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handoutMasterIdLst>
    <p:handoutMasterId r:id="rId25"/>
  </p:handoutMasterIdLst>
  <p:sldIdLst>
    <p:sldId id="306" r:id="rId5"/>
    <p:sldId id="313" r:id="rId6"/>
    <p:sldId id="307" r:id="rId7"/>
    <p:sldId id="312" r:id="rId8"/>
    <p:sldId id="337" r:id="rId9"/>
    <p:sldId id="355" r:id="rId10"/>
    <p:sldId id="356" r:id="rId11"/>
    <p:sldId id="357" r:id="rId12"/>
    <p:sldId id="359" r:id="rId13"/>
    <p:sldId id="360" r:id="rId14"/>
    <p:sldId id="361" r:id="rId15"/>
    <p:sldId id="362" r:id="rId16"/>
    <p:sldId id="363" r:id="rId17"/>
    <p:sldId id="358" r:id="rId18"/>
    <p:sldId id="364" r:id="rId19"/>
    <p:sldId id="365" r:id="rId20"/>
    <p:sldId id="309" r:id="rId21"/>
    <p:sldId id="317" r:id="rId22"/>
    <p:sldId id="336" r:id="rId2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85"/>
    <p:restoredTop sz="94658"/>
  </p:normalViewPr>
  <p:slideViewPr>
    <p:cSldViewPr snapToGrid="0">
      <p:cViewPr varScale="1">
        <p:scale>
          <a:sx n="101" d="100"/>
          <a:sy n="101" d="100"/>
        </p:scale>
        <p:origin x="110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15:05:33.385" v="0" actId="14100"/>
      <pc:docMkLst>
        <pc:docMk/>
      </pc:docMkLst>
      <pc:sldChg chg="modSp mod">
        <pc:chgData name="office365" userId="5fcdbc0c-b1d0-4b52-bc28-28c25c9fccde" providerId="ADAL" clId="{839C158B-1674-498C-8D10-D29DEC7F3344}" dt="2026-07-15T15:05:33.385" v="0" actId="14100"/>
        <pc:sldMkLst>
          <pc:docMk/>
          <pc:sldMk cId="2080554544" sldId="364"/>
        </pc:sldMkLst>
        <pc:picChg chg="mod">
          <ac:chgData name="office365" userId="5fcdbc0c-b1d0-4b52-bc28-28c25c9fccde" providerId="ADAL" clId="{839C158B-1674-498C-8D10-D29DEC7F3344}" dt="2026-07-15T15:05:33.385" v="0" actId="14100"/>
          <ac:picMkLst>
            <pc:docMk/>
            <pc:sldMk cId="2080554544" sldId="364"/>
            <ac:picMk id="5" creationId="{48A9BC46-E437-18D3-9EE2-5C9B1F578834}"/>
          </ac:picMkLst>
        </pc:pic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52.022" v="0" actId="20577"/>
      <pc:docMkLst>
        <pc:docMk/>
      </pc:docMkLst>
      <pc:sldChg chg="modSp mod">
        <pc:chgData name="Wojciech Kustra" userId="afebd3d0-216b-4c4f-8992-1bf1fda6d5e8" providerId="ADAL" clId="{1D307E72-7901-4E61-A01B-3C4232ABCF63}" dt="2026-07-13T09:50:52.022" v="0" actId="20577"/>
        <pc:sldMkLst>
          <pc:docMk/>
          <pc:sldMk cId="1478447607" sldId="306"/>
        </pc:sldMkLst>
        <pc:spChg chg="mod">
          <ac:chgData name="Wojciech Kustra" userId="afebd3d0-216b-4c4f-8992-1bf1fda6d5e8" providerId="ADAL" clId="{1D307E72-7901-4E61-A01B-3C4232ABCF63}" dt="2026-07-13T09:50:52.022"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Logistique</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19E056-E03E-EF7A-ECD4-746AFFA5E621}"/>
              </a:ext>
            </a:extLst>
          </p:cNvPr>
          <p:cNvSpPr>
            <a:spLocks noGrp="1"/>
          </p:cNvSpPr>
          <p:nvPr>
            <p:ph type="title"/>
          </p:nvPr>
        </p:nvSpPr>
        <p:spPr/>
        <p:txBody>
          <a:bodyPr/>
          <a:lstStyle/>
          <a:p>
            <a:r>
              <a:rPr lang="de-DE" dirty="0"/>
              <a:t>Chaînes d’approvisionnement</a:t>
            </a:r>
          </a:p>
        </p:txBody>
      </p:sp>
      <p:sp>
        <p:nvSpPr>
          <p:cNvPr id="3" name="Textplatzhalter 2">
            <a:extLst>
              <a:ext uri="{FF2B5EF4-FFF2-40B4-BE49-F238E27FC236}">
                <a16:creationId xmlns:a16="http://schemas.microsoft.com/office/drawing/2014/main" id="{A4CEBA1B-FFEA-37FE-85FE-F196F8C033B3}"/>
              </a:ext>
            </a:extLst>
          </p:cNvPr>
          <p:cNvSpPr>
            <a:spLocks noGrp="1"/>
          </p:cNvSpPr>
          <p:nvPr>
            <p:ph type="body" sz="half" idx="1"/>
          </p:nvPr>
        </p:nvSpPr>
        <p:spPr/>
        <p:txBody>
          <a:bodyPr>
            <a:normAutofit/>
          </a:bodyPr>
          <a:lstStyle/>
          <a:p>
            <a:r>
              <a:rPr lang="de-DE" dirty="0" err="1"/>
              <a:t>logistics oparates within chaînes d’approvisionnement</a:t>
            </a:r>
            <a:endParaRPr lang="de-DE" dirty="0"/>
          </a:p>
          <a:p>
            <a:r>
              <a:rPr lang="de-DE" dirty="0" err="1"/>
              <a:t>connects</a:t>
            </a:r>
            <a:r>
              <a:rPr lang="de-DE" dirty="0"/>
              <a:t>:</a:t>
            </a:r>
          </a:p>
          <a:p>
            <a:pPr lvl="1"/>
            <a:r>
              <a:rPr lang="de-DE" dirty="0" err="1"/>
              <a:t>suppliers</a:t>
            </a:r>
            <a:endParaRPr lang="de-DE" dirty="0"/>
          </a:p>
          <a:p>
            <a:pPr lvl="1"/>
            <a:r>
              <a:rPr lang="de-DE" dirty="0" err="1"/>
              <a:t>manufacturers</a:t>
            </a:r>
            <a:endParaRPr lang="de-DE" dirty="0"/>
          </a:p>
          <a:p>
            <a:pPr lvl="1"/>
            <a:r>
              <a:rPr lang="de-DE" dirty="0" err="1"/>
              <a:t>distributors</a:t>
            </a:r>
            <a:endParaRPr lang="de-DE" dirty="0"/>
          </a:p>
          <a:p>
            <a:pPr lvl="1"/>
            <a:r>
              <a:rPr lang="de-DE" dirty="0" err="1"/>
              <a:t>clients</a:t>
            </a:r>
            <a:endParaRPr lang="de-DE" dirty="0"/>
          </a:p>
        </p:txBody>
      </p:sp>
      <p:pic>
        <p:nvPicPr>
          <p:cNvPr id="5" name="Grafik 4">
            <a:extLst>
              <a:ext uri="{FF2B5EF4-FFF2-40B4-BE49-F238E27FC236}">
                <a16:creationId xmlns:a16="http://schemas.microsoft.com/office/drawing/2014/main" id="{CBAB49A7-3104-A9E9-01D9-812F5A701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9712" y="2119231"/>
            <a:ext cx="7205330" cy="4617208"/>
          </a:xfrm>
          <a:prstGeom prst="rect">
            <a:avLst/>
          </a:prstGeom>
        </p:spPr>
      </p:pic>
      <p:sp>
        <p:nvSpPr>
          <p:cNvPr id="6" name="Textfeld 5">
            <a:extLst>
              <a:ext uri="{FF2B5EF4-FFF2-40B4-BE49-F238E27FC236}">
                <a16:creationId xmlns:a16="http://schemas.microsoft.com/office/drawing/2014/main" id="{BF588C79-18E4-2212-AF65-D6702CA04C62}"/>
              </a:ext>
            </a:extLst>
          </p:cNvPr>
          <p:cNvSpPr txBox="1"/>
          <p:nvPr/>
        </p:nvSpPr>
        <p:spPr>
          <a:xfrm>
            <a:off x="3929765" y="593211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3017310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67E9D-33DB-F846-AC59-B08A70CE8ADC}"/>
              </a:ext>
            </a:extLst>
          </p:cNvPr>
          <p:cNvSpPr>
            <a:spLocks noGrp="1"/>
          </p:cNvSpPr>
          <p:nvPr>
            <p:ph type="title"/>
          </p:nvPr>
        </p:nvSpPr>
        <p:spPr/>
        <p:txBody>
          <a:bodyPr/>
          <a:lstStyle/>
          <a:p>
            <a:r>
              <a:rPr lang="de-DE" dirty="0"/>
              <a:t>Logistique urbaine</a:t>
            </a:r>
          </a:p>
        </p:txBody>
      </p:sp>
      <p:sp>
        <p:nvSpPr>
          <p:cNvPr id="3" name="Textplatzhalter 2">
            <a:extLst>
              <a:ext uri="{FF2B5EF4-FFF2-40B4-BE49-F238E27FC236}">
                <a16:creationId xmlns:a16="http://schemas.microsoft.com/office/drawing/2014/main" id="{58B13DD9-308F-8455-960A-746F1C70E287}"/>
              </a:ext>
            </a:extLst>
          </p:cNvPr>
          <p:cNvSpPr>
            <a:spLocks noGrp="1"/>
          </p:cNvSpPr>
          <p:nvPr>
            <p:ph type="body" sz="half" idx="1"/>
          </p:nvPr>
        </p:nvSpPr>
        <p:spPr>
          <a:xfrm>
            <a:off x="970201" y="1386842"/>
            <a:ext cx="5125799" cy="5059521"/>
          </a:xfrm>
        </p:spPr>
        <p:txBody>
          <a:bodyPr>
            <a:normAutofit/>
          </a:bodyPr>
          <a:lstStyle/>
          <a:p>
            <a:r>
              <a:rPr lang="de-DE" dirty="0"/>
              <a:t>last-mile livraison</a:t>
            </a:r>
          </a:p>
          <a:p>
            <a:r>
              <a:rPr lang="de-DE" dirty="0" err="1"/>
              <a:t>commerce électronique logistics</a:t>
            </a:r>
            <a:endParaRPr lang="de-DE" dirty="0"/>
          </a:p>
          <a:p>
            <a:r>
              <a:rPr lang="de-DE" dirty="0" err="1"/>
              <a:t>increasing importance dans villes</a:t>
            </a:r>
            <a:endParaRPr lang="de-DE" dirty="0"/>
          </a:p>
        </p:txBody>
      </p:sp>
      <p:pic>
        <p:nvPicPr>
          <p:cNvPr id="5" name="Grafik 4">
            <a:extLst>
              <a:ext uri="{FF2B5EF4-FFF2-40B4-BE49-F238E27FC236}">
                <a16:creationId xmlns:a16="http://schemas.microsoft.com/office/drawing/2014/main" id="{4914651B-AE1B-ADF5-94E5-8ACA45E2E0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2947" y="1899734"/>
            <a:ext cx="5379333" cy="3571279"/>
          </a:xfrm>
          <a:prstGeom prst="rect">
            <a:avLst/>
          </a:prstGeom>
        </p:spPr>
      </p:pic>
      <p:sp>
        <p:nvSpPr>
          <p:cNvPr id="6" name="Textfeld 5">
            <a:extLst>
              <a:ext uri="{FF2B5EF4-FFF2-40B4-BE49-F238E27FC236}">
                <a16:creationId xmlns:a16="http://schemas.microsoft.com/office/drawing/2014/main" id="{6EDC1F15-5C59-5EA9-104D-E617BA1AD46C}"/>
              </a:ext>
            </a:extLst>
          </p:cNvPr>
          <p:cNvSpPr txBox="1"/>
          <p:nvPr/>
        </p:nvSpPr>
        <p:spPr>
          <a:xfrm>
            <a:off x="6462947" y="4943288"/>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9353912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35D274-9AE0-501E-447E-64F8BD43A9FB}"/>
              </a:ext>
            </a:extLst>
          </p:cNvPr>
          <p:cNvSpPr>
            <a:spLocks noGrp="1"/>
          </p:cNvSpPr>
          <p:nvPr>
            <p:ph type="title"/>
          </p:nvPr>
        </p:nvSpPr>
        <p:spPr>
          <a:xfrm>
            <a:off x="603252" y="539751"/>
            <a:ext cx="6169687" cy="717551"/>
          </a:xfrm>
        </p:spPr>
        <p:txBody>
          <a:bodyPr/>
          <a:lstStyle/>
          <a:p>
            <a:r>
              <a:rPr lang="de-DE" dirty="0" err="1"/>
              <a:t>Logistique humanitaire</a:t>
            </a:r>
            <a:endParaRPr lang="de-DE" dirty="0"/>
          </a:p>
        </p:txBody>
      </p:sp>
      <p:sp>
        <p:nvSpPr>
          <p:cNvPr id="3" name="Textplatzhalter 2">
            <a:extLst>
              <a:ext uri="{FF2B5EF4-FFF2-40B4-BE49-F238E27FC236}">
                <a16:creationId xmlns:a16="http://schemas.microsoft.com/office/drawing/2014/main" id="{C7864463-AF07-7F32-C36E-43452742B390}"/>
              </a:ext>
            </a:extLst>
          </p:cNvPr>
          <p:cNvSpPr>
            <a:spLocks noGrp="1"/>
          </p:cNvSpPr>
          <p:nvPr>
            <p:ph type="body" sz="half" idx="1"/>
          </p:nvPr>
        </p:nvSpPr>
        <p:spPr/>
        <p:txBody>
          <a:bodyPr>
            <a:normAutofit/>
          </a:bodyPr>
          <a:lstStyle/>
          <a:p>
            <a:r>
              <a:rPr lang="de-DE" dirty="0" err="1"/>
              <a:t>disaster relief oparations</a:t>
            </a:r>
            <a:endParaRPr lang="de-DE" dirty="0"/>
          </a:p>
          <a:p>
            <a:r>
              <a:rPr lang="de-DE" dirty="0" err="1"/>
              <a:t>emergency chaînes d’approvisionnement</a:t>
            </a:r>
            <a:endParaRPr lang="de-DE" dirty="0"/>
          </a:p>
          <a:p>
            <a:r>
              <a:rPr lang="de-DE" dirty="0"/>
              <a:t>time-</a:t>
            </a:r>
            <a:r>
              <a:rPr lang="de-DE" dirty="0" err="1"/>
              <a:t>critical</a:t>
            </a:r>
            <a:r>
              <a:rPr lang="de-DE" dirty="0"/>
              <a:t> </a:t>
            </a:r>
            <a:r>
              <a:rPr lang="de-DE" dirty="0" err="1"/>
              <a:t>logistics</a:t>
            </a:r>
            <a:endParaRPr lang="de-DE" dirty="0"/>
          </a:p>
        </p:txBody>
      </p:sp>
      <p:pic>
        <p:nvPicPr>
          <p:cNvPr id="1026" name="Picture 2" descr="Working Group: AI in Humanitarian Logistics">
            <a:extLst>
              <a:ext uri="{FF2B5EF4-FFF2-40B4-BE49-F238E27FC236}">
                <a16:creationId xmlns:a16="http://schemas.microsoft.com/office/drawing/2014/main" id="{E8B22606-6499-0A49-5DC4-8107F4F96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7907" y="2724229"/>
            <a:ext cx="5955414" cy="372213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D73C502-7FAC-E177-5DB0-F42C6AB8C9CA}"/>
              </a:ext>
            </a:extLst>
          </p:cNvPr>
          <p:cNvSpPr txBox="1"/>
          <p:nvPr/>
        </p:nvSpPr>
        <p:spPr>
          <a:xfrm>
            <a:off x="4146128" y="5642040"/>
            <a:ext cx="182936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Logistique Hall de Fame</a:t>
            </a:r>
          </a:p>
        </p:txBody>
      </p:sp>
    </p:spTree>
    <p:extLst>
      <p:ext uri="{BB962C8B-B14F-4D97-AF65-F5344CB8AC3E}">
        <p14:creationId xmlns:p14="http://schemas.microsoft.com/office/powerpoint/2010/main" val="385566975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CD9532-FD93-57D9-9B8B-549529F82C68}"/>
              </a:ext>
            </a:extLst>
          </p:cNvPr>
          <p:cNvSpPr>
            <a:spLocks noGrp="1"/>
          </p:cNvSpPr>
          <p:nvPr>
            <p:ph type="title"/>
          </p:nvPr>
        </p:nvSpPr>
        <p:spPr>
          <a:xfrm>
            <a:off x="603252" y="539751"/>
            <a:ext cx="7700775" cy="717551"/>
          </a:xfrm>
        </p:spPr>
        <p:txBody>
          <a:bodyPr/>
          <a:lstStyle/>
          <a:p>
            <a:r>
              <a:rPr lang="de-DE" dirty="0" err="1"/>
              <a:t>Logistique et différents modes de transport</a:t>
            </a:r>
            <a:endParaRPr lang="de-DE" dirty="0"/>
          </a:p>
        </p:txBody>
      </p:sp>
      <p:sp>
        <p:nvSpPr>
          <p:cNvPr id="3" name="Textplatzhalter 2">
            <a:extLst>
              <a:ext uri="{FF2B5EF4-FFF2-40B4-BE49-F238E27FC236}">
                <a16:creationId xmlns:a16="http://schemas.microsoft.com/office/drawing/2014/main" id="{BF272B59-EBDA-A1BD-FD74-D55983AB9952}"/>
              </a:ext>
            </a:extLst>
          </p:cNvPr>
          <p:cNvSpPr>
            <a:spLocks noGrp="1"/>
          </p:cNvSpPr>
          <p:nvPr>
            <p:ph type="body" sz="half" idx="1"/>
          </p:nvPr>
        </p:nvSpPr>
        <p:spPr/>
        <p:txBody>
          <a:bodyPr>
            <a:normAutofit/>
          </a:bodyPr>
          <a:lstStyle/>
          <a:p>
            <a:r>
              <a:rPr lang="de-DE" dirty="0" err="1"/>
              <a:t>route → dernier kilomètre</a:t>
            </a:r>
            <a:endParaRPr lang="de-DE" dirty="0"/>
          </a:p>
          <a:p>
            <a:r>
              <a:rPr lang="de-DE" dirty="0" err="1"/>
              <a:t>rail</a:t>
            </a:r>
            <a:r>
              <a:rPr lang="de-DE" dirty="0"/>
              <a:t> → </a:t>
            </a:r>
            <a:r>
              <a:rPr lang="de-DE" dirty="0" err="1"/>
              <a:t>bulk</a:t>
            </a:r>
            <a:r>
              <a:rPr lang="de-DE" dirty="0"/>
              <a:t> </a:t>
            </a:r>
            <a:r>
              <a:rPr lang="de-DE" dirty="0" err="1"/>
              <a:t>inland</a:t>
            </a:r>
            <a:endParaRPr lang="de-DE" dirty="0"/>
          </a:p>
          <a:p>
            <a:r>
              <a:rPr lang="de-DE" dirty="0" err="1"/>
              <a:t>water → mondial marchandises</a:t>
            </a:r>
          </a:p>
          <a:p>
            <a:r>
              <a:rPr lang="de-DE" dirty="0" err="1"/>
              <a:t>air → high-value/time-critical biens</a:t>
            </a:r>
            <a:endParaRPr lang="de-DE" dirty="0"/>
          </a:p>
        </p:txBody>
      </p:sp>
    </p:spTree>
    <p:extLst>
      <p:ext uri="{BB962C8B-B14F-4D97-AF65-F5344CB8AC3E}">
        <p14:creationId xmlns:p14="http://schemas.microsoft.com/office/powerpoint/2010/main" val="134093669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6B821C-2CE4-9FCA-1C05-998CD9B72617}"/>
              </a:ext>
            </a:extLst>
          </p:cNvPr>
          <p:cNvSpPr>
            <a:spLocks noGrp="1"/>
          </p:cNvSpPr>
          <p:nvPr>
            <p:ph type="title"/>
          </p:nvPr>
        </p:nvSpPr>
        <p:spPr>
          <a:xfrm>
            <a:off x="603252" y="539751"/>
            <a:ext cx="5712487" cy="717551"/>
          </a:xfrm>
        </p:spPr>
        <p:txBody>
          <a:bodyPr/>
          <a:lstStyle/>
          <a:p>
            <a:r>
              <a:rPr lang="de-DE" dirty="0"/>
              <a:t>Défis de la logistique</a:t>
            </a:r>
          </a:p>
        </p:txBody>
      </p:sp>
      <p:sp>
        <p:nvSpPr>
          <p:cNvPr id="3" name="Textplatzhalter 2">
            <a:extLst>
              <a:ext uri="{FF2B5EF4-FFF2-40B4-BE49-F238E27FC236}">
                <a16:creationId xmlns:a16="http://schemas.microsoft.com/office/drawing/2014/main" id="{BD661641-C618-C457-E35B-FB50134ED90B}"/>
              </a:ext>
            </a:extLst>
          </p:cNvPr>
          <p:cNvSpPr>
            <a:spLocks noGrp="1"/>
          </p:cNvSpPr>
          <p:nvPr>
            <p:ph type="body" sz="half" idx="1"/>
          </p:nvPr>
        </p:nvSpPr>
        <p:spPr>
          <a:xfrm>
            <a:off x="970201" y="1386842"/>
            <a:ext cx="9683622" cy="5059521"/>
          </a:xfrm>
        </p:spPr>
        <p:txBody>
          <a:bodyPr>
            <a:normAutofit fontScale="77500" lnSpcReduction="20000"/>
          </a:bodyPr>
          <a:lstStyle/>
          <a:p>
            <a:r>
              <a:rPr lang="de-DE" b="1" dirty="0"/>
              <a:t>Infrastructure Gaps: "Missing links" dans route et rail réseaux that increase transport coûts</a:t>
            </a:r>
            <a:endParaRPr lang="de-DE" dirty="0"/>
          </a:p>
          <a:p>
            <a:r>
              <a:rPr lang="de-DE" b="1" dirty="0"/>
              <a:t>The "Dernier kilomètre" Problème: In many rural villes, disorganized layouts make the final livraison à the client the most expensive et inefficient part de the chain</a:t>
            </a:r>
            <a:endParaRPr lang="de-DE" dirty="0"/>
          </a:p>
          <a:p>
            <a:r>
              <a:rPr lang="de-DE" b="1" dirty="0" err="1"/>
              <a:t>Customs et Border Delays: Administrative bottlenecks that can leave trucks stranded pour days, spoiling parishable biens</a:t>
            </a:r>
            <a:endParaRPr lang="de-DE" dirty="0"/>
          </a:p>
          <a:p>
            <a:r>
              <a:rPr lang="de-DE" b="1" dirty="0"/>
              <a:t>Fragmentation: A market made up de many small, informal opérateurs rather than large, integrated logistics providers</a:t>
            </a:r>
            <a:endParaRPr lang="de-DE" dirty="0"/>
          </a:p>
          <a:p>
            <a:r>
              <a:rPr lang="de-DE" b="1" dirty="0"/>
              <a:t>Security et Risque: Cargo theft, régional instability, the need pour expensive insurance, geopolitical conflits, pandemics,...</a:t>
            </a:r>
          </a:p>
          <a:p>
            <a:r>
              <a:rPr lang="de-DE" b="1" dirty="0" err="1"/>
              <a:t>Durabilité: Reducing the empreinte carbone de mondial chaînes d’approvisionnement while maintaining vitesse et faible coûts</a:t>
            </a:r>
            <a:endParaRPr lang="de-DE" dirty="0"/>
          </a:p>
        </p:txBody>
      </p:sp>
    </p:spTree>
    <p:extLst>
      <p:ext uri="{BB962C8B-B14F-4D97-AF65-F5344CB8AC3E}">
        <p14:creationId xmlns:p14="http://schemas.microsoft.com/office/powerpoint/2010/main" val="355268873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8424E8-AB6F-5055-2A8D-6F538D86AEFA}"/>
              </a:ext>
            </a:extLst>
          </p:cNvPr>
          <p:cNvSpPr>
            <a:spLocks noGrp="1"/>
          </p:cNvSpPr>
          <p:nvPr>
            <p:ph type="title"/>
          </p:nvPr>
        </p:nvSpPr>
        <p:spPr/>
        <p:txBody>
          <a:bodyPr/>
          <a:lstStyle/>
          <a:p>
            <a:r>
              <a:rPr lang="de-DE" dirty="0"/>
              <a:t>Tendances futures</a:t>
            </a:r>
          </a:p>
        </p:txBody>
      </p:sp>
      <p:sp>
        <p:nvSpPr>
          <p:cNvPr id="3" name="Textplatzhalter 2">
            <a:extLst>
              <a:ext uri="{FF2B5EF4-FFF2-40B4-BE49-F238E27FC236}">
                <a16:creationId xmlns:a16="http://schemas.microsoft.com/office/drawing/2014/main" id="{1C153EF3-F3FF-DB1D-AAD2-EFDE1EC445F0}"/>
              </a:ext>
            </a:extLst>
          </p:cNvPr>
          <p:cNvSpPr>
            <a:spLocks noGrp="1"/>
          </p:cNvSpPr>
          <p:nvPr>
            <p:ph type="body" sz="half" idx="1"/>
          </p:nvPr>
        </p:nvSpPr>
        <p:spPr/>
        <p:txBody>
          <a:bodyPr>
            <a:normAutofit/>
          </a:bodyPr>
          <a:lstStyle/>
          <a:p>
            <a:r>
              <a:rPr lang="de-DE" dirty="0" err="1"/>
              <a:t>automatisation (warehouses, ports)</a:t>
            </a:r>
          </a:p>
          <a:p>
            <a:r>
              <a:rPr lang="de-DE" dirty="0"/>
              <a:t>IA &amp; fondé sur les données logistics</a:t>
            </a:r>
          </a:p>
          <a:p>
            <a:r>
              <a:rPr lang="de-DE" dirty="0" err="1"/>
              <a:t>commerce électronique growth</a:t>
            </a:r>
            <a:endParaRPr lang="de-DE" dirty="0"/>
          </a:p>
          <a:p>
            <a:r>
              <a:rPr lang="de-DE" dirty="0" err="1"/>
              <a:t>durable logistics</a:t>
            </a:r>
            <a:endParaRPr lang="de-DE" dirty="0"/>
          </a:p>
        </p:txBody>
      </p:sp>
      <p:pic>
        <p:nvPicPr>
          <p:cNvPr id="5" name="Grafik 4">
            <a:extLst>
              <a:ext uri="{FF2B5EF4-FFF2-40B4-BE49-F238E27FC236}">
                <a16:creationId xmlns:a16="http://schemas.microsoft.com/office/drawing/2014/main" id="{48A9BC46-E437-18D3-9EE2-5C9B1F5788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070" y="3266856"/>
            <a:ext cx="5062206" cy="3360742"/>
          </a:xfrm>
          <a:prstGeom prst="rect">
            <a:avLst/>
          </a:prstGeom>
        </p:spPr>
      </p:pic>
      <p:sp>
        <p:nvSpPr>
          <p:cNvPr id="6" name="Textfeld 5">
            <a:extLst>
              <a:ext uri="{FF2B5EF4-FFF2-40B4-BE49-F238E27FC236}">
                <a16:creationId xmlns:a16="http://schemas.microsoft.com/office/drawing/2014/main" id="{E2F10011-9B94-0F80-20B9-6A114086CC92}"/>
              </a:ext>
            </a:extLst>
          </p:cNvPr>
          <p:cNvSpPr txBox="1"/>
          <p:nvPr/>
        </p:nvSpPr>
        <p:spPr>
          <a:xfrm>
            <a:off x="4942491" y="5823275"/>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8055454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09DBB-B491-1390-7EAF-F15C4D9D6EFE}"/>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5194786D-AC95-F4AA-CEF1-312C827B1859}"/>
              </a:ext>
            </a:extLst>
          </p:cNvPr>
          <p:cNvSpPr>
            <a:spLocks noGrp="1"/>
          </p:cNvSpPr>
          <p:nvPr>
            <p:ph type="body" sz="half" idx="1"/>
          </p:nvPr>
        </p:nvSpPr>
        <p:spPr/>
        <p:txBody>
          <a:bodyPr>
            <a:normAutofit/>
          </a:bodyPr>
          <a:lstStyle/>
          <a:p>
            <a:r>
              <a:rPr lang="de-DE" dirty="0" err="1"/>
              <a:t>Logistique coordinates the flux de biens, information et money</a:t>
            </a:r>
            <a:endParaRPr lang="de-DE" dirty="0"/>
          </a:p>
          <a:p>
            <a:r>
              <a:rPr lang="de-DE" dirty="0"/>
              <a:t>Essential pour mondial trade et économique systems</a:t>
            </a:r>
          </a:p>
          <a:p>
            <a:r>
              <a:rPr lang="de-DE" dirty="0" err="1"/>
              <a:t>Highly complex et interconnected</a:t>
            </a:r>
            <a:endParaRPr lang="de-DE" dirty="0"/>
          </a:p>
          <a:p>
            <a:r>
              <a:rPr lang="de-DE" dirty="0" err="1"/>
              <a:t>Facing majeur challenges: coût, durabilité, disruptions</a:t>
            </a:r>
            <a:endParaRPr lang="de-DE" dirty="0"/>
          </a:p>
        </p:txBody>
      </p:sp>
    </p:spTree>
    <p:extLst>
      <p:ext uri="{BB962C8B-B14F-4D97-AF65-F5344CB8AC3E}">
        <p14:creationId xmlns:p14="http://schemas.microsoft.com/office/powerpoint/2010/main" val="284049889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https://pixabay.com/de/photos/antwerpen-hafen-logistik-verkehr-3388127/</a:t>
            </a:r>
          </a:p>
          <a:p>
            <a:pPr marL="0" indent="0">
              <a:lnSpc>
                <a:spcPct val="120000"/>
              </a:lnSpc>
              <a:spcBef>
                <a:spcPts val="1051"/>
              </a:spcBef>
              <a:buNone/>
            </a:pPr>
            <a:r>
              <a:rPr lang="en-GB" sz="1000" noProof="1"/>
              <a:t>Fig. 2: https://www.freepik.com/free-photo/red-delivery-car-deliver-express-shipping-fast-delivery-background-3d-rendering-illustration_30133175.htm#fromView=search&amp;page=1&amp;position=2&amp;uuid=41fd4ea3-08e0-4ea8-835a-c4ce3f112c41&amp;query=livraison</a:t>
            </a:r>
          </a:p>
          <a:p>
            <a:pPr marL="0" indent="0">
              <a:lnSpc>
                <a:spcPct val="120000"/>
              </a:lnSpc>
              <a:spcBef>
                <a:spcPts val="1051"/>
              </a:spcBef>
              <a:buNone/>
            </a:pPr>
            <a:r>
              <a:rPr lang="en-GB" sz="1000" noProof="1"/>
              <a:t>Fig. 3: https://www.freepik.com/free-vector/diagram-supply-chain-management_25537237.htm#fromView=search&amp;page=1&amp;position=2&amp;uuid=da9a1a76-d934-4350-946c-671af98d6cfc&amp;query=supply+chain</a:t>
            </a:r>
          </a:p>
          <a:p>
            <a:pPr marL="0" indent="0">
              <a:lnSpc>
                <a:spcPct val="120000"/>
              </a:lnSpc>
              <a:spcBef>
                <a:spcPts val="1051"/>
              </a:spcBef>
              <a:buNone/>
            </a:pPr>
            <a:r>
              <a:rPr lang="en-GB" sz="1000" noProof="1"/>
              <a:t>Fig. 4: https://www.freepik.com/free-photo/close-up-delivery-parson-giving-parcel-client_18262757.htm#fromView=search&amp;page=1&amp;position=13&amp;uuid=ae98bd91-f28c-4f4d-a7b9-e074c243dab9&amp;query=last+mile+livraison</a:t>
            </a:r>
          </a:p>
          <a:p>
            <a:pPr marL="0" indent="0">
              <a:lnSpc>
                <a:spcPct val="120000"/>
              </a:lnSpc>
              <a:spcBef>
                <a:spcPts val="1051"/>
              </a:spcBef>
              <a:buNone/>
            </a:pPr>
            <a:r>
              <a:rPr lang="en-GB" sz="1000" noProof="1"/>
              <a:t>Fig. 5: https://www.logisticshalloffame.net/en/blog/working-group-ai-in-humanitarian-logistics</a:t>
            </a:r>
          </a:p>
          <a:p>
            <a:pPr marL="0" indent="0">
              <a:lnSpc>
                <a:spcPct val="120000"/>
              </a:lnSpc>
              <a:spcBef>
                <a:spcPts val="1051"/>
              </a:spcBef>
              <a:buNone/>
            </a:pPr>
            <a:r>
              <a:rPr lang="en-GB" sz="1000" noProof="1"/>
              <a:t>Fig. 6: https://www.freepik.com/free-photo/hand-holding-smartphone-futuristic-abstract-illuminate-line-dot-wireless-connection-wave-with-triangle-bright-blue-background-mobile-banking-shopping-online-concept-technology-future_35892936.htm#fromView=search&amp;page=1&amp;position=0&amp;uuid=8442a1ed-0871-448a-a256-71e44c791692&amp;query=futur+trends+logistics</a:t>
            </a:r>
          </a:p>
        </p:txBody>
      </p:sp>
    </p:spTree>
    <p:extLst>
      <p:ext uri="{BB962C8B-B14F-4D97-AF65-F5344CB8AC3E}">
        <p14:creationId xmlns:p14="http://schemas.microsoft.com/office/powerpoint/2010/main" val="238404391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Council de Chaîne d’approvisionnement Management Professionals n.y.: CSCMP Chaîne d’approvisionnement Management Définitions et Glossary.  https://cscmp.org/CSCMP/Educate/SCM_Définitions_and_Glossary_of_Terms.aspx (10.04.26). </a:t>
            </a:r>
          </a:p>
          <a:p>
            <a:pPr marL="0" indent="0">
              <a:lnSpc>
                <a:spcPct val="120000"/>
              </a:lnSpc>
              <a:spcBef>
                <a:spcPts val="1051"/>
              </a:spcBef>
              <a:buNone/>
            </a:pPr>
            <a:r>
              <a:rPr lang="en-GB" sz="1000" noProof="1"/>
              <a:t>DHL n.y.: Innovation dans logistics. https://www.dhl.com/de-de/home/innovation-in-logistics.html?locale=true (10.04.26).</a:t>
            </a:r>
          </a:p>
          <a:p>
            <a:pPr marL="0" indent="0">
              <a:lnSpc>
                <a:spcPct val="120000"/>
              </a:lnSpc>
              <a:spcBef>
                <a:spcPts val="1051"/>
              </a:spcBef>
              <a:buNone/>
            </a:pPr>
            <a:r>
              <a:rPr lang="en-GB" sz="1000" noProof="1"/>
              <a:t>IEA n.y.: Transport. https://www.iea.org/energy-system/transport (10.04.26).</a:t>
            </a:r>
          </a:p>
          <a:p>
            <a:pPr marL="0" indent="0">
              <a:lnSpc>
                <a:spcPct val="120000"/>
              </a:lnSpc>
              <a:spcBef>
                <a:spcPts val="1051"/>
              </a:spcBef>
              <a:buNone/>
            </a:pPr>
            <a:r>
              <a:rPr lang="en-GB" sz="1000" noProof="1"/>
              <a:t>Investopedia 2025: Optimizing Chaînes d’approvisionnement: From Raw Materials à Consumers. https://www.investopedia.com/terms/s/supplychain.asp (10.04.26).</a:t>
            </a:r>
          </a:p>
          <a:p>
            <a:pPr marL="0" indent="0">
              <a:lnSpc>
                <a:spcPct val="120000"/>
              </a:lnSpc>
              <a:spcBef>
                <a:spcPts val="1051"/>
              </a:spcBef>
              <a:buNone/>
            </a:pPr>
            <a:r>
              <a:rPr lang="en-GB" sz="1000" noProof="1"/>
              <a:t>UN Trade &amp; Development n.y.: Économique Development dans Africa Report. https://unctad.org/publication/economic-development-africa-report-2023 (10.04.26).</a:t>
            </a:r>
          </a:p>
          <a:p>
            <a:pPr marL="0" indent="0">
              <a:lnSpc>
                <a:spcPct val="120000"/>
              </a:lnSpc>
              <a:spcBef>
                <a:spcPts val="1051"/>
              </a:spcBef>
              <a:buNone/>
            </a:pPr>
            <a:r>
              <a:rPr lang="en-GB" sz="1000" noProof="1"/>
              <a:t>World Bank Group n.y.: Logistique Performance Index. https://lpi.worldbank.org/ (10.04.26).</a:t>
            </a:r>
          </a:p>
          <a:p>
            <a:pPr marL="0" indent="0">
              <a:lnSpc>
                <a:spcPct val="120000"/>
              </a:lnSpc>
              <a:spcBef>
                <a:spcPts val="1051"/>
              </a:spcBef>
              <a:buNone/>
            </a:pPr>
            <a:r>
              <a:rPr lang="en-GB" sz="1000" noProof="1"/>
              <a:t>World Food Programme n.y.: Chaîne d’approvisionnement. https://www.wfp.org/supply-chain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a:bodyPr>
          <a:lstStyle/>
          <a:p>
            <a:pPr marL="0" indent="0">
              <a:buNone/>
            </a:pPr>
            <a:r>
              <a:rPr lang="en-GB" noProof="1"/>
              <a:t>Les étudiants peuvent:</a:t>
            </a:r>
          </a:p>
          <a:p>
            <a:r>
              <a:rPr lang="de-DE" dirty="0" err="1"/>
              <a:t>expliquer the concept et scope de logistics</a:t>
            </a:r>
            <a:endParaRPr lang="de-DE" dirty="0"/>
          </a:p>
          <a:p>
            <a:r>
              <a:rPr lang="de-DE" dirty="0" err="1"/>
              <a:t>identifier key characteristics de logistics systems</a:t>
            </a:r>
            <a:endParaRPr lang="de-DE" dirty="0"/>
          </a:p>
          <a:p>
            <a:r>
              <a:rPr lang="de-DE" dirty="0" err="1"/>
              <a:t>comprendre how logistics is used dans mondial chaînes d’approvisionnement</a:t>
            </a:r>
            <a:endParaRPr lang="de-DE" dirty="0"/>
          </a:p>
          <a:p>
            <a:r>
              <a:rPr lang="de-DE" dirty="0" err="1"/>
              <a:t>analyser majeur challenges dans logistics systems</a:t>
            </a:r>
            <a:endParaRPr lang="de-DE" dirty="0"/>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6010198" cy="717551"/>
          </a:xfrm>
        </p:spPr>
        <p:txBody>
          <a:bodyPr/>
          <a:lstStyle/>
          <a:p>
            <a:r>
              <a:rPr lang="en-GB" noProof="1"/>
              <a:t>Qu’est-ce que la logistique ?</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4558728" cy="5059521"/>
          </a:xfrm>
        </p:spPr>
        <p:txBody>
          <a:bodyPr>
            <a:normAutofit/>
          </a:bodyPr>
          <a:lstStyle/>
          <a:p>
            <a:r>
              <a:rPr lang="en-GB" b="1" noProof="1"/>
              <a:t>Définition: planification, mise en œuvre et control de efficient flux de biens, services et information</a:t>
            </a:r>
          </a:p>
          <a:p>
            <a:r>
              <a:rPr lang="en-GB" noProof="1"/>
              <a:t>Covers transport, stockage, manutention et distribution</a:t>
            </a:r>
          </a:p>
        </p:txBody>
      </p:sp>
      <p:pic>
        <p:nvPicPr>
          <p:cNvPr id="4" name="Grafik 3">
            <a:extLst>
              <a:ext uri="{FF2B5EF4-FFF2-40B4-BE49-F238E27FC236}">
                <a16:creationId xmlns:a16="http://schemas.microsoft.com/office/drawing/2014/main" id="{6C4F61DD-0047-FD67-9342-C4F1685B8A1E}"/>
              </a:ext>
            </a:extLst>
          </p:cNvPr>
          <p:cNvPicPr>
            <a:picLocks noChangeAspect="1"/>
          </p:cNvPicPr>
          <p:nvPr/>
        </p:nvPicPr>
        <p:blipFill>
          <a:blip r:embed="rId3"/>
          <a:stretch>
            <a:fillRect/>
          </a:stretch>
        </p:blipFill>
        <p:spPr>
          <a:xfrm>
            <a:off x="5667152" y="1386842"/>
            <a:ext cx="6154479" cy="4615859"/>
          </a:xfrm>
          <a:prstGeom prst="rect">
            <a:avLst/>
          </a:prstGeom>
        </p:spPr>
      </p:pic>
      <p:sp>
        <p:nvSpPr>
          <p:cNvPr id="5" name="Textfeld 4">
            <a:extLst>
              <a:ext uri="{FF2B5EF4-FFF2-40B4-BE49-F238E27FC236}">
                <a16:creationId xmlns:a16="http://schemas.microsoft.com/office/drawing/2014/main" id="{41BA93DD-4BE5-0BD1-B532-3FE80783C9E0}"/>
              </a:ext>
            </a:extLst>
          </p:cNvPr>
          <p:cNvSpPr txBox="1"/>
          <p:nvPr/>
        </p:nvSpPr>
        <p:spPr>
          <a:xfrm>
            <a:off x="5667152" y="551392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66431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2D6DB2-32C5-7E1D-A084-8A95F10BBD94}"/>
              </a:ext>
            </a:extLst>
          </p:cNvPr>
          <p:cNvSpPr>
            <a:spLocks noGrp="1"/>
          </p:cNvSpPr>
          <p:nvPr>
            <p:ph type="title"/>
          </p:nvPr>
        </p:nvSpPr>
        <p:spPr>
          <a:xfrm>
            <a:off x="603253" y="539751"/>
            <a:ext cx="6541826" cy="717551"/>
          </a:xfrm>
        </p:spPr>
        <p:txBody>
          <a:bodyPr/>
          <a:lstStyle/>
          <a:p>
            <a:r>
              <a:rPr lang="de-DE" dirty="0" err="1"/>
              <a:t>Characteristics de Logistique</a:t>
            </a:r>
            <a:endParaRPr lang="de-DE" dirty="0"/>
          </a:p>
        </p:txBody>
      </p:sp>
      <p:sp>
        <p:nvSpPr>
          <p:cNvPr id="3" name="Textplatzhalter 2">
            <a:extLst>
              <a:ext uri="{FF2B5EF4-FFF2-40B4-BE49-F238E27FC236}">
                <a16:creationId xmlns:a16="http://schemas.microsoft.com/office/drawing/2014/main" id="{4EAC4BA2-5104-0D07-0247-2D7C7584668B}"/>
              </a:ext>
            </a:extLst>
          </p:cNvPr>
          <p:cNvSpPr>
            <a:spLocks noGrp="1"/>
          </p:cNvSpPr>
          <p:nvPr>
            <p:ph type="body" sz="half" idx="1"/>
          </p:nvPr>
        </p:nvSpPr>
        <p:spPr/>
        <p:txBody>
          <a:bodyPr>
            <a:normAutofit fontScale="77500" lnSpcReduction="20000"/>
          </a:bodyPr>
          <a:lstStyle/>
          <a:p>
            <a:r>
              <a:rPr lang="de-DE" dirty="0"/>
              <a:t>The "7 Rs" Rule: Ensuring the Right product, dans the Right quantity, dans the Right condition, à the Right place, à the Right time, pour the Right client, à the Right price.</a:t>
            </a:r>
          </a:p>
          <a:p>
            <a:r>
              <a:rPr lang="de-DE" dirty="0"/>
              <a:t>Flux Orientation: Logistique isn't just transport; it’s the synchronisation of:</a:t>
            </a:r>
          </a:p>
          <a:p>
            <a:pPr lvl="1"/>
            <a:r>
              <a:rPr lang="de-DE" b="1" dirty="0"/>
              <a:t>Material Flux: Physical déplacement de biens</a:t>
            </a:r>
            <a:endParaRPr lang="de-DE" dirty="0"/>
          </a:p>
          <a:p>
            <a:pPr lvl="1"/>
            <a:r>
              <a:rPr lang="de-DE" b="1" dirty="0"/>
              <a:t>Information Flux: Data, tracking, et documentation (digitalization)</a:t>
            </a:r>
          </a:p>
          <a:p>
            <a:pPr lvl="1"/>
            <a:r>
              <a:rPr lang="de-DE" b="1" dirty="0"/>
              <a:t>Financier Flux: Payments et credit terms</a:t>
            </a:r>
            <a:endParaRPr lang="de-DE" dirty="0"/>
          </a:p>
          <a:p>
            <a:r>
              <a:rPr lang="de-DE" dirty="0" err="1"/>
              <a:t>Intermodalité: The seamless use de multiple transport modes (Sea → Rail → Truck) under a single contract</a:t>
            </a:r>
            <a:endParaRPr lang="de-DE" dirty="0"/>
          </a:p>
          <a:p>
            <a:r>
              <a:rPr lang="de-DE" dirty="0"/>
              <a:t>Lead Time: The total time de an order being placed à livraison—a key metric de logistics parformance</a:t>
            </a:r>
          </a:p>
        </p:txBody>
      </p:sp>
    </p:spTree>
    <p:extLst>
      <p:ext uri="{BB962C8B-B14F-4D97-AF65-F5344CB8AC3E}">
        <p14:creationId xmlns:p14="http://schemas.microsoft.com/office/powerpoint/2010/main" val="13367042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C3C8A-BD52-935A-1897-4EB662657AC4}"/>
              </a:ext>
            </a:extLst>
          </p:cNvPr>
          <p:cNvSpPr>
            <a:spLocks noGrp="1"/>
          </p:cNvSpPr>
          <p:nvPr>
            <p:ph type="title"/>
          </p:nvPr>
        </p:nvSpPr>
        <p:spPr/>
        <p:txBody>
          <a:bodyPr/>
          <a:lstStyle/>
          <a:p>
            <a:r>
              <a:rPr lang="de-DE" dirty="0" err="1"/>
              <a:t>Logistique vs transport</a:t>
            </a:r>
          </a:p>
        </p:txBody>
      </p:sp>
      <p:graphicFrame>
        <p:nvGraphicFramePr>
          <p:cNvPr id="4" name="Tabelle 3">
            <a:extLst>
              <a:ext uri="{FF2B5EF4-FFF2-40B4-BE49-F238E27FC236}">
                <a16:creationId xmlns:a16="http://schemas.microsoft.com/office/drawing/2014/main" id="{AE548B44-4A3C-E909-0281-3DA5F9CA3C2C}"/>
              </a:ext>
            </a:extLst>
          </p:cNvPr>
          <p:cNvGraphicFramePr>
            <a:graphicFrameLocks noGrp="1"/>
          </p:cNvGraphicFramePr>
          <p:nvPr>
            <p:extLst>
              <p:ext uri="{D42A27DB-BD31-4B8C-83A1-F6EECF244321}">
                <p14:modId xmlns:p14="http://schemas.microsoft.com/office/powerpoint/2010/main" val="4027952798"/>
              </p:ext>
            </p:extLst>
          </p:nvPr>
        </p:nvGraphicFramePr>
        <p:xfrm>
          <a:off x="199213" y="1752600"/>
          <a:ext cx="10985501" cy="3352800"/>
        </p:xfrm>
        <a:graphic>
          <a:graphicData uri="http://schemas.openxmlformats.org/drawingml/2006/table">
            <a:tbl>
              <a:tblPr/>
              <a:tblGrid>
                <a:gridCol w="3786669">
                  <a:extLst>
                    <a:ext uri="{9D8B030D-6E8A-4147-A177-3AD203B41FA5}">
                      <a16:colId xmlns:a16="http://schemas.microsoft.com/office/drawing/2014/main" val="1336250057"/>
                    </a:ext>
                  </a:extLst>
                </a:gridCol>
                <a:gridCol w="3786669">
                  <a:extLst>
                    <a:ext uri="{9D8B030D-6E8A-4147-A177-3AD203B41FA5}">
                      <a16:colId xmlns:a16="http://schemas.microsoft.com/office/drawing/2014/main" val="70036758"/>
                    </a:ext>
                  </a:extLst>
                </a:gridCol>
                <a:gridCol w="3412163">
                  <a:extLst>
                    <a:ext uri="{9D8B030D-6E8A-4147-A177-3AD203B41FA5}">
                      <a16:colId xmlns:a16="http://schemas.microsoft.com/office/drawing/2014/main" val="2400419442"/>
                    </a:ext>
                  </a:extLst>
                </a:gridCol>
              </a:tblGrid>
              <a:tr h="441960">
                <a:tc>
                  <a:txBody>
                    <a:bodyPr/>
                    <a:lstStyle/>
                    <a:p>
                      <a:pPr rtl="0">
                        <a:buNone/>
                      </a:pPr>
                      <a:r>
                        <a:rPr lang="de-DE" sz="2000" b="1" dirty="0">
                          <a:solidFill>
                            <a:srgbClr val="1F1F1F"/>
                          </a:solidFill>
                          <a:effectLst/>
                          <a:latin typeface="+mj-lt"/>
                        </a:rPr>
                        <a:t>Feature</a:t>
                      </a:r>
                      <a:endParaRPr lang="de-DE" sz="2000" dirty="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b="1">
                          <a:solidFill>
                            <a:srgbClr val="1F1F1F"/>
                          </a:solidFill>
                          <a:effectLst/>
                          <a:latin typeface="+mj-lt"/>
                        </a:rPr>
                        <a:t>Transport</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b="1">
                          <a:solidFill>
                            <a:srgbClr val="1F1F1F"/>
                          </a:solidFill>
                          <a:effectLst/>
                          <a:latin typeface="+mj-lt"/>
                        </a:rPr>
                        <a:t>Logistique</a:t>
                      </a:r>
                      <a:endParaRPr lang="de-DE" sz="2000">
                        <a:solidFill>
                          <a:srgbClr val="1F1F1F"/>
                        </a:solidFill>
                        <a:effectLst/>
                        <a:latin typeface="+mj-lt"/>
                      </a:endParaRP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78649200"/>
                  </a:ext>
                </a:extLst>
              </a:tr>
              <a:tr h="441960">
                <a:tc>
                  <a:txBody>
                    <a:bodyPr/>
                    <a:lstStyle/>
                    <a:p>
                      <a:pPr rtl="0">
                        <a:buNone/>
                      </a:pPr>
                      <a:r>
                        <a:rPr lang="de-DE" sz="2000" b="1" dirty="0">
                          <a:solidFill>
                            <a:srgbClr val="1F1F1F"/>
                          </a:solidFill>
                          <a:effectLst/>
                          <a:latin typeface="+mj-lt"/>
                        </a:rPr>
                        <a:t>Accent</a:t>
                      </a:r>
                      <a:endParaRPr lang="de-DE" sz="2000" dirty="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err="1">
                          <a:solidFill>
                            <a:srgbClr val="1F1F1F"/>
                          </a:solidFill>
                          <a:effectLst/>
                          <a:latin typeface="+mj-lt"/>
                        </a:rPr>
                        <a:t>Physical déplacement de biens de A à B</a:t>
                      </a: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err="1">
                          <a:solidFill>
                            <a:srgbClr val="1F1F1F"/>
                          </a:solidFill>
                          <a:effectLst/>
                          <a:latin typeface="+mj-lt"/>
                        </a:rPr>
                        <a:t>Entire flux management et stockage</a:t>
                      </a:r>
                      <a:endParaRPr lang="de-DE" sz="2000" dirty="0">
                        <a:solidFill>
                          <a:srgbClr val="1F1F1F"/>
                        </a:solidFill>
                        <a:effectLst/>
                        <a:latin typeface="+mj-lt"/>
                      </a:endParaRP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101747368"/>
                  </a:ext>
                </a:extLst>
              </a:tr>
              <a:tr h="441960">
                <a:tc>
                  <a:txBody>
                    <a:bodyPr/>
                    <a:lstStyle/>
                    <a:p>
                      <a:pPr rtl="0">
                        <a:buNone/>
                      </a:pPr>
                      <a:r>
                        <a:rPr lang="de-DE" sz="2000" b="1">
                          <a:solidFill>
                            <a:srgbClr val="1F1F1F"/>
                          </a:solidFill>
                          <a:effectLst/>
                          <a:latin typeface="+mj-lt"/>
                        </a:rPr>
                        <a:t>Objectif</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Vitesse et coût de the trip</a:t>
                      </a: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Client satisfaction et system efficacité</a:t>
                      </a: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19701221"/>
                  </a:ext>
                </a:extLst>
              </a:tr>
              <a:tr h="441960">
                <a:tc>
                  <a:txBody>
                    <a:bodyPr/>
                    <a:lstStyle/>
                    <a:p>
                      <a:pPr rtl="0">
                        <a:buNone/>
                      </a:pPr>
                      <a:r>
                        <a:rPr lang="de-DE" sz="2000" b="1">
                          <a:solidFill>
                            <a:srgbClr val="1F1F1F"/>
                          </a:solidFill>
                          <a:effectLst/>
                          <a:latin typeface="+mj-lt"/>
                        </a:rPr>
                        <a:t>Primary Actor</a:t>
                      </a:r>
                      <a:endParaRPr lang="de-DE" sz="2000">
                        <a:solidFill>
                          <a:srgbClr val="1F1F1F"/>
                        </a:solidFill>
                        <a:effectLst/>
                        <a:latin typeface="+mj-lt"/>
                      </a:endParaRP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Carriers (Airlines, </a:t>
                      </a:r>
                      <a:r>
                        <a:rPr lang="de-DE" sz="2000" dirty="0" err="1">
                          <a:solidFill>
                            <a:srgbClr val="1F1F1F"/>
                          </a:solidFill>
                          <a:effectLst/>
                          <a:latin typeface="+mj-lt"/>
                        </a:rPr>
                        <a:t>Trucking</a:t>
                      </a:r>
                      <a:r>
                        <a:rPr lang="de-DE" sz="2000" dirty="0">
                          <a:solidFill>
                            <a:srgbClr val="1F1F1F"/>
                          </a:solidFill>
                          <a:effectLst/>
                          <a:latin typeface="+mj-lt"/>
                        </a:rPr>
                        <a:t> </a:t>
                      </a:r>
                      <a:r>
                        <a:rPr lang="de-DE" sz="2000" dirty="0" err="1">
                          <a:solidFill>
                            <a:srgbClr val="1F1F1F"/>
                          </a:solidFill>
                          <a:effectLst/>
                          <a:latin typeface="+mj-lt"/>
                        </a:rPr>
                        <a:t>firms</a:t>
                      </a:r>
                      <a:r>
                        <a:rPr lang="de-DE" sz="2000" dirty="0">
                          <a:solidFill>
                            <a:srgbClr val="1F1F1F"/>
                          </a:solidFill>
                          <a:effectLst/>
                          <a:latin typeface="+mj-lt"/>
                        </a:rPr>
                        <a:t>)</a:t>
                      </a:r>
                    </a:p>
                  </a:txBody>
                  <a:tcPr marR="114300"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rtl="0">
                        <a:buNone/>
                      </a:pPr>
                      <a:r>
                        <a:rPr lang="de-DE" sz="2000" dirty="0">
                          <a:solidFill>
                            <a:srgbClr val="1F1F1F"/>
                          </a:solidFill>
                          <a:effectLst/>
                          <a:latin typeface="+mj-lt"/>
                        </a:rPr>
                        <a:t>LSPs (Logistique Service Providers/3PLs)</a:t>
                      </a:r>
                    </a:p>
                  </a:txBody>
                  <a:tcPr marT="152400" marB="15240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4940010"/>
                  </a:ext>
                </a:extLst>
              </a:tr>
            </a:tbl>
          </a:graphicData>
        </a:graphic>
      </p:graphicFrame>
      <p:sp>
        <p:nvSpPr>
          <p:cNvPr id="7" name="Textfeld 6">
            <a:extLst>
              <a:ext uri="{FF2B5EF4-FFF2-40B4-BE49-F238E27FC236}">
                <a16:creationId xmlns:a16="http://schemas.microsoft.com/office/drawing/2014/main" id="{FC67380F-77FE-991D-ADD1-6F7721365311}"/>
              </a:ext>
            </a:extLst>
          </p:cNvPr>
          <p:cNvSpPr txBox="1"/>
          <p:nvPr/>
        </p:nvSpPr>
        <p:spPr>
          <a:xfrm>
            <a:off x="603253" y="5241704"/>
            <a:ext cx="10337649" cy="12336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000" dirty="0"/>
              <a:t>„If Transport is the "véhicule," then Logistique is the "brain" that decides where the véhicule goes, what it carries, et how it connects avec the rest de the world.“</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4659633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4AA276-FF8F-3792-8329-3EC1674FC6AC}"/>
              </a:ext>
            </a:extLst>
          </p:cNvPr>
          <p:cNvSpPr>
            <a:spLocks noGrp="1"/>
          </p:cNvSpPr>
          <p:nvPr>
            <p:ph type="title"/>
          </p:nvPr>
        </p:nvSpPr>
        <p:spPr>
          <a:xfrm>
            <a:off x="603252" y="539751"/>
            <a:ext cx="6180319" cy="717551"/>
          </a:xfrm>
        </p:spPr>
        <p:txBody>
          <a:bodyPr/>
          <a:lstStyle/>
          <a:p>
            <a:r>
              <a:rPr lang="de-DE" dirty="0" err="1"/>
              <a:t>Usages et applications</a:t>
            </a:r>
            <a:endParaRPr lang="de-DE" dirty="0"/>
          </a:p>
        </p:txBody>
      </p:sp>
      <p:sp>
        <p:nvSpPr>
          <p:cNvPr id="3" name="Textplatzhalter 2">
            <a:extLst>
              <a:ext uri="{FF2B5EF4-FFF2-40B4-BE49-F238E27FC236}">
                <a16:creationId xmlns:a16="http://schemas.microsoft.com/office/drawing/2014/main" id="{073BB214-BF20-2872-A649-918152632BB0}"/>
              </a:ext>
            </a:extLst>
          </p:cNvPr>
          <p:cNvSpPr>
            <a:spLocks noGrp="1"/>
          </p:cNvSpPr>
          <p:nvPr>
            <p:ph type="body" sz="half" idx="1"/>
          </p:nvPr>
        </p:nvSpPr>
        <p:spPr/>
        <p:txBody>
          <a:bodyPr>
            <a:normAutofit fontScale="85000" lnSpcReduction="20000"/>
          </a:bodyPr>
          <a:lstStyle/>
          <a:p>
            <a:r>
              <a:rPr lang="de-DE" dirty="0"/>
              <a:t>Inbound Logistique: Procurement et déplacement de raw materials de suppliers à a manufacturing plant</a:t>
            </a:r>
          </a:p>
          <a:p>
            <a:r>
              <a:rPr lang="de-DE" dirty="0"/>
              <a:t>Outbound Logistique: Distribution de finished products à the end consumer (Last-Mile Livraison)</a:t>
            </a:r>
          </a:p>
          <a:p>
            <a:r>
              <a:rPr lang="de-DE" dirty="0"/>
              <a:t>Reverse Logistique: The process de moving biens de their typical final destination pour the purpose de capturing value, ou propar disposal (recycling/returns)</a:t>
            </a:r>
          </a:p>
          <a:p>
            <a:r>
              <a:rPr lang="de-DE" dirty="0"/>
              <a:t>Entrepôt Management: Not just stockage, but value-added services like "kitting" (assembling parts) et labeling</a:t>
            </a:r>
          </a:p>
          <a:p>
            <a:r>
              <a:rPr lang="de-DE" dirty="0"/>
              <a:t>Cold Chain Logistique: Temparature-controlled chaînes d’approvisionnement (vital pour African agriculture et pharmaceutical/vaccine distribution)</a:t>
            </a:r>
          </a:p>
        </p:txBody>
      </p:sp>
    </p:spTree>
    <p:extLst>
      <p:ext uri="{BB962C8B-B14F-4D97-AF65-F5344CB8AC3E}">
        <p14:creationId xmlns:p14="http://schemas.microsoft.com/office/powerpoint/2010/main" val="102161634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559B4-F92F-F6BB-FD75-EDB20F63A5B2}"/>
              </a:ext>
            </a:extLst>
          </p:cNvPr>
          <p:cNvSpPr>
            <a:spLocks noGrp="1"/>
          </p:cNvSpPr>
          <p:nvPr>
            <p:ph type="title"/>
          </p:nvPr>
        </p:nvSpPr>
        <p:spPr>
          <a:xfrm>
            <a:off x="603252" y="539751"/>
            <a:ext cx="5988933" cy="717551"/>
          </a:xfrm>
        </p:spPr>
        <p:txBody>
          <a:bodyPr/>
          <a:lstStyle/>
          <a:p>
            <a:r>
              <a:rPr lang="de-DE" dirty="0" err="1"/>
              <a:t>La logistique dans la vie quotidienne</a:t>
            </a:r>
          </a:p>
        </p:txBody>
      </p:sp>
      <p:sp>
        <p:nvSpPr>
          <p:cNvPr id="3" name="Textplatzhalter 2">
            <a:extLst>
              <a:ext uri="{FF2B5EF4-FFF2-40B4-BE49-F238E27FC236}">
                <a16:creationId xmlns:a16="http://schemas.microsoft.com/office/drawing/2014/main" id="{5611EFD4-DA8A-B40E-FF09-E8D5079E9F0E}"/>
              </a:ext>
            </a:extLst>
          </p:cNvPr>
          <p:cNvSpPr>
            <a:spLocks noGrp="1"/>
          </p:cNvSpPr>
          <p:nvPr>
            <p:ph type="body" sz="half" idx="1"/>
          </p:nvPr>
        </p:nvSpPr>
        <p:spPr/>
        <p:txBody>
          <a:bodyPr>
            <a:normAutofit/>
          </a:bodyPr>
          <a:lstStyle/>
          <a:p>
            <a:r>
              <a:rPr lang="de-DE" dirty="0"/>
              <a:t>online shopping livraison</a:t>
            </a:r>
          </a:p>
          <a:p>
            <a:r>
              <a:rPr lang="de-DE" dirty="0" err="1"/>
              <a:t>suparmarket chaînes d’approvisionnement</a:t>
            </a:r>
            <a:endParaRPr lang="de-DE" dirty="0"/>
          </a:p>
          <a:p>
            <a:r>
              <a:rPr lang="de-DE" dirty="0"/>
              <a:t>mondial production réseaux</a:t>
            </a:r>
          </a:p>
        </p:txBody>
      </p:sp>
      <p:pic>
        <p:nvPicPr>
          <p:cNvPr id="5" name="Grafik 4">
            <a:extLst>
              <a:ext uri="{FF2B5EF4-FFF2-40B4-BE49-F238E27FC236}">
                <a16:creationId xmlns:a16="http://schemas.microsoft.com/office/drawing/2014/main" id="{85EF1599-4CA5-0017-9594-4F7EBF91EC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184" y="3030278"/>
            <a:ext cx="5401341" cy="3505441"/>
          </a:xfrm>
          <a:prstGeom prst="rect">
            <a:avLst/>
          </a:prstGeom>
        </p:spPr>
      </p:pic>
      <p:sp>
        <p:nvSpPr>
          <p:cNvPr id="6" name="Textfeld 5">
            <a:extLst>
              <a:ext uri="{FF2B5EF4-FFF2-40B4-BE49-F238E27FC236}">
                <a16:creationId xmlns:a16="http://schemas.microsoft.com/office/drawing/2014/main" id="{E363FC8E-FAF5-9DA8-FE08-0C4D6C8B1B3C}"/>
              </a:ext>
            </a:extLst>
          </p:cNvPr>
          <p:cNvSpPr txBox="1"/>
          <p:nvPr/>
        </p:nvSpPr>
        <p:spPr>
          <a:xfrm>
            <a:off x="5688417" y="5731396"/>
            <a:ext cx="1562988"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1983369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4789EFA9-39A6-48BC-B83F-6C66568A9BE1}"/>
</file>

<file path=docProps/app.xml><?xml version="1.0" encoding="utf-8"?>
<Properties xmlns="http://schemas.openxmlformats.org/officeDocument/2006/extended-properties" xmlns:vt="http://schemas.openxmlformats.org/officeDocument/2006/docPropsVTypes">
  <TotalTime>0</TotalTime>
  <Words>1094</Words>
  <Application>Microsoft Office PowerPoint</Application>
  <PresentationFormat>Widescreen</PresentationFormat>
  <Paragraphs>104</Paragraphs>
  <Slides>19</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Aptos</vt:lpstr>
      <vt:lpstr>Arial</vt:lpstr>
      <vt:lpstr>Arial Rounded MT Bold</vt:lpstr>
      <vt:lpstr>Calibri</vt:lpstr>
      <vt:lpstr>Helvetica Neue</vt:lpstr>
      <vt:lpstr>Helvetica Neue Medium</vt:lpstr>
      <vt:lpstr>Montserrat Regular</vt:lpstr>
      <vt:lpstr>21_BasicWhite</vt:lpstr>
      <vt:lpstr>Logistique</vt:lpstr>
      <vt:lpstr>Développement de l’ingénierie des systèmes de transport routier en Afrique subsaharienne – Programme moderne de master européen et renforcement des capacités</vt:lpstr>
      <vt:lpstr>PowerPoint Presentation</vt:lpstr>
      <vt:lpstr>Objectifs d’apprentissage</vt:lpstr>
      <vt:lpstr>Qu’est-ce que la logistique ?</vt:lpstr>
      <vt:lpstr>Characteristics de Logistique</vt:lpstr>
      <vt:lpstr>Logistique vs transport</vt:lpstr>
      <vt:lpstr>Usages et applications</vt:lpstr>
      <vt:lpstr>La logistique dans la vie quotidienne</vt:lpstr>
      <vt:lpstr>Chaînes d’approvisionnement</vt:lpstr>
      <vt:lpstr>Logistique urbaine</vt:lpstr>
      <vt:lpstr>Logistique humanitaire</vt:lpstr>
      <vt:lpstr>Logistique et différents modes de transport</vt:lpstr>
      <vt:lpstr>Défis de la logistique</vt:lpstr>
      <vt:lpstr>Tendances futures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77</cp:revision>
  <dcterms:modified xsi:type="dcterms:W3CDTF">2026-07-15T15:05:38Z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