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3" r:id="rId8"/>
    <p:sldId id="325" r:id="rId9"/>
    <p:sldId id="327" r:id="rId10"/>
    <p:sldId id="329" r:id="rId11"/>
    <p:sldId id="331" r:id="rId12"/>
    <p:sldId id="333" r:id="rId13"/>
    <p:sldId id="335" r:id="rId14"/>
    <p:sldId id="337"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17" dt="2026-07-22T20:19:14.28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3T07:01:10.308" v="158"/>
      <pc:docMkLst>
        <pc:docMk/>
      </pc:docMkLst>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3T07:00:53.401" v="128"/>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delSp modSp add del mod">
        <pc:chgData name="office365" userId="5fcdbc0c-b1d0-4b52-bc28-28c25c9fccde" providerId="ADAL" clId="{839C158B-1674-498C-8D10-D29DEC7F3344}" dt="2026-07-23T07:00:55.128" v="132"/>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3T07:00:56.802" v="136"/>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3T07:00:59.359" v="140"/>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3T07:01:01.822" v="144"/>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3T07:01:04.319" v="148"/>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3T07:01:06.694" v="152"/>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3T07:01:09.087" v="156"/>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add del">
        <pc:chgData name="office365" userId="5fcdbc0c-b1d0-4b52-bc28-28c25c9fccde" providerId="ADAL" clId="{839C158B-1674-498C-8D10-D29DEC7F3344}" dt="2026-07-23T07:00:54.303" v="130"/>
        <pc:sldMkLst>
          <pc:docMk/>
          <pc:sldMk cId="3050504944" sldId="322"/>
        </pc:sldMkLst>
      </pc:sldChg>
      <pc:sldChg chg="add">
        <pc:chgData name="office365" userId="5fcdbc0c-b1d0-4b52-bc28-28c25c9fccde" providerId="ADAL" clId="{839C158B-1674-498C-8D10-D29DEC7F3344}" dt="2026-07-23T07:00:54.283" v="129"/>
        <pc:sldMkLst>
          <pc:docMk/>
          <pc:sldMk cId="3953934795" sldId="323"/>
        </pc:sldMkLst>
      </pc:sldChg>
      <pc:sldChg chg="add del">
        <pc:chgData name="office365" userId="5fcdbc0c-b1d0-4b52-bc28-28c25c9fccde" providerId="ADAL" clId="{839C158B-1674-498C-8D10-D29DEC7F3344}" dt="2026-07-23T07:00:55.955" v="134"/>
        <pc:sldMkLst>
          <pc:docMk/>
          <pc:sldMk cId="85234291" sldId="324"/>
        </pc:sldMkLst>
      </pc:sldChg>
      <pc:sldChg chg="add">
        <pc:chgData name="office365" userId="5fcdbc0c-b1d0-4b52-bc28-28c25c9fccde" providerId="ADAL" clId="{839C158B-1674-498C-8D10-D29DEC7F3344}" dt="2026-07-23T07:00:55.938" v="133"/>
        <pc:sldMkLst>
          <pc:docMk/>
          <pc:sldMk cId="3985471975" sldId="325"/>
        </pc:sldMkLst>
      </pc:sldChg>
      <pc:sldChg chg="add del">
        <pc:chgData name="office365" userId="5fcdbc0c-b1d0-4b52-bc28-28c25c9fccde" providerId="ADAL" clId="{839C158B-1674-498C-8D10-D29DEC7F3344}" dt="2026-07-23T07:00:58.068" v="138"/>
        <pc:sldMkLst>
          <pc:docMk/>
          <pc:sldMk cId="552993191" sldId="326"/>
        </pc:sldMkLst>
      </pc:sldChg>
      <pc:sldChg chg="add">
        <pc:chgData name="office365" userId="5fcdbc0c-b1d0-4b52-bc28-28c25c9fccde" providerId="ADAL" clId="{839C158B-1674-498C-8D10-D29DEC7F3344}" dt="2026-07-23T07:00:58.042" v="137"/>
        <pc:sldMkLst>
          <pc:docMk/>
          <pc:sldMk cId="2550840166" sldId="327"/>
        </pc:sldMkLst>
      </pc:sldChg>
      <pc:sldChg chg="add del">
        <pc:chgData name="office365" userId="5fcdbc0c-b1d0-4b52-bc28-28c25c9fccde" providerId="ADAL" clId="{839C158B-1674-498C-8D10-D29DEC7F3344}" dt="2026-07-23T07:01:00.584" v="142"/>
        <pc:sldMkLst>
          <pc:docMk/>
          <pc:sldMk cId="2311570472" sldId="328"/>
        </pc:sldMkLst>
      </pc:sldChg>
      <pc:sldChg chg="add">
        <pc:chgData name="office365" userId="5fcdbc0c-b1d0-4b52-bc28-28c25c9fccde" providerId="ADAL" clId="{839C158B-1674-498C-8D10-D29DEC7F3344}" dt="2026-07-23T07:01:00.563" v="141"/>
        <pc:sldMkLst>
          <pc:docMk/>
          <pc:sldMk cId="1575497760" sldId="329"/>
        </pc:sldMkLst>
      </pc:sldChg>
      <pc:sldChg chg="add del">
        <pc:chgData name="office365" userId="5fcdbc0c-b1d0-4b52-bc28-28c25c9fccde" providerId="ADAL" clId="{839C158B-1674-498C-8D10-D29DEC7F3344}" dt="2026-07-23T07:01:03.082" v="146"/>
        <pc:sldMkLst>
          <pc:docMk/>
          <pc:sldMk cId="2316762843" sldId="330"/>
        </pc:sldMkLst>
      </pc:sldChg>
      <pc:sldChg chg="add">
        <pc:chgData name="office365" userId="5fcdbc0c-b1d0-4b52-bc28-28c25c9fccde" providerId="ADAL" clId="{839C158B-1674-498C-8D10-D29DEC7F3344}" dt="2026-07-23T07:01:03.058" v="145"/>
        <pc:sldMkLst>
          <pc:docMk/>
          <pc:sldMk cId="56868240" sldId="331"/>
        </pc:sldMkLst>
      </pc:sldChg>
      <pc:sldChg chg="add del">
        <pc:chgData name="office365" userId="5fcdbc0c-b1d0-4b52-bc28-28c25c9fccde" providerId="ADAL" clId="{839C158B-1674-498C-8D10-D29DEC7F3344}" dt="2026-07-23T07:01:05.515" v="150"/>
        <pc:sldMkLst>
          <pc:docMk/>
          <pc:sldMk cId="1680222346" sldId="332"/>
        </pc:sldMkLst>
      </pc:sldChg>
      <pc:sldChg chg="add">
        <pc:chgData name="office365" userId="5fcdbc0c-b1d0-4b52-bc28-28c25c9fccde" providerId="ADAL" clId="{839C158B-1674-498C-8D10-D29DEC7F3344}" dt="2026-07-23T07:01:05.490" v="149"/>
        <pc:sldMkLst>
          <pc:docMk/>
          <pc:sldMk cId="879182494" sldId="333"/>
        </pc:sldMkLst>
      </pc:sldChg>
      <pc:sldChg chg="add del">
        <pc:chgData name="office365" userId="5fcdbc0c-b1d0-4b52-bc28-28c25c9fccde" providerId="ADAL" clId="{839C158B-1674-498C-8D10-D29DEC7F3344}" dt="2026-07-23T07:01:07.875" v="154"/>
        <pc:sldMkLst>
          <pc:docMk/>
          <pc:sldMk cId="2509369400" sldId="334"/>
        </pc:sldMkLst>
      </pc:sldChg>
      <pc:sldChg chg="add">
        <pc:chgData name="office365" userId="5fcdbc0c-b1d0-4b52-bc28-28c25c9fccde" providerId="ADAL" clId="{839C158B-1674-498C-8D10-D29DEC7F3344}" dt="2026-07-23T07:01:07.853" v="153"/>
        <pc:sldMkLst>
          <pc:docMk/>
          <pc:sldMk cId="3240058503" sldId="335"/>
        </pc:sldMkLst>
      </pc:sldChg>
      <pc:sldChg chg="add del">
        <pc:chgData name="office365" userId="5fcdbc0c-b1d0-4b52-bc28-28c25c9fccde" providerId="ADAL" clId="{839C158B-1674-498C-8D10-D29DEC7F3344}" dt="2026-07-23T07:01:10.308" v="158"/>
        <pc:sldMkLst>
          <pc:docMk/>
          <pc:sldMk cId="3558246545" sldId="336"/>
        </pc:sldMkLst>
      </pc:sldChg>
      <pc:sldChg chg="add">
        <pc:chgData name="office365" userId="5fcdbc0c-b1d0-4b52-bc28-28c25c9fccde" providerId="ADAL" clId="{839C158B-1674-498C-8D10-D29DEC7F3344}" dt="2026-07-23T07:01:10.284" v="157"/>
        <pc:sldMkLst>
          <pc:docMk/>
          <pc:sldMk cId="2432036652" sldId="337"/>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785402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213242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73388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023652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225408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523158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191243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8932365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Notes : S1 = 9 ; S2 = 8 ; S3 = 7 ; S4 = 5.</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Meilleur ensemble possible : S1 + S4 = 45,000 USD ; il protège l’accès à l’hôpital et un tronçon résidentiel moins coûteux.</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Autre ensemble possible : S2 + S4 = 40,000 USD ; il améliore davantage l’accès au marché, mais reporte l’accès à l’hôpital, ce qui est difficile à justifier.</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Recommandation du modèle : financer d’abord S1 ; affecter le solde à S4 ou à des travaux temporaires urgents sur S2.</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tronçons reportés nécessitent un suivi et des mesures temporaires de sécurité.</a:t>
            </a:r>
            <a:endParaRPr lang="fr-FR" sz="1800" dirty="0"/>
          </a:p>
        </p:txBody>
      </p:sp>
      <p:sp>
        <p:nvSpPr>
          <p:cNvPr id="4" name="Title 3">
            <a:extLst>
              <a:ext uri="{FF2B5EF4-FFF2-40B4-BE49-F238E27FC236}">
                <a16:creationId xmlns:a16="http://schemas.microsoft.com/office/drawing/2014/main" id="{D7428A64-1BCB-775C-E8E2-16527461E706}"/>
              </a:ext>
            </a:extLst>
          </p:cNvPr>
          <p:cNvSpPr>
            <a:spLocks noGrp="1"/>
          </p:cNvSpPr>
          <p:nvPr>
            <p:ph type="title"/>
          </p:nvPr>
        </p:nvSpPr>
        <p:spPr>
          <a:xfrm>
            <a:off x="603253" y="539751"/>
            <a:ext cx="7620000" cy="717551"/>
          </a:xfrm>
        </p:spPr>
        <p:txBody>
          <a:bodyPr/>
          <a:lstStyle/>
          <a:p>
            <a:r>
              <a:t>Réponse attendue / solution</a:t>
            </a:r>
            <a:endParaRPr lang="fr-FR"/>
          </a:p>
        </p:txBody>
      </p:sp>
    </p:spTree>
    <p:extLst>
      <p:ext uri="{BB962C8B-B14F-4D97-AF65-F5344CB8AC3E}">
        <p14:creationId xmlns:p14="http://schemas.microsoft.com/office/powerpoint/2010/main" val="324005850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Observer si les étudiants appliquent la formule de manière cohérente.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Erreur fréquente : ne retenir que l’urgence technique et ignorer l’importance sociale.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Point clé de la discussion : la priorisation relève non seulement de l’ingénierie, mais aussi de la gestion des services publics.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Prolongement : introduire une pression politique et demander comment préserver la transparence.</a:t>
            </a:r>
            <a:endParaRPr lang="fr-FR" sz="1800" dirty="0"/>
          </a:p>
        </p:txBody>
      </p:sp>
      <p:sp>
        <p:nvSpPr>
          <p:cNvPr id="4" name="Title 3">
            <a:extLst>
              <a:ext uri="{FF2B5EF4-FFF2-40B4-BE49-F238E27FC236}">
                <a16:creationId xmlns:a16="http://schemas.microsoft.com/office/drawing/2014/main" id="{394ECE00-59E1-0C1C-5D8C-165915B6C8C2}"/>
              </a:ext>
            </a:extLst>
          </p:cNvPr>
          <p:cNvSpPr>
            <a:spLocks noGrp="1"/>
          </p:cNvSpPr>
          <p:nvPr>
            <p:ph type="title"/>
          </p:nvPr>
        </p:nvSpPr>
        <p:spPr>
          <a:xfrm>
            <a:off x="603253" y="539751"/>
            <a:ext cx="7620000" cy="717551"/>
          </a:xfrm>
        </p:spPr>
        <p:txBody>
          <a:bodyPr/>
          <a:lstStyle/>
          <a:p>
            <a:r>
              <a:t>Notes pour l’enseignant</a:t>
            </a:r>
            <a:endParaRPr lang="fr-FR"/>
          </a:p>
        </p:txBody>
      </p:sp>
    </p:spTree>
    <p:extLst>
      <p:ext uri="{BB962C8B-B14F-4D97-AF65-F5344CB8AC3E}">
        <p14:creationId xmlns:p14="http://schemas.microsoft.com/office/powerpoint/2010/main" val="243203665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Type d’exercice : exercice de prise de décision en groupe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Durée estimée : </a:t>
            </a:r>
            <a:r>
              <a:rPr lang="pl-PL" sz="1800" dirty="0">
                <a:solidFill>
                  <a:srgbClr val="000000"/>
                </a:solidFill>
                <a:latin typeface="Arial" pitchFamily="34" charset="0"/>
                <a:ea typeface="Arial" pitchFamily="34" charset="-122"/>
                <a:cs typeface="Arial" pitchFamily="34" charset="-120"/>
              </a:rPr>
              <a:t>90</a:t>
            </a:r>
            <a:r>
              <a:rPr lang="fr-FR" sz="1800" dirty="0">
                <a:solidFill>
                  <a:srgbClr val="000000"/>
                </a:solidFill>
                <a:latin typeface="Arial" pitchFamily="34" charset="0"/>
                <a:ea typeface="Arial" pitchFamily="34" charset="-122"/>
                <a:cs typeface="Arial" pitchFamily="34" charset="-120"/>
              </a:rPr>
              <a:t> minutes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Thème du cours : priorisation sous contraintes budgétaires</a:t>
            </a:r>
            <a:endParaRPr lang="fr-FR" sz="1800" dirty="0"/>
          </a:p>
        </p:txBody>
      </p:sp>
      <p:sp>
        <p:nvSpPr>
          <p:cNvPr id="4" name="Title 3">
            <a:extLst>
              <a:ext uri="{FF2B5EF4-FFF2-40B4-BE49-F238E27FC236}">
                <a16:creationId xmlns:a16="http://schemas.microsoft.com/office/drawing/2014/main" id="{9A2517F3-7E35-DDD5-160B-46945D823856}"/>
              </a:ext>
            </a:extLst>
          </p:cNvPr>
          <p:cNvSpPr>
            <a:spLocks noGrp="1"/>
          </p:cNvSpPr>
          <p:nvPr>
            <p:ph type="title"/>
          </p:nvPr>
        </p:nvSpPr>
        <p:spPr>
          <a:xfrm>
            <a:off x="603253" y="539751"/>
            <a:ext cx="7620000" cy="717551"/>
          </a:xfrm>
        </p:spPr>
        <p:txBody>
          <a:bodyPr/>
          <a:lstStyle/>
          <a:p>
            <a:r>
              <a:t>Projet 02. Priorisation de l’entretien</a:t>
            </a:r>
            <a:endParaRPr lang="fr-FR"/>
          </a:p>
        </p:txBody>
      </p:sp>
    </p:spTree>
    <p:extLst>
      <p:ext uri="{BB962C8B-B14F-4D97-AF65-F5344CB8AC3E}">
        <p14:creationId xmlns:p14="http://schemas.microsoft.com/office/powerpoint/2010/main" val="395393479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Classer les tronçons routiers selon l’urgence des travaux d’entretien.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Arbitrer entre l’état technique, la fonction de la route et le budget disponible.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Justifier les choix d’entretien de manière transparente.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Reconnaître les arbitrages entre sécurité, accessibilité et coût.</a:t>
            </a:r>
            <a:endParaRPr lang="fr-FR" sz="1800" dirty="0"/>
          </a:p>
        </p:txBody>
      </p:sp>
      <p:sp>
        <p:nvSpPr>
          <p:cNvPr id="4" name="Title 3">
            <a:extLst>
              <a:ext uri="{FF2B5EF4-FFF2-40B4-BE49-F238E27FC236}">
                <a16:creationId xmlns:a16="http://schemas.microsoft.com/office/drawing/2014/main" id="{F98028FA-50FC-88AD-FDA9-E9B27CEEACFB}"/>
              </a:ext>
            </a:extLst>
          </p:cNvPr>
          <p:cNvSpPr>
            <a:spLocks noGrp="1"/>
          </p:cNvSpPr>
          <p:nvPr>
            <p:ph type="title"/>
          </p:nvPr>
        </p:nvSpPr>
        <p:spPr>
          <a:xfrm>
            <a:off x="603253" y="539751"/>
            <a:ext cx="7620000" cy="717551"/>
          </a:xfrm>
        </p:spPr>
        <p:txBody>
          <a:bodyPr/>
          <a:lstStyle/>
          <a:p>
            <a:r>
              <a:t>Objectifs d’apprentissage</a:t>
            </a:r>
            <a:endParaRPr lang="fr-FR"/>
          </a:p>
        </p:txBody>
      </p:sp>
    </p:spTree>
    <p:extLst>
      <p:ext uri="{BB962C8B-B14F-4D97-AF65-F5344CB8AC3E}">
        <p14:creationId xmlns:p14="http://schemas.microsoft.com/office/powerpoint/2010/main" val="398547197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Une agence routière locale à Beni doit entretenir quatre tronçons.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 budget ne permet pas de réaliser tous les travaux.</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L’agence doit préserver l’accès à un hôpital et au marché pendant la saison des pluies.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étudiants jouent le rôle du comité de planification de l’entretien.</a:t>
            </a:r>
            <a:endParaRPr lang="fr-FR" sz="1800" dirty="0"/>
          </a:p>
        </p:txBody>
      </p:sp>
      <p:sp>
        <p:nvSpPr>
          <p:cNvPr id="4" name="Title 3">
            <a:extLst>
              <a:ext uri="{FF2B5EF4-FFF2-40B4-BE49-F238E27FC236}">
                <a16:creationId xmlns:a16="http://schemas.microsoft.com/office/drawing/2014/main" id="{CFA8F3A0-A079-905B-E539-AA0204AA930D}"/>
              </a:ext>
            </a:extLst>
          </p:cNvPr>
          <p:cNvSpPr>
            <a:spLocks noGrp="1"/>
          </p:cNvSpPr>
          <p:nvPr>
            <p:ph type="title"/>
          </p:nvPr>
        </p:nvSpPr>
        <p:spPr>
          <a:xfrm>
            <a:off x="603253" y="539751"/>
            <a:ext cx="7620000" cy="717551"/>
          </a:xfrm>
        </p:spPr>
        <p:txBody>
          <a:bodyPr/>
          <a:lstStyle/>
          <a:p>
            <a:r>
              <a:t>Contexte / étude de cas</a:t>
            </a:r>
            <a:endParaRPr lang="fr-FR"/>
          </a:p>
        </p:txBody>
      </p:sp>
    </p:spTree>
    <p:extLst>
      <p:ext uri="{BB962C8B-B14F-4D97-AF65-F5344CB8AC3E}">
        <p14:creationId xmlns:p14="http://schemas.microsoft.com/office/powerpoint/2010/main" val="255084016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1. Calculer un score de priorité simple.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2. Sélectionner les interventions dans la limite du budget disponible.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3. Expliquer quel tronçon est reporté et pourquoi.</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4. Préparer une brève justification destinée à la communication publique.</a:t>
            </a:r>
            <a:endParaRPr lang="fr-FR" sz="1800" dirty="0"/>
          </a:p>
        </p:txBody>
      </p:sp>
      <p:sp>
        <p:nvSpPr>
          <p:cNvPr id="4" name="Title 3">
            <a:extLst>
              <a:ext uri="{FF2B5EF4-FFF2-40B4-BE49-F238E27FC236}">
                <a16:creationId xmlns:a16="http://schemas.microsoft.com/office/drawing/2014/main" id="{0F015E21-E749-609B-6614-5A8EFFC1518A}"/>
              </a:ext>
            </a:extLst>
          </p:cNvPr>
          <p:cNvSpPr>
            <a:spLocks noGrp="1"/>
          </p:cNvSpPr>
          <p:nvPr>
            <p:ph type="title"/>
          </p:nvPr>
        </p:nvSpPr>
        <p:spPr>
          <a:xfrm>
            <a:off x="603253" y="539751"/>
            <a:ext cx="7620000" cy="717551"/>
          </a:xfrm>
        </p:spPr>
        <p:txBody>
          <a:bodyPr/>
          <a:lstStyle/>
          <a:p>
            <a:r>
              <a:t>Tâche des étudiants</a:t>
            </a:r>
            <a:endParaRPr lang="fr-FR"/>
          </a:p>
        </p:txBody>
      </p:sp>
    </p:spTree>
    <p:extLst>
      <p:ext uri="{BB962C8B-B14F-4D97-AF65-F5344CB8AC3E}">
        <p14:creationId xmlns:p14="http://schemas.microsoft.com/office/powerpoint/2010/main" val="157549776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Formule de notation retenue : Priorité = urgence technique + importance sociale + vulnérabilité aux pluies.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Notes : 1 = faible, 2 = moyen, 3 = élevé.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Budget : 50,000 USD.</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S1 accès à l’hôpital : urgence 3, importance 3, pluies 3, coût 30,000.</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S2 route en gravier vers le marché : urgence 2, importance 3, pluies 3, coût 25,000.</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S3 accès à la zone industrielle : urgence 3, importance 2, pluies 2, coût 35,000.</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S4 rue résidentielle : urgence 2, importance 1, pluies 2, coût 15,000.</a:t>
            </a:r>
            <a:endParaRPr lang="fr-FR" sz="1800" dirty="0"/>
          </a:p>
        </p:txBody>
      </p:sp>
      <p:sp>
        <p:nvSpPr>
          <p:cNvPr id="4" name="Title 3">
            <a:extLst>
              <a:ext uri="{FF2B5EF4-FFF2-40B4-BE49-F238E27FC236}">
                <a16:creationId xmlns:a16="http://schemas.microsoft.com/office/drawing/2014/main" id="{43167F0B-328B-10D8-3D8D-5EA52444DFF8}"/>
              </a:ext>
            </a:extLst>
          </p:cNvPr>
          <p:cNvSpPr>
            <a:spLocks noGrp="1"/>
          </p:cNvSpPr>
          <p:nvPr>
            <p:ph type="title"/>
          </p:nvPr>
        </p:nvSpPr>
        <p:spPr>
          <a:xfrm>
            <a:off x="603253" y="539751"/>
            <a:ext cx="7620000" cy="717551"/>
          </a:xfrm>
        </p:spPr>
        <p:txBody>
          <a:bodyPr/>
          <a:lstStyle/>
          <a:p>
            <a:r>
              <a:t>Données / supports</a:t>
            </a:r>
            <a:endParaRPr lang="fr-FR"/>
          </a:p>
        </p:txBody>
      </p:sp>
    </p:spTree>
    <p:extLst>
      <p:ext uri="{BB962C8B-B14F-4D97-AF65-F5344CB8AC3E}">
        <p14:creationId xmlns:p14="http://schemas.microsoft.com/office/powerpoint/2010/main" val="5686824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Travail en groupe : 2</a:t>
            </a:r>
            <a:r>
              <a:rPr lang="pl-PL" sz="1800" dirty="0">
                <a:solidFill>
                  <a:srgbClr val="000000"/>
                </a:solidFill>
                <a:latin typeface="Arial" pitchFamily="34" charset="0"/>
                <a:ea typeface="Arial" pitchFamily="34" charset="-122"/>
                <a:cs typeface="Arial" pitchFamily="34" charset="-120"/>
              </a:rPr>
              <a:t>5</a:t>
            </a:r>
            <a:r>
              <a:rPr lang="fr-FR" sz="1800" dirty="0">
                <a:solidFill>
                  <a:srgbClr val="000000"/>
                </a:solidFill>
                <a:latin typeface="Arial" pitchFamily="34" charset="0"/>
                <a:ea typeface="Arial" pitchFamily="34" charset="-122"/>
                <a:cs typeface="Arial" pitchFamily="34" charset="-120"/>
              </a:rPr>
              <a:t> min — notation et décision budgétaire.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Jeu de rôle : </a:t>
            </a:r>
            <a:r>
              <a:rPr lang="pl-PL" sz="1800" dirty="0">
                <a:solidFill>
                  <a:srgbClr val="000000"/>
                </a:solidFill>
                <a:latin typeface="Arial" pitchFamily="34" charset="0"/>
                <a:ea typeface="Arial" pitchFamily="34" charset="-122"/>
                <a:cs typeface="Arial" pitchFamily="34" charset="-120"/>
              </a:rPr>
              <a:t>25</a:t>
            </a:r>
            <a:r>
              <a:rPr lang="fr-FR" sz="1800" dirty="0">
                <a:solidFill>
                  <a:srgbClr val="000000"/>
                </a:solidFill>
                <a:latin typeface="Arial" pitchFamily="34" charset="0"/>
                <a:ea typeface="Arial" pitchFamily="34" charset="-122"/>
                <a:cs typeface="Arial" pitchFamily="34" charset="-120"/>
              </a:rPr>
              <a:t> min — ingénieur, maire, représentant de la communauté.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Présentation : </a:t>
            </a:r>
            <a:r>
              <a:rPr lang="pl-PL" dirty="0">
                <a:solidFill>
                  <a:srgbClr val="000000"/>
                </a:solidFill>
                <a:latin typeface="Arial" pitchFamily="34" charset="0"/>
                <a:ea typeface="Arial" pitchFamily="34" charset="-122"/>
                <a:cs typeface="Arial" pitchFamily="34" charset="-120"/>
              </a:rPr>
              <a:t>25</a:t>
            </a:r>
            <a:r>
              <a:rPr lang="fr-FR" sz="1800" dirty="0">
                <a:solidFill>
                  <a:srgbClr val="000000"/>
                </a:solidFill>
                <a:latin typeface="Arial" pitchFamily="34" charset="0"/>
                <a:ea typeface="Arial" pitchFamily="34" charset="-122"/>
                <a:cs typeface="Arial" pitchFamily="34" charset="-120"/>
              </a:rPr>
              <a:t> min — ensemble de travaux retenu et justification.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Synthèse de l’enseignant : </a:t>
            </a:r>
            <a:r>
              <a:rPr lang="pl-PL" sz="1800" dirty="0">
                <a:solidFill>
                  <a:srgbClr val="000000"/>
                </a:solidFill>
                <a:latin typeface="Arial" pitchFamily="34" charset="0"/>
                <a:ea typeface="Arial" pitchFamily="34" charset="-122"/>
                <a:cs typeface="Arial" pitchFamily="34" charset="-120"/>
              </a:rPr>
              <a:t>15</a:t>
            </a:r>
            <a:r>
              <a:rPr lang="fr-FR" sz="1800" dirty="0">
                <a:solidFill>
                  <a:srgbClr val="000000"/>
                </a:solidFill>
                <a:latin typeface="Arial" pitchFamily="34" charset="0"/>
                <a:ea typeface="Arial" pitchFamily="34" charset="-122"/>
                <a:cs typeface="Arial" pitchFamily="34" charset="-120"/>
              </a:rPr>
              <a:t> min — lien avec la priorisation du PMS.</a:t>
            </a:r>
            <a:endParaRPr lang="fr-FR" sz="1800" dirty="0"/>
          </a:p>
        </p:txBody>
      </p:sp>
      <p:sp>
        <p:nvSpPr>
          <p:cNvPr id="4" name="Title 3">
            <a:extLst>
              <a:ext uri="{FF2B5EF4-FFF2-40B4-BE49-F238E27FC236}">
                <a16:creationId xmlns:a16="http://schemas.microsoft.com/office/drawing/2014/main" id="{E43CCE28-7318-51E7-E575-80983D0EFE33}"/>
              </a:ext>
            </a:extLst>
          </p:cNvPr>
          <p:cNvSpPr>
            <a:spLocks noGrp="1"/>
          </p:cNvSpPr>
          <p:nvPr>
            <p:ph type="title"/>
          </p:nvPr>
        </p:nvSpPr>
        <p:spPr>
          <a:xfrm>
            <a:off x="603253" y="539751"/>
            <a:ext cx="7620000" cy="717551"/>
          </a:xfrm>
        </p:spPr>
        <p:txBody>
          <a:bodyPr/>
          <a:lstStyle/>
          <a:p>
            <a:r>
              <a:t>Organisation du travail</a:t>
            </a:r>
            <a:endParaRPr lang="fr-FR"/>
          </a:p>
        </p:txBody>
      </p:sp>
    </p:spTree>
    <p:extLst>
      <p:ext uri="{BB962C8B-B14F-4D97-AF65-F5344CB8AC3E}">
        <p14:creationId xmlns:p14="http://schemas.microsoft.com/office/powerpoint/2010/main" val="87918249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EC469033-B504-4643-A6D3-078EB87EAAF4}"/>
</file>

<file path=docProps/app.xml><?xml version="1.0" encoding="utf-8"?>
<Properties xmlns="http://schemas.openxmlformats.org/officeDocument/2006/extended-properties" xmlns:vt="http://schemas.openxmlformats.org/officeDocument/2006/docPropsVTypes">
  <TotalTime>58</TotalTime>
  <Words>578</Words>
  <Application>Microsoft Office PowerPoint</Application>
  <PresentationFormat>Widescreen</PresentationFormat>
  <Paragraphs>52</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Projet 02. Priorisation de l’entretien</vt:lpstr>
      <vt:lpstr>Objectifs d’apprentissage</vt:lpstr>
      <vt:lpstr>Contexte / étude de cas</vt:lpstr>
      <vt:lpstr>Tâche des étudiants</vt:lpstr>
      <vt:lpstr>Données / supports</vt:lpstr>
      <vt:lpstr>Organisation du travail</vt:lpstr>
      <vt:lpstr>Réponse attendue / solution</vt:lpstr>
      <vt:lpstr>Notes pour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2026-07-23T07:01:11Z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