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63"/>
  </p:notesMasterIdLst>
  <p:sldIdLst>
    <p:sldId id="256" r:id="rId2"/>
    <p:sldId id="274" r:id="rId3"/>
    <p:sldId id="263" r:id="rId4"/>
    <p:sldId id="257" r:id="rId5"/>
    <p:sldId id="269" r:id="rId6"/>
    <p:sldId id="324" r:id="rId7"/>
    <p:sldId id="325" r:id="rId8"/>
    <p:sldId id="326" r:id="rId9"/>
    <p:sldId id="327" r:id="rId10"/>
    <p:sldId id="328" r:id="rId11"/>
    <p:sldId id="329" r:id="rId12"/>
    <p:sldId id="313" r:id="rId13"/>
    <p:sldId id="315" r:id="rId14"/>
    <p:sldId id="312" r:id="rId15"/>
    <p:sldId id="314" r:id="rId16"/>
    <p:sldId id="319" r:id="rId17"/>
    <p:sldId id="320" r:id="rId18"/>
    <p:sldId id="321" r:id="rId19"/>
    <p:sldId id="322" r:id="rId20"/>
    <p:sldId id="323" r:id="rId21"/>
    <p:sldId id="259" r:id="rId22"/>
    <p:sldId id="260" r:id="rId23"/>
    <p:sldId id="261" r:id="rId24"/>
    <p:sldId id="262" r:id="rId25"/>
    <p:sldId id="264" r:id="rId26"/>
    <p:sldId id="268" r:id="rId27"/>
    <p:sldId id="282" r:id="rId28"/>
    <p:sldId id="275" r:id="rId29"/>
    <p:sldId id="276" r:id="rId30"/>
    <p:sldId id="283" r:id="rId31"/>
    <p:sldId id="285" r:id="rId32"/>
    <p:sldId id="284" r:id="rId33"/>
    <p:sldId id="286" r:id="rId34"/>
    <p:sldId id="287" r:id="rId35"/>
    <p:sldId id="279" r:id="rId36"/>
    <p:sldId id="288" r:id="rId37"/>
    <p:sldId id="289" r:id="rId38"/>
    <p:sldId id="271" r:id="rId39"/>
    <p:sldId id="272" r:id="rId40"/>
    <p:sldId id="291" r:id="rId41"/>
    <p:sldId id="292" r:id="rId42"/>
    <p:sldId id="293" r:id="rId43"/>
    <p:sldId id="290" r:id="rId44"/>
    <p:sldId id="273" r:id="rId45"/>
    <p:sldId id="316" r:id="rId46"/>
    <p:sldId id="294" r:id="rId47"/>
    <p:sldId id="295" r:id="rId48"/>
    <p:sldId id="296" r:id="rId49"/>
    <p:sldId id="299" r:id="rId50"/>
    <p:sldId id="300" r:id="rId51"/>
    <p:sldId id="265" r:id="rId52"/>
    <p:sldId id="301" r:id="rId53"/>
    <p:sldId id="302" r:id="rId54"/>
    <p:sldId id="305" r:id="rId55"/>
    <p:sldId id="304" r:id="rId56"/>
    <p:sldId id="306" r:id="rId57"/>
    <p:sldId id="310" r:id="rId58"/>
    <p:sldId id="307" r:id="rId59"/>
    <p:sldId id="308" r:id="rId60"/>
    <p:sldId id="330" r:id="rId61"/>
    <p:sldId id="331" r:id="rId6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7" autoAdjust="0"/>
    <p:restoredTop sz="79103" autoAdjust="0"/>
  </p:normalViewPr>
  <p:slideViewPr>
    <p:cSldViewPr snapToGrid="0">
      <p:cViewPr varScale="1">
        <p:scale>
          <a:sx n="52" d="100"/>
          <a:sy n="52" d="100"/>
        </p:scale>
        <p:origin x="116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2D4177-7FA2-422C-9483-4B910A399C98}" type="datetimeFigureOut">
              <a:rPr lang="pl-PL" smtClean="0"/>
              <a:t>11.09.2025</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733E7D-07FB-4986-9C9C-8CBCAEE1155F}" type="slidenum">
              <a:rPr lang="pl-PL" smtClean="0"/>
              <a:t>‹#›</a:t>
            </a:fld>
            <a:endParaRPr lang="pl-PL"/>
          </a:p>
        </p:txBody>
      </p:sp>
    </p:spTree>
    <p:extLst>
      <p:ext uri="{BB962C8B-B14F-4D97-AF65-F5344CB8AC3E}">
        <p14:creationId xmlns:p14="http://schemas.microsoft.com/office/powerpoint/2010/main" val="1843023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5733E7D-07FB-4986-9C9C-8CBCAEE1155F}" type="slidenum">
              <a:rPr lang="pl-PL" smtClean="0"/>
              <a:t>1</a:t>
            </a:fld>
            <a:endParaRPr lang="pl-PL"/>
          </a:p>
        </p:txBody>
      </p:sp>
    </p:spTree>
    <p:extLst>
      <p:ext uri="{BB962C8B-B14F-4D97-AF65-F5344CB8AC3E}">
        <p14:creationId xmlns:p14="http://schemas.microsoft.com/office/powerpoint/2010/main" val="1003209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5733E7D-07FB-4986-9C9C-8CBCAEE1155F}" type="slidenum">
              <a:rPr lang="pl-PL" smtClean="0"/>
              <a:t>13</a:t>
            </a:fld>
            <a:endParaRPr lang="pl-PL"/>
          </a:p>
        </p:txBody>
      </p:sp>
    </p:spTree>
    <p:extLst>
      <p:ext uri="{BB962C8B-B14F-4D97-AF65-F5344CB8AC3E}">
        <p14:creationId xmlns:p14="http://schemas.microsoft.com/office/powerpoint/2010/main" val="660290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smtClean="0"/>
              <a:t>This index evaluated 100 major cities worldwide based on 15 factors, including road quality, safety, congestion, and public transport availability. Karachi ranked 96th, placing it among the cities with the worst driving conditions globally .</a:t>
            </a:r>
            <a:endParaRPr lang="pl-PL" dirty="0"/>
          </a:p>
        </p:txBody>
      </p:sp>
      <p:sp>
        <p:nvSpPr>
          <p:cNvPr id="4" name="Symbol zastępczy numeru slajdu 3"/>
          <p:cNvSpPr>
            <a:spLocks noGrp="1"/>
          </p:cNvSpPr>
          <p:nvPr>
            <p:ph type="sldNum" sz="quarter" idx="10"/>
          </p:nvPr>
        </p:nvSpPr>
        <p:spPr/>
        <p:txBody>
          <a:bodyPr/>
          <a:lstStyle/>
          <a:p>
            <a:fld id="{15733E7D-07FB-4986-9C9C-8CBCAEE1155F}" type="slidenum">
              <a:rPr lang="pl-PL" smtClean="0"/>
              <a:t>14</a:t>
            </a:fld>
            <a:endParaRPr lang="pl-PL"/>
          </a:p>
        </p:txBody>
      </p:sp>
    </p:spTree>
    <p:extLst>
      <p:ext uri="{BB962C8B-B14F-4D97-AF65-F5344CB8AC3E}">
        <p14:creationId xmlns:p14="http://schemas.microsoft.com/office/powerpoint/2010/main" val="1819004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5733E7D-07FB-4986-9C9C-8CBCAEE1155F}" type="slidenum">
              <a:rPr lang="pl-PL" smtClean="0"/>
              <a:t>17</a:t>
            </a:fld>
            <a:endParaRPr lang="pl-PL"/>
          </a:p>
        </p:txBody>
      </p:sp>
    </p:spTree>
    <p:extLst>
      <p:ext uri="{BB962C8B-B14F-4D97-AF65-F5344CB8AC3E}">
        <p14:creationId xmlns:p14="http://schemas.microsoft.com/office/powerpoint/2010/main" val="8406821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5733E7D-07FB-4986-9C9C-8CBCAEE1155F}" type="slidenum">
              <a:rPr lang="pl-PL" smtClean="0"/>
              <a:t>18</a:t>
            </a:fld>
            <a:endParaRPr lang="pl-PL"/>
          </a:p>
        </p:txBody>
      </p:sp>
    </p:spTree>
    <p:extLst>
      <p:ext uri="{BB962C8B-B14F-4D97-AF65-F5344CB8AC3E}">
        <p14:creationId xmlns:p14="http://schemas.microsoft.com/office/powerpoint/2010/main" val="1195812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5733E7D-07FB-4986-9C9C-8CBCAEE1155F}" type="slidenum">
              <a:rPr lang="pl-PL" smtClean="0"/>
              <a:t>21</a:t>
            </a:fld>
            <a:endParaRPr lang="pl-PL"/>
          </a:p>
        </p:txBody>
      </p:sp>
    </p:spTree>
    <p:extLst>
      <p:ext uri="{BB962C8B-B14F-4D97-AF65-F5344CB8AC3E}">
        <p14:creationId xmlns:p14="http://schemas.microsoft.com/office/powerpoint/2010/main" val="3198038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5733E7D-07FB-4986-9C9C-8CBCAEE1155F}" type="slidenum">
              <a:rPr lang="pl-PL" smtClean="0"/>
              <a:t>22</a:t>
            </a:fld>
            <a:endParaRPr lang="pl-PL"/>
          </a:p>
        </p:txBody>
      </p:sp>
    </p:spTree>
    <p:extLst>
      <p:ext uri="{BB962C8B-B14F-4D97-AF65-F5344CB8AC3E}">
        <p14:creationId xmlns:p14="http://schemas.microsoft.com/office/powerpoint/2010/main" val="3779539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5733E7D-07FB-4986-9C9C-8CBCAEE1155F}" type="slidenum">
              <a:rPr lang="pl-PL" smtClean="0"/>
              <a:t>23</a:t>
            </a:fld>
            <a:endParaRPr lang="pl-PL"/>
          </a:p>
        </p:txBody>
      </p:sp>
    </p:spTree>
    <p:extLst>
      <p:ext uri="{BB962C8B-B14F-4D97-AF65-F5344CB8AC3E}">
        <p14:creationId xmlns:p14="http://schemas.microsoft.com/office/powerpoint/2010/main" val="6428457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5733E7D-07FB-4986-9C9C-8CBCAEE1155F}" type="slidenum">
              <a:rPr lang="pl-PL" smtClean="0"/>
              <a:t>24</a:t>
            </a:fld>
            <a:endParaRPr lang="pl-PL"/>
          </a:p>
        </p:txBody>
      </p:sp>
    </p:spTree>
    <p:extLst>
      <p:ext uri="{BB962C8B-B14F-4D97-AF65-F5344CB8AC3E}">
        <p14:creationId xmlns:p14="http://schemas.microsoft.com/office/powerpoint/2010/main" val="36099098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5733E7D-07FB-4986-9C9C-8CBCAEE1155F}" type="slidenum">
              <a:rPr lang="pl-PL" smtClean="0"/>
              <a:t>25</a:t>
            </a:fld>
            <a:endParaRPr lang="pl-PL"/>
          </a:p>
        </p:txBody>
      </p:sp>
    </p:spTree>
    <p:extLst>
      <p:ext uri="{BB962C8B-B14F-4D97-AF65-F5344CB8AC3E}">
        <p14:creationId xmlns:p14="http://schemas.microsoft.com/office/powerpoint/2010/main" val="5452444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5733E7D-07FB-4986-9C9C-8CBCAEE1155F}" type="slidenum">
              <a:rPr lang="pl-PL" smtClean="0"/>
              <a:t>26</a:t>
            </a:fld>
            <a:endParaRPr lang="pl-PL"/>
          </a:p>
        </p:txBody>
      </p:sp>
    </p:spTree>
    <p:extLst>
      <p:ext uri="{BB962C8B-B14F-4D97-AF65-F5344CB8AC3E}">
        <p14:creationId xmlns:p14="http://schemas.microsoft.com/office/powerpoint/2010/main" val="450703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5733E7D-07FB-4986-9C9C-8CBCAEE1155F}" type="slidenum">
              <a:rPr lang="pl-PL" smtClean="0"/>
              <a:t>3</a:t>
            </a:fld>
            <a:endParaRPr lang="pl-PL"/>
          </a:p>
        </p:txBody>
      </p:sp>
    </p:spTree>
    <p:extLst>
      <p:ext uri="{BB962C8B-B14F-4D97-AF65-F5344CB8AC3E}">
        <p14:creationId xmlns:p14="http://schemas.microsoft.com/office/powerpoint/2010/main" val="10525694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5733E7D-07FB-4986-9C9C-8CBCAEE1155F}" type="slidenum">
              <a:rPr lang="pl-PL" smtClean="0"/>
              <a:t>27</a:t>
            </a:fld>
            <a:endParaRPr lang="pl-PL"/>
          </a:p>
        </p:txBody>
      </p:sp>
    </p:spTree>
    <p:extLst>
      <p:ext uri="{BB962C8B-B14F-4D97-AF65-F5344CB8AC3E}">
        <p14:creationId xmlns:p14="http://schemas.microsoft.com/office/powerpoint/2010/main" val="653994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5733E7D-07FB-4986-9C9C-8CBCAEE1155F}" type="slidenum">
              <a:rPr lang="pl-PL" smtClean="0"/>
              <a:t>28</a:t>
            </a:fld>
            <a:endParaRPr lang="pl-PL"/>
          </a:p>
        </p:txBody>
      </p:sp>
    </p:spTree>
    <p:extLst>
      <p:ext uri="{BB962C8B-B14F-4D97-AF65-F5344CB8AC3E}">
        <p14:creationId xmlns:p14="http://schemas.microsoft.com/office/powerpoint/2010/main" val="5684968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5733E7D-07FB-4986-9C9C-8CBCAEE1155F}" type="slidenum">
              <a:rPr lang="pl-PL" smtClean="0"/>
              <a:t>29</a:t>
            </a:fld>
            <a:endParaRPr lang="pl-PL"/>
          </a:p>
        </p:txBody>
      </p:sp>
    </p:spTree>
    <p:extLst>
      <p:ext uri="{BB962C8B-B14F-4D97-AF65-F5344CB8AC3E}">
        <p14:creationId xmlns:p14="http://schemas.microsoft.com/office/powerpoint/2010/main" val="22055377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5733E7D-07FB-4986-9C9C-8CBCAEE1155F}" type="slidenum">
              <a:rPr lang="pl-PL" smtClean="0"/>
              <a:t>30</a:t>
            </a:fld>
            <a:endParaRPr lang="pl-PL"/>
          </a:p>
        </p:txBody>
      </p:sp>
    </p:spTree>
    <p:extLst>
      <p:ext uri="{BB962C8B-B14F-4D97-AF65-F5344CB8AC3E}">
        <p14:creationId xmlns:p14="http://schemas.microsoft.com/office/powerpoint/2010/main" val="22632362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5733E7D-07FB-4986-9C9C-8CBCAEE1155F}" type="slidenum">
              <a:rPr lang="pl-PL" smtClean="0"/>
              <a:t>31</a:t>
            </a:fld>
            <a:endParaRPr lang="pl-PL"/>
          </a:p>
        </p:txBody>
      </p:sp>
    </p:spTree>
    <p:extLst>
      <p:ext uri="{BB962C8B-B14F-4D97-AF65-F5344CB8AC3E}">
        <p14:creationId xmlns:p14="http://schemas.microsoft.com/office/powerpoint/2010/main" val="17581696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5733E7D-07FB-4986-9C9C-8CBCAEE1155F}" type="slidenum">
              <a:rPr lang="pl-PL" smtClean="0"/>
              <a:t>32</a:t>
            </a:fld>
            <a:endParaRPr lang="pl-PL"/>
          </a:p>
        </p:txBody>
      </p:sp>
    </p:spTree>
    <p:extLst>
      <p:ext uri="{BB962C8B-B14F-4D97-AF65-F5344CB8AC3E}">
        <p14:creationId xmlns:p14="http://schemas.microsoft.com/office/powerpoint/2010/main" val="38401614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5733E7D-07FB-4986-9C9C-8CBCAEE1155F}" type="slidenum">
              <a:rPr lang="pl-PL" smtClean="0"/>
              <a:t>33</a:t>
            </a:fld>
            <a:endParaRPr lang="pl-PL"/>
          </a:p>
        </p:txBody>
      </p:sp>
    </p:spTree>
    <p:extLst>
      <p:ext uri="{BB962C8B-B14F-4D97-AF65-F5344CB8AC3E}">
        <p14:creationId xmlns:p14="http://schemas.microsoft.com/office/powerpoint/2010/main" val="40034386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5733E7D-07FB-4986-9C9C-8CBCAEE1155F}" type="slidenum">
              <a:rPr lang="pl-PL" smtClean="0"/>
              <a:t>35</a:t>
            </a:fld>
            <a:endParaRPr lang="pl-PL"/>
          </a:p>
        </p:txBody>
      </p:sp>
    </p:spTree>
    <p:extLst>
      <p:ext uri="{BB962C8B-B14F-4D97-AF65-F5344CB8AC3E}">
        <p14:creationId xmlns:p14="http://schemas.microsoft.com/office/powerpoint/2010/main" val="27479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5733E7D-07FB-4986-9C9C-8CBCAEE1155F}" type="slidenum">
              <a:rPr lang="pl-PL" smtClean="0"/>
              <a:t>36</a:t>
            </a:fld>
            <a:endParaRPr lang="pl-PL"/>
          </a:p>
        </p:txBody>
      </p:sp>
    </p:spTree>
    <p:extLst>
      <p:ext uri="{BB962C8B-B14F-4D97-AF65-F5344CB8AC3E}">
        <p14:creationId xmlns:p14="http://schemas.microsoft.com/office/powerpoint/2010/main" val="18869297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5733E7D-07FB-4986-9C9C-8CBCAEE1155F}" type="slidenum">
              <a:rPr lang="pl-PL" smtClean="0"/>
              <a:t>38</a:t>
            </a:fld>
            <a:endParaRPr lang="pl-PL"/>
          </a:p>
        </p:txBody>
      </p:sp>
    </p:spTree>
    <p:extLst>
      <p:ext uri="{BB962C8B-B14F-4D97-AF65-F5344CB8AC3E}">
        <p14:creationId xmlns:p14="http://schemas.microsoft.com/office/powerpoint/2010/main" val="686524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5733E7D-07FB-4986-9C9C-8CBCAEE1155F}" type="slidenum">
              <a:rPr lang="pl-PL" smtClean="0"/>
              <a:t>4</a:t>
            </a:fld>
            <a:endParaRPr lang="pl-PL"/>
          </a:p>
        </p:txBody>
      </p:sp>
    </p:spTree>
    <p:extLst>
      <p:ext uri="{BB962C8B-B14F-4D97-AF65-F5344CB8AC3E}">
        <p14:creationId xmlns:p14="http://schemas.microsoft.com/office/powerpoint/2010/main" val="40667942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5733E7D-07FB-4986-9C9C-8CBCAEE1155F}" type="slidenum">
              <a:rPr lang="pl-PL" smtClean="0"/>
              <a:t>40</a:t>
            </a:fld>
            <a:endParaRPr lang="pl-PL"/>
          </a:p>
        </p:txBody>
      </p:sp>
    </p:spTree>
    <p:extLst>
      <p:ext uri="{BB962C8B-B14F-4D97-AF65-F5344CB8AC3E}">
        <p14:creationId xmlns:p14="http://schemas.microsoft.com/office/powerpoint/2010/main" val="4521331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5733E7D-07FB-4986-9C9C-8CBCAEE1155F}" type="slidenum">
              <a:rPr lang="pl-PL" smtClean="0"/>
              <a:t>43</a:t>
            </a:fld>
            <a:endParaRPr lang="pl-PL"/>
          </a:p>
        </p:txBody>
      </p:sp>
    </p:spTree>
    <p:extLst>
      <p:ext uri="{BB962C8B-B14F-4D97-AF65-F5344CB8AC3E}">
        <p14:creationId xmlns:p14="http://schemas.microsoft.com/office/powerpoint/2010/main" val="27712300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F2D8EA04-122F-40E7-B388-FDF3D93E1022}" type="slidenum">
              <a:rPr lang="pl-PL" smtClean="0"/>
              <a:t>44</a:t>
            </a:fld>
            <a:endParaRPr lang="pl-PL"/>
          </a:p>
        </p:txBody>
      </p:sp>
    </p:spTree>
    <p:extLst>
      <p:ext uri="{BB962C8B-B14F-4D97-AF65-F5344CB8AC3E}">
        <p14:creationId xmlns:p14="http://schemas.microsoft.com/office/powerpoint/2010/main" val="31801019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5733E7D-07FB-4986-9C9C-8CBCAEE1155F}" type="slidenum">
              <a:rPr lang="pl-PL" smtClean="0"/>
              <a:t>45</a:t>
            </a:fld>
            <a:endParaRPr lang="pl-PL"/>
          </a:p>
        </p:txBody>
      </p:sp>
    </p:spTree>
    <p:extLst>
      <p:ext uri="{BB962C8B-B14F-4D97-AF65-F5344CB8AC3E}">
        <p14:creationId xmlns:p14="http://schemas.microsoft.com/office/powerpoint/2010/main" val="34460752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5733E7D-07FB-4986-9C9C-8CBCAEE1155F}" type="slidenum">
              <a:rPr lang="pl-PL" smtClean="0"/>
              <a:t>46</a:t>
            </a:fld>
            <a:endParaRPr lang="pl-PL"/>
          </a:p>
        </p:txBody>
      </p:sp>
    </p:spTree>
    <p:extLst>
      <p:ext uri="{BB962C8B-B14F-4D97-AF65-F5344CB8AC3E}">
        <p14:creationId xmlns:p14="http://schemas.microsoft.com/office/powerpoint/2010/main" val="23795041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5733E7D-07FB-4986-9C9C-8CBCAEE1155F}" type="slidenum">
              <a:rPr lang="pl-PL" smtClean="0"/>
              <a:t>47</a:t>
            </a:fld>
            <a:endParaRPr lang="pl-PL"/>
          </a:p>
        </p:txBody>
      </p:sp>
    </p:spTree>
    <p:extLst>
      <p:ext uri="{BB962C8B-B14F-4D97-AF65-F5344CB8AC3E}">
        <p14:creationId xmlns:p14="http://schemas.microsoft.com/office/powerpoint/2010/main" val="19260831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5733E7D-07FB-4986-9C9C-8CBCAEE1155F}" type="slidenum">
              <a:rPr lang="pl-PL" smtClean="0"/>
              <a:t>48</a:t>
            </a:fld>
            <a:endParaRPr lang="pl-PL"/>
          </a:p>
        </p:txBody>
      </p:sp>
    </p:spTree>
    <p:extLst>
      <p:ext uri="{BB962C8B-B14F-4D97-AF65-F5344CB8AC3E}">
        <p14:creationId xmlns:p14="http://schemas.microsoft.com/office/powerpoint/2010/main" val="26146688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5733E7D-07FB-4986-9C9C-8CBCAEE1155F}" type="slidenum">
              <a:rPr lang="pl-PL" smtClean="0"/>
              <a:t>49</a:t>
            </a:fld>
            <a:endParaRPr lang="pl-PL"/>
          </a:p>
        </p:txBody>
      </p:sp>
    </p:spTree>
    <p:extLst>
      <p:ext uri="{BB962C8B-B14F-4D97-AF65-F5344CB8AC3E}">
        <p14:creationId xmlns:p14="http://schemas.microsoft.com/office/powerpoint/2010/main" val="24858240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5733E7D-07FB-4986-9C9C-8CBCAEE1155F}" type="slidenum">
              <a:rPr lang="pl-PL" smtClean="0"/>
              <a:t>50</a:t>
            </a:fld>
            <a:endParaRPr lang="pl-PL"/>
          </a:p>
        </p:txBody>
      </p:sp>
    </p:spTree>
    <p:extLst>
      <p:ext uri="{BB962C8B-B14F-4D97-AF65-F5344CB8AC3E}">
        <p14:creationId xmlns:p14="http://schemas.microsoft.com/office/powerpoint/2010/main" val="612562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5733E7D-07FB-4986-9C9C-8CBCAEE1155F}" type="slidenum">
              <a:rPr lang="pl-PL" smtClean="0"/>
              <a:t>51</a:t>
            </a:fld>
            <a:endParaRPr lang="pl-PL"/>
          </a:p>
        </p:txBody>
      </p:sp>
    </p:spTree>
    <p:extLst>
      <p:ext uri="{BB962C8B-B14F-4D97-AF65-F5344CB8AC3E}">
        <p14:creationId xmlns:p14="http://schemas.microsoft.com/office/powerpoint/2010/main" val="75652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5733E7D-07FB-4986-9C9C-8CBCAEE1155F}" type="slidenum">
              <a:rPr lang="pl-PL" smtClean="0"/>
              <a:t>7</a:t>
            </a:fld>
            <a:endParaRPr lang="pl-PL"/>
          </a:p>
        </p:txBody>
      </p:sp>
    </p:spTree>
    <p:extLst>
      <p:ext uri="{BB962C8B-B14F-4D97-AF65-F5344CB8AC3E}">
        <p14:creationId xmlns:p14="http://schemas.microsoft.com/office/powerpoint/2010/main" val="6965603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5733E7D-07FB-4986-9C9C-8CBCAEE1155F}" type="slidenum">
              <a:rPr lang="pl-PL" smtClean="0"/>
              <a:t>52</a:t>
            </a:fld>
            <a:endParaRPr lang="pl-PL"/>
          </a:p>
        </p:txBody>
      </p:sp>
    </p:spTree>
    <p:extLst>
      <p:ext uri="{BB962C8B-B14F-4D97-AF65-F5344CB8AC3E}">
        <p14:creationId xmlns:p14="http://schemas.microsoft.com/office/powerpoint/2010/main" val="6288640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5733E7D-07FB-4986-9C9C-8CBCAEE1155F}" type="slidenum">
              <a:rPr lang="pl-PL" smtClean="0"/>
              <a:t>53</a:t>
            </a:fld>
            <a:endParaRPr lang="pl-PL"/>
          </a:p>
        </p:txBody>
      </p:sp>
    </p:spTree>
    <p:extLst>
      <p:ext uri="{BB962C8B-B14F-4D97-AF65-F5344CB8AC3E}">
        <p14:creationId xmlns:p14="http://schemas.microsoft.com/office/powerpoint/2010/main" val="27546644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5733E7D-07FB-4986-9C9C-8CBCAEE1155F}" type="slidenum">
              <a:rPr lang="pl-PL" smtClean="0"/>
              <a:t>54</a:t>
            </a:fld>
            <a:endParaRPr lang="pl-PL"/>
          </a:p>
        </p:txBody>
      </p:sp>
    </p:spTree>
    <p:extLst>
      <p:ext uri="{BB962C8B-B14F-4D97-AF65-F5344CB8AC3E}">
        <p14:creationId xmlns:p14="http://schemas.microsoft.com/office/powerpoint/2010/main" val="9004364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5733E7D-07FB-4986-9C9C-8CBCAEE1155F}" type="slidenum">
              <a:rPr lang="pl-PL" smtClean="0"/>
              <a:t>55</a:t>
            </a:fld>
            <a:endParaRPr lang="pl-PL"/>
          </a:p>
        </p:txBody>
      </p:sp>
    </p:spTree>
    <p:extLst>
      <p:ext uri="{BB962C8B-B14F-4D97-AF65-F5344CB8AC3E}">
        <p14:creationId xmlns:p14="http://schemas.microsoft.com/office/powerpoint/2010/main" val="14298524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5733E7D-07FB-4986-9C9C-8CBCAEE1155F}" type="slidenum">
              <a:rPr lang="pl-PL" smtClean="0"/>
              <a:t>56</a:t>
            </a:fld>
            <a:endParaRPr lang="pl-PL"/>
          </a:p>
        </p:txBody>
      </p:sp>
    </p:spTree>
    <p:extLst>
      <p:ext uri="{BB962C8B-B14F-4D97-AF65-F5344CB8AC3E}">
        <p14:creationId xmlns:p14="http://schemas.microsoft.com/office/powerpoint/2010/main" val="13336538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5733E7D-07FB-4986-9C9C-8CBCAEE1155F}" type="slidenum">
              <a:rPr lang="pl-PL" smtClean="0"/>
              <a:t>57</a:t>
            </a:fld>
            <a:endParaRPr lang="pl-PL"/>
          </a:p>
        </p:txBody>
      </p:sp>
    </p:spTree>
    <p:extLst>
      <p:ext uri="{BB962C8B-B14F-4D97-AF65-F5344CB8AC3E}">
        <p14:creationId xmlns:p14="http://schemas.microsoft.com/office/powerpoint/2010/main" val="32781367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5733E7D-07FB-4986-9C9C-8CBCAEE1155F}" type="slidenum">
              <a:rPr lang="pl-PL" smtClean="0"/>
              <a:t>59</a:t>
            </a:fld>
            <a:endParaRPr lang="pl-PL"/>
          </a:p>
        </p:txBody>
      </p:sp>
    </p:spTree>
    <p:extLst>
      <p:ext uri="{BB962C8B-B14F-4D97-AF65-F5344CB8AC3E}">
        <p14:creationId xmlns:p14="http://schemas.microsoft.com/office/powerpoint/2010/main" val="34813845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5733E7D-07FB-4986-9C9C-8CBCAEE1155F}" type="slidenum">
              <a:rPr lang="pl-PL" smtClean="0"/>
              <a:t>60</a:t>
            </a:fld>
            <a:endParaRPr lang="pl-PL"/>
          </a:p>
        </p:txBody>
      </p:sp>
    </p:spTree>
    <p:extLst>
      <p:ext uri="{BB962C8B-B14F-4D97-AF65-F5344CB8AC3E}">
        <p14:creationId xmlns:p14="http://schemas.microsoft.com/office/powerpoint/2010/main" val="29699918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5733E7D-07FB-4986-9C9C-8CBCAEE1155F}" type="slidenum">
              <a:rPr lang="pl-PL" smtClean="0"/>
              <a:t>61</a:t>
            </a:fld>
            <a:endParaRPr lang="pl-PL"/>
          </a:p>
        </p:txBody>
      </p:sp>
    </p:spTree>
    <p:extLst>
      <p:ext uri="{BB962C8B-B14F-4D97-AF65-F5344CB8AC3E}">
        <p14:creationId xmlns:p14="http://schemas.microsoft.com/office/powerpoint/2010/main" val="4155998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5733E7D-07FB-4986-9C9C-8CBCAEE1155F}" type="slidenum">
              <a:rPr lang="pl-PL" smtClean="0"/>
              <a:t>8</a:t>
            </a:fld>
            <a:endParaRPr lang="pl-PL"/>
          </a:p>
        </p:txBody>
      </p:sp>
    </p:spTree>
    <p:extLst>
      <p:ext uri="{BB962C8B-B14F-4D97-AF65-F5344CB8AC3E}">
        <p14:creationId xmlns:p14="http://schemas.microsoft.com/office/powerpoint/2010/main" val="94976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5733E7D-07FB-4986-9C9C-8CBCAEE1155F}" type="slidenum">
              <a:rPr lang="pl-PL" smtClean="0"/>
              <a:t>9</a:t>
            </a:fld>
            <a:endParaRPr lang="pl-PL"/>
          </a:p>
        </p:txBody>
      </p:sp>
    </p:spTree>
    <p:extLst>
      <p:ext uri="{BB962C8B-B14F-4D97-AF65-F5344CB8AC3E}">
        <p14:creationId xmlns:p14="http://schemas.microsoft.com/office/powerpoint/2010/main" val="150216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5733E7D-07FB-4986-9C9C-8CBCAEE1155F}" type="slidenum">
              <a:rPr lang="pl-PL" smtClean="0"/>
              <a:t>10</a:t>
            </a:fld>
            <a:endParaRPr lang="pl-PL"/>
          </a:p>
        </p:txBody>
      </p:sp>
    </p:spTree>
    <p:extLst>
      <p:ext uri="{BB962C8B-B14F-4D97-AF65-F5344CB8AC3E}">
        <p14:creationId xmlns:p14="http://schemas.microsoft.com/office/powerpoint/2010/main" val="585800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5733E7D-07FB-4986-9C9C-8CBCAEE1155F}" type="slidenum">
              <a:rPr lang="pl-PL" smtClean="0"/>
              <a:t>11</a:t>
            </a:fld>
            <a:endParaRPr lang="pl-PL"/>
          </a:p>
        </p:txBody>
      </p:sp>
    </p:spTree>
    <p:extLst>
      <p:ext uri="{BB962C8B-B14F-4D97-AF65-F5344CB8AC3E}">
        <p14:creationId xmlns:p14="http://schemas.microsoft.com/office/powerpoint/2010/main" val="1942698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15733E7D-07FB-4986-9C9C-8CBCAEE1155F}" type="slidenum">
              <a:rPr lang="pl-PL" smtClean="0"/>
              <a:t>12</a:t>
            </a:fld>
            <a:endParaRPr lang="pl-PL"/>
          </a:p>
        </p:txBody>
      </p:sp>
    </p:spTree>
    <p:extLst>
      <p:ext uri="{BB962C8B-B14F-4D97-AF65-F5344CB8AC3E}">
        <p14:creationId xmlns:p14="http://schemas.microsoft.com/office/powerpoint/2010/main" val="617455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pl-PL" smtClean="0"/>
              <a:t>Kliknij, aby edytować styl</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pl-PL" smtClean="0"/>
              <a:t>Kliknij, aby edytować styl wzorca podtytułu</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9/11/2025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Vertical Text Placeholder 2"/>
          <p:cNvSpPr>
            <a:spLocks noGrp="1"/>
          </p:cNvSpPr>
          <p:nvPr>
            <p:ph type="body" orient="vert" idx="1"/>
          </p:nvPr>
        </p:nvSpPr>
        <p:spPr/>
        <p:txBody>
          <a:bodyPr vert="eaVert" ancho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9/11/2025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pl-PL" smtClean="0"/>
              <a:t>Kliknij, aby edytować styl</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9/11/2025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9/11/2025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pl-PL" smtClean="0"/>
              <a:t>Kliknij, aby edytować styl</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5586B75A-687E-405C-8A0B-8D00578BA2C3}" type="datetimeFigureOut">
              <a:rPr lang="en-US" dirty="0"/>
              <a:pPr/>
              <a:t>9/11/2025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9/11/2025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pl-PL" smtClean="0"/>
              <a:t>Kliknij, aby edytować styl</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9/11/2025</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pl-PL" smtClean="0"/>
              <a:t>Kliknij, aby edytować styl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9/11/2025</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usty">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9/11/2025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pl-PL" smtClean="0"/>
              <a:t>Kliknij, aby edytować styl</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8" name="Date Placeholder 7"/>
          <p:cNvSpPr>
            <a:spLocks noGrp="1"/>
          </p:cNvSpPr>
          <p:nvPr>
            <p:ph type="dt" sz="half" idx="10"/>
          </p:nvPr>
        </p:nvSpPr>
        <p:spPr/>
        <p:txBody>
          <a:bodyPr/>
          <a:lstStyle/>
          <a:p>
            <a:fld id="{5586B75A-687E-405C-8A0B-8D00578BA2C3}" type="datetimeFigureOut">
              <a:rPr lang="en-US" dirty="0"/>
              <a:pPr/>
              <a:t>9/11/2025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8" name="Date Placeholder 7"/>
          <p:cNvSpPr>
            <a:spLocks noGrp="1"/>
          </p:cNvSpPr>
          <p:nvPr>
            <p:ph type="dt" sz="half" idx="10"/>
          </p:nvPr>
        </p:nvSpPr>
        <p:spPr/>
        <p:txBody>
          <a:bodyPr/>
          <a:lstStyle/>
          <a:p>
            <a:fld id="{5586B75A-687E-405C-8A0B-8D00578BA2C3}" type="datetimeFigureOut">
              <a:rPr lang="en-US" dirty="0"/>
              <a:pPr/>
              <a:t>9/11/2025</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pl-PL" smtClean="0"/>
              <a:t>Kliknij, aby edytować styl</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9/11/2025</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ostokąt 8"/>
          <p:cNvSpPr/>
          <p:nvPr/>
        </p:nvSpPr>
        <p:spPr>
          <a:xfrm>
            <a:off x="0" y="0"/>
            <a:ext cx="12192000" cy="1763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ytuł 1"/>
          <p:cNvSpPr>
            <a:spLocks noGrp="1"/>
          </p:cNvSpPr>
          <p:nvPr>
            <p:ph type="ctrTitle"/>
          </p:nvPr>
        </p:nvSpPr>
        <p:spPr>
          <a:xfrm>
            <a:off x="1069847" y="1298448"/>
            <a:ext cx="7765233" cy="3255264"/>
          </a:xfrm>
        </p:spPr>
        <p:txBody>
          <a:bodyPr>
            <a:normAutofit/>
          </a:bodyPr>
          <a:lstStyle/>
          <a:p>
            <a:pPr algn="ctr"/>
            <a:r>
              <a:rPr lang="pl-PL" sz="4400" dirty="0" err="1">
                <a:latin typeface="Calibri" panose="020F0502020204030204" pitchFamily="34" charset="0"/>
                <a:cs typeface="Calibri" panose="020F0502020204030204" pitchFamily="34" charset="0"/>
              </a:rPr>
              <a:t>Sustainable</a:t>
            </a:r>
            <a:r>
              <a:rPr lang="pl-PL" sz="4400" dirty="0">
                <a:latin typeface="Calibri" panose="020F0502020204030204" pitchFamily="34" charset="0"/>
                <a:cs typeface="Calibri" panose="020F0502020204030204" pitchFamily="34" charset="0"/>
              </a:rPr>
              <a:t> and </a:t>
            </a:r>
            <a:r>
              <a:rPr lang="pl-PL" sz="4400" dirty="0" err="1">
                <a:latin typeface="Calibri" panose="020F0502020204030204" pitchFamily="34" charset="0"/>
                <a:cs typeface="Calibri" panose="020F0502020204030204" pitchFamily="34" charset="0"/>
              </a:rPr>
              <a:t>Affordable</a:t>
            </a:r>
            <a:r>
              <a:rPr lang="pl-PL" sz="4400" dirty="0">
                <a:latin typeface="Calibri" panose="020F0502020204030204" pitchFamily="34" charset="0"/>
                <a:cs typeface="Calibri" panose="020F0502020204030204" pitchFamily="34" charset="0"/>
              </a:rPr>
              <a:t> </a:t>
            </a:r>
            <a:r>
              <a:rPr lang="pl-PL" sz="4400" dirty="0" err="1">
                <a:latin typeface="Calibri" panose="020F0502020204030204" pitchFamily="34" charset="0"/>
                <a:cs typeface="Calibri" panose="020F0502020204030204" pitchFamily="34" charset="0"/>
              </a:rPr>
              <a:t>Transportation</a:t>
            </a:r>
            <a:r>
              <a:rPr lang="pl-PL" sz="4400" dirty="0">
                <a:latin typeface="Calibri" panose="020F0502020204030204" pitchFamily="34" charset="0"/>
                <a:cs typeface="Calibri" panose="020F0502020204030204" pitchFamily="34" charset="0"/>
              </a:rPr>
              <a:t> Solutions</a:t>
            </a:r>
          </a:p>
        </p:txBody>
      </p:sp>
      <p:sp>
        <p:nvSpPr>
          <p:cNvPr id="3" name="Podtytuł 2"/>
          <p:cNvSpPr>
            <a:spLocks noGrp="1"/>
          </p:cNvSpPr>
          <p:nvPr>
            <p:ph type="subTitle" idx="1"/>
          </p:nvPr>
        </p:nvSpPr>
        <p:spPr>
          <a:xfrm>
            <a:off x="1286206" y="4660721"/>
            <a:ext cx="7315200" cy="914400"/>
          </a:xfrm>
        </p:spPr>
        <p:txBody>
          <a:bodyPr/>
          <a:lstStyle/>
          <a:p>
            <a:pPr algn="r"/>
            <a:endParaRPr lang="pl-PL" dirty="0" smtClean="0"/>
          </a:p>
          <a:p>
            <a:pPr algn="r"/>
            <a:r>
              <a:rPr lang="pl-PL" dirty="0" smtClean="0">
                <a:latin typeface="Calibri" panose="020F0502020204030204" pitchFamily="34" charset="0"/>
                <a:cs typeface="Calibri" panose="020F0502020204030204" pitchFamily="34" charset="0"/>
              </a:rPr>
              <a:t>Justyna Staszak-Winkler</a:t>
            </a:r>
            <a:endParaRPr lang="pl-PL" dirty="0">
              <a:latin typeface="Calibri" panose="020F0502020204030204" pitchFamily="34" charset="0"/>
              <a:cs typeface="Calibri" panose="020F0502020204030204" pitchFamily="34" charset="0"/>
            </a:endParaRPr>
          </a:p>
        </p:txBody>
      </p:sp>
      <p:pic>
        <p:nvPicPr>
          <p:cNvPr id="4" name="Picture 2" descr="SQUARES – Sustainability and Quality Assurance for Academic Governance and Redesign Engineering Studies">
            <a:extLst>
              <a:ext uri="{FF2B5EF4-FFF2-40B4-BE49-F238E27FC236}">
                <a16:creationId xmlns="" xmlns:a16="http://schemas.microsoft.com/office/drawing/2014/main" xmlns:lc="http://schemas.openxmlformats.org/drawingml/2006/lockedCanvas" id="{62AE5BEC-2F30-CD72-49FE-F863FD9A28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599" y="408985"/>
            <a:ext cx="1764831" cy="782454"/>
          </a:xfrm>
          <a:prstGeom prst="rect">
            <a:avLst/>
          </a:prstGeom>
          <a:noFill/>
          <a:extLst>
            <a:ext uri="{909E8E84-426E-40DD-AFC4-6F175D3DCCD1}">
              <a14:hiddenFill xmlns:a14="http://schemas.microsoft.com/office/drawing/2010/main">
                <a:solidFill>
                  <a:srgbClr val="FFFFFF"/>
                </a:solidFill>
              </a14:hiddenFill>
            </a:ext>
          </a:extLst>
        </p:spPr>
      </p:pic>
      <p:sp>
        <p:nvSpPr>
          <p:cNvPr id="5" name="pole tekstowe 4">
            <a:extLst>
              <a:ext uri="{FF2B5EF4-FFF2-40B4-BE49-F238E27FC236}">
                <a16:creationId xmlns:a16="http://schemas.microsoft.com/office/drawing/2014/main" xmlns="" id="{3207F96E-4ED2-5BE3-9233-4BF373C4E320}"/>
              </a:ext>
            </a:extLst>
          </p:cNvPr>
          <p:cNvSpPr txBox="1"/>
          <p:nvPr/>
        </p:nvSpPr>
        <p:spPr>
          <a:xfrm>
            <a:off x="2150623" y="408985"/>
            <a:ext cx="5479991" cy="757130"/>
          </a:xfrm>
          <a:prstGeom prst="rect">
            <a:avLst/>
          </a:prstGeom>
          <a:noFill/>
        </p:spPr>
        <p:txBody>
          <a:bodyPr wrap="square" rtlCol="0">
            <a:spAutoFit/>
          </a:bodyPr>
          <a:lstStyle/>
          <a:p>
            <a:pPr algn="ctr">
              <a:lnSpc>
                <a:spcPct val="120000"/>
              </a:lnSpc>
            </a:pPr>
            <a:r>
              <a:rPr lang="en-US" sz="1800" b="1" i="0" dirty="0">
                <a:effectLst/>
                <a:latin typeface="Calibri" panose="020F0502020204030204" pitchFamily="34" charset="0"/>
                <a:ea typeface="Calibri" panose="020F0502020204030204" pitchFamily="34" charset="0"/>
                <a:cs typeface="Calibri" panose="020F0502020204030204" pitchFamily="34" charset="0"/>
              </a:rPr>
              <a:t>Sustainability and Quality Assurance for Academic Governance and Redesign Engineering Studies</a:t>
            </a:r>
          </a:p>
        </p:txBody>
      </p:sp>
      <p:pic>
        <p:nvPicPr>
          <p:cNvPr id="6" name="Google Shape;86;p1"/>
          <p:cNvPicPr preferRelativeResize="0"/>
          <p:nvPr/>
        </p:nvPicPr>
        <p:blipFill rotWithShape="1">
          <a:blip r:embed="rId4">
            <a:alphaModFix/>
          </a:blip>
          <a:srcRect/>
          <a:stretch/>
        </p:blipFill>
        <p:spPr>
          <a:xfrm>
            <a:off x="217599" y="6207125"/>
            <a:ext cx="2352675" cy="504825"/>
          </a:xfrm>
          <a:prstGeom prst="rect">
            <a:avLst/>
          </a:prstGeom>
          <a:noFill/>
          <a:ln>
            <a:noFill/>
          </a:ln>
        </p:spPr>
      </p:pic>
      <p:pic>
        <p:nvPicPr>
          <p:cNvPr id="7" name="Google Shape;90;p1"/>
          <p:cNvPicPr preferRelativeResize="0"/>
          <p:nvPr/>
        </p:nvPicPr>
        <p:blipFill rotWithShape="1">
          <a:blip r:embed="rId5">
            <a:alphaModFix/>
          </a:blip>
          <a:srcRect/>
          <a:stretch/>
        </p:blipFill>
        <p:spPr>
          <a:xfrm>
            <a:off x="9047661" y="6264275"/>
            <a:ext cx="2924175" cy="447675"/>
          </a:xfrm>
          <a:prstGeom prst="rect">
            <a:avLst/>
          </a:prstGeom>
          <a:noFill/>
          <a:ln>
            <a:noFill/>
          </a:ln>
        </p:spPr>
      </p:pic>
      <p:pic>
        <p:nvPicPr>
          <p:cNvPr id="8" name="Google Shape;91;p1"/>
          <p:cNvPicPr preferRelativeResize="0"/>
          <p:nvPr/>
        </p:nvPicPr>
        <p:blipFill rotWithShape="1">
          <a:blip r:embed="rId6">
            <a:alphaModFix/>
          </a:blip>
          <a:srcRect/>
          <a:stretch/>
        </p:blipFill>
        <p:spPr>
          <a:xfrm>
            <a:off x="7403898" y="6264276"/>
            <a:ext cx="1227411" cy="447674"/>
          </a:xfrm>
          <a:prstGeom prst="rect">
            <a:avLst/>
          </a:prstGeom>
          <a:noFill/>
          <a:ln>
            <a:noFill/>
          </a:ln>
        </p:spPr>
      </p:pic>
      <p:sp>
        <p:nvSpPr>
          <p:cNvPr id="10" name="Prostokąt 9"/>
          <p:cNvSpPr/>
          <p:nvPr/>
        </p:nvSpPr>
        <p:spPr>
          <a:xfrm>
            <a:off x="9267825" y="1763486"/>
            <a:ext cx="2924175" cy="443411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ole tekstowe 10"/>
          <p:cNvSpPr txBox="1"/>
          <p:nvPr/>
        </p:nvSpPr>
        <p:spPr>
          <a:xfrm>
            <a:off x="9527380" y="3362786"/>
            <a:ext cx="2405063" cy="646331"/>
          </a:xfrm>
          <a:prstGeom prst="rect">
            <a:avLst/>
          </a:prstGeom>
          <a:noFill/>
        </p:spPr>
        <p:txBody>
          <a:bodyPr wrap="square" rtlCol="0">
            <a:spAutoFit/>
          </a:bodyPr>
          <a:lstStyle/>
          <a:p>
            <a:r>
              <a:rPr lang="pl-PL" sz="3600" b="1" dirty="0" smtClean="0">
                <a:solidFill>
                  <a:schemeClr val="bg1"/>
                </a:solidFill>
                <a:latin typeface="Calibri" panose="020F0502020204030204" pitchFamily="34" charset="0"/>
                <a:cs typeface="Calibri" panose="020F0502020204030204" pitchFamily="34" charset="0"/>
              </a:rPr>
              <a:t>MODULE 2</a:t>
            </a:r>
            <a:endParaRPr lang="pl-PL" sz="36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707154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3"/>
          <a:stretch>
            <a:fillRect/>
          </a:stretch>
        </p:blipFill>
        <p:spPr>
          <a:xfrm>
            <a:off x="3670010" y="1386751"/>
            <a:ext cx="8182466" cy="3519769"/>
          </a:xfrm>
          <a:prstGeom prst="rect">
            <a:avLst/>
          </a:prstGeom>
        </p:spPr>
      </p:pic>
      <p:sp>
        <p:nvSpPr>
          <p:cNvPr id="5" name="Prostokąt 4"/>
          <p:cNvSpPr/>
          <p:nvPr/>
        </p:nvSpPr>
        <p:spPr>
          <a:xfrm>
            <a:off x="0" y="5092861"/>
            <a:ext cx="3449256" cy="101857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Tytuł 1"/>
          <p:cNvSpPr txBox="1">
            <a:spLocks/>
          </p:cNvSpPr>
          <p:nvPr/>
        </p:nvSpPr>
        <p:spPr>
          <a:xfrm>
            <a:off x="252919" y="1123837"/>
            <a:ext cx="2947482" cy="47676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en-US" sz="3200" dirty="0" smtClean="0">
                <a:latin typeface="Calibri" panose="020F0502020204030204" pitchFamily="34" charset="0"/>
                <a:cs typeface="Calibri" panose="020F0502020204030204" pitchFamily="34" charset="0"/>
              </a:rPr>
              <a:t>Mobility Challenges – Developing Cities </a:t>
            </a: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en-US" sz="2400" b="1" dirty="0" smtClean="0">
                <a:solidFill>
                  <a:schemeClr val="tx1"/>
                </a:solidFill>
                <a:latin typeface="Calibri" panose="020F0502020204030204" pitchFamily="34" charset="0"/>
                <a:cs typeface="Calibri" panose="020F0502020204030204" pitchFamily="34" charset="0"/>
              </a:rPr>
              <a:t>Karachi</a:t>
            </a:r>
            <a:r>
              <a:rPr lang="pl-PL" sz="2400" b="1" dirty="0" smtClean="0">
                <a:solidFill>
                  <a:schemeClr val="tx1"/>
                </a:solidFill>
                <a:latin typeface="Calibri" panose="020F0502020204030204" pitchFamily="34" charset="0"/>
                <a:cs typeface="Calibri" panose="020F0502020204030204" pitchFamily="34" charset="0"/>
              </a:rPr>
              <a:t> (Pakistan)</a:t>
            </a:r>
            <a:endParaRPr lang="pl-PL" sz="2400" b="1" dirty="0">
              <a:solidFill>
                <a:schemeClr val="tx1"/>
              </a:solidFill>
              <a:latin typeface="Calibri" panose="020F0502020204030204" pitchFamily="34" charset="0"/>
              <a:cs typeface="Calibri" panose="020F0502020204030204" pitchFamily="34" charset="0"/>
            </a:endParaRPr>
          </a:p>
        </p:txBody>
      </p:sp>
      <p:sp>
        <p:nvSpPr>
          <p:cNvPr id="7" name="Prostokąt 6"/>
          <p:cNvSpPr/>
          <p:nvPr/>
        </p:nvSpPr>
        <p:spPr>
          <a:xfrm>
            <a:off x="6829063" y="5174942"/>
            <a:ext cx="5023413" cy="369332"/>
          </a:xfrm>
          <a:prstGeom prst="rect">
            <a:avLst/>
          </a:prstGeom>
        </p:spPr>
        <p:txBody>
          <a:bodyPr wrap="square">
            <a:spAutoFit/>
          </a:bodyPr>
          <a:lstStyle/>
          <a:p>
            <a:endParaRPr lang="pl-PL" sz="900" dirty="0">
              <a:solidFill>
                <a:srgbClr val="000000"/>
              </a:solidFill>
              <a:latin typeface="Calibri" panose="020F0502020204030204" pitchFamily="34" charset="0"/>
              <a:cs typeface="Calibri" panose="020F0502020204030204" pitchFamily="34" charset="0"/>
            </a:endParaRPr>
          </a:p>
          <a:p>
            <a:r>
              <a:rPr lang="pl-PL" sz="900" dirty="0">
                <a:solidFill>
                  <a:srgbClr val="000000"/>
                </a:solidFill>
                <a:latin typeface="Calibri" panose="020F0502020204030204" pitchFamily="34" charset="0"/>
                <a:cs typeface="Calibri" panose="020F0502020204030204" pitchFamily="34" charset="0"/>
              </a:rPr>
              <a:t> </a:t>
            </a:r>
            <a:r>
              <a:rPr lang="pl-PL" sz="900" dirty="0" err="1">
                <a:solidFill>
                  <a:srgbClr val="000000"/>
                </a:solidFill>
                <a:latin typeface="Calibri" panose="020F0502020204030204" pitchFamily="34" charset="0"/>
                <a:cs typeface="Calibri" panose="020F0502020204030204" pitchFamily="34" charset="0"/>
              </a:rPr>
              <a:t>Karachi</a:t>
            </a:r>
            <a:r>
              <a:rPr lang="pl-PL" sz="900" dirty="0">
                <a:solidFill>
                  <a:srgbClr val="000000"/>
                </a:solidFill>
                <a:latin typeface="Calibri" panose="020F0502020204030204" pitchFamily="34" charset="0"/>
                <a:cs typeface="Calibri" panose="020F0502020204030204" pitchFamily="34" charset="0"/>
              </a:rPr>
              <a:t> </a:t>
            </a:r>
            <a:r>
              <a:rPr lang="pl-PL" sz="900" dirty="0" smtClean="0">
                <a:solidFill>
                  <a:srgbClr val="000000"/>
                </a:solidFill>
                <a:latin typeface="Calibri" panose="020F0502020204030204" pitchFamily="34" charset="0"/>
                <a:cs typeface="Calibri" panose="020F0502020204030204" pitchFamily="34" charset="0"/>
              </a:rPr>
              <a:t>, </a:t>
            </a:r>
            <a:r>
              <a:rPr lang="en-US" sz="900" dirty="0" smtClean="0">
                <a:solidFill>
                  <a:srgbClr val="000000"/>
                </a:solidFill>
                <a:latin typeface="Calibri" panose="020F0502020204030204" pitchFamily="34" charset="0"/>
                <a:cs typeface="Calibri" panose="020F0502020204030204" pitchFamily="34" charset="0"/>
              </a:rPr>
              <a:t>Urban </a:t>
            </a:r>
            <a:r>
              <a:rPr lang="en-US" sz="900" dirty="0">
                <a:solidFill>
                  <a:srgbClr val="000000"/>
                </a:solidFill>
                <a:latin typeface="Calibri" panose="020F0502020204030204" pitchFamily="34" charset="0"/>
                <a:cs typeface="Calibri" panose="020F0502020204030204" pitchFamily="34" charset="0"/>
              </a:rPr>
              <a:t>Transport - State of </a:t>
            </a:r>
            <a:r>
              <a:rPr lang="en-US" sz="900" dirty="0" smtClean="0">
                <a:solidFill>
                  <a:srgbClr val="000000"/>
                </a:solidFill>
                <a:latin typeface="Calibri" panose="020F0502020204030204" pitchFamily="34" charset="0"/>
                <a:cs typeface="Calibri" panose="020F0502020204030204" pitchFamily="34" charset="0"/>
              </a:rPr>
              <a:t>Play</a:t>
            </a:r>
            <a:r>
              <a:rPr lang="pl-PL" sz="900" dirty="0" smtClean="0">
                <a:solidFill>
                  <a:srgbClr val="000000"/>
                </a:solidFill>
                <a:latin typeface="Calibri" panose="020F0502020204030204" pitchFamily="34" charset="0"/>
                <a:cs typeface="Calibri" panose="020F0502020204030204" pitchFamily="34" charset="0"/>
              </a:rPr>
              <a:t>, </a:t>
            </a:r>
            <a:r>
              <a:rPr lang="en-US" sz="900" dirty="0" smtClean="0">
                <a:solidFill>
                  <a:srgbClr val="000000"/>
                </a:solidFill>
                <a:latin typeface="Calibri" panose="020F0502020204030204" pitchFamily="34" charset="0"/>
                <a:cs typeface="Calibri" panose="020F0502020204030204" pitchFamily="34" charset="0"/>
              </a:rPr>
              <a:t>Insights </a:t>
            </a:r>
            <a:r>
              <a:rPr lang="en-US" sz="900" dirty="0">
                <a:solidFill>
                  <a:srgbClr val="000000"/>
                </a:solidFill>
                <a:latin typeface="Calibri" panose="020F0502020204030204" pitchFamily="34" charset="0"/>
                <a:cs typeface="Calibri" panose="020F0502020204030204" pitchFamily="34" charset="0"/>
              </a:rPr>
              <a:t>from the Asian Transport Observatory (ATO) </a:t>
            </a:r>
            <a:endParaRPr lang="pl-PL" sz="9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889768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3"/>
          <a:stretch>
            <a:fillRect/>
          </a:stretch>
        </p:blipFill>
        <p:spPr>
          <a:xfrm>
            <a:off x="3695116" y="1014837"/>
            <a:ext cx="8124955" cy="4529436"/>
          </a:xfrm>
          <a:prstGeom prst="rect">
            <a:avLst/>
          </a:prstGeom>
        </p:spPr>
      </p:pic>
      <p:sp>
        <p:nvSpPr>
          <p:cNvPr id="5" name="Prostokąt 4"/>
          <p:cNvSpPr/>
          <p:nvPr/>
        </p:nvSpPr>
        <p:spPr>
          <a:xfrm>
            <a:off x="6991109" y="5725020"/>
            <a:ext cx="5023413" cy="369332"/>
          </a:xfrm>
          <a:prstGeom prst="rect">
            <a:avLst/>
          </a:prstGeom>
        </p:spPr>
        <p:txBody>
          <a:bodyPr wrap="square">
            <a:spAutoFit/>
          </a:bodyPr>
          <a:lstStyle/>
          <a:p>
            <a:endParaRPr lang="pl-PL" sz="900" dirty="0">
              <a:solidFill>
                <a:srgbClr val="000000"/>
              </a:solidFill>
              <a:latin typeface="Calibri" panose="020F0502020204030204" pitchFamily="34" charset="0"/>
              <a:cs typeface="Calibri" panose="020F0502020204030204" pitchFamily="34" charset="0"/>
            </a:endParaRPr>
          </a:p>
          <a:p>
            <a:r>
              <a:rPr lang="pl-PL" sz="900" dirty="0">
                <a:solidFill>
                  <a:srgbClr val="000000"/>
                </a:solidFill>
                <a:latin typeface="Calibri" panose="020F0502020204030204" pitchFamily="34" charset="0"/>
                <a:cs typeface="Calibri" panose="020F0502020204030204" pitchFamily="34" charset="0"/>
              </a:rPr>
              <a:t> </a:t>
            </a:r>
            <a:r>
              <a:rPr lang="pl-PL" sz="900" b="1" dirty="0" err="1">
                <a:solidFill>
                  <a:srgbClr val="000000"/>
                </a:solidFill>
                <a:latin typeface="Calibri" panose="020F0502020204030204" pitchFamily="34" charset="0"/>
                <a:cs typeface="Calibri" panose="020F0502020204030204" pitchFamily="34" charset="0"/>
              </a:rPr>
              <a:t>Karachi</a:t>
            </a:r>
            <a:r>
              <a:rPr lang="pl-PL" sz="900" b="1" dirty="0">
                <a:solidFill>
                  <a:srgbClr val="000000"/>
                </a:solidFill>
                <a:latin typeface="Calibri" panose="020F0502020204030204" pitchFamily="34" charset="0"/>
                <a:cs typeface="Calibri" panose="020F0502020204030204" pitchFamily="34" charset="0"/>
              </a:rPr>
              <a:t> </a:t>
            </a:r>
            <a:r>
              <a:rPr lang="pl-PL" sz="900" dirty="0" smtClean="0">
                <a:solidFill>
                  <a:srgbClr val="000000"/>
                </a:solidFill>
                <a:latin typeface="Calibri" panose="020F0502020204030204" pitchFamily="34" charset="0"/>
                <a:cs typeface="Calibri" panose="020F0502020204030204" pitchFamily="34" charset="0"/>
              </a:rPr>
              <a:t>, </a:t>
            </a:r>
            <a:r>
              <a:rPr lang="en-US" sz="900" b="1" dirty="0" smtClean="0">
                <a:solidFill>
                  <a:srgbClr val="000000"/>
                </a:solidFill>
                <a:latin typeface="Calibri" panose="020F0502020204030204" pitchFamily="34" charset="0"/>
                <a:cs typeface="Calibri" panose="020F0502020204030204" pitchFamily="34" charset="0"/>
              </a:rPr>
              <a:t>Urban </a:t>
            </a:r>
            <a:r>
              <a:rPr lang="en-US" sz="900" b="1" dirty="0">
                <a:solidFill>
                  <a:srgbClr val="000000"/>
                </a:solidFill>
                <a:latin typeface="Calibri" panose="020F0502020204030204" pitchFamily="34" charset="0"/>
                <a:cs typeface="Calibri" panose="020F0502020204030204" pitchFamily="34" charset="0"/>
              </a:rPr>
              <a:t>Transport - State of </a:t>
            </a:r>
            <a:r>
              <a:rPr lang="en-US" sz="900" b="1" dirty="0" smtClean="0">
                <a:solidFill>
                  <a:srgbClr val="000000"/>
                </a:solidFill>
                <a:latin typeface="Calibri" panose="020F0502020204030204" pitchFamily="34" charset="0"/>
                <a:cs typeface="Calibri" panose="020F0502020204030204" pitchFamily="34" charset="0"/>
              </a:rPr>
              <a:t>Play</a:t>
            </a:r>
            <a:r>
              <a:rPr lang="pl-PL" sz="900" b="1" dirty="0" smtClean="0">
                <a:solidFill>
                  <a:srgbClr val="000000"/>
                </a:solidFill>
                <a:latin typeface="Calibri" panose="020F0502020204030204" pitchFamily="34" charset="0"/>
                <a:cs typeface="Calibri" panose="020F0502020204030204" pitchFamily="34" charset="0"/>
              </a:rPr>
              <a:t>, </a:t>
            </a:r>
            <a:r>
              <a:rPr lang="en-US" sz="900" b="1" dirty="0" smtClean="0">
                <a:solidFill>
                  <a:srgbClr val="000000"/>
                </a:solidFill>
                <a:latin typeface="Calibri" panose="020F0502020204030204" pitchFamily="34" charset="0"/>
                <a:cs typeface="Calibri" panose="020F0502020204030204" pitchFamily="34" charset="0"/>
              </a:rPr>
              <a:t>Insights </a:t>
            </a:r>
            <a:r>
              <a:rPr lang="en-US" sz="900" b="1" dirty="0">
                <a:solidFill>
                  <a:srgbClr val="000000"/>
                </a:solidFill>
                <a:latin typeface="Calibri" panose="020F0502020204030204" pitchFamily="34" charset="0"/>
                <a:cs typeface="Calibri" panose="020F0502020204030204" pitchFamily="34" charset="0"/>
              </a:rPr>
              <a:t>from the Asian Transport Observatory (ATO) </a:t>
            </a:r>
            <a:endParaRPr lang="pl-PL" sz="900" dirty="0">
              <a:latin typeface="Calibri" panose="020F0502020204030204" pitchFamily="34" charset="0"/>
              <a:cs typeface="Calibri" panose="020F0502020204030204" pitchFamily="34" charset="0"/>
            </a:endParaRPr>
          </a:p>
        </p:txBody>
      </p:sp>
      <p:sp>
        <p:nvSpPr>
          <p:cNvPr id="6" name="Prostokąt 5"/>
          <p:cNvSpPr/>
          <p:nvPr/>
        </p:nvSpPr>
        <p:spPr>
          <a:xfrm>
            <a:off x="0" y="5092861"/>
            <a:ext cx="3449256" cy="101857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Tytuł 1"/>
          <p:cNvSpPr txBox="1">
            <a:spLocks/>
          </p:cNvSpPr>
          <p:nvPr/>
        </p:nvSpPr>
        <p:spPr>
          <a:xfrm>
            <a:off x="252919" y="1123837"/>
            <a:ext cx="2947482" cy="47676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en-US" sz="3200" dirty="0" smtClean="0">
                <a:latin typeface="Calibri" panose="020F0502020204030204" pitchFamily="34" charset="0"/>
                <a:cs typeface="Calibri" panose="020F0502020204030204" pitchFamily="34" charset="0"/>
              </a:rPr>
              <a:t>Mobility Challenges – Developing Cities </a:t>
            </a: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en-US" sz="2400" b="1" dirty="0" smtClean="0">
                <a:solidFill>
                  <a:schemeClr val="tx1"/>
                </a:solidFill>
                <a:latin typeface="Calibri" panose="020F0502020204030204" pitchFamily="34" charset="0"/>
                <a:cs typeface="Calibri" panose="020F0502020204030204" pitchFamily="34" charset="0"/>
              </a:rPr>
              <a:t>Karachi</a:t>
            </a:r>
            <a:r>
              <a:rPr lang="pl-PL" sz="2400" b="1" dirty="0" smtClean="0">
                <a:solidFill>
                  <a:schemeClr val="tx1"/>
                </a:solidFill>
                <a:latin typeface="Calibri" panose="020F0502020204030204" pitchFamily="34" charset="0"/>
                <a:cs typeface="Calibri" panose="020F0502020204030204" pitchFamily="34" charset="0"/>
              </a:rPr>
              <a:t> (Pakistan)</a:t>
            </a:r>
            <a:endParaRPr lang="pl-PL" sz="2400" b="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967551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869267" y="864108"/>
            <a:ext cx="7798013" cy="5120640"/>
          </a:xfrm>
        </p:spPr>
        <p:txBody>
          <a:bodyPr>
            <a:normAutofit/>
          </a:bodyPr>
          <a:lstStyle/>
          <a:p>
            <a:r>
              <a:rPr lang="en-US" sz="2800" dirty="0">
                <a:latin typeface="Calibri" panose="020F0502020204030204" pitchFamily="34" charset="0"/>
                <a:cs typeface="Calibri" panose="020F0502020204030204" pitchFamily="34" charset="0"/>
              </a:rPr>
              <a:t>Public transport is insufficient, outdated, and </a:t>
            </a:r>
            <a:r>
              <a:rPr lang="en-US" sz="2800" dirty="0" smtClean="0">
                <a:latin typeface="Calibri" panose="020F0502020204030204" pitchFamily="34" charset="0"/>
                <a:cs typeface="Calibri" panose="020F0502020204030204" pitchFamily="34" charset="0"/>
              </a:rPr>
              <a:t>overcrowded</a:t>
            </a:r>
            <a:endParaRPr lang="pl-PL" sz="2800" dirty="0" smtClean="0">
              <a:latin typeface="Calibri" panose="020F0502020204030204" pitchFamily="34" charset="0"/>
              <a:cs typeface="Calibri" panose="020F0502020204030204" pitchFamily="34" charset="0"/>
            </a:endParaRPr>
          </a:p>
          <a:p>
            <a:r>
              <a:rPr lang="en-US" sz="2800" dirty="0" smtClean="0">
                <a:latin typeface="Calibri" panose="020F0502020204030204" pitchFamily="34" charset="0"/>
                <a:cs typeface="Calibri" panose="020F0502020204030204" pitchFamily="34" charset="0"/>
              </a:rPr>
              <a:t>Roads </a:t>
            </a:r>
            <a:r>
              <a:rPr lang="en-US" sz="2800" dirty="0">
                <a:latin typeface="Calibri" panose="020F0502020204030204" pitchFamily="34" charset="0"/>
                <a:cs typeface="Calibri" panose="020F0502020204030204" pitchFamily="34" charset="0"/>
              </a:rPr>
              <a:t>are often in poor condition, full of potholes, and some traffic signals are not </a:t>
            </a:r>
            <a:r>
              <a:rPr lang="en-US" sz="2800" dirty="0" smtClean="0">
                <a:latin typeface="Calibri" panose="020F0502020204030204" pitchFamily="34" charset="0"/>
                <a:cs typeface="Calibri" panose="020F0502020204030204" pitchFamily="34" charset="0"/>
              </a:rPr>
              <a:t>automated</a:t>
            </a:r>
            <a:endParaRPr lang="pl-PL" sz="2800" dirty="0" smtClean="0">
              <a:latin typeface="Calibri" panose="020F0502020204030204" pitchFamily="34" charset="0"/>
              <a:cs typeface="Calibri" panose="020F0502020204030204" pitchFamily="34" charset="0"/>
            </a:endParaRPr>
          </a:p>
          <a:p>
            <a:r>
              <a:rPr lang="en-US" sz="2800" dirty="0" smtClean="0">
                <a:latin typeface="Calibri" panose="020F0502020204030204" pitchFamily="34" charset="0"/>
                <a:cs typeface="Calibri" panose="020F0502020204030204" pitchFamily="34" charset="0"/>
              </a:rPr>
              <a:t>High </a:t>
            </a:r>
            <a:r>
              <a:rPr lang="en-US" sz="2800" dirty="0">
                <a:latin typeface="Calibri" panose="020F0502020204030204" pitchFamily="34" charset="0"/>
                <a:cs typeface="Calibri" panose="020F0502020204030204" pitchFamily="34" charset="0"/>
              </a:rPr>
              <a:t>number of private cars, motorcycles, and </a:t>
            </a:r>
            <a:r>
              <a:rPr lang="en-US" sz="2800" dirty="0" smtClean="0">
                <a:latin typeface="Calibri" panose="020F0502020204030204" pitchFamily="34" charset="0"/>
                <a:cs typeface="Calibri" panose="020F0502020204030204" pitchFamily="34" charset="0"/>
              </a:rPr>
              <a:t>rickshaws</a:t>
            </a:r>
            <a:endParaRPr lang="pl-PL" sz="2800" dirty="0" smtClean="0">
              <a:latin typeface="Calibri" panose="020F0502020204030204" pitchFamily="34" charset="0"/>
              <a:cs typeface="Calibri" panose="020F0502020204030204" pitchFamily="34" charset="0"/>
            </a:endParaRPr>
          </a:p>
          <a:p>
            <a:r>
              <a:rPr lang="en-US" sz="2800" dirty="0" smtClean="0">
                <a:latin typeface="Calibri" panose="020F0502020204030204" pitchFamily="34" charset="0"/>
                <a:cs typeface="Calibri" panose="020F0502020204030204" pitchFamily="34" charset="0"/>
              </a:rPr>
              <a:t>Lack </a:t>
            </a:r>
            <a:r>
              <a:rPr lang="en-US" sz="2800" dirty="0">
                <a:latin typeface="Calibri" panose="020F0502020204030204" pitchFamily="34" charset="0"/>
                <a:cs typeface="Calibri" panose="020F0502020204030204" pitchFamily="34" charset="0"/>
              </a:rPr>
              <a:t>of integration between public transport and pedestrian/cycling </a:t>
            </a:r>
            <a:r>
              <a:rPr lang="en-US" sz="2800" dirty="0" smtClean="0">
                <a:latin typeface="Calibri" panose="020F0502020204030204" pitchFamily="34" charset="0"/>
                <a:cs typeface="Calibri" panose="020F0502020204030204" pitchFamily="34" charset="0"/>
              </a:rPr>
              <a:t>infrastructure</a:t>
            </a:r>
            <a:endParaRPr lang="pl-PL" sz="2800" dirty="0" smtClean="0">
              <a:latin typeface="Calibri" panose="020F0502020204030204" pitchFamily="34" charset="0"/>
              <a:cs typeface="Calibri" panose="020F0502020204030204" pitchFamily="34" charset="0"/>
            </a:endParaRPr>
          </a:p>
          <a:p>
            <a:r>
              <a:rPr lang="en-US" sz="2800" dirty="0" smtClean="0">
                <a:latin typeface="Calibri" panose="020F0502020204030204" pitchFamily="34" charset="0"/>
                <a:cs typeface="Calibri" panose="020F0502020204030204" pitchFamily="34" charset="0"/>
              </a:rPr>
              <a:t>Issues </a:t>
            </a:r>
            <a:r>
              <a:rPr lang="en-US" sz="2800" dirty="0">
                <a:latin typeface="Calibri" panose="020F0502020204030204" pitchFamily="34" charset="0"/>
                <a:cs typeface="Calibri" panose="020F0502020204030204" pitchFamily="34" charset="0"/>
              </a:rPr>
              <a:t>with safety, accessibility, and urban planning</a:t>
            </a:r>
            <a:endParaRPr lang="pl-PL" sz="2800" dirty="0">
              <a:latin typeface="Calibri" panose="020F0502020204030204" pitchFamily="34" charset="0"/>
              <a:cs typeface="Calibri" panose="020F0502020204030204" pitchFamily="34" charset="0"/>
            </a:endParaRPr>
          </a:p>
        </p:txBody>
      </p:sp>
      <p:sp>
        <p:nvSpPr>
          <p:cNvPr id="5" name="Prostokąt 4"/>
          <p:cNvSpPr/>
          <p:nvPr/>
        </p:nvSpPr>
        <p:spPr>
          <a:xfrm>
            <a:off x="0" y="5092861"/>
            <a:ext cx="3449256" cy="101857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Tytuł 1"/>
          <p:cNvSpPr>
            <a:spLocks noGrp="1"/>
          </p:cNvSpPr>
          <p:nvPr>
            <p:ph type="title"/>
          </p:nvPr>
        </p:nvSpPr>
        <p:spPr>
          <a:xfrm>
            <a:off x="252919" y="1123837"/>
            <a:ext cx="2947482" cy="4767677"/>
          </a:xfrm>
        </p:spPr>
        <p:txBody>
          <a:bodyPr>
            <a:normAutofit/>
          </a:bodyPr>
          <a:lstStyle/>
          <a:p>
            <a:pPr algn="ct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a:latin typeface="Calibri" panose="020F0502020204030204" pitchFamily="34" charset="0"/>
                <a:cs typeface="Calibri" panose="020F0502020204030204" pitchFamily="34" charset="0"/>
              </a:rPr>
              <a:t/>
            </a:r>
            <a:br>
              <a:rPr lang="pl-PL" sz="3200" dirty="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en-US" sz="3200" dirty="0" smtClean="0">
                <a:latin typeface="Calibri" panose="020F0502020204030204" pitchFamily="34" charset="0"/>
                <a:cs typeface="Calibri" panose="020F0502020204030204" pitchFamily="34" charset="0"/>
              </a:rPr>
              <a:t>Mobility Challenges </a:t>
            </a:r>
            <a:r>
              <a:rPr lang="en-US" sz="3200" dirty="0">
                <a:latin typeface="Calibri" panose="020F0502020204030204" pitchFamily="34" charset="0"/>
                <a:cs typeface="Calibri" panose="020F0502020204030204" pitchFamily="34" charset="0"/>
              </a:rPr>
              <a:t>– Developing Cities </a:t>
            </a: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a:latin typeface="Calibri" panose="020F0502020204030204" pitchFamily="34" charset="0"/>
                <a:cs typeface="Calibri" panose="020F0502020204030204" pitchFamily="34" charset="0"/>
              </a:rPr>
              <a:t/>
            </a:r>
            <a:br>
              <a:rPr lang="pl-PL" sz="3200" dirty="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a:latin typeface="Calibri" panose="020F0502020204030204" pitchFamily="34" charset="0"/>
                <a:cs typeface="Calibri" panose="020F0502020204030204" pitchFamily="34" charset="0"/>
              </a:rPr>
              <a:t/>
            </a:r>
            <a:br>
              <a:rPr lang="pl-PL" sz="3200" dirty="0">
                <a:latin typeface="Calibri" panose="020F0502020204030204" pitchFamily="34" charset="0"/>
                <a:cs typeface="Calibri" panose="020F0502020204030204" pitchFamily="34" charset="0"/>
              </a:rPr>
            </a:br>
            <a:r>
              <a:rPr lang="en-US" sz="2400" b="1" dirty="0" smtClean="0">
                <a:solidFill>
                  <a:schemeClr val="tx1"/>
                </a:solidFill>
                <a:latin typeface="Calibri" panose="020F0502020204030204" pitchFamily="34" charset="0"/>
                <a:cs typeface="Calibri" panose="020F0502020204030204" pitchFamily="34" charset="0"/>
              </a:rPr>
              <a:t>Karachi</a:t>
            </a:r>
            <a:r>
              <a:rPr lang="pl-PL" sz="2400" b="1" dirty="0" smtClean="0">
                <a:solidFill>
                  <a:schemeClr val="tx1"/>
                </a:solidFill>
                <a:latin typeface="Calibri" panose="020F0502020204030204" pitchFamily="34" charset="0"/>
                <a:cs typeface="Calibri" panose="020F0502020204030204" pitchFamily="34" charset="0"/>
              </a:rPr>
              <a:t> (Pakistan)</a:t>
            </a:r>
            <a:endParaRPr lang="pl-PL" sz="2400" b="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12200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p:cNvPicPr>
            <a:picLocks noGrp="1" noChangeAspect="1"/>
          </p:cNvPicPr>
          <p:nvPr>
            <p:ph idx="1"/>
          </p:nvPr>
        </p:nvPicPr>
        <p:blipFill>
          <a:blip r:embed="rId3"/>
          <a:stretch>
            <a:fillRect/>
          </a:stretch>
        </p:blipFill>
        <p:spPr>
          <a:xfrm>
            <a:off x="3937221" y="261640"/>
            <a:ext cx="5079458" cy="4813196"/>
          </a:xfrm>
          <a:prstGeom prst="rect">
            <a:avLst/>
          </a:prstGeom>
        </p:spPr>
      </p:pic>
      <p:sp>
        <p:nvSpPr>
          <p:cNvPr id="4" name="Prostokąt 3"/>
          <p:cNvSpPr/>
          <p:nvPr/>
        </p:nvSpPr>
        <p:spPr>
          <a:xfrm>
            <a:off x="5490259" y="5602147"/>
            <a:ext cx="6096000" cy="923330"/>
          </a:xfrm>
          <a:prstGeom prst="rect">
            <a:avLst/>
          </a:prstGeom>
          <a:solidFill>
            <a:schemeClr val="accent1">
              <a:lumMod val="20000"/>
              <a:lumOff val="80000"/>
            </a:schemeClr>
          </a:solidFill>
        </p:spPr>
        <p:txBody>
          <a:bodyPr>
            <a:spAutoFit/>
          </a:bodyPr>
          <a:lstStyle/>
          <a:p>
            <a:r>
              <a:rPr lang="pl-PL" dirty="0" smtClean="0">
                <a:latin typeface="Calibri" panose="020F0502020204030204" pitchFamily="34" charset="0"/>
                <a:cs typeface="Calibri" panose="020F0502020204030204" pitchFamily="34" charset="0"/>
              </a:rPr>
              <a:t>„</a:t>
            </a:r>
            <a:r>
              <a:rPr lang="en-US" dirty="0" smtClean="0">
                <a:latin typeface="Calibri" panose="020F0502020204030204" pitchFamily="34" charset="0"/>
                <a:cs typeface="Calibri" panose="020F0502020204030204" pitchFamily="34" charset="0"/>
              </a:rPr>
              <a:t>Considering </a:t>
            </a:r>
            <a:r>
              <a:rPr lang="en-US" dirty="0">
                <a:latin typeface="Calibri" panose="020F0502020204030204" pitchFamily="34" charset="0"/>
                <a:cs typeface="Calibri" panose="020F0502020204030204" pitchFamily="34" charset="0"/>
              </a:rPr>
              <a:t>the city’s population, there should be 20,448 35-seater minibuses and 5,566 50-seater buses, but the numbers available are much less than </a:t>
            </a:r>
            <a:r>
              <a:rPr lang="en-US" dirty="0" smtClean="0">
                <a:latin typeface="Calibri" panose="020F0502020204030204" pitchFamily="34" charset="0"/>
                <a:cs typeface="Calibri" panose="020F0502020204030204" pitchFamily="34" charset="0"/>
              </a:rPr>
              <a:t>that</a:t>
            </a:r>
            <a:r>
              <a:rPr lang="pl-PL" dirty="0">
                <a:latin typeface="Calibri" panose="020F0502020204030204" pitchFamily="34" charset="0"/>
                <a:cs typeface="Calibri" panose="020F0502020204030204" pitchFamily="34" charset="0"/>
              </a:rPr>
              <a:t>” </a:t>
            </a:r>
            <a:r>
              <a:rPr lang="pl-PL" sz="900" dirty="0">
                <a:latin typeface="Calibri" panose="020F0502020204030204" pitchFamily="34" charset="0"/>
                <a:cs typeface="Calibri" panose="020F0502020204030204" pitchFamily="34" charset="0"/>
              </a:rPr>
              <a:t>https://www.dawn.com/news/1494018</a:t>
            </a:r>
          </a:p>
        </p:txBody>
      </p:sp>
      <p:sp>
        <p:nvSpPr>
          <p:cNvPr id="6" name="Prostokąt 5"/>
          <p:cNvSpPr/>
          <p:nvPr/>
        </p:nvSpPr>
        <p:spPr>
          <a:xfrm>
            <a:off x="5119868" y="5157611"/>
            <a:ext cx="6096000" cy="246221"/>
          </a:xfrm>
          <a:prstGeom prst="rect">
            <a:avLst/>
          </a:prstGeom>
        </p:spPr>
        <p:txBody>
          <a:bodyPr>
            <a:spAutoFit/>
          </a:bodyPr>
          <a:lstStyle/>
          <a:p>
            <a:r>
              <a:rPr lang="pl-PL" sz="1000" dirty="0"/>
              <a:t>https://pakistanhorizon.wordpress.com/2015/04/19/karachi-the-transport-crisis/</a:t>
            </a:r>
          </a:p>
        </p:txBody>
      </p:sp>
      <p:sp>
        <p:nvSpPr>
          <p:cNvPr id="7" name="Prostokąt 6"/>
          <p:cNvSpPr/>
          <p:nvPr/>
        </p:nvSpPr>
        <p:spPr>
          <a:xfrm>
            <a:off x="0" y="5092861"/>
            <a:ext cx="3449256" cy="101857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Tytuł 1"/>
          <p:cNvSpPr txBox="1">
            <a:spLocks/>
          </p:cNvSpPr>
          <p:nvPr/>
        </p:nvSpPr>
        <p:spPr>
          <a:xfrm>
            <a:off x="252919" y="1123837"/>
            <a:ext cx="2947482" cy="47676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en-US" sz="3200" dirty="0" smtClean="0">
                <a:latin typeface="Calibri" panose="020F0502020204030204" pitchFamily="34" charset="0"/>
                <a:cs typeface="Calibri" panose="020F0502020204030204" pitchFamily="34" charset="0"/>
              </a:rPr>
              <a:t>Mobility Challenges – Developing Cities </a:t>
            </a: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en-US" sz="2400" b="1" dirty="0" smtClean="0">
                <a:solidFill>
                  <a:schemeClr val="tx1"/>
                </a:solidFill>
                <a:latin typeface="Calibri" panose="020F0502020204030204" pitchFamily="34" charset="0"/>
                <a:cs typeface="Calibri" panose="020F0502020204030204" pitchFamily="34" charset="0"/>
              </a:rPr>
              <a:t>Karachi</a:t>
            </a:r>
            <a:r>
              <a:rPr lang="pl-PL" sz="2400" b="1" dirty="0" smtClean="0">
                <a:solidFill>
                  <a:schemeClr val="tx1"/>
                </a:solidFill>
                <a:latin typeface="Calibri" panose="020F0502020204030204" pitchFamily="34" charset="0"/>
                <a:cs typeface="Calibri" panose="020F0502020204030204" pitchFamily="34" charset="0"/>
              </a:rPr>
              <a:t> (Pakistan)</a:t>
            </a:r>
            <a:endParaRPr lang="pl-PL" sz="2400" b="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880058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3"/>
          <a:stretch>
            <a:fillRect/>
          </a:stretch>
        </p:blipFill>
        <p:spPr>
          <a:xfrm>
            <a:off x="4190035" y="0"/>
            <a:ext cx="6516547" cy="4481936"/>
          </a:xfrm>
          <a:prstGeom prst="rect">
            <a:avLst/>
          </a:prstGeom>
        </p:spPr>
      </p:pic>
      <p:sp>
        <p:nvSpPr>
          <p:cNvPr id="5" name="Prostokąt 4"/>
          <p:cNvSpPr/>
          <p:nvPr/>
        </p:nvSpPr>
        <p:spPr>
          <a:xfrm>
            <a:off x="3750197" y="4551837"/>
            <a:ext cx="7717520" cy="246221"/>
          </a:xfrm>
          <a:prstGeom prst="rect">
            <a:avLst/>
          </a:prstGeom>
        </p:spPr>
        <p:txBody>
          <a:bodyPr wrap="square">
            <a:spAutoFit/>
          </a:bodyPr>
          <a:lstStyle/>
          <a:p>
            <a:pPr algn="r"/>
            <a:r>
              <a:rPr lang="pl-PL" sz="1000" dirty="0"/>
              <a:t>https://www.bloomberg.com/news/features/2020-11-02/pakistan-s-megacity-tries-to-modernize</a:t>
            </a:r>
          </a:p>
        </p:txBody>
      </p:sp>
      <p:sp>
        <p:nvSpPr>
          <p:cNvPr id="6" name="Prostokąt 5"/>
          <p:cNvSpPr/>
          <p:nvPr/>
        </p:nvSpPr>
        <p:spPr>
          <a:xfrm>
            <a:off x="4017481" y="4867959"/>
            <a:ext cx="7626651" cy="1938992"/>
          </a:xfrm>
          <a:prstGeom prst="rect">
            <a:avLst/>
          </a:prstGeom>
          <a:solidFill>
            <a:schemeClr val="accent1">
              <a:lumMod val="20000"/>
              <a:lumOff val="80000"/>
            </a:schemeClr>
          </a:solidFill>
        </p:spPr>
        <p:txBody>
          <a:bodyPr wrap="square">
            <a:spAutoFit/>
          </a:bodyPr>
          <a:lstStyle/>
          <a:p>
            <a:r>
              <a:rPr lang="pl-PL" i="1" dirty="0" smtClean="0">
                <a:latin typeface="Calibri" panose="020F0502020204030204" pitchFamily="34" charset="0"/>
                <a:cs typeface="Calibri" panose="020F0502020204030204" pitchFamily="34" charset="0"/>
              </a:rPr>
              <a:t>„</a:t>
            </a:r>
            <a:r>
              <a:rPr lang="en-US" i="1" dirty="0" smtClean="0">
                <a:latin typeface="Calibri" panose="020F0502020204030204" pitchFamily="34" charset="0"/>
                <a:cs typeface="Calibri" panose="020F0502020204030204" pitchFamily="34" charset="0"/>
              </a:rPr>
              <a:t>Karachi </a:t>
            </a:r>
            <a:r>
              <a:rPr lang="en-US" i="1" dirty="0">
                <a:latin typeface="Calibri" panose="020F0502020204030204" pitchFamily="34" charset="0"/>
                <a:cs typeface="Calibri" panose="020F0502020204030204" pitchFamily="34" charset="0"/>
              </a:rPr>
              <a:t>ranks as having the worst public transport system globally, according to a 2019 study by car-parts company Mister </a:t>
            </a:r>
            <a:r>
              <a:rPr lang="en-US" i="1" dirty="0" smtClean="0">
                <a:latin typeface="Calibri" panose="020F0502020204030204" pitchFamily="34" charset="0"/>
                <a:cs typeface="Calibri" panose="020F0502020204030204" pitchFamily="34" charset="0"/>
              </a:rPr>
              <a:t>Auto </a:t>
            </a:r>
            <a:r>
              <a:rPr lang="en-US" i="1" dirty="0">
                <a:latin typeface="Calibri" panose="020F0502020204030204" pitchFamily="34" charset="0"/>
                <a:cs typeface="Calibri" panose="020F0502020204030204" pitchFamily="34" charset="0"/>
              </a:rPr>
              <a:t>that looked at 100 major cities</a:t>
            </a:r>
            <a:r>
              <a:rPr lang="en-US" i="1" dirty="0" smtClean="0">
                <a:latin typeface="Calibri" panose="020F0502020204030204" pitchFamily="34" charset="0"/>
                <a:cs typeface="Calibri" panose="020F0502020204030204" pitchFamily="34" charset="0"/>
              </a:rPr>
              <a:t>.</a:t>
            </a:r>
            <a:r>
              <a:rPr lang="pl-PL" i="1" dirty="0" smtClean="0">
                <a:latin typeface="Calibri" panose="020F0502020204030204" pitchFamily="34" charset="0"/>
                <a:cs typeface="Calibri" panose="020F0502020204030204" pitchFamily="34" charset="0"/>
              </a:rPr>
              <a:t>” </a:t>
            </a:r>
          </a:p>
          <a:p>
            <a:pPr algn="r"/>
            <a:r>
              <a:rPr lang="en-US" sz="1600" dirty="0">
                <a:latin typeface="Calibri" panose="020F0502020204030204" pitchFamily="34" charset="0"/>
                <a:cs typeface="Calibri" panose="020F0502020204030204" pitchFamily="34" charset="0"/>
              </a:rPr>
              <a:t>This index evaluated 100 major cities worldwide based on 15 factors, including road quality, safety, congestion, and public transport availability. Karachi ranked 96th, placing it among the cities with the worst driving conditions globally .</a:t>
            </a:r>
            <a:endParaRPr lang="pl-PL" sz="1600" dirty="0">
              <a:latin typeface="Calibri" panose="020F0502020204030204" pitchFamily="34" charset="0"/>
              <a:cs typeface="Calibri" panose="020F0502020204030204" pitchFamily="34" charset="0"/>
            </a:endParaRPr>
          </a:p>
          <a:p>
            <a:endParaRPr lang="pl-PL" i="1" dirty="0">
              <a:latin typeface="Calibri" panose="020F0502020204030204" pitchFamily="34" charset="0"/>
              <a:cs typeface="Calibri" panose="020F0502020204030204" pitchFamily="34" charset="0"/>
            </a:endParaRPr>
          </a:p>
        </p:txBody>
      </p:sp>
      <p:sp>
        <p:nvSpPr>
          <p:cNvPr id="8" name="Prostokąt 7"/>
          <p:cNvSpPr/>
          <p:nvPr/>
        </p:nvSpPr>
        <p:spPr>
          <a:xfrm>
            <a:off x="0" y="5092861"/>
            <a:ext cx="3449256" cy="101857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Tytuł 1"/>
          <p:cNvSpPr txBox="1">
            <a:spLocks/>
          </p:cNvSpPr>
          <p:nvPr/>
        </p:nvSpPr>
        <p:spPr>
          <a:xfrm>
            <a:off x="252919" y="1123837"/>
            <a:ext cx="2947482" cy="47676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en-US" sz="3200" dirty="0" smtClean="0">
                <a:latin typeface="Calibri" panose="020F0502020204030204" pitchFamily="34" charset="0"/>
                <a:cs typeface="Calibri" panose="020F0502020204030204" pitchFamily="34" charset="0"/>
              </a:rPr>
              <a:t>Mobility Challenges – Developing Cities </a:t>
            </a: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en-US" sz="2400" b="1" dirty="0" smtClean="0">
                <a:solidFill>
                  <a:schemeClr val="tx1"/>
                </a:solidFill>
                <a:latin typeface="Calibri" panose="020F0502020204030204" pitchFamily="34" charset="0"/>
                <a:cs typeface="Calibri" panose="020F0502020204030204" pitchFamily="34" charset="0"/>
              </a:rPr>
              <a:t>Karachi</a:t>
            </a:r>
            <a:r>
              <a:rPr lang="pl-PL" sz="2400" b="1" dirty="0" smtClean="0">
                <a:solidFill>
                  <a:schemeClr val="tx1"/>
                </a:solidFill>
                <a:latin typeface="Calibri" panose="020F0502020204030204" pitchFamily="34" charset="0"/>
                <a:cs typeface="Calibri" panose="020F0502020204030204" pitchFamily="34" charset="0"/>
              </a:rPr>
              <a:t> (Pakistan)</a:t>
            </a:r>
            <a:endParaRPr lang="pl-PL" sz="2400" b="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26646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03451" y="165964"/>
            <a:ext cx="6105685" cy="4572120"/>
          </a:xfrm>
        </p:spPr>
      </p:pic>
      <p:sp>
        <p:nvSpPr>
          <p:cNvPr id="4" name="Prostokąt 3"/>
          <p:cNvSpPr/>
          <p:nvPr/>
        </p:nvSpPr>
        <p:spPr>
          <a:xfrm>
            <a:off x="4714755" y="5183125"/>
            <a:ext cx="6883078" cy="1477328"/>
          </a:xfrm>
          <a:prstGeom prst="rect">
            <a:avLst/>
          </a:prstGeom>
          <a:solidFill>
            <a:schemeClr val="accent1">
              <a:lumMod val="20000"/>
              <a:lumOff val="80000"/>
            </a:schemeClr>
          </a:solidFill>
        </p:spPr>
        <p:txBody>
          <a:bodyPr wrap="square">
            <a:spAutoFit/>
          </a:bodyPr>
          <a:lstStyle/>
          <a:p>
            <a:r>
              <a:rPr lang="pl-PL" dirty="0" smtClean="0">
                <a:latin typeface="Calibri" panose="020F0502020204030204" pitchFamily="34" charset="0"/>
                <a:cs typeface="Calibri" panose="020F0502020204030204" pitchFamily="34" charset="0"/>
              </a:rPr>
              <a:t>„</a:t>
            </a:r>
            <a:r>
              <a:rPr lang="en-US" dirty="0" smtClean="0">
                <a:latin typeface="Calibri" panose="020F0502020204030204" pitchFamily="34" charset="0"/>
                <a:cs typeface="Calibri" panose="020F0502020204030204" pitchFamily="34" charset="0"/>
              </a:rPr>
              <a:t>The </a:t>
            </a:r>
            <a:r>
              <a:rPr lang="en-US" dirty="0">
                <a:latin typeface="Calibri" panose="020F0502020204030204" pitchFamily="34" charset="0"/>
                <a:cs typeface="Calibri" panose="020F0502020204030204" pitchFamily="34" charset="0"/>
              </a:rPr>
              <a:t>city now has 17 million citizens and a population density of 24,000 persons per square </a:t>
            </a:r>
            <a:r>
              <a:rPr lang="en-US" dirty="0" smtClean="0">
                <a:latin typeface="Calibri" panose="020F0502020204030204" pitchFamily="34" charset="0"/>
                <a:cs typeface="Calibri" panose="020F0502020204030204" pitchFamily="34" charset="0"/>
              </a:rPr>
              <a:t>kilometer. </a:t>
            </a:r>
            <a:r>
              <a:rPr lang="en-US" dirty="0">
                <a:latin typeface="Calibri" panose="020F0502020204030204" pitchFamily="34" charset="0"/>
                <a:cs typeface="Calibri" panose="020F0502020204030204" pitchFamily="34" charset="0"/>
              </a:rPr>
              <a:t>Overall, 60 percent of Karachi’s population relies excessively on private transportation, causing massive traffic jams and severe air </a:t>
            </a:r>
            <a:r>
              <a:rPr lang="en-US" dirty="0" smtClean="0">
                <a:latin typeface="Calibri" panose="020F0502020204030204" pitchFamily="34" charset="0"/>
                <a:cs typeface="Calibri" panose="020F0502020204030204" pitchFamily="34" charset="0"/>
              </a:rPr>
              <a:t>pollution</a:t>
            </a:r>
            <a:r>
              <a:rPr lang="pl-PL" dirty="0" smtClean="0">
                <a:latin typeface="Calibri" panose="020F0502020204030204" pitchFamily="34" charset="0"/>
                <a:cs typeface="Calibri" panose="020F0502020204030204" pitchFamily="34" charset="0"/>
              </a:rPr>
              <a:t>.” </a:t>
            </a:r>
          </a:p>
          <a:p>
            <a:r>
              <a:rPr lang="en-US" sz="900" i="1" dirty="0" err="1">
                <a:latin typeface="Calibri" panose="020F0502020204030204" pitchFamily="34" charset="0"/>
                <a:cs typeface="Calibri" panose="020F0502020204030204" pitchFamily="34" charset="0"/>
              </a:rPr>
              <a:t>Rabia</a:t>
            </a:r>
            <a:r>
              <a:rPr lang="en-US" sz="900" i="1" dirty="0">
                <a:latin typeface="Calibri" panose="020F0502020204030204" pitchFamily="34" charset="0"/>
                <a:cs typeface="Calibri" panose="020F0502020204030204" pitchFamily="34" charset="0"/>
              </a:rPr>
              <a:t> </a:t>
            </a:r>
            <a:r>
              <a:rPr lang="en-US" sz="900" i="1" dirty="0" err="1" smtClean="0">
                <a:latin typeface="Calibri" panose="020F0502020204030204" pitchFamily="34" charset="0"/>
                <a:cs typeface="Calibri" panose="020F0502020204030204" pitchFamily="34" charset="0"/>
              </a:rPr>
              <a:t>Soomro</a:t>
            </a:r>
            <a:r>
              <a:rPr lang="en-US" sz="900" i="1" dirty="0" smtClean="0">
                <a:latin typeface="Calibri" panose="020F0502020204030204" pitchFamily="34" charset="0"/>
                <a:cs typeface="Calibri" panose="020F0502020204030204" pitchFamily="34" charset="0"/>
              </a:rPr>
              <a:t>,</a:t>
            </a:r>
            <a:r>
              <a:rPr lang="pl-PL" sz="900" i="1" dirty="0" smtClean="0">
                <a:latin typeface="Calibri" panose="020F0502020204030204" pitchFamily="34" charset="0"/>
                <a:cs typeface="Calibri" panose="020F0502020204030204" pitchFamily="34" charset="0"/>
              </a:rPr>
              <a:t> </a:t>
            </a:r>
            <a:r>
              <a:rPr lang="en-US" sz="900" i="1" dirty="0" smtClean="0">
                <a:latin typeface="Calibri" panose="020F0502020204030204" pitchFamily="34" charset="0"/>
                <a:cs typeface="Calibri" panose="020F0502020204030204" pitchFamily="34" charset="0"/>
              </a:rPr>
              <a:t>Irfan </a:t>
            </a:r>
            <a:r>
              <a:rPr lang="en-US" sz="900" i="1" dirty="0">
                <a:latin typeface="Calibri" panose="020F0502020204030204" pitchFamily="34" charset="0"/>
                <a:cs typeface="Calibri" panose="020F0502020204030204" pitchFamily="34" charset="0"/>
              </a:rPr>
              <a:t>Ahmed </a:t>
            </a:r>
            <a:r>
              <a:rPr lang="en-US" sz="900" i="1" dirty="0" err="1" smtClean="0">
                <a:latin typeface="Calibri" panose="020F0502020204030204" pitchFamily="34" charset="0"/>
                <a:cs typeface="Calibri" panose="020F0502020204030204" pitchFamily="34" charset="0"/>
              </a:rPr>
              <a:t>Memon</a:t>
            </a:r>
            <a:r>
              <a:rPr lang="pl-PL" sz="900" i="1" dirty="0" smtClean="0">
                <a:latin typeface="Calibri" panose="020F0502020204030204" pitchFamily="34" charset="0"/>
                <a:cs typeface="Calibri" panose="020F0502020204030204" pitchFamily="34" charset="0"/>
              </a:rPr>
              <a:t>, </a:t>
            </a:r>
            <a:r>
              <a:rPr lang="en-US" sz="900" i="1" dirty="0" smtClean="0">
                <a:latin typeface="Calibri" panose="020F0502020204030204" pitchFamily="34" charset="0"/>
                <a:cs typeface="Calibri" panose="020F0502020204030204" pitchFamily="34" charset="0"/>
              </a:rPr>
              <a:t>Agha </a:t>
            </a:r>
            <a:r>
              <a:rPr lang="en-US" sz="900" i="1" dirty="0">
                <a:latin typeface="Calibri" panose="020F0502020204030204" pitchFamily="34" charset="0"/>
                <a:cs typeface="Calibri" panose="020F0502020204030204" pitchFamily="34" charset="0"/>
              </a:rPr>
              <a:t>Faisal Habib </a:t>
            </a:r>
            <a:r>
              <a:rPr lang="en-US" sz="900" i="1" dirty="0" err="1" smtClean="0">
                <a:latin typeface="Calibri" panose="020F0502020204030204" pitchFamily="34" charset="0"/>
                <a:cs typeface="Calibri" panose="020F0502020204030204" pitchFamily="34" charset="0"/>
              </a:rPr>
              <a:t>Pathan</a:t>
            </a:r>
            <a:r>
              <a:rPr lang="pl-PL" sz="900" i="1" dirty="0" smtClean="0">
                <a:latin typeface="Calibri" panose="020F0502020204030204" pitchFamily="34" charset="0"/>
                <a:cs typeface="Calibri" panose="020F0502020204030204" pitchFamily="34" charset="0"/>
              </a:rPr>
              <a:t>, </a:t>
            </a:r>
            <a:r>
              <a:rPr lang="en-US" sz="900" i="1" dirty="0" err="1" smtClean="0">
                <a:latin typeface="Calibri" panose="020F0502020204030204" pitchFamily="34" charset="0"/>
                <a:cs typeface="Calibri" panose="020F0502020204030204" pitchFamily="34" charset="0"/>
              </a:rPr>
              <a:t>Waqas</a:t>
            </a:r>
            <a:r>
              <a:rPr lang="en-US" sz="900" i="1" dirty="0" smtClean="0">
                <a:latin typeface="Calibri" panose="020F0502020204030204" pitchFamily="34" charset="0"/>
                <a:cs typeface="Calibri" panose="020F0502020204030204" pitchFamily="34" charset="0"/>
              </a:rPr>
              <a:t> </a:t>
            </a:r>
            <a:r>
              <a:rPr lang="en-US" sz="900" i="1" dirty="0">
                <a:latin typeface="Calibri" panose="020F0502020204030204" pitchFamily="34" charset="0"/>
                <a:cs typeface="Calibri" panose="020F0502020204030204" pitchFamily="34" charset="0"/>
              </a:rPr>
              <a:t>Ahmed </a:t>
            </a:r>
            <a:r>
              <a:rPr lang="en-US" sz="900" i="1" dirty="0" smtClean="0">
                <a:latin typeface="Calibri" panose="020F0502020204030204" pitchFamily="34" charset="0"/>
                <a:cs typeface="Calibri" panose="020F0502020204030204" pitchFamily="34" charset="0"/>
              </a:rPr>
              <a:t>Mahar,</a:t>
            </a:r>
            <a:r>
              <a:rPr lang="pl-PL" sz="900" i="1" dirty="0" smtClean="0">
                <a:latin typeface="Calibri" panose="020F0502020204030204" pitchFamily="34" charset="0"/>
                <a:cs typeface="Calibri" panose="020F0502020204030204" pitchFamily="34" charset="0"/>
              </a:rPr>
              <a:t> </a:t>
            </a:r>
            <a:r>
              <a:rPr lang="en-US" sz="900" i="1" dirty="0" smtClean="0">
                <a:latin typeface="Calibri" panose="020F0502020204030204" pitchFamily="34" charset="0"/>
                <a:cs typeface="Calibri" panose="020F0502020204030204" pitchFamily="34" charset="0"/>
              </a:rPr>
              <a:t>Noman </a:t>
            </a:r>
            <a:r>
              <a:rPr lang="en-US" sz="900" i="1" dirty="0" err="1" smtClean="0">
                <a:latin typeface="Calibri" panose="020F0502020204030204" pitchFamily="34" charset="0"/>
                <a:cs typeface="Calibri" panose="020F0502020204030204" pitchFamily="34" charset="0"/>
              </a:rPr>
              <a:t>Sahito</a:t>
            </a:r>
            <a:r>
              <a:rPr lang="pl-PL" sz="900" i="1" dirty="0" smtClean="0">
                <a:latin typeface="Calibri" panose="020F0502020204030204" pitchFamily="34" charset="0"/>
                <a:cs typeface="Calibri" panose="020F0502020204030204" pitchFamily="34" charset="0"/>
              </a:rPr>
              <a:t> </a:t>
            </a:r>
            <a:r>
              <a:rPr lang="en-US" sz="900" i="1" dirty="0" smtClean="0">
                <a:latin typeface="Calibri" panose="020F0502020204030204" pitchFamily="34" charset="0"/>
                <a:cs typeface="Calibri" panose="020F0502020204030204" pitchFamily="34" charset="0"/>
              </a:rPr>
              <a:t>and </a:t>
            </a:r>
            <a:r>
              <a:rPr lang="en-US" sz="900" i="1" dirty="0">
                <a:latin typeface="Calibri" panose="020F0502020204030204" pitchFamily="34" charset="0"/>
                <a:cs typeface="Calibri" panose="020F0502020204030204" pitchFamily="34" charset="0"/>
              </a:rPr>
              <a:t>Zulfiqar Ali </a:t>
            </a:r>
            <a:r>
              <a:rPr lang="en-US" sz="900" i="1" dirty="0" err="1" smtClean="0">
                <a:latin typeface="Calibri" panose="020F0502020204030204" pitchFamily="34" charset="0"/>
                <a:cs typeface="Calibri" panose="020F0502020204030204" pitchFamily="34" charset="0"/>
              </a:rPr>
              <a:t>Lashar</a:t>
            </a:r>
            <a:r>
              <a:rPr lang="pl-PL" sz="900" i="1" dirty="0" smtClean="0">
                <a:latin typeface="Calibri" panose="020F0502020204030204" pitchFamily="34" charset="0"/>
                <a:cs typeface="Calibri" panose="020F0502020204030204" pitchFamily="34" charset="0"/>
              </a:rPr>
              <a:t>: </a:t>
            </a:r>
            <a:r>
              <a:rPr lang="en-US" sz="900" i="1" dirty="0" smtClean="0">
                <a:latin typeface="Calibri" panose="020F0502020204030204" pitchFamily="34" charset="0"/>
                <a:cs typeface="Calibri" panose="020F0502020204030204" pitchFamily="34" charset="0"/>
              </a:rPr>
              <a:t>Factors </a:t>
            </a:r>
            <a:r>
              <a:rPr lang="en-US" sz="900" i="1" dirty="0">
                <a:latin typeface="Calibri" panose="020F0502020204030204" pitchFamily="34" charset="0"/>
                <a:cs typeface="Calibri" panose="020F0502020204030204" pitchFamily="34" charset="0"/>
              </a:rPr>
              <a:t>That Influence Travelers’ Willingness to Adopt </a:t>
            </a:r>
            <a:r>
              <a:rPr lang="en-US" sz="900" i="1" dirty="0" smtClean="0">
                <a:latin typeface="Calibri" panose="020F0502020204030204" pitchFamily="34" charset="0"/>
                <a:cs typeface="Calibri" panose="020F0502020204030204" pitchFamily="34" charset="0"/>
              </a:rPr>
              <a:t>Bus</a:t>
            </a:r>
            <a:r>
              <a:rPr lang="pl-PL" sz="900" i="1" dirty="0" smtClean="0">
                <a:latin typeface="Calibri" panose="020F0502020204030204" pitchFamily="34" charset="0"/>
                <a:cs typeface="Calibri" panose="020F0502020204030204" pitchFamily="34" charset="0"/>
              </a:rPr>
              <a:t> </a:t>
            </a:r>
            <a:r>
              <a:rPr lang="en-US" sz="900" i="1" dirty="0" smtClean="0">
                <a:latin typeface="Calibri" panose="020F0502020204030204" pitchFamily="34" charset="0"/>
                <a:cs typeface="Calibri" panose="020F0502020204030204" pitchFamily="34" charset="0"/>
              </a:rPr>
              <a:t>Rapid </a:t>
            </a:r>
            <a:r>
              <a:rPr lang="en-US" sz="900" i="1" dirty="0">
                <a:latin typeface="Calibri" panose="020F0502020204030204" pitchFamily="34" charset="0"/>
                <a:cs typeface="Calibri" panose="020F0502020204030204" pitchFamily="34" charset="0"/>
              </a:rPr>
              <a:t>Transit (Green Line) Service in Karachi</a:t>
            </a:r>
            <a:endParaRPr lang="pl-PL" sz="900" i="1" dirty="0">
              <a:latin typeface="Calibri" panose="020F0502020204030204" pitchFamily="34" charset="0"/>
              <a:cs typeface="Calibri" panose="020F0502020204030204" pitchFamily="34" charset="0"/>
            </a:endParaRPr>
          </a:p>
        </p:txBody>
      </p:sp>
      <p:sp>
        <p:nvSpPr>
          <p:cNvPr id="6" name="Prostokąt 5"/>
          <p:cNvSpPr/>
          <p:nvPr/>
        </p:nvSpPr>
        <p:spPr>
          <a:xfrm>
            <a:off x="9157433" y="4738084"/>
            <a:ext cx="2220480" cy="246221"/>
          </a:xfrm>
          <a:prstGeom prst="rect">
            <a:avLst/>
          </a:prstGeom>
        </p:spPr>
        <p:txBody>
          <a:bodyPr wrap="none">
            <a:spAutoFit/>
          </a:bodyPr>
          <a:lstStyle/>
          <a:p>
            <a:pPr algn="r"/>
            <a:r>
              <a:rPr lang="pl-PL" sz="1000" dirty="0"/>
              <a:t>https://www.dawn.com/news/1612406</a:t>
            </a:r>
          </a:p>
        </p:txBody>
      </p:sp>
      <p:sp>
        <p:nvSpPr>
          <p:cNvPr id="7" name="Prostokąt 6"/>
          <p:cNvSpPr/>
          <p:nvPr/>
        </p:nvSpPr>
        <p:spPr>
          <a:xfrm>
            <a:off x="0" y="5092861"/>
            <a:ext cx="3449256" cy="101857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Tytuł 1"/>
          <p:cNvSpPr txBox="1">
            <a:spLocks/>
          </p:cNvSpPr>
          <p:nvPr/>
        </p:nvSpPr>
        <p:spPr>
          <a:xfrm>
            <a:off x="252919" y="1123837"/>
            <a:ext cx="2947482" cy="47676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en-US" sz="3200" dirty="0" smtClean="0">
                <a:latin typeface="Calibri" panose="020F0502020204030204" pitchFamily="34" charset="0"/>
                <a:cs typeface="Calibri" panose="020F0502020204030204" pitchFamily="34" charset="0"/>
              </a:rPr>
              <a:t>Mobility Challenges – Developing Cities </a:t>
            </a: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en-US" sz="2400" b="1" dirty="0" smtClean="0">
                <a:solidFill>
                  <a:schemeClr val="tx1"/>
                </a:solidFill>
                <a:latin typeface="Calibri" panose="020F0502020204030204" pitchFamily="34" charset="0"/>
                <a:cs typeface="Calibri" panose="020F0502020204030204" pitchFamily="34" charset="0"/>
              </a:rPr>
              <a:t>Karachi</a:t>
            </a:r>
            <a:r>
              <a:rPr lang="pl-PL" sz="2400" b="1" dirty="0" smtClean="0">
                <a:solidFill>
                  <a:schemeClr val="tx1"/>
                </a:solidFill>
                <a:latin typeface="Calibri" panose="020F0502020204030204" pitchFamily="34" charset="0"/>
                <a:cs typeface="Calibri" panose="020F0502020204030204" pitchFamily="34" charset="0"/>
              </a:rPr>
              <a:t> (Pakistan)</a:t>
            </a:r>
            <a:endParaRPr lang="pl-PL" sz="2400" b="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774419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2"/>
          <a:stretch>
            <a:fillRect/>
          </a:stretch>
        </p:blipFill>
        <p:spPr>
          <a:xfrm>
            <a:off x="3929536" y="386778"/>
            <a:ext cx="7369764" cy="3544277"/>
          </a:xfrm>
          <a:prstGeom prst="rect">
            <a:avLst/>
          </a:prstGeom>
        </p:spPr>
      </p:pic>
      <p:sp>
        <p:nvSpPr>
          <p:cNvPr id="7" name="Prostokąt 6"/>
          <p:cNvSpPr/>
          <p:nvPr/>
        </p:nvSpPr>
        <p:spPr>
          <a:xfrm>
            <a:off x="0" y="5092861"/>
            <a:ext cx="3449256" cy="101857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Tytuł 1"/>
          <p:cNvSpPr txBox="1">
            <a:spLocks/>
          </p:cNvSpPr>
          <p:nvPr/>
        </p:nvSpPr>
        <p:spPr>
          <a:xfrm>
            <a:off x="252919" y="1123837"/>
            <a:ext cx="2947482" cy="47676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en-US" sz="3200" dirty="0" smtClean="0">
                <a:latin typeface="Calibri" panose="020F0502020204030204" pitchFamily="34" charset="0"/>
                <a:cs typeface="Calibri" panose="020F0502020204030204" pitchFamily="34" charset="0"/>
              </a:rPr>
              <a:t>Mobility Challenges – Developing Cities </a:t>
            </a: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2400" b="1" dirty="0" smtClean="0">
                <a:solidFill>
                  <a:schemeClr val="tx1"/>
                </a:solidFill>
                <a:latin typeface="Calibri" panose="020F0502020204030204" pitchFamily="34" charset="0"/>
                <a:cs typeface="Calibri" panose="020F0502020204030204" pitchFamily="34" charset="0"/>
              </a:rPr>
              <a:t>Lahore (Pakistan)</a:t>
            </a:r>
            <a:endParaRPr lang="pl-PL" sz="2400" b="1" dirty="0">
              <a:solidFill>
                <a:schemeClr val="tx1"/>
              </a:solidFill>
              <a:latin typeface="Calibri" panose="020F0502020204030204" pitchFamily="34" charset="0"/>
              <a:cs typeface="Calibri" panose="020F0502020204030204" pitchFamily="34" charset="0"/>
            </a:endParaRPr>
          </a:p>
        </p:txBody>
      </p:sp>
      <p:sp>
        <p:nvSpPr>
          <p:cNvPr id="9" name="Prostokąt 8"/>
          <p:cNvSpPr/>
          <p:nvPr/>
        </p:nvSpPr>
        <p:spPr>
          <a:xfrm>
            <a:off x="3702175" y="4877968"/>
            <a:ext cx="7824486" cy="1200329"/>
          </a:xfrm>
          <a:prstGeom prst="rect">
            <a:avLst/>
          </a:prstGeom>
          <a:solidFill>
            <a:schemeClr val="accent1">
              <a:lumMod val="20000"/>
              <a:lumOff val="80000"/>
            </a:schemeClr>
          </a:solidFill>
        </p:spPr>
        <p:txBody>
          <a:bodyPr wrap="square">
            <a:spAutoFit/>
          </a:bodyPr>
          <a:lstStyle/>
          <a:p>
            <a:r>
              <a:rPr lang="pl-PL" b="1" dirty="0" err="1">
                <a:latin typeface="Calibri" panose="020F0502020204030204" pitchFamily="34" charset="0"/>
                <a:cs typeface="Calibri" panose="020F0502020204030204" pitchFamily="34" charset="0"/>
              </a:rPr>
              <a:t>Traffic</a:t>
            </a:r>
            <a:r>
              <a:rPr lang="pl-PL" b="1" dirty="0">
                <a:latin typeface="Calibri" panose="020F0502020204030204" pitchFamily="34" charset="0"/>
                <a:cs typeface="Calibri" panose="020F0502020204030204" pitchFamily="34" charset="0"/>
              </a:rPr>
              <a:t> </a:t>
            </a:r>
            <a:r>
              <a:rPr lang="pl-PL" b="1" dirty="0" err="1" smtClean="0">
                <a:latin typeface="Calibri" panose="020F0502020204030204" pitchFamily="34" charset="0"/>
                <a:cs typeface="Calibri" panose="020F0502020204030204" pitchFamily="34" charset="0"/>
              </a:rPr>
              <a:t>Congestion</a:t>
            </a:r>
            <a:r>
              <a:rPr lang="pl-PL" b="1" dirty="0" smtClean="0">
                <a:latin typeface="Calibri" panose="020F0502020204030204" pitchFamily="34" charset="0"/>
                <a:cs typeface="Calibri" panose="020F0502020204030204" pitchFamily="34" charset="0"/>
              </a:rPr>
              <a:t>: </a:t>
            </a:r>
            <a:r>
              <a:rPr lang="pl-PL" dirty="0" smtClean="0">
                <a:latin typeface="Calibri" panose="020F0502020204030204" pitchFamily="34" charset="0"/>
                <a:cs typeface="Calibri" panose="020F0502020204030204" pitchFamily="34" charset="0"/>
              </a:rPr>
              <a:t>„</a:t>
            </a:r>
            <a:r>
              <a:rPr lang="en-US" dirty="0" smtClean="0">
                <a:latin typeface="Calibri" panose="020F0502020204030204" pitchFamily="34" charset="0"/>
                <a:cs typeface="Calibri" panose="020F0502020204030204" pitchFamily="34" charset="0"/>
              </a:rPr>
              <a:t>Traffic </a:t>
            </a:r>
            <a:r>
              <a:rPr lang="en-US" dirty="0">
                <a:latin typeface="Calibri" panose="020F0502020204030204" pitchFamily="34" charset="0"/>
                <a:cs typeface="Calibri" panose="020F0502020204030204" pitchFamily="34" charset="0"/>
              </a:rPr>
              <a:t>congestion </a:t>
            </a:r>
            <a:r>
              <a:rPr lang="en-US" dirty="0" smtClean="0">
                <a:latin typeface="Calibri" panose="020F0502020204030204" pitchFamily="34" charset="0"/>
                <a:cs typeface="Calibri" panose="020F0502020204030204" pitchFamily="34" charset="0"/>
              </a:rPr>
              <a:t>is</a:t>
            </a:r>
            <a:r>
              <a:rPr lang="pl-PL" dirty="0" smtClean="0">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rPr>
              <a:t>increasing </a:t>
            </a:r>
            <a:r>
              <a:rPr lang="en-US" dirty="0">
                <a:latin typeface="Calibri" panose="020F0502020204030204" pitchFamily="34" charset="0"/>
                <a:cs typeface="Calibri" panose="020F0502020204030204" pitchFamily="34" charset="0"/>
              </a:rPr>
              <a:t>with the number of vehicles on </a:t>
            </a:r>
            <a:r>
              <a:rPr lang="en-US" dirty="0" smtClean="0">
                <a:latin typeface="Calibri" panose="020F0502020204030204" pitchFamily="34" charset="0"/>
                <a:cs typeface="Calibri" panose="020F0502020204030204" pitchFamily="34" charset="0"/>
              </a:rPr>
              <a:t>the</a:t>
            </a:r>
            <a:r>
              <a:rPr lang="pl-PL" dirty="0" smtClean="0">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rPr>
              <a:t>roads</a:t>
            </a:r>
            <a:r>
              <a:rPr lang="en-US" dirty="0">
                <a:latin typeface="Calibri" panose="020F0502020204030204" pitchFamily="34" charset="0"/>
                <a:cs typeface="Calibri" panose="020F0502020204030204" pitchFamily="34" charset="0"/>
              </a:rPr>
              <a:t>. The current traffic volumes on </a:t>
            </a:r>
            <a:r>
              <a:rPr lang="en-US" dirty="0" smtClean="0">
                <a:latin typeface="Calibri" panose="020F0502020204030204" pitchFamily="34" charset="0"/>
                <a:cs typeface="Calibri" panose="020F0502020204030204" pitchFamily="34" charset="0"/>
              </a:rPr>
              <a:t>all</a:t>
            </a:r>
            <a:r>
              <a:rPr lang="pl-PL" dirty="0" smtClean="0">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rPr>
              <a:t>Lahore's </a:t>
            </a:r>
            <a:r>
              <a:rPr lang="en-US" dirty="0">
                <a:latin typeface="Calibri" panose="020F0502020204030204" pitchFamily="34" charset="0"/>
                <a:cs typeface="Calibri" panose="020F0502020204030204" pitchFamily="34" charset="0"/>
              </a:rPr>
              <a:t>major roadways is estimated as </a:t>
            </a:r>
            <a:r>
              <a:rPr lang="en-US" dirty="0" smtClean="0">
                <a:latin typeface="Calibri" panose="020F0502020204030204" pitchFamily="34" charset="0"/>
                <a:cs typeface="Calibri" panose="020F0502020204030204" pitchFamily="34" charset="0"/>
              </a:rPr>
              <a:t>8,000</a:t>
            </a:r>
            <a:r>
              <a:rPr lang="pl-PL" dirty="0" smtClean="0">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rPr>
              <a:t>vehicles </a:t>
            </a:r>
            <a:r>
              <a:rPr lang="en-US" dirty="0">
                <a:latin typeface="Calibri" panose="020F0502020204030204" pitchFamily="34" charset="0"/>
                <a:cs typeface="Calibri" panose="020F0502020204030204" pitchFamily="34" charset="0"/>
              </a:rPr>
              <a:t>per lane which is a serious challenge </a:t>
            </a:r>
            <a:r>
              <a:rPr lang="en-US" dirty="0" smtClean="0">
                <a:latin typeface="Calibri" panose="020F0502020204030204" pitchFamily="34" charset="0"/>
                <a:cs typeface="Calibri" panose="020F0502020204030204" pitchFamily="34" charset="0"/>
              </a:rPr>
              <a:t>to</a:t>
            </a:r>
            <a:r>
              <a:rPr lang="pl-PL" dirty="0" smtClean="0">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rPr>
              <a:t>fluent </a:t>
            </a:r>
            <a:r>
              <a:rPr lang="en-US" dirty="0">
                <a:latin typeface="Calibri" panose="020F0502020204030204" pitchFamily="34" charset="0"/>
                <a:cs typeface="Calibri" panose="020F0502020204030204" pitchFamily="34" charset="0"/>
              </a:rPr>
              <a:t>urban </a:t>
            </a:r>
            <a:r>
              <a:rPr lang="en-US" dirty="0" smtClean="0">
                <a:latin typeface="Calibri" panose="020F0502020204030204" pitchFamily="34" charset="0"/>
                <a:cs typeface="Calibri" panose="020F0502020204030204" pitchFamily="34" charset="0"/>
              </a:rPr>
              <a:t>mobility</a:t>
            </a:r>
            <a:r>
              <a:rPr lang="pl-PL" dirty="0" smtClean="0">
                <a:latin typeface="Calibri" panose="020F0502020204030204" pitchFamily="34" charset="0"/>
                <a:cs typeface="Calibri" panose="020F0502020204030204" pitchFamily="34" charset="0"/>
              </a:rPr>
              <a:t>”</a:t>
            </a:r>
            <a:endParaRPr lang="pl-PL" dirty="0">
              <a:latin typeface="Calibri" panose="020F0502020204030204" pitchFamily="34" charset="0"/>
              <a:cs typeface="Calibri" panose="020F0502020204030204" pitchFamily="34" charset="0"/>
            </a:endParaRPr>
          </a:p>
        </p:txBody>
      </p:sp>
      <p:sp>
        <p:nvSpPr>
          <p:cNvPr id="10" name="Prostokąt 9"/>
          <p:cNvSpPr/>
          <p:nvPr/>
        </p:nvSpPr>
        <p:spPr>
          <a:xfrm>
            <a:off x="5127585" y="3994377"/>
            <a:ext cx="6171715" cy="369332"/>
          </a:xfrm>
          <a:prstGeom prst="rect">
            <a:avLst/>
          </a:prstGeom>
        </p:spPr>
        <p:txBody>
          <a:bodyPr wrap="square">
            <a:spAutoFit/>
          </a:bodyPr>
          <a:lstStyle/>
          <a:p>
            <a:pPr algn="r"/>
            <a:r>
              <a:rPr lang="en-US" sz="900" dirty="0" smtClean="0"/>
              <a:t>Syed Akhtar Ali SHAH</a:t>
            </a:r>
            <a:r>
              <a:rPr lang="pl-PL" sz="900" dirty="0" smtClean="0"/>
              <a:t>: </a:t>
            </a:r>
            <a:r>
              <a:rPr lang="en-US" sz="900" dirty="0" smtClean="0"/>
              <a:t>Urban Mobility in Pakistan:</a:t>
            </a:r>
            <a:r>
              <a:rPr lang="pl-PL" sz="900" dirty="0" smtClean="0"/>
              <a:t> </a:t>
            </a:r>
            <a:r>
              <a:rPr lang="en-US" sz="900" dirty="0" smtClean="0"/>
              <a:t>An Overview with a Focus on Lahore</a:t>
            </a:r>
            <a:endParaRPr lang="pl-PL" sz="900" dirty="0" smtClean="0"/>
          </a:p>
          <a:p>
            <a:pPr algn="r"/>
            <a:r>
              <a:rPr lang="en-US" sz="900" dirty="0"/>
              <a:t>Background </a:t>
            </a:r>
            <a:r>
              <a:rPr lang="en-US" sz="900" dirty="0" smtClean="0"/>
              <a:t>Paper</a:t>
            </a:r>
            <a:r>
              <a:rPr lang="pl-PL" sz="900" dirty="0" smtClean="0"/>
              <a:t> </a:t>
            </a:r>
            <a:r>
              <a:rPr lang="en-US" sz="900" dirty="0" smtClean="0"/>
              <a:t>23rd </a:t>
            </a:r>
            <a:r>
              <a:rPr lang="en-US" sz="900" dirty="0"/>
              <a:t>ASEF Summer </a:t>
            </a:r>
            <a:r>
              <a:rPr lang="en-US" sz="900" dirty="0" smtClean="0"/>
              <a:t>University</a:t>
            </a:r>
            <a:r>
              <a:rPr lang="pl-PL" sz="900" dirty="0" smtClean="0"/>
              <a:t>,  </a:t>
            </a:r>
            <a:r>
              <a:rPr lang="en-US" sz="900" dirty="0" smtClean="0"/>
              <a:t>ASEF </a:t>
            </a:r>
            <a:r>
              <a:rPr lang="en-US" sz="900" dirty="0"/>
              <a:t>Education </a:t>
            </a:r>
            <a:r>
              <a:rPr lang="en-US" sz="900" dirty="0" smtClean="0"/>
              <a:t>Department</a:t>
            </a:r>
            <a:r>
              <a:rPr lang="pl-PL" sz="900" dirty="0" smtClean="0"/>
              <a:t>, </a:t>
            </a:r>
            <a:r>
              <a:rPr lang="en-US" sz="900" dirty="0" smtClean="0"/>
              <a:t>October </a:t>
            </a:r>
            <a:r>
              <a:rPr lang="en-US" sz="900" dirty="0"/>
              <a:t>2021</a:t>
            </a:r>
            <a:endParaRPr lang="pl-PL" sz="900" dirty="0"/>
          </a:p>
        </p:txBody>
      </p:sp>
    </p:spTree>
    <p:extLst>
      <p:ext uri="{BB962C8B-B14F-4D97-AF65-F5344CB8AC3E}">
        <p14:creationId xmlns:p14="http://schemas.microsoft.com/office/powerpoint/2010/main" val="25980628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3"/>
          <a:stretch>
            <a:fillRect/>
          </a:stretch>
        </p:blipFill>
        <p:spPr>
          <a:xfrm>
            <a:off x="3666150" y="169833"/>
            <a:ext cx="4213287" cy="3703899"/>
          </a:xfrm>
          <a:prstGeom prst="rect">
            <a:avLst/>
          </a:prstGeom>
        </p:spPr>
      </p:pic>
      <p:sp>
        <p:nvSpPr>
          <p:cNvPr id="5" name="Prostokąt 4"/>
          <p:cNvSpPr/>
          <p:nvPr/>
        </p:nvSpPr>
        <p:spPr>
          <a:xfrm>
            <a:off x="0" y="5092861"/>
            <a:ext cx="3449256" cy="101857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Tytuł 1"/>
          <p:cNvSpPr txBox="1">
            <a:spLocks/>
          </p:cNvSpPr>
          <p:nvPr/>
        </p:nvSpPr>
        <p:spPr>
          <a:xfrm>
            <a:off x="252919" y="1123837"/>
            <a:ext cx="2947482" cy="47676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en-US" sz="3200" dirty="0" smtClean="0">
                <a:latin typeface="Calibri" panose="020F0502020204030204" pitchFamily="34" charset="0"/>
                <a:cs typeface="Calibri" panose="020F0502020204030204" pitchFamily="34" charset="0"/>
              </a:rPr>
              <a:t>Mobility Challenges – Developing Cities </a:t>
            </a: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2400" b="1" dirty="0" smtClean="0">
                <a:solidFill>
                  <a:schemeClr val="tx1"/>
                </a:solidFill>
                <a:latin typeface="Calibri" panose="020F0502020204030204" pitchFamily="34" charset="0"/>
                <a:cs typeface="Calibri" panose="020F0502020204030204" pitchFamily="34" charset="0"/>
              </a:rPr>
              <a:t>Lahore (Pakistan)</a:t>
            </a:r>
            <a:endParaRPr lang="pl-PL" sz="2400" b="1" dirty="0">
              <a:solidFill>
                <a:schemeClr val="tx1"/>
              </a:solidFill>
              <a:latin typeface="Calibri" panose="020F0502020204030204" pitchFamily="34" charset="0"/>
              <a:cs typeface="Calibri" panose="020F0502020204030204" pitchFamily="34" charset="0"/>
            </a:endParaRPr>
          </a:p>
        </p:txBody>
      </p:sp>
      <p:sp>
        <p:nvSpPr>
          <p:cNvPr id="7" name="Prostokąt 6"/>
          <p:cNvSpPr/>
          <p:nvPr/>
        </p:nvSpPr>
        <p:spPr>
          <a:xfrm>
            <a:off x="3984297" y="3896882"/>
            <a:ext cx="6171715" cy="369332"/>
          </a:xfrm>
          <a:prstGeom prst="rect">
            <a:avLst/>
          </a:prstGeom>
        </p:spPr>
        <p:txBody>
          <a:bodyPr wrap="square">
            <a:spAutoFit/>
          </a:bodyPr>
          <a:lstStyle/>
          <a:p>
            <a:pPr algn="r"/>
            <a:r>
              <a:rPr lang="en-US" sz="900" dirty="0" smtClean="0"/>
              <a:t>Syed Akhtar Ali SHAH</a:t>
            </a:r>
            <a:r>
              <a:rPr lang="pl-PL" sz="900" dirty="0" smtClean="0"/>
              <a:t>: </a:t>
            </a:r>
            <a:r>
              <a:rPr lang="en-US" sz="900" dirty="0" smtClean="0"/>
              <a:t>Urban Mobility in Pakistan:</a:t>
            </a:r>
            <a:r>
              <a:rPr lang="pl-PL" sz="900" dirty="0" smtClean="0"/>
              <a:t> </a:t>
            </a:r>
            <a:r>
              <a:rPr lang="en-US" sz="900" dirty="0" smtClean="0"/>
              <a:t>An Overview with a Focus on Lahore</a:t>
            </a:r>
            <a:endParaRPr lang="pl-PL" sz="900" dirty="0" smtClean="0"/>
          </a:p>
          <a:p>
            <a:pPr algn="r"/>
            <a:r>
              <a:rPr lang="en-US" sz="900" dirty="0"/>
              <a:t>Background </a:t>
            </a:r>
            <a:r>
              <a:rPr lang="en-US" sz="900" dirty="0" smtClean="0"/>
              <a:t>Paper</a:t>
            </a:r>
            <a:r>
              <a:rPr lang="pl-PL" sz="900" dirty="0" smtClean="0"/>
              <a:t> </a:t>
            </a:r>
            <a:r>
              <a:rPr lang="en-US" sz="900" dirty="0" smtClean="0"/>
              <a:t>23rd </a:t>
            </a:r>
            <a:r>
              <a:rPr lang="en-US" sz="900" dirty="0"/>
              <a:t>ASEF Summer </a:t>
            </a:r>
            <a:r>
              <a:rPr lang="en-US" sz="900" dirty="0" smtClean="0"/>
              <a:t>University</a:t>
            </a:r>
            <a:r>
              <a:rPr lang="pl-PL" sz="900" dirty="0" smtClean="0"/>
              <a:t>,  </a:t>
            </a:r>
            <a:r>
              <a:rPr lang="en-US" sz="900" dirty="0" smtClean="0"/>
              <a:t>ASEF </a:t>
            </a:r>
            <a:r>
              <a:rPr lang="en-US" sz="900" dirty="0"/>
              <a:t>Education </a:t>
            </a:r>
            <a:r>
              <a:rPr lang="en-US" sz="900" dirty="0" smtClean="0"/>
              <a:t>Department</a:t>
            </a:r>
            <a:r>
              <a:rPr lang="pl-PL" sz="900" dirty="0" smtClean="0"/>
              <a:t>, </a:t>
            </a:r>
            <a:r>
              <a:rPr lang="en-US" sz="900" dirty="0" smtClean="0"/>
              <a:t>October </a:t>
            </a:r>
            <a:r>
              <a:rPr lang="en-US" sz="900" dirty="0"/>
              <a:t>2021</a:t>
            </a:r>
            <a:endParaRPr lang="pl-PL" sz="900" dirty="0"/>
          </a:p>
        </p:txBody>
      </p:sp>
      <p:sp>
        <p:nvSpPr>
          <p:cNvPr id="8" name="Prostokąt 7"/>
          <p:cNvSpPr/>
          <p:nvPr/>
        </p:nvSpPr>
        <p:spPr>
          <a:xfrm>
            <a:off x="3666150" y="4507445"/>
            <a:ext cx="8035855" cy="2031325"/>
          </a:xfrm>
          <a:prstGeom prst="rect">
            <a:avLst/>
          </a:prstGeom>
          <a:solidFill>
            <a:schemeClr val="accent1">
              <a:lumMod val="20000"/>
              <a:lumOff val="80000"/>
            </a:schemeClr>
          </a:solidFill>
        </p:spPr>
        <p:txBody>
          <a:bodyPr wrap="square">
            <a:spAutoFit/>
          </a:bodyPr>
          <a:lstStyle/>
          <a:p>
            <a:r>
              <a:rPr lang="en-US" b="1" dirty="0">
                <a:latin typeface="Calibri" panose="020F0502020204030204" pitchFamily="34" charset="0"/>
                <a:cs typeface="Calibri" panose="020F0502020204030204" pitchFamily="34" charset="0"/>
              </a:rPr>
              <a:t>Mixed Use of Road </a:t>
            </a:r>
            <a:r>
              <a:rPr lang="en-US" b="1" dirty="0" smtClean="0">
                <a:latin typeface="Calibri" panose="020F0502020204030204" pitchFamily="34" charset="0"/>
                <a:cs typeface="Calibri" panose="020F0502020204030204" pitchFamily="34" charset="0"/>
              </a:rPr>
              <a:t>Space</a:t>
            </a:r>
            <a:r>
              <a:rPr lang="pl-PL" b="1" dirty="0" smtClean="0">
                <a:latin typeface="Calibri" panose="020F0502020204030204" pitchFamily="34" charset="0"/>
                <a:cs typeface="Calibri" panose="020F0502020204030204" pitchFamily="34" charset="0"/>
              </a:rPr>
              <a:t>: </a:t>
            </a:r>
            <a:r>
              <a:rPr lang="pl-PL" dirty="0" smtClean="0">
                <a:latin typeface="Calibri" panose="020F0502020204030204" pitchFamily="34" charset="0"/>
                <a:cs typeface="Calibri" panose="020F0502020204030204" pitchFamily="34" charset="0"/>
              </a:rPr>
              <a:t>„</a:t>
            </a:r>
            <a:r>
              <a:rPr lang="en-US" dirty="0" smtClean="0">
                <a:latin typeface="Calibri" panose="020F0502020204030204" pitchFamily="34" charset="0"/>
                <a:cs typeface="Calibri" panose="020F0502020204030204" pitchFamily="34" charset="0"/>
              </a:rPr>
              <a:t>The </a:t>
            </a:r>
            <a:r>
              <a:rPr lang="en-US" dirty="0">
                <a:latin typeface="Calibri" panose="020F0502020204030204" pitchFamily="34" charset="0"/>
                <a:cs typeface="Calibri" panose="020F0502020204030204" pitchFamily="34" charset="0"/>
              </a:rPr>
              <a:t>absence of </a:t>
            </a:r>
            <a:r>
              <a:rPr lang="en-US" dirty="0" smtClean="0">
                <a:latin typeface="Calibri" panose="020F0502020204030204" pitchFamily="34" charset="0"/>
                <a:cs typeface="Calibri" panose="020F0502020204030204" pitchFamily="34" charset="0"/>
              </a:rPr>
              <a:t>appropriate</a:t>
            </a:r>
            <a:r>
              <a:rPr lang="pl-PL" dirty="0" smtClean="0">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rPr>
              <a:t>placed </a:t>
            </a:r>
            <a:r>
              <a:rPr lang="en-US" dirty="0">
                <a:latin typeface="Calibri" panose="020F0502020204030204" pitchFamily="34" charset="0"/>
                <a:cs typeface="Calibri" panose="020F0502020204030204" pitchFamily="34" charset="0"/>
              </a:rPr>
              <a:t>and well-designed traffic </a:t>
            </a:r>
            <a:r>
              <a:rPr lang="en-US" dirty="0" smtClean="0">
                <a:latin typeface="Calibri" panose="020F0502020204030204" pitchFamily="34" charset="0"/>
                <a:cs typeface="Calibri" panose="020F0502020204030204" pitchFamily="34" charset="0"/>
              </a:rPr>
              <a:t>control</a:t>
            </a:r>
            <a:r>
              <a:rPr lang="pl-PL" dirty="0" smtClean="0">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rPr>
              <a:t>devices</a:t>
            </a:r>
            <a:r>
              <a:rPr lang="en-US" dirty="0">
                <a:latin typeface="Calibri" panose="020F0502020204030204" pitchFamily="34" charset="0"/>
                <a:cs typeface="Calibri" panose="020F0502020204030204" pitchFamily="34" charset="0"/>
              </a:rPr>
              <a:t>, lane marking, pavement </a:t>
            </a:r>
            <a:r>
              <a:rPr lang="en-US" dirty="0" smtClean="0">
                <a:latin typeface="Calibri" panose="020F0502020204030204" pitchFamily="34" charset="0"/>
                <a:cs typeface="Calibri" panose="020F0502020204030204" pitchFamily="34" charset="0"/>
              </a:rPr>
              <a:t>marking,</a:t>
            </a:r>
            <a:r>
              <a:rPr lang="pl-PL" dirty="0" smtClean="0">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rPr>
              <a:t>traffic </a:t>
            </a:r>
            <a:r>
              <a:rPr lang="en-US" dirty="0">
                <a:latin typeface="Calibri" panose="020F0502020204030204" pitchFamily="34" charset="0"/>
                <a:cs typeface="Calibri" panose="020F0502020204030204" pitchFamily="34" charset="0"/>
              </a:rPr>
              <a:t>and signals on both major and </a:t>
            </a:r>
            <a:r>
              <a:rPr lang="en-US" dirty="0" smtClean="0">
                <a:latin typeface="Calibri" panose="020F0502020204030204" pitchFamily="34" charset="0"/>
                <a:cs typeface="Calibri" panose="020F0502020204030204" pitchFamily="34" charset="0"/>
              </a:rPr>
              <a:t>minor</a:t>
            </a:r>
            <a:r>
              <a:rPr lang="pl-PL" dirty="0" smtClean="0">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rPr>
              <a:t>roads </a:t>
            </a:r>
            <a:r>
              <a:rPr lang="en-US" dirty="0">
                <a:latin typeface="Calibri" panose="020F0502020204030204" pitchFamily="34" charset="0"/>
                <a:cs typeface="Calibri" panose="020F0502020204030204" pitchFamily="34" charset="0"/>
              </a:rPr>
              <a:t>encourages a mixed use of road </a:t>
            </a:r>
            <a:r>
              <a:rPr lang="en-US" dirty="0" smtClean="0">
                <a:latin typeface="Calibri" panose="020F0502020204030204" pitchFamily="34" charset="0"/>
                <a:cs typeface="Calibri" panose="020F0502020204030204" pitchFamily="34" charset="0"/>
              </a:rPr>
              <a:t>space</a:t>
            </a:r>
            <a:r>
              <a:rPr lang="pl-PL" dirty="0" smtClean="0">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rPr>
              <a:t>that </a:t>
            </a:r>
            <a:r>
              <a:rPr lang="en-US" dirty="0">
                <a:latin typeface="Calibri" panose="020F0502020204030204" pitchFamily="34" charset="0"/>
                <a:cs typeface="Calibri" panose="020F0502020204030204" pitchFamily="34" charset="0"/>
              </a:rPr>
              <a:t>causes traffic delays. Poorly </a:t>
            </a:r>
            <a:r>
              <a:rPr lang="en-US" dirty="0" smtClean="0">
                <a:latin typeface="Calibri" panose="020F0502020204030204" pitchFamily="34" charset="0"/>
                <a:cs typeface="Calibri" panose="020F0502020204030204" pitchFamily="34" charset="0"/>
              </a:rPr>
              <a:t>designed</a:t>
            </a:r>
            <a:r>
              <a:rPr lang="pl-PL" dirty="0" smtClean="0">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rPr>
              <a:t>traffic </a:t>
            </a:r>
            <a:r>
              <a:rPr lang="en-US" dirty="0">
                <a:latin typeface="Calibri" panose="020F0502020204030204" pitchFamily="34" charset="0"/>
                <a:cs typeface="Calibri" panose="020F0502020204030204" pitchFamily="34" charset="0"/>
              </a:rPr>
              <a:t>signal controls, poor and overloading </a:t>
            </a:r>
            <a:r>
              <a:rPr lang="en-US" dirty="0" smtClean="0">
                <a:latin typeface="Calibri" panose="020F0502020204030204" pitchFamily="34" charset="0"/>
                <a:cs typeface="Calibri" panose="020F0502020204030204" pitchFamily="34" charset="0"/>
              </a:rPr>
              <a:t>of</a:t>
            </a:r>
            <a:r>
              <a:rPr lang="pl-PL" dirty="0" smtClean="0">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rPr>
              <a:t>public </a:t>
            </a:r>
            <a:r>
              <a:rPr lang="en-US" dirty="0">
                <a:latin typeface="Calibri" panose="020F0502020204030204" pitchFamily="34" charset="0"/>
                <a:cs typeface="Calibri" panose="020F0502020204030204" pitchFamily="34" charset="0"/>
              </a:rPr>
              <a:t>transportation and unloading </a:t>
            </a:r>
            <a:r>
              <a:rPr lang="en-US" dirty="0" smtClean="0">
                <a:latin typeface="Calibri" panose="020F0502020204030204" pitchFamily="34" charset="0"/>
                <a:cs typeface="Calibri" panose="020F0502020204030204" pitchFamily="34" charset="0"/>
              </a:rPr>
              <a:t>of</a:t>
            </a:r>
            <a:r>
              <a:rPr lang="pl-PL" dirty="0" smtClean="0">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rPr>
              <a:t>passengers </a:t>
            </a:r>
            <a:r>
              <a:rPr lang="en-US" dirty="0">
                <a:latin typeface="Calibri" panose="020F0502020204030204" pitchFamily="34" charset="0"/>
                <a:cs typeface="Calibri" panose="020F0502020204030204" pitchFamily="34" charset="0"/>
              </a:rPr>
              <a:t>and freight along the </a:t>
            </a:r>
            <a:r>
              <a:rPr lang="en-US" dirty="0" smtClean="0">
                <a:latin typeface="Calibri" panose="020F0502020204030204" pitchFamily="34" charset="0"/>
                <a:cs typeface="Calibri" panose="020F0502020204030204" pitchFamily="34" charset="0"/>
              </a:rPr>
              <a:t>roadside,</a:t>
            </a:r>
            <a:r>
              <a:rPr lang="pl-PL" dirty="0">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rPr>
              <a:t>trading </a:t>
            </a:r>
            <a:r>
              <a:rPr lang="en-US" dirty="0">
                <a:latin typeface="Calibri" panose="020F0502020204030204" pitchFamily="34" charset="0"/>
                <a:cs typeface="Calibri" panose="020F0502020204030204" pitchFamily="34" charset="0"/>
              </a:rPr>
              <a:t>obstructions, pedestrian </a:t>
            </a:r>
            <a:r>
              <a:rPr lang="en-US" dirty="0" smtClean="0">
                <a:latin typeface="Calibri" panose="020F0502020204030204" pitchFamily="34" charset="0"/>
                <a:cs typeface="Calibri" panose="020F0502020204030204" pitchFamily="34" charset="0"/>
              </a:rPr>
              <a:t>obstructions</a:t>
            </a:r>
            <a:r>
              <a:rPr lang="pl-PL" dirty="0" smtClean="0">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rPr>
              <a:t>and </a:t>
            </a:r>
            <a:r>
              <a:rPr lang="en-US" dirty="0">
                <a:latin typeface="Calibri" panose="020F0502020204030204" pitchFamily="34" charset="0"/>
                <a:cs typeface="Calibri" panose="020F0502020204030204" pitchFamily="34" charset="0"/>
              </a:rPr>
              <a:t>narrow traffic lanes further encourages </a:t>
            </a:r>
            <a:r>
              <a:rPr lang="en-US" dirty="0" smtClean="0">
                <a:latin typeface="Calibri" panose="020F0502020204030204" pitchFamily="34" charset="0"/>
                <a:cs typeface="Calibri" panose="020F0502020204030204" pitchFamily="34" charset="0"/>
              </a:rPr>
              <a:t>the</a:t>
            </a:r>
            <a:r>
              <a:rPr lang="pl-PL" dirty="0" smtClean="0">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rPr>
              <a:t>mixed </a:t>
            </a:r>
            <a:r>
              <a:rPr lang="en-US" dirty="0">
                <a:latin typeface="Calibri" panose="020F0502020204030204" pitchFamily="34" charset="0"/>
                <a:cs typeface="Calibri" panose="020F0502020204030204" pitchFamily="34" charset="0"/>
              </a:rPr>
              <a:t>and inefficient use of road space</a:t>
            </a:r>
            <a:r>
              <a:rPr lang="en-US" dirty="0" smtClean="0">
                <a:latin typeface="Calibri" panose="020F0502020204030204" pitchFamily="34" charset="0"/>
                <a:cs typeface="Calibri" panose="020F0502020204030204" pitchFamily="34" charset="0"/>
              </a:rPr>
              <a:t>.</a:t>
            </a:r>
            <a:r>
              <a:rPr lang="pl-PL" dirty="0" smtClean="0">
                <a:latin typeface="Calibri" panose="020F0502020204030204" pitchFamily="34" charset="0"/>
                <a:cs typeface="Calibri" panose="020F0502020204030204" pitchFamily="34" charset="0"/>
              </a:rPr>
              <a:t>”</a:t>
            </a:r>
            <a:endParaRPr lang="pl-P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202636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3"/>
          <a:stretch>
            <a:fillRect/>
          </a:stretch>
        </p:blipFill>
        <p:spPr>
          <a:xfrm>
            <a:off x="4084987" y="601884"/>
            <a:ext cx="5099710" cy="3310359"/>
          </a:xfrm>
          <a:prstGeom prst="rect">
            <a:avLst/>
          </a:prstGeom>
        </p:spPr>
      </p:pic>
      <p:sp>
        <p:nvSpPr>
          <p:cNvPr id="5" name="Prostokąt 4"/>
          <p:cNvSpPr/>
          <p:nvPr/>
        </p:nvSpPr>
        <p:spPr>
          <a:xfrm>
            <a:off x="3984297" y="3896882"/>
            <a:ext cx="6171715" cy="369332"/>
          </a:xfrm>
          <a:prstGeom prst="rect">
            <a:avLst/>
          </a:prstGeom>
        </p:spPr>
        <p:txBody>
          <a:bodyPr wrap="square">
            <a:spAutoFit/>
          </a:bodyPr>
          <a:lstStyle/>
          <a:p>
            <a:pPr algn="r"/>
            <a:r>
              <a:rPr lang="en-US" sz="900" dirty="0" smtClean="0"/>
              <a:t>Syed Akhtar Ali SHAH</a:t>
            </a:r>
            <a:r>
              <a:rPr lang="pl-PL" sz="900" dirty="0" smtClean="0"/>
              <a:t>: </a:t>
            </a:r>
            <a:r>
              <a:rPr lang="en-US" sz="900" dirty="0" smtClean="0"/>
              <a:t>Urban Mobility in Pakistan:</a:t>
            </a:r>
            <a:r>
              <a:rPr lang="pl-PL" sz="900" dirty="0" smtClean="0"/>
              <a:t> </a:t>
            </a:r>
            <a:r>
              <a:rPr lang="en-US" sz="900" dirty="0" smtClean="0"/>
              <a:t>An Overview with a Focus on Lahore</a:t>
            </a:r>
            <a:endParaRPr lang="pl-PL" sz="900" dirty="0" smtClean="0"/>
          </a:p>
          <a:p>
            <a:pPr algn="r"/>
            <a:r>
              <a:rPr lang="en-US" sz="900" dirty="0"/>
              <a:t>Background </a:t>
            </a:r>
            <a:r>
              <a:rPr lang="en-US" sz="900" dirty="0" smtClean="0"/>
              <a:t>Paper</a:t>
            </a:r>
            <a:r>
              <a:rPr lang="pl-PL" sz="900" dirty="0" smtClean="0"/>
              <a:t> </a:t>
            </a:r>
            <a:r>
              <a:rPr lang="en-US" sz="900" dirty="0" smtClean="0"/>
              <a:t>23rd </a:t>
            </a:r>
            <a:r>
              <a:rPr lang="en-US" sz="900" dirty="0"/>
              <a:t>ASEF Summer </a:t>
            </a:r>
            <a:r>
              <a:rPr lang="en-US" sz="900" dirty="0" smtClean="0"/>
              <a:t>University</a:t>
            </a:r>
            <a:r>
              <a:rPr lang="pl-PL" sz="900" dirty="0" smtClean="0"/>
              <a:t>,  </a:t>
            </a:r>
            <a:r>
              <a:rPr lang="en-US" sz="900" dirty="0" smtClean="0"/>
              <a:t>ASEF </a:t>
            </a:r>
            <a:r>
              <a:rPr lang="en-US" sz="900" dirty="0"/>
              <a:t>Education </a:t>
            </a:r>
            <a:r>
              <a:rPr lang="en-US" sz="900" dirty="0" smtClean="0"/>
              <a:t>Department</a:t>
            </a:r>
            <a:r>
              <a:rPr lang="pl-PL" sz="900" dirty="0" smtClean="0"/>
              <a:t>, </a:t>
            </a:r>
            <a:r>
              <a:rPr lang="en-US" sz="900" dirty="0" smtClean="0"/>
              <a:t>October </a:t>
            </a:r>
            <a:r>
              <a:rPr lang="en-US" sz="900" dirty="0"/>
              <a:t>2021</a:t>
            </a:r>
            <a:endParaRPr lang="pl-PL" sz="900" dirty="0"/>
          </a:p>
        </p:txBody>
      </p:sp>
      <p:sp>
        <p:nvSpPr>
          <p:cNvPr id="6" name="Prostokąt 5"/>
          <p:cNvSpPr/>
          <p:nvPr/>
        </p:nvSpPr>
        <p:spPr>
          <a:xfrm>
            <a:off x="0" y="5092861"/>
            <a:ext cx="3449256" cy="101857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Tytuł 1"/>
          <p:cNvSpPr txBox="1">
            <a:spLocks/>
          </p:cNvSpPr>
          <p:nvPr/>
        </p:nvSpPr>
        <p:spPr>
          <a:xfrm>
            <a:off x="252919" y="1123837"/>
            <a:ext cx="2947482" cy="47676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en-US" sz="3200" dirty="0" smtClean="0">
                <a:latin typeface="Calibri" panose="020F0502020204030204" pitchFamily="34" charset="0"/>
                <a:cs typeface="Calibri" panose="020F0502020204030204" pitchFamily="34" charset="0"/>
              </a:rPr>
              <a:t>Mobility Challenges – Developing Cities </a:t>
            </a: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2400" b="1" dirty="0" smtClean="0">
                <a:solidFill>
                  <a:schemeClr val="tx1"/>
                </a:solidFill>
                <a:latin typeface="Calibri" panose="020F0502020204030204" pitchFamily="34" charset="0"/>
                <a:cs typeface="Calibri" panose="020F0502020204030204" pitchFamily="34" charset="0"/>
              </a:rPr>
              <a:t>Lahore (Pakistan)</a:t>
            </a:r>
            <a:endParaRPr lang="pl-PL" sz="2400" b="1" dirty="0">
              <a:solidFill>
                <a:schemeClr val="tx1"/>
              </a:solidFill>
              <a:latin typeface="Calibri" panose="020F0502020204030204" pitchFamily="34" charset="0"/>
              <a:cs typeface="Calibri" panose="020F0502020204030204" pitchFamily="34" charset="0"/>
            </a:endParaRPr>
          </a:p>
        </p:txBody>
      </p:sp>
      <p:sp>
        <p:nvSpPr>
          <p:cNvPr id="8" name="Prostokąt 7"/>
          <p:cNvSpPr/>
          <p:nvPr/>
        </p:nvSpPr>
        <p:spPr>
          <a:xfrm>
            <a:off x="3984297" y="4806931"/>
            <a:ext cx="7425735" cy="923330"/>
          </a:xfrm>
          <a:prstGeom prst="rect">
            <a:avLst/>
          </a:prstGeom>
          <a:solidFill>
            <a:schemeClr val="accent1">
              <a:lumMod val="20000"/>
              <a:lumOff val="80000"/>
            </a:schemeClr>
          </a:solidFill>
        </p:spPr>
        <p:txBody>
          <a:bodyPr wrap="square">
            <a:spAutoFit/>
          </a:bodyPr>
          <a:lstStyle/>
          <a:p>
            <a:r>
              <a:rPr lang="pl-PL" b="1" dirty="0">
                <a:latin typeface="Calibri" panose="020F0502020204030204" pitchFamily="34" charset="0"/>
                <a:cs typeface="Calibri" panose="020F0502020204030204" pitchFamily="34" charset="0"/>
              </a:rPr>
              <a:t>Parking </a:t>
            </a:r>
            <a:r>
              <a:rPr lang="pl-PL" b="1" dirty="0" err="1" smtClean="0">
                <a:latin typeface="Calibri" panose="020F0502020204030204" pitchFamily="34" charset="0"/>
                <a:cs typeface="Calibri" panose="020F0502020204030204" pitchFamily="34" charset="0"/>
              </a:rPr>
              <a:t>Problems</a:t>
            </a:r>
            <a:r>
              <a:rPr lang="pl-PL" b="1" dirty="0" smtClean="0">
                <a:latin typeface="Calibri" panose="020F0502020204030204" pitchFamily="34" charset="0"/>
                <a:cs typeface="Calibri" panose="020F0502020204030204" pitchFamily="34" charset="0"/>
              </a:rPr>
              <a:t>: </a:t>
            </a:r>
            <a:r>
              <a:rPr lang="pl-PL" dirty="0" smtClean="0">
                <a:latin typeface="Calibri" panose="020F0502020204030204" pitchFamily="34" charset="0"/>
                <a:cs typeface="Calibri" panose="020F0502020204030204" pitchFamily="34" charset="0"/>
              </a:rPr>
              <a:t>„</a:t>
            </a:r>
            <a:r>
              <a:rPr lang="en-US" dirty="0" smtClean="0">
                <a:latin typeface="Calibri" panose="020F0502020204030204" pitchFamily="34" charset="0"/>
                <a:cs typeface="Calibri" panose="020F0502020204030204" pitchFamily="34" charset="0"/>
              </a:rPr>
              <a:t>Unregulated </a:t>
            </a:r>
            <a:r>
              <a:rPr lang="en-US" dirty="0">
                <a:latin typeface="Calibri" panose="020F0502020204030204" pitchFamily="34" charset="0"/>
                <a:cs typeface="Calibri" panose="020F0502020204030204" pitchFamily="34" charset="0"/>
              </a:rPr>
              <a:t>on-road and off-road </a:t>
            </a:r>
            <a:r>
              <a:rPr lang="en-US" dirty="0" smtClean="0">
                <a:latin typeface="Calibri" panose="020F0502020204030204" pitchFamily="34" charset="0"/>
                <a:cs typeface="Calibri" panose="020F0502020204030204" pitchFamily="34" charset="0"/>
              </a:rPr>
              <a:t>parking</a:t>
            </a:r>
            <a:r>
              <a:rPr lang="pl-PL" dirty="0" smtClean="0">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rPr>
              <a:t>causes </a:t>
            </a:r>
            <a:r>
              <a:rPr lang="en-US" dirty="0">
                <a:latin typeface="Calibri" panose="020F0502020204030204" pitchFamily="34" charset="0"/>
                <a:cs typeface="Calibri" panose="020F0502020204030204" pitchFamily="34" charset="0"/>
              </a:rPr>
              <a:t>reduction in the potential capacity </a:t>
            </a:r>
            <a:r>
              <a:rPr lang="en-US" dirty="0" smtClean="0">
                <a:latin typeface="Calibri" panose="020F0502020204030204" pitchFamily="34" charset="0"/>
                <a:cs typeface="Calibri" panose="020F0502020204030204" pitchFamily="34" charset="0"/>
              </a:rPr>
              <a:t>of</a:t>
            </a:r>
            <a:r>
              <a:rPr lang="pl-PL" dirty="0" smtClean="0">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rPr>
              <a:t>roadways </a:t>
            </a:r>
            <a:r>
              <a:rPr lang="en-US" dirty="0">
                <a:latin typeface="Calibri" panose="020F0502020204030204" pitchFamily="34" charset="0"/>
                <a:cs typeface="Calibri" panose="020F0502020204030204" pitchFamily="34" charset="0"/>
              </a:rPr>
              <a:t>and is regarded as one of the </a:t>
            </a:r>
            <a:r>
              <a:rPr lang="en-US" dirty="0" smtClean="0">
                <a:latin typeface="Calibri" panose="020F0502020204030204" pitchFamily="34" charset="0"/>
                <a:cs typeface="Calibri" panose="020F0502020204030204" pitchFamily="34" charset="0"/>
              </a:rPr>
              <a:t>major</a:t>
            </a:r>
            <a:r>
              <a:rPr lang="pl-PL" dirty="0" smtClean="0">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rPr>
              <a:t>causes </a:t>
            </a:r>
            <a:r>
              <a:rPr lang="en-US" dirty="0">
                <a:latin typeface="Calibri" panose="020F0502020204030204" pitchFamily="34" charset="0"/>
                <a:cs typeface="Calibri" panose="020F0502020204030204" pitchFamily="34" charset="0"/>
              </a:rPr>
              <a:t>of traffic </a:t>
            </a:r>
            <a:r>
              <a:rPr lang="en-US" dirty="0" smtClean="0">
                <a:latin typeface="Calibri" panose="020F0502020204030204" pitchFamily="34" charset="0"/>
                <a:cs typeface="Calibri" panose="020F0502020204030204" pitchFamily="34" charset="0"/>
              </a:rPr>
              <a:t>congestion</a:t>
            </a:r>
            <a:r>
              <a:rPr lang="pl-PL" dirty="0" smtClean="0">
                <a:latin typeface="Calibri" panose="020F0502020204030204" pitchFamily="34" charset="0"/>
                <a:cs typeface="Calibri" panose="020F0502020204030204" pitchFamily="34" charset="0"/>
              </a:rPr>
              <a:t>”</a:t>
            </a:r>
            <a:endParaRPr lang="pl-P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536704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2"/>
          <a:stretch>
            <a:fillRect/>
          </a:stretch>
        </p:blipFill>
        <p:spPr>
          <a:xfrm>
            <a:off x="3796497" y="786278"/>
            <a:ext cx="4324416" cy="2638150"/>
          </a:xfrm>
          <a:prstGeom prst="rect">
            <a:avLst/>
          </a:prstGeom>
        </p:spPr>
      </p:pic>
      <p:sp>
        <p:nvSpPr>
          <p:cNvPr id="5" name="Prostokąt 4"/>
          <p:cNvSpPr/>
          <p:nvPr/>
        </p:nvSpPr>
        <p:spPr>
          <a:xfrm>
            <a:off x="0" y="5092861"/>
            <a:ext cx="3449256" cy="101857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Tytuł 1"/>
          <p:cNvSpPr txBox="1">
            <a:spLocks/>
          </p:cNvSpPr>
          <p:nvPr/>
        </p:nvSpPr>
        <p:spPr>
          <a:xfrm>
            <a:off x="252919" y="1123837"/>
            <a:ext cx="2947482" cy="47676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en-US" sz="3200" dirty="0" smtClean="0">
                <a:latin typeface="Calibri" panose="020F0502020204030204" pitchFamily="34" charset="0"/>
                <a:cs typeface="Calibri" panose="020F0502020204030204" pitchFamily="34" charset="0"/>
              </a:rPr>
              <a:t>Mobility Challenges – Developing Cities </a:t>
            </a: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2400" b="1" dirty="0" smtClean="0">
                <a:solidFill>
                  <a:schemeClr val="tx1"/>
                </a:solidFill>
                <a:latin typeface="Calibri" panose="020F0502020204030204" pitchFamily="34" charset="0"/>
                <a:cs typeface="Calibri" panose="020F0502020204030204" pitchFamily="34" charset="0"/>
              </a:rPr>
              <a:t>Lahore (Pakistan)</a:t>
            </a:r>
            <a:endParaRPr lang="pl-PL" sz="2400" b="1" dirty="0">
              <a:solidFill>
                <a:schemeClr val="tx1"/>
              </a:solidFill>
              <a:latin typeface="Calibri" panose="020F0502020204030204" pitchFamily="34" charset="0"/>
              <a:cs typeface="Calibri" panose="020F0502020204030204" pitchFamily="34" charset="0"/>
            </a:endParaRPr>
          </a:p>
        </p:txBody>
      </p:sp>
      <p:sp>
        <p:nvSpPr>
          <p:cNvPr id="7" name="Prostokąt 6"/>
          <p:cNvSpPr/>
          <p:nvPr/>
        </p:nvSpPr>
        <p:spPr>
          <a:xfrm>
            <a:off x="3449256" y="3507675"/>
            <a:ext cx="6171715" cy="369332"/>
          </a:xfrm>
          <a:prstGeom prst="rect">
            <a:avLst/>
          </a:prstGeom>
        </p:spPr>
        <p:txBody>
          <a:bodyPr wrap="square">
            <a:spAutoFit/>
          </a:bodyPr>
          <a:lstStyle/>
          <a:p>
            <a:pPr algn="r"/>
            <a:r>
              <a:rPr lang="en-US" sz="900" dirty="0" smtClean="0"/>
              <a:t>Syed Akhtar Ali SHAH</a:t>
            </a:r>
            <a:r>
              <a:rPr lang="pl-PL" sz="900" dirty="0" smtClean="0"/>
              <a:t>: </a:t>
            </a:r>
            <a:r>
              <a:rPr lang="en-US" sz="900" dirty="0" smtClean="0"/>
              <a:t>Urban Mobility in Pakistan:</a:t>
            </a:r>
            <a:r>
              <a:rPr lang="pl-PL" sz="900" dirty="0" smtClean="0"/>
              <a:t> </a:t>
            </a:r>
            <a:r>
              <a:rPr lang="en-US" sz="900" dirty="0" smtClean="0"/>
              <a:t>An Overview with a Focus on Lahore</a:t>
            </a:r>
            <a:endParaRPr lang="pl-PL" sz="900" dirty="0" smtClean="0"/>
          </a:p>
          <a:p>
            <a:pPr algn="r"/>
            <a:r>
              <a:rPr lang="en-US" sz="900" dirty="0"/>
              <a:t>Background </a:t>
            </a:r>
            <a:r>
              <a:rPr lang="en-US" sz="900" dirty="0" smtClean="0"/>
              <a:t>Paper</a:t>
            </a:r>
            <a:r>
              <a:rPr lang="pl-PL" sz="900" dirty="0" smtClean="0"/>
              <a:t> </a:t>
            </a:r>
            <a:r>
              <a:rPr lang="en-US" sz="900" dirty="0" smtClean="0"/>
              <a:t>23rd </a:t>
            </a:r>
            <a:r>
              <a:rPr lang="en-US" sz="900" dirty="0"/>
              <a:t>ASEF Summer </a:t>
            </a:r>
            <a:r>
              <a:rPr lang="en-US" sz="900" dirty="0" smtClean="0"/>
              <a:t>University</a:t>
            </a:r>
            <a:r>
              <a:rPr lang="pl-PL" sz="900" dirty="0" smtClean="0"/>
              <a:t>,  </a:t>
            </a:r>
            <a:r>
              <a:rPr lang="en-US" sz="900" dirty="0" smtClean="0"/>
              <a:t>ASEF </a:t>
            </a:r>
            <a:r>
              <a:rPr lang="en-US" sz="900" dirty="0"/>
              <a:t>Education </a:t>
            </a:r>
            <a:r>
              <a:rPr lang="en-US" sz="900" dirty="0" smtClean="0"/>
              <a:t>Department</a:t>
            </a:r>
            <a:r>
              <a:rPr lang="pl-PL" sz="900" dirty="0" smtClean="0"/>
              <a:t>, </a:t>
            </a:r>
            <a:r>
              <a:rPr lang="en-US" sz="900" dirty="0" smtClean="0"/>
              <a:t>October </a:t>
            </a:r>
            <a:r>
              <a:rPr lang="en-US" sz="900" dirty="0"/>
              <a:t>2021</a:t>
            </a:r>
            <a:endParaRPr lang="pl-PL" sz="900" dirty="0"/>
          </a:p>
        </p:txBody>
      </p:sp>
      <p:sp>
        <p:nvSpPr>
          <p:cNvPr id="8" name="Prostokąt 7"/>
          <p:cNvSpPr/>
          <p:nvPr/>
        </p:nvSpPr>
        <p:spPr>
          <a:xfrm>
            <a:off x="3702175" y="4678817"/>
            <a:ext cx="7988255" cy="1200329"/>
          </a:xfrm>
          <a:prstGeom prst="rect">
            <a:avLst/>
          </a:prstGeom>
          <a:solidFill>
            <a:schemeClr val="accent1">
              <a:lumMod val="20000"/>
              <a:lumOff val="80000"/>
            </a:schemeClr>
          </a:solidFill>
        </p:spPr>
        <p:txBody>
          <a:bodyPr wrap="square">
            <a:spAutoFit/>
          </a:bodyPr>
          <a:lstStyle/>
          <a:p>
            <a:r>
              <a:rPr lang="en-US" b="1" dirty="0">
                <a:latin typeface="Calibri" panose="020F0502020204030204" pitchFamily="34" charset="0"/>
                <a:cs typeface="Calibri" panose="020F0502020204030204" pitchFamily="34" charset="0"/>
              </a:rPr>
              <a:t>Improperly Designed Roads and </a:t>
            </a:r>
            <a:r>
              <a:rPr lang="en-US" b="1" dirty="0" smtClean="0">
                <a:latin typeface="Calibri" panose="020F0502020204030204" pitchFamily="34" charset="0"/>
                <a:cs typeface="Calibri" panose="020F0502020204030204" pitchFamily="34" charset="0"/>
              </a:rPr>
              <a:t>Junctions</a:t>
            </a:r>
            <a:r>
              <a:rPr lang="pl-PL" b="1" dirty="0" smtClean="0">
                <a:latin typeface="Calibri" panose="020F0502020204030204" pitchFamily="34" charset="0"/>
                <a:cs typeface="Calibri" panose="020F0502020204030204" pitchFamily="34" charset="0"/>
              </a:rPr>
              <a:t>: </a:t>
            </a:r>
            <a:r>
              <a:rPr lang="pl-PL" dirty="0" smtClean="0">
                <a:latin typeface="Calibri" panose="020F0502020204030204" pitchFamily="34" charset="0"/>
                <a:cs typeface="Calibri" panose="020F0502020204030204" pitchFamily="34" charset="0"/>
              </a:rPr>
              <a:t>„</a:t>
            </a:r>
            <a:r>
              <a:rPr lang="en-US" dirty="0" smtClean="0">
                <a:latin typeface="Calibri" panose="020F0502020204030204" pitchFamily="34" charset="0"/>
                <a:cs typeface="Calibri" panose="020F0502020204030204" pitchFamily="34" charset="0"/>
              </a:rPr>
              <a:t>Many </a:t>
            </a:r>
            <a:r>
              <a:rPr lang="en-US" dirty="0">
                <a:latin typeface="Calibri" panose="020F0502020204030204" pitchFamily="34" charset="0"/>
                <a:cs typeface="Calibri" panose="020F0502020204030204" pitchFamily="34" charset="0"/>
              </a:rPr>
              <a:t>roads of the old city in Lahore are </a:t>
            </a:r>
            <a:r>
              <a:rPr lang="en-US" dirty="0" smtClean="0">
                <a:latin typeface="Calibri" panose="020F0502020204030204" pitchFamily="34" charset="0"/>
                <a:cs typeface="Calibri" panose="020F0502020204030204" pitchFamily="34" charset="0"/>
              </a:rPr>
              <a:t>not</a:t>
            </a:r>
            <a:r>
              <a:rPr lang="pl-PL" dirty="0" smtClean="0">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rPr>
              <a:t>compatible </a:t>
            </a:r>
            <a:r>
              <a:rPr lang="en-US" dirty="0">
                <a:latin typeface="Calibri" panose="020F0502020204030204" pitchFamily="34" charset="0"/>
                <a:cs typeface="Calibri" panose="020F0502020204030204" pitchFamily="34" charset="0"/>
              </a:rPr>
              <a:t>with the present fast </a:t>
            </a:r>
            <a:r>
              <a:rPr lang="en-US" dirty="0" smtClean="0">
                <a:latin typeface="Calibri" panose="020F0502020204030204" pitchFamily="34" charset="0"/>
                <a:cs typeface="Calibri" panose="020F0502020204030204" pitchFamily="34" charset="0"/>
              </a:rPr>
              <a:t>moving</a:t>
            </a:r>
            <a:r>
              <a:rPr lang="pl-PL" dirty="0" smtClean="0">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rPr>
              <a:t>vehicular </a:t>
            </a:r>
            <a:r>
              <a:rPr lang="en-US" dirty="0">
                <a:latin typeface="Calibri" panose="020F0502020204030204" pitchFamily="34" charset="0"/>
                <a:cs typeface="Calibri" panose="020F0502020204030204" pitchFamily="34" charset="0"/>
              </a:rPr>
              <a:t>traffic. Poor geometric design </a:t>
            </a:r>
            <a:r>
              <a:rPr lang="en-US" dirty="0" smtClean="0">
                <a:latin typeface="Calibri" panose="020F0502020204030204" pitchFamily="34" charset="0"/>
                <a:cs typeface="Calibri" panose="020F0502020204030204" pitchFamily="34" charset="0"/>
              </a:rPr>
              <a:t>of</a:t>
            </a:r>
            <a:r>
              <a:rPr lang="pl-PL" dirty="0" smtClean="0">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rPr>
              <a:t>horizontal </a:t>
            </a:r>
            <a:r>
              <a:rPr lang="en-US" dirty="0">
                <a:latin typeface="Calibri" panose="020F0502020204030204" pitchFamily="34" charset="0"/>
                <a:cs typeface="Calibri" panose="020F0502020204030204" pitchFamily="34" charset="0"/>
              </a:rPr>
              <a:t>curves, no lane markings, ill </a:t>
            </a:r>
            <a:r>
              <a:rPr lang="en-US" dirty="0" smtClean="0">
                <a:latin typeface="Calibri" panose="020F0502020204030204" pitchFamily="34" charset="0"/>
                <a:cs typeface="Calibri" panose="020F0502020204030204" pitchFamily="34" charset="0"/>
              </a:rPr>
              <a:t>placed</a:t>
            </a:r>
            <a:r>
              <a:rPr lang="pl-PL" dirty="0" smtClean="0">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rPr>
              <a:t>signs </a:t>
            </a:r>
            <a:r>
              <a:rPr lang="en-US" dirty="0">
                <a:latin typeface="Calibri" panose="020F0502020204030204" pitchFamily="34" charset="0"/>
                <a:cs typeface="Calibri" panose="020F0502020204030204" pitchFamily="34" charset="0"/>
              </a:rPr>
              <a:t>and signals create a chaotic </a:t>
            </a:r>
            <a:r>
              <a:rPr lang="en-US" dirty="0" smtClean="0">
                <a:latin typeface="Calibri" panose="020F0502020204030204" pitchFamily="34" charset="0"/>
                <a:cs typeface="Calibri" panose="020F0502020204030204" pitchFamily="34" charset="0"/>
              </a:rPr>
              <a:t>mobility</a:t>
            </a:r>
            <a:r>
              <a:rPr lang="pl-PL" dirty="0" smtClean="0">
                <a:latin typeface="Calibri" panose="020F0502020204030204" pitchFamily="34" charset="0"/>
                <a:cs typeface="Calibri" panose="020F0502020204030204" pitchFamily="34" charset="0"/>
              </a:rPr>
              <a:t> s</a:t>
            </a:r>
            <a:r>
              <a:rPr lang="en-US" dirty="0" err="1" smtClean="0">
                <a:latin typeface="Calibri" panose="020F0502020204030204" pitchFamily="34" charset="0"/>
                <a:cs typeface="Calibri" panose="020F0502020204030204" pitchFamily="34" charset="0"/>
              </a:rPr>
              <a:t>ituation</a:t>
            </a:r>
            <a:r>
              <a:rPr lang="pl-PL" dirty="0" smtClean="0">
                <a:latin typeface="Calibri" panose="020F0502020204030204" pitchFamily="34" charset="0"/>
                <a:cs typeface="Calibri" panose="020F0502020204030204" pitchFamily="34" charset="0"/>
              </a:rPr>
              <a:t>”</a:t>
            </a:r>
            <a:endParaRPr lang="pl-P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429349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671663" y="219919"/>
            <a:ext cx="10104368" cy="6051395"/>
          </a:xfrm>
          <a:prstGeom prst="rect">
            <a:avLst/>
          </a:prstGeom>
        </p:spPr>
      </p:pic>
      <p:sp>
        <p:nvSpPr>
          <p:cNvPr id="3" name="Prostokąt 2"/>
          <p:cNvSpPr/>
          <p:nvPr/>
        </p:nvSpPr>
        <p:spPr>
          <a:xfrm>
            <a:off x="3680748" y="6521700"/>
            <a:ext cx="8113853" cy="246221"/>
          </a:xfrm>
          <a:prstGeom prst="rect">
            <a:avLst/>
          </a:prstGeom>
        </p:spPr>
        <p:txBody>
          <a:bodyPr wrap="square">
            <a:spAutoFit/>
          </a:bodyPr>
          <a:lstStyle/>
          <a:p>
            <a:pPr algn="r"/>
            <a:r>
              <a:rPr lang="pl-PL" sz="1000" dirty="0"/>
              <a:t>https://kathmandupost.com/valley/2019/03/28/metropolitan-traffic-police-division-launch-pilot-project-in-a-bid-to-alleviate-traffic-woes-in-the-valley</a:t>
            </a:r>
          </a:p>
        </p:txBody>
      </p:sp>
    </p:spTree>
    <p:extLst>
      <p:ext uri="{BB962C8B-B14F-4D97-AF65-F5344CB8AC3E}">
        <p14:creationId xmlns:p14="http://schemas.microsoft.com/office/powerpoint/2010/main" val="27039129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2"/>
          <a:stretch>
            <a:fillRect/>
          </a:stretch>
        </p:blipFill>
        <p:spPr>
          <a:xfrm>
            <a:off x="3682021" y="682907"/>
            <a:ext cx="5954375" cy="3113590"/>
          </a:xfrm>
          <a:prstGeom prst="rect">
            <a:avLst/>
          </a:prstGeom>
        </p:spPr>
      </p:pic>
      <p:sp>
        <p:nvSpPr>
          <p:cNvPr id="5" name="Prostokąt 4"/>
          <p:cNvSpPr/>
          <p:nvPr/>
        </p:nvSpPr>
        <p:spPr>
          <a:xfrm>
            <a:off x="0" y="5092861"/>
            <a:ext cx="3449256" cy="101857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Tytuł 1"/>
          <p:cNvSpPr txBox="1">
            <a:spLocks/>
          </p:cNvSpPr>
          <p:nvPr/>
        </p:nvSpPr>
        <p:spPr>
          <a:xfrm>
            <a:off x="252919" y="1123837"/>
            <a:ext cx="2947482" cy="47676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en-US" sz="3200" dirty="0" smtClean="0">
                <a:latin typeface="Calibri" panose="020F0502020204030204" pitchFamily="34" charset="0"/>
                <a:cs typeface="Calibri" panose="020F0502020204030204" pitchFamily="34" charset="0"/>
              </a:rPr>
              <a:t>Mobility Challenges – Developing Cities </a:t>
            </a: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2400" b="1" dirty="0" smtClean="0">
                <a:solidFill>
                  <a:schemeClr val="tx1"/>
                </a:solidFill>
                <a:latin typeface="Calibri" panose="020F0502020204030204" pitchFamily="34" charset="0"/>
                <a:cs typeface="Calibri" panose="020F0502020204030204" pitchFamily="34" charset="0"/>
              </a:rPr>
              <a:t>Lahore (Pakistan)</a:t>
            </a:r>
            <a:endParaRPr lang="pl-PL" sz="2400" b="1" dirty="0">
              <a:solidFill>
                <a:schemeClr val="tx1"/>
              </a:solidFill>
              <a:latin typeface="Calibri" panose="020F0502020204030204" pitchFamily="34" charset="0"/>
              <a:cs typeface="Calibri" panose="020F0502020204030204" pitchFamily="34" charset="0"/>
            </a:endParaRPr>
          </a:p>
        </p:txBody>
      </p:sp>
      <p:sp>
        <p:nvSpPr>
          <p:cNvPr id="7" name="Prostokąt 6"/>
          <p:cNvSpPr/>
          <p:nvPr/>
        </p:nvSpPr>
        <p:spPr>
          <a:xfrm>
            <a:off x="3825388" y="4634105"/>
            <a:ext cx="7922915" cy="1477328"/>
          </a:xfrm>
          <a:prstGeom prst="rect">
            <a:avLst/>
          </a:prstGeom>
          <a:solidFill>
            <a:schemeClr val="accent1">
              <a:lumMod val="20000"/>
              <a:lumOff val="80000"/>
            </a:schemeClr>
          </a:solidFill>
        </p:spPr>
        <p:txBody>
          <a:bodyPr wrap="square">
            <a:spAutoFit/>
          </a:bodyPr>
          <a:lstStyle/>
          <a:p>
            <a:r>
              <a:rPr lang="pl-PL" b="1" dirty="0" err="1" smtClean="0">
                <a:latin typeface="Calibri" panose="020F0502020204030204" pitchFamily="34" charset="0"/>
                <a:cs typeface="Calibri" panose="020F0502020204030204" pitchFamily="34" charset="0"/>
              </a:rPr>
              <a:t>Poor</a:t>
            </a:r>
            <a:r>
              <a:rPr lang="pl-PL" b="1" dirty="0" smtClean="0">
                <a:latin typeface="Calibri" panose="020F0502020204030204" pitchFamily="34" charset="0"/>
                <a:cs typeface="Calibri" panose="020F0502020204030204" pitchFamily="34" charset="0"/>
              </a:rPr>
              <a:t> </a:t>
            </a:r>
            <a:r>
              <a:rPr lang="pl-PL" b="1" dirty="0" err="1" smtClean="0">
                <a:latin typeface="Calibri" panose="020F0502020204030204" pitchFamily="34" charset="0"/>
                <a:cs typeface="Calibri" panose="020F0502020204030204" pitchFamily="34" charset="0"/>
              </a:rPr>
              <a:t>traffic</a:t>
            </a:r>
            <a:r>
              <a:rPr lang="pl-PL" b="1" dirty="0" smtClean="0">
                <a:latin typeface="Calibri" panose="020F0502020204030204" pitchFamily="34" charset="0"/>
                <a:cs typeface="Calibri" panose="020F0502020204030204" pitchFamily="34" charset="0"/>
              </a:rPr>
              <a:t> management: </a:t>
            </a:r>
            <a:r>
              <a:rPr lang="pl-PL" dirty="0" smtClean="0">
                <a:latin typeface="Calibri" panose="020F0502020204030204" pitchFamily="34" charset="0"/>
                <a:cs typeface="Calibri" panose="020F0502020204030204" pitchFamily="34" charset="0"/>
              </a:rPr>
              <a:t>„</a:t>
            </a:r>
            <a:r>
              <a:rPr lang="en-US" dirty="0" smtClean="0">
                <a:latin typeface="Calibri" panose="020F0502020204030204" pitchFamily="34" charset="0"/>
                <a:cs typeface="Calibri" panose="020F0502020204030204" pitchFamily="34" charset="0"/>
              </a:rPr>
              <a:t>Poor </a:t>
            </a:r>
            <a:r>
              <a:rPr lang="en-US" dirty="0">
                <a:latin typeface="Calibri" panose="020F0502020204030204" pitchFamily="34" charset="0"/>
                <a:cs typeface="Calibri" panose="020F0502020204030204" pitchFamily="34" charset="0"/>
              </a:rPr>
              <a:t>traffic management results in </a:t>
            </a:r>
            <a:r>
              <a:rPr lang="en-US" dirty="0" smtClean="0">
                <a:latin typeface="Calibri" panose="020F0502020204030204" pitchFamily="34" charset="0"/>
                <a:cs typeface="Calibri" panose="020F0502020204030204" pitchFamily="34" charset="0"/>
              </a:rPr>
              <a:t>increasing</a:t>
            </a:r>
            <a:r>
              <a:rPr lang="pl-PL" dirty="0" smtClean="0">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rPr>
              <a:t>crashes </a:t>
            </a:r>
            <a:r>
              <a:rPr lang="en-US" dirty="0">
                <a:latin typeface="Calibri" panose="020F0502020204030204" pitchFamily="34" charset="0"/>
                <a:cs typeface="Calibri" panose="020F0502020204030204" pitchFamily="34" charset="0"/>
              </a:rPr>
              <a:t>and environmental degradation, </a:t>
            </a:r>
            <a:r>
              <a:rPr lang="en-US" dirty="0" smtClean="0">
                <a:latin typeface="Calibri" panose="020F0502020204030204" pitchFamily="34" charset="0"/>
                <a:cs typeface="Calibri" panose="020F0502020204030204" pitchFamily="34" charset="0"/>
              </a:rPr>
              <a:t>along</a:t>
            </a:r>
            <a:r>
              <a:rPr lang="pl-PL" dirty="0" smtClean="0">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rPr>
              <a:t>with </a:t>
            </a:r>
            <a:r>
              <a:rPr lang="en-US" dirty="0">
                <a:latin typeface="Calibri" panose="020F0502020204030204" pitchFamily="34" charset="0"/>
                <a:cs typeface="Calibri" panose="020F0502020204030204" pitchFamily="34" charset="0"/>
              </a:rPr>
              <a:t>poor performance of the </a:t>
            </a:r>
            <a:r>
              <a:rPr lang="en-US" dirty="0" smtClean="0">
                <a:latin typeface="Calibri" panose="020F0502020204030204" pitchFamily="34" charset="0"/>
                <a:cs typeface="Calibri" panose="020F0502020204030204" pitchFamily="34" charset="0"/>
              </a:rPr>
              <a:t>mobility</a:t>
            </a:r>
            <a:r>
              <a:rPr lang="pl-PL" dirty="0" smtClean="0">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rPr>
              <a:t>infrastructure</a:t>
            </a:r>
            <a:r>
              <a:rPr lang="pl-PL" dirty="0" smtClean="0">
                <a:latin typeface="Calibri" panose="020F0502020204030204" pitchFamily="34" charset="0"/>
                <a:cs typeface="Calibri" panose="020F0502020204030204" pitchFamily="34" charset="0"/>
              </a:rPr>
              <a:t>e. </a:t>
            </a:r>
            <a:r>
              <a:rPr lang="en-US" dirty="0" smtClean="0">
                <a:latin typeface="Calibri" panose="020F0502020204030204" pitchFamily="34" charset="0"/>
                <a:cs typeface="Calibri" panose="020F0502020204030204" pitchFamily="34" charset="0"/>
              </a:rPr>
              <a:t> Institutional</a:t>
            </a:r>
            <a:r>
              <a:rPr lang="pl-PL" dirty="0" smtClean="0">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rPr>
              <a:t>incapability </a:t>
            </a:r>
            <a:r>
              <a:rPr lang="en-US" dirty="0">
                <a:latin typeface="Calibri" panose="020F0502020204030204" pitchFamily="34" charset="0"/>
                <a:cs typeface="Calibri" panose="020F0502020204030204" pitchFamily="34" charset="0"/>
              </a:rPr>
              <a:t>with poor implementation of </a:t>
            </a:r>
            <a:r>
              <a:rPr lang="en-US" dirty="0" smtClean="0">
                <a:latin typeface="Calibri" panose="020F0502020204030204" pitchFamily="34" charset="0"/>
                <a:cs typeface="Calibri" panose="020F0502020204030204" pitchFamily="34" charset="0"/>
              </a:rPr>
              <a:t>traffic</a:t>
            </a:r>
            <a:r>
              <a:rPr lang="pl-PL" dirty="0" smtClean="0">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rPr>
              <a:t>rules </a:t>
            </a:r>
            <a:r>
              <a:rPr lang="en-US" dirty="0">
                <a:latin typeface="Calibri" panose="020F0502020204030204" pitchFamily="34" charset="0"/>
                <a:cs typeface="Calibri" panose="020F0502020204030204" pitchFamily="34" charset="0"/>
              </a:rPr>
              <a:t>and regulations is the main cause </a:t>
            </a:r>
            <a:r>
              <a:rPr lang="en-US" dirty="0" smtClean="0">
                <a:latin typeface="Calibri" panose="020F0502020204030204" pitchFamily="34" charset="0"/>
                <a:cs typeface="Calibri" panose="020F0502020204030204" pitchFamily="34" charset="0"/>
              </a:rPr>
              <a:t>of</a:t>
            </a:r>
            <a:r>
              <a:rPr lang="pl-PL" dirty="0" smtClean="0">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rPr>
              <a:t>existing </a:t>
            </a:r>
            <a:r>
              <a:rPr lang="en-US" dirty="0">
                <a:latin typeface="Calibri" panose="020F0502020204030204" pitchFamily="34" charset="0"/>
                <a:cs typeface="Calibri" panose="020F0502020204030204" pitchFamily="34" charset="0"/>
              </a:rPr>
              <a:t>haphazardness and chaos </a:t>
            </a:r>
            <a:r>
              <a:rPr lang="en-US" dirty="0" smtClean="0">
                <a:latin typeface="Calibri" panose="020F0502020204030204" pitchFamily="34" charset="0"/>
                <a:cs typeface="Calibri" panose="020F0502020204030204" pitchFamily="34" charset="0"/>
              </a:rPr>
              <a:t>on </a:t>
            </a:r>
            <a:r>
              <a:rPr lang="en-US" dirty="0">
                <a:latin typeface="Calibri" panose="020F0502020204030204" pitchFamily="34" charset="0"/>
                <a:cs typeface="Calibri" panose="020F0502020204030204" pitchFamily="34" charset="0"/>
              </a:rPr>
              <a:t>the roads of </a:t>
            </a:r>
            <a:r>
              <a:rPr lang="en-US" dirty="0" smtClean="0">
                <a:latin typeface="Calibri" panose="020F0502020204030204" pitchFamily="34" charset="0"/>
                <a:cs typeface="Calibri" panose="020F0502020204030204" pitchFamily="34" charset="0"/>
              </a:rPr>
              <a:t>Lahore</a:t>
            </a:r>
            <a:r>
              <a:rPr lang="pl-PL" dirty="0" smtClean="0">
                <a:latin typeface="Calibri" panose="020F0502020204030204" pitchFamily="34" charset="0"/>
                <a:cs typeface="Calibri" panose="020F0502020204030204" pitchFamily="34" charset="0"/>
              </a:rPr>
              <a:t>”</a:t>
            </a:r>
            <a:endParaRPr lang="pl-PL" dirty="0">
              <a:latin typeface="Calibri" panose="020F0502020204030204" pitchFamily="34" charset="0"/>
              <a:cs typeface="Calibri" panose="020F0502020204030204" pitchFamily="34" charset="0"/>
            </a:endParaRPr>
          </a:p>
        </p:txBody>
      </p:sp>
      <p:sp>
        <p:nvSpPr>
          <p:cNvPr id="8" name="Prostokąt 7"/>
          <p:cNvSpPr/>
          <p:nvPr/>
        </p:nvSpPr>
        <p:spPr>
          <a:xfrm>
            <a:off x="3682021" y="3890681"/>
            <a:ext cx="6171715" cy="369332"/>
          </a:xfrm>
          <a:prstGeom prst="rect">
            <a:avLst/>
          </a:prstGeom>
        </p:spPr>
        <p:txBody>
          <a:bodyPr wrap="square">
            <a:spAutoFit/>
          </a:bodyPr>
          <a:lstStyle/>
          <a:p>
            <a:pPr algn="r"/>
            <a:r>
              <a:rPr lang="en-US" sz="900" dirty="0" smtClean="0"/>
              <a:t>Syed Akhtar Ali SHAH</a:t>
            </a:r>
            <a:r>
              <a:rPr lang="pl-PL" sz="900" dirty="0" smtClean="0"/>
              <a:t>: </a:t>
            </a:r>
            <a:r>
              <a:rPr lang="en-US" sz="900" dirty="0" smtClean="0"/>
              <a:t>Urban Mobility in Pakistan:</a:t>
            </a:r>
            <a:r>
              <a:rPr lang="pl-PL" sz="900" dirty="0" smtClean="0"/>
              <a:t> </a:t>
            </a:r>
            <a:r>
              <a:rPr lang="en-US" sz="900" dirty="0" smtClean="0"/>
              <a:t>An Overview with a Focus on Lahore</a:t>
            </a:r>
            <a:endParaRPr lang="pl-PL" sz="900" dirty="0" smtClean="0"/>
          </a:p>
          <a:p>
            <a:pPr algn="r"/>
            <a:r>
              <a:rPr lang="en-US" sz="900" dirty="0"/>
              <a:t>Background </a:t>
            </a:r>
            <a:r>
              <a:rPr lang="en-US" sz="900" dirty="0" smtClean="0"/>
              <a:t>Paper</a:t>
            </a:r>
            <a:r>
              <a:rPr lang="pl-PL" sz="900" dirty="0" smtClean="0"/>
              <a:t> </a:t>
            </a:r>
            <a:r>
              <a:rPr lang="en-US" sz="900" dirty="0" smtClean="0"/>
              <a:t>23rd </a:t>
            </a:r>
            <a:r>
              <a:rPr lang="en-US" sz="900" dirty="0"/>
              <a:t>ASEF Summer </a:t>
            </a:r>
            <a:r>
              <a:rPr lang="en-US" sz="900" dirty="0" smtClean="0"/>
              <a:t>University</a:t>
            </a:r>
            <a:r>
              <a:rPr lang="pl-PL" sz="900" dirty="0" smtClean="0"/>
              <a:t>,  </a:t>
            </a:r>
            <a:r>
              <a:rPr lang="en-US" sz="900" dirty="0" smtClean="0"/>
              <a:t>ASEF </a:t>
            </a:r>
            <a:r>
              <a:rPr lang="en-US" sz="900" dirty="0"/>
              <a:t>Education </a:t>
            </a:r>
            <a:r>
              <a:rPr lang="en-US" sz="900" dirty="0" smtClean="0"/>
              <a:t>Department</a:t>
            </a:r>
            <a:r>
              <a:rPr lang="pl-PL" sz="900" dirty="0" smtClean="0"/>
              <a:t>, </a:t>
            </a:r>
            <a:r>
              <a:rPr lang="en-US" sz="900" dirty="0" smtClean="0"/>
              <a:t>October </a:t>
            </a:r>
            <a:r>
              <a:rPr lang="en-US" sz="900" dirty="0"/>
              <a:t>2021</a:t>
            </a:r>
            <a:endParaRPr lang="pl-PL" sz="900" dirty="0"/>
          </a:p>
        </p:txBody>
      </p:sp>
    </p:spTree>
    <p:extLst>
      <p:ext uri="{BB962C8B-B14F-4D97-AF65-F5344CB8AC3E}">
        <p14:creationId xmlns:p14="http://schemas.microsoft.com/office/powerpoint/2010/main" val="28927848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en-US" sz="3200" dirty="0">
                <a:latin typeface="Calibri" panose="020F0502020204030204" pitchFamily="34" charset="0"/>
                <a:cs typeface="Calibri" panose="020F0502020204030204" pitchFamily="34" charset="0"/>
              </a:rPr>
              <a:t>Core Principles </a:t>
            </a: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en-US" sz="3200" dirty="0" smtClean="0">
                <a:latin typeface="Calibri" panose="020F0502020204030204" pitchFamily="34" charset="0"/>
                <a:cs typeface="Calibri" panose="020F0502020204030204" pitchFamily="34" charset="0"/>
              </a:rPr>
              <a:t>of </a:t>
            </a:r>
            <a:r>
              <a:rPr lang="en-US" sz="3200" dirty="0">
                <a:latin typeface="Calibri" panose="020F0502020204030204" pitchFamily="34" charset="0"/>
                <a:cs typeface="Calibri" panose="020F0502020204030204" pitchFamily="34" charset="0"/>
              </a:rPr>
              <a:t>Sustainable Mobility</a:t>
            </a:r>
            <a:endParaRPr lang="pl-PL" sz="3200" dirty="0">
              <a:latin typeface="Calibri" panose="020F0502020204030204" pitchFamily="34" charset="0"/>
              <a:cs typeface="Calibri" panose="020F0502020204030204" pitchFamily="34" charset="0"/>
            </a:endParaRPr>
          </a:p>
        </p:txBody>
      </p:sp>
      <p:sp>
        <p:nvSpPr>
          <p:cNvPr id="3" name="Symbol zastępczy zawartości 2"/>
          <p:cNvSpPr>
            <a:spLocks noGrp="1"/>
          </p:cNvSpPr>
          <p:nvPr>
            <p:ph idx="1"/>
          </p:nvPr>
        </p:nvSpPr>
        <p:spPr>
          <a:xfrm>
            <a:off x="3869268" y="864108"/>
            <a:ext cx="7774864" cy="5120640"/>
          </a:xfrm>
        </p:spPr>
        <p:txBody>
          <a:bodyPr>
            <a:normAutofit/>
          </a:bodyPr>
          <a:lstStyle/>
          <a:p>
            <a:r>
              <a:rPr lang="en-US" sz="2800" b="1" dirty="0">
                <a:latin typeface="Calibri" panose="020F0502020204030204" pitchFamily="34" charset="0"/>
                <a:cs typeface="Calibri" panose="020F0502020204030204" pitchFamily="34" charset="0"/>
              </a:rPr>
              <a:t>Accessibility for all </a:t>
            </a:r>
            <a:r>
              <a:rPr lang="en-US" sz="2800" dirty="0">
                <a:latin typeface="Calibri" panose="020F0502020204030204" pitchFamily="34" charset="0"/>
                <a:cs typeface="Calibri" panose="020F0502020204030204" pitchFamily="34" charset="0"/>
              </a:rPr>
              <a:t>– mobility that serves diverse users (children, elderly, disabled</a:t>
            </a:r>
            <a:r>
              <a:rPr lang="en-US"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r>
              <a:rPr lang="en-US" sz="2800" b="1" dirty="0">
                <a:latin typeface="Calibri" panose="020F0502020204030204" pitchFamily="34" charset="0"/>
                <a:cs typeface="Calibri" panose="020F0502020204030204" pitchFamily="34" charset="0"/>
              </a:rPr>
              <a:t>Safety and health </a:t>
            </a:r>
            <a:r>
              <a:rPr lang="en-US" sz="2800" dirty="0">
                <a:latin typeface="Calibri" panose="020F0502020204030204" pitchFamily="34" charset="0"/>
                <a:cs typeface="Calibri" panose="020F0502020204030204" pitchFamily="34" charset="0"/>
              </a:rPr>
              <a:t>– promoting walking, cycling, and clean </a:t>
            </a:r>
            <a:r>
              <a:rPr lang="en-US" sz="2800" dirty="0" smtClean="0">
                <a:latin typeface="Calibri" panose="020F0502020204030204" pitchFamily="34" charset="0"/>
                <a:cs typeface="Calibri" panose="020F0502020204030204" pitchFamily="34" charset="0"/>
              </a:rPr>
              <a:t>air</a:t>
            </a:r>
            <a:endParaRPr lang="en-US" sz="2800" dirty="0">
              <a:latin typeface="Calibri" panose="020F0502020204030204" pitchFamily="34" charset="0"/>
              <a:cs typeface="Calibri" panose="020F0502020204030204" pitchFamily="34" charset="0"/>
            </a:endParaRPr>
          </a:p>
          <a:p>
            <a:r>
              <a:rPr lang="en-US" sz="2800" b="1" dirty="0">
                <a:latin typeface="Calibri" panose="020F0502020204030204" pitchFamily="34" charset="0"/>
                <a:cs typeface="Calibri" panose="020F0502020204030204" pitchFamily="34" charset="0"/>
              </a:rPr>
              <a:t>Environmental protection </a:t>
            </a:r>
            <a:r>
              <a:rPr lang="en-US" sz="2800" dirty="0">
                <a:latin typeface="Calibri" panose="020F0502020204030204" pitchFamily="34" charset="0"/>
                <a:cs typeface="Calibri" panose="020F0502020204030204" pitchFamily="34" charset="0"/>
              </a:rPr>
              <a:t>– reducing CO₂, noise, and resource </a:t>
            </a:r>
            <a:r>
              <a:rPr lang="en-US" sz="2800" dirty="0" smtClean="0">
                <a:latin typeface="Calibri" panose="020F0502020204030204" pitchFamily="34" charset="0"/>
                <a:cs typeface="Calibri" panose="020F0502020204030204" pitchFamily="34" charset="0"/>
              </a:rPr>
              <a:t>use</a:t>
            </a:r>
            <a:endParaRPr lang="en-US" sz="2800" dirty="0">
              <a:latin typeface="Calibri" panose="020F0502020204030204" pitchFamily="34" charset="0"/>
              <a:cs typeface="Calibri" panose="020F0502020204030204" pitchFamily="34" charset="0"/>
            </a:endParaRPr>
          </a:p>
          <a:p>
            <a:r>
              <a:rPr lang="en-US" sz="2800" b="1" dirty="0">
                <a:latin typeface="Calibri" panose="020F0502020204030204" pitchFamily="34" charset="0"/>
                <a:cs typeface="Calibri" panose="020F0502020204030204" pitchFamily="34" charset="0"/>
              </a:rPr>
              <a:t>Efficiency and integration </a:t>
            </a:r>
            <a:r>
              <a:rPr lang="en-US" sz="2800" dirty="0">
                <a:latin typeface="Calibri" panose="020F0502020204030204" pitchFamily="34" charset="0"/>
                <a:cs typeface="Calibri" panose="020F0502020204030204" pitchFamily="34" charset="0"/>
              </a:rPr>
              <a:t>– linking modes and optimizing </a:t>
            </a:r>
            <a:r>
              <a:rPr lang="en-US" sz="2800" dirty="0" smtClean="0">
                <a:latin typeface="Calibri" panose="020F0502020204030204" pitchFamily="34" charset="0"/>
                <a:cs typeface="Calibri" panose="020F0502020204030204" pitchFamily="34" charset="0"/>
              </a:rPr>
              <a:t>systems</a:t>
            </a:r>
            <a:endParaRPr lang="en-US" sz="2800" dirty="0">
              <a:latin typeface="Calibri" panose="020F0502020204030204" pitchFamily="34" charset="0"/>
              <a:cs typeface="Calibri" panose="020F0502020204030204" pitchFamily="34" charset="0"/>
            </a:endParaRPr>
          </a:p>
          <a:p>
            <a:r>
              <a:rPr lang="en-US" sz="2800" b="1" dirty="0">
                <a:latin typeface="Calibri" panose="020F0502020204030204" pitchFamily="34" charset="0"/>
                <a:cs typeface="Calibri" panose="020F0502020204030204" pitchFamily="34" charset="0"/>
              </a:rPr>
              <a:t>Affordability </a:t>
            </a:r>
            <a:r>
              <a:rPr lang="en-US" sz="2800" dirty="0">
                <a:latin typeface="Calibri" panose="020F0502020204030204" pitchFamily="34" charset="0"/>
                <a:cs typeface="Calibri" panose="020F0502020204030204" pitchFamily="34" charset="0"/>
              </a:rPr>
              <a:t>– cost-effective for individuals and public budgets</a:t>
            </a:r>
            <a:endParaRPr lang="pl-PL"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985991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3200" dirty="0" err="1">
                <a:latin typeface="Calibri" panose="020F0502020204030204" pitchFamily="34" charset="0"/>
                <a:cs typeface="Calibri" panose="020F0502020204030204" pitchFamily="34" charset="0"/>
              </a:rPr>
              <a:t>Pillars</a:t>
            </a:r>
            <a:r>
              <a:rPr lang="pl-PL" sz="3200" dirty="0">
                <a:latin typeface="Calibri" panose="020F0502020204030204" pitchFamily="34" charset="0"/>
                <a:cs typeface="Calibri" panose="020F0502020204030204" pitchFamily="34" charset="0"/>
              </a:rPr>
              <a:t> of </a:t>
            </a:r>
            <a:r>
              <a:rPr lang="pl-PL" sz="3200" dirty="0" err="1">
                <a:latin typeface="Calibri" panose="020F0502020204030204" pitchFamily="34" charset="0"/>
                <a:cs typeface="Calibri" panose="020F0502020204030204" pitchFamily="34" charset="0"/>
              </a:rPr>
              <a:t>Sustainable</a:t>
            </a:r>
            <a:r>
              <a:rPr lang="pl-PL" sz="3200" dirty="0">
                <a:latin typeface="Calibri" panose="020F0502020204030204" pitchFamily="34" charset="0"/>
                <a:cs typeface="Calibri" panose="020F0502020204030204" pitchFamily="34" charset="0"/>
              </a:rPr>
              <a:t> </a:t>
            </a:r>
            <a:r>
              <a:rPr lang="pl-PL" sz="3200" dirty="0" err="1" smtClean="0">
                <a:latin typeface="Calibri" panose="020F0502020204030204" pitchFamily="34" charset="0"/>
                <a:cs typeface="Calibri" panose="020F0502020204030204" pitchFamily="34" charset="0"/>
              </a:rPr>
              <a:t>Mobility</a:t>
            </a:r>
            <a:r>
              <a:rPr lang="pl-PL" sz="3200" dirty="0" smtClean="0">
                <a:latin typeface="Calibri" panose="020F0502020204030204" pitchFamily="34" charset="0"/>
                <a:cs typeface="Calibri" panose="020F0502020204030204" pitchFamily="34" charset="0"/>
              </a:rPr>
              <a:t> </a:t>
            </a:r>
            <a:br>
              <a:rPr lang="pl-PL" sz="3200" dirty="0" smtClean="0">
                <a:latin typeface="Calibri" panose="020F0502020204030204" pitchFamily="34" charset="0"/>
                <a:cs typeface="Calibri" panose="020F0502020204030204" pitchFamily="34" charset="0"/>
              </a:rPr>
            </a:br>
            <a:r>
              <a:rPr lang="pl-PL" sz="3000" b="1" dirty="0" smtClean="0">
                <a:latin typeface="Calibri" panose="020F0502020204030204" pitchFamily="34" charset="0"/>
                <a:cs typeface="Calibri" panose="020F0502020204030204" pitchFamily="34" charset="0"/>
              </a:rPr>
              <a:t>– </a:t>
            </a:r>
            <a:r>
              <a:rPr lang="pl-PL" sz="3000" b="1" dirty="0" err="1" smtClean="0">
                <a:latin typeface="Calibri" panose="020F0502020204030204" pitchFamily="34" charset="0"/>
                <a:cs typeface="Calibri" panose="020F0502020204030204" pitchFamily="34" charset="0"/>
              </a:rPr>
              <a:t>Low</a:t>
            </a:r>
            <a:r>
              <a:rPr lang="pl-PL" sz="3000" b="1" dirty="0" smtClean="0">
                <a:latin typeface="Calibri" panose="020F0502020204030204" pitchFamily="34" charset="0"/>
                <a:cs typeface="Calibri" panose="020F0502020204030204" pitchFamily="34" charset="0"/>
              </a:rPr>
              <a:t> – Carbon Transport</a:t>
            </a:r>
            <a:endParaRPr lang="pl-PL" sz="3000" b="1" dirty="0">
              <a:latin typeface="Calibri" panose="020F0502020204030204" pitchFamily="34" charset="0"/>
              <a:cs typeface="Calibri" panose="020F0502020204030204" pitchFamily="34" charset="0"/>
            </a:endParaRPr>
          </a:p>
        </p:txBody>
      </p:sp>
      <p:sp>
        <p:nvSpPr>
          <p:cNvPr id="3" name="Symbol zastępczy zawartości 2"/>
          <p:cNvSpPr>
            <a:spLocks noGrp="1"/>
          </p:cNvSpPr>
          <p:nvPr>
            <p:ph idx="1"/>
          </p:nvPr>
        </p:nvSpPr>
        <p:spPr>
          <a:xfrm>
            <a:off x="3591474" y="983848"/>
            <a:ext cx="8064232" cy="4236335"/>
          </a:xfrm>
        </p:spPr>
        <p:txBody>
          <a:bodyPr>
            <a:normAutofit fontScale="92500" lnSpcReduction="10000"/>
          </a:bodyPr>
          <a:lstStyle/>
          <a:p>
            <a:r>
              <a:rPr lang="en-US" sz="2800" b="1" dirty="0" smtClean="0">
                <a:latin typeface="Calibri" panose="020F0502020204030204" pitchFamily="34" charset="0"/>
                <a:cs typeface="Calibri" panose="020F0502020204030204" pitchFamily="34" charset="0"/>
              </a:rPr>
              <a:t>Electric vehicles</a:t>
            </a:r>
            <a:r>
              <a:rPr lang="pl-PL" sz="2800" b="1" dirty="0" smtClean="0">
                <a:latin typeface="Calibri" panose="020F0502020204030204" pitchFamily="34" charset="0"/>
                <a:cs typeface="Calibri" panose="020F0502020204030204" pitchFamily="34" charset="0"/>
              </a:rPr>
              <a:t> </a:t>
            </a:r>
            <a:r>
              <a:rPr lang="pl-PL" sz="2800" dirty="0" smtClean="0">
                <a:latin typeface="Calibri" panose="020F0502020204030204" pitchFamily="34" charset="0"/>
                <a:cs typeface="Calibri" panose="020F0502020204030204" pitchFamily="34" charset="0"/>
              </a:rPr>
              <a:t>-</a:t>
            </a:r>
            <a:r>
              <a:rPr lang="en-US" sz="2800" dirty="0" smtClean="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do not emit exhaust fumes while driving, unlike internal combustion engine cars. When powered by clean energy sources (such as solar or wind), their impact on the climate and air quality is minimal.</a:t>
            </a:r>
          </a:p>
          <a:p>
            <a:r>
              <a:rPr lang="en-US" sz="2800" b="1" dirty="0">
                <a:latin typeface="Calibri" panose="020F0502020204030204" pitchFamily="34" charset="0"/>
                <a:cs typeface="Calibri" panose="020F0502020204030204" pitchFamily="34" charset="0"/>
              </a:rPr>
              <a:t>Promotion of public transport over private </a:t>
            </a:r>
            <a:r>
              <a:rPr lang="en-US" sz="2800" b="1" dirty="0" smtClean="0">
                <a:latin typeface="Calibri" panose="020F0502020204030204" pitchFamily="34" charset="0"/>
                <a:cs typeface="Calibri" panose="020F0502020204030204" pitchFamily="34" charset="0"/>
              </a:rPr>
              <a:t>cars</a:t>
            </a:r>
            <a:r>
              <a:rPr lang="pl-PL" sz="2800" b="1" dirty="0" smtClean="0">
                <a:latin typeface="Calibri" panose="020F0502020204030204" pitchFamily="34" charset="0"/>
                <a:cs typeface="Calibri" panose="020F0502020204030204" pitchFamily="34" charset="0"/>
              </a:rPr>
              <a:t> </a:t>
            </a:r>
            <a:r>
              <a:rPr lang="en-US" sz="2800" dirty="0" smtClean="0">
                <a:latin typeface="Calibri" panose="020F0502020204030204" pitchFamily="34" charset="0"/>
                <a:cs typeface="Calibri" panose="020F0502020204030204" pitchFamily="34" charset="0"/>
              </a:rPr>
              <a:t>– </a:t>
            </a:r>
            <a:r>
              <a:rPr lang="pl-PL" sz="2800" dirty="0" smtClean="0">
                <a:latin typeface="Calibri" panose="020F0502020204030204" pitchFamily="34" charset="0"/>
                <a:cs typeface="Calibri" panose="020F0502020204030204" pitchFamily="34" charset="0"/>
              </a:rPr>
              <a:t>t</a:t>
            </a:r>
            <a:r>
              <a:rPr lang="en-US" sz="2800" dirty="0" smtClean="0">
                <a:latin typeface="Calibri" panose="020F0502020204030204" pitchFamily="34" charset="0"/>
                <a:cs typeface="Calibri" panose="020F0502020204030204" pitchFamily="34" charset="0"/>
              </a:rPr>
              <a:t>rams</a:t>
            </a:r>
            <a:r>
              <a:rPr lang="en-US" sz="2800" dirty="0">
                <a:latin typeface="Calibri" panose="020F0502020204030204" pitchFamily="34" charset="0"/>
                <a:cs typeface="Calibri" panose="020F0502020204030204" pitchFamily="34" charset="0"/>
              </a:rPr>
              <a:t>, buses, and trains (especially electric or hybrid) carry more people with lower per-capita emissions</a:t>
            </a:r>
          </a:p>
          <a:p>
            <a:r>
              <a:rPr lang="en-US" sz="2800" b="1" dirty="0">
                <a:latin typeface="Calibri" panose="020F0502020204030204" pitchFamily="34" charset="0"/>
                <a:cs typeface="Calibri" panose="020F0502020204030204" pitchFamily="34" charset="0"/>
              </a:rPr>
              <a:t>Support for active </a:t>
            </a:r>
            <a:r>
              <a:rPr lang="en-US" sz="2800" b="1" dirty="0" smtClean="0">
                <a:latin typeface="Calibri" panose="020F0502020204030204" pitchFamily="34" charset="0"/>
                <a:cs typeface="Calibri" panose="020F0502020204030204" pitchFamily="34" charset="0"/>
              </a:rPr>
              <a:t>travel</a:t>
            </a:r>
            <a:r>
              <a:rPr lang="pl-PL" sz="2800" b="1" dirty="0" smtClean="0">
                <a:latin typeface="Calibri" panose="020F0502020204030204" pitchFamily="34" charset="0"/>
                <a:cs typeface="Calibri" panose="020F0502020204030204" pitchFamily="34" charset="0"/>
              </a:rPr>
              <a:t> </a:t>
            </a:r>
            <a:r>
              <a:rPr lang="pl-PL" sz="2800" dirty="0" smtClean="0">
                <a:latin typeface="Calibri" panose="020F0502020204030204" pitchFamily="34" charset="0"/>
                <a:cs typeface="Calibri" panose="020F0502020204030204" pitchFamily="34" charset="0"/>
              </a:rPr>
              <a:t>- </a:t>
            </a:r>
            <a:r>
              <a:rPr lang="pl-PL" sz="2800" dirty="0">
                <a:latin typeface="Calibri" panose="020F0502020204030204" pitchFamily="34" charset="0"/>
                <a:cs typeface="Calibri" panose="020F0502020204030204" pitchFamily="34" charset="0"/>
              </a:rPr>
              <a:t>w</a:t>
            </a:r>
            <a:r>
              <a:rPr lang="en-US" sz="2800" dirty="0" err="1" smtClean="0">
                <a:latin typeface="Calibri" panose="020F0502020204030204" pitchFamily="34" charset="0"/>
                <a:cs typeface="Calibri" panose="020F0502020204030204" pitchFamily="34" charset="0"/>
              </a:rPr>
              <a:t>alking</a:t>
            </a:r>
            <a:r>
              <a:rPr lang="en-US" sz="2800" dirty="0" smtClean="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and cycling are completely emission-free and support public </a:t>
            </a:r>
            <a:r>
              <a:rPr lang="en-US" sz="2800" dirty="0" smtClean="0">
                <a:latin typeface="Calibri" panose="020F0502020204030204" pitchFamily="34" charset="0"/>
                <a:cs typeface="Calibri" panose="020F0502020204030204" pitchFamily="34" charset="0"/>
              </a:rPr>
              <a:t>health</a:t>
            </a:r>
            <a:endParaRPr lang="pl-PL" sz="2800" dirty="0" smtClean="0">
              <a:latin typeface="Calibri" panose="020F0502020204030204" pitchFamily="34" charset="0"/>
              <a:cs typeface="Calibri" panose="020F0502020204030204" pitchFamily="34" charset="0"/>
            </a:endParaRPr>
          </a:p>
          <a:p>
            <a:r>
              <a:rPr lang="en-US" sz="2800" b="1" dirty="0">
                <a:latin typeface="Calibri" panose="020F0502020204030204" pitchFamily="34" charset="0"/>
                <a:cs typeface="Calibri" panose="020F0502020204030204" pitchFamily="34" charset="0"/>
              </a:rPr>
              <a:t>Shared </a:t>
            </a:r>
            <a:r>
              <a:rPr lang="en-US" sz="2800" b="1" dirty="0" smtClean="0">
                <a:latin typeface="Calibri" panose="020F0502020204030204" pitchFamily="34" charset="0"/>
                <a:cs typeface="Calibri" panose="020F0502020204030204" pitchFamily="34" charset="0"/>
              </a:rPr>
              <a:t>Mobility</a:t>
            </a:r>
            <a:r>
              <a:rPr lang="pl-PL" sz="2800" dirty="0" smtClean="0">
                <a:latin typeface="Calibri" panose="020F0502020204030204" pitchFamily="34" charset="0"/>
                <a:cs typeface="Calibri" panose="020F0502020204030204" pitchFamily="34" charset="0"/>
              </a:rPr>
              <a:t> </a:t>
            </a:r>
            <a:r>
              <a:rPr lang="en-US" sz="2800" dirty="0" smtClean="0">
                <a:latin typeface="Calibri" panose="020F0502020204030204" pitchFamily="34" charset="0"/>
                <a:cs typeface="Calibri" panose="020F0502020204030204" pitchFamily="34" charset="0"/>
              </a:rPr>
              <a:t>– </a:t>
            </a:r>
            <a:r>
              <a:rPr lang="pl-PL" sz="2800" dirty="0" err="1" smtClean="0">
                <a:latin typeface="Calibri" panose="020F0502020204030204" pitchFamily="34" charset="0"/>
                <a:cs typeface="Calibri" panose="020F0502020204030204" pitchFamily="34" charset="0"/>
              </a:rPr>
              <a:t>c</a:t>
            </a:r>
            <a:r>
              <a:rPr lang="en-US" sz="2800" dirty="0" err="1" smtClean="0">
                <a:latin typeface="Calibri" panose="020F0502020204030204" pitchFamily="34" charset="0"/>
                <a:cs typeface="Calibri" panose="020F0502020204030204" pitchFamily="34" charset="0"/>
              </a:rPr>
              <a:t>arsharing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bikesharing</a:t>
            </a:r>
            <a:r>
              <a:rPr lang="en-US" sz="2800" dirty="0">
                <a:latin typeface="Calibri" panose="020F0502020204030204" pitchFamily="34" charset="0"/>
                <a:cs typeface="Calibri" panose="020F0502020204030204" pitchFamily="34" charset="0"/>
              </a:rPr>
              <a:t>, and ridesharing reduce the number of vehicles on the road</a:t>
            </a:r>
            <a:endParaRPr lang="pl-PL" sz="2800" dirty="0">
              <a:latin typeface="Calibri" panose="020F0502020204030204" pitchFamily="34" charset="0"/>
              <a:cs typeface="Calibri" panose="020F0502020204030204" pitchFamily="34" charset="0"/>
            </a:endParaRPr>
          </a:p>
        </p:txBody>
      </p:sp>
      <p:sp>
        <p:nvSpPr>
          <p:cNvPr id="5" name="Prostokąt 4"/>
          <p:cNvSpPr/>
          <p:nvPr/>
        </p:nvSpPr>
        <p:spPr>
          <a:xfrm>
            <a:off x="5228431" y="5586123"/>
            <a:ext cx="6520178" cy="923330"/>
          </a:xfrm>
          <a:prstGeom prst="rect">
            <a:avLst/>
          </a:prstGeom>
          <a:solidFill>
            <a:schemeClr val="accent1">
              <a:lumMod val="40000"/>
              <a:lumOff val="60000"/>
            </a:schemeClr>
          </a:solidFill>
        </p:spPr>
        <p:txBody>
          <a:bodyPr wrap="square">
            <a:spAutoFit/>
          </a:bodyPr>
          <a:lstStyle/>
          <a:p>
            <a:r>
              <a:rPr lang="pl-PL" dirty="0" err="1">
                <a:latin typeface="Calibri" panose="020F0502020204030204" pitchFamily="34" charset="0"/>
                <a:cs typeface="Calibri" panose="020F0502020204030204" pitchFamily="34" charset="0"/>
              </a:rPr>
              <a:t>Low</a:t>
            </a:r>
            <a:r>
              <a:rPr lang="pl-PL" dirty="0">
                <a:latin typeface="Calibri" panose="020F0502020204030204" pitchFamily="34" charset="0"/>
                <a:cs typeface="Calibri" panose="020F0502020204030204" pitchFamily="34" charset="0"/>
              </a:rPr>
              <a:t>-Carbon </a:t>
            </a:r>
            <a:r>
              <a:rPr lang="pl-PL" dirty="0" smtClean="0">
                <a:latin typeface="Calibri" panose="020F0502020204030204" pitchFamily="34" charset="0"/>
                <a:cs typeface="Calibri" panose="020F0502020204030204" pitchFamily="34" charset="0"/>
              </a:rPr>
              <a:t>Transport </a:t>
            </a:r>
            <a:r>
              <a:rPr lang="en-US" dirty="0" smtClean="0">
                <a:latin typeface="Calibri" panose="020F0502020204030204" pitchFamily="34" charset="0"/>
                <a:cs typeface="Calibri" panose="020F0502020204030204" pitchFamily="34" charset="0"/>
              </a:rPr>
              <a:t>refers </a:t>
            </a:r>
            <a:r>
              <a:rPr lang="en-US" dirty="0">
                <a:latin typeface="Calibri" panose="020F0502020204030204" pitchFamily="34" charset="0"/>
                <a:cs typeface="Calibri" panose="020F0502020204030204" pitchFamily="34" charset="0"/>
              </a:rPr>
              <a:t>to mobility solutions that significantly reduce greenhouse gas (GHG) emissions compared to traditional fossil fuel-based systems</a:t>
            </a:r>
            <a:r>
              <a:rPr lang="en-US" dirty="0" smtClean="0">
                <a:latin typeface="Calibri" panose="020F0502020204030204" pitchFamily="34" charset="0"/>
                <a:cs typeface="Calibri" panose="020F0502020204030204" pitchFamily="34" charset="0"/>
              </a:rPr>
              <a:t>.</a:t>
            </a:r>
            <a:endParaRPr lang="pl-P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090481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568326" y="231494"/>
            <a:ext cx="8052656" cy="5301205"/>
          </a:xfrm>
        </p:spPr>
        <p:txBody>
          <a:bodyPr>
            <a:normAutofit fontScale="92500" lnSpcReduction="10000"/>
          </a:bodyPr>
          <a:lstStyle/>
          <a:p>
            <a:r>
              <a:rPr lang="pl-PL" sz="2800" b="1" dirty="0" err="1" smtClean="0">
                <a:latin typeface="Calibri" panose="020F0502020204030204" pitchFamily="34" charset="0"/>
                <a:cs typeface="Calibri" panose="020F0502020204030204" pitchFamily="34" charset="0"/>
              </a:rPr>
              <a:t>Intelligent</a:t>
            </a:r>
            <a:r>
              <a:rPr lang="pl-PL" sz="2800" b="1" dirty="0" smtClean="0">
                <a:latin typeface="Calibri" panose="020F0502020204030204" pitchFamily="34" charset="0"/>
                <a:cs typeface="Calibri" panose="020F0502020204030204" pitchFamily="34" charset="0"/>
              </a:rPr>
              <a:t> </a:t>
            </a:r>
            <a:r>
              <a:rPr lang="pl-PL" sz="2800" b="1" dirty="0">
                <a:latin typeface="Calibri" panose="020F0502020204030204" pitchFamily="34" charset="0"/>
                <a:cs typeface="Calibri" panose="020F0502020204030204" pitchFamily="34" charset="0"/>
              </a:rPr>
              <a:t>Transport Systems (ITS</a:t>
            </a:r>
            <a:r>
              <a:rPr lang="pl-PL" sz="2800" b="1" dirty="0" smtClean="0">
                <a:latin typeface="Calibri" panose="020F0502020204030204" pitchFamily="34" charset="0"/>
                <a:cs typeface="Calibri" panose="020F0502020204030204" pitchFamily="34" charset="0"/>
              </a:rPr>
              <a:t>)</a:t>
            </a:r>
            <a:r>
              <a:rPr lang="en-US" sz="2800" b="1" dirty="0">
                <a:latin typeface="Calibri" panose="020F0502020204030204" pitchFamily="34" charset="0"/>
                <a:cs typeface="Calibri" panose="020F0502020204030204" pitchFamily="34" charset="0"/>
              </a:rPr>
              <a:t> </a:t>
            </a:r>
            <a:r>
              <a:rPr lang="pl-PL" sz="2800" b="1" dirty="0" smtClean="0">
                <a:latin typeface="Calibri" panose="020F0502020204030204" pitchFamily="34" charset="0"/>
                <a:cs typeface="Calibri" panose="020F0502020204030204" pitchFamily="34" charset="0"/>
              </a:rPr>
              <a:t>- </a:t>
            </a:r>
            <a:r>
              <a:rPr lang="en-US" sz="2800" dirty="0" smtClean="0">
                <a:latin typeface="Calibri" panose="020F0502020204030204" pitchFamily="34" charset="0"/>
                <a:cs typeface="Calibri" panose="020F0502020204030204" pitchFamily="34" charset="0"/>
              </a:rPr>
              <a:t>refer </a:t>
            </a:r>
            <a:r>
              <a:rPr lang="en-US" sz="2800" dirty="0">
                <a:latin typeface="Calibri" panose="020F0502020204030204" pitchFamily="34" charset="0"/>
                <a:cs typeface="Calibri" panose="020F0502020204030204" pitchFamily="34" charset="0"/>
              </a:rPr>
              <a:t>to the use of digital technologies and data to improve the efficiency, safety, and sustainability of transportation </a:t>
            </a:r>
            <a:r>
              <a:rPr lang="en-US" sz="2800" dirty="0" smtClean="0">
                <a:latin typeface="Calibri" panose="020F0502020204030204" pitchFamily="34" charset="0"/>
                <a:cs typeface="Calibri" panose="020F0502020204030204" pitchFamily="34" charset="0"/>
              </a:rPr>
              <a:t>systems</a:t>
            </a:r>
            <a:endParaRPr lang="pl-PL" sz="2800" dirty="0" smtClean="0">
              <a:latin typeface="Calibri" panose="020F0502020204030204" pitchFamily="34" charset="0"/>
              <a:cs typeface="Calibri" panose="020F0502020204030204" pitchFamily="34" charset="0"/>
            </a:endParaRPr>
          </a:p>
          <a:p>
            <a:r>
              <a:rPr lang="en-US" sz="2800" b="1" dirty="0" smtClean="0">
                <a:latin typeface="Calibri" panose="020F0502020204030204" pitchFamily="34" charset="0"/>
                <a:cs typeface="Calibri" panose="020F0502020204030204" pitchFamily="34" charset="0"/>
              </a:rPr>
              <a:t>Energy-</a:t>
            </a:r>
            <a:r>
              <a:rPr lang="pl-PL" sz="2800" b="1" dirty="0" smtClean="0">
                <a:latin typeface="Calibri" panose="020F0502020204030204" pitchFamily="34" charset="0"/>
                <a:cs typeface="Calibri" panose="020F0502020204030204" pitchFamily="34" charset="0"/>
              </a:rPr>
              <a:t>e</a:t>
            </a:r>
            <a:r>
              <a:rPr lang="en-US" sz="2800" b="1" dirty="0" err="1" smtClean="0">
                <a:latin typeface="Calibri" panose="020F0502020204030204" pitchFamily="34" charset="0"/>
                <a:cs typeface="Calibri" panose="020F0502020204030204" pitchFamily="34" charset="0"/>
              </a:rPr>
              <a:t>fficient</a:t>
            </a:r>
            <a:r>
              <a:rPr lang="en-US" sz="2800" b="1" dirty="0" smtClean="0">
                <a:latin typeface="Calibri" panose="020F0502020204030204" pitchFamily="34" charset="0"/>
                <a:cs typeface="Calibri" panose="020F0502020204030204" pitchFamily="34" charset="0"/>
              </a:rPr>
              <a:t> </a:t>
            </a:r>
            <a:r>
              <a:rPr lang="pl-PL" sz="2800" b="1" dirty="0" smtClean="0">
                <a:latin typeface="Calibri" panose="020F0502020204030204" pitchFamily="34" charset="0"/>
                <a:cs typeface="Calibri" panose="020F0502020204030204" pitchFamily="34" charset="0"/>
              </a:rPr>
              <a:t>p</a:t>
            </a:r>
            <a:r>
              <a:rPr lang="en-US" sz="2800" b="1" dirty="0" err="1" smtClean="0">
                <a:latin typeface="Calibri" panose="020F0502020204030204" pitchFamily="34" charset="0"/>
                <a:cs typeface="Calibri" panose="020F0502020204030204" pitchFamily="34" charset="0"/>
              </a:rPr>
              <a:t>ublic</a:t>
            </a:r>
            <a:r>
              <a:rPr lang="en-US" sz="2800" b="1" dirty="0" smtClean="0">
                <a:latin typeface="Calibri" panose="020F0502020204030204" pitchFamily="34" charset="0"/>
                <a:cs typeface="Calibri" panose="020F0502020204030204" pitchFamily="34" charset="0"/>
              </a:rPr>
              <a:t> </a:t>
            </a:r>
            <a:r>
              <a:rPr lang="pl-PL" sz="2800" b="1" dirty="0" smtClean="0">
                <a:latin typeface="Calibri" panose="020F0502020204030204" pitchFamily="34" charset="0"/>
                <a:cs typeface="Calibri" panose="020F0502020204030204" pitchFamily="34" charset="0"/>
              </a:rPr>
              <a:t>t</a:t>
            </a:r>
            <a:r>
              <a:rPr lang="en-US" sz="2800" b="1" dirty="0" err="1" smtClean="0">
                <a:latin typeface="Calibri" panose="020F0502020204030204" pitchFamily="34" charset="0"/>
                <a:cs typeface="Calibri" panose="020F0502020204030204" pitchFamily="34" charset="0"/>
              </a:rPr>
              <a:t>ransport</a:t>
            </a:r>
            <a:r>
              <a:rPr lang="pl-PL" sz="2800" dirty="0" smtClean="0">
                <a:latin typeface="Calibri" panose="020F0502020204030204" pitchFamily="34" charset="0"/>
                <a:cs typeface="Calibri" panose="020F0502020204030204" pitchFamily="34" charset="0"/>
              </a:rPr>
              <a:t> </a:t>
            </a:r>
            <a:r>
              <a:rPr lang="en-US" sz="2800" dirty="0" smtClean="0">
                <a:latin typeface="Calibri" panose="020F0502020204030204" pitchFamily="34" charset="0"/>
                <a:cs typeface="Calibri" panose="020F0502020204030204" pitchFamily="34" charset="0"/>
              </a:rPr>
              <a:t>– </a:t>
            </a:r>
            <a:r>
              <a:rPr lang="pl-PL" sz="2800" dirty="0" smtClean="0">
                <a:latin typeface="Calibri" panose="020F0502020204030204" pitchFamily="34" charset="0"/>
                <a:cs typeface="Calibri" panose="020F0502020204030204" pitchFamily="34" charset="0"/>
              </a:rPr>
              <a:t>e</a:t>
            </a:r>
            <a:r>
              <a:rPr lang="en-US" sz="2800" dirty="0" err="1" smtClean="0">
                <a:latin typeface="Calibri" panose="020F0502020204030204" pitchFamily="34" charset="0"/>
                <a:cs typeface="Calibri" panose="020F0502020204030204" pitchFamily="34" charset="0"/>
              </a:rPr>
              <a:t>lectric</a:t>
            </a:r>
            <a:r>
              <a:rPr lang="en-US" sz="2800" dirty="0" smtClean="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buses, trams, and trains powered by renewable energy sources</a:t>
            </a:r>
            <a:endParaRPr lang="pl-PL" sz="2800" dirty="0">
              <a:latin typeface="Calibri" panose="020F0502020204030204" pitchFamily="34" charset="0"/>
              <a:cs typeface="Calibri" panose="020F0502020204030204" pitchFamily="34" charset="0"/>
            </a:endParaRPr>
          </a:p>
          <a:p>
            <a:r>
              <a:rPr lang="pl-PL" sz="2800" b="1" dirty="0">
                <a:latin typeface="Calibri" panose="020F0502020204030204" pitchFamily="34" charset="0"/>
                <a:cs typeface="Calibri" panose="020F0502020204030204" pitchFamily="34" charset="0"/>
              </a:rPr>
              <a:t>Smart </a:t>
            </a:r>
            <a:r>
              <a:rPr lang="pl-PL" sz="2800" b="1" dirty="0" err="1">
                <a:latin typeface="Calibri" panose="020F0502020204030204" pitchFamily="34" charset="0"/>
                <a:cs typeface="Calibri" panose="020F0502020204030204" pitchFamily="34" charset="0"/>
              </a:rPr>
              <a:t>traffic</a:t>
            </a:r>
            <a:r>
              <a:rPr lang="pl-PL" sz="2800" b="1" dirty="0">
                <a:latin typeface="Calibri" panose="020F0502020204030204" pitchFamily="34" charset="0"/>
                <a:cs typeface="Calibri" panose="020F0502020204030204" pitchFamily="34" charset="0"/>
              </a:rPr>
              <a:t> </a:t>
            </a:r>
            <a:r>
              <a:rPr lang="pl-PL" sz="2800" b="1" dirty="0" smtClean="0">
                <a:latin typeface="Calibri" panose="020F0502020204030204" pitchFamily="34" charset="0"/>
                <a:cs typeface="Calibri" panose="020F0502020204030204" pitchFamily="34" charset="0"/>
              </a:rPr>
              <a:t>management </a:t>
            </a:r>
            <a:r>
              <a:rPr lang="pl-PL" sz="2800" b="1" dirty="0" err="1" smtClean="0">
                <a:latin typeface="Calibri" panose="020F0502020204030204" pitchFamily="34" charset="0"/>
                <a:cs typeface="Calibri" panose="020F0502020204030204" pitchFamily="34" charset="0"/>
              </a:rPr>
              <a:t>systems</a:t>
            </a:r>
            <a:r>
              <a:rPr lang="pl-PL" sz="2800" b="1" dirty="0" smtClean="0">
                <a:latin typeface="Calibri" panose="020F0502020204030204" pitchFamily="34" charset="0"/>
                <a:cs typeface="Calibri" panose="020F0502020204030204" pitchFamily="34" charset="0"/>
              </a:rPr>
              <a:t> </a:t>
            </a:r>
            <a:r>
              <a:rPr lang="pl-PL" sz="2800" dirty="0" smtClean="0">
                <a:latin typeface="Calibri" panose="020F0502020204030204" pitchFamily="34" charset="0"/>
                <a:cs typeface="Calibri" panose="020F0502020204030204" pitchFamily="34" charset="0"/>
              </a:rPr>
              <a:t>-</a:t>
            </a:r>
            <a:r>
              <a:rPr lang="en-US" sz="2800" dirty="0" smtClean="0">
                <a:latin typeface="Calibri" panose="020F0502020204030204" pitchFamily="34" charset="0"/>
                <a:cs typeface="Calibri" panose="020F0502020204030204" pitchFamily="34" charset="0"/>
              </a:rPr>
              <a:t> </a:t>
            </a:r>
            <a:r>
              <a:rPr lang="pl-PL" sz="2800" dirty="0" smtClean="0">
                <a:latin typeface="Calibri" panose="020F0502020204030204" pitchFamily="34" charset="0"/>
                <a:cs typeface="Calibri" panose="020F0502020204030204" pitchFamily="34" charset="0"/>
              </a:rPr>
              <a:t>r</a:t>
            </a:r>
            <a:r>
              <a:rPr lang="en-US" sz="2800" dirty="0" smtClean="0">
                <a:latin typeface="Calibri" panose="020F0502020204030204" pitchFamily="34" charset="0"/>
                <a:cs typeface="Calibri" panose="020F0502020204030204" pitchFamily="34" charset="0"/>
              </a:rPr>
              <a:t>educe </a:t>
            </a:r>
            <a:r>
              <a:rPr lang="en-US" sz="2800" dirty="0">
                <a:latin typeface="Calibri" panose="020F0502020204030204" pitchFamily="34" charset="0"/>
                <a:cs typeface="Calibri" panose="020F0502020204030204" pitchFamily="34" charset="0"/>
              </a:rPr>
              <a:t>idling, smooth traffic flow, and optimize fuel usage (e.g. adaptive traffic lights)</a:t>
            </a:r>
            <a:endParaRPr lang="pl-PL" sz="2800" dirty="0">
              <a:latin typeface="Calibri" panose="020F0502020204030204" pitchFamily="34" charset="0"/>
              <a:cs typeface="Calibri" panose="020F0502020204030204" pitchFamily="34" charset="0"/>
            </a:endParaRPr>
          </a:p>
          <a:p>
            <a:r>
              <a:rPr lang="en-US" sz="2800" b="1" dirty="0" smtClean="0">
                <a:latin typeface="Calibri" panose="020F0502020204030204" pitchFamily="34" charset="0"/>
                <a:cs typeface="Calibri" panose="020F0502020204030204" pitchFamily="34" charset="0"/>
              </a:rPr>
              <a:t>Electric </a:t>
            </a:r>
            <a:r>
              <a:rPr lang="en-US" sz="2800" b="1" dirty="0">
                <a:latin typeface="Calibri" panose="020F0502020204030204" pitchFamily="34" charset="0"/>
                <a:cs typeface="Calibri" panose="020F0502020204030204" pitchFamily="34" charset="0"/>
              </a:rPr>
              <a:t>and </a:t>
            </a:r>
            <a:r>
              <a:rPr lang="pl-PL" sz="2800" b="1" dirty="0" smtClean="0">
                <a:latin typeface="Calibri" panose="020F0502020204030204" pitchFamily="34" charset="0"/>
                <a:cs typeface="Calibri" panose="020F0502020204030204" pitchFamily="34" charset="0"/>
              </a:rPr>
              <a:t>h</a:t>
            </a:r>
            <a:r>
              <a:rPr lang="en-US" sz="2800" b="1" dirty="0" err="1" smtClean="0">
                <a:latin typeface="Calibri" panose="020F0502020204030204" pitchFamily="34" charset="0"/>
                <a:cs typeface="Calibri" panose="020F0502020204030204" pitchFamily="34" charset="0"/>
              </a:rPr>
              <a:t>ybrid</a:t>
            </a:r>
            <a:r>
              <a:rPr lang="en-US" sz="2800" b="1" dirty="0" smtClean="0">
                <a:latin typeface="Calibri" panose="020F0502020204030204" pitchFamily="34" charset="0"/>
                <a:cs typeface="Calibri" panose="020F0502020204030204" pitchFamily="34" charset="0"/>
              </a:rPr>
              <a:t> </a:t>
            </a:r>
            <a:r>
              <a:rPr lang="pl-PL" sz="2800" b="1" dirty="0" smtClean="0">
                <a:latin typeface="Calibri" panose="020F0502020204030204" pitchFamily="34" charset="0"/>
                <a:cs typeface="Calibri" panose="020F0502020204030204" pitchFamily="34" charset="0"/>
              </a:rPr>
              <a:t>v</a:t>
            </a:r>
            <a:r>
              <a:rPr lang="en-US" sz="2800" b="1" dirty="0" err="1" smtClean="0">
                <a:latin typeface="Calibri" panose="020F0502020204030204" pitchFamily="34" charset="0"/>
                <a:cs typeface="Calibri" panose="020F0502020204030204" pitchFamily="34" charset="0"/>
              </a:rPr>
              <a:t>ehicles</a:t>
            </a:r>
            <a:r>
              <a:rPr lang="pl-PL" sz="2800" dirty="0" smtClean="0">
                <a:latin typeface="Calibri" panose="020F0502020204030204" pitchFamily="34" charset="0"/>
                <a:cs typeface="Calibri" panose="020F0502020204030204" pitchFamily="34" charset="0"/>
              </a:rPr>
              <a:t> </a:t>
            </a:r>
            <a:r>
              <a:rPr lang="en-US" sz="2800" dirty="0" smtClean="0">
                <a:latin typeface="Calibri" panose="020F0502020204030204" pitchFamily="34" charset="0"/>
                <a:cs typeface="Calibri" panose="020F0502020204030204" pitchFamily="34" charset="0"/>
              </a:rPr>
              <a:t>– </a:t>
            </a:r>
            <a:r>
              <a:rPr lang="pl-PL" sz="2800" dirty="0" smtClean="0">
                <a:latin typeface="Calibri" panose="020F0502020204030204" pitchFamily="34" charset="0"/>
                <a:cs typeface="Calibri" panose="020F0502020204030204" pitchFamily="34" charset="0"/>
              </a:rPr>
              <a:t>u</a:t>
            </a:r>
            <a:r>
              <a:rPr lang="en-US" sz="2800" dirty="0" smtClean="0">
                <a:latin typeface="Calibri" panose="020F0502020204030204" pitchFamily="34" charset="0"/>
                <a:cs typeface="Calibri" panose="020F0502020204030204" pitchFamily="34" charset="0"/>
              </a:rPr>
              <a:t>se </a:t>
            </a:r>
            <a:r>
              <a:rPr lang="en-US" sz="2800" dirty="0">
                <a:latin typeface="Calibri" panose="020F0502020204030204" pitchFamily="34" charset="0"/>
                <a:cs typeface="Calibri" panose="020F0502020204030204" pitchFamily="34" charset="0"/>
              </a:rPr>
              <a:t>less energy per kilometer and emit fewer pollutants than internal combustion </a:t>
            </a:r>
            <a:r>
              <a:rPr lang="en-US" sz="2800" dirty="0" smtClean="0">
                <a:latin typeface="Calibri" panose="020F0502020204030204" pitchFamily="34" charset="0"/>
                <a:cs typeface="Calibri" panose="020F0502020204030204" pitchFamily="34" charset="0"/>
              </a:rPr>
              <a:t>engines</a:t>
            </a:r>
            <a:endParaRPr lang="pl-PL" sz="2800" dirty="0" smtClean="0">
              <a:latin typeface="Calibri" panose="020F0502020204030204" pitchFamily="34" charset="0"/>
              <a:cs typeface="Calibri" panose="020F0502020204030204" pitchFamily="34" charset="0"/>
            </a:endParaRPr>
          </a:p>
          <a:p>
            <a:r>
              <a:rPr lang="pl-PL" sz="2800" b="1" dirty="0" err="1">
                <a:latin typeface="Calibri" panose="020F0502020204030204" pitchFamily="34" charset="0"/>
                <a:cs typeface="Calibri" panose="020F0502020204030204" pitchFamily="34" charset="0"/>
              </a:rPr>
              <a:t>Alternative</a:t>
            </a:r>
            <a:r>
              <a:rPr lang="pl-PL" sz="2800" b="1" dirty="0">
                <a:latin typeface="Calibri" panose="020F0502020204030204" pitchFamily="34" charset="0"/>
                <a:cs typeface="Calibri" panose="020F0502020204030204" pitchFamily="34" charset="0"/>
              </a:rPr>
              <a:t> </a:t>
            </a:r>
            <a:r>
              <a:rPr lang="pl-PL" sz="2800" b="1" dirty="0" err="1">
                <a:latin typeface="Calibri" panose="020F0502020204030204" pitchFamily="34" charset="0"/>
                <a:cs typeface="Calibri" panose="020F0502020204030204" pitchFamily="34" charset="0"/>
              </a:rPr>
              <a:t>f</a:t>
            </a:r>
            <a:r>
              <a:rPr lang="pl-PL" sz="2800" b="1" dirty="0" err="1" smtClean="0">
                <a:latin typeface="Calibri" panose="020F0502020204030204" pitchFamily="34" charset="0"/>
                <a:cs typeface="Calibri" panose="020F0502020204030204" pitchFamily="34" charset="0"/>
              </a:rPr>
              <a:t>uels</a:t>
            </a:r>
            <a:r>
              <a:rPr lang="pl-PL" sz="2800" dirty="0" smtClean="0">
                <a:latin typeface="Calibri" panose="020F0502020204030204" pitchFamily="34" charset="0"/>
                <a:cs typeface="Calibri" panose="020F0502020204030204" pitchFamily="34" charset="0"/>
              </a:rPr>
              <a:t> – </a:t>
            </a:r>
            <a:r>
              <a:rPr lang="pl-PL" sz="2800" dirty="0" err="1" smtClean="0">
                <a:latin typeface="Calibri" panose="020F0502020204030204" pitchFamily="34" charset="0"/>
                <a:cs typeface="Calibri" panose="020F0502020204030204" pitchFamily="34" charset="0"/>
              </a:rPr>
              <a:t>biofuels</a:t>
            </a:r>
            <a:r>
              <a:rPr lang="pl-PL" sz="2800" dirty="0">
                <a:latin typeface="Calibri" panose="020F0502020204030204" pitchFamily="34" charset="0"/>
                <a:cs typeface="Calibri" panose="020F0502020204030204" pitchFamily="34" charset="0"/>
              </a:rPr>
              <a:t>, </a:t>
            </a:r>
            <a:r>
              <a:rPr lang="pl-PL" sz="2800" dirty="0" err="1">
                <a:latin typeface="Calibri" panose="020F0502020204030204" pitchFamily="34" charset="0"/>
                <a:cs typeface="Calibri" panose="020F0502020204030204" pitchFamily="34" charset="0"/>
              </a:rPr>
              <a:t>hydrogen</a:t>
            </a:r>
            <a:r>
              <a:rPr lang="pl-PL" sz="2800" dirty="0">
                <a:latin typeface="Calibri" panose="020F0502020204030204" pitchFamily="34" charset="0"/>
                <a:cs typeface="Calibri" panose="020F0502020204030204" pitchFamily="34" charset="0"/>
              </a:rPr>
              <a:t>, and </a:t>
            </a:r>
            <a:r>
              <a:rPr lang="pl-PL" sz="2800" dirty="0" err="1">
                <a:latin typeface="Calibri" panose="020F0502020204030204" pitchFamily="34" charset="0"/>
                <a:cs typeface="Calibri" panose="020F0502020204030204" pitchFamily="34" charset="0"/>
              </a:rPr>
              <a:t>synthetic</a:t>
            </a:r>
            <a:r>
              <a:rPr lang="pl-PL" sz="2800" dirty="0">
                <a:latin typeface="Calibri" panose="020F0502020204030204" pitchFamily="34" charset="0"/>
                <a:cs typeface="Calibri" panose="020F0502020204030204" pitchFamily="34" charset="0"/>
              </a:rPr>
              <a:t> </a:t>
            </a:r>
            <a:r>
              <a:rPr lang="pl-PL" sz="2800" dirty="0" err="1">
                <a:latin typeface="Calibri" panose="020F0502020204030204" pitchFamily="34" charset="0"/>
                <a:cs typeface="Calibri" panose="020F0502020204030204" pitchFamily="34" charset="0"/>
              </a:rPr>
              <a:t>fuels</a:t>
            </a:r>
            <a:r>
              <a:rPr lang="pl-PL" sz="2800" dirty="0">
                <a:latin typeface="Calibri" panose="020F0502020204030204" pitchFamily="34" charset="0"/>
                <a:cs typeface="Calibri" panose="020F0502020204030204" pitchFamily="34" charset="0"/>
              </a:rPr>
              <a:t> </a:t>
            </a:r>
            <a:r>
              <a:rPr lang="pl-PL" sz="2800" dirty="0" err="1">
                <a:latin typeface="Calibri" panose="020F0502020204030204" pitchFamily="34" charset="0"/>
                <a:cs typeface="Calibri" panose="020F0502020204030204" pitchFamily="34" charset="0"/>
              </a:rPr>
              <a:t>offer</a:t>
            </a:r>
            <a:r>
              <a:rPr lang="pl-PL" sz="2800" dirty="0">
                <a:latin typeface="Calibri" panose="020F0502020204030204" pitchFamily="34" charset="0"/>
                <a:cs typeface="Calibri" panose="020F0502020204030204" pitchFamily="34" charset="0"/>
              </a:rPr>
              <a:t> </a:t>
            </a:r>
            <a:r>
              <a:rPr lang="pl-PL" sz="2800" dirty="0" err="1">
                <a:latin typeface="Calibri" panose="020F0502020204030204" pitchFamily="34" charset="0"/>
                <a:cs typeface="Calibri" panose="020F0502020204030204" pitchFamily="34" charset="0"/>
              </a:rPr>
              <a:t>cleaner</a:t>
            </a:r>
            <a:r>
              <a:rPr lang="pl-PL" sz="2800" dirty="0">
                <a:latin typeface="Calibri" panose="020F0502020204030204" pitchFamily="34" charset="0"/>
                <a:cs typeface="Calibri" panose="020F0502020204030204" pitchFamily="34" charset="0"/>
              </a:rPr>
              <a:t> </a:t>
            </a:r>
            <a:r>
              <a:rPr lang="pl-PL" sz="2800" dirty="0" err="1">
                <a:latin typeface="Calibri" panose="020F0502020204030204" pitchFamily="34" charset="0"/>
                <a:cs typeface="Calibri" panose="020F0502020204030204" pitchFamily="34" charset="0"/>
              </a:rPr>
              <a:t>energy</a:t>
            </a:r>
            <a:r>
              <a:rPr lang="pl-PL" sz="2800" dirty="0">
                <a:latin typeface="Calibri" panose="020F0502020204030204" pitchFamily="34" charset="0"/>
                <a:cs typeface="Calibri" panose="020F0502020204030204" pitchFamily="34" charset="0"/>
              </a:rPr>
              <a:t> </a:t>
            </a:r>
            <a:r>
              <a:rPr lang="pl-PL" sz="2800" dirty="0" err="1">
                <a:latin typeface="Calibri" panose="020F0502020204030204" pitchFamily="34" charset="0"/>
                <a:cs typeface="Calibri" panose="020F0502020204030204" pitchFamily="34" charset="0"/>
              </a:rPr>
              <a:t>options</a:t>
            </a:r>
            <a:endParaRPr lang="pl-PL" sz="2800" dirty="0">
              <a:latin typeface="Calibri" panose="020F0502020204030204" pitchFamily="34" charset="0"/>
              <a:cs typeface="Calibri" panose="020F0502020204030204" pitchFamily="34" charset="0"/>
            </a:endParaRPr>
          </a:p>
        </p:txBody>
      </p:sp>
      <p:sp>
        <p:nvSpPr>
          <p:cNvPr id="6" name="Tytuł 1"/>
          <p:cNvSpPr>
            <a:spLocks noGrp="1"/>
          </p:cNvSpPr>
          <p:nvPr>
            <p:ph type="title"/>
          </p:nvPr>
        </p:nvSpPr>
        <p:spPr>
          <a:xfrm>
            <a:off x="114022" y="1054389"/>
            <a:ext cx="3138463" cy="4601183"/>
          </a:xfrm>
        </p:spPr>
        <p:txBody>
          <a:bodyPr>
            <a:normAutofit/>
          </a:bodyPr>
          <a:lstStyle/>
          <a:p>
            <a:r>
              <a:rPr lang="pl-PL" sz="3200" dirty="0" err="1">
                <a:latin typeface="Calibri" panose="020F0502020204030204" pitchFamily="34" charset="0"/>
                <a:cs typeface="Calibri" panose="020F0502020204030204" pitchFamily="34" charset="0"/>
              </a:rPr>
              <a:t>Pillars</a:t>
            </a:r>
            <a:r>
              <a:rPr lang="pl-PL" sz="3200" dirty="0">
                <a:latin typeface="Calibri" panose="020F0502020204030204" pitchFamily="34" charset="0"/>
                <a:cs typeface="Calibri" panose="020F0502020204030204" pitchFamily="34" charset="0"/>
              </a:rPr>
              <a:t> of </a:t>
            </a:r>
            <a:r>
              <a:rPr lang="pl-PL" sz="3200" dirty="0" err="1">
                <a:latin typeface="Calibri" panose="020F0502020204030204" pitchFamily="34" charset="0"/>
                <a:cs typeface="Calibri" panose="020F0502020204030204" pitchFamily="34" charset="0"/>
              </a:rPr>
              <a:t>Sustainable</a:t>
            </a:r>
            <a:r>
              <a:rPr lang="pl-PL" sz="3200" dirty="0">
                <a:latin typeface="Calibri" panose="020F0502020204030204" pitchFamily="34" charset="0"/>
                <a:cs typeface="Calibri" panose="020F0502020204030204" pitchFamily="34" charset="0"/>
              </a:rPr>
              <a:t> </a:t>
            </a:r>
            <a:r>
              <a:rPr lang="pl-PL" sz="3200" dirty="0" err="1" smtClean="0">
                <a:latin typeface="Calibri" panose="020F0502020204030204" pitchFamily="34" charset="0"/>
                <a:cs typeface="Calibri" panose="020F0502020204030204" pitchFamily="34" charset="0"/>
              </a:rPr>
              <a:t>Mobility</a:t>
            </a:r>
            <a:r>
              <a:rPr lang="pl-PL" sz="3200" dirty="0" smtClean="0">
                <a:latin typeface="Calibri" panose="020F0502020204030204" pitchFamily="34" charset="0"/>
                <a:cs typeface="Calibri" panose="020F0502020204030204" pitchFamily="34" charset="0"/>
              </a:rPr>
              <a:t> </a:t>
            </a:r>
            <a:br>
              <a:rPr lang="pl-PL" sz="3200" dirty="0" smtClean="0">
                <a:latin typeface="Calibri" panose="020F0502020204030204" pitchFamily="34" charset="0"/>
                <a:cs typeface="Calibri" panose="020F0502020204030204" pitchFamily="34" charset="0"/>
              </a:rPr>
            </a:br>
            <a:r>
              <a:rPr lang="pl-PL" sz="3000" b="1" dirty="0" smtClean="0">
                <a:latin typeface="Calibri" panose="020F0502020204030204" pitchFamily="34" charset="0"/>
                <a:cs typeface="Calibri" panose="020F0502020204030204" pitchFamily="34" charset="0"/>
              </a:rPr>
              <a:t>– Energy – </a:t>
            </a:r>
            <a:r>
              <a:rPr lang="pl-PL" sz="3000" b="1" dirty="0" err="1" smtClean="0">
                <a:latin typeface="Calibri" panose="020F0502020204030204" pitchFamily="34" charset="0"/>
                <a:cs typeface="Calibri" panose="020F0502020204030204" pitchFamily="34" charset="0"/>
              </a:rPr>
              <a:t>efficient</a:t>
            </a:r>
            <a:r>
              <a:rPr lang="pl-PL" sz="3000" b="1" dirty="0" smtClean="0">
                <a:latin typeface="Calibri" panose="020F0502020204030204" pitchFamily="34" charset="0"/>
                <a:cs typeface="Calibri" panose="020F0502020204030204" pitchFamily="34" charset="0"/>
              </a:rPr>
              <a:t> transport system</a:t>
            </a:r>
            <a:endParaRPr lang="pl-PL" sz="3000" b="1" dirty="0">
              <a:latin typeface="Calibri" panose="020F0502020204030204" pitchFamily="34" charset="0"/>
              <a:cs typeface="Calibri" panose="020F0502020204030204" pitchFamily="34" charset="0"/>
            </a:endParaRPr>
          </a:p>
        </p:txBody>
      </p:sp>
      <p:sp>
        <p:nvSpPr>
          <p:cNvPr id="7" name="Prostokąt 6"/>
          <p:cNvSpPr/>
          <p:nvPr/>
        </p:nvSpPr>
        <p:spPr>
          <a:xfrm>
            <a:off x="5712037" y="5532699"/>
            <a:ext cx="5908945" cy="1200329"/>
          </a:xfrm>
          <a:prstGeom prst="rect">
            <a:avLst/>
          </a:prstGeom>
          <a:solidFill>
            <a:schemeClr val="accent2">
              <a:lumMod val="40000"/>
              <a:lumOff val="60000"/>
            </a:schemeClr>
          </a:solidFill>
        </p:spPr>
        <p:txBody>
          <a:bodyPr wrap="square">
            <a:spAutoFit/>
          </a:bodyPr>
          <a:lstStyle/>
          <a:p>
            <a:r>
              <a:rPr lang="en-US" dirty="0">
                <a:latin typeface="Calibri" panose="020F0502020204030204" pitchFamily="34" charset="0"/>
                <a:cs typeface="Calibri" panose="020F0502020204030204" pitchFamily="34" charset="0"/>
              </a:rPr>
              <a:t>Energy-efficient transport systems reduce energy consumption, lower greenhouse gas emissions, and support long-term sustainability — all while improving system performance and cost-effectiveness.</a:t>
            </a:r>
            <a:endParaRPr lang="pl-P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757371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695647" y="451414"/>
            <a:ext cx="7913761" cy="5468972"/>
          </a:xfrm>
        </p:spPr>
        <p:txBody>
          <a:bodyPr>
            <a:normAutofit/>
          </a:bodyPr>
          <a:lstStyle/>
          <a:p>
            <a:r>
              <a:rPr lang="pl-PL" sz="2800" b="1" dirty="0" err="1" smtClean="0">
                <a:latin typeface="Calibri" panose="020F0502020204030204" pitchFamily="34" charset="0"/>
                <a:cs typeface="Calibri" panose="020F0502020204030204" pitchFamily="34" charset="0"/>
              </a:rPr>
              <a:t>Reduces</a:t>
            </a:r>
            <a:r>
              <a:rPr lang="pl-PL" sz="2800" b="1" dirty="0" smtClean="0">
                <a:latin typeface="Calibri" panose="020F0502020204030204" pitchFamily="34" charset="0"/>
                <a:cs typeface="Calibri" panose="020F0502020204030204" pitchFamily="34" charset="0"/>
              </a:rPr>
              <a:t> </a:t>
            </a:r>
            <a:r>
              <a:rPr lang="pl-PL" sz="2800" b="1" dirty="0" err="1">
                <a:latin typeface="Calibri" panose="020F0502020204030204" pitchFamily="34" charset="0"/>
                <a:cs typeface="Calibri" panose="020F0502020204030204" pitchFamily="34" charset="0"/>
              </a:rPr>
              <a:t>travel</a:t>
            </a:r>
            <a:r>
              <a:rPr lang="pl-PL" sz="2800" b="1" dirty="0">
                <a:latin typeface="Calibri" panose="020F0502020204030204" pitchFamily="34" charset="0"/>
                <a:cs typeface="Calibri" panose="020F0502020204030204" pitchFamily="34" charset="0"/>
              </a:rPr>
              <a:t> </a:t>
            </a:r>
            <a:r>
              <a:rPr lang="pl-PL" sz="2800" b="1" dirty="0" err="1" smtClean="0">
                <a:latin typeface="Calibri" panose="020F0502020204030204" pitchFamily="34" charset="0"/>
                <a:cs typeface="Calibri" panose="020F0502020204030204" pitchFamily="34" charset="0"/>
              </a:rPr>
              <a:t>distances</a:t>
            </a:r>
            <a:r>
              <a:rPr lang="pl-PL" sz="2800" b="1" dirty="0">
                <a:latin typeface="Calibri" panose="020F0502020204030204" pitchFamily="34" charset="0"/>
                <a:cs typeface="Calibri" panose="020F0502020204030204" pitchFamily="34" charset="0"/>
              </a:rPr>
              <a:t> </a:t>
            </a:r>
            <a:r>
              <a:rPr lang="pl-PL" sz="2800" b="1" dirty="0" smtClean="0">
                <a:latin typeface="Calibri" panose="020F0502020204030204" pitchFamily="34" charset="0"/>
                <a:cs typeface="Calibri" panose="020F0502020204030204" pitchFamily="34" charset="0"/>
              </a:rPr>
              <a:t>- </a:t>
            </a:r>
            <a:r>
              <a:rPr lang="pl-PL" sz="2800" dirty="0" smtClean="0">
                <a:latin typeface="Calibri" panose="020F0502020204030204" pitchFamily="34" charset="0"/>
                <a:cs typeface="Calibri" panose="020F0502020204030204" pitchFamily="34" charset="0"/>
              </a:rPr>
              <a:t>c</a:t>
            </a:r>
            <a:r>
              <a:rPr lang="en-US" sz="2800" dirty="0" err="1" smtClean="0">
                <a:latin typeface="Calibri" panose="020F0502020204030204" pitchFamily="34" charset="0"/>
                <a:cs typeface="Calibri" panose="020F0502020204030204" pitchFamily="34" charset="0"/>
              </a:rPr>
              <a:t>ompact</a:t>
            </a:r>
            <a:r>
              <a:rPr lang="en-US" sz="2800" dirty="0">
                <a:latin typeface="Calibri" panose="020F0502020204030204" pitchFamily="34" charset="0"/>
                <a:cs typeface="Calibri" panose="020F0502020204030204" pitchFamily="34" charset="0"/>
              </a:rPr>
              <a:t>, mixed-use neighborhoods support </a:t>
            </a:r>
            <a:r>
              <a:rPr lang="en-US" sz="2800" dirty="0" smtClean="0">
                <a:latin typeface="Calibri" panose="020F0502020204030204" pitchFamily="34" charset="0"/>
                <a:cs typeface="Calibri" panose="020F0502020204030204" pitchFamily="34" charset="0"/>
              </a:rPr>
              <a:t>walking </a:t>
            </a:r>
            <a:r>
              <a:rPr lang="en-US" sz="2800" dirty="0">
                <a:latin typeface="Calibri" panose="020F0502020204030204" pitchFamily="34" charset="0"/>
                <a:cs typeface="Calibri" panose="020F0502020204030204" pitchFamily="34" charset="0"/>
              </a:rPr>
              <a:t>and </a:t>
            </a:r>
            <a:r>
              <a:rPr lang="en-US" sz="2800" dirty="0" smtClean="0">
                <a:latin typeface="Calibri" panose="020F0502020204030204" pitchFamily="34" charset="0"/>
                <a:cs typeface="Calibri" panose="020F0502020204030204" pitchFamily="34" charset="0"/>
              </a:rPr>
              <a:t>cycling</a:t>
            </a:r>
            <a:endParaRPr lang="pl-PL" sz="2800" dirty="0" smtClean="0">
              <a:latin typeface="Calibri" panose="020F0502020204030204" pitchFamily="34" charset="0"/>
              <a:cs typeface="Calibri" panose="020F0502020204030204" pitchFamily="34" charset="0"/>
            </a:endParaRPr>
          </a:p>
          <a:p>
            <a:r>
              <a:rPr lang="en-US" sz="2800" b="1" dirty="0">
                <a:latin typeface="Calibri" panose="020F0502020204030204" pitchFamily="34" charset="0"/>
                <a:cs typeface="Calibri" panose="020F0502020204030204" pitchFamily="34" charset="0"/>
              </a:rPr>
              <a:t>Supports public </a:t>
            </a:r>
            <a:r>
              <a:rPr lang="en-US" sz="2800" b="1" dirty="0" smtClean="0">
                <a:latin typeface="Calibri" panose="020F0502020204030204" pitchFamily="34" charset="0"/>
                <a:cs typeface="Calibri" panose="020F0502020204030204" pitchFamily="34" charset="0"/>
              </a:rPr>
              <a:t>transport</a:t>
            </a:r>
            <a:r>
              <a:rPr lang="pl-PL" sz="2800" dirty="0">
                <a:latin typeface="Calibri" panose="020F0502020204030204" pitchFamily="34" charset="0"/>
                <a:cs typeface="Calibri" panose="020F0502020204030204" pitchFamily="34" charset="0"/>
              </a:rPr>
              <a:t> </a:t>
            </a:r>
            <a:r>
              <a:rPr lang="pl-PL" sz="2800" dirty="0" smtClean="0">
                <a:latin typeface="Calibri" panose="020F0502020204030204" pitchFamily="34" charset="0"/>
                <a:cs typeface="Calibri" panose="020F0502020204030204" pitchFamily="34" charset="0"/>
              </a:rPr>
              <a:t>- d</a:t>
            </a:r>
            <a:r>
              <a:rPr lang="en-US" sz="2800" dirty="0" err="1" smtClean="0">
                <a:latin typeface="Calibri" panose="020F0502020204030204" pitchFamily="34" charset="0"/>
                <a:cs typeface="Calibri" panose="020F0502020204030204" pitchFamily="34" charset="0"/>
              </a:rPr>
              <a:t>ense</a:t>
            </a:r>
            <a:r>
              <a:rPr lang="en-US" sz="2800" dirty="0" smtClean="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development makes bus, tram, and rail systems more efficient and </a:t>
            </a:r>
            <a:r>
              <a:rPr lang="en-US" sz="2800" dirty="0" smtClean="0">
                <a:latin typeface="Calibri" panose="020F0502020204030204" pitchFamily="34" charset="0"/>
                <a:cs typeface="Calibri" panose="020F0502020204030204" pitchFamily="34" charset="0"/>
              </a:rPr>
              <a:t>accessible</a:t>
            </a:r>
            <a:endParaRPr lang="pl-PL" sz="2800" dirty="0" smtClean="0">
              <a:latin typeface="Calibri" panose="020F0502020204030204" pitchFamily="34" charset="0"/>
              <a:cs typeface="Calibri" panose="020F0502020204030204" pitchFamily="34" charset="0"/>
            </a:endParaRPr>
          </a:p>
          <a:p>
            <a:r>
              <a:rPr lang="en-US" sz="2800" b="1" dirty="0">
                <a:latin typeface="Calibri" panose="020F0502020204030204" pitchFamily="34" charset="0"/>
                <a:cs typeface="Calibri" panose="020F0502020204030204" pitchFamily="34" charset="0"/>
              </a:rPr>
              <a:t>Prioritizes walking and </a:t>
            </a:r>
            <a:r>
              <a:rPr lang="en-US" sz="2800" b="1" dirty="0" smtClean="0">
                <a:latin typeface="Calibri" panose="020F0502020204030204" pitchFamily="34" charset="0"/>
                <a:cs typeface="Calibri" panose="020F0502020204030204" pitchFamily="34" charset="0"/>
              </a:rPr>
              <a:t>cycling</a:t>
            </a:r>
            <a:r>
              <a:rPr lang="pl-PL" sz="2800" dirty="0" smtClean="0">
                <a:latin typeface="Calibri" panose="020F0502020204030204" pitchFamily="34" charset="0"/>
                <a:cs typeface="Calibri" panose="020F0502020204030204" pitchFamily="34" charset="0"/>
              </a:rPr>
              <a:t> - s</a:t>
            </a:r>
            <a:r>
              <a:rPr lang="en-US" sz="2800" dirty="0" err="1" smtClean="0">
                <a:latin typeface="Calibri" panose="020F0502020204030204" pitchFamily="34" charset="0"/>
                <a:cs typeface="Calibri" panose="020F0502020204030204" pitchFamily="34" charset="0"/>
              </a:rPr>
              <a:t>afe</a:t>
            </a:r>
            <a:r>
              <a:rPr lang="en-US" sz="2800" dirty="0" smtClean="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sidewalks, bike lanes, and traffic-calmed zones promote active </a:t>
            </a:r>
            <a:r>
              <a:rPr lang="en-US" sz="2800" dirty="0" smtClean="0">
                <a:latin typeface="Calibri" panose="020F0502020204030204" pitchFamily="34" charset="0"/>
                <a:cs typeface="Calibri" panose="020F0502020204030204" pitchFamily="34" charset="0"/>
              </a:rPr>
              <a:t>travel</a:t>
            </a:r>
            <a:endParaRPr lang="pl-PL" sz="2800" dirty="0" smtClean="0">
              <a:latin typeface="Calibri" panose="020F0502020204030204" pitchFamily="34" charset="0"/>
              <a:cs typeface="Calibri" panose="020F0502020204030204" pitchFamily="34" charset="0"/>
            </a:endParaRPr>
          </a:p>
          <a:p>
            <a:r>
              <a:rPr lang="en-US" sz="2800" b="1" dirty="0">
                <a:latin typeface="Calibri" panose="020F0502020204030204" pitchFamily="34" charset="0"/>
                <a:cs typeface="Calibri" panose="020F0502020204030204" pitchFamily="34" charset="0"/>
              </a:rPr>
              <a:t>Discourages private car </a:t>
            </a:r>
            <a:r>
              <a:rPr lang="en-US" sz="2800" b="1" dirty="0" smtClean="0">
                <a:latin typeface="Calibri" panose="020F0502020204030204" pitchFamily="34" charset="0"/>
                <a:cs typeface="Calibri" panose="020F0502020204030204" pitchFamily="34" charset="0"/>
              </a:rPr>
              <a:t>use</a:t>
            </a:r>
            <a:r>
              <a:rPr lang="pl-PL" sz="2800" dirty="0" smtClean="0">
                <a:latin typeface="Calibri" panose="020F0502020204030204" pitchFamily="34" charset="0"/>
                <a:cs typeface="Calibri" panose="020F0502020204030204" pitchFamily="34" charset="0"/>
              </a:rPr>
              <a:t> - </a:t>
            </a:r>
            <a:r>
              <a:rPr lang="pl-PL" sz="2800" dirty="0">
                <a:latin typeface="Calibri" panose="020F0502020204030204" pitchFamily="34" charset="0"/>
                <a:cs typeface="Calibri" panose="020F0502020204030204" pitchFamily="34" charset="0"/>
              </a:rPr>
              <a:t>c</a:t>
            </a:r>
            <a:r>
              <a:rPr lang="en-US" sz="2800" dirty="0" err="1" smtClean="0">
                <a:latin typeface="Calibri" panose="020F0502020204030204" pitchFamily="34" charset="0"/>
                <a:cs typeface="Calibri" panose="020F0502020204030204" pitchFamily="34" charset="0"/>
              </a:rPr>
              <a:t>ar</a:t>
            </a:r>
            <a:r>
              <a:rPr lang="en-US" sz="2800" dirty="0" smtClean="0">
                <a:latin typeface="Calibri" panose="020F0502020204030204" pitchFamily="34" charset="0"/>
                <a:cs typeface="Calibri" panose="020F0502020204030204" pitchFamily="34" charset="0"/>
              </a:rPr>
              <a:t>-free </a:t>
            </a:r>
            <a:r>
              <a:rPr lang="en-US" sz="2800" dirty="0">
                <a:latin typeface="Calibri" panose="020F0502020204030204" pitchFamily="34" charset="0"/>
                <a:cs typeface="Calibri" panose="020F0502020204030204" pitchFamily="34" charset="0"/>
              </a:rPr>
              <a:t>zones, limited parking, and pedestrian-friendly design reduce car dependency</a:t>
            </a:r>
            <a:endParaRPr lang="pl-PL" sz="2800" dirty="0" smtClean="0">
              <a:latin typeface="Calibri" panose="020F0502020204030204" pitchFamily="34" charset="0"/>
              <a:cs typeface="Calibri" panose="020F0502020204030204" pitchFamily="34" charset="0"/>
            </a:endParaRPr>
          </a:p>
          <a:p>
            <a:endParaRPr lang="pl-PL" sz="2800" dirty="0">
              <a:latin typeface="Calibri" panose="020F0502020204030204" pitchFamily="34" charset="0"/>
              <a:cs typeface="Calibri" panose="020F0502020204030204" pitchFamily="34" charset="0"/>
            </a:endParaRPr>
          </a:p>
        </p:txBody>
      </p:sp>
      <p:sp>
        <p:nvSpPr>
          <p:cNvPr id="4" name="Prostokąt 3"/>
          <p:cNvSpPr/>
          <p:nvPr/>
        </p:nvSpPr>
        <p:spPr>
          <a:xfrm>
            <a:off x="5771908" y="5725020"/>
            <a:ext cx="5930096" cy="923330"/>
          </a:xfrm>
          <a:prstGeom prst="rect">
            <a:avLst/>
          </a:prstGeom>
          <a:solidFill>
            <a:schemeClr val="accent3">
              <a:lumMod val="40000"/>
              <a:lumOff val="60000"/>
            </a:schemeClr>
          </a:solidFill>
        </p:spPr>
        <p:txBody>
          <a:bodyPr wrap="square">
            <a:spAutoFit/>
          </a:bodyPr>
          <a:lstStyle/>
          <a:p>
            <a:r>
              <a:rPr lang="pl-PL" dirty="0">
                <a:latin typeface="Calibri" panose="020F0502020204030204" pitchFamily="34" charset="0"/>
                <a:cs typeface="Calibri" panose="020F0502020204030204" pitchFamily="34" charset="0"/>
              </a:rPr>
              <a:t>Eco-</a:t>
            </a:r>
            <a:r>
              <a:rPr lang="pl-PL" dirty="0" err="1">
                <a:latin typeface="Calibri" panose="020F0502020204030204" pitchFamily="34" charset="0"/>
                <a:cs typeface="Calibri" panose="020F0502020204030204" pitchFamily="34" charset="0"/>
              </a:rPr>
              <a:t>Friendly</a:t>
            </a:r>
            <a:r>
              <a:rPr lang="pl-PL" dirty="0">
                <a:latin typeface="Calibri" panose="020F0502020204030204" pitchFamily="34" charset="0"/>
                <a:cs typeface="Calibri" panose="020F0502020204030204" pitchFamily="34" charset="0"/>
              </a:rPr>
              <a:t> Urban </a:t>
            </a:r>
            <a:r>
              <a:rPr lang="pl-PL" dirty="0" smtClean="0">
                <a:latin typeface="Calibri" panose="020F0502020204030204" pitchFamily="34" charset="0"/>
                <a:cs typeface="Calibri" panose="020F0502020204030204" pitchFamily="34" charset="0"/>
              </a:rPr>
              <a:t>Planning</a:t>
            </a:r>
            <a:r>
              <a:rPr lang="en-US" dirty="0">
                <a:latin typeface="Calibri" panose="020F0502020204030204" pitchFamily="34" charset="0"/>
                <a:cs typeface="Calibri" panose="020F0502020204030204" pitchFamily="34" charset="0"/>
              </a:rPr>
              <a:t> creates the physical and social environment that enables and encourages sustainable mobility</a:t>
            </a:r>
            <a:r>
              <a:rPr lang="pl-PL" dirty="0" smtClean="0">
                <a:latin typeface="Calibri" panose="020F0502020204030204" pitchFamily="34" charset="0"/>
                <a:cs typeface="Calibri" panose="020F0502020204030204" pitchFamily="34" charset="0"/>
              </a:rPr>
              <a:t> </a:t>
            </a:r>
            <a:endParaRPr lang="pl-PL" dirty="0">
              <a:latin typeface="Calibri" panose="020F0502020204030204" pitchFamily="34" charset="0"/>
              <a:cs typeface="Calibri" panose="020F0502020204030204" pitchFamily="34" charset="0"/>
            </a:endParaRPr>
          </a:p>
        </p:txBody>
      </p:sp>
      <p:sp>
        <p:nvSpPr>
          <p:cNvPr id="5" name="Tytuł 1"/>
          <p:cNvSpPr>
            <a:spLocks noGrp="1"/>
          </p:cNvSpPr>
          <p:nvPr>
            <p:ph type="title"/>
          </p:nvPr>
        </p:nvSpPr>
        <p:spPr>
          <a:xfrm>
            <a:off x="252919" y="1123837"/>
            <a:ext cx="2947482" cy="4200517"/>
          </a:xfrm>
        </p:spPr>
        <p:txBody>
          <a:bodyPr>
            <a:normAutofit/>
          </a:bodyPr>
          <a:lstStyle/>
          <a:p>
            <a:r>
              <a:rPr lang="pl-PL" sz="3200" dirty="0" err="1">
                <a:latin typeface="Calibri" panose="020F0502020204030204" pitchFamily="34" charset="0"/>
                <a:cs typeface="Calibri" panose="020F0502020204030204" pitchFamily="34" charset="0"/>
              </a:rPr>
              <a:t>Pillars</a:t>
            </a:r>
            <a:r>
              <a:rPr lang="pl-PL" sz="3200" dirty="0">
                <a:latin typeface="Calibri" panose="020F0502020204030204" pitchFamily="34" charset="0"/>
                <a:cs typeface="Calibri" panose="020F0502020204030204" pitchFamily="34" charset="0"/>
              </a:rPr>
              <a:t> of </a:t>
            </a:r>
            <a:r>
              <a:rPr lang="pl-PL" sz="3200" dirty="0" err="1">
                <a:latin typeface="Calibri" panose="020F0502020204030204" pitchFamily="34" charset="0"/>
                <a:cs typeface="Calibri" panose="020F0502020204030204" pitchFamily="34" charset="0"/>
              </a:rPr>
              <a:t>Sustainable</a:t>
            </a:r>
            <a:r>
              <a:rPr lang="pl-PL" sz="3200" dirty="0">
                <a:latin typeface="Calibri" panose="020F0502020204030204" pitchFamily="34" charset="0"/>
                <a:cs typeface="Calibri" panose="020F0502020204030204" pitchFamily="34" charset="0"/>
              </a:rPr>
              <a:t> </a:t>
            </a:r>
            <a:r>
              <a:rPr lang="pl-PL" sz="3200" dirty="0" err="1" smtClean="0">
                <a:latin typeface="Calibri" panose="020F0502020204030204" pitchFamily="34" charset="0"/>
                <a:cs typeface="Calibri" panose="020F0502020204030204" pitchFamily="34" charset="0"/>
              </a:rPr>
              <a:t>Mobility</a:t>
            </a:r>
            <a:r>
              <a:rPr lang="pl-PL" sz="3200" dirty="0" smtClean="0">
                <a:latin typeface="Calibri" panose="020F0502020204030204" pitchFamily="34" charset="0"/>
                <a:cs typeface="Calibri" panose="020F0502020204030204" pitchFamily="34" charset="0"/>
              </a:rPr>
              <a:t> – </a:t>
            </a:r>
            <a:br>
              <a:rPr lang="pl-PL" sz="3200" dirty="0" smtClean="0">
                <a:latin typeface="Calibri" panose="020F0502020204030204" pitchFamily="34" charset="0"/>
                <a:cs typeface="Calibri" panose="020F0502020204030204" pitchFamily="34" charset="0"/>
              </a:rPr>
            </a:br>
            <a:r>
              <a:rPr lang="pl-PL" sz="3000" b="1" dirty="0" smtClean="0">
                <a:latin typeface="Calibri" panose="020F0502020204030204" pitchFamily="34" charset="0"/>
                <a:cs typeface="Calibri" panose="020F0502020204030204" pitchFamily="34" charset="0"/>
              </a:rPr>
              <a:t>Eco-</a:t>
            </a:r>
            <a:r>
              <a:rPr lang="pl-PL" sz="3000" b="1" dirty="0" err="1" smtClean="0">
                <a:latin typeface="Calibri" panose="020F0502020204030204" pitchFamily="34" charset="0"/>
                <a:cs typeface="Calibri" panose="020F0502020204030204" pitchFamily="34" charset="0"/>
              </a:rPr>
              <a:t>Friendly</a:t>
            </a:r>
            <a:r>
              <a:rPr lang="pl-PL" sz="3000" b="1" dirty="0" smtClean="0">
                <a:latin typeface="Calibri" panose="020F0502020204030204" pitchFamily="34" charset="0"/>
                <a:cs typeface="Calibri" panose="020F0502020204030204" pitchFamily="34" charset="0"/>
              </a:rPr>
              <a:t> Urban Planning</a:t>
            </a:r>
            <a:endParaRPr lang="pl-PL" sz="3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930338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52919" y="1123837"/>
            <a:ext cx="3045866" cy="4601183"/>
          </a:xfrm>
        </p:spPr>
        <p:txBody>
          <a:bodyPr>
            <a:normAutofit/>
          </a:bodyPr>
          <a:lstStyle/>
          <a:p>
            <a:r>
              <a:rPr lang="en-US" sz="3200" dirty="0">
                <a:latin typeface="Calibri" panose="020F0502020204030204" pitchFamily="34" charset="0"/>
                <a:cs typeface="Calibri" panose="020F0502020204030204" pitchFamily="34" charset="0"/>
              </a:rPr>
              <a:t>Reducing Emissions and Promoting Sustainable Transport in </a:t>
            </a:r>
            <a:r>
              <a:rPr lang="en-US" sz="3200" dirty="0" smtClean="0">
                <a:latin typeface="Calibri" panose="020F0502020204030204" pitchFamily="34" charset="0"/>
                <a:cs typeface="Calibri" panose="020F0502020204030204" pitchFamily="34" charset="0"/>
              </a:rPr>
              <a:t>Cities</a:t>
            </a:r>
            <a:r>
              <a:rPr lang="pl-PL" sz="3200" dirty="0" smtClean="0">
                <a:latin typeface="Calibri" panose="020F0502020204030204" pitchFamily="34" charset="0"/>
                <a:cs typeface="Calibri" panose="020F0502020204030204" pitchFamily="34" charset="0"/>
              </a:rPr>
              <a:t> - </a:t>
            </a:r>
            <a:r>
              <a:rPr lang="pl-PL" sz="3200" dirty="0" err="1">
                <a:latin typeface="Calibri" panose="020F0502020204030204" pitchFamily="34" charset="0"/>
                <a:cs typeface="Calibri" panose="020F0502020204030204" pitchFamily="34" charset="0"/>
              </a:rPr>
              <a:t>Why</a:t>
            </a:r>
            <a:r>
              <a:rPr lang="pl-PL" sz="3200" dirty="0">
                <a:latin typeface="Calibri" panose="020F0502020204030204" pitchFamily="34" charset="0"/>
                <a:cs typeface="Calibri" panose="020F0502020204030204" pitchFamily="34" charset="0"/>
              </a:rPr>
              <a:t> It </a:t>
            </a:r>
            <a:r>
              <a:rPr lang="pl-PL" sz="3200" dirty="0" err="1" smtClean="0">
                <a:latin typeface="Calibri" panose="020F0502020204030204" pitchFamily="34" charset="0"/>
                <a:cs typeface="Calibri" panose="020F0502020204030204" pitchFamily="34" charset="0"/>
              </a:rPr>
              <a:t>Matters</a:t>
            </a:r>
            <a:r>
              <a:rPr lang="pl-PL" sz="3200" dirty="0" smtClean="0">
                <a:latin typeface="Calibri" panose="020F0502020204030204" pitchFamily="34" charset="0"/>
                <a:cs typeface="Calibri" panose="020F0502020204030204" pitchFamily="34" charset="0"/>
              </a:rPr>
              <a:t> ?</a:t>
            </a:r>
            <a:endParaRPr lang="pl-PL" sz="3200" dirty="0">
              <a:latin typeface="Calibri" panose="020F0502020204030204" pitchFamily="34" charset="0"/>
              <a:cs typeface="Calibri" panose="020F0502020204030204" pitchFamily="34" charset="0"/>
            </a:endParaRPr>
          </a:p>
        </p:txBody>
      </p:sp>
      <p:sp>
        <p:nvSpPr>
          <p:cNvPr id="3" name="Symbol zastępczy zawartości 2"/>
          <p:cNvSpPr>
            <a:spLocks noGrp="1"/>
          </p:cNvSpPr>
          <p:nvPr>
            <p:ph idx="1"/>
          </p:nvPr>
        </p:nvSpPr>
        <p:spPr>
          <a:xfrm>
            <a:off x="3822969" y="505293"/>
            <a:ext cx="7751714" cy="5501968"/>
          </a:xfrm>
        </p:spPr>
        <p:txBody>
          <a:bodyPr>
            <a:normAutofit/>
          </a:bodyPr>
          <a:lstStyle/>
          <a:p>
            <a:pPr marL="0" indent="0">
              <a:buNone/>
            </a:pPr>
            <a:r>
              <a:rPr lang="en-US" sz="2800" dirty="0">
                <a:latin typeface="Calibri" panose="020F0502020204030204" pitchFamily="34" charset="0"/>
                <a:cs typeface="Calibri" panose="020F0502020204030204" pitchFamily="34" charset="0"/>
              </a:rPr>
              <a:t>Urban areas are major contributors to greenhouse gas (GHG) emissions, especially from transport. Shifting to low-emission and sustainable transport options is essential for</a:t>
            </a:r>
            <a:r>
              <a:rPr lang="en-US"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    Combating climate </a:t>
            </a:r>
            <a:r>
              <a:rPr lang="en-US" sz="2800" dirty="0" smtClean="0">
                <a:latin typeface="Calibri" panose="020F0502020204030204" pitchFamily="34" charset="0"/>
                <a:cs typeface="Calibri" panose="020F0502020204030204" pitchFamily="34" charset="0"/>
              </a:rPr>
              <a:t>change</a:t>
            </a:r>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    Improving air </a:t>
            </a:r>
            <a:r>
              <a:rPr lang="en-US" sz="2800" dirty="0" smtClean="0">
                <a:latin typeface="Calibri" panose="020F0502020204030204" pitchFamily="34" charset="0"/>
                <a:cs typeface="Calibri" panose="020F0502020204030204" pitchFamily="34" charset="0"/>
              </a:rPr>
              <a:t>quality</a:t>
            </a:r>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    Enhancing the health and well-being of urban </a:t>
            </a:r>
            <a:r>
              <a:rPr lang="en-US" sz="2800" dirty="0" smtClean="0">
                <a:latin typeface="Calibri" panose="020F0502020204030204" pitchFamily="34" charset="0"/>
                <a:cs typeface="Calibri" panose="020F0502020204030204" pitchFamily="34" charset="0"/>
              </a:rPr>
              <a:t>residents</a:t>
            </a:r>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    Making cities more livable and resilient</a:t>
            </a:r>
            <a:endParaRPr lang="pl-PL"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944890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sz="3200" dirty="0">
                <a:latin typeface="Calibri" panose="020F0502020204030204" pitchFamily="34" charset="0"/>
                <a:cs typeface="Calibri" panose="020F0502020204030204" pitchFamily="34" charset="0"/>
              </a:rPr>
              <a:t>A</a:t>
            </a:r>
            <a:r>
              <a:rPr lang="en-US" sz="3200" dirty="0" err="1" smtClean="0">
                <a:latin typeface="Calibri" panose="020F0502020204030204" pitchFamily="34" charset="0"/>
                <a:cs typeface="Calibri" panose="020F0502020204030204" pitchFamily="34" charset="0"/>
              </a:rPr>
              <a:t>ffordable</a:t>
            </a:r>
            <a:r>
              <a:rPr lang="en-US" sz="3200" dirty="0" smtClean="0">
                <a:latin typeface="Calibri" panose="020F0502020204030204" pitchFamily="34" charset="0"/>
                <a:cs typeface="Calibri" panose="020F0502020204030204" pitchFamily="34" charset="0"/>
              </a:rPr>
              <a:t> </a:t>
            </a:r>
            <a:r>
              <a:rPr lang="pl-PL" sz="3200" dirty="0" smtClean="0">
                <a:latin typeface="Calibri" panose="020F0502020204030204" pitchFamily="34" charset="0"/>
                <a:cs typeface="Calibri" panose="020F0502020204030204" pitchFamily="34" charset="0"/>
              </a:rPr>
              <a:t>p</a:t>
            </a:r>
            <a:r>
              <a:rPr lang="en-US" sz="3200" dirty="0" err="1" smtClean="0">
                <a:latin typeface="Calibri" panose="020F0502020204030204" pitchFamily="34" charset="0"/>
                <a:cs typeface="Calibri" panose="020F0502020204030204" pitchFamily="34" charset="0"/>
              </a:rPr>
              <a:t>ublic</a:t>
            </a:r>
            <a:r>
              <a:rPr lang="en-US" sz="3200" dirty="0" smtClean="0">
                <a:latin typeface="Calibri" panose="020F0502020204030204" pitchFamily="34" charset="0"/>
                <a:cs typeface="Calibri" panose="020F0502020204030204" pitchFamily="34" charset="0"/>
              </a:rPr>
              <a:t> </a:t>
            </a:r>
            <a:r>
              <a:rPr lang="pl-PL" sz="3200" dirty="0" smtClean="0">
                <a:latin typeface="Calibri" panose="020F0502020204030204" pitchFamily="34" charset="0"/>
                <a:cs typeface="Calibri" panose="020F0502020204030204" pitchFamily="34" charset="0"/>
              </a:rPr>
              <a:t>t</a:t>
            </a:r>
            <a:r>
              <a:rPr lang="en-US" sz="3200" dirty="0" err="1" smtClean="0">
                <a:latin typeface="Calibri" panose="020F0502020204030204" pitchFamily="34" charset="0"/>
                <a:cs typeface="Calibri" panose="020F0502020204030204" pitchFamily="34" charset="0"/>
              </a:rPr>
              <a:t>ransport</a:t>
            </a:r>
            <a:r>
              <a:rPr lang="pl-PL" sz="3200" dirty="0" smtClean="0">
                <a:latin typeface="Calibri" panose="020F0502020204030204" pitchFamily="34" charset="0"/>
                <a:cs typeface="Calibri" panose="020F0502020204030204" pitchFamily="34" charset="0"/>
              </a:rPr>
              <a:t> </a:t>
            </a:r>
            <a:r>
              <a:rPr lang="pl-PL" sz="3200" dirty="0" err="1" smtClean="0">
                <a:latin typeface="Calibri" panose="020F0502020204030204" pitchFamily="34" charset="0"/>
                <a:cs typeface="Calibri" panose="020F0502020204030204" pitchFamily="34" charset="0"/>
              </a:rPr>
              <a:t>models</a:t>
            </a:r>
            <a:endParaRPr lang="pl-PL" sz="3200" dirty="0">
              <a:latin typeface="Calibri" panose="020F0502020204030204" pitchFamily="34" charset="0"/>
              <a:cs typeface="Calibri" panose="020F0502020204030204" pitchFamily="34" charset="0"/>
            </a:endParaRPr>
          </a:p>
        </p:txBody>
      </p:sp>
      <p:sp>
        <p:nvSpPr>
          <p:cNvPr id="4" name="Rectangle 1"/>
          <p:cNvSpPr>
            <a:spLocks noGrp="1" noChangeArrowheads="1"/>
          </p:cNvSpPr>
          <p:nvPr>
            <p:ph idx="1"/>
          </p:nvPr>
        </p:nvSpPr>
        <p:spPr bwMode="auto">
          <a:xfrm>
            <a:off x="3660923" y="1933970"/>
            <a:ext cx="8006357"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lvl="0" indent="0" eaLnBrk="0" fontAlgn="base" hangingPunct="0">
              <a:lnSpc>
                <a:spcPct val="100000"/>
              </a:lnSpc>
              <a:spcBef>
                <a:spcPct val="0"/>
              </a:spcBef>
              <a:spcAft>
                <a:spcPct val="0"/>
              </a:spcAft>
              <a:buClr>
                <a:schemeClr val="accent1">
                  <a:lumMod val="60000"/>
                  <a:lumOff val="40000"/>
                </a:schemeClr>
              </a:buClr>
              <a:buSzPct val="50000"/>
              <a:buFontTx/>
              <a:buChar char="•"/>
            </a:pPr>
            <a:r>
              <a:rPr lang="pl-PL" altLang="pl-PL" sz="2800" dirty="0" smtClean="0">
                <a:solidFill>
                  <a:schemeClr val="tx1"/>
                </a:solidFill>
                <a:latin typeface="Calibri" panose="020F0502020204030204" pitchFamily="34" charset="0"/>
                <a:cs typeface="Calibri" panose="020F0502020204030204" pitchFamily="34" charset="0"/>
              </a:rPr>
              <a:t> </a:t>
            </a:r>
            <a:r>
              <a:rPr lang="en-US" altLang="pl-PL" sz="2800" dirty="0" smtClean="0">
                <a:solidFill>
                  <a:schemeClr val="tx1"/>
                </a:solidFill>
                <a:latin typeface="Calibri" panose="020F0502020204030204" pitchFamily="34" charset="0"/>
                <a:cs typeface="Calibri" panose="020F0502020204030204" pitchFamily="34" charset="0"/>
              </a:rPr>
              <a:t>Ensures </a:t>
            </a:r>
            <a:r>
              <a:rPr lang="en-US" altLang="pl-PL" sz="2800" dirty="0">
                <a:solidFill>
                  <a:schemeClr val="tx1"/>
                </a:solidFill>
                <a:latin typeface="Calibri" panose="020F0502020204030204" pitchFamily="34" charset="0"/>
                <a:cs typeface="Calibri" panose="020F0502020204030204" pitchFamily="34" charset="0"/>
              </a:rPr>
              <a:t>access to jobs, education, and </a:t>
            </a:r>
            <a:r>
              <a:rPr lang="en-US" altLang="pl-PL" sz="2800" dirty="0" smtClean="0">
                <a:solidFill>
                  <a:schemeClr val="tx1"/>
                </a:solidFill>
                <a:latin typeface="Calibri" panose="020F0502020204030204" pitchFamily="34" charset="0"/>
                <a:cs typeface="Calibri" panose="020F0502020204030204" pitchFamily="34" charset="0"/>
              </a:rPr>
              <a:t>healthcare</a:t>
            </a:r>
            <a:endParaRPr lang="en-US" altLang="pl-PL" sz="2800" dirty="0">
              <a:solidFill>
                <a:schemeClr val="tx1"/>
              </a:solidFill>
              <a:latin typeface="Calibri" panose="020F0502020204030204" pitchFamily="34" charset="0"/>
              <a:cs typeface="Calibri" panose="020F0502020204030204" pitchFamily="34" charset="0"/>
            </a:endParaRPr>
          </a:p>
          <a:p>
            <a:pPr marL="0" lvl="0" indent="0" eaLnBrk="0" fontAlgn="base" hangingPunct="0">
              <a:lnSpc>
                <a:spcPct val="100000"/>
              </a:lnSpc>
              <a:spcBef>
                <a:spcPct val="0"/>
              </a:spcBef>
              <a:spcAft>
                <a:spcPct val="0"/>
              </a:spcAft>
              <a:buClr>
                <a:schemeClr val="accent1">
                  <a:lumMod val="60000"/>
                  <a:lumOff val="40000"/>
                </a:schemeClr>
              </a:buClr>
              <a:buSzPct val="50000"/>
              <a:buFontTx/>
              <a:buChar char="•"/>
            </a:pPr>
            <a:r>
              <a:rPr lang="pl-PL" altLang="pl-PL" sz="2800" dirty="0" smtClean="0">
                <a:solidFill>
                  <a:schemeClr val="tx1"/>
                </a:solidFill>
                <a:latin typeface="Calibri" panose="020F0502020204030204" pitchFamily="34" charset="0"/>
                <a:cs typeface="Calibri" panose="020F0502020204030204" pitchFamily="34" charset="0"/>
              </a:rPr>
              <a:t> </a:t>
            </a:r>
            <a:r>
              <a:rPr lang="en-US" altLang="pl-PL" sz="2800" dirty="0" smtClean="0">
                <a:solidFill>
                  <a:schemeClr val="tx1"/>
                </a:solidFill>
                <a:latin typeface="Calibri" panose="020F0502020204030204" pitchFamily="34" charset="0"/>
                <a:cs typeface="Calibri" panose="020F0502020204030204" pitchFamily="34" charset="0"/>
              </a:rPr>
              <a:t>Reduces </a:t>
            </a:r>
            <a:r>
              <a:rPr lang="en-US" altLang="pl-PL" sz="2800" dirty="0">
                <a:solidFill>
                  <a:schemeClr val="tx1"/>
                </a:solidFill>
                <a:latin typeface="Calibri" panose="020F0502020204030204" pitchFamily="34" charset="0"/>
                <a:cs typeface="Calibri" panose="020F0502020204030204" pitchFamily="34" charset="0"/>
              </a:rPr>
              <a:t>transport-related poverty and social </a:t>
            </a:r>
            <a:r>
              <a:rPr lang="en-US" altLang="pl-PL" sz="2800" dirty="0" smtClean="0">
                <a:solidFill>
                  <a:schemeClr val="tx1"/>
                </a:solidFill>
                <a:latin typeface="Calibri" panose="020F0502020204030204" pitchFamily="34" charset="0"/>
                <a:cs typeface="Calibri" panose="020F0502020204030204" pitchFamily="34" charset="0"/>
              </a:rPr>
              <a:t>exclusion</a:t>
            </a:r>
            <a:endParaRPr lang="en-US" altLang="pl-PL" sz="2800" dirty="0">
              <a:solidFill>
                <a:schemeClr val="tx1"/>
              </a:solidFill>
              <a:latin typeface="Calibri" panose="020F0502020204030204" pitchFamily="34" charset="0"/>
              <a:cs typeface="Calibri" panose="020F0502020204030204" pitchFamily="34" charset="0"/>
            </a:endParaRPr>
          </a:p>
          <a:p>
            <a:pPr marL="0" lvl="0" indent="0" eaLnBrk="0" fontAlgn="base" hangingPunct="0">
              <a:lnSpc>
                <a:spcPct val="100000"/>
              </a:lnSpc>
              <a:spcBef>
                <a:spcPct val="0"/>
              </a:spcBef>
              <a:spcAft>
                <a:spcPct val="0"/>
              </a:spcAft>
              <a:buClr>
                <a:schemeClr val="accent1">
                  <a:lumMod val="60000"/>
                  <a:lumOff val="40000"/>
                </a:schemeClr>
              </a:buClr>
              <a:buSzPct val="50000"/>
              <a:buFontTx/>
              <a:buChar char="•"/>
            </a:pPr>
            <a:r>
              <a:rPr lang="pl-PL" altLang="pl-PL" sz="2800" dirty="0" smtClean="0">
                <a:solidFill>
                  <a:schemeClr val="tx1"/>
                </a:solidFill>
                <a:latin typeface="Calibri" panose="020F0502020204030204" pitchFamily="34" charset="0"/>
                <a:cs typeface="Calibri" panose="020F0502020204030204" pitchFamily="34" charset="0"/>
              </a:rPr>
              <a:t> </a:t>
            </a:r>
            <a:r>
              <a:rPr lang="en-US" altLang="pl-PL" sz="2800" dirty="0" smtClean="0">
                <a:solidFill>
                  <a:schemeClr val="tx1"/>
                </a:solidFill>
                <a:latin typeface="Calibri" panose="020F0502020204030204" pitchFamily="34" charset="0"/>
                <a:cs typeface="Calibri" panose="020F0502020204030204" pitchFamily="34" charset="0"/>
              </a:rPr>
              <a:t>Encourages </a:t>
            </a:r>
            <a:r>
              <a:rPr lang="en-US" altLang="pl-PL" sz="2800" dirty="0">
                <a:solidFill>
                  <a:schemeClr val="tx1"/>
                </a:solidFill>
                <a:latin typeface="Calibri" panose="020F0502020204030204" pitchFamily="34" charset="0"/>
                <a:cs typeface="Calibri" panose="020F0502020204030204" pitchFamily="34" charset="0"/>
              </a:rPr>
              <a:t>shift from private vehicles to sustainable </a:t>
            </a:r>
            <a:r>
              <a:rPr lang="en-US" altLang="pl-PL" sz="2800" dirty="0" smtClean="0">
                <a:solidFill>
                  <a:schemeClr val="tx1"/>
                </a:solidFill>
                <a:latin typeface="Calibri" panose="020F0502020204030204" pitchFamily="34" charset="0"/>
                <a:cs typeface="Calibri" panose="020F0502020204030204" pitchFamily="34" charset="0"/>
              </a:rPr>
              <a:t>modes</a:t>
            </a:r>
            <a:endParaRPr lang="en-US" altLang="pl-PL" sz="2800" dirty="0">
              <a:solidFill>
                <a:schemeClr val="tx1"/>
              </a:solidFill>
              <a:latin typeface="Calibri" panose="020F0502020204030204" pitchFamily="34" charset="0"/>
              <a:cs typeface="Calibri" panose="020F0502020204030204" pitchFamily="34" charset="0"/>
            </a:endParaRPr>
          </a:p>
          <a:p>
            <a:pPr marL="0" lvl="0" indent="0" eaLnBrk="0" fontAlgn="base" hangingPunct="0">
              <a:lnSpc>
                <a:spcPct val="100000"/>
              </a:lnSpc>
              <a:spcBef>
                <a:spcPct val="0"/>
              </a:spcBef>
              <a:spcAft>
                <a:spcPct val="0"/>
              </a:spcAft>
              <a:buClr>
                <a:schemeClr val="accent1">
                  <a:lumMod val="60000"/>
                  <a:lumOff val="40000"/>
                </a:schemeClr>
              </a:buClr>
              <a:buSzPct val="50000"/>
              <a:buFontTx/>
              <a:buChar char="•"/>
            </a:pPr>
            <a:r>
              <a:rPr lang="pl-PL" altLang="pl-PL" sz="2800" dirty="0" smtClean="0">
                <a:solidFill>
                  <a:schemeClr val="tx1"/>
                </a:solidFill>
                <a:latin typeface="Calibri" panose="020F0502020204030204" pitchFamily="34" charset="0"/>
                <a:cs typeface="Calibri" panose="020F0502020204030204" pitchFamily="34" charset="0"/>
              </a:rPr>
              <a:t> </a:t>
            </a:r>
            <a:r>
              <a:rPr lang="en-US" altLang="pl-PL" sz="2800" dirty="0" smtClean="0">
                <a:solidFill>
                  <a:schemeClr val="tx1"/>
                </a:solidFill>
                <a:latin typeface="Calibri" panose="020F0502020204030204" pitchFamily="34" charset="0"/>
                <a:cs typeface="Calibri" panose="020F0502020204030204" pitchFamily="34" charset="0"/>
              </a:rPr>
              <a:t>Helps </a:t>
            </a:r>
            <a:r>
              <a:rPr lang="en-US" altLang="pl-PL" sz="2800" dirty="0">
                <a:solidFill>
                  <a:schemeClr val="tx1"/>
                </a:solidFill>
                <a:latin typeface="Calibri" panose="020F0502020204030204" pitchFamily="34" charset="0"/>
                <a:cs typeface="Calibri" panose="020F0502020204030204" pitchFamily="34" charset="0"/>
              </a:rPr>
              <a:t>cities meet climate and equity goals</a:t>
            </a:r>
            <a:endParaRPr kumimoji="0" lang="pl-PL" altLang="pl-PL" sz="2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530134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69175" y="852795"/>
            <a:ext cx="7824486" cy="5216324"/>
          </a:xfrm>
        </p:spPr>
      </p:pic>
      <p:sp>
        <p:nvSpPr>
          <p:cNvPr id="5" name="Tytuł 1"/>
          <p:cNvSpPr>
            <a:spLocks noGrp="1"/>
          </p:cNvSpPr>
          <p:nvPr>
            <p:ph type="title"/>
          </p:nvPr>
        </p:nvSpPr>
        <p:spPr/>
        <p:txBody>
          <a:bodyPr>
            <a:normAutofit/>
          </a:bodyPr>
          <a:lstStyle/>
          <a:p>
            <a:r>
              <a:rPr lang="en-US" sz="3200" dirty="0" smtClean="0">
                <a:latin typeface="Calibri" panose="020F0502020204030204" pitchFamily="34" charset="0"/>
                <a:cs typeface="Calibri" panose="020F0502020204030204" pitchFamily="34" charset="0"/>
              </a:rPr>
              <a:t>Bus </a:t>
            </a:r>
            <a:r>
              <a:rPr lang="en-US" sz="3200" dirty="0">
                <a:latin typeface="Calibri" panose="020F0502020204030204" pitchFamily="34" charset="0"/>
                <a:cs typeface="Calibri" panose="020F0502020204030204" pitchFamily="34" charset="0"/>
              </a:rPr>
              <a:t>Rapid Transit (BRT)</a:t>
            </a:r>
            <a:endParaRPr lang="pl-PL" sz="3200" dirty="0">
              <a:latin typeface="Calibri" panose="020F0502020204030204" pitchFamily="34" charset="0"/>
              <a:cs typeface="Calibri" panose="020F0502020204030204" pitchFamily="34" charset="0"/>
            </a:endParaRPr>
          </a:p>
        </p:txBody>
      </p:sp>
      <p:sp>
        <p:nvSpPr>
          <p:cNvPr id="6" name="Prostokąt 5"/>
          <p:cNvSpPr/>
          <p:nvPr/>
        </p:nvSpPr>
        <p:spPr>
          <a:xfrm>
            <a:off x="8056502" y="6184303"/>
            <a:ext cx="3437159" cy="246221"/>
          </a:xfrm>
          <a:prstGeom prst="rect">
            <a:avLst/>
          </a:prstGeom>
        </p:spPr>
        <p:txBody>
          <a:bodyPr wrap="none">
            <a:spAutoFit/>
          </a:bodyPr>
          <a:lstStyle/>
          <a:p>
            <a:pPr algn="r"/>
            <a:r>
              <a:rPr lang="pl-PL" sz="1000" dirty="0"/>
              <a:t>https://www.zatran.com/en/technology/bus-rapid-transit-brt/</a:t>
            </a:r>
          </a:p>
        </p:txBody>
      </p:sp>
    </p:spTree>
    <p:extLst>
      <p:ext uri="{BB962C8B-B14F-4D97-AF65-F5344CB8AC3E}">
        <p14:creationId xmlns:p14="http://schemas.microsoft.com/office/powerpoint/2010/main" val="30095427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en-US" sz="3200" dirty="0" smtClean="0">
                <a:latin typeface="Calibri" panose="020F0502020204030204" pitchFamily="34" charset="0"/>
                <a:cs typeface="Calibri" panose="020F0502020204030204" pitchFamily="34" charset="0"/>
              </a:rPr>
              <a:t>Bus </a:t>
            </a:r>
            <a:r>
              <a:rPr lang="en-US" sz="3200" dirty="0">
                <a:latin typeface="Calibri" panose="020F0502020204030204" pitchFamily="34" charset="0"/>
                <a:cs typeface="Calibri" panose="020F0502020204030204" pitchFamily="34" charset="0"/>
              </a:rPr>
              <a:t>Rapid Transit (BRT)</a:t>
            </a:r>
            <a:endParaRPr lang="pl-PL" sz="3200" dirty="0">
              <a:latin typeface="Calibri" panose="020F0502020204030204" pitchFamily="34" charset="0"/>
              <a:cs typeface="Calibri" panose="020F0502020204030204" pitchFamily="34" charset="0"/>
            </a:endParaRPr>
          </a:p>
        </p:txBody>
      </p:sp>
      <p:sp>
        <p:nvSpPr>
          <p:cNvPr id="3" name="Symbol zastępczy zawartości 2"/>
          <p:cNvSpPr>
            <a:spLocks noGrp="1"/>
          </p:cNvSpPr>
          <p:nvPr>
            <p:ph idx="1"/>
          </p:nvPr>
        </p:nvSpPr>
        <p:spPr>
          <a:xfrm>
            <a:off x="3634450" y="718723"/>
            <a:ext cx="7928659" cy="4356074"/>
          </a:xfrm>
        </p:spPr>
        <p:txBody>
          <a:bodyPr>
            <a:normAutofit/>
          </a:bodyPr>
          <a:lstStyle/>
          <a:p>
            <a:r>
              <a:rPr lang="en-US" sz="2800" b="1" dirty="0">
                <a:latin typeface="Calibri" panose="020F0502020204030204" pitchFamily="34" charset="0"/>
                <a:cs typeface="Calibri" panose="020F0502020204030204" pitchFamily="34" charset="0"/>
              </a:rPr>
              <a:t>High-quality bus-based system with dedicated </a:t>
            </a:r>
            <a:r>
              <a:rPr lang="en-US" sz="2800" b="1" dirty="0" smtClean="0">
                <a:latin typeface="Calibri" panose="020F0502020204030204" pitchFamily="34" charset="0"/>
                <a:cs typeface="Calibri" panose="020F0502020204030204" pitchFamily="34" charset="0"/>
              </a:rPr>
              <a:t>lanes</a:t>
            </a:r>
            <a:r>
              <a:rPr lang="pl-PL" sz="2800" dirty="0" smtClean="0">
                <a:latin typeface="Calibri" panose="020F0502020204030204" pitchFamily="34" charset="0"/>
                <a:cs typeface="Calibri" panose="020F0502020204030204" pitchFamily="34" charset="0"/>
              </a:rPr>
              <a:t> (</a:t>
            </a:r>
            <a:r>
              <a:rPr lang="pl-PL" sz="2800" i="1" dirty="0" smtClean="0">
                <a:latin typeface="Calibri" panose="020F0502020204030204" pitchFamily="34" charset="0"/>
                <a:cs typeface="Calibri" panose="020F0502020204030204" pitchFamily="34" charset="0"/>
              </a:rPr>
              <a:t>p</a:t>
            </a:r>
            <a:r>
              <a:rPr lang="en-US" sz="2800" i="1" dirty="0" err="1" smtClean="0">
                <a:latin typeface="Calibri" panose="020F0502020204030204" pitchFamily="34" charset="0"/>
                <a:cs typeface="Calibri" panose="020F0502020204030204" pitchFamily="34" charset="0"/>
              </a:rPr>
              <a:t>hysically</a:t>
            </a:r>
            <a:r>
              <a:rPr lang="en-US" sz="2800" i="1" dirty="0" smtClean="0">
                <a:latin typeface="Calibri" panose="020F0502020204030204" pitchFamily="34" charset="0"/>
                <a:cs typeface="Calibri" panose="020F0502020204030204" pitchFamily="34" charset="0"/>
              </a:rPr>
              <a:t> </a:t>
            </a:r>
            <a:r>
              <a:rPr lang="en-US" sz="2800" i="1" dirty="0">
                <a:latin typeface="Calibri" panose="020F0502020204030204" pitchFamily="34" charset="0"/>
                <a:cs typeface="Calibri" panose="020F0502020204030204" pitchFamily="34" charset="0"/>
              </a:rPr>
              <a:t>separated lanes that prevent buses from getting stuck in regular </a:t>
            </a:r>
            <a:r>
              <a:rPr lang="en-US" sz="2800" i="1" dirty="0" smtClean="0">
                <a:latin typeface="Calibri" panose="020F0502020204030204" pitchFamily="34" charset="0"/>
                <a:cs typeface="Calibri" panose="020F0502020204030204" pitchFamily="34" charset="0"/>
              </a:rPr>
              <a:t>traffic</a:t>
            </a:r>
            <a:r>
              <a:rPr lang="pl-PL" sz="2800" i="1" dirty="0" smtClean="0">
                <a:latin typeface="Calibri" panose="020F0502020204030204" pitchFamily="34" charset="0"/>
                <a:cs typeface="Calibri" panose="020F0502020204030204" pitchFamily="34" charset="0"/>
              </a:rPr>
              <a:t>)</a:t>
            </a:r>
            <a:endParaRPr lang="en-US" sz="2800" i="1"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Cheaper than metro systems but with similar </a:t>
            </a:r>
            <a:r>
              <a:rPr lang="en-US" sz="2800" dirty="0" smtClean="0">
                <a:latin typeface="Calibri" panose="020F0502020204030204" pitchFamily="34" charset="0"/>
                <a:cs typeface="Calibri" panose="020F0502020204030204" pitchFamily="34" charset="0"/>
              </a:rPr>
              <a:t>performance</a:t>
            </a:r>
            <a:endParaRPr lang="en-US" sz="2800" dirty="0">
              <a:latin typeface="Calibri" panose="020F0502020204030204" pitchFamily="34" charset="0"/>
              <a:cs typeface="Calibri" panose="020F0502020204030204" pitchFamily="34" charset="0"/>
            </a:endParaRPr>
          </a:p>
          <a:p>
            <a:r>
              <a:rPr lang="pl-PL" sz="2800" b="1" dirty="0">
                <a:latin typeface="Calibri" panose="020F0502020204030204" pitchFamily="34" charset="0"/>
                <a:cs typeface="Calibri" panose="020F0502020204030204" pitchFamily="34" charset="0"/>
              </a:rPr>
              <a:t>M</a:t>
            </a:r>
            <a:r>
              <a:rPr lang="en-US" sz="2800" b="1" dirty="0" err="1" smtClean="0">
                <a:latin typeface="Calibri" panose="020F0502020204030204" pitchFamily="34" charset="0"/>
                <a:cs typeface="Calibri" panose="020F0502020204030204" pitchFamily="34" charset="0"/>
              </a:rPr>
              <a:t>odern</a:t>
            </a:r>
            <a:r>
              <a:rPr lang="en-US" sz="2800" b="1" dirty="0" smtClean="0">
                <a:latin typeface="Calibri" panose="020F0502020204030204" pitchFamily="34" charset="0"/>
                <a:cs typeface="Calibri" panose="020F0502020204030204" pitchFamily="34" charset="0"/>
              </a:rPr>
              <a:t> stations</a:t>
            </a:r>
            <a:r>
              <a:rPr lang="pl-PL" sz="2800" b="1" dirty="0">
                <a:latin typeface="Calibri" panose="020F0502020204030204" pitchFamily="34" charset="0"/>
                <a:cs typeface="Calibri" panose="020F0502020204030204" pitchFamily="34" charset="0"/>
              </a:rPr>
              <a:t> </a:t>
            </a:r>
            <a:r>
              <a:rPr lang="pl-PL" sz="2800" i="1" dirty="0" smtClean="0"/>
              <a:t>(a</a:t>
            </a:r>
            <a:r>
              <a:rPr lang="en-US" sz="2800" i="1" dirty="0" err="1" smtClean="0"/>
              <a:t>ccessible</a:t>
            </a:r>
            <a:r>
              <a:rPr lang="en-US" sz="2800" i="1" dirty="0"/>
              <a:t>, sheltered stations often with pre-boarding ticketing and real-time </a:t>
            </a:r>
            <a:r>
              <a:rPr lang="en-US" sz="2800" i="1" dirty="0" smtClean="0"/>
              <a:t>info</a:t>
            </a:r>
            <a:r>
              <a:rPr lang="pl-PL" sz="2800" i="1" dirty="0" smtClean="0"/>
              <a:t>)</a:t>
            </a:r>
            <a:endParaRPr lang="pl-PL" sz="2800" i="1" dirty="0" smtClean="0">
              <a:latin typeface="Calibri" panose="020F0502020204030204" pitchFamily="34" charset="0"/>
              <a:cs typeface="Calibri" panose="020F0502020204030204" pitchFamily="34" charset="0"/>
            </a:endParaRPr>
          </a:p>
          <a:p>
            <a:r>
              <a:rPr lang="pl-PL" sz="2800" b="1" dirty="0">
                <a:latin typeface="Calibri" panose="020F0502020204030204" pitchFamily="34" charset="0"/>
                <a:cs typeface="Calibri" panose="020F0502020204030204" pitchFamily="34" charset="0"/>
              </a:rPr>
              <a:t>P</a:t>
            </a:r>
            <a:r>
              <a:rPr lang="en-US" sz="2800" b="1" dirty="0" err="1" smtClean="0">
                <a:latin typeface="Calibri" panose="020F0502020204030204" pitchFamily="34" charset="0"/>
                <a:cs typeface="Calibri" panose="020F0502020204030204" pitchFamily="34" charset="0"/>
              </a:rPr>
              <a:t>riority</a:t>
            </a:r>
            <a:r>
              <a:rPr lang="en-US" sz="2800" b="1" dirty="0" smtClean="0">
                <a:latin typeface="Calibri" panose="020F0502020204030204" pitchFamily="34" charset="0"/>
                <a:cs typeface="Calibri" panose="020F0502020204030204" pitchFamily="34" charset="0"/>
              </a:rPr>
              <a:t> </a:t>
            </a:r>
            <a:r>
              <a:rPr lang="en-US" sz="2800" b="1" dirty="0">
                <a:latin typeface="Calibri" panose="020F0502020204030204" pitchFamily="34" charset="0"/>
                <a:cs typeface="Calibri" panose="020F0502020204030204" pitchFamily="34" charset="0"/>
              </a:rPr>
              <a:t>at </a:t>
            </a:r>
            <a:r>
              <a:rPr lang="en-US" sz="2800" b="1" dirty="0" smtClean="0">
                <a:latin typeface="Calibri" panose="020F0502020204030204" pitchFamily="34" charset="0"/>
                <a:cs typeface="Calibri" panose="020F0502020204030204" pitchFamily="34" charset="0"/>
              </a:rPr>
              <a:t>intersections</a:t>
            </a:r>
            <a:r>
              <a:rPr lang="pl-PL" sz="2800" b="1" dirty="0" smtClean="0">
                <a:latin typeface="Calibri" panose="020F0502020204030204" pitchFamily="34" charset="0"/>
                <a:cs typeface="Calibri" panose="020F0502020204030204" pitchFamily="34" charset="0"/>
              </a:rPr>
              <a:t> </a:t>
            </a:r>
            <a:r>
              <a:rPr lang="pl-PL" sz="2800" i="1" dirty="0" smtClean="0">
                <a:latin typeface="Calibri" panose="020F0502020204030204" pitchFamily="34" charset="0"/>
                <a:cs typeface="Calibri" panose="020F0502020204030204" pitchFamily="34" charset="0"/>
              </a:rPr>
              <a:t>(</a:t>
            </a:r>
            <a:r>
              <a:rPr lang="pl-PL" sz="2800" i="1" dirty="0"/>
              <a:t>b</a:t>
            </a:r>
            <a:r>
              <a:rPr lang="en-US" sz="2800" i="1" dirty="0" smtClean="0"/>
              <a:t>uses </a:t>
            </a:r>
            <a:r>
              <a:rPr lang="en-US" sz="2800" i="1" dirty="0"/>
              <a:t>are given green light priority at intersections to reduce </a:t>
            </a:r>
            <a:r>
              <a:rPr lang="en-US" sz="2800" i="1" dirty="0" smtClean="0"/>
              <a:t>delays</a:t>
            </a:r>
            <a:r>
              <a:rPr lang="pl-PL" sz="2800" i="1" dirty="0" smtClean="0"/>
              <a:t>)</a:t>
            </a:r>
            <a:r>
              <a:rPr lang="en-US" sz="2800" dirty="0" smtClean="0"/>
              <a:t>.</a:t>
            </a:r>
            <a:endParaRPr lang="pl-PL" sz="2800" dirty="0">
              <a:latin typeface="Calibri" panose="020F0502020204030204" pitchFamily="34" charset="0"/>
              <a:cs typeface="Calibri" panose="020F0502020204030204" pitchFamily="34" charset="0"/>
            </a:endParaRPr>
          </a:p>
        </p:txBody>
      </p:sp>
      <p:sp>
        <p:nvSpPr>
          <p:cNvPr id="7" name="Prostokąt 6"/>
          <p:cNvSpPr/>
          <p:nvPr/>
        </p:nvSpPr>
        <p:spPr>
          <a:xfrm>
            <a:off x="5467109" y="5220182"/>
            <a:ext cx="6096000" cy="1477328"/>
          </a:xfrm>
          <a:prstGeom prst="rect">
            <a:avLst/>
          </a:prstGeom>
          <a:solidFill>
            <a:schemeClr val="accent1">
              <a:lumMod val="40000"/>
              <a:lumOff val="60000"/>
            </a:schemeClr>
          </a:solidFill>
        </p:spPr>
        <p:txBody>
          <a:bodyPr>
            <a:spAutoFit/>
          </a:bodyPr>
          <a:lstStyle/>
          <a:p>
            <a:r>
              <a:rPr lang="en-US" dirty="0">
                <a:latin typeface="Calibri" panose="020F0502020204030204" pitchFamily="34" charset="0"/>
                <a:cs typeface="Calibri" panose="020F0502020204030204" pitchFamily="34" charset="0"/>
              </a:rPr>
              <a:t>Bus Rapid Transit (BRT) is a high-quality, bus-based public transport system designed to deliver fast, comfortable, and cost-effective urban mobility. It combines the capacity and speed of a metro system with the flexibility and lower cost of buses.</a:t>
            </a:r>
            <a:endParaRPr lang="pl-P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619472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869267" y="864108"/>
            <a:ext cx="7763289" cy="5120640"/>
          </a:xfrm>
        </p:spPr>
        <p:txBody>
          <a:bodyPr>
            <a:normAutofit/>
          </a:bodyPr>
          <a:lstStyle/>
          <a:p>
            <a:r>
              <a:rPr lang="en-US" sz="2800" b="1" dirty="0">
                <a:latin typeface="Calibri" panose="020F0502020204030204" pitchFamily="34" charset="0"/>
                <a:cs typeface="Calibri" panose="020F0502020204030204" pitchFamily="34" charset="0"/>
              </a:rPr>
              <a:t>Frequent and Reliable </a:t>
            </a:r>
            <a:r>
              <a:rPr lang="en-US" sz="2800" b="1" dirty="0" smtClean="0">
                <a:latin typeface="Calibri" panose="020F0502020204030204" pitchFamily="34" charset="0"/>
                <a:cs typeface="Calibri" panose="020F0502020204030204" pitchFamily="34" charset="0"/>
              </a:rPr>
              <a:t>Service</a:t>
            </a:r>
            <a:r>
              <a:rPr lang="pl-PL" sz="2800" dirty="0" smtClean="0">
                <a:latin typeface="Calibri" panose="020F0502020204030204" pitchFamily="34" charset="0"/>
                <a:cs typeface="Calibri" panose="020F0502020204030204" pitchFamily="34" charset="0"/>
              </a:rPr>
              <a:t> </a:t>
            </a:r>
            <a:r>
              <a:rPr lang="pl-PL" sz="2800" i="1" dirty="0" smtClean="0">
                <a:latin typeface="Calibri" panose="020F0502020204030204" pitchFamily="34" charset="0"/>
                <a:cs typeface="Calibri" panose="020F0502020204030204" pitchFamily="34" charset="0"/>
              </a:rPr>
              <a:t>(</a:t>
            </a:r>
            <a:r>
              <a:rPr lang="pl-PL" sz="2800" i="1" dirty="0">
                <a:latin typeface="Calibri" panose="020F0502020204030204" pitchFamily="34" charset="0"/>
                <a:cs typeface="Calibri" panose="020F0502020204030204" pitchFamily="34" charset="0"/>
              </a:rPr>
              <a:t>h</a:t>
            </a:r>
            <a:r>
              <a:rPr lang="en-US" sz="2800" i="1" dirty="0" err="1" smtClean="0">
                <a:latin typeface="Calibri" panose="020F0502020204030204" pitchFamily="34" charset="0"/>
                <a:cs typeface="Calibri" panose="020F0502020204030204" pitchFamily="34" charset="0"/>
              </a:rPr>
              <a:t>igh</a:t>
            </a:r>
            <a:r>
              <a:rPr lang="en-US" sz="2800" i="1" dirty="0" smtClean="0">
                <a:latin typeface="Calibri" panose="020F0502020204030204" pitchFamily="34" charset="0"/>
                <a:cs typeface="Calibri" panose="020F0502020204030204" pitchFamily="34" charset="0"/>
              </a:rPr>
              <a:t>-frequency </a:t>
            </a:r>
            <a:r>
              <a:rPr lang="en-US" sz="2800" i="1" dirty="0">
                <a:latin typeface="Calibri" panose="020F0502020204030204" pitchFamily="34" charset="0"/>
                <a:cs typeface="Calibri" panose="020F0502020204030204" pitchFamily="34" charset="0"/>
              </a:rPr>
              <a:t>buses with headway-based </a:t>
            </a:r>
            <a:r>
              <a:rPr lang="en-US" sz="2800" i="1" dirty="0" smtClean="0">
                <a:latin typeface="Calibri" panose="020F0502020204030204" pitchFamily="34" charset="0"/>
                <a:cs typeface="Calibri" panose="020F0502020204030204" pitchFamily="34" charset="0"/>
              </a:rPr>
              <a:t>schedules</a:t>
            </a:r>
            <a:r>
              <a:rPr lang="pl-PL" sz="2800" i="1" dirty="0" smtClean="0">
                <a:latin typeface="Calibri" panose="020F0502020204030204" pitchFamily="34" charset="0"/>
                <a:cs typeface="Calibri" panose="020F0502020204030204" pitchFamily="34" charset="0"/>
              </a:rPr>
              <a:t>)</a:t>
            </a:r>
          </a:p>
          <a:p>
            <a:r>
              <a:rPr lang="en-US" sz="2800" b="1" dirty="0">
                <a:latin typeface="Calibri" panose="020F0502020204030204" pitchFamily="34" charset="0"/>
                <a:cs typeface="Calibri" panose="020F0502020204030204" pitchFamily="34" charset="0"/>
              </a:rPr>
              <a:t>Integrated Fare </a:t>
            </a:r>
            <a:r>
              <a:rPr lang="en-US" sz="2800" b="1" dirty="0" smtClean="0">
                <a:latin typeface="Calibri" panose="020F0502020204030204" pitchFamily="34" charset="0"/>
                <a:cs typeface="Calibri" panose="020F0502020204030204" pitchFamily="34" charset="0"/>
              </a:rPr>
              <a:t>System</a:t>
            </a:r>
            <a:r>
              <a:rPr lang="pl-PL" sz="2800" b="1" dirty="0" smtClean="0">
                <a:latin typeface="Calibri" panose="020F0502020204030204" pitchFamily="34" charset="0"/>
                <a:cs typeface="Calibri" panose="020F0502020204030204" pitchFamily="34" charset="0"/>
              </a:rPr>
              <a:t> </a:t>
            </a:r>
            <a:r>
              <a:rPr lang="pl-PL" sz="2800" i="1" dirty="0" smtClean="0">
                <a:latin typeface="Calibri" panose="020F0502020204030204" pitchFamily="34" charset="0"/>
                <a:cs typeface="Calibri" panose="020F0502020204030204" pitchFamily="34" charset="0"/>
              </a:rPr>
              <a:t>(</a:t>
            </a:r>
            <a:r>
              <a:rPr lang="pl-PL" sz="2800" i="1" dirty="0">
                <a:latin typeface="Calibri" panose="020F0502020204030204" pitchFamily="34" charset="0"/>
                <a:cs typeface="Calibri" panose="020F0502020204030204" pitchFamily="34" charset="0"/>
              </a:rPr>
              <a:t>a</a:t>
            </a:r>
            <a:r>
              <a:rPr lang="en-US" sz="2800" i="1" dirty="0" err="1" smtClean="0">
                <a:latin typeface="Calibri" panose="020F0502020204030204" pitchFamily="34" charset="0"/>
                <a:cs typeface="Calibri" panose="020F0502020204030204" pitchFamily="34" charset="0"/>
              </a:rPr>
              <a:t>llows</a:t>
            </a:r>
            <a:r>
              <a:rPr lang="en-US" sz="2800" i="1" dirty="0" smtClean="0">
                <a:latin typeface="Calibri" panose="020F0502020204030204" pitchFamily="34" charset="0"/>
                <a:cs typeface="Calibri" panose="020F0502020204030204" pitchFamily="34" charset="0"/>
              </a:rPr>
              <a:t> </a:t>
            </a:r>
            <a:r>
              <a:rPr lang="en-US" sz="2800" i="1" dirty="0">
                <a:latin typeface="Calibri" panose="020F0502020204030204" pitchFamily="34" charset="0"/>
                <a:cs typeface="Calibri" panose="020F0502020204030204" pitchFamily="34" charset="0"/>
              </a:rPr>
              <a:t>smooth transfers between BRT and other public </a:t>
            </a:r>
            <a:r>
              <a:rPr lang="en-US" sz="2800" i="1" dirty="0" smtClean="0">
                <a:latin typeface="Calibri" panose="020F0502020204030204" pitchFamily="34" charset="0"/>
                <a:cs typeface="Calibri" panose="020F0502020204030204" pitchFamily="34" charset="0"/>
              </a:rPr>
              <a:t>transport</a:t>
            </a:r>
            <a:r>
              <a:rPr lang="pl-PL" sz="2800" i="1" dirty="0" smtClean="0">
                <a:latin typeface="Calibri" panose="020F0502020204030204" pitchFamily="34" charset="0"/>
                <a:cs typeface="Calibri" panose="020F0502020204030204" pitchFamily="34" charset="0"/>
              </a:rPr>
              <a:t>)</a:t>
            </a:r>
          </a:p>
          <a:p>
            <a:r>
              <a:rPr lang="en-US" sz="2800" b="1" dirty="0">
                <a:latin typeface="Calibri" panose="020F0502020204030204" pitchFamily="34" charset="0"/>
                <a:cs typeface="Calibri" panose="020F0502020204030204" pitchFamily="34" charset="0"/>
              </a:rPr>
              <a:t>Level </a:t>
            </a:r>
            <a:r>
              <a:rPr lang="en-US" sz="2800" b="1" dirty="0" smtClean="0">
                <a:latin typeface="Calibri" panose="020F0502020204030204" pitchFamily="34" charset="0"/>
                <a:cs typeface="Calibri" panose="020F0502020204030204" pitchFamily="34" charset="0"/>
              </a:rPr>
              <a:t>Boarding</a:t>
            </a:r>
            <a:r>
              <a:rPr lang="pl-PL" sz="2800" b="1" dirty="0" smtClean="0">
                <a:latin typeface="Calibri" panose="020F0502020204030204" pitchFamily="34" charset="0"/>
                <a:cs typeface="Calibri" panose="020F0502020204030204" pitchFamily="34" charset="0"/>
              </a:rPr>
              <a:t> </a:t>
            </a:r>
            <a:r>
              <a:rPr lang="pl-PL" sz="2800" i="1" dirty="0" smtClean="0">
                <a:latin typeface="Calibri" panose="020F0502020204030204" pitchFamily="34" charset="0"/>
                <a:cs typeface="Calibri" panose="020F0502020204030204" pitchFamily="34" charset="0"/>
              </a:rPr>
              <a:t>(</a:t>
            </a:r>
            <a:r>
              <a:rPr lang="pl-PL" sz="2800" i="1" dirty="0">
                <a:latin typeface="Calibri" panose="020F0502020204030204" pitchFamily="34" charset="0"/>
                <a:cs typeface="Calibri" panose="020F0502020204030204" pitchFamily="34" charset="0"/>
              </a:rPr>
              <a:t>r</a:t>
            </a:r>
            <a:r>
              <a:rPr lang="en-US" sz="2800" i="1" dirty="0" err="1" smtClean="0">
                <a:latin typeface="Calibri" panose="020F0502020204030204" pitchFamily="34" charset="0"/>
                <a:cs typeface="Calibri" panose="020F0502020204030204" pitchFamily="34" charset="0"/>
              </a:rPr>
              <a:t>aised</a:t>
            </a:r>
            <a:r>
              <a:rPr lang="en-US" sz="2800" i="1" dirty="0" smtClean="0">
                <a:latin typeface="Calibri" panose="020F0502020204030204" pitchFamily="34" charset="0"/>
                <a:cs typeface="Calibri" panose="020F0502020204030204" pitchFamily="34" charset="0"/>
              </a:rPr>
              <a:t> </a:t>
            </a:r>
            <a:r>
              <a:rPr lang="en-US" sz="2800" i="1" dirty="0">
                <a:latin typeface="Calibri" panose="020F0502020204030204" pitchFamily="34" charset="0"/>
                <a:cs typeface="Calibri" panose="020F0502020204030204" pitchFamily="34" charset="0"/>
              </a:rPr>
              <a:t>platforms for easier and faster boarding, especially for people with </a:t>
            </a:r>
            <a:r>
              <a:rPr lang="en-US" sz="2800" i="1" dirty="0" smtClean="0">
                <a:latin typeface="Calibri" panose="020F0502020204030204" pitchFamily="34" charset="0"/>
                <a:cs typeface="Calibri" panose="020F0502020204030204" pitchFamily="34" charset="0"/>
              </a:rPr>
              <a:t>disabilities</a:t>
            </a:r>
            <a:r>
              <a:rPr lang="pl-PL" sz="2800" i="1" dirty="0" smtClean="0">
                <a:latin typeface="Calibri" panose="020F0502020204030204" pitchFamily="34" charset="0"/>
                <a:cs typeface="Calibri" panose="020F0502020204030204" pitchFamily="34" charset="0"/>
              </a:rPr>
              <a:t>)</a:t>
            </a:r>
            <a:endParaRPr lang="pl-PL" sz="2800" i="1" dirty="0">
              <a:latin typeface="Calibri" panose="020F0502020204030204" pitchFamily="34" charset="0"/>
              <a:cs typeface="Calibri" panose="020F0502020204030204" pitchFamily="34" charset="0"/>
            </a:endParaRPr>
          </a:p>
        </p:txBody>
      </p:sp>
      <p:sp>
        <p:nvSpPr>
          <p:cNvPr id="4" name="Tytuł 1"/>
          <p:cNvSpPr>
            <a:spLocks noGrp="1"/>
          </p:cNvSpPr>
          <p:nvPr>
            <p:ph type="title"/>
          </p:nvPr>
        </p:nvSpPr>
        <p:spPr/>
        <p:txBody>
          <a:bodyPr>
            <a:normAutofit/>
          </a:bodyPr>
          <a:lstStyle/>
          <a:p>
            <a:r>
              <a:rPr lang="en-US" sz="3200" dirty="0" smtClean="0">
                <a:latin typeface="Calibri" panose="020F0502020204030204" pitchFamily="34" charset="0"/>
                <a:cs typeface="Calibri" panose="020F0502020204030204" pitchFamily="34" charset="0"/>
              </a:rPr>
              <a:t>Bus </a:t>
            </a:r>
            <a:r>
              <a:rPr lang="en-US" sz="3200" dirty="0">
                <a:latin typeface="Calibri" panose="020F0502020204030204" pitchFamily="34" charset="0"/>
                <a:cs typeface="Calibri" panose="020F0502020204030204" pitchFamily="34" charset="0"/>
              </a:rPr>
              <a:t>Rapid Transit (BRT)</a:t>
            </a:r>
            <a:endParaRPr lang="pl-PL"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121302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sz="3200" dirty="0" err="1">
                <a:latin typeface="Calibri" panose="020F0502020204030204" pitchFamily="34" charset="0"/>
                <a:cs typeface="Calibri" panose="020F0502020204030204" pitchFamily="34" charset="0"/>
              </a:rPr>
              <a:t>Sustainable</a:t>
            </a:r>
            <a:r>
              <a:rPr lang="pl-PL" sz="3200" dirty="0">
                <a:latin typeface="Calibri" panose="020F0502020204030204" pitchFamily="34" charset="0"/>
                <a:cs typeface="Calibri" panose="020F0502020204030204" pitchFamily="34" charset="0"/>
              </a:rPr>
              <a:t> </a:t>
            </a:r>
            <a:r>
              <a:rPr lang="pl-PL" sz="3200" dirty="0" err="1">
                <a:latin typeface="Calibri" panose="020F0502020204030204" pitchFamily="34" charset="0"/>
                <a:cs typeface="Calibri" panose="020F0502020204030204" pitchFamily="34" charset="0"/>
              </a:rPr>
              <a:t>Mobility</a:t>
            </a:r>
            <a:r>
              <a:rPr lang="pl-PL" sz="3200" dirty="0">
                <a:latin typeface="Calibri" panose="020F0502020204030204" pitchFamily="34" charset="0"/>
                <a:cs typeface="Calibri" panose="020F0502020204030204" pitchFamily="34" charset="0"/>
              </a:rPr>
              <a:t> </a:t>
            </a:r>
            <a:r>
              <a:rPr lang="pl-PL" sz="3200" dirty="0" err="1">
                <a:latin typeface="Calibri" panose="020F0502020204030204" pitchFamily="34" charset="0"/>
                <a:cs typeface="Calibri" panose="020F0502020204030204" pitchFamily="34" charset="0"/>
              </a:rPr>
              <a:t>Principles</a:t>
            </a:r>
            <a:endParaRPr lang="pl-PL" sz="3200" dirty="0">
              <a:latin typeface="Calibri" panose="020F0502020204030204" pitchFamily="34" charset="0"/>
              <a:cs typeface="Calibri" panose="020F0502020204030204" pitchFamily="34" charset="0"/>
            </a:endParaRPr>
          </a:p>
        </p:txBody>
      </p:sp>
      <p:sp>
        <p:nvSpPr>
          <p:cNvPr id="3" name="Symbol zastępczy zawartości 2"/>
          <p:cNvSpPr>
            <a:spLocks noGrp="1"/>
          </p:cNvSpPr>
          <p:nvPr>
            <p:ph idx="1"/>
          </p:nvPr>
        </p:nvSpPr>
        <p:spPr>
          <a:xfrm>
            <a:off x="3869267" y="864108"/>
            <a:ext cx="7763289" cy="5154727"/>
          </a:xfrm>
        </p:spPr>
        <p:txBody>
          <a:bodyPr>
            <a:normAutofit/>
          </a:bodyPr>
          <a:lstStyle/>
          <a:p>
            <a:r>
              <a:rPr lang="en-US" sz="3200" i="1" dirty="0" smtClean="0">
                <a:latin typeface="Calibri" panose="020F0502020204030204" pitchFamily="34" charset="0"/>
                <a:cs typeface="Calibri" panose="020F0502020204030204" pitchFamily="34" charset="0"/>
              </a:rPr>
              <a:t>Transport </a:t>
            </a:r>
            <a:r>
              <a:rPr lang="en-US" sz="3200" i="1" dirty="0">
                <a:latin typeface="Calibri" panose="020F0502020204030204" pitchFamily="34" charset="0"/>
                <a:cs typeface="Calibri" panose="020F0502020204030204" pitchFamily="34" charset="0"/>
              </a:rPr>
              <a:t>is not a problem to solve, but an opportunity to redesign our cities</a:t>
            </a:r>
            <a:r>
              <a:rPr lang="en-US" sz="3200" i="1" dirty="0" smtClean="0">
                <a:latin typeface="Calibri" panose="020F0502020204030204" pitchFamily="34" charset="0"/>
                <a:cs typeface="Calibri" panose="020F0502020204030204" pitchFamily="34" charset="0"/>
              </a:rPr>
              <a:t>.</a:t>
            </a:r>
            <a:endParaRPr lang="pl-PL" sz="3200" i="1" dirty="0" smtClean="0">
              <a:latin typeface="Calibri" panose="020F0502020204030204" pitchFamily="34" charset="0"/>
              <a:cs typeface="Calibri" panose="020F0502020204030204" pitchFamily="34" charset="0"/>
            </a:endParaRPr>
          </a:p>
          <a:p>
            <a:r>
              <a:rPr lang="en-US" sz="3200" i="1" dirty="0">
                <a:latin typeface="Calibri" panose="020F0502020204030204" pitchFamily="34" charset="0"/>
                <a:cs typeface="Calibri" panose="020F0502020204030204" pitchFamily="34" charset="0"/>
              </a:rPr>
              <a:t>Sustainable urban mobility is not just about moving people — it's about moving them cleanly, efficiently, and equitably.</a:t>
            </a:r>
            <a:endParaRPr lang="pl-PL" sz="3200" i="1" dirty="0" smtClean="0">
              <a:latin typeface="Calibri" panose="020F0502020204030204" pitchFamily="34" charset="0"/>
              <a:cs typeface="Calibri" panose="020F0502020204030204" pitchFamily="34" charset="0"/>
            </a:endParaRPr>
          </a:p>
          <a:p>
            <a:endParaRPr lang="pl-PL" sz="32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31140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123837"/>
            <a:ext cx="3391381" cy="4601183"/>
          </a:xfrm>
        </p:spPr>
        <p:txBody>
          <a:bodyPr>
            <a:normAutofit/>
          </a:bodyPr>
          <a:lstStyle/>
          <a:p>
            <a:pPr algn="ctr"/>
            <a:r>
              <a:rPr lang="pl-PL" sz="3200" dirty="0" err="1" smtClean="0">
                <a:latin typeface="Calibri" panose="020F0502020204030204" pitchFamily="34" charset="0"/>
                <a:cs typeface="Calibri" panose="020F0502020204030204" pitchFamily="34" charset="0"/>
              </a:rPr>
              <a:t>Characteristics</a:t>
            </a:r>
            <a:r>
              <a:rPr lang="pl-PL" sz="3200" dirty="0" smtClean="0">
                <a:latin typeface="Calibri" panose="020F0502020204030204" pitchFamily="34" charset="0"/>
                <a:cs typeface="Calibri" panose="020F0502020204030204" pitchFamily="34" charset="0"/>
              </a:rPr>
              <a:t>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of Bus </a:t>
            </a:r>
            <a:r>
              <a:rPr lang="pl-PL" sz="3200" dirty="0" err="1" smtClean="0">
                <a:latin typeface="Calibri" panose="020F0502020204030204" pitchFamily="34" charset="0"/>
                <a:cs typeface="Calibri" panose="020F0502020204030204" pitchFamily="34" charset="0"/>
              </a:rPr>
              <a:t>Rapid</a:t>
            </a:r>
            <a:r>
              <a:rPr lang="pl-PL" sz="3200" dirty="0" smtClean="0">
                <a:latin typeface="Calibri" panose="020F0502020204030204" pitchFamily="34" charset="0"/>
                <a:cs typeface="Calibri" panose="020F0502020204030204" pitchFamily="34" charset="0"/>
              </a:rPr>
              <a:t> Transit</a:t>
            </a:r>
            <a:endParaRPr lang="pl-PL" sz="3200" dirty="0">
              <a:latin typeface="Calibri" panose="020F0502020204030204" pitchFamily="34" charset="0"/>
              <a:cs typeface="Calibri" panose="020F0502020204030204" pitchFamily="34" charset="0"/>
            </a:endParaRPr>
          </a:p>
        </p:txBody>
      </p:sp>
      <p:pic>
        <p:nvPicPr>
          <p:cNvPr id="4" name="Symbol zastępczy zawartości 3"/>
          <p:cNvPicPr>
            <a:picLocks noGrp="1" noChangeAspect="1"/>
          </p:cNvPicPr>
          <p:nvPr>
            <p:ph idx="1"/>
          </p:nvPr>
        </p:nvPicPr>
        <p:blipFill>
          <a:blip r:embed="rId3"/>
          <a:stretch>
            <a:fillRect/>
          </a:stretch>
        </p:blipFill>
        <p:spPr>
          <a:xfrm>
            <a:off x="4307484" y="162046"/>
            <a:ext cx="6595868" cy="6192398"/>
          </a:xfrm>
          <a:prstGeom prst="rect">
            <a:avLst/>
          </a:prstGeom>
        </p:spPr>
      </p:pic>
      <p:sp>
        <p:nvSpPr>
          <p:cNvPr id="5" name="Prostokąt 4"/>
          <p:cNvSpPr/>
          <p:nvPr/>
        </p:nvSpPr>
        <p:spPr>
          <a:xfrm>
            <a:off x="4307484" y="48643"/>
            <a:ext cx="3738624" cy="3703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Prostokąt 5"/>
          <p:cNvSpPr/>
          <p:nvPr/>
        </p:nvSpPr>
        <p:spPr>
          <a:xfrm>
            <a:off x="4965539" y="6467847"/>
            <a:ext cx="7083706" cy="246221"/>
          </a:xfrm>
          <a:prstGeom prst="rect">
            <a:avLst/>
          </a:prstGeom>
        </p:spPr>
        <p:txBody>
          <a:bodyPr wrap="square">
            <a:spAutoFit/>
          </a:bodyPr>
          <a:lstStyle/>
          <a:p>
            <a:pPr algn="r"/>
            <a:r>
              <a:rPr lang="pl-PL" sz="1000" dirty="0"/>
              <a:t>https://www.gao.gov/blog/2016/04/13/rapid-buses-for-rapid-transit</a:t>
            </a:r>
          </a:p>
        </p:txBody>
      </p:sp>
    </p:spTree>
    <p:extLst>
      <p:ext uri="{BB962C8B-B14F-4D97-AF65-F5344CB8AC3E}">
        <p14:creationId xmlns:p14="http://schemas.microsoft.com/office/powerpoint/2010/main" val="11441047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27586" y="168223"/>
            <a:ext cx="5694744" cy="3203294"/>
          </a:xfrm>
        </p:spPr>
      </p:pic>
      <p:sp>
        <p:nvSpPr>
          <p:cNvPr id="6" name="Tytuł 1"/>
          <p:cNvSpPr txBox="1">
            <a:spLocks/>
          </p:cNvSpPr>
          <p:nvPr/>
        </p:nvSpPr>
        <p:spPr>
          <a:xfrm>
            <a:off x="0" y="5497974"/>
            <a:ext cx="3460830" cy="1360026"/>
          </a:xfrm>
          <a:prstGeom prst="rect">
            <a:avLst/>
          </a:prstGeom>
          <a:solidFill>
            <a:schemeClr val="accent2">
              <a:lumMod val="60000"/>
              <a:lumOff val="4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r"/>
            <a:r>
              <a:rPr lang="en-US" sz="2000" b="1" smtClean="0">
                <a:solidFill>
                  <a:schemeClr val="tx1"/>
                </a:solidFill>
                <a:latin typeface="Calibri" panose="020F0502020204030204" pitchFamily="34" charset="0"/>
                <a:cs typeface="Calibri" panose="020F0502020204030204" pitchFamily="34" charset="0"/>
              </a:rPr>
              <a:t>Lahore Metrobus </a:t>
            </a:r>
            <a:r>
              <a:rPr lang="pl-PL" sz="2000" b="1" smtClean="0">
                <a:solidFill>
                  <a:schemeClr val="tx1"/>
                </a:solidFill>
                <a:latin typeface="Calibri" panose="020F0502020204030204" pitchFamily="34" charset="0"/>
                <a:cs typeface="Calibri" panose="020F0502020204030204" pitchFamily="34" charset="0"/>
              </a:rPr>
              <a:t>- </a:t>
            </a:r>
            <a:r>
              <a:rPr lang="en-US" sz="2000" b="1" smtClean="0">
                <a:solidFill>
                  <a:schemeClr val="tx1"/>
                </a:solidFill>
                <a:latin typeface="Calibri" panose="020F0502020204030204" pitchFamily="34" charset="0"/>
                <a:cs typeface="Calibri" panose="020F0502020204030204" pitchFamily="34" charset="0"/>
              </a:rPr>
              <a:t>launched in 2013</a:t>
            </a:r>
            <a:r>
              <a:rPr lang="pl-PL" sz="2000" b="1" smtClean="0">
                <a:solidFill>
                  <a:schemeClr val="tx1"/>
                </a:solidFill>
                <a:latin typeface="Calibri" panose="020F0502020204030204" pitchFamily="34" charset="0"/>
                <a:cs typeface="Calibri" panose="020F0502020204030204" pitchFamily="34" charset="0"/>
              </a:rPr>
              <a:t> (Pakistan)</a:t>
            </a:r>
            <a:endParaRPr lang="pl-PL" sz="2000" b="1" dirty="0">
              <a:solidFill>
                <a:schemeClr val="tx1"/>
              </a:solidFill>
              <a:latin typeface="Calibri" panose="020F0502020204030204" pitchFamily="34" charset="0"/>
              <a:cs typeface="Calibri" panose="020F0502020204030204" pitchFamily="34" charset="0"/>
            </a:endParaRPr>
          </a:p>
        </p:txBody>
      </p:sp>
      <p:sp>
        <p:nvSpPr>
          <p:cNvPr id="7" name="Tytuł 1"/>
          <p:cNvSpPr txBox="1">
            <a:spLocks/>
          </p:cNvSpPr>
          <p:nvPr/>
        </p:nvSpPr>
        <p:spPr>
          <a:xfrm>
            <a:off x="152400" y="1049191"/>
            <a:ext cx="2947482" cy="4601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pl-PL" sz="3200" dirty="0">
                <a:latin typeface="Calibri" panose="020F0502020204030204" pitchFamily="34" charset="0"/>
                <a:cs typeface="Calibri" panose="020F0502020204030204" pitchFamily="34" charset="0"/>
              </a:rPr>
              <a:t>L</a:t>
            </a:r>
            <a:r>
              <a:rPr lang="en-US" sz="3200" dirty="0" err="1" smtClean="0">
                <a:latin typeface="Calibri" panose="020F0502020204030204" pitchFamily="34" charset="0"/>
                <a:cs typeface="Calibri" panose="020F0502020204030204" pitchFamily="34" charset="0"/>
              </a:rPr>
              <a:t>ocal</a:t>
            </a:r>
            <a:r>
              <a:rPr lang="en-US" sz="3200" dirty="0" smtClean="0">
                <a:latin typeface="Calibri" panose="020F0502020204030204" pitchFamily="34" charset="0"/>
                <a:cs typeface="Calibri" panose="020F0502020204030204" pitchFamily="34" charset="0"/>
              </a:rPr>
              <a:t> initiatives</a:t>
            </a:r>
            <a:endParaRPr lang="pl-PL" sz="3200" dirty="0">
              <a:latin typeface="Calibri" panose="020F0502020204030204" pitchFamily="34" charset="0"/>
              <a:cs typeface="Calibri" panose="020F0502020204030204" pitchFamily="34" charset="0"/>
            </a:endParaRPr>
          </a:p>
        </p:txBody>
      </p:sp>
      <p:sp>
        <p:nvSpPr>
          <p:cNvPr id="9" name="Prostokąt 8"/>
          <p:cNvSpPr/>
          <p:nvPr/>
        </p:nvSpPr>
        <p:spPr>
          <a:xfrm>
            <a:off x="8673295" y="4081243"/>
            <a:ext cx="3028709" cy="1754326"/>
          </a:xfrm>
          <a:prstGeom prst="rect">
            <a:avLst/>
          </a:prstGeom>
        </p:spPr>
        <p:txBody>
          <a:bodyPr wrap="square">
            <a:spAutoFit/>
          </a:bodyPr>
          <a:lstStyle/>
          <a:p>
            <a:r>
              <a:rPr lang="en-US" dirty="0">
                <a:latin typeface="Calibri" panose="020F0502020204030204" pitchFamily="34" charset="0"/>
                <a:cs typeface="Calibri" panose="020F0502020204030204" pitchFamily="34" charset="0"/>
              </a:rPr>
              <a:t>Pakistan faces major urban mobility challenges due to rapid urbanization, traffic congestion, air pollution, and a lack of integrated transport systems.</a:t>
            </a:r>
            <a:endParaRPr lang="pl-PL" dirty="0">
              <a:latin typeface="Calibri" panose="020F0502020204030204" pitchFamily="34" charset="0"/>
              <a:cs typeface="Calibri" panose="020F0502020204030204" pitchFamily="34" charset="0"/>
            </a:endParaRPr>
          </a:p>
        </p:txBody>
      </p:sp>
      <p:pic>
        <p:nvPicPr>
          <p:cNvPr id="10" name="Obraz 9"/>
          <p:cNvPicPr>
            <a:picLocks noChangeAspect="1"/>
          </p:cNvPicPr>
          <p:nvPr/>
        </p:nvPicPr>
        <p:blipFill>
          <a:blip r:embed="rId4"/>
          <a:stretch>
            <a:fillRect/>
          </a:stretch>
        </p:blipFill>
        <p:spPr>
          <a:xfrm>
            <a:off x="3478572" y="3698196"/>
            <a:ext cx="4967087" cy="2796127"/>
          </a:xfrm>
          <a:prstGeom prst="rect">
            <a:avLst/>
          </a:prstGeom>
        </p:spPr>
      </p:pic>
      <p:sp>
        <p:nvSpPr>
          <p:cNvPr id="11" name="Prostokąt 10"/>
          <p:cNvSpPr/>
          <p:nvPr/>
        </p:nvSpPr>
        <p:spPr>
          <a:xfrm>
            <a:off x="4564283" y="3349782"/>
            <a:ext cx="7137721" cy="246221"/>
          </a:xfrm>
          <a:prstGeom prst="rect">
            <a:avLst/>
          </a:prstGeom>
        </p:spPr>
        <p:txBody>
          <a:bodyPr wrap="square">
            <a:spAutoFit/>
          </a:bodyPr>
          <a:lstStyle/>
          <a:p>
            <a:pPr algn="r"/>
            <a:r>
              <a:rPr lang="pl-PL" sz="1000" dirty="0"/>
              <a:t>https://cometinsure.com/blog/metro-bus-lahore-routes-ticket-prices-stations-timing-and-more/</a:t>
            </a:r>
          </a:p>
        </p:txBody>
      </p:sp>
      <p:sp>
        <p:nvSpPr>
          <p:cNvPr id="12" name="Prostokąt 11"/>
          <p:cNvSpPr/>
          <p:nvPr/>
        </p:nvSpPr>
        <p:spPr>
          <a:xfrm>
            <a:off x="4714755" y="6473405"/>
            <a:ext cx="3850511" cy="246221"/>
          </a:xfrm>
          <a:prstGeom prst="rect">
            <a:avLst/>
          </a:prstGeom>
        </p:spPr>
        <p:txBody>
          <a:bodyPr wrap="square">
            <a:spAutoFit/>
          </a:bodyPr>
          <a:lstStyle/>
          <a:p>
            <a:r>
              <a:rPr lang="pl-PL" sz="1000" dirty="0"/>
              <a:t>https://edition.cnn.com/travel/article/life-on-the-lahore-metrobus</a:t>
            </a:r>
          </a:p>
        </p:txBody>
      </p:sp>
    </p:spTree>
    <p:extLst>
      <p:ext uri="{BB962C8B-B14F-4D97-AF65-F5344CB8AC3E}">
        <p14:creationId xmlns:p14="http://schemas.microsoft.com/office/powerpoint/2010/main" val="24340081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5497974"/>
            <a:ext cx="3460830" cy="1360026"/>
          </a:xfrm>
          <a:solidFill>
            <a:schemeClr val="accent2">
              <a:lumMod val="60000"/>
              <a:lumOff val="40000"/>
            </a:schemeClr>
          </a:solidFill>
        </p:spPr>
        <p:txBody>
          <a:bodyPr>
            <a:normAutofit/>
          </a:bodyPr>
          <a:lstStyle/>
          <a:p>
            <a:pPr algn="r"/>
            <a:r>
              <a:rPr lang="en-US" sz="2000" b="1" dirty="0">
                <a:solidFill>
                  <a:schemeClr val="tx1"/>
                </a:solidFill>
                <a:latin typeface="Calibri" panose="020F0502020204030204" pitchFamily="34" charset="0"/>
                <a:cs typeface="Calibri" panose="020F0502020204030204" pitchFamily="34" charset="0"/>
              </a:rPr>
              <a:t>Lahore </a:t>
            </a:r>
            <a:r>
              <a:rPr lang="en-US" sz="2000" b="1" dirty="0" err="1">
                <a:solidFill>
                  <a:schemeClr val="tx1"/>
                </a:solidFill>
                <a:latin typeface="Calibri" panose="020F0502020204030204" pitchFamily="34" charset="0"/>
                <a:cs typeface="Calibri" panose="020F0502020204030204" pitchFamily="34" charset="0"/>
              </a:rPr>
              <a:t>Metrobus</a:t>
            </a:r>
            <a:r>
              <a:rPr lang="en-US" sz="2000" b="1" dirty="0">
                <a:solidFill>
                  <a:schemeClr val="tx1"/>
                </a:solidFill>
                <a:latin typeface="Calibri" panose="020F0502020204030204" pitchFamily="34" charset="0"/>
                <a:cs typeface="Calibri" panose="020F0502020204030204" pitchFamily="34" charset="0"/>
              </a:rPr>
              <a:t> </a:t>
            </a:r>
            <a:r>
              <a:rPr lang="pl-PL" sz="2000" b="1" dirty="0" smtClean="0">
                <a:solidFill>
                  <a:schemeClr val="tx1"/>
                </a:solidFill>
                <a:latin typeface="Calibri" panose="020F0502020204030204" pitchFamily="34" charset="0"/>
                <a:cs typeface="Calibri" panose="020F0502020204030204" pitchFamily="34" charset="0"/>
              </a:rPr>
              <a:t>- </a:t>
            </a:r>
            <a:r>
              <a:rPr lang="en-US" sz="2000" b="1" dirty="0" smtClean="0">
                <a:solidFill>
                  <a:schemeClr val="tx1"/>
                </a:solidFill>
                <a:latin typeface="Calibri" panose="020F0502020204030204" pitchFamily="34" charset="0"/>
                <a:cs typeface="Calibri" panose="020F0502020204030204" pitchFamily="34" charset="0"/>
              </a:rPr>
              <a:t>launched </a:t>
            </a:r>
            <a:r>
              <a:rPr lang="en-US" sz="2000" b="1" dirty="0">
                <a:solidFill>
                  <a:schemeClr val="tx1"/>
                </a:solidFill>
                <a:latin typeface="Calibri" panose="020F0502020204030204" pitchFamily="34" charset="0"/>
                <a:cs typeface="Calibri" panose="020F0502020204030204" pitchFamily="34" charset="0"/>
              </a:rPr>
              <a:t>in </a:t>
            </a:r>
            <a:r>
              <a:rPr lang="en-US" sz="2000" b="1" dirty="0" smtClean="0">
                <a:solidFill>
                  <a:schemeClr val="tx1"/>
                </a:solidFill>
                <a:latin typeface="Calibri" panose="020F0502020204030204" pitchFamily="34" charset="0"/>
                <a:cs typeface="Calibri" panose="020F0502020204030204" pitchFamily="34" charset="0"/>
              </a:rPr>
              <a:t>2013</a:t>
            </a:r>
            <a:r>
              <a:rPr lang="pl-PL" sz="2000" b="1" dirty="0">
                <a:solidFill>
                  <a:schemeClr val="tx1"/>
                </a:solidFill>
                <a:latin typeface="Calibri" panose="020F0502020204030204" pitchFamily="34" charset="0"/>
                <a:cs typeface="Calibri" panose="020F0502020204030204" pitchFamily="34" charset="0"/>
              </a:rPr>
              <a:t> </a:t>
            </a:r>
            <a:r>
              <a:rPr lang="pl-PL" sz="2000" b="1" dirty="0" smtClean="0">
                <a:solidFill>
                  <a:schemeClr val="tx1"/>
                </a:solidFill>
                <a:latin typeface="Calibri" panose="020F0502020204030204" pitchFamily="34" charset="0"/>
                <a:cs typeface="Calibri" panose="020F0502020204030204" pitchFamily="34" charset="0"/>
              </a:rPr>
              <a:t>(Pakistan)</a:t>
            </a:r>
            <a:endParaRPr lang="pl-PL" sz="2000" b="1" dirty="0">
              <a:solidFill>
                <a:schemeClr val="tx1"/>
              </a:solidFill>
              <a:latin typeface="Calibri" panose="020F0502020204030204" pitchFamily="34" charset="0"/>
              <a:cs typeface="Calibri" panose="020F0502020204030204" pitchFamily="34" charset="0"/>
            </a:endParaRPr>
          </a:p>
        </p:txBody>
      </p:sp>
      <p:sp>
        <p:nvSpPr>
          <p:cNvPr id="3" name="Symbol zastępczy zawartości 2"/>
          <p:cNvSpPr>
            <a:spLocks noGrp="1"/>
          </p:cNvSpPr>
          <p:nvPr>
            <p:ph idx="1"/>
          </p:nvPr>
        </p:nvSpPr>
        <p:spPr>
          <a:xfrm>
            <a:off x="3864220" y="1010132"/>
            <a:ext cx="7606291" cy="4615166"/>
          </a:xfrm>
        </p:spPr>
        <p:txBody>
          <a:bodyPr>
            <a:normAutofit/>
          </a:bodyPr>
          <a:lstStyle/>
          <a:p>
            <a:r>
              <a:rPr lang="en-US" sz="2800" dirty="0" smtClean="0">
                <a:latin typeface="Calibri" panose="020F0502020204030204" pitchFamily="34" charset="0"/>
                <a:cs typeface="Calibri" panose="020F0502020204030204" pitchFamily="34" charset="0"/>
              </a:rPr>
              <a:t>First </a:t>
            </a:r>
            <a:r>
              <a:rPr lang="en-US" sz="2800" dirty="0">
                <a:latin typeface="Calibri" panose="020F0502020204030204" pitchFamily="34" charset="0"/>
                <a:cs typeface="Calibri" panose="020F0502020204030204" pitchFamily="34" charset="0"/>
              </a:rPr>
              <a:t>BRT system in </a:t>
            </a:r>
            <a:r>
              <a:rPr lang="en-US" sz="2800" dirty="0" smtClean="0">
                <a:latin typeface="Calibri" panose="020F0502020204030204" pitchFamily="34" charset="0"/>
                <a:cs typeface="Calibri" panose="020F0502020204030204" pitchFamily="34" charset="0"/>
              </a:rPr>
              <a:t>Pakistan</a:t>
            </a:r>
            <a:r>
              <a:rPr lang="pl-PL" sz="2800" dirty="0" smtClean="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as a cost-effective, efficient, and rapid public transport solution. </a:t>
            </a:r>
          </a:p>
          <a:p>
            <a:r>
              <a:rPr lang="en-US" sz="2800" dirty="0">
                <a:latin typeface="Calibri" panose="020F0502020204030204" pitchFamily="34" charset="0"/>
                <a:cs typeface="Calibri" panose="020F0502020204030204" pitchFamily="34" charset="0"/>
              </a:rPr>
              <a:t>27 km of dedicated corridor</a:t>
            </a:r>
            <a:r>
              <a:rPr lang="en-US"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Serves over 150,000 passengers daily</a:t>
            </a:r>
            <a:r>
              <a:rPr lang="en-US"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Fully segregated lanes</a:t>
            </a:r>
            <a:r>
              <a:rPr lang="en-US"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Elevated platforms at stations matching bus floor height</a:t>
            </a:r>
            <a:r>
              <a:rPr lang="en-US"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Electronic ticketing and automatic fare gates.</a:t>
            </a:r>
            <a:endParaRPr lang="pl-PL" sz="2800" dirty="0" smtClean="0">
              <a:latin typeface="Calibri" panose="020F0502020204030204" pitchFamily="34" charset="0"/>
              <a:cs typeface="Calibri" panose="020F0502020204030204" pitchFamily="34" charset="0"/>
            </a:endParaRPr>
          </a:p>
          <a:p>
            <a:endParaRPr lang="pl-PL" sz="2800" dirty="0">
              <a:latin typeface="Calibri" panose="020F0502020204030204" pitchFamily="34" charset="0"/>
              <a:cs typeface="Calibri" panose="020F0502020204030204" pitchFamily="34" charset="0"/>
            </a:endParaRPr>
          </a:p>
        </p:txBody>
      </p:sp>
      <p:sp>
        <p:nvSpPr>
          <p:cNvPr id="4" name="Tytuł 1"/>
          <p:cNvSpPr txBox="1">
            <a:spLocks/>
          </p:cNvSpPr>
          <p:nvPr/>
        </p:nvSpPr>
        <p:spPr>
          <a:xfrm>
            <a:off x="252919" y="1123837"/>
            <a:ext cx="2947482" cy="4601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pl-PL" sz="3200" dirty="0">
                <a:latin typeface="Calibri" panose="020F0502020204030204" pitchFamily="34" charset="0"/>
                <a:cs typeface="Calibri" panose="020F0502020204030204" pitchFamily="34" charset="0"/>
              </a:rPr>
              <a:t>L</a:t>
            </a:r>
            <a:r>
              <a:rPr lang="en-US" sz="3200" dirty="0" err="1" smtClean="0">
                <a:latin typeface="Calibri" panose="020F0502020204030204" pitchFamily="34" charset="0"/>
                <a:cs typeface="Calibri" panose="020F0502020204030204" pitchFamily="34" charset="0"/>
              </a:rPr>
              <a:t>ocal</a:t>
            </a:r>
            <a:r>
              <a:rPr lang="en-US" sz="3200" dirty="0" smtClean="0">
                <a:latin typeface="Calibri" panose="020F0502020204030204" pitchFamily="34" charset="0"/>
                <a:cs typeface="Calibri" panose="020F0502020204030204" pitchFamily="34" charset="0"/>
              </a:rPr>
              <a:t> initiatives</a:t>
            </a:r>
            <a:endParaRPr lang="pl-PL" sz="3200" dirty="0">
              <a:latin typeface="Calibri" panose="020F0502020204030204" pitchFamily="34" charset="0"/>
              <a:cs typeface="Calibri" panose="020F0502020204030204" pitchFamily="34" charset="0"/>
            </a:endParaRPr>
          </a:p>
        </p:txBody>
      </p:sp>
      <p:sp>
        <p:nvSpPr>
          <p:cNvPr id="5" name="Prostokąt 4"/>
          <p:cNvSpPr/>
          <p:nvPr/>
        </p:nvSpPr>
        <p:spPr>
          <a:xfrm>
            <a:off x="3599802" y="840881"/>
            <a:ext cx="8071642" cy="4784418"/>
          </a:xfrm>
          <a:prstGeom prst="rect">
            <a:avLst/>
          </a:prstGeom>
          <a:solidFill>
            <a:schemeClr val="accent1">
              <a:lumMod val="60000"/>
              <a:lumOff val="4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eaLnBrk="0" fontAlgn="base" hangingPunct="0">
              <a:spcBef>
                <a:spcPct val="0"/>
              </a:spcBef>
              <a:spcAft>
                <a:spcPct val="0"/>
              </a:spcAft>
            </a:pPr>
            <a:endParaRPr lang="pl-PL" altLang="pl-PL" sz="2000" b="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612215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zawartości 5"/>
          <p:cNvPicPr>
            <a:picLocks noGrp="1" noChangeAspect="1"/>
          </p:cNvPicPr>
          <p:nvPr>
            <p:ph idx="1"/>
          </p:nvPr>
        </p:nvPicPr>
        <p:blipFill>
          <a:blip r:embed="rId3"/>
          <a:stretch>
            <a:fillRect/>
          </a:stretch>
        </p:blipFill>
        <p:spPr>
          <a:xfrm>
            <a:off x="5613074" y="99650"/>
            <a:ext cx="5626588" cy="3071813"/>
          </a:xfrm>
          <a:prstGeom prst="rect">
            <a:avLst/>
          </a:prstGeom>
        </p:spPr>
      </p:pic>
      <p:sp>
        <p:nvSpPr>
          <p:cNvPr id="4" name="Prostokąt 3"/>
          <p:cNvSpPr/>
          <p:nvPr/>
        </p:nvSpPr>
        <p:spPr>
          <a:xfrm>
            <a:off x="0" y="6103280"/>
            <a:ext cx="3472405" cy="646331"/>
          </a:xfrm>
          <a:prstGeom prst="rect">
            <a:avLst/>
          </a:prstGeom>
          <a:solidFill>
            <a:schemeClr val="accent2">
              <a:lumMod val="60000"/>
              <a:lumOff val="40000"/>
            </a:schemeClr>
          </a:solidFill>
        </p:spPr>
        <p:txBody>
          <a:bodyPr wrap="square">
            <a:spAutoFit/>
          </a:bodyPr>
          <a:lstStyle/>
          <a:p>
            <a:r>
              <a:rPr lang="pl-PL" b="1" dirty="0">
                <a:latin typeface="Calibri" panose="020F0502020204030204" pitchFamily="34" charset="0"/>
                <a:cs typeface="Calibri" panose="020F0502020204030204" pitchFamily="34" charset="0"/>
              </a:rPr>
              <a:t>Rawalpindi-Islamabad </a:t>
            </a:r>
            <a:r>
              <a:rPr lang="pl-PL" b="1" dirty="0" err="1">
                <a:latin typeface="Calibri" panose="020F0502020204030204" pitchFamily="34" charset="0"/>
                <a:cs typeface="Calibri" panose="020F0502020204030204" pitchFamily="34" charset="0"/>
              </a:rPr>
              <a:t>Metrobus</a:t>
            </a:r>
            <a:r>
              <a:rPr lang="pl-PL" b="1" dirty="0">
                <a:latin typeface="Calibri" panose="020F0502020204030204" pitchFamily="34" charset="0"/>
                <a:cs typeface="Calibri" panose="020F0502020204030204" pitchFamily="34" charset="0"/>
              </a:rPr>
              <a:t> </a:t>
            </a:r>
            <a:r>
              <a:rPr lang="pl-PL" b="1" dirty="0" smtClean="0">
                <a:latin typeface="Calibri" panose="020F0502020204030204" pitchFamily="34" charset="0"/>
                <a:cs typeface="Calibri" panose="020F0502020204030204" pitchFamily="34" charset="0"/>
              </a:rPr>
              <a:t>- </a:t>
            </a:r>
            <a:r>
              <a:rPr lang="pl-PL" b="1" dirty="0" err="1" smtClean="0">
                <a:latin typeface="Calibri" panose="020F0502020204030204" pitchFamily="34" charset="0"/>
                <a:cs typeface="Calibri" panose="020F0502020204030204" pitchFamily="34" charset="0"/>
              </a:rPr>
              <a:t>launched</a:t>
            </a:r>
            <a:r>
              <a:rPr lang="pl-PL" b="1" dirty="0" smtClean="0">
                <a:latin typeface="Calibri" panose="020F0502020204030204" pitchFamily="34" charset="0"/>
                <a:cs typeface="Calibri" panose="020F0502020204030204" pitchFamily="34" charset="0"/>
              </a:rPr>
              <a:t> </a:t>
            </a:r>
            <a:r>
              <a:rPr lang="pl-PL" b="1" dirty="0">
                <a:latin typeface="Calibri" panose="020F0502020204030204" pitchFamily="34" charset="0"/>
                <a:cs typeface="Calibri" panose="020F0502020204030204" pitchFamily="34" charset="0"/>
              </a:rPr>
              <a:t>in </a:t>
            </a:r>
            <a:r>
              <a:rPr lang="pl-PL" b="1" dirty="0" smtClean="0">
                <a:latin typeface="Calibri" panose="020F0502020204030204" pitchFamily="34" charset="0"/>
                <a:cs typeface="Calibri" panose="020F0502020204030204" pitchFamily="34" charset="0"/>
              </a:rPr>
              <a:t>2015 - Pakistan</a:t>
            </a:r>
            <a:endParaRPr lang="pl-PL" dirty="0">
              <a:latin typeface="Calibri" panose="020F0502020204030204" pitchFamily="34" charset="0"/>
              <a:cs typeface="Calibri" panose="020F0502020204030204" pitchFamily="34" charset="0"/>
            </a:endParaRPr>
          </a:p>
        </p:txBody>
      </p:sp>
      <p:sp>
        <p:nvSpPr>
          <p:cNvPr id="5" name="Tytuł 1"/>
          <p:cNvSpPr txBox="1">
            <a:spLocks noGrp="1"/>
          </p:cNvSpPr>
          <p:nvPr>
            <p:ph type="title"/>
          </p:nvPr>
        </p:nvSpPr>
        <p:spPr>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pl-PL" sz="3200" dirty="0">
                <a:latin typeface="Calibri" panose="020F0502020204030204" pitchFamily="34" charset="0"/>
                <a:cs typeface="Calibri" panose="020F0502020204030204" pitchFamily="34" charset="0"/>
              </a:rPr>
              <a:t>L</a:t>
            </a:r>
            <a:r>
              <a:rPr lang="en-US" sz="3200" dirty="0" err="1" smtClean="0">
                <a:latin typeface="Calibri" panose="020F0502020204030204" pitchFamily="34" charset="0"/>
                <a:cs typeface="Calibri" panose="020F0502020204030204" pitchFamily="34" charset="0"/>
              </a:rPr>
              <a:t>ocal</a:t>
            </a:r>
            <a:r>
              <a:rPr lang="en-US" sz="3200" dirty="0" smtClean="0">
                <a:latin typeface="Calibri" panose="020F0502020204030204" pitchFamily="34" charset="0"/>
                <a:cs typeface="Calibri" panose="020F0502020204030204" pitchFamily="34" charset="0"/>
              </a:rPr>
              <a:t> initiatives</a:t>
            </a:r>
            <a:endParaRPr lang="pl-PL" sz="3200" dirty="0">
              <a:latin typeface="Calibri" panose="020F0502020204030204" pitchFamily="34" charset="0"/>
              <a:cs typeface="Calibri" panose="020F0502020204030204" pitchFamily="34" charset="0"/>
            </a:endParaRPr>
          </a:p>
        </p:txBody>
      </p:sp>
      <p:sp>
        <p:nvSpPr>
          <p:cNvPr id="7" name="Prostokąt 6"/>
          <p:cNvSpPr/>
          <p:nvPr/>
        </p:nvSpPr>
        <p:spPr>
          <a:xfrm>
            <a:off x="5949388" y="3171463"/>
            <a:ext cx="5879940" cy="230832"/>
          </a:xfrm>
          <a:prstGeom prst="rect">
            <a:avLst/>
          </a:prstGeom>
        </p:spPr>
        <p:txBody>
          <a:bodyPr wrap="square">
            <a:spAutoFit/>
          </a:bodyPr>
          <a:lstStyle/>
          <a:p>
            <a:r>
              <a:rPr lang="pl-PL" sz="900" dirty="0">
                <a:latin typeface="Calibri" panose="020F0502020204030204" pitchFamily="34" charset="0"/>
                <a:cs typeface="Calibri" panose="020F0502020204030204" pitchFamily="34" charset="0"/>
              </a:rPr>
              <a:t>https://www.urdupoint.com/en/business/transpeshawar-extends-service-hours-on-3-brt-1971136.html</a:t>
            </a:r>
          </a:p>
        </p:txBody>
      </p:sp>
      <p:pic>
        <p:nvPicPr>
          <p:cNvPr id="8" name="Obraz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5269" y="3454704"/>
            <a:ext cx="4751099" cy="3167399"/>
          </a:xfrm>
          <a:prstGeom prst="rect">
            <a:avLst/>
          </a:prstGeom>
        </p:spPr>
      </p:pic>
      <p:sp>
        <p:nvSpPr>
          <p:cNvPr id="9" name="Prostokąt 8"/>
          <p:cNvSpPr/>
          <p:nvPr/>
        </p:nvSpPr>
        <p:spPr>
          <a:xfrm>
            <a:off x="3675269" y="6622103"/>
            <a:ext cx="6056455" cy="230832"/>
          </a:xfrm>
          <a:prstGeom prst="rect">
            <a:avLst/>
          </a:prstGeom>
        </p:spPr>
        <p:txBody>
          <a:bodyPr wrap="square">
            <a:spAutoFit/>
          </a:bodyPr>
          <a:lstStyle/>
          <a:p>
            <a:r>
              <a:rPr lang="pl-PL" sz="900" dirty="0"/>
              <a:t>https://itdp.org/2022/06/09/how-peshawar-approaches-sustainable-accessible-inclusive-transport/</a:t>
            </a:r>
          </a:p>
        </p:txBody>
      </p:sp>
      <p:sp>
        <p:nvSpPr>
          <p:cNvPr id="10" name="Prostokąt 9"/>
          <p:cNvSpPr/>
          <p:nvPr/>
        </p:nvSpPr>
        <p:spPr>
          <a:xfrm>
            <a:off x="8629232" y="4009057"/>
            <a:ext cx="3095922" cy="1477328"/>
          </a:xfrm>
          <a:prstGeom prst="rect">
            <a:avLst/>
          </a:prstGeom>
        </p:spPr>
        <p:txBody>
          <a:bodyPr wrap="square">
            <a:spAutoFit/>
          </a:bodyPr>
          <a:lstStyle/>
          <a:p>
            <a:pPr algn="ctr"/>
            <a:r>
              <a:rPr lang="en-US" dirty="0">
                <a:latin typeface="Calibri" panose="020F0502020204030204" pitchFamily="34" charset="0"/>
                <a:cs typeface="Calibri" panose="020F0502020204030204" pitchFamily="34" charset="0"/>
              </a:rPr>
              <a:t>Pakistan’s BRT shows that efficient, scalable transport systems can be developed without expensive metro infrastructure.</a:t>
            </a:r>
            <a:endParaRPr lang="pl-P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453494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869268" y="864108"/>
            <a:ext cx="7786438" cy="5120640"/>
          </a:xfrm>
        </p:spPr>
        <p:txBody>
          <a:bodyPr>
            <a:noAutofit/>
          </a:bodyPr>
          <a:lstStyle/>
          <a:p>
            <a:pPr marL="0" indent="0">
              <a:buNone/>
            </a:pPr>
            <a:r>
              <a:rPr lang="en-US" sz="2800" dirty="0">
                <a:latin typeface="Calibri" panose="020F0502020204030204" pitchFamily="34" charset="0"/>
                <a:cs typeface="Calibri" panose="020F0502020204030204" pitchFamily="34" charset="0"/>
              </a:rPr>
              <a:t>One of the most modern BRT systems in South </a:t>
            </a:r>
            <a:r>
              <a:rPr lang="en-US" sz="2800" dirty="0" smtClean="0">
                <a:latin typeface="Calibri" panose="020F0502020204030204" pitchFamily="34" charset="0"/>
                <a:cs typeface="Calibri" panose="020F0502020204030204" pitchFamily="34" charset="0"/>
              </a:rPr>
              <a:t>Asia</a:t>
            </a:r>
            <a:r>
              <a:rPr lang="pl-PL" sz="2800" dirty="0">
                <a:latin typeface="Calibri" panose="020F0502020204030204" pitchFamily="34" charset="0"/>
                <a:cs typeface="Calibri" panose="020F0502020204030204" pitchFamily="34" charset="0"/>
              </a:rPr>
              <a:t>:</a:t>
            </a:r>
            <a:endParaRPr lang="pl-PL" sz="2800" dirty="0" smtClean="0">
              <a:latin typeface="Calibri" panose="020F0502020204030204" pitchFamily="34" charset="0"/>
              <a:cs typeface="Calibri" panose="020F0502020204030204" pitchFamily="34" charset="0"/>
            </a:endParaRPr>
          </a:p>
          <a:p>
            <a:r>
              <a:rPr lang="en-US" sz="2800" dirty="0" smtClean="0">
                <a:latin typeface="Calibri" panose="020F0502020204030204" pitchFamily="34" charset="0"/>
                <a:cs typeface="Calibri" panose="020F0502020204030204" pitchFamily="34" charset="0"/>
              </a:rPr>
              <a:t>27 </a:t>
            </a:r>
            <a:r>
              <a:rPr lang="en-US" sz="2800" dirty="0">
                <a:latin typeface="Calibri" panose="020F0502020204030204" pitchFamily="34" charset="0"/>
                <a:cs typeface="Calibri" panose="020F0502020204030204" pitchFamily="34" charset="0"/>
              </a:rPr>
              <a:t>km main </a:t>
            </a:r>
            <a:r>
              <a:rPr lang="en-US" sz="2800" dirty="0" smtClean="0">
                <a:latin typeface="Calibri" panose="020F0502020204030204" pitchFamily="34" charset="0"/>
                <a:cs typeface="Calibri" panose="020F0502020204030204" pitchFamily="34" charset="0"/>
              </a:rPr>
              <a:t>corridor</a:t>
            </a:r>
            <a:endParaRPr lang="pl-PL" sz="2800" dirty="0" smtClean="0">
              <a:latin typeface="Calibri" panose="020F0502020204030204" pitchFamily="34" charset="0"/>
              <a:cs typeface="Calibri" panose="020F0502020204030204" pitchFamily="34" charset="0"/>
            </a:endParaRPr>
          </a:p>
          <a:p>
            <a:r>
              <a:rPr lang="en-US" sz="2800" dirty="0" smtClean="0">
                <a:latin typeface="Calibri" panose="020F0502020204030204" pitchFamily="34" charset="0"/>
                <a:cs typeface="Calibri" panose="020F0502020204030204" pitchFamily="34" charset="0"/>
              </a:rPr>
              <a:t>60 </a:t>
            </a:r>
            <a:r>
              <a:rPr lang="en-US" sz="2800" dirty="0">
                <a:latin typeface="Calibri" panose="020F0502020204030204" pitchFamily="34" charset="0"/>
                <a:cs typeface="Calibri" panose="020F0502020204030204" pitchFamily="34" charset="0"/>
              </a:rPr>
              <a:t>km of feeder </a:t>
            </a:r>
            <a:r>
              <a:rPr lang="en-US" sz="2800" dirty="0" smtClean="0">
                <a:latin typeface="Calibri" panose="020F0502020204030204" pitchFamily="34" charset="0"/>
                <a:cs typeface="Calibri" panose="020F0502020204030204" pitchFamily="34" charset="0"/>
              </a:rPr>
              <a:t>routes</a:t>
            </a:r>
            <a:endParaRPr lang="pl-PL" sz="2800" dirty="0" smtClean="0">
              <a:latin typeface="Calibri" panose="020F0502020204030204" pitchFamily="34" charset="0"/>
              <a:cs typeface="Calibri" panose="020F0502020204030204" pitchFamily="34" charset="0"/>
            </a:endParaRPr>
          </a:p>
          <a:p>
            <a:r>
              <a:rPr lang="en-US" sz="2800" dirty="0" smtClean="0">
                <a:latin typeface="Calibri" panose="020F0502020204030204" pitchFamily="34" charset="0"/>
                <a:cs typeface="Calibri" panose="020F0502020204030204" pitchFamily="34" charset="0"/>
              </a:rPr>
              <a:t>450 </a:t>
            </a:r>
            <a:r>
              <a:rPr lang="en-US" sz="2800" dirty="0">
                <a:latin typeface="Calibri" panose="020F0502020204030204" pitchFamily="34" charset="0"/>
                <a:cs typeface="Calibri" panose="020F0502020204030204" pitchFamily="34" charset="0"/>
              </a:rPr>
              <a:t>vehicles (including hybrid </a:t>
            </a:r>
            <a:r>
              <a:rPr lang="en-US" sz="2800" dirty="0" smtClean="0">
                <a:latin typeface="Calibri" panose="020F0502020204030204" pitchFamily="34" charset="0"/>
                <a:cs typeface="Calibri" panose="020F0502020204030204" pitchFamily="34" charset="0"/>
              </a:rPr>
              <a:t>buses)</a:t>
            </a:r>
            <a:endParaRPr lang="pl-PL" sz="2800" dirty="0" smtClean="0">
              <a:latin typeface="Calibri" panose="020F0502020204030204" pitchFamily="34" charset="0"/>
              <a:cs typeface="Calibri" panose="020F0502020204030204" pitchFamily="34" charset="0"/>
            </a:endParaRPr>
          </a:p>
          <a:p>
            <a:r>
              <a:rPr lang="en-US" sz="2800" dirty="0" smtClean="0">
                <a:latin typeface="Calibri" panose="020F0502020204030204" pitchFamily="34" charset="0"/>
                <a:cs typeface="Calibri" panose="020F0502020204030204" pitchFamily="34" charset="0"/>
              </a:rPr>
              <a:t>30 </a:t>
            </a:r>
            <a:r>
              <a:rPr lang="en-US" sz="2800" dirty="0">
                <a:latin typeface="Calibri" panose="020F0502020204030204" pitchFamily="34" charset="0"/>
                <a:cs typeface="Calibri" panose="020F0502020204030204" pitchFamily="34" charset="0"/>
              </a:rPr>
              <a:t>stations with elevators, ramps, and solar </a:t>
            </a:r>
            <a:r>
              <a:rPr lang="en-US" sz="2800" dirty="0" smtClean="0">
                <a:latin typeface="Calibri" panose="020F0502020204030204" pitchFamily="34" charset="0"/>
                <a:cs typeface="Calibri" panose="020F0502020204030204" pitchFamily="34" charset="0"/>
              </a:rPr>
              <a:t>lighting</a:t>
            </a:r>
            <a:endParaRPr lang="pl-PL" sz="2800" dirty="0" smtClean="0">
              <a:latin typeface="Calibri" panose="020F0502020204030204" pitchFamily="34" charset="0"/>
              <a:cs typeface="Calibri" panose="020F0502020204030204" pitchFamily="34" charset="0"/>
            </a:endParaRPr>
          </a:p>
          <a:p>
            <a:r>
              <a:rPr lang="en-US" sz="2800" dirty="0" smtClean="0">
                <a:latin typeface="Calibri" panose="020F0502020204030204" pitchFamily="34" charset="0"/>
                <a:cs typeface="Calibri" panose="020F0502020204030204" pitchFamily="34" charset="0"/>
              </a:rPr>
              <a:t>Serves </a:t>
            </a:r>
            <a:r>
              <a:rPr lang="en-US" sz="2800" dirty="0">
                <a:latin typeface="Calibri" panose="020F0502020204030204" pitchFamily="34" charset="0"/>
                <a:cs typeface="Calibri" panose="020F0502020204030204" pitchFamily="34" charset="0"/>
              </a:rPr>
              <a:t>approximately 260,000 passengers </a:t>
            </a:r>
            <a:r>
              <a:rPr lang="en-US" sz="2800" dirty="0" smtClean="0">
                <a:latin typeface="Calibri" panose="020F0502020204030204" pitchFamily="34" charset="0"/>
                <a:cs typeface="Calibri" panose="020F0502020204030204" pitchFamily="34" charset="0"/>
              </a:rPr>
              <a:t>daily.</a:t>
            </a:r>
            <a:endParaRPr lang="pl-PL" sz="2800" dirty="0" smtClean="0">
              <a:latin typeface="Calibri" panose="020F0502020204030204" pitchFamily="34" charset="0"/>
              <a:cs typeface="Calibri" panose="020F0502020204030204" pitchFamily="34" charset="0"/>
            </a:endParaRPr>
          </a:p>
          <a:p>
            <a:r>
              <a:rPr lang="en-US" sz="2800" dirty="0" smtClean="0">
                <a:latin typeface="Calibri" panose="020F0502020204030204" pitchFamily="34" charset="0"/>
                <a:cs typeface="Calibri" panose="020F0502020204030204" pitchFamily="34" charset="0"/>
              </a:rPr>
              <a:t>Integrated </a:t>
            </a:r>
            <a:r>
              <a:rPr lang="en-US" sz="2800" dirty="0">
                <a:latin typeface="Calibri" panose="020F0502020204030204" pitchFamily="34" charset="0"/>
                <a:cs typeface="Calibri" panose="020F0502020204030204" pitchFamily="34" charset="0"/>
              </a:rPr>
              <a:t>with mobile </a:t>
            </a:r>
            <a:r>
              <a:rPr lang="en-US" sz="2800" dirty="0" smtClean="0">
                <a:latin typeface="Calibri" panose="020F0502020204030204" pitchFamily="34" charset="0"/>
                <a:cs typeface="Calibri" panose="020F0502020204030204" pitchFamily="34" charset="0"/>
              </a:rPr>
              <a:t>app.</a:t>
            </a:r>
            <a:endParaRPr lang="pl-PL" sz="2800" dirty="0" smtClean="0">
              <a:latin typeface="Calibri" panose="020F0502020204030204" pitchFamily="34" charset="0"/>
              <a:cs typeface="Calibri" panose="020F0502020204030204" pitchFamily="34" charset="0"/>
            </a:endParaRPr>
          </a:p>
          <a:p>
            <a:r>
              <a:rPr lang="en-US" sz="2800" dirty="0" smtClean="0">
                <a:latin typeface="Calibri" panose="020F0502020204030204" pitchFamily="34" charset="0"/>
                <a:cs typeface="Calibri" panose="020F0502020204030204" pitchFamily="34" charset="0"/>
              </a:rPr>
              <a:t>Highly </a:t>
            </a:r>
            <a:r>
              <a:rPr lang="en-US" sz="2800" dirty="0">
                <a:latin typeface="Calibri" panose="020F0502020204030204" pitchFamily="34" charset="0"/>
                <a:cs typeface="Calibri" panose="020F0502020204030204" pitchFamily="34" charset="0"/>
              </a:rPr>
              <a:t>rated by users.</a:t>
            </a:r>
            <a:endParaRPr lang="pl-PL" sz="2800" dirty="0">
              <a:latin typeface="Calibri" panose="020F0502020204030204" pitchFamily="34" charset="0"/>
              <a:cs typeface="Calibri" panose="020F0502020204030204" pitchFamily="34" charset="0"/>
            </a:endParaRPr>
          </a:p>
        </p:txBody>
      </p:sp>
      <p:sp>
        <p:nvSpPr>
          <p:cNvPr id="4" name="Prostokąt 3"/>
          <p:cNvSpPr/>
          <p:nvPr/>
        </p:nvSpPr>
        <p:spPr>
          <a:xfrm>
            <a:off x="0" y="5984748"/>
            <a:ext cx="3472405" cy="646331"/>
          </a:xfrm>
          <a:prstGeom prst="rect">
            <a:avLst/>
          </a:prstGeom>
          <a:solidFill>
            <a:schemeClr val="accent2">
              <a:lumMod val="60000"/>
              <a:lumOff val="40000"/>
            </a:schemeClr>
          </a:solidFill>
        </p:spPr>
        <p:txBody>
          <a:bodyPr wrap="square">
            <a:spAutoFit/>
          </a:bodyPr>
          <a:lstStyle/>
          <a:p>
            <a:r>
              <a:rPr lang="pl-PL" b="1" dirty="0">
                <a:latin typeface="Calibri" panose="020F0502020204030204" pitchFamily="34" charset="0"/>
                <a:cs typeface="Calibri" panose="020F0502020204030204" pitchFamily="34" charset="0"/>
              </a:rPr>
              <a:t>Rawalpindi-Islamabad </a:t>
            </a:r>
            <a:r>
              <a:rPr lang="pl-PL" b="1" dirty="0" err="1">
                <a:latin typeface="Calibri" panose="020F0502020204030204" pitchFamily="34" charset="0"/>
                <a:cs typeface="Calibri" panose="020F0502020204030204" pitchFamily="34" charset="0"/>
              </a:rPr>
              <a:t>Metrobus</a:t>
            </a:r>
            <a:r>
              <a:rPr lang="pl-PL" b="1" dirty="0">
                <a:latin typeface="Calibri" panose="020F0502020204030204" pitchFamily="34" charset="0"/>
                <a:cs typeface="Calibri" panose="020F0502020204030204" pitchFamily="34" charset="0"/>
              </a:rPr>
              <a:t> </a:t>
            </a:r>
            <a:r>
              <a:rPr lang="pl-PL" b="1" dirty="0" smtClean="0">
                <a:latin typeface="Calibri" panose="020F0502020204030204" pitchFamily="34" charset="0"/>
                <a:cs typeface="Calibri" panose="020F0502020204030204" pitchFamily="34" charset="0"/>
              </a:rPr>
              <a:t>- </a:t>
            </a:r>
            <a:r>
              <a:rPr lang="pl-PL" b="1" dirty="0" err="1" smtClean="0">
                <a:latin typeface="Calibri" panose="020F0502020204030204" pitchFamily="34" charset="0"/>
                <a:cs typeface="Calibri" panose="020F0502020204030204" pitchFamily="34" charset="0"/>
              </a:rPr>
              <a:t>launched</a:t>
            </a:r>
            <a:r>
              <a:rPr lang="pl-PL" b="1" dirty="0" smtClean="0">
                <a:latin typeface="Calibri" panose="020F0502020204030204" pitchFamily="34" charset="0"/>
                <a:cs typeface="Calibri" panose="020F0502020204030204" pitchFamily="34" charset="0"/>
              </a:rPr>
              <a:t> </a:t>
            </a:r>
            <a:r>
              <a:rPr lang="pl-PL" b="1" dirty="0">
                <a:latin typeface="Calibri" panose="020F0502020204030204" pitchFamily="34" charset="0"/>
                <a:cs typeface="Calibri" panose="020F0502020204030204" pitchFamily="34" charset="0"/>
              </a:rPr>
              <a:t>in </a:t>
            </a:r>
            <a:r>
              <a:rPr lang="pl-PL" b="1" dirty="0" smtClean="0">
                <a:latin typeface="Calibri" panose="020F0502020204030204" pitchFamily="34" charset="0"/>
                <a:cs typeface="Calibri" panose="020F0502020204030204" pitchFamily="34" charset="0"/>
              </a:rPr>
              <a:t>2015 - Pakistan</a:t>
            </a:r>
            <a:endParaRPr lang="pl-PL" dirty="0">
              <a:latin typeface="Calibri" panose="020F0502020204030204" pitchFamily="34" charset="0"/>
              <a:cs typeface="Calibri" panose="020F0502020204030204" pitchFamily="34" charset="0"/>
            </a:endParaRPr>
          </a:p>
        </p:txBody>
      </p:sp>
      <p:sp>
        <p:nvSpPr>
          <p:cNvPr id="5" name="Tytuł 1"/>
          <p:cNvSpPr txBox="1">
            <a:spLocks/>
          </p:cNvSpPr>
          <p:nvPr/>
        </p:nvSpPr>
        <p:spPr>
          <a:xfrm>
            <a:off x="405319" y="1276237"/>
            <a:ext cx="2947482" cy="4601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pl-PL" sz="3200" dirty="0">
                <a:latin typeface="Calibri" panose="020F0502020204030204" pitchFamily="34" charset="0"/>
                <a:cs typeface="Calibri" panose="020F0502020204030204" pitchFamily="34" charset="0"/>
              </a:rPr>
              <a:t>L</a:t>
            </a:r>
            <a:r>
              <a:rPr lang="en-US" sz="3200" dirty="0" err="1" smtClean="0">
                <a:latin typeface="Calibri" panose="020F0502020204030204" pitchFamily="34" charset="0"/>
                <a:cs typeface="Calibri" panose="020F0502020204030204" pitchFamily="34" charset="0"/>
              </a:rPr>
              <a:t>ocal</a:t>
            </a:r>
            <a:r>
              <a:rPr lang="en-US" sz="3200" dirty="0" smtClean="0">
                <a:latin typeface="Calibri" panose="020F0502020204030204" pitchFamily="34" charset="0"/>
                <a:cs typeface="Calibri" panose="020F0502020204030204" pitchFamily="34" charset="0"/>
              </a:rPr>
              <a:t> initiatives</a:t>
            </a:r>
            <a:endParaRPr lang="pl-PL" sz="3200" dirty="0">
              <a:latin typeface="Calibri" panose="020F0502020204030204" pitchFamily="34" charset="0"/>
              <a:cs typeface="Calibri" panose="020F0502020204030204" pitchFamily="34" charset="0"/>
            </a:endParaRPr>
          </a:p>
        </p:txBody>
      </p:sp>
      <p:sp>
        <p:nvSpPr>
          <p:cNvPr id="6" name="Prostokąt 5"/>
          <p:cNvSpPr/>
          <p:nvPr/>
        </p:nvSpPr>
        <p:spPr>
          <a:xfrm>
            <a:off x="3599802" y="840880"/>
            <a:ext cx="8071642" cy="5143867"/>
          </a:xfrm>
          <a:prstGeom prst="rect">
            <a:avLst/>
          </a:prstGeom>
          <a:solidFill>
            <a:schemeClr val="accent1">
              <a:lumMod val="60000"/>
              <a:lumOff val="4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eaLnBrk="0" fontAlgn="base" hangingPunct="0">
              <a:spcBef>
                <a:spcPct val="0"/>
              </a:spcBef>
              <a:spcAft>
                <a:spcPct val="0"/>
              </a:spcAft>
            </a:pPr>
            <a:endParaRPr lang="pl-PL" altLang="pl-PL" sz="2000" b="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19338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sz="3200" dirty="0" err="1">
                <a:latin typeface="Calibri" panose="020F0502020204030204" pitchFamily="34" charset="0"/>
                <a:cs typeface="Calibri" panose="020F0502020204030204" pitchFamily="34" charset="0"/>
              </a:rPr>
              <a:t>Main</a:t>
            </a:r>
            <a:r>
              <a:rPr lang="pl-PL" sz="3200" dirty="0">
                <a:latin typeface="Calibri" panose="020F0502020204030204" pitchFamily="34" charset="0"/>
                <a:cs typeface="Calibri" panose="020F0502020204030204" pitchFamily="34" charset="0"/>
              </a:rPr>
              <a:t> </a:t>
            </a:r>
            <a:r>
              <a:rPr lang="pl-PL" sz="3200" dirty="0" err="1">
                <a:latin typeface="Calibri" panose="020F0502020204030204" pitchFamily="34" charset="0"/>
                <a:cs typeface="Calibri" panose="020F0502020204030204" pitchFamily="34" charset="0"/>
              </a:rPr>
              <a:t>Benefits</a:t>
            </a:r>
            <a:r>
              <a:rPr lang="pl-PL" sz="3200" dirty="0">
                <a:latin typeface="Calibri" panose="020F0502020204030204" pitchFamily="34" charset="0"/>
                <a:cs typeface="Calibri" panose="020F0502020204030204" pitchFamily="34" charset="0"/>
              </a:rPr>
              <a:t> </a:t>
            </a: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of </a:t>
            </a:r>
            <a:r>
              <a:rPr lang="pl-PL" sz="3200" dirty="0">
                <a:latin typeface="Calibri" panose="020F0502020204030204" pitchFamily="34" charset="0"/>
                <a:cs typeface="Calibri" panose="020F0502020204030204" pitchFamily="34" charset="0"/>
              </a:rPr>
              <a:t>BRT</a:t>
            </a:r>
          </a:p>
        </p:txBody>
      </p:sp>
      <p:sp>
        <p:nvSpPr>
          <p:cNvPr id="3" name="Symbol zastępczy zawartości 2"/>
          <p:cNvSpPr>
            <a:spLocks noGrp="1"/>
          </p:cNvSpPr>
          <p:nvPr>
            <p:ph idx="1"/>
          </p:nvPr>
        </p:nvSpPr>
        <p:spPr>
          <a:xfrm>
            <a:off x="3611301" y="864108"/>
            <a:ext cx="8137003" cy="5120640"/>
          </a:xfrm>
        </p:spPr>
        <p:txBody>
          <a:bodyPr>
            <a:noAutofit/>
          </a:bodyPr>
          <a:lstStyle/>
          <a:p>
            <a:r>
              <a:rPr lang="en-US" sz="2600" b="1" dirty="0">
                <a:latin typeface="Calibri" panose="020F0502020204030204" pitchFamily="34" charset="0"/>
                <a:cs typeface="Calibri" panose="020F0502020204030204" pitchFamily="34" charset="0"/>
              </a:rPr>
              <a:t>Lower Capital Costs</a:t>
            </a:r>
            <a:r>
              <a:rPr lang="en-US" sz="2600" dirty="0">
                <a:latin typeface="Calibri" panose="020F0502020204030204" pitchFamily="34" charset="0"/>
                <a:cs typeface="Calibri" panose="020F0502020204030204" pitchFamily="34" charset="0"/>
              </a:rPr>
              <a:t> than metro or light rail </a:t>
            </a:r>
            <a:r>
              <a:rPr lang="en-US" sz="2600" dirty="0" smtClean="0">
                <a:latin typeface="Calibri" panose="020F0502020204030204" pitchFamily="34" charset="0"/>
                <a:cs typeface="Calibri" panose="020F0502020204030204" pitchFamily="34" charset="0"/>
              </a:rPr>
              <a:t>systems</a:t>
            </a:r>
            <a:endParaRPr lang="pl-PL" sz="2600" dirty="0" smtClean="0">
              <a:latin typeface="Calibri" panose="020F0502020204030204" pitchFamily="34" charset="0"/>
              <a:cs typeface="Calibri" panose="020F0502020204030204" pitchFamily="34" charset="0"/>
            </a:endParaRPr>
          </a:p>
          <a:p>
            <a:r>
              <a:rPr lang="en-US" sz="2600" b="1" dirty="0" smtClean="0">
                <a:latin typeface="Calibri" panose="020F0502020204030204" pitchFamily="34" charset="0"/>
                <a:cs typeface="Calibri" panose="020F0502020204030204" pitchFamily="34" charset="0"/>
              </a:rPr>
              <a:t>Quick </a:t>
            </a:r>
            <a:r>
              <a:rPr lang="en-US" sz="2600" b="1" dirty="0">
                <a:latin typeface="Calibri" panose="020F0502020204030204" pitchFamily="34" charset="0"/>
                <a:cs typeface="Calibri" panose="020F0502020204030204" pitchFamily="34" charset="0"/>
              </a:rPr>
              <a:t>Implementation Time</a:t>
            </a:r>
            <a:r>
              <a:rPr lang="en-US" sz="2600" dirty="0">
                <a:latin typeface="Calibri" panose="020F0502020204030204" pitchFamily="34" charset="0"/>
                <a:cs typeface="Calibri" panose="020F0502020204030204" pitchFamily="34" charset="0"/>
              </a:rPr>
              <a:t> (can be built in months, not </a:t>
            </a:r>
            <a:r>
              <a:rPr lang="en-US" sz="2600" dirty="0" smtClean="0">
                <a:latin typeface="Calibri" panose="020F0502020204030204" pitchFamily="34" charset="0"/>
                <a:cs typeface="Calibri" panose="020F0502020204030204" pitchFamily="34" charset="0"/>
              </a:rPr>
              <a:t>years)</a:t>
            </a:r>
            <a:endParaRPr lang="pl-PL" sz="2600" dirty="0" smtClean="0">
              <a:latin typeface="Calibri" panose="020F0502020204030204" pitchFamily="34" charset="0"/>
              <a:cs typeface="Calibri" panose="020F0502020204030204" pitchFamily="34" charset="0"/>
            </a:endParaRPr>
          </a:p>
          <a:p>
            <a:r>
              <a:rPr lang="en-US" sz="2600" b="1" dirty="0" smtClean="0">
                <a:latin typeface="Calibri" panose="020F0502020204030204" pitchFamily="34" charset="0"/>
                <a:cs typeface="Calibri" panose="020F0502020204030204" pitchFamily="34" charset="0"/>
              </a:rPr>
              <a:t>Flexible</a:t>
            </a:r>
            <a:r>
              <a:rPr lang="pl-PL" sz="2600" dirty="0">
                <a:latin typeface="Calibri" panose="020F0502020204030204" pitchFamily="34" charset="0"/>
                <a:cs typeface="Calibri" panose="020F0502020204030204" pitchFamily="34" charset="0"/>
              </a:rPr>
              <a:t> </a:t>
            </a:r>
            <a:r>
              <a:rPr lang="pl-PL" sz="2600" dirty="0" smtClean="0">
                <a:latin typeface="Calibri" panose="020F0502020204030204" pitchFamily="34" charset="0"/>
                <a:cs typeface="Calibri" panose="020F0502020204030204" pitchFamily="34" charset="0"/>
              </a:rPr>
              <a:t>(c</a:t>
            </a:r>
            <a:r>
              <a:rPr lang="en-US" sz="2600" dirty="0" smtClean="0">
                <a:latin typeface="Calibri" panose="020F0502020204030204" pitchFamily="34" charset="0"/>
                <a:cs typeface="Calibri" panose="020F0502020204030204" pitchFamily="34" charset="0"/>
              </a:rPr>
              <a:t>an </a:t>
            </a:r>
            <a:r>
              <a:rPr lang="en-US" sz="2600" dirty="0">
                <a:latin typeface="Calibri" panose="020F0502020204030204" pitchFamily="34" charset="0"/>
                <a:cs typeface="Calibri" panose="020F0502020204030204" pitchFamily="34" charset="0"/>
              </a:rPr>
              <a:t>be expanded or adjusted as cities </a:t>
            </a:r>
            <a:r>
              <a:rPr lang="en-US" sz="2600" dirty="0" smtClean="0">
                <a:latin typeface="Calibri" panose="020F0502020204030204" pitchFamily="34" charset="0"/>
                <a:cs typeface="Calibri" panose="020F0502020204030204" pitchFamily="34" charset="0"/>
              </a:rPr>
              <a:t>grow</a:t>
            </a:r>
            <a:r>
              <a:rPr lang="pl-PL" sz="2600" dirty="0" smtClean="0">
                <a:latin typeface="Calibri" panose="020F0502020204030204" pitchFamily="34" charset="0"/>
                <a:cs typeface="Calibri" panose="020F0502020204030204" pitchFamily="34" charset="0"/>
              </a:rPr>
              <a:t>)</a:t>
            </a:r>
          </a:p>
          <a:p>
            <a:r>
              <a:rPr lang="en-US" sz="2600" b="1" dirty="0" smtClean="0">
                <a:latin typeface="Calibri" panose="020F0502020204030204" pitchFamily="34" charset="0"/>
                <a:cs typeface="Calibri" panose="020F0502020204030204" pitchFamily="34" charset="0"/>
              </a:rPr>
              <a:t>Improved </a:t>
            </a:r>
            <a:r>
              <a:rPr lang="en-US" sz="2600" b="1" dirty="0">
                <a:latin typeface="Calibri" panose="020F0502020204030204" pitchFamily="34" charset="0"/>
                <a:cs typeface="Calibri" panose="020F0502020204030204" pitchFamily="34" charset="0"/>
              </a:rPr>
              <a:t>Travel </a:t>
            </a:r>
            <a:r>
              <a:rPr lang="en-US" sz="2600" b="1" dirty="0" smtClean="0">
                <a:latin typeface="Calibri" panose="020F0502020204030204" pitchFamily="34" charset="0"/>
                <a:cs typeface="Calibri" panose="020F0502020204030204" pitchFamily="34" charset="0"/>
              </a:rPr>
              <a:t>Time</a:t>
            </a:r>
            <a:r>
              <a:rPr lang="pl-PL" sz="2600" dirty="0">
                <a:latin typeface="Calibri" panose="020F0502020204030204" pitchFamily="34" charset="0"/>
                <a:cs typeface="Calibri" panose="020F0502020204030204" pitchFamily="34" charset="0"/>
              </a:rPr>
              <a:t> </a:t>
            </a:r>
            <a:r>
              <a:rPr lang="pl-PL" sz="2600" dirty="0" smtClean="0">
                <a:latin typeface="Calibri" panose="020F0502020204030204" pitchFamily="34" charset="0"/>
                <a:cs typeface="Calibri" panose="020F0502020204030204" pitchFamily="34" charset="0"/>
              </a:rPr>
              <a:t>(b</a:t>
            </a:r>
            <a:r>
              <a:rPr lang="en-US" sz="2600" dirty="0" smtClean="0">
                <a:latin typeface="Calibri" panose="020F0502020204030204" pitchFamily="34" charset="0"/>
                <a:cs typeface="Calibri" panose="020F0502020204030204" pitchFamily="34" charset="0"/>
              </a:rPr>
              <a:t>uses </a:t>
            </a:r>
            <a:r>
              <a:rPr lang="en-US" sz="2600" dirty="0">
                <a:latin typeface="Calibri" panose="020F0502020204030204" pitchFamily="34" charset="0"/>
                <a:cs typeface="Calibri" panose="020F0502020204030204" pitchFamily="34" charset="0"/>
              </a:rPr>
              <a:t>move faster in dedicated </a:t>
            </a:r>
            <a:r>
              <a:rPr lang="en-US" sz="2600" dirty="0" smtClean="0">
                <a:latin typeface="Calibri" panose="020F0502020204030204" pitchFamily="34" charset="0"/>
                <a:cs typeface="Calibri" panose="020F0502020204030204" pitchFamily="34" charset="0"/>
              </a:rPr>
              <a:t>lanes</a:t>
            </a:r>
            <a:r>
              <a:rPr lang="pl-PL" sz="2600" dirty="0" smtClean="0">
                <a:latin typeface="Calibri" panose="020F0502020204030204" pitchFamily="34" charset="0"/>
                <a:cs typeface="Calibri" panose="020F0502020204030204" pitchFamily="34" charset="0"/>
              </a:rPr>
              <a:t>)</a:t>
            </a:r>
            <a:endParaRPr lang="pl-PL" sz="2600" dirty="0">
              <a:latin typeface="Calibri" panose="020F0502020204030204" pitchFamily="34" charset="0"/>
              <a:cs typeface="Calibri" panose="020F0502020204030204" pitchFamily="34" charset="0"/>
            </a:endParaRPr>
          </a:p>
          <a:p>
            <a:r>
              <a:rPr lang="en-US" sz="2600" b="1" dirty="0" smtClean="0">
                <a:latin typeface="Calibri" panose="020F0502020204030204" pitchFamily="34" charset="0"/>
                <a:cs typeface="Calibri" panose="020F0502020204030204" pitchFamily="34" charset="0"/>
              </a:rPr>
              <a:t>Encourages </a:t>
            </a:r>
            <a:r>
              <a:rPr lang="en-US" sz="2600" b="1" dirty="0">
                <a:latin typeface="Calibri" panose="020F0502020204030204" pitchFamily="34" charset="0"/>
                <a:cs typeface="Calibri" panose="020F0502020204030204" pitchFamily="34" charset="0"/>
              </a:rPr>
              <a:t>Public Transport Use</a:t>
            </a:r>
            <a:r>
              <a:rPr lang="en-US" sz="2600" dirty="0">
                <a:latin typeface="Calibri" panose="020F0502020204030204" pitchFamily="34" charset="0"/>
                <a:cs typeface="Calibri" panose="020F0502020204030204" pitchFamily="34" charset="0"/>
              </a:rPr>
              <a:t> and reduces private car </a:t>
            </a:r>
            <a:r>
              <a:rPr lang="en-US" sz="2600" dirty="0" smtClean="0">
                <a:latin typeface="Calibri" panose="020F0502020204030204" pitchFamily="34" charset="0"/>
                <a:cs typeface="Calibri" panose="020F0502020204030204" pitchFamily="34" charset="0"/>
              </a:rPr>
              <a:t>traffic</a:t>
            </a:r>
            <a:endParaRPr lang="pl-PL" sz="2600" dirty="0" smtClean="0">
              <a:latin typeface="Calibri" panose="020F0502020204030204" pitchFamily="34" charset="0"/>
              <a:cs typeface="Calibri" panose="020F0502020204030204" pitchFamily="34" charset="0"/>
            </a:endParaRPr>
          </a:p>
          <a:p>
            <a:r>
              <a:rPr lang="en-US" sz="2600" b="1" dirty="0" smtClean="0">
                <a:latin typeface="Calibri" panose="020F0502020204030204" pitchFamily="34" charset="0"/>
                <a:cs typeface="Calibri" panose="020F0502020204030204" pitchFamily="34" charset="0"/>
              </a:rPr>
              <a:t>Environmentally Friendly</a:t>
            </a:r>
            <a:r>
              <a:rPr lang="pl-PL" sz="2600" dirty="0">
                <a:latin typeface="Calibri" panose="020F0502020204030204" pitchFamily="34" charset="0"/>
                <a:cs typeface="Calibri" panose="020F0502020204030204" pitchFamily="34" charset="0"/>
              </a:rPr>
              <a:t> </a:t>
            </a:r>
            <a:r>
              <a:rPr lang="pl-PL" sz="2600" dirty="0" smtClean="0">
                <a:latin typeface="Calibri" panose="020F0502020204030204" pitchFamily="34" charset="0"/>
                <a:cs typeface="Calibri" panose="020F0502020204030204" pitchFamily="34" charset="0"/>
              </a:rPr>
              <a:t>(m</a:t>
            </a:r>
            <a:r>
              <a:rPr lang="en-US" sz="2600" dirty="0" err="1" smtClean="0">
                <a:latin typeface="Calibri" panose="020F0502020204030204" pitchFamily="34" charset="0"/>
                <a:cs typeface="Calibri" panose="020F0502020204030204" pitchFamily="34" charset="0"/>
              </a:rPr>
              <a:t>odern</a:t>
            </a:r>
            <a:r>
              <a:rPr lang="en-US" sz="2600" dirty="0" smtClean="0">
                <a:latin typeface="Calibri" panose="020F0502020204030204" pitchFamily="34" charset="0"/>
                <a:cs typeface="Calibri" panose="020F0502020204030204" pitchFamily="34" charset="0"/>
              </a:rPr>
              <a:t> </a:t>
            </a:r>
            <a:r>
              <a:rPr lang="en-US" sz="2600" dirty="0">
                <a:latin typeface="Calibri" panose="020F0502020204030204" pitchFamily="34" charset="0"/>
                <a:cs typeface="Calibri" panose="020F0502020204030204" pitchFamily="34" charset="0"/>
              </a:rPr>
              <a:t>BRT fleets use electric or low-emission </a:t>
            </a:r>
            <a:r>
              <a:rPr lang="en-US" sz="2600" dirty="0" smtClean="0">
                <a:latin typeface="Calibri" panose="020F0502020204030204" pitchFamily="34" charset="0"/>
                <a:cs typeface="Calibri" panose="020F0502020204030204" pitchFamily="34" charset="0"/>
              </a:rPr>
              <a:t>buses</a:t>
            </a:r>
            <a:r>
              <a:rPr lang="pl-PL" sz="2600" dirty="0" smtClean="0">
                <a:latin typeface="Calibri" panose="020F0502020204030204" pitchFamily="34" charset="0"/>
                <a:cs typeface="Calibri" panose="020F0502020204030204" pitchFamily="34" charset="0"/>
              </a:rPr>
              <a:t>)</a:t>
            </a:r>
          </a:p>
          <a:p>
            <a:r>
              <a:rPr lang="en-US" sz="2600" dirty="0" smtClean="0">
                <a:latin typeface="Calibri" panose="020F0502020204030204" pitchFamily="34" charset="0"/>
                <a:cs typeface="Calibri" panose="020F0502020204030204" pitchFamily="34" charset="0"/>
              </a:rPr>
              <a:t> </a:t>
            </a:r>
            <a:r>
              <a:rPr lang="en-US" sz="2600" b="1" dirty="0">
                <a:latin typeface="Calibri" panose="020F0502020204030204" pitchFamily="34" charset="0"/>
                <a:cs typeface="Calibri" panose="020F0502020204030204" pitchFamily="34" charset="0"/>
              </a:rPr>
              <a:t>Social </a:t>
            </a:r>
            <a:r>
              <a:rPr lang="en-US" sz="2600" b="1" dirty="0" smtClean="0">
                <a:latin typeface="Calibri" panose="020F0502020204030204" pitchFamily="34" charset="0"/>
                <a:cs typeface="Calibri" panose="020F0502020204030204" pitchFamily="34" charset="0"/>
              </a:rPr>
              <a:t>Inclusion</a:t>
            </a:r>
            <a:r>
              <a:rPr lang="pl-PL" sz="2600" dirty="0">
                <a:latin typeface="Calibri" panose="020F0502020204030204" pitchFamily="34" charset="0"/>
                <a:cs typeface="Calibri" panose="020F0502020204030204" pitchFamily="34" charset="0"/>
              </a:rPr>
              <a:t> </a:t>
            </a:r>
            <a:r>
              <a:rPr lang="pl-PL" sz="2600" dirty="0" smtClean="0">
                <a:latin typeface="Calibri" panose="020F0502020204030204" pitchFamily="34" charset="0"/>
                <a:cs typeface="Calibri" panose="020F0502020204030204" pitchFamily="34" charset="0"/>
              </a:rPr>
              <a:t>(a</a:t>
            </a:r>
            <a:r>
              <a:rPr lang="en-US" sz="2600" dirty="0" err="1" smtClean="0">
                <a:latin typeface="Calibri" panose="020F0502020204030204" pitchFamily="34" charset="0"/>
                <a:cs typeface="Calibri" panose="020F0502020204030204" pitchFamily="34" charset="0"/>
              </a:rPr>
              <a:t>ffordable</a:t>
            </a:r>
            <a:r>
              <a:rPr lang="en-US" sz="2600" dirty="0" smtClean="0">
                <a:latin typeface="Calibri" panose="020F0502020204030204" pitchFamily="34" charset="0"/>
                <a:cs typeface="Calibri" panose="020F0502020204030204" pitchFamily="34" charset="0"/>
              </a:rPr>
              <a:t> </a:t>
            </a:r>
            <a:r>
              <a:rPr lang="en-US" sz="2600" dirty="0">
                <a:latin typeface="Calibri" panose="020F0502020204030204" pitchFamily="34" charset="0"/>
                <a:cs typeface="Calibri" panose="020F0502020204030204" pitchFamily="34" charset="0"/>
              </a:rPr>
              <a:t>and accessible for all income </a:t>
            </a:r>
            <a:r>
              <a:rPr lang="en-US" sz="2600" dirty="0" smtClean="0">
                <a:latin typeface="Calibri" panose="020F0502020204030204" pitchFamily="34" charset="0"/>
                <a:cs typeface="Calibri" panose="020F0502020204030204" pitchFamily="34" charset="0"/>
              </a:rPr>
              <a:t>groups</a:t>
            </a:r>
            <a:r>
              <a:rPr lang="pl-PL" sz="2600" dirty="0" smtClean="0">
                <a:latin typeface="Calibri" panose="020F0502020204030204" pitchFamily="34" charset="0"/>
                <a:cs typeface="Calibri" panose="020F0502020204030204" pitchFamily="34" charset="0"/>
              </a:rPr>
              <a:t>)</a:t>
            </a:r>
            <a:endParaRPr lang="pl-PL" sz="2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475229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52919" y="1123837"/>
            <a:ext cx="3022716" cy="4601183"/>
          </a:xfrm>
        </p:spPr>
        <p:txBody>
          <a:bodyPr>
            <a:normAutofit/>
          </a:bodyPr>
          <a:lstStyle/>
          <a:p>
            <a:r>
              <a:rPr lang="en-US" sz="3200" dirty="0">
                <a:latin typeface="Calibri" panose="020F0502020204030204" pitchFamily="34" charset="0"/>
                <a:cs typeface="Calibri" panose="020F0502020204030204" pitchFamily="34" charset="0"/>
              </a:rPr>
              <a:t>The Importance of Non-Motorized Transport (NMT) for Sustainable Cities</a:t>
            </a:r>
            <a:endParaRPr lang="pl-PL" sz="3200" dirty="0">
              <a:latin typeface="Calibri" panose="020F0502020204030204" pitchFamily="34" charset="0"/>
              <a:cs typeface="Calibri" panose="020F0502020204030204" pitchFamily="34" charset="0"/>
            </a:endParaRPr>
          </a:p>
        </p:txBody>
      </p:sp>
      <p:sp>
        <p:nvSpPr>
          <p:cNvPr id="3" name="Symbol zastępczy zawartości 2"/>
          <p:cNvSpPr>
            <a:spLocks noGrp="1"/>
          </p:cNvSpPr>
          <p:nvPr>
            <p:ph idx="1"/>
          </p:nvPr>
        </p:nvSpPr>
        <p:spPr>
          <a:xfrm>
            <a:off x="3869268" y="864108"/>
            <a:ext cx="7774864" cy="5120640"/>
          </a:xfrm>
        </p:spPr>
        <p:txBody>
          <a:bodyPr/>
          <a:lstStyle/>
          <a:p>
            <a:pPr marL="0" indent="0">
              <a:buNone/>
            </a:pPr>
            <a:r>
              <a:rPr lang="en-US" sz="2800" dirty="0">
                <a:latin typeface="Calibri" panose="020F0502020204030204" pitchFamily="34" charset="0"/>
                <a:cs typeface="Calibri" panose="020F0502020204030204" pitchFamily="34" charset="0"/>
              </a:rPr>
              <a:t>Non-motorized transport refers to forms of mobility that do not use engines, such as:</a:t>
            </a:r>
          </a:p>
          <a:p>
            <a:r>
              <a:rPr lang="en-US" sz="2800" dirty="0">
                <a:latin typeface="Calibri" panose="020F0502020204030204" pitchFamily="34" charset="0"/>
                <a:cs typeface="Calibri" panose="020F0502020204030204" pitchFamily="34" charset="0"/>
              </a:rPr>
              <a:t>Walking</a:t>
            </a:r>
          </a:p>
          <a:p>
            <a:r>
              <a:rPr lang="en-US" sz="2800" dirty="0">
                <a:latin typeface="Calibri" panose="020F0502020204030204" pitchFamily="34" charset="0"/>
                <a:cs typeface="Calibri" panose="020F0502020204030204" pitchFamily="34" charset="0"/>
              </a:rPr>
              <a:t>Cycling</a:t>
            </a:r>
          </a:p>
          <a:p>
            <a:r>
              <a:rPr lang="en-US" sz="2800" dirty="0">
                <a:latin typeface="Calibri" panose="020F0502020204030204" pitchFamily="34" charset="0"/>
                <a:cs typeface="Calibri" panose="020F0502020204030204" pitchFamily="34" charset="0"/>
              </a:rPr>
              <a:t>Use of wheelchairs, pushcarts, rickshaws, and other human-powered or animal-powered modes</a:t>
            </a:r>
          </a:p>
          <a:p>
            <a:endParaRPr lang="pl-PL" dirty="0"/>
          </a:p>
        </p:txBody>
      </p:sp>
    </p:spTree>
    <p:extLst>
      <p:ext uri="{BB962C8B-B14F-4D97-AF65-F5344CB8AC3E}">
        <p14:creationId xmlns:p14="http://schemas.microsoft.com/office/powerpoint/2010/main" val="31795577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en-US" sz="3200" dirty="0">
                <a:latin typeface="Calibri" panose="020F0502020204030204" pitchFamily="34" charset="0"/>
                <a:cs typeface="Calibri" panose="020F0502020204030204" pitchFamily="34" charset="0"/>
              </a:rPr>
              <a:t>Why NMT </a:t>
            </a: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en-US" sz="3200" dirty="0" smtClean="0">
                <a:latin typeface="Calibri" panose="020F0502020204030204" pitchFamily="34" charset="0"/>
                <a:cs typeface="Calibri" panose="020F0502020204030204" pitchFamily="34" charset="0"/>
              </a:rPr>
              <a:t>is </a:t>
            </a:r>
            <a:r>
              <a:rPr lang="en-US" sz="3200" dirty="0">
                <a:latin typeface="Calibri" panose="020F0502020204030204" pitchFamily="34" charset="0"/>
                <a:cs typeface="Calibri" panose="020F0502020204030204" pitchFamily="34" charset="0"/>
              </a:rPr>
              <a:t>Crucial for Sustainable Urban </a:t>
            </a:r>
            <a:r>
              <a:rPr lang="en-US" sz="3200" dirty="0" smtClean="0">
                <a:latin typeface="Calibri" panose="020F0502020204030204" pitchFamily="34" charset="0"/>
                <a:cs typeface="Calibri" panose="020F0502020204030204" pitchFamily="34" charset="0"/>
              </a:rPr>
              <a:t>Mobility</a:t>
            </a:r>
            <a:r>
              <a:rPr lang="pl-PL" sz="3200" dirty="0" smtClean="0">
                <a:latin typeface="Calibri" panose="020F0502020204030204" pitchFamily="34" charset="0"/>
                <a:cs typeface="Calibri" panose="020F0502020204030204" pitchFamily="34" charset="0"/>
              </a:rPr>
              <a:t>?</a:t>
            </a:r>
            <a:endParaRPr lang="pl-PL" sz="3200" dirty="0">
              <a:latin typeface="Calibri" panose="020F0502020204030204" pitchFamily="34" charset="0"/>
              <a:cs typeface="Calibri" panose="020F0502020204030204" pitchFamily="34" charset="0"/>
            </a:endParaRPr>
          </a:p>
        </p:txBody>
      </p:sp>
      <p:sp>
        <p:nvSpPr>
          <p:cNvPr id="3" name="Symbol zastępczy zawartości 2"/>
          <p:cNvSpPr>
            <a:spLocks noGrp="1"/>
          </p:cNvSpPr>
          <p:nvPr>
            <p:ph idx="1"/>
          </p:nvPr>
        </p:nvSpPr>
        <p:spPr>
          <a:xfrm>
            <a:off x="3622876" y="864108"/>
            <a:ext cx="8055980" cy="5120640"/>
          </a:xfrm>
        </p:spPr>
        <p:txBody>
          <a:bodyPr>
            <a:noAutofit/>
          </a:bodyPr>
          <a:lstStyle/>
          <a:p>
            <a:r>
              <a:rPr lang="en-US" sz="2800" dirty="0" smtClean="0">
                <a:latin typeface="Calibri" panose="020F0502020204030204" pitchFamily="34" charset="0"/>
                <a:cs typeface="Calibri" panose="020F0502020204030204" pitchFamily="34" charset="0"/>
              </a:rPr>
              <a:t>Zero </a:t>
            </a:r>
            <a:r>
              <a:rPr lang="en-US" sz="2800" dirty="0">
                <a:latin typeface="Calibri" panose="020F0502020204030204" pitchFamily="34" charset="0"/>
                <a:cs typeface="Calibri" panose="020F0502020204030204" pitchFamily="34" charset="0"/>
              </a:rPr>
              <a:t>emissions, helping reduce air pollution and greenhouse gases</a:t>
            </a:r>
          </a:p>
          <a:p>
            <a:r>
              <a:rPr lang="en-US" sz="2800" dirty="0" smtClean="0">
                <a:latin typeface="Calibri" panose="020F0502020204030204" pitchFamily="34" charset="0"/>
                <a:cs typeface="Calibri" panose="020F0502020204030204" pitchFamily="34" charset="0"/>
              </a:rPr>
              <a:t>Less </a:t>
            </a:r>
            <a:r>
              <a:rPr lang="en-US" sz="2800" dirty="0">
                <a:latin typeface="Calibri" panose="020F0502020204030204" pitchFamily="34" charset="0"/>
                <a:cs typeface="Calibri" panose="020F0502020204030204" pitchFamily="34" charset="0"/>
              </a:rPr>
              <a:t>noise</a:t>
            </a:r>
          </a:p>
          <a:p>
            <a:r>
              <a:rPr lang="en-US" sz="2800" dirty="0" smtClean="0">
                <a:latin typeface="Calibri" panose="020F0502020204030204" pitchFamily="34" charset="0"/>
                <a:cs typeface="Calibri" panose="020F0502020204030204" pitchFamily="34" charset="0"/>
              </a:rPr>
              <a:t>Minimal </a:t>
            </a:r>
            <a:r>
              <a:rPr lang="en-US" sz="2800" dirty="0">
                <a:latin typeface="Calibri" panose="020F0502020204030204" pitchFamily="34" charset="0"/>
                <a:cs typeface="Calibri" panose="020F0502020204030204" pitchFamily="34" charset="0"/>
              </a:rPr>
              <a:t>resource use in </a:t>
            </a:r>
            <a:r>
              <a:rPr lang="en-US" sz="2800" dirty="0" smtClean="0">
                <a:latin typeface="Calibri" panose="020F0502020204030204" pitchFamily="34" charset="0"/>
                <a:cs typeface="Calibri" panose="020F0502020204030204" pitchFamily="34" charset="0"/>
              </a:rPr>
              <a:t>infrastructure</a:t>
            </a:r>
            <a:endParaRPr lang="pl-PL" sz="2800" dirty="0">
              <a:latin typeface="Calibri" panose="020F0502020204030204" pitchFamily="34" charset="0"/>
              <a:cs typeface="Calibri" panose="020F0502020204030204" pitchFamily="34" charset="0"/>
            </a:endParaRPr>
          </a:p>
          <a:p>
            <a:r>
              <a:rPr lang="en-US" sz="2800" dirty="0" smtClean="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Reduces traffic </a:t>
            </a:r>
            <a:r>
              <a:rPr lang="en-US" sz="2800" dirty="0" smtClean="0">
                <a:latin typeface="Calibri" panose="020F0502020204030204" pitchFamily="34" charset="0"/>
                <a:cs typeface="Calibri" panose="020F0502020204030204" pitchFamily="34" charset="0"/>
              </a:rPr>
              <a:t>congestion</a:t>
            </a:r>
            <a:endParaRPr lang="pl-PL" sz="2800" dirty="0" smtClean="0">
              <a:latin typeface="Calibri" panose="020F0502020204030204" pitchFamily="34" charset="0"/>
              <a:cs typeface="Calibri" panose="020F0502020204030204" pitchFamily="34" charset="0"/>
            </a:endParaRPr>
          </a:p>
          <a:p>
            <a:r>
              <a:rPr lang="en-US" sz="2800" dirty="0" smtClean="0">
                <a:latin typeface="Calibri" panose="020F0502020204030204" pitchFamily="34" charset="0"/>
                <a:cs typeface="Calibri" panose="020F0502020204030204" pitchFamily="34" charset="0"/>
              </a:rPr>
              <a:t>Lowers </a:t>
            </a:r>
            <a:r>
              <a:rPr lang="en-US" sz="2800" dirty="0">
                <a:latin typeface="Calibri" panose="020F0502020204030204" pitchFamily="34" charset="0"/>
                <a:cs typeface="Calibri" panose="020F0502020204030204" pitchFamily="34" charset="0"/>
              </a:rPr>
              <a:t>road space </a:t>
            </a:r>
            <a:r>
              <a:rPr lang="en-US" sz="2800" dirty="0" smtClean="0">
                <a:latin typeface="Calibri" panose="020F0502020204030204" pitchFamily="34" charset="0"/>
                <a:cs typeface="Calibri" panose="020F0502020204030204" pitchFamily="34" charset="0"/>
              </a:rPr>
              <a:t>demand</a:t>
            </a:r>
            <a:endParaRPr lang="pl-PL" sz="2800" dirty="0" smtClean="0">
              <a:latin typeface="Calibri" panose="020F0502020204030204" pitchFamily="34" charset="0"/>
              <a:cs typeface="Calibri" panose="020F0502020204030204" pitchFamily="34" charset="0"/>
            </a:endParaRPr>
          </a:p>
          <a:p>
            <a:r>
              <a:rPr lang="en-US" sz="2800" dirty="0" smtClean="0">
                <a:latin typeface="Calibri" panose="020F0502020204030204" pitchFamily="34" charset="0"/>
                <a:cs typeface="Calibri" panose="020F0502020204030204" pitchFamily="34" charset="0"/>
              </a:rPr>
              <a:t>Supports </a:t>
            </a:r>
            <a:r>
              <a:rPr lang="en-US" sz="2800" dirty="0">
                <a:latin typeface="Calibri" panose="020F0502020204030204" pitchFamily="34" charset="0"/>
                <a:cs typeface="Calibri" panose="020F0502020204030204" pitchFamily="34" charset="0"/>
              </a:rPr>
              <a:t>compact and livable urban </a:t>
            </a:r>
            <a:r>
              <a:rPr lang="en-US" sz="2800" dirty="0" smtClean="0">
                <a:latin typeface="Calibri" panose="020F0502020204030204" pitchFamily="34" charset="0"/>
                <a:cs typeface="Calibri" panose="020F0502020204030204" pitchFamily="34" charset="0"/>
              </a:rPr>
              <a:t>development</a:t>
            </a:r>
            <a:endParaRPr lang="pl-PL" sz="2800" dirty="0">
              <a:latin typeface="Calibri" panose="020F0502020204030204" pitchFamily="34" charset="0"/>
              <a:cs typeface="Calibri" panose="020F0502020204030204" pitchFamily="34" charset="0"/>
            </a:endParaRPr>
          </a:p>
          <a:p>
            <a:r>
              <a:rPr lang="pl-PL" sz="2800" dirty="0" err="1" smtClean="0">
                <a:latin typeface="Calibri" panose="020F0502020204030204" pitchFamily="34" charset="0"/>
                <a:cs typeface="Calibri" panose="020F0502020204030204" pitchFamily="34" charset="0"/>
              </a:rPr>
              <a:t>Stimulates</a:t>
            </a:r>
            <a:r>
              <a:rPr lang="pl-PL" sz="2800" dirty="0" smtClean="0">
                <a:latin typeface="Calibri" panose="020F0502020204030204" pitchFamily="34" charset="0"/>
                <a:cs typeface="Calibri" panose="020F0502020204030204" pitchFamily="34" charset="0"/>
              </a:rPr>
              <a:t> </a:t>
            </a:r>
            <a:r>
              <a:rPr lang="pl-PL" sz="2800" dirty="0" err="1">
                <a:latin typeface="Calibri" panose="020F0502020204030204" pitchFamily="34" charset="0"/>
                <a:cs typeface="Calibri" panose="020F0502020204030204" pitchFamily="34" charset="0"/>
              </a:rPr>
              <a:t>local</a:t>
            </a:r>
            <a:r>
              <a:rPr lang="pl-PL" sz="2800" dirty="0">
                <a:latin typeface="Calibri" panose="020F0502020204030204" pitchFamily="34" charset="0"/>
                <a:cs typeface="Calibri" panose="020F0502020204030204" pitchFamily="34" charset="0"/>
              </a:rPr>
              <a:t> </a:t>
            </a:r>
            <a:r>
              <a:rPr lang="pl-PL" sz="2800" dirty="0" err="1" smtClean="0">
                <a:latin typeface="Calibri" panose="020F0502020204030204" pitchFamily="34" charset="0"/>
                <a:cs typeface="Calibri" panose="020F0502020204030204" pitchFamily="34" charset="0"/>
              </a:rPr>
              <a:t>economies</a:t>
            </a:r>
            <a:endParaRPr lang="pl-PL" sz="2800" dirty="0" smtClean="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Promotes active lifestyles and public </a:t>
            </a:r>
            <a:r>
              <a:rPr lang="en-US" sz="2800" dirty="0" smtClean="0">
                <a:latin typeface="Calibri" panose="020F0502020204030204" pitchFamily="34" charset="0"/>
                <a:cs typeface="Calibri" panose="020F0502020204030204" pitchFamily="34" charset="0"/>
              </a:rPr>
              <a:t>health</a:t>
            </a:r>
            <a:endParaRPr lang="pl-PL" sz="2800" dirty="0" smtClean="0">
              <a:latin typeface="Calibri" panose="020F0502020204030204" pitchFamily="34" charset="0"/>
              <a:cs typeface="Calibri" panose="020F0502020204030204" pitchFamily="34" charset="0"/>
            </a:endParaRPr>
          </a:p>
          <a:p>
            <a:r>
              <a:rPr lang="en-US" sz="2800" dirty="0" smtClean="0">
                <a:latin typeface="Calibri" panose="020F0502020204030204" pitchFamily="34" charset="0"/>
                <a:cs typeface="Calibri" panose="020F0502020204030204" pitchFamily="34" charset="0"/>
              </a:rPr>
              <a:t>Provides </a:t>
            </a:r>
            <a:r>
              <a:rPr lang="en-US" sz="2800" dirty="0">
                <a:latin typeface="Calibri" panose="020F0502020204030204" pitchFamily="34" charset="0"/>
                <a:cs typeface="Calibri" panose="020F0502020204030204" pitchFamily="34" charset="0"/>
              </a:rPr>
              <a:t>access for those without </a:t>
            </a:r>
            <a:r>
              <a:rPr lang="en-US" sz="2800" dirty="0" smtClean="0">
                <a:latin typeface="Calibri" panose="020F0502020204030204" pitchFamily="34" charset="0"/>
                <a:cs typeface="Calibri" panose="020F0502020204030204" pitchFamily="34" charset="0"/>
              </a:rPr>
              <a:t>vehicles</a:t>
            </a:r>
            <a:endParaRPr lang="pl-PL" sz="2800" dirty="0" smtClean="0">
              <a:latin typeface="Calibri" panose="020F0502020204030204" pitchFamily="34" charset="0"/>
              <a:cs typeface="Calibri" panose="020F0502020204030204" pitchFamily="34" charset="0"/>
            </a:endParaRPr>
          </a:p>
          <a:p>
            <a:r>
              <a:rPr lang="en-US" sz="2800" dirty="0" smtClean="0">
                <a:latin typeface="Calibri" panose="020F0502020204030204" pitchFamily="34" charset="0"/>
                <a:cs typeface="Calibri" panose="020F0502020204030204" pitchFamily="34" charset="0"/>
              </a:rPr>
              <a:t>Complements </a:t>
            </a:r>
            <a:r>
              <a:rPr lang="en-US" sz="2800" dirty="0">
                <a:latin typeface="Calibri" panose="020F0502020204030204" pitchFamily="34" charset="0"/>
                <a:cs typeface="Calibri" panose="020F0502020204030204" pitchFamily="34" charset="0"/>
              </a:rPr>
              <a:t>public transport (e.g., walking or cycling to BRT stations)</a:t>
            </a:r>
            <a:endParaRPr lang="pl-PL"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684817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en-US" sz="3200" dirty="0">
                <a:latin typeface="Calibri" panose="020F0502020204030204" pitchFamily="34" charset="0"/>
                <a:cs typeface="Calibri" panose="020F0502020204030204" pitchFamily="34" charset="0"/>
              </a:rPr>
              <a:t>Barriers to NMT in Asian Cities</a:t>
            </a:r>
            <a:endParaRPr lang="pl-PL" sz="3200" dirty="0">
              <a:latin typeface="Calibri" panose="020F0502020204030204" pitchFamily="34" charset="0"/>
              <a:cs typeface="Calibri" panose="020F0502020204030204" pitchFamily="34" charset="0"/>
            </a:endParaRPr>
          </a:p>
        </p:txBody>
      </p:sp>
      <p:sp>
        <p:nvSpPr>
          <p:cNvPr id="3" name="Symbol zastępczy zawartości 2"/>
          <p:cNvSpPr>
            <a:spLocks noGrp="1"/>
          </p:cNvSpPr>
          <p:nvPr>
            <p:ph idx="1"/>
          </p:nvPr>
        </p:nvSpPr>
        <p:spPr>
          <a:xfrm>
            <a:off x="3707222" y="540017"/>
            <a:ext cx="8017932" cy="5409370"/>
          </a:xfrm>
        </p:spPr>
        <p:txBody>
          <a:bodyPr>
            <a:normAutofit fontScale="92500" lnSpcReduction="10000"/>
          </a:bodyPr>
          <a:lstStyle/>
          <a:p>
            <a:r>
              <a:rPr lang="en-US" sz="2800" dirty="0">
                <a:latin typeface="Calibri" panose="020F0502020204030204" pitchFamily="34" charset="0"/>
                <a:cs typeface="Calibri" panose="020F0502020204030204" pitchFamily="34" charset="0"/>
              </a:rPr>
              <a:t>NMT is often neglected in planning and infrastructure </a:t>
            </a:r>
            <a:r>
              <a:rPr lang="en-US" sz="2800" dirty="0" smtClean="0">
                <a:latin typeface="Calibri" panose="020F0502020204030204" pitchFamily="34" charset="0"/>
                <a:cs typeface="Calibri" panose="020F0502020204030204" pitchFamily="34" charset="0"/>
              </a:rPr>
              <a:t>investment.</a:t>
            </a:r>
            <a:endParaRPr lang="pl-PL" sz="2800" dirty="0" smtClean="0">
              <a:latin typeface="Calibri" panose="020F0502020204030204" pitchFamily="34" charset="0"/>
              <a:cs typeface="Calibri" panose="020F0502020204030204" pitchFamily="34" charset="0"/>
            </a:endParaRPr>
          </a:p>
          <a:p>
            <a:r>
              <a:rPr lang="en-US" sz="2800" dirty="0" smtClean="0">
                <a:latin typeface="Calibri" panose="020F0502020204030204" pitchFamily="34" charset="0"/>
                <a:cs typeface="Calibri" panose="020F0502020204030204" pitchFamily="34" charset="0"/>
              </a:rPr>
              <a:t>Lack </a:t>
            </a:r>
            <a:r>
              <a:rPr lang="en-US" sz="2800" dirty="0">
                <a:latin typeface="Calibri" panose="020F0502020204030204" pitchFamily="34" charset="0"/>
                <a:cs typeface="Calibri" panose="020F0502020204030204" pitchFamily="34" charset="0"/>
              </a:rPr>
              <a:t>of safe sidewalks, crossings, and bicycle lanes makes NMT dangerous and discouraging</a:t>
            </a:r>
            <a:r>
              <a:rPr lang="en-US" sz="2800" dirty="0" smtClean="0">
                <a:latin typeface="Calibri" panose="020F0502020204030204" pitchFamily="34" charset="0"/>
                <a:cs typeface="Calibri" panose="020F0502020204030204" pitchFamily="34" charset="0"/>
              </a:rPr>
              <a:t>.</a:t>
            </a:r>
            <a:endParaRPr lang="pl-PL" sz="2800" dirty="0" smtClean="0">
              <a:latin typeface="Calibri" panose="020F0502020204030204" pitchFamily="34" charset="0"/>
              <a:cs typeface="Calibri" panose="020F0502020204030204" pitchFamily="34" charset="0"/>
            </a:endParaRPr>
          </a:p>
          <a:p>
            <a:r>
              <a:rPr lang="pl-PL" sz="2800" dirty="0" err="1">
                <a:latin typeface="Calibri" panose="020F0502020204030204" pitchFamily="34" charset="0"/>
                <a:cs typeface="Calibri" panose="020F0502020204030204" pitchFamily="34" charset="0"/>
              </a:rPr>
              <a:t>Poor</a:t>
            </a:r>
            <a:r>
              <a:rPr lang="pl-PL" sz="2800" dirty="0">
                <a:latin typeface="Calibri" panose="020F0502020204030204" pitchFamily="34" charset="0"/>
                <a:cs typeface="Calibri" panose="020F0502020204030204" pitchFamily="34" charset="0"/>
              </a:rPr>
              <a:t> </a:t>
            </a:r>
            <a:r>
              <a:rPr lang="pl-PL" sz="2800" dirty="0" err="1">
                <a:latin typeface="Calibri" panose="020F0502020204030204" pitchFamily="34" charset="0"/>
                <a:cs typeface="Calibri" panose="020F0502020204030204" pitchFamily="34" charset="0"/>
              </a:rPr>
              <a:t>pedestrian</a:t>
            </a:r>
            <a:r>
              <a:rPr lang="pl-PL" sz="2800" dirty="0">
                <a:latin typeface="Calibri" panose="020F0502020204030204" pitchFamily="34" charset="0"/>
                <a:cs typeface="Calibri" panose="020F0502020204030204" pitchFamily="34" charset="0"/>
              </a:rPr>
              <a:t> </a:t>
            </a:r>
            <a:r>
              <a:rPr lang="pl-PL" sz="2800" dirty="0" err="1" smtClean="0">
                <a:latin typeface="Calibri" panose="020F0502020204030204" pitchFamily="34" charset="0"/>
                <a:cs typeface="Calibri" panose="020F0502020204030204" pitchFamily="34" charset="0"/>
              </a:rPr>
              <a:t>infrastructure</a:t>
            </a:r>
            <a:endParaRPr lang="pl-PL" sz="2800" dirty="0" smtClean="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Low social status of </a:t>
            </a:r>
            <a:r>
              <a:rPr lang="en-US" sz="2800" dirty="0" smtClean="0">
                <a:latin typeface="Calibri" panose="020F0502020204030204" pitchFamily="34" charset="0"/>
                <a:cs typeface="Calibri" panose="020F0502020204030204" pitchFamily="34" charset="0"/>
              </a:rPr>
              <a:t>walking/cycling</a:t>
            </a:r>
            <a:endParaRPr lang="pl-PL" sz="2800" dirty="0" smtClean="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Inadequate lighting, signage, and shade</a:t>
            </a:r>
            <a:endParaRPr lang="pl-PL" sz="2800" dirty="0" smtClean="0">
              <a:latin typeface="Calibri" panose="020F0502020204030204" pitchFamily="34" charset="0"/>
              <a:cs typeface="Calibri" panose="020F0502020204030204" pitchFamily="34" charset="0"/>
            </a:endParaRPr>
          </a:p>
          <a:p>
            <a:r>
              <a:rPr lang="en-US" sz="2800" dirty="0" smtClean="0">
                <a:latin typeface="Calibri" panose="020F0502020204030204" pitchFamily="34" charset="0"/>
                <a:cs typeface="Calibri" panose="020F0502020204030204" pitchFamily="34" charset="0"/>
              </a:rPr>
              <a:t>Conflicts </a:t>
            </a:r>
            <a:r>
              <a:rPr lang="en-US" sz="2800" dirty="0">
                <a:latin typeface="Calibri" panose="020F0502020204030204" pitchFamily="34" charset="0"/>
                <a:cs typeface="Calibri" panose="020F0502020204030204" pitchFamily="34" charset="0"/>
              </a:rPr>
              <a:t>with motorized </a:t>
            </a:r>
            <a:r>
              <a:rPr lang="en-US" sz="2800" dirty="0" smtClean="0">
                <a:latin typeface="Calibri" panose="020F0502020204030204" pitchFamily="34" charset="0"/>
                <a:cs typeface="Calibri" panose="020F0502020204030204" pitchFamily="34" charset="0"/>
              </a:rPr>
              <a:t>traffic</a:t>
            </a:r>
            <a:endParaRPr lang="en-US" sz="2800" dirty="0">
              <a:latin typeface="Calibri" panose="020F0502020204030204" pitchFamily="34" charset="0"/>
              <a:cs typeface="Calibri" panose="020F0502020204030204" pitchFamily="34" charset="0"/>
            </a:endParaRPr>
          </a:p>
          <a:p>
            <a:r>
              <a:rPr lang="en-US" sz="2800" dirty="0" smtClean="0">
                <a:latin typeface="Calibri" panose="020F0502020204030204" pitchFamily="34" charset="0"/>
                <a:cs typeface="Calibri" panose="020F0502020204030204" pitchFamily="34" charset="0"/>
              </a:rPr>
              <a:t>Gender </a:t>
            </a:r>
            <a:r>
              <a:rPr lang="en-US" sz="2800" dirty="0">
                <a:latin typeface="Calibri" panose="020F0502020204030204" pitchFamily="34" charset="0"/>
                <a:cs typeface="Calibri" panose="020F0502020204030204" pitchFamily="34" charset="0"/>
              </a:rPr>
              <a:t>safety </a:t>
            </a:r>
            <a:r>
              <a:rPr lang="en-US" sz="2800" dirty="0" smtClean="0">
                <a:latin typeface="Calibri" panose="020F0502020204030204" pitchFamily="34" charset="0"/>
                <a:cs typeface="Calibri" panose="020F0502020204030204" pitchFamily="34" charset="0"/>
              </a:rPr>
              <a:t>concerns</a:t>
            </a:r>
            <a:r>
              <a:rPr lang="pl-PL" sz="2800" dirty="0" smtClean="0">
                <a:latin typeface="Calibri" panose="020F0502020204030204" pitchFamily="34" charset="0"/>
                <a:cs typeface="Calibri" panose="020F0502020204030204" pitchFamily="34" charset="0"/>
              </a:rPr>
              <a:t> (</a:t>
            </a:r>
            <a:r>
              <a:rPr lang="en-US" sz="2800" i="1" dirty="0" smtClean="0">
                <a:latin typeface="Calibri" panose="020F0502020204030204" pitchFamily="34" charset="0"/>
                <a:cs typeface="Calibri" panose="020F0502020204030204" pitchFamily="34" charset="0"/>
              </a:rPr>
              <a:t>people</a:t>
            </a:r>
            <a:r>
              <a:rPr lang="en-US" sz="2800" i="1" dirty="0">
                <a:latin typeface="Calibri" panose="020F0502020204030204" pitchFamily="34" charset="0"/>
                <a:cs typeface="Calibri" panose="020F0502020204030204" pitchFamily="34" charset="0"/>
              </a:rPr>
              <a:t>, especially women and girls, feel unsafe while walking, cycling, or using public transport because of the risk of harassment, violence, or lack of secure </a:t>
            </a:r>
            <a:r>
              <a:rPr lang="en-US" sz="2800" i="1" dirty="0" err="1" smtClean="0">
                <a:latin typeface="Calibri" panose="020F0502020204030204" pitchFamily="34" charset="0"/>
                <a:cs typeface="Calibri" panose="020F0502020204030204" pitchFamily="34" charset="0"/>
              </a:rPr>
              <a:t>infrastructur</a:t>
            </a:r>
            <a:r>
              <a:rPr lang="pl-PL" sz="2800" i="1" dirty="0" smtClean="0">
                <a:latin typeface="Calibri" panose="020F0502020204030204" pitchFamily="34" charset="0"/>
                <a:cs typeface="Calibri" panose="020F0502020204030204" pitchFamily="34" charset="0"/>
              </a:rPr>
              <a:t>e)</a:t>
            </a:r>
            <a:endParaRPr lang="en-US" sz="2800" i="1"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Weak integration with public transport</a:t>
            </a:r>
            <a:endParaRPr lang="pl-PL"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314809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sz="3200" dirty="0">
                <a:latin typeface="Calibri" panose="020F0502020204030204" pitchFamily="34" charset="0"/>
                <a:cs typeface="Calibri" panose="020F0502020204030204" pitchFamily="34" charset="0"/>
              </a:rPr>
              <a:t>How to </a:t>
            </a:r>
            <a:r>
              <a:rPr lang="pl-PL" sz="3200" dirty="0" err="1">
                <a:latin typeface="Calibri" panose="020F0502020204030204" pitchFamily="34" charset="0"/>
                <a:cs typeface="Calibri" panose="020F0502020204030204" pitchFamily="34" charset="0"/>
              </a:rPr>
              <a:t>Promote</a:t>
            </a:r>
            <a:r>
              <a:rPr lang="pl-PL" sz="3200" dirty="0">
                <a:latin typeface="Calibri" panose="020F0502020204030204" pitchFamily="34" charset="0"/>
                <a:cs typeface="Calibri" panose="020F0502020204030204" pitchFamily="34" charset="0"/>
              </a:rPr>
              <a:t> </a:t>
            </a:r>
            <a:r>
              <a:rPr lang="pl-PL" sz="3200" dirty="0" smtClean="0">
                <a:latin typeface="Calibri" panose="020F0502020204030204" pitchFamily="34" charset="0"/>
                <a:cs typeface="Calibri" panose="020F0502020204030204" pitchFamily="34" charset="0"/>
              </a:rPr>
              <a:t>NMT?</a:t>
            </a:r>
            <a:endParaRPr lang="pl-PL" sz="3200" dirty="0">
              <a:latin typeface="Calibri" panose="020F0502020204030204" pitchFamily="34" charset="0"/>
              <a:cs typeface="Calibri" panose="020F0502020204030204" pitchFamily="34" charset="0"/>
            </a:endParaRPr>
          </a:p>
        </p:txBody>
      </p:sp>
      <p:sp>
        <p:nvSpPr>
          <p:cNvPr id="3" name="Symbol zastępczy zawartości 2"/>
          <p:cNvSpPr>
            <a:spLocks noGrp="1"/>
          </p:cNvSpPr>
          <p:nvPr>
            <p:ph idx="1"/>
          </p:nvPr>
        </p:nvSpPr>
        <p:spPr>
          <a:xfrm>
            <a:off x="3869267" y="864108"/>
            <a:ext cx="7693841" cy="5120640"/>
          </a:xfrm>
        </p:spPr>
        <p:txBody>
          <a:bodyPr>
            <a:normAutofit/>
          </a:bodyPr>
          <a:lstStyle/>
          <a:p>
            <a:r>
              <a:rPr lang="en-US" sz="2800" dirty="0">
                <a:latin typeface="Calibri" panose="020F0502020204030204" pitchFamily="34" charset="0"/>
                <a:cs typeface="Calibri" panose="020F0502020204030204" pitchFamily="34" charset="0"/>
              </a:rPr>
              <a:t>Build continuous sidewalks and bike </a:t>
            </a:r>
            <a:r>
              <a:rPr lang="en-US" sz="2800" dirty="0" smtClean="0">
                <a:latin typeface="Calibri" panose="020F0502020204030204" pitchFamily="34" charset="0"/>
                <a:cs typeface="Calibri" panose="020F0502020204030204" pitchFamily="34" charset="0"/>
              </a:rPr>
              <a:t>lanes</a:t>
            </a:r>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Improve crossings, lighting, and safety </a:t>
            </a:r>
            <a:r>
              <a:rPr lang="en-US" sz="2800" dirty="0" smtClean="0">
                <a:latin typeface="Calibri" panose="020F0502020204030204" pitchFamily="34" charset="0"/>
                <a:cs typeface="Calibri" panose="020F0502020204030204" pitchFamily="34" charset="0"/>
              </a:rPr>
              <a:t>measures</a:t>
            </a:r>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Launch public bike-sharing </a:t>
            </a:r>
            <a:r>
              <a:rPr lang="en-US" sz="2800" dirty="0" smtClean="0">
                <a:latin typeface="Calibri" panose="020F0502020204030204" pitchFamily="34" charset="0"/>
                <a:cs typeface="Calibri" panose="020F0502020204030204" pitchFamily="34" charset="0"/>
              </a:rPr>
              <a:t>systems</a:t>
            </a:r>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Create car-free zones and walkable </a:t>
            </a:r>
            <a:r>
              <a:rPr lang="en-US" sz="2800" dirty="0" smtClean="0">
                <a:latin typeface="Calibri" panose="020F0502020204030204" pitchFamily="34" charset="0"/>
                <a:cs typeface="Calibri" panose="020F0502020204030204" pitchFamily="34" charset="0"/>
              </a:rPr>
              <a:t>areas</a:t>
            </a:r>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Connect NMT routes to bus stops and metro stations</a:t>
            </a:r>
            <a:endParaRPr lang="pl-PL"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530052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sz="3200" dirty="0" err="1">
                <a:latin typeface="Calibri" panose="020F0502020204030204" pitchFamily="34" charset="0"/>
                <a:cs typeface="Calibri" panose="020F0502020204030204" pitchFamily="34" charset="0"/>
              </a:rPr>
              <a:t>What</a:t>
            </a:r>
            <a:r>
              <a:rPr lang="pl-PL" sz="3200" dirty="0">
                <a:latin typeface="Calibri" panose="020F0502020204030204" pitchFamily="34" charset="0"/>
                <a:cs typeface="Calibri" panose="020F0502020204030204" pitchFamily="34" charset="0"/>
              </a:rPr>
              <a:t> </a:t>
            </a:r>
            <a:r>
              <a:rPr lang="pl-PL" sz="3200" dirty="0" err="1">
                <a:latin typeface="Calibri" panose="020F0502020204030204" pitchFamily="34" charset="0"/>
                <a:cs typeface="Calibri" panose="020F0502020204030204" pitchFamily="34" charset="0"/>
              </a:rPr>
              <a:t>Is</a:t>
            </a:r>
            <a:r>
              <a:rPr lang="pl-PL" sz="3200" dirty="0">
                <a:latin typeface="Calibri" panose="020F0502020204030204" pitchFamily="34" charset="0"/>
                <a:cs typeface="Calibri" panose="020F0502020204030204" pitchFamily="34" charset="0"/>
              </a:rPr>
              <a:t> </a:t>
            </a:r>
            <a:r>
              <a:rPr lang="pl-PL" sz="3200" dirty="0" err="1">
                <a:latin typeface="Calibri" panose="020F0502020204030204" pitchFamily="34" charset="0"/>
                <a:cs typeface="Calibri" panose="020F0502020204030204" pitchFamily="34" charset="0"/>
              </a:rPr>
              <a:t>Sustainable</a:t>
            </a:r>
            <a:r>
              <a:rPr lang="pl-PL" sz="3200" dirty="0">
                <a:latin typeface="Calibri" panose="020F0502020204030204" pitchFamily="34" charset="0"/>
                <a:cs typeface="Calibri" panose="020F0502020204030204" pitchFamily="34" charset="0"/>
              </a:rPr>
              <a:t> </a:t>
            </a:r>
            <a:r>
              <a:rPr lang="pl-PL" sz="3200" dirty="0" err="1">
                <a:latin typeface="Calibri" panose="020F0502020204030204" pitchFamily="34" charset="0"/>
                <a:cs typeface="Calibri" panose="020F0502020204030204" pitchFamily="34" charset="0"/>
              </a:rPr>
              <a:t>Mobility</a:t>
            </a:r>
            <a:r>
              <a:rPr lang="pl-PL" sz="3200" dirty="0">
                <a:latin typeface="Calibri" panose="020F0502020204030204" pitchFamily="34" charset="0"/>
                <a:cs typeface="Calibri" panose="020F0502020204030204" pitchFamily="34" charset="0"/>
              </a:rPr>
              <a:t>?</a:t>
            </a:r>
          </a:p>
        </p:txBody>
      </p:sp>
      <p:sp>
        <p:nvSpPr>
          <p:cNvPr id="3" name="Symbol zastępczy zawartości 2"/>
          <p:cNvSpPr>
            <a:spLocks noGrp="1"/>
          </p:cNvSpPr>
          <p:nvPr>
            <p:ph idx="1"/>
          </p:nvPr>
        </p:nvSpPr>
        <p:spPr>
          <a:xfrm>
            <a:off x="3869267" y="864108"/>
            <a:ext cx="7728565" cy="5120640"/>
          </a:xfrm>
        </p:spPr>
        <p:txBody>
          <a:bodyPr>
            <a:normAutofit/>
          </a:bodyPr>
          <a:lstStyle/>
          <a:p>
            <a:r>
              <a:rPr lang="en-US" sz="2800" dirty="0">
                <a:latin typeface="Calibri" panose="020F0502020204030204" pitchFamily="34" charset="0"/>
                <a:cs typeface="Calibri" panose="020F0502020204030204" pitchFamily="34" charset="0"/>
              </a:rPr>
              <a:t>Sustainable mobility refers to a transportation system that meets society’s current mobility needs without compromising the ability of future generations to meet </a:t>
            </a:r>
            <a:r>
              <a:rPr lang="en-US" sz="2800" dirty="0" smtClean="0">
                <a:latin typeface="Calibri" panose="020F0502020204030204" pitchFamily="34" charset="0"/>
                <a:cs typeface="Calibri" panose="020F0502020204030204" pitchFamily="34" charset="0"/>
              </a:rPr>
              <a:t>theirs.</a:t>
            </a:r>
            <a:endParaRPr lang="pl-PL" sz="2800" dirty="0" smtClean="0">
              <a:latin typeface="Calibri" panose="020F0502020204030204" pitchFamily="34" charset="0"/>
              <a:cs typeface="Calibri" panose="020F0502020204030204" pitchFamily="34" charset="0"/>
            </a:endParaRPr>
          </a:p>
          <a:p>
            <a:r>
              <a:rPr lang="en-US" sz="2800" dirty="0" smtClean="0">
                <a:latin typeface="Calibri" panose="020F0502020204030204" pitchFamily="34" charset="0"/>
                <a:cs typeface="Calibri" panose="020F0502020204030204" pitchFamily="34" charset="0"/>
              </a:rPr>
              <a:t>It </a:t>
            </a:r>
            <a:r>
              <a:rPr lang="en-US" sz="2800" dirty="0">
                <a:latin typeface="Calibri" panose="020F0502020204030204" pitchFamily="34" charset="0"/>
                <a:cs typeface="Calibri" panose="020F0502020204030204" pitchFamily="34" charset="0"/>
              </a:rPr>
              <a:t>emphasizes environmental protection, social equity, and economic efficiency.</a:t>
            </a:r>
            <a:endParaRPr lang="pl-PL"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543489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45589" y="182277"/>
            <a:ext cx="6178087" cy="4107463"/>
          </a:xfrm>
        </p:spPr>
      </p:pic>
      <p:sp>
        <p:nvSpPr>
          <p:cNvPr id="5" name="Tytuł 1"/>
          <p:cNvSpPr txBox="1">
            <a:spLocks/>
          </p:cNvSpPr>
          <p:nvPr/>
        </p:nvSpPr>
        <p:spPr>
          <a:xfrm>
            <a:off x="457200" y="1103124"/>
            <a:ext cx="2947482" cy="4601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n-US" sz="3200" dirty="0" smtClean="0">
                <a:latin typeface="Calibri" panose="020F0502020204030204" pitchFamily="34" charset="0"/>
                <a:cs typeface="Calibri" panose="020F0502020204030204" pitchFamily="34" charset="0"/>
              </a:rPr>
              <a:t>Seeds of solutions –</a:t>
            </a:r>
            <a:r>
              <a:rPr lang="pl-PL" sz="3200" dirty="0" smtClean="0">
                <a:latin typeface="Calibri" panose="020F0502020204030204" pitchFamily="34" charset="0"/>
                <a:cs typeface="Calibri" panose="020F0502020204030204" pitchFamily="34" charset="0"/>
              </a:rPr>
              <a:t> </a:t>
            </a:r>
            <a:r>
              <a:rPr lang="en-US" sz="3200" dirty="0" smtClean="0">
                <a:latin typeface="Calibri" panose="020F0502020204030204" pitchFamily="34" charset="0"/>
                <a:cs typeface="Calibri" panose="020F0502020204030204" pitchFamily="34" charset="0"/>
              </a:rPr>
              <a:t>local initiatives</a:t>
            </a:r>
            <a:endParaRPr lang="pl-PL" sz="3200" dirty="0">
              <a:latin typeface="Calibri" panose="020F0502020204030204" pitchFamily="34" charset="0"/>
              <a:cs typeface="Calibri" panose="020F0502020204030204" pitchFamily="34" charset="0"/>
            </a:endParaRPr>
          </a:p>
        </p:txBody>
      </p:sp>
      <p:sp>
        <p:nvSpPr>
          <p:cNvPr id="6" name="Prostokąt 5"/>
          <p:cNvSpPr/>
          <p:nvPr/>
        </p:nvSpPr>
        <p:spPr>
          <a:xfrm>
            <a:off x="0" y="6072320"/>
            <a:ext cx="3449256" cy="400110"/>
          </a:xfrm>
          <a:prstGeom prst="rect">
            <a:avLst/>
          </a:prstGeom>
          <a:solidFill>
            <a:schemeClr val="accent2">
              <a:lumMod val="60000"/>
              <a:lumOff val="40000"/>
            </a:schemeClr>
          </a:solidFill>
        </p:spPr>
        <p:txBody>
          <a:bodyPr wrap="square">
            <a:spAutoFit/>
          </a:bodyPr>
          <a:lstStyle/>
          <a:p>
            <a:r>
              <a:rPr lang="en-US" sz="2000" b="1" dirty="0">
                <a:latin typeface="Calibri" panose="020F0502020204030204" pitchFamily="34" charset="0"/>
                <a:cs typeface="Calibri" panose="020F0502020204030204" pitchFamily="34" charset="0"/>
              </a:rPr>
              <a:t>Cycle rickshaws in </a:t>
            </a:r>
            <a:r>
              <a:rPr lang="en-US" sz="2000" b="1" dirty="0" smtClean="0">
                <a:latin typeface="Calibri" panose="020F0502020204030204" pitchFamily="34" charset="0"/>
                <a:cs typeface="Calibri" panose="020F0502020204030204" pitchFamily="34" charset="0"/>
              </a:rPr>
              <a:t>Bangladesh</a:t>
            </a:r>
            <a:endParaRPr lang="pl-PL" sz="2000" b="1" dirty="0">
              <a:latin typeface="Calibri" panose="020F0502020204030204" pitchFamily="34" charset="0"/>
              <a:cs typeface="Calibri" panose="020F0502020204030204" pitchFamily="34" charset="0"/>
            </a:endParaRPr>
          </a:p>
        </p:txBody>
      </p:sp>
      <p:sp>
        <p:nvSpPr>
          <p:cNvPr id="7" name="Prostokąt 6"/>
          <p:cNvSpPr/>
          <p:nvPr/>
        </p:nvSpPr>
        <p:spPr>
          <a:xfrm>
            <a:off x="3997682" y="4289740"/>
            <a:ext cx="7105233" cy="230832"/>
          </a:xfrm>
          <a:prstGeom prst="rect">
            <a:avLst/>
          </a:prstGeom>
        </p:spPr>
        <p:txBody>
          <a:bodyPr wrap="square">
            <a:spAutoFit/>
          </a:bodyPr>
          <a:lstStyle/>
          <a:p>
            <a:r>
              <a:rPr lang="pl-PL" sz="900" dirty="0"/>
              <a:t>https://en.wikipedia.org/wiki/Rickshaws_in_Bangladesh#/media/File:Cycle_Rickshaws_-_High_Court_Street_-_Dhaka_2015-05-31_2094.JPG</a:t>
            </a:r>
          </a:p>
        </p:txBody>
      </p:sp>
      <p:sp>
        <p:nvSpPr>
          <p:cNvPr id="8" name="Prostokąt 7"/>
          <p:cNvSpPr/>
          <p:nvPr/>
        </p:nvSpPr>
        <p:spPr>
          <a:xfrm>
            <a:off x="3845589" y="4795047"/>
            <a:ext cx="7694370" cy="1477328"/>
          </a:xfrm>
          <a:prstGeom prst="rect">
            <a:avLst/>
          </a:prstGeom>
          <a:solidFill>
            <a:schemeClr val="accent1">
              <a:lumMod val="20000"/>
              <a:lumOff val="80000"/>
            </a:schemeClr>
          </a:solidFill>
        </p:spPr>
        <p:txBody>
          <a:bodyPr wrap="square">
            <a:spAutoFit/>
          </a:bodyPr>
          <a:lstStyle/>
          <a:p>
            <a:r>
              <a:rPr lang="en-US" dirty="0">
                <a:latin typeface="Calibri" panose="020F0502020204030204" pitchFamily="34" charset="0"/>
                <a:cs typeface="Calibri" panose="020F0502020204030204" pitchFamily="34" charset="0"/>
              </a:rPr>
              <a:t>Cycle rickshaws are a strong local example of how traditional, human-powered transport can support sustainable mobility goals in Asian cities. Their integration into broader urban transport systems—alongside infrastructure improvements—can enhance the accessibility, inclusivity, and environmental performance of transport in cities like Dhaka.</a:t>
            </a:r>
            <a:endParaRPr lang="pl-P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568258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ymbol zastępczy zawartości 6"/>
          <p:cNvPicPr>
            <a:picLocks noGrp="1" noChangeAspect="1"/>
          </p:cNvPicPr>
          <p:nvPr>
            <p:ph idx="1"/>
          </p:nvPr>
        </p:nvPicPr>
        <p:blipFill>
          <a:blip r:embed="rId2"/>
          <a:stretch>
            <a:fillRect/>
          </a:stretch>
        </p:blipFill>
        <p:spPr>
          <a:xfrm>
            <a:off x="3602520" y="173620"/>
            <a:ext cx="7315200" cy="4120896"/>
          </a:xfrm>
          <a:prstGeom prst="rect">
            <a:avLst/>
          </a:prstGeom>
        </p:spPr>
      </p:pic>
      <p:sp>
        <p:nvSpPr>
          <p:cNvPr id="5" name="Tytuł 1"/>
          <p:cNvSpPr txBox="1">
            <a:spLocks/>
          </p:cNvSpPr>
          <p:nvPr/>
        </p:nvSpPr>
        <p:spPr>
          <a:xfrm>
            <a:off x="457200" y="1103124"/>
            <a:ext cx="2947482" cy="4601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n-US" sz="3200" dirty="0" smtClean="0">
                <a:latin typeface="Calibri" panose="020F0502020204030204" pitchFamily="34" charset="0"/>
                <a:cs typeface="Calibri" panose="020F0502020204030204" pitchFamily="34" charset="0"/>
              </a:rPr>
              <a:t>Seeds of solutions –</a:t>
            </a:r>
            <a:r>
              <a:rPr lang="pl-PL" sz="3200" dirty="0" smtClean="0">
                <a:latin typeface="Calibri" panose="020F0502020204030204" pitchFamily="34" charset="0"/>
                <a:cs typeface="Calibri" panose="020F0502020204030204" pitchFamily="34" charset="0"/>
              </a:rPr>
              <a:t> </a:t>
            </a:r>
            <a:r>
              <a:rPr lang="en-US" sz="3200" dirty="0" smtClean="0">
                <a:latin typeface="Calibri" panose="020F0502020204030204" pitchFamily="34" charset="0"/>
                <a:cs typeface="Calibri" panose="020F0502020204030204" pitchFamily="34" charset="0"/>
              </a:rPr>
              <a:t>local initiatives</a:t>
            </a:r>
            <a:endParaRPr lang="pl-PL" sz="3200" dirty="0">
              <a:latin typeface="Calibri" panose="020F0502020204030204" pitchFamily="34" charset="0"/>
              <a:cs typeface="Calibri" panose="020F0502020204030204" pitchFamily="34" charset="0"/>
            </a:endParaRPr>
          </a:p>
        </p:txBody>
      </p:sp>
      <p:sp>
        <p:nvSpPr>
          <p:cNvPr id="6" name="Prostokąt 5"/>
          <p:cNvSpPr/>
          <p:nvPr/>
        </p:nvSpPr>
        <p:spPr>
          <a:xfrm>
            <a:off x="0" y="6072320"/>
            <a:ext cx="3449256" cy="707886"/>
          </a:xfrm>
          <a:prstGeom prst="rect">
            <a:avLst/>
          </a:prstGeom>
          <a:solidFill>
            <a:schemeClr val="accent2">
              <a:lumMod val="60000"/>
              <a:lumOff val="40000"/>
            </a:schemeClr>
          </a:solidFill>
        </p:spPr>
        <p:txBody>
          <a:bodyPr wrap="square">
            <a:spAutoFit/>
          </a:bodyPr>
          <a:lstStyle/>
          <a:p>
            <a:r>
              <a:rPr lang="pl-PL" sz="2000" b="1" dirty="0" err="1" smtClean="0">
                <a:latin typeface="Calibri" panose="020F0502020204030204" pitchFamily="34" charset="0"/>
                <a:cs typeface="Calibri" panose="020F0502020204030204" pitchFamily="34" charset="0"/>
              </a:rPr>
              <a:t>Electric</a:t>
            </a:r>
            <a:r>
              <a:rPr lang="en-US" sz="2000" b="1" dirty="0" smtClean="0">
                <a:latin typeface="Calibri" panose="020F0502020204030204" pitchFamily="34" charset="0"/>
                <a:cs typeface="Calibri" panose="020F0502020204030204" pitchFamily="34" charset="0"/>
              </a:rPr>
              <a:t> </a:t>
            </a:r>
            <a:r>
              <a:rPr lang="en-US" sz="2000" b="1" dirty="0">
                <a:latin typeface="Calibri" panose="020F0502020204030204" pitchFamily="34" charset="0"/>
                <a:cs typeface="Calibri" panose="020F0502020204030204" pitchFamily="34" charset="0"/>
              </a:rPr>
              <a:t>rickshaws in </a:t>
            </a:r>
            <a:r>
              <a:rPr lang="en-US" sz="2000" b="1" dirty="0" smtClean="0">
                <a:latin typeface="Calibri" panose="020F0502020204030204" pitchFamily="34" charset="0"/>
                <a:cs typeface="Calibri" panose="020F0502020204030204" pitchFamily="34" charset="0"/>
              </a:rPr>
              <a:t>Bangladesh</a:t>
            </a:r>
            <a:endParaRPr lang="pl-PL" sz="2000" b="1" dirty="0">
              <a:latin typeface="Calibri" panose="020F0502020204030204" pitchFamily="34" charset="0"/>
              <a:cs typeface="Calibri" panose="020F0502020204030204" pitchFamily="34" charset="0"/>
            </a:endParaRPr>
          </a:p>
        </p:txBody>
      </p:sp>
      <p:sp>
        <p:nvSpPr>
          <p:cNvPr id="8" name="Prostokąt 7"/>
          <p:cNvSpPr/>
          <p:nvPr/>
        </p:nvSpPr>
        <p:spPr>
          <a:xfrm>
            <a:off x="4122007" y="4435303"/>
            <a:ext cx="7118685" cy="246221"/>
          </a:xfrm>
          <a:prstGeom prst="rect">
            <a:avLst/>
          </a:prstGeom>
        </p:spPr>
        <p:txBody>
          <a:bodyPr wrap="square">
            <a:spAutoFit/>
          </a:bodyPr>
          <a:lstStyle/>
          <a:p>
            <a:pPr algn="r"/>
            <a:r>
              <a:rPr lang="pl-PL" sz="1000" dirty="0"/>
              <a:t>https://restofworld.org/2024/bangladesh-e-rickshaw-legal-dhaka/</a:t>
            </a:r>
          </a:p>
        </p:txBody>
      </p:sp>
      <p:sp>
        <p:nvSpPr>
          <p:cNvPr id="10" name="Prostokąt 9"/>
          <p:cNvSpPr/>
          <p:nvPr/>
        </p:nvSpPr>
        <p:spPr>
          <a:xfrm>
            <a:off x="3777204" y="4822311"/>
            <a:ext cx="7299767" cy="1477328"/>
          </a:xfrm>
          <a:prstGeom prst="rect">
            <a:avLst/>
          </a:prstGeom>
          <a:solidFill>
            <a:schemeClr val="accent1">
              <a:lumMod val="20000"/>
              <a:lumOff val="80000"/>
            </a:schemeClr>
          </a:solidFill>
        </p:spPr>
        <p:txBody>
          <a:bodyPr wrap="square">
            <a:spAutoFit/>
          </a:bodyPr>
          <a:lstStyle/>
          <a:p>
            <a:r>
              <a:rPr lang="en-US" dirty="0">
                <a:latin typeface="Calibri" panose="020F0502020204030204" pitchFamily="34" charset="0"/>
                <a:cs typeface="Calibri" panose="020F0502020204030204" pitchFamily="34" charset="0"/>
              </a:rPr>
              <a:t>Electric rickshaws in Bangladesh illustrate how emerging low-emission technologies can be adapted to local contexts to improve urban mobility. With proper regulation, infrastructure, and support, e-rickshaws have the potential to become a reliable, affordable, and eco-friendly component of sustainable urban transport.</a:t>
            </a:r>
            <a:endParaRPr lang="pl-P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5607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ymbol zastępczy zawartości 7"/>
          <p:cNvPicPr>
            <a:picLocks noGrp="1" noChangeAspect="1"/>
          </p:cNvPicPr>
          <p:nvPr>
            <p:ph idx="1"/>
          </p:nvPr>
        </p:nvPicPr>
        <p:blipFill>
          <a:blip r:embed="rId2"/>
          <a:stretch>
            <a:fillRect/>
          </a:stretch>
        </p:blipFill>
        <p:spPr>
          <a:xfrm>
            <a:off x="3918619" y="188587"/>
            <a:ext cx="6753239" cy="3789317"/>
          </a:xfrm>
          <a:prstGeom prst="rect">
            <a:avLst/>
          </a:prstGeom>
        </p:spPr>
      </p:pic>
      <p:sp>
        <p:nvSpPr>
          <p:cNvPr id="9" name="Prostokąt 8"/>
          <p:cNvSpPr/>
          <p:nvPr/>
        </p:nvSpPr>
        <p:spPr>
          <a:xfrm>
            <a:off x="3918619" y="4055616"/>
            <a:ext cx="7215437" cy="230832"/>
          </a:xfrm>
          <a:prstGeom prst="rect">
            <a:avLst/>
          </a:prstGeom>
        </p:spPr>
        <p:txBody>
          <a:bodyPr wrap="none">
            <a:spAutoFit/>
          </a:bodyPr>
          <a:lstStyle/>
          <a:p>
            <a:pPr algn="r"/>
            <a:r>
              <a:rPr lang="pl-PL" sz="900" dirty="0">
                <a:latin typeface="Calibri" panose="020F0502020204030204" pitchFamily="34" charset="0"/>
                <a:cs typeface="Calibri" panose="020F0502020204030204" pitchFamily="34" charset="0"/>
              </a:rPr>
              <a:t>Photo: Mahmud </a:t>
            </a:r>
            <a:r>
              <a:rPr lang="pl-PL" sz="900" dirty="0" err="1">
                <a:latin typeface="Calibri" panose="020F0502020204030204" pitchFamily="34" charset="0"/>
                <a:cs typeface="Calibri" panose="020F0502020204030204" pitchFamily="34" charset="0"/>
              </a:rPr>
              <a:t>Hossain</a:t>
            </a:r>
            <a:r>
              <a:rPr lang="pl-PL" sz="900" dirty="0">
                <a:latin typeface="Calibri" panose="020F0502020204030204" pitchFamily="34" charset="0"/>
                <a:cs typeface="Calibri" panose="020F0502020204030204" pitchFamily="34" charset="0"/>
              </a:rPr>
              <a:t> </a:t>
            </a:r>
            <a:r>
              <a:rPr lang="pl-PL" sz="900" dirty="0" err="1">
                <a:latin typeface="Calibri" panose="020F0502020204030204" pitchFamily="34" charset="0"/>
                <a:cs typeface="Calibri" panose="020F0502020204030204" pitchFamily="34" charset="0"/>
              </a:rPr>
              <a:t>Opu</a:t>
            </a:r>
            <a:r>
              <a:rPr lang="pl-PL" sz="900" dirty="0">
                <a:latin typeface="Calibri" panose="020F0502020204030204" pitchFamily="34" charset="0"/>
                <a:cs typeface="Calibri" panose="020F0502020204030204" pitchFamily="34" charset="0"/>
              </a:rPr>
              <a:t>/Dhaka Tribune, https://</a:t>
            </a:r>
            <a:r>
              <a:rPr lang="pl-PL" sz="900" dirty="0" smtClean="0">
                <a:latin typeface="Calibri" panose="020F0502020204030204" pitchFamily="34" charset="0"/>
                <a:cs typeface="Calibri" panose="020F0502020204030204" pitchFamily="34" charset="0"/>
              </a:rPr>
              <a:t>www.dhakatribune.com/bangladesh/332994/how-brta-owners%E2%80%99-body-gobbled-113c</a:t>
            </a:r>
            <a:endParaRPr lang="pl-PL" sz="900" dirty="0">
              <a:latin typeface="Calibri" panose="020F0502020204030204" pitchFamily="34" charset="0"/>
              <a:cs typeface="Calibri" panose="020F0502020204030204" pitchFamily="34" charset="0"/>
            </a:endParaRPr>
          </a:p>
        </p:txBody>
      </p:sp>
      <p:sp>
        <p:nvSpPr>
          <p:cNvPr id="11" name="Tytuł 1"/>
          <p:cNvSpPr txBox="1">
            <a:spLocks noGrp="1"/>
          </p:cNvSpPr>
          <p:nvPr>
            <p:ph type="title"/>
          </p:nvPr>
        </p:nvSpPr>
        <p:spPr>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n-US" sz="3200" dirty="0" smtClean="0">
                <a:latin typeface="Calibri" panose="020F0502020204030204" pitchFamily="34" charset="0"/>
                <a:cs typeface="Calibri" panose="020F0502020204030204" pitchFamily="34" charset="0"/>
              </a:rPr>
              <a:t>Seeds of solutions –</a:t>
            </a:r>
            <a:r>
              <a:rPr lang="pl-PL" sz="3200" dirty="0" smtClean="0">
                <a:latin typeface="Calibri" panose="020F0502020204030204" pitchFamily="34" charset="0"/>
                <a:cs typeface="Calibri" panose="020F0502020204030204" pitchFamily="34" charset="0"/>
              </a:rPr>
              <a:t> </a:t>
            </a:r>
            <a:r>
              <a:rPr lang="en-US" sz="3200" dirty="0" smtClean="0">
                <a:latin typeface="Calibri" panose="020F0502020204030204" pitchFamily="34" charset="0"/>
                <a:cs typeface="Calibri" panose="020F0502020204030204" pitchFamily="34" charset="0"/>
              </a:rPr>
              <a:t>local initiatives</a:t>
            </a:r>
            <a:endParaRPr lang="pl-PL" sz="3200" dirty="0">
              <a:latin typeface="Calibri" panose="020F0502020204030204" pitchFamily="34" charset="0"/>
              <a:cs typeface="Calibri" panose="020F0502020204030204" pitchFamily="34" charset="0"/>
            </a:endParaRPr>
          </a:p>
        </p:txBody>
      </p:sp>
      <p:sp>
        <p:nvSpPr>
          <p:cNvPr id="12" name="Prostokąt 11"/>
          <p:cNvSpPr/>
          <p:nvPr/>
        </p:nvSpPr>
        <p:spPr>
          <a:xfrm>
            <a:off x="0" y="6072320"/>
            <a:ext cx="3449256" cy="707886"/>
          </a:xfrm>
          <a:prstGeom prst="rect">
            <a:avLst/>
          </a:prstGeom>
          <a:solidFill>
            <a:schemeClr val="accent2">
              <a:lumMod val="60000"/>
              <a:lumOff val="40000"/>
            </a:schemeClr>
          </a:solidFill>
        </p:spPr>
        <p:txBody>
          <a:bodyPr wrap="square">
            <a:spAutoFit/>
          </a:bodyPr>
          <a:lstStyle/>
          <a:p>
            <a:r>
              <a:rPr lang="pl-PL" sz="2000" b="1" dirty="0"/>
              <a:t>CNG-run auto-</a:t>
            </a:r>
            <a:r>
              <a:rPr lang="pl-PL" sz="2000" b="1" dirty="0" err="1"/>
              <a:t>rickshaws</a:t>
            </a:r>
            <a:endParaRPr lang="pl-PL" sz="2000" b="1" dirty="0"/>
          </a:p>
          <a:p>
            <a:r>
              <a:rPr lang="en-US" sz="2000" b="1" dirty="0" smtClean="0">
                <a:latin typeface="Calibri" panose="020F0502020204030204" pitchFamily="34" charset="0"/>
                <a:cs typeface="Calibri" panose="020F0502020204030204" pitchFamily="34" charset="0"/>
              </a:rPr>
              <a:t>in Bangladesh</a:t>
            </a:r>
            <a:endParaRPr lang="pl-PL" sz="2000" b="1" dirty="0">
              <a:latin typeface="Calibri" panose="020F0502020204030204" pitchFamily="34" charset="0"/>
              <a:cs typeface="Calibri" panose="020F0502020204030204" pitchFamily="34" charset="0"/>
            </a:endParaRPr>
          </a:p>
        </p:txBody>
      </p:sp>
      <p:sp>
        <p:nvSpPr>
          <p:cNvPr id="13" name="Prostokąt 12"/>
          <p:cNvSpPr/>
          <p:nvPr/>
        </p:nvSpPr>
        <p:spPr>
          <a:xfrm>
            <a:off x="3765630" y="4594992"/>
            <a:ext cx="7774329" cy="1477328"/>
          </a:xfrm>
          <a:prstGeom prst="rect">
            <a:avLst/>
          </a:prstGeom>
          <a:solidFill>
            <a:schemeClr val="accent1">
              <a:lumMod val="20000"/>
              <a:lumOff val="80000"/>
            </a:schemeClr>
          </a:solidFill>
        </p:spPr>
        <p:txBody>
          <a:bodyPr wrap="square">
            <a:spAutoFit/>
          </a:bodyPr>
          <a:lstStyle/>
          <a:p>
            <a:r>
              <a:rPr lang="en-US" dirty="0">
                <a:latin typeface="Calibri" panose="020F0502020204030204" pitchFamily="34" charset="0"/>
                <a:cs typeface="Calibri" panose="020F0502020204030204" pitchFamily="34" charset="0"/>
              </a:rPr>
              <a:t>CNG-run auto-rickshaws represent a transitional step toward cleaner urban transport in Bangladesh. While they are not entirely emission-free, their adoption has significantly reduced dependency on fossil fuels and improved air quality. With better traffic management and infrastructure planning, they can remain an integral part of sustainable mobility in Bangladeshi cities.</a:t>
            </a:r>
            <a:endParaRPr lang="pl-P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420986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614624" y="864108"/>
            <a:ext cx="8031943" cy="5120640"/>
          </a:xfrm>
        </p:spPr>
        <p:txBody>
          <a:bodyPr>
            <a:noAutofit/>
          </a:bodyPr>
          <a:lstStyle/>
          <a:p>
            <a:r>
              <a:rPr lang="en-US" sz="2400" b="1" dirty="0">
                <a:latin typeface="Calibri" panose="020F0502020204030204" pitchFamily="34" charset="0"/>
                <a:cs typeface="Calibri" panose="020F0502020204030204" pitchFamily="34" charset="0"/>
              </a:rPr>
              <a:t>Affordable and accessible</a:t>
            </a:r>
            <a:r>
              <a:rPr lang="en-US" sz="2400" dirty="0">
                <a:latin typeface="Calibri" panose="020F0502020204030204" pitchFamily="34" charset="0"/>
                <a:cs typeface="Calibri" panose="020F0502020204030204" pitchFamily="34" charset="0"/>
              </a:rPr>
              <a:t>: Rickshaws provide an inexpensive travel option for short </a:t>
            </a:r>
            <a:r>
              <a:rPr lang="en-US" sz="2400" dirty="0" smtClean="0">
                <a:latin typeface="Calibri" panose="020F0502020204030204" pitchFamily="34" charset="0"/>
                <a:cs typeface="Calibri" panose="020F0502020204030204" pitchFamily="34" charset="0"/>
              </a:rPr>
              <a:t>distances</a:t>
            </a:r>
            <a:r>
              <a:rPr lang="pl-PL" sz="2400" dirty="0" smtClean="0">
                <a:latin typeface="Calibri" panose="020F0502020204030204" pitchFamily="34" charset="0"/>
                <a:cs typeface="Calibri" panose="020F0502020204030204" pitchFamily="34" charset="0"/>
              </a:rPr>
              <a:t> </a:t>
            </a:r>
            <a:r>
              <a:rPr lang="en-US" sz="2400" dirty="0" smtClean="0"/>
              <a:t>used </a:t>
            </a:r>
            <a:r>
              <a:rPr lang="en-US" sz="2400" dirty="0"/>
              <a:t>for various purposes such as carrying passengers and delivering goods</a:t>
            </a:r>
            <a:endParaRPr lang="en-US" sz="2400" dirty="0">
              <a:latin typeface="Calibri" panose="020F0502020204030204" pitchFamily="34" charset="0"/>
              <a:cs typeface="Calibri" panose="020F0502020204030204" pitchFamily="34" charset="0"/>
            </a:endParaRPr>
          </a:p>
          <a:p>
            <a:r>
              <a:rPr lang="en-US" sz="2400" dirty="0" smtClean="0">
                <a:latin typeface="Calibri" panose="020F0502020204030204" pitchFamily="34" charset="0"/>
                <a:cs typeface="Calibri" panose="020F0502020204030204" pitchFamily="34" charset="0"/>
              </a:rPr>
              <a:t>help </a:t>
            </a:r>
            <a:r>
              <a:rPr lang="en-US" sz="2400" dirty="0">
                <a:latin typeface="Calibri" panose="020F0502020204030204" pitchFamily="34" charset="0"/>
                <a:cs typeface="Calibri" panose="020F0502020204030204" pitchFamily="34" charset="0"/>
              </a:rPr>
              <a:t>reduce air pollution and noise in dense urban centers</a:t>
            </a:r>
            <a:r>
              <a:rPr lang="en-US" sz="2400" dirty="0" smtClean="0">
                <a:latin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a:p>
            <a:r>
              <a:rPr lang="en-US" sz="2400" b="1" dirty="0">
                <a:latin typeface="Calibri" panose="020F0502020204030204" pitchFamily="34" charset="0"/>
                <a:cs typeface="Calibri" panose="020F0502020204030204" pitchFamily="34" charset="0"/>
              </a:rPr>
              <a:t>High employment generation: </a:t>
            </a:r>
            <a:r>
              <a:rPr lang="en-US" sz="2400" dirty="0">
                <a:latin typeface="Calibri" panose="020F0502020204030204" pitchFamily="34" charset="0"/>
                <a:cs typeface="Calibri" panose="020F0502020204030204" pitchFamily="34" charset="0"/>
              </a:rPr>
              <a:t>The rickshaw sector employs hundreds of thousands of people, many of whom are rural migrants or workers with limited formal education</a:t>
            </a:r>
            <a:r>
              <a:rPr lang="en-US" sz="2400" dirty="0" smtClean="0">
                <a:latin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a:p>
            <a:r>
              <a:rPr lang="en-US" sz="2400" b="1" dirty="0">
                <a:latin typeface="Calibri" panose="020F0502020204030204" pitchFamily="34" charset="0"/>
                <a:cs typeface="Calibri" panose="020F0502020204030204" pitchFamily="34" charset="0"/>
              </a:rPr>
              <a:t>Flexible and space-efficient: </a:t>
            </a:r>
            <a:r>
              <a:rPr lang="en-US" sz="2400" dirty="0">
                <a:latin typeface="Calibri" panose="020F0502020204030204" pitchFamily="34" charset="0"/>
                <a:cs typeface="Calibri" panose="020F0502020204030204" pitchFamily="34" charset="0"/>
              </a:rPr>
              <a:t>Rickshaws can navigate narrow streets and congested areas where larger vehicles cannot operate</a:t>
            </a:r>
            <a:r>
              <a:rPr lang="en-US" sz="2400" dirty="0" smtClean="0">
                <a:latin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a:p>
            <a:r>
              <a:rPr lang="en-US" sz="2400" b="1" dirty="0">
                <a:latin typeface="Calibri" panose="020F0502020204030204" pitchFamily="34" charset="0"/>
                <a:cs typeface="Calibri" panose="020F0502020204030204" pitchFamily="34" charset="0"/>
              </a:rPr>
              <a:t>Last-mile connectivity: </a:t>
            </a:r>
            <a:r>
              <a:rPr lang="en-US" sz="2400" dirty="0">
                <a:latin typeface="Calibri" panose="020F0502020204030204" pitchFamily="34" charset="0"/>
                <a:cs typeface="Calibri" panose="020F0502020204030204" pitchFamily="34" charset="0"/>
              </a:rPr>
              <a:t>They play a vital role in connecting passengers to major transport hubs like bus terminals or railway stations.</a:t>
            </a:r>
            <a:endParaRPr lang="pl-PL" sz="2400" dirty="0">
              <a:latin typeface="Calibri" panose="020F0502020204030204" pitchFamily="34" charset="0"/>
              <a:cs typeface="Calibri" panose="020F0502020204030204" pitchFamily="34" charset="0"/>
            </a:endParaRPr>
          </a:p>
        </p:txBody>
      </p:sp>
      <p:sp>
        <p:nvSpPr>
          <p:cNvPr id="4" name="Tytuł 1"/>
          <p:cNvSpPr>
            <a:spLocks noGrp="1"/>
          </p:cNvSpPr>
          <p:nvPr>
            <p:ph type="title"/>
          </p:nvPr>
        </p:nvSpPr>
        <p:spPr/>
        <p:txBody>
          <a:bodyPr>
            <a:normAutofit/>
          </a:bodyPr>
          <a:lstStyle/>
          <a:p>
            <a:r>
              <a:rPr lang="en-US" sz="3200" dirty="0" smtClean="0">
                <a:latin typeface="Calibri" panose="020F0502020204030204" pitchFamily="34" charset="0"/>
                <a:cs typeface="Calibri" panose="020F0502020204030204" pitchFamily="34" charset="0"/>
              </a:rPr>
              <a:t>Seeds of solutions –</a:t>
            </a:r>
            <a:r>
              <a:rPr lang="pl-PL" sz="3200" dirty="0" smtClean="0">
                <a:latin typeface="Calibri" panose="020F0502020204030204" pitchFamily="34" charset="0"/>
                <a:cs typeface="Calibri" panose="020F0502020204030204" pitchFamily="34" charset="0"/>
              </a:rPr>
              <a:t> </a:t>
            </a:r>
            <a:r>
              <a:rPr lang="en-US" sz="3200" dirty="0" smtClean="0">
                <a:latin typeface="Calibri" panose="020F0502020204030204" pitchFamily="34" charset="0"/>
                <a:cs typeface="Calibri" panose="020F0502020204030204" pitchFamily="34" charset="0"/>
              </a:rPr>
              <a:t>local initiatives</a:t>
            </a:r>
            <a:r>
              <a:rPr lang="pl-PL" sz="3200" dirty="0" smtClean="0">
                <a:latin typeface="Calibri" panose="020F0502020204030204" pitchFamily="34" charset="0"/>
                <a:cs typeface="Calibri" panose="020F0502020204030204" pitchFamily="34" charset="0"/>
              </a:rPr>
              <a:t> –</a:t>
            </a:r>
            <a:br>
              <a:rPr lang="pl-PL" sz="3200" dirty="0" smtClean="0">
                <a:latin typeface="Calibri" panose="020F0502020204030204" pitchFamily="34" charset="0"/>
                <a:cs typeface="Calibri" panose="020F0502020204030204" pitchFamily="34" charset="0"/>
              </a:rPr>
            </a:br>
            <a:r>
              <a:rPr lang="pl-PL" sz="3200" dirty="0" err="1" smtClean="0"/>
              <a:t>key</a:t>
            </a:r>
            <a:r>
              <a:rPr lang="pl-PL" sz="3200" dirty="0" smtClean="0"/>
              <a:t> </a:t>
            </a:r>
            <a:r>
              <a:rPr lang="pl-PL" sz="3200" dirty="0" err="1" smtClean="0"/>
              <a:t>features</a:t>
            </a:r>
            <a:endParaRPr lang="pl-PL" sz="3200" dirty="0">
              <a:latin typeface="Calibri" panose="020F0502020204030204" pitchFamily="34" charset="0"/>
              <a:cs typeface="Calibri" panose="020F0502020204030204" pitchFamily="34" charset="0"/>
            </a:endParaRPr>
          </a:p>
        </p:txBody>
      </p:sp>
      <p:sp>
        <p:nvSpPr>
          <p:cNvPr id="5" name="Prostokąt 4"/>
          <p:cNvSpPr/>
          <p:nvPr/>
        </p:nvSpPr>
        <p:spPr>
          <a:xfrm>
            <a:off x="0" y="5984748"/>
            <a:ext cx="3449256" cy="400110"/>
          </a:xfrm>
          <a:prstGeom prst="rect">
            <a:avLst/>
          </a:prstGeom>
          <a:solidFill>
            <a:schemeClr val="accent2">
              <a:lumMod val="60000"/>
              <a:lumOff val="40000"/>
            </a:schemeClr>
          </a:solidFill>
        </p:spPr>
        <p:txBody>
          <a:bodyPr wrap="square">
            <a:spAutoFit/>
          </a:bodyPr>
          <a:lstStyle/>
          <a:p>
            <a:r>
              <a:rPr lang="pl-PL" sz="2000" b="1" dirty="0">
                <a:latin typeface="Calibri" panose="020F0502020204030204" pitchFamily="34" charset="0"/>
                <a:cs typeface="Calibri" panose="020F0502020204030204" pitchFamily="34" charset="0"/>
              </a:rPr>
              <a:t>R</a:t>
            </a:r>
            <a:r>
              <a:rPr lang="en-US" sz="2000" b="1" dirty="0" err="1" smtClean="0">
                <a:latin typeface="Calibri" panose="020F0502020204030204" pitchFamily="34" charset="0"/>
                <a:cs typeface="Calibri" panose="020F0502020204030204" pitchFamily="34" charset="0"/>
              </a:rPr>
              <a:t>ickshaws</a:t>
            </a:r>
            <a:r>
              <a:rPr lang="en-US" sz="2000" b="1" dirty="0" smtClean="0">
                <a:latin typeface="Calibri" panose="020F0502020204030204" pitchFamily="34" charset="0"/>
                <a:cs typeface="Calibri" panose="020F0502020204030204" pitchFamily="34" charset="0"/>
              </a:rPr>
              <a:t> </a:t>
            </a:r>
            <a:r>
              <a:rPr lang="en-US" sz="2000" b="1" dirty="0">
                <a:latin typeface="Calibri" panose="020F0502020204030204" pitchFamily="34" charset="0"/>
                <a:cs typeface="Calibri" panose="020F0502020204030204" pitchFamily="34" charset="0"/>
              </a:rPr>
              <a:t>in </a:t>
            </a:r>
            <a:r>
              <a:rPr lang="en-US" sz="2000" b="1" dirty="0" smtClean="0">
                <a:latin typeface="Calibri" panose="020F0502020204030204" pitchFamily="34" charset="0"/>
                <a:cs typeface="Calibri" panose="020F0502020204030204" pitchFamily="34" charset="0"/>
              </a:rPr>
              <a:t>Bangladesh</a:t>
            </a:r>
            <a:endParaRPr lang="pl-PL" sz="2000" b="1" dirty="0">
              <a:latin typeface="Calibri" panose="020F0502020204030204" pitchFamily="34" charset="0"/>
              <a:cs typeface="Calibri" panose="020F0502020204030204" pitchFamily="34" charset="0"/>
            </a:endParaRPr>
          </a:p>
        </p:txBody>
      </p:sp>
      <p:sp>
        <p:nvSpPr>
          <p:cNvPr id="7" name="Prostokąt 6"/>
          <p:cNvSpPr/>
          <p:nvPr/>
        </p:nvSpPr>
        <p:spPr>
          <a:xfrm>
            <a:off x="3614623" y="766118"/>
            <a:ext cx="8031943" cy="5618739"/>
          </a:xfrm>
          <a:prstGeom prst="rect">
            <a:avLst/>
          </a:prstGeom>
          <a:solidFill>
            <a:schemeClr val="accent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8414109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en-US" sz="3200" dirty="0">
                <a:latin typeface="Calibri" panose="020F0502020204030204" pitchFamily="34" charset="0"/>
                <a:cs typeface="Calibri" panose="020F0502020204030204" pitchFamily="34" charset="0"/>
              </a:rPr>
              <a:t>Seeds of solutions </a:t>
            </a:r>
            <a:r>
              <a:rPr lang="en-US" sz="3200" dirty="0" smtClean="0">
                <a:latin typeface="Calibri" panose="020F0502020204030204" pitchFamily="34" charset="0"/>
                <a:cs typeface="Calibri" panose="020F0502020204030204" pitchFamily="34" charset="0"/>
              </a:rPr>
              <a:t>–</a:t>
            </a:r>
            <a:r>
              <a:rPr lang="pl-PL" sz="3200" dirty="0" smtClean="0">
                <a:latin typeface="Calibri" panose="020F0502020204030204" pitchFamily="34" charset="0"/>
                <a:cs typeface="Calibri" panose="020F0502020204030204" pitchFamily="34" charset="0"/>
              </a:rPr>
              <a:t> </a:t>
            </a:r>
            <a:r>
              <a:rPr lang="en-US" sz="3200" dirty="0" smtClean="0">
                <a:latin typeface="Calibri" panose="020F0502020204030204" pitchFamily="34" charset="0"/>
                <a:cs typeface="Calibri" panose="020F0502020204030204" pitchFamily="34" charset="0"/>
              </a:rPr>
              <a:t>local initiatives</a:t>
            </a:r>
            <a:endParaRPr lang="pl-PL" sz="3200" dirty="0">
              <a:latin typeface="Calibri" panose="020F0502020204030204" pitchFamily="34" charset="0"/>
              <a:cs typeface="Calibri" panose="020F0502020204030204" pitchFamily="34" charset="0"/>
            </a:endParaRPr>
          </a:p>
        </p:txBody>
      </p:sp>
      <p:sp>
        <p:nvSpPr>
          <p:cNvPr id="3" name="Symbol zastępczy zawartości 2"/>
          <p:cNvSpPr>
            <a:spLocks noGrp="1"/>
          </p:cNvSpPr>
          <p:nvPr>
            <p:ph idx="1"/>
          </p:nvPr>
        </p:nvSpPr>
        <p:spPr>
          <a:xfrm>
            <a:off x="3649017" y="359597"/>
            <a:ext cx="8122435" cy="6215605"/>
          </a:xfrm>
        </p:spPr>
        <p:txBody>
          <a:bodyPr>
            <a:noAutofit/>
          </a:bodyPr>
          <a:lstStyle/>
          <a:p>
            <a:r>
              <a:rPr lang="en-US" sz="2600" dirty="0">
                <a:latin typeface="Calibri" panose="020F0502020204030204" pitchFamily="34" charset="0"/>
                <a:cs typeface="Calibri" panose="020F0502020204030204" pitchFamily="34" charset="0"/>
              </a:rPr>
              <a:t>The city launched a pilot project to pedestrianize Durbar </a:t>
            </a:r>
            <a:r>
              <a:rPr lang="en-US" sz="2600" dirty="0" smtClean="0">
                <a:latin typeface="Calibri" panose="020F0502020204030204" pitchFamily="34" charset="0"/>
                <a:cs typeface="Calibri" panose="020F0502020204030204" pitchFamily="34" charset="0"/>
              </a:rPr>
              <a:t>Marg</a:t>
            </a:r>
            <a:r>
              <a:rPr lang="pl-PL" sz="2600" dirty="0" smtClean="0">
                <a:latin typeface="Calibri" panose="020F0502020204030204" pitchFamily="34" charset="0"/>
                <a:cs typeface="Calibri" panose="020F0502020204030204" pitchFamily="34" charset="0"/>
              </a:rPr>
              <a:t> (</a:t>
            </a:r>
            <a:r>
              <a:rPr lang="en-US" sz="2600" dirty="0">
                <a:latin typeface="Calibri" panose="020F0502020204030204" pitchFamily="34" charset="0"/>
                <a:cs typeface="Calibri" panose="020F0502020204030204" pitchFamily="34" charset="0"/>
              </a:rPr>
              <a:t>main commercial streets and a key area for shopping and </a:t>
            </a:r>
            <a:r>
              <a:rPr lang="en-US" sz="2600" dirty="0" smtClean="0">
                <a:latin typeface="Calibri" panose="020F0502020204030204" pitchFamily="34" charset="0"/>
                <a:cs typeface="Calibri" panose="020F0502020204030204" pitchFamily="34" charset="0"/>
              </a:rPr>
              <a:t>tourism</a:t>
            </a:r>
            <a:r>
              <a:rPr lang="pl-PL" sz="2600" dirty="0" smtClean="0">
                <a:latin typeface="Calibri" panose="020F0502020204030204" pitchFamily="34" charset="0"/>
                <a:cs typeface="Calibri" panose="020F0502020204030204" pitchFamily="34" charset="0"/>
              </a:rPr>
              <a:t>)</a:t>
            </a:r>
            <a:r>
              <a:rPr lang="en-US" sz="2600" dirty="0" smtClean="0">
                <a:latin typeface="Calibri" panose="020F0502020204030204" pitchFamily="34" charset="0"/>
                <a:cs typeface="Calibri" panose="020F0502020204030204" pitchFamily="34" charset="0"/>
              </a:rPr>
              <a:t>, </a:t>
            </a:r>
            <a:r>
              <a:rPr lang="en-US" sz="2600" dirty="0">
                <a:latin typeface="Calibri" panose="020F0502020204030204" pitchFamily="34" charset="0"/>
                <a:cs typeface="Calibri" panose="020F0502020204030204" pitchFamily="34" charset="0"/>
              </a:rPr>
              <a:t>temporarily restricting motorized traffic to create a safer, cleaner, and more walkable </a:t>
            </a:r>
            <a:r>
              <a:rPr lang="en-US" sz="2600" dirty="0" smtClean="0">
                <a:latin typeface="Calibri" panose="020F0502020204030204" pitchFamily="34" charset="0"/>
                <a:cs typeface="Calibri" panose="020F0502020204030204" pitchFamily="34" charset="0"/>
              </a:rPr>
              <a:t>environment.</a:t>
            </a:r>
            <a:endParaRPr lang="pl-PL" sz="2600" dirty="0" smtClean="0">
              <a:latin typeface="Calibri" panose="020F0502020204030204" pitchFamily="34" charset="0"/>
              <a:cs typeface="Calibri" panose="020F0502020204030204" pitchFamily="34" charset="0"/>
            </a:endParaRPr>
          </a:p>
          <a:p>
            <a:r>
              <a:rPr lang="en-US" sz="2600" b="1" dirty="0" smtClean="0">
                <a:latin typeface="Calibri" panose="020F0502020204030204" pitchFamily="34" charset="0"/>
                <a:cs typeface="Calibri" panose="020F0502020204030204" pitchFamily="34" charset="0"/>
              </a:rPr>
              <a:t>Goals:</a:t>
            </a:r>
            <a:r>
              <a:rPr lang="pl-PL" sz="2600" dirty="0" smtClean="0">
                <a:latin typeface="Calibri" panose="020F0502020204030204" pitchFamily="34" charset="0"/>
                <a:cs typeface="Calibri" panose="020F0502020204030204" pitchFamily="34" charset="0"/>
              </a:rPr>
              <a:t> </a:t>
            </a:r>
            <a:r>
              <a:rPr lang="en-US" sz="2600" dirty="0" smtClean="0">
                <a:latin typeface="Calibri" panose="020F0502020204030204" pitchFamily="34" charset="0"/>
                <a:cs typeface="Calibri" panose="020F0502020204030204" pitchFamily="34" charset="0"/>
              </a:rPr>
              <a:t>Reducing </a:t>
            </a:r>
            <a:r>
              <a:rPr lang="en-US" sz="2600" dirty="0">
                <a:latin typeface="Calibri" panose="020F0502020204030204" pitchFamily="34" charset="0"/>
                <a:cs typeface="Calibri" panose="020F0502020204030204" pitchFamily="34" charset="0"/>
              </a:rPr>
              <a:t>air and noise pollution in a busy urban </a:t>
            </a:r>
            <a:r>
              <a:rPr lang="en-US" sz="2600" dirty="0" smtClean="0">
                <a:latin typeface="Calibri" panose="020F0502020204030204" pitchFamily="34" charset="0"/>
                <a:cs typeface="Calibri" panose="020F0502020204030204" pitchFamily="34" charset="0"/>
              </a:rPr>
              <a:t>area</a:t>
            </a:r>
            <a:r>
              <a:rPr lang="pl-PL" sz="2600" dirty="0" smtClean="0">
                <a:latin typeface="Calibri" panose="020F0502020204030204" pitchFamily="34" charset="0"/>
                <a:cs typeface="Calibri" panose="020F0502020204030204" pitchFamily="34" charset="0"/>
              </a:rPr>
              <a:t>, </a:t>
            </a:r>
            <a:r>
              <a:rPr lang="pl-PL" sz="2600" dirty="0">
                <a:latin typeface="Calibri" panose="020F0502020204030204" pitchFamily="34" charset="0"/>
                <a:cs typeface="Calibri" panose="020F0502020204030204" pitchFamily="34" charset="0"/>
              </a:rPr>
              <a:t>e</a:t>
            </a:r>
            <a:r>
              <a:rPr lang="en-US" sz="2600" dirty="0" err="1" smtClean="0">
                <a:latin typeface="Calibri" panose="020F0502020204030204" pitchFamily="34" charset="0"/>
                <a:cs typeface="Calibri" panose="020F0502020204030204" pitchFamily="34" charset="0"/>
              </a:rPr>
              <a:t>ncouraging</a:t>
            </a:r>
            <a:r>
              <a:rPr lang="en-US" sz="2600" dirty="0" smtClean="0">
                <a:latin typeface="Calibri" panose="020F0502020204030204" pitchFamily="34" charset="0"/>
                <a:cs typeface="Calibri" panose="020F0502020204030204" pitchFamily="34" charset="0"/>
              </a:rPr>
              <a:t> </a:t>
            </a:r>
            <a:r>
              <a:rPr lang="en-US" sz="2600" dirty="0">
                <a:latin typeface="Calibri" panose="020F0502020204030204" pitchFamily="34" charset="0"/>
                <a:cs typeface="Calibri" panose="020F0502020204030204" pitchFamily="34" charset="0"/>
              </a:rPr>
              <a:t>walking and improving safety for </a:t>
            </a:r>
            <a:r>
              <a:rPr lang="en-US" sz="2600" dirty="0" smtClean="0">
                <a:latin typeface="Calibri" panose="020F0502020204030204" pitchFamily="34" charset="0"/>
                <a:cs typeface="Calibri" panose="020F0502020204030204" pitchFamily="34" charset="0"/>
              </a:rPr>
              <a:t>pedestrians</a:t>
            </a:r>
            <a:r>
              <a:rPr lang="pl-PL" sz="2600" dirty="0" smtClean="0">
                <a:latin typeface="Calibri" panose="020F0502020204030204" pitchFamily="34" charset="0"/>
                <a:cs typeface="Calibri" panose="020F0502020204030204" pitchFamily="34" charset="0"/>
              </a:rPr>
              <a:t>, e</a:t>
            </a:r>
            <a:r>
              <a:rPr lang="en-US" sz="2600" dirty="0" err="1" smtClean="0">
                <a:latin typeface="Calibri" panose="020F0502020204030204" pitchFamily="34" charset="0"/>
                <a:cs typeface="Calibri" panose="020F0502020204030204" pitchFamily="34" charset="0"/>
              </a:rPr>
              <a:t>nhancing</a:t>
            </a:r>
            <a:r>
              <a:rPr lang="en-US" sz="2600" dirty="0" smtClean="0">
                <a:latin typeface="Calibri" panose="020F0502020204030204" pitchFamily="34" charset="0"/>
                <a:cs typeface="Calibri" panose="020F0502020204030204" pitchFamily="34" charset="0"/>
              </a:rPr>
              <a:t> </a:t>
            </a:r>
            <a:r>
              <a:rPr lang="en-US" sz="2600" dirty="0">
                <a:latin typeface="Calibri" panose="020F0502020204030204" pitchFamily="34" charset="0"/>
                <a:cs typeface="Calibri" panose="020F0502020204030204" pitchFamily="34" charset="0"/>
              </a:rPr>
              <a:t>the commercial appeal of the street by creating pleasant public </a:t>
            </a:r>
            <a:r>
              <a:rPr lang="en-US" sz="2600" dirty="0" smtClean="0">
                <a:latin typeface="Calibri" panose="020F0502020204030204" pitchFamily="34" charset="0"/>
                <a:cs typeface="Calibri" panose="020F0502020204030204" pitchFamily="34" charset="0"/>
              </a:rPr>
              <a:t>spaces</a:t>
            </a:r>
            <a:endParaRPr lang="pl-PL" sz="2600" dirty="0">
              <a:latin typeface="Calibri" panose="020F0502020204030204" pitchFamily="34" charset="0"/>
              <a:cs typeface="Calibri" panose="020F0502020204030204" pitchFamily="34" charset="0"/>
            </a:endParaRPr>
          </a:p>
          <a:p>
            <a:r>
              <a:rPr lang="en-US" sz="2600" b="1" dirty="0" smtClean="0">
                <a:latin typeface="Calibri" panose="020F0502020204030204" pitchFamily="34" charset="0"/>
                <a:cs typeface="Calibri" panose="020F0502020204030204" pitchFamily="34" charset="0"/>
              </a:rPr>
              <a:t>Challenges </a:t>
            </a:r>
            <a:r>
              <a:rPr lang="en-US" sz="2600" b="1" dirty="0">
                <a:latin typeface="Calibri" panose="020F0502020204030204" pitchFamily="34" charset="0"/>
                <a:cs typeface="Calibri" panose="020F0502020204030204" pitchFamily="34" charset="0"/>
              </a:rPr>
              <a:t>encountered</a:t>
            </a:r>
            <a:r>
              <a:rPr lang="en-US" sz="2600" dirty="0">
                <a:latin typeface="Calibri" panose="020F0502020204030204" pitchFamily="34" charset="0"/>
                <a:cs typeface="Calibri" panose="020F0502020204030204" pitchFamily="34" charset="0"/>
              </a:rPr>
              <a:t>: managing traffic rerouting, gaining public support, and ensuring accessibility for deliveries and emergency vehicles</a:t>
            </a:r>
            <a:r>
              <a:rPr lang="en-US" sz="2600" dirty="0" smtClean="0">
                <a:latin typeface="Calibri" panose="020F0502020204030204" pitchFamily="34" charset="0"/>
                <a:cs typeface="Calibri" panose="020F0502020204030204" pitchFamily="34" charset="0"/>
              </a:rPr>
              <a:t>.</a:t>
            </a:r>
            <a:endParaRPr lang="en-US" sz="2600" dirty="0">
              <a:latin typeface="Calibri" panose="020F0502020204030204" pitchFamily="34" charset="0"/>
              <a:cs typeface="Calibri" panose="020F0502020204030204" pitchFamily="34" charset="0"/>
            </a:endParaRPr>
          </a:p>
          <a:p>
            <a:r>
              <a:rPr lang="en-US" sz="2600" dirty="0">
                <a:latin typeface="Calibri" panose="020F0502020204030204" pitchFamily="34" charset="0"/>
                <a:cs typeface="Calibri" panose="020F0502020204030204" pitchFamily="34" charset="0"/>
              </a:rPr>
              <a:t>The </a:t>
            </a:r>
            <a:r>
              <a:rPr lang="en-US" sz="2600" dirty="0" smtClean="0">
                <a:latin typeface="Calibri" panose="020F0502020204030204" pitchFamily="34" charset="0"/>
                <a:cs typeface="Calibri" panose="020F0502020204030204" pitchFamily="34" charset="0"/>
              </a:rPr>
              <a:t>pilot</a:t>
            </a:r>
            <a:r>
              <a:rPr lang="pl-PL" sz="2600" dirty="0" smtClean="0">
                <a:latin typeface="Calibri" panose="020F0502020204030204" pitchFamily="34" charset="0"/>
                <a:cs typeface="Calibri" panose="020F0502020204030204" pitchFamily="34" charset="0"/>
              </a:rPr>
              <a:t> </a:t>
            </a:r>
            <a:r>
              <a:rPr lang="pl-PL" sz="2600" dirty="0" err="1" smtClean="0">
                <a:latin typeface="Calibri" panose="020F0502020204030204" pitchFamily="34" charset="0"/>
                <a:cs typeface="Calibri" panose="020F0502020204030204" pitchFamily="34" charset="0"/>
              </a:rPr>
              <a:t>project</a:t>
            </a:r>
            <a:r>
              <a:rPr lang="en-US" sz="2600" dirty="0" smtClean="0">
                <a:latin typeface="Calibri" panose="020F0502020204030204" pitchFamily="34" charset="0"/>
                <a:cs typeface="Calibri" panose="020F0502020204030204" pitchFamily="34" charset="0"/>
              </a:rPr>
              <a:t> </a:t>
            </a:r>
            <a:r>
              <a:rPr lang="en-US" sz="2600" dirty="0">
                <a:latin typeface="Calibri" panose="020F0502020204030204" pitchFamily="34" charset="0"/>
                <a:cs typeface="Calibri" panose="020F0502020204030204" pitchFamily="34" charset="0"/>
              </a:rPr>
              <a:t>helped gather data and public feedback for future broader </a:t>
            </a:r>
            <a:r>
              <a:rPr lang="en-US" sz="2600" dirty="0" err="1">
                <a:latin typeface="Calibri" panose="020F0502020204030204" pitchFamily="34" charset="0"/>
                <a:cs typeface="Calibri" panose="020F0502020204030204" pitchFamily="34" charset="0"/>
              </a:rPr>
              <a:t>pedestrianization</a:t>
            </a:r>
            <a:r>
              <a:rPr lang="en-US" sz="2600" dirty="0">
                <a:latin typeface="Calibri" panose="020F0502020204030204" pitchFamily="34" charset="0"/>
                <a:cs typeface="Calibri" panose="020F0502020204030204" pitchFamily="34" charset="0"/>
              </a:rPr>
              <a:t> plans in Kathmandu.</a:t>
            </a:r>
            <a:endParaRPr lang="pl-PL" sz="2600" dirty="0">
              <a:latin typeface="Calibri" panose="020F0502020204030204" pitchFamily="34" charset="0"/>
              <a:cs typeface="Calibri" panose="020F0502020204030204" pitchFamily="34" charset="0"/>
            </a:endParaRPr>
          </a:p>
        </p:txBody>
      </p:sp>
      <p:sp>
        <p:nvSpPr>
          <p:cNvPr id="4" name="Prostokąt 3"/>
          <p:cNvSpPr/>
          <p:nvPr/>
        </p:nvSpPr>
        <p:spPr>
          <a:xfrm>
            <a:off x="0" y="5842337"/>
            <a:ext cx="3449256" cy="1015663"/>
          </a:xfrm>
          <a:prstGeom prst="rect">
            <a:avLst/>
          </a:prstGeom>
          <a:solidFill>
            <a:schemeClr val="accent2">
              <a:lumMod val="60000"/>
              <a:lumOff val="40000"/>
            </a:schemeClr>
          </a:solidFill>
        </p:spPr>
        <p:txBody>
          <a:bodyPr wrap="square">
            <a:spAutoFit/>
          </a:bodyPr>
          <a:lstStyle/>
          <a:p>
            <a:pPr algn="r"/>
            <a:r>
              <a:rPr lang="en-US" sz="2000" b="1" dirty="0"/>
              <a:t>Pilot </a:t>
            </a:r>
            <a:r>
              <a:rPr lang="en-US" sz="2000" b="1" dirty="0" err="1"/>
              <a:t>Pedestrianization</a:t>
            </a:r>
            <a:r>
              <a:rPr lang="en-US" sz="2000" b="1" dirty="0"/>
              <a:t> of Durbar Marg </a:t>
            </a:r>
            <a:r>
              <a:rPr lang="en-US" sz="2000" b="1" dirty="0" smtClean="0">
                <a:latin typeface="Calibri" panose="020F0502020204030204" pitchFamily="34" charset="0"/>
                <a:cs typeface="Calibri" panose="020F0502020204030204" pitchFamily="34" charset="0"/>
              </a:rPr>
              <a:t>Kat</a:t>
            </a:r>
            <a:r>
              <a:rPr lang="pl-PL" sz="2000" b="1" dirty="0" smtClean="0">
                <a:latin typeface="Calibri" panose="020F0502020204030204" pitchFamily="34" charset="0"/>
                <a:cs typeface="Calibri" panose="020F0502020204030204" pitchFamily="34" charset="0"/>
              </a:rPr>
              <a:t>h</a:t>
            </a:r>
            <a:r>
              <a:rPr lang="en-US" sz="2000" b="1" dirty="0" err="1" smtClean="0">
                <a:latin typeface="Calibri" panose="020F0502020204030204" pitchFamily="34" charset="0"/>
                <a:cs typeface="Calibri" panose="020F0502020204030204" pitchFamily="34" charset="0"/>
              </a:rPr>
              <a:t>mandu</a:t>
            </a:r>
            <a:r>
              <a:rPr lang="en-US" sz="2000" b="1" dirty="0" smtClean="0">
                <a:latin typeface="Calibri" panose="020F0502020204030204" pitchFamily="34" charset="0"/>
                <a:cs typeface="Calibri" panose="020F0502020204030204" pitchFamily="34" charset="0"/>
              </a:rPr>
              <a:t> </a:t>
            </a:r>
            <a:r>
              <a:rPr lang="en-US" sz="2000" b="1" dirty="0">
                <a:latin typeface="Calibri" panose="020F0502020204030204" pitchFamily="34" charset="0"/>
                <a:cs typeface="Calibri" panose="020F0502020204030204" pitchFamily="34" charset="0"/>
              </a:rPr>
              <a:t>(Nepal)</a:t>
            </a:r>
            <a:endParaRPr lang="pl-PL" sz="2000" b="1" dirty="0">
              <a:latin typeface="Calibri" panose="020F0502020204030204" pitchFamily="34" charset="0"/>
              <a:cs typeface="Calibri" panose="020F0502020204030204" pitchFamily="34" charset="0"/>
            </a:endParaRPr>
          </a:p>
        </p:txBody>
      </p:sp>
      <p:sp>
        <p:nvSpPr>
          <p:cNvPr id="5" name="Prostokąt 4"/>
          <p:cNvSpPr/>
          <p:nvPr/>
        </p:nvSpPr>
        <p:spPr>
          <a:xfrm>
            <a:off x="3724251" y="518984"/>
            <a:ext cx="7971965" cy="5820032"/>
          </a:xfrm>
          <a:prstGeom prst="rect">
            <a:avLst/>
          </a:prstGeom>
          <a:solidFill>
            <a:schemeClr val="accent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25930020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3"/>
          <a:stretch>
            <a:fillRect/>
          </a:stretch>
        </p:blipFill>
        <p:spPr>
          <a:xfrm>
            <a:off x="3683543" y="175609"/>
            <a:ext cx="5275262" cy="3516841"/>
          </a:xfrm>
          <a:prstGeom prst="rect">
            <a:avLst/>
          </a:prstGeom>
        </p:spPr>
      </p:pic>
      <p:pic>
        <p:nvPicPr>
          <p:cNvPr id="6" name="Obraz 5"/>
          <p:cNvPicPr>
            <a:picLocks noChangeAspect="1"/>
          </p:cNvPicPr>
          <p:nvPr/>
        </p:nvPicPr>
        <p:blipFill>
          <a:blip r:embed="rId4"/>
          <a:stretch>
            <a:fillRect/>
          </a:stretch>
        </p:blipFill>
        <p:spPr>
          <a:xfrm>
            <a:off x="6480859" y="3791854"/>
            <a:ext cx="5221147" cy="2867280"/>
          </a:xfrm>
          <a:prstGeom prst="rect">
            <a:avLst/>
          </a:prstGeom>
        </p:spPr>
      </p:pic>
      <p:sp>
        <p:nvSpPr>
          <p:cNvPr id="7" name="Tytuł 1"/>
          <p:cNvSpPr>
            <a:spLocks noGrp="1"/>
          </p:cNvSpPr>
          <p:nvPr>
            <p:ph type="title"/>
          </p:nvPr>
        </p:nvSpPr>
        <p:spPr/>
        <p:txBody>
          <a:bodyPr>
            <a:normAutofit/>
          </a:bodyPr>
          <a:lstStyle/>
          <a:p>
            <a:r>
              <a:rPr lang="en-US" sz="3200" dirty="0">
                <a:latin typeface="Calibri" panose="020F0502020204030204" pitchFamily="34" charset="0"/>
                <a:cs typeface="Calibri" panose="020F0502020204030204" pitchFamily="34" charset="0"/>
              </a:rPr>
              <a:t>Seeds of solutions </a:t>
            </a:r>
            <a:r>
              <a:rPr lang="en-US" sz="3200" dirty="0" smtClean="0">
                <a:latin typeface="Calibri" panose="020F0502020204030204" pitchFamily="34" charset="0"/>
                <a:cs typeface="Calibri" panose="020F0502020204030204" pitchFamily="34" charset="0"/>
              </a:rPr>
              <a:t>–</a:t>
            </a:r>
            <a:r>
              <a:rPr lang="pl-PL" sz="3200" dirty="0" smtClean="0">
                <a:latin typeface="Calibri" panose="020F0502020204030204" pitchFamily="34" charset="0"/>
                <a:cs typeface="Calibri" panose="020F0502020204030204" pitchFamily="34" charset="0"/>
              </a:rPr>
              <a:t> </a:t>
            </a:r>
            <a:r>
              <a:rPr lang="en-US" sz="3200" dirty="0" smtClean="0">
                <a:latin typeface="Calibri" panose="020F0502020204030204" pitchFamily="34" charset="0"/>
                <a:cs typeface="Calibri" panose="020F0502020204030204" pitchFamily="34" charset="0"/>
              </a:rPr>
              <a:t>local initiatives</a:t>
            </a:r>
            <a:endParaRPr lang="pl-PL" sz="3200" dirty="0">
              <a:latin typeface="Calibri" panose="020F0502020204030204" pitchFamily="34" charset="0"/>
              <a:cs typeface="Calibri" panose="020F0502020204030204" pitchFamily="34" charset="0"/>
            </a:endParaRPr>
          </a:p>
        </p:txBody>
      </p:sp>
      <p:sp>
        <p:nvSpPr>
          <p:cNvPr id="8" name="Prostokąt 7"/>
          <p:cNvSpPr/>
          <p:nvPr/>
        </p:nvSpPr>
        <p:spPr>
          <a:xfrm>
            <a:off x="0" y="5842337"/>
            <a:ext cx="3449256" cy="1015663"/>
          </a:xfrm>
          <a:prstGeom prst="rect">
            <a:avLst/>
          </a:prstGeom>
          <a:solidFill>
            <a:schemeClr val="accent2">
              <a:lumMod val="60000"/>
              <a:lumOff val="40000"/>
            </a:schemeClr>
          </a:solidFill>
        </p:spPr>
        <p:txBody>
          <a:bodyPr wrap="square">
            <a:spAutoFit/>
          </a:bodyPr>
          <a:lstStyle/>
          <a:p>
            <a:pPr algn="r"/>
            <a:r>
              <a:rPr lang="en-US" sz="2000" b="1" dirty="0"/>
              <a:t>Pilot </a:t>
            </a:r>
            <a:r>
              <a:rPr lang="en-US" sz="2000" b="1" dirty="0" err="1"/>
              <a:t>Pedestrianization</a:t>
            </a:r>
            <a:r>
              <a:rPr lang="en-US" sz="2000" b="1" dirty="0"/>
              <a:t> of Durbar Marg </a:t>
            </a:r>
            <a:r>
              <a:rPr lang="en-US" sz="2000" b="1" dirty="0" smtClean="0">
                <a:latin typeface="Calibri" panose="020F0502020204030204" pitchFamily="34" charset="0"/>
                <a:cs typeface="Calibri" panose="020F0502020204030204" pitchFamily="34" charset="0"/>
              </a:rPr>
              <a:t>Kat</a:t>
            </a:r>
            <a:r>
              <a:rPr lang="pl-PL" sz="2000" b="1" dirty="0" smtClean="0">
                <a:latin typeface="Calibri" panose="020F0502020204030204" pitchFamily="34" charset="0"/>
                <a:cs typeface="Calibri" panose="020F0502020204030204" pitchFamily="34" charset="0"/>
              </a:rPr>
              <a:t>h</a:t>
            </a:r>
            <a:r>
              <a:rPr lang="en-US" sz="2000" b="1" dirty="0" err="1" smtClean="0">
                <a:latin typeface="Calibri" panose="020F0502020204030204" pitchFamily="34" charset="0"/>
                <a:cs typeface="Calibri" panose="020F0502020204030204" pitchFamily="34" charset="0"/>
              </a:rPr>
              <a:t>mandu</a:t>
            </a:r>
            <a:r>
              <a:rPr lang="en-US" sz="2000" b="1" dirty="0" smtClean="0">
                <a:latin typeface="Calibri" panose="020F0502020204030204" pitchFamily="34" charset="0"/>
                <a:cs typeface="Calibri" panose="020F0502020204030204" pitchFamily="34" charset="0"/>
              </a:rPr>
              <a:t> </a:t>
            </a:r>
            <a:r>
              <a:rPr lang="en-US" sz="2000" b="1" dirty="0">
                <a:latin typeface="Calibri" panose="020F0502020204030204" pitchFamily="34" charset="0"/>
                <a:cs typeface="Calibri" panose="020F0502020204030204" pitchFamily="34" charset="0"/>
              </a:rPr>
              <a:t>(Nepal)</a:t>
            </a:r>
            <a:endParaRPr lang="pl-PL" sz="2000" b="1" dirty="0">
              <a:latin typeface="Calibri" panose="020F0502020204030204" pitchFamily="34" charset="0"/>
              <a:cs typeface="Calibri" panose="020F0502020204030204" pitchFamily="34" charset="0"/>
            </a:endParaRPr>
          </a:p>
        </p:txBody>
      </p:sp>
      <p:sp>
        <p:nvSpPr>
          <p:cNvPr id="9" name="Prostokąt 8"/>
          <p:cNvSpPr/>
          <p:nvPr/>
        </p:nvSpPr>
        <p:spPr>
          <a:xfrm>
            <a:off x="9249586" y="3424428"/>
            <a:ext cx="2313454" cy="246221"/>
          </a:xfrm>
          <a:prstGeom prst="rect">
            <a:avLst/>
          </a:prstGeom>
        </p:spPr>
        <p:txBody>
          <a:bodyPr wrap="none">
            <a:spAutoFit/>
          </a:bodyPr>
          <a:lstStyle/>
          <a:p>
            <a:r>
              <a:rPr lang="pl-PL" sz="1000" dirty="0"/>
              <a:t>https://english.ratopati.com/story/37169</a:t>
            </a:r>
          </a:p>
        </p:txBody>
      </p:sp>
      <p:sp>
        <p:nvSpPr>
          <p:cNvPr id="10" name="Prostokąt 9"/>
          <p:cNvSpPr/>
          <p:nvPr/>
        </p:nvSpPr>
        <p:spPr>
          <a:xfrm>
            <a:off x="3641203" y="4071332"/>
            <a:ext cx="2647709" cy="2585323"/>
          </a:xfrm>
          <a:prstGeom prst="rect">
            <a:avLst/>
          </a:prstGeom>
        </p:spPr>
        <p:txBody>
          <a:bodyPr wrap="square">
            <a:spAutoFit/>
          </a:bodyPr>
          <a:lstStyle/>
          <a:p>
            <a:r>
              <a:rPr lang="pl-PL" i="1" dirty="0" smtClean="0"/>
              <a:t>„</a:t>
            </a:r>
            <a:r>
              <a:rPr lang="en-US" i="1" dirty="0" smtClean="0"/>
              <a:t>As </a:t>
            </a:r>
            <a:r>
              <a:rPr lang="en-US" i="1" dirty="0"/>
              <a:t>part of the footpath expansion, </a:t>
            </a:r>
            <a:r>
              <a:rPr lang="en-US" i="1" dirty="0" smtClean="0"/>
              <a:t>K</a:t>
            </a:r>
            <a:r>
              <a:rPr lang="pl-PL" i="1" dirty="0" err="1" smtClean="0"/>
              <a:t>athmandu</a:t>
            </a:r>
            <a:r>
              <a:rPr lang="pl-PL" i="1" dirty="0" smtClean="0"/>
              <a:t> </a:t>
            </a:r>
            <a:r>
              <a:rPr lang="en-US" i="1" dirty="0" smtClean="0"/>
              <a:t>M</a:t>
            </a:r>
            <a:r>
              <a:rPr lang="pl-PL" i="1" dirty="0" err="1" smtClean="0"/>
              <a:t>etropolitan</a:t>
            </a:r>
            <a:r>
              <a:rPr lang="pl-PL" i="1" dirty="0" smtClean="0"/>
              <a:t> </a:t>
            </a:r>
            <a:r>
              <a:rPr lang="en-US" i="1" dirty="0" smtClean="0"/>
              <a:t>C</a:t>
            </a:r>
            <a:r>
              <a:rPr lang="pl-PL" i="1" dirty="0" err="1" smtClean="0"/>
              <a:t>ity</a:t>
            </a:r>
            <a:r>
              <a:rPr lang="en-US" i="1" smtClean="0"/>
              <a:t> </a:t>
            </a:r>
            <a:r>
              <a:rPr lang="en-US" i="1" dirty="0"/>
              <a:t>is currently focusing on improving drainage systems, undergrounding electrical wires, and preserving trees and </a:t>
            </a:r>
            <a:r>
              <a:rPr lang="en-US" i="1" dirty="0" smtClean="0"/>
              <a:t>plants</a:t>
            </a:r>
            <a:r>
              <a:rPr lang="pl-PL" i="1" dirty="0" smtClean="0"/>
              <a:t>.”</a:t>
            </a:r>
            <a:endParaRPr lang="pl-PL" i="1" dirty="0"/>
          </a:p>
        </p:txBody>
      </p:sp>
    </p:spTree>
    <p:extLst>
      <p:ext uri="{BB962C8B-B14F-4D97-AF65-F5344CB8AC3E}">
        <p14:creationId xmlns:p14="http://schemas.microsoft.com/office/powerpoint/2010/main" val="2803311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sz="3200" dirty="0" err="1">
                <a:latin typeface="Calibri" panose="020F0502020204030204" pitchFamily="34" charset="0"/>
                <a:cs typeface="Calibri" panose="020F0502020204030204" pitchFamily="34" charset="0"/>
              </a:rPr>
              <a:t>What</a:t>
            </a:r>
            <a:r>
              <a:rPr lang="pl-PL" sz="3200" dirty="0">
                <a:latin typeface="Calibri" panose="020F0502020204030204" pitchFamily="34" charset="0"/>
                <a:cs typeface="Calibri" panose="020F0502020204030204" pitchFamily="34" charset="0"/>
              </a:rPr>
              <a:t> </a:t>
            </a:r>
            <a:r>
              <a:rPr lang="pl-PL" sz="3200" dirty="0" err="1">
                <a:latin typeface="Calibri" panose="020F0502020204030204" pitchFamily="34" charset="0"/>
                <a:cs typeface="Calibri" panose="020F0502020204030204" pitchFamily="34" charset="0"/>
              </a:rPr>
              <a:t>is</a:t>
            </a:r>
            <a:r>
              <a:rPr lang="pl-PL" sz="3200" dirty="0">
                <a:latin typeface="Calibri" panose="020F0502020204030204" pitchFamily="34" charset="0"/>
                <a:cs typeface="Calibri" panose="020F0502020204030204" pitchFamily="34" charset="0"/>
              </a:rPr>
              <a:t> </a:t>
            </a:r>
            <a:r>
              <a:rPr lang="pl-PL" sz="3200" dirty="0" err="1">
                <a:latin typeface="Calibri" panose="020F0502020204030204" pitchFamily="34" charset="0"/>
                <a:cs typeface="Calibri" panose="020F0502020204030204" pitchFamily="34" charset="0"/>
              </a:rPr>
              <a:t>Shared</a:t>
            </a:r>
            <a:r>
              <a:rPr lang="pl-PL" sz="3200" dirty="0">
                <a:latin typeface="Calibri" panose="020F0502020204030204" pitchFamily="34" charset="0"/>
                <a:cs typeface="Calibri" panose="020F0502020204030204" pitchFamily="34" charset="0"/>
              </a:rPr>
              <a:t> </a:t>
            </a:r>
            <a:r>
              <a:rPr lang="pl-PL" sz="3200" dirty="0" err="1">
                <a:latin typeface="Calibri" panose="020F0502020204030204" pitchFamily="34" charset="0"/>
                <a:cs typeface="Calibri" panose="020F0502020204030204" pitchFamily="34" charset="0"/>
              </a:rPr>
              <a:t>Mobility</a:t>
            </a:r>
            <a:r>
              <a:rPr lang="pl-PL" sz="3200" dirty="0">
                <a:latin typeface="Calibri" panose="020F0502020204030204" pitchFamily="34" charset="0"/>
                <a:cs typeface="Calibri" panose="020F0502020204030204" pitchFamily="34" charset="0"/>
              </a:rPr>
              <a:t>?</a:t>
            </a:r>
          </a:p>
        </p:txBody>
      </p:sp>
      <p:sp>
        <p:nvSpPr>
          <p:cNvPr id="3" name="Symbol zastępczy zawartości 2"/>
          <p:cNvSpPr>
            <a:spLocks noGrp="1"/>
          </p:cNvSpPr>
          <p:nvPr>
            <p:ph idx="1"/>
          </p:nvPr>
        </p:nvSpPr>
        <p:spPr>
          <a:xfrm>
            <a:off x="3834545" y="821801"/>
            <a:ext cx="7315200" cy="4387441"/>
          </a:xfrm>
        </p:spPr>
        <p:txBody>
          <a:bodyPr>
            <a:normAutofit/>
          </a:bodyPr>
          <a:lstStyle/>
          <a:p>
            <a:r>
              <a:rPr lang="pl-PL" sz="2800" dirty="0" smtClean="0">
                <a:latin typeface="Calibri" panose="020F0502020204030204" pitchFamily="34" charset="0"/>
                <a:cs typeface="Calibri" panose="020F0502020204030204" pitchFamily="34" charset="0"/>
              </a:rPr>
              <a:t>Carpooling</a:t>
            </a:r>
          </a:p>
          <a:p>
            <a:r>
              <a:rPr lang="pl-PL" sz="2800" dirty="0" err="1" smtClean="0">
                <a:latin typeface="Calibri" panose="020F0502020204030204" pitchFamily="34" charset="0"/>
                <a:cs typeface="Calibri" panose="020F0502020204030204" pitchFamily="34" charset="0"/>
              </a:rPr>
              <a:t>Bike-sharing</a:t>
            </a:r>
            <a:endParaRPr lang="pl-PL" sz="2800" dirty="0" smtClean="0">
              <a:latin typeface="Calibri" panose="020F0502020204030204" pitchFamily="34" charset="0"/>
              <a:cs typeface="Calibri" panose="020F0502020204030204" pitchFamily="34" charset="0"/>
            </a:endParaRPr>
          </a:p>
          <a:p>
            <a:r>
              <a:rPr lang="pl-PL" sz="2800" dirty="0" err="1" smtClean="0">
                <a:latin typeface="Calibri" panose="020F0502020204030204" pitchFamily="34" charset="0"/>
                <a:cs typeface="Calibri" panose="020F0502020204030204" pitchFamily="34" charset="0"/>
              </a:rPr>
              <a:t>Ride-sharing</a:t>
            </a:r>
            <a:endParaRPr lang="pl-PL" sz="2800" dirty="0" smtClean="0">
              <a:latin typeface="Calibri" panose="020F0502020204030204" pitchFamily="34" charset="0"/>
              <a:cs typeface="Calibri" panose="020F0502020204030204" pitchFamily="34" charset="0"/>
            </a:endParaRPr>
          </a:p>
          <a:p>
            <a:r>
              <a:rPr lang="pl-PL" sz="2800" dirty="0" err="1" smtClean="0">
                <a:latin typeface="Calibri" panose="020F0502020204030204" pitchFamily="34" charset="0"/>
                <a:cs typeface="Calibri" panose="020F0502020204030204" pitchFamily="34" charset="0"/>
              </a:rPr>
              <a:t>Scooter-sharing</a:t>
            </a:r>
            <a:endParaRPr lang="pl-PL" sz="2800" dirty="0" smtClean="0">
              <a:latin typeface="Calibri" panose="020F0502020204030204" pitchFamily="34" charset="0"/>
              <a:cs typeface="Calibri" panose="020F0502020204030204" pitchFamily="34" charset="0"/>
            </a:endParaRPr>
          </a:p>
          <a:p>
            <a:r>
              <a:rPr lang="pl-PL" sz="2800" dirty="0" smtClean="0">
                <a:latin typeface="Calibri" panose="020F0502020204030204" pitchFamily="34" charset="0"/>
                <a:cs typeface="Calibri" panose="020F0502020204030204" pitchFamily="34" charset="0"/>
              </a:rPr>
              <a:t>Car-</a:t>
            </a:r>
            <a:r>
              <a:rPr lang="pl-PL" sz="2800" dirty="0" err="1" smtClean="0">
                <a:latin typeface="Calibri" panose="020F0502020204030204" pitchFamily="34" charset="0"/>
                <a:cs typeface="Calibri" panose="020F0502020204030204" pitchFamily="34" charset="0"/>
              </a:rPr>
              <a:t>sharing</a:t>
            </a:r>
            <a:endParaRPr lang="pl-PL" sz="2800" dirty="0">
              <a:latin typeface="Calibri" panose="020F0502020204030204" pitchFamily="34" charset="0"/>
              <a:cs typeface="Calibri" panose="020F0502020204030204" pitchFamily="34" charset="0"/>
            </a:endParaRPr>
          </a:p>
        </p:txBody>
      </p:sp>
      <p:sp>
        <p:nvSpPr>
          <p:cNvPr id="4" name="Prostokąt 3"/>
          <p:cNvSpPr/>
          <p:nvPr/>
        </p:nvSpPr>
        <p:spPr>
          <a:xfrm>
            <a:off x="4664598" y="4842831"/>
            <a:ext cx="6956385" cy="1200329"/>
          </a:xfrm>
          <a:prstGeom prst="rect">
            <a:avLst/>
          </a:prstGeom>
          <a:solidFill>
            <a:schemeClr val="accent1">
              <a:lumMod val="20000"/>
              <a:lumOff val="80000"/>
            </a:schemeClr>
          </a:solidFill>
        </p:spPr>
        <p:txBody>
          <a:bodyPr wrap="square">
            <a:spAutoFit/>
          </a:bodyPr>
          <a:lstStyle/>
          <a:p>
            <a:r>
              <a:rPr lang="en-US" dirty="0">
                <a:latin typeface="Calibri" panose="020F0502020204030204" pitchFamily="34" charset="0"/>
                <a:cs typeface="Calibri" panose="020F0502020204030204" pitchFamily="34" charset="0"/>
              </a:rPr>
              <a:t>Shared mobility refers to transportation services and resources that are shared among users, either simultaneously or one after another. It includes systems like carpooling, bike-sharing, ride-sharing, scooter-sharing, and car-sharing.</a:t>
            </a:r>
            <a:endParaRPr lang="pl-P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66603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sz="3200" dirty="0" smtClean="0">
                <a:latin typeface="Calibri" panose="020F0502020204030204" pitchFamily="34" charset="0"/>
                <a:cs typeface="Calibri" panose="020F0502020204030204" pitchFamily="34" charset="0"/>
              </a:rPr>
              <a:t>Carpooling - </a:t>
            </a:r>
            <a:r>
              <a:rPr lang="pl-PL" sz="3200" dirty="0" err="1" smtClean="0">
                <a:latin typeface="Calibri" panose="020F0502020204030204" pitchFamily="34" charset="0"/>
                <a:cs typeface="Calibri" panose="020F0502020204030204" pitchFamily="34" charset="0"/>
              </a:rPr>
              <a:t>benefits</a:t>
            </a:r>
            <a:endParaRPr lang="pl-PL" sz="3200" dirty="0">
              <a:latin typeface="Calibri" panose="020F0502020204030204" pitchFamily="34" charset="0"/>
              <a:cs typeface="Calibri" panose="020F0502020204030204" pitchFamily="34" charset="0"/>
            </a:endParaRPr>
          </a:p>
        </p:txBody>
      </p:sp>
      <p:sp>
        <p:nvSpPr>
          <p:cNvPr id="3" name="Symbol zastępczy zawartości 2"/>
          <p:cNvSpPr>
            <a:spLocks noGrp="1"/>
          </p:cNvSpPr>
          <p:nvPr>
            <p:ph idx="1"/>
          </p:nvPr>
        </p:nvSpPr>
        <p:spPr>
          <a:xfrm>
            <a:off x="3857694" y="604380"/>
            <a:ext cx="7315200" cy="5120640"/>
          </a:xfrm>
        </p:spPr>
        <p:txBody>
          <a:bodyPr>
            <a:normAutofit/>
          </a:bodyPr>
          <a:lstStyle/>
          <a:p>
            <a:r>
              <a:rPr lang="en-US" sz="2800" dirty="0">
                <a:latin typeface="Calibri" panose="020F0502020204030204" pitchFamily="34" charset="0"/>
                <a:cs typeface="Calibri" panose="020F0502020204030204" pitchFamily="34" charset="0"/>
              </a:rPr>
              <a:t>Lower transportation costs for each </a:t>
            </a:r>
            <a:r>
              <a:rPr lang="en-US" sz="2800" dirty="0" smtClean="0">
                <a:latin typeface="Calibri" panose="020F0502020204030204" pitchFamily="34" charset="0"/>
                <a:cs typeface="Calibri" panose="020F0502020204030204" pitchFamily="34" charset="0"/>
              </a:rPr>
              <a:t>user</a:t>
            </a:r>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Fewer cars on the </a:t>
            </a:r>
            <a:r>
              <a:rPr lang="en-US" sz="2800" dirty="0" smtClean="0">
                <a:latin typeface="Calibri" panose="020F0502020204030204" pitchFamily="34" charset="0"/>
                <a:cs typeface="Calibri" panose="020F0502020204030204" pitchFamily="34" charset="0"/>
              </a:rPr>
              <a:t>road</a:t>
            </a:r>
            <a:r>
              <a:rPr lang="pl-PL" sz="2800" dirty="0" smtClean="0">
                <a:latin typeface="Calibri" panose="020F0502020204030204" pitchFamily="34" charset="0"/>
                <a:cs typeface="Calibri" panose="020F0502020204030204" pitchFamily="34" charset="0"/>
              </a:rPr>
              <a:t> (</a:t>
            </a:r>
            <a:r>
              <a:rPr lang="en-US" sz="2800" dirty="0" smtClean="0">
                <a:latin typeface="Calibri" panose="020F0502020204030204" pitchFamily="34" charset="0"/>
                <a:cs typeface="Calibri" panose="020F0502020204030204" pitchFamily="34" charset="0"/>
              </a:rPr>
              <a:t>less congestion</a:t>
            </a:r>
            <a:r>
              <a:rPr lang="pl-PL"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Lower emissions per </a:t>
            </a:r>
            <a:r>
              <a:rPr lang="en-US" sz="2800" dirty="0" smtClean="0">
                <a:latin typeface="Calibri" panose="020F0502020204030204" pitchFamily="34" charset="0"/>
                <a:cs typeface="Calibri" panose="020F0502020204030204" pitchFamily="34" charset="0"/>
              </a:rPr>
              <a:t>passenger</a:t>
            </a:r>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Social interaction among commuters</a:t>
            </a:r>
            <a:endParaRPr lang="pl-PL" sz="2800" dirty="0">
              <a:latin typeface="Calibri" panose="020F0502020204030204" pitchFamily="34" charset="0"/>
              <a:cs typeface="Calibri" panose="020F0502020204030204" pitchFamily="34" charset="0"/>
            </a:endParaRPr>
          </a:p>
        </p:txBody>
      </p:sp>
      <p:sp>
        <p:nvSpPr>
          <p:cNvPr id="4" name="Prostokąt 3"/>
          <p:cNvSpPr/>
          <p:nvPr/>
        </p:nvSpPr>
        <p:spPr>
          <a:xfrm>
            <a:off x="5096719" y="4979469"/>
            <a:ext cx="6547412" cy="1200329"/>
          </a:xfrm>
          <a:prstGeom prst="rect">
            <a:avLst/>
          </a:prstGeom>
          <a:solidFill>
            <a:schemeClr val="accent1">
              <a:lumMod val="20000"/>
              <a:lumOff val="80000"/>
            </a:schemeClr>
          </a:solidFill>
        </p:spPr>
        <p:txBody>
          <a:bodyPr wrap="square">
            <a:spAutoFit/>
          </a:bodyPr>
          <a:lstStyle/>
          <a:p>
            <a:r>
              <a:rPr lang="en-US" dirty="0">
                <a:latin typeface="Calibri" panose="020F0502020204030204" pitchFamily="34" charset="0"/>
                <a:cs typeface="Calibri" panose="020F0502020204030204" pitchFamily="34" charset="0"/>
              </a:rPr>
              <a:t>Carpooling involves multiple individuals sharing a single vehicle for a trip, typically to work or school. It reduces the number of vehicles on the road and is often organized informally among friends or via apps.</a:t>
            </a:r>
            <a:endParaRPr lang="pl-P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788618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sz="3200" dirty="0" smtClean="0">
                <a:latin typeface="Calibri" panose="020F0502020204030204" pitchFamily="34" charset="0"/>
                <a:cs typeface="Calibri" panose="020F0502020204030204" pitchFamily="34" charset="0"/>
              </a:rPr>
              <a:t>B</a:t>
            </a:r>
            <a:r>
              <a:rPr lang="en-US" sz="3200" dirty="0" err="1" smtClean="0">
                <a:latin typeface="Calibri" panose="020F0502020204030204" pitchFamily="34" charset="0"/>
                <a:cs typeface="Calibri" panose="020F0502020204030204" pitchFamily="34" charset="0"/>
              </a:rPr>
              <a:t>ike</a:t>
            </a:r>
            <a:r>
              <a:rPr lang="en-US" sz="3200" dirty="0" smtClean="0">
                <a:latin typeface="Calibri" panose="020F0502020204030204" pitchFamily="34" charset="0"/>
                <a:cs typeface="Calibri" panose="020F0502020204030204" pitchFamily="34" charset="0"/>
              </a:rPr>
              <a:t>-sharing</a:t>
            </a:r>
            <a:r>
              <a:rPr lang="pl-PL" sz="3200" dirty="0" smtClean="0">
                <a:latin typeface="Calibri" panose="020F0502020204030204" pitchFamily="34" charset="0"/>
                <a:cs typeface="Calibri" panose="020F0502020204030204" pitchFamily="34" charset="0"/>
              </a:rPr>
              <a:t> - </a:t>
            </a:r>
            <a:r>
              <a:rPr lang="pl-PL" sz="3200" dirty="0" err="1" smtClean="0">
                <a:latin typeface="Calibri" panose="020F0502020204030204" pitchFamily="34" charset="0"/>
                <a:cs typeface="Calibri" panose="020F0502020204030204" pitchFamily="34" charset="0"/>
              </a:rPr>
              <a:t>benefits</a:t>
            </a:r>
            <a:endParaRPr lang="pl-PL" sz="3200" dirty="0"/>
          </a:p>
        </p:txBody>
      </p:sp>
      <p:sp>
        <p:nvSpPr>
          <p:cNvPr id="3" name="Symbol zastępczy zawartości 2"/>
          <p:cNvSpPr>
            <a:spLocks noGrp="1"/>
          </p:cNvSpPr>
          <p:nvPr>
            <p:ph idx="1"/>
          </p:nvPr>
        </p:nvSpPr>
        <p:spPr>
          <a:xfrm>
            <a:off x="3869268" y="366397"/>
            <a:ext cx="7315200" cy="5120640"/>
          </a:xfrm>
        </p:spPr>
        <p:txBody>
          <a:bodyPr>
            <a:normAutofit/>
          </a:bodyPr>
          <a:lstStyle/>
          <a:p>
            <a:r>
              <a:rPr lang="en-US" sz="2800" dirty="0">
                <a:latin typeface="Calibri" panose="020F0502020204030204" pitchFamily="34" charset="0"/>
                <a:cs typeface="Calibri" panose="020F0502020204030204" pitchFamily="34" charset="0"/>
              </a:rPr>
              <a:t>Ideal for short trips and last-mile </a:t>
            </a:r>
            <a:r>
              <a:rPr lang="en-US" sz="2800" dirty="0" smtClean="0">
                <a:latin typeface="Calibri" panose="020F0502020204030204" pitchFamily="34" charset="0"/>
                <a:cs typeface="Calibri" panose="020F0502020204030204" pitchFamily="34" charset="0"/>
              </a:rPr>
              <a:t>connectivity</a:t>
            </a:r>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Promotes physical </a:t>
            </a:r>
            <a:r>
              <a:rPr lang="en-US" sz="2800" dirty="0" smtClean="0">
                <a:latin typeface="Calibri" panose="020F0502020204030204" pitchFamily="34" charset="0"/>
                <a:cs typeface="Calibri" panose="020F0502020204030204" pitchFamily="34" charset="0"/>
              </a:rPr>
              <a:t>activity</a:t>
            </a:r>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No emissions during </a:t>
            </a:r>
            <a:r>
              <a:rPr lang="en-US" sz="2800" dirty="0" smtClean="0">
                <a:latin typeface="Calibri" panose="020F0502020204030204" pitchFamily="34" charset="0"/>
                <a:cs typeface="Calibri" panose="020F0502020204030204" pitchFamily="34" charset="0"/>
              </a:rPr>
              <a:t>operation</a:t>
            </a:r>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Reduces dependence on motorized transport</a:t>
            </a:r>
            <a:endParaRPr lang="pl-PL" sz="2800" dirty="0">
              <a:latin typeface="Calibri" panose="020F0502020204030204" pitchFamily="34" charset="0"/>
              <a:cs typeface="Calibri" panose="020F0502020204030204" pitchFamily="34" charset="0"/>
            </a:endParaRPr>
          </a:p>
        </p:txBody>
      </p:sp>
      <p:sp>
        <p:nvSpPr>
          <p:cNvPr id="4" name="Prostokąt 3"/>
          <p:cNvSpPr/>
          <p:nvPr/>
        </p:nvSpPr>
        <p:spPr>
          <a:xfrm>
            <a:off x="5104435" y="5124855"/>
            <a:ext cx="6400801" cy="1200329"/>
          </a:xfrm>
          <a:prstGeom prst="rect">
            <a:avLst/>
          </a:prstGeom>
          <a:solidFill>
            <a:schemeClr val="accent1">
              <a:lumMod val="20000"/>
              <a:lumOff val="80000"/>
            </a:schemeClr>
          </a:solidFill>
        </p:spPr>
        <p:txBody>
          <a:bodyPr wrap="square">
            <a:spAutoFit/>
          </a:bodyPr>
          <a:lstStyle/>
          <a:p>
            <a:r>
              <a:rPr lang="en-US" dirty="0">
                <a:latin typeface="Calibri" panose="020F0502020204030204" pitchFamily="34" charset="0"/>
                <a:cs typeface="Calibri" panose="020F0502020204030204" pitchFamily="34" charset="0"/>
              </a:rPr>
              <a:t>Bike-sharing systems allow users to rent a bicycle for short-term use, often through automated stations located across a city. Some systems include </a:t>
            </a:r>
            <a:r>
              <a:rPr lang="en-US" dirty="0" err="1">
                <a:latin typeface="Calibri" panose="020F0502020204030204" pitchFamily="34" charset="0"/>
                <a:cs typeface="Calibri" panose="020F0502020204030204" pitchFamily="34" charset="0"/>
              </a:rPr>
              <a:t>dockless</a:t>
            </a:r>
            <a:r>
              <a:rPr lang="en-US" dirty="0">
                <a:latin typeface="Calibri" panose="020F0502020204030204" pitchFamily="34" charset="0"/>
                <a:cs typeface="Calibri" panose="020F0502020204030204" pitchFamily="34" charset="0"/>
              </a:rPr>
              <a:t> bikes that can be picked up and left anywhere within a defined zone.</a:t>
            </a:r>
            <a:endParaRPr lang="pl-P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34413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sz="3200" dirty="0" smtClean="0">
                <a:latin typeface="Calibri" panose="020F0502020204030204" pitchFamily="34" charset="0"/>
                <a:cs typeface="Calibri" panose="020F0502020204030204" pitchFamily="34" charset="0"/>
              </a:rPr>
              <a:t>Car-</a:t>
            </a:r>
            <a:r>
              <a:rPr lang="pl-PL" sz="3200" dirty="0" err="1" smtClean="0">
                <a:latin typeface="Calibri" panose="020F0502020204030204" pitchFamily="34" charset="0"/>
                <a:cs typeface="Calibri" panose="020F0502020204030204" pitchFamily="34" charset="0"/>
              </a:rPr>
              <a:t>sharing</a:t>
            </a:r>
            <a:r>
              <a:rPr lang="pl-PL" sz="3200" dirty="0" smtClean="0">
                <a:latin typeface="Calibri" panose="020F0502020204030204" pitchFamily="34" charset="0"/>
                <a:cs typeface="Calibri" panose="020F0502020204030204" pitchFamily="34" charset="0"/>
              </a:rPr>
              <a:t> – </a:t>
            </a:r>
            <a:r>
              <a:rPr lang="pl-PL" sz="3200" dirty="0" err="1" smtClean="0">
                <a:latin typeface="Calibri" panose="020F0502020204030204" pitchFamily="34" charset="0"/>
                <a:cs typeface="Calibri" panose="020F0502020204030204" pitchFamily="34" charset="0"/>
              </a:rPr>
              <a:t>how</a:t>
            </a:r>
            <a:r>
              <a:rPr lang="pl-PL" sz="3200" dirty="0" smtClean="0">
                <a:latin typeface="Calibri" panose="020F0502020204030204" pitchFamily="34" charset="0"/>
                <a:cs typeface="Calibri" panose="020F0502020204030204" pitchFamily="34" charset="0"/>
              </a:rPr>
              <a:t> </a:t>
            </a:r>
            <a:r>
              <a:rPr lang="pl-PL" sz="3200" dirty="0" err="1" smtClean="0">
                <a:latin typeface="Calibri" panose="020F0502020204030204" pitchFamily="34" charset="0"/>
                <a:cs typeface="Calibri" panose="020F0502020204030204" pitchFamily="34" charset="0"/>
              </a:rPr>
              <a:t>it</a:t>
            </a:r>
            <a:r>
              <a:rPr lang="pl-PL" sz="3200" dirty="0" smtClean="0">
                <a:latin typeface="Calibri" panose="020F0502020204030204" pitchFamily="34" charset="0"/>
                <a:cs typeface="Calibri" panose="020F0502020204030204" pitchFamily="34" charset="0"/>
              </a:rPr>
              <a:t> </a:t>
            </a:r>
            <a:r>
              <a:rPr lang="pl-PL" sz="3200" dirty="0" err="1" smtClean="0">
                <a:latin typeface="Calibri" panose="020F0502020204030204" pitchFamily="34" charset="0"/>
                <a:cs typeface="Calibri" panose="020F0502020204030204" pitchFamily="34" charset="0"/>
              </a:rPr>
              <a:t>works</a:t>
            </a:r>
            <a:r>
              <a:rPr lang="pl-PL" sz="3200" dirty="0" smtClean="0">
                <a:latin typeface="Calibri" panose="020F0502020204030204" pitchFamily="34" charset="0"/>
                <a:cs typeface="Calibri" panose="020F0502020204030204" pitchFamily="34" charset="0"/>
              </a:rPr>
              <a:t>?</a:t>
            </a:r>
            <a:endParaRPr lang="pl-PL" sz="3200" dirty="0">
              <a:latin typeface="Calibri" panose="020F0502020204030204" pitchFamily="34" charset="0"/>
              <a:cs typeface="Calibri" panose="020F0502020204030204" pitchFamily="34" charset="0"/>
            </a:endParaRPr>
          </a:p>
        </p:txBody>
      </p:sp>
      <p:sp>
        <p:nvSpPr>
          <p:cNvPr id="3" name="Symbol zastępczy zawartości 2"/>
          <p:cNvSpPr>
            <a:spLocks noGrp="1"/>
          </p:cNvSpPr>
          <p:nvPr>
            <p:ph idx="1"/>
          </p:nvPr>
        </p:nvSpPr>
        <p:spPr>
          <a:xfrm>
            <a:off x="3776671" y="354822"/>
            <a:ext cx="7315200" cy="5120640"/>
          </a:xfrm>
        </p:spPr>
        <p:txBody>
          <a:bodyPr>
            <a:normAutofit/>
          </a:bodyPr>
          <a:lstStyle/>
          <a:p>
            <a:r>
              <a:rPr lang="en-US" sz="2800" dirty="0">
                <a:latin typeface="Calibri" panose="020F0502020204030204" pitchFamily="34" charset="0"/>
                <a:cs typeface="Calibri" panose="020F0502020204030204" pitchFamily="34" charset="0"/>
              </a:rPr>
              <a:t>Users register with a car-sharing provider via an app or website</a:t>
            </a:r>
            <a:r>
              <a:rPr lang="en-US"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They can reserve and unlock vehicles digitally</a:t>
            </a:r>
            <a:r>
              <a:rPr lang="en-US"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Cars are typically parked at designated spots (station-based model) or available anywhere within a defined zone (free-floating model</a:t>
            </a:r>
            <a:r>
              <a:rPr lang="en-US"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Payment is based on time and/or distance used.</a:t>
            </a:r>
            <a:endParaRPr lang="pl-PL" sz="2800" dirty="0">
              <a:latin typeface="Calibri" panose="020F0502020204030204" pitchFamily="34" charset="0"/>
              <a:cs typeface="Calibri" panose="020F0502020204030204" pitchFamily="34" charset="0"/>
            </a:endParaRPr>
          </a:p>
        </p:txBody>
      </p:sp>
      <p:sp>
        <p:nvSpPr>
          <p:cNvPr id="4" name="Prostokąt 3"/>
          <p:cNvSpPr/>
          <p:nvPr/>
        </p:nvSpPr>
        <p:spPr>
          <a:xfrm>
            <a:off x="5000264" y="5252574"/>
            <a:ext cx="6667017" cy="1200329"/>
          </a:xfrm>
          <a:prstGeom prst="rect">
            <a:avLst/>
          </a:prstGeom>
          <a:solidFill>
            <a:schemeClr val="accent1">
              <a:lumMod val="20000"/>
              <a:lumOff val="80000"/>
            </a:schemeClr>
          </a:solidFill>
        </p:spPr>
        <p:txBody>
          <a:bodyPr wrap="square">
            <a:spAutoFit/>
          </a:bodyPr>
          <a:lstStyle/>
          <a:p>
            <a:r>
              <a:rPr lang="en-US" dirty="0">
                <a:latin typeface="Calibri" panose="020F0502020204030204" pitchFamily="34" charset="0"/>
                <a:cs typeface="Calibri" panose="020F0502020204030204" pitchFamily="34" charset="0"/>
              </a:rPr>
              <a:t>Car sharing is a model of car rental where people access vehicles for short periods of time, typically by the hour or minute. It is usually managed via mobile apps and allows users to rent a car only when needed, without the costs and responsibilities of owning one.</a:t>
            </a:r>
            <a:endParaRPr lang="pl-P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77173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869268" y="864108"/>
            <a:ext cx="7705416" cy="5120640"/>
          </a:xfrm>
        </p:spPr>
        <p:txBody>
          <a:bodyPr>
            <a:normAutofit/>
          </a:bodyPr>
          <a:lstStyle/>
          <a:p>
            <a:r>
              <a:rPr lang="en-US" sz="2800" dirty="0">
                <a:latin typeface="Calibri" panose="020F0502020204030204" pitchFamily="34" charset="0"/>
                <a:cs typeface="Calibri" panose="020F0502020204030204" pitchFamily="34" charset="0"/>
              </a:rPr>
              <a:t>Sustainable mobility requires actions aimed at reducing the need for travel (fewer trips), shortening travel distances, shifting to more environmentally friendly modes of transport, increasing transport efficiency, and improving accessibility</a:t>
            </a:r>
            <a:r>
              <a:rPr lang="en-US" sz="2800" dirty="0" smtClean="0">
                <a:latin typeface="Calibri" panose="020F0502020204030204" pitchFamily="34" charset="0"/>
                <a:cs typeface="Calibri" panose="020F0502020204030204" pitchFamily="34" charset="0"/>
              </a:rPr>
              <a:t>.</a:t>
            </a:r>
            <a:endParaRPr lang="pl-PL" sz="2800" dirty="0" smtClean="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Shaping sustainable mobility in a city requires planning, monitoring, and evaluating the implementation of sustainable urban transport strategies.</a:t>
            </a:r>
            <a:endParaRPr lang="pl-PL" sz="2800" dirty="0">
              <a:latin typeface="Calibri" panose="020F0502020204030204" pitchFamily="34" charset="0"/>
              <a:cs typeface="Calibri" panose="020F0502020204030204" pitchFamily="34" charset="0"/>
            </a:endParaRPr>
          </a:p>
        </p:txBody>
      </p:sp>
      <p:sp>
        <p:nvSpPr>
          <p:cNvPr id="5" name="Tytuł 1"/>
          <p:cNvSpPr>
            <a:spLocks noGrp="1"/>
          </p:cNvSpPr>
          <p:nvPr>
            <p:ph type="title"/>
          </p:nvPr>
        </p:nvSpPr>
        <p:spPr/>
        <p:txBody>
          <a:bodyPr>
            <a:normAutofit/>
          </a:bodyPr>
          <a:lstStyle/>
          <a:p>
            <a:pPr algn="ctr"/>
            <a:r>
              <a:rPr lang="pl-PL" sz="3200" dirty="0" err="1">
                <a:latin typeface="Calibri" panose="020F0502020204030204" pitchFamily="34" charset="0"/>
                <a:cs typeface="Calibri" panose="020F0502020204030204" pitchFamily="34" charset="0"/>
              </a:rPr>
              <a:t>What</a:t>
            </a:r>
            <a:r>
              <a:rPr lang="pl-PL" sz="3200" dirty="0">
                <a:latin typeface="Calibri" panose="020F0502020204030204" pitchFamily="34" charset="0"/>
                <a:cs typeface="Calibri" panose="020F0502020204030204" pitchFamily="34" charset="0"/>
              </a:rPr>
              <a:t> </a:t>
            </a:r>
            <a:r>
              <a:rPr lang="pl-PL" sz="3200" dirty="0" err="1">
                <a:latin typeface="Calibri" panose="020F0502020204030204" pitchFamily="34" charset="0"/>
                <a:cs typeface="Calibri" panose="020F0502020204030204" pitchFamily="34" charset="0"/>
              </a:rPr>
              <a:t>Is</a:t>
            </a:r>
            <a:r>
              <a:rPr lang="pl-PL" sz="3200" dirty="0">
                <a:latin typeface="Calibri" panose="020F0502020204030204" pitchFamily="34" charset="0"/>
                <a:cs typeface="Calibri" panose="020F0502020204030204" pitchFamily="34" charset="0"/>
              </a:rPr>
              <a:t> </a:t>
            </a:r>
            <a:r>
              <a:rPr lang="pl-PL" sz="3200" dirty="0" err="1">
                <a:latin typeface="Calibri" panose="020F0502020204030204" pitchFamily="34" charset="0"/>
                <a:cs typeface="Calibri" panose="020F0502020204030204" pitchFamily="34" charset="0"/>
              </a:rPr>
              <a:t>Sustainable</a:t>
            </a:r>
            <a:r>
              <a:rPr lang="pl-PL" sz="3200" dirty="0">
                <a:latin typeface="Calibri" panose="020F0502020204030204" pitchFamily="34" charset="0"/>
                <a:cs typeface="Calibri" panose="020F0502020204030204" pitchFamily="34" charset="0"/>
              </a:rPr>
              <a:t> </a:t>
            </a:r>
            <a:r>
              <a:rPr lang="pl-PL" sz="3200" dirty="0" err="1">
                <a:latin typeface="Calibri" panose="020F0502020204030204" pitchFamily="34" charset="0"/>
                <a:cs typeface="Calibri" panose="020F0502020204030204" pitchFamily="34" charset="0"/>
              </a:rPr>
              <a:t>Mobility</a:t>
            </a:r>
            <a:r>
              <a:rPr lang="pl-PL" sz="32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43237799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sz="3200" dirty="0" err="1" smtClean="0">
                <a:latin typeface="Calibri" panose="020F0502020204030204" pitchFamily="34" charset="0"/>
                <a:cs typeface="Calibri" panose="020F0502020204030204" pitchFamily="34" charset="0"/>
              </a:rPr>
              <a:t>Benefits</a:t>
            </a:r>
            <a:r>
              <a:rPr lang="pl-PL" sz="3200" dirty="0" smtClean="0">
                <a:latin typeface="Calibri" panose="020F0502020204030204" pitchFamily="34" charset="0"/>
                <a:cs typeface="Calibri" panose="020F0502020204030204" pitchFamily="34" charset="0"/>
              </a:rPr>
              <a:t> of car - </a:t>
            </a:r>
            <a:r>
              <a:rPr lang="pl-PL" sz="3200" dirty="0" err="1" smtClean="0">
                <a:latin typeface="Calibri" panose="020F0502020204030204" pitchFamily="34" charset="0"/>
                <a:cs typeface="Calibri" panose="020F0502020204030204" pitchFamily="34" charset="0"/>
              </a:rPr>
              <a:t>sharing</a:t>
            </a:r>
            <a:endParaRPr lang="pl-PL" sz="3200" dirty="0">
              <a:latin typeface="Calibri" panose="020F0502020204030204" pitchFamily="34" charset="0"/>
              <a:cs typeface="Calibri" panose="020F0502020204030204" pitchFamily="34" charset="0"/>
            </a:endParaRPr>
          </a:p>
        </p:txBody>
      </p:sp>
      <p:pic>
        <p:nvPicPr>
          <p:cNvPr id="4" name="Symbol zastępczy zawartości 3"/>
          <p:cNvPicPr>
            <a:picLocks noGrp="1" noChangeAspect="1"/>
          </p:cNvPicPr>
          <p:nvPr>
            <p:ph idx="1"/>
          </p:nvPr>
        </p:nvPicPr>
        <p:blipFill>
          <a:blip r:embed="rId3"/>
          <a:stretch>
            <a:fillRect/>
          </a:stretch>
        </p:blipFill>
        <p:spPr>
          <a:xfrm>
            <a:off x="3868738" y="985837"/>
            <a:ext cx="7315200" cy="4876800"/>
          </a:xfrm>
          <a:prstGeom prst="rect">
            <a:avLst/>
          </a:prstGeom>
        </p:spPr>
      </p:pic>
    </p:spTree>
    <p:extLst>
      <p:ext uri="{BB962C8B-B14F-4D97-AF65-F5344CB8AC3E}">
        <p14:creationId xmlns:p14="http://schemas.microsoft.com/office/powerpoint/2010/main" val="19099767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sz="3200" dirty="0" err="1">
                <a:latin typeface="Calibri" panose="020F0502020204030204" pitchFamily="34" charset="0"/>
                <a:cs typeface="Calibri" panose="020F0502020204030204" pitchFamily="34" charset="0"/>
              </a:rPr>
              <a:t>Key</a:t>
            </a:r>
            <a:r>
              <a:rPr lang="pl-PL" sz="3200" dirty="0">
                <a:latin typeface="Calibri" panose="020F0502020204030204" pitchFamily="34" charset="0"/>
                <a:cs typeface="Calibri" panose="020F0502020204030204" pitchFamily="34" charset="0"/>
              </a:rPr>
              <a:t> </a:t>
            </a:r>
            <a:r>
              <a:rPr lang="pl-PL" sz="3200" dirty="0" err="1">
                <a:latin typeface="Calibri" panose="020F0502020204030204" pitchFamily="34" charset="0"/>
                <a:cs typeface="Calibri" panose="020F0502020204030204" pitchFamily="34" charset="0"/>
              </a:rPr>
              <a:t>Strategies</a:t>
            </a:r>
            <a:endParaRPr lang="pl-PL" sz="3200" dirty="0">
              <a:latin typeface="Calibri" panose="020F0502020204030204" pitchFamily="34" charset="0"/>
              <a:cs typeface="Calibri" panose="020F0502020204030204" pitchFamily="34" charset="0"/>
            </a:endParaRPr>
          </a:p>
        </p:txBody>
      </p:sp>
      <p:sp>
        <p:nvSpPr>
          <p:cNvPr id="3" name="Symbol zastępczy zawartości 2"/>
          <p:cNvSpPr>
            <a:spLocks noGrp="1"/>
          </p:cNvSpPr>
          <p:nvPr>
            <p:ph idx="1"/>
          </p:nvPr>
        </p:nvSpPr>
        <p:spPr>
          <a:xfrm>
            <a:off x="3611301" y="864108"/>
            <a:ext cx="7998107" cy="5120640"/>
          </a:xfrm>
        </p:spPr>
        <p:txBody>
          <a:bodyPr>
            <a:noAutofit/>
          </a:bodyPr>
          <a:lstStyle/>
          <a:p>
            <a:r>
              <a:rPr lang="en-US" sz="2400" b="1" dirty="0">
                <a:latin typeface="Calibri" panose="020F0502020204030204" pitchFamily="34" charset="0"/>
                <a:cs typeface="Calibri" panose="020F0502020204030204" pitchFamily="34" charset="0"/>
              </a:rPr>
              <a:t>Investing in public </a:t>
            </a:r>
            <a:r>
              <a:rPr lang="en-US" sz="2400" b="1" dirty="0" smtClean="0">
                <a:latin typeface="Calibri" panose="020F0502020204030204" pitchFamily="34" charset="0"/>
                <a:cs typeface="Calibri" panose="020F0502020204030204" pitchFamily="34" charset="0"/>
              </a:rPr>
              <a:t>transport</a:t>
            </a:r>
            <a:r>
              <a:rPr lang="pl-PL" sz="2400" dirty="0" smtClean="0">
                <a:latin typeface="Calibri" panose="020F0502020204030204" pitchFamily="34" charset="0"/>
                <a:cs typeface="Calibri" panose="020F0502020204030204" pitchFamily="34" charset="0"/>
              </a:rPr>
              <a:t> (</a:t>
            </a:r>
            <a:r>
              <a:rPr lang="pl-PL" sz="2400" dirty="0">
                <a:latin typeface="Calibri" panose="020F0502020204030204" pitchFamily="34" charset="0"/>
                <a:cs typeface="Calibri" panose="020F0502020204030204" pitchFamily="34" charset="0"/>
              </a:rPr>
              <a:t>r</a:t>
            </a:r>
            <a:r>
              <a:rPr lang="en-US" sz="2400" dirty="0" err="1" smtClean="0">
                <a:latin typeface="Calibri" panose="020F0502020204030204" pitchFamily="34" charset="0"/>
                <a:cs typeface="Calibri" panose="020F0502020204030204" pitchFamily="34" charset="0"/>
              </a:rPr>
              <a:t>eliable</a:t>
            </a:r>
            <a:r>
              <a:rPr lang="en-US" sz="2400" dirty="0">
                <a:latin typeface="Calibri" panose="020F0502020204030204" pitchFamily="34" charset="0"/>
                <a:cs typeface="Calibri" panose="020F0502020204030204" pitchFamily="34" charset="0"/>
              </a:rPr>
              <a:t>, frequent, and clean buses, trams, and metro </a:t>
            </a:r>
            <a:r>
              <a:rPr lang="en-US" sz="2400" dirty="0" smtClean="0">
                <a:latin typeface="Calibri" panose="020F0502020204030204" pitchFamily="34" charset="0"/>
                <a:cs typeface="Calibri" panose="020F0502020204030204" pitchFamily="34" charset="0"/>
              </a:rPr>
              <a:t>systems</a:t>
            </a:r>
            <a:r>
              <a:rPr lang="pl-PL" sz="2400" dirty="0" smtClean="0">
                <a:latin typeface="Calibri" panose="020F0502020204030204" pitchFamily="34" charset="0"/>
                <a:cs typeface="Calibri" panose="020F0502020204030204" pitchFamily="34" charset="0"/>
              </a:rPr>
              <a:t>)</a:t>
            </a:r>
          </a:p>
          <a:p>
            <a:r>
              <a:rPr lang="en-US" sz="2400" b="1" dirty="0">
                <a:latin typeface="Calibri" panose="020F0502020204030204" pitchFamily="34" charset="0"/>
                <a:cs typeface="Calibri" panose="020F0502020204030204" pitchFamily="34" charset="0"/>
              </a:rPr>
              <a:t>Promoting active travel</a:t>
            </a:r>
            <a:r>
              <a:rPr lang="en-US" sz="2400" dirty="0">
                <a:latin typeface="Calibri" panose="020F0502020204030204" pitchFamily="34" charset="0"/>
                <a:cs typeface="Calibri" panose="020F0502020204030204" pitchFamily="34" charset="0"/>
              </a:rPr>
              <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 Building safe cycling infrastructure and walkable public </a:t>
            </a:r>
            <a:r>
              <a:rPr lang="en-US" sz="2400" dirty="0" smtClean="0">
                <a:latin typeface="Calibri" panose="020F0502020204030204" pitchFamily="34" charset="0"/>
                <a:cs typeface="Calibri" panose="020F0502020204030204" pitchFamily="34" charset="0"/>
              </a:rPr>
              <a:t>spaces</a:t>
            </a:r>
            <a:endParaRPr lang="pl-PL" sz="2400" dirty="0" smtClean="0">
              <a:latin typeface="Calibri" panose="020F0502020204030204" pitchFamily="34" charset="0"/>
              <a:cs typeface="Calibri" panose="020F0502020204030204" pitchFamily="34" charset="0"/>
            </a:endParaRPr>
          </a:p>
          <a:p>
            <a:r>
              <a:rPr lang="en-US" sz="2400" b="1" dirty="0">
                <a:latin typeface="Calibri" panose="020F0502020204030204" pitchFamily="34" charset="0"/>
                <a:cs typeface="Calibri" panose="020F0502020204030204" pitchFamily="34" charset="0"/>
              </a:rPr>
              <a:t>Supporting zero- and low-emission </a:t>
            </a:r>
            <a:r>
              <a:rPr lang="en-US" sz="2400" b="1" dirty="0" smtClean="0">
                <a:latin typeface="Calibri" panose="020F0502020204030204" pitchFamily="34" charset="0"/>
                <a:cs typeface="Calibri" panose="020F0502020204030204" pitchFamily="34" charset="0"/>
              </a:rPr>
              <a:t>vehicles</a:t>
            </a:r>
            <a:r>
              <a:rPr lang="pl-PL" sz="2400" dirty="0" smtClean="0">
                <a:latin typeface="Calibri" panose="020F0502020204030204" pitchFamily="34" charset="0"/>
                <a:cs typeface="Calibri" panose="020F0502020204030204" pitchFamily="34" charset="0"/>
              </a:rPr>
              <a:t> (</a:t>
            </a:r>
            <a:r>
              <a:rPr lang="pl-PL" sz="2400" dirty="0">
                <a:latin typeface="Calibri" panose="020F0502020204030204" pitchFamily="34" charset="0"/>
                <a:cs typeface="Calibri" panose="020F0502020204030204" pitchFamily="34" charset="0"/>
              </a:rPr>
              <a:t>e</a:t>
            </a:r>
            <a:r>
              <a:rPr lang="en-US" sz="2400" dirty="0" err="1" smtClean="0">
                <a:latin typeface="Calibri" panose="020F0502020204030204" pitchFamily="34" charset="0"/>
                <a:cs typeface="Calibri" panose="020F0502020204030204" pitchFamily="34" charset="0"/>
              </a:rPr>
              <a:t>lectric</a:t>
            </a:r>
            <a:r>
              <a:rPr lang="en-US" sz="2400" dirty="0" smtClean="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buses, taxis, and private </a:t>
            </a:r>
            <a:r>
              <a:rPr lang="en-US" sz="2400" dirty="0" err="1" smtClean="0">
                <a:latin typeface="Calibri" panose="020F0502020204030204" pitchFamily="34" charset="0"/>
                <a:cs typeface="Calibri" panose="020F0502020204030204" pitchFamily="34" charset="0"/>
              </a:rPr>
              <a:t>Evs</a:t>
            </a:r>
            <a:r>
              <a:rPr lang="pl-PL" sz="2400" dirty="0" smtClean="0">
                <a:latin typeface="Calibri" panose="020F0502020204030204" pitchFamily="34" charset="0"/>
                <a:cs typeface="Calibri" panose="020F0502020204030204" pitchFamily="34" charset="0"/>
              </a:rPr>
              <a:t>)</a:t>
            </a:r>
          </a:p>
          <a:p>
            <a:r>
              <a:rPr lang="en-US" sz="2400" b="1" dirty="0">
                <a:latin typeface="Calibri" panose="020F0502020204030204" pitchFamily="34" charset="0"/>
                <a:cs typeface="Calibri" panose="020F0502020204030204" pitchFamily="34" charset="0"/>
              </a:rPr>
              <a:t>Creating Low Emission Zones (</a:t>
            </a:r>
            <a:r>
              <a:rPr lang="en-US" sz="2400" b="1" dirty="0" smtClean="0">
                <a:latin typeface="Calibri" panose="020F0502020204030204" pitchFamily="34" charset="0"/>
                <a:cs typeface="Calibri" panose="020F0502020204030204" pitchFamily="34" charset="0"/>
              </a:rPr>
              <a:t>LEZs)</a:t>
            </a:r>
            <a:r>
              <a:rPr lang="pl-PL" sz="2400" dirty="0" smtClean="0">
                <a:latin typeface="Calibri" panose="020F0502020204030204" pitchFamily="34" charset="0"/>
                <a:cs typeface="Calibri" panose="020F0502020204030204" pitchFamily="34" charset="0"/>
              </a:rPr>
              <a:t> (r</a:t>
            </a:r>
            <a:r>
              <a:rPr lang="en-US" sz="2400" dirty="0" err="1" smtClean="0">
                <a:latin typeface="Calibri" panose="020F0502020204030204" pitchFamily="34" charset="0"/>
                <a:cs typeface="Calibri" panose="020F0502020204030204" pitchFamily="34" charset="0"/>
              </a:rPr>
              <a:t>estricting</a:t>
            </a:r>
            <a:r>
              <a:rPr lang="en-US" sz="2400" dirty="0" smtClean="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high-polluting vehicles in city </a:t>
            </a:r>
            <a:r>
              <a:rPr lang="en-US" sz="2400" dirty="0" smtClean="0">
                <a:latin typeface="Calibri" panose="020F0502020204030204" pitchFamily="34" charset="0"/>
                <a:cs typeface="Calibri" panose="020F0502020204030204" pitchFamily="34" charset="0"/>
              </a:rPr>
              <a:t>centers</a:t>
            </a:r>
            <a:r>
              <a:rPr lang="pl-PL" sz="2400" dirty="0" smtClean="0">
                <a:latin typeface="Calibri" panose="020F0502020204030204" pitchFamily="34" charset="0"/>
                <a:cs typeface="Calibri" panose="020F0502020204030204" pitchFamily="34" charset="0"/>
              </a:rPr>
              <a:t>)</a:t>
            </a:r>
          </a:p>
          <a:p>
            <a:r>
              <a:rPr lang="en-US" sz="2400" b="1" dirty="0">
                <a:latin typeface="Calibri" panose="020F0502020204030204" pitchFamily="34" charset="0"/>
                <a:cs typeface="Calibri" panose="020F0502020204030204" pitchFamily="34" charset="0"/>
              </a:rPr>
              <a:t>Encouraging shared </a:t>
            </a:r>
            <a:r>
              <a:rPr lang="en-US" sz="2400" b="1" dirty="0" smtClean="0">
                <a:latin typeface="Calibri" panose="020F0502020204030204" pitchFamily="34" charset="0"/>
                <a:cs typeface="Calibri" panose="020F0502020204030204" pitchFamily="34" charset="0"/>
              </a:rPr>
              <a:t>mobility</a:t>
            </a:r>
            <a:r>
              <a:rPr lang="pl-PL" sz="2400" dirty="0" smtClean="0">
                <a:latin typeface="Calibri" panose="020F0502020204030204" pitchFamily="34" charset="0"/>
                <a:cs typeface="Calibri" panose="020F0502020204030204" pitchFamily="34" charset="0"/>
              </a:rPr>
              <a:t> (c</a:t>
            </a:r>
            <a:r>
              <a:rPr lang="en-US" sz="2400" dirty="0" err="1" smtClean="0">
                <a:latin typeface="Calibri" panose="020F0502020204030204" pitchFamily="34" charset="0"/>
                <a:cs typeface="Calibri" panose="020F0502020204030204" pitchFamily="34" charset="0"/>
              </a:rPr>
              <a:t>arsharing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bikesharing</a:t>
            </a:r>
            <a:r>
              <a:rPr lang="en-US" sz="2400" dirty="0">
                <a:latin typeface="Calibri" panose="020F0502020204030204" pitchFamily="34" charset="0"/>
                <a:cs typeface="Calibri" panose="020F0502020204030204" pitchFamily="34" charset="0"/>
              </a:rPr>
              <a:t>, and ridesharing reduce the number of vehicles on the road</a:t>
            </a:r>
          </a:p>
          <a:p>
            <a:r>
              <a:rPr lang="en-US" sz="2400" b="1" dirty="0" smtClean="0">
                <a:latin typeface="Calibri" panose="020F0502020204030204" pitchFamily="34" charset="0"/>
                <a:cs typeface="Calibri" panose="020F0502020204030204" pitchFamily="34" charset="0"/>
              </a:rPr>
              <a:t>Integrating </a:t>
            </a:r>
            <a:r>
              <a:rPr lang="en-US" sz="2400" b="1" dirty="0">
                <a:latin typeface="Calibri" panose="020F0502020204030204" pitchFamily="34" charset="0"/>
                <a:cs typeface="Calibri" panose="020F0502020204030204" pitchFamily="34" charset="0"/>
              </a:rPr>
              <a:t>transport and urban </a:t>
            </a:r>
            <a:r>
              <a:rPr lang="en-US" sz="2400" b="1" dirty="0" smtClean="0">
                <a:latin typeface="Calibri" panose="020F0502020204030204" pitchFamily="34" charset="0"/>
                <a:cs typeface="Calibri" panose="020F0502020204030204" pitchFamily="34" charset="0"/>
              </a:rPr>
              <a:t>planning</a:t>
            </a:r>
            <a:r>
              <a:rPr lang="pl-PL" sz="2400" dirty="0" smtClean="0">
                <a:latin typeface="Calibri" panose="020F0502020204030204" pitchFamily="34" charset="0"/>
                <a:cs typeface="Calibri" panose="020F0502020204030204" pitchFamily="34" charset="0"/>
              </a:rPr>
              <a:t> (c</a:t>
            </a:r>
            <a:r>
              <a:rPr lang="en-US" sz="2400" dirty="0" err="1" smtClean="0">
                <a:latin typeface="Calibri" panose="020F0502020204030204" pitchFamily="34" charset="0"/>
                <a:cs typeface="Calibri" panose="020F0502020204030204" pitchFamily="34" charset="0"/>
              </a:rPr>
              <a:t>ompact</a:t>
            </a:r>
            <a:r>
              <a:rPr lang="en-US" sz="2400" dirty="0">
                <a:latin typeface="Calibri" panose="020F0502020204030204" pitchFamily="34" charset="0"/>
                <a:cs typeface="Calibri" panose="020F0502020204030204" pitchFamily="34" charset="0"/>
              </a:rPr>
              <a:t>, mixed-use neighborhoods reduce the need for long </a:t>
            </a:r>
            <a:r>
              <a:rPr lang="en-US" sz="2400" dirty="0" smtClean="0">
                <a:latin typeface="Calibri" panose="020F0502020204030204" pitchFamily="34" charset="0"/>
                <a:cs typeface="Calibri" panose="020F0502020204030204" pitchFamily="34" charset="0"/>
              </a:rPr>
              <a:t>commutes</a:t>
            </a:r>
            <a:r>
              <a:rPr lang="pl-PL" sz="2400" dirty="0" smtClean="0">
                <a:latin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a:p>
            <a:endParaRPr lang="pl-PL"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2961798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672498" y="98366"/>
            <a:ext cx="8237852" cy="3382462"/>
          </a:xfrm>
        </p:spPr>
        <p:txBody>
          <a:bodyPr>
            <a:normAutofit fontScale="92500"/>
          </a:bodyPr>
          <a:lstStyle/>
          <a:p>
            <a:r>
              <a:rPr lang="en-US" sz="2800" b="1" dirty="0">
                <a:latin typeface="Calibri" panose="020F0502020204030204" pitchFamily="34" charset="0"/>
                <a:cs typeface="Calibri" panose="020F0502020204030204" pitchFamily="34" charset="0"/>
              </a:rPr>
              <a:t>Tootle</a:t>
            </a:r>
            <a:r>
              <a:rPr lang="en-US" sz="2800" dirty="0">
                <a:latin typeface="Calibri" panose="020F0502020204030204" pitchFamily="34" charset="0"/>
                <a:cs typeface="Calibri" panose="020F0502020204030204" pitchFamily="34" charset="0"/>
              </a:rPr>
              <a:t> is a Nepali ride-sharing app that connects passengers with motorcycle or scooter riders in urban areas, especially in Kathmandu</a:t>
            </a:r>
            <a:r>
              <a:rPr lang="en-US"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r>
              <a:rPr lang="en-US" sz="2800" dirty="0" smtClean="0">
                <a:latin typeface="Calibri" panose="020F0502020204030204" pitchFamily="34" charset="0"/>
                <a:cs typeface="Calibri" panose="020F0502020204030204" pitchFamily="34" charset="0"/>
              </a:rPr>
              <a:t>Motorcycle-based </a:t>
            </a:r>
            <a:r>
              <a:rPr lang="en-US" sz="2800" dirty="0">
                <a:latin typeface="Calibri" panose="020F0502020204030204" pitchFamily="34" charset="0"/>
                <a:cs typeface="Calibri" panose="020F0502020204030204" pitchFamily="34" charset="0"/>
              </a:rPr>
              <a:t>shared mobility service</a:t>
            </a:r>
            <a:r>
              <a:rPr lang="en-US"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r>
              <a:rPr lang="en-US" sz="2800" dirty="0" smtClean="0">
                <a:latin typeface="Calibri" panose="020F0502020204030204" pitchFamily="34" charset="0"/>
                <a:cs typeface="Calibri" panose="020F0502020204030204" pitchFamily="34" charset="0"/>
              </a:rPr>
              <a:t>Ideal </a:t>
            </a:r>
            <a:r>
              <a:rPr lang="en-US" sz="2800" dirty="0">
                <a:latin typeface="Calibri" panose="020F0502020204030204" pitchFamily="34" charset="0"/>
                <a:cs typeface="Calibri" panose="020F0502020204030204" pitchFamily="34" charset="0"/>
              </a:rPr>
              <a:t>for navigating narrow and congested streets</a:t>
            </a:r>
            <a:r>
              <a:rPr lang="en-US"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r>
              <a:rPr lang="en-US" sz="2800" dirty="0" smtClean="0">
                <a:latin typeface="Calibri" panose="020F0502020204030204" pitchFamily="34" charset="0"/>
                <a:cs typeface="Calibri" panose="020F0502020204030204" pitchFamily="34" charset="0"/>
              </a:rPr>
              <a:t>Popular </a:t>
            </a:r>
            <a:r>
              <a:rPr lang="en-US" sz="2800" dirty="0">
                <a:latin typeface="Calibri" panose="020F0502020204030204" pitchFamily="34" charset="0"/>
                <a:cs typeface="Calibri" panose="020F0502020204030204" pitchFamily="34" charset="0"/>
              </a:rPr>
              <a:t>among students and office workers</a:t>
            </a:r>
            <a:r>
              <a:rPr lang="en-US" sz="2800" dirty="0" smtClean="0">
                <a:latin typeface="Calibri" panose="020F0502020204030204" pitchFamily="34" charset="0"/>
                <a:cs typeface="Calibri" panose="020F0502020204030204" pitchFamily="34" charset="0"/>
              </a:rPr>
              <a:t>.</a:t>
            </a:r>
            <a:endParaRPr lang="pl-PL" sz="2800" dirty="0" smtClean="0">
              <a:latin typeface="Calibri" panose="020F0502020204030204" pitchFamily="34" charset="0"/>
              <a:cs typeface="Calibri" panose="020F0502020204030204" pitchFamily="34" charset="0"/>
            </a:endParaRPr>
          </a:p>
          <a:p>
            <a:r>
              <a:rPr lang="en-US" sz="2800" dirty="0" smtClean="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A local, low-cost solution for urban transport challenges.</a:t>
            </a:r>
            <a:endParaRPr lang="pl-PL" sz="2800" dirty="0">
              <a:latin typeface="Calibri" panose="020F0502020204030204" pitchFamily="34" charset="0"/>
              <a:cs typeface="Calibri" panose="020F0502020204030204" pitchFamily="34" charset="0"/>
            </a:endParaRPr>
          </a:p>
        </p:txBody>
      </p:sp>
      <p:sp>
        <p:nvSpPr>
          <p:cNvPr id="4" name="Tytuł 1"/>
          <p:cNvSpPr>
            <a:spLocks noGrp="1"/>
          </p:cNvSpPr>
          <p:nvPr>
            <p:ph type="title"/>
          </p:nvPr>
        </p:nvSpPr>
        <p:spPr>
          <a:xfrm>
            <a:off x="245099" y="545103"/>
            <a:ext cx="2947482" cy="4601183"/>
          </a:xfrm>
        </p:spPr>
        <p:txBody>
          <a:bodyPr>
            <a:normAutofit/>
          </a:bodyPr>
          <a:lstStyle/>
          <a:p>
            <a:r>
              <a:rPr lang="en-US" sz="3200" dirty="0">
                <a:latin typeface="Calibri" panose="020F0502020204030204" pitchFamily="34" charset="0"/>
                <a:cs typeface="Calibri" panose="020F0502020204030204" pitchFamily="34" charset="0"/>
              </a:rPr>
              <a:t>Seeds of solutions </a:t>
            </a:r>
            <a:r>
              <a:rPr lang="en-US" sz="3200" dirty="0" smtClean="0">
                <a:latin typeface="Calibri" panose="020F0502020204030204" pitchFamily="34" charset="0"/>
                <a:cs typeface="Calibri" panose="020F0502020204030204" pitchFamily="34" charset="0"/>
              </a:rPr>
              <a:t>–</a:t>
            </a:r>
            <a:r>
              <a:rPr lang="pl-PL" sz="3200" dirty="0" smtClean="0">
                <a:latin typeface="Calibri" panose="020F0502020204030204" pitchFamily="34" charset="0"/>
                <a:cs typeface="Calibri" panose="020F0502020204030204" pitchFamily="34" charset="0"/>
              </a:rPr>
              <a:t> </a:t>
            </a:r>
            <a:r>
              <a:rPr lang="en-US" sz="3200" dirty="0" smtClean="0">
                <a:latin typeface="Calibri" panose="020F0502020204030204" pitchFamily="34" charset="0"/>
                <a:cs typeface="Calibri" panose="020F0502020204030204" pitchFamily="34" charset="0"/>
              </a:rPr>
              <a:t>local initiatives</a:t>
            </a:r>
            <a:endParaRPr lang="pl-PL" sz="3200" dirty="0">
              <a:latin typeface="Calibri" panose="020F0502020204030204" pitchFamily="34" charset="0"/>
              <a:cs typeface="Calibri" panose="020F0502020204030204" pitchFamily="34" charset="0"/>
            </a:endParaRPr>
          </a:p>
        </p:txBody>
      </p:sp>
      <p:sp>
        <p:nvSpPr>
          <p:cNvPr id="5" name="Prostokąt 4"/>
          <p:cNvSpPr/>
          <p:nvPr/>
        </p:nvSpPr>
        <p:spPr>
          <a:xfrm>
            <a:off x="0" y="5984748"/>
            <a:ext cx="3437681" cy="400110"/>
          </a:xfrm>
          <a:prstGeom prst="rect">
            <a:avLst/>
          </a:prstGeom>
          <a:solidFill>
            <a:schemeClr val="accent2">
              <a:lumMod val="60000"/>
              <a:lumOff val="40000"/>
            </a:schemeClr>
          </a:solidFill>
        </p:spPr>
        <p:txBody>
          <a:bodyPr wrap="square">
            <a:spAutoFit/>
          </a:bodyPr>
          <a:lstStyle/>
          <a:p>
            <a:r>
              <a:rPr lang="pl-PL" sz="2000" b="1" dirty="0" err="1">
                <a:latin typeface="Calibri" panose="020F0502020204030204" pitchFamily="34" charset="0"/>
                <a:cs typeface="Calibri" panose="020F0502020204030204" pitchFamily="34" charset="0"/>
              </a:rPr>
              <a:t>Tootle</a:t>
            </a:r>
            <a:r>
              <a:rPr lang="pl-PL" sz="2000" b="1" dirty="0">
                <a:latin typeface="Calibri" panose="020F0502020204030204" pitchFamily="34" charset="0"/>
                <a:cs typeface="Calibri" panose="020F0502020204030204" pitchFamily="34" charset="0"/>
              </a:rPr>
              <a:t> (Nepal)</a:t>
            </a:r>
          </a:p>
        </p:txBody>
      </p:sp>
      <p:pic>
        <p:nvPicPr>
          <p:cNvPr id="6" name="Obraz 5"/>
          <p:cNvPicPr>
            <a:picLocks noChangeAspect="1"/>
          </p:cNvPicPr>
          <p:nvPr/>
        </p:nvPicPr>
        <p:blipFill>
          <a:blip r:embed="rId3"/>
          <a:stretch>
            <a:fillRect/>
          </a:stretch>
        </p:blipFill>
        <p:spPr>
          <a:xfrm>
            <a:off x="6759615" y="3410674"/>
            <a:ext cx="4761054" cy="3174037"/>
          </a:xfrm>
          <a:prstGeom prst="rect">
            <a:avLst/>
          </a:prstGeom>
        </p:spPr>
      </p:pic>
      <p:sp>
        <p:nvSpPr>
          <p:cNvPr id="7" name="Prostokąt 6"/>
          <p:cNvSpPr/>
          <p:nvPr/>
        </p:nvSpPr>
        <p:spPr>
          <a:xfrm>
            <a:off x="5688957" y="6584711"/>
            <a:ext cx="6096000" cy="246221"/>
          </a:xfrm>
          <a:prstGeom prst="rect">
            <a:avLst/>
          </a:prstGeom>
        </p:spPr>
        <p:txBody>
          <a:bodyPr>
            <a:spAutoFit/>
          </a:bodyPr>
          <a:lstStyle/>
          <a:p>
            <a:r>
              <a:rPr lang="pl-PL" sz="1000" dirty="0"/>
              <a:t>https://www.dignityunbound.org/doing-development-differently-nepal-tootling-towards-prosperity/index.html</a:t>
            </a:r>
          </a:p>
        </p:txBody>
      </p:sp>
      <p:pic>
        <p:nvPicPr>
          <p:cNvPr id="8" name="Obraz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692961"/>
            <a:ext cx="3437681" cy="2291787"/>
          </a:xfrm>
          <a:prstGeom prst="rect">
            <a:avLst/>
          </a:prstGeom>
        </p:spPr>
      </p:pic>
      <p:sp>
        <p:nvSpPr>
          <p:cNvPr id="9" name="Prostokąt 8"/>
          <p:cNvSpPr/>
          <p:nvPr/>
        </p:nvSpPr>
        <p:spPr>
          <a:xfrm>
            <a:off x="-1" y="6481823"/>
            <a:ext cx="3808072" cy="369332"/>
          </a:xfrm>
          <a:prstGeom prst="rect">
            <a:avLst/>
          </a:prstGeom>
        </p:spPr>
        <p:txBody>
          <a:bodyPr wrap="square">
            <a:spAutoFit/>
          </a:bodyPr>
          <a:lstStyle/>
          <a:p>
            <a:r>
              <a:rPr lang="pl-PL" sz="900" dirty="0"/>
              <a:t>https://kathmandupost.com/money/2024/04/16/tootle-introduces-new-commission-rates-for-riders</a:t>
            </a:r>
          </a:p>
        </p:txBody>
      </p:sp>
      <p:sp>
        <p:nvSpPr>
          <p:cNvPr id="10" name="Prostokąt 9"/>
          <p:cNvSpPr/>
          <p:nvPr/>
        </p:nvSpPr>
        <p:spPr>
          <a:xfrm>
            <a:off x="3553428" y="98366"/>
            <a:ext cx="8148577" cy="3223568"/>
          </a:xfrm>
          <a:prstGeom prst="rect">
            <a:avLst/>
          </a:prstGeom>
          <a:solidFill>
            <a:schemeClr val="accent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84856236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alpha val="39000"/>
          </a:schemeClr>
        </a:solidFill>
        <a:effectLst/>
      </p:bgPr>
    </p:bg>
    <p:spTree>
      <p:nvGrpSpPr>
        <p:cNvPr id="1" name=""/>
        <p:cNvGrpSpPr/>
        <p:nvPr/>
      </p:nvGrpSpPr>
      <p:grpSpPr>
        <a:xfrm>
          <a:off x="0" y="0"/>
          <a:ext cx="0" cy="0"/>
          <a:chOff x="0" y="0"/>
          <a:chExt cx="0" cy="0"/>
        </a:xfrm>
      </p:grpSpPr>
      <p:pic>
        <p:nvPicPr>
          <p:cNvPr id="5" name="Obraz 4"/>
          <p:cNvPicPr>
            <a:picLocks noChangeAspect="1"/>
          </p:cNvPicPr>
          <p:nvPr/>
        </p:nvPicPr>
        <p:blipFill>
          <a:blip r:embed="rId3"/>
          <a:stretch>
            <a:fillRect/>
          </a:stretch>
        </p:blipFill>
        <p:spPr>
          <a:xfrm>
            <a:off x="-151552" y="3911504"/>
            <a:ext cx="3740783" cy="2073244"/>
          </a:xfrm>
          <a:prstGeom prst="rect">
            <a:avLst/>
          </a:prstGeom>
          <a:solidFill>
            <a:schemeClr val="bg1">
              <a:alpha val="22000"/>
            </a:schemeClr>
          </a:solidFill>
          <a:effectLst>
            <a:outerShdw blurRad="50800" dist="50800" dir="5400000" algn="ctr" rotWithShape="0">
              <a:srgbClr val="000000">
                <a:alpha val="3000"/>
              </a:srgbClr>
            </a:outerShdw>
          </a:effectLst>
        </p:spPr>
      </p:pic>
      <p:sp>
        <p:nvSpPr>
          <p:cNvPr id="3" name="Symbol zastępczy zawartości 2"/>
          <p:cNvSpPr>
            <a:spLocks noGrp="1"/>
          </p:cNvSpPr>
          <p:nvPr>
            <p:ph idx="1"/>
          </p:nvPr>
        </p:nvSpPr>
        <p:spPr>
          <a:xfrm>
            <a:off x="3589231" y="759076"/>
            <a:ext cx="8033106" cy="4785197"/>
          </a:xfrm>
        </p:spPr>
        <p:txBody>
          <a:bodyPr>
            <a:normAutofit/>
          </a:bodyPr>
          <a:lstStyle/>
          <a:p>
            <a:endParaRPr lang="pl-PL" sz="2800" b="1" dirty="0" smtClean="0">
              <a:latin typeface="Calibri" panose="020F0502020204030204" pitchFamily="34" charset="0"/>
              <a:cs typeface="Calibri" panose="020F0502020204030204" pitchFamily="34" charset="0"/>
            </a:endParaRPr>
          </a:p>
          <a:p>
            <a:r>
              <a:rPr lang="en-US" sz="2800" dirty="0" err="1" smtClean="0">
                <a:latin typeface="Calibri" panose="020F0502020204030204" pitchFamily="34" charset="0"/>
                <a:cs typeface="Calibri" panose="020F0502020204030204" pitchFamily="34" charset="0"/>
              </a:rPr>
              <a:t>Pathao</a:t>
            </a:r>
            <a:r>
              <a:rPr lang="en-US" sz="2800" dirty="0" smtClean="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is a Bangladeshi tech company that provides on-demand transportation, logistics, and digital payment services. It was founded in 2015 and has grown to become one of the largest digital platforms in the country.</a:t>
            </a:r>
            <a:endParaRPr lang="pl-PL" sz="2800" dirty="0">
              <a:latin typeface="Calibri" panose="020F0502020204030204" pitchFamily="34" charset="0"/>
              <a:cs typeface="Calibri" panose="020F0502020204030204" pitchFamily="34" charset="0"/>
            </a:endParaRPr>
          </a:p>
          <a:p>
            <a:r>
              <a:rPr lang="en-US" sz="2800" dirty="0" err="1" smtClean="0">
                <a:latin typeface="Calibri" panose="020F0502020204030204" pitchFamily="34" charset="0"/>
                <a:cs typeface="Calibri" panose="020F0502020204030204" pitchFamily="34" charset="0"/>
              </a:rPr>
              <a:t>Pathao</a:t>
            </a:r>
            <a:r>
              <a:rPr lang="en-US" sz="2800" dirty="0" smtClean="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started as a motorcycle ride-sharing app, helping commuters avoid traffic jams in cities like Dhaka and </a:t>
            </a:r>
            <a:r>
              <a:rPr lang="en-US" sz="2800" dirty="0" smtClean="0">
                <a:latin typeface="Calibri" panose="020F0502020204030204" pitchFamily="34" charset="0"/>
                <a:cs typeface="Calibri" panose="020F0502020204030204" pitchFamily="34" charset="0"/>
              </a:rPr>
              <a:t>Chittagong</a:t>
            </a:r>
            <a:r>
              <a:rPr lang="pl-PL" sz="2800" dirty="0" smtClean="0">
                <a:latin typeface="Calibri" panose="020F0502020204030204" pitchFamily="34" charset="0"/>
                <a:cs typeface="Calibri" panose="020F0502020204030204" pitchFamily="34" charset="0"/>
              </a:rPr>
              <a:t> (m</a:t>
            </a:r>
            <a:r>
              <a:rPr lang="en-US" sz="2800" dirty="0" err="1" smtClean="0">
                <a:latin typeface="Calibri" panose="020F0502020204030204" pitchFamily="34" charset="0"/>
                <a:cs typeface="Calibri" panose="020F0502020204030204" pitchFamily="34" charset="0"/>
              </a:rPr>
              <a:t>otorbikes</a:t>
            </a:r>
            <a:r>
              <a:rPr lang="en-US" sz="2800" dirty="0" smtClean="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are ideal for narrow streets and fast movement in dense urban </a:t>
            </a:r>
            <a:r>
              <a:rPr lang="en-US" sz="2800" dirty="0" smtClean="0">
                <a:latin typeface="Calibri" panose="020F0502020204030204" pitchFamily="34" charset="0"/>
                <a:cs typeface="Calibri" panose="020F0502020204030204" pitchFamily="34" charset="0"/>
              </a:rPr>
              <a:t>areas</a:t>
            </a:r>
            <a:r>
              <a:rPr lang="pl-PL" sz="2800" dirty="0" smtClean="0">
                <a:latin typeface="Calibri" panose="020F0502020204030204" pitchFamily="34" charset="0"/>
                <a:cs typeface="Calibri" panose="020F0502020204030204" pitchFamily="34" charset="0"/>
              </a:rPr>
              <a:t>)</a:t>
            </a:r>
            <a:r>
              <a:rPr lang="en-US" sz="2800" dirty="0" smtClean="0">
                <a:latin typeface="Calibri" panose="020F0502020204030204" pitchFamily="34" charset="0"/>
                <a:cs typeface="Calibri" panose="020F0502020204030204" pitchFamily="34" charset="0"/>
              </a:rPr>
              <a:t>.</a:t>
            </a:r>
            <a:endParaRPr lang="pl-PL" sz="2800" dirty="0" smtClean="0">
              <a:latin typeface="Calibri" panose="020F0502020204030204" pitchFamily="34" charset="0"/>
              <a:cs typeface="Calibri" panose="020F0502020204030204" pitchFamily="34" charset="0"/>
            </a:endParaRPr>
          </a:p>
        </p:txBody>
      </p:sp>
      <p:sp>
        <p:nvSpPr>
          <p:cNvPr id="4" name="Tytuł 1"/>
          <p:cNvSpPr>
            <a:spLocks noGrp="1"/>
          </p:cNvSpPr>
          <p:nvPr>
            <p:ph type="title"/>
          </p:nvPr>
        </p:nvSpPr>
        <p:spPr>
          <a:xfrm>
            <a:off x="357092" y="574291"/>
            <a:ext cx="2947482" cy="4601183"/>
          </a:xfrm>
        </p:spPr>
        <p:txBody>
          <a:bodyPr>
            <a:normAutofit/>
          </a:bodyPr>
          <a:lstStyle/>
          <a:p>
            <a:r>
              <a:rPr lang="en-US" sz="3200" dirty="0">
                <a:latin typeface="Calibri" panose="020F0502020204030204" pitchFamily="34" charset="0"/>
                <a:cs typeface="Calibri" panose="020F0502020204030204" pitchFamily="34" charset="0"/>
              </a:rPr>
              <a:t>Seeds of solutions </a:t>
            </a:r>
            <a:r>
              <a:rPr lang="en-US" sz="3200" dirty="0" smtClean="0">
                <a:latin typeface="Calibri" panose="020F0502020204030204" pitchFamily="34" charset="0"/>
                <a:cs typeface="Calibri" panose="020F0502020204030204" pitchFamily="34" charset="0"/>
              </a:rPr>
              <a:t>–</a:t>
            </a:r>
            <a:r>
              <a:rPr lang="pl-PL" sz="3200" dirty="0" smtClean="0">
                <a:latin typeface="Calibri" panose="020F0502020204030204" pitchFamily="34" charset="0"/>
                <a:cs typeface="Calibri" panose="020F0502020204030204" pitchFamily="34" charset="0"/>
              </a:rPr>
              <a:t> </a:t>
            </a:r>
            <a:r>
              <a:rPr lang="en-US" sz="3200" dirty="0" smtClean="0">
                <a:latin typeface="Calibri" panose="020F0502020204030204" pitchFamily="34" charset="0"/>
                <a:cs typeface="Calibri" panose="020F0502020204030204" pitchFamily="34" charset="0"/>
              </a:rPr>
              <a:t>local initiatives</a:t>
            </a:r>
            <a:endParaRPr lang="pl-PL" sz="3200" dirty="0">
              <a:latin typeface="Calibri" panose="020F0502020204030204" pitchFamily="34" charset="0"/>
              <a:cs typeface="Calibri" panose="020F0502020204030204" pitchFamily="34" charset="0"/>
            </a:endParaRPr>
          </a:p>
        </p:txBody>
      </p:sp>
      <p:sp>
        <p:nvSpPr>
          <p:cNvPr id="6" name="Prostokąt 5"/>
          <p:cNvSpPr/>
          <p:nvPr/>
        </p:nvSpPr>
        <p:spPr>
          <a:xfrm>
            <a:off x="0" y="5984748"/>
            <a:ext cx="3472405" cy="400110"/>
          </a:xfrm>
          <a:prstGeom prst="rect">
            <a:avLst/>
          </a:prstGeom>
          <a:solidFill>
            <a:schemeClr val="accent2">
              <a:lumMod val="60000"/>
              <a:lumOff val="40000"/>
            </a:schemeClr>
          </a:solidFill>
        </p:spPr>
        <p:txBody>
          <a:bodyPr wrap="square">
            <a:spAutoFit/>
          </a:bodyPr>
          <a:lstStyle/>
          <a:p>
            <a:r>
              <a:rPr lang="pl-PL" sz="2000" b="1" dirty="0" err="1" smtClean="0">
                <a:latin typeface="Calibri" panose="020F0502020204030204" pitchFamily="34" charset="0"/>
                <a:cs typeface="Calibri" panose="020F0502020204030204" pitchFamily="34" charset="0"/>
              </a:rPr>
              <a:t>Pathao</a:t>
            </a:r>
            <a:r>
              <a:rPr lang="pl-PL" sz="2000" b="1" dirty="0" smtClean="0">
                <a:latin typeface="Calibri" panose="020F0502020204030204" pitchFamily="34" charset="0"/>
                <a:cs typeface="Calibri" panose="020F0502020204030204" pitchFamily="34" charset="0"/>
              </a:rPr>
              <a:t> (</a:t>
            </a:r>
            <a:r>
              <a:rPr lang="pl-PL" sz="2000" b="1" dirty="0" err="1" smtClean="0">
                <a:latin typeface="Calibri" panose="020F0502020204030204" pitchFamily="34" charset="0"/>
                <a:cs typeface="Calibri" panose="020F0502020204030204" pitchFamily="34" charset="0"/>
              </a:rPr>
              <a:t>Bangladesh</a:t>
            </a:r>
            <a:r>
              <a:rPr lang="pl-PL" sz="2000" b="1" dirty="0" smtClean="0">
                <a:latin typeface="Calibri" panose="020F0502020204030204" pitchFamily="34" charset="0"/>
                <a:cs typeface="Calibri" panose="020F0502020204030204" pitchFamily="34" charset="0"/>
              </a:rPr>
              <a:t>)</a:t>
            </a:r>
            <a:endParaRPr lang="pl-PL" sz="2000" b="1" dirty="0">
              <a:latin typeface="Calibri" panose="020F0502020204030204" pitchFamily="34" charset="0"/>
              <a:cs typeface="Calibri" panose="020F0502020204030204" pitchFamily="34" charset="0"/>
            </a:endParaRPr>
          </a:p>
        </p:txBody>
      </p:sp>
      <p:sp>
        <p:nvSpPr>
          <p:cNvPr id="7" name="Prostokąt 6"/>
          <p:cNvSpPr/>
          <p:nvPr/>
        </p:nvSpPr>
        <p:spPr>
          <a:xfrm>
            <a:off x="128314" y="6474361"/>
            <a:ext cx="3485147" cy="230832"/>
          </a:xfrm>
          <a:prstGeom prst="rect">
            <a:avLst/>
          </a:prstGeom>
        </p:spPr>
        <p:txBody>
          <a:bodyPr wrap="square">
            <a:spAutoFit/>
          </a:bodyPr>
          <a:lstStyle/>
          <a:p>
            <a:r>
              <a:rPr lang="pl-PL" sz="900" dirty="0">
                <a:latin typeface="Calibri" panose="020F0502020204030204" pitchFamily="34" charset="0"/>
                <a:cs typeface="Calibri" panose="020F0502020204030204" pitchFamily="34" charset="0"/>
              </a:rPr>
              <a:t>https://www.mongodb.com/solutions/customer-case-studies/pathao</a:t>
            </a:r>
          </a:p>
        </p:txBody>
      </p:sp>
      <p:sp>
        <p:nvSpPr>
          <p:cNvPr id="9" name="Prostokąt 8"/>
          <p:cNvSpPr/>
          <p:nvPr/>
        </p:nvSpPr>
        <p:spPr>
          <a:xfrm>
            <a:off x="3613461" y="759076"/>
            <a:ext cx="8032830" cy="5625782"/>
          </a:xfrm>
          <a:prstGeom prst="rect">
            <a:avLst/>
          </a:prstGeom>
          <a:solidFill>
            <a:schemeClr val="accent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59033571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3"/>
          <a:stretch>
            <a:fillRect/>
          </a:stretch>
        </p:blipFill>
        <p:spPr>
          <a:xfrm>
            <a:off x="3634451" y="525332"/>
            <a:ext cx="7928658" cy="5693768"/>
          </a:xfrm>
          <a:prstGeom prst="rect">
            <a:avLst/>
          </a:prstGeom>
        </p:spPr>
      </p:pic>
      <p:sp>
        <p:nvSpPr>
          <p:cNvPr id="5" name="Tytuł 1"/>
          <p:cNvSpPr txBox="1">
            <a:spLocks/>
          </p:cNvSpPr>
          <p:nvPr/>
        </p:nvSpPr>
        <p:spPr>
          <a:xfrm>
            <a:off x="135006" y="834470"/>
            <a:ext cx="2947482" cy="4601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n-US" sz="3200" dirty="0" smtClean="0">
                <a:latin typeface="Calibri" panose="020F0502020204030204" pitchFamily="34" charset="0"/>
                <a:cs typeface="Calibri" panose="020F0502020204030204" pitchFamily="34" charset="0"/>
              </a:rPr>
              <a:t>Seeds of solutions –</a:t>
            </a:r>
            <a:r>
              <a:rPr lang="pl-PL" sz="3200" dirty="0" smtClean="0">
                <a:latin typeface="Calibri" panose="020F0502020204030204" pitchFamily="34" charset="0"/>
                <a:cs typeface="Calibri" panose="020F0502020204030204" pitchFamily="34" charset="0"/>
              </a:rPr>
              <a:t> </a:t>
            </a:r>
            <a:r>
              <a:rPr lang="en-US" sz="3200" dirty="0" smtClean="0">
                <a:latin typeface="Calibri" panose="020F0502020204030204" pitchFamily="34" charset="0"/>
                <a:cs typeface="Calibri" panose="020F0502020204030204" pitchFamily="34" charset="0"/>
              </a:rPr>
              <a:t>local initiatives</a:t>
            </a:r>
            <a:endParaRPr lang="pl-PL" sz="3200" dirty="0">
              <a:latin typeface="Calibri" panose="020F0502020204030204" pitchFamily="34" charset="0"/>
              <a:cs typeface="Calibri" panose="020F0502020204030204" pitchFamily="34" charset="0"/>
            </a:endParaRPr>
          </a:p>
        </p:txBody>
      </p:sp>
      <p:sp>
        <p:nvSpPr>
          <p:cNvPr id="6" name="Prostokąt 5"/>
          <p:cNvSpPr/>
          <p:nvPr/>
        </p:nvSpPr>
        <p:spPr>
          <a:xfrm>
            <a:off x="0" y="6020237"/>
            <a:ext cx="3437681" cy="400110"/>
          </a:xfrm>
          <a:prstGeom prst="rect">
            <a:avLst/>
          </a:prstGeom>
          <a:solidFill>
            <a:schemeClr val="accent2">
              <a:lumMod val="60000"/>
              <a:lumOff val="40000"/>
            </a:schemeClr>
          </a:solidFill>
        </p:spPr>
        <p:txBody>
          <a:bodyPr wrap="square">
            <a:spAutoFit/>
          </a:bodyPr>
          <a:lstStyle/>
          <a:p>
            <a:r>
              <a:rPr lang="pl-PL" sz="2000" b="1" dirty="0" err="1" smtClean="0">
                <a:latin typeface="Calibri" panose="020F0502020204030204" pitchFamily="34" charset="0"/>
                <a:cs typeface="Calibri" panose="020F0502020204030204" pitchFamily="34" charset="0"/>
              </a:rPr>
              <a:t>Pathao</a:t>
            </a:r>
            <a:r>
              <a:rPr lang="pl-PL" sz="2000" b="1" dirty="0" smtClean="0">
                <a:latin typeface="Calibri" panose="020F0502020204030204" pitchFamily="34" charset="0"/>
                <a:cs typeface="Calibri" panose="020F0502020204030204" pitchFamily="34" charset="0"/>
              </a:rPr>
              <a:t> (</a:t>
            </a:r>
            <a:r>
              <a:rPr lang="pl-PL" sz="2000" b="1" dirty="0" err="1" smtClean="0">
                <a:latin typeface="Calibri" panose="020F0502020204030204" pitchFamily="34" charset="0"/>
                <a:cs typeface="Calibri" panose="020F0502020204030204" pitchFamily="34" charset="0"/>
              </a:rPr>
              <a:t>Bangladesh</a:t>
            </a:r>
            <a:r>
              <a:rPr lang="pl-PL" sz="2000" b="1" dirty="0" smtClean="0">
                <a:latin typeface="Calibri" panose="020F0502020204030204" pitchFamily="34" charset="0"/>
                <a:cs typeface="Calibri" panose="020F0502020204030204" pitchFamily="34" charset="0"/>
              </a:rPr>
              <a:t>)</a:t>
            </a:r>
            <a:endParaRPr lang="pl-PL" sz="2000" b="1" dirty="0">
              <a:latin typeface="Calibri" panose="020F0502020204030204" pitchFamily="34" charset="0"/>
              <a:cs typeface="Calibri" panose="020F0502020204030204" pitchFamily="34" charset="0"/>
            </a:endParaRPr>
          </a:p>
        </p:txBody>
      </p:sp>
      <p:sp>
        <p:nvSpPr>
          <p:cNvPr id="7" name="Prostokąt 6"/>
          <p:cNvSpPr/>
          <p:nvPr/>
        </p:nvSpPr>
        <p:spPr>
          <a:xfrm>
            <a:off x="3217762" y="6304931"/>
            <a:ext cx="8345347" cy="230832"/>
          </a:xfrm>
          <a:prstGeom prst="rect">
            <a:avLst/>
          </a:prstGeom>
        </p:spPr>
        <p:txBody>
          <a:bodyPr wrap="square">
            <a:spAutoFit/>
          </a:bodyPr>
          <a:lstStyle/>
          <a:p>
            <a:pPr algn="r"/>
            <a:r>
              <a:rPr lang="pl-PL" sz="900" dirty="0"/>
              <a:t>https://www.tbsnews.net/bangladesh/how-pathao-stays-lone-profitable-start-726214</a:t>
            </a:r>
          </a:p>
        </p:txBody>
      </p:sp>
    </p:spTree>
    <p:extLst>
      <p:ext uri="{BB962C8B-B14F-4D97-AF65-F5344CB8AC3E}">
        <p14:creationId xmlns:p14="http://schemas.microsoft.com/office/powerpoint/2010/main" val="86285137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695648" y="748361"/>
            <a:ext cx="7821162" cy="5120640"/>
          </a:xfrm>
        </p:spPr>
        <p:txBody>
          <a:bodyPr>
            <a:normAutofit/>
          </a:bodyPr>
          <a:lstStyle/>
          <a:p>
            <a:r>
              <a:rPr lang="en-US" sz="2800" b="1" dirty="0">
                <a:latin typeface="Calibri" panose="020F0502020204030204" pitchFamily="34" charset="0"/>
                <a:cs typeface="Calibri" panose="020F0502020204030204" pitchFamily="34" charset="0"/>
              </a:rPr>
              <a:t> </a:t>
            </a:r>
            <a:r>
              <a:rPr lang="pl-PL" sz="2800" b="1" dirty="0" err="1">
                <a:latin typeface="Calibri" panose="020F0502020204030204" pitchFamily="34" charset="0"/>
                <a:cs typeface="Calibri" panose="020F0502020204030204" pitchFamily="34" charset="0"/>
              </a:rPr>
              <a:t>Pathao</a:t>
            </a:r>
            <a:r>
              <a:rPr lang="pl-PL" sz="2800" b="1" dirty="0">
                <a:latin typeface="Calibri" panose="020F0502020204030204" pitchFamily="34" charset="0"/>
                <a:cs typeface="Calibri" panose="020F0502020204030204" pitchFamily="34" charset="0"/>
              </a:rPr>
              <a:t> Car: </a:t>
            </a:r>
            <a:r>
              <a:rPr lang="en-US" sz="2800" dirty="0">
                <a:latin typeface="Calibri" panose="020F0502020204030204" pitchFamily="34" charset="0"/>
                <a:cs typeface="Calibri" panose="020F0502020204030204" pitchFamily="34" charset="0"/>
              </a:rPr>
              <a:t>Offers private car rides through the app</a:t>
            </a:r>
            <a:r>
              <a:rPr lang="pl-PL" sz="2800" dirty="0">
                <a:latin typeface="Calibri" panose="020F0502020204030204" pitchFamily="34" charset="0"/>
                <a:cs typeface="Calibri" panose="020F0502020204030204" pitchFamily="34" charset="0"/>
              </a:rPr>
              <a:t> (s</a:t>
            </a:r>
            <a:r>
              <a:rPr lang="en-US" sz="2800" dirty="0" err="1">
                <a:latin typeface="Calibri" panose="020F0502020204030204" pitchFamily="34" charset="0"/>
                <a:cs typeface="Calibri" panose="020F0502020204030204" pitchFamily="34" charset="0"/>
              </a:rPr>
              <a:t>uitable</a:t>
            </a:r>
            <a:r>
              <a:rPr lang="en-US" sz="2800" dirty="0">
                <a:latin typeface="Calibri" panose="020F0502020204030204" pitchFamily="34" charset="0"/>
                <a:cs typeface="Calibri" panose="020F0502020204030204" pitchFamily="34" charset="0"/>
              </a:rPr>
              <a:t> for longer commutes or when traveling in groups</a:t>
            </a:r>
            <a:r>
              <a:rPr lang="pl-PL" sz="2800" dirty="0">
                <a:latin typeface="Calibri" panose="020F0502020204030204" pitchFamily="34" charset="0"/>
                <a:cs typeface="Calibri" panose="020F0502020204030204" pitchFamily="34" charset="0"/>
              </a:rPr>
              <a:t>)</a:t>
            </a:r>
            <a:r>
              <a:rPr lang="en-US" sz="2800" dirty="0" smtClean="0">
                <a:latin typeface="Calibri" panose="020F0502020204030204" pitchFamily="34" charset="0"/>
                <a:cs typeface="Calibri" panose="020F0502020204030204" pitchFamily="34" charset="0"/>
              </a:rPr>
              <a:t>.</a:t>
            </a:r>
            <a:endParaRPr lang="pl-PL" sz="2800" b="1" dirty="0" smtClean="0">
              <a:latin typeface="Calibri" panose="020F0502020204030204" pitchFamily="34" charset="0"/>
              <a:cs typeface="Calibri" panose="020F0502020204030204" pitchFamily="34" charset="0"/>
            </a:endParaRPr>
          </a:p>
          <a:p>
            <a:r>
              <a:rPr lang="pl-PL" sz="2800" b="1" dirty="0" smtClean="0">
                <a:latin typeface="Calibri" panose="020F0502020204030204" pitchFamily="34" charset="0"/>
                <a:cs typeface="Calibri" panose="020F0502020204030204" pitchFamily="34" charset="0"/>
              </a:rPr>
              <a:t>Parcel </a:t>
            </a:r>
            <a:r>
              <a:rPr lang="pl-PL" sz="2800" b="1" dirty="0">
                <a:latin typeface="Calibri" panose="020F0502020204030204" pitchFamily="34" charset="0"/>
                <a:cs typeface="Calibri" panose="020F0502020204030204" pitchFamily="34" charset="0"/>
              </a:rPr>
              <a:t>&amp; Food </a:t>
            </a:r>
            <a:r>
              <a:rPr lang="pl-PL" sz="2800" b="1" dirty="0" smtClean="0">
                <a:latin typeface="Calibri" panose="020F0502020204030204" pitchFamily="34" charset="0"/>
                <a:cs typeface="Calibri" panose="020F0502020204030204" pitchFamily="34" charset="0"/>
              </a:rPr>
              <a:t>Delivery: </a:t>
            </a:r>
            <a:r>
              <a:rPr lang="pl-PL" sz="2800" dirty="0" smtClean="0">
                <a:latin typeface="Calibri" panose="020F0502020204030204" pitchFamily="34" charset="0"/>
                <a:cs typeface="Calibri" panose="020F0502020204030204" pitchFamily="34" charset="0"/>
              </a:rPr>
              <a:t>It </a:t>
            </a:r>
            <a:r>
              <a:rPr lang="pl-PL" sz="2800" dirty="0" err="1" smtClean="0">
                <a:latin typeface="Calibri" panose="020F0502020204030204" pitchFamily="34" charset="0"/>
                <a:cs typeface="Calibri" panose="020F0502020204030204" pitchFamily="34" charset="0"/>
              </a:rPr>
              <a:t>also</a:t>
            </a:r>
            <a:r>
              <a:rPr lang="pl-PL" sz="2800" dirty="0" smtClean="0">
                <a:latin typeface="Calibri" panose="020F0502020204030204" pitchFamily="34" charset="0"/>
                <a:cs typeface="Calibri" panose="020F0502020204030204" pitchFamily="34" charset="0"/>
              </a:rPr>
              <a:t> </a:t>
            </a:r>
            <a:r>
              <a:rPr lang="pl-PL" sz="2800" dirty="0">
                <a:latin typeface="Calibri" panose="020F0502020204030204" pitchFamily="34" charset="0"/>
                <a:cs typeface="Calibri" panose="020F0502020204030204" pitchFamily="34" charset="0"/>
              </a:rPr>
              <a:t>p</a:t>
            </a:r>
            <a:r>
              <a:rPr lang="en-US" sz="2800" dirty="0" err="1" smtClean="0">
                <a:latin typeface="Calibri" panose="020F0502020204030204" pitchFamily="34" charset="0"/>
                <a:cs typeface="Calibri" panose="020F0502020204030204" pitchFamily="34" charset="0"/>
              </a:rPr>
              <a:t>rovides</a:t>
            </a:r>
            <a:r>
              <a:rPr lang="en-US" sz="2800" dirty="0" smtClean="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logistics services for e-commerce and food delivery </a:t>
            </a:r>
            <a:r>
              <a:rPr lang="en-US" sz="2800" dirty="0" smtClean="0">
                <a:latin typeface="Calibri" panose="020F0502020204030204" pitchFamily="34" charset="0"/>
                <a:cs typeface="Calibri" panose="020F0502020204030204" pitchFamily="34" charset="0"/>
              </a:rPr>
              <a:t>businesses.</a:t>
            </a:r>
            <a:r>
              <a:rPr lang="pl-PL" sz="2800" dirty="0" smtClean="0">
                <a:latin typeface="Calibri" panose="020F0502020204030204" pitchFamily="34" charset="0"/>
                <a:cs typeface="Calibri" panose="020F0502020204030204" pitchFamily="34" charset="0"/>
              </a:rPr>
              <a:t> </a:t>
            </a:r>
            <a:r>
              <a:rPr lang="en-US" sz="2800" dirty="0" smtClean="0">
                <a:latin typeface="Calibri" panose="020F0502020204030204" pitchFamily="34" charset="0"/>
                <a:cs typeface="Calibri" panose="020F0502020204030204" pitchFamily="34" charset="0"/>
              </a:rPr>
              <a:t>Small </a:t>
            </a:r>
            <a:r>
              <a:rPr lang="en-US" sz="2800" dirty="0">
                <a:latin typeface="Calibri" panose="020F0502020204030204" pitchFamily="34" charset="0"/>
                <a:cs typeface="Calibri" panose="020F0502020204030204" pitchFamily="34" charset="0"/>
              </a:rPr>
              <a:t>businesses and individuals can use </a:t>
            </a:r>
            <a:r>
              <a:rPr lang="en-US" sz="2800" dirty="0" err="1">
                <a:latin typeface="Calibri" panose="020F0502020204030204" pitchFamily="34" charset="0"/>
                <a:cs typeface="Calibri" panose="020F0502020204030204" pitchFamily="34" charset="0"/>
              </a:rPr>
              <a:t>Pathao</a:t>
            </a:r>
            <a:r>
              <a:rPr lang="en-US" sz="2800" dirty="0">
                <a:latin typeface="Calibri" panose="020F0502020204030204" pitchFamily="34" charset="0"/>
                <a:cs typeface="Calibri" panose="020F0502020204030204" pitchFamily="34" charset="0"/>
              </a:rPr>
              <a:t> for sending packages</a:t>
            </a:r>
            <a:r>
              <a:rPr lang="en-US" sz="2800" dirty="0" smtClean="0">
                <a:latin typeface="Calibri" panose="020F0502020204030204" pitchFamily="34" charset="0"/>
                <a:cs typeface="Calibri" panose="020F0502020204030204" pitchFamily="34" charset="0"/>
              </a:rPr>
              <a:t>.</a:t>
            </a:r>
            <a:endParaRPr lang="pl-PL" sz="2800" dirty="0" smtClean="0">
              <a:latin typeface="Calibri" panose="020F0502020204030204" pitchFamily="34" charset="0"/>
              <a:cs typeface="Calibri" panose="020F0502020204030204" pitchFamily="34" charset="0"/>
            </a:endParaRPr>
          </a:p>
          <a:p>
            <a:r>
              <a:rPr lang="pl-PL" sz="2800" b="1" dirty="0" err="1">
                <a:latin typeface="Calibri" panose="020F0502020204030204" pitchFamily="34" charset="0"/>
                <a:cs typeface="Calibri" panose="020F0502020204030204" pitchFamily="34" charset="0"/>
              </a:rPr>
              <a:t>Pathao</a:t>
            </a:r>
            <a:r>
              <a:rPr lang="pl-PL" sz="2800" b="1" dirty="0">
                <a:latin typeface="Calibri" panose="020F0502020204030204" pitchFamily="34" charset="0"/>
                <a:cs typeface="Calibri" panose="020F0502020204030204" pitchFamily="34" charset="0"/>
              </a:rPr>
              <a:t> </a:t>
            </a:r>
            <a:r>
              <a:rPr lang="pl-PL" sz="2800" b="1" dirty="0" err="1" smtClean="0">
                <a:latin typeface="Calibri" panose="020F0502020204030204" pitchFamily="34" charset="0"/>
                <a:cs typeface="Calibri" panose="020F0502020204030204" pitchFamily="34" charset="0"/>
              </a:rPr>
              <a:t>Pay</a:t>
            </a:r>
            <a:r>
              <a:rPr lang="pl-PL" sz="2800" b="1" dirty="0" smtClean="0">
                <a:latin typeface="Calibri" panose="020F0502020204030204" pitchFamily="34" charset="0"/>
                <a:cs typeface="Calibri" panose="020F0502020204030204" pitchFamily="34" charset="0"/>
              </a:rPr>
              <a:t>: </a:t>
            </a:r>
            <a:r>
              <a:rPr lang="en-US" sz="2800" dirty="0" smtClean="0">
                <a:latin typeface="Calibri" panose="020F0502020204030204" pitchFamily="34" charset="0"/>
                <a:cs typeface="Calibri" panose="020F0502020204030204" pitchFamily="34" charset="0"/>
              </a:rPr>
              <a:t>A </a:t>
            </a:r>
            <a:r>
              <a:rPr lang="en-US" sz="2800" dirty="0">
                <a:latin typeface="Calibri" panose="020F0502020204030204" pitchFamily="34" charset="0"/>
                <a:cs typeface="Calibri" panose="020F0502020204030204" pitchFamily="34" charset="0"/>
              </a:rPr>
              <a:t>digital wallet and payment gateway </a:t>
            </a:r>
            <a:r>
              <a:rPr lang="pl-PL" sz="2800" dirty="0" err="1" smtClean="0">
                <a:latin typeface="Calibri" panose="020F0502020204030204" pitchFamily="34" charset="0"/>
                <a:cs typeface="Calibri" panose="020F0502020204030204" pitchFamily="34" charset="0"/>
              </a:rPr>
              <a:t>is</a:t>
            </a:r>
            <a:r>
              <a:rPr lang="pl-PL" sz="2800" dirty="0" smtClean="0">
                <a:latin typeface="Calibri" panose="020F0502020204030204" pitchFamily="34" charset="0"/>
                <a:cs typeface="Calibri" panose="020F0502020204030204" pitchFamily="34" charset="0"/>
              </a:rPr>
              <a:t> </a:t>
            </a:r>
            <a:r>
              <a:rPr lang="en-US" sz="2800" dirty="0" smtClean="0">
                <a:latin typeface="Calibri" panose="020F0502020204030204" pitchFamily="34" charset="0"/>
                <a:cs typeface="Calibri" panose="020F0502020204030204" pitchFamily="34" charset="0"/>
              </a:rPr>
              <a:t>integrated </a:t>
            </a:r>
            <a:r>
              <a:rPr lang="en-US" sz="2800" dirty="0">
                <a:latin typeface="Calibri" panose="020F0502020204030204" pitchFamily="34" charset="0"/>
                <a:cs typeface="Calibri" panose="020F0502020204030204" pitchFamily="34" charset="0"/>
              </a:rPr>
              <a:t>with the </a:t>
            </a:r>
            <a:r>
              <a:rPr lang="en-US" sz="2800" dirty="0" smtClean="0">
                <a:latin typeface="Calibri" panose="020F0502020204030204" pitchFamily="34" charset="0"/>
                <a:cs typeface="Calibri" panose="020F0502020204030204" pitchFamily="34" charset="0"/>
              </a:rPr>
              <a:t>app.</a:t>
            </a:r>
            <a:r>
              <a:rPr lang="pl-PL" sz="2800" dirty="0" smtClean="0">
                <a:latin typeface="Calibri" panose="020F0502020204030204" pitchFamily="34" charset="0"/>
                <a:cs typeface="Calibri" panose="020F0502020204030204" pitchFamily="34" charset="0"/>
              </a:rPr>
              <a:t> </a:t>
            </a:r>
            <a:r>
              <a:rPr lang="en-US" sz="2800" dirty="0" smtClean="0">
                <a:latin typeface="Calibri" panose="020F0502020204030204" pitchFamily="34" charset="0"/>
                <a:cs typeface="Calibri" panose="020F0502020204030204" pitchFamily="34" charset="0"/>
              </a:rPr>
              <a:t>Enables </a:t>
            </a:r>
            <a:r>
              <a:rPr lang="en-US" sz="2800" dirty="0">
                <a:latin typeface="Calibri" panose="020F0502020204030204" pitchFamily="34" charset="0"/>
                <a:cs typeface="Calibri" panose="020F0502020204030204" pitchFamily="34" charset="0"/>
              </a:rPr>
              <a:t>cashless transactions, which increases convenience and safety.</a:t>
            </a:r>
            <a:endParaRPr lang="pl-PL" sz="2800" dirty="0">
              <a:latin typeface="Calibri" panose="020F0502020204030204" pitchFamily="34" charset="0"/>
              <a:cs typeface="Calibri" panose="020F0502020204030204" pitchFamily="34" charset="0"/>
            </a:endParaRPr>
          </a:p>
        </p:txBody>
      </p:sp>
      <p:sp>
        <p:nvSpPr>
          <p:cNvPr id="6" name="Tytuł 1"/>
          <p:cNvSpPr txBox="1">
            <a:spLocks/>
          </p:cNvSpPr>
          <p:nvPr/>
        </p:nvSpPr>
        <p:spPr>
          <a:xfrm>
            <a:off x="252919" y="1123837"/>
            <a:ext cx="2947482" cy="4601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r>
              <a:rPr lang="en-US" sz="3200" dirty="0" smtClean="0">
                <a:latin typeface="Calibri" panose="020F0502020204030204" pitchFamily="34" charset="0"/>
                <a:cs typeface="Calibri" panose="020F0502020204030204" pitchFamily="34" charset="0"/>
              </a:rPr>
              <a:t>Seeds of solutions –</a:t>
            </a:r>
            <a:r>
              <a:rPr lang="pl-PL" sz="3200" dirty="0" smtClean="0">
                <a:latin typeface="Calibri" panose="020F0502020204030204" pitchFamily="34" charset="0"/>
                <a:cs typeface="Calibri" panose="020F0502020204030204" pitchFamily="34" charset="0"/>
              </a:rPr>
              <a:t> </a:t>
            </a:r>
            <a:r>
              <a:rPr lang="en-US" sz="3200" dirty="0" smtClean="0">
                <a:latin typeface="Calibri" panose="020F0502020204030204" pitchFamily="34" charset="0"/>
                <a:cs typeface="Calibri" panose="020F0502020204030204" pitchFamily="34" charset="0"/>
              </a:rPr>
              <a:t>local initiatives</a:t>
            </a:r>
            <a:endParaRPr lang="pl-PL" sz="3200" dirty="0">
              <a:latin typeface="Calibri" panose="020F0502020204030204" pitchFamily="34" charset="0"/>
              <a:cs typeface="Calibri" panose="020F0502020204030204" pitchFamily="34" charset="0"/>
            </a:endParaRPr>
          </a:p>
        </p:txBody>
      </p:sp>
      <p:sp>
        <p:nvSpPr>
          <p:cNvPr id="7" name="Prostokąt 6"/>
          <p:cNvSpPr/>
          <p:nvPr/>
        </p:nvSpPr>
        <p:spPr>
          <a:xfrm>
            <a:off x="0" y="5984748"/>
            <a:ext cx="3437681" cy="400110"/>
          </a:xfrm>
          <a:prstGeom prst="rect">
            <a:avLst/>
          </a:prstGeom>
          <a:solidFill>
            <a:schemeClr val="accent2">
              <a:lumMod val="60000"/>
              <a:lumOff val="40000"/>
            </a:schemeClr>
          </a:solidFill>
        </p:spPr>
        <p:txBody>
          <a:bodyPr wrap="square">
            <a:spAutoFit/>
          </a:bodyPr>
          <a:lstStyle/>
          <a:p>
            <a:r>
              <a:rPr lang="pl-PL" sz="2000" b="1" dirty="0" err="1" smtClean="0">
                <a:latin typeface="Calibri" panose="020F0502020204030204" pitchFamily="34" charset="0"/>
                <a:cs typeface="Calibri" panose="020F0502020204030204" pitchFamily="34" charset="0"/>
              </a:rPr>
              <a:t>Pathao</a:t>
            </a:r>
            <a:r>
              <a:rPr lang="pl-PL" sz="2000" b="1" dirty="0" smtClean="0">
                <a:latin typeface="Calibri" panose="020F0502020204030204" pitchFamily="34" charset="0"/>
                <a:cs typeface="Calibri" panose="020F0502020204030204" pitchFamily="34" charset="0"/>
              </a:rPr>
              <a:t> (</a:t>
            </a:r>
            <a:r>
              <a:rPr lang="pl-PL" sz="2000" b="1" dirty="0" err="1" smtClean="0">
                <a:latin typeface="Calibri" panose="020F0502020204030204" pitchFamily="34" charset="0"/>
                <a:cs typeface="Calibri" panose="020F0502020204030204" pitchFamily="34" charset="0"/>
              </a:rPr>
              <a:t>Bangladesh</a:t>
            </a:r>
            <a:r>
              <a:rPr lang="pl-PL" sz="2000" b="1" dirty="0" smtClean="0">
                <a:latin typeface="Calibri" panose="020F0502020204030204" pitchFamily="34" charset="0"/>
                <a:cs typeface="Calibri" panose="020F0502020204030204" pitchFamily="34" charset="0"/>
              </a:rPr>
              <a:t>)</a:t>
            </a:r>
            <a:endParaRPr lang="pl-PL" sz="2000" b="1" dirty="0">
              <a:latin typeface="Calibri" panose="020F0502020204030204" pitchFamily="34" charset="0"/>
              <a:cs typeface="Calibri" panose="020F0502020204030204" pitchFamily="34" charset="0"/>
            </a:endParaRPr>
          </a:p>
        </p:txBody>
      </p:sp>
      <p:sp>
        <p:nvSpPr>
          <p:cNvPr id="8" name="Prostokąt 7"/>
          <p:cNvSpPr/>
          <p:nvPr/>
        </p:nvSpPr>
        <p:spPr>
          <a:xfrm>
            <a:off x="3695648" y="748360"/>
            <a:ext cx="8029506" cy="5636497"/>
          </a:xfrm>
          <a:prstGeom prst="rect">
            <a:avLst/>
          </a:prstGeom>
          <a:solidFill>
            <a:schemeClr val="accent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9032669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3200" dirty="0" err="1">
                <a:latin typeface="Calibri" panose="020F0502020204030204" pitchFamily="34" charset="0"/>
                <a:cs typeface="Calibri" panose="020F0502020204030204" pitchFamily="34" charset="0"/>
              </a:rPr>
              <a:t>Electrification</a:t>
            </a:r>
            <a:r>
              <a:rPr lang="pl-PL" sz="3200" dirty="0">
                <a:latin typeface="Calibri" panose="020F0502020204030204" pitchFamily="34" charset="0"/>
                <a:cs typeface="Calibri" panose="020F0502020204030204" pitchFamily="34" charset="0"/>
              </a:rPr>
              <a:t> </a:t>
            </a:r>
            <a:r>
              <a:rPr lang="pl-PL" sz="3200" dirty="0" err="1">
                <a:latin typeface="Calibri" panose="020F0502020204030204" pitchFamily="34" charset="0"/>
                <a:cs typeface="Calibri" panose="020F0502020204030204" pitchFamily="34" charset="0"/>
              </a:rPr>
              <a:t>Trends</a:t>
            </a:r>
            <a:r>
              <a:rPr lang="pl-PL" sz="3200" dirty="0">
                <a:latin typeface="Calibri" panose="020F0502020204030204" pitchFamily="34" charset="0"/>
                <a:cs typeface="Calibri" panose="020F0502020204030204" pitchFamily="34" charset="0"/>
              </a:rPr>
              <a:t> in Urban Transport</a:t>
            </a:r>
          </a:p>
        </p:txBody>
      </p:sp>
      <p:sp>
        <p:nvSpPr>
          <p:cNvPr id="3" name="Symbol zastępczy zawartości 2"/>
          <p:cNvSpPr>
            <a:spLocks noGrp="1"/>
          </p:cNvSpPr>
          <p:nvPr>
            <p:ph idx="1"/>
          </p:nvPr>
        </p:nvSpPr>
        <p:spPr>
          <a:xfrm>
            <a:off x="3620530" y="864108"/>
            <a:ext cx="8000453" cy="5120640"/>
          </a:xfrm>
        </p:spPr>
        <p:txBody>
          <a:bodyPr>
            <a:normAutofit lnSpcReduction="10000"/>
          </a:bodyPr>
          <a:lstStyle/>
          <a:p>
            <a:r>
              <a:rPr lang="en-US" sz="2800" dirty="0">
                <a:latin typeface="Calibri" panose="020F0502020204030204" pitchFamily="34" charset="0"/>
                <a:cs typeface="Calibri" panose="020F0502020204030204" pitchFamily="34" charset="0"/>
              </a:rPr>
              <a:t>Urban transport is increasingly shifting toward electrification, replacing fossil fuel–based systems with electric alternatives such as</a:t>
            </a:r>
            <a:r>
              <a:rPr lang="en-US"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pPr lvl="1"/>
            <a:r>
              <a:rPr lang="en-US" sz="2800" dirty="0">
                <a:latin typeface="Calibri" panose="020F0502020204030204" pitchFamily="34" charset="0"/>
                <a:cs typeface="Calibri" panose="020F0502020204030204" pitchFamily="34" charset="0"/>
              </a:rPr>
              <a:t>    Electric </a:t>
            </a:r>
            <a:r>
              <a:rPr lang="en-US" sz="2800" dirty="0" smtClean="0">
                <a:latin typeface="Calibri" panose="020F0502020204030204" pitchFamily="34" charset="0"/>
                <a:cs typeface="Calibri" panose="020F0502020204030204" pitchFamily="34" charset="0"/>
              </a:rPr>
              <a:t>buses</a:t>
            </a:r>
            <a:endParaRPr lang="en-US" sz="2800" dirty="0">
              <a:latin typeface="Calibri" panose="020F0502020204030204" pitchFamily="34" charset="0"/>
              <a:cs typeface="Calibri" panose="020F0502020204030204" pitchFamily="34" charset="0"/>
            </a:endParaRPr>
          </a:p>
          <a:p>
            <a:pPr lvl="1"/>
            <a:r>
              <a:rPr lang="en-US" sz="2800" dirty="0">
                <a:latin typeface="Calibri" panose="020F0502020204030204" pitchFamily="34" charset="0"/>
                <a:cs typeface="Calibri" panose="020F0502020204030204" pitchFamily="34" charset="0"/>
              </a:rPr>
              <a:t>    Electric cars and </a:t>
            </a:r>
            <a:r>
              <a:rPr lang="en-US" sz="2800" dirty="0" smtClean="0">
                <a:latin typeface="Calibri" panose="020F0502020204030204" pitchFamily="34" charset="0"/>
                <a:cs typeface="Calibri" panose="020F0502020204030204" pitchFamily="34" charset="0"/>
              </a:rPr>
              <a:t>taxis</a:t>
            </a:r>
            <a:endParaRPr lang="en-US" sz="2800" dirty="0">
              <a:latin typeface="Calibri" panose="020F0502020204030204" pitchFamily="34" charset="0"/>
              <a:cs typeface="Calibri" panose="020F0502020204030204" pitchFamily="34" charset="0"/>
            </a:endParaRPr>
          </a:p>
          <a:p>
            <a:pPr lvl="1"/>
            <a:r>
              <a:rPr lang="en-US" sz="2800" dirty="0">
                <a:latin typeface="Calibri" panose="020F0502020204030204" pitchFamily="34" charset="0"/>
                <a:cs typeface="Calibri" panose="020F0502020204030204" pitchFamily="34" charset="0"/>
              </a:rPr>
              <a:t>    Electric two- and </a:t>
            </a:r>
            <a:r>
              <a:rPr lang="en-US" sz="2800" dirty="0" smtClean="0">
                <a:latin typeface="Calibri" panose="020F0502020204030204" pitchFamily="34" charset="0"/>
                <a:cs typeface="Calibri" panose="020F0502020204030204" pitchFamily="34" charset="0"/>
              </a:rPr>
              <a:t>three-wheelers</a:t>
            </a:r>
            <a:endParaRPr lang="en-US" sz="2800" dirty="0">
              <a:latin typeface="Calibri" panose="020F0502020204030204" pitchFamily="34" charset="0"/>
              <a:cs typeface="Calibri" panose="020F0502020204030204" pitchFamily="34" charset="0"/>
            </a:endParaRPr>
          </a:p>
          <a:p>
            <a:pPr lvl="1"/>
            <a:r>
              <a:rPr lang="en-US" sz="2800" dirty="0">
                <a:latin typeface="Calibri" panose="020F0502020204030204" pitchFamily="34" charset="0"/>
                <a:cs typeface="Calibri" panose="020F0502020204030204" pitchFamily="34" charset="0"/>
              </a:rPr>
              <a:t>    Light rail and metro </a:t>
            </a:r>
            <a:r>
              <a:rPr lang="en-US" sz="2800" dirty="0" smtClean="0">
                <a:latin typeface="Calibri" panose="020F0502020204030204" pitchFamily="34" charset="0"/>
                <a:cs typeface="Calibri" panose="020F0502020204030204" pitchFamily="34" charset="0"/>
              </a:rPr>
              <a:t>systems</a:t>
            </a:r>
            <a:endParaRPr lang="en-US" sz="2800" dirty="0">
              <a:latin typeface="Calibri" panose="020F0502020204030204" pitchFamily="34" charset="0"/>
              <a:cs typeface="Calibri" panose="020F0502020204030204" pitchFamily="34" charset="0"/>
            </a:endParaRPr>
          </a:p>
          <a:p>
            <a:pPr lvl="1"/>
            <a:r>
              <a:rPr lang="en-US" sz="2800" dirty="0">
                <a:latin typeface="Calibri" panose="020F0502020204030204" pitchFamily="34" charset="0"/>
                <a:cs typeface="Calibri" panose="020F0502020204030204" pitchFamily="34" charset="0"/>
              </a:rPr>
              <a:t>    Electric micro-mobility (e-bikes, </a:t>
            </a:r>
            <a:r>
              <a:rPr lang="en-US" sz="2800" dirty="0" smtClean="0">
                <a:latin typeface="Calibri" panose="020F0502020204030204" pitchFamily="34" charset="0"/>
                <a:cs typeface="Calibri" panose="020F0502020204030204" pitchFamily="34" charset="0"/>
              </a:rPr>
              <a:t>e-scooters)</a:t>
            </a:r>
            <a:endParaRPr lang="pl-PL" sz="2800" dirty="0">
              <a:latin typeface="Calibri" panose="020F0502020204030204" pitchFamily="34" charset="0"/>
              <a:cs typeface="Calibri" panose="020F0502020204030204" pitchFamily="34" charset="0"/>
            </a:endParaRPr>
          </a:p>
          <a:p>
            <a:pPr marL="502920" lvl="1" indent="0">
              <a:buNone/>
            </a:pPr>
            <a:r>
              <a:rPr lang="en-US" sz="2800" dirty="0" smtClean="0">
                <a:latin typeface="Calibri" panose="020F0502020204030204" pitchFamily="34" charset="0"/>
                <a:cs typeface="Calibri" panose="020F0502020204030204" pitchFamily="34" charset="0"/>
              </a:rPr>
              <a:t>This </a:t>
            </a:r>
            <a:r>
              <a:rPr lang="en-US" sz="2800" dirty="0">
                <a:latin typeface="Calibri" panose="020F0502020204030204" pitchFamily="34" charset="0"/>
                <a:cs typeface="Calibri" panose="020F0502020204030204" pitchFamily="34" charset="0"/>
              </a:rPr>
              <a:t>trend is supported by rapid advancements in battery technology, declining costs of renewable energy, and global efforts to reduce greenhouse gas emissions.</a:t>
            </a:r>
            <a:endParaRPr lang="pl-PL" sz="2800" dirty="0">
              <a:latin typeface="Calibri" panose="020F0502020204030204" pitchFamily="34" charset="0"/>
              <a:cs typeface="Calibri" panose="020F0502020204030204" pitchFamily="34" charset="0"/>
            </a:endParaRPr>
          </a:p>
          <a:p>
            <a:pPr lvl="1"/>
            <a:endParaRPr lang="pl-PL"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13712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3"/>
          <a:stretch>
            <a:fillRect/>
          </a:stretch>
        </p:blipFill>
        <p:spPr>
          <a:xfrm>
            <a:off x="3868738" y="985837"/>
            <a:ext cx="7315200" cy="4876800"/>
          </a:xfrm>
          <a:prstGeom prst="rect">
            <a:avLst/>
          </a:prstGeom>
        </p:spPr>
      </p:pic>
      <p:sp>
        <p:nvSpPr>
          <p:cNvPr id="5" name="Tytuł 1"/>
          <p:cNvSpPr>
            <a:spLocks noGrp="1"/>
          </p:cNvSpPr>
          <p:nvPr>
            <p:ph type="title"/>
          </p:nvPr>
        </p:nvSpPr>
        <p:spPr>
          <a:xfrm>
            <a:off x="252919" y="1123837"/>
            <a:ext cx="3045866" cy="4601183"/>
          </a:xfrm>
        </p:spPr>
        <p:txBody>
          <a:bodyPr/>
          <a:lstStyle/>
          <a:p>
            <a:r>
              <a:rPr lang="pl-PL" sz="3200" dirty="0" err="1" smtClean="0">
                <a:latin typeface="Calibri" panose="020F0502020204030204" pitchFamily="34" charset="0"/>
                <a:cs typeface="Calibri" panose="020F0502020204030204" pitchFamily="34" charset="0"/>
              </a:rPr>
              <a:t>Environmental</a:t>
            </a:r>
            <a:r>
              <a:rPr lang="pl-PL" sz="3200" dirty="0" smtClean="0">
                <a:latin typeface="Calibri" panose="020F0502020204030204" pitchFamily="34" charset="0"/>
                <a:cs typeface="Calibri" panose="020F0502020204030204" pitchFamily="34" charset="0"/>
              </a:rPr>
              <a:t> </a:t>
            </a:r>
            <a:r>
              <a:rPr lang="pl-PL" sz="3200" dirty="0">
                <a:latin typeface="Calibri" panose="020F0502020204030204" pitchFamily="34" charset="0"/>
                <a:cs typeface="Calibri" panose="020F0502020204030204" pitchFamily="34" charset="0"/>
              </a:rPr>
              <a:t>and </a:t>
            </a:r>
            <a:r>
              <a:rPr lang="pl-PL" sz="3200" dirty="0" err="1" smtClean="0">
                <a:latin typeface="Calibri" panose="020F0502020204030204" pitchFamily="34" charset="0"/>
                <a:cs typeface="Calibri" panose="020F0502020204030204" pitchFamily="34" charset="0"/>
              </a:rPr>
              <a:t>Economic</a:t>
            </a:r>
            <a:r>
              <a:rPr lang="pl-PL" sz="3200" dirty="0" smtClean="0">
                <a:latin typeface="Calibri" panose="020F0502020204030204" pitchFamily="34" charset="0"/>
                <a:cs typeface="Calibri" panose="020F0502020204030204" pitchFamily="34" charset="0"/>
              </a:rPr>
              <a:t> </a:t>
            </a:r>
            <a:r>
              <a:rPr lang="pl-PL" sz="3200" dirty="0" err="1" smtClean="0">
                <a:latin typeface="Calibri" panose="020F0502020204030204" pitchFamily="34" charset="0"/>
                <a:cs typeface="Calibri" panose="020F0502020204030204" pitchFamily="34" charset="0"/>
              </a:rPr>
              <a:t>Benefits</a:t>
            </a:r>
            <a:r>
              <a:rPr lang="pl-PL" dirty="0"/>
              <a:t/>
            </a:r>
            <a:br>
              <a:rPr lang="pl-PL" dirty="0"/>
            </a:br>
            <a:endParaRPr lang="pl-PL" dirty="0"/>
          </a:p>
        </p:txBody>
      </p:sp>
    </p:spTree>
    <p:extLst>
      <p:ext uri="{BB962C8B-B14F-4D97-AF65-F5344CB8AC3E}">
        <p14:creationId xmlns:p14="http://schemas.microsoft.com/office/powerpoint/2010/main" val="26561813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sz="3200" dirty="0" err="1">
                <a:latin typeface="Calibri" panose="020F0502020204030204" pitchFamily="34" charset="0"/>
                <a:cs typeface="Calibri" panose="020F0502020204030204" pitchFamily="34" charset="0"/>
              </a:rPr>
              <a:t>Challenges</a:t>
            </a:r>
            <a:endParaRPr lang="pl-PL" sz="3200" dirty="0">
              <a:latin typeface="Calibri" panose="020F0502020204030204" pitchFamily="34" charset="0"/>
              <a:cs typeface="Calibri" panose="020F0502020204030204" pitchFamily="34" charset="0"/>
            </a:endParaRPr>
          </a:p>
        </p:txBody>
      </p:sp>
      <p:sp>
        <p:nvSpPr>
          <p:cNvPr id="3" name="Symbol zastępczy zawartości 2"/>
          <p:cNvSpPr>
            <a:spLocks noGrp="1"/>
          </p:cNvSpPr>
          <p:nvPr>
            <p:ph idx="1"/>
          </p:nvPr>
        </p:nvSpPr>
        <p:spPr>
          <a:xfrm>
            <a:off x="3869267" y="864108"/>
            <a:ext cx="7798013" cy="5120640"/>
          </a:xfrm>
        </p:spPr>
        <p:txBody>
          <a:bodyPr>
            <a:normAutofit/>
          </a:bodyPr>
          <a:lstStyle/>
          <a:p>
            <a:r>
              <a:rPr lang="en-US" sz="2800" b="1" dirty="0">
                <a:latin typeface="Calibri" panose="020F0502020204030204" pitchFamily="34" charset="0"/>
                <a:cs typeface="Calibri" panose="020F0502020204030204" pitchFamily="34" charset="0"/>
              </a:rPr>
              <a:t>High Initial Cost of EVs: </a:t>
            </a:r>
            <a:r>
              <a:rPr lang="en-US" sz="2800" dirty="0">
                <a:latin typeface="Calibri" panose="020F0502020204030204" pitchFamily="34" charset="0"/>
                <a:cs typeface="Calibri" panose="020F0502020204030204" pitchFamily="34" charset="0"/>
              </a:rPr>
              <a:t>Despite long-term savings, upfront vehicle costs can be a barrier</a:t>
            </a:r>
            <a:r>
              <a:rPr lang="en-US"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r>
              <a:rPr lang="en-US" sz="2800" b="1" dirty="0">
                <a:latin typeface="Calibri" panose="020F0502020204030204" pitchFamily="34" charset="0"/>
                <a:cs typeface="Calibri" panose="020F0502020204030204" pitchFamily="34" charset="0"/>
              </a:rPr>
              <a:t>Charging Infrastructure: </a:t>
            </a:r>
            <a:r>
              <a:rPr lang="en-US" sz="2800" dirty="0">
                <a:latin typeface="Calibri" panose="020F0502020204030204" pitchFamily="34" charset="0"/>
                <a:cs typeface="Calibri" panose="020F0502020204030204" pitchFamily="34" charset="0"/>
              </a:rPr>
              <a:t>Many cities lack adequate public and private charging stations</a:t>
            </a:r>
            <a:r>
              <a:rPr lang="en-US"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r>
              <a:rPr lang="en-US" sz="2800" b="1" dirty="0">
                <a:latin typeface="Calibri" panose="020F0502020204030204" pitchFamily="34" charset="0"/>
                <a:cs typeface="Calibri" panose="020F0502020204030204" pitchFamily="34" charset="0"/>
              </a:rPr>
              <a:t>Grid Readiness: </a:t>
            </a:r>
            <a:r>
              <a:rPr lang="en-US" sz="2800" dirty="0">
                <a:latin typeface="Calibri" panose="020F0502020204030204" pitchFamily="34" charset="0"/>
                <a:cs typeface="Calibri" panose="020F0502020204030204" pitchFamily="34" charset="0"/>
              </a:rPr>
              <a:t>Increased electricity demand may stress urban power grids</a:t>
            </a:r>
            <a:r>
              <a:rPr lang="en-US"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r>
              <a:rPr lang="en-US" sz="2800" b="1" dirty="0">
                <a:latin typeface="Calibri" panose="020F0502020204030204" pitchFamily="34" charset="0"/>
                <a:cs typeface="Calibri" panose="020F0502020204030204" pitchFamily="34" charset="0"/>
              </a:rPr>
              <a:t>Battery Supply Chains: </a:t>
            </a:r>
            <a:r>
              <a:rPr lang="en-US" sz="2800" dirty="0">
                <a:latin typeface="Calibri" panose="020F0502020204030204" pitchFamily="34" charset="0"/>
                <a:cs typeface="Calibri" panose="020F0502020204030204" pitchFamily="34" charset="0"/>
              </a:rPr>
              <a:t>Environmental and ethical issues related to lithium, cobalt, and rare earth minerals.</a:t>
            </a:r>
            <a:endParaRPr lang="pl-PL"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001825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sz="3200" dirty="0" err="1">
                <a:latin typeface="Calibri" panose="020F0502020204030204" pitchFamily="34" charset="0"/>
                <a:cs typeface="Calibri" panose="020F0502020204030204" pitchFamily="34" charset="0"/>
              </a:rPr>
              <a:t>Opportunities</a:t>
            </a:r>
            <a:endParaRPr lang="pl-PL" sz="3200" dirty="0">
              <a:latin typeface="Calibri" panose="020F0502020204030204" pitchFamily="34" charset="0"/>
              <a:cs typeface="Calibri" panose="020F0502020204030204" pitchFamily="34" charset="0"/>
            </a:endParaRPr>
          </a:p>
        </p:txBody>
      </p:sp>
      <p:sp>
        <p:nvSpPr>
          <p:cNvPr id="3" name="Symbol zastępczy zawartości 2"/>
          <p:cNvSpPr>
            <a:spLocks noGrp="1"/>
          </p:cNvSpPr>
          <p:nvPr>
            <p:ph idx="1"/>
          </p:nvPr>
        </p:nvSpPr>
        <p:spPr>
          <a:xfrm>
            <a:off x="3869267" y="864108"/>
            <a:ext cx="7763289" cy="5120640"/>
          </a:xfrm>
        </p:spPr>
        <p:txBody>
          <a:bodyPr>
            <a:normAutofit/>
          </a:bodyPr>
          <a:lstStyle/>
          <a:p>
            <a:r>
              <a:rPr lang="en-US" sz="2800" b="1" dirty="0">
                <a:latin typeface="Calibri" panose="020F0502020204030204" pitchFamily="34" charset="0"/>
                <a:cs typeface="Calibri" panose="020F0502020204030204" pitchFamily="34" charset="0"/>
              </a:rPr>
              <a:t>Integration with Renewable Energy: </a:t>
            </a:r>
            <a:r>
              <a:rPr lang="en-US" sz="2800" dirty="0">
                <a:latin typeface="Calibri" panose="020F0502020204030204" pitchFamily="34" charset="0"/>
                <a:cs typeface="Calibri" panose="020F0502020204030204" pitchFamily="34" charset="0"/>
              </a:rPr>
              <a:t>Cities can link EV charging to solar and wind power sources</a:t>
            </a:r>
            <a:r>
              <a:rPr lang="en-US"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r>
              <a:rPr lang="en-US" sz="2800" b="1" dirty="0">
                <a:latin typeface="Calibri" panose="020F0502020204030204" pitchFamily="34" charset="0"/>
                <a:cs typeface="Calibri" panose="020F0502020204030204" pitchFamily="34" charset="0"/>
              </a:rPr>
              <a:t>Shared Electric Mobility: </a:t>
            </a:r>
            <a:r>
              <a:rPr lang="en-US" sz="2800" dirty="0">
                <a:latin typeface="Calibri" panose="020F0502020204030204" pitchFamily="34" charset="0"/>
                <a:cs typeface="Calibri" panose="020F0502020204030204" pitchFamily="34" charset="0"/>
              </a:rPr>
              <a:t>Electrified fleets (e.g., taxis, buses, bikes) lower costs and emissions for many users</a:t>
            </a:r>
            <a:r>
              <a:rPr lang="en-US"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r>
              <a:rPr lang="en-US" sz="2800" b="1" dirty="0">
                <a:latin typeface="Calibri" panose="020F0502020204030204" pitchFamily="34" charset="0"/>
                <a:cs typeface="Calibri" panose="020F0502020204030204" pitchFamily="34" charset="0"/>
              </a:rPr>
              <a:t>Smart Charging &amp; V2G (Vehicle-to-Grid): </a:t>
            </a:r>
            <a:r>
              <a:rPr lang="en-US" sz="2800" dirty="0">
                <a:latin typeface="Calibri" panose="020F0502020204030204" pitchFamily="34" charset="0"/>
                <a:cs typeface="Calibri" panose="020F0502020204030204" pitchFamily="34" charset="0"/>
              </a:rPr>
              <a:t>Enables dynamic energy management and grid balancing</a:t>
            </a:r>
            <a:r>
              <a:rPr lang="en-US" sz="2800" dirty="0" smtClean="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r>
              <a:rPr lang="en-US" sz="2800" b="1" dirty="0">
                <a:latin typeface="Calibri" panose="020F0502020204030204" pitchFamily="34" charset="0"/>
                <a:cs typeface="Calibri" panose="020F0502020204030204" pitchFamily="34" charset="0"/>
              </a:rPr>
              <a:t>Policy Innovation: </a:t>
            </a:r>
            <a:r>
              <a:rPr lang="en-US" sz="2800" dirty="0">
                <a:latin typeface="Calibri" panose="020F0502020204030204" pitchFamily="34" charset="0"/>
                <a:cs typeface="Calibri" panose="020F0502020204030204" pitchFamily="34" charset="0"/>
              </a:rPr>
              <a:t>Subsidies, tax benefits, and zoning incentives can accelerate EV adoption.</a:t>
            </a:r>
            <a:endParaRPr lang="pl-PL"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3054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zawartości 5"/>
          <p:cNvPicPr>
            <a:picLocks noGrp="1" noChangeAspect="1"/>
          </p:cNvPicPr>
          <p:nvPr>
            <p:ph idx="1"/>
          </p:nvPr>
        </p:nvPicPr>
        <p:blipFill>
          <a:blip r:embed="rId2"/>
          <a:stretch>
            <a:fillRect/>
          </a:stretch>
        </p:blipFill>
        <p:spPr>
          <a:xfrm>
            <a:off x="3586089" y="1805650"/>
            <a:ext cx="8103921" cy="2257063"/>
          </a:xfrm>
          <a:prstGeom prst="rect">
            <a:avLst/>
          </a:prstGeom>
        </p:spPr>
      </p:pic>
      <p:sp>
        <p:nvSpPr>
          <p:cNvPr id="4" name="Prostokąt 3"/>
          <p:cNvSpPr/>
          <p:nvPr/>
        </p:nvSpPr>
        <p:spPr>
          <a:xfrm>
            <a:off x="0" y="5092861"/>
            <a:ext cx="3449256" cy="101857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Tytuł 1"/>
          <p:cNvSpPr txBox="1">
            <a:spLocks/>
          </p:cNvSpPr>
          <p:nvPr/>
        </p:nvSpPr>
        <p:spPr>
          <a:xfrm>
            <a:off x="252919" y="1123837"/>
            <a:ext cx="2947482" cy="47676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en-US" sz="3200" dirty="0" smtClean="0">
                <a:latin typeface="Calibri" panose="020F0502020204030204" pitchFamily="34" charset="0"/>
                <a:cs typeface="Calibri" panose="020F0502020204030204" pitchFamily="34" charset="0"/>
              </a:rPr>
              <a:t>Mobility Challenges – Developing Cities </a:t>
            </a: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en-US" sz="2400" b="1" dirty="0" smtClean="0">
                <a:solidFill>
                  <a:schemeClr val="tx1"/>
                </a:solidFill>
                <a:latin typeface="Calibri" panose="020F0502020204030204" pitchFamily="34" charset="0"/>
                <a:cs typeface="Calibri" panose="020F0502020204030204" pitchFamily="34" charset="0"/>
              </a:rPr>
              <a:t>Karachi</a:t>
            </a:r>
            <a:r>
              <a:rPr lang="pl-PL" sz="2400" b="1" dirty="0" smtClean="0">
                <a:solidFill>
                  <a:schemeClr val="tx1"/>
                </a:solidFill>
                <a:latin typeface="Calibri" panose="020F0502020204030204" pitchFamily="34" charset="0"/>
                <a:cs typeface="Calibri" panose="020F0502020204030204" pitchFamily="34" charset="0"/>
              </a:rPr>
              <a:t> (Pakistan)</a:t>
            </a:r>
            <a:endParaRPr lang="pl-PL" sz="2400" b="1" dirty="0">
              <a:solidFill>
                <a:schemeClr val="tx1"/>
              </a:solidFill>
              <a:latin typeface="Calibri" panose="020F0502020204030204" pitchFamily="34" charset="0"/>
              <a:cs typeface="Calibri" panose="020F0502020204030204" pitchFamily="34" charset="0"/>
            </a:endParaRPr>
          </a:p>
        </p:txBody>
      </p:sp>
      <p:sp>
        <p:nvSpPr>
          <p:cNvPr id="10" name="Prostokąt 9"/>
          <p:cNvSpPr/>
          <p:nvPr/>
        </p:nvSpPr>
        <p:spPr>
          <a:xfrm>
            <a:off x="3736560" y="5984628"/>
            <a:ext cx="2749471" cy="369332"/>
          </a:xfrm>
          <a:prstGeom prst="rect">
            <a:avLst/>
          </a:prstGeom>
        </p:spPr>
        <p:txBody>
          <a:bodyPr wrap="none">
            <a:spAutoFit/>
          </a:bodyPr>
          <a:lstStyle/>
          <a:p>
            <a:r>
              <a:rPr lang="pl-PL" sz="900" dirty="0"/>
              <a:t>KARACHI, PAKISTAN, URBAN TRANSPORT PROFILE</a:t>
            </a:r>
          </a:p>
          <a:p>
            <a:r>
              <a:rPr lang="pl-PL" sz="900" dirty="0" err="1"/>
              <a:t>December</a:t>
            </a:r>
            <a:r>
              <a:rPr lang="pl-PL" sz="900" dirty="0"/>
              <a:t> </a:t>
            </a:r>
            <a:r>
              <a:rPr lang="pl-PL" sz="900" dirty="0" smtClean="0"/>
              <a:t>2024, </a:t>
            </a:r>
            <a:r>
              <a:rPr lang="pl-PL" sz="900" dirty="0" err="1" smtClean="0"/>
              <a:t>Asian</a:t>
            </a:r>
            <a:r>
              <a:rPr lang="pl-PL" sz="900" dirty="0" smtClean="0"/>
              <a:t> Transport </a:t>
            </a:r>
            <a:r>
              <a:rPr lang="pl-PL" sz="900" dirty="0" err="1" smtClean="0"/>
              <a:t>Observatory</a:t>
            </a:r>
            <a:r>
              <a:rPr lang="pl-PL" sz="900" dirty="0" smtClean="0"/>
              <a:t> </a:t>
            </a:r>
            <a:endParaRPr lang="pl-PL" sz="900" dirty="0"/>
          </a:p>
        </p:txBody>
      </p:sp>
    </p:spTree>
    <p:extLst>
      <p:ext uri="{BB962C8B-B14F-4D97-AF65-F5344CB8AC3E}">
        <p14:creationId xmlns:p14="http://schemas.microsoft.com/office/powerpoint/2010/main" val="419583166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sp>
        <p:nvSpPr>
          <p:cNvPr id="3" name="Symbol zastępczy zawartości 2"/>
          <p:cNvSpPr>
            <a:spLocks noGrp="1"/>
          </p:cNvSpPr>
          <p:nvPr>
            <p:ph idx="1"/>
          </p:nvPr>
        </p:nvSpPr>
        <p:spPr>
          <a:xfrm>
            <a:off x="3767644" y="952686"/>
            <a:ext cx="8254313" cy="5120640"/>
          </a:xfrm>
        </p:spPr>
        <p:txBody>
          <a:bodyPr>
            <a:noAutofit/>
          </a:bodyPr>
          <a:lstStyle/>
          <a:p>
            <a:r>
              <a:rPr lang="en-US" sz="2800" dirty="0">
                <a:latin typeface="Calibri" panose="020F0502020204030204" pitchFamily="34" charset="0"/>
                <a:cs typeface="Calibri" panose="020F0502020204030204" pitchFamily="34" charset="0"/>
              </a:rPr>
              <a:t>Choose a city (real or hypothetical) and assess its current urban transport system</a:t>
            </a:r>
            <a:r>
              <a:rPr lang="en-US" sz="2800" dirty="0" smtClean="0">
                <a:latin typeface="Calibri" panose="020F0502020204030204" pitchFamily="34" charset="0"/>
                <a:cs typeface="Calibri" panose="020F0502020204030204" pitchFamily="34" charset="0"/>
              </a:rPr>
              <a:t>.</a:t>
            </a:r>
            <a:endParaRPr lang="pl-PL" sz="2800" dirty="0" smtClean="0">
              <a:latin typeface="Calibri" panose="020F0502020204030204" pitchFamily="34" charset="0"/>
              <a:cs typeface="Calibri" panose="020F0502020204030204" pitchFamily="34" charset="0"/>
            </a:endParaRPr>
          </a:p>
          <a:p>
            <a:r>
              <a:rPr lang="en-US" sz="2800" dirty="0" smtClean="0">
                <a:latin typeface="Calibri" panose="020F0502020204030204" pitchFamily="34" charset="0"/>
                <a:cs typeface="Calibri" panose="020F0502020204030204" pitchFamily="34" charset="0"/>
              </a:rPr>
              <a:t>Analyze </a:t>
            </a:r>
            <a:r>
              <a:rPr lang="en-US" sz="2800" dirty="0">
                <a:latin typeface="Calibri" panose="020F0502020204030204" pitchFamily="34" charset="0"/>
                <a:cs typeface="Calibri" panose="020F0502020204030204" pitchFamily="34" charset="0"/>
              </a:rPr>
              <a:t>sustainable mobility principles implemented or feasible for the city, including</a:t>
            </a:r>
            <a:r>
              <a:rPr lang="en-US" sz="2800" dirty="0" smtClean="0">
                <a:latin typeface="Calibri" panose="020F0502020204030204" pitchFamily="34" charset="0"/>
                <a:cs typeface="Calibri" panose="020F0502020204030204" pitchFamily="34" charset="0"/>
              </a:rPr>
              <a:t>:</a:t>
            </a:r>
            <a:r>
              <a:rPr lang="pl-PL" sz="2800" dirty="0" smtClean="0">
                <a:latin typeface="Calibri" panose="020F0502020204030204" pitchFamily="34" charset="0"/>
                <a:cs typeface="Calibri" panose="020F0502020204030204" pitchFamily="34" charset="0"/>
              </a:rPr>
              <a:t> </a:t>
            </a:r>
          </a:p>
          <a:p>
            <a:pPr lvl="1"/>
            <a:r>
              <a:rPr lang="en-US" sz="2800" dirty="0" smtClean="0">
                <a:latin typeface="Calibri" panose="020F0502020204030204" pitchFamily="34" charset="0"/>
                <a:cs typeface="Calibri" panose="020F0502020204030204" pitchFamily="34" charset="0"/>
              </a:rPr>
              <a:t>Low-carbon </a:t>
            </a:r>
            <a:r>
              <a:rPr lang="en-US" sz="2800" dirty="0">
                <a:latin typeface="Calibri" panose="020F0502020204030204" pitchFamily="34" charset="0"/>
                <a:cs typeface="Calibri" panose="020F0502020204030204" pitchFamily="34" charset="0"/>
              </a:rPr>
              <a:t>and energy-efficient transport </a:t>
            </a:r>
            <a:r>
              <a:rPr lang="en-US" sz="2800" dirty="0" smtClean="0">
                <a:latin typeface="Calibri" panose="020F0502020204030204" pitchFamily="34" charset="0"/>
                <a:cs typeface="Calibri" panose="020F0502020204030204" pitchFamily="34" charset="0"/>
              </a:rPr>
              <a:t>options</a:t>
            </a:r>
            <a:r>
              <a:rPr lang="pl-PL" sz="2800" dirty="0" smtClean="0">
                <a:latin typeface="Calibri" panose="020F0502020204030204" pitchFamily="34" charset="0"/>
                <a:cs typeface="Calibri" panose="020F0502020204030204" pitchFamily="34" charset="0"/>
              </a:rPr>
              <a:t> </a:t>
            </a:r>
          </a:p>
          <a:p>
            <a:pPr lvl="1"/>
            <a:r>
              <a:rPr lang="en-US" sz="2800" dirty="0" smtClean="0">
                <a:latin typeface="Calibri" panose="020F0502020204030204" pitchFamily="34" charset="0"/>
                <a:cs typeface="Calibri" panose="020F0502020204030204" pitchFamily="34" charset="0"/>
              </a:rPr>
              <a:t>Eco-friendly </a:t>
            </a:r>
            <a:r>
              <a:rPr lang="en-US" sz="2800" dirty="0">
                <a:latin typeface="Calibri" panose="020F0502020204030204" pitchFamily="34" charset="0"/>
                <a:cs typeface="Calibri" panose="020F0502020204030204" pitchFamily="34" charset="0"/>
              </a:rPr>
              <a:t>urban planning and </a:t>
            </a:r>
            <a:r>
              <a:rPr lang="en-US" sz="2800" dirty="0" smtClean="0">
                <a:latin typeface="Calibri" panose="020F0502020204030204" pitchFamily="34" charset="0"/>
                <a:cs typeface="Calibri" panose="020F0502020204030204" pitchFamily="34" charset="0"/>
              </a:rPr>
              <a:t>infrastructure</a:t>
            </a:r>
            <a:r>
              <a:rPr lang="pl-PL" sz="2800" dirty="0" smtClean="0">
                <a:latin typeface="Calibri" panose="020F0502020204030204" pitchFamily="34" charset="0"/>
                <a:cs typeface="Calibri" panose="020F0502020204030204" pitchFamily="34" charset="0"/>
              </a:rPr>
              <a:t> </a:t>
            </a:r>
          </a:p>
          <a:p>
            <a:pPr marL="384175" lvl="1" indent="-342900"/>
            <a:r>
              <a:rPr lang="en-US" sz="2800" dirty="0" smtClean="0">
                <a:latin typeface="Calibri" panose="020F0502020204030204" pitchFamily="34" charset="0"/>
                <a:cs typeface="Calibri" panose="020F0502020204030204" pitchFamily="34" charset="0"/>
              </a:rPr>
              <a:t>Explore </a:t>
            </a:r>
            <a:r>
              <a:rPr lang="en-US" sz="2800" dirty="0">
                <a:latin typeface="Calibri" panose="020F0502020204030204" pitchFamily="34" charset="0"/>
                <a:cs typeface="Calibri" panose="020F0502020204030204" pitchFamily="34" charset="0"/>
              </a:rPr>
              <a:t>public transport models</a:t>
            </a:r>
            <a:r>
              <a:rPr lang="en-US" sz="2800" dirty="0" smtClean="0">
                <a:latin typeface="Calibri" panose="020F0502020204030204" pitchFamily="34" charset="0"/>
                <a:cs typeface="Calibri" panose="020F0502020204030204" pitchFamily="34" charset="0"/>
              </a:rPr>
              <a:t>:</a:t>
            </a:r>
            <a:r>
              <a:rPr lang="pl-PL" sz="2800" dirty="0" smtClean="0">
                <a:latin typeface="Calibri" panose="020F0502020204030204" pitchFamily="34" charset="0"/>
                <a:cs typeface="Calibri" panose="020F0502020204030204" pitchFamily="34" charset="0"/>
              </a:rPr>
              <a:t> </a:t>
            </a:r>
          </a:p>
          <a:p>
            <a:pPr marL="841375" lvl="2" indent="-342900"/>
            <a:r>
              <a:rPr lang="en-US" sz="2800" dirty="0" smtClean="0">
                <a:latin typeface="Calibri" panose="020F0502020204030204" pitchFamily="34" charset="0"/>
                <a:cs typeface="Calibri" panose="020F0502020204030204" pitchFamily="34" charset="0"/>
              </a:rPr>
              <a:t>Affordable </a:t>
            </a:r>
            <a:r>
              <a:rPr lang="en-US" sz="2800" dirty="0">
                <a:latin typeface="Calibri" panose="020F0502020204030204" pitchFamily="34" charset="0"/>
                <a:cs typeface="Calibri" panose="020F0502020204030204" pitchFamily="34" charset="0"/>
              </a:rPr>
              <a:t>solutions such as Bus Rapid Transit (BRT</a:t>
            </a:r>
            <a:r>
              <a:rPr lang="en-US" sz="2800" dirty="0" smtClean="0">
                <a:latin typeface="Calibri" panose="020F0502020204030204" pitchFamily="34" charset="0"/>
                <a:cs typeface="Calibri" panose="020F0502020204030204" pitchFamily="34" charset="0"/>
              </a:rPr>
              <a:t>)</a:t>
            </a:r>
            <a:r>
              <a:rPr lang="pl-PL" sz="2800" dirty="0" smtClean="0">
                <a:latin typeface="Calibri" panose="020F0502020204030204" pitchFamily="34" charset="0"/>
                <a:cs typeface="Calibri" panose="020F0502020204030204" pitchFamily="34" charset="0"/>
              </a:rPr>
              <a:t> </a:t>
            </a:r>
          </a:p>
          <a:p>
            <a:pPr marL="841375" lvl="2" indent="-342900"/>
            <a:r>
              <a:rPr lang="en-US" sz="2800" dirty="0" smtClean="0">
                <a:latin typeface="Calibri" panose="020F0502020204030204" pitchFamily="34" charset="0"/>
                <a:cs typeface="Calibri" panose="020F0502020204030204" pitchFamily="34" charset="0"/>
              </a:rPr>
              <a:t>Informal </a:t>
            </a:r>
            <a:r>
              <a:rPr lang="en-US" sz="2800" dirty="0">
                <a:latin typeface="Calibri" panose="020F0502020204030204" pitchFamily="34" charset="0"/>
                <a:cs typeface="Calibri" panose="020F0502020204030204" pitchFamily="34" charset="0"/>
              </a:rPr>
              <a:t>transport systems and non-motorized transport (NMT) options (e.g., sidewalks, bike lanes, pedestrian zones</a:t>
            </a:r>
            <a:r>
              <a:rPr lang="en-US" sz="2800" dirty="0" smtClean="0">
                <a:latin typeface="Calibri" panose="020F0502020204030204" pitchFamily="34" charset="0"/>
                <a:cs typeface="Calibri" panose="020F0502020204030204" pitchFamily="34" charset="0"/>
              </a:rPr>
              <a:t>)</a:t>
            </a:r>
            <a:endParaRPr lang="pl-PL" sz="2800" dirty="0" smtClean="0">
              <a:latin typeface="Calibri" panose="020F0502020204030204" pitchFamily="34" charset="0"/>
              <a:cs typeface="Calibri" panose="020F0502020204030204" pitchFamily="34" charset="0"/>
            </a:endParaRPr>
          </a:p>
        </p:txBody>
      </p:sp>
      <p:sp>
        <p:nvSpPr>
          <p:cNvPr id="4" name="Prostokąt 3"/>
          <p:cNvSpPr/>
          <p:nvPr/>
        </p:nvSpPr>
        <p:spPr>
          <a:xfrm>
            <a:off x="0" y="700088"/>
            <a:ext cx="3514725" cy="544353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l-PL" sz="3200" b="1" dirty="0" smtClean="0">
                <a:latin typeface="Calibri" panose="020F0502020204030204" pitchFamily="34" charset="0"/>
                <a:cs typeface="Calibri" panose="020F0502020204030204" pitchFamily="34" charset="0"/>
              </a:rPr>
              <a:t>Student </a:t>
            </a:r>
            <a:r>
              <a:rPr lang="pl-PL" sz="3200" b="1" dirty="0" err="1" smtClean="0">
                <a:latin typeface="Calibri" panose="020F0502020204030204" pitchFamily="34" charset="0"/>
                <a:cs typeface="Calibri" panose="020F0502020204030204" pitchFamily="34" charset="0"/>
              </a:rPr>
              <a:t>assignment</a:t>
            </a:r>
            <a:r>
              <a:rPr lang="pl-PL" sz="3200" b="1" dirty="0" smtClean="0">
                <a:latin typeface="Calibri" panose="020F0502020204030204" pitchFamily="34" charset="0"/>
                <a:cs typeface="Calibri" panose="020F0502020204030204" pitchFamily="34" charset="0"/>
              </a:rPr>
              <a:t>: </a:t>
            </a:r>
            <a:r>
              <a:rPr lang="pl-PL" sz="3200" dirty="0" err="1" smtClean="0">
                <a:latin typeface="Calibri" panose="020F0502020204030204" pitchFamily="34" charset="0"/>
                <a:cs typeface="Calibri" panose="020F0502020204030204" pitchFamily="34" charset="0"/>
              </a:rPr>
              <a:t>Sustainable</a:t>
            </a:r>
            <a:r>
              <a:rPr lang="pl-PL" sz="3200" dirty="0" smtClean="0">
                <a:latin typeface="Calibri" panose="020F0502020204030204" pitchFamily="34" charset="0"/>
                <a:cs typeface="Calibri" panose="020F0502020204030204" pitchFamily="34" charset="0"/>
              </a:rPr>
              <a:t> </a:t>
            </a:r>
            <a:r>
              <a:rPr lang="pl-PL" sz="3200" dirty="0">
                <a:latin typeface="Calibri" panose="020F0502020204030204" pitchFamily="34" charset="0"/>
                <a:cs typeface="Calibri" panose="020F0502020204030204" pitchFamily="34" charset="0"/>
              </a:rPr>
              <a:t>Urban </a:t>
            </a:r>
            <a:r>
              <a:rPr lang="pl-PL" sz="3200" dirty="0" err="1">
                <a:latin typeface="Calibri" panose="020F0502020204030204" pitchFamily="34" charset="0"/>
                <a:cs typeface="Calibri" panose="020F0502020204030204" pitchFamily="34" charset="0"/>
              </a:rPr>
              <a:t>Mobility</a:t>
            </a:r>
            <a:r>
              <a:rPr lang="pl-PL" sz="3200" dirty="0">
                <a:latin typeface="Calibri" panose="020F0502020204030204" pitchFamily="34" charset="0"/>
                <a:cs typeface="Calibri" panose="020F0502020204030204" pitchFamily="34" charset="0"/>
              </a:rPr>
              <a:t> Solutions</a:t>
            </a:r>
          </a:p>
        </p:txBody>
      </p:sp>
    </p:spTree>
    <p:extLst>
      <p:ext uri="{BB962C8B-B14F-4D97-AF65-F5344CB8AC3E}">
        <p14:creationId xmlns:p14="http://schemas.microsoft.com/office/powerpoint/2010/main" val="805916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720986" y="995955"/>
            <a:ext cx="7882009" cy="5120640"/>
          </a:xfrm>
        </p:spPr>
        <p:txBody>
          <a:bodyPr>
            <a:normAutofit/>
          </a:bodyPr>
          <a:lstStyle/>
          <a:p>
            <a:r>
              <a:rPr lang="en-US" sz="2800" dirty="0">
                <a:latin typeface="Calibri" panose="020F0502020204030204" pitchFamily="34" charset="0"/>
                <a:cs typeface="Calibri" panose="020F0502020204030204" pitchFamily="34" charset="0"/>
              </a:rPr>
              <a:t>Examine shared mobility concepts such as carpooling, bike-sharing, or ride-sharing apps. </a:t>
            </a:r>
            <a:r>
              <a:rPr lang="en-US" sz="2800" dirty="0" smtClean="0">
                <a:latin typeface="Calibri" panose="020F0502020204030204" pitchFamily="34" charset="0"/>
                <a:cs typeface="Calibri" panose="020F0502020204030204" pitchFamily="34" charset="0"/>
              </a:rPr>
              <a:t>Discuss </a:t>
            </a:r>
            <a:r>
              <a:rPr lang="en-US" sz="2800" dirty="0">
                <a:latin typeface="Calibri" panose="020F0502020204030204" pitchFamily="34" charset="0"/>
                <a:cs typeface="Calibri" panose="020F0502020204030204" pitchFamily="34" charset="0"/>
              </a:rPr>
              <a:t>their potential benefits for congestion, costs, and the environment.</a:t>
            </a:r>
            <a:r>
              <a:rPr lang="pl-PL" sz="2800" dirty="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Consider electrification of transport: </a:t>
            </a:r>
            <a:r>
              <a:rPr lang="pl-PL" sz="2800" dirty="0" smtClean="0">
                <a:latin typeface="Calibri" panose="020F0502020204030204" pitchFamily="34" charset="0"/>
                <a:cs typeface="Calibri" panose="020F0502020204030204" pitchFamily="34" charset="0"/>
              </a:rPr>
              <a:t>i</a:t>
            </a:r>
            <a:r>
              <a:rPr lang="en-US" sz="2800" dirty="0" err="1" smtClean="0">
                <a:latin typeface="Calibri" panose="020F0502020204030204" pitchFamily="34" charset="0"/>
                <a:cs typeface="Calibri" panose="020F0502020204030204" pitchFamily="34" charset="0"/>
              </a:rPr>
              <a:t>dentify</a:t>
            </a:r>
            <a:r>
              <a:rPr lang="en-US" sz="2800" dirty="0" smtClean="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opportunities and challenges of introducing electric buses, scooters, or cars in the urban system.</a:t>
            </a:r>
            <a:endParaRPr lang="pl-PL"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Prepare a short report or presentation </a:t>
            </a:r>
            <a:r>
              <a:rPr lang="en-US" sz="2800" dirty="0" smtClean="0">
                <a:latin typeface="Calibri" panose="020F0502020204030204" pitchFamily="34" charset="0"/>
                <a:cs typeface="Calibri" panose="020F0502020204030204" pitchFamily="34" charset="0"/>
              </a:rPr>
              <a:t>summarizing </a:t>
            </a:r>
            <a:r>
              <a:rPr lang="en-US" sz="2800" dirty="0">
                <a:latin typeface="Calibri" panose="020F0502020204030204" pitchFamily="34" charset="0"/>
                <a:cs typeface="Calibri" panose="020F0502020204030204" pitchFamily="34" charset="0"/>
              </a:rPr>
              <a:t>your analysis, findings, and practical recommendations for improving sustainable mobility in the selected city.</a:t>
            </a:r>
            <a:endParaRPr lang="pl-PL" sz="2800" dirty="0">
              <a:latin typeface="Calibri" panose="020F0502020204030204" pitchFamily="34" charset="0"/>
              <a:cs typeface="Calibri" panose="020F0502020204030204" pitchFamily="34" charset="0"/>
            </a:endParaRPr>
          </a:p>
          <a:p>
            <a:endParaRPr lang="pl-PL" dirty="0"/>
          </a:p>
        </p:txBody>
      </p:sp>
      <p:sp>
        <p:nvSpPr>
          <p:cNvPr id="4" name="Tytuł 3"/>
          <p:cNvSpPr>
            <a:spLocks noGrp="1"/>
          </p:cNvSpPr>
          <p:nvPr>
            <p:ph type="title"/>
          </p:nvPr>
        </p:nvSpPr>
        <p:spPr>
          <a:xfrm>
            <a:off x="-1" y="691979"/>
            <a:ext cx="3472249" cy="5424616"/>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l-PL" sz="3200" b="1" dirty="0" smtClean="0">
                <a:latin typeface="Calibri" panose="020F0502020204030204" pitchFamily="34" charset="0"/>
                <a:cs typeface="Calibri" panose="020F0502020204030204" pitchFamily="34" charset="0"/>
              </a:rPr>
              <a:t>Student </a:t>
            </a:r>
            <a:r>
              <a:rPr lang="pl-PL" sz="3200" b="1" dirty="0" err="1" smtClean="0">
                <a:latin typeface="Calibri" panose="020F0502020204030204" pitchFamily="34" charset="0"/>
                <a:cs typeface="Calibri" panose="020F0502020204030204" pitchFamily="34" charset="0"/>
              </a:rPr>
              <a:t>assignment</a:t>
            </a:r>
            <a:r>
              <a:rPr lang="pl-PL" sz="3200" b="1" dirty="0" smtClean="0">
                <a:latin typeface="Calibri" panose="020F0502020204030204" pitchFamily="34" charset="0"/>
                <a:cs typeface="Calibri" panose="020F0502020204030204" pitchFamily="34" charset="0"/>
              </a:rPr>
              <a:t>: </a:t>
            </a:r>
            <a:r>
              <a:rPr lang="pl-PL" sz="3200" dirty="0" err="1" smtClean="0">
                <a:latin typeface="Calibri" panose="020F0502020204030204" pitchFamily="34" charset="0"/>
                <a:cs typeface="Calibri" panose="020F0502020204030204" pitchFamily="34" charset="0"/>
              </a:rPr>
              <a:t>Sustainable</a:t>
            </a:r>
            <a:r>
              <a:rPr lang="pl-PL" sz="3200" dirty="0" smtClean="0">
                <a:latin typeface="Calibri" panose="020F0502020204030204" pitchFamily="34" charset="0"/>
                <a:cs typeface="Calibri" panose="020F0502020204030204" pitchFamily="34" charset="0"/>
              </a:rPr>
              <a:t> </a:t>
            </a:r>
            <a:r>
              <a:rPr lang="pl-PL" sz="3200" dirty="0">
                <a:latin typeface="Calibri" panose="020F0502020204030204" pitchFamily="34" charset="0"/>
                <a:cs typeface="Calibri" panose="020F0502020204030204" pitchFamily="34" charset="0"/>
              </a:rPr>
              <a:t>Urban </a:t>
            </a:r>
            <a:r>
              <a:rPr lang="pl-PL" sz="3200" dirty="0" err="1">
                <a:latin typeface="Calibri" panose="020F0502020204030204" pitchFamily="34" charset="0"/>
                <a:cs typeface="Calibri" panose="020F0502020204030204" pitchFamily="34" charset="0"/>
              </a:rPr>
              <a:t>Mobility</a:t>
            </a:r>
            <a:r>
              <a:rPr lang="pl-PL" sz="3200" dirty="0">
                <a:latin typeface="Calibri" panose="020F0502020204030204" pitchFamily="34" charset="0"/>
                <a:cs typeface="Calibri" panose="020F0502020204030204" pitchFamily="34" charset="0"/>
              </a:rPr>
              <a:t> Solutions</a:t>
            </a:r>
          </a:p>
        </p:txBody>
      </p:sp>
    </p:spTree>
    <p:extLst>
      <p:ext uri="{BB962C8B-B14F-4D97-AF65-F5344CB8AC3E}">
        <p14:creationId xmlns:p14="http://schemas.microsoft.com/office/powerpoint/2010/main" val="378030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3"/>
          <a:stretch>
            <a:fillRect/>
          </a:stretch>
        </p:blipFill>
        <p:spPr>
          <a:xfrm>
            <a:off x="3553428" y="528608"/>
            <a:ext cx="4298838" cy="3452194"/>
          </a:xfrm>
          <a:prstGeom prst="rect">
            <a:avLst/>
          </a:prstGeom>
        </p:spPr>
      </p:pic>
      <p:pic>
        <p:nvPicPr>
          <p:cNvPr id="5" name="Obraz 4"/>
          <p:cNvPicPr>
            <a:picLocks noChangeAspect="1"/>
          </p:cNvPicPr>
          <p:nvPr/>
        </p:nvPicPr>
        <p:blipFill>
          <a:blip r:embed="rId4"/>
          <a:stretch>
            <a:fillRect/>
          </a:stretch>
        </p:blipFill>
        <p:spPr>
          <a:xfrm>
            <a:off x="8368495" y="791666"/>
            <a:ext cx="2849168" cy="5662972"/>
          </a:xfrm>
          <a:prstGeom prst="rect">
            <a:avLst/>
          </a:prstGeom>
        </p:spPr>
      </p:pic>
      <p:sp>
        <p:nvSpPr>
          <p:cNvPr id="8" name="Prostokąt 7"/>
          <p:cNvSpPr/>
          <p:nvPr/>
        </p:nvSpPr>
        <p:spPr>
          <a:xfrm>
            <a:off x="0" y="5092861"/>
            <a:ext cx="3449256" cy="101857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Tytuł 1"/>
          <p:cNvSpPr txBox="1">
            <a:spLocks/>
          </p:cNvSpPr>
          <p:nvPr/>
        </p:nvSpPr>
        <p:spPr>
          <a:xfrm>
            <a:off x="252919" y="1123837"/>
            <a:ext cx="2947482" cy="47676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en-US" sz="3200" dirty="0" smtClean="0">
                <a:latin typeface="Calibri" panose="020F0502020204030204" pitchFamily="34" charset="0"/>
                <a:cs typeface="Calibri" panose="020F0502020204030204" pitchFamily="34" charset="0"/>
              </a:rPr>
              <a:t>Mobility Challenges – Developing Cities </a:t>
            </a: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en-US" sz="2400" b="1" dirty="0" smtClean="0">
                <a:solidFill>
                  <a:schemeClr val="tx1"/>
                </a:solidFill>
                <a:latin typeface="Calibri" panose="020F0502020204030204" pitchFamily="34" charset="0"/>
                <a:cs typeface="Calibri" panose="020F0502020204030204" pitchFamily="34" charset="0"/>
              </a:rPr>
              <a:t>Karachi</a:t>
            </a:r>
            <a:r>
              <a:rPr lang="pl-PL" sz="2400" b="1" dirty="0" smtClean="0">
                <a:solidFill>
                  <a:schemeClr val="tx1"/>
                </a:solidFill>
                <a:latin typeface="Calibri" panose="020F0502020204030204" pitchFamily="34" charset="0"/>
                <a:cs typeface="Calibri" panose="020F0502020204030204" pitchFamily="34" charset="0"/>
              </a:rPr>
              <a:t> (Pakistan)</a:t>
            </a:r>
            <a:endParaRPr lang="pl-PL" sz="2400" b="1" dirty="0">
              <a:solidFill>
                <a:schemeClr val="tx1"/>
              </a:solidFill>
              <a:latin typeface="Calibri" panose="020F0502020204030204" pitchFamily="34" charset="0"/>
              <a:cs typeface="Calibri" panose="020F0502020204030204" pitchFamily="34" charset="0"/>
            </a:endParaRPr>
          </a:p>
        </p:txBody>
      </p:sp>
      <p:sp>
        <p:nvSpPr>
          <p:cNvPr id="10" name="Prostokąt 9"/>
          <p:cNvSpPr/>
          <p:nvPr/>
        </p:nvSpPr>
        <p:spPr>
          <a:xfrm>
            <a:off x="3736560" y="5984628"/>
            <a:ext cx="2749471" cy="369332"/>
          </a:xfrm>
          <a:prstGeom prst="rect">
            <a:avLst/>
          </a:prstGeom>
        </p:spPr>
        <p:txBody>
          <a:bodyPr wrap="none">
            <a:spAutoFit/>
          </a:bodyPr>
          <a:lstStyle/>
          <a:p>
            <a:r>
              <a:rPr lang="pl-PL" sz="900" dirty="0"/>
              <a:t>KARACHI, PAKISTAN, URBAN TRANSPORT PROFILE</a:t>
            </a:r>
          </a:p>
          <a:p>
            <a:r>
              <a:rPr lang="pl-PL" sz="900" dirty="0" err="1"/>
              <a:t>December</a:t>
            </a:r>
            <a:r>
              <a:rPr lang="pl-PL" sz="900" dirty="0"/>
              <a:t> </a:t>
            </a:r>
            <a:r>
              <a:rPr lang="pl-PL" sz="900" dirty="0" smtClean="0"/>
              <a:t>2024, </a:t>
            </a:r>
            <a:r>
              <a:rPr lang="pl-PL" sz="900" dirty="0" err="1" smtClean="0"/>
              <a:t>Asian</a:t>
            </a:r>
            <a:r>
              <a:rPr lang="pl-PL" sz="900" dirty="0" smtClean="0"/>
              <a:t> Transport </a:t>
            </a:r>
            <a:r>
              <a:rPr lang="pl-PL" sz="900" dirty="0" err="1" smtClean="0"/>
              <a:t>Observatory</a:t>
            </a:r>
            <a:r>
              <a:rPr lang="pl-PL" sz="900" dirty="0" smtClean="0"/>
              <a:t> </a:t>
            </a:r>
            <a:endParaRPr lang="pl-PL" sz="900" dirty="0"/>
          </a:p>
        </p:txBody>
      </p:sp>
    </p:spTree>
    <p:extLst>
      <p:ext uri="{BB962C8B-B14F-4D97-AF65-F5344CB8AC3E}">
        <p14:creationId xmlns:p14="http://schemas.microsoft.com/office/powerpoint/2010/main" val="42818790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3"/>
          <a:stretch>
            <a:fillRect/>
          </a:stretch>
        </p:blipFill>
        <p:spPr>
          <a:xfrm>
            <a:off x="4956781" y="109221"/>
            <a:ext cx="5425710" cy="6630413"/>
          </a:xfrm>
          <a:prstGeom prst="rect">
            <a:avLst/>
          </a:prstGeom>
        </p:spPr>
      </p:pic>
      <p:sp>
        <p:nvSpPr>
          <p:cNvPr id="6" name="Prostokąt 5"/>
          <p:cNvSpPr/>
          <p:nvPr/>
        </p:nvSpPr>
        <p:spPr>
          <a:xfrm>
            <a:off x="0" y="5092861"/>
            <a:ext cx="3449256" cy="101857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Tytuł 1"/>
          <p:cNvSpPr txBox="1">
            <a:spLocks/>
          </p:cNvSpPr>
          <p:nvPr/>
        </p:nvSpPr>
        <p:spPr>
          <a:xfrm>
            <a:off x="252919" y="1123837"/>
            <a:ext cx="2947482" cy="47676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en-US" sz="3200" dirty="0" smtClean="0">
                <a:latin typeface="Calibri" panose="020F0502020204030204" pitchFamily="34" charset="0"/>
                <a:cs typeface="Calibri" panose="020F0502020204030204" pitchFamily="34" charset="0"/>
              </a:rPr>
              <a:t>Mobility Challenges – Developing Cities </a:t>
            </a: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en-US" sz="2400" b="1" dirty="0" smtClean="0">
                <a:solidFill>
                  <a:schemeClr val="tx1"/>
                </a:solidFill>
                <a:latin typeface="Calibri" panose="020F0502020204030204" pitchFamily="34" charset="0"/>
                <a:cs typeface="Calibri" panose="020F0502020204030204" pitchFamily="34" charset="0"/>
              </a:rPr>
              <a:t>Karachi</a:t>
            </a:r>
            <a:r>
              <a:rPr lang="pl-PL" sz="2400" b="1" dirty="0" smtClean="0">
                <a:solidFill>
                  <a:schemeClr val="tx1"/>
                </a:solidFill>
                <a:latin typeface="Calibri" panose="020F0502020204030204" pitchFamily="34" charset="0"/>
                <a:cs typeface="Calibri" panose="020F0502020204030204" pitchFamily="34" charset="0"/>
              </a:rPr>
              <a:t> (Pakistan)</a:t>
            </a:r>
            <a:endParaRPr lang="pl-PL" sz="2400" b="1" dirty="0">
              <a:solidFill>
                <a:schemeClr val="tx1"/>
              </a:solidFill>
              <a:latin typeface="Calibri" panose="020F0502020204030204" pitchFamily="34" charset="0"/>
              <a:cs typeface="Calibri" panose="020F0502020204030204" pitchFamily="34" charset="0"/>
            </a:endParaRPr>
          </a:p>
        </p:txBody>
      </p:sp>
      <p:sp>
        <p:nvSpPr>
          <p:cNvPr id="8" name="Prostokąt 7"/>
          <p:cNvSpPr/>
          <p:nvPr/>
        </p:nvSpPr>
        <p:spPr>
          <a:xfrm>
            <a:off x="3759709" y="6227696"/>
            <a:ext cx="2749471" cy="369332"/>
          </a:xfrm>
          <a:prstGeom prst="rect">
            <a:avLst/>
          </a:prstGeom>
        </p:spPr>
        <p:txBody>
          <a:bodyPr wrap="none">
            <a:spAutoFit/>
          </a:bodyPr>
          <a:lstStyle/>
          <a:p>
            <a:r>
              <a:rPr lang="pl-PL" sz="900" dirty="0"/>
              <a:t>KARACHI, PAKISTAN, URBAN TRANSPORT PROFILE</a:t>
            </a:r>
          </a:p>
          <a:p>
            <a:r>
              <a:rPr lang="pl-PL" sz="900" dirty="0" err="1"/>
              <a:t>December</a:t>
            </a:r>
            <a:r>
              <a:rPr lang="pl-PL" sz="900" dirty="0"/>
              <a:t> </a:t>
            </a:r>
            <a:r>
              <a:rPr lang="pl-PL" sz="900" dirty="0" smtClean="0"/>
              <a:t>2024, </a:t>
            </a:r>
            <a:r>
              <a:rPr lang="pl-PL" sz="900" dirty="0" err="1" smtClean="0"/>
              <a:t>Asian</a:t>
            </a:r>
            <a:r>
              <a:rPr lang="pl-PL" sz="900" dirty="0" smtClean="0"/>
              <a:t> Transport </a:t>
            </a:r>
            <a:r>
              <a:rPr lang="pl-PL" sz="900" dirty="0" err="1" smtClean="0"/>
              <a:t>Observatory</a:t>
            </a:r>
            <a:r>
              <a:rPr lang="pl-PL" sz="900" dirty="0" smtClean="0"/>
              <a:t> </a:t>
            </a:r>
            <a:endParaRPr lang="pl-PL" sz="900" dirty="0"/>
          </a:p>
        </p:txBody>
      </p:sp>
    </p:spTree>
    <p:extLst>
      <p:ext uri="{BB962C8B-B14F-4D97-AF65-F5344CB8AC3E}">
        <p14:creationId xmlns:p14="http://schemas.microsoft.com/office/powerpoint/2010/main" val="29109121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4"/>
          <p:cNvSpPr/>
          <p:nvPr/>
        </p:nvSpPr>
        <p:spPr>
          <a:xfrm>
            <a:off x="0" y="5092861"/>
            <a:ext cx="3449256" cy="101857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Tytuł 1"/>
          <p:cNvSpPr txBox="1">
            <a:spLocks/>
          </p:cNvSpPr>
          <p:nvPr/>
        </p:nvSpPr>
        <p:spPr>
          <a:xfrm>
            <a:off x="252919" y="1123837"/>
            <a:ext cx="2947482" cy="47676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en-US" sz="3200" dirty="0" smtClean="0">
                <a:latin typeface="Calibri" panose="020F0502020204030204" pitchFamily="34" charset="0"/>
                <a:cs typeface="Calibri" panose="020F0502020204030204" pitchFamily="34" charset="0"/>
              </a:rPr>
              <a:t>Mobility Challenges – Developing Cities </a:t>
            </a: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pl-PL" sz="3200" dirty="0" smtClean="0">
                <a:latin typeface="Calibri" panose="020F0502020204030204" pitchFamily="34" charset="0"/>
                <a:cs typeface="Calibri" panose="020F0502020204030204" pitchFamily="34" charset="0"/>
              </a:rPr>
              <a:t/>
            </a:r>
            <a:br>
              <a:rPr lang="pl-PL" sz="3200" dirty="0" smtClean="0">
                <a:latin typeface="Calibri" panose="020F0502020204030204" pitchFamily="34" charset="0"/>
                <a:cs typeface="Calibri" panose="020F0502020204030204" pitchFamily="34" charset="0"/>
              </a:rPr>
            </a:br>
            <a:r>
              <a:rPr lang="en-US" sz="2400" b="1" dirty="0" smtClean="0">
                <a:solidFill>
                  <a:schemeClr val="tx1"/>
                </a:solidFill>
                <a:latin typeface="Calibri" panose="020F0502020204030204" pitchFamily="34" charset="0"/>
                <a:cs typeface="Calibri" panose="020F0502020204030204" pitchFamily="34" charset="0"/>
              </a:rPr>
              <a:t>Karachi</a:t>
            </a:r>
            <a:r>
              <a:rPr lang="pl-PL" sz="2400" b="1" dirty="0" smtClean="0">
                <a:solidFill>
                  <a:schemeClr val="tx1"/>
                </a:solidFill>
                <a:latin typeface="Calibri" panose="020F0502020204030204" pitchFamily="34" charset="0"/>
                <a:cs typeface="Calibri" panose="020F0502020204030204" pitchFamily="34" charset="0"/>
              </a:rPr>
              <a:t> (Pakistan)</a:t>
            </a:r>
            <a:endParaRPr lang="pl-PL" sz="2400" b="1" dirty="0">
              <a:solidFill>
                <a:schemeClr val="tx1"/>
              </a:solidFill>
              <a:latin typeface="Calibri" panose="020F0502020204030204" pitchFamily="34" charset="0"/>
              <a:cs typeface="Calibri" panose="020F0502020204030204" pitchFamily="34" charset="0"/>
            </a:endParaRPr>
          </a:p>
        </p:txBody>
      </p:sp>
      <p:pic>
        <p:nvPicPr>
          <p:cNvPr id="8" name="Obraz 7"/>
          <p:cNvPicPr>
            <a:picLocks noChangeAspect="1"/>
          </p:cNvPicPr>
          <p:nvPr/>
        </p:nvPicPr>
        <p:blipFill>
          <a:blip r:embed="rId3"/>
          <a:stretch>
            <a:fillRect/>
          </a:stretch>
        </p:blipFill>
        <p:spPr>
          <a:xfrm>
            <a:off x="3611301" y="1728432"/>
            <a:ext cx="8021489" cy="3109786"/>
          </a:xfrm>
          <a:prstGeom prst="rect">
            <a:avLst/>
          </a:prstGeom>
        </p:spPr>
      </p:pic>
      <p:sp>
        <p:nvSpPr>
          <p:cNvPr id="9" name="Prostokąt 8"/>
          <p:cNvSpPr/>
          <p:nvPr/>
        </p:nvSpPr>
        <p:spPr>
          <a:xfrm>
            <a:off x="6829063" y="4723529"/>
            <a:ext cx="5023413" cy="369332"/>
          </a:xfrm>
          <a:prstGeom prst="rect">
            <a:avLst/>
          </a:prstGeom>
        </p:spPr>
        <p:txBody>
          <a:bodyPr wrap="square">
            <a:spAutoFit/>
          </a:bodyPr>
          <a:lstStyle/>
          <a:p>
            <a:endParaRPr lang="pl-PL" sz="900" dirty="0">
              <a:solidFill>
                <a:srgbClr val="000000"/>
              </a:solidFill>
              <a:latin typeface="Calibri" panose="020F0502020204030204" pitchFamily="34" charset="0"/>
              <a:cs typeface="Calibri" panose="020F0502020204030204" pitchFamily="34" charset="0"/>
            </a:endParaRPr>
          </a:p>
          <a:p>
            <a:r>
              <a:rPr lang="pl-PL" sz="900" dirty="0">
                <a:solidFill>
                  <a:srgbClr val="000000"/>
                </a:solidFill>
                <a:latin typeface="Calibri" panose="020F0502020204030204" pitchFamily="34" charset="0"/>
                <a:cs typeface="Calibri" panose="020F0502020204030204" pitchFamily="34" charset="0"/>
              </a:rPr>
              <a:t> </a:t>
            </a:r>
            <a:r>
              <a:rPr lang="pl-PL" sz="900" dirty="0" err="1">
                <a:solidFill>
                  <a:srgbClr val="000000"/>
                </a:solidFill>
                <a:latin typeface="Calibri" panose="020F0502020204030204" pitchFamily="34" charset="0"/>
                <a:cs typeface="Calibri" panose="020F0502020204030204" pitchFamily="34" charset="0"/>
              </a:rPr>
              <a:t>Karachi</a:t>
            </a:r>
            <a:r>
              <a:rPr lang="pl-PL" sz="900" dirty="0">
                <a:solidFill>
                  <a:srgbClr val="000000"/>
                </a:solidFill>
                <a:latin typeface="Calibri" panose="020F0502020204030204" pitchFamily="34" charset="0"/>
                <a:cs typeface="Calibri" panose="020F0502020204030204" pitchFamily="34" charset="0"/>
              </a:rPr>
              <a:t> </a:t>
            </a:r>
            <a:r>
              <a:rPr lang="pl-PL" sz="900" dirty="0" smtClean="0">
                <a:solidFill>
                  <a:srgbClr val="000000"/>
                </a:solidFill>
                <a:latin typeface="Calibri" panose="020F0502020204030204" pitchFamily="34" charset="0"/>
                <a:cs typeface="Calibri" panose="020F0502020204030204" pitchFamily="34" charset="0"/>
              </a:rPr>
              <a:t>, </a:t>
            </a:r>
            <a:r>
              <a:rPr lang="en-US" sz="900" dirty="0" smtClean="0">
                <a:solidFill>
                  <a:srgbClr val="000000"/>
                </a:solidFill>
                <a:latin typeface="Calibri" panose="020F0502020204030204" pitchFamily="34" charset="0"/>
                <a:cs typeface="Calibri" panose="020F0502020204030204" pitchFamily="34" charset="0"/>
              </a:rPr>
              <a:t>Urban </a:t>
            </a:r>
            <a:r>
              <a:rPr lang="en-US" sz="900" dirty="0">
                <a:solidFill>
                  <a:srgbClr val="000000"/>
                </a:solidFill>
                <a:latin typeface="Calibri" panose="020F0502020204030204" pitchFamily="34" charset="0"/>
                <a:cs typeface="Calibri" panose="020F0502020204030204" pitchFamily="34" charset="0"/>
              </a:rPr>
              <a:t>Transport - State of </a:t>
            </a:r>
            <a:r>
              <a:rPr lang="en-US" sz="900" dirty="0" smtClean="0">
                <a:solidFill>
                  <a:srgbClr val="000000"/>
                </a:solidFill>
                <a:latin typeface="Calibri" panose="020F0502020204030204" pitchFamily="34" charset="0"/>
                <a:cs typeface="Calibri" panose="020F0502020204030204" pitchFamily="34" charset="0"/>
              </a:rPr>
              <a:t>Play</a:t>
            </a:r>
            <a:r>
              <a:rPr lang="pl-PL" sz="900" dirty="0" smtClean="0">
                <a:solidFill>
                  <a:srgbClr val="000000"/>
                </a:solidFill>
                <a:latin typeface="Calibri" panose="020F0502020204030204" pitchFamily="34" charset="0"/>
                <a:cs typeface="Calibri" panose="020F0502020204030204" pitchFamily="34" charset="0"/>
              </a:rPr>
              <a:t>, </a:t>
            </a:r>
            <a:r>
              <a:rPr lang="en-US" sz="900" dirty="0" smtClean="0">
                <a:solidFill>
                  <a:srgbClr val="000000"/>
                </a:solidFill>
                <a:latin typeface="Calibri" panose="020F0502020204030204" pitchFamily="34" charset="0"/>
                <a:cs typeface="Calibri" panose="020F0502020204030204" pitchFamily="34" charset="0"/>
              </a:rPr>
              <a:t>Insights </a:t>
            </a:r>
            <a:r>
              <a:rPr lang="en-US" sz="900" dirty="0">
                <a:solidFill>
                  <a:srgbClr val="000000"/>
                </a:solidFill>
                <a:latin typeface="Calibri" panose="020F0502020204030204" pitchFamily="34" charset="0"/>
                <a:cs typeface="Calibri" panose="020F0502020204030204" pitchFamily="34" charset="0"/>
              </a:rPr>
              <a:t>from the Asian Transport Observatory (ATO) </a:t>
            </a:r>
            <a:endParaRPr lang="pl-PL" sz="9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30677522"/>
      </p:ext>
    </p:extLst>
  </p:cSld>
  <p:clrMapOvr>
    <a:masterClrMapping/>
  </p:clrMapOvr>
  <p:timing>
    <p:tnLst>
      <p:par>
        <p:cTn id="1" dur="indefinite" restart="never" nodeType="tmRoot"/>
      </p:par>
    </p:tnLst>
  </p:timing>
</p:sld>
</file>

<file path=ppt/theme/theme1.xml><?xml version="1.0" encoding="utf-8"?>
<a:theme xmlns:a="http://schemas.openxmlformats.org/drawingml/2006/main" name="Ramka">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Ramka</Template>
  <TotalTime>10718</TotalTime>
  <Words>3677</Words>
  <Application>Microsoft Office PowerPoint</Application>
  <PresentationFormat>Panoramiczny</PresentationFormat>
  <Paragraphs>352</Paragraphs>
  <Slides>61</Slides>
  <Notes>48</Notes>
  <HiddenSlides>0</HiddenSlides>
  <MMClips>0</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61</vt:i4>
      </vt:variant>
    </vt:vector>
  </HeadingPairs>
  <TitlesOfParts>
    <vt:vector size="65" baseType="lpstr">
      <vt:lpstr>Calibri</vt:lpstr>
      <vt:lpstr>Corbel</vt:lpstr>
      <vt:lpstr>Wingdings 2</vt:lpstr>
      <vt:lpstr>Ramka</vt:lpstr>
      <vt:lpstr>Sustainable and Affordable Transportation Solutions</vt:lpstr>
      <vt:lpstr>Prezentacja programu PowerPoint</vt:lpstr>
      <vt:lpstr>Sustainable Mobility Principles</vt:lpstr>
      <vt:lpstr>What Is Sustainable Mobility?</vt:lpstr>
      <vt:lpstr>What Is Sustainable Mobility?</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   Mobility Challenges – Developing Cities     Karachi (Pakistan)</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Core Principles  of Sustainable Mobility</vt:lpstr>
      <vt:lpstr>Pillars of Sustainable Mobility  – Low – Carbon Transport</vt:lpstr>
      <vt:lpstr>Pillars of Sustainable Mobility  – Energy – efficient transport system</vt:lpstr>
      <vt:lpstr>Pillars of Sustainable Mobility –  Eco-Friendly Urban Planning</vt:lpstr>
      <vt:lpstr>Reducing Emissions and Promoting Sustainable Transport in Cities - Why It Matters ?</vt:lpstr>
      <vt:lpstr>Affordable public transport models</vt:lpstr>
      <vt:lpstr>Bus Rapid Transit (BRT)</vt:lpstr>
      <vt:lpstr>Bus Rapid Transit (BRT)</vt:lpstr>
      <vt:lpstr>Bus Rapid Transit (BRT)</vt:lpstr>
      <vt:lpstr>Characteristics  of Bus Rapid Transit</vt:lpstr>
      <vt:lpstr>Prezentacja programu PowerPoint</vt:lpstr>
      <vt:lpstr>Lahore Metrobus - launched in 2013 (Pakistan)</vt:lpstr>
      <vt:lpstr>Local initiatives</vt:lpstr>
      <vt:lpstr>Prezentacja programu PowerPoint</vt:lpstr>
      <vt:lpstr>Main Benefits  of BRT</vt:lpstr>
      <vt:lpstr>The Importance of Non-Motorized Transport (NMT) for Sustainable Cities</vt:lpstr>
      <vt:lpstr>Why NMT  is Crucial for Sustainable Urban Mobility?</vt:lpstr>
      <vt:lpstr>Barriers to NMT in Asian Cities</vt:lpstr>
      <vt:lpstr>How to Promote NMT?</vt:lpstr>
      <vt:lpstr>Prezentacja programu PowerPoint</vt:lpstr>
      <vt:lpstr>Prezentacja programu PowerPoint</vt:lpstr>
      <vt:lpstr>Seeds of solutions – local initiatives</vt:lpstr>
      <vt:lpstr>Seeds of solutions – local initiatives – key features</vt:lpstr>
      <vt:lpstr>Seeds of solutions – local initiatives</vt:lpstr>
      <vt:lpstr>Seeds of solutions – local initiatives</vt:lpstr>
      <vt:lpstr>What is Shared Mobility?</vt:lpstr>
      <vt:lpstr>Carpooling - benefits</vt:lpstr>
      <vt:lpstr>Bike-sharing - benefits</vt:lpstr>
      <vt:lpstr>Car-sharing – how it works?</vt:lpstr>
      <vt:lpstr>Benefits of car - sharing</vt:lpstr>
      <vt:lpstr>Key Strategies</vt:lpstr>
      <vt:lpstr>Seeds of solutions – local initiatives</vt:lpstr>
      <vt:lpstr>Seeds of solutions – local initiatives</vt:lpstr>
      <vt:lpstr>Prezentacja programu PowerPoint</vt:lpstr>
      <vt:lpstr>Prezentacja programu PowerPoint</vt:lpstr>
      <vt:lpstr>Electrification Trends in Urban Transport</vt:lpstr>
      <vt:lpstr>Environmental and Economic Benefits </vt:lpstr>
      <vt:lpstr>Challenges</vt:lpstr>
      <vt:lpstr>Opportunities</vt:lpstr>
      <vt:lpstr>Prezentacja programu PowerPoint</vt:lpstr>
      <vt:lpstr>Student assignment: Sustainable Urban Mobility Solutions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Sustainable and Affordable Transportation Solutions</dc:title>
  <dc:creator>Staszak</dc:creator>
  <cp:lastModifiedBy>Staszak</cp:lastModifiedBy>
  <cp:revision>104</cp:revision>
  <dcterms:created xsi:type="dcterms:W3CDTF">2025-07-19T15:47:12Z</dcterms:created>
  <dcterms:modified xsi:type="dcterms:W3CDTF">2025-09-11T08:38:49Z</dcterms:modified>
</cp:coreProperties>
</file>