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6" r:id="rId8"/>
    <p:sldId id="267" r:id="rId9"/>
    <p:sldId id="262" r:id="rId10"/>
    <p:sldId id="263" r:id="rId11"/>
    <p:sldId id="264" r:id="rId12"/>
    <p:sldId id="268" r:id="rId13"/>
    <p:sldId id="269" r:id="rId14"/>
    <p:sldId id="270" r:id="rId15"/>
    <p:sldId id="265" r:id="rId16"/>
    <p:sldId id="271" r:id="rId17"/>
    <p:sldId id="274" r:id="rId18"/>
    <p:sldId id="273" r:id="rId19"/>
    <p:sldId id="275" r:id="rId20"/>
    <p:sldId id="272" r:id="rId21"/>
    <p:sldId id="279" r:id="rId22"/>
    <p:sldId id="285" r:id="rId23"/>
    <p:sldId id="286" r:id="rId24"/>
    <p:sldId id="276" r:id="rId25"/>
    <p:sldId id="283" r:id="rId26"/>
    <p:sldId id="277" r:id="rId27"/>
    <p:sldId id="28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z9igS4bDmtRAvsWY3m98qidb7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6" d="100"/>
          <a:sy n="76" d="100"/>
        </p:scale>
        <p:origin x="94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4FE1A7B-75E5-946F-62EB-859DF5FDAFE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39AA491-D845-D523-FBE6-7C6B800F64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AE818800-3266-8572-577E-865DD3375B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46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0D70C94-8B6E-15CA-9A6A-063E37B1CB8B}"/>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5B82E24-F2B9-5713-BB5B-0991D87F0D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1AA5B52-0328-4F7F-F6F9-1819C80A7E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955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DD02F00-A8D0-5F9F-CF40-C74C7B00A55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F08DE8B9-3ADE-A0D4-8244-E7E18F534F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F46B97E-102B-5710-5C08-CD7DAECDA2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09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0C73AD1-4ADE-5443-45DD-ACB6E4A06ED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BACBE9E5-C440-6FFE-9C2E-534E05FB9E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55E1A21-09B7-94B0-51AD-0BDE86690A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89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3BEFB4B-E3B4-14F6-C585-D6AB89CE8B42}"/>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B8A95B15-A2ED-7143-2882-96BC412AD5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147A92A-1303-E0A3-CC83-D22FC5D6F7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BD98B66C-29AE-C85D-3EA1-E8701BAB0B2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F89E8532-BAAC-98C8-89CE-25185B4E4A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DA79FC02-8BE7-4AF4-EDA1-C7DA289201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FDBFBFA-F93F-3257-89CF-4F746D2E383D}"/>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F0D76E8-3D8A-5528-6D7F-BA3D23690B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ABE7EA9-BFEC-49D5-3A0A-63683DF4AF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79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81A8FF4-E3F7-E31C-F5B4-E49086E121C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626C5F5A-AB66-9799-F7FB-89227629B4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6DDF6F2-01D0-6D1C-E968-D2DBC870A0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117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7087DAD-D649-ACD8-E3BC-DBE44436126B}"/>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05BA4D7D-C460-87CA-42A5-27DD6051FC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D7514D11-4EB4-21D0-2AC8-E63288811B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095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0E7529-5182-A4AA-F771-9FF93FE886D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5F58F5E-BBF5-AB5F-C226-B9BAE05B4D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7C3CF17-4E9F-753D-37DB-87EF4E87BA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16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7D44C1A-35CA-3E7A-6B1F-37C31BA186B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1F138136-B22B-7233-84D7-8022BF2A3F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2E9D31CB-F42E-CE8F-6414-842871F362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318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9FA49EA-26C0-C8EB-E7F5-DD68515E884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0C39BD2-2D9A-0EF4-82A9-F3159DB8B4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A4F4B3F0-EFD5-88AB-7E27-D0379C3CC7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947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7F5081F-7BA4-BBDB-DC39-0ED1B962EDB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BAB372C-6D70-7A63-E1A2-3498808FF2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A3264724-F222-867E-BD94-C380D398C3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91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51F04B5-C3D6-4090-6E39-1F485E628514}"/>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D173774-F92F-A3A8-FB4F-09B1981352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24946F1C-2B36-C9D7-7AA2-673A41F3E8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039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8A37954-8E6F-10AC-9BAB-B4868FB327D3}"/>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3603943-E04F-7621-5DF5-6488EE99E3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12A717B-7D92-7DF1-29A9-8523567393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646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3DB07381-C2A4-C53C-3912-8DB2A2E84C72}"/>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502D96B7-D1AD-2174-5B28-35E7ACFA51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52A247B-679C-FE81-4DA4-D25ABEFDF4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40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BC08C66-AB29-1301-DADF-962A3D621FD3}"/>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33B42B1C-A875-3F65-8E27-31CE6BB18F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338FE54-05C4-01F3-7360-A46B27AEA4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11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D83B2A6-93D7-73C6-B6DD-8850BCDF256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5E0F49D5-4FE2-1D37-1415-B1667E2E2F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2F310900-F99A-0E4F-0953-AE71518EA6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73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B1ADC4F-5A1C-F238-27E5-884DDAF2881D}"/>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CD6AF55-5828-F827-00AB-61DADE543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A87171E-BA7F-6F66-C307-27EB53D889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87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noProof="0" dirty="0"/>
              <a:t>Urban Mobility and Smart City Infrastructure: </a:t>
            </a:r>
            <a:br>
              <a:rPr lang="en-US" sz="4000" noProof="0" dirty="0"/>
            </a:br>
            <a:r>
              <a:rPr lang="en-US" sz="4000" noProof="0" dirty="0"/>
              <a:t>Fundamentals of Smart City Transportation Planning</a:t>
            </a:r>
          </a:p>
        </p:txBody>
      </p:sp>
      <p:sp>
        <p:nvSpPr>
          <p:cNvPr id="85" name="Google Shape;85;p1"/>
          <p:cNvSpPr txBox="1">
            <a:spLocks noGrp="1"/>
          </p:cNvSpPr>
          <p:nvPr>
            <p:ph type="subTitle" idx="1"/>
          </p:nvPr>
        </p:nvSpPr>
        <p:spPr>
          <a:xfrm>
            <a:off x="1376525" y="36512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noProof="0" dirty="0"/>
              <a:t>Jacek Oskarbski</a:t>
            </a:r>
          </a:p>
        </p:txBody>
      </p:sp>
      <p:pic>
        <p:nvPicPr>
          <p:cNvPr id="86" name="Google Shape;86;p1"/>
          <p:cNvPicPr preferRelativeResize="0"/>
          <p:nvPr/>
        </p:nvPicPr>
        <p:blipFill rotWithShape="1">
          <a:blip r:embed="rId3">
            <a:alphaModFix/>
          </a:blip>
          <a:srcRect/>
          <a:stretch/>
        </p:blipFill>
        <p:spPr>
          <a:xfrm>
            <a:off x="635529" y="5945188"/>
            <a:ext cx="2352675" cy="5048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8949798" y="6002338"/>
            <a:ext cx="2924175" cy="447675"/>
          </a:xfrm>
          <a:prstGeom prst="rect">
            <a:avLst/>
          </a:prstGeom>
          <a:noFill/>
          <a:ln>
            <a:noFill/>
          </a:ln>
        </p:spPr>
      </p:pic>
      <p:pic>
        <p:nvPicPr>
          <p:cNvPr id="88" name="Google Shape;88;p1"/>
          <p:cNvPicPr preferRelativeResize="0"/>
          <p:nvPr/>
        </p:nvPicPr>
        <p:blipFill rotWithShape="1">
          <a:blip r:embed="rId5">
            <a:alphaModFix/>
          </a:blip>
          <a:srcRect/>
          <a:stretch/>
        </p:blipFill>
        <p:spPr>
          <a:xfrm>
            <a:off x="7497360" y="6010805"/>
            <a:ext cx="1227411" cy="447674"/>
          </a:xfrm>
          <a:prstGeom prst="rect">
            <a:avLst/>
          </a:prstGeom>
          <a:noFill/>
          <a:ln>
            <a:noFill/>
          </a:ln>
        </p:spPr>
      </p:pic>
      <p:pic>
        <p:nvPicPr>
          <p:cNvPr id="90" name="Google Shape;90;p1"/>
          <p:cNvPicPr preferRelativeResize="0"/>
          <p:nvPr/>
        </p:nvPicPr>
        <p:blipFill rotWithShape="1">
          <a:blip r:embed="rId4">
            <a:alphaModFix/>
          </a:blip>
          <a:srcRect/>
          <a:stretch/>
        </p:blipFill>
        <p:spPr>
          <a:xfrm>
            <a:off x="8851473" y="6002338"/>
            <a:ext cx="2924175" cy="447675"/>
          </a:xfrm>
          <a:prstGeom prst="rect">
            <a:avLst/>
          </a:prstGeom>
          <a:noFill/>
          <a:ln>
            <a:noFill/>
          </a:ln>
        </p:spPr>
      </p:pic>
      <p:pic>
        <p:nvPicPr>
          <p:cNvPr id="91" name="Google Shape;91;p1"/>
          <p:cNvPicPr preferRelativeResize="0"/>
          <p:nvPr/>
        </p:nvPicPr>
        <p:blipFill rotWithShape="1">
          <a:blip r:embed="rId5">
            <a:alphaModFix/>
          </a:blip>
          <a:srcRect/>
          <a:stretch/>
        </p:blipFill>
        <p:spPr>
          <a:xfrm>
            <a:off x="7399035" y="6010805"/>
            <a:ext cx="1227411" cy="447674"/>
          </a:xfrm>
          <a:prstGeom prst="rect">
            <a:avLst/>
          </a:prstGeom>
          <a:noFill/>
          <a:ln>
            <a:noFill/>
          </a:ln>
        </p:spPr>
      </p:pic>
      <p:pic>
        <p:nvPicPr>
          <p:cNvPr id="1026" name="Picture 2" descr="SQUARES – Sustainability and Quality Assurance for Academic Governance and Redesign Engineering Studies">
            <a:extLst>
              <a:ext uri="{FF2B5EF4-FFF2-40B4-BE49-F238E27FC236}">
                <a16:creationId xmlns:a16="http://schemas.microsoft.com/office/drawing/2014/main" id="{62AE5BEC-2F30-CD72-49FE-F863FD9A2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62" y="91029"/>
            <a:ext cx="1997113" cy="885439"/>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3207F96E-4ED2-5BE3-9233-4BF373C4E320}"/>
              </a:ext>
            </a:extLst>
          </p:cNvPr>
          <p:cNvSpPr txBox="1"/>
          <p:nvPr/>
        </p:nvSpPr>
        <p:spPr>
          <a:xfrm>
            <a:off x="1988835" y="201684"/>
            <a:ext cx="5400675" cy="734945"/>
          </a:xfrm>
          <a:prstGeom prst="rect">
            <a:avLst/>
          </a:prstGeom>
          <a:noFill/>
        </p:spPr>
        <p:txBody>
          <a:bodyPr wrap="square" rtlCol="0">
            <a:spAutoFit/>
          </a:bodyPr>
          <a:lstStyle/>
          <a:p>
            <a:pPr algn="ctr">
              <a:lnSpc>
                <a:spcPct val="120000"/>
              </a:lnSpc>
            </a:pPr>
            <a:r>
              <a:rPr lang="en-US" sz="1800" b="1" i="0" noProof="0" dirty="0">
                <a:effectLst/>
                <a:latin typeface="Calibri" panose="020F0502020204030204" pitchFamily="34" charset="0"/>
                <a:ea typeface="Calibri" panose="020F0502020204030204" pitchFamily="34" charset="0"/>
                <a:cs typeface="Calibri" panose="020F0502020204030204" pitchFamily="34" charset="0"/>
              </a:rPr>
              <a:t>Sustainability and Quality Assurance for Academic Governance and Redesign Engineering Studies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Sustainable Transport Planning Principles</a:t>
            </a:r>
            <a:r>
              <a:rPr lang="pl-PL" sz="3600" noProof="0" dirty="0"/>
              <a:t> - </a:t>
            </a:r>
            <a:r>
              <a:rPr lang="en-US" sz="3600" noProof="0" dirty="0"/>
              <a:t>Core Principles for Sustainable Mobility</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294751" y="1161790"/>
            <a:ext cx="6316226"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Avoid–Shift–Improve</a:t>
            </a:r>
            <a:r>
              <a:rPr lang="pl-PL" sz="2100" b="1" noProof="0" dirty="0">
                <a:solidFill>
                  <a:srgbClr val="002060"/>
                </a:solidFill>
              </a:rPr>
              <a:t>:</a:t>
            </a:r>
          </a:p>
          <a:p>
            <a:pPr marL="342900" lvl="0" algn="l" rtl="0">
              <a:lnSpc>
                <a:spcPct val="100000"/>
              </a:lnSpc>
              <a:spcBef>
                <a:spcPts val="0"/>
              </a:spcBef>
              <a:spcAft>
                <a:spcPts val="0"/>
              </a:spcAft>
              <a:buClr>
                <a:srgbClr val="002060"/>
              </a:buClr>
              <a:buSzPts val="2100"/>
              <a:buFont typeface="Courier New" panose="02070309020205020404" pitchFamily="49" charset="0"/>
              <a:buChar char="o"/>
            </a:pPr>
            <a:r>
              <a:rPr lang="en-US" sz="2100" noProof="0" dirty="0">
                <a:solidFill>
                  <a:srgbClr val="002060"/>
                </a:solidFill>
              </a:rPr>
              <a:t>Avoid: reduce unnecessary trips and travel distances through compact urban design and telecommuting</a:t>
            </a:r>
            <a:endParaRPr lang="pl-PL" sz="2100" noProof="0" dirty="0">
              <a:solidFill>
                <a:srgbClr val="002060"/>
              </a:solidFill>
            </a:endParaRPr>
          </a:p>
          <a:p>
            <a:pPr marL="342900" lvl="0" algn="l" rtl="0">
              <a:lnSpc>
                <a:spcPct val="100000"/>
              </a:lnSpc>
              <a:spcBef>
                <a:spcPts val="0"/>
              </a:spcBef>
              <a:spcAft>
                <a:spcPts val="0"/>
              </a:spcAft>
              <a:buClr>
                <a:srgbClr val="002060"/>
              </a:buClr>
              <a:buSzPts val="2100"/>
              <a:buFont typeface="Courier New" panose="02070309020205020404" pitchFamily="49" charset="0"/>
              <a:buChar char="o"/>
            </a:pPr>
            <a:r>
              <a:rPr lang="en-US" sz="2100" noProof="0" dirty="0">
                <a:solidFill>
                  <a:srgbClr val="002060"/>
                </a:solidFill>
              </a:rPr>
              <a:t>Shift: promote modal shift from private cars to walking, cycling, and public transport</a:t>
            </a:r>
            <a:endParaRPr lang="pl-PL" sz="2100" dirty="0">
              <a:solidFill>
                <a:srgbClr val="002060"/>
              </a:solidFill>
            </a:endParaRPr>
          </a:p>
          <a:p>
            <a:pPr marL="342900" lvl="0" algn="l" rtl="0">
              <a:lnSpc>
                <a:spcPct val="100000"/>
              </a:lnSpc>
              <a:spcBef>
                <a:spcPts val="0"/>
              </a:spcBef>
              <a:spcAft>
                <a:spcPts val="0"/>
              </a:spcAft>
              <a:buClr>
                <a:srgbClr val="002060"/>
              </a:buClr>
              <a:buSzPts val="2100"/>
              <a:buFont typeface="Courier New" panose="02070309020205020404" pitchFamily="49" charset="0"/>
              <a:buChar char="o"/>
            </a:pPr>
            <a:r>
              <a:rPr lang="en-US" sz="2100" noProof="0" dirty="0">
                <a:solidFill>
                  <a:srgbClr val="002060"/>
                </a:solidFill>
              </a:rPr>
              <a:t>Improve: enhance efficiency and environmental performance of all transport modes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Integrate Land Use &amp; Transport Planning </a:t>
            </a:r>
            <a:r>
              <a:rPr lang="en-US" sz="2100" noProof="0" dirty="0">
                <a:solidFill>
                  <a:srgbClr val="002060"/>
                </a:solidFill>
              </a:rPr>
              <a:t>– design mixed-use, accessible neighborhoods to shorten travel distances and increase sustainable transport use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Promote Active Mobility &amp; Public Transport </a:t>
            </a:r>
            <a:r>
              <a:rPr lang="en-US" sz="2100" noProof="0" dirty="0">
                <a:solidFill>
                  <a:srgbClr val="002060"/>
                </a:solidFill>
              </a:rPr>
              <a:t>– invest in safe walking and cycling infrastructure, high-quality public transport, and intermodal hubs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Minimize Environmental Impact </a:t>
            </a:r>
            <a:r>
              <a:rPr lang="en-US" sz="2100" noProof="0" dirty="0">
                <a:solidFill>
                  <a:srgbClr val="002060"/>
                </a:solidFill>
              </a:rPr>
              <a:t>– adopt low-emission vehicles, improve energy efficiency, and protect urban green spaces</a:t>
            </a:r>
            <a:endParaRPr lang="en-US" noProof="0" dirty="0"/>
          </a:p>
        </p:txBody>
      </p:sp>
      <p:pic>
        <p:nvPicPr>
          <p:cNvPr id="6146" name="Picture 2" descr="Three Steps to Tackle Traffic Gridlock | Development Asia">
            <a:extLst>
              <a:ext uri="{FF2B5EF4-FFF2-40B4-BE49-F238E27FC236}">
                <a16:creationId xmlns:a16="http://schemas.microsoft.com/office/drawing/2014/main" id="{5D1E0B80-30FF-C068-EE6D-69F48DFBE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436" y="1127825"/>
            <a:ext cx="5883601" cy="540862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AB1974CC-92F3-C852-E233-78475A3093CF}"/>
              </a:ext>
            </a:extLst>
          </p:cNvPr>
          <p:cNvSpPr txBox="1"/>
          <p:nvPr/>
        </p:nvSpPr>
        <p:spPr>
          <a:xfrm>
            <a:off x="7036331" y="6536448"/>
            <a:ext cx="5021692" cy="261610"/>
          </a:xfrm>
          <a:prstGeom prst="rect">
            <a:avLst/>
          </a:prstGeom>
          <a:noFill/>
        </p:spPr>
        <p:txBody>
          <a:bodyPr wrap="square">
            <a:spAutoFit/>
          </a:bodyPr>
          <a:lstStyle/>
          <a:p>
            <a:r>
              <a:rPr lang="en-US" sz="1100" noProof="0" dirty="0"/>
              <a:t>Source: </a:t>
            </a:r>
            <a:r>
              <a:rPr lang="pl-PL" sz="1100" dirty="0"/>
              <a:t>https://development.asia/explainer/three-steps-tackle-traffic-gridlock</a:t>
            </a:r>
            <a:endParaRPr lang="en-US" noProof="0" dirty="0"/>
          </a:p>
        </p:txBody>
      </p:sp>
    </p:spTree>
    <p:extLst>
      <p:ext uri="{BB962C8B-B14F-4D97-AF65-F5344CB8AC3E}">
        <p14:creationId xmlns:p14="http://schemas.microsoft.com/office/powerpoint/2010/main" val="280767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Avoid – Shift – Improve: Sustainable Transport Framework</a:t>
            </a:r>
            <a:r>
              <a:rPr lang="pl-PL" sz="3600" dirty="0"/>
              <a:t>: </a:t>
            </a:r>
            <a:r>
              <a:rPr lang="pl-PL" sz="3600" dirty="0" err="1"/>
              <a:t>Avoid</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838200" y="1130640"/>
            <a:ext cx="3824235"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Goal: reduce the need to travel and shorten travel distances for residents.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Achieved through compact urban design – dense, mixed-use development placing residential, commercial, and recreational facilities close together.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Promoting telecommuting and the digitalization of services (e-government, online shopping) to reduce physical trips.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Outcome: lower traffic volumes, reduced emissions, and improved quality of life.</a:t>
            </a:r>
            <a:endParaRPr lang="en-US" noProof="0" dirty="0"/>
          </a:p>
        </p:txBody>
      </p:sp>
      <p:pic>
        <p:nvPicPr>
          <p:cNvPr id="2" name="Picture 2" descr="Three Steps to Tackle Traffic Gridlock | Development Asia">
            <a:extLst>
              <a:ext uri="{FF2B5EF4-FFF2-40B4-BE49-F238E27FC236}">
                <a16:creationId xmlns:a16="http://schemas.microsoft.com/office/drawing/2014/main" id="{BA242E48-90E6-73DF-A92E-8E84C250F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18" y="724688"/>
            <a:ext cx="6566890" cy="6036751"/>
          </a:xfrm>
          <a:prstGeom prst="rect">
            <a:avLst/>
          </a:prstGeom>
          <a:noFill/>
          <a:extLst>
            <a:ext uri="{909E8E84-426E-40DD-AFC4-6F175D3DCCD1}">
              <a14:hiddenFill xmlns:a14="http://schemas.microsoft.com/office/drawing/2010/main">
                <a:solidFill>
                  <a:srgbClr val="FFFFFF"/>
                </a:solidFill>
              </a14:hiddenFill>
            </a:ext>
          </a:extLst>
        </p:spPr>
      </p:pic>
      <p:sp>
        <p:nvSpPr>
          <p:cNvPr id="3" name="Owal 2">
            <a:extLst>
              <a:ext uri="{FF2B5EF4-FFF2-40B4-BE49-F238E27FC236}">
                <a16:creationId xmlns:a16="http://schemas.microsoft.com/office/drawing/2014/main" id="{A47CED43-8942-DE9A-FA98-AA2441A9406A}"/>
              </a:ext>
            </a:extLst>
          </p:cNvPr>
          <p:cNvSpPr/>
          <p:nvPr/>
        </p:nvSpPr>
        <p:spPr>
          <a:xfrm>
            <a:off x="4803112" y="834013"/>
            <a:ext cx="2726455" cy="66118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774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F324AD8-CF90-75FE-2BDE-E614658F628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154D65D-9B42-56DE-F2E7-24AF92E596E9}"/>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Avoid – Shift – Improve: Sustainable Transport Framework</a:t>
            </a:r>
            <a:r>
              <a:rPr lang="pl-PL" sz="3600" dirty="0"/>
              <a:t>: </a:t>
            </a:r>
            <a:r>
              <a:rPr lang="pl-PL" sz="3600" dirty="0" err="1"/>
              <a:t>Shift</a:t>
            </a:r>
            <a:endParaRPr lang="en-US" noProof="0" dirty="0"/>
          </a:p>
        </p:txBody>
      </p:sp>
      <p:sp>
        <p:nvSpPr>
          <p:cNvPr id="97" name="Google Shape;97;p2">
            <a:extLst>
              <a:ext uri="{FF2B5EF4-FFF2-40B4-BE49-F238E27FC236}">
                <a16:creationId xmlns:a16="http://schemas.microsoft.com/office/drawing/2014/main" id="{B0FBC37D-C4D8-3475-B7F2-F8E435121F3E}"/>
              </a:ext>
            </a:extLst>
          </p:cNvPr>
          <p:cNvSpPr txBox="1">
            <a:spLocks noGrp="1"/>
          </p:cNvSpPr>
          <p:nvPr>
            <p:ph type="body" idx="1"/>
          </p:nvPr>
        </p:nvSpPr>
        <p:spPr>
          <a:xfrm>
            <a:off x="838200" y="1130640"/>
            <a:ext cx="3824235"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Encourage a modal shift from private cars to public transport, cycling, and walking.</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Expand and modernize infrastructure for active mobility (bike lanes, sidewalks, pedestrian zones) and improve the quality and accessibility of public transport (high frequency, reliability, integrated ticketing).</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Develop multimodal hubs to facilitate easy transfers between different modes.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Outcome: less congestion, improved energy efficiency in the transport system.</a:t>
            </a:r>
            <a:endParaRPr lang="en-US" noProof="0" dirty="0"/>
          </a:p>
        </p:txBody>
      </p:sp>
      <p:pic>
        <p:nvPicPr>
          <p:cNvPr id="2" name="Picture 2" descr="Three Steps to Tackle Traffic Gridlock | Development Asia">
            <a:extLst>
              <a:ext uri="{FF2B5EF4-FFF2-40B4-BE49-F238E27FC236}">
                <a16:creationId xmlns:a16="http://schemas.microsoft.com/office/drawing/2014/main" id="{62274525-443F-2B55-F7F1-C1C5FC2C2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18" y="724688"/>
            <a:ext cx="6566890" cy="6036751"/>
          </a:xfrm>
          <a:prstGeom prst="rect">
            <a:avLst/>
          </a:prstGeom>
          <a:noFill/>
          <a:extLst>
            <a:ext uri="{909E8E84-426E-40DD-AFC4-6F175D3DCCD1}">
              <a14:hiddenFill xmlns:a14="http://schemas.microsoft.com/office/drawing/2010/main">
                <a:solidFill>
                  <a:srgbClr val="FFFFFF"/>
                </a:solidFill>
              </a14:hiddenFill>
            </a:ext>
          </a:extLst>
        </p:spPr>
      </p:pic>
      <p:sp>
        <p:nvSpPr>
          <p:cNvPr id="3" name="Owal 2">
            <a:extLst>
              <a:ext uri="{FF2B5EF4-FFF2-40B4-BE49-F238E27FC236}">
                <a16:creationId xmlns:a16="http://schemas.microsoft.com/office/drawing/2014/main" id="{36DA95C8-9A33-0C81-0240-DC554427CE60}"/>
              </a:ext>
            </a:extLst>
          </p:cNvPr>
          <p:cNvSpPr/>
          <p:nvPr/>
        </p:nvSpPr>
        <p:spPr>
          <a:xfrm>
            <a:off x="6888835" y="574037"/>
            <a:ext cx="2726455" cy="66118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4786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48030ED-85A4-9189-194D-B586A93B7AD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C452002-082D-93DF-2F62-A101C8B2A6D8}"/>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Avoid – Shift – Improve: Sustainable Transport Framework</a:t>
            </a:r>
            <a:r>
              <a:rPr lang="pl-PL" sz="3600" dirty="0"/>
              <a:t>: </a:t>
            </a:r>
            <a:r>
              <a:rPr lang="pl-PL" sz="3600" dirty="0" err="1"/>
              <a:t>Improve</a:t>
            </a:r>
            <a:endParaRPr lang="en-US" noProof="0" dirty="0"/>
          </a:p>
        </p:txBody>
      </p:sp>
      <p:sp>
        <p:nvSpPr>
          <p:cNvPr id="97" name="Google Shape;97;p2">
            <a:extLst>
              <a:ext uri="{FF2B5EF4-FFF2-40B4-BE49-F238E27FC236}">
                <a16:creationId xmlns:a16="http://schemas.microsoft.com/office/drawing/2014/main" id="{2A22539D-1338-DF84-C0D5-5B9D0FF66D25}"/>
              </a:ext>
            </a:extLst>
          </p:cNvPr>
          <p:cNvSpPr txBox="1">
            <a:spLocks noGrp="1"/>
          </p:cNvSpPr>
          <p:nvPr>
            <p:ph type="body" idx="1"/>
          </p:nvPr>
        </p:nvSpPr>
        <p:spPr>
          <a:xfrm>
            <a:off x="350310" y="1130640"/>
            <a:ext cx="4734156"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pl-PL" sz="2100" noProof="0" dirty="0">
                <a:solidFill>
                  <a:srgbClr val="002060"/>
                </a:solidFill>
              </a:rPr>
              <a:t>I</a:t>
            </a:r>
            <a:r>
              <a:rPr lang="en-US" sz="2100" noProof="0" dirty="0" err="1">
                <a:solidFill>
                  <a:srgbClr val="002060"/>
                </a:solidFill>
              </a:rPr>
              <a:t>ncrease</a:t>
            </a:r>
            <a:r>
              <a:rPr lang="en-US" sz="2100" noProof="0" dirty="0">
                <a:solidFill>
                  <a:srgbClr val="002060"/>
                </a:solidFill>
              </a:rPr>
              <a:t> efficiency and reduce the environmental impact of all transport modes.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Introduce low- and zero-emission vehicles (electric, hydrogen), cleaner fuels, and stricter emission standards.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Optimize traffic and reduce energy consumption through Intelligent Transport Systems (ITS): adaptive traffic signals, public transport priority, and real-time fleet management.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Maintain and upgrade infrastructure in ways that minimize energy loss and emissions.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Outcome: higher operational efficiency, reduced climate impact, and improved safety.</a:t>
            </a:r>
            <a:endParaRPr lang="en-US" noProof="0" dirty="0"/>
          </a:p>
        </p:txBody>
      </p:sp>
      <p:pic>
        <p:nvPicPr>
          <p:cNvPr id="2" name="Picture 2" descr="Three Steps to Tackle Traffic Gridlock | Development Asia">
            <a:extLst>
              <a:ext uri="{FF2B5EF4-FFF2-40B4-BE49-F238E27FC236}">
                <a16:creationId xmlns:a16="http://schemas.microsoft.com/office/drawing/2014/main" id="{C3803A9A-62C0-C19F-7CD2-3AEF3045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18" y="724688"/>
            <a:ext cx="6566890" cy="6036751"/>
          </a:xfrm>
          <a:prstGeom prst="rect">
            <a:avLst/>
          </a:prstGeom>
          <a:noFill/>
          <a:extLst>
            <a:ext uri="{909E8E84-426E-40DD-AFC4-6F175D3DCCD1}">
              <a14:hiddenFill xmlns:a14="http://schemas.microsoft.com/office/drawing/2010/main">
                <a:solidFill>
                  <a:srgbClr val="FFFFFF"/>
                </a:solidFill>
              </a14:hiddenFill>
            </a:ext>
          </a:extLst>
        </p:spPr>
      </p:pic>
      <p:sp>
        <p:nvSpPr>
          <p:cNvPr id="3" name="Owal 2">
            <a:extLst>
              <a:ext uri="{FF2B5EF4-FFF2-40B4-BE49-F238E27FC236}">
                <a16:creationId xmlns:a16="http://schemas.microsoft.com/office/drawing/2014/main" id="{A8C0A9E1-F5D9-CE8A-A4B9-5931DE82AE39}"/>
              </a:ext>
            </a:extLst>
          </p:cNvPr>
          <p:cNvSpPr/>
          <p:nvPr/>
        </p:nvSpPr>
        <p:spPr>
          <a:xfrm>
            <a:off x="9115236" y="469859"/>
            <a:ext cx="2726455" cy="66118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3129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4C055C9-5879-E906-0598-EF7BFCABBB28}"/>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5D1E7AB-23FF-D0A2-DDC4-8AAB8CB4BCBE}"/>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Avoid – Shift – Improve: Sustainable Transport Framework</a:t>
            </a:r>
            <a:r>
              <a:rPr lang="pl-PL" sz="3600" dirty="0"/>
              <a:t>: </a:t>
            </a:r>
            <a:r>
              <a:rPr lang="pl-PL" sz="3600" dirty="0" err="1"/>
              <a:t>Improve</a:t>
            </a:r>
            <a:endParaRPr lang="en-US" noProof="0" dirty="0"/>
          </a:p>
        </p:txBody>
      </p:sp>
      <p:sp>
        <p:nvSpPr>
          <p:cNvPr id="97" name="Google Shape;97;p2">
            <a:extLst>
              <a:ext uri="{FF2B5EF4-FFF2-40B4-BE49-F238E27FC236}">
                <a16:creationId xmlns:a16="http://schemas.microsoft.com/office/drawing/2014/main" id="{21DE2D76-4388-22D0-B811-CFFD8BE2F2D9}"/>
              </a:ext>
            </a:extLst>
          </p:cNvPr>
          <p:cNvSpPr txBox="1">
            <a:spLocks noGrp="1"/>
          </p:cNvSpPr>
          <p:nvPr>
            <p:ph type="body" idx="1"/>
          </p:nvPr>
        </p:nvSpPr>
        <p:spPr>
          <a:xfrm>
            <a:off x="350310" y="1130640"/>
            <a:ext cx="4734156"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pl-PL" sz="2100" noProof="0" dirty="0">
                <a:solidFill>
                  <a:srgbClr val="002060"/>
                </a:solidFill>
              </a:rPr>
              <a:t>I</a:t>
            </a:r>
            <a:r>
              <a:rPr lang="en-US" sz="2100" noProof="0" dirty="0" err="1">
                <a:solidFill>
                  <a:srgbClr val="002060"/>
                </a:solidFill>
              </a:rPr>
              <a:t>ncrease</a:t>
            </a:r>
            <a:r>
              <a:rPr lang="en-US" sz="2100" noProof="0" dirty="0">
                <a:solidFill>
                  <a:srgbClr val="002060"/>
                </a:solidFill>
              </a:rPr>
              <a:t> efficiency and reduce the environmental impact of all transport modes.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Introduce low- and zero-emission vehicles (electric, hydrogen), cleaner fuels, and stricter emission standards.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Optimize traffic and reduce energy consumption through Intelligent Transport Systems (ITS): adaptive traffic signals, public transport priority, and real-time fleet management.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Maintain and upgrade infrastructure in ways that minimize energy loss and emissions.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Outcome: higher operational efficiency, reduced climate impact, and improved safety.</a:t>
            </a:r>
            <a:endParaRPr lang="en-US" noProof="0" dirty="0"/>
          </a:p>
        </p:txBody>
      </p:sp>
      <p:pic>
        <p:nvPicPr>
          <p:cNvPr id="2" name="Picture 2" descr="Three Steps to Tackle Traffic Gridlock | Development Asia">
            <a:extLst>
              <a:ext uri="{FF2B5EF4-FFF2-40B4-BE49-F238E27FC236}">
                <a16:creationId xmlns:a16="http://schemas.microsoft.com/office/drawing/2014/main" id="{1D39A21A-01A2-192F-FFE9-75800FA88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18" y="724688"/>
            <a:ext cx="6566890" cy="6036751"/>
          </a:xfrm>
          <a:prstGeom prst="rect">
            <a:avLst/>
          </a:prstGeom>
          <a:noFill/>
          <a:extLst>
            <a:ext uri="{909E8E84-426E-40DD-AFC4-6F175D3DCCD1}">
              <a14:hiddenFill xmlns:a14="http://schemas.microsoft.com/office/drawing/2010/main">
                <a:solidFill>
                  <a:srgbClr val="FFFFFF"/>
                </a:solidFill>
              </a14:hiddenFill>
            </a:ext>
          </a:extLst>
        </p:spPr>
      </p:pic>
      <p:sp>
        <p:nvSpPr>
          <p:cNvPr id="3" name="Owal 2">
            <a:extLst>
              <a:ext uri="{FF2B5EF4-FFF2-40B4-BE49-F238E27FC236}">
                <a16:creationId xmlns:a16="http://schemas.microsoft.com/office/drawing/2014/main" id="{CC0FB810-735F-7D9F-FEBD-CE197B25BAA5}"/>
              </a:ext>
            </a:extLst>
          </p:cNvPr>
          <p:cNvSpPr/>
          <p:nvPr/>
        </p:nvSpPr>
        <p:spPr>
          <a:xfrm>
            <a:off x="9115236" y="469859"/>
            <a:ext cx="2726455" cy="66118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6447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Integrate Land Use &amp; Transport Planning </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Objective: </a:t>
            </a:r>
            <a:r>
              <a:rPr lang="en-US" sz="2100" noProof="0" dirty="0">
                <a:solidFill>
                  <a:srgbClr val="002060"/>
                </a:solidFill>
              </a:rPr>
              <a:t>Ensure that the location of housing, jobs, services, and recreational facilities supports short travel distances and encourages the use of sustainable modes of transport.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Mixed-use neighborhoods: </a:t>
            </a:r>
            <a:r>
              <a:rPr lang="en-US" sz="2100" noProof="0" dirty="0">
                <a:solidFill>
                  <a:srgbClr val="002060"/>
                </a:solidFill>
              </a:rPr>
              <a:t>Combine residential, commercial, educational, and leisure spaces within walkable or bikeable distances, reducing reliance on private cars.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Accessibility focus: </a:t>
            </a:r>
            <a:r>
              <a:rPr lang="en-US" sz="2100" noProof="0" dirty="0">
                <a:solidFill>
                  <a:srgbClr val="002060"/>
                </a:solidFill>
              </a:rPr>
              <a:t>Design urban layouts that provide direct, safe, and convenient access to public transport hubs, cycling routes, and pedestrian networks.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Urban density: </a:t>
            </a:r>
            <a:r>
              <a:rPr lang="en-US" sz="2100" noProof="0" dirty="0">
                <a:solidFill>
                  <a:srgbClr val="002060"/>
                </a:solidFill>
              </a:rPr>
              <a:t>Encourage compact development that supports efficient public transport and active mobility infrastructure while avoiding urban sprawl.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Sustainable connections: </a:t>
            </a:r>
            <a:r>
              <a:rPr lang="en-US" sz="2100" noProof="0" dirty="0">
                <a:solidFill>
                  <a:srgbClr val="002060"/>
                </a:solidFill>
              </a:rPr>
              <a:t>Integrate green corridors, safe crossings, and multimodal hubs to make transitions between modes seamless and attractive.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Benefits:</a:t>
            </a:r>
            <a:r>
              <a:rPr lang="pl-PL" sz="2100" b="1" noProof="0" dirty="0">
                <a:solidFill>
                  <a:srgbClr val="002060"/>
                </a:solidFill>
              </a:rPr>
              <a:t> </a:t>
            </a:r>
            <a:r>
              <a:rPr lang="en-US" sz="2100" noProof="0" dirty="0">
                <a:solidFill>
                  <a:srgbClr val="002060"/>
                </a:solidFill>
              </a:rPr>
              <a:t>Reduces travel times and transport costs for residents</a:t>
            </a:r>
            <a:r>
              <a:rPr lang="pl-PL" sz="2100" noProof="0" dirty="0">
                <a:solidFill>
                  <a:srgbClr val="002060"/>
                </a:solidFill>
              </a:rPr>
              <a:t>, </a:t>
            </a:r>
            <a:r>
              <a:rPr lang="en-US" sz="2100" noProof="0" dirty="0">
                <a:solidFill>
                  <a:srgbClr val="002060"/>
                </a:solidFill>
              </a:rPr>
              <a:t>Supports local economies by concentrating activity in well-connected areas</a:t>
            </a:r>
            <a:r>
              <a:rPr lang="pl-PL" sz="2100" noProof="0" dirty="0">
                <a:solidFill>
                  <a:srgbClr val="002060"/>
                </a:solidFill>
              </a:rPr>
              <a:t>, </a:t>
            </a:r>
            <a:r>
              <a:rPr lang="en-US" sz="2100" noProof="0" dirty="0">
                <a:solidFill>
                  <a:srgbClr val="002060"/>
                </a:solidFill>
              </a:rPr>
              <a:t>Decreases greenhouse gas emissions and air pollution</a:t>
            </a:r>
            <a:r>
              <a:rPr lang="pl-PL" sz="2100" noProof="0" dirty="0">
                <a:solidFill>
                  <a:srgbClr val="002060"/>
                </a:solidFill>
              </a:rPr>
              <a:t>, </a:t>
            </a:r>
            <a:r>
              <a:rPr lang="en-US" sz="2100" noProof="0" dirty="0">
                <a:solidFill>
                  <a:srgbClr val="002060"/>
                </a:solidFill>
              </a:rPr>
              <a:t>Improves quality of life by fostering vibrant, walkable communities</a:t>
            </a:r>
            <a:endParaRPr lang="en-US" noProof="0" dirty="0"/>
          </a:p>
        </p:txBody>
      </p:sp>
    </p:spTree>
    <p:extLst>
      <p:ext uri="{BB962C8B-B14F-4D97-AF65-F5344CB8AC3E}">
        <p14:creationId xmlns:p14="http://schemas.microsoft.com/office/powerpoint/2010/main" val="395217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9EA7A96D-DC7C-9C8B-2D7A-BCA1E2F034C4}"/>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F4817C2-0D28-A724-8BE7-4B325A19AB2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Promote Active Mobility &amp; Public Transport</a:t>
            </a:r>
            <a:endParaRPr lang="en-US" noProof="0" dirty="0"/>
          </a:p>
        </p:txBody>
      </p:sp>
      <p:sp>
        <p:nvSpPr>
          <p:cNvPr id="97" name="Google Shape;97;p2">
            <a:extLst>
              <a:ext uri="{FF2B5EF4-FFF2-40B4-BE49-F238E27FC236}">
                <a16:creationId xmlns:a16="http://schemas.microsoft.com/office/drawing/2014/main" id="{040A2A02-9E43-C9D4-2AD3-6D1E550FBF37}"/>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Objective: </a:t>
            </a:r>
            <a:r>
              <a:rPr lang="en-US" sz="2100" noProof="0" dirty="0">
                <a:solidFill>
                  <a:srgbClr val="002060"/>
                </a:solidFill>
              </a:rPr>
              <a:t>Encourage people to choose sustainable and healthy transport options by making them safe, convenient, and attractive.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Active mobility infrastructure:</a:t>
            </a:r>
            <a:r>
              <a:rPr lang="pl-PL" sz="2100" b="1" noProof="0" dirty="0">
                <a:solidFill>
                  <a:srgbClr val="002060"/>
                </a:solidFill>
              </a:rPr>
              <a:t> </a:t>
            </a:r>
          </a:p>
          <a:p>
            <a:pPr marL="685800" lvl="1" indent="-228600">
              <a:lnSpc>
                <a:spcPct val="100000"/>
              </a:lnSpc>
              <a:buSzPts val="1900"/>
            </a:pPr>
            <a:r>
              <a:rPr lang="en-US" sz="1900" dirty="0"/>
              <a:t>Develop continuous, safe, and accessible walking networks with wide sidewalks, pedestrian crossings, and traffic-calming measures.</a:t>
            </a:r>
            <a:endParaRPr lang="pl-PL" sz="1900" dirty="0"/>
          </a:p>
          <a:p>
            <a:pPr marL="685800" lvl="1" indent="-228600">
              <a:lnSpc>
                <a:spcPct val="100000"/>
              </a:lnSpc>
              <a:buSzPts val="1900"/>
            </a:pPr>
            <a:r>
              <a:rPr lang="en-US" sz="1900" dirty="0"/>
              <a:t>Build protected and connected cycling lanes, bike parking, and repair facilities to support everyday cycling.</a:t>
            </a:r>
            <a:endParaRPr lang="pl-PL" sz="1900" dirty="0"/>
          </a:p>
          <a:p>
            <a:pPr marL="685800" lvl="1" indent="-228600">
              <a:lnSpc>
                <a:spcPct val="100000"/>
              </a:lnSpc>
              <a:buSzPts val="1900"/>
            </a:pPr>
            <a:r>
              <a:rPr lang="en-US" sz="1900" dirty="0"/>
              <a:t>Implement wayfinding systems, lighting, and urban design elements that make active travel comfortable and enjoyable year-round.</a:t>
            </a:r>
            <a:endParaRPr lang="pl-PL" sz="1900" dirty="0"/>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High-quality public transport:</a:t>
            </a:r>
            <a:endParaRPr lang="pl-PL" sz="2100" b="1" noProof="0" dirty="0">
              <a:solidFill>
                <a:srgbClr val="002060"/>
              </a:solidFill>
            </a:endParaRPr>
          </a:p>
          <a:p>
            <a:pPr marL="685800" lvl="1" indent="-228600">
              <a:lnSpc>
                <a:spcPct val="100000"/>
              </a:lnSpc>
              <a:buSzPts val="1900"/>
            </a:pPr>
            <a:r>
              <a:rPr lang="en-US" sz="1900" dirty="0"/>
              <a:t>Offer reliable, frequent, and affordable services across buses, trams, metros, and trains.</a:t>
            </a:r>
            <a:endParaRPr lang="pl-PL" sz="1900" dirty="0"/>
          </a:p>
          <a:p>
            <a:pPr marL="685800" lvl="1" indent="-228600">
              <a:lnSpc>
                <a:spcPct val="100000"/>
              </a:lnSpc>
              <a:buSzPts val="1900"/>
            </a:pPr>
            <a:r>
              <a:rPr lang="en-US" sz="1900" dirty="0"/>
              <a:t>Ensure accessibility for all, including people with reduced mobility, through low-floor vehicles, elevators, and tactile guidance systems.</a:t>
            </a:r>
            <a:endParaRPr lang="pl-PL" sz="1900" dirty="0"/>
          </a:p>
          <a:p>
            <a:pPr marL="685800" lvl="1" indent="-228600">
              <a:lnSpc>
                <a:spcPct val="100000"/>
              </a:lnSpc>
              <a:buSzPts val="1900"/>
            </a:pPr>
            <a:r>
              <a:rPr lang="en-US" sz="1900" dirty="0"/>
              <a:t>Integrate real-time passenger information via apps, displays, and audio announcements.</a:t>
            </a:r>
            <a:endParaRPr lang="pl-PL" sz="1900" dirty="0"/>
          </a:p>
        </p:txBody>
      </p:sp>
    </p:spTree>
    <p:extLst>
      <p:ext uri="{BB962C8B-B14F-4D97-AF65-F5344CB8AC3E}">
        <p14:creationId xmlns:p14="http://schemas.microsoft.com/office/powerpoint/2010/main" val="399566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2D0FB44-E33B-6088-FA07-85B46877BCB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9C99EFFE-64A2-778E-526F-2253A641164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Promote Active Mobility &amp; Public Transport</a:t>
            </a:r>
            <a:endParaRPr lang="en-US" noProof="0" dirty="0"/>
          </a:p>
        </p:txBody>
      </p:sp>
      <p:sp>
        <p:nvSpPr>
          <p:cNvPr id="97" name="Google Shape;97;p2">
            <a:extLst>
              <a:ext uri="{FF2B5EF4-FFF2-40B4-BE49-F238E27FC236}">
                <a16:creationId xmlns:a16="http://schemas.microsoft.com/office/drawing/2014/main" id="{232D813C-6BBA-DCA6-9093-CBC967328CEF}"/>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Intermodal hubs:</a:t>
            </a:r>
            <a:endParaRPr lang="pl-PL" sz="2100" b="1" noProof="0" dirty="0">
              <a:solidFill>
                <a:srgbClr val="002060"/>
              </a:solidFill>
            </a:endParaRPr>
          </a:p>
          <a:p>
            <a:pPr marL="685800" lvl="1" indent="-228600">
              <a:lnSpc>
                <a:spcPct val="100000"/>
              </a:lnSpc>
              <a:buSzPts val="1900"/>
            </a:pPr>
            <a:r>
              <a:rPr lang="en-US" sz="1900" dirty="0"/>
              <a:t>Design modern transport nodes where multiple modes (e.g., bus, rail, bike-sharing, car-sharing) seamlessly connect.</a:t>
            </a:r>
            <a:endParaRPr lang="pl-PL" sz="1900" dirty="0"/>
          </a:p>
          <a:p>
            <a:pPr marL="685800" lvl="1" indent="-228600">
              <a:lnSpc>
                <a:spcPct val="100000"/>
              </a:lnSpc>
              <a:buSzPts val="1900"/>
            </a:pPr>
            <a:r>
              <a:rPr lang="en-US" sz="1900" dirty="0"/>
              <a:t>Provide amenities such as secure bike storage, EV charging points, and retail services to make transfers efficient and pleasant.</a:t>
            </a:r>
            <a:endParaRPr lang="pl-PL" sz="1900" dirty="0"/>
          </a:p>
          <a:p>
            <a:pPr marL="685800" lvl="1" indent="-228600">
              <a:lnSpc>
                <a:spcPct val="100000"/>
              </a:lnSpc>
              <a:buSzPts val="1900"/>
            </a:pPr>
            <a:r>
              <a:rPr lang="en-US" sz="1900" dirty="0"/>
              <a:t>Use mobility-as-a-service (</a:t>
            </a:r>
            <a:r>
              <a:rPr lang="en-US" sz="1900" dirty="0" err="1"/>
              <a:t>MaaS</a:t>
            </a:r>
            <a:r>
              <a:rPr lang="en-US" sz="1900" dirty="0"/>
              <a:t>) platforms to integrate ticketing and trip planning across modes.</a:t>
            </a:r>
            <a:endParaRPr lang="pl-PL" sz="1900" dirty="0"/>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Benefits:</a:t>
            </a:r>
            <a:endParaRPr lang="pl-PL" sz="2100" b="1" noProof="0" dirty="0">
              <a:solidFill>
                <a:srgbClr val="002060"/>
              </a:solidFill>
            </a:endParaRPr>
          </a:p>
          <a:p>
            <a:pPr marL="685800" lvl="1" indent="-228600">
              <a:lnSpc>
                <a:spcPct val="100000"/>
              </a:lnSpc>
              <a:buSzPts val="1900"/>
            </a:pPr>
            <a:r>
              <a:rPr lang="en-US" sz="1900" dirty="0"/>
              <a:t>Reduces car dependency, congestion, and emissions.</a:t>
            </a:r>
            <a:endParaRPr lang="pl-PL" sz="1900" dirty="0"/>
          </a:p>
          <a:p>
            <a:pPr marL="685800" lvl="1" indent="-228600">
              <a:lnSpc>
                <a:spcPct val="100000"/>
              </a:lnSpc>
              <a:buSzPts val="1900"/>
            </a:pPr>
            <a:r>
              <a:rPr lang="en-US" sz="1900" dirty="0"/>
              <a:t>Improves public health through increased physical activity.</a:t>
            </a:r>
            <a:endParaRPr lang="pl-PL" sz="1900" dirty="0"/>
          </a:p>
          <a:p>
            <a:pPr marL="685800" lvl="1" indent="-228600">
              <a:lnSpc>
                <a:spcPct val="100000"/>
              </a:lnSpc>
              <a:buSzPts val="1900"/>
            </a:pPr>
            <a:r>
              <a:rPr lang="en-US" sz="1900" dirty="0"/>
              <a:t>Enhances social inclusion by ensuring mobility options for all income and ability levels.</a:t>
            </a:r>
          </a:p>
        </p:txBody>
      </p:sp>
    </p:spTree>
    <p:extLst>
      <p:ext uri="{BB962C8B-B14F-4D97-AF65-F5344CB8AC3E}">
        <p14:creationId xmlns:p14="http://schemas.microsoft.com/office/powerpoint/2010/main" val="145783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2A9F3E77-7028-62CB-953A-59AF0650B789}"/>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48A5772-E8C5-DF83-49D5-9677AF83AEA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Minimize Environmental Impact</a:t>
            </a:r>
            <a:endParaRPr lang="en-US" noProof="0" dirty="0"/>
          </a:p>
        </p:txBody>
      </p:sp>
      <p:sp>
        <p:nvSpPr>
          <p:cNvPr id="97" name="Google Shape;97;p2">
            <a:extLst>
              <a:ext uri="{FF2B5EF4-FFF2-40B4-BE49-F238E27FC236}">
                <a16:creationId xmlns:a16="http://schemas.microsoft.com/office/drawing/2014/main" id="{6D210A85-F096-A1FB-5D86-9BF5DCF40A03}"/>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Objective: </a:t>
            </a:r>
            <a:r>
              <a:rPr lang="en-US" sz="2100" noProof="0" dirty="0">
                <a:solidFill>
                  <a:srgbClr val="002060"/>
                </a:solidFill>
              </a:rPr>
              <a:t>Reduce the ecological footprint of the transport sector while supporting urban livability and resilience.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Low-emission and zero-emission vehicles:</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Transition public transport fleets, taxis, and municipal vehicles to electric, hydrogen, or hybrid models.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Provide incentives for private adoption of clean vehicles through subsidies, tax benefits, and charging infrastructure.</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Encourage shared mobility options to reduce the number of vehicles on the road.</a:t>
            </a:r>
            <a:endParaRPr lang="en-US" noProof="0" dirty="0"/>
          </a:p>
          <a:p>
            <a:pPr marL="228600" lvl="0" indent="-228600" algn="l" rtl="0">
              <a:lnSpc>
                <a:spcPct val="100000"/>
              </a:lnSpc>
              <a:spcBef>
                <a:spcPts val="1000"/>
              </a:spcBef>
              <a:spcAft>
                <a:spcPts val="0"/>
              </a:spcAft>
              <a:buClr>
                <a:schemeClr val="dk1"/>
              </a:buClr>
              <a:buSzPts val="2100"/>
              <a:buChar char="•"/>
            </a:pPr>
            <a:r>
              <a:rPr lang="en-US" sz="2100" b="1" noProof="0" dirty="0"/>
              <a:t>Energy efficiency improvements:</a:t>
            </a:r>
            <a:endParaRPr lang="en-US" b="1" noProof="0" dirty="0"/>
          </a:p>
          <a:p>
            <a:pPr marL="685800" lvl="1" indent="-228600" algn="l" rtl="0">
              <a:lnSpc>
                <a:spcPct val="100000"/>
              </a:lnSpc>
              <a:spcBef>
                <a:spcPts val="500"/>
              </a:spcBef>
              <a:spcAft>
                <a:spcPts val="0"/>
              </a:spcAft>
              <a:buClr>
                <a:schemeClr val="dk1"/>
              </a:buClr>
              <a:buSzPts val="1900"/>
              <a:buChar char="•"/>
            </a:pPr>
            <a:r>
              <a:rPr lang="en-US" sz="1900" noProof="0" dirty="0"/>
              <a:t>Optimize routes and schedules in public transport to reduce fuel use and emissions.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Use Intelligent Transport Systems (ITS) to manage traffic flow and minimize idling.</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Invest in energy-efficient infrastructure such as LED street lighting and solar-powered facilities.</a:t>
            </a:r>
            <a:endParaRPr lang="pl-PL" sz="1900" noProof="0" dirty="0"/>
          </a:p>
        </p:txBody>
      </p:sp>
    </p:spTree>
    <p:extLst>
      <p:ext uri="{BB962C8B-B14F-4D97-AF65-F5344CB8AC3E}">
        <p14:creationId xmlns:p14="http://schemas.microsoft.com/office/powerpoint/2010/main" val="127307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F2A31AE-EC29-D3A7-967B-33FBCF7E8672}"/>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136FF090-8A3C-0E4A-D122-4DFC6E4FF411}"/>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Minimize Environmental Impact</a:t>
            </a:r>
            <a:endParaRPr lang="en-US" noProof="0" dirty="0"/>
          </a:p>
        </p:txBody>
      </p:sp>
      <p:sp>
        <p:nvSpPr>
          <p:cNvPr id="97" name="Google Shape;97;p2">
            <a:extLst>
              <a:ext uri="{FF2B5EF4-FFF2-40B4-BE49-F238E27FC236}">
                <a16:creationId xmlns:a16="http://schemas.microsoft.com/office/drawing/2014/main" id="{C79C960D-61BF-F5B7-8656-8D1AFD4A875D}"/>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Protection and integration of green spaces:</a:t>
            </a:r>
            <a:r>
              <a:rPr lang="en-US" sz="1900" noProof="0" dirty="0"/>
              <a:t>.</a:t>
            </a:r>
            <a:endParaRPr lang="pl-PL" sz="1900" noProof="0" dirty="0"/>
          </a:p>
          <a:p>
            <a:pPr marL="685800" lvl="1" indent="-228600">
              <a:lnSpc>
                <a:spcPct val="100000"/>
              </a:lnSpc>
              <a:buSzPts val="1900"/>
            </a:pPr>
            <a:r>
              <a:rPr lang="en-US" sz="1900" dirty="0"/>
              <a:t>Design transport projects that avoid unnecessary removal of trees or green areas.</a:t>
            </a:r>
            <a:endParaRPr lang="pl-PL" sz="1900" dirty="0"/>
          </a:p>
          <a:p>
            <a:pPr marL="685800" lvl="1" indent="-228600">
              <a:lnSpc>
                <a:spcPct val="100000"/>
              </a:lnSpc>
              <a:buSzPts val="1900"/>
            </a:pPr>
            <a:r>
              <a:rPr lang="en-US" sz="1900" dirty="0"/>
              <a:t>Integrate green infrastructure such as green roofs, noise-reducing vegetation, and urban forests along transport corridors.</a:t>
            </a:r>
            <a:endParaRPr lang="pl-PL" sz="1900" dirty="0"/>
          </a:p>
          <a:p>
            <a:pPr marL="685800" lvl="1" indent="-228600">
              <a:lnSpc>
                <a:spcPct val="100000"/>
              </a:lnSpc>
              <a:buSzPts val="1900"/>
            </a:pPr>
            <a:r>
              <a:rPr lang="en-US" sz="1900" dirty="0"/>
              <a:t>Create buffer zones between busy roads and residential areas using trees and vegetation to improve air quality and reduce noise pollution.</a:t>
            </a:r>
          </a:p>
          <a:p>
            <a:pPr marL="228600" lvl="0" indent="-228600" algn="l" rtl="0">
              <a:lnSpc>
                <a:spcPct val="100000"/>
              </a:lnSpc>
              <a:spcBef>
                <a:spcPts val="1000"/>
              </a:spcBef>
              <a:spcAft>
                <a:spcPts val="0"/>
              </a:spcAft>
              <a:buClr>
                <a:schemeClr val="dk1"/>
              </a:buClr>
              <a:buSzPts val="2100"/>
              <a:buChar char="•"/>
            </a:pPr>
            <a:r>
              <a:rPr lang="en-US" sz="2100" b="1" noProof="0" dirty="0"/>
              <a:t>Benefits: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Lower greenhouse gas and pollutant emissions.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Improved public health and biodiversity.</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Increased climate resilience of urban areas.</a:t>
            </a:r>
            <a:endParaRPr lang="pl-PL" sz="1900" noProof="0" dirty="0"/>
          </a:p>
        </p:txBody>
      </p:sp>
    </p:spTree>
    <p:extLst>
      <p:ext uri="{BB962C8B-B14F-4D97-AF65-F5344CB8AC3E}">
        <p14:creationId xmlns:p14="http://schemas.microsoft.com/office/powerpoint/2010/main" val="30681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Smart City</a:t>
            </a:r>
            <a:endParaRPr lang="en-US" noProof="0" dirty="0"/>
          </a:p>
        </p:txBody>
      </p:sp>
      <p:sp>
        <p:nvSpPr>
          <p:cNvPr id="97" name="Google Shape;97;p2"/>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 Smart City is not just a city packed with technology — it’s a place where digital solutions support residents in their daily lives, and where governance is data-driven and focused on sustainable development.</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Transportation acts as the city’s circulatory system — without efficient, integrated, and intelligent mobility, the other Smart City components cannot function effectively.</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That’s why planning transportation systems in Smart Cities must combine cutting-edge technology, sustainability principles, and effective mobility management.</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 this presentation, we will explore how to assess mobility needs, apply sustainable planning principles, integrate innovative technologies, and measure outcomes — all to create transport systems that are fast, safe, inclusive, and environmentally friendly.</a:t>
            </a:r>
            <a:endParaRPr lang="en-US" noProof="0" dirty="0"/>
          </a:p>
        </p:txBody>
      </p:sp>
      <p:pic>
        <p:nvPicPr>
          <p:cNvPr id="1026" name="Picture 2" descr="Smart city concept banner with infographic elements. Smart services ...">
            <a:extLst>
              <a:ext uri="{FF2B5EF4-FFF2-40B4-BE49-F238E27FC236}">
                <a16:creationId xmlns:a16="http://schemas.microsoft.com/office/drawing/2014/main" id="{F1198D23-E47A-295C-B6BB-59EA2A21E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182" y="4401048"/>
            <a:ext cx="3673764" cy="244352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79C40122-0529-D12B-4173-627CFC9A018C}"/>
              </a:ext>
            </a:extLst>
          </p:cNvPr>
          <p:cNvSpPr txBox="1"/>
          <p:nvPr/>
        </p:nvSpPr>
        <p:spPr>
          <a:xfrm>
            <a:off x="7247345" y="6198237"/>
            <a:ext cx="3102457" cy="600164"/>
          </a:xfrm>
          <a:prstGeom prst="rect">
            <a:avLst/>
          </a:prstGeom>
          <a:noFill/>
        </p:spPr>
        <p:txBody>
          <a:bodyPr wrap="square">
            <a:spAutoFit/>
          </a:bodyPr>
          <a:lstStyle/>
          <a:p>
            <a:r>
              <a:rPr lang="en-US" sz="1100" noProof="0" dirty="0"/>
              <a:t>Source: Smart City Infographic Template Graphic – Infographics,  Designer: </a:t>
            </a:r>
            <a:r>
              <a:rPr lang="en-US" sz="1100" noProof="0" dirty="0" err="1"/>
              <a:t>alexdndz</a:t>
            </a:r>
            <a:r>
              <a:rPr lang="en-US" sz="1100" noProof="0" dirty="0"/>
              <a:t> Platform: Creative Fabrica</a:t>
            </a:r>
            <a:endParaRPr lang="en-US"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7600C39-E3DB-3541-A481-55144904211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90F768A3-2EE5-3F78-7257-E382311EB74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Intelligent Transport Systems in Smart Cities</a:t>
            </a:r>
            <a:r>
              <a:rPr lang="pl-PL" sz="3600" noProof="0" dirty="0"/>
              <a:t> - Definition:</a:t>
            </a:r>
            <a:endParaRPr lang="en-US" noProof="0" dirty="0"/>
          </a:p>
        </p:txBody>
      </p:sp>
      <p:sp>
        <p:nvSpPr>
          <p:cNvPr id="97" name="Google Shape;97;p2">
            <a:extLst>
              <a:ext uri="{FF2B5EF4-FFF2-40B4-BE49-F238E27FC236}">
                <a16:creationId xmlns:a16="http://schemas.microsoft.com/office/drawing/2014/main" id="{350FAC88-51F0-31C4-47E8-717A2409FD3C}"/>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Intelligent Transport Systems (ITS) </a:t>
            </a:r>
            <a:r>
              <a:rPr lang="en-US" sz="2100" noProof="0" dirty="0">
                <a:solidFill>
                  <a:srgbClr val="002060"/>
                </a:solidFill>
              </a:rPr>
              <a:t>are the application of advanced technologies — including information processing, telecommunications, and control systems — to improve the safety, efficiency, and sustainability of transport networks.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 Smart Cities, ITS integrates with other urban systems to provide real-time monitoring, data-driven decision-making, and seamless mobility services.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Intelligent Transport Systems are at the heart of Smart City mobility. They combine hardware like sensors and control devices with software for data analytics and decision-making.</a:t>
            </a: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In a Smart City, ITS doesn’t work in isolation — it’s part of a connected urban ecosystem. For example, adaptive traffic signals respond instantly to congestion, public transport gets priority at intersections, and real-time passenger information is shared across multiple platforms.</a:t>
            </a: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These systems bring tangible benefits: improved road safety through quicker incident detection, reduced congestion through optimized traffic control, lower fuel consumption, and enhanced passenger satisfaction.</a:t>
            </a: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ITS is also future-proof — it’s ready to integrate with connected and autonomous vehicles, Mobility-as-a-Service (</a:t>
            </a:r>
            <a:r>
              <a:rPr lang="en-US" sz="2100" dirty="0" err="1">
                <a:solidFill>
                  <a:srgbClr val="002060"/>
                </a:solidFill>
              </a:rPr>
              <a:t>MaaS</a:t>
            </a:r>
            <a:r>
              <a:rPr lang="en-US" sz="2100" dirty="0">
                <a:solidFill>
                  <a:srgbClr val="002060"/>
                </a:solidFill>
              </a:rPr>
              <a:t>) platforms, and environmental monitoring systems.</a:t>
            </a:r>
          </a:p>
        </p:txBody>
      </p:sp>
    </p:spTree>
    <p:extLst>
      <p:ext uri="{BB962C8B-B14F-4D97-AF65-F5344CB8AC3E}">
        <p14:creationId xmlns:p14="http://schemas.microsoft.com/office/powerpoint/2010/main" val="198777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780B1BE-F59E-C537-CF28-184D0F91F13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C08D77B-091F-42AA-DC3A-E5894C925F71}"/>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Intelligent Transport Systems in Smart Cities</a:t>
            </a:r>
            <a:r>
              <a:rPr lang="pl-PL" sz="3600" noProof="0" dirty="0"/>
              <a:t> - </a:t>
            </a:r>
            <a:r>
              <a:rPr lang="en-US" sz="3600" noProof="0" dirty="0"/>
              <a:t>Examples of ITS in Smart Cities:</a:t>
            </a:r>
            <a:endParaRPr lang="en-US" noProof="0" dirty="0"/>
          </a:p>
        </p:txBody>
      </p:sp>
      <p:sp>
        <p:nvSpPr>
          <p:cNvPr id="97" name="Google Shape;97;p2">
            <a:extLst>
              <a:ext uri="{FF2B5EF4-FFF2-40B4-BE49-F238E27FC236}">
                <a16:creationId xmlns:a16="http://schemas.microsoft.com/office/drawing/2014/main" id="{2875F1BF-48A6-9644-1A0A-74175CD99219}"/>
              </a:ext>
            </a:extLst>
          </p:cNvPr>
          <p:cNvSpPr txBox="1">
            <a:spLocks noGrp="1"/>
          </p:cNvSpPr>
          <p:nvPr>
            <p:ph type="body" idx="1"/>
          </p:nvPr>
        </p:nvSpPr>
        <p:spPr>
          <a:xfrm>
            <a:off x="838200" y="1130640"/>
            <a:ext cx="5617221"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Adaptive Traffic Signal Control </a:t>
            </a:r>
            <a:r>
              <a:rPr lang="en-US" sz="2100" noProof="0" dirty="0">
                <a:solidFill>
                  <a:srgbClr val="002060"/>
                </a:solidFill>
              </a:rPr>
              <a:t>– systems like SCATS or SCOOT that adjust signal timings based on real-time traffic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Real-Time Traffic Management – </a:t>
            </a:r>
            <a:r>
              <a:rPr lang="en-US" sz="2100" noProof="0" dirty="0">
                <a:solidFill>
                  <a:srgbClr val="002060"/>
                </a:solidFill>
              </a:rPr>
              <a:t>monitoring traffic flow via sensors, cameras, GPS data, and adjusting lane usage, speed limits, or diversions dynamically.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Passenger Information Systems (PIS</a:t>
            </a:r>
            <a:r>
              <a:rPr lang="en-US" sz="2100" noProof="0" dirty="0">
                <a:solidFill>
                  <a:srgbClr val="002060"/>
                </a:solidFill>
              </a:rPr>
              <a:t>) – providing real-time arrival/departure information, disruption alerts, and multimodal travel planning via displays, apps, and websites.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Public Transport Priority </a:t>
            </a:r>
            <a:r>
              <a:rPr lang="en-US" sz="2100" noProof="0" dirty="0">
                <a:solidFill>
                  <a:srgbClr val="002060"/>
                </a:solidFill>
              </a:rPr>
              <a:t>– giving buses and trams priority at traffic lights to improve punctuality.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Incident Detection and Response </a:t>
            </a:r>
            <a:r>
              <a:rPr lang="en-US" sz="2100" noProof="0" dirty="0">
                <a:solidFill>
                  <a:srgbClr val="002060"/>
                </a:solidFill>
              </a:rPr>
              <a:t>– automatic detection of accidents or breakdowns and rapid dispatch of emergency or service teams.</a:t>
            </a:r>
            <a:endParaRPr lang="en-US" sz="2100" dirty="0">
              <a:solidFill>
                <a:srgbClr val="002060"/>
              </a:solidFill>
            </a:endParaRPr>
          </a:p>
        </p:txBody>
      </p:sp>
      <p:pic>
        <p:nvPicPr>
          <p:cNvPr id="7170" name="Picture 2" descr="Better Intersections For Smarter Cities | Intelligent Intersections">
            <a:extLst>
              <a:ext uri="{FF2B5EF4-FFF2-40B4-BE49-F238E27FC236}">
                <a16:creationId xmlns:a16="http://schemas.microsoft.com/office/drawing/2014/main" id="{12D2C07E-12D2-3055-1639-D0F532AAF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779" y="915088"/>
            <a:ext cx="5617221" cy="529025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7C2BA684-521A-93B3-DA7E-B3EEDC12B0A4}"/>
              </a:ext>
            </a:extLst>
          </p:cNvPr>
          <p:cNvSpPr txBox="1"/>
          <p:nvPr/>
        </p:nvSpPr>
        <p:spPr>
          <a:xfrm>
            <a:off x="6805218" y="6420894"/>
            <a:ext cx="6094268" cy="261610"/>
          </a:xfrm>
          <a:prstGeom prst="rect">
            <a:avLst/>
          </a:prstGeom>
          <a:noFill/>
        </p:spPr>
        <p:txBody>
          <a:bodyPr wrap="square">
            <a:spAutoFit/>
          </a:bodyPr>
          <a:lstStyle/>
          <a:p>
            <a:r>
              <a:rPr lang="pl-PL" sz="1100" dirty="0"/>
              <a:t>https://www.parsons.com/products/intelligent-intersections/</a:t>
            </a:r>
          </a:p>
        </p:txBody>
      </p:sp>
    </p:spTree>
    <p:extLst>
      <p:ext uri="{BB962C8B-B14F-4D97-AF65-F5344CB8AC3E}">
        <p14:creationId xmlns:p14="http://schemas.microsoft.com/office/powerpoint/2010/main" val="164465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519ED28-1484-9AB8-C277-70AA9CB7202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39162D2-97A2-948A-BD2F-6BE68147D0A1}"/>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Technology Integration in Smart City Transport Systems</a:t>
            </a:r>
            <a:endParaRPr lang="en-US" noProof="0" dirty="0"/>
          </a:p>
        </p:txBody>
      </p:sp>
      <p:sp>
        <p:nvSpPr>
          <p:cNvPr id="97" name="Google Shape;97;p2">
            <a:extLst>
              <a:ext uri="{FF2B5EF4-FFF2-40B4-BE49-F238E27FC236}">
                <a16:creationId xmlns:a16="http://schemas.microsoft.com/office/drawing/2014/main" id="{4159149F-8F07-A71C-E121-4E79BBA26984}"/>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 a Smart City, technology integration means that all mobility-related systems can communicate, share data, and work together toward common objectives.</a:t>
            </a:r>
            <a:endParaRPr lang="pl-PL" sz="2100" b="1"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IoT Sensors &amp; Connected Vehicles (V2X)</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Deployment of IoT-based traffic counters, environmental sensors, and smart cameras to collect continuous, real-time data.</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Vehicle-to-Everything (V2X) communication enabling direct data exchange between vehicles, infrastructure, and control centers for improved safety and efficiency.</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IoT sensors and connected vehicles are the front-line data sources — detecting vehicle counts, speeds, environmental conditions, and even hazardous events in real time. With V2X, vehicles themselves become active data nodes, warning of traffic jams, slippery roads, or accidents.</a:t>
            </a:r>
            <a:r>
              <a:rPr lang="pl-PL" sz="1900" noProof="0" dirty="0"/>
              <a:t> </a:t>
            </a:r>
            <a:endParaRPr lang="en-US" noProof="0" dirty="0"/>
          </a:p>
          <a:p>
            <a:pPr marL="228600" lvl="0" indent="-228600" algn="l" rtl="0">
              <a:lnSpc>
                <a:spcPct val="100000"/>
              </a:lnSpc>
              <a:spcBef>
                <a:spcPts val="1000"/>
              </a:spcBef>
              <a:spcAft>
                <a:spcPts val="0"/>
              </a:spcAft>
              <a:buClr>
                <a:schemeClr val="dk1"/>
              </a:buClr>
              <a:buSzPts val="2100"/>
              <a:buChar char="•"/>
            </a:pPr>
            <a:r>
              <a:rPr lang="en-US" sz="2100" b="1" noProof="0" dirty="0"/>
              <a:t>Big Data Analytics for Decision-Making</a:t>
            </a:r>
            <a:r>
              <a:rPr lang="pl-PL" sz="2100" b="1" noProof="0" dirty="0"/>
              <a:t>:</a:t>
            </a:r>
          </a:p>
          <a:p>
            <a:pPr marL="685800" lvl="1" indent="-228600">
              <a:lnSpc>
                <a:spcPct val="100000"/>
              </a:lnSpc>
              <a:buSzPts val="1900"/>
            </a:pPr>
            <a:r>
              <a:rPr lang="en-US" sz="1900" dirty="0"/>
              <a:t>Processing large, heterogeneous data sets (traffic flow, weather, public transport usage, social events) to predict demand and optimize operations.</a:t>
            </a:r>
            <a:endParaRPr lang="pl-PL" sz="1900" dirty="0"/>
          </a:p>
          <a:p>
            <a:pPr marL="685800" lvl="1" indent="-228600">
              <a:lnSpc>
                <a:spcPct val="100000"/>
              </a:lnSpc>
              <a:buSzPts val="1900"/>
            </a:pPr>
            <a:r>
              <a:rPr lang="en-US" sz="1900" dirty="0"/>
              <a:t>AI-driven forecasting models for congestion management and infrastructure planning.</a:t>
            </a:r>
            <a:endParaRPr lang="pl-PL" sz="1900" dirty="0"/>
          </a:p>
          <a:p>
            <a:pPr marL="685800" lvl="1" indent="-228600">
              <a:lnSpc>
                <a:spcPct val="100000"/>
              </a:lnSpc>
              <a:buSzPts val="1900"/>
            </a:pPr>
            <a:r>
              <a:rPr lang="en-US" sz="1900" dirty="0"/>
              <a:t>All </a:t>
            </a:r>
            <a:r>
              <a:rPr lang="pl-PL" sz="1900" dirty="0"/>
              <a:t>data</a:t>
            </a:r>
            <a:r>
              <a:rPr lang="en-US" sz="1900" dirty="0"/>
              <a:t> inputs feed into Big Data analytics platforms that process millions of data points to forecast congestion, optimize public transport schedules, and plan maintenance proactively.</a:t>
            </a:r>
          </a:p>
        </p:txBody>
      </p:sp>
    </p:spTree>
    <p:extLst>
      <p:ext uri="{BB962C8B-B14F-4D97-AF65-F5344CB8AC3E}">
        <p14:creationId xmlns:p14="http://schemas.microsoft.com/office/powerpoint/2010/main" val="107782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27BC5A86-B8AA-09BE-A20E-BD0C4805588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A47D7E1-44D3-191D-576E-625D270721C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Technology Integration in Smart City Transport Systems</a:t>
            </a:r>
            <a:endParaRPr lang="en-US" noProof="0" dirty="0"/>
          </a:p>
        </p:txBody>
      </p:sp>
      <p:sp>
        <p:nvSpPr>
          <p:cNvPr id="97" name="Google Shape;97;p2">
            <a:extLst>
              <a:ext uri="{FF2B5EF4-FFF2-40B4-BE49-F238E27FC236}">
                <a16:creationId xmlns:a16="http://schemas.microsoft.com/office/drawing/2014/main" id="{509C5AD4-BA07-B3F6-2EBF-395F41F5725B}"/>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C-ITS &amp; Urban Platforms</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Cooperative Intelligent Transport Systems (C-ITS) integrating road users, infrastructure, and operators to share information in real time.</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Examples like </a:t>
            </a:r>
            <a:r>
              <a:rPr lang="pl-PL" sz="1900" noProof="0" dirty="0"/>
              <a:t>transport management system - </a:t>
            </a:r>
            <a:r>
              <a:rPr lang="en-US" sz="1900" noProof="0" dirty="0"/>
              <a:t>TRISTAR in the </a:t>
            </a:r>
            <a:r>
              <a:rPr lang="en-US" sz="1900" noProof="0" dirty="0" err="1"/>
              <a:t>Gdańsk</a:t>
            </a:r>
            <a:r>
              <a:rPr lang="en-US" sz="1900" noProof="0" dirty="0"/>
              <a:t>–Gdynia–Sopot area, combining traffic control, public transport management, and traveler information services.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C-ITS extends these capabilities by creating a cooperative ecosystem, where drivers, infrastructure, and control systems exchange information instantly. The TRISTAR system is a regional example, integrating traffic control, public transport management, and traveler information into one platform.</a:t>
            </a:r>
            <a:endParaRPr lang="pl-PL" sz="1900" dirty="0"/>
          </a:p>
          <a:p>
            <a:pPr marL="228600" lvl="0" indent="-228600">
              <a:lnSpc>
                <a:spcPct val="100000"/>
              </a:lnSpc>
              <a:spcBef>
                <a:spcPts val="0"/>
              </a:spcBef>
              <a:buClr>
                <a:srgbClr val="002060"/>
              </a:buClr>
              <a:buSzPts val="2100"/>
            </a:pPr>
            <a:r>
              <a:rPr lang="en-US" sz="2100" b="1" dirty="0">
                <a:solidFill>
                  <a:srgbClr val="002060"/>
                </a:solidFill>
              </a:rPr>
              <a:t>Interoperability &amp; Standards (DATEX II, FRAME)</a:t>
            </a:r>
            <a:r>
              <a:rPr lang="en-US" sz="2100" dirty="0"/>
              <a:t>:</a:t>
            </a:r>
            <a:endParaRPr lang="en-US" dirty="0"/>
          </a:p>
          <a:p>
            <a:pPr marL="685800" lvl="1" indent="-228600">
              <a:lnSpc>
                <a:spcPct val="100000"/>
              </a:lnSpc>
              <a:buSzPts val="1900"/>
            </a:pPr>
            <a:r>
              <a:rPr lang="en-US" sz="1900" dirty="0"/>
              <a:t>Use of common data exchange formats such as DATEX II to ensure compatibility between systems.</a:t>
            </a:r>
            <a:endParaRPr lang="pl-PL" sz="1900" dirty="0"/>
          </a:p>
          <a:p>
            <a:pPr marL="685800" lvl="1" indent="-228600">
              <a:lnSpc>
                <a:spcPct val="100000"/>
              </a:lnSpc>
              <a:buSzPts val="1900"/>
            </a:pPr>
            <a:r>
              <a:rPr lang="en-US" sz="1900" dirty="0"/>
              <a:t>Application of the FRAME architecture for consistent, scalable ITS planning and integration across jurisdictions.</a:t>
            </a:r>
            <a:endParaRPr lang="pl-PL" sz="1900" dirty="0"/>
          </a:p>
          <a:p>
            <a:pPr marL="685800" lvl="1" indent="-228600">
              <a:lnSpc>
                <a:spcPct val="100000"/>
              </a:lnSpc>
              <a:buSzPts val="1900"/>
            </a:pPr>
            <a:r>
              <a:rPr lang="pl-PL" sz="1900" dirty="0"/>
              <a:t>S</a:t>
            </a:r>
            <a:r>
              <a:rPr lang="en-US" sz="1900" dirty="0"/>
              <a:t>tandards and interoperability are essential. Without agreed data formats like DATEX II or reference architectures like FRAME, cities risk creating isolated, incompatible systems. These standards ensure scalability, vendor neutrality, and long-term sustainability of ITS investments.</a:t>
            </a:r>
            <a:endParaRPr lang="pl-PL" sz="1900" dirty="0"/>
          </a:p>
          <a:p>
            <a:pPr marL="685800" lvl="1" indent="-228600" algn="l" rtl="0">
              <a:lnSpc>
                <a:spcPct val="100000"/>
              </a:lnSpc>
              <a:spcBef>
                <a:spcPts val="500"/>
              </a:spcBef>
              <a:spcAft>
                <a:spcPts val="0"/>
              </a:spcAft>
              <a:buClr>
                <a:schemeClr val="dk1"/>
              </a:buClr>
              <a:buSzPts val="1900"/>
              <a:buChar char="•"/>
            </a:pPr>
            <a:endParaRPr lang="pl-PL" sz="1900" noProof="0" dirty="0"/>
          </a:p>
        </p:txBody>
      </p:sp>
    </p:spTree>
    <p:extLst>
      <p:ext uri="{BB962C8B-B14F-4D97-AF65-F5344CB8AC3E}">
        <p14:creationId xmlns:p14="http://schemas.microsoft.com/office/powerpoint/2010/main" val="372186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FDFFCD4-6473-748B-A69F-CF71607A4D0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0563F8F-520C-466E-56C8-7F3CE92F458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Key Success Factors for Smart City Transport Implementation</a:t>
            </a:r>
            <a:endParaRPr lang="en-US" noProof="0" dirty="0"/>
          </a:p>
        </p:txBody>
      </p:sp>
      <p:sp>
        <p:nvSpPr>
          <p:cNvPr id="97" name="Google Shape;97;p2">
            <a:extLst>
              <a:ext uri="{FF2B5EF4-FFF2-40B4-BE49-F238E27FC236}">
                <a16:creationId xmlns:a16="http://schemas.microsoft.com/office/drawing/2014/main" id="{0FABC5D7-BAF9-3669-5D46-CAF695D3714D}"/>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The success of Smart City transport initiatives depends not only on technology but also on the strategic and organizational framework behind them.</a:t>
            </a:r>
            <a:endParaRPr lang="pl-PL" sz="2100" b="1"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Coherent Transport Strategy</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A long-term vision aligning urban mobility goals with wider Smart City, environmental, and economic objectives.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Integrated planning across all modes, guided by data and performance indicators</a:t>
            </a:r>
            <a:endParaRPr lang="pl-PL" sz="1900" noProof="0" dirty="0"/>
          </a:p>
          <a:p>
            <a:pPr marL="685800" lvl="1" indent="-228600" algn="l" rtl="0">
              <a:lnSpc>
                <a:spcPct val="100000"/>
              </a:lnSpc>
              <a:spcBef>
                <a:spcPts val="500"/>
              </a:spcBef>
              <a:spcAft>
                <a:spcPts val="0"/>
              </a:spcAft>
              <a:buClr>
                <a:schemeClr val="dk1"/>
              </a:buClr>
              <a:buSzPts val="1900"/>
              <a:buChar char="•"/>
            </a:pPr>
            <a:r>
              <a:rPr lang="pl-PL" sz="1900" noProof="0" dirty="0"/>
              <a:t>A</a:t>
            </a:r>
            <a:r>
              <a:rPr lang="en-US" sz="1900" noProof="0" dirty="0"/>
              <a:t> coherent transport strategy ensures that all interventions support a shared long-term vision and align with broader goals such as climate neutrality, economic growth, and improved quality of life.</a:t>
            </a:r>
            <a:endParaRPr lang="en-US" noProof="0" dirty="0"/>
          </a:p>
          <a:p>
            <a:pPr marL="228600" lvl="0" indent="-228600" algn="l" rtl="0">
              <a:lnSpc>
                <a:spcPct val="100000"/>
              </a:lnSpc>
              <a:spcBef>
                <a:spcPts val="1000"/>
              </a:spcBef>
              <a:spcAft>
                <a:spcPts val="0"/>
              </a:spcAft>
              <a:buClr>
                <a:schemeClr val="dk1"/>
              </a:buClr>
              <a:buSzPts val="2100"/>
              <a:buChar char="•"/>
            </a:pPr>
            <a:r>
              <a:rPr lang="en-US" sz="2100" b="1" noProof="0" dirty="0"/>
              <a:t>Public Participation</a:t>
            </a:r>
            <a:r>
              <a:rPr lang="pl-PL" sz="2100" b="1" noProof="0" dirty="0"/>
              <a:t>:</a:t>
            </a:r>
          </a:p>
          <a:p>
            <a:pPr marL="685800" lvl="1" indent="-228600">
              <a:lnSpc>
                <a:spcPct val="100000"/>
              </a:lnSpc>
              <a:buSzPts val="1900"/>
            </a:pPr>
            <a:r>
              <a:rPr lang="en-US" sz="1900" dirty="0"/>
              <a:t>Involving residents in decision-making to ensure solutions meet real needs and gain public acceptance.</a:t>
            </a:r>
            <a:endParaRPr lang="pl-PL" sz="1900" dirty="0"/>
          </a:p>
          <a:p>
            <a:pPr marL="685800" lvl="1" indent="-228600">
              <a:lnSpc>
                <a:spcPct val="100000"/>
              </a:lnSpc>
              <a:buSzPts val="1900"/>
            </a:pPr>
            <a:r>
              <a:rPr lang="en-US" sz="1900" dirty="0"/>
              <a:t>Use of surveys, workshops, and participatory planning tools.</a:t>
            </a:r>
            <a:endParaRPr lang="pl-PL" sz="1900" dirty="0"/>
          </a:p>
          <a:p>
            <a:pPr marL="685800" lvl="1" indent="-228600">
              <a:lnSpc>
                <a:spcPct val="100000"/>
              </a:lnSpc>
              <a:buSzPts val="1900"/>
            </a:pPr>
            <a:r>
              <a:rPr lang="en-US" sz="1900" dirty="0"/>
              <a:t>public participation is critical — engaging communities early builds trust, increases acceptance, and often generates valuable local insights</a:t>
            </a:r>
            <a:r>
              <a:rPr lang="pl-PL" sz="1900" dirty="0"/>
              <a:t>.</a:t>
            </a:r>
            <a:endParaRPr lang="en-US" sz="1900" dirty="0"/>
          </a:p>
          <a:p>
            <a:pPr marL="228600" lvl="0" indent="-228600" algn="l" rtl="0">
              <a:lnSpc>
                <a:spcPct val="100000"/>
              </a:lnSpc>
              <a:spcBef>
                <a:spcPts val="1000"/>
              </a:spcBef>
              <a:spcAft>
                <a:spcPts val="0"/>
              </a:spcAft>
              <a:buClr>
                <a:schemeClr val="dk1"/>
              </a:buClr>
              <a:buSzPts val="2100"/>
              <a:buChar char="•"/>
            </a:pPr>
            <a:endParaRPr lang="en-US" b="1" noProof="0" dirty="0"/>
          </a:p>
        </p:txBody>
      </p:sp>
    </p:spTree>
    <p:extLst>
      <p:ext uri="{BB962C8B-B14F-4D97-AF65-F5344CB8AC3E}">
        <p14:creationId xmlns:p14="http://schemas.microsoft.com/office/powerpoint/2010/main" val="282264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115E1B0-A304-1BF6-4D2E-7D7EEA686EE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80E2ABC-94BC-D2A1-8786-2A1C7E392B1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Key Success Factors for Smart City Transport Implementation</a:t>
            </a:r>
            <a:endParaRPr lang="en-US" noProof="0" dirty="0"/>
          </a:p>
        </p:txBody>
      </p:sp>
      <p:sp>
        <p:nvSpPr>
          <p:cNvPr id="97" name="Google Shape;97;p2">
            <a:extLst>
              <a:ext uri="{FF2B5EF4-FFF2-40B4-BE49-F238E27FC236}">
                <a16:creationId xmlns:a16="http://schemas.microsoft.com/office/drawing/2014/main" id="{08D760E3-F47D-6412-9024-FA89178ACF94}"/>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Cross-sector Collaboration</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Coordination between government agencies, transport operators, technology providers, and research institutions.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Sharing data, expertise, and resources to accelerate implementation.</a:t>
            </a:r>
            <a:endParaRPr lang="pl-PL" sz="1900" noProof="0" dirty="0"/>
          </a:p>
          <a:p>
            <a:pPr marL="685800" lvl="1" indent="-228600">
              <a:lnSpc>
                <a:spcPct val="100000"/>
              </a:lnSpc>
              <a:buSzPts val="1900"/>
            </a:pPr>
            <a:r>
              <a:rPr lang="pl-PL" sz="1900" dirty="0"/>
              <a:t>C</a:t>
            </a:r>
            <a:r>
              <a:rPr lang="en-US" sz="1900" dirty="0"/>
              <a:t>ross-sector collaboration brings together different stakeholders, from municipal departments and public transport operators to private tech companies and universities. This diversity of expertise accelerates innovation and problem-solving</a:t>
            </a:r>
            <a:r>
              <a:rPr lang="pl-PL" sz="1900" dirty="0"/>
              <a:t>.</a:t>
            </a:r>
            <a:endParaRPr lang="en-US" sz="1900" dirty="0"/>
          </a:p>
          <a:p>
            <a:pPr marL="228600" lvl="0" indent="-228600" algn="l" rtl="0">
              <a:lnSpc>
                <a:spcPct val="100000"/>
              </a:lnSpc>
              <a:spcBef>
                <a:spcPts val="1000"/>
              </a:spcBef>
              <a:spcAft>
                <a:spcPts val="0"/>
              </a:spcAft>
              <a:buClr>
                <a:schemeClr val="dk1"/>
              </a:buClr>
              <a:buSzPts val="2100"/>
              <a:buChar char="•"/>
            </a:pPr>
            <a:r>
              <a:rPr lang="en-US" sz="2100" b="1" noProof="0" dirty="0"/>
              <a:t>Long-term Funding &amp; Evaluation</a:t>
            </a:r>
            <a:r>
              <a:rPr lang="pl-PL" sz="2100" b="1" noProof="0" dirty="0"/>
              <a:t>:</a:t>
            </a:r>
          </a:p>
          <a:p>
            <a:pPr marL="685800" lvl="1" indent="-228600">
              <a:lnSpc>
                <a:spcPct val="100000"/>
              </a:lnSpc>
              <a:buSzPts val="1900"/>
            </a:pPr>
            <a:r>
              <a:rPr lang="en-US" sz="1900" dirty="0"/>
              <a:t>Securing stable investment streams for infrastructure, operations, and innovation.</a:t>
            </a:r>
            <a:endParaRPr lang="pl-PL" sz="1900" dirty="0"/>
          </a:p>
          <a:p>
            <a:pPr marL="685800" lvl="1" indent="-228600">
              <a:lnSpc>
                <a:spcPct val="100000"/>
              </a:lnSpc>
              <a:buSzPts val="1900"/>
            </a:pPr>
            <a:r>
              <a:rPr lang="en-US" sz="1900" dirty="0"/>
              <a:t>Continuous monitoring and evaluation to adapt strategies and demonstrate benefits</a:t>
            </a:r>
            <a:r>
              <a:rPr lang="pl-PL" sz="1900" dirty="0"/>
              <a:t>.</a:t>
            </a:r>
          </a:p>
          <a:p>
            <a:pPr marL="685800" lvl="1" indent="-228600">
              <a:lnSpc>
                <a:spcPct val="100000"/>
              </a:lnSpc>
              <a:buSzPts val="1900"/>
            </a:pPr>
            <a:r>
              <a:rPr lang="pl-PL" sz="1900" dirty="0"/>
              <a:t>L</a:t>
            </a:r>
            <a:r>
              <a:rPr lang="en-US" sz="1900" dirty="0" err="1"/>
              <a:t>ong</a:t>
            </a:r>
            <a:r>
              <a:rPr lang="en-US" sz="1900" dirty="0"/>
              <a:t>-term funding and continuous evaluation are essential to sustain improvements. Securing stable resources allows for the maintenance and scaling of solutions, while regular monitoring ensures they remain effective and adaptable to changing needs.</a:t>
            </a:r>
          </a:p>
          <a:p>
            <a:pPr marL="228600" lvl="0" indent="-228600" algn="l" rtl="0">
              <a:lnSpc>
                <a:spcPct val="100000"/>
              </a:lnSpc>
              <a:spcBef>
                <a:spcPts val="1000"/>
              </a:spcBef>
              <a:spcAft>
                <a:spcPts val="0"/>
              </a:spcAft>
              <a:buClr>
                <a:schemeClr val="dk1"/>
              </a:buClr>
              <a:buSzPts val="2100"/>
              <a:buChar char="•"/>
            </a:pPr>
            <a:endParaRPr lang="en-US" b="1" noProof="0" dirty="0"/>
          </a:p>
        </p:txBody>
      </p:sp>
    </p:spTree>
    <p:extLst>
      <p:ext uri="{BB962C8B-B14F-4D97-AF65-F5344CB8AC3E}">
        <p14:creationId xmlns:p14="http://schemas.microsoft.com/office/powerpoint/2010/main" val="374954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BBBA4C0-7A9B-3F12-A116-B4F1566C92FC}"/>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9E553AD-35F7-83E7-DD89-6202EC1DE6B3}"/>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Summary &amp; Outlook – The Future of Smart City Transport Planning</a:t>
            </a:r>
            <a:endParaRPr lang="en-US" noProof="0" dirty="0"/>
          </a:p>
        </p:txBody>
      </p:sp>
      <p:sp>
        <p:nvSpPr>
          <p:cNvPr id="97" name="Google Shape;97;p2">
            <a:extLst>
              <a:ext uri="{FF2B5EF4-FFF2-40B4-BE49-F238E27FC236}">
                <a16:creationId xmlns:a16="http://schemas.microsoft.com/office/drawing/2014/main" id="{3F9C32D4-2885-5B0D-DC62-148CE632A41A}"/>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Smart City Transport Planning</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Integration of technology, sustainability principles, and residents’ needs.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Holistic approach combining Intelligent Transport Systems, urban design, and inclusive mobility policies.</a:t>
            </a:r>
            <a:endParaRPr lang="pl-PL" sz="1900" dirty="0"/>
          </a:p>
          <a:p>
            <a:pPr marL="685800" lvl="1" indent="-228600">
              <a:lnSpc>
                <a:spcPct val="100000"/>
              </a:lnSpc>
              <a:buSzPts val="1900"/>
            </a:pPr>
            <a:r>
              <a:rPr lang="en-US" sz="1900" dirty="0"/>
              <a:t>Smart City transport planning sits at the intersection of technological innovation, sustainable development, and people-centric design. Success comes from integrating ITS, green infrastructure, and inclusive policies to create systems that are efficient, safe, and equitable</a:t>
            </a:r>
          </a:p>
          <a:p>
            <a:pPr marL="228600" lvl="0" indent="-228600" algn="l" rtl="0">
              <a:lnSpc>
                <a:spcPct val="100000"/>
              </a:lnSpc>
              <a:spcBef>
                <a:spcPts val="1000"/>
              </a:spcBef>
              <a:spcAft>
                <a:spcPts val="0"/>
              </a:spcAft>
              <a:buClr>
                <a:schemeClr val="dk1"/>
              </a:buClr>
              <a:buSzPts val="2100"/>
              <a:buChar char="•"/>
            </a:pPr>
            <a:r>
              <a:rPr lang="en-US" sz="2100" b="1" noProof="0" dirty="0"/>
              <a:t>Flexibility &amp; Adaptation:</a:t>
            </a:r>
            <a:endParaRPr lang="en-US" b="1" noProof="0" dirty="0"/>
          </a:p>
          <a:p>
            <a:pPr marL="685800" lvl="1" indent="-228600" algn="l" rtl="0">
              <a:lnSpc>
                <a:spcPct val="100000"/>
              </a:lnSpc>
              <a:spcBef>
                <a:spcPts val="500"/>
              </a:spcBef>
              <a:spcAft>
                <a:spcPts val="0"/>
              </a:spcAft>
              <a:buClr>
                <a:schemeClr val="dk1"/>
              </a:buClr>
              <a:buSzPts val="1900"/>
              <a:buChar char="•"/>
            </a:pPr>
            <a:r>
              <a:rPr lang="en-US" sz="1900" noProof="0" dirty="0"/>
              <a:t>Systems designed to respond to changing conditions such as population growth, climate change, and evolving travel behaviors.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Continuous monitoring and iterative planning to keep solutions relevant and effective.</a:t>
            </a:r>
            <a:endParaRPr lang="pl-PL" sz="1900" noProof="0" dirty="0"/>
          </a:p>
          <a:p>
            <a:pPr marL="685800" lvl="1" indent="-228600">
              <a:lnSpc>
                <a:spcPct val="100000"/>
              </a:lnSpc>
              <a:buSzPts val="1900"/>
            </a:pPr>
            <a:r>
              <a:rPr lang="en-US" sz="1900" dirty="0"/>
              <a:t>no plan is ever final. The urban mobility environment is constantly changing — from demographic shifts and climate challenges to disruptive innovations. This requires flexibility, with systems capable of rapid adaptation and continuous improvement.</a:t>
            </a:r>
          </a:p>
        </p:txBody>
      </p:sp>
    </p:spTree>
    <p:extLst>
      <p:ext uri="{BB962C8B-B14F-4D97-AF65-F5344CB8AC3E}">
        <p14:creationId xmlns:p14="http://schemas.microsoft.com/office/powerpoint/2010/main" val="226411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B71F6DB-7C39-85E8-2A2D-B397E83EEBD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8446F65-25EB-F9C0-E5EF-72DD4C964A8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Summary &amp; Outlook – The Future of Smart City Transport Planning</a:t>
            </a:r>
            <a:endParaRPr lang="en-US" noProof="0" dirty="0"/>
          </a:p>
        </p:txBody>
      </p:sp>
      <p:sp>
        <p:nvSpPr>
          <p:cNvPr id="97" name="Google Shape;97;p2">
            <a:extLst>
              <a:ext uri="{FF2B5EF4-FFF2-40B4-BE49-F238E27FC236}">
                <a16:creationId xmlns:a16="http://schemas.microsoft.com/office/drawing/2014/main" id="{5A16466A-30EE-99E1-954C-EB2B80107B8D}"/>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Future Trends</a:t>
            </a:r>
            <a:r>
              <a:rPr lang="en-US" sz="2100" noProof="0" dirty="0"/>
              <a:t>:</a:t>
            </a:r>
            <a:endParaRPr lang="en-US" noProof="0" dirty="0"/>
          </a:p>
          <a:p>
            <a:pPr marL="685800" lvl="1" indent="-228600" algn="l" rtl="0">
              <a:lnSpc>
                <a:spcPct val="100000"/>
              </a:lnSpc>
              <a:spcBef>
                <a:spcPts val="500"/>
              </a:spcBef>
              <a:spcAft>
                <a:spcPts val="0"/>
              </a:spcAft>
              <a:buClr>
                <a:schemeClr val="dk1"/>
              </a:buClr>
              <a:buSzPts val="1900"/>
              <a:buChar char="•"/>
            </a:pPr>
            <a:r>
              <a:rPr lang="en-US" sz="1900" noProof="0" dirty="0"/>
              <a:t>Artificial Intelligence (AI): predictive analytics for traffic, demand forecasting, and adaptive control.</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Autonomous Vehicles: integration with public transport networks, shared mobility, and first/last-mile solutions.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Green Mobility: electrification, renewable energy integration, and promotion of active transport modes.</a:t>
            </a:r>
            <a:endParaRPr lang="pl-PL" sz="1900" noProof="0" dirty="0"/>
          </a:p>
          <a:p>
            <a:pPr marL="685800" lvl="1" indent="-228600" algn="l" rtl="0">
              <a:lnSpc>
                <a:spcPct val="100000"/>
              </a:lnSpc>
              <a:spcBef>
                <a:spcPts val="500"/>
              </a:spcBef>
              <a:spcAft>
                <a:spcPts val="0"/>
              </a:spcAft>
              <a:buClr>
                <a:schemeClr val="dk1"/>
              </a:buClr>
              <a:buSzPts val="1900"/>
              <a:buChar char="•"/>
            </a:pPr>
            <a:r>
              <a:rPr lang="en-US" sz="1900" noProof="0" dirty="0"/>
              <a:t>AI will become a critical tool for predictive decision-making, enabling proactive rather than reactive traffic management. Autonomous vehicles will need to be integrated intelligently, ensuring they complement rather than compete with public transport. And green mobility will remain a priority — not only in reducing emissions through electrification but also in making active modes the default choice for short trips.</a:t>
            </a:r>
            <a:endParaRPr lang="pl-PL" sz="1900" noProof="0" dirty="0"/>
          </a:p>
        </p:txBody>
      </p:sp>
    </p:spTree>
    <p:extLst>
      <p:ext uri="{BB962C8B-B14F-4D97-AF65-F5344CB8AC3E}">
        <p14:creationId xmlns:p14="http://schemas.microsoft.com/office/powerpoint/2010/main" val="160753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What is a Smart City?</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838201" y="1130640"/>
            <a:ext cx="568318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Definition (EU &amp; ISO 37122) - </a:t>
            </a:r>
            <a:r>
              <a:rPr lang="en-US" sz="2100" noProof="0" dirty="0">
                <a:solidFill>
                  <a:srgbClr val="002060"/>
                </a:solidFill>
              </a:rPr>
              <a:t>A Smart City is an urban area that uses </a:t>
            </a:r>
            <a:r>
              <a:rPr lang="en-US" sz="2100" b="1" noProof="0" dirty="0">
                <a:solidFill>
                  <a:srgbClr val="002060"/>
                </a:solidFill>
              </a:rPr>
              <a:t>digital technologies </a:t>
            </a:r>
            <a:r>
              <a:rPr lang="en-US" sz="2100" noProof="0" dirty="0">
                <a:solidFill>
                  <a:srgbClr val="002060"/>
                </a:solidFill>
              </a:rPr>
              <a:t>and </a:t>
            </a:r>
            <a:r>
              <a:rPr lang="en-US" sz="2100" b="1" noProof="0" dirty="0">
                <a:solidFill>
                  <a:srgbClr val="002060"/>
                </a:solidFill>
              </a:rPr>
              <a:t>data-driven decision-making </a:t>
            </a:r>
            <a:r>
              <a:rPr lang="en-US" sz="2100" noProof="0" dirty="0">
                <a:solidFill>
                  <a:srgbClr val="002060"/>
                </a:solidFill>
              </a:rPr>
              <a:t>to enhance performance, improve citizens’ quality of life, and ensure </a:t>
            </a:r>
            <a:r>
              <a:rPr lang="en-US" sz="2100" b="1" noProof="0" dirty="0">
                <a:solidFill>
                  <a:srgbClr val="002060"/>
                </a:solidFill>
              </a:rPr>
              <a:t>environmental sustainability </a:t>
            </a:r>
            <a:r>
              <a:rPr lang="en-US" sz="2100" noProof="0" dirty="0">
                <a:solidFill>
                  <a:srgbClr val="002060"/>
                </a:solidFill>
              </a:rPr>
              <a:t>— meeting the needs of present and future generations.</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Smart City is more than just a “tech-enabled” urban space. It’s a holistic approach to city management where digital tools and real-time data help improve operational efficiency, service delivery, and the sustainability of urban life.</a:t>
            </a:r>
          </a:p>
          <a:p>
            <a:pPr marL="0" lvl="0" indent="0" algn="l" rtl="0">
              <a:lnSpc>
                <a:spcPct val="100000"/>
              </a:lnSpc>
              <a:spcBef>
                <a:spcPts val="0"/>
              </a:spcBef>
              <a:spcAft>
                <a:spcPts val="0"/>
              </a:spcAft>
              <a:buClr>
                <a:srgbClr val="002060"/>
              </a:buClr>
              <a:buSzPts val="2100"/>
              <a:buNone/>
            </a:pPr>
            <a:endParaRPr lang="en-US"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endParaRPr lang="en-US" noProof="0" dirty="0"/>
          </a:p>
        </p:txBody>
      </p:sp>
      <p:pic>
        <p:nvPicPr>
          <p:cNvPr id="2050" name="Picture 2" descr="Smart City Technologies Examples - Catalog Library">
            <a:extLst>
              <a:ext uri="{FF2B5EF4-FFF2-40B4-BE49-F238E27FC236}">
                <a16:creationId xmlns:a16="http://schemas.microsoft.com/office/drawing/2014/main" id="{3D1ED85B-218F-1346-25EA-41E748BB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606" y="980655"/>
            <a:ext cx="5246078" cy="5246078"/>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7F33477B-2023-7BBB-D491-BF81AD10CCE1}"/>
              </a:ext>
            </a:extLst>
          </p:cNvPr>
          <p:cNvSpPr txBox="1"/>
          <p:nvPr/>
        </p:nvSpPr>
        <p:spPr>
          <a:xfrm>
            <a:off x="7247345" y="6198237"/>
            <a:ext cx="3102457" cy="261610"/>
          </a:xfrm>
          <a:prstGeom prst="rect">
            <a:avLst/>
          </a:prstGeom>
          <a:noFill/>
        </p:spPr>
        <p:txBody>
          <a:bodyPr wrap="square">
            <a:spAutoFit/>
          </a:bodyPr>
          <a:lstStyle/>
          <a:p>
            <a:r>
              <a:rPr lang="en-US" sz="1100" noProof="0" dirty="0"/>
              <a:t>Source: freepik.com</a:t>
            </a:r>
            <a:endParaRPr lang="en-US" noProof="0" dirty="0"/>
          </a:p>
        </p:txBody>
      </p:sp>
    </p:spTree>
    <p:extLst>
      <p:ext uri="{BB962C8B-B14F-4D97-AF65-F5344CB8AC3E}">
        <p14:creationId xmlns:p14="http://schemas.microsoft.com/office/powerpoint/2010/main" val="335674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74BB7B6-3B44-8483-6757-0068F25D638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907003C-6F2B-31FA-9035-E697CF6C240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noProof="0" dirty="0"/>
              <a:t>Core Pillars of a Smart City:</a:t>
            </a:r>
            <a:endParaRPr lang="en-US" noProof="0" dirty="0"/>
          </a:p>
        </p:txBody>
      </p:sp>
      <p:sp>
        <p:nvSpPr>
          <p:cNvPr id="97" name="Google Shape;97;p2">
            <a:extLst>
              <a:ext uri="{FF2B5EF4-FFF2-40B4-BE49-F238E27FC236}">
                <a16:creationId xmlns:a16="http://schemas.microsoft.com/office/drawing/2014/main" id="{B42C22C6-654D-1CB1-1759-5352EEC60DDD}"/>
              </a:ext>
            </a:extLst>
          </p:cNvPr>
          <p:cNvSpPr txBox="1">
            <a:spLocks noGrp="1"/>
          </p:cNvSpPr>
          <p:nvPr>
            <p:ph type="body" idx="1"/>
          </p:nvPr>
        </p:nvSpPr>
        <p:spPr>
          <a:xfrm>
            <a:off x="838200" y="1130640"/>
            <a:ext cx="558338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Mobility </a:t>
            </a:r>
            <a:r>
              <a:rPr lang="en-US" sz="2100" noProof="0" dirty="0">
                <a:solidFill>
                  <a:srgbClr val="002060"/>
                </a:solidFill>
              </a:rPr>
              <a:t>– efficient, safe, and sustainable movement of people and goods</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Environment </a:t>
            </a:r>
            <a:r>
              <a:rPr lang="en-US" sz="2100" noProof="0" dirty="0">
                <a:solidFill>
                  <a:srgbClr val="002060"/>
                </a:solidFill>
              </a:rPr>
              <a:t>– clean energy, resource efficiency, reduced emissions</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Economy </a:t>
            </a:r>
            <a:r>
              <a:rPr lang="en-US" sz="2100" noProof="0" dirty="0">
                <a:solidFill>
                  <a:srgbClr val="002060"/>
                </a:solidFill>
              </a:rPr>
              <a:t>– innovation, competitiveness, and inclusive growth</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Quality of Life </a:t>
            </a:r>
            <a:r>
              <a:rPr lang="en-US" sz="2100" noProof="0" dirty="0">
                <a:solidFill>
                  <a:srgbClr val="002060"/>
                </a:solidFill>
              </a:rPr>
              <a:t>– health, safety, culture, social inclusion</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Governance </a:t>
            </a:r>
            <a:r>
              <a:rPr lang="en-US" sz="2100" noProof="0" dirty="0">
                <a:solidFill>
                  <a:srgbClr val="002060"/>
                </a:solidFill>
              </a:rPr>
              <a:t>– transparency, participation, efficient public services</a:t>
            </a:r>
            <a:r>
              <a:rPr lang="en-US" sz="2100" noProof="0" dirty="0"/>
              <a:t>.</a:t>
            </a:r>
          </a:p>
          <a:p>
            <a:pPr marL="228600" lvl="0" indent="-228600" algn="l" rtl="0">
              <a:lnSpc>
                <a:spcPct val="100000"/>
              </a:lnSpc>
              <a:spcBef>
                <a:spcPts val="0"/>
              </a:spcBef>
              <a:spcAft>
                <a:spcPts val="0"/>
              </a:spcAft>
              <a:buClr>
                <a:srgbClr val="002060"/>
              </a:buClr>
              <a:buSzPts val="2100"/>
              <a:buChar char="•"/>
            </a:pPr>
            <a:endParaRPr lang="en-US" sz="2100" noProof="0" dirty="0"/>
          </a:p>
          <a:p>
            <a:pPr marL="0" indent="0">
              <a:lnSpc>
                <a:spcPct val="100000"/>
              </a:lnSpc>
              <a:spcBef>
                <a:spcPts val="0"/>
              </a:spcBef>
              <a:buClr>
                <a:srgbClr val="002060"/>
              </a:buClr>
              <a:buSzPts val="2100"/>
              <a:buNone/>
            </a:pPr>
            <a:r>
              <a:rPr lang="en-US" sz="2100" noProof="0" dirty="0">
                <a:solidFill>
                  <a:srgbClr val="002060"/>
                </a:solidFill>
              </a:rPr>
              <a:t>These elements are interconnected — for example, efficient mobility reduces pollution, strengthens the economy, and enhances quality of life.</a:t>
            </a:r>
          </a:p>
        </p:txBody>
      </p:sp>
      <p:pic>
        <p:nvPicPr>
          <p:cNvPr id="3074" name="Picture 2" descr="Urban and Regional Planning: Concept of Smart City">
            <a:extLst>
              <a:ext uri="{FF2B5EF4-FFF2-40B4-BE49-F238E27FC236}">
                <a16:creationId xmlns:a16="http://schemas.microsoft.com/office/drawing/2014/main" id="{A79C05FA-CDA9-1694-5F1D-1A37D36C3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982" y="1130640"/>
            <a:ext cx="6141027" cy="460577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1CA35EFB-A942-FDB7-70CE-831771980A69}"/>
              </a:ext>
            </a:extLst>
          </p:cNvPr>
          <p:cNvSpPr txBox="1"/>
          <p:nvPr/>
        </p:nvSpPr>
        <p:spPr>
          <a:xfrm>
            <a:off x="7418168" y="6320058"/>
            <a:ext cx="4187679" cy="430887"/>
          </a:xfrm>
          <a:prstGeom prst="rect">
            <a:avLst/>
          </a:prstGeom>
          <a:noFill/>
        </p:spPr>
        <p:txBody>
          <a:bodyPr wrap="square">
            <a:spAutoFit/>
          </a:bodyPr>
          <a:lstStyle/>
          <a:p>
            <a:r>
              <a:rPr lang="en-US" sz="1100" noProof="0" dirty="0"/>
              <a:t>Source: https://urp-bd.blogspot.com/2014/07/concept-of-green-city.</a:t>
            </a:r>
            <a:endParaRPr lang="en-US" noProof="0" dirty="0"/>
          </a:p>
        </p:txBody>
      </p:sp>
    </p:spTree>
    <p:extLst>
      <p:ext uri="{BB962C8B-B14F-4D97-AF65-F5344CB8AC3E}">
        <p14:creationId xmlns:p14="http://schemas.microsoft.com/office/powerpoint/2010/main" val="212919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904C836E-9D91-1ECD-70F7-11A45956DB64}"/>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E18E967-3B71-7665-CF0C-34B09B0D2BB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Transport’s Role in Smart City Goals:</a:t>
            </a:r>
            <a:endParaRPr lang="en-US" noProof="0" dirty="0"/>
          </a:p>
        </p:txBody>
      </p:sp>
      <p:sp>
        <p:nvSpPr>
          <p:cNvPr id="97" name="Google Shape;97;p2">
            <a:extLst>
              <a:ext uri="{FF2B5EF4-FFF2-40B4-BE49-F238E27FC236}">
                <a16:creationId xmlns:a16="http://schemas.microsoft.com/office/drawing/2014/main" id="{D15E2A8D-87DD-0327-E30E-E72055F9A7CF}"/>
              </a:ext>
            </a:extLst>
          </p:cNvPr>
          <p:cNvSpPr txBox="1">
            <a:spLocks noGrp="1"/>
          </p:cNvSpPr>
          <p:nvPr>
            <p:ph type="body" idx="1"/>
          </p:nvPr>
        </p:nvSpPr>
        <p:spPr>
          <a:xfrm>
            <a:off x="838200" y="1130640"/>
            <a:ext cx="6336323"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Connects all other pillars by enabling access to services, jobs, and resources</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Reduces congestion, emissions, and travel times through Intelligent Transport Systems (ITS)</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Supports sustainable mobility: walking, cycling, public transport, and shared mobility</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Uses real-time data and technology to adapt to changing conditions and needs</a:t>
            </a:r>
            <a:r>
              <a:rPr lang="en-US" sz="2100" noProof="0" dirty="0"/>
              <a:t>.</a:t>
            </a:r>
          </a:p>
          <a:p>
            <a:pPr marL="228600" lvl="0" indent="-228600" algn="l" rtl="0">
              <a:lnSpc>
                <a:spcPct val="100000"/>
              </a:lnSpc>
              <a:spcBef>
                <a:spcPts val="0"/>
              </a:spcBef>
              <a:spcAft>
                <a:spcPts val="0"/>
              </a:spcAft>
              <a:buClr>
                <a:srgbClr val="002060"/>
              </a:buClr>
              <a:buSzPts val="2100"/>
              <a:buChar char="•"/>
            </a:pPr>
            <a:endParaRPr lang="en-US" sz="2100" noProof="0" dirty="0"/>
          </a:p>
          <a:p>
            <a:pPr marL="0" indent="0">
              <a:lnSpc>
                <a:spcPct val="100000"/>
              </a:lnSpc>
              <a:spcBef>
                <a:spcPts val="0"/>
              </a:spcBef>
              <a:buClr>
                <a:srgbClr val="002060"/>
              </a:buClr>
              <a:buSzPts val="2100"/>
              <a:buNone/>
            </a:pPr>
            <a:r>
              <a:rPr lang="en-US" sz="2100" noProof="0" dirty="0">
                <a:solidFill>
                  <a:srgbClr val="002060"/>
                </a:solidFill>
              </a:rPr>
              <a:t>Transportation is not just one pillar among others — it is the enabler of a Smart City. Without well-integrated, safe, and sustainable transport systems, the city cannot achieve its environmental, economic, or social goals. </a:t>
            </a:r>
          </a:p>
          <a:p>
            <a:pPr marL="0" indent="0">
              <a:lnSpc>
                <a:spcPct val="100000"/>
              </a:lnSpc>
              <a:spcBef>
                <a:spcPts val="0"/>
              </a:spcBef>
              <a:buClr>
                <a:srgbClr val="002060"/>
              </a:buClr>
              <a:buSzPts val="2100"/>
              <a:buNone/>
            </a:pPr>
            <a:r>
              <a:rPr lang="en-US" sz="2100" noProof="0" dirty="0">
                <a:solidFill>
                  <a:srgbClr val="002060"/>
                </a:solidFill>
              </a:rPr>
              <a:t>Intelligent Transport Systems allow cities to manage traffic dynamically, prioritize sustainable modes, and make data-informed decisions.</a:t>
            </a:r>
          </a:p>
        </p:txBody>
      </p:sp>
      <p:pic>
        <p:nvPicPr>
          <p:cNvPr id="5" name="Obraz 4">
            <a:extLst>
              <a:ext uri="{FF2B5EF4-FFF2-40B4-BE49-F238E27FC236}">
                <a16:creationId xmlns:a16="http://schemas.microsoft.com/office/drawing/2014/main" id="{97E3FB32-C258-AABF-8BA5-5290C9398CEB}"/>
              </a:ext>
            </a:extLst>
          </p:cNvPr>
          <p:cNvPicPr>
            <a:picLocks noChangeAspect="1"/>
          </p:cNvPicPr>
          <p:nvPr/>
        </p:nvPicPr>
        <p:blipFill>
          <a:blip r:embed="rId3"/>
          <a:stretch>
            <a:fillRect/>
          </a:stretch>
        </p:blipFill>
        <p:spPr>
          <a:xfrm>
            <a:off x="7066305" y="1856732"/>
            <a:ext cx="5093029" cy="3473803"/>
          </a:xfrm>
          <a:prstGeom prst="rect">
            <a:avLst/>
          </a:prstGeom>
        </p:spPr>
      </p:pic>
      <p:sp>
        <p:nvSpPr>
          <p:cNvPr id="6" name="pole tekstowe 5">
            <a:extLst>
              <a:ext uri="{FF2B5EF4-FFF2-40B4-BE49-F238E27FC236}">
                <a16:creationId xmlns:a16="http://schemas.microsoft.com/office/drawing/2014/main" id="{61BDDD7C-C461-7CF9-461A-38C2512351C5}"/>
              </a:ext>
            </a:extLst>
          </p:cNvPr>
          <p:cNvSpPr txBox="1"/>
          <p:nvPr/>
        </p:nvSpPr>
        <p:spPr>
          <a:xfrm>
            <a:off x="7247345" y="6198237"/>
            <a:ext cx="5021692" cy="600164"/>
          </a:xfrm>
          <a:prstGeom prst="rect">
            <a:avLst/>
          </a:prstGeom>
          <a:noFill/>
        </p:spPr>
        <p:txBody>
          <a:bodyPr wrap="square">
            <a:spAutoFit/>
          </a:bodyPr>
          <a:lstStyle/>
          <a:p>
            <a:r>
              <a:rPr lang="en-US" sz="1100" noProof="0" dirty="0"/>
              <a:t>Source: Matos, Ana &amp; Pinto, Bruna &amp; Barros, Fábio &amp; Martins, Sérgio &amp; Martins, José &amp; Au-Yong Oliveira, Manuel. (2019). Smart Cities and Smart Tourism: What Future Do They Bring?. 10.1007/978-3-030-16187-3_35.</a:t>
            </a:r>
            <a:endParaRPr lang="en-US" noProof="0" dirty="0"/>
          </a:p>
        </p:txBody>
      </p:sp>
    </p:spTree>
    <p:extLst>
      <p:ext uri="{BB962C8B-B14F-4D97-AF65-F5344CB8AC3E}">
        <p14:creationId xmlns:p14="http://schemas.microsoft.com/office/powerpoint/2010/main" val="270931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Key Challenges in Urban Mobility </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Rapid Urban Population Growth – </a:t>
            </a:r>
            <a:r>
              <a:rPr lang="en-US" sz="2100" noProof="0" dirty="0">
                <a:solidFill>
                  <a:srgbClr val="002060"/>
                </a:solidFill>
              </a:rPr>
              <a:t>increasing travel demand, pressure on infrastructure</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Traffic Congestion – </a:t>
            </a:r>
            <a:r>
              <a:rPr lang="en-US" sz="2100" noProof="0" dirty="0">
                <a:solidFill>
                  <a:srgbClr val="002060"/>
                </a:solidFill>
              </a:rPr>
              <a:t>loss of productivity, increased travel times, economic costs</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Air Pollution &amp; Noise – </a:t>
            </a:r>
            <a:r>
              <a:rPr lang="en-US" sz="2100" noProof="0" dirty="0">
                <a:solidFill>
                  <a:srgbClr val="002060"/>
                </a:solidFill>
              </a:rPr>
              <a:t>negative impacts on public health and urban livability</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Inequitable Access – </a:t>
            </a:r>
            <a:r>
              <a:rPr lang="en-US" sz="2100" noProof="0" dirty="0">
                <a:solidFill>
                  <a:srgbClr val="002060"/>
                </a:solidFill>
              </a:rPr>
              <a:t>gaps in availability and quality of transport services across different areas and social groups</a:t>
            </a:r>
            <a:r>
              <a:rPr lang="en-US" sz="2100" noProof="0" dirty="0"/>
              <a:t>.</a:t>
            </a:r>
          </a:p>
          <a:p>
            <a:pPr marL="228600" lvl="0" indent="-228600" algn="l" rtl="0">
              <a:lnSpc>
                <a:spcPct val="100000"/>
              </a:lnSpc>
              <a:spcBef>
                <a:spcPts val="0"/>
              </a:spcBef>
              <a:spcAft>
                <a:spcPts val="0"/>
              </a:spcAft>
              <a:buClr>
                <a:srgbClr val="002060"/>
              </a:buClr>
              <a:buSzPts val="2100"/>
              <a:buChar char="•"/>
            </a:pPr>
            <a:endParaRPr lang="en-US" sz="2100" noProof="0" dirty="0"/>
          </a:p>
          <a:p>
            <a:pPr marL="0" indent="0">
              <a:lnSpc>
                <a:spcPct val="100000"/>
              </a:lnSpc>
              <a:spcBef>
                <a:spcPts val="0"/>
              </a:spcBef>
              <a:buClr>
                <a:srgbClr val="002060"/>
              </a:buClr>
              <a:buSzPts val="2100"/>
              <a:buNone/>
            </a:pPr>
            <a:r>
              <a:rPr lang="en-US" sz="2100" noProof="0" dirty="0">
                <a:solidFill>
                  <a:srgbClr val="002060"/>
                </a:solidFill>
              </a:rPr>
              <a:t>Rapid population growth in cities brings more residents, more trips, and higher demand for both public and private transport, pushing existing infrastructure to its limits.</a:t>
            </a:r>
          </a:p>
          <a:p>
            <a:pPr marL="0" indent="0">
              <a:lnSpc>
                <a:spcPct val="100000"/>
              </a:lnSpc>
              <a:spcBef>
                <a:spcPts val="0"/>
              </a:spcBef>
              <a:buClr>
                <a:srgbClr val="002060"/>
              </a:buClr>
              <a:buSzPts val="2100"/>
              <a:buNone/>
            </a:pPr>
            <a:r>
              <a:rPr lang="en-US" sz="2100" noProof="0" dirty="0">
                <a:solidFill>
                  <a:srgbClr val="002060"/>
                </a:solidFill>
              </a:rPr>
              <a:t>Traffic congestion is not just an inconvenience — it carries substantial economic and social costs, from lost working hours to higher fuel consumption and reduced reliability of public transport.</a:t>
            </a:r>
          </a:p>
          <a:p>
            <a:pPr marL="0" indent="0">
              <a:lnSpc>
                <a:spcPct val="100000"/>
              </a:lnSpc>
              <a:spcBef>
                <a:spcPts val="0"/>
              </a:spcBef>
              <a:buClr>
                <a:srgbClr val="002060"/>
              </a:buClr>
              <a:buSzPts val="2100"/>
              <a:buNone/>
            </a:pPr>
            <a:r>
              <a:rPr lang="en-US" sz="2100" noProof="0" dirty="0">
                <a:solidFill>
                  <a:srgbClr val="002060"/>
                </a:solidFill>
              </a:rPr>
              <a:t>Air pollution and noise generated by transport negatively affect public health, increasing the incidence of respiratory diseases, cardiovascular issues, and reducing overall quality of urban life.</a:t>
            </a:r>
          </a:p>
          <a:p>
            <a:pPr marL="0" indent="0">
              <a:lnSpc>
                <a:spcPct val="100000"/>
              </a:lnSpc>
              <a:spcBef>
                <a:spcPts val="0"/>
              </a:spcBef>
              <a:buClr>
                <a:srgbClr val="002060"/>
              </a:buClr>
              <a:buSzPts val="2100"/>
              <a:buNone/>
            </a:pPr>
            <a:r>
              <a:rPr lang="en-US" sz="2100" noProof="0" dirty="0">
                <a:solidFill>
                  <a:srgbClr val="002060"/>
                </a:solidFill>
              </a:rPr>
              <a:t>Inequitable access to transport services means that some residents, especially in suburban or underserved areas, face longer, more expensive, or less safe journeys, limiting their access to jobs, education, and healthcare</a:t>
            </a:r>
          </a:p>
          <a:p>
            <a:pPr marL="228600" indent="-228600">
              <a:lnSpc>
                <a:spcPct val="100000"/>
              </a:lnSpc>
              <a:spcBef>
                <a:spcPts val="0"/>
              </a:spcBef>
              <a:buClr>
                <a:srgbClr val="002060"/>
              </a:buClr>
              <a:buSzPts val="2100"/>
            </a:pPr>
            <a:endParaRPr lang="en-US" sz="2100" noProof="0" dirty="0">
              <a:solidFill>
                <a:srgbClr val="002060"/>
              </a:solidFill>
            </a:endParaRPr>
          </a:p>
        </p:txBody>
      </p:sp>
    </p:spTree>
    <p:extLst>
      <p:ext uri="{BB962C8B-B14F-4D97-AF65-F5344CB8AC3E}">
        <p14:creationId xmlns:p14="http://schemas.microsoft.com/office/powerpoint/2010/main" val="388264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CFF6767-FD2E-4646-4615-615BA942889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025D0B2-8324-63EA-0116-B2C73BF779F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Key Challenges in Urban Mobility </a:t>
            </a:r>
            <a:endParaRPr lang="en-US" noProof="0" dirty="0"/>
          </a:p>
        </p:txBody>
      </p:sp>
      <p:sp>
        <p:nvSpPr>
          <p:cNvPr id="97" name="Google Shape;97;p2">
            <a:extLst>
              <a:ext uri="{FF2B5EF4-FFF2-40B4-BE49-F238E27FC236}">
                <a16:creationId xmlns:a16="http://schemas.microsoft.com/office/drawing/2014/main" id="{E717A9F0-18CD-A3B5-3BB3-5D6CA1D7A840}"/>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Addressing these challenges requires a multifaceted and coordinated approach.</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Integrated planning </a:t>
            </a:r>
            <a:r>
              <a:rPr lang="en-US" sz="2100" noProof="0" dirty="0">
                <a:solidFill>
                  <a:srgbClr val="002060"/>
                </a:solidFill>
              </a:rPr>
              <a:t>means aligning urban development, land use, and transport strategies so that residential, commercial, and recreational areas are well connected, reducing unnecessary travel demand and encouraging active and public transport modes.</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Investment in sustainable mobility solutions </a:t>
            </a:r>
            <a:r>
              <a:rPr lang="en-US" sz="2100" noProof="0" dirty="0">
                <a:solidFill>
                  <a:srgbClr val="002060"/>
                </a:solidFill>
              </a:rPr>
              <a:t>involves expanding high-capacity public transport, building safe cycling and walking infrastructure, promoting shared mobility services, and accelerating the transition to low-emission and zero-emission vehicles.</a:t>
            </a: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Leveraging Intelligent Transport Systems (ITS) </a:t>
            </a:r>
            <a:r>
              <a:rPr lang="en-US" sz="2100" noProof="0" dirty="0">
                <a:solidFill>
                  <a:srgbClr val="002060"/>
                </a:solidFill>
              </a:rPr>
              <a:t>enables cities to manage traffic flows dynamically, prioritize sustainable modes such as public transit and cycling, optimize traffic signal timing, provide real-time travel information to users, and monitor environmental impacts.</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Combined, these measures improve </a:t>
            </a:r>
            <a:r>
              <a:rPr lang="en-US" sz="2100" b="1" noProof="0" dirty="0">
                <a:solidFill>
                  <a:srgbClr val="002060"/>
                </a:solidFill>
              </a:rPr>
              <a:t>traffic efficiency</a:t>
            </a:r>
            <a:r>
              <a:rPr lang="en-US" sz="2100" noProof="0" dirty="0">
                <a:solidFill>
                  <a:srgbClr val="002060"/>
                </a:solidFill>
              </a:rPr>
              <a:t>, reduce </a:t>
            </a:r>
            <a:r>
              <a:rPr lang="en-US" sz="2100" b="1" noProof="0" dirty="0">
                <a:solidFill>
                  <a:srgbClr val="002060"/>
                </a:solidFill>
              </a:rPr>
              <a:t>emissions and noise</a:t>
            </a:r>
            <a:r>
              <a:rPr lang="en-US" sz="2100" noProof="0" dirty="0">
                <a:solidFill>
                  <a:srgbClr val="002060"/>
                </a:solidFill>
              </a:rPr>
              <a:t>, enhance </a:t>
            </a:r>
            <a:r>
              <a:rPr lang="en-US" sz="2100" b="1" noProof="0" dirty="0">
                <a:solidFill>
                  <a:srgbClr val="002060"/>
                </a:solidFill>
              </a:rPr>
              <a:t>equitable access</a:t>
            </a:r>
            <a:r>
              <a:rPr lang="en-US" sz="2100" noProof="0" dirty="0">
                <a:solidFill>
                  <a:srgbClr val="002060"/>
                </a:solidFill>
              </a:rPr>
              <a:t> to mobility options, and create healthier, more </a:t>
            </a:r>
            <a:r>
              <a:rPr lang="en-US" sz="2100" noProof="0" dirty="0" err="1">
                <a:solidFill>
                  <a:srgbClr val="002060"/>
                </a:solidFill>
              </a:rPr>
              <a:t>liveable</a:t>
            </a:r>
            <a:r>
              <a:rPr lang="en-US" sz="2100" noProof="0" dirty="0">
                <a:solidFill>
                  <a:srgbClr val="002060"/>
                </a:solidFill>
              </a:rPr>
              <a:t> urban environments.</a:t>
            </a:r>
          </a:p>
        </p:txBody>
      </p:sp>
    </p:spTree>
    <p:extLst>
      <p:ext uri="{BB962C8B-B14F-4D97-AF65-F5344CB8AC3E}">
        <p14:creationId xmlns:p14="http://schemas.microsoft.com/office/powerpoint/2010/main" val="116400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7D0A180-19B5-770C-E467-BB2EFF0C916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1F0FCE0-1B00-7B56-96F1-DCD3191F0A2C}"/>
              </a:ext>
            </a:extLst>
          </p:cNvPr>
          <p:cNvSpPr txBox="1">
            <a:spLocks noGrp="1"/>
          </p:cNvSpPr>
          <p:nvPr>
            <p:ph type="title"/>
          </p:nvPr>
        </p:nvSpPr>
        <p:spPr>
          <a:xfrm>
            <a:off x="838200" y="13432"/>
            <a:ext cx="654733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Key Steps in Mobility Needs Assessment </a:t>
            </a:r>
            <a:endParaRPr lang="en-US" noProof="0" dirty="0"/>
          </a:p>
        </p:txBody>
      </p:sp>
      <p:sp>
        <p:nvSpPr>
          <p:cNvPr id="97" name="Google Shape;97;p2">
            <a:extLst>
              <a:ext uri="{FF2B5EF4-FFF2-40B4-BE49-F238E27FC236}">
                <a16:creationId xmlns:a16="http://schemas.microsoft.com/office/drawing/2014/main" id="{997B5F2D-ADEA-829C-3AE0-7B0E2B2559F2}"/>
              </a:ext>
            </a:extLst>
          </p:cNvPr>
          <p:cNvSpPr txBox="1">
            <a:spLocks noGrp="1"/>
          </p:cNvSpPr>
          <p:nvPr>
            <p:ph type="body" idx="1"/>
          </p:nvPr>
        </p:nvSpPr>
        <p:spPr>
          <a:xfrm>
            <a:off x="838200" y="1130640"/>
            <a:ext cx="4678345"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User Needs Analysis </a:t>
            </a:r>
            <a:r>
              <a:rPr lang="en-US" sz="2100" noProof="0" dirty="0">
                <a:solidFill>
                  <a:srgbClr val="002060"/>
                </a:solidFill>
              </a:rPr>
              <a:t>– evaluating travel behavior and preferences across all modes: walking, cycling, public transport, private vehicles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Data Collection &amp; Analysis </a:t>
            </a:r>
            <a:r>
              <a:rPr lang="en-US" sz="2100" noProof="0" dirty="0">
                <a:solidFill>
                  <a:srgbClr val="002060"/>
                </a:solidFill>
              </a:rPr>
              <a:t>– leveraging Big Data, IoT sensors, GPS tracking, travel surveys, and manual counts to understand demand and performance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Transport Problem Mapping </a:t>
            </a:r>
            <a:r>
              <a:rPr lang="en-US" sz="2100" noProof="0" dirty="0">
                <a:solidFill>
                  <a:srgbClr val="002060"/>
                </a:solidFill>
              </a:rPr>
              <a:t>– identifying congestion hotspots, underserved areas, unsafe locations, and environmental stress zones</a:t>
            </a:r>
            <a:endParaRPr lang="en-US" sz="2100" noProof="0" dirty="0"/>
          </a:p>
        </p:txBody>
      </p:sp>
      <p:pic>
        <p:nvPicPr>
          <p:cNvPr id="5122" name="Picture 2" descr="The future of mobility - Infographic | Smart city, Sustainable ...">
            <a:extLst>
              <a:ext uri="{FF2B5EF4-FFF2-40B4-BE49-F238E27FC236}">
                <a16:creationId xmlns:a16="http://schemas.microsoft.com/office/drawing/2014/main" id="{03E16D3D-5538-DE8E-154D-3553AC407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330" y="-13432"/>
            <a:ext cx="4286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8323C09A-DD11-0105-CBED-34605E1E51B1}"/>
              </a:ext>
            </a:extLst>
          </p:cNvPr>
          <p:cNvSpPr txBox="1"/>
          <p:nvPr/>
        </p:nvSpPr>
        <p:spPr>
          <a:xfrm>
            <a:off x="6342994" y="6596390"/>
            <a:ext cx="5021692" cy="261610"/>
          </a:xfrm>
          <a:prstGeom prst="rect">
            <a:avLst/>
          </a:prstGeom>
          <a:noFill/>
        </p:spPr>
        <p:txBody>
          <a:bodyPr wrap="square">
            <a:spAutoFit/>
          </a:bodyPr>
          <a:lstStyle/>
          <a:p>
            <a:r>
              <a:rPr lang="en-US" sz="1100" noProof="0" dirty="0"/>
              <a:t>Source: </a:t>
            </a:r>
            <a:r>
              <a:rPr lang="pl-PL" sz="1100" dirty="0"/>
              <a:t>Pinterest</a:t>
            </a:r>
            <a:endParaRPr lang="en-US" noProof="0" dirty="0"/>
          </a:p>
        </p:txBody>
      </p:sp>
    </p:spTree>
    <p:extLst>
      <p:ext uri="{BB962C8B-B14F-4D97-AF65-F5344CB8AC3E}">
        <p14:creationId xmlns:p14="http://schemas.microsoft.com/office/powerpoint/2010/main" val="7281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Key Steps in Mobility Needs Assessment </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838200" y="1130640"/>
            <a:ext cx="1051560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Understanding the mobility needs of a city’s residents is the foundation of effective transport planning in a Smart City context.</a:t>
            </a:r>
            <a:endParaRPr lang="pl-PL" sz="2100" b="1"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pl-PL" sz="2100" b="1" dirty="0">
                <a:solidFill>
                  <a:srgbClr val="002060"/>
                </a:solidFill>
              </a:rPr>
              <a:t>A</a:t>
            </a:r>
            <a:r>
              <a:rPr lang="en-US" sz="2100" b="1" noProof="0" dirty="0">
                <a:solidFill>
                  <a:srgbClr val="002060"/>
                </a:solidFill>
              </a:rPr>
              <a:t> comprehensive analysis of user needs — </a:t>
            </a:r>
            <a:r>
              <a:rPr lang="en-US" sz="2100" noProof="0" dirty="0">
                <a:solidFill>
                  <a:srgbClr val="002060"/>
                </a:solidFill>
              </a:rPr>
              <a:t>not just focusing on cars or public transport, but also on active modes like walking and cycling, which are often underestimated in traditional planning. This involves identifying travel patterns, trip purposes, peak periods, and barriers to modal shift.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pl-PL" sz="2100" b="1" dirty="0">
                <a:solidFill>
                  <a:srgbClr val="002060"/>
                </a:solidFill>
              </a:rPr>
              <a:t>D</a:t>
            </a:r>
            <a:r>
              <a:rPr lang="en-US" sz="2100" b="1" noProof="0" dirty="0" err="1">
                <a:solidFill>
                  <a:srgbClr val="002060"/>
                </a:solidFill>
              </a:rPr>
              <a:t>ata</a:t>
            </a:r>
            <a:r>
              <a:rPr lang="en-US" sz="2100" b="1" noProof="0" dirty="0">
                <a:solidFill>
                  <a:srgbClr val="002060"/>
                </a:solidFill>
              </a:rPr>
              <a:t> collection and analysis </a:t>
            </a:r>
            <a:r>
              <a:rPr lang="pl-PL" sz="2100" noProof="0" dirty="0">
                <a:solidFill>
                  <a:srgbClr val="002060"/>
                </a:solidFill>
              </a:rPr>
              <a:t>-w</a:t>
            </a:r>
            <a:r>
              <a:rPr lang="en-US" sz="2100" noProof="0" dirty="0">
                <a:solidFill>
                  <a:srgbClr val="002060"/>
                </a:solidFill>
              </a:rPr>
              <a:t>e can use Big Data from mobile devices, IoT sensors embedded in infrastructure, GPS traces from vehicles and bikes, automatic passenger counting in public transport, and online or in-person travel surveys. These data sets enable dynamic, real-time insights into how people and goods move through the city.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pl-PL" sz="2100" b="1" dirty="0">
                <a:solidFill>
                  <a:srgbClr val="002060"/>
                </a:solidFill>
              </a:rPr>
              <a:t>M</a:t>
            </a:r>
            <a:r>
              <a:rPr lang="en-US" sz="2100" b="1" noProof="0" dirty="0" err="1">
                <a:solidFill>
                  <a:srgbClr val="002060"/>
                </a:solidFill>
              </a:rPr>
              <a:t>apping</a:t>
            </a:r>
            <a:r>
              <a:rPr lang="en-US" sz="2100" b="1" noProof="0" dirty="0">
                <a:solidFill>
                  <a:srgbClr val="002060"/>
                </a:solidFill>
              </a:rPr>
              <a:t> transport problems — </a:t>
            </a:r>
            <a:r>
              <a:rPr lang="en-US" sz="2100" noProof="0" dirty="0">
                <a:solidFill>
                  <a:srgbClr val="002060"/>
                </a:solidFill>
              </a:rPr>
              <a:t>visualizing congestion points, accident-prone intersections, areas with poor public transport coverage, and zones with high pollution or noise levels. Geographic Information Systems (GIS) and data analytics help planners target interventions more precisely, ensuring resources are allocated where they have the greatest impact.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b="1" noProof="0" dirty="0">
                <a:solidFill>
                  <a:srgbClr val="002060"/>
                </a:solidFill>
              </a:rPr>
              <a:t>In Smart Cities, this process is not a one-off — it’s continuous, allowing for adaptive planning and the integration of new technologies as conditions change.</a:t>
            </a:r>
            <a:endParaRPr lang="en-US" sz="2100" noProof="0" dirty="0"/>
          </a:p>
          <a:p>
            <a:pPr marL="0" lvl="0" indent="0" algn="l" rtl="0">
              <a:lnSpc>
                <a:spcPct val="100000"/>
              </a:lnSpc>
              <a:spcBef>
                <a:spcPts val="0"/>
              </a:spcBef>
              <a:spcAft>
                <a:spcPts val="0"/>
              </a:spcAft>
              <a:buClr>
                <a:srgbClr val="002060"/>
              </a:buClr>
              <a:buSzPts val="2100"/>
              <a:buNone/>
            </a:pPr>
            <a:endParaRPr lang="en-US" sz="2100" noProof="0" dirty="0"/>
          </a:p>
        </p:txBody>
      </p:sp>
    </p:spTree>
    <p:extLst>
      <p:ext uri="{BB962C8B-B14F-4D97-AF65-F5344CB8AC3E}">
        <p14:creationId xmlns:p14="http://schemas.microsoft.com/office/powerpoint/2010/main" val="2001748530"/>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3585</Words>
  <Application>Microsoft Office PowerPoint</Application>
  <PresentationFormat>Panoramiczny</PresentationFormat>
  <Paragraphs>202</Paragraphs>
  <Slides>27</Slides>
  <Notes>27</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27</vt:i4>
      </vt:variant>
    </vt:vector>
  </HeadingPairs>
  <TitlesOfParts>
    <vt:vector size="31" baseType="lpstr">
      <vt:lpstr>Arial</vt:lpstr>
      <vt:lpstr>Calibri</vt:lpstr>
      <vt:lpstr>Courier New</vt:lpstr>
      <vt:lpstr>Motyw pakietu Office</vt:lpstr>
      <vt:lpstr>Urban Mobility and Smart City Infrastructure:  Fundamentals of Smart City Transportation Planning</vt:lpstr>
      <vt:lpstr>Smart City</vt:lpstr>
      <vt:lpstr>What is a Smart City?</vt:lpstr>
      <vt:lpstr>Core Pillars of a Smart City:</vt:lpstr>
      <vt:lpstr>Transport’s Role in Smart City Goals:</vt:lpstr>
      <vt:lpstr>Key Challenges in Urban Mobility </vt:lpstr>
      <vt:lpstr>Key Challenges in Urban Mobility </vt:lpstr>
      <vt:lpstr>Key Steps in Mobility Needs Assessment </vt:lpstr>
      <vt:lpstr>Key Steps in Mobility Needs Assessment </vt:lpstr>
      <vt:lpstr>Sustainable Transport Planning Principles - Core Principles for Sustainable Mobility</vt:lpstr>
      <vt:lpstr>Avoid – Shift – Improve: Sustainable Transport Framework: Avoid</vt:lpstr>
      <vt:lpstr>Avoid – Shift – Improve: Sustainable Transport Framework: Shift</vt:lpstr>
      <vt:lpstr>Avoid – Shift – Improve: Sustainable Transport Framework: Improve</vt:lpstr>
      <vt:lpstr>Avoid – Shift – Improve: Sustainable Transport Framework: Improve</vt:lpstr>
      <vt:lpstr>Integrate Land Use &amp; Transport Planning </vt:lpstr>
      <vt:lpstr>Promote Active Mobility &amp; Public Transport</vt:lpstr>
      <vt:lpstr>Promote Active Mobility &amp; Public Transport</vt:lpstr>
      <vt:lpstr>Minimize Environmental Impact</vt:lpstr>
      <vt:lpstr>Minimize Environmental Impact</vt:lpstr>
      <vt:lpstr>Intelligent Transport Systems in Smart Cities - Definition:</vt:lpstr>
      <vt:lpstr>Intelligent Transport Systems in Smart Cities - Examples of ITS in Smart Cities:</vt:lpstr>
      <vt:lpstr>Technology Integration in Smart City Transport Systems</vt:lpstr>
      <vt:lpstr>Technology Integration in Smart City Transport Systems</vt:lpstr>
      <vt:lpstr>Key Success Factors for Smart City Transport Implementation</vt:lpstr>
      <vt:lpstr>Key Success Factors for Smart City Transport Implementation</vt:lpstr>
      <vt:lpstr>Summary &amp; Outlook – The Future of Smart City Transport Planning</vt:lpstr>
      <vt:lpstr>Summary &amp; Outlook – The Future of Smart City Transport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Kaszubowski</dc:creator>
  <cp:lastModifiedBy>Jacek Oskarbski</cp:lastModifiedBy>
  <cp:revision>8</cp:revision>
  <dcterms:created xsi:type="dcterms:W3CDTF">2024-01-22T07:04:38Z</dcterms:created>
  <dcterms:modified xsi:type="dcterms:W3CDTF">2025-08-12T11:48:50Z</dcterms:modified>
</cp:coreProperties>
</file>