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handoutMasterIdLst>
    <p:handoutMasterId r:id="rId29"/>
  </p:handoutMasterIdLst>
  <p:sldIdLst>
    <p:sldId id="306" r:id="rId5"/>
    <p:sldId id="313" r:id="rId6"/>
    <p:sldId id="307" r:id="rId7"/>
    <p:sldId id="311" r:id="rId8"/>
    <p:sldId id="314" r:id="rId9"/>
    <p:sldId id="315" r:id="rId10"/>
    <p:sldId id="316" r:id="rId11"/>
    <p:sldId id="317" r:id="rId12"/>
    <p:sldId id="318" r:id="rId13"/>
    <p:sldId id="319" r:id="rId14"/>
    <p:sldId id="320" r:id="rId15"/>
    <p:sldId id="321" r:id="rId16"/>
    <p:sldId id="322" r:id="rId17"/>
    <p:sldId id="323" r:id="rId18"/>
    <p:sldId id="324" r:id="rId19"/>
    <p:sldId id="327" r:id="rId20"/>
    <p:sldId id="326" r:id="rId21"/>
    <p:sldId id="328" r:id="rId22"/>
    <p:sldId id="329" r:id="rId23"/>
    <p:sldId id="330" r:id="rId24"/>
    <p:sldId id="325" r:id="rId25"/>
    <p:sldId id="331" r:id="rId26"/>
    <p:sldId id="309" r:id="rId2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71"/>
    <p:restoredTop sz="94668"/>
  </p:normalViewPr>
  <p:slideViewPr>
    <p:cSldViewPr snapToGrid="0">
      <p:cViewPr varScale="1">
        <p:scale>
          <a:sx n="101" d="100"/>
          <a:sy n="101" d="100"/>
        </p:scale>
        <p:origin x="1332"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08:00:59.512" v="1" actId="14100"/>
      <pc:docMkLst>
        <pc:docMk/>
      </pc:docMkLst>
      <pc:sldChg chg="modSp mod">
        <pc:chgData name="office365" userId="5fcdbc0c-b1d0-4b52-bc28-28c25c9fccde" providerId="ADAL" clId="{839C158B-1674-498C-8D10-D29DEC7F3344}" dt="2026-07-15T08:00:54.381" v="0" actId="14100"/>
        <pc:sldMkLst>
          <pc:docMk/>
          <pc:sldMk cId="4156141124" sldId="326"/>
        </pc:sldMkLst>
        <pc:spChg chg="mod">
          <ac:chgData name="office365" userId="5fcdbc0c-b1d0-4b52-bc28-28c25c9fccde" providerId="ADAL" clId="{839C158B-1674-498C-8D10-D29DEC7F3344}" dt="2026-07-15T08:00:54.381" v="0" actId="14100"/>
          <ac:spMkLst>
            <pc:docMk/>
            <pc:sldMk cId="4156141124" sldId="326"/>
            <ac:spMk id="2" creationId="{24AE2143-31CD-DADD-2931-1BF9A5CA5C17}"/>
          </ac:spMkLst>
        </pc:spChg>
      </pc:sldChg>
      <pc:sldChg chg="modSp mod">
        <pc:chgData name="office365" userId="5fcdbc0c-b1d0-4b52-bc28-28c25c9fccde" providerId="ADAL" clId="{839C158B-1674-498C-8D10-D29DEC7F3344}" dt="2026-07-15T08:00:59.512" v="1" actId="14100"/>
        <pc:sldMkLst>
          <pc:docMk/>
          <pc:sldMk cId="1127815212" sldId="328"/>
        </pc:sldMkLst>
        <pc:spChg chg="mod">
          <ac:chgData name="office365" userId="5fcdbc0c-b1d0-4b52-bc28-28c25c9fccde" providerId="ADAL" clId="{839C158B-1674-498C-8D10-D29DEC7F3344}" dt="2026-07-15T08:00:59.512" v="1" actId="14100"/>
          <ac:spMkLst>
            <pc:docMk/>
            <pc:sldMk cId="1127815212" sldId="328"/>
            <ac:spMk id="2" creationId="{0EF379D7-27E3-2026-BB86-07A94ABCADE3}"/>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45.060" v="0" actId="20577"/>
      <pc:docMkLst>
        <pc:docMk/>
      </pc:docMkLst>
      <pc:sldChg chg="modSp mod">
        <pc:chgData name="Wojciech Kustra" userId="afebd3d0-216b-4c4f-8992-1bf1fda6d5e8" providerId="ADAL" clId="{1D307E72-7901-4E61-A01B-3C4232ABCF63}" dt="2026-07-13T09:49:45.060" v="0" actId="20577"/>
        <pc:sldMkLst>
          <pc:docMk/>
          <pc:sldMk cId="1478447607" sldId="306"/>
        </pc:sldMkLst>
        <pc:spChg chg="mod">
          <ac:chgData name="Wojciech Kustra" userId="afebd3d0-216b-4c4f-8992-1bf1fda6d5e8" providerId="ADAL" clId="{1D307E72-7901-4E61-A01B-3C4232ABCF63}" dt="2026-07-13T09:49:45.060"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Transport motorisé</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Fondements du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6A1441-52C8-CF66-4544-A500AA1DAA8F}"/>
              </a:ext>
            </a:extLst>
          </p:cNvPr>
          <p:cNvSpPr>
            <a:spLocks noGrp="1"/>
          </p:cNvSpPr>
          <p:nvPr>
            <p:ph type="title"/>
          </p:nvPr>
        </p:nvSpPr>
        <p:spPr>
          <a:xfrm>
            <a:off x="603253" y="539751"/>
            <a:ext cx="6911452" cy="717551"/>
          </a:xfrm>
        </p:spPr>
        <p:txBody>
          <a:bodyPr/>
          <a:lstStyle/>
          <a:p>
            <a:r>
              <a:rPr lang="de-DE" dirty="0" err="1"/>
              <a:t>Accidents, sécurité et décès</a:t>
            </a:r>
            <a:endParaRPr lang="de-DE" dirty="0"/>
          </a:p>
        </p:txBody>
      </p:sp>
      <p:sp>
        <p:nvSpPr>
          <p:cNvPr id="3" name="Textplatzhalter 2">
            <a:extLst>
              <a:ext uri="{FF2B5EF4-FFF2-40B4-BE49-F238E27FC236}">
                <a16:creationId xmlns:a16="http://schemas.microsoft.com/office/drawing/2014/main" id="{CEC262F1-C1D7-AA56-4DCF-5EE3F963198A}"/>
              </a:ext>
            </a:extLst>
          </p:cNvPr>
          <p:cNvSpPr>
            <a:spLocks noGrp="1"/>
          </p:cNvSpPr>
          <p:nvPr>
            <p:ph type="body" sz="half" idx="1"/>
          </p:nvPr>
        </p:nvSpPr>
        <p:spPr/>
        <p:txBody>
          <a:bodyPr>
            <a:normAutofit/>
          </a:bodyPr>
          <a:lstStyle/>
          <a:p>
            <a:r>
              <a:rPr lang="de-DE" dirty="0"/>
              <a:t>~1.3 million personnes die in route crashes worldwide annually</a:t>
            </a:r>
          </a:p>
          <a:p>
            <a:r>
              <a:rPr lang="de-DE" dirty="0"/>
              <a:t>Vulnerable route usagers (piétons, cyclistes, motorisé two-wheelers) account for &gt;50% of all décès</a:t>
            </a:r>
          </a:p>
          <a:p>
            <a:r>
              <a:rPr lang="de-DE" dirty="0"/>
              <a:t>Voiture occupant deaths : ~29% of total mondial route deaths</a:t>
            </a:r>
          </a:p>
          <a:p>
            <a:endParaRPr lang="de-DE" dirty="0"/>
          </a:p>
        </p:txBody>
      </p:sp>
    </p:spTree>
    <p:extLst>
      <p:ext uri="{BB962C8B-B14F-4D97-AF65-F5344CB8AC3E}">
        <p14:creationId xmlns:p14="http://schemas.microsoft.com/office/powerpoint/2010/main" val="366827150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C8D8-7743-D648-3853-D65915F51A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79D077D-3F65-68AF-ED9E-B9E3029A8FFB}"/>
              </a:ext>
            </a:extLst>
          </p:cNvPr>
          <p:cNvSpPr>
            <a:spLocks noGrp="1"/>
          </p:cNvSpPr>
          <p:nvPr>
            <p:ph type="title"/>
          </p:nvPr>
        </p:nvSpPr>
        <p:spPr>
          <a:xfrm>
            <a:off x="603253" y="539751"/>
            <a:ext cx="6911452" cy="717551"/>
          </a:xfrm>
        </p:spPr>
        <p:txBody>
          <a:bodyPr/>
          <a:lstStyle/>
          <a:p>
            <a:r>
              <a:rPr lang="de-DE" dirty="0" err="1"/>
              <a:t>Accidents, sécurité et décès</a:t>
            </a:r>
            <a:endParaRPr lang="de-DE" dirty="0"/>
          </a:p>
        </p:txBody>
      </p:sp>
      <p:sp>
        <p:nvSpPr>
          <p:cNvPr id="3" name="Textplatzhalter 2">
            <a:extLst>
              <a:ext uri="{FF2B5EF4-FFF2-40B4-BE49-F238E27FC236}">
                <a16:creationId xmlns:a16="http://schemas.microsoft.com/office/drawing/2014/main" id="{F783EF28-8106-8458-645E-DFB9D1BFE88E}"/>
              </a:ext>
            </a:extLst>
          </p:cNvPr>
          <p:cNvSpPr>
            <a:spLocks noGrp="1"/>
          </p:cNvSpPr>
          <p:nvPr>
            <p:ph type="body" sz="half" idx="1"/>
          </p:nvPr>
        </p:nvSpPr>
        <p:spPr/>
        <p:txBody>
          <a:bodyPr>
            <a:normAutofit/>
          </a:bodyPr>
          <a:lstStyle/>
          <a:p>
            <a:r>
              <a:rPr lang="de-DE" dirty="0" err="1"/>
              <a:t>Décès have fallen in high-income countries due to stronger sécurité systèmes → Vision Zéro</a:t>
            </a:r>
          </a:p>
          <a:p>
            <a:r>
              <a:rPr lang="de-DE" dirty="0"/>
              <a:t>Route deaths estimated to increase in low- and middle-income countries (rapide motorization régions) unless infrastructure and politique change</a:t>
            </a:r>
          </a:p>
        </p:txBody>
      </p:sp>
    </p:spTree>
    <p:extLst>
      <p:ext uri="{BB962C8B-B14F-4D97-AF65-F5344CB8AC3E}">
        <p14:creationId xmlns:p14="http://schemas.microsoft.com/office/powerpoint/2010/main" val="364446461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509F8-0730-A75F-3F74-FCA13B7E5B1A}"/>
              </a:ext>
            </a:extLst>
          </p:cNvPr>
          <p:cNvSpPr>
            <a:spLocks noGrp="1"/>
          </p:cNvSpPr>
          <p:nvPr>
            <p:ph type="title"/>
          </p:nvPr>
        </p:nvSpPr>
        <p:spPr>
          <a:xfrm>
            <a:off x="603252" y="539751"/>
            <a:ext cx="6595569" cy="717551"/>
          </a:xfrm>
        </p:spPr>
        <p:txBody>
          <a:bodyPr/>
          <a:lstStyle/>
          <a:p>
            <a:r>
              <a:rPr lang="de-DE" dirty="0"/>
              <a:t>Accidents de la route : Vision Zéro</a:t>
            </a:r>
          </a:p>
        </p:txBody>
      </p:sp>
      <p:sp>
        <p:nvSpPr>
          <p:cNvPr id="3" name="Textplatzhalter 2">
            <a:extLst>
              <a:ext uri="{FF2B5EF4-FFF2-40B4-BE49-F238E27FC236}">
                <a16:creationId xmlns:a16="http://schemas.microsoft.com/office/drawing/2014/main" id="{CD5EB48C-49CA-64E7-B4B2-2C93A57022CF}"/>
              </a:ext>
            </a:extLst>
          </p:cNvPr>
          <p:cNvSpPr>
            <a:spLocks noGrp="1"/>
          </p:cNvSpPr>
          <p:nvPr>
            <p:ph type="body" sz="half" idx="1"/>
          </p:nvPr>
        </p:nvSpPr>
        <p:spPr>
          <a:xfrm>
            <a:off x="970200" y="1386842"/>
            <a:ext cx="9453959" cy="5471158"/>
          </a:xfrm>
        </p:spPr>
        <p:txBody>
          <a:bodyPr>
            <a:normAutofit fontScale="92500" lnSpcReduction="10000"/>
          </a:bodyPr>
          <a:lstStyle/>
          <a:p>
            <a:r>
              <a:rPr lang="de-DE" sz="2208" dirty="0"/>
              <a:t>"Vision Zéro" originally comes from occupational sécurité and was further developed for trafic in the mid-1990s by the Swedish Public Routes Administration </a:t>
            </a:r>
          </a:p>
          <a:p>
            <a:r>
              <a:rPr lang="de-DE" sz="2208" dirty="0"/>
              <a:t>Stands for a comprehensive paradigm shift in route sécurité, with the objectif of no more deaths and serious injuries on the routes</a:t>
            </a:r>
            <a:endParaRPr lang="de-DE" sz="2400" dirty="0"/>
          </a:p>
          <a:p>
            <a:r>
              <a:rPr lang="de-DE" sz="2208" dirty="0" err="1"/>
              <a:t>Comprises a concept for action based on two basic principes :</a:t>
            </a:r>
          </a:p>
          <a:p>
            <a:pPr lvl="1"/>
            <a:r>
              <a:rPr lang="de-DE" sz="1656" dirty="0"/>
              <a:t> Accident prevention as a social task : it is not only those involved in accidents qui must take responsibility for accidents, because human error can never be completely avoided</a:t>
            </a:r>
            <a:endParaRPr lang="de-DE" sz="1800" dirty="0"/>
          </a:p>
          <a:p>
            <a:pPr lvl="1"/>
            <a:r>
              <a:rPr lang="de-DE" sz="1656" dirty="0"/>
              <a:t>Stress limites of the human body as a benchmark : even in the worst-case scenario, the consequences of an accident must not be fatal</a:t>
            </a:r>
          </a:p>
          <a:p>
            <a:pPr>
              <a:buFont typeface="Wingdings" pitchFamily="2" charset="2"/>
              <a:buChar char="è"/>
            </a:pPr>
            <a:r>
              <a:rPr lang="de-DE" sz="2208" dirty="0" err="1"/>
              <a:t>Moyens of transportation and infrastructure must be designed in such a way that accidents with injuries and décès must be avoided and legislation must also be enacted in line with Vision Zéro</a:t>
            </a:r>
          </a:p>
        </p:txBody>
      </p:sp>
    </p:spTree>
    <p:extLst>
      <p:ext uri="{BB962C8B-B14F-4D97-AF65-F5344CB8AC3E}">
        <p14:creationId xmlns:p14="http://schemas.microsoft.com/office/powerpoint/2010/main" val="355511285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2630-6431-E58E-C04B-ED338C88953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DAB0F6-AF38-2B05-9083-BB415D89AFAE}"/>
              </a:ext>
            </a:extLst>
          </p:cNvPr>
          <p:cNvSpPr>
            <a:spLocks noGrp="1"/>
          </p:cNvSpPr>
          <p:nvPr>
            <p:ph type="title"/>
          </p:nvPr>
        </p:nvSpPr>
        <p:spPr>
          <a:xfrm>
            <a:off x="603252" y="539751"/>
            <a:ext cx="6595569" cy="717551"/>
          </a:xfrm>
        </p:spPr>
        <p:txBody>
          <a:bodyPr/>
          <a:lstStyle/>
          <a:p>
            <a:r>
              <a:rPr lang="de-DE" dirty="0"/>
              <a:t>Accidents de la route : Vision Zéro</a:t>
            </a:r>
          </a:p>
        </p:txBody>
      </p:sp>
      <p:sp>
        <p:nvSpPr>
          <p:cNvPr id="7" name="Textfeld 6">
            <a:extLst>
              <a:ext uri="{FF2B5EF4-FFF2-40B4-BE49-F238E27FC236}">
                <a16:creationId xmlns:a16="http://schemas.microsoft.com/office/drawing/2014/main" id="{1249A0E0-DA82-4BA2-0780-A770F29FB75A}"/>
              </a:ext>
            </a:extLst>
          </p:cNvPr>
          <p:cNvSpPr txBox="1"/>
          <p:nvPr/>
        </p:nvSpPr>
        <p:spPr>
          <a:xfrm>
            <a:off x="2228040" y="5687741"/>
            <a:ext cx="7469051" cy="1089529"/>
          </a:xfrm>
          <a:prstGeom prst="rect">
            <a:avLst/>
          </a:prstGeom>
          <a:noFill/>
        </p:spPr>
        <p:txBody>
          <a:bodyPr wrap="square" rtlCol="0">
            <a:spAutoFit/>
          </a:bodyPr>
          <a:lstStyle/>
          <a:p>
            <a:pPr marL="285750" indent="-285750">
              <a:buFont typeface="Wingdings" pitchFamily="2" charset="2"/>
              <a:buChar char="è"/>
            </a:pPr>
            <a:r>
              <a:rPr lang="de-DE" dirty="0"/>
              <a:t>As a pioneer in the implementation of Vision Zéro, Sweden has the lowest number of route deaths in Europe</a:t>
            </a:r>
          </a:p>
        </p:txBody>
      </p:sp>
      <p:pic>
        <p:nvPicPr>
          <p:cNvPr id="10" name="Grafik 9" descr="Ein Bild, das Text, Screenshot, Design, Rechteck enthält.&#10;&#10;KI-generierte Inhalte können fehlerhaft sein.">
            <a:extLst>
              <a:ext uri="{FF2B5EF4-FFF2-40B4-BE49-F238E27FC236}">
                <a16:creationId xmlns:a16="http://schemas.microsoft.com/office/drawing/2014/main" id="{CF7D7143-3035-0C06-873C-F71A15052321}"/>
              </a:ext>
            </a:extLst>
          </p:cNvPr>
          <p:cNvPicPr>
            <a:picLocks noChangeAspect="1"/>
          </p:cNvPicPr>
          <p:nvPr/>
        </p:nvPicPr>
        <p:blipFill>
          <a:blip r:embed="rId2" cstate="print">
            <a:extLst>
              <a:ext uri="{28A0092B-C50C-407E-A947-70E740481C1C}">
                <a14:useLocalDpi xmlns:a14="http://schemas.microsoft.com/office/drawing/2010/main" val="0"/>
              </a:ext>
            </a:extLst>
          </a:blip>
          <a:srcRect t="17268" b="26663"/>
          <a:stretch>
            <a:fillRect/>
          </a:stretch>
        </p:blipFill>
        <p:spPr>
          <a:xfrm>
            <a:off x="401910" y="1170258"/>
            <a:ext cx="11388180" cy="4517483"/>
          </a:xfrm>
          <a:prstGeom prst="rect">
            <a:avLst/>
          </a:prstGeom>
        </p:spPr>
      </p:pic>
    </p:spTree>
    <p:extLst>
      <p:ext uri="{BB962C8B-B14F-4D97-AF65-F5344CB8AC3E}">
        <p14:creationId xmlns:p14="http://schemas.microsoft.com/office/powerpoint/2010/main" val="8877235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DF6B93-34BD-352C-CEE8-D96A1EBFF318}"/>
              </a:ext>
            </a:extLst>
          </p:cNvPr>
          <p:cNvSpPr>
            <a:spLocks noGrp="1"/>
          </p:cNvSpPr>
          <p:nvPr>
            <p:ph type="title"/>
          </p:nvPr>
        </p:nvSpPr>
        <p:spPr/>
        <p:txBody>
          <a:bodyPr/>
          <a:lstStyle/>
          <a:p>
            <a:r>
              <a:rPr lang="de-DE" dirty="0"/>
              <a:t>Consommation d’espace</a:t>
            </a:r>
          </a:p>
        </p:txBody>
      </p:sp>
      <p:pic>
        <p:nvPicPr>
          <p:cNvPr id="4" name="Inhaltsplatzhalter 4" descr="Ein Bild, das Screenshot, Karte, Text enthält.&#10;&#10;KI-generierte Inhalte können fehlerhaft sein.">
            <a:extLst>
              <a:ext uri="{FF2B5EF4-FFF2-40B4-BE49-F238E27FC236}">
                <a16:creationId xmlns:a16="http://schemas.microsoft.com/office/drawing/2014/main" id="{6857B441-C376-7D7A-20D0-2D418C381371}"/>
              </a:ext>
            </a:extLst>
          </p:cNvPr>
          <p:cNvPicPr>
            <a:picLocks noChangeAspect="1"/>
          </p:cNvPicPr>
          <p:nvPr/>
        </p:nvPicPr>
        <p:blipFill>
          <a:blip r:embed="rId2"/>
          <a:stretch>
            <a:fillRect/>
          </a:stretch>
        </p:blipFill>
        <p:spPr>
          <a:xfrm>
            <a:off x="404446" y="1506463"/>
            <a:ext cx="10515600" cy="42628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pic>
      <p:sp>
        <p:nvSpPr>
          <p:cNvPr id="5" name="Textfeld 4">
            <a:extLst>
              <a:ext uri="{FF2B5EF4-FFF2-40B4-BE49-F238E27FC236}">
                <a16:creationId xmlns:a16="http://schemas.microsoft.com/office/drawing/2014/main" id="{A7AEE966-3F62-9F3F-55E9-46E5EFE4A052}"/>
              </a:ext>
            </a:extLst>
          </p:cNvPr>
          <p:cNvSpPr txBox="1"/>
          <p:nvPr/>
        </p:nvSpPr>
        <p:spPr>
          <a:xfrm>
            <a:off x="451338" y="1305699"/>
            <a:ext cx="5210908" cy="92897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656" b="0" i="0" u="none" strike="noStrike" cap="none" spc="0" normalizeH="0" baseline="0" dirty="0">
                <a:ln>
                  <a:noFill/>
                </a:ln>
                <a:solidFill>
                  <a:srgbClr val="000000"/>
                </a:solidFill>
                <a:effectLst/>
                <a:uFillTx/>
                <a:latin typeface="+mn-lt"/>
                <a:ea typeface="+mn-ea"/>
                <a:cs typeface="+mn-cs"/>
                <a:sym typeface="Helvetica Neue"/>
              </a:rPr>
              <a:t>Land consommation : routes et stationnement facilities</a:t>
            </a:r>
            <a:endParaRPr kumimoji="0" lang="de-DE" sz="1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69709137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34D49-5EA1-FEA7-94BF-8840A3417F85}"/>
              </a:ext>
            </a:extLst>
          </p:cNvPr>
          <p:cNvSpPr>
            <a:spLocks noGrp="1"/>
          </p:cNvSpPr>
          <p:nvPr>
            <p:ph type="title"/>
          </p:nvPr>
        </p:nvSpPr>
        <p:spPr/>
        <p:txBody>
          <a:bodyPr/>
          <a:lstStyle/>
          <a:p>
            <a:r>
              <a:rPr lang="de-DE" dirty="0"/>
              <a:t>Consommation d’espace</a:t>
            </a:r>
          </a:p>
        </p:txBody>
      </p:sp>
      <p:sp>
        <p:nvSpPr>
          <p:cNvPr id="3" name="Textplatzhalter 2">
            <a:extLst>
              <a:ext uri="{FF2B5EF4-FFF2-40B4-BE49-F238E27FC236}">
                <a16:creationId xmlns:a16="http://schemas.microsoft.com/office/drawing/2014/main" id="{60CC17C3-80DA-7E4F-CD46-FDB6E5C920F7}"/>
              </a:ext>
            </a:extLst>
          </p:cNvPr>
          <p:cNvSpPr>
            <a:spLocks noGrp="1"/>
          </p:cNvSpPr>
          <p:nvPr>
            <p:ph type="body" sz="half" idx="1"/>
          </p:nvPr>
        </p:nvSpPr>
        <p:spPr>
          <a:xfrm>
            <a:off x="970201" y="1386842"/>
            <a:ext cx="4522552" cy="5059521"/>
          </a:xfrm>
        </p:spPr>
        <p:txBody>
          <a:bodyPr>
            <a:normAutofit fontScale="70000" lnSpcReduction="20000"/>
          </a:bodyPr>
          <a:lstStyle/>
          <a:p>
            <a:r>
              <a:rPr lang="de-DE" dirty="0"/>
              <a:t>Privé voitures require large amounts of urbain espace for routes, stationnement and infrastructure</a:t>
            </a:r>
          </a:p>
          <a:p>
            <a:r>
              <a:rPr lang="de-DE" dirty="0"/>
              <a:t>A parked voiture typically occupies ≈10–15 m², but total espace demande per véhicule (including routes) is far higher</a:t>
            </a:r>
          </a:p>
          <a:p>
            <a:r>
              <a:rPr lang="de-DE" dirty="0"/>
              <a:t>In many villes, up to 50–60 % of public espace in central areas is allocated to motorisé trafic</a:t>
            </a:r>
          </a:p>
          <a:p>
            <a:r>
              <a:rPr lang="de-DE" dirty="0"/>
              <a:t>On average, voitures are parked for more than 23 hours per day</a:t>
            </a:r>
          </a:p>
          <a:p>
            <a:r>
              <a:rPr lang="de-DE" dirty="0" err="1"/>
              <a:t>Especially in villes, almost half of them park in public spaces</a:t>
            </a:r>
            <a:endParaRPr lang="de-DE" dirty="0"/>
          </a:p>
          <a:p>
            <a:endParaRPr lang="de-DE" dirty="0"/>
          </a:p>
        </p:txBody>
      </p:sp>
      <p:pic>
        <p:nvPicPr>
          <p:cNvPr id="5" name="Grafik 4" descr="Ein Bild, das Text, Screenshot, Design enthält.&#10;&#10;KI-generierte Inhalte können fehlerhaft sein.">
            <a:extLst>
              <a:ext uri="{FF2B5EF4-FFF2-40B4-BE49-F238E27FC236}">
                <a16:creationId xmlns:a16="http://schemas.microsoft.com/office/drawing/2014/main" id="{CD0F5B42-E4C8-995F-A13D-300B5CEFE59C}"/>
              </a:ext>
            </a:extLst>
          </p:cNvPr>
          <p:cNvPicPr>
            <a:picLocks noChangeAspect="1"/>
          </p:cNvPicPr>
          <p:nvPr/>
        </p:nvPicPr>
        <p:blipFill>
          <a:blip r:embed="rId2">
            <a:extLst>
              <a:ext uri="{28A0092B-C50C-407E-A947-70E740481C1C}">
                <a14:useLocalDpi xmlns:a14="http://schemas.microsoft.com/office/drawing/2010/main" val="0"/>
              </a:ext>
            </a:extLst>
          </a:blip>
          <a:srcRect l="5828" t="43675" r="65466" b="9437"/>
          <a:stretch>
            <a:fillRect/>
          </a:stretch>
        </p:blipFill>
        <p:spPr>
          <a:xfrm>
            <a:off x="5492753" y="1153551"/>
            <a:ext cx="4889500" cy="5650432"/>
          </a:xfrm>
          <a:prstGeom prst="rect">
            <a:avLst/>
          </a:prstGeom>
        </p:spPr>
      </p:pic>
    </p:spTree>
    <p:extLst>
      <p:ext uri="{BB962C8B-B14F-4D97-AF65-F5344CB8AC3E}">
        <p14:creationId xmlns:p14="http://schemas.microsoft.com/office/powerpoint/2010/main" val="24774602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60663-8A9F-C1A5-CB3C-ED1CA96AC2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707EC2-FCED-5F7C-D1E8-C515061AC33D}"/>
              </a:ext>
            </a:extLst>
          </p:cNvPr>
          <p:cNvSpPr>
            <a:spLocks noGrp="1"/>
          </p:cNvSpPr>
          <p:nvPr>
            <p:ph type="title"/>
          </p:nvPr>
        </p:nvSpPr>
        <p:spPr/>
        <p:txBody>
          <a:bodyPr/>
          <a:lstStyle/>
          <a:p>
            <a:r>
              <a:rPr lang="de-DE" dirty="0"/>
              <a:t>Consommation d’espace</a:t>
            </a:r>
          </a:p>
        </p:txBody>
      </p:sp>
      <p:sp>
        <p:nvSpPr>
          <p:cNvPr id="3" name="Textplatzhalter 2">
            <a:extLst>
              <a:ext uri="{FF2B5EF4-FFF2-40B4-BE49-F238E27FC236}">
                <a16:creationId xmlns:a16="http://schemas.microsoft.com/office/drawing/2014/main" id="{121F943D-A710-12C7-BF09-9F4D1E81E363}"/>
              </a:ext>
            </a:extLst>
          </p:cNvPr>
          <p:cNvSpPr>
            <a:spLocks noGrp="1"/>
          </p:cNvSpPr>
          <p:nvPr>
            <p:ph type="body" sz="half" idx="1"/>
          </p:nvPr>
        </p:nvSpPr>
        <p:spPr>
          <a:xfrm>
            <a:off x="970201" y="1386842"/>
            <a:ext cx="8849048" cy="5059521"/>
          </a:xfrm>
        </p:spPr>
        <p:txBody>
          <a:bodyPr>
            <a:normAutofit lnSpcReduction="10000"/>
          </a:bodyPr>
          <a:lstStyle/>
          <a:p>
            <a:r>
              <a:rPr lang="de-DE" dirty="0"/>
              <a:t>Moving one person by voiture requires far more espace per passenger-km than public transport, vélo or marche</a:t>
            </a:r>
          </a:p>
          <a:p>
            <a:r>
              <a:rPr lang="de-DE" dirty="0"/>
              <a:t>Urbain sprawl is strongly linked to car-dependent transport systèmes</a:t>
            </a:r>
          </a:p>
          <a:p>
            <a:r>
              <a:rPr lang="de-DE" dirty="0"/>
              <a:t>Route expansion often induces additional trafic (“induced demande”)</a:t>
            </a:r>
          </a:p>
          <a:p>
            <a:r>
              <a:rPr lang="de-DE" dirty="0" err="1"/>
              <a:t>Increased land sealing → reduced biodiversity, higher flood risque</a:t>
            </a:r>
            <a:endParaRPr lang="de-DE" dirty="0"/>
          </a:p>
          <a:p>
            <a:r>
              <a:rPr lang="de-DE" dirty="0"/>
              <a:t>Car-oriented développement reduces urbain density and walkability</a:t>
            </a:r>
          </a:p>
        </p:txBody>
      </p:sp>
    </p:spTree>
    <p:extLst>
      <p:ext uri="{BB962C8B-B14F-4D97-AF65-F5344CB8AC3E}">
        <p14:creationId xmlns:p14="http://schemas.microsoft.com/office/powerpoint/2010/main" val="90252679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9BEF-0BBA-89B7-F46B-E6982DA47B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AE2143-31CD-DADD-2931-1BF9A5CA5C17}"/>
              </a:ext>
            </a:extLst>
          </p:cNvPr>
          <p:cNvSpPr>
            <a:spLocks noGrp="1"/>
          </p:cNvSpPr>
          <p:nvPr>
            <p:ph type="title"/>
          </p:nvPr>
        </p:nvSpPr>
        <p:spPr>
          <a:xfrm>
            <a:off x="603252" y="539751"/>
            <a:ext cx="8121648" cy="717551"/>
          </a:xfrm>
        </p:spPr>
        <p:txBody>
          <a:bodyPr/>
          <a:lstStyle/>
          <a:p>
            <a:r>
              <a:rPr lang="de-DE" dirty="0"/>
              <a:t>Consommation d’espace : Reducing Voiture Espace Demande</a:t>
            </a:r>
          </a:p>
        </p:txBody>
      </p:sp>
      <p:sp>
        <p:nvSpPr>
          <p:cNvPr id="6" name="Textplatzhalter 5">
            <a:extLst>
              <a:ext uri="{FF2B5EF4-FFF2-40B4-BE49-F238E27FC236}">
                <a16:creationId xmlns:a16="http://schemas.microsoft.com/office/drawing/2014/main" id="{34CFF73B-3CE4-6A6A-F8E3-D2B8F64296A8}"/>
              </a:ext>
            </a:extLst>
          </p:cNvPr>
          <p:cNvSpPr>
            <a:spLocks noGrp="1"/>
          </p:cNvSpPr>
          <p:nvPr>
            <p:ph type="body" sz="half" idx="1"/>
          </p:nvPr>
        </p:nvSpPr>
        <p:spPr/>
        <p:txBody>
          <a:bodyPr>
            <a:normAutofit fontScale="92500" lnSpcReduction="20000"/>
          </a:bodyPr>
          <a:lstStyle/>
          <a:p>
            <a:r>
              <a:rPr lang="de-DE" dirty="0" err="1"/>
              <a:t>One Solution : Autopartage</a:t>
            </a:r>
          </a:p>
          <a:p>
            <a:pPr lvl="1"/>
            <a:r>
              <a:rPr lang="de-DE" dirty="0"/>
              <a:t>Usagers accès véhicules on demande instead of owning them</a:t>
            </a:r>
          </a:p>
          <a:p>
            <a:pPr lvl="1"/>
            <a:r>
              <a:rPr lang="de-DE" dirty="0" err="1"/>
              <a:t>Shared véhicules replace multiple privately owned voitures - one shared voiture can replace 5–15 privé voitures depending on the area</a:t>
            </a:r>
            <a:endParaRPr lang="de-DE" dirty="0"/>
          </a:p>
          <a:p>
            <a:pPr lvl="1"/>
            <a:r>
              <a:rPr lang="de-DE" dirty="0"/>
              <a:t>Voiture partage reduces demande for stationnement infrastructure and route espace</a:t>
            </a:r>
          </a:p>
          <a:p>
            <a:pPr lvl="1"/>
            <a:r>
              <a:rPr lang="de-DE" dirty="0"/>
              <a:t>Usagers tend to drive less and combine modes more often</a:t>
            </a:r>
          </a:p>
          <a:p>
            <a:pPr lvl="1"/>
            <a:r>
              <a:rPr lang="de-DE" dirty="0" err="1"/>
              <a:t>Often</a:t>
            </a:r>
            <a:r>
              <a:rPr lang="de-DE" dirty="0"/>
              <a:t> </a:t>
            </a:r>
            <a:r>
              <a:rPr lang="de-DE" dirty="0" err="1"/>
              <a:t>integrated</a:t>
            </a:r>
            <a:r>
              <a:rPr lang="de-DE" dirty="0"/>
              <a:t> </a:t>
            </a:r>
            <a:r>
              <a:rPr lang="de-DE" dirty="0" err="1"/>
              <a:t>into</a:t>
            </a:r>
            <a:r>
              <a:rPr lang="de-DE" dirty="0"/>
              <a:t> Mobility-</a:t>
            </a:r>
            <a:r>
              <a:rPr lang="de-DE" dirty="0" err="1"/>
              <a:t>as</a:t>
            </a:r>
            <a:r>
              <a:rPr lang="de-DE" dirty="0"/>
              <a:t>-a-Service (</a:t>
            </a:r>
            <a:r>
              <a:rPr lang="de-DE" dirty="0" err="1"/>
              <a:t>MaaS</a:t>
            </a:r>
            <a:r>
              <a:rPr lang="de-DE" dirty="0"/>
              <a:t>) </a:t>
            </a:r>
            <a:r>
              <a:rPr lang="de-DE" dirty="0" err="1"/>
              <a:t>platforms</a:t>
            </a:r>
            <a:endParaRPr lang="de-DE" dirty="0"/>
          </a:p>
          <a:p>
            <a:pPr lvl="1"/>
            <a:r>
              <a:rPr lang="de-DE" dirty="0"/>
              <a:t>Soutient transition from ownership to access-based mobilité</a:t>
            </a:r>
          </a:p>
        </p:txBody>
      </p:sp>
    </p:spTree>
    <p:extLst>
      <p:ext uri="{BB962C8B-B14F-4D97-AF65-F5344CB8AC3E}">
        <p14:creationId xmlns:p14="http://schemas.microsoft.com/office/powerpoint/2010/main" val="415614112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E4AB2-899E-E020-1497-D8EDDF311C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F379D7-27E3-2026-BB86-07A94ABCADE3}"/>
              </a:ext>
            </a:extLst>
          </p:cNvPr>
          <p:cNvSpPr>
            <a:spLocks noGrp="1"/>
          </p:cNvSpPr>
          <p:nvPr>
            <p:ph type="title"/>
          </p:nvPr>
        </p:nvSpPr>
        <p:spPr>
          <a:xfrm>
            <a:off x="603252" y="539751"/>
            <a:ext cx="8388348" cy="717551"/>
          </a:xfrm>
        </p:spPr>
        <p:txBody>
          <a:bodyPr/>
          <a:lstStyle/>
          <a:p>
            <a:r>
              <a:rPr lang="de-DE" dirty="0"/>
              <a:t>Consommation d’espace : Reducing Voiture Espace Demande</a:t>
            </a:r>
          </a:p>
        </p:txBody>
      </p:sp>
      <p:sp>
        <p:nvSpPr>
          <p:cNvPr id="6" name="Textplatzhalter 5">
            <a:extLst>
              <a:ext uri="{FF2B5EF4-FFF2-40B4-BE49-F238E27FC236}">
                <a16:creationId xmlns:a16="http://schemas.microsoft.com/office/drawing/2014/main" id="{6EDF24B1-B3C2-00CB-142D-B185DFF38E6D}"/>
              </a:ext>
            </a:extLst>
          </p:cNvPr>
          <p:cNvSpPr>
            <a:spLocks noGrp="1"/>
          </p:cNvSpPr>
          <p:nvPr>
            <p:ph type="body" sz="half" idx="1"/>
          </p:nvPr>
        </p:nvSpPr>
        <p:spPr/>
        <p:txBody>
          <a:bodyPr>
            <a:normAutofit fontScale="92500" lnSpcReduction="20000"/>
          </a:bodyPr>
          <a:lstStyle/>
          <a:p>
            <a:r>
              <a:rPr lang="de-DE" dirty="0" err="1"/>
              <a:t>Réformes de la politique de stationnement</a:t>
            </a:r>
            <a:endParaRPr lang="de-DE" dirty="0"/>
          </a:p>
          <a:p>
            <a:pPr lvl="1"/>
            <a:r>
              <a:rPr lang="de-DE" dirty="0"/>
              <a:t>Dynamic Tarification in stationnement reduces voiture use and espace demande</a:t>
            </a:r>
          </a:p>
          <a:p>
            <a:pPr lvl="1"/>
            <a:r>
              <a:rPr lang="de-DE" dirty="0" err="1"/>
              <a:t>Less public stationnement, increasing tarification,...</a:t>
            </a:r>
          </a:p>
          <a:p>
            <a:r>
              <a:rPr lang="de-DE" dirty="0"/>
              <a:t>Transport public et Active Mobilité</a:t>
            </a:r>
          </a:p>
          <a:p>
            <a:pPr lvl="1"/>
            <a:r>
              <a:rPr lang="de-DE" dirty="0"/>
              <a:t>Shifting trips to transit, marche and vélo dramatically reduces espace consommation per traveler</a:t>
            </a:r>
          </a:p>
          <a:p>
            <a:r>
              <a:rPr lang="de-DE" dirty="0"/>
              <a:t>Urbain Planification Mesures</a:t>
            </a:r>
          </a:p>
          <a:p>
            <a:pPr lvl="1"/>
            <a:r>
              <a:rPr lang="de-DE" dirty="0"/>
              <a:t>Mixed-use développement reduces déplacement distances and voiture dependency</a:t>
            </a:r>
          </a:p>
          <a:p>
            <a:pPr lvl="1"/>
            <a:r>
              <a:rPr lang="de-DE" dirty="0"/>
              <a:t>Compact ville design reduces infrastructure footprint</a:t>
            </a:r>
          </a:p>
        </p:txBody>
      </p:sp>
    </p:spTree>
    <p:extLst>
      <p:ext uri="{BB962C8B-B14F-4D97-AF65-F5344CB8AC3E}">
        <p14:creationId xmlns:p14="http://schemas.microsoft.com/office/powerpoint/2010/main" val="112781521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DF5E2-682D-F4AF-D16B-54DC7C95D2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14C53A-377E-B9E4-ADF8-A9A93A151579}"/>
              </a:ext>
            </a:extLst>
          </p:cNvPr>
          <p:cNvSpPr>
            <a:spLocks noGrp="1"/>
          </p:cNvSpPr>
          <p:nvPr>
            <p:ph type="title"/>
          </p:nvPr>
        </p:nvSpPr>
        <p:spPr>
          <a:xfrm>
            <a:off x="603252" y="539751"/>
            <a:ext cx="6726015" cy="717551"/>
          </a:xfrm>
        </p:spPr>
        <p:txBody>
          <a:bodyPr/>
          <a:lstStyle/>
          <a:p>
            <a:r>
              <a:rPr lang="de-DE" dirty="0"/>
              <a:t>Trafic Jams</a:t>
            </a:r>
          </a:p>
        </p:txBody>
      </p:sp>
      <p:sp>
        <p:nvSpPr>
          <p:cNvPr id="6" name="Textplatzhalter 5">
            <a:extLst>
              <a:ext uri="{FF2B5EF4-FFF2-40B4-BE49-F238E27FC236}">
                <a16:creationId xmlns:a16="http://schemas.microsoft.com/office/drawing/2014/main" id="{AB212565-9CB0-019C-B9D5-203FA8405EBE}"/>
              </a:ext>
            </a:extLst>
          </p:cNvPr>
          <p:cNvSpPr>
            <a:spLocks noGrp="1"/>
          </p:cNvSpPr>
          <p:nvPr>
            <p:ph type="body" sz="half" idx="1"/>
          </p:nvPr>
        </p:nvSpPr>
        <p:spPr>
          <a:xfrm>
            <a:off x="970201" y="1386842"/>
            <a:ext cx="5993307" cy="5059521"/>
          </a:xfrm>
        </p:spPr>
        <p:txBody>
          <a:bodyPr>
            <a:normAutofit fontScale="70000" lnSpcReduction="20000"/>
          </a:bodyPr>
          <a:lstStyle/>
          <a:p>
            <a:r>
              <a:rPr lang="de-DE" dirty="0"/>
              <a:t>Temps lost in trafic</a:t>
            </a:r>
          </a:p>
          <a:p>
            <a:pPr lvl="1"/>
            <a:r>
              <a:rPr lang="de-DE" dirty="0"/>
              <a:t>In large mondial villes, the average commuter loses ~100–200 hours/année to congestion</a:t>
            </a:r>
          </a:p>
          <a:p>
            <a:r>
              <a:rPr lang="de-DE" dirty="0" err="1"/>
              <a:t>Économique coûts</a:t>
            </a:r>
            <a:endParaRPr lang="de-DE" dirty="0"/>
          </a:p>
          <a:p>
            <a:pPr lvl="1"/>
            <a:r>
              <a:rPr lang="de-DE" dirty="0" err="1"/>
              <a:t>Direct coûts : are borne by motorists</a:t>
            </a:r>
            <a:endParaRPr lang="de-DE" dirty="0"/>
          </a:p>
          <a:p>
            <a:pPr lvl="2"/>
            <a:r>
              <a:rPr lang="de-DE" dirty="0" err="1"/>
              <a:t>Opportunity coûts of temps wasted in trafic jams</a:t>
            </a:r>
            <a:endParaRPr lang="de-DE" dirty="0"/>
          </a:p>
          <a:p>
            <a:pPr lvl="2"/>
            <a:r>
              <a:rPr lang="de-DE" dirty="0"/>
              <a:t>Coûts of additional carburant consommation</a:t>
            </a:r>
          </a:p>
          <a:p>
            <a:pPr lvl="1"/>
            <a:r>
              <a:rPr lang="de-DE" dirty="0" err="1"/>
              <a:t>Indirect coûts : are borne by society as a whole </a:t>
            </a:r>
          </a:p>
          <a:p>
            <a:pPr lvl="2"/>
            <a:r>
              <a:rPr lang="de-DE" dirty="0" err="1"/>
              <a:t>émissions</a:t>
            </a:r>
            <a:endParaRPr lang="de-DE" dirty="0"/>
          </a:p>
          <a:p>
            <a:pPr lvl="2"/>
            <a:r>
              <a:rPr lang="de-DE" dirty="0"/>
              <a:t>Higher prices for marchandises and services </a:t>
            </a:r>
          </a:p>
          <a:p>
            <a:pPr lvl="1"/>
            <a:endParaRPr lang="de-DE" dirty="0"/>
          </a:p>
        </p:txBody>
      </p:sp>
      <p:pic>
        <p:nvPicPr>
          <p:cNvPr id="4" name="Grafik 3">
            <a:extLst>
              <a:ext uri="{FF2B5EF4-FFF2-40B4-BE49-F238E27FC236}">
                <a16:creationId xmlns:a16="http://schemas.microsoft.com/office/drawing/2014/main" id="{51329014-1050-FC21-8201-D06138837E17}"/>
              </a:ext>
            </a:extLst>
          </p:cNvPr>
          <p:cNvPicPr>
            <a:picLocks noChangeAspect="1"/>
          </p:cNvPicPr>
          <p:nvPr/>
        </p:nvPicPr>
        <p:blipFill>
          <a:blip r:embed="rId2"/>
          <a:stretch>
            <a:fillRect/>
          </a:stretch>
        </p:blipFill>
        <p:spPr>
          <a:xfrm>
            <a:off x="7061982" y="1775496"/>
            <a:ext cx="4979963" cy="3307007"/>
          </a:xfrm>
          <a:prstGeom prst="rect">
            <a:avLst/>
          </a:prstGeom>
        </p:spPr>
      </p:pic>
      <p:sp>
        <p:nvSpPr>
          <p:cNvPr id="5" name="Textfeld 4">
            <a:extLst>
              <a:ext uri="{FF2B5EF4-FFF2-40B4-BE49-F238E27FC236}">
                <a16:creationId xmlns:a16="http://schemas.microsoft.com/office/drawing/2014/main" id="{707EC6E9-27D1-6B8C-5CE2-D09CC4DFC4D6}"/>
              </a:ext>
            </a:extLst>
          </p:cNvPr>
          <p:cNvSpPr txBox="1"/>
          <p:nvPr/>
        </p:nvSpPr>
        <p:spPr>
          <a:xfrm>
            <a:off x="7093732" y="4519767"/>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83357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87E590-7550-0652-9C75-7E1AE94C3929}"/>
              </a:ext>
            </a:extLst>
          </p:cNvPr>
          <p:cNvSpPr>
            <a:spLocks noGrp="1"/>
          </p:cNvSpPr>
          <p:nvPr>
            <p:ph type="title"/>
          </p:nvPr>
        </p:nvSpPr>
        <p:spPr>
          <a:xfrm>
            <a:off x="603252" y="539751"/>
            <a:ext cx="7091775" cy="717551"/>
          </a:xfrm>
        </p:spPr>
        <p:txBody>
          <a:bodyPr/>
          <a:lstStyle/>
          <a:p>
            <a:r>
              <a:rPr lang="de-DE" dirty="0"/>
              <a:t>Développement : Électrique Véhicules</a:t>
            </a:r>
          </a:p>
        </p:txBody>
      </p:sp>
      <p:sp>
        <p:nvSpPr>
          <p:cNvPr id="3" name="Textplatzhalter 2">
            <a:extLst>
              <a:ext uri="{FF2B5EF4-FFF2-40B4-BE49-F238E27FC236}">
                <a16:creationId xmlns:a16="http://schemas.microsoft.com/office/drawing/2014/main" id="{1D5CEB81-1743-69D8-6438-F764B7967F75}"/>
              </a:ext>
            </a:extLst>
          </p:cNvPr>
          <p:cNvSpPr>
            <a:spLocks noGrp="1"/>
          </p:cNvSpPr>
          <p:nvPr>
            <p:ph type="body" sz="half" idx="1"/>
          </p:nvPr>
        </p:nvSpPr>
        <p:spPr>
          <a:xfrm>
            <a:off x="970201" y="1386842"/>
            <a:ext cx="5444667" cy="5059521"/>
          </a:xfrm>
        </p:spPr>
        <p:txBody>
          <a:bodyPr>
            <a:normAutofit/>
          </a:bodyPr>
          <a:lstStyle/>
          <a:p>
            <a:r>
              <a:rPr lang="de-DE" dirty="0"/>
              <a:t>Mondial électrique voiture stock surpassed ~16 million in 2024, doubling in two years</a:t>
            </a:r>
          </a:p>
          <a:p>
            <a:r>
              <a:rPr lang="de-DE" dirty="0"/>
              <a:t>EV sales share in total new voiture sales : ~15% globally, ~30–40% in leading markets (Europe, China)</a:t>
            </a:r>
          </a:p>
          <a:p>
            <a:r>
              <a:rPr lang="de-DE" dirty="0"/>
              <a:t>Mondial charger count rising rapidly : ~2 million public chargers worldwide (2025 estimate)</a:t>
            </a:r>
          </a:p>
          <a:p>
            <a:pPr marL="0" indent="0">
              <a:buNone/>
            </a:pPr>
            <a:endParaRPr lang="de-DE" dirty="0"/>
          </a:p>
        </p:txBody>
      </p:sp>
      <p:pic>
        <p:nvPicPr>
          <p:cNvPr id="4" name="Grafik 3">
            <a:extLst>
              <a:ext uri="{FF2B5EF4-FFF2-40B4-BE49-F238E27FC236}">
                <a16:creationId xmlns:a16="http://schemas.microsoft.com/office/drawing/2014/main" id="{3111080A-33D1-588D-163F-FEDDD999F927}"/>
              </a:ext>
            </a:extLst>
          </p:cNvPr>
          <p:cNvPicPr>
            <a:picLocks noChangeAspect="1"/>
          </p:cNvPicPr>
          <p:nvPr/>
        </p:nvPicPr>
        <p:blipFill>
          <a:blip r:embed="rId2"/>
          <a:stretch>
            <a:fillRect/>
          </a:stretch>
        </p:blipFill>
        <p:spPr>
          <a:xfrm>
            <a:off x="6680945" y="1905266"/>
            <a:ext cx="5254662" cy="3497634"/>
          </a:xfrm>
          <a:prstGeom prst="rect">
            <a:avLst/>
          </a:prstGeom>
        </p:spPr>
      </p:pic>
      <p:sp>
        <p:nvSpPr>
          <p:cNvPr id="5" name="Textfeld 4">
            <a:extLst>
              <a:ext uri="{FF2B5EF4-FFF2-40B4-BE49-F238E27FC236}">
                <a16:creationId xmlns:a16="http://schemas.microsoft.com/office/drawing/2014/main" id="{F4E99DCC-5B6B-A811-2E12-FBF4D10791F7}"/>
              </a:ext>
            </a:extLst>
          </p:cNvPr>
          <p:cNvSpPr txBox="1"/>
          <p:nvPr/>
        </p:nvSpPr>
        <p:spPr>
          <a:xfrm>
            <a:off x="6987394" y="4815189"/>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840559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27AE0D-1D67-22C8-FF41-4A7FC380BD5F}"/>
              </a:ext>
            </a:extLst>
          </p:cNvPr>
          <p:cNvSpPr>
            <a:spLocks noGrp="1"/>
          </p:cNvSpPr>
          <p:nvPr>
            <p:ph type="title"/>
          </p:nvPr>
        </p:nvSpPr>
        <p:spPr/>
        <p:txBody>
          <a:bodyPr/>
          <a:lstStyle/>
          <a:p>
            <a:r>
              <a:rPr lang="de-DE" dirty="0"/>
              <a:t>Sources</a:t>
            </a:r>
          </a:p>
        </p:txBody>
      </p:sp>
      <p:sp>
        <p:nvSpPr>
          <p:cNvPr id="3" name="Textplatzhalter 2">
            <a:extLst>
              <a:ext uri="{FF2B5EF4-FFF2-40B4-BE49-F238E27FC236}">
                <a16:creationId xmlns:a16="http://schemas.microsoft.com/office/drawing/2014/main" id="{CA9259F9-C757-DDEE-96C5-55284B7E7BB2}"/>
              </a:ext>
            </a:extLst>
          </p:cNvPr>
          <p:cNvSpPr>
            <a:spLocks noGrp="1"/>
          </p:cNvSpPr>
          <p:nvPr>
            <p:ph type="body" sz="half" idx="1"/>
          </p:nvPr>
        </p:nvSpPr>
        <p:spPr/>
        <p:txBody>
          <a:bodyPr>
            <a:normAutofit/>
          </a:bodyPr>
          <a:lstStyle/>
          <a:p>
            <a:pPr marL="0" indent="0">
              <a:buNone/>
            </a:pPr>
            <a:r>
              <a:rPr lang="de-DE" sz="1288" dirty="0"/>
              <a:t>IEA 2024 : Outlook for Électrique mobilité. https ://www.iea.org/reports/global-ev-outlook-2024/outlook-for-electric-mobility (15.02.26).</a:t>
            </a:r>
          </a:p>
          <a:p>
            <a:pPr marL="0" indent="0">
              <a:buNone/>
            </a:pPr>
            <a:r>
              <a:rPr lang="de-DE" sz="1400" dirty="0" err="1"/>
              <a:t>MiD</a:t>
            </a:r>
            <a:r>
              <a:rPr lang="de-DE" sz="1400" dirty="0"/>
              <a:t> 2017: Ergebnisbericht. https://</a:t>
            </a:r>
            <a:r>
              <a:rPr lang="de-DE" sz="1400" dirty="0" err="1"/>
              <a:t>www.mobilitaet</a:t>
            </a:r>
            <a:r>
              <a:rPr lang="de-DE" sz="1400" dirty="0"/>
              <a:t>-in-</a:t>
            </a:r>
            <a:r>
              <a:rPr lang="de-DE" sz="1400" dirty="0" err="1"/>
              <a:t>deutschland.de</a:t>
            </a:r>
            <a:r>
              <a:rPr lang="de-DE" sz="1400" dirty="0"/>
              <a:t>/</a:t>
            </a:r>
            <a:r>
              <a:rPr lang="de-DE" sz="1400" dirty="0" err="1"/>
              <a:t>archive</a:t>
            </a:r>
            <a:r>
              <a:rPr lang="de-DE" sz="1400" dirty="0"/>
              <a:t>/</a:t>
            </a:r>
            <a:r>
              <a:rPr lang="de-DE" sz="1400" dirty="0" err="1"/>
              <a:t>pdf</a:t>
            </a:r>
            <a:r>
              <a:rPr lang="de-DE" sz="1400" dirty="0"/>
              <a:t>/MiD2017_Ergebnisbericht.pdf (03.02.26).</a:t>
            </a:r>
          </a:p>
          <a:p>
            <a:pPr marL="0" indent="0">
              <a:buNone/>
            </a:pPr>
            <a:r>
              <a:rPr lang="de-DE" sz="1288" dirty="0"/>
              <a:t>RAC Foundation 2021 : Voitures parked 23 hours a day. https ://www.racfoundation.org/media-centre/cars-parked-23-hours-a-day (15.02.26).</a:t>
            </a:r>
          </a:p>
          <a:p>
            <a:pPr marL="0" indent="0">
              <a:buNone/>
            </a:pPr>
            <a:r>
              <a:rPr lang="de-DE" sz="1288" dirty="0"/>
              <a:t>QUI 2023 : Mondial Status Report on Route Sécurité. https ://iris.qui.int/server/api/core/bitstreams/46275f9f-ef66-4892-8ddd-a496ef8c1b74/content (15.02.26).</a:t>
            </a:r>
          </a:p>
        </p:txBody>
      </p:sp>
    </p:spTree>
    <p:extLst>
      <p:ext uri="{BB962C8B-B14F-4D97-AF65-F5344CB8AC3E}">
        <p14:creationId xmlns:p14="http://schemas.microsoft.com/office/powerpoint/2010/main" val="240343855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98994-12DF-69E8-D508-6FA0237C0D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F77479F-E8B2-F79E-66B2-4C3BC14DB6F3}"/>
              </a:ext>
            </a:extLst>
          </p:cNvPr>
          <p:cNvSpPr>
            <a:spLocks noGrp="1"/>
          </p:cNvSpPr>
          <p:nvPr>
            <p:ph type="title"/>
          </p:nvPr>
        </p:nvSpPr>
        <p:spPr/>
        <p:txBody>
          <a:bodyPr/>
          <a:lstStyle/>
          <a:p>
            <a:r>
              <a:rPr lang="de-DE" dirty="0"/>
              <a:t>Sources : Images</a:t>
            </a:r>
          </a:p>
        </p:txBody>
      </p:sp>
      <p:sp>
        <p:nvSpPr>
          <p:cNvPr id="3" name="Textplatzhalter 2">
            <a:extLst>
              <a:ext uri="{FF2B5EF4-FFF2-40B4-BE49-F238E27FC236}">
                <a16:creationId xmlns:a16="http://schemas.microsoft.com/office/drawing/2014/main" id="{C95C1A6D-19C3-6F96-4547-641A645E3B5D}"/>
              </a:ext>
            </a:extLst>
          </p:cNvPr>
          <p:cNvSpPr>
            <a:spLocks noGrp="1"/>
          </p:cNvSpPr>
          <p:nvPr>
            <p:ph type="body" sz="half" idx="1"/>
          </p:nvPr>
        </p:nvSpPr>
        <p:spPr/>
        <p:txBody>
          <a:bodyPr>
            <a:normAutofit/>
          </a:bodyPr>
          <a:lstStyle/>
          <a:p>
            <a:pPr marL="0" indent="0">
              <a:buNone/>
            </a:pPr>
            <a:r>
              <a:rPr lang="de-DE" sz="1400" dirty="0"/>
              <a:t>https://</a:t>
            </a:r>
            <a:r>
              <a:rPr lang="de-DE" sz="1400" dirty="0" err="1"/>
              <a:t>pixabay.com</a:t>
            </a:r>
            <a:r>
              <a:rPr lang="de-DE" sz="1400" dirty="0"/>
              <a:t>/de/</a:t>
            </a:r>
            <a:r>
              <a:rPr lang="de-DE" sz="1400" dirty="0" err="1"/>
              <a:t>photos</a:t>
            </a:r>
            <a:r>
              <a:rPr lang="de-DE" sz="1400" dirty="0"/>
              <a:t>/autobahn-stadt-autos-der-verkehr-7213206/</a:t>
            </a:r>
          </a:p>
          <a:p>
            <a:pPr marL="0" indent="0">
              <a:buNone/>
            </a:pPr>
            <a:r>
              <a:rPr lang="de-DE" sz="1400" dirty="0"/>
              <a:t>https://</a:t>
            </a:r>
            <a:r>
              <a:rPr lang="de-DE" sz="1400" dirty="0" err="1"/>
              <a:t>pixabay.com</a:t>
            </a:r>
            <a:r>
              <a:rPr lang="de-DE" sz="1400" dirty="0"/>
              <a:t>/de/</a:t>
            </a:r>
            <a:r>
              <a:rPr lang="de-DE" sz="1400" dirty="0" err="1"/>
              <a:t>photos</a:t>
            </a:r>
            <a:r>
              <a:rPr lang="de-DE" sz="1400" dirty="0"/>
              <a:t>/autos-geb%c3%a4ude-stadt-stra%c3%9fe-wagen-3819225/</a:t>
            </a:r>
          </a:p>
          <a:p>
            <a:pPr marL="0" indent="0">
              <a:buNone/>
            </a:pPr>
            <a:r>
              <a:rPr lang="de-DE" sz="1400" dirty="0"/>
              <a:t>https://</a:t>
            </a:r>
            <a:r>
              <a:rPr lang="de-DE" sz="1400" dirty="0" err="1"/>
              <a:t>pixabay.com</a:t>
            </a:r>
            <a:r>
              <a:rPr lang="de-DE" sz="1400" dirty="0"/>
              <a:t>/de/</a:t>
            </a:r>
            <a:r>
              <a:rPr lang="de-DE" sz="1400" dirty="0" err="1"/>
              <a:t>photos</a:t>
            </a:r>
            <a:r>
              <a:rPr lang="de-DE" sz="1400" dirty="0"/>
              <a:t>/der-verkehr-stra%c3%9fe-autos-stau-7060425/</a:t>
            </a:r>
          </a:p>
          <a:p>
            <a:pPr marL="0" indent="0">
              <a:buNone/>
            </a:pPr>
            <a:r>
              <a:rPr lang="de-DE" sz="1400" dirty="0"/>
              <a:t>https://</a:t>
            </a:r>
            <a:r>
              <a:rPr lang="de-DE" sz="1400" dirty="0" err="1"/>
              <a:t>pixabay.com</a:t>
            </a:r>
            <a:r>
              <a:rPr lang="de-DE" sz="1400" dirty="0"/>
              <a:t>/de/</a:t>
            </a:r>
            <a:r>
              <a:rPr lang="de-DE" sz="1400" dirty="0" err="1"/>
              <a:t>photos</a:t>
            </a:r>
            <a:r>
              <a:rPr lang="de-DE" sz="1400" dirty="0"/>
              <a:t>/ladestation-nissan-leaf-ladestation-3325418/</a:t>
            </a:r>
          </a:p>
          <a:p>
            <a:pPr marL="0" indent="0">
              <a:buNone/>
            </a:pPr>
            <a:endParaRPr lang="de-DE" sz="1400" dirty="0"/>
          </a:p>
        </p:txBody>
      </p:sp>
    </p:spTree>
    <p:extLst>
      <p:ext uri="{BB962C8B-B14F-4D97-AF65-F5344CB8AC3E}">
        <p14:creationId xmlns:p14="http://schemas.microsoft.com/office/powerpoint/2010/main" val="147458197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Merci pour votre attention !</a:t>
            </a: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03252" y="539751"/>
            <a:ext cx="6894827" cy="717551"/>
          </a:xfrm>
        </p:spPr>
        <p:txBody>
          <a:bodyPr/>
          <a:lstStyle/>
          <a:p>
            <a:r>
              <a:rPr lang="pl-PL" dirty="0"/>
              <a:t>Définition du transport individuel motorisé (MIT)</a:t>
            </a:r>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a:bodyPr>
          <a:lstStyle/>
          <a:p>
            <a:r>
              <a:rPr lang="pl-PL" dirty="0" err="1"/>
              <a:t>Refers to the use of privately operated motor véhicules for personal déplacement</a:t>
            </a:r>
            <a:endParaRPr lang="pl-PL" dirty="0"/>
          </a:p>
          <a:p>
            <a:pPr lvl="1"/>
            <a:r>
              <a:rPr lang="pl-PL" dirty="0" err="1"/>
              <a:t>voitures, motocyclettes, light camions</a:t>
            </a:r>
          </a:p>
          <a:p>
            <a:r>
              <a:rPr lang="pl-PL" dirty="0" err="1"/>
              <a:t>Typically driver-controlled and not part of public transit systèmes</a:t>
            </a:r>
            <a:endParaRPr lang="pl-PL" dirty="0"/>
          </a:p>
          <a:p>
            <a:r>
              <a:rPr lang="pl-PL" dirty="0" err="1"/>
              <a:t>Includes both combustion engine véhicules and électrique véhicules</a:t>
            </a:r>
            <a:endParaRPr lang="pl-PL" dirty="0"/>
          </a:p>
          <a:p>
            <a:r>
              <a:rPr lang="pl-PL" dirty="0" err="1"/>
              <a:t>Often measured in indicateurs like véhicule ownership per capita or véhicule kilometers travelled</a:t>
            </a:r>
            <a:endParaRPr lang="pl-PL" dirty="0"/>
          </a:p>
          <a:p>
            <a:endParaRPr lang="pl-PL" dirty="0"/>
          </a:p>
        </p:txBody>
      </p:sp>
    </p:spTree>
    <p:extLst>
      <p:ext uri="{BB962C8B-B14F-4D97-AF65-F5344CB8AC3E}">
        <p14:creationId xmlns:p14="http://schemas.microsoft.com/office/powerpoint/2010/main" val="28542447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B708ED-CE89-1399-EED3-AAD752428FE9}"/>
              </a:ext>
            </a:extLst>
          </p:cNvPr>
          <p:cNvSpPr>
            <a:spLocks noGrp="1"/>
          </p:cNvSpPr>
          <p:nvPr>
            <p:ph type="title"/>
          </p:nvPr>
        </p:nvSpPr>
        <p:spPr/>
        <p:txBody>
          <a:bodyPr/>
          <a:lstStyle/>
          <a:p>
            <a:r>
              <a:rPr lang="de-DE" dirty="0"/>
              <a:t>Motorisation individuelle : tendances</a:t>
            </a:r>
          </a:p>
        </p:txBody>
      </p:sp>
      <p:sp>
        <p:nvSpPr>
          <p:cNvPr id="3" name="Textplatzhalter 2">
            <a:extLst>
              <a:ext uri="{FF2B5EF4-FFF2-40B4-BE49-F238E27FC236}">
                <a16:creationId xmlns:a16="http://schemas.microsoft.com/office/drawing/2014/main" id="{8256B63A-3C18-2F61-889E-95835E3EB54E}"/>
              </a:ext>
            </a:extLst>
          </p:cNvPr>
          <p:cNvSpPr>
            <a:spLocks noGrp="1"/>
          </p:cNvSpPr>
          <p:nvPr>
            <p:ph type="body" sz="half" idx="1"/>
          </p:nvPr>
        </p:nvSpPr>
        <p:spPr/>
        <p:txBody>
          <a:bodyPr>
            <a:normAutofit lnSpcReduction="10000"/>
          </a:bodyPr>
          <a:lstStyle/>
          <a:p>
            <a:r>
              <a:rPr lang="de-DE" dirty="0"/>
              <a:t>Mondial voyageurs voiture fleet has grown from ~500 million (2000) to ~1.4 billion véhicules (2025)</a:t>
            </a:r>
          </a:p>
          <a:p>
            <a:r>
              <a:rPr lang="de-DE" dirty="0"/>
              <a:t>Worldwide voiture ownership is expected to reach ~2 billion by 2040 without majeur politique shifts</a:t>
            </a:r>
          </a:p>
          <a:p>
            <a:r>
              <a:rPr lang="de-DE" dirty="0"/>
              <a:t>As urbanisation increases, voiture ownership increases faster than population croissance in many régions</a:t>
            </a:r>
          </a:p>
          <a:p>
            <a:r>
              <a:rPr lang="de-DE" dirty="0"/>
              <a:t>Rapide motorization seen in China, India, Southeast Asia and Latin America over the past 20 years</a:t>
            </a:r>
          </a:p>
        </p:txBody>
      </p:sp>
    </p:spTree>
    <p:extLst>
      <p:ext uri="{BB962C8B-B14F-4D97-AF65-F5344CB8AC3E}">
        <p14:creationId xmlns:p14="http://schemas.microsoft.com/office/powerpoint/2010/main" val="25624727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04C5-2B74-331D-2D17-89BC31421D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9A54EE-85A6-865F-FEBA-2BFB9CCFA8F3}"/>
              </a:ext>
            </a:extLst>
          </p:cNvPr>
          <p:cNvSpPr>
            <a:spLocks noGrp="1"/>
          </p:cNvSpPr>
          <p:nvPr>
            <p:ph type="title"/>
          </p:nvPr>
        </p:nvSpPr>
        <p:spPr>
          <a:xfrm>
            <a:off x="603253" y="539751"/>
            <a:ext cx="5714420" cy="717551"/>
          </a:xfrm>
        </p:spPr>
        <p:txBody>
          <a:bodyPr/>
          <a:lstStyle/>
          <a:p>
            <a:r>
              <a:rPr lang="de-DE" dirty="0"/>
              <a:t>Motorisation par région</a:t>
            </a:r>
          </a:p>
        </p:txBody>
      </p:sp>
      <p:sp>
        <p:nvSpPr>
          <p:cNvPr id="3" name="Textplatzhalter 2">
            <a:extLst>
              <a:ext uri="{FF2B5EF4-FFF2-40B4-BE49-F238E27FC236}">
                <a16:creationId xmlns:a16="http://schemas.microsoft.com/office/drawing/2014/main" id="{E232353B-CD5D-697A-34CF-9D096AD266A1}"/>
              </a:ext>
            </a:extLst>
          </p:cNvPr>
          <p:cNvSpPr>
            <a:spLocks noGrp="1"/>
          </p:cNvSpPr>
          <p:nvPr>
            <p:ph type="body" sz="half" idx="1"/>
          </p:nvPr>
        </p:nvSpPr>
        <p:spPr>
          <a:xfrm>
            <a:off x="970201" y="1386842"/>
            <a:ext cx="4783485" cy="5059521"/>
          </a:xfrm>
        </p:spPr>
        <p:txBody>
          <a:bodyPr>
            <a:normAutofit/>
          </a:bodyPr>
          <a:lstStyle/>
          <a:p>
            <a:r>
              <a:rPr lang="de-DE" dirty="0"/>
              <a:t>High-income countries : ~500–800 voitures per 1000 personnes (very high voiture density)</a:t>
            </a:r>
          </a:p>
          <a:p>
            <a:r>
              <a:rPr lang="de-DE" dirty="0"/>
              <a:t>Upper-middle-income countries : ~200–400 voitures per 1000 personnes</a:t>
            </a:r>
          </a:p>
          <a:p>
            <a:r>
              <a:rPr lang="de-DE" dirty="0"/>
              <a:t>Low-income countries : &lt;50 voitures per 1000 personnes</a:t>
            </a:r>
          </a:p>
        </p:txBody>
      </p:sp>
      <p:pic>
        <p:nvPicPr>
          <p:cNvPr id="4" name="Grafik 3">
            <a:extLst>
              <a:ext uri="{FF2B5EF4-FFF2-40B4-BE49-F238E27FC236}">
                <a16:creationId xmlns:a16="http://schemas.microsoft.com/office/drawing/2014/main" id="{29C99657-DEBA-49A8-F503-A8A2ADD7BC98}"/>
              </a:ext>
            </a:extLst>
          </p:cNvPr>
          <p:cNvPicPr>
            <a:picLocks noChangeAspect="1"/>
          </p:cNvPicPr>
          <p:nvPr/>
        </p:nvPicPr>
        <p:blipFill>
          <a:blip r:embed="rId2"/>
          <a:stretch>
            <a:fillRect/>
          </a:stretch>
        </p:blipFill>
        <p:spPr>
          <a:xfrm>
            <a:off x="5915408" y="1487658"/>
            <a:ext cx="5833141" cy="3882684"/>
          </a:xfrm>
          <a:prstGeom prst="rect">
            <a:avLst/>
          </a:prstGeom>
        </p:spPr>
      </p:pic>
      <p:sp>
        <p:nvSpPr>
          <p:cNvPr id="5" name="Textfeld 4">
            <a:extLst>
              <a:ext uri="{FF2B5EF4-FFF2-40B4-BE49-F238E27FC236}">
                <a16:creationId xmlns:a16="http://schemas.microsoft.com/office/drawing/2014/main" id="{C0788C03-8B06-288C-0C8D-4F2D43F2A3D7}"/>
              </a:ext>
            </a:extLst>
          </p:cNvPr>
          <p:cNvSpPr txBox="1"/>
          <p:nvPr/>
        </p:nvSpPr>
        <p:spPr>
          <a:xfrm>
            <a:off x="6800336" y="4782525"/>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1174810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5371-C202-F72D-AF93-EB81AE7C74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B1579D-2017-DF17-4B01-715DFF21BB11}"/>
              </a:ext>
            </a:extLst>
          </p:cNvPr>
          <p:cNvSpPr>
            <a:spLocks noGrp="1"/>
          </p:cNvSpPr>
          <p:nvPr>
            <p:ph type="title"/>
          </p:nvPr>
        </p:nvSpPr>
        <p:spPr>
          <a:xfrm>
            <a:off x="603253" y="539751"/>
            <a:ext cx="5714420" cy="717551"/>
          </a:xfrm>
        </p:spPr>
        <p:txBody>
          <a:bodyPr/>
          <a:lstStyle/>
          <a:p>
            <a:r>
              <a:rPr lang="de-DE" dirty="0"/>
              <a:t>Disponibilité et utilisation de la voiture</a:t>
            </a:r>
          </a:p>
        </p:txBody>
      </p:sp>
      <p:sp>
        <p:nvSpPr>
          <p:cNvPr id="3" name="Textplatzhalter 2">
            <a:extLst>
              <a:ext uri="{FF2B5EF4-FFF2-40B4-BE49-F238E27FC236}">
                <a16:creationId xmlns:a16="http://schemas.microsoft.com/office/drawing/2014/main" id="{1964988E-D8F9-440E-A9AA-28CAB30615EA}"/>
              </a:ext>
            </a:extLst>
          </p:cNvPr>
          <p:cNvSpPr>
            <a:spLocks noGrp="1"/>
          </p:cNvSpPr>
          <p:nvPr>
            <p:ph type="body" sz="half" idx="1"/>
          </p:nvPr>
        </p:nvSpPr>
        <p:spPr/>
        <p:txBody>
          <a:bodyPr>
            <a:normAutofit fontScale="55000" lnSpcReduction="20000"/>
          </a:bodyPr>
          <a:lstStyle/>
          <a:p>
            <a:pPr marL="0" indent="0">
              <a:buNone/>
            </a:pPr>
            <a:r>
              <a:rPr lang="de-DE" dirty="0"/>
              <a:t>Disponibilité et utilisation de la voiture depends on : </a:t>
            </a:r>
          </a:p>
          <a:p>
            <a:r>
              <a:rPr lang="de-DE" dirty="0"/>
              <a:t>Genre</a:t>
            </a:r>
          </a:p>
          <a:p>
            <a:r>
              <a:rPr lang="de-DE" dirty="0"/>
              <a:t>Age</a:t>
            </a:r>
          </a:p>
          <a:p>
            <a:r>
              <a:rPr lang="de-DE" dirty="0" err="1"/>
              <a:t>Driving</a:t>
            </a:r>
            <a:r>
              <a:rPr lang="de-DE" dirty="0"/>
              <a:t> </a:t>
            </a:r>
            <a:r>
              <a:rPr lang="de-DE" dirty="0" err="1"/>
              <a:t>license</a:t>
            </a:r>
            <a:r>
              <a:rPr lang="de-DE" dirty="0"/>
              <a:t> </a:t>
            </a:r>
            <a:r>
              <a:rPr lang="de-DE" dirty="0" err="1"/>
              <a:t>possession</a:t>
            </a:r>
            <a:endParaRPr lang="de-DE" dirty="0"/>
          </a:p>
          <a:p>
            <a:r>
              <a:rPr lang="de-DE" dirty="0"/>
              <a:t>Personal </a:t>
            </a:r>
            <a:r>
              <a:rPr lang="de-DE" dirty="0" err="1"/>
              <a:t>financial</a:t>
            </a:r>
            <a:r>
              <a:rPr lang="de-DE" dirty="0"/>
              <a:t> </a:t>
            </a:r>
            <a:r>
              <a:rPr lang="de-DE" dirty="0" err="1"/>
              <a:t>situation</a:t>
            </a:r>
            <a:endParaRPr lang="de-DE" dirty="0"/>
          </a:p>
          <a:p>
            <a:r>
              <a:rPr lang="de-DE" dirty="0" err="1"/>
              <a:t>Social environnement</a:t>
            </a:r>
            <a:endParaRPr lang="de-DE" dirty="0"/>
          </a:p>
          <a:p>
            <a:r>
              <a:rPr lang="de-DE" dirty="0" err="1"/>
              <a:t>Worldview</a:t>
            </a:r>
            <a:endParaRPr lang="de-DE" dirty="0"/>
          </a:p>
          <a:p>
            <a:r>
              <a:rPr lang="de-DE" dirty="0"/>
              <a:t>Mobilité requirements</a:t>
            </a:r>
          </a:p>
          <a:p>
            <a:r>
              <a:rPr lang="de-DE" dirty="0" err="1"/>
              <a:t>Geographical conditions : Topography, ville/countryside</a:t>
            </a:r>
            <a:endParaRPr lang="de-DE" dirty="0"/>
          </a:p>
          <a:p>
            <a:r>
              <a:rPr lang="de-DE" dirty="0" err="1"/>
              <a:t>Attractiveness of "competing" moyens of transport</a:t>
            </a:r>
            <a:endParaRPr lang="de-DE" dirty="0"/>
          </a:p>
          <a:p>
            <a:r>
              <a:rPr lang="de-DE" dirty="0"/>
              <a:t>Infrastructure condition, limité stationnement, trafic congestion</a:t>
            </a:r>
          </a:p>
        </p:txBody>
      </p:sp>
      <p:pic>
        <p:nvPicPr>
          <p:cNvPr id="4" name="Grafik 3">
            <a:extLst>
              <a:ext uri="{FF2B5EF4-FFF2-40B4-BE49-F238E27FC236}">
                <a16:creationId xmlns:a16="http://schemas.microsoft.com/office/drawing/2014/main" id="{7E927188-D10C-2B9E-9ACD-99E2675B700C}"/>
              </a:ext>
            </a:extLst>
          </p:cNvPr>
          <p:cNvPicPr>
            <a:picLocks noChangeAspect="1"/>
          </p:cNvPicPr>
          <p:nvPr/>
        </p:nvPicPr>
        <p:blipFill>
          <a:blip r:embed="rId2"/>
          <a:stretch>
            <a:fillRect/>
          </a:stretch>
        </p:blipFill>
        <p:spPr>
          <a:xfrm>
            <a:off x="6906269" y="1782173"/>
            <a:ext cx="4948213" cy="3293654"/>
          </a:xfrm>
          <a:prstGeom prst="rect">
            <a:avLst/>
          </a:prstGeom>
        </p:spPr>
      </p:pic>
      <p:sp>
        <p:nvSpPr>
          <p:cNvPr id="5" name="Textfeld 4">
            <a:extLst>
              <a:ext uri="{FF2B5EF4-FFF2-40B4-BE49-F238E27FC236}">
                <a16:creationId xmlns:a16="http://schemas.microsoft.com/office/drawing/2014/main" id="{4EBBFF9A-42AB-B601-129D-CF5BA9D5162A}"/>
              </a:ext>
            </a:extLst>
          </p:cNvPr>
          <p:cNvSpPr txBox="1"/>
          <p:nvPr/>
        </p:nvSpPr>
        <p:spPr>
          <a:xfrm>
            <a:off x="6906269" y="4533835"/>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57512639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43B9-5CBA-CB3B-21B0-16221040C4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389D09A-CAC1-1C97-29F2-523CBD868245}"/>
              </a:ext>
            </a:extLst>
          </p:cNvPr>
          <p:cNvSpPr>
            <a:spLocks noGrp="1"/>
          </p:cNvSpPr>
          <p:nvPr>
            <p:ph type="title"/>
          </p:nvPr>
        </p:nvSpPr>
        <p:spPr>
          <a:xfrm>
            <a:off x="603253" y="539751"/>
            <a:ext cx="7177460" cy="717551"/>
          </a:xfrm>
        </p:spPr>
        <p:txBody>
          <a:bodyPr/>
          <a:lstStyle/>
          <a:p>
            <a:r>
              <a:rPr lang="de-DE" dirty="0"/>
              <a:t>Avantages du trafic motorisé</a:t>
            </a:r>
          </a:p>
        </p:txBody>
      </p:sp>
      <p:sp>
        <p:nvSpPr>
          <p:cNvPr id="3" name="Textplatzhalter 2">
            <a:extLst>
              <a:ext uri="{FF2B5EF4-FFF2-40B4-BE49-F238E27FC236}">
                <a16:creationId xmlns:a16="http://schemas.microsoft.com/office/drawing/2014/main" id="{3AF21D84-741A-70EF-AE6A-EC427EF408D6}"/>
              </a:ext>
            </a:extLst>
          </p:cNvPr>
          <p:cNvSpPr>
            <a:spLocks noGrp="1"/>
          </p:cNvSpPr>
          <p:nvPr>
            <p:ph type="body" sz="half" idx="1"/>
          </p:nvPr>
        </p:nvSpPr>
        <p:spPr/>
        <p:txBody>
          <a:bodyPr>
            <a:normAutofit/>
          </a:bodyPr>
          <a:lstStyle/>
          <a:p>
            <a:r>
              <a:rPr lang="de-DE" dirty="0" err="1"/>
              <a:t>Unbound : freely movable (in compliance to the rules)</a:t>
            </a:r>
          </a:p>
          <a:p>
            <a:r>
              <a:rPr lang="de-DE" dirty="0"/>
              <a:t>High </a:t>
            </a:r>
            <a:r>
              <a:rPr lang="de-DE" dirty="0" err="1"/>
              <a:t>availability</a:t>
            </a:r>
            <a:endParaRPr lang="de-DE" dirty="0"/>
          </a:p>
          <a:p>
            <a:r>
              <a:rPr lang="de-DE" dirty="0" err="1"/>
              <a:t>Largest transportation réseau</a:t>
            </a:r>
          </a:p>
          <a:p>
            <a:r>
              <a:rPr lang="de-DE" dirty="0" err="1"/>
              <a:t>Depending on the destination : shortest déplacement temps "door-to-door“</a:t>
            </a:r>
          </a:p>
          <a:p>
            <a:r>
              <a:rPr lang="de-DE" dirty="0"/>
              <a:t>High niveau of confort : espace, air conditioning, music etc.</a:t>
            </a:r>
          </a:p>
          <a:p>
            <a:r>
              <a:rPr lang="de-DE" dirty="0"/>
              <a:t>Voiture as a privé area</a:t>
            </a:r>
          </a:p>
        </p:txBody>
      </p:sp>
    </p:spTree>
    <p:extLst>
      <p:ext uri="{BB962C8B-B14F-4D97-AF65-F5344CB8AC3E}">
        <p14:creationId xmlns:p14="http://schemas.microsoft.com/office/powerpoint/2010/main" val="44957277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16E24-66F7-23A1-DC20-6BE8AE634E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499DE3-83E5-86D3-352F-01BF2A1A9B93}"/>
              </a:ext>
            </a:extLst>
          </p:cNvPr>
          <p:cNvSpPr>
            <a:spLocks noGrp="1"/>
          </p:cNvSpPr>
          <p:nvPr>
            <p:ph type="title"/>
          </p:nvPr>
        </p:nvSpPr>
        <p:spPr>
          <a:xfrm>
            <a:off x="603253" y="539751"/>
            <a:ext cx="7177460" cy="717551"/>
          </a:xfrm>
        </p:spPr>
        <p:txBody>
          <a:bodyPr/>
          <a:lstStyle/>
          <a:p>
            <a:r>
              <a:rPr lang="de-DE" dirty="0" err="1"/>
              <a:t>Inconvénients du trafic motorisé</a:t>
            </a:r>
            <a:endParaRPr lang="de-DE" dirty="0"/>
          </a:p>
        </p:txBody>
      </p:sp>
      <p:sp>
        <p:nvSpPr>
          <p:cNvPr id="3" name="Textplatzhalter 2">
            <a:extLst>
              <a:ext uri="{FF2B5EF4-FFF2-40B4-BE49-F238E27FC236}">
                <a16:creationId xmlns:a16="http://schemas.microsoft.com/office/drawing/2014/main" id="{C90D4D95-3AC1-3022-4D4F-06E192F61014}"/>
              </a:ext>
            </a:extLst>
          </p:cNvPr>
          <p:cNvSpPr>
            <a:spLocks noGrp="1"/>
          </p:cNvSpPr>
          <p:nvPr>
            <p:ph type="body" sz="half" idx="1"/>
          </p:nvPr>
        </p:nvSpPr>
        <p:spPr/>
        <p:txBody>
          <a:bodyPr>
            <a:normAutofit fontScale="92500" lnSpcReduction="20000"/>
          </a:bodyPr>
          <a:lstStyle/>
          <a:p>
            <a:r>
              <a:rPr lang="de-DE" dirty="0"/>
              <a:t>Trafic accidents</a:t>
            </a:r>
          </a:p>
          <a:p>
            <a:r>
              <a:rPr lang="de-DE" dirty="0"/>
              <a:t>Land consommation</a:t>
            </a:r>
          </a:p>
          <a:p>
            <a:r>
              <a:rPr lang="de-DE" dirty="0" err="1"/>
              <a:t>Économique damage caused by trafic jams</a:t>
            </a:r>
            <a:endParaRPr lang="de-DE" dirty="0"/>
          </a:p>
          <a:p>
            <a:r>
              <a:rPr lang="de-DE" dirty="0"/>
              <a:t>High énergie requirement </a:t>
            </a:r>
          </a:p>
          <a:p>
            <a:r>
              <a:rPr lang="de-DE" dirty="0" err="1"/>
              <a:t>émissions</a:t>
            </a:r>
            <a:endParaRPr lang="de-DE" dirty="0"/>
          </a:p>
          <a:p>
            <a:pPr lvl="1"/>
            <a:r>
              <a:rPr lang="de-DE" dirty="0"/>
              <a:t>Bruit</a:t>
            </a:r>
          </a:p>
          <a:p>
            <a:pPr lvl="1"/>
            <a:r>
              <a:rPr lang="de-DE" dirty="0"/>
              <a:t>Polluants atmosphériques</a:t>
            </a:r>
          </a:p>
          <a:p>
            <a:pPr lvl="1"/>
            <a:r>
              <a:rPr lang="de-DE" dirty="0"/>
              <a:t>Gaz à effet de serre </a:t>
            </a:r>
          </a:p>
          <a:p>
            <a:pPr lvl="1">
              <a:buFont typeface="Wingdings" pitchFamily="2" charset="2"/>
              <a:buChar char="è"/>
            </a:pPr>
            <a:r>
              <a:rPr lang="de-DE" dirty="0"/>
              <a:t>Negative effects on humans, the environnement and the climat</a:t>
            </a:r>
          </a:p>
        </p:txBody>
      </p:sp>
    </p:spTree>
    <p:extLst>
      <p:ext uri="{BB962C8B-B14F-4D97-AF65-F5344CB8AC3E}">
        <p14:creationId xmlns:p14="http://schemas.microsoft.com/office/powerpoint/2010/main" val="178291323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0362CB3-A082-4360-BDE6-10F915B1B41F}"/>
</file>

<file path=docProps/app.xml><?xml version="1.0" encoding="utf-8"?>
<Properties xmlns="http://schemas.openxmlformats.org/officeDocument/2006/extended-properties" xmlns:vt="http://schemas.openxmlformats.org/officeDocument/2006/docPropsVTypes">
  <TotalTime>1</TotalTime>
  <Words>1173</Words>
  <Application>Microsoft Office PowerPoint</Application>
  <PresentationFormat>Widescreen</PresentationFormat>
  <Paragraphs>123</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Arial Rounded MT Bold</vt:lpstr>
      <vt:lpstr>Calibri</vt:lpstr>
      <vt:lpstr>Helvetica Neue</vt:lpstr>
      <vt:lpstr>Helvetica Neue Medium</vt:lpstr>
      <vt:lpstr>Montserrat Regular</vt:lpstr>
      <vt:lpstr>Wingdings</vt:lpstr>
      <vt:lpstr>21_BasicWhite</vt:lpstr>
      <vt:lpstr>Transport motorisé</vt:lpstr>
      <vt:lpstr>Road Transportation Systems Engineering Development in the Sub-Saharan Africa – Modern EU Master Programme &amp; Capacity Building</vt:lpstr>
      <vt:lpstr>PowerPoint Presentation</vt:lpstr>
      <vt:lpstr>Définition du transport individuel motorisé (MIT)</vt:lpstr>
      <vt:lpstr>Motorisation individuelle : tendances</vt:lpstr>
      <vt:lpstr>Motorisation par région</vt:lpstr>
      <vt:lpstr>Disponibilité et utilisation de la voiture</vt:lpstr>
      <vt:lpstr>Avantages du trafic motorisé</vt:lpstr>
      <vt:lpstr>Inconvénients du trafic motorisé</vt:lpstr>
      <vt:lpstr>Accidents, sécurité et décès</vt:lpstr>
      <vt:lpstr>Accidents, sécurité et décès</vt:lpstr>
      <vt:lpstr>Accidents de la route : Vision Zéro</vt:lpstr>
      <vt:lpstr>Accidents de la route : Vision Zéro</vt:lpstr>
      <vt:lpstr>Consommation d’espace</vt:lpstr>
      <vt:lpstr>Consommation d’espace</vt:lpstr>
      <vt:lpstr>Consommation d’espace</vt:lpstr>
      <vt:lpstr>Consommation d’espace : Reducing Voiture Espace Demande</vt:lpstr>
      <vt:lpstr>Consommation d’espace : Reducing Voiture Espace Demande</vt:lpstr>
      <vt:lpstr>Trafic Jams</vt:lpstr>
      <vt:lpstr>Développement : Électrique Véhicules</vt:lpstr>
      <vt:lpstr>Sources</vt:lpstr>
      <vt:lpstr>Sources : Images</vt:lpstr>
      <vt:lpstr>Merci pour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15</cp:revision>
  <dcterms:modified xsi:type="dcterms:W3CDTF">2026-07-15T08:01:03Z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