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6"/>
  </p:notesMasterIdLst>
  <p:handoutMasterIdLst>
    <p:handoutMasterId r:id="rId47"/>
  </p:handoutMasterIdLst>
  <p:sldIdLst>
    <p:sldId id="306" r:id="rId5"/>
    <p:sldId id="313" r:id="rId6"/>
    <p:sldId id="307" r:id="rId7"/>
    <p:sldId id="312" r:id="rId8"/>
    <p:sldId id="374" r:id="rId9"/>
    <p:sldId id="375" r:id="rId10"/>
    <p:sldId id="376" r:id="rId11"/>
    <p:sldId id="377" r:id="rId12"/>
    <p:sldId id="378" r:id="rId13"/>
    <p:sldId id="379" r:id="rId14"/>
    <p:sldId id="382" r:id="rId15"/>
    <p:sldId id="380" r:id="rId16"/>
    <p:sldId id="383" r:id="rId17"/>
    <p:sldId id="384" r:id="rId18"/>
    <p:sldId id="385" r:id="rId19"/>
    <p:sldId id="387" r:id="rId20"/>
    <p:sldId id="386" r:id="rId21"/>
    <p:sldId id="388" r:id="rId22"/>
    <p:sldId id="389" r:id="rId23"/>
    <p:sldId id="390" r:id="rId24"/>
    <p:sldId id="392" r:id="rId25"/>
    <p:sldId id="391" r:id="rId26"/>
    <p:sldId id="393" r:id="rId27"/>
    <p:sldId id="394" r:id="rId28"/>
    <p:sldId id="395" r:id="rId29"/>
    <p:sldId id="396" r:id="rId30"/>
    <p:sldId id="398" r:id="rId31"/>
    <p:sldId id="397" r:id="rId32"/>
    <p:sldId id="399" r:id="rId33"/>
    <p:sldId id="400" r:id="rId34"/>
    <p:sldId id="402" r:id="rId35"/>
    <p:sldId id="401" r:id="rId36"/>
    <p:sldId id="403" r:id="rId37"/>
    <p:sldId id="404" r:id="rId38"/>
    <p:sldId id="405" r:id="rId39"/>
    <p:sldId id="407" r:id="rId40"/>
    <p:sldId id="406" r:id="rId41"/>
    <p:sldId id="408" r:id="rId42"/>
    <p:sldId id="309" r:id="rId43"/>
    <p:sldId id="317" r:id="rId44"/>
    <p:sldId id="373"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p:restoredTop sz="94658"/>
  </p:normalViewPr>
  <p:slideViewPr>
    <p:cSldViewPr snapToGrid="0">
      <p:cViewPr varScale="1">
        <p:scale>
          <a:sx n="101" d="100"/>
          <a:sy n="101" d="100"/>
        </p:scale>
        <p:origin x="1110"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22.550" v="0" actId="20577"/>
      <pc:docMkLst>
        <pc:docMk/>
      </pc:docMkLst>
      <pc:sldChg chg="modSp mod">
        <pc:chgData name="Wojciech Kustra" userId="afebd3d0-216b-4c4f-8992-1bf1fda6d5e8" providerId="ADAL" clId="{1D307E72-7901-4E61-A01B-3C4232ABCF63}" dt="2026-07-13T09:51:22.550" v="0" actId="20577"/>
        <pc:sldMkLst>
          <pc:docMk/>
          <pc:sldMk cId="1478447607" sldId="306"/>
        </pc:sldMkLst>
        <pc:spChg chg="mod">
          <ac:chgData name="Wojciech Kustra" userId="afebd3d0-216b-4c4f-8992-1bf1fda6d5e8" providerId="ADAL" clId="{1D307E72-7901-4E61-A01B-3C4232ABCF63}" dt="2026-07-13T09:51:22.550"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Policy</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942FCF-8F79-925D-2731-B954822232E8}"/>
              </a:ext>
            </a:extLst>
          </p:cNvPr>
          <p:cNvSpPr>
            <a:spLocks noGrp="1"/>
          </p:cNvSpPr>
          <p:nvPr>
            <p:ph type="title"/>
          </p:nvPr>
        </p:nvSpPr>
        <p:spPr>
          <a:xfrm>
            <a:off x="603253" y="539751"/>
            <a:ext cx="6531194" cy="717551"/>
          </a:xfrm>
        </p:spPr>
        <p:txBody>
          <a:bodyPr/>
          <a:lstStyle/>
          <a:p>
            <a:r>
              <a:rPr lang="de-DE" dirty="0"/>
              <a:t>Public </a:t>
            </a:r>
            <a:r>
              <a:rPr lang="de-DE" dirty="0" err="1"/>
              <a:t>vs</a:t>
            </a:r>
            <a:r>
              <a:rPr lang="de-DE" dirty="0"/>
              <a:t> Private </a:t>
            </a:r>
            <a:r>
              <a:rPr lang="de-DE" dirty="0" err="1"/>
              <a:t>Interests</a:t>
            </a:r>
            <a:endParaRPr lang="de-DE" dirty="0"/>
          </a:p>
        </p:txBody>
      </p:sp>
      <p:sp>
        <p:nvSpPr>
          <p:cNvPr id="3" name="Textplatzhalter 2">
            <a:extLst>
              <a:ext uri="{FF2B5EF4-FFF2-40B4-BE49-F238E27FC236}">
                <a16:creationId xmlns:a16="http://schemas.microsoft.com/office/drawing/2014/main" id="{C53B6E00-159D-AE7A-F33A-53AD725F2702}"/>
              </a:ext>
            </a:extLst>
          </p:cNvPr>
          <p:cNvSpPr>
            <a:spLocks noGrp="1"/>
          </p:cNvSpPr>
          <p:nvPr>
            <p:ph type="body" sz="half" idx="1"/>
          </p:nvPr>
        </p:nvSpPr>
        <p:spPr/>
        <p:txBody>
          <a:bodyPr>
            <a:normAutofit/>
          </a:bodyPr>
          <a:lstStyle/>
          <a:p>
            <a:r>
              <a:rPr lang="de-DE" dirty="0"/>
              <a:t>Transport </a:t>
            </a:r>
            <a:r>
              <a:rPr lang="de-DE" dirty="0" err="1"/>
              <a:t>policy</a:t>
            </a:r>
            <a:r>
              <a:rPr lang="de-DE" dirty="0"/>
              <a:t> </a:t>
            </a:r>
            <a:r>
              <a:rPr lang="de-DE" dirty="0" err="1"/>
              <a:t>balances</a:t>
            </a:r>
            <a:r>
              <a:rPr lang="de-DE" dirty="0"/>
              <a:t>:</a:t>
            </a:r>
          </a:p>
          <a:p>
            <a:pPr lvl="1"/>
            <a:r>
              <a:rPr lang="de-DE" dirty="0"/>
              <a:t>individual </a:t>
            </a:r>
            <a:r>
              <a:rPr lang="de-DE" dirty="0" err="1"/>
              <a:t>mobility</a:t>
            </a:r>
            <a:r>
              <a:rPr lang="de-DE" dirty="0"/>
              <a:t> </a:t>
            </a:r>
            <a:r>
              <a:rPr lang="de-DE" dirty="0" err="1"/>
              <a:t>preferences</a:t>
            </a:r>
            <a:endParaRPr lang="de-DE" dirty="0"/>
          </a:p>
          <a:p>
            <a:pPr lvl="1"/>
            <a:r>
              <a:rPr lang="de-DE" dirty="0" err="1"/>
              <a:t>collective</a:t>
            </a:r>
            <a:r>
              <a:rPr lang="de-DE" dirty="0"/>
              <a:t> </a:t>
            </a:r>
            <a:r>
              <a:rPr lang="de-DE" dirty="0" err="1"/>
              <a:t>societal</a:t>
            </a:r>
            <a:r>
              <a:rPr lang="de-DE" dirty="0"/>
              <a:t> </a:t>
            </a:r>
            <a:r>
              <a:rPr lang="de-DE" dirty="0" err="1"/>
              <a:t>goals</a:t>
            </a:r>
            <a:endParaRPr lang="de-DE" dirty="0"/>
          </a:p>
          <a:p>
            <a:r>
              <a:rPr lang="de-DE" dirty="0" err="1"/>
              <a:t>Examples</a:t>
            </a:r>
            <a:r>
              <a:rPr lang="de-DE" dirty="0"/>
              <a:t>:</a:t>
            </a:r>
          </a:p>
          <a:p>
            <a:pPr lvl="1"/>
            <a:r>
              <a:rPr lang="de-DE" dirty="0" err="1"/>
              <a:t>car</a:t>
            </a:r>
            <a:r>
              <a:rPr lang="de-DE" dirty="0"/>
              <a:t> </a:t>
            </a:r>
            <a:r>
              <a:rPr lang="de-DE" dirty="0" err="1"/>
              <a:t>use</a:t>
            </a:r>
            <a:r>
              <a:rPr lang="de-DE" dirty="0"/>
              <a:t> </a:t>
            </a:r>
            <a:r>
              <a:rPr lang="de-DE" dirty="0" err="1"/>
              <a:t>vs</a:t>
            </a:r>
            <a:r>
              <a:rPr lang="de-DE" dirty="0"/>
              <a:t> </a:t>
            </a:r>
            <a:r>
              <a:rPr lang="de-DE" dirty="0" err="1"/>
              <a:t>public</a:t>
            </a:r>
            <a:r>
              <a:rPr lang="de-DE" dirty="0"/>
              <a:t> </a:t>
            </a:r>
            <a:r>
              <a:rPr lang="de-DE" dirty="0" err="1"/>
              <a:t>space</a:t>
            </a:r>
            <a:endParaRPr lang="de-DE" dirty="0"/>
          </a:p>
          <a:p>
            <a:pPr lvl="1"/>
            <a:r>
              <a:rPr lang="de-DE" dirty="0" err="1"/>
              <a:t>low</a:t>
            </a:r>
            <a:r>
              <a:rPr lang="de-DE" dirty="0"/>
              <a:t> </a:t>
            </a:r>
            <a:r>
              <a:rPr lang="de-DE" dirty="0" err="1"/>
              <a:t>travel</a:t>
            </a:r>
            <a:r>
              <a:rPr lang="de-DE" dirty="0"/>
              <a:t> </a:t>
            </a:r>
            <a:r>
              <a:rPr lang="de-DE" dirty="0" err="1"/>
              <a:t>costs</a:t>
            </a:r>
            <a:r>
              <a:rPr lang="de-DE" dirty="0"/>
              <a:t> </a:t>
            </a:r>
            <a:r>
              <a:rPr lang="de-DE" dirty="0" err="1"/>
              <a:t>vs</a:t>
            </a:r>
            <a:r>
              <a:rPr lang="de-DE" dirty="0"/>
              <a:t> environmental </a:t>
            </a:r>
            <a:r>
              <a:rPr lang="de-DE" dirty="0" err="1"/>
              <a:t>protection</a:t>
            </a:r>
            <a:endParaRPr lang="de-DE" dirty="0"/>
          </a:p>
        </p:txBody>
      </p:sp>
    </p:spTree>
    <p:extLst>
      <p:ext uri="{BB962C8B-B14F-4D97-AF65-F5344CB8AC3E}">
        <p14:creationId xmlns:p14="http://schemas.microsoft.com/office/powerpoint/2010/main" val="26457313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49E03-0F14-E4FC-7FE7-6BCE782E13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631BAB-F7BE-BED4-6FA0-5C66E0231D5D}"/>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A03CDA98-A54A-3D31-AB5B-83CD5A72FA87}"/>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b="1" dirty="0"/>
              <a:t>Transport Policy </a:t>
            </a:r>
            <a:r>
              <a:rPr lang="de-DE" b="1" dirty="0" err="1"/>
              <a:t>Objectives</a:t>
            </a:r>
            <a:endParaRPr lang="de-DE" b="1"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dirty="0"/>
              <a:t>Policy Areas in Transport</a:t>
            </a:r>
          </a:p>
          <a:p>
            <a:pPr marL="0" indent="0">
              <a:buNone/>
            </a:pPr>
            <a:r>
              <a:rPr lang="de-DE" dirty="0"/>
              <a:t>Framework </a:t>
            </a:r>
            <a:r>
              <a:rPr lang="de-DE" dirty="0" err="1"/>
              <a:t>for</a:t>
            </a:r>
            <a:r>
              <a:rPr lang="de-DE" dirty="0"/>
              <a:t> Transport Policy</a:t>
            </a:r>
          </a:p>
          <a:p>
            <a:pPr marL="0" indent="0">
              <a:buNone/>
            </a:pPr>
            <a:r>
              <a:rPr lang="de-DE" dirty="0"/>
              <a:t>Integrated Transport Policy</a:t>
            </a:r>
          </a:p>
          <a:p>
            <a:pPr marL="0" indent="0">
              <a:buNone/>
            </a:pPr>
            <a:r>
              <a:rPr lang="de-DE" dirty="0"/>
              <a:t>Current Trends</a:t>
            </a:r>
          </a:p>
        </p:txBody>
      </p:sp>
    </p:spTree>
    <p:extLst>
      <p:ext uri="{BB962C8B-B14F-4D97-AF65-F5344CB8AC3E}">
        <p14:creationId xmlns:p14="http://schemas.microsoft.com/office/powerpoint/2010/main" val="423466067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37626-155A-402A-4614-8201E9E3FD99}"/>
              </a:ext>
            </a:extLst>
          </p:cNvPr>
          <p:cNvSpPr>
            <a:spLocks noGrp="1"/>
          </p:cNvSpPr>
          <p:nvPr>
            <p:ph type="title"/>
          </p:nvPr>
        </p:nvSpPr>
        <p:spPr/>
        <p:txBody>
          <a:bodyPr/>
          <a:lstStyle/>
          <a:p>
            <a:r>
              <a:rPr lang="de-DE" dirty="0" err="1"/>
              <a:t>Economic</a:t>
            </a:r>
            <a:r>
              <a:rPr lang="de-DE" dirty="0"/>
              <a:t> </a:t>
            </a:r>
            <a:r>
              <a:rPr lang="de-DE" dirty="0" err="1"/>
              <a:t>Objectives</a:t>
            </a:r>
            <a:endParaRPr lang="de-DE" dirty="0"/>
          </a:p>
        </p:txBody>
      </p:sp>
      <p:sp>
        <p:nvSpPr>
          <p:cNvPr id="3" name="Textplatzhalter 2">
            <a:extLst>
              <a:ext uri="{FF2B5EF4-FFF2-40B4-BE49-F238E27FC236}">
                <a16:creationId xmlns:a16="http://schemas.microsoft.com/office/drawing/2014/main" id="{EBA9BB3C-1C55-C109-8542-4B1FDC3DFD00}"/>
              </a:ext>
            </a:extLst>
          </p:cNvPr>
          <p:cNvSpPr>
            <a:spLocks noGrp="1"/>
          </p:cNvSpPr>
          <p:nvPr>
            <p:ph type="body" sz="half" idx="1"/>
          </p:nvPr>
        </p:nvSpPr>
        <p:spPr/>
        <p:txBody>
          <a:bodyPr>
            <a:normAutofit/>
          </a:bodyPr>
          <a:lstStyle/>
          <a:p>
            <a:r>
              <a:rPr lang="de-DE" dirty="0"/>
              <a:t>support </a:t>
            </a:r>
            <a:r>
              <a:rPr lang="de-DE" dirty="0" err="1"/>
              <a:t>economic</a:t>
            </a:r>
            <a:r>
              <a:rPr lang="de-DE" dirty="0"/>
              <a:t> </a:t>
            </a:r>
            <a:r>
              <a:rPr lang="de-DE" dirty="0" err="1"/>
              <a:t>growth</a:t>
            </a:r>
            <a:endParaRPr lang="de-DE" dirty="0"/>
          </a:p>
          <a:p>
            <a:r>
              <a:rPr lang="de-DE" dirty="0" err="1"/>
              <a:t>improve</a:t>
            </a:r>
            <a:r>
              <a:rPr lang="de-DE" dirty="0"/>
              <a:t> </a:t>
            </a:r>
            <a:r>
              <a:rPr lang="de-DE" dirty="0" err="1"/>
              <a:t>connectivity</a:t>
            </a:r>
            <a:endParaRPr lang="de-DE" dirty="0"/>
          </a:p>
          <a:p>
            <a:r>
              <a:rPr lang="de-DE" dirty="0" err="1"/>
              <a:t>increase</a:t>
            </a:r>
            <a:r>
              <a:rPr lang="de-DE" dirty="0"/>
              <a:t> </a:t>
            </a:r>
            <a:r>
              <a:rPr lang="de-DE" dirty="0" err="1"/>
              <a:t>efficiency</a:t>
            </a:r>
            <a:r>
              <a:rPr lang="de-DE" dirty="0"/>
              <a:t> </a:t>
            </a:r>
            <a:r>
              <a:rPr lang="de-DE" dirty="0" err="1"/>
              <a:t>of</a:t>
            </a:r>
            <a:r>
              <a:rPr lang="de-DE" dirty="0"/>
              <a:t> </a:t>
            </a:r>
            <a:r>
              <a:rPr lang="de-DE" dirty="0" err="1"/>
              <a:t>logistics</a:t>
            </a:r>
            <a:r>
              <a:rPr lang="de-DE" dirty="0"/>
              <a:t> and </a:t>
            </a:r>
            <a:r>
              <a:rPr lang="de-DE" dirty="0" err="1"/>
              <a:t>mobility</a:t>
            </a:r>
            <a:endParaRPr lang="de-DE" dirty="0"/>
          </a:p>
          <a:p>
            <a:r>
              <a:rPr lang="de-DE" dirty="0" err="1"/>
              <a:t>reduce</a:t>
            </a:r>
            <a:r>
              <a:rPr lang="de-DE" dirty="0"/>
              <a:t> </a:t>
            </a:r>
            <a:r>
              <a:rPr lang="de-DE" dirty="0" err="1"/>
              <a:t>transport</a:t>
            </a:r>
            <a:r>
              <a:rPr lang="de-DE" dirty="0"/>
              <a:t> </a:t>
            </a:r>
            <a:r>
              <a:rPr lang="de-DE" dirty="0" err="1"/>
              <a:t>costs</a:t>
            </a:r>
            <a:endParaRPr lang="de-DE" dirty="0"/>
          </a:p>
        </p:txBody>
      </p:sp>
    </p:spTree>
    <p:extLst>
      <p:ext uri="{BB962C8B-B14F-4D97-AF65-F5344CB8AC3E}">
        <p14:creationId xmlns:p14="http://schemas.microsoft.com/office/powerpoint/2010/main" val="197999790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1E4CB8-20D6-F227-50B1-16D98FFDD32E}"/>
              </a:ext>
            </a:extLst>
          </p:cNvPr>
          <p:cNvSpPr>
            <a:spLocks noGrp="1"/>
          </p:cNvSpPr>
          <p:nvPr>
            <p:ph type="title"/>
          </p:nvPr>
        </p:nvSpPr>
        <p:spPr/>
        <p:txBody>
          <a:bodyPr/>
          <a:lstStyle/>
          <a:p>
            <a:r>
              <a:rPr lang="de-DE" dirty="0" err="1"/>
              <a:t>Social</a:t>
            </a:r>
            <a:r>
              <a:rPr lang="de-DE" dirty="0"/>
              <a:t> </a:t>
            </a:r>
            <a:r>
              <a:rPr lang="de-DE" dirty="0" err="1"/>
              <a:t>Objectives</a:t>
            </a:r>
            <a:endParaRPr lang="de-DE" dirty="0"/>
          </a:p>
        </p:txBody>
      </p:sp>
      <p:sp>
        <p:nvSpPr>
          <p:cNvPr id="3" name="Textplatzhalter 2">
            <a:extLst>
              <a:ext uri="{FF2B5EF4-FFF2-40B4-BE49-F238E27FC236}">
                <a16:creationId xmlns:a16="http://schemas.microsoft.com/office/drawing/2014/main" id="{D70AEE7F-261D-3F6E-6FBA-BF99EB5A5786}"/>
              </a:ext>
            </a:extLst>
          </p:cNvPr>
          <p:cNvSpPr>
            <a:spLocks noGrp="1"/>
          </p:cNvSpPr>
          <p:nvPr>
            <p:ph type="body" sz="half" idx="1"/>
          </p:nvPr>
        </p:nvSpPr>
        <p:spPr/>
        <p:txBody>
          <a:bodyPr>
            <a:normAutofit/>
          </a:bodyPr>
          <a:lstStyle/>
          <a:p>
            <a:r>
              <a:rPr lang="de-DE" dirty="0" err="1"/>
              <a:t>improve</a:t>
            </a:r>
            <a:r>
              <a:rPr lang="de-DE" dirty="0"/>
              <a:t> </a:t>
            </a:r>
            <a:r>
              <a:rPr lang="de-DE" dirty="0" err="1"/>
              <a:t>accessibility</a:t>
            </a:r>
            <a:endParaRPr lang="de-DE" dirty="0"/>
          </a:p>
          <a:p>
            <a:r>
              <a:rPr lang="de-DE" dirty="0" err="1"/>
              <a:t>ensure</a:t>
            </a:r>
            <a:r>
              <a:rPr lang="de-DE" dirty="0"/>
              <a:t> </a:t>
            </a:r>
            <a:r>
              <a:rPr lang="de-DE" dirty="0" err="1"/>
              <a:t>affordable</a:t>
            </a:r>
            <a:r>
              <a:rPr lang="de-DE" dirty="0"/>
              <a:t> </a:t>
            </a:r>
            <a:r>
              <a:rPr lang="de-DE" dirty="0" err="1"/>
              <a:t>mobility</a:t>
            </a:r>
            <a:endParaRPr lang="de-DE" dirty="0"/>
          </a:p>
          <a:p>
            <a:r>
              <a:rPr lang="de-DE" dirty="0" err="1"/>
              <a:t>enhance</a:t>
            </a:r>
            <a:r>
              <a:rPr lang="de-DE" dirty="0"/>
              <a:t> social </a:t>
            </a:r>
            <a:r>
              <a:rPr lang="de-DE" dirty="0" err="1"/>
              <a:t>inclusion</a:t>
            </a:r>
            <a:endParaRPr lang="de-DE" dirty="0"/>
          </a:p>
          <a:p>
            <a:r>
              <a:rPr lang="de-DE" dirty="0" err="1"/>
              <a:t>improve</a:t>
            </a:r>
            <a:r>
              <a:rPr lang="de-DE" dirty="0"/>
              <a:t> </a:t>
            </a:r>
            <a:r>
              <a:rPr lang="de-DE" dirty="0" err="1"/>
              <a:t>traffic</a:t>
            </a:r>
            <a:r>
              <a:rPr lang="de-DE" dirty="0"/>
              <a:t> </a:t>
            </a:r>
            <a:r>
              <a:rPr lang="de-DE" dirty="0" err="1"/>
              <a:t>safety</a:t>
            </a:r>
            <a:endParaRPr lang="de-DE" dirty="0"/>
          </a:p>
        </p:txBody>
      </p:sp>
      <p:pic>
        <p:nvPicPr>
          <p:cNvPr id="2050" name="Picture 2" descr="Pedestrian zone sign on metal barrier">
            <a:extLst>
              <a:ext uri="{FF2B5EF4-FFF2-40B4-BE49-F238E27FC236}">
                <a16:creationId xmlns:a16="http://schemas.microsoft.com/office/drawing/2014/main" id="{2EC31007-49B8-5900-A03D-160CDCD30C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0590" y="0"/>
            <a:ext cx="4573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EDE9010-E02D-BC32-B1BD-D65C94D8DAA4}"/>
              </a:ext>
            </a:extLst>
          </p:cNvPr>
          <p:cNvSpPr txBox="1"/>
          <p:nvPr/>
        </p:nvSpPr>
        <p:spPr>
          <a:xfrm>
            <a:off x="5846849" y="5954184"/>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087450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E15998-F211-4B25-0F2F-E41DB7C97820}"/>
              </a:ext>
            </a:extLst>
          </p:cNvPr>
          <p:cNvSpPr>
            <a:spLocks noGrp="1"/>
          </p:cNvSpPr>
          <p:nvPr>
            <p:ph type="title"/>
          </p:nvPr>
        </p:nvSpPr>
        <p:spPr>
          <a:xfrm>
            <a:off x="603252" y="539751"/>
            <a:ext cx="6711947" cy="717551"/>
          </a:xfrm>
        </p:spPr>
        <p:txBody>
          <a:bodyPr/>
          <a:lstStyle/>
          <a:p>
            <a:r>
              <a:rPr lang="de-DE" dirty="0"/>
              <a:t>Environmental </a:t>
            </a:r>
            <a:r>
              <a:rPr lang="de-DE" dirty="0" err="1"/>
              <a:t>Objectives</a:t>
            </a:r>
            <a:endParaRPr lang="de-DE" dirty="0"/>
          </a:p>
        </p:txBody>
      </p:sp>
      <p:sp>
        <p:nvSpPr>
          <p:cNvPr id="3" name="Textplatzhalter 2">
            <a:extLst>
              <a:ext uri="{FF2B5EF4-FFF2-40B4-BE49-F238E27FC236}">
                <a16:creationId xmlns:a16="http://schemas.microsoft.com/office/drawing/2014/main" id="{7F1768DA-C325-B3D8-1712-90FAB6B6637E}"/>
              </a:ext>
            </a:extLst>
          </p:cNvPr>
          <p:cNvSpPr>
            <a:spLocks noGrp="1"/>
          </p:cNvSpPr>
          <p:nvPr>
            <p:ph type="body" sz="half" idx="1"/>
          </p:nvPr>
        </p:nvSpPr>
        <p:spPr>
          <a:xfrm>
            <a:off x="970201" y="1386842"/>
            <a:ext cx="4930869" cy="5059521"/>
          </a:xfrm>
        </p:spPr>
        <p:txBody>
          <a:bodyPr>
            <a:normAutofit/>
          </a:bodyPr>
          <a:lstStyle/>
          <a:p>
            <a:r>
              <a:rPr lang="de-DE" dirty="0" err="1"/>
              <a:t>reduce</a:t>
            </a:r>
            <a:r>
              <a:rPr lang="de-DE" dirty="0"/>
              <a:t> </a:t>
            </a:r>
            <a:r>
              <a:rPr lang="de-DE" dirty="0" err="1"/>
              <a:t>greenhouse</a:t>
            </a:r>
            <a:r>
              <a:rPr lang="de-DE" dirty="0"/>
              <a:t> gas </a:t>
            </a:r>
            <a:r>
              <a:rPr lang="de-DE" dirty="0" err="1"/>
              <a:t>emissions</a:t>
            </a:r>
            <a:endParaRPr lang="de-DE" dirty="0"/>
          </a:p>
          <a:p>
            <a:r>
              <a:rPr lang="de-DE" dirty="0" err="1"/>
              <a:t>improve</a:t>
            </a:r>
            <a:r>
              <a:rPr lang="de-DE" dirty="0"/>
              <a:t> </a:t>
            </a:r>
            <a:r>
              <a:rPr lang="de-DE" dirty="0" err="1"/>
              <a:t>air</a:t>
            </a:r>
            <a:r>
              <a:rPr lang="de-DE" dirty="0"/>
              <a:t> </a:t>
            </a:r>
            <a:r>
              <a:rPr lang="de-DE" dirty="0" err="1"/>
              <a:t>quality</a:t>
            </a:r>
            <a:endParaRPr lang="de-DE" dirty="0"/>
          </a:p>
          <a:p>
            <a:r>
              <a:rPr lang="de-DE" dirty="0" err="1"/>
              <a:t>reduce</a:t>
            </a:r>
            <a:r>
              <a:rPr lang="de-DE" dirty="0"/>
              <a:t> </a:t>
            </a:r>
            <a:r>
              <a:rPr lang="de-DE" dirty="0" err="1"/>
              <a:t>noise</a:t>
            </a:r>
            <a:r>
              <a:rPr lang="de-DE" dirty="0"/>
              <a:t> </a:t>
            </a:r>
            <a:r>
              <a:rPr lang="de-DE" dirty="0" err="1"/>
              <a:t>pollution</a:t>
            </a:r>
            <a:endParaRPr lang="de-DE" dirty="0"/>
          </a:p>
          <a:p>
            <a:r>
              <a:rPr lang="de-DE" dirty="0"/>
              <a:t>promote </a:t>
            </a:r>
            <a:r>
              <a:rPr lang="de-DE" dirty="0" err="1"/>
              <a:t>sustainable</a:t>
            </a:r>
            <a:r>
              <a:rPr lang="de-DE" dirty="0"/>
              <a:t> </a:t>
            </a:r>
            <a:r>
              <a:rPr lang="de-DE" dirty="0" err="1"/>
              <a:t>mobility</a:t>
            </a:r>
            <a:endParaRPr lang="de-DE" dirty="0"/>
          </a:p>
        </p:txBody>
      </p:sp>
      <p:pic>
        <p:nvPicPr>
          <p:cNvPr id="3074" name="Picture 2" descr="Row of blue rental bicycles at a station.">
            <a:extLst>
              <a:ext uri="{FF2B5EF4-FFF2-40B4-BE49-F238E27FC236}">
                <a16:creationId xmlns:a16="http://schemas.microsoft.com/office/drawing/2014/main" id="{C6DF7314-FB81-C1F2-904B-7BEEC252E4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537111"/>
            <a:ext cx="5912909" cy="393404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63D6ED1C-DD87-5B8F-2237-B28CFB9FAF0E}"/>
              </a:ext>
            </a:extLst>
          </p:cNvPr>
          <p:cNvSpPr txBox="1"/>
          <p:nvPr/>
        </p:nvSpPr>
        <p:spPr>
          <a:xfrm>
            <a:off x="6096000" y="4946644"/>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22963445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D6837-778F-8B61-E8A0-5C4FDE1FFC5F}"/>
              </a:ext>
            </a:extLst>
          </p:cNvPr>
          <p:cNvSpPr>
            <a:spLocks noGrp="1"/>
          </p:cNvSpPr>
          <p:nvPr>
            <p:ph type="title"/>
          </p:nvPr>
        </p:nvSpPr>
        <p:spPr>
          <a:xfrm>
            <a:off x="603252" y="539751"/>
            <a:ext cx="8807979" cy="717551"/>
          </a:xfrm>
        </p:spPr>
        <p:txBody>
          <a:bodyPr/>
          <a:lstStyle/>
          <a:p>
            <a:r>
              <a:rPr lang="de-DE" dirty="0" err="1"/>
              <a:t>Sustainability</a:t>
            </a:r>
            <a:r>
              <a:rPr lang="de-DE" dirty="0"/>
              <a:t> </a:t>
            </a:r>
            <a:r>
              <a:rPr lang="de-DE" dirty="0" err="1"/>
              <a:t>as</a:t>
            </a:r>
            <a:r>
              <a:rPr lang="de-DE" dirty="0"/>
              <a:t> a Central </a:t>
            </a:r>
            <a:r>
              <a:rPr lang="de-DE" dirty="0" err="1"/>
              <a:t>Objective</a:t>
            </a:r>
            <a:endParaRPr lang="de-DE" dirty="0"/>
          </a:p>
        </p:txBody>
      </p:sp>
      <p:sp>
        <p:nvSpPr>
          <p:cNvPr id="3" name="Textplatzhalter 2">
            <a:extLst>
              <a:ext uri="{FF2B5EF4-FFF2-40B4-BE49-F238E27FC236}">
                <a16:creationId xmlns:a16="http://schemas.microsoft.com/office/drawing/2014/main" id="{A55A2F1A-B54B-C4AD-BD73-C6FBB1AA55F4}"/>
              </a:ext>
            </a:extLst>
          </p:cNvPr>
          <p:cNvSpPr>
            <a:spLocks noGrp="1"/>
          </p:cNvSpPr>
          <p:nvPr>
            <p:ph type="body" sz="half" idx="1"/>
          </p:nvPr>
        </p:nvSpPr>
        <p:spPr/>
        <p:txBody>
          <a:bodyPr>
            <a:normAutofit/>
          </a:bodyPr>
          <a:lstStyle/>
          <a:p>
            <a:pPr marL="0" indent="0">
              <a:buNone/>
            </a:pPr>
            <a:r>
              <a:rPr lang="de-DE" dirty="0"/>
              <a:t>Modern </a:t>
            </a:r>
            <a:r>
              <a:rPr lang="de-DE" dirty="0" err="1"/>
              <a:t>transport</a:t>
            </a:r>
            <a:r>
              <a:rPr lang="de-DE" dirty="0"/>
              <a:t> </a:t>
            </a:r>
            <a:r>
              <a:rPr lang="de-DE" dirty="0" err="1"/>
              <a:t>policy</a:t>
            </a:r>
            <a:r>
              <a:rPr lang="de-DE" dirty="0"/>
              <a:t> </a:t>
            </a:r>
            <a:r>
              <a:rPr lang="de-DE" dirty="0" err="1"/>
              <a:t>increasingly</a:t>
            </a:r>
            <a:r>
              <a:rPr lang="de-DE" dirty="0"/>
              <a:t> </a:t>
            </a:r>
            <a:r>
              <a:rPr lang="de-DE" dirty="0" err="1"/>
              <a:t>focuses</a:t>
            </a:r>
            <a:r>
              <a:rPr lang="de-DE" dirty="0"/>
              <a:t> on:</a:t>
            </a:r>
          </a:p>
          <a:p>
            <a:r>
              <a:rPr lang="de-DE" dirty="0" err="1"/>
              <a:t>climate</a:t>
            </a:r>
            <a:r>
              <a:rPr lang="de-DE" dirty="0"/>
              <a:t>-neutral </a:t>
            </a:r>
            <a:r>
              <a:rPr lang="de-DE" dirty="0" err="1"/>
              <a:t>transport</a:t>
            </a:r>
            <a:r>
              <a:rPr lang="de-DE" dirty="0"/>
              <a:t> </a:t>
            </a:r>
            <a:r>
              <a:rPr lang="de-DE" dirty="0" err="1"/>
              <a:t>systems</a:t>
            </a:r>
            <a:endParaRPr lang="de-DE" dirty="0"/>
          </a:p>
          <a:p>
            <a:r>
              <a:rPr lang="de-DE" dirty="0"/>
              <a:t>modal shift </a:t>
            </a:r>
            <a:r>
              <a:rPr lang="de-DE" dirty="0" err="1"/>
              <a:t>strategies</a:t>
            </a:r>
            <a:endParaRPr lang="de-DE" dirty="0"/>
          </a:p>
          <a:p>
            <a:r>
              <a:rPr lang="de-DE" dirty="0" err="1"/>
              <a:t>active</a:t>
            </a:r>
            <a:r>
              <a:rPr lang="de-DE" dirty="0"/>
              <a:t> </a:t>
            </a:r>
            <a:r>
              <a:rPr lang="de-DE" dirty="0" err="1"/>
              <a:t>mobility</a:t>
            </a:r>
            <a:r>
              <a:rPr lang="de-DE" dirty="0"/>
              <a:t> </a:t>
            </a:r>
            <a:r>
              <a:rPr lang="de-DE" dirty="0" err="1"/>
              <a:t>promotion</a:t>
            </a:r>
            <a:endParaRPr lang="de-DE" dirty="0"/>
          </a:p>
          <a:p>
            <a:r>
              <a:rPr lang="de-DE" dirty="0" err="1"/>
              <a:t>integrated</a:t>
            </a:r>
            <a:r>
              <a:rPr lang="de-DE" dirty="0"/>
              <a:t> urban </a:t>
            </a:r>
            <a:r>
              <a:rPr lang="de-DE" dirty="0" err="1"/>
              <a:t>planning</a:t>
            </a:r>
            <a:endParaRPr lang="de-DE" dirty="0"/>
          </a:p>
        </p:txBody>
      </p:sp>
    </p:spTree>
    <p:extLst>
      <p:ext uri="{BB962C8B-B14F-4D97-AF65-F5344CB8AC3E}">
        <p14:creationId xmlns:p14="http://schemas.microsoft.com/office/powerpoint/2010/main" val="6684524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F46B-3B8F-7BC1-2C1A-B5DA7636AA5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D8381D-1AB3-1D22-491B-DC740BF701B7}"/>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312D49A3-4B47-74C8-687E-53DF442E235E}"/>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dirty="0"/>
              <a:t>Transport Policy </a:t>
            </a:r>
            <a:r>
              <a:rPr lang="de-DE" dirty="0" err="1"/>
              <a:t>Objectives</a:t>
            </a:r>
            <a:endParaRPr lang="de-DE" dirty="0"/>
          </a:p>
          <a:p>
            <a:pPr marL="0" indent="0">
              <a:buNone/>
            </a:pPr>
            <a:r>
              <a:rPr lang="de-DE" b="1" dirty="0" err="1"/>
              <a:t>Factors</a:t>
            </a:r>
            <a:r>
              <a:rPr lang="de-DE" b="1" dirty="0"/>
              <a:t> </a:t>
            </a:r>
            <a:r>
              <a:rPr lang="de-DE" b="1" dirty="0" err="1"/>
              <a:t>Affecting</a:t>
            </a:r>
            <a:r>
              <a:rPr lang="de-DE" b="1" dirty="0"/>
              <a:t> Transport </a:t>
            </a:r>
            <a:r>
              <a:rPr lang="de-DE" b="1" dirty="0" err="1"/>
              <a:t>Policies</a:t>
            </a:r>
            <a:endParaRPr lang="de-DE" b="1" dirty="0"/>
          </a:p>
          <a:p>
            <a:pPr marL="0" indent="0">
              <a:buNone/>
            </a:pPr>
            <a:r>
              <a:rPr lang="de-DE" dirty="0"/>
              <a:t>Policy Areas in Transport</a:t>
            </a:r>
          </a:p>
          <a:p>
            <a:pPr marL="0" indent="0">
              <a:buNone/>
            </a:pPr>
            <a:r>
              <a:rPr lang="de-DE" dirty="0"/>
              <a:t>Framework </a:t>
            </a:r>
            <a:r>
              <a:rPr lang="de-DE" dirty="0" err="1"/>
              <a:t>for</a:t>
            </a:r>
            <a:r>
              <a:rPr lang="de-DE" dirty="0"/>
              <a:t> Transport Policy</a:t>
            </a:r>
          </a:p>
          <a:p>
            <a:pPr marL="0" indent="0">
              <a:buNone/>
            </a:pPr>
            <a:r>
              <a:rPr lang="de-DE" dirty="0"/>
              <a:t>Integrated Transport Policy</a:t>
            </a:r>
          </a:p>
          <a:p>
            <a:pPr marL="0" indent="0">
              <a:buNone/>
            </a:pPr>
            <a:r>
              <a:rPr lang="de-DE" dirty="0"/>
              <a:t>Current Trends</a:t>
            </a:r>
          </a:p>
        </p:txBody>
      </p:sp>
    </p:spTree>
    <p:extLst>
      <p:ext uri="{BB962C8B-B14F-4D97-AF65-F5344CB8AC3E}">
        <p14:creationId xmlns:p14="http://schemas.microsoft.com/office/powerpoint/2010/main" val="242860979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0B6657-A160-C232-DF02-6C2DA490FE2E}"/>
              </a:ext>
            </a:extLst>
          </p:cNvPr>
          <p:cNvSpPr>
            <a:spLocks noGrp="1"/>
          </p:cNvSpPr>
          <p:nvPr>
            <p:ph type="title"/>
          </p:nvPr>
        </p:nvSpPr>
        <p:spPr/>
        <p:txBody>
          <a:bodyPr/>
          <a:lstStyle/>
          <a:p>
            <a:r>
              <a:rPr lang="de-DE" dirty="0" err="1"/>
              <a:t>Economic</a:t>
            </a:r>
            <a:r>
              <a:rPr lang="de-DE" dirty="0"/>
              <a:t> </a:t>
            </a:r>
            <a:r>
              <a:rPr lang="de-DE" dirty="0" err="1"/>
              <a:t>Factors</a:t>
            </a:r>
            <a:endParaRPr lang="de-DE" dirty="0"/>
          </a:p>
        </p:txBody>
      </p:sp>
      <p:sp>
        <p:nvSpPr>
          <p:cNvPr id="3" name="Textplatzhalter 2">
            <a:extLst>
              <a:ext uri="{FF2B5EF4-FFF2-40B4-BE49-F238E27FC236}">
                <a16:creationId xmlns:a16="http://schemas.microsoft.com/office/drawing/2014/main" id="{CB114FF1-190D-A962-2A24-380745780FBE}"/>
              </a:ext>
            </a:extLst>
          </p:cNvPr>
          <p:cNvSpPr>
            <a:spLocks noGrp="1"/>
          </p:cNvSpPr>
          <p:nvPr>
            <p:ph type="body" sz="half" idx="1"/>
          </p:nvPr>
        </p:nvSpPr>
        <p:spPr>
          <a:xfrm>
            <a:off x="970201" y="1386842"/>
            <a:ext cx="5125799" cy="5059521"/>
          </a:xfrm>
        </p:spPr>
        <p:txBody>
          <a:bodyPr>
            <a:normAutofit/>
          </a:bodyPr>
          <a:lstStyle/>
          <a:p>
            <a:r>
              <a:rPr lang="de-DE" dirty="0"/>
              <a:t>national </a:t>
            </a:r>
            <a:r>
              <a:rPr lang="de-DE" dirty="0" err="1"/>
              <a:t>income</a:t>
            </a:r>
            <a:r>
              <a:rPr lang="de-DE" dirty="0"/>
              <a:t> </a:t>
            </a:r>
            <a:r>
              <a:rPr lang="de-DE" dirty="0" err="1"/>
              <a:t>levels</a:t>
            </a:r>
            <a:endParaRPr lang="de-DE" dirty="0"/>
          </a:p>
          <a:p>
            <a:r>
              <a:rPr lang="de-DE" dirty="0" err="1"/>
              <a:t>fuel</a:t>
            </a:r>
            <a:r>
              <a:rPr lang="de-DE" dirty="0"/>
              <a:t> </a:t>
            </a:r>
            <a:r>
              <a:rPr lang="de-DE" dirty="0" err="1"/>
              <a:t>prices</a:t>
            </a:r>
            <a:endParaRPr lang="de-DE" dirty="0"/>
          </a:p>
          <a:p>
            <a:r>
              <a:rPr lang="de-DE" dirty="0" err="1"/>
              <a:t>infrastructure</a:t>
            </a:r>
            <a:r>
              <a:rPr lang="de-DE" dirty="0"/>
              <a:t> </a:t>
            </a:r>
            <a:r>
              <a:rPr lang="de-DE" dirty="0" err="1"/>
              <a:t>investment</a:t>
            </a:r>
            <a:r>
              <a:rPr lang="de-DE" dirty="0"/>
              <a:t> </a:t>
            </a:r>
            <a:r>
              <a:rPr lang="de-DE" dirty="0" err="1"/>
              <a:t>capacity</a:t>
            </a:r>
            <a:endParaRPr lang="de-DE" dirty="0"/>
          </a:p>
          <a:p>
            <a:r>
              <a:rPr lang="de-DE" dirty="0" err="1"/>
              <a:t>logistics</a:t>
            </a:r>
            <a:r>
              <a:rPr lang="de-DE" dirty="0"/>
              <a:t> </a:t>
            </a:r>
            <a:r>
              <a:rPr lang="de-DE" dirty="0" err="1"/>
              <a:t>demand</a:t>
            </a:r>
            <a:endParaRPr lang="de-DE" dirty="0"/>
          </a:p>
        </p:txBody>
      </p:sp>
      <p:pic>
        <p:nvPicPr>
          <p:cNvPr id="4098" name="Picture 2" descr="a gas station sign in the snow at night">
            <a:extLst>
              <a:ext uri="{FF2B5EF4-FFF2-40B4-BE49-F238E27FC236}">
                <a16:creationId xmlns:a16="http://schemas.microsoft.com/office/drawing/2014/main" id="{EDCC322A-9099-526B-38C4-18558833BD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5339" y="-287080"/>
            <a:ext cx="5266661" cy="78999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558DB29-BD5B-E891-E884-9601829B9471}"/>
              </a:ext>
            </a:extLst>
          </p:cNvPr>
          <p:cNvSpPr txBox="1"/>
          <p:nvPr/>
        </p:nvSpPr>
        <p:spPr>
          <a:xfrm>
            <a:off x="5883349" y="6044201"/>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3431293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04B0F7-0429-7C71-288D-53C4798B8ABB}"/>
              </a:ext>
            </a:extLst>
          </p:cNvPr>
          <p:cNvSpPr>
            <a:spLocks noGrp="1"/>
          </p:cNvSpPr>
          <p:nvPr>
            <p:ph type="title"/>
          </p:nvPr>
        </p:nvSpPr>
        <p:spPr>
          <a:xfrm>
            <a:off x="603252" y="539751"/>
            <a:ext cx="7743305" cy="717551"/>
          </a:xfrm>
        </p:spPr>
        <p:txBody>
          <a:bodyPr/>
          <a:lstStyle/>
          <a:p>
            <a:r>
              <a:rPr lang="de-DE" dirty="0"/>
              <a:t>Political &amp; </a:t>
            </a:r>
            <a:r>
              <a:rPr lang="de-DE" dirty="0" err="1"/>
              <a:t>Institutional</a:t>
            </a:r>
            <a:r>
              <a:rPr lang="de-DE" dirty="0"/>
              <a:t> </a:t>
            </a:r>
            <a:r>
              <a:rPr lang="de-DE" dirty="0" err="1"/>
              <a:t>Factors</a:t>
            </a:r>
            <a:endParaRPr lang="de-DE" dirty="0"/>
          </a:p>
        </p:txBody>
      </p:sp>
      <p:sp>
        <p:nvSpPr>
          <p:cNvPr id="3" name="Textplatzhalter 2">
            <a:extLst>
              <a:ext uri="{FF2B5EF4-FFF2-40B4-BE49-F238E27FC236}">
                <a16:creationId xmlns:a16="http://schemas.microsoft.com/office/drawing/2014/main" id="{0143627A-972E-8FDA-AD2F-1CB71A1B2574}"/>
              </a:ext>
            </a:extLst>
          </p:cNvPr>
          <p:cNvSpPr>
            <a:spLocks noGrp="1"/>
          </p:cNvSpPr>
          <p:nvPr>
            <p:ph type="body" sz="half" idx="1"/>
          </p:nvPr>
        </p:nvSpPr>
        <p:spPr/>
        <p:txBody>
          <a:bodyPr>
            <a:normAutofit/>
          </a:bodyPr>
          <a:lstStyle/>
          <a:p>
            <a:r>
              <a:rPr lang="de-DE" dirty="0" err="1"/>
              <a:t>government</a:t>
            </a:r>
            <a:r>
              <a:rPr lang="de-DE" dirty="0"/>
              <a:t> </a:t>
            </a:r>
            <a:r>
              <a:rPr lang="de-DE" dirty="0" err="1"/>
              <a:t>priorities</a:t>
            </a:r>
            <a:endParaRPr lang="de-DE" dirty="0"/>
          </a:p>
          <a:p>
            <a:r>
              <a:rPr lang="de-DE" dirty="0"/>
              <a:t>legal </a:t>
            </a:r>
            <a:r>
              <a:rPr lang="de-DE" dirty="0" err="1"/>
              <a:t>frameworks</a:t>
            </a:r>
            <a:endParaRPr lang="de-DE" dirty="0"/>
          </a:p>
          <a:p>
            <a:r>
              <a:rPr lang="de-DE" dirty="0" err="1"/>
              <a:t>institutional</a:t>
            </a:r>
            <a:r>
              <a:rPr lang="de-DE" dirty="0"/>
              <a:t> </a:t>
            </a:r>
            <a:r>
              <a:rPr lang="de-DE" dirty="0" err="1"/>
              <a:t>structures</a:t>
            </a:r>
            <a:endParaRPr lang="de-DE" dirty="0"/>
          </a:p>
          <a:p>
            <a:r>
              <a:rPr lang="de-DE" dirty="0"/>
              <a:t>international </a:t>
            </a:r>
            <a:r>
              <a:rPr lang="de-DE" dirty="0" err="1"/>
              <a:t>agreements</a:t>
            </a:r>
            <a:endParaRPr lang="de-DE" dirty="0"/>
          </a:p>
        </p:txBody>
      </p:sp>
    </p:spTree>
    <p:extLst>
      <p:ext uri="{BB962C8B-B14F-4D97-AF65-F5344CB8AC3E}">
        <p14:creationId xmlns:p14="http://schemas.microsoft.com/office/powerpoint/2010/main" val="14264223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F0E27-CB87-9DB4-FDE0-516427171948}"/>
              </a:ext>
            </a:extLst>
          </p:cNvPr>
          <p:cNvSpPr>
            <a:spLocks noGrp="1"/>
          </p:cNvSpPr>
          <p:nvPr>
            <p:ph type="title"/>
          </p:nvPr>
        </p:nvSpPr>
        <p:spPr>
          <a:xfrm>
            <a:off x="603252" y="539751"/>
            <a:ext cx="6786375" cy="717551"/>
          </a:xfrm>
        </p:spPr>
        <p:txBody>
          <a:bodyPr/>
          <a:lstStyle/>
          <a:p>
            <a:r>
              <a:rPr lang="de-DE" dirty="0" err="1"/>
              <a:t>Social</a:t>
            </a:r>
            <a:r>
              <a:rPr lang="de-DE" dirty="0"/>
              <a:t> &amp; </a:t>
            </a:r>
            <a:r>
              <a:rPr lang="de-DE" dirty="0" err="1"/>
              <a:t>Demographic</a:t>
            </a:r>
            <a:r>
              <a:rPr lang="de-DE" dirty="0"/>
              <a:t> </a:t>
            </a:r>
            <a:r>
              <a:rPr lang="de-DE" dirty="0" err="1"/>
              <a:t>Factors</a:t>
            </a:r>
            <a:endParaRPr lang="de-DE" dirty="0"/>
          </a:p>
        </p:txBody>
      </p:sp>
      <p:sp>
        <p:nvSpPr>
          <p:cNvPr id="3" name="Textplatzhalter 2">
            <a:extLst>
              <a:ext uri="{FF2B5EF4-FFF2-40B4-BE49-F238E27FC236}">
                <a16:creationId xmlns:a16="http://schemas.microsoft.com/office/drawing/2014/main" id="{F70BA153-2157-19F8-212D-2A5CDF167AD0}"/>
              </a:ext>
            </a:extLst>
          </p:cNvPr>
          <p:cNvSpPr>
            <a:spLocks noGrp="1"/>
          </p:cNvSpPr>
          <p:nvPr>
            <p:ph type="body" sz="half" idx="1"/>
          </p:nvPr>
        </p:nvSpPr>
        <p:spPr>
          <a:xfrm>
            <a:off x="970201" y="1386842"/>
            <a:ext cx="4505566" cy="5059521"/>
          </a:xfrm>
        </p:spPr>
        <p:txBody>
          <a:bodyPr>
            <a:normAutofit/>
          </a:bodyPr>
          <a:lstStyle/>
          <a:p>
            <a:r>
              <a:rPr lang="de-DE" dirty="0" err="1"/>
              <a:t>population</a:t>
            </a:r>
            <a:r>
              <a:rPr lang="de-DE" dirty="0"/>
              <a:t> </a:t>
            </a:r>
            <a:r>
              <a:rPr lang="de-DE" dirty="0" err="1"/>
              <a:t>growth</a:t>
            </a:r>
            <a:endParaRPr lang="de-DE" dirty="0"/>
          </a:p>
          <a:p>
            <a:r>
              <a:rPr lang="de-DE" dirty="0" err="1"/>
              <a:t>urbanisation</a:t>
            </a:r>
            <a:endParaRPr lang="de-DE" dirty="0"/>
          </a:p>
          <a:p>
            <a:r>
              <a:rPr lang="de-DE" dirty="0" err="1"/>
              <a:t>ageing</a:t>
            </a:r>
            <a:r>
              <a:rPr lang="de-DE" dirty="0"/>
              <a:t> </a:t>
            </a:r>
            <a:r>
              <a:rPr lang="de-DE" dirty="0" err="1"/>
              <a:t>societies</a:t>
            </a:r>
            <a:endParaRPr lang="de-DE" dirty="0"/>
          </a:p>
          <a:p>
            <a:r>
              <a:rPr lang="de-DE" dirty="0" err="1"/>
              <a:t>changing</a:t>
            </a:r>
            <a:r>
              <a:rPr lang="de-DE" dirty="0"/>
              <a:t> </a:t>
            </a:r>
            <a:r>
              <a:rPr lang="de-DE" dirty="0" err="1"/>
              <a:t>mobility</a:t>
            </a:r>
            <a:r>
              <a:rPr lang="de-DE" dirty="0"/>
              <a:t> </a:t>
            </a:r>
            <a:r>
              <a:rPr lang="de-DE" dirty="0" err="1"/>
              <a:t>behaviour</a:t>
            </a:r>
            <a:endParaRPr lang="de-DE" dirty="0"/>
          </a:p>
        </p:txBody>
      </p:sp>
      <p:pic>
        <p:nvPicPr>
          <p:cNvPr id="5122" name="Picture 2" descr="aerial view photography of city skyline">
            <a:extLst>
              <a:ext uri="{FF2B5EF4-FFF2-40B4-BE49-F238E27FC236}">
                <a16:creationId xmlns:a16="http://schemas.microsoft.com/office/drawing/2014/main" id="{4318D423-79DF-6CF6-6084-6B5D5D72EE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12465" y="1127050"/>
            <a:ext cx="6379535" cy="478465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6782C30-B1AF-6383-75C6-0F089BF9B990}"/>
              </a:ext>
            </a:extLst>
          </p:cNvPr>
          <p:cNvSpPr txBox="1"/>
          <p:nvPr/>
        </p:nvSpPr>
        <p:spPr>
          <a:xfrm>
            <a:off x="5812465" y="532878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9447947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8BF01-D16B-FA68-232A-11832DFB0590}"/>
              </a:ext>
            </a:extLst>
          </p:cNvPr>
          <p:cNvSpPr>
            <a:spLocks noGrp="1"/>
          </p:cNvSpPr>
          <p:nvPr>
            <p:ph type="title"/>
          </p:nvPr>
        </p:nvSpPr>
        <p:spPr/>
        <p:txBody>
          <a:bodyPr/>
          <a:lstStyle/>
          <a:p>
            <a:r>
              <a:rPr lang="de-DE" dirty="0"/>
              <a:t>Technological </a:t>
            </a:r>
            <a:r>
              <a:rPr lang="de-DE" dirty="0" err="1"/>
              <a:t>Factors</a:t>
            </a:r>
            <a:endParaRPr lang="de-DE" dirty="0"/>
          </a:p>
        </p:txBody>
      </p:sp>
      <p:sp>
        <p:nvSpPr>
          <p:cNvPr id="3" name="Textplatzhalter 2">
            <a:extLst>
              <a:ext uri="{FF2B5EF4-FFF2-40B4-BE49-F238E27FC236}">
                <a16:creationId xmlns:a16="http://schemas.microsoft.com/office/drawing/2014/main" id="{A2C80AEB-7DF5-35A6-696C-E49B7405EC32}"/>
              </a:ext>
            </a:extLst>
          </p:cNvPr>
          <p:cNvSpPr>
            <a:spLocks noGrp="1"/>
          </p:cNvSpPr>
          <p:nvPr>
            <p:ph type="body" sz="half" idx="1"/>
          </p:nvPr>
        </p:nvSpPr>
        <p:spPr>
          <a:xfrm>
            <a:off x="970201" y="1386842"/>
            <a:ext cx="4522552" cy="5059521"/>
          </a:xfrm>
        </p:spPr>
        <p:txBody>
          <a:bodyPr>
            <a:normAutofit/>
          </a:bodyPr>
          <a:lstStyle/>
          <a:p>
            <a:r>
              <a:rPr lang="de-DE" dirty="0" err="1"/>
              <a:t>electrification</a:t>
            </a:r>
            <a:endParaRPr lang="de-DE" dirty="0"/>
          </a:p>
          <a:p>
            <a:r>
              <a:rPr lang="de-DE" dirty="0" err="1"/>
              <a:t>digitalisation</a:t>
            </a:r>
            <a:endParaRPr lang="de-DE" dirty="0"/>
          </a:p>
          <a:p>
            <a:r>
              <a:rPr lang="de-DE" dirty="0" err="1"/>
              <a:t>autonomous</a:t>
            </a:r>
            <a:r>
              <a:rPr lang="de-DE" dirty="0"/>
              <a:t> </a:t>
            </a:r>
            <a:r>
              <a:rPr lang="de-DE" dirty="0" err="1"/>
              <a:t>vehicles</a:t>
            </a:r>
            <a:endParaRPr lang="de-DE" dirty="0"/>
          </a:p>
          <a:p>
            <a:r>
              <a:rPr lang="de-DE" dirty="0"/>
              <a:t>smart </a:t>
            </a:r>
            <a:r>
              <a:rPr lang="de-DE" dirty="0" err="1"/>
              <a:t>mobility</a:t>
            </a:r>
            <a:r>
              <a:rPr lang="de-DE" dirty="0"/>
              <a:t> </a:t>
            </a:r>
            <a:r>
              <a:rPr lang="de-DE" dirty="0" err="1"/>
              <a:t>systems</a:t>
            </a:r>
            <a:endParaRPr lang="de-DE" dirty="0"/>
          </a:p>
        </p:txBody>
      </p:sp>
      <p:pic>
        <p:nvPicPr>
          <p:cNvPr id="6146" name="Picture 2" descr="black and white usb cable plugged in black device">
            <a:extLst>
              <a:ext uri="{FF2B5EF4-FFF2-40B4-BE49-F238E27FC236}">
                <a16:creationId xmlns:a16="http://schemas.microsoft.com/office/drawing/2014/main" id="{92DD8875-AA35-CA3E-9C10-C88C996EBA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0113" y="1386842"/>
            <a:ext cx="6376353" cy="4242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9D4B991-3265-6392-55D7-F5E70F991747}"/>
              </a:ext>
            </a:extLst>
          </p:cNvPr>
          <p:cNvSpPr txBox="1"/>
          <p:nvPr/>
        </p:nvSpPr>
        <p:spPr>
          <a:xfrm>
            <a:off x="5670113" y="5068996"/>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9295968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B9C7A-501C-09C7-D97B-76292CF2202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185A1D-DB23-1ADD-E331-FD86CF48E9D7}"/>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7A577E28-E1DE-3836-FCA8-49C391BE35EC}"/>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dirty="0"/>
              <a:t>Transport Policy </a:t>
            </a:r>
            <a:r>
              <a:rPr lang="de-DE" dirty="0" err="1"/>
              <a:t>Objectives</a:t>
            </a:r>
            <a:endParaRPr lang="de-DE"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b="1" dirty="0"/>
              <a:t>Policy Areas in Transport</a:t>
            </a:r>
          </a:p>
          <a:p>
            <a:pPr marL="0" indent="0">
              <a:buNone/>
            </a:pPr>
            <a:r>
              <a:rPr lang="de-DE" dirty="0"/>
              <a:t>Framework </a:t>
            </a:r>
            <a:r>
              <a:rPr lang="de-DE" dirty="0" err="1"/>
              <a:t>for</a:t>
            </a:r>
            <a:r>
              <a:rPr lang="de-DE" dirty="0"/>
              <a:t> Transport Policy</a:t>
            </a:r>
          </a:p>
          <a:p>
            <a:pPr marL="0" indent="0">
              <a:buNone/>
            </a:pPr>
            <a:r>
              <a:rPr lang="de-DE" dirty="0"/>
              <a:t>Integrated Transport Policy</a:t>
            </a:r>
          </a:p>
          <a:p>
            <a:pPr marL="0" indent="0">
              <a:buNone/>
            </a:pPr>
            <a:r>
              <a:rPr lang="de-DE" dirty="0"/>
              <a:t>Current Trends</a:t>
            </a:r>
          </a:p>
        </p:txBody>
      </p:sp>
    </p:spTree>
    <p:extLst>
      <p:ext uri="{BB962C8B-B14F-4D97-AF65-F5344CB8AC3E}">
        <p14:creationId xmlns:p14="http://schemas.microsoft.com/office/powerpoint/2010/main" val="265143560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0C096-7868-645B-B0BB-D831A6A666D9}"/>
              </a:ext>
            </a:extLst>
          </p:cNvPr>
          <p:cNvSpPr>
            <a:spLocks noGrp="1"/>
          </p:cNvSpPr>
          <p:nvPr>
            <p:ph type="title"/>
          </p:nvPr>
        </p:nvSpPr>
        <p:spPr/>
        <p:txBody>
          <a:bodyPr/>
          <a:lstStyle/>
          <a:p>
            <a:r>
              <a:rPr lang="de-DE" dirty="0"/>
              <a:t>Infrastructure Policy</a:t>
            </a:r>
          </a:p>
        </p:txBody>
      </p:sp>
      <p:sp>
        <p:nvSpPr>
          <p:cNvPr id="3" name="Textplatzhalter 2">
            <a:extLst>
              <a:ext uri="{FF2B5EF4-FFF2-40B4-BE49-F238E27FC236}">
                <a16:creationId xmlns:a16="http://schemas.microsoft.com/office/drawing/2014/main" id="{A36FF9D3-42E0-68FE-579A-0A85CAC18791}"/>
              </a:ext>
            </a:extLst>
          </p:cNvPr>
          <p:cNvSpPr>
            <a:spLocks noGrp="1"/>
          </p:cNvSpPr>
          <p:nvPr>
            <p:ph type="body" sz="half" idx="1"/>
          </p:nvPr>
        </p:nvSpPr>
        <p:spPr/>
        <p:txBody>
          <a:bodyPr>
            <a:normAutofit/>
          </a:bodyPr>
          <a:lstStyle/>
          <a:p>
            <a:pPr marL="0" indent="0">
              <a:buNone/>
            </a:pPr>
            <a:r>
              <a:rPr lang="de-DE" dirty="0"/>
              <a:t>Measures </a:t>
            </a:r>
            <a:r>
              <a:rPr lang="de-DE" dirty="0" err="1"/>
              <a:t>include</a:t>
            </a:r>
            <a:r>
              <a:rPr lang="de-DE" dirty="0"/>
              <a:t>:</a:t>
            </a:r>
          </a:p>
          <a:p>
            <a:r>
              <a:rPr lang="de-DE" dirty="0" err="1"/>
              <a:t>investment</a:t>
            </a:r>
            <a:r>
              <a:rPr lang="de-DE" dirty="0"/>
              <a:t> in </a:t>
            </a:r>
            <a:r>
              <a:rPr lang="de-DE" dirty="0" err="1"/>
              <a:t>roads</a:t>
            </a:r>
            <a:r>
              <a:rPr lang="de-DE" dirty="0"/>
              <a:t>, </a:t>
            </a:r>
            <a:r>
              <a:rPr lang="de-DE" dirty="0" err="1"/>
              <a:t>railways</a:t>
            </a:r>
            <a:r>
              <a:rPr lang="de-DE" dirty="0"/>
              <a:t>, </a:t>
            </a:r>
            <a:r>
              <a:rPr lang="de-DE" dirty="0" err="1"/>
              <a:t>ports</a:t>
            </a:r>
            <a:r>
              <a:rPr lang="de-DE" dirty="0"/>
              <a:t> and </a:t>
            </a:r>
            <a:r>
              <a:rPr lang="de-DE" dirty="0" err="1"/>
              <a:t>airports</a:t>
            </a:r>
            <a:endParaRPr lang="de-DE" dirty="0"/>
          </a:p>
          <a:p>
            <a:r>
              <a:rPr lang="de-DE" dirty="0" err="1"/>
              <a:t>maintenance</a:t>
            </a:r>
            <a:r>
              <a:rPr lang="de-DE" dirty="0"/>
              <a:t> and </a:t>
            </a:r>
            <a:r>
              <a:rPr lang="de-DE" dirty="0" err="1"/>
              <a:t>modernization</a:t>
            </a:r>
            <a:endParaRPr lang="de-DE" dirty="0"/>
          </a:p>
          <a:p>
            <a:r>
              <a:rPr lang="de-DE" dirty="0"/>
              <a:t>network </a:t>
            </a:r>
            <a:r>
              <a:rPr lang="de-DE" dirty="0" err="1"/>
              <a:t>expansion</a:t>
            </a:r>
            <a:endParaRPr lang="de-DE" dirty="0"/>
          </a:p>
        </p:txBody>
      </p:sp>
    </p:spTree>
    <p:extLst>
      <p:ext uri="{BB962C8B-B14F-4D97-AF65-F5344CB8AC3E}">
        <p14:creationId xmlns:p14="http://schemas.microsoft.com/office/powerpoint/2010/main" val="97786613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BBD01-2052-E395-12BF-9AB6FD85BB99}"/>
              </a:ext>
            </a:extLst>
          </p:cNvPr>
          <p:cNvSpPr>
            <a:spLocks noGrp="1"/>
          </p:cNvSpPr>
          <p:nvPr>
            <p:ph type="title"/>
          </p:nvPr>
        </p:nvSpPr>
        <p:spPr/>
        <p:txBody>
          <a:bodyPr/>
          <a:lstStyle/>
          <a:p>
            <a:r>
              <a:rPr lang="de-DE" dirty="0"/>
              <a:t>Environmental Policy</a:t>
            </a:r>
          </a:p>
        </p:txBody>
      </p:sp>
      <p:sp>
        <p:nvSpPr>
          <p:cNvPr id="3" name="Textplatzhalter 2">
            <a:extLst>
              <a:ext uri="{FF2B5EF4-FFF2-40B4-BE49-F238E27FC236}">
                <a16:creationId xmlns:a16="http://schemas.microsoft.com/office/drawing/2014/main" id="{6E28328B-2CE3-5906-4A18-CC0940682C31}"/>
              </a:ext>
            </a:extLst>
          </p:cNvPr>
          <p:cNvSpPr>
            <a:spLocks noGrp="1"/>
          </p:cNvSpPr>
          <p:nvPr>
            <p:ph type="body" sz="half" idx="1"/>
          </p:nvPr>
        </p:nvSpPr>
        <p:spPr/>
        <p:txBody>
          <a:bodyPr>
            <a:normAutofit/>
          </a:bodyPr>
          <a:lstStyle/>
          <a:p>
            <a:pPr marL="0" indent="0">
              <a:buNone/>
            </a:pPr>
            <a:r>
              <a:rPr lang="de-DE" dirty="0"/>
              <a:t>Measures </a:t>
            </a:r>
            <a:r>
              <a:rPr lang="de-DE" dirty="0" err="1"/>
              <a:t>include</a:t>
            </a:r>
            <a:r>
              <a:rPr lang="de-DE" dirty="0"/>
              <a:t>:</a:t>
            </a:r>
          </a:p>
          <a:p>
            <a:r>
              <a:rPr lang="de-DE" dirty="0" err="1"/>
              <a:t>emission</a:t>
            </a:r>
            <a:r>
              <a:rPr lang="de-DE" dirty="0"/>
              <a:t> </a:t>
            </a:r>
            <a:r>
              <a:rPr lang="de-DE" dirty="0" err="1"/>
              <a:t>standards</a:t>
            </a:r>
            <a:endParaRPr lang="de-DE" dirty="0"/>
          </a:p>
          <a:p>
            <a:r>
              <a:rPr lang="de-DE" dirty="0" err="1"/>
              <a:t>low</a:t>
            </a:r>
            <a:r>
              <a:rPr lang="de-DE" dirty="0"/>
              <a:t>-emission </a:t>
            </a:r>
            <a:r>
              <a:rPr lang="de-DE" dirty="0" err="1"/>
              <a:t>zones</a:t>
            </a:r>
            <a:endParaRPr lang="de-DE" dirty="0"/>
          </a:p>
          <a:p>
            <a:r>
              <a:rPr lang="de-DE" dirty="0" err="1"/>
              <a:t>promotion</a:t>
            </a:r>
            <a:r>
              <a:rPr lang="de-DE" dirty="0"/>
              <a:t> </a:t>
            </a:r>
            <a:r>
              <a:rPr lang="de-DE" dirty="0" err="1"/>
              <a:t>of</a:t>
            </a:r>
            <a:r>
              <a:rPr lang="de-DE" dirty="0"/>
              <a:t> </a:t>
            </a:r>
            <a:r>
              <a:rPr lang="de-DE" dirty="0" err="1"/>
              <a:t>public</a:t>
            </a:r>
            <a:r>
              <a:rPr lang="de-DE" dirty="0"/>
              <a:t> </a:t>
            </a:r>
            <a:r>
              <a:rPr lang="de-DE" dirty="0" err="1"/>
              <a:t>transport</a:t>
            </a:r>
            <a:r>
              <a:rPr lang="de-DE" dirty="0"/>
              <a:t> and </a:t>
            </a:r>
            <a:r>
              <a:rPr lang="de-DE" dirty="0" err="1"/>
              <a:t>cycling</a:t>
            </a:r>
            <a:endParaRPr lang="de-DE" dirty="0"/>
          </a:p>
          <a:p>
            <a:r>
              <a:rPr lang="de-DE" dirty="0" err="1"/>
              <a:t>fuel</a:t>
            </a:r>
            <a:r>
              <a:rPr lang="de-DE" dirty="0"/>
              <a:t> </a:t>
            </a:r>
            <a:r>
              <a:rPr lang="de-DE" dirty="0" err="1"/>
              <a:t>taxation</a:t>
            </a:r>
            <a:endParaRPr lang="de-DE" dirty="0"/>
          </a:p>
        </p:txBody>
      </p:sp>
    </p:spTree>
    <p:extLst>
      <p:ext uri="{BB962C8B-B14F-4D97-AF65-F5344CB8AC3E}">
        <p14:creationId xmlns:p14="http://schemas.microsoft.com/office/powerpoint/2010/main" val="224517185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D3ED97-E92B-F967-E4E5-C4C6F51D2DE7}"/>
              </a:ext>
            </a:extLst>
          </p:cNvPr>
          <p:cNvSpPr>
            <a:spLocks noGrp="1"/>
          </p:cNvSpPr>
          <p:nvPr>
            <p:ph type="title"/>
          </p:nvPr>
        </p:nvSpPr>
        <p:spPr/>
        <p:txBody>
          <a:bodyPr/>
          <a:lstStyle/>
          <a:p>
            <a:r>
              <a:rPr lang="de-DE" dirty="0" err="1"/>
              <a:t>Safety</a:t>
            </a:r>
            <a:r>
              <a:rPr lang="de-DE" dirty="0"/>
              <a:t> Policy</a:t>
            </a:r>
          </a:p>
        </p:txBody>
      </p:sp>
      <p:sp>
        <p:nvSpPr>
          <p:cNvPr id="3" name="Textplatzhalter 2">
            <a:extLst>
              <a:ext uri="{FF2B5EF4-FFF2-40B4-BE49-F238E27FC236}">
                <a16:creationId xmlns:a16="http://schemas.microsoft.com/office/drawing/2014/main" id="{E053EB5A-F5CF-16D6-3171-06A3563EAFED}"/>
              </a:ext>
            </a:extLst>
          </p:cNvPr>
          <p:cNvSpPr>
            <a:spLocks noGrp="1"/>
          </p:cNvSpPr>
          <p:nvPr>
            <p:ph type="body" sz="half" idx="1"/>
          </p:nvPr>
        </p:nvSpPr>
        <p:spPr/>
        <p:txBody>
          <a:bodyPr>
            <a:normAutofit/>
          </a:bodyPr>
          <a:lstStyle/>
          <a:p>
            <a:pPr marL="0" indent="0">
              <a:buNone/>
            </a:pPr>
            <a:r>
              <a:rPr lang="de-DE" dirty="0"/>
              <a:t>Measures </a:t>
            </a:r>
            <a:r>
              <a:rPr lang="de-DE" dirty="0" err="1"/>
              <a:t>include</a:t>
            </a:r>
            <a:r>
              <a:rPr lang="de-DE" dirty="0"/>
              <a:t>:</a:t>
            </a:r>
          </a:p>
          <a:p>
            <a:r>
              <a:rPr lang="de-DE" dirty="0" err="1"/>
              <a:t>speed</a:t>
            </a:r>
            <a:r>
              <a:rPr lang="de-DE" dirty="0"/>
              <a:t> </a:t>
            </a:r>
            <a:r>
              <a:rPr lang="de-DE" dirty="0" err="1"/>
              <a:t>limits</a:t>
            </a:r>
            <a:endParaRPr lang="de-DE" dirty="0"/>
          </a:p>
          <a:p>
            <a:r>
              <a:rPr lang="de-DE" dirty="0" err="1"/>
              <a:t>vehicle</a:t>
            </a:r>
            <a:r>
              <a:rPr lang="de-DE" dirty="0"/>
              <a:t> </a:t>
            </a:r>
            <a:r>
              <a:rPr lang="de-DE" dirty="0" err="1"/>
              <a:t>safety</a:t>
            </a:r>
            <a:r>
              <a:rPr lang="de-DE" dirty="0"/>
              <a:t> </a:t>
            </a:r>
            <a:r>
              <a:rPr lang="de-DE" dirty="0" err="1"/>
              <a:t>standards</a:t>
            </a:r>
            <a:endParaRPr lang="de-DE" dirty="0"/>
          </a:p>
          <a:p>
            <a:r>
              <a:rPr lang="de-DE" dirty="0" err="1"/>
              <a:t>traffic</a:t>
            </a:r>
            <a:r>
              <a:rPr lang="de-DE" dirty="0"/>
              <a:t> </a:t>
            </a:r>
            <a:r>
              <a:rPr lang="de-DE" dirty="0" err="1"/>
              <a:t>enforcement</a:t>
            </a:r>
            <a:endParaRPr lang="de-DE" dirty="0"/>
          </a:p>
          <a:p>
            <a:r>
              <a:rPr lang="de-DE" dirty="0" err="1"/>
              <a:t>road</a:t>
            </a:r>
            <a:r>
              <a:rPr lang="de-DE" dirty="0"/>
              <a:t> </a:t>
            </a:r>
            <a:r>
              <a:rPr lang="de-DE" dirty="0" err="1"/>
              <a:t>safety</a:t>
            </a:r>
            <a:r>
              <a:rPr lang="de-DE" dirty="0"/>
              <a:t> </a:t>
            </a:r>
            <a:r>
              <a:rPr lang="de-DE" dirty="0" err="1"/>
              <a:t>campaigns</a:t>
            </a:r>
            <a:endParaRPr lang="de-DE" dirty="0"/>
          </a:p>
        </p:txBody>
      </p:sp>
      <p:pic>
        <p:nvPicPr>
          <p:cNvPr id="7170" name="Picture 2" descr="red and white no smoking sign">
            <a:extLst>
              <a:ext uri="{FF2B5EF4-FFF2-40B4-BE49-F238E27FC236}">
                <a16:creationId xmlns:a16="http://schemas.microsoft.com/office/drawing/2014/main" id="{CBAA640B-81B9-8B4D-1800-173D9CE2D6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9249" y="0"/>
            <a:ext cx="4575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86E1499-C847-E4C4-CA15-28C8C2732634}"/>
              </a:ext>
            </a:extLst>
          </p:cNvPr>
          <p:cNvSpPr txBox="1"/>
          <p:nvPr/>
        </p:nvSpPr>
        <p:spPr>
          <a:xfrm>
            <a:off x="5680745" y="6044201"/>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860980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96974-04BB-D389-DAAC-825CC3A63B37}"/>
              </a:ext>
            </a:extLst>
          </p:cNvPr>
          <p:cNvSpPr>
            <a:spLocks noGrp="1"/>
          </p:cNvSpPr>
          <p:nvPr>
            <p:ph type="title"/>
          </p:nvPr>
        </p:nvSpPr>
        <p:spPr>
          <a:xfrm>
            <a:off x="603252" y="539751"/>
            <a:ext cx="6903333" cy="717551"/>
          </a:xfrm>
        </p:spPr>
        <p:txBody>
          <a:bodyPr/>
          <a:lstStyle/>
          <a:p>
            <a:r>
              <a:rPr lang="de-DE" dirty="0"/>
              <a:t>Pricing &amp; </a:t>
            </a:r>
            <a:r>
              <a:rPr lang="de-DE" dirty="0" err="1"/>
              <a:t>Economic</a:t>
            </a:r>
            <a:r>
              <a:rPr lang="de-DE" dirty="0"/>
              <a:t> Policy</a:t>
            </a:r>
          </a:p>
        </p:txBody>
      </p:sp>
      <p:sp>
        <p:nvSpPr>
          <p:cNvPr id="3" name="Textplatzhalter 2">
            <a:extLst>
              <a:ext uri="{FF2B5EF4-FFF2-40B4-BE49-F238E27FC236}">
                <a16:creationId xmlns:a16="http://schemas.microsoft.com/office/drawing/2014/main" id="{E938E358-40BC-343F-1C68-456D926773F4}"/>
              </a:ext>
            </a:extLst>
          </p:cNvPr>
          <p:cNvSpPr>
            <a:spLocks noGrp="1"/>
          </p:cNvSpPr>
          <p:nvPr>
            <p:ph type="body" sz="half" idx="1"/>
          </p:nvPr>
        </p:nvSpPr>
        <p:spPr/>
        <p:txBody>
          <a:bodyPr>
            <a:normAutofit/>
          </a:bodyPr>
          <a:lstStyle/>
          <a:p>
            <a:pPr marL="0" indent="0">
              <a:buNone/>
            </a:pPr>
            <a:r>
              <a:rPr lang="de-DE" dirty="0"/>
              <a:t>Measures </a:t>
            </a:r>
            <a:r>
              <a:rPr lang="de-DE" dirty="0" err="1"/>
              <a:t>include</a:t>
            </a:r>
            <a:r>
              <a:rPr lang="de-DE" dirty="0"/>
              <a:t>:</a:t>
            </a:r>
          </a:p>
          <a:p>
            <a:r>
              <a:rPr lang="de-DE" dirty="0" err="1"/>
              <a:t>road</a:t>
            </a:r>
            <a:r>
              <a:rPr lang="de-DE" dirty="0"/>
              <a:t> pricing</a:t>
            </a:r>
          </a:p>
          <a:p>
            <a:r>
              <a:rPr lang="de-DE" dirty="0" err="1"/>
              <a:t>congestion</a:t>
            </a:r>
            <a:r>
              <a:rPr lang="de-DE" dirty="0"/>
              <a:t> </a:t>
            </a:r>
            <a:r>
              <a:rPr lang="de-DE" dirty="0" err="1"/>
              <a:t>charging</a:t>
            </a:r>
            <a:endParaRPr lang="de-DE" dirty="0"/>
          </a:p>
          <a:p>
            <a:r>
              <a:rPr lang="de-DE" dirty="0" err="1"/>
              <a:t>fuel</a:t>
            </a:r>
            <a:r>
              <a:rPr lang="de-DE" dirty="0"/>
              <a:t> </a:t>
            </a:r>
            <a:r>
              <a:rPr lang="de-DE" dirty="0" err="1"/>
              <a:t>taxes</a:t>
            </a:r>
            <a:endParaRPr lang="de-DE" dirty="0"/>
          </a:p>
          <a:p>
            <a:r>
              <a:rPr lang="de-DE" dirty="0" err="1"/>
              <a:t>subsidies</a:t>
            </a:r>
            <a:r>
              <a:rPr lang="de-DE" dirty="0"/>
              <a:t> </a:t>
            </a:r>
            <a:r>
              <a:rPr lang="de-DE" dirty="0" err="1"/>
              <a:t>for</a:t>
            </a:r>
            <a:r>
              <a:rPr lang="de-DE" dirty="0"/>
              <a:t> </a:t>
            </a:r>
            <a:r>
              <a:rPr lang="de-DE" dirty="0" err="1"/>
              <a:t>public</a:t>
            </a:r>
            <a:r>
              <a:rPr lang="de-DE" dirty="0"/>
              <a:t> </a:t>
            </a:r>
            <a:r>
              <a:rPr lang="de-DE" dirty="0" err="1"/>
              <a:t>transport</a:t>
            </a:r>
            <a:endParaRPr lang="de-DE" dirty="0"/>
          </a:p>
        </p:txBody>
      </p:sp>
    </p:spTree>
    <p:extLst>
      <p:ext uri="{BB962C8B-B14F-4D97-AF65-F5344CB8AC3E}">
        <p14:creationId xmlns:p14="http://schemas.microsoft.com/office/powerpoint/2010/main" val="196845959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CA074-789E-DB24-CA24-D54E9B87DA6E}"/>
              </a:ext>
            </a:extLst>
          </p:cNvPr>
          <p:cNvSpPr>
            <a:spLocks noGrp="1"/>
          </p:cNvSpPr>
          <p:nvPr>
            <p:ph type="title"/>
          </p:nvPr>
        </p:nvSpPr>
        <p:spPr/>
        <p:txBody>
          <a:bodyPr/>
          <a:lstStyle/>
          <a:p>
            <a:r>
              <a:rPr lang="de-DE" dirty="0"/>
              <a:t>Urban Mobility Policy</a:t>
            </a:r>
          </a:p>
        </p:txBody>
      </p:sp>
      <p:sp>
        <p:nvSpPr>
          <p:cNvPr id="3" name="Textplatzhalter 2">
            <a:extLst>
              <a:ext uri="{FF2B5EF4-FFF2-40B4-BE49-F238E27FC236}">
                <a16:creationId xmlns:a16="http://schemas.microsoft.com/office/drawing/2014/main" id="{43C14353-561C-547A-8D6F-9B313052989F}"/>
              </a:ext>
            </a:extLst>
          </p:cNvPr>
          <p:cNvSpPr>
            <a:spLocks noGrp="1"/>
          </p:cNvSpPr>
          <p:nvPr>
            <p:ph type="body" sz="half" idx="1"/>
          </p:nvPr>
        </p:nvSpPr>
        <p:spPr/>
        <p:txBody>
          <a:bodyPr>
            <a:normAutofit/>
          </a:bodyPr>
          <a:lstStyle/>
          <a:p>
            <a:r>
              <a:rPr lang="de-DE" dirty="0" err="1"/>
              <a:t>pedestrianisation</a:t>
            </a:r>
            <a:endParaRPr lang="de-DE" dirty="0"/>
          </a:p>
          <a:p>
            <a:r>
              <a:rPr lang="de-DE" dirty="0" err="1"/>
              <a:t>cycling</a:t>
            </a:r>
            <a:r>
              <a:rPr lang="de-DE" dirty="0"/>
              <a:t> </a:t>
            </a:r>
            <a:r>
              <a:rPr lang="de-DE" dirty="0" err="1"/>
              <a:t>infrastructure</a:t>
            </a:r>
            <a:endParaRPr lang="de-DE" dirty="0"/>
          </a:p>
          <a:p>
            <a:r>
              <a:rPr lang="de-DE" dirty="0" err="1"/>
              <a:t>parking</a:t>
            </a:r>
            <a:r>
              <a:rPr lang="de-DE" dirty="0"/>
              <a:t> </a:t>
            </a:r>
            <a:r>
              <a:rPr lang="de-DE" dirty="0" err="1"/>
              <a:t>management</a:t>
            </a:r>
            <a:endParaRPr lang="de-DE" dirty="0"/>
          </a:p>
          <a:p>
            <a:r>
              <a:rPr lang="de-DE" dirty="0"/>
              <a:t>transit-</a:t>
            </a:r>
            <a:r>
              <a:rPr lang="de-DE" dirty="0" err="1"/>
              <a:t>oriented</a:t>
            </a:r>
            <a:r>
              <a:rPr lang="de-DE" dirty="0"/>
              <a:t> </a:t>
            </a:r>
            <a:r>
              <a:rPr lang="de-DE" dirty="0" err="1"/>
              <a:t>development</a:t>
            </a:r>
            <a:r>
              <a:rPr lang="de-DE" dirty="0"/>
              <a:t> (TOD)</a:t>
            </a:r>
          </a:p>
        </p:txBody>
      </p:sp>
    </p:spTree>
    <p:extLst>
      <p:ext uri="{BB962C8B-B14F-4D97-AF65-F5344CB8AC3E}">
        <p14:creationId xmlns:p14="http://schemas.microsoft.com/office/powerpoint/2010/main" val="33598013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3F639-9BE1-A94C-76E5-886CE1639A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3DE50E-511F-DAC6-4807-DD355DEB98B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3FD3A1FF-D065-8558-E64F-953B7B573E86}"/>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dirty="0"/>
              <a:t>Transport Policy </a:t>
            </a:r>
            <a:r>
              <a:rPr lang="de-DE" dirty="0" err="1"/>
              <a:t>Objectives</a:t>
            </a:r>
            <a:endParaRPr lang="de-DE"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dirty="0"/>
              <a:t>Policy Areas in Transport</a:t>
            </a:r>
          </a:p>
          <a:p>
            <a:pPr marL="0" indent="0">
              <a:buNone/>
            </a:pPr>
            <a:r>
              <a:rPr lang="de-DE" b="1" dirty="0"/>
              <a:t>Framework </a:t>
            </a:r>
            <a:r>
              <a:rPr lang="de-DE" b="1" dirty="0" err="1"/>
              <a:t>for</a:t>
            </a:r>
            <a:r>
              <a:rPr lang="de-DE" b="1" dirty="0"/>
              <a:t> Transport Policy</a:t>
            </a:r>
          </a:p>
          <a:p>
            <a:pPr marL="0" indent="0">
              <a:buNone/>
            </a:pPr>
            <a:r>
              <a:rPr lang="de-DE" dirty="0"/>
              <a:t>Integrated Transport Policy</a:t>
            </a:r>
          </a:p>
          <a:p>
            <a:pPr marL="0" indent="0">
              <a:buNone/>
            </a:pPr>
            <a:r>
              <a:rPr lang="de-DE" dirty="0"/>
              <a:t>Current Trends</a:t>
            </a:r>
          </a:p>
        </p:txBody>
      </p:sp>
    </p:spTree>
    <p:extLst>
      <p:ext uri="{BB962C8B-B14F-4D97-AF65-F5344CB8AC3E}">
        <p14:creationId xmlns:p14="http://schemas.microsoft.com/office/powerpoint/2010/main" val="423495537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212B2-3F5F-7403-2B07-B68DF388AC85}"/>
              </a:ext>
            </a:extLst>
          </p:cNvPr>
          <p:cNvSpPr>
            <a:spLocks noGrp="1"/>
          </p:cNvSpPr>
          <p:nvPr>
            <p:ph type="title"/>
          </p:nvPr>
        </p:nvSpPr>
        <p:spPr>
          <a:xfrm>
            <a:off x="603253" y="539751"/>
            <a:ext cx="7424328" cy="717551"/>
          </a:xfrm>
        </p:spPr>
        <p:txBody>
          <a:bodyPr/>
          <a:lstStyle/>
          <a:p>
            <a:r>
              <a:rPr lang="de-DE" dirty="0"/>
              <a:t>Policy Framework Components</a:t>
            </a:r>
          </a:p>
        </p:txBody>
      </p:sp>
      <p:sp>
        <p:nvSpPr>
          <p:cNvPr id="3" name="Textplatzhalter 2">
            <a:extLst>
              <a:ext uri="{FF2B5EF4-FFF2-40B4-BE49-F238E27FC236}">
                <a16:creationId xmlns:a16="http://schemas.microsoft.com/office/drawing/2014/main" id="{6B794315-F47F-C49F-CD17-4DDFDCB0A0F1}"/>
              </a:ext>
            </a:extLst>
          </p:cNvPr>
          <p:cNvSpPr>
            <a:spLocks noGrp="1"/>
          </p:cNvSpPr>
          <p:nvPr>
            <p:ph type="body" sz="half" idx="1"/>
          </p:nvPr>
        </p:nvSpPr>
        <p:spPr/>
        <p:txBody>
          <a:bodyPr>
            <a:normAutofit/>
          </a:bodyPr>
          <a:lstStyle/>
          <a:p>
            <a:pPr marL="0" indent="0">
              <a:buNone/>
            </a:pPr>
            <a:r>
              <a:rPr lang="de-DE" dirty="0"/>
              <a:t>Transport </a:t>
            </a:r>
            <a:r>
              <a:rPr lang="de-DE" dirty="0" err="1"/>
              <a:t>policy</a:t>
            </a:r>
            <a:r>
              <a:rPr lang="de-DE" dirty="0"/>
              <a:t> </a:t>
            </a:r>
            <a:r>
              <a:rPr lang="de-DE" dirty="0" err="1"/>
              <a:t>requires</a:t>
            </a:r>
            <a:r>
              <a:rPr lang="de-DE" dirty="0"/>
              <a:t>:</a:t>
            </a:r>
          </a:p>
          <a:p>
            <a:r>
              <a:rPr lang="de-DE" dirty="0"/>
              <a:t>legal </a:t>
            </a:r>
            <a:r>
              <a:rPr lang="de-DE" dirty="0" err="1"/>
              <a:t>frameworks</a:t>
            </a:r>
            <a:endParaRPr lang="de-DE" dirty="0"/>
          </a:p>
          <a:p>
            <a:r>
              <a:rPr lang="de-DE" dirty="0" err="1"/>
              <a:t>institutions</a:t>
            </a:r>
            <a:endParaRPr lang="de-DE" dirty="0"/>
          </a:p>
          <a:p>
            <a:r>
              <a:rPr lang="de-DE" dirty="0" err="1"/>
              <a:t>funding</a:t>
            </a:r>
            <a:r>
              <a:rPr lang="de-DE" dirty="0"/>
              <a:t> </a:t>
            </a:r>
            <a:r>
              <a:rPr lang="de-DE" dirty="0" err="1"/>
              <a:t>mechanisms</a:t>
            </a:r>
            <a:endParaRPr lang="de-DE" dirty="0"/>
          </a:p>
          <a:p>
            <a:r>
              <a:rPr lang="de-DE" dirty="0" err="1"/>
              <a:t>planning</a:t>
            </a:r>
            <a:r>
              <a:rPr lang="de-DE" dirty="0"/>
              <a:t> </a:t>
            </a:r>
            <a:r>
              <a:rPr lang="de-DE" dirty="0" err="1"/>
              <a:t>systems</a:t>
            </a:r>
            <a:endParaRPr lang="de-DE" dirty="0"/>
          </a:p>
          <a:p>
            <a:r>
              <a:rPr lang="de-DE" dirty="0" err="1"/>
              <a:t>evaluation</a:t>
            </a:r>
            <a:r>
              <a:rPr lang="de-DE" dirty="0"/>
              <a:t> </a:t>
            </a:r>
            <a:r>
              <a:rPr lang="de-DE" dirty="0" err="1"/>
              <a:t>methods</a:t>
            </a:r>
            <a:endParaRPr lang="de-DE" dirty="0"/>
          </a:p>
        </p:txBody>
      </p:sp>
    </p:spTree>
    <p:extLst>
      <p:ext uri="{BB962C8B-B14F-4D97-AF65-F5344CB8AC3E}">
        <p14:creationId xmlns:p14="http://schemas.microsoft.com/office/powerpoint/2010/main" val="423269205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FE42A-F63A-8723-DF2B-7DD67F67162E}"/>
              </a:ext>
            </a:extLst>
          </p:cNvPr>
          <p:cNvSpPr>
            <a:spLocks noGrp="1"/>
          </p:cNvSpPr>
          <p:nvPr>
            <p:ph type="title"/>
          </p:nvPr>
        </p:nvSpPr>
        <p:spPr>
          <a:xfrm>
            <a:off x="603252" y="539751"/>
            <a:ext cx="6478031" cy="717551"/>
          </a:xfrm>
        </p:spPr>
        <p:txBody>
          <a:bodyPr/>
          <a:lstStyle/>
          <a:p>
            <a:r>
              <a:rPr lang="de-DE" dirty="0"/>
              <a:t>Levels </a:t>
            </a:r>
            <a:r>
              <a:rPr lang="de-DE" dirty="0" err="1"/>
              <a:t>of</a:t>
            </a:r>
            <a:r>
              <a:rPr lang="de-DE" dirty="0"/>
              <a:t> Transport Policy</a:t>
            </a:r>
          </a:p>
        </p:txBody>
      </p:sp>
      <p:sp>
        <p:nvSpPr>
          <p:cNvPr id="3" name="Textplatzhalter 2">
            <a:extLst>
              <a:ext uri="{FF2B5EF4-FFF2-40B4-BE49-F238E27FC236}">
                <a16:creationId xmlns:a16="http://schemas.microsoft.com/office/drawing/2014/main" id="{C2CE86F5-39DE-86AD-43FD-7CB4A63077EF}"/>
              </a:ext>
            </a:extLst>
          </p:cNvPr>
          <p:cNvSpPr>
            <a:spLocks noGrp="1"/>
          </p:cNvSpPr>
          <p:nvPr>
            <p:ph type="body" sz="half" idx="1"/>
          </p:nvPr>
        </p:nvSpPr>
        <p:spPr>
          <a:xfrm>
            <a:off x="970201" y="1386842"/>
            <a:ext cx="3729390" cy="5059521"/>
          </a:xfrm>
        </p:spPr>
        <p:txBody>
          <a:bodyPr>
            <a:normAutofit/>
          </a:bodyPr>
          <a:lstStyle/>
          <a:p>
            <a:r>
              <a:rPr lang="de-DE" dirty="0" err="1"/>
              <a:t>Local</a:t>
            </a:r>
            <a:r>
              <a:rPr lang="de-DE" dirty="0"/>
              <a:t> Level</a:t>
            </a:r>
          </a:p>
          <a:p>
            <a:pPr lvl="1"/>
            <a:r>
              <a:rPr lang="de-DE" dirty="0"/>
              <a:t>urban </a:t>
            </a:r>
            <a:r>
              <a:rPr lang="de-DE" dirty="0" err="1"/>
              <a:t>mobility</a:t>
            </a:r>
            <a:r>
              <a:rPr lang="de-DE" dirty="0"/>
              <a:t> </a:t>
            </a:r>
            <a:r>
              <a:rPr lang="de-DE" dirty="0" err="1"/>
              <a:t>management</a:t>
            </a:r>
            <a:endParaRPr lang="de-DE" dirty="0"/>
          </a:p>
          <a:p>
            <a:pPr lvl="1"/>
            <a:r>
              <a:rPr lang="de-DE" dirty="0" err="1"/>
              <a:t>local</a:t>
            </a:r>
            <a:r>
              <a:rPr lang="de-DE" dirty="0"/>
              <a:t> </a:t>
            </a:r>
            <a:r>
              <a:rPr lang="de-DE" dirty="0" err="1"/>
              <a:t>public</a:t>
            </a:r>
            <a:r>
              <a:rPr lang="de-DE" dirty="0"/>
              <a:t> </a:t>
            </a:r>
            <a:r>
              <a:rPr lang="de-DE" dirty="0" err="1"/>
              <a:t>transport</a:t>
            </a:r>
            <a:endParaRPr lang="de-DE" dirty="0"/>
          </a:p>
          <a:p>
            <a:r>
              <a:rPr lang="de-DE" dirty="0"/>
              <a:t>Regional Level</a:t>
            </a:r>
          </a:p>
          <a:p>
            <a:pPr lvl="1"/>
            <a:r>
              <a:rPr lang="de-DE" dirty="0"/>
              <a:t>regional </a:t>
            </a:r>
            <a:r>
              <a:rPr lang="de-DE" dirty="0" err="1"/>
              <a:t>connectivity</a:t>
            </a:r>
            <a:endParaRPr lang="de-DE" dirty="0"/>
          </a:p>
          <a:p>
            <a:pPr lvl="1"/>
            <a:r>
              <a:rPr lang="de-DE" dirty="0" err="1"/>
              <a:t>commuter</a:t>
            </a:r>
            <a:r>
              <a:rPr lang="de-DE" dirty="0"/>
              <a:t> </a:t>
            </a:r>
            <a:r>
              <a:rPr lang="de-DE" dirty="0" err="1"/>
              <a:t>systems</a:t>
            </a:r>
            <a:endParaRPr lang="de-DE" dirty="0"/>
          </a:p>
        </p:txBody>
      </p:sp>
      <p:sp>
        <p:nvSpPr>
          <p:cNvPr id="4" name="Textplatzhalter 2">
            <a:extLst>
              <a:ext uri="{FF2B5EF4-FFF2-40B4-BE49-F238E27FC236}">
                <a16:creationId xmlns:a16="http://schemas.microsoft.com/office/drawing/2014/main" id="{46633467-7F04-62B3-E82F-7119CDC9AFB3}"/>
              </a:ext>
            </a:extLst>
          </p:cNvPr>
          <p:cNvSpPr txBox="1">
            <a:spLocks/>
          </p:cNvSpPr>
          <p:nvPr/>
        </p:nvSpPr>
        <p:spPr>
          <a:xfrm>
            <a:off x="5627716" y="1357604"/>
            <a:ext cx="3941586"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r>
              <a:rPr lang="de-DE" dirty="0"/>
              <a:t>National Level</a:t>
            </a:r>
          </a:p>
          <a:p>
            <a:pPr lvl="1" hangingPunct="1"/>
            <a:r>
              <a:rPr lang="de-DE" dirty="0"/>
              <a:t>national </a:t>
            </a:r>
            <a:r>
              <a:rPr lang="de-DE" dirty="0" err="1"/>
              <a:t>infrastructure</a:t>
            </a:r>
            <a:r>
              <a:rPr lang="de-DE" dirty="0"/>
              <a:t> </a:t>
            </a:r>
            <a:r>
              <a:rPr lang="de-DE" dirty="0" err="1"/>
              <a:t>strategy</a:t>
            </a:r>
            <a:endParaRPr lang="de-DE" dirty="0"/>
          </a:p>
          <a:p>
            <a:pPr lvl="1" hangingPunct="1"/>
            <a:r>
              <a:rPr lang="de-DE" dirty="0" err="1"/>
              <a:t>legislation</a:t>
            </a:r>
            <a:endParaRPr lang="de-DE" dirty="0"/>
          </a:p>
          <a:p>
            <a:pPr hangingPunct="1"/>
            <a:r>
              <a:rPr lang="de-DE" dirty="0"/>
              <a:t>International Level</a:t>
            </a:r>
          </a:p>
          <a:p>
            <a:pPr lvl="1" hangingPunct="1"/>
            <a:r>
              <a:rPr lang="de-DE" dirty="0" err="1"/>
              <a:t>climate</a:t>
            </a:r>
            <a:r>
              <a:rPr lang="de-DE" dirty="0"/>
              <a:t> </a:t>
            </a:r>
            <a:r>
              <a:rPr lang="de-DE" dirty="0" err="1"/>
              <a:t>agreements</a:t>
            </a:r>
            <a:endParaRPr lang="de-DE" dirty="0"/>
          </a:p>
          <a:p>
            <a:pPr lvl="1" hangingPunct="1"/>
            <a:r>
              <a:rPr lang="de-DE" dirty="0" err="1"/>
              <a:t>aviation</a:t>
            </a:r>
            <a:r>
              <a:rPr lang="de-DE" dirty="0"/>
              <a:t> and maritime </a:t>
            </a:r>
            <a:r>
              <a:rPr lang="de-DE" dirty="0" err="1"/>
              <a:t>regulation</a:t>
            </a:r>
            <a:endParaRPr lang="de-DE" dirty="0"/>
          </a:p>
        </p:txBody>
      </p:sp>
    </p:spTree>
    <p:extLst>
      <p:ext uri="{BB962C8B-B14F-4D97-AF65-F5344CB8AC3E}">
        <p14:creationId xmlns:p14="http://schemas.microsoft.com/office/powerpoint/2010/main" val="7433864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8D688A-1919-2F45-30E2-9BCD47981262}"/>
              </a:ext>
            </a:extLst>
          </p:cNvPr>
          <p:cNvSpPr>
            <a:spLocks noGrp="1"/>
          </p:cNvSpPr>
          <p:nvPr>
            <p:ph type="title"/>
          </p:nvPr>
        </p:nvSpPr>
        <p:spPr>
          <a:xfrm>
            <a:off x="603252" y="539751"/>
            <a:ext cx="6552459" cy="717551"/>
          </a:xfrm>
        </p:spPr>
        <p:txBody>
          <a:bodyPr/>
          <a:lstStyle/>
          <a:p>
            <a:r>
              <a:rPr lang="de-DE" dirty="0"/>
              <a:t>Key International Actors</a:t>
            </a:r>
          </a:p>
        </p:txBody>
      </p:sp>
      <p:sp>
        <p:nvSpPr>
          <p:cNvPr id="3" name="Textplatzhalter 2">
            <a:extLst>
              <a:ext uri="{FF2B5EF4-FFF2-40B4-BE49-F238E27FC236}">
                <a16:creationId xmlns:a16="http://schemas.microsoft.com/office/drawing/2014/main" id="{B15D2F70-817F-087B-F6A4-331553ECEDE6}"/>
              </a:ext>
            </a:extLst>
          </p:cNvPr>
          <p:cNvSpPr>
            <a:spLocks noGrp="1"/>
          </p:cNvSpPr>
          <p:nvPr>
            <p:ph type="body" sz="half" idx="1"/>
          </p:nvPr>
        </p:nvSpPr>
        <p:spPr>
          <a:xfrm>
            <a:off x="970201" y="1386842"/>
            <a:ext cx="4718218" cy="5059521"/>
          </a:xfrm>
        </p:spPr>
        <p:txBody>
          <a:bodyPr>
            <a:normAutofit/>
          </a:bodyPr>
          <a:lstStyle/>
          <a:p>
            <a:r>
              <a:rPr lang="de-DE" dirty="0"/>
              <a:t>World Bank</a:t>
            </a:r>
          </a:p>
          <a:p>
            <a:r>
              <a:rPr lang="de-DE" dirty="0"/>
              <a:t>OECD</a:t>
            </a:r>
          </a:p>
          <a:p>
            <a:r>
              <a:rPr lang="de-DE" dirty="0"/>
              <a:t>International Transport Forum</a:t>
            </a:r>
          </a:p>
          <a:p>
            <a:r>
              <a:rPr lang="de-DE" dirty="0"/>
              <a:t>European </a:t>
            </a:r>
            <a:r>
              <a:rPr lang="de-DE" dirty="0" err="1"/>
              <a:t>Commission</a:t>
            </a:r>
            <a:endParaRPr lang="de-DE" dirty="0"/>
          </a:p>
          <a:p>
            <a:r>
              <a:rPr lang="de-DE" dirty="0"/>
              <a:t>...</a:t>
            </a:r>
          </a:p>
        </p:txBody>
      </p:sp>
      <p:pic>
        <p:nvPicPr>
          <p:cNvPr id="8194" name="Picture 2" descr="a large building with a lot of flags in front of it">
            <a:extLst>
              <a:ext uri="{FF2B5EF4-FFF2-40B4-BE49-F238E27FC236}">
                <a16:creationId xmlns:a16="http://schemas.microsoft.com/office/drawing/2014/main" id="{5B650349-8098-9077-9A26-ACD39497FB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7134" y="1386842"/>
            <a:ext cx="5684875" cy="426365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EB5BBC9-187E-A0AD-88FA-6D3960DA596F}"/>
              </a:ext>
            </a:extLst>
          </p:cNvPr>
          <p:cNvSpPr txBox="1"/>
          <p:nvPr/>
        </p:nvSpPr>
        <p:spPr>
          <a:xfrm>
            <a:off x="6227134" y="5068996"/>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2265082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A50D-BED5-8F7E-6458-B8F0E4889D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5E5406-C442-129D-2A93-712AA328F9D6}"/>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FDBC561C-6AAB-BB69-6C44-8DFAA8D4B054}"/>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dirty="0"/>
              <a:t>Transport Policy </a:t>
            </a:r>
            <a:r>
              <a:rPr lang="de-DE" dirty="0" err="1"/>
              <a:t>Objectives</a:t>
            </a:r>
            <a:endParaRPr lang="de-DE"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dirty="0"/>
              <a:t>Policy Areas in Transport</a:t>
            </a:r>
          </a:p>
          <a:p>
            <a:pPr marL="0" indent="0">
              <a:buNone/>
            </a:pPr>
            <a:r>
              <a:rPr lang="de-DE" dirty="0"/>
              <a:t>Framework </a:t>
            </a:r>
            <a:r>
              <a:rPr lang="de-DE" dirty="0" err="1"/>
              <a:t>for</a:t>
            </a:r>
            <a:r>
              <a:rPr lang="de-DE" dirty="0"/>
              <a:t> Transport Policy</a:t>
            </a:r>
          </a:p>
          <a:p>
            <a:pPr marL="0" indent="0">
              <a:buNone/>
            </a:pPr>
            <a:r>
              <a:rPr lang="de-DE" b="1" dirty="0"/>
              <a:t>Integrated Transport Policy</a:t>
            </a:r>
          </a:p>
          <a:p>
            <a:pPr marL="0" indent="0">
              <a:buNone/>
            </a:pPr>
            <a:r>
              <a:rPr lang="de-DE" dirty="0"/>
              <a:t>Current Trends</a:t>
            </a:r>
          </a:p>
        </p:txBody>
      </p:sp>
    </p:spTree>
    <p:extLst>
      <p:ext uri="{BB962C8B-B14F-4D97-AF65-F5344CB8AC3E}">
        <p14:creationId xmlns:p14="http://schemas.microsoft.com/office/powerpoint/2010/main" val="79797311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11D99-16FF-6CE7-9A1D-6168F3B10E88}"/>
              </a:ext>
            </a:extLst>
          </p:cNvPr>
          <p:cNvSpPr>
            <a:spLocks noGrp="1"/>
          </p:cNvSpPr>
          <p:nvPr>
            <p:ph type="title"/>
          </p:nvPr>
        </p:nvSpPr>
        <p:spPr>
          <a:xfrm>
            <a:off x="603252" y="539751"/>
            <a:ext cx="8434421" cy="717551"/>
          </a:xfrm>
        </p:spPr>
        <p:txBody>
          <a:bodyPr/>
          <a:lstStyle/>
          <a:p>
            <a:r>
              <a:rPr lang="de-DE" dirty="0" err="1"/>
              <a:t>What</a:t>
            </a:r>
            <a:r>
              <a:rPr lang="de-DE" dirty="0"/>
              <a:t> </a:t>
            </a:r>
            <a:r>
              <a:rPr lang="de-DE" dirty="0" err="1"/>
              <a:t>is</a:t>
            </a:r>
            <a:r>
              <a:rPr lang="de-DE" dirty="0"/>
              <a:t> Integrated Transport Policy?</a:t>
            </a:r>
          </a:p>
        </p:txBody>
      </p:sp>
      <p:sp>
        <p:nvSpPr>
          <p:cNvPr id="3" name="Textplatzhalter 2">
            <a:extLst>
              <a:ext uri="{FF2B5EF4-FFF2-40B4-BE49-F238E27FC236}">
                <a16:creationId xmlns:a16="http://schemas.microsoft.com/office/drawing/2014/main" id="{E97FBAF3-0E3C-3C84-F0DC-96F8673FDAAF}"/>
              </a:ext>
            </a:extLst>
          </p:cNvPr>
          <p:cNvSpPr>
            <a:spLocks noGrp="1"/>
          </p:cNvSpPr>
          <p:nvPr>
            <p:ph type="body" sz="half" idx="1"/>
          </p:nvPr>
        </p:nvSpPr>
        <p:spPr/>
        <p:txBody>
          <a:bodyPr>
            <a:normAutofit/>
          </a:bodyPr>
          <a:lstStyle/>
          <a:p>
            <a:pPr marL="0" indent="0">
              <a:buNone/>
            </a:pPr>
            <a:r>
              <a:rPr lang="de-DE" dirty="0" err="1"/>
              <a:t>Coordination</a:t>
            </a:r>
            <a:r>
              <a:rPr lang="de-DE" dirty="0"/>
              <a:t> </a:t>
            </a:r>
            <a:r>
              <a:rPr lang="de-DE" dirty="0" err="1"/>
              <a:t>of</a:t>
            </a:r>
            <a:r>
              <a:rPr lang="de-DE" dirty="0"/>
              <a:t>:</a:t>
            </a:r>
          </a:p>
          <a:p>
            <a:r>
              <a:rPr lang="de-DE" dirty="0" err="1"/>
              <a:t>transport</a:t>
            </a:r>
            <a:r>
              <a:rPr lang="de-DE" dirty="0"/>
              <a:t> </a:t>
            </a:r>
            <a:r>
              <a:rPr lang="de-DE" dirty="0" err="1"/>
              <a:t>modes</a:t>
            </a:r>
            <a:endParaRPr lang="de-DE" dirty="0"/>
          </a:p>
          <a:p>
            <a:r>
              <a:rPr lang="de-DE" dirty="0" err="1"/>
              <a:t>land</a:t>
            </a:r>
            <a:r>
              <a:rPr lang="de-DE" dirty="0"/>
              <a:t> </a:t>
            </a:r>
            <a:r>
              <a:rPr lang="de-DE" dirty="0" err="1"/>
              <a:t>use</a:t>
            </a:r>
            <a:r>
              <a:rPr lang="de-DE" dirty="0"/>
              <a:t> </a:t>
            </a:r>
            <a:r>
              <a:rPr lang="de-DE" dirty="0" err="1"/>
              <a:t>planning</a:t>
            </a:r>
            <a:endParaRPr lang="de-DE" dirty="0"/>
          </a:p>
          <a:p>
            <a:r>
              <a:rPr lang="de-DE" dirty="0"/>
              <a:t>environmental </a:t>
            </a:r>
            <a:r>
              <a:rPr lang="de-DE" dirty="0" err="1"/>
              <a:t>policy</a:t>
            </a:r>
            <a:endParaRPr lang="de-DE" dirty="0"/>
          </a:p>
          <a:p>
            <a:r>
              <a:rPr lang="de-DE" dirty="0" err="1"/>
              <a:t>economic</a:t>
            </a:r>
            <a:r>
              <a:rPr lang="de-DE" dirty="0"/>
              <a:t> </a:t>
            </a:r>
            <a:r>
              <a:rPr lang="de-DE" dirty="0" err="1"/>
              <a:t>policy</a:t>
            </a:r>
            <a:endParaRPr lang="de-DE" dirty="0"/>
          </a:p>
          <a:p>
            <a:endParaRPr lang="de-DE" dirty="0"/>
          </a:p>
          <a:p>
            <a:pPr marL="0" indent="0">
              <a:buNone/>
            </a:pPr>
            <a:r>
              <a:rPr lang="de-DE" b="1" dirty="0"/>
              <a:t>-&gt; Goal: </a:t>
            </a:r>
            <a:r>
              <a:rPr lang="de-DE" b="1" dirty="0" err="1"/>
              <a:t>coherent</a:t>
            </a:r>
            <a:r>
              <a:rPr lang="de-DE" b="1" dirty="0"/>
              <a:t> and </a:t>
            </a:r>
            <a:r>
              <a:rPr lang="de-DE" b="1" dirty="0" err="1"/>
              <a:t>sustainable</a:t>
            </a:r>
            <a:r>
              <a:rPr lang="de-DE" b="1" dirty="0"/>
              <a:t> </a:t>
            </a:r>
            <a:r>
              <a:rPr lang="de-DE" b="1" dirty="0" err="1"/>
              <a:t>transport</a:t>
            </a:r>
            <a:r>
              <a:rPr lang="de-DE" b="1" dirty="0"/>
              <a:t> </a:t>
            </a:r>
            <a:r>
              <a:rPr lang="de-DE" b="1" dirty="0" err="1"/>
              <a:t>systems</a:t>
            </a:r>
            <a:endParaRPr lang="de-DE" b="1" dirty="0"/>
          </a:p>
        </p:txBody>
      </p:sp>
    </p:spTree>
    <p:extLst>
      <p:ext uri="{BB962C8B-B14F-4D97-AF65-F5344CB8AC3E}">
        <p14:creationId xmlns:p14="http://schemas.microsoft.com/office/powerpoint/2010/main" val="27999977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A47CE-5958-1F87-2F86-811E0DC30E5E}"/>
              </a:ext>
            </a:extLst>
          </p:cNvPr>
          <p:cNvSpPr>
            <a:spLocks noGrp="1"/>
          </p:cNvSpPr>
          <p:nvPr>
            <p:ph type="title"/>
          </p:nvPr>
        </p:nvSpPr>
        <p:spPr>
          <a:xfrm>
            <a:off x="603252" y="539751"/>
            <a:ext cx="7924059" cy="717551"/>
          </a:xfrm>
        </p:spPr>
        <p:txBody>
          <a:bodyPr/>
          <a:lstStyle/>
          <a:p>
            <a:r>
              <a:rPr lang="de-DE" dirty="0" err="1"/>
              <a:t>Principles</a:t>
            </a:r>
            <a:r>
              <a:rPr lang="de-DE" dirty="0"/>
              <a:t> </a:t>
            </a:r>
            <a:r>
              <a:rPr lang="de-DE" dirty="0" err="1"/>
              <a:t>of</a:t>
            </a:r>
            <a:r>
              <a:rPr lang="de-DE" dirty="0"/>
              <a:t> Integrated Policy</a:t>
            </a:r>
          </a:p>
        </p:txBody>
      </p:sp>
      <p:sp>
        <p:nvSpPr>
          <p:cNvPr id="3" name="Textplatzhalter 2">
            <a:extLst>
              <a:ext uri="{FF2B5EF4-FFF2-40B4-BE49-F238E27FC236}">
                <a16:creationId xmlns:a16="http://schemas.microsoft.com/office/drawing/2014/main" id="{195C4893-3F37-EBEB-C59B-279DD25A9CD3}"/>
              </a:ext>
            </a:extLst>
          </p:cNvPr>
          <p:cNvSpPr>
            <a:spLocks noGrp="1"/>
          </p:cNvSpPr>
          <p:nvPr>
            <p:ph type="body" sz="half" idx="1"/>
          </p:nvPr>
        </p:nvSpPr>
        <p:spPr/>
        <p:txBody>
          <a:bodyPr>
            <a:normAutofit/>
          </a:bodyPr>
          <a:lstStyle/>
          <a:p>
            <a:r>
              <a:rPr lang="de-DE" dirty="0"/>
              <a:t>multimodal </a:t>
            </a:r>
            <a:r>
              <a:rPr lang="de-DE" dirty="0" err="1"/>
              <a:t>planning</a:t>
            </a:r>
            <a:endParaRPr lang="de-DE" dirty="0"/>
          </a:p>
          <a:p>
            <a:r>
              <a:rPr lang="de-DE" dirty="0" err="1"/>
              <a:t>sustainability</a:t>
            </a:r>
            <a:r>
              <a:rPr lang="de-DE" dirty="0"/>
              <a:t> </a:t>
            </a:r>
            <a:r>
              <a:rPr lang="de-DE" dirty="0" err="1"/>
              <a:t>orientation</a:t>
            </a:r>
            <a:endParaRPr lang="de-DE" dirty="0"/>
          </a:p>
          <a:p>
            <a:r>
              <a:rPr lang="de-DE" dirty="0" err="1"/>
              <a:t>accessibility</a:t>
            </a:r>
            <a:r>
              <a:rPr lang="de-DE" dirty="0"/>
              <a:t> </a:t>
            </a:r>
            <a:r>
              <a:rPr lang="de-DE" dirty="0" err="1"/>
              <a:t>focus</a:t>
            </a:r>
            <a:endParaRPr lang="de-DE" dirty="0"/>
          </a:p>
          <a:p>
            <a:r>
              <a:rPr lang="de-DE" dirty="0" err="1"/>
              <a:t>stakeholder</a:t>
            </a:r>
            <a:r>
              <a:rPr lang="de-DE" dirty="0"/>
              <a:t> </a:t>
            </a:r>
            <a:r>
              <a:rPr lang="de-DE" dirty="0" err="1"/>
              <a:t>participation</a:t>
            </a:r>
            <a:endParaRPr lang="de-DE" dirty="0"/>
          </a:p>
          <a:p>
            <a:r>
              <a:rPr lang="de-DE" dirty="0" err="1"/>
              <a:t>long</a:t>
            </a:r>
            <a:r>
              <a:rPr lang="de-DE" dirty="0"/>
              <a:t>-term </a:t>
            </a:r>
            <a:r>
              <a:rPr lang="de-DE" dirty="0" err="1"/>
              <a:t>perspective</a:t>
            </a:r>
            <a:endParaRPr lang="de-DE" dirty="0"/>
          </a:p>
        </p:txBody>
      </p:sp>
    </p:spTree>
    <p:extLst>
      <p:ext uri="{BB962C8B-B14F-4D97-AF65-F5344CB8AC3E}">
        <p14:creationId xmlns:p14="http://schemas.microsoft.com/office/powerpoint/2010/main" val="187894692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C9EB9-36CD-F21A-EFAC-864DA4575CF3}"/>
              </a:ext>
            </a:extLst>
          </p:cNvPr>
          <p:cNvSpPr>
            <a:spLocks noGrp="1"/>
          </p:cNvSpPr>
          <p:nvPr>
            <p:ph type="title"/>
          </p:nvPr>
        </p:nvSpPr>
        <p:spPr>
          <a:xfrm>
            <a:off x="603252" y="539751"/>
            <a:ext cx="7328635" cy="717551"/>
          </a:xfrm>
        </p:spPr>
        <p:txBody>
          <a:bodyPr/>
          <a:lstStyle/>
          <a:p>
            <a:r>
              <a:rPr lang="de-DE" dirty="0" err="1"/>
              <a:t>Examples</a:t>
            </a:r>
            <a:r>
              <a:rPr lang="de-DE" dirty="0"/>
              <a:t> </a:t>
            </a:r>
            <a:r>
              <a:rPr lang="de-DE" dirty="0" err="1"/>
              <a:t>of</a:t>
            </a:r>
            <a:r>
              <a:rPr lang="de-DE" dirty="0"/>
              <a:t> Integrated </a:t>
            </a:r>
            <a:r>
              <a:rPr lang="de-DE" dirty="0" err="1"/>
              <a:t>Policies</a:t>
            </a:r>
            <a:endParaRPr lang="de-DE" dirty="0"/>
          </a:p>
        </p:txBody>
      </p:sp>
      <p:sp>
        <p:nvSpPr>
          <p:cNvPr id="3" name="Textplatzhalter 2">
            <a:extLst>
              <a:ext uri="{FF2B5EF4-FFF2-40B4-BE49-F238E27FC236}">
                <a16:creationId xmlns:a16="http://schemas.microsoft.com/office/drawing/2014/main" id="{BF0F4F73-12D6-538D-F1B1-8D506813C094}"/>
              </a:ext>
            </a:extLst>
          </p:cNvPr>
          <p:cNvSpPr>
            <a:spLocks noGrp="1"/>
          </p:cNvSpPr>
          <p:nvPr>
            <p:ph type="body" sz="half" idx="1"/>
          </p:nvPr>
        </p:nvSpPr>
        <p:spPr/>
        <p:txBody>
          <a:bodyPr>
            <a:normAutofit/>
          </a:bodyPr>
          <a:lstStyle/>
          <a:p>
            <a:r>
              <a:rPr lang="de-DE" dirty="0"/>
              <a:t>Mobility-</a:t>
            </a:r>
            <a:r>
              <a:rPr lang="de-DE" dirty="0" err="1"/>
              <a:t>as</a:t>
            </a:r>
            <a:r>
              <a:rPr lang="de-DE" dirty="0"/>
              <a:t>-a-Service (</a:t>
            </a:r>
            <a:r>
              <a:rPr lang="de-DE" dirty="0" err="1"/>
              <a:t>MaaS</a:t>
            </a:r>
            <a:r>
              <a:rPr lang="de-DE" dirty="0"/>
              <a:t>)</a:t>
            </a:r>
          </a:p>
          <a:p>
            <a:r>
              <a:rPr lang="de-DE" dirty="0" err="1"/>
              <a:t>congestion</a:t>
            </a:r>
            <a:r>
              <a:rPr lang="de-DE" dirty="0"/>
              <a:t> </a:t>
            </a:r>
            <a:r>
              <a:rPr lang="de-DE" dirty="0" err="1"/>
              <a:t>charging</a:t>
            </a:r>
            <a:r>
              <a:rPr lang="de-DE" dirty="0"/>
              <a:t> + </a:t>
            </a:r>
            <a:r>
              <a:rPr lang="de-DE" dirty="0" err="1"/>
              <a:t>public</a:t>
            </a:r>
            <a:r>
              <a:rPr lang="de-DE" dirty="0"/>
              <a:t> </a:t>
            </a:r>
            <a:r>
              <a:rPr lang="de-DE" dirty="0" err="1"/>
              <a:t>transport</a:t>
            </a:r>
            <a:r>
              <a:rPr lang="de-DE" dirty="0"/>
              <a:t> </a:t>
            </a:r>
            <a:r>
              <a:rPr lang="de-DE" dirty="0" err="1"/>
              <a:t>investment</a:t>
            </a:r>
            <a:endParaRPr lang="de-DE" dirty="0"/>
          </a:p>
          <a:p>
            <a:r>
              <a:rPr lang="de-DE" dirty="0" err="1"/>
              <a:t>integrated</a:t>
            </a:r>
            <a:r>
              <a:rPr lang="de-DE" dirty="0"/>
              <a:t> </a:t>
            </a:r>
            <a:r>
              <a:rPr lang="de-DE" dirty="0" err="1"/>
              <a:t>ticketing</a:t>
            </a:r>
            <a:r>
              <a:rPr lang="de-DE" dirty="0"/>
              <a:t> </a:t>
            </a:r>
            <a:r>
              <a:rPr lang="de-DE" dirty="0" err="1"/>
              <a:t>systems</a:t>
            </a:r>
            <a:endParaRPr lang="de-DE" dirty="0"/>
          </a:p>
          <a:p>
            <a:r>
              <a:rPr lang="de-DE" dirty="0" err="1"/>
              <a:t>climate-oriented</a:t>
            </a:r>
            <a:r>
              <a:rPr lang="de-DE" dirty="0"/>
              <a:t> </a:t>
            </a:r>
            <a:r>
              <a:rPr lang="de-DE" dirty="0" err="1"/>
              <a:t>mobility</a:t>
            </a:r>
            <a:r>
              <a:rPr lang="de-DE" dirty="0"/>
              <a:t> </a:t>
            </a:r>
            <a:r>
              <a:rPr lang="de-DE" dirty="0" err="1"/>
              <a:t>plans</a:t>
            </a:r>
            <a:endParaRPr lang="de-DE" dirty="0"/>
          </a:p>
        </p:txBody>
      </p:sp>
    </p:spTree>
    <p:extLst>
      <p:ext uri="{BB962C8B-B14F-4D97-AF65-F5344CB8AC3E}">
        <p14:creationId xmlns:p14="http://schemas.microsoft.com/office/powerpoint/2010/main" val="115323713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AAFA7-44FC-8AAB-C8BB-1B5ED36B22B1}"/>
              </a:ext>
            </a:extLst>
          </p:cNvPr>
          <p:cNvSpPr>
            <a:spLocks noGrp="1"/>
          </p:cNvSpPr>
          <p:nvPr>
            <p:ph type="title"/>
          </p:nvPr>
        </p:nvSpPr>
        <p:spPr>
          <a:xfrm>
            <a:off x="603252" y="539751"/>
            <a:ext cx="6403603" cy="717551"/>
          </a:xfrm>
        </p:spPr>
        <p:txBody>
          <a:bodyPr/>
          <a:lstStyle/>
          <a:p>
            <a:r>
              <a:rPr lang="de-DE" dirty="0"/>
              <a:t>Challenges </a:t>
            </a:r>
            <a:r>
              <a:rPr lang="de-DE" dirty="0" err="1"/>
              <a:t>of</a:t>
            </a:r>
            <a:r>
              <a:rPr lang="de-DE" dirty="0"/>
              <a:t> Integration</a:t>
            </a:r>
          </a:p>
        </p:txBody>
      </p:sp>
      <p:sp>
        <p:nvSpPr>
          <p:cNvPr id="3" name="Textplatzhalter 2">
            <a:extLst>
              <a:ext uri="{FF2B5EF4-FFF2-40B4-BE49-F238E27FC236}">
                <a16:creationId xmlns:a16="http://schemas.microsoft.com/office/drawing/2014/main" id="{628FF08F-324B-6153-B68E-E723B60A7D45}"/>
              </a:ext>
            </a:extLst>
          </p:cNvPr>
          <p:cNvSpPr>
            <a:spLocks noGrp="1"/>
          </p:cNvSpPr>
          <p:nvPr>
            <p:ph type="body" sz="half" idx="1"/>
          </p:nvPr>
        </p:nvSpPr>
        <p:spPr/>
        <p:txBody>
          <a:bodyPr>
            <a:normAutofit/>
          </a:bodyPr>
          <a:lstStyle/>
          <a:p>
            <a:r>
              <a:rPr lang="de-DE" dirty="0" err="1"/>
              <a:t>conflicting</a:t>
            </a:r>
            <a:r>
              <a:rPr lang="de-DE" dirty="0"/>
              <a:t> </a:t>
            </a:r>
            <a:r>
              <a:rPr lang="de-DE" dirty="0" err="1"/>
              <a:t>policy</a:t>
            </a:r>
            <a:r>
              <a:rPr lang="de-DE" dirty="0"/>
              <a:t> </a:t>
            </a:r>
            <a:r>
              <a:rPr lang="de-DE" dirty="0" err="1"/>
              <a:t>goals</a:t>
            </a:r>
            <a:endParaRPr lang="de-DE" dirty="0"/>
          </a:p>
          <a:p>
            <a:r>
              <a:rPr lang="de-DE" dirty="0" err="1"/>
              <a:t>institutional</a:t>
            </a:r>
            <a:r>
              <a:rPr lang="de-DE" dirty="0"/>
              <a:t> </a:t>
            </a:r>
            <a:r>
              <a:rPr lang="de-DE" dirty="0" err="1"/>
              <a:t>fragmentation</a:t>
            </a:r>
            <a:endParaRPr lang="de-DE" dirty="0"/>
          </a:p>
          <a:p>
            <a:r>
              <a:rPr lang="de-DE" dirty="0" err="1"/>
              <a:t>financing</a:t>
            </a:r>
            <a:r>
              <a:rPr lang="de-DE" dirty="0"/>
              <a:t> </a:t>
            </a:r>
            <a:r>
              <a:rPr lang="de-DE" dirty="0" err="1"/>
              <a:t>difficulties</a:t>
            </a:r>
            <a:endParaRPr lang="de-DE" dirty="0"/>
          </a:p>
          <a:p>
            <a:r>
              <a:rPr lang="de-DE" dirty="0" err="1"/>
              <a:t>coordination</a:t>
            </a:r>
            <a:r>
              <a:rPr lang="de-DE" dirty="0"/>
              <a:t> </a:t>
            </a:r>
            <a:r>
              <a:rPr lang="de-DE" dirty="0" err="1"/>
              <a:t>across</a:t>
            </a:r>
            <a:r>
              <a:rPr lang="de-DE" dirty="0"/>
              <a:t> </a:t>
            </a:r>
            <a:r>
              <a:rPr lang="de-DE" dirty="0" err="1"/>
              <a:t>governance</a:t>
            </a:r>
            <a:r>
              <a:rPr lang="de-DE" dirty="0"/>
              <a:t> </a:t>
            </a:r>
            <a:r>
              <a:rPr lang="de-DE" dirty="0" err="1"/>
              <a:t>levels</a:t>
            </a:r>
            <a:endParaRPr lang="de-DE" dirty="0"/>
          </a:p>
        </p:txBody>
      </p:sp>
    </p:spTree>
    <p:extLst>
      <p:ext uri="{BB962C8B-B14F-4D97-AF65-F5344CB8AC3E}">
        <p14:creationId xmlns:p14="http://schemas.microsoft.com/office/powerpoint/2010/main" val="272851616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6FDFC-196B-0DB1-3BF5-4D164940E3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8540B0-60B6-3BE0-4AB3-9E091EAE8CCA}"/>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99D4E957-4ADA-94B1-BB2B-9369CC9D3924}"/>
              </a:ext>
            </a:extLst>
          </p:cNvPr>
          <p:cNvSpPr>
            <a:spLocks noGrp="1"/>
          </p:cNvSpPr>
          <p:nvPr>
            <p:ph type="body" sz="half" idx="1"/>
          </p:nvPr>
        </p:nvSpPr>
        <p:spPr/>
        <p:txBody>
          <a:bodyPr>
            <a:normAutofit/>
          </a:bodyPr>
          <a:lstStyle/>
          <a:p>
            <a:pPr marL="0" indent="0">
              <a:buNone/>
            </a:pPr>
            <a:r>
              <a:rPr lang="de-DE" dirty="0" err="1"/>
              <a:t>Introduction</a:t>
            </a:r>
            <a:r>
              <a:rPr lang="de-DE" dirty="0"/>
              <a:t>: </a:t>
            </a:r>
            <a:r>
              <a:rPr lang="de-DE" dirty="0" err="1"/>
              <a:t>What</a:t>
            </a:r>
            <a:r>
              <a:rPr lang="de-DE" dirty="0"/>
              <a:t> </a:t>
            </a:r>
            <a:r>
              <a:rPr lang="de-DE" dirty="0" err="1"/>
              <a:t>is</a:t>
            </a:r>
            <a:r>
              <a:rPr lang="de-DE" dirty="0"/>
              <a:t> Transport Policy?</a:t>
            </a:r>
          </a:p>
          <a:p>
            <a:pPr marL="0" indent="0">
              <a:buNone/>
            </a:pPr>
            <a:r>
              <a:rPr lang="de-DE" dirty="0"/>
              <a:t>Transport Policy </a:t>
            </a:r>
            <a:r>
              <a:rPr lang="de-DE" dirty="0" err="1"/>
              <a:t>Objectives</a:t>
            </a:r>
            <a:endParaRPr lang="de-DE"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dirty="0"/>
              <a:t>Policy Areas in Transport</a:t>
            </a:r>
          </a:p>
          <a:p>
            <a:pPr marL="0" indent="0">
              <a:buNone/>
            </a:pPr>
            <a:r>
              <a:rPr lang="de-DE" dirty="0"/>
              <a:t>Framework </a:t>
            </a:r>
            <a:r>
              <a:rPr lang="de-DE" dirty="0" err="1"/>
              <a:t>for</a:t>
            </a:r>
            <a:r>
              <a:rPr lang="de-DE" dirty="0"/>
              <a:t> Transport Policy</a:t>
            </a:r>
          </a:p>
          <a:p>
            <a:pPr marL="0" indent="0">
              <a:buNone/>
            </a:pPr>
            <a:r>
              <a:rPr lang="de-DE" dirty="0"/>
              <a:t>Integrated Transport Policy</a:t>
            </a:r>
          </a:p>
          <a:p>
            <a:pPr marL="0" indent="0">
              <a:buNone/>
            </a:pPr>
            <a:r>
              <a:rPr lang="de-DE" b="1" dirty="0"/>
              <a:t>Current Trends</a:t>
            </a:r>
          </a:p>
        </p:txBody>
      </p:sp>
    </p:spTree>
    <p:extLst>
      <p:ext uri="{BB962C8B-B14F-4D97-AF65-F5344CB8AC3E}">
        <p14:creationId xmlns:p14="http://schemas.microsoft.com/office/powerpoint/2010/main" val="336699388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523BCA-0FA3-7870-6164-222515604EF3}"/>
              </a:ext>
            </a:extLst>
          </p:cNvPr>
          <p:cNvSpPr>
            <a:spLocks noGrp="1"/>
          </p:cNvSpPr>
          <p:nvPr>
            <p:ph type="title"/>
          </p:nvPr>
        </p:nvSpPr>
        <p:spPr/>
        <p:txBody>
          <a:bodyPr/>
          <a:lstStyle/>
          <a:p>
            <a:r>
              <a:rPr lang="de-DE" dirty="0"/>
              <a:t>Emerging Trends</a:t>
            </a:r>
          </a:p>
        </p:txBody>
      </p:sp>
      <p:sp>
        <p:nvSpPr>
          <p:cNvPr id="3" name="Textplatzhalter 2">
            <a:extLst>
              <a:ext uri="{FF2B5EF4-FFF2-40B4-BE49-F238E27FC236}">
                <a16:creationId xmlns:a16="http://schemas.microsoft.com/office/drawing/2014/main" id="{FE681887-5170-0ACB-52DF-1B99B49A5C46}"/>
              </a:ext>
            </a:extLst>
          </p:cNvPr>
          <p:cNvSpPr>
            <a:spLocks noGrp="1"/>
          </p:cNvSpPr>
          <p:nvPr>
            <p:ph type="body" sz="half" idx="1"/>
          </p:nvPr>
        </p:nvSpPr>
        <p:spPr>
          <a:xfrm>
            <a:off x="970201" y="1386842"/>
            <a:ext cx="5377436" cy="5059521"/>
          </a:xfrm>
        </p:spPr>
        <p:txBody>
          <a:bodyPr>
            <a:normAutofit/>
          </a:bodyPr>
          <a:lstStyle/>
          <a:p>
            <a:r>
              <a:rPr lang="de-DE" dirty="0" err="1"/>
              <a:t>decarbonisation</a:t>
            </a:r>
            <a:r>
              <a:rPr lang="de-DE" dirty="0"/>
              <a:t> </a:t>
            </a:r>
            <a:r>
              <a:rPr lang="de-DE" dirty="0" err="1"/>
              <a:t>of</a:t>
            </a:r>
            <a:r>
              <a:rPr lang="de-DE" dirty="0"/>
              <a:t> </a:t>
            </a:r>
            <a:r>
              <a:rPr lang="de-DE" dirty="0" err="1"/>
              <a:t>transport</a:t>
            </a:r>
            <a:endParaRPr lang="de-DE" dirty="0"/>
          </a:p>
          <a:p>
            <a:r>
              <a:rPr lang="de-DE" dirty="0"/>
              <a:t>digital </a:t>
            </a:r>
            <a:r>
              <a:rPr lang="de-DE" dirty="0" err="1"/>
              <a:t>mobility</a:t>
            </a:r>
            <a:r>
              <a:rPr lang="de-DE" dirty="0"/>
              <a:t> </a:t>
            </a:r>
            <a:r>
              <a:rPr lang="de-DE" dirty="0" err="1"/>
              <a:t>platforms</a:t>
            </a:r>
            <a:endParaRPr lang="de-DE" dirty="0"/>
          </a:p>
          <a:p>
            <a:r>
              <a:rPr lang="de-DE" dirty="0"/>
              <a:t>smart </a:t>
            </a:r>
            <a:r>
              <a:rPr lang="de-DE" dirty="0" err="1"/>
              <a:t>city</a:t>
            </a:r>
            <a:r>
              <a:rPr lang="de-DE" dirty="0"/>
              <a:t> </a:t>
            </a:r>
            <a:r>
              <a:rPr lang="de-DE" dirty="0" err="1"/>
              <a:t>policies</a:t>
            </a:r>
            <a:endParaRPr lang="de-DE" dirty="0"/>
          </a:p>
          <a:p>
            <a:r>
              <a:rPr lang="de-DE" dirty="0" err="1"/>
              <a:t>resilience</a:t>
            </a:r>
            <a:r>
              <a:rPr lang="de-DE" dirty="0"/>
              <a:t> and </a:t>
            </a:r>
            <a:r>
              <a:rPr lang="de-DE" dirty="0" err="1"/>
              <a:t>climate</a:t>
            </a:r>
            <a:r>
              <a:rPr lang="de-DE" dirty="0"/>
              <a:t> </a:t>
            </a:r>
            <a:r>
              <a:rPr lang="de-DE" dirty="0" err="1"/>
              <a:t>adaptation</a:t>
            </a:r>
            <a:endParaRPr lang="de-DE" dirty="0"/>
          </a:p>
        </p:txBody>
      </p:sp>
      <p:pic>
        <p:nvPicPr>
          <p:cNvPr id="9218" name="Picture 2" descr="a bus driving down the street">
            <a:extLst>
              <a:ext uri="{FF2B5EF4-FFF2-40B4-BE49-F238E27FC236}">
                <a16:creationId xmlns:a16="http://schemas.microsoft.com/office/drawing/2014/main" id="{B284D631-7C07-BAD9-BA1F-803C0BD6F2F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910" r="20393"/>
          <a:stretch>
            <a:fillRect/>
          </a:stretch>
        </p:blipFill>
        <p:spPr bwMode="auto">
          <a:xfrm>
            <a:off x="6699249" y="1265274"/>
            <a:ext cx="4976038" cy="432745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4575563-001E-9440-3C7F-893EB1EDB1D2}"/>
              </a:ext>
            </a:extLst>
          </p:cNvPr>
          <p:cNvSpPr txBox="1"/>
          <p:nvPr/>
        </p:nvSpPr>
        <p:spPr>
          <a:xfrm>
            <a:off x="6699249" y="503709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4321377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D4AD0E-4675-DD7A-1814-57A506903D99}"/>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BE2699F6-46D8-C9D6-D1E5-7B73D51F9E98}"/>
              </a:ext>
            </a:extLst>
          </p:cNvPr>
          <p:cNvSpPr>
            <a:spLocks noGrp="1"/>
          </p:cNvSpPr>
          <p:nvPr>
            <p:ph type="body" sz="half" idx="1"/>
          </p:nvPr>
        </p:nvSpPr>
        <p:spPr/>
        <p:txBody>
          <a:bodyPr/>
          <a:lstStyle/>
          <a:p>
            <a:r>
              <a:rPr lang="de-DE" dirty="0"/>
              <a:t>Transport </a:t>
            </a:r>
            <a:r>
              <a:rPr lang="de-DE" dirty="0" err="1"/>
              <a:t>policy</a:t>
            </a:r>
            <a:r>
              <a:rPr lang="de-DE" dirty="0"/>
              <a:t> </a:t>
            </a:r>
            <a:r>
              <a:rPr lang="de-DE" dirty="0" err="1"/>
              <a:t>shapes</a:t>
            </a:r>
            <a:r>
              <a:rPr lang="de-DE" dirty="0"/>
              <a:t> </a:t>
            </a:r>
            <a:r>
              <a:rPr lang="de-DE" dirty="0" err="1"/>
              <a:t>mobility</a:t>
            </a:r>
            <a:r>
              <a:rPr lang="de-DE" dirty="0"/>
              <a:t> </a:t>
            </a:r>
            <a:r>
              <a:rPr lang="de-DE" dirty="0" err="1"/>
              <a:t>systems</a:t>
            </a:r>
            <a:r>
              <a:rPr lang="de-DE" dirty="0"/>
              <a:t> and </a:t>
            </a:r>
            <a:r>
              <a:rPr lang="de-DE" dirty="0" err="1"/>
              <a:t>societal</a:t>
            </a:r>
            <a:r>
              <a:rPr lang="de-DE" dirty="0"/>
              <a:t> </a:t>
            </a:r>
            <a:r>
              <a:rPr lang="de-DE" dirty="0" err="1"/>
              <a:t>outcomes</a:t>
            </a:r>
            <a:endParaRPr lang="de-DE" dirty="0"/>
          </a:p>
          <a:p>
            <a:r>
              <a:rPr lang="de-DE" dirty="0"/>
              <a:t>Governments </a:t>
            </a:r>
            <a:r>
              <a:rPr lang="de-DE" dirty="0" err="1"/>
              <a:t>intervene</a:t>
            </a:r>
            <a:r>
              <a:rPr lang="de-DE" dirty="0"/>
              <a:t> </a:t>
            </a:r>
            <a:r>
              <a:rPr lang="de-DE" dirty="0" err="1"/>
              <a:t>to</a:t>
            </a:r>
            <a:r>
              <a:rPr lang="de-DE" dirty="0"/>
              <a:t> </a:t>
            </a:r>
            <a:r>
              <a:rPr lang="de-DE" dirty="0" err="1"/>
              <a:t>address</a:t>
            </a:r>
            <a:r>
              <a:rPr lang="de-DE" dirty="0"/>
              <a:t> </a:t>
            </a:r>
            <a:r>
              <a:rPr lang="de-DE" dirty="0" err="1"/>
              <a:t>externalities</a:t>
            </a:r>
            <a:r>
              <a:rPr lang="de-DE" dirty="0"/>
              <a:t> and </a:t>
            </a:r>
            <a:r>
              <a:rPr lang="de-DE" dirty="0" err="1"/>
              <a:t>public</a:t>
            </a:r>
            <a:r>
              <a:rPr lang="de-DE" dirty="0"/>
              <a:t> </a:t>
            </a:r>
            <a:r>
              <a:rPr lang="de-DE" dirty="0" err="1"/>
              <a:t>needs</a:t>
            </a:r>
            <a:endParaRPr lang="de-DE" dirty="0"/>
          </a:p>
          <a:p>
            <a:r>
              <a:rPr lang="de-DE" dirty="0"/>
              <a:t>Modern </a:t>
            </a:r>
            <a:r>
              <a:rPr lang="de-DE" dirty="0" err="1"/>
              <a:t>transport</a:t>
            </a:r>
            <a:r>
              <a:rPr lang="de-DE" dirty="0"/>
              <a:t> </a:t>
            </a:r>
            <a:r>
              <a:rPr lang="de-DE" dirty="0" err="1"/>
              <a:t>policy</a:t>
            </a:r>
            <a:r>
              <a:rPr lang="de-DE" dirty="0"/>
              <a:t> </a:t>
            </a:r>
            <a:r>
              <a:rPr lang="de-DE" dirty="0" err="1"/>
              <a:t>focuses</a:t>
            </a:r>
            <a:r>
              <a:rPr lang="de-DE" dirty="0"/>
              <a:t> </a:t>
            </a:r>
            <a:r>
              <a:rPr lang="de-DE" dirty="0" err="1"/>
              <a:t>increasingly</a:t>
            </a:r>
            <a:r>
              <a:rPr lang="de-DE" dirty="0"/>
              <a:t> on </a:t>
            </a:r>
            <a:r>
              <a:rPr lang="de-DE" dirty="0" err="1"/>
              <a:t>sustainability</a:t>
            </a:r>
            <a:r>
              <a:rPr lang="de-DE" dirty="0"/>
              <a:t> and </a:t>
            </a:r>
            <a:r>
              <a:rPr lang="de-DE" dirty="0" err="1"/>
              <a:t>accessibility</a:t>
            </a:r>
            <a:endParaRPr lang="de-DE" dirty="0"/>
          </a:p>
          <a:p>
            <a:r>
              <a:rPr lang="de-DE" dirty="0"/>
              <a:t>Integrated </a:t>
            </a:r>
            <a:r>
              <a:rPr lang="de-DE" dirty="0" err="1"/>
              <a:t>transport</a:t>
            </a:r>
            <a:r>
              <a:rPr lang="de-DE" dirty="0"/>
              <a:t> </a:t>
            </a:r>
            <a:r>
              <a:rPr lang="de-DE" dirty="0" err="1"/>
              <a:t>policy</a:t>
            </a:r>
            <a:r>
              <a:rPr lang="de-DE" dirty="0"/>
              <a:t> </a:t>
            </a:r>
            <a:r>
              <a:rPr lang="de-DE" dirty="0" err="1"/>
              <a:t>coordinates</a:t>
            </a:r>
            <a:r>
              <a:rPr lang="de-DE" dirty="0"/>
              <a:t> multiple </a:t>
            </a:r>
            <a:r>
              <a:rPr lang="de-DE" dirty="0" err="1"/>
              <a:t>sectors</a:t>
            </a:r>
            <a:r>
              <a:rPr lang="de-DE" dirty="0"/>
              <a:t> and </a:t>
            </a:r>
            <a:r>
              <a:rPr lang="de-DE" dirty="0" err="1"/>
              <a:t>actors</a:t>
            </a:r>
            <a:endParaRPr lang="de-DE" dirty="0"/>
          </a:p>
          <a:p>
            <a:r>
              <a:rPr lang="de-DE" dirty="0" err="1"/>
              <a:t>Effective</a:t>
            </a:r>
            <a:r>
              <a:rPr lang="de-DE" dirty="0"/>
              <a:t> </a:t>
            </a:r>
            <a:r>
              <a:rPr lang="de-DE" dirty="0" err="1"/>
              <a:t>policy</a:t>
            </a:r>
            <a:r>
              <a:rPr lang="de-DE" dirty="0"/>
              <a:t> </a:t>
            </a:r>
            <a:r>
              <a:rPr lang="de-DE" dirty="0" err="1"/>
              <a:t>requires</a:t>
            </a:r>
            <a:r>
              <a:rPr lang="de-DE" dirty="0"/>
              <a:t> </a:t>
            </a:r>
            <a:r>
              <a:rPr lang="de-DE" dirty="0" err="1"/>
              <a:t>long</a:t>
            </a:r>
            <a:r>
              <a:rPr lang="de-DE" dirty="0"/>
              <a:t>-term and multi-level </a:t>
            </a:r>
            <a:r>
              <a:rPr lang="de-DE" dirty="0" err="1"/>
              <a:t>planning</a:t>
            </a:r>
            <a:endParaRPr lang="de-DE" dirty="0"/>
          </a:p>
        </p:txBody>
      </p:sp>
    </p:spTree>
    <p:extLst>
      <p:ext uri="{BB962C8B-B14F-4D97-AF65-F5344CB8AC3E}">
        <p14:creationId xmlns:p14="http://schemas.microsoft.com/office/powerpoint/2010/main" val="300256326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Students can:</a:t>
            </a:r>
          </a:p>
          <a:p>
            <a:r>
              <a:rPr lang="en-GB" noProof="1"/>
              <a:t>define transport policy and explain its purpose</a:t>
            </a:r>
          </a:p>
          <a:p>
            <a:r>
              <a:rPr lang="en-GB" noProof="1"/>
              <a:t>identify the need for transport policy interventions</a:t>
            </a:r>
          </a:p>
          <a:p>
            <a:r>
              <a:rPr lang="en-GB" noProof="1"/>
              <a:t>understand major transport policy objectives</a:t>
            </a:r>
          </a:p>
          <a:p>
            <a:r>
              <a:rPr lang="en-GB" noProof="1"/>
              <a:t>analyse factors influencing transport policy decisions</a:t>
            </a:r>
          </a:p>
          <a:p>
            <a:r>
              <a:rPr lang="en-GB" noProof="1"/>
              <a:t>distinguish different transport policy areas and instruments</a:t>
            </a:r>
          </a:p>
          <a:p>
            <a:r>
              <a:rPr lang="en-GB" noProof="1"/>
              <a:t>explain the concept of integrated transport policy</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https://unsplash.com/photos/a-street-filled-with-lots-of-traffic-next-to-tall-buildings-VgB0PyBBxtA</a:t>
            </a:r>
          </a:p>
          <a:p>
            <a:pPr marL="0" indent="0">
              <a:lnSpc>
                <a:spcPct val="120000"/>
              </a:lnSpc>
              <a:spcBef>
                <a:spcPts val="1051"/>
              </a:spcBef>
              <a:buNone/>
            </a:pPr>
            <a:r>
              <a:rPr lang="en-GB" sz="1000" noProof="1"/>
              <a:t>Fig. 2: https://unsplash.com/photos/pedestrian-zone-sign-on-metal-barrier-HfKQiO9R6ng</a:t>
            </a:r>
          </a:p>
          <a:p>
            <a:pPr marL="0" indent="0">
              <a:lnSpc>
                <a:spcPct val="120000"/>
              </a:lnSpc>
              <a:spcBef>
                <a:spcPts val="1051"/>
              </a:spcBef>
              <a:buNone/>
            </a:pPr>
            <a:r>
              <a:rPr lang="en-GB" sz="1000" noProof="1"/>
              <a:t>Fig. 3: https://unsplash.com/photos/row-of-blue-rental-bicycles-at-a-station-IwC6GYd70fg</a:t>
            </a:r>
          </a:p>
          <a:p>
            <a:pPr marL="0" indent="0">
              <a:lnSpc>
                <a:spcPct val="120000"/>
              </a:lnSpc>
              <a:spcBef>
                <a:spcPts val="1051"/>
              </a:spcBef>
              <a:buNone/>
            </a:pPr>
            <a:r>
              <a:rPr lang="en-GB" sz="1000" noProof="1"/>
              <a:t>Fig. 4: https://unsplash.com/photos/a-gas-station-sign-in-the-snow-at-night-l9-XIYW8fvg</a:t>
            </a:r>
          </a:p>
          <a:p>
            <a:pPr marL="0" indent="0">
              <a:lnSpc>
                <a:spcPct val="120000"/>
              </a:lnSpc>
              <a:spcBef>
                <a:spcPts val="1051"/>
              </a:spcBef>
              <a:buNone/>
            </a:pPr>
            <a:r>
              <a:rPr lang="en-GB" sz="1000" noProof="1"/>
              <a:t>Fig. 5: https://unsplash.com/photos/aerial-view-photography-of-city-skyline-FctT17Wbhnk</a:t>
            </a:r>
          </a:p>
          <a:p>
            <a:pPr marL="0" indent="0">
              <a:lnSpc>
                <a:spcPct val="120000"/>
              </a:lnSpc>
              <a:spcBef>
                <a:spcPts val="1051"/>
              </a:spcBef>
              <a:buNone/>
            </a:pPr>
            <a:r>
              <a:rPr lang="en-GB" sz="1000" noProof="1"/>
              <a:t>Fig. 6: https://unsplash.com/photos/black-and-white-usb-cable-plugged-in-black-device-xJLsHl0hIik</a:t>
            </a:r>
          </a:p>
          <a:p>
            <a:pPr marL="0" indent="0">
              <a:lnSpc>
                <a:spcPct val="120000"/>
              </a:lnSpc>
              <a:spcBef>
                <a:spcPts val="1051"/>
              </a:spcBef>
              <a:buNone/>
            </a:pPr>
            <a:r>
              <a:rPr lang="en-GB" sz="1000" noProof="1"/>
              <a:t>Fig. 7: https://unsplash.com/photos/red-and-white-no-smoking-sign-Ot6qzn4Q6pk</a:t>
            </a:r>
          </a:p>
          <a:p>
            <a:pPr marL="0" indent="0">
              <a:lnSpc>
                <a:spcPct val="120000"/>
              </a:lnSpc>
              <a:spcBef>
                <a:spcPts val="1051"/>
              </a:spcBef>
              <a:buNone/>
            </a:pPr>
            <a:r>
              <a:rPr lang="en-GB" sz="1000" noProof="1"/>
              <a:t>Fig. 8: https://unsplash.com/photos/a-large-building-with-a-lot-of-flags-in-front-of-it-dyBoCDncvX4</a:t>
            </a:r>
          </a:p>
          <a:p>
            <a:pPr marL="0" indent="0">
              <a:lnSpc>
                <a:spcPct val="120000"/>
              </a:lnSpc>
              <a:spcBef>
                <a:spcPts val="1051"/>
              </a:spcBef>
              <a:buNone/>
            </a:pPr>
            <a:r>
              <a:rPr lang="en-GB" sz="1000" noProof="1"/>
              <a:t>Fig. 9: https://unsplash.com/photos/a-bus-driving-down-the-street-BhmPy9paa6Y</a:t>
            </a:r>
          </a:p>
        </p:txBody>
      </p:sp>
    </p:spTree>
    <p:extLst>
      <p:ext uri="{BB962C8B-B14F-4D97-AF65-F5344CB8AC3E}">
        <p14:creationId xmlns:p14="http://schemas.microsoft.com/office/powerpoint/2010/main" val="238404391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47500" lnSpcReduction="20000"/>
          </a:bodyPr>
          <a:lstStyle/>
          <a:p>
            <a:pPr marL="0" indent="0">
              <a:lnSpc>
                <a:spcPct val="120000"/>
              </a:lnSpc>
              <a:buNone/>
            </a:pPr>
            <a:r>
              <a:rPr lang="de-DE" dirty="0"/>
              <a:t>European </a:t>
            </a:r>
            <a:r>
              <a:rPr lang="de-DE" dirty="0" err="1"/>
              <a:t>Commission</a:t>
            </a:r>
            <a:r>
              <a:rPr lang="de-DE" dirty="0"/>
              <a:t> </a:t>
            </a:r>
            <a:r>
              <a:rPr lang="de-DE" dirty="0" err="1"/>
              <a:t>n.y</a:t>
            </a:r>
            <a:r>
              <a:rPr lang="de-DE" dirty="0"/>
              <a:t>.: Mobility and Transport. https://</a:t>
            </a:r>
            <a:r>
              <a:rPr lang="de-DE" dirty="0" err="1"/>
              <a:t>transport.ec.europa.eu</a:t>
            </a:r>
            <a:r>
              <a:rPr lang="de-DE" dirty="0"/>
              <a:t>/</a:t>
            </a:r>
            <a:r>
              <a:rPr lang="de-DE" dirty="0" err="1"/>
              <a:t>index_en</a:t>
            </a:r>
            <a:r>
              <a:rPr lang="de-DE" dirty="0"/>
              <a:t> (10.05.26).</a:t>
            </a:r>
          </a:p>
          <a:p>
            <a:pPr marL="0" indent="0">
              <a:lnSpc>
                <a:spcPct val="120000"/>
              </a:lnSpc>
              <a:buNone/>
            </a:pPr>
            <a:r>
              <a:rPr lang="de-DE" dirty="0"/>
              <a:t>European Environment Agency 2026: Transport and Mobility. https://</a:t>
            </a:r>
            <a:r>
              <a:rPr lang="de-DE" dirty="0" err="1"/>
              <a:t>www.eea.europa.eu</a:t>
            </a:r>
            <a:r>
              <a:rPr lang="de-DE" dirty="0"/>
              <a:t>/en/</a:t>
            </a:r>
            <a:r>
              <a:rPr lang="de-DE" dirty="0" err="1"/>
              <a:t>topics</a:t>
            </a:r>
            <a:r>
              <a:rPr lang="de-DE" dirty="0"/>
              <a:t>/in-</a:t>
            </a:r>
            <a:r>
              <a:rPr lang="de-DE" dirty="0" err="1"/>
              <a:t>depth</a:t>
            </a:r>
            <a:r>
              <a:rPr lang="de-DE" dirty="0"/>
              <a:t>/transport-and-</a:t>
            </a:r>
            <a:r>
              <a:rPr lang="de-DE" dirty="0" err="1"/>
              <a:t>mobility</a:t>
            </a:r>
            <a:r>
              <a:rPr lang="de-DE" dirty="0"/>
              <a:t> (10.05.26).</a:t>
            </a:r>
          </a:p>
          <a:p>
            <a:pPr marL="0" indent="0">
              <a:lnSpc>
                <a:spcPct val="120000"/>
              </a:lnSpc>
              <a:buNone/>
            </a:pPr>
            <a:r>
              <a:rPr lang="de-DE" dirty="0"/>
              <a:t>Global </a:t>
            </a:r>
            <a:r>
              <a:rPr lang="de-DE" dirty="0" err="1"/>
              <a:t>Designing</a:t>
            </a:r>
            <a:r>
              <a:rPr lang="de-DE" dirty="0"/>
              <a:t> Cities Initiative </a:t>
            </a:r>
            <a:r>
              <a:rPr lang="de-DE" dirty="0" err="1"/>
              <a:t>n.y</a:t>
            </a:r>
            <a:r>
              <a:rPr lang="de-DE" dirty="0"/>
              <a:t>.: Change Streets, </a:t>
            </a:r>
            <a:r>
              <a:rPr lang="de-DE" dirty="0" err="1"/>
              <a:t>change</a:t>
            </a:r>
            <a:r>
              <a:rPr lang="de-DE" dirty="0"/>
              <a:t> </a:t>
            </a:r>
            <a:r>
              <a:rPr lang="de-DE" dirty="0" err="1"/>
              <a:t>the</a:t>
            </a:r>
            <a:r>
              <a:rPr lang="de-DE" dirty="0"/>
              <a:t> </a:t>
            </a:r>
            <a:r>
              <a:rPr lang="de-DE" dirty="0" err="1"/>
              <a:t>world</a:t>
            </a:r>
            <a:r>
              <a:rPr lang="de-DE" dirty="0"/>
              <a:t>. https://</a:t>
            </a:r>
            <a:r>
              <a:rPr lang="de-DE" dirty="0" err="1"/>
              <a:t>globaldesigningcities.org</a:t>
            </a:r>
            <a:r>
              <a:rPr lang="de-DE" dirty="0"/>
              <a:t>/ (10.05.26).</a:t>
            </a:r>
          </a:p>
          <a:p>
            <a:pPr marL="0" indent="0">
              <a:lnSpc>
                <a:spcPct val="120000"/>
              </a:lnSpc>
              <a:buNone/>
            </a:pPr>
            <a:r>
              <a:rPr lang="de-DE" dirty="0"/>
              <a:t>International </a:t>
            </a:r>
            <a:r>
              <a:rPr lang="de-DE" dirty="0" err="1"/>
              <a:t>Association</a:t>
            </a:r>
            <a:r>
              <a:rPr lang="de-DE" dirty="0"/>
              <a:t> </a:t>
            </a:r>
            <a:r>
              <a:rPr lang="de-DE" dirty="0" err="1"/>
              <a:t>of</a:t>
            </a:r>
            <a:r>
              <a:rPr lang="de-DE" dirty="0"/>
              <a:t> Public Transport </a:t>
            </a:r>
            <a:r>
              <a:rPr lang="de-DE" dirty="0" err="1"/>
              <a:t>n.y</a:t>
            </a:r>
            <a:r>
              <a:rPr lang="de-DE" dirty="0"/>
              <a:t>.: https://</a:t>
            </a:r>
            <a:r>
              <a:rPr lang="de-DE" dirty="0" err="1"/>
              <a:t>www.uitp.org</a:t>
            </a:r>
            <a:r>
              <a:rPr lang="de-DE" dirty="0"/>
              <a:t>/ (10.05.26).</a:t>
            </a:r>
          </a:p>
          <a:p>
            <a:pPr marL="0" indent="0">
              <a:lnSpc>
                <a:spcPct val="120000"/>
              </a:lnSpc>
              <a:buNone/>
            </a:pPr>
            <a:r>
              <a:rPr lang="de-DE" dirty="0"/>
              <a:t>International Transport Forum 2026: https://</a:t>
            </a:r>
            <a:r>
              <a:rPr lang="de-DE" dirty="0" err="1"/>
              <a:t>www.itf-oecd.org</a:t>
            </a:r>
            <a:r>
              <a:rPr lang="de-DE" dirty="0"/>
              <a:t>/ (10.05.26).</a:t>
            </a:r>
          </a:p>
          <a:p>
            <a:pPr marL="0" indent="0">
              <a:lnSpc>
                <a:spcPct val="120000"/>
              </a:lnSpc>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lnSpc>
                <a:spcPct val="120000"/>
              </a:lnSpc>
              <a:buNone/>
            </a:pPr>
            <a:r>
              <a:rPr lang="de-DE" dirty="0"/>
              <a:t>UN Habitat </a:t>
            </a:r>
            <a:r>
              <a:rPr lang="de-DE" dirty="0" err="1"/>
              <a:t>n.y</a:t>
            </a:r>
            <a:r>
              <a:rPr lang="de-DE" dirty="0"/>
              <a:t>.: Mobility and Transport. https://</a:t>
            </a:r>
            <a:r>
              <a:rPr lang="de-DE" dirty="0" err="1"/>
              <a:t>unhabitat.org</a:t>
            </a:r>
            <a:r>
              <a:rPr lang="de-DE" dirty="0"/>
              <a:t>/</a:t>
            </a:r>
            <a:r>
              <a:rPr lang="de-DE" dirty="0" err="1"/>
              <a:t>topic</a:t>
            </a:r>
            <a:r>
              <a:rPr lang="de-DE" dirty="0"/>
              <a:t>/</a:t>
            </a:r>
            <a:r>
              <a:rPr lang="de-DE" dirty="0" err="1"/>
              <a:t>mobility</a:t>
            </a:r>
            <a:r>
              <a:rPr lang="de-DE" dirty="0"/>
              <a:t>-and-transport (10.05.26).</a:t>
            </a:r>
          </a:p>
          <a:p>
            <a:pPr marL="0" indent="0">
              <a:lnSpc>
                <a:spcPct val="120000"/>
              </a:lnSpc>
              <a:buNone/>
            </a:pPr>
            <a:r>
              <a:rPr lang="de-DE" dirty="0"/>
              <a:t>United </a:t>
            </a:r>
            <a:r>
              <a:rPr lang="de-DE" dirty="0" err="1"/>
              <a:t>Nations</a:t>
            </a:r>
            <a:r>
              <a:rPr lang="de-DE" dirty="0"/>
              <a:t> </a:t>
            </a:r>
            <a:r>
              <a:rPr lang="de-DE" dirty="0" err="1"/>
              <a:t>n.y</a:t>
            </a:r>
            <a:r>
              <a:rPr lang="de-DE" dirty="0"/>
              <a:t>.: </a:t>
            </a:r>
            <a:r>
              <a:rPr lang="de-DE" dirty="0" err="1"/>
              <a:t>Sustainable</a:t>
            </a:r>
            <a:r>
              <a:rPr lang="de-DE" dirty="0"/>
              <a:t> Development. https://</a:t>
            </a:r>
            <a:r>
              <a:rPr lang="de-DE" dirty="0" err="1"/>
              <a:t>sdgs.un.org</a:t>
            </a:r>
            <a:r>
              <a:rPr lang="de-DE" dirty="0"/>
              <a:t>/</a:t>
            </a:r>
            <a:r>
              <a:rPr lang="de-DE" dirty="0" err="1"/>
              <a:t>goals</a:t>
            </a:r>
            <a:r>
              <a:rPr lang="de-DE"/>
              <a:t> (10.05.26).</a:t>
            </a:r>
            <a:endParaRPr lang="de-DE" dirty="0"/>
          </a:p>
          <a:p>
            <a:pPr marL="0" indent="0">
              <a:lnSpc>
                <a:spcPct val="120000"/>
              </a:lnSpc>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2E4B9-8B02-36D3-FB8A-3F3356AF9F8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5D84488B-471A-2597-1477-B0F6A1147416}"/>
              </a:ext>
            </a:extLst>
          </p:cNvPr>
          <p:cNvSpPr>
            <a:spLocks noGrp="1"/>
          </p:cNvSpPr>
          <p:nvPr>
            <p:ph type="body" sz="half" idx="1"/>
          </p:nvPr>
        </p:nvSpPr>
        <p:spPr/>
        <p:txBody>
          <a:bodyPr>
            <a:normAutofit/>
          </a:bodyPr>
          <a:lstStyle/>
          <a:p>
            <a:pPr marL="0" indent="0">
              <a:buNone/>
            </a:pPr>
            <a:r>
              <a:rPr lang="de-DE" b="1" dirty="0" err="1"/>
              <a:t>Introduction</a:t>
            </a:r>
            <a:r>
              <a:rPr lang="de-DE" b="1" dirty="0"/>
              <a:t>: </a:t>
            </a:r>
            <a:r>
              <a:rPr lang="de-DE" b="1" dirty="0" err="1"/>
              <a:t>What</a:t>
            </a:r>
            <a:r>
              <a:rPr lang="de-DE" b="1" dirty="0"/>
              <a:t> </a:t>
            </a:r>
            <a:r>
              <a:rPr lang="de-DE" b="1" dirty="0" err="1"/>
              <a:t>is</a:t>
            </a:r>
            <a:r>
              <a:rPr lang="de-DE" b="1" dirty="0"/>
              <a:t> Transport Policy?</a:t>
            </a:r>
          </a:p>
          <a:p>
            <a:pPr marL="0" indent="0">
              <a:buNone/>
            </a:pPr>
            <a:r>
              <a:rPr lang="de-DE" dirty="0"/>
              <a:t>Transport Policy </a:t>
            </a:r>
            <a:r>
              <a:rPr lang="de-DE" dirty="0" err="1"/>
              <a:t>Objectives</a:t>
            </a:r>
            <a:endParaRPr lang="de-DE" dirty="0"/>
          </a:p>
          <a:p>
            <a:pPr marL="0" indent="0">
              <a:buNone/>
            </a:pPr>
            <a:r>
              <a:rPr lang="de-DE" dirty="0" err="1"/>
              <a:t>Factors</a:t>
            </a:r>
            <a:r>
              <a:rPr lang="de-DE" dirty="0"/>
              <a:t> </a:t>
            </a:r>
            <a:r>
              <a:rPr lang="de-DE" dirty="0" err="1"/>
              <a:t>Affecting</a:t>
            </a:r>
            <a:r>
              <a:rPr lang="de-DE" dirty="0"/>
              <a:t> Transport </a:t>
            </a:r>
            <a:r>
              <a:rPr lang="de-DE" dirty="0" err="1"/>
              <a:t>Policies</a:t>
            </a:r>
            <a:endParaRPr lang="de-DE" dirty="0"/>
          </a:p>
          <a:p>
            <a:pPr marL="0" indent="0">
              <a:buNone/>
            </a:pPr>
            <a:r>
              <a:rPr lang="de-DE" dirty="0"/>
              <a:t>Policy Areas in Transport</a:t>
            </a:r>
          </a:p>
          <a:p>
            <a:pPr marL="0" indent="0">
              <a:buNone/>
            </a:pPr>
            <a:r>
              <a:rPr lang="de-DE" dirty="0"/>
              <a:t>Framework </a:t>
            </a:r>
            <a:r>
              <a:rPr lang="de-DE" dirty="0" err="1"/>
              <a:t>for</a:t>
            </a:r>
            <a:r>
              <a:rPr lang="de-DE" dirty="0"/>
              <a:t> Transport Policy</a:t>
            </a:r>
          </a:p>
          <a:p>
            <a:pPr marL="0" indent="0">
              <a:buNone/>
            </a:pPr>
            <a:r>
              <a:rPr lang="de-DE" dirty="0"/>
              <a:t>Integrated Transport Policy</a:t>
            </a:r>
          </a:p>
          <a:p>
            <a:pPr marL="0" indent="0">
              <a:buNone/>
            </a:pPr>
            <a:r>
              <a:rPr lang="de-DE" dirty="0"/>
              <a:t>Current Trends</a:t>
            </a:r>
          </a:p>
        </p:txBody>
      </p:sp>
    </p:spTree>
    <p:extLst>
      <p:ext uri="{BB962C8B-B14F-4D97-AF65-F5344CB8AC3E}">
        <p14:creationId xmlns:p14="http://schemas.microsoft.com/office/powerpoint/2010/main" val="27229686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9F54E-8560-5F29-D0A9-B21C62029AA2}"/>
              </a:ext>
            </a:extLst>
          </p:cNvPr>
          <p:cNvSpPr>
            <a:spLocks noGrp="1"/>
          </p:cNvSpPr>
          <p:nvPr>
            <p:ph type="title"/>
          </p:nvPr>
        </p:nvSpPr>
        <p:spPr>
          <a:xfrm>
            <a:off x="603252" y="539751"/>
            <a:ext cx="6977761" cy="717551"/>
          </a:xfrm>
        </p:spPr>
        <p:txBody>
          <a:bodyPr/>
          <a:lstStyle/>
          <a:p>
            <a:r>
              <a:rPr lang="de-DE" dirty="0"/>
              <a:t>Definition </a:t>
            </a:r>
            <a:r>
              <a:rPr lang="de-DE" dirty="0" err="1"/>
              <a:t>of</a:t>
            </a:r>
            <a:r>
              <a:rPr lang="de-DE" dirty="0"/>
              <a:t> Transport Policy</a:t>
            </a:r>
          </a:p>
        </p:txBody>
      </p:sp>
      <p:sp>
        <p:nvSpPr>
          <p:cNvPr id="3" name="Textplatzhalter 2">
            <a:extLst>
              <a:ext uri="{FF2B5EF4-FFF2-40B4-BE49-F238E27FC236}">
                <a16:creationId xmlns:a16="http://schemas.microsoft.com/office/drawing/2014/main" id="{8A53CB28-F3A2-5C9C-4FF7-B16E5550E826}"/>
              </a:ext>
            </a:extLst>
          </p:cNvPr>
          <p:cNvSpPr>
            <a:spLocks noGrp="1"/>
          </p:cNvSpPr>
          <p:nvPr>
            <p:ph type="body" sz="half" idx="1"/>
          </p:nvPr>
        </p:nvSpPr>
        <p:spPr/>
        <p:txBody>
          <a:bodyPr>
            <a:normAutofit fontScale="92500" lnSpcReduction="10000"/>
          </a:bodyPr>
          <a:lstStyle/>
          <a:p>
            <a:r>
              <a:rPr lang="de-DE" dirty="0"/>
              <a:t>Transport </a:t>
            </a:r>
            <a:r>
              <a:rPr lang="de-DE" dirty="0" err="1"/>
              <a:t>policy</a:t>
            </a:r>
            <a:r>
              <a:rPr lang="de-DE" dirty="0"/>
              <a:t> = </a:t>
            </a:r>
            <a:r>
              <a:rPr lang="de-DE" dirty="0" err="1"/>
              <a:t>set</a:t>
            </a:r>
            <a:r>
              <a:rPr lang="de-DE" dirty="0"/>
              <a:t> </a:t>
            </a:r>
            <a:r>
              <a:rPr lang="de-DE" dirty="0" err="1"/>
              <a:t>of</a:t>
            </a:r>
            <a:r>
              <a:rPr lang="de-DE" dirty="0"/>
              <a:t> </a:t>
            </a:r>
            <a:r>
              <a:rPr lang="de-DE" dirty="0" err="1"/>
              <a:t>governmental</a:t>
            </a:r>
            <a:r>
              <a:rPr lang="de-DE" dirty="0"/>
              <a:t> </a:t>
            </a:r>
            <a:r>
              <a:rPr lang="de-DE" dirty="0" err="1"/>
              <a:t>strategies</a:t>
            </a:r>
            <a:r>
              <a:rPr lang="de-DE" dirty="0"/>
              <a:t>, </a:t>
            </a:r>
            <a:r>
              <a:rPr lang="de-DE" dirty="0" err="1"/>
              <a:t>regulations</a:t>
            </a:r>
            <a:r>
              <a:rPr lang="de-DE" dirty="0"/>
              <a:t> and </a:t>
            </a:r>
            <a:r>
              <a:rPr lang="de-DE" dirty="0" err="1"/>
              <a:t>measures</a:t>
            </a:r>
            <a:r>
              <a:rPr lang="de-DE" dirty="0"/>
              <a:t> </a:t>
            </a:r>
            <a:r>
              <a:rPr lang="de-DE" dirty="0" err="1"/>
              <a:t>that</a:t>
            </a:r>
            <a:r>
              <a:rPr lang="de-DE" dirty="0"/>
              <a:t> </a:t>
            </a:r>
            <a:r>
              <a:rPr lang="de-DE" dirty="0" err="1"/>
              <a:t>shape</a:t>
            </a:r>
            <a:r>
              <a:rPr lang="de-DE" dirty="0"/>
              <a:t> </a:t>
            </a:r>
            <a:r>
              <a:rPr lang="de-DE" dirty="0" err="1"/>
              <a:t>transport</a:t>
            </a:r>
            <a:r>
              <a:rPr lang="de-DE" dirty="0"/>
              <a:t> </a:t>
            </a:r>
            <a:r>
              <a:rPr lang="de-DE" dirty="0" err="1"/>
              <a:t>systems</a:t>
            </a:r>
            <a:endParaRPr lang="de-DE" dirty="0"/>
          </a:p>
          <a:p>
            <a:r>
              <a:rPr lang="de-DE" dirty="0" err="1"/>
              <a:t>Influences</a:t>
            </a:r>
            <a:r>
              <a:rPr lang="de-DE" dirty="0"/>
              <a:t>:</a:t>
            </a:r>
          </a:p>
          <a:p>
            <a:pPr lvl="1"/>
            <a:r>
              <a:rPr lang="de-DE" dirty="0" err="1"/>
              <a:t>infrastructure</a:t>
            </a:r>
            <a:r>
              <a:rPr lang="de-DE" dirty="0"/>
              <a:t> </a:t>
            </a:r>
            <a:r>
              <a:rPr lang="de-DE" dirty="0" err="1"/>
              <a:t>development</a:t>
            </a:r>
            <a:endParaRPr lang="de-DE" dirty="0"/>
          </a:p>
          <a:p>
            <a:pPr lvl="1"/>
            <a:r>
              <a:rPr lang="de-DE" dirty="0" err="1"/>
              <a:t>mobility</a:t>
            </a:r>
            <a:r>
              <a:rPr lang="de-DE" dirty="0"/>
              <a:t> </a:t>
            </a:r>
            <a:r>
              <a:rPr lang="de-DE" dirty="0" err="1"/>
              <a:t>behaviour</a:t>
            </a:r>
            <a:endParaRPr lang="de-DE" dirty="0"/>
          </a:p>
          <a:p>
            <a:pPr lvl="1"/>
            <a:r>
              <a:rPr lang="de-DE" dirty="0" err="1"/>
              <a:t>transport</a:t>
            </a:r>
            <a:r>
              <a:rPr lang="de-DE" dirty="0"/>
              <a:t> </a:t>
            </a:r>
            <a:r>
              <a:rPr lang="de-DE" dirty="0" err="1"/>
              <a:t>services</a:t>
            </a:r>
            <a:endParaRPr lang="de-DE" dirty="0"/>
          </a:p>
          <a:p>
            <a:pPr lvl="1"/>
            <a:r>
              <a:rPr lang="de-DE" dirty="0"/>
              <a:t>environmental </a:t>
            </a:r>
            <a:r>
              <a:rPr lang="de-DE" dirty="0" err="1"/>
              <a:t>impacts</a:t>
            </a:r>
            <a:endParaRPr lang="de-DE" dirty="0"/>
          </a:p>
          <a:p>
            <a:pPr marL="0" indent="0">
              <a:buNone/>
            </a:pPr>
            <a:r>
              <a:rPr lang="de-DE" b="1" dirty="0"/>
              <a:t>-&gt; Transport </a:t>
            </a:r>
            <a:r>
              <a:rPr lang="de-DE" b="1" dirty="0" err="1"/>
              <a:t>policy</a:t>
            </a:r>
            <a:r>
              <a:rPr lang="de-DE" b="1" dirty="0"/>
              <a:t> </a:t>
            </a:r>
            <a:r>
              <a:rPr lang="de-DE" b="1" dirty="0" err="1"/>
              <a:t>guides</a:t>
            </a:r>
            <a:r>
              <a:rPr lang="de-DE" b="1" dirty="0"/>
              <a:t> </a:t>
            </a:r>
            <a:r>
              <a:rPr lang="de-DE" b="1" dirty="0" err="1"/>
              <a:t>how</a:t>
            </a:r>
            <a:r>
              <a:rPr lang="de-DE" b="1" dirty="0"/>
              <a:t> </a:t>
            </a:r>
            <a:r>
              <a:rPr lang="de-DE" b="1" dirty="0" err="1"/>
              <a:t>transport</a:t>
            </a:r>
            <a:r>
              <a:rPr lang="de-DE" b="1" dirty="0"/>
              <a:t> </a:t>
            </a:r>
            <a:r>
              <a:rPr lang="de-DE" b="1" dirty="0" err="1"/>
              <a:t>systems</a:t>
            </a:r>
            <a:r>
              <a:rPr lang="de-DE" b="1" dirty="0"/>
              <a:t> </a:t>
            </a:r>
            <a:r>
              <a:rPr lang="de-DE" b="1" dirty="0" err="1"/>
              <a:t>develop</a:t>
            </a:r>
            <a:r>
              <a:rPr lang="de-DE" b="1" dirty="0"/>
              <a:t> </a:t>
            </a:r>
            <a:r>
              <a:rPr lang="de-DE" b="1" dirty="0" err="1"/>
              <a:t>over</a:t>
            </a:r>
            <a:r>
              <a:rPr lang="de-DE" b="1" dirty="0"/>
              <a:t> time</a:t>
            </a:r>
          </a:p>
        </p:txBody>
      </p:sp>
    </p:spTree>
    <p:extLst>
      <p:ext uri="{BB962C8B-B14F-4D97-AF65-F5344CB8AC3E}">
        <p14:creationId xmlns:p14="http://schemas.microsoft.com/office/powerpoint/2010/main" val="2035182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D7DEB-E704-E7FB-BF25-82C22F29A9D1}"/>
              </a:ext>
            </a:extLst>
          </p:cNvPr>
          <p:cNvSpPr>
            <a:spLocks noGrp="1"/>
          </p:cNvSpPr>
          <p:nvPr>
            <p:ph type="title"/>
          </p:nvPr>
        </p:nvSpPr>
        <p:spPr>
          <a:xfrm>
            <a:off x="603252" y="539751"/>
            <a:ext cx="6680050" cy="717551"/>
          </a:xfrm>
        </p:spPr>
        <p:txBody>
          <a:bodyPr/>
          <a:lstStyle/>
          <a:p>
            <a:r>
              <a:rPr lang="de-DE" dirty="0"/>
              <a:t>Why Transport Policy Matters</a:t>
            </a:r>
          </a:p>
        </p:txBody>
      </p:sp>
      <p:sp>
        <p:nvSpPr>
          <p:cNvPr id="3" name="Textplatzhalter 2">
            <a:extLst>
              <a:ext uri="{FF2B5EF4-FFF2-40B4-BE49-F238E27FC236}">
                <a16:creationId xmlns:a16="http://schemas.microsoft.com/office/drawing/2014/main" id="{608719D9-137E-8B8E-BB70-F7661A201871}"/>
              </a:ext>
            </a:extLst>
          </p:cNvPr>
          <p:cNvSpPr>
            <a:spLocks noGrp="1"/>
          </p:cNvSpPr>
          <p:nvPr>
            <p:ph type="body" sz="half" idx="1"/>
          </p:nvPr>
        </p:nvSpPr>
        <p:spPr/>
        <p:txBody>
          <a:bodyPr>
            <a:normAutofit fontScale="92500" lnSpcReduction="10000"/>
          </a:bodyPr>
          <a:lstStyle/>
          <a:p>
            <a:pPr marL="0" indent="0">
              <a:buNone/>
            </a:pPr>
            <a:r>
              <a:rPr lang="de-DE" dirty="0"/>
              <a:t>Transport </a:t>
            </a:r>
            <a:r>
              <a:rPr lang="de-DE" dirty="0" err="1"/>
              <a:t>systems</a:t>
            </a:r>
            <a:r>
              <a:rPr lang="de-DE" dirty="0"/>
              <a:t> </a:t>
            </a:r>
            <a:r>
              <a:rPr lang="de-DE" dirty="0" err="1"/>
              <a:t>affect</a:t>
            </a:r>
            <a:r>
              <a:rPr lang="de-DE" dirty="0"/>
              <a:t>:</a:t>
            </a:r>
          </a:p>
          <a:p>
            <a:r>
              <a:rPr lang="de-DE" dirty="0" err="1"/>
              <a:t>economic</a:t>
            </a:r>
            <a:r>
              <a:rPr lang="de-DE" dirty="0"/>
              <a:t> </a:t>
            </a:r>
            <a:r>
              <a:rPr lang="de-DE" dirty="0" err="1"/>
              <a:t>development</a:t>
            </a:r>
            <a:endParaRPr lang="de-DE" dirty="0"/>
          </a:p>
          <a:p>
            <a:r>
              <a:rPr lang="de-DE" dirty="0" err="1"/>
              <a:t>accessibility</a:t>
            </a:r>
            <a:endParaRPr lang="de-DE" dirty="0"/>
          </a:p>
          <a:p>
            <a:r>
              <a:rPr lang="de-DE" dirty="0"/>
              <a:t>urban </a:t>
            </a:r>
            <a:r>
              <a:rPr lang="de-DE" dirty="0" err="1"/>
              <a:t>quality</a:t>
            </a:r>
            <a:r>
              <a:rPr lang="de-DE" dirty="0"/>
              <a:t> </a:t>
            </a:r>
            <a:r>
              <a:rPr lang="de-DE" dirty="0" err="1"/>
              <a:t>of</a:t>
            </a:r>
            <a:r>
              <a:rPr lang="de-DE" dirty="0"/>
              <a:t> </a:t>
            </a:r>
            <a:r>
              <a:rPr lang="de-DE" dirty="0" err="1"/>
              <a:t>life</a:t>
            </a:r>
            <a:endParaRPr lang="de-DE" dirty="0"/>
          </a:p>
          <a:p>
            <a:r>
              <a:rPr lang="de-DE" dirty="0" err="1"/>
              <a:t>climate</a:t>
            </a:r>
            <a:r>
              <a:rPr lang="de-DE" dirty="0"/>
              <a:t> and </a:t>
            </a:r>
            <a:r>
              <a:rPr lang="de-DE" dirty="0" err="1"/>
              <a:t>environment</a:t>
            </a:r>
            <a:endParaRPr lang="de-DE" dirty="0"/>
          </a:p>
          <a:p>
            <a:r>
              <a:rPr lang="de-DE" dirty="0" err="1"/>
              <a:t>public</a:t>
            </a:r>
            <a:r>
              <a:rPr lang="de-DE" dirty="0"/>
              <a:t> </a:t>
            </a:r>
            <a:r>
              <a:rPr lang="de-DE" dirty="0" err="1"/>
              <a:t>health</a:t>
            </a:r>
            <a:r>
              <a:rPr lang="de-DE" dirty="0"/>
              <a:t> and </a:t>
            </a:r>
            <a:r>
              <a:rPr lang="de-DE" dirty="0" err="1"/>
              <a:t>safety</a:t>
            </a:r>
            <a:endParaRPr lang="de-DE" dirty="0"/>
          </a:p>
          <a:p>
            <a:endParaRPr lang="de-DE" dirty="0"/>
          </a:p>
          <a:p>
            <a:pPr marL="0" indent="0">
              <a:buNone/>
            </a:pPr>
            <a:r>
              <a:rPr lang="de-DE" dirty="0"/>
              <a:t>-&gt; Transport </a:t>
            </a:r>
            <a:r>
              <a:rPr lang="de-DE" dirty="0" err="1"/>
              <a:t>requires</a:t>
            </a:r>
            <a:r>
              <a:rPr lang="de-DE" dirty="0"/>
              <a:t> </a:t>
            </a:r>
            <a:r>
              <a:rPr lang="de-DE" dirty="0" err="1"/>
              <a:t>political</a:t>
            </a:r>
            <a:r>
              <a:rPr lang="de-DE" dirty="0"/>
              <a:t> </a:t>
            </a:r>
            <a:r>
              <a:rPr lang="de-DE" dirty="0" err="1"/>
              <a:t>coordination</a:t>
            </a:r>
            <a:r>
              <a:rPr lang="de-DE" dirty="0"/>
              <a:t> and </a:t>
            </a:r>
            <a:r>
              <a:rPr lang="de-DE" dirty="0" err="1"/>
              <a:t>regulation</a:t>
            </a:r>
            <a:endParaRPr lang="de-DE" dirty="0"/>
          </a:p>
        </p:txBody>
      </p:sp>
    </p:spTree>
    <p:extLst>
      <p:ext uri="{BB962C8B-B14F-4D97-AF65-F5344CB8AC3E}">
        <p14:creationId xmlns:p14="http://schemas.microsoft.com/office/powerpoint/2010/main" val="27512140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57BCA-D1B6-25DB-EBEC-C1BD21657A3E}"/>
              </a:ext>
            </a:extLst>
          </p:cNvPr>
          <p:cNvSpPr>
            <a:spLocks noGrp="1"/>
          </p:cNvSpPr>
          <p:nvPr>
            <p:ph type="title"/>
          </p:nvPr>
        </p:nvSpPr>
        <p:spPr>
          <a:xfrm>
            <a:off x="603253" y="539751"/>
            <a:ext cx="6892700" cy="717551"/>
          </a:xfrm>
        </p:spPr>
        <p:txBody>
          <a:bodyPr/>
          <a:lstStyle/>
          <a:p>
            <a:r>
              <a:rPr lang="de-DE" dirty="0"/>
              <a:t>Why Governments Intervene in Transport</a:t>
            </a:r>
          </a:p>
        </p:txBody>
      </p:sp>
      <p:sp>
        <p:nvSpPr>
          <p:cNvPr id="3" name="Textplatzhalter 2">
            <a:extLst>
              <a:ext uri="{FF2B5EF4-FFF2-40B4-BE49-F238E27FC236}">
                <a16:creationId xmlns:a16="http://schemas.microsoft.com/office/drawing/2014/main" id="{7D0B5572-275F-5A74-D217-E7F75F968ADF}"/>
              </a:ext>
            </a:extLst>
          </p:cNvPr>
          <p:cNvSpPr>
            <a:spLocks noGrp="1"/>
          </p:cNvSpPr>
          <p:nvPr>
            <p:ph type="body" sz="half" idx="1"/>
          </p:nvPr>
        </p:nvSpPr>
        <p:spPr/>
        <p:txBody>
          <a:bodyPr>
            <a:normAutofit lnSpcReduction="10000"/>
          </a:bodyPr>
          <a:lstStyle/>
          <a:p>
            <a:pPr marL="0" indent="0">
              <a:buNone/>
            </a:pPr>
            <a:r>
              <a:rPr lang="de-DE" dirty="0"/>
              <a:t>Transport </a:t>
            </a:r>
            <a:r>
              <a:rPr lang="de-DE" dirty="0" err="1"/>
              <a:t>markets</a:t>
            </a:r>
            <a:r>
              <a:rPr lang="de-DE" dirty="0"/>
              <a:t> </a:t>
            </a:r>
            <a:r>
              <a:rPr lang="de-DE" dirty="0" err="1"/>
              <a:t>alone</a:t>
            </a:r>
            <a:r>
              <a:rPr lang="de-DE" dirty="0"/>
              <a:t> </a:t>
            </a:r>
            <a:r>
              <a:rPr lang="de-DE" dirty="0" err="1"/>
              <a:t>often</a:t>
            </a:r>
            <a:r>
              <a:rPr lang="de-DE" dirty="0"/>
              <a:t> </a:t>
            </a:r>
            <a:r>
              <a:rPr lang="de-DE" dirty="0" err="1"/>
              <a:t>cannot</a:t>
            </a:r>
            <a:r>
              <a:rPr lang="de-DE" dirty="0"/>
              <a:t> </a:t>
            </a:r>
            <a:r>
              <a:rPr lang="de-DE" dirty="0" err="1"/>
              <a:t>solve</a:t>
            </a:r>
            <a:r>
              <a:rPr lang="de-DE" dirty="0"/>
              <a:t>:</a:t>
            </a:r>
          </a:p>
          <a:p>
            <a:r>
              <a:rPr lang="de-DE" dirty="0" err="1"/>
              <a:t>congestion</a:t>
            </a:r>
            <a:endParaRPr lang="de-DE" dirty="0"/>
          </a:p>
          <a:p>
            <a:r>
              <a:rPr lang="de-DE" dirty="0" err="1"/>
              <a:t>pollution</a:t>
            </a:r>
            <a:endParaRPr lang="de-DE" dirty="0"/>
          </a:p>
          <a:p>
            <a:r>
              <a:rPr lang="de-DE" dirty="0" err="1"/>
              <a:t>traffic</a:t>
            </a:r>
            <a:r>
              <a:rPr lang="de-DE" dirty="0"/>
              <a:t> </a:t>
            </a:r>
            <a:r>
              <a:rPr lang="de-DE" dirty="0" err="1"/>
              <a:t>safety</a:t>
            </a:r>
            <a:r>
              <a:rPr lang="de-DE" dirty="0"/>
              <a:t> </a:t>
            </a:r>
            <a:r>
              <a:rPr lang="de-DE" dirty="0" err="1"/>
              <a:t>problems</a:t>
            </a:r>
            <a:endParaRPr lang="de-DE" dirty="0"/>
          </a:p>
          <a:p>
            <a:r>
              <a:rPr lang="de-DE" dirty="0" err="1"/>
              <a:t>unequal</a:t>
            </a:r>
            <a:r>
              <a:rPr lang="de-DE" dirty="0"/>
              <a:t> </a:t>
            </a:r>
            <a:r>
              <a:rPr lang="de-DE" dirty="0" err="1"/>
              <a:t>accessibility</a:t>
            </a:r>
            <a:endParaRPr lang="de-DE" dirty="0"/>
          </a:p>
          <a:p>
            <a:r>
              <a:rPr lang="de-DE" dirty="0" err="1"/>
              <a:t>infrastructure</a:t>
            </a:r>
            <a:r>
              <a:rPr lang="de-DE" dirty="0"/>
              <a:t> </a:t>
            </a:r>
            <a:r>
              <a:rPr lang="de-DE" dirty="0" err="1"/>
              <a:t>financing</a:t>
            </a:r>
            <a:endParaRPr lang="de-DE" dirty="0"/>
          </a:p>
          <a:p>
            <a:endParaRPr lang="de-DE" dirty="0"/>
          </a:p>
          <a:p>
            <a:pPr marL="0" indent="0">
              <a:buNone/>
            </a:pPr>
            <a:r>
              <a:rPr lang="de-DE" b="1" dirty="0"/>
              <a:t>-&gt; Many </a:t>
            </a:r>
            <a:r>
              <a:rPr lang="de-DE" b="1" dirty="0" err="1"/>
              <a:t>transport</a:t>
            </a:r>
            <a:r>
              <a:rPr lang="de-DE" b="1" dirty="0"/>
              <a:t> </a:t>
            </a:r>
            <a:r>
              <a:rPr lang="de-DE" b="1" dirty="0" err="1"/>
              <a:t>effects</a:t>
            </a:r>
            <a:r>
              <a:rPr lang="de-DE" b="1" dirty="0"/>
              <a:t> </a:t>
            </a:r>
            <a:r>
              <a:rPr lang="de-DE" b="1" dirty="0" err="1"/>
              <a:t>are</a:t>
            </a:r>
            <a:r>
              <a:rPr lang="de-DE" b="1" dirty="0"/>
              <a:t> “</a:t>
            </a:r>
            <a:r>
              <a:rPr lang="de-DE" b="1" dirty="0" err="1"/>
              <a:t>externalities</a:t>
            </a:r>
            <a:r>
              <a:rPr lang="de-DE" b="1" dirty="0"/>
              <a:t>”</a:t>
            </a:r>
          </a:p>
        </p:txBody>
      </p:sp>
    </p:spTree>
    <p:extLst>
      <p:ext uri="{BB962C8B-B14F-4D97-AF65-F5344CB8AC3E}">
        <p14:creationId xmlns:p14="http://schemas.microsoft.com/office/powerpoint/2010/main" val="27603459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E33A72-8410-5630-8B9F-1CADB385C4EA}"/>
              </a:ext>
            </a:extLst>
          </p:cNvPr>
          <p:cNvSpPr>
            <a:spLocks noGrp="1"/>
          </p:cNvSpPr>
          <p:nvPr>
            <p:ph type="title"/>
          </p:nvPr>
        </p:nvSpPr>
        <p:spPr>
          <a:xfrm>
            <a:off x="603253" y="539751"/>
            <a:ext cx="6350440" cy="717551"/>
          </a:xfrm>
        </p:spPr>
        <p:txBody>
          <a:bodyPr/>
          <a:lstStyle/>
          <a:p>
            <a:r>
              <a:rPr lang="de-DE" dirty="0"/>
              <a:t>Major Transport Problems</a:t>
            </a:r>
          </a:p>
        </p:txBody>
      </p:sp>
      <p:sp>
        <p:nvSpPr>
          <p:cNvPr id="3" name="Textplatzhalter 2">
            <a:extLst>
              <a:ext uri="{FF2B5EF4-FFF2-40B4-BE49-F238E27FC236}">
                <a16:creationId xmlns:a16="http://schemas.microsoft.com/office/drawing/2014/main" id="{D0CDE884-7EC2-8441-E7F3-0207A78B4E71}"/>
              </a:ext>
            </a:extLst>
          </p:cNvPr>
          <p:cNvSpPr>
            <a:spLocks noGrp="1"/>
          </p:cNvSpPr>
          <p:nvPr>
            <p:ph type="body" sz="half" idx="1"/>
          </p:nvPr>
        </p:nvSpPr>
        <p:spPr/>
        <p:txBody>
          <a:bodyPr>
            <a:normAutofit/>
          </a:bodyPr>
          <a:lstStyle/>
          <a:p>
            <a:r>
              <a:rPr lang="de-DE" dirty="0" err="1"/>
              <a:t>traffic</a:t>
            </a:r>
            <a:r>
              <a:rPr lang="de-DE" dirty="0"/>
              <a:t> </a:t>
            </a:r>
            <a:r>
              <a:rPr lang="de-DE" dirty="0" err="1"/>
              <a:t>congestion</a:t>
            </a:r>
            <a:endParaRPr lang="de-DE" dirty="0"/>
          </a:p>
          <a:p>
            <a:r>
              <a:rPr lang="de-DE" dirty="0" err="1"/>
              <a:t>greenhouse</a:t>
            </a:r>
            <a:r>
              <a:rPr lang="de-DE" dirty="0"/>
              <a:t> gas </a:t>
            </a:r>
            <a:r>
              <a:rPr lang="de-DE" dirty="0" err="1"/>
              <a:t>emissions</a:t>
            </a:r>
            <a:endParaRPr lang="de-DE" dirty="0"/>
          </a:p>
          <a:p>
            <a:r>
              <a:rPr lang="de-DE" dirty="0" err="1"/>
              <a:t>accidents</a:t>
            </a:r>
            <a:r>
              <a:rPr lang="de-DE" dirty="0"/>
              <a:t> and </a:t>
            </a:r>
            <a:r>
              <a:rPr lang="de-DE" dirty="0" err="1"/>
              <a:t>fatalities</a:t>
            </a:r>
            <a:endParaRPr lang="de-DE" dirty="0"/>
          </a:p>
          <a:p>
            <a:r>
              <a:rPr lang="de-DE" dirty="0" err="1"/>
              <a:t>noise</a:t>
            </a:r>
            <a:r>
              <a:rPr lang="de-DE" dirty="0"/>
              <a:t> </a:t>
            </a:r>
            <a:r>
              <a:rPr lang="de-DE" dirty="0" err="1"/>
              <a:t>pollution</a:t>
            </a:r>
            <a:endParaRPr lang="de-DE" dirty="0"/>
          </a:p>
          <a:p>
            <a:r>
              <a:rPr lang="de-DE" dirty="0" err="1"/>
              <a:t>land</a:t>
            </a:r>
            <a:r>
              <a:rPr lang="de-DE" dirty="0"/>
              <a:t> </a:t>
            </a:r>
            <a:r>
              <a:rPr lang="de-DE" dirty="0" err="1"/>
              <a:t>consumption</a:t>
            </a:r>
            <a:endParaRPr lang="de-DE" dirty="0"/>
          </a:p>
          <a:p>
            <a:r>
              <a:rPr lang="de-DE" dirty="0"/>
              <a:t>social </a:t>
            </a:r>
            <a:r>
              <a:rPr lang="de-DE" dirty="0" err="1"/>
              <a:t>exclusion</a:t>
            </a:r>
            <a:endParaRPr lang="de-DE" dirty="0"/>
          </a:p>
        </p:txBody>
      </p:sp>
      <p:pic>
        <p:nvPicPr>
          <p:cNvPr id="1026" name="Picture 2" descr="a street filled with lots of traffic next to tall buildings">
            <a:extLst>
              <a:ext uri="{FF2B5EF4-FFF2-40B4-BE49-F238E27FC236}">
                <a16:creationId xmlns:a16="http://schemas.microsoft.com/office/drawing/2014/main" id="{162256EE-F5CE-B1DC-4D2D-1338BE1C4A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0673" y="205818"/>
            <a:ext cx="4296084" cy="6446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235C55E-9C07-2AED-800E-5AE0585D2C50}"/>
              </a:ext>
            </a:extLst>
          </p:cNvPr>
          <p:cNvSpPr txBox="1"/>
          <p:nvPr/>
        </p:nvSpPr>
        <p:spPr>
          <a:xfrm>
            <a:off x="6421007" y="584785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0551529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94C7E66A-9C76-4CFC-83D1-A43DDBF0407E}"/>
</file>

<file path=docProps/app.xml><?xml version="1.0" encoding="utf-8"?>
<Properties xmlns="http://schemas.openxmlformats.org/officeDocument/2006/extended-properties" xmlns:vt="http://schemas.openxmlformats.org/officeDocument/2006/docPropsVTypes">
  <TotalTime>0</TotalTime>
  <Words>1175</Words>
  <Application>Microsoft Office PowerPoint</Application>
  <PresentationFormat>Widescreen</PresentationFormat>
  <Paragraphs>267</Paragraphs>
  <Slides>41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Arial</vt:lpstr>
      <vt:lpstr>Arial Rounded MT Bold</vt:lpstr>
      <vt:lpstr>Calibri</vt:lpstr>
      <vt:lpstr>Helvetica Neue</vt:lpstr>
      <vt:lpstr>Helvetica Neue Medium</vt:lpstr>
      <vt:lpstr>Montserrat Regular</vt:lpstr>
      <vt:lpstr>21_BasicWhite</vt:lpstr>
      <vt:lpstr>Transport Policy</vt:lpstr>
      <vt:lpstr>Road Transportation Systems Engineering Development in the Sub-Saharan Africa – Modern EU Master Programme &amp; Capacity Building</vt:lpstr>
      <vt:lpstr>PowerPoint Presentation</vt:lpstr>
      <vt:lpstr>Learning Objectives</vt:lpstr>
      <vt:lpstr>Contents</vt:lpstr>
      <vt:lpstr>Definition of Transport Policy</vt:lpstr>
      <vt:lpstr>Why Transport Policy Matters</vt:lpstr>
      <vt:lpstr>Why Governments Intervene in Transport</vt:lpstr>
      <vt:lpstr>Major Transport Problems</vt:lpstr>
      <vt:lpstr>Public vs Private Interests</vt:lpstr>
      <vt:lpstr>Contents</vt:lpstr>
      <vt:lpstr>Economic Objectives</vt:lpstr>
      <vt:lpstr>Social Objectives</vt:lpstr>
      <vt:lpstr>Environmental Objectives</vt:lpstr>
      <vt:lpstr>Sustainability as a Central Objective</vt:lpstr>
      <vt:lpstr>Contents</vt:lpstr>
      <vt:lpstr>Economic Factors</vt:lpstr>
      <vt:lpstr>Political &amp; Institutional Factors</vt:lpstr>
      <vt:lpstr>Social &amp; Demographic Factors</vt:lpstr>
      <vt:lpstr>Technological Factors</vt:lpstr>
      <vt:lpstr>Contents</vt:lpstr>
      <vt:lpstr>Infrastructure Policy</vt:lpstr>
      <vt:lpstr>Environmental Policy</vt:lpstr>
      <vt:lpstr>Safety Policy</vt:lpstr>
      <vt:lpstr>Pricing &amp; Economic Policy</vt:lpstr>
      <vt:lpstr>Urban Mobility Policy</vt:lpstr>
      <vt:lpstr>Contents</vt:lpstr>
      <vt:lpstr>Policy Framework Components</vt:lpstr>
      <vt:lpstr>Levels of Transport Policy</vt:lpstr>
      <vt:lpstr>Key International Actors</vt:lpstr>
      <vt:lpstr>Contents</vt:lpstr>
      <vt:lpstr>What is Integrated Transport Policy?</vt:lpstr>
      <vt:lpstr>Principles of Integrated Policy</vt:lpstr>
      <vt:lpstr>Examples of Integrated Policies</vt:lpstr>
      <vt:lpstr>Challenges of Integration</vt:lpstr>
      <vt:lpstr>Contents</vt:lpstr>
      <vt:lpstr>Emerging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134</cp:revision>
  <dcterms:modified xsi:type="dcterms:W3CDTF">2026-07-14T09:39:04Z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