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6"/>
  </p:notesMasterIdLst>
  <p:handoutMasterIdLst>
    <p:handoutMasterId r:id="rId27"/>
  </p:handoutMasterIdLst>
  <p:sldIdLst>
    <p:sldId id="306" r:id="rId5"/>
    <p:sldId id="308" r:id="rId6"/>
    <p:sldId id="313" r:id="rId7"/>
    <p:sldId id="382" r:id="rId8"/>
    <p:sldId id="453" r:id="rId9"/>
    <p:sldId id="454" r:id="rId10"/>
    <p:sldId id="455" r:id="rId11"/>
    <p:sldId id="457" r:id="rId12"/>
    <p:sldId id="456" r:id="rId13"/>
    <p:sldId id="459" r:id="rId14"/>
    <p:sldId id="460" r:id="rId15"/>
    <p:sldId id="461" r:id="rId16"/>
    <p:sldId id="462" r:id="rId17"/>
    <p:sldId id="463" r:id="rId18"/>
    <p:sldId id="464" r:id="rId19"/>
    <p:sldId id="466" r:id="rId20"/>
    <p:sldId id="465" r:id="rId21"/>
    <p:sldId id="467" r:id="rId22"/>
    <p:sldId id="468" r:id="rId23"/>
    <p:sldId id="458" r:id="rId24"/>
    <p:sldId id="309" r:id="rId2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00518E"/>
    <a:srgbClr val="005EA4"/>
    <a:srgbClr val="F26211"/>
    <a:srgbClr val="B51600"/>
    <a:srgbClr val="F78722"/>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38A7E-F4F5-4F70-A81B-E260142E56A9}" v="6" dt="2026-07-15T18:59:43.07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84" y="21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9:01:58.663" v="55" actId="27614"/>
      <pc:docMkLst>
        <pc:docMk/>
      </pc:docMkLst>
      <pc:sldChg chg="modSp mod">
        <pc:chgData name="office365" userId="5fcdbc0c-b1d0-4b52-bc28-28c25c9fccde" providerId="ADAL" clId="{839C158B-1674-498C-8D10-D29DEC7F3344}" dt="2026-07-15T18:54:33.013" v="7" actId="27636"/>
        <pc:sldMkLst>
          <pc:docMk/>
          <pc:sldMk cId="2864386417" sldId="382"/>
        </pc:sldMkLst>
        <pc:spChg chg="mod">
          <ac:chgData name="office365" userId="5fcdbc0c-b1d0-4b52-bc28-28c25c9fccde" providerId="ADAL" clId="{839C158B-1674-498C-8D10-D29DEC7F3344}" dt="2026-07-15T18:54:33.013" v="7" actId="27636"/>
          <ac:spMkLst>
            <pc:docMk/>
            <pc:sldMk cId="2864386417" sldId="382"/>
            <ac:spMk id="2" creationId="{30820946-D12C-8FD5-67D1-BF294A95E03A}"/>
          </ac:spMkLst>
        </pc:spChg>
      </pc:sldChg>
      <pc:sldChg chg="modSp mod">
        <pc:chgData name="office365" userId="5fcdbc0c-b1d0-4b52-bc28-28c25c9fccde" providerId="ADAL" clId="{839C158B-1674-498C-8D10-D29DEC7F3344}" dt="2026-07-15T18:54:33.018" v="8" actId="27636"/>
        <pc:sldMkLst>
          <pc:docMk/>
          <pc:sldMk cId="3276476786" sldId="455"/>
        </pc:sldMkLst>
        <pc:spChg chg="mod">
          <ac:chgData name="office365" userId="5fcdbc0c-b1d0-4b52-bc28-28c25c9fccde" providerId="ADAL" clId="{839C158B-1674-498C-8D10-D29DEC7F3344}" dt="2026-07-15T18:54:33.018" v="8" actId="27636"/>
          <ac:spMkLst>
            <pc:docMk/>
            <pc:sldMk cId="3276476786" sldId="455"/>
            <ac:spMk id="3" creationId="{ABD0B015-DFFB-D235-9839-48D6A0318279}"/>
          </ac:spMkLst>
        </pc:spChg>
      </pc:sldChg>
      <pc:sldChg chg="addSp modSp mod">
        <pc:chgData name="office365" userId="5fcdbc0c-b1d0-4b52-bc28-28c25c9fccde" providerId="ADAL" clId="{839C158B-1674-498C-8D10-D29DEC7F3344}" dt="2026-07-15T19:00:01.673" v="52" actId="1076"/>
        <pc:sldMkLst>
          <pc:docMk/>
          <pc:sldMk cId="2729120843" sldId="459"/>
        </pc:sldMkLst>
        <pc:spChg chg="add mod">
          <ac:chgData name="office365" userId="5fcdbc0c-b1d0-4b52-bc28-28c25c9fccde" providerId="ADAL" clId="{839C158B-1674-498C-8D10-D29DEC7F3344}" dt="2026-07-15T18:56:16.256" v="17" actId="1076"/>
          <ac:spMkLst>
            <pc:docMk/>
            <pc:sldMk cId="2729120843" sldId="459"/>
            <ac:spMk id="6" creationId="{5DE833DF-8978-B1B1-C925-3496D36AB344}"/>
          </ac:spMkLst>
        </pc:spChg>
        <pc:spChg chg="add mod">
          <ac:chgData name="office365" userId="5fcdbc0c-b1d0-4b52-bc28-28c25c9fccde" providerId="ADAL" clId="{839C158B-1674-498C-8D10-D29DEC7F3344}" dt="2026-07-15T18:57:46.122" v="28" actId="1076"/>
          <ac:spMkLst>
            <pc:docMk/>
            <pc:sldMk cId="2729120843" sldId="459"/>
            <ac:spMk id="8" creationId="{AD57FFA3-DE4E-5CD5-339B-A85273A67949}"/>
          </ac:spMkLst>
        </pc:spChg>
        <pc:spChg chg="add mod">
          <ac:chgData name="office365" userId="5fcdbc0c-b1d0-4b52-bc28-28c25c9fccde" providerId="ADAL" clId="{839C158B-1674-498C-8D10-D29DEC7F3344}" dt="2026-07-15T18:58:14.932" v="33" actId="1076"/>
          <ac:spMkLst>
            <pc:docMk/>
            <pc:sldMk cId="2729120843" sldId="459"/>
            <ac:spMk id="10" creationId="{F0CAF78C-ADA6-71FF-4B57-3633B6139884}"/>
          </ac:spMkLst>
        </pc:spChg>
        <pc:spChg chg="add mod">
          <ac:chgData name="office365" userId="5fcdbc0c-b1d0-4b52-bc28-28c25c9fccde" providerId="ADAL" clId="{839C158B-1674-498C-8D10-D29DEC7F3344}" dt="2026-07-15T18:58:30.883" v="36" actId="1076"/>
          <ac:spMkLst>
            <pc:docMk/>
            <pc:sldMk cId="2729120843" sldId="459"/>
            <ac:spMk id="12" creationId="{51184714-5F8A-77C0-8906-34B857850A45}"/>
          </ac:spMkLst>
        </pc:spChg>
        <pc:spChg chg="add mod">
          <ac:chgData name="office365" userId="5fcdbc0c-b1d0-4b52-bc28-28c25c9fccde" providerId="ADAL" clId="{839C158B-1674-498C-8D10-D29DEC7F3344}" dt="2026-07-15T18:59:24.492" v="43" actId="1076"/>
          <ac:spMkLst>
            <pc:docMk/>
            <pc:sldMk cId="2729120843" sldId="459"/>
            <ac:spMk id="14" creationId="{3AAF9B75-1168-7164-5418-5E03DC3CC595}"/>
          </ac:spMkLst>
        </pc:spChg>
        <pc:spChg chg="add mod">
          <ac:chgData name="office365" userId="5fcdbc0c-b1d0-4b52-bc28-28c25c9fccde" providerId="ADAL" clId="{839C158B-1674-498C-8D10-D29DEC7F3344}" dt="2026-07-15T19:00:01.673" v="52" actId="1076"/>
          <ac:spMkLst>
            <pc:docMk/>
            <pc:sldMk cId="2729120843" sldId="459"/>
            <ac:spMk id="16" creationId="{771FC57D-AFFF-05F4-3C83-64AD2840310B}"/>
          </ac:spMkLst>
        </pc:spChg>
      </pc:sldChg>
      <pc:sldChg chg="modSp mod">
        <pc:chgData name="office365" userId="5fcdbc0c-b1d0-4b52-bc28-28c25c9fccde" providerId="ADAL" clId="{839C158B-1674-498C-8D10-D29DEC7F3344}" dt="2026-07-15T18:54:32.976" v="0" actId="27636"/>
        <pc:sldMkLst>
          <pc:docMk/>
          <pc:sldMk cId="1191184183" sldId="460"/>
        </pc:sldMkLst>
        <pc:spChg chg="mod">
          <ac:chgData name="office365" userId="5fcdbc0c-b1d0-4b52-bc28-28c25c9fccde" providerId="ADAL" clId="{839C158B-1674-498C-8D10-D29DEC7F3344}" dt="2026-07-15T18:54:32.976" v="0" actId="27636"/>
          <ac:spMkLst>
            <pc:docMk/>
            <pc:sldMk cId="1191184183" sldId="460"/>
            <ac:spMk id="7" creationId="{145874AF-F828-F530-C3C7-4F84E4C705F5}"/>
          </ac:spMkLst>
        </pc:spChg>
      </pc:sldChg>
      <pc:sldChg chg="modSp mod">
        <pc:chgData name="office365" userId="5fcdbc0c-b1d0-4b52-bc28-28c25c9fccde" providerId="ADAL" clId="{839C158B-1674-498C-8D10-D29DEC7F3344}" dt="2026-07-15T18:54:32.988" v="1" actId="27636"/>
        <pc:sldMkLst>
          <pc:docMk/>
          <pc:sldMk cId="2319566726" sldId="462"/>
        </pc:sldMkLst>
        <pc:spChg chg="mod">
          <ac:chgData name="office365" userId="5fcdbc0c-b1d0-4b52-bc28-28c25c9fccde" providerId="ADAL" clId="{839C158B-1674-498C-8D10-D29DEC7F3344}" dt="2026-07-15T18:54:32.988" v="1" actId="27636"/>
          <ac:spMkLst>
            <pc:docMk/>
            <pc:sldMk cId="2319566726" sldId="462"/>
            <ac:spMk id="2" creationId="{035AD454-37A0-E5A4-8768-9F9D8D641BF2}"/>
          </ac:spMkLst>
        </pc:spChg>
      </pc:sldChg>
      <pc:sldChg chg="modSp mod">
        <pc:chgData name="office365" userId="5fcdbc0c-b1d0-4b52-bc28-28c25c9fccde" providerId="ADAL" clId="{839C158B-1674-498C-8D10-D29DEC7F3344}" dt="2026-07-15T18:54:32.992" v="2" actId="27636"/>
        <pc:sldMkLst>
          <pc:docMk/>
          <pc:sldMk cId="137770714" sldId="464"/>
        </pc:sldMkLst>
        <pc:spChg chg="mod">
          <ac:chgData name="office365" userId="5fcdbc0c-b1d0-4b52-bc28-28c25c9fccde" providerId="ADAL" clId="{839C158B-1674-498C-8D10-D29DEC7F3344}" dt="2026-07-15T18:54:32.992" v="2" actId="27636"/>
          <ac:spMkLst>
            <pc:docMk/>
            <pc:sldMk cId="137770714" sldId="464"/>
            <ac:spMk id="3" creationId="{1222DB00-B4B1-26A8-2358-71F08EBE6C2C}"/>
          </ac:spMkLst>
        </pc:spChg>
      </pc:sldChg>
      <pc:sldChg chg="modSp mod">
        <pc:chgData name="office365" userId="5fcdbc0c-b1d0-4b52-bc28-28c25c9fccde" providerId="ADAL" clId="{839C158B-1674-498C-8D10-D29DEC7F3344}" dt="2026-07-15T18:54:33" v="5" actId="27636"/>
        <pc:sldMkLst>
          <pc:docMk/>
          <pc:sldMk cId="597669537" sldId="465"/>
        </pc:sldMkLst>
        <pc:spChg chg="mod">
          <ac:chgData name="office365" userId="5fcdbc0c-b1d0-4b52-bc28-28c25c9fccde" providerId="ADAL" clId="{839C158B-1674-498C-8D10-D29DEC7F3344}" dt="2026-07-15T18:54:33" v="5" actId="27636"/>
          <ac:spMkLst>
            <pc:docMk/>
            <pc:sldMk cId="597669537" sldId="465"/>
            <ac:spMk id="2" creationId="{ED6A9A06-0C3E-132D-F490-9E9337791AB4}"/>
          </ac:spMkLst>
        </pc:spChg>
        <pc:spChg chg="mod">
          <ac:chgData name="office365" userId="5fcdbc0c-b1d0-4b52-bc28-28c25c9fccde" providerId="ADAL" clId="{839C158B-1674-498C-8D10-D29DEC7F3344}" dt="2026-07-15T18:54:32.999" v="4" actId="27636"/>
          <ac:spMkLst>
            <pc:docMk/>
            <pc:sldMk cId="597669537" sldId="465"/>
            <ac:spMk id="3" creationId="{5AE188C5-9374-0BC6-89FD-475488A228A0}"/>
          </ac:spMkLst>
        </pc:spChg>
      </pc:sldChg>
      <pc:sldChg chg="modSp mod">
        <pc:chgData name="office365" userId="5fcdbc0c-b1d0-4b52-bc28-28c25c9fccde" providerId="ADAL" clId="{839C158B-1674-498C-8D10-D29DEC7F3344}" dt="2026-07-15T18:54:32.996" v="3" actId="27636"/>
        <pc:sldMkLst>
          <pc:docMk/>
          <pc:sldMk cId="3283675203" sldId="466"/>
        </pc:sldMkLst>
        <pc:spChg chg="mod">
          <ac:chgData name="office365" userId="5fcdbc0c-b1d0-4b52-bc28-28c25c9fccde" providerId="ADAL" clId="{839C158B-1674-498C-8D10-D29DEC7F3344}" dt="2026-07-15T18:54:32.996" v="3" actId="27636"/>
          <ac:spMkLst>
            <pc:docMk/>
            <pc:sldMk cId="3283675203" sldId="466"/>
            <ac:spMk id="3" creationId="{ADA0D3A1-37B4-9736-FF91-107363432BE5}"/>
          </ac:spMkLst>
        </pc:spChg>
      </pc:sldChg>
      <pc:sldChg chg="addSp delSp modSp mod">
        <pc:chgData name="office365" userId="5fcdbc0c-b1d0-4b52-bc28-28c25c9fccde" providerId="ADAL" clId="{839C158B-1674-498C-8D10-D29DEC7F3344}" dt="2026-07-15T19:01:58.663" v="55" actId="27614"/>
        <pc:sldMkLst>
          <pc:docMk/>
          <pc:sldMk cId="1886420315" sldId="467"/>
        </pc:sldMkLst>
        <pc:picChg chg="add mod">
          <ac:chgData name="office365" userId="5fcdbc0c-b1d0-4b52-bc28-28c25c9fccde" providerId="ADAL" clId="{839C158B-1674-498C-8D10-D29DEC7F3344}" dt="2026-07-15T19:01:58.663" v="55" actId="27614"/>
          <ac:picMkLst>
            <pc:docMk/>
            <pc:sldMk cId="1886420315" sldId="467"/>
            <ac:picMk id="3" creationId="{39EC9CBF-ACB6-6F96-E69D-A93EA1FA48DC}"/>
          </ac:picMkLst>
        </pc:picChg>
        <pc:picChg chg="del">
          <ac:chgData name="office365" userId="5fcdbc0c-b1d0-4b52-bc28-28c25c9fccde" providerId="ADAL" clId="{839C158B-1674-498C-8D10-D29DEC7F3344}" dt="2026-07-15T19:01:49.824" v="53" actId="478"/>
          <ac:picMkLst>
            <pc:docMk/>
            <pc:sldMk cId="1886420315" sldId="467"/>
            <ac:picMk id="4" creationId="{626599C9-3072-8FE3-FD0D-32E33F38BDC6}"/>
          </ac:picMkLst>
        </pc:picChg>
      </pc:sldChg>
      <pc:sldChg chg="modSp mod">
        <pc:chgData name="office365" userId="5fcdbc0c-b1d0-4b52-bc28-28c25c9fccde" providerId="ADAL" clId="{839C158B-1674-498C-8D10-D29DEC7F3344}" dt="2026-07-15T18:54:33.007" v="6" actId="27636"/>
        <pc:sldMkLst>
          <pc:docMk/>
          <pc:sldMk cId="1165126362" sldId="468"/>
        </pc:sldMkLst>
        <pc:spChg chg="mod">
          <ac:chgData name="office365" userId="5fcdbc0c-b1d0-4b52-bc28-28c25c9fccde" providerId="ADAL" clId="{839C158B-1674-498C-8D10-D29DEC7F3344}" dt="2026-07-15T18:54:33.007" v="6" actId="27636"/>
          <ac:spMkLst>
            <pc:docMk/>
            <pc:sldMk cId="1165126362" sldId="468"/>
            <ac:spMk id="3" creationId="{FF2C8146-97E8-40B7-B9AA-E9C224391A5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popcenter.asu.edu/sites/g/files/litvpz3631/files/learning/speeding/SpotSpeed.pdf"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a:normAutofit/>
          </a:bodyPr>
          <a:lstStyle/>
          <a:p>
            <a:r>
              <a:rPr lang="en-US" dirty="0"/>
              <a:t>Cours 3.3 : Études de vitesse, de temps de parcours et de retard </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24C2F-D050-3751-718D-EBE9E2285185}"/>
              </a:ext>
            </a:extLst>
          </p:cNvPr>
          <p:cNvSpPr>
            <a:spLocks noGrp="1"/>
          </p:cNvSpPr>
          <p:nvPr>
            <p:ph type="title"/>
          </p:nvPr>
        </p:nvSpPr>
        <p:spPr/>
        <p:txBody>
          <a:bodyPr>
            <a:normAutofit/>
          </a:bodyPr>
          <a:lstStyle/>
          <a:p>
            <a:r>
              <a:rPr lang="en-US" dirty="0"/>
              <a:t>Étude de vitesse ponctuelle au chronomètre </a:t>
            </a:r>
          </a:p>
        </p:txBody>
      </p:sp>
      <p:sp>
        <p:nvSpPr>
          <p:cNvPr id="3" name="Text Placeholder 2">
            <a:extLst>
              <a:ext uri="{FF2B5EF4-FFF2-40B4-BE49-F238E27FC236}">
                <a16:creationId xmlns:a16="http://schemas.microsoft.com/office/drawing/2014/main" id="{25E81AE8-826E-FCC7-DA62-5A2F179E4B96}"/>
              </a:ext>
            </a:extLst>
          </p:cNvPr>
          <p:cNvSpPr>
            <a:spLocks noGrp="1"/>
          </p:cNvSpPr>
          <p:nvPr>
            <p:ph type="body" sz="quarter" idx="11"/>
          </p:nvPr>
        </p:nvSpPr>
        <p:spPr>
          <a:xfrm>
            <a:off x="654301" y="1330037"/>
            <a:ext cx="7676900" cy="4604042"/>
          </a:xfrm>
        </p:spPr>
        <p:txBody>
          <a:bodyPr>
            <a:normAutofit/>
          </a:bodyPr>
          <a:lstStyle/>
          <a:p>
            <a:pPr marL="0" indent="0">
              <a:buNone/>
            </a:pPr>
            <a:r>
              <a:rPr lang="en-US" dirty="0"/>
              <a:t>Stopwatch study inclut the following steps:</a:t>
            </a:r>
          </a:p>
          <a:p>
            <a:pPr marL="761997" lvl="1" indent="-457200">
              <a:buFont typeface="+mj-lt"/>
              <a:buAutoNum type="arabicPeriod"/>
            </a:pPr>
            <a:r>
              <a:rPr lang="en-US" dirty="0"/>
              <a:t>Decide appropriate study longueur (segment routier)</a:t>
            </a:r>
          </a:p>
          <a:p>
            <a:pPr marL="761997" lvl="1" indent="-457200">
              <a:buFont typeface="+mj-lt"/>
              <a:buAutoNum type="arabicPeriod"/>
            </a:pPr>
            <a:r>
              <a:rPr lang="en-US" dirty="0"/>
              <a:t>Select a proper location and layout </a:t>
            </a:r>
          </a:p>
          <a:p>
            <a:pPr marL="761997" lvl="1" indent="-457200">
              <a:buFont typeface="+mj-lt"/>
              <a:buAutoNum type="arabicPeriod"/>
            </a:pPr>
            <a:r>
              <a:rPr lang="en-US" dirty="0"/>
              <a:t>Record observations of vitesse </a:t>
            </a:r>
          </a:p>
          <a:p>
            <a:pPr marL="761997" lvl="1" indent="-457200">
              <a:buFont typeface="+mj-lt"/>
              <a:buAutoNum type="arabicPeriod"/>
            </a:pPr>
            <a:r>
              <a:rPr lang="en-US" dirty="0"/>
              <a:t>Calculer véhicule vitesse </a:t>
            </a:r>
          </a:p>
          <a:p>
            <a:pPr marL="761997" lvl="1" indent="-457200">
              <a:buFont typeface="+mj-lt"/>
              <a:buAutoNum type="arabicPeriod"/>
            </a:pPr>
            <a:r>
              <a:rPr lang="en-US" dirty="0"/>
              <a:t>Generate a frequency distribution table and vitesse percentiles </a:t>
            </a:r>
          </a:p>
        </p:txBody>
      </p:sp>
      <p:pic>
        <p:nvPicPr>
          <p:cNvPr id="5" name="Picture 4">
            <a:extLst>
              <a:ext uri="{FF2B5EF4-FFF2-40B4-BE49-F238E27FC236}">
                <a16:creationId xmlns:a16="http://schemas.microsoft.com/office/drawing/2014/main" id="{178D2938-DA35-0859-A7D8-1BF7B244BAEF}"/>
              </a:ext>
            </a:extLst>
          </p:cNvPr>
          <p:cNvPicPr>
            <a:picLocks noChangeAspect="1"/>
          </p:cNvPicPr>
          <p:nvPr/>
        </p:nvPicPr>
        <p:blipFill>
          <a:blip r:embed="rId2"/>
          <a:stretch>
            <a:fillRect/>
          </a:stretch>
        </p:blipFill>
        <p:spPr>
          <a:xfrm>
            <a:off x="6859369" y="2354615"/>
            <a:ext cx="5332631" cy="2461214"/>
          </a:xfrm>
          <a:prstGeom prst="rect">
            <a:avLst/>
          </a:prstGeom>
        </p:spPr>
      </p:pic>
      <p:sp>
        <p:nvSpPr>
          <p:cNvPr id="6" name="TextBox 5">
            <a:extLst>
              <a:ext uri="{FF2B5EF4-FFF2-40B4-BE49-F238E27FC236}">
                <a16:creationId xmlns:a16="http://schemas.microsoft.com/office/drawing/2014/main" id="{5DE833DF-8978-B1B1-C925-3496D36AB344}"/>
              </a:ext>
            </a:extLst>
          </p:cNvPr>
          <p:cNvSpPr txBox="1"/>
          <p:nvPr/>
        </p:nvSpPr>
        <p:spPr>
          <a:xfrm>
            <a:off x="9461500" y="2516747"/>
            <a:ext cx="1385665" cy="36933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1000" b="1" dirty="0"/>
              <a:t>Poteau de repère de couleur vive</a:t>
            </a:r>
          </a:p>
        </p:txBody>
      </p:sp>
      <p:sp>
        <p:nvSpPr>
          <p:cNvPr id="8" name="TextBox 7">
            <a:extLst>
              <a:ext uri="{FF2B5EF4-FFF2-40B4-BE49-F238E27FC236}">
                <a16:creationId xmlns:a16="http://schemas.microsoft.com/office/drawing/2014/main" id="{AD57FFA3-DE4E-5CD5-339B-A85273A67949}"/>
              </a:ext>
            </a:extLst>
          </p:cNvPr>
          <p:cNvSpPr txBox="1"/>
          <p:nvPr/>
        </p:nvSpPr>
        <p:spPr>
          <a:xfrm>
            <a:off x="9109075" y="3397381"/>
            <a:ext cx="1177925" cy="28623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pl-PL" sz="700" dirty="0"/>
              <a:t>Longueur de la section d’étude</a:t>
            </a:r>
            <a:endParaRPr lang="pl-PL" sz="700" b="1" dirty="0"/>
          </a:p>
        </p:txBody>
      </p:sp>
      <p:sp>
        <p:nvSpPr>
          <p:cNvPr id="10" name="TextBox 9">
            <a:extLst>
              <a:ext uri="{FF2B5EF4-FFF2-40B4-BE49-F238E27FC236}">
                <a16:creationId xmlns:a16="http://schemas.microsoft.com/office/drawing/2014/main" id="{F0CAF78C-ADA6-71FF-4B57-3633B6139884}"/>
              </a:ext>
            </a:extLst>
          </p:cNvPr>
          <p:cNvSpPr txBox="1"/>
          <p:nvPr/>
        </p:nvSpPr>
        <p:spPr>
          <a:xfrm>
            <a:off x="8116252" y="4194915"/>
            <a:ext cx="1581785" cy="20313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pl-PL" sz="800" dirty="0"/>
              <a:t>Fin du chronométrage</a:t>
            </a:r>
            <a:endParaRPr lang="pl-PL" sz="700" b="1" dirty="0"/>
          </a:p>
        </p:txBody>
      </p:sp>
      <p:sp>
        <p:nvSpPr>
          <p:cNvPr id="12" name="TextBox 11">
            <a:extLst>
              <a:ext uri="{FF2B5EF4-FFF2-40B4-BE49-F238E27FC236}">
                <a16:creationId xmlns:a16="http://schemas.microsoft.com/office/drawing/2014/main" id="{51184714-5F8A-77C0-8906-34B857850A45}"/>
              </a:ext>
            </a:extLst>
          </p:cNvPr>
          <p:cNvSpPr txBox="1"/>
          <p:nvPr/>
        </p:nvSpPr>
        <p:spPr>
          <a:xfrm>
            <a:off x="9955914" y="4194914"/>
            <a:ext cx="1581785" cy="20313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pl-PL" sz="800" dirty="0"/>
              <a:t>Début du chronométrage</a:t>
            </a:r>
            <a:endParaRPr lang="pl-PL" sz="700" b="1" dirty="0"/>
          </a:p>
        </p:txBody>
      </p:sp>
      <p:sp>
        <p:nvSpPr>
          <p:cNvPr id="14" name="TextBox 13">
            <a:extLst>
              <a:ext uri="{FF2B5EF4-FFF2-40B4-BE49-F238E27FC236}">
                <a16:creationId xmlns:a16="http://schemas.microsoft.com/office/drawing/2014/main" id="{3AAF9B75-1168-7164-5418-5E03DC3CC595}"/>
              </a:ext>
            </a:extLst>
          </p:cNvPr>
          <p:cNvSpPr txBox="1"/>
          <p:nvPr/>
        </p:nvSpPr>
        <p:spPr>
          <a:xfrm>
            <a:off x="10713245" y="3736130"/>
            <a:ext cx="1331118" cy="20313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pl-PL" sz="800" dirty="0"/>
              <a:t>Véhicule en approche</a:t>
            </a:r>
            <a:endParaRPr lang="pl-PL" sz="700" b="1" dirty="0"/>
          </a:p>
        </p:txBody>
      </p:sp>
      <p:sp>
        <p:nvSpPr>
          <p:cNvPr id="16" name="TextBox 15">
            <a:extLst>
              <a:ext uri="{FF2B5EF4-FFF2-40B4-BE49-F238E27FC236}">
                <a16:creationId xmlns:a16="http://schemas.microsoft.com/office/drawing/2014/main" id="{771FC57D-AFFF-05F4-3C83-64AD2840310B}"/>
              </a:ext>
            </a:extLst>
          </p:cNvPr>
          <p:cNvSpPr txBox="1"/>
          <p:nvPr/>
        </p:nvSpPr>
        <p:spPr>
          <a:xfrm>
            <a:off x="7475662" y="4538282"/>
            <a:ext cx="4444749" cy="23083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pl-PL" sz="1000" b="1" dirty="0"/>
              <a:t>Schéma d’une étude de vitesse ponctuelle au chronomètre</a:t>
            </a:r>
          </a:p>
        </p:txBody>
      </p:sp>
    </p:spTree>
    <p:extLst>
      <p:ext uri="{BB962C8B-B14F-4D97-AF65-F5344CB8AC3E}">
        <p14:creationId xmlns:p14="http://schemas.microsoft.com/office/powerpoint/2010/main" val="27291208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F72FDE-E602-BF64-D648-37D16C31E680}"/>
              </a:ext>
            </a:extLst>
          </p:cNvPr>
          <p:cNvPicPr>
            <a:picLocks noChangeAspect="1"/>
          </p:cNvPicPr>
          <p:nvPr/>
        </p:nvPicPr>
        <p:blipFill>
          <a:blip r:embed="rId2"/>
          <a:stretch>
            <a:fillRect/>
          </a:stretch>
        </p:blipFill>
        <p:spPr>
          <a:xfrm>
            <a:off x="6827520" y="1783080"/>
            <a:ext cx="5364480" cy="3434080"/>
          </a:xfrm>
          <a:prstGeom prst="rect">
            <a:avLst/>
          </a:prstGeom>
        </p:spPr>
      </p:pic>
      <p:pic>
        <p:nvPicPr>
          <p:cNvPr id="6" name="Picture 5">
            <a:extLst>
              <a:ext uri="{FF2B5EF4-FFF2-40B4-BE49-F238E27FC236}">
                <a16:creationId xmlns:a16="http://schemas.microsoft.com/office/drawing/2014/main" id="{3C8323DB-F99A-CC08-0571-4343B3D26CB1}"/>
              </a:ext>
            </a:extLst>
          </p:cNvPr>
          <p:cNvPicPr>
            <a:picLocks noChangeAspect="1"/>
          </p:cNvPicPr>
          <p:nvPr/>
        </p:nvPicPr>
        <p:blipFill>
          <a:blip r:embed="rId3"/>
          <a:stretch>
            <a:fillRect/>
          </a:stretch>
        </p:blipFill>
        <p:spPr>
          <a:xfrm>
            <a:off x="308859" y="162559"/>
            <a:ext cx="5290229" cy="6564773"/>
          </a:xfrm>
          <a:prstGeom prst="rect">
            <a:avLst/>
          </a:prstGeom>
        </p:spPr>
      </p:pic>
      <p:sp>
        <p:nvSpPr>
          <p:cNvPr id="7" name="Arrow: Right 6">
            <a:extLst>
              <a:ext uri="{FF2B5EF4-FFF2-40B4-BE49-F238E27FC236}">
                <a16:creationId xmlns:a16="http://schemas.microsoft.com/office/drawing/2014/main" id="{145874AF-F828-F530-C3C7-4F84E4C705F5}"/>
              </a:ext>
            </a:extLst>
          </p:cNvPr>
          <p:cNvSpPr/>
          <p:nvPr/>
        </p:nvSpPr>
        <p:spPr>
          <a:xfrm>
            <a:off x="5599088" y="3180080"/>
            <a:ext cx="1228432" cy="853440"/>
          </a:xfrm>
          <a:prstGeom prst="rightArrow">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fontScale="77500" lnSpcReduction="20000"/>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FE7106BF-BD4B-EA46-6241-A479CDA0803B}"/>
              </a:ext>
            </a:extLst>
          </p:cNvPr>
          <p:cNvSpPr txBox="1"/>
          <p:nvPr/>
        </p:nvSpPr>
        <p:spPr>
          <a:xfrm>
            <a:off x="7801429" y="5322835"/>
            <a:ext cx="3766156"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Helvetica Neue"/>
              </a:rPr>
              <a:t>Source : Référence 1</a:t>
            </a:r>
          </a:p>
        </p:txBody>
      </p:sp>
    </p:spTree>
    <p:extLst>
      <p:ext uri="{BB962C8B-B14F-4D97-AF65-F5344CB8AC3E}">
        <p14:creationId xmlns:p14="http://schemas.microsoft.com/office/powerpoint/2010/main" val="119118418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9D733-2560-77F5-2A6F-9DA368D1E862}"/>
              </a:ext>
            </a:extLst>
          </p:cNvPr>
          <p:cNvSpPr>
            <a:spLocks noGrp="1"/>
          </p:cNvSpPr>
          <p:nvPr>
            <p:ph type="title"/>
          </p:nvPr>
        </p:nvSpPr>
        <p:spPr>
          <a:xfrm>
            <a:off x="654300" y="588322"/>
            <a:ext cx="8807200" cy="607432"/>
          </a:xfrm>
        </p:spPr>
        <p:txBody>
          <a:bodyPr>
            <a:normAutofit/>
          </a:bodyPr>
          <a:lstStyle/>
          <a:p>
            <a:r>
              <a:rPr lang="en-US" dirty="0"/>
              <a:t>Méthode du radar de vitesse </a:t>
            </a:r>
          </a:p>
        </p:txBody>
      </p:sp>
      <p:sp>
        <p:nvSpPr>
          <p:cNvPr id="3" name="Text Placeholder 2">
            <a:extLst>
              <a:ext uri="{FF2B5EF4-FFF2-40B4-BE49-F238E27FC236}">
                <a16:creationId xmlns:a16="http://schemas.microsoft.com/office/drawing/2014/main" id="{9E9660F9-867B-6FB7-FD26-60FDDC3A22D4}"/>
              </a:ext>
            </a:extLst>
          </p:cNvPr>
          <p:cNvSpPr>
            <a:spLocks noGrp="1"/>
          </p:cNvSpPr>
          <p:nvPr>
            <p:ph type="body" sz="quarter" idx="11"/>
          </p:nvPr>
        </p:nvSpPr>
        <p:spPr>
          <a:xfrm>
            <a:off x="654301" y="1336431"/>
            <a:ext cx="6678484" cy="4597647"/>
          </a:xfrm>
        </p:spPr>
        <p:txBody>
          <a:bodyPr>
            <a:normAutofit/>
          </a:bodyPr>
          <a:lstStyle/>
          <a:p>
            <a:pPr marL="342900" indent="-342900">
              <a:buFont typeface="Wingdings" panose="05000000000000000000" pitchFamily="2" charset="2"/>
              <a:buChar char="§"/>
            </a:pPr>
            <a:r>
              <a:rPr lang="en-US" b="1" dirty="0"/>
              <a:t>Commonly utilisé device for direct measurement of vitesse </a:t>
            </a:r>
          </a:p>
          <a:p>
            <a:pPr marL="342900" indent="-342900">
              <a:buFont typeface="Wingdings" panose="05000000000000000000" pitchFamily="2" charset="2"/>
              <a:buChar char="§"/>
            </a:pPr>
            <a:r>
              <a:rPr lang="en-US" b="1" dirty="0"/>
              <a:t>Instantaneous: Provides real-time vitesse données immediately.</a:t>
            </a:r>
          </a:p>
          <a:p>
            <a:pPr marL="342900" indent="-342900">
              <a:buFont typeface="Wingdings" panose="05000000000000000000" pitchFamily="2" charset="2"/>
              <a:buChar char="§"/>
            </a:pPr>
            <a:r>
              <a:rPr lang="en-US" b="1" dirty="0"/>
              <a:t>Portable: Handheld units are easy to transport and set up quickly.</a:t>
            </a:r>
          </a:p>
          <a:p>
            <a:pPr marL="342900" indent="-342900">
              <a:buFont typeface="Wingdings" panose="05000000000000000000" pitchFamily="2" charset="2"/>
              <a:buChar char="§"/>
            </a:pPr>
            <a:r>
              <a:rPr lang="en-US" dirty="0"/>
              <a:t>However, the result could be biased due to target misidentification, conducteurs being aware, and the angle of measurement. </a:t>
            </a:r>
          </a:p>
        </p:txBody>
      </p:sp>
      <p:pic>
        <p:nvPicPr>
          <p:cNvPr id="2050" name="Picture 2" descr="Police Radar  speed gun stock pictures, royalty-free photos &amp; images">
            <a:extLst>
              <a:ext uri="{FF2B5EF4-FFF2-40B4-BE49-F238E27FC236}">
                <a16:creationId xmlns:a16="http://schemas.microsoft.com/office/drawing/2014/main" id="{3366CE8F-4C46-BEC1-19F2-5D14012F01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2785" y="1572898"/>
            <a:ext cx="4859215" cy="3271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66100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AD454-37A0-E5A4-8768-9F9D8D641BF2}"/>
              </a:ext>
            </a:extLst>
          </p:cNvPr>
          <p:cNvSpPr>
            <a:spLocks noGrp="1"/>
          </p:cNvSpPr>
          <p:nvPr>
            <p:ph type="title"/>
          </p:nvPr>
        </p:nvSpPr>
        <p:spPr>
          <a:xfrm>
            <a:off x="654300" y="588322"/>
            <a:ext cx="8807200" cy="580078"/>
          </a:xfrm>
        </p:spPr>
        <p:txBody>
          <a:bodyPr>
            <a:normAutofit fontScale="90000"/>
          </a:bodyPr>
          <a:lstStyle/>
          <a:p>
            <a:r>
              <a:rPr lang="en-US" dirty="0"/>
              <a:t>Méthode des tubes pneumatiques routiers</a:t>
            </a:r>
            <a:br>
              <a:rPr lang="en-US" dirty="0"/>
            </a:br>
            <a:endParaRPr lang="en-US" dirty="0"/>
          </a:p>
        </p:txBody>
      </p:sp>
      <p:sp>
        <p:nvSpPr>
          <p:cNvPr id="3" name="Text Placeholder 2">
            <a:extLst>
              <a:ext uri="{FF2B5EF4-FFF2-40B4-BE49-F238E27FC236}">
                <a16:creationId xmlns:a16="http://schemas.microsoft.com/office/drawing/2014/main" id="{D623D045-107D-F6A6-A4FF-EBC4C52BA4C3}"/>
              </a:ext>
            </a:extLst>
          </p:cNvPr>
          <p:cNvSpPr>
            <a:spLocks noGrp="1"/>
          </p:cNvSpPr>
          <p:nvPr>
            <p:ph type="body" sz="quarter" idx="11"/>
          </p:nvPr>
        </p:nvSpPr>
        <p:spPr>
          <a:xfrm>
            <a:off x="654300" y="1402080"/>
            <a:ext cx="8807199" cy="4531999"/>
          </a:xfrm>
        </p:spPr>
        <p:txBody>
          <a:bodyPr>
            <a:normAutofit/>
          </a:bodyPr>
          <a:lstStyle/>
          <a:p>
            <a:pPr marL="342900" indent="-342900">
              <a:buFont typeface="Wingdings" panose="05000000000000000000" pitchFamily="2" charset="2"/>
              <a:buChar char="§"/>
            </a:pPr>
            <a:r>
              <a:rPr lang="en-US" dirty="0"/>
              <a:t>The pneumatic route tube method is normally utilisé for longer données collection temps periods,</a:t>
            </a:r>
          </a:p>
          <a:p>
            <a:pPr marL="342900" indent="-342900">
              <a:buFont typeface="Wingdings" panose="05000000000000000000" pitchFamily="2" charset="2"/>
              <a:buChar char="§"/>
            </a:pPr>
            <a:r>
              <a:rPr lang="en-US" dirty="0"/>
              <a:t>Can also déterminer véhicule classification (cars vs. trucks) fondé on axle espacement</a:t>
            </a:r>
          </a:p>
        </p:txBody>
      </p:sp>
      <p:pic>
        <p:nvPicPr>
          <p:cNvPr id="3074" name="Picture 2" descr="Pneumatic-Road-Tubes-Traffic-Counters">
            <a:extLst>
              <a:ext uri="{FF2B5EF4-FFF2-40B4-BE49-F238E27FC236}">
                <a16:creationId xmlns:a16="http://schemas.microsoft.com/office/drawing/2014/main" id="{A4792995-BBFA-FE94-9E8B-BD9EEA1994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683" y="3429000"/>
            <a:ext cx="4755776" cy="297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56672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1F0A3-D71C-1808-C0ED-F52E1FAD9ED4}"/>
              </a:ext>
            </a:extLst>
          </p:cNvPr>
          <p:cNvSpPr>
            <a:spLocks noGrp="1"/>
          </p:cNvSpPr>
          <p:nvPr>
            <p:ph type="title"/>
          </p:nvPr>
        </p:nvSpPr>
        <p:spPr>
          <a:xfrm>
            <a:off x="654300" y="588322"/>
            <a:ext cx="8807200" cy="774313"/>
          </a:xfrm>
        </p:spPr>
        <p:txBody>
          <a:bodyPr>
            <a:normAutofit/>
          </a:bodyPr>
          <a:lstStyle/>
          <a:p>
            <a:r>
              <a:rPr lang="en-US" dirty="0"/>
              <a:t>Études des temps de parcours</a:t>
            </a:r>
          </a:p>
        </p:txBody>
      </p:sp>
      <p:sp>
        <p:nvSpPr>
          <p:cNvPr id="3" name="Text Placeholder 2">
            <a:extLst>
              <a:ext uri="{FF2B5EF4-FFF2-40B4-BE49-F238E27FC236}">
                <a16:creationId xmlns:a16="http://schemas.microsoft.com/office/drawing/2014/main" id="{B11C981B-B70F-51C4-0AEE-AD02EF9E6B29}"/>
              </a:ext>
            </a:extLst>
          </p:cNvPr>
          <p:cNvSpPr>
            <a:spLocks noGrp="1"/>
          </p:cNvSpPr>
          <p:nvPr>
            <p:ph type="body" sz="quarter" idx="11"/>
          </p:nvPr>
        </p:nvSpPr>
        <p:spPr>
          <a:xfrm>
            <a:off x="654301" y="1362635"/>
            <a:ext cx="9135158" cy="4571443"/>
          </a:xfrm>
        </p:spPr>
        <p:txBody>
          <a:bodyPr>
            <a:normAutofit/>
          </a:bodyPr>
          <a:lstStyle/>
          <a:p>
            <a:pPr>
              <a:buFont typeface="Wingdings" panose="05000000000000000000" pitchFamily="2" charset="2"/>
              <a:buChar char="q"/>
            </a:pPr>
            <a:r>
              <a:rPr lang="en-US" dirty="0"/>
              <a:t>Mesurer the temps required to traverse a from one point to another on a given route</a:t>
            </a:r>
          </a:p>
          <a:p>
            <a:pPr lvl="1"/>
            <a:r>
              <a:rPr lang="en-US" dirty="0"/>
              <a:t>Inclure moving and stopped temps</a:t>
            </a:r>
          </a:p>
          <a:p>
            <a:pPr>
              <a:buFont typeface="Arial" panose="020B0604020202020204" pitchFamily="34" charset="0"/>
              <a:buChar char="•"/>
            </a:pPr>
            <a:endParaRPr lang="en-US" dirty="0"/>
          </a:p>
          <a:p>
            <a:pPr>
              <a:buFont typeface="Wingdings" panose="05000000000000000000" pitchFamily="2" charset="2"/>
              <a:buChar char="q"/>
            </a:pPr>
            <a:r>
              <a:rPr lang="en-US" dirty="0"/>
              <a:t>Helps to identifier congestion locations</a:t>
            </a:r>
          </a:p>
          <a:p>
            <a:pPr lvl="1"/>
            <a:r>
              <a:rPr lang="en-US" dirty="0"/>
              <a:t>Évaluer the niveau de service</a:t>
            </a:r>
          </a:p>
          <a:p>
            <a:pPr lvl="1"/>
            <a:r>
              <a:rPr lang="en-US" dirty="0"/>
              <a:t>Comparer alternative itinéraires</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64013574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E1C1-454B-CD32-ACD2-1022BDA35414}"/>
              </a:ext>
            </a:extLst>
          </p:cNvPr>
          <p:cNvSpPr>
            <a:spLocks noGrp="1"/>
          </p:cNvSpPr>
          <p:nvPr>
            <p:ph type="title"/>
          </p:nvPr>
        </p:nvSpPr>
        <p:spPr/>
        <p:txBody>
          <a:bodyPr>
            <a:normAutofit/>
          </a:bodyPr>
          <a:lstStyle/>
          <a:p>
            <a:r>
              <a:rPr lang="en-US" dirty="0"/>
              <a:t>Applications des études de temps de parcours</a:t>
            </a:r>
          </a:p>
        </p:txBody>
      </p:sp>
      <p:sp>
        <p:nvSpPr>
          <p:cNvPr id="3" name="Text Placeholder 2">
            <a:extLst>
              <a:ext uri="{FF2B5EF4-FFF2-40B4-BE49-F238E27FC236}">
                <a16:creationId xmlns:a16="http://schemas.microsoft.com/office/drawing/2014/main" id="{1222DB00-B4B1-26A8-2358-71F08EBE6C2C}"/>
              </a:ext>
            </a:extLst>
          </p:cNvPr>
          <p:cNvSpPr>
            <a:spLocks noGrp="1"/>
          </p:cNvSpPr>
          <p:nvPr>
            <p:ph type="body" sz="quarter" idx="11"/>
          </p:nvPr>
        </p:nvSpPr>
        <p:spPr>
          <a:xfrm>
            <a:off x="788895" y="1255059"/>
            <a:ext cx="8385588" cy="4679019"/>
          </a:xfrm>
        </p:spPr>
        <p:txBody>
          <a:bodyPr>
            <a:normAutofit lnSpcReduction="10000"/>
          </a:bodyPr>
          <a:lstStyle/>
          <a:p>
            <a:r>
              <a:rPr lang="en-US" dirty="0"/>
              <a:t>Determination of route efficacité </a:t>
            </a:r>
          </a:p>
          <a:p>
            <a:r>
              <a:rPr lang="en-US" dirty="0"/>
              <a:t>Identification of traffic goulots d’étranglement and high retard </a:t>
            </a:r>
          </a:p>
          <a:p>
            <a:r>
              <a:rPr lang="en-US" dirty="0"/>
              <a:t>Assessment of before-and-after traffic improvement </a:t>
            </a:r>
          </a:p>
          <a:p>
            <a:r>
              <a:rPr lang="en-US" dirty="0"/>
              <a:t>congestion indexing </a:t>
            </a:r>
          </a:p>
          <a:p>
            <a:r>
              <a:rPr lang="en-US" dirty="0"/>
              <a:t>Economic evaluation of facilities </a:t>
            </a:r>
          </a:p>
          <a:p>
            <a:r>
              <a:rPr lang="en-US" dirty="0"/>
              <a:t>Comparer alternative itinéraires</a:t>
            </a:r>
          </a:p>
          <a:p>
            <a:r>
              <a:rPr lang="en-US" dirty="0"/>
              <a:t>Input for traffic assignment modèle </a:t>
            </a:r>
          </a:p>
        </p:txBody>
      </p:sp>
    </p:spTree>
    <p:extLst>
      <p:ext uri="{BB962C8B-B14F-4D97-AF65-F5344CB8AC3E}">
        <p14:creationId xmlns:p14="http://schemas.microsoft.com/office/powerpoint/2010/main" val="13777071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6C82F-14B2-F16A-4FC0-4170D72B55F7}"/>
              </a:ext>
            </a:extLst>
          </p:cNvPr>
          <p:cNvSpPr>
            <a:spLocks noGrp="1"/>
          </p:cNvSpPr>
          <p:nvPr>
            <p:ph type="title"/>
          </p:nvPr>
        </p:nvSpPr>
        <p:spPr/>
        <p:txBody>
          <a:bodyPr>
            <a:normAutofit/>
          </a:bodyPr>
          <a:lstStyle/>
          <a:p>
            <a:r>
              <a:rPr lang="en-US" dirty="0"/>
              <a:t>Méthodes d’étude des temps de parcours</a:t>
            </a:r>
          </a:p>
        </p:txBody>
      </p:sp>
      <p:sp>
        <p:nvSpPr>
          <p:cNvPr id="3" name="Text Placeholder 2">
            <a:extLst>
              <a:ext uri="{FF2B5EF4-FFF2-40B4-BE49-F238E27FC236}">
                <a16:creationId xmlns:a16="http://schemas.microsoft.com/office/drawing/2014/main" id="{ADA0D3A1-37B4-9736-FF91-107363432BE5}"/>
              </a:ext>
            </a:extLst>
          </p:cNvPr>
          <p:cNvSpPr>
            <a:spLocks noGrp="1"/>
          </p:cNvSpPr>
          <p:nvPr>
            <p:ph type="body" sz="quarter" idx="11"/>
          </p:nvPr>
        </p:nvSpPr>
        <p:spPr>
          <a:xfrm>
            <a:off x="654301" y="1612901"/>
            <a:ext cx="8520182" cy="4321178"/>
          </a:xfrm>
        </p:spPr>
        <p:txBody>
          <a:bodyPr>
            <a:normAutofit fontScale="92500" lnSpcReduction="10000"/>
          </a:bodyPr>
          <a:lstStyle/>
          <a:p>
            <a:r>
              <a:rPr lang="en-US" b="1" dirty="0"/>
              <a:t>technique du véhicule flottant: </a:t>
            </a:r>
          </a:p>
          <a:p>
            <a:pPr lvl="1">
              <a:buFont typeface="Arial" panose="020B0604020202020204" pitchFamily="34" charset="0"/>
              <a:buChar char="•"/>
            </a:pPr>
            <a:r>
              <a:rPr lang="en-US" dirty="0"/>
              <a:t> A test car is driven by an observer along the test section,</a:t>
            </a:r>
          </a:p>
          <a:p>
            <a:pPr lvl="1">
              <a:buFont typeface="Arial" panose="020B0604020202020204" pitchFamily="34" charset="0"/>
              <a:buChar char="•"/>
            </a:pPr>
            <a:r>
              <a:rPr lang="en-US" dirty="0"/>
              <a:t>The conducteur of the véhicule d’essai attempts to pass as many véhicules as those that pass his véhicule d’essai,</a:t>
            </a:r>
          </a:p>
          <a:p>
            <a:pPr lvl="1">
              <a:buFont typeface="Arial" panose="020B0604020202020204" pitchFamily="34" charset="0"/>
              <a:buChar char="•"/>
            </a:pPr>
            <a:r>
              <a:rPr lang="en-US" dirty="0"/>
              <a:t>Travel temps, stops, and retards are recorded during the trip, and the process is repeated. </a:t>
            </a:r>
          </a:p>
          <a:p>
            <a:pPr lvl="1">
              <a:buFont typeface="Arial" panose="020B0604020202020204" pitchFamily="34" charset="0"/>
              <a:buChar char="•"/>
            </a:pPr>
            <a:r>
              <a:rPr lang="en-US" dirty="0"/>
              <a:t>Simple, low-cost, and commonly utilisé for urbain corridor studies</a:t>
            </a:r>
            <a:br>
              <a:rPr lang="en-US" dirty="0"/>
            </a:br>
            <a:endParaRPr lang="en-US" b="1" dirty="0"/>
          </a:p>
        </p:txBody>
      </p:sp>
    </p:spTree>
    <p:extLst>
      <p:ext uri="{BB962C8B-B14F-4D97-AF65-F5344CB8AC3E}">
        <p14:creationId xmlns:p14="http://schemas.microsoft.com/office/powerpoint/2010/main" val="328367520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A9A06-0C3E-132D-F490-9E9337791AB4}"/>
              </a:ext>
            </a:extLst>
          </p:cNvPr>
          <p:cNvSpPr>
            <a:spLocks noGrp="1"/>
          </p:cNvSpPr>
          <p:nvPr>
            <p:ph type="title"/>
          </p:nvPr>
        </p:nvSpPr>
        <p:spPr>
          <a:xfrm>
            <a:off x="654300" y="588322"/>
            <a:ext cx="8807200" cy="468318"/>
          </a:xfrm>
        </p:spPr>
        <p:txBody>
          <a:bodyPr>
            <a:normAutofit fontScale="90000"/>
          </a:bodyPr>
          <a:lstStyle/>
          <a:p>
            <a:r>
              <a:rPr lang="en-US" dirty="0"/>
              <a:t>Exemple</a:t>
            </a:r>
          </a:p>
        </p:txBody>
      </p:sp>
      <p:sp>
        <p:nvSpPr>
          <p:cNvPr id="3" name="Text Placeholder 2">
            <a:extLst>
              <a:ext uri="{FF2B5EF4-FFF2-40B4-BE49-F238E27FC236}">
                <a16:creationId xmlns:a16="http://schemas.microsoft.com/office/drawing/2014/main" id="{5AE188C5-9374-0BC6-89FD-475488A228A0}"/>
              </a:ext>
            </a:extLst>
          </p:cNvPr>
          <p:cNvSpPr>
            <a:spLocks noGrp="1"/>
          </p:cNvSpPr>
          <p:nvPr>
            <p:ph type="body" sz="quarter" idx="11"/>
          </p:nvPr>
        </p:nvSpPr>
        <p:spPr>
          <a:xfrm>
            <a:off x="654300" y="1056640"/>
            <a:ext cx="9002357" cy="5705473"/>
          </a:xfrm>
        </p:spPr>
        <p:txBody>
          <a:bodyPr>
            <a:normAutofit lnSpcReduction="10000"/>
          </a:bodyPr>
          <a:lstStyle/>
          <a:p>
            <a:pPr marL="0" indent="0">
              <a:buNone/>
            </a:pPr>
            <a:r>
              <a:rPr lang="en-US" sz="2000" dirty="0"/>
              <a:t>A traffic engineer wants to estimate the moyen travel temps, vitesse, and retard on a 6.0 km urbain corridor during the heure de pointe en utilisant the technique du véhicule flottant. A véhicule d’essai is driven so that it floats with the courant de trafic. Five runs are conducted, and the total travel temps and stopped retard for each run are recorded as shown below:</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lvl="0" defTabSz="914400" eaLnBrk="0" fontAlgn="base" hangingPunct="0">
              <a:lnSpc>
                <a:spcPct val="100000"/>
              </a:lnSpc>
              <a:spcBef>
                <a:spcPct val="0"/>
              </a:spcBef>
              <a:spcAft>
                <a:spcPct val="0"/>
              </a:spcAft>
              <a:buClrTx/>
              <a:buSzTx/>
            </a:pPr>
            <a:endParaRPr lang="en-US" altLang="en-US" sz="1800" dirty="0"/>
          </a:p>
          <a:p>
            <a:pPr lvl="0" defTabSz="914400" eaLnBrk="0" fontAlgn="base" hangingPunct="0">
              <a:lnSpc>
                <a:spcPct val="100000"/>
              </a:lnSpc>
              <a:spcBef>
                <a:spcPct val="0"/>
              </a:spcBef>
              <a:spcAft>
                <a:spcPct val="0"/>
              </a:spcAft>
              <a:buClrTx/>
              <a:buSzTx/>
            </a:pPr>
            <a:r>
              <a:rPr lang="en-US" altLang="en-US" sz="1800" dirty="0"/>
              <a:t>Déterminer the moyen travel temps for the corridor.</a:t>
            </a:r>
          </a:p>
          <a:p>
            <a:pPr lvl="0" defTabSz="914400" eaLnBrk="0" fontAlgn="base" hangingPunct="0">
              <a:lnSpc>
                <a:spcPct val="100000"/>
              </a:lnSpc>
              <a:spcBef>
                <a:spcPct val="0"/>
              </a:spcBef>
              <a:spcAft>
                <a:spcPct val="0"/>
              </a:spcAft>
              <a:buClrTx/>
              <a:buSzTx/>
            </a:pPr>
            <a:r>
              <a:rPr lang="en-US" altLang="en-US" sz="1800" dirty="0"/>
              <a:t>Calculer the moyen stopped retard.</a:t>
            </a:r>
          </a:p>
          <a:p>
            <a:pPr lvl="0" defTabSz="914400" eaLnBrk="0" fontAlgn="base" hangingPunct="0">
              <a:lnSpc>
                <a:spcPct val="100000"/>
              </a:lnSpc>
              <a:spcBef>
                <a:spcPct val="0"/>
              </a:spcBef>
              <a:spcAft>
                <a:spcPct val="0"/>
              </a:spcAft>
              <a:buClrTx/>
              <a:buSzTx/>
            </a:pPr>
            <a:r>
              <a:rPr lang="en-US" altLang="en-US" sz="1800" dirty="0"/>
              <a:t>Calculer moyen moving temps.</a:t>
            </a:r>
          </a:p>
          <a:p>
            <a:pPr lvl="0" defTabSz="914400" eaLnBrk="0" fontAlgn="base" hangingPunct="0">
              <a:lnSpc>
                <a:spcPct val="100000"/>
              </a:lnSpc>
              <a:spcBef>
                <a:spcPct val="0"/>
              </a:spcBef>
              <a:spcAft>
                <a:spcPct val="0"/>
              </a:spcAft>
              <a:buClrTx/>
              <a:buSzTx/>
            </a:pPr>
            <a:r>
              <a:rPr lang="en-US" sz="1800" dirty="0"/>
              <a:t>Find the moyen travel vitesse of traffic on the corridor.</a:t>
            </a:r>
          </a:p>
          <a:p>
            <a:pPr lvl="0" defTabSz="914400" eaLnBrk="0" fontAlgn="base" hangingPunct="0">
              <a:lnSpc>
                <a:spcPct val="100000"/>
              </a:lnSpc>
              <a:spcBef>
                <a:spcPct val="0"/>
              </a:spcBef>
              <a:spcAft>
                <a:spcPct val="0"/>
              </a:spcAft>
              <a:buClrTx/>
              <a:buSzTx/>
            </a:pPr>
            <a:r>
              <a:rPr lang="en-US" sz="1800" dirty="0"/>
              <a:t>Calculer the moyen running vitesse (excluding stopped retard).</a:t>
            </a:r>
            <a:endParaRPr lang="en-US" altLang="en-US" sz="1800" dirty="0"/>
          </a:p>
          <a:p>
            <a:pPr marL="0" indent="0">
              <a:buNone/>
            </a:pPr>
            <a:endParaRPr lang="en-US" dirty="0"/>
          </a:p>
        </p:txBody>
      </p:sp>
      <p:graphicFrame>
        <p:nvGraphicFramePr>
          <p:cNvPr id="4" name="Table 3">
            <a:extLst>
              <a:ext uri="{FF2B5EF4-FFF2-40B4-BE49-F238E27FC236}">
                <a16:creationId xmlns:a16="http://schemas.microsoft.com/office/drawing/2014/main" id="{D07ADB3F-EC2E-29E1-5293-9A8D26F6E8C1}"/>
              </a:ext>
            </a:extLst>
          </p:cNvPr>
          <p:cNvGraphicFramePr>
            <a:graphicFrameLocks noGrp="1"/>
          </p:cNvGraphicFramePr>
          <p:nvPr>
            <p:extLst>
              <p:ext uri="{D42A27DB-BD31-4B8C-83A1-F6EECF244321}">
                <p14:modId xmlns:p14="http://schemas.microsoft.com/office/powerpoint/2010/main" val="1707655450"/>
              </p:ext>
            </p:extLst>
          </p:nvPr>
        </p:nvGraphicFramePr>
        <p:xfrm>
          <a:off x="3443789" y="2728592"/>
          <a:ext cx="4069829" cy="2255520"/>
        </p:xfrm>
        <a:graphic>
          <a:graphicData uri="http://schemas.openxmlformats.org/drawingml/2006/table">
            <a:tbl>
              <a:tblPr>
                <a:tableStyleId>{4C3C2611-4C71-4FC5-86AE-919BDF0F9419}</a:tableStyleId>
              </a:tblPr>
              <a:tblGrid>
                <a:gridCol w="654835">
                  <a:extLst>
                    <a:ext uri="{9D8B030D-6E8A-4147-A177-3AD203B41FA5}">
                      <a16:colId xmlns:a16="http://schemas.microsoft.com/office/drawing/2014/main" val="561108974"/>
                    </a:ext>
                  </a:extLst>
                </a:gridCol>
                <a:gridCol w="1499536">
                  <a:extLst>
                    <a:ext uri="{9D8B030D-6E8A-4147-A177-3AD203B41FA5}">
                      <a16:colId xmlns:a16="http://schemas.microsoft.com/office/drawing/2014/main" val="3321645927"/>
                    </a:ext>
                  </a:extLst>
                </a:gridCol>
                <a:gridCol w="1915458">
                  <a:extLst>
                    <a:ext uri="{9D8B030D-6E8A-4147-A177-3AD203B41FA5}">
                      <a16:colId xmlns:a16="http://schemas.microsoft.com/office/drawing/2014/main" val="3183544939"/>
                    </a:ext>
                  </a:extLst>
                </a:gridCol>
              </a:tblGrid>
              <a:tr h="0">
                <a:tc>
                  <a:txBody>
                    <a:bodyPr/>
                    <a:lstStyle/>
                    <a:p>
                      <a:r>
                        <a:rPr lang="en-US" sz="1600" dirty="0"/>
                        <a:t>Run</a:t>
                      </a:r>
                    </a:p>
                  </a:txBody>
                  <a:tcPr anchor="ctr"/>
                </a:tc>
                <a:tc>
                  <a:txBody>
                    <a:bodyPr/>
                    <a:lstStyle/>
                    <a:p>
                      <a:pPr algn="ctr"/>
                      <a:r>
                        <a:rPr lang="en-US" sz="1600" dirty="0"/>
                        <a:t>Total travel temps (min)</a:t>
                      </a:r>
                    </a:p>
                  </a:txBody>
                  <a:tcPr anchor="ctr"/>
                </a:tc>
                <a:tc>
                  <a:txBody>
                    <a:bodyPr/>
                    <a:lstStyle/>
                    <a:p>
                      <a:pPr algn="ctr"/>
                      <a:r>
                        <a:rPr lang="en-US" sz="1600" dirty="0"/>
                        <a:t>Stopped retard (min)</a:t>
                      </a:r>
                    </a:p>
                  </a:txBody>
                  <a:tcPr anchor="ctr"/>
                </a:tc>
                <a:extLst>
                  <a:ext uri="{0D108BD9-81ED-4DB2-BD59-A6C34878D82A}">
                    <a16:rowId xmlns:a16="http://schemas.microsoft.com/office/drawing/2014/main" val="3083708340"/>
                  </a:ext>
                </a:extLst>
              </a:tr>
              <a:tr h="0">
                <a:tc>
                  <a:txBody>
                    <a:bodyPr/>
                    <a:lstStyle/>
                    <a:p>
                      <a:r>
                        <a:rPr lang="en-US" sz="1600" dirty="0"/>
                        <a:t>1</a:t>
                      </a:r>
                    </a:p>
                  </a:txBody>
                  <a:tcPr anchor="ctr"/>
                </a:tc>
                <a:tc>
                  <a:txBody>
                    <a:bodyPr/>
                    <a:lstStyle/>
                    <a:p>
                      <a:pPr algn="ctr"/>
                      <a:r>
                        <a:rPr lang="en-US" sz="1600" dirty="0"/>
                        <a:t>14.2</a:t>
                      </a:r>
                    </a:p>
                  </a:txBody>
                  <a:tcPr anchor="ctr"/>
                </a:tc>
                <a:tc>
                  <a:txBody>
                    <a:bodyPr/>
                    <a:lstStyle/>
                    <a:p>
                      <a:pPr algn="ctr"/>
                      <a:r>
                        <a:rPr lang="en-US" sz="1600" dirty="0"/>
                        <a:t>3.1</a:t>
                      </a:r>
                    </a:p>
                  </a:txBody>
                  <a:tcPr anchor="ctr"/>
                </a:tc>
                <a:extLst>
                  <a:ext uri="{0D108BD9-81ED-4DB2-BD59-A6C34878D82A}">
                    <a16:rowId xmlns:a16="http://schemas.microsoft.com/office/drawing/2014/main" val="1473761477"/>
                  </a:ext>
                </a:extLst>
              </a:tr>
              <a:tr h="0">
                <a:tc>
                  <a:txBody>
                    <a:bodyPr/>
                    <a:lstStyle/>
                    <a:p>
                      <a:r>
                        <a:rPr lang="en-US" sz="1600"/>
                        <a:t>2</a:t>
                      </a:r>
                    </a:p>
                  </a:txBody>
                  <a:tcPr anchor="ctr"/>
                </a:tc>
                <a:tc>
                  <a:txBody>
                    <a:bodyPr/>
                    <a:lstStyle/>
                    <a:p>
                      <a:pPr algn="ctr"/>
                      <a:r>
                        <a:rPr lang="en-US" sz="1600" dirty="0"/>
                        <a:t>15.0</a:t>
                      </a:r>
                    </a:p>
                  </a:txBody>
                  <a:tcPr anchor="ctr"/>
                </a:tc>
                <a:tc>
                  <a:txBody>
                    <a:bodyPr/>
                    <a:lstStyle/>
                    <a:p>
                      <a:pPr algn="ctr"/>
                      <a:r>
                        <a:rPr lang="en-US" sz="1600" dirty="0"/>
                        <a:t>3.6</a:t>
                      </a:r>
                    </a:p>
                  </a:txBody>
                  <a:tcPr anchor="ctr"/>
                </a:tc>
                <a:extLst>
                  <a:ext uri="{0D108BD9-81ED-4DB2-BD59-A6C34878D82A}">
                    <a16:rowId xmlns:a16="http://schemas.microsoft.com/office/drawing/2014/main" val="2369260649"/>
                  </a:ext>
                </a:extLst>
              </a:tr>
              <a:tr h="0">
                <a:tc>
                  <a:txBody>
                    <a:bodyPr/>
                    <a:lstStyle/>
                    <a:p>
                      <a:r>
                        <a:rPr lang="en-US" sz="1600"/>
                        <a:t>3</a:t>
                      </a:r>
                    </a:p>
                  </a:txBody>
                  <a:tcPr anchor="ctr"/>
                </a:tc>
                <a:tc>
                  <a:txBody>
                    <a:bodyPr/>
                    <a:lstStyle/>
                    <a:p>
                      <a:pPr algn="ctr"/>
                      <a:r>
                        <a:rPr lang="en-US" sz="1600" dirty="0"/>
                        <a:t>13.6</a:t>
                      </a:r>
                    </a:p>
                  </a:txBody>
                  <a:tcPr anchor="ctr"/>
                </a:tc>
                <a:tc>
                  <a:txBody>
                    <a:bodyPr/>
                    <a:lstStyle/>
                    <a:p>
                      <a:pPr algn="ctr"/>
                      <a:r>
                        <a:rPr lang="en-US" sz="1600" dirty="0"/>
                        <a:t>2.7</a:t>
                      </a:r>
                    </a:p>
                  </a:txBody>
                  <a:tcPr anchor="ctr"/>
                </a:tc>
                <a:extLst>
                  <a:ext uri="{0D108BD9-81ED-4DB2-BD59-A6C34878D82A}">
                    <a16:rowId xmlns:a16="http://schemas.microsoft.com/office/drawing/2014/main" val="2717526540"/>
                  </a:ext>
                </a:extLst>
              </a:tr>
              <a:tr h="0">
                <a:tc>
                  <a:txBody>
                    <a:bodyPr/>
                    <a:lstStyle/>
                    <a:p>
                      <a:r>
                        <a:rPr lang="en-US" sz="1600"/>
                        <a:t>4</a:t>
                      </a:r>
                    </a:p>
                  </a:txBody>
                  <a:tcPr anchor="ctr"/>
                </a:tc>
                <a:tc>
                  <a:txBody>
                    <a:bodyPr/>
                    <a:lstStyle/>
                    <a:p>
                      <a:pPr algn="ctr"/>
                      <a:r>
                        <a:rPr lang="en-US" sz="1600" dirty="0"/>
                        <a:t>16.4</a:t>
                      </a:r>
                    </a:p>
                  </a:txBody>
                  <a:tcPr anchor="ctr"/>
                </a:tc>
                <a:tc>
                  <a:txBody>
                    <a:bodyPr/>
                    <a:lstStyle/>
                    <a:p>
                      <a:pPr algn="ctr"/>
                      <a:r>
                        <a:rPr lang="en-US" sz="1600" dirty="0"/>
                        <a:t>4.5</a:t>
                      </a:r>
                    </a:p>
                  </a:txBody>
                  <a:tcPr anchor="ctr"/>
                </a:tc>
                <a:extLst>
                  <a:ext uri="{0D108BD9-81ED-4DB2-BD59-A6C34878D82A}">
                    <a16:rowId xmlns:a16="http://schemas.microsoft.com/office/drawing/2014/main" val="2941706127"/>
                  </a:ext>
                </a:extLst>
              </a:tr>
              <a:tr h="0">
                <a:tc>
                  <a:txBody>
                    <a:bodyPr/>
                    <a:lstStyle/>
                    <a:p>
                      <a:r>
                        <a:rPr lang="en-US" sz="1600"/>
                        <a:t>5</a:t>
                      </a:r>
                    </a:p>
                  </a:txBody>
                  <a:tcPr anchor="ctr"/>
                </a:tc>
                <a:tc>
                  <a:txBody>
                    <a:bodyPr/>
                    <a:lstStyle/>
                    <a:p>
                      <a:pPr algn="ctr"/>
                      <a:r>
                        <a:rPr lang="en-US" sz="1600" dirty="0"/>
                        <a:t>14.8</a:t>
                      </a:r>
                    </a:p>
                  </a:txBody>
                  <a:tcPr anchor="ctr"/>
                </a:tc>
                <a:tc>
                  <a:txBody>
                    <a:bodyPr/>
                    <a:lstStyle/>
                    <a:p>
                      <a:pPr algn="ctr"/>
                      <a:r>
                        <a:rPr lang="en-US" sz="1600" dirty="0"/>
                        <a:t>3.3</a:t>
                      </a:r>
                    </a:p>
                  </a:txBody>
                  <a:tcPr anchor="ctr"/>
                </a:tc>
                <a:extLst>
                  <a:ext uri="{0D108BD9-81ED-4DB2-BD59-A6C34878D82A}">
                    <a16:rowId xmlns:a16="http://schemas.microsoft.com/office/drawing/2014/main" val="2587339986"/>
                  </a:ext>
                </a:extLst>
              </a:tr>
            </a:tbl>
          </a:graphicData>
        </a:graphic>
      </p:graphicFrame>
    </p:spTree>
    <p:extLst>
      <p:ext uri="{BB962C8B-B14F-4D97-AF65-F5344CB8AC3E}">
        <p14:creationId xmlns:p14="http://schemas.microsoft.com/office/powerpoint/2010/main" val="59766953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is a table with various mathematical calculations related to average and total times, delays, and speeds for a trip.&#10;&#10;AI-generated content may be incorrect.">
            <a:extLst>
              <a:ext uri="{FF2B5EF4-FFF2-40B4-BE49-F238E27FC236}">
                <a16:creationId xmlns:a16="http://schemas.microsoft.com/office/drawing/2014/main" id="{39EC9CBF-ACB6-6F96-E69D-A93EA1FA48DC}"/>
              </a:ext>
            </a:extLst>
          </p:cNvPr>
          <p:cNvPicPr>
            <a:picLocks noChangeAspect="1"/>
          </p:cNvPicPr>
          <p:nvPr/>
        </p:nvPicPr>
        <p:blipFill>
          <a:blip r:embed="rId2"/>
          <a:stretch>
            <a:fillRect/>
          </a:stretch>
        </p:blipFill>
        <p:spPr>
          <a:xfrm>
            <a:off x="2590067" y="0"/>
            <a:ext cx="7011866" cy="6858000"/>
          </a:xfrm>
          <a:prstGeom prst="rect">
            <a:avLst/>
          </a:prstGeom>
        </p:spPr>
      </p:pic>
    </p:spTree>
    <p:extLst>
      <p:ext uri="{BB962C8B-B14F-4D97-AF65-F5344CB8AC3E}">
        <p14:creationId xmlns:p14="http://schemas.microsoft.com/office/powerpoint/2010/main" val="188642031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9E97-D3BE-C277-A11C-5320C514F891}"/>
              </a:ext>
            </a:extLst>
          </p:cNvPr>
          <p:cNvSpPr>
            <a:spLocks noGrp="1"/>
          </p:cNvSpPr>
          <p:nvPr>
            <p:ph type="title"/>
          </p:nvPr>
        </p:nvSpPr>
        <p:spPr>
          <a:xfrm>
            <a:off x="654300" y="588322"/>
            <a:ext cx="8807200" cy="559758"/>
          </a:xfrm>
        </p:spPr>
        <p:txBody>
          <a:bodyPr>
            <a:normAutofit/>
          </a:bodyPr>
          <a:lstStyle/>
          <a:p>
            <a:r>
              <a:rPr lang="en-US" dirty="0"/>
              <a:t>Méthodes d’étude des temps de parcours</a:t>
            </a:r>
          </a:p>
        </p:txBody>
      </p:sp>
      <p:sp>
        <p:nvSpPr>
          <p:cNvPr id="3" name="Text Placeholder 2">
            <a:extLst>
              <a:ext uri="{FF2B5EF4-FFF2-40B4-BE49-F238E27FC236}">
                <a16:creationId xmlns:a16="http://schemas.microsoft.com/office/drawing/2014/main" id="{FF2C8146-97E8-40B7-B9AA-E9C224391A5C}"/>
              </a:ext>
            </a:extLst>
          </p:cNvPr>
          <p:cNvSpPr>
            <a:spLocks noGrp="1"/>
          </p:cNvSpPr>
          <p:nvPr>
            <p:ph type="body" sz="quarter" idx="11"/>
          </p:nvPr>
        </p:nvSpPr>
        <p:spPr>
          <a:xfrm>
            <a:off x="654300" y="1452881"/>
            <a:ext cx="8807199" cy="4480559"/>
          </a:xfrm>
        </p:spPr>
        <p:txBody>
          <a:bodyPr>
            <a:normAutofit fontScale="70000" lnSpcReduction="20000"/>
          </a:bodyPr>
          <a:lstStyle/>
          <a:p>
            <a:pPr>
              <a:buFont typeface="+mj-lt"/>
              <a:buAutoNum type="arabicPeriod" startAt="2"/>
            </a:pPr>
            <a:r>
              <a:rPr lang="en-US" b="1" i="1" dirty="0"/>
              <a:t>technique de la vitesse moyenne </a:t>
            </a:r>
          </a:p>
          <a:p>
            <a:pPr marL="800095" lvl="2" indent="-342900">
              <a:tabLst>
                <a:tab pos="5195888" algn="l"/>
              </a:tabLst>
            </a:pPr>
            <a:r>
              <a:rPr lang="en-US" dirty="0"/>
              <a:t>involves driving the test car along the test section at the vitesse moyenne of the courant de trafic. </a:t>
            </a:r>
          </a:p>
          <a:p>
            <a:pPr>
              <a:buFont typeface="+mj-lt"/>
              <a:buAutoNum type="arabicPeriod" startAt="3"/>
              <a:tabLst>
                <a:tab pos="5195888" algn="l"/>
              </a:tabLst>
            </a:pPr>
            <a:r>
              <a:rPr lang="en-US" b="1" i="1" dirty="0"/>
              <a:t>technique du véhicule en mouvement</a:t>
            </a:r>
          </a:p>
          <a:p>
            <a:pPr lvl="2">
              <a:tabLst>
                <a:tab pos="5195888" algn="l"/>
              </a:tabLst>
            </a:pPr>
            <a:r>
              <a:rPr lang="en-US" dirty="0"/>
              <a:t> The observer makes a round trip on a test section </a:t>
            </a:r>
          </a:p>
          <a:p>
            <a:pPr>
              <a:buFont typeface="+mj-lt"/>
              <a:buAutoNum type="arabicPeriod" startAt="4"/>
              <a:tabLst>
                <a:tab pos="5195888" algn="l"/>
              </a:tabLst>
            </a:pPr>
            <a:r>
              <a:rPr lang="en-US" b="1" i="1" dirty="0"/>
              <a:t>License-Plate Observations </a:t>
            </a:r>
          </a:p>
          <a:p>
            <a:pPr lvl="2">
              <a:tabLst>
                <a:tab pos="5195888" algn="l"/>
              </a:tabLst>
            </a:pPr>
            <a:r>
              <a:rPr lang="en-US" dirty="0"/>
              <a:t>requires that observers be positioned at the beginning and end of the test section. </a:t>
            </a:r>
          </a:p>
          <a:p>
            <a:pPr lvl="2">
              <a:tabLst>
                <a:tab pos="5195888" algn="l"/>
              </a:tabLst>
            </a:pPr>
            <a:r>
              <a:rPr lang="en-US" dirty="0"/>
              <a:t>Each observer records the last three or four digits of the plaque d’immatriculation</a:t>
            </a:r>
          </a:p>
          <a:p>
            <a:pPr>
              <a:buFont typeface="+mj-lt"/>
              <a:buAutoNum type="arabicPeriod" startAt="5"/>
              <a:tabLst>
                <a:tab pos="5195888" algn="l"/>
              </a:tabLst>
            </a:pPr>
            <a:r>
              <a:rPr lang="en-US" b="1" i="1" dirty="0"/>
              <a:t>ITS Advanced Technologies  </a:t>
            </a:r>
            <a:br>
              <a:rPr lang="en-US" dirty="0"/>
            </a:br>
            <a:endParaRPr lang="en-US" dirty="0"/>
          </a:p>
        </p:txBody>
      </p:sp>
      <p:pic>
        <p:nvPicPr>
          <p:cNvPr id="4" name="Picture 3">
            <a:extLst>
              <a:ext uri="{FF2B5EF4-FFF2-40B4-BE49-F238E27FC236}">
                <a16:creationId xmlns:a16="http://schemas.microsoft.com/office/drawing/2014/main" id="{0FE90841-8A74-C2D7-8D40-7C0BBF44BADD}"/>
              </a:ext>
            </a:extLst>
          </p:cNvPr>
          <p:cNvPicPr>
            <a:picLocks noChangeAspect="1"/>
          </p:cNvPicPr>
          <p:nvPr/>
        </p:nvPicPr>
        <p:blipFill>
          <a:blip r:embed="rId2"/>
          <a:stretch>
            <a:fillRect/>
          </a:stretch>
        </p:blipFill>
        <p:spPr>
          <a:xfrm>
            <a:off x="9698600" y="2336385"/>
            <a:ext cx="1615580" cy="1577477"/>
          </a:xfrm>
          <a:prstGeom prst="rect">
            <a:avLst/>
          </a:prstGeom>
        </p:spPr>
      </p:pic>
    </p:spTree>
    <p:extLst>
      <p:ext uri="{BB962C8B-B14F-4D97-AF65-F5344CB8AC3E}">
        <p14:creationId xmlns:p14="http://schemas.microsoft.com/office/powerpoint/2010/main" val="11651263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normAutofit/>
          </a:bodyPr>
          <a:lstStyle/>
          <a:p>
            <a:r>
              <a:rPr lang="en-US" dirty="0"/>
              <a:t>Objectifs d’apprentissage</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r>
              <a:rPr lang="en-US" sz="1800" dirty="0"/>
              <a:t>Comprendre volume de trafic concepts</a:t>
            </a:r>
          </a:p>
          <a:p>
            <a:r>
              <a:rPr lang="en-US" sz="1800" dirty="0"/>
              <a:t>Differentiate volume, demande, and capacité</a:t>
            </a:r>
          </a:p>
          <a:p>
            <a:r>
              <a:rPr lang="en-US" sz="1800" dirty="0"/>
              <a:t>Expliquer temporal traffic variation patterns</a:t>
            </a:r>
          </a:p>
          <a:p>
            <a:r>
              <a:rPr lang="en-US" sz="1800" dirty="0"/>
              <a:t>Appliquer concepts to intersection and réseau studies</a:t>
            </a:r>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880523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C48AA-6545-776D-5D91-54C150139F5C}"/>
              </a:ext>
            </a:extLst>
          </p:cNvPr>
          <p:cNvSpPr>
            <a:spLocks noGrp="1"/>
          </p:cNvSpPr>
          <p:nvPr>
            <p:ph type="title"/>
          </p:nvPr>
        </p:nvSpPr>
        <p:spPr/>
        <p:txBody>
          <a:bodyPr>
            <a:normAutofit/>
          </a:bodyPr>
          <a:lstStyle/>
          <a:p>
            <a:r>
              <a:rPr lang="en-US" dirty="0"/>
              <a:t>Référence </a:t>
            </a:r>
          </a:p>
        </p:txBody>
      </p:sp>
      <p:sp>
        <p:nvSpPr>
          <p:cNvPr id="3" name="Text Placeholder 2">
            <a:extLst>
              <a:ext uri="{FF2B5EF4-FFF2-40B4-BE49-F238E27FC236}">
                <a16:creationId xmlns:a16="http://schemas.microsoft.com/office/drawing/2014/main" id="{8F08AE2B-71F4-5AF7-D621-1F3DC4FFD1D9}"/>
              </a:ext>
            </a:extLst>
          </p:cNvPr>
          <p:cNvSpPr>
            <a:spLocks noGrp="1"/>
          </p:cNvSpPr>
          <p:nvPr>
            <p:ph type="body" sz="half" idx="1"/>
          </p:nvPr>
        </p:nvSpPr>
        <p:spPr/>
        <p:txBody>
          <a:bodyPr>
            <a:normAutofit/>
          </a:bodyPr>
          <a:lstStyle/>
          <a:p>
            <a:pPr marL="514350" indent="-514350">
              <a:buFont typeface="+mj-lt"/>
              <a:buAutoNum type="arabicPeriod"/>
            </a:pPr>
            <a:r>
              <a:rPr lang="en-US" sz="2000" dirty="0">
                <a:hlinkClick r:id="rId2"/>
              </a:rPr>
              <a:t>https://popcenter.asu.edu/sites/g/files/litvpz3631/files/learning/speeding/SpotSpeed.pdf</a:t>
            </a:r>
            <a:endParaRPr lang="en-US" sz="2000" dirty="0"/>
          </a:p>
          <a:p>
            <a:endParaRPr lang="en-US" dirty="0"/>
          </a:p>
        </p:txBody>
      </p:sp>
    </p:spTree>
    <p:extLst>
      <p:ext uri="{BB962C8B-B14F-4D97-AF65-F5344CB8AC3E}">
        <p14:creationId xmlns:p14="http://schemas.microsoft.com/office/powerpoint/2010/main" val="82293762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normAutofit/>
          </a:bodyPr>
          <a:lstStyle/>
          <a:p>
            <a:r>
              <a:rPr lang="en-US" dirty="0"/>
              <a:t>Plan du cours</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Concepts fondamentaux</a:t>
            </a:r>
          </a:p>
          <a:p>
            <a:pPr>
              <a:defRPr sz="1800"/>
            </a:pPr>
            <a:r>
              <a:rPr lang="en-US" dirty="0"/>
              <a:t>Études des vitesses ponctuelles</a:t>
            </a:r>
          </a:p>
          <a:p>
            <a:pPr>
              <a:defRPr sz="1800"/>
            </a:pPr>
            <a:r>
              <a:rPr lang="en-US" dirty="0"/>
              <a:t>Études des temps de parcours</a:t>
            </a:r>
          </a:p>
          <a:p>
            <a:pPr>
              <a:defRPr sz="1800"/>
            </a:pPr>
            <a:r>
              <a:rPr lang="en-US" dirty="0"/>
              <a:t>Méthodes of études de temps de parcours</a:t>
            </a:r>
          </a:p>
        </p:txBody>
      </p:sp>
      <p:sp>
        <p:nvSpPr>
          <p:cNvPr id="5" name="TextBox 4">
            <a:extLst>
              <a:ext uri="{FF2B5EF4-FFF2-40B4-BE49-F238E27FC236}">
                <a16:creationId xmlns:a16="http://schemas.microsoft.com/office/drawing/2014/main" id="{BD492243-103C-908B-ECBE-EEEF644C069E}"/>
              </a:ext>
            </a:extLst>
          </p:cNvPr>
          <p:cNvSpPr txBox="1"/>
          <p:nvPr/>
        </p:nvSpPr>
        <p:spPr>
          <a:xfrm>
            <a:off x="654300" y="4809756"/>
            <a:ext cx="8718300" cy="13721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defTabSz="2438338">
              <a:spcBef>
                <a:spcPts val="4500"/>
              </a:spcBef>
            </a:pPr>
            <a:r>
              <a:rPr lang="en-US" sz="1288" dirty="0"/>
              <a:t>Référence principale : </a:t>
            </a:r>
          </a:p>
          <a:p>
            <a:pPr defTabSz="2438338">
              <a:spcBef>
                <a:spcPts val="0"/>
              </a:spcBef>
            </a:pPr>
            <a:r>
              <a:rPr lang="en-US" sz="1600" b="1" dirty="0"/>
              <a:t>Roger P. Roess; Elena S. Prassas; William R. Mc Shane, ingénierie du trafic, 5th edition, Pearson, 2019</a:t>
            </a:r>
          </a:p>
        </p:txBody>
      </p:sp>
    </p:spTree>
    <p:extLst>
      <p:ext uri="{BB962C8B-B14F-4D97-AF65-F5344CB8AC3E}">
        <p14:creationId xmlns:p14="http://schemas.microsoft.com/office/powerpoint/2010/main" val="37302400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20946-D12C-8FD5-67D1-BF294A95E03A}"/>
              </a:ext>
            </a:extLst>
          </p:cNvPr>
          <p:cNvSpPr>
            <a:spLocks noGrp="1"/>
          </p:cNvSpPr>
          <p:nvPr>
            <p:ph type="title"/>
          </p:nvPr>
        </p:nvSpPr>
        <p:spPr>
          <a:xfrm>
            <a:off x="654300" y="588322"/>
            <a:ext cx="6066540" cy="402278"/>
          </a:xfrm>
        </p:spPr>
        <p:txBody>
          <a:bodyPr>
            <a:normAutofit fontScale="90000"/>
          </a:bodyPr>
          <a:lstStyle/>
          <a:p>
            <a:r>
              <a:rPr lang="en-US" dirty="0"/>
              <a:t>Concepts fondamentaux</a:t>
            </a:r>
          </a:p>
        </p:txBody>
      </p:sp>
      <p:sp>
        <p:nvSpPr>
          <p:cNvPr id="4" name="Text Placeholder 2">
            <a:extLst>
              <a:ext uri="{FF2B5EF4-FFF2-40B4-BE49-F238E27FC236}">
                <a16:creationId xmlns:a16="http://schemas.microsoft.com/office/drawing/2014/main" id="{058F4387-0F15-2B1E-8B81-3578AFC46870}"/>
              </a:ext>
            </a:extLst>
          </p:cNvPr>
          <p:cNvSpPr txBox="1">
            <a:spLocks/>
          </p:cNvSpPr>
          <p:nvPr/>
        </p:nvSpPr>
        <p:spPr>
          <a:xfrm>
            <a:off x="835982" y="1178560"/>
            <a:ext cx="6723058" cy="4551680"/>
          </a:xfrm>
          <a:prstGeom prst="rect">
            <a:avLst/>
          </a:prstGeom>
        </p:spPr>
        <p:txBody>
          <a:bodyPr>
            <a:normAutofit/>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spcBef>
                <a:spcPts val="600"/>
              </a:spcBef>
              <a:buClr>
                <a:srgbClr val="F26211"/>
              </a:buClr>
              <a:buFont typeface="Wingdings" panose="05000000000000000000" pitchFamily="2" charset="2"/>
              <a:buChar char="Ø"/>
              <a:defRPr sz="1800"/>
            </a:pPr>
            <a:endParaRPr lang="en-US" sz="2200" dirty="0"/>
          </a:p>
          <a:p>
            <a:pPr lvl="1" hangingPunct="1">
              <a:spcBef>
                <a:spcPts val="600"/>
              </a:spcBef>
              <a:defRPr sz="1800"/>
            </a:pPr>
            <a:endParaRPr lang="en-US" sz="2000" dirty="0"/>
          </a:p>
          <a:p>
            <a:pPr lvl="1" hangingPunct="1">
              <a:lnSpc>
                <a:spcPct val="200000"/>
              </a:lnSpc>
              <a:spcBef>
                <a:spcPts val="600"/>
              </a:spcBef>
              <a:tabLst>
                <a:tab pos="2687638" algn="l"/>
              </a:tabLst>
            </a:pPr>
            <a:endParaRPr lang="pl-PL" sz="2000" b="1" dirty="0">
              <a:solidFill>
                <a:srgbClr val="005EA4"/>
              </a:solidFill>
            </a:endParaRPr>
          </a:p>
        </p:txBody>
      </p:sp>
      <p:sp>
        <p:nvSpPr>
          <p:cNvPr id="5" name="Text Placeholder 2">
            <a:extLst>
              <a:ext uri="{FF2B5EF4-FFF2-40B4-BE49-F238E27FC236}">
                <a16:creationId xmlns:a16="http://schemas.microsoft.com/office/drawing/2014/main" id="{B6126981-E723-1392-4DBF-20AE3F530E3A}"/>
              </a:ext>
            </a:extLst>
          </p:cNvPr>
          <p:cNvSpPr txBox="1">
            <a:spLocks/>
          </p:cNvSpPr>
          <p:nvPr/>
        </p:nvSpPr>
        <p:spPr>
          <a:xfrm>
            <a:off x="835982" y="1294228"/>
            <a:ext cx="9042804" cy="4623971"/>
          </a:xfrm>
          <a:prstGeom prst="rect">
            <a:avLst/>
          </a:prstGeom>
        </p:spPr>
        <p:txBody>
          <a:bodyPr>
            <a:normAutofit/>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en-US" b="1" dirty="0"/>
              <a:t>vitesse, temps de parcours et retard </a:t>
            </a:r>
          </a:p>
          <a:p>
            <a:pPr lvl="1">
              <a:buFont typeface="Wingdings" panose="05000000000000000000" pitchFamily="2" charset="2"/>
              <a:buChar char="ü"/>
            </a:pPr>
            <a:r>
              <a:rPr lang="en-US" sz="2000" dirty="0"/>
              <a:t>are principal indicateurs de performance for traffic facilities.</a:t>
            </a:r>
          </a:p>
          <a:p>
            <a:pPr lvl="1">
              <a:buFont typeface="Wingdings" panose="05000000000000000000" pitchFamily="2" charset="2"/>
              <a:buChar char="ü"/>
            </a:pPr>
            <a:r>
              <a:rPr lang="en-US" sz="2000" dirty="0"/>
              <a:t>Reflect the expérience de l’automobiliste of how long it takes to travel between two points.</a:t>
            </a:r>
          </a:p>
          <a:p>
            <a:pPr lvl="1">
              <a:buFont typeface="Wingdings" panose="05000000000000000000" pitchFamily="2" charset="2"/>
              <a:buChar char="ü"/>
            </a:pPr>
            <a:r>
              <a:rPr lang="en-US" sz="2000" b="1" dirty="0"/>
              <a:t>vitesse and travel temps are inversement liés; however, they are mesuré under different conditions.</a:t>
            </a:r>
          </a:p>
          <a:p>
            <a:pPr lvl="1">
              <a:buFont typeface="Wingdings" panose="05000000000000000000" pitchFamily="2" charset="2"/>
              <a:buChar char="ü"/>
            </a:pPr>
            <a:r>
              <a:rPr lang="en-US" sz="2000" b="1" dirty="0"/>
              <a:t>vitesse at a point (écoulement libre) and travel temps over a distance (congested)</a:t>
            </a:r>
          </a:p>
          <a:p>
            <a:endParaRPr lang="en-US" sz="2000" dirty="0"/>
          </a:p>
          <a:p>
            <a:pPr lvl="1" hangingPunct="1">
              <a:spcBef>
                <a:spcPts val="600"/>
              </a:spcBef>
              <a:defRPr sz="1800"/>
            </a:pPr>
            <a:endParaRPr lang="en-US" sz="2000" dirty="0"/>
          </a:p>
          <a:p>
            <a:pPr lvl="1" hangingPunct="1">
              <a:lnSpc>
                <a:spcPct val="200000"/>
              </a:lnSpc>
              <a:spcBef>
                <a:spcPts val="600"/>
              </a:spcBef>
              <a:tabLst>
                <a:tab pos="2687638" algn="l"/>
              </a:tabLst>
            </a:pPr>
            <a:endParaRPr lang="pl-PL" sz="2000" b="1" dirty="0">
              <a:solidFill>
                <a:srgbClr val="005EA4"/>
              </a:solidFill>
            </a:endParaRPr>
          </a:p>
        </p:txBody>
      </p:sp>
    </p:spTree>
    <p:extLst>
      <p:ext uri="{BB962C8B-B14F-4D97-AF65-F5344CB8AC3E}">
        <p14:creationId xmlns:p14="http://schemas.microsoft.com/office/powerpoint/2010/main" val="286438641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F8299-279B-0F22-D144-E5D455048B08}"/>
              </a:ext>
            </a:extLst>
          </p:cNvPr>
          <p:cNvSpPr>
            <a:spLocks noGrp="1"/>
          </p:cNvSpPr>
          <p:nvPr>
            <p:ph type="title"/>
          </p:nvPr>
        </p:nvSpPr>
        <p:spPr>
          <a:xfrm>
            <a:off x="654300" y="588322"/>
            <a:ext cx="8807200" cy="554678"/>
          </a:xfrm>
        </p:spPr>
        <p:txBody>
          <a:bodyPr>
            <a:normAutofit/>
          </a:bodyPr>
          <a:lstStyle/>
          <a:p>
            <a:r>
              <a:rPr lang="en-US" dirty="0"/>
              <a:t>Concepts fondamentaux</a:t>
            </a:r>
          </a:p>
        </p:txBody>
      </p:sp>
      <p:sp>
        <p:nvSpPr>
          <p:cNvPr id="3" name="Text Placeholder 2">
            <a:extLst>
              <a:ext uri="{FF2B5EF4-FFF2-40B4-BE49-F238E27FC236}">
                <a16:creationId xmlns:a16="http://schemas.microsoft.com/office/drawing/2014/main" id="{E8821825-1465-E9F7-9746-72FB53531AEE}"/>
              </a:ext>
            </a:extLst>
          </p:cNvPr>
          <p:cNvSpPr>
            <a:spLocks noGrp="1"/>
          </p:cNvSpPr>
          <p:nvPr>
            <p:ph type="body" sz="quarter" idx="11"/>
          </p:nvPr>
        </p:nvSpPr>
        <p:spPr>
          <a:xfrm>
            <a:off x="654300" y="1289957"/>
            <a:ext cx="8807199" cy="4644121"/>
          </a:xfrm>
        </p:spPr>
        <p:txBody>
          <a:bodyPr>
            <a:normAutofit/>
          </a:bodyPr>
          <a:lstStyle/>
          <a:p>
            <a:pPr lvl="1">
              <a:buFont typeface="Wingdings" panose="05000000000000000000" pitchFamily="2" charset="2"/>
              <a:buChar char="ü"/>
            </a:pPr>
            <a:r>
              <a:rPr lang="en-US" sz="1840" b="1" dirty="0"/>
              <a:t>Retard is the portion of travel temps beyond conditions d’écoulement libre.</a:t>
            </a:r>
          </a:p>
          <a:p>
            <a:pPr lvl="1">
              <a:buFont typeface="Wingdings" panose="05000000000000000000" pitchFamily="2" charset="2"/>
              <a:buChar char="ü"/>
            </a:pPr>
            <a:r>
              <a:rPr lang="en-US" sz="2000" b="1" dirty="0"/>
              <a:t>Retard represents the temps lost while traveling due to various impediments.</a:t>
            </a:r>
          </a:p>
          <a:p>
            <a:pPr lvl="1">
              <a:buFont typeface="Wingdings" panose="05000000000000000000" pitchFamily="2" charset="2"/>
              <a:buChar char="ü"/>
            </a:pPr>
            <a:r>
              <a:rPr lang="en-US" sz="2000" dirty="0"/>
              <a:t>At signalized and STOP-controlled intersections, it inclut</a:t>
            </a:r>
          </a:p>
          <a:p>
            <a:pPr marL="1066793" lvl="2" indent="-457200">
              <a:buFont typeface="+mj-lt"/>
              <a:buAutoNum type="arabicPeriod"/>
            </a:pPr>
            <a:r>
              <a:rPr lang="en-US" sz="2000" dirty="0"/>
              <a:t>retard à l’arrêt, </a:t>
            </a:r>
          </a:p>
          <a:p>
            <a:pPr marL="1066793" lvl="2" indent="-457200">
              <a:buFont typeface="+mj-lt"/>
              <a:buAutoNum type="arabicPeriod"/>
            </a:pPr>
            <a:r>
              <a:rPr lang="en-US" sz="1840" dirty="0"/>
              <a:t>retard d’approche,</a:t>
            </a:r>
          </a:p>
          <a:p>
            <a:pPr marL="1066793" lvl="2" indent="-457200">
              <a:buFont typeface="+mj-lt"/>
              <a:buAutoNum type="arabicPeriod"/>
            </a:pPr>
            <a:r>
              <a:rPr lang="en-US" sz="2000" dirty="0"/>
              <a:t>retard en file, </a:t>
            </a:r>
          </a:p>
          <a:p>
            <a:pPr marL="1066793" lvl="2" indent="-457200">
              <a:buFont typeface="+mj-lt"/>
              <a:buAutoNum type="arabicPeriod"/>
            </a:pPr>
            <a:r>
              <a:rPr lang="en-US" sz="1840" dirty="0"/>
              <a:t>retard de contrôle.</a:t>
            </a:r>
          </a:p>
        </p:txBody>
      </p:sp>
    </p:spTree>
    <p:extLst>
      <p:ext uri="{BB962C8B-B14F-4D97-AF65-F5344CB8AC3E}">
        <p14:creationId xmlns:p14="http://schemas.microsoft.com/office/powerpoint/2010/main" val="84150122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45DD-7FA1-883A-2DDF-AF8FD67EB1DD}"/>
              </a:ext>
            </a:extLst>
          </p:cNvPr>
          <p:cNvSpPr>
            <a:spLocks noGrp="1"/>
          </p:cNvSpPr>
          <p:nvPr>
            <p:ph type="title"/>
          </p:nvPr>
        </p:nvSpPr>
        <p:spPr/>
        <p:txBody>
          <a:bodyPr>
            <a:normAutofit/>
          </a:bodyPr>
          <a:lstStyle/>
          <a:p>
            <a:r>
              <a:rPr lang="en-US" dirty="0"/>
              <a:t>Études des vitesses ponctuelles</a:t>
            </a:r>
          </a:p>
        </p:txBody>
      </p:sp>
      <p:sp>
        <p:nvSpPr>
          <p:cNvPr id="3" name="Text Placeholder 2">
            <a:extLst>
              <a:ext uri="{FF2B5EF4-FFF2-40B4-BE49-F238E27FC236}">
                <a16:creationId xmlns:a16="http://schemas.microsoft.com/office/drawing/2014/main" id="{DA74C6FC-D428-C4DC-DA9A-334BEC181DB1}"/>
              </a:ext>
            </a:extLst>
          </p:cNvPr>
          <p:cNvSpPr>
            <a:spLocks noGrp="1"/>
          </p:cNvSpPr>
          <p:nvPr>
            <p:ph type="body" sz="quarter" idx="11"/>
          </p:nvPr>
        </p:nvSpPr>
        <p:spPr>
          <a:xfrm>
            <a:off x="654301" y="1404257"/>
            <a:ext cx="9044870" cy="5110843"/>
          </a:xfrm>
        </p:spPr>
        <p:txBody>
          <a:bodyPr>
            <a:normAutofit/>
          </a:bodyPr>
          <a:lstStyle/>
          <a:p>
            <a:pPr>
              <a:buFont typeface="Arial" panose="020B0604020202020204" pitchFamily="34" charset="0"/>
              <a:buChar char="•"/>
            </a:pPr>
            <a:r>
              <a:rPr lang="en-US" dirty="0"/>
              <a:t>Mesurer véhicule speeds at a point or a short segment </a:t>
            </a:r>
          </a:p>
          <a:p>
            <a:pPr>
              <a:buFont typeface="Arial" panose="020B0604020202020204" pitchFamily="34" charset="0"/>
              <a:buChar char="•"/>
            </a:pPr>
            <a:r>
              <a:rPr lang="en-US" dirty="0"/>
              <a:t>Mesuré under free débit conditions (below 750-1000 véh/h/ln for freeways or 500 véh/h/ln for other facilities)</a:t>
            </a:r>
          </a:p>
          <a:p>
            <a:pPr>
              <a:buFont typeface="Arial" panose="020B0604020202020204" pitchFamily="34" charset="0"/>
              <a:buChar char="•"/>
            </a:pPr>
            <a:r>
              <a:rPr lang="en-US" dirty="0"/>
              <a:t>Resulted in a distribution des vitesses plot and clé paramètres </a:t>
            </a:r>
          </a:p>
          <a:p>
            <a:pPr lvl="2">
              <a:buFont typeface="Wingdings" panose="05000000000000000000" pitchFamily="2" charset="2"/>
              <a:buChar char="Ø"/>
            </a:pPr>
            <a:r>
              <a:rPr lang="en-US" dirty="0"/>
              <a:t>Moyen or vitesse moyenne temporelle:</a:t>
            </a:r>
          </a:p>
          <a:p>
            <a:pPr lvl="2">
              <a:buFont typeface="Wingdings" panose="05000000000000000000" pitchFamily="2" charset="2"/>
              <a:buChar char="Ø"/>
            </a:pPr>
            <a:r>
              <a:rPr lang="en-US" dirty="0"/>
              <a:t>écart-type </a:t>
            </a:r>
          </a:p>
          <a:p>
            <a:pPr lvl="2">
              <a:buFont typeface="Wingdings" panose="05000000000000000000" pitchFamily="2" charset="2"/>
              <a:buChar char="Ø"/>
            </a:pPr>
            <a:r>
              <a:rPr lang="en-US" dirty="0"/>
              <a:t>vitesse au 85e percentile</a:t>
            </a:r>
          </a:p>
          <a:p>
            <a:pPr lvl="2">
              <a:buFont typeface="Wingdings" panose="05000000000000000000" pitchFamily="2" charset="2"/>
              <a:buChar char="Ø"/>
            </a:pPr>
            <a:r>
              <a:rPr lang="en-US" dirty="0"/>
              <a:t>vitesse médiane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96893270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007C4-0186-3DF5-752E-3F65AB40DAFB}"/>
              </a:ext>
            </a:extLst>
          </p:cNvPr>
          <p:cNvSpPr>
            <a:spLocks noGrp="1"/>
          </p:cNvSpPr>
          <p:nvPr>
            <p:ph type="title"/>
          </p:nvPr>
        </p:nvSpPr>
        <p:spPr>
          <a:xfrm>
            <a:off x="654300" y="588322"/>
            <a:ext cx="8807200" cy="652649"/>
          </a:xfrm>
        </p:spPr>
        <p:txBody>
          <a:bodyPr>
            <a:normAutofit/>
          </a:bodyPr>
          <a:lstStyle/>
          <a:p>
            <a:r>
              <a:rPr lang="en-US" dirty="0"/>
              <a:t>Études des vitesses ponctuelles</a:t>
            </a:r>
          </a:p>
        </p:txBody>
      </p:sp>
      <p:sp>
        <p:nvSpPr>
          <p:cNvPr id="3" name="Text Placeholder 2">
            <a:extLst>
              <a:ext uri="{FF2B5EF4-FFF2-40B4-BE49-F238E27FC236}">
                <a16:creationId xmlns:a16="http://schemas.microsoft.com/office/drawing/2014/main" id="{ABD0B015-DFFB-D235-9839-48D6A0318279}"/>
              </a:ext>
            </a:extLst>
          </p:cNvPr>
          <p:cNvSpPr>
            <a:spLocks noGrp="1"/>
          </p:cNvSpPr>
          <p:nvPr>
            <p:ph type="body" sz="quarter" idx="11"/>
          </p:nvPr>
        </p:nvSpPr>
        <p:spPr>
          <a:xfrm>
            <a:off x="654300" y="1240971"/>
            <a:ext cx="8807199" cy="4693107"/>
          </a:xfrm>
        </p:spPr>
        <p:txBody>
          <a:bodyPr>
            <a:normAutofit lnSpcReduction="10000"/>
          </a:bodyPr>
          <a:lstStyle/>
          <a:p>
            <a:pPr marL="0" indent="0">
              <a:buNone/>
            </a:pPr>
            <a:r>
              <a:rPr lang="en-US" dirty="0"/>
              <a:t>Application of vitesse ponctuelle données, </a:t>
            </a:r>
          </a:p>
          <a:p>
            <a:pPr>
              <a:buFont typeface="Arial" panose="020B0604020202020204" pitchFamily="34" charset="0"/>
              <a:buChar char="•"/>
            </a:pPr>
            <a:r>
              <a:rPr lang="en-US" dirty="0"/>
              <a:t>Déterminer existing exploitation du trafic and evaluation of traffic contrôle device</a:t>
            </a:r>
          </a:p>
          <a:p>
            <a:pPr>
              <a:buFont typeface="Arial" panose="020B0604020202020204" pitchFamily="34" charset="0"/>
              <a:buChar char="•"/>
            </a:pPr>
            <a:r>
              <a:rPr lang="en-US" dirty="0"/>
              <a:t>Évaluer new or existing limite de vitesse practice </a:t>
            </a:r>
          </a:p>
          <a:p>
            <a:pPr>
              <a:buFont typeface="Arial" panose="020B0604020202020204" pitchFamily="34" charset="0"/>
              <a:buChar char="•"/>
            </a:pPr>
            <a:r>
              <a:rPr lang="en-US" dirty="0"/>
              <a:t>Déterminer appropriate vitesse limits (vitesse au 85e percentile is commonly utilisé)</a:t>
            </a:r>
          </a:p>
          <a:p>
            <a:pPr>
              <a:buFont typeface="Arial" panose="020B0604020202020204" pitchFamily="34" charset="0"/>
              <a:buChar char="•"/>
            </a:pPr>
            <a:r>
              <a:rPr lang="en-US" dirty="0"/>
              <a:t>Establish vitesse trends and policies </a:t>
            </a:r>
          </a:p>
          <a:p>
            <a:pPr>
              <a:buFont typeface="Arial" panose="020B0604020202020204" pitchFamily="34" charset="0"/>
              <a:buChar char="•"/>
            </a:pPr>
            <a:r>
              <a:rPr lang="en-US" dirty="0"/>
              <a:t> programmation des feux conception </a:t>
            </a:r>
          </a:p>
          <a:p>
            <a:pPr>
              <a:buFont typeface="Arial" panose="020B0604020202020204" pitchFamily="34" charset="0"/>
              <a:buChar char="•"/>
            </a:pPr>
            <a:r>
              <a:rPr lang="en-US" dirty="0"/>
              <a:t>Investigation of site à forte accidentologie </a:t>
            </a:r>
          </a:p>
        </p:txBody>
      </p:sp>
    </p:spTree>
    <p:extLst>
      <p:ext uri="{BB962C8B-B14F-4D97-AF65-F5344CB8AC3E}">
        <p14:creationId xmlns:p14="http://schemas.microsoft.com/office/powerpoint/2010/main" val="32764767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8B87-40B8-04A9-3A67-E17A871557B1}"/>
              </a:ext>
            </a:extLst>
          </p:cNvPr>
          <p:cNvSpPr>
            <a:spLocks noGrp="1"/>
          </p:cNvSpPr>
          <p:nvPr>
            <p:ph type="title"/>
          </p:nvPr>
        </p:nvSpPr>
        <p:spPr>
          <a:xfrm>
            <a:off x="654300" y="588322"/>
            <a:ext cx="8807200" cy="652649"/>
          </a:xfrm>
        </p:spPr>
        <p:txBody>
          <a:bodyPr>
            <a:normAutofit/>
          </a:bodyPr>
          <a:lstStyle/>
          <a:p>
            <a:r>
              <a:rPr lang="en-US" dirty="0"/>
              <a:t>Études des vitesses ponctuelles</a:t>
            </a:r>
          </a:p>
        </p:txBody>
      </p:sp>
      <p:sp>
        <p:nvSpPr>
          <p:cNvPr id="3" name="Text Placeholder 2">
            <a:extLst>
              <a:ext uri="{FF2B5EF4-FFF2-40B4-BE49-F238E27FC236}">
                <a16:creationId xmlns:a16="http://schemas.microsoft.com/office/drawing/2014/main" id="{BA7BFDCC-4572-C6AC-F067-67882342AB9C}"/>
              </a:ext>
            </a:extLst>
          </p:cNvPr>
          <p:cNvSpPr>
            <a:spLocks noGrp="1"/>
          </p:cNvSpPr>
          <p:nvPr>
            <p:ph type="body" sz="quarter" idx="11"/>
          </p:nvPr>
        </p:nvSpPr>
        <p:spPr>
          <a:xfrm>
            <a:off x="654300" y="1518557"/>
            <a:ext cx="8807199" cy="4914900"/>
          </a:xfrm>
        </p:spPr>
        <p:txBody>
          <a:bodyPr>
            <a:normAutofit/>
          </a:bodyPr>
          <a:lstStyle/>
          <a:p>
            <a:pPr marL="342900" indent="-342900">
              <a:buFont typeface="Wingdings" panose="05000000000000000000" pitchFamily="2" charset="2"/>
              <a:buChar char="Ø"/>
            </a:pPr>
            <a:r>
              <a:rPr lang="en-US" dirty="0"/>
              <a:t>Location for spot études de vitesse </a:t>
            </a:r>
          </a:p>
          <a:p>
            <a:pPr marL="800095" lvl="2" indent="-342900">
              <a:buFont typeface="Wingdings" panose="05000000000000000000" pitchFamily="2" charset="2"/>
              <a:buChar char="v"/>
            </a:pPr>
            <a:r>
              <a:rPr lang="en-US" dirty="0"/>
              <a:t>Mid-block of urbain or rural route sections</a:t>
            </a:r>
          </a:p>
          <a:p>
            <a:pPr marL="800095" lvl="2" indent="-342900">
              <a:buFont typeface="Wingdings" panose="05000000000000000000" pitchFamily="2" charset="2"/>
              <a:buChar char="v"/>
            </a:pPr>
            <a:r>
              <a:rPr lang="en-US" dirty="0"/>
              <a:t>Location with unique traffic conditions </a:t>
            </a:r>
          </a:p>
          <a:p>
            <a:pPr marL="800095" lvl="2" indent="-342900">
              <a:buFont typeface="Wingdings" panose="05000000000000000000" pitchFamily="2" charset="2"/>
              <a:buChar char="v"/>
            </a:pPr>
            <a:r>
              <a:rPr lang="en-US" dirty="0"/>
              <a:t>Locations with specific ingénierie du trafic problems</a:t>
            </a:r>
          </a:p>
          <a:p>
            <a:pPr marL="342900" indent="-342900">
              <a:buFont typeface="Wingdings" panose="05000000000000000000" pitchFamily="2" charset="2"/>
              <a:buChar char="Ø"/>
            </a:pPr>
            <a:r>
              <a:rPr lang="en-US" dirty="0"/>
              <a:t>Should be conducted during heures creuses and conditions d’écoulement libre. </a:t>
            </a:r>
          </a:p>
          <a:p>
            <a:pPr marL="342900" indent="-342900">
              <a:buFont typeface="Wingdings" panose="05000000000000000000" pitchFamily="2" charset="2"/>
              <a:buChar char="Ø"/>
            </a:pPr>
            <a:r>
              <a:rPr lang="en-US" dirty="0"/>
              <a:t>Minimum duration of 1 heure and taille d’échantillon of 30 véhicules. </a:t>
            </a:r>
          </a:p>
        </p:txBody>
      </p:sp>
    </p:spTree>
    <p:extLst>
      <p:ext uri="{BB962C8B-B14F-4D97-AF65-F5344CB8AC3E}">
        <p14:creationId xmlns:p14="http://schemas.microsoft.com/office/powerpoint/2010/main" val="29879250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48295-A181-B557-7AE9-5CB986AA58C2}"/>
              </a:ext>
            </a:extLst>
          </p:cNvPr>
          <p:cNvSpPr>
            <a:spLocks noGrp="1"/>
          </p:cNvSpPr>
          <p:nvPr>
            <p:ph type="title"/>
          </p:nvPr>
        </p:nvSpPr>
        <p:spPr>
          <a:xfrm>
            <a:off x="654300" y="588322"/>
            <a:ext cx="8807200" cy="668978"/>
          </a:xfrm>
        </p:spPr>
        <p:txBody>
          <a:bodyPr>
            <a:normAutofit/>
          </a:bodyPr>
          <a:lstStyle/>
          <a:p>
            <a:r>
              <a:rPr lang="en-US" dirty="0"/>
              <a:t>Méthodes d’étude des vitesses ponctuelles </a:t>
            </a:r>
          </a:p>
        </p:txBody>
      </p:sp>
      <p:sp>
        <p:nvSpPr>
          <p:cNvPr id="3" name="Text Placeholder 2">
            <a:extLst>
              <a:ext uri="{FF2B5EF4-FFF2-40B4-BE49-F238E27FC236}">
                <a16:creationId xmlns:a16="http://schemas.microsoft.com/office/drawing/2014/main" id="{34678254-190D-3B18-E243-1FFB14F7AE11}"/>
              </a:ext>
            </a:extLst>
          </p:cNvPr>
          <p:cNvSpPr>
            <a:spLocks noGrp="1"/>
          </p:cNvSpPr>
          <p:nvPr>
            <p:ph type="body" sz="quarter" idx="11"/>
          </p:nvPr>
        </p:nvSpPr>
        <p:spPr>
          <a:xfrm>
            <a:off x="654300" y="1436915"/>
            <a:ext cx="8807199" cy="4497164"/>
          </a:xfrm>
        </p:spPr>
        <p:txBody>
          <a:bodyPr>
            <a:normAutofit/>
          </a:bodyPr>
          <a:lstStyle/>
          <a:p>
            <a:pPr marL="0" indent="0">
              <a:buNone/>
            </a:pPr>
            <a:r>
              <a:rPr lang="en-US" dirty="0"/>
              <a:t>The most courant vitesse ponctuelle données collection méthodes are: </a:t>
            </a:r>
          </a:p>
          <a:p>
            <a:r>
              <a:rPr lang="en-US" dirty="0"/>
              <a:t>méthode au chronomètre</a:t>
            </a:r>
          </a:p>
          <a:p>
            <a:r>
              <a:rPr lang="en-US" dirty="0"/>
              <a:t>Méthode du radar de vitesse </a:t>
            </a:r>
          </a:p>
          <a:p>
            <a:r>
              <a:rPr lang="en-US" dirty="0"/>
              <a:t>Méthode des tubes pneumatiques routiers</a:t>
            </a:r>
          </a:p>
        </p:txBody>
      </p:sp>
    </p:spTree>
    <p:extLst>
      <p:ext uri="{BB962C8B-B14F-4D97-AF65-F5344CB8AC3E}">
        <p14:creationId xmlns:p14="http://schemas.microsoft.com/office/powerpoint/2010/main" val="35799681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C62E653-49EC-4655-AA5E-C39AC4FFB165}">
  <we:reference id="WA200010215" version="2.0.0.0" store="Omex" storeType="OMEX"/>
  <we:alternateReferences>
    <we:reference id="WA200010215" version="2.0.0.0" store="WA200010215" storeType="OMEX"/>
  </we:alternateReferences>
  <we:properties>
    <we:property name="bps.codex_control.document_id" value="&quot;41ac0bfb-115f-474f-974f-9eb4ec1c8ad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1B8C048F-50C4-4D05-B2B7-4A814B008BE5}"/>
</file>

<file path=docProps/app.xml><?xml version="1.0" encoding="utf-8"?>
<Properties xmlns="http://schemas.openxmlformats.org/officeDocument/2006/extended-properties" xmlns:vt="http://schemas.openxmlformats.org/officeDocument/2006/docPropsVTypes">
  <TotalTime>7</TotalTime>
  <Words>976</Words>
  <Application>Microsoft Office PowerPoint</Application>
  <PresentationFormat>Widescreen</PresentationFormat>
  <Paragraphs>144</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Aptos</vt:lpstr>
      <vt:lpstr>Arial</vt:lpstr>
      <vt:lpstr>Arial Rounded MT Bold</vt:lpstr>
      <vt:lpstr>Calibri</vt:lpstr>
      <vt:lpstr>Helvetica Neue</vt:lpstr>
      <vt:lpstr>Helvetica Neue Medium</vt:lpstr>
      <vt:lpstr>Montserrat Regular</vt:lpstr>
      <vt:lpstr>Wingdings</vt:lpstr>
      <vt:lpstr>21_BasicWhite</vt:lpstr>
      <vt:lpstr>Ingénierie du trafic</vt:lpstr>
      <vt:lpstr>Objectifs d’apprentissage</vt:lpstr>
      <vt:lpstr>Plan du cours</vt:lpstr>
      <vt:lpstr>Concepts fondamentaux</vt:lpstr>
      <vt:lpstr>Concepts fondamentaux</vt:lpstr>
      <vt:lpstr>Études des vitesses ponctuelles</vt:lpstr>
      <vt:lpstr>Études des vitesses ponctuelles</vt:lpstr>
      <vt:lpstr>Études des vitesses ponctuelles</vt:lpstr>
      <vt:lpstr>Méthodes d’étude des vitesses ponctuelles </vt:lpstr>
      <vt:lpstr>Étude de vitesse ponctuelle au chronomètre </vt:lpstr>
      <vt:lpstr>PowerPoint Presentation</vt:lpstr>
      <vt:lpstr>Méthode du radar de vitesse </vt:lpstr>
      <vt:lpstr>Méthode des tubes pneumatiques routiers </vt:lpstr>
      <vt:lpstr>Études des temps de parcours</vt:lpstr>
      <vt:lpstr>Applications des études de temps de parcours</vt:lpstr>
      <vt:lpstr>Méthodes d’étude des temps de parcours</vt:lpstr>
      <vt:lpstr>Exemple</vt:lpstr>
      <vt:lpstr>PowerPoint Presentation</vt:lpstr>
      <vt:lpstr>Méthodes d’étude des temps de parcours</vt:lpstr>
      <vt:lpstr>Référence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408</cp:revision>
  <dcterms:modified xsi:type="dcterms:W3CDTF">2026-07-15T19:02:03Z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