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handoutMasterIdLst>
    <p:handoutMasterId r:id="rId35"/>
  </p:handoutMasterIdLst>
  <p:sldIdLst>
    <p:sldId id="306" r:id="rId5"/>
    <p:sldId id="313" r:id="rId6"/>
    <p:sldId id="307" r:id="rId7"/>
    <p:sldId id="312" r:id="rId8"/>
    <p:sldId id="314" r:id="rId9"/>
    <p:sldId id="316" r:id="rId10"/>
    <p:sldId id="318" r:id="rId11"/>
    <p:sldId id="337" r:id="rId12"/>
    <p:sldId id="319" r:id="rId13"/>
    <p:sldId id="338" r:id="rId14"/>
    <p:sldId id="339" r:id="rId15"/>
    <p:sldId id="340" r:id="rId16"/>
    <p:sldId id="341" r:id="rId17"/>
    <p:sldId id="359" r:id="rId18"/>
    <p:sldId id="342" r:id="rId19"/>
    <p:sldId id="343" r:id="rId20"/>
    <p:sldId id="345" r:id="rId21"/>
    <p:sldId id="357" r:id="rId22"/>
    <p:sldId id="356" r:id="rId23"/>
    <p:sldId id="346" r:id="rId24"/>
    <p:sldId id="350" r:id="rId25"/>
    <p:sldId id="351" r:id="rId26"/>
    <p:sldId id="353" r:id="rId27"/>
    <p:sldId id="354" r:id="rId28"/>
    <p:sldId id="358" r:id="rId29"/>
    <p:sldId id="355" r:id="rId30"/>
    <p:sldId id="309" r:id="rId31"/>
    <p:sldId id="317" r:id="rId32"/>
    <p:sldId id="336" r:id="rId3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26"/>
    <p:restoredTop sz="94658"/>
  </p:normalViewPr>
  <p:slideViewPr>
    <p:cSldViewPr snapToGrid="0">
      <p:cViewPr varScale="1">
        <p:scale>
          <a:sx n="128" d="100"/>
          <a:sy n="128" d="100"/>
        </p:scale>
        <p:origin x="398"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58.684" v="0" actId="20577"/>
      <pc:docMkLst>
        <pc:docMk/>
      </pc:docMkLst>
      <pc:sldChg chg="modSp mod">
        <pc:chgData name="Wojciech Kustra" userId="afebd3d0-216b-4c4f-8992-1bf1fda6d5e8" providerId="ADAL" clId="{1D307E72-7901-4E61-A01B-3C4232ABCF63}" dt="2026-07-13T09:49:58.684" v="0" actId="20577"/>
        <pc:sldMkLst>
          <pc:docMk/>
          <pc:sldMk cId="1478447607" sldId="306"/>
        </pc:sldMkLst>
        <pc:spChg chg="mod">
          <ac:chgData name="Wojciech Kustra" userId="afebd3d0-216b-4c4f-8992-1bf1fda6d5e8" providerId="ADAL" clId="{1D307E72-7901-4E61-A01B-3C4232ABCF63}" dt="2026-07-13T09:49:58.684"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Railway Transport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Fundamentals of Transport</a:t>
            </a:r>
          </a:p>
          <a:p>
            <a:endParaRPr lang="en-GB" noProof="1"/>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BE7A68-35A7-B28F-579A-EEFAC82A8716}"/>
              </a:ext>
            </a:extLst>
          </p:cNvPr>
          <p:cNvSpPr>
            <a:spLocks noGrp="1"/>
          </p:cNvSpPr>
          <p:nvPr>
            <p:ph type="title"/>
          </p:nvPr>
        </p:nvSpPr>
        <p:spPr/>
        <p:txBody>
          <a:bodyPr/>
          <a:lstStyle/>
          <a:p>
            <a:r>
              <a:rPr lang="en-GB" noProof="1"/>
              <a:t>Freight Rail Transport</a:t>
            </a:r>
          </a:p>
        </p:txBody>
      </p:sp>
      <p:sp>
        <p:nvSpPr>
          <p:cNvPr id="3" name="Textplatzhalter 2">
            <a:extLst>
              <a:ext uri="{FF2B5EF4-FFF2-40B4-BE49-F238E27FC236}">
                <a16:creationId xmlns:a16="http://schemas.microsoft.com/office/drawing/2014/main" id="{6D2604DF-C39F-0EE9-A223-43798965E7F4}"/>
              </a:ext>
            </a:extLst>
          </p:cNvPr>
          <p:cNvSpPr>
            <a:spLocks noGrp="1"/>
          </p:cNvSpPr>
          <p:nvPr>
            <p:ph type="body" sz="half" idx="1"/>
          </p:nvPr>
        </p:nvSpPr>
        <p:spPr/>
        <p:txBody>
          <a:bodyPr>
            <a:normAutofit/>
          </a:bodyPr>
          <a:lstStyle/>
          <a:p>
            <a:r>
              <a:rPr lang="en-GB" noProof="1"/>
              <a:t>Bulk goods (coal, minerals, grain)</a:t>
            </a:r>
          </a:p>
          <a:p>
            <a:r>
              <a:rPr lang="en-GB" noProof="1"/>
              <a:t>Container transport (intermodal logistics)</a:t>
            </a:r>
          </a:p>
          <a:p>
            <a:r>
              <a:rPr lang="en-GB" noProof="1"/>
              <a:t>Long-distance heavy haul transport</a:t>
            </a:r>
          </a:p>
          <a:p>
            <a:endParaRPr lang="en-GB" noProof="1"/>
          </a:p>
          <a:p>
            <a:r>
              <a:rPr lang="en-GB" noProof="1"/>
              <a:t>Key advantages:</a:t>
            </a:r>
          </a:p>
          <a:p>
            <a:pPr lvl="1"/>
            <a:r>
              <a:rPr lang="en-GB" noProof="1"/>
              <a:t>high capacity per ‘slot’ compared to road transport</a:t>
            </a:r>
          </a:p>
          <a:p>
            <a:pPr lvl="1"/>
            <a:r>
              <a:rPr lang="en-GB" noProof="1"/>
              <a:t>low cost per tonne-km</a:t>
            </a:r>
          </a:p>
          <a:p>
            <a:pPr lvl="1"/>
            <a:r>
              <a:rPr lang="en-GB" noProof="1"/>
              <a:t>energy efficiency</a:t>
            </a:r>
          </a:p>
        </p:txBody>
      </p:sp>
    </p:spTree>
    <p:extLst>
      <p:ext uri="{BB962C8B-B14F-4D97-AF65-F5344CB8AC3E}">
        <p14:creationId xmlns:p14="http://schemas.microsoft.com/office/powerpoint/2010/main" val="212458214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CEAEE0-416C-8123-14DC-DBF85915386B}"/>
              </a:ext>
            </a:extLst>
          </p:cNvPr>
          <p:cNvSpPr>
            <a:spLocks noGrp="1"/>
          </p:cNvSpPr>
          <p:nvPr>
            <p:ph type="title"/>
          </p:nvPr>
        </p:nvSpPr>
        <p:spPr>
          <a:xfrm>
            <a:off x="603252" y="539751"/>
            <a:ext cx="7583817" cy="717551"/>
          </a:xfrm>
        </p:spPr>
        <p:txBody>
          <a:bodyPr/>
          <a:lstStyle/>
          <a:p>
            <a:r>
              <a:rPr lang="en-GB" noProof="1"/>
              <a:t>Comparison: Passenger vs. Freight Rail Transport</a:t>
            </a:r>
          </a:p>
        </p:txBody>
      </p:sp>
      <p:graphicFrame>
        <p:nvGraphicFramePr>
          <p:cNvPr id="6" name="Tabelle 5">
            <a:extLst>
              <a:ext uri="{FF2B5EF4-FFF2-40B4-BE49-F238E27FC236}">
                <a16:creationId xmlns:a16="http://schemas.microsoft.com/office/drawing/2014/main" id="{C5BBDDFD-BD79-0688-ACD2-9520C52BDAD3}"/>
              </a:ext>
            </a:extLst>
          </p:cNvPr>
          <p:cNvGraphicFramePr>
            <a:graphicFrameLocks noGrp="1"/>
          </p:cNvGraphicFramePr>
          <p:nvPr>
            <p:extLst>
              <p:ext uri="{D42A27DB-BD31-4B8C-83A1-F6EECF244321}">
                <p14:modId xmlns:p14="http://schemas.microsoft.com/office/powerpoint/2010/main" val="3662718146"/>
              </p:ext>
            </p:extLst>
          </p:nvPr>
        </p:nvGraphicFramePr>
        <p:xfrm>
          <a:off x="714890" y="1923091"/>
          <a:ext cx="10364235" cy="3291840"/>
        </p:xfrm>
        <a:graphic>
          <a:graphicData uri="http://schemas.openxmlformats.org/drawingml/2006/table">
            <a:tbl>
              <a:tblPr firstRow="1" firstCol="1">
                <a:tableStyleId>{CF821DB8-F4EB-4A41-A1BA-3FCAFE7338EE}</a:tableStyleId>
              </a:tblPr>
              <a:tblGrid>
                <a:gridCol w="3454745">
                  <a:extLst>
                    <a:ext uri="{9D8B030D-6E8A-4147-A177-3AD203B41FA5}">
                      <a16:colId xmlns:a16="http://schemas.microsoft.com/office/drawing/2014/main" val="1298789150"/>
                    </a:ext>
                  </a:extLst>
                </a:gridCol>
                <a:gridCol w="3454745">
                  <a:extLst>
                    <a:ext uri="{9D8B030D-6E8A-4147-A177-3AD203B41FA5}">
                      <a16:colId xmlns:a16="http://schemas.microsoft.com/office/drawing/2014/main" val="2021296100"/>
                    </a:ext>
                  </a:extLst>
                </a:gridCol>
                <a:gridCol w="3454745">
                  <a:extLst>
                    <a:ext uri="{9D8B030D-6E8A-4147-A177-3AD203B41FA5}">
                      <a16:colId xmlns:a16="http://schemas.microsoft.com/office/drawing/2014/main" val="1837089427"/>
                    </a:ext>
                  </a:extLst>
                </a:gridCol>
              </a:tblGrid>
              <a:tr h="0">
                <a:tc>
                  <a:txBody>
                    <a:bodyPr/>
                    <a:lstStyle/>
                    <a:p>
                      <a:pPr>
                        <a:buNone/>
                      </a:pPr>
                      <a:r>
                        <a:rPr lang="en-GB" sz="3200" noProof="1"/>
                        <a:t>Aspect</a:t>
                      </a:r>
                    </a:p>
                  </a:txBody>
                  <a:tcPr anchor="ctr"/>
                </a:tc>
                <a:tc>
                  <a:txBody>
                    <a:bodyPr/>
                    <a:lstStyle/>
                    <a:p>
                      <a:pPr>
                        <a:buNone/>
                      </a:pPr>
                      <a:r>
                        <a:rPr lang="en-GB" sz="3200" noProof="1"/>
                        <a:t>Passenger</a:t>
                      </a:r>
                    </a:p>
                  </a:txBody>
                  <a:tcPr anchor="ctr"/>
                </a:tc>
                <a:tc>
                  <a:txBody>
                    <a:bodyPr/>
                    <a:lstStyle/>
                    <a:p>
                      <a:pPr>
                        <a:buNone/>
                      </a:pPr>
                      <a:r>
                        <a:rPr lang="en-GB" sz="3200" noProof="1"/>
                        <a:t>Freight</a:t>
                      </a:r>
                    </a:p>
                  </a:txBody>
                  <a:tcPr anchor="ctr"/>
                </a:tc>
                <a:extLst>
                  <a:ext uri="{0D108BD9-81ED-4DB2-BD59-A6C34878D82A}">
                    <a16:rowId xmlns:a16="http://schemas.microsoft.com/office/drawing/2014/main" val="2287309484"/>
                  </a:ext>
                </a:extLst>
              </a:tr>
              <a:tr h="0">
                <a:tc>
                  <a:txBody>
                    <a:bodyPr/>
                    <a:lstStyle/>
                    <a:p>
                      <a:pPr>
                        <a:buNone/>
                      </a:pPr>
                      <a:r>
                        <a:rPr lang="en-GB" sz="3200" noProof="1"/>
                        <a:t>Priority</a:t>
                      </a:r>
                    </a:p>
                  </a:txBody>
                  <a:tcPr anchor="ctr"/>
                </a:tc>
                <a:tc>
                  <a:txBody>
                    <a:bodyPr/>
                    <a:lstStyle/>
                    <a:p>
                      <a:pPr>
                        <a:buNone/>
                      </a:pPr>
                      <a:r>
                        <a:rPr lang="en-GB" sz="3200" noProof="1"/>
                        <a:t>speed, safety &amp; comfort</a:t>
                      </a:r>
                    </a:p>
                  </a:txBody>
                  <a:tcPr anchor="ctr"/>
                </a:tc>
                <a:tc>
                  <a:txBody>
                    <a:bodyPr/>
                    <a:lstStyle/>
                    <a:p>
                      <a:pPr>
                        <a:buNone/>
                      </a:pPr>
                      <a:r>
                        <a:rPr lang="en-GB" sz="3200" noProof="1"/>
                        <a:t>cost &amp; reliability</a:t>
                      </a:r>
                    </a:p>
                  </a:txBody>
                  <a:tcPr anchor="ctr"/>
                </a:tc>
                <a:extLst>
                  <a:ext uri="{0D108BD9-81ED-4DB2-BD59-A6C34878D82A}">
                    <a16:rowId xmlns:a16="http://schemas.microsoft.com/office/drawing/2014/main" val="782042728"/>
                  </a:ext>
                </a:extLst>
              </a:tr>
              <a:tr h="0">
                <a:tc>
                  <a:txBody>
                    <a:bodyPr/>
                    <a:lstStyle/>
                    <a:p>
                      <a:pPr>
                        <a:buNone/>
                      </a:pPr>
                      <a:r>
                        <a:rPr lang="en-GB" sz="3200" noProof="1"/>
                        <a:t>Scheduling</a:t>
                      </a:r>
                    </a:p>
                  </a:txBody>
                  <a:tcPr anchor="ctr"/>
                </a:tc>
                <a:tc>
                  <a:txBody>
                    <a:bodyPr/>
                    <a:lstStyle/>
                    <a:p>
                      <a:pPr>
                        <a:buNone/>
                      </a:pPr>
                      <a:r>
                        <a:rPr lang="en-GB" sz="3200" noProof="1"/>
                        <a:t>fixed timetable</a:t>
                      </a:r>
                    </a:p>
                  </a:txBody>
                  <a:tcPr anchor="ctr"/>
                </a:tc>
                <a:tc>
                  <a:txBody>
                    <a:bodyPr/>
                    <a:lstStyle/>
                    <a:p>
                      <a:pPr>
                        <a:buNone/>
                      </a:pPr>
                      <a:r>
                        <a:rPr lang="en-GB" sz="3200" noProof="1"/>
                        <a:t>flexible/logistics-driven</a:t>
                      </a:r>
                    </a:p>
                  </a:txBody>
                  <a:tcPr anchor="ctr"/>
                </a:tc>
                <a:extLst>
                  <a:ext uri="{0D108BD9-81ED-4DB2-BD59-A6C34878D82A}">
                    <a16:rowId xmlns:a16="http://schemas.microsoft.com/office/drawing/2014/main" val="1204102058"/>
                  </a:ext>
                </a:extLst>
              </a:tr>
              <a:tr h="0">
                <a:tc>
                  <a:txBody>
                    <a:bodyPr/>
                    <a:lstStyle/>
                    <a:p>
                      <a:pPr>
                        <a:buNone/>
                      </a:pPr>
                      <a:r>
                        <a:rPr lang="en-GB" sz="3200" noProof="1"/>
                        <a:t>Demand</a:t>
                      </a:r>
                    </a:p>
                  </a:txBody>
                  <a:tcPr anchor="ctr"/>
                </a:tc>
                <a:tc>
                  <a:txBody>
                    <a:bodyPr/>
                    <a:lstStyle/>
                    <a:p>
                      <a:pPr>
                        <a:buNone/>
                      </a:pPr>
                      <a:r>
                        <a:rPr lang="en-GB" sz="3200" noProof="1"/>
                        <a:t>daily mobility</a:t>
                      </a:r>
                    </a:p>
                  </a:txBody>
                  <a:tcPr anchor="ctr"/>
                </a:tc>
                <a:tc>
                  <a:txBody>
                    <a:bodyPr/>
                    <a:lstStyle/>
                    <a:p>
                      <a:pPr>
                        <a:buNone/>
                      </a:pPr>
                      <a:r>
                        <a:rPr lang="en-GB" sz="3200" noProof="1"/>
                        <a:t>supply chain</a:t>
                      </a:r>
                    </a:p>
                  </a:txBody>
                  <a:tcPr anchor="ctr"/>
                </a:tc>
                <a:extLst>
                  <a:ext uri="{0D108BD9-81ED-4DB2-BD59-A6C34878D82A}">
                    <a16:rowId xmlns:a16="http://schemas.microsoft.com/office/drawing/2014/main" val="655095338"/>
                  </a:ext>
                </a:extLst>
              </a:tr>
            </a:tbl>
          </a:graphicData>
        </a:graphic>
      </p:graphicFrame>
    </p:spTree>
    <p:extLst>
      <p:ext uri="{BB962C8B-B14F-4D97-AF65-F5344CB8AC3E}">
        <p14:creationId xmlns:p14="http://schemas.microsoft.com/office/powerpoint/2010/main" val="96830426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B903C-7505-CD32-7BDC-D7ACC685B2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71833B-C975-ED6A-7D4C-B2CD4BDC5EF4}"/>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4BFD5B84-F848-947E-1A3E-9E63454573B8}"/>
              </a:ext>
            </a:extLst>
          </p:cNvPr>
          <p:cNvSpPr>
            <a:spLocks noGrp="1"/>
          </p:cNvSpPr>
          <p:nvPr>
            <p:ph type="body" sz="half" idx="1"/>
          </p:nvPr>
        </p:nvSpPr>
        <p:spPr/>
        <p:txBody>
          <a:bodyPr>
            <a:normAutofit fontScale="92500" lnSpcReduction="20000"/>
          </a:bodyPr>
          <a:lstStyle/>
          <a:p>
            <a:pPr marL="0" indent="0">
              <a:buNone/>
            </a:pPr>
            <a:r>
              <a:rPr lang="en-GB" noProof="1"/>
              <a:t>Basic Terms and Definitions</a:t>
            </a:r>
          </a:p>
          <a:p>
            <a:pPr marL="0" indent="0">
              <a:buNone/>
            </a:pPr>
            <a:endParaRPr lang="en-GB" noProof="1"/>
          </a:p>
          <a:p>
            <a:pPr marL="0" indent="0">
              <a:buNone/>
            </a:pPr>
            <a:r>
              <a:rPr lang="en-GB" noProof="1"/>
              <a:t>Rail Passenger and Freight Transport</a:t>
            </a:r>
          </a:p>
          <a:p>
            <a:pPr marL="0" indent="0">
              <a:buNone/>
            </a:pPr>
            <a:endParaRPr lang="en-GB" noProof="1"/>
          </a:p>
          <a:p>
            <a:pPr marL="0" indent="0">
              <a:buNone/>
            </a:pPr>
            <a:r>
              <a:rPr lang="en-GB" b="1" noProof="1"/>
              <a:t>The Railroad System</a:t>
            </a:r>
          </a:p>
          <a:p>
            <a:pPr marL="0" indent="0">
              <a:buNone/>
            </a:pPr>
            <a:endParaRPr lang="en-GB" noProof="1"/>
          </a:p>
          <a:p>
            <a:pPr marL="0" indent="0">
              <a:buNone/>
            </a:pPr>
            <a:r>
              <a:rPr lang="en-GB" noProof="1"/>
              <a:t>Quality Criteria</a:t>
            </a:r>
          </a:p>
          <a:p>
            <a:pPr marL="0" indent="0">
              <a:buNone/>
            </a:pPr>
            <a:endParaRPr lang="en-GB" noProof="1"/>
          </a:p>
          <a:p>
            <a:pPr marL="0" indent="0">
              <a:buNone/>
            </a:pPr>
            <a:r>
              <a:rPr lang="en-GB" noProof="1"/>
              <a:t>Challenges and Environmental Impact</a:t>
            </a:r>
          </a:p>
          <a:p>
            <a:endParaRPr lang="en-GB" noProof="1"/>
          </a:p>
        </p:txBody>
      </p:sp>
    </p:spTree>
    <p:extLst>
      <p:ext uri="{BB962C8B-B14F-4D97-AF65-F5344CB8AC3E}">
        <p14:creationId xmlns:p14="http://schemas.microsoft.com/office/powerpoint/2010/main" val="347000839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34F9D8-2EC7-72C0-2A4B-0F3CFEF9D1A1}"/>
              </a:ext>
            </a:extLst>
          </p:cNvPr>
          <p:cNvSpPr>
            <a:spLocks noGrp="1"/>
          </p:cNvSpPr>
          <p:nvPr>
            <p:ph type="title"/>
          </p:nvPr>
        </p:nvSpPr>
        <p:spPr>
          <a:xfrm>
            <a:off x="603253" y="539751"/>
            <a:ext cx="7147882" cy="717551"/>
          </a:xfrm>
        </p:spPr>
        <p:txBody>
          <a:bodyPr/>
          <a:lstStyle/>
          <a:p>
            <a:r>
              <a:rPr lang="en-GB" noProof="1"/>
              <a:t>Elements of a Railway System</a:t>
            </a:r>
          </a:p>
        </p:txBody>
      </p:sp>
      <p:sp>
        <p:nvSpPr>
          <p:cNvPr id="3" name="Textplatzhalter 2">
            <a:extLst>
              <a:ext uri="{FF2B5EF4-FFF2-40B4-BE49-F238E27FC236}">
                <a16:creationId xmlns:a16="http://schemas.microsoft.com/office/drawing/2014/main" id="{A8F248D8-FA9F-A4AD-B3E9-A46D0D0460BD}"/>
              </a:ext>
            </a:extLst>
          </p:cNvPr>
          <p:cNvSpPr>
            <a:spLocks noGrp="1"/>
          </p:cNvSpPr>
          <p:nvPr>
            <p:ph type="body" sz="half" idx="1"/>
          </p:nvPr>
        </p:nvSpPr>
        <p:spPr>
          <a:xfrm>
            <a:off x="970201" y="1386842"/>
            <a:ext cx="6432085" cy="5059521"/>
          </a:xfrm>
        </p:spPr>
        <p:txBody>
          <a:bodyPr>
            <a:normAutofit/>
          </a:bodyPr>
          <a:lstStyle/>
          <a:p>
            <a:r>
              <a:rPr lang="en-GB" noProof="1"/>
              <a:t>Infrastructure (tracks, stations, signals)</a:t>
            </a:r>
          </a:p>
          <a:p>
            <a:r>
              <a:rPr lang="en-GB" noProof="1"/>
              <a:t>Rolling stock</a:t>
            </a:r>
          </a:p>
          <a:p>
            <a:r>
              <a:rPr lang="en-GB" noProof="1"/>
              <a:t>Operations &amp; control</a:t>
            </a:r>
          </a:p>
          <a:p>
            <a:r>
              <a:rPr lang="en-GB" noProof="1"/>
              <a:t>Energy supply (Drive systems)</a:t>
            </a:r>
          </a:p>
          <a:p>
            <a:r>
              <a:rPr lang="en-GB" noProof="1"/>
              <a:t>Institutions &amp; regulation</a:t>
            </a:r>
          </a:p>
        </p:txBody>
      </p:sp>
      <p:pic>
        <p:nvPicPr>
          <p:cNvPr id="5" name="Grafik 4">
            <a:extLst>
              <a:ext uri="{FF2B5EF4-FFF2-40B4-BE49-F238E27FC236}">
                <a16:creationId xmlns:a16="http://schemas.microsoft.com/office/drawing/2014/main" id="{2D2654A9-6B22-D16E-EF2E-7F8F11ADA8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3399" y="449206"/>
            <a:ext cx="3877635" cy="5799193"/>
          </a:xfrm>
          <a:prstGeom prst="rect">
            <a:avLst/>
          </a:prstGeom>
        </p:spPr>
      </p:pic>
      <p:sp>
        <p:nvSpPr>
          <p:cNvPr id="6" name="Textfeld 5">
            <a:extLst>
              <a:ext uri="{FF2B5EF4-FFF2-40B4-BE49-F238E27FC236}">
                <a16:creationId xmlns:a16="http://schemas.microsoft.com/office/drawing/2014/main" id="{B96A5580-1DBE-A239-2EE7-A3CC000E2481}"/>
              </a:ext>
            </a:extLst>
          </p:cNvPr>
          <p:cNvSpPr txBox="1"/>
          <p:nvPr/>
        </p:nvSpPr>
        <p:spPr>
          <a:xfrm>
            <a:off x="8153399" y="5674696"/>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25294599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2E867-80A5-6DF2-58D1-6DF2AE13DE5B}"/>
              </a:ext>
            </a:extLst>
          </p:cNvPr>
          <p:cNvSpPr>
            <a:spLocks noGrp="1"/>
          </p:cNvSpPr>
          <p:nvPr>
            <p:ph type="title"/>
          </p:nvPr>
        </p:nvSpPr>
        <p:spPr>
          <a:xfrm>
            <a:off x="603252" y="539751"/>
            <a:ext cx="6539669" cy="717551"/>
          </a:xfrm>
        </p:spPr>
        <p:txBody>
          <a:bodyPr/>
          <a:lstStyle/>
          <a:p>
            <a:r>
              <a:rPr lang="en-GB" dirty="0"/>
              <a:t>Rail Vehicles (Rolling Stocks)</a:t>
            </a:r>
          </a:p>
        </p:txBody>
      </p:sp>
      <p:sp>
        <p:nvSpPr>
          <p:cNvPr id="3" name="Textplatzhalter 2">
            <a:extLst>
              <a:ext uri="{FF2B5EF4-FFF2-40B4-BE49-F238E27FC236}">
                <a16:creationId xmlns:a16="http://schemas.microsoft.com/office/drawing/2014/main" id="{2083AB9A-9A8E-A974-4943-9DF86016C43E}"/>
              </a:ext>
            </a:extLst>
          </p:cNvPr>
          <p:cNvSpPr>
            <a:spLocks noGrp="1"/>
          </p:cNvSpPr>
          <p:nvPr>
            <p:ph type="body" sz="half" idx="1"/>
          </p:nvPr>
        </p:nvSpPr>
        <p:spPr>
          <a:xfrm>
            <a:off x="970201" y="1386842"/>
            <a:ext cx="5604770" cy="5059521"/>
          </a:xfrm>
        </p:spPr>
        <p:txBody>
          <a:bodyPr>
            <a:normAutofit/>
          </a:bodyPr>
          <a:lstStyle/>
          <a:p>
            <a:r>
              <a:rPr lang="en-GB" dirty="0"/>
              <a:t>Locomotives: Power units (Diesel, Electric, or Hybrid)</a:t>
            </a:r>
          </a:p>
          <a:p>
            <a:r>
              <a:rPr lang="en-GB" dirty="0"/>
              <a:t>Multiple Units (MUs): Integrated trains where motors are located under the floors of passenger cars</a:t>
            </a:r>
          </a:p>
          <a:p>
            <a:r>
              <a:rPr lang="en-GB" dirty="0"/>
              <a:t>Freight Wagons: Specialized types (flatbeds for containers, hoppers for bulk, tankers for liquids)</a:t>
            </a:r>
          </a:p>
        </p:txBody>
      </p:sp>
      <p:pic>
        <p:nvPicPr>
          <p:cNvPr id="5" name="Grafik 4">
            <a:extLst>
              <a:ext uri="{FF2B5EF4-FFF2-40B4-BE49-F238E27FC236}">
                <a16:creationId xmlns:a16="http://schemas.microsoft.com/office/drawing/2014/main" id="{B6B1CCE4-0115-BBC2-FA16-80D571DCB6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625" y="539751"/>
            <a:ext cx="4600123" cy="5319249"/>
          </a:xfrm>
          <a:prstGeom prst="rect">
            <a:avLst/>
          </a:prstGeom>
        </p:spPr>
      </p:pic>
      <p:sp>
        <p:nvSpPr>
          <p:cNvPr id="6" name="Textfeld 5">
            <a:extLst>
              <a:ext uri="{FF2B5EF4-FFF2-40B4-BE49-F238E27FC236}">
                <a16:creationId xmlns:a16="http://schemas.microsoft.com/office/drawing/2014/main" id="{C6BAC13F-0725-0D84-6583-BF8FDE49B91B}"/>
              </a:ext>
            </a:extLst>
          </p:cNvPr>
          <p:cNvSpPr txBox="1"/>
          <p:nvPr/>
        </p:nvSpPr>
        <p:spPr>
          <a:xfrm>
            <a:off x="7142921" y="5250153"/>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6866413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952A63-F3DC-A9DF-00E4-D5DA4E5D3F4F}"/>
              </a:ext>
            </a:extLst>
          </p:cNvPr>
          <p:cNvSpPr>
            <a:spLocks noGrp="1"/>
          </p:cNvSpPr>
          <p:nvPr>
            <p:ph type="title"/>
          </p:nvPr>
        </p:nvSpPr>
        <p:spPr/>
        <p:txBody>
          <a:bodyPr/>
          <a:lstStyle/>
          <a:p>
            <a:r>
              <a:rPr lang="en-GB" noProof="1"/>
              <a:t>Rail Infrastructure</a:t>
            </a:r>
          </a:p>
        </p:txBody>
      </p:sp>
      <p:sp>
        <p:nvSpPr>
          <p:cNvPr id="3" name="Textplatzhalter 2">
            <a:extLst>
              <a:ext uri="{FF2B5EF4-FFF2-40B4-BE49-F238E27FC236}">
                <a16:creationId xmlns:a16="http://schemas.microsoft.com/office/drawing/2014/main" id="{336B1F1E-E940-C56A-3E49-E975CC7E22C3}"/>
              </a:ext>
            </a:extLst>
          </p:cNvPr>
          <p:cNvSpPr>
            <a:spLocks noGrp="1"/>
          </p:cNvSpPr>
          <p:nvPr>
            <p:ph type="body" sz="half" idx="1"/>
          </p:nvPr>
        </p:nvSpPr>
        <p:spPr/>
        <p:txBody>
          <a:bodyPr>
            <a:normAutofit/>
          </a:bodyPr>
          <a:lstStyle/>
          <a:p>
            <a:r>
              <a:rPr lang="en-GB" noProof="1"/>
              <a:t>Tracks, switches, signalling systems</a:t>
            </a:r>
          </a:p>
          <a:p>
            <a:r>
              <a:rPr lang="en-GB" noProof="1"/>
              <a:t>Stations &amp; terminals</a:t>
            </a:r>
          </a:p>
          <a:p>
            <a:r>
              <a:rPr lang="en-GB" noProof="1"/>
              <a:t>Maintenance facilities</a:t>
            </a:r>
          </a:p>
        </p:txBody>
      </p:sp>
      <p:pic>
        <p:nvPicPr>
          <p:cNvPr id="5" name="Grafik 4">
            <a:extLst>
              <a:ext uri="{FF2B5EF4-FFF2-40B4-BE49-F238E27FC236}">
                <a16:creationId xmlns:a16="http://schemas.microsoft.com/office/drawing/2014/main" id="{398C6F8E-BBBE-9E53-B5F8-F6B4AF39DB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8831" y="3058885"/>
            <a:ext cx="6517376" cy="3632041"/>
          </a:xfrm>
          <a:prstGeom prst="rect">
            <a:avLst/>
          </a:prstGeom>
        </p:spPr>
      </p:pic>
      <p:sp>
        <p:nvSpPr>
          <p:cNvPr id="6" name="Textfeld 5">
            <a:extLst>
              <a:ext uri="{FF2B5EF4-FFF2-40B4-BE49-F238E27FC236}">
                <a16:creationId xmlns:a16="http://schemas.microsoft.com/office/drawing/2014/main" id="{E66770AB-6DE0-3B1B-7FC6-821CED8126D8}"/>
              </a:ext>
            </a:extLst>
          </p:cNvPr>
          <p:cNvSpPr txBox="1"/>
          <p:nvPr/>
        </p:nvSpPr>
        <p:spPr>
          <a:xfrm>
            <a:off x="4430485" y="5916087"/>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0423462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B0449A-610D-4BB9-3872-1F737CCB5F5D}"/>
              </a:ext>
            </a:extLst>
          </p:cNvPr>
          <p:cNvSpPr>
            <a:spLocks noGrp="1"/>
          </p:cNvSpPr>
          <p:nvPr>
            <p:ph type="title"/>
          </p:nvPr>
        </p:nvSpPr>
        <p:spPr/>
        <p:txBody>
          <a:bodyPr/>
          <a:lstStyle/>
          <a:p>
            <a:r>
              <a:rPr lang="en-GB" noProof="1"/>
              <a:t>Railway Operations</a:t>
            </a:r>
          </a:p>
        </p:txBody>
      </p:sp>
      <p:sp>
        <p:nvSpPr>
          <p:cNvPr id="3" name="Textplatzhalter 2">
            <a:extLst>
              <a:ext uri="{FF2B5EF4-FFF2-40B4-BE49-F238E27FC236}">
                <a16:creationId xmlns:a16="http://schemas.microsoft.com/office/drawing/2014/main" id="{D06FB82E-52C6-0546-7852-0A0B0E38EBB8}"/>
              </a:ext>
            </a:extLst>
          </p:cNvPr>
          <p:cNvSpPr>
            <a:spLocks noGrp="1"/>
          </p:cNvSpPr>
          <p:nvPr>
            <p:ph type="body" sz="half" idx="1"/>
          </p:nvPr>
        </p:nvSpPr>
        <p:spPr>
          <a:xfrm>
            <a:off x="970201" y="1386842"/>
            <a:ext cx="4889500" cy="5059521"/>
          </a:xfrm>
        </p:spPr>
        <p:txBody>
          <a:bodyPr>
            <a:normAutofit/>
          </a:bodyPr>
          <a:lstStyle/>
          <a:p>
            <a:r>
              <a:rPr lang="en-GB" noProof="1"/>
              <a:t>Timetable planning</a:t>
            </a:r>
          </a:p>
          <a:p>
            <a:r>
              <a:rPr lang="en-GB" noProof="1"/>
              <a:t>Traffic control systems</a:t>
            </a:r>
          </a:p>
          <a:p>
            <a:r>
              <a:rPr lang="en-GB" noProof="1"/>
              <a:t>Safety systems (e.g. signalling)</a:t>
            </a:r>
          </a:p>
        </p:txBody>
      </p:sp>
      <p:pic>
        <p:nvPicPr>
          <p:cNvPr id="4" name="Grafik 3">
            <a:extLst>
              <a:ext uri="{FF2B5EF4-FFF2-40B4-BE49-F238E27FC236}">
                <a16:creationId xmlns:a16="http://schemas.microsoft.com/office/drawing/2014/main" id="{003D6A8B-77CF-2644-DFAE-6E7A9B84E219}"/>
              </a:ext>
            </a:extLst>
          </p:cNvPr>
          <p:cNvPicPr>
            <a:picLocks noChangeAspect="1"/>
          </p:cNvPicPr>
          <p:nvPr/>
        </p:nvPicPr>
        <p:blipFill>
          <a:blip r:embed="rId2"/>
          <a:stretch>
            <a:fillRect/>
          </a:stretch>
        </p:blipFill>
        <p:spPr>
          <a:xfrm>
            <a:off x="5859701" y="1386842"/>
            <a:ext cx="6143068" cy="4088979"/>
          </a:xfrm>
          <a:prstGeom prst="rect">
            <a:avLst/>
          </a:prstGeom>
        </p:spPr>
      </p:pic>
      <p:sp>
        <p:nvSpPr>
          <p:cNvPr id="5" name="Textfeld 4">
            <a:extLst>
              <a:ext uri="{FF2B5EF4-FFF2-40B4-BE49-F238E27FC236}">
                <a16:creationId xmlns:a16="http://schemas.microsoft.com/office/drawing/2014/main" id="{6122228A-8957-04CF-8E1B-6091A42CB8DF}"/>
              </a:ext>
            </a:extLst>
          </p:cNvPr>
          <p:cNvSpPr txBox="1"/>
          <p:nvPr/>
        </p:nvSpPr>
        <p:spPr>
          <a:xfrm>
            <a:off x="5859701" y="4958144"/>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02188518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4325A4-C87C-C871-560B-B036E5B4722E}"/>
              </a:ext>
            </a:extLst>
          </p:cNvPr>
          <p:cNvSpPr>
            <a:spLocks noGrp="1"/>
          </p:cNvSpPr>
          <p:nvPr>
            <p:ph type="title"/>
          </p:nvPr>
        </p:nvSpPr>
        <p:spPr>
          <a:xfrm>
            <a:off x="603252" y="539751"/>
            <a:ext cx="6407147" cy="717551"/>
          </a:xfrm>
        </p:spPr>
        <p:txBody>
          <a:bodyPr/>
          <a:lstStyle/>
          <a:p>
            <a:r>
              <a:rPr lang="en-GB" noProof="1"/>
              <a:t>Drive Systems/Energy Supply</a:t>
            </a:r>
          </a:p>
        </p:txBody>
      </p:sp>
      <p:sp>
        <p:nvSpPr>
          <p:cNvPr id="3" name="Textplatzhalter 2">
            <a:extLst>
              <a:ext uri="{FF2B5EF4-FFF2-40B4-BE49-F238E27FC236}">
                <a16:creationId xmlns:a16="http://schemas.microsoft.com/office/drawing/2014/main" id="{6C9F6412-7F76-6CF6-4A60-BF1DC19F27A4}"/>
              </a:ext>
            </a:extLst>
          </p:cNvPr>
          <p:cNvSpPr>
            <a:spLocks noGrp="1"/>
          </p:cNvSpPr>
          <p:nvPr>
            <p:ph type="body" sz="half" idx="1"/>
          </p:nvPr>
        </p:nvSpPr>
        <p:spPr/>
        <p:txBody>
          <a:bodyPr>
            <a:normAutofit fontScale="85000" lnSpcReduction="20000"/>
          </a:bodyPr>
          <a:lstStyle/>
          <a:p>
            <a:r>
              <a:rPr lang="en-GB" noProof="1"/>
              <a:t>Diesel traction</a:t>
            </a:r>
          </a:p>
          <a:p>
            <a:pPr lvl="1">
              <a:spcBef>
                <a:spcPts val="1051"/>
              </a:spcBef>
            </a:pPr>
            <a:r>
              <a:rPr lang="en-GB" noProof="1"/>
              <a:t>flexible, no electrification required</a:t>
            </a:r>
          </a:p>
          <a:p>
            <a:pPr lvl="1">
              <a:spcBef>
                <a:spcPts val="1051"/>
              </a:spcBef>
            </a:pPr>
            <a:r>
              <a:rPr lang="en-GB" noProof="1"/>
              <a:t>higher emissions</a:t>
            </a:r>
          </a:p>
          <a:p>
            <a:r>
              <a:rPr lang="en-GB" noProof="1"/>
              <a:t>Electric traction</a:t>
            </a:r>
          </a:p>
          <a:p>
            <a:pPr lvl="1">
              <a:spcBef>
                <a:spcPts val="1051"/>
              </a:spcBef>
            </a:pPr>
            <a:r>
              <a:rPr lang="en-GB" noProof="1"/>
              <a:t>Drawing power from an external grid</a:t>
            </a:r>
          </a:p>
          <a:p>
            <a:pPr lvl="1">
              <a:spcBef>
                <a:spcPts val="1051"/>
              </a:spcBef>
            </a:pPr>
            <a:r>
              <a:rPr lang="en-GB" noProof="1"/>
              <a:t>most efficient</a:t>
            </a:r>
          </a:p>
          <a:p>
            <a:pPr lvl="1">
              <a:spcBef>
                <a:spcPts val="1051"/>
              </a:spcBef>
            </a:pPr>
            <a:r>
              <a:rPr lang="en-GB" noProof="1"/>
              <a:t>low emissions (depending on electricity mix)</a:t>
            </a:r>
          </a:p>
          <a:p>
            <a:r>
              <a:rPr lang="en-GB" noProof="1"/>
              <a:t>Hybrid</a:t>
            </a:r>
          </a:p>
          <a:p>
            <a:r>
              <a:rPr lang="en-GB" noProof="1"/>
              <a:t>Hydrogen/Hydrail</a:t>
            </a:r>
          </a:p>
          <a:p>
            <a:pPr lvl="1">
              <a:spcBef>
                <a:spcPts val="1051"/>
              </a:spcBef>
            </a:pPr>
            <a:r>
              <a:rPr lang="en-GB" noProof="1"/>
              <a:t>Fuel cells for non-electrified lines</a:t>
            </a:r>
          </a:p>
          <a:p>
            <a:r>
              <a:rPr lang="en-GB" noProof="1"/>
              <a:t>Battery Electric (BEMU):</a:t>
            </a:r>
          </a:p>
          <a:p>
            <a:pPr lvl="1">
              <a:spcBef>
                <a:spcPts val="1051"/>
              </a:spcBef>
            </a:pPr>
            <a:r>
              <a:rPr lang="en-GB" noProof="1"/>
              <a:t>For short gaps in electrification</a:t>
            </a:r>
          </a:p>
        </p:txBody>
      </p:sp>
    </p:spTree>
    <p:extLst>
      <p:ext uri="{BB962C8B-B14F-4D97-AF65-F5344CB8AC3E}">
        <p14:creationId xmlns:p14="http://schemas.microsoft.com/office/powerpoint/2010/main" val="295104299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37A92A-E1DF-B96A-4C4E-4456BFFDC0DE}"/>
              </a:ext>
            </a:extLst>
          </p:cNvPr>
          <p:cNvSpPr>
            <a:spLocks noGrp="1"/>
          </p:cNvSpPr>
          <p:nvPr>
            <p:ph type="title"/>
          </p:nvPr>
        </p:nvSpPr>
        <p:spPr>
          <a:xfrm>
            <a:off x="603252" y="539751"/>
            <a:ext cx="7043251" cy="717551"/>
          </a:xfrm>
        </p:spPr>
        <p:txBody>
          <a:bodyPr/>
          <a:lstStyle/>
          <a:p>
            <a:r>
              <a:rPr lang="en-GB" noProof="1"/>
              <a:t>Network Characteristics</a:t>
            </a:r>
          </a:p>
        </p:txBody>
      </p:sp>
      <p:sp>
        <p:nvSpPr>
          <p:cNvPr id="3" name="Textplatzhalter 2">
            <a:extLst>
              <a:ext uri="{FF2B5EF4-FFF2-40B4-BE49-F238E27FC236}">
                <a16:creationId xmlns:a16="http://schemas.microsoft.com/office/drawing/2014/main" id="{C43DD390-C0EB-DFC3-73B0-A8C889DB7273}"/>
              </a:ext>
            </a:extLst>
          </p:cNvPr>
          <p:cNvSpPr>
            <a:spLocks noGrp="1"/>
          </p:cNvSpPr>
          <p:nvPr>
            <p:ph type="body" sz="half" idx="1"/>
          </p:nvPr>
        </p:nvSpPr>
        <p:spPr>
          <a:xfrm>
            <a:off x="970201" y="1386842"/>
            <a:ext cx="5354399" cy="5059521"/>
          </a:xfrm>
        </p:spPr>
        <p:txBody>
          <a:bodyPr>
            <a:normAutofit/>
          </a:bodyPr>
          <a:lstStyle/>
          <a:p>
            <a:r>
              <a:rPr lang="en-GB" noProof="1"/>
              <a:t>Fixed routes → high reliability</a:t>
            </a:r>
          </a:p>
          <a:p>
            <a:r>
              <a:rPr lang="en-GB" noProof="1"/>
              <a:t>Requires high demand density</a:t>
            </a:r>
          </a:p>
          <a:p>
            <a:r>
              <a:rPr lang="en-GB" noProof="1"/>
              <a:t>Strong dependency on infrastructure quality and regular maintenance</a:t>
            </a:r>
          </a:p>
        </p:txBody>
      </p:sp>
      <p:pic>
        <p:nvPicPr>
          <p:cNvPr id="5" name="Grafik 4">
            <a:extLst>
              <a:ext uri="{FF2B5EF4-FFF2-40B4-BE49-F238E27FC236}">
                <a16:creationId xmlns:a16="http://schemas.microsoft.com/office/drawing/2014/main" id="{03C91EAE-576A-273A-04BF-5257E20B6B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3500" y="1386842"/>
            <a:ext cx="5539014" cy="4278588"/>
          </a:xfrm>
          <a:prstGeom prst="rect">
            <a:avLst/>
          </a:prstGeom>
        </p:spPr>
      </p:pic>
      <p:sp>
        <p:nvSpPr>
          <p:cNvPr id="6" name="Textfeld 5">
            <a:extLst>
              <a:ext uri="{FF2B5EF4-FFF2-40B4-BE49-F238E27FC236}">
                <a16:creationId xmlns:a16="http://schemas.microsoft.com/office/drawing/2014/main" id="{88037BC0-2571-D0A2-43DB-DE58EDC5241F}"/>
              </a:ext>
            </a:extLst>
          </p:cNvPr>
          <p:cNvSpPr txBox="1"/>
          <p:nvPr/>
        </p:nvSpPr>
        <p:spPr>
          <a:xfrm>
            <a:off x="6501958" y="5154087"/>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4004721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1C4CF6-7446-FC11-AFA4-FC6FFA76A258}"/>
              </a:ext>
            </a:extLst>
          </p:cNvPr>
          <p:cNvSpPr>
            <a:spLocks noGrp="1"/>
          </p:cNvSpPr>
          <p:nvPr>
            <p:ph type="title"/>
          </p:nvPr>
        </p:nvSpPr>
        <p:spPr/>
        <p:txBody>
          <a:bodyPr/>
          <a:lstStyle/>
          <a:p>
            <a:r>
              <a:rPr lang="en-GB" noProof="1"/>
              <a:t>Global Rail Networks</a:t>
            </a:r>
          </a:p>
        </p:txBody>
      </p:sp>
      <p:sp>
        <p:nvSpPr>
          <p:cNvPr id="3" name="Textplatzhalter 2">
            <a:extLst>
              <a:ext uri="{FF2B5EF4-FFF2-40B4-BE49-F238E27FC236}">
                <a16:creationId xmlns:a16="http://schemas.microsoft.com/office/drawing/2014/main" id="{175E94CD-A9D2-9BF6-FE20-F9CF587C7C66}"/>
              </a:ext>
            </a:extLst>
          </p:cNvPr>
          <p:cNvSpPr>
            <a:spLocks noGrp="1"/>
          </p:cNvSpPr>
          <p:nvPr>
            <p:ph type="body" sz="half" idx="1"/>
          </p:nvPr>
        </p:nvSpPr>
        <p:spPr>
          <a:xfrm>
            <a:off x="970201" y="1071156"/>
            <a:ext cx="8807980" cy="5059521"/>
          </a:xfrm>
        </p:spPr>
        <p:txBody>
          <a:bodyPr>
            <a:normAutofit/>
          </a:bodyPr>
          <a:lstStyle/>
          <a:p>
            <a:r>
              <a:rPr lang="en-GB" noProof="1"/>
              <a:t>Dense networks in Europe, China, Japan</a:t>
            </a:r>
          </a:p>
          <a:p>
            <a:r>
              <a:rPr lang="en-GB" noProof="1"/>
              <a:t>Expansion of high-speed rail in Asia</a:t>
            </a:r>
          </a:p>
          <a:p>
            <a:r>
              <a:rPr lang="en-GB" noProof="1"/>
              <a:t>Limited coverage in parts of Africa</a:t>
            </a:r>
          </a:p>
        </p:txBody>
      </p:sp>
      <p:pic>
        <p:nvPicPr>
          <p:cNvPr id="1026" name="Picture 2">
            <a:extLst>
              <a:ext uri="{FF2B5EF4-FFF2-40B4-BE49-F238E27FC236}">
                <a16:creationId xmlns:a16="http://schemas.microsoft.com/office/drawing/2014/main" id="{5689CB48-D5CD-8945-E4BE-5F8FA0E32E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9900" y="2873854"/>
            <a:ext cx="6652199" cy="378822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55CB2D38-655D-A021-5455-5225150AE8EE}"/>
              </a:ext>
            </a:extLst>
          </p:cNvPr>
          <p:cNvSpPr txBox="1"/>
          <p:nvPr/>
        </p:nvSpPr>
        <p:spPr>
          <a:xfrm>
            <a:off x="1734016" y="5857759"/>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Wikipedia</a:t>
            </a:r>
          </a:p>
        </p:txBody>
      </p:sp>
    </p:spTree>
    <p:extLst>
      <p:ext uri="{BB962C8B-B14F-4D97-AF65-F5344CB8AC3E}">
        <p14:creationId xmlns:p14="http://schemas.microsoft.com/office/powerpoint/2010/main" val="67392061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Road Transportation Systems Engineering Development in the Sub-Saharan Africa – Modern EU Master Programme &amp; Capacity Building</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BDBFD-4F9F-F314-7BF2-44ED8D9DAE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25A80-3E15-F2A9-A26D-BC8B23463AA7}"/>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0053DC2C-AC6B-11FE-4725-3761DA91B040}"/>
              </a:ext>
            </a:extLst>
          </p:cNvPr>
          <p:cNvSpPr>
            <a:spLocks noGrp="1"/>
          </p:cNvSpPr>
          <p:nvPr>
            <p:ph type="body" sz="half" idx="1"/>
          </p:nvPr>
        </p:nvSpPr>
        <p:spPr/>
        <p:txBody>
          <a:bodyPr>
            <a:normAutofit fontScale="92500" lnSpcReduction="20000"/>
          </a:bodyPr>
          <a:lstStyle/>
          <a:p>
            <a:pPr marL="0" indent="0">
              <a:buNone/>
            </a:pPr>
            <a:r>
              <a:rPr lang="en-GB" noProof="1"/>
              <a:t>Basic Terms and Definitions</a:t>
            </a:r>
          </a:p>
          <a:p>
            <a:pPr marL="0" indent="0">
              <a:buNone/>
            </a:pPr>
            <a:endParaRPr lang="en-GB" noProof="1"/>
          </a:p>
          <a:p>
            <a:pPr marL="0" indent="0">
              <a:buNone/>
            </a:pPr>
            <a:r>
              <a:rPr lang="en-GB" noProof="1"/>
              <a:t>Rail Passenger and Freight Transport</a:t>
            </a:r>
          </a:p>
          <a:p>
            <a:pPr marL="0" indent="0">
              <a:buNone/>
            </a:pPr>
            <a:endParaRPr lang="en-GB" noProof="1"/>
          </a:p>
          <a:p>
            <a:pPr marL="0" indent="0">
              <a:buNone/>
            </a:pPr>
            <a:r>
              <a:rPr lang="en-GB" noProof="1"/>
              <a:t>The Railroad System</a:t>
            </a:r>
          </a:p>
          <a:p>
            <a:pPr marL="0" indent="0">
              <a:buNone/>
            </a:pPr>
            <a:endParaRPr lang="en-GB" noProof="1"/>
          </a:p>
          <a:p>
            <a:pPr marL="0" indent="0">
              <a:buNone/>
            </a:pPr>
            <a:r>
              <a:rPr lang="en-GB" b="1" noProof="1"/>
              <a:t>Quality Criteria</a:t>
            </a:r>
          </a:p>
          <a:p>
            <a:pPr marL="0" indent="0">
              <a:buNone/>
            </a:pPr>
            <a:endParaRPr lang="en-GB" noProof="1"/>
          </a:p>
          <a:p>
            <a:pPr marL="0" indent="0">
              <a:buNone/>
            </a:pPr>
            <a:r>
              <a:rPr lang="en-GB" noProof="1"/>
              <a:t>Challenges and Environmental Impact</a:t>
            </a:r>
          </a:p>
          <a:p>
            <a:endParaRPr lang="en-GB" noProof="1"/>
          </a:p>
        </p:txBody>
      </p:sp>
    </p:spTree>
    <p:extLst>
      <p:ext uri="{BB962C8B-B14F-4D97-AF65-F5344CB8AC3E}">
        <p14:creationId xmlns:p14="http://schemas.microsoft.com/office/powerpoint/2010/main" val="350568910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314072-553F-5095-74B7-AF19DAB1A0DF}"/>
              </a:ext>
            </a:extLst>
          </p:cNvPr>
          <p:cNvSpPr>
            <a:spLocks noGrp="1"/>
          </p:cNvSpPr>
          <p:nvPr>
            <p:ph type="title"/>
          </p:nvPr>
        </p:nvSpPr>
        <p:spPr>
          <a:xfrm>
            <a:off x="603253" y="539751"/>
            <a:ext cx="8037164" cy="717551"/>
          </a:xfrm>
        </p:spPr>
        <p:txBody>
          <a:bodyPr/>
          <a:lstStyle/>
          <a:p>
            <a:r>
              <a:rPr lang="en-GB" noProof="1"/>
              <a:t>Key Quality Indicators</a:t>
            </a:r>
          </a:p>
        </p:txBody>
      </p:sp>
      <p:sp>
        <p:nvSpPr>
          <p:cNvPr id="3" name="Textplatzhalter 2">
            <a:extLst>
              <a:ext uri="{FF2B5EF4-FFF2-40B4-BE49-F238E27FC236}">
                <a16:creationId xmlns:a16="http://schemas.microsoft.com/office/drawing/2014/main" id="{E1834E44-F1C7-7D98-E861-BC8D3922A525}"/>
              </a:ext>
            </a:extLst>
          </p:cNvPr>
          <p:cNvSpPr>
            <a:spLocks noGrp="1"/>
          </p:cNvSpPr>
          <p:nvPr>
            <p:ph type="body" sz="half" idx="1"/>
          </p:nvPr>
        </p:nvSpPr>
        <p:spPr/>
        <p:txBody>
          <a:bodyPr>
            <a:normAutofit fontScale="92500" lnSpcReduction="10000"/>
          </a:bodyPr>
          <a:lstStyle/>
          <a:p>
            <a:r>
              <a:rPr lang="en-GB" noProof="1"/>
              <a:t>Speed: Commercial speed, travel time</a:t>
            </a:r>
          </a:p>
          <a:p>
            <a:r>
              <a:rPr lang="en-GB" noProof="1"/>
              <a:t>Reliability: Punctuality, frequency</a:t>
            </a:r>
          </a:p>
          <a:p>
            <a:r>
              <a:rPr lang="en-GB" noProof="1"/>
              <a:t>Capacity: Passengers/hour, tonnes/year</a:t>
            </a:r>
          </a:p>
          <a:p>
            <a:r>
              <a:rPr lang="en-GB" noProof="1"/>
              <a:t>Cost efficiency</a:t>
            </a:r>
          </a:p>
          <a:p>
            <a:r>
              <a:rPr lang="en-GB" noProof="1"/>
              <a:t>Safety: Statistically the safest land transport mode</a:t>
            </a:r>
          </a:p>
          <a:p>
            <a:r>
              <a:rPr lang="en-GB" noProof="1"/>
              <a:t>Comfort: Ride quality (vibration/noise) and on-board services</a:t>
            </a:r>
          </a:p>
          <a:p>
            <a:r>
              <a:rPr lang="en-GB" noProof="1"/>
              <a:t>Intermodality: Ease of switching from rail to other modes of transport</a:t>
            </a:r>
          </a:p>
          <a:p>
            <a:endParaRPr lang="en-GB" noProof="1"/>
          </a:p>
          <a:p>
            <a:endParaRPr lang="en-GB" noProof="1"/>
          </a:p>
        </p:txBody>
      </p:sp>
    </p:spTree>
    <p:extLst>
      <p:ext uri="{BB962C8B-B14F-4D97-AF65-F5344CB8AC3E}">
        <p14:creationId xmlns:p14="http://schemas.microsoft.com/office/powerpoint/2010/main" val="239431844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E449F2-8C0B-B5D0-2D03-CA3875BA5A9A}"/>
              </a:ext>
            </a:extLst>
          </p:cNvPr>
          <p:cNvSpPr>
            <a:spLocks noGrp="1"/>
          </p:cNvSpPr>
          <p:nvPr>
            <p:ph type="title"/>
          </p:nvPr>
        </p:nvSpPr>
        <p:spPr/>
        <p:txBody>
          <a:bodyPr/>
          <a:lstStyle/>
          <a:p>
            <a:r>
              <a:rPr lang="en-GB" noProof="1"/>
              <a:t>Accessibility</a:t>
            </a:r>
          </a:p>
        </p:txBody>
      </p:sp>
      <p:sp>
        <p:nvSpPr>
          <p:cNvPr id="3" name="Textplatzhalter 2">
            <a:extLst>
              <a:ext uri="{FF2B5EF4-FFF2-40B4-BE49-F238E27FC236}">
                <a16:creationId xmlns:a16="http://schemas.microsoft.com/office/drawing/2014/main" id="{F6EF2A6F-3952-DEAB-1B91-B2C231BFC563}"/>
              </a:ext>
            </a:extLst>
          </p:cNvPr>
          <p:cNvSpPr>
            <a:spLocks noGrp="1"/>
          </p:cNvSpPr>
          <p:nvPr>
            <p:ph type="body" sz="half" idx="1"/>
          </p:nvPr>
        </p:nvSpPr>
        <p:spPr/>
        <p:txBody>
          <a:bodyPr>
            <a:normAutofit/>
          </a:bodyPr>
          <a:lstStyle/>
          <a:p>
            <a:r>
              <a:rPr lang="en-GB" noProof="1"/>
              <a:t>Station coverage, especially in rural areas</a:t>
            </a:r>
          </a:p>
          <a:p>
            <a:r>
              <a:rPr lang="en-GB" noProof="1"/>
              <a:t>Integration with other modes</a:t>
            </a:r>
          </a:p>
          <a:p>
            <a:r>
              <a:rPr lang="en-GB" noProof="1"/>
              <a:t>Barrier-free access</a:t>
            </a:r>
          </a:p>
          <a:p>
            <a:r>
              <a:rPr lang="en-GB" noProof="1"/>
              <a:t>Affordability</a:t>
            </a:r>
          </a:p>
          <a:p>
            <a:endParaRPr lang="en-GB" noProof="1"/>
          </a:p>
          <a:p>
            <a:endParaRPr lang="en-GB" noProof="1"/>
          </a:p>
          <a:p>
            <a:endParaRPr lang="en-GB" noProof="1"/>
          </a:p>
        </p:txBody>
      </p:sp>
      <p:pic>
        <p:nvPicPr>
          <p:cNvPr id="5" name="Grafik 4">
            <a:extLst>
              <a:ext uri="{FF2B5EF4-FFF2-40B4-BE49-F238E27FC236}">
                <a16:creationId xmlns:a16="http://schemas.microsoft.com/office/drawing/2014/main" id="{8A410A5F-A497-E9B0-445D-74462C0E74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1943" y="2613099"/>
            <a:ext cx="5492750" cy="3749497"/>
          </a:xfrm>
          <a:prstGeom prst="rect">
            <a:avLst/>
          </a:prstGeom>
        </p:spPr>
      </p:pic>
      <p:sp>
        <p:nvSpPr>
          <p:cNvPr id="6" name="Textfeld 5">
            <a:extLst>
              <a:ext uri="{FF2B5EF4-FFF2-40B4-BE49-F238E27FC236}">
                <a16:creationId xmlns:a16="http://schemas.microsoft.com/office/drawing/2014/main" id="{523D03D7-79E3-FD02-48E4-3A22E6FC9502}"/>
              </a:ext>
            </a:extLst>
          </p:cNvPr>
          <p:cNvSpPr txBox="1"/>
          <p:nvPr/>
        </p:nvSpPr>
        <p:spPr>
          <a:xfrm>
            <a:off x="6291943" y="5872544"/>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50080616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868F9-A693-2A30-8859-E2B11EF3EB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06F8CA-CD9F-8E0D-8571-478B71EBC9C5}"/>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2E65539A-30D0-54B8-0215-7B9A3417CE50}"/>
              </a:ext>
            </a:extLst>
          </p:cNvPr>
          <p:cNvSpPr>
            <a:spLocks noGrp="1"/>
          </p:cNvSpPr>
          <p:nvPr>
            <p:ph type="body" sz="half" idx="1"/>
          </p:nvPr>
        </p:nvSpPr>
        <p:spPr/>
        <p:txBody>
          <a:bodyPr>
            <a:normAutofit fontScale="92500" lnSpcReduction="20000"/>
          </a:bodyPr>
          <a:lstStyle/>
          <a:p>
            <a:pPr marL="0" indent="0">
              <a:buNone/>
            </a:pPr>
            <a:r>
              <a:rPr lang="en-GB" noProof="1"/>
              <a:t>Basic Terms and Definitions</a:t>
            </a:r>
          </a:p>
          <a:p>
            <a:pPr marL="0" indent="0">
              <a:buNone/>
            </a:pPr>
            <a:endParaRPr lang="en-GB" noProof="1"/>
          </a:p>
          <a:p>
            <a:pPr marL="0" indent="0">
              <a:buNone/>
            </a:pPr>
            <a:r>
              <a:rPr lang="en-GB" noProof="1"/>
              <a:t>Rail Passenger and Freight Transport</a:t>
            </a:r>
          </a:p>
          <a:p>
            <a:pPr marL="0" indent="0">
              <a:buNone/>
            </a:pPr>
            <a:endParaRPr lang="en-GB" noProof="1"/>
          </a:p>
          <a:p>
            <a:pPr marL="0" indent="0">
              <a:buNone/>
            </a:pPr>
            <a:r>
              <a:rPr lang="en-GB" noProof="1"/>
              <a:t>The Railroad System</a:t>
            </a:r>
          </a:p>
          <a:p>
            <a:pPr marL="0" indent="0">
              <a:buNone/>
            </a:pPr>
            <a:endParaRPr lang="en-GB" noProof="1"/>
          </a:p>
          <a:p>
            <a:pPr marL="0" indent="0">
              <a:buNone/>
            </a:pPr>
            <a:r>
              <a:rPr lang="en-GB" noProof="1"/>
              <a:t>Quality Criteria</a:t>
            </a:r>
          </a:p>
          <a:p>
            <a:pPr marL="0" indent="0">
              <a:buNone/>
            </a:pPr>
            <a:endParaRPr lang="en-GB" noProof="1"/>
          </a:p>
          <a:p>
            <a:pPr marL="0" indent="0">
              <a:buNone/>
            </a:pPr>
            <a:r>
              <a:rPr lang="en-GB" b="1" noProof="1"/>
              <a:t>Challenges and Environmental Impact</a:t>
            </a:r>
          </a:p>
          <a:p>
            <a:endParaRPr lang="en-GB" noProof="1"/>
          </a:p>
        </p:txBody>
      </p:sp>
    </p:spTree>
    <p:extLst>
      <p:ext uri="{BB962C8B-B14F-4D97-AF65-F5344CB8AC3E}">
        <p14:creationId xmlns:p14="http://schemas.microsoft.com/office/powerpoint/2010/main" val="182242844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6CC1A5-DE55-FAC8-99EB-EE9242793722}"/>
              </a:ext>
            </a:extLst>
          </p:cNvPr>
          <p:cNvSpPr>
            <a:spLocks noGrp="1"/>
          </p:cNvSpPr>
          <p:nvPr>
            <p:ph type="title"/>
          </p:nvPr>
        </p:nvSpPr>
        <p:spPr/>
        <p:txBody>
          <a:bodyPr/>
          <a:lstStyle/>
          <a:p>
            <a:r>
              <a:rPr lang="en-GB" noProof="1"/>
              <a:t>Environmental Impact</a:t>
            </a:r>
          </a:p>
        </p:txBody>
      </p:sp>
      <p:sp>
        <p:nvSpPr>
          <p:cNvPr id="3" name="Textplatzhalter 2">
            <a:extLst>
              <a:ext uri="{FF2B5EF4-FFF2-40B4-BE49-F238E27FC236}">
                <a16:creationId xmlns:a16="http://schemas.microsoft.com/office/drawing/2014/main" id="{16C0A270-1368-0F94-37D3-7DCBCC8DA170}"/>
              </a:ext>
            </a:extLst>
          </p:cNvPr>
          <p:cNvSpPr>
            <a:spLocks noGrp="1"/>
          </p:cNvSpPr>
          <p:nvPr>
            <p:ph type="body" sz="half" idx="1"/>
          </p:nvPr>
        </p:nvSpPr>
        <p:spPr/>
        <p:txBody>
          <a:bodyPr>
            <a:normAutofit fontScale="92500" lnSpcReduction="20000"/>
          </a:bodyPr>
          <a:lstStyle/>
          <a:p>
            <a:r>
              <a:rPr lang="en-GB" noProof="1"/>
              <a:t>Greenhouse Gas Emissions</a:t>
            </a:r>
          </a:p>
          <a:p>
            <a:pPr lvl="1">
              <a:spcBef>
                <a:spcPts val="1051"/>
              </a:spcBef>
            </a:pPr>
            <a:r>
              <a:rPr lang="en-GB" noProof="1"/>
              <a:t>Rail accounts for ~2% of global transport energy demand but carries ~8% of passengers and freight</a:t>
            </a:r>
          </a:p>
          <a:p>
            <a:pPr lvl="1">
              <a:spcBef>
                <a:spcPts val="1051"/>
              </a:spcBef>
            </a:pPr>
            <a:r>
              <a:rPr lang="en-GB" noProof="1"/>
              <a:t>Significantly lower CO₂ emissions per passenger-km than cars or aviation, especially if electrified</a:t>
            </a:r>
          </a:p>
          <a:p>
            <a:pPr lvl="1">
              <a:spcBef>
                <a:spcPts val="1051"/>
              </a:spcBef>
            </a:pPr>
            <a:r>
              <a:rPr lang="en-GB" noProof="1"/>
              <a:t>High energy efficiency</a:t>
            </a:r>
          </a:p>
          <a:p>
            <a:r>
              <a:rPr lang="en-GB" noProof="1"/>
              <a:t>Land Consumption</a:t>
            </a:r>
          </a:p>
          <a:p>
            <a:pPr lvl="1">
              <a:spcBef>
                <a:spcPts val="1051"/>
              </a:spcBef>
            </a:pPr>
            <a:r>
              <a:rPr lang="en-GB" noProof="1"/>
              <a:t>Rail uses less land per transported unit than road transport</a:t>
            </a:r>
          </a:p>
          <a:p>
            <a:pPr lvl="1">
              <a:spcBef>
                <a:spcPts val="1051"/>
              </a:spcBef>
            </a:pPr>
            <a:r>
              <a:rPr lang="en-GB" noProof="1"/>
              <a:t>Fixed infrastructure → efficient corridor use</a:t>
            </a:r>
          </a:p>
          <a:p>
            <a:pPr lvl="1">
              <a:spcBef>
                <a:spcPts val="1051"/>
              </a:spcBef>
            </a:pPr>
            <a:r>
              <a:rPr lang="en-GB" noProof="1"/>
              <a:t>But high initial land take for new lines</a:t>
            </a:r>
          </a:p>
          <a:p>
            <a:r>
              <a:rPr lang="en-GB" noProof="1"/>
              <a:t>Noise pollution</a:t>
            </a:r>
          </a:p>
          <a:p>
            <a:pPr lvl="1">
              <a:spcBef>
                <a:spcPts val="1051"/>
              </a:spcBef>
            </a:pPr>
            <a:r>
              <a:rPr lang="en-GB" noProof="1"/>
              <a:t>A primary challenge for residential areas near tracks</a:t>
            </a:r>
          </a:p>
          <a:p>
            <a:endParaRPr lang="en-GB" noProof="1"/>
          </a:p>
        </p:txBody>
      </p:sp>
    </p:spTree>
    <p:extLst>
      <p:ext uri="{BB962C8B-B14F-4D97-AF65-F5344CB8AC3E}">
        <p14:creationId xmlns:p14="http://schemas.microsoft.com/office/powerpoint/2010/main" val="112872041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47EC1C-BC74-C86F-8C31-80F33A011D83}"/>
              </a:ext>
            </a:extLst>
          </p:cNvPr>
          <p:cNvSpPr>
            <a:spLocks noGrp="1"/>
          </p:cNvSpPr>
          <p:nvPr>
            <p:ph type="title"/>
          </p:nvPr>
        </p:nvSpPr>
        <p:spPr>
          <a:xfrm>
            <a:off x="603252" y="539751"/>
            <a:ext cx="7594450" cy="717551"/>
          </a:xfrm>
        </p:spPr>
        <p:txBody>
          <a:bodyPr/>
          <a:lstStyle/>
          <a:p>
            <a:r>
              <a:rPr lang="en-GB" noProof="1"/>
              <a:t>Policy Goals</a:t>
            </a:r>
          </a:p>
        </p:txBody>
      </p:sp>
      <p:sp>
        <p:nvSpPr>
          <p:cNvPr id="3" name="Textplatzhalter 2">
            <a:extLst>
              <a:ext uri="{FF2B5EF4-FFF2-40B4-BE49-F238E27FC236}">
                <a16:creationId xmlns:a16="http://schemas.microsoft.com/office/drawing/2014/main" id="{584CB1D2-57D7-19B5-C2C5-3E034A948E7F}"/>
              </a:ext>
            </a:extLst>
          </p:cNvPr>
          <p:cNvSpPr>
            <a:spLocks noGrp="1"/>
          </p:cNvSpPr>
          <p:nvPr>
            <p:ph type="body" sz="half" idx="1"/>
          </p:nvPr>
        </p:nvSpPr>
        <p:spPr/>
        <p:txBody>
          <a:bodyPr>
            <a:normAutofit lnSpcReduction="10000"/>
          </a:bodyPr>
          <a:lstStyle/>
          <a:p>
            <a:r>
              <a:rPr lang="en-GB" noProof="1"/>
              <a:t>Decarbonisation of transport</a:t>
            </a:r>
          </a:p>
          <a:p>
            <a:r>
              <a:rPr lang="en-GB" noProof="1"/>
              <a:t>Modal shift: Moving traffic from road to rail</a:t>
            </a:r>
          </a:p>
          <a:p>
            <a:r>
              <a:rPr lang="en-GB" noProof="1"/>
              <a:t>Infrastructure investments</a:t>
            </a:r>
          </a:p>
          <a:p>
            <a:r>
              <a:rPr lang="en-GB" noProof="1"/>
              <a:t>Digitalisation (smart rail systems)</a:t>
            </a:r>
          </a:p>
          <a:p>
            <a:r>
              <a:rPr lang="en-GB" noProof="1"/>
              <a:t>Cross-border integration: e.g. African Continental Free Trade Area (AfCFTA) support, project Integrated High Speed Train Network of the AU</a:t>
            </a:r>
          </a:p>
          <a:p>
            <a:r>
              <a:rPr lang="en-GB" noProof="1"/>
              <a:t>Liberalization: Allowing private operators on state-owned tracks.</a:t>
            </a:r>
          </a:p>
          <a:p>
            <a:endParaRPr lang="en-GB" noProof="1"/>
          </a:p>
          <a:p>
            <a:endParaRPr lang="en-GB" noProof="1"/>
          </a:p>
        </p:txBody>
      </p:sp>
    </p:spTree>
    <p:extLst>
      <p:ext uri="{BB962C8B-B14F-4D97-AF65-F5344CB8AC3E}">
        <p14:creationId xmlns:p14="http://schemas.microsoft.com/office/powerpoint/2010/main" val="276497964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67E6B6-27DB-C74F-11B3-AE5D870AEF5B}"/>
              </a:ext>
            </a:extLst>
          </p:cNvPr>
          <p:cNvSpPr>
            <a:spLocks noGrp="1"/>
          </p:cNvSpPr>
          <p:nvPr>
            <p:ph type="title"/>
          </p:nvPr>
        </p:nvSpPr>
        <p:spPr/>
        <p:txBody>
          <a:bodyPr/>
          <a:lstStyle/>
          <a:p>
            <a:r>
              <a:rPr lang="en-GB" noProof="1"/>
              <a:t>Key Challenges</a:t>
            </a:r>
          </a:p>
        </p:txBody>
      </p:sp>
      <p:sp>
        <p:nvSpPr>
          <p:cNvPr id="3" name="Textplatzhalter 2">
            <a:extLst>
              <a:ext uri="{FF2B5EF4-FFF2-40B4-BE49-F238E27FC236}">
                <a16:creationId xmlns:a16="http://schemas.microsoft.com/office/drawing/2014/main" id="{6189EACB-0AA4-85FD-8EEB-DB48ED7FBAB8}"/>
              </a:ext>
            </a:extLst>
          </p:cNvPr>
          <p:cNvSpPr>
            <a:spLocks noGrp="1"/>
          </p:cNvSpPr>
          <p:nvPr>
            <p:ph type="body" sz="half" idx="1"/>
          </p:nvPr>
        </p:nvSpPr>
        <p:spPr/>
        <p:txBody>
          <a:bodyPr>
            <a:normAutofit/>
          </a:bodyPr>
          <a:lstStyle/>
          <a:p>
            <a:r>
              <a:rPr lang="en-GB" noProof="1"/>
              <a:t>High infrastructure costs</a:t>
            </a:r>
          </a:p>
          <a:p>
            <a:r>
              <a:rPr lang="en-GB" noProof="1"/>
              <a:t>Limited flexibility</a:t>
            </a:r>
          </a:p>
          <a:p>
            <a:r>
              <a:rPr lang="en-GB" noProof="1"/>
              <a:t>Maintenance requirements, maintenance backlog in many regions</a:t>
            </a:r>
          </a:p>
          <a:p>
            <a:r>
              <a:rPr lang="en-GB" noProof="1"/>
              <a:t>Competition with road and air transport</a:t>
            </a:r>
          </a:p>
          <a:p>
            <a:r>
              <a:rPr lang="en-GB" noProof="1"/>
              <a:t>Interoperability issues (different gauges across borders)</a:t>
            </a:r>
          </a:p>
        </p:txBody>
      </p:sp>
    </p:spTree>
    <p:extLst>
      <p:ext uri="{BB962C8B-B14F-4D97-AF65-F5344CB8AC3E}">
        <p14:creationId xmlns:p14="http://schemas.microsoft.com/office/powerpoint/2010/main" val="232736077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en-GB" noProof="1"/>
          </a:p>
        </p:txBody>
      </p:sp>
    </p:spTree>
    <p:extLst>
      <p:ext uri="{BB962C8B-B14F-4D97-AF65-F5344CB8AC3E}">
        <p14:creationId xmlns:p14="http://schemas.microsoft.com/office/powerpoint/2010/main" val="225018307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Pictures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https://www.freepik.com/free-photo/railway-closeup_12647279.htm#fromView=search&amp;page=1&amp;position=0&amp;uuid=f7a2e3b8-8e08-4565-a489-f1c09a422929&amp;query=railway</a:t>
            </a:r>
          </a:p>
          <a:p>
            <a:pPr marL="0" indent="0">
              <a:lnSpc>
                <a:spcPct val="120000"/>
              </a:lnSpc>
              <a:spcBef>
                <a:spcPts val="1051"/>
              </a:spcBef>
              <a:buNone/>
            </a:pPr>
            <a:r>
              <a:rPr lang="en-GB" sz="1000" noProof="1"/>
              <a:t>Fig. 2: https://www.freepik.com/premium-vector/train-station-with-billboard-banner-light-box-scene-illustration-template-editable-vector_35591820.htm#fromView=search&amp;page=1&amp;position=0&amp;uuid=780524ad-e9e0-4319-a655-e5920217213f&amp;query=train+station</a:t>
            </a:r>
          </a:p>
          <a:p>
            <a:pPr marL="0" indent="0">
              <a:lnSpc>
                <a:spcPct val="120000"/>
              </a:lnSpc>
              <a:spcBef>
                <a:spcPts val="1051"/>
              </a:spcBef>
              <a:buNone/>
            </a:pPr>
            <a:r>
              <a:rPr lang="en-GB" sz="1000" noProof="1"/>
              <a:t>Fig. 3: https://www.freepik.com/free-photo/vertical-shot-railway-surrounded-by-trees-transmission-towers_30222185.htm#fromView=search&amp;page=1&amp;position=0&amp;uuid=0f6fedf9-8cd7-479f-9c69-27853cb599ca&amp;query=railway</a:t>
            </a:r>
          </a:p>
          <a:p>
            <a:pPr marL="0" indent="0">
              <a:lnSpc>
                <a:spcPct val="120000"/>
              </a:lnSpc>
              <a:spcBef>
                <a:spcPts val="1051"/>
              </a:spcBef>
              <a:buNone/>
            </a:pPr>
            <a:r>
              <a:rPr lang="en-GB" sz="1000" noProof="1"/>
              <a:t>Fig. 4: https://www.freepik.com/free-vector/train-black-silhouettes-set_4425884.htm#fromView=search&amp;page=1&amp;position=0&amp;uuid=fc054d94-97d2-4a76-9304-9e7896529741&amp;query=train</a:t>
            </a:r>
          </a:p>
          <a:p>
            <a:pPr marL="0" indent="0">
              <a:lnSpc>
                <a:spcPct val="120000"/>
              </a:lnSpc>
              <a:spcBef>
                <a:spcPts val="1051"/>
              </a:spcBef>
              <a:buNone/>
            </a:pPr>
            <a:r>
              <a:rPr lang="en-GB" sz="1000" noProof="1"/>
              <a:t>Fig. 5: https://www.freepik.com/free-photo/trains-railways-transport-concept_13951947.htm#fromView=search&amp;page=1&amp;position=2&amp;uuid=56c2a63c-b5fa-455c-90cd-be2188785f7a&amp;query=railway+operation</a:t>
            </a:r>
          </a:p>
          <a:p>
            <a:pPr marL="0" indent="0">
              <a:lnSpc>
                <a:spcPct val="120000"/>
              </a:lnSpc>
              <a:spcBef>
                <a:spcPts val="1051"/>
              </a:spcBef>
              <a:buNone/>
            </a:pPr>
            <a:r>
              <a:rPr lang="en-GB" sz="1000" noProof="1"/>
              <a:t>Fig. 6: https://pixabay.com/de/photos/zug-stellwerk-eisenbahn-4083883/</a:t>
            </a:r>
          </a:p>
          <a:p>
            <a:pPr marL="0" indent="0">
              <a:lnSpc>
                <a:spcPct val="120000"/>
              </a:lnSpc>
              <a:spcBef>
                <a:spcPts val="1051"/>
              </a:spcBef>
              <a:buNone/>
            </a:pPr>
            <a:r>
              <a:rPr lang="en-GB" sz="1000" noProof="1"/>
              <a:t>Fig. 7: https://www.freepik.com/premium-vector/london-underground-map-subway-public-transportation-scheme_6625283.htm#fromView=search&amp;page=1&amp;position=15&amp;uuid=8f1d0209-48d8-48d6-8717-5d8fa5e189a7&amp;query=train+network</a:t>
            </a:r>
          </a:p>
          <a:p>
            <a:pPr marL="0" indent="0">
              <a:lnSpc>
                <a:spcPct val="120000"/>
              </a:lnSpc>
              <a:spcBef>
                <a:spcPts val="1051"/>
              </a:spcBef>
              <a:buNone/>
            </a:pPr>
            <a:r>
              <a:rPr lang="en-GB" sz="1000" noProof="1"/>
              <a:t>Fig. 8: https://de.wikipedia.org/wiki/Datei:World_railway_network.png</a:t>
            </a:r>
          </a:p>
          <a:p>
            <a:pPr marL="0" indent="0">
              <a:lnSpc>
                <a:spcPct val="120000"/>
              </a:lnSpc>
              <a:spcBef>
                <a:spcPts val="1051"/>
              </a:spcBef>
              <a:buNone/>
            </a:pPr>
            <a:r>
              <a:rPr lang="en-GB" sz="1000" noProof="1"/>
              <a:t>Fig. 9: https://www.freepik.com/free-photo/full-shot-man-traveling-wheelchair_27644689.htm</a:t>
            </a:r>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238404391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8359995" cy="717551"/>
          </a:xfrm>
        </p:spPr>
        <p:txBody>
          <a:bodyPr/>
          <a:lstStyle/>
          <a:p>
            <a:r>
              <a:rPr lang="en-GB" noProof="1"/>
              <a:t>Sources – Literature (Further Reading)</a:t>
            </a:r>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en-GB" sz="1000" noProof="1"/>
              <a:t>African Development Bank Group n.y.: Transport. https://www.afdb.org/en/topics-and-sectors/sectors/transport (10.04.26).</a:t>
            </a:r>
          </a:p>
          <a:p>
            <a:pPr marL="0" indent="0">
              <a:lnSpc>
                <a:spcPct val="120000"/>
              </a:lnSpc>
              <a:spcBef>
                <a:spcPts val="1051"/>
              </a:spcBef>
              <a:buNone/>
            </a:pPr>
            <a:r>
              <a:rPr lang="en-GB" sz="1000" noProof="1"/>
              <a:t>AU 2026: Integrated High Speed Train Network. https://au.int/en/flagships/integrated-high-speed-train-network (10.04.26).</a:t>
            </a:r>
          </a:p>
          <a:p>
            <a:pPr marL="0" indent="0">
              <a:lnSpc>
                <a:spcPct val="120000"/>
              </a:lnSpc>
              <a:spcBef>
                <a:spcPts val="1051"/>
              </a:spcBef>
              <a:buNone/>
            </a:pPr>
            <a:r>
              <a:rPr lang="en-GB" sz="1000" noProof="1"/>
              <a:t>European Commission n.y.: Rail Safety. https://transport.ec.europa.eu/transport-modes/rail/interoperability-safety/rail-safety_en (10.04.26).</a:t>
            </a:r>
          </a:p>
          <a:p>
            <a:pPr marL="0" indent="0">
              <a:lnSpc>
                <a:spcPct val="120000"/>
              </a:lnSpc>
              <a:spcBef>
                <a:spcPts val="1051"/>
              </a:spcBef>
              <a:buNone/>
            </a:pPr>
            <a:r>
              <a:rPr lang="en-GB" sz="1000" noProof="1"/>
              <a:t>European Environment Agency 2021: Rail and waterborne – best for low-carbon motorised transport. https://www.eea.europa.eu/en/analysis/publications/rail-and-waterborne-best-for-low-carbon-motorised-transport (10.04.26).</a:t>
            </a:r>
          </a:p>
          <a:p>
            <a:pPr marL="0" indent="0">
              <a:lnSpc>
                <a:spcPct val="120000"/>
              </a:lnSpc>
              <a:spcBef>
                <a:spcPts val="1051"/>
              </a:spcBef>
              <a:buNone/>
            </a:pPr>
            <a:r>
              <a:rPr lang="en-GB" sz="1000" noProof="1"/>
              <a:t>International Energy Agency 2019: The Future of Rail. https://www.iea.org/reports/the-future-of-rail (10.04.26).</a:t>
            </a:r>
          </a:p>
          <a:p>
            <a:pPr marL="0" indent="0">
              <a:lnSpc>
                <a:spcPct val="120000"/>
              </a:lnSpc>
              <a:spcBef>
                <a:spcPts val="1051"/>
              </a:spcBef>
              <a:buNone/>
            </a:pPr>
            <a:r>
              <a:rPr lang="en-GB" sz="1000" noProof="1"/>
              <a:t>International Union of Railways n.y.: https://uic.org/ (10.04.26).</a:t>
            </a:r>
          </a:p>
          <a:p>
            <a:pPr marL="0" indent="0">
              <a:lnSpc>
                <a:spcPct val="120000"/>
              </a:lnSpc>
              <a:spcBef>
                <a:spcPts val="1051"/>
              </a:spcBef>
              <a:buNone/>
            </a:pPr>
            <a:r>
              <a:rPr lang="en-GB" sz="1000" noProof="1"/>
              <a:t>Network Rail n.y.: Looking after the railway. https://www.networkrail.co.uk/our-work/looking-after-the-railway/ (10.04.26).</a:t>
            </a:r>
          </a:p>
          <a:p>
            <a:pPr marL="0" indent="0">
              <a:lnSpc>
                <a:spcPct val="120000"/>
              </a:lnSpc>
              <a:spcBef>
                <a:spcPts val="1051"/>
              </a:spcBef>
              <a:buNone/>
            </a:pPr>
            <a:r>
              <a:rPr lang="en-GB" sz="1000" noProof="1"/>
              <a:t>The Railway Technical Website n.y.: Rolling Stock Index. http://www.railway-technical.com/trains/rolling-stock-index-l/ (10.04.26).</a:t>
            </a:r>
          </a:p>
          <a:p>
            <a:pPr marL="0" indent="0">
              <a:lnSpc>
                <a:spcPct val="120000"/>
              </a:lnSpc>
              <a:spcBef>
                <a:spcPts val="1051"/>
              </a:spcBef>
              <a:buNone/>
            </a:pPr>
            <a:r>
              <a:rPr lang="en-GB" sz="1000" noProof="1"/>
              <a:t>World Bank Group n.y.: Railways. https://www.worldbank.org/en/topic/transport/brief/railways (10.04.26).</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319137270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Learning Objectives</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lnSpcReduction="10000"/>
          </a:bodyPr>
          <a:lstStyle/>
          <a:p>
            <a:pPr marL="0" indent="0">
              <a:buNone/>
            </a:pPr>
            <a:r>
              <a:rPr lang="en-GB" noProof="1"/>
              <a:t>Students can:</a:t>
            </a:r>
          </a:p>
          <a:p>
            <a:r>
              <a:rPr lang="en-GB" noProof="1"/>
              <a:t>explain key railway terminology and system components</a:t>
            </a:r>
          </a:p>
          <a:p>
            <a:r>
              <a:rPr lang="en-GB" noProof="1"/>
              <a:t>distinguish passenger and freight railway transport</a:t>
            </a:r>
          </a:p>
          <a:p>
            <a:r>
              <a:rPr lang="en-GB" noProof="1"/>
              <a:t>evaluate railway transport using key performance criteria</a:t>
            </a:r>
          </a:p>
          <a:p>
            <a:r>
              <a:rPr lang="en-GB" noProof="1"/>
              <a:t>understand environmental and spatial impacts of railway transpprt</a:t>
            </a:r>
          </a:p>
          <a:p>
            <a:r>
              <a:rPr lang="en-GB" noProof="1"/>
              <a:t>identify current challenges and policy priorities</a:t>
            </a:r>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F077E-5655-9760-1ABF-59632E1A4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A6A1E-9543-D221-2E7C-A04F4EF6BF5F}"/>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944D6137-105B-3D1E-3AA9-76D4C243FA04}"/>
              </a:ext>
            </a:extLst>
          </p:cNvPr>
          <p:cNvSpPr>
            <a:spLocks noGrp="1"/>
          </p:cNvSpPr>
          <p:nvPr>
            <p:ph type="body" sz="half" idx="1"/>
          </p:nvPr>
        </p:nvSpPr>
        <p:spPr/>
        <p:txBody>
          <a:bodyPr>
            <a:normAutofit fontScale="92500" lnSpcReduction="20000"/>
          </a:bodyPr>
          <a:lstStyle/>
          <a:p>
            <a:pPr marL="0" indent="0">
              <a:buNone/>
            </a:pPr>
            <a:r>
              <a:rPr lang="en-GB" b="1" noProof="1"/>
              <a:t>Basic Terms and Definitions</a:t>
            </a:r>
          </a:p>
          <a:p>
            <a:pPr marL="0" indent="0">
              <a:buNone/>
            </a:pPr>
            <a:endParaRPr lang="en-GB" noProof="1"/>
          </a:p>
          <a:p>
            <a:pPr marL="0" indent="0">
              <a:buNone/>
            </a:pPr>
            <a:r>
              <a:rPr lang="en-GB" noProof="1"/>
              <a:t>Rail Passenger and Freight Transport</a:t>
            </a:r>
          </a:p>
          <a:p>
            <a:pPr marL="0" indent="0">
              <a:buNone/>
            </a:pPr>
            <a:endParaRPr lang="en-GB" noProof="1"/>
          </a:p>
          <a:p>
            <a:pPr marL="0" indent="0">
              <a:buNone/>
            </a:pPr>
            <a:r>
              <a:rPr lang="en-GB" noProof="1"/>
              <a:t>The Railroad System</a:t>
            </a:r>
          </a:p>
          <a:p>
            <a:pPr marL="0" indent="0">
              <a:buNone/>
            </a:pPr>
            <a:endParaRPr lang="en-GB" noProof="1"/>
          </a:p>
          <a:p>
            <a:pPr marL="0" indent="0">
              <a:buNone/>
            </a:pPr>
            <a:r>
              <a:rPr lang="en-GB" noProof="1"/>
              <a:t>Quality Criteria</a:t>
            </a:r>
          </a:p>
          <a:p>
            <a:pPr marL="0" indent="0">
              <a:buNone/>
            </a:pPr>
            <a:endParaRPr lang="en-GB" noProof="1"/>
          </a:p>
          <a:p>
            <a:pPr marL="0" indent="0">
              <a:buNone/>
            </a:pPr>
            <a:r>
              <a:rPr lang="en-GB" noProof="1"/>
              <a:t>Challenges and Environmental Impact</a:t>
            </a:r>
          </a:p>
          <a:p>
            <a:endParaRPr lang="en-GB" noProof="1"/>
          </a:p>
        </p:txBody>
      </p:sp>
    </p:spTree>
    <p:extLst>
      <p:ext uri="{BB962C8B-B14F-4D97-AF65-F5344CB8AC3E}">
        <p14:creationId xmlns:p14="http://schemas.microsoft.com/office/powerpoint/2010/main" val="253494675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59A3A-19E2-03A8-4D8F-BE26C04A7E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176E8C-3113-207F-5D24-F0812DB8A43B}"/>
              </a:ext>
            </a:extLst>
          </p:cNvPr>
          <p:cNvSpPr>
            <a:spLocks noGrp="1"/>
          </p:cNvSpPr>
          <p:nvPr>
            <p:ph type="title"/>
          </p:nvPr>
        </p:nvSpPr>
        <p:spPr>
          <a:xfrm>
            <a:off x="603252" y="539751"/>
            <a:ext cx="6038179" cy="717551"/>
          </a:xfrm>
        </p:spPr>
        <p:txBody>
          <a:bodyPr/>
          <a:lstStyle/>
          <a:p>
            <a:r>
              <a:rPr lang="en-GB" noProof="1"/>
              <a:t>What is rail transport?</a:t>
            </a:r>
          </a:p>
        </p:txBody>
      </p:sp>
      <p:sp>
        <p:nvSpPr>
          <p:cNvPr id="3" name="Text Placeholder 2">
            <a:extLst>
              <a:ext uri="{FF2B5EF4-FFF2-40B4-BE49-F238E27FC236}">
                <a16:creationId xmlns:a16="http://schemas.microsoft.com/office/drawing/2014/main" id="{CB57D158-3B47-4308-359B-768B9FD6552E}"/>
              </a:ext>
            </a:extLst>
          </p:cNvPr>
          <p:cNvSpPr>
            <a:spLocks noGrp="1"/>
          </p:cNvSpPr>
          <p:nvPr>
            <p:ph type="body" sz="half" idx="1"/>
          </p:nvPr>
        </p:nvSpPr>
        <p:spPr>
          <a:xfrm>
            <a:off x="970201" y="1386842"/>
            <a:ext cx="5550569" cy="5059521"/>
          </a:xfrm>
        </p:spPr>
        <p:txBody>
          <a:bodyPr>
            <a:normAutofit/>
          </a:bodyPr>
          <a:lstStyle/>
          <a:p>
            <a:r>
              <a:rPr lang="en-GB" b="1" noProof="1"/>
              <a:t>Definition: A guided mode of transport, movement of passengers or goods using wheeled vehicles running on tracks (rails)</a:t>
            </a:r>
          </a:p>
          <a:p>
            <a:r>
              <a:rPr lang="en-GB" noProof="1"/>
              <a:t>Typically operates on fixed infrastructure with scheduled services</a:t>
            </a:r>
          </a:p>
          <a:p>
            <a:r>
              <a:rPr lang="en-GB" noProof="1"/>
              <a:t>Key characteristic: low rolling resistance → high energy efficiency</a:t>
            </a:r>
          </a:p>
        </p:txBody>
      </p:sp>
      <p:pic>
        <p:nvPicPr>
          <p:cNvPr id="5" name="Grafik 4">
            <a:extLst>
              <a:ext uri="{FF2B5EF4-FFF2-40B4-BE49-F238E27FC236}">
                <a16:creationId xmlns:a16="http://schemas.microsoft.com/office/drawing/2014/main" id="{316EC846-5E5E-6964-022F-693EEBD9C1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20770" y="1924289"/>
            <a:ext cx="5550569" cy="3640935"/>
          </a:xfrm>
          <a:prstGeom prst="rect">
            <a:avLst/>
          </a:prstGeom>
        </p:spPr>
      </p:pic>
      <p:sp>
        <p:nvSpPr>
          <p:cNvPr id="6" name="Textfeld 5">
            <a:extLst>
              <a:ext uri="{FF2B5EF4-FFF2-40B4-BE49-F238E27FC236}">
                <a16:creationId xmlns:a16="http://schemas.microsoft.com/office/drawing/2014/main" id="{D2C4CB72-C7D6-F5F7-8638-9818F818EB16}"/>
              </a:ext>
            </a:extLst>
          </p:cNvPr>
          <p:cNvSpPr txBox="1"/>
          <p:nvPr/>
        </p:nvSpPr>
        <p:spPr>
          <a:xfrm>
            <a:off x="6520770" y="5068996"/>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32766368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46684-FA0B-F7F2-D023-9A289E3441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9239B1-AD7B-16F0-F35D-3BCD426106CF}"/>
              </a:ext>
            </a:extLst>
          </p:cNvPr>
          <p:cNvSpPr>
            <a:spLocks noGrp="1"/>
          </p:cNvSpPr>
          <p:nvPr>
            <p:ph type="title"/>
          </p:nvPr>
        </p:nvSpPr>
        <p:spPr>
          <a:xfrm>
            <a:off x="603252" y="539751"/>
            <a:ext cx="6038179" cy="717551"/>
          </a:xfrm>
        </p:spPr>
        <p:txBody>
          <a:bodyPr/>
          <a:lstStyle/>
          <a:p>
            <a:r>
              <a:rPr lang="en-GB" noProof="1"/>
              <a:t>Key Railway Terminology</a:t>
            </a:r>
          </a:p>
        </p:txBody>
      </p:sp>
      <p:sp>
        <p:nvSpPr>
          <p:cNvPr id="3" name="Text Placeholder 2">
            <a:extLst>
              <a:ext uri="{FF2B5EF4-FFF2-40B4-BE49-F238E27FC236}">
                <a16:creationId xmlns:a16="http://schemas.microsoft.com/office/drawing/2014/main" id="{D99F0A4A-7BD6-5862-1C31-4BA447656A18}"/>
              </a:ext>
            </a:extLst>
          </p:cNvPr>
          <p:cNvSpPr>
            <a:spLocks noGrp="1"/>
          </p:cNvSpPr>
          <p:nvPr>
            <p:ph type="body" sz="half" idx="1"/>
          </p:nvPr>
        </p:nvSpPr>
        <p:spPr/>
        <p:txBody>
          <a:bodyPr>
            <a:normAutofit fontScale="92500" lnSpcReduction="20000"/>
          </a:bodyPr>
          <a:lstStyle/>
          <a:p>
            <a:r>
              <a:rPr lang="en-GB" noProof="1"/>
              <a:t>Railway / railroad: complete system (infrastructure + operations)</a:t>
            </a:r>
          </a:p>
          <a:p>
            <a:r>
              <a:rPr lang="en-GB" noProof="1"/>
              <a:t>Rolling stock: All vehicles that move on a railway (locomotives, wagons, coaches)</a:t>
            </a:r>
          </a:p>
          <a:p>
            <a:r>
              <a:rPr lang="en-GB" noProof="1"/>
              <a:t>Track gauge: The distance between the inner sides of the rails (e.g., Standard Gauge 1435mm, Narrow Gauge, Broad Gauge)</a:t>
            </a:r>
          </a:p>
          <a:p>
            <a:r>
              <a:rPr lang="en-GB" noProof="1"/>
              <a:t>Train: connected series of rail vehicles/rolling stock</a:t>
            </a:r>
          </a:p>
          <a:p>
            <a:r>
              <a:rPr lang="en-GB" noProof="1"/>
              <a:t>Network: interconnected rail lines</a:t>
            </a:r>
          </a:p>
          <a:p>
            <a:r>
              <a:rPr lang="en-GB" noProof="1"/>
              <a:t>Interoperability: The ability of different rail systems to operate across different networks</a:t>
            </a:r>
          </a:p>
        </p:txBody>
      </p:sp>
    </p:spTree>
    <p:extLst>
      <p:ext uri="{BB962C8B-B14F-4D97-AF65-F5344CB8AC3E}">
        <p14:creationId xmlns:p14="http://schemas.microsoft.com/office/powerpoint/2010/main" val="407227809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9216C-6514-5ED7-901A-6D28EB4753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C0A433-609A-8DA4-2943-5F76D1F19DFF}"/>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97656EEE-D7EB-B44C-9DB6-D2C11911EBCD}"/>
              </a:ext>
            </a:extLst>
          </p:cNvPr>
          <p:cNvSpPr>
            <a:spLocks noGrp="1"/>
          </p:cNvSpPr>
          <p:nvPr>
            <p:ph type="body" sz="half" idx="1"/>
          </p:nvPr>
        </p:nvSpPr>
        <p:spPr/>
        <p:txBody>
          <a:bodyPr>
            <a:normAutofit fontScale="92500" lnSpcReduction="20000"/>
          </a:bodyPr>
          <a:lstStyle/>
          <a:p>
            <a:pPr marL="0" indent="0">
              <a:buNone/>
            </a:pPr>
            <a:r>
              <a:rPr lang="en-GB" noProof="1"/>
              <a:t>Basic Terms and Definitions</a:t>
            </a:r>
          </a:p>
          <a:p>
            <a:pPr marL="0" indent="0">
              <a:buNone/>
            </a:pPr>
            <a:endParaRPr lang="en-GB" noProof="1"/>
          </a:p>
          <a:p>
            <a:pPr marL="0" indent="0">
              <a:buNone/>
            </a:pPr>
            <a:r>
              <a:rPr lang="en-GB" b="1" noProof="1"/>
              <a:t>Rail Passenger and Freight Transport</a:t>
            </a:r>
          </a:p>
          <a:p>
            <a:pPr marL="0" indent="0">
              <a:buNone/>
            </a:pPr>
            <a:endParaRPr lang="en-GB" noProof="1"/>
          </a:p>
          <a:p>
            <a:pPr marL="0" indent="0">
              <a:buNone/>
            </a:pPr>
            <a:r>
              <a:rPr lang="en-GB" noProof="1"/>
              <a:t>The Railroad System</a:t>
            </a:r>
          </a:p>
          <a:p>
            <a:pPr marL="0" indent="0">
              <a:buNone/>
            </a:pPr>
            <a:endParaRPr lang="en-GB" noProof="1"/>
          </a:p>
          <a:p>
            <a:pPr marL="0" indent="0">
              <a:buNone/>
            </a:pPr>
            <a:r>
              <a:rPr lang="en-GB" noProof="1"/>
              <a:t>Quality Criteria</a:t>
            </a:r>
          </a:p>
          <a:p>
            <a:pPr marL="0" indent="0">
              <a:buNone/>
            </a:pPr>
            <a:endParaRPr lang="en-GB" noProof="1"/>
          </a:p>
          <a:p>
            <a:pPr marL="0" indent="0">
              <a:buNone/>
            </a:pPr>
            <a:r>
              <a:rPr lang="en-GB" noProof="1"/>
              <a:t>Challenges and Environmental Impact</a:t>
            </a:r>
          </a:p>
          <a:p>
            <a:endParaRPr lang="en-GB" noProof="1"/>
          </a:p>
        </p:txBody>
      </p:sp>
    </p:spTree>
    <p:extLst>
      <p:ext uri="{BB962C8B-B14F-4D97-AF65-F5344CB8AC3E}">
        <p14:creationId xmlns:p14="http://schemas.microsoft.com/office/powerpoint/2010/main" val="424987004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E541-61BB-4EA7-39A2-378135386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5678C-A067-B402-765F-DEDE2BCE2077}"/>
              </a:ext>
            </a:extLst>
          </p:cNvPr>
          <p:cNvSpPr>
            <a:spLocks noGrp="1"/>
          </p:cNvSpPr>
          <p:nvPr>
            <p:ph type="title"/>
          </p:nvPr>
        </p:nvSpPr>
        <p:spPr>
          <a:xfrm>
            <a:off x="603252" y="539751"/>
            <a:ext cx="6038179" cy="717551"/>
          </a:xfrm>
        </p:spPr>
        <p:txBody>
          <a:bodyPr/>
          <a:lstStyle/>
          <a:p>
            <a:r>
              <a:rPr lang="en-GB" noProof="1"/>
              <a:t>Passenger Rail Transport</a:t>
            </a:r>
          </a:p>
        </p:txBody>
      </p:sp>
      <p:sp>
        <p:nvSpPr>
          <p:cNvPr id="3" name="Text Placeholder 2">
            <a:extLst>
              <a:ext uri="{FF2B5EF4-FFF2-40B4-BE49-F238E27FC236}">
                <a16:creationId xmlns:a16="http://schemas.microsoft.com/office/drawing/2014/main" id="{392EBCA7-D630-8CAF-981E-03F8BF181889}"/>
              </a:ext>
            </a:extLst>
          </p:cNvPr>
          <p:cNvSpPr>
            <a:spLocks noGrp="1"/>
          </p:cNvSpPr>
          <p:nvPr>
            <p:ph type="body" sz="half" idx="1"/>
          </p:nvPr>
        </p:nvSpPr>
        <p:spPr/>
        <p:txBody>
          <a:bodyPr>
            <a:normAutofit/>
          </a:bodyPr>
          <a:lstStyle/>
          <a:p>
            <a:r>
              <a:rPr lang="en-GB" noProof="1"/>
              <a:t>Urban rail (metro, tram/light rail)</a:t>
            </a:r>
          </a:p>
          <a:p>
            <a:r>
              <a:rPr lang="en-GB" noProof="1"/>
              <a:t>Regional rail/Commuter</a:t>
            </a:r>
          </a:p>
          <a:p>
            <a:r>
              <a:rPr lang="en-GB" noProof="1"/>
              <a:t>Inter-City</a:t>
            </a:r>
          </a:p>
          <a:p>
            <a:r>
              <a:rPr lang="en-GB" noProof="1"/>
              <a:t>High-speed rail (HSR)</a:t>
            </a:r>
          </a:p>
          <a:p>
            <a:r>
              <a:rPr lang="en-GB" noProof="1"/>
              <a:t>Key priorities:</a:t>
            </a:r>
          </a:p>
          <a:p>
            <a:pPr lvl="1"/>
            <a:r>
              <a:rPr lang="en-GB" noProof="1"/>
              <a:t>travel time</a:t>
            </a:r>
          </a:p>
          <a:p>
            <a:pPr lvl="1"/>
            <a:r>
              <a:rPr lang="en-GB" noProof="1"/>
              <a:t>frequency</a:t>
            </a:r>
          </a:p>
          <a:p>
            <a:pPr lvl="1"/>
            <a:r>
              <a:rPr lang="en-GB" noProof="1"/>
              <a:t>comfort</a:t>
            </a:r>
          </a:p>
        </p:txBody>
      </p:sp>
      <p:pic>
        <p:nvPicPr>
          <p:cNvPr id="5" name="Grafik 4">
            <a:extLst>
              <a:ext uri="{FF2B5EF4-FFF2-40B4-BE49-F238E27FC236}">
                <a16:creationId xmlns:a16="http://schemas.microsoft.com/office/drawing/2014/main" id="{7873D4BF-D68C-794B-6AB0-899CC7FD3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7937" y="2155371"/>
            <a:ext cx="5745069" cy="3832866"/>
          </a:xfrm>
          <a:prstGeom prst="rect">
            <a:avLst/>
          </a:prstGeom>
        </p:spPr>
      </p:pic>
      <p:sp>
        <p:nvSpPr>
          <p:cNvPr id="6" name="Textfeld 5">
            <a:extLst>
              <a:ext uri="{FF2B5EF4-FFF2-40B4-BE49-F238E27FC236}">
                <a16:creationId xmlns:a16="http://schemas.microsoft.com/office/drawing/2014/main" id="{64BA504A-ABEC-99A0-00C3-569A514F3E7A}"/>
              </a:ext>
            </a:extLst>
          </p:cNvPr>
          <p:cNvSpPr txBox="1"/>
          <p:nvPr/>
        </p:nvSpPr>
        <p:spPr>
          <a:xfrm>
            <a:off x="5977937" y="5412977"/>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8991374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8FA26864-CD5E-489F-9E29-B6B5BBD5B5CA}"/>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1424</Words>
  <Application>Microsoft Office PowerPoint</Application>
  <PresentationFormat>Widescreen</PresentationFormat>
  <Paragraphs>209</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Aptos</vt:lpstr>
      <vt:lpstr>Arial</vt:lpstr>
      <vt:lpstr>Arial Rounded MT Bold</vt:lpstr>
      <vt:lpstr>Calibri</vt:lpstr>
      <vt:lpstr>Helvetica Neue</vt:lpstr>
      <vt:lpstr>Helvetica Neue Medium</vt:lpstr>
      <vt:lpstr>Montserrat Regular</vt:lpstr>
      <vt:lpstr>21_BasicWhite</vt:lpstr>
      <vt:lpstr>Railway Transport</vt:lpstr>
      <vt:lpstr>Road Transportation Systems Engineering Development in the Sub-Saharan Africa – Modern EU Master Programme &amp; Capacity Building</vt:lpstr>
      <vt:lpstr>PowerPoint Presentation</vt:lpstr>
      <vt:lpstr>Learning Objectives</vt:lpstr>
      <vt:lpstr>Overview</vt:lpstr>
      <vt:lpstr>What is rail transport?</vt:lpstr>
      <vt:lpstr>Key Railway Terminology</vt:lpstr>
      <vt:lpstr>Overview</vt:lpstr>
      <vt:lpstr>Passenger Rail Transport</vt:lpstr>
      <vt:lpstr>Freight Rail Transport</vt:lpstr>
      <vt:lpstr>Comparison: Passenger vs. Freight Rail Transport</vt:lpstr>
      <vt:lpstr>Overview</vt:lpstr>
      <vt:lpstr>Elements of a Railway System</vt:lpstr>
      <vt:lpstr>Rail Vehicles (Rolling Stocks)</vt:lpstr>
      <vt:lpstr>Rail Infrastructure</vt:lpstr>
      <vt:lpstr>Railway Operations</vt:lpstr>
      <vt:lpstr>Drive Systems/Energy Supply</vt:lpstr>
      <vt:lpstr>Network Characteristics</vt:lpstr>
      <vt:lpstr>Global Rail Networks</vt:lpstr>
      <vt:lpstr>Overview</vt:lpstr>
      <vt:lpstr>Key Quality Indicators</vt:lpstr>
      <vt:lpstr>Accessibility</vt:lpstr>
      <vt:lpstr>Overview</vt:lpstr>
      <vt:lpstr>Environmental Impact</vt:lpstr>
      <vt:lpstr>Policy Goals</vt:lpstr>
      <vt:lpstr>Key Challenges</vt:lpstr>
      <vt:lpstr>PowerPoint Presentation</vt:lpstr>
      <vt:lpstr>Sources - Pictures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36</cp:revision>
  <dcterms:modified xsi:type="dcterms:W3CDTF">2026-07-14T09:16:08Z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