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0"/>
  </p:notesMasterIdLst>
  <p:sldIdLst>
    <p:sldId id="323" r:id="rId6"/>
    <p:sldId id="324" r:id="rId7"/>
    <p:sldId id="325" r:id="rId8"/>
    <p:sldId id="257" r:id="rId9"/>
    <p:sldId id="373" r:id="rId10"/>
    <p:sldId id="334" r:id="rId11"/>
    <p:sldId id="338" r:id="rId12"/>
    <p:sldId id="339" r:id="rId13"/>
    <p:sldId id="341" r:id="rId14"/>
    <p:sldId id="342" r:id="rId15"/>
    <p:sldId id="371" r:id="rId16"/>
    <p:sldId id="343" r:id="rId17"/>
    <p:sldId id="344" r:id="rId18"/>
    <p:sldId id="346" r:id="rId19"/>
    <p:sldId id="345" r:id="rId20"/>
    <p:sldId id="347" r:id="rId21"/>
    <p:sldId id="348" r:id="rId22"/>
    <p:sldId id="372" r:id="rId23"/>
    <p:sldId id="370" r:id="rId24"/>
    <p:sldId id="351" r:id="rId25"/>
    <p:sldId id="352" r:id="rId26"/>
    <p:sldId id="355" r:id="rId27"/>
    <p:sldId id="354" r:id="rId28"/>
    <p:sldId id="326" r:id="rId29"/>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FEB84F-2893-54DB-1830-554F0634197E}" v="69" dt="2026-05-08T08:55:21.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4995" autoAdjust="0"/>
    <p:restoredTop sz="73299" autoAdjust="0"/>
  </p:normalViewPr>
  <p:slideViewPr>
    <p:cSldViewPr snapToGrid="0">
      <p:cViewPr varScale="1">
        <p:scale>
          <a:sx n="145" d="100"/>
          <a:sy n="145" d="100"/>
        </p:scale>
        <p:origin x="120" y="3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D8FEB84F-2893-54DB-1830-554F0634197E}"/>
    <pc:docChg chg="addSld modSld">
      <pc:chgData name="juswinkl@pg.edu.pl" userId="S::juswinkl_pg.edu.pl#ext#@fril.onmicrosoft.com::455ad5cd-e5a2-49e7-93b8-6e6dfab2f2a5" providerId="AD" clId="Web-{D8FEB84F-2893-54DB-1830-554F0634197E}" dt="2026-05-08T08:55:21.723" v="68"/>
      <pc:docMkLst>
        <pc:docMk/>
      </pc:docMkLst>
      <pc:sldChg chg="addSp modSp">
        <pc:chgData name="juswinkl@pg.edu.pl" userId="S::juswinkl_pg.edu.pl#ext#@fril.onmicrosoft.com::455ad5cd-e5a2-49e7-93b8-6e6dfab2f2a5" providerId="AD" clId="Web-{D8FEB84F-2893-54DB-1830-554F0634197E}" dt="2026-05-08T08:50:55.748" v="4" actId="1076"/>
        <pc:sldMkLst>
          <pc:docMk/>
          <pc:sldMk cId="1950644353" sldId="257"/>
        </pc:sldMkLst>
        <pc:picChg chg="add mod">
          <ac:chgData name="juswinkl@pg.edu.pl" userId="S::juswinkl_pg.edu.pl#ext#@fril.onmicrosoft.com::455ad5cd-e5a2-49e7-93b8-6e6dfab2f2a5" providerId="AD" clId="Web-{D8FEB84F-2893-54DB-1830-554F0634197E}" dt="2026-05-08T08:50:55.748" v="4" actId="1076"/>
          <ac:picMkLst>
            <pc:docMk/>
            <pc:sldMk cId="1950644353" sldId="257"/>
            <ac:picMk id="7" creationId="{18DAB77E-6E48-26E8-1977-16B3068026CE}"/>
          </ac:picMkLst>
        </pc:picChg>
      </pc:sldChg>
      <pc:sldChg chg="addSp modSp">
        <pc:chgData name="juswinkl@pg.edu.pl" userId="S::juswinkl_pg.edu.pl#ext#@fril.onmicrosoft.com::455ad5cd-e5a2-49e7-93b8-6e6dfab2f2a5" providerId="AD" clId="Web-{D8FEB84F-2893-54DB-1830-554F0634197E}" dt="2026-05-08T08:50:47.654" v="2" actId="1076"/>
        <pc:sldMkLst>
          <pc:docMk/>
          <pc:sldMk cId="2579656660" sldId="323"/>
        </pc:sldMkLst>
        <pc:picChg chg="add mod">
          <ac:chgData name="juswinkl@pg.edu.pl" userId="S::juswinkl_pg.edu.pl#ext#@fril.onmicrosoft.com::455ad5cd-e5a2-49e7-93b8-6e6dfab2f2a5" providerId="AD" clId="Web-{D8FEB84F-2893-54DB-1830-554F0634197E}" dt="2026-05-08T08:50:47.654" v="2" actId="1076"/>
          <ac:picMkLst>
            <pc:docMk/>
            <pc:sldMk cId="2579656660" sldId="323"/>
            <ac:picMk id="4" creationId="{1E78872B-F784-F32B-E71C-25C9E3C3D543}"/>
          </ac:picMkLst>
        </pc:picChg>
      </pc:sldChg>
      <pc:sldChg chg="addSp modSp">
        <pc:chgData name="juswinkl@pg.edu.pl" userId="S::juswinkl_pg.edu.pl#ext#@fril.onmicrosoft.com::455ad5cd-e5a2-49e7-93b8-6e6dfab2f2a5" providerId="AD" clId="Web-{D8FEB84F-2893-54DB-1830-554F0634197E}" dt="2026-05-08T08:54:22.441" v="51"/>
        <pc:sldMkLst>
          <pc:docMk/>
          <pc:sldMk cId="810532207" sldId="334"/>
        </pc:sldMkLst>
        <pc:picChg chg="add mod">
          <ac:chgData name="juswinkl@pg.edu.pl" userId="S::juswinkl_pg.edu.pl#ext#@fril.onmicrosoft.com::455ad5cd-e5a2-49e7-93b8-6e6dfab2f2a5" providerId="AD" clId="Web-{D8FEB84F-2893-54DB-1830-554F0634197E}" dt="2026-05-08T08:51:05.576" v="6" actId="1076"/>
          <ac:picMkLst>
            <pc:docMk/>
            <pc:sldMk cId="810532207" sldId="334"/>
            <ac:picMk id="5" creationId="{DE4AE7A3-D9E8-D4DC-BFC4-1FEA8C5F2FCE}"/>
          </ac:picMkLst>
        </pc:picChg>
        <pc:picChg chg="add">
          <ac:chgData name="juswinkl@pg.edu.pl" userId="S::juswinkl_pg.edu.pl#ext#@fril.onmicrosoft.com::455ad5cd-e5a2-49e7-93b8-6e6dfab2f2a5" providerId="AD" clId="Web-{D8FEB84F-2893-54DB-1830-554F0634197E}" dt="2026-05-08T08:54:22.441" v="51"/>
          <ac:picMkLst>
            <pc:docMk/>
            <pc:sldMk cId="810532207" sldId="334"/>
            <ac:picMk id="7" creationId="{8252C4CC-8EE3-739C-2C48-BF0868F0C5DE}"/>
          </ac:picMkLst>
        </pc:picChg>
      </pc:sldChg>
      <pc:sldChg chg="addSp modSp">
        <pc:chgData name="juswinkl@pg.edu.pl" userId="S::juswinkl_pg.edu.pl#ext#@fril.onmicrosoft.com::455ad5cd-e5a2-49e7-93b8-6e6dfab2f2a5" providerId="AD" clId="Web-{D8FEB84F-2893-54DB-1830-554F0634197E}" dt="2026-05-08T08:54:25.894" v="52"/>
        <pc:sldMkLst>
          <pc:docMk/>
          <pc:sldMk cId="1497801277" sldId="338"/>
        </pc:sldMkLst>
        <pc:picChg chg="add mod">
          <ac:chgData name="juswinkl@pg.edu.pl" userId="S::juswinkl_pg.edu.pl#ext#@fril.onmicrosoft.com::455ad5cd-e5a2-49e7-93b8-6e6dfab2f2a5" providerId="AD" clId="Web-{D8FEB84F-2893-54DB-1830-554F0634197E}" dt="2026-05-08T08:51:10.701" v="8" actId="1076"/>
          <ac:picMkLst>
            <pc:docMk/>
            <pc:sldMk cId="1497801277" sldId="338"/>
            <ac:picMk id="5" creationId="{C4FD9DE7-173B-F7EB-C08C-F4FA1A5DF1F2}"/>
          </ac:picMkLst>
        </pc:picChg>
        <pc:picChg chg="add">
          <ac:chgData name="juswinkl@pg.edu.pl" userId="S::juswinkl_pg.edu.pl#ext#@fril.onmicrosoft.com::455ad5cd-e5a2-49e7-93b8-6e6dfab2f2a5" providerId="AD" clId="Web-{D8FEB84F-2893-54DB-1830-554F0634197E}" dt="2026-05-08T08:54:25.894" v="52"/>
          <ac:picMkLst>
            <pc:docMk/>
            <pc:sldMk cId="1497801277" sldId="338"/>
            <ac:picMk id="7" creationId="{70385000-27C2-67B6-C6B8-0608DCE736D7}"/>
          </ac:picMkLst>
        </pc:picChg>
      </pc:sldChg>
      <pc:sldChg chg="addSp modSp">
        <pc:chgData name="juswinkl@pg.edu.pl" userId="S::juswinkl_pg.edu.pl#ext#@fril.onmicrosoft.com::455ad5cd-e5a2-49e7-93b8-6e6dfab2f2a5" providerId="AD" clId="Web-{D8FEB84F-2893-54DB-1830-554F0634197E}" dt="2026-05-08T08:54:30.785" v="53"/>
        <pc:sldMkLst>
          <pc:docMk/>
          <pc:sldMk cId="3665801995" sldId="339"/>
        </pc:sldMkLst>
        <pc:picChg chg="add mod">
          <ac:chgData name="juswinkl@pg.edu.pl" userId="S::juswinkl_pg.edu.pl#ext#@fril.onmicrosoft.com::455ad5cd-e5a2-49e7-93b8-6e6dfab2f2a5" providerId="AD" clId="Web-{D8FEB84F-2893-54DB-1830-554F0634197E}" dt="2026-05-08T08:51:16.202" v="10" actId="1076"/>
          <ac:picMkLst>
            <pc:docMk/>
            <pc:sldMk cId="3665801995" sldId="339"/>
            <ac:picMk id="5" creationId="{0A4FF86A-6BDF-525D-E454-2AC5464B44B0}"/>
          </ac:picMkLst>
        </pc:picChg>
        <pc:picChg chg="add">
          <ac:chgData name="juswinkl@pg.edu.pl" userId="S::juswinkl_pg.edu.pl#ext#@fril.onmicrosoft.com::455ad5cd-e5a2-49e7-93b8-6e6dfab2f2a5" providerId="AD" clId="Web-{D8FEB84F-2893-54DB-1830-554F0634197E}" dt="2026-05-08T08:54:30.785" v="53"/>
          <ac:picMkLst>
            <pc:docMk/>
            <pc:sldMk cId="3665801995" sldId="339"/>
            <ac:picMk id="7" creationId="{11E4E418-7682-6104-B759-52ABDE5AC1B3}"/>
          </ac:picMkLst>
        </pc:picChg>
      </pc:sldChg>
      <pc:sldChg chg="addSp modSp">
        <pc:chgData name="juswinkl@pg.edu.pl" userId="S::juswinkl_pg.edu.pl#ext#@fril.onmicrosoft.com::455ad5cd-e5a2-49e7-93b8-6e6dfab2f2a5" providerId="AD" clId="Web-{D8FEB84F-2893-54DB-1830-554F0634197E}" dt="2026-05-08T08:54:33.925" v="54"/>
        <pc:sldMkLst>
          <pc:docMk/>
          <pc:sldMk cId="140507550" sldId="341"/>
        </pc:sldMkLst>
        <pc:picChg chg="add mod">
          <ac:chgData name="juswinkl@pg.edu.pl" userId="S::juswinkl_pg.edu.pl#ext#@fril.onmicrosoft.com::455ad5cd-e5a2-49e7-93b8-6e6dfab2f2a5" providerId="AD" clId="Web-{D8FEB84F-2893-54DB-1830-554F0634197E}" dt="2026-05-08T08:51:23.639" v="12" actId="1076"/>
          <ac:picMkLst>
            <pc:docMk/>
            <pc:sldMk cId="140507550" sldId="341"/>
            <ac:picMk id="6" creationId="{840A9553-A9EF-2B40-98CA-EC33338CF65B}"/>
          </ac:picMkLst>
        </pc:picChg>
        <pc:picChg chg="add">
          <ac:chgData name="juswinkl@pg.edu.pl" userId="S::juswinkl_pg.edu.pl#ext#@fril.onmicrosoft.com::455ad5cd-e5a2-49e7-93b8-6e6dfab2f2a5" providerId="AD" clId="Web-{D8FEB84F-2893-54DB-1830-554F0634197E}" dt="2026-05-08T08:54:33.925" v="54"/>
          <ac:picMkLst>
            <pc:docMk/>
            <pc:sldMk cId="140507550" sldId="341"/>
            <ac:picMk id="8" creationId="{9E15E14B-DEBC-2C0F-F0E9-915D041C6FFE}"/>
          </ac:picMkLst>
        </pc:picChg>
      </pc:sldChg>
      <pc:sldChg chg="addSp modSp">
        <pc:chgData name="juswinkl@pg.edu.pl" userId="S::juswinkl_pg.edu.pl#ext#@fril.onmicrosoft.com::455ad5cd-e5a2-49e7-93b8-6e6dfab2f2a5" providerId="AD" clId="Web-{D8FEB84F-2893-54DB-1830-554F0634197E}" dt="2026-05-08T08:54:36.707" v="55"/>
        <pc:sldMkLst>
          <pc:docMk/>
          <pc:sldMk cId="2316139449" sldId="342"/>
        </pc:sldMkLst>
        <pc:picChg chg="add mod">
          <ac:chgData name="juswinkl@pg.edu.pl" userId="S::juswinkl_pg.edu.pl#ext#@fril.onmicrosoft.com::455ad5cd-e5a2-49e7-93b8-6e6dfab2f2a5" providerId="AD" clId="Web-{D8FEB84F-2893-54DB-1830-554F0634197E}" dt="2026-05-08T08:51:31.358" v="14" actId="1076"/>
          <ac:picMkLst>
            <pc:docMk/>
            <pc:sldMk cId="2316139449" sldId="342"/>
            <ac:picMk id="9" creationId="{82BDEC7D-64E2-C7C4-F9AC-FC2C5D84D2E2}"/>
          </ac:picMkLst>
        </pc:picChg>
        <pc:picChg chg="add">
          <ac:chgData name="juswinkl@pg.edu.pl" userId="S::juswinkl_pg.edu.pl#ext#@fril.onmicrosoft.com::455ad5cd-e5a2-49e7-93b8-6e6dfab2f2a5" providerId="AD" clId="Web-{D8FEB84F-2893-54DB-1830-554F0634197E}" dt="2026-05-08T08:54:36.707" v="55"/>
          <ac:picMkLst>
            <pc:docMk/>
            <pc:sldMk cId="2316139449" sldId="342"/>
            <ac:picMk id="11" creationId="{49030F5E-8113-0BCB-02DE-A1EA39682286}"/>
          </ac:picMkLst>
        </pc:picChg>
      </pc:sldChg>
      <pc:sldChg chg="addSp modSp">
        <pc:chgData name="juswinkl@pg.edu.pl" userId="S::juswinkl_pg.edu.pl#ext#@fril.onmicrosoft.com::455ad5cd-e5a2-49e7-93b8-6e6dfab2f2a5" providerId="AD" clId="Web-{D8FEB84F-2893-54DB-1830-554F0634197E}" dt="2026-05-08T08:54:44.394" v="57"/>
        <pc:sldMkLst>
          <pc:docMk/>
          <pc:sldMk cId="2886026764" sldId="343"/>
        </pc:sldMkLst>
        <pc:picChg chg="add mod">
          <ac:chgData name="juswinkl@pg.edu.pl" userId="S::juswinkl_pg.edu.pl#ext#@fril.onmicrosoft.com::455ad5cd-e5a2-49e7-93b8-6e6dfab2f2a5" providerId="AD" clId="Web-{D8FEB84F-2893-54DB-1830-554F0634197E}" dt="2026-05-08T08:51:45.484" v="18" actId="1076"/>
          <ac:picMkLst>
            <pc:docMk/>
            <pc:sldMk cId="2886026764" sldId="343"/>
            <ac:picMk id="4" creationId="{0E02601F-6A91-E6FE-8CD7-43A5FAA5A581}"/>
          </ac:picMkLst>
        </pc:picChg>
        <pc:picChg chg="add">
          <ac:chgData name="juswinkl@pg.edu.pl" userId="S::juswinkl_pg.edu.pl#ext#@fril.onmicrosoft.com::455ad5cd-e5a2-49e7-93b8-6e6dfab2f2a5" providerId="AD" clId="Web-{D8FEB84F-2893-54DB-1830-554F0634197E}" dt="2026-05-08T08:54:44.394" v="57"/>
          <ac:picMkLst>
            <pc:docMk/>
            <pc:sldMk cId="2886026764" sldId="343"/>
            <ac:picMk id="8" creationId="{90C40942-7947-78E2-482B-83922CE6382D}"/>
          </ac:picMkLst>
        </pc:picChg>
      </pc:sldChg>
      <pc:sldChg chg="addSp modSp">
        <pc:chgData name="juswinkl@pg.edu.pl" userId="S::juswinkl_pg.edu.pl#ext#@fril.onmicrosoft.com::455ad5cd-e5a2-49e7-93b8-6e6dfab2f2a5" providerId="AD" clId="Web-{D8FEB84F-2893-54DB-1830-554F0634197E}" dt="2026-05-08T08:54:49.801" v="58"/>
        <pc:sldMkLst>
          <pc:docMk/>
          <pc:sldMk cId="1800586665" sldId="344"/>
        </pc:sldMkLst>
        <pc:picChg chg="add mod">
          <ac:chgData name="juswinkl@pg.edu.pl" userId="S::juswinkl_pg.edu.pl#ext#@fril.onmicrosoft.com::455ad5cd-e5a2-49e7-93b8-6e6dfab2f2a5" providerId="AD" clId="Web-{D8FEB84F-2893-54DB-1830-554F0634197E}" dt="2026-05-08T08:51:53.468" v="20" actId="1076"/>
          <ac:picMkLst>
            <pc:docMk/>
            <pc:sldMk cId="1800586665" sldId="344"/>
            <ac:picMk id="4" creationId="{F54416CD-F74E-1309-0B22-0855A79E71C2}"/>
          </ac:picMkLst>
        </pc:picChg>
        <pc:picChg chg="add">
          <ac:chgData name="juswinkl@pg.edu.pl" userId="S::juswinkl_pg.edu.pl#ext#@fril.onmicrosoft.com::455ad5cd-e5a2-49e7-93b8-6e6dfab2f2a5" providerId="AD" clId="Web-{D8FEB84F-2893-54DB-1830-554F0634197E}" dt="2026-05-08T08:54:49.801" v="58"/>
          <ac:picMkLst>
            <pc:docMk/>
            <pc:sldMk cId="1800586665" sldId="344"/>
            <ac:picMk id="9" creationId="{73EA2282-7F00-0687-D7C2-EE22C8CABF50}"/>
          </ac:picMkLst>
        </pc:picChg>
      </pc:sldChg>
      <pc:sldChg chg="addSp modSp">
        <pc:chgData name="juswinkl@pg.edu.pl" userId="S::juswinkl_pg.edu.pl#ext#@fril.onmicrosoft.com::455ad5cd-e5a2-49e7-93b8-6e6dfab2f2a5" providerId="AD" clId="Web-{D8FEB84F-2893-54DB-1830-554F0634197E}" dt="2026-05-08T08:54:56.566" v="60"/>
        <pc:sldMkLst>
          <pc:docMk/>
          <pc:sldMk cId="198812282" sldId="345"/>
        </pc:sldMkLst>
        <pc:picChg chg="add mod">
          <ac:chgData name="juswinkl@pg.edu.pl" userId="S::juswinkl_pg.edu.pl#ext#@fril.onmicrosoft.com::455ad5cd-e5a2-49e7-93b8-6e6dfab2f2a5" providerId="AD" clId="Web-{D8FEB84F-2893-54DB-1830-554F0634197E}" dt="2026-05-08T08:52:04.844" v="24" actId="1076"/>
          <ac:picMkLst>
            <pc:docMk/>
            <pc:sldMk cId="198812282" sldId="345"/>
            <ac:picMk id="5" creationId="{3FFCCD3F-F72A-1A82-5753-97BAFBC22FEA}"/>
          </ac:picMkLst>
        </pc:picChg>
        <pc:picChg chg="add">
          <ac:chgData name="juswinkl@pg.edu.pl" userId="S::juswinkl_pg.edu.pl#ext#@fril.onmicrosoft.com::455ad5cd-e5a2-49e7-93b8-6e6dfab2f2a5" providerId="AD" clId="Web-{D8FEB84F-2893-54DB-1830-554F0634197E}" dt="2026-05-08T08:54:56.566" v="60"/>
          <ac:picMkLst>
            <pc:docMk/>
            <pc:sldMk cId="198812282" sldId="345"/>
            <ac:picMk id="8" creationId="{E222C226-81A8-0EB6-325B-0C3F33F06DD2}"/>
          </ac:picMkLst>
        </pc:picChg>
      </pc:sldChg>
      <pc:sldChg chg="addSp modSp">
        <pc:chgData name="juswinkl@pg.edu.pl" userId="S::juswinkl_pg.edu.pl#ext#@fril.onmicrosoft.com::455ad5cd-e5a2-49e7-93b8-6e6dfab2f2a5" providerId="AD" clId="Web-{D8FEB84F-2893-54DB-1830-554F0634197E}" dt="2026-05-08T08:54:53.769" v="59"/>
        <pc:sldMkLst>
          <pc:docMk/>
          <pc:sldMk cId="2940061952" sldId="346"/>
        </pc:sldMkLst>
        <pc:picChg chg="add mod">
          <ac:chgData name="juswinkl@pg.edu.pl" userId="S::juswinkl_pg.edu.pl#ext#@fril.onmicrosoft.com::455ad5cd-e5a2-49e7-93b8-6e6dfab2f2a5" providerId="AD" clId="Web-{D8FEB84F-2893-54DB-1830-554F0634197E}" dt="2026-05-08T08:52:00.969" v="22" actId="1076"/>
          <ac:picMkLst>
            <pc:docMk/>
            <pc:sldMk cId="2940061952" sldId="346"/>
            <ac:picMk id="3" creationId="{2F079EE0-900E-4258-6797-22DC54018647}"/>
          </ac:picMkLst>
        </pc:picChg>
        <pc:picChg chg="add">
          <ac:chgData name="juswinkl@pg.edu.pl" userId="S::juswinkl_pg.edu.pl#ext#@fril.onmicrosoft.com::455ad5cd-e5a2-49e7-93b8-6e6dfab2f2a5" providerId="AD" clId="Web-{D8FEB84F-2893-54DB-1830-554F0634197E}" dt="2026-05-08T08:54:53.769" v="59"/>
          <ac:picMkLst>
            <pc:docMk/>
            <pc:sldMk cId="2940061952" sldId="346"/>
            <ac:picMk id="9" creationId="{2041CBBA-2221-442D-3C05-C57ED8F1673E}"/>
          </ac:picMkLst>
        </pc:picChg>
      </pc:sldChg>
      <pc:sldChg chg="addSp modSp">
        <pc:chgData name="juswinkl@pg.edu.pl" userId="S::juswinkl_pg.edu.pl#ext#@fril.onmicrosoft.com::455ad5cd-e5a2-49e7-93b8-6e6dfab2f2a5" providerId="AD" clId="Web-{D8FEB84F-2893-54DB-1830-554F0634197E}" dt="2026-05-08T08:54:59.207" v="61"/>
        <pc:sldMkLst>
          <pc:docMk/>
          <pc:sldMk cId="1960149940" sldId="347"/>
        </pc:sldMkLst>
        <pc:picChg chg="add mod">
          <ac:chgData name="juswinkl@pg.edu.pl" userId="S::juswinkl_pg.edu.pl#ext#@fril.onmicrosoft.com::455ad5cd-e5a2-49e7-93b8-6e6dfab2f2a5" providerId="AD" clId="Web-{D8FEB84F-2893-54DB-1830-554F0634197E}" dt="2026-05-08T08:52:10.813" v="26" actId="1076"/>
          <ac:picMkLst>
            <pc:docMk/>
            <pc:sldMk cId="1960149940" sldId="347"/>
            <ac:picMk id="7" creationId="{9F5AEB97-A472-6BBF-99A3-2D85843A10AD}"/>
          </ac:picMkLst>
        </pc:picChg>
        <pc:picChg chg="add">
          <ac:chgData name="juswinkl@pg.edu.pl" userId="S::juswinkl_pg.edu.pl#ext#@fril.onmicrosoft.com::455ad5cd-e5a2-49e7-93b8-6e6dfab2f2a5" providerId="AD" clId="Web-{D8FEB84F-2893-54DB-1830-554F0634197E}" dt="2026-05-08T08:54:59.207" v="61"/>
          <ac:picMkLst>
            <pc:docMk/>
            <pc:sldMk cId="1960149940" sldId="347"/>
            <ac:picMk id="10" creationId="{D4CA9293-65A8-82E8-4D6A-1D48B4B595C6}"/>
          </ac:picMkLst>
        </pc:picChg>
      </pc:sldChg>
      <pc:sldChg chg="addSp modSp">
        <pc:chgData name="juswinkl@pg.edu.pl" userId="S::juswinkl_pg.edu.pl#ext#@fril.onmicrosoft.com::455ad5cd-e5a2-49e7-93b8-6e6dfab2f2a5" providerId="AD" clId="Web-{D8FEB84F-2893-54DB-1830-554F0634197E}" dt="2026-05-08T08:55:03.129" v="62"/>
        <pc:sldMkLst>
          <pc:docMk/>
          <pc:sldMk cId="690521193" sldId="348"/>
        </pc:sldMkLst>
        <pc:picChg chg="add mod">
          <ac:chgData name="juswinkl@pg.edu.pl" userId="S::juswinkl_pg.edu.pl#ext#@fril.onmicrosoft.com::455ad5cd-e5a2-49e7-93b8-6e6dfab2f2a5" providerId="AD" clId="Web-{D8FEB84F-2893-54DB-1830-554F0634197E}" dt="2026-05-08T08:52:17.922" v="28" actId="1076"/>
          <ac:picMkLst>
            <pc:docMk/>
            <pc:sldMk cId="690521193" sldId="348"/>
            <ac:picMk id="9" creationId="{12E6ABEA-BCD2-BEA3-DF13-9A98B1E13FBF}"/>
          </ac:picMkLst>
        </pc:picChg>
        <pc:picChg chg="add">
          <ac:chgData name="juswinkl@pg.edu.pl" userId="S::juswinkl_pg.edu.pl#ext#@fril.onmicrosoft.com::455ad5cd-e5a2-49e7-93b8-6e6dfab2f2a5" providerId="AD" clId="Web-{D8FEB84F-2893-54DB-1830-554F0634197E}" dt="2026-05-08T08:55:03.129" v="62"/>
          <ac:picMkLst>
            <pc:docMk/>
            <pc:sldMk cId="690521193" sldId="348"/>
            <ac:picMk id="11" creationId="{7BBE5B56-62E0-1931-0EF9-59DC4AB9E030}"/>
          </ac:picMkLst>
        </pc:picChg>
      </pc:sldChg>
      <pc:sldChg chg="addSp modSp">
        <pc:chgData name="juswinkl@pg.edu.pl" userId="S::juswinkl_pg.edu.pl#ext#@fril.onmicrosoft.com::455ad5cd-e5a2-49e7-93b8-6e6dfab2f2a5" providerId="AD" clId="Web-{D8FEB84F-2893-54DB-1830-554F0634197E}" dt="2026-05-08T08:55:11.895" v="65"/>
        <pc:sldMkLst>
          <pc:docMk/>
          <pc:sldMk cId="1531154259" sldId="351"/>
        </pc:sldMkLst>
        <pc:picChg chg="add mod">
          <ac:chgData name="juswinkl@pg.edu.pl" userId="S::juswinkl_pg.edu.pl#ext#@fril.onmicrosoft.com::455ad5cd-e5a2-49e7-93b8-6e6dfab2f2a5" providerId="AD" clId="Web-{D8FEB84F-2893-54DB-1830-554F0634197E}" dt="2026-05-08T08:52:37.704" v="34" actId="1076"/>
          <ac:picMkLst>
            <pc:docMk/>
            <pc:sldMk cId="1531154259" sldId="351"/>
            <ac:picMk id="6" creationId="{A8C7BDCA-BB78-A1B0-B3FB-22CAB8EF61EF}"/>
          </ac:picMkLst>
        </pc:picChg>
        <pc:picChg chg="add">
          <ac:chgData name="juswinkl@pg.edu.pl" userId="S::juswinkl_pg.edu.pl#ext#@fril.onmicrosoft.com::455ad5cd-e5a2-49e7-93b8-6e6dfab2f2a5" providerId="AD" clId="Web-{D8FEB84F-2893-54DB-1830-554F0634197E}" dt="2026-05-08T08:55:11.895" v="65"/>
          <ac:picMkLst>
            <pc:docMk/>
            <pc:sldMk cId="1531154259" sldId="351"/>
            <ac:picMk id="8" creationId="{D7586A07-6047-426F-15B8-84596F00D8E5}"/>
          </ac:picMkLst>
        </pc:picChg>
      </pc:sldChg>
      <pc:sldChg chg="addSp modSp">
        <pc:chgData name="juswinkl@pg.edu.pl" userId="S::juswinkl_pg.edu.pl#ext#@fril.onmicrosoft.com::455ad5cd-e5a2-49e7-93b8-6e6dfab2f2a5" providerId="AD" clId="Web-{D8FEB84F-2893-54DB-1830-554F0634197E}" dt="2026-05-08T08:55:15.067" v="66"/>
        <pc:sldMkLst>
          <pc:docMk/>
          <pc:sldMk cId="3824597969" sldId="352"/>
        </pc:sldMkLst>
        <pc:picChg chg="add mod">
          <ac:chgData name="juswinkl@pg.edu.pl" userId="S::juswinkl_pg.edu.pl#ext#@fril.onmicrosoft.com::455ad5cd-e5a2-49e7-93b8-6e6dfab2f2a5" providerId="AD" clId="Web-{D8FEB84F-2893-54DB-1830-554F0634197E}" dt="2026-05-08T08:52:44.110" v="36" actId="1076"/>
          <ac:picMkLst>
            <pc:docMk/>
            <pc:sldMk cId="3824597969" sldId="352"/>
            <ac:picMk id="4" creationId="{7F03AF77-B969-CAE5-4B53-79787D99410E}"/>
          </ac:picMkLst>
        </pc:picChg>
        <pc:picChg chg="add">
          <ac:chgData name="juswinkl@pg.edu.pl" userId="S::juswinkl_pg.edu.pl#ext#@fril.onmicrosoft.com::455ad5cd-e5a2-49e7-93b8-6e6dfab2f2a5" providerId="AD" clId="Web-{D8FEB84F-2893-54DB-1830-554F0634197E}" dt="2026-05-08T08:55:15.067" v="66"/>
          <ac:picMkLst>
            <pc:docMk/>
            <pc:sldMk cId="3824597969" sldId="352"/>
            <ac:picMk id="8" creationId="{357375CC-7580-1567-CFE1-6188F9EB8BAA}"/>
          </ac:picMkLst>
        </pc:picChg>
      </pc:sldChg>
      <pc:sldChg chg="addSp modSp">
        <pc:chgData name="juswinkl@pg.edu.pl" userId="S::juswinkl_pg.edu.pl#ext#@fril.onmicrosoft.com::455ad5cd-e5a2-49e7-93b8-6e6dfab2f2a5" providerId="AD" clId="Web-{D8FEB84F-2893-54DB-1830-554F0634197E}" dt="2026-05-08T08:55:21.723" v="68"/>
        <pc:sldMkLst>
          <pc:docMk/>
          <pc:sldMk cId="2928656393" sldId="354"/>
        </pc:sldMkLst>
        <pc:picChg chg="add mod">
          <ac:chgData name="juswinkl@pg.edu.pl" userId="S::juswinkl_pg.edu.pl#ext#@fril.onmicrosoft.com::455ad5cd-e5a2-49e7-93b8-6e6dfab2f2a5" providerId="AD" clId="Web-{D8FEB84F-2893-54DB-1830-554F0634197E}" dt="2026-05-08T08:52:56.470" v="40" actId="1076"/>
          <ac:picMkLst>
            <pc:docMk/>
            <pc:sldMk cId="2928656393" sldId="354"/>
            <ac:picMk id="3" creationId="{15FA2D88-859D-B432-A791-86515F4229A1}"/>
          </ac:picMkLst>
        </pc:picChg>
        <pc:picChg chg="add">
          <ac:chgData name="juswinkl@pg.edu.pl" userId="S::juswinkl_pg.edu.pl#ext#@fril.onmicrosoft.com::455ad5cd-e5a2-49e7-93b8-6e6dfab2f2a5" providerId="AD" clId="Web-{D8FEB84F-2893-54DB-1830-554F0634197E}" dt="2026-05-08T08:55:21.723" v="68"/>
          <ac:picMkLst>
            <pc:docMk/>
            <pc:sldMk cId="2928656393" sldId="354"/>
            <ac:picMk id="20" creationId="{488B58BA-E271-C8BF-8623-8A7862865960}"/>
          </ac:picMkLst>
        </pc:picChg>
      </pc:sldChg>
      <pc:sldChg chg="addSp modSp">
        <pc:chgData name="juswinkl@pg.edu.pl" userId="S::juswinkl_pg.edu.pl#ext#@fril.onmicrosoft.com::455ad5cd-e5a2-49e7-93b8-6e6dfab2f2a5" providerId="AD" clId="Web-{D8FEB84F-2893-54DB-1830-554F0634197E}" dt="2026-05-08T08:55:18.411" v="67"/>
        <pc:sldMkLst>
          <pc:docMk/>
          <pc:sldMk cId="3706597388" sldId="355"/>
        </pc:sldMkLst>
        <pc:picChg chg="add mod">
          <ac:chgData name="juswinkl@pg.edu.pl" userId="S::juswinkl_pg.edu.pl#ext#@fril.onmicrosoft.com::455ad5cd-e5a2-49e7-93b8-6e6dfab2f2a5" providerId="AD" clId="Web-{D8FEB84F-2893-54DB-1830-554F0634197E}" dt="2026-05-08T08:52:50.704" v="38" actId="1076"/>
          <ac:picMkLst>
            <pc:docMk/>
            <pc:sldMk cId="3706597388" sldId="355"/>
            <ac:picMk id="7" creationId="{41B73D93-72D0-FC34-C461-C1D7F13C9730}"/>
          </ac:picMkLst>
        </pc:picChg>
        <pc:picChg chg="add">
          <ac:chgData name="juswinkl@pg.edu.pl" userId="S::juswinkl_pg.edu.pl#ext#@fril.onmicrosoft.com::455ad5cd-e5a2-49e7-93b8-6e6dfab2f2a5" providerId="AD" clId="Web-{D8FEB84F-2893-54DB-1830-554F0634197E}" dt="2026-05-08T08:55:18.411" v="67"/>
          <ac:picMkLst>
            <pc:docMk/>
            <pc:sldMk cId="3706597388" sldId="355"/>
            <ac:picMk id="9" creationId="{88DFE789-2121-6259-54AE-3174033D6C31}"/>
          </ac:picMkLst>
        </pc:picChg>
      </pc:sldChg>
      <pc:sldChg chg="addSp modSp">
        <pc:chgData name="juswinkl@pg.edu.pl" userId="S::juswinkl_pg.edu.pl#ext#@fril.onmicrosoft.com::455ad5cd-e5a2-49e7-93b8-6e6dfab2f2a5" providerId="AD" clId="Web-{D8FEB84F-2893-54DB-1830-554F0634197E}" dt="2026-05-08T08:55:09.348" v="64"/>
        <pc:sldMkLst>
          <pc:docMk/>
          <pc:sldMk cId="293408132" sldId="370"/>
        </pc:sldMkLst>
        <pc:picChg chg="add mod">
          <ac:chgData name="juswinkl@pg.edu.pl" userId="S::juswinkl_pg.edu.pl#ext#@fril.onmicrosoft.com::455ad5cd-e5a2-49e7-93b8-6e6dfab2f2a5" providerId="AD" clId="Web-{D8FEB84F-2893-54DB-1830-554F0634197E}" dt="2026-05-08T08:52:31.282" v="32" actId="1076"/>
          <ac:picMkLst>
            <pc:docMk/>
            <pc:sldMk cId="293408132" sldId="370"/>
            <ac:picMk id="3" creationId="{4C8D3370-1D55-F93C-4342-4FC25B8D1465}"/>
          </ac:picMkLst>
        </pc:picChg>
        <pc:picChg chg="add">
          <ac:chgData name="juswinkl@pg.edu.pl" userId="S::juswinkl_pg.edu.pl#ext#@fril.onmicrosoft.com::455ad5cd-e5a2-49e7-93b8-6e6dfab2f2a5" providerId="AD" clId="Web-{D8FEB84F-2893-54DB-1830-554F0634197E}" dt="2026-05-08T08:55:09.348" v="64"/>
          <ac:picMkLst>
            <pc:docMk/>
            <pc:sldMk cId="293408132" sldId="370"/>
            <ac:picMk id="7" creationId="{189E9C08-3C33-88E6-82C7-09BE15F4E8B6}"/>
          </ac:picMkLst>
        </pc:picChg>
      </pc:sldChg>
      <pc:sldChg chg="addSp modSp">
        <pc:chgData name="juswinkl@pg.edu.pl" userId="S::juswinkl_pg.edu.pl#ext#@fril.onmicrosoft.com::455ad5cd-e5a2-49e7-93b8-6e6dfab2f2a5" providerId="AD" clId="Web-{D8FEB84F-2893-54DB-1830-554F0634197E}" dt="2026-05-08T08:54:40.441" v="56"/>
        <pc:sldMkLst>
          <pc:docMk/>
          <pc:sldMk cId="2749654229" sldId="371"/>
        </pc:sldMkLst>
        <pc:picChg chg="add mod">
          <ac:chgData name="juswinkl@pg.edu.pl" userId="S::juswinkl_pg.edu.pl#ext#@fril.onmicrosoft.com::455ad5cd-e5a2-49e7-93b8-6e6dfab2f2a5" providerId="AD" clId="Web-{D8FEB84F-2893-54DB-1830-554F0634197E}" dt="2026-05-08T08:51:37.468" v="16" actId="1076"/>
          <ac:picMkLst>
            <pc:docMk/>
            <pc:sldMk cId="2749654229" sldId="371"/>
            <ac:picMk id="4" creationId="{B4F4F3C1-EED6-6099-625E-85EB2903E4F5}"/>
          </ac:picMkLst>
        </pc:picChg>
        <pc:picChg chg="add">
          <ac:chgData name="juswinkl@pg.edu.pl" userId="S::juswinkl_pg.edu.pl#ext#@fril.onmicrosoft.com::455ad5cd-e5a2-49e7-93b8-6e6dfab2f2a5" providerId="AD" clId="Web-{D8FEB84F-2893-54DB-1830-554F0634197E}" dt="2026-05-08T08:54:40.441" v="56"/>
          <ac:picMkLst>
            <pc:docMk/>
            <pc:sldMk cId="2749654229" sldId="371"/>
            <ac:picMk id="6" creationId="{E4799E33-ABEA-A174-9792-0E0F91B00EE8}"/>
          </ac:picMkLst>
        </pc:picChg>
      </pc:sldChg>
      <pc:sldChg chg="addSp modSp">
        <pc:chgData name="juswinkl@pg.edu.pl" userId="S::juswinkl_pg.edu.pl#ext#@fril.onmicrosoft.com::455ad5cd-e5a2-49e7-93b8-6e6dfab2f2a5" providerId="AD" clId="Web-{D8FEB84F-2893-54DB-1830-554F0634197E}" dt="2026-05-08T08:55:06.770" v="63"/>
        <pc:sldMkLst>
          <pc:docMk/>
          <pc:sldMk cId="961959551" sldId="372"/>
        </pc:sldMkLst>
        <pc:picChg chg="add mod">
          <ac:chgData name="juswinkl@pg.edu.pl" userId="S::juswinkl_pg.edu.pl#ext#@fril.onmicrosoft.com::455ad5cd-e5a2-49e7-93b8-6e6dfab2f2a5" providerId="AD" clId="Web-{D8FEB84F-2893-54DB-1830-554F0634197E}" dt="2026-05-08T08:52:24.266" v="30" actId="1076"/>
          <ac:picMkLst>
            <pc:docMk/>
            <pc:sldMk cId="961959551" sldId="372"/>
            <ac:picMk id="4" creationId="{F5553546-705E-3777-28FB-532C5980EDA9}"/>
          </ac:picMkLst>
        </pc:picChg>
        <pc:picChg chg="add">
          <ac:chgData name="juswinkl@pg.edu.pl" userId="S::juswinkl_pg.edu.pl#ext#@fril.onmicrosoft.com::455ad5cd-e5a2-49e7-93b8-6e6dfab2f2a5" providerId="AD" clId="Web-{D8FEB84F-2893-54DB-1830-554F0634197E}" dt="2026-05-08T08:55:06.770" v="63"/>
          <ac:picMkLst>
            <pc:docMk/>
            <pc:sldMk cId="961959551" sldId="372"/>
            <ac:picMk id="6" creationId="{4E5406A4-D4DF-4229-E5DB-2416A6050D07}"/>
          </ac:picMkLst>
        </pc:picChg>
      </pc:sldChg>
      <pc:sldChg chg="addSp modSp new">
        <pc:chgData name="juswinkl@pg.edu.pl" userId="S::juswinkl_pg.edu.pl#ext#@fril.onmicrosoft.com::455ad5cd-e5a2-49e7-93b8-6e6dfab2f2a5" providerId="AD" clId="Web-{D8FEB84F-2893-54DB-1830-554F0634197E}" dt="2026-05-08T08:54:15.159" v="50" actId="1076"/>
        <pc:sldMkLst>
          <pc:docMk/>
          <pc:sldMk cId="1165197297" sldId="373"/>
        </pc:sldMkLst>
        <pc:spChg chg="mod">
          <ac:chgData name="juswinkl@pg.edu.pl" userId="S::juswinkl_pg.edu.pl#ext#@fril.onmicrosoft.com::455ad5cd-e5a2-49e7-93b8-6e6dfab2f2a5" providerId="AD" clId="Web-{D8FEB84F-2893-54DB-1830-554F0634197E}" dt="2026-05-08T08:53:35.721" v="44" actId="20577"/>
          <ac:spMkLst>
            <pc:docMk/>
            <pc:sldMk cId="1165197297" sldId="373"/>
            <ac:spMk id="2" creationId="{FAC54B43-63BC-23CD-945A-9446DCAE24DF}"/>
          </ac:spMkLst>
        </pc:spChg>
        <pc:picChg chg="add">
          <ac:chgData name="juswinkl@pg.edu.pl" userId="S::juswinkl_pg.edu.pl#ext#@fril.onmicrosoft.com::455ad5cd-e5a2-49e7-93b8-6e6dfab2f2a5" providerId="AD" clId="Web-{D8FEB84F-2893-54DB-1830-554F0634197E}" dt="2026-05-08T08:53:44.252" v="45"/>
          <ac:picMkLst>
            <pc:docMk/>
            <pc:sldMk cId="1165197297" sldId="373"/>
            <ac:picMk id="5" creationId="{0E0CB6D8-A64E-8143-31EA-AF5D65A3FADD}"/>
          </ac:picMkLst>
        </pc:picChg>
        <pc:picChg chg="add mod">
          <ac:chgData name="juswinkl@pg.edu.pl" userId="S::juswinkl_pg.edu.pl#ext#@fril.onmicrosoft.com::455ad5cd-e5a2-49e7-93b8-6e6dfab2f2a5" providerId="AD" clId="Web-{D8FEB84F-2893-54DB-1830-554F0634197E}" dt="2026-05-08T08:54:15.159" v="50" actId="1076"/>
          <ac:picMkLst>
            <pc:docMk/>
            <pc:sldMk cId="1165197297" sldId="373"/>
            <ac:picMk id="6" creationId="{93CF2912-05B0-B008-A9FE-AA08926FC2FD}"/>
          </ac:picMkLst>
        </pc:picChg>
      </pc:sldChg>
    </pc:docChg>
  </pc:docChgLst>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42:46.847" v="17" actId="6549"/>
      <pc:docMkLst>
        <pc:docMk/>
      </pc:docMkLst>
      <pc:sldChg chg="modSp mod">
        <pc:chgData name="Wojciech Kustra" userId="afebd3d0-216b-4c4f-8992-1bf1fda6d5e8" providerId="ADAL" clId="{1D307E72-7901-4E61-A01B-3C4232ABCF63}" dt="2026-04-27T17:41:40.540" v="15" actId="20577"/>
        <pc:sldMkLst>
          <pc:docMk/>
          <pc:sldMk cId="1950644353" sldId="257"/>
        </pc:sldMkLst>
        <pc:spChg chg="mod">
          <ac:chgData name="Wojciech Kustra" userId="afebd3d0-216b-4c4f-8992-1bf1fda6d5e8" providerId="ADAL" clId="{1D307E72-7901-4E61-A01B-3C4232ABCF63}" dt="2026-04-27T17:41:40.540" v="15"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41:35.131" v="7" actId="20577"/>
        <pc:sldMkLst>
          <pc:docMk/>
          <pc:sldMk cId="2579656660" sldId="323"/>
        </pc:sldMkLst>
        <pc:spChg chg="mod">
          <ac:chgData name="Wojciech Kustra" userId="afebd3d0-216b-4c4f-8992-1bf1fda6d5e8" providerId="ADAL" clId="{1D307E72-7901-4E61-A01B-3C4232ABCF63}" dt="2026-04-27T17:41:35.131" v="7"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2:46.847" v="17" actId="6549"/>
        <pc:sldMasterMkLst>
          <pc:docMk/>
          <pc:sldMasterMk cId="65766046" sldId="2147483672"/>
        </pc:sldMasterMkLst>
        <pc:sldLayoutChg chg="modSp mod">
          <pc:chgData name="Wojciech Kustra" userId="afebd3d0-216b-4c4f-8992-1bf1fda6d5e8" providerId="ADAL" clId="{1D307E72-7901-4E61-A01B-3C4232ABCF63}" dt="2026-05-04T16:42:46.847" v="17"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2:46.847" v="17" actId="6549"/>
            <ac:spMkLst>
              <pc:docMk/>
              <pc:sldMasterMk cId="65766046" sldId="2147483672"/>
              <pc:sldLayoutMk cId="4104012898" sldId="2147483674"/>
              <ac:spMk id="5" creationId="{7E99E910-D45E-25AF-7503-AE875ECCEB8A}"/>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08.05.2026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a:t>
            </a:fld>
            <a:endParaRPr lang="pl-PL"/>
          </a:p>
        </p:txBody>
      </p:sp>
    </p:spTree>
    <p:extLst>
      <p:ext uri="{BB962C8B-B14F-4D97-AF65-F5344CB8AC3E}">
        <p14:creationId xmlns:p14="http://schemas.microsoft.com/office/powerpoint/2010/main" val="4196293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3737581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552841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21337988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3206767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10938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617998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1241667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32365023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6806138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1716616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22</a:t>
            </a:fld>
            <a:endParaRPr lang="pl-PL"/>
          </a:p>
        </p:txBody>
      </p:sp>
    </p:spTree>
    <p:extLst>
      <p:ext uri="{BB962C8B-B14F-4D97-AF65-F5344CB8AC3E}">
        <p14:creationId xmlns:p14="http://schemas.microsoft.com/office/powerpoint/2010/main" val="3553068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5</a:t>
            </a:fld>
            <a:endParaRPr lang="pl-PL"/>
          </a:p>
        </p:txBody>
      </p:sp>
    </p:spTree>
    <p:extLst>
      <p:ext uri="{BB962C8B-B14F-4D97-AF65-F5344CB8AC3E}">
        <p14:creationId xmlns:p14="http://schemas.microsoft.com/office/powerpoint/2010/main" val="412616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2815331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135945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154891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270115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5792999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08.05.2026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a:ln>
                  <a:noFill/>
                </a:ln>
                <a:solidFill>
                  <a:srgbClr val="00518E"/>
                </a:solidFill>
                <a:effectLst/>
                <a:uFillTx/>
                <a:latin typeface="+mn-lt"/>
                <a:ea typeface="+mn-ea"/>
                <a:cs typeface="+mn-cs"/>
                <a:sym typeface="Helvetica Neue"/>
              </a:rPr>
              <a:t> </a:t>
            </a:r>
            <a:r>
              <a:rPr lang="en-US" sz="1400" kern="0">
                <a:solidFill>
                  <a:srgbClr val="00518E"/>
                </a:solidFill>
                <a:sym typeface="Helvetica Neue"/>
              </a:rPr>
              <a:t>by </a:t>
            </a:r>
            <a:r>
              <a:rPr lang="en-US" sz="1400" kern="0" dirty="0">
                <a:solidFill>
                  <a:srgbClr val="00518E"/>
                </a:solidFill>
                <a:sym typeface="Helvetica Neue"/>
              </a:rPr>
              <a:t>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08.05.2026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08.05.2026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08.05.2026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08.05.2026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08.05.2026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a:solidFill>
                  <a:schemeClr val="tx1"/>
                </a:solidFill>
                <a:latin typeface="Calibri" panose="020F0502020204030204" pitchFamily="34" charset="0"/>
                <a:cs typeface="Calibri" panose="020F0502020204030204" pitchFamily="34" charset="0"/>
              </a:rPr>
              <a:t>Distribution Logistics</a:t>
            </a:r>
            <a:br>
              <a:rPr lang="pl-PL" sz="4400" dirty="0">
                <a:solidFill>
                  <a:schemeClr val="tx1"/>
                </a:solidFill>
                <a:latin typeface="Calibri" panose="020F0502020204030204" pitchFamily="34" charset="0"/>
                <a:cs typeface="Calibri" panose="020F0502020204030204" pitchFamily="34" charset="0"/>
              </a:rPr>
            </a:br>
            <a:r>
              <a:rPr lang="pl-PL" sz="4400" dirty="0">
                <a:solidFill>
                  <a:schemeClr val="tx1"/>
                </a:solidFill>
                <a:latin typeface="Calibri" panose="020F0502020204030204" pitchFamily="34" charset="0"/>
                <a:cs typeface="Calibri" panose="020F0502020204030204" pitchFamily="34" charset="0"/>
              </a:rPr>
              <a:t>Part 2</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1E78872B-F784-F32B-E71C-25C9E3C3D543}"/>
              </a:ext>
            </a:extLst>
          </p:cNvPr>
          <p:cNvPicPr>
            <a:picLocks noChangeAspect="1"/>
          </p:cNvPicPr>
          <p:nvPr/>
        </p:nvPicPr>
        <p:blipFill>
          <a:blip r:embed="rId3"/>
          <a:stretch>
            <a:fillRect/>
          </a:stretch>
        </p:blipFill>
        <p:spPr>
          <a:xfrm>
            <a:off x="770060" y="4192832"/>
            <a:ext cx="4919297" cy="957629"/>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50365" y="365760"/>
            <a:ext cx="7699880" cy="5120640"/>
          </a:xfrm>
        </p:spPr>
        <p:txBody>
          <a:bodyPr>
            <a:normAutofit/>
          </a:bodyPr>
          <a:lstStyle/>
          <a:p>
            <a:pPr marL="0" indent="0">
              <a:buNone/>
            </a:pPr>
            <a:r>
              <a:rPr lang="pl-PL" sz="2800" b="1" dirty="0">
                <a:latin typeface="Calibri" panose="020F0502020204030204" pitchFamily="34" charset="0"/>
                <a:cs typeface="Calibri" panose="020F0502020204030204" pitchFamily="34" charset="0"/>
              </a:rPr>
              <a:t>B</a:t>
            </a:r>
            <a:r>
              <a:rPr lang="en-US" sz="2800" b="1" dirty="0" err="1">
                <a:latin typeface="Calibri" panose="020F0502020204030204" pitchFamily="34" charset="0"/>
                <a:cs typeface="Calibri" panose="020F0502020204030204" pitchFamily="34" charset="0"/>
              </a:rPr>
              <a:t>ackground</a:t>
            </a:r>
            <a:endParaRPr lang="en-US" sz="2800"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 logistics operator </a:t>
            </a:r>
            <a:r>
              <a:rPr lang="pl-PL" sz="2800" dirty="0" err="1">
                <a:latin typeface="Calibri" panose="020F0502020204030204" pitchFamily="34" charset="0"/>
                <a:cs typeface="Calibri" panose="020F0502020204030204" pitchFamily="34" charset="0"/>
              </a:rPr>
              <a:t>handling</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distribution</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processes</a:t>
            </a: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has conducted a customer satisfaction survey covering key elements of logistics customer service. </a:t>
            </a:r>
            <a:endParaRPr lang="pl-PL" sz="2800" dirty="0">
              <a:latin typeface="Calibri" panose="020F0502020204030204" pitchFamily="34" charset="0"/>
              <a:cs typeface="Calibri" panose="020F0502020204030204" pitchFamily="34" charset="0"/>
            </a:endParaRPr>
          </a:p>
          <a:p>
            <a:pPr marL="0" indent="0">
              <a:buNone/>
            </a:pPr>
            <a:r>
              <a:rPr lang="en-US" sz="2800" dirty="0">
                <a:latin typeface="Calibri" panose="020F0502020204030204" pitchFamily="34" charset="0"/>
                <a:cs typeface="Calibri" panose="020F0502020204030204" pitchFamily="34" charset="0"/>
              </a:rPr>
              <a:t>The survey involved 50 respondents</a:t>
            </a:r>
            <a:r>
              <a:rPr lang="pl-PL" sz="2800" dirty="0">
                <a:latin typeface="Calibri" panose="020F0502020204030204" pitchFamily="34" charset="0"/>
                <a:cs typeface="Calibri" panose="020F0502020204030204" pitchFamily="34" charset="0"/>
              </a:rPr>
              <a:t> (</a:t>
            </a:r>
            <a:r>
              <a:rPr lang="pl-PL" sz="2800" dirty="0" err="1">
                <a:latin typeface="Calibri" panose="020F0502020204030204" pitchFamily="34" charset="0"/>
                <a:cs typeface="Calibri" panose="020F0502020204030204" pitchFamily="34" charset="0"/>
              </a:rPr>
              <a:t>retail</a:t>
            </a:r>
            <a:r>
              <a:rPr lang="pl-PL" sz="2800" dirty="0">
                <a:latin typeface="Calibri" panose="020F0502020204030204" pitchFamily="34" charset="0"/>
                <a:cs typeface="Calibri" panose="020F0502020204030204" pitchFamily="34" charset="0"/>
              </a:rPr>
              <a:t> stores)</a:t>
            </a:r>
            <a:r>
              <a:rPr lang="en-US" sz="2800" dirty="0">
                <a:latin typeface="Calibri" panose="020F0502020204030204" pitchFamily="34" charset="0"/>
                <a:cs typeface="Calibri" panose="020F0502020204030204" pitchFamily="34" charset="0"/>
              </a:rPr>
              <a:t>.</a:t>
            </a:r>
          </a:p>
          <a:p>
            <a:pPr marL="0" indent="0">
              <a:buNone/>
            </a:pPr>
            <a:r>
              <a:rPr lang="en-US" sz="2800" dirty="0">
                <a:latin typeface="Calibri" panose="020F0502020204030204" pitchFamily="34" charset="0"/>
                <a:cs typeface="Calibri" panose="020F0502020204030204" pitchFamily="34" charset="0"/>
              </a:rPr>
              <a:t>C</a:t>
            </a:r>
            <a:r>
              <a:rPr lang="pl-PL" sz="2800" dirty="0" err="1">
                <a:latin typeface="Calibri" panose="020F0502020204030204" pitchFamily="34" charset="0"/>
                <a:cs typeface="Calibri" panose="020F0502020204030204" pitchFamily="34" charset="0"/>
              </a:rPr>
              <a:t>ustomers</a:t>
            </a:r>
            <a:r>
              <a:rPr lang="en-US" sz="2800" dirty="0">
                <a:latin typeface="Calibri" panose="020F0502020204030204" pitchFamily="34" charset="0"/>
                <a:cs typeface="Calibri" panose="020F0502020204030204" pitchFamily="34" charset="0"/>
              </a:rPr>
              <a:t> evaluated:</a:t>
            </a:r>
          </a:p>
          <a:p>
            <a:r>
              <a:rPr lang="en-US" sz="2800" dirty="0">
                <a:latin typeface="Calibri" panose="020F0502020204030204" pitchFamily="34" charset="0"/>
                <a:cs typeface="Calibri" panose="020F0502020204030204" pitchFamily="34" charset="0"/>
              </a:rPr>
              <a:t>their level of satisfaction, and</a:t>
            </a:r>
          </a:p>
          <a:p>
            <a:r>
              <a:rPr lang="en-US" sz="2800" dirty="0">
                <a:latin typeface="Calibri" panose="020F0502020204030204" pitchFamily="34" charset="0"/>
                <a:cs typeface="Calibri" panose="020F0502020204030204" pitchFamily="34" charset="0"/>
              </a:rPr>
              <a:t>the importance of individual service elements.</a:t>
            </a:r>
          </a:p>
          <a:p>
            <a:pPr marL="0" indent="0">
              <a:buNone/>
            </a:pPr>
            <a:r>
              <a:rPr lang="en-US" sz="2800" dirty="0">
                <a:latin typeface="Calibri" panose="020F0502020204030204" pitchFamily="34" charset="0"/>
                <a:cs typeface="Calibri" panose="020F0502020204030204" pitchFamily="34" charset="0"/>
              </a:rPr>
              <a:t>The results are summarized in a table.</a:t>
            </a:r>
          </a:p>
        </p:txBody>
      </p:sp>
      <p:sp>
        <p:nvSpPr>
          <p:cNvPr id="5" name="pole tekstowe 4"/>
          <p:cNvSpPr txBox="1"/>
          <p:nvPr/>
        </p:nvSpPr>
        <p:spPr>
          <a:xfrm>
            <a:off x="0" y="5618922"/>
            <a:ext cx="3458817" cy="523220"/>
          </a:xfrm>
          <a:prstGeom prst="rect">
            <a:avLst/>
          </a:prstGeom>
          <a:solidFill>
            <a:srgbClr val="FFC000"/>
          </a:solidFill>
        </p:spPr>
        <p:txBody>
          <a:bodyPr wrap="square" rtlCol="0">
            <a:spAutoFit/>
          </a:bodyPr>
          <a:lstStyle/>
          <a:p>
            <a:pPr algn="ctr"/>
            <a:endParaRPr lang="pl-PL" sz="2800" b="1" dirty="0">
              <a:solidFill>
                <a:schemeClr val="bg1"/>
              </a:solidFill>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a:xfrm>
            <a:off x="252919" y="885217"/>
            <a:ext cx="2947482" cy="4601183"/>
          </a:xfrm>
        </p:spPr>
        <p:txBody>
          <a:bodyPr>
            <a:normAutofit/>
          </a:body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a:t>
            </a:r>
            <a:r>
              <a:rPr lang="pl-PL" sz="3200" dirty="0" err="1">
                <a:latin typeface="Calibri" panose="020F0502020204030204" pitchFamily="34" charset="0"/>
                <a:cs typeface="Calibri" panose="020F0502020204030204" pitchFamily="34" charset="0"/>
              </a:rPr>
              <a:t>lients</a:t>
            </a:r>
            <a:r>
              <a:rPr lang="pl-PL"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satisfaction measurement</a:t>
            </a:r>
            <a:endParaRPr lang="pl-PL" sz="3200" dirty="0"/>
          </a:p>
        </p:txBody>
      </p:sp>
      <p:sp>
        <p:nvSpPr>
          <p:cNvPr id="2" name="pole tekstowe 1"/>
          <p:cNvSpPr txBox="1"/>
          <p:nvPr/>
        </p:nvSpPr>
        <p:spPr>
          <a:xfrm>
            <a:off x="3458817" y="6025495"/>
            <a:ext cx="8282976" cy="553998"/>
          </a:xfrm>
          <a:prstGeom prst="rect">
            <a:avLst/>
          </a:prstGeom>
          <a:noFill/>
        </p:spPr>
        <p:txBody>
          <a:bodyPr wrap="square" rtlCol="0">
            <a:spAutoFit/>
          </a:bodyPr>
          <a:lstStyle/>
          <a:p>
            <a:pPr algn="r"/>
            <a:r>
              <a:rPr lang="pl-PL" sz="1000" dirty="0" err="1"/>
              <a:t>J.Woźniak</a:t>
            </a:r>
            <a:r>
              <a:rPr lang="pl-PL" sz="1000" dirty="0"/>
              <a:t>, D. Zimon: ZASTOSOWANIE METODY CSI DO BADANIA</a:t>
            </a:r>
          </a:p>
          <a:p>
            <a:pPr algn="r"/>
            <a:r>
              <a:rPr lang="pl-PL" sz="1000" dirty="0"/>
              <a:t>SATYSFAKCJI KONSUMENTÓW NA PRZYKŁADZIE WYBRANEJ SIECI HANDLOWEJSI  </a:t>
            </a:r>
          </a:p>
          <a:p>
            <a:pPr algn="r"/>
            <a:r>
              <a:rPr lang="pl-PL" sz="1000" dirty="0"/>
              <a:t>D. Zimon, U. Kruk: Wykorzystanie metody CSI do badania logistycznej obsługi klienta na przykładzie wybranej organizacji </a:t>
            </a:r>
          </a:p>
        </p:txBody>
      </p:sp>
      <p:sp>
        <p:nvSpPr>
          <p:cNvPr id="7" name="pole tekstowe 6"/>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sp>
        <p:nvSpPr>
          <p:cNvPr id="4" name="Prostokąt 3"/>
          <p:cNvSpPr/>
          <p:nvPr/>
        </p:nvSpPr>
        <p:spPr>
          <a:xfrm>
            <a:off x="7719538" y="5788757"/>
            <a:ext cx="4022255" cy="276999"/>
          </a:xfrm>
          <a:prstGeom prst="rect">
            <a:avLst/>
          </a:prstGeom>
        </p:spPr>
        <p:txBody>
          <a:bodyPr wrap="none">
            <a:spAutoFit/>
          </a:bodyPr>
          <a:lstStyle/>
          <a:p>
            <a:r>
              <a:rPr lang="en-US" sz="1200" dirty="0">
                <a:latin typeface="Calibri" panose="020F0502020204030204" pitchFamily="34" charset="0"/>
                <a:cs typeface="Calibri" panose="020F0502020204030204" pitchFamily="34" charset="0"/>
              </a:rPr>
              <a:t>The assignment was created on the basis of selected articles</a:t>
            </a:r>
            <a:r>
              <a:rPr lang="pl-PL" sz="1200" dirty="0">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82BDEC7D-64E2-C7C4-F9AC-FC2C5D84D2E2}"/>
              </a:ext>
            </a:extLst>
          </p:cNvPr>
          <p:cNvPicPr>
            <a:picLocks noChangeAspect="1"/>
          </p:cNvPicPr>
          <p:nvPr/>
        </p:nvPicPr>
        <p:blipFill>
          <a:blip r:embed="rId3"/>
          <a:stretch>
            <a:fillRect/>
          </a:stretch>
        </p:blipFill>
        <p:spPr>
          <a:xfrm>
            <a:off x="-4855" y="5884730"/>
            <a:ext cx="4919297" cy="957629"/>
          </a:xfrm>
          <a:prstGeom prst="rect">
            <a:avLst/>
          </a:prstGeom>
        </p:spPr>
      </p:pic>
      <p:pic>
        <p:nvPicPr>
          <p:cNvPr id="11" name="Picture 10">
            <a:extLst>
              <a:ext uri="{FF2B5EF4-FFF2-40B4-BE49-F238E27FC236}">
                <a16:creationId xmlns:a16="http://schemas.microsoft.com/office/drawing/2014/main" id="{49030F5E-8113-0BCB-02DE-A1EA39682286}"/>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2316139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B4F4F3C1-EED6-6099-625E-85EB2903E4F5}"/>
              </a:ext>
            </a:extLst>
          </p:cNvPr>
          <p:cNvPicPr>
            <a:picLocks noChangeAspect="1"/>
          </p:cNvPicPr>
          <p:nvPr/>
        </p:nvPicPr>
        <p:blipFill>
          <a:blip r:embed="rId4"/>
          <a:stretch>
            <a:fillRect/>
          </a:stretch>
        </p:blipFill>
        <p:spPr>
          <a:xfrm>
            <a:off x="137213" y="5897646"/>
            <a:ext cx="4919297" cy="957629"/>
          </a:xfrm>
          <a:prstGeom prst="rect">
            <a:avLst/>
          </a:prstGeom>
        </p:spPr>
      </p:pic>
      <p:pic>
        <p:nvPicPr>
          <p:cNvPr id="6" name="Picture 5">
            <a:extLst>
              <a:ext uri="{FF2B5EF4-FFF2-40B4-BE49-F238E27FC236}">
                <a16:creationId xmlns:a16="http://schemas.microsoft.com/office/drawing/2014/main" id="{E4799E33-ABEA-A174-9792-0E0F91B00EE8}"/>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2749654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23493" y="901347"/>
            <a:ext cx="7766141" cy="5390918"/>
          </a:xfrm>
        </p:spPr>
        <p:txBody>
          <a:bodyPr>
            <a:normAutofit/>
          </a:bodyPr>
          <a:lstStyle/>
          <a:p>
            <a:r>
              <a:rPr lang="pl-PL" sz="2800" dirty="0" err="1">
                <a:latin typeface="Calibri" panose="020F0502020204030204" pitchFamily="34" charset="0"/>
                <a:cs typeface="Calibri" panose="020F0502020204030204" pitchFamily="34" charset="0"/>
              </a:rPr>
              <a:t>You</a:t>
            </a:r>
            <a:r>
              <a:rPr lang="pl-PL" sz="2800" dirty="0">
                <a:latin typeface="Calibri" panose="020F0502020204030204" pitchFamily="34" charset="0"/>
                <a:cs typeface="Calibri" panose="020F0502020204030204" pitchFamily="34" charset="0"/>
              </a:rPr>
              <a:t> </a:t>
            </a:r>
            <a:r>
              <a:rPr lang="en-US" sz="2800" dirty="0">
                <a:latin typeface="Calibri" panose="020F0502020204030204" pitchFamily="34" charset="0"/>
                <a:cs typeface="Calibri" panose="020F0502020204030204" pitchFamily="34" charset="0"/>
              </a:rPr>
              <a:t>are asked to calculate the average satisfaction rating and average importance weight for each factor of logistics service and make an initial interpretation.</a:t>
            </a:r>
          </a:p>
          <a:p>
            <a:pPr marL="0" indent="0">
              <a:buNone/>
            </a:pPr>
            <a:r>
              <a:rPr lang="en-US" sz="2800" b="1" dirty="0">
                <a:latin typeface="Calibri" panose="020F0502020204030204" pitchFamily="34" charset="0"/>
                <a:cs typeface="Calibri" panose="020F0502020204030204" pitchFamily="34" charset="0"/>
              </a:rPr>
              <a:t>Survey data</a:t>
            </a:r>
            <a:r>
              <a:rPr lang="en-US" sz="2800"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Weight</a:t>
            </a:r>
            <a:r>
              <a:rPr lang="en-US" sz="2800" dirty="0">
                <a:latin typeface="Calibri" panose="020F0502020204030204" pitchFamily="34" charset="0"/>
                <a:cs typeface="Calibri" panose="020F0502020204030204" pitchFamily="34" charset="0"/>
              </a:rPr>
              <a:t> – How important each factor is from the c</a:t>
            </a:r>
            <a:r>
              <a:rPr lang="pl-PL" sz="2800" dirty="0" err="1">
                <a:latin typeface="Calibri" panose="020F0502020204030204" pitchFamily="34" charset="0"/>
                <a:cs typeface="Calibri" panose="020F0502020204030204" pitchFamily="34" charset="0"/>
              </a:rPr>
              <a:t>ustomer</a:t>
            </a:r>
            <a:r>
              <a:rPr lang="en-US" sz="2800" dirty="0">
                <a:latin typeface="Calibri" panose="020F0502020204030204" pitchFamily="34" charset="0"/>
                <a:cs typeface="Calibri" panose="020F0502020204030204" pitchFamily="34" charset="0"/>
              </a:rPr>
              <a:t>'s perspective.</a:t>
            </a:r>
          </a:p>
          <a:p>
            <a:r>
              <a:rPr lang="en-US" sz="2800" b="1" dirty="0">
                <a:latin typeface="Calibri" panose="020F0502020204030204" pitchFamily="34" charset="0"/>
                <a:cs typeface="Calibri" panose="020F0502020204030204" pitchFamily="34" charset="0"/>
              </a:rPr>
              <a:t>Satisfaction rating</a:t>
            </a:r>
            <a:r>
              <a:rPr lang="en-US" sz="2800" dirty="0">
                <a:latin typeface="Calibri" panose="020F0502020204030204" pitchFamily="34" charset="0"/>
                <a:cs typeface="Calibri" panose="020F0502020204030204" pitchFamily="34" charset="0"/>
              </a:rPr>
              <a:t> – C</a:t>
            </a:r>
            <a:r>
              <a:rPr lang="pl-PL" sz="2800" dirty="0" err="1">
                <a:latin typeface="Calibri" panose="020F0502020204030204" pitchFamily="34" charset="0"/>
                <a:cs typeface="Calibri" panose="020F0502020204030204" pitchFamily="34" charset="0"/>
              </a:rPr>
              <a:t>ustomers</a:t>
            </a:r>
            <a:r>
              <a:rPr lang="en-US" sz="2800" dirty="0">
                <a:latin typeface="Calibri" panose="020F0502020204030204" pitchFamily="34" charset="0"/>
                <a:cs typeface="Calibri" panose="020F0502020204030204" pitchFamily="34" charset="0"/>
              </a:rPr>
              <a:t> evaluated the performance of the company for each factor on a scale from 1 to 5, where:</a:t>
            </a:r>
          </a:p>
          <a:p>
            <a:pPr marL="502920" lvl="1" indent="0">
              <a:buNone/>
            </a:pPr>
            <a:r>
              <a:rPr lang="en-US" sz="2800" dirty="0">
                <a:latin typeface="Calibri" panose="020F0502020204030204" pitchFamily="34" charset="0"/>
                <a:cs typeface="Calibri" panose="020F0502020204030204" pitchFamily="34" charset="0"/>
              </a:rPr>
              <a:t>1 – extremely poor performance</a:t>
            </a:r>
          </a:p>
          <a:p>
            <a:pPr marL="502920" lvl="1" indent="0">
              <a:buNone/>
            </a:pPr>
            <a:r>
              <a:rPr lang="en-US" sz="2800" dirty="0">
                <a:latin typeface="Calibri" panose="020F0502020204030204" pitchFamily="34" charset="0"/>
                <a:cs typeface="Calibri" panose="020F0502020204030204" pitchFamily="34" charset="0"/>
              </a:rPr>
              <a:t>5 – fully meets c</a:t>
            </a:r>
            <a:r>
              <a:rPr lang="pl-PL" sz="2800" dirty="0" err="1">
                <a:latin typeface="Calibri" panose="020F0502020204030204" pitchFamily="34" charset="0"/>
                <a:cs typeface="Calibri" panose="020F0502020204030204" pitchFamily="34" charset="0"/>
              </a:rPr>
              <a:t>ustomers</a:t>
            </a:r>
            <a:r>
              <a:rPr lang="en-US" sz="2800" dirty="0">
                <a:latin typeface="Calibri" panose="020F0502020204030204" pitchFamily="34" charset="0"/>
                <a:cs typeface="Calibri" panose="020F0502020204030204" pitchFamily="34" charset="0"/>
              </a:rPr>
              <a:t> expectations</a:t>
            </a:r>
          </a:p>
          <a:p>
            <a:endParaRPr lang="pl-PL" dirty="0"/>
          </a:p>
        </p:txBody>
      </p:sp>
      <p:sp>
        <p:nvSpPr>
          <p:cNvPr id="5" name="Tytuł 1"/>
          <p:cNvSpPr txBox="1">
            <a:spLocks/>
          </p:cNvSpPr>
          <p:nvPr/>
        </p:nvSpPr>
        <p:spPr>
          <a:xfrm>
            <a:off x="297807" y="90134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6" name="pole tekstowe 5"/>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0E02601F-6A91-E6FE-8CD7-43A5FAA5A581}"/>
              </a:ext>
            </a:extLst>
          </p:cNvPr>
          <p:cNvPicPr>
            <a:picLocks noChangeAspect="1"/>
          </p:cNvPicPr>
          <p:nvPr/>
        </p:nvPicPr>
        <p:blipFill>
          <a:blip r:embed="rId3"/>
          <a:stretch>
            <a:fillRect/>
          </a:stretch>
        </p:blipFill>
        <p:spPr>
          <a:xfrm>
            <a:off x="137213" y="5897646"/>
            <a:ext cx="4919297" cy="957629"/>
          </a:xfrm>
          <a:prstGeom prst="rect">
            <a:avLst/>
          </a:prstGeom>
        </p:spPr>
      </p:pic>
      <p:pic>
        <p:nvPicPr>
          <p:cNvPr id="8" name="Picture 7">
            <a:extLst>
              <a:ext uri="{FF2B5EF4-FFF2-40B4-BE49-F238E27FC236}">
                <a16:creationId xmlns:a16="http://schemas.microsoft.com/office/drawing/2014/main" id="{90C40942-7947-78E2-482B-83922CE6382D}"/>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2886026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1096" y="848140"/>
            <a:ext cx="8004313" cy="5711686"/>
          </a:xfrm>
        </p:spPr>
        <p:txBody>
          <a:bodyPr>
            <a:normAutofit fontScale="92500" lnSpcReduction="10000"/>
          </a:bodyPr>
          <a:lstStyle/>
          <a:p>
            <a:pPr marL="0" indent="0">
              <a:buNone/>
            </a:pPr>
            <a:r>
              <a:rPr lang="en-US" sz="2800" b="1" dirty="0">
                <a:latin typeface="Calibri" panose="020F0502020204030204" pitchFamily="34" charset="0"/>
                <a:cs typeface="Calibri" panose="020F0502020204030204" pitchFamily="34" charset="0"/>
              </a:rPr>
              <a:t>Instructions: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For each factor, calculate the </a:t>
            </a:r>
            <a:r>
              <a:rPr lang="en-US" sz="2800" b="1" dirty="0">
                <a:latin typeface="Calibri" panose="020F0502020204030204" pitchFamily="34" charset="0"/>
                <a:cs typeface="Calibri" panose="020F0502020204030204" pitchFamily="34" charset="0"/>
              </a:rPr>
              <a:t>average satisfaction rating</a:t>
            </a:r>
            <a:r>
              <a:rPr lang="en-US" sz="2800" dirty="0">
                <a:latin typeface="Calibri" panose="020F0502020204030204" pitchFamily="34" charset="0"/>
                <a:cs typeface="Calibri" panose="020F0502020204030204" pitchFamily="34" charset="0"/>
              </a:rPr>
              <a:t> using the formula:</a:t>
            </a:r>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Calculate the </a:t>
            </a:r>
            <a:r>
              <a:rPr lang="en-US" sz="2800" b="1" dirty="0">
                <a:latin typeface="Calibri" panose="020F0502020204030204" pitchFamily="34" charset="0"/>
                <a:cs typeface="Calibri" panose="020F0502020204030204" pitchFamily="34" charset="0"/>
              </a:rPr>
              <a:t>average importance weight</a:t>
            </a:r>
            <a:r>
              <a:rPr lang="en-US" sz="2800" dirty="0">
                <a:latin typeface="Calibri" panose="020F0502020204030204" pitchFamily="34" charset="0"/>
                <a:cs typeface="Calibri" panose="020F0502020204030204" pitchFamily="34" charset="0"/>
              </a:rPr>
              <a:t> for each factor in the same way if the weights were also rated by respondents.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Enter the calculation results in the table </a:t>
            </a:r>
          </a:p>
          <a:p>
            <a:endParaRPr lang="pl-PL" dirty="0"/>
          </a:p>
          <a:p>
            <a:endParaRPr lang="en-US" dirty="0"/>
          </a:p>
          <a:p>
            <a:endParaRPr lang="pl-PL" dirty="0"/>
          </a:p>
        </p:txBody>
      </p:sp>
      <p:pic>
        <p:nvPicPr>
          <p:cNvPr id="7" name="Obraz 6"/>
          <p:cNvPicPr>
            <a:picLocks noChangeAspect="1"/>
          </p:cNvPicPr>
          <p:nvPr/>
        </p:nvPicPr>
        <p:blipFill>
          <a:blip r:embed="rId3"/>
          <a:stretch>
            <a:fillRect/>
          </a:stretch>
        </p:blipFill>
        <p:spPr>
          <a:xfrm>
            <a:off x="5201479" y="1417810"/>
            <a:ext cx="5082208" cy="3010627"/>
          </a:xfrm>
          <a:prstGeom prst="rect">
            <a:avLst/>
          </a:prstGeom>
        </p:spPr>
      </p:pic>
      <p:sp>
        <p:nvSpPr>
          <p:cNvPr id="8" name="Tytuł 1"/>
          <p:cNvSpPr txBox="1">
            <a:spLocks noGrp="1"/>
          </p:cNvSpPr>
          <p:nvPr>
            <p:ph type="title"/>
          </p:nvPr>
        </p:nvSpPr>
        <p:spPr>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6" name="pole tekstowe 5"/>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54416CD-F74E-1309-0B22-0855A79E71C2}"/>
              </a:ext>
            </a:extLst>
          </p:cNvPr>
          <p:cNvPicPr>
            <a:picLocks noChangeAspect="1"/>
          </p:cNvPicPr>
          <p:nvPr/>
        </p:nvPicPr>
        <p:blipFill>
          <a:blip r:embed="rId4"/>
          <a:stretch>
            <a:fillRect/>
          </a:stretch>
        </p:blipFill>
        <p:spPr>
          <a:xfrm>
            <a:off x="253450" y="5897646"/>
            <a:ext cx="4919297" cy="957629"/>
          </a:xfrm>
          <a:prstGeom prst="rect">
            <a:avLst/>
          </a:prstGeom>
        </p:spPr>
      </p:pic>
      <p:pic>
        <p:nvPicPr>
          <p:cNvPr id="9" name="Picture 8">
            <a:extLst>
              <a:ext uri="{FF2B5EF4-FFF2-40B4-BE49-F238E27FC236}">
                <a16:creationId xmlns:a16="http://schemas.microsoft.com/office/drawing/2014/main" id="{73EA2282-7F00-0687-D7C2-EE22C8CABF50}"/>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1800586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5" name="Prostokąt 4"/>
          <p:cNvSpPr/>
          <p:nvPr/>
        </p:nvSpPr>
        <p:spPr>
          <a:xfrm>
            <a:off x="3868738" y="5181600"/>
            <a:ext cx="7315200"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8" name="pole tekstowe 7"/>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2F079EE0-900E-4258-6797-22DC54018647}"/>
              </a:ext>
            </a:extLst>
          </p:cNvPr>
          <p:cNvPicPr>
            <a:picLocks noChangeAspect="1"/>
          </p:cNvPicPr>
          <p:nvPr/>
        </p:nvPicPr>
        <p:blipFill>
          <a:blip r:embed="rId4"/>
          <a:stretch>
            <a:fillRect/>
          </a:stretch>
        </p:blipFill>
        <p:spPr>
          <a:xfrm>
            <a:off x="253450" y="5871815"/>
            <a:ext cx="4919297" cy="957629"/>
          </a:xfrm>
          <a:prstGeom prst="rect">
            <a:avLst/>
          </a:prstGeom>
        </p:spPr>
      </p:pic>
      <p:pic>
        <p:nvPicPr>
          <p:cNvPr id="9" name="Picture 8">
            <a:extLst>
              <a:ext uri="{FF2B5EF4-FFF2-40B4-BE49-F238E27FC236}">
                <a16:creationId xmlns:a16="http://schemas.microsoft.com/office/drawing/2014/main" id="{2041CBBA-2221-442D-3C05-C57ED8F1673E}"/>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2940061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04591" y="864108"/>
            <a:ext cx="8070574" cy="5120640"/>
          </a:xfrm>
        </p:spPr>
        <p:txBody>
          <a:bodyPr/>
          <a:lstStyle/>
          <a:p>
            <a:r>
              <a:rPr lang="en-US" sz="2800" dirty="0">
                <a:latin typeface="Calibri" panose="020F0502020204030204" pitchFamily="34" charset="0"/>
                <a:cs typeface="Calibri" panose="020F0502020204030204" pitchFamily="34" charset="0"/>
              </a:rPr>
              <a:t>After calculating the averages, provide a </a:t>
            </a:r>
            <a:r>
              <a:rPr lang="en-US" sz="2800" b="1" dirty="0">
                <a:latin typeface="Calibri" panose="020F0502020204030204" pitchFamily="34" charset="0"/>
                <a:cs typeface="Calibri" panose="020F0502020204030204" pitchFamily="34" charset="0"/>
              </a:rPr>
              <a:t>brief interpretation</a:t>
            </a:r>
            <a:r>
              <a:rPr lang="en-US" sz="2800" dirty="0">
                <a:latin typeface="Calibri" panose="020F0502020204030204" pitchFamily="34" charset="0"/>
                <a:cs typeface="Calibri" panose="020F0502020204030204" pitchFamily="34" charset="0"/>
              </a:rPr>
              <a:t> of the results, e.g.:</a:t>
            </a:r>
          </a:p>
          <a:p>
            <a:pPr lvl="1"/>
            <a:r>
              <a:rPr lang="en-US" sz="2800" dirty="0">
                <a:latin typeface="Calibri" panose="020F0502020204030204" pitchFamily="34" charset="0"/>
                <a:cs typeface="Calibri" panose="020F0502020204030204" pitchFamily="34" charset="0"/>
              </a:rPr>
              <a:t>Which factors have high satisfaction but low importance?</a:t>
            </a:r>
          </a:p>
          <a:p>
            <a:pPr lvl="1"/>
            <a:r>
              <a:rPr lang="en-US" sz="2800" dirty="0">
                <a:latin typeface="Calibri" panose="020F0502020204030204" pitchFamily="34" charset="0"/>
                <a:cs typeface="Calibri" panose="020F0502020204030204" pitchFamily="34" charset="0"/>
              </a:rPr>
              <a:t>Which factors have high importance but low satisfaction?</a:t>
            </a:r>
          </a:p>
          <a:p>
            <a:pPr lvl="1"/>
            <a:r>
              <a:rPr lang="en-US" sz="2800" dirty="0">
                <a:latin typeface="Calibri" panose="020F0502020204030204" pitchFamily="34" charset="0"/>
                <a:cs typeface="Calibri" panose="020F0502020204030204" pitchFamily="34" charset="0"/>
              </a:rPr>
              <a:t>Which factors should be prioritized for improvement?</a:t>
            </a:r>
          </a:p>
          <a:p>
            <a:endParaRPr lang="pl-PL" dirty="0"/>
          </a:p>
          <a:p>
            <a:endParaRPr lang="pl-PL" dirty="0"/>
          </a:p>
        </p:txBody>
      </p:sp>
      <p:sp>
        <p:nvSpPr>
          <p:cNvPr id="4" name="Tytuł 1"/>
          <p:cNvSpPr txBox="1">
            <a:spLocks/>
          </p:cNvSpPr>
          <p:nvPr/>
        </p:nvSpPr>
        <p:spPr>
          <a:xfrm>
            <a:off x="252919" y="1123837"/>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6" name="pole tekstowe 5"/>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FFCCD3F-F72A-1A82-5753-97BAFBC22FEA}"/>
              </a:ext>
            </a:extLst>
          </p:cNvPr>
          <p:cNvPicPr>
            <a:picLocks noChangeAspect="1"/>
          </p:cNvPicPr>
          <p:nvPr/>
        </p:nvPicPr>
        <p:blipFill>
          <a:blip r:embed="rId2"/>
          <a:stretch>
            <a:fillRect/>
          </a:stretch>
        </p:blipFill>
        <p:spPr>
          <a:xfrm>
            <a:off x="-4855" y="5897646"/>
            <a:ext cx="4919297" cy="957629"/>
          </a:xfrm>
          <a:prstGeom prst="rect">
            <a:avLst/>
          </a:prstGeom>
        </p:spPr>
      </p:pic>
      <p:pic>
        <p:nvPicPr>
          <p:cNvPr id="8" name="Picture 7">
            <a:extLst>
              <a:ext uri="{FF2B5EF4-FFF2-40B4-BE49-F238E27FC236}">
                <a16:creationId xmlns:a16="http://schemas.microsoft.com/office/drawing/2014/main" id="{E222C226-81A8-0EB6-325B-0C3F33F06DD2}"/>
              </a:ext>
            </a:extLst>
          </p:cNvPr>
          <p:cNvPicPr>
            <a:picLocks noChangeAspect="1"/>
          </p:cNvPicPr>
          <p:nvPr/>
        </p:nvPicPr>
        <p:blipFill>
          <a:blip r:embed="rId3"/>
          <a:stretch>
            <a:fillRect/>
          </a:stretch>
        </p:blipFill>
        <p:spPr>
          <a:xfrm>
            <a:off x="5295" y="189247"/>
            <a:ext cx="3784977" cy="618641"/>
          </a:xfrm>
          <a:prstGeom prst="rect">
            <a:avLst/>
          </a:prstGeom>
        </p:spPr>
      </p:pic>
    </p:spTree>
    <p:extLst>
      <p:ext uri="{BB962C8B-B14F-4D97-AF65-F5344CB8AC3E}">
        <p14:creationId xmlns:p14="http://schemas.microsoft.com/office/powerpoint/2010/main" val="198812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Customer</a:t>
            </a:r>
            <a:r>
              <a:rPr lang="pl-PL" dirty="0">
                <a:latin typeface="Calibri" panose="020F0502020204030204" pitchFamily="34" charset="0"/>
                <a:cs typeface="Calibri" panose="020F0502020204030204" pitchFamily="34" charset="0"/>
              </a:rPr>
              <a:t> </a:t>
            </a:r>
            <a:r>
              <a:rPr lang="pl-PL" dirty="0" err="1">
                <a:latin typeface="Calibri" panose="020F0502020204030204" pitchFamily="34" charset="0"/>
                <a:cs typeface="Calibri" panose="020F0502020204030204" pitchFamily="34" charset="0"/>
              </a:rPr>
              <a:t>Satisfaction</a:t>
            </a:r>
            <a:r>
              <a:rPr lang="pl-PL" dirty="0">
                <a:latin typeface="Calibri" panose="020F0502020204030204" pitchFamily="34" charset="0"/>
                <a:cs typeface="Calibri" panose="020F0502020204030204" pitchFamily="34" charset="0"/>
              </a:rPr>
              <a:t> Index (CSI)</a:t>
            </a:r>
          </a:p>
        </p:txBody>
      </p:sp>
      <p:sp>
        <p:nvSpPr>
          <p:cNvPr id="3" name="Symbol zastępczy zawartości 2"/>
          <p:cNvSpPr>
            <a:spLocks noGrp="1"/>
          </p:cNvSpPr>
          <p:nvPr>
            <p:ph idx="1"/>
          </p:nvPr>
        </p:nvSpPr>
        <p:spPr>
          <a:xfrm>
            <a:off x="3723494" y="344556"/>
            <a:ext cx="6295150" cy="4028661"/>
          </a:xfrm>
        </p:spPr>
        <p:txBody>
          <a:bodyPr/>
          <a:lstStyle/>
          <a:p>
            <a:pPr marL="0" indent="0">
              <a:buNone/>
            </a:pPr>
            <a:r>
              <a:rPr lang="pl-PL" b="1" dirty="0" err="1">
                <a:latin typeface="Calibri" panose="020F0502020204030204" pitchFamily="34" charset="0"/>
                <a:cs typeface="Calibri" panose="020F0502020204030204" pitchFamily="34" charset="0"/>
              </a:rPr>
              <a:t>Relative</a:t>
            </a:r>
            <a:r>
              <a:rPr lang="pl-PL" b="1" dirty="0">
                <a:latin typeface="Calibri" panose="020F0502020204030204" pitchFamily="34" charset="0"/>
                <a:cs typeface="Calibri" panose="020F0502020204030204" pitchFamily="34" charset="0"/>
              </a:rPr>
              <a:t> </a:t>
            </a:r>
            <a:r>
              <a:rPr lang="pl-PL" b="1" dirty="0" err="1">
                <a:latin typeface="Calibri" panose="020F0502020204030204" pitchFamily="34" charset="0"/>
                <a:cs typeface="Calibri" panose="020F0502020204030204" pitchFamily="34" charset="0"/>
              </a:rPr>
              <a:t>Weight</a:t>
            </a:r>
            <a:endParaRPr lang="pl-PL" b="1" dirty="0">
              <a:latin typeface="Calibri" panose="020F0502020204030204" pitchFamily="34" charset="0"/>
              <a:cs typeface="Calibri" panose="020F0502020204030204" pitchFamily="34" charset="0"/>
            </a:endParaRPr>
          </a:p>
          <a:p>
            <a:endParaRPr lang="pl-PL" dirty="0"/>
          </a:p>
          <a:p>
            <a:endParaRPr lang="pl-PL" dirty="0"/>
          </a:p>
          <a:p>
            <a:pPr marL="0" indent="0">
              <a:buNone/>
            </a:pPr>
            <a:r>
              <a:rPr lang="pl-PL" b="1" dirty="0" err="1">
                <a:latin typeface="Calibri" panose="020F0502020204030204" pitchFamily="34" charset="0"/>
                <a:cs typeface="Calibri" panose="020F0502020204030204" pitchFamily="34" charset="0"/>
              </a:rPr>
              <a:t>Customer</a:t>
            </a:r>
            <a:r>
              <a:rPr lang="pl-PL" b="1" dirty="0">
                <a:latin typeface="Calibri" panose="020F0502020204030204" pitchFamily="34" charset="0"/>
                <a:cs typeface="Calibri" panose="020F0502020204030204" pitchFamily="34" charset="0"/>
              </a:rPr>
              <a:t> </a:t>
            </a:r>
            <a:r>
              <a:rPr lang="pl-PL" b="1" dirty="0" err="1">
                <a:latin typeface="Calibri" panose="020F0502020204030204" pitchFamily="34" charset="0"/>
                <a:cs typeface="Calibri" panose="020F0502020204030204" pitchFamily="34" charset="0"/>
              </a:rPr>
              <a:t>Satisfaction</a:t>
            </a:r>
            <a:r>
              <a:rPr lang="pl-PL" b="1" dirty="0">
                <a:latin typeface="Calibri" panose="020F0502020204030204" pitchFamily="34" charset="0"/>
                <a:cs typeface="Calibri" panose="020F0502020204030204" pitchFamily="34" charset="0"/>
              </a:rPr>
              <a:t> Index (CSI)</a:t>
            </a:r>
          </a:p>
        </p:txBody>
      </p:sp>
      <p:pic>
        <p:nvPicPr>
          <p:cNvPr id="4" name="Obraz 3"/>
          <p:cNvPicPr>
            <a:picLocks noChangeAspect="1"/>
          </p:cNvPicPr>
          <p:nvPr/>
        </p:nvPicPr>
        <p:blipFill>
          <a:blip r:embed="rId3"/>
          <a:stretch>
            <a:fillRect/>
          </a:stretch>
        </p:blipFill>
        <p:spPr>
          <a:xfrm>
            <a:off x="7500364" y="1123837"/>
            <a:ext cx="4151736" cy="2469094"/>
          </a:xfrm>
          <a:prstGeom prst="rect">
            <a:avLst/>
          </a:prstGeom>
        </p:spPr>
      </p:pic>
      <p:sp>
        <p:nvSpPr>
          <p:cNvPr id="8" name="Prostokąt 7"/>
          <p:cNvSpPr/>
          <p:nvPr/>
        </p:nvSpPr>
        <p:spPr>
          <a:xfrm>
            <a:off x="3922644" y="4247692"/>
            <a:ext cx="6096000" cy="1200329"/>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I, 1 … n – customer service elements</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Wiw</a:t>
            </a:r>
            <a:r>
              <a:rPr lang="en-US" dirty="0">
                <a:latin typeface="Calibri" panose="020F0502020204030204" pitchFamily="34" charset="0"/>
                <a:cs typeface="Calibri" panose="020F0502020204030204" pitchFamily="34" charset="0"/>
              </a:rPr>
              <a:t> – relative weight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Wi – weight of the customer service element</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Ci – rating of the customer service element</a:t>
            </a:r>
            <a:endParaRPr lang="pl-PL" dirty="0">
              <a:latin typeface="Calibri" panose="020F0502020204030204" pitchFamily="34" charset="0"/>
              <a:cs typeface="Calibri" panose="020F0502020204030204" pitchFamily="34" charset="0"/>
            </a:endParaRPr>
          </a:p>
        </p:txBody>
      </p:sp>
      <p:sp>
        <p:nvSpPr>
          <p:cNvPr id="6" name="pole tekstowe 5"/>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9F5AEB97-A472-6BBF-99A3-2D85843A10AD}"/>
              </a:ext>
            </a:extLst>
          </p:cNvPr>
          <p:cNvPicPr>
            <a:picLocks noChangeAspect="1"/>
          </p:cNvPicPr>
          <p:nvPr/>
        </p:nvPicPr>
        <p:blipFill>
          <a:blip r:embed="rId4"/>
          <a:stretch>
            <a:fillRect/>
          </a:stretch>
        </p:blipFill>
        <p:spPr>
          <a:xfrm>
            <a:off x="-4855" y="5768493"/>
            <a:ext cx="4919297" cy="957629"/>
          </a:xfrm>
          <a:prstGeom prst="rect">
            <a:avLst/>
          </a:prstGeom>
        </p:spPr>
      </p:pic>
      <p:pic>
        <p:nvPicPr>
          <p:cNvPr id="10" name="Picture 9">
            <a:extLst>
              <a:ext uri="{FF2B5EF4-FFF2-40B4-BE49-F238E27FC236}">
                <a16:creationId xmlns:a16="http://schemas.microsoft.com/office/drawing/2014/main" id="{D4CA9293-65A8-82E8-4D6A-1D48B4B595C6}"/>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1960149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latin typeface="Calibri" panose="020F0502020204030204" pitchFamily="34" charset="0"/>
                <a:cs typeface="Calibri" panose="020F0502020204030204" pitchFamily="34" charset="0"/>
              </a:rPr>
              <a:t>CSI max / CSI% – </a:t>
            </a:r>
            <a:r>
              <a:rPr lang="pl-PL" dirty="0" err="1">
                <a:latin typeface="Calibri" panose="020F0502020204030204" pitchFamily="34" charset="0"/>
                <a:cs typeface="Calibri" panose="020F0502020204030204" pitchFamily="34" charset="0"/>
              </a:rPr>
              <a:t>formulas</a:t>
            </a:r>
            <a:br>
              <a:rPr lang="pl-PL" b="1" dirty="0">
                <a:latin typeface="Calibri" panose="020F0502020204030204" pitchFamily="34" charset="0"/>
                <a:cs typeface="Calibri" panose="020F0502020204030204" pitchFamily="34" charset="0"/>
              </a:rPr>
            </a:br>
            <a:endParaRPr lang="pl-PL" dirty="0"/>
          </a:p>
        </p:txBody>
      </p:sp>
      <p:sp>
        <p:nvSpPr>
          <p:cNvPr id="3" name="Symbol zastępczy zawartości 2"/>
          <p:cNvSpPr>
            <a:spLocks noGrp="1"/>
          </p:cNvSpPr>
          <p:nvPr>
            <p:ph idx="1"/>
          </p:nvPr>
        </p:nvSpPr>
        <p:spPr/>
        <p:txBody>
          <a:bodyPr/>
          <a:lstStyle/>
          <a:p>
            <a:pPr marL="0" indent="0">
              <a:buNone/>
            </a:pPr>
            <a:endParaRPr lang="pl-PL" dirty="0"/>
          </a:p>
          <a:p>
            <a:pPr marL="0" indent="0">
              <a:buNone/>
            </a:pPr>
            <a:endParaRPr lang="pl-PL" dirty="0"/>
          </a:p>
          <a:p>
            <a:endParaRPr lang="pl-PL" dirty="0"/>
          </a:p>
          <a:p>
            <a:endParaRPr lang="pl-PL" dirty="0"/>
          </a:p>
        </p:txBody>
      </p:sp>
      <p:pic>
        <p:nvPicPr>
          <p:cNvPr id="4" name="Obraz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0918" y="1753447"/>
            <a:ext cx="3320570" cy="1173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95186" y="1634223"/>
            <a:ext cx="3484014" cy="1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rostokąt 5"/>
          <p:cNvSpPr/>
          <p:nvPr/>
        </p:nvSpPr>
        <p:spPr>
          <a:xfrm>
            <a:off x="3740918" y="3816771"/>
            <a:ext cx="6096000" cy="1477328"/>
          </a:xfrm>
          <a:prstGeom prst="rect">
            <a:avLst/>
          </a:prstGeom>
          <a:solidFill>
            <a:schemeClr val="accent1">
              <a:lumMod val="20000"/>
              <a:lumOff val="80000"/>
            </a:schemeClr>
          </a:solidFill>
        </p:spPr>
        <p:txBody>
          <a:bodyPr>
            <a:spAutoFit/>
          </a:bodyPr>
          <a:lstStyle/>
          <a:p>
            <a:r>
              <a:rPr lang="en-US" dirty="0">
                <a:latin typeface="Calibri" panose="020F0502020204030204" pitchFamily="34" charset="0"/>
                <a:cs typeface="Calibri" panose="020F0502020204030204" pitchFamily="34" charset="0"/>
              </a:rPr>
              <a:t>CSIMAX – maximum achievable Customer Satisfaction Index</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ciMAX</a:t>
            </a:r>
            <a:r>
              <a:rPr lang="en-US" dirty="0">
                <a:latin typeface="Calibri" panose="020F0502020204030204" pitchFamily="34" charset="0"/>
                <a:cs typeface="Calibri" panose="020F0502020204030204" pitchFamily="34" charset="0"/>
              </a:rPr>
              <a:t> – maximum possible rating of the </a:t>
            </a:r>
            <a:r>
              <a:rPr lang="en-US" dirty="0" err="1">
                <a:latin typeface="Calibri" panose="020F0502020204030204" pitchFamily="34" charset="0"/>
                <a:cs typeface="Calibri" panose="020F0502020204030204" pitchFamily="34" charset="0"/>
              </a:rPr>
              <a:t>i-th</a:t>
            </a:r>
            <a:r>
              <a:rPr lang="en-US" dirty="0">
                <a:latin typeface="Calibri" panose="020F0502020204030204" pitchFamily="34" charset="0"/>
                <a:cs typeface="Calibri" panose="020F0502020204030204" pitchFamily="34" charset="0"/>
              </a:rPr>
              <a:t> feature</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Wiw</a:t>
            </a:r>
            <a:r>
              <a:rPr lang="en-US" dirty="0">
                <a:latin typeface="Calibri" panose="020F0502020204030204" pitchFamily="34" charset="0"/>
                <a:cs typeface="Calibri" panose="020F0502020204030204" pitchFamily="34" charset="0"/>
              </a:rPr>
              <a:t> – relative weight</a:t>
            </a:r>
            <a:br>
              <a:rPr lang="en-US" dirty="0">
                <a:latin typeface="Calibri" panose="020F0502020204030204" pitchFamily="34" charset="0"/>
                <a:cs typeface="Calibri" panose="020F0502020204030204" pitchFamily="34" charset="0"/>
              </a:rPr>
            </a:br>
            <a:r>
              <a:rPr lang="en-US" dirty="0" err="1">
                <a:latin typeface="Calibri" panose="020F0502020204030204" pitchFamily="34" charset="0"/>
                <a:cs typeface="Calibri" panose="020F0502020204030204" pitchFamily="34" charset="0"/>
              </a:rPr>
              <a:t>i</a:t>
            </a:r>
            <a:r>
              <a:rPr lang="en-US" dirty="0">
                <a:latin typeface="Calibri" panose="020F0502020204030204" pitchFamily="34" charset="0"/>
                <a:cs typeface="Calibri" panose="020F0502020204030204" pitchFamily="34" charset="0"/>
              </a:rPr>
              <a:t> – number of the current survey/item</a:t>
            </a: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N – number of features included in the survey</a:t>
            </a:r>
            <a:endParaRPr lang="pl-PL" dirty="0">
              <a:latin typeface="Calibri" panose="020F0502020204030204" pitchFamily="34" charset="0"/>
              <a:cs typeface="Calibri" panose="020F0502020204030204" pitchFamily="34" charset="0"/>
            </a:endParaRPr>
          </a:p>
        </p:txBody>
      </p:sp>
      <p:sp>
        <p:nvSpPr>
          <p:cNvPr id="7" name="pole tekstowe 6"/>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12E6ABEA-BCD2-BEA3-DF13-9A98B1E13FBF}"/>
              </a:ext>
            </a:extLst>
          </p:cNvPr>
          <p:cNvPicPr>
            <a:picLocks noChangeAspect="1"/>
          </p:cNvPicPr>
          <p:nvPr/>
        </p:nvPicPr>
        <p:blipFill>
          <a:blip r:embed="rId5"/>
          <a:stretch>
            <a:fillRect/>
          </a:stretch>
        </p:blipFill>
        <p:spPr>
          <a:xfrm>
            <a:off x="253450" y="5897646"/>
            <a:ext cx="4919297" cy="957629"/>
          </a:xfrm>
          <a:prstGeom prst="rect">
            <a:avLst/>
          </a:prstGeom>
        </p:spPr>
      </p:pic>
      <p:pic>
        <p:nvPicPr>
          <p:cNvPr id="11" name="Picture 10">
            <a:extLst>
              <a:ext uri="{FF2B5EF4-FFF2-40B4-BE49-F238E27FC236}">
                <a16:creationId xmlns:a16="http://schemas.microsoft.com/office/drawing/2014/main" id="{7BBE5B56-62E0-1931-0EF9-59DC4AB9E030}"/>
              </a:ext>
            </a:extLst>
          </p:cNvPr>
          <p:cNvPicPr>
            <a:picLocks noChangeAspect="1"/>
          </p:cNvPicPr>
          <p:nvPr/>
        </p:nvPicPr>
        <p:blipFill>
          <a:blip r:embed="rId6"/>
          <a:stretch>
            <a:fillRect/>
          </a:stretch>
        </p:blipFill>
        <p:spPr>
          <a:xfrm>
            <a:off x="5295" y="189247"/>
            <a:ext cx="3784977" cy="618641"/>
          </a:xfrm>
          <a:prstGeom prst="rect">
            <a:avLst/>
          </a:prstGeom>
        </p:spPr>
      </p:pic>
    </p:spTree>
    <p:extLst>
      <p:ext uri="{BB962C8B-B14F-4D97-AF65-F5344CB8AC3E}">
        <p14:creationId xmlns:p14="http://schemas.microsoft.com/office/powerpoint/2010/main" val="690521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p:cNvPicPr>
            <a:picLocks noChangeAspect="1"/>
          </p:cNvPicPr>
          <p:nvPr/>
        </p:nvPicPr>
        <p:blipFill>
          <a:blip r:embed="rId3"/>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F5553546-705E-3777-28FB-532C5980EDA9}"/>
              </a:ext>
            </a:extLst>
          </p:cNvPr>
          <p:cNvPicPr>
            <a:picLocks noChangeAspect="1"/>
          </p:cNvPicPr>
          <p:nvPr/>
        </p:nvPicPr>
        <p:blipFill>
          <a:blip r:embed="rId4"/>
          <a:stretch>
            <a:fillRect/>
          </a:stretch>
        </p:blipFill>
        <p:spPr>
          <a:xfrm>
            <a:off x="214704" y="5742663"/>
            <a:ext cx="4919297" cy="957629"/>
          </a:xfrm>
          <a:prstGeom prst="rect">
            <a:avLst/>
          </a:prstGeom>
        </p:spPr>
      </p:pic>
      <p:pic>
        <p:nvPicPr>
          <p:cNvPr id="6" name="Picture 5">
            <a:extLst>
              <a:ext uri="{FF2B5EF4-FFF2-40B4-BE49-F238E27FC236}">
                <a16:creationId xmlns:a16="http://schemas.microsoft.com/office/drawing/2014/main" id="{4E5406A4-D4DF-4229-E5DB-2416A6050D07}"/>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961959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3"/>
          <a:stretch>
            <a:fillRect/>
          </a:stretch>
        </p:blipFill>
        <p:spPr>
          <a:xfrm>
            <a:off x="3868738" y="985837"/>
            <a:ext cx="7315200" cy="4876800"/>
          </a:xfrm>
          <a:prstGeom prst="rect">
            <a:avLst/>
          </a:prstGeom>
        </p:spPr>
      </p:pic>
      <p:sp>
        <p:nvSpPr>
          <p:cNvPr id="6"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8" name="pole tekstowe 7"/>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4C8D3370-1D55-F93C-4342-4FC25B8D1465}"/>
              </a:ext>
            </a:extLst>
          </p:cNvPr>
          <p:cNvPicPr>
            <a:picLocks noChangeAspect="1"/>
          </p:cNvPicPr>
          <p:nvPr/>
        </p:nvPicPr>
        <p:blipFill>
          <a:blip r:embed="rId4"/>
          <a:stretch>
            <a:fillRect/>
          </a:stretch>
        </p:blipFill>
        <p:spPr>
          <a:xfrm>
            <a:off x="266365" y="5897646"/>
            <a:ext cx="4919297" cy="957629"/>
          </a:xfrm>
          <a:prstGeom prst="rect">
            <a:avLst/>
          </a:prstGeom>
        </p:spPr>
      </p:pic>
      <p:pic>
        <p:nvPicPr>
          <p:cNvPr id="7" name="Picture 6">
            <a:extLst>
              <a:ext uri="{FF2B5EF4-FFF2-40B4-BE49-F238E27FC236}">
                <a16:creationId xmlns:a16="http://schemas.microsoft.com/office/drawing/2014/main" id="{189E9C08-3C33-88E6-82C7-09BE15F4E8B6}"/>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293408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Interpretation</a:t>
            </a:r>
            <a:r>
              <a:rPr lang="pl-PL" dirty="0">
                <a:latin typeface="Calibri" panose="020F0502020204030204" pitchFamily="34" charset="0"/>
                <a:cs typeface="Calibri" panose="020F0502020204030204" pitchFamily="34" charset="0"/>
              </a:rPr>
              <a:t> of </a:t>
            </a:r>
            <a:r>
              <a:rPr lang="pl-PL" dirty="0" err="1">
                <a:latin typeface="Calibri" panose="020F0502020204030204" pitchFamily="34" charset="0"/>
                <a:cs typeface="Calibri" panose="020F0502020204030204" pitchFamily="34" charset="0"/>
              </a:rPr>
              <a:t>results</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83736" y="993971"/>
            <a:ext cx="7832403" cy="4860913"/>
          </a:xfrm>
        </p:spPr>
        <p:txBody>
          <a:bodyPr>
            <a:normAutofit/>
          </a:bodyPr>
          <a:lstStyle/>
          <a:p>
            <a:pPr marL="0" indent="0">
              <a:buNone/>
            </a:pPr>
            <a:r>
              <a:rPr lang="en-US" sz="2800" dirty="0">
                <a:latin typeface="Calibri" panose="020F0502020204030204" pitchFamily="34" charset="0"/>
                <a:cs typeface="Calibri" panose="020F0502020204030204" pitchFamily="34" charset="0"/>
              </a:rPr>
              <a:t>0–40%: Very poor – customer extremely dissatisfied</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41–60%: Poor – customer dissatisfied</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61–75%: Average – some issues with customer satisfaction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76–90%: Good – few issues with customer satisfaction</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91–100%: Very good – customer highly satisfied</a:t>
            </a:r>
            <a:endParaRPr lang="pl-PL" sz="2800" dirty="0">
              <a:latin typeface="Calibri" panose="020F0502020204030204" pitchFamily="34" charset="0"/>
              <a:cs typeface="Calibri" panose="020F0502020204030204" pitchFamily="34" charset="0"/>
            </a:endParaRPr>
          </a:p>
        </p:txBody>
      </p:sp>
      <p:sp>
        <p:nvSpPr>
          <p:cNvPr id="4" name="pole tekstowe 3"/>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8C7BDCA-BB78-A1B0-B3FB-22CAB8EF61EF}"/>
              </a:ext>
            </a:extLst>
          </p:cNvPr>
          <p:cNvPicPr>
            <a:picLocks noChangeAspect="1"/>
          </p:cNvPicPr>
          <p:nvPr/>
        </p:nvPicPr>
        <p:blipFill>
          <a:blip r:embed="rId3"/>
          <a:stretch>
            <a:fillRect/>
          </a:stretch>
        </p:blipFill>
        <p:spPr>
          <a:xfrm>
            <a:off x="-4855" y="5845985"/>
            <a:ext cx="4919297" cy="957629"/>
          </a:xfrm>
          <a:prstGeom prst="rect">
            <a:avLst/>
          </a:prstGeom>
        </p:spPr>
      </p:pic>
      <p:pic>
        <p:nvPicPr>
          <p:cNvPr id="8" name="Picture 7">
            <a:extLst>
              <a:ext uri="{FF2B5EF4-FFF2-40B4-BE49-F238E27FC236}">
                <a16:creationId xmlns:a16="http://schemas.microsoft.com/office/drawing/2014/main" id="{D7586A07-6047-426F-15B8-84596F00D8E5}"/>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1531154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Quality mapping – defining the segmentation points of the quality map</a:t>
            </a:r>
            <a:endParaRPr lang="pl-PL" dirty="0">
              <a:latin typeface="Calibri" panose="020F0502020204030204" pitchFamily="34" charset="0"/>
              <a:cs typeface="Calibri" panose="020F0502020204030204" pitchFamily="34" charset="0"/>
            </a:endParaRPr>
          </a:p>
        </p:txBody>
      </p:sp>
      <p:sp>
        <p:nvSpPr>
          <p:cNvPr id="5" name="Prostokąt 4"/>
          <p:cNvSpPr/>
          <p:nvPr/>
        </p:nvSpPr>
        <p:spPr>
          <a:xfrm>
            <a:off x="3776870" y="4770783"/>
            <a:ext cx="7938052" cy="1631216"/>
          </a:xfrm>
          <a:prstGeom prst="rect">
            <a:avLst/>
          </a:prstGeom>
        </p:spPr>
        <p:txBody>
          <a:bodyPr wrap="square">
            <a:spAutoFit/>
          </a:bodyPr>
          <a:lstStyle/>
          <a:p>
            <a:r>
              <a:rPr lang="pl-PL" sz="2000" dirty="0">
                <a:latin typeface="Calibri" panose="020F0502020204030204" pitchFamily="34" charset="0"/>
                <a:cs typeface="Calibri" panose="020F0502020204030204" pitchFamily="34" charset="0"/>
              </a:rPr>
              <a:t>Y</a:t>
            </a:r>
            <a:r>
              <a:rPr lang="en-US" sz="2000" dirty="0" err="1">
                <a:latin typeface="Calibri" panose="020F0502020204030204" pitchFamily="34" charset="0"/>
                <a:cs typeface="Calibri" panose="020F0502020204030204" pitchFamily="34" charset="0"/>
              </a:rPr>
              <a:t>ou</a:t>
            </a:r>
            <a:r>
              <a:rPr lang="en-US" sz="2000" dirty="0">
                <a:latin typeface="Calibri" panose="020F0502020204030204" pitchFamily="34" charset="0"/>
                <a:cs typeface="Calibri" panose="020F0502020204030204" pitchFamily="34" charset="0"/>
              </a:rPr>
              <a:t> will determine the division points of the quality map – dividing it into 4 areas. The important axes are importance and satisfaction. The point on the importance axis is determined by calculating the weighted average of all aspects. To determine the point on the satisfaction axis, the previously calculated average rating of all aspects is used.</a:t>
            </a:r>
            <a:endParaRPr lang="pl-PL" sz="2000" dirty="0">
              <a:latin typeface="Calibri" panose="020F0502020204030204" pitchFamily="34" charset="0"/>
              <a:cs typeface="Calibri" panose="020F0502020204030204" pitchFamily="34" charset="0"/>
            </a:endParaRPr>
          </a:p>
        </p:txBody>
      </p:sp>
      <p:sp>
        <p:nvSpPr>
          <p:cNvPr id="7" name="pole tekstowe 6"/>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9" name="Symbol zastępczy zawartości 8"/>
          <p:cNvPicPr>
            <a:picLocks noGrp="1" noChangeAspect="1"/>
          </p:cNvPicPr>
          <p:nvPr>
            <p:ph idx="1"/>
          </p:nvPr>
        </p:nvPicPr>
        <p:blipFill>
          <a:blip r:embed="rId3"/>
          <a:stretch>
            <a:fillRect/>
          </a:stretch>
        </p:blipFill>
        <p:spPr>
          <a:xfrm>
            <a:off x="3962400" y="137698"/>
            <a:ext cx="6745356" cy="4496904"/>
          </a:xfrm>
          <a:prstGeom prst="rect">
            <a:avLst/>
          </a:prstGeom>
        </p:spPr>
      </p:pic>
      <p:pic>
        <p:nvPicPr>
          <p:cNvPr id="4" name="Picture 3">
            <a:extLst>
              <a:ext uri="{FF2B5EF4-FFF2-40B4-BE49-F238E27FC236}">
                <a16:creationId xmlns:a16="http://schemas.microsoft.com/office/drawing/2014/main" id="{7F03AF77-B969-CAE5-4B53-79787D99410E}"/>
              </a:ext>
            </a:extLst>
          </p:cNvPr>
          <p:cNvPicPr>
            <a:picLocks noChangeAspect="1"/>
          </p:cNvPicPr>
          <p:nvPr/>
        </p:nvPicPr>
        <p:blipFill>
          <a:blip r:embed="rId4"/>
          <a:stretch>
            <a:fillRect/>
          </a:stretch>
        </p:blipFill>
        <p:spPr>
          <a:xfrm>
            <a:off x="253450" y="5936391"/>
            <a:ext cx="4919297" cy="957629"/>
          </a:xfrm>
          <a:prstGeom prst="rect">
            <a:avLst/>
          </a:prstGeom>
        </p:spPr>
      </p:pic>
      <p:pic>
        <p:nvPicPr>
          <p:cNvPr id="8" name="Picture 7">
            <a:extLst>
              <a:ext uri="{FF2B5EF4-FFF2-40B4-BE49-F238E27FC236}">
                <a16:creationId xmlns:a16="http://schemas.microsoft.com/office/drawing/2014/main" id="{357375CC-7580-1567-CFE1-6188F9EB8BAA}"/>
              </a:ext>
            </a:extLst>
          </p:cNvPr>
          <p:cNvPicPr>
            <a:picLocks noChangeAspect="1"/>
          </p:cNvPicPr>
          <p:nvPr/>
        </p:nvPicPr>
        <p:blipFill>
          <a:blip r:embed="rId5"/>
          <a:stretch>
            <a:fillRect/>
          </a:stretch>
        </p:blipFill>
        <p:spPr>
          <a:xfrm>
            <a:off x="5295" y="189247"/>
            <a:ext cx="3784977" cy="618641"/>
          </a:xfrm>
          <a:prstGeom prst="rect">
            <a:avLst/>
          </a:prstGeom>
        </p:spPr>
      </p:pic>
    </p:spTree>
    <p:extLst>
      <p:ext uri="{BB962C8B-B14F-4D97-AF65-F5344CB8AC3E}">
        <p14:creationId xmlns:p14="http://schemas.microsoft.com/office/powerpoint/2010/main" val="382459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a:xfrm>
            <a:off x="3604224" y="265142"/>
            <a:ext cx="8031185" cy="6109153"/>
          </a:xfrm>
        </p:spPr>
        <p:txBody>
          <a:bodyPr>
            <a:normAutofit fontScale="92500" lnSpcReduction="10000"/>
          </a:bodyPr>
          <a:lstStyle/>
          <a:p>
            <a:pPr marL="0" indent="0">
              <a:buNone/>
            </a:pPr>
            <a:endParaRPr lang="en-US" sz="2800" dirty="0">
              <a:latin typeface="Calibri" panose="020F0502020204030204" pitchFamily="34" charset="0"/>
              <a:cs typeface="Calibri" panose="020F0502020204030204" pitchFamily="34" charset="0"/>
            </a:endParaRPr>
          </a:p>
          <a:p>
            <a:r>
              <a:rPr lang="pl-PL" sz="2800" dirty="0">
                <a:latin typeface="Calibri" panose="020F0502020204030204" pitchFamily="34" charset="0"/>
                <a:cs typeface="Calibri" panose="020F0502020204030204" pitchFamily="34" charset="0"/>
              </a:rPr>
              <a:t>P</a:t>
            </a:r>
            <a:r>
              <a:rPr lang="en-US" sz="2800" dirty="0">
                <a:latin typeface="Calibri" panose="020F0502020204030204" pitchFamily="34" charset="0"/>
                <a:cs typeface="Calibri" panose="020F0502020204030204" pitchFamily="34" charset="0"/>
              </a:rPr>
              <a:t>resent a </a:t>
            </a:r>
            <a:r>
              <a:rPr lang="en-US" sz="2800" b="1" dirty="0">
                <a:latin typeface="Calibri" panose="020F0502020204030204" pitchFamily="34" charset="0"/>
                <a:cs typeface="Calibri" panose="020F0502020204030204" pitchFamily="34" charset="0"/>
              </a:rPr>
              <a:t>quality map</a:t>
            </a:r>
            <a:r>
              <a:rPr lang="en-US" sz="2800" dirty="0">
                <a:latin typeface="Calibri" panose="020F0502020204030204" pitchFamily="34" charset="0"/>
                <a:cs typeface="Calibri" panose="020F0502020204030204" pitchFamily="34" charset="0"/>
              </a:rPr>
              <a:t> for the analyzed </a:t>
            </a:r>
            <a:r>
              <a:rPr lang="pl-PL" sz="2800" dirty="0">
                <a:latin typeface="Calibri" panose="020F0502020204030204" pitchFamily="34" charset="0"/>
                <a:cs typeface="Calibri" panose="020F0502020204030204" pitchFamily="34" charset="0"/>
              </a:rPr>
              <a:t>operator</a:t>
            </a:r>
            <a:r>
              <a:rPr lang="en-US" sz="2800" dirty="0">
                <a:latin typeface="Calibri" panose="020F0502020204030204" pitchFamily="34" charset="0"/>
                <a:cs typeface="Calibri" panose="020F0502020204030204" pitchFamily="34" charset="0"/>
              </a:rPr>
              <a:t>, classifying factors into the following categories:</a:t>
            </a:r>
          </a:p>
          <a:p>
            <a:pPr lvl="1"/>
            <a:r>
              <a:rPr lang="en-US" sz="2800" b="1" dirty="0">
                <a:latin typeface="Calibri" panose="020F0502020204030204" pitchFamily="34" charset="0"/>
                <a:cs typeface="Calibri" panose="020F0502020204030204" pitchFamily="34" charset="0"/>
              </a:rPr>
              <a:t>Insignificant factors</a:t>
            </a:r>
            <a:endParaRPr lang="en-US" sz="28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Factors whose values should be maintained</a:t>
            </a:r>
            <a:endParaRPr lang="en-US" sz="28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Factors to be improved as a last priority (in the long term)</a:t>
            </a:r>
            <a:endParaRPr lang="en-US" sz="2800" dirty="0">
              <a:latin typeface="Calibri" panose="020F0502020204030204" pitchFamily="34" charset="0"/>
              <a:cs typeface="Calibri" panose="020F0502020204030204" pitchFamily="34" charset="0"/>
            </a:endParaRPr>
          </a:p>
          <a:p>
            <a:pPr lvl="1"/>
            <a:r>
              <a:rPr lang="en-US" sz="2800" b="1" dirty="0">
                <a:latin typeface="Calibri" panose="020F0502020204030204" pitchFamily="34" charset="0"/>
                <a:cs typeface="Calibri" panose="020F0502020204030204" pitchFamily="34" charset="0"/>
              </a:rPr>
              <a:t>Factors requiring improvement as a first priority (in the short term)</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After preparing the quality map, perform an </a:t>
            </a:r>
            <a:r>
              <a:rPr lang="en-US" sz="2800" b="1" dirty="0">
                <a:latin typeface="Calibri" panose="020F0502020204030204" pitchFamily="34" charset="0"/>
                <a:cs typeface="Calibri" panose="020F0502020204030204" pitchFamily="34" charset="0"/>
              </a:rPr>
              <a:t>analysis of the chart</a:t>
            </a:r>
            <a:r>
              <a:rPr lang="en-US" sz="2800" dirty="0">
                <a:latin typeface="Calibri" panose="020F0502020204030204" pitchFamily="34" charset="0"/>
                <a:cs typeface="Calibri" panose="020F0502020204030204" pitchFamily="34" charset="0"/>
              </a:rPr>
              <a:t>:</a:t>
            </a:r>
          </a:p>
          <a:p>
            <a:pPr lvl="1"/>
            <a:r>
              <a:rPr lang="en-US" sz="2600" dirty="0">
                <a:latin typeface="Calibri" panose="020F0502020204030204" pitchFamily="34" charset="0"/>
                <a:cs typeface="Calibri" panose="020F0502020204030204" pitchFamily="34" charset="0"/>
              </a:rPr>
              <a:t>Draw conclusions</a:t>
            </a:r>
          </a:p>
          <a:p>
            <a:pPr lvl="1"/>
            <a:r>
              <a:rPr lang="en-US" sz="2600" dirty="0">
                <a:latin typeface="Calibri" panose="020F0502020204030204" pitchFamily="34" charset="0"/>
                <a:cs typeface="Calibri" panose="020F0502020204030204" pitchFamily="34" charset="0"/>
              </a:rPr>
              <a:t>Identify directions for the company’s development in this area</a:t>
            </a:r>
          </a:p>
          <a:p>
            <a:pPr lvl="1"/>
            <a:r>
              <a:rPr lang="en-US" sz="2600" dirty="0">
                <a:latin typeface="Calibri" panose="020F0502020204030204" pitchFamily="34" charset="0"/>
                <a:cs typeface="Calibri" panose="020F0502020204030204" pitchFamily="34" charset="0"/>
              </a:rPr>
              <a:t>Finally, propose </a:t>
            </a:r>
            <a:r>
              <a:rPr lang="en-US" sz="2600" b="1" dirty="0">
                <a:latin typeface="Calibri" panose="020F0502020204030204" pitchFamily="34" charset="0"/>
                <a:cs typeface="Calibri" panose="020F0502020204030204" pitchFamily="34" charset="0"/>
              </a:rPr>
              <a:t>actions the </a:t>
            </a:r>
            <a:r>
              <a:rPr lang="pl-PL" sz="2600" b="1" dirty="0">
                <a:latin typeface="Calibri" panose="020F0502020204030204" pitchFamily="34" charset="0"/>
                <a:cs typeface="Calibri" panose="020F0502020204030204" pitchFamily="34" charset="0"/>
              </a:rPr>
              <a:t>operator </a:t>
            </a:r>
            <a:r>
              <a:rPr lang="en-US" sz="2600" b="1" dirty="0">
                <a:latin typeface="Calibri" panose="020F0502020204030204" pitchFamily="34" charset="0"/>
                <a:cs typeface="Calibri" panose="020F0502020204030204" pitchFamily="34" charset="0"/>
              </a:rPr>
              <a:t>could take to improve its competitiveness</a:t>
            </a:r>
            <a:r>
              <a:rPr lang="en-US" sz="2600" dirty="0">
                <a:latin typeface="Calibri" panose="020F0502020204030204" pitchFamily="34" charset="0"/>
                <a:cs typeface="Calibri" panose="020F0502020204030204" pitchFamily="34" charset="0"/>
              </a:rPr>
              <a:t> in relation to these factors.</a:t>
            </a:r>
          </a:p>
          <a:p>
            <a:endParaRPr lang="pl-PL" dirty="0"/>
          </a:p>
        </p:txBody>
      </p:sp>
      <p:sp>
        <p:nvSpPr>
          <p:cNvPr id="4"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6" name="pole tekstowe 5"/>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B73D93-72D0-FC34-C461-C1D7F13C9730}"/>
              </a:ext>
            </a:extLst>
          </p:cNvPr>
          <p:cNvPicPr>
            <a:picLocks noChangeAspect="1"/>
          </p:cNvPicPr>
          <p:nvPr/>
        </p:nvPicPr>
        <p:blipFill>
          <a:blip r:embed="rId3"/>
          <a:stretch>
            <a:fillRect/>
          </a:stretch>
        </p:blipFill>
        <p:spPr>
          <a:xfrm>
            <a:off x="253450" y="5897646"/>
            <a:ext cx="4919297" cy="957629"/>
          </a:xfrm>
          <a:prstGeom prst="rect">
            <a:avLst/>
          </a:prstGeom>
        </p:spPr>
      </p:pic>
      <p:pic>
        <p:nvPicPr>
          <p:cNvPr id="9" name="Picture 8">
            <a:extLst>
              <a:ext uri="{FF2B5EF4-FFF2-40B4-BE49-F238E27FC236}">
                <a16:creationId xmlns:a16="http://schemas.microsoft.com/office/drawing/2014/main" id="{88DFE789-2121-6259-54AE-3174033D6C31}"/>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3706597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Łącznik prosty 3"/>
          <p:cNvCxnSpPr/>
          <p:nvPr/>
        </p:nvCxnSpPr>
        <p:spPr>
          <a:xfrm>
            <a:off x="4159293" y="1461989"/>
            <a:ext cx="13855" cy="4155666"/>
          </a:xfrm>
          <a:prstGeom prst="line">
            <a:avLst/>
          </a:prstGeom>
          <a:noFill/>
          <a:ln w="9525" cap="flat" cmpd="sng" algn="ctr">
            <a:solidFill>
              <a:srgbClr val="DC4261">
                <a:shade val="95000"/>
                <a:satMod val="105000"/>
              </a:srgbClr>
            </a:solidFill>
            <a:prstDash val="solid"/>
          </a:ln>
          <a:effectLst/>
        </p:spPr>
      </p:cxnSp>
      <p:cxnSp>
        <p:nvCxnSpPr>
          <p:cNvPr id="5" name="Łącznik prosty 4"/>
          <p:cNvCxnSpPr/>
          <p:nvPr/>
        </p:nvCxnSpPr>
        <p:spPr>
          <a:xfrm>
            <a:off x="4128813" y="5592458"/>
            <a:ext cx="7280366" cy="0"/>
          </a:xfrm>
          <a:prstGeom prst="line">
            <a:avLst/>
          </a:prstGeom>
          <a:noFill/>
          <a:ln w="9525" cap="flat" cmpd="sng" algn="ctr">
            <a:solidFill>
              <a:srgbClr val="DC4261">
                <a:shade val="95000"/>
                <a:satMod val="105000"/>
              </a:srgbClr>
            </a:solidFill>
            <a:prstDash val="solid"/>
          </a:ln>
          <a:effectLst/>
        </p:spPr>
      </p:cxnSp>
      <p:sp>
        <p:nvSpPr>
          <p:cNvPr id="6" name="pole tekstowe 5"/>
          <p:cNvSpPr txBox="1"/>
          <p:nvPr/>
        </p:nvSpPr>
        <p:spPr>
          <a:xfrm rot="16200000">
            <a:off x="2431289" y="3112574"/>
            <a:ext cx="2612571" cy="369332"/>
          </a:xfrm>
          <a:prstGeom prst="rect">
            <a:avLst/>
          </a:prstGeom>
          <a:noFill/>
        </p:spPr>
        <p:txBody>
          <a:bodyPr wrap="square" rtlCol="0">
            <a:spAutoFit/>
          </a:bodyPr>
          <a:lstStyle/>
          <a:p>
            <a:pPr algn="ctr"/>
            <a:r>
              <a:rPr lang="pl-PL" b="1" dirty="0">
                <a:solidFill>
                  <a:srgbClr val="002C58"/>
                </a:solidFill>
                <a:latin typeface="Calibri" panose="020F0502020204030204" pitchFamily="34" charset="0"/>
                <a:cs typeface="Calibri" panose="020F0502020204030204" pitchFamily="34" charset="0"/>
              </a:rPr>
              <a:t>SATISFACTION</a:t>
            </a:r>
          </a:p>
        </p:txBody>
      </p:sp>
      <p:sp>
        <p:nvSpPr>
          <p:cNvPr id="7" name="pole tekstowe 6"/>
          <p:cNvSpPr txBox="1"/>
          <p:nvPr/>
        </p:nvSpPr>
        <p:spPr>
          <a:xfrm>
            <a:off x="6462710" y="5592458"/>
            <a:ext cx="2612571" cy="369332"/>
          </a:xfrm>
          <a:prstGeom prst="rect">
            <a:avLst/>
          </a:prstGeom>
          <a:noFill/>
        </p:spPr>
        <p:txBody>
          <a:bodyPr wrap="square" rtlCol="0">
            <a:spAutoFit/>
          </a:bodyPr>
          <a:lstStyle/>
          <a:p>
            <a:pPr algn="ctr"/>
            <a:r>
              <a:rPr lang="pl-PL" b="1" dirty="0">
                <a:solidFill>
                  <a:srgbClr val="002C58"/>
                </a:solidFill>
                <a:latin typeface="Calibri" panose="020F0502020204030204" pitchFamily="34" charset="0"/>
                <a:cs typeface="Calibri" panose="020F0502020204030204" pitchFamily="34" charset="0"/>
              </a:rPr>
              <a:t>IMPORTANCE</a:t>
            </a:r>
          </a:p>
        </p:txBody>
      </p:sp>
      <p:cxnSp>
        <p:nvCxnSpPr>
          <p:cNvPr id="8" name="Łącznik prosty 7"/>
          <p:cNvCxnSpPr/>
          <p:nvPr/>
        </p:nvCxnSpPr>
        <p:spPr>
          <a:xfrm flipH="1">
            <a:off x="6917635" y="1461989"/>
            <a:ext cx="6629" cy="4130469"/>
          </a:xfrm>
          <a:prstGeom prst="line">
            <a:avLst/>
          </a:prstGeom>
          <a:noFill/>
          <a:ln w="53975" cap="flat" cmpd="sng" algn="ctr">
            <a:solidFill>
              <a:srgbClr val="002C58">
                <a:lumMod val="50000"/>
                <a:lumOff val="50000"/>
              </a:srgbClr>
            </a:solidFill>
            <a:prstDash val="solid"/>
          </a:ln>
          <a:effectLst/>
        </p:spPr>
      </p:cxnSp>
      <p:cxnSp>
        <p:nvCxnSpPr>
          <p:cNvPr id="9" name="Łącznik prosty 8"/>
          <p:cNvCxnSpPr/>
          <p:nvPr/>
        </p:nvCxnSpPr>
        <p:spPr>
          <a:xfrm flipV="1">
            <a:off x="4159293" y="2689034"/>
            <a:ext cx="7628709" cy="1"/>
          </a:xfrm>
          <a:prstGeom prst="line">
            <a:avLst/>
          </a:prstGeom>
          <a:noFill/>
          <a:ln w="38100" cap="flat" cmpd="sng" algn="ctr">
            <a:solidFill>
              <a:srgbClr val="002C58">
                <a:lumMod val="50000"/>
                <a:lumOff val="50000"/>
              </a:srgbClr>
            </a:solidFill>
            <a:prstDash val="solid"/>
          </a:ln>
          <a:effectLst/>
        </p:spPr>
      </p:cxnSp>
      <p:sp>
        <p:nvSpPr>
          <p:cNvPr id="10" name="pole tekstowe 9"/>
          <p:cNvSpPr txBox="1"/>
          <p:nvPr/>
        </p:nvSpPr>
        <p:spPr>
          <a:xfrm>
            <a:off x="4455228" y="1806289"/>
            <a:ext cx="2308720" cy="369332"/>
          </a:xfrm>
          <a:prstGeom prst="rect">
            <a:avLst/>
          </a:prstGeom>
          <a:noFill/>
        </p:spPr>
        <p:txBody>
          <a:bodyPr wrap="square" rtlCol="0">
            <a:spAutoFit/>
          </a:bodyPr>
          <a:lstStyle/>
          <a:p>
            <a:r>
              <a:rPr lang="pl-PL" b="1" dirty="0" err="1"/>
              <a:t>Insignificant</a:t>
            </a:r>
            <a:r>
              <a:rPr lang="pl-PL" b="1" dirty="0"/>
              <a:t> </a:t>
            </a:r>
            <a:r>
              <a:rPr lang="pl-PL" b="1" dirty="0" err="1"/>
              <a:t>factors</a:t>
            </a:r>
            <a:r>
              <a:rPr lang="pl-PL" dirty="0"/>
              <a:t> </a:t>
            </a:r>
            <a:endParaRPr lang="pl-PL" b="1" dirty="0">
              <a:solidFill>
                <a:srgbClr val="002C58"/>
              </a:solidFill>
              <a:latin typeface="Calibri" panose="020F0502020204030204" pitchFamily="34" charset="0"/>
              <a:cs typeface="Calibri" panose="020F0502020204030204" pitchFamily="34" charset="0"/>
            </a:endParaRPr>
          </a:p>
        </p:txBody>
      </p:sp>
      <p:sp>
        <p:nvSpPr>
          <p:cNvPr id="11" name="pole tekstowe 10"/>
          <p:cNvSpPr txBox="1"/>
          <p:nvPr/>
        </p:nvSpPr>
        <p:spPr>
          <a:xfrm>
            <a:off x="7126305" y="1769112"/>
            <a:ext cx="4615544" cy="369332"/>
          </a:xfrm>
          <a:prstGeom prst="rect">
            <a:avLst/>
          </a:prstGeom>
          <a:noFill/>
        </p:spPr>
        <p:txBody>
          <a:bodyPr wrap="square" rtlCol="0">
            <a:spAutoFit/>
          </a:bodyPr>
          <a:lstStyle/>
          <a:p>
            <a:r>
              <a:rPr lang="pl-PL" b="1" dirty="0">
                <a:latin typeface="Calibri" panose="020F0502020204030204" pitchFamily="34" charset="0"/>
                <a:cs typeface="Calibri" panose="020F0502020204030204" pitchFamily="34" charset="0"/>
              </a:rPr>
              <a:t>F</a:t>
            </a:r>
            <a:r>
              <a:rPr lang="en-US" b="1" dirty="0">
                <a:latin typeface="Calibri" panose="020F0502020204030204" pitchFamily="34" charset="0"/>
                <a:cs typeface="Calibri" panose="020F0502020204030204" pitchFamily="34" charset="0"/>
              </a:rPr>
              <a:t>actors whose values should be maintained</a:t>
            </a:r>
            <a:endParaRPr lang="pl-PL" b="1" dirty="0">
              <a:solidFill>
                <a:srgbClr val="002C58"/>
              </a:solidFill>
              <a:latin typeface="Calibri" panose="020F0502020204030204" pitchFamily="34" charset="0"/>
              <a:cs typeface="Calibri" panose="020F0502020204030204" pitchFamily="34" charset="0"/>
            </a:endParaRPr>
          </a:p>
        </p:txBody>
      </p:sp>
      <p:sp>
        <p:nvSpPr>
          <p:cNvPr id="12" name="pole tekstowe 11"/>
          <p:cNvSpPr txBox="1"/>
          <p:nvPr/>
        </p:nvSpPr>
        <p:spPr>
          <a:xfrm>
            <a:off x="4387419" y="3514625"/>
            <a:ext cx="2308720" cy="646331"/>
          </a:xfrm>
          <a:prstGeom prst="rect">
            <a:avLst/>
          </a:prstGeom>
          <a:noFill/>
        </p:spPr>
        <p:txBody>
          <a:bodyPr wrap="square" rtlCol="0">
            <a:spAutoFit/>
          </a:bodyPr>
          <a:lstStyle/>
          <a:p>
            <a:r>
              <a:rPr lang="pl-PL" b="1" dirty="0" err="1"/>
              <a:t>Factors</a:t>
            </a:r>
            <a:r>
              <a:rPr lang="pl-PL" b="1" dirty="0"/>
              <a:t> </a:t>
            </a:r>
            <a:r>
              <a:rPr lang="pl-PL" b="1" dirty="0" err="1"/>
              <a:t>requiring</a:t>
            </a:r>
            <a:r>
              <a:rPr lang="pl-PL" b="1" dirty="0"/>
              <a:t> </a:t>
            </a:r>
            <a:r>
              <a:rPr lang="pl-PL" b="1" dirty="0" err="1"/>
              <a:t>improvement</a:t>
            </a:r>
            <a:r>
              <a:rPr lang="pl-PL" b="1" dirty="0"/>
              <a:t> </a:t>
            </a:r>
            <a:r>
              <a:rPr lang="pl-PL" b="1" dirty="0" err="1"/>
              <a:t>last</a:t>
            </a:r>
            <a:r>
              <a:rPr lang="pl-PL" dirty="0"/>
              <a:t> </a:t>
            </a:r>
            <a:endParaRPr lang="pl-PL" b="1" dirty="0">
              <a:solidFill>
                <a:srgbClr val="002C58"/>
              </a:solidFill>
              <a:latin typeface="Calibri" panose="020F0502020204030204" pitchFamily="34" charset="0"/>
              <a:cs typeface="Calibri" panose="020F0502020204030204" pitchFamily="34" charset="0"/>
            </a:endParaRPr>
          </a:p>
        </p:txBody>
      </p:sp>
      <p:sp>
        <p:nvSpPr>
          <p:cNvPr id="13" name="pole tekstowe 12"/>
          <p:cNvSpPr txBox="1"/>
          <p:nvPr/>
        </p:nvSpPr>
        <p:spPr>
          <a:xfrm>
            <a:off x="7489054" y="3569946"/>
            <a:ext cx="3564459" cy="646331"/>
          </a:xfrm>
          <a:prstGeom prst="rect">
            <a:avLst/>
          </a:prstGeom>
          <a:noFill/>
        </p:spPr>
        <p:txBody>
          <a:bodyPr wrap="square" rtlCol="0">
            <a:spAutoFit/>
          </a:bodyPr>
          <a:lstStyle/>
          <a:p>
            <a:r>
              <a:rPr lang="pl-PL" b="1" dirty="0">
                <a:latin typeface="Calibri" panose="020F0502020204030204" pitchFamily="34" charset="0"/>
                <a:cs typeface="Calibri" panose="020F0502020204030204" pitchFamily="34" charset="0"/>
              </a:rPr>
              <a:t>F</a:t>
            </a:r>
            <a:r>
              <a:rPr lang="en-US" b="1" dirty="0">
                <a:latin typeface="Calibri" panose="020F0502020204030204" pitchFamily="34" charset="0"/>
                <a:cs typeface="Calibri" panose="020F0502020204030204" pitchFamily="34" charset="0"/>
              </a:rPr>
              <a:t>actors requiring improvement as a first priority (in the short term)</a:t>
            </a:r>
            <a:endParaRPr lang="pl-PL" b="1" dirty="0">
              <a:solidFill>
                <a:srgbClr val="002C58"/>
              </a:solidFill>
              <a:latin typeface="Calibri" panose="020F0502020204030204" pitchFamily="34" charset="0"/>
              <a:cs typeface="Calibri" panose="020F0502020204030204" pitchFamily="34" charset="0"/>
            </a:endParaRPr>
          </a:p>
        </p:txBody>
      </p:sp>
      <p:sp>
        <p:nvSpPr>
          <p:cNvPr id="14" name="pole tekstowe 13"/>
          <p:cNvSpPr txBox="1"/>
          <p:nvPr/>
        </p:nvSpPr>
        <p:spPr>
          <a:xfrm>
            <a:off x="8168138" y="2921241"/>
            <a:ext cx="1814286" cy="369332"/>
          </a:xfrm>
          <a:prstGeom prst="rect">
            <a:avLst/>
          </a:prstGeom>
          <a:noFill/>
        </p:spPr>
        <p:txBody>
          <a:bodyPr wrap="square" rtlCol="0">
            <a:spAutoFit/>
          </a:bodyPr>
          <a:lstStyle/>
          <a:p>
            <a:r>
              <a:rPr lang="pl-PL" b="1"/>
              <a:t>flexibility</a:t>
            </a:r>
            <a:r>
              <a:rPr lang="pl-PL"/>
              <a:t> </a:t>
            </a:r>
            <a:endParaRPr lang="pl-PL" dirty="0">
              <a:solidFill>
                <a:srgbClr val="002C58"/>
              </a:solidFill>
              <a:latin typeface="Arial"/>
            </a:endParaRPr>
          </a:p>
        </p:txBody>
      </p:sp>
      <p:sp>
        <p:nvSpPr>
          <p:cNvPr id="16" name="Prostokąt 15"/>
          <p:cNvSpPr/>
          <p:nvPr/>
        </p:nvSpPr>
        <p:spPr>
          <a:xfrm>
            <a:off x="7768995" y="3019355"/>
            <a:ext cx="204652" cy="1731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pole tekstowe 16"/>
          <p:cNvSpPr txBox="1"/>
          <p:nvPr/>
        </p:nvSpPr>
        <p:spPr>
          <a:xfrm>
            <a:off x="8693426" y="6202017"/>
            <a:ext cx="3048423" cy="369332"/>
          </a:xfrm>
          <a:prstGeom prst="rect">
            <a:avLst/>
          </a:prstGeom>
          <a:solidFill>
            <a:schemeClr val="accent2">
              <a:lumMod val="60000"/>
              <a:lumOff val="40000"/>
            </a:schemeClr>
          </a:solidFill>
        </p:spPr>
        <p:txBody>
          <a:bodyPr wrap="square" rtlCol="0">
            <a:spAutoFit/>
          </a:bodyPr>
          <a:lstStyle/>
          <a:p>
            <a:pPr algn="ctr"/>
            <a:r>
              <a:rPr lang="pl-PL" b="1" dirty="0" err="1"/>
              <a:t>Example</a:t>
            </a:r>
            <a:r>
              <a:rPr lang="pl-PL" b="1" dirty="0"/>
              <a:t> of a </a:t>
            </a:r>
            <a:r>
              <a:rPr lang="pl-PL" b="1" dirty="0" err="1"/>
              <a:t>quality</a:t>
            </a:r>
            <a:r>
              <a:rPr lang="pl-PL" b="1" dirty="0"/>
              <a:t> map</a:t>
            </a:r>
          </a:p>
        </p:txBody>
      </p:sp>
      <p:sp>
        <p:nvSpPr>
          <p:cNvPr id="18" name="Tytuł 17"/>
          <p:cNvSpPr>
            <a:spLocks noGrp="1"/>
          </p:cNvSpPr>
          <p:nvPr>
            <p:ph type="title"/>
          </p:nvPr>
        </p:nvSpPr>
        <p:spPr/>
        <p:txBody>
          <a:bodyPr/>
          <a:lstStyle/>
          <a:p>
            <a:endParaRPr lang="pl-PL" dirty="0"/>
          </a:p>
        </p:txBody>
      </p:sp>
      <p:sp>
        <p:nvSpPr>
          <p:cNvPr id="19" name="Tytuł 1"/>
          <p:cNvSpPr txBox="1">
            <a:spLocks/>
          </p:cNvSpPr>
          <p:nvPr/>
        </p:nvSpPr>
        <p:spPr>
          <a:xfrm>
            <a:off x="259999" y="909104"/>
            <a:ext cx="2947482" cy="4601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customer satisfaction measurement</a:t>
            </a:r>
            <a:endParaRPr lang="pl-PL" sz="3200" dirty="0"/>
          </a:p>
        </p:txBody>
      </p:sp>
      <p:sp>
        <p:nvSpPr>
          <p:cNvPr id="21" name="pole tekstowe 20"/>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15FA2D88-859D-B432-A791-86515F4229A1}"/>
              </a:ext>
            </a:extLst>
          </p:cNvPr>
          <p:cNvPicPr>
            <a:picLocks noChangeAspect="1"/>
          </p:cNvPicPr>
          <p:nvPr/>
        </p:nvPicPr>
        <p:blipFill>
          <a:blip r:embed="rId3"/>
          <a:stretch>
            <a:fillRect/>
          </a:stretch>
        </p:blipFill>
        <p:spPr>
          <a:xfrm>
            <a:off x="-4855" y="5897646"/>
            <a:ext cx="4919297" cy="957629"/>
          </a:xfrm>
          <a:prstGeom prst="rect">
            <a:avLst/>
          </a:prstGeom>
        </p:spPr>
      </p:pic>
      <p:pic>
        <p:nvPicPr>
          <p:cNvPr id="20" name="Picture 19">
            <a:extLst>
              <a:ext uri="{FF2B5EF4-FFF2-40B4-BE49-F238E27FC236}">
                <a16:creationId xmlns:a16="http://schemas.microsoft.com/office/drawing/2014/main" id="{488B58BA-E271-C8BF-8623-8A7862865960}"/>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2928656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a:latin typeface="Calibri" panose="020F0502020204030204" pitchFamily="34" charset="0"/>
                <a:cs typeface="Calibri" panose="020F0502020204030204" pitchFamily="34" charset="0"/>
              </a:rPr>
              <a:t>Distribution </a:t>
            </a:r>
            <a:r>
              <a:rPr lang="pl-PL" sz="4400" dirty="0" err="1">
                <a:latin typeface="Calibri" panose="020F0502020204030204" pitchFamily="34" charset="0"/>
                <a:cs typeface="Calibri" panose="020F0502020204030204" pitchFamily="34" charset="0"/>
              </a:rPr>
              <a:t>logistics</a:t>
            </a:r>
            <a:r>
              <a:rPr lang="pl-PL" sz="4400" dirty="0">
                <a:latin typeface="Calibri" panose="020F0502020204030204" pitchFamily="34" charset="0"/>
                <a:cs typeface="Calibri" panose="020F0502020204030204" pitchFamily="34" charset="0"/>
              </a:rPr>
              <a:t>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4</a:t>
            </a:r>
          </a:p>
          <a:p>
            <a:pPr defTabSz="457200"/>
            <a:r>
              <a:rPr lang="pl-PL" sz="3600" b="1">
                <a:solidFill>
                  <a:srgbClr val="FFFFFF"/>
                </a:solidFill>
                <a:latin typeface="Calibri" panose="020F0502020204030204" pitchFamily="34" charset="0"/>
                <a:cs typeface="Calibri" panose="020F0502020204030204" pitchFamily="34" charset="0"/>
              </a:rPr>
              <a:t>Part 2</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18DAB77E-6E48-26E8-1977-16B3068026CE}"/>
              </a:ext>
            </a:extLst>
          </p:cNvPr>
          <p:cNvPicPr>
            <a:picLocks noChangeAspect="1"/>
          </p:cNvPicPr>
          <p:nvPr/>
        </p:nvPicPr>
        <p:blipFill>
          <a:blip r:embed="rId3"/>
          <a:stretch>
            <a:fillRect/>
          </a:stretch>
        </p:blipFill>
        <p:spPr>
          <a:xfrm>
            <a:off x="277691" y="5693386"/>
            <a:ext cx="4919297" cy="957629"/>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54B43-63BC-23CD-945A-9446DCAE24DF}"/>
              </a:ext>
            </a:extLst>
          </p:cNvPr>
          <p:cNvSpPr>
            <a:spLocks noGrp="1"/>
          </p:cNvSpPr>
          <p:nvPr>
            <p:ph type="ctrTitle"/>
          </p:nvPr>
        </p:nvSpPr>
        <p:spPr/>
        <p:txBody>
          <a:bodyPr>
            <a:normAutofit/>
          </a:bodyPr>
          <a:lstStyle/>
          <a:p>
            <a:pPr algn="r"/>
            <a:r>
              <a:rPr lang="en-US" sz="4000" dirty="0">
                <a:latin typeface="Calibri"/>
                <a:ea typeface="Calibri"/>
                <a:cs typeface="Calibri"/>
              </a:rPr>
              <a:t>Logistics elements of customer service in logistics networks</a:t>
            </a:r>
            <a:endParaRPr lang="en-US" sz="4000" dirty="0"/>
          </a:p>
        </p:txBody>
      </p:sp>
      <p:sp>
        <p:nvSpPr>
          <p:cNvPr id="3" name="Subtitle 2">
            <a:extLst>
              <a:ext uri="{FF2B5EF4-FFF2-40B4-BE49-F238E27FC236}">
                <a16:creationId xmlns:a16="http://schemas.microsoft.com/office/drawing/2014/main" id="{65F746EB-517B-29E9-3A6B-D4056C4788D9}"/>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0E0CB6D8-A64E-8143-31EA-AF5D65A3FADD}"/>
              </a:ext>
            </a:extLst>
          </p:cNvPr>
          <p:cNvPicPr>
            <a:picLocks noChangeAspect="1"/>
          </p:cNvPicPr>
          <p:nvPr/>
        </p:nvPicPr>
        <p:blipFill>
          <a:blip r:embed="rId2"/>
          <a:stretch>
            <a:fillRect/>
          </a:stretch>
        </p:blipFill>
        <p:spPr>
          <a:xfrm>
            <a:off x="277691" y="5693386"/>
            <a:ext cx="4919297" cy="957629"/>
          </a:xfrm>
          <a:prstGeom prst="rect">
            <a:avLst/>
          </a:prstGeom>
        </p:spPr>
      </p:pic>
      <p:pic>
        <p:nvPicPr>
          <p:cNvPr id="6" name="Picture 5">
            <a:extLst>
              <a:ext uri="{FF2B5EF4-FFF2-40B4-BE49-F238E27FC236}">
                <a16:creationId xmlns:a16="http://schemas.microsoft.com/office/drawing/2014/main" id="{93CF2912-05B0-B008-A9FE-AA08926FC2FD}"/>
              </a:ext>
            </a:extLst>
          </p:cNvPr>
          <p:cNvPicPr>
            <a:picLocks noChangeAspect="1"/>
          </p:cNvPicPr>
          <p:nvPr/>
        </p:nvPicPr>
        <p:blipFill>
          <a:blip r:embed="rId3"/>
          <a:stretch>
            <a:fillRect/>
          </a:stretch>
        </p:blipFill>
        <p:spPr>
          <a:xfrm>
            <a:off x="5295" y="189247"/>
            <a:ext cx="3784977" cy="618641"/>
          </a:xfrm>
          <a:prstGeom prst="rect">
            <a:avLst/>
          </a:prstGeom>
        </p:spPr>
      </p:pic>
    </p:spTree>
    <p:extLst>
      <p:ext uri="{BB962C8B-B14F-4D97-AF65-F5344CB8AC3E}">
        <p14:creationId xmlns:p14="http://schemas.microsoft.com/office/powerpoint/2010/main" val="116519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Customer Satisfaction Index (CSI) in Logistics and Distribution Management</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63250" y="546056"/>
            <a:ext cx="7779393" cy="5523440"/>
          </a:xfrm>
        </p:spPr>
        <p:txBody>
          <a:bodyPr>
            <a:normAutofit/>
          </a:bodyPr>
          <a:lstStyle/>
          <a:p>
            <a:r>
              <a:rPr lang="en-US" sz="2800" b="1" dirty="0">
                <a:latin typeface="Calibri" panose="020F0502020204030204" pitchFamily="34" charset="0"/>
                <a:cs typeface="Calibri" panose="020F0502020204030204" pitchFamily="34" charset="0"/>
              </a:rPr>
              <a:t>The Customer Satisfaction Index (CSI) </a:t>
            </a:r>
            <a:r>
              <a:rPr lang="en-US" sz="2800" dirty="0">
                <a:latin typeface="Calibri" panose="020F0502020204030204" pitchFamily="34" charset="0"/>
                <a:cs typeface="Calibri" panose="020F0502020204030204" pitchFamily="34" charset="0"/>
              </a:rPr>
              <a:t>is a composite performance indicator used to evaluate customers’ overall perception of logistics service quality. Unlike single operational metrics, CSI integrates multiple dimensions of logistics performance into one aggregated measure, reflecting how customers experience the logistics system as a whole.</a:t>
            </a:r>
          </a:p>
          <a:p>
            <a:r>
              <a:rPr lang="en-US" sz="2800" dirty="0">
                <a:latin typeface="Calibri" panose="020F0502020204030204" pitchFamily="34" charset="0"/>
                <a:cs typeface="Calibri" panose="020F0502020204030204" pitchFamily="34" charset="0"/>
              </a:rPr>
              <a:t>CSI is increasingly applied in supply chain and distribution management because it links operational logistics performance with customer-oriented outcomes, such as satisfaction, loyalty, and repeat purchasing behavior.</a:t>
            </a:r>
          </a:p>
          <a:p>
            <a:endParaRPr lang="pl-PL" dirty="0"/>
          </a:p>
        </p:txBody>
      </p:sp>
      <p:pic>
        <p:nvPicPr>
          <p:cNvPr id="5" name="Picture 4">
            <a:extLst>
              <a:ext uri="{FF2B5EF4-FFF2-40B4-BE49-F238E27FC236}">
                <a16:creationId xmlns:a16="http://schemas.microsoft.com/office/drawing/2014/main" id="{DE4AE7A3-D9E8-D4DC-BFC4-1FEA8C5F2FCE}"/>
              </a:ext>
            </a:extLst>
          </p:cNvPr>
          <p:cNvPicPr>
            <a:picLocks noChangeAspect="1"/>
          </p:cNvPicPr>
          <p:nvPr/>
        </p:nvPicPr>
        <p:blipFill>
          <a:blip r:embed="rId3"/>
          <a:stretch>
            <a:fillRect/>
          </a:stretch>
        </p:blipFill>
        <p:spPr>
          <a:xfrm>
            <a:off x="253450" y="5716832"/>
            <a:ext cx="4919297" cy="957629"/>
          </a:xfrm>
          <a:prstGeom prst="rect">
            <a:avLst/>
          </a:prstGeom>
        </p:spPr>
      </p:pic>
      <p:pic>
        <p:nvPicPr>
          <p:cNvPr id="7" name="Picture 6">
            <a:extLst>
              <a:ext uri="{FF2B5EF4-FFF2-40B4-BE49-F238E27FC236}">
                <a16:creationId xmlns:a16="http://schemas.microsoft.com/office/drawing/2014/main" id="{8252C4CC-8EE3-739C-2C48-BF0868F0C5DE}"/>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810532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CSI in supply chain and distribution management</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31096" y="304800"/>
            <a:ext cx="8110330" cy="6215270"/>
          </a:xfrm>
        </p:spPr>
        <p:txBody>
          <a:bodyPr>
            <a:normAutofit fontScale="92500" lnSpcReduction="20000"/>
          </a:bodyPr>
          <a:lstStyle/>
          <a:p>
            <a:pPr marL="0" indent="0">
              <a:buNone/>
            </a:pPr>
            <a:r>
              <a:rPr lang="en-US" sz="2800" dirty="0">
                <a:latin typeface="Calibri" panose="020F0502020204030204" pitchFamily="34" charset="0"/>
                <a:cs typeface="Calibri" panose="020F0502020204030204" pitchFamily="34" charset="0"/>
              </a:rPr>
              <a:t>CSI plays a strategic role in modern logistics systems:</a:t>
            </a:r>
          </a:p>
          <a:p>
            <a:r>
              <a:rPr lang="en-US" sz="2800" b="1" dirty="0">
                <a:latin typeface="Calibri" panose="020F0502020204030204" pitchFamily="34" charset="0"/>
                <a:cs typeface="Calibri" panose="020F0502020204030204" pitchFamily="34" charset="0"/>
              </a:rPr>
              <a:t>Performance monitoring</a:t>
            </a:r>
          </a:p>
          <a:p>
            <a:pPr lvl="1"/>
            <a:r>
              <a:rPr lang="en-US" sz="2800" dirty="0">
                <a:latin typeface="Calibri" panose="020F0502020204030204" pitchFamily="34" charset="0"/>
                <a:cs typeface="Calibri" panose="020F0502020204030204" pitchFamily="34" charset="0"/>
              </a:rPr>
              <a:t>Evaluates the effectiveness of logistics networks and distribution channels</a:t>
            </a:r>
          </a:p>
          <a:p>
            <a:r>
              <a:rPr lang="en-US" sz="2800" b="1" dirty="0">
                <a:latin typeface="Calibri" panose="020F0502020204030204" pitchFamily="34" charset="0"/>
                <a:cs typeface="Calibri" panose="020F0502020204030204" pitchFamily="34" charset="0"/>
              </a:rPr>
              <a:t>Decision support</a:t>
            </a:r>
          </a:p>
          <a:p>
            <a:pPr lvl="1"/>
            <a:r>
              <a:rPr lang="en-US" sz="2800" dirty="0">
                <a:latin typeface="Calibri" panose="020F0502020204030204" pitchFamily="34" charset="0"/>
                <a:cs typeface="Calibri" panose="020F0502020204030204" pitchFamily="34" charset="0"/>
              </a:rPr>
              <a:t>Supports decisions on inventory positioning, transport modes, and service levels</a:t>
            </a:r>
          </a:p>
          <a:p>
            <a:r>
              <a:rPr lang="en-US" sz="2800" b="1" dirty="0">
                <a:latin typeface="Calibri" panose="020F0502020204030204" pitchFamily="34" charset="0"/>
                <a:cs typeface="Calibri" panose="020F0502020204030204" pitchFamily="34" charset="0"/>
              </a:rPr>
              <a:t>Service differentiation</a:t>
            </a:r>
          </a:p>
          <a:p>
            <a:pPr lvl="1"/>
            <a:r>
              <a:rPr lang="en-US" sz="2800" dirty="0">
                <a:latin typeface="Calibri" panose="020F0502020204030204" pitchFamily="34" charset="0"/>
                <a:cs typeface="Calibri" panose="020F0502020204030204" pitchFamily="34" charset="0"/>
              </a:rPr>
              <a:t>Enables companies to compete on logistics service quality, not only on price</a:t>
            </a:r>
          </a:p>
          <a:p>
            <a:r>
              <a:rPr lang="en-US" sz="2800" b="1" dirty="0">
                <a:latin typeface="Calibri" panose="020F0502020204030204" pitchFamily="34" charset="0"/>
                <a:cs typeface="Calibri" panose="020F0502020204030204" pitchFamily="34" charset="0"/>
              </a:rPr>
              <a:t>Continuous improvement</a:t>
            </a:r>
          </a:p>
          <a:p>
            <a:pPr lvl="1"/>
            <a:r>
              <a:rPr lang="en-US" sz="2800" dirty="0">
                <a:latin typeface="Calibri" panose="020F0502020204030204" pitchFamily="34" charset="0"/>
                <a:cs typeface="Calibri" panose="020F0502020204030204" pitchFamily="34" charset="0"/>
              </a:rPr>
              <a:t>Helps align operational improvements with customer expectations</a:t>
            </a:r>
          </a:p>
          <a:p>
            <a:pPr marL="0" indent="0">
              <a:buNone/>
            </a:pPr>
            <a:r>
              <a:rPr lang="en-US" sz="2800" dirty="0">
                <a:latin typeface="Calibri" panose="020F0502020204030204" pitchFamily="34" charset="0"/>
                <a:cs typeface="Calibri" panose="020F0502020204030204" pitchFamily="34" charset="0"/>
              </a:rPr>
              <a:t>In complex distribution networks, CSI acts as a bridge between operational efficiency and customer value creation.</a:t>
            </a:r>
          </a:p>
          <a:p>
            <a:endParaRPr lang="pl-PL" dirty="0"/>
          </a:p>
        </p:txBody>
      </p:sp>
      <p:pic>
        <p:nvPicPr>
          <p:cNvPr id="5" name="Picture 4">
            <a:extLst>
              <a:ext uri="{FF2B5EF4-FFF2-40B4-BE49-F238E27FC236}">
                <a16:creationId xmlns:a16="http://schemas.microsoft.com/office/drawing/2014/main" id="{C4FD9DE7-173B-F7EB-C08C-F4FA1A5DF1F2}"/>
              </a:ext>
            </a:extLst>
          </p:cNvPr>
          <p:cNvPicPr>
            <a:picLocks noChangeAspect="1"/>
          </p:cNvPicPr>
          <p:nvPr/>
        </p:nvPicPr>
        <p:blipFill>
          <a:blip r:embed="rId3"/>
          <a:stretch>
            <a:fillRect/>
          </a:stretch>
        </p:blipFill>
        <p:spPr>
          <a:xfrm>
            <a:off x="253450" y="5716832"/>
            <a:ext cx="4919297" cy="957629"/>
          </a:xfrm>
          <a:prstGeom prst="rect">
            <a:avLst/>
          </a:prstGeom>
        </p:spPr>
      </p:pic>
      <p:pic>
        <p:nvPicPr>
          <p:cNvPr id="7" name="Picture 6">
            <a:extLst>
              <a:ext uri="{FF2B5EF4-FFF2-40B4-BE49-F238E27FC236}">
                <a16:creationId xmlns:a16="http://schemas.microsoft.com/office/drawing/2014/main" id="{70385000-27C2-67B6-C6B8-0608DCE736D7}"/>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149780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13132" cy="5120640"/>
          </a:xfrm>
        </p:spPr>
        <p:txBody>
          <a:bodyPr>
            <a:normAutofit/>
          </a:bodyPr>
          <a:lstStyle/>
          <a:p>
            <a:r>
              <a:rPr lang="en-US" sz="2800" dirty="0">
                <a:latin typeface="Calibri" panose="020F0502020204030204" pitchFamily="34" charset="0"/>
                <a:cs typeface="Calibri" panose="020F0502020204030204" pitchFamily="34" charset="0"/>
              </a:rPr>
              <a:t>On the one hand, the CSI index makes it possible to analyze all elements of logistics customer service in terms of customer satisfaction. </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On the other hand, it enables the assessment of the importance of individual service elements according to the preferences of specific customer segments.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As a result, CSI is a useful indicator of a company’s operational effectiveness, while simultaneously allowing the identification of directions for the company’s further development in the area of customer service.</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Role of CSI in supply chain and distribution management</a:t>
            </a:r>
            <a:endParaRPr lang="pl-PL"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A4FF86A-6BDF-525D-E454-2AC5464B44B0}"/>
              </a:ext>
            </a:extLst>
          </p:cNvPr>
          <p:cNvPicPr>
            <a:picLocks noChangeAspect="1"/>
          </p:cNvPicPr>
          <p:nvPr/>
        </p:nvPicPr>
        <p:blipFill>
          <a:blip r:embed="rId3"/>
          <a:stretch>
            <a:fillRect/>
          </a:stretch>
        </p:blipFill>
        <p:spPr>
          <a:xfrm>
            <a:off x="253450" y="5716832"/>
            <a:ext cx="4919297" cy="957629"/>
          </a:xfrm>
          <a:prstGeom prst="rect">
            <a:avLst/>
          </a:prstGeom>
        </p:spPr>
      </p:pic>
      <p:pic>
        <p:nvPicPr>
          <p:cNvPr id="7" name="Picture 6">
            <a:extLst>
              <a:ext uri="{FF2B5EF4-FFF2-40B4-BE49-F238E27FC236}">
                <a16:creationId xmlns:a16="http://schemas.microsoft.com/office/drawing/2014/main" id="{11E4E418-7682-6104-B759-52ABDE5AC1B3}"/>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3665801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52919" y="885217"/>
            <a:ext cx="2947482" cy="4601183"/>
          </a:xfrm>
        </p:spPr>
        <p:txBody>
          <a:bodyPr>
            <a:normAutofit/>
          </a:bodyPr>
          <a:lstStyle/>
          <a:p>
            <a:r>
              <a:rPr lang="en-US" sz="3200" dirty="0">
                <a:latin typeface="Calibri" panose="020F0502020204030204" pitchFamily="34" charset="0"/>
                <a:cs typeface="Calibri" panose="020F0502020204030204" pitchFamily="34" charset="0"/>
              </a:rPr>
              <a:t>Determining the directions of a company’s development in customer service based on c</a:t>
            </a:r>
            <a:r>
              <a:rPr lang="pl-PL" sz="3200" dirty="0" err="1">
                <a:latin typeface="Calibri" panose="020F0502020204030204" pitchFamily="34" charset="0"/>
                <a:cs typeface="Calibri" panose="020F0502020204030204" pitchFamily="34" charset="0"/>
              </a:rPr>
              <a:t>lients</a:t>
            </a:r>
            <a:r>
              <a:rPr lang="pl-PL" sz="320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satisfaction measurement</a:t>
            </a:r>
            <a:endParaRPr lang="pl-PL" sz="3200" dirty="0"/>
          </a:p>
        </p:txBody>
      </p:sp>
      <p:sp>
        <p:nvSpPr>
          <p:cNvPr id="3" name="Symbol zastępczy zawartości 2"/>
          <p:cNvSpPr>
            <a:spLocks noGrp="1"/>
          </p:cNvSpPr>
          <p:nvPr>
            <p:ph idx="1"/>
          </p:nvPr>
        </p:nvSpPr>
        <p:spPr>
          <a:xfrm>
            <a:off x="3869267" y="864108"/>
            <a:ext cx="7673375" cy="5120640"/>
          </a:xfrm>
        </p:spPr>
        <p:txBody>
          <a:bodyPr/>
          <a:lstStyle/>
          <a:p>
            <a:pPr marL="0" indent="0">
              <a:buNone/>
            </a:pPr>
            <a:r>
              <a:rPr lang="en-US" sz="2800" b="1" dirty="0">
                <a:latin typeface="Calibri" panose="020F0502020204030204" pitchFamily="34" charset="0"/>
                <a:cs typeface="Calibri" panose="020F0502020204030204" pitchFamily="34" charset="0"/>
              </a:rPr>
              <a:t>Objective</a:t>
            </a:r>
          </a:p>
          <a:p>
            <a:r>
              <a:rPr lang="en-US" sz="2800" dirty="0">
                <a:latin typeface="Calibri" panose="020F0502020204030204" pitchFamily="34" charset="0"/>
                <a:cs typeface="Calibri" panose="020F0502020204030204" pitchFamily="34" charset="0"/>
              </a:rPr>
              <a:t>The aim of this exercise is to analyze logistics customer service performance using the </a:t>
            </a:r>
            <a:r>
              <a:rPr lang="en-US" sz="2800" b="1" dirty="0">
                <a:latin typeface="Calibri" panose="020F0502020204030204" pitchFamily="34" charset="0"/>
                <a:cs typeface="Calibri" panose="020F0502020204030204" pitchFamily="34" charset="0"/>
              </a:rPr>
              <a:t>Customer Satisfaction Index (CSI)</a:t>
            </a:r>
            <a:r>
              <a:rPr lang="en-US" sz="2800" dirty="0">
                <a:latin typeface="Calibri" panose="020F0502020204030204" pitchFamily="34" charset="0"/>
                <a:cs typeface="Calibri" panose="020F0502020204030204" pitchFamily="34" charset="0"/>
              </a:rPr>
              <a:t> and to identify </a:t>
            </a:r>
            <a:r>
              <a:rPr lang="en-US" sz="2800" b="1" dirty="0">
                <a:latin typeface="Calibri" panose="020F0502020204030204" pitchFamily="34" charset="0"/>
                <a:cs typeface="Calibri" panose="020F0502020204030204" pitchFamily="34" charset="0"/>
              </a:rPr>
              <a:t>directions for improvement and further development</a:t>
            </a:r>
            <a:r>
              <a:rPr lang="en-US" sz="2800" dirty="0">
                <a:latin typeface="Calibri" panose="020F0502020204030204" pitchFamily="34" charset="0"/>
                <a:cs typeface="Calibri" panose="020F0502020204030204" pitchFamily="34" charset="0"/>
              </a:rPr>
              <a:t> of a company’s distribution and customer service system.</a:t>
            </a:r>
          </a:p>
          <a:p>
            <a:endParaRPr lang="pl-PL" dirty="0"/>
          </a:p>
        </p:txBody>
      </p:sp>
      <p:sp>
        <p:nvSpPr>
          <p:cNvPr id="4" name="pole tekstowe 3"/>
          <p:cNvSpPr txBox="1"/>
          <p:nvPr/>
        </p:nvSpPr>
        <p:spPr>
          <a:xfrm>
            <a:off x="0" y="5723138"/>
            <a:ext cx="3458817" cy="523220"/>
          </a:xfrm>
          <a:prstGeom prst="rect">
            <a:avLst/>
          </a:prstGeom>
          <a:solidFill>
            <a:srgbClr val="FFC000"/>
          </a:solidFill>
        </p:spPr>
        <p:txBody>
          <a:bodyPr wrap="square" rtlCol="0">
            <a:spAutoFit/>
          </a:body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840A9553-A9EF-2B40-98CA-EC33338CF65B}"/>
              </a:ext>
            </a:extLst>
          </p:cNvPr>
          <p:cNvPicPr>
            <a:picLocks noChangeAspect="1"/>
          </p:cNvPicPr>
          <p:nvPr/>
        </p:nvPicPr>
        <p:blipFill>
          <a:blip r:embed="rId3"/>
          <a:stretch>
            <a:fillRect/>
          </a:stretch>
        </p:blipFill>
        <p:spPr>
          <a:xfrm>
            <a:off x="253450" y="5897646"/>
            <a:ext cx="4919297" cy="957629"/>
          </a:xfrm>
          <a:prstGeom prst="rect">
            <a:avLst/>
          </a:prstGeom>
        </p:spPr>
      </p:pic>
      <p:pic>
        <p:nvPicPr>
          <p:cNvPr id="8" name="Picture 7">
            <a:extLst>
              <a:ext uri="{FF2B5EF4-FFF2-40B4-BE49-F238E27FC236}">
                <a16:creationId xmlns:a16="http://schemas.microsoft.com/office/drawing/2014/main" id="{9E15E14B-DEBC-2C0F-F0E9-915D041C6FFE}"/>
              </a:ext>
            </a:extLst>
          </p:cNvPr>
          <p:cNvPicPr>
            <a:picLocks noChangeAspect="1"/>
          </p:cNvPicPr>
          <p:nvPr/>
        </p:nvPicPr>
        <p:blipFill>
          <a:blip r:embed="rId4"/>
          <a:stretch>
            <a:fillRect/>
          </a:stretch>
        </p:blipFill>
        <p:spPr>
          <a:xfrm>
            <a:off x="5295" y="189247"/>
            <a:ext cx="3784977" cy="618641"/>
          </a:xfrm>
          <a:prstGeom prst="rect">
            <a:avLst/>
          </a:prstGeom>
        </p:spPr>
      </p:pic>
    </p:spTree>
    <p:extLst>
      <p:ext uri="{BB962C8B-B14F-4D97-AF65-F5344CB8AC3E}">
        <p14:creationId xmlns:p14="http://schemas.microsoft.com/office/powerpoint/2010/main" val="140507550"/>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DD65D87-37A7-4888-9E81-FB0B5830C9A1}"/>
</file>

<file path=customXml/itemProps2.xml><?xml version="1.0" encoding="utf-8"?>
<ds:datastoreItem xmlns:ds="http://schemas.openxmlformats.org/officeDocument/2006/customXml" ds:itemID="{EC545F7A-782E-4E45-A51B-3DE9D5B462F7}">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E85E29ED-42B1-41AC-A2A9-458A09CDA1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9351</TotalTime>
  <Words>1148</Words>
  <Application>Microsoft Office PowerPoint</Application>
  <PresentationFormat>Widescreen</PresentationFormat>
  <Paragraphs>134</Paragraphs>
  <Slides>24</Slides>
  <Notes>21</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Ramka</vt:lpstr>
      <vt:lpstr>21_BasicWhite</vt:lpstr>
      <vt:lpstr>Distribution Logistics Part 2</vt:lpstr>
      <vt:lpstr>Road Transportation Systems Engineering Development in the Sub-Saharan Africa – Modern EU Master Programme &amp; Capacity Building</vt:lpstr>
      <vt:lpstr>PowerPoint Presentation</vt:lpstr>
      <vt:lpstr>  Distribution logistics </vt:lpstr>
      <vt:lpstr>Logistics elements of customer service in logistics networks</vt:lpstr>
      <vt:lpstr>Customer Satisfaction Index (CSI) in Logistics and Distribution Management</vt:lpstr>
      <vt:lpstr>Role of CSI in supply chain and distribution management</vt:lpstr>
      <vt:lpstr>Role of CSI in supply chain and distribution management</vt:lpstr>
      <vt:lpstr>Determining the directions of a company’s development in customer service based on clients satisfaction measurement</vt:lpstr>
      <vt:lpstr>Determining the directions of a company’s development in customer service based on clients satisfaction measurement</vt:lpstr>
      <vt:lpstr>PowerPoint Presentation</vt:lpstr>
      <vt:lpstr>PowerPoint Presentation</vt:lpstr>
      <vt:lpstr>Determining the directions of a company’s development in customer service based on customer satisfaction measurement</vt:lpstr>
      <vt:lpstr>PowerPoint Presentation</vt:lpstr>
      <vt:lpstr>PowerPoint Presentation</vt:lpstr>
      <vt:lpstr>Customer Satisfaction Index (CSI)</vt:lpstr>
      <vt:lpstr>CSI max / CSI% – formulas </vt:lpstr>
      <vt:lpstr>PowerPoint Presentation</vt:lpstr>
      <vt:lpstr>PowerPoint Presentation</vt:lpstr>
      <vt:lpstr>Interpretation of results</vt:lpstr>
      <vt:lpstr>Quality mapping – defining the segmentation points of the quality map</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154</cp:revision>
  <dcterms:created xsi:type="dcterms:W3CDTF">2026-01-09T15:05:47Z</dcterms:created>
  <dcterms:modified xsi:type="dcterms:W3CDTF">2026-05-08T08:55:22Z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