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61"/>
  </p:notesMasterIdLst>
  <p:handoutMasterIdLst>
    <p:handoutMasterId r:id="rId62"/>
  </p:handoutMasterIdLst>
  <p:sldIdLst>
    <p:sldId id="306" r:id="rId6"/>
    <p:sldId id="307" r:id="rId7"/>
    <p:sldId id="494" r:id="rId8"/>
    <p:sldId id="495" r:id="rId9"/>
    <p:sldId id="622" r:id="rId10"/>
    <p:sldId id="623" r:id="rId11"/>
    <p:sldId id="575" r:id="rId12"/>
    <p:sldId id="624" r:id="rId13"/>
    <p:sldId id="576" r:id="rId14"/>
    <p:sldId id="419" r:id="rId15"/>
    <p:sldId id="458" r:id="rId16"/>
    <p:sldId id="459" r:id="rId17"/>
    <p:sldId id="577" r:id="rId18"/>
    <p:sldId id="461" r:id="rId19"/>
    <p:sldId id="463" r:id="rId20"/>
    <p:sldId id="578" r:id="rId21"/>
    <p:sldId id="465" r:id="rId22"/>
    <p:sldId id="467" r:id="rId23"/>
    <p:sldId id="493" r:id="rId24"/>
    <p:sldId id="579" r:id="rId25"/>
    <p:sldId id="580" r:id="rId26"/>
    <p:sldId id="470" r:id="rId27"/>
    <p:sldId id="581" r:id="rId28"/>
    <p:sldId id="473" r:id="rId29"/>
    <p:sldId id="474" r:id="rId30"/>
    <p:sldId id="475" r:id="rId31"/>
    <p:sldId id="476" r:id="rId32"/>
    <p:sldId id="582" r:id="rId33"/>
    <p:sldId id="583" r:id="rId34"/>
    <p:sldId id="588" r:id="rId35"/>
    <p:sldId id="616" r:id="rId36"/>
    <p:sldId id="364" r:id="rId37"/>
    <p:sldId id="632" r:id="rId38"/>
    <p:sldId id="479" r:id="rId39"/>
    <p:sldId id="477" r:id="rId40"/>
    <p:sldId id="478" r:id="rId41"/>
    <p:sldId id="617" r:id="rId42"/>
    <p:sldId id="631" r:id="rId43"/>
    <p:sldId id="482" r:id="rId44"/>
    <p:sldId id="618" r:id="rId45"/>
    <p:sldId id="491" r:id="rId46"/>
    <p:sldId id="619" r:id="rId47"/>
    <p:sldId id="489" r:id="rId48"/>
    <p:sldId id="490" r:id="rId49"/>
    <p:sldId id="492" r:id="rId50"/>
    <p:sldId id="620" r:id="rId51"/>
    <p:sldId id="487" r:id="rId52"/>
    <p:sldId id="626" r:id="rId53"/>
    <p:sldId id="627" r:id="rId54"/>
    <p:sldId id="628" r:id="rId55"/>
    <p:sldId id="629" r:id="rId56"/>
    <p:sldId id="630" r:id="rId57"/>
    <p:sldId id="621" r:id="rId58"/>
    <p:sldId id="480" r:id="rId59"/>
    <p:sldId id="633" r:id="rId6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100"/>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60765E-1C15-4950-96F6-C691A6C63B10}" v="1" dt="2026-05-04T16:32:06.44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6247" autoAdjust="0"/>
  </p:normalViewPr>
  <p:slideViewPr>
    <p:cSldViewPr snapToGrid="0">
      <p:cViewPr varScale="1">
        <p:scale>
          <a:sx n="121" d="100"/>
          <a:sy n="121" d="100"/>
        </p:scale>
        <p:origin x="108" y="8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04T16:32:10.944" v="0" actId="700"/>
      <pc:docMkLst>
        <pc:docMk/>
      </pc:docMkLst>
      <pc:sldChg chg="mod modClrScheme chgLayout">
        <pc:chgData name="Wojciech Kustra" userId="afebd3d0-216b-4c4f-8992-1bf1fda6d5e8" providerId="ADAL" clId="{1D307E72-7901-4E61-A01B-3C4232ABCF63}" dt="2026-05-04T16:32:10.944" v="0" actId="700"/>
        <pc:sldMkLst>
          <pc:docMk/>
          <pc:sldMk cId="2642866930" sldId="30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To understand data preprocessing better, let’s do another real activity using Python. We’ll run code in Google </a:t>
            </a:r>
            <a:r>
              <a:rPr lang="en-GB" dirty="0" err="1"/>
              <a:t>Colab</a:t>
            </a:r>
            <a:r>
              <a:rPr lang="en-GB" dirty="0"/>
              <a:t> step by step, and see how issues like missing values, duplicates, and formatting errors are fixed. </a:t>
            </a:r>
            <a:r>
              <a:rPr lang="en-GB"/>
              <a:t>Then we’ll compare the raw data with the cleaned version using charts.</a:t>
            </a:r>
            <a:endParaRPr lang="LID4096" dirty="0"/>
          </a:p>
        </p:txBody>
      </p:sp>
    </p:spTree>
    <p:extLst>
      <p:ext uri="{BB962C8B-B14F-4D97-AF65-F5344CB8AC3E}">
        <p14:creationId xmlns:p14="http://schemas.microsoft.com/office/powerpoint/2010/main" val="2937008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In this activity, we’ll use Google </a:t>
            </a:r>
            <a:r>
              <a:rPr lang="en-GB" dirty="0" err="1"/>
              <a:t>Colab</a:t>
            </a:r>
            <a:r>
              <a:rPr lang="en-GB" dirty="0"/>
              <a:t> to run our Python code. </a:t>
            </a:r>
            <a:endParaRPr lang="LID4096" dirty="0"/>
          </a:p>
        </p:txBody>
      </p:sp>
    </p:spTree>
    <p:extLst>
      <p:ext uri="{BB962C8B-B14F-4D97-AF65-F5344CB8AC3E}">
        <p14:creationId xmlns:p14="http://schemas.microsoft.com/office/powerpoint/2010/main" val="323733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49D5-4DF7-CA46-B7AC-F7BF48B19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AFD37-B65D-9FF1-0277-D94B2371DF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B6535-CCCB-8602-89F8-DD7FA56BABCD}"/>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Lab Overview and Required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du laboratoire et outils requis.</a:t>
            </a:r>
          </a:p>
          <a:p>
            <a:r>
              <a:rPr lang="fr-FR" dirty="0"/>
              <a:t>Voyons rapidement en quoi consiste ce laboratoire et quels outils nous utiliserons.</a:t>
            </a:r>
          </a:p>
        </p:txBody>
      </p:sp>
    </p:spTree>
    <p:extLst>
      <p:ext uri="{BB962C8B-B14F-4D97-AF65-F5344CB8AC3E}">
        <p14:creationId xmlns:p14="http://schemas.microsoft.com/office/powerpoint/2010/main" val="4139204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B42D0-7473-870E-BAD9-6B019CC26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CAEFE-34E2-8C1D-C498-D40A7E54C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F2F654-81E4-1B18-D801-9F590DB20149}"/>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To understand data preprocessing better, let’s do another real activity using Python. We’ll run code in Google </a:t>
            </a:r>
            <a:r>
              <a:rPr lang="en-GB" dirty="0" err="1"/>
              <a:t>Colab</a:t>
            </a:r>
            <a:r>
              <a:rPr lang="en-GB" dirty="0"/>
              <a:t> step by step, and see how issues like missing values, duplicates, and formatting errors are fixed. </a:t>
            </a:r>
            <a:r>
              <a:rPr lang="en-GB"/>
              <a:t>Then we’ll compare the raw data with the cleaned version using charts.</a:t>
            </a:r>
            <a:endParaRPr lang="LID4096" dirty="0"/>
          </a:p>
        </p:txBody>
      </p:sp>
    </p:spTree>
    <p:extLst>
      <p:ext uri="{BB962C8B-B14F-4D97-AF65-F5344CB8AC3E}">
        <p14:creationId xmlns:p14="http://schemas.microsoft.com/office/powerpoint/2010/main" val="1094718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Next, let’s take a look at your homework assignment for Lab 4.</a:t>
            </a:r>
          </a:p>
          <a:p>
            <a:endParaRPr lang="en-GB" dirty="0"/>
          </a:p>
          <a:p>
            <a:endParaRPr lang="en-GB" dirty="0"/>
          </a:p>
          <a:p>
            <a:r>
              <a:rPr lang="en-GB" dirty="0"/>
              <a:t># French</a:t>
            </a:r>
          </a:p>
          <a:p>
            <a:r>
              <a:rPr lang="fr-FR" dirty="0"/>
              <a:t>Ensuite, examinons vos devoirs pour le laboratoire 4.</a:t>
            </a:r>
            <a:endParaRPr lang="LID4096" dirty="0"/>
          </a:p>
          <a:p>
            <a:endParaRPr lang="LID4096" dirty="0"/>
          </a:p>
        </p:txBody>
      </p:sp>
    </p:spTree>
    <p:extLst>
      <p:ext uri="{BB962C8B-B14F-4D97-AF65-F5344CB8AC3E}">
        <p14:creationId xmlns:p14="http://schemas.microsoft.com/office/powerpoint/2010/main" val="4200251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848309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46842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C6ED-6839-CA68-5782-516804AE6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021B2-3CF9-9A16-1DF0-B296CDCB9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510BB-C07A-789F-9C8A-A2D5B36F20E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993301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E6476-E556-06F6-4963-BCB021602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5DB7-BEEA-702D-7C30-9D1461EF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AB149-1A81-E512-0EEC-A68DAF93266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502078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35D4-44F0-96C4-8E0C-A6FA3DFDC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8E8CE-26CD-BCAA-30CB-70EE37189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BA047-2BC7-8080-7043-FE143602D6C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a:p>
            <a:endParaRPr lang="fr-FR" dirty="0"/>
          </a:p>
        </p:txBody>
      </p:sp>
    </p:spTree>
    <p:extLst>
      <p:ext uri="{BB962C8B-B14F-4D97-AF65-F5344CB8AC3E}">
        <p14:creationId xmlns:p14="http://schemas.microsoft.com/office/powerpoint/2010/main" val="351050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BE4F-DE5F-582F-62CA-B2A2E1E8BB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E85AF-3FC0-823C-9A4C-286CACE3B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24BF16-4C59-16ED-9C37-9387CC9CBC3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180813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lab, we will explore data preprocessing techniques that are essential for preparing raw transport or tabular datasets for analysis. You will learn how to clean, standardize, and visualize real-world datasets using Python and Google </a:t>
            </a:r>
            <a:r>
              <a:rPr lang="en-GB" dirty="0" err="1"/>
              <a:t>Colab</a:t>
            </a:r>
            <a:r>
              <a:rPr lang="en-GB" dirty="0"/>
              <a:t>.</a:t>
            </a:r>
          </a:p>
          <a:p>
            <a:r>
              <a:rPr lang="en-GB" dirty="0"/>
              <a:t>We have 8 main sections in this lab, and altogether, it will take approximately </a:t>
            </a:r>
            <a:r>
              <a:rPr lang="en-GB" b="1" strike="sngStrike" dirty="0"/>
              <a:t>135 minutes</a:t>
            </a:r>
            <a:r>
              <a:rPr lang="en-GB" strike="sngStrike" dirty="0"/>
              <a:t> </a:t>
            </a:r>
            <a:r>
              <a:rPr lang="en-GB" dirty="0"/>
              <a:t>to complete all the activities.</a:t>
            </a:r>
          </a:p>
          <a:p>
            <a:br>
              <a:rPr lang="en-GB" dirty="0"/>
            </a:br>
            <a:br>
              <a:rPr lang="en-GB" dirty="0"/>
            </a:br>
            <a:r>
              <a:rPr lang="en-GB" dirty="0"/>
              <a:t># French</a:t>
            </a:r>
          </a:p>
          <a:p>
            <a:endParaRPr lang="fr-FR" dirty="0"/>
          </a:p>
        </p:txBody>
      </p:sp>
    </p:spTree>
    <p:extLst>
      <p:ext uri="{BB962C8B-B14F-4D97-AF65-F5344CB8AC3E}">
        <p14:creationId xmlns:p14="http://schemas.microsoft.com/office/powerpoint/2010/main" val="1793756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For this lab, we will use three main tools:</a:t>
            </a:r>
            <a:br>
              <a:rPr lang="en-GB" dirty="0"/>
            </a:br>
            <a:r>
              <a:rPr lang="en-GB" b="1" dirty="0"/>
              <a:t>Python</a:t>
            </a:r>
            <a:r>
              <a:rPr lang="en-GB" dirty="0"/>
              <a:t> for cleaning and </a:t>
            </a:r>
            <a:r>
              <a:rPr lang="en-GB" dirty="0" err="1"/>
              <a:t>analyzing</a:t>
            </a:r>
            <a:r>
              <a:rPr lang="en-GB" dirty="0"/>
              <a:t> data,</a:t>
            </a:r>
            <a:br>
              <a:rPr lang="en-GB" dirty="0"/>
            </a:br>
            <a:r>
              <a:rPr lang="en-GB" b="1" dirty="0"/>
              <a:t>Google </a:t>
            </a:r>
            <a:r>
              <a:rPr lang="en-GB" b="1" dirty="0" err="1"/>
              <a:t>Colab</a:t>
            </a:r>
            <a:r>
              <a:rPr lang="en-GB" dirty="0"/>
              <a:t> to run Python in your browser,</a:t>
            </a:r>
            <a:br>
              <a:rPr lang="en-GB" dirty="0"/>
            </a:br>
            <a:r>
              <a:rPr lang="en-GB" dirty="0"/>
              <a:t>and Excel to quickly preview and inspect the provided CSV datasets and the cleaned output files.</a:t>
            </a:r>
          </a:p>
          <a:p>
            <a:br>
              <a:rPr lang="en-GB" dirty="0"/>
            </a:br>
            <a:r>
              <a:rPr lang="en-GB" dirty="0"/>
              <a:t># French</a:t>
            </a:r>
          </a:p>
          <a:p>
            <a:r>
              <a:rPr lang="fr-FR" dirty="0"/>
              <a:t>Pour ce laboratoire, nous utiliserons trois outils principaux : Python pour nettoyer et analyser les données, Google </a:t>
            </a:r>
            <a:r>
              <a:rPr lang="fr-FR" dirty="0" err="1"/>
              <a:t>Colab</a:t>
            </a:r>
            <a:r>
              <a:rPr lang="fr-FR" dirty="0"/>
              <a:t> pour exécuter Python dans votre navigateur et Excel pour prévisualiser et inspecter rapidement les fichiers CSV bruts.</a:t>
            </a:r>
          </a:p>
        </p:txBody>
      </p:sp>
    </p:spTree>
    <p:extLst>
      <p:ext uri="{BB962C8B-B14F-4D97-AF65-F5344CB8AC3E}">
        <p14:creationId xmlns:p14="http://schemas.microsoft.com/office/powerpoint/2010/main" val="1484209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Lab Overview and Required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du laboratoire et outils requis.</a:t>
            </a:r>
          </a:p>
          <a:p>
            <a:r>
              <a:rPr lang="fr-FR" dirty="0"/>
              <a:t>Voyons rapidement en quoi consiste ce laboratoire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3EE9B-F5B7-8305-F3A4-3F923E839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ECE8F-79A2-6983-FC11-F3F362258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E88B0-7B18-1516-9A7E-50229C73C5D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Lab Overview and Required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du laboratoire et outils requis.</a:t>
            </a:r>
          </a:p>
          <a:p>
            <a:r>
              <a:rPr lang="fr-FR" dirty="0"/>
              <a:t>Voyons rapidement en quoi consiste ce laboratoire et quels outils nous utiliserons.</a:t>
            </a:r>
          </a:p>
        </p:txBody>
      </p:sp>
    </p:spTree>
    <p:extLst>
      <p:ext uri="{BB962C8B-B14F-4D97-AF65-F5344CB8AC3E}">
        <p14:creationId xmlns:p14="http://schemas.microsoft.com/office/powerpoint/2010/main" val="2067443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1ED2E-EAF6-D51D-9E25-6687D03121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8A3E42-8389-469B-9767-62F5777969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C0656-1C99-324A-6B8A-741A9ED496E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Lab Overview and Required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du laboratoire et outils requis.</a:t>
            </a:r>
          </a:p>
          <a:p>
            <a:r>
              <a:rPr lang="fr-FR" dirty="0"/>
              <a:t>Voyons rapidement en quoi consiste ce laboratoire et quels outils nous utiliserons.</a:t>
            </a:r>
          </a:p>
        </p:txBody>
      </p:sp>
    </p:spTree>
    <p:extLst>
      <p:ext uri="{BB962C8B-B14F-4D97-AF65-F5344CB8AC3E}">
        <p14:creationId xmlns:p14="http://schemas.microsoft.com/office/powerpoint/2010/main" val="2134450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9FF4C-C716-31D5-0020-98A4EE127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6B3D99-CCFD-27CF-662C-E940F2C1A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2CD4C-ED65-4AB2-A7B5-040ADD4D01A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Lab Overview and Required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du laboratoire et outils requis.</a:t>
            </a:r>
          </a:p>
          <a:p>
            <a:r>
              <a:rPr lang="fr-FR" dirty="0"/>
              <a:t>Voyons rapidement en quoi consiste ce laboratoire et quels outils nous utiliserons.</a:t>
            </a:r>
          </a:p>
        </p:txBody>
      </p:sp>
    </p:spTree>
    <p:extLst>
      <p:ext uri="{BB962C8B-B14F-4D97-AF65-F5344CB8AC3E}">
        <p14:creationId xmlns:p14="http://schemas.microsoft.com/office/powerpoint/2010/main" val="35547271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9.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Tree>
    <p:extLst>
      <p:ext uri="{BB962C8B-B14F-4D97-AF65-F5344CB8AC3E}">
        <p14:creationId xmlns:p14="http://schemas.microsoft.com/office/powerpoint/2010/main" val="252601980"/>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A6A306A2-8C66-E552-A4A8-00B6630FA7C3}"/>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9E81F35C-402E-A576-A273-99EB36AC026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26851525-5068-B1DD-4E6E-4E956AA1DDF3}"/>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endParaRPr lang="en-GB" spc="-13" dirty="0">
              <a:solidFill>
                <a:prstClr val="black"/>
              </a:solidFill>
            </a:endParaRPr>
          </a:p>
        </p:txBody>
      </p:sp>
      <p:sp>
        <p:nvSpPr>
          <p:cNvPr id="11" name="object 6">
            <a:extLst>
              <a:ext uri="{FF2B5EF4-FFF2-40B4-BE49-F238E27FC236}">
                <a16:creationId xmlns:a16="http://schemas.microsoft.com/office/drawing/2014/main" id="{45F55819-E65C-2A70-5A20-1B5AF87C668E}"/>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Vehicles</a:t>
            </a:r>
          </a:p>
        </p:txBody>
      </p:sp>
      <p:sp>
        <p:nvSpPr>
          <p:cNvPr id="12" name="object 6">
            <a:extLst>
              <a:ext uri="{FF2B5EF4-FFF2-40B4-BE49-F238E27FC236}">
                <a16:creationId xmlns:a16="http://schemas.microsoft.com/office/drawing/2014/main" id="{E18016F3-8471-9A15-4A09-609B7AA262B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D37FE103-51DD-B2B9-64D2-D5C7C1511F70}"/>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8FBB1C4B-BFF5-5594-182B-6C7FA9CAE41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0F349809-8B11-DBF8-4B49-32A3F62A5D2E}"/>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endParaRPr lang="en-GB" spc="-13" dirty="0">
              <a:solidFill>
                <a:prstClr val="black"/>
              </a:solidFill>
            </a:endParaRPr>
          </a:p>
        </p:txBody>
      </p:sp>
      <p:sp>
        <p:nvSpPr>
          <p:cNvPr id="8" name="object 6">
            <a:extLst>
              <a:ext uri="{FF2B5EF4-FFF2-40B4-BE49-F238E27FC236}">
                <a16:creationId xmlns:a16="http://schemas.microsoft.com/office/drawing/2014/main" id="{78E35DB1-B3D3-64E6-0B9B-4FC4A063B0B5}"/>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Vehicles</a:t>
            </a:r>
          </a:p>
        </p:txBody>
      </p:sp>
      <p:sp>
        <p:nvSpPr>
          <p:cNvPr id="9" name="object 6">
            <a:extLst>
              <a:ext uri="{FF2B5EF4-FFF2-40B4-BE49-F238E27FC236}">
                <a16:creationId xmlns:a16="http://schemas.microsoft.com/office/drawing/2014/main" id="{EF2778A0-8816-5534-A93B-9E14F5039D9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81596787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6"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colab.research.google.com/drive/1ZkryYxoTJ8Ckl0K6LYP_lAw2KG3EUaa-"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colab.research.google.com/"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hyperlink" Target="https://maps.app.goo.gl/UYrqEas8xDv3HAz57" TargetMode="Externa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notesSlide" Target="../notesSlides/notesSlide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hyperlink" Target="https://us-resources.ptvgroup.com/en-us/ptv-academy/getting-to-know-ptv-vissim" TargetMode="External"/><Relationship Id="rId2" Type="http://schemas.openxmlformats.org/officeDocument/2006/relationships/hyperlink" Target="https://us-resources.ptvgroup.com/en-us/ptv-user-group/2024" TargetMode="Externa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GB" sz="2600" dirty="0">
                <a:solidFill>
                  <a:srgbClr val="0070C0"/>
                </a:solidFill>
              </a:rPr>
              <a:t>Module 5: Advanced Topics and Case Studies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7" y="4481504"/>
            <a:ext cx="6260424"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Lab 13: Autonomous Vehicles</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 What Are Autonomous Vehicles?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560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Autonomous Vehicles (AVs), also known as </a:t>
            </a:r>
            <a:r>
              <a:rPr lang="en-GB" sz="1800" b="1" dirty="0">
                <a:solidFill>
                  <a:sysClr val="windowText" lastClr="000000"/>
                </a:solidFill>
                <a:latin typeface="Arial"/>
                <a:cs typeface="Arial"/>
              </a:rPr>
              <a:t>self-driving cars</a:t>
            </a:r>
            <a:r>
              <a:rPr lang="en-GB" sz="1800" dirty="0">
                <a:solidFill>
                  <a:sysClr val="windowText" lastClr="000000"/>
                </a:solidFill>
                <a:latin typeface="Arial"/>
                <a:cs typeface="Arial"/>
              </a:rPr>
              <a:t>, are vehicles capable of </a:t>
            </a:r>
            <a:r>
              <a:rPr lang="en-GB" sz="1800" b="1" dirty="0">
                <a:solidFill>
                  <a:sysClr val="windowText" lastClr="000000"/>
                </a:solidFill>
                <a:latin typeface="Arial"/>
                <a:cs typeface="Arial"/>
              </a:rPr>
              <a:t>navigating and driving themselves without human input </a:t>
            </a:r>
            <a:r>
              <a:rPr lang="en-GB" sz="1800" dirty="0">
                <a:solidFill>
                  <a:sysClr val="windowText" lastClr="000000"/>
                </a:solidFill>
                <a:latin typeface="Arial"/>
                <a:cs typeface="Arial"/>
              </a:rPr>
              <a:t>by using a combination of sensors, software, and onboard computing systems. The goal of AVs is to reduce human intervention, errors, and inefficiencies in driving.</a:t>
            </a:r>
          </a:p>
        </p:txBody>
      </p:sp>
      <p:sp>
        <p:nvSpPr>
          <p:cNvPr id="73" name="object 3">
            <a:extLst>
              <a:ext uri="{FF2B5EF4-FFF2-40B4-BE49-F238E27FC236}">
                <a16:creationId xmlns:a16="http://schemas.microsoft.com/office/drawing/2014/main" id="{71BB9A7D-9040-D704-478E-60C041AE37F6}"/>
              </a:ext>
            </a:extLst>
          </p:cNvPr>
          <p:cNvSpPr txBox="1"/>
          <p:nvPr/>
        </p:nvSpPr>
        <p:spPr>
          <a:xfrm>
            <a:off x="733424" y="2473125"/>
            <a:ext cx="10725152" cy="1742602"/>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dirty="0">
                <a:solidFill>
                  <a:sysClr val="windowText" lastClr="000000"/>
                </a:solidFill>
                <a:latin typeface="Arial"/>
                <a:cs typeface="Arial"/>
              </a:rPr>
              <a:t>These vehicles rely on technologies such as:</a:t>
            </a:r>
            <a:endParaRPr lang="en-US" sz="1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Cameras</a:t>
            </a:r>
            <a:r>
              <a:rPr lang="en-GB" sz="1800" dirty="0">
                <a:solidFill>
                  <a:sysClr val="windowText" lastClr="000000"/>
                </a:solidFill>
                <a:latin typeface="Arial"/>
                <a:cs typeface="Arial"/>
              </a:rPr>
              <a:t>, for lane recognition and object detection.</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LiDAR (Light Detection and Ranging), </a:t>
            </a:r>
            <a:r>
              <a:rPr lang="en-GB" sz="1800" dirty="0">
                <a:solidFill>
                  <a:sysClr val="windowText" lastClr="000000"/>
                </a:solidFill>
                <a:latin typeface="Arial"/>
                <a:cs typeface="Arial"/>
              </a:rPr>
              <a:t>which creates 3D maps of the environment.</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Radar</a:t>
            </a:r>
            <a:r>
              <a:rPr lang="en-GB" sz="1800" dirty="0">
                <a:solidFill>
                  <a:sysClr val="windowText" lastClr="000000"/>
                </a:solidFill>
                <a:latin typeface="Arial"/>
                <a:cs typeface="Arial"/>
              </a:rPr>
              <a:t>, which detects speed and distance of nearby objects.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GPS</a:t>
            </a:r>
            <a:r>
              <a:rPr lang="en-GB" sz="1800" dirty="0">
                <a:solidFill>
                  <a:sysClr val="windowText" lastClr="000000"/>
                </a:solidFill>
                <a:latin typeface="Arial"/>
                <a:cs typeface="Arial"/>
              </a:rPr>
              <a:t>, for positioning.</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Artificial Intelligence (AI), </a:t>
            </a:r>
            <a:r>
              <a:rPr lang="en-GB" sz="1800" dirty="0">
                <a:solidFill>
                  <a:sysClr val="windowText" lastClr="000000"/>
                </a:solidFill>
                <a:latin typeface="Arial"/>
                <a:cs typeface="Arial"/>
              </a:rPr>
              <a:t>to interpret sensor data and make decisions.</a:t>
            </a:r>
          </a:p>
        </p:txBody>
      </p:sp>
      <p:sp>
        <p:nvSpPr>
          <p:cNvPr id="76" name="object 2">
            <a:extLst>
              <a:ext uri="{FF2B5EF4-FFF2-40B4-BE49-F238E27FC236}">
                <a16:creationId xmlns:a16="http://schemas.microsoft.com/office/drawing/2014/main" id="{01A293C2-D88D-DDCA-C084-8BB990B4C90C}"/>
              </a:ext>
            </a:extLst>
          </p:cNvPr>
          <p:cNvSpPr txBox="1">
            <a:spLocks/>
          </p:cNvSpPr>
          <p:nvPr/>
        </p:nvSpPr>
        <p:spPr>
          <a:xfrm>
            <a:off x="726282" y="428400"/>
            <a:ext cx="492148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Overview of Autonomous Vehicles </a:t>
            </a:r>
          </a:p>
        </p:txBody>
      </p:sp>
    </p:spTree>
    <p:extLst>
      <p:ext uri="{BB962C8B-B14F-4D97-AF65-F5344CB8AC3E}">
        <p14:creationId xmlns:p14="http://schemas.microsoft.com/office/powerpoint/2010/main" val="48912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7421A-D092-1A0B-DCF3-3860DD815C2F}"/>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20A17839-BD6F-BC22-28F0-CBBD4D330485}"/>
              </a:ext>
            </a:extLst>
          </p:cNvPr>
          <p:cNvSpPr txBox="1"/>
          <p:nvPr/>
        </p:nvSpPr>
        <p:spPr>
          <a:xfrm>
            <a:off x="733424" y="1514807"/>
            <a:ext cx="10725152" cy="295175"/>
          </a:xfrm>
          <a:prstGeom prst="rect">
            <a:avLst/>
          </a:prstGeom>
        </p:spPr>
        <p:txBody>
          <a:bodyPr vert="horz" wrap="square" lIns="0" tIns="18000"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 Society of Automotive Engineers (SAE) defines 6 levels of vehicle automation:</a:t>
            </a:r>
          </a:p>
        </p:txBody>
      </p:sp>
      <p:graphicFrame>
        <p:nvGraphicFramePr>
          <p:cNvPr id="4" name="Table 3">
            <a:extLst>
              <a:ext uri="{FF2B5EF4-FFF2-40B4-BE49-F238E27FC236}">
                <a16:creationId xmlns:a16="http://schemas.microsoft.com/office/drawing/2014/main" id="{2E75A2E0-00EE-06F4-F82E-81B5239AD18A}"/>
              </a:ext>
            </a:extLst>
          </p:cNvPr>
          <p:cNvGraphicFramePr>
            <a:graphicFrameLocks noGrp="1"/>
          </p:cNvGraphicFramePr>
          <p:nvPr>
            <p:extLst>
              <p:ext uri="{D42A27DB-BD31-4B8C-83A1-F6EECF244321}">
                <p14:modId xmlns:p14="http://schemas.microsoft.com/office/powerpoint/2010/main" val="3795158472"/>
              </p:ext>
            </p:extLst>
          </p:nvPr>
        </p:nvGraphicFramePr>
        <p:xfrm>
          <a:off x="726279" y="1919229"/>
          <a:ext cx="10725152" cy="2865120"/>
        </p:xfrm>
        <a:graphic>
          <a:graphicData uri="http://schemas.openxmlformats.org/drawingml/2006/table">
            <a:tbl>
              <a:tblPr firstRow="1" bandRow="1">
                <a:tableStyleId>{5C22544A-7EE6-4342-B048-85BDC9FD1C3A}</a:tableStyleId>
              </a:tblPr>
              <a:tblGrid>
                <a:gridCol w="736820">
                  <a:extLst>
                    <a:ext uri="{9D8B030D-6E8A-4147-A177-3AD203B41FA5}">
                      <a16:colId xmlns:a16="http://schemas.microsoft.com/office/drawing/2014/main" val="1755482268"/>
                    </a:ext>
                  </a:extLst>
                </a:gridCol>
                <a:gridCol w="2531151">
                  <a:extLst>
                    <a:ext uri="{9D8B030D-6E8A-4147-A177-3AD203B41FA5}">
                      <a16:colId xmlns:a16="http://schemas.microsoft.com/office/drawing/2014/main" val="938120323"/>
                    </a:ext>
                  </a:extLst>
                </a:gridCol>
                <a:gridCol w="3355424">
                  <a:extLst>
                    <a:ext uri="{9D8B030D-6E8A-4147-A177-3AD203B41FA5}">
                      <a16:colId xmlns:a16="http://schemas.microsoft.com/office/drawing/2014/main" val="3705453515"/>
                    </a:ext>
                  </a:extLst>
                </a:gridCol>
                <a:gridCol w="4101757">
                  <a:extLst>
                    <a:ext uri="{9D8B030D-6E8A-4147-A177-3AD203B41FA5}">
                      <a16:colId xmlns:a16="http://schemas.microsoft.com/office/drawing/2014/main" val="1847239125"/>
                    </a:ext>
                  </a:extLst>
                </a:gridCol>
              </a:tblGrid>
              <a:tr h="370840">
                <a:tc>
                  <a:txBody>
                    <a:bodyPr/>
                    <a:lstStyle/>
                    <a:p>
                      <a:pPr algn="ctr"/>
                      <a:r>
                        <a:rPr lang="en-GB" sz="1800" dirty="0"/>
                        <a:t>Level</a:t>
                      </a:r>
                      <a:endParaRPr lang="LID4096" sz="1800" dirty="0"/>
                    </a:p>
                  </a:txBody>
                  <a:tcPr/>
                </a:tc>
                <a:tc>
                  <a:txBody>
                    <a:bodyPr/>
                    <a:lstStyle/>
                    <a:p>
                      <a:r>
                        <a:rPr lang="en-GB" sz="1800" dirty="0"/>
                        <a:t>Name</a:t>
                      </a:r>
                    </a:p>
                  </a:txBody>
                  <a:tcPr/>
                </a:tc>
                <a:tc>
                  <a:txBody>
                    <a:bodyPr/>
                    <a:lstStyle/>
                    <a:p>
                      <a:r>
                        <a:rPr lang="en-GB" sz="1800" dirty="0"/>
                        <a:t>Control</a:t>
                      </a:r>
                    </a:p>
                  </a:txBody>
                  <a:tcPr/>
                </a:tc>
                <a:tc>
                  <a:txBody>
                    <a:bodyPr/>
                    <a:lstStyle/>
                    <a:p>
                      <a:r>
                        <a:rPr lang="en-GB" sz="1800" dirty="0"/>
                        <a:t>Human Role</a:t>
                      </a:r>
                    </a:p>
                  </a:txBody>
                  <a:tcPr/>
                </a:tc>
                <a:extLst>
                  <a:ext uri="{0D108BD9-81ED-4DB2-BD59-A6C34878D82A}">
                    <a16:rowId xmlns:a16="http://schemas.microsoft.com/office/drawing/2014/main" val="2509159265"/>
                  </a:ext>
                </a:extLst>
              </a:tr>
              <a:tr h="370840">
                <a:tc>
                  <a:txBody>
                    <a:bodyPr/>
                    <a:lstStyle/>
                    <a:p>
                      <a:pPr algn="ctr"/>
                      <a:r>
                        <a:rPr lang="en-GB" sz="1800" b="0" dirty="0"/>
                        <a:t>0</a:t>
                      </a:r>
                      <a:endParaRPr lang="LID4096" sz="1800" b="0" dirty="0"/>
                    </a:p>
                  </a:txBody>
                  <a:tcPr/>
                </a:tc>
                <a:tc>
                  <a:txBody>
                    <a:bodyPr/>
                    <a:lstStyle/>
                    <a:p>
                      <a:r>
                        <a:rPr lang="en-GB" sz="1800" b="0" dirty="0"/>
                        <a:t>No Automation</a:t>
                      </a:r>
                      <a:endParaRPr lang="LID4096" sz="1800" b="0" dirty="0"/>
                    </a:p>
                  </a:txBody>
                  <a:tcPr/>
                </a:tc>
                <a:tc>
                  <a:txBody>
                    <a:bodyPr/>
                    <a:lstStyle/>
                    <a:p>
                      <a:r>
                        <a:rPr lang="en-GB" sz="1800" dirty="0"/>
                        <a:t>Fully human</a:t>
                      </a:r>
                      <a:endParaRPr lang="LID4096" sz="1800" dirty="0"/>
                    </a:p>
                  </a:txBody>
                  <a:tcPr/>
                </a:tc>
                <a:tc>
                  <a:txBody>
                    <a:bodyPr/>
                    <a:lstStyle/>
                    <a:p>
                      <a:r>
                        <a:rPr lang="en-GB" sz="1800" dirty="0"/>
                        <a:t>Driver does everything</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0" dirty="0"/>
                        <a:t>1</a:t>
                      </a:r>
                      <a:endParaRPr lang="LID4096" sz="1800" b="0" dirty="0"/>
                    </a:p>
                  </a:txBody>
                  <a:tcPr/>
                </a:tc>
                <a:tc>
                  <a:txBody>
                    <a:bodyPr/>
                    <a:lstStyle/>
                    <a:p>
                      <a:r>
                        <a:rPr lang="en-GB" sz="1800" b="0" dirty="0"/>
                        <a:t>Driver Assistance</a:t>
                      </a:r>
                    </a:p>
                  </a:txBody>
                  <a:tcPr/>
                </a:tc>
                <a:tc>
                  <a:txBody>
                    <a:bodyPr/>
                    <a:lstStyle/>
                    <a:p>
                      <a:r>
                        <a:rPr lang="en-GB" sz="1800" dirty="0"/>
                        <a:t>Basic assist (ex: cruise)</a:t>
                      </a:r>
                      <a:endParaRPr lang="LID4096" sz="1800" dirty="0"/>
                    </a:p>
                  </a:txBody>
                  <a:tcPr/>
                </a:tc>
                <a:tc>
                  <a:txBody>
                    <a:bodyPr/>
                    <a:lstStyle/>
                    <a:p>
                      <a:r>
                        <a:rPr lang="en-GB" sz="1800" dirty="0"/>
                        <a:t>Driver supervises</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0" dirty="0"/>
                        <a:t>2</a:t>
                      </a:r>
                      <a:endParaRPr lang="LID4096" sz="1800" b="0" dirty="0"/>
                    </a:p>
                  </a:txBody>
                  <a:tcPr/>
                </a:tc>
                <a:tc>
                  <a:txBody>
                    <a:bodyPr/>
                    <a:lstStyle/>
                    <a:p>
                      <a:r>
                        <a:rPr lang="en-GB" sz="1800" b="0" dirty="0"/>
                        <a:t>Partial Automation</a:t>
                      </a:r>
                    </a:p>
                  </a:txBody>
                  <a:tcPr/>
                </a:tc>
                <a:tc>
                  <a:txBody>
                    <a:bodyPr/>
                    <a:lstStyle/>
                    <a:p>
                      <a:r>
                        <a:rPr lang="en-GB" sz="1800" dirty="0"/>
                        <a:t>Some control (ex: lane + speed)</a:t>
                      </a:r>
                    </a:p>
                  </a:txBody>
                  <a:tcPr/>
                </a:tc>
                <a:tc>
                  <a:txBody>
                    <a:bodyPr/>
                    <a:lstStyle/>
                    <a:p>
                      <a:r>
                        <a:rPr lang="en-GB" sz="1800" dirty="0"/>
                        <a:t>Driver must stay alert</a:t>
                      </a:r>
                    </a:p>
                  </a:txBody>
                  <a:tcPr/>
                </a:tc>
                <a:extLst>
                  <a:ext uri="{0D108BD9-81ED-4DB2-BD59-A6C34878D82A}">
                    <a16:rowId xmlns:a16="http://schemas.microsoft.com/office/drawing/2014/main" val="1341259936"/>
                  </a:ext>
                </a:extLst>
              </a:tr>
              <a:tr h="370840">
                <a:tc>
                  <a:txBody>
                    <a:bodyPr/>
                    <a:lstStyle/>
                    <a:p>
                      <a:pPr algn="ctr"/>
                      <a:r>
                        <a:rPr lang="en-GB" sz="1800" b="0" dirty="0"/>
                        <a:t>3</a:t>
                      </a:r>
                      <a:endParaRPr lang="LID4096" sz="1800" b="0" dirty="0"/>
                    </a:p>
                  </a:txBody>
                  <a:tcPr/>
                </a:tc>
                <a:tc>
                  <a:txBody>
                    <a:bodyPr/>
                    <a:lstStyle/>
                    <a:p>
                      <a:r>
                        <a:rPr lang="en-GB" sz="1800" b="0" dirty="0"/>
                        <a:t>Conditional Automation</a:t>
                      </a:r>
                    </a:p>
                  </a:txBody>
                  <a:tcPr/>
                </a:tc>
                <a:tc>
                  <a:txBody>
                    <a:bodyPr/>
                    <a:lstStyle/>
                    <a:p>
                      <a:r>
                        <a:rPr lang="en-GB" sz="1800" dirty="0"/>
                        <a:t>Car handles most tasks</a:t>
                      </a:r>
                    </a:p>
                  </a:txBody>
                  <a:tcPr/>
                </a:tc>
                <a:tc>
                  <a:txBody>
                    <a:bodyPr/>
                    <a:lstStyle/>
                    <a:p>
                      <a:r>
                        <a:rPr lang="en-GB" sz="1800" dirty="0"/>
                        <a:t>Human takes over if needed</a:t>
                      </a:r>
                    </a:p>
                  </a:txBody>
                  <a:tcPr/>
                </a:tc>
                <a:extLst>
                  <a:ext uri="{0D108BD9-81ED-4DB2-BD59-A6C34878D82A}">
                    <a16:rowId xmlns:a16="http://schemas.microsoft.com/office/drawing/2014/main" val="1430705026"/>
                  </a:ext>
                </a:extLst>
              </a:tr>
              <a:tr h="370840">
                <a:tc>
                  <a:txBody>
                    <a:bodyPr/>
                    <a:lstStyle/>
                    <a:p>
                      <a:pPr algn="ctr"/>
                      <a:r>
                        <a:rPr lang="en-GB" sz="1800" b="0" dirty="0"/>
                        <a:t>4</a:t>
                      </a:r>
                      <a:endParaRPr lang="LID4096" sz="1800" b="0" dirty="0"/>
                    </a:p>
                  </a:txBody>
                  <a:tcPr/>
                </a:tc>
                <a:tc>
                  <a:txBody>
                    <a:bodyPr/>
                    <a:lstStyle/>
                    <a:p>
                      <a:r>
                        <a:rPr lang="en-GB" sz="1800" b="0" dirty="0"/>
                        <a:t>High Automation</a:t>
                      </a:r>
                    </a:p>
                  </a:txBody>
                  <a:tcPr/>
                </a:tc>
                <a:tc>
                  <a:txBody>
                    <a:bodyPr/>
                    <a:lstStyle/>
                    <a:p>
                      <a:r>
                        <a:rPr lang="en-GB" sz="1800" dirty="0"/>
                        <a:t>Fully autonomous in some conditions</a:t>
                      </a:r>
                    </a:p>
                  </a:txBody>
                  <a:tcPr/>
                </a:tc>
                <a:tc>
                  <a:txBody>
                    <a:bodyPr/>
                    <a:lstStyle/>
                    <a:p>
                      <a:r>
                        <a:rPr lang="en-GB" sz="1800" dirty="0"/>
                        <a:t>No human required in specific zones</a:t>
                      </a:r>
                    </a:p>
                  </a:txBody>
                  <a:tcPr/>
                </a:tc>
                <a:extLst>
                  <a:ext uri="{0D108BD9-81ED-4DB2-BD59-A6C34878D82A}">
                    <a16:rowId xmlns:a16="http://schemas.microsoft.com/office/drawing/2014/main" val="1667060229"/>
                  </a:ext>
                </a:extLst>
              </a:tr>
              <a:tr h="370840">
                <a:tc>
                  <a:txBody>
                    <a:bodyPr/>
                    <a:lstStyle/>
                    <a:p>
                      <a:pPr algn="ctr"/>
                      <a:r>
                        <a:rPr lang="en-GB" sz="1800" b="0" dirty="0"/>
                        <a:t>5</a:t>
                      </a:r>
                      <a:endParaRPr lang="LID4096" sz="1800" b="0" dirty="0"/>
                    </a:p>
                  </a:txBody>
                  <a:tcPr/>
                </a:tc>
                <a:tc>
                  <a:txBody>
                    <a:bodyPr/>
                    <a:lstStyle/>
                    <a:p>
                      <a:r>
                        <a:rPr lang="en-GB" sz="1800" b="0" dirty="0"/>
                        <a:t>Full Automation</a:t>
                      </a:r>
                    </a:p>
                  </a:txBody>
                  <a:tcPr/>
                </a:tc>
                <a:tc>
                  <a:txBody>
                    <a:bodyPr/>
                    <a:lstStyle/>
                    <a:p>
                      <a:r>
                        <a:rPr lang="en-GB" sz="1800" dirty="0"/>
                        <a:t>Fully autonomous everywhere</a:t>
                      </a:r>
                    </a:p>
                  </a:txBody>
                  <a:tcPr/>
                </a:tc>
                <a:tc>
                  <a:txBody>
                    <a:bodyPr/>
                    <a:lstStyle/>
                    <a:p>
                      <a:r>
                        <a:rPr lang="en-GB" sz="1800" dirty="0"/>
                        <a:t>No human needed at all</a:t>
                      </a:r>
                    </a:p>
                  </a:txBody>
                  <a:tcPr/>
                </a:tc>
                <a:extLst>
                  <a:ext uri="{0D108BD9-81ED-4DB2-BD59-A6C34878D82A}">
                    <a16:rowId xmlns:a16="http://schemas.microsoft.com/office/drawing/2014/main" val="830302030"/>
                  </a:ext>
                </a:extLst>
              </a:tr>
            </a:tbl>
          </a:graphicData>
        </a:graphic>
      </p:graphicFrame>
      <p:sp>
        <p:nvSpPr>
          <p:cNvPr id="7" name="object 3">
            <a:extLst>
              <a:ext uri="{FF2B5EF4-FFF2-40B4-BE49-F238E27FC236}">
                <a16:creationId xmlns:a16="http://schemas.microsoft.com/office/drawing/2014/main" id="{D1784885-03CB-66E1-07C9-E8D6D87C2E02}"/>
              </a:ext>
            </a:extLst>
          </p:cNvPr>
          <p:cNvSpPr txBox="1"/>
          <p:nvPr/>
        </p:nvSpPr>
        <p:spPr>
          <a:xfrm>
            <a:off x="733424" y="516283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Most systems in public use today (ex: Tesla Autopilot) are Level 2.</a:t>
            </a:r>
          </a:p>
        </p:txBody>
      </p:sp>
      <p:sp>
        <p:nvSpPr>
          <p:cNvPr id="11" name="object 2">
            <a:extLst>
              <a:ext uri="{FF2B5EF4-FFF2-40B4-BE49-F238E27FC236}">
                <a16:creationId xmlns:a16="http://schemas.microsoft.com/office/drawing/2014/main" id="{2A85B7B1-6420-BFD6-B1B7-6C1EC390DED6}"/>
              </a:ext>
            </a:extLst>
          </p:cNvPr>
          <p:cNvSpPr txBox="1">
            <a:spLocks/>
          </p:cNvSpPr>
          <p:nvPr/>
        </p:nvSpPr>
        <p:spPr>
          <a:xfrm>
            <a:off x="726282" y="428400"/>
            <a:ext cx="492148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Overview of Autonomous Vehicles </a:t>
            </a:r>
          </a:p>
        </p:txBody>
      </p:sp>
      <p:sp>
        <p:nvSpPr>
          <p:cNvPr id="12" name="object 3">
            <a:extLst>
              <a:ext uri="{FF2B5EF4-FFF2-40B4-BE49-F238E27FC236}">
                <a16:creationId xmlns:a16="http://schemas.microsoft.com/office/drawing/2014/main" id="{423EA106-A1CD-E07C-4483-1A3AB5BB6CE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 Levels of Driving Automation (SAE Classification)</a:t>
            </a:r>
          </a:p>
        </p:txBody>
      </p:sp>
    </p:spTree>
    <p:extLst>
      <p:ext uri="{BB962C8B-B14F-4D97-AF65-F5344CB8AC3E}">
        <p14:creationId xmlns:p14="http://schemas.microsoft.com/office/powerpoint/2010/main" val="3852042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3B3CA-E7B2-2E39-B4B6-738325ACBB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7EA1B28-0430-19A5-CB1A-56A7857FCD2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2.3 Current Status of AV Deployment:</a:t>
            </a:r>
          </a:p>
        </p:txBody>
      </p:sp>
      <p:sp>
        <p:nvSpPr>
          <p:cNvPr id="5" name="object 3">
            <a:extLst>
              <a:ext uri="{FF2B5EF4-FFF2-40B4-BE49-F238E27FC236}">
                <a16:creationId xmlns:a16="http://schemas.microsoft.com/office/drawing/2014/main" id="{C88A769E-DA1E-DB83-9E4F-648A72ED8056}"/>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AV technology is already being tested and deployed in various cities and use cases, including:</a:t>
            </a:r>
          </a:p>
        </p:txBody>
      </p:sp>
      <p:sp>
        <p:nvSpPr>
          <p:cNvPr id="9" name="object 3">
            <a:extLst>
              <a:ext uri="{FF2B5EF4-FFF2-40B4-BE49-F238E27FC236}">
                <a16:creationId xmlns:a16="http://schemas.microsoft.com/office/drawing/2014/main" id="{DEFE6A71-A3CD-CB20-0515-EE0B9D123085}"/>
              </a:ext>
            </a:extLst>
          </p:cNvPr>
          <p:cNvSpPr txBox="1"/>
          <p:nvPr/>
        </p:nvSpPr>
        <p:spPr>
          <a:xfrm>
            <a:off x="733424" y="1948319"/>
            <a:ext cx="10725152" cy="1439955"/>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dirty="0">
                <a:solidFill>
                  <a:sysClr val="windowText" lastClr="000000"/>
                </a:solidFill>
                <a:latin typeface="Arial"/>
                <a:cs typeface="Arial"/>
              </a:rPr>
              <a:t>These vehicles rely on technologies such as:</a:t>
            </a:r>
            <a:endParaRPr lang="en-US" sz="1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Ride-hailing pilots: Waymo, Cruise, and Baidu operate robotaxi services in select cities.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Autonomous shuttles: Small-scale, low-speed vehicles used in university campuses, airports, and business parks.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Long-haul trucking: Companies like Aurora and </a:t>
            </a:r>
            <a:r>
              <a:rPr lang="en-GB" sz="1800" dirty="0" err="1">
                <a:solidFill>
                  <a:sysClr val="windowText" lastClr="000000"/>
                </a:solidFill>
                <a:latin typeface="Arial"/>
                <a:cs typeface="Arial"/>
              </a:rPr>
              <a:t>TuSimple</a:t>
            </a:r>
            <a:r>
              <a:rPr lang="en-GB" sz="1800" dirty="0">
                <a:solidFill>
                  <a:sysClr val="windowText" lastClr="000000"/>
                </a:solidFill>
                <a:latin typeface="Arial"/>
                <a:cs typeface="Arial"/>
              </a:rPr>
              <a:t> are testing autonomous freight transport.</a:t>
            </a:r>
          </a:p>
        </p:txBody>
      </p:sp>
      <p:sp>
        <p:nvSpPr>
          <p:cNvPr id="10" name="object 3">
            <a:extLst>
              <a:ext uri="{FF2B5EF4-FFF2-40B4-BE49-F238E27FC236}">
                <a16:creationId xmlns:a16="http://schemas.microsoft.com/office/drawing/2014/main" id="{7EEFA122-3D57-CE0F-9BD1-7819C56717FF}"/>
              </a:ext>
            </a:extLst>
          </p:cNvPr>
          <p:cNvSpPr txBox="1"/>
          <p:nvPr/>
        </p:nvSpPr>
        <p:spPr>
          <a:xfrm>
            <a:off x="733424" y="3530339"/>
            <a:ext cx="10725152" cy="1439955"/>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b="1" dirty="0">
                <a:solidFill>
                  <a:sysClr val="windowText" lastClr="000000"/>
                </a:solidFill>
                <a:latin typeface="Arial"/>
                <a:cs typeface="Arial"/>
              </a:rPr>
              <a:t>Examples:</a:t>
            </a:r>
          </a:p>
          <a:p>
            <a:pPr marL="179388" lvl="4" indent="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Waymo (Google’s AV company):</a:t>
            </a:r>
            <a:r>
              <a:rPr lang="en-GB" sz="1800" dirty="0">
                <a:solidFill>
                  <a:sysClr val="windowText" lastClr="000000"/>
                </a:solidFill>
                <a:latin typeface="Arial"/>
                <a:cs typeface="Arial"/>
              </a:rPr>
              <a:t> Fully driverless taxis operating in Phoenix, Arizona.</a:t>
            </a:r>
          </a:p>
          <a:p>
            <a:pPr marL="179388" lvl="4" indent="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Tesla “Full Self-Driving” Beta:</a:t>
            </a:r>
            <a:r>
              <a:rPr lang="en-GB" sz="1800" dirty="0">
                <a:solidFill>
                  <a:sysClr val="windowText" lastClr="000000"/>
                </a:solidFill>
                <a:latin typeface="Arial"/>
                <a:cs typeface="Arial"/>
              </a:rPr>
              <a:t> Partial autonomy with human monitoring required.</a:t>
            </a:r>
          </a:p>
          <a:p>
            <a:pPr marL="179388" lvl="4" indent="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Europe &amp; Asia:</a:t>
            </a:r>
            <a:r>
              <a:rPr lang="en-GB" sz="1800" dirty="0">
                <a:solidFill>
                  <a:sysClr val="windowText" lastClr="000000"/>
                </a:solidFill>
                <a:latin typeface="Arial"/>
                <a:cs typeface="Arial"/>
              </a:rPr>
              <a:t> Several smart city pilots in Germany, Singapore, and China integrate AVs with public transport.</a:t>
            </a:r>
          </a:p>
        </p:txBody>
      </p:sp>
      <p:sp>
        <p:nvSpPr>
          <p:cNvPr id="11" name="object 2">
            <a:extLst>
              <a:ext uri="{FF2B5EF4-FFF2-40B4-BE49-F238E27FC236}">
                <a16:creationId xmlns:a16="http://schemas.microsoft.com/office/drawing/2014/main" id="{0DACAF96-9DBC-E84E-7A64-23732628F7BF}"/>
              </a:ext>
            </a:extLst>
          </p:cNvPr>
          <p:cNvSpPr txBox="1">
            <a:spLocks/>
          </p:cNvSpPr>
          <p:nvPr/>
        </p:nvSpPr>
        <p:spPr>
          <a:xfrm>
            <a:off x="726282" y="428400"/>
            <a:ext cx="492148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Overview of Autonomous Vehicles </a:t>
            </a:r>
          </a:p>
        </p:txBody>
      </p:sp>
    </p:spTree>
    <p:extLst>
      <p:ext uri="{BB962C8B-B14F-4D97-AF65-F5344CB8AC3E}">
        <p14:creationId xmlns:p14="http://schemas.microsoft.com/office/powerpoint/2010/main" val="3143164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F8FB4-571B-F68F-807C-4C673EB01AE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32C0EB-0E78-F8E9-F393-578F8A1EBA1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3:</a:t>
            </a:r>
          </a:p>
          <a:p>
            <a:pPr algn="ctr"/>
            <a:r>
              <a:rPr lang="en-GB" sz="3200" b="1" dirty="0">
                <a:solidFill>
                  <a:schemeClr val="bg1"/>
                </a:solidFill>
              </a:rPr>
              <a:t>Benefits and Challenges of AVs</a:t>
            </a:r>
          </a:p>
        </p:txBody>
      </p:sp>
    </p:spTree>
    <p:extLst>
      <p:ext uri="{BB962C8B-B14F-4D97-AF65-F5344CB8AC3E}">
        <p14:creationId xmlns:p14="http://schemas.microsoft.com/office/powerpoint/2010/main" val="675326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4D41-93D7-B012-DA15-9087E44BEF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618552D-7EB3-2476-EEA9-89AD70C85031}"/>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grpSp>
        <p:nvGrpSpPr>
          <p:cNvPr id="4" name="Group 3">
            <a:extLst>
              <a:ext uri="{FF2B5EF4-FFF2-40B4-BE49-F238E27FC236}">
                <a16:creationId xmlns:a16="http://schemas.microsoft.com/office/drawing/2014/main" id="{1E720528-D0B0-2DD0-B138-1912BEA9F9A5}"/>
              </a:ext>
            </a:extLst>
          </p:cNvPr>
          <p:cNvGrpSpPr/>
          <p:nvPr/>
        </p:nvGrpSpPr>
        <p:grpSpPr>
          <a:xfrm>
            <a:off x="5504074" y="1038094"/>
            <a:ext cx="5954493" cy="859625"/>
            <a:chOff x="3244168" y="673168"/>
            <a:chExt cx="6572670" cy="948867"/>
          </a:xfrm>
        </p:grpSpPr>
        <p:sp>
          <p:nvSpPr>
            <p:cNvPr id="7" name="Rectangle: Rounded Corners 6">
              <a:extLst>
                <a:ext uri="{FF2B5EF4-FFF2-40B4-BE49-F238E27FC236}">
                  <a16:creationId xmlns:a16="http://schemas.microsoft.com/office/drawing/2014/main" id="{AEA38D7F-6E5C-014E-B567-7F53663E1B25}"/>
                </a:ext>
              </a:extLst>
            </p:cNvPr>
            <p:cNvSpPr/>
            <p:nvPr/>
          </p:nvSpPr>
          <p:spPr>
            <a:xfrm>
              <a:off x="3244168" y="673168"/>
              <a:ext cx="6572670" cy="948867"/>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 name="Oval 10">
              <a:extLst>
                <a:ext uri="{FF2B5EF4-FFF2-40B4-BE49-F238E27FC236}">
                  <a16:creationId xmlns:a16="http://schemas.microsoft.com/office/drawing/2014/main" id="{1FC70AC5-7D61-6DB5-BB5B-E8394233759C}"/>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2" name="TextBox 6">
              <a:extLst>
                <a:ext uri="{FF2B5EF4-FFF2-40B4-BE49-F238E27FC236}">
                  <a16:creationId xmlns:a16="http://schemas.microsoft.com/office/drawing/2014/main" id="{AEA57E37-CFF8-F2FA-C17A-8CA3702EA4E2}"/>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1"/>
                  </a:solidFill>
                </a:rPr>
                <a:t>1</a:t>
              </a:r>
            </a:p>
          </p:txBody>
        </p:sp>
        <p:grpSp>
          <p:nvGrpSpPr>
            <p:cNvPr id="13" name="Group 12">
              <a:extLst>
                <a:ext uri="{FF2B5EF4-FFF2-40B4-BE49-F238E27FC236}">
                  <a16:creationId xmlns:a16="http://schemas.microsoft.com/office/drawing/2014/main" id="{9798947A-928D-7150-81DF-E8047EAB432D}"/>
                </a:ext>
              </a:extLst>
            </p:cNvPr>
            <p:cNvGrpSpPr/>
            <p:nvPr/>
          </p:nvGrpSpPr>
          <p:grpSpPr>
            <a:xfrm>
              <a:off x="4198344" y="729932"/>
              <a:ext cx="5253222" cy="784473"/>
              <a:chOff x="4198344" y="736003"/>
              <a:chExt cx="5253222" cy="784473"/>
            </a:xfrm>
          </p:grpSpPr>
          <p:sp>
            <p:nvSpPr>
              <p:cNvPr id="14" name="TextBox 8">
                <a:extLst>
                  <a:ext uri="{FF2B5EF4-FFF2-40B4-BE49-F238E27FC236}">
                    <a16:creationId xmlns:a16="http://schemas.microsoft.com/office/drawing/2014/main" id="{3BAF1A6E-72F4-3FE0-32D2-71204DE91FEB}"/>
                  </a:ext>
                </a:extLst>
              </p:cNvPr>
              <p:cNvSpPr txBox="1"/>
              <p:nvPr/>
            </p:nvSpPr>
            <p:spPr>
              <a:xfrm>
                <a:off x="4198344" y="736003"/>
                <a:ext cx="5240005"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Improved Road Safety</a:t>
                </a:r>
              </a:p>
            </p:txBody>
          </p:sp>
          <p:sp>
            <p:nvSpPr>
              <p:cNvPr id="15" name="TextBox 9">
                <a:extLst>
                  <a:ext uri="{FF2B5EF4-FFF2-40B4-BE49-F238E27FC236}">
                    <a16:creationId xmlns:a16="http://schemas.microsoft.com/office/drawing/2014/main" id="{400655F3-D580-C3D1-A69B-B0F8052FDA49}"/>
                  </a:ext>
                </a:extLst>
              </p:cNvPr>
              <p:cNvSpPr txBox="1"/>
              <p:nvPr/>
            </p:nvSpPr>
            <p:spPr>
              <a:xfrm>
                <a:off x="4211562" y="1010882"/>
                <a:ext cx="5240004" cy="5095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 AVs are expected to significantly reduce crashes</a:t>
                </a:r>
                <a:br>
                  <a:rPr lang="en-GB" sz="1200" dirty="0">
                    <a:solidFill>
                      <a:schemeClr val="bg1"/>
                    </a:solidFill>
                    <a:latin typeface="Arial" panose="020B0604020202020204" pitchFamily="34" charset="0"/>
                    <a:cs typeface="Arial" panose="020B0604020202020204" pitchFamily="34" charset="0"/>
                  </a:rPr>
                </a:br>
                <a:r>
                  <a:rPr lang="en-GB" sz="1200" dirty="0">
                    <a:solidFill>
                      <a:schemeClr val="bg1"/>
                    </a:solidFill>
                    <a:latin typeface="Arial" panose="020B0604020202020204" pitchFamily="34" charset="0"/>
                    <a:cs typeface="Arial" panose="020B0604020202020204" pitchFamily="34" charset="0"/>
                  </a:rPr>
                  <a:t>✅ They maintain safe speeds and follow traffic rules reliably.</a:t>
                </a:r>
              </a:p>
            </p:txBody>
          </p:sp>
        </p:grpSp>
      </p:grpSp>
      <p:grpSp>
        <p:nvGrpSpPr>
          <p:cNvPr id="16" name="Group 15">
            <a:extLst>
              <a:ext uri="{FF2B5EF4-FFF2-40B4-BE49-F238E27FC236}">
                <a16:creationId xmlns:a16="http://schemas.microsoft.com/office/drawing/2014/main" id="{596ED8B5-649C-E5EE-4937-C2580683861B}"/>
              </a:ext>
            </a:extLst>
          </p:cNvPr>
          <p:cNvGrpSpPr/>
          <p:nvPr/>
        </p:nvGrpSpPr>
        <p:grpSpPr>
          <a:xfrm>
            <a:off x="5509114" y="2087485"/>
            <a:ext cx="5949449" cy="859624"/>
            <a:chOff x="3244168" y="673168"/>
            <a:chExt cx="6567102" cy="948867"/>
          </a:xfrm>
        </p:grpSpPr>
        <p:sp>
          <p:nvSpPr>
            <p:cNvPr id="17" name="Rectangle: Rounded Corners 16">
              <a:extLst>
                <a:ext uri="{FF2B5EF4-FFF2-40B4-BE49-F238E27FC236}">
                  <a16:creationId xmlns:a16="http://schemas.microsoft.com/office/drawing/2014/main" id="{C21F0309-6CE2-57C1-F03C-4A6F91A99415}"/>
                </a:ext>
              </a:extLst>
            </p:cNvPr>
            <p:cNvSpPr/>
            <p:nvPr/>
          </p:nvSpPr>
          <p:spPr>
            <a:xfrm>
              <a:off x="3244168" y="673168"/>
              <a:ext cx="6567102" cy="948867"/>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8" name="Oval 17">
              <a:extLst>
                <a:ext uri="{FF2B5EF4-FFF2-40B4-BE49-F238E27FC236}">
                  <a16:creationId xmlns:a16="http://schemas.microsoft.com/office/drawing/2014/main" id="{2F434236-613A-38C7-E83F-1B3D8E90327A}"/>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9" name="TextBox 25">
              <a:extLst>
                <a:ext uri="{FF2B5EF4-FFF2-40B4-BE49-F238E27FC236}">
                  <a16:creationId xmlns:a16="http://schemas.microsoft.com/office/drawing/2014/main" id="{E62DA9BC-1ACF-0D20-7892-F49E6C2F27AF}"/>
                </a:ext>
              </a:extLst>
            </p:cNvPr>
            <p:cNvSpPr txBox="1"/>
            <p:nvPr/>
          </p:nvSpPr>
          <p:spPr>
            <a:xfrm>
              <a:off x="3381486" y="760310"/>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2"/>
                  </a:solidFill>
                </a:rPr>
                <a:t>2</a:t>
              </a:r>
            </a:p>
          </p:txBody>
        </p:sp>
        <p:grpSp>
          <p:nvGrpSpPr>
            <p:cNvPr id="20" name="Group 19">
              <a:extLst>
                <a:ext uri="{FF2B5EF4-FFF2-40B4-BE49-F238E27FC236}">
                  <a16:creationId xmlns:a16="http://schemas.microsoft.com/office/drawing/2014/main" id="{04277C99-77CF-9726-F39A-67BFEE7897D5}"/>
                </a:ext>
              </a:extLst>
            </p:cNvPr>
            <p:cNvGrpSpPr/>
            <p:nvPr/>
          </p:nvGrpSpPr>
          <p:grpSpPr>
            <a:xfrm>
              <a:off x="4198343" y="729932"/>
              <a:ext cx="5234443" cy="784472"/>
              <a:chOff x="4198343" y="736003"/>
              <a:chExt cx="5234443" cy="784472"/>
            </a:xfrm>
          </p:grpSpPr>
          <p:sp>
            <p:nvSpPr>
              <p:cNvPr id="21" name="TextBox 27">
                <a:extLst>
                  <a:ext uri="{FF2B5EF4-FFF2-40B4-BE49-F238E27FC236}">
                    <a16:creationId xmlns:a16="http://schemas.microsoft.com/office/drawing/2014/main" id="{F48EFC19-BBE8-F909-2F23-C2C6137F8603}"/>
                  </a:ext>
                </a:extLst>
              </p:cNvPr>
              <p:cNvSpPr txBox="1"/>
              <p:nvPr/>
            </p:nvSpPr>
            <p:spPr>
              <a:xfrm>
                <a:off x="4198343" y="736003"/>
                <a:ext cx="5234443"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Reduced Traffic Congestion</a:t>
                </a:r>
              </a:p>
            </p:txBody>
          </p:sp>
          <p:sp>
            <p:nvSpPr>
              <p:cNvPr id="22" name="TextBox 28">
                <a:extLst>
                  <a:ext uri="{FF2B5EF4-FFF2-40B4-BE49-F238E27FC236}">
                    <a16:creationId xmlns:a16="http://schemas.microsoft.com/office/drawing/2014/main" id="{3E89A617-5459-E895-56FC-B0FD2F7DEFD4}"/>
                  </a:ext>
                </a:extLst>
              </p:cNvPr>
              <p:cNvSpPr txBox="1"/>
              <p:nvPr/>
            </p:nvSpPr>
            <p:spPr>
              <a:xfrm>
                <a:off x="4211562" y="1010881"/>
                <a:ext cx="5221224" cy="5095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 AVs can communicate with each other and optimize movement</a:t>
                </a:r>
                <a:br>
                  <a:rPr lang="en-GB" sz="1200" dirty="0">
                    <a:solidFill>
                      <a:schemeClr val="bg1"/>
                    </a:solidFill>
                    <a:latin typeface="Arial" panose="020B0604020202020204" pitchFamily="34" charset="0"/>
                    <a:cs typeface="Arial" panose="020B0604020202020204" pitchFamily="34" charset="0"/>
                  </a:rPr>
                </a:br>
                <a:r>
                  <a:rPr lang="en-GB" sz="1200" dirty="0">
                    <a:solidFill>
                      <a:schemeClr val="bg1"/>
                    </a:solidFill>
                    <a:latin typeface="Arial" panose="020B0604020202020204" pitchFamily="34" charset="0"/>
                    <a:cs typeface="Arial" panose="020B0604020202020204" pitchFamily="34" charset="0"/>
                  </a:rPr>
                  <a:t>✅ Reduced traffic waves and more consistent flow.</a:t>
                </a:r>
              </a:p>
            </p:txBody>
          </p:sp>
        </p:grpSp>
      </p:grpSp>
      <p:grpSp>
        <p:nvGrpSpPr>
          <p:cNvPr id="23" name="Group 22">
            <a:extLst>
              <a:ext uri="{FF2B5EF4-FFF2-40B4-BE49-F238E27FC236}">
                <a16:creationId xmlns:a16="http://schemas.microsoft.com/office/drawing/2014/main" id="{A6A1882C-33D4-54FA-368B-B2D754063926}"/>
              </a:ext>
            </a:extLst>
          </p:cNvPr>
          <p:cNvGrpSpPr/>
          <p:nvPr/>
        </p:nvGrpSpPr>
        <p:grpSpPr>
          <a:xfrm>
            <a:off x="5504074" y="3137773"/>
            <a:ext cx="6126594" cy="859624"/>
            <a:chOff x="3244168" y="673168"/>
            <a:chExt cx="6762638" cy="948867"/>
          </a:xfrm>
        </p:grpSpPr>
        <p:sp>
          <p:nvSpPr>
            <p:cNvPr id="24" name="Rectangle: Rounded Corners 23">
              <a:extLst>
                <a:ext uri="{FF2B5EF4-FFF2-40B4-BE49-F238E27FC236}">
                  <a16:creationId xmlns:a16="http://schemas.microsoft.com/office/drawing/2014/main" id="{7C7F94C8-1723-15BF-CB4E-1341FBD1CEC5}"/>
                </a:ext>
              </a:extLst>
            </p:cNvPr>
            <p:cNvSpPr/>
            <p:nvPr/>
          </p:nvSpPr>
          <p:spPr>
            <a:xfrm>
              <a:off x="3244168" y="673168"/>
              <a:ext cx="6567098" cy="948867"/>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5" name="Oval 24">
              <a:extLst>
                <a:ext uri="{FF2B5EF4-FFF2-40B4-BE49-F238E27FC236}">
                  <a16:creationId xmlns:a16="http://schemas.microsoft.com/office/drawing/2014/main" id="{DCC64431-15EE-7EE4-92BA-46B43FA3A208}"/>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6" name="TextBox 32">
              <a:extLst>
                <a:ext uri="{FF2B5EF4-FFF2-40B4-BE49-F238E27FC236}">
                  <a16:creationId xmlns:a16="http://schemas.microsoft.com/office/drawing/2014/main" id="{3C390339-ADB8-0F76-B812-3EBE996E9D51}"/>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3"/>
                  </a:solidFill>
                </a:rPr>
                <a:t>3</a:t>
              </a:r>
            </a:p>
          </p:txBody>
        </p:sp>
        <p:grpSp>
          <p:nvGrpSpPr>
            <p:cNvPr id="27" name="Group 26">
              <a:extLst>
                <a:ext uri="{FF2B5EF4-FFF2-40B4-BE49-F238E27FC236}">
                  <a16:creationId xmlns:a16="http://schemas.microsoft.com/office/drawing/2014/main" id="{FA295DA9-FFAD-1C85-2776-3773E20E6049}"/>
                </a:ext>
              </a:extLst>
            </p:cNvPr>
            <p:cNvGrpSpPr/>
            <p:nvPr/>
          </p:nvGrpSpPr>
          <p:grpSpPr>
            <a:xfrm>
              <a:off x="4198343" y="729932"/>
              <a:ext cx="5808463" cy="784471"/>
              <a:chOff x="4198343" y="736003"/>
              <a:chExt cx="5808463" cy="784471"/>
            </a:xfrm>
          </p:grpSpPr>
          <p:sp>
            <p:nvSpPr>
              <p:cNvPr id="28" name="TextBox 34">
                <a:extLst>
                  <a:ext uri="{FF2B5EF4-FFF2-40B4-BE49-F238E27FC236}">
                    <a16:creationId xmlns:a16="http://schemas.microsoft.com/office/drawing/2014/main" id="{35947520-9C62-BA3E-EAB2-43F37927B4A7}"/>
                  </a:ext>
                </a:extLst>
              </p:cNvPr>
              <p:cNvSpPr txBox="1"/>
              <p:nvPr/>
            </p:nvSpPr>
            <p:spPr>
              <a:xfrm>
                <a:off x="4198343" y="736003"/>
                <a:ext cx="5240006"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Increased Accessibility</a:t>
                </a:r>
              </a:p>
            </p:txBody>
          </p:sp>
          <p:sp>
            <p:nvSpPr>
              <p:cNvPr id="29" name="TextBox 35">
                <a:extLst>
                  <a:ext uri="{FF2B5EF4-FFF2-40B4-BE49-F238E27FC236}">
                    <a16:creationId xmlns:a16="http://schemas.microsoft.com/office/drawing/2014/main" id="{403E5255-AF67-CE42-ACAC-9AAAE05920B2}"/>
                  </a:ext>
                </a:extLst>
              </p:cNvPr>
              <p:cNvSpPr txBox="1"/>
              <p:nvPr/>
            </p:nvSpPr>
            <p:spPr>
              <a:xfrm>
                <a:off x="4211561" y="1010880"/>
                <a:ext cx="5795245" cy="5095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 AVs offer mobility to elderly, disabled, and non-drivers.</a:t>
                </a:r>
                <a:br>
                  <a:rPr lang="en-GB" sz="1200" dirty="0">
                    <a:solidFill>
                      <a:schemeClr val="bg1"/>
                    </a:solidFill>
                    <a:latin typeface="Arial" panose="020B0604020202020204" pitchFamily="34" charset="0"/>
                    <a:cs typeface="Arial" panose="020B0604020202020204" pitchFamily="34" charset="0"/>
                  </a:rPr>
                </a:br>
                <a:r>
                  <a:rPr lang="en-GB" sz="1200" dirty="0">
                    <a:solidFill>
                      <a:schemeClr val="bg1"/>
                    </a:solidFill>
                    <a:latin typeface="Arial" panose="020B0604020202020204" pitchFamily="34" charset="0"/>
                    <a:cs typeface="Arial" panose="020B0604020202020204" pitchFamily="34" charset="0"/>
                  </a:rPr>
                  <a:t>✅ Can improve transport coverage in low-density or underserved areas.</a:t>
                </a:r>
              </a:p>
            </p:txBody>
          </p:sp>
        </p:grpSp>
      </p:grpSp>
      <p:grpSp>
        <p:nvGrpSpPr>
          <p:cNvPr id="30" name="Group 29">
            <a:extLst>
              <a:ext uri="{FF2B5EF4-FFF2-40B4-BE49-F238E27FC236}">
                <a16:creationId xmlns:a16="http://schemas.microsoft.com/office/drawing/2014/main" id="{2184C45B-4222-F891-2734-07B1576C94EA}"/>
              </a:ext>
            </a:extLst>
          </p:cNvPr>
          <p:cNvGrpSpPr/>
          <p:nvPr/>
        </p:nvGrpSpPr>
        <p:grpSpPr>
          <a:xfrm>
            <a:off x="5583301" y="4186267"/>
            <a:ext cx="5870211" cy="859624"/>
            <a:chOff x="3244168" y="673168"/>
            <a:chExt cx="6479638" cy="948867"/>
          </a:xfrm>
        </p:grpSpPr>
        <p:sp>
          <p:nvSpPr>
            <p:cNvPr id="31" name="Rectangle: Rounded Corners 30">
              <a:extLst>
                <a:ext uri="{FF2B5EF4-FFF2-40B4-BE49-F238E27FC236}">
                  <a16:creationId xmlns:a16="http://schemas.microsoft.com/office/drawing/2014/main" id="{2008934C-5AF4-DF5E-2036-CC50EA219BFA}"/>
                </a:ext>
              </a:extLst>
            </p:cNvPr>
            <p:cNvSpPr/>
            <p:nvPr/>
          </p:nvSpPr>
          <p:spPr>
            <a:xfrm>
              <a:off x="3244168" y="673168"/>
              <a:ext cx="6479638" cy="948867"/>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2" name="Oval 31">
              <a:extLst>
                <a:ext uri="{FF2B5EF4-FFF2-40B4-BE49-F238E27FC236}">
                  <a16:creationId xmlns:a16="http://schemas.microsoft.com/office/drawing/2014/main" id="{7D64316C-72F2-5C5A-7557-C9373C393028}"/>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3" name="TextBox 39">
              <a:extLst>
                <a:ext uri="{FF2B5EF4-FFF2-40B4-BE49-F238E27FC236}">
                  <a16:creationId xmlns:a16="http://schemas.microsoft.com/office/drawing/2014/main" id="{4DDAB981-AC38-CCBD-5C46-74071B077092}"/>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4"/>
                  </a:solidFill>
                </a:rPr>
                <a:t>4</a:t>
              </a:r>
            </a:p>
          </p:txBody>
        </p:sp>
        <p:grpSp>
          <p:nvGrpSpPr>
            <p:cNvPr id="34" name="Group 33">
              <a:extLst>
                <a:ext uri="{FF2B5EF4-FFF2-40B4-BE49-F238E27FC236}">
                  <a16:creationId xmlns:a16="http://schemas.microsoft.com/office/drawing/2014/main" id="{D4345E12-55A4-68AC-DD8B-42757A33C443}"/>
                </a:ext>
              </a:extLst>
            </p:cNvPr>
            <p:cNvGrpSpPr/>
            <p:nvPr/>
          </p:nvGrpSpPr>
          <p:grpSpPr>
            <a:xfrm>
              <a:off x="4198344" y="729932"/>
              <a:ext cx="5165771" cy="784472"/>
              <a:chOff x="4198344" y="736003"/>
              <a:chExt cx="5165771" cy="784472"/>
            </a:xfrm>
          </p:grpSpPr>
          <p:sp>
            <p:nvSpPr>
              <p:cNvPr id="35" name="TextBox 41">
                <a:extLst>
                  <a:ext uri="{FF2B5EF4-FFF2-40B4-BE49-F238E27FC236}">
                    <a16:creationId xmlns:a16="http://schemas.microsoft.com/office/drawing/2014/main" id="{697A85E1-2BFC-C504-F9FB-F74626B8D1DC}"/>
                  </a:ext>
                </a:extLst>
              </p:cNvPr>
              <p:cNvSpPr txBox="1"/>
              <p:nvPr/>
            </p:nvSpPr>
            <p:spPr>
              <a:xfrm>
                <a:off x="4198344" y="736003"/>
                <a:ext cx="5165771"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Environmental Efficiency</a:t>
                </a:r>
              </a:p>
            </p:txBody>
          </p:sp>
          <p:sp>
            <p:nvSpPr>
              <p:cNvPr id="36" name="TextBox 42">
                <a:extLst>
                  <a:ext uri="{FF2B5EF4-FFF2-40B4-BE49-F238E27FC236}">
                    <a16:creationId xmlns:a16="http://schemas.microsoft.com/office/drawing/2014/main" id="{575F0BAC-AB43-C995-DDAA-93464720EEEC}"/>
                  </a:ext>
                </a:extLst>
              </p:cNvPr>
              <p:cNvSpPr txBox="1"/>
              <p:nvPr/>
            </p:nvSpPr>
            <p:spPr>
              <a:xfrm>
                <a:off x="4211562" y="1010881"/>
                <a:ext cx="5139333" cy="5095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 Optimization contribute to lower fuel use and emissions.</a:t>
                </a:r>
                <a:br>
                  <a:rPr lang="en-GB" sz="1200" dirty="0">
                    <a:solidFill>
                      <a:schemeClr val="bg1"/>
                    </a:solidFill>
                    <a:latin typeface="Arial" panose="020B0604020202020204" pitchFamily="34" charset="0"/>
                    <a:cs typeface="Arial" panose="020B0604020202020204" pitchFamily="34" charset="0"/>
                  </a:rPr>
                </a:br>
                <a:r>
                  <a:rPr lang="en-GB" sz="1200" dirty="0">
                    <a:solidFill>
                      <a:schemeClr val="bg1"/>
                    </a:solidFill>
                    <a:latin typeface="Arial" panose="020B0604020202020204" pitchFamily="34" charset="0"/>
                    <a:cs typeface="Arial" panose="020B0604020202020204" pitchFamily="34" charset="0"/>
                  </a:rPr>
                  <a:t>✅ Can complement electric vehicle adoption.</a:t>
                </a:r>
              </a:p>
            </p:txBody>
          </p:sp>
        </p:grpSp>
      </p:grpSp>
      <p:grpSp>
        <p:nvGrpSpPr>
          <p:cNvPr id="37" name="Group 36">
            <a:extLst>
              <a:ext uri="{FF2B5EF4-FFF2-40B4-BE49-F238E27FC236}">
                <a16:creationId xmlns:a16="http://schemas.microsoft.com/office/drawing/2014/main" id="{BE1FEDB2-B181-251C-CE10-9C09AE4D4D67}"/>
              </a:ext>
            </a:extLst>
          </p:cNvPr>
          <p:cNvGrpSpPr/>
          <p:nvPr/>
        </p:nvGrpSpPr>
        <p:grpSpPr>
          <a:xfrm>
            <a:off x="5583301" y="5237426"/>
            <a:ext cx="5870207" cy="859624"/>
            <a:chOff x="3244168" y="673168"/>
            <a:chExt cx="6479633" cy="948867"/>
          </a:xfrm>
        </p:grpSpPr>
        <p:sp>
          <p:nvSpPr>
            <p:cNvPr id="38" name="Rectangle: Rounded Corners 37">
              <a:extLst>
                <a:ext uri="{FF2B5EF4-FFF2-40B4-BE49-F238E27FC236}">
                  <a16:creationId xmlns:a16="http://schemas.microsoft.com/office/drawing/2014/main" id="{6DC25603-DF54-FDD0-6B8D-508875AEA277}"/>
                </a:ext>
              </a:extLst>
            </p:cNvPr>
            <p:cNvSpPr/>
            <p:nvPr/>
          </p:nvSpPr>
          <p:spPr>
            <a:xfrm>
              <a:off x="3244168" y="673168"/>
              <a:ext cx="6479633" cy="948867"/>
            </a:xfrm>
            <a:prstGeom prst="roundRect">
              <a:avLst>
                <a:gd name="adj" fmla="val 50000"/>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9" name="Oval 38">
              <a:extLst>
                <a:ext uri="{FF2B5EF4-FFF2-40B4-BE49-F238E27FC236}">
                  <a16:creationId xmlns:a16="http://schemas.microsoft.com/office/drawing/2014/main" id="{F6898A91-B273-8291-18B5-EEEAC3230A5D}"/>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0" name="TextBox 46">
              <a:extLst>
                <a:ext uri="{FF2B5EF4-FFF2-40B4-BE49-F238E27FC236}">
                  <a16:creationId xmlns:a16="http://schemas.microsoft.com/office/drawing/2014/main" id="{1871A8B0-1034-C5E4-3C57-23089C63D4BA}"/>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5"/>
                  </a:solidFill>
                </a:rPr>
                <a:t>5</a:t>
              </a:r>
            </a:p>
          </p:txBody>
        </p:sp>
        <p:grpSp>
          <p:nvGrpSpPr>
            <p:cNvPr id="41" name="Group 40">
              <a:extLst>
                <a:ext uri="{FF2B5EF4-FFF2-40B4-BE49-F238E27FC236}">
                  <a16:creationId xmlns:a16="http://schemas.microsoft.com/office/drawing/2014/main" id="{2F45682D-993B-4218-B7C5-0501A34B2E5E}"/>
                </a:ext>
              </a:extLst>
            </p:cNvPr>
            <p:cNvGrpSpPr/>
            <p:nvPr/>
          </p:nvGrpSpPr>
          <p:grpSpPr>
            <a:xfrm>
              <a:off x="4198344" y="729932"/>
              <a:ext cx="5456980" cy="794876"/>
              <a:chOff x="4198344" y="736003"/>
              <a:chExt cx="5456980" cy="794876"/>
            </a:xfrm>
          </p:grpSpPr>
          <p:sp>
            <p:nvSpPr>
              <p:cNvPr id="42" name="TextBox 48">
                <a:extLst>
                  <a:ext uri="{FF2B5EF4-FFF2-40B4-BE49-F238E27FC236}">
                    <a16:creationId xmlns:a16="http://schemas.microsoft.com/office/drawing/2014/main" id="{C4C66919-2550-ECCF-1EDF-66BAA93FF3D2}"/>
                  </a:ext>
                </a:extLst>
              </p:cNvPr>
              <p:cNvSpPr txBox="1"/>
              <p:nvPr/>
            </p:nvSpPr>
            <p:spPr>
              <a:xfrm>
                <a:off x="4198344" y="736003"/>
                <a:ext cx="5165771"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Economic and Productivity Gains</a:t>
                </a:r>
                <a:endParaRPr lang="en-US" sz="1600" b="1" dirty="0">
                  <a:solidFill>
                    <a:schemeClr val="bg1"/>
                  </a:solidFill>
                  <a:latin typeface="Arial" panose="020B0604020202020204" pitchFamily="34" charset="0"/>
                  <a:cs typeface="Arial" panose="020B0604020202020204" pitchFamily="34" charset="0"/>
                </a:endParaRPr>
              </a:p>
            </p:txBody>
          </p:sp>
          <p:sp>
            <p:nvSpPr>
              <p:cNvPr id="43" name="TextBox 49">
                <a:extLst>
                  <a:ext uri="{FF2B5EF4-FFF2-40B4-BE49-F238E27FC236}">
                    <a16:creationId xmlns:a16="http://schemas.microsoft.com/office/drawing/2014/main" id="{C0BA28CA-CAE2-AD78-5CE9-FC268BBF66AC}"/>
                  </a:ext>
                </a:extLst>
              </p:cNvPr>
              <p:cNvSpPr txBox="1"/>
              <p:nvPr/>
            </p:nvSpPr>
            <p:spPr>
              <a:xfrm>
                <a:off x="4211562" y="1021285"/>
                <a:ext cx="5443762" cy="5095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 AVs reduce time spent driving, more productive use of travel time.</a:t>
                </a:r>
                <a:br>
                  <a:rPr lang="en-GB" sz="1200" dirty="0">
                    <a:solidFill>
                      <a:schemeClr val="bg1"/>
                    </a:solidFill>
                    <a:latin typeface="Arial" panose="020B0604020202020204" pitchFamily="34" charset="0"/>
                    <a:cs typeface="Arial" panose="020B0604020202020204" pitchFamily="34" charset="0"/>
                  </a:rPr>
                </a:br>
                <a:r>
                  <a:rPr lang="en-GB" sz="1200" dirty="0">
                    <a:solidFill>
                      <a:schemeClr val="bg1"/>
                    </a:solidFill>
                    <a:latin typeface="Arial" panose="020B0604020202020204" pitchFamily="34" charset="0"/>
                    <a:cs typeface="Arial" panose="020B0604020202020204" pitchFamily="34" charset="0"/>
                  </a:rPr>
                  <a:t>✅ Can complement electric vehicle adoption.</a:t>
                </a:r>
              </a:p>
            </p:txBody>
          </p:sp>
        </p:grpSp>
      </p:grpSp>
      <p:cxnSp>
        <p:nvCxnSpPr>
          <p:cNvPr id="44" name="Straight Connector 43">
            <a:extLst>
              <a:ext uri="{FF2B5EF4-FFF2-40B4-BE49-F238E27FC236}">
                <a16:creationId xmlns:a16="http://schemas.microsoft.com/office/drawing/2014/main" id="{B902D855-CF02-FC3D-ABB0-D6287B72563E}"/>
              </a:ext>
            </a:extLst>
          </p:cNvPr>
          <p:cNvCxnSpPr>
            <a:cxnSpLocks/>
          </p:cNvCxnSpPr>
          <p:nvPr/>
        </p:nvCxnSpPr>
        <p:spPr>
          <a:xfrm>
            <a:off x="4579445" y="1466138"/>
            <a:ext cx="0" cy="4239543"/>
          </a:xfrm>
          <a:prstGeom prst="line">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2D21DB3-CF6F-D709-4B36-460F6A06935B}"/>
              </a:ext>
            </a:extLst>
          </p:cNvPr>
          <p:cNvCxnSpPr>
            <a:cxnSpLocks/>
          </p:cNvCxnSpPr>
          <p:nvPr/>
        </p:nvCxnSpPr>
        <p:spPr>
          <a:xfrm>
            <a:off x="4579445" y="1466138"/>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6719CE1-2887-890F-6937-0B7AC5D9A663}"/>
              </a:ext>
            </a:extLst>
          </p:cNvPr>
          <p:cNvCxnSpPr>
            <a:cxnSpLocks/>
          </p:cNvCxnSpPr>
          <p:nvPr/>
        </p:nvCxnSpPr>
        <p:spPr>
          <a:xfrm>
            <a:off x="4586888" y="2544743"/>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A2DCEB1A-073F-699B-C848-8D6324BC344F}"/>
              </a:ext>
            </a:extLst>
          </p:cNvPr>
          <p:cNvCxnSpPr>
            <a:cxnSpLocks/>
          </p:cNvCxnSpPr>
          <p:nvPr/>
        </p:nvCxnSpPr>
        <p:spPr>
          <a:xfrm>
            <a:off x="4586888" y="3567585"/>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CF0312B-D90D-912E-D279-E10478F749BA}"/>
              </a:ext>
            </a:extLst>
          </p:cNvPr>
          <p:cNvCxnSpPr>
            <a:cxnSpLocks/>
          </p:cNvCxnSpPr>
          <p:nvPr/>
        </p:nvCxnSpPr>
        <p:spPr>
          <a:xfrm>
            <a:off x="4591421" y="4616079"/>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5FFA80F-453E-2B7F-AD94-D40F6E884A25}"/>
              </a:ext>
            </a:extLst>
          </p:cNvPr>
          <p:cNvCxnSpPr>
            <a:cxnSpLocks/>
          </p:cNvCxnSpPr>
          <p:nvPr/>
        </p:nvCxnSpPr>
        <p:spPr>
          <a:xfrm>
            <a:off x="4579445" y="569468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B74971F6-80E8-4A4F-485D-C184DF48FA6F}"/>
              </a:ext>
            </a:extLst>
          </p:cNvPr>
          <p:cNvGrpSpPr/>
          <p:nvPr/>
        </p:nvGrpSpPr>
        <p:grpSpPr>
          <a:xfrm>
            <a:off x="1147634" y="1827566"/>
            <a:ext cx="3595331" cy="3803826"/>
            <a:chOff x="676552" y="2461564"/>
            <a:chExt cx="3595331" cy="3803826"/>
          </a:xfrm>
        </p:grpSpPr>
        <p:grpSp>
          <p:nvGrpSpPr>
            <p:cNvPr id="51" name="Group 50">
              <a:extLst>
                <a:ext uri="{FF2B5EF4-FFF2-40B4-BE49-F238E27FC236}">
                  <a16:creationId xmlns:a16="http://schemas.microsoft.com/office/drawing/2014/main" id="{921C1094-60BD-1EBE-1B28-8167500BA4E2}"/>
                </a:ext>
              </a:extLst>
            </p:cNvPr>
            <p:cNvGrpSpPr/>
            <p:nvPr/>
          </p:nvGrpSpPr>
          <p:grpSpPr>
            <a:xfrm>
              <a:off x="676552" y="2461564"/>
              <a:ext cx="3595331" cy="3803826"/>
              <a:chOff x="676552" y="1854516"/>
              <a:chExt cx="3595331" cy="3803826"/>
            </a:xfrm>
          </p:grpSpPr>
          <p:sp>
            <p:nvSpPr>
              <p:cNvPr id="53" name="Rectangle: Rounded Corners 52">
                <a:extLst>
                  <a:ext uri="{FF2B5EF4-FFF2-40B4-BE49-F238E27FC236}">
                    <a16:creationId xmlns:a16="http://schemas.microsoft.com/office/drawing/2014/main" id="{C8911ABD-7963-E2FD-329F-D3B4B1C9628A}"/>
                  </a:ext>
                </a:extLst>
              </p:cNvPr>
              <p:cNvSpPr/>
              <p:nvPr/>
            </p:nvSpPr>
            <p:spPr>
              <a:xfrm>
                <a:off x="762504" y="1854516"/>
                <a:ext cx="2938462" cy="405663"/>
              </a:xfrm>
              <a:prstGeom prst="roundRect">
                <a:avLst/>
              </a:prstGeom>
              <a:solidFill>
                <a:schemeClr val="accent2"/>
              </a:solidFill>
              <a:ln w="1328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a:solidFill>
                    <a:schemeClr val="tx1"/>
                  </a:solidFill>
                </a:endParaRPr>
              </a:p>
            </p:txBody>
          </p:sp>
          <p:sp>
            <p:nvSpPr>
              <p:cNvPr id="54" name="TextBox 12">
                <a:extLst>
                  <a:ext uri="{FF2B5EF4-FFF2-40B4-BE49-F238E27FC236}">
                    <a16:creationId xmlns:a16="http://schemas.microsoft.com/office/drawing/2014/main" id="{FEC39CCF-5C31-58F1-CAA8-BE3F4400C4A9}"/>
                  </a:ext>
                </a:extLst>
              </p:cNvPr>
              <p:cNvSpPr txBox="1"/>
              <p:nvPr/>
            </p:nvSpPr>
            <p:spPr>
              <a:xfrm>
                <a:off x="710493" y="2382227"/>
                <a:ext cx="3561390"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500" b="1" dirty="0">
                    <a:latin typeface="+mj-lt"/>
                  </a:rPr>
                  <a:t>Potential Benefits of Autonomous Vehicles</a:t>
                </a:r>
              </a:p>
            </p:txBody>
          </p:sp>
          <p:sp>
            <p:nvSpPr>
              <p:cNvPr id="55" name="TextBox 13">
                <a:extLst>
                  <a:ext uri="{FF2B5EF4-FFF2-40B4-BE49-F238E27FC236}">
                    <a16:creationId xmlns:a16="http://schemas.microsoft.com/office/drawing/2014/main" id="{1EBF6B57-0539-2F30-18EB-63ED8F270961}"/>
                  </a:ext>
                </a:extLst>
              </p:cNvPr>
              <p:cNvSpPr txBox="1"/>
              <p:nvPr/>
            </p:nvSpPr>
            <p:spPr>
              <a:xfrm>
                <a:off x="676552" y="3126623"/>
                <a:ext cx="2938463" cy="2531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pPr>
                <a:r>
                  <a:rPr lang="en-GB" sz="1600" i="1" dirty="0"/>
                  <a:t>“Autonomous vehicles can significantly improve road safety by reducing human errors such as distraction or fatigue. They also help optimize traffic flow and reduce congestion through consistent driving </a:t>
                </a:r>
                <a:r>
                  <a:rPr lang="en-GB" sz="1600" i="1" dirty="0" err="1"/>
                  <a:t>behavior</a:t>
                </a:r>
                <a:r>
                  <a:rPr lang="en-GB" sz="1600" i="1" dirty="0"/>
                  <a:t> and smart routing.”</a:t>
                </a:r>
                <a:endParaRPr lang="en-ID" sz="1600" i="1" dirty="0"/>
              </a:p>
            </p:txBody>
          </p:sp>
          <p:sp>
            <p:nvSpPr>
              <p:cNvPr id="56" name="TextBox 14">
                <a:extLst>
                  <a:ext uri="{FF2B5EF4-FFF2-40B4-BE49-F238E27FC236}">
                    <a16:creationId xmlns:a16="http://schemas.microsoft.com/office/drawing/2014/main" id="{006597DC-743A-C44A-EF42-77551AAF403D}"/>
                  </a:ext>
                </a:extLst>
              </p:cNvPr>
              <p:cNvSpPr txBox="1"/>
              <p:nvPr/>
            </p:nvSpPr>
            <p:spPr>
              <a:xfrm>
                <a:off x="762504" y="1888926"/>
                <a:ext cx="2938463" cy="3139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i="1" dirty="0">
                    <a:solidFill>
                      <a:schemeClr val="bg1"/>
                    </a:solidFill>
                  </a:rPr>
                  <a:t>3.1 Benefits </a:t>
                </a:r>
                <a:r>
                  <a:rPr lang="en-US" sz="1600" b="1" dirty="0">
                    <a:solidFill>
                      <a:schemeClr val="bg1"/>
                    </a:solidFill>
                    <a:latin typeface="+mj-lt"/>
                  </a:rPr>
                  <a:t>→ </a:t>
                </a:r>
                <a:r>
                  <a:rPr lang="en-US" sz="1600" b="1" i="1" dirty="0">
                    <a:solidFill>
                      <a:schemeClr val="bg1"/>
                    </a:solidFill>
                  </a:rPr>
                  <a:t>AVs</a:t>
                </a:r>
                <a:endParaRPr lang="en-ID" sz="1600" b="1" i="1" dirty="0">
                  <a:solidFill>
                    <a:schemeClr val="bg1"/>
                  </a:solidFill>
                </a:endParaRPr>
              </a:p>
            </p:txBody>
          </p:sp>
        </p:grpSp>
        <p:sp>
          <p:nvSpPr>
            <p:cNvPr id="52" name="TextBox 67">
              <a:extLst>
                <a:ext uri="{FF2B5EF4-FFF2-40B4-BE49-F238E27FC236}">
                  <a16:creationId xmlns:a16="http://schemas.microsoft.com/office/drawing/2014/main" id="{B86A7348-A475-B0AA-4763-2D3F796E77DD}"/>
                </a:ext>
              </a:extLst>
            </p:cNvPr>
            <p:cNvSpPr txBox="1"/>
            <p:nvPr/>
          </p:nvSpPr>
          <p:spPr>
            <a:xfrm>
              <a:off x="711784" y="4427697"/>
              <a:ext cx="3405974" cy="34073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endParaRPr lang="en-ID" sz="1200" dirty="0">
                <a:solidFill>
                  <a:schemeClr val="tx1">
                    <a:lumMod val="75000"/>
                    <a:lumOff val="25000"/>
                  </a:schemeClr>
                </a:solidFill>
              </a:endParaRPr>
            </a:p>
          </p:txBody>
        </p:sp>
      </p:grpSp>
      <p:sp>
        <p:nvSpPr>
          <p:cNvPr id="10" name="object 2">
            <a:extLst>
              <a:ext uri="{FF2B5EF4-FFF2-40B4-BE49-F238E27FC236}">
                <a16:creationId xmlns:a16="http://schemas.microsoft.com/office/drawing/2014/main" id="{1B40AB04-C7D2-6561-2D0C-10C971249C6E}"/>
              </a:ext>
            </a:extLst>
          </p:cNvPr>
          <p:cNvSpPr txBox="1">
            <a:spLocks/>
          </p:cNvSpPr>
          <p:nvPr/>
        </p:nvSpPr>
        <p:spPr>
          <a:xfrm>
            <a:off x="726281" y="428400"/>
            <a:ext cx="4320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Benefits and Challenges of AVs</a:t>
            </a:r>
          </a:p>
        </p:txBody>
      </p:sp>
    </p:spTree>
    <p:extLst>
      <p:ext uri="{BB962C8B-B14F-4D97-AF65-F5344CB8AC3E}">
        <p14:creationId xmlns:p14="http://schemas.microsoft.com/office/powerpoint/2010/main" val="959393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203F0-4311-A7CD-89C9-589BB9CD701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E2AA05D-E667-1AAB-DDC6-128C4CC2FEC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3.2 Key Challenges and Barriers</a:t>
            </a:r>
          </a:p>
        </p:txBody>
      </p:sp>
      <p:sp>
        <p:nvSpPr>
          <p:cNvPr id="4" name="Freeform: Shape 3">
            <a:extLst>
              <a:ext uri="{FF2B5EF4-FFF2-40B4-BE49-F238E27FC236}">
                <a16:creationId xmlns:a16="http://schemas.microsoft.com/office/drawing/2014/main" id="{A24F5E3D-178B-A8F8-DC70-2FA2D591C455}"/>
              </a:ext>
            </a:extLst>
          </p:cNvPr>
          <p:cNvSpPr/>
          <p:nvPr/>
        </p:nvSpPr>
        <p:spPr>
          <a:xfrm>
            <a:off x="3741576" y="1953179"/>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7" name="Freeform: Shape 6">
            <a:extLst>
              <a:ext uri="{FF2B5EF4-FFF2-40B4-BE49-F238E27FC236}">
                <a16:creationId xmlns:a16="http://schemas.microsoft.com/office/drawing/2014/main" id="{4C072E40-D4A6-66AF-325E-39B5EBF2B578}"/>
              </a:ext>
            </a:extLst>
          </p:cNvPr>
          <p:cNvSpPr/>
          <p:nvPr/>
        </p:nvSpPr>
        <p:spPr>
          <a:xfrm>
            <a:off x="3741577" y="1762838"/>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grpSp>
        <p:nvGrpSpPr>
          <p:cNvPr id="29" name="Group 28">
            <a:extLst>
              <a:ext uri="{FF2B5EF4-FFF2-40B4-BE49-F238E27FC236}">
                <a16:creationId xmlns:a16="http://schemas.microsoft.com/office/drawing/2014/main" id="{37F4433B-737A-E25D-7D83-E742FB2FF021}"/>
              </a:ext>
            </a:extLst>
          </p:cNvPr>
          <p:cNvGrpSpPr/>
          <p:nvPr/>
        </p:nvGrpSpPr>
        <p:grpSpPr>
          <a:xfrm>
            <a:off x="748695" y="1699707"/>
            <a:ext cx="2992881" cy="627570"/>
            <a:chOff x="748695" y="1539450"/>
            <a:chExt cx="2992881" cy="627570"/>
          </a:xfrm>
        </p:grpSpPr>
        <p:sp>
          <p:nvSpPr>
            <p:cNvPr id="9" name="Rectangle: Rounded Corners 8">
              <a:extLst>
                <a:ext uri="{FF2B5EF4-FFF2-40B4-BE49-F238E27FC236}">
                  <a16:creationId xmlns:a16="http://schemas.microsoft.com/office/drawing/2014/main" id="{333F2307-9F02-FC09-6E47-2A3C400F22A3}"/>
                </a:ext>
              </a:extLst>
            </p:cNvPr>
            <p:cNvSpPr/>
            <p:nvPr/>
          </p:nvSpPr>
          <p:spPr>
            <a:xfrm>
              <a:off x="748695" y="1539450"/>
              <a:ext cx="2992881"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14" name="TextBox 13">
              <a:extLst>
                <a:ext uri="{FF2B5EF4-FFF2-40B4-BE49-F238E27FC236}">
                  <a16:creationId xmlns:a16="http://schemas.microsoft.com/office/drawing/2014/main" id="{4616301A-E62D-669D-E4B8-9DB4CF0D5087}"/>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1. Technology Limitations</a:t>
              </a:r>
            </a:p>
          </p:txBody>
        </p:sp>
      </p:grpSp>
      <p:sp>
        <p:nvSpPr>
          <p:cNvPr id="28" name="object 3">
            <a:extLst>
              <a:ext uri="{FF2B5EF4-FFF2-40B4-BE49-F238E27FC236}">
                <a16:creationId xmlns:a16="http://schemas.microsoft.com/office/drawing/2014/main" id="{D03BAA17-0121-D7B9-78B9-24C80B14A25F}"/>
              </a:ext>
            </a:extLst>
          </p:cNvPr>
          <p:cNvSpPr txBox="1"/>
          <p:nvPr/>
        </p:nvSpPr>
        <p:spPr>
          <a:xfrm>
            <a:off x="4393134" y="1588353"/>
            <a:ext cx="7183154" cy="722259"/>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AVs struggle in bad weather, construction zones, or complex environments.</a:t>
            </a:r>
          </a:p>
          <a:p>
            <a:pPr marL="16328" defTabSz="1175644" hangingPunct="1">
              <a:lnSpc>
                <a:spcPct val="15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Sensor blind spots and edge-case decision making remain a problem.</a:t>
            </a:r>
          </a:p>
        </p:txBody>
      </p:sp>
      <p:grpSp>
        <p:nvGrpSpPr>
          <p:cNvPr id="30" name="Group 29">
            <a:extLst>
              <a:ext uri="{FF2B5EF4-FFF2-40B4-BE49-F238E27FC236}">
                <a16:creationId xmlns:a16="http://schemas.microsoft.com/office/drawing/2014/main" id="{8BE6D15F-BC2E-5035-C69A-B560EE02184F}"/>
              </a:ext>
            </a:extLst>
          </p:cNvPr>
          <p:cNvGrpSpPr/>
          <p:nvPr/>
        </p:nvGrpSpPr>
        <p:grpSpPr>
          <a:xfrm>
            <a:off x="748695" y="2603669"/>
            <a:ext cx="2992881" cy="627570"/>
            <a:chOff x="748695" y="1539450"/>
            <a:chExt cx="2600931" cy="627570"/>
          </a:xfrm>
        </p:grpSpPr>
        <p:sp>
          <p:nvSpPr>
            <p:cNvPr id="31" name="Rectangle: Rounded Corners 30">
              <a:extLst>
                <a:ext uri="{FF2B5EF4-FFF2-40B4-BE49-F238E27FC236}">
                  <a16:creationId xmlns:a16="http://schemas.microsoft.com/office/drawing/2014/main" id="{127B40AC-FC6C-51AF-0431-BD2283E62FEB}"/>
                </a:ext>
              </a:extLst>
            </p:cNvPr>
            <p:cNvSpPr/>
            <p:nvPr/>
          </p:nvSpPr>
          <p:spPr>
            <a:xfrm>
              <a:off x="748695" y="1539450"/>
              <a:ext cx="2600931"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32" name="TextBox 31">
              <a:extLst>
                <a:ext uri="{FF2B5EF4-FFF2-40B4-BE49-F238E27FC236}">
                  <a16:creationId xmlns:a16="http://schemas.microsoft.com/office/drawing/2014/main" id="{EBC20AC1-C429-9138-491D-DEBF0005C5C8}"/>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2. </a:t>
              </a:r>
              <a:r>
                <a:rPr lang="en-GB" sz="1600" b="1" dirty="0">
                  <a:latin typeface="+mj-lt"/>
                </a:rPr>
                <a:t>Legal and Ethical Issues</a:t>
              </a:r>
              <a:endParaRPr lang="en-US" sz="1600" b="1" dirty="0">
                <a:latin typeface="+mj-lt"/>
              </a:endParaRPr>
            </a:p>
          </p:txBody>
        </p:sp>
      </p:grpSp>
      <p:sp>
        <p:nvSpPr>
          <p:cNvPr id="33" name="object 3">
            <a:extLst>
              <a:ext uri="{FF2B5EF4-FFF2-40B4-BE49-F238E27FC236}">
                <a16:creationId xmlns:a16="http://schemas.microsoft.com/office/drawing/2014/main" id="{9E5EC1C7-19B5-62CD-E272-EE2BEF6E1850}"/>
              </a:ext>
            </a:extLst>
          </p:cNvPr>
          <p:cNvSpPr txBox="1"/>
          <p:nvPr/>
        </p:nvSpPr>
        <p:spPr>
          <a:xfrm>
            <a:off x="4393134" y="2509789"/>
            <a:ext cx="7117088" cy="891087"/>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Data privacy and cybersecurity are critical concerns.</a:t>
            </a:r>
          </a:p>
          <a:p>
            <a:pPr marL="358775" indent="-342900" defTabSz="1175644" hangingPunct="1">
              <a:lnSpc>
                <a:spcPct val="10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Who is liable in a crash? Should AVs prioritize safety of passengers or pedestrians?</a:t>
            </a:r>
          </a:p>
        </p:txBody>
      </p:sp>
      <p:grpSp>
        <p:nvGrpSpPr>
          <p:cNvPr id="34" name="Group 33">
            <a:extLst>
              <a:ext uri="{FF2B5EF4-FFF2-40B4-BE49-F238E27FC236}">
                <a16:creationId xmlns:a16="http://schemas.microsoft.com/office/drawing/2014/main" id="{E7E1688A-C028-3F46-A7D3-E701CB3D8FE9}"/>
              </a:ext>
            </a:extLst>
          </p:cNvPr>
          <p:cNvGrpSpPr/>
          <p:nvPr/>
        </p:nvGrpSpPr>
        <p:grpSpPr>
          <a:xfrm>
            <a:off x="748695" y="3507631"/>
            <a:ext cx="2992881" cy="627570"/>
            <a:chOff x="748695" y="1539450"/>
            <a:chExt cx="2992881" cy="627570"/>
          </a:xfrm>
        </p:grpSpPr>
        <p:sp>
          <p:nvSpPr>
            <p:cNvPr id="35" name="Rectangle: Rounded Corners 34">
              <a:extLst>
                <a:ext uri="{FF2B5EF4-FFF2-40B4-BE49-F238E27FC236}">
                  <a16:creationId xmlns:a16="http://schemas.microsoft.com/office/drawing/2014/main" id="{70FA639C-133E-D69A-C7F5-F8223DD78A0A}"/>
                </a:ext>
              </a:extLst>
            </p:cNvPr>
            <p:cNvSpPr/>
            <p:nvPr/>
          </p:nvSpPr>
          <p:spPr>
            <a:xfrm>
              <a:off x="748695" y="1539450"/>
              <a:ext cx="2992881"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36" name="TextBox 35">
              <a:extLst>
                <a:ext uri="{FF2B5EF4-FFF2-40B4-BE49-F238E27FC236}">
                  <a16:creationId xmlns:a16="http://schemas.microsoft.com/office/drawing/2014/main" id="{F1F785DD-9FC2-15F3-C28E-ECCA182B7A4D}"/>
                </a:ext>
              </a:extLst>
            </p:cNvPr>
            <p:cNvSpPr txBox="1"/>
            <p:nvPr/>
          </p:nvSpPr>
          <p:spPr>
            <a:xfrm>
              <a:off x="880800" y="1674497"/>
              <a:ext cx="2860776" cy="313932"/>
            </a:xfrm>
            <a:prstGeom prst="rect">
              <a:avLst/>
            </a:prstGeom>
            <a:noFill/>
          </p:spPr>
          <p:txBody>
            <a:bodyPr wrap="square" rtlCol="0">
              <a:spAutoFit/>
            </a:bodyPr>
            <a:lstStyle/>
            <a:p>
              <a:r>
                <a:rPr lang="en-US" sz="1600" b="1" dirty="0">
                  <a:latin typeface="+mj-lt"/>
                </a:rPr>
                <a:t>3. Infrastructure Requirements</a:t>
              </a:r>
            </a:p>
          </p:txBody>
        </p:sp>
      </p:grpSp>
      <p:sp>
        <p:nvSpPr>
          <p:cNvPr id="37" name="object 3">
            <a:extLst>
              <a:ext uri="{FF2B5EF4-FFF2-40B4-BE49-F238E27FC236}">
                <a16:creationId xmlns:a16="http://schemas.microsoft.com/office/drawing/2014/main" id="{7BCB2DF9-9F70-F9B4-C654-545F69F19A84}"/>
              </a:ext>
            </a:extLst>
          </p:cNvPr>
          <p:cNvSpPr txBox="1"/>
          <p:nvPr/>
        </p:nvSpPr>
        <p:spPr>
          <a:xfrm>
            <a:off x="4383673" y="3428836"/>
            <a:ext cx="7139503" cy="891087"/>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600" dirty="0">
                <a:solidFill>
                  <a:sysClr val="windowText" lastClr="000000"/>
                </a:solidFill>
                <a:latin typeface="Arial"/>
                <a:cs typeface="Arial"/>
              </a:rPr>
              <a:t>✅ Many cities are not ready.</a:t>
            </a:r>
          </a:p>
          <a:p>
            <a:pPr marL="358775" indent="-342900" defTabSz="1175644" hangingPunct="1">
              <a:lnSpc>
                <a:spcPct val="100000"/>
              </a:lnSpc>
              <a:spcBef>
                <a:spcPts val="129"/>
              </a:spcBef>
            </a:pPr>
            <a:r>
              <a:rPr lang="en-GB" sz="1600" dirty="0">
                <a:solidFill>
                  <a:sysClr val="windowText" lastClr="000000"/>
                </a:solidFill>
                <a:latin typeface="Arial"/>
                <a:cs typeface="Arial"/>
              </a:rPr>
              <a:t>✅ AVs require well-maintained roads, updated signage, and possibly V2X communication infrastructure.</a:t>
            </a:r>
          </a:p>
        </p:txBody>
      </p:sp>
      <p:grpSp>
        <p:nvGrpSpPr>
          <p:cNvPr id="38" name="Group 37">
            <a:extLst>
              <a:ext uri="{FF2B5EF4-FFF2-40B4-BE49-F238E27FC236}">
                <a16:creationId xmlns:a16="http://schemas.microsoft.com/office/drawing/2014/main" id="{CE3F2397-7A95-FEC2-077B-E0D6848113D3}"/>
              </a:ext>
            </a:extLst>
          </p:cNvPr>
          <p:cNvGrpSpPr/>
          <p:nvPr/>
        </p:nvGrpSpPr>
        <p:grpSpPr>
          <a:xfrm>
            <a:off x="726280" y="4431913"/>
            <a:ext cx="3015296" cy="627570"/>
            <a:chOff x="748695" y="1539450"/>
            <a:chExt cx="3015296" cy="627570"/>
          </a:xfrm>
        </p:grpSpPr>
        <p:sp>
          <p:nvSpPr>
            <p:cNvPr id="39" name="Rectangle: Rounded Corners 38">
              <a:extLst>
                <a:ext uri="{FF2B5EF4-FFF2-40B4-BE49-F238E27FC236}">
                  <a16:creationId xmlns:a16="http://schemas.microsoft.com/office/drawing/2014/main" id="{A5953CFF-C211-F2CA-B6DC-A9387D0CE8C2}"/>
                </a:ext>
              </a:extLst>
            </p:cNvPr>
            <p:cNvSpPr/>
            <p:nvPr/>
          </p:nvSpPr>
          <p:spPr>
            <a:xfrm>
              <a:off x="748695" y="1539450"/>
              <a:ext cx="3015296"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40" name="TextBox 39">
              <a:extLst>
                <a:ext uri="{FF2B5EF4-FFF2-40B4-BE49-F238E27FC236}">
                  <a16:creationId xmlns:a16="http://schemas.microsoft.com/office/drawing/2014/main" id="{9124CBBD-23F4-203E-10F6-AE4E79A24C29}"/>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4. Public Acceptance</a:t>
              </a:r>
            </a:p>
          </p:txBody>
        </p:sp>
      </p:grpSp>
      <p:sp>
        <p:nvSpPr>
          <p:cNvPr id="41" name="object 3">
            <a:extLst>
              <a:ext uri="{FF2B5EF4-FFF2-40B4-BE49-F238E27FC236}">
                <a16:creationId xmlns:a16="http://schemas.microsoft.com/office/drawing/2014/main" id="{F3A2236F-2DD3-579A-8043-68DFD454AF5F}"/>
              </a:ext>
            </a:extLst>
          </p:cNvPr>
          <p:cNvSpPr txBox="1"/>
          <p:nvPr/>
        </p:nvSpPr>
        <p:spPr>
          <a:xfrm>
            <a:off x="4393134" y="4337224"/>
            <a:ext cx="7117088" cy="722259"/>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Many people are hesitant to trust fully autonomous systems.</a:t>
            </a:r>
          </a:p>
          <a:p>
            <a:pPr marL="16328" defTabSz="1175644" hangingPunct="1">
              <a:lnSpc>
                <a:spcPct val="15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High-profile crashes involving AVs have affected confidence.</a:t>
            </a:r>
          </a:p>
        </p:txBody>
      </p:sp>
      <p:grpSp>
        <p:nvGrpSpPr>
          <p:cNvPr id="42" name="Group 41">
            <a:extLst>
              <a:ext uri="{FF2B5EF4-FFF2-40B4-BE49-F238E27FC236}">
                <a16:creationId xmlns:a16="http://schemas.microsoft.com/office/drawing/2014/main" id="{CF386A7D-BE07-2EBF-731D-F8799BF119A2}"/>
              </a:ext>
            </a:extLst>
          </p:cNvPr>
          <p:cNvGrpSpPr/>
          <p:nvPr/>
        </p:nvGrpSpPr>
        <p:grpSpPr>
          <a:xfrm>
            <a:off x="726280" y="5356195"/>
            <a:ext cx="3015296" cy="627570"/>
            <a:chOff x="748695" y="1539450"/>
            <a:chExt cx="3015296" cy="627570"/>
          </a:xfrm>
        </p:grpSpPr>
        <p:sp>
          <p:nvSpPr>
            <p:cNvPr id="43" name="Rectangle: Rounded Corners 42">
              <a:extLst>
                <a:ext uri="{FF2B5EF4-FFF2-40B4-BE49-F238E27FC236}">
                  <a16:creationId xmlns:a16="http://schemas.microsoft.com/office/drawing/2014/main" id="{D6E28610-F430-B8B7-4FDE-3112FA7FE15B}"/>
                </a:ext>
              </a:extLst>
            </p:cNvPr>
            <p:cNvSpPr/>
            <p:nvPr/>
          </p:nvSpPr>
          <p:spPr>
            <a:xfrm>
              <a:off x="748695" y="1539450"/>
              <a:ext cx="3015296"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44" name="TextBox 43">
              <a:extLst>
                <a:ext uri="{FF2B5EF4-FFF2-40B4-BE49-F238E27FC236}">
                  <a16:creationId xmlns:a16="http://schemas.microsoft.com/office/drawing/2014/main" id="{5403DC39-1A44-4107-F50A-997019548D30}"/>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5. Cost and Equity</a:t>
              </a:r>
            </a:p>
          </p:txBody>
        </p:sp>
      </p:grpSp>
      <p:sp>
        <p:nvSpPr>
          <p:cNvPr id="45" name="object 3">
            <a:extLst>
              <a:ext uri="{FF2B5EF4-FFF2-40B4-BE49-F238E27FC236}">
                <a16:creationId xmlns:a16="http://schemas.microsoft.com/office/drawing/2014/main" id="{91722DBC-612A-09A4-196E-87BCEDC60F9E}"/>
              </a:ext>
            </a:extLst>
          </p:cNvPr>
          <p:cNvSpPr txBox="1"/>
          <p:nvPr/>
        </p:nvSpPr>
        <p:spPr>
          <a:xfrm>
            <a:off x="4393134" y="5288522"/>
            <a:ext cx="7117088" cy="891087"/>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AVs may be expensive to deploy, at least initially.</a:t>
            </a:r>
          </a:p>
          <a:p>
            <a:pPr marL="358775" indent="-342900" defTabSz="1175644" hangingPunct="1">
              <a:lnSpc>
                <a:spcPct val="10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Risk of increasing mobility gaps between wealthy and underserved communities.</a:t>
            </a:r>
          </a:p>
        </p:txBody>
      </p:sp>
      <p:sp>
        <p:nvSpPr>
          <p:cNvPr id="46" name="Freeform: Shape 45">
            <a:extLst>
              <a:ext uri="{FF2B5EF4-FFF2-40B4-BE49-F238E27FC236}">
                <a16:creationId xmlns:a16="http://schemas.microsoft.com/office/drawing/2014/main" id="{E0BBEE4F-086E-4191-280D-1BFCFA163EDC}"/>
              </a:ext>
            </a:extLst>
          </p:cNvPr>
          <p:cNvSpPr/>
          <p:nvPr/>
        </p:nvSpPr>
        <p:spPr>
          <a:xfrm>
            <a:off x="3741575" y="2871163"/>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9AD34601-7B2C-35F5-4370-77D8E305BEEB}"/>
              </a:ext>
            </a:extLst>
          </p:cNvPr>
          <p:cNvSpPr/>
          <p:nvPr/>
        </p:nvSpPr>
        <p:spPr>
          <a:xfrm>
            <a:off x="3741576" y="2680822"/>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48" name="Freeform: Shape 47">
            <a:extLst>
              <a:ext uri="{FF2B5EF4-FFF2-40B4-BE49-F238E27FC236}">
                <a16:creationId xmlns:a16="http://schemas.microsoft.com/office/drawing/2014/main" id="{9AAEEA18-E31A-A5BC-987D-597A9DCF4924}"/>
              </a:ext>
            </a:extLst>
          </p:cNvPr>
          <p:cNvSpPr/>
          <p:nvPr/>
        </p:nvSpPr>
        <p:spPr>
          <a:xfrm>
            <a:off x="3757498" y="3773053"/>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49" name="Freeform: Shape 48">
            <a:extLst>
              <a:ext uri="{FF2B5EF4-FFF2-40B4-BE49-F238E27FC236}">
                <a16:creationId xmlns:a16="http://schemas.microsoft.com/office/drawing/2014/main" id="{E1D079D3-AFE3-1D0B-D8D7-D02CBDA9D1CE}"/>
              </a:ext>
            </a:extLst>
          </p:cNvPr>
          <p:cNvSpPr/>
          <p:nvPr/>
        </p:nvSpPr>
        <p:spPr>
          <a:xfrm>
            <a:off x="3757499" y="3582712"/>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50" name="Freeform: Shape 49">
            <a:extLst>
              <a:ext uri="{FF2B5EF4-FFF2-40B4-BE49-F238E27FC236}">
                <a16:creationId xmlns:a16="http://schemas.microsoft.com/office/drawing/2014/main" id="{44C63C25-6650-A959-AC14-3E002A6964F5}"/>
              </a:ext>
            </a:extLst>
          </p:cNvPr>
          <p:cNvSpPr/>
          <p:nvPr/>
        </p:nvSpPr>
        <p:spPr>
          <a:xfrm>
            <a:off x="3757498" y="4705870"/>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51" name="Freeform: Shape 50">
            <a:extLst>
              <a:ext uri="{FF2B5EF4-FFF2-40B4-BE49-F238E27FC236}">
                <a16:creationId xmlns:a16="http://schemas.microsoft.com/office/drawing/2014/main" id="{03A3349C-0FC0-F89B-05B6-31AF335FF0F7}"/>
              </a:ext>
            </a:extLst>
          </p:cNvPr>
          <p:cNvSpPr/>
          <p:nvPr/>
        </p:nvSpPr>
        <p:spPr>
          <a:xfrm>
            <a:off x="3757499" y="4515529"/>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52" name="Freeform: Shape 51">
            <a:extLst>
              <a:ext uri="{FF2B5EF4-FFF2-40B4-BE49-F238E27FC236}">
                <a16:creationId xmlns:a16="http://schemas.microsoft.com/office/drawing/2014/main" id="{D3FFB78D-E8F7-88F7-9692-EE5854F77A9A}"/>
              </a:ext>
            </a:extLst>
          </p:cNvPr>
          <p:cNvSpPr/>
          <p:nvPr/>
        </p:nvSpPr>
        <p:spPr>
          <a:xfrm>
            <a:off x="3768279" y="5630877"/>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53" name="Freeform: Shape 52">
            <a:extLst>
              <a:ext uri="{FF2B5EF4-FFF2-40B4-BE49-F238E27FC236}">
                <a16:creationId xmlns:a16="http://schemas.microsoft.com/office/drawing/2014/main" id="{C9B10368-51E5-2EFE-B1DF-0D4F20129EE0}"/>
              </a:ext>
            </a:extLst>
          </p:cNvPr>
          <p:cNvSpPr/>
          <p:nvPr/>
        </p:nvSpPr>
        <p:spPr>
          <a:xfrm>
            <a:off x="3768280" y="5440536"/>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11" name="object 2">
            <a:extLst>
              <a:ext uri="{FF2B5EF4-FFF2-40B4-BE49-F238E27FC236}">
                <a16:creationId xmlns:a16="http://schemas.microsoft.com/office/drawing/2014/main" id="{9C470476-0405-3006-78EC-F71C2198227E}"/>
              </a:ext>
            </a:extLst>
          </p:cNvPr>
          <p:cNvSpPr txBox="1">
            <a:spLocks/>
          </p:cNvSpPr>
          <p:nvPr/>
        </p:nvSpPr>
        <p:spPr>
          <a:xfrm>
            <a:off x="726282" y="428400"/>
            <a:ext cx="43200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Benefits and Challenges of AVs</a:t>
            </a:r>
          </a:p>
        </p:txBody>
      </p:sp>
    </p:spTree>
    <p:extLst>
      <p:ext uri="{BB962C8B-B14F-4D97-AF65-F5344CB8AC3E}">
        <p14:creationId xmlns:p14="http://schemas.microsoft.com/office/powerpoint/2010/main" val="1491387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BCF3B-50CC-119D-3A3C-C6F720D9A6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A3A649D-EA3B-671C-1E38-E2403CD8BAB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4:</a:t>
            </a:r>
          </a:p>
          <a:p>
            <a:pPr algn="ctr"/>
            <a:r>
              <a:rPr lang="en-GB" sz="3200" b="1" dirty="0">
                <a:solidFill>
                  <a:schemeClr val="bg1"/>
                </a:solidFill>
              </a:rPr>
              <a:t>Ethical and Legal Considerations</a:t>
            </a:r>
          </a:p>
        </p:txBody>
      </p:sp>
    </p:spTree>
    <p:extLst>
      <p:ext uri="{BB962C8B-B14F-4D97-AF65-F5344CB8AC3E}">
        <p14:creationId xmlns:p14="http://schemas.microsoft.com/office/powerpoint/2010/main" val="1176816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B8FDF-BB02-0AF7-316E-F98AD803B2F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7E8FCF9-87D8-B4DE-FFF2-17F023372D0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4.1 Ethical Challenges in AVs</a:t>
            </a:r>
          </a:p>
        </p:txBody>
      </p:sp>
      <p:sp>
        <p:nvSpPr>
          <p:cNvPr id="5" name="object 3">
            <a:extLst>
              <a:ext uri="{FF2B5EF4-FFF2-40B4-BE49-F238E27FC236}">
                <a16:creationId xmlns:a16="http://schemas.microsoft.com/office/drawing/2014/main" id="{92B232D4-AC5C-45EB-49CB-885929E4F97F}"/>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Autonomous Vehicles (AVs) operate in complex real-world environments and may face situations that involve moral decision-making, such as choosing between two harmful outcomes in a crash scenario. Unlike human drivers who make instinctive or emotional decisions, AVs must follow pre-programmed rules. </a:t>
            </a:r>
          </a:p>
        </p:txBody>
      </p:sp>
      <p:sp>
        <p:nvSpPr>
          <p:cNvPr id="7" name="object 3">
            <a:extLst>
              <a:ext uri="{FF2B5EF4-FFF2-40B4-BE49-F238E27FC236}">
                <a16:creationId xmlns:a16="http://schemas.microsoft.com/office/drawing/2014/main" id="{9A215930-CAB8-8904-8439-92F2051DC4F2}"/>
              </a:ext>
            </a:extLst>
          </p:cNvPr>
          <p:cNvSpPr txBox="1"/>
          <p:nvPr/>
        </p:nvSpPr>
        <p:spPr>
          <a:xfrm>
            <a:off x="727200" y="2821079"/>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These rules raise deep ethical questions:</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Who gets protected in a no-win situation?</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Can machines be trusted to make moral choices?</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Will people accept those choices?</a:t>
            </a:r>
          </a:p>
        </p:txBody>
      </p:sp>
      <p:sp>
        <p:nvSpPr>
          <p:cNvPr id="10" name="object 3">
            <a:extLst>
              <a:ext uri="{FF2B5EF4-FFF2-40B4-BE49-F238E27FC236}">
                <a16:creationId xmlns:a16="http://schemas.microsoft.com/office/drawing/2014/main" id="{ED33AD54-5D09-1620-AFBF-BFAEA66CC82F}"/>
              </a:ext>
            </a:extLst>
          </p:cNvPr>
          <p:cNvSpPr txBox="1"/>
          <p:nvPr/>
        </p:nvSpPr>
        <p:spPr>
          <a:xfrm>
            <a:off x="727200" y="4165823"/>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For AVs to coexist safely with pedestrians, cyclists, and human drivers, their decisions must be transparent, accountable, and fair. Without clear ethical guidelines, even safe AV systems may face public resistance due to perceived unfairness or lack of control.</a:t>
            </a:r>
          </a:p>
        </p:txBody>
      </p:sp>
      <p:sp>
        <p:nvSpPr>
          <p:cNvPr id="13" name="Title 12">
            <a:extLst>
              <a:ext uri="{FF2B5EF4-FFF2-40B4-BE49-F238E27FC236}">
                <a16:creationId xmlns:a16="http://schemas.microsoft.com/office/drawing/2014/main" id="{EB143832-16EE-56EE-FD1F-FCBEF8F36E2B}"/>
              </a:ext>
            </a:extLst>
          </p:cNvPr>
          <p:cNvSpPr>
            <a:spLocks noGrp="1"/>
          </p:cNvSpPr>
          <p:nvPr>
            <p:ph type="title"/>
          </p:nvPr>
        </p:nvSpPr>
        <p:spPr>
          <a:xfrm>
            <a:off x="727200" y="432000"/>
            <a:ext cx="443535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1135017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242D8-E13C-66D9-6EA9-6E022DC0ECE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77FEA0-F4FC-0D70-17DE-E7AA7DF03B8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4.1.1 List of key ethical challenges </a:t>
            </a:r>
            <a:r>
              <a:rPr lang="en-GB" sz="1800" b="1">
                <a:solidFill>
                  <a:sysClr val="windowText" lastClr="000000"/>
                </a:solidFill>
                <a:latin typeface="Arial"/>
                <a:cs typeface="Arial"/>
              </a:rPr>
              <a:t>in AVs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ED91BF45-8E8B-99F7-BF38-A42F2F4BB22D}"/>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dirty="0">
                <a:solidFill>
                  <a:sysClr val="windowText" lastClr="000000"/>
                </a:solidFill>
                <a:latin typeface="Arial"/>
                <a:cs typeface="Arial"/>
              </a:rPr>
              <a:t> </a:t>
            </a:r>
          </a:p>
        </p:txBody>
      </p:sp>
      <p:graphicFrame>
        <p:nvGraphicFramePr>
          <p:cNvPr id="4" name="Table 3">
            <a:extLst>
              <a:ext uri="{FF2B5EF4-FFF2-40B4-BE49-F238E27FC236}">
                <a16:creationId xmlns:a16="http://schemas.microsoft.com/office/drawing/2014/main" id="{2F451AED-03AE-223D-B0B5-CC46BB6A1F76}"/>
              </a:ext>
            </a:extLst>
          </p:cNvPr>
          <p:cNvGraphicFramePr>
            <a:graphicFrameLocks noGrp="1"/>
          </p:cNvGraphicFramePr>
          <p:nvPr>
            <p:extLst>
              <p:ext uri="{D42A27DB-BD31-4B8C-83A1-F6EECF244321}">
                <p14:modId xmlns:p14="http://schemas.microsoft.com/office/powerpoint/2010/main" val="402215898"/>
              </p:ext>
            </p:extLst>
          </p:nvPr>
        </p:nvGraphicFramePr>
        <p:xfrm>
          <a:off x="726280" y="1507664"/>
          <a:ext cx="10732296" cy="4668520"/>
        </p:xfrm>
        <a:graphic>
          <a:graphicData uri="http://schemas.openxmlformats.org/drawingml/2006/table">
            <a:tbl>
              <a:tblPr firstRow="1" bandRow="1">
                <a:tableStyleId>{5C22544A-7EE6-4342-B048-85BDC9FD1C3A}</a:tableStyleId>
              </a:tblPr>
              <a:tblGrid>
                <a:gridCol w="378559">
                  <a:extLst>
                    <a:ext uri="{9D8B030D-6E8A-4147-A177-3AD203B41FA5}">
                      <a16:colId xmlns:a16="http://schemas.microsoft.com/office/drawing/2014/main" val="1755482268"/>
                    </a:ext>
                  </a:extLst>
                </a:gridCol>
                <a:gridCol w="2523966">
                  <a:extLst>
                    <a:ext uri="{9D8B030D-6E8A-4147-A177-3AD203B41FA5}">
                      <a16:colId xmlns:a16="http://schemas.microsoft.com/office/drawing/2014/main" val="938120323"/>
                    </a:ext>
                  </a:extLst>
                </a:gridCol>
                <a:gridCol w="7829771">
                  <a:extLst>
                    <a:ext uri="{9D8B030D-6E8A-4147-A177-3AD203B41FA5}">
                      <a16:colId xmlns:a16="http://schemas.microsoft.com/office/drawing/2014/main" val="3705453515"/>
                    </a:ext>
                  </a:extLst>
                </a:gridCol>
              </a:tblGrid>
              <a:tr h="370840">
                <a:tc>
                  <a:txBody>
                    <a:bodyPr/>
                    <a:lstStyle/>
                    <a:p>
                      <a:pPr algn="ctr"/>
                      <a:r>
                        <a:rPr lang="en-GB" sz="1400" dirty="0"/>
                        <a:t>#</a:t>
                      </a:r>
                      <a:endParaRPr lang="LID4096" sz="1400" dirty="0"/>
                    </a:p>
                  </a:txBody>
                  <a:tcPr/>
                </a:tc>
                <a:tc>
                  <a:txBody>
                    <a:bodyPr/>
                    <a:lstStyle/>
                    <a:p>
                      <a:r>
                        <a:rPr lang="en-GB" sz="1400" dirty="0"/>
                        <a:t>Challenges</a:t>
                      </a:r>
                    </a:p>
                  </a:txBody>
                  <a:tcPr/>
                </a:tc>
                <a:tc>
                  <a:txBody>
                    <a:bodyPr/>
                    <a:lstStyle/>
                    <a:p>
                      <a:r>
                        <a:rPr lang="en-GB" sz="1400" dirty="0"/>
                        <a:t>Description</a:t>
                      </a:r>
                    </a:p>
                  </a:txBody>
                  <a:tcPr/>
                </a:tc>
                <a:extLst>
                  <a:ext uri="{0D108BD9-81ED-4DB2-BD59-A6C34878D82A}">
                    <a16:rowId xmlns:a16="http://schemas.microsoft.com/office/drawing/2014/main" val="2509159265"/>
                  </a:ext>
                </a:extLst>
              </a:tr>
              <a:tr h="370840">
                <a:tc>
                  <a:txBody>
                    <a:bodyPr/>
                    <a:lstStyle/>
                    <a:p>
                      <a:pPr algn="ctr"/>
                      <a:r>
                        <a:rPr lang="en-GB" sz="1400" b="0" dirty="0"/>
                        <a:t>1</a:t>
                      </a:r>
                      <a:endParaRPr lang="LID4096" sz="1400" b="0" dirty="0"/>
                    </a:p>
                  </a:txBody>
                  <a:tcPr/>
                </a:tc>
                <a:tc>
                  <a:txBody>
                    <a:bodyPr/>
                    <a:lstStyle/>
                    <a:p>
                      <a:r>
                        <a:rPr lang="en-GB" sz="1400" b="0" dirty="0"/>
                        <a:t>Crash Dilemmas (Trolley Problem)</a:t>
                      </a:r>
                      <a:endParaRPr lang="LID4096" sz="1400" b="0" dirty="0"/>
                    </a:p>
                  </a:txBody>
                  <a:tcPr/>
                </a:tc>
                <a:tc>
                  <a:txBody>
                    <a:bodyPr/>
                    <a:lstStyle/>
                    <a:p>
                      <a:r>
                        <a:rPr lang="en-GB" sz="1400" dirty="0"/>
                        <a:t>Deciding who to prioritize in unavoidable accident scenarios (e.g., passenger vs. pedestrian).</a:t>
                      </a:r>
                      <a:endParaRPr lang="LID4096" sz="1400" dirty="0"/>
                    </a:p>
                  </a:txBody>
                  <a:tcPr/>
                </a:tc>
                <a:extLst>
                  <a:ext uri="{0D108BD9-81ED-4DB2-BD59-A6C34878D82A}">
                    <a16:rowId xmlns:a16="http://schemas.microsoft.com/office/drawing/2014/main" val="2175920149"/>
                  </a:ext>
                </a:extLst>
              </a:tr>
              <a:tr h="370840">
                <a:tc>
                  <a:txBody>
                    <a:bodyPr/>
                    <a:lstStyle/>
                    <a:p>
                      <a:pPr algn="ctr"/>
                      <a:r>
                        <a:rPr lang="en-GB" sz="1400" b="0" dirty="0"/>
                        <a:t>2</a:t>
                      </a:r>
                      <a:endParaRPr lang="LID4096" sz="1400" b="0" dirty="0"/>
                    </a:p>
                  </a:txBody>
                  <a:tcPr/>
                </a:tc>
                <a:tc>
                  <a:txBody>
                    <a:bodyPr/>
                    <a:lstStyle/>
                    <a:p>
                      <a:r>
                        <a:rPr lang="en-GB" sz="1400" b="0" dirty="0"/>
                        <a:t>Cultural Variation in Moral Judgments</a:t>
                      </a:r>
                    </a:p>
                  </a:txBody>
                  <a:tcPr/>
                </a:tc>
                <a:tc>
                  <a:txBody>
                    <a:bodyPr/>
                    <a:lstStyle/>
                    <a:p>
                      <a:r>
                        <a:rPr lang="en-GB" sz="1400" dirty="0"/>
                        <a:t>Moral preferences differ across regions—should AVs follow global or local ethics?</a:t>
                      </a:r>
                      <a:endParaRPr lang="LID4096" sz="1400" dirty="0"/>
                    </a:p>
                  </a:txBody>
                  <a:tcPr/>
                </a:tc>
                <a:extLst>
                  <a:ext uri="{0D108BD9-81ED-4DB2-BD59-A6C34878D82A}">
                    <a16:rowId xmlns:a16="http://schemas.microsoft.com/office/drawing/2014/main" val="667188357"/>
                  </a:ext>
                </a:extLst>
              </a:tr>
              <a:tr h="370840">
                <a:tc>
                  <a:txBody>
                    <a:bodyPr/>
                    <a:lstStyle/>
                    <a:p>
                      <a:pPr algn="ctr"/>
                      <a:r>
                        <a:rPr lang="en-GB" sz="1400" b="0" dirty="0"/>
                        <a:t>3</a:t>
                      </a:r>
                      <a:endParaRPr lang="LID4096" sz="1400" b="0" dirty="0"/>
                    </a:p>
                  </a:txBody>
                  <a:tcPr/>
                </a:tc>
                <a:tc>
                  <a:txBody>
                    <a:bodyPr/>
                    <a:lstStyle/>
                    <a:p>
                      <a:r>
                        <a:rPr lang="en-GB" sz="1400" b="0" dirty="0"/>
                        <a:t>Value Alignment &amp; Decision Programming</a:t>
                      </a:r>
                    </a:p>
                  </a:txBody>
                  <a:tcPr/>
                </a:tc>
                <a:tc>
                  <a:txBody>
                    <a:bodyPr/>
                    <a:lstStyle/>
                    <a:p>
                      <a:r>
                        <a:rPr lang="en-GB" sz="1400" dirty="0"/>
                        <a:t>Translating abstract principles like “minimize harm” into machine-executable logic.</a:t>
                      </a:r>
                    </a:p>
                  </a:txBody>
                  <a:tcPr/>
                </a:tc>
                <a:extLst>
                  <a:ext uri="{0D108BD9-81ED-4DB2-BD59-A6C34878D82A}">
                    <a16:rowId xmlns:a16="http://schemas.microsoft.com/office/drawing/2014/main" val="1341259936"/>
                  </a:ext>
                </a:extLst>
              </a:tr>
              <a:tr h="370840">
                <a:tc>
                  <a:txBody>
                    <a:bodyPr/>
                    <a:lstStyle/>
                    <a:p>
                      <a:pPr algn="ctr"/>
                      <a:r>
                        <a:rPr lang="en-GB" sz="1400" b="0" dirty="0"/>
                        <a:t>4</a:t>
                      </a:r>
                      <a:endParaRPr lang="LID4096" sz="1400" b="0" dirty="0"/>
                    </a:p>
                  </a:txBody>
                  <a:tcPr/>
                </a:tc>
                <a:tc>
                  <a:txBody>
                    <a:bodyPr/>
                    <a:lstStyle/>
                    <a:p>
                      <a:r>
                        <a:rPr lang="en-GB" sz="1400" b="0" dirty="0"/>
                        <a:t>Bias in Training Data</a:t>
                      </a:r>
                    </a:p>
                  </a:txBody>
                  <a:tcPr/>
                </a:tc>
                <a:tc>
                  <a:txBody>
                    <a:bodyPr/>
                    <a:lstStyle/>
                    <a:p>
                      <a:r>
                        <a:rPr lang="en-GB" sz="1400" dirty="0"/>
                        <a:t>Underrepresentation of certain groups (e.g., children, wheelchair users) may lead to unsafe outcomes.</a:t>
                      </a:r>
                    </a:p>
                  </a:txBody>
                  <a:tcPr/>
                </a:tc>
                <a:extLst>
                  <a:ext uri="{0D108BD9-81ED-4DB2-BD59-A6C34878D82A}">
                    <a16:rowId xmlns:a16="http://schemas.microsoft.com/office/drawing/2014/main" val="1430705026"/>
                  </a:ext>
                </a:extLst>
              </a:tr>
              <a:tr h="370840">
                <a:tc>
                  <a:txBody>
                    <a:bodyPr/>
                    <a:lstStyle/>
                    <a:p>
                      <a:pPr algn="ctr"/>
                      <a:r>
                        <a:rPr lang="en-GB" sz="1400" b="0" dirty="0"/>
                        <a:t>5</a:t>
                      </a:r>
                      <a:endParaRPr lang="LID4096" sz="1400" b="0" dirty="0"/>
                    </a:p>
                  </a:txBody>
                  <a:tcPr/>
                </a:tc>
                <a:tc>
                  <a:txBody>
                    <a:bodyPr/>
                    <a:lstStyle/>
                    <a:p>
                      <a:r>
                        <a:rPr lang="en-GB" sz="1400" b="0" dirty="0"/>
                        <a:t>Privacy &amp; Surveillance</a:t>
                      </a:r>
                    </a:p>
                  </a:txBody>
                  <a:tcPr/>
                </a:tc>
                <a:tc>
                  <a:txBody>
                    <a:bodyPr/>
                    <a:lstStyle/>
                    <a:p>
                      <a:r>
                        <a:rPr lang="en-GB" sz="1400" dirty="0"/>
                        <a:t>AVs collect detailed location, video, and </a:t>
                      </a:r>
                      <a:r>
                        <a:rPr lang="en-GB" sz="1400" dirty="0" err="1"/>
                        <a:t>behavior</a:t>
                      </a:r>
                      <a:r>
                        <a:rPr lang="en-GB" sz="1400" dirty="0"/>
                        <a:t> data—raising concerns about user privacy and consent.</a:t>
                      </a:r>
                    </a:p>
                  </a:txBody>
                  <a:tcPr/>
                </a:tc>
                <a:extLst>
                  <a:ext uri="{0D108BD9-81ED-4DB2-BD59-A6C34878D82A}">
                    <a16:rowId xmlns:a16="http://schemas.microsoft.com/office/drawing/2014/main" val="1667060229"/>
                  </a:ext>
                </a:extLst>
              </a:tr>
              <a:tr h="370840">
                <a:tc>
                  <a:txBody>
                    <a:bodyPr/>
                    <a:lstStyle/>
                    <a:p>
                      <a:pPr algn="ctr"/>
                      <a:r>
                        <a:rPr lang="en-GB" sz="1400" b="0" dirty="0"/>
                        <a:t>6</a:t>
                      </a:r>
                      <a:endParaRPr lang="LID4096" sz="1400" b="0" dirty="0"/>
                    </a:p>
                  </a:txBody>
                  <a:tcPr/>
                </a:tc>
                <a:tc>
                  <a:txBody>
                    <a:bodyPr/>
                    <a:lstStyle/>
                    <a:p>
                      <a:r>
                        <a:rPr lang="en-GB" sz="1400" b="0" dirty="0"/>
                        <a:t>Algorithmic Transparency</a:t>
                      </a:r>
                    </a:p>
                  </a:txBody>
                  <a:tcPr/>
                </a:tc>
                <a:tc>
                  <a:txBody>
                    <a:bodyPr/>
                    <a:lstStyle/>
                    <a:p>
                      <a:r>
                        <a:rPr lang="en-GB" sz="1400" dirty="0"/>
                        <a:t>Difficulty in explaining how AVs make decisions—can lead to public mistrust and legal ambiguity.</a:t>
                      </a:r>
                    </a:p>
                  </a:txBody>
                  <a:tcPr/>
                </a:tc>
                <a:extLst>
                  <a:ext uri="{0D108BD9-81ED-4DB2-BD59-A6C34878D82A}">
                    <a16:rowId xmlns:a16="http://schemas.microsoft.com/office/drawing/2014/main" val="830302030"/>
                  </a:ext>
                </a:extLst>
              </a:tr>
              <a:tr h="370840">
                <a:tc>
                  <a:txBody>
                    <a:bodyPr/>
                    <a:lstStyle/>
                    <a:p>
                      <a:pPr algn="ctr"/>
                      <a:r>
                        <a:rPr lang="en-GB" sz="1400" b="0" dirty="0"/>
                        <a:t>7</a:t>
                      </a:r>
                      <a:endParaRPr lang="LID4096" sz="1400" b="0" dirty="0"/>
                    </a:p>
                  </a:txBody>
                  <a:tcPr/>
                </a:tc>
                <a:tc>
                  <a:txBody>
                    <a:bodyPr/>
                    <a:lstStyle/>
                    <a:p>
                      <a:r>
                        <a:rPr lang="en-GB" sz="1400" b="0" dirty="0"/>
                        <a:t>Cybersecurity Risks</a:t>
                      </a:r>
                    </a:p>
                  </a:txBody>
                  <a:tcPr/>
                </a:tc>
                <a:tc>
                  <a:txBody>
                    <a:bodyPr/>
                    <a:lstStyle/>
                    <a:p>
                      <a:r>
                        <a:rPr lang="en-GB" sz="1400" dirty="0"/>
                        <a:t>Potential for hacking, remote takeover, and ransomware—raising safety and ethical responsibility concerns.</a:t>
                      </a:r>
                    </a:p>
                  </a:txBody>
                  <a:tcPr/>
                </a:tc>
                <a:extLst>
                  <a:ext uri="{0D108BD9-81ED-4DB2-BD59-A6C34878D82A}">
                    <a16:rowId xmlns:a16="http://schemas.microsoft.com/office/drawing/2014/main" val="2717425976"/>
                  </a:ext>
                </a:extLst>
              </a:tr>
              <a:tr h="370840">
                <a:tc>
                  <a:txBody>
                    <a:bodyPr/>
                    <a:lstStyle/>
                    <a:p>
                      <a:pPr algn="ctr"/>
                      <a:r>
                        <a:rPr lang="en-GB" sz="1400" b="0" dirty="0"/>
                        <a:t>8</a:t>
                      </a:r>
                      <a:endParaRPr lang="LID4096" sz="1400" b="0" dirty="0"/>
                    </a:p>
                  </a:txBody>
                  <a:tcPr/>
                </a:tc>
                <a:tc>
                  <a:txBody>
                    <a:bodyPr/>
                    <a:lstStyle/>
                    <a:p>
                      <a:r>
                        <a:rPr lang="en-GB" sz="1400" b="0" dirty="0"/>
                        <a:t>Accountability &amp; Liability</a:t>
                      </a:r>
                    </a:p>
                  </a:txBody>
                  <a:tcPr/>
                </a:tc>
                <a:tc>
                  <a:txBody>
                    <a:bodyPr/>
                    <a:lstStyle/>
                    <a:p>
                      <a:r>
                        <a:rPr lang="en-GB" sz="1400" dirty="0"/>
                        <a:t>Who is responsible if an AV makes a harmful decision? The programmer, manufacturer, or user?</a:t>
                      </a:r>
                    </a:p>
                  </a:txBody>
                  <a:tcPr/>
                </a:tc>
                <a:extLst>
                  <a:ext uri="{0D108BD9-81ED-4DB2-BD59-A6C34878D82A}">
                    <a16:rowId xmlns:a16="http://schemas.microsoft.com/office/drawing/2014/main" val="4145460947"/>
                  </a:ext>
                </a:extLst>
              </a:tr>
              <a:tr h="370840">
                <a:tc>
                  <a:txBody>
                    <a:bodyPr/>
                    <a:lstStyle/>
                    <a:p>
                      <a:pPr algn="ctr"/>
                      <a:r>
                        <a:rPr lang="en-GB" sz="1400" b="0" dirty="0"/>
                        <a:t>9</a:t>
                      </a:r>
                      <a:endParaRPr lang="LID4096" sz="1400" b="0" dirty="0"/>
                    </a:p>
                  </a:txBody>
                  <a:tcPr/>
                </a:tc>
                <a:tc>
                  <a:txBody>
                    <a:bodyPr/>
                    <a:lstStyle/>
                    <a:p>
                      <a:r>
                        <a:rPr lang="en-GB" sz="1400" b="0" dirty="0"/>
                        <a:t>Accessibility and Fairness</a:t>
                      </a:r>
                    </a:p>
                  </a:txBody>
                  <a:tcPr/>
                </a:tc>
                <a:tc>
                  <a:txBody>
                    <a:bodyPr/>
                    <a:lstStyle/>
                    <a:p>
                      <a:r>
                        <a:rPr lang="en-GB" sz="1400" dirty="0"/>
                        <a:t>Risk of AVs benefiting only certain social groups, deepening inequality in mobility access.</a:t>
                      </a:r>
                    </a:p>
                  </a:txBody>
                  <a:tcPr/>
                </a:tc>
                <a:extLst>
                  <a:ext uri="{0D108BD9-81ED-4DB2-BD59-A6C34878D82A}">
                    <a16:rowId xmlns:a16="http://schemas.microsoft.com/office/drawing/2014/main" val="3917325313"/>
                  </a:ext>
                </a:extLst>
              </a:tr>
              <a:tr h="370840">
                <a:tc>
                  <a:txBody>
                    <a:bodyPr/>
                    <a:lstStyle/>
                    <a:p>
                      <a:pPr algn="ctr"/>
                      <a:r>
                        <a:rPr lang="en-GB" sz="1400" b="0" dirty="0"/>
                        <a:t>10</a:t>
                      </a:r>
                      <a:endParaRPr lang="LID4096" sz="1400" b="0" dirty="0"/>
                    </a:p>
                  </a:txBody>
                  <a:tcPr/>
                </a:tc>
                <a:tc>
                  <a:txBody>
                    <a:bodyPr/>
                    <a:lstStyle/>
                    <a:p>
                      <a:r>
                        <a:rPr lang="en-GB" sz="1400" b="0" dirty="0"/>
                        <a:t>Trust and Public Acceptance</a:t>
                      </a:r>
                    </a:p>
                  </a:txBody>
                  <a:tcPr/>
                </a:tc>
                <a:tc>
                  <a:txBody>
                    <a:bodyPr/>
                    <a:lstStyle/>
                    <a:p>
                      <a:r>
                        <a:rPr lang="en-GB" sz="1400" dirty="0"/>
                        <a:t>People must trust AVs to behave ethically, especially in unpredictable situations.</a:t>
                      </a:r>
                    </a:p>
                  </a:txBody>
                  <a:tcPr/>
                </a:tc>
                <a:extLst>
                  <a:ext uri="{0D108BD9-81ED-4DB2-BD59-A6C34878D82A}">
                    <a16:rowId xmlns:a16="http://schemas.microsoft.com/office/drawing/2014/main" val="2619163525"/>
                  </a:ext>
                </a:extLst>
              </a:tr>
            </a:tbl>
          </a:graphicData>
        </a:graphic>
      </p:graphicFrame>
      <p:sp>
        <p:nvSpPr>
          <p:cNvPr id="9" name="Title 8">
            <a:extLst>
              <a:ext uri="{FF2B5EF4-FFF2-40B4-BE49-F238E27FC236}">
                <a16:creationId xmlns:a16="http://schemas.microsoft.com/office/drawing/2014/main" id="{2C72BA8A-6437-F861-5443-7AB0F4E95112}"/>
              </a:ext>
            </a:extLst>
          </p:cNvPr>
          <p:cNvSpPr>
            <a:spLocks noGrp="1"/>
          </p:cNvSpPr>
          <p:nvPr>
            <p:ph type="title"/>
          </p:nvPr>
        </p:nvSpPr>
        <p:spPr>
          <a:xfrm>
            <a:off x="727201" y="432000"/>
            <a:ext cx="44544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3891620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5D085-D93E-1074-38AC-ED0C9012D5A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99C1FE4-FBC9-23AC-F69C-1ED49F15A2C5}"/>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Trolley Problem and the Moral Machine Experiment</a:t>
            </a:r>
          </a:p>
        </p:txBody>
      </p:sp>
      <p:sp>
        <p:nvSpPr>
          <p:cNvPr id="5" name="object 3">
            <a:extLst>
              <a:ext uri="{FF2B5EF4-FFF2-40B4-BE49-F238E27FC236}">
                <a16:creationId xmlns:a16="http://schemas.microsoft.com/office/drawing/2014/main" id="{E583C8B4-449B-133B-CCC0-622BB9935A93}"/>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 Trolley Problem illustrates situations where all available choices cause harm. AVs may experience comparable scenarios, requiring them to make split-second decisions that balance the safety of passengers, pedestrians, and other road users.</a:t>
            </a:r>
          </a:p>
        </p:txBody>
      </p:sp>
      <p:sp>
        <p:nvSpPr>
          <p:cNvPr id="73" name="object 3">
            <a:extLst>
              <a:ext uri="{FF2B5EF4-FFF2-40B4-BE49-F238E27FC236}">
                <a16:creationId xmlns:a16="http://schemas.microsoft.com/office/drawing/2014/main" id="{DB0E8623-FE09-2525-335E-1582C9073C93}"/>
              </a:ext>
            </a:extLst>
          </p:cNvPr>
          <p:cNvSpPr txBox="1"/>
          <p:nvPr/>
        </p:nvSpPr>
        <p:spPr>
          <a:xfrm>
            <a:off x="733424" y="2756770"/>
            <a:ext cx="10725152" cy="2586423"/>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b="1" dirty="0">
                <a:solidFill>
                  <a:sysClr val="windowText" lastClr="000000"/>
                </a:solidFill>
                <a:latin typeface="Arial"/>
                <a:cs typeface="Arial"/>
              </a:rPr>
              <a:t>MIT’s Moral Machine </a:t>
            </a:r>
            <a:r>
              <a:rPr lang="en-GB" sz="1800" dirty="0">
                <a:solidFill>
                  <a:sysClr val="windowText" lastClr="000000"/>
                </a:solidFill>
                <a:latin typeface="Arial"/>
                <a:cs typeface="Arial"/>
              </a:rPr>
              <a:t>was an online study that collected over 40 million responses from people in 200+ countries. Results showed huge variation in:</a:t>
            </a:r>
          </a:p>
          <a:p>
            <a:pPr lvl="1" indent="0" defTabSz="1175644" hangingPunct="1">
              <a:lnSpc>
                <a:spcPct val="100000"/>
              </a:lnSpc>
              <a:spcBef>
                <a:spcPts val="129"/>
              </a:spcBef>
            </a:pPr>
            <a:endParaRPr lang="en-US" sz="1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err="1">
                <a:solidFill>
                  <a:sysClr val="windowText" lastClr="000000"/>
                </a:solidFill>
                <a:latin typeface="Arial"/>
                <a:cs typeface="Arial"/>
              </a:rPr>
              <a:t>Favoring</a:t>
            </a:r>
            <a:r>
              <a:rPr lang="en-GB" sz="1800" dirty="0">
                <a:solidFill>
                  <a:sysClr val="windowText" lastClr="000000"/>
                </a:solidFill>
                <a:latin typeface="Arial"/>
                <a:cs typeface="Arial"/>
              </a:rPr>
              <a:t> the young over the elderly</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Preferring humans over animals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Choosing pedestrians over passengers (or vice versa)</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9525" defTabSz="1175644" hangingPunct="1">
              <a:lnSpc>
                <a:spcPct val="100000"/>
              </a:lnSpc>
              <a:spcBef>
                <a:spcPts val="129"/>
              </a:spcBef>
            </a:pPr>
            <a:r>
              <a:rPr lang="en-GB" sz="1800" dirty="0">
                <a:solidFill>
                  <a:sysClr val="windowText" lastClr="000000"/>
                </a:solidFill>
                <a:latin typeface="Arial"/>
                <a:cs typeface="Arial"/>
              </a:rPr>
              <a:t>These variations highlight that </a:t>
            </a:r>
            <a:r>
              <a:rPr lang="en-GB" sz="1800" b="1" dirty="0">
                <a:solidFill>
                  <a:sysClr val="windowText" lastClr="000000"/>
                </a:solidFill>
                <a:latin typeface="Arial"/>
                <a:cs typeface="Arial"/>
              </a:rPr>
              <a:t>there is no global moral consensus</a:t>
            </a:r>
            <a:r>
              <a:rPr lang="en-GB" sz="1800" dirty="0">
                <a:solidFill>
                  <a:sysClr val="windowText" lastClr="000000"/>
                </a:solidFill>
                <a:latin typeface="Arial"/>
                <a:cs typeface="Arial"/>
              </a:rPr>
              <a:t>, making AV design even more difficult.</a:t>
            </a:r>
          </a:p>
        </p:txBody>
      </p:sp>
      <p:sp>
        <p:nvSpPr>
          <p:cNvPr id="12" name="Title 11">
            <a:extLst>
              <a:ext uri="{FF2B5EF4-FFF2-40B4-BE49-F238E27FC236}">
                <a16:creationId xmlns:a16="http://schemas.microsoft.com/office/drawing/2014/main" id="{EB8CDFF4-9F8A-5026-DD0C-F19606237DA3}"/>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1890406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68830-2A05-D0BF-53F0-8C068255C637}"/>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DDF358B9-8647-7A17-EE4F-3CD67CA31799}"/>
              </a:ext>
            </a:extLst>
          </p:cNvPr>
          <p:cNvSpPr txBox="1"/>
          <p:nvPr/>
        </p:nvSpPr>
        <p:spPr>
          <a:xfrm>
            <a:off x="726280" y="1030985"/>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Value Alignment and Translating Ethics into Code</a:t>
            </a:r>
          </a:p>
        </p:txBody>
      </p:sp>
      <p:sp>
        <p:nvSpPr>
          <p:cNvPr id="7" name="object 3">
            <a:extLst>
              <a:ext uri="{FF2B5EF4-FFF2-40B4-BE49-F238E27FC236}">
                <a16:creationId xmlns:a16="http://schemas.microsoft.com/office/drawing/2014/main" id="{BAE8DC3C-3023-8CD9-77FB-2AE86B63CFA8}"/>
              </a:ext>
            </a:extLst>
          </p:cNvPr>
          <p:cNvSpPr txBox="1"/>
          <p:nvPr/>
        </p:nvSpPr>
        <p:spPr>
          <a:xfrm>
            <a:off x="726280" y="1520712"/>
            <a:ext cx="10732296"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It’s one thing to say an AV should “minimize harm,” but what does that mean technically?</a:t>
            </a:r>
          </a:p>
          <a:p>
            <a:pPr marL="16328" defTabSz="1175644" hangingPunct="1">
              <a:lnSpc>
                <a:spcPct val="100000"/>
              </a:lnSpc>
              <a:spcBef>
                <a:spcPts val="129"/>
              </a:spcBef>
            </a:pPr>
            <a:endParaRPr lang="en-GB"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A688EEE5-9D40-B3DD-DA91-A59B4252DD07}"/>
              </a:ext>
            </a:extLst>
          </p:cNvPr>
          <p:cNvSpPr txBox="1"/>
          <p:nvPr/>
        </p:nvSpPr>
        <p:spPr>
          <a:xfrm>
            <a:off x="726280" y="2235804"/>
            <a:ext cx="10732296" cy="2445359"/>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b="1" dirty="0">
                <a:solidFill>
                  <a:sysClr val="windowText" lastClr="000000"/>
                </a:solidFill>
                <a:latin typeface="Arial"/>
                <a:cs typeface="Arial"/>
              </a:rPr>
              <a:t>AV software needs to:</a:t>
            </a:r>
          </a:p>
          <a:p>
            <a:pPr lvl="1" indent="0" defTabSz="1175644" hangingPunct="1">
              <a:lnSpc>
                <a:spcPct val="100000"/>
              </a:lnSpc>
              <a:spcBef>
                <a:spcPts val="129"/>
              </a:spcBef>
            </a:pPr>
            <a:endParaRPr lang="en-US" sz="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Detect and identify who is nearby (pedestrian, cyclist, child, etc.)</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Predict possible outcomes and risks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Assign “costs” or priorities to outcomes (ex: 1 life vs 3)</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Make a decision in milliseconds</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dirty="0">
                <a:solidFill>
                  <a:sysClr val="windowText" lastClr="000000"/>
                </a:solidFill>
                <a:latin typeface="Arial"/>
                <a:cs typeface="Arial"/>
              </a:rPr>
              <a:t>This process involves value alignment, where designers must translate vague ethical principles into measurable, programmable actions. This is highly complex and still an open research problem.</a:t>
            </a:r>
          </a:p>
        </p:txBody>
      </p:sp>
      <p:sp>
        <p:nvSpPr>
          <p:cNvPr id="8" name="Title 7">
            <a:extLst>
              <a:ext uri="{FF2B5EF4-FFF2-40B4-BE49-F238E27FC236}">
                <a16:creationId xmlns:a16="http://schemas.microsoft.com/office/drawing/2014/main" id="{69F8257C-3455-485A-DD68-9928FC7AA541}"/>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3541328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D29B9-BB25-2773-2351-057359329092}"/>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AC3EB44D-6D61-4FF8-DD37-8F67395B8746}"/>
              </a:ext>
            </a:extLst>
          </p:cNvPr>
          <p:cNvSpPr txBox="1"/>
          <p:nvPr/>
        </p:nvSpPr>
        <p:spPr>
          <a:xfrm>
            <a:off x="726280" y="1025080"/>
            <a:ext cx="1073944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Bias in Perception and Training Data</a:t>
            </a:r>
          </a:p>
        </p:txBody>
      </p:sp>
      <p:sp>
        <p:nvSpPr>
          <p:cNvPr id="7" name="object 3">
            <a:extLst>
              <a:ext uri="{FF2B5EF4-FFF2-40B4-BE49-F238E27FC236}">
                <a16:creationId xmlns:a16="http://schemas.microsoft.com/office/drawing/2014/main" id="{D0A78980-8C64-D67E-17CD-9B169437C635}"/>
              </a:ext>
            </a:extLst>
          </p:cNvPr>
          <p:cNvSpPr txBox="1"/>
          <p:nvPr/>
        </p:nvSpPr>
        <p:spPr>
          <a:xfrm>
            <a:off x="726280" y="1514807"/>
            <a:ext cx="1073944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AVs rely on machine learning trained on vast amounts of video and sensor data. But these datasets often:</a:t>
            </a:r>
          </a:p>
        </p:txBody>
      </p:sp>
      <p:sp>
        <p:nvSpPr>
          <p:cNvPr id="9" name="object 3">
            <a:extLst>
              <a:ext uri="{FF2B5EF4-FFF2-40B4-BE49-F238E27FC236}">
                <a16:creationId xmlns:a16="http://schemas.microsoft.com/office/drawing/2014/main" id="{9B811DCD-A460-BBD1-EEBE-CD7C37175103}"/>
              </a:ext>
            </a:extLst>
          </p:cNvPr>
          <p:cNvSpPr txBox="1"/>
          <p:nvPr/>
        </p:nvSpPr>
        <p:spPr>
          <a:xfrm>
            <a:off x="726281" y="2182111"/>
            <a:ext cx="11227594" cy="1742602"/>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Contain fewer examples of children, elderly people, people in dark clothing</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Lack representation of wheelchairs, pedestrians at night, etc.</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b="1" dirty="0">
                <a:solidFill>
                  <a:sysClr val="windowText" lastClr="000000"/>
                </a:solidFill>
                <a:latin typeface="Arial"/>
                <a:cs typeface="Arial"/>
              </a:rPr>
              <a:t>As a result, algorithmic bias can occur:</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Higher miss rates for underrepresented groups</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Safety inequity in detection and response</a:t>
            </a:r>
          </a:p>
        </p:txBody>
      </p:sp>
      <p:sp>
        <p:nvSpPr>
          <p:cNvPr id="10" name="object 3">
            <a:extLst>
              <a:ext uri="{FF2B5EF4-FFF2-40B4-BE49-F238E27FC236}">
                <a16:creationId xmlns:a16="http://schemas.microsoft.com/office/drawing/2014/main" id="{FBC6C3E4-28D9-B0E6-D250-A57D537B3C62}"/>
              </a:ext>
            </a:extLst>
          </p:cNvPr>
          <p:cNvSpPr txBox="1"/>
          <p:nvPr/>
        </p:nvSpPr>
        <p:spPr>
          <a:xfrm>
            <a:off x="726280" y="4202222"/>
            <a:ext cx="10739440"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Example: </a:t>
            </a:r>
            <a:r>
              <a:rPr lang="en-GB" sz="1800" dirty="0">
                <a:solidFill>
                  <a:sysClr val="windowText" lastClr="000000"/>
                </a:solidFill>
                <a:latin typeface="Arial"/>
                <a:cs typeface="Arial"/>
              </a:rPr>
              <a:t>Early AV systems performed poorly in night-time pedestrian detection some fatal crashes involved individuals in dark clothing.</a:t>
            </a:r>
          </a:p>
        </p:txBody>
      </p:sp>
      <p:sp>
        <p:nvSpPr>
          <p:cNvPr id="13" name="Title 12">
            <a:extLst>
              <a:ext uri="{FF2B5EF4-FFF2-40B4-BE49-F238E27FC236}">
                <a16:creationId xmlns:a16="http://schemas.microsoft.com/office/drawing/2014/main" id="{7E6DA936-CF90-ABA2-1B1F-6B7078D42F4E}"/>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908024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1054-4425-B895-90A3-68A48765635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FC8196A-ECB7-ABA8-B71C-9D99F9839EE2}"/>
              </a:ext>
            </a:extLst>
          </p:cNvPr>
          <p:cNvSpPr txBox="1"/>
          <p:nvPr/>
        </p:nvSpPr>
        <p:spPr>
          <a:xfrm>
            <a:off x="733424" y="1025080"/>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Privacy and Surveillance Risks</a:t>
            </a:r>
          </a:p>
        </p:txBody>
      </p:sp>
      <p:sp>
        <p:nvSpPr>
          <p:cNvPr id="5" name="object 3">
            <a:extLst>
              <a:ext uri="{FF2B5EF4-FFF2-40B4-BE49-F238E27FC236}">
                <a16:creationId xmlns:a16="http://schemas.microsoft.com/office/drawing/2014/main" id="{37ACBBB2-4C27-2B1A-2CD4-B2BE3E702D9B}"/>
              </a:ext>
            </a:extLst>
          </p:cNvPr>
          <p:cNvSpPr txBox="1"/>
          <p:nvPr/>
        </p:nvSpPr>
        <p:spPr>
          <a:xfrm>
            <a:off x="733424" y="1514807"/>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AVs collect high-resolution, real-time data:</a:t>
            </a:r>
          </a:p>
        </p:txBody>
      </p:sp>
      <p:sp>
        <p:nvSpPr>
          <p:cNvPr id="73" name="object 3">
            <a:extLst>
              <a:ext uri="{FF2B5EF4-FFF2-40B4-BE49-F238E27FC236}">
                <a16:creationId xmlns:a16="http://schemas.microsoft.com/office/drawing/2014/main" id="{AFE6DC2B-4FA0-8FB4-54DA-9DD6306E7D4B}"/>
              </a:ext>
            </a:extLst>
          </p:cNvPr>
          <p:cNvSpPr txBox="1"/>
          <p:nvPr/>
        </p:nvSpPr>
        <p:spPr>
          <a:xfrm>
            <a:off x="733424" y="2001136"/>
            <a:ext cx="10732296" cy="2032425"/>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360° video, LiDAR maps, GPS trails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Driver/passenger audio,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tracking</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b="1" dirty="0">
                <a:solidFill>
                  <a:sysClr val="windowText" lastClr="000000"/>
                </a:solidFill>
                <a:latin typeface="Arial"/>
                <a:cs typeface="Arial"/>
              </a:rPr>
              <a:t>This creates potential for:</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Law enforcement misuse </a:t>
            </a:r>
            <a:r>
              <a:rPr lang="en-GB" sz="1800" dirty="0">
                <a:solidFill>
                  <a:sysClr val="windowText" lastClr="000000"/>
                </a:solidFill>
                <a:latin typeface="Arial"/>
                <a:cs typeface="Arial"/>
              </a:rPr>
              <a:t>(surveillance without consent)</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Corporate tracking </a:t>
            </a:r>
            <a:r>
              <a:rPr lang="en-GB" sz="1800" dirty="0">
                <a:solidFill>
                  <a:sysClr val="windowText" lastClr="000000"/>
                </a:solidFill>
                <a:latin typeface="Arial"/>
                <a:cs typeface="Arial"/>
              </a:rPr>
              <a:t>(</a:t>
            </a:r>
            <a:r>
              <a:rPr lang="en-GB" sz="1800" dirty="0" err="1">
                <a:solidFill>
                  <a:sysClr val="windowText" lastClr="000000"/>
                </a:solidFill>
                <a:latin typeface="Arial"/>
                <a:cs typeface="Arial"/>
              </a:rPr>
              <a:t>behavioral</a:t>
            </a:r>
            <a:r>
              <a:rPr lang="en-GB" sz="1800" dirty="0">
                <a:solidFill>
                  <a:sysClr val="windowText" lastClr="000000"/>
                </a:solidFill>
                <a:latin typeface="Arial"/>
                <a:cs typeface="Arial"/>
              </a:rPr>
              <a:t> advertising, profiling)</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Data breaches </a:t>
            </a:r>
            <a:r>
              <a:rPr lang="en-GB" sz="1800" dirty="0">
                <a:solidFill>
                  <a:sysClr val="windowText" lastClr="000000"/>
                </a:solidFill>
                <a:latin typeface="Arial"/>
                <a:cs typeface="Arial"/>
              </a:rPr>
              <a:t>(identity, location leaks)</a:t>
            </a:r>
          </a:p>
        </p:txBody>
      </p:sp>
      <p:sp>
        <p:nvSpPr>
          <p:cNvPr id="4" name="object 3">
            <a:extLst>
              <a:ext uri="{FF2B5EF4-FFF2-40B4-BE49-F238E27FC236}">
                <a16:creationId xmlns:a16="http://schemas.microsoft.com/office/drawing/2014/main" id="{3ACCE16D-7892-8A36-9740-D69E440CED9B}"/>
              </a:ext>
            </a:extLst>
          </p:cNvPr>
          <p:cNvSpPr txBox="1"/>
          <p:nvPr/>
        </p:nvSpPr>
        <p:spPr>
          <a:xfrm>
            <a:off x="726280" y="4226402"/>
            <a:ext cx="1073944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AVs essentially function like mobile CCTV with greater detail and coverage.</a:t>
            </a:r>
          </a:p>
        </p:txBody>
      </p:sp>
      <p:sp>
        <p:nvSpPr>
          <p:cNvPr id="14" name="Title 13">
            <a:extLst>
              <a:ext uri="{FF2B5EF4-FFF2-40B4-BE49-F238E27FC236}">
                <a16:creationId xmlns:a16="http://schemas.microsoft.com/office/drawing/2014/main" id="{E202B4C4-D54E-82FE-B236-9A4A3A50287B}"/>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3745368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24333-6A12-0897-389F-C1B34933198F}"/>
            </a:ext>
          </a:extLst>
        </p:cNvPr>
        <p:cNvGrpSpPr/>
        <p:nvPr/>
      </p:nvGrpSpPr>
      <p:grpSpPr>
        <a:xfrm>
          <a:off x="0" y="0"/>
          <a:ext cx="0" cy="0"/>
          <a:chOff x="0" y="0"/>
          <a:chExt cx="0" cy="0"/>
        </a:xfrm>
      </p:grpSpPr>
      <p:sp>
        <p:nvSpPr>
          <p:cNvPr id="7" name="object 3">
            <a:extLst>
              <a:ext uri="{FF2B5EF4-FFF2-40B4-BE49-F238E27FC236}">
                <a16:creationId xmlns:a16="http://schemas.microsoft.com/office/drawing/2014/main" id="{DFADEA5B-BD2B-C935-B72A-CE252DF03181}"/>
              </a:ext>
            </a:extLst>
          </p:cNvPr>
          <p:cNvSpPr txBox="1"/>
          <p:nvPr/>
        </p:nvSpPr>
        <p:spPr>
          <a:xfrm>
            <a:off x="726280" y="1021460"/>
            <a:ext cx="1073944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Cybersecurity as an Ethical Obligation</a:t>
            </a:r>
          </a:p>
        </p:txBody>
      </p:sp>
      <p:sp>
        <p:nvSpPr>
          <p:cNvPr id="9" name="object 3">
            <a:extLst>
              <a:ext uri="{FF2B5EF4-FFF2-40B4-BE49-F238E27FC236}">
                <a16:creationId xmlns:a16="http://schemas.microsoft.com/office/drawing/2014/main" id="{EC49B371-2E8A-817F-D112-BC3FC544F5FA}"/>
              </a:ext>
            </a:extLst>
          </p:cNvPr>
          <p:cNvSpPr txBox="1"/>
          <p:nvPr/>
        </p:nvSpPr>
        <p:spPr>
          <a:xfrm>
            <a:off x="726278" y="1511187"/>
            <a:ext cx="10739444"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Unlike regular cars, AVs are internet-connected and software-reliant. This creates serious </a:t>
            </a:r>
            <a:r>
              <a:rPr lang="en-GB" sz="1800" b="1" dirty="0">
                <a:solidFill>
                  <a:sysClr val="windowText" lastClr="000000"/>
                </a:solidFill>
                <a:latin typeface="Arial"/>
                <a:cs typeface="Arial"/>
              </a:rPr>
              <a:t>cybersecurity threats</a:t>
            </a:r>
            <a:r>
              <a:rPr lang="en-GB" sz="1800" dirty="0">
                <a:solidFill>
                  <a:sysClr val="windowText" lastClr="000000"/>
                </a:solidFill>
                <a:latin typeface="Arial"/>
                <a:cs typeface="Arial"/>
              </a:rPr>
              <a:t>:</a:t>
            </a:r>
          </a:p>
        </p:txBody>
      </p:sp>
      <p:sp>
        <p:nvSpPr>
          <p:cNvPr id="10" name="object 3">
            <a:extLst>
              <a:ext uri="{FF2B5EF4-FFF2-40B4-BE49-F238E27FC236}">
                <a16:creationId xmlns:a16="http://schemas.microsoft.com/office/drawing/2014/main" id="{99B08819-9E41-B533-F729-F42BE33FD54B}"/>
              </a:ext>
            </a:extLst>
          </p:cNvPr>
          <p:cNvSpPr txBox="1"/>
          <p:nvPr/>
        </p:nvSpPr>
        <p:spPr>
          <a:xfrm>
            <a:off x="726278" y="2200137"/>
            <a:ext cx="10739444" cy="2322248"/>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Remote hijacking of AVs or fleets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Ransomware attacks on logistics vehicles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System crashes that could cost lives</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b="1" dirty="0">
                <a:solidFill>
                  <a:sysClr val="windowText" lastClr="000000"/>
                </a:solidFill>
                <a:latin typeface="Arial"/>
                <a:cs typeface="Arial"/>
              </a:rPr>
              <a:t>Designers and companies have an ethical duty to:</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Harden systems against attack</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Report security flaws promptly</a:t>
            </a:r>
          </a:p>
          <a:p>
            <a:pPr marL="188913"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Offer </a:t>
            </a:r>
            <a:r>
              <a:rPr lang="en-GB" sz="1800" b="1" dirty="0">
                <a:solidFill>
                  <a:sysClr val="windowText" lastClr="000000"/>
                </a:solidFill>
                <a:latin typeface="Arial"/>
                <a:cs typeface="Arial"/>
              </a:rPr>
              <a:t>bug bounties </a:t>
            </a:r>
            <a:r>
              <a:rPr lang="en-GB" sz="1800" dirty="0">
                <a:solidFill>
                  <a:sysClr val="windowText" lastClr="000000"/>
                </a:solidFill>
                <a:latin typeface="Arial"/>
                <a:cs typeface="Arial"/>
              </a:rPr>
              <a:t>to find vulnerabilities</a:t>
            </a:r>
          </a:p>
        </p:txBody>
      </p:sp>
      <p:sp>
        <p:nvSpPr>
          <p:cNvPr id="11" name="object 3">
            <a:extLst>
              <a:ext uri="{FF2B5EF4-FFF2-40B4-BE49-F238E27FC236}">
                <a16:creationId xmlns:a16="http://schemas.microsoft.com/office/drawing/2014/main" id="{7CA6295A-B402-D529-243E-7555CF9EB7CE}"/>
              </a:ext>
            </a:extLst>
          </p:cNvPr>
          <p:cNvSpPr txBox="1"/>
          <p:nvPr/>
        </p:nvSpPr>
        <p:spPr>
          <a:xfrm>
            <a:off x="726278" y="4715162"/>
            <a:ext cx="10739444"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AVs essentially function like mobile CCTV with greater detail and coverage.</a:t>
            </a:r>
          </a:p>
        </p:txBody>
      </p:sp>
      <p:sp>
        <p:nvSpPr>
          <p:cNvPr id="14" name="Title 13">
            <a:extLst>
              <a:ext uri="{FF2B5EF4-FFF2-40B4-BE49-F238E27FC236}">
                <a16:creationId xmlns:a16="http://schemas.microsoft.com/office/drawing/2014/main" id="{3787B719-DB20-35BC-DA20-654BA8E91BFE}"/>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4205903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50049-10D4-16FF-8ECF-6A117CAFEC3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14CDD48-4EDC-56AE-DC2B-3E0D458ED02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4.2 Legal &amp; Regulatory Frameworks</a:t>
            </a:r>
          </a:p>
        </p:txBody>
      </p:sp>
      <p:sp>
        <p:nvSpPr>
          <p:cNvPr id="5" name="object 3">
            <a:extLst>
              <a:ext uri="{FF2B5EF4-FFF2-40B4-BE49-F238E27FC236}">
                <a16:creationId xmlns:a16="http://schemas.microsoft.com/office/drawing/2014/main" id="{4EBE0C41-419F-F991-58A5-2330F177365D}"/>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Goal: </a:t>
            </a:r>
            <a:r>
              <a:rPr lang="en-GB" sz="1800" dirty="0">
                <a:solidFill>
                  <a:sysClr val="windowText" lastClr="000000"/>
                </a:solidFill>
                <a:latin typeface="Arial"/>
                <a:cs typeface="Arial"/>
              </a:rPr>
              <a:t>map the current patchwork of laws and liabilities so students can see where technical design meets jurisprudence.</a:t>
            </a:r>
          </a:p>
        </p:txBody>
      </p:sp>
      <p:sp>
        <p:nvSpPr>
          <p:cNvPr id="73" name="object 3">
            <a:extLst>
              <a:ext uri="{FF2B5EF4-FFF2-40B4-BE49-F238E27FC236}">
                <a16:creationId xmlns:a16="http://schemas.microsoft.com/office/drawing/2014/main" id="{6E73DE15-22FA-E508-B896-46FD9356B1FC}"/>
              </a:ext>
            </a:extLst>
          </p:cNvPr>
          <p:cNvSpPr txBox="1"/>
          <p:nvPr/>
        </p:nvSpPr>
        <p:spPr>
          <a:xfrm>
            <a:off x="733424" y="2281533"/>
            <a:ext cx="10725152" cy="2283776"/>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GB" sz="1800" b="1" dirty="0">
                <a:solidFill>
                  <a:sysClr val="windowText" lastClr="000000"/>
                </a:solidFill>
                <a:latin typeface="Arial"/>
                <a:cs typeface="Arial"/>
              </a:rPr>
              <a:t>1. Global snapshot (as of 2025)</a:t>
            </a:r>
            <a:endParaRPr lang="en-US" sz="1800" b="1" dirty="0">
              <a:solidFill>
                <a:sysClr val="windowText" lastClr="000000"/>
              </a:solidFill>
              <a:latin typeface="Arial"/>
              <a:cs typeface="Arial"/>
            </a:endParaRPr>
          </a:p>
          <a:p>
            <a:pPr marL="538163" lvl="3" indent="-34925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EU: </a:t>
            </a:r>
            <a:r>
              <a:rPr lang="en-GB" sz="1800" dirty="0">
                <a:solidFill>
                  <a:sysClr val="windowText" lastClr="000000"/>
                </a:solidFill>
                <a:latin typeface="Arial"/>
                <a:cs typeface="Arial"/>
              </a:rPr>
              <a:t>Automated Driving System (ADS) Regulation 2024/2369 – harmonised Type Approval &amp; cyber-security requirements; Vienna Convention amendments allow L3+ under monitoring systems.</a:t>
            </a:r>
          </a:p>
          <a:p>
            <a:pPr marL="538163" lvl="3" indent="-34925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USA: </a:t>
            </a:r>
            <a:r>
              <a:rPr lang="en-GB" sz="1800" dirty="0">
                <a:solidFill>
                  <a:sysClr val="windowText" lastClr="000000"/>
                </a:solidFill>
                <a:latin typeface="Arial"/>
                <a:cs typeface="Arial"/>
              </a:rPr>
              <a:t>State-by-state; California DMV permits L4 robotaxis (Waymo, Cruise) with mandatory incident reporting. No federal AV act yet; NHTSA issues recalls for over-the-air defects.</a:t>
            </a:r>
          </a:p>
          <a:p>
            <a:pPr marL="538163" lvl="3" indent="-34925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China: </a:t>
            </a:r>
            <a:r>
              <a:rPr lang="en-GB" sz="1800" dirty="0">
                <a:solidFill>
                  <a:sysClr val="windowText" lastClr="000000"/>
                </a:solidFill>
                <a:latin typeface="Arial"/>
                <a:cs typeface="Arial"/>
              </a:rPr>
              <a:t>Ministry of Transport pilot zones; draft rules assign “driving responsibility” to the ADS when in automated mode.</a:t>
            </a:r>
          </a:p>
          <a:p>
            <a:pPr marL="188913" lvl="3" indent="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Australia &amp; Singapore: </a:t>
            </a:r>
            <a:r>
              <a:rPr lang="en-GB" sz="1800" dirty="0">
                <a:solidFill>
                  <a:sysClr val="windowText" lastClr="000000"/>
                </a:solidFill>
                <a:latin typeface="Arial"/>
                <a:cs typeface="Arial"/>
              </a:rPr>
              <a:t>graduated permit schemes, insurer first pays, then seeks recovery.</a:t>
            </a:r>
          </a:p>
        </p:txBody>
      </p:sp>
      <p:sp>
        <p:nvSpPr>
          <p:cNvPr id="13" name="object 3">
            <a:extLst>
              <a:ext uri="{FF2B5EF4-FFF2-40B4-BE49-F238E27FC236}">
                <a16:creationId xmlns:a16="http://schemas.microsoft.com/office/drawing/2014/main" id="{1B1FA22F-AC37-5514-0291-901E6BBFFCDA}"/>
              </a:ext>
            </a:extLst>
          </p:cNvPr>
          <p:cNvSpPr txBox="1"/>
          <p:nvPr/>
        </p:nvSpPr>
        <p:spPr>
          <a:xfrm>
            <a:off x="726280" y="4880191"/>
            <a:ext cx="10725152" cy="1150132"/>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GB" sz="1800" b="1" dirty="0">
                <a:solidFill>
                  <a:sysClr val="windowText" lastClr="000000"/>
                </a:solidFill>
                <a:latin typeface="Arial"/>
                <a:cs typeface="Arial"/>
              </a:rPr>
              <a:t>2. Data governance</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GDPR &amp; </a:t>
            </a:r>
            <a:r>
              <a:rPr lang="en-GB" sz="1800" dirty="0" err="1">
                <a:solidFill>
                  <a:sysClr val="windowText" lastClr="000000"/>
                </a:solidFill>
                <a:latin typeface="Arial"/>
                <a:cs typeface="Arial"/>
              </a:rPr>
              <a:t>ePrivacy</a:t>
            </a:r>
            <a:r>
              <a:rPr lang="en-GB" sz="1800" dirty="0">
                <a:solidFill>
                  <a:sysClr val="windowText" lastClr="000000"/>
                </a:solidFill>
                <a:latin typeface="Arial"/>
                <a:cs typeface="Arial"/>
              </a:rPr>
              <a:t> → lawful basis for sensor data; right to deletion vs accident reconstruction duty.</a:t>
            </a:r>
          </a:p>
          <a:p>
            <a:pPr marL="538163" lvl="3" indent="-34925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ISO 21434 &amp; UNECE WP.29 cybersecurity regulations – mandatory threat analysis and software update policies.</a:t>
            </a:r>
          </a:p>
        </p:txBody>
      </p:sp>
      <p:sp>
        <p:nvSpPr>
          <p:cNvPr id="9" name="Title 8">
            <a:extLst>
              <a:ext uri="{FF2B5EF4-FFF2-40B4-BE49-F238E27FC236}">
                <a16:creationId xmlns:a16="http://schemas.microsoft.com/office/drawing/2014/main" id="{3ED1F648-3855-1CC1-993D-4DAC5C7331DA}"/>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18120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5DBAC-9B52-4DE2-0EF2-82FDCB09F2F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07713A8-013B-C233-B4AC-F1402437D0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Standardisation bodies</a:t>
            </a:r>
          </a:p>
        </p:txBody>
      </p:sp>
      <p:sp>
        <p:nvSpPr>
          <p:cNvPr id="5" name="object 3">
            <a:extLst>
              <a:ext uri="{FF2B5EF4-FFF2-40B4-BE49-F238E27FC236}">
                <a16:creationId xmlns:a16="http://schemas.microsoft.com/office/drawing/2014/main" id="{68DEBA66-DD97-E3C6-E448-C9C22AF79F12}"/>
              </a:ext>
            </a:extLst>
          </p:cNvPr>
          <p:cNvSpPr txBox="1"/>
          <p:nvPr/>
        </p:nvSpPr>
        <p:spPr>
          <a:xfrm>
            <a:off x="733424" y="1318567"/>
            <a:ext cx="10725152" cy="380627"/>
          </a:xfrm>
          <a:prstGeom prst="rect">
            <a:avLst/>
          </a:prstGeom>
        </p:spPr>
        <p:txBody>
          <a:bodyPr vert="horz" wrap="square" lIns="0" tIns="16329" rIns="0" bIns="0" rtlCol="0">
            <a:spAutoFit/>
          </a:bodyPr>
          <a:lstStyle/>
          <a:p>
            <a:pPr marL="188913" lvl="3" indent="0"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SAE, ISO / TC 204, IEEE P7000 series (ethically aligned design), CEN-CENELEC.</a:t>
            </a:r>
          </a:p>
        </p:txBody>
      </p:sp>
      <p:sp>
        <p:nvSpPr>
          <p:cNvPr id="9" name="object 3">
            <a:extLst>
              <a:ext uri="{FF2B5EF4-FFF2-40B4-BE49-F238E27FC236}">
                <a16:creationId xmlns:a16="http://schemas.microsoft.com/office/drawing/2014/main" id="{CEC10B9E-2DEB-8577-4A3C-6373D530CC52}"/>
              </a:ext>
            </a:extLst>
          </p:cNvPr>
          <p:cNvSpPr txBox="1"/>
          <p:nvPr/>
        </p:nvSpPr>
        <p:spPr>
          <a:xfrm>
            <a:off x="726280" y="217652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Liability models</a:t>
            </a:r>
          </a:p>
        </p:txBody>
      </p:sp>
      <p:graphicFrame>
        <p:nvGraphicFramePr>
          <p:cNvPr id="10" name="Table 9">
            <a:extLst>
              <a:ext uri="{FF2B5EF4-FFF2-40B4-BE49-F238E27FC236}">
                <a16:creationId xmlns:a16="http://schemas.microsoft.com/office/drawing/2014/main" id="{66094080-8462-B959-B5F0-28D8D4BB5633}"/>
              </a:ext>
            </a:extLst>
          </p:cNvPr>
          <p:cNvGraphicFramePr>
            <a:graphicFrameLocks noGrp="1"/>
          </p:cNvGraphicFramePr>
          <p:nvPr>
            <p:extLst>
              <p:ext uri="{D42A27DB-BD31-4B8C-83A1-F6EECF244321}">
                <p14:modId xmlns:p14="http://schemas.microsoft.com/office/powerpoint/2010/main" val="883109972"/>
              </p:ext>
            </p:extLst>
          </p:nvPr>
        </p:nvGraphicFramePr>
        <p:xfrm>
          <a:off x="726280" y="2581674"/>
          <a:ext cx="10725152" cy="2021840"/>
        </p:xfrm>
        <a:graphic>
          <a:graphicData uri="http://schemas.openxmlformats.org/drawingml/2006/table">
            <a:tbl>
              <a:tblPr firstRow="1" bandRow="1">
                <a:tableStyleId>{5C22544A-7EE6-4342-B048-85BDC9FD1C3A}</a:tableStyleId>
              </a:tblPr>
              <a:tblGrid>
                <a:gridCol w="389111">
                  <a:extLst>
                    <a:ext uri="{9D8B030D-6E8A-4147-A177-3AD203B41FA5}">
                      <a16:colId xmlns:a16="http://schemas.microsoft.com/office/drawing/2014/main" val="1755482268"/>
                    </a:ext>
                  </a:extLst>
                </a:gridCol>
                <a:gridCol w="2915839">
                  <a:extLst>
                    <a:ext uri="{9D8B030D-6E8A-4147-A177-3AD203B41FA5}">
                      <a16:colId xmlns:a16="http://schemas.microsoft.com/office/drawing/2014/main" val="938120323"/>
                    </a:ext>
                  </a:extLst>
                </a:gridCol>
                <a:gridCol w="3256903">
                  <a:extLst>
                    <a:ext uri="{9D8B030D-6E8A-4147-A177-3AD203B41FA5}">
                      <a16:colId xmlns:a16="http://schemas.microsoft.com/office/drawing/2014/main" val="3705453515"/>
                    </a:ext>
                  </a:extLst>
                </a:gridCol>
                <a:gridCol w="4163299">
                  <a:extLst>
                    <a:ext uri="{9D8B030D-6E8A-4147-A177-3AD203B41FA5}">
                      <a16:colId xmlns:a16="http://schemas.microsoft.com/office/drawing/2014/main" val="2432273764"/>
                    </a:ext>
                  </a:extLst>
                </a:gridCol>
              </a:tblGrid>
              <a:tr h="370840">
                <a:tc>
                  <a:txBody>
                    <a:bodyPr/>
                    <a:lstStyle/>
                    <a:p>
                      <a:pPr algn="ctr"/>
                      <a:r>
                        <a:rPr lang="en-GB" sz="1800" dirty="0"/>
                        <a:t>#</a:t>
                      </a:r>
                      <a:endParaRPr lang="LID4096" sz="1800" dirty="0"/>
                    </a:p>
                  </a:txBody>
                  <a:tcPr/>
                </a:tc>
                <a:tc>
                  <a:txBody>
                    <a:bodyPr/>
                    <a:lstStyle/>
                    <a:p>
                      <a:r>
                        <a:rPr lang="en-GB" sz="1800" dirty="0"/>
                        <a:t>Model</a:t>
                      </a:r>
                    </a:p>
                  </a:txBody>
                  <a:tcPr/>
                </a:tc>
                <a:tc>
                  <a:txBody>
                    <a:bodyPr/>
                    <a:lstStyle/>
                    <a:p>
                      <a:r>
                        <a:rPr lang="en-GB" sz="1800" dirty="0"/>
                        <a:t>Who pays first?</a:t>
                      </a:r>
                    </a:p>
                  </a:txBody>
                  <a:tcPr/>
                </a:tc>
                <a:tc>
                  <a:txBody>
                    <a:bodyPr/>
                    <a:lstStyle/>
                    <a:p>
                      <a:r>
                        <a:rPr lang="en-GB" sz="1800" dirty="0"/>
                        <a:t>Notes</a:t>
                      </a:r>
                    </a:p>
                  </a:txBody>
                  <a:tcPr/>
                </a:tc>
                <a:extLst>
                  <a:ext uri="{0D108BD9-81ED-4DB2-BD59-A6C34878D82A}">
                    <a16:rowId xmlns:a16="http://schemas.microsoft.com/office/drawing/2014/main" val="2509159265"/>
                  </a:ext>
                </a:extLst>
              </a:tr>
              <a:tr h="370840">
                <a:tc>
                  <a:txBody>
                    <a:bodyPr/>
                    <a:lstStyle/>
                    <a:p>
                      <a:pPr algn="ctr"/>
                      <a:r>
                        <a:rPr lang="en-GB" sz="1800" b="0" dirty="0"/>
                        <a:t>1</a:t>
                      </a:r>
                      <a:endParaRPr lang="LID4096" sz="1800" b="0" dirty="0"/>
                    </a:p>
                  </a:txBody>
                  <a:tcPr/>
                </a:tc>
                <a:tc>
                  <a:txBody>
                    <a:bodyPr/>
                    <a:lstStyle/>
                    <a:p>
                      <a:r>
                        <a:rPr lang="en-GB" sz="1800" b="0" dirty="0"/>
                        <a:t>Driver-in-charge (L0–L2)</a:t>
                      </a:r>
                      <a:endParaRPr lang="LID4096" sz="1800" b="0" dirty="0"/>
                    </a:p>
                  </a:txBody>
                  <a:tcPr/>
                </a:tc>
                <a:tc>
                  <a:txBody>
                    <a:bodyPr/>
                    <a:lstStyle/>
                    <a:p>
                      <a:r>
                        <a:rPr lang="en-GB" sz="1800" dirty="0"/>
                        <a:t>Human</a:t>
                      </a:r>
                      <a:endParaRPr lang="LID4096" sz="1800" dirty="0"/>
                    </a:p>
                  </a:txBody>
                  <a:tcPr/>
                </a:tc>
                <a:tc>
                  <a:txBody>
                    <a:bodyPr/>
                    <a:lstStyle/>
                    <a:p>
                      <a:r>
                        <a:rPr lang="en-GB" sz="1800" dirty="0"/>
                        <a:t>Existing traffic law</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0" dirty="0"/>
                        <a:t>2</a:t>
                      </a:r>
                      <a:endParaRPr lang="LID4096" sz="1800" b="0" dirty="0"/>
                    </a:p>
                  </a:txBody>
                  <a:tcPr/>
                </a:tc>
                <a:tc>
                  <a:txBody>
                    <a:bodyPr/>
                    <a:lstStyle/>
                    <a:p>
                      <a:r>
                        <a:rPr lang="en-GB" sz="1800" b="0" dirty="0"/>
                        <a:t>Operational Design Domain (L3)</a:t>
                      </a:r>
                    </a:p>
                  </a:txBody>
                  <a:tcPr/>
                </a:tc>
                <a:tc>
                  <a:txBody>
                    <a:bodyPr/>
                    <a:lstStyle/>
                    <a:p>
                      <a:r>
                        <a:rPr lang="en-GB" sz="1800" dirty="0"/>
                        <a:t>Manufacturer during automated mode</a:t>
                      </a:r>
                      <a:endParaRPr lang="LID4096" sz="1800" dirty="0"/>
                    </a:p>
                  </a:txBody>
                  <a:tcPr/>
                </a:tc>
                <a:tc>
                  <a:txBody>
                    <a:bodyPr/>
                    <a:lstStyle/>
                    <a:p>
                      <a:r>
                        <a:rPr lang="sv-SE" sz="1800" dirty="0"/>
                        <a:t>UN R157 sets fallback minimum risk manoeuvre</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0" dirty="0"/>
                        <a:t>3</a:t>
                      </a:r>
                      <a:endParaRPr lang="LID4096" sz="1800" b="0" dirty="0"/>
                    </a:p>
                  </a:txBody>
                  <a:tcPr/>
                </a:tc>
                <a:tc>
                  <a:txBody>
                    <a:bodyPr/>
                    <a:lstStyle/>
                    <a:p>
                      <a:r>
                        <a:rPr lang="en-GB" sz="1800" b="0" dirty="0"/>
                        <a:t>Product liability (L4–L5)</a:t>
                      </a:r>
                    </a:p>
                  </a:txBody>
                  <a:tcPr/>
                </a:tc>
                <a:tc>
                  <a:txBody>
                    <a:bodyPr/>
                    <a:lstStyle/>
                    <a:p>
                      <a:r>
                        <a:rPr lang="en-GB" sz="1800" dirty="0"/>
                        <a:t>Manufacturer / fleet operator</a:t>
                      </a:r>
                    </a:p>
                  </a:txBody>
                  <a:tcPr/>
                </a:tc>
                <a:tc>
                  <a:txBody>
                    <a:bodyPr/>
                    <a:lstStyle/>
                    <a:p>
                      <a:r>
                        <a:rPr lang="en-GB" sz="1800" dirty="0"/>
                        <a:t>Shift from tort to strict product-safety regimes</a:t>
                      </a:r>
                    </a:p>
                  </a:txBody>
                  <a:tcPr/>
                </a:tc>
                <a:extLst>
                  <a:ext uri="{0D108BD9-81ED-4DB2-BD59-A6C34878D82A}">
                    <a16:rowId xmlns:a16="http://schemas.microsoft.com/office/drawing/2014/main" val="1341259936"/>
                  </a:ext>
                </a:extLst>
              </a:tr>
            </a:tbl>
          </a:graphicData>
        </a:graphic>
      </p:graphicFrame>
      <p:sp>
        <p:nvSpPr>
          <p:cNvPr id="7" name="Title 6">
            <a:extLst>
              <a:ext uri="{FF2B5EF4-FFF2-40B4-BE49-F238E27FC236}">
                <a16:creationId xmlns:a16="http://schemas.microsoft.com/office/drawing/2014/main" id="{33A70B26-E6B7-056B-2433-6CAA84F436D5}"/>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2853902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D7699-4E2E-42D2-3B8B-26686AB3BB4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D4FD9E-DA84-E298-EA22-7DAB62C0373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4.3 Class Discussion -  Strategies for Safer &amp; More Ethical Deployment</a:t>
            </a:r>
          </a:p>
        </p:txBody>
      </p:sp>
      <p:sp>
        <p:nvSpPr>
          <p:cNvPr id="5" name="object 3">
            <a:extLst>
              <a:ext uri="{FF2B5EF4-FFF2-40B4-BE49-F238E27FC236}">
                <a16:creationId xmlns:a16="http://schemas.microsoft.com/office/drawing/2014/main" id="{9C9480DC-0308-3D8B-7C2E-049A907C4DC8}"/>
              </a:ext>
            </a:extLst>
          </p:cNvPr>
          <p:cNvSpPr txBox="1"/>
          <p:nvPr/>
        </p:nvSpPr>
        <p:spPr>
          <a:xfrm>
            <a:off x="733424" y="1514807"/>
            <a:ext cx="10725152" cy="847485"/>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GB" sz="1800" dirty="0">
                <a:solidFill>
                  <a:sysClr val="windowText" lastClr="000000"/>
                </a:solidFill>
                <a:latin typeface="Arial"/>
                <a:cs typeface="Arial"/>
              </a:rPr>
              <a:t>Discuss the following topics to </a:t>
            </a:r>
            <a:r>
              <a:rPr lang="en-GB" sz="1800" b="1" dirty="0">
                <a:solidFill>
                  <a:sysClr val="windowText" lastClr="000000"/>
                </a:solidFill>
                <a:latin typeface="Arial"/>
                <a:cs typeface="Arial"/>
              </a:rPr>
              <a:t>critically explore practical</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steps</a:t>
            </a:r>
            <a:r>
              <a:rPr lang="en-GB" sz="1800" dirty="0">
                <a:solidFill>
                  <a:sysClr val="windowText" lastClr="000000"/>
                </a:solidFill>
                <a:latin typeface="Arial"/>
                <a:cs typeface="Arial"/>
              </a:rPr>
              <a:t> that </a:t>
            </a:r>
            <a:r>
              <a:rPr lang="en-GB" sz="1800" b="1" dirty="0">
                <a:solidFill>
                  <a:sysClr val="windowText" lastClr="000000"/>
                </a:solidFill>
                <a:latin typeface="Arial"/>
                <a:cs typeface="Arial"/>
              </a:rPr>
              <a:t>industry, policymakers, and engineers </a:t>
            </a:r>
            <a:r>
              <a:rPr lang="en-GB" sz="1800" dirty="0">
                <a:solidFill>
                  <a:sysClr val="windowText" lastClr="000000"/>
                </a:solidFill>
                <a:latin typeface="Arial"/>
                <a:cs typeface="Arial"/>
              </a:rPr>
              <a:t>can take to ensure autonomous vehicles (AVs) are deployed </a:t>
            </a:r>
            <a:r>
              <a:rPr lang="en-GB" sz="1800" b="1" dirty="0">
                <a:solidFill>
                  <a:sysClr val="windowText" lastClr="000000"/>
                </a:solidFill>
                <a:latin typeface="Arial"/>
                <a:cs typeface="Arial"/>
              </a:rPr>
              <a:t>safely, ethically, and inclusively.</a:t>
            </a:r>
          </a:p>
        </p:txBody>
      </p:sp>
      <p:sp>
        <p:nvSpPr>
          <p:cNvPr id="4" name="object 3">
            <a:extLst>
              <a:ext uri="{FF2B5EF4-FFF2-40B4-BE49-F238E27FC236}">
                <a16:creationId xmlns:a16="http://schemas.microsoft.com/office/drawing/2014/main" id="{56EF9938-2A03-1B83-71D0-5F7B93AC1822}"/>
              </a:ext>
            </a:extLst>
          </p:cNvPr>
          <p:cNvSpPr txBox="1"/>
          <p:nvPr/>
        </p:nvSpPr>
        <p:spPr>
          <a:xfrm>
            <a:off x="726280" y="2432023"/>
            <a:ext cx="10725152" cy="1993953"/>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1. Transparent Ethical Guidelines 🔐</a:t>
            </a:r>
            <a:endParaRPr lang="en-US" sz="1800" b="1" dirty="0">
              <a:solidFill>
                <a:sysClr val="windowText" lastClr="000000"/>
              </a:solidFill>
              <a:latin typeface="Arial"/>
              <a:cs typeface="Arial"/>
            </a:endParaRPr>
          </a:p>
          <a:p>
            <a:pPr marL="628650" lvl="4" indent="-36195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AV developers should adopt clear ethical frameworks and </a:t>
            </a:r>
            <a:r>
              <a:rPr lang="en-GB" sz="1800" b="1" dirty="0">
                <a:solidFill>
                  <a:sysClr val="windowText" lastClr="000000"/>
                </a:solidFill>
                <a:latin typeface="Arial"/>
                <a:cs typeface="Arial"/>
              </a:rPr>
              <a:t>publicly disclose </a:t>
            </a:r>
            <a:r>
              <a:rPr lang="en-GB" sz="1800" dirty="0">
                <a:solidFill>
                  <a:sysClr val="windowText" lastClr="000000"/>
                </a:solidFill>
                <a:latin typeface="Arial"/>
                <a:cs typeface="Arial"/>
              </a:rPr>
              <a:t>how AVs are programmed to make decisions in edge cases.</a:t>
            </a:r>
          </a:p>
          <a:p>
            <a:pPr marL="628650" lvl="4" indent="-36195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Governments and international bodies can establish </a:t>
            </a:r>
            <a:r>
              <a:rPr lang="en-GB" sz="1800" b="1" dirty="0">
                <a:solidFill>
                  <a:sysClr val="windowText" lastClr="000000"/>
                </a:solidFill>
                <a:latin typeface="Arial"/>
                <a:cs typeface="Arial"/>
              </a:rPr>
              <a:t>baseline ethical principles</a:t>
            </a:r>
            <a:r>
              <a:rPr lang="en-GB" sz="1800" dirty="0">
                <a:solidFill>
                  <a:sysClr val="windowText" lastClr="000000"/>
                </a:solidFill>
                <a:latin typeface="Arial"/>
                <a:cs typeface="Arial"/>
              </a:rPr>
              <a:t> for AV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similar to medical ethics or aviation safety standards.</a:t>
            </a:r>
          </a:p>
          <a:p>
            <a:pPr marL="628650" lvl="4" indent="0" defTabSz="1175644" hangingPunct="1">
              <a:lnSpc>
                <a:spcPct val="100000"/>
              </a:lnSpc>
              <a:spcBef>
                <a:spcPts val="129"/>
              </a:spcBef>
            </a:pPr>
            <a:r>
              <a:rPr lang="en-GB" sz="1800" b="1" dirty="0">
                <a:solidFill>
                  <a:sysClr val="windowText" lastClr="000000"/>
                </a:solidFill>
                <a:latin typeface="Arial"/>
                <a:cs typeface="Arial"/>
              </a:rPr>
              <a:t>Ex: </a:t>
            </a:r>
            <a:r>
              <a:rPr lang="en-GB" sz="1800" dirty="0">
                <a:solidFill>
                  <a:sysClr val="windowText" lastClr="000000"/>
                </a:solidFill>
                <a:latin typeface="Arial"/>
                <a:cs typeface="Arial"/>
              </a:rPr>
              <a:t>Germany’s AV ethics commission recommends that AVs must never discriminate based on age, gender, or physical condition.</a:t>
            </a:r>
          </a:p>
        </p:txBody>
      </p:sp>
      <p:sp>
        <p:nvSpPr>
          <p:cNvPr id="13" name="object 3">
            <a:extLst>
              <a:ext uri="{FF2B5EF4-FFF2-40B4-BE49-F238E27FC236}">
                <a16:creationId xmlns:a16="http://schemas.microsoft.com/office/drawing/2014/main" id="{302FCB36-AA0E-90A0-78E3-03CBDD2C56B4}"/>
              </a:ext>
            </a:extLst>
          </p:cNvPr>
          <p:cNvSpPr txBox="1"/>
          <p:nvPr/>
        </p:nvSpPr>
        <p:spPr>
          <a:xfrm>
            <a:off x="733423" y="4511343"/>
            <a:ext cx="11324105" cy="1439955"/>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2. Bias-Free AI and Inclusive Training Data 🤖 </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Ensure that datasets used to train AVs include diverse environments and demographic groups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(Ex: children, people with disabilities, various ethnicities, day/night/weather conditions).</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Conduct regular bias audits to identify &amp; mitigate disparities in object recognition, pedestrian safety, etc.</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Collaboration with advocacy groups can improve inclusiveness in data and design.</a:t>
            </a:r>
          </a:p>
        </p:txBody>
      </p:sp>
      <p:sp>
        <p:nvSpPr>
          <p:cNvPr id="9" name="Title 8">
            <a:extLst>
              <a:ext uri="{FF2B5EF4-FFF2-40B4-BE49-F238E27FC236}">
                <a16:creationId xmlns:a16="http://schemas.microsoft.com/office/drawing/2014/main" id="{81F0901C-3F26-03CE-59E1-D0458F34FAAF}"/>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2557424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A28C3-FBD7-BB47-1E4C-45763A579CB2}"/>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71BA82FE-13E4-48CF-DEBF-209D9D2C6BF5}"/>
              </a:ext>
            </a:extLst>
          </p:cNvPr>
          <p:cNvSpPr txBox="1"/>
          <p:nvPr/>
        </p:nvSpPr>
        <p:spPr>
          <a:xfrm>
            <a:off x="726280" y="2224832"/>
            <a:ext cx="10725152" cy="1162956"/>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4. Cybersecurity and Safety Standards 🧠 </a:t>
            </a:r>
            <a:endParaRPr lang="en-US" sz="1800" b="1" dirty="0">
              <a:solidFill>
                <a:sysClr val="windowText" lastClr="000000"/>
              </a:solidFill>
              <a:latin typeface="Arial"/>
              <a:cs typeface="Arial"/>
            </a:endParaRPr>
          </a:p>
          <a:p>
            <a:pPr marL="266700" lvl="4"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Treat cybersecurity as a core ethical obligation, not an optional feature.</a:t>
            </a:r>
          </a:p>
          <a:p>
            <a:pPr marL="266700" lvl="4"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Establish minimum cybersecurity standards for all AV components.</a:t>
            </a:r>
          </a:p>
          <a:p>
            <a:pPr marL="266700" lvl="4"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Encourage bug bounty programs, ethical hacking, and mandatory disclosure of vulnerabilities.</a:t>
            </a:r>
          </a:p>
        </p:txBody>
      </p:sp>
      <p:sp>
        <p:nvSpPr>
          <p:cNvPr id="13" name="object 3">
            <a:extLst>
              <a:ext uri="{FF2B5EF4-FFF2-40B4-BE49-F238E27FC236}">
                <a16:creationId xmlns:a16="http://schemas.microsoft.com/office/drawing/2014/main" id="{7DB7A350-93EB-9423-A202-BF6BAFA6354A}"/>
              </a:ext>
            </a:extLst>
          </p:cNvPr>
          <p:cNvSpPr txBox="1"/>
          <p:nvPr/>
        </p:nvSpPr>
        <p:spPr>
          <a:xfrm>
            <a:off x="726280" y="3509930"/>
            <a:ext cx="11160920" cy="1162956"/>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5. Clear Liability and Legal Frameworks ⚖️ </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Define who is responsible in case of an accident: manufacturer, software developer, or vehicle owner?</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Develop consistent legal standards that support both innovation and public protection.</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Promote AV insurance models that include both human and machine responsibility.</a:t>
            </a:r>
          </a:p>
        </p:txBody>
      </p:sp>
      <p:sp>
        <p:nvSpPr>
          <p:cNvPr id="3" name="object 3">
            <a:extLst>
              <a:ext uri="{FF2B5EF4-FFF2-40B4-BE49-F238E27FC236}">
                <a16:creationId xmlns:a16="http://schemas.microsoft.com/office/drawing/2014/main" id="{3856B448-5FE2-DE51-B60E-095972F6E6DB}"/>
              </a:ext>
            </a:extLst>
          </p:cNvPr>
          <p:cNvSpPr txBox="1"/>
          <p:nvPr/>
        </p:nvSpPr>
        <p:spPr>
          <a:xfrm>
            <a:off x="733424" y="950416"/>
            <a:ext cx="10725152" cy="1162956"/>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3. Privacy Protection by Design 🔒 </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Limit the storage and sharing of sensitive personal data (ex: location, faces, driving patterns).</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Adopt “privacy by design” and data minimization principles from the beginning.</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Offer users control over their data and implement strict policies for law enforcement access.</a:t>
            </a:r>
          </a:p>
        </p:txBody>
      </p:sp>
      <p:sp>
        <p:nvSpPr>
          <p:cNvPr id="9" name="Title 8">
            <a:extLst>
              <a:ext uri="{FF2B5EF4-FFF2-40B4-BE49-F238E27FC236}">
                <a16:creationId xmlns:a16="http://schemas.microsoft.com/office/drawing/2014/main" id="{416CC431-9FE4-89E7-A981-7FA944B30662}"/>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
        <p:nvSpPr>
          <p:cNvPr id="2" name="object 3">
            <a:extLst>
              <a:ext uri="{FF2B5EF4-FFF2-40B4-BE49-F238E27FC236}">
                <a16:creationId xmlns:a16="http://schemas.microsoft.com/office/drawing/2014/main" id="{5270087F-BC9A-1617-B2DF-2E5694597A44}"/>
              </a:ext>
            </a:extLst>
          </p:cNvPr>
          <p:cNvSpPr txBox="1"/>
          <p:nvPr/>
        </p:nvSpPr>
        <p:spPr>
          <a:xfrm>
            <a:off x="726280" y="4795028"/>
            <a:ext cx="11160920" cy="1162956"/>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6. Public Engagement and Trust Building 📢 </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Involve citizens in AV policy discussions and ethics panels.</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Conduct public awareness campaigns to demystify how AVs work and how they make decisions.</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Encourage pilot programs in small-scale urban areas where feedback can be gathered and acted upon.</a:t>
            </a:r>
          </a:p>
        </p:txBody>
      </p:sp>
    </p:spTree>
    <p:extLst>
      <p:ext uri="{BB962C8B-B14F-4D97-AF65-F5344CB8AC3E}">
        <p14:creationId xmlns:p14="http://schemas.microsoft.com/office/powerpoint/2010/main" val="2411301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06B06-F662-A4B9-AD30-451F2461B95C}"/>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D77472DC-CD8D-5118-C6DD-FD07F8181D19}"/>
              </a:ext>
            </a:extLst>
          </p:cNvPr>
          <p:cNvSpPr txBox="1"/>
          <p:nvPr/>
        </p:nvSpPr>
        <p:spPr>
          <a:xfrm>
            <a:off x="733424" y="950416"/>
            <a:ext cx="10725152" cy="2006777"/>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7. Equity and Accessibility 🌍 </a:t>
            </a:r>
          </a:p>
          <a:p>
            <a:pPr lvl="4" indent="0" defTabSz="1175644" hangingPunct="1">
              <a:lnSpc>
                <a:spcPct val="100000"/>
              </a:lnSpc>
              <a:spcBef>
                <a:spcPts val="129"/>
              </a:spcBef>
            </a:pPr>
            <a:endParaRPr lang="en-GB" sz="1800" b="1" dirty="0">
              <a:solidFill>
                <a:sysClr val="windowText" lastClr="000000"/>
              </a:solidFill>
              <a:latin typeface="Arial"/>
              <a:cs typeface="Arial"/>
            </a:endParaRPr>
          </a:p>
          <a:p>
            <a:pPr marL="628650" lvl="5" indent="-36195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Ensure AVs are deployed not only in wealthy urban </a:t>
            </a:r>
            <a:r>
              <a:rPr lang="en-GB" sz="1800" dirty="0" err="1">
                <a:solidFill>
                  <a:sysClr val="windowText" lastClr="000000"/>
                </a:solidFill>
                <a:latin typeface="Arial"/>
                <a:cs typeface="Arial"/>
              </a:rPr>
              <a:t>centers</a:t>
            </a:r>
            <a:r>
              <a:rPr lang="en-GB" sz="1800" dirty="0">
                <a:solidFill>
                  <a:sysClr val="windowText" lastClr="000000"/>
                </a:solidFill>
                <a:latin typeface="Arial"/>
                <a:cs typeface="Arial"/>
              </a:rPr>
              <a:t> but also in rural and underserved communities.</a:t>
            </a:r>
          </a:p>
          <a:p>
            <a:pPr marL="628650" lvl="5" indent="-360363"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Design for universal accessibility, including low-income users, elderly, and those with mobility impairments.</a:t>
            </a:r>
          </a:p>
          <a:p>
            <a:pPr marL="266700" lvl="5"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Offer subsidized or shared AV services to reduce the mobility gap.</a:t>
            </a:r>
          </a:p>
        </p:txBody>
      </p:sp>
      <p:sp>
        <p:nvSpPr>
          <p:cNvPr id="5" name="Title 4">
            <a:extLst>
              <a:ext uri="{FF2B5EF4-FFF2-40B4-BE49-F238E27FC236}">
                <a16:creationId xmlns:a16="http://schemas.microsoft.com/office/drawing/2014/main" id="{5F252289-191E-38D5-31EC-5F005A1C447B}"/>
              </a:ext>
            </a:extLst>
          </p:cNvPr>
          <p:cNvSpPr>
            <a:spLocks noGrp="1"/>
          </p:cNvSpPr>
          <p:nvPr>
            <p:ph type="title"/>
          </p:nvPr>
        </p:nvSpPr>
        <p:spPr>
          <a:xfrm>
            <a:off x="727200" y="432000"/>
            <a:ext cx="4453200" cy="369332"/>
          </a:xfrm>
        </p:spPr>
        <p:txBody>
          <a:bodyPr/>
          <a:lstStyle/>
          <a:p>
            <a:r>
              <a:rPr lang="en-GB" dirty="0"/>
              <a:t>4. Ethical and Legal Considerations</a:t>
            </a:r>
            <a:endParaRPr lang="LID4096" dirty="0"/>
          </a:p>
        </p:txBody>
      </p:sp>
    </p:spTree>
    <p:extLst>
      <p:ext uri="{BB962C8B-B14F-4D97-AF65-F5344CB8AC3E}">
        <p14:creationId xmlns:p14="http://schemas.microsoft.com/office/powerpoint/2010/main" val="3431025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66161-DDCA-3FCF-6F8C-3A5256DE6DC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FBCF0C7-6D20-BCB3-6712-9C7F628378F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5:</a:t>
            </a:r>
          </a:p>
          <a:p>
            <a:pPr algn="ctr"/>
            <a:r>
              <a:rPr lang="en-GB" sz="3200" b="1" dirty="0">
                <a:solidFill>
                  <a:schemeClr val="bg1"/>
                </a:solidFill>
              </a:rPr>
              <a:t>Class Activity 1: </a:t>
            </a:r>
            <a:r>
              <a:rPr lang="en-GB" sz="3200" b="1" dirty="0" err="1">
                <a:solidFill>
                  <a:schemeClr val="bg1"/>
                </a:solidFill>
              </a:rPr>
              <a:t>Analyze</a:t>
            </a:r>
            <a:r>
              <a:rPr lang="en-GB" sz="3200" b="1" dirty="0">
                <a:solidFill>
                  <a:schemeClr val="bg1"/>
                </a:solidFill>
              </a:rPr>
              <a:t> Autonomous Vehicle Performance </a:t>
            </a:r>
          </a:p>
        </p:txBody>
      </p:sp>
    </p:spTree>
    <p:extLst>
      <p:ext uri="{BB962C8B-B14F-4D97-AF65-F5344CB8AC3E}">
        <p14:creationId xmlns:p14="http://schemas.microsoft.com/office/powerpoint/2010/main" val="2079553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4586970"/>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1: Lab Overview and Required Tools 	………….……………………………………………….	4</a:t>
            </a:r>
          </a:p>
          <a:p>
            <a:pPr marL="141288"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1.1 Objectives: Autonomous Vehicles	………….……………………………………………………	5</a:t>
            </a:r>
            <a:endParaRPr lang="en-GB" sz="1800" b="1" dirty="0">
              <a:solidFill>
                <a:sysClr val="windowText" lastClr="000000"/>
              </a:solidFill>
              <a:latin typeface="Arial"/>
              <a:cs typeface="Arial"/>
            </a:endParaRPr>
          </a:p>
          <a:p>
            <a:pPr marL="141288"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1.2 Lab Activities and Time Allocation 	...……….……………………………………………………	6</a:t>
            </a:r>
          </a:p>
          <a:p>
            <a:pPr marL="141288"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1.3 Tools Used in This Lab 	……………………….……………………………………………………	7</a:t>
            </a:r>
            <a:endParaRPr lang="en-GB" sz="1000" b="1" dirty="0">
              <a:solidFill>
                <a:sysClr val="windowText" lastClr="000000"/>
              </a:solidFill>
              <a:latin typeface="Arial"/>
              <a:cs typeface="Arial"/>
            </a:endParaRP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2: Overview of Autonomous Vehicles	……………..…………………………………………...	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2.1 What Are Autonomous Vehicles?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2.2 Levels of Driving Automation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2.3 Current Status of AV Deployment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11</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3: Benefits and Challenges of AVs	…………………………………..…………………………	12</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3.1 Potential Benefits of AVs</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3.2 Key Challenges and Barriers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14</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4: Ethical and Legal Considerations</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15</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4.1 Ethical Challenges in AVs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4.2 Legal &amp; Regulatory Frameworks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4.3 Class Discussion: Strategies for Safer &amp; More Ethical Deployment	………………………	25</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Autonomous Vehicles</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5.1 Class Activity 1: </a:t>
            </a:r>
            <a:r>
              <a:rPr lang="en-GB" sz="2000" b="1" dirty="0" err="1">
                <a:solidFill>
                  <a:sysClr val="windowText" lastClr="000000"/>
                </a:solidFill>
                <a:latin typeface="Arial"/>
                <a:cs typeface="Arial"/>
              </a:rPr>
              <a:t>Analyze</a:t>
            </a:r>
            <a:r>
              <a:rPr lang="en-GB" sz="2000" b="1" dirty="0">
                <a:solidFill>
                  <a:sysClr val="windowText" lastClr="000000"/>
                </a:solidFill>
                <a:latin typeface="Arial"/>
                <a:cs typeface="Arial"/>
              </a:rPr>
              <a:t> Autonomous Vehicle Performance</a:t>
            </a:r>
          </a:p>
        </p:txBody>
      </p:sp>
      <p:sp>
        <p:nvSpPr>
          <p:cNvPr id="71" name="object 3">
            <a:extLst>
              <a:ext uri="{FF2B5EF4-FFF2-40B4-BE49-F238E27FC236}">
                <a16:creationId xmlns:a16="http://schemas.microsoft.com/office/drawing/2014/main" id="{98C8FBB5-0778-901F-03DE-B74B313C3177}"/>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You need to implement the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Analyze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Autonomous Vehicle Performance using Python on Google Colab. Use the provided sample code only as guidance. You are expected to write and run your own version of the model with the class instructor.</a:t>
            </a:r>
          </a:p>
        </p:txBody>
      </p:sp>
      <p:sp>
        <p:nvSpPr>
          <p:cNvPr id="2" name="object 3">
            <a:extLst>
              <a:ext uri="{FF2B5EF4-FFF2-40B4-BE49-F238E27FC236}">
                <a16:creationId xmlns:a16="http://schemas.microsoft.com/office/drawing/2014/main" id="{8B18CAF2-DB0C-73B7-00E6-9C94094D6ACE}"/>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to do?</a:t>
            </a:r>
          </a:p>
        </p:txBody>
      </p:sp>
      <p:sp>
        <p:nvSpPr>
          <p:cNvPr id="7" name="object 3">
            <a:extLst>
              <a:ext uri="{FF2B5EF4-FFF2-40B4-BE49-F238E27FC236}">
                <a16:creationId xmlns:a16="http://schemas.microsoft.com/office/drawing/2014/main" id="{BBF96479-EAED-C18C-7CC4-0CD82C9044A5}"/>
              </a:ext>
            </a:extLst>
          </p:cNvPr>
          <p:cNvSpPr txBox="1"/>
          <p:nvPr/>
        </p:nvSpPr>
        <p:spPr>
          <a:xfrm>
            <a:off x="747708" y="3043680"/>
            <a:ext cx="10725152"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will provide a Python code in Google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notebook.</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Run each cell in the provided Colab notebook step by step.</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Modify variable names, plots, and calculations to understand how results change.</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Compare your output with the reference table (AV vs Human) and discuss differences.</a:t>
            </a:r>
          </a:p>
        </p:txBody>
      </p:sp>
      <p:sp>
        <p:nvSpPr>
          <p:cNvPr id="6" name="object 3">
            <a:extLst>
              <a:ext uri="{FF2B5EF4-FFF2-40B4-BE49-F238E27FC236}">
                <a16:creationId xmlns:a16="http://schemas.microsoft.com/office/drawing/2014/main" id="{7F84652A-63E7-CE1E-2698-BAE5852EEE70}"/>
              </a:ext>
            </a:extLst>
          </p:cNvPr>
          <p:cNvSpPr txBox="1"/>
          <p:nvPr/>
        </p:nvSpPr>
        <p:spPr>
          <a:xfrm>
            <a:off x="726281" y="4499971"/>
            <a:ext cx="10732294"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Link for the reference code: </a:t>
            </a: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hlinkClick r:id="rId3"/>
              </a:rPr>
              <a:t>https://colab.research.google.com/drive/1ZkryYxoTJ8Ckl0K6LYP_lAw2KG3EUaa-</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4" name="object 3">
            <a:extLst>
              <a:ext uri="{FF2B5EF4-FFF2-40B4-BE49-F238E27FC236}">
                <a16:creationId xmlns:a16="http://schemas.microsoft.com/office/drawing/2014/main" id="{08D01612-7C9B-E9A0-BB3B-4FFBC8FDDE62}"/>
              </a:ext>
            </a:extLst>
          </p:cNvPr>
          <p:cNvSpPr txBox="1"/>
          <p:nvPr/>
        </p:nvSpPr>
        <p:spPr>
          <a:xfrm>
            <a:off x="726281" y="5452441"/>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Save Your File: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a:t>
            </a:r>
            <a:r>
              <a:rPr kumimoji="0" lang="en-US"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Lab_13_Analyze_Autonomous_Vehicle_Performance.ipynb</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9" name="Title 4">
            <a:extLst>
              <a:ext uri="{FF2B5EF4-FFF2-40B4-BE49-F238E27FC236}">
                <a16:creationId xmlns:a16="http://schemas.microsoft.com/office/drawing/2014/main" id="{BA67BA62-2294-4D09-5342-9B4D5E89B178}"/>
              </a:ext>
            </a:extLst>
          </p:cNvPr>
          <p:cNvSpPr>
            <a:spLocks noGrp="1"/>
          </p:cNvSpPr>
          <p:nvPr>
            <p:ph type="title"/>
          </p:nvPr>
        </p:nvSpPr>
        <p:spPr>
          <a:xfrm>
            <a:off x="727199" y="432000"/>
            <a:ext cx="5759325" cy="369332"/>
          </a:xfrm>
        </p:spPr>
        <p:txBody>
          <a:bodyPr/>
          <a:lstStyle/>
          <a:p>
            <a:r>
              <a:rPr lang="fr-FR" dirty="0"/>
              <a:t>5. </a:t>
            </a:r>
            <a:r>
              <a:rPr lang="fr-FR" dirty="0" err="1"/>
              <a:t>Analyze</a:t>
            </a:r>
            <a:r>
              <a:rPr lang="fr-FR" dirty="0"/>
              <a:t> </a:t>
            </a:r>
            <a:r>
              <a:rPr lang="fr-FR" dirty="0" err="1"/>
              <a:t>Autonomous</a:t>
            </a:r>
            <a:r>
              <a:rPr lang="fr-FR" dirty="0"/>
              <a:t> </a:t>
            </a:r>
            <a:r>
              <a:rPr lang="fr-FR" dirty="0" err="1"/>
              <a:t>Vehicle</a:t>
            </a:r>
            <a:r>
              <a:rPr lang="fr-FR" dirty="0"/>
              <a:t> Performance</a:t>
            </a:r>
          </a:p>
        </p:txBody>
      </p:sp>
    </p:spTree>
    <p:extLst>
      <p:ext uri="{BB962C8B-B14F-4D97-AF65-F5344CB8AC3E}">
        <p14:creationId xmlns:p14="http://schemas.microsoft.com/office/powerpoint/2010/main" val="3924216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EE02-BEAC-5EE9-EF6D-FF64B6B9AF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D55F45-7C1D-54EF-CFA4-2EF8C2F50368}"/>
              </a:ext>
            </a:extLst>
          </p:cNvPr>
          <p:cNvSpPr txBox="1"/>
          <p:nvPr/>
        </p:nvSpPr>
        <p:spPr>
          <a:xfrm>
            <a:off x="733424" y="1025080"/>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5" name="object 3">
            <a:extLst>
              <a:ext uri="{FF2B5EF4-FFF2-40B4-BE49-F238E27FC236}">
                <a16:creationId xmlns:a16="http://schemas.microsoft.com/office/drawing/2014/main" id="{C45136A8-DABA-8A78-F282-47B0541C0FD8}"/>
              </a:ext>
            </a:extLst>
          </p:cNvPr>
          <p:cNvSpPr txBox="1"/>
          <p:nvPr/>
        </p:nvSpPr>
        <p:spPr>
          <a:xfrm>
            <a:off x="740566" y="1424136"/>
            <a:ext cx="10725152" cy="293487"/>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p>
        </p:txBody>
      </p:sp>
      <p:sp>
        <p:nvSpPr>
          <p:cNvPr id="70" name="object 3">
            <a:extLst>
              <a:ext uri="{FF2B5EF4-FFF2-40B4-BE49-F238E27FC236}">
                <a16:creationId xmlns:a16="http://schemas.microsoft.com/office/drawing/2014/main" id="{4D8775CD-C94B-0EA0-9A49-0B93889F79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US"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Instructions for Using Google </a:t>
            </a:r>
            <a:r>
              <a:rPr kumimoji="0" lang="en-US" sz="2000" b="1" i="0" u="none" strike="noStrike" kern="0" cap="none" spc="0" normalizeH="0" baseline="0" noProof="0" dirty="0" err="1">
                <a:ln>
                  <a:noFill/>
                </a:ln>
                <a:solidFill>
                  <a:sysClr val="windowText" lastClr="000000"/>
                </a:solidFill>
                <a:effectLst/>
                <a:uLnTx/>
                <a:uFillTx/>
                <a:latin typeface="Arial"/>
                <a:ea typeface="+mn-ea"/>
                <a:cs typeface="Arial"/>
                <a:sym typeface="Helvetica Neue"/>
              </a:rPr>
              <a:t>Colab</a:t>
            </a:r>
            <a:endPar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71" name="object 3">
            <a:extLst>
              <a:ext uri="{FF2B5EF4-FFF2-40B4-BE49-F238E27FC236}">
                <a16:creationId xmlns:a16="http://schemas.microsoft.com/office/drawing/2014/main" id="{81EFC2D8-C151-CC8C-CCE8-E23C28FF36A5}"/>
              </a:ext>
            </a:extLst>
          </p:cNvPr>
          <p:cNvSpPr txBox="1"/>
          <p:nvPr/>
        </p:nvSpPr>
        <p:spPr>
          <a:xfrm>
            <a:off x="740566" y="1464361"/>
            <a:ext cx="10718010" cy="847485"/>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You need to implement the code for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Data Preprocessing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using Python on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Google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Use the provided sample code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only as guidance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You are expected to write and run your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own version for preprocessing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with the class instructor.</a:t>
            </a:r>
          </a:p>
        </p:txBody>
      </p:sp>
      <p:sp>
        <p:nvSpPr>
          <p:cNvPr id="11" name="object 3">
            <a:extLst>
              <a:ext uri="{FF2B5EF4-FFF2-40B4-BE49-F238E27FC236}">
                <a16:creationId xmlns:a16="http://schemas.microsoft.com/office/drawing/2014/main" id="{838A5249-B9A3-9F91-8DD9-35BD94FE866D}"/>
              </a:ext>
            </a:extLst>
          </p:cNvPr>
          <p:cNvSpPr txBox="1"/>
          <p:nvPr/>
        </p:nvSpPr>
        <p:spPr>
          <a:xfrm>
            <a:off x="733424" y="2692657"/>
            <a:ext cx="4675648" cy="64486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Instructions:</a:t>
            </a:r>
          </a:p>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How to Build with Google </a:t>
            </a:r>
            <a:r>
              <a:rPr kumimoji="0" lang="en-GB" sz="1700" b="0" i="0" u="none" strike="noStrike" kern="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Colab</a:t>
            </a: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 </a:t>
            </a:r>
          </a:p>
        </p:txBody>
      </p:sp>
      <p:sp>
        <p:nvSpPr>
          <p:cNvPr id="12" name="object 3">
            <a:extLst>
              <a:ext uri="{FF2B5EF4-FFF2-40B4-BE49-F238E27FC236}">
                <a16:creationId xmlns:a16="http://schemas.microsoft.com/office/drawing/2014/main" id="{5042D863-6ADA-BE47-5811-7EAC3A2BC7F0}"/>
              </a:ext>
            </a:extLst>
          </p:cNvPr>
          <p:cNvSpPr txBox="1"/>
          <p:nvPr/>
        </p:nvSpPr>
        <p:spPr>
          <a:xfrm>
            <a:off x="733424" y="3542190"/>
            <a:ext cx="4583902" cy="1478427"/>
          </a:xfrm>
          <a:prstGeom prst="rect">
            <a:avLst/>
          </a:prstGeom>
        </p:spPr>
        <p:txBody>
          <a:bodyPr vert="horz" wrap="square" lIns="0" tIns="16329" rIns="0" bIns="0" rtlCol="0">
            <a:spAutoFit/>
          </a:bodyPr>
          <a:lstStyle/>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Go to: </a:t>
            </a:r>
            <a:r>
              <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hlinkClick r:id="rId3"/>
              </a:rPr>
              <a:t>https://colab.research.google.com/</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Click “New Notebook”: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This will create a blank Python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ipynb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file in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Build the model:</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Use the provided sample code and build the model.</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pic>
        <p:nvPicPr>
          <p:cNvPr id="9" name="Picture 8">
            <a:extLst>
              <a:ext uri="{FF2B5EF4-FFF2-40B4-BE49-F238E27FC236}">
                <a16:creationId xmlns:a16="http://schemas.microsoft.com/office/drawing/2014/main" id="{2E2DD726-8098-3D58-6418-6218FE84CF91}"/>
              </a:ext>
            </a:extLst>
          </p:cNvPr>
          <p:cNvPicPr>
            <a:picLocks noChangeAspect="1"/>
          </p:cNvPicPr>
          <p:nvPr/>
        </p:nvPicPr>
        <p:blipFill>
          <a:blip r:embed="rId4"/>
          <a:stretch>
            <a:fillRect/>
          </a:stretch>
        </p:blipFill>
        <p:spPr>
          <a:xfrm>
            <a:off x="5357805" y="2692657"/>
            <a:ext cx="6086487" cy="3061005"/>
          </a:xfrm>
          <a:prstGeom prst="rect">
            <a:avLst/>
          </a:prstGeom>
        </p:spPr>
      </p:pic>
      <p:sp>
        <p:nvSpPr>
          <p:cNvPr id="4" name="Title 4">
            <a:extLst>
              <a:ext uri="{FF2B5EF4-FFF2-40B4-BE49-F238E27FC236}">
                <a16:creationId xmlns:a16="http://schemas.microsoft.com/office/drawing/2014/main" id="{C1D3A07B-4DFE-6737-31B8-6F1F85C10CF6}"/>
              </a:ext>
            </a:extLst>
          </p:cNvPr>
          <p:cNvSpPr>
            <a:spLocks noGrp="1"/>
          </p:cNvSpPr>
          <p:nvPr>
            <p:ph type="title"/>
          </p:nvPr>
        </p:nvSpPr>
        <p:spPr>
          <a:xfrm>
            <a:off x="727199" y="432000"/>
            <a:ext cx="5759325" cy="369332"/>
          </a:xfrm>
        </p:spPr>
        <p:txBody>
          <a:bodyPr/>
          <a:lstStyle/>
          <a:p>
            <a:r>
              <a:rPr lang="fr-FR" dirty="0"/>
              <a:t>5. </a:t>
            </a:r>
            <a:r>
              <a:rPr lang="fr-FR" dirty="0" err="1"/>
              <a:t>Analyze</a:t>
            </a:r>
            <a:r>
              <a:rPr lang="fr-FR" dirty="0"/>
              <a:t> </a:t>
            </a:r>
            <a:r>
              <a:rPr lang="fr-FR" dirty="0" err="1"/>
              <a:t>Autonomous</a:t>
            </a:r>
            <a:r>
              <a:rPr lang="fr-FR" dirty="0"/>
              <a:t> </a:t>
            </a:r>
            <a:r>
              <a:rPr lang="fr-FR" dirty="0" err="1"/>
              <a:t>Vehicle</a:t>
            </a:r>
            <a:r>
              <a:rPr lang="fr-FR" dirty="0"/>
              <a:t> Performance</a:t>
            </a:r>
          </a:p>
        </p:txBody>
      </p:sp>
    </p:spTree>
    <p:extLst>
      <p:ext uri="{BB962C8B-B14F-4D97-AF65-F5344CB8AC3E}">
        <p14:creationId xmlns:p14="http://schemas.microsoft.com/office/powerpoint/2010/main" val="4058415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5.2 Load and Explore AV Performance Dataset</a:t>
            </a:r>
          </a:p>
        </p:txBody>
      </p:sp>
      <p:sp>
        <p:nvSpPr>
          <p:cNvPr id="71" name="object 3">
            <a:extLst>
              <a:ext uri="{FF2B5EF4-FFF2-40B4-BE49-F238E27FC236}">
                <a16:creationId xmlns:a16="http://schemas.microsoft.com/office/drawing/2014/main" id="{98C8FBB5-0778-901F-03DE-B74B313C3177}"/>
              </a:ext>
            </a:extLst>
          </p:cNvPr>
          <p:cNvSpPr txBox="1"/>
          <p:nvPr/>
        </p:nvSpPr>
        <p:spPr>
          <a:xfrm>
            <a:off x="740566" y="1424136"/>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Objective: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Get familiar with the dataset structure and types of variables.</a:t>
            </a:r>
          </a:p>
        </p:txBody>
      </p:sp>
      <p:sp>
        <p:nvSpPr>
          <p:cNvPr id="7" name="object 3">
            <a:extLst>
              <a:ext uri="{FF2B5EF4-FFF2-40B4-BE49-F238E27FC236}">
                <a16:creationId xmlns:a16="http://schemas.microsoft.com/office/drawing/2014/main" id="{BBF96479-EAED-C18C-7CC4-0CD82C9044A5}"/>
              </a:ext>
            </a:extLst>
          </p:cNvPr>
          <p:cNvSpPr txBox="1"/>
          <p:nvPr/>
        </p:nvSpPr>
        <p:spPr>
          <a:xfrm>
            <a:off x="747708" y="1901156"/>
            <a:ext cx="7965284" cy="847485"/>
          </a:xfrm>
          <a:prstGeom prst="rect">
            <a:avLst/>
          </a:prstGeom>
        </p:spPr>
        <p:txBody>
          <a:bodyPr vert="horz" wrap="square" lIns="0" tIns="16329" rIns="0" bIns="0" rtlCol="0">
            <a:spAutoFit/>
          </a:bodyPr>
          <a:lstStyle/>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Open the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file or create a new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notebook.</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Upload the dataset or read it using </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pd.read_csv</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Use </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df.head</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df.info()</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and </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df.describe</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to explore the data.</a:t>
            </a:r>
            <a:endParaRPr kumimoji="0" lang="en-US"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0" name="object 3">
            <a:extLst>
              <a:ext uri="{FF2B5EF4-FFF2-40B4-BE49-F238E27FC236}">
                <a16:creationId xmlns:a16="http://schemas.microsoft.com/office/drawing/2014/main" id="{3629CCE6-6EE0-0E8B-392D-91F4C78E7061}"/>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pic>
        <p:nvPicPr>
          <p:cNvPr id="9" name="Picture 8">
            <a:extLst>
              <a:ext uri="{FF2B5EF4-FFF2-40B4-BE49-F238E27FC236}">
                <a16:creationId xmlns:a16="http://schemas.microsoft.com/office/drawing/2014/main" id="{328B6E69-459E-563F-90A5-9C296530177D}"/>
              </a:ext>
            </a:extLst>
          </p:cNvPr>
          <p:cNvPicPr>
            <a:picLocks noChangeAspect="1"/>
          </p:cNvPicPr>
          <p:nvPr/>
        </p:nvPicPr>
        <p:blipFill>
          <a:blip r:embed="rId2"/>
          <a:stretch>
            <a:fillRect/>
          </a:stretch>
        </p:blipFill>
        <p:spPr>
          <a:xfrm>
            <a:off x="985833" y="2929033"/>
            <a:ext cx="6396042" cy="3333746"/>
          </a:xfrm>
          <a:prstGeom prst="rect">
            <a:avLst/>
          </a:prstGeom>
        </p:spPr>
      </p:pic>
      <p:sp>
        <p:nvSpPr>
          <p:cNvPr id="2" name="Title 4">
            <a:extLst>
              <a:ext uri="{FF2B5EF4-FFF2-40B4-BE49-F238E27FC236}">
                <a16:creationId xmlns:a16="http://schemas.microsoft.com/office/drawing/2014/main" id="{217C1DED-377E-D338-F32C-1762B61219AD}"/>
              </a:ext>
            </a:extLst>
          </p:cNvPr>
          <p:cNvSpPr>
            <a:spLocks noGrp="1"/>
          </p:cNvSpPr>
          <p:nvPr>
            <p:ph type="title"/>
          </p:nvPr>
        </p:nvSpPr>
        <p:spPr>
          <a:xfrm>
            <a:off x="727199" y="432000"/>
            <a:ext cx="5759325" cy="369332"/>
          </a:xfrm>
        </p:spPr>
        <p:txBody>
          <a:bodyPr/>
          <a:lstStyle/>
          <a:p>
            <a:r>
              <a:rPr lang="fr-FR" dirty="0"/>
              <a:t>5. </a:t>
            </a:r>
            <a:r>
              <a:rPr lang="fr-FR" dirty="0" err="1"/>
              <a:t>Analyze</a:t>
            </a:r>
            <a:r>
              <a:rPr lang="fr-FR" dirty="0"/>
              <a:t> </a:t>
            </a:r>
            <a:r>
              <a:rPr lang="fr-FR" dirty="0" err="1"/>
              <a:t>Autonomous</a:t>
            </a:r>
            <a:r>
              <a:rPr lang="fr-FR" dirty="0"/>
              <a:t> </a:t>
            </a:r>
            <a:r>
              <a:rPr lang="fr-FR" dirty="0" err="1"/>
              <a:t>Vehicle</a:t>
            </a:r>
            <a:r>
              <a:rPr lang="fr-FR" dirty="0"/>
              <a:t> Performance</a:t>
            </a:r>
          </a:p>
        </p:txBody>
      </p:sp>
    </p:spTree>
    <p:extLst>
      <p:ext uri="{BB962C8B-B14F-4D97-AF65-F5344CB8AC3E}">
        <p14:creationId xmlns:p14="http://schemas.microsoft.com/office/powerpoint/2010/main" val="2029822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E662C-211D-4213-65F2-051CB04785C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853C76-5487-5EE7-E593-6DAFDC2E0303}"/>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F66DD3F-7793-59DD-1D1F-65DC9973E436}"/>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45CC9C7B-4582-464A-2436-91F6472DC43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71" name="object 3">
            <a:extLst>
              <a:ext uri="{FF2B5EF4-FFF2-40B4-BE49-F238E27FC236}">
                <a16:creationId xmlns:a16="http://schemas.microsoft.com/office/drawing/2014/main" id="{6A931CE3-A0BF-C71D-15C6-17CABC8EA652}"/>
              </a:ext>
            </a:extLst>
          </p:cNvPr>
          <p:cNvSpPr txBox="1"/>
          <p:nvPr/>
        </p:nvSpPr>
        <p:spPr>
          <a:xfrm>
            <a:off x="740566" y="1424136"/>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0" name="object 3">
            <a:extLst>
              <a:ext uri="{FF2B5EF4-FFF2-40B4-BE49-F238E27FC236}">
                <a16:creationId xmlns:a16="http://schemas.microsoft.com/office/drawing/2014/main" id="{02A96DF7-CA2C-C1BA-3F84-406655C014AE}"/>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15" name="object 3">
            <a:extLst>
              <a:ext uri="{FF2B5EF4-FFF2-40B4-BE49-F238E27FC236}">
                <a16:creationId xmlns:a16="http://schemas.microsoft.com/office/drawing/2014/main" id="{BD264A96-5088-A738-DDB5-98B24A2E9DA1}"/>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pic>
        <p:nvPicPr>
          <p:cNvPr id="11" name="Picture 10" descr="A screenshot of a computer program&#10;&#10;AI-generated content may be incorrect.">
            <a:extLst>
              <a:ext uri="{FF2B5EF4-FFF2-40B4-BE49-F238E27FC236}">
                <a16:creationId xmlns:a16="http://schemas.microsoft.com/office/drawing/2014/main" id="{E7A84A4A-4E73-E588-E8F2-BD4EF5D061E5}"/>
              </a:ext>
            </a:extLst>
          </p:cNvPr>
          <p:cNvPicPr>
            <a:picLocks noChangeAspect="1"/>
          </p:cNvPicPr>
          <p:nvPr/>
        </p:nvPicPr>
        <p:blipFill>
          <a:blip r:embed="rId2"/>
          <a:srcRect b="55256"/>
          <a:stretch>
            <a:fillRect/>
          </a:stretch>
        </p:blipFill>
        <p:spPr>
          <a:xfrm>
            <a:off x="719138" y="1023828"/>
            <a:ext cx="7529568" cy="3520740"/>
          </a:xfrm>
          <a:prstGeom prst="rect">
            <a:avLst/>
          </a:prstGeom>
        </p:spPr>
      </p:pic>
      <p:sp>
        <p:nvSpPr>
          <p:cNvPr id="2" name="Title 4">
            <a:extLst>
              <a:ext uri="{FF2B5EF4-FFF2-40B4-BE49-F238E27FC236}">
                <a16:creationId xmlns:a16="http://schemas.microsoft.com/office/drawing/2014/main" id="{C2A2CB5F-A02C-B758-5900-0AC56B501155}"/>
              </a:ext>
            </a:extLst>
          </p:cNvPr>
          <p:cNvSpPr>
            <a:spLocks noGrp="1"/>
          </p:cNvSpPr>
          <p:nvPr>
            <p:ph type="title"/>
          </p:nvPr>
        </p:nvSpPr>
        <p:spPr>
          <a:xfrm>
            <a:off x="727199" y="432000"/>
            <a:ext cx="5759325" cy="369332"/>
          </a:xfrm>
        </p:spPr>
        <p:txBody>
          <a:bodyPr/>
          <a:lstStyle/>
          <a:p>
            <a:r>
              <a:rPr lang="fr-FR" dirty="0"/>
              <a:t>5. </a:t>
            </a:r>
            <a:r>
              <a:rPr lang="fr-FR" dirty="0" err="1"/>
              <a:t>Analyze</a:t>
            </a:r>
            <a:r>
              <a:rPr lang="fr-FR" dirty="0"/>
              <a:t> </a:t>
            </a:r>
            <a:r>
              <a:rPr lang="fr-FR" dirty="0" err="1"/>
              <a:t>Autonomous</a:t>
            </a:r>
            <a:r>
              <a:rPr lang="fr-FR" dirty="0"/>
              <a:t> </a:t>
            </a:r>
            <a:r>
              <a:rPr lang="fr-FR" dirty="0" err="1"/>
              <a:t>Vehicle</a:t>
            </a:r>
            <a:r>
              <a:rPr lang="fr-FR" dirty="0"/>
              <a:t> Performance</a:t>
            </a:r>
          </a:p>
        </p:txBody>
      </p:sp>
      <p:pic>
        <p:nvPicPr>
          <p:cNvPr id="4" name="Picture 3" descr="A screenshot of a computer program&#10;&#10;AI-generated content may be incorrect.">
            <a:extLst>
              <a:ext uri="{FF2B5EF4-FFF2-40B4-BE49-F238E27FC236}">
                <a16:creationId xmlns:a16="http://schemas.microsoft.com/office/drawing/2014/main" id="{2983454D-C387-D676-05CA-5C1AB94B9DB3}"/>
              </a:ext>
            </a:extLst>
          </p:cNvPr>
          <p:cNvPicPr>
            <a:picLocks noChangeAspect="1"/>
          </p:cNvPicPr>
          <p:nvPr/>
        </p:nvPicPr>
        <p:blipFill>
          <a:blip r:embed="rId2"/>
          <a:srcRect t="47251" r="28013"/>
          <a:stretch>
            <a:fillRect/>
          </a:stretch>
        </p:blipFill>
        <p:spPr>
          <a:xfrm>
            <a:off x="5314810" y="1084596"/>
            <a:ext cx="6200903" cy="4748324"/>
          </a:xfrm>
          <a:prstGeom prst="rect">
            <a:avLst/>
          </a:prstGeom>
        </p:spPr>
      </p:pic>
    </p:spTree>
    <p:extLst>
      <p:ext uri="{BB962C8B-B14F-4D97-AF65-F5344CB8AC3E}">
        <p14:creationId xmlns:p14="http://schemas.microsoft.com/office/powerpoint/2010/main" val="600634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FA261-690F-6EAC-8550-398B0B30817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450954B-03F7-EFC9-37FE-5C61CF1E6EA7}"/>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580966E0-B846-1726-4795-102CD48B9E10}"/>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10" name="object 3">
            <a:extLst>
              <a:ext uri="{FF2B5EF4-FFF2-40B4-BE49-F238E27FC236}">
                <a16:creationId xmlns:a16="http://schemas.microsoft.com/office/drawing/2014/main" id="{253D7744-7110-D7C4-6ABF-B8FEDFD549F6}"/>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15" name="object 3">
            <a:extLst>
              <a:ext uri="{FF2B5EF4-FFF2-40B4-BE49-F238E27FC236}">
                <a16:creationId xmlns:a16="http://schemas.microsoft.com/office/drawing/2014/main" id="{EA1FCA55-E74D-4533-3367-FB2D27520CE3}"/>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16" name="object 3">
            <a:extLst>
              <a:ext uri="{FF2B5EF4-FFF2-40B4-BE49-F238E27FC236}">
                <a16:creationId xmlns:a16="http://schemas.microsoft.com/office/drawing/2014/main" id="{687E18AB-B7BD-4061-EB44-E05E6C57F176}"/>
              </a:ext>
            </a:extLst>
          </p:cNvPr>
          <p:cNvSpPr txBox="1"/>
          <p:nvPr/>
        </p:nvSpPr>
        <p:spPr>
          <a:xfrm>
            <a:off x="726282" y="1033631"/>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5.3 Perform Descriptive Statistics</a:t>
            </a:r>
          </a:p>
        </p:txBody>
      </p:sp>
      <p:sp>
        <p:nvSpPr>
          <p:cNvPr id="17" name="object 3">
            <a:extLst>
              <a:ext uri="{FF2B5EF4-FFF2-40B4-BE49-F238E27FC236}">
                <a16:creationId xmlns:a16="http://schemas.microsoft.com/office/drawing/2014/main" id="{0C2C03B1-8D71-5DC7-D561-974AE497B463}"/>
              </a:ext>
            </a:extLst>
          </p:cNvPr>
          <p:cNvSpPr txBox="1"/>
          <p:nvPr/>
        </p:nvSpPr>
        <p:spPr>
          <a:xfrm>
            <a:off x="733424" y="1432687"/>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Objective: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Analyze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central tendencies and dispersion of performance metrics.</a:t>
            </a:r>
          </a:p>
        </p:txBody>
      </p:sp>
      <p:sp>
        <p:nvSpPr>
          <p:cNvPr id="18" name="object 3">
            <a:extLst>
              <a:ext uri="{FF2B5EF4-FFF2-40B4-BE49-F238E27FC236}">
                <a16:creationId xmlns:a16="http://schemas.microsoft.com/office/drawing/2014/main" id="{37125AE2-B541-E0F7-5C44-27E5F2DBD6C6}"/>
              </a:ext>
            </a:extLst>
          </p:cNvPr>
          <p:cNvSpPr txBox="1"/>
          <p:nvPr/>
        </p:nvSpPr>
        <p:spPr>
          <a:xfrm>
            <a:off x="740565" y="1909707"/>
            <a:ext cx="5593559" cy="2909588"/>
          </a:xfrm>
          <a:prstGeom prst="rect">
            <a:avLst/>
          </a:prstGeom>
        </p:spPr>
        <p:txBody>
          <a:bodyPr vert="horz" wrap="square" lIns="0" tIns="16329" rIns="0" bIns="0" rtlCol="0">
            <a:spAutoFit/>
          </a:bodyPr>
          <a:lstStyle/>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Metrics to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analyze</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speed	</a:t>
            </a:r>
            <a:r>
              <a:rPr lang="en-US" sz="1800" dirty="0">
                <a:solidFill>
                  <a:sysClr val="windowText" lastClr="000000"/>
                </a:solidFill>
                <a:latin typeface="Arial"/>
                <a:cs typeface="Arial"/>
              </a:rPr>
              <a:t>              </a:t>
            </a:r>
            <a:r>
              <a:rPr lang="en-US" sz="2600" dirty="0">
                <a:solidFill>
                  <a:sysClr val="windowText" lastClr="000000"/>
                </a:solidFill>
                <a:latin typeface="Arial"/>
                <a:cs typeface="Arial"/>
              </a:rPr>
              <a:t> </a:t>
            </a: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braking_distance</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reaction_time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lang="en-US" sz="1800" dirty="0">
                <a:solidFill>
                  <a:sysClr val="windowText" lastClr="000000"/>
                </a:solidFill>
                <a:latin typeface="Arial"/>
                <a:cs typeface="Arial"/>
              </a:rPr>
              <a:t> ✅</a:t>
            </a:r>
            <a:r>
              <a:rPr lang="en-GB" sz="1800" dirty="0">
                <a:solidFill>
                  <a:sysClr val="windowText" lastClr="000000"/>
                </a:solidFill>
                <a:latin typeface="Arial"/>
                <a:cs typeface="Arial"/>
              </a:rPr>
              <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trip_duration</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Tools: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Python pandas,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numpy</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Instructions:</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lang="en-US" sz="1800" dirty="0">
                <a:solidFill>
                  <a:sysClr val="windowText" lastClr="000000"/>
                </a:solidFill>
                <a:latin typeface="Arial"/>
                <a:cs typeface="Arial"/>
              </a:rPr>
              <a:t>✅ Use .mean(), .median(), .std(), .min(), .max()</a:t>
            </a:r>
            <a:br>
              <a:rPr lang="en-US" sz="1800" dirty="0">
                <a:solidFill>
                  <a:sysClr val="windowText" lastClr="000000"/>
                </a:solidFill>
                <a:latin typeface="Arial"/>
                <a:cs typeface="Arial"/>
              </a:rPr>
            </a:br>
            <a:r>
              <a:rPr lang="en-US" sz="1800" dirty="0">
                <a:solidFill>
                  <a:sysClr val="windowText" lastClr="000000"/>
                </a:solidFill>
                <a:latin typeface="Arial"/>
                <a:cs typeface="Arial"/>
              </a:rPr>
              <a:t>✅</a:t>
            </a:r>
            <a:r>
              <a:rPr lang="en-US"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Group data by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vehicle_type</a:t>
            </a:r>
            <a:r>
              <a:rPr lang="en-GB" sz="1800" kern="1200" dirty="0">
                <a:solidFill>
                  <a:srgbClr val="000000">
                    <a:lumMod val="75000"/>
                    <a:lumOff val="25000"/>
                  </a:srgbClr>
                </a:solidFill>
                <a:latin typeface="Arial" panose="020B0604020202020204" pitchFamily="34" charset="0"/>
                <a:cs typeface="Arial" panose="020B0604020202020204" pitchFamily="34" charset="0"/>
              </a:rPr>
              <a:t> (AV vs Human)        </a:t>
            </a:r>
            <a:br>
              <a:rPr lang="en-GB" sz="1800" kern="1200" dirty="0">
                <a:solidFill>
                  <a:srgbClr val="000000">
                    <a:lumMod val="75000"/>
                    <a:lumOff val="25000"/>
                  </a:srgbClr>
                </a:solidFill>
                <a:latin typeface="Arial" panose="020B0604020202020204" pitchFamily="34" charset="0"/>
                <a:cs typeface="Arial" panose="020B0604020202020204" pitchFamily="34" charset="0"/>
              </a:rPr>
            </a:br>
            <a:r>
              <a:rPr lang="en-GB" sz="1800" kern="1200" dirty="0">
                <a:solidFill>
                  <a:srgbClr val="000000">
                    <a:lumMod val="75000"/>
                    <a:lumOff val="25000"/>
                  </a:srgbClr>
                </a:solidFill>
                <a:latin typeface="Arial" panose="020B0604020202020204" pitchFamily="34" charset="0"/>
                <a:cs typeface="Arial" panose="020B0604020202020204" pitchFamily="34" charset="0"/>
              </a:rPr>
              <a:t>      and compare statistics</a:t>
            </a:r>
            <a:endParaRPr lang="en-US" sz="1800" dirty="0">
              <a:solidFill>
                <a:sysClr val="windowText" lastClr="000000"/>
              </a:solidFill>
              <a:latin typeface="Arial"/>
              <a:cs typeface="Arial"/>
            </a:endParaRPr>
          </a:p>
        </p:txBody>
      </p:sp>
      <p:pic>
        <p:nvPicPr>
          <p:cNvPr id="2" name="Picture 1" descr="A screenshot of a computer&#10;&#10;AI-generated content may be incorrect.">
            <a:extLst>
              <a:ext uri="{FF2B5EF4-FFF2-40B4-BE49-F238E27FC236}">
                <a16:creationId xmlns:a16="http://schemas.microsoft.com/office/drawing/2014/main" id="{CE491BAA-7467-CDF0-925B-5FF3113E61FE}"/>
              </a:ext>
            </a:extLst>
          </p:cNvPr>
          <p:cNvPicPr>
            <a:picLocks noChangeAspect="1"/>
          </p:cNvPicPr>
          <p:nvPr/>
        </p:nvPicPr>
        <p:blipFill>
          <a:blip r:embed="rId2"/>
          <a:srcRect r="8117"/>
          <a:stretch>
            <a:fillRect/>
          </a:stretch>
        </p:blipFill>
        <p:spPr>
          <a:xfrm>
            <a:off x="6206558" y="3035967"/>
            <a:ext cx="5266302" cy="3140075"/>
          </a:xfrm>
          <a:prstGeom prst="rect">
            <a:avLst/>
          </a:prstGeom>
        </p:spPr>
      </p:pic>
      <p:sp>
        <p:nvSpPr>
          <p:cNvPr id="7" name="Title 4">
            <a:extLst>
              <a:ext uri="{FF2B5EF4-FFF2-40B4-BE49-F238E27FC236}">
                <a16:creationId xmlns:a16="http://schemas.microsoft.com/office/drawing/2014/main" id="{A2CFDFB8-B79B-764D-A002-5C822D7507A8}"/>
              </a:ext>
            </a:extLst>
          </p:cNvPr>
          <p:cNvSpPr>
            <a:spLocks noGrp="1"/>
          </p:cNvSpPr>
          <p:nvPr>
            <p:ph type="title"/>
          </p:nvPr>
        </p:nvSpPr>
        <p:spPr>
          <a:xfrm>
            <a:off x="727199" y="432000"/>
            <a:ext cx="5759325" cy="369332"/>
          </a:xfrm>
        </p:spPr>
        <p:txBody>
          <a:bodyPr/>
          <a:lstStyle/>
          <a:p>
            <a:r>
              <a:rPr lang="fr-FR" dirty="0"/>
              <a:t>5. </a:t>
            </a:r>
            <a:r>
              <a:rPr lang="fr-FR" dirty="0" err="1"/>
              <a:t>Analyze</a:t>
            </a:r>
            <a:r>
              <a:rPr lang="fr-FR" dirty="0"/>
              <a:t> </a:t>
            </a:r>
            <a:r>
              <a:rPr lang="fr-FR" dirty="0" err="1"/>
              <a:t>Autonomous</a:t>
            </a:r>
            <a:r>
              <a:rPr lang="fr-FR" dirty="0"/>
              <a:t> </a:t>
            </a:r>
            <a:r>
              <a:rPr lang="fr-FR" dirty="0" err="1"/>
              <a:t>Vehicle</a:t>
            </a:r>
            <a:r>
              <a:rPr lang="fr-FR" dirty="0"/>
              <a:t> Performance</a:t>
            </a:r>
          </a:p>
        </p:txBody>
      </p:sp>
    </p:spTree>
    <p:extLst>
      <p:ext uri="{BB962C8B-B14F-4D97-AF65-F5344CB8AC3E}">
        <p14:creationId xmlns:p14="http://schemas.microsoft.com/office/powerpoint/2010/main" val="73739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191D5-ED90-7728-AD6E-99C89655130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3562D34-9103-BCC5-813C-C960EDFC2AB1}"/>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95859CB-623F-CEAD-B245-2AC025FB652F}"/>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53682C8F-D2AF-AEF3-6E5C-11B11CFBE50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5.4 Create Visualizations</a:t>
            </a:r>
          </a:p>
        </p:txBody>
      </p:sp>
      <p:sp>
        <p:nvSpPr>
          <p:cNvPr id="71" name="object 3">
            <a:extLst>
              <a:ext uri="{FF2B5EF4-FFF2-40B4-BE49-F238E27FC236}">
                <a16:creationId xmlns:a16="http://schemas.microsoft.com/office/drawing/2014/main" id="{B7E57858-F804-B716-ACDF-EBB03B1E20D7}"/>
              </a:ext>
            </a:extLst>
          </p:cNvPr>
          <p:cNvSpPr txBox="1"/>
          <p:nvPr/>
        </p:nvSpPr>
        <p:spPr>
          <a:xfrm>
            <a:off x="740566" y="1424136"/>
            <a:ext cx="72917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Objective: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Visualize AV vs human vehicle performance using</a:t>
            </a:r>
            <a:r>
              <a:rPr lang="en-GB" sz="1800" kern="1200" dirty="0">
                <a:solidFill>
                  <a:srgbClr val="000000">
                    <a:lumMod val="75000"/>
                    <a:lumOff val="25000"/>
                  </a:srgbClr>
                </a:solidFill>
                <a:latin typeface="Arial" panose="020B0604020202020204" pitchFamily="34" charset="0"/>
                <a:cs typeface="Arial" panose="020B0604020202020204" pitchFamily="34" charset="0"/>
              </a:rPr>
              <a:t>;</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7" name="object 3">
            <a:extLst>
              <a:ext uri="{FF2B5EF4-FFF2-40B4-BE49-F238E27FC236}">
                <a16:creationId xmlns:a16="http://schemas.microsoft.com/office/drawing/2014/main" id="{6237F04E-85C9-917A-C9FD-D0651699C747}"/>
              </a:ext>
            </a:extLst>
          </p:cNvPr>
          <p:cNvSpPr txBox="1"/>
          <p:nvPr/>
        </p:nvSpPr>
        <p:spPr>
          <a:xfrm>
            <a:off x="754850" y="1806224"/>
            <a:ext cx="7340279" cy="847485"/>
          </a:xfrm>
          <a:prstGeom prst="rect">
            <a:avLst/>
          </a:prstGeom>
        </p:spPr>
        <p:txBody>
          <a:bodyPr vert="horz" wrap="square" lIns="0" tIns="16329" rIns="0" bIns="0" rtlCol="0">
            <a:spAutoFit/>
          </a:bodyPr>
          <a:lstStyle/>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Boxplots: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Compare distributions (ex: speed, reaction time)</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Histograms: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Show frequency of speed or braking distance</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Time-Series Plot: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Plot speed over time</a:t>
            </a:r>
            <a:endParaRPr kumimoji="0" lang="en-US"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0" name="object 3">
            <a:extLst>
              <a:ext uri="{FF2B5EF4-FFF2-40B4-BE49-F238E27FC236}">
                <a16:creationId xmlns:a16="http://schemas.microsoft.com/office/drawing/2014/main" id="{63330818-D232-BCB3-C42C-4FC1B436728A}"/>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15" name="object 3">
            <a:extLst>
              <a:ext uri="{FF2B5EF4-FFF2-40B4-BE49-F238E27FC236}">
                <a16:creationId xmlns:a16="http://schemas.microsoft.com/office/drawing/2014/main" id="{20209F1B-7966-1D1B-82CA-F61E6F195074}"/>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2" name="object 3">
            <a:extLst>
              <a:ext uri="{FF2B5EF4-FFF2-40B4-BE49-F238E27FC236}">
                <a16:creationId xmlns:a16="http://schemas.microsoft.com/office/drawing/2014/main" id="{FD2E2807-8AE7-1833-8DF4-BC10A1EA91CB}"/>
              </a:ext>
            </a:extLst>
          </p:cNvPr>
          <p:cNvSpPr txBox="1"/>
          <p:nvPr/>
        </p:nvSpPr>
        <p:spPr>
          <a:xfrm>
            <a:off x="726282" y="2799669"/>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Libraries: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matplotlib, seaborn</a:t>
            </a:r>
          </a:p>
        </p:txBody>
      </p:sp>
      <p:sp>
        <p:nvSpPr>
          <p:cNvPr id="9" name="object 3">
            <a:extLst>
              <a:ext uri="{FF2B5EF4-FFF2-40B4-BE49-F238E27FC236}">
                <a16:creationId xmlns:a16="http://schemas.microsoft.com/office/drawing/2014/main" id="{AF255673-CB94-F691-D21E-D474AD9E3E5A}"/>
              </a:ext>
            </a:extLst>
          </p:cNvPr>
          <p:cNvSpPr txBox="1"/>
          <p:nvPr/>
        </p:nvSpPr>
        <p:spPr>
          <a:xfrm>
            <a:off x="1208553" y="3106168"/>
            <a:ext cx="7965284" cy="570486"/>
          </a:xfrm>
          <a:prstGeom prst="rect">
            <a:avLst/>
          </a:prstGeom>
        </p:spPr>
        <p:txBody>
          <a:bodyPr vert="horz" wrap="square" lIns="0" tIns="16329" rIns="0" bIns="0" rtlCol="0">
            <a:spAutoFit/>
          </a:bodyPr>
          <a:lstStyle/>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Resize wide figures using </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plt.figure</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figsize</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=(12, 5))</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Use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hue='</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vehicle_type</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Seaborn for comparison</a:t>
            </a:r>
            <a:endParaRPr kumimoji="0" lang="en-US"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1" name="object 3">
            <a:extLst>
              <a:ext uri="{FF2B5EF4-FFF2-40B4-BE49-F238E27FC236}">
                <a16:creationId xmlns:a16="http://schemas.microsoft.com/office/drawing/2014/main" id="{E6F122FB-475D-5A21-6D67-D88AB538FBF4}"/>
              </a:ext>
            </a:extLst>
          </p:cNvPr>
          <p:cNvSpPr txBox="1"/>
          <p:nvPr/>
        </p:nvSpPr>
        <p:spPr>
          <a:xfrm>
            <a:off x="726282" y="3110124"/>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Tips:</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pic>
        <p:nvPicPr>
          <p:cNvPr id="12" name="Picture 11" descr="A screenshot of a computer screen&#10;&#10;AI-generated content may be incorrect.">
            <a:extLst>
              <a:ext uri="{FF2B5EF4-FFF2-40B4-BE49-F238E27FC236}">
                <a16:creationId xmlns:a16="http://schemas.microsoft.com/office/drawing/2014/main" id="{171F6AAB-5427-FC9A-CF8A-2F9B86499D20}"/>
              </a:ext>
            </a:extLst>
          </p:cNvPr>
          <p:cNvPicPr>
            <a:picLocks noChangeAspect="1"/>
          </p:cNvPicPr>
          <p:nvPr/>
        </p:nvPicPr>
        <p:blipFill>
          <a:blip r:embed="rId2"/>
          <a:srcRect l="6505" t="30206"/>
          <a:stretch/>
        </p:blipFill>
        <p:spPr>
          <a:xfrm>
            <a:off x="8032276" y="876375"/>
            <a:ext cx="3404874" cy="2789883"/>
          </a:xfrm>
          <a:prstGeom prst="rect">
            <a:avLst/>
          </a:prstGeom>
        </p:spPr>
      </p:pic>
      <p:pic>
        <p:nvPicPr>
          <p:cNvPr id="13" name="Picture 12" descr="A screen shot of a computer screen&#10;&#10;AI-generated content may be incorrect.">
            <a:extLst>
              <a:ext uri="{FF2B5EF4-FFF2-40B4-BE49-F238E27FC236}">
                <a16:creationId xmlns:a16="http://schemas.microsoft.com/office/drawing/2014/main" id="{DA010D8A-993C-1E25-7FD8-EC3CA6A28A85}"/>
              </a:ext>
            </a:extLst>
          </p:cNvPr>
          <p:cNvPicPr>
            <a:picLocks noChangeAspect="1"/>
          </p:cNvPicPr>
          <p:nvPr/>
        </p:nvPicPr>
        <p:blipFill>
          <a:blip r:embed="rId3"/>
          <a:srcRect l="2177" t="33486"/>
          <a:stretch/>
        </p:blipFill>
        <p:spPr>
          <a:xfrm>
            <a:off x="740565" y="3766789"/>
            <a:ext cx="7207845" cy="2540601"/>
          </a:xfrm>
          <a:prstGeom prst="rect">
            <a:avLst/>
          </a:prstGeom>
        </p:spPr>
      </p:pic>
      <p:pic>
        <p:nvPicPr>
          <p:cNvPr id="14" name="Picture 13" descr="A screenshot of a graph&#10;&#10;AI-generated content may be incorrect.">
            <a:extLst>
              <a:ext uri="{FF2B5EF4-FFF2-40B4-BE49-F238E27FC236}">
                <a16:creationId xmlns:a16="http://schemas.microsoft.com/office/drawing/2014/main" id="{99038265-84CD-2751-E23B-8F8780539EA4}"/>
              </a:ext>
            </a:extLst>
          </p:cNvPr>
          <p:cNvPicPr>
            <a:picLocks noChangeAspect="1"/>
          </p:cNvPicPr>
          <p:nvPr/>
        </p:nvPicPr>
        <p:blipFill>
          <a:blip r:embed="rId4"/>
          <a:srcRect l="6805" t="26496" r="6588" b="2632"/>
          <a:stretch/>
        </p:blipFill>
        <p:spPr>
          <a:xfrm>
            <a:off x="7986096" y="3576764"/>
            <a:ext cx="3503812" cy="2730627"/>
          </a:xfrm>
          <a:prstGeom prst="rect">
            <a:avLst/>
          </a:prstGeom>
        </p:spPr>
      </p:pic>
      <p:sp>
        <p:nvSpPr>
          <p:cNvPr id="16" name="Title 4">
            <a:extLst>
              <a:ext uri="{FF2B5EF4-FFF2-40B4-BE49-F238E27FC236}">
                <a16:creationId xmlns:a16="http://schemas.microsoft.com/office/drawing/2014/main" id="{D8C9DFFE-C417-BCF4-A981-5FEE52593A39}"/>
              </a:ext>
            </a:extLst>
          </p:cNvPr>
          <p:cNvSpPr>
            <a:spLocks noGrp="1"/>
          </p:cNvSpPr>
          <p:nvPr>
            <p:ph type="title"/>
          </p:nvPr>
        </p:nvSpPr>
        <p:spPr>
          <a:xfrm>
            <a:off x="727199" y="432000"/>
            <a:ext cx="5759325" cy="369332"/>
          </a:xfrm>
        </p:spPr>
        <p:txBody>
          <a:bodyPr/>
          <a:lstStyle/>
          <a:p>
            <a:r>
              <a:rPr lang="fr-FR" dirty="0"/>
              <a:t>5. </a:t>
            </a:r>
            <a:r>
              <a:rPr lang="fr-FR" dirty="0" err="1"/>
              <a:t>Analyze</a:t>
            </a:r>
            <a:r>
              <a:rPr lang="fr-FR" dirty="0"/>
              <a:t> </a:t>
            </a:r>
            <a:r>
              <a:rPr lang="fr-FR" dirty="0" err="1"/>
              <a:t>Autonomous</a:t>
            </a:r>
            <a:r>
              <a:rPr lang="fr-FR" dirty="0"/>
              <a:t> </a:t>
            </a:r>
            <a:r>
              <a:rPr lang="fr-FR" dirty="0" err="1"/>
              <a:t>Vehicle</a:t>
            </a:r>
            <a:r>
              <a:rPr lang="fr-FR" dirty="0"/>
              <a:t> Performance</a:t>
            </a:r>
          </a:p>
        </p:txBody>
      </p:sp>
    </p:spTree>
    <p:extLst>
      <p:ext uri="{BB962C8B-B14F-4D97-AF65-F5344CB8AC3E}">
        <p14:creationId xmlns:p14="http://schemas.microsoft.com/office/powerpoint/2010/main" val="3643987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52877-80C0-2D50-B23D-49DCE2282CF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A3C5024-EB62-C3AE-83C2-97B7D21E6F5D}"/>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70" name="object 3">
            <a:extLst>
              <a:ext uri="{FF2B5EF4-FFF2-40B4-BE49-F238E27FC236}">
                <a16:creationId xmlns:a16="http://schemas.microsoft.com/office/drawing/2014/main" id="{5C16C19E-C40E-3CB1-10BA-E5571D4FCDE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5.5 Compare AV vs Human-Driven Vehicle Data</a:t>
            </a:r>
          </a:p>
        </p:txBody>
      </p:sp>
      <p:sp>
        <p:nvSpPr>
          <p:cNvPr id="71" name="object 3">
            <a:extLst>
              <a:ext uri="{FF2B5EF4-FFF2-40B4-BE49-F238E27FC236}">
                <a16:creationId xmlns:a16="http://schemas.microsoft.com/office/drawing/2014/main" id="{148DCC47-C49F-9327-11E1-7644572EACCC}"/>
              </a:ext>
            </a:extLst>
          </p:cNvPr>
          <p:cNvSpPr txBox="1"/>
          <p:nvPr/>
        </p:nvSpPr>
        <p:spPr>
          <a:xfrm>
            <a:off x="740566" y="1424136"/>
            <a:ext cx="9980307"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Objective: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Summarize and compare key performance indicators between Autonomous Vehicles (AVs) and Human-driven vehicles to assess safety and efficiency.</a:t>
            </a:r>
          </a:p>
        </p:txBody>
      </p:sp>
      <p:sp>
        <p:nvSpPr>
          <p:cNvPr id="15" name="object 3">
            <a:extLst>
              <a:ext uri="{FF2B5EF4-FFF2-40B4-BE49-F238E27FC236}">
                <a16:creationId xmlns:a16="http://schemas.microsoft.com/office/drawing/2014/main" id="{0DEF9842-7F1C-2F69-90C1-E9C453AC5648}"/>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9" name="object 3">
            <a:extLst>
              <a:ext uri="{FF2B5EF4-FFF2-40B4-BE49-F238E27FC236}">
                <a16:creationId xmlns:a16="http://schemas.microsoft.com/office/drawing/2014/main" id="{86131F6D-DACD-7569-2F85-EE48BDD5C89E}"/>
              </a:ext>
            </a:extLst>
          </p:cNvPr>
          <p:cNvSpPr txBox="1"/>
          <p:nvPr/>
        </p:nvSpPr>
        <p:spPr>
          <a:xfrm>
            <a:off x="740566" y="5442965"/>
            <a:ext cx="10817437"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AVs tend to drive more efficiently (higher average speed, shorter travel time) and respond faster (lower reaction time and braking distance), which suggests potential safety and performance benefits.</a:t>
            </a:r>
            <a:endParaRPr kumimoji="0" lang="en-US"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1" name="object 3">
            <a:extLst>
              <a:ext uri="{FF2B5EF4-FFF2-40B4-BE49-F238E27FC236}">
                <a16:creationId xmlns:a16="http://schemas.microsoft.com/office/drawing/2014/main" id="{847B60DD-1CB5-5F73-02CE-273C7BCC763F}"/>
              </a:ext>
            </a:extLst>
          </p:cNvPr>
          <p:cNvSpPr txBox="1"/>
          <p:nvPr/>
        </p:nvSpPr>
        <p:spPr>
          <a:xfrm>
            <a:off x="754850" y="2383902"/>
            <a:ext cx="10718010"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Metrics to Compare: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graphicFrame>
        <p:nvGraphicFramePr>
          <p:cNvPr id="13" name="Table 12">
            <a:extLst>
              <a:ext uri="{FF2B5EF4-FFF2-40B4-BE49-F238E27FC236}">
                <a16:creationId xmlns:a16="http://schemas.microsoft.com/office/drawing/2014/main" id="{666B3C24-5DDE-A887-2284-F951BC5DD177}"/>
              </a:ext>
            </a:extLst>
          </p:cNvPr>
          <p:cNvGraphicFramePr>
            <a:graphicFrameLocks noGrp="1"/>
          </p:cNvGraphicFramePr>
          <p:nvPr>
            <p:extLst>
              <p:ext uri="{D42A27DB-BD31-4B8C-83A1-F6EECF244321}">
                <p14:modId xmlns:p14="http://schemas.microsoft.com/office/powerpoint/2010/main" val="4135162134"/>
              </p:ext>
            </p:extLst>
          </p:nvPr>
        </p:nvGraphicFramePr>
        <p:xfrm>
          <a:off x="740566" y="2842458"/>
          <a:ext cx="5032858" cy="1854200"/>
        </p:xfrm>
        <a:graphic>
          <a:graphicData uri="http://schemas.openxmlformats.org/drawingml/2006/table">
            <a:tbl>
              <a:tblPr firstRow="1" bandRow="1">
                <a:tableStyleId>{5C22544A-7EE6-4342-B048-85BDC9FD1C3A}</a:tableStyleId>
              </a:tblPr>
              <a:tblGrid>
                <a:gridCol w="272691">
                  <a:extLst>
                    <a:ext uri="{9D8B030D-6E8A-4147-A177-3AD203B41FA5}">
                      <a16:colId xmlns:a16="http://schemas.microsoft.com/office/drawing/2014/main" val="1755482268"/>
                    </a:ext>
                  </a:extLst>
                </a:gridCol>
                <a:gridCol w="1639661">
                  <a:extLst>
                    <a:ext uri="{9D8B030D-6E8A-4147-A177-3AD203B41FA5}">
                      <a16:colId xmlns:a16="http://schemas.microsoft.com/office/drawing/2014/main" val="938120323"/>
                    </a:ext>
                  </a:extLst>
                </a:gridCol>
                <a:gridCol w="1541376">
                  <a:extLst>
                    <a:ext uri="{9D8B030D-6E8A-4147-A177-3AD203B41FA5}">
                      <a16:colId xmlns:a16="http://schemas.microsoft.com/office/drawing/2014/main" val="3705453515"/>
                    </a:ext>
                  </a:extLst>
                </a:gridCol>
                <a:gridCol w="1579130">
                  <a:extLst>
                    <a:ext uri="{9D8B030D-6E8A-4147-A177-3AD203B41FA5}">
                      <a16:colId xmlns:a16="http://schemas.microsoft.com/office/drawing/2014/main" val="2432273764"/>
                    </a:ext>
                  </a:extLst>
                </a:gridCol>
              </a:tblGrid>
              <a:tr h="370840">
                <a:tc>
                  <a:txBody>
                    <a:bodyPr/>
                    <a:lstStyle/>
                    <a:p>
                      <a:pPr algn="ctr"/>
                      <a:r>
                        <a:rPr lang="en-GB" sz="1600" dirty="0"/>
                        <a:t>#</a:t>
                      </a:r>
                      <a:endParaRPr lang="LID4096" sz="1600" dirty="0"/>
                    </a:p>
                  </a:txBody>
                  <a:tcPr/>
                </a:tc>
                <a:tc>
                  <a:txBody>
                    <a:bodyPr/>
                    <a:lstStyle/>
                    <a:p>
                      <a:pPr algn="ctr"/>
                      <a:r>
                        <a:rPr lang="en-GB" sz="1600" dirty="0"/>
                        <a:t>Metric</a:t>
                      </a:r>
                    </a:p>
                  </a:txBody>
                  <a:tcPr/>
                </a:tc>
                <a:tc>
                  <a:txBody>
                    <a:bodyPr/>
                    <a:lstStyle/>
                    <a:p>
                      <a:pPr algn="ctr"/>
                      <a:r>
                        <a:rPr lang="en-GB" sz="1600" dirty="0"/>
                        <a:t>AVs</a:t>
                      </a:r>
                    </a:p>
                  </a:txBody>
                  <a:tcPr/>
                </a:tc>
                <a:tc>
                  <a:txBody>
                    <a:bodyPr/>
                    <a:lstStyle/>
                    <a:p>
                      <a:pPr algn="ctr"/>
                      <a:r>
                        <a:rPr lang="en-GB" sz="1600" dirty="0"/>
                        <a:t>Humans</a:t>
                      </a:r>
                    </a:p>
                  </a:txBody>
                  <a:tcPr/>
                </a:tc>
                <a:extLst>
                  <a:ext uri="{0D108BD9-81ED-4DB2-BD59-A6C34878D82A}">
                    <a16:rowId xmlns:a16="http://schemas.microsoft.com/office/drawing/2014/main" val="2509159265"/>
                  </a:ext>
                </a:extLst>
              </a:tr>
              <a:tr h="370840">
                <a:tc>
                  <a:txBody>
                    <a:bodyPr/>
                    <a:lstStyle/>
                    <a:p>
                      <a:pPr algn="ctr"/>
                      <a:r>
                        <a:rPr lang="en-GB" sz="1600" b="0" dirty="0"/>
                        <a:t>1</a:t>
                      </a:r>
                      <a:endParaRPr lang="LID4096" sz="1600" b="0" dirty="0"/>
                    </a:p>
                  </a:txBody>
                  <a:tcPr/>
                </a:tc>
                <a:tc>
                  <a:txBody>
                    <a:bodyPr/>
                    <a:lstStyle/>
                    <a:p>
                      <a:r>
                        <a:rPr lang="en-GB" sz="1600" b="0" dirty="0"/>
                        <a:t>Average Speed</a:t>
                      </a:r>
                      <a:endParaRPr lang="LID4096" sz="1600" b="0" dirty="0"/>
                    </a:p>
                  </a:txBody>
                  <a:tcPr/>
                </a:tc>
                <a:tc>
                  <a:txBody>
                    <a:bodyPr/>
                    <a:lstStyle/>
                    <a:p>
                      <a:pPr algn="ctr"/>
                      <a:r>
                        <a:rPr lang="en-GB" sz="1600" dirty="0"/>
                        <a:t>54.87 km/h</a:t>
                      </a:r>
                      <a:endParaRPr lang="LID4096" sz="1600" dirty="0"/>
                    </a:p>
                  </a:txBody>
                  <a:tcPr/>
                </a:tc>
                <a:tc>
                  <a:txBody>
                    <a:bodyPr/>
                    <a:lstStyle/>
                    <a:p>
                      <a:pPr algn="ctr"/>
                      <a:r>
                        <a:rPr lang="en-GB" sz="1600" dirty="0"/>
                        <a:t>49.86 km/h</a:t>
                      </a:r>
                      <a:endParaRPr lang="LID4096" sz="1600" dirty="0"/>
                    </a:p>
                  </a:txBody>
                  <a:tcPr/>
                </a:tc>
                <a:extLst>
                  <a:ext uri="{0D108BD9-81ED-4DB2-BD59-A6C34878D82A}">
                    <a16:rowId xmlns:a16="http://schemas.microsoft.com/office/drawing/2014/main" val="2175920149"/>
                  </a:ext>
                </a:extLst>
              </a:tr>
              <a:tr h="370840">
                <a:tc>
                  <a:txBody>
                    <a:bodyPr/>
                    <a:lstStyle/>
                    <a:p>
                      <a:pPr algn="ctr"/>
                      <a:r>
                        <a:rPr lang="en-GB" sz="1600" b="0" dirty="0"/>
                        <a:t>2</a:t>
                      </a:r>
                      <a:endParaRPr lang="LID4096" sz="1600" b="0" dirty="0"/>
                    </a:p>
                  </a:txBody>
                  <a:tcPr/>
                </a:tc>
                <a:tc>
                  <a:txBody>
                    <a:bodyPr/>
                    <a:lstStyle/>
                    <a:p>
                      <a:r>
                        <a:rPr lang="en-GB" sz="1600" b="0" dirty="0"/>
                        <a:t>Reaction Time</a:t>
                      </a:r>
                    </a:p>
                  </a:txBody>
                  <a:tcPr/>
                </a:tc>
                <a:tc>
                  <a:txBody>
                    <a:bodyPr/>
                    <a:lstStyle/>
                    <a:p>
                      <a:pPr algn="ctr"/>
                      <a:r>
                        <a:rPr lang="en-GB" sz="1600" dirty="0"/>
                        <a:t>0.90 sec</a:t>
                      </a:r>
                      <a:endParaRPr lang="LID4096" sz="1600" dirty="0"/>
                    </a:p>
                  </a:txBody>
                  <a:tcPr/>
                </a:tc>
                <a:tc>
                  <a:txBody>
                    <a:bodyPr/>
                    <a:lstStyle/>
                    <a:p>
                      <a:pPr algn="ctr"/>
                      <a:r>
                        <a:rPr lang="sv-SE" sz="1600" dirty="0"/>
                        <a:t>1.40 sec</a:t>
                      </a:r>
                      <a:endParaRPr lang="LID4096" sz="1600" dirty="0"/>
                    </a:p>
                  </a:txBody>
                  <a:tcPr/>
                </a:tc>
                <a:extLst>
                  <a:ext uri="{0D108BD9-81ED-4DB2-BD59-A6C34878D82A}">
                    <a16:rowId xmlns:a16="http://schemas.microsoft.com/office/drawing/2014/main" val="667188357"/>
                  </a:ext>
                </a:extLst>
              </a:tr>
              <a:tr h="370840">
                <a:tc>
                  <a:txBody>
                    <a:bodyPr/>
                    <a:lstStyle/>
                    <a:p>
                      <a:pPr algn="ctr"/>
                      <a:r>
                        <a:rPr lang="en-GB" sz="1600" b="0" dirty="0"/>
                        <a:t>3</a:t>
                      </a:r>
                      <a:endParaRPr lang="LID4096" sz="1600" b="0" dirty="0"/>
                    </a:p>
                  </a:txBody>
                  <a:tcPr/>
                </a:tc>
                <a:tc>
                  <a:txBody>
                    <a:bodyPr/>
                    <a:lstStyle/>
                    <a:p>
                      <a:r>
                        <a:rPr lang="en-GB" sz="1600" b="0" dirty="0"/>
                        <a:t>Braking Distance</a:t>
                      </a:r>
                    </a:p>
                  </a:txBody>
                  <a:tcPr/>
                </a:tc>
                <a:tc>
                  <a:txBody>
                    <a:bodyPr/>
                    <a:lstStyle/>
                    <a:p>
                      <a:pPr algn="ctr"/>
                      <a:r>
                        <a:rPr lang="en-GB" sz="1600" dirty="0"/>
                        <a:t>16.07 m</a:t>
                      </a:r>
                    </a:p>
                  </a:txBody>
                  <a:tcPr/>
                </a:tc>
                <a:tc>
                  <a:txBody>
                    <a:bodyPr/>
                    <a:lstStyle/>
                    <a:p>
                      <a:pPr algn="ctr"/>
                      <a:r>
                        <a:rPr lang="en-GB" sz="1600" dirty="0"/>
                        <a:t>20.03 m</a:t>
                      </a:r>
                    </a:p>
                  </a:txBody>
                  <a:tcPr/>
                </a:tc>
                <a:extLst>
                  <a:ext uri="{0D108BD9-81ED-4DB2-BD59-A6C34878D82A}">
                    <a16:rowId xmlns:a16="http://schemas.microsoft.com/office/drawing/2014/main" val="1341259936"/>
                  </a:ext>
                </a:extLst>
              </a:tr>
              <a:tr h="370840">
                <a:tc>
                  <a:txBody>
                    <a:bodyPr/>
                    <a:lstStyle/>
                    <a:p>
                      <a:pPr algn="ctr"/>
                      <a:r>
                        <a:rPr lang="en-GB" sz="1600" b="0" dirty="0"/>
                        <a:t>4</a:t>
                      </a:r>
                      <a:endParaRPr lang="LID4096" sz="1600" b="0" dirty="0"/>
                    </a:p>
                  </a:txBody>
                  <a:tcPr/>
                </a:tc>
                <a:tc>
                  <a:txBody>
                    <a:bodyPr/>
                    <a:lstStyle/>
                    <a:p>
                      <a:r>
                        <a:rPr lang="en-GB" sz="1600" b="0" dirty="0"/>
                        <a:t>Travel Time</a:t>
                      </a:r>
                    </a:p>
                  </a:txBody>
                  <a:tcPr/>
                </a:tc>
                <a:tc>
                  <a:txBody>
                    <a:bodyPr/>
                    <a:lstStyle/>
                    <a:p>
                      <a:pPr algn="ctr"/>
                      <a:r>
                        <a:rPr lang="en-GB" sz="1600" dirty="0"/>
                        <a:t>299 sec</a:t>
                      </a:r>
                    </a:p>
                  </a:txBody>
                  <a:tcPr/>
                </a:tc>
                <a:tc>
                  <a:txBody>
                    <a:bodyPr/>
                    <a:lstStyle/>
                    <a:p>
                      <a:pPr algn="ctr"/>
                      <a:r>
                        <a:rPr lang="en-GB" sz="1600" dirty="0"/>
                        <a:t>339 sec</a:t>
                      </a:r>
                    </a:p>
                  </a:txBody>
                  <a:tcPr/>
                </a:tc>
                <a:extLst>
                  <a:ext uri="{0D108BD9-81ED-4DB2-BD59-A6C34878D82A}">
                    <a16:rowId xmlns:a16="http://schemas.microsoft.com/office/drawing/2014/main" val="2026309559"/>
                  </a:ext>
                </a:extLst>
              </a:tr>
            </a:tbl>
          </a:graphicData>
        </a:graphic>
      </p:graphicFrame>
      <p:pic>
        <p:nvPicPr>
          <p:cNvPr id="17" name="Picture 16" descr="A screenshot of a computer&#10;&#10;AI-generated content may be incorrect.">
            <a:extLst>
              <a:ext uri="{FF2B5EF4-FFF2-40B4-BE49-F238E27FC236}">
                <a16:creationId xmlns:a16="http://schemas.microsoft.com/office/drawing/2014/main" id="{1B8713C1-0999-0173-D556-810C5755F4A6}"/>
              </a:ext>
            </a:extLst>
          </p:cNvPr>
          <p:cNvPicPr>
            <a:picLocks noChangeAspect="1"/>
          </p:cNvPicPr>
          <p:nvPr/>
        </p:nvPicPr>
        <p:blipFill>
          <a:blip r:embed="rId2"/>
          <a:srcRect t="37723"/>
          <a:stretch/>
        </p:blipFill>
        <p:spPr>
          <a:xfrm>
            <a:off x="5851893" y="2779267"/>
            <a:ext cx="5706110" cy="2550705"/>
          </a:xfrm>
          <a:prstGeom prst="rect">
            <a:avLst/>
          </a:prstGeom>
        </p:spPr>
      </p:pic>
      <p:sp>
        <p:nvSpPr>
          <p:cNvPr id="2" name="Title 4">
            <a:extLst>
              <a:ext uri="{FF2B5EF4-FFF2-40B4-BE49-F238E27FC236}">
                <a16:creationId xmlns:a16="http://schemas.microsoft.com/office/drawing/2014/main" id="{E6D88C60-D472-A3D2-64DD-9BF311D1A107}"/>
              </a:ext>
            </a:extLst>
          </p:cNvPr>
          <p:cNvSpPr>
            <a:spLocks noGrp="1"/>
          </p:cNvSpPr>
          <p:nvPr>
            <p:ph type="title"/>
          </p:nvPr>
        </p:nvSpPr>
        <p:spPr>
          <a:xfrm>
            <a:off x="727199" y="432000"/>
            <a:ext cx="5759325" cy="369332"/>
          </a:xfrm>
        </p:spPr>
        <p:txBody>
          <a:bodyPr/>
          <a:lstStyle/>
          <a:p>
            <a:r>
              <a:rPr lang="fr-FR" dirty="0"/>
              <a:t>5. </a:t>
            </a:r>
            <a:r>
              <a:rPr lang="fr-FR" dirty="0" err="1"/>
              <a:t>Analyze</a:t>
            </a:r>
            <a:r>
              <a:rPr lang="fr-FR" dirty="0"/>
              <a:t> </a:t>
            </a:r>
            <a:r>
              <a:rPr lang="fr-FR" dirty="0" err="1"/>
              <a:t>Autonomous</a:t>
            </a:r>
            <a:r>
              <a:rPr lang="fr-FR" dirty="0"/>
              <a:t> </a:t>
            </a:r>
            <a:r>
              <a:rPr lang="fr-FR" dirty="0" err="1"/>
              <a:t>Vehicle</a:t>
            </a:r>
            <a:r>
              <a:rPr lang="fr-FR" dirty="0"/>
              <a:t> Performance</a:t>
            </a:r>
          </a:p>
        </p:txBody>
      </p:sp>
    </p:spTree>
    <p:extLst>
      <p:ext uri="{BB962C8B-B14F-4D97-AF65-F5344CB8AC3E}">
        <p14:creationId xmlns:p14="http://schemas.microsoft.com/office/powerpoint/2010/main" val="982171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50CB2-3CF5-378E-73D5-DE30F95EAAF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71E8213-3AF6-DC5F-F48D-816A684FFF3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6:</a:t>
            </a:r>
          </a:p>
          <a:p>
            <a:pPr algn="ctr"/>
            <a:r>
              <a:rPr lang="en-GB" sz="3200" b="1" dirty="0">
                <a:solidFill>
                  <a:schemeClr val="bg1"/>
                </a:solidFill>
              </a:rPr>
              <a:t>Class Activity 2: Simulate AV Behaviour in VISSIM</a:t>
            </a:r>
          </a:p>
        </p:txBody>
      </p:sp>
    </p:spTree>
    <p:extLst>
      <p:ext uri="{BB962C8B-B14F-4D97-AF65-F5344CB8AC3E}">
        <p14:creationId xmlns:p14="http://schemas.microsoft.com/office/powerpoint/2010/main" val="1472154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C4088-9548-7918-76BB-B711E75DA9C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B28BD59-8EDF-7ACD-ABF5-6766345AB37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1DC99BE8-DE6A-6681-C1A4-4B6E0B4981EC}"/>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CCB173B6-62A6-E71D-0CEA-7B3B8EBFB25F}"/>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6.1 Class Activity 1 Overview: Build and Simulate AV Behaviour in VISSIM</a:t>
            </a:r>
          </a:p>
        </p:txBody>
      </p:sp>
      <p:sp>
        <p:nvSpPr>
          <p:cNvPr id="71" name="object 3">
            <a:extLst>
              <a:ext uri="{FF2B5EF4-FFF2-40B4-BE49-F238E27FC236}">
                <a16:creationId xmlns:a16="http://schemas.microsoft.com/office/drawing/2014/main" id="{D2197530-8026-8772-F6D7-15B3C176E6B0}"/>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activity, you will create a simple microscopic traffic simulation that includes Autonomous Vehicles (AVs). You will start with a new, empty VISSIM network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inpx</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and progressively build the model following the steps demonstrated in class.</a:t>
            </a:r>
          </a:p>
        </p:txBody>
      </p:sp>
      <p:sp>
        <p:nvSpPr>
          <p:cNvPr id="2" name="object 3">
            <a:extLst>
              <a:ext uri="{FF2B5EF4-FFF2-40B4-BE49-F238E27FC236}">
                <a16:creationId xmlns:a16="http://schemas.microsoft.com/office/drawing/2014/main" id="{F2FF8A4E-21C0-5FBF-0FD8-D6D30372627C}"/>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to do?</a:t>
            </a:r>
          </a:p>
        </p:txBody>
      </p:sp>
      <p:sp>
        <p:nvSpPr>
          <p:cNvPr id="7" name="object 3">
            <a:extLst>
              <a:ext uri="{FF2B5EF4-FFF2-40B4-BE49-F238E27FC236}">
                <a16:creationId xmlns:a16="http://schemas.microsoft.com/office/drawing/2014/main" id="{193F8EC1-4615-919B-D48C-7EC018B55BD3}"/>
              </a:ext>
            </a:extLst>
          </p:cNvPr>
          <p:cNvSpPr txBox="1"/>
          <p:nvPr/>
        </p:nvSpPr>
        <p:spPr>
          <a:xfrm>
            <a:off x="747708" y="3043680"/>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activity, you will build the entire AV simulation model from scratch. Starting with a new VISSIM project, you will draw the network, set up signals, define an autonomous vehicle type, configure traffic inputs, and run the simulation to observe how AVs behave within the intersection.</a:t>
            </a:r>
          </a:p>
        </p:txBody>
      </p:sp>
      <p:sp>
        <p:nvSpPr>
          <p:cNvPr id="6" name="object 3">
            <a:extLst>
              <a:ext uri="{FF2B5EF4-FFF2-40B4-BE49-F238E27FC236}">
                <a16:creationId xmlns:a16="http://schemas.microsoft.com/office/drawing/2014/main" id="{479310FB-EC10-C1BD-E2F0-85BF36F65D03}"/>
              </a:ext>
            </a:extLst>
          </p:cNvPr>
          <p:cNvSpPr txBox="1"/>
          <p:nvPr/>
        </p:nvSpPr>
        <p:spPr>
          <a:xfrm>
            <a:off x="744137" y="4214728"/>
            <a:ext cx="10732294" cy="570486"/>
          </a:xfrm>
          <a:prstGeom prst="rect">
            <a:avLst/>
          </a:prstGeom>
        </p:spPr>
        <p:txBody>
          <a:bodyPr vert="horz" wrap="square" lIns="0" tIns="16329" rIns="0" bIns="0" rtlCol="0">
            <a:spAutoFit/>
          </a:bodyPr>
          <a:lstStyle/>
          <a:p>
            <a:pPr lvl="0" defTabSz="914400" hangingPunct="1">
              <a:lnSpc>
                <a:spcPct val="100000"/>
              </a:lnSpc>
              <a:spcBef>
                <a:spcPts val="0"/>
              </a:spcBef>
              <a:spcAft>
                <a:spcPts val="600"/>
              </a:spcAft>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Save Your File:</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br>
              <a:rPr lang="en-GB" sz="1800" kern="1200" dirty="0">
                <a:solidFill>
                  <a:srgbClr val="000000">
                    <a:lumMod val="75000"/>
                    <a:lumOff val="25000"/>
                  </a:srgbClr>
                </a:solidFill>
                <a:latin typeface="Arial" panose="020B0604020202020204" pitchFamily="34" charset="0"/>
                <a:cs typeface="Arial" panose="020B0604020202020204" pitchFamily="34" charset="0"/>
              </a:rPr>
            </a:br>
            <a:r>
              <a:rPr lang="en-GB" sz="1800" i="1" kern="1200" dirty="0">
                <a:solidFill>
                  <a:srgbClr val="000000">
                    <a:lumMod val="75000"/>
                    <a:lumOff val="25000"/>
                  </a:srgbClr>
                </a:solidFill>
                <a:latin typeface="Arial" panose="020B0604020202020204" pitchFamily="34" charset="0"/>
                <a:cs typeface="Arial" panose="020B0604020202020204" pitchFamily="34" charset="0"/>
              </a:rPr>
              <a:t>ex: </a:t>
            </a:r>
            <a:r>
              <a:rPr lang="en-US" sz="1800" i="1" kern="1200" dirty="0">
                <a:solidFill>
                  <a:srgbClr val="000000">
                    <a:lumMod val="75000"/>
                    <a:lumOff val="25000"/>
                  </a:srgbClr>
                </a:solidFill>
                <a:latin typeface="Arial" panose="020B0604020202020204" pitchFamily="34" charset="0"/>
                <a:cs typeface="Arial" panose="020B0604020202020204" pitchFamily="34" charset="0"/>
              </a:rPr>
              <a:t>VISSIM_Lab13_Klagenfurt_Intersection.inpx</a:t>
            </a:r>
            <a:endParaRPr lang="en-GB" sz="1800" i="1" dirty="0">
              <a:solidFill>
                <a:sysClr val="windowText" lastClr="000000"/>
              </a:solidFill>
              <a:latin typeface="Arial" panose="020B0604020202020204" pitchFamily="34" charset="0"/>
              <a:cs typeface="Arial" panose="020B0604020202020204" pitchFamily="34" charset="0"/>
            </a:endParaRPr>
          </a:p>
        </p:txBody>
      </p:sp>
      <p:sp>
        <p:nvSpPr>
          <p:cNvPr id="10" name="Title 9">
            <a:extLst>
              <a:ext uri="{FF2B5EF4-FFF2-40B4-BE49-F238E27FC236}">
                <a16:creationId xmlns:a16="http://schemas.microsoft.com/office/drawing/2014/main" id="{918E19C9-E18F-FB64-48E2-3E0D3B4829D6}"/>
              </a:ext>
            </a:extLst>
          </p:cNvPr>
          <p:cNvSpPr>
            <a:spLocks noGrp="1"/>
          </p:cNvSpPr>
          <p:nvPr>
            <p:ph type="title"/>
          </p:nvPr>
        </p:nvSpPr>
        <p:spPr>
          <a:xfrm>
            <a:off x="727199"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3497401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2CCE-1E67-5B59-24C2-F4A9C0FC962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8CD298-6BBF-4727-B0D1-0882B09EE9F4}"/>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Build and Simulate AV Behaviour in VISSIM</a:t>
            </a:r>
          </a:p>
        </p:txBody>
      </p:sp>
      <p:sp>
        <p:nvSpPr>
          <p:cNvPr id="5" name="object 3">
            <a:extLst>
              <a:ext uri="{FF2B5EF4-FFF2-40B4-BE49-F238E27FC236}">
                <a16:creationId xmlns:a16="http://schemas.microsoft.com/office/drawing/2014/main" id="{685B4B3D-9B4F-ECBF-B66E-4E84E28212B1}"/>
              </a:ext>
            </a:extLst>
          </p:cNvPr>
          <p:cNvSpPr txBox="1"/>
          <p:nvPr/>
        </p:nvSpPr>
        <p:spPr>
          <a:xfrm>
            <a:off x="740566" y="2474447"/>
            <a:ext cx="10703726" cy="116295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1. Launch VISSIM and Create a New Project</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Open PTV VISSIM.</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Go to File &gt; New to create a new project.</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Save the project as: </a:t>
            </a:r>
            <a:r>
              <a:rPr lang="en-GB" sz="1800" i="1" dirty="0">
                <a:solidFill>
                  <a:sysClr val="windowText" lastClr="000000"/>
                </a:solidFill>
                <a:latin typeface="Arial"/>
                <a:cs typeface="Arial"/>
              </a:rPr>
              <a:t>VISSIM_Lab13_Klagenfurt_Intersection.inpx</a:t>
            </a:r>
            <a:endParaRPr lang="en-GB" sz="1800" b="1" i="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E9414D7F-E455-90E1-1309-12BEB4411238}"/>
              </a:ext>
            </a:extLst>
          </p:cNvPr>
          <p:cNvSpPr txBox="1"/>
          <p:nvPr/>
        </p:nvSpPr>
        <p:spPr>
          <a:xfrm>
            <a:off x="740566" y="1507664"/>
            <a:ext cx="1071801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1: Set Up the Intersection (Based on Lab 7)</a:t>
            </a:r>
          </a:p>
        </p:txBody>
      </p:sp>
      <p:sp>
        <p:nvSpPr>
          <p:cNvPr id="11" name="object 3">
            <a:extLst>
              <a:ext uri="{FF2B5EF4-FFF2-40B4-BE49-F238E27FC236}">
                <a16:creationId xmlns:a16="http://schemas.microsoft.com/office/drawing/2014/main" id="{DEBE0EBD-C1F4-C3E8-F4B3-CDDC9133A25F}"/>
              </a:ext>
            </a:extLst>
          </p:cNvPr>
          <p:cNvSpPr txBox="1"/>
          <p:nvPr/>
        </p:nvSpPr>
        <p:spPr>
          <a:xfrm>
            <a:off x="726282" y="1809308"/>
            <a:ext cx="10718010"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This section replicates the intersection design used in Lab 7, up to signal controller creation. You will use this as the base for simulating autonomous vehicle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in </a:t>
            </a:r>
            <a:r>
              <a:rPr lang="en-GB" sz="1800" b="1" dirty="0">
                <a:solidFill>
                  <a:sysClr val="windowText" lastClr="000000"/>
                </a:solidFill>
                <a:latin typeface="Arial"/>
                <a:cs typeface="Arial"/>
              </a:rPr>
              <a:t>Lab 13.</a:t>
            </a:r>
          </a:p>
        </p:txBody>
      </p:sp>
      <p:sp>
        <p:nvSpPr>
          <p:cNvPr id="13" name="object 3">
            <a:extLst>
              <a:ext uri="{FF2B5EF4-FFF2-40B4-BE49-F238E27FC236}">
                <a16:creationId xmlns:a16="http://schemas.microsoft.com/office/drawing/2014/main" id="{F800D065-1996-359E-21EF-FCE71624B5D4}"/>
              </a:ext>
            </a:extLst>
          </p:cNvPr>
          <p:cNvSpPr txBox="1"/>
          <p:nvPr/>
        </p:nvSpPr>
        <p:spPr>
          <a:xfrm>
            <a:off x="726281" y="3918496"/>
            <a:ext cx="10718009"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3. Draw Road Links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Open the Network Objects &gt; Links tool.</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Draw the main road with at least 2 links (one for each direction).</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Add side roads as needed (ex: merging roads or crossing lanes).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Specify the correct number of lanes per link (ex: 1 or 2 lanes).</a:t>
            </a:r>
            <a:endParaRPr lang="en-GB" sz="1800" b="1"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FF49818F-15E1-D679-308C-E97C41323418}"/>
              </a:ext>
            </a:extLst>
          </p:cNvPr>
          <p:cNvSpPr>
            <a:spLocks noGrp="1"/>
          </p:cNvSpPr>
          <p:nvPr>
            <p:ph type="title"/>
          </p:nvPr>
        </p:nvSpPr>
        <p:spPr>
          <a:xfrm>
            <a:off x="727200" y="432000"/>
            <a:ext cx="6407999"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2406957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A9513-810E-FA1E-DE17-13A462C0714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A7E7D6-D397-AAD5-7D3F-946AE370AF7C}"/>
              </a:ext>
            </a:extLst>
          </p:cNvPr>
          <p:cNvSpPr txBox="1"/>
          <p:nvPr/>
        </p:nvSpPr>
        <p:spPr>
          <a:xfrm>
            <a:off x="726282" y="1025080"/>
            <a:ext cx="10726092" cy="4309972"/>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5: Class Activity 1</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28</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5.1 </a:t>
            </a:r>
            <a:r>
              <a:rPr lang="en-GB" sz="1800" spc="64" dirty="0" err="1">
                <a:solidFill>
                  <a:sysClr val="windowText" lastClr="000000"/>
                </a:solidFill>
                <a:latin typeface="Arial"/>
                <a:cs typeface="Arial"/>
              </a:rPr>
              <a:t>Analyze</a:t>
            </a:r>
            <a:r>
              <a:rPr lang="en-GB" sz="1800" spc="64" dirty="0">
                <a:solidFill>
                  <a:sysClr val="windowText" lastClr="000000"/>
                </a:solidFill>
                <a:latin typeface="Arial"/>
                <a:cs typeface="Arial"/>
              </a:rPr>
              <a:t> Autonomous Vehicle Performance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5.2 Load &amp; Explore AV Performance Dataset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5.3 Perform Descriptive Statistics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5.4 Create Visualizations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5.5 Compare AV vs Human-Driven Vehicle Data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6: Class Activity 2	………………………………..……………………..…………………………	36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6.1 Build and Simulate AV Behaviour in VISSIM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6.2 Setup, Define AVs, Simulate and Analysis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38</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7: Homework Assignment 1</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46</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7.1 Assignment 1: Simulate AV Behaviour in VISSIM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47</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8: References</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52</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8.1 Reference Textbooks &amp; Tutorials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53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8.2 Reference Code for Class Activity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53</a:t>
            </a:r>
          </a:p>
        </p:txBody>
      </p:sp>
      <p:sp>
        <p:nvSpPr>
          <p:cNvPr id="14" name="object 2">
            <a:extLst>
              <a:ext uri="{FF2B5EF4-FFF2-40B4-BE49-F238E27FC236}">
                <a16:creationId xmlns:a16="http://schemas.microsoft.com/office/drawing/2014/main" id="{F808A790-25C2-B919-C266-6CD4BFFADB7E}"/>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
        <p:nvSpPr>
          <p:cNvPr id="2" name="object 2">
            <a:extLst>
              <a:ext uri="{FF2B5EF4-FFF2-40B4-BE49-F238E27FC236}">
                <a16:creationId xmlns:a16="http://schemas.microsoft.com/office/drawing/2014/main" id="{551D8D26-8858-1828-6982-06D9A6D7651D}"/>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Autonomous Vehicles</a:t>
            </a:r>
          </a:p>
        </p:txBody>
      </p:sp>
    </p:spTree>
    <p:extLst>
      <p:ext uri="{BB962C8B-B14F-4D97-AF65-F5344CB8AC3E}">
        <p14:creationId xmlns:p14="http://schemas.microsoft.com/office/powerpoint/2010/main" val="33734605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AAA51-C423-E410-0B3E-FF713E782875}"/>
            </a:ext>
          </a:extLst>
        </p:cNvPr>
        <p:cNvGrpSpPr/>
        <p:nvPr/>
      </p:nvGrpSpPr>
      <p:grpSpPr>
        <a:xfrm>
          <a:off x="0" y="0"/>
          <a:ext cx="0" cy="0"/>
          <a:chOff x="0" y="0"/>
          <a:chExt cx="0" cy="0"/>
        </a:xfrm>
      </p:grpSpPr>
      <p:sp>
        <p:nvSpPr>
          <p:cNvPr id="12" name="object 3">
            <a:extLst>
              <a:ext uri="{FF2B5EF4-FFF2-40B4-BE49-F238E27FC236}">
                <a16:creationId xmlns:a16="http://schemas.microsoft.com/office/drawing/2014/main" id="{AFC35016-EEFA-8152-978B-AABD3E5E1F89}"/>
              </a:ext>
            </a:extLst>
          </p:cNvPr>
          <p:cNvSpPr txBox="1"/>
          <p:nvPr/>
        </p:nvSpPr>
        <p:spPr>
          <a:xfrm>
            <a:off x="727199" y="1025080"/>
            <a:ext cx="10737602" cy="1439955"/>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2. Set the Map Location (Klagenfurt, Austria)</a:t>
            </a:r>
          </a:p>
          <a:p>
            <a:pPr marL="627063" lvl="1" indent="-358775"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Use the “Find Location” button on the toolbar (map icon).</a:t>
            </a:r>
          </a:p>
          <a:p>
            <a:pPr marL="627063" lvl="1" indent="-358775"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Enter Klagenfurt, Austria in the search box.</a:t>
            </a:r>
          </a:p>
          <a:p>
            <a:pPr marL="627063" lvl="1" indent="-358775"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Pan and zoom to locate the intersection which we used in the Lab 7.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Location: </a:t>
            </a:r>
            <a:r>
              <a:rPr lang="en-GB" sz="1800" i="1" dirty="0">
                <a:solidFill>
                  <a:sysClr val="windowText" lastClr="000000"/>
                </a:solidFill>
                <a:latin typeface="Arial"/>
                <a:cs typeface="Arial"/>
                <a:hlinkClick r:id="rId2"/>
              </a:rPr>
              <a:t>https://maps.app.goo.gl/UYrqEas8xDv3HAz57</a:t>
            </a:r>
            <a:endParaRPr lang="en-GB" sz="1800" i="1" dirty="0">
              <a:solidFill>
                <a:sysClr val="windowText" lastClr="000000"/>
              </a:solidFill>
              <a:latin typeface="Arial"/>
              <a:cs typeface="Arial"/>
            </a:endParaRPr>
          </a:p>
        </p:txBody>
      </p:sp>
      <p:sp>
        <p:nvSpPr>
          <p:cNvPr id="14" name="object 3">
            <a:extLst>
              <a:ext uri="{FF2B5EF4-FFF2-40B4-BE49-F238E27FC236}">
                <a16:creationId xmlns:a16="http://schemas.microsoft.com/office/drawing/2014/main" id="{93E6E180-0728-9CDA-7E72-71EB41BA9E20}"/>
              </a:ext>
            </a:extLst>
          </p:cNvPr>
          <p:cNvSpPr txBox="1"/>
          <p:nvPr/>
        </p:nvSpPr>
        <p:spPr>
          <a:xfrm>
            <a:off x="727200" y="2792979"/>
            <a:ext cx="10737601" cy="2322248"/>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4. Add Connectors</a:t>
            </a:r>
          </a:p>
          <a:p>
            <a:pPr marL="268288" lvl="1" indent="0" defTabSz="1175644" hangingPunct="1">
              <a:lnSpc>
                <a:spcPct val="100000"/>
              </a:lnSpc>
              <a:spcBef>
                <a:spcPts val="129"/>
              </a:spcBef>
            </a:pPr>
            <a:r>
              <a:rPr lang="en-GB" sz="1800" dirty="0">
                <a:solidFill>
                  <a:sysClr val="windowText" lastClr="000000"/>
                </a:solidFill>
                <a:latin typeface="Arial"/>
                <a:cs typeface="Arial"/>
              </a:rPr>
              <a:t>To enable vehicle turning, merging, and lane transitions: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Use Network Objects &gt; Connectors.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Connect: </a:t>
            </a:r>
          </a:p>
          <a:p>
            <a:pPr marL="717550" lvl="5" indent="0" defTabSz="1175644" hangingPunct="1">
              <a:lnSpc>
                <a:spcPct val="100000"/>
              </a:lnSpc>
              <a:spcBef>
                <a:spcPts val="129"/>
              </a:spcBef>
              <a:buFont typeface="+mj-lt"/>
              <a:buAutoNum type="romanLcPeriod"/>
            </a:pPr>
            <a:r>
              <a:rPr lang="en-GB" sz="1800" dirty="0">
                <a:solidFill>
                  <a:sysClr val="windowText" lastClr="000000"/>
                </a:solidFill>
                <a:latin typeface="Arial"/>
                <a:cs typeface="Arial"/>
              </a:rPr>
              <a:t>  Side roads → Main road (for merging)</a:t>
            </a:r>
          </a:p>
          <a:p>
            <a:pPr marL="717550" lvl="5" indent="0" defTabSz="1175644" hangingPunct="1">
              <a:lnSpc>
                <a:spcPct val="100000"/>
              </a:lnSpc>
              <a:spcBef>
                <a:spcPts val="129"/>
              </a:spcBef>
              <a:buFont typeface="+mj-lt"/>
              <a:buAutoNum type="romanLcPeriod"/>
            </a:pPr>
            <a:r>
              <a:rPr lang="en-GB" sz="1800" dirty="0">
                <a:solidFill>
                  <a:sysClr val="windowText" lastClr="000000"/>
                </a:solidFill>
                <a:latin typeface="Arial"/>
                <a:cs typeface="Arial"/>
              </a:rPr>
              <a:t> Main road → Side roads (for exits or turns)</a:t>
            </a:r>
          </a:p>
          <a:p>
            <a:pPr marL="717550" lvl="5" indent="0" defTabSz="1175644" hangingPunct="1">
              <a:lnSpc>
                <a:spcPct val="100000"/>
              </a:lnSpc>
              <a:spcBef>
                <a:spcPts val="129"/>
              </a:spcBef>
              <a:buFont typeface="+mj-lt"/>
              <a:buAutoNum type="romanLcPeriod"/>
            </a:pPr>
            <a:r>
              <a:rPr lang="en-GB" sz="1800" dirty="0">
                <a:solidFill>
                  <a:sysClr val="windowText" lastClr="000000"/>
                </a:solidFill>
                <a:latin typeface="Arial"/>
                <a:cs typeface="Arial"/>
              </a:rPr>
              <a:t>Across opposing lanes at intersections (for left/right turns)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Add intermediate points on connectors to make curves smoother.</a:t>
            </a:r>
            <a:endParaRPr lang="en-GB" sz="1800" b="1" dirty="0">
              <a:solidFill>
                <a:sysClr val="windowText" lastClr="000000"/>
              </a:solidFill>
              <a:latin typeface="Arial"/>
              <a:cs typeface="Arial"/>
            </a:endParaRPr>
          </a:p>
        </p:txBody>
      </p:sp>
      <p:sp>
        <p:nvSpPr>
          <p:cNvPr id="15" name="Title 14">
            <a:extLst>
              <a:ext uri="{FF2B5EF4-FFF2-40B4-BE49-F238E27FC236}">
                <a16:creationId xmlns:a16="http://schemas.microsoft.com/office/drawing/2014/main" id="{02F6E1D6-C083-DAAC-B71B-2B4173055CF5}"/>
              </a:ext>
            </a:extLst>
          </p:cNvPr>
          <p:cNvSpPr>
            <a:spLocks noGrp="1"/>
          </p:cNvSpPr>
          <p:nvPr>
            <p:ph type="title"/>
          </p:nvPr>
        </p:nvSpPr>
        <p:spPr>
          <a:xfrm>
            <a:off x="727198"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945002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C029-E958-6B10-8B2D-A2CE6586A479}"/>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71AB5B72-8C3D-1AD4-522C-B209F57C522D}"/>
              </a:ext>
            </a:extLst>
          </p:cNvPr>
          <p:cNvSpPr txBox="1"/>
          <p:nvPr/>
        </p:nvSpPr>
        <p:spPr>
          <a:xfrm>
            <a:off x="740565" y="1025080"/>
            <a:ext cx="10718011"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5. Add Signal Heads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Go to Network Objects &gt; Signal Heads.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Click to place signal heads on each entry point of the intersection.</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Assign each signal head to the correct Link and Lane.</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Make sure the signal heads cover all traffic directions (straight, left turn, right turn).</a:t>
            </a:r>
          </a:p>
        </p:txBody>
      </p:sp>
      <p:sp>
        <p:nvSpPr>
          <p:cNvPr id="13" name="object 3">
            <a:extLst>
              <a:ext uri="{FF2B5EF4-FFF2-40B4-BE49-F238E27FC236}">
                <a16:creationId xmlns:a16="http://schemas.microsoft.com/office/drawing/2014/main" id="{18E205B1-E53E-4501-45BB-E5B0605231CD}"/>
              </a:ext>
            </a:extLst>
          </p:cNvPr>
          <p:cNvSpPr txBox="1"/>
          <p:nvPr/>
        </p:nvSpPr>
        <p:spPr>
          <a:xfrm>
            <a:off x="740565" y="2903863"/>
            <a:ext cx="10718011"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6. Create and Assign a Signal Controller</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Go to Base Data &gt; Signal Control &gt; Signal Controllers.</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Create a new controller and name it (ex: "</a:t>
            </a:r>
            <a:r>
              <a:rPr lang="en-GB" sz="1800" dirty="0" err="1">
                <a:solidFill>
                  <a:sysClr val="windowText" lastClr="000000"/>
                </a:solidFill>
                <a:latin typeface="Arial"/>
                <a:cs typeface="Arial"/>
              </a:rPr>
              <a:t>Main_Intersection_SC</a:t>
            </a:r>
            <a:r>
              <a:rPr lang="en-GB" sz="1800" dirty="0">
                <a:solidFill>
                  <a:sysClr val="windowText" lastClr="000000"/>
                </a:solidFill>
                <a:latin typeface="Arial"/>
                <a:cs typeface="Arial"/>
              </a:rPr>
              <a:t>").</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Assign it to control the signal heads placed in Step 5.</a:t>
            </a:r>
          </a:p>
          <a:p>
            <a:pPr marL="26828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Use fixed time or actuation logic depending on your experiment.</a:t>
            </a:r>
            <a:endParaRPr lang="en-GB" sz="1800" b="1" dirty="0">
              <a:solidFill>
                <a:sysClr val="windowText" lastClr="000000"/>
              </a:solidFill>
              <a:latin typeface="Arial"/>
              <a:cs typeface="Arial"/>
            </a:endParaRPr>
          </a:p>
        </p:txBody>
      </p:sp>
      <p:sp>
        <p:nvSpPr>
          <p:cNvPr id="4" name="Title 3">
            <a:extLst>
              <a:ext uri="{FF2B5EF4-FFF2-40B4-BE49-F238E27FC236}">
                <a16:creationId xmlns:a16="http://schemas.microsoft.com/office/drawing/2014/main" id="{26A9C7B8-954E-5DCB-9150-66DAA7FA381B}"/>
              </a:ext>
            </a:extLst>
          </p:cNvPr>
          <p:cNvSpPr>
            <a:spLocks noGrp="1"/>
          </p:cNvSpPr>
          <p:nvPr>
            <p:ph type="title"/>
          </p:nvPr>
        </p:nvSpPr>
        <p:spPr>
          <a:xfrm>
            <a:off x="727200"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3969174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0320C-A2E3-07FD-EBA2-EDE6B99D465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E8346CA-7156-97C0-85DB-A0B427FD8024}"/>
              </a:ext>
            </a:extLst>
          </p:cNvPr>
          <p:cNvPicPr>
            <a:picLocks noChangeAspect="1"/>
          </p:cNvPicPr>
          <p:nvPr/>
        </p:nvPicPr>
        <p:blipFill>
          <a:blip r:embed="rId2"/>
          <a:stretch>
            <a:fillRect/>
          </a:stretch>
        </p:blipFill>
        <p:spPr>
          <a:xfrm>
            <a:off x="740565" y="1025080"/>
            <a:ext cx="7412835" cy="5117648"/>
          </a:xfrm>
          <a:prstGeom prst="rect">
            <a:avLst/>
          </a:prstGeom>
        </p:spPr>
      </p:pic>
      <p:sp>
        <p:nvSpPr>
          <p:cNvPr id="4" name="Title 3">
            <a:extLst>
              <a:ext uri="{FF2B5EF4-FFF2-40B4-BE49-F238E27FC236}">
                <a16:creationId xmlns:a16="http://schemas.microsoft.com/office/drawing/2014/main" id="{CED4C669-49E3-475F-9BC8-439CE95B5E8D}"/>
              </a:ext>
            </a:extLst>
          </p:cNvPr>
          <p:cNvSpPr>
            <a:spLocks noGrp="1"/>
          </p:cNvSpPr>
          <p:nvPr>
            <p:ph type="title"/>
          </p:nvPr>
        </p:nvSpPr>
        <p:spPr>
          <a:xfrm>
            <a:off x="727200"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3452347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F272B-7176-B3A8-479E-B2DD9C16FDD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B52104-5E8A-0D2A-65D2-8C3A898F73D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2: Create and Assign AVs to Vehicle Input</a:t>
            </a:r>
          </a:p>
        </p:txBody>
      </p:sp>
      <p:sp>
        <p:nvSpPr>
          <p:cNvPr id="4" name="object 3">
            <a:extLst>
              <a:ext uri="{FF2B5EF4-FFF2-40B4-BE49-F238E27FC236}">
                <a16:creationId xmlns:a16="http://schemas.microsoft.com/office/drawing/2014/main" id="{9FD82DB3-1D68-8095-4E4D-C1C21E6E270E}"/>
              </a:ext>
            </a:extLst>
          </p:cNvPr>
          <p:cNvSpPr txBox="1"/>
          <p:nvPr/>
        </p:nvSpPr>
        <p:spPr>
          <a:xfrm>
            <a:off x="726281" y="1380447"/>
            <a:ext cx="10725152" cy="3178893"/>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Go to </a:t>
            </a:r>
            <a:r>
              <a:rPr lang="en-GB" sz="1800" b="1" dirty="0">
                <a:solidFill>
                  <a:sysClr val="windowText" lastClr="000000"/>
                </a:solidFill>
                <a:latin typeface="Arial"/>
                <a:cs typeface="Arial"/>
              </a:rPr>
              <a:t>Menu &gt; Base Data &gt; Vehicle Types</a:t>
            </a: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Click </a:t>
            </a:r>
            <a:r>
              <a:rPr lang="en-GB" sz="1800" b="1" dirty="0">
                <a:solidFill>
                  <a:sysClr val="windowText" lastClr="000000"/>
                </a:solidFill>
                <a:latin typeface="Arial"/>
                <a:cs typeface="Arial"/>
              </a:rPr>
              <a:t>"New" </a:t>
            </a:r>
            <a:r>
              <a:rPr lang="en-GB" sz="1800" dirty="0">
                <a:solidFill>
                  <a:sysClr val="windowText" lastClr="000000"/>
                </a:solidFill>
                <a:latin typeface="Arial"/>
                <a:cs typeface="Arial"/>
              </a:rPr>
              <a:t>and name it something like </a:t>
            </a:r>
            <a:r>
              <a:rPr lang="en-GB" sz="1800" b="1" dirty="0">
                <a:solidFill>
                  <a:sysClr val="windowText" lastClr="000000"/>
                </a:solidFill>
                <a:latin typeface="Arial"/>
                <a:cs typeface="Arial"/>
              </a:rPr>
              <a:t>“Autonomous Vehicle”</a:t>
            </a: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Create new Vehicle Composition; </a:t>
            </a:r>
            <a:r>
              <a:rPr lang="en-GB" sz="1800" b="1" dirty="0">
                <a:solidFill>
                  <a:sysClr val="windowText" lastClr="000000"/>
                </a:solidFill>
                <a:latin typeface="Arial"/>
                <a:cs typeface="Arial"/>
              </a:rPr>
              <a:t>Traffic &gt; Vehicle Compassion &gt; “AVs only (50 km/h)”</a:t>
            </a: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Assign </a:t>
            </a:r>
            <a:r>
              <a:rPr lang="en-GB" sz="1800" b="1" dirty="0">
                <a:solidFill>
                  <a:sysClr val="windowText" lastClr="000000"/>
                </a:solidFill>
                <a:latin typeface="Arial"/>
                <a:cs typeface="Arial"/>
              </a:rPr>
              <a:t>“Autonomous Vehicle”</a:t>
            </a:r>
            <a:r>
              <a:rPr lang="en-GB" sz="1800" dirty="0">
                <a:solidFill>
                  <a:sysClr val="windowText" lastClr="000000"/>
                </a:solidFill>
                <a:latin typeface="Arial"/>
                <a:cs typeface="Arial"/>
              </a:rPr>
              <a:t> as Vehicle Type and change the </a:t>
            </a:r>
            <a:r>
              <a:rPr lang="en-GB" sz="1800" b="1" dirty="0">
                <a:solidFill>
                  <a:sysClr val="windowText" lastClr="000000"/>
                </a:solidFill>
                <a:latin typeface="Arial"/>
                <a:cs typeface="Arial"/>
              </a:rPr>
              <a:t>Desired speed: </a:t>
            </a:r>
            <a:r>
              <a:rPr lang="en-GB" sz="1800" dirty="0">
                <a:solidFill>
                  <a:sysClr val="windowText" lastClr="000000"/>
                </a:solidFill>
                <a:latin typeface="Arial"/>
                <a:cs typeface="Arial"/>
              </a:rPr>
              <a:t>50 km/h</a:t>
            </a:r>
          </a:p>
          <a:p>
            <a:pPr marL="16328" lvl="1" indent="0" defTabSz="1175644" hangingPunct="1">
              <a:lnSpc>
                <a:spcPct val="100000"/>
              </a:lnSpc>
              <a:spcBef>
                <a:spcPts val="129"/>
              </a:spcBef>
            </a:pPr>
            <a:endParaRPr lang="en-GB" sz="1800" dirty="0">
              <a:solidFill>
                <a:sysClr val="windowText" lastClr="000000"/>
              </a:solidFill>
              <a:latin typeface="Arial"/>
              <a:cs typeface="Arial"/>
            </a:endParaRPr>
          </a:p>
          <a:p>
            <a:pPr marL="16328" lvl="1" indent="0" defTabSz="1175644" hangingPunct="1">
              <a:lnSpc>
                <a:spcPct val="100000"/>
              </a:lnSpc>
              <a:spcBef>
                <a:spcPts val="129"/>
              </a:spcBef>
            </a:pPr>
            <a:endParaRPr lang="en-GB" sz="1800" dirty="0">
              <a:solidFill>
                <a:sysClr val="windowText" lastClr="000000"/>
              </a:solidFill>
              <a:latin typeface="Arial"/>
              <a:cs typeface="Arial"/>
            </a:endParaRPr>
          </a:p>
          <a:p>
            <a:pPr marL="16328" lvl="1" indent="0" defTabSz="1175644" hangingPunct="1">
              <a:lnSpc>
                <a:spcPct val="100000"/>
              </a:lnSpc>
              <a:spcBef>
                <a:spcPts val="129"/>
              </a:spcBef>
            </a:pPr>
            <a:endParaRPr lang="en-GB" sz="1800" dirty="0">
              <a:solidFill>
                <a:sysClr val="windowText" lastClr="000000"/>
              </a:solidFill>
              <a:latin typeface="Arial"/>
              <a:cs typeface="Arial"/>
            </a:endParaRPr>
          </a:p>
          <a:p>
            <a:pPr marL="16328" lvl="1" indent="0" defTabSz="1175644" hangingPunct="1">
              <a:lnSpc>
                <a:spcPct val="100000"/>
              </a:lnSpc>
              <a:spcBef>
                <a:spcPts val="129"/>
              </a:spcBef>
            </a:pPr>
            <a:endParaRPr lang="en-GB" sz="1800" dirty="0">
              <a:solidFill>
                <a:sysClr val="windowText" lastClr="000000"/>
              </a:solidFill>
              <a:latin typeface="Arial"/>
              <a:cs typeface="Arial"/>
            </a:endParaRPr>
          </a:p>
          <a:p>
            <a:pPr marL="16328" lvl="1" indent="0" defTabSz="1175644" hangingPunct="1">
              <a:lnSpc>
                <a:spcPct val="100000"/>
              </a:lnSpc>
              <a:spcBef>
                <a:spcPts val="129"/>
              </a:spcBef>
            </a:pPr>
            <a:endParaRPr lang="en-US" sz="1800" dirty="0">
              <a:solidFill>
                <a:sysClr val="windowText" lastClr="000000"/>
              </a:solidFill>
              <a:latin typeface="Arial"/>
              <a:cs typeface="Arial"/>
            </a:endParaRP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Add specified </a:t>
            </a:r>
            <a:r>
              <a:rPr lang="en-GB" sz="1800" dirty="0" err="1">
                <a:solidFill>
                  <a:sysClr val="windowText" lastClr="000000"/>
                </a:solidFill>
                <a:latin typeface="Arial"/>
                <a:cs typeface="Arial"/>
              </a:rPr>
              <a:t>color</a:t>
            </a:r>
            <a:r>
              <a:rPr lang="en-GB" sz="1800" dirty="0">
                <a:solidFill>
                  <a:sysClr val="windowText" lastClr="000000"/>
                </a:solidFill>
                <a:latin typeface="Arial"/>
                <a:cs typeface="Arial"/>
              </a:rPr>
              <a:t> to Autonomous Vehicle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a:t>
            </a:r>
            <a:r>
              <a:rPr lang="en-GB" sz="1500" b="1" dirty="0">
                <a:solidFill>
                  <a:sysClr val="windowText" lastClr="000000"/>
                </a:solidFill>
                <a:latin typeface="Arial"/>
                <a:cs typeface="Arial"/>
              </a:rPr>
              <a:t>Base Data &gt; Distribution &gt; </a:t>
            </a:r>
            <a:r>
              <a:rPr lang="en-GB" sz="1500" b="1" dirty="0" err="1">
                <a:solidFill>
                  <a:sysClr val="windowText" lastClr="000000"/>
                </a:solidFill>
                <a:latin typeface="Arial"/>
                <a:cs typeface="Arial"/>
              </a:rPr>
              <a:t>Color</a:t>
            </a:r>
            <a:r>
              <a:rPr lang="en-GB" sz="1500" b="1" dirty="0">
                <a:solidFill>
                  <a:sysClr val="windowText" lastClr="000000"/>
                </a:solidFill>
                <a:latin typeface="Arial"/>
                <a:cs typeface="Arial"/>
              </a:rPr>
              <a:t> &gt; AVs : (255, 255, 0, 13)</a:t>
            </a:r>
            <a:endParaRPr lang="en-GB" sz="1500" dirty="0">
              <a:solidFill>
                <a:sysClr val="windowText" lastClr="000000"/>
              </a:solidFill>
              <a:latin typeface="Arial"/>
              <a:cs typeface="Arial"/>
            </a:endParaRPr>
          </a:p>
        </p:txBody>
      </p:sp>
      <p:pic>
        <p:nvPicPr>
          <p:cNvPr id="12" name="Picture 11">
            <a:extLst>
              <a:ext uri="{FF2B5EF4-FFF2-40B4-BE49-F238E27FC236}">
                <a16:creationId xmlns:a16="http://schemas.microsoft.com/office/drawing/2014/main" id="{2FBDF35E-23EA-1AC9-9EE3-3C43E447FDD4}"/>
              </a:ext>
            </a:extLst>
          </p:cNvPr>
          <p:cNvPicPr>
            <a:picLocks noChangeAspect="1"/>
          </p:cNvPicPr>
          <p:nvPr/>
        </p:nvPicPr>
        <p:blipFill>
          <a:blip r:embed="rId2"/>
          <a:stretch>
            <a:fillRect/>
          </a:stretch>
        </p:blipFill>
        <p:spPr>
          <a:xfrm>
            <a:off x="6425719" y="2682675"/>
            <a:ext cx="5040000" cy="3473684"/>
          </a:xfrm>
          <a:prstGeom prst="rect">
            <a:avLst/>
          </a:prstGeom>
        </p:spPr>
      </p:pic>
      <p:pic>
        <p:nvPicPr>
          <p:cNvPr id="14" name="Picture 13">
            <a:extLst>
              <a:ext uri="{FF2B5EF4-FFF2-40B4-BE49-F238E27FC236}">
                <a16:creationId xmlns:a16="http://schemas.microsoft.com/office/drawing/2014/main" id="{7862C07C-F6C6-CCE7-A795-55FA6725B8D5}"/>
              </a:ext>
            </a:extLst>
          </p:cNvPr>
          <p:cNvPicPr>
            <a:picLocks noChangeAspect="1"/>
          </p:cNvPicPr>
          <p:nvPr/>
        </p:nvPicPr>
        <p:blipFill>
          <a:blip r:embed="rId3"/>
          <a:stretch>
            <a:fillRect/>
          </a:stretch>
        </p:blipFill>
        <p:spPr>
          <a:xfrm>
            <a:off x="1138699" y="2682675"/>
            <a:ext cx="4967510" cy="1234901"/>
          </a:xfrm>
          <a:prstGeom prst="rect">
            <a:avLst/>
          </a:prstGeom>
        </p:spPr>
      </p:pic>
      <p:pic>
        <p:nvPicPr>
          <p:cNvPr id="18" name="Picture 17">
            <a:extLst>
              <a:ext uri="{FF2B5EF4-FFF2-40B4-BE49-F238E27FC236}">
                <a16:creationId xmlns:a16="http://schemas.microsoft.com/office/drawing/2014/main" id="{DACB40D2-6DD1-C1F2-5AF7-7633746C8AFC}"/>
              </a:ext>
            </a:extLst>
          </p:cNvPr>
          <p:cNvPicPr>
            <a:picLocks noChangeAspect="1"/>
          </p:cNvPicPr>
          <p:nvPr/>
        </p:nvPicPr>
        <p:blipFill>
          <a:blip r:embed="rId4"/>
          <a:srcRect l="397" r="6526"/>
          <a:stretch/>
        </p:blipFill>
        <p:spPr>
          <a:xfrm>
            <a:off x="1138698" y="4878930"/>
            <a:ext cx="4967511" cy="1277429"/>
          </a:xfrm>
          <a:prstGeom prst="rect">
            <a:avLst/>
          </a:prstGeom>
        </p:spPr>
      </p:pic>
      <p:sp>
        <p:nvSpPr>
          <p:cNvPr id="19" name="Rectangle: Rounded Corners 18">
            <a:extLst>
              <a:ext uri="{FF2B5EF4-FFF2-40B4-BE49-F238E27FC236}">
                <a16:creationId xmlns:a16="http://schemas.microsoft.com/office/drawing/2014/main" id="{C4E00B78-CA7F-45C7-C8D2-1E1F1B5010BF}"/>
              </a:ext>
            </a:extLst>
          </p:cNvPr>
          <p:cNvSpPr/>
          <p:nvPr/>
        </p:nvSpPr>
        <p:spPr>
          <a:xfrm>
            <a:off x="9135531" y="5793018"/>
            <a:ext cx="449802" cy="192350"/>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26" name="Connector: Elbow 25">
            <a:extLst>
              <a:ext uri="{FF2B5EF4-FFF2-40B4-BE49-F238E27FC236}">
                <a16:creationId xmlns:a16="http://schemas.microsoft.com/office/drawing/2014/main" id="{DA942C88-39AE-F447-6292-EFC6234FDA07}"/>
              </a:ext>
            </a:extLst>
          </p:cNvPr>
          <p:cNvCxnSpPr>
            <a:cxnSpLocks/>
            <a:endCxn id="19" idx="0"/>
          </p:cNvCxnSpPr>
          <p:nvPr/>
        </p:nvCxnSpPr>
        <p:spPr>
          <a:xfrm>
            <a:off x="5404513" y="5513696"/>
            <a:ext cx="3955919" cy="279322"/>
          </a:xfrm>
          <a:prstGeom prst="bentConnector2">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itle 10">
            <a:extLst>
              <a:ext uri="{FF2B5EF4-FFF2-40B4-BE49-F238E27FC236}">
                <a16:creationId xmlns:a16="http://schemas.microsoft.com/office/drawing/2014/main" id="{E818B9DA-EE5A-D3AB-EF58-160F528EA2C2}"/>
              </a:ext>
            </a:extLst>
          </p:cNvPr>
          <p:cNvSpPr>
            <a:spLocks noGrp="1"/>
          </p:cNvSpPr>
          <p:nvPr>
            <p:ph type="title"/>
          </p:nvPr>
        </p:nvSpPr>
        <p:spPr>
          <a:xfrm>
            <a:off x="727200"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13580741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46BB9-FC5C-788F-AACB-8EC587956C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7C3042-057C-FE92-BECE-220193F92D9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3: Define Vehicle Inputs</a:t>
            </a:r>
          </a:p>
        </p:txBody>
      </p:sp>
      <p:sp>
        <p:nvSpPr>
          <p:cNvPr id="5" name="object 3">
            <a:extLst>
              <a:ext uri="{FF2B5EF4-FFF2-40B4-BE49-F238E27FC236}">
                <a16:creationId xmlns:a16="http://schemas.microsoft.com/office/drawing/2014/main" id="{78221C18-487C-E4A8-682C-85912A9BA9CA}"/>
              </a:ext>
            </a:extLst>
          </p:cNvPr>
          <p:cNvSpPr txBox="1"/>
          <p:nvPr/>
        </p:nvSpPr>
        <p:spPr>
          <a:xfrm>
            <a:off x="733424" y="1399567"/>
            <a:ext cx="10725152" cy="116295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Go to Network </a:t>
            </a:r>
            <a:r>
              <a:rPr lang="en-GB" sz="1800" b="1" dirty="0">
                <a:solidFill>
                  <a:sysClr val="windowText" lastClr="000000"/>
                </a:solidFill>
                <a:latin typeface="Arial"/>
                <a:cs typeface="Arial"/>
              </a:rPr>
              <a:t>Objects &gt; Vehicle Inputs</a:t>
            </a: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Add inputs for each starting points in lanes.</a:t>
            </a:r>
          </a:p>
          <a:p>
            <a:pPr marL="16328" lvl="1" indent="0" defTabSz="1175644" hangingPunct="1">
              <a:lnSpc>
                <a:spcPct val="100000"/>
              </a:lnSpc>
              <a:spcBef>
                <a:spcPts val="129"/>
              </a:spcBef>
            </a:pPr>
            <a:r>
              <a:rPr lang="en-US" sz="1800" dirty="0">
                <a:solidFill>
                  <a:sysClr val="windowText" lastClr="000000"/>
                </a:solidFill>
                <a:latin typeface="Arial"/>
                <a:cs typeface="Arial"/>
              </a:rPr>
              <a:t>✅ Assign </a:t>
            </a:r>
            <a:r>
              <a:rPr lang="en-US" sz="1800" b="1" dirty="0">
                <a:solidFill>
                  <a:sysClr val="windowText" lastClr="000000"/>
                </a:solidFill>
                <a:latin typeface="Arial"/>
                <a:cs typeface="Arial"/>
              </a:rPr>
              <a:t>“Avs only (50 km/h)” </a:t>
            </a:r>
            <a:r>
              <a:rPr lang="en-US" sz="1800" dirty="0">
                <a:solidFill>
                  <a:sysClr val="windowText" lastClr="000000"/>
                </a:solidFill>
                <a:latin typeface="Arial"/>
                <a:cs typeface="Arial"/>
              </a:rPr>
              <a:t>vehicle composition type for one of input. </a:t>
            </a: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a:t>
            </a:r>
            <a:r>
              <a:rPr lang="en-US" sz="1800" dirty="0">
                <a:solidFill>
                  <a:sysClr val="windowText" lastClr="000000"/>
                </a:solidFill>
                <a:latin typeface="Arial"/>
                <a:cs typeface="Arial"/>
              </a:rPr>
              <a:t>For the other input you can assign anything desired.</a:t>
            </a:r>
            <a:endParaRPr lang="en-GB" sz="1800" dirty="0">
              <a:solidFill>
                <a:sysClr val="windowText" lastClr="000000"/>
              </a:solidFill>
              <a:latin typeface="Arial"/>
              <a:cs typeface="Arial"/>
            </a:endParaRPr>
          </a:p>
        </p:txBody>
      </p:sp>
      <p:pic>
        <p:nvPicPr>
          <p:cNvPr id="7" name="Picture 6">
            <a:extLst>
              <a:ext uri="{FF2B5EF4-FFF2-40B4-BE49-F238E27FC236}">
                <a16:creationId xmlns:a16="http://schemas.microsoft.com/office/drawing/2014/main" id="{684CD0FC-1DF0-E4AB-14D3-038203C70FFD}"/>
              </a:ext>
            </a:extLst>
          </p:cNvPr>
          <p:cNvPicPr>
            <a:picLocks noChangeAspect="1"/>
          </p:cNvPicPr>
          <p:nvPr/>
        </p:nvPicPr>
        <p:blipFill>
          <a:blip r:embed="rId2"/>
          <a:stretch>
            <a:fillRect/>
          </a:stretch>
        </p:blipFill>
        <p:spPr>
          <a:xfrm>
            <a:off x="6418576" y="2643523"/>
            <a:ext cx="5040000" cy="3476297"/>
          </a:xfrm>
          <a:prstGeom prst="rect">
            <a:avLst/>
          </a:prstGeom>
        </p:spPr>
      </p:pic>
      <p:sp>
        <p:nvSpPr>
          <p:cNvPr id="4" name="object 3">
            <a:extLst>
              <a:ext uri="{FF2B5EF4-FFF2-40B4-BE49-F238E27FC236}">
                <a16:creationId xmlns:a16="http://schemas.microsoft.com/office/drawing/2014/main" id="{A4C09A63-8247-759D-B683-164F2D143018}"/>
              </a:ext>
            </a:extLst>
          </p:cNvPr>
          <p:cNvSpPr txBox="1"/>
          <p:nvPr/>
        </p:nvSpPr>
        <p:spPr>
          <a:xfrm>
            <a:off x="733424" y="287054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4: Data Collection Points</a:t>
            </a:r>
          </a:p>
        </p:txBody>
      </p:sp>
      <p:sp>
        <p:nvSpPr>
          <p:cNvPr id="9" name="object 3">
            <a:extLst>
              <a:ext uri="{FF2B5EF4-FFF2-40B4-BE49-F238E27FC236}">
                <a16:creationId xmlns:a16="http://schemas.microsoft.com/office/drawing/2014/main" id="{0861C75A-D117-0335-623F-0A01C753D483}"/>
              </a:ext>
            </a:extLst>
          </p:cNvPr>
          <p:cNvSpPr txBox="1"/>
          <p:nvPr/>
        </p:nvSpPr>
        <p:spPr>
          <a:xfrm>
            <a:off x="733424" y="3360267"/>
            <a:ext cx="5362576"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Go to Network </a:t>
            </a:r>
          </a:p>
          <a:p>
            <a:pPr marL="16328" lvl="1" indent="0" defTabSz="1175644" hangingPunct="1">
              <a:lnSpc>
                <a:spcPct val="100000"/>
              </a:lnSpc>
              <a:spcBef>
                <a:spcPts val="129"/>
              </a:spcBef>
            </a:pPr>
            <a:r>
              <a:rPr lang="en-GB" sz="1800" b="1" dirty="0">
                <a:solidFill>
                  <a:sysClr val="windowText" lastClr="000000"/>
                </a:solidFill>
                <a:latin typeface="Arial"/>
                <a:cs typeface="Arial"/>
              </a:rPr>
              <a:t>      Objects &gt; Data Collection Point.</a:t>
            </a: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Place points at major entry or exit locations.</a:t>
            </a:r>
          </a:p>
          <a:p>
            <a:pPr marL="16328" lvl="1"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It measures </a:t>
            </a:r>
            <a:r>
              <a:rPr lang="en-GB" sz="1800" b="1" dirty="0">
                <a:solidFill>
                  <a:sysClr val="windowText" lastClr="000000"/>
                </a:solidFill>
                <a:latin typeface="Arial"/>
                <a:cs typeface="Arial"/>
              </a:rPr>
              <a:t>vehicle throughput </a:t>
            </a:r>
          </a:p>
          <a:p>
            <a:pPr marL="16328" lvl="1" indent="0" defTabSz="1175644" hangingPunct="1">
              <a:lnSpc>
                <a:spcPct val="100000"/>
              </a:lnSpc>
              <a:spcBef>
                <a:spcPts val="129"/>
              </a:spcBef>
            </a:pP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(number of vehicles passing a point).</a:t>
            </a:r>
          </a:p>
        </p:txBody>
      </p:sp>
      <p:sp>
        <p:nvSpPr>
          <p:cNvPr id="11" name="Title 10">
            <a:extLst>
              <a:ext uri="{FF2B5EF4-FFF2-40B4-BE49-F238E27FC236}">
                <a16:creationId xmlns:a16="http://schemas.microsoft.com/office/drawing/2014/main" id="{2DC6E8B7-AD96-A5AB-2108-E192D6BC81FC}"/>
              </a:ext>
            </a:extLst>
          </p:cNvPr>
          <p:cNvSpPr>
            <a:spLocks noGrp="1"/>
          </p:cNvSpPr>
          <p:nvPr>
            <p:ph type="title"/>
          </p:nvPr>
        </p:nvSpPr>
        <p:spPr>
          <a:xfrm>
            <a:off x="727200"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16759283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3C719-65F6-6B8A-9C4B-70CACCAD5A6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93D58CB-98E9-324F-1B9F-110A743A3593}"/>
              </a:ext>
            </a:extLst>
          </p:cNvPr>
          <p:cNvSpPr txBox="1"/>
          <p:nvPr/>
        </p:nvSpPr>
        <p:spPr>
          <a:xfrm>
            <a:off x="733424" y="1025080"/>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Step 5: Run the Simulation </a:t>
            </a:r>
            <a:r>
              <a:rPr lang="en-AT" sz="1800" dirty="0">
                <a:latin typeface="Arial" panose="020B0604020202020204" pitchFamily="34" charset="0"/>
                <a:cs typeface="Arial" panose="020B0604020202020204" pitchFamily="34" charset="0"/>
              </a:rPr>
              <a:t>▶️</a:t>
            </a:r>
            <a:endParaRPr lang="en-GB" sz="1800" b="1" dirty="0">
              <a:solidFill>
                <a:sysClr val="windowText" lastClr="000000"/>
              </a:solidFill>
              <a:latin typeface="Arial" panose="020B06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E29AB58F-241F-624C-6F5F-BFC9EA52FD27}"/>
              </a:ext>
            </a:extLst>
          </p:cNvPr>
          <p:cNvSpPr txBox="1"/>
          <p:nvPr/>
        </p:nvSpPr>
        <p:spPr>
          <a:xfrm>
            <a:off x="733424" y="1420440"/>
            <a:ext cx="10732296" cy="583310"/>
          </a:xfrm>
          <a:prstGeom prst="rect">
            <a:avLst/>
          </a:prstGeom>
        </p:spPr>
        <p:txBody>
          <a:bodyPr vert="horz" wrap="square" lIns="0" tIns="16329" rIns="0" bIns="0" rtlCol="0">
            <a:spAutoFit/>
          </a:bodyPr>
          <a:lstStyle/>
          <a:p>
            <a:pPr marL="542925" lvl="1" indent="-228600" defTabSz="1175644" hangingPunct="1">
              <a:lnSpc>
                <a:spcPct val="100000"/>
              </a:lnSpc>
              <a:spcBef>
                <a:spcPts val="129"/>
              </a:spcBef>
              <a:buFont typeface="+mj-lt"/>
              <a:buAutoNum type="arabicPeriod"/>
            </a:pPr>
            <a:r>
              <a:rPr lang="en-GB" sz="1800" dirty="0">
                <a:solidFill>
                  <a:sysClr val="windowText" lastClr="000000"/>
                </a:solidFill>
                <a:latin typeface="Arial" panose="020B0604020202020204" pitchFamily="34" charset="0"/>
                <a:cs typeface="Arial" panose="020B0604020202020204" pitchFamily="34" charset="0"/>
              </a:rPr>
              <a:t>Click </a:t>
            </a:r>
            <a:r>
              <a:rPr lang="en-GB" sz="1800" b="1" dirty="0">
                <a:solidFill>
                  <a:sysClr val="windowText" lastClr="000000"/>
                </a:solidFill>
                <a:latin typeface="Arial" panose="020B0604020202020204" pitchFamily="34" charset="0"/>
                <a:cs typeface="Arial" panose="020B0604020202020204" pitchFamily="34" charset="0"/>
              </a:rPr>
              <a:t>File &gt; Save </a:t>
            </a:r>
            <a:r>
              <a:rPr lang="en-GB" sz="1800" dirty="0">
                <a:solidFill>
                  <a:sysClr val="windowText" lastClr="000000"/>
                </a:solidFill>
                <a:latin typeface="Arial" panose="020B0604020202020204" pitchFamily="34" charset="0"/>
                <a:cs typeface="Arial" panose="020B0604020202020204" pitchFamily="34" charset="0"/>
              </a:rPr>
              <a:t>or press </a:t>
            </a:r>
            <a:r>
              <a:rPr lang="en-GB" sz="1800" b="1" dirty="0">
                <a:solidFill>
                  <a:sysClr val="windowText" lastClr="000000"/>
                </a:solidFill>
                <a:latin typeface="Arial" panose="020B0604020202020204" pitchFamily="34" charset="0"/>
                <a:cs typeface="Arial" panose="020B0604020202020204" pitchFamily="34" charset="0"/>
              </a:rPr>
              <a:t>Ctrl + S</a:t>
            </a:r>
          </a:p>
          <a:p>
            <a:pPr marL="542925" lvl="1" indent="-228600" defTabSz="1175644" hangingPunct="1">
              <a:lnSpc>
                <a:spcPct val="100000"/>
              </a:lnSpc>
              <a:spcBef>
                <a:spcPts val="129"/>
              </a:spcBef>
              <a:buFont typeface="+mj-lt"/>
              <a:buAutoNum type="arabicPeriod"/>
            </a:pPr>
            <a:r>
              <a:rPr lang="en-GB" sz="1800" dirty="0">
                <a:solidFill>
                  <a:sysClr val="windowText" lastClr="000000"/>
                </a:solidFill>
                <a:latin typeface="Arial" panose="020B0604020202020204" pitchFamily="34" charset="0"/>
                <a:cs typeface="Arial" panose="020B0604020202020204" pitchFamily="34" charset="0"/>
              </a:rPr>
              <a:t>Use the </a:t>
            </a:r>
            <a:r>
              <a:rPr lang="en-GB" sz="1800" b="1" dirty="0">
                <a:solidFill>
                  <a:sysClr val="windowText" lastClr="000000"/>
                </a:solidFill>
                <a:latin typeface="Arial" panose="020B0604020202020204" pitchFamily="34" charset="0"/>
                <a:cs typeface="Arial" panose="020B0604020202020204" pitchFamily="34" charset="0"/>
              </a:rPr>
              <a:t>Play button (▶️) </a:t>
            </a:r>
            <a:r>
              <a:rPr lang="en-GB" sz="1800" dirty="0">
                <a:solidFill>
                  <a:sysClr val="windowText" lastClr="000000"/>
                </a:solidFill>
                <a:latin typeface="Arial" panose="020B0604020202020204" pitchFamily="34" charset="0"/>
                <a:cs typeface="Arial" panose="020B0604020202020204" pitchFamily="34" charset="0"/>
              </a:rPr>
              <a:t>in the toolbar to start the simulation.</a:t>
            </a:r>
          </a:p>
        </p:txBody>
      </p:sp>
      <p:sp>
        <p:nvSpPr>
          <p:cNvPr id="9" name="object 3">
            <a:extLst>
              <a:ext uri="{FF2B5EF4-FFF2-40B4-BE49-F238E27FC236}">
                <a16:creationId xmlns:a16="http://schemas.microsoft.com/office/drawing/2014/main" id="{05296F39-7BA9-80F2-18E4-7542BC141761}"/>
              </a:ext>
            </a:extLst>
          </p:cNvPr>
          <p:cNvSpPr txBox="1"/>
          <p:nvPr/>
        </p:nvSpPr>
        <p:spPr>
          <a:xfrm>
            <a:off x="733424" y="2688934"/>
            <a:ext cx="10695614" cy="2586423"/>
          </a:xfrm>
          <a:prstGeom prst="rect">
            <a:avLst/>
          </a:prstGeom>
        </p:spPr>
        <p:txBody>
          <a:bodyPr vert="horz" wrap="square" lIns="0" tIns="16329" rIns="0" bIns="0" rtlCol="0">
            <a:spAutoFit/>
          </a:bodyPr>
          <a:lstStyle/>
          <a:p>
            <a:pPr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Use slow-motion playback to closely observe the </a:t>
            </a:r>
            <a:r>
              <a:rPr lang="en-GB" sz="1800" dirty="0" err="1">
                <a:solidFill>
                  <a:sysClr val="windowText" lastClr="000000"/>
                </a:solidFill>
                <a:latin typeface="Arial" panose="020B0604020202020204" pitchFamily="34" charset="0"/>
                <a:cs typeface="Arial" panose="020B0604020202020204" pitchFamily="34" charset="0"/>
              </a:rPr>
              <a:t>behavior</a:t>
            </a:r>
            <a:r>
              <a:rPr lang="en-GB" sz="1800" dirty="0">
                <a:solidFill>
                  <a:sysClr val="windowText" lastClr="000000"/>
                </a:solidFill>
                <a:latin typeface="Arial" panose="020B0604020202020204" pitchFamily="34" charset="0"/>
                <a:cs typeface="Arial" panose="020B0604020202020204" pitchFamily="34" charset="0"/>
              </a:rPr>
              <a:t> of Autonomous Vehicles (AVs) in critical areas such as merging zones and signalized intersections.</a:t>
            </a:r>
          </a:p>
          <a:p>
            <a:pPr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During the simulation, AVs are displayed in red </a:t>
            </a:r>
            <a:r>
              <a:rPr lang="en-GB" sz="1800" dirty="0" err="1">
                <a:solidFill>
                  <a:sysClr val="windowText" lastClr="000000"/>
                </a:solidFill>
                <a:latin typeface="Arial" panose="020B0604020202020204" pitchFamily="34" charset="0"/>
                <a:cs typeface="Arial" panose="020B0604020202020204" pitchFamily="34" charset="0"/>
              </a:rPr>
              <a:t>color</a:t>
            </a:r>
            <a:r>
              <a:rPr lang="en-GB" sz="1800" dirty="0">
                <a:solidFill>
                  <a:sysClr val="windowText" lastClr="000000"/>
                </a:solidFill>
                <a:latin typeface="Arial" panose="020B0604020202020204" pitchFamily="34" charset="0"/>
                <a:cs typeface="Arial" panose="020B0604020202020204" pitchFamily="34" charset="0"/>
              </a:rPr>
              <a:t> for easy identification. Focus on </a:t>
            </a:r>
            <a:r>
              <a:rPr lang="en-GB" sz="1800" dirty="0" err="1">
                <a:solidFill>
                  <a:sysClr val="windowText" lastClr="000000"/>
                </a:solidFill>
                <a:latin typeface="Arial" panose="020B0604020202020204" pitchFamily="34" charset="0"/>
                <a:cs typeface="Arial" panose="020B0604020202020204" pitchFamily="34" charset="0"/>
              </a:rPr>
              <a:t>analyzing</a:t>
            </a:r>
            <a:r>
              <a:rPr lang="en-GB" sz="1800" dirty="0">
                <a:solidFill>
                  <a:sysClr val="windowText" lastClr="000000"/>
                </a:solidFill>
                <a:latin typeface="Arial" panose="020B0604020202020204" pitchFamily="34" charset="0"/>
                <a:cs typeface="Arial" panose="020B0604020202020204" pitchFamily="34" charset="0"/>
              </a:rPr>
              <a:t> the following </a:t>
            </a:r>
            <a:r>
              <a:rPr lang="en-GB" sz="1800" dirty="0" err="1">
                <a:solidFill>
                  <a:sysClr val="windowText" lastClr="000000"/>
                </a:solidFill>
                <a:latin typeface="Arial" panose="020B0604020202020204" pitchFamily="34" charset="0"/>
                <a:cs typeface="Arial" panose="020B0604020202020204" pitchFamily="34" charset="0"/>
              </a:rPr>
              <a:t>behaviors</a:t>
            </a:r>
            <a:r>
              <a:rPr lang="en-GB" sz="1800" dirty="0">
                <a:solidFill>
                  <a:sysClr val="windowText" lastClr="000000"/>
                </a:solidFill>
                <a:latin typeface="Arial" panose="020B0604020202020204" pitchFamily="34" charset="0"/>
                <a:cs typeface="Arial" panose="020B0604020202020204" pitchFamily="34" charset="0"/>
              </a:rPr>
              <a:t>:</a:t>
            </a:r>
          </a:p>
          <a:p>
            <a:pPr marL="542925" lvl="1" indent="-228600" defTabSz="1175644" hangingPunct="1">
              <a:lnSpc>
                <a:spcPct val="100000"/>
              </a:lnSpc>
              <a:spcBef>
                <a:spcPts val="129"/>
              </a:spcBef>
              <a:buFont typeface="+mj-lt"/>
              <a:buAutoNum type="arabicPeriod"/>
            </a:pPr>
            <a:r>
              <a:rPr lang="en-GB" sz="1800" b="1" dirty="0">
                <a:solidFill>
                  <a:sysClr val="windowText" lastClr="000000"/>
                </a:solidFill>
                <a:latin typeface="Arial" panose="020B0604020202020204" pitchFamily="34" charset="0"/>
                <a:cs typeface="Arial" panose="020B0604020202020204" pitchFamily="34" charset="0"/>
              </a:rPr>
              <a:t>Merging </a:t>
            </a:r>
            <a:r>
              <a:rPr lang="en-GB" sz="1800" b="1" dirty="0" err="1">
                <a:solidFill>
                  <a:sysClr val="windowText" lastClr="000000"/>
                </a:solidFill>
                <a:latin typeface="Arial" panose="020B0604020202020204" pitchFamily="34" charset="0"/>
                <a:cs typeface="Arial" panose="020B0604020202020204" pitchFamily="34" charset="0"/>
              </a:rPr>
              <a:t>behavior</a:t>
            </a:r>
            <a:r>
              <a:rPr lang="en-GB" sz="1800" b="1" dirty="0">
                <a:solidFill>
                  <a:sysClr val="windowText" lastClr="000000"/>
                </a:solidFill>
                <a:latin typeface="Arial" panose="020B0604020202020204" pitchFamily="34" charset="0"/>
                <a:cs typeface="Arial" panose="020B0604020202020204" pitchFamily="34" charset="0"/>
              </a:rPr>
              <a:t> </a:t>
            </a:r>
            <a:r>
              <a:rPr lang="en-GB" sz="1800" dirty="0">
                <a:solidFill>
                  <a:sysClr val="windowText" lastClr="000000"/>
                </a:solidFill>
                <a:latin typeface="Arial" panose="020B0604020202020204" pitchFamily="34" charset="0"/>
                <a:cs typeface="Arial" panose="020B0604020202020204" pitchFamily="34" charset="0"/>
              </a:rPr>
              <a:t>at connectors</a:t>
            </a:r>
          </a:p>
          <a:p>
            <a:pPr marL="542925" lvl="1" indent="-228600" defTabSz="1175644" hangingPunct="1">
              <a:lnSpc>
                <a:spcPct val="100000"/>
              </a:lnSpc>
              <a:spcBef>
                <a:spcPts val="129"/>
              </a:spcBef>
              <a:buFont typeface="+mj-lt"/>
              <a:buAutoNum type="arabicPeriod"/>
            </a:pPr>
            <a:r>
              <a:rPr lang="en-GB" sz="1800" b="1" dirty="0">
                <a:solidFill>
                  <a:sysClr val="windowText" lastClr="000000"/>
                </a:solidFill>
                <a:latin typeface="Arial" panose="020B0604020202020204" pitchFamily="34" charset="0"/>
                <a:cs typeface="Arial" panose="020B0604020202020204" pitchFamily="34" charset="0"/>
              </a:rPr>
              <a:t>Reaction time </a:t>
            </a:r>
            <a:r>
              <a:rPr lang="en-GB" sz="1800" dirty="0">
                <a:solidFill>
                  <a:sysClr val="windowText" lastClr="000000"/>
                </a:solidFill>
                <a:latin typeface="Arial" panose="020B0604020202020204" pitchFamily="34" charset="0"/>
                <a:cs typeface="Arial" panose="020B0604020202020204" pitchFamily="34" charset="0"/>
              </a:rPr>
              <a:t>at traffic signals and stop lines</a:t>
            </a:r>
          </a:p>
          <a:p>
            <a:pPr marL="542925" lvl="1" indent="-228600" defTabSz="1175644" hangingPunct="1">
              <a:lnSpc>
                <a:spcPct val="100000"/>
              </a:lnSpc>
              <a:spcBef>
                <a:spcPts val="129"/>
              </a:spcBef>
              <a:buFont typeface="+mj-lt"/>
              <a:buAutoNum type="arabicPeriod"/>
            </a:pPr>
            <a:r>
              <a:rPr lang="en-GB" sz="1800" b="1" dirty="0">
                <a:solidFill>
                  <a:sysClr val="windowText" lastClr="000000"/>
                </a:solidFill>
                <a:latin typeface="Arial" panose="020B0604020202020204" pitchFamily="34" charset="0"/>
                <a:cs typeface="Arial" panose="020B0604020202020204" pitchFamily="34" charset="0"/>
              </a:rPr>
              <a:t>Lane-changing</a:t>
            </a:r>
            <a:r>
              <a:rPr lang="en-GB" sz="1800" dirty="0">
                <a:solidFill>
                  <a:sysClr val="windowText" lastClr="000000"/>
                </a:solidFill>
                <a:latin typeface="Arial" panose="020B0604020202020204" pitchFamily="34" charset="0"/>
                <a:cs typeface="Arial" panose="020B0604020202020204" pitchFamily="34" charset="0"/>
              </a:rPr>
              <a:t> patterns in mixed traffic</a:t>
            </a:r>
          </a:p>
          <a:p>
            <a:pPr marL="542925" lvl="1" indent="-228600" defTabSz="1175644" hangingPunct="1">
              <a:lnSpc>
                <a:spcPct val="100000"/>
              </a:lnSpc>
              <a:spcBef>
                <a:spcPts val="129"/>
              </a:spcBef>
              <a:buFont typeface="+mj-lt"/>
              <a:buAutoNum type="arabicPeriod"/>
            </a:pPr>
            <a:r>
              <a:rPr lang="en-GB" sz="1800" b="1" dirty="0">
                <a:solidFill>
                  <a:sysClr val="windowText" lastClr="000000"/>
                </a:solidFill>
                <a:latin typeface="Arial" panose="020B0604020202020204" pitchFamily="34" charset="0"/>
                <a:cs typeface="Arial" panose="020B0604020202020204" pitchFamily="34" charset="0"/>
              </a:rPr>
              <a:t>Queue formation and dissipation </a:t>
            </a:r>
            <a:r>
              <a:rPr lang="en-GB" sz="1800" dirty="0">
                <a:solidFill>
                  <a:sysClr val="windowText" lastClr="000000"/>
                </a:solidFill>
                <a:latin typeface="Arial" panose="020B0604020202020204" pitchFamily="34" charset="0"/>
                <a:cs typeface="Arial" panose="020B0604020202020204" pitchFamily="34" charset="0"/>
              </a:rPr>
              <a:t>during congestion </a:t>
            </a:r>
          </a:p>
        </p:txBody>
      </p:sp>
      <p:sp>
        <p:nvSpPr>
          <p:cNvPr id="10" name="object 3">
            <a:extLst>
              <a:ext uri="{FF2B5EF4-FFF2-40B4-BE49-F238E27FC236}">
                <a16:creationId xmlns:a16="http://schemas.microsoft.com/office/drawing/2014/main" id="{3B2C7EC0-5A64-71DD-CD51-BFF04638F079}"/>
              </a:ext>
            </a:extLst>
          </p:cNvPr>
          <p:cNvSpPr txBox="1"/>
          <p:nvPr/>
        </p:nvSpPr>
        <p:spPr>
          <a:xfrm>
            <a:off x="726280" y="2395447"/>
            <a:ext cx="545022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Step 6: Visual Observation - </a:t>
            </a:r>
            <a:r>
              <a:rPr lang="en-GB" sz="1800" b="1" dirty="0" err="1">
                <a:solidFill>
                  <a:sysClr val="windowText" lastClr="000000"/>
                </a:solidFill>
                <a:latin typeface="Arial" panose="020B0604020202020204" pitchFamily="34" charset="0"/>
                <a:cs typeface="Arial" panose="020B0604020202020204" pitchFamily="34" charset="0"/>
              </a:rPr>
              <a:t>Behavior</a:t>
            </a:r>
            <a:r>
              <a:rPr lang="en-GB" sz="1800" b="1" dirty="0">
                <a:solidFill>
                  <a:sysClr val="windowText" lastClr="000000"/>
                </a:solidFill>
                <a:latin typeface="Arial" panose="020B0604020202020204" pitchFamily="34" charset="0"/>
                <a:cs typeface="Arial" panose="020B0604020202020204" pitchFamily="34" charset="0"/>
              </a:rPr>
              <a:t> Analysis</a:t>
            </a:r>
          </a:p>
        </p:txBody>
      </p:sp>
      <p:sp>
        <p:nvSpPr>
          <p:cNvPr id="7" name="Title 6">
            <a:extLst>
              <a:ext uri="{FF2B5EF4-FFF2-40B4-BE49-F238E27FC236}">
                <a16:creationId xmlns:a16="http://schemas.microsoft.com/office/drawing/2014/main" id="{EB64268A-D8A0-F200-1C26-C2C7E6A5C6D2}"/>
              </a:ext>
            </a:extLst>
          </p:cNvPr>
          <p:cNvSpPr>
            <a:spLocks noGrp="1"/>
          </p:cNvSpPr>
          <p:nvPr>
            <p:ph type="title"/>
          </p:nvPr>
        </p:nvSpPr>
        <p:spPr>
          <a:xfrm>
            <a:off x="727200"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21607076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C2E8-204D-4579-4CE1-5F8BC448A50B}"/>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652B6BA3-CE29-2EF1-0C36-3046FB930B34}"/>
              </a:ext>
            </a:extLst>
          </p:cNvPr>
          <p:cNvPicPr>
            <a:picLocks noChangeAspect="1"/>
          </p:cNvPicPr>
          <p:nvPr/>
        </p:nvPicPr>
        <p:blipFill>
          <a:blip r:embed="rId2"/>
          <a:stretch>
            <a:fillRect/>
          </a:stretch>
        </p:blipFill>
        <p:spPr>
          <a:xfrm>
            <a:off x="727200" y="997736"/>
            <a:ext cx="7436645" cy="5086267"/>
          </a:xfrm>
          <a:prstGeom prst="rect">
            <a:avLst/>
          </a:prstGeom>
        </p:spPr>
      </p:pic>
      <p:sp>
        <p:nvSpPr>
          <p:cNvPr id="7" name="Title 6">
            <a:extLst>
              <a:ext uri="{FF2B5EF4-FFF2-40B4-BE49-F238E27FC236}">
                <a16:creationId xmlns:a16="http://schemas.microsoft.com/office/drawing/2014/main" id="{6340C827-2D09-9C5D-B09A-4D5ABBDAE1F1}"/>
              </a:ext>
            </a:extLst>
          </p:cNvPr>
          <p:cNvSpPr>
            <a:spLocks noGrp="1"/>
          </p:cNvSpPr>
          <p:nvPr>
            <p:ph type="title"/>
          </p:nvPr>
        </p:nvSpPr>
        <p:spPr>
          <a:xfrm>
            <a:off x="727200" y="432000"/>
            <a:ext cx="6408000" cy="369332"/>
          </a:xfrm>
        </p:spPr>
        <p:txBody>
          <a:bodyPr/>
          <a:lstStyle/>
          <a:p>
            <a:r>
              <a:rPr lang="en-GB" dirty="0"/>
              <a:t>6. Class Activity 2: Simulate AV </a:t>
            </a:r>
            <a:r>
              <a:rPr lang="en-GB" dirty="0" err="1"/>
              <a:t>Behavior</a:t>
            </a:r>
            <a:r>
              <a:rPr lang="en-GB" dirty="0"/>
              <a:t> in VISSIM</a:t>
            </a:r>
            <a:endParaRPr lang="LID4096" dirty="0"/>
          </a:p>
        </p:txBody>
      </p:sp>
    </p:spTree>
    <p:extLst>
      <p:ext uri="{BB962C8B-B14F-4D97-AF65-F5344CB8AC3E}">
        <p14:creationId xmlns:p14="http://schemas.microsoft.com/office/powerpoint/2010/main" val="30905887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07:</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Homework: Assignment 1</a:t>
            </a:r>
          </a:p>
        </p:txBody>
      </p:sp>
    </p:spTree>
    <p:extLst>
      <p:ext uri="{BB962C8B-B14F-4D97-AF65-F5344CB8AC3E}">
        <p14:creationId xmlns:p14="http://schemas.microsoft.com/office/powerpoint/2010/main" val="1417686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 Assignment 1 - Traffic Flow Simulation using VISSIM</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In this assignment, you will recreate and extend the simulation completed during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Class Activity 2</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You must start from a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new, empty VISSIM project (.</a:t>
            </a:r>
            <a:r>
              <a:rPr kumimoji="0" lang="en-GB" sz="1800" b="1" i="0" u="none" strike="noStrike" kern="0" cap="none" spc="0" normalizeH="0" baseline="0" noProof="0" dirty="0" err="1">
                <a:ln>
                  <a:noFill/>
                </a:ln>
                <a:solidFill>
                  <a:sysClr val="windowText" lastClr="000000"/>
                </a:solidFill>
                <a:effectLst/>
                <a:uLnTx/>
                <a:uFillTx/>
                <a:latin typeface="Arial"/>
                <a:ea typeface="+mn-ea"/>
                <a:cs typeface="Arial"/>
                <a:sym typeface="Helvetica Neue"/>
              </a:rPr>
              <a:t>inpx</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and progressively build the full AV simulation model by following the steps practiced in class.</a:t>
            </a:r>
          </a:p>
        </p:txBody>
      </p:sp>
      <p:sp>
        <p:nvSpPr>
          <p:cNvPr id="11" name="object 2">
            <a:extLst>
              <a:ext uri="{FF2B5EF4-FFF2-40B4-BE49-F238E27FC236}">
                <a16:creationId xmlns:a16="http://schemas.microsoft.com/office/drawing/2014/main" id="{910D0FDA-BA22-62AF-E16E-4DDB063000A1}"/>
              </a:ext>
            </a:extLst>
          </p:cNvPr>
          <p:cNvSpPr txBox="1">
            <a:spLocks noGrp="1"/>
          </p:cNvSpPr>
          <p:nvPr>
            <p:ph type="title"/>
          </p:nvPr>
        </p:nvSpPr>
        <p:spPr>
          <a:xfrm>
            <a:off x="726468" y="427119"/>
            <a:ext cx="46548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Assignment 1 – Lab 7</a:t>
            </a:r>
          </a:p>
        </p:txBody>
      </p:sp>
      <p:sp>
        <p:nvSpPr>
          <p:cNvPr id="2" name="object 3">
            <a:extLst>
              <a:ext uri="{FF2B5EF4-FFF2-40B4-BE49-F238E27FC236}">
                <a16:creationId xmlns:a16="http://schemas.microsoft.com/office/drawing/2014/main" id="{844BFDE6-6EEE-6F39-E3CD-40E1BE5D30D8}"/>
              </a:ext>
            </a:extLst>
          </p:cNvPr>
          <p:cNvSpPr txBox="1"/>
          <p:nvPr/>
        </p:nvSpPr>
        <p:spPr>
          <a:xfrm>
            <a:off x="740380" y="2471539"/>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Objective of the assignment:</a:t>
            </a:r>
          </a:p>
        </p:txBody>
      </p:sp>
      <p:sp>
        <p:nvSpPr>
          <p:cNvPr id="4" name="object 3">
            <a:extLst>
              <a:ext uri="{FF2B5EF4-FFF2-40B4-BE49-F238E27FC236}">
                <a16:creationId xmlns:a16="http://schemas.microsoft.com/office/drawing/2014/main" id="{BDBDA81F-76C8-6544-D3F2-2B330913BB09}"/>
              </a:ext>
            </a:extLst>
          </p:cNvPr>
          <p:cNvSpPr txBox="1"/>
          <p:nvPr/>
        </p:nvSpPr>
        <p:spPr>
          <a:xfrm>
            <a:off x="740380" y="2933683"/>
            <a:ext cx="5788632" cy="1401483"/>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The goal is to build a simple yet complete microscopic simulation model that includes autonomous vehicles,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analyze</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their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behavior</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and compare it with typical traffic flow patterns. You will replicate the steps demonstrated in class and develop a polished version on your own.</a:t>
            </a:r>
          </a:p>
        </p:txBody>
      </p:sp>
      <p:pic>
        <p:nvPicPr>
          <p:cNvPr id="6" name="PTV Vissim - New Connector Features (4)">
            <a:hlinkClick r:id="" action="ppaction://media"/>
            <a:extLst>
              <a:ext uri="{FF2B5EF4-FFF2-40B4-BE49-F238E27FC236}">
                <a16:creationId xmlns:a16="http://schemas.microsoft.com/office/drawing/2014/main" id="{70FC22B8-3E4C-D298-B0E1-3EAD2FC0B96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648198" y="2952750"/>
            <a:ext cx="4803422" cy="2701925"/>
          </a:xfrm>
          <a:prstGeom prst="rect">
            <a:avLst/>
          </a:prstGeom>
        </p:spPr>
      </p:pic>
    </p:spTree>
    <p:extLst>
      <p:ext uri="{BB962C8B-B14F-4D97-AF65-F5344CB8AC3E}">
        <p14:creationId xmlns:p14="http://schemas.microsoft.com/office/powerpoint/2010/main" val="1134917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7.2 Assignment 1 - Task Instructions</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Follow these steps using PTV VISSIM:</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69" y="427119"/>
            <a:ext cx="40741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Task Instructions</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925089"/>
            <a:ext cx="10725152" cy="3704678"/>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Create a new network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and draw the intersection layout from class.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Set the map location (Klagenfurt)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and zoom in to your chosen area.</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Add road links and connectors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for all turning movements.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Insert signal heads</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and create/assign a signal controller.</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Create an Autonomous Vehicle (AV) type</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set desired speed, and assign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color</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Define vehicle inputs</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including at least one AV-only input.</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Add data collection points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to measure traffic throughput.</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Run the simulation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and observe AV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behavior</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(merging, lane change, signal reaction).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Capture screenshots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of the model, simulation, and observed AV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behaviors</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
        <p:nvSpPr>
          <p:cNvPr id="2" name="object 3">
            <a:extLst>
              <a:ext uri="{FF2B5EF4-FFF2-40B4-BE49-F238E27FC236}">
                <a16:creationId xmlns:a16="http://schemas.microsoft.com/office/drawing/2014/main" id="{08DEE488-F6F4-C95F-11D0-126363A1C7E1}"/>
              </a:ext>
            </a:extLst>
          </p:cNvPr>
          <p:cNvSpPr txBox="1"/>
          <p:nvPr/>
        </p:nvSpPr>
        <p:spPr>
          <a:xfrm>
            <a:off x="733424" y="5746562"/>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You may enhance your model with extra elements, such as different AV proportions or multiple lanes.</a:t>
            </a:r>
          </a:p>
        </p:txBody>
      </p:sp>
    </p:spTree>
    <p:extLst>
      <p:ext uri="{BB962C8B-B14F-4D97-AF65-F5344CB8AC3E}">
        <p14:creationId xmlns:p14="http://schemas.microsoft.com/office/powerpoint/2010/main" val="254222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 Lab Overview and Required Tools</a:t>
            </a:r>
          </a:p>
        </p:txBody>
      </p:sp>
    </p:spTree>
    <p:extLst>
      <p:ext uri="{BB962C8B-B14F-4D97-AF65-F5344CB8AC3E}">
        <p14:creationId xmlns:p14="http://schemas.microsoft.com/office/powerpoint/2010/main" val="94445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5D61-2A0C-AFF3-878D-725BFD7907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598671-4970-593A-167C-1E76B66AB78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7.3 Assignment 1 - Submission Guidelines</a:t>
            </a:r>
          </a:p>
        </p:txBody>
      </p:sp>
      <p:sp>
        <p:nvSpPr>
          <p:cNvPr id="5" name="object 3">
            <a:extLst>
              <a:ext uri="{FF2B5EF4-FFF2-40B4-BE49-F238E27FC236}">
                <a16:creationId xmlns:a16="http://schemas.microsoft.com/office/drawing/2014/main" id="{706D2810-6D50-64F7-418D-0D456A45BED6}"/>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Submit the following files:</a:t>
            </a:r>
          </a:p>
        </p:txBody>
      </p:sp>
      <p:sp>
        <p:nvSpPr>
          <p:cNvPr id="11" name="object 2">
            <a:extLst>
              <a:ext uri="{FF2B5EF4-FFF2-40B4-BE49-F238E27FC236}">
                <a16:creationId xmlns:a16="http://schemas.microsoft.com/office/drawing/2014/main" id="{4D43A582-0FD2-0EE6-3A0A-73F9173F2908}"/>
              </a:ext>
            </a:extLst>
          </p:cNvPr>
          <p:cNvSpPr txBox="1">
            <a:spLocks noGrp="1"/>
          </p:cNvSpPr>
          <p:nvPr>
            <p:ph type="title"/>
          </p:nvPr>
        </p:nvSpPr>
        <p:spPr>
          <a:xfrm>
            <a:off x="726468" y="427119"/>
            <a:ext cx="47599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Submission Guidelines</a:t>
            </a:r>
          </a:p>
        </p:txBody>
      </p:sp>
      <p:sp>
        <p:nvSpPr>
          <p:cNvPr id="4" name="object 3">
            <a:extLst>
              <a:ext uri="{FF2B5EF4-FFF2-40B4-BE49-F238E27FC236}">
                <a16:creationId xmlns:a16="http://schemas.microsoft.com/office/drawing/2014/main" id="{7CC3306C-479F-8257-4C8A-E53A039D7607}"/>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3F0C0DC6-B556-930D-08D7-0ABA30394AE9}"/>
              </a:ext>
            </a:extLst>
          </p:cNvPr>
          <p:cNvSpPr txBox="1"/>
          <p:nvPr/>
        </p:nvSpPr>
        <p:spPr>
          <a:xfrm>
            <a:off x="726469" y="1925089"/>
            <a:ext cx="10725152" cy="1211687"/>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VISSIM Simulation File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inpx</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 your completed AV simulation.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PDF Report with observations and screenshots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Any exported results from the simulation</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12465118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61F3-C19E-587F-2EC7-05839AACBB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42F0626-3098-94D5-32D3-330CFF4BED7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7.4 Assignment 1 - Report Structure</a:t>
            </a:r>
          </a:p>
        </p:txBody>
      </p:sp>
      <p:sp>
        <p:nvSpPr>
          <p:cNvPr id="5" name="object 3">
            <a:extLst>
              <a:ext uri="{FF2B5EF4-FFF2-40B4-BE49-F238E27FC236}">
                <a16:creationId xmlns:a16="http://schemas.microsoft.com/office/drawing/2014/main" id="{742FDDC8-0D4B-AFB8-11B8-5621FF5387CD}"/>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Your report should include:</a:t>
            </a:r>
          </a:p>
        </p:txBody>
      </p:sp>
      <p:sp>
        <p:nvSpPr>
          <p:cNvPr id="11" name="object 2">
            <a:extLst>
              <a:ext uri="{FF2B5EF4-FFF2-40B4-BE49-F238E27FC236}">
                <a16:creationId xmlns:a16="http://schemas.microsoft.com/office/drawing/2014/main" id="{790C51B9-A961-5023-C767-EC5DC9581822}"/>
              </a:ext>
            </a:extLst>
          </p:cNvPr>
          <p:cNvSpPr txBox="1">
            <a:spLocks noGrp="1"/>
          </p:cNvSpPr>
          <p:nvPr>
            <p:ph type="title"/>
          </p:nvPr>
        </p:nvSpPr>
        <p:spPr>
          <a:xfrm>
            <a:off x="726469" y="427119"/>
            <a:ext cx="40265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Report Structure</a:t>
            </a:r>
          </a:p>
        </p:txBody>
      </p:sp>
      <p:sp>
        <p:nvSpPr>
          <p:cNvPr id="4" name="object 3">
            <a:extLst>
              <a:ext uri="{FF2B5EF4-FFF2-40B4-BE49-F238E27FC236}">
                <a16:creationId xmlns:a16="http://schemas.microsoft.com/office/drawing/2014/main" id="{4AB46C58-5100-C516-A3EF-D59DC9B33072}"/>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0554D777-7261-BA09-CF95-C42DE30B24FA}"/>
              </a:ext>
            </a:extLst>
          </p:cNvPr>
          <p:cNvSpPr txBox="1"/>
          <p:nvPr/>
        </p:nvSpPr>
        <p:spPr>
          <a:xfrm>
            <a:off x="726469" y="1925089"/>
            <a:ext cx="10725152" cy="2873681"/>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Title Page (Name, course, lab, date)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Model Description (intersection, inputs, AV setup)</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Signal Timing Modification Summary</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Simulation Steps (how you built the model progressively)</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Screenshots &amp; Observations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Behavior</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Analysis (how AVs performed compared to expectations)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Conclusion: what you learned about AV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behavior</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in VISSIM</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30618941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0F4F-15FA-4F07-141A-026E2F8ECE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488DFED-A2CC-B911-0A2E-A97C200FF36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7.5 Assignment 1 - Deadline &amp; Notes</a:t>
            </a:r>
          </a:p>
        </p:txBody>
      </p:sp>
      <p:sp>
        <p:nvSpPr>
          <p:cNvPr id="5" name="object 3">
            <a:extLst>
              <a:ext uri="{FF2B5EF4-FFF2-40B4-BE49-F238E27FC236}">
                <a16:creationId xmlns:a16="http://schemas.microsoft.com/office/drawing/2014/main" id="{7BF27860-88B0-9383-AC8C-BC59F88EB486}"/>
              </a:ext>
            </a:extLst>
          </p:cNvPr>
          <p:cNvSpPr txBox="1"/>
          <p:nvPr/>
        </p:nvSpPr>
        <p:spPr>
          <a:xfrm>
            <a:off x="733424" y="1617701"/>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Deadline: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Submit all required files before … / … / … (1 week after the Lab 13)</a:t>
            </a:r>
          </a:p>
        </p:txBody>
      </p:sp>
      <p:sp>
        <p:nvSpPr>
          <p:cNvPr id="11" name="object 2">
            <a:extLst>
              <a:ext uri="{FF2B5EF4-FFF2-40B4-BE49-F238E27FC236}">
                <a16:creationId xmlns:a16="http://schemas.microsoft.com/office/drawing/2014/main" id="{D28BDAEF-AC20-7AC6-04C4-4438AE3F1A8D}"/>
              </a:ext>
            </a:extLst>
          </p:cNvPr>
          <p:cNvSpPr txBox="1">
            <a:spLocks noGrp="1"/>
          </p:cNvSpPr>
          <p:nvPr>
            <p:ph type="title"/>
          </p:nvPr>
        </p:nvSpPr>
        <p:spPr>
          <a:xfrm>
            <a:off x="726469" y="427119"/>
            <a:ext cx="41884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Deadline &amp; Notes</a:t>
            </a:r>
          </a:p>
        </p:txBody>
      </p:sp>
      <p:sp>
        <p:nvSpPr>
          <p:cNvPr id="4" name="object 3">
            <a:extLst>
              <a:ext uri="{FF2B5EF4-FFF2-40B4-BE49-F238E27FC236}">
                <a16:creationId xmlns:a16="http://schemas.microsoft.com/office/drawing/2014/main" id="{839BDF53-CE4D-7435-30B9-46A8007C6646}"/>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2" name="object 3">
            <a:extLst>
              <a:ext uri="{FF2B5EF4-FFF2-40B4-BE49-F238E27FC236}">
                <a16:creationId xmlns:a16="http://schemas.microsoft.com/office/drawing/2014/main" id="{FBAAC3F5-81F8-4D96-6C10-F494310C5A6F}"/>
              </a:ext>
            </a:extLst>
          </p:cNvPr>
          <p:cNvSpPr txBox="1"/>
          <p:nvPr/>
        </p:nvSpPr>
        <p:spPr>
          <a:xfrm>
            <a:off x="733424" y="2123329"/>
            <a:ext cx="10725152" cy="1742602"/>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Note: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Your grade will consider,</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lang="en-GB" sz="1800" dirty="0">
              <a:solidFill>
                <a:prstClr val="black"/>
              </a:solidFill>
              <a:latin typeface="Arial"/>
              <a:cs typeface="Arial"/>
            </a:endParaRP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Accuracy and completeness of the simulation</a:t>
            </a: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Correct application of class steps</a:t>
            </a: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Clarity of screenshots and explanations</a:t>
            </a: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Quality of your analysis and observations</a:t>
            </a:r>
          </a:p>
        </p:txBody>
      </p:sp>
    </p:spTree>
    <p:extLst>
      <p:ext uri="{BB962C8B-B14F-4D97-AF65-F5344CB8AC3E}">
        <p14:creationId xmlns:p14="http://schemas.microsoft.com/office/powerpoint/2010/main" val="26604516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08:</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References</a:t>
            </a:r>
          </a:p>
        </p:txBody>
      </p:sp>
    </p:spTree>
    <p:extLst>
      <p:ext uri="{BB962C8B-B14F-4D97-AF65-F5344CB8AC3E}">
        <p14:creationId xmlns:p14="http://schemas.microsoft.com/office/powerpoint/2010/main" val="11621551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8.1 Reference Textbooks</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2912153"/>
          </a:xfrm>
          <a:prstGeom prst="rect">
            <a:avLst/>
          </a:prstGeom>
        </p:spPr>
        <p:txBody>
          <a:bodyPr vert="horz" wrap="square" lIns="0" tIns="16329" rIns="0" bIns="0" rtlCol="0">
            <a:spAutoFit/>
          </a:bodyPr>
          <a:lstStyle/>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u="none" strike="noStrike" kern="0" cap="none" spc="0" normalizeH="0" baseline="0" noProof="0" dirty="0">
                <a:ln>
                  <a:noFill/>
                </a:ln>
                <a:solidFill>
                  <a:sysClr val="windowText" lastClr="000000"/>
                </a:solidFill>
                <a:effectLst/>
                <a:uLnTx/>
                <a:uFillTx/>
                <a:latin typeface="Arial"/>
                <a:ea typeface="+mn-ea"/>
                <a:cs typeface="Arial"/>
                <a:sym typeface="Helvetica Neue"/>
              </a:rPr>
              <a:t>SAE International. (2021). </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J3016: Taxonomy and Definitions for Terms Related to Driving Automation Systems for On-Road Motor Vehicles. </a:t>
            </a:r>
            <a:r>
              <a:rPr kumimoji="0" lang="en-GB" sz="1800" u="none" strike="noStrike" kern="0" cap="none" spc="0" normalizeH="0" baseline="0" noProof="0" dirty="0">
                <a:ln>
                  <a:noFill/>
                </a:ln>
                <a:solidFill>
                  <a:sysClr val="windowText" lastClr="000000"/>
                </a:solidFill>
                <a:effectLst/>
                <a:uLnTx/>
                <a:uFillTx/>
                <a:latin typeface="Arial"/>
                <a:ea typeface="+mn-ea"/>
                <a:cs typeface="Arial"/>
                <a:sym typeface="Helvetica Neue"/>
              </a:rPr>
              <a:t>SAE International.</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European Commission. (2023). </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Ethics of Connected and Automated Vehicles: Recommendations for a Safe and Ethical Transition.</a:t>
            </a: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 EU Publications Office.</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 (2024). </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PTV </a:t>
            </a:r>
            <a:r>
              <a:rPr kumimoji="0" lang="en-GB" sz="1800" i="1" u="none" strike="noStrike" kern="0" cap="none" spc="0" normalizeH="0" baseline="0" noProof="0" dirty="0" err="1">
                <a:ln>
                  <a:noFill/>
                </a:ln>
                <a:solidFill>
                  <a:sysClr val="windowText" lastClr="000000"/>
                </a:solidFill>
                <a:effectLst/>
                <a:uLnTx/>
                <a:uFillTx/>
                <a:latin typeface="Arial"/>
                <a:ea typeface="+mn-ea"/>
                <a:cs typeface="Arial"/>
                <a:sym typeface="Helvetica Neue"/>
              </a:rPr>
              <a:t>Vissim</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 2024 User Manual. </a:t>
            </a: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a:t>
            </a:r>
            <a:b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b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2"/>
              </a:rPr>
              <a:t>https://us-resources.ptvgroup.com/en-us/ptv-user-group/2024</a:t>
            </a:r>
            <a:endPar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endPar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algn="l" defTabSz="914400" rtl="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prstClr val="white"/>
                </a:solidFill>
                <a:effectLst/>
                <a:uLnTx/>
                <a:uFillTx/>
                <a:latin typeface="Calibri"/>
                <a:ea typeface="+mj-ea"/>
                <a:cs typeface="Calibri"/>
                <a:sym typeface="Helvetica Neue"/>
              </a:rPr>
              <a:t>8. References</a:t>
            </a:r>
          </a:p>
        </p:txBody>
      </p:sp>
      <p:sp>
        <p:nvSpPr>
          <p:cNvPr id="12" name="object 3">
            <a:extLst>
              <a:ext uri="{FF2B5EF4-FFF2-40B4-BE49-F238E27FC236}">
                <a16:creationId xmlns:a16="http://schemas.microsoft.com/office/drawing/2014/main" id="{0517032F-498F-A37D-90F3-CAE319A2E16D}"/>
              </a:ext>
            </a:extLst>
          </p:cNvPr>
          <p:cNvSpPr txBox="1"/>
          <p:nvPr/>
        </p:nvSpPr>
        <p:spPr>
          <a:xfrm>
            <a:off x="726471" y="4648471"/>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8.2 Reference Video Resources</a:t>
            </a:r>
          </a:p>
        </p:txBody>
      </p:sp>
      <p:sp>
        <p:nvSpPr>
          <p:cNvPr id="13" name="object 3">
            <a:extLst>
              <a:ext uri="{FF2B5EF4-FFF2-40B4-BE49-F238E27FC236}">
                <a16:creationId xmlns:a16="http://schemas.microsoft.com/office/drawing/2014/main" id="{CB5BAAA0-6D8E-EABC-5FAC-323C82B69515}"/>
              </a:ext>
            </a:extLst>
          </p:cNvPr>
          <p:cNvSpPr txBox="1"/>
          <p:nvPr/>
        </p:nvSpPr>
        <p:spPr>
          <a:xfrm>
            <a:off x="726470" y="5138198"/>
            <a:ext cx="10725152" cy="796189"/>
          </a:xfrm>
          <a:prstGeom prst="rect">
            <a:avLst/>
          </a:prstGeom>
        </p:spPr>
        <p:txBody>
          <a:bodyPr vert="horz" wrap="square" lIns="0" tIns="16329" rIns="0" bIns="0" rtlCol="0">
            <a:spAutoFit/>
          </a:bodyPr>
          <a:lstStyle/>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 to Z video tutorials for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from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b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b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3"/>
              </a:rPr>
              <a:t>https://us-resources.ptvgroup.com/en-us/ptv-academy/getting-to-know-ptv-vissim</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Tree>
    <p:extLst>
      <p:ext uri="{BB962C8B-B14F-4D97-AF65-F5344CB8AC3E}">
        <p14:creationId xmlns:p14="http://schemas.microsoft.com/office/powerpoint/2010/main" val="12835584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CE4EC-1A02-3DCD-8698-1287A5575A7F}"/>
              </a:ext>
            </a:extLst>
          </p:cNvPr>
          <p:cNvSpPr>
            <a:spLocks noGrp="1"/>
          </p:cNvSpPr>
          <p:nvPr>
            <p:ph type="title"/>
          </p:nvPr>
        </p:nvSpPr>
        <p:spPr/>
        <p:txBody>
          <a:bodyPr/>
          <a:lstStyle/>
          <a:p>
            <a:endParaRPr lang="en-AT"/>
          </a:p>
        </p:txBody>
      </p:sp>
      <p:sp>
        <p:nvSpPr>
          <p:cNvPr id="3" name="Content Placeholder 2">
            <a:extLst>
              <a:ext uri="{FF2B5EF4-FFF2-40B4-BE49-F238E27FC236}">
                <a16:creationId xmlns:a16="http://schemas.microsoft.com/office/drawing/2014/main" id="{AAC8EDCD-F80F-E4B9-7399-AEC7A7A9EB12}"/>
              </a:ext>
            </a:extLst>
          </p:cNvPr>
          <p:cNvSpPr>
            <a:spLocks noGrp="1"/>
          </p:cNvSpPr>
          <p:nvPr>
            <p:ph sz="half" idx="2"/>
          </p:nvPr>
        </p:nvSpPr>
        <p:spPr/>
        <p:txBody>
          <a:bodyPr/>
          <a:lstStyle/>
          <a:p>
            <a:endParaRPr lang="en-AT"/>
          </a:p>
        </p:txBody>
      </p:sp>
      <p:sp>
        <p:nvSpPr>
          <p:cNvPr id="4" name="Content Placeholder 3">
            <a:extLst>
              <a:ext uri="{FF2B5EF4-FFF2-40B4-BE49-F238E27FC236}">
                <a16:creationId xmlns:a16="http://schemas.microsoft.com/office/drawing/2014/main" id="{C78841B3-B34F-D3CA-E5AE-45C2336305E1}"/>
              </a:ext>
            </a:extLst>
          </p:cNvPr>
          <p:cNvSpPr>
            <a:spLocks noGrp="1"/>
          </p:cNvSpPr>
          <p:nvPr>
            <p:ph sz="half" idx="3"/>
          </p:nvPr>
        </p:nvSpPr>
        <p:spPr/>
        <p:txBody>
          <a:bodyPr/>
          <a:lstStyle/>
          <a:p>
            <a:endParaRPr lang="en-AT"/>
          </a:p>
        </p:txBody>
      </p:sp>
      <p:pic>
        <p:nvPicPr>
          <p:cNvPr id="6" name="Picture 5" descr="A screenshot of a white background&#10;&#10;AI-generated content may be incorrect.">
            <a:extLst>
              <a:ext uri="{FF2B5EF4-FFF2-40B4-BE49-F238E27FC236}">
                <a16:creationId xmlns:a16="http://schemas.microsoft.com/office/drawing/2014/main" id="{46568C72-557E-04DE-EF57-60D5903B4EB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00732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Objectives: Autonomous Vehicles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Autonomous Vehicles (AVs) are increasingly integrated into modern transport systems, creating a need for engineers to understand how these vehicles behave, make decisions, and interact with human-driven traffic.</a:t>
            </a:r>
          </a:p>
        </p:txBody>
      </p:sp>
      <p:sp>
        <p:nvSpPr>
          <p:cNvPr id="2" name="object 3">
            <a:extLst>
              <a:ext uri="{FF2B5EF4-FFF2-40B4-BE49-F238E27FC236}">
                <a16:creationId xmlns:a16="http://schemas.microsoft.com/office/drawing/2014/main" id="{26319F22-75A5-364D-292E-4CAA4A86AA98}"/>
              </a:ext>
            </a:extLst>
          </p:cNvPr>
          <p:cNvSpPr txBox="1"/>
          <p:nvPr/>
        </p:nvSpPr>
        <p:spPr>
          <a:xfrm>
            <a:off x="726470" y="3064161"/>
            <a:ext cx="10827097" cy="2494090"/>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Understand how autonomous vehicles behave in simulated traffic environments.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differences between autonomous and human-driven vehicles using real or synthetic data.</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Visualize key AV performance metrics such as speed, braking distance, and reaction time.</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Build a simple traffic simulation in VISSIM that includes autonomous vehicle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Evaluate safety, efficiency, and flow characteristics when AVs are introduced into a network..</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Discuss ethical, legal, and operational implications of deploying AVs in real-world systems.</a:t>
            </a:r>
          </a:p>
          <a:p>
            <a:pPr marL="180975" defTabSz="1175644" hangingPunct="1">
              <a:lnSpc>
                <a:spcPct val="100000"/>
              </a:lnSpc>
              <a:spcBef>
                <a:spcPts val="129"/>
              </a:spcBef>
              <a:spcAft>
                <a:spcPts val="600"/>
              </a:spcAft>
            </a:pPr>
            <a:endParaRPr lang="en-GB" sz="18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8FA6F1C0-3DE5-19FA-2F84-FE40A95D3CF1}"/>
              </a:ext>
            </a:extLst>
          </p:cNvPr>
          <p:cNvSpPr txBox="1"/>
          <p:nvPr/>
        </p:nvSpPr>
        <p:spPr>
          <a:xfrm>
            <a:off x="733424" y="26200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By the end of this lab, students will be able to:</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1.2 Lab Activities and Time Allocation</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This lab combines theoretical reflection and practical exercises. Students will </a:t>
            </a:r>
            <a:r>
              <a:rPr kumimoji="0" lang="en-GB" sz="1800" b="0" i="0" u="none" kern="0" cap="none" spc="0" normalizeH="0" baseline="0" noProof="0" dirty="0" err="1">
                <a:ln>
                  <a:noFill/>
                </a:ln>
                <a:solidFill>
                  <a:sysClr val="windowText" lastClr="000000"/>
                </a:solidFill>
                <a:effectLst/>
                <a:uLnTx/>
                <a:uFillTx/>
                <a:latin typeface="Arial"/>
                <a:ea typeface="+mn-ea"/>
                <a:cs typeface="Arial"/>
                <a:sym typeface="Helvetica Neue"/>
              </a:rPr>
              <a:t>analyze</a:t>
            </a: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 autonomous vehicle performance using Python and simulate AV </a:t>
            </a:r>
            <a:r>
              <a:rPr kumimoji="0" lang="en-GB" sz="1800" b="0" i="0" u="none" kern="0" cap="none" spc="0" normalizeH="0" baseline="0" noProof="0" dirty="0" err="1">
                <a:ln>
                  <a:noFill/>
                </a:ln>
                <a:solidFill>
                  <a:sysClr val="windowText" lastClr="000000"/>
                </a:solidFill>
                <a:effectLst/>
                <a:uLnTx/>
                <a:uFillTx/>
                <a:latin typeface="Arial"/>
                <a:ea typeface="+mn-ea"/>
                <a:cs typeface="Arial"/>
                <a:sym typeface="Helvetica Neue"/>
              </a:rPr>
              <a:t>behavior</a:t>
            </a: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 in VISSIM, applying concepts from the lecture to understand safety, efficiency, and traffic impacts.</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2189539127"/>
              </p:ext>
            </p:extLst>
          </p:nvPr>
        </p:nvGraphicFramePr>
        <p:xfrm>
          <a:off x="726471" y="2471539"/>
          <a:ext cx="10764000" cy="3779998"/>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1755482268"/>
                    </a:ext>
                  </a:extLst>
                </a:gridCol>
                <a:gridCol w="4032000">
                  <a:extLst>
                    <a:ext uri="{9D8B030D-6E8A-4147-A177-3AD203B41FA5}">
                      <a16:colId xmlns:a16="http://schemas.microsoft.com/office/drawing/2014/main" val="3311583749"/>
                    </a:ext>
                  </a:extLst>
                </a:gridCol>
                <a:gridCol w="1404000">
                  <a:extLst>
                    <a:ext uri="{9D8B030D-6E8A-4147-A177-3AD203B41FA5}">
                      <a16:colId xmlns:a16="http://schemas.microsoft.com/office/drawing/2014/main" val="1522891638"/>
                    </a:ext>
                  </a:extLst>
                </a:gridCol>
                <a:gridCol w="1368000">
                  <a:extLst>
                    <a:ext uri="{9D8B030D-6E8A-4147-A177-3AD203B41FA5}">
                      <a16:colId xmlns:a16="http://schemas.microsoft.com/office/drawing/2014/main" val="3508822070"/>
                    </a:ext>
                  </a:extLst>
                </a:gridCol>
                <a:gridCol w="1692000">
                  <a:extLst>
                    <a:ext uri="{9D8B030D-6E8A-4147-A177-3AD203B41FA5}">
                      <a16:colId xmlns:a16="http://schemas.microsoft.com/office/drawing/2014/main" val="2645060776"/>
                    </a:ext>
                  </a:extLst>
                </a:gridCol>
                <a:gridCol w="1440000">
                  <a:extLst>
                    <a:ext uri="{9D8B030D-6E8A-4147-A177-3AD203B41FA5}">
                      <a16:colId xmlns:a16="http://schemas.microsoft.com/office/drawing/2014/main" val="3475959410"/>
                    </a:ext>
                  </a:extLst>
                </a:gridCol>
              </a:tblGrid>
              <a:tr h="343631">
                <a:tc>
                  <a:txBody>
                    <a:bodyPr/>
                    <a:lstStyle/>
                    <a:p>
                      <a:pPr algn="ctr"/>
                      <a:r>
                        <a:rPr lang="en-GB" sz="1600" dirty="0"/>
                        <a:t>Section</a:t>
                      </a:r>
                      <a:endParaRPr lang="LID4096" sz="1600" dirty="0"/>
                    </a:p>
                  </a:txBody>
                  <a:tcPr/>
                </a:tc>
                <a:tc>
                  <a:txBody>
                    <a:bodyPr/>
                    <a:lstStyle/>
                    <a:p>
                      <a:pPr algn="ctr"/>
                      <a:r>
                        <a:rPr lang="en-GB" sz="1600" dirty="0"/>
                        <a:t>Topic</a:t>
                      </a:r>
                      <a:endParaRPr lang="LID4096" sz="1600" dirty="0"/>
                    </a:p>
                  </a:txBody>
                  <a:tcPr/>
                </a:tc>
                <a:tc>
                  <a:txBody>
                    <a:bodyPr/>
                    <a:lstStyle/>
                    <a:p>
                      <a:pPr algn="ctr"/>
                      <a:r>
                        <a:rPr lang="en-GB" sz="1600" dirty="0"/>
                        <a:t>Tools</a:t>
                      </a:r>
                      <a:endParaRPr lang="LID4096" sz="1600" dirty="0"/>
                    </a:p>
                  </a:txBody>
                  <a:tcPr/>
                </a:tc>
                <a:tc>
                  <a:txBody>
                    <a:bodyPr/>
                    <a:lstStyle/>
                    <a:p>
                      <a:pPr algn="ctr"/>
                      <a:r>
                        <a:rPr lang="en-GB" sz="1600" dirty="0"/>
                        <a:t>Activity Type</a:t>
                      </a:r>
                      <a:endParaRPr lang="LID4096" sz="1600" dirty="0"/>
                    </a:p>
                  </a:txBody>
                  <a:tcPr/>
                </a:tc>
                <a:tc>
                  <a:txBody>
                    <a:bodyPr/>
                    <a:lstStyle/>
                    <a:p>
                      <a:pPr algn="ctr"/>
                      <a:r>
                        <a:rPr lang="en-GB" sz="1600" dirty="0"/>
                        <a:t>Activity Done By</a:t>
                      </a:r>
                      <a:endParaRPr lang="LID4096" sz="1600" dirty="0"/>
                    </a:p>
                  </a:txBody>
                  <a:tcPr/>
                </a:tc>
                <a:tc>
                  <a:txBody>
                    <a:bodyPr/>
                    <a:lstStyle/>
                    <a:p>
                      <a:pPr algn="ctr"/>
                      <a:r>
                        <a:rPr lang="en-GB" sz="1600" dirty="0"/>
                        <a:t>Duration (min)</a:t>
                      </a:r>
                      <a:endParaRPr lang="LID4096" sz="1600" dirty="0"/>
                    </a:p>
                  </a:txBody>
                  <a:tcPr/>
                </a:tc>
                <a:extLst>
                  <a:ext uri="{0D108BD9-81ED-4DB2-BD59-A6C34878D82A}">
                    <a16:rowId xmlns:a16="http://schemas.microsoft.com/office/drawing/2014/main" val="2509159265"/>
                  </a:ext>
                </a:extLst>
              </a:tr>
              <a:tr h="343631">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r>
                        <a:rPr lang="en-GB" sz="1600" dirty="0"/>
                        <a:t>Lab Overview and Required Tools</a:t>
                      </a:r>
                      <a:endParaRPr lang="LID4096" sz="1600" dirty="0"/>
                    </a:p>
                  </a:txBody>
                  <a:tcP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Presentation</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118167900"/>
                  </a:ext>
                </a:extLst>
              </a:tr>
              <a:tr h="343631">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r>
                        <a:rPr lang="en-GB" sz="1600" dirty="0"/>
                        <a:t>Overview of Autonomous</a:t>
                      </a:r>
                      <a:endParaRPr lang="LID4096" sz="1600" dirty="0"/>
                    </a:p>
                  </a:txBody>
                  <a:tcP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Presentation</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955390290"/>
                  </a:ext>
                </a:extLst>
              </a:tr>
              <a:tr h="343631">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r>
                        <a:rPr lang="en-GB" sz="1600" dirty="0"/>
                        <a:t>Benefits and Challenges of AVs</a:t>
                      </a:r>
                      <a:endParaRPr lang="LID4096" sz="1600" dirty="0"/>
                    </a:p>
                  </a:txBody>
                  <a:tcP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Presentation</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2175920149"/>
                  </a:ext>
                </a:extLst>
              </a:tr>
              <a:tr h="343631">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Ethical and Legal Considerations</a:t>
                      </a:r>
                      <a:endParaRPr lang="LID4096" sz="1600" dirty="0"/>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Presentation</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3845288351"/>
                  </a:ext>
                </a:extLst>
              </a:tr>
              <a:tr h="593544">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r>
                        <a:rPr lang="en-GB" sz="1600" dirty="0"/>
                        <a:t>Class Activity 1: </a:t>
                      </a:r>
                      <a:r>
                        <a:rPr lang="en-GB" sz="1600" dirty="0" err="1"/>
                        <a:t>Analyze</a:t>
                      </a:r>
                      <a:r>
                        <a:rPr lang="en-GB" sz="1600" dirty="0"/>
                        <a:t> Autonomous Vehicle Performance</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Python, Colab</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kern="100" dirty="0">
                          <a:solidFill>
                            <a:schemeClr val="tx1"/>
                          </a:solidFill>
                          <a:effectLst/>
                          <a:latin typeface="+mn-lt"/>
                          <a:ea typeface="Aptos" panose="020B0004020202020204" pitchFamily="34" charset="0"/>
                          <a:cs typeface="Times New Roman" panose="02020603050405020304" pitchFamily="18" charset="0"/>
                        </a:rPr>
                        <a:t>Class Activity</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30</a:t>
                      </a:r>
                    </a:p>
                  </a:txBody>
                  <a:tcPr marL="68580" marR="68580" marT="0" marB="0" anchor="ctr"/>
                </a:tc>
                <a:extLst>
                  <a:ext uri="{0D108BD9-81ED-4DB2-BD59-A6C34878D82A}">
                    <a16:rowId xmlns:a16="http://schemas.microsoft.com/office/drawing/2014/main" val="2054510909"/>
                  </a:ext>
                </a:extLst>
              </a:tr>
              <a:tr h="593544">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Class Activity 2: Simulate AV Behaviour in VISSIM</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Class Activity</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90</a:t>
                      </a:r>
                    </a:p>
                  </a:txBody>
                  <a:tcPr marL="68580" marR="68580" marT="0" marB="0" anchor="ctr"/>
                </a:tc>
                <a:extLst>
                  <a:ext uri="{0D108BD9-81ED-4DB2-BD59-A6C34878D82A}">
                    <a16:rowId xmlns:a16="http://schemas.microsoft.com/office/drawing/2014/main" val="667188357"/>
                  </a:ext>
                </a:extLst>
              </a:tr>
              <a:tr h="55788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7</a:t>
                      </a:r>
                    </a:p>
                  </a:txBody>
                  <a:tcPr marL="68580" marR="68580" marT="0" marB="0" anchor="ctr"/>
                </a:tc>
                <a:tc>
                  <a:txBody>
                    <a:bodyPr/>
                    <a:lstStyle/>
                    <a:p>
                      <a:pPr algn="l">
                        <a:lnSpc>
                          <a:spcPct val="115000"/>
                        </a:lnSpc>
                        <a:spcAft>
                          <a:spcPts val="0"/>
                        </a:spcAft>
                      </a:pPr>
                      <a:r>
                        <a:rPr lang="en-GB" sz="1600" kern="100" dirty="0">
                          <a:solidFill>
                            <a:schemeClr val="tx1"/>
                          </a:solidFill>
                          <a:effectLst/>
                          <a:latin typeface="+mn-lt"/>
                          <a:ea typeface="Aptos" panose="020B0004020202020204" pitchFamily="34" charset="0"/>
                          <a:cs typeface="Times New Roman" panose="02020603050405020304" pitchFamily="18" charset="0"/>
                        </a:rPr>
                        <a:t>Homework: Assignment 1</a:t>
                      </a:r>
                      <a:br>
                        <a:rPr lang="en-GB" sz="1600" kern="100" dirty="0">
                          <a:solidFill>
                            <a:schemeClr val="tx1"/>
                          </a:solidFill>
                          <a:effectLst/>
                          <a:latin typeface="+mn-lt"/>
                          <a:ea typeface="Aptos" panose="020B0004020202020204" pitchFamily="34" charset="0"/>
                          <a:cs typeface="Times New Roman" panose="02020603050405020304" pitchFamily="18" charset="0"/>
                        </a:rPr>
                      </a:br>
                      <a:r>
                        <a:rPr lang="en-GB" sz="1600" kern="100" dirty="0">
                          <a:solidFill>
                            <a:schemeClr val="tx1"/>
                          </a:solidFill>
                          <a:effectLst/>
                          <a:latin typeface="+mn-lt"/>
                          <a:ea typeface="Aptos" panose="020B0004020202020204" pitchFamily="34" charset="0"/>
                          <a:cs typeface="Times New Roman" panose="02020603050405020304" pitchFamily="18" charset="0"/>
                        </a:rPr>
                        <a:t>(at home 120-180min)</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Homework</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341259936"/>
                  </a:ext>
                </a:extLst>
              </a:tr>
              <a:tr h="316875">
                <a:tc gridSpan="5">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tc>
                <a:tc hMerge="1">
                  <a:txBody>
                    <a:bodyPr/>
                    <a:lstStyle/>
                    <a:p>
                      <a:pPr algn="l">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180</a:t>
                      </a:r>
                    </a:p>
                  </a:txBody>
                  <a:tcPr marL="68580" marR="68580" marT="0" marB="0" anchor="ctr"/>
                </a:tc>
                <a:extLst>
                  <a:ext uri="{0D108BD9-81ED-4DB2-BD59-A6C34878D82A}">
                    <a16:rowId xmlns:a16="http://schemas.microsoft.com/office/drawing/2014/main" val="3776546431"/>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1.3 Tools Used in This Lab</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When following this lab, you will need to use the following tool:</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2135017"/>
          </a:xfrm>
          <a:prstGeom prst="rect">
            <a:avLst/>
          </a:prstGeom>
        </p:spPr>
        <p:txBody>
          <a:bodyPr vert="horz" wrap="square" lIns="0" tIns="16329" rIns="0" bIns="0" rtlCol="0">
            <a:spAutoFit/>
          </a:bodyPr>
          <a:lstStyle/>
          <a:p>
            <a:pPr marL="538163" marR="0" lvl="0" indent="-357188" algn="l" defTabSz="1175644" rtl="0" eaLnBrk="1" fontAlgn="auto" latinLnBrk="0" hangingPunct="1">
              <a:lnSpc>
                <a:spcPct val="100000"/>
              </a:lnSpc>
              <a:spcBef>
                <a:spcPts val="129"/>
              </a:spcBef>
              <a:spcAft>
                <a:spcPts val="600"/>
              </a:spcAft>
              <a:buClrTx/>
              <a:buSzTx/>
              <a:buFontTx/>
              <a:buNone/>
              <a:tabLst>
                <a:tab pos="1520825" algn="l"/>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VISSIM: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 is a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microscopic traffic simulation software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developed by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It is widely used by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transportation</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engineers and researchers to model and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analyze</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traffic flow, optimize intersections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and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evaluate signal timing strategies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Python: </a:t>
            </a:r>
            <a:r>
              <a:rPr lang="en-GB" sz="1800" dirty="0">
                <a:solidFill>
                  <a:sysClr val="windowText" lastClr="000000"/>
                </a:solidFill>
                <a:latin typeface="Arial"/>
                <a:cs typeface="Arial"/>
              </a:rPr>
              <a:t>A programming language widely used for data analysis, visualization, and machine learning.</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Google Colab: </a:t>
            </a:r>
            <a:r>
              <a:rPr lang="en-GB" sz="1800" dirty="0">
                <a:solidFill>
                  <a:sysClr val="windowText" lastClr="000000"/>
                </a:solidFill>
                <a:latin typeface="Arial"/>
                <a:cs typeface="Arial"/>
              </a:rPr>
              <a:t>A free cloud-based platform to write and run Python code directly in the browser, without installation.</a:t>
            </a:r>
          </a:p>
        </p:txBody>
      </p:sp>
      <p:sp>
        <p:nvSpPr>
          <p:cNvPr id="4" name="object 2">
            <a:extLst>
              <a:ext uri="{FF2B5EF4-FFF2-40B4-BE49-F238E27FC236}">
                <a16:creationId xmlns:a16="http://schemas.microsoft.com/office/drawing/2014/main" id="{CA1C90AD-318D-FFCC-53A7-AF347D827E75}"/>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pic>
        <p:nvPicPr>
          <p:cNvPr id="6" name="Picture 2" descr="Traffic Simulation Software | PTV Vissim | PTV Group">
            <a:extLst>
              <a:ext uri="{FF2B5EF4-FFF2-40B4-BE49-F238E27FC236}">
                <a16:creationId xmlns:a16="http://schemas.microsoft.com/office/drawing/2014/main" id="{1D773D19-FA23-E18D-44BE-C353E76628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5887" y="5227010"/>
            <a:ext cx="683550" cy="6835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916F0D9-47E4-9E61-013A-04C2A1BD0EF6}"/>
              </a:ext>
            </a:extLst>
          </p:cNvPr>
          <p:cNvPicPr>
            <a:picLocks noChangeAspect="1"/>
          </p:cNvPicPr>
          <p:nvPr/>
        </p:nvPicPr>
        <p:blipFill>
          <a:blip r:embed="rId4"/>
          <a:stretch>
            <a:fillRect/>
          </a:stretch>
        </p:blipFill>
        <p:spPr>
          <a:xfrm>
            <a:off x="8124654" y="5184970"/>
            <a:ext cx="2972215" cy="762106"/>
          </a:xfrm>
          <a:prstGeom prst="rect">
            <a:avLst/>
          </a:prstGeom>
        </p:spPr>
      </p:pic>
      <p:pic>
        <p:nvPicPr>
          <p:cNvPr id="7" name="Picture 2" descr="Python Logo, symbol, meaning, history, PNG, brand">
            <a:extLst>
              <a:ext uri="{FF2B5EF4-FFF2-40B4-BE49-F238E27FC236}">
                <a16:creationId xmlns:a16="http://schemas.microsoft.com/office/drawing/2014/main" id="{6928A197-7B6E-4D41-89DB-797308AB1C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471" y="5038372"/>
            <a:ext cx="1958260" cy="11015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D9C4ED6-5AC5-A745-5FA0-03CBF9C741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81238" y="4964154"/>
            <a:ext cx="1806709" cy="1112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32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2:</a:t>
            </a:r>
          </a:p>
          <a:p>
            <a:pPr algn="ctr"/>
            <a:r>
              <a:rPr lang="en-GB" sz="3200" b="1" dirty="0">
                <a:solidFill>
                  <a:schemeClr val="bg1"/>
                </a:solidFill>
              </a:rPr>
              <a:t> Overview of Autonomous Vehicles</a:t>
            </a:r>
          </a:p>
        </p:txBody>
      </p:sp>
    </p:spTree>
    <p:extLst>
      <p:ext uri="{BB962C8B-B14F-4D97-AF65-F5344CB8AC3E}">
        <p14:creationId xmlns:p14="http://schemas.microsoft.com/office/powerpoint/2010/main" val="339427968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infopath/2007/PartnerControls"/>
    <ds:schemaRef ds:uri="http://purl.org/dc/terms/"/>
    <ds:schemaRef ds:uri="http://schemas.microsoft.com/office/2006/documentManagement/types"/>
    <ds:schemaRef ds:uri="http://www.w3.org/XML/1998/namespace"/>
    <ds:schemaRef ds:uri="http://purl.org/dc/dcmitype/"/>
    <ds:schemaRef ds:uri="597320a7-26c9-4ada-a5d3-9ce4cfbbe2be"/>
    <ds:schemaRef ds:uri="http://schemas.microsoft.com/office/2006/metadata/properties"/>
    <ds:schemaRef ds:uri="http://schemas.openxmlformats.org/package/2006/metadata/core-properties"/>
    <ds:schemaRef ds:uri="d7c2d7e5-d637-40e7-a03d-32f79b35a394"/>
    <ds:schemaRef ds:uri="http://purl.org/dc/elements/1.1/"/>
  </ds:schemaRefs>
</ds:datastoreItem>
</file>

<file path=customXml/itemProps2.xml><?xml version="1.0" encoding="utf-8"?>
<ds:datastoreItem xmlns:ds="http://schemas.openxmlformats.org/officeDocument/2006/customXml" ds:itemID="{4B45FD58-2578-4175-98E5-5152069779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6767</TotalTime>
  <Words>6436</Words>
  <Application>Microsoft Office PowerPoint</Application>
  <PresentationFormat>Widescreen</PresentationFormat>
  <Paragraphs>706</Paragraphs>
  <Slides>55</Slides>
  <Notes>19</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55</vt:i4>
      </vt:variant>
    </vt:vector>
  </HeadingPairs>
  <TitlesOfParts>
    <vt:vector size="66" baseType="lpstr">
      <vt:lpstr>Aptos</vt:lpstr>
      <vt:lpstr>Arial</vt:lpstr>
      <vt:lpstr>Arial Rounded MT Bold</vt:lpstr>
      <vt:lpstr>Calibri</vt:lpstr>
      <vt:lpstr>Helvetica Neue</vt:lpstr>
      <vt:lpstr>Helvetica Neue Medium</vt:lpstr>
      <vt:lpstr>Montserrat Regular</vt:lpstr>
      <vt:lpstr>Wingdings</vt:lpstr>
      <vt:lpstr>Work Sans</vt:lpstr>
      <vt:lpstr>21_BasicWhite</vt:lpstr>
      <vt:lpstr>Office Theme</vt:lpstr>
      <vt:lpstr>Transport Research and Analysis</vt:lpstr>
      <vt:lpstr>PowerPoint Presentation</vt:lpstr>
      <vt:lpstr>PowerPoint Presentation</vt:lpstr>
      <vt:lpstr>PowerPoint Presentation</vt:lpstr>
      <vt:lpstr>PowerPoint Presentation</vt:lpstr>
      <vt:lpstr>1. Lab Overview and Required Tools</vt:lpstr>
      <vt:lpstr>1. Lab Overview and Required Tools</vt:lpstr>
      <vt:lpstr>1. Lab Overview and Required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Ethical and Legal Considerations</vt:lpstr>
      <vt:lpstr>4. Ethical and Legal Considerations</vt:lpstr>
      <vt:lpstr>4. Ethical and Legal Considerations</vt:lpstr>
      <vt:lpstr>4. Ethical and Legal Considerations</vt:lpstr>
      <vt:lpstr>4. Ethical and Legal Considerations</vt:lpstr>
      <vt:lpstr>4. Ethical and Legal Considerations</vt:lpstr>
      <vt:lpstr>4. Ethical and Legal Considerations</vt:lpstr>
      <vt:lpstr>4. Ethical and Legal Considerations</vt:lpstr>
      <vt:lpstr>4. Ethical and Legal Considerations</vt:lpstr>
      <vt:lpstr>4. Ethical and Legal Considerations</vt:lpstr>
      <vt:lpstr>4. Ethical and Legal Considerations</vt:lpstr>
      <vt:lpstr>4. Ethical and Legal Considerations</vt:lpstr>
      <vt:lpstr>PowerPoint Presentation</vt:lpstr>
      <vt:lpstr>5. Analyze Autonomous Vehicle Performance</vt:lpstr>
      <vt:lpstr>5. Analyze Autonomous Vehicle Performance</vt:lpstr>
      <vt:lpstr>5. Analyze Autonomous Vehicle Performance</vt:lpstr>
      <vt:lpstr>5. Analyze Autonomous Vehicle Performance</vt:lpstr>
      <vt:lpstr>5. Analyze Autonomous Vehicle Performance</vt:lpstr>
      <vt:lpstr>5. Analyze Autonomous Vehicle Performance</vt:lpstr>
      <vt:lpstr>5. Analyze Autonomous Vehicle Performance</vt:lpstr>
      <vt:lpstr>PowerPoint Presentation</vt:lpstr>
      <vt:lpstr>6. Class Activity 2: Simulate AV Behavior in VISSIM</vt:lpstr>
      <vt:lpstr>6. Class Activity 2: Simulate AV Behavior in VISSIM</vt:lpstr>
      <vt:lpstr>6. Class Activity 2: Simulate AV Behavior in VISSIM</vt:lpstr>
      <vt:lpstr>6. Class Activity 2: Simulate AV Behavior in VISSIM</vt:lpstr>
      <vt:lpstr>6. Class Activity 2: Simulate AV Behavior in VISSIM</vt:lpstr>
      <vt:lpstr>6. Class Activity 2: Simulate AV Behavior in VISSIM</vt:lpstr>
      <vt:lpstr>6. Class Activity 2: Simulate AV Behavior in VISSIM</vt:lpstr>
      <vt:lpstr>6. Class Activity 2: Simulate AV Behavior in VISSIM</vt:lpstr>
      <vt:lpstr>6. Class Activity 2: Simulate AV Behavior in VISSIM</vt:lpstr>
      <vt:lpstr>PowerPoint Presentation</vt:lpstr>
      <vt:lpstr>7. Homework: Assignment 1 – Lab 7</vt:lpstr>
      <vt:lpstr>7. Homework: Task Instructions</vt:lpstr>
      <vt:lpstr>7. Homework: Submission Guidelines</vt:lpstr>
      <vt:lpstr>7. Homework: Report Structure</vt:lpstr>
      <vt:lpstr>7. Homework: Deadline &amp; Notes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1354</cp:revision>
  <dcterms:modified xsi:type="dcterms:W3CDTF">2026-05-04T16:32:16Z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