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2" r:id="rId5"/>
  </p:sldMasterIdLst>
  <p:notesMasterIdLst>
    <p:notesMasterId r:id="rId23"/>
  </p:notesMasterIdLst>
  <p:sldIdLst>
    <p:sldId id="323" r:id="rId6"/>
    <p:sldId id="324" r:id="rId7"/>
    <p:sldId id="325" r:id="rId8"/>
    <p:sldId id="257" r:id="rId9"/>
    <p:sldId id="369" r:id="rId10"/>
    <p:sldId id="368" r:id="rId11"/>
    <p:sldId id="327" r:id="rId12"/>
    <p:sldId id="330" r:id="rId13"/>
    <p:sldId id="328" r:id="rId14"/>
    <p:sldId id="329" r:id="rId15"/>
    <p:sldId id="331" r:id="rId16"/>
    <p:sldId id="332" r:id="rId17"/>
    <p:sldId id="333" r:id="rId18"/>
    <p:sldId id="335" r:id="rId19"/>
    <p:sldId id="336" r:id="rId20"/>
    <p:sldId id="337" r:id="rId21"/>
    <p:sldId id="326" r:id="rId22"/>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E06E1E6-E60A-99F6-415A-85C45969E922}" v="41" dt="2026-05-08T08:48:49.38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3299" autoAdjust="0"/>
  </p:normalViewPr>
  <p:slideViewPr>
    <p:cSldViewPr snapToGrid="0">
      <p:cViewPr varScale="1">
        <p:scale>
          <a:sx n="113" d="100"/>
          <a:sy n="113" d="100"/>
        </p:scale>
        <p:origin x="1356" y="96"/>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uswinkl@pg.edu.pl" userId="S::juswinkl_pg.edu.pl#ext#@fril.onmicrosoft.com::455ad5cd-e5a2-49e7-93b8-6e6dfab2f2a5" providerId="AD" clId="Web-{AE06E1E6-E60A-99F6-415A-85C45969E922}"/>
    <pc:docChg chg="addSld modSld">
      <pc:chgData name="juswinkl@pg.edu.pl" userId="S::juswinkl_pg.edu.pl#ext#@fril.onmicrosoft.com::455ad5cd-e5a2-49e7-93b8-6e6dfab2f2a5" providerId="AD" clId="Web-{AE06E1E6-E60A-99F6-415A-85C45969E922}" dt="2026-05-08T08:48:49.381" v="40" actId="1076"/>
      <pc:docMkLst>
        <pc:docMk/>
      </pc:docMkLst>
      <pc:sldChg chg="addSp modSp">
        <pc:chgData name="juswinkl@pg.edu.pl" userId="S::juswinkl_pg.edu.pl#ext#@fril.onmicrosoft.com::455ad5cd-e5a2-49e7-93b8-6e6dfab2f2a5" providerId="AD" clId="Web-{AE06E1E6-E60A-99F6-415A-85C45969E922}" dt="2026-05-08T08:41:47.175" v="4" actId="1076"/>
        <pc:sldMkLst>
          <pc:docMk/>
          <pc:sldMk cId="1950644353" sldId="257"/>
        </pc:sldMkLst>
        <pc:picChg chg="add mod">
          <ac:chgData name="juswinkl@pg.edu.pl" userId="S::juswinkl_pg.edu.pl#ext#@fril.onmicrosoft.com::455ad5cd-e5a2-49e7-93b8-6e6dfab2f2a5" providerId="AD" clId="Web-{AE06E1E6-E60A-99F6-415A-85C45969E922}" dt="2026-05-08T08:41:47.175" v="4" actId="1076"/>
          <ac:picMkLst>
            <pc:docMk/>
            <pc:sldMk cId="1950644353" sldId="257"/>
            <ac:picMk id="7" creationId="{07732D60-9476-F8F4-64EB-54277F7E77E8}"/>
          </ac:picMkLst>
        </pc:picChg>
      </pc:sldChg>
      <pc:sldChg chg="addSp modSp">
        <pc:chgData name="juswinkl@pg.edu.pl" userId="S::juswinkl_pg.edu.pl#ext#@fril.onmicrosoft.com::455ad5cd-e5a2-49e7-93b8-6e6dfab2f2a5" providerId="AD" clId="Web-{AE06E1E6-E60A-99F6-415A-85C45969E922}" dt="2026-05-08T08:41:38.065" v="2" actId="1076"/>
        <pc:sldMkLst>
          <pc:docMk/>
          <pc:sldMk cId="2579656660" sldId="323"/>
        </pc:sldMkLst>
        <pc:picChg chg="add mod">
          <ac:chgData name="juswinkl@pg.edu.pl" userId="S::juswinkl_pg.edu.pl#ext#@fril.onmicrosoft.com::455ad5cd-e5a2-49e7-93b8-6e6dfab2f2a5" providerId="AD" clId="Web-{AE06E1E6-E60A-99F6-415A-85C45969E922}" dt="2026-05-08T08:41:38.065" v="2" actId="1076"/>
          <ac:picMkLst>
            <pc:docMk/>
            <pc:sldMk cId="2579656660" sldId="323"/>
            <ac:picMk id="4" creationId="{BB2E0AB7-44F8-F707-F1FA-81A25AB6FD08}"/>
          </ac:picMkLst>
        </pc:picChg>
      </pc:sldChg>
      <pc:sldChg chg="addSp modSp">
        <pc:chgData name="juswinkl@pg.edu.pl" userId="S::juswinkl_pg.edu.pl#ext#@fril.onmicrosoft.com::455ad5cd-e5a2-49e7-93b8-6e6dfab2f2a5" providerId="AD" clId="Web-{AE06E1E6-E60A-99F6-415A-85C45969E922}" dt="2026-05-08T08:41:59.487" v="8" actId="1076"/>
        <pc:sldMkLst>
          <pc:docMk/>
          <pc:sldMk cId="829884473" sldId="327"/>
        </pc:sldMkLst>
        <pc:picChg chg="add mod">
          <ac:chgData name="juswinkl@pg.edu.pl" userId="S::juswinkl_pg.edu.pl#ext#@fril.onmicrosoft.com::455ad5cd-e5a2-49e7-93b8-6e6dfab2f2a5" providerId="AD" clId="Web-{AE06E1E6-E60A-99F6-415A-85C45969E922}" dt="2026-05-08T08:41:59.487" v="8" actId="1076"/>
          <ac:picMkLst>
            <pc:docMk/>
            <pc:sldMk cId="829884473" sldId="327"/>
            <ac:picMk id="5" creationId="{391C571A-3AC4-4449-3516-9773175F39D2}"/>
          </ac:picMkLst>
        </pc:picChg>
      </pc:sldChg>
      <pc:sldChg chg="addSp modSp">
        <pc:chgData name="juswinkl@pg.edu.pl" userId="S::juswinkl_pg.edu.pl#ext#@fril.onmicrosoft.com::455ad5cd-e5a2-49e7-93b8-6e6dfab2f2a5" providerId="AD" clId="Web-{AE06E1E6-E60A-99F6-415A-85C45969E922}" dt="2026-05-08T08:42:12.050" v="12" actId="1076"/>
        <pc:sldMkLst>
          <pc:docMk/>
          <pc:sldMk cId="426142533" sldId="328"/>
        </pc:sldMkLst>
        <pc:picChg chg="add mod">
          <ac:chgData name="juswinkl@pg.edu.pl" userId="S::juswinkl_pg.edu.pl#ext#@fril.onmicrosoft.com::455ad5cd-e5a2-49e7-93b8-6e6dfab2f2a5" providerId="AD" clId="Web-{AE06E1E6-E60A-99F6-415A-85C45969E922}" dt="2026-05-08T08:42:12.050" v="12" actId="1076"/>
          <ac:picMkLst>
            <pc:docMk/>
            <pc:sldMk cId="426142533" sldId="328"/>
            <ac:picMk id="5" creationId="{29AAE919-66A9-78AF-4FAF-DCBA2198D750}"/>
          </ac:picMkLst>
        </pc:picChg>
      </pc:sldChg>
      <pc:sldChg chg="addSp modSp">
        <pc:chgData name="juswinkl@pg.edu.pl" userId="S::juswinkl_pg.edu.pl#ext#@fril.onmicrosoft.com::455ad5cd-e5a2-49e7-93b8-6e6dfab2f2a5" providerId="AD" clId="Web-{AE06E1E6-E60A-99F6-415A-85C45969E922}" dt="2026-05-08T08:42:17.878" v="14" actId="1076"/>
        <pc:sldMkLst>
          <pc:docMk/>
          <pc:sldMk cId="2633050708" sldId="329"/>
        </pc:sldMkLst>
        <pc:picChg chg="add mod">
          <ac:chgData name="juswinkl@pg.edu.pl" userId="S::juswinkl_pg.edu.pl#ext#@fril.onmicrosoft.com::455ad5cd-e5a2-49e7-93b8-6e6dfab2f2a5" providerId="AD" clId="Web-{AE06E1E6-E60A-99F6-415A-85C45969E922}" dt="2026-05-08T08:42:17.878" v="14" actId="1076"/>
          <ac:picMkLst>
            <pc:docMk/>
            <pc:sldMk cId="2633050708" sldId="329"/>
            <ac:picMk id="4" creationId="{34C971EE-C7E0-279E-23AA-463C6B8CB6EC}"/>
          </ac:picMkLst>
        </pc:picChg>
      </pc:sldChg>
      <pc:sldChg chg="addSp modSp">
        <pc:chgData name="juswinkl@pg.edu.pl" userId="S::juswinkl_pg.edu.pl#ext#@fril.onmicrosoft.com::455ad5cd-e5a2-49e7-93b8-6e6dfab2f2a5" providerId="AD" clId="Web-{AE06E1E6-E60A-99F6-415A-85C45969E922}" dt="2026-05-08T08:42:05.800" v="10" actId="1076"/>
        <pc:sldMkLst>
          <pc:docMk/>
          <pc:sldMk cId="752490420" sldId="330"/>
        </pc:sldMkLst>
        <pc:picChg chg="add mod">
          <ac:chgData name="juswinkl@pg.edu.pl" userId="S::juswinkl_pg.edu.pl#ext#@fril.onmicrosoft.com::455ad5cd-e5a2-49e7-93b8-6e6dfab2f2a5" providerId="AD" clId="Web-{AE06E1E6-E60A-99F6-415A-85C45969E922}" dt="2026-05-08T08:42:05.800" v="10" actId="1076"/>
          <ac:picMkLst>
            <pc:docMk/>
            <pc:sldMk cId="752490420" sldId="330"/>
            <ac:picMk id="3" creationId="{66D2626F-229A-FB49-7DF7-5B155005DE55}"/>
          </ac:picMkLst>
        </pc:picChg>
      </pc:sldChg>
      <pc:sldChg chg="addSp modSp">
        <pc:chgData name="juswinkl@pg.edu.pl" userId="S::juswinkl_pg.edu.pl#ext#@fril.onmicrosoft.com::455ad5cd-e5a2-49e7-93b8-6e6dfab2f2a5" providerId="AD" clId="Web-{AE06E1E6-E60A-99F6-415A-85C45969E922}" dt="2026-05-08T08:42:23.566" v="16" actId="1076"/>
        <pc:sldMkLst>
          <pc:docMk/>
          <pc:sldMk cId="2490479150" sldId="331"/>
        </pc:sldMkLst>
        <pc:picChg chg="add mod">
          <ac:chgData name="juswinkl@pg.edu.pl" userId="S::juswinkl_pg.edu.pl#ext#@fril.onmicrosoft.com::455ad5cd-e5a2-49e7-93b8-6e6dfab2f2a5" providerId="AD" clId="Web-{AE06E1E6-E60A-99F6-415A-85C45969E922}" dt="2026-05-08T08:42:23.566" v="16" actId="1076"/>
          <ac:picMkLst>
            <pc:docMk/>
            <pc:sldMk cId="2490479150" sldId="331"/>
            <ac:picMk id="5" creationId="{88636333-7755-2AEF-65B5-3A6F41E8A46C}"/>
          </ac:picMkLst>
        </pc:picChg>
      </pc:sldChg>
      <pc:sldChg chg="addSp modSp">
        <pc:chgData name="juswinkl@pg.edu.pl" userId="S::juswinkl_pg.edu.pl#ext#@fril.onmicrosoft.com::455ad5cd-e5a2-49e7-93b8-6e6dfab2f2a5" providerId="AD" clId="Web-{AE06E1E6-E60A-99F6-415A-85C45969E922}" dt="2026-05-08T08:42:31.628" v="18" actId="1076"/>
        <pc:sldMkLst>
          <pc:docMk/>
          <pc:sldMk cId="1892316265" sldId="332"/>
        </pc:sldMkLst>
        <pc:picChg chg="add mod">
          <ac:chgData name="juswinkl@pg.edu.pl" userId="S::juswinkl_pg.edu.pl#ext#@fril.onmicrosoft.com::455ad5cd-e5a2-49e7-93b8-6e6dfab2f2a5" providerId="AD" clId="Web-{AE06E1E6-E60A-99F6-415A-85C45969E922}" dt="2026-05-08T08:42:31.628" v="18" actId="1076"/>
          <ac:picMkLst>
            <pc:docMk/>
            <pc:sldMk cId="1892316265" sldId="332"/>
            <ac:picMk id="5" creationId="{01C15543-53A5-9B78-7418-F3836A3D6D1A}"/>
          </ac:picMkLst>
        </pc:picChg>
      </pc:sldChg>
      <pc:sldChg chg="addSp modSp">
        <pc:chgData name="juswinkl@pg.edu.pl" userId="S::juswinkl_pg.edu.pl#ext#@fril.onmicrosoft.com::455ad5cd-e5a2-49e7-93b8-6e6dfab2f2a5" providerId="AD" clId="Web-{AE06E1E6-E60A-99F6-415A-85C45969E922}" dt="2026-05-08T08:42:37.597" v="20" actId="1076"/>
        <pc:sldMkLst>
          <pc:docMk/>
          <pc:sldMk cId="589910966" sldId="333"/>
        </pc:sldMkLst>
        <pc:picChg chg="add mod">
          <ac:chgData name="juswinkl@pg.edu.pl" userId="S::juswinkl_pg.edu.pl#ext#@fril.onmicrosoft.com::455ad5cd-e5a2-49e7-93b8-6e6dfab2f2a5" providerId="AD" clId="Web-{AE06E1E6-E60A-99F6-415A-85C45969E922}" dt="2026-05-08T08:42:37.597" v="20" actId="1076"/>
          <ac:picMkLst>
            <pc:docMk/>
            <pc:sldMk cId="589910966" sldId="333"/>
            <ac:picMk id="6" creationId="{5D3074A3-48C7-662D-F826-A52187B1E473}"/>
          </ac:picMkLst>
        </pc:picChg>
      </pc:sldChg>
      <pc:sldChg chg="addSp modSp">
        <pc:chgData name="juswinkl@pg.edu.pl" userId="S::juswinkl_pg.edu.pl#ext#@fril.onmicrosoft.com::455ad5cd-e5a2-49e7-93b8-6e6dfab2f2a5" providerId="AD" clId="Web-{AE06E1E6-E60A-99F6-415A-85C45969E922}" dt="2026-05-08T08:42:42.660" v="22" actId="1076"/>
        <pc:sldMkLst>
          <pc:docMk/>
          <pc:sldMk cId="988317484" sldId="335"/>
        </pc:sldMkLst>
        <pc:picChg chg="add mod">
          <ac:chgData name="juswinkl@pg.edu.pl" userId="S::juswinkl_pg.edu.pl#ext#@fril.onmicrosoft.com::455ad5cd-e5a2-49e7-93b8-6e6dfab2f2a5" providerId="AD" clId="Web-{AE06E1E6-E60A-99F6-415A-85C45969E922}" dt="2026-05-08T08:42:42.660" v="22" actId="1076"/>
          <ac:picMkLst>
            <pc:docMk/>
            <pc:sldMk cId="988317484" sldId="335"/>
            <ac:picMk id="6" creationId="{5A8F7EC5-E309-9386-418D-CBD84F83B4AE}"/>
          </ac:picMkLst>
        </pc:picChg>
      </pc:sldChg>
      <pc:sldChg chg="addSp modSp">
        <pc:chgData name="juswinkl@pg.edu.pl" userId="S::juswinkl_pg.edu.pl#ext#@fril.onmicrosoft.com::455ad5cd-e5a2-49e7-93b8-6e6dfab2f2a5" providerId="AD" clId="Web-{AE06E1E6-E60A-99F6-415A-85C45969E922}" dt="2026-05-08T08:42:48.582" v="24" actId="1076"/>
        <pc:sldMkLst>
          <pc:docMk/>
          <pc:sldMk cId="70588935" sldId="336"/>
        </pc:sldMkLst>
        <pc:picChg chg="add mod">
          <ac:chgData name="juswinkl@pg.edu.pl" userId="S::juswinkl_pg.edu.pl#ext#@fril.onmicrosoft.com::455ad5cd-e5a2-49e7-93b8-6e6dfab2f2a5" providerId="AD" clId="Web-{AE06E1E6-E60A-99F6-415A-85C45969E922}" dt="2026-05-08T08:42:48.582" v="24" actId="1076"/>
          <ac:picMkLst>
            <pc:docMk/>
            <pc:sldMk cId="70588935" sldId="336"/>
            <ac:picMk id="5" creationId="{76E80A43-9E49-EB9F-867F-B8EA312E787C}"/>
          </ac:picMkLst>
        </pc:picChg>
      </pc:sldChg>
      <pc:sldChg chg="addSp modSp">
        <pc:chgData name="juswinkl@pg.edu.pl" userId="S::juswinkl_pg.edu.pl#ext#@fril.onmicrosoft.com::455ad5cd-e5a2-49e7-93b8-6e6dfab2f2a5" providerId="AD" clId="Web-{AE06E1E6-E60A-99F6-415A-85C45969E922}" dt="2026-05-08T08:42:53.129" v="26" actId="1076"/>
        <pc:sldMkLst>
          <pc:docMk/>
          <pc:sldMk cId="2084659176" sldId="337"/>
        </pc:sldMkLst>
        <pc:picChg chg="add mod">
          <ac:chgData name="juswinkl@pg.edu.pl" userId="S::juswinkl_pg.edu.pl#ext#@fril.onmicrosoft.com::455ad5cd-e5a2-49e7-93b8-6e6dfab2f2a5" providerId="AD" clId="Web-{AE06E1E6-E60A-99F6-415A-85C45969E922}" dt="2026-05-08T08:42:53.129" v="26" actId="1076"/>
          <ac:picMkLst>
            <pc:docMk/>
            <pc:sldMk cId="2084659176" sldId="337"/>
            <ac:picMk id="5" creationId="{629D73FF-1596-569F-EE20-D6EA4E94FD75}"/>
          </ac:picMkLst>
        </pc:picChg>
      </pc:sldChg>
      <pc:sldChg chg="addSp modSp">
        <pc:chgData name="juswinkl@pg.edu.pl" userId="S::juswinkl_pg.edu.pl#ext#@fril.onmicrosoft.com::455ad5cd-e5a2-49e7-93b8-6e6dfab2f2a5" providerId="AD" clId="Web-{AE06E1E6-E60A-99F6-415A-85C45969E922}" dt="2026-05-08T08:41:52.456" v="6" actId="1076"/>
        <pc:sldMkLst>
          <pc:docMk/>
          <pc:sldMk cId="3257423805" sldId="368"/>
        </pc:sldMkLst>
        <pc:picChg chg="add mod">
          <ac:chgData name="juswinkl@pg.edu.pl" userId="S::juswinkl_pg.edu.pl#ext#@fril.onmicrosoft.com::455ad5cd-e5a2-49e7-93b8-6e6dfab2f2a5" providerId="AD" clId="Web-{AE06E1E6-E60A-99F6-415A-85C45969E922}" dt="2026-05-08T08:41:52.456" v="6" actId="1076"/>
          <ac:picMkLst>
            <pc:docMk/>
            <pc:sldMk cId="3257423805" sldId="368"/>
            <ac:picMk id="5" creationId="{45CAA48F-9B7C-5253-F5B3-11F06DCA901C}"/>
          </ac:picMkLst>
        </pc:picChg>
      </pc:sldChg>
      <pc:sldChg chg="addSp delSp modSp new">
        <pc:chgData name="juswinkl@pg.edu.pl" userId="S::juswinkl_pg.edu.pl#ext#@fril.onmicrosoft.com::455ad5cd-e5a2-49e7-93b8-6e6dfab2f2a5" providerId="AD" clId="Web-{AE06E1E6-E60A-99F6-415A-85C45969E922}" dt="2026-05-08T08:48:49.381" v="40" actId="1076"/>
        <pc:sldMkLst>
          <pc:docMk/>
          <pc:sldMk cId="3632082439" sldId="369"/>
        </pc:sldMkLst>
        <pc:spChg chg="mod">
          <ac:chgData name="juswinkl@pg.edu.pl" userId="S::juswinkl_pg.edu.pl#ext#@fril.onmicrosoft.com::455ad5cd-e5a2-49e7-93b8-6e6dfab2f2a5" providerId="AD" clId="Web-{AE06E1E6-E60A-99F6-415A-85C45969E922}" dt="2026-05-08T08:43:24.301" v="30" actId="20577"/>
          <ac:spMkLst>
            <pc:docMk/>
            <pc:sldMk cId="3632082439" sldId="369"/>
            <ac:spMk id="2" creationId="{295FB668-FCF0-6EE5-F2D4-4DF4E83A43BC}"/>
          </ac:spMkLst>
        </pc:spChg>
        <pc:spChg chg="add del mod">
          <ac:chgData name="juswinkl@pg.edu.pl" userId="S::juswinkl_pg.edu.pl#ext#@fril.onmicrosoft.com::455ad5cd-e5a2-49e7-93b8-6e6dfab2f2a5" providerId="AD" clId="Web-{AE06E1E6-E60A-99F6-415A-85C45969E922}" dt="2026-05-08T08:48:21.567" v="35"/>
          <ac:spMkLst>
            <pc:docMk/>
            <pc:sldMk cId="3632082439" sldId="369"/>
            <ac:spMk id="4" creationId="{2822624A-D36C-63B4-5999-18ED61A23ABB}"/>
          </ac:spMkLst>
        </pc:spChg>
        <pc:picChg chg="add">
          <ac:chgData name="juswinkl@pg.edu.pl" userId="S::juswinkl_pg.edu.pl#ext#@fril.onmicrosoft.com::455ad5cd-e5a2-49e7-93b8-6e6dfab2f2a5" providerId="AD" clId="Web-{AE06E1E6-E60A-99F6-415A-85C45969E922}" dt="2026-05-08T08:48:27.724" v="36"/>
          <ac:picMkLst>
            <pc:docMk/>
            <pc:sldMk cId="3632082439" sldId="369"/>
            <ac:picMk id="6" creationId="{BB7912FA-3767-8DE9-3394-DF0C3A6B661B}"/>
          </ac:picMkLst>
        </pc:picChg>
        <pc:picChg chg="add mod">
          <ac:chgData name="juswinkl@pg.edu.pl" userId="S::juswinkl_pg.edu.pl#ext#@fril.onmicrosoft.com::455ad5cd-e5a2-49e7-93b8-6e6dfab2f2a5" providerId="AD" clId="Web-{AE06E1E6-E60A-99F6-415A-85C45969E922}" dt="2026-05-08T08:48:49.381" v="40" actId="1076"/>
          <ac:picMkLst>
            <pc:docMk/>
            <pc:sldMk cId="3632082439" sldId="369"/>
            <ac:picMk id="7" creationId="{A2F5FBF0-6A34-03AA-8C97-D6C08639D932}"/>
          </ac:picMkLst>
        </pc:picChg>
      </pc:sldChg>
    </pc:docChg>
  </pc:docChgLst>
  <pc:docChgLst>
    <pc:chgData name="Wojciech Kustra" userId="afebd3d0-216b-4c4f-8992-1bf1fda6d5e8" providerId="ADAL" clId="{1D307E72-7901-4E61-A01B-3C4232ABCF63}"/>
    <pc:docChg chg="custSel modSld modMainMaster">
      <pc:chgData name="Wojciech Kustra" userId="afebd3d0-216b-4c4f-8992-1bf1fda6d5e8" providerId="ADAL" clId="{1D307E72-7901-4E61-A01B-3C4232ABCF63}" dt="2026-05-04T16:42:59.937" v="15"/>
      <pc:docMkLst>
        <pc:docMk/>
      </pc:docMkLst>
      <pc:sldChg chg="modSp mod">
        <pc:chgData name="Wojciech Kustra" userId="afebd3d0-216b-4c4f-8992-1bf1fda6d5e8" providerId="ADAL" clId="{1D307E72-7901-4E61-A01B-3C4232ABCF63}" dt="2026-04-27T17:42:15.443" v="14" actId="20577"/>
        <pc:sldMkLst>
          <pc:docMk/>
          <pc:sldMk cId="1950644353" sldId="257"/>
        </pc:sldMkLst>
        <pc:spChg chg="mod">
          <ac:chgData name="Wojciech Kustra" userId="afebd3d0-216b-4c4f-8992-1bf1fda6d5e8" providerId="ADAL" clId="{1D307E72-7901-4E61-A01B-3C4232ABCF63}" dt="2026-04-27T17:42:15.443" v="14" actId="20577"/>
          <ac:spMkLst>
            <pc:docMk/>
            <pc:sldMk cId="1950644353" sldId="257"/>
            <ac:spMk id="6" creationId="{00000000-0000-0000-0000-000000000000}"/>
          </ac:spMkLst>
        </pc:spChg>
      </pc:sldChg>
      <pc:sldChg chg="modSp mod">
        <pc:chgData name="Wojciech Kustra" userId="afebd3d0-216b-4c4f-8992-1bf1fda6d5e8" providerId="ADAL" clId="{1D307E72-7901-4E61-A01B-3C4232ABCF63}" dt="2026-04-27T17:42:11.077" v="7" actId="20577"/>
        <pc:sldMkLst>
          <pc:docMk/>
          <pc:sldMk cId="2579656660" sldId="323"/>
        </pc:sldMkLst>
        <pc:spChg chg="mod">
          <ac:chgData name="Wojciech Kustra" userId="afebd3d0-216b-4c4f-8992-1bf1fda6d5e8" providerId="ADAL" clId="{1D307E72-7901-4E61-A01B-3C4232ABCF63}" dt="2026-04-27T17:42:11.077" v="7" actId="20577"/>
          <ac:spMkLst>
            <pc:docMk/>
            <pc:sldMk cId="2579656660" sldId="323"/>
            <ac:spMk id="2" creationId="{72111A30-B86A-18DC-CFD2-586F00D22619}"/>
          </ac:spMkLst>
        </pc:spChg>
      </pc:sldChg>
      <pc:sldMasterChg chg="modSldLayout">
        <pc:chgData name="Wojciech Kustra" userId="afebd3d0-216b-4c4f-8992-1bf1fda6d5e8" providerId="ADAL" clId="{1D307E72-7901-4E61-A01B-3C4232ABCF63}" dt="2026-05-04T16:42:59.937" v="15"/>
        <pc:sldMasterMkLst>
          <pc:docMk/>
          <pc:sldMasterMk cId="65766046" sldId="2147483672"/>
        </pc:sldMasterMkLst>
        <pc:sldLayoutChg chg="modSp">
          <pc:chgData name="Wojciech Kustra" userId="afebd3d0-216b-4c4f-8992-1bf1fda6d5e8" providerId="ADAL" clId="{1D307E72-7901-4E61-A01B-3C4232ABCF63}" dt="2026-05-04T16:42:59.937" v="15"/>
          <pc:sldLayoutMkLst>
            <pc:docMk/>
            <pc:sldMasterMk cId="65766046" sldId="2147483672"/>
            <pc:sldLayoutMk cId="4104012898" sldId="2147483674"/>
          </pc:sldLayoutMkLst>
          <pc:spChg chg="mod">
            <ac:chgData name="Wojciech Kustra" userId="afebd3d0-216b-4c4f-8992-1bf1fda6d5e8" providerId="ADAL" clId="{1D307E72-7901-4E61-A01B-3C4232ABCF63}" dt="2026-05-04T16:42:59.937" v="15"/>
            <ac:spMkLst>
              <pc:docMk/>
              <pc:sldMasterMk cId="65766046" sldId="2147483672"/>
              <pc:sldLayoutMk cId="4104012898" sldId="2147483674"/>
              <ac:spMk id="5" creationId="{7E99E910-D45E-25AF-7503-AE875ECCEB8A}"/>
            </ac:spMkLst>
          </pc:spChg>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9D8F1E-9544-47B5-8A03-ED3DA7362978}" type="datetimeFigureOut">
              <a:rPr lang="pl-PL" smtClean="0"/>
              <a:t>08.05.2026</a:t>
            </a:fld>
            <a:endParaRPr lang="pl-PL"/>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2C8A57-6B6E-4704-A442-14AA730D5506}" type="slidenum">
              <a:rPr lang="pl-PL" smtClean="0"/>
              <a:t>‹#›</a:t>
            </a:fld>
            <a:endParaRPr lang="pl-PL"/>
          </a:p>
        </p:txBody>
      </p:sp>
    </p:spTree>
    <p:extLst>
      <p:ext uri="{BB962C8B-B14F-4D97-AF65-F5344CB8AC3E}">
        <p14:creationId xmlns:p14="http://schemas.microsoft.com/office/powerpoint/2010/main" val="41585316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a:t>
            </a:fld>
            <a:endParaRPr lang="pl-PL"/>
          </a:p>
        </p:txBody>
      </p:sp>
    </p:spTree>
    <p:extLst>
      <p:ext uri="{BB962C8B-B14F-4D97-AF65-F5344CB8AC3E}">
        <p14:creationId xmlns:p14="http://schemas.microsoft.com/office/powerpoint/2010/main" val="41962932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11</a:t>
            </a:fld>
            <a:endParaRPr lang="pl-PL"/>
          </a:p>
        </p:txBody>
      </p:sp>
    </p:spTree>
    <p:extLst>
      <p:ext uri="{BB962C8B-B14F-4D97-AF65-F5344CB8AC3E}">
        <p14:creationId xmlns:p14="http://schemas.microsoft.com/office/powerpoint/2010/main" val="16528361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12</a:t>
            </a:fld>
            <a:endParaRPr lang="pl-PL"/>
          </a:p>
        </p:txBody>
      </p:sp>
    </p:spTree>
    <p:extLst>
      <p:ext uri="{BB962C8B-B14F-4D97-AF65-F5344CB8AC3E}">
        <p14:creationId xmlns:p14="http://schemas.microsoft.com/office/powerpoint/2010/main" val="20008823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13</a:t>
            </a:fld>
            <a:endParaRPr lang="pl-PL"/>
          </a:p>
        </p:txBody>
      </p:sp>
    </p:spTree>
    <p:extLst>
      <p:ext uri="{BB962C8B-B14F-4D97-AF65-F5344CB8AC3E}">
        <p14:creationId xmlns:p14="http://schemas.microsoft.com/office/powerpoint/2010/main" val="31659994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14</a:t>
            </a:fld>
            <a:endParaRPr lang="pl-PL"/>
          </a:p>
        </p:txBody>
      </p:sp>
    </p:spTree>
    <p:extLst>
      <p:ext uri="{BB962C8B-B14F-4D97-AF65-F5344CB8AC3E}">
        <p14:creationId xmlns:p14="http://schemas.microsoft.com/office/powerpoint/2010/main" val="42816983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15</a:t>
            </a:fld>
            <a:endParaRPr lang="pl-PL"/>
          </a:p>
        </p:txBody>
      </p:sp>
    </p:spTree>
    <p:extLst>
      <p:ext uri="{BB962C8B-B14F-4D97-AF65-F5344CB8AC3E}">
        <p14:creationId xmlns:p14="http://schemas.microsoft.com/office/powerpoint/2010/main" val="32027017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16</a:t>
            </a:fld>
            <a:endParaRPr lang="pl-PL"/>
          </a:p>
        </p:txBody>
      </p:sp>
    </p:spTree>
    <p:extLst>
      <p:ext uri="{BB962C8B-B14F-4D97-AF65-F5344CB8AC3E}">
        <p14:creationId xmlns:p14="http://schemas.microsoft.com/office/powerpoint/2010/main" val="13461851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solidFill>
                  <a:prstClr val="black"/>
                </a:solidFill>
              </a:rPr>
              <a:pPr/>
              <a:t>2</a:t>
            </a:fld>
            <a:endParaRPr lang="pl-PL">
              <a:solidFill>
                <a:prstClr val="black"/>
              </a:solidFill>
            </a:endParaRPr>
          </a:p>
        </p:txBody>
      </p:sp>
    </p:spTree>
    <p:extLst>
      <p:ext uri="{BB962C8B-B14F-4D97-AF65-F5344CB8AC3E}">
        <p14:creationId xmlns:p14="http://schemas.microsoft.com/office/powerpoint/2010/main" val="10629183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4</a:t>
            </a:fld>
            <a:endParaRPr lang="pl-PL"/>
          </a:p>
        </p:txBody>
      </p:sp>
    </p:spTree>
    <p:extLst>
      <p:ext uri="{BB962C8B-B14F-4D97-AF65-F5344CB8AC3E}">
        <p14:creationId xmlns:p14="http://schemas.microsoft.com/office/powerpoint/2010/main" val="16799570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5</a:t>
            </a:fld>
            <a:endParaRPr lang="pl-PL"/>
          </a:p>
        </p:txBody>
      </p:sp>
    </p:spTree>
    <p:extLst>
      <p:ext uri="{BB962C8B-B14F-4D97-AF65-F5344CB8AC3E}">
        <p14:creationId xmlns:p14="http://schemas.microsoft.com/office/powerpoint/2010/main" val="6598814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6</a:t>
            </a:fld>
            <a:endParaRPr lang="pl-PL"/>
          </a:p>
        </p:txBody>
      </p:sp>
    </p:spTree>
    <p:extLst>
      <p:ext uri="{BB962C8B-B14F-4D97-AF65-F5344CB8AC3E}">
        <p14:creationId xmlns:p14="http://schemas.microsoft.com/office/powerpoint/2010/main" val="28182130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7</a:t>
            </a:fld>
            <a:endParaRPr lang="pl-PL"/>
          </a:p>
        </p:txBody>
      </p:sp>
    </p:spTree>
    <p:extLst>
      <p:ext uri="{BB962C8B-B14F-4D97-AF65-F5344CB8AC3E}">
        <p14:creationId xmlns:p14="http://schemas.microsoft.com/office/powerpoint/2010/main" val="16668678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8</a:t>
            </a:fld>
            <a:endParaRPr lang="pl-PL"/>
          </a:p>
        </p:txBody>
      </p:sp>
    </p:spTree>
    <p:extLst>
      <p:ext uri="{BB962C8B-B14F-4D97-AF65-F5344CB8AC3E}">
        <p14:creationId xmlns:p14="http://schemas.microsoft.com/office/powerpoint/2010/main" val="11767292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9</a:t>
            </a:fld>
            <a:endParaRPr lang="pl-PL"/>
          </a:p>
        </p:txBody>
      </p:sp>
    </p:spTree>
    <p:extLst>
      <p:ext uri="{BB962C8B-B14F-4D97-AF65-F5344CB8AC3E}">
        <p14:creationId xmlns:p14="http://schemas.microsoft.com/office/powerpoint/2010/main" val="18876106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10</a:t>
            </a:fld>
            <a:endParaRPr lang="pl-PL"/>
          </a:p>
        </p:txBody>
      </p:sp>
    </p:spTree>
    <p:extLst>
      <p:ext uri="{BB962C8B-B14F-4D97-AF65-F5344CB8AC3E}">
        <p14:creationId xmlns:p14="http://schemas.microsoft.com/office/powerpoint/2010/main" val="953281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ajd tytułowy">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pl-PL"/>
              <a:t>Kliknij, aby edytować styl</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pl-PL"/>
              <a:t>Kliknij, aby edytować styl wzorca podtytułu</a:t>
            </a:r>
            <a:endParaRPr lang="en-US" dirty="0"/>
          </a:p>
        </p:txBody>
      </p:sp>
      <p:sp>
        <p:nvSpPr>
          <p:cNvPr id="4" name="Date Placeholder 3"/>
          <p:cNvSpPr>
            <a:spLocks noGrp="1"/>
          </p:cNvSpPr>
          <p:nvPr>
            <p:ph type="dt" sz="half" idx="10"/>
          </p:nvPr>
        </p:nvSpPr>
        <p:spPr/>
        <p:txBody>
          <a:bodyPr/>
          <a:lstStyle/>
          <a:p>
            <a:fld id="{ED3EE1ED-118D-424B-A604-BD05CB3975F7}" type="datetimeFigureOut">
              <a:rPr lang="pl-PL" smtClean="0"/>
              <a:t>08.05.2026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28234051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Vertical Text Placeholder 2"/>
          <p:cNvSpPr>
            <a:spLocks noGrp="1"/>
          </p:cNvSpPr>
          <p:nvPr>
            <p:ph type="body" orient="vert" idx="1"/>
          </p:nvPr>
        </p:nvSpPr>
        <p:spPr/>
        <p:txBody>
          <a:bodyPr vert="eaVert" ancho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7" name="Date Placeholder 6"/>
          <p:cNvSpPr>
            <a:spLocks noGrp="1"/>
          </p:cNvSpPr>
          <p:nvPr>
            <p:ph type="dt" sz="half" idx="10"/>
          </p:nvPr>
        </p:nvSpPr>
        <p:spPr/>
        <p:txBody>
          <a:bodyPr/>
          <a:lstStyle/>
          <a:p>
            <a:fld id="{ED3EE1ED-118D-424B-A604-BD05CB3975F7}" type="datetimeFigureOut">
              <a:rPr lang="pl-PL" smtClean="0"/>
              <a:t>08.05.2026</a:t>
            </a:fld>
            <a:endParaRPr lang="pl-PL"/>
          </a:p>
        </p:txBody>
      </p:sp>
      <p:sp>
        <p:nvSpPr>
          <p:cNvPr id="8" name="Footer Placeholder 7"/>
          <p:cNvSpPr>
            <a:spLocks noGrp="1"/>
          </p:cNvSpPr>
          <p:nvPr>
            <p:ph type="ftr" sz="quarter" idx="11"/>
          </p:nvPr>
        </p:nvSpPr>
        <p:spPr/>
        <p:txBody>
          <a:bodyPr/>
          <a:lstStyle/>
          <a:p>
            <a:endParaRPr lang="pl-PL"/>
          </a:p>
        </p:txBody>
      </p:sp>
      <p:sp>
        <p:nvSpPr>
          <p:cNvPr id="9" name="Slide Number Placeholder 8"/>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5747402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pl-PL"/>
              <a:t>Kliknij, aby edytować styl</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7" name="Date Placeholder 6"/>
          <p:cNvSpPr>
            <a:spLocks noGrp="1"/>
          </p:cNvSpPr>
          <p:nvPr>
            <p:ph type="dt" sz="half" idx="10"/>
          </p:nvPr>
        </p:nvSpPr>
        <p:spPr/>
        <p:txBody>
          <a:bodyPr/>
          <a:lstStyle/>
          <a:p>
            <a:fld id="{ED3EE1ED-118D-424B-A604-BD05CB3975F7}" type="datetimeFigureOut">
              <a:rPr lang="pl-PL" smtClean="0"/>
              <a:t>08.05.2026</a:t>
            </a:fld>
            <a:endParaRPr lang="pl-PL"/>
          </a:p>
        </p:txBody>
      </p:sp>
      <p:sp>
        <p:nvSpPr>
          <p:cNvPr id="8" name="Footer Placeholder 7"/>
          <p:cNvSpPr>
            <a:spLocks noGrp="1"/>
          </p:cNvSpPr>
          <p:nvPr>
            <p:ph type="ftr" sz="quarter" idx="11"/>
          </p:nvPr>
        </p:nvSpPr>
        <p:spPr/>
        <p:txBody>
          <a:bodyPr/>
          <a:lstStyle/>
          <a:p>
            <a:endParaRPr lang="pl-PL"/>
          </a:p>
        </p:txBody>
      </p:sp>
      <p:sp>
        <p:nvSpPr>
          <p:cNvPr id="9" name="Slide Number Placeholder 8"/>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40225697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Road Transportation Systems Engineering </a:t>
            </a:r>
            <a:r>
              <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Development</a:t>
            </a: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 in the Sub-Saharan Africa - Modern EU Master Programme &amp; Capacity Building</a:t>
            </a:r>
            <a:endPar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endParaRPr>
          </a:p>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ERASMUS-EDU-2023-CBHE</a:t>
            </a:r>
            <a:endParaRPr lang="en-GB" sz="11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2219826076"/>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just" defTabSz="2438338" hangingPunct="0">
              <a:lnSpc>
                <a:spcPct val="90000"/>
              </a:lnSpc>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a:t>
            </a:r>
            <a:r>
              <a:rPr lang="en-US" sz="1400" kern="0" dirty="0">
                <a:solidFill>
                  <a:srgbClr val="00518E"/>
                </a:solidFill>
                <a:sym typeface="Helvetica Neue"/>
              </a:rPr>
              <a:t>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pl-PL" sz="1400" kern="0" dirty="0">
              <a:solidFill>
                <a:srgbClr val="00518E"/>
              </a:solidFill>
              <a:sym typeface="Helvetica Neue"/>
            </a:endParaRPr>
          </a:p>
        </p:txBody>
      </p:sp>
    </p:spTree>
    <p:extLst>
      <p:ext uri="{BB962C8B-B14F-4D97-AF65-F5344CB8AC3E}">
        <p14:creationId xmlns:p14="http://schemas.microsoft.com/office/powerpoint/2010/main" val="4104012898"/>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934071540"/>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3105414138"/>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933276281"/>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sz="1600" kern="0"/>
              <a:pPr/>
              <a:t>‹#›</a:t>
            </a:fld>
            <a:endParaRPr sz="1600" kern="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976795647"/>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algn="ctr" defTabSz="412746" hangingPunct="0"/>
            <a:endParaRPr lang="pl-PL" sz="1600" kern="0">
              <a:solidFill>
                <a:srgbClr val="FFFFFF"/>
              </a:solidFill>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701170312"/>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kern="0" err="1"/>
              <a:t>Slide</a:t>
            </a:r>
            <a:r>
              <a:rPr lang="pl-PL" sz="3200" kern="0"/>
              <a:t> </a:t>
            </a:r>
            <a:r>
              <a:rPr lang="pl-PL" sz="3200" kern="0" err="1"/>
              <a:t>Title</a:t>
            </a:r>
            <a:endParaRPr lang="pl-PL" sz="3200" kern="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3790589036"/>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ED3EE1ED-118D-424B-A604-BD05CB3975F7}" type="datetimeFigureOut">
              <a:rPr lang="pl-PL" smtClean="0"/>
              <a:t>08.05.2026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4518226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006680618"/>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604715578"/>
      </p:ext>
    </p:extLst>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Road Transportation Systems Engineering </a:t>
            </a:r>
            <a:r>
              <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Development</a:t>
            </a: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 in the Sub-Saharan Africa - Modern EU Master Programme &amp; Capacity Building</a:t>
            </a:r>
            <a:endPar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endParaRPr>
          </a:p>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ERASMUS-EDU-2023-CBHE</a:t>
            </a:r>
            <a:endParaRPr lang="en-GB" sz="11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2430812202"/>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pl-PL"/>
              <a:t>Kliknij, aby edytować styl</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ED3EE1ED-118D-424B-A604-BD05CB3975F7}" type="datetimeFigureOut">
              <a:rPr lang="pl-PL" smtClean="0"/>
              <a:t>08.05.2026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5672341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8" name="Date Placeholder 7"/>
          <p:cNvSpPr>
            <a:spLocks noGrp="1"/>
          </p:cNvSpPr>
          <p:nvPr>
            <p:ph type="dt" sz="half" idx="10"/>
          </p:nvPr>
        </p:nvSpPr>
        <p:spPr/>
        <p:txBody>
          <a:bodyPr/>
          <a:lstStyle/>
          <a:p>
            <a:fld id="{ED3EE1ED-118D-424B-A604-BD05CB3975F7}" type="datetimeFigureOut">
              <a:rPr lang="pl-PL" smtClean="0"/>
              <a:t>08.05.2026</a:t>
            </a:fld>
            <a:endParaRPr lang="pl-PL"/>
          </a:p>
        </p:txBody>
      </p:sp>
      <p:sp>
        <p:nvSpPr>
          <p:cNvPr id="9" name="Footer Placeholder 8"/>
          <p:cNvSpPr>
            <a:spLocks noGrp="1"/>
          </p:cNvSpPr>
          <p:nvPr>
            <p:ph type="ftr" sz="quarter" idx="11"/>
          </p:nvPr>
        </p:nvSpPr>
        <p:spPr/>
        <p:txBody>
          <a:bodyPr/>
          <a:lstStyle/>
          <a:p>
            <a:endParaRPr lang="pl-PL"/>
          </a:p>
        </p:txBody>
      </p:sp>
      <p:sp>
        <p:nvSpPr>
          <p:cNvPr id="10" name="Slide Number Placeholder 9"/>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1598730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pl-PL"/>
              <a:t>Kliknij, aby edytować styl</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2" name="Date Placeholder 1"/>
          <p:cNvSpPr>
            <a:spLocks noGrp="1"/>
          </p:cNvSpPr>
          <p:nvPr>
            <p:ph type="dt" sz="half" idx="10"/>
          </p:nvPr>
        </p:nvSpPr>
        <p:spPr/>
        <p:txBody>
          <a:bodyPr/>
          <a:lstStyle/>
          <a:p>
            <a:fld id="{ED3EE1ED-118D-424B-A604-BD05CB3975F7}" type="datetimeFigureOut">
              <a:rPr lang="pl-PL" smtClean="0"/>
              <a:t>08.05.2026</a:t>
            </a:fld>
            <a:endParaRPr lang="pl-PL"/>
          </a:p>
        </p:txBody>
      </p:sp>
      <p:sp>
        <p:nvSpPr>
          <p:cNvPr id="11" name="Footer Placeholder 10"/>
          <p:cNvSpPr>
            <a:spLocks noGrp="1"/>
          </p:cNvSpPr>
          <p:nvPr>
            <p:ph type="ftr" sz="quarter" idx="11"/>
          </p:nvPr>
        </p:nvSpPr>
        <p:spPr/>
        <p:txBody>
          <a:bodyPr/>
          <a:lstStyle/>
          <a:p>
            <a:endParaRPr lang="pl-PL"/>
          </a:p>
        </p:txBody>
      </p:sp>
      <p:sp>
        <p:nvSpPr>
          <p:cNvPr id="12" name="Slide Number Placeholder 11"/>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39484762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pl-PL"/>
              <a:t>Kliknij, aby edytować styl</a:t>
            </a:r>
            <a:endParaRPr lang="en-US" dirty="0"/>
          </a:p>
        </p:txBody>
      </p:sp>
      <p:sp>
        <p:nvSpPr>
          <p:cNvPr id="2" name="Date Placeholder 1"/>
          <p:cNvSpPr>
            <a:spLocks noGrp="1"/>
          </p:cNvSpPr>
          <p:nvPr>
            <p:ph type="dt" sz="half" idx="10"/>
          </p:nvPr>
        </p:nvSpPr>
        <p:spPr/>
        <p:txBody>
          <a:bodyPr/>
          <a:lstStyle/>
          <a:p>
            <a:fld id="{ED3EE1ED-118D-424B-A604-BD05CB3975F7}" type="datetimeFigureOut">
              <a:rPr lang="pl-PL" smtClean="0"/>
              <a:t>08.05.2026</a:t>
            </a:fld>
            <a:endParaRPr lang="pl-PL"/>
          </a:p>
        </p:txBody>
      </p:sp>
      <p:sp>
        <p:nvSpPr>
          <p:cNvPr id="7" name="Footer Placeholder 6"/>
          <p:cNvSpPr>
            <a:spLocks noGrp="1"/>
          </p:cNvSpPr>
          <p:nvPr>
            <p:ph type="ftr" sz="quarter" idx="11"/>
          </p:nvPr>
        </p:nvSpPr>
        <p:spPr/>
        <p:txBody>
          <a:bodyPr/>
          <a:lstStyle/>
          <a:p>
            <a:endParaRPr lang="pl-PL"/>
          </a:p>
        </p:txBody>
      </p:sp>
      <p:sp>
        <p:nvSpPr>
          <p:cNvPr id="8" name="Slide Number Placeholder 7"/>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19178281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usty">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ED3EE1ED-118D-424B-A604-BD05CB3975F7}" type="datetimeFigureOut">
              <a:rPr lang="pl-PL" smtClean="0"/>
              <a:t>08.05.2026</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18508973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pl-PL"/>
              <a:t>Kliknij, aby edytować styl</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8" name="Date Placeholder 7"/>
          <p:cNvSpPr>
            <a:spLocks noGrp="1"/>
          </p:cNvSpPr>
          <p:nvPr>
            <p:ph type="dt" sz="half" idx="10"/>
          </p:nvPr>
        </p:nvSpPr>
        <p:spPr/>
        <p:txBody>
          <a:bodyPr/>
          <a:lstStyle/>
          <a:p>
            <a:fld id="{ED3EE1ED-118D-424B-A604-BD05CB3975F7}" type="datetimeFigureOut">
              <a:rPr lang="pl-PL" smtClean="0"/>
              <a:t>08.05.2026</a:t>
            </a:fld>
            <a:endParaRPr lang="pl-PL"/>
          </a:p>
        </p:txBody>
      </p:sp>
      <p:sp>
        <p:nvSpPr>
          <p:cNvPr id="9" name="Footer Placeholder 8"/>
          <p:cNvSpPr>
            <a:spLocks noGrp="1"/>
          </p:cNvSpPr>
          <p:nvPr>
            <p:ph type="ftr" sz="quarter" idx="11"/>
          </p:nvPr>
        </p:nvSpPr>
        <p:spPr/>
        <p:txBody>
          <a:bodyPr/>
          <a:lstStyle/>
          <a:p>
            <a:endParaRPr lang="pl-PL"/>
          </a:p>
        </p:txBody>
      </p:sp>
      <p:sp>
        <p:nvSpPr>
          <p:cNvPr id="10" name="Slide Number Placeholder 9"/>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28060671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pl-PL"/>
              <a:t>Kliknij, aby edytować styl</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a:t>Kliknij ikonę, aby dodać obraz</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8" name="Date Placeholder 7"/>
          <p:cNvSpPr>
            <a:spLocks noGrp="1"/>
          </p:cNvSpPr>
          <p:nvPr>
            <p:ph type="dt" sz="half" idx="10"/>
          </p:nvPr>
        </p:nvSpPr>
        <p:spPr/>
        <p:txBody>
          <a:bodyPr/>
          <a:lstStyle/>
          <a:p>
            <a:fld id="{ED3EE1ED-118D-424B-A604-BD05CB3975F7}" type="datetimeFigureOut">
              <a:rPr lang="pl-PL" smtClean="0"/>
              <a:t>08.05.2026</a:t>
            </a:fld>
            <a:endParaRPr lang="pl-PL"/>
          </a:p>
        </p:txBody>
      </p:sp>
      <p:sp>
        <p:nvSpPr>
          <p:cNvPr id="9" name="Footer Placeholder 8"/>
          <p:cNvSpPr>
            <a:spLocks noGrp="1"/>
          </p:cNvSpPr>
          <p:nvPr>
            <p:ph type="ftr" sz="quarter" idx="11"/>
          </p:nvPr>
        </p:nvSpPr>
        <p:spPr>
          <a:xfrm>
            <a:off x="3499101" y="6356350"/>
            <a:ext cx="5911517" cy="365125"/>
          </a:xfrm>
        </p:spPr>
        <p:txBody>
          <a:bodyPr/>
          <a:lstStyle/>
          <a:p>
            <a:endParaRPr lang="pl-PL"/>
          </a:p>
        </p:txBody>
      </p:sp>
      <p:sp>
        <p:nvSpPr>
          <p:cNvPr id="10" name="Slide Number Placeholder 9"/>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181458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pl-PL"/>
              <a:t>Kliknij, aby edytować styl</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ED3EE1ED-118D-424B-A604-BD05CB3975F7}" type="datetimeFigureOut">
              <a:rPr lang="pl-PL" smtClean="0"/>
              <a:t>08.05.2026</a:t>
            </a:fld>
            <a:endParaRPr lang="pl-PL"/>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pl-PL"/>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13E148FA-A502-4BF7-BB72-BFF919F0980D}" type="slidenum">
              <a:rPr lang="pl-PL" smtClean="0"/>
              <a:t>‹#›</a:t>
            </a:fld>
            <a:endParaRPr lang="pl-PL"/>
          </a:p>
        </p:txBody>
      </p:sp>
    </p:spTree>
    <p:extLst>
      <p:ext uri="{BB962C8B-B14F-4D97-AF65-F5344CB8AC3E}">
        <p14:creationId xmlns:p14="http://schemas.microsoft.com/office/powerpoint/2010/main" val="298923482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pPr hangingPunct="0"/>
            <a:fld id="{86CB4B4D-7CA3-9044-876B-883B54F8677D}" type="slidenum">
              <a:rPr kern="0">
                <a:solidFill>
                  <a:srgbClr val="000000"/>
                </a:solidFill>
                <a:sym typeface="Helvetica Neue"/>
              </a:rPr>
              <a:pPr hangingPunct="0"/>
              <a:t>‹#›</a:t>
            </a:fld>
            <a:endParaRPr kern="0">
              <a:solidFill>
                <a:srgbClr val="000000"/>
              </a:solidFill>
              <a:sym typeface="Helvetica Neue"/>
            </a:endParaRPr>
          </a:p>
        </p:txBody>
      </p:sp>
    </p:spTree>
    <p:extLst>
      <p:ext uri="{BB962C8B-B14F-4D97-AF65-F5344CB8AC3E}">
        <p14:creationId xmlns:p14="http://schemas.microsoft.com/office/powerpoint/2010/main" val="6576604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1149940" y="2445759"/>
            <a:ext cx="8910054" cy="1370632"/>
          </a:xfrm>
        </p:spPr>
        <p:txBody>
          <a:bodyPr>
            <a:normAutofit/>
          </a:bodyPr>
          <a:lstStyle/>
          <a:p>
            <a:r>
              <a:rPr lang="pl-PL" sz="4400" dirty="0">
                <a:solidFill>
                  <a:schemeClr val="tx1"/>
                </a:solidFill>
                <a:latin typeface="Calibri" panose="020F0502020204030204" pitchFamily="34" charset="0"/>
                <a:cs typeface="Calibri" panose="020F0502020204030204" pitchFamily="34" charset="0"/>
              </a:rPr>
              <a:t>Distribution Logistics</a:t>
            </a:r>
            <a:br>
              <a:rPr lang="pl-PL" sz="4400" dirty="0">
                <a:solidFill>
                  <a:schemeClr val="tx1"/>
                </a:solidFill>
                <a:latin typeface="Calibri" panose="020F0502020204030204" pitchFamily="34" charset="0"/>
                <a:cs typeface="Calibri" panose="020F0502020204030204" pitchFamily="34" charset="0"/>
              </a:rPr>
            </a:br>
            <a:r>
              <a:rPr lang="pl-PL" sz="4400" dirty="0">
                <a:solidFill>
                  <a:schemeClr val="tx1"/>
                </a:solidFill>
                <a:latin typeface="Calibri" panose="020F0502020204030204" pitchFamily="34" charset="0"/>
                <a:cs typeface="Calibri" panose="020F0502020204030204" pitchFamily="34" charset="0"/>
              </a:rPr>
              <a:t>Part 1</a:t>
            </a:r>
            <a:endParaRPr lang="pl-PL" sz="4400" dirty="0">
              <a:solidFill>
                <a:schemeClr val="tx1"/>
              </a:solidFill>
            </a:endParaRP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767347" y="3907639"/>
            <a:ext cx="8897353" cy="573865"/>
          </a:xfrm>
        </p:spPr>
        <p:txBody>
          <a:bodyPr/>
          <a:lstStyle/>
          <a:p>
            <a:pPr algn="r"/>
            <a:r>
              <a:rPr lang="pl-PL" b="0" dirty="0">
                <a:solidFill>
                  <a:schemeClr val="tx1"/>
                </a:solidFill>
              </a:rPr>
              <a:t>Justyna Staszak-Winkler</a:t>
            </a:r>
          </a:p>
        </p:txBody>
      </p:sp>
      <p:pic>
        <p:nvPicPr>
          <p:cNvPr id="4" name="Picture 3">
            <a:extLst>
              <a:ext uri="{FF2B5EF4-FFF2-40B4-BE49-F238E27FC236}">
                <a16:creationId xmlns:a16="http://schemas.microsoft.com/office/drawing/2014/main" id="{BB2E0AB7-44F8-F707-F1FA-81A25AB6FD08}"/>
              </a:ext>
            </a:extLst>
          </p:cNvPr>
          <p:cNvPicPr>
            <a:picLocks noChangeAspect="1"/>
          </p:cNvPicPr>
          <p:nvPr/>
        </p:nvPicPr>
        <p:blipFill>
          <a:blip r:embed="rId3"/>
          <a:stretch>
            <a:fillRect/>
          </a:stretch>
        </p:blipFill>
        <p:spPr>
          <a:xfrm>
            <a:off x="582490" y="4485909"/>
            <a:ext cx="4497266" cy="816952"/>
          </a:xfrm>
          <a:prstGeom prst="rect">
            <a:avLst/>
          </a:prstGeom>
        </p:spPr>
      </p:pic>
    </p:spTree>
    <p:extLst>
      <p:ext uri="{BB962C8B-B14F-4D97-AF65-F5344CB8AC3E}">
        <p14:creationId xmlns:p14="http://schemas.microsoft.com/office/powerpoint/2010/main" val="2579656660"/>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696989" y="917116"/>
            <a:ext cx="7726384" cy="5298153"/>
          </a:xfrm>
        </p:spPr>
        <p:txBody>
          <a:bodyPr>
            <a:normAutofit lnSpcReduction="10000"/>
          </a:bodyPr>
          <a:lstStyle/>
          <a:p>
            <a:r>
              <a:rPr lang="en-US" sz="2800" b="1" dirty="0">
                <a:latin typeface="Calibri" panose="020F0502020204030204" pitchFamily="34" charset="0"/>
                <a:cs typeface="Calibri" panose="020F0502020204030204" pitchFamily="34" charset="0"/>
              </a:rPr>
              <a:t>Inventory points</a:t>
            </a:r>
            <a:endParaRPr lang="en-US" sz="2800" dirty="0">
              <a:latin typeface="Calibri" panose="020F0502020204030204" pitchFamily="34" charset="0"/>
              <a:cs typeface="Calibri" panose="020F0502020204030204" pitchFamily="34" charset="0"/>
            </a:endParaRPr>
          </a:p>
          <a:p>
            <a:pPr lvl="1"/>
            <a:r>
              <a:rPr lang="en-US" sz="2800" dirty="0">
                <a:latin typeface="Calibri" panose="020F0502020204030204" pitchFamily="34" charset="0"/>
                <a:cs typeface="Calibri" panose="020F0502020204030204" pitchFamily="34" charset="0"/>
              </a:rPr>
              <a:t>Locations where stock is stored to balance supply and demand</a:t>
            </a:r>
          </a:p>
          <a:p>
            <a:pPr lvl="1"/>
            <a:r>
              <a:rPr lang="en-US" sz="2800" dirty="0">
                <a:latin typeface="Calibri" panose="020F0502020204030204" pitchFamily="34" charset="0"/>
                <a:cs typeface="Calibri" panose="020F0502020204030204" pitchFamily="34" charset="0"/>
              </a:rPr>
              <a:t>Strategic placement of inventory to reduce lead time and transportation costs</a:t>
            </a:r>
          </a:p>
          <a:p>
            <a:pPr lvl="1"/>
            <a:r>
              <a:rPr lang="en-US" sz="2800" dirty="0">
                <a:latin typeface="Calibri" panose="020F0502020204030204" pitchFamily="34" charset="0"/>
                <a:cs typeface="Calibri" panose="020F0502020204030204" pitchFamily="34" charset="0"/>
              </a:rPr>
              <a:t>Buffer stocks to ensure service continuity</a:t>
            </a:r>
          </a:p>
          <a:p>
            <a:r>
              <a:rPr lang="en-US" sz="2800" b="1" dirty="0">
                <a:latin typeface="Calibri" panose="020F0502020204030204" pitchFamily="34" charset="0"/>
                <a:cs typeface="Calibri" panose="020F0502020204030204" pitchFamily="34" charset="0"/>
              </a:rPr>
              <a:t>Information flows</a:t>
            </a:r>
            <a:endParaRPr lang="en-US" sz="2800" dirty="0">
              <a:latin typeface="Calibri" panose="020F0502020204030204" pitchFamily="34" charset="0"/>
              <a:cs typeface="Calibri" panose="020F0502020204030204" pitchFamily="34" charset="0"/>
            </a:endParaRPr>
          </a:p>
          <a:p>
            <a:pPr lvl="1"/>
            <a:r>
              <a:rPr lang="en-US" sz="2800" dirty="0">
                <a:latin typeface="Calibri" panose="020F0502020204030204" pitchFamily="34" charset="0"/>
                <a:cs typeface="Calibri" panose="020F0502020204030204" pitchFamily="34" charset="0"/>
              </a:rPr>
              <a:t>Order processing systems</a:t>
            </a:r>
          </a:p>
          <a:p>
            <a:pPr lvl="1"/>
            <a:r>
              <a:rPr lang="en-US" sz="2800" dirty="0">
                <a:latin typeface="Calibri" panose="020F0502020204030204" pitchFamily="34" charset="0"/>
                <a:cs typeface="Calibri" panose="020F0502020204030204" pitchFamily="34" charset="0"/>
              </a:rPr>
              <a:t>Demand forecasting and inventory management systems</a:t>
            </a:r>
          </a:p>
          <a:p>
            <a:pPr lvl="1"/>
            <a:r>
              <a:rPr lang="en-US" sz="2800" dirty="0">
                <a:latin typeface="Calibri" panose="020F0502020204030204" pitchFamily="34" charset="0"/>
                <a:cs typeface="Calibri" panose="020F0502020204030204" pitchFamily="34" charset="0"/>
              </a:rPr>
              <a:t>Real-time tracking, WMS, TMS, and ERP systems</a:t>
            </a:r>
          </a:p>
          <a:p>
            <a:endParaRPr lang="pl-PL" dirty="0"/>
          </a:p>
        </p:txBody>
      </p:sp>
      <p:sp>
        <p:nvSpPr>
          <p:cNvPr id="5" name="Tytuł 1"/>
          <p:cNvSpPr>
            <a:spLocks noGrp="1"/>
          </p:cNvSpPr>
          <p:nvPr>
            <p:ph type="title"/>
          </p:nvPr>
        </p:nvSpPr>
        <p:spPr/>
        <p:txBody>
          <a:bodyPr/>
          <a:lstStyle/>
          <a:p>
            <a:r>
              <a:rPr lang="en-US" dirty="0">
                <a:latin typeface="Calibri" panose="020F0502020204030204" pitchFamily="34" charset="0"/>
                <a:cs typeface="Calibri" panose="020F0502020204030204" pitchFamily="34" charset="0"/>
              </a:rPr>
              <a:t>Key components </a:t>
            </a:r>
            <a:br>
              <a:rPr lang="pl-PL" dirty="0">
                <a:latin typeface="Calibri" panose="020F0502020204030204" pitchFamily="34" charset="0"/>
                <a:cs typeface="Calibri" panose="020F0502020204030204" pitchFamily="34" charset="0"/>
              </a:rPr>
            </a:br>
            <a:r>
              <a:rPr lang="en-US" dirty="0">
                <a:latin typeface="Calibri" panose="020F0502020204030204" pitchFamily="34" charset="0"/>
                <a:cs typeface="Calibri" panose="020F0502020204030204" pitchFamily="34" charset="0"/>
              </a:rPr>
              <a:t>of a distribution network</a:t>
            </a:r>
            <a:endParaRPr lang="pl-PL" dirty="0">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34C971EE-C7E0-279E-23AA-463C6B8CB6EC}"/>
              </a:ext>
            </a:extLst>
          </p:cNvPr>
          <p:cNvPicPr>
            <a:picLocks noChangeAspect="1"/>
          </p:cNvPicPr>
          <p:nvPr/>
        </p:nvPicPr>
        <p:blipFill>
          <a:blip r:embed="rId3"/>
          <a:stretch>
            <a:fillRect/>
          </a:stretch>
        </p:blipFill>
        <p:spPr>
          <a:xfrm>
            <a:off x="246693" y="5803265"/>
            <a:ext cx="4497266" cy="816952"/>
          </a:xfrm>
          <a:prstGeom prst="rect">
            <a:avLst/>
          </a:prstGeom>
        </p:spPr>
      </p:pic>
    </p:spTree>
    <p:extLst>
      <p:ext uri="{BB962C8B-B14F-4D97-AF65-F5344CB8AC3E}">
        <p14:creationId xmlns:p14="http://schemas.microsoft.com/office/powerpoint/2010/main" val="26330507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en-US" dirty="0">
                <a:latin typeface="Calibri" panose="020F0502020204030204" pitchFamily="34" charset="0"/>
                <a:cs typeface="Calibri" panose="020F0502020204030204" pitchFamily="34" charset="0"/>
              </a:rPr>
              <a:t>Logistics elements of customer service in logistics networks</a:t>
            </a:r>
            <a:endParaRPr lang="pl-PL"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643980" y="1009882"/>
            <a:ext cx="7819149" cy="5120640"/>
          </a:xfrm>
        </p:spPr>
        <p:txBody>
          <a:bodyPr/>
          <a:lstStyle/>
          <a:p>
            <a:r>
              <a:rPr lang="en-US" sz="2800" dirty="0">
                <a:latin typeface="Calibri" panose="020F0502020204030204" pitchFamily="34" charset="0"/>
                <a:cs typeface="Calibri" panose="020F0502020204030204" pitchFamily="34" charset="0"/>
              </a:rPr>
              <a:t>Logistics customer service refers to the ability of a logistics network to meet or exceed customer expectations related to time, place, quantity, quality, and information availability throughout the distribution process. It represents the interface between logistics operations and customer satisfaction.</a:t>
            </a:r>
          </a:p>
          <a:p>
            <a:r>
              <a:rPr lang="en-US" sz="2800" dirty="0">
                <a:latin typeface="Calibri" panose="020F0502020204030204" pitchFamily="34" charset="0"/>
                <a:cs typeface="Calibri" panose="020F0502020204030204" pitchFamily="34" charset="0"/>
              </a:rPr>
              <a:t>In modern logistics networks, customer service is not a single activity but a set of interrelated logistics elements that jointly determine service performance.</a:t>
            </a:r>
          </a:p>
          <a:p>
            <a:endParaRPr lang="pl-PL" dirty="0"/>
          </a:p>
        </p:txBody>
      </p:sp>
      <p:pic>
        <p:nvPicPr>
          <p:cNvPr id="5" name="Picture 4">
            <a:extLst>
              <a:ext uri="{FF2B5EF4-FFF2-40B4-BE49-F238E27FC236}">
                <a16:creationId xmlns:a16="http://schemas.microsoft.com/office/drawing/2014/main" id="{88636333-7755-2AEF-65B5-3A6F41E8A46C}"/>
              </a:ext>
            </a:extLst>
          </p:cNvPr>
          <p:cNvPicPr>
            <a:picLocks noChangeAspect="1"/>
          </p:cNvPicPr>
          <p:nvPr/>
        </p:nvPicPr>
        <p:blipFill>
          <a:blip r:embed="rId3"/>
          <a:stretch>
            <a:fillRect/>
          </a:stretch>
        </p:blipFill>
        <p:spPr>
          <a:xfrm>
            <a:off x="246693" y="5893672"/>
            <a:ext cx="4497266" cy="816952"/>
          </a:xfrm>
          <a:prstGeom prst="rect">
            <a:avLst/>
          </a:prstGeom>
        </p:spPr>
      </p:pic>
    </p:spTree>
    <p:extLst>
      <p:ext uri="{BB962C8B-B14F-4D97-AF65-F5344CB8AC3E}">
        <p14:creationId xmlns:p14="http://schemas.microsoft.com/office/powerpoint/2010/main" val="24904791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252919" y="1123837"/>
            <a:ext cx="3060124" cy="4601183"/>
          </a:xfrm>
        </p:spPr>
        <p:txBody>
          <a:bodyPr>
            <a:normAutofit/>
          </a:bodyPr>
          <a:lstStyle/>
          <a:p>
            <a:r>
              <a:rPr lang="pl-PL" dirty="0" err="1">
                <a:latin typeface="Calibri" panose="020F0502020204030204" pitchFamily="34" charset="0"/>
                <a:cs typeface="Calibri" panose="020F0502020204030204" pitchFamily="34" charset="0"/>
              </a:rPr>
              <a:t>Customer</a:t>
            </a:r>
            <a:r>
              <a:rPr lang="pl-PL" dirty="0">
                <a:latin typeface="Calibri" panose="020F0502020204030204" pitchFamily="34" charset="0"/>
                <a:cs typeface="Calibri" panose="020F0502020204030204" pitchFamily="34" charset="0"/>
              </a:rPr>
              <a:t> Service – </a:t>
            </a:r>
            <a:br>
              <a:rPr lang="pl-PL" dirty="0">
                <a:latin typeface="Calibri" panose="020F0502020204030204" pitchFamily="34" charset="0"/>
                <a:cs typeface="Calibri" panose="020F0502020204030204" pitchFamily="34" charset="0"/>
              </a:rPr>
            </a:br>
            <a:r>
              <a:rPr lang="pl-PL" dirty="0" err="1">
                <a:latin typeface="Calibri" panose="020F0502020204030204" pitchFamily="34" charset="0"/>
                <a:cs typeface="Calibri" panose="020F0502020204030204" pitchFamily="34" charset="0"/>
              </a:rPr>
              <a:t>Pre-transaction</a:t>
            </a:r>
            <a:r>
              <a:rPr lang="pl-PL" dirty="0">
                <a:latin typeface="Calibri" panose="020F0502020204030204" pitchFamily="34" charset="0"/>
                <a:cs typeface="Calibri" panose="020F0502020204030204" pitchFamily="34" charset="0"/>
              </a:rPr>
              <a:t>, </a:t>
            </a:r>
            <a:r>
              <a:rPr lang="pl-PL" dirty="0" err="1">
                <a:latin typeface="Calibri" panose="020F0502020204030204" pitchFamily="34" charset="0"/>
                <a:cs typeface="Calibri" panose="020F0502020204030204" pitchFamily="34" charset="0"/>
              </a:rPr>
              <a:t>Transaction</a:t>
            </a:r>
            <a:r>
              <a:rPr lang="pl-PL" dirty="0">
                <a:latin typeface="Calibri" panose="020F0502020204030204" pitchFamily="34" charset="0"/>
                <a:cs typeface="Calibri" panose="020F0502020204030204" pitchFamily="34" charset="0"/>
              </a:rPr>
              <a:t> and Post-</a:t>
            </a:r>
            <a:r>
              <a:rPr lang="pl-PL" dirty="0" err="1">
                <a:latin typeface="Calibri" panose="020F0502020204030204" pitchFamily="34" charset="0"/>
                <a:cs typeface="Calibri" panose="020F0502020204030204" pitchFamily="34" charset="0"/>
              </a:rPr>
              <a:t>transaction</a:t>
            </a:r>
            <a:r>
              <a:rPr lang="pl-PL" dirty="0">
                <a:latin typeface="Calibri" panose="020F0502020204030204" pitchFamily="34" charset="0"/>
                <a:cs typeface="Calibri" panose="020F0502020204030204" pitchFamily="34" charset="0"/>
              </a:rPr>
              <a:t> </a:t>
            </a:r>
            <a:r>
              <a:rPr lang="pl-PL" dirty="0" err="1">
                <a:latin typeface="Calibri" panose="020F0502020204030204" pitchFamily="34" charset="0"/>
                <a:cs typeface="Calibri" panose="020F0502020204030204" pitchFamily="34" charset="0"/>
              </a:rPr>
              <a:t>elements</a:t>
            </a:r>
            <a:endParaRPr lang="pl-PL"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683737" y="996630"/>
            <a:ext cx="7686628" cy="5120640"/>
          </a:xfrm>
        </p:spPr>
        <p:txBody>
          <a:bodyPr/>
          <a:lstStyle/>
          <a:p>
            <a:r>
              <a:rPr lang="en-US" sz="2800" b="1" dirty="0">
                <a:latin typeface="Calibri" panose="020F0502020204030204" pitchFamily="34" charset="0"/>
                <a:cs typeface="Calibri" panose="020F0502020204030204" pitchFamily="34" charset="0"/>
              </a:rPr>
              <a:t>Pre-transaction elements </a:t>
            </a:r>
            <a:r>
              <a:rPr lang="en-US" sz="2800" dirty="0">
                <a:latin typeface="Calibri" panose="020F0502020204030204" pitchFamily="34" charset="0"/>
                <a:cs typeface="Calibri" panose="020F0502020204030204" pitchFamily="34" charset="0"/>
              </a:rPr>
              <a:t>define the service conditions and capabilities before an order is placed. They shape customer expectations and perceived reliability of the logistics system.</a:t>
            </a:r>
            <a:endParaRPr lang="pl-PL" sz="2800" dirty="0">
              <a:latin typeface="Calibri" panose="020F0502020204030204" pitchFamily="34" charset="0"/>
              <a:cs typeface="Calibri" panose="020F0502020204030204" pitchFamily="34" charset="0"/>
            </a:endParaRPr>
          </a:p>
          <a:p>
            <a:r>
              <a:rPr lang="en-US" sz="2800" b="1" dirty="0">
                <a:latin typeface="Calibri" panose="020F0502020204030204" pitchFamily="34" charset="0"/>
                <a:cs typeface="Calibri" panose="020F0502020204030204" pitchFamily="34" charset="0"/>
              </a:rPr>
              <a:t>Transaction elements </a:t>
            </a:r>
            <a:r>
              <a:rPr lang="en-US" sz="2800" dirty="0">
                <a:latin typeface="Calibri" panose="020F0502020204030204" pitchFamily="34" charset="0"/>
                <a:cs typeface="Calibri" panose="020F0502020204030204" pitchFamily="34" charset="0"/>
              </a:rPr>
              <a:t>relate to the execution of the order and physical delivery. They are the most visible and measurable aspects of logistics customer service.</a:t>
            </a:r>
            <a:endParaRPr lang="pl-PL" sz="2800" dirty="0">
              <a:latin typeface="Calibri" panose="020F0502020204030204" pitchFamily="34" charset="0"/>
              <a:cs typeface="Calibri" panose="020F0502020204030204" pitchFamily="34" charset="0"/>
            </a:endParaRPr>
          </a:p>
          <a:p>
            <a:r>
              <a:rPr lang="en-US" sz="2800" b="1" dirty="0">
                <a:latin typeface="Calibri" panose="020F0502020204030204" pitchFamily="34" charset="0"/>
                <a:cs typeface="Calibri" panose="020F0502020204030204" pitchFamily="34" charset="0"/>
              </a:rPr>
              <a:t>Post-transaction elements </a:t>
            </a:r>
            <a:r>
              <a:rPr lang="en-US" sz="2800" dirty="0">
                <a:latin typeface="Calibri" panose="020F0502020204030204" pitchFamily="34" charset="0"/>
                <a:cs typeface="Calibri" panose="020F0502020204030204" pitchFamily="34" charset="0"/>
              </a:rPr>
              <a:t>concern support activities after delivery, especially in cases of service failures or additional customer needs.</a:t>
            </a:r>
          </a:p>
          <a:p>
            <a:endParaRPr lang="pl-PL" dirty="0"/>
          </a:p>
        </p:txBody>
      </p:sp>
      <p:pic>
        <p:nvPicPr>
          <p:cNvPr id="5" name="Picture 4">
            <a:extLst>
              <a:ext uri="{FF2B5EF4-FFF2-40B4-BE49-F238E27FC236}">
                <a16:creationId xmlns:a16="http://schemas.microsoft.com/office/drawing/2014/main" id="{01C15543-53A5-9B78-7418-F3836A3D6D1A}"/>
              </a:ext>
            </a:extLst>
          </p:cNvPr>
          <p:cNvPicPr>
            <a:picLocks noChangeAspect="1"/>
          </p:cNvPicPr>
          <p:nvPr/>
        </p:nvPicPr>
        <p:blipFill>
          <a:blip r:embed="rId3"/>
          <a:stretch>
            <a:fillRect/>
          </a:stretch>
        </p:blipFill>
        <p:spPr>
          <a:xfrm>
            <a:off x="246693" y="5893672"/>
            <a:ext cx="4497266" cy="816952"/>
          </a:xfrm>
          <a:prstGeom prst="rect">
            <a:avLst/>
          </a:prstGeom>
        </p:spPr>
      </p:pic>
    </p:spTree>
    <p:extLst>
      <p:ext uri="{BB962C8B-B14F-4D97-AF65-F5344CB8AC3E}">
        <p14:creationId xmlns:p14="http://schemas.microsoft.com/office/powerpoint/2010/main" val="18923162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latin typeface="Calibri" panose="020F0502020204030204" pitchFamily="34" charset="0"/>
                <a:cs typeface="Calibri" panose="020F0502020204030204" pitchFamily="34" charset="0"/>
              </a:rPr>
              <a:t>P</a:t>
            </a:r>
            <a:r>
              <a:rPr lang="en-US" dirty="0">
                <a:latin typeface="Calibri" panose="020F0502020204030204" pitchFamily="34" charset="0"/>
                <a:cs typeface="Calibri" panose="020F0502020204030204" pitchFamily="34" charset="0"/>
              </a:rPr>
              <a:t>re-transaction elements</a:t>
            </a:r>
            <a:endParaRPr lang="pl-PL"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643981" y="278296"/>
            <a:ext cx="7898662" cy="5446724"/>
          </a:xfrm>
        </p:spPr>
        <p:txBody>
          <a:bodyPr>
            <a:normAutofit fontScale="77500" lnSpcReduction="20000"/>
          </a:bodyPr>
          <a:lstStyle/>
          <a:p>
            <a:pPr marL="0" indent="0">
              <a:buNone/>
            </a:pPr>
            <a:endParaRPr lang="en-US" sz="2800" dirty="0">
              <a:latin typeface="Calibri" panose="020F0502020204030204" pitchFamily="34" charset="0"/>
              <a:cs typeface="Calibri" panose="020F0502020204030204" pitchFamily="34" charset="0"/>
            </a:endParaRPr>
          </a:p>
          <a:p>
            <a:r>
              <a:rPr lang="en-US" sz="2800" b="1" dirty="0">
                <a:latin typeface="Calibri" panose="020F0502020204030204" pitchFamily="34" charset="0"/>
                <a:cs typeface="Calibri" panose="020F0502020204030204" pitchFamily="34" charset="0"/>
              </a:rPr>
              <a:t>Customer service policy</a:t>
            </a:r>
            <a:endParaRPr lang="en-US" sz="2800" dirty="0">
              <a:latin typeface="Calibri" panose="020F0502020204030204" pitchFamily="34" charset="0"/>
              <a:cs typeface="Calibri" panose="020F0502020204030204" pitchFamily="34" charset="0"/>
            </a:endParaRPr>
          </a:p>
          <a:p>
            <a:pPr lvl="1"/>
            <a:r>
              <a:rPr lang="en-US" sz="2800" dirty="0">
                <a:latin typeface="Calibri" panose="020F0502020204030204" pitchFamily="34" charset="0"/>
                <a:cs typeface="Calibri" panose="020F0502020204030204" pitchFamily="34" charset="0"/>
              </a:rPr>
              <a:t>Clearly defined service standards (delivery time, order lead time, availability levels)</a:t>
            </a:r>
          </a:p>
          <a:p>
            <a:pPr lvl="1"/>
            <a:r>
              <a:rPr lang="en-US" sz="2800" dirty="0">
                <a:latin typeface="Calibri" panose="020F0502020204030204" pitchFamily="34" charset="0"/>
                <a:cs typeface="Calibri" panose="020F0502020204030204" pitchFamily="34" charset="0"/>
              </a:rPr>
              <a:t>Communication of logistics capabilities and limitations</a:t>
            </a:r>
          </a:p>
          <a:p>
            <a:r>
              <a:rPr lang="en-US" sz="2800" b="1" dirty="0">
                <a:latin typeface="Calibri" panose="020F0502020204030204" pitchFamily="34" charset="0"/>
                <a:cs typeface="Calibri" panose="020F0502020204030204" pitchFamily="34" charset="0"/>
              </a:rPr>
              <a:t>Information accessibility</a:t>
            </a:r>
            <a:endParaRPr lang="en-US" sz="2800" dirty="0">
              <a:latin typeface="Calibri" panose="020F0502020204030204" pitchFamily="34" charset="0"/>
              <a:cs typeface="Calibri" panose="020F0502020204030204" pitchFamily="34" charset="0"/>
            </a:endParaRPr>
          </a:p>
          <a:p>
            <a:pPr lvl="1"/>
            <a:r>
              <a:rPr lang="en-US" sz="2800" dirty="0">
                <a:latin typeface="Calibri" panose="020F0502020204030204" pitchFamily="34" charset="0"/>
                <a:cs typeface="Calibri" panose="020F0502020204030204" pitchFamily="34" charset="0"/>
              </a:rPr>
              <a:t>Product availability information</a:t>
            </a:r>
          </a:p>
          <a:p>
            <a:pPr lvl="1"/>
            <a:r>
              <a:rPr lang="en-US" sz="2800" dirty="0">
                <a:latin typeface="Calibri" panose="020F0502020204030204" pitchFamily="34" charset="0"/>
                <a:cs typeface="Calibri" panose="020F0502020204030204" pitchFamily="34" charset="0"/>
              </a:rPr>
              <a:t>Delivery options and lead times</a:t>
            </a:r>
          </a:p>
          <a:p>
            <a:pPr lvl="1"/>
            <a:r>
              <a:rPr lang="en-US" sz="2800" dirty="0">
                <a:latin typeface="Calibri" panose="020F0502020204030204" pitchFamily="34" charset="0"/>
                <a:cs typeface="Calibri" panose="020F0502020204030204" pitchFamily="34" charset="0"/>
              </a:rPr>
              <a:t>Pricing and logistics conditions</a:t>
            </a:r>
          </a:p>
          <a:p>
            <a:r>
              <a:rPr lang="en-US" sz="2800" b="1" dirty="0">
                <a:latin typeface="Calibri" panose="020F0502020204030204" pitchFamily="34" charset="0"/>
                <a:cs typeface="Calibri" panose="020F0502020204030204" pitchFamily="34" charset="0"/>
              </a:rPr>
              <a:t>Order placement convenience</a:t>
            </a:r>
            <a:endParaRPr lang="en-US" sz="2800" dirty="0">
              <a:latin typeface="Calibri" panose="020F0502020204030204" pitchFamily="34" charset="0"/>
              <a:cs typeface="Calibri" panose="020F0502020204030204" pitchFamily="34" charset="0"/>
            </a:endParaRPr>
          </a:p>
          <a:p>
            <a:pPr lvl="1"/>
            <a:r>
              <a:rPr lang="en-US" sz="2800" dirty="0">
                <a:latin typeface="Calibri" panose="020F0502020204030204" pitchFamily="34" charset="0"/>
                <a:cs typeface="Calibri" panose="020F0502020204030204" pitchFamily="34" charset="0"/>
              </a:rPr>
              <a:t>Ease of placing orders (online platforms, EDI, ERP integration)</a:t>
            </a:r>
          </a:p>
          <a:p>
            <a:pPr lvl="1"/>
            <a:r>
              <a:rPr lang="en-US" sz="2800" dirty="0">
                <a:latin typeface="Calibri" panose="020F0502020204030204" pitchFamily="34" charset="0"/>
                <a:cs typeface="Calibri" panose="020F0502020204030204" pitchFamily="34" charset="0"/>
              </a:rPr>
              <a:t>Standardized order procedures</a:t>
            </a:r>
          </a:p>
          <a:p>
            <a:r>
              <a:rPr lang="en-US" sz="2800" b="1" dirty="0">
                <a:latin typeface="Calibri" panose="020F0502020204030204" pitchFamily="34" charset="0"/>
                <a:cs typeface="Calibri" panose="020F0502020204030204" pitchFamily="34" charset="0"/>
              </a:rPr>
              <a:t>Service system reliability</a:t>
            </a:r>
            <a:endParaRPr lang="en-US" sz="2800" dirty="0">
              <a:latin typeface="Calibri" panose="020F0502020204030204" pitchFamily="34" charset="0"/>
              <a:cs typeface="Calibri" panose="020F0502020204030204" pitchFamily="34" charset="0"/>
            </a:endParaRPr>
          </a:p>
          <a:p>
            <a:pPr lvl="1"/>
            <a:r>
              <a:rPr lang="en-US" sz="2800" dirty="0">
                <a:latin typeface="Calibri" panose="020F0502020204030204" pitchFamily="34" charset="0"/>
                <a:cs typeface="Calibri" panose="020F0502020204030204" pitchFamily="34" charset="0"/>
              </a:rPr>
              <a:t>IT system availability and data accuracy</a:t>
            </a:r>
          </a:p>
          <a:p>
            <a:pPr lvl="1"/>
            <a:r>
              <a:rPr lang="en-US" sz="2800" dirty="0">
                <a:latin typeface="Calibri" panose="020F0502020204030204" pitchFamily="34" charset="0"/>
                <a:cs typeface="Calibri" panose="020F0502020204030204" pitchFamily="34" charset="0"/>
              </a:rPr>
              <a:t>Transparency of logistics processes</a:t>
            </a:r>
          </a:p>
          <a:p>
            <a:endParaRPr lang="pl-PL" dirty="0"/>
          </a:p>
        </p:txBody>
      </p:sp>
      <p:sp>
        <p:nvSpPr>
          <p:cNvPr id="4" name="Prostokąt 3"/>
          <p:cNvSpPr/>
          <p:nvPr/>
        </p:nvSpPr>
        <p:spPr>
          <a:xfrm>
            <a:off x="5075583" y="5725020"/>
            <a:ext cx="6096000" cy="646331"/>
          </a:xfrm>
          <a:prstGeom prst="rect">
            <a:avLst/>
          </a:prstGeom>
          <a:solidFill>
            <a:schemeClr val="accent1">
              <a:lumMod val="20000"/>
              <a:lumOff val="80000"/>
            </a:schemeClr>
          </a:solidFill>
        </p:spPr>
        <p:txBody>
          <a:bodyPr>
            <a:spAutoFit/>
          </a:bodyPr>
          <a:lstStyle/>
          <a:p>
            <a:r>
              <a:rPr lang="en-US" dirty="0">
                <a:latin typeface="Calibri" panose="020F0502020204030204" pitchFamily="34" charset="0"/>
                <a:cs typeface="Calibri" panose="020F0502020204030204" pitchFamily="34" charset="0"/>
              </a:rPr>
              <a:t>Pre-transaction elements influence the customer’s decision to place an order and their expectations regarding service quality</a:t>
            </a:r>
            <a:r>
              <a:rPr lang="en-US" i="1" dirty="0"/>
              <a:t>.</a:t>
            </a:r>
            <a:endParaRPr lang="pl-PL" dirty="0"/>
          </a:p>
        </p:txBody>
      </p:sp>
      <p:pic>
        <p:nvPicPr>
          <p:cNvPr id="6" name="Picture 5">
            <a:extLst>
              <a:ext uri="{FF2B5EF4-FFF2-40B4-BE49-F238E27FC236}">
                <a16:creationId xmlns:a16="http://schemas.microsoft.com/office/drawing/2014/main" id="{5D3074A3-48C7-662D-F826-A52187B1E473}"/>
              </a:ext>
            </a:extLst>
          </p:cNvPr>
          <p:cNvPicPr>
            <a:picLocks noChangeAspect="1"/>
          </p:cNvPicPr>
          <p:nvPr/>
        </p:nvPicPr>
        <p:blipFill>
          <a:blip r:embed="rId3"/>
          <a:stretch>
            <a:fillRect/>
          </a:stretch>
        </p:blipFill>
        <p:spPr>
          <a:xfrm>
            <a:off x="246693" y="5958248"/>
            <a:ext cx="4497266" cy="816952"/>
          </a:xfrm>
          <a:prstGeom prst="rect">
            <a:avLst/>
          </a:prstGeom>
        </p:spPr>
      </p:pic>
    </p:spTree>
    <p:extLst>
      <p:ext uri="{BB962C8B-B14F-4D97-AF65-F5344CB8AC3E}">
        <p14:creationId xmlns:p14="http://schemas.microsoft.com/office/powerpoint/2010/main" val="5899109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latin typeface="Calibri" panose="020F0502020204030204" pitchFamily="34" charset="0"/>
                <a:cs typeface="Calibri" panose="020F0502020204030204" pitchFamily="34" charset="0"/>
              </a:rPr>
              <a:t>T</a:t>
            </a:r>
            <a:r>
              <a:rPr lang="en-US" dirty="0" err="1">
                <a:latin typeface="Calibri" panose="020F0502020204030204" pitchFamily="34" charset="0"/>
                <a:cs typeface="Calibri" panose="020F0502020204030204" pitchFamily="34" charset="0"/>
              </a:rPr>
              <a:t>ransaction</a:t>
            </a:r>
            <a:r>
              <a:rPr lang="en-US" dirty="0">
                <a:latin typeface="Calibri" panose="020F0502020204030204" pitchFamily="34" charset="0"/>
                <a:cs typeface="Calibri" panose="020F0502020204030204" pitchFamily="34" charset="0"/>
              </a:rPr>
              <a:t> elements</a:t>
            </a:r>
            <a:endParaRPr lang="pl-PL"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697357" y="291548"/>
            <a:ext cx="7500729" cy="5579246"/>
          </a:xfrm>
        </p:spPr>
        <p:txBody>
          <a:bodyPr>
            <a:normAutofit lnSpcReduction="10000"/>
          </a:bodyPr>
          <a:lstStyle/>
          <a:p>
            <a:r>
              <a:rPr lang="en-US" sz="2400" b="1" dirty="0">
                <a:latin typeface="Calibri" panose="020F0502020204030204" pitchFamily="34" charset="0"/>
                <a:cs typeface="Calibri" panose="020F0502020204030204" pitchFamily="34" charset="0"/>
              </a:rPr>
              <a:t>Order cycle time</a:t>
            </a:r>
            <a:endParaRPr lang="en-US" sz="2400" dirty="0">
              <a:latin typeface="Calibri" panose="020F0502020204030204" pitchFamily="34" charset="0"/>
              <a:cs typeface="Calibri" panose="020F0502020204030204" pitchFamily="34" charset="0"/>
            </a:endParaRPr>
          </a:p>
          <a:p>
            <a:pPr lvl="1"/>
            <a:r>
              <a:rPr lang="en-US" sz="2400" dirty="0">
                <a:latin typeface="Calibri" panose="020F0502020204030204" pitchFamily="34" charset="0"/>
                <a:cs typeface="Calibri" panose="020F0502020204030204" pitchFamily="34" charset="0"/>
              </a:rPr>
              <a:t>Time from order receipt to delivery</a:t>
            </a:r>
          </a:p>
          <a:p>
            <a:r>
              <a:rPr lang="en-US" sz="2400" b="1" dirty="0">
                <a:latin typeface="Calibri" panose="020F0502020204030204" pitchFamily="34" charset="0"/>
                <a:cs typeface="Calibri" panose="020F0502020204030204" pitchFamily="34" charset="0"/>
              </a:rPr>
              <a:t>Order accuracy</a:t>
            </a:r>
            <a:endParaRPr lang="en-US" sz="2400" dirty="0">
              <a:latin typeface="Calibri" panose="020F0502020204030204" pitchFamily="34" charset="0"/>
              <a:cs typeface="Calibri" panose="020F0502020204030204" pitchFamily="34" charset="0"/>
            </a:endParaRPr>
          </a:p>
          <a:p>
            <a:pPr lvl="1"/>
            <a:r>
              <a:rPr lang="en-US" sz="2400" dirty="0">
                <a:latin typeface="Calibri" panose="020F0502020204030204" pitchFamily="34" charset="0"/>
                <a:cs typeface="Calibri" panose="020F0502020204030204" pitchFamily="34" charset="0"/>
              </a:rPr>
              <a:t>Correct product, quantity, documentation, and delivery address</a:t>
            </a:r>
          </a:p>
          <a:p>
            <a:r>
              <a:rPr lang="en-US" sz="2400" b="1" dirty="0">
                <a:latin typeface="Calibri" panose="020F0502020204030204" pitchFamily="34" charset="0"/>
                <a:cs typeface="Calibri" panose="020F0502020204030204" pitchFamily="34" charset="0"/>
              </a:rPr>
              <a:t>Product availability</a:t>
            </a:r>
            <a:endParaRPr lang="en-US" sz="2400" dirty="0">
              <a:latin typeface="Calibri" panose="020F0502020204030204" pitchFamily="34" charset="0"/>
              <a:cs typeface="Calibri" panose="020F0502020204030204" pitchFamily="34" charset="0"/>
            </a:endParaRPr>
          </a:p>
          <a:p>
            <a:pPr lvl="1"/>
            <a:r>
              <a:rPr lang="en-US" sz="2400" dirty="0">
                <a:latin typeface="Calibri" panose="020F0502020204030204" pitchFamily="34" charset="0"/>
                <a:cs typeface="Calibri" panose="020F0502020204030204" pitchFamily="34" charset="0"/>
              </a:rPr>
              <a:t>Ability to fulfill orders from stock</a:t>
            </a:r>
          </a:p>
          <a:p>
            <a:pPr lvl="1"/>
            <a:r>
              <a:rPr lang="en-US" sz="2400" dirty="0">
                <a:latin typeface="Calibri" panose="020F0502020204030204" pitchFamily="34" charset="0"/>
                <a:cs typeface="Calibri" panose="020F0502020204030204" pitchFamily="34" charset="0"/>
              </a:rPr>
              <a:t>Fill rate and stock-out frequency</a:t>
            </a:r>
          </a:p>
          <a:p>
            <a:r>
              <a:rPr lang="en-US" sz="2400" b="1" dirty="0">
                <a:latin typeface="Calibri" panose="020F0502020204030204" pitchFamily="34" charset="0"/>
                <a:cs typeface="Calibri" panose="020F0502020204030204" pitchFamily="34" charset="0"/>
              </a:rPr>
              <a:t>Delivery reliability</a:t>
            </a:r>
            <a:endParaRPr lang="en-US" sz="2400" dirty="0">
              <a:latin typeface="Calibri" panose="020F0502020204030204" pitchFamily="34" charset="0"/>
              <a:cs typeface="Calibri" panose="020F0502020204030204" pitchFamily="34" charset="0"/>
            </a:endParaRPr>
          </a:p>
          <a:p>
            <a:pPr lvl="1"/>
            <a:r>
              <a:rPr lang="en-US" sz="2400" dirty="0">
                <a:latin typeface="Calibri" panose="020F0502020204030204" pitchFamily="34" charset="0"/>
                <a:cs typeface="Calibri" panose="020F0502020204030204" pitchFamily="34" charset="0"/>
              </a:rPr>
              <a:t>On-time and in-full (OTIF) performance</a:t>
            </a:r>
          </a:p>
          <a:p>
            <a:r>
              <a:rPr lang="en-US" sz="2400" b="1" dirty="0">
                <a:latin typeface="Calibri" panose="020F0502020204030204" pitchFamily="34" charset="0"/>
                <a:cs typeface="Calibri" panose="020F0502020204030204" pitchFamily="34" charset="0"/>
              </a:rPr>
              <a:t>Delivery condition</a:t>
            </a:r>
            <a:endParaRPr lang="en-US" sz="2400" dirty="0">
              <a:latin typeface="Calibri" panose="020F0502020204030204" pitchFamily="34" charset="0"/>
              <a:cs typeface="Calibri" panose="020F0502020204030204" pitchFamily="34" charset="0"/>
            </a:endParaRPr>
          </a:p>
          <a:p>
            <a:pPr lvl="1"/>
            <a:r>
              <a:rPr lang="en-US" sz="2400" dirty="0">
                <a:latin typeface="Calibri" panose="020F0502020204030204" pitchFamily="34" charset="0"/>
                <a:cs typeface="Calibri" panose="020F0502020204030204" pitchFamily="34" charset="0"/>
              </a:rPr>
              <a:t>Damage-free and compliant delivery</a:t>
            </a:r>
          </a:p>
          <a:p>
            <a:r>
              <a:rPr lang="en-US" sz="2400" b="1" dirty="0">
                <a:latin typeface="Calibri" panose="020F0502020204030204" pitchFamily="34" charset="0"/>
                <a:cs typeface="Calibri" panose="020F0502020204030204" pitchFamily="34" charset="0"/>
              </a:rPr>
              <a:t>Delivery flexibility</a:t>
            </a:r>
            <a:endParaRPr lang="en-US" sz="2400" dirty="0">
              <a:latin typeface="Calibri" panose="020F0502020204030204" pitchFamily="34" charset="0"/>
              <a:cs typeface="Calibri" panose="020F0502020204030204" pitchFamily="34" charset="0"/>
            </a:endParaRPr>
          </a:p>
          <a:p>
            <a:pPr lvl="1"/>
            <a:r>
              <a:rPr lang="en-US" sz="2400" dirty="0">
                <a:latin typeface="Calibri" panose="020F0502020204030204" pitchFamily="34" charset="0"/>
                <a:cs typeface="Calibri" panose="020F0502020204030204" pitchFamily="34" charset="0"/>
              </a:rPr>
              <a:t>Ability to adjust delivery time, place, or mode</a:t>
            </a:r>
          </a:p>
          <a:p>
            <a:endParaRPr lang="pl-PL" dirty="0"/>
          </a:p>
        </p:txBody>
      </p:sp>
      <p:sp>
        <p:nvSpPr>
          <p:cNvPr id="4" name="Prostokąt 3"/>
          <p:cNvSpPr/>
          <p:nvPr/>
        </p:nvSpPr>
        <p:spPr>
          <a:xfrm>
            <a:off x="5314122" y="5890713"/>
            <a:ext cx="6096000" cy="646331"/>
          </a:xfrm>
          <a:prstGeom prst="rect">
            <a:avLst/>
          </a:prstGeom>
          <a:solidFill>
            <a:schemeClr val="accent1">
              <a:lumMod val="20000"/>
              <a:lumOff val="80000"/>
            </a:schemeClr>
          </a:solidFill>
        </p:spPr>
        <p:txBody>
          <a:bodyPr>
            <a:spAutoFit/>
          </a:bodyPr>
          <a:lstStyle/>
          <a:p>
            <a:r>
              <a:rPr lang="en-US" dirty="0">
                <a:latin typeface="Calibri" panose="020F0502020204030204" pitchFamily="34" charset="0"/>
                <a:cs typeface="Calibri" panose="020F0502020204030204" pitchFamily="34" charset="0"/>
              </a:rPr>
              <a:t>Transaction elements directly determine customer satisfaction with the delivery itself.</a:t>
            </a:r>
            <a:endParaRPr lang="pl-PL" dirty="0">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5A8F7EC5-E309-9386-418D-CBD84F83B4AE}"/>
              </a:ext>
            </a:extLst>
          </p:cNvPr>
          <p:cNvPicPr>
            <a:picLocks noChangeAspect="1"/>
          </p:cNvPicPr>
          <p:nvPr/>
        </p:nvPicPr>
        <p:blipFill>
          <a:blip r:embed="rId3"/>
          <a:stretch>
            <a:fillRect/>
          </a:stretch>
        </p:blipFill>
        <p:spPr>
          <a:xfrm>
            <a:off x="246693" y="5893672"/>
            <a:ext cx="4497266" cy="816952"/>
          </a:xfrm>
          <a:prstGeom prst="rect">
            <a:avLst/>
          </a:prstGeom>
        </p:spPr>
      </p:pic>
    </p:spTree>
    <p:extLst>
      <p:ext uri="{BB962C8B-B14F-4D97-AF65-F5344CB8AC3E}">
        <p14:creationId xmlns:p14="http://schemas.microsoft.com/office/powerpoint/2010/main" val="9883174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dirty="0">
                <a:latin typeface="Calibri" panose="020F0502020204030204" pitchFamily="34" charset="0"/>
                <a:cs typeface="Calibri" panose="020F0502020204030204" pitchFamily="34" charset="0"/>
              </a:rPr>
              <a:t>Post-</a:t>
            </a:r>
            <a:r>
              <a:rPr lang="pl-PL" dirty="0" err="1">
                <a:latin typeface="Calibri" panose="020F0502020204030204" pitchFamily="34" charset="0"/>
                <a:cs typeface="Calibri" panose="020F0502020204030204" pitchFamily="34" charset="0"/>
              </a:rPr>
              <a:t>transaction</a:t>
            </a:r>
            <a:r>
              <a:rPr lang="pl-PL" dirty="0">
                <a:latin typeface="Calibri" panose="020F0502020204030204" pitchFamily="34" charset="0"/>
                <a:cs typeface="Calibri" panose="020F0502020204030204" pitchFamily="34" charset="0"/>
              </a:rPr>
              <a:t> </a:t>
            </a:r>
            <a:r>
              <a:rPr lang="pl-PL" dirty="0" err="1">
                <a:latin typeface="Calibri" panose="020F0502020204030204" pitchFamily="34" charset="0"/>
                <a:cs typeface="Calibri" panose="020F0502020204030204" pitchFamily="34" charset="0"/>
              </a:rPr>
              <a:t>elements</a:t>
            </a:r>
            <a:endParaRPr lang="pl-PL"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869267" y="251791"/>
            <a:ext cx="7646871" cy="5732957"/>
          </a:xfrm>
        </p:spPr>
        <p:txBody>
          <a:bodyPr>
            <a:normAutofit fontScale="92500" lnSpcReduction="10000"/>
          </a:bodyPr>
          <a:lstStyle/>
          <a:p>
            <a:r>
              <a:rPr lang="en-US" sz="2800" b="1" dirty="0">
                <a:latin typeface="Calibri" panose="020F0502020204030204" pitchFamily="34" charset="0"/>
                <a:cs typeface="Calibri" panose="020F0502020204030204" pitchFamily="34" charset="0"/>
              </a:rPr>
              <a:t>Handling returns and reverse logistics</a:t>
            </a:r>
            <a:endParaRPr lang="en-US" sz="2800" dirty="0">
              <a:latin typeface="Calibri" panose="020F0502020204030204" pitchFamily="34" charset="0"/>
              <a:cs typeface="Calibri" panose="020F0502020204030204" pitchFamily="34" charset="0"/>
            </a:endParaRPr>
          </a:p>
          <a:p>
            <a:pPr lvl="1"/>
            <a:r>
              <a:rPr lang="en-US" sz="2800" dirty="0">
                <a:latin typeface="Calibri" panose="020F0502020204030204" pitchFamily="34" charset="0"/>
                <a:cs typeface="Calibri" panose="020F0502020204030204" pitchFamily="34" charset="0"/>
              </a:rPr>
              <a:t>Efficient returns procedures</a:t>
            </a:r>
          </a:p>
          <a:p>
            <a:pPr lvl="1"/>
            <a:r>
              <a:rPr lang="en-US" sz="2800" dirty="0">
                <a:latin typeface="Calibri" panose="020F0502020204030204" pitchFamily="34" charset="0"/>
                <a:cs typeface="Calibri" panose="020F0502020204030204" pitchFamily="34" charset="0"/>
              </a:rPr>
              <a:t>Ease of product exchange or return</a:t>
            </a:r>
          </a:p>
          <a:p>
            <a:r>
              <a:rPr lang="en-US" sz="2800" b="1" dirty="0">
                <a:latin typeface="Calibri" panose="020F0502020204030204" pitchFamily="34" charset="0"/>
                <a:cs typeface="Calibri" panose="020F0502020204030204" pitchFamily="34" charset="0"/>
              </a:rPr>
              <a:t>Complaint handling and problem resolution</a:t>
            </a:r>
            <a:endParaRPr lang="en-US" sz="2800" dirty="0">
              <a:latin typeface="Calibri" panose="020F0502020204030204" pitchFamily="34" charset="0"/>
              <a:cs typeface="Calibri" panose="020F0502020204030204" pitchFamily="34" charset="0"/>
            </a:endParaRPr>
          </a:p>
          <a:p>
            <a:pPr lvl="1"/>
            <a:r>
              <a:rPr lang="en-US" sz="2800" dirty="0">
                <a:latin typeface="Calibri" panose="020F0502020204030204" pitchFamily="34" charset="0"/>
                <a:cs typeface="Calibri" panose="020F0502020204030204" pitchFamily="34" charset="0"/>
              </a:rPr>
              <a:t>Speed and effectiveness of complaint response</a:t>
            </a:r>
          </a:p>
          <a:p>
            <a:pPr lvl="1"/>
            <a:r>
              <a:rPr lang="en-US" sz="2800" dirty="0">
                <a:latin typeface="Calibri" panose="020F0502020204030204" pitchFamily="34" charset="0"/>
                <a:cs typeface="Calibri" panose="020F0502020204030204" pitchFamily="34" charset="0"/>
              </a:rPr>
              <a:t>Availability of customer support</a:t>
            </a:r>
          </a:p>
          <a:p>
            <a:r>
              <a:rPr lang="en-US" sz="2800" b="1" dirty="0">
                <a:latin typeface="Calibri" panose="020F0502020204030204" pitchFamily="34" charset="0"/>
                <a:cs typeface="Calibri" panose="020F0502020204030204" pitchFamily="34" charset="0"/>
              </a:rPr>
              <a:t>Service recovery</a:t>
            </a:r>
            <a:endParaRPr lang="en-US" sz="2800" dirty="0">
              <a:latin typeface="Calibri" panose="020F0502020204030204" pitchFamily="34" charset="0"/>
              <a:cs typeface="Calibri" panose="020F0502020204030204" pitchFamily="34" charset="0"/>
            </a:endParaRPr>
          </a:p>
          <a:p>
            <a:pPr lvl="1"/>
            <a:r>
              <a:rPr lang="en-US" sz="2800" dirty="0">
                <a:latin typeface="Calibri" panose="020F0502020204030204" pitchFamily="34" charset="0"/>
                <a:cs typeface="Calibri" panose="020F0502020204030204" pitchFamily="34" charset="0"/>
              </a:rPr>
              <a:t>Ability to compensate for delivery failures</a:t>
            </a:r>
          </a:p>
          <a:p>
            <a:pPr lvl="1"/>
            <a:r>
              <a:rPr lang="en-US" sz="2800" dirty="0">
                <a:latin typeface="Calibri" panose="020F0502020204030204" pitchFamily="34" charset="0"/>
                <a:cs typeface="Calibri" panose="020F0502020204030204" pitchFamily="34" charset="0"/>
              </a:rPr>
              <a:t>Restoring customer trust after disruptions</a:t>
            </a:r>
          </a:p>
          <a:p>
            <a:r>
              <a:rPr lang="en-US" sz="2800" b="1" dirty="0">
                <a:latin typeface="Calibri" panose="020F0502020204030204" pitchFamily="34" charset="0"/>
                <a:cs typeface="Calibri" panose="020F0502020204030204" pitchFamily="34" charset="0"/>
              </a:rPr>
              <a:t>After-sales information</a:t>
            </a:r>
            <a:endParaRPr lang="en-US" sz="2800" dirty="0">
              <a:latin typeface="Calibri" panose="020F0502020204030204" pitchFamily="34" charset="0"/>
              <a:cs typeface="Calibri" panose="020F0502020204030204" pitchFamily="34" charset="0"/>
            </a:endParaRPr>
          </a:p>
          <a:p>
            <a:pPr lvl="1"/>
            <a:r>
              <a:rPr lang="en-US" sz="2800" dirty="0">
                <a:latin typeface="Calibri" panose="020F0502020204030204" pitchFamily="34" charset="0"/>
                <a:cs typeface="Calibri" panose="020F0502020204030204" pitchFamily="34" charset="0"/>
              </a:rPr>
              <a:t>Delivery confirmation</a:t>
            </a:r>
          </a:p>
          <a:p>
            <a:pPr lvl="1"/>
            <a:r>
              <a:rPr lang="en-US" sz="2800" dirty="0">
                <a:latin typeface="Calibri" panose="020F0502020204030204" pitchFamily="34" charset="0"/>
                <a:cs typeface="Calibri" panose="020F0502020204030204" pitchFamily="34" charset="0"/>
              </a:rPr>
              <a:t>Performance feedback and customer satisfaction surveys</a:t>
            </a:r>
          </a:p>
          <a:p>
            <a:endParaRPr lang="pl-PL" dirty="0"/>
          </a:p>
        </p:txBody>
      </p:sp>
      <p:pic>
        <p:nvPicPr>
          <p:cNvPr id="5" name="Picture 4">
            <a:extLst>
              <a:ext uri="{FF2B5EF4-FFF2-40B4-BE49-F238E27FC236}">
                <a16:creationId xmlns:a16="http://schemas.microsoft.com/office/drawing/2014/main" id="{76E80A43-9E49-EB9F-867F-B8EA312E787C}"/>
              </a:ext>
            </a:extLst>
          </p:cNvPr>
          <p:cNvPicPr>
            <a:picLocks noChangeAspect="1"/>
          </p:cNvPicPr>
          <p:nvPr/>
        </p:nvPicPr>
        <p:blipFill>
          <a:blip r:embed="rId3"/>
          <a:stretch>
            <a:fillRect/>
          </a:stretch>
        </p:blipFill>
        <p:spPr>
          <a:xfrm>
            <a:off x="246693" y="5984078"/>
            <a:ext cx="4497266" cy="816952"/>
          </a:xfrm>
          <a:prstGeom prst="rect">
            <a:avLst/>
          </a:prstGeom>
        </p:spPr>
      </p:pic>
    </p:spTree>
    <p:extLst>
      <p:ext uri="{BB962C8B-B14F-4D97-AF65-F5344CB8AC3E}">
        <p14:creationId xmlns:p14="http://schemas.microsoft.com/office/powerpoint/2010/main" val="705889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en-US" dirty="0">
                <a:latin typeface="Calibri" panose="020F0502020204030204" pitchFamily="34" charset="0"/>
                <a:cs typeface="Calibri" panose="020F0502020204030204" pitchFamily="34" charset="0"/>
              </a:rPr>
              <a:t>Integrated perspective</a:t>
            </a:r>
            <a:br>
              <a:rPr lang="en-US" b="1" dirty="0"/>
            </a:br>
            <a:endParaRPr lang="pl-PL" dirty="0"/>
          </a:p>
        </p:txBody>
      </p:sp>
      <p:sp>
        <p:nvSpPr>
          <p:cNvPr id="3" name="Symbol zastępczy zawartości 2"/>
          <p:cNvSpPr>
            <a:spLocks noGrp="1"/>
          </p:cNvSpPr>
          <p:nvPr>
            <p:ph idx="1"/>
          </p:nvPr>
        </p:nvSpPr>
        <p:spPr>
          <a:xfrm>
            <a:off x="3869268" y="864108"/>
            <a:ext cx="7739636" cy="5120640"/>
          </a:xfrm>
        </p:spPr>
        <p:txBody>
          <a:bodyPr/>
          <a:lstStyle/>
          <a:p>
            <a:pPr marL="0" indent="0">
              <a:buNone/>
            </a:pPr>
            <a:r>
              <a:rPr lang="en-US" sz="2800" dirty="0">
                <a:latin typeface="Calibri" panose="020F0502020204030204" pitchFamily="34" charset="0"/>
                <a:cs typeface="Calibri" panose="020F0502020204030204" pitchFamily="34" charset="0"/>
              </a:rPr>
              <a:t>Although presented separately, </a:t>
            </a:r>
            <a:r>
              <a:rPr lang="en-US" sz="2800" b="1" dirty="0">
                <a:latin typeface="Calibri" panose="020F0502020204030204" pitchFamily="34" charset="0"/>
                <a:cs typeface="Calibri" panose="020F0502020204030204" pitchFamily="34" charset="0"/>
              </a:rPr>
              <a:t>pre-, transaction, and post-transaction elements are interdependent</a:t>
            </a:r>
            <a:r>
              <a:rPr lang="en-US" sz="2800" dirty="0">
                <a:latin typeface="Calibri" panose="020F0502020204030204" pitchFamily="34" charset="0"/>
                <a:cs typeface="Calibri" panose="020F0502020204030204" pitchFamily="34" charset="0"/>
              </a:rPr>
              <a:t>:</a:t>
            </a:r>
          </a:p>
          <a:p>
            <a:r>
              <a:rPr lang="en-US" sz="2800" dirty="0">
                <a:latin typeface="Calibri" panose="020F0502020204030204" pitchFamily="34" charset="0"/>
                <a:cs typeface="Calibri" panose="020F0502020204030204" pitchFamily="34" charset="0"/>
              </a:rPr>
              <a:t>Poor pre-transaction communication leads to unrealistic expectations.</a:t>
            </a:r>
          </a:p>
          <a:p>
            <a:r>
              <a:rPr lang="en-US" sz="2800" dirty="0">
                <a:latin typeface="Calibri" panose="020F0502020204030204" pitchFamily="34" charset="0"/>
                <a:cs typeface="Calibri" panose="020F0502020204030204" pitchFamily="34" charset="0"/>
              </a:rPr>
              <a:t>Weak transaction performance increases post-transaction costs.</a:t>
            </a:r>
          </a:p>
          <a:p>
            <a:r>
              <a:rPr lang="en-US" sz="2800" dirty="0">
                <a:latin typeface="Calibri" panose="020F0502020204030204" pitchFamily="34" charset="0"/>
                <a:cs typeface="Calibri" panose="020F0502020204030204" pitchFamily="34" charset="0"/>
              </a:rPr>
              <a:t>Effective post-transaction service can mitigate transaction failures.</a:t>
            </a:r>
          </a:p>
          <a:p>
            <a:endParaRPr lang="pl-PL" dirty="0"/>
          </a:p>
        </p:txBody>
      </p:sp>
      <p:pic>
        <p:nvPicPr>
          <p:cNvPr id="5" name="Picture 4">
            <a:extLst>
              <a:ext uri="{FF2B5EF4-FFF2-40B4-BE49-F238E27FC236}">
                <a16:creationId xmlns:a16="http://schemas.microsoft.com/office/drawing/2014/main" id="{629D73FF-1596-569F-EE20-D6EA4E94FD75}"/>
              </a:ext>
            </a:extLst>
          </p:cNvPr>
          <p:cNvPicPr>
            <a:picLocks noChangeAspect="1"/>
          </p:cNvPicPr>
          <p:nvPr/>
        </p:nvPicPr>
        <p:blipFill>
          <a:blip r:embed="rId3"/>
          <a:stretch>
            <a:fillRect/>
          </a:stretch>
        </p:blipFill>
        <p:spPr>
          <a:xfrm>
            <a:off x="246693" y="5984078"/>
            <a:ext cx="4497266" cy="816952"/>
          </a:xfrm>
          <a:prstGeom prst="rect">
            <a:avLst/>
          </a:prstGeom>
        </p:spPr>
      </p:pic>
    </p:spTree>
    <p:extLst>
      <p:ext uri="{BB962C8B-B14F-4D97-AF65-F5344CB8AC3E}">
        <p14:creationId xmlns:p14="http://schemas.microsoft.com/office/powerpoint/2010/main" val="20846591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055147566"/>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82148" y="2122185"/>
            <a:ext cx="9123851" cy="2110780"/>
          </a:xfrm>
        </p:spPr>
        <p:txBody>
          <a:bodyPr>
            <a:normAutofit/>
          </a:bodyPr>
          <a:lstStyle/>
          <a:p>
            <a:r>
              <a:rPr lang="en-GB" dirty="0">
                <a:solidFill>
                  <a:schemeClr val="tx1"/>
                </a:solidFill>
                <a:latin typeface="Calibri" panose="020F0502020204030204" pitchFamily="34" charset="0"/>
                <a:cs typeface="Calibri" panose="020F0502020204030204" pitchFamily="34" charset="0"/>
              </a:rPr>
              <a:t>Road Transportation Systems Engineering </a:t>
            </a:r>
            <a:r>
              <a:rPr lang="pl-PL" dirty="0">
                <a:solidFill>
                  <a:schemeClr val="tx1"/>
                </a:solidFill>
                <a:latin typeface="Calibri" panose="020F0502020204030204" pitchFamily="34" charset="0"/>
                <a:cs typeface="Calibri" panose="020F0502020204030204" pitchFamily="34" charset="0"/>
              </a:rPr>
              <a:t>Development</a:t>
            </a:r>
            <a:r>
              <a:rPr lang="en-GB" dirty="0">
                <a:solidFill>
                  <a:schemeClr val="tx1"/>
                </a:solidFill>
                <a:latin typeface="Calibri" panose="020F0502020204030204" pitchFamily="34" charset="0"/>
                <a:cs typeface="Calibri" panose="020F0502020204030204" pitchFamily="34" charset="0"/>
              </a:rPr>
              <a:t> in the Sub-Saharan Africa – Modern EU Master Programme &amp; Capacity Building</a:t>
            </a:r>
            <a:endParaRPr lang="pl-PL"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52582067"/>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30196603"/>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278296" y="1298448"/>
            <a:ext cx="8106752" cy="3255264"/>
          </a:xfrm>
        </p:spPr>
        <p:txBody>
          <a:bodyPr>
            <a:normAutofit/>
          </a:bodyPr>
          <a:lstStyle/>
          <a:p>
            <a:pPr algn="r"/>
            <a:r>
              <a:rPr lang="en-US" sz="4000" dirty="0">
                <a:latin typeface="Calibri" panose="020F0502020204030204" pitchFamily="34" charset="0"/>
                <a:cs typeface="Calibri" panose="020F0502020204030204" pitchFamily="34" charset="0"/>
              </a:rPr>
              <a:t> </a:t>
            </a:r>
            <a:br>
              <a:rPr lang="pl-PL" sz="4000" dirty="0">
                <a:latin typeface="Calibri" panose="020F0502020204030204" pitchFamily="34" charset="0"/>
                <a:cs typeface="Calibri" panose="020F0502020204030204" pitchFamily="34" charset="0"/>
              </a:rPr>
            </a:br>
            <a:r>
              <a:rPr lang="pl-PL" sz="4400" dirty="0">
                <a:latin typeface="Calibri" panose="020F0502020204030204" pitchFamily="34" charset="0"/>
                <a:cs typeface="Calibri" panose="020F0502020204030204" pitchFamily="34" charset="0"/>
              </a:rPr>
              <a:t>Distribution </a:t>
            </a:r>
            <a:r>
              <a:rPr lang="pl-PL" sz="4400" dirty="0" err="1">
                <a:latin typeface="Calibri" panose="020F0502020204030204" pitchFamily="34" charset="0"/>
                <a:cs typeface="Calibri" panose="020F0502020204030204" pitchFamily="34" charset="0"/>
              </a:rPr>
              <a:t>logistics</a:t>
            </a:r>
            <a:r>
              <a:rPr lang="pl-PL" sz="4400" dirty="0">
                <a:latin typeface="Calibri" panose="020F0502020204030204" pitchFamily="34" charset="0"/>
                <a:cs typeface="Calibri" panose="020F0502020204030204" pitchFamily="34" charset="0"/>
              </a:rPr>
              <a:t> </a:t>
            </a:r>
          </a:p>
        </p:txBody>
      </p:sp>
      <p:sp>
        <p:nvSpPr>
          <p:cNvPr id="3" name="Podtytuł 2"/>
          <p:cNvSpPr>
            <a:spLocks noGrp="1"/>
          </p:cNvSpPr>
          <p:nvPr>
            <p:ph type="subTitle" idx="1"/>
          </p:nvPr>
        </p:nvSpPr>
        <p:spPr/>
        <p:txBody>
          <a:bodyPr>
            <a:normAutofit/>
          </a:bodyPr>
          <a:lstStyle/>
          <a:p>
            <a:pPr algn="r"/>
            <a:r>
              <a:rPr lang="pl-PL" sz="2400" dirty="0">
                <a:latin typeface="Calibri" panose="020F0502020204030204" pitchFamily="34" charset="0"/>
                <a:cs typeface="Calibri" panose="020F0502020204030204" pitchFamily="34" charset="0"/>
              </a:rPr>
              <a:t>Justyna Staszak-Winkler</a:t>
            </a:r>
          </a:p>
        </p:txBody>
      </p:sp>
      <p:sp>
        <p:nvSpPr>
          <p:cNvPr id="4" name="Prostokąt 3"/>
          <p:cNvSpPr/>
          <p:nvPr/>
        </p:nvSpPr>
        <p:spPr>
          <a:xfrm>
            <a:off x="9267825" y="749300"/>
            <a:ext cx="2924175" cy="533400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pl-PL">
              <a:solidFill>
                <a:srgbClr val="FFFFFF"/>
              </a:solidFill>
            </a:endParaRPr>
          </a:p>
        </p:txBody>
      </p:sp>
      <p:sp>
        <p:nvSpPr>
          <p:cNvPr id="6" name="pole tekstowe 5"/>
          <p:cNvSpPr txBox="1"/>
          <p:nvPr/>
        </p:nvSpPr>
        <p:spPr>
          <a:xfrm>
            <a:off x="9628980" y="3742451"/>
            <a:ext cx="2405063" cy="1938992"/>
          </a:xfrm>
          <a:prstGeom prst="rect">
            <a:avLst/>
          </a:prstGeom>
          <a:noFill/>
        </p:spPr>
        <p:txBody>
          <a:bodyPr wrap="square" rtlCol="0">
            <a:spAutoFit/>
          </a:bodyPr>
          <a:lstStyle/>
          <a:p>
            <a:pPr defTabSz="457200"/>
            <a:r>
              <a:rPr lang="pl-PL" sz="3600" b="1" dirty="0">
                <a:solidFill>
                  <a:srgbClr val="FFFFFF"/>
                </a:solidFill>
                <a:latin typeface="Calibri" panose="020F0502020204030204" pitchFamily="34" charset="0"/>
                <a:cs typeface="Calibri" panose="020F0502020204030204" pitchFamily="34" charset="0"/>
              </a:rPr>
              <a:t>MODULE 4</a:t>
            </a:r>
          </a:p>
          <a:p>
            <a:pPr defTabSz="457200"/>
            <a:r>
              <a:rPr lang="pl-PL" sz="3600" b="1">
                <a:solidFill>
                  <a:srgbClr val="FFFFFF"/>
                </a:solidFill>
                <a:latin typeface="Calibri" panose="020F0502020204030204" pitchFamily="34" charset="0"/>
                <a:cs typeface="Calibri" panose="020F0502020204030204" pitchFamily="34" charset="0"/>
              </a:rPr>
              <a:t>Part 1</a:t>
            </a:r>
            <a:endParaRPr lang="pl-PL" sz="3600" b="1" dirty="0">
              <a:solidFill>
                <a:srgbClr val="FFFFFF"/>
              </a:solidFill>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endParaRPr lang="pl-PL" sz="2400" dirty="0">
              <a:solidFill>
                <a:schemeClr val="bg1"/>
              </a:solidFill>
              <a:latin typeface="Calibri" panose="020F0502020204030204" pitchFamily="34" charset="0"/>
              <a:cs typeface="Calibri" panose="020F0502020204030204" pitchFamily="34" charset="0"/>
            </a:endParaRPr>
          </a:p>
          <a:p>
            <a:endParaRPr lang="pl-PL" sz="2400" b="1" dirty="0">
              <a:solidFill>
                <a:schemeClr val="bg1"/>
              </a:solidFill>
              <a:latin typeface="Calibri" panose="020F050202020403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07732D60-9476-F8F4-64EB-54277F7E77E8}"/>
              </a:ext>
            </a:extLst>
          </p:cNvPr>
          <p:cNvPicPr>
            <a:picLocks noChangeAspect="1"/>
          </p:cNvPicPr>
          <p:nvPr/>
        </p:nvPicPr>
        <p:blipFill>
          <a:blip r:embed="rId3"/>
          <a:stretch>
            <a:fillRect/>
          </a:stretch>
        </p:blipFill>
        <p:spPr>
          <a:xfrm>
            <a:off x="265967" y="5892678"/>
            <a:ext cx="4497266" cy="816952"/>
          </a:xfrm>
          <a:prstGeom prst="rect">
            <a:avLst/>
          </a:prstGeom>
        </p:spPr>
      </p:pic>
    </p:spTree>
    <p:extLst>
      <p:ext uri="{BB962C8B-B14F-4D97-AF65-F5344CB8AC3E}">
        <p14:creationId xmlns:p14="http://schemas.microsoft.com/office/powerpoint/2010/main" val="19506443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5FB668-FCF0-6EE5-F2D4-4DF4E83A43BC}"/>
              </a:ext>
            </a:extLst>
          </p:cNvPr>
          <p:cNvSpPr>
            <a:spLocks noGrp="1"/>
          </p:cNvSpPr>
          <p:nvPr>
            <p:ph type="ctrTitle"/>
          </p:nvPr>
        </p:nvSpPr>
        <p:spPr/>
        <p:txBody>
          <a:bodyPr>
            <a:normAutofit/>
          </a:bodyPr>
          <a:lstStyle/>
          <a:p>
            <a:pPr algn="r"/>
            <a:r>
              <a:rPr lang="en-US" sz="4000">
                <a:latin typeface="Calibri"/>
                <a:ea typeface="Calibri"/>
                <a:cs typeface="Calibri"/>
              </a:rPr>
              <a:t>The essence of the concept and the components of a distribution network</a:t>
            </a:r>
            <a:endParaRPr lang="en-US" sz="4000"/>
          </a:p>
        </p:txBody>
      </p:sp>
      <p:sp>
        <p:nvSpPr>
          <p:cNvPr id="3" name="Subtitle 2">
            <a:extLst>
              <a:ext uri="{FF2B5EF4-FFF2-40B4-BE49-F238E27FC236}">
                <a16:creationId xmlns:a16="http://schemas.microsoft.com/office/drawing/2014/main" id="{FCF9EAD4-18C1-87E1-A222-3AD331EA00A7}"/>
              </a:ext>
            </a:extLst>
          </p:cNvPr>
          <p:cNvSpPr>
            <a:spLocks noGrp="1"/>
          </p:cNvSpPr>
          <p:nvPr>
            <p:ph type="subTitle" idx="1"/>
          </p:nvPr>
        </p:nvSpPr>
        <p:spPr/>
        <p:txBody>
          <a:bodyPr/>
          <a:lstStyle/>
          <a:p>
            <a:endParaRPr lang="en-US"/>
          </a:p>
        </p:txBody>
      </p:sp>
      <p:pic>
        <p:nvPicPr>
          <p:cNvPr id="6" name="Picture 5">
            <a:extLst>
              <a:ext uri="{FF2B5EF4-FFF2-40B4-BE49-F238E27FC236}">
                <a16:creationId xmlns:a16="http://schemas.microsoft.com/office/drawing/2014/main" id="{BB7912FA-3767-8DE9-3394-DF0C3A6B661B}"/>
              </a:ext>
            </a:extLst>
          </p:cNvPr>
          <p:cNvPicPr>
            <a:picLocks noChangeAspect="1"/>
          </p:cNvPicPr>
          <p:nvPr/>
        </p:nvPicPr>
        <p:blipFill>
          <a:blip r:embed="rId2"/>
          <a:stretch>
            <a:fillRect/>
          </a:stretch>
        </p:blipFill>
        <p:spPr>
          <a:xfrm>
            <a:off x="254244" y="5834063"/>
            <a:ext cx="4497266" cy="816952"/>
          </a:xfrm>
          <a:prstGeom prst="rect">
            <a:avLst/>
          </a:prstGeom>
        </p:spPr>
      </p:pic>
      <p:pic>
        <p:nvPicPr>
          <p:cNvPr id="7" name="Picture 6">
            <a:extLst>
              <a:ext uri="{FF2B5EF4-FFF2-40B4-BE49-F238E27FC236}">
                <a16:creationId xmlns:a16="http://schemas.microsoft.com/office/drawing/2014/main" id="{A2F5FBF0-6A34-03AA-8C97-D6C08639D932}"/>
              </a:ext>
            </a:extLst>
          </p:cNvPr>
          <p:cNvPicPr>
            <a:picLocks noChangeAspect="1"/>
          </p:cNvPicPr>
          <p:nvPr/>
        </p:nvPicPr>
        <p:blipFill>
          <a:blip r:embed="rId3"/>
          <a:stretch>
            <a:fillRect/>
          </a:stretch>
        </p:blipFill>
        <p:spPr>
          <a:xfrm>
            <a:off x="-1534" y="156193"/>
            <a:ext cx="2353644" cy="707919"/>
          </a:xfrm>
          <a:prstGeom prst="rect">
            <a:avLst/>
          </a:prstGeom>
        </p:spPr>
      </p:pic>
    </p:spTree>
    <p:extLst>
      <p:ext uri="{BB962C8B-B14F-4D97-AF65-F5344CB8AC3E}">
        <p14:creationId xmlns:p14="http://schemas.microsoft.com/office/powerpoint/2010/main" val="36320824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617475" y="610958"/>
            <a:ext cx="8017934" cy="5626939"/>
          </a:xfrm>
        </p:spPr>
        <p:txBody>
          <a:bodyPr>
            <a:normAutofit/>
          </a:bodyPr>
          <a:lstStyle/>
          <a:p>
            <a:pPr>
              <a:buClr>
                <a:srgbClr val="FF0000"/>
              </a:buClr>
            </a:pPr>
            <a:r>
              <a:rPr lang="en-US" sz="2800" dirty="0">
                <a:latin typeface="Calibri" panose="020F0502020204030204" pitchFamily="34" charset="0"/>
                <a:cs typeface="Calibri" panose="020F0502020204030204" pitchFamily="34" charset="0"/>
              </a:rPr>
              <a:t>Understand the concept of distribution networks and identify their key components: facilities, transportation links, inventory points, and information flows.</a:t>
            </a:r>
          </a:p>
          <a:p>
            <a:pPr>
              <a:buClr>
                <a:srgbClr val="FF0000"/>
              </a:buClr>
            </a:pPr>
            <a:r>
              <a:rPr lang="en-US" sz="2800" dirty="0">
                <a:latin typeface="Calibri" panose="020F0502020204030204" pitchFamily="34" charset="0"/>
                <a:cs typeface="Calibri" panose="020F0502020204030204" pitchFamily="34" charset="0"/>
              </a:rPr>
              <a:t>Explain the role of logistics in customer service and use performance indicators such as the Customer Satisfaction Index (CSI) to evaluate service quality.</a:t>
            </a:r>
          </a:p>
          <a:p>
            <a:pPr>
              <a:buClr>
                <a:srgbClr val="FF0000"/>
              </a:buClr>
            </a:pPr>
            <a:r>
              <a:rPr lang="en-US" sz="2800" dirty="0">
                <a:latin typeface="Calibri" panose="020F0502020204030204" pitchFamily="34" charset="0"/>
                <a:cs typeface="Calibri" panose="020F0502020204030204" pitchFamily="34" charset="0"/>
              </a:rPr>
              <a:t>Analyze last-mile delivery challenges in urban distribution and propose practical solutions.</a:t>
            </a:r>
          </a:p>
          <a:p>
            <a:pPr>
              <a:buClr>
                <a:srgbClr val="FF0000"/>
              </a:buClr>
            </a:pPr>
            <a:r>
              <a:rPr lang="en-US" sz="2800" dirty="0">
                <a:latin typeface="Calibri" panose="020F0502020204030204" pitchFamily="34" charset="0"/>
                <a:cs typeface="Calibri" panose="020F0502020204030204" pitchFamily="34" charset="0"/>
              </a:rPr>
              <a:t>Understand the function of local consolidation centers and </a:t>
            </a:r>
            <a:r>
              <a:rPr lang="en-US" sz="2800" dirty="0" err="1">
                <a:latin typeface="Calibri" panose="020F0502020204030204" pitchFamily="34" charset="0"/>
                <a:cs typeface="Calibri" panose="020F0502020204030204" pitchFamily="34" charset="0"/>
              </a:rPr>
              <a:t>microhubs</a:t>
            </a:r>
            <a:r>
              <a:rPr lang="en-US" sz="2800" dirty="0">
                <a:latin typeface="Calibri" panose="020F0502020204030204" pitchFamily="34" charset="0"/>
                <a:cs typeface="Calibri" panose="020F0502020204030204" pitchFamily="34" charset="0"/>
              </a:rPr>
              <a:t> and their impact on delivery efficiency and sustainability.</a:t>
            </a:r>
          </a:p>
          <a:p>
            <a:endParaRPr lang="pl-PL" dirty="0"/>
          </a:p>
        </p:txBody>
      </p:sp>
      <p:sp>
        <p:nvSpPr>
          <p:cNvPr id="4" name="Tytuł 1"/>
          <p:cNvSpPr>
            <a:spLocks noGrp="1"/>
          </p:cNvSpPr>
          <p:nvPr>
            <p:ph type="title"/>
          </p:nvPr>
        </p:nvSpPr>
        <p:spPr/>
        <p:txBody>
          <a:bodyPr>
            <a:normAutofit/>
          </a:bodyPr>
          <a:lstStyle/>
          <a:p>
            <a:r>
              <a:rPr lang="pl-PL" sz="3200" dirty="0">
                <a:latin typeface="Calibri" panose="020F0502020204030204" pitchFamily="34" charset="0"/>
                <a:cs typeface="Calibri" panose="020F0502020204030204" pitchFamily="34" charset="0"/>
              </a:rPr>
              <a:t>MODULE 4 -</a:t>
            </a:r>
            <a:r>
              <a:rPr lang="en-US" sz="3200" dirty="0">
                <a:latin typeface="Calibri" panose="020F0502020204030204" pitchFamily="34" charset="0"/>
                <a:cs typeface="Calibri" panose="020F0502020204030204" pitchFamily="34" charset="0"/>
              </a:rPr>
              <a:t> Objectives</a:t>
            </a:r>
            <a:endParaRPr lang="pl-PL" sz="3200" dirty="0">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45CAA48F-9B7C-5253-F5B3-11F06DCA901C}"/>
              </a:ext>
            </a:extLst>
          </p:cNvPr>
          <p:cNvPicPr>
            <a:picLocks noChangeAspect="1"/>
          </p:cNvPicPr>
          <p:nvPr/>
        </p:nvPicPr>
        <p:blipFill>
          <a:blip r:embed="rId3"/>
          <a:stretch>
            <a:fillRect/>
          </a:stretch>
        </p:blipFill>
        <p:spPr>
          <a:xfrm>
            <a:off x="254244" y="5834063"/>
            <a:ext cx="4497266" cy="816952"/>
          </a:xfrm>
          <a:prstGeom prst="rect">
            <a:avLst/>
          </a:prstGeom>
        </p:spPr>
      </p:pic>
    </p:spTree>
    <p:extLst>
      <p:ext uri="{BB962C8B-B14F-4D97-AF65-F5344CB8AC3E}">
        <p14:creationId xmlns:p14="http://schemas.microsoft.com/office/powerpoint/2010/main" val="32574238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en-US" dirty="0">
                <a:latin typeface="Calibri" panose="020F0502020204030204" pitchFamily="34" charset="0"/>
                <a:cs typeface="Calibri" panose="020F0502020204030204" pitchFamily="34" charset="0"/>
              </a:rPr>
              <a:t>The essence of distribution logistics and components of a distribution network</a:t>
            </a:r>
            <a:endParaRPr lang="pl-PL"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856016" y="702464"/>
            <a:ext cx="7726384" cy="5443927"/>
          </a:xfrm>
        </p:spPr>
        <p:txBody>
          <a:bodyPr/>
          <a:lstStyle/>
          <a:p>
            <a:r>
              <a:rPr lang="en-US" sz="2800" dirty="0">
                <a:latin typeface="Calibri" panose="020F0502020204030204" pitchFamily="34" charset="0"/>
                <a:cs typeface="Calibri" panose="020F0502020204030204" pitchFamily="34" charset="0"/>
              </a:rPr>
              <a:t>Distribution logistics focuses on planning, organizing, and controlling the flow of finished goods from producers to </a:t>
            </a:r>
            <a:r>
              <a:rPr lang="pl-PL" sz="2800" dirty="0" err="1">
                <a:latin typeface="Calibri" panose="020F0502020204030204" pitchFamily="34" charset="0"/>
                <a:cs typeface="Calibri" panose="020F0502020204030204" pitchFamily="34" charset="0"/>
              </a:rPr>
              <a:t>final</a:t>
            </a:r>
            <a:r>
              <a:rPr lang="en-US" sz="2800" dirty="0">
                <a:latin typeface="Calibri" panose="020F0502020204030204" pitchFamily="34" charset="0"/>
                <a:cs typeface="Calibri" panose="020F0502020204030204" pitchFamily="34" charset="0"/>
              </a:rPr>
              <a:t> customers in a way that ensures availability, timeliness, reliability, and cost efficiency.</a:t>
            </a:r>
          </a:p>
          <a:p>
            <a:r>
              <a:rPr lang="en-US" sz="2800" dirty="0">
                <a:latin typeface="Calibri" panose="020F0502020204030204" pitchFamily="34" charset="0"/>
                <a:cs typeface="Calibri" panose="020F0502020204030204" pitchFamily="34" charset="0"/>
              </a:rPr>
              <a:t>A distribution network is a structured system of interconnected elements that enables efficient product delivery across spatially dispersed markets.</a:t>
            </a:r>
          </a:p>
          <a:p>
            <a:endParaRPr lang="pl-PL" dirty="0"/>
          </a:p>
        </p:txBody>
      </p:sp>
      <p:pic>
        <p:nvPicPr>
          <p:cNvPr id="5" name="Picture 4">
            <a:extLst>
              <a:ext uri="{FF2B5EF4-FFF2-40B4-BE49-F238E27FC236}">
                <a16:creationId xmlns:a16="http://schemas.microsoft.com/office/drawing/2014/main" id="{391C571A-3AC4-4449-3516-9773175F39D2}"/>
              </a:ext>
            </a:extLst>
          </p:cNvPr>
          <p:cNvPicPr>
            <a:picLocks noChangeAspect="1"/>
          </p:cNvPicPr>
          <p:nvPr/>
        </p:nvPicPr>
        <p:blipFill>
          <a:blip r:embed="rId3"/>
          <a:stretch>
            <a:fillRect/>
          </a:stretch>
        </p:blipFill>
        <p:spPr>
          <a:xfrm>
            <a:off x="246693" y="5893672"/>
            <a:ext cx="4497266" cy="816952"/>
          </a:xfrm>
          <a:prstGeom prst="rect">
            <a:avLst/>
          </a:prstGeom>
        </p:spPr>
      </p:pic>
    </p:spTree>
    <p:extLst>
      <p:ext uri="{BB962C8B-B14F-4D97-AF65-F5344CB8AC3E}">
        <p14:creationId xmlns:p14="http://schemas.microsoft.com/office/powerpoint/2010/main" val="8298844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ymbol zastępczy zawartości 3"/>
          <p:cNvPicPr>
            <a:picLocks noGrp="1" noChangeAspect="1"/>
          </p:cNvPicPr>
          <p:nvPr>
            <p:ph idx="1"/>
          </p:nvPr>
        </p:nvPicPr>
        <p:blipFill>
          <a:blip r:embed="rId3"/>
          <a:stretch>
            <a:fillRect/>
          </a:stretch>
        </p:blipFill>
        <p:spPr>
          <a:xfrm>
            <a:off x="3868738" y="985837"/>
            <a:ext cx="7315200" cy="4876800"/>
          </a:xfrm>
          <a:prstGeom prst="rect">
            <a:avLst/>
          </a:prstGeom>
        </p:spPr>
      </p:pic>
      <p:sp>
        <p:nvSpPr>
          <p:cNvPr id="5" name="Tytuł 1"/>
          <p:cNvSpPr>
            <a:spLocks noGrp="1"/>
          </p:cNvSpPr>
          <p:nvPr>
            <p:ph type="title"/>
          </p:nvPr>
        </p:nvSpPr>
        <p:spPr>
          <a:xfrm>
            <a:off x="252919" y="1123837"/>
            <a:ext cx="3046872" cy="4601183"/>
          </a:xfrm>
        </p:spPr>
        <p:txBody>
          <a:bodyPr/>
          <a:lstStyle/>
          <a:p>
            <a:r>
              <a:rPr lang="en-US" dirty="0">
                <a:latin typeface="Calibri" panose="020F0502020204030204" pitchFamily="34" charset="0"/>
                <a:cs typeface="Calibri" panose="020F0502020204030204" pitchFamily="34" charset="0"/>
              </a:rPr>
              <a:t>Key components </a:t>
            </a:r>
            <a:br>
              <a:rPr lang="pl-PL" dirty="0">
                <a:latin typeface="Calibri" panose="020F0502020204030204" pitchFamily="34" charset="0"/>
                <a:cs typeface="Calibri" panose="020F0502020204030204" pitchFamily="34" charset="0"/>
              </a:rPr>
            </a:br>
            <a:r>
              <a:rPr lang="en-US" dirty="0">
                <a:latin typeface="Calibri" panose="020F0502020204030204" pitchFamily="34" charset="0"/>
                <a:cs typeface="Calibri" panose="020F0502020204030204" pitchFamily="34" charset="0"/>
              </a:rPr>
              <a:t>of a distribution network</a:t>
            </a:r>
            <a:endParaRPr lang="pl-PL" dirty="0">
              <a:latin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66D2626F-229A-FB49-7DF7-5B155005DE55}"/>
              </a:ext>
            </a:extLst>
          </p:cNvPr>
          <p:cNvPicPr>
            <a:picLocks noChangeAspect="1"/>
          </p:cNvPicPr>
          <p:nvPr/>
        </p:nvPicPr>
        <p:blipFill>
          <a:blip r:embed="rId4"/>
          <a:stretch>
            <a:fillRect/>
          </a:stretch>
        </p:blipFill>
        <p:spPr>
          <a:xfrm>
            <a:off x="246693" y="5867841"/>
            <a:ext cx="4497266" cy="816952"/>
          </a:xfrm>
          <a:prstGeom prst="rect">
            <a:avLst/>
          </a:prstGeom>
        </p:spPr>
      </p:pic>
    </p:spTree>
    <p:extLst>
      <p:ext uri="{BB962C8B-B14F-4D97-AF65-F5344CB8AC3E}">
        <p14:creationId xmlns:p14="http://schemas.microsoft.com/office/powerpoint/2010/main" val="7524904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en-US" dirty="0">
                <a:latin typeface="Calibri" panose="020F0502020204030204" pitchFamily="34" charset="0"/>
                <a:cs typeface="Calibri" panose="020F0502020204030204" pitchFamily="34" charset="0"/>
              </a:rPr>
              <a:t>Key components </a:t>
            </a:r>
            <a:br>
              <a:rPr lang="pl-PL" dirty="0">
                <a:latin typeface="Calibri" panose="020F0502020204030204" pitchFamily="34" charset="0"/>
                <a:cs typeface="Calibri" panose="020F0502020204030204" pitchFamily="34" charset="0"/>
              </a:rPr>
            </a:br>
            <a:r>
              <a:rPr lang="en-US" dirty="0">
                <a:latin typeface="Calibri" panose="020F0502020204030204" pitchFamily="34" charset="0"/>
                <a:cs typeface="Calibri" panose="020F0502020204030204" pitchFamily="34" charset="0"/>
              </a:rPr>
              <a:t>of a distribution network</a:t>
            </a:r>
            <a:endParaRPr lang="pl-PL"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869267" y="864107"/>
            <a:ext cx="7805897" cy="5178883"/>
          </a:xfrm>
        </p:spPr>
        <p:txBody>
          <a:bodyPr/>
          <a:lstStyle/>
          <a:p>
            <a:r>
              <a:rPr lang="en-US" sz="2800" b="1" dirty="0">
                <a:latin typeface="Calibri" panose="020F0502020204030204" pitchFamily="34" charset="0"/>
                <a:cs typeface="Calibri" panose="020F0502020204030204" pitchFamily="34" charset="0"/>
              </a:rPr>
              <a:t>Facilities</a:t>
            </a:r>
            <a:endParaRPr lang="en-US" sz="2800" dirty="0">
              <a:latin typeface="Calibri" panose="020F0502020204030204" pitchFamily="34" charset="0"/>
              <a:cs typeface="Calibri" panose="020F0502020204030204" pitchFamily="34" charset="0"/>
            </a:endParaRPr>
          </a:p>
          <a:p>
            <a:pPr lvl="1"/>
            <a:r>
              <a:rPr lang="en-US" sz="2800" dirty="0">
                <a:latin typeface="Calibri" panose="020F0502020204030204" pitchFamily="34" charset="0"/>
                <a:cs typeface="Calibri" panose="020F0502020204030204" pitchFamily="34" charset="0"/>
              </a:rPr>
              <a:t>Production plants</a:t>
            </a:r>
          </a:p>
          <a:p>
            <a:pPr lvl="1"/>
            <a:r>
              <a:rPr lang="en-US" sz="2800" dirty="0">
                <a:latin typeface="Calibri" panose="020F0502020204030204" pitchFamily="34" charset="0"/>
                <a:cs typeface="Calibri" panose="020F0502020204030204" pitchFamily="34" charset="0"/>
              </a:rPr>
              <a:t>Central and regional distribution centers</a:t>
            </a:r>
          </a:p>
          <a:p>
            <a:pPr lvl="1"/>
            <a:r>
              <a:rPr lang="en-US" sz="2800" dirty="0">
                <a:latin typeface="Calibri" panose="020F0502020204030204" pitchFamily="34" charset="0"/>
                <a:cs typeface="Calibri" panose="020F0502020204030204" pitchFamily="34" charset="0"/>
              </a:rPr>
              <a:t>Warehouses and cross-docking terminals</a:t>
            </a:r>
          </a:p>
          <a:p>
            <a:pPr lvl="1"/>
            <a:r>
              <a:rPr lang="en-US" sz="2800" dirty="0">
                <a:latin typeface="Calibri" panose="020F0502020204030204" pitchFamily="34" charset="0"/>
                <a:cs typeface="Calibri" panose="020F0502020204030204" pitchFamily="34" charset="0"/>
              </a:rPr>
              <a:t>Local consolidation centers and </a:t>
            </a:r>
            <a:r>
              <a:rPr lang="en-US" sz="2800" dirty="0" err="1">
                <a:latin typeface="Calibri" panose="020F0502020204030204" pitchFamily="34" charset="0"/>
                <a:cs typeface="Calibri" panose="020F0502020204030204" pitchFamily="34" charset="0"/>
              </a:rPr>
              <a:t>microhubs</a:t>
            </a:r>
            <a:endParaRPr lang="en-US" sz="2800" dirty="0">
              <a:latin typeface="Calibri" panose="020F0502020204030204" pitchFamily="34" charset="0"/>
              <a:cs typeface="Calibri" panose="020F0502020204030204" pitchFamily="34" charset="0"/>
            </a:endParaRPr>
          </a:p>
          <a:p>
            <a:r>
              <a:rPr lang="en-US" sz="2800" b="1" dirty="0">
                <a:latin typeface="Calibri" panose="020F0502020204030204" pitchFamily="34" charset="0"/>
                <a:cs typeface="Calibri" panose="020F0502020204030204" pitchFamily="34" charset="0"/>
              </a:rPr>
              <a:t>Transportation links</a:t>
            </a:r>
            <a:endParaRPr lang="en-US" sz="2800" dirty="0">
              <a:latin typeface="Calibri" panose="020F0502020204030204" pitchFamily="34" charset="0"/>
              <a:cs typeface="Calibri" panose="020F0502020204030204" pitchFamily="34" charset="0"/>
            </a:endParaRPr>
          </a:p>
          <a:p>
            <a:pPr lvl="1"/>
            <a:r>
              <a:rPr lang="en-US" sz="2800" dirty="0">
                <a:latin typeface="Calibri" panose="020F0502020204030204" pitchFamily="34" charset="0"/>
                <a:cs typeface="Calibri" panose="020F0502020204030204" pitchFamily="34" charset="0"/>
              </a:rPr>
              <a:t>Road, rail, maritime, inland waterways, and air transport</a:t>
            </a:r>
          </a:p>
          <a:p>
            <a:pPr lvl="1"/>
            <a:r>
              <a:rPr lang="en-US" sz="2800" dirty="0">
                <a:latin typeface="Calibri" panose="020F0502020204030204" pitchFamily="34" charset="0"/>
                <a:cs typeface="Calibri" panose="020F0502020204030204" pitchFamily="34" charset="0"/>
              </a:rPr>
              <a:t>Intermodal and multimodal transport connections</a:t>
            </a:r>
          </a:p>
          <a:p>
            <a:pPr lvl="1"/>
            <a:r>
              <a:rPr lang="en-US" sz="2800" dirty="0">
                <a:latin typeface="Calibri" panose="020F0502020204030204" pitchFamily="34" charset="0"/>
                <a:cs typeface="Calibri" panose="020F0502020204030204" pitchFamily="34" charset="0"/>
              </a:rPr>
              <a:t>Urban delivery routes and last-mile links</a:t>
            </a:r>
          </a:p>
          <a:p>
            <a:endParaRPr lang="pl-PL" dirty="0"/>
          </a:p>
        </p:txBody>
      </p:sp>
      <p:pic>
        <p:nvPicPr>
          <p:cNvPr id="5" name="Picture 4">
            <a:extLst>
              <a:ext uri="{FF2B5EF4-FFF2-40B4-BE49-F238E27FC236}">
                <a16:creationId xmlns:a16="http://schemas.microsoft.com/office/drawing/2014/main" id="{29AAE919-66A9-78AF-4FAF-DCBA2198D750}"/>
              </a:ext>
            </a:extLst>
          </p:cNvPr>
          <p:cNvPicPr>
            <a:picLocks noChangeAspect="1"/>
          </p:cNvPicPr>
          <p:nvPr/>
        </p:nvPicPr>
        <p:blipFill>
          <a:blip r:embed="rId3"/>
          <a:stretch>
            <a:fillRect/>
          </a:stretch>
        </p:blipFill>
        <p:spPr>
          <a:xfrm>
            <a:off x="246693" y="5854926"/>
            <a:ext cx="4497266" cy="816952"/>
          </a:xfrm>
          <a:prstGeom prst="rect">
            <a:avLst/>
          </a:prstGeom>
        </p:spPr>
      </p:pic>
    </p:spTree>
    <p:extLst>
      <p:ext uri="{BB962C8B-B14F-4D97-AF65-F5344CB8AC3E}">
        <p14:creationId xmlns:p14="http://schemas.microsoft.com/office/powerpoint/2010/main" val="426142533"/>
      </p:ext>
    </p:extLst>
  </p:cSld>
  <p:clrMapOvr>
    <a:masterClrMapping/>
  </p:clrMapOvr>
</p:sld>
</file>

<file path=ppt/theme/theme1.xml><?xml version="1.0" encoding="utf-8"?>
<a:theme xmlns:a="http://schemas.openxmlformats.org/drawingml/2006/main" name="Ramka">
  <a:themeElements>
    <a:clrScheme name="Ramka">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Ramka">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Ramka">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2.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C545F7A-782E-4E45-A51B-3DE9D5B462F7}">
  <ds:schemaRefs>
    <ds:schemaRef ds:uri="http://schemas.microsoft.com/office/2006/metadata/properties"/>
    <ds:schemaRef ds:uri="http://schemas.microsoft.com/office/infopath/2007/PartnerControls"/>
    <ds:schemaRef ds:uri="597320a7-26c9-4ada-a5d3-9ce4cfbbe2be"/>
    <ds:schemaRef ds:uri="d7c2d7e5-d637-40e7-a03d-32f79b35a394"/>
  </ds:schemaRefs>
</ds:datastoreItem>
</file>

<file path=customXml/itemProps2.xml><?xml version="1.0" encoding="utf-8"?>
<ds:datastoreItem xmlns:ds="http://schemas.openxmlformats.org/officeDocument/2006/customXml" ds:itemID="{E85E29ED-42B1-41AC-A2A9-458A09CDA102}">
  <ds:schemaRefs>
    <ds:schemaRef ds:uri="http://schemas.microsoft.com/sharepoint/v3/contenttype/forms"/>
  </ds:schemaRefs>
</ds:datastoreItem>
</file>

<file path=customXml/itemProps3.xml><?xml version="1.0" encoding="utf-8"?>
<ds:datastoreItem xmlns:ds="http://schemas.openxmlformats.org/officeDocument/2006/customXml" ds:itemID="{0DA96C62-70D0-4552-AEF5-F536B13FE51F}"/>
</file>

<file path=docProps/app.xml><?xml version="1.0" encoding="utf-8"?>
<Properties xmlns="http://schemas.openxmlformats.org/officeDocument/2006/extended-properties" xmlns:vt="http://schemas.openxmlformats.org/officeDocument/2006/docPropsVTypes">
  <Template>Ramka</Template>
  <TotalTime>9351</TotalTime>
  <Words>731</Words>
  <Application>Microsoft Office PowerPoint</Application>
  <PresentationFormat>Widescreen</PresentationFormat>
  <Paragraphs>106</Paragraphs>
  <Slides>17</Slides>
  <Notes>15</Notes>
  <HiddenSlides>0</HiddenSlides>
  <MMClips>0</MMClips>
  <ScaleCrop>false</ScaleCrop>
  <HeadingPairs>
    <vt:vector size="4" baseType="variant">
      <vt:variant>
        <vt:lpstr>Theme</vt:lpstr>
      </vt:variant>
      <vt:variant>
        <vt:i4>2</vt:i4>
      </vt:variant>
      <vt:variant>
        <vt:lpstr>Slide Titles</vt:lpstr>
      </vt:variant>
      <vt:variant>
        <vt:i4>17</vt:i4>
      </vt:variant>
    </vt:vector>
  </HeadingPairs>
  <TitlesOfParts>
    <vt:vector size="19" baseType="lpstr">
      <vt:lpstr>Ramka</vt:lpstr>
      <vt:lpstr>21_BasicWhite</vt:lpstr>
      <vt:lpstr>Distribution Logistics Part 1</vt:lpstr>
      <vt:lpstr>Road Transportation Systems Engineering Development in the Sub-Saharan Africa – Modern EU Master Programme &amp; Capacity Building</vt:lpstr>
      <vt:lpstr>PowerPoint Presentation</vt:lpstr>
      <vt:lpstr>  Distribution logistics </vt:lpstr>
      <vt:lpstr>The essence of the concept and the components of a distribution network</vt:lpstr>
      <vt:lpstr>MODULE 4 - Objectives</vt:lpstr>
      <vt:lpstr>The essence of distribution logistics and components of a distribution network</vt:lpstr>
      <vt:lpstr>Key components  of a distribution network</vt:lpstr>
      <vt:lpstr>Key components  of a distribution network</vt:lpstr>
      <vt:lpstr>Key components  of a distribution network</vt:lpstr>
      <vt:lpstr>Logistics elements of customer service in logistics networks</vt:lpstr>
      <vt:lpstr>Customer Service –  Pre-transaction, Transaction and Post-transaction elements</vt:lpstr>
      <vt:lpstr>Pre-transaction elements</vt:lpstr>
      <vt:lpstr>Transaction elements</vt:lpstr>
      <vt:lpstr>Post-transaction elements</vt:lpstr>
      <vt:lpstr>Integrated perspective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Warehousing and Material Handling</dc:title>
  <dc:creator>Konto Microsoft</dc:creator>
  <cp:lastModifiedBy>Wojciech Kustra</cp:lastModifiedBy>
  <cp:revision>138</cp:revision>
  <dcterms:created xsi:type="dcterms:W3CDTF">2026-01-09T15:05:47Z</dcterms:created>
  <dcterms:modified xsi:type="dcterms:W3CDTF">2026-05-08T08:48:54Z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