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8"/>
  </p:notesMasterIdLst>
  <p:handoutMasterIdLst>
    <p:handoutMasterId r:id="rId39"/>
  </p:handoutMasterIdLst>
  <p:sldIdLst>
    <p:sldId id="306" r:id="rId5"/>
    <p:sldId id="313" r:id="rId6"/>
    <p:sldId id="307" r:id="rId7"/>
    <p:sldId id="311" r:id="rId8"/>
    <p:sldId id="315" r:id="rId9"/>
    <p:sldId id="316" r:id="rId10"/>
    <p:sldId id="317" r:id="rId11"/>
    <p:sldId id="318" r:id="rId12"/>
    <p:sldId id="319" r:id="rId13"/>
    <p:sldId id="320" r:id="rId14"/>
    <p:sldId id="321" r:id="rId15"/>
    <p:sldId id="322" r:id="rId16"/>
    <p:sldId id="323" r:id="rId17"/>
    <p:sldId id="324" r:id="rId18"/>
    <p:sldId id="325" r:id="rId19"/>
    <p:sldId id="326" r:id="rId20"/>
    <p:sldId id="327" r:id="rId21"/>
    <p:sldId id="328" r:id="rId22"/>
    <p:sldId id="329" r:id="rId23"/>
    <p:sldId id="330" r:id="rId24"/>
    <p:sldId id="331" r:id="rId25"/>
    <p:sldId id="332" r:id="rId26"/>
    <p:sldId id="333" r:id="rId27"/>
    <p:sldId id="334" r:id="rId28"/>
    <p:sldId id="335" r:id="rId29"/>
    <p:sldId id="336" r:id="rId30"/>
    <p:sldId id="337" r:id="rId31"/>
    <p:sldId id="338" r:id="rId32"/>
    <p:sldId id="339" r:id="rId33"/>
    <p:sldId id="340" r:id="rId34"/>
    <p:sldId id="341" r:id="rId35"/>
    <p:sldId id="309" r:id="rId36"/>
    <p:sldId id="342" r:id="rId37"/>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F5A23"/>
    <a:srgbClr val="821433"/>
    <a:srgbClr val="10AF4C"/>
    <a:srgbClr val="00518E"/>
    <a:srgbClr val="005EA4"/>
    <a:srgbClr val="F78722"/>
    <a:srgbClr val="B51600"/>
    <a:srgbClr val="890F00"/>
    <a:srgbClr val="EE230C"/>
    <a:srgbClr val="F262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352"/>
    <p:restoredTop sz="94668"/>
  </p:normalViewPr>
  <p:slideViewPr>
    <p:cSldViewPr snapToGrid="0">
      <p:cViewPr varScale="1">
        <p:scale>
          <a:sx n="101" d="100"/>
          <a:sy n="101" d="100"/>
        </p:scale>
        <p:origin x="774" y="108"/>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handoutMaster" Target="handoutMasters/handoutMaster1.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notesMaster" Target="notesMasters/notes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delSld modMainMaster">
      <pc:chgData name="office365" userId="5fcdbc0c-b1d0-4b52-bc28-28c25c9fccde" providerId="ADAL" clId="{839C158B-1674-498C-8D10-D29DEC7F3344}" dt="2026-07-15T07:56:56.237" v="3" actId="47"/>
      <pc:docMkLst>
        <pc:docMk/>
      </pc:docMkLst>
      <pc:sldChg chg="del">
        <pc:chgData name="office365" userId="5fcdbc0c-b1d0-4b52-bc28-28c25c9fccde" providerId="ADAL" clId="{839C158B-1674-498C-8D10-D29DEC7F3344}" dt="2026-07-15T07:56:56.237" v="3" actId="47"/>
        <pc:sldMkLst>
          <pc:docMk/>
          <pc:sldMk cId="2701840545" sldId="314"/>
        </pc:sldMkLst>
      </pc:sldChg>
      <pc:sldMasterChg chg="modSldLayout">
        <pc:chgData name="office365" userId="5fcdbc0c-b1d0-4b52-bc28-28c25c9fccde" providerId="ADAL" clId="{839C158B-1674-498C-8D10-D29DEC7F3344}" dt="2026-07-14T07:20:43.543" v="2" actId="20577"/>
        <pc:sldMasterMkLst>
          <pc:docMk/>
          <pc:sldMasterMk cId="0" sldId="2147483688"/>
        </pc:sldMasterMkLst>
        <pc:sldLayoutChg chg="modSp mod">
          <pc:chgData name="office365" userId="5fcdbc0c-b1d0-4b52-bc28-28c25c9fccde" providerId="ADAL" clId="{839C158B-1674-498C-8D10-D29DEC7F3344}" dt="2026-07-14T07:20:43.543" v="2" actId="20577"/>
          <pc:sldLayoutMkLst>
            <pc:docMk/>
            <pc:sldMasterMk cId="0" sldId="2147483648"/>
            <pc:sldLayoutMk cId="0" sldId="2147483689"/>
          </pc:sldLayoutMkLst>
          <pc:spChg chg="mod">
            <ac:chgData name="office365" userId="5fcdbc0c-b1d0-4b52-bc28-28c25c9fccde" providerId="ADAL" clId="{839C158B-1674-498C-8D10-D29DEC7F3344}" dt="2026-07-14T07:20:43.543" v="2" actId="20577"/>
            <ac:spMkLst>
              <pc:docMk/>
              <pc:sldMasterMk cId="0" sldId="2147483648"/>
              <pc:sldLayoutMk cId="0" sldId="2147483689"/>
              <ac:spMk id="5" creationId="{7E99E910-D45E-25AF-7503-AE875ECCEB8A}"/>
            </ac:spMkLst>
          </pc:spChg>
        </pc:sldLayoutChg>
      </pc:sldMaster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22.854" v="0" actId="20577"/>
      <pc:docMkLst>
        <pc:docMk/>
      </pc:docMkLst>
      <pc:sldChg chg="modSp mod">
        <pc:chgData name="Wojciech Kustra" userId="afebd3d0-216b-4c4f-8992-1bf1fda6d5e8" providerId="ADAL" clId="{1D307E72-7901-4E61-A01B-3C4232ABCF63}" dt="2026-07-13T09:49:22.854" v="0" actId="20577"/>
        <pc:sldMkLst>
          <pc:docMk/>
          <pc:sldMk cId="1478447607" sldId="306"/>
        </pc:sldMkLst>
        <pc:spChg chg="mod">
          <ac:chgData name="Wojciech Kustra" userId="afebd3d0-216b-4c4f-8992-1bf1fda6d5e8" providerId="ADAL" clId="{1D307E72-7901-4E61-A01B-3C4232ABCF63}" dt="2026-07-13T09:49:22.854" v="0" actId="20577"/>
          <ac:spMkLst>
            <pc:docMk/>
            <pc:sldMk cId="1478447607" sldId="306"/>
            <ac:spMk id="3" creationId="{FFD85AD9-F452-2FFB-4F41-12718A52AA28}"/>
          </ac:spMkLst>
        </pc:spChg>
      </pc:sldChg>
    </pc:docChg>
  </pc:docChgLst>
  <pc:docChgLst>
    <pc:chgData name="Adam Inglot" userId="S::adam.inglot_pg.edu.pl#ext#@fril.onmicrosoft.com::f3fe147e-12d2-407c-a2f2-fa7169a36f34" providerId="AD" clId="Web-{31604285-B74B-D5CD-80F1-33C1E5B59069}"/>
    <pc:docChg chg="addSld delSld">
      <pc:chgData name="Adam Inglot" userId="S::adam.inglot_pg.edu.pl#ext#@fril.onmicrosoft.com::f3fe147e-12d2-407c-a2f2-fa7169a36f34" providerId="AD" clId="Web-{31604285-B74B-D5CD-80F1-33C1E5B59069}" dt="2026-07-14T06:59:06.481" v="1"/>
      <pc:docMkLst>
        <pc:docMk/>
      </pc:docMkLst>
      <pc:sldChg chg="add del">
        <pc:chgData name="Adam Inglot" userId="S::adam.inglot_pg.edu.pl#ext#@fril.onmicrosoft.com::f3fe147e-12d2-407c-a2f2-fa7169a36f34" providerId="AD" clId="Web-{31604285-B74B-D5CD-80F1-33C1E5B59069}" dt="2026-07-14T06:59:06.481" v="1"/>
        <pc:sldMkLst>
          <pc:docMk/>
          <pc:sldMk cId="2894534927" sldId="35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1.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pl-PL" dirty="0" err="1"/>
              <a:t>Comportements de mobilité</a:t>
            </a:r>
            <a:endParaRPr lang="pl-PL" dirty="0"/>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a:xfrm>
            <a:off x="767348" y="3907639"/>
            <a:ext cx="8910054" cy="573865"/>
          </a:xfrm>
        </p:spPr>
        <p:txBody>
          <a:bodyPr/>
          <a:lstStyle/>
          <a:p>
            <a:r>
              <a:rPr lang="pl-PL" dirty="0"/>
              <a:t>Fondements du transport</a:t>
            </a:r>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0CFC2E-E6DF-EDE9-99B7-0C2342225C25}"/>
              </a:ext>
            </a:extLst>
          </p:cNvPr>
          <p:cNvSpPr>
            <a:spLocks noGrp="1"/>
          </p:cNvSpPr>
          <p:nvPr>
            <p:ph type="title"/>
          </p:nvPr>
        </p:nvSpPr>
        <p:spPr>
          <a:xfrm>
            <a:off x="603253" y="539751"/>
            <a:ext cx="5883272" cy="717551"/>
          </a:xfrm>
        </p:spPr>
        <p:txBody>
          <a:bodyPr/>
          <a:lstStyle/>
          <a:p>
            <a:r>
              <a:rPr lang="de-DE" dirty="0" err="1"/>
              <a:t>Pourquoi avons-nous besoin de théories ?</a:t>
            </a:r>
          </a:p>
        </p:txBody>
      </p:sp>
      <p:sp>
        <p:nvSpPr>
          <p:cNvPr id="3" name="Textplatzhalter 2">
            <a:extLst>
              <a:ext uri="{FF2B5EF4-FFF2-40B4-BE49-F238E27FC236}">
                <a16:creationId xmlns:a16="http://schemas.microsoft.com/office/drawing/2014/main" id="{9DA5ABF0-4CB9-CE09-7B2B-55DF116196E4}"/>
              </a:ext>
            </a:extLst>
          </p:cNvPr>
          <p:cNvSpPr>
            <a:spLocks noGrp="1"/>
          </p:cNvSpPr>
          <p:nvPr>
            <p:ph type="body" sz="half" idx="1"/>
          </p:nvPr>
        </p:nvSpPr>
        <p:spPr/>
        <p:txBody>
          <a:bodyPr>
            <a:normAutofit/>
          </a:bodyPr>
          <a:lstStyle/>
          <a:p>
            <a:r>
              <a:rPr lang="de-DE" dirty="0"/>
              <a:t>The </a:t>
            </a:r>
            <a:r>
              <a:rPr lang="de-DE" dirty="0" err="1"/>
              <a:t>complexity</a:t>
            </a:r>
            <a:r>
              <a:rPr lang="de-DE" dirty="0"/>
              <a:t> </a:t>
            </a:r>
            <a:r>
              <a:rPr lang="de-DE" dirty="0" err="1"/>
              <a:t>of</a:t>
            </a:r>
            <a:r>
              <a:rPr lang="de-DE" dirty="0"/>
              <a:t> social </a:t>
            </a:r>
            <a:r>
              <a:rPr lang="de-DE" dirty="0" err="1"/>
              <a:t>reality</a:t>
            </a:r>
            <a:r>
              <a:rPr lang="de-DE" dirty="0"/>
              <a:t> </a:t>
            </a:r>
            <a:r>
              <a:rPr lang="de-DE" dirty="0" err="1"/>
              <a:t>cannot</a:t>
            </a:r>
            <a:r>
              <a:rPr lang="de-DE" dirty="0"/>
              <a:t> </a:t>
            </a:r>
            <a:r>
              <a:rPr lang="de-DE" dirty="0" err="1"/>
              <a:t>be</a:t>
            </a:r>
            <a:r>
              <a:rPr lang="de-DE" dirty="0"/>
              <a:t> </a:t>
            </a:r>
            <a:r>
              <a:rPr lang="de-DE" dirty="0" err="1"/>
              <a:t>grasped</a:t>
            </a:r>
            <a:r>
              <a:rPr lang="de-DE" dirty="0"/>
              <a:t> </a:t>
            </a:r>
            <a:r>
              <a:rPr lang="de-DE" dirty="0" err="1"/>
              <a:t>as</a:t>
            </a:r>
            <a:r>
              <a:rPr lang="de-DE" dirty="0"/>
              <a:t> a </a:t>
            </a:r>
            <a:r>
              <a:rPr lang="de-DE" dirty="0" err="1"/>
              <a:t>whole</a:t>
            </a:r>
            <a:endParaRPr lang="de-DE" dirty="0"/>
          </a:p>
          <a:p>
            <a:r>
              <a:rPr lang="de-DE" dirty="0"/>
              <a:t> Théories and models structure and abstract these and open up an analytical approche</a:t>
            </a:r>
          </a:p>
          <a:p>
            <a:r>
              <a:rPr lang="de-DE" dirty="0"/>
              <a:t>"The aim is a thematically limité approximation of complex reality. In line with scientific interest, the aim is to make reality tangible" (Wilde 2014 : 44)</a:t>
            </a:r>
          </a:p>
        </p:txBody>
      </p:sp>
    </p:spTree>
    <p:extLst>
      <p:ext uri="{BB962C8B-B14F-4D97-AF65-F5344CB8AC3E}">
        <p14:creationId xmlns:p14="http://schemas.microsoft.com/office/powerpoint/2010/main" val="1857858758"/>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7353A2-9AB5-22B0-77FC-E5D833BEA746}"/>
              </a:ext>
            </a:extLst>
          </p:cNvPr>
          <p:cNvSpPr>
            <a:spLocks noGrp="1"/>
          </p:cNvSpPr>
          <p:nvPr>
            <p:ph type="title"/>
          </p:nvPr>
        </p:nvSpPr>
        <p:spPr>
          <a:xfrm>
            <a:off x="603253" y="539751"/>
            <a:ext cx="7312022" cy="717551"/>
          </a:xfrm>
        </p:spPr>
        <p:txBody>
          <a:bodyPr/>
          <a:lstStyle/>
          <a:p>
            <a:r>
              <a:rPr lang="de-DE" dirty="0"/>
              <a:t>The object of a théorie of action</a:t>
            </a:r>
          </a:p>
        </p:txBody>
      </p:sp>
      <p:sp>
        <p:nvSpPr>
          <p:cNvPr id="3" name="Textplatzhalter 2">
            <a:extLst>
              <a:ext uri="{FF2B5EF4-FFF2-40B4-BE49-F238E27FC236}">
                <a16:creationId xmlns:a16="http://schemas.microsoft.com/office/drawing/2014/main" id="{A8ABEEFA-37A3-E225-5057-85953BD0A85A}"/>
              </a:ext>
            </a:extLst>
          </p:cNvPr>
          <p:cNvSpPr>
            <a:spLocks noGrp="1"/>
          </p:cNvSpPr>
          <p:nvPr>
            <p:ph type="body" sz="half" idx="1"/>
          </p:nvPr>
        </p:nvSpPr>
        <p:spPr/>
        <p:txBody>
          <a:bodyPr>
            <a:normAutofit/>
          </a:bodyPr>
          <a:lstStyle/>
          <a:p>
            <a:r>
              <a:rPr lang="de-DE" i="1" dirty="0"/>
              <a:t>"'Acting' should mean human comportement (whether external or internal action, omission or acquiescence) if and insofar as the person or persons acting associate a subjectif meaning with it". (Weber 2015 : 5)</a:t>
            </a:r>
          </a:p>
          <a:p>
            <a:pPr>
              <a:buFont typeface="Wingdings" pitchFamily="2" charset="2"/>
              <a:buChar char="è"/>
            </a:pPr>
            <a:r>
              <a:rPr lang="de-DE" dirty="0"/>
              <a:t>Action as a "special cas" of comportement : </a:t>
            </a:r>
          </a:p>
          <a:p>
            <a:pPr lvl="1"/>
            <a:r>
              <a:rPr lang="de-DE" dirty="0" err="1"/>
              <a:t>Comportement becomes action quand something is done with an intention/intentionally. → Action is the result of a conscious decision.</a:t>
            </a:r>
          </a:p>
          <a:p>
            <a:pPr lvl="1"/>
            <a:r>
              <a:rPr lang="de-DE" dirty="0"/>
              <a:t>Non-action - </a:t>
            </a:r>
            <a:r>
              <a:rPr lang="de-DE" dirty="0" err="1"/>
              <a:t>the</a:t>
            </a:r>
            <a:r>
              <a:rPr lang="de-DE" dirty="0"/>
              <a:t> </a:t>
            </a:r>
            <a:r>
              <a:rPr lang="de-DE" dirty="0" err="1"/>
              <a:t>omission</a:t>
            </a:r>
            <a:r>
              <a:rPr lang="de-DE" dirty="0"/>
              <a:t> </a:t>
            </a:r>
            <a:r>
              <a:rPr lang="de-DE" dirty="0" err="1"/>
              <a:t>of</a:t>
            </a:r>
            <a:r>
              <a:rPr lang="de-DE" dirty="0"/>
              <a:t> an </a:t>
            </a:r>
            <a:r>
              <a:rPr lang="de-DE" dirty="0" err="1"/>
              <a:t>action</a:t>
            </a:r>
            <a:r>
              <a:rPr lang="de-DE" dirty="0"/>
              <a:t> </a:t>
            </a:r>
            <a:r>
              <a:rPr lang="de-DE" dirty="0" err="1"/>
              <a:t>as</a:t>
            </a:r>
            <a:r>
              <a:rPr lang="de-DE" dirty="0"/>
              <a:t> a </a:t>
            </a:r>
            <a:r>
              <a:rPr lang="de-DE" dirty="0" err="1"/>
              <a:t>result</a:t>
            </a:r>
            <a:r>
              <a:rPr lang="de-DE" dirty="0"/>
              <a:t> </a:t>
            </a:r>
            <a:r>
              <a:rPr lang="de-DE" dirty="0" err="1"/>
              <a:t>of</a:t>
            </a:r>
            <a:r>
              <a:rPr lang="de-DE" dirty="0"/>
              <a:t> a </a:t>
            </a:r>
            <a:r>
              <a:rPr lang="de-DE" dirty="0" err="1"/>
              <a:t>conscious</a:t>
            </a:r>
            <a:r>
              <a:rPr lang="de-DE" dirty="0"/>
              <a:t> </a:t>
            </a:r>
            <a:r>
              <a:rPr lang="de-DE" dirty="0" err="1"/>
              <a:t>selection</a:t>
            </a:r>
            <a:r>
              <a:rPr lang="de-DE" dirty="0"/>
              <a:t> - </a:t>
            </a:r>
            <a:r>
              <a:rPr lang="de-DE" dirty="0" err="1"/>
              <a:t>is</a:t>
            </a:r>
            <a:r>
              <a:rPr lang="de-DE" dirty="0"/>
              <a:t> also </a:t>
            </a:r>
            <a:r>
              <a:rPr lang="de-DE" dirty="0" err="1"/>
              <a:t>action</a:t>
            </a:r>
            <a:endParaRPr lang="de-DE" dirty="0"/>
          </a:p>
        </p:txBody>
      </p:sp>
    </p:spTree>
    <p:extLst>
      <p:ext uri="{BB962C8B-B14F-4D97-AF65-F5344CB8AC3E}">
        <p14:creationId xmlns:p14="http://schemas.microsoft.com/office/powerpoint/2010/main" val="800133826"/>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7485DA3-B385-00BB-01EC-7FC21D929830}"/>
              </a:ext>
            </a:extLst>
          </p:cNvPr>
          <p:cNvSpPr>
            <a:spLocks noGrp="1"/>
          </p:cNvSpPr>
          <p:nvPr>
            <p:ph type="title"/>
          </p:nvPr>
        </p:nvSpPr>
        <p:spPr>
          <a:xfrm>
            <a:off x="603252" y="539751"/>
            <a:ext cx="6911973" cy="717551"/>
          </a:xfrm>
        </p:spPr>
        <p:txBody>
          <a:bodyPr/>
          <a:lstStyle/>
          <a:p>
            <a:r>
              <a:rPr lang="de-DE" dirty="0"/>
              <a:t>L’approche du choix rationnel</a:t>
            </a:r>
          </a:p>
        </p:txBody>
      </p:sp>
      <p:sp>
        <p:nvSpPr>
          <p:cNvPr id="3" name="Textplatzhalter 2">
            <a:extLst>
              <a:ext uri="{FF2B5EF4-FFF2-40B4-BE49-F238E27FC236}">
                <a16:creationId xmlns:a16="http://schemas.microsoft.com/office/drawing/2014/main" id="{A8F6B1E6-7538-F491-8739-365A638F9BDC}"/>
              </a:ext>
            </a:extLst>
          </p:cNvPr>
          <p:cNvSpPr>
            <a:spLocks noGrp="1"/>
          </p:cNvSpPr>
          <p:nvPr>
            <p:ph type="body" sz="half" idx="1"/>
          </p:nvPr>
        </p:nvSpPr>
        <p:spPr/>
        <p:txBody>
          <a:bodyPr>
            <a:normAutofit fontScale="62500" lnSpcReduction="20000"/>
          </a:bodyPr>
          <a:lstStyle/>
          <a:p>
            <a:pPr>
              <a:buFont typeface="Wingdings" pitchFamily="2" charset="2"/>
              <a:buChar char="è"/>
            </a:pPr>
            <a:r>
              <a:rPr lang="de-DE" dirty="0"/>
              <a:t>Collective term for a variety of théories with common basic assumptions </a:t>
            </a:r>
          </a:p>
          <a:p>
            <a:pPr marL="0" indent="0">
              <a:buNone/>
            </a:pPr>
            <a:r>
              <a:rPr lang="de-DE" b="1" dirty="0"/>
              <a:t>Core assumptions of action théorie </a:t>
            </a:r>
          </a:p>
          <a:p>
            <a:pPr marL="514350" indent="-514350">
              <a:buAutoNum type="arabicPeriod"/>
            </a:pPr>
            <a:r>
              <a:rPr lang="de-DE" dirty="0" err="1"/>
              <a:t>Assumption</a:t>
            </a:r>
            <a:r>
              <a:rPr lang="de-DE" dirty="0"/>
              <a:t> </a:t>
            </a:r>
            <a:r>
              <a:rPr lang="de-DE" dirty="0" err="1"/>
              <a:t>of</a:t>
            </a:r>
            <a:r>
              <a:rPr lang="de-DE" dirty="0"/>
              <a:t> Preference </a:t>
            </a:r>
          </a:p>
          <a:p>
            <a:pPr lvl="1"/>
            <a:r>
              <a:rPr lang="de-DE" dirty="0"/>
              <a:t>Actors know their objectifs</a:t>
            </a:r>
          </a:p>
          <a:p>
            <a:pPr lvl="1"/>
            <a:r>
              <a:rPr lang="de-DE" dirty="0" err="1"/>
              <a:t>Their actions serve to realize these objectifs</a:t>
            </a:r>
            <a:endParaRPr lang="de-DE" dirty="0"/>
          </a:p>
          <a:p>
            <a:pPr marL="514350" indent="-514350">
              <a:buFont typeface="+mj-lt"/>
              <a:buAutoNum type="arabicPeriod"/>
            </a:pPr>
            <a:r>
              <a:rPr lang="de-DE" dirty="0" err="1"/>
              <a:t>Assumption</a:t>
            </a:r>
            <a:r>
              <a:rPr lang="de-DE" dirty="0"/>
              <a:t> </a:t>
            </a:r>
            <a:r>
              <a:rPr lang="de-DE" dirty="0" err="1"/>
              <a:t>of</a:t>
            </a:r>
            <a:r>
              <a:rPr lang="de-DE" dirty="0"/>
              <a:t> </a:t>
            </a:r>
            <a:r>
              <a:rPr lang="de-DE" dirty="0" err="1"/>
              <a:t>Restriction</a:t>
            </a:r>
            <a:endParaRPr lang="de-DE" dirty="0"/>
          </a:p>
          <a:p>
            <a:pPr lvl="1"/>
            <a:r>
              <a:rPr lang="de-DE" dirty="0" err="1"/>
              <a:t>Opportunités and restrictions influence actions. </a:t>
            </a:r>
          </a:p>
          <a:p>
            <a:pPr marL="514350" indent="-514350">
              <a:buFont typeface="+mj-lt"/>
              <a:buAutoNum type="arabicPeriod"/>
            </a:pPr>
            <a:r>
              <a:rPr lang="de-DE" dirty="0" err="1"/>
              <a:t>Assumption</a:t>
            </a:r>
            <a:r>
              <a:rPr lang="de-DE" dirty="0"/>
              <a:t> </a:t>
            </a:r>
            <a:r>
              <a:rPr lang="de-DE" dirty="0" err="1"/>
              <a:t>of</a:t>
            </a:r>
            <a:r>
              <a:rPr lang="de-DE" dirty="0"/>
              <a:t> </a:t>
            </a:r>
            <a:r>
              <a:rPr lang="de-DE" dirty="0" err="1"/>
              <a:t>Maximization</a:t>
            </a:r>
            <a:r>
              <a:rPr lang="de-DE" dirty="0"/>
              <a:t> </a:t>
            </a:r>
          </a:p>
          <a:p>
            <a:pPr lvl="1"/>
            <a:r>
              <a:rPr lang="de-DE" dirty="0"/>
              <a:t>Actors </a:t>
            </a:r>
            <a:r>
              <a:rPr lang="de-DE" dirty="0" err="1"/>
              <a:t>choose</a:t>
            </a:r>
            <a:r>
              <a:rPr lang="de-DE" dirty="0"/>
              <a:t> </a:t>
            </a:r>
            <a:r>
              <a:rPr lang="de-DE" dirty="0" err="1"/>
              <a:t>the</a:t>
            </a:r>
            <a:r>
              <a:rPr lang="de-DE" dirty="0"/>
              <a:t> alternative </a:t>
            </a:r>
            <a:r>
              <a:rPr lang="de-DE" dirty="0" err="1"/>
              <a:t>course</a:t>
            </a:r>
            <a:r>
              <a:rPr lang="de-DE" dirty="0"/>
              <a:t> </a:t>
            </a:r>
            <a:r>
              <a:rPr lang="de-DE" dirty="0" err="1"/>
              <a:t>of</a:t>
            </a:r>
            <a:r>
              <a:rPr lang="de-DE" dirty="0"/>
              <a:t> </a:t>
            </a:r>
            <a:r>
              <a:rPr lang="de-DE" dirty="0" err="1"/>
              <a:t>action</a:t>
            </a:r>
            <a:r>
              <a:rPr lang="de-DE" dirty="0"/>
              <a:t> </a:t>
            </a:r>
            <a:r>
              <a:rPr lang="de-DE" dirty="0" err="1"/>
              <a:t>that</a:t>
            </a:r>
            <a:r>
              <a:rPr lang="de-DE" dirty="0"/>
              <a:t> - </a:t>
            </a:r>
            <a:r>
              <a:rPr lang="de-DE" dirty="0" err="1"/>
              <a:t>under</a:t>
            </a:r>
            <a:r>
              <a:rPr lang="de-DE" dirty="0"/>
              <a:t> </a:t>
            </a:r>
            <a:r>
              <a:rPr lang="de-DE" dirty="0" err="1"/>
              <a:t>the</a:t>
            </a:r>
            <a:r>
              <a:rPr lang="de-DE" dirty="0"/>
              <a:t> </a:t>
            </a:r>
            <a:r>
              <a:rPr lang="de-DE" dirty="0" err="1"/>
              <a:t>given</a:t>
            </a:r>
            <a:r>
              <a:rPr lang="de-DE" dirty="0"/>
              <a:t> </a:t>
            </a:r>
            <a:r>
              <a:rPr lang="de-DE" dirty="0" err="1"/>
              <a:t>restrictions</a:t>
            </a:r>
            <a:r>
              <a:rPr lang="de-DE" dirty="0"/>
              <a:t> - </a:t>
            </a:r>
            <a:r>
              <a:rPr lang="de-DE" dirty="0" err="1"/>
              <a:t>best</a:t>
            </a:r>
            <a:r>
              <a:rPr lang="de-DE" dirty="0"/>
              <a:t> </a:t>
            </a:r>
            <a:r>
              <a:rPr lang="de-DE" dirty="0" err="1"/>
              <a:t>suits</a:t>
            </a:r>
            <a:r>
              <a:rPr lang="de-DE" dirty="0"/>
              <a:t> </a:t>
            </a:r>
            <a:r>
              <a:rPr lang="de-DE" dirty="0" err="1"/>
              <a:t>the</a:t>
            </a:r>
            <a:r>
              <a:rPr lang="de-DE" dirty="0"/>
              <a:t> </a:t>
            </a:r>
            <a:r>
              <a:rPr lang="de-DE" dirty="0" err="1"/>
              <a:t>realization</a:t>
            </a:r>
            <a:r>
              <a:rPr lang="de-DE" dirty="0"/>
              <a:t> </a:t>
            </a:r>
            <a:r>
              <a:rPr lang="de-DE" dirty="0" err="1"/>
              <a:t>of</a:t>
            </a:r>
            <a:r>
              <a:rPr lang="de-DE" dirty="0"/>
              <a:t> </a:t>
            </a:r>
            <a:r>
              <a:rPr lang="de-DE" dirty="0" err="1"/>
              <a:t>the</a:t>
            </a:r>
            <a:r>
              <a:rPr lang="de-DE" dirty="0"/>
              <a:t> </a:t>
            </a:r>
            <a:r>
              <a:rPr lang="de-DE" dirty="0" err="1"/>
              <a:t>preferences</a:t>
            </a:r>
            <a:r>
              <a:rPr lang="de-DE" dirty="0"/>
              <a:t>. </a:t>
            </a:r>
          </a:p>
          <a:p>
            <a:pPr>
              <a:buFont typeface="Wingdings" pitchFamily="2" charset="2"/>
              <a:buChar char="è"/>
            </a:pPr>
            <a:r>
              <a:rPr lang="de-DE" dirty="0"/>
              <a:t>The actors' actions are preceded by a decision-making processus in which they make “rationnel” use of available information.</a:t>
            </a:r>
          </a:p>
        </p:txBody>
      </p:sp>
    </p:spTree>
    <p:extLst>
      <p:ext uri="{BB962C8B-B14F-4D97-AF65-F5344CB8AC3E}">
        <p14:creationId xmlns:p14="http://schemas.microsoft.com/office/powerpoint/2010/main" val="428111953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78BAA67-A00E-3EE4-199A-22C70C18887B}"/>
              </a:ext>
            </a:extLst>
          </p:cNvPr>
          <p:cNvSpPr>
            <a:spLocks noGrp="1"/>
          </p:cNvSpPr>
          <p:nvPr>
            <p:ph type="title"/>
          </p:nvPr>
        </p:nvSpPr>
        <p:spPr>
          <a:xfrm>
            <a:off x="603253" y="539751"/>
            <a:ext cx="6469060" cy="717551"/>
          </a:xfrm>
        </p:spPr>
        <p:txBody>
          <a:bodyPr/>
          <a:lstStyle/>
          <a:p>
            <a:r>
              <a:rPr lang="de-DE" dirty="0"/>
              <a:t>L’approche du choix rationnel</a:t>
            </a:r>
          </a:p>
        </p:txBody>
      </p:sp>
      <p:sp>
        <p:nvSpPr>
          <p:cNvPr id="3" name="Textplatzhalter 2">
            <a:extLst>
              <a:ext uri="{FF2B5EF4-FFF2-40B4-BE49-F238E27FC236}">
                <a16:creationId xmlns:a16="http://schemas.microsoft.com/office/drawing/2014/main" id="{DCD3E4CC-FA5E-3C86-7B03-BFA9655385D9}"/>
              </a:ext>
            </a:extLst>
          </p:cNvPr>
          <p:cNvSpPr>
            <a:spLocks noGrp="1"/>
          </p:cNvSpPr>
          <p:nvPr>
            <p:ph type="body" sz="half" idx="1"/>
          </p:nvPr>
        </p:nvSpPr>
        <p:spPr/>
        <p:txBody>
          <a:bodyPr>
            <a:normAutofit fontScale="85000" lnSpcReduction="20000"/>
          </a:bodyPr>
          <a:lstStyle/>
          <a:p>
            <a:pPr marL="0" indent="0">
              <a:buNone/>
            </a:pPr>
            <a:r>
              <a:rPr lang="de-DE" dirty="0"/>
              <a:t>Human beings as homo oeconomicus ? </a:t>
            </a:r>
          </a:p>
          <a:p>
            <a:r>
              <a:rPr lang="de-DE" dirty="0"/>
              <a:t>Homo oeconomicus as a classic rationnel choix théorie of economics</a:t>
            </a:r>
          </a:p>
          <a:p>
            <a:r>
              <a:rPr lang="de-DE" dirty="0"/>
              <a:t>The homo oeconomicus </a:t>
            </a:r>
            <a:r>
              <a:rPr lang="de-DE" dirty="0" err="1"/>
              <a:t>is</a:t>
            </a:r>
            <a:r>
              <a:rPr lang="de-DE" dirty="0"/>
              <a:t> </a:t>
            </a:r>
            <a:r>
              <a:rPr lang="de-DE" dirty="0" err="1"/>
              <a:t>characterized</a:t>
            </a:r>
            <a:r>
              <a:rPr lang="de-DE" dirty="0"/>
              <a:t> </a:t>
            </a:r>
            <a:r>
              <a:rPr lang="de-DE" dirty="0" err="1"/>
              <a:t>by</a:t>
            </a:r>
            <a:r>
              <a:rPr lang="de-DE" dirty="0"/>
              <a:t> </a:t>
            </a:r>
          </a:p>
          <a:p>
            <a:pPr lvl="1"/>
            <a:r>
              <a:rPr lang="de-DE" dirty="0"/>
              <a:t>The </a:t>
            </a:r>
            <a:r>
              <a:rPr lang="de-DE" dirty="0" err="1"/>
              <a:t>pursuit</a:t>
            </a:r>
            <a:r>
              <a:rPr lang="de-DE" dirty="0"/>
              <a:t> </a:t>
            </a:r>
            <a:r>
              <a:rPr lang="de-DE" dirty="0" err="1"/>
              <a:t>of</a:t>
            </a:r>
            <a:r>
              <a:rPr lang="de-DE" dirty="0"/>
              <a:t> </a:t>
            </a:r>
            <a:r>
              <a:rPr lang="de-DE" dirty="0" err="1"/>
              <a:t>utility</a:t>
            </a:r>
            <a:r>
              <a:rPr lang="de-DE" dirty="0"/>
              <a:t> </a:t>
            </a:r>
            <a:r>
              <a:rPr lang="de-DE" dirty="0" err="1"/>
              <a:t>maximization</a:t>
            </a:r>
            <a:r>
              <a:rPr lang="de-DE" dirty="0"/>
              <a:t> </a:t>
            </a:r>
            <a:r>
              <a:rPr lang="de-DE" dirty="0" err="1"/>
              <a:t>of</a:t>
            </a:r>
            <a:r>
              <a:rPr lang="de-DE" dirty="0"/>
              <a:t> material</a:t>
            </a:r>
          </a:p>
          <a:p>
            <a:pPr lvl="1"/>
            <a:r>
              <a:rPr lang="de-DE" dirty="0"/>
              <a:t>"Objectively rationnel" decisions </a:t>
            </a:r>
          </a:p>
          <a:p>
            <a:pPr lvl="1"/>
            <a:r>
              <a:rPr lang="de-DE" dirty="0" err="1"/>
              <a:t>Being</a:t>
            </a:r>
            <a:r>
              <a:rPr lang="de-DE" dirty="0"/>
              <a:t> fully </a:t>
            </a:r>
            <a:r>
              <a:rPr lang="de-DE" dirty="0" err="1"/>
              <a:t>informed</a:t>
            </a:r>
            <a:r>
              <a:rPr lang="de-DE" dirty="0"/>
              <a:t> </a:t>
            </a:r>
          </a:p>
          <a:p>
            <a:pPr>
              <a:buFont typeface="Wingdings" pitchFamily="2" charset="2"/>
              <a:buChar char="è"/>
            </a:pPr>
            <a:r>
              <a:rPr lang="de-DE" dirty="0" err="1"/>
              <a:t>Suitable due to its ideal-typical features to expliquer elementary économique relationships.</a:t>
            </a:r>
          </a:p>
          <a:p>
            <a:pPr>
              <a:buFont typeface="Wingdings" pitchFamily="2" charset="2"/>
              <a:buChar char="è"/>
            </a:pPr>
            <a:r>
              <a:rPr lang="de-DE" dirty="0"/>
              <a:t>But : Transferability to other fields/questions is not possible in a target-oriented way.</a:t>
            </a:r>
          </a:p>
          <a:p>
            <a:endParaRPr lang="de-DE" dirty="0"/>
          </a:p>
        </p:txBody>
      </p:sp>
    </p:spTree>
    <p:extLst>
      <p:ext uri="{BB962C8B-B14F-4D97-AF65-F5344CB8AC3E}">
        <p14:creationId xmlns:p14="http://schemas.microsoft.com/office/powerpoint/2010/main" val="378314420"/>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5B3379C-8AEB-3876-E12C-C22F29E1DA6B}"/>
              </a:ext>
            </a:extLst>
          </p:cNvPr>
          <p:cNvSpPr>
            <a:spLocks noGrp="1"/>
          </p:cNvSpPr>
          <p:nvPr>
            <p:ph type="title"/>
          </p:nvPr>
        </p:nvSpPr>
        <p:spPr>
          <a:xfrm>
            <a:off x="603253" y="539751"/>
            <a:ext cx="6340472" cy="717551"/>
          </a:xfrm>
        </p:spPr>
        <p:txBody>
          <a:bodyPr/>
          <a:lstStyle/>
          <a:p>
            <a:r>
              <a:rPr lang="de-DE" dirty="0"/>
              <a:t>L’approche du choix rationnel</a:t>
            </a:r>
          </a:p>
        </p:txBody>
      </p:sp>
      <p:sp>
        <p:nvSpPr>
          <p:cNvPr id="3" name="Textplatzhalter 2">
            <a:extLst>
              <a:ext uri="{FF2B5EF4-FFF2-40B4-BE49-F238E27FC236}">
                <a16:creationId xmlns:a16="http://schemas.microsoft.com/office/drawing/2014/main" id="{FB8F2870-A061-A6A5-A8A5-EF1781E2DD97}"/>
              </a:ext>
            </a:extLst>
          </p:cNvPr>
          <p:cNvSpPr>
            <a:spLocks noGrp="1"/>
          </p:cNvSpPr>
          <p:nvPr>
            <p:ph type="body" sz="half" idx="1"/>
          </p:nvPr>
        </p:nvSpPr>
        <p:spPr>
          <a:xfrm>
            <a:off x="970201" y="1386843"/>
            <a:ext cx="8807980" cy="3999546"/>
          </a:xfrm>
        </p:spPr>
        <p:txBody>
          <a:bodyPr>
            <a:normAutofit fontScale="85000" lnSpcReduction="10000"/>
          </a:bodyPr>
          <a:lstStyle/>
          <a:p>
            <a:pPr marL="0" indent="0">
              <a:buNone/>
            </a:pPr>
            <a:r>
              <a:rPr lang="de-DE" dirty="0"/>
              <a:t>Broad versions of the rationnel choix approche : </a:t>
            </a:r>
          </a:p>
          <a:p>
            <a:pPr marL="0" indent="0">
              <a:buNone/>
            </a:pPr>
            <a:r>
              <a:rPr lang="de-DE" dirty="0" err="1"/>
              <a:t>Subjectif rationality as a base for decision-making</a:t>
            </a:r>
            <a:endParaRPr lang="de-DE" dirty="0"/>
          </a:p>
          <a:p>
            <a:r>
              <a:rPr lang="de-DE" dirty="0" err="1"/>
              <a:t>Relevance of all types of preferences : Utility maximization not only in material terms</a:t>
            </a:r>
            <a:endParaRPr lang="de-DE" dirty="0"/>
          </a:p>
          <a:p>
            <a:r>
              <a:rPr lang="de-DE" dirty="0" err="1"/>
              <a:t>Relevance</a:t>
            </a:r>
            <a:r>
              <a:rPr lang="de-DE" dirty="0"/>
              <a:t> </a:t>
            </a:r>
            <a:r>
              <a:rPr lang="de-DE" dirty="0" err="1"/>
              <a:t>of</a:t>
            </a:r>
            <a:r>
              <a:rPr lang="de-DE" dirty="0"/>
              <a:t> all </a:t>
            </a:r>
            <a:r>
              <a:rPr lang="de-DE" dirty="0" err="1"/>
              <a:t>types</a:t>
            </a:r>
            <a:r>
              <a:rPr lang="de-DE" dirty="0"/>
              <a:t> </a:t>
            </a:r>
            <a:r>
              <a:rPr lang="de-DE" dirty="0" err="1"/>
              <a:t>of</a:t>
            </a:r>
            <a:r>
              <a:rPr lang="de-DE" dirty="0"/>
              <a:t> </a:t>
            </a:r>
            <a:r>
              <a:rPr lang="de-DE" dirty="0" err="1"/>
              <a:t>restrictions</a:t>
            </a:r>
            <a:endParaRPr lang="de-DE" dirty="0"/>
          </a:p>
          <a:p>
            <a:r>
              <a:rPr lang="de-DE" dirty="0"/>
              <a:t>Not fully </a:t>
            </a:r>
            <a:r>
              <a:rPr lang="de-DE" dirty="0" err="1"/>
              <a:t>informed</a:t>
            </a:r>
            <a:r>
              <a:rPr lang="de-DE" dirty="0"/>
              <a:t> </a:t>
            </a:r>
          </a:p>
          <a:p>
            <a:pPr>
              <a:buFont typeface="Wingdings" pitchFamily="2" charset="2"/>
              <a:buChar char="è"/>
            </a:pPr>
            <a:r>
              <a:rPr lang="de-DE" dirty="0"/>
              <a:t>Action results from the subjectif preferences of an individual and the subjectively perçu restrictions</a:t>
            </a:r>
          </a:p>
          <a:p>
            <a:endParaRPr lang="de-DE" dirty="0"/>
          </a:p>
        </p:txBody>
      </p:sp>
    </p:spTree>
    <p:extLst>
      <p:ext uri="{BB962C8B-B14F-4D97-AF65-F5344CB8AC3E}">
        <p14:creationId xmlns:p14="http://schemas.microsoft.com/office/powerpoint/2010/main" val="1967870826"/>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BCE9F5-9419-A6CF-4EBB-7F739C291E8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3987C7C-4587-DF39-0A37-640D1764E329}"/>
              </a:ext>
            </a:extLst>
          </p:cNvPr>
          <p:cNvSpPr>
            <a:spLocks noGrp="1"/>
          </p:cNvSpPr>
          <p:nvPr>
            <p:ph type="title"/>
          </p:nvPr>
        </p:nvSpPr>
        <p:spPr>
          <a:xfrm>
            <a:off x="603253" y="539751"/>
            <a:ext cx="6340472" cy="717551"/>
          </a:xfrm>
        </p:spPr>
        <p:txBody>
          <a:bodyPr/>
          <a:lstStyle/>
          <a:p>
            <a:r>
              <a:rPr lang="de-DE" dirty="0"/>
              <a:t>L’approche du choix rationnel</a:t>
            </a:r>
          </a:p>
        </p:txBody>
      </p:sp>
      <p:sp>
        <p:nvSpPr>
          <p:cNvPr id="3" name="Textplatzhalter 2">
            <a:extLst>
              <a:ext uri="{FF2B5EF4-FFF2-40B4-BE49-F238E27FC236}">
                <a16:creationId xmlns:a16="http://schemas.microsoft.com/office/drawing/2014/main" id="{D3C7828F-5B9B-99D1-278F-863F1974D679}"/>
              </a:ext>
            </a:extLst>
          </p:cNvPr>
          <p:cNvSpPr>
            <a:spLocks noGrp="1"/>
          </p:cNvSpPr>
          <p:nvPr>
            <p:ph type="body" sz="half" idx="1"/>
          </p:nvPr>
        </p:nvSpPr>
        <p:spPr>
          <a:xfrm>
            <a:off x="970201" y="1386843"/>
            <a:ext cx="8807980" cy="4556757"/>
          </a:xfrm>
        </p:spPr>
        <p:txBody>
          <a:bodyPr>
            <a:normAutofit fontScale="85000" lnSpcReduction="10000"/>
          </a:bodyPr>
          <a:lstStyle/>
          <a:p>
            <a:pPr marL="0" indent="0">
              <a:buNone/>
            </a:pPr>
            <a:r>
              <a:rPr lang="de-DE" dirty="0"/>
              <a:t>Broad versions of the rationnel choix approche : </a:t>
            </a:r>
          </a:p>
          <a:p>
            <a:pPr marL="0" indent="0">
              <a:buNone/>
            </a:pPr>
            <a:r>
              <a:rPr lang="de-DE" dirty="0" err="1"/>
              <a:t>Subjectif rationality as a base for decision-making</a:t>
            </a:r>
            <a:endParaRPr lang="de-DE" dirty="0"/>
          </a:p>
          <a:p>
            <a:r>
              <a:rPr lang="de-DE" dirty="0" err="1"/>
              <a:t>Relevance of all types of preferences : Utility maximization not only in material terms</a:t>
            </a:r>
            <a:endParaRPr lang="de-DE" dirty="0"/>
          </a:p>
          <a:p>
            <a:r>
              <a:rPr lang="de-DE" dirty="0" err="1"/>
              <a:t>Relevance</a:t>
            </a:r>
            <a:r>
              <a:rPr lang="de-DE" dirty="0"/>
              <a:t> </a:t>
            </a:r>
            <a:r>
              <a:rPr lang="de-DE" dirty="0" err="1"/>
              <a:t>of</a:t>
            </a:r>
            <a:r>
              <a:rPr lang="de-DE" dirty="0"/>
              <a:t> all </a:t>
            </a:r>
            <a:r>
              <a:rPr lang="de-DE" dirty="0" err="1"/>
              <a:t>types</a:t>
            </a:r>
            <a:r>
              <a:rPr lang="de-DE" dirty="0"/>
              <a:t> </a:t>
            </a:r>
            <a:r>
              <a:rPr lang="de-DE" dirty="0" err="1"/>
              <a:t>of</a:t>
            </a:r>
            <a:r>
              <a:rPr lang="de-DE" dirty="0"/>
              <a:t> </a:t>
            </a:r>
            <a:r>
              <a:rPr lang="de-DE" dirty="0" err="1"/>
              <a:t>restrictions</a:t>
            </a:r>
            <a:endParaRPr lang="de-DE" dirty="0"/>
          </a:p>
          <a:p>
            <a:r>
              <a:rPr lang="de-DE" dirty="0"/>
              <a:t>Not fully </a:t>
            </a:r>
            <a:r>
              <a:rPr lang="de-DE" dirty="0" err="1"/>
              <a:t>informed</a:t>
            </a:r>
            <a:r>
              <a:rPr lang="de-DE" dirty="0"/>
              <a:t> </a:t>
            </a:r>
          </a:p>
          <a:p>
            <a:pPr>
              <a:buFont typeface="Wingdings" pitchFamily="2" charset="2"/>
              <a:buChar char="è"/>
            </a:pPr>
            <a:r>
              <a:rPr lang="de-DE" dirty="0"/>
              <a:t>Action results from the subjectif preferences of an individual and the subjectively perçu restrictions</a:t>
            </a:r>
          </a:p>
          <a:p>
            <a:pPr>
              <a:buFont typeface="Wingdings" pitchFamily="2" charset="2"/>
              <a:buChar char="è"/>
            </a:pPr>
            <a:r>
              <a:rPr lang="de-DE" b="1" dirty="0" err="1"/>
              <a:t>Quoi can this look like in reality ?</a:t>
            </a:r>
          </a:p>
          <a:p>
            <a:pPr>
              <a:buFont typeface="Wingdings" pitchFamily="2" charset="2"/>
              <a:buChar char="è"/>
            </a:pPr>
            <a:endParaRPr lang="de-DE" dirty="0"/>
          </a:p>
          <a:p>
            <a:endParaRPr lang="de-DE" dirty="0"/>
          </a:p>
        </p:txBody>
      </p:sp>
    </p:spTree>
    <p:extLst>
      <p:ext uri="{BB962C8B-B14F-4D97-AF65-F5344CB8AC3E}">
        <p14:creationId xmlns:p14="http://schemas.microsoft.com/office/powerpoint/2010/main" val="2885706922"/>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2C22EA7-8843-DB36-711F-8636CE50DD9A}"/>
              </a:ext>
            </a:extLst>
          </p:cNvPr>
          <p:cNvSpPr>
            <a:spLocks noGrp="1"/>
          </p:cNvSpPr>
          <p:nvPr>
            <p:ph type="title"/>
          </p:nvPr>
        </p:nvSpPr>
        <p:spPr>
          <a:xfrm>
            <a:off x="603253" y="539751"/>
            <a:ext cx="7726360" cy="717551"/>
          </a:xfrm>
        </p:spPr>
        <p:txBody>
          <a:bodyPr/>
          <a:lstStyle/>
          <a:p>
            <a:r>
              <a:rPr lang="de-DE" dirty="0"/>
              <a:t>La théorie du comportement planifié</a:t>
            </a:r>
          </a:p>
        </p:txBody>
      </p:sp>
      <p:sp>
        <p:nvSpPr>
          <p:cNvPr id="3" name="Textplatzhalter 2">
            <a:extLst>
              <a:ext uri="{FF2B5EF4-FFF2-40B4-BE49-F238E27FC236}">
                <a16:creationId xmlns:a16="http://schemas.microsoft.com/office/drawing/2014/main" id="{8597D230-1A4F-E962-E1BD-09760BFFC689}"/>
              </a:ext>
            </a:extLst>
          </p:cNvPr>
          <p:cNvSpPr>
            <a:spLocks noGrp="1"/>
          </p:cNvSpPr>
          <p:nvPr>
            <p:ph type="body" sz="half" idx="1"/>
          </p:nvPr>
        </p:nvSpPr>
        <p:spPr/>
        <p:txBody>
          <a:bodyPr>
            <a:normAutofit/>
          </a:bodyPr>
          <a:lstStyle/>
          <a:p>
            <a:r>
              <a:rPr lang="de-DE" dirty="0" err="1"/>
              <a:t>Developed</a:t>
            </a:r>
            <a:r>
              <a:rPr lang="de-DE" dirty="0"/>
              <a:t> in </a:t>
            </a:r>
            <a:r>
              <a:rPr lang="de-DE" dirty="0" err="1"/>
              <a:t>the</a:t>
            </a:r>
            <a:r>
              <a:rPr lang="de-DE" dirty="0"/>
              <a:t> 1980s </a:t>
            </a:r>
            <a:r>
              <a:rPr lang="de-DE" dirty="0" err="1"/>
              <a:t>by</a:t>
            </a:r>
            <a:r>
              <a:rPr lang="de-DE" dirty="0"/>
              <a:t> US social </a:t>
            </a:r>
            <a:r>
              <a:rPr lang="de-DE" dirty="0" err="1"/>
              <a:t>psychologist</a:t>
            </a:r>
            <a:r>
              <a:rPr lang="de-DE" dirty="0"/>
              <a:t> </a:t>
            </a:r>
            <a:r>
              <a:rPr lang="de-DE" dirty="0" err="1"/>
              <a:t>Icek</a:t>
            </a:r>
            <a:r>
              <a:rPr lang="de-DE" dirty="0"/>
              <a:t> </a:t>
            </a:r>
            <a:r>
              <a:rPr lang="de-DE" dirty="0" err="1"/>
              <a:t>Ajzen</a:t>
            </a:r>
            <a:endParaRPr lang="de-DE" dirty="0"/>
          </a:p>
          <a:p>
            <a:r>
              <a:rPr lang="de-DE" dirty="0"/>
              <a:t> Social-psychological variant of general rationnel choix approche</a:t>
            </a:r>
          </a:p>
          <a:p>
            <a:r>
              <a:rPr lang="de-DE" dirty="0"/>
              <a:t>Dominant in social science research on the choix of moyens of transport</a:t>
            </a:r>
          </a:p>
          <a:p>
            <a:endParaRPr lang="de-DE" dirty="0"/>
          </a:p>
        </p:txBody>
      </p:sp>
    </p:spTree>
    <p:extLst>
      <p:ext uri="{BB962C8B-B14F-4D97-AF65-F5344CB8AC3E}">
        <p14:creationId xmlns:p14="http://schemas.microsoft.com/office/powerpoint/2010/main" val="1276433031"/>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FCED14-CBB1-533E-4FB9-A0B3241F4F1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5F76F04-A386-30C6-A52C-581235C8592F}"/>
              </a:ext>
            </a:extLst>
          </p:cNvPr>
          <p:cNvSpPr>
            <a:spLocks noGrp="1"/>
          </p:cNvSpPr>
          <p:nvPr>
            <p:ph type="title"/>
          </p:nvPr>
        </p:nvSpPr>
        <p:spPr>
          <a:xfrm>
            <a:off x="603253" y="539751"/>
            <a:ext cx="7726360" cy="717551"/>
          </a:xfrm>
        </p:spPr>
        <p:txBody>
          <a:bodyPr/>
          <a:lstStyle/>
          <a:p>
            <a:r>
              <a:rPr lang="de-DE" dirty="0"/>
              <a:t>La théorie du comportement planifié</a:t>
            </a:r>
          </a:p>
        </p:txBody>
      </p:sp>
      <p:sp>
        <p:nvSpPr>
          <p:cNvPr id="3" name="Textplatzhalter 2">
            <a:extLst>
              <a:ext uri="{FF2B5EF4-FFF2-40B4-BE49-F238E27FC236}">
                <a16:creationId xmlns:a16="http://schemas.microsoft.com/office/drawing/2014/main" id="{362E13E4-4AE3-6EA4-4E5F-10000D71B07C}"/>
              </a:ext>
            </a:extLst>
          </p:cNvPr>
          <p:cNvSpPr>
            <a:spLocks noGrp="1"/>
          </p:cNvSpPr>
          <p:nvPr>
            <p:ph type="body" sz="half" idx="1"/>
          </p:nvPr>
        </p:nvSpPr>
        <p:spPr>
          <a:xfrm>
            <a:off x="970201" y="1386842"/>
            <a:ext cx="8807980" cy="5213983"/>
          </a:xfrm>
        </p:spPr>
        <p:txBody>
          <a:bodyPr>
            <a:normAutofit fontScale="62500" lnSpcReduction="20000"/>
          </a:bodyPr>
          <a:lstStyle/>
          <a:p>
            <a:pPr marL="0" indent="0">
              <a:buNone/>
            </a:pPr>
            <a:r>
              <a:rPr lang="de-DE" b="1" dirty="0"/>
              <a:t>Basic </a:t>
            </a:r>
            <a:r>
              <a:rPr lang="de-DE" b="1" dirty="0" err="1"/>
              <a:t>assumptions</a:t>
            </a:r>
            <a:r>
              <a:rPr lang="de-DE" b="1" dirty="0"/>
              <a:t> </a:t>
            </a:r>
          </a:p>
          <a:p>
            <a:r>
              <a:rPr lang="de-DE" dirty="0" err="1"/>
              <a:t>Comportement as the result of individual decisions </a:t>
            </a:r>
          </a:p>
          <a:p>
            <a:r>
              <a:rPr lang="de-DE" dirty="0"/>
              <a:t>In the decision-making processus </a:t>
            </a:r>
          </a:p>
          <a:p>
            <a:pPr lvl="1"/>
            <a:r>
              <a:rPr lang="de-DE" dirty="0"/>
              <a:t>Do individuals (subjectively) make rationnel use of available information</a:t>
            </a:r>
          </a:p>
          <a:p>
            <a:pPr lvl="1"/>
            <a:r>
              <a:rPr lang="de-DE" dirty="0"/>
              <a:t>Are </a:t>
            </a:r>
            <a:r>
              <a:rPr lang="de-DE" dirty="0" err="1"/>
              <a:t>the</a:t>
            </a:r>
            <a:r>
              <a:rPr lang="de-DE" dirty="0"/>
              <a:t> </a:t>
            </a:r>
            <a:r>
              <a:rPr lang="de-DE" dirty="0" err="1"/>
              <a:t>pros</a:t>
            </a:r>
            <a:r>
              <a:rPr lang="de-DE" dirty="0"/>
              <a:t> and </a:t>
            </a:r>
            <a:r>
              <a:rPr lang="de-DE" dirty="0" err="1"/>
              <a:t>cons</a:t>
            </a:r>
            <a:r>
              <a:rPr lang="de-DE" dirty="0"/>
              <a:t> </a:t>
            </a:r>
            <a:r>
              <a:rPr lang="de-DE" dirty="0" err="1"/>
              <a:t>weighed</a:t>
            </a:r>
            <a:r>
              <a:rPr lang="de-DE" dirty="0"/>
              <a:t> </a:t>
            </a:r>
            <a:r>
              <a:rPr lang="de-DE" dirty="0" err="1"/>
              <a:t>against</a:t>
            </a:r>
            <a:r>
              <a:rPr lang="de-DE" dirty="0"/>
              <a:t> </a:t>
            </a:r>
            <a:r>
              <a:rPr lang="de-DE" dirty="0" err="1"/>
              <a:t>each</a:t>
            </a:r>
            <a:r>
              <a:rPr lang="de-DE" dirty="0"/>
              <a:t> </a:t>
            </a:r>
            <a:r>
              <a:rPr lang="de-DE" dirty="0" err="1"/>
              <a:t>other</a:t>
            </a:r>
            <a:r>
              <a:rPr lang="de-DE" dirty="0"/>
              <a:t> in </a:t>
            </a:r>
            <a:r>
              <a:rPr lang="de-DE" dirty="0" err="1"/>
              <a:t>the</a:t>
            </a:r>
            <a:r>
              <a:rPr lang="de-DE" dirty="0"/>
              <a:t> sense </a:t>
            </a:r>
            <a:r>
              <a:rPr lang="de-DE" dirty="0" err="1"/>
              <a:t>of</a:t>
            </a:r>
            <a:r>
              <a:rPr lang="de-DE" dirty="0"/>
              <a:t> a </a:t>
            </a:r>
            <a:r>
              <a:rPr lang="de-DE" dirty="0" err="1"/>
              <a:t>cost-benefit</a:t>
            </a:r>
            <a:r>
              <a:rPr lang="de-DE" dirty="0"/>
              <a:t> </a:t>
            </a:r>
            <a:r>
              <a:rPr lang="de-DE" dirty="0" err="1"/>
              <a:t>analysis</a:t>
            </a:r>
            <a:r>
              <a:rPr lang="de-DE" dirty="0"/>
              <a:t> </a:t>
            </a:r>
          </a:p>
          <a:p>
            <a:pPr lvl="1"/>
            <a:r>
              <a:rPr lang="de-DE" dirty="0" err="1"/>
              <a:t>If an intention is formed that is ultimately decisive for the comportement </a:t>
            </a:r>
          </a:p>
          <a:p>
            <a:r>
              <a:rPr lang="de-DE" dirty="0" err="1"/>
              <a:t>Coût and benefit facteurs </a:t>
            </a:r>
          </a:p>
          <a:p>
            <a:pPr lvl="1"/>
            <a:r>
              <a:rPr lang="de-DE" dirty="0"/>
              <a:t>Not merely objectifiable variables (in terms of temps and money (≠homo oeconomicus)) </a:t>
            </a:r>
          </a:p>
          <a:p>
            <a:pPr lvl="1"/>
            <a:r>
              <a:rPr lang="de-DE" dirty="0"/>
              <a:t>The focus is on individual-internal evaluation processus and influencing facteurs such as norms, attitudes and contrôle beliefs </a:t>
            </a:r>
          </a:p>
          <a:p>
            <a:pPr>
              <a:buFont typeface="Wingdings" pitchFamily="2" charset="2"/>
              <a:buChar char="è"/>
            </a:pPr>
            <a:r>
              <a:rPr lang="de-DE" dirty="0"/>
              <a:t>Environnemental characteristics not as person-independent, but as subjectively perçu characteristics</a:t>
            </a:r>
          </a:p>
        </p:txBody>
      </p:sp>
    </p:spTree>
    <p:extLst>
      <p:ext uri="{BB962C8B-B14F-4D97-AF65-F5344CB8AC3E}">
        <p14:creationId xmlns:p14="http://schemas.microsoft.com/office/powerpoint/2010/main" val="2652472135"/>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2D492B9-2E56-CE67-898B-FEC239AF6C34}"/>
              </a:ext>
            </a:extLst>
          </p:cNvPr>
          <p:cNvSpPr>
            <a:spLocks noGrp="1"/>
          </p:cNvSpPr>
          <p:nvPr>
            <p:ph type="title"/>
          </p:nvPr>
        </p:nvSpPr>
        <p:spPr>
          <a:xfrm>
            <a:off x="603253" y="539751"/>
            <a:ext cx="7954960" cy="717551"/>
          </a:xfrm>
        </p:spPr>
        <p:txBody>
          <a:bodyPr/>
          <a:lstStyle/>
          <a:p>
            <a:r>
              <a:rPr lang="de-DE" dirty="0"/>
              <a:t>La théorie du comportement planifié</a:t>
            </a:r>
          </a:p>
        </p:txBody>
      </p:sp>
      <p:pic>
        <p:nvPicPr>
          <p:cNvPr id="5" name="Grafik 4" descr="Ein Bild, das Text, Screenshot, Schrift, Design enthält.&#10;&#10;KI-generierte Inhalte können fehlerhaft sein.">
            <a:extLst>
              <a:ext uri="{FF2B5EF4-FFF2-40B4-BE49-F238E27FC236}">
                <a16:creationId xmlns:a16="http://schemas.microsoft.com/office/drawing/2014/main" id="{3CA45799-162E-AE38-A5E3-BC697DA87FEC}"/>
              </a:ext>
            </a:extLst>
          </p:cNvPr>
          <p:cNvPicPr>
            <a:picLocks noChangeAspect="1"/>
          </p:cNvPicPr>
          <p:nvPr/>
        </p:nvPicPr>
        <p:blipFill>
          <a:blip r:embed="rId2">
            <a:extLst>
              <a:ext uri="{28A0092B-C50C-407E-A947-70E740481C1C}">
                <a14:useLocalDpi xmlns:a14="http://schemas.microsoft.com/office/drawing/2010/main" val="0"/>
              </a:ext>
            </a:extLst>
          </a:blip>
          <a:srcRect r="50577" b="44397"/>
          <a:stretch>
            <a:fillRect/>
          </a:stretch>
        </p:blipFill>
        <p:spPr>
          <a:xfrm>
            <a:off x="603253" y="1671640"/>
            <a:ext cx="5492747" cy="4371973"/>
          </a:xfrm>
          <a:prstGeom prst="rect">
            <a:avLst/>
          </a:prstGeom>
        </p:spPr>
      </p:pic>
      <p:sp>
        <p:nvSpPr>
          <p:cNvPr id="6" name="Textfeld 5">
            <a:extLst>
              <a:ext uri="{FF2B5EF4-FFF2-40B4-BE49-F238E27FC236}">
                <a16:creationId xmlns:a16="http://schemas.microsoft.com/office/drawing/2014/main" id="{5B03BB19-6E23-F3B3-F064-AA2254F977B3}"/>
              </a:ext>
            </a:extLst>
          </p:cNvPr>
          <p:cNvSpPr txBox="1"/>
          <p:nvPr/>
        </p:nvSpPr>
        <p:spPr>
          <a:xfrm>
            <a:off x="6329363" y="1671640"/>
            <a:ext cx="4986337" cy="364663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de-DE" b="1" dirty="0">
                <a:solidFill>
                  <a:srgbClr val="00B050"/>
                </a:solidFill>
              </a:rPr>
              <a:t>Intention :</a:t>
            </a:r>
            <a:endParaRPr lang="de-DE" dirty="0">
              <a:solidFill>
                <a:srgbClr val="00B050"/>
              </a:solidFill>
            </a:endParaRPr>
          </a:p>
          <a:p>
            <a:r>
              <a:rPr lang="de-DE" dirty="0"/>
              <a:t>• Indicator of comment strongly an individual is willing to engage in a comportement</a:t>
            </a:r>
          </a:p>
          <a:p>
            <a:r>
              <a:rPr lang="de-DE" dirty="0"/>
              <a:t>• Formed on the base of trois determinants : attitude toward a comportement, subjectif norme, perçu behavioural contrôle</a:t>
            </a:r>
            <a:endParaRPr lang="de-DE" b="1" dirty="0">
              <a:solidFill>
                <a:srgbClr val="BF5A23"/>
              </a:solidFill>
            </a:endParaRPr>
          </a:p>
        </p:txBody>
      </p:sp>
    </p:spTree>
    <p:extLst>
      <p:ext uri="{BB962C8B-B14F-4D97-AF65-F5344CB8AC3E}">
        <p14:creationId xmlns:p14="http://schemas.microsoft.com/office/powerpoint/2010/main" val="4044063035"/>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5F764D-4D76-274C-A5C2-81CF80F864F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A0F3A547-D372-CED7-57B1-4DC5BE0CB629}"/>
              </a:ext>
            </a:extLst>
          </p:cNvPr>
          <p:cNvSpPr>
            <a:spLocks noGrp="1"/>
          </p:cNvSpPr>
          <p:nvPr>
            <p:ph type="title"/>
          </p:nvPr>
        </p:nvSpPr>
        <p:spPr>
          <a:xfrm>
            <a:off x="603253" y="539751"/>
            <a:ext cx="7954960" cy="717551"/>
          </a:xfrm>
        </p:spPr>
        <p:txBody>
          <a:bodyPr/>
          <a:lstStyle/>
          <a:p>
            <a:r>
              <a:rPr lang="de-DE" dirty="0"/>
              <a:t>La théorie du comportement planifié</a:t>
            </a:r>
          </a:p>
        </p:txBody>
      </p:sp>
      <p:pic>
        <p:nvPicPr>
          <p:cNvPr id="5" name="Grafik 4" descr="Ein Bild, das Text, Screenshot, Schrift, Design enthält.&#10;&#10;KI-generierte Inhalte können fehlerhaft sein.">
            <a:extLst>
              <a:ext uri="{FF2B5EF4-FFF2-40B4-BE49-F238E27FC236}">
                <a16:creationId xmlns:a16="http://schemas.microsoft.com/office/drawing/2014/main" id="{6350B2EB-F075-2F91-46FB-05504CB15558}"/>
              </a:ext>
            </a:extLst>
          </p:cNvPr>
          <p:cNvPicPr>
            <a:picLocks noChangeAspect="1"/>
          </p:cNvPicPr>
          <p:nvPr/>
        </p:nvPicPr>
        <p:blipFill>
          <a:blip r:embed="rId2">
            <a:extLst>
              <a:ext uri="{28A0092B-C50C-407E-A947-70E740481C1C}">
                <a14:useLocalDpi xmlns:a14="http://schemas.microsoft.com/office/drawing/2010/main" val="0"/>
              </a:ext>
            </a:extLst>
          </a:blip>
          <a:srcRect r="50577" b="44397"/>
          <a:stretch>
            <a:fillRect/>
          </a:stretch>
        </p:blipFill>
        <p:spPr>
          <a:xfrm>
            <a:off x="603253" y="1671640"/>
            <a:ext cx="5492747" cy="4371973"/>
          </a:xfrm>
          <a:prstGeom prst="rect">
            <a:avLst/>
          </a:prstGeom>
        </p:spPr>
      </p:pic>
      <p:sp>
        <p:nvSpPr>
          <p:cNvPr id="6" name="Textfeld 5">
            <a:extLst>
              <a:ext uri="{FF2B5EF4-FFF2-40B4-BE49-F238E27FC236}">
                <a16:creationId xmlns:a16="http://schemas.microsoft.com/office/drawing/2014/main" id="{62DA1B75-2F9D-08E5-6247-DE4FE79752B1}"/>
              </a:ext>
            </a:extLst>
          </p:cNvPr>
          <p:cNvSpPr txBox="1"/>
          <p:nvPr/>
        </p:nvSpPr>
        <p:spPr>
          <a:xfrm>
            <a:off x="6315075" y="1397978"/>
            <a:ext cx="5100637" cy="491929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de-DE" sz="1840" b="1" dirty="0">
                <a:solidFill>
                  <a:srgbClr val="BF5A23"/>
                </a:solidFill>
              </a:rPr>
              <a:t>Attitude envers un comportement</a:t>
            </a:r>
            <a:endParaRPr lang="de-DE" sz="2000" b="1" dirty="0">
              <a:solidFill>
                <a:srgbClr val="BF5A23"/>
              </a:solidFill>
            </a:endParaRPr>
          </a:p>
          <a:p>
            <a:r>
              <a:rPr lang="de-DE" sz="1840" dirty="0" err="1">
                <a:solidFill>
                  <a:schemeClr val="tx1"/>
                </a:solidFill>
              </a:rPr>
              <a:t>Subjectif assessment of the consequences of the comportement</a:t>
            </a:r>
            <a:endParaRPr lang="de-DE" sz="2000" dirty="0">
              <a:solidFill>
                <a:schemeClr val="tx1"/>
              </a:solidFill>
            </a:endParaRPr>
          </a:p>
          <a:p>
            <a:r>
              <a:rPr lang="de-DE" sz="1840" b="1" dirty="0" err="1">
                <a:solidFill>
                  <a:srgbClr val="BF5A23"/>
                </a:solidFill>
              </a:rPr>
              <a:t>Norme subjectif</a:t>
            </a:r>
          </a:p>
          <a:p>
            <a:r>
              <a:rPr lang="de-DE" sz="1840" dirty="0" err="1">
                <a:solidFill>
                  <a:schemeClr val="tx1"/>
                </a:solidFill>
              </a:rPr>
              <a:t>Subjectively perçu social pressure to (not) perform a comportement/ anticipated social sanctions</a:t>
            </a:r>
            <a:endParaRPr lang="de-DE" sz="2000" dirty="0">
              <a:solidFill>
                <a:schemeClr val="tx1"/>
              </a:solidFill>
            </a:endParaRPr>
          </a:p>
          <a:p>
            <a:r>
              <a:rPr lang="de-DE" sz="1840" b="1" dirty="0" err="1">
                <a:solidFill>
                  <a:srgbClr val="BF5A23"/>
                </a:solidFill>
              </a:rPr>
              <a:t>Contrôle comportemental perçu</a:t>
            </a:r>
            <a:endParaRPr lang="de-DE" sz="2000" b="1" dirty="0">
              <a:solidFill>
                <a:srgbClr val="BF5A23"/>
              </a:solidFill>
            </a:endParaRPr>
          </a:p>
          <a:p>
            <a:r>
              <a:rPr lang="de-DE" sz="1840" dirty="0" err="1">
                <a:solidFill>
                  <a:schemeClr val="tx1"/>
                </a:solidFill>
              </a:rPr>
              <a:t>Subjectif assumption of comment easy/difficult it is to perform a comportement or whether it can be successful</a:t>
            </a:r>
            <a:endParaRPr lang="de-DE" sz="2000" dirty="0">
              <a:solidFill>
                <a:schemeClr val="tx1"/>
              </a:solidFill>
            </a:endParaRPr>
          </a:p>
        </p:txBody>
      </p:sp>
    </p:spTree>
    <p:extLst>
      <p:ext uri="{BB962C8B-B14F-4D97-AF65-F5344CB8AC3E}">
        <p14:creationId xmlns:p14="http://schemas.microsoft.com/office/powerpoint/2010/main" val="1221739851"/>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dirty="0"/>
              <a:t>Road Transportation Systems Engineering </a:t>
            </a:r>
            <a:r>
              <a:rPr lang="pl-PL"/>
              <a:t>Development</a:t>
            </a:r>
            <a:r>
              <a:rPr lang="en-GB"/>
              <a:t> </a:t>
            </a:r>
            <a:r>
              <a:rPr lang="en-GB" dirty="0"/>
              <a:t>in the Sub-Saharan Africa – Modern EU Master Programme &amp; Capacity Building</a:t>
            </a:r>
            <a:endParaRPr lang="pl-PL" dirty="0"/>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4CADFB-A264-0B09-1B82-169E91708DE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40BD9D08-F5BA-961F-450E-150747B193A6}"/>
              </a:ext>
            </a:extLst>
          </p:cNvPr>
          <p:cNvSpPr>
            <a:spLocks noGrp="1"/>
          </p:cNvSpPr>
          <p:nvPr>
            <p:ph type="title"/>
          </p:nvPr>
        </p:nvSpPr>
        <p:spPr>
          <a:xfrm>
            <a:off x="603253" y="539751"/>
            <a:ext cx="7954960" cy="717551"/>
          </a:xfrm>
        </p:spPr>
        <p:txBody>
          <a:bodyPr/>
          <a:lstStyle/>
          <a:p>
            <a:r>
              <a:rPr lang="de-DE" dirty="0"/>
              <a:t>La théorie du comportement planifié</a:t>
            </a:r>
          </a:p>
        </p:txBody>
      </p:sp>
      <p:pic>
        <p:nvPicPr>
          <p:cNvPr id="5" name="Grafik 4" descr="Ein Bild, das Text, Screenshot, Schrift, Design enthält.&#10;&#10;KI-generierte Inhalte können fehlerhaft sein.">
            <a:extLst>
              <a:ext uri="{FF2B5EF4-FFF2-40B4-BE49-F238E27FC236}">
                <a16:creationId xmlns:a16="http://schemas.microsoft.com/office/drawing/2014/main" id="{FEBBEFDA-EA3E-CF57-159B-634F3336FC0C}"/>
              </a:ext>
            </a:extLst>
          </p:cNvPr>
          <p:cNvPicPr>
            <a:picLocks noChangeAspect="1"/>
          </p:cNvPicPr>
          <p:nvPr/>
        </p:nvPicPr>
        <p:blipFill>
          <a:blip r:embed="rId2">
            <a:extLst>
              <a:ext uri="{28A0092B-C50C-407E-A947-70E740481C1C}">
                <a14:useLocalDpi xmlns:a14="http://schemas.microsoft.com/office/drawing/2010/main" val="0"/>
              </a:ext>
            </a:extLst>
          </a:blip>
          <a:srcRect r="50577" b="44397"/>
          <a:stretch>
            <a:fillRect/>
          </a:stretch>
        </p:blipFill>
        <p:spPr>
          <a:xfrm>
            <a:off x="603253" y="1671640"/>
            <a:ext cx="5492747" cy="4371973"/>
          </a:xfrm>
          <a:prstGeom prst="rect">
            <a:avLst/>
          </a:prstGeom>
        </p:spPr>
      </p:pic>
      <p:sp>
        <p:nvSpPr>
          <p:cNvPr id="6" name="Textfeld 5">
            <a:extLst>
              <a:ext uri="{FF2B5EF4-FFF2-40B4-BE49-F238E27FC236}">
                <a16:creationId xmlns:a16="http://schemas.microsoft.com/office/drawing/2014/main" id="{74BE3B37-1CFD-BE5D-6073-1775392B6616}"/>
              </a:ext>
            </a:extLst>
          </p:cNvPr>
          <p:cNvSpPr txBox="1"/>
          <p:nvPr/>
        </p:nvSpPr>
        <p:spPr>
          <a:xfrm>
            <a:off x="6315075" y="1241524"/>
            <a:ext cx="5100637" cy="523220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r>
              <a:rPr lang="de-DE" sz="1840" b="1" dirty="0">
                <a:solidFill>
                  <a:schemeClr val="tx1"/>
                </a:solidFill>
              </a:rPr>
              <a:t>The following generally applies :</a:t>
            </a:r>
          </a:p>
          <a:p>
            <a:r>
              <a:rPr lang="de-DE" sz="2000" dirty="0">
                <a:solidFill>
                  <a:schemeClr val="tx1"/>
                </a:solidFill>
              </a:rPr>
              <a:t>• The </a:t>
            </a:r>
            <a:r>
              <a:rPr lang="de-DE" sz="2000" dirty="0" err="1">
                <a:solidFill>
                  <a:schemeClr val="tx1"/>
                </a:solidFill>
              </a:rPr>
              <a:t>more</a:t>
            </a:r>
            <a:r>
              <a:rPr lang="de-DE" sz="2000" dirty="0">
                <a:solidFill>
                  <a:schemeClr val="tx1"/>
                </a:solidFill>
              </a:rPr>
              <a:t> positive/</a:t>
            </a:r>
            <a:r>
              <a:rPr lang="de-DE" sz="2000" dirty="0" err="1">
                <a:solidFill>
                  <a:schemeClr val="tx1"/>
                </a:solidFill>
              </a:rPr>
              <a:t>bigger</a:t>
            </a:r>
            <a:endParaRPr lang="de-DE" sz="2000" dirty="0">
              <a:solidFill>
                <a:schemeClr val="tx1"/>
              </a:solidFill>
            </a:endParaRPr>
          </a:p>
          <a:p>
            <a:r>
              <a:rPr lang="de-DE" sz="1840" b="1" dirty="0">
                <a:solidFill>
                  <a:schemeClr val="tx1"/>
                </a:solidFill>
              </a:rPr>
              <a:t> › the attitude toward a comportement</a:t>
            </a:r>
            <a:endParaRPr lang="de-DE" sz="2000" b="1" dirty="0">
              <a:solidFill>
                <a:srgbClr val="BF5A23"/>
              </a:solidFill>
            </a:endParaRPr>
          </a:p>
          <a:p>
            <a:r>
              <a:rPr lang="de-DE" sz="1840" b="1" dirty="0">
                <a:solidFill>
                  <a:srgbClr val="BF5A23"/>
                </a:solidFill>
              </a:rPr>
              <a:t> › the subjectif norme</a:t>
            </a:r>
          </a:p>
          <a:p>
            <a:r>
              <a:rPr lang="de-DE" sz="1840" b="1" dirty="0">
                <a:solidFill>
                  <a:srgbClr val="BF5A23"/>
                </a:solidFill>
              </a:rPr>
              <a:t> › the perçu behavioural contrôle</a:t>
            </a:r>
            <a:endParaRPr lang="de-DE" sz="2000" b="1" dirty="0">
              <a:solidFill>
                <a:srgbClr val="BF5A23"/>
              </a:solidFill>
            </a:endParaRPr>
          </a:p>
          <a:p>
            <a:r>
              <a:rPr lang="de-DE" sz="1840" dirty="0" err="1">
                <a:solidFill>
                  <a:schemeClr val="tx1"/>
                </a:solidFill>
              </a:rPr>
              <a:t>the stronger the intention to perform the comportement.</a:t>
            </a:r>
          </a:p>
          <a:p>
            <a:endParaRPr lang="de-DE" sz="2000" dirty="0">
              <a:solidFill>
                <a:schemeClr val="tx1"/>
              </a:solidFill>
            </a:endParaRPr>
          </a:p>
          <a:p>
            <a:r>
              <a:rPr lang="de-DE" sz="1840" dirty="0">
                <a:solidFill>
                  <a:schemeClr val="tx1"/>
                </a:solidFill>
              </a:rPr>
              <a:t>• The stronger the intention, the more likely the comportement will be performed.</a:t>
            </a:r>
          </a:p>
        </p:txBody>
      </p:sp>
    </p:spTree>
    <p:extLst>
      <p:ext uri="{BB962C8B-B14F-4D97-AF65-F5344CB8AC3E}">
        <p14:creationId xmlns:p14="http://schemas.microsoft.com/office/powerpoint/2010/main" val="3010162634"/>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BBE421-075D-45DA-C4AB-81EC005838A9}"/>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6D0DA8A9-9455-3A67-24BF-D738FE6AE2A2}"/>
              </a:ext>
            </a:extLst>
          </p:cNvPr>
          <p:cNvSpPr>
            <a:spLocks noGrp="1"/>
          </p:cNvSpPr>
          <p:nvPr>
            <p:ph type="title"/>
          </p:nvPr>
        </p:nvSpPr>
        <p:spPr>
          <a:xfrm>
            <a:off x="603253" y="539751"/>
            <a:ext cx="7954960" cy="717551"/>
          </a:xfrm>
        </p:spPr>
        <p:txBody>
          <a:bodyPr/>
          <a:lstStyle/>
          <a:p>
            <a:r>
              <a:rPr lang="de-DE" dirty="0"/>
              <a:t>La théorie du comportement planifié</a:t>
            </a:r>
          </a:p>
        </p:txBody>
      </p:sp>
      <p:pic>
        <p:nvPicPr>
          <p:cNvPr id="5" name="Grafik 4" descr="Ein Bild, das Text, Screenshot, Schrift, Design enthält.&#10;&#10;KI-generierte Inhalte können fehlerhaft sein.">
            <a:extLst>
              <a:ext uri="{FF2B5EF4-FFF2-40B4-BE49-F238E27FC236}">
                <a16:creationId xmlns:a16="http://schemas.microsoft.com/office/drawing/2014/main" id="{955FBD46-FCDA-EFF3-E226-7D54DF5F767B}"/>
              </a:ext>
            </a:extLst>
          </p:cNvPr>
          <p:cNvPicPr>
            <a:picLocks noChangeAspect="1"/>
          </p:cNvPicPr>
          <p:nvPr/>
        </p:nvPicPr>
        <p:blipFill>
          <a:blip r:embed="rId2">
            <a:extLst>
              <a:ext uri="{28A0092B-C50C-407E-A947-70E740481C1C}">
                <a14:useLocalDpi xmlns:a14="http://schemas.microsoft.com/office/drawing/2010/main" val="0"/>
              </a:ext>
            </a:extLst>
          </a:blip>
          <a:srcRect r="50577" b="44397"/>
          <a:stretch>
            <a:fillRect/>
          </a:stretch>
        </p:blipFill>
        <p:spPr>
          <a:xfrm>
            <a:off x="603253" y="1671640"/>
            <a:ext cx="5492747" cy="4371973"/>
          </a:xfrm>
          <a:prstGeom prst="rect">
            <a:avLst/>
          </a:prstGeom>
        </p:spPr>
      </p:pic>
      <p:sp>
        <p:nvSpPr>
          <p:cNvPr id="6" name="Textfeld 5">
            <a:extLst>
              <a:ext uri="{FF2B5EF4-FFF2-40B4-BE49-F238E27FC236}">
                <a16:creationId xmlns:a16="http://schemas.microsoft.com/office/drawing/2014/main" id="{39DD68AC-B134-88B2-87E3-CE1DC36DCE24}"/>
              </a:ext>
            </a:extLst>
          </p:cNvPr>
          <p:cNvSpPr txBox="1"/>
          <p:nvPr/>
        </p:nvSpPr>
        <p:spPr>
          <a:xfrm>
            <a:off x="6315075" y="1714729"/>
            <a:ext cx="5100637" cy="428578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a:spcBef>
                <a:spcPts val="1051"/>
              </a:spcBef>
            </a:pPr>
            <a:r>
              <a:rPr lang="de-DE" sz="1656" dirty="0" err="1">
                <a:solidFill>
                  <a:schemeClr val="tx1"/>
                </a:solidFill>
              </a:rPr>
              <a:t>Exemple : Choix of transportation : Commuting to work by vélo</a:t>
            </a:r>
            <a:endParaRPr lang="de-DE" sz="1800" dirty="0">
              <a:solidFill>
                <a:schemeClr val="tx1"/>
              </a:solidFill>
            </a:endParaRPr>
          </a:p>
          <a:p>
            <a:pPr>
              <a:spcBef>
                <a:spcPts val="1051"/>
              </a:spcBef>
            </a:pPr>
            <a:r>
              <a:rPr lang="de-DE" sz="1288" b="1" dirty="0">
                <a:solidFill>
                  <a:srgbClr val="BF5A23"/>
                </a:solidFill>
              </a:rPr>
              <a:t>Attitude toward comportement</a:t>
            </a:r>
            <a:endParaRPr lang="de-DE" sz="1400" b="1" dirty="0">
              <a:solidFill>
                <a:srgbClr val="BF5A23"/>
              </a:solidFill>
            </a:endParaRPr>
          </a:p>
          <a:p>
            <a:pPr>
              <a:spcBef>
                <a:spcPts val="1051"/>
              </a:spcBef>
            </a:pPr>
            <a:r>
              <a:rPr lang="de-DE" sz="1400" dirty="0">
                <a:solidFill>
                  <a:schemeClr val="tx1"/>
                </a:solidFill>
              </a:rPr>
              <a:t>• </a:t>
            </a:r>
            <a:r>
              <a:rPr lang="de-DE" sz="1400" dirty="0" err="1">
                <a:solidFill>
                  <a:schemeClr val="tx1"/>
                </a:solidFill>
              </a:rPr>
              <a:t>Cost-effective</a:t>
            </a:r>
            <a:endParaRPr lang="de-DE" sz="1400" dirty="0">
              <a:solidFill>
                <a:schemeClr val="tx1"/>
              </a:solidFill>
            </a:endParaRPr>
          </a:p>
          <a:p>
            <a:pPr>
              <a:spcBef>
                <a:spcPts val="1051"/>
              </a:spcBef>
            </a:pPr>
            <a:r>
              <a:rPr lang="de-DE" sz="1288" dirty="0">
                <a:solidFill>
                  <a:schemeClr val="tx1"/>
                </a:solidFill>
              </a:rPr>
              <a:t>• Exercise in the fresh air and enjoyment of vélo</a:t>
            </a:r>
            <a:endParaRPr lang="de-DE" sz="1400" dirty="0">
              <a:solidFill>
                <a:schemeClr val="tx1"/>
              </a:solidFill>
            </a:endParaRPr>
          </a:p>
          <a:p>
            <a:pPr>
              <a:spcBef>
                <a:spcPts val="1051"/>
              </a:spcBef>
            </a:pPr>
            <a:r>
              <a:rPr lang="de-DE" sz="1400" dirty="0">
                <a:solidFill>
                  <a:schemeClr val="tx1"/>
                </a:solidFill>
              </a:rPr>
              <a:t>• Time-</a:t>
            </a:r>
            <a:r>
              <a:rPr lang="de-DE" sz="1400" dirty="0" err="1">
                <a:solidFill>
                  <a:schemeClr val="tx1"/>
                </a:solidFill>
              </a:rPr>
              <a:t>consuming</a:t>
            </a:r>
            <a:endParaRPr lang="de-DE" sz="1400" dirty="0">
              <a:solidFill>
                <a:schemeClr val="tx1"/>
              </a:solidFill>
            </a:endParaRPr>
          </a:p>
          <a:p>
            <a:pPr>
              <a:spcBef>
                <a:spcPts val="1051"/>
              </a:spcBef>
            </a:pPr>
            <a:r>
              <a:rPr lang="de-DE" sz="1288" b="1" dirty="0" err="1">
                <a:solidFill>
                  <a:srgbClr val="BF5A23"/>
                </a:solidFill>
              </a:rPr>
              <a:t>Norme subjectif</a:t>
            </a:r>
          </a:p>
          <a:p>
            <a:pPr>
              <a:spcBef>
                <a:spcPts val="1051"/>
              </a:spcBef>
            </a:pPr>
            <a:r>
              <a:rPr lang="de-DE" sz="1288" dirty="0">
                <a:solidFill>
                  <a:schemeClr val="tx1"/>
                </a:solidFill>
              </a:rPr>
              <a:t>• Recognition of my durable mobilité comportement and fitness</a:t>
            </a:r>
            <a:endParaRPr lang="de-DE" sz="1400" dirty="0">
              <a:solidFill>
                <a:schemeClr val="tx1"/>
              </a:solidFill>
            </a:endParaRPr>
          </a:p>
          <a:p>
            <a:pPr>
              <a:spcBef>
                <a:spcPts val="1051"/>
              </a:spcBef>
            </a:pPr>
            <a:r>
              <a:rPr lang="de-DE" sz="1288" b="1" dirty="0" err="1">
                <a:solidFill>
                  <a:srgbClr val="BF5A23"/>
                </a:solidFill>
              </a:rPr>
              <a:t>Perçu behavioural contrôle</a:t>
            </a:r>
            <a:endParaRPr lang="de-DE" sz="1400" b="1" dirty="0">
              <a:solidFill>
                <a:srgbClr val="BF5A23"/>
              </a:solidFill>
            </a:endParaRPr>
          </a:p>
          <a:p>
            <a:pPr>
              <a:spcBef>
                <a:spcPts val="1051"/>
              </a:spcBef>
            </a:pPr>
            <a:r>
              <a:rPr lang="de-DE" sz="1288" dirty="0">
                <a:solidFill>
                  <a:schemeClr val="tx1"/>
                </a:solidFill>
              </a:rPr>
              <a:t>• Own a functional vélo</a:t>
            </a:r>
            <a:endParaRPr lang="de-DE" sz="1400" dirty="0">
              <a:solidFill>
                <a:schemeClr val="tx1"/>
              </a:solidFill>
            </a:endParaRPr>
          </a:p>
          <a:p>
            <a:pPr>
              <a:spcBef>
                <a:spcPts val="1051"/>
              </a:spcBef>
            </a:pPr>
            <a:r>
              <a:rPr lang="de-DE" sz="1400" dirty="0">
                <a:solidFill>
                  <a:schemeClr val="tx1"/>
                </a:solidFill>
              </a:rPr>
              <a:t>• </a:t>
            </a:r>
            <a:r>
              <a:rPr lang="de-DE" sz="1400" dirty="0" err="1">
                <a:solidFill>
                  <a:schemeClr val="tx1"/>
                </a:solidFill>
              </a:rPr>
              <a:t>Know</a:t>
            </a:r>
            <a:r>
              <a:rPr lang="de-DE" sz="1400" dirty="0">
                <a:solidFill>
                  <a:schemeClr val="tx1"/>
                </a:solidFill>
              </a:rPr>
              <a:t> </a:t>
            </a:r>
            <a:r>
              <a:rPr lang="de-DE" sz="1400" dirty="0" err="1">
                <a:solidFill>
                  <a:schemeClr val="tx1"/>
                </a:solidFill>
              </a:rPr>
              <a:t>the</a:t>
            </a:r>
            <a:r>
              <a:rPr lang="de-DE" sz="1400" dirty="0">
                <a:solidFill>
                  <a:schemeClr val="tx1"/>
                </a:solidFill>
              </a:rPr>
              <a:t> route</a:t>
            </a:r>
          </a:p>
          <a:p>
            <a:pPr>
              <a:spcBef>
                <a:spcPts val="1051"/>
              </a:spcBef>
            </a:pPr>
            <a:r>
              <a:rPr lang="de-DE" sz="1288" b="1" dirty="0">
                <a:solidFill>
                  <a:schemeClr val="tx1"/>
                </a:solidFill>
              </a:rPr>
              <a:t>→ Forming an intention to use the vélo</a:t>
            </a:r>
            <a:endParaRPr lang="de-DE" sz="1400" b="1" dirty="0">
              <a:solidFill>
                <a:schemeClr val="tx1"/>
              </a:solidFill>
            </a:endParaRPr>
          </a:p>
        </p:txBody>
      </p:sp>
    </p:spTree>
    <p:extLst>
      <p:ext uri="{BB962C8B-B14F-4D97-AF65-F5344CB8AC3E}">
        <p14:creationId xmlns:p14="http://schemas.microsoft.com/office/powerpoint/2010/main" val="2574167407"/>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FFCFA35-CB71-70CF-068C-469F3DA60E4D}"/>
              </a:ext>
            </a:extLst>
          </p:cNvPr>
          <p:cNvSpPr>
            <a:spLocks noGrp="1"/>
          </p:cNvSpPr>
          <p:nvPr>
            <p:ph type="title"/>
          </p:nvPr>
        </p:nvSpPr>
        <p:spPr>
          <a:xfrm>
            <a:off x="603252" y="539751"/>
            <a:ext cx="7680135" cy="717551"/>
          </a:xfrm>
        </p:spPr>
        <p:txBody>
          <a:bodyPr/>
          <a:lstStyle/>
          <a:p>
            <a:r>
              <a:rPr lang="de-DE" dirty="0"/>
              <a:t>La théorie du comportement planifié</a:t>
            </a:r>
          </a:p>
        </p:txBody>
      </p:sp>
      <p:sp>
        <p:nvSpPr>
          <p:cNvPr id="3" name="Textplatzhalter 2">
            <a:extLst>
              <a:ext uri="{FF2B5EF4-FFF2-40B4-BE49-F238E27FC236}">
                <a16:creationId xmlns:a16="http://schemas.microsoft.com/office/drawing/2014/main" id="{6B7A4291-8F4C-4CC8-41F4-9FFA9A66E357}"/>
              </a:ext>
            </a:extLst>
          </p:cNvPr>
          <p:cNvSpPr>
            <a:spLocks noGrp="1"/>
          </p:cNvSpPr>
          <p:nvPr>
            <p:ph type="body" sz="half" idx="1"/>
          </p:nvPr>
        </p:nvSpPr>
        <p:spPr>
          <a:xfrm>
            <a:off x="970201" y="1386842"/>
            <a:ext cx="9249564" cy="5059521"/>
          </a:xfrm>
        </p:spPr>
        <p:txBody>
          <a:bodyPr>
            <a:normAutofit fontScale="92500" lnSpcReduction="10000"/>
          </a:bodyPr>
          <a:lstStyle/>
          <a:p>
            <a:pPr marL="0" indent="0">
              <a:buNone/>
            </a:pPr>
            <a:r>
              <a:rPr lang="de-DE" dirty="0"/>
              <a:t>Comment can this help us ?</a:t>
            </a:r>
          </a:p>
          <a:p>
            <a:pPr marL="0" indent="0">
              <a:buNone/>
            </a:pPr>
            <a:r>
              <a:rPr lang="de-DE" dirty="0"/>
              <a:t>After all, explaining the mobilité comportement of individuals can hardly make a significant contribution to the mobilité transition ! </a:t>
            </a:r>
          </a:p>
          <a:p>
            <a:pPr marL="0" indent="0">
              <a:buNone/>
            </a:pPr>
            <a:endParaRPr lang="de-DE" dirty="0"/>
          </a:p>
          <a:p>
            <a:pPr>
              <a:buFont typeface="Wingdings" pitchFamily="2" charset="2"/>
              <a:buChar char="è"/>
            </a:pPr>
            <a:r>
              <a:rPr lang="de-DE" dirty="0" err="1"/>
              <a:t>Our interest lies not in individual mobilité comportement. </a:t>
            </a:r>
          </a:p>
          <a:p>
            <a:pPr>
              <a:buFont typeface="Wingdings" pitchFamily="2" charset="2"/>
              <a:buChar char="è"/>
            </a:pPr>
            <a:r>
              <a:rPr lang="de-DE" dirty="0"/>
              <a:t>Rather, we are interested in comment specific - socially relevant - groupes make their mobilité decisions</a:t>
            </a:r>
          </a:p>
          <a:p>
            <a:pPr>
              <a:buFont typeface="Wingdings" pitchFamily="2" charset="2"/>
              <a:buChar char="è"/>
            </a:pPr>
            <a:r>
              <a:rPr lang="de-DE" b="1" dirty="0" err="1"/>
              <a:t>To achieve this, we need to comprendre mobilité as a social phenomenon !</a:t>
            </a:r>
          </a:p>
          <a:p>
            <a:endParaRPr lang="de-DE" dirty="0"/>
          </a:p>
        </p:txBody>
      </p:sp>
    </p:spTree>
    <p:extLst>
      <p:ext uri="{BB962C8B-B14F-4D97-AF65-F5344CB8AC3E}">
        <p14:creationId xmlns:p14="http://schemas.microsoft.com/office/powerpoint/2010/main" val="41983121"/>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50BBA-FD68-0D6E-37B0-D3EB050BF7E8}"/>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DF5B350-B257-F981-F824-05596424998F}"/>
              </a:ext>
            </a:extLst>
          </p:cNvPr>
          <p:cNvSpPr>
            <a:spLocks noGrp="1"/>
          </p:cNvSpPr>
          <p:nvPr>
            <p:ph type="title"/>
          </p:nvPr>
        </p:nvSpPr>
        <p:spPr>
          <a:xfrm>
            <a:off x="603252" y="539751"/>
            <a:ext cx="10033372" cy="4575174"/>
          </a:xfrm>
        </p:spPr>
        <p:txBody>
          <a:bodyPr/>
          <a:lstStyle/>
          <a:p>
            <a:r>
              <a:rPr lang="de-DE" sz="8464" dirty="0"/>
              <a:t>MOBILITÉ AS A SOCIAL PHENOMENON</a:t>
            </a:r>
            <a:br>
              <a:rPr lang="de-DE" sz="9200" dirty="0"/>
            </a:br>
            <a:br>
              <a:rPr lang="de-DE" sz="9200" dirty="0"/>
            </a:br>
            <a:endParaRPr lang="de-DE" sz="9200" dirty="0"/>
          </a:p>
        </p:txBody>
      </p:sp>
    </p:spTree>
    <p:extLst>
      <p:ext uri="{BB962C8B-B14F-4D97-AF65-F5344CB8AC3E}">
        <p14:creationId xmlns:p14="http://schemas.microsoft.com/office/powerpoint/2010/main" val="1037996127"/>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4B757E6-D322-7304-8A87-8BE789B8B70A}"/>
              </a:ext>
            </a:extLst>
          </p:cNvPr>
          <p:cNvSpPr>
            <a:spLocks noGrp="1"/>
          </p:cNvSpPr>
          <p:nvPr>
            <p:ph type="title"/>
          </p:nvPr>
        </p:nvSpPr>
        <p:spPr>
          <a:xfrm>
            <a:off x="603252" y="539751"/>
            <a:ext cx="7424641" cy="717551"/>
          </a:xfrm>
        </p:spPr>
        <p:txBody>
          <a:bodyPr/>
          <a:lstStyle/>
          <a:p>
            <a:r>
              <a:rPr lang="de-DE" dirty="0"/>
              <a:t>Analysis </a:t>
            </a:r>
            <a:r>
              <a:rPr lang="de-DE" dirty="0" err="1"/>
              <a:t>of</a:t>
            </a:r>
            <a:r>
              <a:rPr lang="de-DE" dirty="0"/>
              <a:t> </a:t>
            </a:r>
            <a:r>
              <a:rPr lang="de-DE" dirty="0" err="1"/>
              <a:t>collective</a:t>
            </a:r>
            <a:r>
              <a:rPr lang="de-DE" dirty="0"/>
              <a:t> </a:t>
            </a:r>
            <a:r>
              <a:rPr lang="de-DE" dirty="0" err="1"/>
              <a:t>contexts</a:t>
            </a:r>
            <a:endParaRPr lang="de-DE" dirty="0"/>
          </a:p>
        </p:txBody>
      </p:sp>
      <p:sp>
        <p:nvSpPr>
          <p:cNvPr id="3" name="Textplatzhalter 2">
            <a:extLst>
              <a:ext uri="{FF2B5EF4-FFF2-40B4-BE49-F238E27FC236}">
                <a16:creationId xmlns:a16="http://schemas.microsoft.com/office/drawing/2014/main" id="{6C5C4671-31EC-839B-DD53-4D61FF60AAF8}"/>
              </a:ext>
            </a:extLst>
          </p:cNvPr>
          <p:cNvSpPr>
            <a:spLocks noGrp="1"/>
          </p:cNvSpPr>
          <p:nvPr>
            <p:ph type="body" sz="half" idx="1"/>
          </p:nvPr>
        </p:nvSpPr>
        <p:spPr/>
        <p:txBody>
          <a:bodyPr>
            <a:normAutofit fontScale="92500"/>
          </a:bodyPr>
          <a:lstStyle/>
          <a:p>
            <a:r>
              <a:rPr lang="de-DE" dirty="0"/>
              <a:t>Mobilité does not happen a "vacuum" : personnes shape their mobilité comportement within social structures and as socialized beings out of them</a:t>
            </a:r>
          </a:p>
          <a:p>
            <a:r>
              <a:rPr lang="de-DE" dirty="0" err="1"/>
              <a:t>Théories and models also enable the formation of systematic, group-specific hypotheses and the investigation of collective relationships</a:t>
            </a:r>
            <a:endParaRPr lang="de-DE" dirty="0"/>
          </a:p>
          <a:p>
            <a:r>
              <a:rPr lang="de-DE" dirty="0"/>
              <a:t>Groupes that are classically considered in sociology are based on concepts of social inequality such as classes, strata or milieus, or refer to socio-structural characteristics such as age, genre or employment status</a:t>
            </a:r>
          </a:p>
          <a:p>
            <a:endParaRPr lang="de-DE" dirty="0"/>
          </a:p>
        </p:txBody>
      </p:sp>
    </p:spTree>
    <p:extLst>
      <p:ext uri="{BB962C8B-B14F-4D97-AF65-F5344CB8AC3E}">
        <p14:creationId xmlns:p14="http://schemas.microsoft.com/office/powerpoint/2010/main" val="959676704"/>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4A7AF13-3D0B-167D-A2B8-CC6180DADFE7}"/>
              </a:ext>
            </a:extLst>
          </p:cNvPr>
          <p:cNvSpPr>
            <a:spLocks noGrp="1"/>
          </p:cNvSpPr>
          <p:nvPr>
            <p:ph type="title"/>
          </p:nvPr>
        </p:nvSpPr>
        <p:spPr>
          <a:xfrm>
            <a:off x="603252" y="539751"/>
            <a:ext cx="7276723" cy="717551"/>
          </a:xfrm>
        </p:spPr>
        <p:txBody>
          <a:bodyPr/>
          <a:lstStyle/>
          <a:p>
            <a:r>
              <a:rPr lang="de-DE" dirty="0"/>
              <a:t>Intégration into the théorie of planned comportement</a:t>
            </a:r>
          </a:p>
        </p:txBody>
      </p:sp>
      <p:pic>
        <p:nvPicPr>
          <p:cNvPr id="5" name="Grafik 4" descr="Ein Bild, das Text, Screenshot, Diagramm, Schrift enthält.&#10;&#10;KI-generierte Inhalte können fehlerhaft sein.">
            <a:extLst>
              <a:ext uri="{FF2B5EF4-FFF2-40B4-BE49-F238E27FC236}">
                <a16:creationId xmlns:a16="http://schemas.microsoft.com/office/drawing/2014/main" id="{36E0B259-294D-450A-9A2B-DB258F0E6EE3}"/>
              </a:ext>
            </a:extLst>
          </p:cNvPr>
          <p:cNvPicPr>
            <a:picLocks noChangeAspect="1"/>
          </p:cNvPicPr>
          <p:nvPr/>
        </p:nvPicPr>
        <p:blipFill>
          <a:blip r:embed="rId2">
            <a:extLst>
              <a:ext uri="{28A0092B-C50C-407E-A947-70E740481C1C}">
                <a14:useLocalDpi xmlns:a14="http://schemas.microsoft.com/office/drawing/2010/main" val="0"/>
              </a:ext>
            </a:extLst>
          </a:blip>
          <a:srcRect l="26141" t="33991"/>
          <a:stretch>
            <a:fillRect/>
          </a:stretch>
        </p:blipFill>
        <p:spPr>
          <a:xfrm>
            <a:off x="378530" y="1653915"/>
            <a:ext cx="7376831" cy="4664334"/>
          </a:xfrm>
          <a:prstGeom prst="rect">
            <a:avLst/>
          </a:prstGeom>
        </p:spPr>
      </p:pic>
      <p:sp>
        <p:nvSpPr>
          <p:cNvPr id="6" name="Textfeld 5">
            <a:extLst>
              <a:ext uri="{FF2B5EF4-FFF2-40B4-BE49-F238E27FC236}">
                <a16:creationId xmlns:a16="http://schemas.microsoft.com/office/drawing/2014/main" id="{1FCD5ACA-A177-CC0E-937A-8162CD319212}"/>
              </a:ext>
            </a:extLst>
          </p:cNvPr>
          <p:cNvSpPr txBox="1"/>
          <p:nvPr/>
        </p:nvSpPr>
        <p:spPr>
          <a:xfrm>
            <a:off x="7879975" y="1774957"/>
            <a:ext cx="3832413" cy="33080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1500"/>
              </a:spcBef>
            </a:pPr>
            <a:r>
              <a:rPr lang="de-DE" sz="1656" b="1" dirty="0">
                <a:solidFill>
                  <a:schemeClr val="accent4"/>
                </a:solidFill>
              </a:rPr>
              <a:t>Thesis :</a:t>
            </a:r>
          </a:p>
          <a:p>
            <a:pPr defTabSz="2438338">
              <a:spcBef>
                <a:spcPts val="1500"/>
              </a:spcBef>
            </a:pPr>
            <a:r>
              <a:rPr lang="de-DE" sz="1656" dirty="0"/>
              <a:t>Personnes in a social group are similar in terms of specific characteristics.</a:t>
            </a:r>
          </a:p>
          <a:p>
            <a:pPr defTabSz="2438338">
              <a:spcBef>
                <a:spcPts val="1500"/>
              </a:spcBef>
            </a:pPr>
            <a:r>
              <a:rPr lang="de-DE" sz="1656" dirty="0"/>
              <a:t>→ They therefore form similar intentions in the théorie of planned comportement...</a:t>
            </a:r>
          </a:p>
          <a:p>
            <a:pPr defTabSz="2438338">
              <a:spcBef>
                <a:spcPts val="1500"/>
              </a:spcBef>
            </a:pPr>
            <a:r>
              <a:rPr lang="de-DE" sz="1656" dirty="0"/>
              <a:t>→ ...and exhibit similar comportement.</a:t>
            </a:r>
          </a:p>
          <a:p>
            <a:pPr defTabSz="2438338">
              <a:spcBef>
                <a:spcPts val="1500"/>
              </a:spcBef>
            </a:pPr>
            <a:r>
              <a:rPr lang="de-DE" sz="1400" dirty="0"/>
              <a:t>cf. Kopp et al. 2022</a:t>
            </a:r>
            <a:endParaRPr kumimoji="0" lang="de-DE" sz="14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55267237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717339-17A2-5EE1-F789-6D82D8F6EDF6}"/>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D39AC166-E79F-03A0-C691-430005BEA51B}"/>
              </a:ext>
            </a:extLst>
          </p:cNvPr>
          <p:cNvSpPr>
            <a:spLocks noGrp="1"/>
          </p:cNvSpPr>
          <p:nvPr>
            <p:ph type="title"/>
          </p:nvPr>
        </p:nvSpPr>
        <p:spPr>
          <a:xfrm>
            <a:off x="603252" y="539751"/>
            <a:ext cx="7276723" cy="717551"/>
          </a:xfrm>
        </p:spPr>
        <p:txBody>
          <a:bodyPr/>
          <a:lstStyle/>
          <a:p>
            <a:r>
              <a:rPr lang="de-DE" dirty="0"/>
              <a:t>Intégration into the théorie of planned comportement</a:t>
            </a:r>
          </a:p>
        </p:txBody>
      </p:sp>
      <p:pic>
        <p:nvPicPr>
          <p:cNvPr id="5" name="Grafik 4" descr="Ein Bild, das Text, Screenshot, Diagramm, Schrift enthält.&#10;&#10;KI-generierte Inhalte können fehlerhaft sein.">
            <a:extLst>
              <a:ext uri="{FF2B5EF4-FFF2-40B4-BE49-F238E27FC236}">
                <a16:creationId xmlns:a16="http://schemas.microsoft.com/office/drawing/2014/main" id="{2C15BC7A-42A0-ACC1-BAB0-3BFF6C9ABB62}"/>
              </a:ext>
            </a:extLst>
          </p:cNvPr>
          <p:cNvPicPr>
            <a:picLocks noChangeAspect="1"/>
          </p:cNvPicPr>
          <p:nvPr/>
        </p:nvPicPr>
        <p:blipFill>
          <a:blip r:embed="rId2">
            <a:extLst>
              <a:ext uri="{28A0092B-C50C-407E-A947-70E740481C1C}">
                <a14:useLocalDpi xmlns:a14="http://schemas.microsoft.com/office/drawing/2010/main" val="0"/>
              </a:ext>
            </a:extLst>
          </a:blip>
          <a:srcRect l="26141" t="33991"/>
          <a:stretch>
            <a:fillRect/>
          </a:stretch>
        </p:blipFill>
        <p:spPr>
          <a:xfrm>
            <a:off x="378530" y="1653915"/>
            <a:ext cx="7376831" cy="4664334"/>
          </a:xfrm>
          <a:prstGeom prst="rect">
            <a:avLst/>
          </a:prstGeom>
        </p:spPr>
      </p:pic>
      <p:sp>
        <p:nvSpPr>
          <p:cNvPr id="6" name="Textfeld 5">
            <a:extLst>
              <a:ext uri="{FF2B5EF4-FFF2-40B4-BE49-F238E27FC236}">
                <a16:creationId xmlns:a16="http://schemas.microsoft.com/office/drawing/2014/main" id="{56F34181-EECE-CD5F-50FA-DBEA85032E3D}"/>
              </a:ext>
            </a:extLst>
          </p:cNvPr>
          <p:cNvSpPr txBox="1"/>
          <p:nvPr/>
        </p:nvSpPr>
        <p:spPr>
          <a:xfrm>
            <a:off x="7879975" y="1774957"/>
            <a:ext cx="3832413" cy="3308085"/>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1500"/>
              </a:spcBef>
            </a:pPr>
            <a:r>
              <a:rPr lang="de-DE" sz="1656" b="1" dirty="0">
                <a:solidFill>
                  <a:schemeClr val="accent4"/>
                </a:solidFill>
              </a:rPr>
              <a:t>Thesis :</a:t>
            </a:r>
          </a:p>
          <a:p>
            <a:pPr defTabSz="2438338">
              <a:spcBef>
                <a:spcPts val="1500"/>
              </a:spcBef>
            </a:pPr>
            <a:r>
              <a:rPr lang="de-DE" sz="1656" dirty="0"/>
              <a:t>Personnes in a social group are similar in terms of specific characteristics.</a:t>
            </a:r>
          </a:p>
          <a:p>
            <a:pPr defTabSz="2438338">
              <a:spcBef>
                <a:spcPts val="1500"/>
              </a:spcBef>
            </a:pPr>
            <a:r>
              <a:rPr lang="de-DE" sz="1656" dirty="0"/>
              <a:t>→ They therefore form similar intentions in the théorie of planned comportement...</a:t>
            </a:r>
          </a:p>
          <a:p>
            <a:pPr defTabSz="2438338">
              <a:spcBef>
                <a:spcPts val="1500"/>
              </a:spcBef>
            </a:pPr>
            <a:r>
              <a:rPr lang="de-DE" sz="1656" dirty="0"/>
              <a:t>→ ...and exhibit similar comportement.</a:t>
            </a:r>
          </a:p>
          <a:p>
            <a:pPr defTabSz="2438338">
              <a:spcBef>
                <a:spcPts val="1500"/>
              </a:spcBef>
            </a:pPr>
            <a:r>
              <a:rPr lang="de-DE" sz="1400" dirty="0"/>
              <a:t>cf. Kopp et al. 2022</a:t>
            </a:r>
            <a:endParaRPr kumimoji="0" lang="de-DE" sz="1400" b="0" i="0" u="none" strike="noStrike" cap="none" spc="0" normalizeH="0" baseline="0" dirty="0">
              <a:ln>
                <a:noFill/>
              </a:ln>
              <a:solidFill>
                <a:srgbClr val="000000"/>
              </a:solidFill>
              <a:effectLst/>
              <a:uFillTx/>
              <a:latin typeface="+mn-lt"/>
              <a:ea typeface="+mn-ea"/>
              <a:cs typeface="+mn-cs"/>
              <a:sym typeface="Helvetica Neue"/>
            </a:endParaRPr>
          </a:p>
        </p:txBody>
      </p:sp>
      <p:sp>
        <p:nvSpPr>
          <p:cNvPr id="3" name="Textfeld 2">
            <a:extLst>
              <a:ext uri="{FF2B5EF4-FFF2-40B4-BE49-F238E27FC236}">
                <a16:creationId xmlns:a16="http://schemas.microsoft.com/office/drawing/2014/main" id="{B0128F94-ADB5-42CB-B406-9F1FFACD5989}"/>
              </a:ext>
            </a:extLst>
          </p:cNvPr>
          <p:cNvSpPr txBox="1"/>
          <p:nvPr/>
        </p:nvSpPr>
        <p:spPr>
          <a:xfrm>
            <a:off x="5593976" y="5205161"/>
            <a:ext cx="6347012" cy="1275221"/>
          </a:xfrm>
          <a:prstGeom prst="rect">
            <a:avLst/>
          </a:prstGeom>
          <a:ln/>
        </p:spPr>
        <p:style>
          <a:lnRef idx="2">
            <a:schemeClr val="accent1"/>
          </a:lnRef>
          <a:fillRef idx="1">
            <a:schemeClr val="lt1"/>
          </a:fillRef>
          <a:effectRef idx="0">
            <a:schemeClr val="accent1"/>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defTabSz="2438338">
              <a:spcBef>
                <a:spcPts val="900"/>
              </a:spcBef>
            </a:pPr>
            <a:r>
              <a:rPr lang="de-DE" sz="1656" dirty="0"/>
              <a:t>The selection of the groupes considered should always be based on the research topic !</a:t>
            </a:r>
          </a:p>
          <a:p>
            <a:pPr defTabSz="2438338">
              <a:spcBef>
                <a:spcPts val="900"/>
              </a:spcBef>
            </a:pPr>
            <a:r>
              <a:rPr lang="de-DE" sz="1472" dirty="0"/>
              <a:t>Not every “group affiliation” has an influence on mobilité comportement : e.g. (non-)single parents contre urbain/ rural residents.</a:t>
            </a:r>
            <a:endParaRPr kumimoji="0" lang="de-DE" sz="16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818004307"/>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26EF37-DBE0-EC03-6669-EFA94A3680AD}"/>
              </a:ext>
            </a:extLst>
          </p:cNvPr>
          <p:cNvSpPr>
            <a:spLocks noGrp="1"/>
          </p:cNvSpPr>
          <p:nvPr>
            <p:ph type="title"/>
          </p:nvPr>
        </p:nvSpPr>
        <p:spPr>
          <a:xfrm>
            <a:off x="603252" y="539751"/>
            <a:ext cx="7249829" cy="717551"/>
          </a:xfrm>
        </p:spPr>
        <p:txBody>
          <a:bodyPr/>
          <a:lstStyle/>
          <a:p>
            <a:r>
              <a:rPr lang="de-DE" dirty="0"/>
              <a:t>La théorie du comportement planifié</a:t>
            </a:r>
          </a:p>
        </p:txBody>
      </p:sp>
      <p:sp>
        <p:nvSpPr>
          <p:cNvPr id="3" name="Textplatzhalter 2">
            <a:extLst>
              <a:ext uri="{FF2B5EF4-FFF2-40B4-BE49-F238E27FC236}">
                <a16:creationId xmlns:a16="http://schemas.microsoft.com/office/drawing/2014/main" id="{5D4C38B8-B7D2-33F1-7970-F9FBAB7231C1}"/>
              </a:ext>
            </a:extLst>
          </p:cNvPr>
          <p:cNvSpPr>
            <a:spLocks noGrp="1"/>
          </p:cNvSpPr>
          <p:nvPr>
            <p:ph type="body" sz="half" idx="1"/>
          </p:nvPr>
        </p:nvSpPr>
        <p:spPr>
          <a:xfrm>
            <a:off x="970201" y="1386843"/>
            <a:ext cx="4610328" cy="4288530"/>
          </a:xfrm>
        </p:spPr>
        <p:txBody>
          <a:bodyPr>
            <a:normAutofit/>
          </a:bodyPr>
          <a:lstStyle/>
          <a:p>
            <a:pPr marL="0" indent="0">
              <a:buNone/>
            </a:pPr>
            <a:r>
              <a:rPr lang="de-DE" sz="1748" b="1" dirty="0"/>
              <a:t>Avantages :</a:t>
            </a:r>
          </a:p>
          <a:p>
            <a:r>
              <a:rPr lang="de-DE" sz="1900" dirty="0"/>
              <a:t>Economy and </a:t>
            </a:r>
            <a:r>
              <a:rPr lang="de-DE" sz="1900" dirty="0" err="1"/>
              <a:t>simplicity</a:t>
            </a:r>
            <a:r>
              <a:rPr lang="de-DE" sz="1900" dirty="0"/>
              <a:t> </a:t>
            </a:r>
            <a:r>
              <a:rPr lang="de-DE" sz="1900" dirty="0" err="1"/>
              <a:t>of</a:t>
            </a:r>
            <a:r>
              <a:rPr lang="de-DE" sz="1900" dirty="0"/>
              <a:t> </a:t>
            </a:r>
            <a:r>
              <a:rPr lang="de-DE" sz="1900" dirty="0" err="1"/>
              <a:t>assumptions</a:t>
            </a:r>
            <a:endParaRPr lang="de-DE" sz="1900" dirty="0"/>
          </a:p>
          <a:p>
            <a:r>
              <a:rPr lang="de-DE" sz="1900" dirty="0" err="1"/>
              <a:t>Possibility</a:t>
            </a:r>
            <a:r>
              <a:rPr lang="de-DE" sz="1900" dirty="0"/>
              <a:t> </a:t>
            </a:r>
            <a:r>
              <a:rPr lang="de-DE" sz="1900" dirty="0" err="1"/>
              <a:t>of</a:t>
            </a:r>
            <a:r>
              <a:rPr lang="de-DE" sz="1900" dirty="0"/>
              <a:t> </a:t>
            </a:r>
            <a:r>
              <a:rPr lang="de-DE" sz="1900" dirty="0" err="1"/>
              <a:t>integrating</a:t>
            </a:r>
            <a:r>
              <a:rPr lang="de-DE" sz="1900" dirty="0"/>
              <a:t> a large </a:t>
            </a:r>
            <a:r>
              <a:rPr lang="de-DE" sz="1900" dirty="0" err="1"/>
              <a:t>number</a:t>
            </a:r>
            <a:r>
              <a:rPr lang="de-DE" sz="1900" dirty="0"/>
              <a:t> </a:t>
            </a:r>
            <a:r>
              <a:rPr lang="de-DE" sz="1900" dirty="0" err="1"/>
              <a:t>of</a:t>
            </a:r>
            <a:r>
              <a:rPr lang="de-DE" sz="1900" dirty="0"/>
              <a:t> (different) variables</a:t>
            </a:r>
          </a:p>
          <a:p>
            <a:r>
              <a:rPr lang="de-DE" sz="1748" dirty="0"/>
              <a:t>Well suited as a theoretical base for quantitative empirical research and statistical evaluations</a:t>
            </a:r>
            <a:endParaRPr lang="de-DE" sz="1900" dirty="0"/>
          </a:p>
        </p:txBody>
      </p:sp>
      <p:sp>
        <p:nvSpPr>
          <p:cNvPr id="4" name="Textplatzhalter 2">
            <a:extLst>
              <a:ext uri="{FF2B5EF4-FFF2-40B4-BE49-F238E27FC236}">
                <a16:creationId xmlns:a16="http://schemas.microsoft.com/office/drawing/2014/main" id="{3AEF3D34-D7D8-6A7E-5D6F-3E0A0D5F0211}"/>
              </a:ext>
            </a:extLst>
          </p:cNvPr>
          <p:cNvSpPr txBox="1">
            <a:spLocks/>
          </p:cNvSpPr>
          <p:nvPr/>
        </p:nvSpPr>
        <p:spPr>
          <a:xfrm>
            <a:off x="6096000" y="1386841"/>
            <a:ext cx="4610328" cy="4637441"/>
          </a:xfrm>
          <a:prstGeom prst="rect">
            <a:avLst/>
          </a:prstGeom>
          <a:ln w="12700">
            <a:miter lim="400000"/>
          </a:ln>
          <a:extLst>
            <a:ext uri="{C572A759-6A51-4108-AA02-DFA0A04FC94B}">
              <ma14:wrappingTextBoxFlag xmlns:ma14="http://schemas.microsoft.com/office/mac/drawingml/2011/main" xmlns:a14="http://schemas.microsoft.com/office/drawing/2010/main" xmlns:m="http://schemas.openxmlformats.org/officeDocument/2006/math" xmlns="" val="1"/>
            </a:ext>
          </a:extLst>
        </p:spPr>
        <p:txBody>
          <a:bodyPr lIns="45719" tIns="50800" rIns="45719" bIns="50800">
            <a:normAutofit fontScale="92500" lnSpcReduction="1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hangingPunct="1">
              <a:buNone/>
            </a:pPr>
            <a:r>
              <a:rPr lang="de-DE" sz="1840" b="1" dirty="0" err="1"/>
              <a:t>Inconvénients :</a:t>
            </a:r>
          </a:p>
          <a:p>
            <a:pPr hangingPunct="1"/>
            <a:r>
              <a:rPr lang="de-DE" sz="1840" dirty="0" err="1"/>
              <a:t>Is every (mobilité) decision based on such a complex weighing processus ?</a:t>
            </a:r>
          </a:p>
          <a:p>
            <a:pPr lvl="1" hangingPunct="1">
              <a:spcBef>
                <a:spcPts val="451"/>
              </a:spcBef>
            </a:pPr>
            <a:r>
              <a:rPr lang="de-DE" sz="1840" dirty="0" err="1"/>
              <a:t>Quoi role do habits play ?</a:t>
            </a:r>
          </a:p>
          <a:p>
            <a:pPr lvl="1" hangingPunct="1">
              <a:spcBef>
                <a:spcPts val="451"/>
              </a:spcBef>
            </a:pPr>
            <a:r>
              <a:rPr lang="de-DE" sz="1840" dirty="0" err="1"/>
              <a:t>Which facteurs are actually taken into account and comment relevant are they ?</a:t>
            </a:r>
          </a:p>
          <a:p>
            <a:pPr hangingPunct="1"/>
            <a:r>
              <a:rPr lang="de-DE" sz="1840" dirty="0" err="1"/>
              <a:t>Théories of individual utility maximization often consider mobilité to be a secondary need : neglect of intrinsic bénéfices</a:t>
            </a:r>
            <a:endParaRPr lang="de-DE" sz="2000" dirty="0"/>
          </a:p>
          <a:p>
            <a:pPr hangingPunct="1"/>
            <a:r>
              <a:rPr lang="de-DE" sz="2000" dirty="0"/>
              <a:t>Neglect </a:t>
            </a:r>
            <a:r>
              <a:rPr lang="de-DE" sz="2000" dirty="0" err="1"/>
              <a:t>of</a:t>
            </a:r>
            <a:r>
              <a:rPr lang="de-DE" sz="2000" dirty="0"/>
              <a:t> </a:t>
            </a:r>
            <a:r>
              <a:rPr lang="de-DE" sz="2000" dirty="0" err="1"/>
              <a:t>cultural</a:t>
            </a:r>
            <a:r>
              <a:rPr lang="de-DE" sz="2000" dirty="0"/>
              <a:t> </a:t>
            </a:r>
            <a:r>
              <a:rPr lang="de-DE" sz="2000" dirty="0" err="1"/>
              <a:t>meanings</a:t>
            </a:r>
            <a:r>
              <a:rPr lang="de-DE" sz="2000" dirty="0"/>
              <a:t> and </a:t>
            </a:r>
            <a:r>
              <a:rPr lang="de-DE" sz="2000" dirty="0" err="1"/>
              <a:t>attributions</a:t>
            </a:r>
            <a:endParaRPr lang="de-DE" sz="2000" dirty="0"/>
          </a:p>
        </p:txBody>
      </p:sp>
    </p:spTree>
    <p:extLst>
      <p:ext uri="{BB962C8B-B14F-4D97-AF65-F5344CB8AC3E}">
        <p14:creationId xmlns:p14="http://schemas.microsoft.com/office/powerpoint/2010/main" val="2248601256"/>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0C7646-A44B-1955-2575-9C2CC098498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71E0ADA8-C262-A3D7-71A6-C8AA3801EB65}"/>
              </a:ext>
            </a:extLst>
          </p:cNvPr>
          <p:cNvSpPr>
            <a:spLocks noGrp="1"/>
          </p:cNvSpPr>
          <p:nvPr>
            <p:ph type="title"/>
          </p:nvPr>
        </p:nvSpPr>
        <p:spPr>
          <a:xfrm>
            <a:off x="603252" y="539751"/>
            <a:ext cx="7249829" cy="717551"/>
          </a:xfrm>
        </p:spPr>
        <p:txBody>
          <a:bodyPr/>
          <a:lstStyle/>
          <a:p>
            <a:r>
              <a:rPr lang="de-DE" dirty="0"/>
              <a:t>La théorie du comportement planifié</a:t>
            </a:r>
          </a:p>
        </p:txBody>
      </p:sp>
      <p:sp>
        <p:nvSpPr>
          <p:cNvPr id="3" name="Textplatzhalter 2">
            <a:extLst>
              <a:ext uri="{FF2B5EF4-FFF2-40B4-BE49-F238E27FC236}">
                <a16:creationId xmlns:a16="http://schemas.microsoft.com/office/drawing/2014/main" id="{6F3BA0EB-BF10-A209-9701-41F59D01E78A}"/>
              </a:ext>
            </a:extLst>
          </p:cNvPr>
          <p:cNvSpPr>
            <a:spLocks noGrp="1"/>
          </p:cNvSpPr>
          <p:nvPr>
            <p:ph type="body" sz="half" idx="1"/>
          </p:nvPr>
        </p:nvSpPr>
        <p:spPr>
          <a:xfrm>
            <a:off x="970201" y="1386843"/>
            <a:ext cx="4610328" cy="4288530"/>
          </a:xfrm>
        </p:spPr>
        <p:txBody>
          <a:bodyPr>
            <a:normAutofit/>
          </a:bodyPr>
          <a:lstStyle/>
          <a:p>
            <a:pPr marL="0" indent="0">
              <a:buNone/>
            </a:pPr>
            <a:r>
              <a:rPr lang="de-DE" sz="1748" b="1" dirty="0"/>
              <a:t>Avantages :</a:t>
            </a:r>
          </a:p>
          <a:p>
            <a:r>
              <a:rPr lang="de-DE" sz="1900" dirty="0"/>
              <a:t>Economy and </a:t>
            </a:r>
            <a:r>
              <a:rPr lang="de-DE" sz="1900" dirty="0" err="1"/>
              <a:t>simplicity</a:t>
            </a:r>
            <a:r>
              <a:rPr lang="de-DE" sz="1900" dirty="0"/>
              <a:t> </a:t>
            </a:r>
            <a:r>
              <a:rPr lang="de-DE" sz="1900" dirty="0" err="1"/>
              <a:t>of</a:t>
            </a:r>
            <a:r>
              <a:rPr lang="de-DE" sz="1900" dirty="0"/>
              <a:t> </a:t>
            </a:r>
            <a:r>
              <a:rPr lang="de-DE" sz="1900" dirty="0" err="1"/>
              <a:t>assumptions</a:t>
            </a:r>
            <a:endParaRPr lang="de-DE" sz="1900" dirty="0"/>
          </a:p>
          <a:p>
            <a:r>
              <a:rPr lang="de-DE" sz="1900" dirty="0" err="1"/>
              <a:t>Possibility</a:t>
            </a:r>
            <a:r>
              <a:rPr lang="de-DE" sz="1900" dirty="0"/>
              <a:t> </a:t>
            </a:r>
            <a:r>
              <a:rPr lang="de-DE" sz="1900" dirty="0" err="1"/>
              <a:t>of</a:t>
            </a:r>
            <a:r>
              <a:rPr lang="de-DE" sz="1900" dirty="0"/>
              <a:t> </a:t>
            </a:r>
            <a:r>
              <a:rPr lang="de-DE" sz="1900" dirty="0" err="1"/>
              <a:t>integrating</a:t>
            </a:r>
            <a:r>
              <a:rPr lang="de-DE" sz="1900" dirty="0"/>
              <a:t> a large </a:t>
            </a:r>
            <a:r>
              <a:rPr lang="de-DE" sz="1900" dirty="0" err="1"/>
              <a:t>number</a:t>
            </a:r>
            <a:r>
              <a:rPr lang="de-DE" sz="1900" dirty="0"/>
              <a:t> </a:t>
            </a:r>
            <a:r>
              <a:rPr lang="de-DE" sz="1900" dirty="0" err="1"/>
              <a:t>of</a:t>
            </a:r>
            <a:r>
              <a:rPr lang="de-DE" sz="1900" dirty="0"/>
              <a:t> (different) variables</a:t>
            </a:r>
          </a:p>
          <a:p>
            <a:r>
              <a:rPr lang="de-DE" sz="1748" dirty="0"/>
              <a:t>Well suited as a theoretical base for quantitative empirical research and statistical evaluations</a:t>
            </a:r>
            <a:endParaRPr lang="de-DE" sz="1900" dirty="0"/>
          </a:p>
        </p:txBody>
      </p:sp>
      <p:sp>
        <p:nvSpPr>
          <p:cNvPr id="4" name="Textplatzhalter 2">
            <a:extLst>
              <a:ext uri="{FF2B5EF4-FFF2-40B4-BE49-F238E27FC236}">
                <a16:creationId xmlns:a16="http://schemas.microsoft.com/office/drawing/2014/main" id="{A7F160CF-F06F-CBB9-AE9B-13B1FDEF8CAF}"/>
              </a:ext>
            </a:extLst>
          </p:cNvPr>
          <p:cNvSpPr txBox="1">
            <a:spLocks/>
          </p:cNvSpPr>
          <p:nvPr/>
        </p:nvSpPr>
        <p:spPr>
          <a:xfrm>
            <a:off x="6096000" y="1386841"/>
            <a:ext cx="4610328" cy="463744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45719" tIns="50800" rIns="45719" bIns="50800">
            <a:normAutofit fontScale="92500" lnSpcReduction="10000"/>
          </a:bodyPr>
          <a:lstStyle>
            <a:lvl1pPr marL="304796" marR="0" indent="-304796" algn="l" defTabSz="1219154" rtl="0" latinLnBrk="0">
              <a:lnSpc>
                <a:spcPct val="90000"/>
              </a:lnSpc>
              <a:spcBef>
                <a:spcPts val="2251"/>
              </a:spcBef>
              <a:spcAft>
                <a:spcPts val="0"/>
              </a:spcAft>
              <a:buClr>
                <a:srgbClr val="F78722"/>
              </a:buClr>
              <a:buSzPct val="123000"/>
              <a:buFont typeface="Arial" panose="020B0604020202020204" pitchFamily="34" charset="0"/>
              <a:buChar char="—"/>
              <a:tabLst/>
              <a:defRPr kumimoji="0" sz="2800" b="0" i="0" u="none" strike="noStrike" cap="none" spc="0" normalizeH="0" baseline="0" dirty="0">
                <a:ln>
                  <a:noFill/>
                </a:ln>
                <a:solidFill>
                  <a:srgbClr val="432411"/>
                </a:solidFill>
                <a:effectLst/>
                <a:uFillTx/>
                <a:latin typeface="Montserrat Regular"/>
                <a:ea typeface="Montserrat Regular"/>
                <a:cs typeface="Montserrat Regular"/>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342895" marR="0" indent="-342895" algn="l" defTabSz="1219154" rtl="0" latinLnBrk="0">
              <a:lnSpc>
                <a:spcPct val="90000"/>
              </a:lnSpc>
              <a:spcBef>
                <a:spcPts val="2251"/>
              </a:spcBef>
              <a:spcAft>
                <a:spcPts val="0"/>
              </a:spcAft>
              <a:buClr>
                <a:schemeClr val="tx1"/>
              </a:buClr>
              <a:buSzPct val="123000"/>
              <a:buFont typeface="Arial Rounded MT Bold" panose="020F0704030504030204" pitchFamily="34" charset="0"/>
              <a:buChar char="—"/>
              <a:tabLst/>
              <a:defRPr kumimoji="0" sz="2400" b="0" i="0" u="none" strike="noStrike" cap="none" spc="0" normalizeH="0" baseline="0" dirty="0">
                <a:ln>
                  <a:noFill/>
                </a:ln>
                <a:solidFill>
                  <a:srgbClr val="000000"/>
                </a:solidFill>
                <a:effectLst/>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a:lstStyle>
          <a:p>
            <a:pPr marL="0" indent="0" hangingPunct="1">
              <a:buNone/>
            </a:pPr>
            <a:r>
              <a:rPr lang="de-DE" sz="1840" b="1" dirty="0" err="1"/>
              <a:t>Inconvénients :</a:t>
            </a:r>
          </a:p>
          <a:p>
            <a:pPr hangingPunct="1"/>
            <a:r>
              <a:rPr lang="de-DE" sz="1840" dirty="0" err="1"/>
              <a:t>Is every (mobilité) decision based on such a complex weighing processus ?</a:t>
            </a:r>
          </a:p>
          <a:p>
            <a:pPr lvl="1" hangingPunct="1">
              <a:spcBef>
                <a:spcPts val="451"/>
              </a:spcBef>
            </a:pPr>
            <a:r>
              <a:rPr lang="de-DE" sz="1840" dirty="0" err="1"/>
              <a:t>Quoi role do habits play ?</a:t>
            </a:r>
          </a:p>
          <a:p>
            <a:pPr lvl="1" hangingPunct="1">
              <a:spcBef>
                <a:spcPts val="451"/>
              </a:spcBef>
            </a:pPr>
            <a:r>
              <a:rPr lang="de-DE" sz="1840" dirty="0" err="1"/>
              <a:t>Which facteurs are actually taken into account and comment relevant are they ?</a:t>
            </a:r>
          </a:p>
          <a:p>
            <a:pPr hangingPunct="1"/>
            <a:r>
              <a:rPr lang="de-DE" sz="1840" dirty="0" err="1"/>
              <a:t>Théories of individual utility maximization often consider mobilité to be a secondary need : neglect of intrinsic bénéfices</a:t>
            </a:r>
            <a:endParaRPr lang="de-DE" sz="2000" dirty="0"/>
          </a:p>
          <a:p>
            <a:pPr hangingPunct="1"/>
            <a:r>
              <a:rPr lang="de-DE" sz="2000" dirty="0"/>
              <a:t>Neglect </a:t>
            </a:r>
            <a:r>
              <a:rPr lang="de-DE" sz="2000" dirty="0" err="1"/>
              <a:t>of</a:t>
            </a:r>
            <a:r>
              <a:rPr lang="de-DE" sz="2000" dirty="0"/>
              <a:t> </a:t>
            </a:r>
            <a:r>
              <a:rPr lang="de-DE" sz="2000" dirty="0" err="1"/>
              <a:t>cultural</a:t>
            </a:r>
            <a:r>
              <a:rPr lang="de-DE" sz="2000" dirty="0"/>
              <a:t> </a:t>
            </a:r>
            <a:r>
              <a:rPr lang="de-DE" sz="2000" dirty="0" err="1"/>
              <a:t>meanings</a:t>
            </a:r>
            <a:r>
              <a:rPr lang="de-DE" sz="2000" dirty="0"/>
              <a:t> and </a:t>
            </a:r>
            <a:r>
              <a:rPr lang="de-DE" sz="2000" dirty="0" err="1"/>
              <a:t>attributions</a:t>
            </a:r>
            <a:endParaRPr lang="de-DE" sz="2000" dirty="0"/>
          </a:p>
        </p:txBody>
      </p:sp>
      <p:sp>
        <p:nvSpPr>
          <p:cNvPr id="5" name="Textfeld 4">
            <a:extLst>
              <a:ext uri="{FF2B5EF4-FFF2-40B4-BE49-F238E27FC236}">
                <a16:creationId xmlns:a16="http://schemas.microsoft.com/office/drawing/2014/main" id="{6B0156C1-A35F-ED03-628B-DB5745533087}"/>
              </a:ext>
            </a:extLst>
          </p:cNvPr>
          <p:cNvSpPr txBox="1"/>
          <p:nvPr/>
        </p:nvSpPr>
        <p:spPr>
          <a:xfrm>
            <a:off x="603252" y="4942187"/>
            <a:ext cx="5098301" cy="1787669"/>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840" b="1" dirty="0"/>
              <a:t>→ Conclusion : A well-proven cadre that is well suited to a wide range of research interests — including mobilité research !</a:t>
            </a:r>
            <a:endParaRPr kumimoji="0" lang="de-DE" sz="2000" b="0" i="0" u="none" strike="noStrike" cap="none" spc="0" normalizeH="0" baseline="0" dirty="0">
              <a:ln>
                <a:noFill/>
              </a:ln>
              <a:solidFill>
                <a:srgbClr val="000000"/>
              </a:solidFill>
              <a:effectLst/>
              <a:uFillTx/>
              <a:latin typeface="+mn-lt"/>
              <a:ea typeface="+mn-ea"/>
              <a:cs typeface="+mn-cs"/>
              <a:sym typeface="Helvetica Neue"/>
            </a:endParaRPr>
          </a:p>
        </p:txBody>
      </p:sp>
      <p:sp>
        <p:nvSpPr>
          <p:cNvPr id="6" name="Textfeld 5">
            <a:extLst>
              <a:ext uri="{FF2B5EF4-FFF2-40B4-BE49-F238E27FC236}">
                <a16:creationId xmlns:a16="http://schemas.microsoft.com/office/drawing/2014/main" id="{9B8C229B-D889-0A00-EC22-539A500F541E}"/>
              </a:ext>
            </a:extLst>
          </p:cNvPr>
          <p:cNvSpPr txBox="1"/>
          <p:nvPr/>
        </p:nvSpPr>
        <p:spPr>
          <a:xfrm>
            <a:off x="5974372" y="5675485"/>
            <a:ext cx="5980063" cy="956672"/>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840" b="1" dirty="0"/>
              <a:t>→ But : No théorie can expliquer everything !</a:t>
            </a:r>
            <a:endParaRPr kumimoji="0" lang="de-DE" sz="20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478961570"/>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5F9936C-6C7D-73F5-3EE8-97068B1E33A1}"/>
              </a:ext>
            </a:extLst>
          </p:cNvPr>
          <p:cNvSpPr>
            <a:spLocks noGrp="1"/>
          </p:cNvSpPr>
          <p:nvPr>
            <p:ph type="title"/>
          </p:nvPr>
        </p:nvSpPr>
        <p:spPr/>
        <p:txBody>
          <a:bodyPr/>
          <a:lstStyle/>
          <a:p>
            <a:r>
              <a:rPr lang="de-DE" dirty="0"/>
              <a:t>Théorie pluralism</a:t>
            </a:r>
          </a:p>
        </p:txBody>
      </p:sp>
      <p:sp>
        <p:nvSpPr>
          <p:cNvPr id="3" name="Textplatzhalter 2">
            <a:extLst>
              <a:ext uri="{FF2B5EF4-FFF2-40B4-BE49-F238E27FC236}">
                <a16:creationId xmlns:a16="http://schemas.microsoft.com/office/drawing/2014/main" id="{CAE5CC60-3955-C1FC-E1F4-5CDF6B9B7586}"/>
              </a:ext>
            </a:extLst>
          </p:cNvPr>
          <p:cNvSpPr>
            <a:spLocks noGrp="1"/>
          </p:cNvSpPr>
          <p:nvPr>
            <p:ph type="body" sz="half" idx="1"/>
          </p:nvPr>
        </p:nvSpPr>
        <p:spPr/>
        <p:txBody>
          <a:bodyPr>
            <a:normAutofit/>
          </a:bodyPr>
          <a:lstStyle/>
          <a:p>
            <a:r>
              <a:rPr lang="de-DE" dirty="0" err="1"/>
              <a:t>Depending on the research interest/subject of investigation, different théories that focus on different areas of social reality are suitable.</a:t>
            </a:r>
          </a:p>
          <a:p>
            <a:r>
              <a:rPr lang="de-DE" dirty="0"/>
              <a:t>In this sense, théories can be seen as glasses that convey different perspectives to the wearer.</a:t>
            </a:r>
          </a:p>
          <a:p>
            <a:pPr marL="0" indent="0">
              <a:buNone/>
            </a:pPr>
            <a:endParaRPr lang="de-DE" dirty="0"/>
          </a:p>
        </p:txBody>
      </p:sp>
    </p:spTree>
    <p:extLst>
      <p:ext uri="{BB962C8B-B14F-4D97-AF65-F5344CB8AC3E}">
        <p14:creationId xmlns:p14="http://schemas.microsoft.com/office/powerpoint/2010/main" val="351707852"/>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C226D0-46A6-4F55-47E4-A236EE486807}"/>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9A6F1FA0-97B2-4791-4E10-3FCACE49BFA6}"/>
              </a:ext>
            </a:extLst>
          </p:cNvPr>
          <p:cNvSpPr>
            <a:spLocks noGrp="1"/>
          </p:cNvSpPr>
          <p:nvPr>
            <p:ph type="title"/>
          </p:nvPr>
        </p:nvSpPr>
        <p:spPr>
          <a:xfrm>
            <a:off x="603252" y="539751"/>
            <a:ext cx="10033372" cy="4575174"/>
          </a:xfrm>
        </p:spPr>
        <p:txBody>
          <a:bodyPr/>
          <a:lstStyle/>
          <a:p>
            <a:r>
              <a:rPr lang="de-DE" sz="8464" dirty="0"/>
              <a:t>OUTLOOK :CULTURES OF MOBILITÉ</a:t>
            </a:r>
            <a:br>
              <a:rPr lang="de-DE" sz="9200" dirty="0"/>
            </a:br>
            <a:br>
              <a:rPr lang="de-DE" sz="9200" dirty="0"/>
            </a:br>
            <a:br>
              <a:rPr lang="de-DE" sz="9200" dirty="0"/>
            </a:br>
            <a:endParaRPr lang="de-DE" sz="9200" dirty="0"/>
          </a:p>
        </p:txBody>
      </p:sp>
    </p:spTree>
    <p:extLst>
      <p:ext uri="{BB962C8B-B14F-4D97-AF65-F5344CB8AC3E}">
        <p14:creationId xmlns:p14="http://schemas.microsoft.com/office/powerpoint/2010/main" val="4139010735"/>
      </p:ext>
    </p:extLst>
  </p:cSld>
  <p:clrMapOvr>
    <a:masterClrMapping/>
  </p:clrMapOvr>
  <p:transition spd="med"/>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27501C4-09B2-FBBC-258A-A3A787DB225C}"/>
              </a:ext>
            </a:extLst>
          </p:cNvPr>
          <p:cNvSpPr>
            <a:spLocks noGrp="1"/>
          </p:cNvSpPr>
          <p:nvPr>
            <p:ph type="title"/>
          </p:nvPr>
        </p:nvSpPr>
        <p:spPr>
          <a:xfrm>
            <a:off x="603253" y="539751"/>
            <a:ext cx="7666688" cy="717551"/>
          </a:xfrm>
        </p:spPr>
        <p:txBody>
          <a:bodyPr/>
          <a:lstStyle/>
          <a:p>
            <a:r>
              <a:rPr lang="de-DE" dirty="0"/>
              <a:t>Shift in </a:t>
            </a:r>
            <a:r>
              <a:rPr lang="de-DE" dirty="0" err="1"/>
              <a:t>the</a:t>
            </a:r>
            <a:r>
              <a:rPr lang="de-DE" dirty="0"/>
              <a:t> </a:t>
            </a:r>
            <a:r>
              <a:rPr lang="de-DE" dirty="0" err="1"/>
              <a:t>analytical</a:t>
            </a:r>
            <a:r>
              <a:rPr lang="de-DE" dirty="0"/>
              <a:t> </a:t>
            </a:r>
            <a:r>
              <a:rPr lang="de-DE" dirty="0" err="1"/>
              <a:t>perspective</a:t>
            </a:r>
            <a:endParaRPr lang="de-DE" dirty="0"/>
          </a:p>
        </p:txBody>
      </p:sp>
      <p:sp>
        <p:nvSpPr>
          <p:cNvPr id="3" name="Textplatzhalter 2">
            <a:extLst>
              <a:ext uri="{FF2B5EF4-FFF2-40B4-BE49-F238E27FC236}">
                <a16:creationId xmlns:a16="http://schemas.microsoft.com/office/drawing/2014/main" id="{914D1FCE-D5B0-D277-16D7-1D6C2831200A}"/>
              </a:ext>
            </a:extLst>
          </p:cNvPr>
          <p:cNvSpPr>
            <a:spLocks noGrp="1"/>
          </p:cNvSpPr>
          <p:nvPr>
            <p:ph type="body" sz="half" idx="1"/>
          </p:nvPr>
        </p:nvSpPr>
        <p:spPr/>
        <p:txBody>
          <a:bodyPr>
            <a:normAutofit fontScale="62500" lnSpcReduction="20000"/>
          </a:bodyPr>
          <a:lstStyle/>
          <a:p>
            <a:r>
              <a:rPr lang="de-DE" dirty="0"/>
              <a:t>Action théories attempt to analyser mobilité based on the actors and their decisions. to comprendre </a:t>
            </a:r>
          </a:p>
          <a:p>
            <a:r>
              <a:rPr lang="de-DE" dirty="0"/>
              <a:t>The concept of mobilité cultures adopts a different analytical perspective</a:t>
            </a:r>
          </a:p>
          <a:p>
            <a:pPr lvl="1"/>
            <a:r>
              <a:rPr lang="de-DE" dirty="0"/>
              <a:t>"Mobilité events as a socio-spatial unit", e.g. of villes, régions or countries (Götz et al. 2014 : 2) </a:t>
            </a:r>
          </a:p>
          <a:p>
            <a:pPr lvl="1"/>
            <a:r>
              <a:rPr lang="de-DE" dirty="0"/>
              <a:t>Mobilité culture as a "complex interdependency of infrastructural, structural, discursive, social, socio-cultural and cultural facteurs". and action-related facteurs" (Götz et al. 2014 : 2) </a:t>
            </a:r>
          </a:p>
          <a:p>
            <a:r>
              <a:rPr lang="de-DE" dirty="0"/>
              <a:t>"The analysis of mobilité cultures attempts to identifier design options for politique and practice actors within this complexity." (Götz et al. 2014 : 10) </a:t>
            </a:r>
          </a:p>
          <a:p>
            <a:pPr lvl="1"/>
            <a:r>
              <a:rPr lang="de-DE" dirty="0" err="1"/>
              <a:t>There are different transformation pistes towards a durable mobilité culture for different mobilité cultures </a:t>
            </a:r>
          </a:p>
          <a:p>
            <a:pPr>
              <a:buFont typeface="Wingdings" pitchFamily="2" charset="2"/>
              <a:buChar char="è"/>
            </a:pPr>
            <a:r>
              <a:rPr lang="de-DE" dirty="0" err="1"/>
              <a:t>It is not the individual and their actions that become the object of intervention here, but the structure as a espace of possibility for action. (Götz et al. 2014 )</a:t>
            </a:r>
          </a:p>
        </p:txBody>
      </p:sp>
    </p:spTree>
    <p:extLst>
      <p:ext uri="{BB962C8B-B14F-4D97-AF65-F5344CB8AC3E}">
        <p14:creationId xmlns:p14="http://schemas.microsoft.com/office/powerpoint/2010/main" val="1572748539"/>
      </p:ext>
    </p:extLst>
  </p:cSld>
  <p:clrMapOvr>
    <a:masterClrMapping/>
  </p:clrMapOvr>
  <p:transition spd="med"/>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r>
              <a:rPr lang="pl-PL" dirty="0" err="1"/>
              <a:t>Merci pour votre attention !</a:t>
            </a:r>
          </a:p>
        </p:txBody>
      </p:sp>
    </p:spTree>
    <p:extLst>
      <p:ext uri="{BB962C8B-B14F-4D97-AF65-F5344CB8AC3E}">
        <p14:creationId xmlns:p14="http://schemas.microsoft.com/office/powerpoint/2010/main" val="2250183073"/>
      </p:ext>
    </p:extLst>
  </p:cSld>
  <p:clrMapOvr>
    <a:masterClrMapping/>
  </p:clrMapOvr>
  <p:transition spd="med"/>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CCC72AC-1D48-8286-0B90-76CFDE8DC133}"/>
              </a:ext>
            </a:extLst>
          </p:cNvPr>
          <p:cNvSpPr>
            <a:spLocks noGrp="1"/>
          </p:cNvSpPr>
          <p:nvPr>
            <p:ph type="title"/>
          </p:nvPr>
        </p:nvSpPr>
        <p:spPr>
          <a:xfrm>
            <a:off x="603253" y="539751"/>
            <a:ext cx="5663076" cy="717551"/>
          </a:xfrm>
        </p:spPr>
        <p:txBody>
          <a:bodyPr/>
          <a:lstStyle/>
          <a:p>
            <a:r>
              <a:rPr lang="de-DE" dirty="0"/>
              <a:t>Sources/Further Reading</a:t>
            </a:r>
          </a:p>
        </p:txBody>
      </p:sp>
      <p:sp>
        <p:nvSpPr>
          <p:cNvPr id="3" name="Textplatzhalter 2">
            <a:extLst>
              <a:ext uri="{FF2B5EF4-FFF2-40B4-BE49-F238E27FC236}">
                <a16:creationId xmlns:a16="http://schemas.microsoft.com/office/drawing/2014/main" id="{3C7FB69E-9501-648A-ED32-667F69E8FD5D}"/>
              </a:ext>
            </a:extLst>
          </p:cNvPr>
          <p:cNvSpPr>
            <a:spLocks noGrp="1"/>
          </p:cNvSpPr>
          <p:nvPr>
            <p:ph type="body" sz="half" idx="1"/>
          </p:nvPr>
        </p:nvSpPr>
        <p:spPr/>
        <p:txBody>
          <a:bodyPr>
            <a:normAutofit/>
          </a:bodyPr>
          <a:lstStyle/>
          <a:p>
            <a:r>
              <a:rPr lang="de-DE" dirty="0"/>
              <a:t>Götz et al. 2014 : Mobilité styles and mobilité cultures - explanatory potentials, reception and criticism</a:t>
            </a:r>
          </a:p>
          <a:p>
            <a:r>
              <a:rPr lang="de-DE" dirty="0"/>
              <a:t> Aldred et Jungnickel 2014 : Pourquoi culture matters for transport politique : the cas of vélo in the UK</a:t>
            </a:r>
          </a:p>
          <a:p>
            <a:endParaRPr lang="de-DE" dirty="0"/>
          </a:p>
        </p:txBody>
      </p:sp>
    </p:spTree>
    <p:extLst>
      <p:ext uri="{BB962C8B-B14F-4D97-AF65-F5344CB8AC3E}">
        <p14:creationId xmlns:p14="http://schemas.microsoft.com/office/powerpoint/2010/main" val="364646620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FCA525-9505-CD3F-DA19-6BF40C6D2EB3}"/>
              </a:ext>
            </a:extLst>
          </p:cNvPr>
          <p:cNvSpPr>
            <a:spLocks noGrp="1"/>
          </p:cNvSpPr>
          <p:nvPr>
            <p:ph type="title"/>
          </p:nvPr>
        </p:nvSpPr>
        <p:spPr/>
        <p:txBody>
          <a:bodyPr/>
          <a:lstStyle/>
          <a:p>
            <a:r>
              <a:rPr lang="pl-PL" dirty="0" err="1"/>
              <a:t>Introduction</a:t>
            </a:r>
            <a:endParaRPr lang="pl-PL" dirty="0"/>
          </a:p>
        </p:txBody>
      </p:sp>
      <p:sp>
        <p:nvSpPr>
          <p:cNvPr id="3" name="Text Placeholder 2">
            <a:extLst>
              <a:ext uri="{FF2B5EF4-FFF2-40B4-BE49-F238E27FC236}">
                <a16:creationId xmlns:a16="http://schemas.microsoft.com/office/drawing/2014/main" id="{2EA51EDF-5192-3D79-C232-CB19DE0D89A1}"/>
              </a:ext>
            </a:extLst>
          </p:cNvPr>
          <p:cNvSpPr>
            <a:spLocks noGrp="1"/>
          </p:cNvSpPr>
          <p:nvPr>
            <p:ph type="body" sz="half" idx="1"/>
          </p:nvPr>
        </p:nvSpPr>
        <p:spPr/>
        <p:txBody>
          <a:bodyPr>
            <a:normAutofit fontScale="77500" lnSpcReduction="20000"/>
          </a:bodyPr>
          <a:lstStyle/>
          <a:p>
            <a:r>
              <a:rPr lang="de-DE" dirty="0"/>
              <a:t>Repetition : Définition Mobilité</a:t>
            </a:r>
          </a:p>
          <a:p>
            <a:pPr marL="0" indent="0">
              <a:buNone/>
            </a:pPr>
            <a:r>
              <a:rPr lang="de-DE" b="1" dirty="0"/>
              <a:t>Mobilité</a:t>
            </a:r>
          </a:p>
          <a:p>
            <a:pPr marL="0" indent="0">
              <a:buNone/>
            </a:pPr>
            <a:r>
              <a:rPr lang="de-DE" dirty="0"/>
              <a:t>Mobilité as an opportunity to change location "Mobilité in the broadest sense expresses both the desire for mobilité and the degree of mobilité of personnes, marchandises and messages. The demande for transport services results from the mobilité wishes." (Kummer 2010 : 41)</a:t>
            </a:r>
          </a:p>
          <a:p>
            <a:pPr marL="0" indent="0">
              <a:buNone/>
            </a:pPr>
            <a:r>
              <a:rPr lang="de-DE" b="1" dirty="0"/>
              <a:t>Trafic</a:t>
            </a:r>
          </a:p>
          <a:p>
            <a:pPr marL="0" indent="0">
              <a:buNone/>
            </a:pPr>
            <a:r>
              <a:rPr lang="de-DE" dirty="0"/>
              <a:t>Trafic as a realized change of location "The term transport covers all activités that together form the processus of moving personnes, marchandises and messages. This includes soutenir processus such as storage and handling processus, insofar as they are part of the movement processus." (Kummer 2010 : 33)</a:t>
            </a:r>
          </a:p>
          <a:p>
            <a:pPr marL="0" indent="0">
              <a:buNone/>
            </a:pPr>
            <a:r>
              <a:rPr lang="de-DE" b="1" dirty="0"/>
              <a:t>→ Trafic as a consequence of mobilité</a:t>
            </a:r>
          </a:p>
          <a:p>
            <a:endParaRPr lang="pl-PL" dirty="0"/>
          </a:p>
        </p:txBody>
      </p:sp>
    </p:spTree>
    <p:extLst>
      <p:ext uri="{BB962C8B-B14F-4D97-AF65-F5344CB8AC3E}">
        <p14:creationId xmlns:p14="http://schemas.microsoft.com/office/powerpoint/2010/main" val="2854244750"/>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29527F2-E347-A87F-36BF-63840C0B208D}"/>
              </a:ext>
            </a:extLst>
          </p:cNvPr>
          <p:cNvSpPr>
            <a:spLocks noGrp="1"/>
          </p:cNvSpPr>
          <p:nvPr>
            <p:ph type="title"/>
          </p:nvPr>
        </p:nvSpPr>
        <p:spPr>
          <a:xfrm>
            <a:off x="603252" y="539751"/>
            <a:ext cx="8056653" cy="717551"/>
          </a:xfrm>
        </p:spPr>
        <p:txBody>
          <a:bodyPr/>
          <a:lstStyle/>
          <a:p>
            <a:r>
              <a:rPr lang="de-DE" dirty="0" err="1"/>
              <a:t>Reasons</a:t>
            </a:r>
            <a:r>
              <a:rPr lang="de-DE" dirty="0"/>
              <a:t> </a:t>
            </a:r>
            <a:r>
              <a:rPr lang="de-DE" dirty="0" err="1"/>
              <a:t>for</a:t>
            </a:r>
            <a:r>
              <a:rPr lang="de-DE" dirty="0"/>
              <a:t> </a:t>
            </a:r>
            <a:r>
              <a:rPr lang="de-DE" dirty="0" err="1"/>
              <a:t>choosing</a:t>
            </a:r>
            <a:r>
              <a:rPr lang="de-DE" dirty="0"/>
              <a:t> a </a:t>
            </a:r>
            <a:r>
              <a:rPr lang="de-DE" dirty="0" err="1"/>
              <a:t>mode</a:t>
            </a:r>
            <a:r>
              <a:rPr lang="de-DE" dirty="0"/>
              <a:t> </a:t>
            </a:r>
            <a:r>
              <a:rPr lang="de-DE" dirty="0" err="1"/>
              <a:t>of</a:t>
            </a:r>
            <a:r>
              <a:rPr lang="de-DE" dirty="0"/>
              <a:t> </a:t>
            </a:r>
            <a:r>
              <a:rPr lang="de-DE" dirty="0" err="1"/>
              <a:t>transport</a:t>
            </a:r>
            <a:endParaRPr lang="de-DE" dirty="0"/>
          </a:p>
        </p:txBody>
      </p:sp>
      <p:pic>
        <p:nvPicPr>
          <p:cNvPr id="5" name="Grafik 4" descr="Ein Bild, das Text, Screenshot, Schrift, Zahl enthält.&#10;&#10;KI-generierte Inhalte können fehlerhaft sein.">
            <a:extLst>
              <a:ext uri="{FF2B5EF4-FFF2-40B4-BE49-F238E27FC236}">
                <a16:creationId xmlns:a16="http://schemas.microsoft.com/office/drawing/2014/main" id="{7A1A1624-A0D6-2D38-D1F8-54AF9A66C10E}"/>
              </a:ext>
            </a:extLst>
          </p:cNvPr>
          <p:cNvPicPr>
            <a:picLocks noChangeAspect="1"/>
          </p:cNvPicPr>
          <p:nvPr/>
        </p:nvPicPr>
        <p:blipFill>
          <a:blip r:embed="rId2">
            <a:extLst>
              <a:ext uri="{28A0092B-C50C-407E-A947-70E740481C1C}">
                <a14:useLocalDpi xmlns:a14="http://schemas.microsoft.com/office/drawing/2010/main" val="0"/>
              </a:ext>
            </a:extLst>
          </a:blip>
          <a:srcRect l="1089" t="4500" r="21679" b="35246"/>
          <a:stretch>
            <a:fillRect/>
          </a:stretch>
        </p:blipFill>
        <p:spPr>
          <a:xfrm>
            <a:off x="1357668" y="1398495"/>
            <a:ext cx="9476663" cy="5230846"/>
          </a:xfrm>
          <a:prstGeom prst="rect">
            <a:avLst/>
          </a:prstGeom>
        </p:spPr>
      </p:pic>
      <p:sp>
        <p:nvSpPr>
          <p:cNvPr id="6" name="Textfeld 5">
            <a:extLst>
              <a:ext uri="{FF2B5EF4-FFF2-40B4-BE49-F238E27FC236}">
                <a16:creationId xmlns:a16="http://schemas.microsoft.com/office/drawing/2014/main" id="{05B16796-5D78-4F2B-A352-E5FA9C3B5292}"/>
              </a:ext>
            </a:extLst>
          </p:cNvPr>
          <p:cNvSpPr txBox="1"/>
          <p:nvPr/>
        </p:nvSpPr>
        <p:spPr>
          <a:xfrm>
            <a:off x="9864763" y="5952361"/>
            <a:ext cx="1208442" cy="81817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1000" b="0" i="0" u="none" strike="noStrike" cap="none" spc="0" normalizeH="0" baseline="0" dirty="0">
                <a:ln>
                  <a:noFill/>
                </a:ln>
                <a:solidFill>
                  <a:srgbClr val="000000"/>
                </a:solidFill>
                <a:effectLst/>
                <a:uFillTx/>
                <a:latin typeface="+mn-lt"/>
                <a:ea typeface="+mn-ea"/>
                <a:cs typeface="+mn-cs"/>
                <a:sym typeface="Helvetica Neue"/>
              </a:rPr>
              <a:t>VCD 2014: 19</a:t>
            </a:r>
          </a:p>
        </p:txBody>
      </p:sp>
    </p:spTree>
    <p:extLst>
      <p:ext uri="{BB962C8B-B14F-4D97-AF65-F5344CB8AC3E}">
        <p14:creationId xmlns:p14="http://schemas.microsoft.com/office/powerpoint/2010/main" val="961909416"/>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AF15BF1-5CA0-D421-3BB7-F620620E847F}"/>
              </a:ext>
            </a:extLst>
          </p:cNvPr>
          <p:cNvSpPr>
            <a:spLocks noGrp="1"/>
          </p:cNvSpPr>
          <p:nvPr>
            <p:ph type="title"/>
          </p:nvPr>
        </p:nvSpPr>
        <p:spPr>
          <a:xfrm>
            <a:off x="603252" y="539751"/>
            <a:ext cx="7626347" cy="717551"/>
          </a:xfrm>
        </p:spPr>
        <p:txBody>
          <a:bodyPr/>
          <a:lstStyle/>
          <a:p>
            <a:r>
              <a:rPr lang="de-DE" dirty="0" err="1"/>
              <a:t>Reasons</a:t>
            </a:r>
            <a:r>
              <a:rPr lang="de-DE" dirty="0"/>
              <a:t> </a:t>
            </a:r>
            <a:r>
              <a:rPr lang="de-DE" dirty="0" err="1"/>
              <a:t>for</a:t>
            </a:r>
            <a:r>
              <a:rPr lang="de-DE" dirty="0"/>
              <a:t> </a:t>
            </a:r>
            <a:r>
              <a:rPr lang="de-DE" dirty="0" err="1"/>
              <a:t>choosing</a:t>
            </a:r>
            <a:r>
              <a:rPr lang="de-DE" dirty="0"/>
              <a:t> a </a:t>
            </a:r>
            <a:r>
              <a:rPr lang="de-DE" dirty="0" err="1"/>
              <a:t>mode</a:t>
            </a:r>
            <a:r>
              <a:rPr lang="de-DE" dirty="0"/>
              <a:t> </a:t>
            </a:r>
            <a:r>
              <a:rPr lang="de-DE" dirty="0" err="1"/>
              <a:t>of</a:t>
            </a:r>
            <a:r>
              <a:rPr lang="de-DE" dirty="0"/>
              <a:t> </a:t>
            </a:r>
            <a:r>
              <a:rPr lang="de-DE" dirty="0" err="1"/>
              <a:t>transport</a:t>
            </a:r>
            <a:endParaRPr lang="de-DE" dirty="0"/>
          </a:p>
        </p:txBody>
      </p:sp>
      <p:pic>
        <p:nvPicPr>
          <p:cNvPr id="5" name="Grafik 4" descr="Ein Bild, das Text, Screenshot, Schrift, Zahl enthält.&#10;&#10;KI-generierte Inhalte können fehlerhaft sein.">
            <a:extLst>
              <a:ext uri="{FF2B5EF4-FFF2-40B4-BE49-F238E27FC236}">
                <a16:creationId xmlns:a16="http://schemas.microsoft.com/office/drawing/2014/main" id="{3382C20F-3064-4C32-2700-36F50D45FB3B}"/>
              </a:ext>
            </a:extLst>
          </p:cNvPr>
          <p:cNvPicPr>
            <a:picLocks noChangeAspect="1"/>
          </p:cNvPicPr>
          <p:nvPr/>
        </p:nvPicPr>
        <p:blipFill>
          <a:blip r:embed="rId2">
            <a:extLst>
              <a:ext uri="{28A0092B-C50C-407E-A947-70E740481C1C}">
                <a14:useLocalDpi xmlns:a14="http://schemas.microsoft.com/office/drawing/2010/main" val="0"/>
              </a:ext>
            </a:extLst>
          </a:blip>
          <a:srcRect t="1761" r="41056" b="40136"/>
          <a:stretch>
            <a:fillRect/>
          </a:stretch>
        </p:blipFill>
        <p:spPr>
          <a:xfrm>
            <a:off x="205219" y="1694700"/>
            <a:ext cx="6371979" cy="4443803"/>
          </a:xfrm>
          <a:prstGeom prst="rect">
            <a:avLst/>
          </a:prstGeom>
        </p:spPr>
      </p:pic>
      <p:pic>
        <p:nvPicPr>
          <p:cNvPr id="7" name="Grafik 6" descr="Ein Bild, das Text, Screenshot, Fahrrad, Design enthält.&#10;&#10;KI-generierte Inhalte können fehlerhaft sein.">
            <a:extLst>
              <a:ext uri="{FF2B5EF4-FFF2-40B4-BE49-F238E27FC236}">
                <a16:creationId xmlns:a16="http://schemas.microsoft.com/office/drawing/2014/main" id="{6FFA5014-F5D3-2BE5-A769-9E92DBC43EB9}"/>
              </a:ext>
            </a:extLst>
          </p:cNvPr>
          <p:cNvPicPr>
            <a:picLocks noChangeAspect="1"/>
          </p:cNvPicPr>
          <p:nvPr/>
        </p:nvPicPr>
        <p:blipFill>
          <a:blip r:embed="rId3">
            <a:extLst>
              <a:ext uri="{28A0092B-C50C-407E-A947-70E740481C1C}">
                <a14:useLocalDpi xmlns:a14="http://schemas.microsoft.com/office/drawing/2010/main" val="0"/>
              </a:ext>
            </a:extLst>
          </a:blip>
          <a:srcRect t="5673" r="55036" b="34072"/>
          <a:stretch>
            <a:fillRect/>
          </a:stretch>
        </p:blipFill>
        <p:spPr>
          <a:xfrm>
            <a:off x="6577197" y="1694700"/>
            <a:ext cx="4610755" cy="4371339"/>
          </a:xfrm>
          <a:prstGeom prst="rect">
            <a:avLst/>
          </a:prstGeom>
        </p:spPr>
      </p:pic>
    </p:spTree>
    <p:extLst>
      <p:ext uri="{BB962C8B-B14F-4D97-AF65-F5344CB8AC3E}">
        <p14:creationId xmlns:p14="http://schemas.microsoft.com/office/powerpoint/2010/main" val="3729994182"/>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FAE1E51-588D-7262-B2A8-C1EAA6447AF9}"/>
              </a:ext>
            </a:extLst>
          </p:cNvPr>
          <p:cNvSpPr>
            <a:spLocks noGrp="1"/>
          </p:cNvSpPr>
          <p:nvPr>
            <p:ph type="title"/>
          </p:nvPr>
        </p:nvSpPr>
        <p:spPr>
          <a:xfrm>
            <a:off x="603253" y="539751"/>
            <a:ext cx="7282102" cy="717551"/>
          </a:xfrm>
        </p:spPr>
        <p:txBody>
          <a:bodyPr/>
          <a:lstStyle/>
          <a:p>
            <a:r>
              <a:rPr lang="de-DE" dirty="0" err="1"/>
              <a:t>Pourquoi do we want to expliquer mobilité comportement ?</a:t>
            </a:r>
          </a:p>
        </p:txBody>
      </p:sp>
      <p:pic>
        <p:nvPicPr>
          <p:cNvPr id="6" name="Grafik 5" descr="Ein Bild, das Text, Screenshot, Schrift, Design enthält.&#10;&#10;KI-generierte Inhalte können fehlerhaft sein.">
            <a:extLst>
              <a:ext uri="{FF2B5EF4-FFF2-40B4-BE49-F238E27FC236}">
                <a16:creationId xmlns:a16="http://schemas.microsoft.com/office/drawing/2014/main" id="{42F1C1A8-0E6B-6851-3A5A-D9A7E650A701}"/>
              </a:ext>
            </a:extLst>
          </p:cNvPr>
          <p:cNvPicPr>
            <a:picLocks noChangeAspect="1"/>
          </p:cNvPicPr>
          <p:nvPr/>
        </p:nvPicPr>
        <p:blipFill>
          <a:blip r:embed="rId2">
            <a:extLst>
              <a:ext uri="{28A0092B-C50C-407E-A947-70E740481C1C}">
                <a14:useLocalDpi xmlns:a14="http://schemas.microsoft.com/office/drawing/2010/main" val="0"/>
              </a:ext>
            </a:extLst>
          </a:blip>
          <a:srcRect t="4891" r="16420" b="44049"/>
          <a:stretch>
            <a:fillRect/>
          </a:stretch>
        </p:blipFill>
        <p:spPr>
          <a:xfrm>
            <a:off x="1010919" y="1531513"/>
            <a:ext cx="9800515" cy="4235909"/>
          </a:xfrm>
          <a:prstGeom prst="rect">
            <a:avLst/>
          </a:prstGeom>
        </p:spPr>
      </p:pic>
    </p:spTree>
    <p:extLst>
      <p:ext uri="{BB962C8B-B14F-4D97-AF65-F5344CB8AC3E}">
        <p14:creationId xmlns:p14="http://schemas.microsoft.com/office/powerpoint/2010/main" val="2152809883"/>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37011B-3F92-FEE8-6317-C4B1D0AF2D22}"/>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3587F4EE-9CAE-B29B-5253-7E123F011A67}"/>
              </a:ext>
            </a:extLst>
          </p:cNvPr>
          <p:cNvSpPr>
            <a:spLocks noGrp="1"/>
          </p:cNvSpPr>
          <p:nvPr>
            <p:ph type="title"/>
          </p:nvPr>
        </p:nvSpPr>
        <p:spPr>
          <a:xfrm>
            <a:off x="603253" y="539751"/>
            <a:ext cx="7282102" cy="717551"/>
          </a:xfrm>
        </p:spPr>
        <p:txBody>
          <a:bodyPr/>
          <a:lstStyle/>
          <a:p>
            <a:r>
              <a:rPr lang="de-DE" dirty="0" err="1"/>
              <a:t>Pourquoi do we want to expliquer mobilité comportement ?</a:t>
            </a:r>
          </a:p>
        </p:txBody>
      </p:sp>
      <p:pic>
        <p:nvPicPr>
          <p:cNvPr id="6" name="Grafik 5" descr="Ein Bild, das Text, Screenshot, Schrift, Design enthält.&#10;&#10;KI-generierte Inhalte können fehlerhaft sein.">
            <a:extLst>
              <a:ext uri="{FF2B5EF4-FFF2-40B4-BE49-F238E27FC236}">
                <a16:creationId xmlns:a16="http://schemas.microsoft.com/office/drawing/2014/main" id="{2C4804C1-C77B-7836-D906-D00C311C76C8}"/>
              </a:ext>
            </a:extLst>
          </p:cNvPr>
          <p:cNvPicPr>
            <a:picLocks noChangeAspect="1"/>
          </p:cNvPicPr>
          <p:nvPr/>
        </p:nvPicPr>
        <p:blipFill>
          <a:blip r:embed="rId2">
            <a:extLst>
              <a:ext uri="{28A0092B-C50C-407E-A947-70E740481C1C}">
                <a14:useLocalDpi xmlns:a14="http://schemas.microsoft.com/office/drawing/2010/main" val="0"/>
              </a:ext>
            </a:extLst>
          </a:blip>
          <a:srcRect t="4891" r="16420" b="44049"/>
          <a:stretch>
            <a:fillRect/>
          </a:stretch>
        </p:blipFill>
        <p:spPr>
          <a:xfrm>
            <a:off x="1010919" y="1531513"/>
            <a:ext cx="9800515" cy="4235909"/>
          </a:xfrm>
          <a:prstGeom prst="rect">
            <a:avLst/>
          </a:prstGeom>
        </p:spPr>
      </p:pic>
      <p:sp>
        <p:nvSpPr>
          <p:cNvPr id="3" name="Oval 2">
            <a:extLst>
              <a:ext uri="{FF2B5EF4-FFF2-40B4-BE49-F238E27FC236}">
                <a16:creationId xmlns:a16="http://schemas.microsoft.com/office/drawing/2014/main" id="{C26E81B0-C440-4474-ED8C-26C90B168337}"/>
              </a:ext>
            </a:extLst>
          </p:cNvPr>
          <p:cNvSpPr/>
          <p:nvPr/>
        </p:nvSpPr>
        <p:spPr>
          <a:xfrm>
            <a:off x="1010919" y="2714625"/>
            <a:ext cx="4689794" cy="1414463"/>
          </a:xfrm>
          <a:prstGeom prst="ellipse">
            <a:avLst/>
          </a:prstGeom>
          <a:noFill/>
          <a:ln/>
        </p:spPr>
        <p:style>
          <a:lnRef idx="2">
            <a:schemeClr val="accent2"/>
          </a:lnRef>
          <a:fillRef idx="1">
            <a:schemeClr val="lt1"/>
          </a:fillRef>
          <a:effectRef idx="0">
            <a:schemeClr val="accent2"/>
          </a:effectRef>
          <a:fontRef idx="minor">
            <a:schemeClr val="dk1"/>
          </a:fontRef>
        </p:style>
        <p:txBody>
          <a:bodyPr rot="0" spcFirstLastPara="1" vertOverflow="overflow" horzOverflow="overflow" vert="horz" wrap="square" lIns="50800" tIns="50800" rIns="50800" bIns="50800" numCol="1" spcCol="38100" rtlCol="0" anchor="ctr">
            <a:spAutoFit/>
          </a:bodyPr>
          <a:lstStyle/>
          <a:p>
            <a:pPr marL="0" marR="0" indent="0" algn="ctr" defTabSz="825500" rtl="0" fontAlgn="auto" latinLnBrk="0" hangingPunct="0">
              <a:lnSpc>
                <a:spcPct val="100000"/>
              </a:lnSpc>
              <a:spcBef>
                <a:spcPts val="0"/>
              </a:spcBef>
              <a:spcAft>
                <a:spcPts val="0"/>
              </a:spcAft>
              <a:buClrTx/>
              <a:buSzTx/>
              <a:buFontTx/>
              <a:buNone/>
              <a:tabLst/>
            </a:pPr>
            <a:endParaRPr kumimoji="0" lang="de-DE"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4" name="Textfeld 3">
            <a:extLst>
              <a:ext uri="{FF2B5EF4-FFF2-40B4-BE49-F238E27FC236}">
                <a16:creationId xmlns:a16="http://schemas.microsoft.com/office/drawing/2014/main" id="{CDEB26B3-EC7F-5265-EB29-33044FA6C156}"/>
              </a:ext>
            </a:extLst>
          </p:cNvPr>
          <p:cNvSpPr txBox="1"/>
          <p:nvPr/>
        </p:nvSpPr>
        <p:spPr>
          <a:xfrm>
            <a:off x="603253" y="5092303"/>
            <a:ext cx="4657725" cy="156607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defTabSz="2438338">
              <a:spcBef>
                <a:spcPts val="4500"/>
              </a:spcBef>
            </a:pPr>
            <a:r>
              <a:rPr lang="de-DE" sz="1472" b="1" dirty="0"/>
              <a:t>In order to have a targeted influence on people's mobilité comportement, it is first necessary to comprendre mobilité comportement and the reasons behind it.</a:t>
            </a:r>
            <a:endParaRPr kumimoji="0" lang="de-DE" sz="1600" b="1" i="0" u="none" strike="noStrike" cap="none" spc="0" normalizeH="0" baseline="0" dirty="0">
              <a:ln>
                <a:noFill/>
              </a:ln>
              <a:solidFill>
                <a:srgbClr val="000000"/>
              </a:solidFill>
              <a:effectLst/>
              <a:uFillTx/>
              <a:latin typeface="+mn-lt"/>
              <a:ea typeface="+mn-ea"/>
              <a:cs typeface="+mn-cs"/>
              <a:sym typeface="Helvetica Neue"/>
            </a:endParaRPr>
          </a:p>
        </p:txBody>
      </p:sp>
      <p:cxnSp>
        <p:nvCxnSpPr>
          <p:cNvPr id="7" name="Gewinkelte Verbindung 6">
            <a:extLst>
              <a:ext uri="{FF2B5EF4-FFF2-40B4-BE49-F238E27FC236}">
                <a16:creationId xmlns:a16="http://schemas.microsoft.com/office/drawing/2014/main" id="{FBEA8893-393A-0158-4466-BA99DCCFEF62}"/>
              </a:ext>
            </a:extLst>
          </p:cNvPr>
          <p:cNvCxnSpPr>
            <a:cxnSpLocks/>
            <a:stCxn id="3" idx="2"/>
            <a:endCxn id="4" idx="1"/>
          </p:cNvCxnSpPr>
          <p:nvPr/>
        </p:nvCxnSpPr>
        <p:spPr>
          <a:xfrm rot="10800000" flipV="1">
            <a:off x="603253" y="3421856"/>
            <a:ext cx="407666" cy="2453481"/>
          </a:xfrm>
          <a:prstGeom prst="bentConnector3">
            <a:avLst>
              <a:gd name="adj1" fmla="val 156075"/>
            </a:avLst>
          </a:prstGeom>
          <a:ln w="28575">
            <a:tailEnd type="triangle"/>
          </a:ln>
        </p:spPr>
        <p:style>
          <a:lnRef idx="1">
            <a:schemeClr val="accent2"/>
          </a:lnRef>
          <a:fillRef idx="0">
            <a:schemeClr val="accent2"/>
          </a:fillRef>
          <a:effectRef idx="0">
            <a:schemeClr val="accent2"/>
          </a:effectRef>
          <a:fontRef idx="minor">
            <a:schemeClr val="tx1"/>
          </a:fontRef>
        </p:style>
      </p:cxnSp>
    </p:spTree>
    <p:extLst>
      <p:ext uri="{BB962C8B-B14F-4D97-AF65-F5344CB8AC3E}">
        <p14:creationId xmlns:p14="http://schemas.microsoft.com/office/powerpoint/2010/main" val="191355202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2381834-48A7-FB1F-75F0-03975515A098}"/>
              </a:ext>
            </a:extLst>
          </p:cNvPr>
          <p:cNvSpPr>
            <a:spLocks noGrp="1"/>
          </p:cNvSpPr>
          <p:nvPr>
            <p:ph type="title"/>
          </p:nvPr>
        </p:nvSpPr>
        <p:spPr>
          <a:xfrm>
            <a:off x="603252" y="539751"/>
            <a:ext cx="6783385" cy="4575174"/>
          </a:xfrm>
        </p:spPr>
        <p:txBody>
          <a:bodyPr/>
          <a:lstStyle/>
          <a:p>
            <a:r>
              <a:rPr lang="de-DE" sz="8832" dirty="0"/>
              <a:t>THÉORIES DE L’ACTION</a:t>
            </a:r>
          </a:p>
        </p:txBody>
      </p:sp>
    </p:spTree>
    <p:extLst>
      <p:ext uri="{BB962C8B-B14F-4D97-AF65-F5344CB8AC3E}">
        <p14:creationId xmlns:p14="http://schemas.microsoft.com/office/powerpoint/2010/main" val="3231298904"/>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2.xml><?xml version="1.0" encoding="utf-8"?>
<ds:datastoreItem xmlns:ds="http://schemas.openxmlformats.org/officeDocument/2006/customXml" ds:itemID="{5167823F-587A-477D-BE82-6BCC301C67CB}">
  <ds:schemaRefs>
    <ds:schemaRef ds:uri="http://schemas.microsoft.com/sharepoint/v3/contenttype/forms"/>
  </ds:schemaRefs>
</ds:datastoreItem>
</file>

<file path=customXml/itemProps3.xml><?xml version="1.0" encoding="utf-8"?>
<ds:datastoreItem xmlns:ds="http://schemas.openxmlformats.org/officeDocument/2006/customXml" ds:itemID="{007520C2-A9D6-4B33-8AA3-CA937ADEF558}"/>
</file>

<file path=docProps/app.xml><?xml version="1.0" encoding="utf-8"?>
<Properties xmlns="http://schemas.openxmlformats.org/officeDocument/2006/extended-properties" xmlns:vt="http://schemas.openxmlformats.org/officeDocument/2006/docPropsVTypes">
  <TotalTime>4</TotalTime>
  <Words>1792</Words>
  <Application>Microsoft Office PowerPoint</Application>
  <PresentationFormat>Widescreen</PresentationFormat>
  <Paragraphs>174</Paragraphs>
  <Slides>33</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33</vt:i4>
      </vt:variant>
    </vt:vector>
  </HeadingPairs>
  <TitlesOfParts>
    <vt:vector size="42" baseType="lpstr">
      <vt:lpstr>Aptos</vt:lpstr>
      <vt:lpstr>Arial</vt:lpstr>
      <vt:lpstr>Arial Rounded MT Bold</vt:lpstr>
      <vt:lpstr>Calibri</vt:lpstr>
      <vt:lpstr>Helvetica Neue</vt:lpstr>
      <vt:lpstr>Helvetica Neue Medium</vt:lpstr>
      <vt:lpstr>Montserrat Regular</vt:lpstr>
      <vt:lpstr>Wingdings</vt:lpstr>
      <vt:lpstr>21_BasicWhite</vt:lpstr>
      <vt:lpstr>Comportements de mobilité</vt:lpstr>
      <vt:lpstr>Road Transportation Systems Engineering Development in the Sub-Saharan Africa – Modern EU Master Programme &amp; Capacity Building</vt:lpstr>
      <vt:lpstr>PowerPoint Presentation</vt:lpstr>
      <vt:lpstr>Introduction</vt:lpstr>
      <vt:lpstr>Reasons for choosing a mode of transport</vt:lpstr>
      <vt:lpstr>Reasons for choosing a mode of transport</vt:lpstr>
      <vt:lpstr>Pourquoi do we want to expliquer mobilité comportement ?</vt:lpstr>
      <vt:lpstr>Pourquoi do we want to expliquer mobilité comportement ?</vt:lpstr>
      <vt:lpstr>THÉORIES DE L’ACTION</vt:lpstr>
      <vt:lpstr>Pourquoi avons-nous besoin de théories ?</vt:lpstr>
      <vt:lpstr>The object of a théorie of action</vt:lpstr>
      <vt:lpstr>L’approche du choix rationnel</vt:lpstr>
      <vt:lpstr>L’approche du choix rationnel</vt:lpstr>
      <vt:lpstr>L’approche du choix rationnel</vt:lpstr>
      <vt:lpstr>L’approche du choix rationnel</vt:lpstr>
      <vt:lpstr>La théorie du comportement planifié</vt:lpstr>
      <vt:lpstr>La théorie du comportement planifié</vt:lpstr>
      <vt:lpstr>La théorie du comportement planifié</vt:lpstr>
      <vt:lpstr>La théorie du comportement planifié</vt:lpstr>
      <vt:lpstr>La théorie du comportement planifié</vt:lpstr>
      <vt:lpstr>La théorie du comportement planifié</vt:lpstr>
      <vt:lpstr>La théorie du comportement planifié</vt:lpstr>
      <vt:lpstr>MOBILITÉ AS A SOCIAL PHENOMENON  </vt:lpstr>
      <vt:lpstr>Analysis of collective contexts</vt:lpstr>
      <vt:lpstr>Intégration into the théorie of planned comportement</vt:lpstr>
      <vt:lpstr>Intégration into the théorie of planned comportement</vt:lpstr>
      <vt:lpstr>La théorie du comportement planifié</vt:lpstr>
      <vt:lpstr>La théorie du comportement planifié</vt:lpstr>
      <vt:lpstr>Théorie pluralism</vt:lpstr>
      <vt:lpstr>OUTLOOK :CULTURES OF MOBILITÉ   </vt:lpstr>
      <vt:lpstr>Shift in the analytical perspective</vt:lpstr>
      <vt:lpstr>Merci pour votre attention !</vt:lpstr>
      <vt:lpstr>Sources/Further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13</cp:revision>
  <dcterms:modified xsi:type="dcterms:W3CDTF">2026-07-15T07:57:05Z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