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47"/>
  </p:notesMasterIdLst>
  <p:sldIdLst>
    <p:sldId id="323" r:id="rId6"/>
    <p:sldId id="324" r:id="rId7"/>
    <p:sldId id="325" r:id="rId8"/>
    <p:sldId id="257" r:id="rId9"/>
    <p:sldId id="327" r:id="rId10"/>
    <p:sldId id="263" r:id="rId11"/>
    <p:sldId id="303" r:id="rId12"/>
    <p:sldId id="304" r:id="rId13"/>
    <p:sldId id="305" r:id="rId14"/>
    <p:sldId id="306" r:id="rId15"/>
    <p:sldId id="307" r:id="rId16"/>
    <p:sldId id="308" r:id="rId17"/>
    <p:sldId id="264" r:id="rId18"/>
    <p:sldId id="309" r:id="rId19"/>
    <p:sldId id="310" r:id="rId20"/>
    <p:sldId id="265" r:id="rId21"/>
    <p:sldId id="314" r:id="rId22"/>
    <p:sldId id="311" r:id="rId23"/>
    <p:sldId id="312" r:id="rId24"/>
    <p:sldId id="313" r:id="rId25"/>
    <p:sldId id="266" r:id="rId26"/>
    <p:sldId id="315" r:id="rId27"/>
    <p:sldId id="317" r:id="rId28"/>
    <p:sldId id="318" r:id="rId29"/>
    <p:sldId id="267" r:id="rId30"/>
    <p:sldId id="268" r:id="rId31"/>
    <p:sldId id="319" r:id="rId32"/>
    <p:sldId id="269" r:id="rId33"/>
    <p:sldId id="320" r:id="rId34"/>
    <p:sldId id="321" r:id="rId35"/>
    <p:sldId id="329" r:id="rId36"/>
    <p:sldId id="330" r:id="rId37"/>
    <p:sldId id="331" r:id="rId38"/>
    <p:sldId id="332" r:id="rId39"/>
    <p:sldId id="333" r:id="rId40"/>
    <p:sldId id="334" r:id="rId41"/>
    <p:sldId id="335" r:id="rId42"/>
    <p:sldId id="336" r:id="rId43"/>
    <p:sldId id="337" r:id="rId44"/>
    <p:sldId id="338" r:id="rId45"/>
    <p:sldId id="326" r:id="rId4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C89BDC-25C8-478D-0D70-99436B0061E3}" v="33" dt="2026-05-12T09:00:40.4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786" autoAdjust="0"/>
  </p:normalViewPr>
  <p:slideViewPr>
    <p:cSldViewPr snapToGrid="0">
      <p:cViewPr varScale="1">
        <p:scale>
          <a:sx n="112" d="100"/>
          <a:sy n="112" d="100"/>
        </p:scale>
        <p:origin x="13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7C9415AE-5550-E011-D732-0DD29AAC78D1}"/>
    <pc:docChg chg="addSld delSld modSld">
      <pc:chgData name="juswinkl@pg.edu.pl" userId="S::juswinkl_pg.edu.pl#ext#@fril.onmicrosoft.com::455ad5cd-e5a2-49e7-93b8-6e6dfab2f2a5" providerId="AD" clId="Web-{7C9415AE-5550-E011-D732-0DD29AAC78D1}" dt="2026-05-08T08:33:04.760" v="66" actId="1076"/>
      <pc:docMkLst>
        <pc:docMk/>
      </pc:docMkLst>
      <pc:sldChg chg="addSp modSp">
        <pc:chgData name="juswinkl@pg.edu.pl" userId="S::juswinkl_pg.edu.pl#ext#@fril.onmicrosoft.com::455ad5cd-e5a2-49e7-93b8-6e6dfab2f2a5" providerId="AD" clId="Web-{7C9415AE-5550-E011-D732-0DD29AAC78D1}" dt="2026-05-08T08:29:30.647" v="5" actId="1076"/>
        <pc:sldMkLst>
          <pc:docMk/>
          <pc:sldMk cId="1950644353" sldId="257"/>
        </pc:sldMkLst>
        <pc:picChg chg="add mod">
          <ac:chgData name="juswinkl@pg.edu.pl" userId="S::juswinkl_pg.edu.pl#ext#@fril.onmicrosoft.com::455ad5cd-e5a2-49e7-93b8-6e6dfab2f2a5" providerId="AD" clId="Web-{7C9415AE-5550-E011-D732-0DD29AAC78D1}" dt="2026-05-08T08:29:30.647" v="5" actId="1076"/>
          <ac:picMkLst>
            <pc:docMk/>
            <pc:sldMk cId="1950644353" sldId="257"/>
            <ac:picMk id="7" creationId="{69DD9582-CF43-2C17-0954-BDD12F7234C0}"/>
          </ac:picMkLst>
        </pc:picChg>
      </pc:sldChg>
      <pc:sldChg chg="addSp modSp">
        <pc:chgData name="juswinkl@pg.edu.pl" userId="S::juswinkl_pg.edu.pl#ext#@fril.onmicrosoft.com::455ad5cd-e5a2-49e7-93b8-6e6dfab2f2a5" providerId="AD" clId="Web-{7C9415AE-5550-E011-D732-0DD29AAC78D1}" dt="2026-05-08T08:29:40.585" v="7" actId="1076"/>
        <pc:sldMkLst>
          <pc:docMk/>
          <pc:sldMk cId="2522808702" sldId="263"/>
        </pc:sldMkLst>
        <pc:picChg chg="add mod">
          <ac:chgData name="juswinkl@pg.edu.pl" userId="S::juswinkl_pg.edu.pl#ext#@fril.onmicrosoft.com::455ad5cd-e5a2-49e7-93b8-6e6dfab2f2a5" providerId="AD" clId="Web-{7C9415AE-5550-E011-D732-0DD29AAC78D1}" dt="2026-05-08T08:29:40.585" v="7" actId="1076"/>
          <ac:picMkLst>
            <pc:docMk/>
            <pc:sldMk cId="2522808702" sldId="263"/>
            <ac:picMk id="5" creationId="{71CD3B22-A1B0-58D0-1B6E-0394562CCC3C}"/>
          </ac:picMkLst>
        </pc:picChg>
      </pc:sldChg>
      <pc:sldChg chg="addSp modSp">
        <pc:chgData name="juswinkl@pg.edu.pl" userId="S::juswinkl_pg.edu.pl#ext#@fril.onmicrosoft.com::455ad5cd-e5a2-49e7-93b8-6e6dfab2f2a5" providerId="AD" clId="Web-{7C9415AE-5550-E011-D732-0DD29AAC78D1}" dt="2026-05-08T08:30:21.679" v="21" actId="1076"/>
        <pc:sldMkLst>
          <pc:docMk/>
          <pc:sldMk cId="4293381621" sldId="264"/>
        </pc:sldMkLst>
        <pc:picChg chg="add mod">
          <ac:chgData name="juswinkl@pg.edu.pl" userId="S::juswinkl_pg.edu.pl#ext#@fril.onmicrosoft.com::455ad5cd-e5a2-49e7-93b8-6e6dfab2f2a5" providerId="AD" clId="Web-{7C9415AE-5550-E011-D732-0DD29AAC78D1}" dt="2026-05-08T08:30:21.679" v="21" actId="1076"/>
          <ac:picMkLst>
            <pc:docMk/>
            <pc:sldMk cId="4293381621" sldId="264"/>
            <ac:picMk id="6" creationId="{B959BF4A-A2A0-28F6-5584-24D88FABFAC5}"/>
          </ac:picMkLst>
        </pc:picChg>
      </pc:sldChg>
      <pc:sldChg chg="addSp modSp">
        <pc:chgData name="juswinkl@pg.edu.pl" userId="S::juswinkl_pg.edu.pl#ext#@fril.onmicrosoft.com::455ad5cd-e5a2-49e7-93b8-6e6dfab2f2a5" providerId="AD" clId="Web-{7C9415AE-5550-E011-D732-0DD29AAC78D1}" dt="2026-05-08T08:30:39.742" v="27" actId="1076"/>
        <pc:sldMkLst>
          <pc:docMk/>
          <pc:sldMk cId="988072562" sldId="265"/>
        </pc:sldMkLst>
        <pc:picChg chg="add mod">
          <ac:chgData name="juswinkl@pg.edu.pl" userId="S::juswinkl_pg.edu.pl#ext#@fril.onmicrosoft.com::455ad5cd-e5a2-49e7-93b8-6e6dfab2f2a5" providerId="AD" clId="Web-{7C9415AE-5550-E011-D732-0DD29AAC78D1}" dt="2026-05-08T08:30:39.742" v="27" actId="1076"/>
          <ac:picMkLst>
            <pc:docMk/>
            <pc:sldMk cId="988072562" sldId="265"/>
            <ac:picMk id="5" creationId="{A6C8BBDB-F661-586E-875D-43C5F0464E64}"/>
          </ac:picMkLst>
        </pc:picChg>
      </pc:sldChg>
      <pc:sldChg chg="addSp modSp">
        <pc:chgData name="juswinkl@pg.edu.pl" userId="S::juswinkl_pg.edu.pl#ext#@fril.onmicrosoft.com::455ad5cd-e5a2-49e7-93b8-6e6dfab2f2a5" providerId="AD" clId="Web-{7C9415AE-5550-E011-D732-0DD29AAC78D1}" dt="2026-05-08T08:31:08.696" v="37" actId="1076"/>
        <pc:sldMkLst>
          <pc:docMk/>
          <pc:sldMk cId="4028765290" sldId="266"/>
        </pc:sldMkLst>
        <pc:picChg chg="add mod">
          <ac:chgData name="juswinkl@pg.edu.pl" userId="S::juswinkl_pg.edu.pl#ext#@fril.onmicrosoft.com::455ad5cd-e5a2-49e7-93b8-6e6dfab2f2a5" providerId="AD" clId="Web-{7C9415AE-5550-E011-D732-0DD29AAC78D1}" dt="2026-05-08T08:31:08.696" v="37" actId="1076"/>
          <ac:picMkLst>
            <pc:docMk/>
            <pc:sldMk cId="4028765290" sldId="266"/>
            <ac:picMk id="4" creationId="{92916B81-5BA9-5CDA-57C8-4292A5E7A437}"/>
          </ac:picMkLst>
        </pc:picChg>
      </pc:sldChg>
      <pc:sldChg chg="addSp modSp">
        <pc:chgData name="juswinkl@pg.edu.pl" userId="S::juswinkl_pg.edu.pl#ext#@fril.onmicrosoft.com::455ad5cd-e5a2-49e7-93b8-6e6dfab2f2a5" providerId="AD" clId="Web-{7C9415AE-5550-E011-D732-0DD29AAC78D1}" dt="2026-05-08T08:31:40.884" v="45" actId="1076"/>
        <pc:sldMkLst>
          <pc:docMk/>
          <pc:sldMk cId="4184698265" sldId="267"/>
        </pc:sldMkLst>
        <pc:picChg chg="add mod">
          <ac:chgData name="juswinkl@pg.edu.pl" userId="S::juswinkl_pg.edu.pl#ext#@fril.onmicrosoft.com::455ad5cd-e5a2-49e7-93b8-6e6dfab2f2a5" providerId="AD" clId="Web-{7C9415AE-5550-E011-D732-0DD29AAC78D1}" dt="2026-05-08T08:31:40.884" v="45" actId="1076"/>
          <ac:picMkLst>
            <pc:docMk/>
            <pc:sldMk cId="4184698265" sldId="267"/>
            <ac:picMk id="5" creationId="{2D4318EB-E287-593B-5F46-F699F15CD715}"/>
          </ac:picMkLst>
        </pc:picChg>
      </pc:sldChg>
      <pc:sldChg chg="addSp modSp">
        <pc:chgData name="juswinkl@pg.edu.pl" userId="S::juswinkl_pg.edu.pl#ext#@fril.onmicrosoft.com::455ad5cd-e5a2-49e7-93b8-6e6dfab2f2a5" providerId="AD" clId="Web-{7C9415AE-5550-E011-D732-0DD29AAC78D1}" dt="2026-05-08T08:31:45.415" v="47" actId="1076"/>
        <pc:sldMkLst>
          <pc:docMk/>
          <pc:sldMk cId="1287367103" sldId="268"/>
        </pc:sldMkLst>
        <pc:picChg chg="add mod">
          <ac:chgData name="juswinkl@pg.edu.pl" userId="S::juswinkl_pg.edu.pl#ext#@fril.onmicrosoft.com::455ad5cd-e5a2-49e7-93b8-6e6dfab2f2a5" providerId="AD" clId="Web-{7C9415AE-5550-E011-D732-0DD29AAC78D1}" dt="2026-05-08T08:31:45.415" v="47" actId="1076"/>
          <ac:picMkLst>
            <pc:docMk/>
            <pc:sldMk cId="1287367103" sldId="268"/>
            <ac:picMk id="5" creationId="{6F683A72-C62E-9972-45AE-E2257D9C7F03}"/>
          </ac:picMkLst>
        </pc:picChg>
      </pc:sldChg>
      <pc:sldChg chg="addSp modSp">
        <pc:chgData name="juswinkl@pg.edu.pl" userId="S::juswinkl_pg.edu.pl#ext#@fril.onmicrosoft.com::455ad5cd-e5a2-49e7-93b8-6e6dfab2f2a5" providerId="AD" clId="Web-{7C9415AE-5550-E011-D732-0DD29AAC78D1}" dt="2026-05-08T08:31:55.478" v="51" actId="1076"/>
        <pc:sldMkLst>
          <pc:docMk/>
          <pc:sldMk cId="2569511204" sldId="269"/>
        </pc:sldMkLst>
        <pc:picChg chg="add mod">
          <ac:chgData name="juswinkl@pg.edu.pl" userId="S::juswinkl_pg.edu.pl#ext#@fril.onmicrosoft.com::455ad5cd-e5a2-49e7-93b8-6e6dfab2f2a5" providerId="AD" clId="Web-{7C9415AE-5550-E011-D732-0DD29AAC78D1}" dt="2026-05-08T08:31:55.478" v="51" actId="1076"/>
          <ac:picMkLst>
            <pc:docMk/>
            <pc:sldMk cId="2569511204" sldId="269"/>
            <ac:picMk id="5" creationId="{10804F89-39F9-E433-38FD-0F2CDCDA0FB6}"/>
          </ac:picMkLst>
        </pc:picChg>
      </pc:sldChg>
      <pc:sldChg chg="addSp modSp">
        <pc:chgData name="juswinkl@pg.edu.pl" userId="S::juswinkl_pg.edu.pl#ext#@fril.onmicrosoft.com::455ad5cd-e5a2-49e7-93b8-6e6dfab2f2a5" providerId="AD" clId="Web-{7C9415AE-5550-E011-D732-0DD29AAC78D1}" dt="2026-05-08T08:29:45.741" v="9" actId="1076"/>
        <pc:sldMkLst>
          <pc:docMk/>
          <pc:sldMk cId="3253965115" sldId="303"/>
        </pc:sldMkLst>
        <pc:picChg chg="add mod">
          <ac:chgData name="juswinkl@pg.edu.pl" userId="S::juswinkl_pg.edu.pl#ext#@fril.onmicrosoft.com::455ad5cd-e5a2-49e7-93b8-6e6dfab2f2a5" providerId="AD" clId="Web-{7C9415AE-5550-E011-D732-0DD29AAC78D1}" dt="2026-05-08T08:29:45.741" v="9" actId="1076"/>
          <ac:picMkLst>
            <pc:docMk/>
            <pc:sldMk cId="3253965115" sldId="303"/>
            <ac:picMk id="6" creationId="{9D677A95-3EC4-FE8E-1C74-C84632E2C776}"/>
          </ac:picMkLst>
        </pc:picChg>
      </pc:sldChg>
      <pc:sldChg chg="addSp modSp">
        <pc:chgData name="juswinkl@pg.edu.pl" userId="S::juswinkl_pg.edu.pl#ext#@fril.onmicrosoft.com::455ad5cd-e5a2-49e7-93b8-6e6dfab2f2a5" providerId="AD" clId="Web-{7C9415AE-5550-E011-D732-0DD29AAC78D1}" dt="2026-05-08T08:29:51.226" v="11" actId="1076"/>
        <pc:sldMkLst>
          <pc:docMk/>
          <pc:sldMk cId="1771255432" sldId="304"/>
        </pc:sldMkLst>
        <pc:picChg chg="add mod">
          <ac:chgData name="juswinkl@pg.edu.pl" userId="S::juswinkl_pg.edu.pl#ext#@fril.onmicrosoft.com::455ad5cd-e5a2-49e7-93b8-6e6dfab2f2a5" providerId="AD" clId="Web-{7C9415AE-5550-E011-D732-0DD29AAC78D1}" dt="2026-05-08T08:29:51.226" v="11" actId="1076"/>
          <ac:picMkLst>
            <pc:docMk/>
            <pc:sldMk cId="1771255432" sldId="304"/>
            <ac:picMk id="6" creationId="{35541DF3-63B3-2C1E-9EC4-30DACA0B1AA4}"/>
          </ac:picMkLst>
        </pc:picChg>
      </pc:sldChg>
      <pc:sldChg chg="addSp modSp">
        <pc:chgData name="juswinkl@pg.edu.pl" userId="S::juswinkl_pg.edu.pl#ext#@fril.onmicrosoft.com::455ad5cd-e5a2-49e7-93b8-6e6dfab2f2a5" providerId="AD" clId="Web-{7C9415AE-5550-E011-D732-0DD29AAC78D1}" dt="2026-05-08T08:29:56.835" v="13" actId="1076"/>
        <pc:sldMkLst>
          <pc:docMk/>
          <pc:sldMk cId="724282048" sldId="305"/>
        </pc:sldMkLst>
        <pc:picChg chg="add mod">
          <ac:chgData name="juswinkl@pg.edu.pl" userId="S::juswinkl_pg.edu.pl#ext#@fril.onmicrosoft.com::455ad5cd-e5a2-49e7-93b8-6e6dfab2f2a5" providerId="AD" clId="Web-{7C9415AE-5550-E011-D732-0DD29AAC78D1}" dt="2026-05-08T08:29:56.835" v="13" actId="1076"/>
          <ac:picMkLst>
            <pc:docMk/>
            <pc:sldMk cId="724282048" sldId="305"/>
            <ac:picMk id="6" creationId="{435688BA-BFF5-2FF4-8C11-BB06711BCE7A}"/>
          </ac:picMkLst>
        </pc:picChg>
      </pc:sldChg>
      <pc:sldChg chg="addSp modSp">
        <pc:chgData name="juswinkl@pg.edu.pl" userId="S::juswinkl_pg.edu.pl#ext#@fril.onmicrosoft.com::455ad5cd-e5a2-49e7-93b8-6e6dfab2f2a5" providerId="AD" clId="Web-{7C9415AE-5550-E011-D732-0DD29AAC78D1}" dt="2026-05-08T08:30:01.398" v="15" actId="1076"/>
        <pc:sldMkLst>
          <pc:docMk/>
          <pc:sldMk cId="4011691597" sldId="306"/>
        </pc:sldMkLst>
        <pc:picChg chg="add mod">
          <ac:chgData name="juswinkl@pg.edu.pl" userId="S::juswinkl_pg.edu.pl#ext#@fril.onmicrosoft.com::455ad5cd-e5a2-49e7-93b8-6e6dfab2f2a5" providerId="AD" clId="Web-{7C9415AE-5550-E011-D732-0DD29AAC78D1}" dt="2026-05-08T08:30:01.398" v="15" actId="1076"/>
          <ac:picMkLst>
            <pc:docMk/>
            <pc:sldMk cId="4011691597" sldId="306"/>
            <ac:picMk id="6" creationId="{27417FC3-C338-68D1-ACD3-187B2D42A2B2}"/>
          </ac:picMkLst>
        </pc:picChg>
      </pc:sldChg>
      <pc:sldChg chg="addSp modSp">
        <pc:chgData name="juswinkl@pg.edu.pl" userId="S::juswinkl_pg.edu.pl#ext#@fril.onmicrosoft.com::455ad5cd-e5a2-49e7-93b8-6e6dfab2f2a5" providerId="AD" clId="Web-{7C9415AE-5550-E011-D732-0DD29AAC78D1}" dt="2026-05-08T08:30:10.710" v="17" actId="1076"/>
        <pc:sldMkLst>
          <pc:docMk/>
          <pc:sldMk cId="4191429029" sldId="307"/>
        </pc:sldMkLst>
        <pc:picChg chg="add mod">
          <ac:chgData name="juswinkl@pg.edu.pl" userId="S::juswinkl_pg.edu.pl#ext#@fril.onmicrosoft.com::455ad5cd-e5a2-49e7-93b8-6e6dfab2f2a5" providerId="AD" clId="Web-{7C9415AE-5550-E011-D732-0DD29AAC78D1}" dt="2026-05-08T08:30:10.710" v="17" actId="1076"/>
          <ac:picMkLst>
            <pc:docMk/>
            <pc:sldMk cId="4191429029" sldId="307"/>
            <ac:picMk id="6" creationId="{C99A4418-374D-F452-F67A-360B64F1600E}"/>
          </ac:picMkLst>
        </pc:picChg>
      </pc:sldChg>
      <pc:sldChg chg="addSp modSp">
        <pc:chgData name="juswinkl@pg.edu.pl" userId="S::juswinkl_pg.edu.pl#ext#@fril.onmicrosoft.com::455ad5cd-e5a2-49e7-93b8-6e6dfab2f2a5" providerId="AD" clId="Web-{7C9415AE-5550-E011-D732-0DD29AAC78D1}" dt="2026-05-08T08:30:16.836" v="19" actId="1076"/>
        <pc:sldMkLst>
          <pc:docMk/>
          <pc:sldMk cId="2932666538" sldId="308"/>
        </pc:sldMkLst>
        <pc:picChg chg="add mod">
          <ac:chgData name="juswinkl@pg.edu.pl" userId="S::juswinkl_pg.edu.pl#ext#@fril.onmicrosoft.com::455ad5cd-e5a2-49e7-93b8-6e6dfab2f2a5" providerId="AD" clId="Web-{7C9415AE-5550-E011-D732-0DD29AAC78D1}" dt="2026-05-08T08:30:16.836" v="19" actId="1076"/>
          <ac:picMkLst>
            <pc:docMk/>
            <pc:sldMk cId="2932666538" sldId="308"/>
            <ac:picMk id="5" creationId="{B5D1D7E1-6FC0-3BE9-1EF8-4177F1F1046D}"/>
          </ac:picMkLst>
        </pc:picChg>
      </pc:sldChg>
      <pc:sldChg chg="addSp modSp">
        <pc:chgData name="juswinkl@pg.edu.pl" userId="S::juswinkl_pg.edu.pl#ext#@fril.onmicrosoft.com::455ad5cd-e5a2-49e7-93b8-6e6dfab2f2a5" providerId="AD" clId="Web-{7C9415AE-5550-E011-D732-0DD29AAC78D1}" dt="2026-05-08T08:30:26.133" v="23" actId="1076"/>
        <pc:sldMkLst>
          <pc:docMk/>
          <pc:sldMk cId="1832496459" sldId="309"/>
        </pc:sldMkLst>
        <pc:picChg chg="add mod">
          <ac:chgData name="juswinkl@pg.edu.pl" userId="S::juswinkl_pg.edu.pl#ext#@fril.onmicrosoft.com::455ad5cd-e5a2-49e7-93b8-6e6dfab2f2a5" providerId="AD" clId="Web-{7C9415AE-5550-E011-D732-0DD29AAC78D1}" dt="2026-05-08T08:30:26.133" v="23" actId="1076"/>
          <ac:picMkLst>
            <pc:docMk/>
            <pc:sldMk cId="1832496459" sldId="309"/>
            <ac:picMk id="4" creationId="{3141828E-015E-F55B-752B-6DEB34FF05D0}"/>
          </ac:picMkLst>
        </pc:picChg>
      </pc:sldChg>
      <pc:sldChg chg="addSp modSp">
        <pc:chgData name="juswinkl@pg.edu.pl" userId="S::juswinkl_pg.edu.pl#ext#@fril.onmicrosoft.com::455ad5cd-e5a2-49e7-93b8-6e6dfab2f2a5" providerId="AD" clId="Web-{7C9415AE-5550-E011-D732-0DD29AAC78D1}" dt="2026-05-08T08:30:33.148" v="25" actId="1076"/>
        <pc:sldMkLst>
          <pc:docMk/>
          <pc:sldMk cId="3012195386" sldId="310"/>
        </pc:sldMkLst>
        <pc:picChg chg="add mod">
          <ac:chgData name="juswinkl@pg.edu.pl" userId="S::juswinkl_pg.edu.pl#ext#@fril.onmicrosoft.com::455ad5cd-e5a2-49e7-93b8-6e6dfab2f2a5" providerId="AD" clId="Web-{7C9415AE-5550-E011-D732-0DD29AAC78D1}" dt="2026-05-08T08:30:33.148" v="25" actId="1076"/>
          <ac:picMkLst>
            <pc:docMk/>
            <pc:sldMk cId="3012195386" sldId="310"/>
            <ac:picMk id="5" creationId="{FE8E676D-57C1-F9F8-E59B-1AB2BCB3FACC}"/>
          </ac:picMkLst>
        </pc:picChg>
      </pc:sldChg>
      <pc:sldChg chg="addSp modSp">
        <pc:chgData name="juswinkl@pg.edu.pl" userId="S::juswinkl_pg.edu.pl#ext#@fril.onmicrosoft.com::455ad5cd-e5a2-49e7-93b8-6e6dfab2f2a5" providerId="AD" clId="Web-{7C9415AE-5550-E011-D732-0DD29AAC78D1}" dt="2026-05-08T08:30:51.274" v="31" actId="1076"/>
        <pc:sldMkLst>
          <pc:docMk/>
          <pc:sldMk cId="3205023882" sldId="311"/>
        </pc:sldMkLst>
        <pc:picChg chg="add mod">
          <ac:chgData name="juswinkl@pg.edu.pl" userId="S::juswinkl_pg.edu.pl#ext#@fril.onmicrosoft.com::455ad5cd-e5a2-49e7-93b8-6e6dfab2f2a5" providerId="AD" clId="Web-{7C9415AE-5550-E011-D732-0DD29AAC78D1}" dt="2026-05-08T08:30:51.274" v="31" actId="1076"/>
          <ac:picMkLst>
            <pc:docMk/>
            <pc:sldMk cId="3205023882" sldId="311"/>
            <ac:picMk id="5" creationId="{3BC623E8-F996-0713-5E59-65EE66AA8678}"/>
          </ac:picMkLst>
        </pc:picChg>
      </pc:sldChg>
      <pc:sldChg chg="addSp modSp">
        <pc:chgData name="juswinkl@pg.edu.pl" userId="S::juswinkl_pg.edu.pl#ext#@fril.onmicrosoft.com::455ad5cd-e5a2-49e7-93b8-6e6dfab2f2a5" providerId="AD" clId="Web-{7C9415AE-5550-E011-D732-0DD29AAC78D1}" dt="2026-05-08T08:30:57.258" v="33" actId="1076"/>
        <pc:sldMkLst>
          <pc:docMk/>
          <pc:sldMk cId="3201281415" sldId="312"/>
        </pc:sldMkLst>
        <pc:picChg chg="add mod">
          <ac:chgData name="juswinkl@pg.edu.pl" userId="S::juswinkl_pg.edu.pl#ext#@fril.onmicrosoft.com::455ad5cd-e5a2-49e7-93b8-6e6dfab2f2a5" providerId="AD" clId="Web-{7C9415AE-5550-E011-D732-0DD29AAC78D1}" dt="2026-05-08T08:30:57.258" v="33" actId="1076"/>
          <ac:picMkLst>
            <pc:docMk/>
            <pc:sldMk cId="3201281415" sldId="312"/>
            <ac:picMk id="5" creationId="{E3AC22A5-EC1F-BEF7-C866-39F64C33167F}"/>
          </ac:picMkLst>
        </pc:picChg>
      </pc:sldChg>
      <pc:sldChg chg="addSp modSp">
        <pc:chgData name="juswinkl@pg.edu.pl" userId="S::juswinkl_pg.edu.pl#ext#@fril.onmicrosoft.com::455ad5cd-e5a2-49e7-93b8-6e6dfab2f2a5" providerId="AD" clId="Web-{7C9415AE-5550-E011-D732-0DD29AAC78D1}" dt="2026-05-08T08:31:02.430" v="35" actId="1076"/>
        <pc:sldMkLst>
          <pc:docMk/>
          <pc:sldMk cId="3755435075" sldId="313"/>
        </pc:sldMkLst>
        <pc:picChg chg="add mod">
          <ac:chgData name="juswinkl@pg.edu.pl" userId="S::juswinkl_pg.edu.pl#ext#@fril.onmicrosoft.com::455ad5cd-e5a2-49e7-93b8-6e6dfab2f2a5" providerId="AD" clId="Web-{7C9415AE-5550-E011-D732-0DD29AAC78D1}" dt="2026-05-08T08:31:02.430" v="35" actId="1076"/>
          <ac:picMkLst>
            <pc:docMk/>
            <pc:sldMk cId="3755435075" sldId="313"/>
            <ac:picMk id="5" creationId="{711CF3F1-ED1A-B71E-0834-CED019A68077}"/>
          </ac:picMkLst>
        </pc:picChg>
      </pc:sldChg>
      <pc:sldChg chg="addSp modSp">
        <pc:chgData name="juswinkl@pg.edu.pl" userId="S::juswinkl_pg.edu.pl#ext#@fril.onmicrosoft.com::455ad5cd-e5a2-49e7-93b8-6e6dfab2f2a5" providerId="AD" clId="Web-{7C9415AE-5550-E011-D732-0DD29AAC78D1}" dt="2026-05-08T08:30:45.492" v="29" actId="1076"/>
        <pc:sldMkLst>
          <pc:docMk/>
          <pc:sldMk cId="1431835788" sldId="314"/>
        </pc:sldMkLst>
        <pc:picChg chg="add mod">
          <ac:chgData name="juswinkl@pg.edu.pl" userId="S::juswinkl_pg.edu.pl#ext#@fril.onmicrosoft.com::455ad5cd-e5a2-49e7-93b8-6e6dfab2f2a5" providerId="AD" clId="Web-{7C9415AE-5550-E011-D732-0DD29AAC78D1}" dt="2026-05-08T08:30:45.492" v="29" actId="1076"/>
          <ac:picMkLst>
            <pc:docMk/>
            <pc:sldMk cId="1431835788" sldId="314"/>
            <ac:picMk id="3" creationId="{05499346-0719-B1EE-ADB0-704AEFD171CF}"/>
          </ac:picMkLst>
        </pc:picChg>
      </pc:sldChg>
      <pc:sldChg chg="addSp modSp">
        <pc:chgData name="juswinkl@pg.edu.pl" userId="S::juswinkl_pg.edu.pl#ext#@fril.onmicrosoft.com::455ad5cd-e5a2-49e7-93b8-6e6dfab2f2a5" providerId="AD" clId="Web-{7C9415AE-5550-E011-D732-0DD29AAC78D1}" dt="2026-05-08T08:31:16.727" v="39" actId="1076"/>
        <pc:sldMkLst>
          <pc:docMk/>
          <pc:sldMk cId="2250842978" sldId="315"/>
        </pc:sldMkLst>
        <pc:picChg chg="add mod">
          <ac:chgData name="juswinkl@pg.edu.pl" userId="S::juswinkl_pg.edu.pl#ext#@fril.onmicrosoft.com::455ad5cd-e5a2-49e7-93b8-6e6dfab2f2a5" providerId="AD" clId="Web-{7C9415AE-5550-E011-D732-0DD29AAC78D1}" dt="2026-05-08T08:31:16.727" v="39" actId="1076"/>
          <ac:picMkLst>
            <pc:docMk/>
            <pc:sldMk cId="2250842978" sldId="315"/>
            <ac:picMk id="4" creationId="{F999593A-7CBF-DE16-C1D6-6EF8E92EB4AB}"/>
          </ac:picMkLst>
        </pc:picChg>
      </pc:sldChg>
      <pc:sldChg chg="addSp modSp">
        <pc:chgData name="juswinkl@pg.edu.pl" userId="S::juswinkl_pg.edu.pl#ext#@fril.onmicrosoft.com::455ad5cd-e5a2-49e7-93b8-6e6dfab2f2a5" providerId="AD" clId="Web-{7C9415AE-5550-E011-D732-0DD29AAC78D1}" dt="2026-05-08T08:31:28.009" v="41" actId="1076"/>
        <pc:sldMkLst>
          <pc:docMk/>
          <pc:sldMk cId="1920701469" sldId="317"/>
        </pc:sldMkLst>
        <pc:picChg chg="add mod">
          <ac:chgData name="juswinkl@pg.edu.pl" userId="S::juswinkl_pg.edu.pl#ext#@fril.onmicrosoft.com::455ad5cd-e5a2-49e7-93b8-6e6dfab2f2a5" providerId="AD" clId="Web-{7C9415AE-5550-E011-D732-0DD29AAC78D1}" dt="2026-05-08T08:31:28.009" v="41" actId="1076"/>
          <ac:picMkLst>
            <pc:docMk/>
            <pc:sldMk cId="1920701469" sldId="317"/>
            <ac:picMk id="3" creationId="{1F6F3AD5-C0EF-27A5-9DB1-02F155DF6EC0}"/>
          </ac:picMkLst>
        </pc:picChg>
      </pc:sldChg>
      <pc:sldChg chg="addSp modSp">
        <pc:chgData name="juswinkl@pg.edu.pl" userId="S::juswinkl_pg.edu.pl#ext#@fril.onmicrosoft.com::455ad5cd-e5a2-49e7-93b8-6e6dfab2f2a5" providerId="AD" clId="Web-{7C9415AE-5550-E011-D732-0DD29AAC78D1}" dt="2026-05-08T08:31:35.852" v="43" actId="1076"/>
        <pc:sldMkLst>
          <pc:docMk/>
          <pc:sldMk cId="3635066788" sldId="318"/>
        </pc:sldMkLst>
        <pc:picChg chg="add mod">
          <ac:chgData name="juswinkl@pg.edu.pl" userId="S::juswinkl_pg.edu.pl#ext#@fril.onmicrosoft.com::455ad5cd-e5a2-49e7-93b8-6e6dfab2f2a5" providerId="AD" clId="Web-{7C9415AE-5550-E011-D732-0DD29AAC78D1}" dt="2026-05-08T08:31:35.852" v="43" actId="1076"/>
          <ac:picMkLst>
            <pc:docMk/>
            <pc:sldMk cId="3635066788" sldId="318"/>
            <ac:picMk id="5" creationId="{AFBA08D8-4FE4-1B24-9C30-55F712975BBC}"/>
          </ac:picMkLst>
        </pc:picChg>
      </pc:sldChg>
      <pc:sldChg chg="addSp modSp">
        <pc:chgData name="juswinkl@pg.edu.pl" userId="S::juswinkl_pg.edu.pl#ext#@fril.onmicrosoft.com::455ad5cd-e5a2-49e7-93b8-6e6dfab2f2a5" providerId="AD" clId="Web-{7C9415AE-5550-E011-D732-0DD29AAC78D1}" dt="2026-05-08T08:31:50.524" v="49" actId="1076"/>
        <pc:sldMkLst>
          <pc:docMk/>
          <pc:sldMk cId="671515189" sldId="319"/>
        </pc:sldMkLst>
        <pc:picChg chg="add mod">
          <ac:chgData name="juswinkl@pg.edu.pl" userId="S::juswinkl_pg.edu.pl#ext#@fril.onmicrosoft.com::455ad5cd-e5a2-49e7-93b8-6e6dfab2f2a5" providerId="AD" clId="Web-{7C9415AE-5550-E011-D732-0DD29AAC78D1}" dt="2026-05-08T08:31:50.524" v="49" actId="1076"/>
          <ac:picMkLst>
            <pc:docMk/>
            <pc:sldMk cId="671515189" sldId="319"/>
            <ac:picMk id="5" creationId="{6FB634F5-A2D6-CF18-628A-6482BDCFBE7A}"/>
          </ac:picMkLst>
        </pc:picChg>
      </pc:sldChg>
      <pc:sldChg chg="addSp modSp">
        <pc:chgData name="juswinkl@pg.edu.pl" userId="S::juswinkl_pg.edu.pl#ext#@fril.onmicrosoft.com::455ad5cd-e5a2-49e7-93b8-6e6dfab2f2a5" providerId="AD" clId="Web-{7C9415AE-5550-E011-D732-0DD29AAC78D1}" dt="2026-05-08T08:31:59.556" v="53" actId="1076"/>
        <pc:sldMkLst>
          <pc:docMk/>
          <pc:sldMk cId="2929944683" sldId="320"/>
        </pc:sldMkLst>
        <pc:picChg chg="add mod">
          <ac:chgData name="juswinkl@pg.edu.pl" userId="S::juswinkl_pg.edu.pl#ext#@fril.onmicrosoft.com::455ad5cd-e5a2-49e7-93b8-6e6dfab2f2a5" providerId="AD" clId="Web-{7C9415AE-5550-E011-D732-0DD29AAC78D1}" dt="2026-05-08T08:31:59.556" v="53" actId="1076"/>
          <ac:picMkLst>
            <pc:docMk/>
            <pc:sldMk cId="2929944683" sldId="320"/>
            <ac:picMk id="5" creationId="{19FE9165-33E6-0D26-4989-86F18C4DF4F6}"/>
          </ac:picMkLst>
        </pc:picChg>
      </pc:sldChg>
      <pc:sldChg chg="addSp modSp">
        <pc:chgData name="juswinkl@pg.edu.pl" userId="S::juswinkl_pg.edu.pl#ext#@fril.onmicrosoft.com::455ad5cd-e5a2-49e7-93b8-6e6dfab2f2a5" providerId="AD" clId="Web-{7C9415AE-5550-E011-D732-0DD29AAC78D1}" dt="2026-05-08T08:32:04.775" v="55" actId="1076"/>
        <pc:sldMkLst>
          <pc:docMk/>
          <pc:sldMk cId="927224375" sldId="321"/>
        </pc:sldMkLst>
        <pc:picChg chg="add mod">
          <ac:chgData name="juswinkl@pg.edu.pl" userId="S::juswinkl_pg.edu.pl#ext#@fril.onmicrosoft.com::455ad5cd-e5a2-49e7-93b8-6e6dfab2f2a5" providerId="AD" clId="Web-{7C9415AE-5550-E011-D732-0DD29AAC78D1}" dt="2026-05-08T08:32:04.775" v="55" actId="1076"/>
          <ac:picMkLst>
            <pc:docMk/>
            <pc:sldMk cId="927224375" sldId="321"/>
            <ac:picMk id="5" creationId="{3E69DA72-CC78-CCFD-D9E8-D61EB11C864B}"/>
          </ac:picMkLst>
        </pc:picChg>
      </pc:sldChg>
      <pc:sldChg chg="addSp modSp">
        <pc:chgData name="juswinkl@pg.edu.pl" userId="S::juswinkl_pg.edu.pl#ext#@fril.onmicrosoft.com::455ad5cd-e5a2-49e7-93b8-6e6dfab2f2a5" providerId="AD" clId="Web-{7C9415AE-5550-E011-D732-0DD29AAC78D1}" dt="2026-05-08T08:29:21.069" v="3" actId="14100"/>
        <pc:sldMkLst>
          <pc:docMk/>
          <pc:sldMk cId="2579656660" sldId="323"/>
        </pc:sldMkLst>
        <pc:picChg chg="add mod">
          <ac:chgData name="juswinkl@pg.edu.pl" userId="S::juswinkl_pg.edu.pl#ext#@fril.onmicrosoft.com::455ad5cd-e5a2-49e7-93b8-6e6dfab2f2a5" providerId="AD" clId="Web-{7C9415AE-5550-E011-D732-0DD29AAC78D1}" dt="2026-05-08T08:29:21.069" v="3" actId="14100"/>
          <ac:picMkLst>
            <pc:docMk/>
            <pc:sldMk cId="2579656660" sldId="323"/>
            <ac:picMk id="4" creationId="{4F9118A9-4521-D8E3-1B07-00C9BFBA3101}"/>
          </ac:picMkLst>
        </pc:picChg>
      </pc:sldChg>
      <pc:sldChg chg="addSp delSp modSp new">
        <pc:chgData name="juswinkl@pg.edu.pl" userId="S::juswinkl_pg.edu.pl#ext#@fril.onmicrosoft.com::455ad5cd-e5a2-49e7-93b8-6e6dfab2f2a5" providerId="AD" clId="Web-{7C9415AE-5550-E011-D732-0DD29AAC78D1}" dt="2026-05-08T08:33:04.760" v="66" actId="1076"/>
        <pc:sldMkLst>
          <pc:docMk/>
          <pc:sldMk cId="2037758260" sldId="327"/>
        </pc:sldMkLst>
        <pc:spChg chg="mod">
          <ac:chgData name="juswinkl@pg.edu.pl" userId="S::juswinkl_pg.edu.pl#ext#@fril.onmicrosoft.com::455ad5cd-e5a2-49e7-93b8-6e6dfab2f2a5" providerId="AD" clId="Web-{7C9415AE-5550-E011-D732-0DD29AAC78D1}" dt="2026-05-08T08:32:40.025" v="61" actId="20577"/>
          <ac:spMkLst>
            <pc:docMk/>
            <pc:sldMk cId="2037758260" sldId="327"/>
            <ac:spMk id="2" creationId="{B3D461E0-707F-A683-3393-EA739ABD0173}"/>
          </ac:spMkLst>
        </pc:spChg>
        <pc:picChg chg="add mod">
          <ac:chgData name="juswinkl@pg.edu.pl" userId="S::juswinkl_pg.edu.pl#ext#@fril.onmicrosoft.com::455ad5cd-e5a2-49e7-93b8-6e6dfab2f2a5" providerId="AD" clId="Web-{7C9415AE-5550-E011-D732-0DD29AAC78D1}" dt="2026-05-08T08:33:04.760" v="66" actId="1076"/>
          <ac:picMkLst>
            <pc:docMk/>
            <pc:sldMk cId="2037758260" sldId="327"/>
            <ac:picMk id="5" creationId="{9BE0FBF2-BA5D-62CA-7975-13AF796C2DC0}"/>
          </ac:picMkLst>
        </pc:picChg>
      </pc:sldChg>
    </pc:docChg>
  </pc:docChgLst>
  <pc:docChgLst>
    <pc:chgData name="Wojciech Kustra" userId="afebd3d0-216b-4c4f-8992-1bf1fda6d5e8" providerId="ADAL" clId="{1D307E72-7901-4E61-A01B-3C4232ABCF63}"/>
    <pc:docChg chg="custSel modSld modMainMaster">
      <pc:chgData name="Wojciech Kustra" userId="afebd3d0-216b-4c4f-8992-1bf1fda6d5e8" providerId="ADAL" clId="{1D307E72-7901-4E61-A01B-3C4232ABCF63}" dt="2026-05-04T16:43:26.027" v="18" actId="6549"/>
      <pc:docMkLst>
        <pc:docMk/>
      </pc:docMkLst>
      <pc:sldChg chg="modSp mod">
        <pc:chgData name="Wojciech Kustra" userId="afebd3d0-216b-4c4f-8992-1bf1fda6d5e8" providerId="ADAL" clId="{1D307E72-7901-4E61-A01B-3C4232ABCF63}" dt="2026-04-27T17:37:09.762" v="7" actId="20577"/>
        <pc:sldMkLst>
          <pc:docMk/>
          <pc:sldMk cId="1950644353" sldId="257"/>
        </pc:sldMkLst>
        <pc:spChg chg="mod">
          <ac:chgData name="Wojciech Kustra" userId="afebd3d0-216b-4c4f-8992-1bf1fda6d5e8" providerId="ADAL" clId="{1D307E72-7901-4E61-A01B-3C4232ABCF63}" dt="2026-04-27T17:37:09.762" v="7" actId="20577"/>
          <ac:spMkLst>
            <pc:docMk/>
            <pc:sldMk cId="1950644353" sldId="257"/>
            <ac:spMk id="6" creationId="{00000000-0000-0000-0000-000000000000}"/>
          </ac:spMkLst>
        </pc:spChg>
      </pc:sldChg>
      <pc:sldChg chg="modSp mod">
        <pc:chgData name="Wojciech Kustra" userId="afebd3d0-216b-4c4f-8992-1bf1fda6d5e8" providerId="ADAL" clId="{1D307E72-7901-4E61-A01B-3C4232ABCF63}" dt="2026-04-27T17:37:20.361" v="16" actId="20577"/>
        <pc:sldMkLst>
          <pc:docMk/>
          <pc:sldMk cId="2579656660" sldId="323"/>
        </pc:sldMkLst>
        <pc:spChg chg="mod">
          <ac:chgData name="Wojciech Kustra" userId="afebd3d0-216b-4c4f-8992-1bf1fda6d5e8" providerId="ADAL" clId="{1D307E72-7901-4E61-A01B-3C4232ABCF63}" dt="2026-04-27T17:37:20.361" v="16" actId="20577"/>
          <ac:spMkLst>
            <pc:docMk/>
            <pc:sldMk cId="2579656660" sldId="323"/>
            <ac:spMk id="2" creationId="{72111A30-B86A-18DC-CFD2-586F00D22619}"/>
          </ac:spMkLst>
        </pc:spChg>
      </pc:sldChg>
      <pc:sldMasterChg chg="modSldLayout">
        <pc:chgData name="Wojciech Kustra" userId="afebd3d0-216b-4c4f-8992-1bf1fda6d5e8" providerId="ADAL" clId="{1D307E72-7901-4E61-A01B-3C4232ABCF63}" dt="2026-05-04T16:43:26.027" v="18" actId="6549"/>
        <pc:sldMasterMkLst>
          <pc:docMk/>
          <pc:sldMasterMk cId="65766046" sldId="2147483672"/>
        </pc:sldMasterMkLst>
        <pc:sldLayoutChg chg="modSp mod">
          <pc:chgData name="Wojciech Kustra" userId="afebd3d0-216b-4c4f-8992-1bf1fda6d5e8" providerId="ADAL" clId="{1D307E72-7901-4E61-A01B-3C4232ABCF63}" dt="2026-05-04T16:43:26.027" v="18" actId="6549"/>
          <pc:sldLayoutMkLst>
            <pc:docMk/>
            <pc:sldMasterMk cId="65766046" sldId="2147483672"/>
            <pc:sldLayoutMk cId="4104012898" sldId="2147483674"/>
          </pc:sldLayoutMkLst>
          <pc:spChg chg="mod">
            <ac:chgData name="Wojciech Kustra" userId="afebd3d0-216b-4c4f-8992-1bf1fda6d5e8" providerId="ADAL" clId="{1D307E72-7901-4E61-A01B-3C4232ABCF63}" dt="2026-05-04T16:43:26.027" v="18" actId="6549"/>
            <ac:spMkLst>
              <pc:docMk/>
              <pc:sldMasterMk cId="65766046" sldId="2147483672"/>
              <pc:sldLayoutMk cId="4104012898" sldId="2147483674"/>
              <ac:spMk id="5" creationId="{7E99E910-D45E-25AF-7503-AE875ECCEB8A}"/>
            </ac:spMkLst>
          </pc:spChg>
        </pc:sldLayoutChg>
      </pc:sldMasterChg>
    </pc:docChg>
  </pc:docChgLst>
  <pc:docChgLst>
    <pc:chgData name="juswinkl@pg.edu.pl" userId="S::juswinkl_pg.edu.pl#ext#@fril.onmicrosoft.com::455ad5cd-e5a2-49e7-93b8-6e6dfab2f2a5" providerId="AD" clId="Web-{9DC89BDC-25C8-478D-0D70-99436B0061E3}"/>
    <pc:docChg chg="addSld delSld modSld">
      <pc:chgData name="juswinkl@pg.edu.pl" userId="S::juswinkl_pg.edu.pl#ext#@fril.onmicrosoft.com::455ad5cd-e5a2-49e7-93b8-6e6dfab2f2a5" providerId="AD" clId="Web-{9DC89BDC-25C8-478D-0D70-99436B0061E3}" dt="2026-05-12T09:00:42.969" v="45"/>
      <pc:docMkLst>
        <pc:docMk/>
      </pc:docMkLst>
      <pc:sldChg chg="addSp delSp modSp">
        <pc:chgData name="juswinkl@pg.edu.pl" userId="S::juswinkl_pg.edu.pl#ext#@fril.onmicrosoft.com::455ad5cd-e5a2-49e7-93b8-6e6dfab2f2a5" providerId="AD" clId="Web-{9DC89BDC-25C8-478D-0D70-99436B0061E3}" dt="2026-05-12T08:47:14.415" v="3"/>
        <pc:sldMkLst>
          <pc:docMk/>
          <pc:sldMk cId="927224375" sldId="321"/>
        </pc:sldMkLst>
        <pc:picChg chg="add del mod">
          <ac:chgData name="juswinkl@pg.edu.pl" userId="S::juswinkl_pg.edu.pl#ext#@fril.onmicrosoft.com::455ad5cd-e5a2-49e7-93b8-6e6dfab2f2a5" providerId="AD" clId="Web-{9DC89BDC-25C8-478D-0D70-99436B0061E3}" dt="2026-05-12T08:46:06.694" v="1"/>
          <ac:picMkLst>
            <pc:docMk/>
            <pc:sldMk cId="927224375" sldId="321"/>
            <ac:picMk id="2" creationId="{097A5A4D-5765-82AF-2E51-AB083F7DB52E}"/>
          </ac:picMkLst>
        </pc:picChg>
        <pc:picChg chg="add del mod">
          <ac:chgData name="juswinkl@pg.edu.pl" userId="S::juswinkl_pg.edu.pl#ext#@fril.onmicrosoft.com::455ad5cd-e5a2-49e7-93b8-6e6dfab2f2a5" providerId="AD" clId="Web-{9DC89BDC-25C8-478D-0D70-99436B0061E3}" dt="2026-05-12T08:47:14.415" v="3"/>
          <ac:picMkLst>
            <pc:docMk/>
            <pc:sldMk cId="927224375" sldId="321"/>
            <ac:picMk id="6" creationId="{F391FAA1-872D-07FF-A0DC-EF838F00F1BD}"/>
          </ac:picMkLst>
        </pc:picChg>
      </pc:sldChg>
      <pc:sldChg chg="addSp delSp modSp new del">
        <pc:chgData name="juswinkl@pg.edu.pl" userId="S::juswinkl_pg.edu.pl#ext#@fril.onmicrosoft.com::455ad5cd-e5a2-49e7-93b8-6e6dfab2f2a5" providerId="AD" clId="Web-{9DC89BDC-25C8-478D-0D70-99436B0061E3}" dt="2026-05-12T08:55:16.818" v="12"/>
        <pc:sldMkLst>
          <pc:docMk/>
          <pc:sldMk cId="456081052" sldId="328"/>
        </pc:sldMkLst>
        <pc:picChg chg="add del mod">
          <ac:chgData name="juswinkl@pg.edu.pl" userId="S::juswinkl_pg.edu.pl#ext#@fril.onmicrosoft.com::455ad5cd-e5a2-49e7-93b8-6e6dfab2f2a5" providerId="AD" clId="Web-{9DC89BDC-25C8-478D-0D70-99436B0061E3}" dt="2026-05-12T08:55:02.348" v="10"/>
          <ac:picMkLst>
            <pc:docMk/>
            <pc:sldMk cId="456081052" sldId="328"/>
            <ac:picMk id="2" creationId="{17187D61-6661-1312-9229-C0D4743D7BA2}"/>
          </ac:picMkLst>
        </pc:picChg>
        <pc:picChg chg="add del mod">
          <ac:chgData name="juswinkl@pg.edu.pl" userId="S::juswinkl_pg.edu.pl#ext#@fril.onmicrosoft.com::455ad5cd-e5a2-49e7-93b8-6e6dfab2f2a5" providerId="AD" clId="Web-{9DC89BDC-25C8-478D-0D70-99436B0061E3}" dt="2026-05-12T08:47:40.447" v="6"/>
          <ac:picMkLst>
            <pc:docMk/>
            <pc:sldMk cId="456081052" sldId="328"/>
            <ac:picMk id="2" creationId="{A74E53FA-8ABA-B4BE-5A39-7E0264983711}"/>
          </ac:picMkLst>
        </pc:picChg>
      </pc:sldChg>
      <pc:sldChg chg="addSp delSp modSp new mod setBg setClrOvrMap">
        <pc:chgData name="juswinkl@pg.edu.pl" userId="S::juswinkl_pg.edu.pl#ext#@fril.onmicrosoft.com::455ad5cd-e5a2-49e7-93b8-6e6dfab2f2a5" providerId="AD" clId="Web-{9DC89BDC-25C8-478D-0D70-99436B0061E3}" dt="2026-05-12T08:56:15.273" v="18"/>
        <pc:sldMkLst>
          <pc:docMk/>
          <pc:sldMk cId="3021206420" sldId="329"/>
        </pc:sldMkLst>
        <pc:spChg chg="add del">
          <ac:chgData name="juswinkl@pg.edu.pl" userId="S::juswinkl_pg.edu.pl#ext#@fril.onmicrosoft.com::455ad5cd-e5a2-49e7-93b8-6e6dfab2f2a5" providerId="AD" clId="Web-{9DC89BDC-25C8-478D-0D70-99436B0061E3}" dt="2026-05-12T08:56:06.819" v="16"/>
          <ac:spMkLst>
            <pc:docMk/>
            <pc:sldMk cId="3021206420" sldId="329"/>
            <ac:spMk id="8" creationId="{2ABBB681-F4D2-40F2-ACC3-DE0B4B4880EF}"/>
          </ac:spMkLst>
        </pc:spChg>
        <pc:spChg chg="add del">
          <ac:chgData name="juswinkl@pg.edu.pl" userId="S::juswinkl_pg.edu.pl#ext#@fril.onmicrosoft.com::455ad5cd-e5a2-49e7-93b8-6e6dfab2f2a5" providerId="AD" clId="Web-{9DC89BDC-25C8-478D-0D70-99436B0061E3}" dt="2026-05-12T08:56:06.819" v="16"/>
          <ac:spMkLst>
            <pc:docMk/>
            <pc:sldMk cId="3021206420" sldId="329"/>
            <ac:spMk id="10" creationId="{09388ED0-1FEF-4E11-B488-BD661D1AC1A6}"/>
          </ac:spMkLst>
        </pc:spChg>
        <pc:spChg chg="add del">
          <ac:chgData name="juswinkl@pg.edu.pl" userId="S::juswinkl_pg.edu.pl#ext#@fril.onmicrosoft.com::455ad5cd-e5a2-49e7-93b8-6e6dfab2f2a5" providerId="AD" clId="Web-{9DC89BDC-25C8-478D-0D70-99436B0061E3}" dt="2026-05-12T08:56:15.273" v="18"/>
          <ac:spMkLst>
            <pc:docMk/>
            <pc:sldMk cId="3021206420" sldId="329"/>
            <ac:spMk id="12" creationId="{2ABBB681-F4D2-40F2-ACC3-DE0B4B4880EF}"/>
          </ac:spMkLst>
        </pc:spChg>
        <pc:spChg chg="add del">
          <ac:chgData name="juswinkl@pg.edu.pl" userId="S::juswinkl_pg.edu.pl#ext#@fril.onmicrosoft.com::455ad5cd-e5a2-49e7-93b8-6e6dfab2f2a5" providerId="AD" clId="Web-{9DC89BDC-25C8-478D-0D70-99436B0061E3}" dt="2026-05-12T08:56:15.273" v="18"/>
          <ac:spMkLst>
            <pc:docMk/>
            <pc:sldMk cId="3021206420" sldId="329"/>
            <ac:spMk id="13" creationId="{09388ED0-1FEF-4E11-B488-BD661D1AC1A6}"/>
          </ac:spMkLst>
        </pc:spChg>
        <pc:picChg chg="add del mod">
          <ac:chgData name="juswinkl@pg.edu.pl" userId="S::juswinkl_pg.edu.pl#ext#@fril.onmicrosoft.com::455ad5cd-e5a2-49e7-93b8-6e6dfab2f2a5" providerId="AD" clId="Web-{9DC89BDC-25C8-478D-0D70-99436B0061E3}" dt="2026-05-12T08:55:04.130" v="11"/>
          <ac:picMkLst>
            <pc:docMk/>
            <pc:sldMk cId="3021206420" sldId="329"/>
            <ac:picMk id="2" creationId="{F8B25A66-8271-5D07-44E7-833A584ACD58}"/>
          </ac:picMkLst>
        </pc:picChg>
        <pc:picChg chg="add mod">
          <ac:chgData name="juswinkl@pg.edu.pl" userId="S::juswinkl_pg.edu.pl#ext#@fril.onmicrosoft.com::455ad5cd-e5a2-49e7-93b8-6e6dfab2f2a5" providerId="AD" clId="Web-{9DC89BDC-25C8-478D-0D70-99436B0061E3}" dt="2026-05-12T08:56:15.273" v="18"/>
          <ac:picMkLst>
            <pc:docMk/>
            <pc:sldMk cId="3021206420" sldId="329"/>
            <ac:picMk id="3" creationId="{95D7F08B-32FC-79DF-8117-E07D88506D77}"/>
          </ac:picMkLst>
        </pc:picChg>
      </pc:sldChg>
      <pc:sldChg chg="addSp modSp new mod setBg">
        <pc:chgData name="juswinkl@pg.edu.pl" userId="S::juswinkl_pg.edu.pl#ext#@fril.onmicrosoft.com::455ad5cd-e5a2-49e7-93b8-6e6dfab2f2a5" providerId="AD" clId="Web-{9DC89BDC-25C8-478D-0D70-99436B0061E3}" dt="2026-05-12T08:56:46.774" v="21"/>
        <pc:sldMkLst>
          <pc:docMk/>
          <pc:sldMk cId="2827212623" sldId="330"/>
        </pc:sldMkLst>
        <pc:picChg chg="add mod">
          <ac:chgData name="juswinkl@pg.edu.pl" userId="S::juswinkl_pg.edu.pl#ext#@fril.onmicrosoft.com::455ad5cd-e5a2-49e7-93b8-6e6dfab2f2a5" providerId="AD" clId="Web-{9DC89BDC-25C8-478D-0D70-99436B0061E3}" dt="2026-05-12T08:56:46.774" v="21"/>
          <ac:picMkLst>
            <pc:docMk/>
            <pc:sldMk cId="2827212623" sldId="330"/>
            <ac:picMk id="2" creationId="{19CE0115-8EE9-9774-2D6F-CACD3E0DC7B3}"/>
          </ac:picMkLst>
        </pc:picChg>
      </pc:sldChg>
      <pc:sldChg chg="addSp modSp new mod setBg">
        <pc:chgData name="juswinkl@pg.edu.pl" userId="S::juswinkl_pg.edu.pl#ext#@fril.onmicrosoft.com::455ad5cd-e5a2-49e7-93b8-6e6dfab2f2a5" providerId="AD" clId="Web-{9DC89BDC-25C8-478D-0D70-99436B0061E3}" dt="2026-05-12T08:57:37.729" v="24"/>
        <pc:sldMkLst>
          <pc:docMk/>
          <pc:sldMk cId="270633854" sldId="331"/>
        </pc:sldMkLst>
        <pc:picChg chg="add mod">
          <ac:chgData name="juswinkl@pg.edu.pl" userId="S::juswinkl_pg.edu.pl#ext#@fril.onmicrosoft.com::455ad5cd-e5a2-49e7-93b8-6e6dfab2f2a5" providerId="AD" clId="Web-{9DC89BDC-25C8-478D-0D70-99436B0061E3}" dt="2026-05-12T08:57:37.729" v="24"/>
          <ac:picMkLst>
            <pc:docMk/>
            <pc:sldMk cId="270633854" sldId="331"/>
            <ac:picMk id="2" creationId="{E3E0CC26-489A-1B5C-8999-03931E78A401}"/>
          </ac:picMkLst>
        </pc:picChg>
      </pc:sldChg>
      <pc:sldChg chg="addSp modSp new mod setBg">
        <pc:chgData name="juswinkl@pg.edu.pl" userId="S::juswinkl_pg.edu.pl#ext#@fril.onmicrosoft.com::455ad5cd-e5a2-49e7-93b8-6e6dfab2f2a5" providerId="AD" clId="Web-{9DC89BDC-25C8-478D-0D70-99436B0061E3}" dt="2026-05-12T08:57:58.323" v="27"/>
        <pc:sldMkLst>
          <pc:docMk/>
          <pc:sldMk cId="2723572689" sldId="332"/>
        </pc:sldMkLst>
        <pc:picChg chg="add mod">
          <ac:chgData name="juswinkl@pg.edu.pl" userId="S::juswinkl_pg.edu.pl#ext#@fril.onmicrosoft.com::455ad5cd-e5a2-49e7-93b8-6e6dfab2f2a5" providerId="AD" clId="Web-{9DC89BDC-25C8-478D-0D70-99436B0061E3}" dt="2026-05-12T08:57:58.323" v="27"/>
          <ac:picMkLst>
            <pc:docMk/>
            <pc:sldMk cId="2723572689" sldId="332"/>
            <ac:picMk id="2" creationId="{F1782E8E-5AE8-A04B-5E2A-86868D0FE3E6}"/>
          </ac:picMkLst>
        </pc:picChg>
      </pc:sldChg>
      <pc:sldChg chg="addSp modSp new mod setBg">
        <pc:chgData name="juswinkl@pg.edu.pl" userId="S::juswinkl_pg.edu.pl#ext#@fril.onmicrosoft.com::455ad5cd-e5a2-49e7-93b8-6e6dfab2f2a5" providerId="AD" clId="Web-{9DC89BDC-25C8-478D-0D70-99436B0061E3}" dt="2026-05-12T08:58:53.122" v="30"/>
        <pc:sldMkLst>
          <pc:docMk/>
          <pc:sldMk cId="2459964085" sldId="333"/>
        </pc:sldMkLst>
        <pc:picChg chg="add mod">
          <ac:chgData name="juswinkl@pg.edu.pl" userId="S::juswinkl_pg.edu.pl#ext#@fril.onmicrosoft.com::455ad5cd-e5a2-49e7-93b8-6e6dfab2f2a5" providerId="AD" clId="Web-{9DC89BDC-25C8-478D-0D70-99436B0061E3}" dt="2026-05-12T08:58:53.122" v="30"/>
          <ac:picMkLst>
            <pc:docMk/>
            <pc:sldMk cId="2459964085" sldId="333"/>
            <ac:picMk id="2" creationId="{86230B62-52AA-1385-F0D5-D187243D5CCF}"/>
          </ac:picMkLst>
        </pc:picChg>
      </pc:sldChg>
      <pc:sldChg chg="addSp modSp new mod setBg">
        <pc:chgData name="juswinkl@pg.edu.pl" userId="S::juswinkl_pg.edu.pl#ext#@fril.onmicrosoft.com::455ad5cd-e5a2-49e7-93b8-6e6dfab2f2a5" providerId="AD" clId="Web-{9DC89BDC-25C8-478D-0D70-99436B0061E3}" dt="2026-05-12T08:59:19.998" v="33"/>
        <pc:sldMkLst>
          <pc:docMk/>
          <pc:sldMk cId="1487328869" sldId="334"/>
        </pc:sldMkLst>
        <pc:picChg chg="add mod">
          <ac:chgData name="juswinkl@pg.edu.pl" userId="S::juswinkl_pg.edu.pl#ext#@fril.onmicrosoft.com::455ad5cd-e5a2-49e7-93b8-6e6dfab2f2a5" providerId="AD" clId="Web-{9DC89BDC-25C8-478D-0D70-99436B0061E3}" dt="2026-05-12T08:59:19.998" v="33"/>
          <ac:picMkLst>
            <pc:docMk/>
            <pc:sldMk cId="1487328869" sldId="334"/>
            <ac:picMk id="2" creationId="{69CEDD03-F3F7-9DA2-8B59-E1125CF3645D}"/>
          </ac:picMkLst>
        </pc:picChg>
      </pc:sldChg>
      <pc:sldChg chg="addSp modSp new mod setBg">
        <pc:chgData name="juswinkl@pg.edu.pl" userId="S::juswinkl_pg.edu.pl#ext#@fril.onmicrosoft.com::455ad5cd-e5a2-49e7-93b8-6e6dfab2f2a5" providerId="AD" clId="Web-{9DC89BDC-25C8-478D-0D70-99436B0061E3}" dt="2026-05-12T08:59:44.796" v="36"/>
        <pc:sldMkLst>
          <pc:docMk/>
          <pc:sldMk cId="3775463460" sldId="335"/>
        </pc:sldMkLst>
        <pc:picChg chg="add mod">
          <ac:chgData name="juswinkl@pg.edu.pl" userId="S::juswinkl_pg.edu.pl#ext#@fril.onmicrosoft.com::455ad5cd-e5a2-49e7-93b8-6e6dfab2f2a5" providerId="AD" clId="Web-{9DC89BDC-25C8-478D-0D70-99436B0061E3}" dt="2026-05-12T08:59:44.796" v="36"/>
          <ac:picMkLst>
            <pc:docMk/>
            <pc:sldMk cId="3775463460" sldId="335"/>
            <ac:picMk id="2" creationId="{A51FEB10-BF84-6FB5-9D05-CC0B798EC2D1}"/>
          </ac:picMkLst>
        </pc:picChg>
      </pc:sldChg>
      <pc:sldChg chg="addSp modSp new mod setBg">
        <pc:chgData name="juswinkl@pg.edu.pl" userId="S::juswinkl_pg.edu.pl#ext#@fril.onmicrosoft.com::455ad5cd-e5a2-49e7-93b8-6e6dfab2f2a5" providerId="AD" clId="Web-{9DC89BDC-25C8-478D-0D70-99436B0061E3}" dt="2026-05-12T09:00:03.859" v="39"/>
        <pc:sldMkLst>
          <pc:docMk/>
          <pc:sldMk cId="2478571811" sldId="336"/>
        </pc:sldMkLst>
        <pc:picChg chg="add mod">
          <ac:chgData name="juswinkl@pg.edu.pl" userId="S::juswinkl_pg.edu.pl#ext#@fril.onmicrosoft.com::455ad5cd-e5a2-49e7-93b8-6e6dfab2f2a5" providerId="AD" clId="Web-{9DC89BDC-25C8-478D-0D70-99436B0061E3}" dt="2026-05-12T09:00:03.859" v="39"/>
          <ac:picMkLst>
            <pc:docMk/>
            <pc:sldMk cId="2478571811" sldId="336"/>
            <ac:picMk id="2" creationId="{E428736D-415B-3989-33C7-1616D198CD66}"/>
          </ac:picMkLst>
        </pc:picChg>
      </pc:sldChg>
      <pc:sldChg chg="addSp modSp new mod setBg">
        <pc:chgData name="juswinkl@pg.edu.pl" userId="S::juswinkl_pg.edu.pl#ext#@fril.onmicrosoft.com::455ad5cd-e5a2-49e7-93b8-6e6dfab2f2a5" providerId="AD" clId="Web-{9DC89BDC-25C8-478D-0D70-99436B0061E3}" dt="2026-05-12T09:00:23.969" v="42"/>
        <pc:sldMkLst>
          <pc:docMk/>
          <pc:sldMk cId="1586544176" sldId="337"/>
        </pc:sldMkLst>
        <pc:picChg chg="add mod">
          <ac:chgData name="juswinkl@pg.edu.pl" userId="S::juswinkl_pg.edu.pl#ext#@fril.onmicrosoft.com::455ad5cd-e5a2-49e7-93b8-6e6dfab2f2a5" providerId="AD" clId="Web-{9DC89BDC-25C8-478D-0D70-99436B0061E3}" dt="2026-05-12T09:00:23.969" v="42"/>
          <ac:picMkLst>
            <pc:docMk/>
            <pc:sldMk cId="1586544176" sldId="337"/>
            <ac:picMk id="2" creationId="{4ED7E7CE-3F12-3D00-2973-230E90874990}"/>
          </ac:picMkLst>
        </pc:picChg>
      </pc:sldChg>
      <pc:sldChg chg="addSp modSp new mod setBg">
        <pc:chgData name="juswinkl@pg.edu.pl" userId="S::juswinkl_pg.edu.pl#ext#@fril.onmicrosoft.com::455ad5cd-e5a2-49e7-93b8-6e6dfab2f2a5" providerId="AD" clId="Web-{9DC89BDC-25C8-478D-0D70-99436B0061E3}" dt="2026-05-12T09:00:42.969" v="45"/>
        <pc:sldMkLst>
          <pc:docMk/>
          <pc:sldMk cId="3524389244" sldId="338"/>
        </pc:sldMkLst>
        <pc:picChg chg="add mod">
          <ac:chgData name="juswinkl@pg.edu.pl" userId="S::juswinkl_pg.edu.pl#ext#@fril.onmicrosoft.com::455ad5cd-e5a2-49e7-93b8-6e6dfab2f2a5" providerId="AD" clId="Web-{9DC89BDC-25C8-478D-0D70-99436B0061E3}" dt="2026-05-12T09:00:42.969" v="45"/>
          <ac:picMkLst>
            <pc:docMk/>
            <pc:sldMk cId="3524389244" sldId="338"/>
            <ac:picMk id="2" creationId="{6AEFAD2B-7A46-52C7-A227-14918C22246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12.05.2026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2987765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1136359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31433617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16</a:t>
            </a:fld>
            <a:endParaRPr lang="pl-PL"/>
          </a:p>
        </p:txBody>
      </p:sp>
    </p:spTree>
    <p:extLst>
      <p:ext uri="{BB962C8B-B14F-4D97-AF65-F5344CB8AC3E}">
        <p14:creationId xmlns:p14="http://schemas.microsoft.com/office/powerpoint/2010/main" val="746776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17</a:t>
            </a:fld>
            <a:endParaRPr lang="pl-PL"/>
          </a:p>
        </p:txBody>
      </p:sp>
    </p:spTree>
    <p:extLst>
      <p:ext uri="{BB962C8B-B14F-4D97-AF65-F5344CB8AC3E}">
        <p14:creationId xmlns:p14="http://schemas.microsoft.com/office/powerpoint/2010/main" val="2853633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18</a:t>
            </a:fld>
            <a:endParaRPr lang="pl-PL"/>
          </a:p>
        </p:txBody>
      </p:sp>
    </p:spTree>
    <p:extLst>
      <p:ext uri="{BB962C8B-B14F-4D97-AF65-F5344CB8AC3E}">
        <p14:creationId xmlns:p14="http://schemas.microsoft.com/office/powerpoint/2010/main" val="40436087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19</a:t>
            </a:fld>
            <a:endParaRPr lang="pl-PL"/>
          </a:p>
        </p:txBody>
      </p:sp>
    </p:spTree>
    <p:extLst>
      <p:ext uri="{BB962C8B-B14F-4D97-AF65-F5344CB8AC3E}">
        <p14:creationId xmlns:p14="http://schemas.microsoft.com/office/powerpoint/2010/main" val="2758638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20</a:t>
            </a:fld>
            <a:endParaRPr lang="pl-PL"/>
          </a:p>
        </p:txBody>
      </p:sp>
    </p:spTree>
    <p:extLst>
      <p:ext uri="{BB962C8B-B14F-4D97-AF65-F5344CB8AC3E}">
        <p14:creationId xmlns:p14="http://schemas.microsoft.com/office/powerpoint/2010/main" val="36467592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21</a:t>
            </a:fld>
            <a:endParaRPr lang="pl-PL"/>
          </a:p>
        </p:txBody>
      </p:sp>
    </p:spTree>
    <p:extLst>
      <p:ext uri="{BB962C8B-B14F-4D97-AF65-F5344CB8AC3E}">
        <p14:creationId xmlns:p14="http://schemas.microsoft.com/office/powerpoint/2010/main" val="30484405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23</a:t>
            </a:fld>
            <a:endParaRPr lang="pl-PL"/>
          </a:p>
        </p:txBody>
      </p:sp>
    </p:spTree>
    <p:extLst>
      <p:ext uri="{BB962C8B-B14F-4D97-AF65-F5344CB8AC3E}">
        <p14:creationId xmlns:p14="http://schemas.microsoft.com/office/powerpoint/2010/main" val="700240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24</a:t>
            </a:fld>
            <a:endParaRPr lang="pl-PL"/>
          </a:p>
        </p:txBody>
      </p:sp>
    </p:spTree>
    <p:extLst>
      <p:ext uri="{BB962C8B-B14F-4D97-AF65-F5344CB8AC3E}">
        <p14:creationId xmlns:p14="http://schemas.microsoft.com/office/powerpoint/2010/main" val="13566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25</a:t>
            </a:fld>
            <a:endParaRPr lang="pl-PL"/>
          </a:p>
        </p:txBody>
      </p:sp>
    </p:spTree>
    <p:extLst>
      <p:ext uri="{BB962C8B-B14F-4D97-AF65-F5344CB8AC3E}">
        <p14:creationId xmlns:p14="http://schemas.microsoft.com/office/powerpoint/2010/main" val="656851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26</a:t>
            </a:fld>
            <a:endParaRPr lang="pl-PL"/>
          </a:p>
        </p:txBody>
      </p:sp>
    </p:spTree>
    <p:extLst>
      <p:ext uri="{BB962C8B-B14F-4D97-AF65-F5344CB8AC3E}">
        <p14:creationId xmlns:p14="http://schemas.microsoft.com/office/powerpoint/2010/main" val="34489287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27</a:t>
            </a:fld>
            <a:endParaRPr lang="pl-PL"/>
          </a:p>
        </p:txBody>
      </p:sp>
    </p:spTree>
    <p:extLst>
      <p:ext uri="{BB962C8B-B14F-4D97-AF65-F5344CB8AC3E}">
        <p14:creationId xmlns:p14="http://schemas.microsoft.com/office/powerpoint/2010/main" val="20865946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28</a:t>
            </a:fld>
            <a:endParaRPr lang="pl-PL"/>
          </a:p>
        </p:txBody>
      </p:sp>
    </p:spTree>
    <p:extLst>
      <p:ext uri="{BB962C8B-B14F-4D97-AF65-F5344CB8AC3E}">
        <p14:creationId xmlns:p14="http://schemas.microsoft.com/office/powerpoint/2010/main" val="21177107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29</a:t>
            </a:fld>
            <a:endParaRPr lang="pl-PL"/>
          </a:p>
        </p:txBody>
      </p:sp>
    </p:spTree>
    <p:extLst>
      <p:ext uri="{BB962C8B-B14F-4D97-AF65-F5344CB8AC3E}">
        <p14:creationId xmlns:p14="http://schemas.microsoft.com/office/powerpoint/2010/main" val="10802575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30</a:t>
            </a:fld>
            <a:endParaRPr lang="pl-PL"/>
          </a:p>
        </p:txBody>
      </p:sp>
    </p:spTree>
    <p:extLst>
      <p:ext uri="{BB962C8B-B14F-4D97-AF65-F5344CB8AC3E}">
        <p14:creationId xmlns:p14="http://schemas.microsoft.com/office/powerpoint/2010/main" val="17435829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33</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3748332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2456540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4093971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4042630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4124652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3349026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385507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12.05.2026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12.05.2026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12.05.2026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12.05.2026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12.05.2026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12.05.2026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12.05.2026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12.05.2026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12.05.2026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12.05.2026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12.05.2026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12.05.2026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24302" y="2445759"/>
            <a:ext cx="8910054" cy="1370632"/>
          </a:xfrm>
        </p:spPr>
        <p:txBody>
          <a:bodyPr>
            <a:normAutofit/>
          </a:bodyPr>
          <a:lstStyle/>
          <a:p>
            <a:r>
              <a:rPr lang="pl-PL" sz="4400" dirty="0" err="1">
                <a:solidFill>
                  <a:schemeClr val="tx1"/>
                </a:solidFill>
                <a:latin typeface="Calibri" panose="020F0502020204030204" pitchFamily="34" charset="0"/>
                <a:cs typeface="Calibri" panose="020F0502020204030204" pitchFamily="34" charset="0"/>
              </a:rPr>
              <a:t>Warehousing</a:t>
            </a:r>
            <a:r>
              <a:rPr lang="pl-PL" sz="4400" dirty="0">
                <a:solidFill>
                  <a:schemeClr val="tx1"/>
                </a:solidFill>
                <a:latin typeface="Calibri" panose="020F0502020204030204" pitchFamily="34" charset="0"/>
                <a:cs typeface="Calibri" panose="020F0502020204030204" pitchFamily="34" charset="0"/>
              </a:rPr>
              <a:t> and </a:t>
            </a:r>
            <a:r>
              <a:rPr lang="pl-PL" sz="4400" dirty="0" err="1">
                <a:solidFill>
                  <a:schemeClr val="tx1"/>
                </a:solidFill>
                <a:latin typeface="Calibri" panose="020F0502020204030204" pitchFamily="34" charset="0"/>
                <a:cs typeface="Calibri" panose="020F0502020204030204" pitchFamily="34" charset="0"/>
              </a:rPr>
              <a:t>material</a:t>
            </a:r>
            <a:r>
              <a:rPr lang="pl-PL" sz="4400" dirty="0">
                <a:solidFill>
                  <a:schemeClr val="tx1"/>
                </a:solidFill>
                <a:latin typeface="Calibri" panose="020F0502020204030204" pitchFamily="34" charset="0"/>
                <a:cs typeface="Calibri" panose="020F0502020204030204" pitchFamily="34" charset="0"/>
              </a:rPr>
              <a:t> </a:t>
            </a:r>
            <a:r>
              <a:rPr lang="pl-PL" sz="4400" dirty="0" err="1">
                <a:solidFill>
                  <a:schemeClr val="tx1"/>
                </a:solidFill>
                <a:latin typeface="Calibri" panose="020F0502020204030204" pitchFamily="34" charset="0"/>
                <a:cs typeface="Calibri" panose="020F0502020204030204" pitchFamily="34" charset="0"/>
              </a:rPr>
              <a:t>handling</a:t>
            </a:r>
            <a:br>
              <a:rPr lang="pl-PL" sz="4400">
                <a:solidFill>
                  <a:schemeClr val="tx1"/>
                </a:solidFill>
                <a:latin typeface="Calibri" panose="020F0502020204030204" pitchFamily="34" charset="0"/>
                <a:cs typeface="Calibri" panose="020F0502020204030204" pitchFamily="34" charset="0"/>
              </a:rPr>
            </a:br>
            <a:r>
              <a:rPr lang="pl-PL" sz="4400">
                <a:solidFill>
                  <a:schemeClr val="tx1"/>
                </a:solidFill>
                <a:latin typeface="Calibri" panose="020F0502020204030204" pitchFamily="34" charset="0"/>
                <a:cs typeface="Calibri" panose="020F0502020204030204" pitchFamily="34" charset="0"/>
              </a:rPr>
              <a:t>Part </a:t>
            </a:r>
            <a:r>
              <a:rPr lang="pl-PL" sz="4400" dirty="0">
                <a:solidFill>
                  <a:schemeClr val="tx1"/>
                </a:solidFill>
                <a:latin typeface="Calibri" panose="020F0502020204030204" pitchFamily="34" charset="0"/>
                <a:cs typeface="Calibri" panose="020F0502020204030204" pitchFamily="34" charset="0"/>
              </a:rPr>
              <a:t>2</a:t>
            </a: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4F9118A9-4521-D8E3-1B07-00C9BFBA3101}"/>
              </a:ext>
            </a:extLst>
          </p:cNvPr>
          <p:cNvPicPr>
            <a:picLocks noChangeAspect="1"/>
          </p:cNvPicPr>
          <p:nvPr/>
        </p:nvPicPr>
        <p:blipFill>
          <a:blip r:embed="rId2"/>
          <a:stretch>
            <a:fillRect/>
          </a:stretch>
        </p:blipFill>
        <p:spPr>
          <a:xfrm>
            <a:off x="770060" y="4216278"/>
            <a:ext cx="5153759" cy="1051414"/>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b="1" dirty="0">
                <a:latin typeface="Calibri" panose="020F0502020204030204" pitchFamily="34" charset="0"/>
                <a:cs typeface="Calibri" panose="020F0502020204030204" pitchFamily="34" charset="0"/>
              </a:rPr>
              <a:t>Dispatch/</a:t>
            </a:r>
            <a:br>
              <a:rPr lang="pl-PL"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Shipping Area</a:t>
            </a:r>
            <a:br>
              <a:rPr lang="en-US" b="1"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410817"/>
            <a:ext cx="7805897" cy="6202018"/>
          </a:xfrm>
        </p:spPr>
        <p:txBody>
          <a:bodyPr>
            <a:noAutofit/>
          </a:bodyPr>
          <a:lstStyle/>
          <a:p>
            <a:pPr marL="0" indent="0">
              <a:buNone/>
            </a:pPr>
            <a:r>
              <a:rPr lang="en-US" sz="2400" dirty="0">
                <a:latin typeface="Calibri" panose="020F0502020204030204" pitchFamily="34" charset="0"/>
                <a:cs typeface="Calibri" panose="020F0502020204030204" pitchFamily="34" charset="0"/>
              </a:rPr>
              <a:t>To manage the outbound flow of goods from the warehouse to customers, retailers, or other facilities.</a:t>
            </a:r>
          </a:p>
          <a:p>
            <a:r>
              <a:rPr lang="en-US" sz="2400" b="1" dirty="0">
                <a:latin typeface="Calibri" panose="020F0502020204030204" pitchFamily="34" charset="0"/>
                <a:cs typeface="Calibri" panose="020F0502020204030204" pitchFamily="34" charset="0"/>
              </a:rPr>
              <a:t>Key Activities: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Consolidating and staging orders for shipment</a:t>
            </a:r>
          </a:p>
          <a:p>
            <a:pPr lvl="1"/>
            <a:r>
              <a:rPr lang="en-US" sz="2400" dirty="0">
                <a:latin typeface="Calibri" panose="020F0502020204030204" pitchFamily="34" charset="0"/>
                <a:cs typeface="Calibri" panose="020F0502020204030204" pitchFamily="34" charset="0"/>
              </a:rPr>
              <a:t>Loading goods onto trucks or containers</a:t>
            </a:r>
          </a:p>
          <a:p>
            <a:pPr lvl="1"/>
            <a:r>
              <a:rPr lang="en-US" sz="2400" dirty="0">
                <a:latin typeface="Calibri" panose="020F0502020204030204" pitchFamily="34" charset="0"/>
                <a:cs typeface="Calibri" panose="020F0502020204030204" pitchFamily="34" charset="0"/>
              </a:rPr>
              <a:t>Checking shipping documents and compliance</a:t>
            </a:r>
          </a:p>
          <a:p>
            <a:pPr lvl="1"/>
            <a:r>
              <a:rPr lang="en-US" sz="2400" dirty="0">
                <a:latin typeface="Calibri" panose="020F0502020204030204" pitchFamily="34" charset="0"/>
                <a:cs typeface="Calibri" panose="020F0502020204030204" pitchFamily="34" charset="0"/>
              </a:rPr>
              <a:t>Coordinating with carriers and logistics partners</a:t>
            </a:r>
          </a:p>
          <a:p>
            <a:r>
              <a:rPr lang="en-US" sz="2400" b="1" dirty="0">
                <a:latin typeface="Calibri" panose="020F0502020204030204" pitchFamily="34" charset="0"/>
                <a:cs typeface="Calibri" panose="020F0502020204030204" pitchFamily="34" charset="0"/>
              </a:rPr>
              <a:t>Design Considerations: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Easy access for outbound vehicles</a:t>
            </a:r>
          </a:p>
          <a:p>
            <a:pPr lvl="1"/>
            <a:r>
              <a:rPr lang="en-US" sz="2400" dirty="0">
                <a:latin typeface="Calibri" panose="020F0502020204030204" pitchFamily="34" charset="0"/>
                <a:cs typeface="Calibri" panose="020F0502020204030204" pitchFamily="34" charset="0"/>
              </a:rPr>
              <a:t>Sufficient staging area to organize shipments</a:t>
            </a:r>
          </a:p>
          <a:p>
            <a:pPr lvl="1"/>
            <a:r>
              <a:rPr lang="en-US" sz="2400" dirty="0">
                <a:latin typeface="Calibri" panose="020F0502020204030204" pitchFamily="34" charset="0"/>
                <a:cs typeface="Calibri" panose="020F0502020204030204" pitchFamily="34" charset="0"/>
              </a:rPr>
              <a:t>Efficient routing to reduce delays</a:t>
            </a:r>
          </a:p>
          <a:p>
            <a:endParaRPr lang="pl-PL" sz="2400" dirty="0">
              <a:latin typeface="Calibri" panose="020F0502020204030204" pitchFamily="34" charset="0"/>
              <a:cs typeface="Calibri" panose="020F0502020204030204" pitchFamily="34" charset="0"/>
            </a:endParaRPr>
          </a:p>
        </p:txBody>
      </p:sp>
      <p:sp>
        <p:nvSpPr>
          <p:cNvPr id="4" name="Prostokąt 3"/>
          <p:cNvSpPr/>
          <p:nvPr/>
        </p:nvSpPr>
        <p:spPr>
          <a:xfrm>
            <a:off x="3670484" y="607002"/>
            <a:ext cx="7832402" cy="1168789"/>
          </a:xfrm>
          <a:prstGeom prst="rect">
            <a:avLst/>
          </a:prstGeom>
          <a:solidFill>
            <a:schemeClr val="accent6">
              <a:lumMod val="20000"/>
              <a:lumOff val="8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Picture 5">
            <a:extLst>
              <a:ext uri="{FF2B5EF4-FFF2-40B4-BE49-F238E27FC236}">
                <a16:creationId xmlns:a16="http://schemas.microsoft.com/office/drawing/2014/main" id="{27417FC3-C338-68D1-ACD3-187B2D42A2B2}"/>
              </a:ext>
            </a:extLst>
          </p:cNvPr>
          <p:cNvPicPr>
            <a:picLocks noChangeAspect="1"/>
          </p:cNvPicPr>
          <p:nvPr/>
        </p:nvPicPr>
        <p:blipFill>
          <a:blip r:embed="rId3"/>
          <a:stretch>
            <a:fillRect/>
          </a:stretch>
        </p:blipFill>
        <p:spPr>
          <a:xfrm>
            <a:off x="-4855" y="5804854"/>
            <a:ext cx="5153759" cy="1051414"/>
          </a:xfrm>
          <a:prstGeom prst="rect">
            <a:avLst/>
          </a:prstGeom>
        </p:spPr>
      </p:pic>
    </p:spTree>
    <p:extLst>
      <p:ext uri="{BB962C8B-B14F-4D97-AF65-F5344CB8AC3E}">
        <p14:creationId xmlns:p14="http://schemas.microsoft.com/office/powerpoint/2010/main" val="4011691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b="1" dirty="0">
                <a:latin typeface="Calibri" panose="020F0502020204030204" pitchFamily="34" charset="0"/>
                <a:cs typeface="Calibri" panose="020F0502020204030204" pitchFamily="34" charset="0"/>
              </a:rPr>
              <a:t>Returns and Auxiliary Areas</a:t>
            </a:r>
          </a:p>
        </p:txBody>
      </p:sp>
      <p:sp>
        <p:nvSpPr>
          <p:cNvPr id="3" name="Symbol zastępczy zawartości 2"/>
          <p:cNvSpPr>
            <a:spLocks noGrp="1"/>
          </p:cNvSpPr>
          <p:nvPr>
            <p:ph idx="1"/>
          </p:nvPr>
        </p:nvSpPr>
        <p:spPr>
          <a:xfrm>
            <a:off x="3604225" y="1123837"/>
            <a:ext cx="8084192" cy="5120640"/>
          </a:xfrm>
        </p:spPr>
        <p:txBody>
          <a:bodyPr>
            <a:noAutofit/>
          </a:bodyPr>
          <a:lstStyle/>
          <a:p>
            <a:pPr marL="0" indent="0">
              <a:buNone/>
            </a:pPr>
            <a:r>
              <a:rPr lang="en-US" sz="2400" dirty="0">
                <a:latin typeface="Calibri" panose="020F0502020204030204" pitchFamily="34" charset="0"/>
                <a:cs typeface="Calibri" panose="020F0502020204030204" pitchFamily="34" charset="0"/>
              </a:rPr>
              <a:t>Handles returned goods and supports warehouse operations.</a:t>
            </a:r>
          </a:p>
          <a:p>
            <a:r>
              <a:rPr lang="en-US" sz="2400" b="1" dirty="0">
                <a:latin typeface="Calibri" panose="020F0502020204030204" pitchFamily="34" charset="0"/>
                <a:cs typeface="Calibri" panose="020F0502020204030204" pitchFamily="34" charset="0"/>
              </a:rPr>
              <a:t>Key Activities (Returns):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Receiving returned items</a:t>
            </a:r>
          </a:p>
          <a:p>
            <a:pPr lvl="1"/>
            <a:r>
              <a:rPr lang="en-US" sz="2400" dirty="0">
                <a:latin typeface="Calibri" panose="020F0502020204030204" pitchFamily="34" charset="0"/>
                <a:cs typeface="Calibri" panose="020F0502020204030204" pitchFamily="34" charset="0"/>
              </a:rPr>
              <a:t>Inspecting condition and deciding on restocking, repair, or disposal</a:t>
            </a:r>
          </a:p>
          <a:p>
            <a:r>
              <a:rPr lang="en-US" sz="2400" b="1" dirty="0">
                <a:latin typeface="Calibri" panose="020F0502020204030204" pitchFamily="34" charset="0"/>
                <a:cs typeface="Calibri" panose="020F0502020204030204" pitchFamily="34" charset="0"/>
              </a:rPr>
              <a:t>Activities (Auxiliary):</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Maintenance workshops</a:t>
            </a:r>
          </a:p>
          <a:p>
            <a:pPr lvl="1"/>
            <a:r>
              <a:rPr lang="en-US" sz="2400" dirty="0">
                <a:latin typeface="Calibri" panose="020F0502020204030204" pitchFamily="34" charset="0"/>
                <a:cs typeface="Calibri" panose="020F0502020204030204" pitchFamily="34" charset="0"/>
              </a:rPr>
              <a:t>Offices for warehouse management</a:t>
            </a:r>
          </a:p>
          <a:p>
            <a:pPr lvl="1"/>
            <a:r>
              <a:rPr lang="en-US" sz="2400" dirty="0">
                <a:latin typeface="Calibri" panose="020F0502020204030204" pitchFamily="34" charset="0"/>
                <a:cs typeface="Calibri" panose="020F0502020204030204" pitchFamily="34" charset="0"/>
              </a:rPr>
              <a:t>Employee break rooms</a:t>
            </a:r>
          </a:p>
          <a:p>
            <a:pPr lvl="1"/>
            <a:r>
              <a:rPr lang="en-US" sz="2400" dirty="0">
                <a:latin typeface="Calibri" panose="020F0502020204030204" pitchFamily="34" charset="0"/>
                <a:cs typeface="Calibri" panose="020F0502020204030204" pitchFamily="34" charset="0"/>
              </a:rPr>
              <a:t>Equipment storage</a:t>
            </a:r>
          </a:p>
          <a:p>
            <a:r>
              <a:rPr lang="en-US" sz="2400" b="1" dirty="0">
                <a:latin typeface="Calibri" panose="020F0502020204030204" pitchFamily="34" charset="0"/>
                <a:cs typeface="Calibri" panose="020F0502020204030204" pitchFamily="34" charset="0"/>
              </a:rPr>
              <a:t>Design Considerations: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Clearly separated from main flow to avoid disrupting operations</a:t>
            </a:r>
          </a:p>
          <a:p>
            <a:pPr lvl="1"/>
            <a:r>
              <a:rPr lang="en-US" sz="2400" dirty="0">
                <a:latin typeface="Calibri" panose="020F0502020204030204" pitchFamily="34" charset="0"/>
                <a:cs typeface="Calibri" panose="020F0502020204030204" pitchFamily="34" charset="0"/>
              </a:rPr>
              <a:t>Adequate space for inspection, repair, or repackaging</a:t>
            </a:r>
          </a:p>
          <a:p>
            <a:endParaRPr lang="pl-PL" sz="2400" dirty="0"/>
          </a:p>
        </p:txBody>
      </p:sp>
      <p:sp>
        <p:nvSpPr>
          <p:cNvPr id="4" name="Prostokąt 3"/>
          <p:cNvSpPr/>
          <p:nvPr/>
        </p:nvSpPr>
        <p:spPr>
          <a:xfrm>
            <a:off x="3524346" y="331305"/>
            <a:ext cx="7832402" cy="689114"/>
          </a:xfrm>
          <a:prstGeom prst="rect">
            <a:avLst/>
          </a:prstGeom>
          <a:solidFill>
            <a:schemeClr val="accent6">
              <a:lumMod val="20000"/>
              <a:lumOff val="8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Picture 5">
            <a:extLst>
              <a:ext uri="{FF2B5EF4-FFF2-40B4-BE49-F238E27FC236}">
                <a16:creationId xmlns:a16="http://schemas.microsoft.com/office/drawing/2014/main" id="{C99A4418-374D-F452-F67A-360B64F1600E}"/>
              </a:ext>
            </a:extLst>
          </p:cNvPr>
          <p:cNvPicPr>
            <a:picLocks noChangeAspect="1"/>
          </p:cNvPicPr>
          <p:nvPr/>
        </p:nvPicPr>
        <p:blipFill>
          <a:blip r:embed="rId3"/>
          <a:stretch>
            <a:fillRect/>
          </a:stretch>
        </p:blipFill>
        <p:spPr>
          <a:xfrm>
            <a:off x="-4855" y="5727363"/>
            <a:ext cx="5153759" cy="1051414"/>
          </a:xfrm>
          <a:prstGeom prst="rect">
            <a:avLst/>
          </a:prstGeom>
        </p:spPr>
      </p:pic>
    </p:spTree>
    <p:extLst>
      <p:ext uri="{BB962C8B-B14F-4D97-AF65-F5344CB8AC3E}">
        <p14:creationId xmlns:p14="http://schemas.microsoft.com/office/powerpoint/2010/main" val="4191429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Example </a:t>
            </a:r>
            <a:r>
              <a:rPr lang="pl-PL" sz="3200" dirty="0">
                <a:latin typeface="Calibri" panose="020F0502020204030204" pitchFamily="34" charset="0"/>
                <a:cs typeface="Calibri" panose="020F0502020204030204" pitchFamily="34" charset="0"/>
              </a:rPr>
              <a:t>of </a:t>
            </a:r>
            <a:r>
              <a:rPr lang="en-US" sz="3200" dirty="0">
                <a:latin typeface="Calibri" panose="020F0502020204030204" pitchFamily="34" charset="0"/>
                <a:cs typeface="Calibri" panose="020F0502020204030204" pitchFamily="34" charset="0"/>
              </a:rPr>
              <a:t>warehouse layout with highlighted zones</a:t>
            </a:r>
            <a:endParaRPr lang="pl-PL" sz="3200" dirty="0">
              <a:latin typeface="Calibri" panose="020F0502020204030204" pitchFamily="34" charset="0"/>
              <a:cs typeface="Calibri" panose="020F0502020204030204" pitchFamily="34" charset="0"/>
            </a:endParaRPr>
          </a:p>
        </p:txBody>
      </p:sp>
      <p:pic>
        <p:nvPicPr>
          <p:cNvPr id="4" name="Symbol zastępczy zawartości 3"/>
          <p:cNvPicPr>
            <a:picLocks noGrp="1" noChangeAspect="1"/>
          </p:cNvPicPr>
          <p:nvPr>
            <p:ph idx="1"/>
          </p:nvPr>
        </p:nvPicPr>
        <p:blipFill>
          <a:blip r:embed="rId3"/>
          <a:stretch>
            <a:fillRect/>
          </a:stretch>
        </p:blipFill>
        <p:spPr>
          <a:xfrm>
            <a:off x="4492486" y="104914"/>
            <a:ext cx="7245993" cy="5434495"/>
          </a:xfrm>
          <a:prstGeom prst="rect">
            <a:avLst/>
          </a:prstGeom>
        </p:spPr>
      </p:pic>
      <p:sp>
        <p:nvSpPr>
          <p:cNvPr id="6" name="Prostokąt 5"/>
          <p:cNvSpPr/>
          <p:nvPr/>
        </p:nvSpPr>
        <p:spPr>
          <a:xfrm>
            <a:off x="3856383" y="5124855"/>
            <a:ext cx="6096000" cy="1477328"/>
          </a:xfrm>
          <a:prstGeom prst="rect">
            <a:avLst/>
          </a:prstGeom>
        </p:spPr>
        <p:txBody>
          <a:bodyPr>
            <a:spAutoFit/>
          </a:bodyPr>
          <a:lstStyle/>
          <a:p>
            <a:r>
              <a:rPr lang="en-US" i="1" dirty="0">
                <a:solidFill>
                  <a:schemeClr val="tx2"/>
                </a:solidFill>
                <a:latin typeface="Calibri" panose="020F0502020204030204" pitchFamily="34" charset="0"/>
                <a:cs typeface="Calibri" panose="020F0502020204030204" pitchFamily="34" charset="0"/>
              </a:rPr>
              <a:t>Loading and unloading area (red on the diagram)</a:t>
            </a:r>
            <a:endParaRPr lang="pl-PL" i="1" dirty="0">
              <a:solidFill>
                <a:schemeClr val="tx2"/>
              </a:solidFill>
              <a:latin typeface="Calibri" panose="020F0502020204030204" pitchFamily="34" charset="0"/>
              <a:cs typeface="Calibri" panose="020F0502020204030204" pitchFamily="34" charset="0"/>
            </a:endParaRPr>
          </a:p>
          <a:p>
            <a:r>
              <a:rPr lang="en-US" i="1" dirty="0">
                <a:solidFill>
                  <a:schemeClr val="tx2"/>
                </a:solidFill>
                <a:latin typeface="Calibri" panose="020F0502020204030204" pitchFamily="34" charset="0"/>
                <a:cs typeface="Calibri" panose="020F0502020204030204" pitchFamily="34" charset="0"/>
              </a:rPr>
              <a:t>Receiving area (red on the diagram)</a:t>
            </a:r>
            <a:endParaRPr lang="pl-PL" i="1" dirty="0">
              <a:solidFill>
                <a:schemeClr val="tx2"/>
              </a:solidFill>
              <a:latin typeface="Calibri" panose="020F0502020204030204" pitchFamily="34" charset="0"/>
              <a:cs typeface="Calibri" panose="020F0502020204030204" pitchFamily="34" charset="0"/>
            </a:endParaRPr>
          </a:p>
          <a:p>
            <a:r>
              <a:rPr lang="en-US" i="1" dirty="0">
                <a:solidFill>
                  <a:schemeClr val="tx2"/>
                </a:solidFill>
                <a:latin typeface="Calibri" panose="020F0502020204030204" pitchFamily="34" charset="0"/>
                <a:cs typeface="Calibri" panose="020F0502020204030204" pitchFamily="34" charset="0"/>
              </a:rPr>
              <a:t>Storage area (orange on the diagram)</a:t>
            </a:r>
            <a:endParaRPr lang="pl-PL" i="1" dirty="0">
              <a:solidFill>
                <a:schemeClr val="tx2"/>
              </a:solidFill>
              <a:latin typeface="Calibri" panose="020F0502020204030204" pitchFamily="34" charset="0"/>
              <a:cs typeface="Calibri" panose="020F0502020204030204" pitchFamily="34" charset="0"/>
            </a:endParaRPr>
          </a:p>
          <a:p>
            <a:r>
              <a:rPr lang="en-US" i="1" dirty="0">
                <a:solidFill>
                  <a:schemeClr val="tx2"/>
                </a:solidFill>
                <a:latin typeface="Calibri" panose="020F0502020204030204" pitchFamily="34" charset="0"/>
                <a:cs typeface="Calibri" panose="020F0502020204030204" pitchFamily="34" charset="0"/>
              </a:rPr>
              <a:t>Order picking area (blue on the diagram)</a:t>
            </a:r>
            <a:endParaRPr lang="pl-PL" i="1" dirty="0">
              <a:solidFill>
                <a:schemeClr val="tx2"/>
              </a:solidFill>
              <a:latin typeface="Calibri" panose="020F0502020204030204" pitchFamily="34" charset="0"/>
              <a:cs typeface="Calibri" panose="020F0502020204030204" pitchFamily="34" charset="0"/>
            </a:endParaRPr>
          </a:p>
          <a:p>
            <a:r>
              <a:rPr lang="en-US" i="1" dirty="0">
                <a:solidFill>
                  <a:schemeClr val="tx2"/>
                </a:solidFill>
                <a:latin typeface="Calibri" panose="020F0502020204030204" pitchFamily="34" charset="0"/>
                <a:cs typeface="Calibri" panose="020F0502020204030204" pitchFamily="34" charset="0"/>
              </a:rPr>
              <a:t>Shipping area (yellow on the diagram)</a:t>
            </a:r>
            <a:endParaRPr lang="pl-PL" i="1" dirty="0">
              <a:solidFill>
                <a:schemeClr val="tx2"/>
              </a:solidFill>
              <a:latin typeface="Calibri" panose="020F0502020204030204" pitchFamily="34" charset="0"/>
              <a:cs typeface="Calibri" panose="020F0502020204030204" pitchFamily="34" charset="0"/>
            </a:endParaRPr>
          </a:p>
        </p:txBody>
      </p:sp>
      <p:sp>
        <p:nvSpPr>
          <p:cNvPr id="7" name="Prostokąt 6"/>
          <p:cNvSpPr/>
          <p:nvPr/>
        </p:nvSpPr>
        <p:spPr>
          <a:xfrm>
            <a:off x="3856383" y="5015935"/>
            <a:ext cx="5751443" cy="1695167"/>
          </a:xfrm>
          <a:prstGeom prst="rect">
            <a:avLst/>
          </a:prstGeom>
          <a:solidFill>
            <a:srgbClr val="7030A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4630932" y="4481443"/>
            <a:ext cx="3094117" cy="246221"/>
          </a:xfrm>
          <a:prstGeom prst="rect">
            <a:avLst/>
          </a:prstGeom>
        </p:spPr>
        <p:txBody>
          <a:bodyPr wrap="none">
            <a:spAutoFit/>
          </a:bodyPr>
          <a:lstStyle/>
          <a:p>
            <a:r>
              <a:rPr lang="pl-PL" sz="1000" dirty="0"/>
              <a:t>https://wdx.pl/blog/podzial-magazynu-na-strefy/</a:t>
            </a:r>
          </a:p>
        </p:txBody>
      </p:sp>
      <p:pic>
        <p:nvPicPr>
          <p:cNvPr id="5" name="Picture 4">
            <a:extLst>
              <a:ext uri="{FF2B5EF4-FFF2-40B4-BE49-F238E27FC236}">
                <a16:creationId xmlns:a16="http://schemas.microsoft.com/office/drawing/2014/main" id="{B5D1D7E1-6FC0-3BE9-1EF8-4177F1F1046D}"/>
              </a:ext>
            </a:extLst>
          </p:cNvPr>
          <p:cNvPicPr>
            <a:picLocks noChangeAspect="1"/>
          </p:cNvPicPr>
          <p:nvPr/>
        </p:nvPicPr>
        <p:blipFill>
          <a:blip r:embed="rId4"/>
          <a:stretch>
            <a:fillRect/>
          </a:stretch>
        </p:blipFill>
        <p:spPr>
          <a:xfrm>
            <a:off x="-4855" y="5804854"/>
            <a:ext cx="5153759" cy="1051414"/>
          </a:xfrm>
          <a:prstGeom prst="rect">
            <a:avLst/>
          </a:prstGeom>
        </p:spPr>
      </p:pic>
    </p:spTree>
    <p:extLst>
      <p:ext uri="{BB962C8B-B14F-4D97-AF65-F5344CB8AC3E}">
        <p14:creationId xmlns:p14="http://schemas.microsoft.com/office/powerpoint/2010/main" val="2932666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9910" y="1123837"/>
            <a:ext cx="2947482" cy="4601183"/>
          </a:xfrm>
        </p:spPr>
        <p:txBody>
          <a:bodyPr>
            <a:normAutofit/>
          </a:bodyPr>
          <a:lstStyle/>
          <a:p>
            <a:r>
              <a:rPr lang="pl-PL" sz="3200" dirty="0">
                <a:latin typeface="Calibri" panose="020F0502020204030204" pitchFamily="34" charset="0"/>
                <a:cs typeface="Calibri" panose="020F0502020204030204" pitchFamily="34" charset="0"/>
              </a:rPr>
              <a:t>Layout design </a:t>
            </a:r>
            <a:r>
              <a:rPr lang="pl-PL" sz="3200" dirty="0" err="1">
                <a:latin typeface="Calibri" panose="020F0502020204030204" pitchFamily="34" charset="0"/>
                <a:cs typeface="Calibri" panose="020F0502020204030204" pitchFamily="34" charset="0"/>
              </a:rPr>
              <a:t>principles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16259" y="604380"/>
            <a:ext cx="7917806" cy="5120640"/>
          </a:xfrm>
        </p:spPr>
        <p:txBody>
          <a:bodyPr>
            <a:normAutofit/>
          </a:bodyPr>
          <a:lstStyle/>
          <a:p>
            <a:r>
              <a:rPr lang="en-US" sz="2400" b="1" dirty="0">
                <a:latin typeface="Calibri" panose="020F0502020204030204" pitchFamily="34" charset="0"/>
                <a:cs typeface="Calibri" panose="020F0502020204030204" pitchFamily="34" charset="0"/>
              </a:rPr>
              <a:t>Material Flow Efficiency</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Ensure a logical and as direct as possible flow of goods from receiving, through storage and picking, to shipping.</a:t>
            </a:r>
          </a:p>
          <a:p>
            <a:pPr lvl="1"/>
            <a:r>
              <a:rPr lang="en-US" sz="2400" dirty="0">
                <a:latin typeface="Calibri" panose="020F0502020204030204" pitchFamily="34" charset="0"/>
                <a:cs typeface="Calibri" panose="020F0502020204030204" pitchFamily="34" charset="0"/>
              </a:rPr>
              <a:t>Minimize internal product movements and avoid crossing paths of different material streams.</a:t>
            </a:r>
          </a:p>
          <a:p>
            <a:pPr lvl="1"/>
            <a:r>
              <a:rPr lang="en-US" sz="2400" dirty="0">
                <a:latin typeface="Calibri" panose="020F0502020204030204" pitchFamily="34" charset="0"/>
                <a:cs typeface="Calibri" panose="020F0502020204030204" pitchFamily="34" charset="0"/>
              </a:rPr>
              <a:t>Follow the principle of “from receiving to shipping” to reduce backtracking and congestion.</a:t>
            </a:r>
          </a:p>
          <a:p>
            <a:r>
              <a:rPr lang="en-US" sz="2400" b="1" dirty="0">
                <a:latin typeface="Calibri" panose="020F0502020204030204" pitchFamily="34" charset="0"/>
                <a:cs typeface="Calibri" panose="020F0502020204030204" pitchFamily="34" charset="0"/>
              </a:rPr>
              <a:t>Flexibility</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The layout should allow easy adaptation to changes in product assortment, seasonality, or increased volume.</a:t>
            </a:r>
          </a:p>
          <a:p>
            <a:pPr lvl="1"/>
            <a:r>
              <a:rPr lang="en-US" sz="2400" dirty="0">
                <a:latin typeface="Calibri" panose="020F0502020204030204" pitchFamily="34" charset="0"/>
                <a:cs typeface="Calibri" panose="020F0502020204030204" pitchFamily="34" charset="0"/>
              </a:rPr>
              <a:t>Modular storage areas and movable racking systems enhance warehouse adaptability.</a:t>
            </a:r>
          </a:p>
          <a:p>
            <a:endParaRPr lang="pl-PL" dirty="0"/>
          </a:p>
        </p:txBody>
      </p:sp>
      <p:sp>
        <p:nvSpPr>
          <p:cNvPr id="4" name="Prostokąt 3"/>
          <p:cNvSpPr/>
          <p:nvPr/>
        </p:nvSpPr>
        <p:spPr>
          <a:xfrm>
            <a:off x="5638065" y="5384583"/>
            <a:ext cx="6096000" cy="1200329"/>
          </a:xfrm>
          <a:prstGeom prst="rect">
            <a:avLst/>
          </a:prstGeom>
          <a:solidFill>
            <a:srgbClr val="92D050">
              <a:alpha val="19000"/>
            </a:srgbClr>
          </a:solidFill>
        </p:spPr>
        <p:txBody>
          <a:bodyPr>
            <a:spAutoFit/>
          </a:bodyPr>
          <a:lstStyle/>
          <a:p>
            <a:r>
              <a:rPr lang="en-US" dirty="0">
                <a:latin typeface="Calibri" panose="020F0502020204030204" pitchFamily="34" charset="0"/>
                <a:cs typeface="Calibri" panose="020F0502020204030204" pitchFamily="34" charset="0"/>
              </a:rPr>
              <a:t>Warehouse layout design is a critical element of efficient warehouse operations. The main goal is to ensure smooth material flow, optimal use of space, and minimization of operational costs.</a:t>
            </a:r>
            <a:endParaRPr lang="pl-PL"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959BF4A-A2A0-28F6-5584-24D88FABFAC5}"/>
              </a:ext>
            </a:extLst>
          </p:cNvPr>
          <p:cNvPicPr>
            <a:picLocks noChangeAspect="1"/>
          </p:cNvPicPr>
          <p:nvPr/>
        </p:nvPicPr>
        <p:blipFill>
          <a:blip r:embed="rId3"/>
          <a:stretch>
            <a:fillRect/>
          </a:stretch>
        </p:blipFill>
        <p:spPr>
          <a:xfrm>
            <a:off x="-4855" y="5714447"/>
            <a:ext cx="5153759" cy="1051414"/>
          </a:xfrm>
          <a:prstGeom prst="rect">
            <a:avLst/>
          </a:prstGeom>
        </p:spPr>
      </p:pic>
    </p:spTree>
    <p:extLst>
      <p:ext uri="{BB962C8B-B14F-4D97-AF65-F5344CB8AC3E}">
        <p14:creationId xmlns:p14="http://schemas.microsoft.com/office/powerpoint/2010/main" val="4293381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0971" y="334020"/>
            <a:ext cx="8256472" cy="6278815"/>
          </a:xfrm>
        </p:spPr>
        <p:txBody>
          <a:bodyPr>
            <a:normAutofit/>
          </a:bodyPr>
          <a:lstStyle/>
          <a:p>
            <a:r>
              <a:rPr lang="en-US" sz="2400" b="1" dirty="0">
                <a:latin typeface="Calibri" panose="020F0502020204030204" pitchFamily="34" charset="0"/>
                <a:cs typeface="Calibri" panose="020F0502020204030204" pitchFamily="34" charset="0"/>
              </a:rPr>
              <a:t>Safety</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Design must comply with occupational health and safety regulations, including emergency routes, marked hazardous zones, and minimum distances between racks.</a:t>
            </a:r>
          </a:p>
          <a:p>
            <a:pPr lvl="1"/>
            <a:r>
              <a:rPr lang="en-US" sz="2400" dirty="0">
                <a:latin typeface="Calibri" panose="020F0502020204030204" pitchFamily="34" charset="0"/>
                <a:cs typeface="Calibri" panose="020F0502020204030204" pitchFamily="34" charset="0"/>
              </a:rPr>
              <a:t>Ensure safe placement of internal transport equipment (forklifts, conveyors) relative to workstations.</a:t>
            </a:r>
          </a:p>
          <a:p>
            <a:r>
              <a:rPr lang="en-US" sz="2400" b="1" dirty="0">
                <a:latin typeface="Calibri" panose="020F0502020204030204" pitchFamily="34" charset="0"/>
                <a:cs typeface="Calibri" panose="020F0502020204030204" pitchFamily="34" charset="0"/>
              </a:rPr>
              <a:t>Cost Efficiency</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Optimize internal transport distances to reduce labor time and equipment use.</a:t>
            </a:r>
          </a:p>
          <a:p>
            <a:pPr lvl="1"/>
            <a:r>
              <a:rPr lang="en-US" sz="2400" dirty="0">
                <a:latin typeface="Calibri" panose="020F0502020204030204" pitchFamily="34" charset="0"/>
                <a:cs typeface="Calibri" panose="020F0502020204030204" pitchFamily="34" charset="0"/>
              </a:rPr>
              <a:t>Efficient utilization of warehouse space reduces rental or construction costs.</a:t>
            </a:r>
          </a:p>
          <a:p>
            <a:r>
              <a:rPr lang="en-US" sz="2400" b="1" dirty="0">
                <a:latin typeface="Calibri" panose="020F0502020204030204" pitchFamily="34" charset="0"/>
                <a:cs typeface="Calibri" panose="020F0502020204030204" pitchFamily="34" charset="0"/>
              </a:rPr>
              <a:t>Accessibility and Storage Optimization</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High-turnover products should be stored in easily accessible locations (ABC storage principle).</a:t>
            </a:r>
          </a:p>
          <a:p>
            <a:pPr lvl="1"/>
            <a:r>
              <a:rPr lang="en-US" sz="2400" dirty="0">
                <a:latin typeface="Calibri" panose="020F0502020204030204" pitchFamily="34" charset="0"/>
                <a:cs typeface="Calibri" panose="020F0502020204030204" pitchFamily="34" charset="0"/>
              </a:rPr>
              <a:t>Ergonomic considerations in picking, packing, and loading improve efficiency and reduce fatigue.</a:t>
            </a:r>
          </a:p>
          <a:p>
            <a:endParaRPr lang="pl-PL" dirty="0"/>
          </a:p>
        </p:txBody>
      </p:sp>
      <p:sp>
        <p:nvSpPr>
          <p:cNvPr id="9"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Layout design </a:t>
            </a:r>
            <a:r>
              <a:rPr lang="pl-PL" dirty="0" err="1">
                <a:latin typeface="Calibri" panose="020F0502020204030204" pitchFamily="34" charset="0"/>
                <a:cs typeface="Calibri" panose="020F0502020204030204" pitchFamily="34" charset="0"/>
              </a:rPr>
              <a:t>principles</a:t>
            </a:r>
            <a:endParaRPr lang="pl-PL"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141828E-015E-F55B-752B-6DEB34FF05D0}"/>
              </a:ext>
            </a:extLst>
          </p:cNvPr>
          <p:cNvPicPr>
            <a:picLocks noChangeAspect="1"/>
          </p:cNvPicPr>
          <p:nvPr/>
        </p:nvPicPr>
        <p:blipFill>
          <a:blip r:embed="rId3"/>
          <a:stretch>
            <a:fillRect/>
          </a:stretch>
        </p:blipFill>
        <p:spPr>
          <a:xfrm>
            <a:off x="-4855" y="5804854"/>
            <a:ext cx="5153759" cy="1051414"/>
          </a:xfrm>
          <a:prstGeom prst="rect">
            <a:avLst/>
          </a:prstGeom>
        </p:spPr>
      </p:pic>
    </p:spTree>
    <p:extLst>
      <p:ext uri="{BB962C8B-B14F-4D97-AF65-F5344CB8AC3E}">
        <p14:creationId xmlns:p14="http://schemas.microsoft.com/office/powerpoint/2010/main" val="1832496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70485" y="670593"/>
            <a:ext cx="8097445" cy="5507670"/>
          </a:xfrm>
        </p:spPr>
        <p:txBody>
          <a:bodyPr>
            <a:noAutofit/>
          </a:bodyPr>
          <a:lstStyle/>
          <a:p>
            <a:r>
              <a:rPr lang="en-US" sz="2400" b="1" dirty="0">
                <a:latin typeface="Calibri" panose="020F0502020204030204" pitchFamily="34" charset="0"/>
                <a:cs typeface="Calibri" panose="020F0502020204030204" pitchFamily="34" charset="0"/>
              </a:rPr>
              <a:t>Modularity and Standardization</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Use repeatable racking modules and standardized functional zones (receiving, storage, picking, shipping) for easier management and scalability.</a:t>
            </a:r>
          </a:p>
          <a:p>
            <a:pPr lvl="1"/>
            <a:r>
              <a:rPr lang="en-US" sz="2400" dirty="0">
                <a:latin typeface="Calibri" panose="020F0502020204030204" pitchFamily="34" charset="0"/>
                <a:cs typeface="Calibri" panose="020F0502020204030204" pitchFamily="34" charset="0"/>
              </a:rPr>
              <a:t>Standardized layout and processes speed up employee training and reduce operational errors.</a:t>
            </a:r>
          </a:p>
          <a:p>
            <a:r>
              <a:rPr lang="en-US" sz="2400" b="1" dirty="0">
                <a:latin typeface="Calibri" panose="020F0502020204030204" pitchFamily="34" charset="0"/>
                <a:cs typeface="Calibri" panose="020F0502020204030204" pitchFamily="34" charset="0"/>
              </a:rPr>
              <a:t>Integration with Technology</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The layout should accommodate Warehouse Management Systems (WMS), automated racking, conveyors, and robotic picking solutions.</a:t>
            </a:r>
          </a:p>
          <a:p>
            <a:pPr lvl="1"/>
            <a:r>
              <a:rPr lang="en-US" sz="2400" dirty="0">
                <a:latin typeface="Calibri" panose="020F0502020204030204" pitchFamily="34" charset="0"/>
                <a:cs typeface="Calibri" panose="020F0502020204030204" pitchFamily="34" charset="0"/>
              </a:rPr>
              <a:t>Ensure potential for future technological upgrades without major redesign.</a:t>
            </a:r>
          </a:p>
          <a:p>
            <a:r>
              <a:rPr lang="en-US" sz="2400" b="1" dirty="0">
                <a:latin typeface="Calibri" panose="020F0502020204030204" pitchFamily="34" charset="0"/>
                <a:cs typeface="Calibri" panose="020F0502020204030204" pitchFamily="34" charset="0"/>
              </a:rPr>
              <a:t>Visibility and Control</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Design the layout to facilitate monitoring of material flows and process control.</a:t>
            </a:r>
          </a:p>
          <a:p>
            <a:pPr lvl="1"/>
            <a:r>
              <a:rPr lang="en-US" sz="2400" dirty="0">
                <a:latin typeface="Calibri" panose="020F0502020204030204" pitchFamily="34" charset="0"/>
                <a:cs typeface="Calibri" panose="020F0502020204030204" pitchFamily="34" charset="0"/>
              </a:rPr>
              <a:t>Clear signage and marked pathways help manage operations and reduce errors.</a:t>
            </a:r>
          </a:p>
        </p:txBody>
      </p:sp>
      <p:sp>
        <p:nvSpPr>
          <p:cNvPr id="4"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Layout design </a:t>
            </a:r>
            <a:r>
              <a:rPr lang="pl-PL" dirty="0" err="1">
                <a:latin typeface="Calibri" panose="020F0502020204030204" pitchFamily="34" charset="0"/>
                <a:cs typeface="Calibri" panose="020F0502020204030204" pitchFamily="34" charset="0"/>
              </a:rPr>
              <a:t>principles</a:t>
            </a: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E8E676D-57C1-F9F8-E59B-1AB2BCB3FACC}"/>
              </a:ext>
            </a:extLst>
          </p:cNvPr>
          <p:cNvPicPr>
            <a:picLocks noChangeAspect="1"/>
          </p:cNvPicPr>
          <p:nvPr/>
        </p:nvPicPr>
        <p:blipFill>
          <a:blip r:embed="rId3"/>
          <a:stretch>
            <a:fillRect/>
          </a:stretch>
        </p:blipFill>
        <p:spPr>
          <a:xfrm>
            <a:off x="-4855" y="5804854"/>
            <a:ext cx="5153759" cy="1051414"/>
          </a:xfrm>
          <a:prstGeom prst="rect">
            <a:avLst/>
          </a:prstGeom>
        </p:spPr>
      </p:pic>
    </p:spTree>
    <p:extLst>
      <p:ext uri="{BB962C8B-B14F-4D97-AF65-F5344CB8AC3E}">
        <p14:creationId xmlns:p14="http://schemas.microsoft.com/office/powerpoint/2010/main" val="3012195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Common</a:t>
            </a:r>
            <a:r>
              <a:rPr lang="pl-PL" dirty="0">
                <a:latin typeface="Calibri" panose="020F0502020204030204" pitchFamily="34" charset="0"/>
                <a:cs typeface="Calibri" panose="020F0502020204030204" pitchFamily="34" charset="0"/>
              </a:rPr>
              <a:t> layout </a:t>
            </a:r>
            <a:r>
              <a:rPr lang="pl-PL" dirty="0" err="1">
                <a:latin typeface="Calibri" panose="020F0502020204030204" pitchFamily="34" charset="0"/>
                <a:cs typeface="Calibri" panose="020F0502020204030204" pitchFamily="34" charset="0"/>
              </a:rPr>
              <a:t>types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673375" cy="4516275"/>
          </a:xfrm>
        </p:spPr>
        <p:txBody>
          <a:bodyPr>
            <a:normAutofit/>
          </a:bodyPr>
          <a:lstStyle/>
          <a:p>
            <a:r>
              <a:rPr lang="en-US" sz="2800" dirty="0">
                <a:latin typeface="Calibri" panose="020F0502020204030204" pitchFamily="34" charset="0"/>
                <a:cs typeface="Calibri" panose="020F0502020204030204" pitchFamily="34" charset="0"/>
              </a:rPr>
              <a:t>U-shaped layout – receiving and shipping on the same side,</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I-shaped layout – straight flow, opposite ends,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L-shaped layout – adapted to limited space.</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6C8BBDB-F661-586E-875D-43C5F0464E64}"/>
              </a:ext>
            </a:extLst>
          </p:cNvPr>
          <p:cNvPicPr>
            <a:picLocks noChangeAspect="1"/>
          </p:cNvPicPr>
          <p:nvPr/>
        </p:nvPicPr>
        <p:blipFill>
          <a:blip r:embed="rId3"/>
          <a:stretch>
            <a:fillRect/>
          </a:stretch>
        </p:blipFill>
        <p:spPr>
          <a:xfrm>
            <a:off x="253450" y="5727363"/>
            <a:ext cx="5153759" cy="1051414"/>
          </a:xfrm>
          <a:prstGeom prst="rect">
            <a:avLst/>
          </a:prstGeom>
        </p:spPr>
      </p:pic>
    </p:spTree>
    <p:extLst>
      <p:ext uri="{BB962C8B-B14F-4D97-AF65-F5344CB8AC3E}">
        <p14:creationId xmlns:p14="http://schemas.microsoft.com/office/powerpoint/2010/main" val="988072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457919" y="618944"/>
            <a:ext cx="8416451" cy="5610967"/>
          </a:xfrm>
          <a:prstGeom prst="rect">
            <a:avLst/>
          </a:prstGeom>
        </p:spPr>
      </p:pic>
      <p:sp>
        <p:nvSpPr>
          <p:cNvPr id="5"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Common</a:t>
            </a:r>
            <a:r>
              <a:rPr lang="pl-PL" dirty="0">
                <a:latin typeface="Calibri" panose="020F0502020204030204" pitchFamily="34" charset="0"/>
                <a:cs typeface="Calibri" panose="020F0502020204030204" pitchFamily="34" charset="0"/>
              </a:rPr>
              <a:t> layout </a:t>
            </a:r>
            <a:r>
              <a:rPr lang="pl-PL" dirty="0" err="1">
                <a:latin typeface="Calibri" panose="020F0502020204030204" pitchFamily="34" charset="0"/>
                <a:cs typeface="Calibri" panose="020F0502020204030204" pitchFamily="34" charset="0"/>
              </a:rPr>
              <a:t>types</a:t>
            </a:r>
            <a:endParaRPr lang="pl-PL"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5499346-0719-B1EE-ADB0-704AEFD171CF}"/>
              </a:ext>
            </a:extLst>
          </p:cNvPr>
          <p:cNvPicPr>
            <a:picLocks noChangeAspect="1"/>
          </p:cNvPicPr>
          <p:nvPr/>
        </p:nvPicPr>
        <p:blipFill>
          <a:blip r:embed="rId4"/>
          <a:stretch>
            <a:fillRect/>
          </a:stretch>
        </p:blipFill>
        <p:spPr>
          <a:xfrm>
            <a:off x="253450" y="5804854"/>
            <a:ext cx="5153759" cy="1051414"/>
          </a:xfrm>
          <a:prstGeom prst="rect">
            <a:avLst/>
          </a:prstGeom>
        </p:spPr>
      </p:pic>
    </p:spTree>
    <p:extLst>
      <p:ext uri="{BB962C8B-B14F-4D97-AF65-F5344CB8AC3E}">
        <p14:creationId xmlns:p14="http://schemas.microsoft.com/office/powerpoint/2010/main" val="1431835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U-</a:t>
            </a:r>
            <a:r>
              <a:rPr lang="pl-PL" dirty="0" err="1">
                <a:latin typeface="Calibri" panose="020F0502020204030204" pitchFamily="34" charset="0"/>
                <a:cs typeface="Calibri" panose="020F0502020204030204" pitchFamily="34" charset="0"/>
              </a:rPr>
              <a:t>Shaped</a:t>
            </a:r>
            <a:r>
              <a:rPr lang="pl-PL" dirty="0">
                <a:latin typeface="Calibri" panose="020F0502020204030204" pitchFamily="34" charset="0"/>
                <a:cs typeface="Calibri" panose="020F0502020204030204" pitchFamily="34" charset="0"/>
              </a:rPr>
              <a:t> Layout</a:t>
            </a:r>
          </a:p>
        </p:txBody>
      </p:sp>
      <p:sp>
        <p:nvSpPr>
          <p:cNvPr id="3" name="Symbol zastępczy zawartości 2"/>
          <p:cNvSpPr>
            <a:spLocks noGrp="1"/>
          </p:cNvSpPr>
          <p:nvPr>
            <p:ph idx="1"/>
          </p:nvPr>
        </p:nvSpPr>
        <p:spPr>
          <a:xfrm>
            <a:off x="3657232" y="864108"/>
            <a:ext cx="7911915" cy="5120640"/>
          </a:xfrm>
        </p:spPr>
        <p:txBody>
          <a:bodyPr>
            <a:normAutofit/>
          </a:bodyPr>
          <a:lstStyle/>
          <a:p>
            <a:pPr lvl="1"/>
            <a:r>
              <a:rPr lang="en-US" sz="2400" dirty="0">
                <a:latin typeface="Calibri" panose="020F0502020204030204" pitchFamily="34" charset="0"/>
                <a:cs typeface="Calibri" panose="020F0502020204030204" pitchFamily="34" charset="0"/>
              </a:rPr>
              <a:t>Receiving and shipping areas are located on the same side of the warehouse, forming a “U” path through storage and picking zones.</a:t>
            </a:r>
          </a:p>
          <a:p>
            <a:pPr lvl="1"/>
            <a:r>
              <a:rPr lang="en-US" sz="2400" b="1" dirty="0">
                <a:latin typeface="Calibri" panose="020F0502020204030204" pitchFamily="34" charset="0"/>
                <a:cs typeface="Calibri" panose="020F0502020204030204" pitchFamily="34" charset="0"/>
              </a:rPr>
              <a:t>Material Flow:</a:t>
            </a:r>
            <a:r>
              <a:rPr lang="en-US" sz="2400" dirty="0">
                <a:latin typeface="Calibri" panose="020F0502020204030204" pitchFamily="34" charset="0"/>
                <a:cs typeface="Calibri" panose="020F0502020204030204" pitchFamily="34" charset="0"/>
              </a:rPr>
              <a:t> Goods enter through the receiving area, move through storage and picking zones, and exit via the shipping area, creating a loop.</a:t>
            </a:r>
          </a:p>
          <a:p>
            <a:pPr lvl="1"/>
            <a:r>
              <a:rPr lang="en-US" sz="2400" b="1" dirty="0">
                <a:latin typeface="Calibri" panose="020F0502020204030204" pitchFamily="34" charset="0"/>
                <a:cs typeface="Calibri" panose="020F0502020204030204" pitchFamily="34" charset="0"/>
              </a:rPr>
              <a:t>Advantages:</a:t>
            </a:r>
            <a:endParaRPr lang="en-US" sz="2400" dirty="0">
              <a:latin typeface="Calibri" panose="020F0502020204030204" pitchFamily="34" charset="0"/>
              <a:cs typeface="Calibri" panose="020F0502020204030204" pitchFamily="34" charset="0"/>
            </a:endParaRPr>
          </a:p>
          <a:p>
            <a:pPr lvl="2"/>
            <a:r>
              <a:rPr lang="en-US" sz="2400" dirty="0">
                <a:latin typeface="Calibri" panose="020F0502020204030204" pitchFamily="34" charset="0"/>
                <a:cs typeface="Calibri" panose="020F0502020204030204" pitchFamily="34" charset="0"/>
              </a:rPr>
              <a:t>Minimizes travel distance for order consolidation.</a:t>
            </a:r>
          </a:p>
          <a:p>
            <a:pPr lvl="2"/>
            <a:r>
              <a:rPr lang="en-US" sz="2400" dirty="0">
                <a:latin typeface="Calibri" panose="020F0502020204030204" pitchFamily="34" charset="0"/>
                <a:cs typeface="Calibri" panose="020F0502020204030204" pitchFamily="34" charset="0"/>
              </a:rPr>
              <a:t>Supports cross-docking operations efficiently.</a:t>
            </a:r>
          </a:p>
          <a:p>
            <a:pPr lvl="2"/>
            <a:r>
              <a:rPr lang="en-US" sz="2400" dirty="0">
                <a:latin typeface="Calibri" panose="020F0502020204030204" pitchFamily="34" charset="0"/>
                <a:cs typeface="Calibri" panose="020F0502020204030204" pitchFamily="34" charset="0"/>
              </a:rPr>
              <a:t>Easy supervision of incoming and outgoing goods.</a:t>
            </a:r>
          </a:p>
          <a:p>
            <a:pPr lvl="1"/>
            <a:r>
              <a:rPr lang="en-US" sz="2400" b="1" dirty="0">
                <a:latin typeface="Calibri" panose="020F0502020204030204" pitchFamily="34" charset="0"/>
                <a:cs typeface="Calibri" panose="020F0502020204030204" pitchFamily="34" charset="0"/>
              </a:rPr>
              <a:t>Best Use:</a:t>
            </a:r>
            <a:r>
              <a:rPr lang="en-US" sz="2400" dirty="0">
                <a:latin typeface="Calibri" panose="020F0502020204030204" pitchFamily="34" charset="0"/>
                <a:cs typeface="Calibri" panose="020F0502020204030204" pitchFamily="34" charset="0"/>
              </a:rPr>
              <a:t> Medium to large warehouses with moderate to high product variety, especially when consolidation of orders or cross-docking is common.</a:t>
            </a:r>
          </a:p>
          <a:p>
            <a:endParaRPr lang="pl-PL" dirty="0"/>
          </a:p>
        </p:txBody>
      </p:sp>
      <p:pic>
        <p:nvPicPr>
          <p:cNvPr id="5" name="Picture 4">
            <a:extLst>
              <a:ext uri="{FF2B5EF4-FFF2-40B4-BE49-F238E27FC236}">
                <a16:creationId xmlns:a16="http://schemas.microsoft.com/office/drawing/2014/main" id="{3BC623E8-F996-0713-5E59-65EE66AA8678}"/>
              </a:ext>
            </a:extLst>
          </p:cNvPr>
          <p:cNvPicPr>
            <a:picLocks noChangeAspect="1"/>
          </p:cNvPicPr>
          <p:nvPr/>
        </p:nvPicPr>
        <p:blipFill>
          <a:blip r:embed="rId3"/>
          <a:stretch>
            <a:fillRect/>
          </a:stretch>
        </p:blipFill>
        <p:spPr>
          <a:xfrm>
            <a:off x="253450" y="5727363"/>
            <a:ext cx="5153759" cy="1051414"/>
          </a:xfrm>
          <a:prstGeom prst="rect">
            <a:avLst/>
          </a:prstGeom>
        </p:spPr>
      </p:pic>
    </p:spTree>
    <p:extLst>
      <p:ext uri="{BB962C8B-B14F-4D97-AF65-F5344CB8AC3E}">
        <p14:creationId xmlns:p14="http://schemas.microsoft.com/office/powerpoint/2010/main" val="3205023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I-Shaped (Through) Layout</a:t>
            </a:r>
            <a:br>
              <a:rPr lang="en-US" dirty="0"/>
            </a:br>
            <a:endParaRPr lang="pl-PL" dirty="0"/>
          </a:p>
        </p:txBody>
      </p:sp>
      <p:sp>
        <p:nvSpPr>
          <p:cNvPr id="3" name="Symbol zastępczy zawartości 2"/>
          <p:cNvSpPr>
            <a:spLocks noGrp="1"/>
          </p:cNvSpPr>
          <p:nvPr>
            <p:ph idx="1"/>
          </p:nvPr>
        </p:nvSpPr>
        <p:spPr>
          <a:xfrm>
            <a:off x="3630728" y="956873"/>
            <a:ext cx="8070942" cy="5120640"/>
          </a:xfrm>
        </p:spPr>
        <p:txBody>
          <a:bodyPr>
            <a:noAutofit/>
          </a:bodyPr>
          <a:lstStyle/>
          <a:p>
            <a:r>
              <a:rPr lang="en-US" sz="2400" dirty="0">
                <a:latin typeface="Calibri" panose="020F0502020204030204" pitchFamily="34" charset="0"/>
                <a:cs typeface="Calibri" panose="020F0502020204030204" pitchFamily="34" charset="0"/>
              </a:rPr>
              <a:t>A straight-line flow where goods enter at one end of the warehouse (receiving) and exit at the opposite end (shipping).</a:t>
            </a:r>
          </a:p>
          <a:p>
            <a:r>
              <a:rPr lang="en-US" sz="2400" b="1" dirty="0">
                <a:latin typeface="Calibri" panose="020F0502020204030204" pitchFamily="34" charset="0"/>
                <a:cs typeface="Calibri" panose="020F0502020204030204" pitchFamily="34" charset="0"/>
              </a:rPr>
              <a:t>Material Flow:</a:t>
            </a:r>
            <a:r>
              <a:rPr lang="en-US" sz="2400" dirty="0">
                <a:latin typeface="Calibri" panose="020F0502020204030204" pitchFamily="34" charset="0"/>
                <a:cs typeface="Calibri" panose="020F0502020204030204" pitchFamily="34" charset="0"/>
              </a:rPr>
              <a:t> Linear flow from receiving → storage → picking → shipping, with minimal backtracking.</a:t>
            </a:r>
          </a:p>
          <a:p>
            <a:r>
              <a:rPr lang="en-US" sz="2400" b="1" dirty="0">
                <a:latin typeface="Calibri" panose="020F0502020204030204" pitchFamily="34" charset="0"/>
                <a:cs typeface="Calibri" panose="020F0502020204030204" pitchFamily="34" charset="0"/>
              </a:rPr>
              <a:t>Advantages: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Efficient for high-volume operations.</a:t>
            </a:r>
          </a:p>
          <a:p>
            <a:pPr lvl="1"/>
            <a:r>
              <a:rPr lang="en-US" sz="2400" dirty="0">
                <a:latin typeface="Calibri" panose="020F0502020204030204" pitchFamily="34" charset="0"/>
                <a:cs typeface="Calibri" panose="020F0502020204030204" pitchFamily="34" charset="0"/>
              </a:rPr>
              <a:t>Reduces congestion, as inbound and outbound flows are separated.</a:t>
            </a:r>
          </a:p>
          <a:p>
            <a:pPr lvl="1"/>
            <a:r>
              <a:rPr lang="en-US" sz="2400" dirty="0">
                <a:latin typeface="Calibri" panose="020F0502020204030204" pitchFamily="34" charset="0"/>
                <a:cs typeface="Calibri" panose="020F0502020204030204" pitchFamily="34" charset="0"/>
              </a:rPr>
              <a:t>Ideal for automated systems, conveyor belts, or high-throughput processes.</a:t>
            </a:r>
          </a:p>
          <a:p>
            <a:r>
              <a:rPr lang="en-US" sz="2400" b="1" dirty="0">
                <a:latin typeface="Calibri" panose="020F0502020204030204" pitchFamily="34" charset="0"/>
                <a:cs typeface="Calibri" panose="020F0502020204030204" pitchFamily="34" charset="0"/>
              </a:rPr>
              <a:t>Best Use:</a:t>
            </a:r>
            <a:r>
              <a:rPr lang="en-US" sz="2400" dirty="0">
                <a:latin typeface="Calibri" panose="020F0502020204030204" pitchFamily="34" charset="0"/>
                <a:cs typeface="Calibri" panose="020F0502020204030204" pitchFamily="34" charset="0"/>
              </a:rPr>
              <a:t> Large warehouses with high-volume distribution, especially those using automation or continuous-flow operations.</a:t>
            </a:r>
          </a:p>
          <a:p>
            <a:endParaRPr lang="pl-PL" sz="24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3AC22A5-EC1F-BEF7-C866-39F64C33167F}"/>
              </a:ext>
            </a:extLst>
          </p:cNvPr>
          <p:cNvPicPr>
            <a:picLocks noChangeAspect="1"/>
          </p:cNvPicPr>
          <p:nvPr/>
        </p:nvPicPr>
        <p:blipFill>
          <a:blip r:embed="rId3"/>
          <a:stretch>
            <a:fillRect/>
          </a:stretch>
        </p:blipFill>
        <p:spPr>
          <a:xfrm>
            <a:off x="-4855" y="5559464"/>
            <a:ext cx="5153759" cy="1051414"/>
          </a:xfrm>
          <a:prstGeom prst="rect">
            <a:avLst/>
          </a:prstGeom>
        </p:spPr>
      </p:pic>
    </p:spTree>
    <p:extLst>
      <p:ext uri="{BB962C8B-B14F-4D97-AF65-F5344CB8AC3E}">
        <p14:creationId xmlns:p14="http://schemas.microsoft.com/office/powerpoint/2010/main" val="3201281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L-Shaped Layout</a:t>
            </a:r>
            <a:br>
              <a:rPr lang="en-US" dirty="0"/>
            </a:br>
            <a:endParaRPr lang="pl-PL" dirty="0"/>
          </a:p>
        </p:txBody>
      </p:sp>
      <p:sp>
        <p:nvSpPr>
          <p:cNvPr id="3" name="Symbol zastępczy zawartości 2"/>
          <p:cNvSpPr>
            <a:spLocks noGrp="1"/>
          </p:cNvSpPr>
          <p:nvPr>
            <p:ph idx="1"/>
          </p:nvPr>
        </p:nvSpPr>
        <p:spPr>
          <a:xfrm>
            <a:off x="3869267" y="864108"/>
            <a:ext cx="7819149" cy="5120640"/>
          </a:xfrm>
        </p:spPr>
        <p:txBody>
          <a:bodyPr>
            <a:noAutofit/>
          </a:bodyPr>
          <a:lstStyle/>
          <a:p>
            <a:r>
              <a:rPr lang="en-US" sz="2400" dirty="0">
                <a:latin typeface="Calibri" panose="020F0502020204030204" pitchFamily="34" charset="0"/>
                <a:cs typeface="Calibri" panose="020F0502020204030204" pitchFamily="34" charset="0"/>
              </a:rPr>
              <a:t>Receiving and shipping areas are located at adjacent sides of the warehouse, forming an “L” flow.</a:t>
            </a:r>
          </a:p>
          <a:p>
            <a:r>
              <a:rPr lang="en-US" sz="2400" b="1" dirty="0">
                <a:latin typeface="Calibri" panose="020F0502020204030204" pitchFamily="34" charset="0"/>
                <a:cs typeface="Calibri" panose="020F0502020204030204" pitchFamily="34" charset="0"/>
              </a:rPr>
              <a:t>Material Flow:</a:t>
            </a:r>
            <a:r>
              <a:rPr lang="en-US" sz="2400" dirty="0">
                <a:latin typeface="Calibri" panose="020F0502020204030204" pitchFamily="34" charset="0"/>
                <a:cs typeface="Calibri" panose="020F0502020204030204" pitchFamily="34" charset="0"/>
              </a:rPr>
              <a:t> Goods enter through the receiving area, flow along one axis of the warehouse, pass through storage and picking areas, and exit via the shipping area on the perpendicular axis.</a:t>
            </a:r>
          </a:p>
          <a:p>
            <a:r>
              <a:rPr lang="en-US" sz="2400" b="1" dirty="0">
                <a:latin typeface="Calibri" panose="020F0502020204030204" pitchFamily="34" charset="0"/>
                <a:cs typeface="Calibri" panose="020F0502020204030204" pitchFamily="34" charset="0"/>
              </a:rPr>
              <a:t>Advantages: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Maximizes use of limited or irregularly shaped warehouse space.</a:t>
            </a:r>
          </a:p>
          <a:p>
            <a:pPr lvl="1"/>
            <a:r>
              <a:rPr lang="en-US" sz="2400" dirty="0">
                <a:latin typeface="Calibri" panose="020F0502020204030204" pitchFamily="34" charset="0"/>
                <a:cs typeface="Calibri" panose="020F0502020204030204" pitchFamily="34" charset="0"/>
              </a:rPr>
              <a:t>Separates inbound and outbound flows to reduce congestion.</a:t>
            </a:r>
          </a:p>
          <a:p>
            <a:pPr lvl="1"/>
            <a:r>
              <a:rPr lang="en-US" sz="2400" dirty="0">
                <a:latin typeface="Calibri" panose="020F0502020204030204" pitchFamily="34" charset="0"/>
                <a:cs typeface="Calibri" panose="020F0502020204030204" pitchFamily="34" charset="0"/>
              </a:rPr>
              <a:t>Flexible for warehouses with space constraints or irregular building shapes.</a:t>
            </a:r>
          </a:p>
          <a:p>
            <a:r>
              <a:rPr lang="en-US" sz="2400" b="1" dirty="0">
                <a:latin typeface="Calibri" panose="020F0502020204030204" pitchFamily="34" charset="0"/>
                <a:cs typeface="Calibri" panose="020F0502020204030204" pitchFamily="34" charset="0"/>
              </a:rPr>
              <a:t>Best Use:</a:t>
            </a:r>
            <a:r>
              <a:rPr lang="en-US" sz="2400" dirty="0">
                <a:latin typeface="Calibri" panose="020F0502020204030204" pitchFamily="34" charset="0"/>
                <a:cs typeface="Calibri" panose="020F0502020204030204" pitchFamily="34" charset="0"/>
              </a:rPr>
              <a:t> Small to medium warehouses, urban warehouses, or warehouses built into existing buildings with limited floor space.</a:t>
            </a:r>
          </a:p>
        </p:txBody>
      </p:sp>
      <p:pic>
        <p:nvPicPr>
          <p:cNvPr id="5" name="Picture 4">
            <a:extLst>
              <a:ext uri="{FF2B5EF4-FFF2-40B4-BE49-F238E27FC236}">
                <a16:creationId xmlns:a16="http://schemas.microsoft.com/office/drawing/2014/main" id="{711CF3F1-ED1A-B71E-0834-CED019A68077}"/>
              </a:ext>
            </a:extLst>
          </p:cNvPr>
          <p:cNvPicPr>
            <a:picLocks noChangeAspect="1"/>
          </p:cNvPicPr>
          <p:nvPr/>
        </p:nvPicPr>
        <p:blipFill>
          <a:blip r:embed="rId3"/>
          <a:stretch>
            <a:fillRect/>
          </a:stretch>
        </p:blipFill>
        <p:spPr>
          <a:xfrm>
            <a:off x="-4855" y="5804854"/>
            <a:ext cx="5153759" cy="1051414"/>
          </a:xfrm>
          <a:prstGeom prst="rect">
            <a:avLst/>
          </a:prstGeom>
        </p:spPr>
      </p:pic>
    </p:spTree>
    <p:extLst>
      <p:ext uri="{BB962C8B-B14F-4D97-AF65-F5344CB8AC3E}">
        <p14:creationId xmlns:p14="http://schemas.microsoft.com/office/powerpoint/2010/main" val="3755435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Storage Systems – </a:t>
            </a:r>
            <a:r>
              <a:rPr lang="pl-PL" sz="3200" b="1" dirty="0" err="1">
                <a:latin typeface="Calibri" panose="020F0502020204030204" pitchFamily="34" charset="0"/>
                <a:cs typeface="Calibri" panose="020F0502020204030204" pitchFamily="34" charset="0"/>
              </a:rPr>
              <a:t>Conventional</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storage</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systems</a:t>
            </a:r>
            <a:r>
              <a:rPr lang="pl-PL" sz="3200" b="1" dirty="0">
                <a:latin typeface="Calibri" panose="020F0502020204030204" pitchFamily="34" charset="0"/>
                <a:cs typeface="Calibri" panose="020F0502020204030204" pitchFamily="34" charset="0"/>
              </a:rPr>
              <a:t> </a:t>
            </a:r>
          </a:p>
        </p:txBody>
      </p:sp>
      <p:pic>
        <p:nvPicPr>
          <p:cNvPr id="5" name="Obraz 4"/>
          <p:cNvPicPr>
            <a:picLocks noChangeAspect="1"/>
          </p:cNvPicPr>
          <p:nvPr/>
        </p:nvPicPr>
        <p:blipFill>
          <a:blip r:embed="rId3"/>
          <a:stretch>
            <a:fillRect/>
          </a:stretch>
        </p:blipFill>
        <p:spPr>
          <a:xfrm>
            <a:off x="4015092" y="847797"/>
            <a:ext cx="7315834" cy="4877223"/>
          </a:xfrm>
          <a:prstGeom prst="rect">
            <a:avLst/>
          </a:prstGeom>
        </p:spPr>
      </p:pic>
      <p:sp>
        <p:nvSpPr>
          <p:cNvPr id="6" name="Symbol zastępczy zawartości 5"/>
          <p:cNvSpPr>
            <a:spLocks noGrp="1"/>
          </p:cNvSpPr>
          <p:nvPr>
            <p:ph idx="1"/>
          </p:nvPr>
        </p:nvSpPr>
        <p:spPr/>
        <p:txBody>
          <a:bodyPr/>
          <a:lstStyle/>
          <a:p>
            <a:endParaRPr lang="pl-PL"/>
          </a:p>
        </p:txBody>
      </p:sp>
      <p:pic>
        <p:nvPicPr>
          <p:cNvPr id="4" name="Picture 3">
            <a:extLst>
              <a:ext uri="{FF2B5EF4-FFF2-40B4-BE49-F238E27FC236}">
                <a16:creationId xmlns:a16="http://schemas.microsoft.com/office/drawing/2014/main" id="{92916B81-5BA9-5CDA-57C8-4292A5E7A437}"/>
              </a:ext>
            </a:extLst>
          </p:cNvPr>
          <p:cNvPicPr>
            <a:picLocks noChangeAspect="1"/>
          </p:cNvPicPr>
          <p:nvPr/>
        </p:nvPicPr>
        <p:blipFill>
          <a:blip r:embed="rId4"/>
          <a:stretch>
            <a:fillRect/>
          </a:stretch>
        </p:blipFill>
        <p:spPr>
          <a:xfrm>
            <a:off x="253450" y="5804854"/>
            <a:ext cx="5153759" cy="1051414"/>
          </a:xfrm>
          <a:prstGeom prst="rect">
            <a:avLst/>
          </a:prstGeom>
        </p:spPr>
      </p:pic>
    </p:spTree>
    <p:extLst>
      <p:ext uri="{BB962C8B-B14F-4D97-AF65-F5344CB8AC3E}">
        <p14:creationId xmlns:p14="http://schemas.microsoft.com/office/powerpoint/2010/main" val="4028765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Storage </a:t>
            </a:r>
            <a:r>
              <a:rPr lang="pl-PL" dirty="0" err="1">
                <a:latin typeface="Calibri" panose="020F0502020204030204" pitchFamily="34" charset="0"/>
                <a:cs typeface="Calibri" panose="020F0502020204030204" pitchFamily="34" charset="0"/>
              </a:rPr>
              <a:t>systems</a:t>
            </a:r>
            <a:r>
              <a:rPr lang="pl-PL" dirty="0">
                <a:latin typeface="Calibri" panose="020F0502020204030204" pitchFamily="34" charset="0"/>
                <a:cs typeface="Calibri" panose="020F0502020204030204" pitchFamily="34" charset="0"/>
              </a:rPr>
              <a:t> – </a:t>
            </a:r>
            <a:br>
              <a:rPr lang="pl-PL" b="1" dirty="0">
                <a:latin typeface="Calibri" panose="020F0502020204030204" pitchFamily="34" charset="0"/>
                <a:cs typeface="Calibri" panose="020F0502020204030204" pitchFamily="34" charset="0"/>
              </a:rPr>
            </a:br>
            <a:r>
              <a:rPr lang="pl-PL" sz="3200" b="1" dirty="0">
                <a:latin typeface="Calibri" panose="020F0502020204030204" pitchFamily="34" charset="0"/>
                <a:cs typeface="Calibri" panose="020F0502020204030204" pitchFamily="34" charset="0"/>
              </a:rPr>
              <a:t>High-</a:t>
            </a:r>
            <a:r>
              <a:rPr lang="pl-PL" sz="3200" b="1" dirty="0" err="1">
                <a:latin typeface="Calibri" panose="020F0502020204030204" pitchFamily="34" charset="0"/>
                <a:cs typeface="Calibri" panose="020F0502020204030204" pitchFamily="34" charset="0"/>
              </a:rPr>
              <a:t>density</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storage</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systems</a:t>
            </a:r>
            <a:br>
              <a:rPr lang="pl-PL" b="1" dirty="0">
                <a:latin typeface="Calibri" panose="020F0502020204030204" pitchFamily="34" charset="0"/>
                <a:cs typeface="Calibri" panose="020F0502020204030204" pitchFamily="34" charset="0"/>
              </a:rPr>
            </a:br>
            <a:endParaRPr lang="pl-PL" dirty="0"/>
          </a:p>
        </p:txBody>
      </p:sp>
      <p:pic>
        <p:nvPicPr>
          <p:cNvPr id="6" name="Symbol zastępczy zawartości 5"/>
          <p:cNvPicPr>
            <a:picLocks noGrp="1" noChangeAspect="1"/>
          </p:cNvPicPr>
          <p:nvPr>
            <p:ph idx="1"/>
          </p:nvPr>
        </p:nvPicPr>
        <p:blipFill>
          <a:blip r:embed="rId2"/>
          <a:stretch>
            <a:fillRect/>
          </a:stretch>
        </p:blipFill>
        <p:spPr>
          <a:xfrm>
            <a:off x="3868738" y="848220"/>
            <a:ext cx="7315200" cy="4876800"/>
          </a:xfrm>
          <a:prstGeom prst="rect">
            <a:avLst/>
          </a:prstGeom>
        </p:spPr>
      </p:pic>
      <p:pic>
        <p:nvPicPr>
          <p:cNvPr id="4" name="Picture 3">
            <a:extLst>
              <a:ext uri="{FF2B5EF4-FFF2-40B4-BE49-F238E27FC236}">
                <a16:creationId xmlns:a16="http://schemas.microsoft.com/office/drawing/2014/main" id="{F999593A-7CBF-DE16-C1D6-6EF8E92EB4AB}"/>
              </a:ext>
            </a:extLst>
          </p:cNvPr>
          <p:cNvPicPr>
            <a:picLocks noChangeAspect="1"/>
          </p:cNvPicPr>
          <p:nvPr/>
        </p:nvPicPr>
        <p:blipFill>
          <a:blip r:embed="rId3"/>
          <a:stretch>
            <a:fillRect/>
          </a:stretch>
        </p:blipFill>
        <p:spPr>
          <a:xfrm>
            <a:off x="253450" y="5804854"/>
            <a:ext cx="5153759" cy="1051414"/>
          </a:xfrm>
          <a:prstGeom prst="rect">
            <a:avLst/>
          </a:prstGeom>
        </p:spPr>
      </p:pic>
    </p:spTree>
    <p:extLst>
      <p:ext uri="{BB962C8B-B14F-4D97-AF65-F5344CB8AC3E}">
        <p14:creationId xmlns:p14="http://schemas.microsoft.com/office/powerpoint/2010/main" val="2250842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p:cNvPicPr>
            <a:picLocks noGrp="1" noChangeAspect="1"/>
          </p:cNvPicPr>
          <p:nvPr>
            <p:ph idx="1"/>
          </p:nvPr>
        </p:nvPicPr>
        <p:blipFill>
          <a:blip r:embed="rId3"/>
          <a:stretch>
            <a:fillRect/>
          </a:stretch>
        </p:blipFill>
        <p:spPr>
          <a:xfrm>
            <a:off x="3868738" y="985837"/>
            <a:ext cx="7315200" cy="4876800"/>
          </a:xfrm>
          <a:prstGeom prst="rect">
            <a:avLst/>
          </a:prstGeom>
        </p:spPr>
      </p:pic>
      <p:sp>
        <p:nvSpPr>
          <p:cNvPr id="4"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Storage </a:t>
            </a:r>
            <a:r>
              <a:rPr lang="pl-PL" dirty="0" err="1">
                <a:latin typeface="Calibri" panose="020F0502020204030204" pitchFamily="34" charset="0"/>
                <a:cs typeface="Calibri" panose="020F0502020204030204" pitchFamily="34" charset="0"/>
              </a:rPr>
              <a:t>systems</a:t>
            </a:r>
            <a:r>
              <a:rPr lang="pl-PL" dirty="0">
                <a:latin typeface="Calibri" panose="020F0502020204030204" pitchFamily="34" charset="0"/>
                <a:cs typeface="Calibri" panose="020F0502020204030204" pitchFamily="34" charset="0"/>
              </a:rPr>
              <a:t> – </a:t>
            </a:r>
            <a:br>
              <a:rPr lang="pl-PL" b="1" dirty="0">
                <a:latin typeface="Calibri" panose="020F0502020204030204" pitchFamily="34" charset="0"/>
                <a:cs typeface="Calibri" panose="020F0502020204030204" pitchFamily="34" charset="0"/>
              </a:rPr>
            </a:br>
            <a:r>
              <a:rPr lang="pl-PL" sz="3200" b="1" dirty="0" err="1">
                <a:latin typeface="Calibri" panose="020F0502020204030204" pitchFamily="34" charset="0"/>
                <a:cs typeface="Calibri" panose="020F0502020204030204" pitchFamily="34" charset="0"/>
              </a:rPr>
              <a:t>Automated</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storage</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systems</a:t>
            </a:r>
            <a:br>
              <a:rPr lang="pl-PL" b="1" dirty="0">
                <a:latin typeface="Calibri" panose="020F0502020204030204" pitchFamily="34" charset="0"/>
                <a:cs typeface="Calibri" panose="020F0502020204030204" pitchFamily="34" charset="0"/>
              </a:rPr>
            </a:br>
            <a:endParaRPr lang="pl-PL" dirty="0"/>
          </a:p>
        </p:txBody>
      </p:sp>
      <p:pic>
        <p:nvPicPr>
          <p:cNvPr id="3" name="Picture 2">
            <a:extLst>
              <a:ext uri="{FF2B5EF4-FFF2-40B4-BE49-F238E27FC236}">
                <a16:creationId xmlns:a16="http://schemas.microsoft.com/office/drawing/2014/main" id="{1F6F3AD5-C0EF-27A5-9DB1-02F155DF6EC0}"/>
              </a:ext>
            </a:extLst>
          </p:cNvPr>
          <p:cNvPicPr>
            <a:picLocks noChangeAspect="1"/>
          </p:cNvPicPr>
          <p:nvPr/>
        </p:nvPicPr>
        <p:blipFill>
          <a:blip r:embed="rId4"/>
          <a:stretch>
            <a:fillRect/>
          </a:stretch>
        </p:blipFill>
        <p:spPr>
          <a:xfrm>
            <a:off x="253450" y="5804854"/>
            <a:ext cx="5153759" cy="1051414"/>
          </a:xfrm>
          <a:prstGeom prst="rect">
            <a:avLst/>
          </a:prstGeom>
        </p:spPr>
      </p:pic>
    </p:spTree>
    <p:extLst>
      <p:ext uri="{BB962C8B-B14F-4D97-AF65-F5344CB8AC3E}">
        <p14:creationId xmlns:p14="http://schemas.microsoft.com/office/powerpoint/2010/main" val="1920701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673375" cy="5120640"/>
          </a:xfrm>
        </p:spPr>
        <p:txBody>
          <a:bodyPr/>
          <a:lstStyle/>
          <a:p>
            <a:pPr marL="0" indent="0">
              <a:buNone/>
            </a:pPr>
            <a:r>
              <a:rPr lang="en-US" sz="2800" b="1" dirty="0">
                <a:latin typeface="Calibri" panose="020F0502020204030204" pitchFamily="34" charset="0"/>
                <a:cs typeface="Calibri" panose="020F0502020204030204" pitchFamily="34" charset="0"/>
              </a:rPr>
              <a:t>Inventory management</a:t>
            </a:r>
            <a:r>
              <a:rPr lang="en-US" sz="2800" dirty="0">
                <a:latin typeface="Calibri" panose="020F0502020204030204" pitchFamily="34" charset="0"/>
                <a:cs typeface="Calibri" panose="020F0502020204030204" pitchFamily="34" charset="0"/>
              </a:rPr>
              <a:t> means </a:t>
            </a:r>
            <a:r>
              <a:rPr lang="en-US" sz="2800" b="1" dirty="0">
                <a:latin typeface="Calibri" panose="020F0502020204030204" pitchFamily="34" charset="0"/>
                <a:cs typeface="Calibri" panose="020F0502020204030204" pitchFamily="34" charset="0"/>
              </a:rPr>
              <a:t>planning, controlling, and optimizing inventory levels</a:t>
            </a:r>
            <a:r>
              <a:rPr lang="en-US" sz="2800" dirty="0">
                <a:latin typeface="Calibri" panose="020F0502020204030204" pitchFamily="34" charset="0"/>
                <a:cs typeface="Calibri" panose="020F0502020204030204" pitchFamily="34" charset="0"/>
              </a:rPr>
              <a:t> within a company in order to:</a:t>
            </a:r>
          </a:p>
          <a:p>
            <a:r>
              <a:rPr lang="en-US" sz="2800" dirty="0">
                <a:latin typeface="Calibri" panose="020F0502020204030204" pitchFamily="34" charset="0"/>
                <a:cs typeface="Calibri" panose="020F0502020204030204" pitchFamily="34" charset="0"/>
              </a:rPr>
              <a:t>ensure continuity of sales and production,</a:t>
            </a:r>
          </a:p>
          <a:p>
            <a:r>
              <a:rPr lang="en-US" sz="2800" dirty="0">
                <a:latin typeface="Calibri" panose="020F0502020204030204" pitchFamily="34" charset="0"/>
                <a:cs typeface="Calibri" panose="020F0502020204030204" pitchFamily="34" charset="0"/>
              </a:rPr>
              <a:t>avoid stock shortages,</a:t>
            </a:r>
          </a:p>
          <a:p>
            <a:r>
              <a:rPr lang="en-US" sz="2800" dirty="0">
                <a:latin typeface="Calibri" panose="020F0502020204030204" pitchFamily="34" charset="0"/>
                <a:cs typeface="Calibri" panose="020F0502020204030204" pitchFamily="34" charset="0"/>
              </a:rPr>
              <a:t>reduce warehousing costs and capital tied up in inventory.</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Warehouse</a:t>
            </a:r>
            <a:r>
              <a:rPr lang="pl-PL" dirty="0">
                <a:latin typeface="Calibri" panose="020F0502020204030204" pitchFamily="34" charset="0"/>
                <a:cs typeface="Calibri" panose="020F0502020204030204" pitchFamily="34" charset="0"/>
              </a:rPr>
              <a:t> Management </a:t>
            </a:r>
            <a:r>
              <a:rPr lang="pl-PL" dirty="0" err="1">
                <a:latin typeface="Calibri" panose="020F0502020204030204" pitchFamily="34" charset="0"/>
                <a:cs typeface="Calibri" panose="020F0502020204030204" pitchFamily="34" charset="0"/>
              </a:rPr>
              <a:t>Principles</a:t>
            </a:r>
            <a:r>
              <a:rPr lang="pl-PL"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Inventory management</a:t>
            </a:r>
          </a:p>
        </p:txBody>
      </p:sp>
      <p:pic>
        <p:nvPicPr>
          <p:cNvPr id="5" name="Picture 4">
            <a:extLst>
              <a:ext uri="{FF2B5EF4-FFF2-40B4-BE49-F238E27FC236}">
                <a16:creationId xmlns:a16="http://schemas.microsoft.com/office/drawing/2014/main" id="{AFBA08D8-4FE4-1B24-9C30-55F712975BBC}"/>
              </a:ext>
            </a:extLst>
          </p:cNvPr>
          <p:cNvPicPr>
            <a:picLocks noChangeAspect="1"/>
          </p:cNvPicPr>
          <p:nvPr/>
        </p:nvPicPr>
        <p:blipFill>
          <a:blip r:embed="rId3"/>
          <a:stretch>
            <a:fillRect/>
          </a:stretch>
        </p:blipFill>
        <p:spPr>
          <a:xfrm>
            <a:off x="253450" y="5727363"/>
            <a:ext cx="5153759" cy="1051414"/>
          </a:xfrm>
          <a:prstGeom prst="rect">
            <a:avLst/>
          </a:prstGeom>
        </p:spPr>
      </p:pic>
    </p:spTree>
    <p:extLst>
      <p:ext uri="{BB962C8B-B14F-4D97-AF65-F5344CB8AC3E}">
        <p14:creationId xmlns:p14="http://schemas.microsoft.com/office/powerpoint/2010/main" val="3635066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Warehouse</a:t>
            </a:r>
            <a:r>
              <a:rPr lang="pl-PL" dirty="0">
                <a:latin typeface="Calibri" panose="020F0502020204030204" pitchFamily="34" charset="0"/>
                <a:cs typeface="Calibri" panose="020F0502020204030204" pitchFamily="34" charset="0"/>
              </a:rPr>
              <a:t> Management </a:t>
            </a:r>
            <a:r>
              <a:rPr lang="pl-PL" dirty="0" err="1">
                <a:latin typeface="Calibri" panose="020F0502020204030204" pitchFamily="34" charset="0"/>
                <a:cs typeface="Calibri" panose="020F0502020204030204" pitchFamily="34" charset="0"/>
              </a:rPr>
              <a:t>Principles</a:t>
            </a:r>
            <a:r>
              <a:rPr lang="pl-PL" dirty="0">
                <a:latin typeface="Calibri" panose="020F0502020204030204" pitchFamily="34" charset="0"/>
                <a:cs typeface="Calibri" panose="020F0502020204030204" pitchFamily="34" charset="0"/>
              </a:rPr>
              <a:t> -</a:t>
            </a:r>
            <a:r>
              <a:rPr lang="en-US" sz="3200" b="1" dirty="0">
                <a:latin typeface="Calibri" panose="020F0502020204030204" pitchFamily="34" charset="0"/>
                <a:cs typeface="Calibri" panose="020F0502020204030204" pitchFamily="34" charset="0"/>
              </a:rPr>
              <a:t>Inventory management</a:t>
            </a:r>
          </a:p>
        </p:txBody>
      </p:sp>
      <p:sp>
        <p:nvSpPr>
          <p:cNvPr id="3" name="Symbol zastępczy zawartości 2"/>
          <p:cNvSpPr>
            <a:spLocks noGrp="1"/>
          </p:cNvSpPr>
          <p:nvPr>
            <p:ph idx="1"/>
          </p:nvPr>
        </p:nvSpPr>
        <p:spPr>
          <a:xfrm>
            <a:off x="3684105" y="516835"/>
            <a:ext cx="7739270" cy="6175512"/>
          </a:xfrm>
        </p:spPr>
        <p:txBody>
          <a:bodyPr>
            <a:normAutofit lnSpcReduction="10000"/>
          </a:bodyPr>
          <a:lstStyle/>
          <a:p>
            <a:r>
              <a:rPr lang="en-US" sz="2400" b="1" dirty="0">
                <a:latin typeface="Calibri" panose="020F0502020204030204" pitchFamily="34" charset="0"/>
                <a:cs typeface="Calibri" panose="020F0502020204030204" pitchFamily="34" charset="0"/>
              </a:rPr>
              <a:t>FIFO (First In, First Out)</a:t>
            </a:r>
            <a:r>
              <a:rPr lang="pl-PL" sz="2400" b="1" dirty="0">
                <a:latin typeface="Calibri" panose="020F0502020204030204" pitchFamily="34" charset="0"/>
                <a:cs typeface="Calibri" panose="020F0502020204030204" pitchFamily="34" charset="0"/>
              </a:rPr>
              <a:t> </a:t>
            </a:r>
            <a:r>
              <a:rPr lang="pl-PL" sz="2400" dirty="0">
                <a:latin typeface="Calibri" panose="020F0502020204030204" pitchFamily="34" charset="0"/>
                <a:cs typeface="Calibri" panose="020F0502020204030204" pitchFamily="34" charset="0"/>
              </a:rPr>
              <a:t>- i</a:t>
            </a:r>
            <a:r>
              <a:rPr lang="en-US" sz="2400" dirty="0" err="1">
                <a:latin typeface="Calibri" panose="020F0502020204030204" pitchFamily="34" charset="0"/>
                <a:cs typeface="Calibri" panose="020F0502020204030204" pitchFamily="34" charset="0"/>
              </a:rPr>
              <a:t>nventory</a:t>
            </a:r>
            <a:r>
              <a:rPr lang="en-US" sz="2400" dirty="0">
                <a:latin typeface="Calibri" panose="020F0502020204030204" pitchFamily="34" charset="0"/>
                <a:cs typeface="Calibri" panose="020F0502020204030204" pitchFamily="34" charset="0"/>
              </a:rPr>
              <a:t> items are issued in the order in which they are received.</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This method reduces the risk of obsolescence and is commonly used for perishable and time-sensitive goods.</a:t>
            </a:r>
            <a:r>
              <a:rPr lang="pl-PL" sz="2400" dirty="0">
                <a:latin typeface="Calibri" panose="020F0502020204030204" pitchFamily="34" charset="0"/>
                <a:cs typeface="Calibri" panose="020F0502020204030204" pitchFamily="34" charset="0"/>
              </a:rPr>
              <a:t> </a:t>
            </a:r>
            <a:endParaRPr lang="en-US"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FEFO (First Expired, First Out)</a:t>
            </a:r>
            <a:r>
              <a:rPr lang="pl-PL" sz="2400" b="1" dirty="0">
                <a:latin typeface="Calibri" panose="020F0502020204030204" pitchFamily="34" charset="0"/>
                <a:cs typeface="Calibri" panose="020F0502020204030204" pitchFamily="34" charset="0"/>
              </a:rPr>
              <a:t> </a:t>
            </a:r>
            <a:r>
              <a:rPr lang="pl-PL" sz="2400" dirty="0">
                <a:latin typeface="Calibri" panose="020F0502020204030204" pitchFamily="34" charset="0"/>
                <a:cs typeface="Calibri" panose="020F0502020204030204" pitchFamily="34" charset="0"/>
              </a:rPr>
              <a:t>- p</a:t>
            </a:r>
            <a:r>
              <a:rPr lang="en-US" sz="2400" dirty="0" err="1">
                <a:latin typeface="Calibri" panose="020F0502020204030204" pitchFamily="34" charset="0"/>
                <a:cs typeface="Calibri" panose="020F0502020204030204" pitchFamily="34" charset="0"/>
              </a:rPr>
              <a:t>roducts</a:t>
            </a:r>
            <a:r>
              <a:rPr lang="en-US" sz="2400" dirty="0">
                <a:latin typeface="Calibri" panose="020F0502020204030204" pitchFamily="34" charset="0"/>
                <a:cs typeface="Calibri" panose="020F0502020204030204" pitchFamily="34" charset="0"/>
              </a:rPr>
              <a:t> with the earliest expiration date are issued first, regardless of the receiving date.</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This approach is essential in industries such as food, pharmaceuticals, and chemicals.</a:t>
            </a:r>
            <a:r>
              <a:rPr lang="pl-PL" sz="2400" dirty="0">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safety stock management</a:t>
            </a:r>
            <a:r>
              <a:rPr lang="pl-PL" sz="2400" b="1" dirty="0">
                <a:latin typeface="Calibri" panose="020F0502020204030204" pitchFamily="34" charset="0"/>
                <a:cs typeface="Calibri" panose="020F0502020204030204" pitchFamily="34" charset="0"/>
              </a:rPr>
              <a:t> </a:t>
            </a:r>
            <a:r>
              <a:rPr lang="pl-PL" sz="2400" dirty="0">
                <a:latin typeface="Calibri" panose="020F0502020204030204" pitchFamily="34" charset="0"/>
                <a:cs typeface="Calibri" panose="020F0502020204030204" pitchFamily="34" charset="0"/>
              </a:rPr>
              <a:t>- m</a:t>
            </a:r>
            <a:r>
              <a:rPr lang="en-US" sz="2400" dirty="0" err="1">
                <a:latin typeface="Calibri" panose="020F0502020204030204" pitchFamily="34" charset="0"/>
                <a:cs typeface="Calibri" panose="020F0502020204030204" pitchFamily="34" charset="0"/>
              </a:rPr>
              <a:t>aintaining</a:t>
            </a:r>
            <a:r>
              <a:rPr lang="en-US" sz="2400" dirty="0">
                <a:latin typeface="Calibri" panose="020F0502020204030204" pitchFamily="34" charset="0"/>
                <a:cs typeface="Calibri" panose="020F0502020204030204" pitchFamily="34" charset="0"/>
              </a:rPr>
              <a:t> additional inventory to protect against demand variability, supply delays, and unexpected disruptions.</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Proper safety stock levels help ensure service continuity while minimizing excess inventory.</a:t>
            </a:r>
            <a:r>
              <a:rPr lang="pl-PL" sz="2400" dirty="0">
                <a:latin typeface="Calibri" panose="020F0502020204030204" pitchFamily="34" charset="0"/>
                <a:cs typeface="Calibri" panose="020F0502020204030204" pitchFamily="34" charset="0"/>
              </a:rPr>
              <a:t> </a:t>
            </a:r>
            <a:endParaRPr lang="en-US"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inventory turnover optimization</a:t>
            </a:r>
            <a:r>
              <a:rPr lang="pl-PL" sz="2400" b="1" dirty="0">
                <a:latin typeface="Calibri" panose="020F0502020204030204" pitchFamily="34" charset="0"/>
                <a:cs typeface="Calibri" panose="020F0502020204030204" pitchFamily="34" charset="0"/>
              </a:rPr>
              <a:t> </a:t>
            </a:r>
            <a:r>
              <a:rPr lang="pl-PL" sz="2400" dirty="0">
                <a:latin typeface="Calibri" panose="020F0502020204030204" pitchFamily="34" charset="0"/>
                <a:cs typeface="Calibri" panose="020F0502020204030204" pitchFamily="34" charset="0"/>
              </a:rPr>
              <a:t>- m</a:t>
            </a:r>
            <a:r>
              <a:rPr lang="en-US" sz="2400" dirty="0" err="1">
                <a:latin typeface="Calibri" panose="020F0502020204030204" pitchFamily="34" charset="0"/>
                <a:cs typeface="Calibri" panose="020F0502020204030204" pitchFamily="34" charset="0"/>
              </a:rPr>
              <a:t>anaging</a:t>
            </a:r>
            <a:r>
              <a:rPr lang="en-US" sz="2400" dirty="0">
                <a:latin typeface="Calibri" panose="020F0502020204030204" pitchFamily="34" charset="0"/>
                <a:cs typeface="Calibri" panose="020F0502020204030204" pitchFamily="34" charset="0"/>
              </a:rPr>
              <a:t> inventory levels to increase the rate at which stock is sold or used.</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Higher inventory turnover improves cash flow, reduces holding costs, and enhances overall warehouse efficiency</a:t>
            </a:r>
          </a:p>
          <a:p>
            <a:endParaRPr lang="pl-PL" dirty="0"/>
          </a:p>
        </p:txBody>
      </p:sp>
      <p:pic>
        <p:nvPicPr>
          <p:cNvPr id="5" name="Picture 4">
            <a:extLst>
              <a:ext uri="{FF2B5EF4-FFF2-40B4-BE49-F238E27FC236}">
                <a16:creationId xmlns:a16="http://schemas.microsoft.com/office/drawing/2014/main" id="{2D4318EB-E287-593B-5F46-F699F15CD715}"/>
              </a:ext>
            </a:extLst>
          </p:cNvPr>
          <p:cNvPicPr>
            <a:picLocks noChangeAspect="1"/>
          </p:cNvPicPr>
          <p:nvPr/>
        </p:nvPicPr>
        <p:blipFill>
          <a:blip r:embed="rId3"/>
          <a:stretch>
            <a:fillRect/>
          </a:stretch>
        </p:blipFill>
        <p:spPr>
          <a:xfrm>
            <a:off x="-4855" y="5727363"/>
            <a:ext cx="5153759" cy="1051414"/>
          </a:xfrm>
          <a:prstGeom prst="rect">
            <a:avLst/>
          </a:prstGeom>
        </p:spPr>
      </p:pic>
    </p:spTree>
    <p:extLst>
      <p:ext uri="{BB962C8B-B14F-4D97-AF65-F5344CB8AC3E}">
        <p14:creationId xmlns:p14="http://schemas.microsoft.com/office/powerpoint/2010/main" val="41846982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25078" y="384313"/>
            <a:ext cx="8123581" cy="6048411"/>
          </a:xfrm>
        </p:spPr>
        <p:txBody>
          <a:bodyPr>
            <a:normAutofit/>
          </a:bodyPr>
          <a:lstStyle/>
          <a:p>
            <a:r>
              <a:rPr lang="en-US" sz="2600" b="1" dirty="0">
                <a:latin typeface="Calibri" panose="020F0502020204030204" pitchFamily="34" charset="0"/>
                <a:cs typeface="Calibri" panose="020F0502020204030204" pitchFamily="34" charset="0"/>
              </a:rPr>
              <a:t>standardization of processes</a:t>
            </a:r>
            <a:r>
              <a:rPr lang="pl-PL" sz="2600" b="1" dirty="0">
                <a:latin typeface="Calibri" panose="020F0502020204030204" pitchFamily="34" charset="0"/>
                <a:cs typeface="Calibri" panose="020F0502020204030204" pitchFamily="34" charset="0"/>
              </a:rPr>
              <a:t> </a:t>
            </a:r>
            <a:r>
              <a:rPr lang="pl-PL" sz="2600" dirty="0">
                <a:latin typeface="Calibri" panose="020F0502020204030204" pitchFamily="34" charset="0"/>
                <a:cs typeface="Calibri" panose="020F0502020204030204" pitchFamily="34" charset="0"/>
              </a:rPr>
              <a:t>(e</a:t>
            </a:r>
            <a:r>
              <a:rPr lang="en-US" sz="2600" dirty="0">
                <a:latin typeface="Calibri" panose="020F0502020204030204" pitchFamily="34" charset="0"/>
                <a:cs typeface="Calibri" panose="020F0502020204030204" pitchFamily="34" charset="0"/>
              </a:rPr>
              <a:t>stablishing uniform procedures for receiving, storage, picking, packing, and shipping.</a:t>
            </a:r>
            <a:r>
              <a:rPr lang="pl-PL"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Standardized processes reduce errors, improve consistency, and make training of warehouse staff more effective</a:t>
            </a:r>
            <a:r>
              <a:rPr lang="pl-PL" sz="2600" dirty="0">
                <a:latin typeface="Calibri" panose="020F0502020204030204" pitchFamily="34" charset="0"/>
                <a:cs typeface="Calibri" panose="020F0502020204030204" pitchFamily="34" charset="0"/>
              </a:rPr>
              <a:t>)</a:t>
            </a:r>
            <a:r>
              <a:rPr lang="en-US" sz="2600" dirty="0">
                <a:latin typeface="Calibri" panose="020F0502020204030204" pitchFamily="34" charset="0"/>
                <a:cs typeface="Calibri" panose="020F0502020204030204" pitchFamily="34" charset="0"/>
              </a:rPr>
              <a:t>,</a:t>
            </a:r>
          </a:p>
          <a:p>
            <a:r>
              <a:rPr lang="pl-PL" sz="2600" dirty="0">
                <a:latin typeface="Calibri" panose="020F0502020204030204" pitchFamily="34" charset="0"/>
                <a:cs typeface="Calibri" panose="020F0502020204030204" pitchFamily="34" charset="0"/>
              </a:rPr>
              <a:t>m</a:t>
            </a:r>
            <a:r>
              <a:rPr lang="en-US" sz="2600" dirty="0" err="1">
                <a:latin typeface="Calibri" panose="020F0502020204030204" pitchFamily="34" charset="0"/>
                <a:cs typeface="Calibri" panose="020F0502020204030204" pitchFamily="34" charset="0"/>
              </a:rPr>
              <a:t>easuring</a:t>
            </a:r>
            <a:r>
              <a:rPr lang="en-US" sz="2600" dirty="0">
                <a:latin typeface="Calibri" panose="020F0502020204030204" pitchFamily="34" charset="0"/>
                <a:cs typeface="Calibri" panose="020F0502020204030204" pitchFamily="34" charset="0"/>
              </a:rPr>
              <a:t> warehouse performance using </a:t>
            </a:r>
            <a:r>
              <a:rPr lang="en-US" sz="2600" b="1" dirty="0">
                <a:latin typeface="Calibri" panose="020F0502020204030204" pitchFamily="34" charset="0"/>
                <a:cs typeface="Calibri" panose="020F0502020204030204" pitchFamily="34" charset="0"/>
              </a:rPr>
              <a:t>key indicators </a:t>
            </a:r>
            <a:r>
              <a:rPr lang="en-US" sz="2600" dirty="0">
                <a:latin typeface="Calibri" panose="020F0502020204030204" pitchFamily="34" charset="0"/>
                <a:cs typeface="Calibri" panose="020F0502020204030204" pitchFamily="34" charset="0"/>
              </a:rPr>
              <a:t>such as:</a:t>
            </a:r>
          </a:p>
          <a:p>
            <a:pPr lvl="1"/>
            <a:r>
              <a:rPr lang="pl-PL" sz="2600" i="1" dirty="0">
                <a:latin typeface="Calibri" panose="020F0502020204030204" pitchFamily="34" charset="0"/>
                <a:cs typeface="Calibri" panose="020F0502020204030204" pitchFamily="34" charset="0"/>
              </a:rPr>
              <a:t>o</a:t>
            </a:r>
            <a:r>
              <a:rPr lang="en-US" sz="2600" i="1" dirty="0" err="1">
                <a:latin typeface="Calibri" panose="020F0502020204030204" pitchFamily="34" charset="0"/>
                <a:cs typeface="Calibri" panose="020F0502020204030204" pitchFamily="34" charset="0"/>
              </a:rPr>
              <a:t>rder</a:t>
            </a:r>
            <a:r>
              <a:rPr lang="en-US" sz="2600" i="1" dirty="0">
                <a:latin typeface="Calibri" panose="020F0502020204030204" pitchFamily="34" charset="0"/>
                <a:cs typeface="Calibri" panose="020F0502020204030204" pitchFamily="34" charset="0"/>
              </a:rPr>
              <a:t> accuracy</a:t>
            </a:r>
            <a:r>
              <a:rPr lang="en-US" sz="2600" dirty="0">
                <a:latin typeface="Calibri" panose="020F0502020204030204" pitchFamily="34" charset="0"/>
                <a:cs typeface="Calibri" panose="020F0502020204030204" pitchFamily="34" charset="0"/>
              </a:rPr>
              <a:t> – the percentage of orders picked and shipped correctly,</a:t>
            </a:r>
          </a:p>
          <a:p>
            <a:pPr lvl="1"/>
            <a:r>
              <a:rPr lang="pl-PL" sz="2600" i="1" dirty="0">
                <a:latin typeface="Calibri" panose="020F0502020204030204" pitchFamily="34" charset="0"/>
                <a:cs typeface="Calibri" panose="020F0502020204030204" pitchFamily="34" charset="0"/>
              </a:rPr>
              <a:t>p</a:t>
            </a:r>
            <a:r>
              <a:rPr lang="en-US" sz="2600" i="1" dirty="0" err="1">
                <a:latin typeface="Calibri" panose="020F0502020204030204" pitchFamily="34" charset="0"/>
                <a:cs typeface="Calibri" panose="020F0502020204030204" pitchFamily="34" charset="0"/>
              </a:rPr>
              <a:t>icking</a:t>
            </a:r>
            <a:r>
              <a:rPr lang="en-US" sz="2600" i="1" dirty="0">
                <a:latin typeface="Calibri" panose="020F0502020204030204" pitchFamily="34" charset="0"/>
                <a:cs typeface="Calibri" panose="020F0502020204030204" pitchFamily="34" charset="0"/>
              </a:rPr>
              <a:t> time</a:t>
            </a:r>
            <a:r>
              <a:rPr lang="en-US" sz="2600" dirty="0">
                <a:latin typeface="Calibri" panose="020F0502020204030204" pitchFamily="34" charset="0"/>
                <a:cs typeface="Calibri" panose="020F0502020204030204" pitchFamily="34" charset="0"/>
              </a:rPr>
              <a:t> – the time required to complete the order-picking process.</a:t>
            </a:r>
            <a:endParaRPr lang="pl-PL" sz="2600" dirty="0">
              <a:latin typeface="Calibri" panose="020F0502020204030204" pitchFamily="34" charset="0"/>
              <a:cs typeface="Calibri" panose="020F0502020204030204" pitchFamily="34" charset="0"/>
            </a:endParaRPr>
          </a:p>
          <a:p>
            <a:pPr marL="0" indent="0">
              <a:buNone/>
            </a:pPr>
            <a:r>
              <a:rPr lang="en-US" sz="2600" dirty="0">
                <a:latin typeface="Calibri" panose="020F0502020204030204" pitchFamily="34" charset="0"/>
                <a:cs typeface="Calibri" panose="020F0502020204030204" pitchFamily="34" charset="0"/>
              </a:rPr>
              <a:t>KPIs help identify inefficiencies and support continuous improvement.</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Warehouse</a:t>
            </a:r>
            <a:r>
              <a:rPr lang="pl-PL" dirty="0">
                <a:latin typeface="Calibri" panose="020F0502020204030204" pitchFamily="34" charset="0"/>
                <a:cs typeface="Calibri" panose="020F0502020204030204" pitchFamily="34" charset="0"/>
              </a:rPr>
              <a:t> Management </a:t>
            </a:r>
            <a:r>
              <a:rPr lang="pl-PL" dirty="0" err="1">
                <a:latin typeface="Calibri" panose="020F0502020204030204" pitchFamily="34" charset="0"/>
                <a:cs typeface="Calibri" panose="020F0502020204030204" pitchFamily="34" charset="0"/>
              </a:rPr>
              <a:t>Principles</a:t>
            </a:r>
            <a:r>
              <a:rPr lang="pl-PL" dirty="0">
                <a:latin typeface="Calibri" panose="020F0502020204030204" pitchFamily="34" charset="0"/>
                <a:cs typeface="Calibri" panose="020F0502020204030204" pitchFamily="34" charset="0"/>
              </a:rPr>
              <a:t> - </a:t>
            </a:r>
            <a:r>
              <a:rPr lang="en-US" sz="3200" b="1" dirty="0">
                <a:latin typeface="Calibri" panose="020F0502020204030204" pitchFamily="34" charset="0"/>
                <a:cs typeface="Calibri" panose="020F0502020204030204" pitchFamily="34" charset="0"/>
              </a:rPr>
              <a:t>Warehouse operations management</a:t>
            </a:r>
            <a:br>
              <a:rPr lang="en-US" b="1"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F683A72-C62E-9972-45AE-E2257D9C7F03}"/>
              </a:ext>
            </a:extLst>
          </p:cNvPr>
          <p:cNvPicPr>
            <a:picLocks noChangeAspect="1"/>
          </p:cNvPicPr>
          <p:nvPr/>
        </p:nvPicPr>
        <p:blipFill>
          <a:blip r:embed="rId3"/>
          <a:stretch>
            <a:fillRect/>
          </a:stretch>
        </p:blipFill>
        <p:spPr>
          <a:xfrm>
            <a:off x="253450" y="5804854"/>
            <a:ext cx="5153759" cy="1051414"/>
          </a:xfrm>
          <a:prstGeom prst="rect">
            <a:avLst/>
          </a:prstGeom>
        </p:spPr>
      </p:pic>
    </p:spTree>
    <p:extLst>
      <p:ext uri="{BB962C8B-B14F-4D97-AF65-F5344CB8AC3E}">
        <p14:creationId xmlns:p14="http://schemas.microsoft.com/office/powerpoint/2010/main" val="1287367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17843" y="278295"/>
            <a:ext cx="7964557" cy="6228521"/>
          </a:xfrm>
        </p:spPr>
        <p:txBody>
          <a:bodyPr>
            <a:normAutofit/>
          </a:bodyPr>
          <a:lstStyle/>
          <a:p>
            <a:r>
              <a:rPr lang="en-US" sz="2800" b="1" dirty="0">
                <a:latin typeface="Calibri" panose="020F0502020204030204" pitchFamily="34" charset="0"/>
                <a:cs typeface="Calibri" panose="020F0502020204030204" pitchFamily="34" charset="0"/>
              </a:rPr>
              <a:t>Space Utilization Monitoring</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Tracking how effectively warehouse space is used, including storage density and aisle layout.</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Proper space utilization improves storage capacity, reduces unnecessary movements, and lowers operating costs.</a:t>
            </a:r>
          </a:p>
          <a:p>
            <a:r>
              <a:rPr lang="en-US" sz="2800" b="1" dirty="0">
                <a:latin typeface="Calibri" panose="020F0502020204030204" pitchFamily="34" charset="0"/>
                <a:cs typeface="Calibri" panose="020F0502020204030204" pitchFamily="34" charset="0"/>
              </a:rPr>
              <a:t>Labor Productivity Management</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Managing workforce efficiency by monitoring output per employee, task completion times, and workload distribution.</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Effective labor management helps reduce labor costs while maintaining high service quality.</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Warehouse</a:t>
            </a:r>
            <a:r>
              <a:rPr lang="pl-PL" dirty="0">
                <a:latin typeface="Calibri" panose="020F0502020204030204" pitchFamily="34" charset="0"/>
                <a:cs typeface="Calibri" panose="020F0502020204030204" pitchFamily="34" charset="0"/>
              </a:rPr>
              <a:t> Management </a:t>
            </a:r>
            <a:r>
              <a:rPr lang="pl-PL" dirty="0" err="1">
                <a:latin typeface="Calibri" panose="020F0502020204030204" pitchFamily="34" charset="0"/>
                <a:cs typeface="Calibri" panose="020F0502020204030204" pitchFamily="34" charset="0"/>
              </a:rPr>
              <a:t>Principles</a:t>
            </a:r>
            <a:r>
              <a:rPr lang="pl-PL" dirty="0">
                <a:latin typeface="Calibri" panose="020F0502020204030204" pitchFamily="34" charset="0"/>
                <a:cs typeface="Calibri" panose="020F0502020204030204" pitchFamily="34" charset="0"/>
              </a:rPr>
              <a:t> -</a:t>
            </a:r>
            <a:r>
              <a:rPr lang="en-US" sz="3200" b="1" dirty="0">
                <a:latin typeface="Calibri" panose="020F0502020204030204" pitchFamily="34" charset="0"/>
                <a:cs typeface="Calibri" panose="020F0502020204030204" pitchFamily="34" charset="0"/>
              </a:rPr>
              <a:t>Warehouse operations management</a:t>
            </a:r>
          </a:p>
        </p:txBody>
      </p:sp>
      <p:pic>
        <p:nvPicPr>
          <p:cNvPr id="5" name="Picture 4">
            <a:extLst>
              <a:ext uri="{FF2B5EF4-FFF2-40B4-BE49-F238E27FC236}">
                <a16:creationId xmlns:a16="http://schemas.microsoft.com/office/drawing/2014/main" id="{6FB634F5-A2D6-CF18-628A-6482BDCFBE7A}"/>
              </a:ext>
            </a:extLst>
          </p:cNvPr>
          <p:cNvPicPr>
            <a:picLocks noChangeAspect="1"/>
          </p:cNvPicPr>
          <p:nvPr/>
        </p:nvPicPr>
        <p:blipFill>
          <a:blip r:embed="rId3"/>
          <a:stretch>
            <a:fillRect/>
          </a:stretch>
        </p:blipFill>
        <p:spPr>
          <a:xfrm>
            <a:off x="253450" y="5804854"/>
            <a:ext cx="5153759" cy="1051414"/>
          </a:xfrm>
          <a:prstGeom prst="rect">
            <a:avLst/>
          </a:prstGeom>
        </p:spPr>
      </p:pic>
    </p:spTree>
    <p:extLst>
      <p:ext uri="{BB962C8B-B14F-4D97-AF65-F5344CB8AC3E}">
        <p14:creationId xmlns:p14="http://schemas.microsoft.com/office/powerpoint/2010/main" val="671515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76503" y="771343"/>
            <a:ext cx="7845654" cy="5120640"/>
          </a:xfrm>
        </p:spPr>
        <p:txBody>
          <a:bodyPr>
            <a:normAutofit/>
          </a:bodyPr>
          <a:lstStyle/>
          <a:p>
            <a:pPr marL="0" indent="0">
              <a:buNone/>
            </a:pPr>
            <a:r>
              <a:rPr lang="en-US" sz="2800" b="1" dirty="0">
                <a:latin typeface="Calibri" panose="020F0502020204030204" pitchFamily="34" charset="0"/>
                <a:cs typeface="Calibri" panose="020F0502020204030204" pitchFamily="34" charset="0"/>
              </a:rPr>
              <a:t>Warehouse Management Systems (WMS)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 Warehouse Management System is a specialized IT system used to plan, control, and optimize warehouse operations.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WMS supports activities such as receiving, inventory tracking, storage location management, order picking, packing, and shipping, improving accuracy and operational efficiency.</a:t>
            </a: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Warehouse</a:t>
            </a:r>
            <a:r>
              <a:rPr lang="pl-PL" dirty="0">
                <a:latin typeface="Calibri" panose="020F0502020204030204" pitchFamily="34" charset="0"/>
                <a:cs typeface="Calibri" panose="020F0502020204030204" pitchFamily="34" charset="0"/>
              </a:rPr>
              <a:t> Management </a:t>
            </a:r>
            <a:r>
              <a:rPr lang="pl-PL" dirty="0" err="1">
                <a:latin typeface="Calibri" panose="020F0502020204030204" pitchFamily="34" charset="0"/>
                <a:cs typeface="Calibri" panose="020F0502020204030204" pitchFamily="34" charset="0"/>
              </a:rPr>
              <a:t>Principles</a:t>
            </a:r>
            <a:r>
              <a:rPr lang="pl-PL" dirty="0">
                <a:latin typeface="Calibri" panose="020F0502020204030204" pitchFamily="34" charset="0"/>
                <a:cs typeface="Calibri" panose="020F0502020204030204" pitchFamily="34" charset="0"/>
              </a:rPr>
              <a:t> -</a:t>
            </a:r>
            <a:br>
              <a:rPr lang="pl-PL"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Use of information systems</a:t>
            </a:r>
            <a:br>
              <a:rPr lang="en-US" b="1"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0804F89-39F9-E433-38FD-0F2CDCDA0FB6}"/>
              </a:ext>
            </a:extLst>
          </p:cNvPr>
          <p:cNvPicPr>
            <a:picLocks noChangeAspect="1"/>
          </p:cNvPicPr>
          <p:nvPr/>
        </p:nvPicPr>
        <p:blipFill>
          <a:blip r:embed="rId3"/>
          <a:stretch>
            <a:fillRect/>
          </a:stretch>
        </p:blipFill>
        <p:spPr>
          <a:xfrm>
            <a:off x="253450" y="5727363"/>
            <a:ext cx="5153759" cy="1051414"/>
          </a:xfrm>
          <a:prstGeom prst="rect">
            <a:avLst/>
          </a:prstGeom>
        </p:spPr>
      </p:pic>
    </p:spTree>
    <p:extLst>
      <p:ext uri="{BB962C8B-B14F-4D97-AF65-F5344CB8AC3E}">
        <p14:creationId xmlns:p14="http://schemas.microsoft.com/office/powerpoint/2010/main" val="2569511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83737" y="564623"/>
            <a:ext cx="7951671" cy="5120640"/>
          </a:xfrm>
        </p:spPr>
        <p:txBody>
          <a:bodyPr>
            <a:normAutofit/>
          </a:bodyPr>
          <a:lstStyle/>
          <a:p>
            <a:pPr marL="0" indent="0">
              <a:buNone/>
            </a:pPr>
            <a:r>
              <a:rPr lang="en-US" sz="2800" b="1" dirty="0">
                <a:latin typeface="Calibri" panose="020F0502020204030204" pitchFamily="34" charset="0"/>
                <a:cs typeface="Calibri" panose="020F0502020204030204" pitchFamily="34" charset="0"/>
              </a:rPr>
              <a:t>Barcode and RFID Technologies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Barcode systems and Radio Frequency Identification (RFID) enable automatic identification and tracking of goods within the warehouse.</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These technologies reduce manual data entry, minimize errors, and provide real-time visibility of inventory and material flows.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a:xfrm>
            <a:off x="213162" y="1084080"/>
            <a:ext cx="2947482" cy="4601183"/>
          </a:xfrm>
        </p:spPr>
        <p:txBody>
          <a:bodyPr/>
          <a:lstStyle/>
          <a:p>
            <a:r>
              <a:rPr lang="pl-PL" dirty="0" err="1">
                <a:latin typeface="Calibri" panose="020F0502020204030204" pitchFamily="34" charset="0"/>
                <a:cs typeface="Calibri" panose="020F0502020204030204" pitchFamily="34" charset="0"/>
              </a:rPr>
              <a:t>Warehouse</a:t>
            </a:r>
            <a:r>
              <a:rPr lang="pl-PL" dirty="0">
                <a:latin typeface="Calibri" panose="020F0502020204030204" pitchFamily="34" charset="0"/>
                <a:cs typeface="Calibri" panose="020F0502020204030204" pitchFamily="34" charset="0"/>
              </a:rPr>
              <a:t> Management </a:t>
            </a:r>
            <a:r>
              <a:rPr lang="pl-PL" dirty="0" err="1">
                <a:latin typeface="Calibri" panose="020F0502020204030204" pitchFamily="34" charset="0"/>
                <a:cs typeface="Calibri" panose="020F0502020204030204" pitchFamily="34" charset="0"/>
              </a:rPr>
              <a:t>Principles</a:t>
            </a:r>
            <a:r>
              <a:rPr lang="pl-PL" dirty="0">
                <a:latin typeface="Calibri" panose="020F0502020204030204" pitchFamily="34" charset="0"/>
                <a:cs typeface="Calibri" panose="020F0502020204030204" pitchFamily="34" charset="0"/>
              </a:rPr>
              <a:t> -</a:t>
            </a:r>
            <a:br>
              <a:rPr lang="pl-PL"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Use of information systems</a:t>
            </a:r>
            <a:br>
              <a:rPr lang="en-US" b="1"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9FE9165-33E6-0D26-4989-86F18C4DF4F6}"/>
              </a:ext>
            </a:extLst>
          </p:cNvPr>
          <p:cNvPicPr>
            <a:picLocks noChangeAspect="1"/>
          </p:cNvPicPr>
          <p:nvPr/>
        </p:nvPicPr>
        <p:blipFill>
          <a:blip r:embed="rId3"/>
          <a:stretch>
            <a:fillRect/>
          </a:stretch>
        </p:blipFill>
        <p:spPr>
          <a:xfrm>
            <a:off x="-4855" y="5804854"/>
            <a:ext cx="5153759" cy="1051414"/>
          </a:xfrm>
          <a:prstGeom prst="rect">
            <a:avLst/>
          </a:prstGeom>
        </p:spPr>
      </p:pic>
    </p:spTree>
    <p:extLst>
      <p:ext uri="{BB962C8B-B14F-4D97-AF65-F5344CB8AC3E}">
        <p14:creationId xmlns:p14="http://schemas.microsoft.com/office/powerpoint/2010/main" val="2929944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66141" cy="5120640"/>
          </a:xfrm>
        </p:spPr>
        <p:txBody>
          <a:bodyPr>
            <a:normAutofit/>
          </a:bodyPr>
          <a:lstStyle/>
          <a:p>
            <a:pPr marL="0" indent="0">
              <a:buNone/>
            </a:pPr>
            <a:r>
              <a:rPr lang="en-US" sz="2800" b="1" dirty="0">
                <a:latin typeface="Calibri" panose="020F0502020204030204" pitchFamily="34" charset="0"/>
                <a:cs typeface="Calibri" panose="020F0502020204030204" pitchFamily="34" charset="0"/>
              </a:rPr>
              <a:t>Integration with Transport and ERP Systems</a:t>
            </a:r>
            <a:endParaRPr lang="pl-PL" sz="2800" b="1"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Integration of WMS with Transport Management Systems (TMS) and Enterprise Resource Planning (ERP) systems ensures seamless information flow across the supply chain.</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This integration improves coordination between warehousing, transportation, purchasing, and sales, leading to better planning and faster decision-making.</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Warehouse</a:t>
            </a:r>
            <a:r>
              <a:rPr lang="pl-PL" dirty="0">
                <a:latin typeface="Calibri" panose="020F0502020204030204" pitchFamily="34" charset="0"/>
                <a:cs typeface="Calibri" panose="020F0502020204030204" pitchFamily="34" charset="0"/>
              </a:rPr>
              <a:t> Management </a:t>
            </a:r>
            <a:r>
              <a:rPr lang="pl-PL" dirty="0" err="1">
                <a:latin typeface="Calibri" panose="020F0502020204030204" pitchFamily="34" charset="0"/>
                <a:cs typeface="Calibri" panose="020F0502020204030204" pitchFamily="34" charset="0"/>
              </a:rPr>
              <a:t>Principles</a:t>
            </a:r>
            <a:r>
              <a:rPr lang="pl-PL" dirty="0">
                <a:latin typeface="Calibri" panose="020F0502020204030204" pitchFamily="34" charset="0"/>
                <a:cs typeface="Calibri" panose="020F0502020204030204" pitchFamily="34" charset="0"/>
              </a:rPr>
              <a:t> -</a:t>
            </a:r>
            <a:br>
              <a:rPr lang="pl-PL"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Use of information systems</a:t>
            </a:r>
            <a:br>
              <a:rPr lang="en-US" b="1"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E69DA72-CC78-CCFD-D9E8-D61EB11C864B}"/>
              </a:ext>
            </a:extLst>
          </p:cNvPr>
          <p:cNvPicPr>
            <a:picLocks noChangeAspect="1"/>
          </p:cNvPicPr>
          <p:nvPr/>
        </p:nvPicPr>
        <p:blipFill>
          <a:blip r:embed="rId3"/>
          <a:stretch>
            <a:fillRect/>
          </a:stretch>
        </p:blipFill>
        <p:spPr>
          <a:xfrm>
            <a:off x="253450" y="5804854"/>
            <a:ext cx="5153759" cy="1051414"/>
          </a:xfrm>
          <a:prstGeom prst="rect">
            <a:avLst/>
          </a:prstGeom>
        </p:spPr>
      </p:pic>
    </p:spTree>
    <p:extLst>
      <p:ext uri="{BB962C8B-B14F-4D97-AF65-F5344CB8AC3E}">
        <p14:creationId xmlns:p14="http://schemas.microsoft.com/office/powerpoint/2010/main" val="927224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D7F08B-32FC-79DF-8117-E07D88506D77}"/>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30212064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CE0115-8EE9-9774-2D6F-CACD3E0DC7B3}"/>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28272126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E0CC26-489A-1B5C-8999-03931E78A401}"/>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270633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782E8E-5AE8-A04B-5E2A-86868D0FE3E6}"/>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27235726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230B62-52AA-1385-F0D5-D187243D5CCF}"/>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24599640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CEDD03-F3F7-9DA2-8B59-E1125CF3645D}"/>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14873288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1FEB10-BF84-6FB5-9D05-CC0B798EC2D1}"/>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37754634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28736D-415B-3989-33C7-1616D198CD66}"/>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24785718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D7E7CE-3F12-3D00-2973-230E90874990}"/>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1586544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pl-PL" sz="4400" dirty="0" err="1">
                <a:latin typeface="Calibri" panose="020F0502020204030204" pitchFamily="34" charset="0"/>
                <a:cs typeface="Calibri" panose="020F0502020204030204" pitchFamily="34" charset="0"/>
              </a:rPr>
              <a:t>Warehousing</a:t>
            </a:r>
            <a:r>
              <a:rPr lang="pl-PL" sz="4400" dirty="0">
                <a:latin typeface="Calibri" panose="020F0502020204030204" pitchFamily="34" charset="0"/>
                <a:cs typeface="Calibri" panose="020F0502020204030204" pitchFamily="34" charset="0"/>
              </a:rPr>
              <a:t> and </a:t>
            </a:r>
            <a:r>
              <a:rPr lang="pl-PL" sz="4400" dirty="0" err="1">
                <a:latin typeface="Calibri" panose="020F0502020204030204" pitchFamily="34" charset="0"/>
                <a:cs typeface="Calibri" panose="020F0502020204030204" pitchFamily="34" charset="0"/>
              </a:rPr>
              <a:t>Material</a:t>
            </a:r>
            <a:r>
              <a:rPr lang="pl-PL" sz="4400" dirty="0">
                <a:latin typeface="Calibri" panose="020F0502020204030204" pitchFamily="34" charset="0"/>
                <a:cs typeface="Calibri" panose="020F0502020204030204" pitchFamily="34" charset="0"/>
              </a:rPr>
              <a:t> Handling </a:t>
            </a: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3</a:t>
            </a:r>
          </a:p>
          <a:p>
            <a:pPr defTabSz="457200"/>
            <a:r>
              <a:rPr lang="pl-PL" sz="3600" b="1" dirty="0">
                <a:solidFill>
                  <a:srgbClr val="FFFFFF"/>
                </a:solidFill>
                <a:latin typeface="Calibri" panose="020F0502020204030204" pitchFamily="34" charset="0"/>
                <a:cs typeface="Calibri" panose="020F0502020204030204" pitchFamily="34" charset="0"/>
              </a:rPr>
              <a:t>Part 2</a:t>
            </a: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69DD9582-CF43-2C17-0954-BDD12F7234C0}"/>
              </a:ext>
            </a:extLst>
          </p:cNvPr>
          <p:cNvPicPr>
            <a:picLocks noChangeAspect="1"/>
          </p:cNvPicPr>
          <p:nvPr/>
        </p:nvPicPr>
        <p:blipFill>
          <a:blip r:embed="rId3"/>
          <a:stretch>
            <a:fillRect/>
          </a:stretch>
        </p:blipFill>
        <p:spPr>
          <a:xfrm>
            <a:off x="137014" y="5587878"/>
            <a:ext cx="5153759" cy="1051414"/>
          </a:xfrm>
          <a:prstGeom prst="rect">
            <a:avLst/>
          </a:prstGeom>
        </p:spPr>
      </p:pic>
    </p:spTree>
    <p:extLst>
      <p:ext uri="{BB962C8B-B14F-4D97-AF65-F5344CB8AC3E}">
        <p14:creationId xmlns:p14="http://schemas.microsoft.com/office/powerpoint/2010/main" val="19506443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EFAD2B-7A46-52C7-A227-14918C222464}"/>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35243892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461E0-707F-A683-3393-EA739ABD0173}"/>
              </a:ext>
            </a:extLst>
          </p:cNvPr>
          <p:cNvSpPr>
            <a:spLocks noGrp="1"/>
          </p:cNvSpPr>
          <p:nvPr>
            <p:ph type="ctrTitle"/>
          </p:nvPr>
        </p:nvSpPr>
        <p:spPr/>
        <p:txBody>
          <a:bodyPr>
            <a:normAutofit/>
          </a:bodyPr>
          <a:lstStyle/>
          <a:p>
            <a:pPr algn="r"/>
            <a:r>
              <a:rPr lang="en-US" sz="4000">
                <a:latin typeface="Calibri"/>
                <a:ea typeface="Calibri"/>
                <a:cs typeface="Calibri"/>
              </a:rPr>
              <a:t>Material handling and packaging</a:t>
            </a:r>
            <a:endParaRPr lang="en-US" sz="4000"/>
          </a:p>
        </p:txBody>
      </p:sp>
      <p:sp>
        <p:nvSpPr>
          <p:cNvPr id="3" name="Subtitle 2">
            <a:extLst>
              <a:ext uri="{FF2B5EF4-FFF2-40B4-BE49-F238E27FC236}">
                <a16:creationId xmlns:a16="http://schemas.microsoft.com/office/drawing/2014/main" id="{9B5AE13E-6938-1751-5588-F047AA2D72C4}"/>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9BE0FBF2-BA5D-62CA-7975-13AF796C2DC0}"/>
              </a:ext>
            </a:extLst>
          </p:cNvPr>
          <p:cNvPicPr>
            <a:picLocks noChangeAspect="1"/>
          </p:cNvPicPr>
          <p:nvPr/>
        </p:nvPicPr>
        <p:blipFill>
          <a:blip r:embed="rId2"/>
          <a:stretch>
            <a:fillRect/>
          </a:stretch>
        </p:blipFill>
        <p:spPr>
          <a:xfrm>
            <a:off x="-1534" y="1210"/>
            <a:ext cx="2456966" cy="759579"/>
          </a:xfrm>
          <a:prstGeom prst="rect">
            <a:avLst/>
          </a:prstGeom>
        </p:spPr>
      </p:pic>
    </p:spTree>
    <p:extLst>
      <p:ext uri="{BB962C8B-B14F-4D97-AF65-F5344CB8AC3E}">
        <p14:creationId xmlns:p14="http://schemas.microsoft.com/office/powerpoint/2010/main" val="2037758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Warehouse</a:t>
            </a:r>
            <a:r>
              <a:rPr lang="pl-PL" dirty="0">
                <a:latin typeface="Calibri" panose="020F0502020204030204" pitchFamily="34" charset="0"/>
                <a:cs typeface="Calibri" panose="020F0502020204030204" pitchFamily="34" charset="0"/>
              </a:rPr>
              <a:t> layout</a:t>
            </a:r>
          </a:p>
        </p:txBody>
      </p:sp>
      <p:sp>
        <p:nvSpPr>
          <p:cNvPr id="3" name="Symbol zastępczy zawartości 2"/>
          <p:cNvSpPr>
            <a:spLocks noGrp="1"/>
          </p:cNvSpPr>
          <p:nvPr>
            <p:ph idx="1"/>
          </p:nvPr>
        </p:nvSpPr>
        <p:spPr>
          <a:xfrm>
            <a:off x="3869267" y="864108"/>
            <a:ext cx="7805897" cy="5120640"/>
          </a:xfrm>
        </p:spPr>
        <p:txBody>
          <a:bodyPr/>
          <a:lstStyle/>
          <a:p>
            <a:pPr marL="0" indent="0">
              <a:buNone/>
            </a:pPr>
            <a:r>
              <a:rPr lang="en-US" sz="2800" dirty="0">
                <a:latin typeface="Calibri" panose="020F0502020204030204" pitchFamily="34" charset="0"/>
                <a:cs typeface="Calibri" panose="020F0502020204030204" pitchFamily="34" charset="0"/>
              </a:rPr>
              <a:t>Warehouse layout refers to the </a:t>
            </a:r>
            <a:r>
              <a:rPr lang="en-US" sz="2800" b="1" dirty="0">
                <a:latin typeface="Calibri" panose="020F0502020204030204" pitchFamily="34" charset="0"/>
                <a:cs typeface="Calibri" panose="020F0502020204030204" pitchFamily="34" charset="0"/>
              </a:rPr>
              <a:t>physical arrangement of functional areas</a:t>
            </a:r>
            <a:r>
              <a:rPr lang="en-US" sz="2800" dirty="0">
                <a:latin typeface="Calibri" panose="020F0502020204030204" pitchFamily="34" charset="0"/>
                <a:cs typeface="Calibri" panose="020F0502020204030204" pitchFamily="34" charset="0"/>
              </a:rPr>
              <a:t> to ensure efficient material flow.</a:t>
            </a:r>
          </a:p>
          <a:p>
            <a:pPr marL="0" indent="0">
              <a:buNone/>
            </a:pPr>
            <a:r>
              <a:rPr lang="en-US" sz="2800" dirty="0">
                <a:latin typeface="Calibri" panose="020F0502020204030204" pitchFamily="34" charset="0"/>
                <a:cs typeface="Calibri" panose="020F0502020204030204" pitchFamily="34" charset="0"/>
              </a:rPr>
              <a:t>Typical functional zones:</a:t>
            </a:r>
          </a:p>
          <a:p>
            <a:r>
              <a:rPr lang="en-US" sz="2800" dirty="0">
                <a:latin typeface="Calibri" panose="020F0502020204030204" pitchFamily="34" charset="0"/>
                <a:cs typeface="Calibri" panose="020F0502020204030204" pitchFamily="34" charset="0"/>
              </a:rPr>
              <a:t>receiving area,</a:t>
            </a:r>
          </a:p>
          <a:p>
            <a:r>
              <a:rPr lang="en-US" sz="2800" dirty="0">
                <a:latin typeface="Calibri" panose="020F0502020204030204" pitchFamily="34" charset="0"/>
                <a:cs typeface="Calibri" panose="020F0502020204030204" pitchFamily="34" charset="0"/>
              </a:rPr>
              <a:t>storage area,</a:t>
            </a:r>
          </a:p>
          <a:p>
            <a:r>
              <a:rPr lang="en-US" sz="2800" dirty="0">
                <a:latin typeface="Calibri" panose="020F0502020204030204" pitchFamily="34" charset="0"/>
                <a:cs typeface="Calibri" panose="020F0502020204030204" pitchFamily="34" charset="0"/>
              </a:rPr>
              <a:t>picking and packing area,</a:t>
            </a:r>
          </a:p>
          <a:p>
            <a:r>
              <a:rPr lang="en-US" sz="2800" dirty="0">
                <a:latin typeface="Calibri" panose="020F0502020204030204" pitchFamily="34" charset="0"/>
                <a:cs typeface="Calibri" panose="020F0502020204030204" pitchFamily="34" charset="0"/>
              </a:rPr>
              <a:t>dispatch/shipping area,</a:t>
            </a:r>
          </a:p>
          <a:p>
            <a:r>
              <a:rPr lang="en-US" sz="2800" dirty="0">
                <a:latin typeface="Calibri" panose="020F0502020204030204" pitchFamily="34" charset="0"/>
                <a:cs typeface="Calibri" panose="020F0502020204030204" pitchFamily="34" charset="0"/>
              </a:rPr>
              <a:t>returns and auxiliary areas.</a:t>
            </a:r>
          </a:p>
          <a:p>
            <a:endParaRPr lang="pl-PL" dirty="0"/>
          </a:p>
        </p:txBody>
      </p:sp>
      <p:pic>
        <p:nvPicPr>
          <p:cNvPr id="5" name="Picture 4">
            <a:extLst>
              <a:ext uri="{FF2B5EF4-FFF2-40B4-BE49-F238E27FC236}">
                <a16:creationId xmlns:a16="http://schemas.microsoft.com/office/drawing/2014/main" id="{71CD3B22-A1B0-58D0-1B6E-0394562CCC3C}"/>
              </a:ext>
            </a:extLst>
          </p:cNvPr>
          <p:cNvPicPr>
            <a:picLocks noChangeAspect="1"/>
          </p:cNvPicPr>
          <p:nvPr/>
        </p:nvPicPr>
        <p:blipFill>
          <a:blip r:embed="rId3"/>
          <a:stretch>
            <a:fillRect/>
          </a:stretch>
        </p:blipFill>
        <p:spPr>
          <a:xfrm>
            <a:off x="-4855" y="5727363"/>
            <a:ext cx="5153759" cy="1051414"/>
          </a:xfrm>
          <a:prstGeom prst="rect">
            <a:avLst/>
          </a:prstGeom>
        </p:spPr>
      </p:pic>
    </p:spTree>
    <p:extLst>
      <p:ext uri="{BB962C8B-B14F-4D97-AF65-F5344CB8AC3E}">
        <p14:creationId xmlns:p14="http://schemas.microsoft.com/office/powerpoint/2010/main" val="2522808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b="1" dirty="0">
                <a:latin typeface="Calibri" panose="020F0502020204030204" pitchFamily="34" charset="0"/>
                <a:cs typeface="Calibri" panose="020F0502020204030204" pitchFamily="34" charset="0"/>
              </a:rPr>
              <a:t>Receiving Area</a:t>
            </a:r>
            <a:br>
              <a:rPr lang="en-US" b="1" dirty="0">
                <a:latin typeface="Calibri" panose="020F0502020204030204" pitchFamily="34" charset="0"/>
                <a:cs typeface="Calibri" panose="020F0502020204030204" pitchFamily="34" charset="0"/>
              </a:rPr>
            </a:br>
            <a:endParaRPr lang="pl-PL" dirty="0"/>
          </a:p>
        </p:txBody>
      </p:sp>
      <p:sp>
        <p:nvSpPr>
          <p:cNvPr id="4" name="Prostokąt 3"/>
          <p:cNvSpPr/>
          <p:nvPr/>
        </p:nvSpPr>
        <p:spPr>
          <a:xfrm>
            <a:off x="3776503" y="410818"/>
            <a:ext cx="7832402" cy="914400"/>
          </a:xfrm>
          <a:prstGeom prst="rect">
            <a:avLst/>
          </a:prstGeom>
          <a:solidFill>
            <a:schemeClr val="accent6">
              <a:lumMod val="20000"/>
              <a:lumOff val="8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p:cNvSpPr>
            <a:spLocks noGrp="1"/>
          </p:cNvSpPr>
          <p:nvPr>
            <p:ph idx="1"/>
          </p:nvPr>
        </p:nvSpPr>
        <p:spPr>
          <a:xfrm>
            <a:off x="3776503" y="609699"/>
            <a:ext cx="7832402" cy="5629457"/>
          </a:xfrm>
        </p:spPr>
        <p:txBody>
          <a:bodyPr>
            <a:normAutofit/>
          </a:bodyPr>
          <a:lstStyle/>
          <a:p>
            <a:pPr marL="0" indent="0">
              <a:buNone/>
            </a:pPr>
            <a:r>
              <a:rPr lang="en-US" sz="2400" dirty="0">
                <a:latin typeface="Calibri" panose="020F0502020204030204" pitchFamily="34" charset="0"/>
                <a:cs typeface="Calibri" panose="020F0502020204030204" pitchFamily="34" charset="0"/>
              </a:rPr>
              <a:t>This is where goods and materials enter the warehouse. </a:t>
            </a:r>
            <a:br>
              <a:rPr lang="pl-PL"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It’s the first point of contact for incoming shipments.</a:t>
            </a:r>
          </a:p>
          <a:p>
            <a:r>
              <a:rPr lang="en-US" sz="2400" b="1" dirty="0">
                <a:latin typeface="Calibri" panose="020F0502020204030204" pitchFamily="34" charset="0"/>
                <a:cs typeface="Calibri" panose="020F0502020204030204" pitchFamily="34" charset="0"/>
              </a:rPr>
              <a:t>Key Activities: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Unloading from trucks or containers</a:t>
            </a:r>
          </a:p>
          <a:p>
            <a:pPr lvl="1"/>
            <a:r>
              <a:rPr lang="en-US" sz="2400" dirty="0">
                <a:latin typeface="Calibri" panose="020F0502020204030204" pitchFamily="34" charset="0"/>
                <a:cs typeface="Calibri" panose="020F0502020204030204" pitchFamily="34" charset="0"/>
              </a:rPr>
              <a:t>Inspection and quality control</a:t>
            </a:r>
          </a:p>
          <a:p>
            <a:pPr lvl="1"/>
            <a:r>
              <a:rPr lang="en-US" sz="2400" dirty="0">
                <a:latin typeface="Calibri" panose="020F0502020204030204" pitchFamily="34" charset="0"/>
                <a:cs typeface="Calibri" panose="020F0502020204030204" pitchFamily="34" charset="0"/>
              </a:rPr>
              <a:t>Checking quantities against purchase orders</a:t>
            </a:r>
          </a:p>
          <a:p>
            <a:pPr lvl="1"/>
            <a:r>
              <a:rPr lang="en-US" sz="2400" dirty="0">
                <a:latin typeface="Calibri" panose="020F0502020204030204" pitchFamily="34" charset="0"/>
                <a:cs typeface="Calibri" panose="020F0502020204030204" pitchFamily="34" charset="0"/>
              </a:rPr>
              <a:t>Recording items in the warehouse management system (WMS)</a:t>
            </a:r>
          </a:p>
          <a:p>
            <a:pPr lvl="1"/>
            <a:r>
              <a:rPr lang="en-US" sz="2400" dirty="0">
                <a:latin typeface="Calibri" panose="020F0502020204030204" pitchFamily="34" charset="0"/>
                <a:cs typeface="Calibri" panose="020F0502020204030204" pitchFamily="34" charset="0"/>
              </a:rPr>
              <a:t>Labeling and tagging for tracking</a:t>
            </a:r>
          </a:p>
          <a:p>
            <a:r>
              <a:rPr lang="en-US" sz="2400" b="1" dirty="0">
                <a:latin typeface="Calibri" panose="020F0502020204030204" pitchFamily="34" charset="0"/>
                <a:cs typeface="Calibri" panose="020F0502020204030204" pitchFamily="34" charset="0"/>
              </a:rPr>
              <a:t>Design Considerations: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Wide docks for easy access by vehicles</a:t>
            </a:r>
          </a:p>
          <a:p>
            <a:pPr lvl="1"/>
            <a:r>
              <a:rPr lang="en-US" sz="2400" dirty="0">
                <a:latin typeface="Calibri" panose="020F0502020204030204" pitchFamily="34" charset="0"/>
                <a:cs typeface="Calibri" panose="020F0502020204030204" pitchFamily="34" charset="0"/>
              </a:rPr>
              <a:t>Space for sorting and staging goods</a:t>
            </a:r>
          </a:p>
          <a:p>
            <a:pPr lvl="1"/>
            <a:r>
              <a:rPr lang="en-US" sz="2400" dirty="0">
                <a:latin typeface="Calibri" panose="020F0502020204030204" pitchFamily="34" charset="0"/>
                <a:cs typeface="Calibri" panose="020F0502020204030204" pitchFamily="34" charset="0"/>
              </a:rPr>
              <a:t>Proximity to storage to minimize handling distances</a:t>
            </a:r>
          </a:p>
          <a:p>
            <a:endParaRPr lang="pl-PL" dirty="0"/>
          </a:p>
        </p:txBody>
      </p:sp>
      <p:pic>
        <p:nvPicPr>
          <p:cNvPr id="6" name="Picture 5">
            <a:extLst>
              <a:ext uri="{FF2B5EF4-FFF2-40B4-BE49-F238E27FC236}">
                <a16:creationId xmlns:a16="http://schemas.microsoft.com/office/drawing/2014/main" id="{9D677A95-3EC4-FE8E-1C74-C84632E2C776}"/>
              </a:ext>
            </a:extLst>
          </p:cNvPr>
          <p:cNvPicPr>
            <a:picLocks noChangeAspect="1"/>
          </p:cNvPicPr>
          <p:nvPr/>
        </p:nvPicPr>
        <p:blipFill>
          <a:blip r:embed="rId3"/>
          <a:stretch>
            <a:fillRect/>
          </a:stretch>
        </p:blipFill>
        <p:spPr>
          <a:xfrm>
            <a:off x="-4855" y="5714447"/>
            <a:ext cx="5153759" cy="1051414"/>
          </a:xfrm>
          <a:prstGeom prst="rect">
            <a:avLst/>
          </a:prstGeom>
        </p:spPr>
      </p:pic>
    </p:spTree>
    <p:extLst>
      <p:ext uri="{BB962C8B-B14F-4D97-AF65-F5344CB8AC3E}">
        <p14:creationId xmlns:p14="http://schemas.microsoft.com/office/powerpoint/2010/main" val="3253965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b="1" dirty="0">
                <a:latin typeface="Calibri" panose="020F0502020204030204" pitchFamily="34" charset="0"/>
                <a:cs typeface="Calibri" panose="020F0502020204030204" pitchFamily="34" charset="0"/>
              </a:rPr>
              <a:t>Storage Area</a:t>
            </a:r>
            <a:br>
              <a:rPr lang="en-US" b="1" dirty="0"/>
            </a:br>
            <a:endParaRPr lang="pl-PL" dirty="0"/>
          </a:p>
        </p:txBody>
      </p:sp>
      <p:sp>
        <p:nvSpPr>
          <p:cNvPr id="3" name="Symbol zastępczy zawartości 2"/>
          <p:cNvSpPr>
            <a:spLocks noGrp="1"/>
          </p:cNvSpPr>
          <p:nvPr>
            <p:ph idx="1"/>
          </p:nvPr>
        </p:nvSpPr>
        <p:spPr>
          <a:xfrm>
            <a:off x="3803006" y="762099"/>
            <a:ext cx="7620367" cy="5324657"/>
          </a:xfrm>
        </p:spPr>
        <p:txBody>
          <a:bodyPr>
            <a:noAutofit/>
          </a:bodyPr>
          <a:lstStyle/>
          <a:p>
            <a:pPr marL="0" indent="0">
              <a:buNone/>
            </a:pPr>
            <a:r>
              <a:rPr lang="en-US" sz="2400" dirty="0">
                <a:latin typeface="Calibri" panose="020F0502020204030204" pitchFamily="34" charset="0"/>
                <a:cs typeface="Calibri" panose="020F0502020204030204" pitchFamily="34" charset="0"/>
              </a:rPr>
              <a:t>To safely store products until they are needed for order fulfillment.</a:t>
            </a:r>
          </a:p>
          <a:p>
            <a:r>
              <a:rPr lang="en-US" sz="2400" b="1" dirty="0">
                <a:latin typeface="Calibri" panose="020F0502020204030204" pitchFamily="34" charset="0"/>
                <a:cs typeface="Calibri" panose="020F0502020204030204" pitchFamily="34" charset="0"/>
              </a:rPr>
              <a:t>Key Activities: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Placement of goods in racks, shelves, or pallets</a:t>
            </a:r>
          </a:p>
          <a:p>
            <a:pPr lvl="1"/>
            <a:r>
              <a:rPr lang="en-US" sz="2400" dirty="0">
                <a:latin typeface="Calibri" panose="020F0502020204030204" pitchFamily="34" charset="0"/>
                <a:cs typeface="Calibri" panose="020F0502020204030204" pitchFamily="34" charset="0"/>
              </a:rPr>
              <a:t>Inventory management (tracking stock levels, location, and turnover)</a:t>
            </a:r>
          </a:p>
          <a:p>
            <a:pPr lvl="1"/>
            <a:r>
              <a:rPr lang="en-US" sz="2400" dirty="0">
                <a:latin typeface="Calibri" panose="020F0502020204030204" pitchFamily="34" charset="0"/>
                <a:cs typeface="Calibri" panose="020F0502020204030204" pitchFamily="34" charset="0"/>
              </a:rPr>
              <a:t>Ensuring proper storage conditions (temperature, humidity, security)</a:t>
            </a:r>
          </a:p>
          <a:p>
            <a:r>
              <a:rPr lang="en-US" sz="2400" b="1" dirty="0">
                <a:latin typeface="Calibri" panose="020F0502020204030204" pitchFamily="34" charset="0"/>
                <a:cs typeface="Calibri" panose="020F0502020204030204" pitchFamily="34" charset="0"/>
              </a:rPr>
              <a:t>Design Considerations: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Efficient layout for high space utilization (e.g., selective racks, drive-in racks)</a:t>
            </a:r>
          </a:p>
          <a:p>
            <a:pPr lvl="1"/>
            <a:r>
              <a:rPr lang="en-US" sz="2400" dirty="0">
                <a:latin typeface="Calibri" panose="020F0502020204030204" pitchFamily="34" charset="0"/>
                <a:cs typeface="Calibri" panose="020F0502020204030204" pitchFamily="34" charset="0"/>
              </a:rPr>
              <a:t>Clear labeling for easy identification</a:t>
            </a:r>
          </a:p>
          <a:p>
            <a:pPr lvl="1"/>
            <a:r>
              <a:rPr lang="en-US" sz="2400" dirty="0">
                <a:latin typeface="Calibri" panose="020F0502020204030204" pitchFamily="34" charset="0"/>
                <a:cs typeface="Calibri" panose="020F0502020204030204" pitchFamily="34" charset="0"/>
              </a:rPr>
              <a:t>Safety regulations for stacking and aisle width</a:t>
            </a:r>
          </a:p>
          <a:p>
            <a:endParaRPr lang="pl-PL" sz="2400" dirty="0">
              <a:latin typeface="Calibri" panose="020F0502020204030204" pitchFamily="34" charset="0"/>
              <a:cs typeface="Calibri" panose="020F0502020204030204" pitchFamily="34" charset="0"/>
            </a:endParaRPr>
          </a:p>
        </p:txBody>
      </p:sp>
      <p:sp>
        <p:nvSpPr>
          <p:cNvPr id="4" name="Prostokąt 3"/>
          <p:cNvSpPr/>
          <p:nvPr/>
        </p:nvSpPr>
        <p:spPr>
          <a:xfrm>
            <a:off x="3776503" y="410817"/>
            <a:ext cx="7832402" cy="1033669"/>
          </a:xfrm>
          <a:prstGeom prst="rect">
            <a:avLst/>
          </a:prstGeom>
          <a:solidFill>
            <a:schemeClr val="accent6">
              <a:lumMod val="20000"/>
              <a:lumOff val="8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Picture 5">
            <a:extLst>
              <a:ext uri="{FF2B5EF4-FFF2-40B4-BE49-F238E27FC236}">
                <a16:creationId xmlns:a16="http://schemas.microsoft.com/office/drawing/2014/main" id="{35541DF3-63B3-2C1E-9EC4-30DACA0B1AA4}"/>
              </a:ext>
            </a:extLst>
          </p:cNvPr>
          <p:cNvPicPr>
            <a:picLocks noChangeAspect="1"/>
          </p:cNvPicPr>
          <p:nvPr/>
        </p:nvPicPr>
        <p:blipFill>
          <a:blip r:embed="rId3"/>
          <a:stretch>
            <a:fillRect/>
          </a:stretch>
        </p:blipFill>
        <p:spPr>
          <a:xfrm>
            <a:off x="-4855" y="5727363"/>
            <a:ext cx="5153759" cy="1051414"/>
          </a:xfrm>
          <a:prstGeom prst="rect">
            <a:avLst/>
          </a:prstGeom>
        </p:spPr>
      </p:pic>
    </p:spTree>
    <p:extLst>
      <p:ext uri="{BB962C8B-B14F-4D97-AF65-F5344CB8AC3E}">
        <p14:creationId xmlns:p14="http://schemas.microsoft.com/office/powerpoint/2010/main" val="1771255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415" y="1017820"/>
            <a:ext cx="2947482" cy="4601183"/>
          </a:xfrm>
        </p:spPr>
        <p:txBody>
          <a:bodyPr/>
          <a:lstStyle/>
          <a:p>
            <a:r>
              <a:rPr lang="en-US" b="1" dirty="0">
                <a:latin typeface="Calibri" panose="020F0502020204030204" pitchFamily="34" charset="0"/>
                <a:cs typeface="Calibri" panose="020F0502020204030204" pitchFamily="34" charset="0"/>
              </a:rPr>
              <a:t>Picking and Packing Area</a:t>
            </a:r>
          </a:p>
        </p:txBody>
      </p:sp>
      <p:sp>
        <p:nvSpPr>
          <p:cNvPr id="3" name="Symbol zastępczy zawartości 2"/>
          <p:cNvSpPr>
            <a:spLocks noGrp="1"/>
          </p:cNvSpPr>
          <p:nvPr>
            <p:ph idx="1"/>
          </p:nvPr>
        </p:nvSpPr>
        <p:spPr>
          <a:xfrm>
            <a:off x="3670484" y="589821"/>
            <a:ext cx="8044437" cy="5669213"/>
          </a:xfrm>
        </p:spPr>
        <p:txBody>
          <a:bodyPr>
            <a:normAutofit/>
          </a:bodyPr>
          <a:lstStyle/>
          <a:p>
            <a:pPr marL="0" indent="0">
              <a:buNone/>
            </a:pPr>
            <a:r>
              <a:rPr lang="en-US" sz="2400" dirty="0">
                <a:latin typeface="Calibri" panose="020F0502020204030204" pitchFamily="34" charset="0"/>
                <a:cs typeface="Calibri" panose="020F0502020204030204" pitchFamily="34" charset="0"/>
              </a:rPr>
              <a:t>Where goods are selected from storage and prepared for shipping to customers.</a:t>
            </a:r>
          </a:p>
          <a:p>
            <a:r>
              <a:rPr lang="en-US" sz="2400" b="1" dirty="0">
                <a:latin typeface="Calibri" panose="020F0502020204030204" pitchFamily="34" charset="0"/>
                <a:cs typeface="Calibri" panose="020F0502020204030204" pitchFamily="34" charset="0"/>
              </a:rPr>
              <a:t>Key Activities: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Picking items according to orders (manual or automated)</a:t>
            </a:r>
          </a:p>
          <a:p>
            <a:pPr lvl="1"/>
            <a:r>
              <a:rPr lang="en-US" sz="2400" dirty="0">
                <a:latin typeface="Calibri" panose="020F0502020204030204" pitchFamily="34" charset="0"/>
                <a:cs typeface="Calibri" panose="020F0502020204030204" pitchFamily="34" charset="0"/>
              </a:rPr>
              <a:t>Checking quantities and quality</a:t>
            </a:r>
          </a:p>
          <a:p>
            <a:pPr lvl="1"/>
            <a:r>
              <a:rPr lang="en-US" sz="2400" dirty="0">
                <a:latin typeface="Calibri" panose="020F0502020204030204" pitchFamily="34" charset="0"/>
                <a:cs typeface="Calibri" panose="020F0502020204030204" pitchFamily="34" charset="0"/>
              </a:rPr>
              <a:t>Packing items securely for transport</a:t>
            </a:r>
          </a:p>
          <a:p>
            <a:pPr lvl="1"/>
            <a:r>
              <a:rPr lang="en-US" sz="2400" dirty="0">
                <a:latin typeface="Calibri" panose="020F0502020204030204" pitchFamily="34" charset="0"/>
                <a:cs typeface="Calibri" panose="020F0502020204030204" pitchFamily="34" charset="0"/>
              </a:rPr>
              <a:t>Adding labels, barcodes, or documentation for delivery</a:t>
            </a:r>
          </a:p>
          <a:p>
            <a:r>
              <a:rPr lang="en-US" sz="2400" b="1" dirty="0">
                <a:latin typeface="Calibri" panose="020F0502020204030204" pitchFamily="34" charset="0"/>
                <a:cs typeface="Calibri" panose="020F0502020204030204" pitchFamily="34" charset="0"/>
              </a:rPr>
              <a:t>Design Considerations: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Close to storage for reduced travel time</a:t>
            </a:r>
          </a:p>
          <a:p>
            <a:pPr lvl="1"/>
            <a:r>
              <a:rPr lang="en-US" sz="2400" dirty="0">
                <a:latin typeface="Calibri" panose="020F0502020204030204" pitchFamily="34" charset="0"/>
                <a:cs typeface="Calibri" panose="020F0502020204030204" pitchFamily="34" charset="0"/>
              </a:rPr>
              <a:t>Ergonomic workstations to reduce worker fatigue</a:t>
            </a:r>
          </a:p>
          <a:p>
            <a:pPr lvl="1"/>
            <a:r>
              <a:rPr lang="en-US" sz="2400" dirty="0">
                <a:latin typeface="Calibri" panose="020F0502020204030204" pitchFamily="34" charset="0"/>
                <a:cs typeface="Calibri" panose="020F0502020204030204" pitchFamily="34" charset="0"/>
              </a:rPr>
              <a:t>Space for packing materials and temporary staging</a:t>
            </a:r>
          </a:p>
          <a:p>
            <a:endParaRPr lang="pl-PL" dirty="0"/>
          </a:p>
        </p:txBody>
      </p:sp>
      <p:sp>
        <p:nvSpPr>
          <p:cNvPr id="4" name="Prostokąt 3"/>
          <p:cNvSpPr/>
          <p:nvPr/>
        </p:nvSpPr>
        <p:spPr>
          <a:xfrm>
            <a:off x="3670484" y="666735"/>
            <a:ext cx="7832402" cy="1033669"/>
          </a:xfrm>
          <a:prstGeom prst="rect">
            <a:avLst/>
          </a:prstGeom>
          <a:solidFill>
            <a:schemeClr val="accent6">
              <a:lumMod val="20000"/>
              <a:lumOff val="8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Picture 5">
            <a:extLst>
              <a:ext uri="{FF2B5EF4-FFF2-40B4-BE49-F238E27FC236}">
                <a16:creationId xmlns:a16="http://schemas.microsoft.com/office/drawing/2014/main" id="{435688BA-BFF5-2FF4-8C11-BB06711BCE7A}"/>
              </a:ext>
            </a:extLst>
          </p:cNvPr>
          <p:cNvPicPr>
            <a:picLocks noChangeAspect="1"/>
          </p:cNvPicPr>
          <p:nvPr/>
        </p:nvPicPr>
        <p:blipFill>
          <a:blip r:embed="rId3"/>
          <a:stretch>
            <a:fillRect/>
          </a:stretch>
        </p:blipFill>
        <p:spPr>
          <a:xfrm>
            <a:off x="-4855" y="5727363"/>
            <a:ext cx="5153759" cy="1051414"/>
          </a:xfrm>
          <a:prstGeom prst="rect">
            <a:avLst/>
          </a:prstGeom>
        </p:spPr>
      </p:pic>
    </p:spTree>
    <p:extLst>
      <p:ext uri="{BB962C8B-B14F-4D97-AF65-F5344CB8AC3E}">
        <p14:creationId xmlns:p14="http://schemas.microsoft.com/office/powerpoint/2010/main" val="724282048"/>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0C5F03-0C77-4ABA-AE26-39387BA0253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66908BC2-1986-4B24-A701-E0B746B597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8D0EBD9-A6FF-43CD-BED9-F258B70F95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Ramka</Template>
  <TotalTime>4657</TotalTime>
  <Words>1787</Words>
  <Application>Microsoft Office PowerPoint</Application>
  <PresentationFormat>Widescreen</PresentationFormat>
  <Paragraphs>198</Paragraphs>
  <Slides>41</Slides>
  <Notes>27</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Ramka</vt:lpstr>
      <vt:lpstr>21_BasicWhite</vt:lpstr>
      <vt:lpstr>Warehousing and material handling Part 2</vt:lpstr>
      <vt:lpstr>Road Transportation Systems Engineering Development in the Sub-Saharan Africa – Modern EU Master Programme &amp; Capacity Building</vt:lpstr>
      <vt:lpstr>PowerPoint Presentation</vt:lpstr>
      <vt:lpstr>  Warehousing and Material Handling </vt:lpstr>
      <vt:lpstr>Material handling and packaging</vt:lpstr>
      <vt:lpstr>Warehouse layout</vt:lpstr>
      <vt:lpstr>Receiving Area </vt:lpstr>
      <vt:lpstr>Storage Area </vt:lpstr>
      <vt:lpstr>Picking and Packing Area</vt:lpstr>
      <vt:lpstr>Dispatch/ Shipping Area </vt:lpstr>
      <vt:lpstr>Returns and Auxiliary Areas</vt:lpstr>
      <vt:lpstr>Example of warehouse layout with highlighted zones</vt:lpstr>
      <vt:lpstr>Layout design principles</vt:lpstr>
      <vt:lpstr>Layout design principles</vt:lpstr>
      <vt:lpstr>Layout design principles</vt:lpstr>
      <vt:lpstr>Common layout types</vt:lpstr>
      <vt:lpstr>Common layout types</vt:lpstr>
      <vt:lpstr>U-Shaped Layout</vt:lpstr>
      <vt:lpstr>I-Shaped (Through) Layout </vt:lpstr>
      <vt:lpstr>L-Shaped Layout </vt:lpstr>
      <vt:lpstr>Storage Systems – Conventional storage systems </vt:lpstr>
      <vt:lpstr>Storage systems –  High-density storage systems </vt:lpstr>
      <vt:lpstr>Storage systems –  Automated storage systems </vt:lpstr>
      <vt:lpstr>Warehouse Management Principles -Inventory management</vt:lpstr>
      <vt:lpstr>Warehouse Management Principles -Inventory management</vt:lpstr>
      <vt:lpstr>Warehouse Management Principles - Warehouse operations management </vt:lpstr>
      <vt:lpstr>Warehouse Management Principles -Warehouse operations management</vt:lpstr>
      <vt:lpstr>Warehouse Management Principles - Use of information systems </vt:lpstr>
      <vt:lpstr>Warehouse Management Principles - Use of information systems </vt:lpstr>
      <vt:lpstr>Warehouse Management Principles - Use of information systems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133</cp:revision>
  <dcterms:created xsi:type="dcterms:W3CDTF">2026-01-09T15:05:47Z</dcterms:created>
  <dcterms:modified xsi:type="dcterms:W3CDTF">2026-05-12T09:00:45Z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