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3" r:id="rId8"/>
    <p:sldId id="325" r:id="rId9"/>
    <p:sldId id="327" r:id="rId10"/>
    <p:sldId id="329" r:id="rId11"/>
    <p:sldId id="331" r:id="rId12"/>
    <p:sldId id="333" r:id="rId13"/>
    <p:sldId id="335" r:id="rId14"/>
    <p:sldId id="337"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33" dt="2026-07-22T20:27:48.87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3T07:09:39.166" v="270"/>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del mod">
        <pc:chgData name="office365" userId="5fcdbc0c-b1d0-4b52-bc28-28c25c9fccde" providerId="ADAL" clId="{839C158B-1674-498C-8D10-D29DEC7F3344}" dt="2026-07-23T07:09:26.761" v="240"/>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del mod">
        <pc:chgData name="office365" userId="5fcdbc0c-b1d0-4b52-bc28-28c25c9fccde" providerId="ADAL" clId="{839C158B-1674-498C-8D10-D29DEC7F3344}" dt="2026-07-23T07:09:28.420" v="244"/>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del mod">
        <pc:chgData name="office365" userId="5fcdbc0c-b1d0-4b52-bc28-28c25c9fccde" providerId="ADAL" clId="{839C158B-1674-498C-8D10-D29DEC7F3344}" dt="2026-07-23T07:09:30.105" v="248"/>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del mod">
        <pc:chgData name="office365" userId="5fcdbc0c-b1d0-4b52-bc28-28c25c9fccde" providerId="ADAL" clId="{839C158B-1674-498C-8D10-D29DEC7F3344}" dt="2026-07-23T07:09:31.732" v="252"/>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del mod">
        <pc:chgData name="office365" userId="5fcdbc0c-b1d0-4b52-bc28-28c25c9fccde" providerId="ADAL" clId="{839C158B-1674-498C-8D10-D29DEC7F3344}" dt="2026-07-23T07:09:33.414" v="256"/>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del mod">
        <pc:chgData name="office365" userId="5fcdbc0c-b1d0-4b52-bc28-28c25c9fccde" providerId="ADAL" clId="{839C158B-1674-498C-8D10-D29DEC7F3344}" dt="2026-07-23T07:09:35.060" v="260"/>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del mod">
        <pc:chgData name="office365" userId="5fcdbc0c-b1d0-4b52-bc28-28c25c9fccde" providerId="ADAL" clId="{839C158B-1674-498C-8D10-D29DEC7F3344}" dt="2026-07-23T07:09:36.701" v="264"/>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del mod">
        <pc:chgData name="office365" userId="5fcdbc0c-b1d0-4b52-bc28-28c25c9fccde" providerId="ADAL" clId="{839C158B-1674-498C-8D10-D29DEC7F3344}" dt="2026-07-23T07:09:38.338" v="268"/>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Chg chg="add del">
        <pc:chgData name="office365" userId="5fcdbc0c-b1d0-4b52-bc28-28c25c9fccde" providerId="ADAL" clId="{839C158B-1674-498C-8D10-D29DEC7F3344}" dt="2026-07-23T07:09:27.595" v="242"/>
        <pc:sldMkLst>
          <pc:docMk/>
          <pc:sldMk cId="2329016204" sldId="322"/>
        </pc:sldMkLst>
      </pc:sldChg>
      <pc:sldChg chg="add">
        <pc:chgData name="office365" userId="5fcdbc0c-b1d0-4b52-bc28-28c25c9fccde" providerId="ADAL" clId="{839C158B-1674-498C-8D10-D29DEC7F3344}" dt="2026-07-23T07:09:27.581" v="241"/>
        <pc:sldMkLst>
          <pc:docMk/>
          <pc:sldMk cId="2261820260" sldId="323"/>
        </pc:sldMkLst>
      </pc:sldChg>
      <pc:sldChg chg="add del">
        <pc:chgData name="office365" userId="5fcdbc0c-b1d0-4b52-bc28-28c25c9fccde" providerId="ADAL" clId="{839C158B-1674-498C-8D10-D29DEC7F3344}" dt="2026-07-23T07:09:29.285" v="246"/>
        <pc:sldMkLst>
          <pc:docMk/>
          <pc:sldMk cId="2127246170" sldId="324"/>
        </pc:sldMkLst>
      </pc:sldChg>
      <pc:sldChg chg="add">
        <pc:chgData name="office365" userId="5fcdbc0c-b1d0-4b52-bc28-28c25c9fccde" providerId="ADAL" clId="{839C158B-1674-498C-8D10-D29DEC7F3344}" dt="2026-07-23T07:09:29.270" v="245"/>
        <pc:sldMkLst>
          <pc:docMk/>
          <pc:sldMk cId="2060146810" sldId="325"/>
        </pc:sldMkLst>
      </pc:sldChg>
      <pc:sldChg chg="add del">
        <pc:chgData name="office365" userId="5fcdbc0c-b1d0-4b52-bc28-28c25c9fccde" providerId="ADAL" clId="{839C158B-1674-498C-8D10-D29DEC7F3344}" dt="2026-07-23T07:09:30.903" v="250"/>
        <pc:sldMkLst>
          <pc:docMk/>
          <pc:sldMk cId="1892264689" sldId="326"/>
        </pc:sldMkLst>
      </pc:sldChg>
      <pc:sldChg chg="add">
        <pc:chgData name="office365" userId="5fcdbc0c-b1d0-4b52-bc28-28c25c9fccde" providerId="ADAL" clId="{839C158B-1674-498C-8D10-D29DEC7F3344}" dt="2026-07-23T07:09:30.888" v="249"/>
        <pc:sldMkLst>
          <pc:docMk/>
          <pc:sldMk cId="2314993606" sldId="327"/>
        </pc:sldMkLst>
      </pc:sldChg>
      <pc:sldChg chg="add del">
        <pc:chgData name="office365" userId="5fcdbc0c-b1d0-4b52-bc28-28c25c9fccde" providerId="ADAL" clId="{839C158B-1674-498C-8D10-D29DEC7F3344}" dt="2026-07-23T07:09:32.586" v="254"/>
        <pc:sldMkLst>
          <pc:docMk/>
          <pc:sldMk cId="374100094" sldId="328"/>
        </pc:sldMkLst>
      </pc:sldChg>
      <pc:sldChg chg="add">
        <pc:chgData name="office365" userId="5fcdbc0c-b1d0-4b52-bc28-28c25c9fccde" providerId="ADAL" clId="{839C158B-1674-498C-8D10-D29DEC7F3344}" dt="2026-07-23T07:09:32.571" v="253"/>
        <pc:sldMkLst>
          <pc:docMk/>
          <pc:sldMk cId="984702434" sldId="329"/>
        </pc:sldMkLst>
      </pc:sldChg>
      <pc:sldChg chg="add del">
        <pc:chgData name="office365" userId="5fcdbc0c-b1d0-4b52-bc28-28c25c9fccde" providerId="ADAL" clId="{839C158B-1674-498C-8D10-D29DEC7F3344}" dt="2026-07-23T07:09:34.228" v="258"/>
        <pc:sldMkLst>
          <pc:docMk/>
          <pc:sldMk cId="2011515969" sldId="330"/>
        </pc:sldMkLst>
      </pc:sldChg>
      <pc:sldChg chg="add">
        <pc:chgData name="office365" userId="5fcdbc0c-b1d0-4b52-bc28-28c25c9fccde" providerId="ADAL" clId="{839C158B-1674-498C-8D10-D29DEC7F3344}" dt="2026-07-23T07:09:34.212" v="257"/>
        <pc:sldMkLst>
          <pc:docMk/>
          <pc:sldMk cId="1381425421" sldId="331"/>
        </pc:sldMkLst>
      </pc:sldChg>
      <pc:sldChg chg="add del">
        <pc:chgData name="office365" userId="5fcdbc0c-b1d0-4b52-bc28-28c25c9fccde" providerId="ADAL" clId="{839C158B-1674-498C-8D10-D29DEC7F3344}" dt="2026-07-23T07:09:35.884" v="262"/>
        <pc:sldMkLst>
          <pc:docMk/>
          <pc:sldMk cId="2432741286" sldId="332"/>
        </pc:sldMkLst>
      </pc:sldChg>
      <pc:sldChg chg="add">
        <pc:chgData name="office365" userId="5fcdbc0c-b1d0-4b52-bc28-28c25c9fccde" providerId="ADAL" clId="{839C158B-1674-498C-8D10-D29DEC7F3344}" dt="2026-07-23T07:09:35.869" v="261"/>
        <pc:sldMkLst>
          <pc:docMk/>
          <pc:sldMk cId="3987017895" sldId="333"/>
        </pc:sldMkLst>
      </pc:sldChg>
      <pc:sldChg chg="add del">
        <pc:chgData name="office365" userId="5fcdbc0c-b1d0-4b52-bc28-28c25c9fccde" providerId="ADAL" clId="{839C158B-1674-498C-8D10-D29DEC7F3344}" dt="2026-07-23T07:09:37.524" v="266"/>
        <pc:sldMkLst>
          <pc:docMk/>
          <pc:sldMk cId="409615078" sldId="334"/>
        </pc:sldMkLst>
      </pc:sldChg>
      <pc:sldChg chg="add">
        <pc:chgData name="office365" userId="5fcdbc0c-b1d0-4b52-bc28-28c25c9fccde" providerId="ADAL" clId="{839C158B-1674-498C-8D10-D29DEC7F3344}" dt="2026-07-23T07:09:37.509" v="265"/>
        <pc:sldMkLst>
          <pc:docMk/>
          <pc:sldMk cId="3144426952" sldId="335"/>
        </pc:sldMkLst>
      </pc:sldChg>
      <pc:sldChg chg="add del">
        <pc:chgData name="office365" userId="5fcdbc0c-b1d0-4b52-bc28-28c25c9fccde" providerId="ADAL" clId="{839C158B-1674-498C-8D10-D29DEC7F3344}" dt="2026-07-23T07:09:39.166" v="270"/>
        <pc:sldMkLst>
          <pc:docMk/>
          <pc:sldMk cId="819987182" sldId="336"/>
        </pc:sldMkLst>
      </pc:sldChg>
      <pc:sldChg chg="add">
        <pc:chgData name="office365" userId="5fcdbc0c-b1d0-4b52-bc28-28c25c9fccde" providerId="ADAL" clId="{839C158B-1674-498C-8D10-D29DEC7F3344}" dt="2026-07-23T07:09:39.152" v="269"/>
        <pc:sldMkLst>
          <pc:docMk/>
          <pc:sldMk cId="2617793694" sldId="337"/>
        </pc:sldMkLst>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497397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077156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597231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13047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957405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929276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275499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51122331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Stratégie A : (0.20 + 0.90) × 10 000 = 11 000 USD.</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Stratégie B : (1.50 + 5.80) × 10 000 = 73 000 USD.</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Dans cet exemple simplifié, l’intervention différée coûte environ 6.6 fois plus cher.</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Recommandation : appliquer dès maintenant un entretien préventif si la capacité structurelle reste suffisante ; surveiller l’état après le traitement.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Effets non monétaires du report : sécurité réduite, coûts d’exploitation des véhicules plus élevés, accessibilité dégradée pendant la saison des pluies.</a:t>
            </a:r>
            <a:endParaRPr lang="fr-FR" sz="1800" dirty="0"/>
          </a:p>
        </p:txBody>
      </p:sp>
      <p:sp>
        <p:nvSpPr>
          <p:cNvPr id="4" name="Title 3">
            <a:extLst>
              <a:ext uri="{FF2B5EF4-FFF2-40B4-BE49-F238E27FC236}">
                <a16:creationId xmlns:a16="http://schemas.microsoft.com/office/drawing/2014/main" id="{BBD3CC7F-A1D2-42FE-8D84-40C175E3C0A5}"/>
              </a:ext>
            </a:extLst>
          </p:cNvPr>
          <p:cNvSpPr>
            <a:spLocks noGrp="1"/>
          </p:cNvSpPr>
          <p:nvPr>
            <p:ph type="title"/>
          </p:nvPr>
        </p:nvSpPr>
        <p:spPr/>
        <p:txBody>
          <a:bodyPr/>
          <a:lstStyle/>
          <a:p>
            <a:r>
              <a:rPr lang="fr-FR"/>
              <a:t>Réponse attendue / solution</a:t>
            </a:r>
          </a:p>
        </p:txBody>
      </p:sp>
      <p:sp>
        <p:nvSpPr>
          <p:cNvPr id="5" name="Text Placeholder 4">
            <a:extLst>
              <a:ext uri="{FF2B5EF4-FFF2-40B4-BE49-F238E27FC236}">
                <a16:creationId xmlns:a16="http://schemas.microsoft.com/office/drawing/2014/main" id="{DD2455C7-4AEC-24A3-475B-5679AED21B17}"/>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14442695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Vérifier si les étudiants utilisent correctement les unités de superficie.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Erreur fréquente : comparer les coûts unitaires sans tenir compte de la superficie totale traitée.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Point clé de la discussion : un traitement précoce n’est justifié que si la chaussée demeure structurellement adaptée.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Approfondissement : intégrer l’actualisation ou l’incertitude concernant la durée de vie résiduelle de la chaussée.</a:t>
            </a:r>
            <a:endParaRPr lang="fr-FR" sz="1800" dirty="0"/>
          </a:p>
        </p:txBody>
      </p:sp>
      <p:sp>
        <p:nvSpPr>
          <p:cNvPr id="4" name="Title 3">
            <a:extLst>
              <a:ext uri="{FF2B5EF4-FFF2-40B4-BE49-F238E27FC236}">
                <a16:creationId xmlns:a16="http://schemas.microsoft.com/office/drawing/2014/main" id="{D59C18A5-0543-05BC-397A-3CD6473FB134}"/>
              </a:ext>
            </a:extLst>
          </p:cNvPr>
          <p:cNvSpPr>
            <a:spLocks noGrp="1"/>
          </p:cNvSpPr>
          <p:nvPr>
            <p:ph type="title"/>
          </p:nvPr>
        </p:nvSpPr>
        <p:spPr/>
        <p:txBody>
          <a:bodyPr/>
          <a:lstStyle/>
          <a:p>
            <a:r>
              <a:rPr lang="fr-FR"/>
              <a:t>Notes à l’intention de l’enseignant</a:t>
            </a:r>
          </a:p>
        </p:txBody>
      </p:sp>
      <p:sp>
        <p:nvSpPr>
          <p:cNvPr id="5" name="Text Placeholder 4">
            <a:extLst>
              <a:ext uri="{FF2B5EF4-FFF2-40B4-BE49-F238E27FC236}">
                <a16:creationId xmlns:a16="http://schemas.microsoft.com/office/drawing/2014/main" id="{28DEC27C-1D61-1F0B-9896-D06210539A1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61779369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Type d’exercice : calcul individuel + débat en classe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Durée estimée : 45 minutes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Thème du cours : cycle de vie des chaussées et calendrier de réhabilitation</a:t>
            </a:r>
            <a:endParaRPr lang="fr-FR" sz="1800" dirty="0"/>
          </a:p>
        </p:txBody>
      </p:sp>
      <p:sp>
        <p:nvSpPr>
          <p:cNvPr id="4" name="Title 3">
            <a:extLst>
              <a:ext uri="{FF2B5EF4-FFF2-40B4-BE49-F238E27FC236}">
                <a16:creationId xmlns:a16="http://schemas.microsoft.com/office/drawing/2014/main" id="{7A91C594-368A-6B37-6CFA-CA87F42BEF15}"/>
              </a:ext>
            </a:extLst>
          </p:cNvPr>
          <p:cNvSpPr>
            <a:spLocks noGrp="1"/>
          </p:cNvSpPr>
          <p:nvPr>
            <p:ph type="title"/>
          </p:nvPr>
        </p:nvSpPr>
        <p:spPr/>
        <p:txBody>
          <a:bodyPr/>
          <a:lstStyle/>
          <a:p>
            <a:r>
              <a:rPr lang="fr-FR"/>
              <a:t>Projet 04. Calendrier du cycle de vie</a:t>
            </a:r>
          </a:p>
        </p:txBody>
      </p:sp>
      <p:sp>
        <p:nvSpPr>
          <p:cNvPr id="5" name="Text Placeholder 4">
            <a:extLst>
              <a:ext uri="{FF2B5EF4-FFF2-40B4-BE49-F238E27FC236}">
                <a16:creationId xmlns:a16="http://schemas.microsoft.com/office/drawing/2014/main" id="{E0DE3C02-BED9-47A3-015E-528BF074E0B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2618202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Interpréter la dégradation de l’état de la chaussée au fil du temps.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Comparer l’entretien préventif précoce à une réhabilitation différée.</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Effectuer une comparaison simple des coûts.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Justifier le calendrier d’entretien selon la logique du cycle de vie.</a:t>
            </a:r>
            <a:endParaRPr lang="fr-FR" sz="1800" dirty="0"/>
          </a:p>
        </p:txBody>
      </p:sp>
      <p:sp>
        <p:nvSpPr>
          <p:cNvPr id="4" name="Title 3">
            <a:extLst>
              <a:ext uri="{FF2B5EF4-FFF2-40B4-BE49-F238E27FC236}">
                <a16:creationId xmlns:a16="http://schemas.microsoft.com/office/drawing/2014/main" id="{BF3CDFF6-2D49-9098-1EC3-1254FF7D3157}"/>
              </a:ext>
            </a:extLst>
          </p:cNvPr>
          <p:cNvSpPr>
            <a:spLocks noGrp="1"/>
          </p:cNvSpPr>
          <p:nvPr>
            <p:ph type="title"/>
          </p:nvPr>
        </p:nvSpPr>
        <p:spPr/>
        <p:txBody>
          <a:bodyPr/>
          <a:lstStyle/>
          <a:p>
            <a:r>
              <a:rPr lang="fr-FR"/>
              <a:t>Objectifs d’apprentissage</a:t>
            </a:r>
          </a:p>
        </p:txBody>
      </p:sp>
      <p:sp>
        <p:nvSpPr>
          <p:cNvPr id="5" name="Text Placeholder 4">
            <a:extLst>
              <a:ext uri="{FF2B5EF4-FFF2-40B4-BE49-F238E27FC236}">
                <a16:creationId xmlns:a16="http://schemas.microsoft.com/office/drawing/2014/main" id="{1B4AD447-60D2-D5BC-701D-FC8518907A1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0601468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Une route régionale revêtue d’enrobé est encore dans un état acceptable, mais se dégrade rapidement.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décideurs préfèrent reporter les travaux, car les dommages actuels ne sont pas encore importants.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ingénieurs soutiennent qu’une intervention précoce coûte moins cher.</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Les étudiants préparent un argumentaire technique en faveur d’un entretien précoce.</a:t>
            </a:r>
            <a:endParaRPr lang="fr-FR" sz="1800" dirty="0"/>
          </a:p>
        </p:txBody>
      </p:sp>
      <p:sp>
        <p:nvSpPr>
          <p:cNvPr id="4" name="Title 3">
            <a:extLst>
              <a:ext uri="{FF2B5EF4-FFF2-40B4-BE49-F238E27FC236}">
                <a16:creationId xmlns:a16="http://schemas.microsoft.com/office/drawing/2014/main" id="{E441CDC1-9EBE-6533-0E47-F8728769DB5B}"/>
              </a:ext>
            </a:extLst>
          </p:cNvPr>
          <p:cNvSpPr>
            <a:spLocks noGrp="1"/>
          </p:cNvSpPr>
          <p:nvPr>
            <p:ph type="title"/>
          </p:nvPr>
        </p:nvSpPr>
        <p:spPr/>
        <p:txBody>
          <a:bodyPr/>
          <a:lstStyle/>
          <a:p>
            <a:r>
              <a:rPr lang="fr-FR"/>
              <a:t>Contexte / étude de cas</a:t>
            </a:r>
          </a:p>
        </p:txBody>
      </p:sp>
      <p:sp>
        <p:nvSpPr>
          <p:cNvPr id="5" name="Text Placeholder 4">
            <a:extLst>
              <a:ext uri="{FF2B5EF4-FFF2-40B4-BE49-F238E27FC236}">
                <a16:creationId xmlns:a16="http://schemas.microsoft.com/office/drawing/2014/main" id="{D3C085E7-A33F-C60F-E577-A7AC413E460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31499360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1. Comparer deux stratégies d’intervention.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2. Calculer le coût total pour 10 000 m².</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3. Identifier les conséquences non monétaires du report.</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4. Préparer une recommandation en deux phrases à l’intention de l’autorité routière.</a:t>
            </a:r>
            <a:endParaRPr lang="fr-FR" sz="1800" dirty="0"/>
          </a:p>
        </p:txBody>
      </p:sp>
      <p:sp>
        <p:nvSpPr>
          <p:cNvPr id="4" name="Title 3">
            <a:extLst>
              <a:ext uri="{FF2B5EF4-FFF2-40B4-BE49-F238E27FC236}">
                <a16:creationId xmlns:a16="http://schemas.microsoft.com/office/drawing/2014/main" id="{463D4725-D121-DCD8-AA03-DC6679AC1EBB}"/>
              </a:ext>
            </a:extLst>
          </p:cNvPr>
          <p:cNvSpPr>
            <a:spLocks noGrp="1"/>
          </p:cNvSpPr>
          <p:nvPr>
            <p:ph type="title"/>
          </p:nvPr>
        </p:nvSpPr>
        <p:spPr/>
        <p:txBody>
          <a:bodyPr/>
          <a:lstStyle/>
          <a:p>
            <a:r>
              <a:rPr lang="fr-FR"/>
              <a:t>Travail demandé aux étudiants</a:t>
            </a:r>
          </a:p>
        </p:txBody>
      </p:sp>
      <p:sp>
        <p:nvSpPr>
          <p:cNvPr id="5" name="Text Placeholder 4">
            <a:extLst>
              <a:ext uri="{FF2B5EF4-FFF2-40B4-BE49-F238E27FC236}">
                <a16:creationId xmlns:a16="http://schemas.microsoft.com/office/drawing/2014/main" id="{9EB93BF0-65B1-08D0-2128-05CA8CFE09CD}"/>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98470243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Données supposées à des fins pédagogiques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Superficie : 10 000 m².</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Stratégie A maintenant : colmatage des fissures + enduit superficiel = 0.20 + 0.90 USD/m².</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Stratégie B dans 4 ans : réparations lourdes + couche de renforcement en HMA = 1.50 + 5.80 USD/m².</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État attendu en cas de report : d’acceptable à mauvais/très mauvais.</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Facteurs non monétaires : sécurité, temps de parcours, coûts pour les usagers de la route, accès aux marchés.</a:t>
            </a:r>
            <a:endParaRPr lang="fr-FR" sz="1800" dirty="0"/>
          </a:p>
        </p:txBody>
      </p:sp>
      <p:sp>
        <p:nvSpPr>
          <p:cNvPr id="4" name="Title 3">
            <a:extLst>
              <a:ext uri="{FF2B5EF4-FFF2-40B4-BE49-F238E27FC236}">
                <a16:creationId xmlns:a16="http://schemas.microsoft.com/office/drawing/2014/main" id="{AEDA0D02-C3B7-342C-38CD-4A8D3F123A59}"/>
              </a:ext>
            </a:extLst>
          </p:cNvPr>
          <p:cNvSpPr>
            <a:spLocks noGrp="1"/>
          </p:cNvSpPr>
          <p:nvPr>
            <p:ph type="title"/>
          </p:nvPr>
        </p:nvSpPr>
        <p:spPr/>
        <p:txBody>
          <a:bodyPr/>
          <a:lstStyle/>
          <a:p>
            <a:r>
              <a:rPr lang="fr-FR"/>
              <a:t>Données / supports</a:t>
            </a:r>
          </a:p>
        </p:txBody>
      </p:sp>
      <p:sp>
        <p:nvSpPr>
          <p:cNvPr id="5" name="Text Placeholder 4">
            <a:extLst>
              <a:ext uri="{FF2B5EF4-FFF2-40B4-BE49-F238E27FC236}">
                <a16:creationId xmlns:a16="http://schemas.microsoft.com/office/drawing/2014/main" id="{7AE4AE8F-E03B-CB5D-CCD3-EBA6C7A5E1B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38142542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fr-FR" sz="1800" dirty="0">
                <a:solidFill>
                  <a:srgbClr val="000000"/>
                </a:solidFill>
                <a:latin typeface="Arial" pitchFamily="34" charset="0"/>
                <a:ea typeface="Arial" pitchFamily="34" charset="-122"/>
                <a:cs typeface="Arial" pitchFamily="34" charset="-120"/>
              </a:rPr>
              <a:t>• Calcul individuel : 10 min.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Vérification en binôme : 5 min.</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Débat en classe : 20 min — « reporter » contre « entretenir maintenant ».</a:t>
            </a:r>
            <a:endParaRPr lang="fr-FR" sz="1800" dirty="0"/>
          </a:p>
          <a:p>
            <a:pPr marL="0" indent="0">
              <a:buNone/>
            </a:pPr>
            <a:r>
              <a:rPr lang="fr-FR" sz="1800" dirty="0">
                <a:solidFill>
                  <a:srgbClr val="000000"/>
                </a:solidFill>
                <a:latin typeface="Arial" pitchFamily="34" charset="0"/>
                <a:ea typeface="Arial" pitchFamily="34" charset="-122"/>
                <a:cs typeface="Arial" pitchFamily="34" charset="-120"/>
              </a:rPr>
              <a:t>• Synthèse de l’enseignant : 10 min — principes du cycle de vie.</a:t>
            </a:r>
            <a:endParaRPr lang="fr-FR" sz="1800" dirty="0"/>
          </a:p>
        </p:txBody>
      </p:sp>
      <p:sp>
        <p:nvSpPr>
          <p:cNvPr id="4" name="Title 3">
            <a:extLst>
              <a:ext uri="{FF2B5EF4-FFF2-40B4-BE49-F238E27FC236}">
                <a16:creationId xmlns:a16="http://schemas.microsoft.com/office/drawing/2014/main" id="{9E167A0A-6905-2817-FB61-1A825A2A441E}"/>
              </a:ext>
            </a:extLst>
          </p:cNvPr>
          <p:cNvSpPr>
            <a:spLocks noGrp="1"/>
          </p:cNvSpPr>
          <p:nvPr>
            <p:ph type="title"/>
          </p:nvPr>
        </p:nvSpPr>
        <p:spPr/>
        <p:txBody>
          <a:bodyPr/>
          <a:lstStyle/>
          <a:p>
            <a:r>
              <a:rPr lang="fr-FR"/>
              <a:t>Organisation du travail</a:t>
            </a:r>
          </a:p>
        </p:txBody>
      </p:sp>
      <p:sp>
        <p:nvSpPr>
          <p:cNvPr id="5" name="Text Placeholder 4">
            <a:extLst>
              <a:ext uri="{FF2B5EF4-FFF2-40B4-BE49-F238E27FC236}">
                <a16:creationId xmlns:a16="http://schemas.microsoft.com/office/drawing/2014/main" id="{CA776E90-064C-41AC-20CE-B0C1BA37877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98701789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BF1511F8-22DA-47E8-90E7-4660C0C96CFD}"/>
</file>

<file path=docProps/app.xml><?xml version="1.0" encoding="utf-8"?>
<Properties xmlns="http://schemas.openxmlformats.org/officeDocument/2006/extended-properties" xmlns:vt="http://schemas.openxmlformats.org/officeDocument/2006/docPropsVTypes">
  <TotalTime>61</TotalTime>
  <Words>542</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Projet 04. Calendrier du cycle de vie</vt:lpstr>
      <vt:lpstr>Objectifs d’apprentissage</vt:lpstr>
      <vt:lpstr>Contexte / étude de cas</vt:lpstr>
      <vt:lpstr>Travail demandé aux étudiants</vt:lpstr>
      <vt:lpstr>Données / supports</vt:lpstr>
      <vt:lpstr>Organisation du travail</vt:lpstr>
      <vt:lpstr>Réponse attendue / solution</vt:lpstr>
      <vt:lpstr>Notes à l’intention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2026-07-23T07:09:46Z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