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47"/>
  </p:notesMasterIdLst>
  <p:handoutMasterIdLst>
    <p:handoutMasterId r:id="rId48"/>
  </p:handoutMasterIdLst>
  <p:sldIdLst>
    <p:sldId id="306" r:id="rId5"/>
    <p:sldId id="307" r:id="rId6"/>
    <p:sldId id="1883" r:id="rId7"/>
    <p:sldId id="1884" r:id="rId8"/>
    <p:sldId id="1831" r:id="rId9"/>
    <p:sldId id="1620" r:id="rId10"/>
    <p:sldId id="1785" r:id="rId11"/>
    <p:sldId id="1834" r:id="rId12"/>
    <p:sldId id="1874" r:id="rId13"/>
    <p:sldId id="1836" r:id="rId14"/>
    <p:sldId id="1786" r:id="rId15"/>
    <p:sldId id="1787" r:id="rId16"/>
    <p:sldId id="1835" r:id="rId17"/>
    <p:sldId id="1839" r:id="rId18"/>
    <p:sldId id="1792" r:id="rId19"/>
    <p:sldId id="1793" r:id="rId20"/>
    <p:sldId id="1794" r:id="rId21"/>
    <p:sldId id="1838" r:id="rId22"/>
    <p:sldId id="1797" r:id="rId23"/>
    <p:sldId id="1840" r:id="rId24"/>
    <p:sldId id="1880" r:id="rId25"/>
    <p:sldId id="1844" r:id="rId26"/>
    <p:sldId id="1845" r:id="rId27"/>
    <p:sldId id="1881" r:id="rId28"/>
    <p:sldId id="1846" r:id="rId29"/>
    <p:sldId id="1848" r:id="rId30"/>
    <p:sldId id="1841" r:id="rId31"/>
    <p:sldId id="1856" r:id="rId32"/>
    <p:sldId id="1857" r:id="rId33"/>
    <p:sldId id="1859" r:id="rId34"/>
    <p:sldId id="1860" r:id="rId35"/>
    <p:sldId id="1861" r:id="rId36"/>
    <p:sldId id="1862" r:id="rId37"/>
    <p:sldId id="1882" r:id="rId38"/>
    <p:sldId id="1853" r:id="rId39"/>
    <p:sldId id="1842" r:id="rId40"/>
    <p:sldId id="1869" r:id="rId41"/>
    <p:sldId id="1871" r:id="rId42"/>
    <p:sldId id="1872" r:id="rId43"/>
    <p:sldId id="1873" r:id="rId44"/>
    <p:sldId id="1829" r:id="rId45"/>
    <p:sldId id="309" r:id="rId46"/>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9E952"/>
    <a:srgbClr val="FFFFFF"/>
    <a:srgbClr val="54E6A0"/>
    <a:srgbClr val="38CDFF"/>
    <a:srgbClr val="FFEE5E"/>
    <a:srgbClr val="C3F164"/>
    <a:srgbClr val="5BEAA5"/>
    <a:srgbClr val="45D1FF"/>
    <a:srgbClr val="2167BA"/>
    <a:srgbClr val="7248B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2ED6DA9-D095-48E0-A5DF-FCA71AEF4427}" v="2" dt="2026-05-04T16:28:08.477"/>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1477" autoAdjust="0"/>
  </p:normalViewPr>
  <p:slideViewPr>
    <p:cSldViewPr snapToGrid="0">
      <p:cViewPr varScale="1">
        <p:scale>
          <a:sx n="122" d="100"/>
          <a:sy n="122" d="100"/>
        </p:scale>
        <p:origin x="996" y="10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4548" y="97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modMainMaster">
      <pc:chgData name="Wojciech Kustra" userId="afebd3d0-216b-4c4f-8992-1bf1fda6d5e8" providerId="ADAL" clId="{1D307E72-7901-4E61-A01B-3C4232ABCF63}" dt="2026-05-04T16:28:08.477" v="1"/>
      <pc:docMkLst>
        <pc:docMk/>
      </pc:docMkLst>
      <pc:sldMasterChg chg="modSldLayout">
        <pc:chgData name="Wojciech Kustra" userId="afebd3d0-216b-4c4f-8992-1bf1fda6d5e8" providerId="ADAL" clId="{1D307E72-7901-4E61-A01B-3C4232ABCF63}" dt="2026-05-04T16:28:08.477" v="1"/>
        <pc:sldMasterMkLst>
          <pc:docMk/>
          <pc:sldMasterMk cId="0" sldId="2147483648"/>
        </pc:sldMasterMkLst>
        <pc:sldLayoutChg chg="addSp delSp modSp">
          <pc:chgData name="Wojciech Kustra" userId="afebd3d0-216b-4c4f-8992-1bf1fda6d5e8" providerId="ADAL" clId="{1D307E72-7901-4E61-A01B-3C4232ABCF63}" dt="2026-05-04T16:28:08.477" v="1"/>
          <pc:sldLayoutMkLst>
            <pc:docMk/>
            <pc:sldMasterMk cId="0" sldId="2147483648"/>
            <pc:sldLayoutMk cId="3083413228" sldId="2147483697"/>
          </pc:sldLayoutMkLst>
          <pc:spChg chg="mod">
            <ac:chgData name="Wojciech Kustra" userId="afebd3d0-216b-4c4f-8992-1bf1fda6d5e8" providerId="ADAL" clId="{1D307E72-7901-4E61-A01B-3C4232ABCF63}" dt="2026-05-04T16:28:08.477" v="1"/>
            <ac:spMkLst>
              <pc:docMk/>
              <pc:sldMasterMk cId="0" sldId="2147483648"/>
              <pc:sldLayoutMk cId="3083413228" sldId="2147483697"/>
              <ac:spMk id="5" creationId="{2FC6556D-2F1B-E202-E1F7-C100AA80E026}"/>
            </ac:spMkLst>
          </pc:spChg>
          <pc:grpChg chg="add mod">
            <ac:chgData name="Wojciech Kustra" userId="afebd3d0-216b-4c4f-8992-1bf1fda6d5e8" providerId="ADAL" clId="{1D307E72-7901-4E61-A01B-3C4232ABCF63}" dt="2026-05-04T16:28:08.477" v="1"/>
            <ac:grpSpMkLst>
              <pc:docMk/>
              <pc:sldMasterMk cId="0" sldId="2147483648"/>
              <pc:sldLayoutMk cId="3083413228" sldId="2147483697"/>
              <ac:grpSpMk id="3" creationId="{6EE12A6C-9B28-6387-6169-BB4BA6903997}"/>
            </ac:grpSpMkLst>
          </pc:grpChg>
          <pc:picChg chg="mod">
            <ac:chgData name="Wojciech Kustra" userId="afebd3d0-216b-4c4f-8992-1bf1fda6d5e8" providerId="ADAL" clId="{1D307E72-7901-4E61-A01B-3C4232ABCF63}" dt="2026-05-04T16:28:08.477" v="1"/>
            <ac:picMkLst>
              <pc:docMk/>
              <pc:sldMasterMk cId="0" sldId="2147483648"/>
              <pc:sldLayoutMk cId="3083413228" sldId="2147483697"/>
              <ac:picMk id="4" creationId="{307D02E8-7799-7BE7-3651-C2008D016106}"/>
            </ac:picMkLst>
          </pc:picChg>
          <pc:picChg chg="del">
            <ac:chgData name="Wojciech Kustra" userId="afebd3d0-216b-4c4f-8992-1bf1fda6d5e8" providerId="ADAL" clId="{1D307E72-7901-4E61-A01B-3C4232ABCF63}" dt="2026-05-04T16:28:08.176" v="0" actId="478"/>
            <ac:picMkLst>
              <pc:docMk/>
              <pc:sldMasterMk cId="0" sldId="2147483648"/>
              <pc:sldLayoutMk cId="3083413228" sldId="2147483697"/>
              <ac:picMk id="13" creationId="{5579A081-27D5-3F5C-43AA-86A9D68BD6A5}"/>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4.05.2026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0" i="0" dirty="0">
                <a:effectLst/>
                <a:latin typeface="+mn-lt"/>
                <a:ea typeface="+mn-ea"/>
                <a:cs typeface="+mn-cs"/>
                <a:sym typeface="Helvetica Neue"/>
              </a:rPr>
              <a:t>"Good morning. Welcome to Lecture 13 of our module. Today, we delve into the fascinating and complex world of </a:t>
            </a:r>
            <a:r>
              <a:rPr lang="en-US" sz="1100" b="1" i="0" dirty="0">
                <a:effectLst/>
                <a:latin typeface="+mn-lt"/>
                <a:ea typeface="+mn-ea"/>
                <a:cs typeface="+mn-cs"/>
                <a:sym typeface="Helvetica Neue"/>
              </a:rPr>
              <a:t>Public Transport Modeling</a:t>
            </a:r>
            <a:r>
              <a:rPr lang="en-US" sz="1100" b="0" i="0" dirty="0">
                <a:effectLst/>
                <a:latin typeface="+mn-lt"/>
                <a:ea typeface="+mn-ea"/>
                <a:cs typeface="+mn-cs"/>
                <a:sym typeface="Helvetica Neue"/>
              </a:rPr>
              <a:t>. In our previous sessions, we've discussed data collection and traffic flow theory in a general sense. Now, we will apply those concepts to one of the most vital components of any urban environment: its public transport system. Modeling is the bridge between raw data and informed, multi-million-dollar investment decisions. It is the tool we use to understand, predict, and ultimately improve the services that millions of people rely on every day. Over the next 90 minutes, we will explore what these models are, how they are built, and how they shape the future of our cities. Let's begin."</a:t>
            </a:r>
          </a:p>
        </p:txBody>
      </p:sp>
    </p:spTree>
    <p:extLst>
      <p:ext uri="{BB962C8B-B14F-4D97-AF65-F5344CB8AC3E}">
        <p14:creationId xmlns:p14="http://schemas.microsoft.com/office/powerpoint/2010/main" val="25928047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21BA5F-8654-F75C-8A38-9C45B29CC0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673443-59DE-070B-49AD-ED0986E519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024D03-BAAC-AD7D-20CA-C648DA890A3A}"/>
              </a:ext>
            </a:extLst>
          </p:cNvPr>
          <p:cNvSpPr>
            <a:spLocks noGrp="1"/>
          </p:cNvSpPr>
          <p:nvPr>
            <p:ph type="body" idx="1"/>
          </p:nvPr>
        </p:nvSpPr>
        <p:spPr/>
        <p:txBody>
          <a:bodyPr/>
          <a:lstStyle/>
          <a:p>
            <a:r>
              <a:rPr lang="en-US" sz="1100" b="0" i="0" dirty="0">
                <a:effectLst/>
                <a:latin typeface="+mn-lt"/>
                <a:ea typeface="+mn-ea"/>
                <a:cs typeface="+mn-cs"/>
                <a:sym typeface="Helvetica Neue"/>
              </a:rPr>
              <a:t>"The value of a model is determined by the quality of the questions it can help us answer. We don't build models for their own sake; we build them to solve concrete problems.</a:t>
            </a:r>
            <a:br>
              <a:rPr lang="en-US" dirty="0"/>
            </a:br>
            <a:r>
              <a:rPr lang="en-US" sz="1100" b="0" i="0" dirty="0">
                <a:effectLst/>
                <a:latin typeface="+mn-lt"/>
                <a:ea typeface="+mn-ea"/>
                <a:cs typeface="+mn-cs"/>
                <a:sym typeface="Helvetica Neue"/>
              </a:rPr>
              <a:t>For example, a model can help us answer strategic questions like: Where should we invest in </a:t>
            </a:r>
            <a:r>
              <a:rPr lang="en-US" sz="1100" b="1" i="0" dirty="0">
                <a:effectLst/>
                <a:latin typeface="+mn-lt"/>
                <a:ea typeface="+mn-ea"/>
                <a:cs typeface="+mn-cs"/>
                <a:sym typeface="Helvetica Neue"/>
              </a:rPr>
              <a:t>new routes</a:t>
            </a:r>
            <a:r>
              <a:rPr lang="en-US" sz="1100" b="0" i="0" dirty="0">
                <a:effectLst/>
                <a:latin typeface="+mn-lt"/>
                <a:ea typeface="+mn-ea"/>
                <a:cs typeface="+mn-cs"/>
                <a:sym typeface="Helvetica Neue"/>
              </a:rPr>
              <a:t>? By modeling population density, job locations, and travel demand, we can identify corridors where a new bus or train line would provide the greatest benefit.</a:t>
            </a:r>
            <a:br>
              <a:rPr lang="en-US" dirty="0"/>
            </a:br>
            <a:r>
              <a:rPr lang="en-US" sz="1100" b="0" i="0" dirty="0">
                <a:effectLst/>
                <a:latin typeface="+mn-lt"/>
                <a:ea typeface="+mn-ea"/>
                <a:cs typeface="+mn-cs"/>
                <a:sym typeface="Helvetica Neue"/>
              </a:rPr>
              <a:t>They help us with operational questions, such as determining the optimal </a:t>
            </a:r>
            <a:r>
              <a:rPr lang="en-US" sz="1100" b="1" i="0" dirty="0">
                <a:effectLst/>
                <a:latin typeface="+mn-lt"/>
                <a:ea typeface="+mn-ea"/>
                <a:cs typeface="+mn-cs"/>
                <a:sym typeface="Helvetica Neue"/>
              </a:rPr>
              <a:t>service frequency</a:t>
            </a:r>
            <a:r>
              <a:rPr lang="en-US" sz="1100" b="0" i="0" dirty="0">
                <a:effectLst/>
                <a:latin typeface="+mn-lt"/>
                <a:ea typeface="+mn-ea"/>
                <a:cs typeface="+mn-cs"/>
                <a:sym typeface="Helvetica Neue"/>
              </a:rPr>
              <a:t>. Should a bus run every 10 minutes or every 15 minutes? A model can simulate the trade-off between the improved passenger experience of a higher frequency and the increased operational cost.</a:t>
            </a:r>
            <a:br>
              <a:rPr lang="en-US" dirty="0"/>
            </a:br>
            <a:r>
              <a:rPr lang="en-US" sz="1100" b="0" i="0" dirty="0">
                <a:effectLst/>
                <a:latin typeface="+mn-lt"/>
                <a:ea typeface="+mn-ea"/>
                <a:cs typeface="+mn-cs"/>
                <a:sym typeface="Helvetica Neue"/>
              </a:rPr>
              <a:t>Models are also essential for evaluating which potential improvements are the most </a:t>
            </a:r>
            <a:r>
              <a:rPr lang="en-US" sz="1100" b="1" i="0" dirty="0">
                <a:effectLst/>
                <a:latin typeface="+mn-lt"/>
                <a:ea typeface="+mn-ea"/>
                <a:cs typeface="+mn-cs"/>
                <a:sym typeface="Helvetica Neue"/>
              </a:rPr>
              <a:t>cost-effective</a:t>
            </a:r>
            <a:r>
              <a:rPr lang="en-US" sz="1100" b="0" i="0" dirty="0">
                <a:effectLst/>
                <a:latin typeface="+mn-lt"/>
                <a:ea typeface="+mn-ea"/>
                <a:cs typeface="+mn-cs"/>
                <a:sym typeface="Helvetica Neue"/>
              </a:rPr>
              <a:t>. Will we get a better return on investment from adding more buses, or from implementing a dedicated bus lane to improve the speed of the existing fleet?</a:t>
            </a:r>
            <a:br>
              <a:rPr lang="en-US" dirty="0"/>
            </a:br>
            <a:r>
              <a:rPr lang="en-US" sz="1100" b="0" i="0" dirty="0">
                <a:effectLst/>
                <a:latin typeface="+mn-lt"/>
                <a:ea typeface="+mn-ea"/>
                <a:cs typeface="+mn-cs"/>
                <a:sym typeface="Helvetica Neue"/>
              </a:rPr>
              <a:t>Finally, they allow us to test the potential </a:t>
            </a:r>
            <a:r>
              <a:rPr lang="en-US" sz="1100" b="1" i="0" dirty="0">
                <a:effectLst/>
                <a:latin typeface="+mn-lt"/>
                <a:ea typeface="+mn-ea"/>
                <a:cs typeface="+mn-cs"/>
                <a:sym typeface="Helvetica Neue"/>
              </a:rPr>
              <a:t>impact</a:t>
            </a:r>
            <a:r>
              <a:rPr lang="en-US" sz="1100" b="0" i="0" dirty="0">
                <a:effectLst/>
                <a:latin typeface="+mn-lt"/>
                <a:ea typeface="+mn-ea"/>
                <a:cs typeface="+mn-cs"/>
                <a:sym typeface="Helvetica Neue"/>
              </a:rPr>
              <a:t> of a policy change </a:t>
            </a:r>
            <a:r>
              <a:rPr lang="en-US" sz="1100" b="0" i="1" dirty="0">
                <a:effectLst/>
                <a:latin typeface="+mn-lt"/>
                <a:ea typeface="+mn-ea"/>
                <a:cs typeface="+mn-cs"/>
                <a:sym typeface="Helvetica Neue"/>
              </a:rPr>
              <a:t>before</a:t>
            </a:r>
            <a:r>
              <a:rPr lang="en-US" sz="1100" b="0" i="0" dirty="0">
                <a:effectLst/>
                <a:latin typeface="+mn-lt"/>
                <a:ea typeface="+mn-ea"/>
                <a:cs typeface="+mn-cs"/>
                <a:sym typeface="Helvetica Neue"/>
              </a:rPr>
              <a:t> we implement it in the real world, reducing the risk of costly mistakes. These are the practical, high-stakes questions that modeling empowers us to answer with data."</a:t>
            </a:r>
          </a:p>
        </p:txBody>
      </p:sp>
    </p:spTree>
    <p:extLst>
      <p:ext uri="{BB962C8B-B14F-4D97-AF65-F5344CB8AC3E}">
        <p14:creationId xmlns:p14="http://schemas.microsoft.com/office/powerpoint/2010/main" val="8715722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5AB008-C5B5-4450-1DBE-65A5954CB3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73C7C1-D343-3557-B400-B1BCCF08E5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4441C8-13C0-FFE7-6568-663A5FAC3AAC}"/>
              </a:ext>
            </a:extLst>
          </p:cNvPr>
          <p:cNvSpPr>
            <a:spLocks noGrp="1"/>
          </p:cNvSpPr>
          <p:nvPr>
            <p:ph type="body" idx="1"/>
          </p:nvPr>
        </p:nvSpPr>
        <p:spPr/>
        <p:txBody>
          <a:bodyPr/>
          <a:lstStyle/>
          <a:p>
            <a:r>
              <a:rPr lang="en-US" sz="1100" b="0" i="0" dirty="0">
                <a:effectLst/>
                <a:latin typeface="+mn-lt"/>
                <a:ea typeface="+mn-ea"/>
                <a:cs typeface="+mn-cs"/>
                <a:sym typeface="Helvetica Neue"/>
              </a:rPr>
              <a:t>"Zooming out from the specific questions, we can see that modeling serves several high-level strategic purposes.</a:t>
            </a:r>
            <a:br>
              <a:rPr lang="en-US" dirty="0"/>
            </a:br>
            <a:r>
              <a:rPr lang="en-US" sz="1100" b="0" i="0" dirty="0">
                <a:effectLst/>
                <a:latin typeface="+mn-lt"/>
                <a:ea typeface="+mn-ea"/>
                <a:cs typeface="+mn-cs"/>
                <a:sym typeface="Helvetica Neue"/>
              </a:rPr>
              <a:t>First and foremost, it is our primary tool for </a:t>
            </a:r>
            <a:r>
              <a:rPr lang="en-US" sz="1100" b="1" i="0" dirty="0">
                <a:effectLst/>
                <a:latin typeface="+mn-lt"/>
                <a:ea typeface="+mn-ea"/>
                <a:cs typeface="+mn-cs"/>
                <a:sym typeface="Helvetica Neue"/>
              </a:rPr>
              <a:t>forecasting future demand and performance</a:t>
            </a:r>
            <a:r>
              <a:rPr lang="en-US" sz="1100" b="0" i="0" dirty="0">
                <a:effectLst/>
                <a:latin typeface="+mn-lt"/>
                <a:ea typeface="+mn-ea"/>
                <a:cs typeface="+mn-cs"/>
                <a:sym typeface="Helvetica Neue"/>
              </a:rPr>
              <a:t>. By analyzing current trends and demographic projections, models allow us to estimate what our transport network will need to handle in 10, 20, or 30 years' time.</a:t>
            </a:r>
            <a:br>
              <a:rPr lang="en-US" dirty="0"/>
            </a:br>
            <a:r>
              <a:rPr lang="en-US" sz="1100" b="0" i="0" dirty="0">
                <a:effectLst/>
                <a:latin typeface="+mn-lt"/>
                <a:ea typeface="+mn-ea"/>
                <a:cs typeface="+mn-cs"/>
                <a:sym typeface="Helvetica Neue"/>
              </a:rPr>
              <a:t>Second, they provide a virtual sandbox for </a:t>
            </a:r>
            <a:r>
              <a:rPr lang="en-US" sz="1100" b="1" i="0" dirty="0">
                <a:effectLst/>
                <a:latin typeface="+mn-lt"/>
                <a:ea typeface="+mn-ea"/>
                <a:cs typeface="+mn-cs"/>
                <a:sym typeface="Helvetica Neue"/>
              </a:rPr>
              <a:t>evaluating policy and investment options</a:t>
            </a:r>
            <a:r>
              <a:rPr lang="en-US" sz="1100" b="0" i="0" dirty="0">
                <a:effectLst/>
                <a:latin typeface="+mn-lt"/>
                <a:ea typeface="+mn-ea"/>
                <a:cs typeface="+mn-cs"/>
                <a:sym typeface="Helvetica Neue"/>
              </a:rPr>
              <a:t>. Before a city commits to a multi-billion-dollar metro line, models are used extensively to simulate its potential impacts on ridership, traffic congestion, and the environment, ensuring it's a sound investment.</a:t>
            </a:r>
            <a:br>
              <a:rPr lang="en-US" dirty="0"/>
            </a:br>
            <a:r>
              <a:rPr lang="en-US" sz="1100" b="0" i="0" dirty="0">
                <a:effectLst/>
                <a:latin typeface="+mn-lt"/>
                <a:ea typeface="+mn-ea"/>
                <a:cs typeface="+mn-cs"/>
                <a:sym typeface="Helvetica Neue"/>
              </a:rPr>
              <a:t>Third, they are a powerful tool for </a:t>
            </a:r>
            <a:r>
              <a:rPr lang="en-US" sz="1100" b="1" i="0" dirty="0">
                <a:effectLst/>
                <a:latin typeface="+mn-lt"/>
                <a:ea typeface="+mn-ea"/>
                <a:cs typeface="+mn-cs"/>
                <a:sym typeface="Helvetica Neue"/>
              </a:rPr>
              <a:t>improving stakeholder communication</a:t>
            </a:r>
            <a:r>
              <a:rPr lang="en-US" sz="1100" b="0" i="0" dirty="0">
                <a:effectLst/>
                <a:latin typeface="+mn-lt"/>
                <a:ea typeface="+mn-ea"/>
                <a:cs typeface="+mn-cs"/>
                <a:sym typeface="Helvetica Neue"/>
              </a:rPr>
              <a:t>. It is much easier to explain the benefits of a dedicated bus lane to the public and to politicians when you can show them a data-driven visualization or a clear set of performance metrics that come directly from a model.</a:t>
            </a:r>
            <a:br>
              <a:rPr lang="en-US" dirty="0"/>
            </a:br>
            <a:r>
              <a:rPr lang="en-US" sz="1100" b="0" i="0" dirty="0">
                <a:effectLst/>
                <a:latin typeface="+mn-lt"/>
                <a:ea typeface="+mn-ea"/>
                <a:cs typeface="+mn-cs"/>
                <a:sym typeface="Helvetica Neue"/>
              </a:rPr>
              <a:t>Ultimately, these all feed into the primary purpose: </a:t>
            </a:r>
            <a:r>
              <a:rPr lang="en-US" sz="1100" b="1" i="0" dirty="0">
                <a:effectLst/>
                <a:latin typeface="+mn-lt"/>
                <a:ea typeface="+mn-ea"/>
                <a:cs typeface="+mn-cs"/>
                <a:sym typeface="Helvetica Neue"/>
              </a:rPr>
              <a:t>supporting strategic decision-making</a:t>
            </a:r>
            <a:r>
              <a:rPr lang="en-US" sz="1100" b="0" i="0" dirty="0">
                <a:effectLst/>
                <a:latin typeface="+mn-lt"/>
                <a:ea typeface="+mn-ea"/>
                <a:cs typeface="+mn-cs"/>
                <a:sym typeface="Helvetica Neue"/>
              </a:rPr>
              <a:t>. Models provide the quantitative, evidence-based foundation that allows planners to move beyond intuition and make robust, defensible decisions that lead to more sustainable and equitable transportation systems for the future."</a:t>
            </a:r>
          </a:p>
        </p:txBody>
      </p:sp>
    </p:spTree>
    <p:extLst>
      <p:ext uri="{BB962C8B-B14F-4D97-AF65-F5344CB8AC3E}">
        <p14:creationId xmlns:p14="http://schemas.microsoft.com/office/powerpoint/2010/main" val="9002048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BE1371-DB92-EB3E-E0D4-81CC2F4554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4CF2E1-B9CD-3860-C41B-5CCDD982F2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8BD1A1-1206-9327-B1B8-69DA71EAD877}"/>
              </a:ext>
            </a:extLst>
          </p:cNvPr>
          <p:cNvSpPr>
            <a:spLocks noGrp="1"/>
          </p:cNvSpPr>
          <p:nvPr>
            <p:ph type="body" idx="1"/>
          </p:nvPr>
        </p:nvSpPr>
        <p:spPr/>
        <p:txBody>
          <a:bodyPr/>
          <a:lstStyle/>
          <a:p>
            <a:r>
              <a:rPr lang="en-US" sz="1100" b="0" i="0" dirty="0">
                <a:effectLst/>
                <a:latin typeface="+mn-lt"/>
                <a:ea typeface="+mn-ea"/>
                <a:cs typeface="+mn-cs"/>
                <a:sym typeface="Helvetica Neue"/>
              </a:rPr>
              <a:t>"To conclude our introductory section, let's look at this direct pathway from a model's function to a real-world decision. This slide provides a perfect summary of what we've just discussed.</a:t>
            </a:r>
            <a:br>
              <a:rPr lang="en-US" dirty="0"/>
            </a:br>
            <a:r>
              <a:rPr lang="en-US" sz="1100" b="0" i="0" dirty="0">
                <a:effectLst/>
                <a:latin typeface="+mn-lt"/>
                <a:ea typeface="+mn-ea"/>
                <a:cs typeface="+mn-cs"/>
                <a:sym typeface="Helvetica Neue"/>
              </a:rPr>
              <a:t>When we use a model to </a:t>
            </a:r>
            <a:r>
              <a:rPr lang="en-US" sz="1100" b="1" i="0" dirty="0">
                <a:effectLst/>
                <a:latin typeface="+mn-lt"/>
                <a:ea typeface="+mn-ea"/>
                <a:cs typeface="+mn-cs"/>
                <a:sym typeface="Helvetica Neue"/>
              </a:rPr>
              <a:t>Predict Demand</a:t>
            </a:r>
            <a:r>
              <a:rPr lang="en-US" sz="1100" b="0" i="0" dirty="0">
                <a:effectLst/>
                <a:latin typeface="+mn-lt"/>
                <a:ea typeface="+mn-ea"/>
                <a:cs typeface="+mn-cs"/>
                <a:sym typeface="Helvetica Neue"/>
              </a:rPr>
              <a:t>, that directly informs how we plan our service to handle the morning rush hour versus the midday lull.</a:t>
            </a:r>
            <a:br>
              <a:rPr lang="en-US" dirty="0"/>
            </a:br>
            <a:r>
              <a:rPr lang="en-US" sz="1100" b="0" i="0" dirty="0">
                <a:effectLst/>
                <a:latin typeface="+mn-lt"/>
                <a:ea typeface="+mn-ea"/>
                <a:cs typeface="+mn-cs"/>
                <a:sym typeface="Helvetica Neue"/>
              </a:rPr>
              <a:t>When we </a:t>
            </a:r>
            <a:r>
              <a:rPr lang="en-US" sz="1100" b="1" i="0" dirty="0">
                <a:effectLst/>
                <a:latin typeface="+mn-lt"/>
                <a:ea typeface="+mn-ea"/>
                <a:cs typeface="+mn-cs"/>
                <a:sym typeface="Helvetica Neue"/>
              </a:rPr>
              <a:t>Simulate Scenarios</a:t>
            </a:r>
            <a:r>
              <a:rPr lang="en-US" sz="1100" b="0" i="0" dirty="0">
                <a:effectLst/>
                <a:latin typeface="+mn-lt"/>
                <a:ea typeface="+mn-ea"/>
                <a:cs typeface="+mn-cs"/>
                <a:sym typeface="Helvetica Neue"/>
              </a:rPr>
              <a:t>, we are testing the potential effects of a new policy, like a fare increase or a new bus lane, before we spend any political or financial capital implementing it.</a:t>
            </a:r>
            <a:br>
              <a:rPr lang="en-US" dirty="0"/>
            </a:br>
            <a:r>
              <a:rPr lang="en-US" sz="1100" b="0" i="0" dirty="0">
                <a:effectLst/>
                <a:latin typeface="+mn-lt"/>
                <a:ea typeface="+mn-ea"/>
                <a:cs typeface="+mn-cs"/>
                <a:sym typeface="Helvetica Neue"/>
              </a:rPr>
              <a:t>When we </a:t>
            </a:r>
            <a:r>
              <a:rPr lang="en-US" sz="1100" b="1" i="0" dirty="0">
                <a:effectLst/>
                <a:latin typeface="+mn-lt"/>
                <a:ea typeface="+mn-ea"/>
                <a:cs typeface="+mn-cs"/>
                <a:sym typeface="Helvetica Neue"/>
              </a:rPr>
              <a:t>Optimize Resources</a:t>
            </a:r>
            <a:r>
              <a:rPr lang="en-US" sz="1100" b="0" i="0" dirty="0">
                <a:effectLst/>
                <a:latin typeface="+mn-lt"/>
                <a:ea typeface="+mn-ea"/>
                <a:cs typeface="+mn-cs"/>
                <a:sym typeface="Helvetica Neue"/>
              </a:rPr>
              <a:t>, the model's output tells a transit agency how many buses it needs to own and how many drivers it needs to employ to run an efficient service.</a:t>
            </a:r>
            <a:br>
              <a:rPr lang="en-US" dirty="0"/>
            </a:br>
            <a:r>
              <a:rPr lang="en-US" sz="1100" b="0" i="0" dirty="0">
                <a:effectLst/>
                <a:latin typeface="+mn-lt"/>
                <a:ea typeface="+mn-ea"/>
                <a:cs typeface="+mn-cs"/>
                <a:sym typeface="Helvetica Neue"/>
              </a:rPr>
              <a:t>And when we </a:t>
            </a:r>
            <a:r>
              <a:rPr lang="en-US" sz="1100" b="1" i="0" dirty="0">
                <a:effectLst/>
                <a:latin typeface="+mn-lt"/>
                <a:ea typeface="+mn-ea"/>
                <a:cs typeface="+mn-cs"/>
                <a:sym typeface="Helvetica Neue"/>
              </a:rPr>
              <a:t>Evaluate Investments</a:t>
            </a:r>
            <a:r>
              <a:rPr lang="en-US" sz="1100" b="0" i="0" dirty="0">
                <a:effectLst/>
                <a:latin typeface="+mn-lt"/>
                <a:ea typeface="+mn-ea"/>
                <a:cs typeface="+mn-cs"/>
                <a:sym typeface="Helvetica Neue"/>
              </a:rPr>
              <a:t>, the model provides the crucial cost-benefit analysis that justifies building a new metro line or expanding a bus terminal.</a:t>
            </a:r>
            <a:br>
              <a:rPr lang="en-US" dirty="0"/>
            </a:br>
            <a:r>
              <a:rPr lang="en-US" sz="1100" b="0" i="0" dirty="0">
                <a:effectLst/>
                <a:latin typeface="+mn-lt"/>
                <a:ea typeface="+mn-ea"/>
                <a:cs typeface="+mn-cs"/>
                <a:sym typeface="Helvetica Neue"/>
              </a:rPr>
              <a:t>This clear linkage is why modeling is not just an academic exercise; it is an indispensable tool in the modern transportation planner's toolkit. With this 'why' and 'what' firmly established, we will next turn our attention to the real-world system that we are trying to represent in these models."</a:t>
            </a:r>
            <a:endParaRPr lang="en-US" dirty="0"/>
          </a:p>
        </p:txBody>
      </p:sp>
    </p:spTree>
    <p:extLst>
      <p:ext uri="{BB962C8B-B14F-4D97-AF65-F5344CB8AC3E}">
        <p14:creationId xmlns:p14="http://schemas.microsoft.com/office/powerpoint/2010/main" val="8830330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B4F39E-7EDA-FE2C-06ED-BD135FDA34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6FFF8E-E91E-242B-84EC-D0CF48AB1E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496F59-997C-1716-79D6-E293DC80C78D}"/>
              </a:ext>
            </a:extLst>
          </p:cNvPr>
          <p:cNvSpPr>
            <a:spLocks noGrp="1"/>
          </p:cNvSpPr>
          <p:nvPr>
            <p:ph type="body" idx="1"/>
          </p:nvPr>
        </p:nvSpPr>
        <p:spPr/>
        <p:txBody>
          <a:bodyPr/>
          <a:lstStyle/>
          <a:p>
            <a:r>
              <a:rPr lang="en-US" sz="1100" b="0" i="0" dirty="0">
                <a:effectLst/>
                <a:latin typeface="+mn-lt"/>
                <a:ea typeface="+mn-ea"/>
                <a:cs typeface="+mn-cs"/>
                <a:sym typeface="Helvetica Neue"/>
              </a:rPr>
              <a:t>"That brings us to the second section of our lecture. Before we can effectively model a public transport system, we must first have a clear and structured understanding of the system itself. In this section, we will deconstruct a real-world public transport network into its fundamental components and governing principles. We are moving from the abstract concept of modeling to the concrete reality of what is being modeled."</a:t>
            </a:r>
            <a:endParaRPr lang="en-AT" dirty="0"/>
          </a:p>
        </p:txBody>
      </p:sp>
    </p:spTree>
    <p:extLst>
      <p:ext uri="{BB962C8B-B14F-4D97-AF65-F5344CB8AC3E}">
        <p14:creationId xmlns:p14="http://schemas.microsoft.com/office/powerpoint/2010/main" val="27177517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25AB81-8CEA-0A66-3A16-FA668A5AB4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5733D5-A452-59F4-2E3F-83BC7475E9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AA888E-534F-E6DD-6F58-C09AACDAE3E2}"/>
              </a:ext>
            </a:extLst>
          </p:cNvPr>
          <p:cNvSpPr>
            <a:spLocks noGrp="1"/>
          </p:cNvSpPr>
          <p:nvPr>
            <p:ph type="body" idx="1"/>
          </p:nvPr>
        </p:nvSpPr>
        <p:spPr/>
        <p:txBody>
          <a:bodyPr/>
          <a:lstStyle/>
          <a:p>
            <a:r>
              <a:rPr lang="en-US" sz="1100" b="0" i="0" dirty="0">
                <a:effectLst/>
                <a:latin typeface="+mn-lt"/>
                <a:ea typeface="+mn-ea"/>
                <a:cs typeface="+mn-cs"/>
                <a:sym typeface="Helvetica Neue"/>
              </a:rPr>
              <a:t>"At its most fundamental level, we can think of any public transport system as being made up of five core, interconnected components, as shown in this diagram.</a:t>
            </a:r>
            <a:br>
              <a:rPr lang="en-US" dirty="0"/>
            </a:br>
            <a:r>
              <a:rPr lang="en-US" sz="1100" b="0" i="0" dirty="0">
                <a:effectLst/>
                <a:latin typeface="+mn-lt"/>
                <a:ea typeface="+mn-ea"/>
                <a:cs typeface="+mn-cs"/>
                <a:sym typeface="Helvetica Neue"/>
              </a:rPr>
              <a:t>First, we have the </a:t>
            </a:r>
            <a:r>
              <a:rPr lang="en-US" sz="1100" b="1" i="0" dirty="0">
                <a:effectLst/>
                <a:latin typeface="+mn-lt"/>
                <a:ea typeface="+mn-ea"/>
                <a:cs typeface="+mn-cs"/>
                <a:sym typeface="Helvetica Neue"/>
              </a:rPr>
              <a:t>Infrastructure</a:t>
            </a:r>
            <a:r>
              <a:rPr lang="en-US" sz="1100" b="0" i="0" dirty="0">
                <a:effectLst/>
                <a:latin typeface="+mn-lt"/>
                <a:ea typeface="+mn-ea"/>
                <a:cs typeface="+mn-cs"/>
                <a:sym typeface="Helvetica Neue"/>
              </a:rPr>
              <a:t>. This is the fixed, physical part of the system: the roads the buses drive on, the tracks the trains run on, and the stations and depots that support the service.</a:t>
            </a:r>
            <a:br>
              <a:rPr lang="en-US" dirty="0"/>
            </a:br>
            <a:r>
              <a:rPr lang="en-US" sz="1100" b="0" i="0" dirty="0">
                <a:effectLst/>
                <a:latin typeface="+mn-lt"/>
                <a:ea typeface="+mn-ea"/>
                <a:cs typeface="+mn-cs"/>
                <a:sym typeface="Helvetica Neue"/>
              </a:rPr>
              <a:t>Second are the </a:t>
            </a:r>
            <a:r>
              <a:rPr lang="en-US" sz="1100" b="1" i="0" dirty="0">
                <a:effectLst/>
                <a:latin typeface="+mn-lt"/>
                <a:ea typeface="+mn-ea"/>
                <a:cs typeface="+mn-cs"/>
                <a:sym typeface="Helvetica Neue"/>
              </a:rPr>
              <a:t>Routes and Networks</a:t>
            </a:r>
            <a:r>
              <a:rPr lang="en-US" sz="1100" b="0" i="0" dirty="0">
                <a:effectLst/>
                <a:latin typeface="+mn-lt"/>
                <a:ea typeface="+mn-ea"/>
                <a:cs typeface="+mn-cs"/>
                <a:sym typeface="Helvetica Neue"/>
              </a:rPr>
              <a:t>. This is the specific geographic layout of the services—the lines on the map that show where the vehicles go.</a:t>
            </a:r>
            <a:br>
              <a:rPr lang="en-US" dirty="0"/>
            </a:br>
            <a:r>
              <a:rPr lang="en-US" sz="1100" b="0" i="0" dirty="0">
                <a:effectLst/>
                <a:latin typeface="+mn-lt"/>
                <a:ea typeface="+mn-ea"/>
                <a:cs typeface="+mn-cs"/>
                <a:sym typeface="Helvetica Neue"/>
              </a:rPr>
              <a:t>Third, of course, are the </a:t>
            </a:r>
            <a:r>
              <a:rPr lang="en-US" sz="1100" b="1" i="0" dirty="0">
                <a:effectLst/>
                <a:latin typeface="+mn-lt"/>
                <a:ea typeface="+mn-ea"/>
                <a:cs typeface="+mn-cs"/>
                <a:sym typeface="Helvetica Neue"/>
              </a:rPr>
              <a:t>Vehicles</a:t>
            </a:r>
            <a:r>
              <a:rPr lang="en-US" sz="1100" b="0" i="0" dirty="0">
                <a:effectLst/>
                <a:latin typeface="+mn-lt"/>
                <a:ea typeface="+mn-ea"/>
                <a:cs typeface="+mn-cs"/>
                <a:sym typeface="Helvetica Neue"/>
              </a:rPr>
              <a:t> themselves. This includes the number of buses or trains in the fleet, but also their specific characteristics, such as their passenger capacity, their fuel type, and their accessibility features.</a:t>
            </a:r>
            <a:br>
              <a:rPr lang="en-US" dirty="0"/>
            </a:br>
            <a:r>
              <a:rPr lang="en-US" sz="1100" b="0" i="0" dirty="0">
                <a:effectLst/>
                <a:latin typeface="+mn-lt"/>
                <a:ea typeface="+mn-ea"/>
                <a:cs typeface="+mn-cs"/>
                <a:sym typeface="Helvetica Neue"/>
              </a:rPr>
              <a:t>Fourth are the </a:t>
            </a:r>
            <a:r>
              <a:rPr lang="en-US" sz="1100" b="1" i="0" dirty="0">
                <a:effectLst/>
                <a:latin typeface="+mn-lt"/>
                <a:ea typeface="+mn-ea"/>
                <a:cs typeface="+mn-cs"/>
                <a:sym typeface="Helvetica Neue"/>
              </a:rPr>
              <a:t>Control Mechanisms</a:t>
            </a:r>
            <a:r>
              <a:rPr lang="en-US" sz="1100" b="0" i="0" dirty="0">
                <a:effectLst/>
                <a:latin typeface="+mn-lt"/>
                <a:ea typeface="+mn-ea"/>
                <a:cs typeface="+mn-cs"/>
                <a:sym typeface="Helvetica Neue"/>
              </a:rPr>
              <a:t>. This is the 'brain' of the system. It includes the timetables and schedules, the dispatch systems that manage the vehicles in real-time, and the traffic signals that can give buses priority.</a:t>
            </a:r>
            <a:br>
              <a:rPr lang="en-US" dirty="0"/>
            </a:br>
            <a:r>
              <a:rPr lang="en-US" sz="1100" b="0" i="0" dirty="0">
                <a:effectLst/>
                <a:latin typeface="+mn-lt"/>
                <a:ea typeface="+mn-ea"/>
                <a:cs typeface="+mn-cs"/>
                <a:sym typeface="Helvetica Neue"/>
              </a:rPr>
              <a:t>And finally, we have the </a:t>
            </a:r>
            <a:r>
              <a:rPr lang="en-US" sz="1100" b="1" i="0" dirty="0">
                <a:effectLst/>
                <a:latin typeface="+mn-lt"/>
                <a:ea typeface="+mn-ea"/>
                <a:cs typeface="+mn-cs"/>
                <a:sym typeface="Helvetica Neue"/>
              </a:rPr>
              <a:t>Fare and Ticketing</a:t>
            </a:r>
            <a:r>
              <a:rPr lang="en-US" sz="1100" b="0" i="0" dirty="0">
                <a:effectLst/>
                <a:latin typeface="+mn-lt"/>
                <a:ea typeface="+mn-ea"/>
                <a:cs typeface="+mn-cs"/>
                <a:sym typeface="Helvetica Neue"/>
              </a:rPr>
              <a:t> systems, which includes not just the price of a ticket, but the entire system for how passengers pay for the service.</a:t>
            </a:r>
            <a:br>
              <a:rPr lang="en-US" dirty="0"/>
            </a:br>
            <a:r>
              <a:rPr lang="en-US" sz="1100" b="0" i="0" dirty="0">
                <a:effectLst/>
                <a:latin typeface="+mn-lt"/>
                <a:ea typeface="+mn-ea"/>
                <a:cs typeface="+mn-cs"/>
                <a:sym typeface="Helvetica Neue"/>
              </a:rPr>
              <a:t>A comprehensive transport model must be able to represent each of these five components and, as we'll see next, the way they interact."</a:t>
            </a:r>
          </a:p>
        </p:txBody>
      </p:sp>
    </p:spTree>
    <p:extLst>
      <p:ext uri="{BB962C8B-B14F-4D97-AF65-F5344CB8AC3E}">
        <p14:creationId xmlns:p14="http://schemas.microsoft.com/office/powerpoint/2010/main" val="41430586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4AE387-F8C0-6D9B-0FC2-18AEED3EA0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3BA369-1100-F6C4-2FCE-C32EF4289C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D02F32-E90D-2030-61BC-51A1DDC59131}"/>
              </a:ext>
            </a:extLst>
          </p:cNvPr>
          <p:cNvSpPr>
            <a:spLocks noGrp="1"/>
          </p:cNvSpPr>
          <p:nvPr>
            <p:ph type="body" idx="1"/>
          </p:nvPr>
        </p:nvSpPr>
        <p:spPr/>
        <p:txBody>
          <a:bodyPr/>
          <a:lstStyle/>
          <a:p>
            <a:r>
              <a:rPr lang="en-US" sz="1100" b="0" i="0" dirty="0">
                <a:effectLst/>
                <a:latin typeface="+mn-lt"/>
                <a:ea typeface="+mn-ea"/>
                <a:cs typeface="+mn-cs"/>
                <a:sym typeface="Helvetica Neue"/>
              </a:rPr>
              <a:t>"A crucial concept in transport modeling is that you cannot optimize the system by looking at each of those five components in isolation. True efficiency comes from the </a:t>
            </a:r>
            <a:r>
              <a:rPr lang="en-US" sz="1100" b="1" i="0" dirty="0">
                <a:effectLst/>
                <a:latin typeface="+mn-lt"/>
                <a:ea typeface="+mn-ea"/>
                <a:cs typeface="+mn-cs"/>
                <a:sym typeface="Helvetica Neue"/>
              </a:rPr>
              <a:t>interactions</a:t>
            </a:r>
            <a:r>
              <a:rPr lang="en-US" sz="1100" b="0" i="0" dirty="0">
                <a:effectLst/>
                <a:latin typeface="+mn-lt"/>
                <a:ea typeface="+mn-ea"/>
                <a:cs typeface="+mn-cs"/>
                <a:sym typeface="Helvetica Neue"/>
              </a:rPr>
              <a:t> between them. A model must capture these interactions to be realistic.</a:t>
            </a:r>
            <a:br>
              <a:rPr lang="en-US" dirty="0"/>
            </a:br>
            <a:r>
              <a:rPr lang="en-US" sz="1100" b="0" i="0" dirty="0">
                <a:effectLst/>
                <a:latin typeface="+mn-lt"/>
                <a:ea typeface="+mn-ea"/>
                <a:cs typeface="+mn-cs"/>
                <a:sym typeface="Helvetica Neue"/>
              </a:rPr>
              <a:t>Let's look at three key examples. We need </a:t>
            </a:r>
            <a:r>
              <a:rPr lang="en-US" sz="1100" b="1" i="0" dirty="0">
                <a:effectLst/>
                <a:latin typeface="+mn-lt"/>
                <a:ea typeface="+mn-ea"/>
                <a:cs typeface="+mn-cs"/>
                <a:sym typeface="Helvetica Neue"/>
              </a:rPr>
              <a:t>Well-Aligned Schedules</a:t>
            </a:r>
            <a:r>
              <a:rPr lang="en-US" sz="1100" b="0" i="0" dirty="0">
                <a:effectLst/>
                <a:latin typeface="+mn-lt"/>
                <a:ea typeface="+mn-ea"/>
                <a:cs typeface="+mn-cs"/>
                <a:sym typeface="Helvetica Neue"/>
              </a:rPr>
              <a:t>. A bus schedule might be perfect on its own, but if it's not coordinated with the train schedule at a major station, passengers will face long, frustrating transfer times. The efficiency comes from the interaction.</a:t>
            </a:r>
            <a:br>
              <a:rPr lang="en-US" dirty="0"/>
            </a:br>
            <a:r>
              <a:rPr lang="en-US" sz="1100" b="0" i="0" dirty="0">
                <a:effectLst/>
                <a:latin typeface="+mn-lt"/>
                <a:ea typeface="+mn-ea"/>
                <a:cs typeface="+mn-cs"/>
                <a:sym typeface="Helvetica Neue"/>
              </a:rPr>
              <a:t>We need </a:t>
            </a:r>
            <a:r>
              <a:rPr lang="en-US" sz="1100" b="1" i="0" dirty="0">
                <a:effectLst/>
                <a:latin typeface="+mn-lt"/>
                <a:ea typeface="+mn-ea"/>
                <a:cs typeface="+mn-cs"/>
                <a:sym typeface="Helvetica Neue"/>
              </a:rPr>
              <a:t>Efficient Vehicles</a:t>
            </a:r>
            <a:r>
              <a:rPr lang="en-US" sz="1100" b="0" i="0" dirty="0">
                <a:effectLst/>
                <a:latin typeface="+mn-lt"/>
                <a:ea typeface="+mn-ea"/>
                <a:cs typeface="+mn-cs"/>
                <a:sym typeface="Helvetica Neue"/>
              </a:rPr>
              <a:t>. This means matching the vehicle size to the demand on the route. Running large, empty buses on a quiet route is inefficient, but running small buses on a busy route leads to overcrowding and passengers being left behind.</a:t>
            </a:r>
            <a:br>
              <a:rPr lang="en-US" dirty="0"/>
            </a:br>
            <a:r>
              <a:rPr lang="en-US" sz="1100" b="0" i="0" dirty="0">
                <a:effectLst/>
                <a:latin typeface="+mn-lt"/>
                <a:ea typeface="+mn-ea"/>
                <a:cs typeface="+mn-cs"/>
                <a:sym typeface="Helvetica Neue"/>
              </a:rPr>
              <a:t>And we need </a:t>
            </a:r>
            <a:r>
              <a:rPr lang="en-US" sz="1100" b="1" i="0" dirty="0">
                <a:effectLst/>
                <a:latin typeface="+mn-lt"/>
                <a:ea typeface="+mn-ea"/>
                <a:cs typeface="+mn-cs"/>
                <a:sym typeface="Helvetica Neue"/>
              </a:rPr>
              <a:t>Smart Fare Systems</a:t>
            </a:r>
            <a:r>
              <a:rPr lang="en-US" sz="1100" b="0" i="0" dirty="0">
                <a:effectLst/>
                <a:latin typeface="+mn-lt"/>
                <a:ea typeface="+mn-ea"/>
                <a:cs typeface="+mn-cs"/>
                <a:sym typeface="Helvetica Neue"/>
              </a:rPr>
              <a:t>. The interaction between the fare system and the vehicle is critical. An old, slow cash-based system can lead to long queues and increase the 'dwell time' at each stop, which slows down the entire route. A modern, contactless system speeds up boarding and improves overall service reliability.</a:t>
            </a:r>
            <a:br>
              <a:rPr lang="en-US" dirty="0"/>
            </a:br>
            <a:r>
              <a:rPr lang="en-US" sz="1100" b="0" i="0" dirty="0">
                <a:effectLst/>
                <a:latin typeface="+mn-lt"/>
                <a:ea typeface="+mn-ea"/>
                <a:cs typeface="+mn-cs"/>
                <a:sym typeface="Helvetica Neue"/>
              </a:rPr>
              <a:t>A good model doesn't just represent the components; it represents the dynamic relationships between them."</a:t>
            </a:r>
          </a:p>
        </p:txBody>
      </p:sp>
    </p:spTree>
    <p:extLst>
      <p:ext uri="{BB962C8B-B14F-4D97-AF65-F5344CB8AC3E}">
        <p14:creationId xmlns:p14="http://schemas.microsoft.com/office/powerpoint/2010/main" val="16109742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43C824-82EC-1CFF-7F46-BB4C459BDE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4D2D21-F503-1D75-A993-218D975498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A62E3B-5155-EB69-25BF-881003AAF3B4}"/>
              </a:ext>
            </a:extLst>
          </p:cNvPr>
          <p:cNvSpPr>
            <a:spLocks noGrp="1"/>
          </p:cNvSpPr>
          <p:nvPr>
            <p:ph type="body" idx="1"/>
          </p:nvPr>
        </p:nvSpPr>
        <p:spPr/>
        <p:txBody>
          <a:bodyPr/>
          <a:lstStyle/>
          <a:p>
            <a:r>
              <a:rPr lang="en-US" sz="1100" b="0" i="0" dirty="0">
                <a:effectLst/>
                <a:latin typeface="+mn-lt"/>
                <a:ea typeface="+mn-ea"/>
                <a:cs typeface="+mn-cs"/>
                <a:sym typeface="Helvetica Neue"/>
              </a:rPr>
              <a:t>"Having deconstructed the system into its components, we can now define the core principles that govern its planning and operation. An effective public transport model must account for these five principles.</a:t>
            </a:r>
            <a:br>
              <a:rPr lang="en-US" dirty="0"/>
            </a:br>
            <a:r>
              <a:rPr lang="en-US" sz="1100" b="0" i="0" dirty="0">
                <a:effectLst/>
                <a:latin typeface="+mn-lt"/>
                <a:ea typeface="+mn-ea"/>
                <a:cs typeface="+mn-cs"/>
                <a:sym typeface="Helvetica Neue"/>
              </a:rPr>
              <a:t>First is the fundamental economic principle of </a:t>
            </a:r>
            <a:r>
              <a:rPr lang="en-US" sz="1100" b="1" i="0" dirty="0">
                <a:effectLst/>
                <a:latin typeface="+mn-lt"/>
                <a:ea typeface="+mn-ea"/>
                <a:cs typeface="+mn-cs"/>
                <a:sym typeface="Helvetica Neue"/>
              </a:rPr>
              <a:t>Supply and Demand</a:t>
            </a:r>
            <a:r>
              <a:rPr lang="en-US" sz="1100" b="0" i="0" dirty="0">
                <a:effectLst/>
                <a:latin typeface="+mn-lt"/>
                <a:ea typeface="+mn-ea"/>
                <a:cs typeface="+mn-cs"/>
                <a:sym typeface="Helvetica Neue"/>
              </a:rPr>
              <a:t>. We must provide enough service (supply) to meet the needs of our passengers (demand), and this demand is not static—it varies dramatically by time of day and location.</a:t>
            </a:r>
            <a:br>
              <a:rPr lang="en-US" dirty="0"/>
            </a:br>
            <a:r>
              <a:rPr lang="en-US" sz="1100" b="0" i="0" dirty="0">
                <a:effectLst/>
                <a:latin typeface="+mn-lt"/>
                <a:ea typeface="+mn-ea"/>
                <a:cs typeface="+mn-cs"/>
                <a:sym typeface="Helvetica Neue"/>
              </a:rPr>
              <a:t>Second is </a:t>
            </a:r>
            <a:r>
              <a:rPr lang="en-US" sz="1100" b="1" i="0" dirty="0">
                <a:effectLst/>
                <a:latin typeface="+mn-lt"/>
                <a:ea typeface="+mn-ea"/>
                <a:cs typeface="+mn-cs"/>
                <a:sym typeface="Helvetica Neue"/>
              </a:rPr>
              <a:t>Capacity</a:t>
            </a:r>
            <a:r>
              <a:rPr lang="en-US" sz="1100" b="0" i="0" dirty="0">
                <a:effectLst/>
                <a:latin typeface="+mn-lt"/>
                <a:ea typeface="+mn-ea"/>
                <a:cs typeface="+mn-cs"/>
                <a:sym typeface="Helvetica Neue"/>
              </a:rPr>
              <a:t>. This is a direct consequence of demand. We need to ensure we have enough vehicles in the fleet, and that those vehicles are large enough, to handle the number of passengers who want to travel, especially during the morning and evening peaks.</a:t>
            </a:r>
            <a:br>
              <a:rPr lang="en-US" dirty="0"/>
            </a:br>
            <a:r>
              <a:rPr lang="en-US" sz="1100" b="0" i="0" dirty="0">
                <a:effectLst/>
                <a:latin typeface="+mn-lt"/>
                <a:ea typeface="+mn-ea"/>
                <a:cs typeface="+mn-cs"/>
                <a:sym typeface="Helvetica Neue"/>
              </a:rPr>
              <a:t>Third is </a:t>
            </a:r>
            <a:r>
              <a:rPr lang="en-US" sz="1100" b="1" i="0" dirty="0">
                <a:effectLst/>
                <a:latin typeface="+mn-lt"/>
                <a:ea typeface="+mn-ea"/>
                <a:cs typeface="+mn-cs"/>
                <a:sym typeface="Helvetica Neue"/>
              </a:rPr>
              <a:t>Reliability</a:t>
            </a:r>
            <a:r>
              <a:rPr lang="en-US" sz="1100" b="0" i="0" dirty="0">
                <a:effectLst/>
                <a:latin typeface="+mn-lt"/>
                <a:ea typeface="+mn-ea"/>
                <a:cs typeface="+mn-cs"/>
                <a:sym typeface="Helvetica Neue"/>
              </a:rPr>
              <a:t>. This is arguably the most important factor for passenger satisfaction. A service is reliable if it runs on time, with consistent headways. Unpredictable delays are a primary driver of frustration and can cause people to abandon public transport.</a:t>
            </a:r>
            <a:br>
              <a:rPr lang="en-US" dirty="0"/>
            </a:br>
            <a:r>
              <a:rPr lang="en-US" sz="1100" b="0" i="0" dirty="0">
                <a:effectLst/>
                <a:latin typeface="+mn-lt"/>
                <a:ea typeface="+mn-ea"/>
                <a:cs typeface="+mn-cs"/>
                <a:sym typeface="Helvetica Neue"/>
              </a:rPr>
              <a:t>Fourth is </a:t>
            </a:r>
            <a:r>
              <a:rPr lang="en-US" sz="1100" b="1" i="0" dirty="0">
                <a:effectLst/>
                <a:latin typeface="+mn-lt"/>
                <a:ea typeface="+mn-ea"/>
                <a:cs typeface="+mn-cs"/>
                <a:sym typeface="Helvetica Neue"/>
              </a:rPr>
              <a:t>Accessibility</a:t>
            </a:r>
            <a:r>
              <a:rPr lang="en-US" sz="1100" b="0" i="0" dirty="0">
                <a:effectLst/>
                <a:latin typeface="+mn-lt"/>
                <a:ea typeface="+mn-ea"/>
                <a:cs typeface="+mn-cs"/>
                <a:sym typeface="Helvetica Neue"/>
              </a:rPr>
              <a:t>. This principle covers how easy it is for people to use the service. Are the stations conveniently located? Are they physically accessible to people with disabilities? Are transfer points easy to navigate?</a:t>
            </a:r>
            <a:br>
              <a:rPr lang="en-US" dirty="0"/>
            </a:br>
            <a:r>
              <a:rPr lang="en-US" sz="1100" b="0" i="0" dirty="0">
                <a:effectLst/>
                <a:latin typeface="+mn-lt"/>
                <a:ea typeface="+mn-ea"/>
                <a:cs typeface="+mn-cs"/>
                <a:sym typeface="Helvetica Neue"/>
              </a:rPr>
              <a:t>Finally, all of this must be balanced against the principle of </a:t>
            </a:r>
            <a:r>
              <a:rPr lang="en-US" sz="1100" b="1" i="0" dirty="0">
                <a:effectLst/>
                <a:latin typeface="+mn-lt"/>
                <a:ea typeface="+mn-ea"/>
                <a:cs typeface="+mn-cs"/>
                <a:sym typeface="Helvetica Neue"/>
              </a:rPr>
              <a:t>Cost Efficiency</a:t>
            </a:r>
            <a:r>
              <a:rPr lang="en-US" sz="1100" b="0" i="0" dirty="0">
                <a:effectLst/>
                <a:latin typeface="+mn-lt"/>
                <a:ea typeface="+mn-ea"/>
                <a:cs typeface="+mn-cs"/>
                <a:sym typeface="Helvetica Neue"/>
              </a:rPr>
              <a:t>. Public transport is almost always subsidized, and we have a responsibility to use public funds wisely by optimizing routes and schedules to reduce waste. These five principles are often in tension with one another, and modeling helps us navigate the trade-offs."</a:t>
            </a:r>
          </a:p>
        </p:txBody>
      </p:sp>
    </p:spTree>
    <p:extLst>
      <p:ext uri="{BB962C8B-B14F-4D97-AF65-F5344CB8AC3E}">
        <p14:creationId xmlns:p14="http://schemas.microsoft.com/office/powerpoint/2010/main" val="22228245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7C7AD7-FF27-3AD2-6196-7D6E115A79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AFCE2D-3F19-A754-C2A1-14FBDE5F2A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A6A3AB-097C-BF64-7EC9-F2753AE9467C}"/>
              </a:ext>
            </a:extLst>
          </p:cNvPr>
          <p:cNvSpPr>
            <a:spLocks noGrp="1"/>
          </p:cNvSpPr>
          <p:nvPr>
            <p:ph type="body" idx="1"/>
          </p:nvPr>
        </p:nvSpPr>
        <p:spPr/>
        <p:txBody>
          <a:bodyPr/>
          <a:lstStyle/>
          <a:p>
            <a:r>
              <a:rPr lang="en-US" sz="1100" b="0" i="0" dirty="0">
                <a:effectLst/>
                <a:latin typeface="+mn-lt"/>
                <a:ea typeface="+mn-ea"/>
                <a:cs typeface="+mn-cs"/>
                <a:sym typeface="Helvetica Neue"/>
              </a:rPr>
              <a:t>"These principles don't exist in a vacuum; they directly shape the planning process by creating a set of fundamental trade-offs, as illustrated here.</a:t>
            </a:r>
            <a:br>
              <a:rPr lang="en-US" dirty="0"/>
            </a:br>
            <a:r>
              <a:rPr lang="en-US" sz="1100" b="0" i="0" dirty="0">
                <a:effectLst/>
                <a:latin typeface="+mn-lt"/>
                <a:ea typeface="+mn-ea"/>
                <a:cs typeface="+mn-cs"/>
                <a:sym typeface="Helvetica Neue"/>
              </a:rPr>
              <a:t>If a city is growing and experiences </a:t>
            </a:r>
            <a:r>
              <a:rPr lang="en-US" sz="1100" b="1" i="0" dirty="0">
                <a:effectLst/>
                <a:latin typeface="+mn-lt"/>
                <a:ea typeface="+mn-ea"/>
                <a:cs typeface="+mn-cs"/>
                <a:sym typeface="Helvetica Neue"/>
              </a:rPr>
              <a:t>Higher Demand</a:t>
            </a:r>
            <a:r>
              <a:rPr lang="en-US" sz="1100" b="0" i="0" dirty="0">
                <a:effectLst/>
                <a:latin typeface="+mn-lt"/>
                <a:ea typeface="+mn-ea"/>
                <a:cs typeface="+mn-cs"/>
                <a:sym typeface="Helvetica Neue"/>
              </a:rPr>
              <a:t>, the direct consequence is that the transit agency needs more vehicles and drivers to serve that demand.</a:t>
            </a:r>
            <a:br>
              <a:rPr lang="en-US" dirty="0"/>
            </a:br>
            <a:r>
              <a:rPr lang="en-US" sz="1100" b="0" i="0" dirty="0">
                <a:effectLst/>
                <a:latin typeface="+mn-lt"/>
                <a:ea typeface="+mn-ea"/>
                <a:cs typeface="+mn-cs"/>
                <a:sym typeface="Helvetica Neue"/>
              </a:rPr>
              <a:t>If we want to provide a </a:t>
            </a:r>
            <a:r>
              <a:rPr lang="en-US" sz="1100" b="1" i="0" dirty="0">
                <a:effectLst/>
                <a:latin typeface="+mn-lt"/>
                <a:ea typeface="+mn-ea"/>
                <a:cs typeface="+mn-cs"/>
                <a:sym typeface="Helvetica Neue"/>
              </a:rPr>
              <a:t>Higher Frequency</a:t>
            </a:r>
            <a:r>
              <a:rPr lang="en-US" sz="1100" b="0" i="0" dirty="0">
                <a:effectLst/>
                <a:latin typeface="+mn-lt"/>
                <a:ea typeface="+mn-ea"/>
                <a:cs typeface="+mn-cs"/>
                <a:sym typeface="Helvetica Neue"/>
              </a:rPr>
              <a:t> of service—say, a bus every 10 minutes instead of every 20—that makes the service much more convenient and attractive to riders, but it also directly raises our operational costs for fuel and staffing.</a:t>
            </a:r>
            <a:br>
              <a:rPr lang="en-US" dirty="0"/>
            </a:br>
            <a:r>
              <a:rPr lang="en-US" sz="1100" b="0" i="0" dirty="0">
                <a:effectLst/>
                <a:latin typeface="+mn-lt"/>
                <a:ea typeface="+mn-ea"/>
                <a:cs typeface="+mn-cs"/>
                <a:sym typeface="Helvetica Neue"/>
              </a:rPr>
              <a:t>Similarly, investing in </a:t>
            </a:r>
            <a:r>
              <a:rPr lang="en-US" sz="1100" b="1" i="0" dirty="0">
                <a:effectLst/>
                <a:latin typeface="+mn-lt"/>
                <a:ea typeface="+mn-ea"/>
                <a:cs typeface="+mn-cs"/>
                <a:sym typeface="Helvetica Neue"/>
              </a:rPr>
              <a:t>Reliability and Accessibility</a:t>
            </a:r>
            <a:r>
              <a:rPr lang="en-US" sz="1100" b="0" i="0" dirty="0">
                <a:effectLst/>
                <a:latin typeface="+mn-lt"/>
                <a:ea typeface="+mn-ea"/>
                <a:cs typeface="+mn-cs"/>
                <a:sym typeface="Helvetica Neue"/>
              </a:rPr>
              <a:t>—for example, by building dedicated bus lanes or upgrading stations—will attract more passengers and improve the quality of life, but these are significant capital investments.</a:t>
            </a:r>
            <a:br>
              <a:rPr lang="en-US" dirty="0"/>
            </a:br>
            <a:r>
              <a:rPr lang="en-US" sz="1100" b="0" i="0" dirty="0">
                <a:effectLst/>
                <a:latin typeface="+mn-lt"/>
                <a:ea typeface="+mn-ea"/>
                <a:cs typeface="+mn-cs"/>
                <a:sym typeface="Helvetica Neue"/>
              </a:rPr>
              <a:t>And all of these decisions are governed by the overarching reality of </a:t>
            </a:r>
            <a:r>
              <a:rPr lang="en-US" sz="1100" b="1" i="0" dirty="0">
                <a:effectLst/>
                <a:latin typeface="+mn-lt"/>
                <a:ea typeface="+mn-ea"/>
                <a:cs typeface="+mn-cs"/>
                <a:sym typeface="Helvetica Neue"/>
              </a:rPr>
              <a:t>Budget Constraints</a:t>
            </a:r>
            <a:r>
              <a:rPr lang="en-US" sz="1100" b="0" i="0" dirty="0">
                <a:effectLst/>
                <a:latin typeface="+mn-lt"/>
                <a:ea typeface="+mn-ea"/>
                <a:cs typeface="+mn-cs"/>
                <a:sym typeface="Helvetica Neue"/>
              </a:rPr>
              <a:t>. A transit agency has a finite amount of money, forcing it to constantly make difficult decisions and find the right balance between providing wide service coverage and high-quality service. Models are the tools we use to quantitatively explore these trade-offs and find the optimal balance point."</a:t>
            </a:r>
          </a:p>
        </p:txBody>
      </p:sp>
    </p:spTree>
    <p:extLst>
      <p:ext uri="{BB962C8B-B14F-4D97-AF65-F5344CB8AC3E}">
        <p14:creationId xmlns:p14="http://schemas.microsoft.com/office/powerpoint/2010/main" val="31633260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39485-F0D6-1C30-B8C6-3906863A4F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112506-84DB-FB77-833A-F8C4262247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B7C6ED-3357-EE73-36FF-0ED8ED4799FC}"/>
              </a:ext>
            </a:extLst>
          </p:cNvPr>
          <p:cNvSpPr>
            <a:spLocks noGrp="1"/>
          </p:cNvSpPr>
          <p:nvPr>
            <p:ph type="body" idx="1"/>
          </p:nvPr>
        </p:nvSpPr>
        <p:spPr/>
        <p:txBody>
          <a:bodyPr/>
          <a:lstStyle/>
          <a:p>
            <a:r>
              <a:rPr lang="en-US" sz="1100" b="0" i="0" dirty="0">
                <a:effectLst/>
                <a:latin typeface="+mn-lt"/>
                <a:ea typeface="+mn-ea"/>
                <a:cs typeface="+mn-cs"/>
                <a:sym typeface="Helvetica Neue"/>
              </a:rPr>
              <a:t>"Let's look at a very simple, universal example of these principles in action: scheduling a bus service for peak versus off-peak periods.</a:t>
            </a:r>
            <a:br>
              <a:rPr lang="en-US" dirty="0"/>
            </a:br>
            <a:r>
              <a:rPr lang="en-US" sz="1100" b="0" i="0" dirty="0">
                <a:effectLst/>
                <a:latin typeface="+mn-lt"/>
                <a:ea typeface="+mn-ea"/>
                <a:cs typeface="+mn-cs"/>
                <a:sym typeface="Helvetica Neue"/>
              </a:rPr>
              <a:t>During the </a:t>
            </a:r>
            <a:r>
              <a:rPr lang="en-US" sz="1100" b="1" i="0" dirty="0">
                <a:effectLst/>
                <a:latin typeface="+mn-lt"/>
                <a:ea typeface="+mn-ea"/>
                <a:cs typeface="+mn-cs"/>
                <a:sym typeface="Helvetica Neue"/>
              </a:rPr>
              <a:t>morning and evening rush hours</a:t>
            </a:r>
            <a:r>
              <a:rPr lang="en-US" sz="1100" b="0" i="0" dirty="0">
                <a:effectLst/>
                <a:latin typeface="+mn-lt"/>
                <a:ea typeface="+mn-ea"/>
                <a:cs typeface="+mn-cs"/>
                <a:sym typeface="Helvetica Neue"/>
              </a:rPr>
              <a:t>, passenger demand is at its highest. The primary goal for the transit planner is to provide enough capacity to accommodate everyone and ensure the service is reliable. To achieve this, they will schedule buses to run at a very </a:t>
            </a:r>
            <a:r>
              <a:rPr lang="en-US" sz="1100" b="1" i="0" dirty="0">
                <a:effectLst/>
                <a:latin typeface="+mn-lt"/>
                <a:ea typeface="+mn-ea"/>
                <a:cs typeface="+mn-cs"/>
                <a:sym typeface="Helvetica Neue"/>
              </a:rPr>
              <a:t>high frequency</a:t>
            </a:r>
            <a:r>
              <a:rPr lang="en-US" sz="1100" b="0" i="0" dirty="0">
                <a:effectLst/>
                <a:latin typeface="+mn-lt"/>
                <a:ea typeface="+mn-ea"/>
                <a:cs typeface="+mn-cs"/>
                <a:sym typeface="Helvetica Neue"/>
              </a:rPr>
              <a:t>—perhaps every 5 minutes on a busy corridor.</a:t>
            </a:r>
            <a:br>
              <a:rPr lang="en-US" dirty="0"/>
            </a:br>
            <a:r>
              <a:rPr lang="en-US" sz="1100" b="0" i="0" dirty="0">
                <a:effectLst/>
                <a:latin typeface="+mn-lt"/>
                <a:ea typeface="+mn-ea"/>
                <a:cs typeface="+mn-cs"/>
                <a:sym typeface="Helvetica Neue"/>
              </a:rPr>
              <a:t>However, during the </a:t>
            </a:r>
            <a:r>
              <a:rPr lang="en-US" sz="1100" b="1" i="0" dirty="0">
                <a:effectLst/>
                <a:latin typeface="+mn-lt"/>
                <a:ea typeface="+mn-ea"/>
                <a:cs typeface="+mn-cs"/>
                <a:sym typeface="Helvetica Neue"/>
              </a:rPr>
              <a:t>midday off-peak period</a:t>
            </a:r>
            <a:r>
              <a:rPr lang="en-US" sz="1100" b="0" i="0" dirty="0">
                <a:effectLst/>
                <a:latin typeface="+mn-lt"/>
                <a:ea typeface="+mn-ea"/>
                <a:cs typeface="+mn-cs"/>
                <a:sym typeface="Helvetica Neue"/>
              </a:rPr>
              <a:t>, demand is much lower. The goal shifts from accommodating massive crowds to providing a baseline level of service coverage while optimizing resources. Running a bus every 5 minutes would be incredibly wasteful. Instead, the planner will reduce the service to a </a:t>
            </a:r>
            <a:r>
              <a:rPr lang="en-US" sz="1100" b="1" i="0" dirty="0">
                <a:effectLst/>
                <a:latin typeface="+mn-lt"/>
                <a:ea typeface="+mn-ea"/>
                <a:cs typeface="+mn-cs"/>
                <a:sym typeface="Helvetica Neue"/>
              </a:rPr>
              <a:t>lower frequency</a:t>
            </a:r>
            <a:r>
              <a:rPr lang="en-US" sz="1100" b="0" i="0" dirty="0">
                <a:effectLst/>
                <a:latin typeface="+mn-lt"/>
                <a:ea typeface="+mn-ea"/>
                <a:cs typeface="+mn-cs"/>
                <a:sym typeface="Helvetica Neue"/>
              </a:rPr>
              <a:t>—say, every 20 minutes.</a:t>
            </a:r>
            <a:br>
              <a:rPr lang="en-US" dirty="0"/>
            </a:br>
            <a:r>
              <a:rPr lang="en-US" sz="1100" b="0" i="0" dirty="0">
                <a:effectLst/>
                <a:latin typeface="+mn-lt"/>
                <a:ea typeface="+mn-ea"/>
                <a:cs typeface="+mn-cs"/>
                <a:sym typeface="Helvetica Neue"/>
              </a:rPr>
              <a:t>This constant adjustment throughout the day is a perfect illustration of the core challenge in transit planning: finding the right balance between providing a high level of service for passengers and maintaining cost efficiency for the agency. And models are used extensively to fine-tune these schedules to match the specific demand patterns of each route."</a:t>
            </a:r>
          </a:p>
        </p:txBody>
      </p:sp>
    </p:spTree>
    <p:extLst>
      <p:ext uri="{BB962C8B-B14F-4D97-AF65-F5344CB8AC3E}">
        <p14:creationId xmlns:p14="http://schemas.microsoft.com/office/powerpoint/2010/main" val="2144045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6DEA77-814B-25C7-9371-5976D76C80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99DDFE-0AFF-1685-583D-60BA6E2F2C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D54A11-339E-95B0-D417-11951164EB3E}"/>
              </a:ext>
            </a:extLst>
          </p:cNvPr>
          <p:cNvSpPr>
            <a:spLocks noGrp="1"/>
          </p:cNvSpPr>
          <p:nvPr>
            <p:ph type="body" idx="1"/>
          </p:nvPr>
        </p:nvSpPr>
        <p:spPr/>
        <p:txBody>
          <a:bodyPr/>
          <a:lstStyle/>
          <a:p>
            <a:r>
              <a:rPr lang="en-US" sz="1100" b="0" i="0" dirty="0">
                <a:effectLst/>
                <a:latin typeface="+mn-lt"/>
                <a:ea typeface="+mn-ea"/>
                <a:cs typeface="+mn-cs"/>
                <a:sym typeface="Helvetica Neue"/>
              </a:rPr>
              <a:t>"That concludes our look at the real-world system. We've deconstructed the components, and we understand the operational principles and trade-offs that govern them.</a:t>
            </a:r>
            <a:br>
              <a:rPr lang="en-US" dirty="0"/>
            </a:br>
            <a:r>
              <a:rPr lang="en-US" sz="1100" b="0" i="0" dirty="0">
                <a:effectLst/>
                <a:latin typeface="+mn-lt"/>
                <a:ea typeface="+mn-ea"/>
                <a:cs typeface="+mn-cs"/>
                <a:sym typeface="Helvetica Neue"/>
              </a:rPr>
              <a:t>We are now ready to move into Section 3, where we will focus on </a:t>
            </a:r>
            <a:r>
              <a:rPr lang="en-US" sz="1100" b="1" i="0" dirty="0">
                <a:effectLst/>
                <a:latin typeface="+mn-lt"/>
                <a:ea typeface="+mn-ea"/>
                <a:cs typeface="+mn-cs"/>
                <a:sym typeface="Helvetica Neue"/>
              </a:rPr>
              <a:t>the technical workflow of modeling</a:t>
            </a:r>
            <a:r>
              <a:rPr lang="en-US" sz="1100" b="0" i="0" dirty="0">
                <a:effectLst/>
                <a:latin typeface="+mn-lt"/>
                <a:ea typeface="+mn-ea"/>
                <a:cs typeface="+mn-cs"/>
                <a:sym typeface="Helvetica Neue"/>
              </a:rPr>
              <a:t>. This section will provide a step-by-step guide to the process that transportation planners use to build, calibrate, and use these complex models. We are now shifting our focus from the 'what' to the 'how'."</a:t>
            </a:r>
            <a:endParaRPr lang="en-AT" dirty="0"/>
          </a:p>
        </p:txBody>
      </p:sp>
    </p:spTree>
    <p:extLst>
      <p:ext uri="{BB962C8B-B14F-4D97-AF65-F5344CB8AC3E}">
        <p14:creationId xmlns:p14="http://schemas.microsoft.com/office/powerpoint/2010/main" val="5914205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sz="1100" b="0" i="0" dirty="0">
              <a:effectLst/>
              <a:latin typeface="+mn-lt"/>
              <a:ea typeface="+mn-ea"/>
              <a:cs typeface="+mn-cs"/>
              <a:sym typeface="Helvetica Neue"/>
            </a:endParaRPr>
          </a:p>
        </p:txBody>
      </p:sp>
    </p:spTree>
    <p:extLst>
      <p:ext uri="{BB962C8B-B14F-4D97-AF65-F5344CB8AC3E}">
        <p14:creationId xmlns:p14="http://schemas.microsoft.com/office/powerpoint/2010/main" val="25822932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5B0930-D5EF-9F63-1B72-AD7E047258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D28D7F-0214-EFF2-7FC2-D68909A1AB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D7F271-9AD6-A834-DB81-3F274E6553AD}"/>
              </a:ext>
            </a:extLst>
          </p:cNvPr>
          <p:cNvSpPr>
            <a:spLocks noGrp="1"/>
          </p:cNvSpPr>
          <p:nvPr>
            <p:ph type="body" idx="1"/>
          </p:nvPr>
        </p:nvSpPr>
        <p:spPr/>
        <p:txBody>
          <a:bodyPr/>
          <a:lstStyle/>
          <a:p>
            <a:r>
              <a:rPr lang="en-US" sz="1100" b="0" i="0" dirty="0">
                <a:effectLst/>
                <a:latin typeface="+mn-lt"/>
                <a:ea typeface="+mn-ea"/>
                <a:cs typeface="+mn-cs"/>
                <a:sym typeface="Helvetica Neue"/>
              </a:rPr>
              <a:t>"The development of a professional transport model is not an ad-hoc process; it follows a rigorous, systematic workflow, which can be broken down into these four key stages.</a:t>
            </a:r>
            <a:br>
              <a:rPr lang="en-US" dirty="0"/>
            </a:br>
            <a:r>
              <a:rPr lang="en-US" sz="1100" b="0" i="0" dirty="0">
                <a:effectLst/>
                <a:latin typeface="+mn-lt"/>
                <a:ea typeface="+mn-ea"/>
                <a:cs typeface="+mn-cs"/>
                <a:sym typeface="Helvetica Neue"/>
              </a:rPr>
              <a:t>It always begins with </a:t>
            </a:r>
            <a:r>
              <a:rPr lang="en-US" sz="1100" b="1" i="0" dirty="0">
                <a:effectLst/>
                <a:latin typeface="+mn-lt"/>
                <a:ea typeface="+mn-ea"/>
                <a:cs typeface="+mn-cs"/>
                <a:sym typeface="Helvetica Neue"/>
              </a:rPr>
              <a:t>Data Collection</a:t>
            </a:r>
            <a:r>
              <a:rPr lang="en-US" sz="1100" b="0" i="0" dirty="0">
                <a:effectLst/>
                <a:latin typeface="+mn-lt"/>
                <a:ea typeface="+mn-ea"/>
                <a:cs typeface="+mn-cs"/>
                <a:sym typeface="Helvetica Neue"/>
              </a:rPr>
              <a:t>. As we've emphasized, models are built on a foundation of real-world data. This includes everything from ridership counts from automated passenger counters, to GPS tracks from buses, to survey data about why people travel.</a:t>
            </a:r>
            <a:br>
              <a:rPr lang="en-US" dirty="0"/>
            </a:br>
            <a:r>
              <a:rPr lang="en-US" sz="1100" b="0" i="0" dirty="0">
                <a:effectLst/>
                <a:latin typeface="+mn-lt"/>
                <a:ea typeface="+mn-ea"/>
                <a:cs typeface="+mn-cs"/>
                <a:sym typeface="Helvetica Neue"/>
              </a:rPr>
              <a:t>The second stage is </a:t>
            </a:r>
            <a:r>
              <a:rPr lang="en-US" sz="1100" b="1" i="0" dirty="0">
                <a:effectLst/>
                <a:latin typeface="+mn-lt"/>
                <a:ea typeface="+mn-ea"/>
                <a:cs typeface="+mn-cs"/>
                <a:sym typeface="Helvetica Neue"/>
              </a:rPr>
              <a:t>Parameter Estimation</a:t>
            </a:r>
            <a:r>
              <a:rPr lang="en-US" sz="1100" b="0" i="0" dirty="0">
                <a:effectLst/>
                <a:latin typeface="+mn-lt"/>
                <a:ea typeface="+mn-ea"/>
                <a:cs typeface="+mn-cs"/>
                <a:sym typeface="Helvetica Neue"/>
              </a:rPr>
              <a:t>. This is where we analyze the collected data to derive the key numbers, or parameters, that will drive the model. For example, we analyze passenger data to estimate the value of time, or we analyze operational data to estimate the cost per hour of running a bus.</a:t>
            </a:r>
            <a:br>
              <a:rPr lang="en-US" dirty="0"/>
            </a:br>
            <a:r>
              <a:rPr lang="en-US" sz="1100" b="0" i="0" dirty="0">
                <a:effectLst/>
                <a:latin typeface="+mn-lt"/>
                <a:ea typeface="+mn-ea"/>
                <a:cs typeface="+mn-cs"/>
                <a:sym typeface="Helvetica Neue"/>
              </a:rPr>
              <a:t>The third and most critical stage is </a:t>
            </a:r>
            <a:r>
              <a:rPr lang="en-US" sz="1100" b="1" i="0" dirty="0">
                <a:effectLst/>
                <a:latin typeface="+mn-lt"/>
                <a:ea typeface="+mn-ea"/>
                <a:cs typeface="+mn-cs"/>
                <a:sym typeface="Helvetica Neue"/>
              </a:rPr>
              <a:t>Model Calibration and Validation</a:t>
            </a:r>
            <a:r>
              <a:rPr lang="en-US" sz="1100" b="0" i="0" dirty="0">
                <a:effectLst/>
                <a:latin typeface="+mn-lt"/>
                <a:ea typeface="+mn-ea"/>
                <a:cs typeface="+mn-cs"/>
                <a:sym typeface="Helvetica Neue"/>
              </a:rPr>
              <a:t>. We build an initial version of the model, run a simulation, and then we compare the model's output to reality. Does our model predict the same number of passengers on a route that we observe in the real world? If not, we go back and adjust the model's parameters until its results accurately replicate reality. This is how we build trust in the model.</a:t>
            </a:r>
            <a:br>
              <a:rPr lang="en-US" dirty="0"/>
            </a:br>
            <a:r>
              <a:rPr lang="en-US" sz="1100" b="0" i="0" dirty="0">
                <a:effectLst/>
                <a:latin typeface="+mn-lt"/>
                <a:ea typeface="+mn-ea"/>
                <a:cs typeface="+mn-cs"/>
                <a:sym typeface="Helvetica Neue"/>
              </a:rPr>
              <a:t>Finally, once validated, the model moves into </a:t>
            </a:r>
            <a:r>
              <a:rPr lang="en-US" sz="1100" b="1" i="0" dirty="0">
                <a:effectLst/>
                <a:latin typeface="+mn-lt"/>
                <a:ea typeface="+mn-ea"/>
                <a:cs typeface="+mn-cs"/>
                <a:sym typeface="Helvetica Neue"/>
              </a:rPr>
              <a:t>Implementation and Monitoring</a:t>
            </a:r>
            <a:r>
              <a:rPr lang="en-US" sz="1100" b="0" i="0" dirty="0">
                <a:effectLst/>
                <a:latin typeface="+mn-lt"/>
                <a:ea typeface="+mn-ea"/>
                <a:cs typeface="+mn-cs"/>
                <a:sym typeface="Helvetica Neue"/>
              </a:rPr>
              <a:t>. It is now ready to be used for the strategic decision-making we discussed earlier. And the process doesn't stop; as new data becomes available, we use it to continuously monitor and refine the model over time."</a:t>
            </a:r>
          </a:p>
        </p:txBody>
      </p:sp>
    </p:spTree>
    <p:extLst>
      <p:ext uri="{BB962C8B-B14F-4D97-AF65-F5344CB8AC3E}">
        <p14:creationId xmlns:p14="http://schemas.microsoft.com/office/powerpoint/2010/main" val="1326598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C4FD4-2F28-FD17-BE24-062D442155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72EFB5-2B73-7098-E109-EBD33C6E87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392CDB-23FB-B0FB-678A-B1A798D4287E}"/>
              </a:ext>
            </a:extLst>
          </p:cNvPr>
          <p:cNvSpPr>
            <a:spLocks noGrp="1"/>
          </p:cNvSpPr>
          <p:nvPr>
            <p:ph type="body" idx="1"/>
          </p:nvPr>
        </p:nvSpPr>
        <p:spPr/>
        <p:txBody>
          <a:bodyPr/>
          <a:lstStyle/>
          <a:p>
            <a:r>
              <a:rPr lang="en-US" sz="1100" b="0" i="0" dirty="0">
                <a:effectLst/>
                <a:latin typeface="+mn-lt"/>
                <a:ea typeface="+mn-ea"/>
                <a:cs typeface="+mn-cs"/>
                <a:sym typeface="Helvetica Neue"/>
              </a:rPr>
              <a:t>"Let's zoom in on that workflow and look at the core functions that a typical transport model performs. We can think of it as a sequence of three key activities.</a:t>
            </a:r>
            <a:br>
              <a:rPr lang="en-US" dirty="0"/>
            </a:br>
            <a:r>
              <a:rPr lang="en-US" sz="1100" b="0" i="0" dirty="0">
                <a:effectLst/>
                <a:latin typeface="+mn-lt"/>
                <a:ea typeface="+mn-ea"/>
                <a:cs typeface="+mn-cs"/>
                <a:sym typeface="Helvetica Neue"/>
              </a:rPr>
              <a:t>The first is </a:t>
            </a:r>
            <a:r>
              <a:rPr lang="en-US" sz="1100" b="1" i="0" dirty="0">
                <a:effectLst/>
                <a:latin typeface="+mn-lt"/>
                <a:ea typeface="+mn-ea"/>
                <a:cs typeface="+mn-cs"/>
                <a:sym typeface="Helvetica Neue"/>
              </a:rPr>
              <a:t>Demand Forecasting</a:t>
            </a:r>
            <a:r>
              <a:rPr lang="en-US" sz="1100" b="0" i="0" dirty="0">
                <a:effectLst/>
                <a:latin typeface="+mn-lt"/>
                <a:ea typeface="+mn-ea"/>
                <a:cs typeface="+mn-cs"/>
                <a:sym typeface="Helvetica Neue"/>
              </a:rPr>
              <a:t>. The model needs to predict how many people will want to travel, from where, to where, and at what time. This is often the most complex part of the model, and it uses inputs like population data, employment locations, and land use plans to generate these travel demand patterns.</a:t>
            </a:r>
            <a:br>
              <a:rPr lang="en-US" dirty="0"/>
            </a:br>
            <a:r>
              <a:rPr lang="en-US" sz="1100" b="0" i="0" dirty="0">
                <a:effectLst/>
                <a:latin typeface="+mn-lt"/>
                <a:ea typeface="+mn-ea"/>
                <a:cs typeface="+mn-cs"/>
                <a:sym typeface="Helvetica Neue"/>
              </a:rPr>
              <a:t>Once we have an estimate of the demand, the next step is </a:t>
            </a:r>
            <a:r>
              <a:rPr lang="en-US" sz="1100" b="1" i="0" dirty="0">
                <a:effectLst/>
                <a:latin typeface="+mn-lt"/>
                <a:ea typeface="+mn-ea"/>
                <a:cs typeface="+mn-cs"/>
                <a:sym typeface="Helvetica Neue"/>
              </a:rPr>
              <a:t>Route Planning</a:t>
            </a:r>
            <a:r>
              <a:rPr lang="en-US" sz="1100" b="0" i="0" dirty="0">
                <a:effectLst/>
                <a:latin typeface="+mn-lt"/>
                <a:ea typeface="+mn-ea"/>
                <a:cs typeface="+mn-cs"/>
                <a:sym typeface="Helvetica Neue"/>
              </a:rPr>
              <a:t>. This is where we design the public transport network to serve that demand. We decide where the routes should go, where the stops should be located, and what the schedules should be. This is often done with the help of specialized planning software, some of which we'll see on a later slide.</a:t>
            </a:r>
            <a:br>
              <a:rPr lang="en-US" dirty="0"/>
            </a:br>
            <a:r>
              <a:rPr lang="en-US" sz="1100" b="0" i="0" dirty="0">
                <a:effectLst/>
                <a:latin typeface="+mn-lt"/>
                <a:ea typeface="+mn-ea"/>
                <a:cs typeface="+mn-cs"/>
                <a:sym typeface="Helvetica Neue"/>
              </a:rPr>
              <a:t>Finally, we conduct </a:t>
            </a:r>
            <a:r>
              <a:rPr lang="en-US" sz="1100" b="1" i="0" dirty="0">
                <a:effectLst/>
                <a:latin typeface="+mn-lt"/>
                <a:ea typeface="+mn-ea"/>
                <a:cs typeface="+mn-cs"/>
                <a:sym typeface="Helvetica Neue"/>
              </a:rPr>
              <a:t>Operational Simulations</a:t>
            </a:r>
            <a:r>
              <a:rPr lang="en-US" sz="1100" b="0" i="0" dirty="0">
                <a:effectLst/>
                <a:latin typeface="+mn-lt"/>
                <a:ea typeface="+mn-ea"/>
                <a:cs typeface="+mn-cs"/>
                <a:sym typeface="Helvetica Neue"/>
              </a:rPr>
              <a:t>. We take our forecasted demand and our planned network, and we run a simulation to see how the system would actually perform. This is a dynamic process where we can test the network's effectiveness, see where crowding might occur, and analyze the impacts of traffic congestion on the reliability of our service. These three functions form the analytical engine of the model."</a:t>
            </a:r>
          </a:p>
        </p:txBody>
      </p:sp>
    </p:spTree>
    <p:extLst>
      <p:ext uri="{BB962C8B-B14F-4D97-AF65-F5344CB8AC3E}">
        <p14:creationId xmlns:p14="http://schemas.microsoft.com/office/powerpoint/2010/main" val="34535770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CC57E-96E0-C30C-4AB9-BD00C1D1F5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7DBB32-B246-A585-C24D-5007ABD712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3FB88F-ABAC-D2F5-57E7-0A9C69FF7AE1}"/>
              </a:ext>
            </a:extLst>
          </p:cNvPr>
          <p:cNvSpPr>
            <a:spLocks noGrp="1"/>
          </p:cNvSpPr>
          <p:nvPr>
            <p:ph type="body" idx="1"/>
          </p:nvPr>
        </p:nvSpPr>
        <p:spPr/>
        <p:txBody>
          <a:bodyPr/>
          <a:lstStyle/>
          <a:p>
            <a:r>
              <a:rPr lang="en-US" sz="1100" b="0" i="0" dirty="0">
                <a:effectLst/>
                <a:latin typeface="+mn-lt"/>
                <a:ea typeface="+mn-ea"/>
                <a:cs typeface="+mn-cs"/>
                <a:sym typeface="Helvetica Neue"/>
              </a:rPr>
              <a:t>"To make this concept of 'operational simulations' more concrete, we're going to watch a short video showing the output of a real transport simulation model. It's one thing to talk about these processes in the abstract; it's another to see them in action.</a:t>
            </a:r>
            <a:br>
              <a:rPr lang="en-US" dirty="0"/>
            </a:br>
            <a:r>
              <a:rPr lang="en-US" sz="1100" b="0" i="0" dirty="0">
                <a:effectLst/>
                <a:latin typeface="+mn-lt"/>
                <a:ea typeface="+mn-ea"/>
                <a:cs typeface="+mn-cs"/>
                <a:sym typeface="Helvetica Neue"/>
              </a:rPr>
              <a:t>As you watch this clip, I want you to pay attention to a few things. First, notice how the model represents both the vehicles—the buses or trains—and the individual passengers. Second, observe how the public transport vehicles have to interact with the general traffic network. Finally, think about what kinds of insights a planner could gain from watching this visualization—where are the bottlenecks, where is the crowding, where are the delays? This is the direct output of the models we've been discussing."</a:t>
            </a:r>
          </a:p>
        </p:txBody>
      </p:sp>
    </p:spTree>
    <p:extLst>
      <p:ext uri="{BB962C8B-B14F-4D97-AF65-F5344CB8AC3E}">
        <p14:creationId xmlns:p14="http://schemas.microsoft.com/office/powerpoint/2010/main" val="8888074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E5D801-8F3B-722D-6534-1D8C3EBED3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E32B75-5B46-C549-E54F-F817D07A74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A30209-8342-5D9A-0076-263E89424870}"/>
              </a:ext>
            </a:extLst>
          </p:cNvPr>
          <p:cNvSpPr>
            <a:spLocks noGrp="1"/>
          </p:cNvSpPr>
          <p:nvPr>
            <p:ph type="body" idx="1"/>
          </p:nvPr>
        </p:nvSpPr>
        <p:spPr/>
        <p:txBody>
          <a:bodyPr/>
          <a:lstStyle/>
          <a:p>
            <a:r>
              <a:rPr lang="en-US" sz="1100" b="0" i="0" dirty="0">
                <a:effectLst/>
                <a:latin typeface="+mn-lt"/>
                <a:ea typeface="+mn-ea"/>
                <a:cs typeface="+mn-cs"/>
                <a:sym typeface="Helvetica Neue"/>
              </a:rPr>
              <a:t>"These complex simulations are not built from scratch; planners rely on highly specialized software tools. Let me introduce a few of the most common platforms you will encounter in the industry.</a:t>
            </a:r>
            <a:br>
              <a:rPr lang="en-US" dirty="0"/>
            </a:br>
            <a:r>
              <a:rPr lang="en-US" sz="1100" b="0" i="0" dirty="0">
                <a:effectLst/>
                <a:latin typeface="+mn-lt"/>
                <a:ea typeface="+mn-ea"/>
                <a:cs typeface="+mn-cs"/>
                <a:sym typeface="Helvetica Neue"/>
              </a:rPr>
              <a:t>The </a:t>
            </a:r>
            <a:r>
              <a:rPr lang="en-US" sz="1100" b="1" i="0" dirty="0">
                <a:effectLst/>
                <a:latin typeface="+mn-lt"/>
                <a:ea typeface="+mn-ea"/>
                <a:cs typeface="+mn-cs"/>
                <a:sym typeface="Helvetica Neue"/>
              </a:rPr>
              <a:t>PTV suite, which includes VISSIM and VISUM</a:t>
            </a:r>
            <a:r>
              <a:rPr lang="en-US" sz="1100" b="0" i="0" dirty="0">
                <a:effectLst/>
                <a:latin typeface="+mn-lt"/>
                <a:ea typeface="+mn-ea"/>
                <a:cs typeface="+mn-cs"/>
                <a:sym typeface="Helvetica Neue"/>
              </a:rPr>
              <a:t>, is arguably the commercial industry standard. VISSIM is a microscopic simulator, meaning it models the detailed movement of every individual vehicle and passenger, making it excellent for detailed operational analysis. VISUM is a macroscopic, strategic planning tool for network-wide analysis.</a:t>
            </a:r>
            <a:br>
              <a:rPr lang="en-US" dirty="0"/>
            </a:br>
            <a:r>
              <a:rPr lang="en-US" sz="1100" b="0" i="0" dirty="0">
                <a:effectLst/>
                <a:latin typeface="+mn-lt"/>
                <a:ea typeface="+mn-ea"/>
                <a:cs typeface="+mn-cs"/>
                <a:sym typeface="Helvetica Neue"/>
              </a:rPr>
              <a:t>On the open-source side, </a:t>
            </a:r>
            <a:r>
              <a:rPr lang="en-US" sz="1100" b="1" i="0" dirty="0">
                <a:effectLst/>
                <a:latin typeface="+mn-lt"/>
                <a:ea typeface="+mn-ea"/>
                <a:cs typeface="+mn-cs"/>
                <a:sym typeface="Helvetica Neue"/>
              </a:rPr>
              <a:t>SUMO</a:t>
            </a:r>
            <a:r>
              <a:rPr lang="en-US" sz="1100" b="0" i="0" dirty="0">
                <a:effectLst/>
                <a:latin typeface="+mn-lt"/>
                <a:ea typeface="+mn-ea"/>
                <a:cs typeface="+mn-cs"/>
                <a:sym typeface="Helvetica Neue"/>
              </a:rPr>
              <a:t> is an extremely powerful and popular tool. Because it's open-source, it's highly flexible and can be customized for specific research needs. It is used extensively in the academic community.</a:t>
            </a:r>
            <a:br>
              <a:rPr lang="en-US" dirty="0"/>
            </a:br>
            <a:r>
              <a:rPr lang="en-US" sz="1100" b="0" i="0" dirty="0">
                <a:effectLst/>
                <a:latin typeface="+mn-lt"/>
                <a:ea typeface="+mn-ea"/>
                <a:cs typeface="+mn-cs"/>
                <a:sym typeface="Helvetica Neue"/>
              </a:rPr>
              <a:t>Finally, it's important to recognize the role of general-purpose programming environments like </a:t>
            </a:r>
            <a:r>
              <a:rPr lang="en-US" sz="1100" b="1" i="0" dirty="0">
                <a:effectLst/>
                <a:latin typeface="+mn-lt"/>
                <a:ea typeface="+mn-ea"/>
                <a:cs typeface="+mn-cs"/>
                <a:sym typeface="Helvetica Neue"/>
              </a:rPr>
              <a:t>MATLAB and Python</a:t>
            </a:r>
            <a:r>
              <a:rPr lang="en-US" sz="1100" b="0" i="0" dirty="0">
                <a:effectLst/>
                <a:latin typeface="+mn-lt"/>
                <a:ea typeface="+mn-ea"/>
                <a:cs typeface="+mn-cs"/>
                <a:sym typeface="Helvetica Neue"/>
              </a:rPr>
              <a:t>. While they are not dedicated transport simulators, they are the tools we use to do the heavy-lifting on the data analysis side, and to develop the custom optimization algorithms that we then use to design the networks we test in the simulation software. In practice, a modeling project will often use a combination of these tools."</a:t>
            </a:r>
          </a:p>
        </p:txBody>
      </p:sp>
    </p:spTree>
    <p:extLst>
      <p:ext uri="{BB962C8B-B14F-4D97-AF65-F5344CB8AC3E}">
        <p14:creationId xmlns:p14="http://schemas.microsoft.com/office/powerpoint/2010/main" val="31913239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2919A2-96CA-63B6-D5C3-9E4F7C9BAE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8AD156-FF3B-52BB-DF72-714260BCD8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1D2650-7915-47D4-18FD-90505B85EC1D}"/>
              </a:ext>
            </a:extLst>
          </p:cNvPr>
          <p:cNvSpPr>
            <a:spLocks noGrp="1"/>
          </p:cNvSpPr>
          <p:nvPr>
            <p:ph type="body" idx="1"/>
          </p:nvPr>
        </p:nvSpPr>
        <p:spPr/>
        <p:txBody>
          <a:bodyPr/>
          <a:lstStyle/>
          <a:p>
            <a:r>
              <a:rPr lang="en-US" sz="1100" b="0" i="0" dirty="0">
                <a:effectLst/>
                <a:latin typeface="+mn-lt"/>
                <a:ea typeface="+mn-ea"/>
                <a:cs typeface="+mn-cs"/>
                <a:sym typeface="Helvetica Neue"/>
              </a:rPr>
              <a:t>"Building a model is not just about using the right software; it's about following a rigorous scientific methodology. The trustworthiness of your model's results depends on your adherence to these four key principles.</a:t>
            </a:r>
            <a:br>
              <a:rPr lang="en-US" dirty="0"/>
            </a:br>
            <a:r>
              <a:rPr lang="en-US" sz="1100" b="0" i="0" dirty="0">
                <a:effectLst/>
                <a:latin typeface="+mn-lt"/>
                <a:ea typeface="+mn-ea"/>
                <a:cs typeface="+mn-cs"/>
                <a:sym typeface="Helvetica Neue"/>
              </a:rPr>
              <a:t>First, and we've said this before, the process must be </a:t>
            </a:r>
            <a:r>
              <a:rPr lang="en-US" sz="1100" b="1" i="0" dirty="0">
                <a:effectLst/>
                <a:latin typeface="+mn-lt"/>
                <a:ea typeface="+mn-ea"/>
                <a:cs typeface="+mn-cs"/>
                <a:sym typeface="Helvetica Neue"/>
              </a:rPr>
              <a:t>data-driven</a:t>
            </a:r>
            <a:r>
              <a:rPr lang="en-US" sz="1100" b="0" i="0" dirty="0">
                <a:effectLst/>
                <a:latin typeface="+mn-lt"/>
                <a:ea typeface="+mn-ea"/>
                <a:cs typeface="+mn-cs"/>
                <a:sym typeface="Helvetica Neue"/>
              </a:rPr>
              <a:t>. The quality of your model is only as good as the quality of the data you put into it.</a:t>
            </a:r>
            <a:br>
              <a:rPr lang="en-US" dirty="0"/>
            </a:br>
            <a:r>
              <a:rPr lang="en-US" sz="1100" b="0" i="0" dirty="0">
                <a:effectLst/>
                <a:latin typeface="+mn-lt"/>
                <a:ea typeface="+mn-ea"/>
                <a:cs typeface="+mn-cs"/>
                <a:sym typeface="Helvetica Neue"/>
              </a:rPr>
              <a:t>Second, a good modeler never assumes they can perfectly predict the future. Instead, they use </a:t>
            </a:r>
            <a:r>
              <a:rPr lang="en-US" sz="1100" b="1" i="0" dirty="0">
                <a:effectLst/>
                <a:latin typeface="+mn-lt"/>
                <a:ea typeface="+mn-ea"/>
                <a:cs typeface="+mn-cs"/>
                <a:sym typeface="Helvetica Neue"/>
              </a:rPr>
              <a:t>scenario exploration</a:t>
            </a:r>
            <a:r>
              <a:rPr lang="en-US" sz="1100" b="0" i="0" dirty="0">
                <a:effectLst/>
                <a:latin typeface="+mn-lt"/>
                <a:ea typeface="+mn-ea"/>
                <a:cs typeface="+mn-cs"/>
                <a:sym typeface="Helvetica Neue"/>
              </a:rPr>
              <a:t>. They run the model under a range of different potential futures—a future with high population growth, one with low growth, one with a major shift to remote work, and so on. This allows them to identify strategies that are robust and perform well across a variety of conditions.</a:t>
            </a:r>
            <a:br>
              <a:rPr lang="en-US" dirty="0"/>
            </a:br>
            <a:r>
              <a:rPr lang="en-US" sz="1100" b="0" i="0" dirty="0">
                <a:effectLst/>
                <a:latin typeface="+mn-lt"/>
                <a:ea typeface="+mn-ea"/>
                <a:cs typeface="+mn-cs"/>
                <a:sym typeface="Helvetica Neue"/>
              </a:rPr>
              <a:t>Third, as we discussed in the workflow, the model must be rigorously </a:t>
            </a:r>
            <a:r>
              <a:rPr lang="en-US" sz="1100" b="1" i="0" dirty="0">
                <a:effectLst/>
                <a:latin typeface="+mn-lt"/>
                <a:ea typeface="+mn-ea"/>
                <a:cs typeface="+mn-cs"/>
                <a:sym typeface="Helvetica Neue"/>
              </a:rPr>
              <a:t>validated and adapted</a:t>
            </a:r>
            <a:r>
              <a:rPr lang="en-US" sz="1100" b="0" i="0" dirty="0">
                <a:effectLst/>
                <a:latin typeface="+mn-lt"/>
                <a:ea typeface="+mn-ea"/>
                <a:cs typeface="+mn-cs"/>
                <a:sym typeface="Helvetica Neue"/>
              </a:rPr>
              <a:t>. You must prove that your model can accurately replicate the real world before you can use it to make predictions about the future.</a:t>
            </a:r>
            <a:br>
              <a:rPr lang="en-US" dirty="0"/>
            </a:br>
            <a:r>
              <a:rPr lang="en-US" sz="1100" b="0" i="0" dirty="0">
                <a:effectLst/>
                <a:latin typeface="+mn-lt"/>
                <a:ea typeface="+mn-ea"/>
                <a:cs typeface="+mn-cs"/>
                <a:sym typeface="Helvetica Neue"/>
              </a:rPr>
              <a:t>Finally, modeling should not be a black-box exercise. It is essential to </a:t>
            </a:r>
            <a:r>
              <a:rPr lang="en-US" sz="1100" b="1" i="0" dirty="0">
                <a:effectLst/>
                <a:latin typeface="+mn-lt"/>
                <a:ea typeface="+mn-ea"/>
                <a:cs typeface="+mn-cs"/>
                <a:sym typeface="Helvetica Neue"/>
              </a:rPr>
              <a:t>engage stakeholders</a:t>
            </a:r>
            <a:r>
              <a:rPr lang="en-US" sz="1100" b="0" i="0" dirty="0">
                <a:effectLst/>
                <a:latin typeface="+mn-lt"/>
                <a:ea typeface="+mn-ea"/>
                <a:cs typeface="+mn-cs"/>
                <a:sym typeface="Helvetica Neue"/>
              </a:rPr>
              <a:t> throughout the process. This includes talking to the public, to policy-makers, and to transit operators to ensure that the assumptions you are building into your model are reasonable and align with the community's goals and expectations."</a:t>
            </a:r>
          </a:p>
        </p:txBody>
      </p:sp>
    </p:spTree>
    <p:extLst>
      <p:ext uri="{BB962C8B-B14F-4D97-AF65-F5344CB8AC3E}">
        <p14:creationId xmlns:p14="http://schemas.microsoft.com/office/powerpoint/2010/main" val="6488206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7DE95-CD4C-0784-9C1D-267FC28F7F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860982-29BB-07A9-47D1-032F42F802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F8A79D-05C7-F9B4-7485-084AEB932221}"/>
              </a:ext>
            </a:extLst>
          </p:cNvPr>
          <p:cNvSpPr>
            <a:spLocks noGrp="1"/>
          </p:cNvSpPr>
          <p:nvPr>
            <p:ph type="body" idx="1"/>
          </p:nvPr>
        </p:nvSpPr>
        <p:spPr/>
        <p:txBody>
          <a:bodyPr/>
          <a:lstStyle/>
          <a:p>
            <a:r>
              <a:rPr lang="en-US" sz="1100" b="0" i="0" dirty="0">
                <a:effectLst/>
                <a:latin typeface="+mn-lt"/>
                <a:ea typeface="+mn-ea"/>
                <a:cs typeface="+mn-cs"/>
                <a:sym typeface="Helvetica Neue"/>
              </a:rPr>
              <a:t>"Okay, before we move on to our next section on optimization, let's pause for a quick activity to apply some of these concepts. Please get into pairs.</a:t>
            </a:r>
            <a:br>
              <a:rPr lang="en-US" dirty="0"/>
            </a:br>
            <a:r>
              <a:rPr lang="en-US" sz="1100" b="0" i="0" dirty="0">
                <a:effectLst/>
                <a:latin typeface="+mn-lt"/>
                <a:ea typeface="+mn-ea"/>
                <a:cs typeface="+mn-cs"/>
                <a:sym typeface="Helvetica Neue"/>
              </a:rPr>
              <a:t>I want you to think about a city you know well—it could be your hometown, or the city you live in now. Based on your experience, which of the core operational principles we discussed—things like Reliability, Accessibility, or Cost Efficiency—do you think is the single biggest priority for </a:t>
            </a:r>
            <a:r>
              <a:rPr lang="en-US" sz="1100" b="0" i="1" dirty="0">
                <a:effectLst/>
                <a:latin typeface="+mn-lt"/>
                <a:ea typeface="+mn-ea"/>
                <a:cs typeface="+mn-cs"/>
                <a:sym typeface="Helvetica Neue"/>
              </a:rPr>
              <a:t>improving</a:t>
            </a:r>
            <a:r>
              <a:rPr lang="en-US" sz="1100" b="0" i="0" dirty="0">
                <a:effectLst/>
                <a:latin typeface="+mn-lt"/>
                <a:ea typeface="+mn-ea"/>
                <a:cs typeface="+mn-cs"/>
                <a:sym typeface="Helvetica Neue"/>
              </a:rPr>
              <a:t> public transport in that city, and why?</a:t>
            </a:r>
            <a:br>
              <a:rPr lang="en-US" dirty="0"/>
            </a:br>
            <a:r>
              <a:rPr lang="en-US" sz="1100" b="0" i="0" dirty="0">
                <a:effectLst/>
                <a:latin typeface="+mn-lt"/>
                <a:ea typeface="+mn-ea"/>
                <a:cs typeface="+mn-cs"/>
                <a:sym typeface="Helvetica Neue"/>
              </a:rPr>
              <a:t>For example, is the biggest problem that the buses are never on time, making Reliability the top priority? Or is it that the fares are too high, making Cost Efficiency the main issue?</a:t>
            </a:r>
            <a:br>
              <a:rPr lang="en-US" dirty="0"/>
            </a:br>
            <a:r>
              <a:rPr lang="en-US" sz="1100" b="0" i="0" dirty="0">
                <a:effectLst/>
                <a:latin typeface="+mn-lt"/>
                <a:ea typeface="+mn-ea"/>
                <a:cs typeface="+mn-cs"/>
                <a:sym typeface="Helvetica Neue"/>
              </a:rPr>
              <a:t>Take two or three minutes to discuss this with your partner, and then I'll ask a few groups to share their thoughts."</a:t>
            </a:r>
            <a:br>
              <a:rPr lang="en-US" dirty="0"/>
            </a:br>
            <a:r>
              <a:rPr lang="en-US" sz="1100" b="0" i="1" dirty="0">
                <a:effectLst/>
                <a:latin typeface="+mn-lt"/>
                <a:ea typeface="+mn-ea"/>
                <a:cs typeface="+mn-cs"/>
                <a:sym typeface="Helvetica Neue"/>
              </a:rPr>
              <a:t>(Facilitate the activity. This encourages students to connect the abstract principles to their own lived experiences, making the concepts more memorable.)</a:t>
            </a:r>
            <a:endParaRPr lang="en-US" sz="1100" b="0" i="0" dirty="0">
              <a:effectLst/>
              <a:latin typeface="+mn-lt"/>
              <a:ea typeface="+mn-ea"/>
              <a:cs typeface="+mn-cs"/>
              <a:sym typeface="Helvetica Neue"/>
            </a:endParaRPr>
          </a:p>
        </p:txBody>
      </p:sp>
    </p:spTree>
    <p:extLst>
      <p:ext uri="{BB962C8B-B14F-4D97-AF65-F5344CB8AC3E}">
        <p14:creationId xmlns:p14="http://schemas.microsoft.com/office/powerpoint/2010/main" val="1831411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111A0D-EF99-A2A9-B9D6-A2EDE36924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D725FC-1E1D-6AE0-DB64-2FA6E06104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2AF182-778D-005D-2C43-BAA8ABFC474A}"/>
              </a:ext>
            </a:extLst>
          </p:cNvPr>
          <p:cNvSpPr>
            <a:spLocks noGrp="1"/>
          </p:cNvSpPr>
          <p:nvPr>
            <p:ph type="body" idx="1"/>
          </p:nvPr>
        </p:nvSpPr>
        <p:spPr/>
        <p:txBody>
          <a:bodyPr/>
          <a:lstStyle/>
          <a:p>
            <a:r>
              <a:rPr lang="en-US" sz="1100" b="0" i="0" dirty="0">
                <a:effectLst/>
                <a:latin typeface="+mn-lt"/>
                <a:ea typeface="+mn-ea"/>
                <a:cs typeface="+mn-cs"/>
                <a:sym typeface="Helvetica Neue"/>
              </a:rPr>
              <a:t>"Alright, that discussion highlights that the 'right' priority is always context-specific, which is precisely why we need models to evaluate these different choices.</a:t>
            </a:r>
            <a:br>
              <a:rPr lang="en-US" dirty="0"/>
            </a:br>
            <a:r>
              <a:rPr lang="en-US" sz="1100" b="0" i="0" dirty="0">
                <a:effectLst/>
                <a:latin typeface="+mn-lt"/>
                <a:ea typeface="+mn-ea"/>
                <a:cs typeface="+mn-cs"/>
                <a:sym typeface="Helvetica Neue"/>
              </a:rPr>
              <a:t>This brings us to Section 4 of our lecture. We've learned what a PT system is and how to build a model of it. Now, we're going to focus on the primary application: using these models to </a:t>
            </a:r>
            <a:r>
              <a:rPr lang="en-US" sz="1100" b="1" i="0" dirty="0">
                <a:effectLst/>
                <a:latin typeface="+mn-lt"/>
                <a:ea typeface="+mn-ea"/>
                <a:cs typeface="+mn-cs"/>
                <a:sym typeface="Helvetica Neue"/>
              </a:rPr>
              <a:t>optimize</a:t>
            </a:r>
            <a:r>
              <a:rPr lang="en-US" sz="1100" b="0" i="0" dirty="0">
                <a:effectLst/>
                <a:latin typeface="+mn-lt"/>
                <a:ea typeface="+mn-ea"/>
                <a:cs typeface="+mn-cs"/>
                <a:sym typeface="Helvetica Neue"/>
              </a:rPr>
              <a:t> the network and the service. This is where we move from simply representing the system to actively trying to improve it, using the model as our guide."</a:t>
            </a:r>
            <a:endParaRPr lang="en-AT" dirty="0"/>
          </a:p>
        </p:txBody>
      </p:sp>
    </p:spTree>
    <p:extLst>
      <p:ext uri="{BB962C8B-B14F-4D97-AF65-F5344CB8AC3E}">
        <p14:creationId xmlns:p14="http://schemas.microsoft.com/office/powerpoint/2010/main" val="61191137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078B97-769C-F12B-6147-EF4AAFAF55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C3268E-CBFC-F4BE-A3AB-02B5B3864D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7E67F0-B135-7D5C-C684-246D5BFD8E76}"/>
              </a:ext>
            </a:extLst>
          </p:cNvPr>
          <p:cNvSpPr>
            <a:spLocks noGrp="1"/>
          </p:cNvSpPr>
          <p:nvPr>
            <p:ph type="body" idx="1"/>
          </p:nvPr>
        </p:nvSpPr>
        <p:spPr/>
        <p:txBody>
          <a:bodyPr/>
          <a:lstStyle/>
          <a:p>
            <a:r>
              <a:rPr lang="en-US" sz="1100" b="0" i="0" dirty="0">
                <a:effectLst/>
                <a:latin typeface="+mn-lt"/>
                <a:ea typeface="+mn-ea"/>
                <a:cs typeface="+mn-cs"/>
                <a:sym typeface="Helvetica Neue"/>
              </a:rPr>
              <a:t>"Let's start by defining what we mean by 'optimization' in this context. It's not about finding a single, perfect solution. Rather, optimization is the process of navigating trade-offs to find the best possible balance between several competing goals. In public transport, we are typically trying to balance three key objectives.</a:t>
            </a:r>
            <a:br>
              <a:rPr lang="en-US" dirty="0"/>
            </a:br>
            <a:r>
              <a:rPr lang="en-US" sz="1100" b="0" i="0" dirty="0">
                <a:effectLst/>
                <a:latin typeface="+mn-lt"/>
                <a:ea typeface="+mn-ea"/>
                <a:cs typeface="+mn-cs"/>
                <a:sym typeface="Helvetica Neue"/>
              </a:rPr>
              <a:t>First, from the perspective of the transit agency, we want to achieve </a:t>
            </a:r>
            <a:r>
              <a:rPr lang="en-US" sz="1100" b="1" i="0" dirty="0">
                <a:effectLst/>
                <a:latin typeface="+mn-lt"/>
                <a:ea typeface="+mn-ea"/>
                <a:cs typeface="+mn-cs"/>
                <a:sym typeface="Helvetica Neue"/>
              </a:rPr>
              <a:t>Cost Minimization</a:t>
            </a:r>
            <a:r>
              <a:rPr lang="en-US" sz="1100" b="0" i="0" dirty="0">
                <a:effectLst/>
                <a:latin typeface="+mn-lt"/>
                <a:ea typeface="+mn-ea"/>
                <a:cs typeface="+mn-cs"/>
                <a:sym typeface="Helvetica Neue"/>
              </a:rPr>
              <a:t>. We have a limited budget, so we need to use our resources—our buses, our drivers, our fuel—as efficiently as possible.</a:t>
            </a:r>
            <a:br>
              <a:rPr lang="en-US" dirty="0"/>
            </a:br>
            <a:r>
              <a:rPr lang="en-US" sz="1100" b="0" i="0" dirty="0">
                <a:effectLst/>
                <a:latin typeface="+mn-lt"/>
                <a:ea typeface="+mn-ea"/>
                <a:cs typeface="+mn-cs"/>
                <a:sym typeface="Helvetica Neue"/>
              </a:rPr>
              <a:t>Second, from a societal and environmental perspective, we want </a:t>
            </a:r>
            <a:r>
              <a:rPr lang="en-US" sz="1100" b="1" i="0" dirty="0">
                <a:effectLst/>
                <a:latin typeface="+mn-lt"/>
                <a:ea typeface="+mn-ea"/>
                <a:cs typeface="+mn-cs"/>
                <a:sym typeface="Helvetica Neue"/>
              </a:rPr>
              <a:t>Ridership Maximization</a:t>
            </a:r>
            <a:r>
              <a:rPr lang="en-US" sz="1100" b="0" i="0" dirty="0">
                <a:effectLst/>
                <a:latin typeface="+mn-lt"/>
                <a:ea typeface="+mn-ea"/>
                <a:cs typeface="+mn-cs"/>
                <a:sym typeface="Helvetica Neue"/>
              </a:rPr>
              <a:t>. We want to make the service so attractive and convenient that we encourage as many people as possible to leave their cars at home and use public transport instead.</a:t>
            </a:r>
            <a:br>
              <a:rPr lang="en-US" dirty="0"/>
            </a:br>
            <a:r>
              <a:rPr lang="en-US" sz="1100" b="0" i="0" dirty="0">
                <a:effectLst/>
                <a:latin typeface="+mn-lt"/>
                <a:ea typeface="+mn-ea"/>
                <a:cs typeface="+mn-cs"/>
                <a:sym typeface="Helvetica Neue"/>
              </a:rPr>
              <a:t>Third, from the perspective of the existing passenger, we want </a:t>
            </a:r>
            <a:r>
              <a:rPr lang="en-US" sz="1100" b="1" i="0" dirty="0">
                <a:effectLst/>
                <a:latin typeface="+mn-lt"/>
                <a:ea typeface="+mn-ea"/>
                <a:cs typeface="+mn-cs"/>
                <a:sym typeface="Helvetica Neue"/>
              </a:rPr>
              <a:t>Travel Time Minimization</a:t>
            </a:r>
            <a:r>
              <a:rPr lang="en-US" sz="1100" b="0" i="0" dirty="0">
                <a:effectLst/>
                <a:latin typeface="+mn-lt"/>
                <a:ea typeface="+mn-ea"/>
                <a:cs typeface="+mn-cs"/>
                <a:sym typeface="Helvetica Neue"/>
              </a:rPr>
              <a:t>. We want to design routes and schedules that are fast, direct, and reliable, reducing the time people spend commuting.</a:t>
            </a:r>
            <a:br>
              <a:rPr lang="en-US" dirty="0"/>
            </a:br>
            <a:r>
              <a:rPr lang="en-US" sz="1100" b="0" i="0" dirty="0">
                <a:effectLst/>
                <a:latin typeface="+mn-lt"/>
                <a:ea typeface="+mn-ea"/>
                <a:cs typeface="+mn-cs"/>
                <a:sym typeface="Helvetica Neue"/>
              </a:rPr>
              <a:t>The challenge, of course, is that these three goals are often in direct conflict. Running more buses to maximize ridership and minimize travel times directly increases our costs. Optimization is the art and science of using models to find the sweet spot where we can achieve the best possible outcomes across all three objectives."</a:t>
            </a:r>
          </a:p>
        </p:txBody>
      </p:sp>
    </p:spTree>
    <p:extLst>
      <p:ext uri="{BB962C8B-B14F-4D97-AF65-F5344CB8AC3E}">
        <p14:creationId xmlns:p14="http://schemas.microsoft.com/office/powerpoint/2010/main" val="68515366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8642D7-0724-0F40-4713-32FC14B8FF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F244D7-ACC2-94BE-F5EF-B77D651237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A8F1A3-9D06-3DDC-64B5-C175E19CF587}"/>
              </a:ext>
            </a:extLst>
          </p:cNvPr>
          <p:cNvSpPr>
            <a:spLocks noGrp="1"/>
          </p:cNvSpPr>
          <p:nvPr>
            <p:ph type="body" idx="1"/>
          </p:nvPr>
        </p:nvSpPr>
        <p:spPr/>
        <p:txBody>
          <a:bodyPr/>
          <a:lstStyle/>
          <a:p>
            <a:r>
              <a:rPr lang="en-US" sz="1100" b="0" i="0" dirty="0">
                <a:effectLst/>
                <a:latin typeface="+mn-lt"/>
                <a:ea typeface="+mn-ea"/>
                <a:cs typeface="+mn-cs"/>
                <a:sym typeface="Helvetica Neue"/>
              </a:rPr>
              <a:t>"A model can suggest a theoretically 'perfect' solution, but if that solution isn't feasible in the real world, it's useless. That's why any optimization process must be grounded in the reality of </a:t>
            </a:r>
            <a:r>
              <a:rPr lang="en-US" sz="1100" b="1" i="0" dirty="0">
                <a:effectLst/>
                <a:latin typeface="+mn-lt"/>
                <a:ea typeface="+mn-ea"/>
                <a:cs typeface="+mn-cs"/>
                <a:sym typeface="Helvetica Neue"/>
              </a:rPr>
              <a:t>constraints</a:t>
            </a:r>
            <a:r>
              <a:rPr lang="en-US" sz="1100" b="0" i="0" dirty="0">
                <a:effectLst/>
                <a:latin typeface="+mn-lt"/>
                <a:ea typeface="+mn-ea"/>
                <a:cs typeface="+mn-cs"/>
                <a:sym typeface="Helvetica Neue"/>
              </a:rPr>
              <a:t>. These are the boundaries that limit our choices.</a:t>
            </a:r>
            <a:br>
              <a:rPr lang="en-US" dirty="0"/>
            </a:br>
            <a:r>
              <a:rPr lang="en-US" sz="1100" b="0" i="0" dirty="0">
                <a:effectLst/>
                <a:latin typeface="+mn-lt"/>
                <a:ea typeface="+mn-ea"/>
                <a:cs typeface="+mn-cs"/>
                <a:sym typeface="Helvetica Neue"/>
              </a:rPr>
              <a:t>The most obvious constraint is the </a:t>
            </a:r>
            <a:r>
              <a:rPr lang="en-US" sz="1100" b="1" i="0" dirty="0">
                <a:effectLst/>
                <a:latin typeface="+mn-lt"/>
                <a:ea typeface="+mn-ea"/>
                <a:cs typeface="+mn-cs"/>
                <a:sym typeface="Helvetica Neue"/>
              </a:rPr>
              <a:t>budget</a:t>
            </a:r>
            <a:r>
              <a:rPr lang="en-US" sz="1100" b="0" i="0" dirty="0">
                <a:effectLst/>
                <a:latin typeface="+mn-lt"/>
                <a:ea typeface="+mn-ea"/>
                <a:cs typeface="+mn-cs"/>
                <a:sym typeface="Helvetica Neue"/>
              </a:rPr>
              <a:t>. A transit agency has a finite amount of money, and any proposed service plan must fit within that budget.</a:t>
            </a:r>
            <a:br>
              <a:rPr lang="en-US" dirty="0"/>
            </a:br>
            <a:r>
              <a:rPr lang="en-US" sz="1100" b="0" i="0" dirty="0">
                <a:effectLst/>
                <a:latin typeface="+mn-lt"/>
                <a:ea typeface="+mn-ea"/>
                <a:cs typeface="+mn-cs"/>
                <a:sym typeface="Helvetica Neue"/>
              </a:rPr>
              <a:t>Similarly, an agency has a finite </a:t>
            </a:r>
            <a:r>
              <a:rPr lang="en-US" sz="1100" b="1" i="0" dirty="0">
                <a:effectLst/>
                <a:latin typeface="+mn-lt"/>
                <a:ea typeface="+mn-ea"/>
                <a:cs typeface="+mn-cs"/>
                <a:sym typeface="Helvetica Neue"/>
              </a:rPr>
              <a:t>fleet size</a:t>
            </a:r>
            <a:r>
              <a:rPr lang="en-US" sz="1100" b="0" i="0" dirty="0">
                <a:effectLst/>
                <a:latin typeface="+mn-lt"/>
                <a:ea typeface="+mn-ea"/>
                <a:cs typeface="+mn-cs"/>
                <a:sym typeface="Helvetica Neue"/>
              </a:rPr>
              <a:t>. A model can't suggest a schedule that requires 500 buses if the agency only owns 400.</a:t>
            </a:r>
            <a:br>
              <a:rPr lang="en-US" dirty="0"/>
            </a:br>
            <a:r>
              <a:rPr lang="en-US" sz="1100" b="0" i="0" dirty="0">
                <a:effectLst/>
                <a:latin typeface="+mn-lt"/>
                <a:ea typeface="+mn-ea"/>
                <a:cs typeface="+mn-cs"/>
                <a:sym typeface="Helvetica Neue"/>
              </a:rPr>
              <a:t>There are also </a:t>
            </a:r>
            <a:r>
              <a:rPr lang="en-US" sz="1100" b="1" i="0" dirty="0">
                <a:effectLst/>
                <a:latin typeface="+mn-lt"/>
                <a:ea typeface="+mn-ea"/>
                <a:cs typeface="+mn-cs"/>
                <a:sym typeface="Helvetica Neue"/>
              </a:rPr>
              <a:t>policy constraints</a:t>
            </a:r>
            <a:r>
              <a:rPr lang="en-US" sz="1100" b="0" i="0" dirty="0">
                <a:effectLst/>
                <a:latin typeface="+mn-lt"/>
                <a:ea typeface="+mn-ea"/>
                <a:cs typeface="+mn-cs"/>
                <a:sym typeface="Helvetica Neue"/>
              </a:rPr>
              <a:t>. The plan must comply with city regulations, such as noise ordinances, and it must align with broader policy goals, like the city's climate action plan.</a:t>
            </a:r>
            <a:br>
              <a:rPr lang="en-US" dirty="0"/>
            </a:br>
            <a:r>
              <a:rPr lang="en-US" sz="1100" b="0" i="0" dirty="0">
                <a:effectLst/>
                <a:latin typeface="+mn-lt"/>
                <a:ea typeface="+mn-ea"/>
                <a:cs typeface="+mn-cs"/>
                <a:sym typeface="Helvetica Neue"/>
              </a:rPr>
              <a:t>And as we've discussed, there is the inescapable trade-off between </a:t>
            </a:r>
            <a:r>
              <a:rPr lang="en-US" sz="1100" b="1" i="0" dirty="0">
                <a:effectLst/>
                <a:latin typeface="+mn-lt"/>
                <a:ea typeface="+mn-ea"/>
                <a:cs typeface="+mn-cs"/>
                <a:sym typeface="Helvetica Neue"/>
              </a:rPr>
              <a:t>service frequency and cost</a:t>
            </a:r>
            <a:r>
              <a:rPr lang="en-US" sz="1100" b="0" i="0" dirty="0">
                <a:effectLst/>
                <a:latin typeface="+mn-lt"/>
                <a:ea typeface="+mn-ea"/>
                <a:cs typeface="+mn-cs"/>
                <a:sym typeface="Helvetica Neue"/>
              </a:rPr>
              <a:t>. Every decision to increase service in one area may require a corresponding decrease in another to stay within the budget. A good optimization model doesn't just find the best solution; it finds the best solution </a:t>
            </a:r>
            <a:r>
              <a:rPr lang="en-US" sz="1100" b="0" i="1" dirty="0">
                <a:effectLst/>
                <a:latin typeface="+mn-lt"/>
                <a:ea typeface="+mn-ea"/>
                <a:cs typeface="+mn-cs"/>
                <a:sym typeface="Helvetica Neue"/>
              </a:rPr>
              <a:t>that is feasible within these real-world constraints</a:t>
            </a:r>
            <a:r>
              <a:rPr lang="en-US" sz="1100" b="0" i="0" dirty="0">
                <a:effectLst/>
                <a:latin typeface="+mn-lt"/>
                <a:ea typeface="+mn-ea"/>
                <a:cs typeface="+mn-cs"/>
                <a:sym typeface="Helvetica Neue"/>
              </a:rPr>
              <a:t>."</a:t>
            </a:r>
          </a:p>
        </p:txBody>
      </p:sp>
    </p:spTree>
    <p:extLst>
      <p:ext uri="{BB962C8B-B14F-4D97-AF65-F5344CB8AC3E}">
        <p14:creationId xmlns:p14="http://schemas.microsoft.com/office/powerpoint/2010/main" val="212555500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621E20-2E61-5970-5F5B-12059CDAEB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552F37-56A7-481C-5BCC-A188EF175D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D0E28B-68F9-E4DC-12B5-2CA6686CEF4E}"/>
              </a:ext>
            </a:extLst>
          </p:cNvPr>
          <p:cNvSpPr>
            <a:spLocks noGrp="1"/>
          </p:cNvSpPr>
          <p:nvPr>
            <p:ph type="body" idx="1"/>
          </p:nvPr>
        </p:nvSpPr>
        <p:spPr/>
        <p:txBody>
          <a:bodyPr/>
          <a:lstStyle/>
          <a:p>
            <a:r>
              <a:rPr lang="en-US" sz="1100" b="0" i="0" dirty="0">
                <a:effectLst/>
                <a:latin typeface="+mn-lt"/>
                <a:ea typeface="+mn-ea"/>
                <a:cs typeface="+mn-cs"/>
                <a:sym typeface="Helvetica Neue"/>
              </a:rPr>
              <a:t>"Let's now look at the specific strategies that we use models to explore, starting with </a:t>
            </a:r>
            <a:r>
              <a:rPr lang="en-US" sz="1100" b="1" i="0" dirty="0">
                <a:effectLst/>
                <a:latin typeface="+mn-lt"/>
                <a:ea typeface="+mn-ea"/>
                <a:cs typeface="+mn-cs"/>
                <a:sym typeface="Helvetica Neue"/>
              </a:rPr>
              <a:t>Service Frequency Optimization</a:t>
            </a:r>
            <a:r>
              <a:rPr lang="en-US" sz="1100" b="0" i="0" dirty="0">
                <a:effectLst/>
                <a:latin typeface="+mn-lt"/>
                <a:ea typeface="+mn-ea"/>
                <a:cs typeface="+mn-cs"/>
                <a:sym typeface="Helvetica Neue"/>
              </a:rPr>
              <a:t>. This is one of the most common and impactful tasks in transit planning.</a:t>
            </a:r>
            <a:br>
              <a:rPr lang="en-US" dirty="0"/>
            </a:br>
            <a:r>
              <a:rPr lang="en-US" sz="1100" b="0" i="0" dirty="0">
                <a:effectLst/>
                <a:latin typeface="+mn-lt"/>
                <a:ea typeface="+mn-ea"/>
                <a:cs typeface="+mn-cs"/>
                <a:sym typeface="Helvetica Neue"/>
              </a:rPr>
              <a:t>The core goal is simple: to match the frequency of the service to the passenger demand, which, as we know, changes throughout the day.</a:t>
            </a:r>
            <a:br>
              <a:rPr lang="en-US" dirty="0"/>
            </a:br>
            <a:r>
              <a:rPr lang="en-US" sz="1100" b="0" i="0" dirty="0">
                <a:effectLst/>
                <a:latin typeface="+mn-lt"/>
                <a:ea typeface="+mn-ea"/>
                <a:cs typeface="+mn-cs"/>
                <a:sym typeface="Helvetica Neue"/>
              </a:rPr>
              <a:t>The trade-off is very clear. A </a:t>
            </a:r>
            <a:r>
              <a:rPr lang="en-US" sz="1100" b="1" i="0" dirty="0">
                <a:effectLst/>
                <a:latin typeface="+mn-lt"/>
                <a:ea typeface="+mn-ea"/>
                <a:cs typeface="+mn-cs"/>
                <a:sym typeface="Helvetica Neue"/>
              </a:rPr>
              <a:t>high frequency</a:t>
            </a:r>
            <a:r>
              <a:rPr lang="en-US" sz="1100" b="0" i="0" dirty="0">
                <a:effectLst/>
                <a:latin typeface="+mn-lt"/>
                <a:ea typeface="+mn-ea"/>
                <a:cs typeface="+mn-cs"/>
                <a:sym typeface="Helvetica Neue"/>
              </a:rPr>
              <a:t> service is what passengers want. It means short wait times and a feeling of convenience—you can just turn up and go. However, this is expensive for the agency to provide.</a:t>
            </a:r>
            <a:br>
              <a:rPr lang="en-US" dirty="0"/>
            </a:br>
            <a:r>
              <a:rPr lang="en-US" sz="1100" b="0" i="0" dirty="0">
                <a:effectLst/>
                <a:latin typeface="+mn-lt"/>
                <a:ea typeface="+mn-ea"/>
                <a:cs typeface="+mn-cs"/>
                <a:sym typeface="Helvetica Neue"/>
              </a:rPr>
              <a:t>On the other hand, a </a:t>
            </a:r>
            <a:r>
              <a:rPr lang="en-US" sz="1100" b="1" i="0" dirty="0">
                <a:effectLst/>
                <a:latin typeface="+mn-lt"/>
                <a:ea typeface="+mn-ea"/>
                <a:cs typeface="+mn-cs"/>
                <a:sym typeface="Helvetica Neue"/>
              </a:rPr>
              <a:t>low frequency</a:t>
            </a:r>
            <a:r>
              <a:rPr lang="en-US" sz="1100" b="0" i="0" dirty="0">
                <a:effectLst/>
                <a:latin typeface="+mn-lt"/>
                <a:ea typeface="+mn-ea"/>
                <a:cs typeface="+mn-cs"/>
                <a:sym typeface="Helvetica Neue"/>
              </a:rPr>
              <a:t> service is much cheaper to operate. But it leads to longer, less convenient wait times for passengers. And if you set the frequency too low for the demand, you risk having your vehicles become uncomfortably overcrowded.</a:t>
            </a:r>
            <a:br>
              <a:rPr lang="en-US" dirty="0"/>
            </a:br>
            <a:r>
              <a:rPr lang="en-US" sz="1100" b="0" i="0" dirty="0">
                <a:effectLst/>
                <a:latin typeface="+mn-lt"/>
                <a:ea typeface="+mn-ea"/>
                <a:cs typeface="+mn-cs"/>
                <a:sym typeface="Helvetica Neue"/>
              </a:rPr>
              <a:t>The balancing act, therefore, is to use demand models to forecast the ridership on each route for each hour of the day, and then use that forecast to set the optimal frequency that provides a good level of service without wasting resources. This is what we call 'headway planning'."</a:t>
            </a:r>
          </a:p>
        </p:txBody>
      </p:sp>
    </p:spTree>
    <p:extLst>
      <p:ext uri="{BB962C8B-B14F-4D97-AF65-F5344CB8AC3E}">
        <p14:creationId xmlns:p14="http://schemas.microsoft.com/office/powerpoint/2010/main" val="16096078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4634F-7C2B-F614-B731-880F6840CD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EB3365-D81A-51AE-9042-AE4C7D99FC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ADD19E-F85B-9CDF-442C-31F0899D8492}"/>
              </a:ext>
            </a:extLst>
          </p:cNvPr>
          <p:cNvSpPr>
            <a:spLocks noGrp="1"/>
          </p:cNvSpPr>
          <p:nvPr>
            <p:ph type="body" idx="1"/>
          </p:nvPr>
        </p:nvSpPr>
        <p:spPr/>
        <p:txBody>
          <a:bodyPr/>
          <a:lstStyle/>
          <a:p>
            <a:endParaRPr lang="fr-FR" sz="1100" b="0" i="0" dirty="0">
              <a:effectLst/>
              <a:latin typeface="+mn-lt"/>
              <a:ea typeface="+mn-ea"/>
              <a:cs typeface="+mn-cs"/>
              <a:sym typeface="Helvetica Neue"/>
            </a:endParaRPr>
          </a:p>
        </p:txBody>
      </p:sp>
    </p:spTree>
    <p:extLst>
      <p:ext uri="{BB962C8B-B14F-4D97-AF65-F5344CB8AC3E}">
        <p14:creationId xmlns:p14="http://schemas.microsoft.com/office/powerpoint/2010/main" val="19320156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6CA5A-8DC6-83C5-BB1A-98C99726A3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16EA82-00B1-591E-31F3-4B112EA448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63ECD4-8571-67BE-F8BF-08AE4D43310E}"/>
              </a:ext>
            </a:extLst>
          </p:cNvPr>
          <p:cNvSpPr>
            <a:spLocks noGrp="1"/>
          </p:cNvSpPr>
          <p:nvPr>
            <p:ph type="body" idx="1"/>
          </p:nvPr>
        </p:nvSpPr>
        <p:spPr/>
        <p:txBody>
          <a:bodyPr/>
          <a:lstStyle/>
          <a:p>
            <a:r>
              <a:rPr lang="en-US" sz="1100" b="0" i="0" dirty="0">
                <a:effectLst/>
                <a:latin typeface="+mn-lt"/>
                <a:ea typeface="+mn-ea"/>
                <a:cs typeface="+mn-cs"/>
                <a:sym typeface="Helvetica Neue"/>
              </a:rPr>
              <a:t>"Beyond just the frequency of service, models are essential for optimizing the very structure of the routes themselves. The goal is to design a network that is both efficient for the operator and easy to use for the passenger.</a:t>
            </a:r>
            <a:br>
              <a:rPr lang="en-US" dirty="0"/>
            </a:br>
            <a:r>
              <a:rPr lang="en-US" sz="1100" b="0" i="0" dirty="0">
                <a:effectLst/>
                <a:latin typeface="+mn-lt"/>
                <a:ea typeface="+mn-ea"/>
                <a:cs typeface="+mn-cs"/>
                <a:sym typeface="Helvetica Neue"/>
              </a:rPr>
              <a:t>There are several key strategies. One common approach is to create a mix of </a:t>
            </a:r>
            <a:r>
              <a:rPr lang="en-US" sz="1100" b="1" i="0" dirty="0">
                <a:effectLst/>
                <a:latin typeface="+mn-lt"/>
                <a:ea typeface="+mn-ea"/>
                <a:cs typeface="+mn-cs"/>
                <a:sym typeface="Helvetica Neue"/>
              </a:rPr>
              <a:t>Express and Local Routes</a:t>
            </a:r>
            <a:r>
              <a:rPr lang="en-US" sz="1100" b="0" i="0" dirty="0">
                <a:effectLst/>
                <a:latin typeface="+mn-lt"/>
                <a:ea typeface="+mn-ea"/>
                <a:cs typeface="+mn-cs"/>
                <a:sym typeface="Helvetica Neue"/>
              </a:rPr>
              <a:t>. On a very busy corridor, you might have a local bus that stops on every block, and an express bus that only stops at a few major intersections, providing a much faster trip for those traveling longer distances.</a:t>
            </a:r>
            <a:br>
              <a:rPr lang="en-US" dirty="0"/>
            </a:br>
            <a:r>
              <a:rPr lang="en-US" sz="1100" b="0" i="0" dirty="0">
                <a:effectLst/>
                <a:latin typeface="+mn-lt"/>
                <a:ea typeface="+mn-ea"/>
                <a:cs typeface="+mn-cs"/>
                <a:sym typeface="Helvetica Neue"/>
              </a:rPr>
              <a:t>Another powerful strategy, especially in suburban areas, is to design </a:t>
            </a:r>
            <a:r>
              <a:rPr lang="en-US" sz="1100" b="1" i="0" dirty="0">
                <a:effectLst/>
                <a:latin typeface="+mn-lt"/>
                <a:ea typeface="+mn-ea"/>
                <a:cs typeface="+mn-cs"/>
                <a:sym typeface="Helvetica Neue"/>
              </a:rPr>
              <a:t>Feeder Services</a:t>
            </a:r>
            <a:r>
              <a:rPr lang="en-US" sz="1100" b="0" i="0" dirty="0">
                <a:effectLst/>
                <a:latin typeface="+mn-lt"/>
                <a:ea typeface="+mn-ea"/>
                <a:cs typeface="+mn-cs"/>
                <a:sym typeface="Helvetica Neue"/>
              </a:rPr>
              <a:t>. Instead of having dozens of long, meandering bus routes all trying to go downtown, you can design a more efficient system where shorter local routes 'feed' passengers into a central, high-capacity transit hub, like a train station.</a:t>
            </a:r>
            <a:br>
              <a:rPr lang="en-US" dirty="0"/>
            </a:br>
            <a:r>
              <a:rPr lang="en-US" sz="1100" b="0" i="0" dirty="0">
                <a:effectLst/>
                <a:latin typeface="+mn-lt"/>
                <a:ea typeface="+mn-ea"/>
                <a:cs typeface="+mn-cs"/>
                <a:sym typeface="Helvetica Neue"/>
              </a:rPr>
              <a:t>A more modern and technologically advanced strategy is </a:t>
            </a:r>
            <a:r>
              <a:rPr lang="en-US" sz="1100" b="1" i="0" dirty="0">
                <a:effectLst/>
                <a:latin typeface="+mn-lt"/>
                <a:ea typeface="+mn-ea"/>
                <a:cs typeface="+mn-cs"/>
                <a:sym typeface="Helvetica Neue"/>
              </a:rPr>
              <a:t>Dynamic Routing</a:t>
            </a:r>
            <a:r>
              <a:rPr lang="en-US" sz="1100" b="0" i="0" dirty="0">
                <a:effectLst/>
                <a:latin typeface="+mn-lt"/>
                <a:ea typeface="+mn-ea"/>
                <a:cs typeface="+mn-cs"/>
                <a:sym typeface="Helvetica Neue"/>
              </a:rPr>
              <a:t>. This is often used for on-demand or '</a:t>
            </a:r>
            <a:r>
              <a:rPr lang="en-US" sz="1100" b="0" i="0" dirty="0" err="1">
                <a:effectLst/>
                <a:latin typeface="+mn-lt"/>
                <a:ea typeface="+mn-ea"/>
                <a:cs typeface="+mn-cs"/>
                <a:sym typeface="Helvetica Neue"/>
              </a:rPr>
              <a:t>microtransit</a:t>
            </a:r>
            <a:r>
              <a:rPr lang="en-US" sz="1100" b="0" i="0" dirty="0">
                <a:effectLst/>
                <a:latin typeface="+mn-lt"/>
                <a:ea typeface="+mn-ea"/>
                <a:cs typeface="+mn-cs"/>
                <a:sym typeface="Helvetica Neue"/>
              </a:rPr>
              <a:t>' services. Instead of a fixed route, the vehicle's path is adjusted in real-time based on passenger requests, using algorithms to find the most efficient path to pick everyone up.</a:t>
            </a:r>
            <a:br>
              <a:rPr lang="en-US" dirty="0"/>
            </a:br>
            <a:r>
              <a:rPr lang="en-US" sz="1100" b="0" i="0" dirty="0">
                <a:effectLst/>
                <a:latin typeface="+mn-lt"/>
                <a:ea typeface="+mn-ea"/>
                <a:cs typeface="+mn-cs"/>
                <a:sym typeface="Helvetica Neue"/>
              </a:rPr>
              <a:t>Models are used to test and compare these different network structures to see which one provides the best balance of coverage, efficiency, and speed."</a:t>
            </a:r>
          </a:p>
        </p:txBody>
      </p:sp>
    </p:spTree>
    <p:extLst>
      <p:ext uri="{BB962C8B-B14F-4D97-AF65-F5344CB8AC3E}">
        <p14:creationId xmlns:p14="http://schemas.microsoft.com/office/powerpoint/2010/main" val="402518475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A19C26-3BF1-BB22-F944-DDAABB1072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C93025-3F3A-F52D-A51E-8B921F30D8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114913-7CF1-EF31-8173-A8806F406746}"/>
              </a:ext>
            </a:extLst>
          </p:cNvPr>
          <p:cNvSpPr>
            <a:spLocks noGrp="1"/>
          </p:cNvSpPr>
          <p:nvPr>
            <p:ph type="body" idx="1"/>
          </p:nvPr>
        </p:nvSpPr>
        <p:spPr/>
        <p:txBody>
          <a:bodyPr/>
          <a:lstStyle/>
          <a:p>
            <a:r>
              <a:rPr lang="en-US" sz="1100" b="0" i="0" dirty="0">
                <a:effectLst/>
                <a:latin typeface="+mn-lt"/>
                <a:ea typeface="+mn-ea"/>
                <a:cs typeface="+mn-cs"/>
                <a:sym typeface="Helvetica Neue"/>
              </a:rPr>
              <a:t>"These concepts of network redesign can be abstract, so to make them more tangible, we're going to watch a short animated video that visualizes a real-world bus network redesign. This is the kind of visual output that planners use to communicate the benefits of their proposed changes to the public.</a:t>
            </a:r>
            <a:br>
              <a:rPr lang="en-US" dirty="0"/>
            </a:br>
            <a:r>
              <a:rPr lang="en-US" sz="1100" b="0" i="0" dirty="0">
                <a:effectLst/>
                <a:latin typeface="+mn-lt"/>
                <a:ea typeface="+mn-ea"/>
                <a:cs typeface="+mn-cs"/>
                <a:sym typeface="Helvetica Neue"/>
              </a:rPr>
              <a:t>As you watch, I want you to look for the strategies we just discussed. How does the 'before' network of complex, winding routes compare to the streamlined 'after' network? Can you identify where the planners have created new high-frequency corridors or implemented feeder services to connect to a main line? This is the practical result of the route optimization process."</a:t>
            </a:r>
          </a:p>
        </p:txBody>
      </p:sp>
    </p:spTree>
    <p:extLst>
      <p:ext uri="{BB962C8B-B14F-4D97-AF65-F5344CB8AC3E}">
        <p14:creationId xmlns:p14="http://schemas.microsoft.com/office/powerpoint/2010/main" val="268152006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FD55F0-583E-0978-9AB2-3DB3C28F71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D2751A-916F-DBB6-1EE1-9B84FB17F1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DC9AB8-5095-5BEF-4D92-8D989BDFD494}"/>
              </a:ext>
            </a:extLst>
          </p:cNvPr>
          <p:cNvSpPr>
            <a:spLocks noGrp="1"/>
          </p:cNvSpPr>
          <p:nvPr>
            <p:ph type="body" idx="1"/>
          </p:nvPr>
        </p:nvSpPr>
        <p:spPr/>
        <p:txBody>
          <a:bodyPr/>
          <a:lstStyle/>
          <a:p>
            <a:r>
              <a:rPr lang="en-US" sz="1100" b="0" i="0" dirty="0">
                <a:effectLst/>
                <a:latin typeface="+mn-lt"/>
                <a:ea typeface="+mn-ea"/>
                <a:cs typeface="+mn-cs"/>
                <a:sym typeface="Helvetica Neue"/>
              </a:rPr>
              <a:t>"We now arrive at the final, crucial step in our workflow: </a:t>
            </a:r>
            <a:r>
              <a:rPr lang="en-US" sz="1100" b="1" i="0" dirty="0">
                <a:effectLst/>
                <a:latin typeface="+mn-lt"/>
                <a:ea typeface="+mn-ea"/>
                <a:cs typeface="+mn-cs"/>
                <a:sym typeface="Helvetica Neue"/>
              </a:rPr>
              <a:t>Data Validation</a:t>
            </a:r>
            <a:r>
              <a:rPr lang="en-US" sz="1100" b="0" i="0" dirty="0">
                <a:effectLst/>
                <a:latin typeface="+mn-lt"/>
                <a:ea typeface="+mn-ea"/>
                <a:cs typeface="+mn-cs"/>
                <a:sym typeface="Helvetica Neue"/>
              </a:rPr>
              <a:t>. You've stored your data, and you've gone through the intensive process of cleaning it. But before you begin your analysis, you must perform one last quality check. Validation is the process of confirming that your cleaned dataset is not only clean, but also correct and logical.</a:t>
            </a:r>
            <a:br>
              <a:rPr lang="en-US" dirty="0"/>
            </a:br>
            <a:r>
              <a:rPr lang="en-US" sz="1100" b="0" i="0" dirty="0">
                <a:effectLst/>
                <a:latin typeface="+mn-lt"/>
                <a:ea typeface="+mn-ea"/>
                <a:cs typeface="+mn-cs"/>
                <a:sym typeface="Helvetica Neue"/>
              </a:rPr>
              <a:t>We can think of this as a four-step process. First, you must explicitly </a:t>
            </a:r>
            <a:r>
              <a:rPr lang="en-US" sz="1100" b="1" i="0" dirty="0">
                <a:effectLst/>
                <a:latin typeface="+mn-lt"/>
                <a:ea typeface="+mn-ea"/>
                <a:cs typeface="+mn-cs"/>
                <a:sym typeface="Helvetica Neue"/>
              </a:rPr>
              <a:t>Define the Rules</a:t>
            </a:r>
            <a:r>
              <a:rPr lang="en-US" sz="1100" b="0" i="0" dirty="0">
                <a:effectLst/>
                <a:latin typeface="+mn-lt"/>
                <a:ea typeface="+mn-ea"/>
                <a:cs typeface="+mn-cs"/>
                <a:sym typeface="Helvetica Neue"/>
              </a:rPr>
              <a:t> for your dataset. This is like creating a contract for your data. What are the criteria for correctness? For example, a rule might be that trip duration can never be negative.</a:t>
            </a:r>
            <a:br>
              <a:rPr lang="en-US" dirty="0"/>
            </a:br>
            <a:r>
              <a:rPr lang="en-US" sz="1100" b="0" i="0" dirty="0">
                <a:effectLst/>
                <a:latin typeface="+mn-lt"/>
                <a:ea typeface="+mn-ea"/>
                <a:cs typeface="+mn-cs"/>
                <a:sym typeface="Helvetica Neue"/>
              </a:rPr>
              <a:t>Second, you </a:t>
            </a:r>
            <a:r>
              <a:rPr lang="en-US" sz="1100" b="1" i="0" dirty="0">
                <a:effectLst/>
                <a:latin typeface="+mn-lt"/>
                <a:ea typeface="+mn-ea"/>
                <a:cs typeface="+mn-cs"/>
                <a:sym typeface="Helvetica Neue"/>
              </a:rPr>
              <a:t>Apply Range Checks</a:t>
            </a:r>
            <a:r>
              <a:rPr lang="en-US" sz="1100" b="0" i="0" dirty="0">
                <a:effectLst/>
                <a:latin typeface="+mn-lt"/>
                <a:ea typeface="+mn-ea"/>
                <a:cs typeface="+mn-cs"/>
                <a:sym typeface="Helvetica Neue"/>
              </a:rPr>
              <a:t>. This involves checking your numerical values against plausible limits. For example, a recorded vehicle speed of 500 km/h might be a clean number, but it's not a valid one. You would set a rule to flag any speed outside a plausible range, say 0 to 150 km/h.</a:t>
            </a:r>
            <a:br>
              <a:rPr lang="en-US" dirty="0"/>
            </a:br>
            <a:r>
              <a:rPr lang="en-US" sz="1100" b="0" i="0" dirty="0">
                <a:effectLst/>
                <a:latin typeface="+mn-lt"/>
                <a:ea typeface="+mn-ea"/>
                <a:cs typeface="+mn-cs"/>
                <a:sym typeface="Helvetica Neue"/>
              </a:rPr>
              <a:t>Third is </a:t>
            </a:r>
            <a:r>
              <a:rPr lang="en-US" sz="1100" b="1" i="0" dirty="0">
                <a:effectLst/>
                <a:latin typeface="+mn-lt"/>
                <a:ea typeface="+mn-ea"/>
                <a:cs typeface="+mn-cs"/>
                <a:sym typeface="Helvetica Neue"/>
              </a:rPr>
              <a:t>Cross-Referencing</a:t>
            </a:r>
            <a:r>
              <a:rPr lang="en-US" sz="1100" b="0" i="0" dirty="0">
                <a:effectLst/>
                <a:latin typeface="+mn-lt"/>
                <a:ea typeface="+mn-ea"/>
                <a:cs typeface="+mn-cs"/>
                <a:sym typeface="Helvetica Neue"/>
              </a:rPr>
              <a:t>. Here, you check your data against an external, authoritative source. For example, you would check all the transit stop IDs in your dataset to make sure they all exist in the official master list of stops provided by the transit agency.</a:t>
            </a:r>
            <a:br>
              <a:rPr lang="en-US" dirty="0"/>
            </a:br>
            <a:r>
              <a:rPr lang="en-US" sz="1100" b="0" i="0" dirty="0">
                <a:effectLst/>
                <a:latin typeface="+mn-lt"/>
                <a:ea typeface="+mn-ea"/>
                <a:cs typeface="+mn-cs"/>
                <a:sym typeface="Helvetica Neue"/>
              </a:rPr>
              <a:t>Finally, you perform </a:t>
            </a:r>
            <a:r>
              <a:rPr lang="en-US" sz="1100" b="1" i="0" dirty="0">
                <a:effectLst/>
                <a:latin typeface="+mn-lt"/>
                <a:ea typeface="+mn-ea"/>
                <a:cs typeface="+mn-cs"/>
                <a:sym typeface="Helvetica Neue"/>
              </a:rPr>
              <a:t>Logical Checks</a:t>
            </a:r>
            <a:r>
              <a:rPr lang="en-US" sz="1100" b="0" i="0" dirty="0">
                <a:effectLst/>
                <a:latin typeface="+mn-lt"/>
                <a:ea typeface="+mn-ea"/>
                <a:cs typeface="+mn-cs"/>
                <a:sym typeface="Helvetica Neue"/>
              </a:rPr>
              <a:t>. This is about checking for internal consistency. The classic example is checking that a trip's end time is always after its start time. Data that violates these fundamental rules is not valid, and validation is the process of finding and flagging these issues."</a:t>
            </a:r>
          </a:p>
        </p:txBody>
      </p:sp>
    </p:spTree>
    <p:extLst>
      <p:ext uri="{BB962C8B-B14F-4D97-AF65-F5344CB8AC3E}">
        <p14:creationId xmlns:p14="http://schemas.microsoft.com/office/powerpoint/2010/main" val="325726857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C4C00F-043C-C877-0366-CA6351B2AC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26A06B-6432-1DB8-3C5D-F4B3AAF954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39311E-9350-3C57-095F-5F3BF81DB941}"/>
              </a:ext>
            </a:extLst>
          </p:cNvPr>
          <p:cNvSpPr>
            <a:spLocks noGrp="1"/>
          </p:cNvSpPr>
          <p:nvPr>
            <p:ph type="body" idx="1"/>
          </p:nvPr>
        </p:nvSpPr>
        <p:spPr/>
        <p:txBody>
          <a:bodyPr/>
          <a:lstStyle/>
          <a:p>
            <a:r>
              <a:rPr lang="en-US" sz="1100" b="0" i="0" dirty="0">
                <a:effectLst/>
                <a:latin typeface="+mn-lt"/>
                <a:ea typeface="+mn-ea"/>
                <a:cs typeface="+mn-cs"/>
                <a:sym typeface="Helvetica Neue"/>
              </a:rPr>
              <a:t>"Let's look at a quick example of how modern technology is being applied to optimization. This is a common scenario in many large cities.</a:t>
            </a:r>
            <a:br>
              <a:rPr lang="en-US" dirty="0"/>
            </a:br>
            <a:r>
              <a:rPr lang="en-US" sz="1100" b="0" i="0" dirty="0">
                <a:effectLst/>
                <a:latin typeface="+mn-lt"/>
                <a:ea typeface="+mn-ea"/>
                <a:cs typeface="+mn-cs"/>
                <a:sym typeface="Helvetica Neue"/>
              </a:rPr>
              <a:t>The </a:t>
            </a:r>
            <a:r>
              <a:rPr lang="en-US" sz="1100" b="1" i="0" dirty="0">
                <a:effectLst/>
                <a:latin typeface="+mn-lt"/>
                <a:ea typeface="+mn-ea"/>
                <a:cs typeface="+mn-cs"/>
                <a:sym typeface="Helvetica Neue"/>
              </a:rPr>
              <a:t>challenge</a:t>
            </a:r>
            <a:r>
              <a:rPr lang="en-US" sz="1100" b="0" i="0" dirty="0">
                <a:effectLst/>
                <a:latin typeface="+mn-lt"/>
                <a:ea typeface="+mn-ea"/>
                <a:cs typeface="+mn-cs"/>
                <a:sym typeface="Helvetica Neue"/>
              </a:rPr>
              <a:t> is a classic one: the printed bus schedule says a bus should arrive every 10 minutes, but in reality, the buses are constantly stuck in traffic, leading to unreliable service and the frustrating phenomenon of 'bus bunching,' where three buses arrive at once after a 30-minute wait. This happens because the schedules were written for perfect, ideal conditions, not for the messy reality of urban congestion.</a:t>
            </a:r>
            <a:br>
              <a:rPr lang="en-US" dirty="0"/>
            </a:br>
            <a:r>
              <a:rPr lang="en-US" sz="1100" b="0" i="0" dirty="0">
                <a:effectLst/>
                <a:latin typeface="+mn-lt"/>
                <a:ea typeface="+mn-ea"/>
                <a:cs typeface="+mn-cs"/>
                <a:sym typeface="Helvetica Neue"/>
              </a:rPr>
              <a:t>The </a:t>
            </a:r>
            <a:r>
              <a:rPr lang="en-US" sz="1100" b="1" i="0" dirty="0">
                <a:effectLst/>
                <a:latin typeface="+mn-lt"/>
                <a:ea typeface="+mn-ea"/>
                <a:cs typeface="+mn-cs"/>
                <a:sym typeface="Helvetica Neue"/>
              </a:rPr>
              <a:t>solution</a:t>
            </a:r>
            <a:r>
              <a:rPr lang="en-US" sz="1100" b="0" i="0" dirty="0">
                <a:effectLst/>
                <a:latin typeface="+mn-lt"/>
                <a:ea typeface="+mn-ea"/>
                <a:cs typeface="+mn-cs"/>
                <a:sym typeface="Helvetica Neue"/>
              </a:rPr>
              <a:t> that many agencies are now adopting is to use AI and machine learning. Instead of writing schedules by hand, they train a model on years of historical data—every GPS ping from every bus, every day. The model learns the </a:t>
            </a:r>
            <a:r>
              <a:rPr lang="en-US" sz="1100" b="0" i="1" dirty="0">
                <a:effectLst/>
                <a:latin typeface="+mn-lt"/>
                <a:ea typeface="+mn-ea"/>
                <a:cs typeface="+mn-cs"/>
                <a:sym typeface="Helvetica Neue"/>
              </a:rPr>
              <a:t>actual</a:t>
            </a:r>
            <a:r>
              <a:rPr lang="en-US" sz="1100" b="0" i="0" dirty="0">
                <a:effectLst/>
                <a:latin typeface="+mn-lt"/>
                <a:ea typeface="+mn-ea"/>
                <a:cs typeface="+mn-cs"/>
                <a:sym typeface="Helvetica Neue"/>
              </a:rPr>
              <a:t>, historical travel times on each street at each time of day. It can then generate schedules that are far more realistic and resilient.</a:t>
            </a:r>
            <a:br>
              <a:rPr lang="en-US" dirty="0"/>
            </a:br>
            <a:r>
              <a:rPr lang="en-US" sz="1100" b="0" i="0" dirty="0">
                <a:effectLst/>
                <a:latin typeface="+mn-lt"/>
                <a:ea typeface="+mn-ea"/>
                <a:cs typeface="+mn-cs"/>
                <a:sym typeface="Helvetica Neue"/>
              </a:rPr>
              <a:t>The </a:t>
            </a:r>
            <a:r>
              <a:rPr lang="en-US" sz="1100" b="1" i="0" dirty="0">
                <a:effectLst/>
                <a:latin typeface="+mn-lt"/>
                <a:ea typeface="+mn-ea"/>
                <a:cs typeface="+mn-cs"/>
                <a:sym typeface="Helvetica Neue"/>
              </a:rPr>
              <a:t>impact</a:t>
            </a:r>
            <a:r>
              <a:rPr lang="en-US" sz="1100" b="0" i="0" dirty="0">
                <a:effectLst/>
                <a:latin typeface="+mn-lt"/>
                <a:ea typeface="+mn-ea"/>
                <a:cs typeface="+mn-cs"/>
                <a:sym typeface="Helvetica Neue"/>
              </a:rPr>
              <a:t> of this data-driven approach is a significant improvement in on-time performance. The schedules are more honest, the journey times are more predictable, and this leads directly to a better passenger experience and increased trust in the system."</a:t>
            </a:r>
          </a:p>
        </p:txBody>
      </p:sp>
    </p:spTree>
    <p:extLst>
      <p:ext uri="{BB962C8B-B14F-4D97-AF65-F5344CB8AC3E}">
        <p14:creationId xmlns:p14="http://schemas.microsoft.com/office/powerpoint/2010/main" val="149683038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1C1DCB-3B3D-EED4-74EA-672072C6CD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5BEB2C-CF75-F50C-6879-6B45213C7A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27CC5B-0D08-A28B-1BE0-865B15290D14}"/>
              </a:ext>
            </a:extLst>
          </p:cNvPr>
          <p:cNvSpPr>
            <a:spLocks noGrp="1"/>
          </p:cNvSpPr>
          <p:nvPr>
            <p:ph type="body" idx="1"/>
          </p:nvPr>
        </p:nvSpPr>
        <p:spPr/>
        <p:txBody>
          <a:bodyPr/>
          <a:lstStyle/>
          <a:p>
            <a:r>
              <a:rPr lang="en-US" sz="1100" b="0" i="0" dirty="0">
                <a:effectLst/>
                <a:latin typeface="+mn-lt"/>
                <a:ea typeface="+mn-ea"/>
                <a:cs typeface="+mn-cs"/>
                <a:sym typeface="Helvetica Neue"/>
              </a:rPr>
              <a:t>"Alright, let's have one final quick group discussion to apply these optimization strategies. I want you to think about a bus route in your hometown or a city you know well—preferably one that you think could be improved.</a:t>
            </a:r>
            <a:br>
              <a:rPr lang="en-US" dirty="0"/>
            </a:br>
            <a:r>
              <a:rPr lang="en-US" sz="1100" b="0" i="0" dirty="0">
                <a:effectLst/>
                <a:latin typeface="+mn-lt"/>
                <a:ea typeface="+mn-ea"/>
                <a:cs typeface="+mn-cs"/>
                <a:sym typeface="Helvetica Neue"/>
              </a:rPr>
              <a:t>The prompt is this: </a:t>
            </a:r>
            <a:r>
              <a:rPr lang="en-US" sz="1100" b="1" i="0" dirty="0">
                <a:effectLst/>
                <a:latin typeface="+mn-lt"/>
                <a:ea typeface="+mn-ea"/>
                <a:cs typeface="+mn-cs"/>
                <a:sym typeface="Helvetica Neue"/>
              </a:rPr>
              <a:t>Redesign that one bus route for better frequency and coverage.</a:t>
            </a:r>
            <a:r>
              <a:rPr lang="en-US" sz="1100" b="0" i="0" dirty="0">
                <a:effectLst/>
                <a:latin typeface="+mn-lt"/>
                <a:ea typeface="+mn-ea"/>
                <a:cs typeface="+mn-cs"/>
                <a:sym typeface="Helvetica Neue"/>
              </a:rPr>
              <a:t> What specific changes would you make? For example, would you straighten the route to make it faster? Would you add feeder services? Would you change the frequency at different times of day?</a:t>
            </a:r>
            <a:br>
              <a:rPr lang="en-US" dirty="0"/>
            </a:br>
            <a:r>
              <a:rPr lang="en-US" sz="1100" b="0" i="0" dirty="0">
                <a:effectLst/>
                <a:latin typeface="+mn-lt"/>
                <a:ea typeface="+mn-ea"/>
                <a:cs typeface="+mn-cs"/>
                <a:sym typeface="Helvetica Neue"/>
              </a:rPr>
              <a:t>Take two or three minutes to brainstorm some ideas in your groups. Think about the route's path, where the stops are, and how often it runs. Then, I'll ask a few groups to share their best ideas."</a:t>
            </a:r>
            <a:br>
              <a:rPr lang="en-US" dirty="0"/>
            </a:br>
            <a:r>
              <a:rPr lang="en-US" sz="1100" b="0" i="1" dirty="0">
                <a:effectLst/>
                <a:latin typeface="+mn-lt"/>
                <a:ea typeface="+mn-ea"/>
                <a:cs typeface="+mn-cs"/>
                <a:sym typeface="Helvetica Neue"/>
              </a:rPr>
              <a:t>(Facilitate the discussion. This activity encourages students to think like planners, applying the concepts of route design and frequency optimization to a familiar context.)</a:t>
            </a:r>
            <a:endParaRPr lang="en-US" sz="1100" b="0" i="0" dirty="0">
              <a:effectLst/>
              <a:latin typeface="+mn-lt"/>
              <a:ea typeface="+mn-ea"/>
              <a:cs typeface="+mn-cs"/>
              <a:sym typeface="Helvetica Neue"/>
            </a:endParaRPr>
          </a:p>
        </p:txBody>
      </p:sp>
    </p:spTree>
    <p:extLst>
      <p:ext uri="{BB962C8B-B14F-4D97-AF65-F5344CB8AC3E}">
        <p14:creationId xmlns:p14="http://schemas.microsoft.com/office/powerpoint/2010/main" val="51385137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B56DA-D792-B35A-3680-6D84715108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D6A184-B212-4F8E-4597-3003F64EB6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10C1AD-29D4-B43A-11D3-300ACF2269D6}"/>
              </a:ext>
            </a:extLst>
          </p:cNvPr>
          <p:cNvSpPr>
            <a:spLocks noGrp="1"/>
          </p:cNvSpPr>
          <p:nvPr>
            <p:ph type="body" idx="1"/>
          </p:nvPr>
        </p:nvSpPr>
        <p:spPr/>
        <p:txBody>
          <a:bodyPr/>
          <a:lstStyle/>
          <a:p>
            <a:r>
              <a:rPr lang="en-US" sz="1100" b="0" i="0" dirty="0">
                <a:effectLst/>
                <a:latin typeface="+mn-lt"/>
                <a:ea typeface="+mn-ea"/>
                <a:cs typeface="+mn-cs"/>
                <a:sym typeface="Helvetica Neue"/>
              </a:rPr>
              <a:t>"Those are some excellent ideas, and they show you are thinking critically about the trade-offs involved in network design.</a:t>
            </a:r>
            <a:br>
              <a:rPr lang="en-US" dirty="0"/>
            </a:br>
            <a:r>
              <a:rPr lang="en-US" sz="1100" b="0" i="0" dirty="0">
                <a:effectLst/>
                <a:latin typeface="+mn-lt"/>
                <a:ea typeface="+mn-ea"/>
                <a:cs typeface="+mn-cs"/>
                <a:sym typeface="Helvetica Neue"/>
              </a:rPr>
              <a:t>This brings us to our final section. We have now covered the why, the what, and the how of public transport modeling. To conclude, we will synthesize all of this by looking at the </a:t>
            </a:r>
            <a:r>
              <a:rPr lang="en-US" sz="1100" b="1" i="0" dirty="0">
                <a:effectLst/>
                <a:latin typeface="+mn-lt"/>
                <a:ea typeface="+mn-ea"/>
                <a:cs typeface="+mn-cs"/>
                <a:sym typeface="Helvetica Neue"/>
              </a:rPr>
              <a:t>real-world impact</a:t>
            </a:r>
            <a:r>
              <a:rPr lang="en-US" sz="1100" b="0" i="0" dirty="0">
                <a:effectLst/>
                <a:latin typeface="+mn-lt"/>
                <a:ea typeface="+mn-ea"/>
                <a:cs typeface="+mn-cs"/>
                <a:sym typeface="Helvetica Neue"/>
              </a:rPr>
              <a:t> through two major case studies. We will also discuss the crucial role of stakeholders in the modeling process and then summarize the key takeaways from our entire lecture."</a:t>
            </a:r>
            <a:endParaRPr lang="en-AT" dirty="0"/>
          </a:p>
        </p:txBody>
      </p:sp>
    </p:spTree>
    <p:extLst>
      <p:ext uri="{BB962C8B-B14F-4D97-AF65-F5344CB8AC3E}">
        <p14:creationId xmlns:p14="http://schemas.microsoft.com/office/powerpoint/2010/main" val="269002429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44275D-B67F-7C0C-A8C4-CAD77BD4F7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441A3E-8B67-1681-F1AD-A8D004B824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10E844-396F-27CC-09C5-4B9DD688581F}"/>
              </a:ext>
            </a:extLst>
          </p:cNvPr>
          <p:cNvSpPr>
            <a:spLocks noGrp="1"/>
          </p:cNvSpPr>
          <p:nvPr>
            <p:ph type="body" idx="1"/>
          </p:nvPr>
        </p:nvSpPr>
        <p:spPr/>
        <p:txBody>
          <a:bodyPr/>
          <a:lstStyle/>
          <a:p>
            <a:r>
              <a:rPr lang="en-US" sz="1100" b="0" i="0" dirty="0">
                <a:effectLst/>
                <a:latin typeface="+mn-lt"/>
                <a:ea typeface="+mn-ea"/>
                <a:cs typeface="+mn-cs"/>
                <a:sym typeface="Helvetica Neue"/>
              </a:rPr>
              <a:t>"Let's begin our look at real-world impact with one of the most famous and successful examples of transport policy informed by modeling: </a:t>
            </a:r>
            <a:r>
              <a:rPr lang="en-US" sz="1100" b="1" i="0" dirty="0">
                <a:effectLst/>
                <a:latin typeface="+mn-lt"/>
                <a:ea typeface="+mn-ea"/>
                <a:cs typeface="+mn-cs"/>
                <a:sym typeface="Helvetica Neue"/>
              </a:rPr>
              <a:t>London's Congestion Charge</a:t>
            </a:r>
            <a:r>
              <a:rPr lang="en-US" sz="1100" b="0" i="0" dirty="0">
                <a:effectLst/>
                <a:latin typeface="+mn-lt"/>
                <a:ea typeface="+mn-ea"/>
                <a:cs typeface="+mn-cs"/>
                <a:sym typeface="Helvetica Neue"/>
              </a:rPr>
              <a:t>.</a:t>
            </a:r>
            <a:br>
              <a:rPr lang="en-US" dirty="0"/>
            </a:br>
            <a:r>
              <a:rPr lang="en-US" sz="1100" b="0" i="0" dirty="0">
                <a:effectLst/>
                <a:latin typeface="+mn-lt"/>
                <a:ea typeface="+mn-ea"/>
                <a:cs typeface="+mn-cs"/>
                <a:sym typeface="Helvetica Neue"/>
              </a:rPr>
              <a:t>For decades, </a:t>
            </a:r>
            <a:r>
              <a:rPr lang="en-US" sz="1100" b="1" i="0" dirty="0">
                <a:effectLst/>
                <a:latin typeface="+mn-lt"/>
                <a:ea typeface="+mn-ea"/>
                <a:cs typeface="+mn-cs"/>
                <a:sym typeface="Helvetica Neue"/>
              </a:rPr>
              <a:t>the problem</a:t>
            </a:r>
            <a:r>
              <a:rPr lang="en-US" sz="1100" b="0" i="0" dirty="0">
                <a:effectLst/>
                <a:latin typeface="+mn-lt"/>
                <a:ea typeface="+mn-ea"/>
                <a:cs typeface="+mn-cs"/>
                <a:sym typeface="Helvetica Neue"/>
              </a:rPr>
              <a:t> in Central London was gridlock. Traffic was so bad that the iconic red buses were crawling at speeds slower than bicycles, making the service completely unreliable and contributing to dangerously poor air quality.</a:t>
            </a:r>
            <a:br>
              <a:rPr lang="en-US" dirty="0"/>
            </a:br>
            <a:r>
              <a:rPr lang="en-US" sz="1100" b="0" i="0" dirty="0">
                <a:effectLst/>
                <a:latin typeface="+mn-lt"/>
                <a:ea typeface="+mn-ea"/>
                <a:cs typeface="+mn-cs"/>
                <a:sym typeface="Helvetica Neue"/>
              </a:rPr>
              <a:t>The </a:t>
            </a:r>
            <a:r>
              <a:rPr lang="en-US" sz="1100" b="1" i="0" dirty="0">
                <a:effectLst/>
                <a:latin typeface="+mn-lt"/>
                <a:ea typeface="+mn-ea"/>
                <a:cs typeface="+mn-cs"/>
                <a:sym typeface="Helvetica Neue"/>
              </a:rPr>
              <a:t>solution</a:t>
            </a:r>
            <a:r>
              <a:rPr lang="en-US" sz="1100" b="0" i="0" dirty="0">
                <a:effectLst/>
                <a:latin typeface="+mn-lt"/>
                <a:ea typeface="+mn-ea"/>
                <a:cs typeface="+mn-cs"/>
                <a:sym typeface="Helvetica Neue"/>
              </a:rPr>
              <a:t>, which was extensively modeled to predict its impacts, was radical at the time: charge a fee for private vehicles to enter the city center during peak hours. Crucially, the policy dictated that the net revenue from this charge would be ring-fenced and reinvested directly into improving the public transport system, especially bus services. This policy was later expanded into the even stricter Low-Emission and Ultra-Low Emission Zones.</a:t>
            </a:r>
            <a:br>
              <a:rPr lang="en-US" dirty="0"/>
            </a:br>
            <a:r>
              <a:rPr lang="en-US" sz="1100" b="0" i="0" dirty="0">
                <a:effectLst/>
                <a:latin typeface="+mn-lt"/>
                <a:ea typeface="+mn-ea"/>
                <a:cs typeface="+mn-cs"/>
                <a:sym typeface="Helvetica Neue"/>
              </a:rPr>
              <a:t>The </a:t>
            </a:r>
            <a:r>
              <a:rPr lang="en-US" sz="1100" b="1" i="0" dirty="0">
                <a:effectLst/>
                <a:latin typeface="+mn-lt"/>
                <a:ea typeface="+mn-ea"/>
                <a:cs typeface="+mn-cs"/>
                <a:sym typeface="Helvetica Neue"/>
              </a:rPr>
              <a:t>results</a:t>
            </a:r>
            <a:r>
              <a:rPr lang="en-US" sz="1100" b="0" i="0" dirty="0">
                <a:effectLst/>
                <a:latin typeface="+mn-lt"/>
                <a:ea typeface="+mn-ea"/>
                <a:cs typeface="+mn-cs"/>
                <a:sym typeface="Helvetica Neue"/>
              </a:rPr>
              <a:t> were a clear and resounding success. With fewer cars on the road, congestion dropped dramatically, and bus speeds improved significantly. As the bus became a faster and more reliable option, ridership increased. And with less traffic, the city saw measurable improvements in air quality. This is a textbook case of how modeling can be used to design a bold policy that manages road demand while simultaneously improving public transport."</a:t>
            </a:r>
          </a:p>
        </p:txBody>
      </p:sp>
    </p:spTree>
    <p:extLst>
      <p:ext uri="{BB962C8B-B14F-4D97-AF65-F5344CB8AC3E}">
        <p14:creationId xmlns:p14="http://schemas.microsoft.com/office/powerpoint/2010/main" val="40425862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5D96BE-D8F3-80AB-77B1-44427175D2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D04354-68A0-223D-C349-0FD2FBA8BC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16FC71-69A1-2AC8-FC13-A29C09B8EEF5}"/>
              </a:ext>
            </a:extLst>
          </p:cNvPr>
          <p:cNvSpPr>
            <a:spLocks noGrp="1"/>
          </p:cNvSpPr>
          <p:nvPr>
            <p:ph type="body" idx="1"/>
          </p:nvPr>
        </p:nvSpPr>
        <p:spPr/>
        <p:txBody>
          <a:bodyPr/>
          <a:lstStyle/>
          <a:p>
            <a:r>
              <a:rPr lang="en-US" sz="1100" b="0" i="0" dirty="0">
                <a:effectLst/>
                <a:latin typeface="+mn-lt"/>
                <a:ea typeface="+mn-ea"/>
                <a:cs typeface="+mn-cs"/>
                <a:sym typeface="Helvetica Neue"/>
              </a:rPr>
              <a:t>"Our second case study takes us to one of the largest and most complex public transport systems in the world: the Tokyo Metro.</a:t>
            </a:r>
            <a:br>
              <a:rPr lang="en-US" dirty="0"/>
            </a:br>
            <a:r>
              <a:rPr lang="en-US" sz="1100" b="1" i="0" dirty="0">
                <a:effectLst/>
                <a:latin typeface="+mn-lt"/>
                <a:ea typeface="+mn-ea"/>
                <a:cs typeface="+mn-cs"/>
                <a:sym typeface="Helvetica Neue"/>
              </a:rPr>
              <a:t>The challenge</a:t>
            </a:r>
            <a:r>
              <a:rPr lang="en-US" sz="1100" b="0" i="0" dirty="0">
                <a:effectLst/>
                <a:latin typeface="+mn-lt"/>
                <a:ea typeface="+mn-ea"/>
                <a:cs typeface="+mn-cs"/>
                <a:sym typeface="Helvetica Neue"/>
              </a:rPr>
              <a:t> in Tokyo is one of immense scale. The system handles millions of passengers every day, and the level of peak-hour crowding is legendary, leading to delays as trains struggle to depart from packed platforms.</a:t>
            </a:r>
            <a:br>
              <a:rPr lang="en-US" dirty="0"/>
            </a:br>
            <a:r>
              <a:rPr lang="en-US" sz="1100" b="0" i="0" dirty="0">
                <a:effectLst/>
                <a:latin typeface="+mn-lt"/>
                <a:ea typeface="+mn-ea"/>
                <a:cs typeface="+mn-cs"/>
                <a:sym typeface="Helvetica Neue"/>
              </a:rPr>
              <a:t>The </a:t>
            </a:r>
            <a:r>
              <a:rPr lang="en-US" sz="1100" b="1" i="0" dirty="0">
                <a:effectLst/>
                <a:latin typeface="+mn-lt"/>
                <a:ea typeface="+mn-ea"/>
                <a:cs typeface="+mn-cs"/>
                <a:sym typeface="Helvetica Neue"/>
              </a:rPr>
              <a:t>solution</a:t>
            </a:r>
            <a:r>
              <a:rPr lang="en-US" sz="1100" b="0" i="0" dirty="0">
                <a:effectLst/>
                <a:latin typeface="+mn-lt"/>
                <a:ea typeface="+mn-ea"/>
                <a:cs typeface="+mn-cs"/>
                <a:sym typeface="Helvetica Neue"/>
              </a:rPr>
              <a:t> they've implemented is a masterclass in operational modeling and control. It's a highly sophisticated system that uses real-time data from platform sensors and ticketing gates to constantly monitor crowd levels. This data feeds directly into an automated train scheduling system. If the model detects that a particular platform is becoming dangerously crowded, it can automatically dispatch an extra train or adjust the frequency of the entire line in real-time.</a:t>
            </a:r>
            <a:br>
              <a:rPr lang="en-US" dirty="0"/>
            </a:br>
            <a:r>
              <a:rPr lang="en-US" sz="1100" b="0" i="0" dirty="0">
                <a:effectLst/>
                <a:latin typeface="+mn-lt"/>
                <a:ea typeface="+mn-ea"/>
                <a:cs typeface="+mn-cs"/>
                <a:sym typeface="Helvetica Neue"/>
              </a:rPr>
              <a:t>The </a:t>
            </a:r>
            <a:r>
              <a:rPr lang="en-US" sz="1100" b="1" i="0" dirty="0">
                <a:effectLst/>
                <a:latin typeface="+mn-lt"/>
                <a:ea typeface="+mn-ea"/>
                <a:cs typeface="+mn-cs"/>
                <a:sym typeface="Helvetica Neue"/>
              </a:rPr>
              <a:t>results</a:t>
            </a:r>
            <a:r>
              <a:rPr lang="en-US" sz="1100" b="0" i="0" dirty="0">
                <a:effectLst/>
                <a:latin typeface="+mn-lt"/>
                <a:ea typeface="+mn-ea"/>
                <a:cs typeface="+mn-cs"/>
                <a:sym typeface="Helvetica Neue"/>
              </a:rPr>
              <a:t> have been remarkable. The system has led to a significant reduction in delays, improving on-time performance across the network. By dynamically increasing frequency when it's most needed, the system helps to alleviate the worst of the crowding. And this, in turn, leads to a safer and more comfortable experience for passengers. This is a perfect example of how modeling is used not just for long-range planning, but for minute-by-minute operational control."</a:t>
            </a:r>
          </a:p>
        </p:txBody>
      </p:sp>
    </p:spTree>
    <p:extLst>
      <p:ext uri="{BB962C8B-B14F-4D97-AF65-F5344CB8AC3E}">
        <p14:creationId xmlns:p14="http://schemas.microsoft.com/office/powerpoint/2010/main" val="299457789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C553EA-3668-87FD-5DC9-FDABD09B2C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DEA099-0EA0-6E19-F3CD-B3DEB219A4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285D34-D020-CF7D-6DD5-D19142BF4320}"/>
              </a:ext>
            </a:extLst>
          </p:cNvPr>
          <p:cNvSpPr>
            <a:spLocks noGrp="1"/>
          </p:cNvSpPr>
          <p:nvPr>
            <p:ph type="body" idx="1"/>
          </p:nvPr>
        </p:nvSpPr>
        <p:spPr/>
        <p:txBody>
          <a:bodyPr/>
          <a:lstStyle/>
          <a:p>
            <a:r>
              <a:rPr lang="en-US" sz="1100" b="0" i="0" dirty="0">
                <a:effectLst/>
                <a:latin typeface="+mn-lt"/>
                <a:ea typeface="+mn-ea"/>
                <a:cs typeface="+mn-cs"/>
                <a:sym typeface="Helvetica Neue"/>
              </a:rPr>
              <a:t>"It's crucial to understand that modeling does not happen in a vacuum. It is deeply embedded in a social and political context. A technically perfect model that doesn't align with the community's goals is a failure.</a:t>
            </a:r>
            <a:br>
              <a:rPr lang="en-US" dirty="0"/>
            </a:br>
            <a:r>
              <a:rPr lang="en-US" sz="1100" b="0" i="0" dirty="0">
                <a:effectLst/>
                <a:latin typeface="+mn-lt"/>
                <a:ea typeface="+mn-ea"/>
                <a:cs typeface="+mn-cs"/>
                <a:sym typeface="Helvetica Neue"/>
              </a:rPr>
              <a:t>So, </a:t>
            </a:r>
            <a:r>
              <a:rPr lang="en-US" sz="1100" b="1" i="0" dirty="0">
                <a:effectLst/>
                <a:latin typeface="+mn-lt"/>
                <a:ea typeface="+mn-ea"/>
                <a:cs typeface="+mn-cs"/>
                <a:sym typeface="Helvetica Neue"/>
              </a:rPr>
              <a:t>who uses these models?</a:t>
            </a:r>
            <a:r>
              <a:rPr lang="en-US" sz="1100" b="0" i="0" dirty="0">
                <a:effectLst/>
                <a:latin typeface="+mn-lt"/>
                <a:ea typeface="+mn-ea"/>
                <a:cs typeface="+mn-cs"/>
                <a:sym typeface="Helvetica Neue"/>
              </a:rPr>
              <a:t> Primarily city planners and transit agencies, who use them to design services and justify investments to governments and the public.</a:t>
            </a:r>
            <a:br>
              <a:rPr lang="en-US" dirty="0"/>
            </a:br>
            <a:r>
              <a:rPr lang="en-US" sz="1100" b="0" i="0" dirty="0">
                <a:effectLst/>
                <a:latin typeface="+mn-lt"/>
                <a:ea typeface="+mn-ea"/>
                <a:cs typeface="+mn-cs"/>
                <a:sym typeface="Helvetica Neue"/>
              </a:rPr>
              <a:t>This is </a:t>
            </a:r>
            <a:r>
              <a:rPr lang="en-US" sz="1100" b="1" i="0" dirty="0">
                <a:effectLst/>
                <a:latin typeface="+mn-lt"/>
                <a:ea typeface="+mn-ea"/>
                <a:cs typeface="+mn-cs"/>
                <a:sym typeface="Helvetica Neue"/>
              </a:rPr>
              <a:t>why stakeholder collaboration is so important</a:t>
            </a:r>
            <a:r>
              <a:rPr lang="en-US" sz="1100" b="0" i="0" dirty="0">
                <a:effectLst/>
                <a:latin typeface="+mn-lt"/>
                <a:ea typeface="+mn-ea"/>
                <a:cs typeface="+mn-cs"/>
                <a:sym typeface="Helvetica Neue"/>
              </a:rPr>
              <a:t>. A modeler must work closely with these groups to ensure the model's assumptions are realistic. For example, a model might suggest that closing a bus stop would be more efficient, but community feedback might reveal that the stop is essential for elderly residents. This feedback is a vital input.</a:t>
            </a:r>
            <a:br>
              <a:rPr lang="en-US" dirty="0"/>
            </a:br>
            <a:r>
              <a:rPr lang="en-US" sz="1100" b="0" i="0" dirty="0">
                <a:effectLst/>
                <a:latin typeface="+mn-lt"/>
                <a:ea typeface="+mn-ea"/>
                <a:cs typeface="+mn-cs"/>
                <a:sym typeface="Helvetica Neue"/>
              </a:rPr>
              <a:t>Ultimately, the goal of modeling is to help us achieve our broader </a:t>
            </a:r>
            <a:r>
              <a:rPr lang="en-US" sz="1100" b="1" i="0" dirty="0">
                <a:effectLst/>
                <a:latin typeface="+mn-lt"/>
                <a:ea typeface="+mn-ea"/>
                <a:cs typeface="+mn-cs"/>
                <a:sym typeface="Helvetica Neue"/>
              </a:rPr>
              <a:t>societal transportation goals</a:t>
            </a:r>
            <a:r>
              <a:rPr lang="en-US" sz="1100" b="0" i="0" dirty="0">
                <a:effectLst/>
                <a:latin typeface="+mn-lt"/>
                <a:ea typeface="+mn-ea"/>
                <a:cs typeface="+mn-cs"/>
                <a:sym typeface="Helvetica Neue"/>
              </a:rPr>
              <a:t>. These include providing </a:t>
            </a:r>
            <a:r>
              <a:rPr lang="en-US" sz="1100" b="1" i="0" dirty="0">
                <a:effectLst/>
                <a:latin typeface="+mn-lt"/>
                <a:ea typeface="+mn-ea"/>
                <a:cs typeface="+mn-cs"/>
                <a:sym typeface="Helvetica Neue"/>
              </a:rPr>
              <a:t>Mobility and Accessibility</a:t>
            </a:r>
            <a:r>
              <a:rPr lang="en-US" sz="1100" b="0" i="0" dirty="0">
                <a:effectLst/>
                <a:latin typeface="+mn-lt"/>
                <a:ea typeface="+mn-ea"/>
                <a:cs typeface="+mn-cs"/>
                <a:sym typeface="Helvetica Neue"/>
              </a:rPr>
              <a:t> for everyone. It includes promoting </a:t>
            </a:r>
            <a:r>
              <a:rPr lang="en-US" sz="1100" b="1" i="0" dirty="0">
                <a:effectLst/>
                <a:latin typeface="+mn-lt"/>
                <a:ea typeface="+mn-ea"/>
                <a:cs typeface="+mn-cs"/>
                <a:sym typeface="Helvetica Neue"/>
              </a:rPr>
              <a:t>Equity</a:t>
            </a:r>
            <a:r>
              <a:rPr lang="en-US" sz="1100" b="0" i="0" dirty="0">
                <a:effectLst/>
                <a:latin typeface="+mn-lt"/>
                <a:ea typeface="+mn-ea"/>
                <a:cs typeface="+mn-cs"/>
                <a:sym typeface="Helvetica Neue"/>
              </a:rPr>
              <a:t>, ensuring that our transport system serves underserved communities and provides fair access to opportunities. And, of course, it includes </a:t>
            </a:r>
            <a:r>
              <a:rPr lang="en-US" sz="1100" b="1" i="0" dirty="0">
                <a:effectLst/>
                <a:latin typeface="+mn-lt"/>
                <a:ea typeface="+mn-ea"/>
                <a:cs typeface="+mn-cs"/>
                <a:sym typeface="Helvetica Neue"/>
              </a:rPr>
              <a:t>Sustainability</a:t>
            </a:r>
            <a:r>
              <a:rPr lang="en-US" sz="1100" b="0" i="0" dirty="0">
                <a:effectLst/>
                <a:latin typeface="+mn-lt"/>
                <a:ea typeface="+mn-ea"/>
                <a:cs typeface="+mn-cs"/>
                <a:sym typeface="Helvetica Neue"/>
              </a:rPr>
              <a:t>, designing systems that reduce our environmental impact. A successful modeling project is one that is not only technically sound, but also collaboratively developed and aligned with these core values."</a:t>
            </a:r>
          </a:p>
        </p:txBody>
      </p:sp>
    </p:spTree>
    <p:extLst>
      <p:ext uri="{BB962C8B-B14F-4D97-AF65-F5344CB8AC3E}">
        <p14:creationId xmlns:p14="http://schemas.microsoft.com/office/powerpoint/2010/main" val="275761582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A08F58-BDFE-E4C2-E477-F6AFF3DC68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6BB893-6233-3F57-2DB9-0519D44438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A94194-8661-CC8C-22B7-E4B8E64E9AB0}"/>
              </a:ext>
            </a:extLst>
          </p:cNvPr>
          <p:cNvSpPr>
            <a:spLocks noGrp="1"/>
          </p:cNvSpPr>
          <p:nvPr>
            <p:ph type="body" idx="1"/>
          </p:nvPr>
        </p:nvSpPr>
        <p:spPr/>
        <p:txBody>
          <a:bodyPr/>
          <a:lstStyle/>
          <a:p>
            <a:r>
              <a:rPr lang="en-US" sz="1100" b="0" i="0" dirty="0">
                <a:effectLst/>
                <a:latin typeface="+mn-lt"/>
                <a:ea typeface="+mn-ea"/>
                <a:cs typeface="+mn-cs"/>
                <a:sym typeface="Helvetica Neue"/>
              </a:rPr>
              <a:t>"Alright, to wrap everything up, let's do a final quick quiz to review the key concepts from today's lecture.</a:t>
            </a:r>
          </a:p>
          <a:p>
            <a:r>
              <a:rPr lang="en-US" sz="1100" b="0" i="0" dirty="0">
                <a:effectLst/>
                <a:latin typeface="+mn-lt"/>
                <a:ea typeface="+mn-ea"/>
                <a:cs typeface="+mn-cs"/>
                <a:sym typeface="Helvetica Neue"/>
              </a:rPr>
              <a:t>First, name one factor that makes public transport modeling different from modeling private cars.</a:t>
            </a:r>
          </a:p>
          <a:p>
            <a:r>
              <a:rPr lang="en-US" sz="1100" b="0" i="0" dirty="0">
                <a:effectLst/>
                <a:latin typeface="+mn-lt"/>
                <a:ea typeface="+mn-ea"/>
                <a:cs typeface="+mn-cs"/>
                <a:sym typeface="Helvetica Neue"/>
              </a:rPr>
              <a:t>(Pause)</a:t>
            </a:r>
          </a:p>
          <a:p>
            <a:r>
              <a:rPr lang="en-US" sz="1100" b="0" i="0" dirty="0">
                <a:effectLst/>
                <a:latin typeface="+mn-lt"/>
                <a:ea typeface="+mn-ea"/>
                <a:cs typeface="+mn-cs"/>
                <a:sym typeface="Helvetica Neue"/>
              </a:rPr>
              <a:t>Key differentiators include fixed schedules, vehicle capacity limits, and passenger dwell times at stops.</a:t>
            </a:r>
          </a:p>
          <a:p>
            <a:r>
              <a:rPr lang="en-US" sz="1100" b="0" i="0" dirty="0">
                <a:effectLst/>
                <a:latin typeface="+mn-lt"/>
                <a:ea typeface="+mn-ea"/>
                <a:cs typeface="+mn-cs"/>
                <a:sym typeface="Helvetica Neue"/>
              </a:rPr>
              <a:t>Second, which principle measures how regularly the service arrives?</a:t>
            </a:r>
          </a:p>
          <a:p>
            <a:r>
              <a:rPr lang="en-US" sz="1100" b="0" i="0" dirty="0">
                <a:effectLst/>
                <a:latin typeface="+mn-lt"/>
                <a:ea typeface="+mn-ea"/>
                <a:cs typeface="+mn-cs"/>
                <a:sym typeface="Helvetica Neue"/>
              </a:rPr>
              <a:t>(Pause)</a:t>
            </a:r>
          </a:p>
          <a:p>
            <a:r>
              <a:rPr lang="en-US" sz="1100" b="0" i="0" dirty="0">
                <a:effectLst/>
                <a:latin typeface="+mn-lt"/>
                <a:ea typeface="+mn-ea"/>
                <a:cs typeface="+mn-cs"/>
                <a:sym typeface="Helvetica Neue"/>
              </a:rPr>
              <a:t>That would be Reliability.</a:t>
            </a:r>
          </a:p>
          <a:p>
            <a:r>
              <a:rPr lang="en-US" sz="1100" b="0" i="0" dirty="0">
                <a:effectLst/>
                <a:latin typeface="+mn-lt"/>
                <a:ea typeface="+mn-ea"/>
                <a:cs typeface="+mn-cs"/>
                <a:sym typeface="Helvetica Neue"/>
              </a:rPr>
              <a:t>Third, True or False: Optimization can ignore budget constraints.</a:t>
            </a:r>
          </a:p>
          <a:p>
            <a:r>
              <a:rPr lang="en-US" sz="1100" b="0" i="0" dirty="0">
                <a:effectLst/>
                <a:latin typeface="+mn-lt"/>
                <a:ea typeface="+mn-ea"/>
                <a:cs typeface="+mn-cs"/>
                <a:sym typeface="Helvetica Neue"/>
              </a:rPr>
              <a:t>(Pause)</a:t>
            </a:r>
          </a:p>
          <a:p>
            <a:r>
              <a:rPr lang="en-US" sz="1100" b="0" i="0" dirty="0">
                <a:effectLst/>
                <a:latin typeface="+mn-lt"/>
                <a:ea typeface="+mn-ea"/>
                <a:cs typeface="+mn-cs"/>
                <a:sym typeface="Helvetica Neue"/>
              </a:rPr>
              <a:t>That is definitively False. All optimization operates within a set of constraints.</a:t>
            </a:r>
          </a:p>
          <a:p>
            <a:r>
              <a:rPr lang="en-US" sz="1100" b="0" i="0" dirty="0">
                <a:effectLst/>
                <a:latin typeface="+mn-lt"/>
                <a:ea typeface="+mn-ea"/>
                <a:cs typeface="+mn-cs"/>
                <a:sym typeface="Helvetica Neue"/>
              </a:rPr>
              <a:t>And finally, give me one example of a constraint you might face when scheduling a bus route.</a:t>
            </a:r>
          </a:p>
          <a:p>
            <a:r>
              <a:rPr lang="en-US" sz="1100" b="0" i="0" dirty="0">
                <a:effectLst/>
                <a:latin typeface="+mn-lt"/>
                <a:ea typeface="+mn-ea"/>
                <a:cs typeface="+mn-cs"/>
                <a:sym typeface="Helvetica Neue"/>
              </a:rPr>
              <a:t>(Pause)</a:t>
            </a:r>
          </a:p>
          <a:p>
            <a:r>
              <a:rPr lang="en-US" sz="1100" b="0" i="0" dirty="0">
                <a:effectLst/>
                <a:latin typeface="+mn-lt"/>
                <a:ea typeface="+mn-ea"/>
                <a:cs typeface="+mn-cs"/>
                <a:sym typeface="Helvetica Neue"/>
              </a:rPr>
              <a:t>Common constraints include the overall budget, the number of buses in your fleet, and driver labor rules that limit shift lengths.</a:t>
            </a:r>
          </a:p>
          <a:p>
            <a:r>
              <a:rPr lang="en-US" sz="1100" b="0" i="0" dirty="0">
                <a:effectLst/>
                <a:latin typeface="+mn-lt"/>
                <a:ea typeface="+mn-ea"/>
                <a:cs typeface="+mn-cs"/>
                <a:sym typeface="Helvetica Neue"/>
              </a:rPr>
              <a:t>Excellent. It sounds like you have a solid grasp of the core ideas we've covered today."</a:t>
            </a:r>
          </a:p>
        </p:txBody>
      </p:sp>
    </p:spTree>
    <p:extLst>
      <p:ext uri="{BB962C8B-B14F-4D97-AF65-F5344CB8AC3E}">
        <p14:creationId xmlns:p14="http://schemas.microsoft.com/office/powerpoint/2010/main" val="12935131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43E78A-CD9D-335B-F6D3-46472115B2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5A5401-A244-92CA-6D9E-8C1AD6C604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CF7EFA-F831-3427-9825-F59B868A2F73}"/>
              </a:ext>
            </a:extLst>
          </p:cNvPr>
          <p:cNvSpPr>
            <a:spLocks noGrp="1"/>
          </p:cNvSpPr>
          <p:nvPr>
            <p:ph type="body" idx="1"/>
          </p:nvPr>
        </p:nvSpPr>
        <p:spPr/>
        <p:txBody>
          <a:bodyPr/>
          <a:lstStyle/>
          <a:p>
            <a:r>
              <a:rPr lang="en-AT" dirty="0"/>
              <a:t>Section 00:</a:t>
            </a:r>
            <a:r>
              <a:rPr lang="en-GB" dirty="0"/>
              <a:t> </a:t>
            </a:r>
            <a:r>
              <a:rPr lang="en-AT" dirty="0"/>
              <a:t>Introduction and Objectives</a:t>
            </a:r>
          </a:p>
        </p:txBody>
      </p:sp>
    </p:spTree>
    <p:extLst>
      <p:ext uri="{BB962C8B-B14F-4D97-AF65-F5344CB8AC3E}">
        <p14:creationId xmlns:p14="http://schemas.microsoft.com/office/powerpoint/2010/main" val="73249684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25837E-BA17-1B18-9072-025B6BE9D9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B0E24A-4E24-E1D2-5E51-8A33944517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45F3CE-6E33-7938-9F16-962779A42F0E}"/>
              </a:ext>
            </a:extLst>
          </p:cNvPr>
          <p:cNvSpPr>
            <a:spLocks noGrp="1"/>
          </p:cNvSpPr>
          <p:nvPr>
            <p:ph type="body" idx="1"/>
          </p:nvPr>
        </p:nvSpPr>
        <p:spPr/>
        <p:txBody>
          <a:bodyPr/>
          <a:lstStyle/>
          <a:p>
            <a:r>
              <a:rPr lang="en-US" sz="1100" b="0" i="0" dirty="0">
                <a:effectLst/>
                <a:latin typeface="+mn-lt"/>
                <a:ea typeface="+mn-ea"/>
                <a:cs typeface="+mn-cs"/>
                <a:sym typeface="Helvetica Neue"/>
              </a:rPr>
              <a:t>"That brings us to the end of our lecture on Public Transport Modeling. For those of you who wish to explore this topic in greater depth, these are some of the foundational texts and resources in our field. The textbook by </a:t>
            </a:r>
            <a:r>
              <a:rPr lang="en-US" sz="1100" b="0" i="0" dirty="0" err="1">
                <a:effectLst/>
                <a:latin typeface="+mn-lt"/>
                <a:ea typeface="+mn-ea"/>
                <a:cs typeface="+mn-cs"/>
                <a:sym typeface="Helvetica Neue"/>
              </a:rPr>
              <a:t>Ortúzar</a:t>
            </a:r>
            <a:r>
              <a:rPr lang="en-US" sz="1100" b="0" i="0" dirty="0">
                <a:effectLst/>
                <a:latin typeface="+mn-lt"/>
                <a:ea typeface="+mn-ea"/>
                <a:cs typeface="+mn-cs"/>
                <a:sym typeface="Helvetica Neue"/>
              </a:rPr>
              <a:t> and Willumsen is a cornerstone of transport modeling in general. </a:t>
            </a:r>
            <a:r>
              <a:rPr lang="en-US" sz="1100" b="0" i="0" dirty="0" err="1">
                <a:effectLst/>
                <a:latin typeface="+mn-lt"/>
                <a:ea typeface="+mn-ea"/>
                <a:cs typeface="+mn-cs"/>
                <a:sym typeface="Helvetica Neue"/>
              </a:rPr>
              <a:t>Vuchic's</a:t>
            </a:r>
            <a:r>
              <a:rPr lang="en-US" sz="1100" b="0" i="0" dirty="0">
                <a:effectLst/>
                <a:latin typeface="+mn-lt"/>
                <a:ea typeface="+mn-ea"/>
                <a:cs typeface="+mn-cs"/>
                <a:sym typeface="Helvetica Neue"/>
              </a:rPr>
              <a:t> work is a classic on transit systems and technology, while Ceder's book provides an excellent, detailed look at planning and operations. Finally, for those interested in specific software, the documentation and white papers for platforms like </a:t>
            </a:r>
            <a:r>
              <a:rPr lang="en-US" sz="1100" b="0" i="0" dirty="0" err="1">
                <a:effectLst/>
                <a:latin typeface="+mn-lt"/>
                <a:ea typeface="+mn-ea"/>
                <a:cs typeface="+mn-cs"/>
                <a:sym typeface="Helvetica Neue"/>
              </a:rPr>
              <a:t>MATSim</a:t>
            </a:r>
            <a:r>
              <a:rPr lang="en-US" sz="1100" b="0" i="0" dirty="0">
                <a:effectLst/>
                <a:latin typeface="+mn-lt"/>
                <a:ea typeface="+mn-ea"/>
                <a:cs typeface="+mn-cs"/>
                <a:sym typeface="Helvetica Neue"/>
              </a:rPr>
              <a:t> and the PTV suite are invaluable resources.</a:t>
            </a:r>
            <a:br>
              <a:rPr lang="en-US" dirty="0"/>
            </a:br>
            <a:r>
              <a:rPr lang="en-US" sz="1100" b="0" i="0" dirty="0">
                <a:effectLst/>
                <a:latin typeface="+mn-lt"/>
                <a:ea typeface="+mn-ea"/>
                <a:cs typeface="+mn-cs"/>
                <a:sym typeface="Helvetica Neue"/>
              </a:rPr>
              <a:t>Thank you for your attention and participation. I'm now happy to take any final questions."</a:t>
            </a:r>
            <a:endParaRPr lang="en-US" sz="1100" b="0" dirty="0">
              <a:effectLst/>
              <a:latin typeface="+mn-lt"/>
              <a:ea typeface="+mn-ea"/>
              <a:cs typeface="+mn-cs"/>
              <a:sym typeface="Helvetica Neue"/>
            </a:endParaRPr>
          </a:p>
        </p:txBody>
      </p:sp>
    </p:spTree>
    <p:extLst>
      <p:ext uri="{BB962C8B-B14F-4D97-AF65-F5344CB8AC3E}">
        <p14:creationId xmlns:p14="http://schemas.microsoft.com/office/powerpoint/2010/main" val="402304399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i="0" dirty="0">
                <a:effectLst/>
                <a:latin typeface="+mn-lt"/>
                <a:ea typeface="+mn-ea"/>
                <a:cs typeface="+mn-cs"/>
                <a:sym typeface="Helvetica Neue"/>
              </a:rPr>
              <a:t>Thank You</a:t>
            </a:r>
            <a:endParaRPr lang="en-US" sz="1100" b="0" i="0" dirty="0">
              <a:effectLst/>
              <a:latin typeface="+mn-lt"/>
              <a:ea typeface="+mn-ea"/>
              <a:cs typeface="+mn-cs"/>
              <a:sym typeface="Helvetica Neue"/>
            </a:endParaRPr>
          </a:p>
        </p:txBody>
      </p:sp>
    </p:spTree>
    <p:extLst>
      <p:ext uri="{BB962C8B-B14F-4D97-AF65-F5344CB8AC3E}">
        <p14:creationId xmlns:p14="http://schemas.microsoft.com/office/powerpoint/2010/main" val="30144427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DACCA4-A34E-6237-22D7-FD4DC18AE2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2E4525-DE0A-27A7-14C7-8DFC509C2A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1FD0F0-C20A-2406-F5A9-E116C92A1F8B}"/>
              </a:ext>
            </a:extLst>
          </p:cNvPr>
          <p:cNvSpPr>
            <a:spLocks noGrp="1"/>
          </p:cNvSpPr>
          <p:nvPr>
            <p:ph type="body" idx="1"/>
          </p:nvPr>
        </p:nvSpPr>
        <p:spPr/>
        <p:txBody>
          <a:bodyPr/>
          <a:lstStyle/>
          <a:p>
            <a:r>
              <a:rPr lang="en-US" sz="1100" b="0" i="0" dirty="0">
                <a:effectLst/>
                <a:latin typeface="+mn-lt"/>
                <a:ea typeface="+mn-ea"/>
                <a:cs typeface="+mn-cs"/>
                <a:sym typeface="Helvetica Neue"/>
              </a:rPr>
              <a:t>"To provide a clear roadmap for our session, here is our journey for today. We will begin with the fundamentals: the </a:t>
            </a:r>
            <a:r>
              <a:rPr lang="en-US" sz="1100" b="1" i="0" dirty="0">
                <a:effectLst/>
                <a:latin typeface="+mn-lt"/>
                <a:ea typeface="+mn-ea"/>
                <a:cs typeface="+mn-cs"/>
                <a:sym typeface="Helvetica Neue"/>
              </a:rPr>
              <a:t>'Why' and the 'What' of modeling</a:t>
            </a:r>
            <a:r>
              <a:rPr lang="en-US" sz="1100" b="0" i="0" dirty="0">
                <a:effectLst/>
                <a:latin typeface="+mn-lt"/>
                <a:ea typeface="+mn-ea"/>
                <a:cs typeface="+mn-cs"/>
                <a:sym typeface="Helvetica Neue"/>
              </a:rPr>
              <a:t>. We'll define what a public transport model is and establish why it's such a critical tool for urban planners.</a:t>
            </a:r>
            <a:br>
              <a:rPr lang="en-US" dirty="0"/>
            </a:br>
            <a:r>
              <a:rPr lang="en-US" sz="1100" b="0" i="0" dirty="0">
                <a:effectLst/>
                <a:latin typeface="+mn-lt"/>
                <a:ea typeface="+mn-ea"/>
                <a:cs typeface="+mn-cs"/>
                <a:sym typeface="Helvetica Neue"/>
              </a:rPr>
              <a:t>Next, we will ground our discussion in reality by examining </a:t>
            </a:r>
            <a:r>
              <a:rPr lang="en-US" sz="1100" b="1" i="0" dirty="0">
                <a:effectLst/>
                <a:latin typeface="+mn-lt"/>
                <a:ea typeface="+mn-ea"/>
                <a:cs typeface="+mn-cs"/>
                <a:sym typeface="Helvetica Neue"/>
              </a:rPr>
              <a:t>the system we are trying to model</a:t>
            </a:r>
            <a:r>
              <a:rPr lang="en-US" sz="1100" b="0" i="0" dirty="0">
                <a:effectLst/>
                <a:latin typeface="+mn-lt"/>
                <a:ea typeface="+mn-ea"/>
                <a:cs typeface="+mn-cs"/>
                <a:sym typeface="Helvetica Neue"/>
              </a:rPr>
              <a:t>, looking at the physical and operational principles of a real-world public transport network.</a:t>
            </a:r>
            <a:br>
              <a:rPr lang="en-US" dirty="0"/>
            </a:br>
            <a:r>
              <a:rPr lang="en-US" sz="1100" b="0" i="0" dirty="0">
                <a:effectLst/>
                <a:latin typeface="+mn-lt"/>
                <a:ea typeface="+mn-ea"/>
                <a:cs typeface="+mn-cs"/>
                <a:sym typeface="Helvetica Neue"/>
              </a:rPr>
              <a:t>From there, we'll move into the technical core of the lecture: </a:t>
            </a:r>
            <a:r>
              <a:rPr lang="en-US" sz="1100" b="1" i="0" dirty="0">
                <a:effectLst/>
                <a:latin typeface="+mn-lt"/>
                <a:ea typeface="+mn-ea"/>
                <a:cs typeface="+mn-cs"/>
                <a:sym typeface="Helvetica Neue"/>
              </a:rPr>
              <a:t>the modeling workflow</a:t>
            </a:r>
            <a:r>
              <a:rPr lang="en-US" sz="1100" b="0" i="0" dirty="0">
                <a:effectLst/>
                <a:latin typeface="+mn-lt"/>
                <a:ea typeface="+mn-ea"/>
                <a:cs typeface="+mn-cs"/>
                <a:sym typeface="Helvetica Neue"/>
              </a:rPr>
              <a:t>. This will be a step-by-step guide on how models are actually constructed, from data collection to software implementation.</a:t>
            </a:r>
            <a:br>
              <a:rPr lang="en-US" dirty="0"/>
            </a:br>
            <a:r>
              <a:rPr lang="en-US" sz="1100" b="0" i="0" dirty="0">
                <a:effectLst/>
                <a:latin typeface="+mn-lt"/>
                <a:ea typeface="+mn-ea"/>
                <a:cs typeface="+mn-cs"/>
                <a:sym typeface="Helvetica Neue"/>
              </a:rPr>
              <a:t>Then, we will explore the primary </a:t>
            </a:r>
            <a:r>
              <a:rPr lang="en-US" sz="1100" b="1" i="0" dirty="0">
                <a:effectLst/>
                <a:latin typeface="+mn-lt"/>
                <a:ea typeface="+mn-ea"/>
                <a:cs typeface="+mn-cs"/>
                <a:sym typeface="Helvetica Neue"/>
              </a:rPr>
              <a:t>application of these models</a:t>
            </a:r>
            <a:r>
              <a:rPr lang="en-US" sz="1100" b="0" i="0" dirty="0">
                <a:effectLst/>
                <a:latin typeface="+mn-lt"/>
                <a:ea typeface="+mn-ea"/>
                <a:cs typeface="+mn-cs"/>
                <a:sym typeface="Helvetica Neue"/>
              </a:rPr>
              <a:t>: using them to optimize routes, schedules, and service frequency to improve the system's performance.</a:t>
            </a:r>
            <a:br>
              <a:rPr lang="en-US" dirty="0"/>
            </a:br>
            <a:r>
              <a:rPr lang="en-US" sz="1100" b="0" i="0" dirty="0">
                <a:effectLst/>
                <a:latin typeface="+mn-lt"/>
                <a:ea typeface="+mn-ea"/>
                <a:cs typeface="+mn-cs"/>
                <a:sym typeface="Helvetica Neue"/>
              </a:rPr>
              <a:t>Finally, we will bring everything together to look at the </a:t>
            </a:r>
            <a:r>
              <a:rPr lang="en-US" sz="1100" b="1" i="0" dirty="0">
                <a:effectLst/>
                <a:latin typeface="+mn-lt"/>
                <a:ea typeface="+mn-ea"/>
                <a:cs typeface="+mn-cs"/>
                <a:sym typeface="Helvetica Neue"/>
              </a:rPr>
              <a:t>real-world impact</a:t>
            </a:r>
            <a:r>
              <a:rPr lang="en-US" sz="1100" b="0" i="0" dirty="0">
                <a:effectLst/>
                <a:latin typeface="+mn-lt"/>
                <a:ea typeface="+mn-ea"/>
                <a:cs typeface="+mn-cs"/>
                <a:sym typeface="Helvetica Neue"/>
              </a:rPr>
              <a:t>, with case studies from major cities and a discussion on how modeling fits into the broader context of urban planning and sustainability. This structure will take us logically from theory to practice."</a:t>
            </a:r>
            <a:endParaRPr lang="en-US" dirty="0"/>
          </a:p>
        </p:txBody>
      </p:sp>
    </p:spTree>
    <p:extLst>
      <p:ext uri="{BB962C8B-B14F-4D97-AF65-F5344CB8AC3E}">
        <p14:creationId xmlns:p14="http://schemas.microsoft.com/office/powerpoint/2010/main" val="32705118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8847FF-2CE5-C774-0D0B-07BE5E70B5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1B7B43-16A9-364F-7974-FD40A48753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2EAA40-D694-1F65-B631-0E1E33BC5BF6}"/>
              </a:ext>
            </a:extLst>
          </p:cNvPr>
          <p:cNvSpPr>
            <a:spLocks noGrp="1"/>
          </p:cNvSpPr>
          <p:nvPr>
            <p:ph type="body" idx="1"/>
          </p:nvPr>
        </p:nvSpPr>
        <p:spPr/>
        <p:txBody>
          <a:bodyPr/>
          <a:lstStyle/>
          <a:p>
            <a:r>
              <a:rPr lang="en-US" sz="1100" b="0" i="0" dirty="0">
                <a:effectLst/>
                <a:latin typeface="+mn-lt"/>
                <a:ea typeface="+mn-ea"/>
                <a:cs typeface="+mn-cs"/>
                <a:sym typeface="Helvetica Neue"/>
              </a:rPr>
              <a:t>"Before we dive in, let's explicitly connect today's topic to our last lecture on traffic flow. We discussed core concepts like capacity and congestion. Today, our goal is to apply those very fundamentals specifically to public transport systems.</a:t>
            </a:r>
            <a:br>
              <a:rPr lang="en-US" dirty="0"/>
            </a:br>
            <a:r>
              <a:rPr lang="en-US" sz="1100" b="0" i="0" dirty="0">
                <a:effectLst/>
                <a:latin typeface="+mn-lt"/>
                <a:ea typeface="+mn-ea"/>
                <a:cs typeface="+mn-cs"/>
                <a:sym typeface="Helvetica Neue"/>
              </a:rPr>
              <a:t>As you can see from the diagram, these concepts are directly linked. </a:t>
            </a:r>
            <a:r>
              <a:rPr lang="en-US" sz="1100" b="1" i="0" dirty="0">
                <a:effectLst/>
                <a:latin typeface="+mn-lt"/>
                <a:ea typeface="+mn-ea"/>
                <a:cs typeface="+mn-cs"/>
                <a:sym typeface="Helvetica Neue"/>
              </a:rPr>
              <a:t>Capacity constraints</a:t>
            </a:r>
            <a:r>
              <a:rPr lang="en-US" sz="1100" b="0" i="0" dirty="0">
                <a:effectLst/>
                <a:latin typeface="+mn-lt"/>
                <a:ea typeface="+mn-ea"/>
                <a:cs typeface="+mn-cs"/>
                <a:sym typeface="Helvetica Neue"/>
              </a:rPr>
              <a:t> don't just apply to roads; they determine the maximum number of buses or trains a corridor can handle. The </a:t>
            </a:r>
            <a:r>
              <a:rPr lang="en-US" sz="1100" b="1" i="0" dirty="0">
                <a:effectLst/>
                <a:latin typeface="+mn-lt"/>
                <a:ea typeface="+mn-ea"/>
                <a:cs typeface="+mn-cs"/>
                <a:sym typeface="Helvetica Neue"/>
              </a:rPr>
              <a:t>relationship between speed and flow</a:t>
            </a:r>
            <a:r>
              <a:rPr lang="en-US" sz="1100" b="0" i="0" dirty="0">
                <a:effectLst/>
                <a:latin typeface="+mn-lt"/>
                <a:ea typeface="+mn-ea"/>
                <a:cs typeface="+mn-cs"/>
                <a:sym typeface="Helvetica Neue"/>
              </a:rPr>
              <a:t> is critical for determining the efficiency and timing of public transport. And the concept of </a:t>
            </a:r>
            <a:r>
              <a:rPr lang="en-US" sz="1100" b="1" i="0" dirty="0">
                <a:effectLst/>
                <a:latin typeface="+mn-lt"/>
                <a:ea typeface="+mn-ea"/>
                <a:cs typeface="+mn-cs"/>
                <a:sym typeface="Helvetica Neue"/>
              </a:rPr>
              <a:t>time-headway</a:t>
            </a:r>
            <a:r>
              <a:rPr lang="en-US" sz="1100" b="0" i="0" dirty="0">
                <a:effectLst/>
                <a:latin typeface="+mn-lt"/>
                <a:ea typeface="+mn-ea"/>
                <a:cs typeface="+mn-cs"/>
                <a:sym typeface="Helvetica Neue"/>
              </a:rPr>
              <a:t>—the time between consecutive vehicles—is a fundamental measure of service frequency and reliability in any transit system. Public transport modeling, in many ways, is an advanced application of the traffic flow principles we have already learned. It adds layers of complexity, such as passenger behavior and fixed schedules, which we will explore today."</a:t>
            </a:r>
          </a:p>
        </p:txBody>
      </p:sp>
    </p:spTree>
    <p:extLst>
      <p:ext uri="{BB962C8B-B14F-4D97-AF65-F5344CB8AC3E}">
        <p14:creationId xmlns:p14="http://schemas.microsoft.com/office/powerpoint/2010/main" val="36568802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F7B182-EFD6-6B84-2C4A-56144F2842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36EFBF-6F7C-24D8-9C23-C0037573FB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53A044-56F9-158D-0A18-BFF18AD28DA5}"/>
              </a:ext>
            </a:extLst>
          </p:cNvPr>
          <p:cNvSpPr>
            <a:spLocks noGrp="1"/>
          </p:cNvSpPr>
          <p:nvPr>
            <p:ph type="body" idx="1"/>
          </p:nvPr>
        </p:nvSpPr>
        <p:spPr/>
        <p:txBody>
          <a:bodyPr/>
          <a:lstStyle/>
          <a:p>
            <a:r>
              <a:rPr lang="en-US" sz="1100" b="0" i="0" dirty="0">
                <a:effectLst/>
                <a:latin typeface="+mn-lt"/>
                <a:ea typeface="+mn-ea"/>
                <a:cs typeface="+mn-cs"/>
                <a:sym typeface="Helvetica Neue"/>
              </a:rPr>
              <a:t>"To be very clear about what we aim to accomplish today, here are the key skills you should have by the end of our 90-minute session.</a:t>
            </a:r>
            <a:br>
              <a:rPr lang="en-US" dirty="0"/>
            </a:br>
            <a:r>
              <a:rPr lang="en-US" sz="1100" b="0" i="0" dirty="0">
                <a:effectLst/>
                <a:latin typeface="+mn-lt"/>
                <a:ea typeface="+mn-ea"/>
                <a:cs typeface="+mn-cs"/>
                <a:sym typeface="Helvetica Neue"/>
              </a:rPr>
              <a:t>First, you will be able to </a:t>
            </a:r>
            <a:r>
              <a:rPr lang="en-US" sz="1100" b="1" i="0" dirty="0">
                <a:effectLst/>
                <a:latin typeface="+mn-lt"/>
                <a:ea typeface="+mn-ea"/>
                <a:cs typeface="+mn-cs"/>
                <a:sym typeface="Helvetica Neue"/>
              </a:rPr>
              <a:t>define</a:t>
            </a:r>
            <a:r>
              <a:rPr lang="en-US" sz="1100" b="0" i="0" dirty="0">
                <a:effectLst/>
                <a:latin typeface="+mn-lt"/>
                <a:ea typeface="+mn-ea"/>
                <a:cs typeface="+mn-cs"/>
                <a:sym typeface="Helvetica Neue"/>
              </a:rPr>
              <a:t> what a public transport model is and, more importantly, explain its strategic purpose and why it is such a vital tool for planners.</a:t>
            </a:r>
            <a:br>
              <a:rPr lang="en-US" dirty="0"/>
            </a:br>
            <a:r>
              <a:rPr lang="en-US" sz="1100" b="0" i="0" dirty="0">
                <a:effectLst/>
                <a:latin typeface="+mn-lt"/>
                <a:ea typeface="+mn-ea"/>
                <a:cs typeface="+mn-cs"/>
                <a:sym typeface="Helvetica Neue"/>
              </a:rPr>
              <a:t>Second, you will be able to look at a real-world transit system and </a:t>
            </a:r>
            <a:r>
              <a:rPr lang="en-US" sz="1100" b="1" i="0" dirty="0">
                <a:effectLst/>
                <a:latin typeface="+mn-lt"/>
                <a:ea typeface="+mn-ea"/>
                <a:cs typeface="+mn-cs"/>
                <a:sym typeface="Helvetica Neue"/>
              </a:rPr>
              <a:t>identify</a:t>
            </a:r>
            <a:r>
              <a:rPr lang="en-US" sz="1100" b="0" i="0" dirty="0">
                <a:effectLst/>
                <a:latin typeface="+mn-lt"/>
                <a:ea typeface="+mn-ea"/>
                <a:cs typeface="+mn-cs"/>
                <a:sym typeface="Helvetica Neue"/>
              </a:rPr>
              <a:t> its core components and the operational principles that govern its performance.</a:t>
            </a:r>
            <a:br>
              <a:rPr lang="en-US" dirty="0"/>
            </a:br>
            <a:r>
              <a:rPr lang="en-US" sz="1100" b="0" i="0" dirty="0">
                <a:effectLst/>
                <a:latin typeface="+mn-lt"/>
                <a:ea typeface="+mn-ea"/>
                <a:cs typeface="+mn-cs"/>
                <a:sym typeface="Helvetica Neue"/>
              </a:rPr>
              <a:t>Third, we will move into the technical side, and you will be able to </a:t>
            </a:r>
            <a:r>
              <a:rPr lang="en-US" sz="1100" b="1" i="0" dirty="0">
                <a:effectLst/>
                <a:latin typeface="+mn-lt"/>
                <a:ea typeface="+mn-ea"/>
                <a:cs typeface="+mn-cs"/>
                <a:sym typeface="Helvetica Neue"/>
              </a:rPr>
              <a:t>outline</a:t>
            </a:r>
            <a:r>
              <a:rPr lang="en-US" sz="1100" b="0" i="0" dirty="0">
                <a:effectLst/>
                <a:latin typeface="+mn-lt"/>
                <a:ea typeface="+mn-ea"/>
                <a:cs typeface="+mn-cs"/>
                <a:sym typeface="Helvetica Neue"/>
              </a:rPr>
              <a:t> the main steps in the professional workflow for developing, calibrating, and validating a transport model.</a:t>
            </a:r>
            <a:br>
              <a:rPr lang="en-US" dirty="0"/>
            </a:br>
            <a:r>
              <a:rPr lang="en-US" sz="1100" b="0" i="0" dirty="0">
                <a:effectLst/>
                <a:latin typeface="+mn-lt"/>
                <a:ea typeface="+mn-ea"/>
                <a:cs typeface="+mn-cs"/>
                <a:sym typeface="Helvetica Neue"/>
              </a:rPr>
              <a:t>Fourth, you will be able to </a:t>
            </a:r>
            <a:r>
              <a:rPr lang="en-US" sz="1100" b="1" i="0" dirty="0">
                <a:effectLst/>
                <a:latin typeface="+mn-lt"/>
                <a:ea typeface="+mn-ea"/>
                <a:cs typeface="+mn-cs"/>
                <a:sym typeface="Helvetica Neue"/>
              </a:rPr>
              <a:t>explain</a:t>
            </a:r>
            <a:r>
              <a:rPr lang="en-US" sz="1100" b="0" i="0" dirty="0">
                <a:effectLst/>
                <a:latin typeface="+mn-lt"/>
                <a:ea typeface="+mn-ea"/>
                <a:cs typeface="+mn-cs"/>
                <a:sym typeface="Helvetica Neue"/>
              </a:rPr>
              <a:t> the core application of these models—how we use them to optimize services within the limits of budgets and other real-world constraints.</a:t>
            </a:r>
            <a:br>
              <a:rPr lang="en-US" dirty="0"/>
            </a:br>
            <a:r>
              <a:rPr lang="en-US" sz="1100" b="0" i="0" dirty="0">
                <a:effectLst/>
                <a:latin typeface="+mn-lt"/>
                <a:ea typeface="+mn-ea"/>
                <a:cs typeface="+mn-cs"/>
                <a:sym typeface="Helvetica Neue"/>
              </a:rPr>
              <a:t>And finally, you will be able to </a:t>
            </a:r>
            <a:r>
              <a:rPr lang="en-US" sz="1100" b="1" i="0" dirty="0">
                <a:effectLst/>
                <a:latin typeface="+mn-lt"/>
                <a:ea typeface="+mn-ea"/>
                <a:cs typeface="+mn-cs"/>
                <a:sym typeface="Helvetica Neue"/>
              </a:rPr>
              <a:t>analyze</a:t>
            </a:r>
            <a:r>
              <a:rPr lang="en-US" sz="1100" b="0" i="0" dirty="0">
                <a:effectLst/>
                <a:latin typeface="+mn-lt"/>
                <a:ea typeface="+mn-ea"/>
                <a:cs typeface="+mn-cs"/>
                <a:sym typeface="Helvetica Neue"/>
              </a:rPr>
              <a:t> how modeling is used to inform major projects, like those in London and Tokyo, and understand its connection to broader societal goals like equity and sustainability.</a:t>
            </a:r>
            <a:br>
              <a:rPr lang="en-US" dirty="0"/>
            </a:br>
            <a:r>
              <a:rPr lang="en-US" sz="1100" b="0" i="0" dirty="0">
                <a:effectLst/>
                <a:latin typeface="+mn-lt"/>
                <a:ea typeface="+mn-ea"/>
                <a:cs typeface="+mn-cs"/>
                <a:sym typeface="Helvetica Neue"/>
              </a:rPr>
              <a:t>With these goals in mind, let's begin by connecting today's topic to the fundamentals of traffic flow."</a:t>
            </a:r>
            <a:endParaRPr lang="en-US" dirty="0"/>
          </a:p>
        </p:txBody>
      </p:sp>
    </p:spTree>
    <p:extLst>
      <p:ext uri="{BB962C8B-B14F-4D97-AF65-F5344CB8AC3E}">
        <p14:creationId xmlns:p14="http://schemas.microsoft.com/office/powerpoint/2010/main" val="11699934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90FFEC-2C0E-6882-6863-38019245DF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9B74BA-756C-8B0C-AD67-DE94385A75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5D4208-BB90-6EAD-99CB-E6A9ECFE0B96}"/>
              </a:ext>
            </a:extLst>
          </p:cNvPr>
          <p:cNvSpPr>
            <a:spLocks noGrp="1"/>
          </p:cNvSpPr>
          <p:nvPr>
            <p:ph type="body" idx="1"/>
          </p:nvPr>
        </p:nvSpPr>
        <p:spPr/>
        <p:txBody>
          <a:bodyPr/>
          <a:lstStyle/>
          <a:p>
            <a:br>
              <a:rPr lang="fr-FR" dirty="0"/>
            </a:br>
            <a:r>
              <a:rPr lang="en-US" dirty="0"/>
              <a:t>Section 01: The "Why" and "What" of Public Transport Modeling</a:t>
            </a:r>
          </a:p>
          <a:p>
            <a:endParaRPr lang="en-AT" dirty="0"/>
          </a:p>
        </p:txBody>
      </p:sp>
    </p:spTree>
    <p:extLst>
      <p:ext uri="{BB962C8B-B14F-4D97-AF65-F5344CB8AC3E}">
        <p14:creationId xmlns:p14="http://schemas.microsoft.com/office/powerpoint/2010/main" val="36631056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92B824-D967-77F2-A431-43BD75D042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64E755-ABC1-F0CE-22A7-AEE089F1C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8D98FA-C632-A1FE-72EB-556128B3F857}"/>
              </a:ext>
            </a:extLst>
          </p:cNvPr>
          <p:cNvSpPr>
            <a:spLocks noGrp="1"/>
          </p:cNvSpPr>
          <p:nvPr>
            <p:ph type="body" idx="1"/>
          </p:nvPr>
        </p:nvSpPr>
        <p:spPr/>
        <p:txBody>
          <a:bodyPr/>
          <a:lstStyle/>
          <a:p>
            <a:r>
              <a:rPr lang="en-US" sz="1100" b="0" i="0" dirty="0">
                <a:effectLst/>
                <a:latin typeface="+mn-lt"/>
                <a:ea typeface="+mn-ea"/>
                <a:cs typeface="+mn-cs"/>
                <a:sym typeface="Helvetica Neue"/>
              </a:rPr>
              <a:t>"So, let's start with a formal definition. What exactly </a:t>
            </a:r>
            <a:r>
              <a:rPr lang="en-US" sz="1100" b="0" i="1" dirty="0">
                <a:effectLst/>
                <a:latin typeface="+mn-lt"/>
                <a:ea typeface="+mn-ea"/>
                <a:cs typeface="+mn-cs"/>
                <a:sym typeface="Helvetica Neue"/>
              </a:rPr>
              <a:t>is</a:t>
            </a:r>
            <a:r>
              <a:rPr lang="en-US" sz="1100" b="0" i="0" dirty="0">
                <a:effectLst/>
                <a:latin typeface="+mn-lt"/>
                <a:ea typeface="+mn-ea"/>
                <a:cs typeface="+mn-cs"/>
                <a:sym typeface="Helvetica Neue"/>
              </a:rPr>
              <a:t> public transport modeling? At its core, it is a combination of mathematics and simulation. We create a digital representation of a public transport network and the people who use it. Critically, these are not just abstract cartoons; they are sophisticated models built upon and calibrated with </a:t>
            </a:r>
            <a:r>
              <a:rPr lang="en-US" sz="1100" b="1" i="0" dirty="0">
                <a:effectLst/>
                <a:latin typeface="+mn-lt"/>
                <a:ea typeface="+mn-ea"/>
                <a:cs typeface="+mn-cs"/>
                <a:sym typeface="Helvetica Neue"/>
              </a:rPr>
              <a:t>real-world data</a:t>
            </a:r>
            <a:r>
              <a:rPr lang="en-US" sz="1100" b="0" i="0" dirty="0">
                <a:effectLst/>
                <a:latin typeface="+mn-lt"/>
                <a:ea typeface="+mn-ea"/>
                <a:cs typeface="+mn-cs"/>
                <a:sym typeface="Helvetica Neue"/>
              </a:rPr>
              <a:t>—ridership counts, GPS tracks, survey results, and more.</a:t>
            </a:r>
            <a:br>
              <a:rPr lang="en-US" dirty="0"/>
            </a:br>
            <a:r>
              <a:rPr lang="en-US" sz="1100" b="0" i="0" dirty="0">
                <a:effectLst/>
                <a:latin typeface="+mn-lt"/>
                <a:ea typeface="+mn-ea"/>
                <a:cs typeface="+mn-cs"/>
                <a:sym typeface="Helvetica Neue"/>
              </a:rPr>
              <a:t>The ultimate purpose of building these complex digital twins is to improve the real-world system. So, why does it matter? Because these models are the primary tools that allow planners to make </a:t>
            </a:r>
            <a:r>
              <a:rPr lang="en-US" sz="1100" b="1" i="0" dirty="0">
                <a:effectLst/>
                <a:latin typeface="+mn-lt"/>
                <a:ea typeface="+mn-ea"/>
                <a:cs typeface="+mn-cs"/>
                <a:sym typeface="Helvetica Neue"/>
              </a:rPr>
              <a:t>informed, data-driven decisions</a:t>
            </a:r>
            <a:r>
              <a:rPr lang="en-US" sz="1100" b="0" i="0" dirty="0">
                <a:effectLst/>
                <a:latin typeface="+mn-lt"/>
                <a:ea typeface="+mn-ea"/>
                <a:cs typeface="+mn-cs"/>
                <a:sym typeface="Helvetica Neue"/>
              </a:rPr>
              <a:t> about where to invest billions of dollars in new infrastructure. They help us design systems that </a:t>
            </a:r>
            <a:r>
              <a:rPr lang="en-US" sz="1100" b="1" i="0" dirty="0">
                <a:effectLst/>
                <a:latin typeface="+mn-lt"/>
                <a:ea typeface="+mn-ea"/>
                <a:cs typeface="+mn-cs"/>
                <a:sym typeface="Helvetica Neue"/>
              </a:rPr>
              <a:t>reduce congestion and operational costs</a:t>
            </a:r>
            <a:r>
              <a:rPr lang="en-US" sz="1100" b="0" i="0" dirty="0">
                <a:effectLst/>
                <a:latin typeface="+mn-lt"/>
                <a:ea typeface="+mn-ea"/>
                <a:cs typeface="+mn-cs"/>
                <a:sym typeface="Helvetica Neue"/>
              </a:rPr>
              <a:t>. And most importantly, they help us create a service that is more reliable, convenient, and enjoyable for the passenger. It is the essential analytical engine behind modern public transport planning."</a:t>
            </a:r>
            <a:endParaRPr lang="en-US" dirty="0"/>
          </a:p>
        </p:txBody>
      </p:sp>
    </p:spTree>
    <p:extLst>
      <p:ext uri="{BB962C8B-B14F-4D97-AF65-F5344CB8AC3E}">
        <p14:creationId xmlns:p14="http://schemas.microsoft.com/office/powerpoint/2010/main" val="2131501241"/>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r>
              <a:rPr lang="en-US" dirty="0"/>
              <a:t>Potential of Future AI-Supported E-Learning</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lang="en-US" dirty="0"/>
              <a:t>Focus on Transportation Engineering</a:t>
            </a:r>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
  <p:cSld name="1_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9" name="object 6">
            <a:extLst>
              <a:ext uri="{FF2B5EF4-FFF2-40B4-BE49-F238E27FC236}">
                <a16:creationId xmlns:a16="http://schemas.microsoft.com/office/drawing/2014/main" id="{6AAF3A8D-1DAF-BBCD-0818-A3247E1778C5}"/>
              </a:ext>
            </a:extLst>
          </p:cNvPr>
          <p:cNvSpPr txBox="1">
            <a:spLocks/>
          </p:cNvSpPr>
          <p:nvPr userDrawn="1"/>
        </p:nvSpPr>
        <p:spPr>
          <a:xfrm>
            <a:off x="726470" y="6350540"/>
            <a:ext cx="4193488"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Transport Modeling and Simulation</a:t>
            </a:r>
          </a:p>
        </p:txBody>
      </p:sp>
      <p:sp>
        <p:nvSpPr>
          <p:cNvPr id="11" name="object 6">
            <a:extLst>
              <a:ext uri="{FF2B5EF4-FFF2-40B4-BE49-F238E27FC236}">
                <a16:creationId xmlns:a16="http://schemas.microsoft.com/office/drawing/2014/main" id="{224B2A70-DF09-0798-88C6-610663BDD43B}"/>
              </a:ext>
            </a:extLst>
          </p:cNvPr>
          <p:cNvSpPr txBox="1">
            <a:spLocks/>
          </p:cNvSpPr>
          <p:nvPr userDrawn="1"/>
        </p:nvSpPr>
        <p:spPr>
          <a:xfrm>
            <a:off x="6879772" y="6343524"/>
            <a:ext cx="458575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Public Transport Modeling</a:t>
            </a:r>
          </a:p>
        </p:txBody>
      </p:sp>
      <p:sp>
        <p:nvSpPr>
          <p:cNvPr id="12" name="object 6">
            <a:extLst>
              <a:ext uri="{FF2B5EF4-FFF2-40B4-BE49-F238E27FC236}">
                <a16:creationId xmlns:a16="http://schemas.microsoft.com/office/drawing/2014/main" id="{DDE58B8E-5C70-D12D-817D-485E18761AB2}"/>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Tree>
    <p:extLst>
      <p:ext uri="{BB962C8B-B14F-4D97-AF65-F5344CB8AC3E}">
        <p14:creationId xmlns:p14="http://schemas.microsoft.com/office/powerpoint/2010/main" val="14976263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obj">
  <p:cSld name="Blank">
    <p:bg>
      <p:bgPr>
        <a:solidFill>
          <a:schemeClr val="bg1"/>
        </a:solidFill>
        <a:effectLst/>
      </p:bgPr>
    </p:bg>
    <p:spTree>
      <p:nvGrpSpPr>
        <p:cNvPr id="1" name=""/>
        <p:cNvGrpSpPr/>
        <p:nvPr/>
      </p:nvGrpSpPr>
      <p:grpSpPr>
        <a:xfrm>
          <a:off x="0" y="0"/>
          <a:ext cx="0" cy="0"/>
          <a:chOff x="0" y="0"/>
          <a:chExt cx="0" cy="0"/>
        </a:xfrm>
      </p:grpSpPr>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5" name="bg object 17">
            <a:extLst>
              <a:ext uri="{FF2B5EF4-FFF2-40B4-BE49-F238E27FC236}">
                <a16:creationId xmlns:a16="http://schemas.microsoft.com/office/drawing/2014/main" id="{74C6E545-07BF-151F-1AE9-D43D402FDBCC}"/>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6" name="bg object 18">
            <a:extLst>
              <a:ext uri="{FF2B5EF4-FFF2-40B4-BE49-F238E27FC236}">
                <a16:creationId xmlns:a16="http://schemas.microsoft.com/office/drawing/2014/main" id="{4937A292-7857-5FAD-1953-434A7A24D838}"/>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9" name="object 6">
            <a:extLst>
              <a:ext uri="{FF2B5EF4-FFF2-40B4-BE49-F238E27FC236}">
                <a16:creationId xmlns:a16="http://schemas.microsoft.com/office/drawing/2014/main" id="{26313B61-472B-AB8F-950F-EC438C6309F3}"/>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
        <p:nvSpPr>
          <p:cNvPr id="2" name="object 6">
            <a:extLst>
              <a:ext uri="{FF2B5EF4-FFF2-40B4-BE49-F238E27FC236}">
                <a16:creationId xmlns:a16="http://schemas.microsoft.com/office/drawing/2014/main" id="{D4113E70-67E5-D3DC-97E9-B599026F03F1}"/>
              </a:ext>
            </a:extLst>
          </p:cNvPr>
          <p:cNvSpPr txBox="1">
            <a:spLocks/>
          </p:cNvSpPr>
          <p:nvPr userDrawn="1"/>
        </p:nvSpPr>
        <p:spPr>
          <a:xfrm>
            <a:off x="726470" y="6350540"/>
            <a:ext cx="394263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Transport Modeling and Simulation</a:t>
            </a:r>
          </a:p>
        </p:txBody>
      </p:sp>
      <p:sp>
        <p:nvSpPr>
          <p:cNvPr id="3" name="object 6">
            <a:extLst>
              <a:ext uri="{FF2B5EF4-FFF2-40B4-BE49-F238E27FC236}">
                <a16:creationId xmlns:a16="http://schemas.microsoft.com/office/drawing/2014/main" id="{AA0675C7-92A5-A6CB-8DEC-DB9743FDBEE3}"/>
              </a:ext>
            </a:extLst>
          </p:cNvPr>
          <p:cNvSpPr txBox="1">
            <a:spLocks/>
          </p:cNvSpPr>
          <p:nvPr userDrawn="1"/>
        </p:nvSpPr>
        <p:spPr>
          <a:xfrm>
            <a:off x="6942966" y="6343524"/>
            <a:ext cx="4522565"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Public Transport Modeling</a:t>
            </a:r>
          </a:p>
        </p:txBody>
      </p:sp>
    </p:spTree>
    <p:extLst>
      <p:ext uri="{BB962C8B-B14F-4D97-AF65-F5344CB8AC3E}">
        <p14:creationId xmlns:p14="http://schemas.microsoft.com/office/powerpoint/2010/main" val="12437201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6EE12A6C-9B28-6387-6169-BB4BA6903997}"/>
              </a:ext>
            </a:extLst>
          </p:cNvPr>
          <p:cNvGrpSpPr/>
          <p:nvPr userDrawn="1"/>
        </p:nvGrpSpPr>
        <p:grpSpPr>
          <a:xfrm>
            <a:off x="3064024" y="1650945"/>
            <a:ext cx="5797172" cy="1937484"/>
            <a:chOff x="3064024" y="1650945"/>
            <a:chExt cx="5797172" cy="1937484"/>
          </a:xfrm>
        </p:grpSpPr>
        <p:pic>
          <p:nvPicPr>
            <p:cNvPr id="4" name="Picture 3" descr="A screenshot of a computer&#10;&#10;Description automatically generated">
              <a:extLst>
                <a:ext uri="{FF2B5EF4-FFF2-40B4-BE49-F238E27FC236}">
                  <a16:creationId xmlns:a16="http://schemas.microsoft.com/office/drawing/2014/main" id="{307D02E8-7799-7BE7-3651-C2008D016106}"/>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2FC6556D-2F1B-E202-E1F7-C100AA80E026}"/>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extLst>
      <p:ext uri="{BB962C8B-B14F-4D97-AF65-F5344CB8AC3E}">
        <p14:creationId xmlns:p14="http://schemas.microsoft.com/office/powerpoint/2010/main" val="3083413228"/>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288072"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79" r:id="rId2"/>
    <p:sldLayoutId id="2147483678" r:id="rId3"/>
    <p:sldLayoutId id="2147483680" r:id="rId4"/>
    <p:sldLayoutId id="2147483682" r:id="rId5"/>
    <p:sldLayoutId id="2147483683" r:id="rId6"/>
    <p:sldLayoutId id="2147483684" r:id="rId7"/>
    <p:sldLayoutId id="2147483685" r:id="rId8"/>
    <p:sldLayoutId id="2147483687" r:id="rId9"/>
    <p:sldLayoutId id="2147483695" r:id="rId10"/>
    <p:sldLayoutId id="2147483696" r:id="rId11"/>
    <p:sldLayoutId id="2147483697" r:id="rId12"/>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0.xml"/><Relationship Id="rId1" Type="http://schemas.openxmlformats.org/officeDocument/2006/relationships/video" Target="https://www.youtube.com/embed/g_ILtWzH3Ko?feature=oembed" TargetMode="External"/><Relationship Id="rId4" Type="http://schemas.openxmlformats.org/officeDocument/2006/relationships/image" Target="../media/image29.jpeg"/></Relationships>
</file>

<file path=ppt/slides/_rels/slide2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3.xml"/><Relationship Id="rId1" Type="http://schemas.openxmlformats.org/officeDocument/2006/relationships/slideLayout" Target="../slideLayouts/slideLayout10.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0.xml"/><Relationship Id="rId1" Type="http://schemas.openxmlformats.org/officeDocument/2006/relationships/video" Target="https://www.youtube.com/embed/1uT9WYn0W4U?feature=oembed" TargetMode="External"/><Relationship Id="rId4" Type="http://schemas.openxmlformats.org/officeDocument/2006/relationships/image" Target="../media/image37.jpeg"/></Relationships>
</file>

<file path=ppt/slides/_rels/slide3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8.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1C577BB1-F0D5-136F-8660-1809927841BF}"/>
              </a:ext>
            </a:extLst>
          </p:cNvPr>
          <p:cNvSpPr txBox="1">
            <a:spLocks/>
          </p:cNvSpPr>
          <p:nvPr/>
        </p:nvSpPr>
        <p:spPr>
          <a:xfrm>
            <a:off x="908596" y="2090159"/>
            <a:ext cx="8910054" cy="13706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lvl1pPr marL="0" marR="0" indent="0" algn="ctr" defTabSz="1219154" rtl="0" latinLnBrk="0">
              <a:lnSpc>
                <a:spcPct val="80000"/>
              </a:lnSpc>
              <a:spcBef>
                <a:spcPts val="0"/>
              </a:spcBef>
              <a:spcAft>
                <a:spcPts val="0"/>
              </a:spcAft>
              <a:buClrTx/>
              <a:buSzTx/>
              <a:buFontTx/>
              <a:buNone/>
              <a:tabLst/>
              <a:defRPr sz="3600" b="1" i="0" u="none" strike="noStrike" cap="none" spc="-232" baseline="0">
                <a:solidFill>
                  <a:srgbClr val="F78722"/>
                </a:solidFill>
                <a:uFillTx/>
                <a:latin typeface="Montserrat Regular" panose="00000500000000000000" pitchFamily="2" charset="-18"/>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hangingPunct="1"/>
            <a:r>
              <a:rPr lang="pl-PL" sz="4400" dirty="0">
                <a:latin typeface="Calibri" panose="020F0502020204030204" pitchFamily="34" charset="0"/>
                <a:ea typeface="Calibri" panose="020F0502020204030204" pitchFamily="34" charset="0"/>
                <a:cs typeface="Calibri" panose="020F0502020204030204" pitchFamily="34" charset="0"/>
              </a:rPr>
              <a:t>Transport Research and Analysis</a:t>
            </a:r>
          </a:p>
        </p:txBody>
      </p:sp>
      <p:sp>
        <p:nvSpPr>
          <p:cNvPr id="4" name="Google Shape;196;p1">
            <a:extLst>
              <a:ext uri="{FF2B5EF4-FFF2-40B4-BE49-F238E27FC236}">
                <a16:creationId xmlns:a16="http://schemas.microsoft.com/office/drawing/2014/main" id="{D933E597-F845-37FA-515B-A019549B3910}"/>
              </a:ext>
            </a:extLst>
          </p:cNvPr>
          <p:cNvSpPr txBox="1">
            <a:spLocks noGrp="1"/>
          </p:cNvSpPr>
          <p:nvPr>
            <p:ph type="body" idx="1"/>
          </p:nvPr>
        </p:nvSpPr>
        <p:spPr>
          <a:xfrm>
            <a:off x="767347" y="3907639"/>
            <a:ext cx="8898903" cy="573865"/>
          </a:xfrm>
          <a:prstGeom prst="rect">
            <a:avLst/>
          </a:prstGeom>
          <a:noFill/>
          <a:ln>
            <a:noFill/>
          </a:ln>
        </p:spPr>
        <p:txBody>
          <a:bodyPr spcFirstLastPara="1" wrap="square" lIns="50800" tIns="50800" rIns="50800" bIns="50800" anchor="t" anchorCtr="0">
            <a:noAutofit/>
          </a:bodyPr>
          <a:lstStyle/>
          <a:p>
            <a:pPr marL="0" lvl="0" indent="0" algn="l" rtl="0">
              <a:lnSpc>
                <a:spcPct val="100000"/>
              </a:lnSpc>
              <a:spcBef>
                <a:spcPts val="0"/>
              </a:spcBef>
              <a:spcAft>
                <a:spcPts val="0"/>
              </a:spcAft>
              <a:buClr>
                <a:srgbClr val="0070C0"/>
              </a:buClr>
              <a:buSzPts val="2000"/>
              <a:buFont typeface="Calibri"/>
              <a:buNone/>
            </a:pPr>
            <a:r>
              <a:rPr lang="en-US" dirty="0">
                <a:solidFill>
                  <a:srgbClr val="0070C0"/>
                </a:solidFill>
              </a:rPr>
              <a:t>Module 3: Transport Modeling and Simulation</a:t>
            </a:r>
          </a:p>
        </p:txBody>
      </p:sp>
      <p:sp>
        <p:nvSpPr>
          <p:cNvPr id="6" name="Google Shape;197;p1">
            <a:extLst>
              <a:ext uri="{FF2B5EF4-FFF2-40B4-BE49-F238E27FC236}">
                <a16:creationId xmlns:a16="http://schemas.microsoft.com/office/drawing/2014/main" id="{35258168-A38D-2819-65AD-729837FD33A2}"/>
              </a:ext>
            </a:extLst>
          </p:cNvPr>
          <p:cNvSpPr txBox="1"/>
          <p:nvPr/>
        </p:nvSpPr>
        <p:spPr>
          <a:xfrm>
            <a:off x="756196" y="4481504"/>
            <a:ext cx="8898903" cy="573865"/>
          </a:xfrm>
          <a:prstGeom prst="rect">
            <a:avLst/>
          </a:prstGeom>
          <a:noFill/>
          <a:ln>
            <a:noFill/>
          </a:ln>
        </p:spPr>
        <p:txBody>
          <a:bodyPr spcFirstLastPara="1" wrap="square" lIns="50800" tIns="50800" rIns="50800" bIns="50800" anchor="t" anchorCtr="0">
            <a:noAutofit/>
          </a:bodyPr>
          <a:lstStyle/>
          <a:p>
            <a:pPr lvl="0">
              <a:lnSpc>
                <a:spcPct val="100000"/>
              </a:lnSpc>
              <a:spcBef>
                <a:spcPts val="0"/>
              </a:spcBef>
              <a:buClr>
                <a:srgbClr val="0070C0"/>
              </a:buClr>
              <a:buSzPts val="2000"/>
            </a:pPr>
            <a:r>
              <a:rPr lang="en-GB" sz="2000" b="1" dirty="0">
                <a:solidFill>
                  <a:srgbClr val="0070C0"/>
                </a:solidFill>
                <a:highlight>
                  <a:srgbClr val="FFFF00"/>
                </a:highlight>
                <a:latin typeface="Calibri"/>
                <a:ea typeface="Calibri"/>
                <a:cs typeface="Calibri"/>
                <a:sym typeface="Calibri"/>
              </a:rPr>
              <a:t>Lecture 13: Public Transport </a:t>
            </a:r>
            <a:r>
              <a:rPr lang="en-GB" sz="2000" b="1" dirty="0" err="1">
                <a:solidFill>
                  <a:srgbClr val="0070C0"/>
                </a:solidFill>
                <a:highlight>
                  <a:srgbClr val="FFFF00"/>
                </a:highlight>
                <a:latin typeface="Calibri"/>
                <a:ea typeface="Calibri"/>
                <a:cs typeface="Calibri"/>
                <a:sym typeface="Calibri"/>
              </a:rPr>
              <a:t>Modeling</a:t>
            </a:r>
            <a:endParaRPr lang="en-GB" sz="1400" dirty="0">
              <a:highlight>
                <a:srgbClr val="FFFF00"/>
              </a:highlight>
              <a:latin typeface="Arial"/>
              <a:ea typeface="Arial"/>
              <a:cs typeface="Arial"/>
              <a:sym typeface="Arial"/>
            </a:endParaRP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84C38C-3E0C-1C55-F667-E67C1769FC64}"/>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B946D200-8916-384B-39C4-087DCF925F6B}"/>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b="1" dirty="0">
                <a:solidFill>
                  <a:sysClr val="windowText" lastClr="000000"/>
                </a:solidFill>
                <a:latin typeface="Arial"/>
                <a:cs typeface="Arial"/>
              </a:rPr>
              <a:t>1.0. </a:t>
            </a:r>
            <a:r>
              <a:rPr lang="en-US" b="1" dirty="0">
                <a:solidFill>
                  <a:sysClr val="windowText" lastClr="000000"/>
                </a:solidFill>
                <a:latin typeface="Arial"/>
                <a:cs typeface="Arial"/>
              </a:rPr>
              <a:t>What is Public Transport Modeling?</a:t>
            </a:r>
            <a:r>
              <a:rPr lang="en-GB" b="1" dirty="0">
                <a:solidFill>
                  <a:sysClr val="windowText" lastClr="000000"/>
                </a:solidFill>
                <a:latin typeface="Arial"/>
                <a:cs typeface="Arial"/>
              </a:rPr>
              <a:t>.</a:t>
            </a:r>
          </a:p>
        </p:txBody>
      </p:sp>
      <p:sp>
        <p:nvSpPr>
          <p:cNvPr id="5" name="object 3">
            <a:extLst>
              <a:ext uri="{FF2B5EF4-FFF2-40B4-BE49-F238E27FC236}">
                <a16:creationId xmlns:a16="http://schemas.microsoft.com/office/drawing/2014/main" id="{35A9886F-6C9F-A3BF-BD04-C1FB8E498BAA}"/>
              </a:ext>
            </a:extLst>
          </p:cNvPr>
          <p:cNvSpPr txBox="1"/>
          <p:nvPr/>
        </p:nvSpPr>
        <p:spPr>
          <a:xfrm>
            <a:off x="726468" y="1539562"/>
            <a:ext cx="10725152" cy="632042"/>
          </a:xfrm>
          <a:prstGeom prst="rect">
            <a:avLst/>
          </a:prstGeom>
        </p:spPr>
        <p:txBody>
          <a:bodyPr vert="horz" wrap="square" lIns="0" tIns="16329" rIns="0" bIns="0" rtlCol="0">
            <a:spAutoFit/>
          </a:bodyPr>
          <a:lstStyle/>
          <a:p>
            <a:pPr marL="342900" lvl="0" indent="-342900">
              <a:lnSpc>
                <a:spcPct val="100000"/>
              </a:lnSpc>
              <a:spcBef>
                <a:spcPts val="100"/>
              </a:spcBef>
              <a:spcAft>
                <a:spcPts val="100"/>
              </a:spcAft>
              <a:buFont typeface="Wingdings" panose="05000000000000000000" pitchFamily="2" charset="2"/>
              <a:buChar char="q"/>
              <a:defRPr/>
            </a:pPr>
            <a:r>
              <a:rPr lang="en-US" sz="2000" dirty="0">
                <a:solidFill>
                  <a:sysClr val="windowText" lastClr="000000"/>
                </a:solidFill>
                <a:latin typeface="Arial"/>
                <a:cs typeface="Arial"/>
              </a:rPr>
              <a:t>A </a:t>
            </a:r>
            <a:r>
              <a:rPr lang="en-US" sz="2000" b="1" dirty="0">
                <a:solidFill>
                  <a:sysClr val="windowText" lastClr="000000"/>
                </a:solidFill>
                <a:latin typeface="Arial"/>
                <a:cs typeface="Arial"/>
              </a:rPr>
              <a:t>mathematical and simulation-based approach </a:t>
            </a:r>
            <a:r>
              <a:rPr lang="en-US" sz="2000" dirty="0">
                <a:solidFill>
                  <a:sysClr val="windowText" lastClr="000000"/>
                </a:solidFill>
                <a:latin typeface="Arial"/>
                <a:cs typeface="Arial"/>
              </a:rPr>
              <a:t>to analyzing public transport systems (buses, trams, metro). It uses </a:t>
            </a:r>
            <a:r>
              <a:rPr lang="en-US" sz="2000" b="1" dirty="0">
                <a:solidFill>
                  <a:sysClr val="windowText" lastClr="000000"/>
                </a:solidFill>
                <a:latin typeface="Arial"/>
                <a:cs typeface="Arial"/>
              </a:rPr>
              <a:t>real-world data </a:t>
            </a:r>
            <a:r>
              <a:rPr lang="en-US" sz="2000" dirty="0">
                <a:solidFill>
                  <a:sysClr val="windowText" lastClr="000000"/>
                </a:solidFill>
                <a:latin typeface="Arial"/>
                <a:cs typeface="Arial"/>
              </a:rPr>
              <a:t>to optimize routes, schedules, and resources.</a:t>
            </a:r>
          </a:p>
        </p:txBody>
      </p:sp>
      <p:sp>
        <p:nvSpPr>
          <p:cNvPr id="11" name="object 2">
            <a:extLst>
              <a:ext uri="{FF2B5EF4-FFF2-40B4-BE49-F238E27FC236}">
                <a16:creationId xmlns:a16="http://schemas.microsoft.com/office/drawing/2014/main" id="{55D9F233-CB29-47D3-DA47-094D911887D2}"/>
              </a:ext>
            </a:extLst>
          </p:cNvPr>
          <p:cNvSpPr txBox="1">
            <a:spLocks noGrp="1"/>
          </p:cNvSpPr>
          <p:nvPr>
            <p:ph type="title"/>
          </p:nvPr>
        </p:nvSpPr>
        <p:spPr>
          <a:xfrm>
            <a:off x="726468" y="493611"/>
            <a:ext cx="6641895"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01. </a:t>
            </a:r>
            <a:r>
              <a:rPr lang="en-US" sz="2400" b="1" dirty="0">
                <a:solidFill>
                  <a:schemeClr val="bg1"/>
                </a:solidFill>
              </a:rPr>
              <a:t>The "Why" and "What" of Public Transport Modeling</a:t>
            </a:r>
            <a:endParaRPr lang="en-GB" sz="2400" b="1" dirty="0">
              <a:solidFill>
                <a:schemeClr val="bg1"/>
              </a:solidFill>
            </a:endParaRPr>
          </a:p>
        </p:txBody>
      </p:sp>
      <p:sp>
        <p:nvSpPr>
          <p:cNvPr id="4" name="Content Placeholder 2">
            <a:extLst>
              <a:ext uri="{FF2B5EF4-FFF2-40B4-BE49-F238E27FC236}">
                <a16:creationId xmlns:a16="http://schemas.microsoft.com/office/drawing/2014/main" id="{BCC21543-0922-80B4-911A-A67D2E2E3267}"/>
              </a:ext>
            </a:extLst>
          </p:cNvPr>
          <p:cNvSpPr txBox="1">
            <a:spLocks/>
          </p:cNvSpPr>
          <p:nvPr/>
        </p:nvSpPr>
        <p:spPr>
          <a:xfrm>
            <a:off x="726468" y="2437254"/>
            <a:ext cx="6089002" cy="224914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q"/>
              <a:defRPr/>
            </a:pPr>
            <a:r>
              <a:rPr kumimoji="0" lang="en-US" sz="2000" b="1" i="0" u="none" strike="noStrike" kern="1200" cap="none" spc="0" normalizeH="0" baseline="0" noProof="0" dirty="0">
                <a:ln>
                  <a:noFill/>
                </a:ln>
                <a:solidFill>
                  <a:sysClr val="windowText" lastClr="000000"/>
                </a:solidFill>
                <a:effectLst/>
                <a:uLnTx/>
                <a:uFillTx/>
                <a:ea typeface="+mn-ea"/>
                <a:cs typeface="+mn-cs"/>
              </a:rPr>
              <a:t>Why It Matters</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buFont typeface="Wingdings" panose="05000000000000000000" pitchFamily="2" charset="2"/>
              <a:buChar char="§"/>
              <a:defRPr/>
            </a:pPr>
            <a:r>
              <a:rPr kumimoji="0" lang="en-US" sz="2000" b="1" i="0" u="none" strike="noStrike" kern="1200" cap="none" spc="0" normalizeH="0" baseline="0" noProof="0" dirty="0">
                <a:ln>
                  <a:noFill/>
                </a:ln>
                <a:solidFill>
                  <a:sysClr val="windowText" lastClr="000000"/>
                </a:solidFill>
                <a:effectLst/>
                <a:uLnTx/>
                <a:uFillTx/>
                <a:ea typeface="+mn-ea"/>
                <a:cs typeface="+mn-cs"/>
              </a:rPr>
              <a:t>Informs</a:t>
            </a:r>
            <a:r>
              <a:rPr kumimoji="0" lang="en-US" sz="2000" i="0" u="none" strike="noStrike" kern="1200" cap="none" spc="0" normalizeH="0" baseline="0" noProof="0" dirty="0">
                <a:ln>
                  <a:noFill/>
                </a:ln>
                <a:solidFill>
                  <a:sysClr val="windowText" lastClr="000000"/>
                </a:solidFill>
                <a:effectLst/>
                <a:uLnTx/>
                <a:uFillTx/>
                <a:ea typeface="+mn-ea"/>
                <a:cs typeface="+mn-cs"/>
              </a:rPr>
              <a:t> data-driven decisions for future transport investments.</a:t>
            </a:r>
          </a:p>
          <a:p>
            <a:pPr lvl="1">
              <a:buFont typeface="Wingdings" panose="05000000000000000000" pitchFamily="2" charset="2"/>
              <a:buChar char="§"/>
              <a:defRPr/>
            </a:pPr>
            <a:r>
              <a:rPr kumimoji="0" lang="en-US" sz="2000" b="1" i="0" u="none" strike="noStrike" kern="1200" cap="none" spc="0" normalizeH="0" baseline="0" noProof="0" dirty="0">
                <a:ln>
                  <a:noFill/>
                </a:ln>
                <a:solidFill>
                  <a:sysClr val="windowText" lastClr="000000"/>
                </a:solidFill>
                <a:effectLst/>
                <a:uLnTx/>
                <a:uFillTx/>
                <a:ea typeface="+mn-ea"/>
                <a:cs typeface="+mn-cs"/>
              </a:rPr>
              <a:t>Reduces</a:t>
            </a:r>
            <a:r>
              <a:rPr kumimoji="0" lang="en-US" sz="2000" i="0" u="none" strike="noStrike" kern="1200" cap="none" spc="0" normalizeH="0" baseline="0" noProof="0" dirty="0">
                <a:ln>
                  <a:noFill/>
                </a:ln>
                <a:solidFill>
                  <a:sysClr val="windowText" lastClr="000000"/>
                </a:solidFill>
                <a:effectLst/>
                <a:uLnTx/>
                <a:uFillTx/>
                <a:ea typeface="+mn-ea"/>
                <a:cs typeface="+mn-cs"/>
              </a:rPr>
              <a:t> congestion, operational costs, and emissions.</a:t>
            </a:r>
          </a:p>
          <a:p>
            <a:pPr lvl="1">
              <a:buFont typeface="Wingdings" panose="05000000000000000000" pitchFamily="2" charset="2"/>
              <a:buChar char="§"/>
              <a:defRPr/>
            </a:pPr>
            <a:r>
              <a:rPr kumimoji="0" lang="en-US" sz="2000" b="1" i="0" u="none" strike="noStrike" kern="1200" cap="none" spc="0" normalizeH="0" baseline="0" noProof="0" dirty="0">
                <a:ln>
                  <a:noFill/>
                </a:ln>
                <a:solidFill>
                  <a:sysClr val="windowText" lastClr="000000"/>
                </a:solidFill>
                <a:effectLst/>
                <a:uLnTx/>
                <a:uFillTx/>
                <a:ea typeface="+mn-ea"/>
                <a:cs typeface="+mn-cs"/>
              </a:rPr>
              <a:t>Enhances</a:t>
            </a:r>
            <a:r>
              <a:rPr kumimoji="0" lang="en-US" sz="2000" i="0" u="none" strike="noStrike" kern="1200" cap="none" spc="0" normalizeH="0" baseline="0" noProof="0" dirty="0">
                <a:ln>
                  <a:noFill/>
                </a:ln>
                <a:solidFill>
                  <a:sysClr val="windowText" lastClr="000000"/>
                </a:solidFill>
                <a:effectLst/>
                <a:uLnTx/>
                <a:uFillTx/>
                <a:ea typeface="+mn-ea"/>
                <a:cs typeface="+mn-cs"/>
              </a:rPr>
              <a:t> service reliability and the overall passenger experience.</a:t>
            </a:r>
          </a:p>
        </p:txBody>
      </p:sp>
      <p:pic>
        <p:nvPicPr>
          <p:cNvPr id="2" name="Google Shape;242;g342ba188ed7_0_23">
            <a:extLst>
              <a:ext uri="{FF2B5EF4-FFF2-40B4-BE49-F238E27FC236}">
                <a16:creationId xmlns:a16="http://schemas.microsoft.com/office/drawing/2014/main" id="{8523F989-8B77-DB05-905A-49426E077CF9}"/>
              </a:ext>
            </a:extLst>
          </p:cNvPr>
          <p:cNvPicPr preferRelativeResize="0"/>
          <p:nvPr/>
        </p:nvPicPr>
        <p:blipFill>
          <a:blip r:embed="rId3">
            <a:alphaModFix/>
          </a:blip>
          <a:stretch>
            <a:fillRect/>
          </a:stretch>
        </p:blipFill>
        <p:spPr>
          <a:xfrm>
            <a:off x="6944134" y="2665973"/>
            <a:ext cx="4507486" cy="2020424"/>
          </a:xfrm>
          <a:prstGeom prst="rect">
            <a:avLst/>
          </a:prstGeom>
          <a:noFill/>
          <a:ln w="9525" cap="flat" cmpd="sng">
            <a:solidFill>
              <a:srgbClr val="FF0000"/>
            </a:solidFill>
            <a:prstDash val="solid"/>
            <a:round/>
            <a:headEnd type="none" w="sm" len="sm"/>
            <a:tailEnd type="none" w="sm" len="sm"/>
          </a:ln>
        </p:spPr>
      </p:pic>
    </p:spTree>
    <p:extLst>
      <p:ext uri="{BB962C8B-B14F-4D97-AF65-F5344CB8AC3E}">
        <p14:creationId xmlns:p14="http://schemas.microsoft.com/office/powerpoint/2010/main" val="26884655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AFF792-C44E-6A9B-676E-41FE8AED406E}"/>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50C37CD6-66EC-80A0-54F2-450E766E6A96}"/>
              </a:ext>
            </a:extLst>
          </p:cNvPr>
          <p:cNvSpPr txBox="1">
            <a:spLocks/>
          </p:cNvSpPr>
          <p:nvPr/>
        </p:nvSpPr>
        <p:spPr>
          <a:xfrm>
            <a:off x="726466" y="1539562"/>
            <a:ext cx="10677443" cy="69327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Public transport models are designed to answer fundamental planning and operational questions:</a:t>
            </a:r>
          </a:p>
        </p:txBody>
      </p:sp>
      <p:sp>
        <p:nvSpPr>
          <p:cNvPr id="6" name="object 3">
            <a:extLst>
              <a:ext uri="{FF2B5EF4-FFF2-40B4-BE49-F238E27FC236}">
                <a16:creationId xmlns:a16="http://schemas.microsoft.com/office/drawing/2014/main" id="{0EB232CF-E18B-0E95-2665-149F92A3A7F1}"/>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1.1. The Key Questions Modeling Answers</a:t>
            </a:r>
            <a:endParaRPr lang="en-GB" b="1" dirty="0">
              <a:solidFill>
                <a:sysClr val="windowText" lastClr="000000"/>
              </a:solidFill>
              <a:latin typeface="Arial"/>
              <a:cs typeface="Arial"/>
            </a:endParaRPr>
          </a:p>
        </p:txBody>
      </p:sp>
      <p:sp>
        <p:nvSpPr>
          <p:cNvPr id="4" name="object 2">
            <a:extLst>
              <a:ext uri="{FF2B5EF4-FFF2-40B4-BE49-F238E27FC236}">
                <a16:creationId xmlns:a16="http://schemas.microsoft.com/office/drawing/2014/main" id="{A2496B4E-1BB9-8542-B870-0F2608230643}"/>
              </a:ext>
            </a:extLst>
          </p:cNvPr>
          <p:cNvSpPr txBox="1">
            <a:spLocks noGrp="1"/>
          </p:cNvSpPr>
          <p:nvPr>
            <p:ph type="title"/>
          </p:nvPr>
        </p:nvSpPr>
        <p:spPr>
          <a:xfrm>
            <a:off x="726468" y="493611"/>
            <a:ext cx="6641895"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01. </a:t>
            </a:r>
            <a:r>
              <a:rPr lang="en-US" sz="2400" b="1" dirty="0">
                <a:solidFill>
                  <a:schemeClr val="bg1"/>
                </a:solidFill>
              </a:rPr>
              <a:t>The "Why" and "What" of Public Transport Modeling</a:t>
            </a:r>
            <a:endParaRPr lang="en-GB" sz="2400" b="1" dirty="0">
              <a:solidFill>
                <a:schemeClr val="bg1"/>
              </a:solidFill>
            </a:endParaRPr>
          </a:p>
        </p:txBody>
      </p:sp>
      <p:pic>
        <p:nvPicPr>
          <p:cNvPr id="1026" name="Picture 2">
            <a:extLst>
              <a:ext uri="{FF2B5EF4-FFF2-40B4-BE49-F238E27FC236}">
                <a16:creationId xmlns:a16="http://schemas.microsoft.com/office/drawing/2014/main" id="{1445F4CA-1939-F941-A743-0B509BDD01D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0878" t="18914" r="11213" b="7198"/>
          <a:stretch>
            <a:fillRect/>
          </a:stretch>
        </p:blipFill>
        <p:spPr bwMode="auto">
          <a:xfrm>
            <a:off x="6938716" y="1992894"/>
            <a:ext cx="4512904" cy="4280004"/>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2">
            <a:extLst>
              <a:ext uri="{FF2B5EF4-FFF2-40B4-BE49-F238E27FC236}">
                <a16:creationId xmlns:a16="http://schemas.microsoft.com/office/drawing/2014/main" id="{D5F9A31F-F113-12BA-6D88-37657065DE77}"/>
              </a:ext>
            </a:extLst>
          </p:cNvPr>
          <p:cNvSpPr txBox="1">
            <a:spLocks/>
          </p:cNvSpPr>
          <p:nvPr/>
        </p:nvSpPr>
        <p:spPr>
          <a:xfrm>
            <a:off x="726466" y="2377386"/>
            <a:ext cx="5936867" cy="294105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mj-lt"/>
              <a:buAutoNum type="arabicPeriod"/>
              <a:defRPr/>
            </a:pPr>
            <a:r>
              <a:rPr kumimoji="0" lang="en-US" sz="2000" i="0" u="none" strike="noStrike" kern="1200" cap="none" spc="0" normalizeH="0" baseline="0" noProof="0" dirty="0">
                <a:ln>
                  <a:noFill/>
                </a:ln>
                <a:solidFill>
                  <a:sysClr val="windowText" lastClr="000000"/>
                </a:solidFill>
                <a:effectLst/>
                <a:uLnTx/>
                <a:uFillTx/>
                <a:ea typeface="+mn-ea"/>
                <a:cs typeface="+mn-cs"/>
              </a:rPr>
              <a:t>Where should </a:t>
            </a:r>
            <a:r>
              <a:rPr kumimoji="0" lang="en-US" sz="2000" b="1" i="0" u="none" strike="noStrike" kern="1200" cap="none" spc="0" normalizeH="0" baseline="0" noProof="0" dirty="0">
                <a:ln>
                  <a:noFill/>
                </a:ln>
                <a:solidFill>
                  <a:sysClr val="windowText" lastClr="000000"/>
                </a:solidFill>
                <a:effectLst/>
                <a:uLnTx/>
                <a:uFillTx/>
                <a:ea typeface="+mn-ea"/>
                <a:cs typeface="+mn-cs"/>
              </a:rPr>
              <a:t>new routes</a:t>
            </a:r>
            <a:r>
              <a:rPr kumimoji="0" lang="en-US" sz="2000" i="0" u="none" strike="noStrike" kern="1200" cap="none" spc="0" normalizeH="0" baseline="0" noProof="0" dirty="0">
                <a:ln>
                  <a:noFill/>
                </a:ln>
                <a:solidFill>
                  <a:sysClr val="windowText" lastClr="000000"/>
                </a:solidFill>
                <a:effectLst/>
                <a:uLnTx/>
                <a:uFillTx/>
                <a:ea typeface="+mn-ea"/>
                <a:cs typeface="+mn-cs"/>
              </a:rPr>
              <a:t> be added to serve the most people?</a:t>
            </a:r>
          </a:p>
          <a:p>
            <a:pPr marL="457200" indent="-457200">
              <a:buFont typeface="+mj-lt"/>
              <a:buAutoNum type="arabicPeriod"/>
              <a:defRPr/>
            </a:pPr>
            <a:r>
              <a:rPr kumimoji="0" lang="en-US" sz="2000" i="0" u="none" strike="noStrike" kern="1200" cap="none" spc="0" normalizeH="0" baseline="0" noProof="0" dirty="0">
                <a:ln>
                  <a:noFill/>
                </a:ln>
                <a:solidFill>
                  <a:sysClr val="windowText" lastClr="000000"/>
                </a:solidFill>
                <a:effectLst/>
                <a:uLnTx/>
                <a:uFillTx/>
                <a:ea typeface="+mn-ea"/>
                <a:cs typeface="+mn-cs"/>
              </a:rPr>
              <a:t>How </a:t>
            </a:r>
            <a:r>
              <a:rPr kumimoji="0" lang="en-US" sz="2000" b="1" i="0" u="none" strike="noStrike" kern="1200" cap="none" spc="0" normalizeH="0" baseline="0" noProof="0" dirty="0">
                <a:ln>
                  <a:noFill/>
                </a:ln>
                <a:solidFill>
                  <a:sysClr val="windowText" lastClr="000000"/>
                </a:solidFill>
                <a:effectLst/>
                <a:uLnTx/>
                <a:uFillTx/>
                <a:ea typeface="+mn-ea"/>
                <a:cs typeface="+mn-cs"/>
              </a:rPr>
              <a:t>frequently</a:t>
            </a:r>
            <a:r>
              <a:rPr kumimoji="0" lang="en-US" sz="2000" i="0" u="none" strike="noStrike" kern="1200" cap="none" spc="0" normalizeH="0" baseline="0" noProof="0" dirty="0">
                <a:ln>
                  <a:noFill/>
                </a:ln>
                <a:solidFill>
                  <a:sysClr val="windowText" lastClr="000000"/>
                </a:solidFill>
                <a:effectLst/>
                <a:uLnTx/>
                <a:uFillTx/>
                <a:ea typeface="+mn-ea"/>
                <a:cs typeface="+mn-cs"/>
              </a:rPr>
              <a:t> should buses or trains run to balance service quality with operational costs?</a:t>
            </a:r>
          </a:p>
          <a:p>
            <a:pPr marL="457200" indent="-457200">
              <a:buFont typeface="+mj-lt"/>
              <a:buAutoNum type="arabicPeriod"/>
              <a:defRPr/>
            </a:pPr>
            <a:r>
              <a:rPr kumimoji="0" lang="en-US" sz="2000" i="0" u="none" strike="noStrike" kern="1200" cap="none" spc="0" normalizeH="0" baseline="0" noProof="0" dirty="0">
                <a:ln>
                  <a:noFill/>
                </a:ln>
                <a:solidFill>
                  <a:sysClr val="windowText" lastClr="000000"/>
                </a:solidFill>
                <a:effectLst/>
                <a:uLnTx/>
                <a:uFillTx/>
                <a:ea typeface="+mn-ea"/>
                <a:cs typeface="+mn-cs"/>
              </a:rPr>
              <a:t>Which solutions are most </a:t>
            </a:r>
            <a:r>
              <a:rPr kumimoji="0" lang="en-US" sz="2000" b="1" i="0" u="none" strike="noStrike" kern="1200" cap="none" spc="0" normalizeH="0" baseline="0" noProof="0" dirty="0">
                <a:ln>
                  <a:noFill/>
                </a:ln>
                <a:solidFill>
                  <a:sysClr val="windowText" lastClr="000000"/>
                </a:solidFill>
                <a:effectLst/>
                <a:uLnTx/>
                <a:uFillTx/>
                <a:ea typeface="+mn-ea"/>
                <a:cs typeface="+mn-cs"/>
              </a:rPr>
              <a:t>cost-effective</a:t>
            </a:r>
            <a:r>
              <a:rPr kumimoji="0" lang="en-US" sz="2000" i="0" u="none" strike="noStrike" kern="1200" cap="none" spc="0" normalizeH="0" baseline="0" noProof="0" dirty="0">
                <a:ln>
                  <a:noFill/>
                </a:ln>
                <a:solidFill>
                  <a:sysClr val="windowText" lastClr="000000"/>
                </a:solidFill>
                <a:effectLst/>
                <a:uLnTx/>
                <a:uFillTx/>
                <a:ea typeface="+mn-ea"/>
                <a:cs typeface="+mn-cs"/>
              </a:rPr>
              <a:t> for improving service and attracting new riders?</a:t>
            </a:r>
          </a:p>
          <a:p>
            <a:pPr marL="457200" indent="-457200">
              <a:buFont typeface="+mj-lt"/>
              <a:buAutoNum type="arabicPeriod"/>
              <a:defRPr/>
            </a:pPr>
            <a:r>
              <a:rPr kumimoji="0" lang="en-US" sz="2000" i="0" u="none" strike="noStrike" kern="1200" cap="none" spc="0" normalizeH="0" baseline="0" noProof="0" dirty="0">
                <a:ln>
                  <a:noFill/>
                </a:ln>
                <a:solidFill>
                  <a:sysClr val="windowText" lastClr="000000"/>
                </a:solidFill>
                <a:effectLst/>
                <a:uLnTx/>
                <a:uFillTx/>
                <a:ea typeface="+mn-ea"/>
                <a:cs typeface="+mn-cs"/>
              </a:rPr>
              <a:t>How will a proposed change (e.g., a new fare, a dedicated bus lane) </a:t>
            </a:r>
            <a:r>
              <a:rPr kumimoji="0" lang="en-US" sz="2000" b="1" i="0" u="none" strike="noStrike" kern="1200" cap="none" spc="0" normalizeH="0" baseline="0" noProof="0" dirty="0">
                <a:ln>
                  <a:noFill/>
                </a:ln>
                <a:solidFill>
                  <a:sysClr val="windowText" lastClr="000000"/>
                </a:solidFill>
                <a:effectLst/>
                <a:uLnTx/>
                <a:uFillTx/>
                <a:ea typeface="+mn-ea"/>
                <a:cs typeface="+mn-cs"/>
              </a:rPr>
              <a:t>impact</a:t>
            </a:r>
            <a:r>
              <a:rPr kumimoji="0" lang="en-US" sz="2000" i="0" u="none" strike="noStrike" kern="1200" cap="none" spc="0" normalizeH="0" baseline="0" noProof="0" dirty="0">
                <a:ln>
                  <a:noFill/>
                </a:ln>
                <a:solidFill>
                  <a:sysClr val="windowText" lastClr="000000"/>
                </a:solidFill>
                <a:effectLst/>
                <a:uLnTx/>
                <a:uFillTx/>
                <a:ea typeface="+mn-ea"/>
                <a:cs typeface="+mn-cs"/>
              </a:rPr>
              <a:t> the wider network and passenger behavior?</a:t>
            </a:r>
          </a:p>
        </p:txBody>
      </p:sp>
    </p:spTree>
    <p:extLst>
      <p:ext uri="{BB962C8B-B14F-4D97-AF65-F5344CB8AC3E}">
        <p14:creationId xmlns:p14="http://schemas.microsoft.com/office/powerpoint/2010/main" val="32708220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418A58-1C2B-F57C-E203-836669707A89}"/>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F077CFED-9BB5-2CF8-2BD6-22F5EB36E620}"/>
              </a:ext>
            </a:extLst>
          </p:cNvPr>
          <p:cNvSpPr txBox="1">
            <a:spLocks/>
          </p:cNvSpPr>
          <p:nvPr/>
        </p:nvSpPr>
        <p:spPr>
          <a:xfrm>
            <a:off x="726468" y="1539560"/>
            <a:ext cx="6641896" cy="453163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Models are tools for strategic planning and communication.</a:t>
            </a:r>
          </a:p>
          <a:p>
            <a:pPr marL="914400" lvl="1" indent="-457200">
              <a:buFont typeface="+mj-lt"/>
              <a:buAutoNum type="arabicPeriod"/>
              <a:defRPr/>
            </a:pPr>
            <a:r>
              <a:rPr kumimoji="0" lang="en-US" sz="2000" b="1" i="0" u="none" strike="noStrike" kern="1200" cap="none" spc="0" normalizeH="0" baseline="0" noProof="0" dirty="0">
                <a:ln>
                  <a:noFill/>
                </a:ln>
                <a:solidFill>
                  <a:sysClr val="windowText" lastClr="000000"/>
                </a:solidFill>
                <a:effectLst/>
                <a:uLnTx/>
                <a:uFillTx/>
                <a:ea typeface="+mn-ea"/>
                <a:cs typeface="+mn-cs"/>
              </a:rPr>
              <a:t>Forecasting Demand &amp; Performance</a:t>
            </a:r>
            <a:r>
              <a:rPr kumimoji="0" lang="en-US" sz="2000" i="0" u="none" strike="noStrike" kern="1200" cap="none" spc="0" normalizeH="0" baseline="0" noProof="0" dirty="0">
                <a:ln>
                  <a:noFill/>
                </a:ln>
                <a:solidFill>
                  <a:sysClr val="windowText" lastClr="000000"/>
                </a:solidFill>
                <a:effectLst/>
                <a:uLnTx/>
                <a:uFillTx/>
                <a:ea typeface="+mn-ea"/>
                <a:cs typeface="+mn-cs"/>
              </a:rPr>
              <a:t>: Estimate future travel volumes, speeds, and mode shares to inform long-range plans.</a:t>
            </a:r>
          </a:p>
          <a:p>
            <a:pPr marL="914400" lvl="1" indent="-457200">
              <a:buFont typeface="+mj-lt"/>
              <a:buAutoNum type="arabicPeriod"/>
              <a:defRPr/>
            </a:pPr>
            <a:r>
              <a:rPr kumimoji="0" lang="en-US" sz="2000" b="1" i="0" u="none" strike="noStrike" kern="1200" cap="none" spc="0" normalizeH="0" baseline="0" noProof="0" dirty="0">
                <a:ln>
                  <a:noFill/>
                </a:ln>
                <a:solidFill>
                  <a:sysClr val="windowText" lastClr="000000"/>
                </a:solidFill>
                <a:effectLst/>
                <a:uLnTx/>
                <a:uFillTx/>
                <a:ea typeface="+mn-ea"/>
                <a:cs typeface="+mn-cs"/>
              </a:rPr>
              <a:t>Evaluating Policy &amp; Investment Options</a:t>
            </a:r>
            <a:r>
              <a:rPr kumimoji="0" lang="en-US" sz="2000" i="0" u="none" strike="noStrike" kern="1200" cap="none" spc="0" normalizeH="0" baseline="0" noProof="0" dirty="0">
                <a:ln>
                  <a:noFill/>
                </a:ln>
                <a:solidFill>
                  <a:sysClr val="windowText" lastClr="000000"/>
                </a:solidFill>
                <a:effectLst/>
                <a:uLnTx/>
                <a:uFillTx/>
                <a:ea typeface="+mn-ea"/>
                <a:cs typeface="+mn-cs"/>
              </a:rPr>
              <a:t>: Assess the impacts of proposed infrastructure projects, new technologies, or policy changes.</a:t>
            </a:r>
          </a:p>
          <a:p>
            <a:pPr marL="914400" lvl="1" indent="-457200">
              <a:buFont typeface="+mj-lt"/>
              <a:buAutoNum type="arabicPeriod"/>
              <a:defRPr/>
            </a:pPr>
            <a:r>
              <a:rPr kumimoji="0" lang="en-US" sz="2000" b="1" i="0" u="none" strike="noStrike" kern="1200" cap="none" spc="0" normalizeH="0" baseline="0" noProof="0" dirty="0">
                <a:ln>
                  <a:noFill/>
                </a:ln>
                <a:solidFill>
                  <a:sysClr val="windowText" lastClr="000000"/>
                </a:solidFill>
                <a:effectLst/>
                <a:uLnTx/>
                <a:uFillTx/>
                <a:ea typeface="+mn-ea"/>
                <a:cs typeface="+mn-cs"/>
              </a:rPr>
              <a:t>Improving Stakeholder Communication</a:t>
            </a:r>
            <a:r>
              <a:rPr kumimoji="0" lang="en-US" sz="2000" i="0" u="none" strike="noStrike" kern="1200" cap="none" spc="0" normalizeH="0" baseline="0" noProof="0" dirty="0">
                <a:ln>
                  <a:noFill/>
                </a:ln>
                <a:solidFill>
                  <a:sysClr val="windowText" lastClr="000000"/>
                </a:solidFill>
                <a:effectLst/>
                <a:uLnTx/>
                <a:uFillTx/>
                <a:ea typeface="+mn-ea"/>
                <a:cs typeface="+mn-cs"/>
              </a:rPr>
              <a:t>: Use model outputs and visualizations to build consensus among planners, politicians, and the public.</a:t>
            </a:r>
          </a:p>
          <a:p>
            <a:pPr marL="914400" lvl="1" indent="-457200">
              <a:buFont typeface="+mj-lt"/>
              <a:buAutoNum type="arabicPeriod"/>
              <a:defRPr/>
            </a:pPr>
            <a:r>
              <a:rPr kumimoji="0" lang="en-US" sz="2000" b="1" i="0" u="none" strike="noStrike" kern="1200" cap="none" spc="0" normalizeH="0" baseline="0" noProof="0" dirty="0">
                <a:ln>
                  <a:noFill/>
                </a:ln>
                <a:solidFill>
                  <a:sysClr val="windowText" lastClr="000000"/>
                </a:solidFill>
                <a:effectLst/>
                <a:uLnTx/>
                <a:uFillTx/>
                <a:ea typeface="+mn-ea"/>
                <a:cs typeface="+mn-cs"/>
              </a:rPr>
              <a:t>Supporting Strategic Decision-Making</a:t>
            </a:r>
            <a:r>
              <a:rPr kumimoji="0" lang="en-US" sz="2000" i="0" u="none" strike="noStrike" kern="1200" cap="none" spc="0" normalizeH="0" baseline="0" noProof="0" dirty="0">
                <a:ln>
                  <a:noFill/>
                </a:ln>
                <a:solidFill>
                  <a:sysClr val="windowText" lastClr="000000"/>
                </a:solidFill>
                <a:effectLst/>
                <a:uLnTx/>
                <a:uFillTx/>
                <a:ea typeface="+mn-ea"/>
                <a:cs typeface="+mn-cs"/>
              </a:rPr>
              <a:t>: Provide quantitative, evidence-based insights for sustainable and equitable transport planning.</a:t>
            </a:r>
          </a:p>
        </p:txBody>
      </p:sp>
      <p:sp>
        <p:nvSpPr>
          <p:cNvPr id="6" name="object 3">
            <a:extLst>
              <a:ext uri="{FF2B5EF4-FFF2-40B4-BE49-F238E27FC236}">
                <a16:creationId xmlns:a16="http://schemas.microsoft.com/office/drawing/2014/main" id="{178DAF4E-A286-EA9A-46FF-80A8EE9B11D2}"/>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1.2. The Purpose of Modeling: A Strategic View</a:t>
            </a:r>
            <a:endParaRPr lang="en-GB" b="1" dirty="0">
              <a:solidFill>
                <a:sysClr val="windowText" lastClr="000000"/>
              </a:solidFill>
              <a:latin typeface="Arial"/>
              <a:cs typeface="Arial"/>
            </a:endParaRPr>
          </a:p>
        </p:txBody>
      </p:sp>
      <p:sp>
        <p:nvSpPr>
          <p:cNvPr id="7" name="object 2">
            <a:extLst>
              <a:ext uri="{FF2B5EF4-FFF2-40B4-BE49-F238E27FC236}">
                <a16:creationId xmlns:a16="http://schemas.microsoft.com/office/drawing/2014/main" id="{12420F73-8AC4-2F19-8EDD-683E56B37441}"/>
              </a:ext>
            </a:extLst>
          </p:cNvPr>
          <p:cNvSpPr txBox="1">
            <a:spLocks noGrp="1"/>
          </p:cNvSpPr>
          <p:nvPr>
            <p:ph type="title"/>
          </p:nvPr>
        </p:nvSpPr>
        <p:spPr>
          <a:xfrm>
            <a:off x="726468" y="493611"/>
            <a:ext cx="6641895"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01. </a:t>
            </a:r>
            <a:r>
              <a:rPr lang="en-US" sz="2400" b="1" dirty="0">
                <a:solidFill>
                  <a:schemeClr val="bg1"/>
                </a:solidFill>
              </a:rPr>
              <a:t>The "Why" and "What" of Public Transport Modeling</a:t>
            </a:r>
            <a:endParaRPr lang="en-GB" sz="2400" b="1" dirty="0">
              <a:solidFill>
                <a:schemeClr val="bg1"/>
              </a:solidFill>
            </a:endParaRPr>
          </a:p>
        </p:txBody>
      </p:sp>
      <p:pic>
        <p:nvPicPr>
          <p:cNvPr id="2050" name="Picture 2">
            <a:extLst>
              <a:ext uri="{FF2B5EF4-FFF2-40B4-BE49-F238E27FC236}">
                <a16:creationId xmlns:a16="http://schemas.microsoft.com/office/drawing/2014/main" id="{F978D499-5A7A-1EBC-E3BA-8E354BB888C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692" t="22449" r="6796" b="4806"/>
          <a:stretch>
            <a:fillRect/>
          </a:stretch>
        </p:blipFill>
        <p:spPr bwMode="auto">
          <a:xfrm>
            <a:off x="7373872" y="2090956"/>
            <a:ext cx="4077748" cy="34288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95055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0D9708-8B6C-1A56-7319-41FBAC898FC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A556C5CA-1713-27FC-0CA0-E69241C58FB4}"/>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b="1" dirty="0">
                <a:solidFill>
                  <a:sysClr val="windowText" lastClr="000000"/>
                </a:solidFill>
                <a:latin typeface="Arial"/>
                <a:cs typeface="Arial"/>
              </a:rPr>
              <a:t>1.3. </a:t>
            </a:r>
            <a:r>
              <a:rPr lang="en-US" b="1" dirty="0">
                <a:solidFill>
                  <a:sysClr val="windowText" lastClr="000000"/>
                </a:solidFill>
                <a:latin typeface="Arial"/>
                <a:cs typeface="Arial"/>
              </a:rPr>
              <a:t>How Modeling Supports Decision-Making</a:t>
            </a:r>
            <a:r>
              <a:rPr lang="en-GB" b="1" dirty="0">
                <a:solidFill>
                  <a:sysClr val="windowText" lastClr="000000"/>
                </a:solidFill>
                <a:latin typeface="Arial"/>
                <a:cs typeface="Arial"/>
              </a:rPr>
              <a:t>.</a:t>
            </a:r>
          </a:p>
        </p:txBody>
      </p:sp>
      <p:sp>
        <p:nvSpPr>
          <p:cNvPr id="5" name="object 2">
            <a:extLst>
              <a:ext uri="{FF2B5EF4-FFF2-40B4-BE49-F238E27FC236}">
                <a16:creationId xmlns:a16="http://schemas.microsoft.com/office/drawing/2014/main" id="{6F933662-0B2B-FA78-0546-3BF15E625050}"/>
              </a:ext>
            </a:extLst>
          </p:cNvPr>
          <p:cNvSpPr txBox="1">
            <a:spLocks noGrp="1"/>
          </p:cNvSpPr>
          <p:nvPr>
            <p:ph type="title"/>
          </p:nvPr>
        </p:nvSpPr>
        <p:spPr>
          <a:xfrm>
            <a:off x="726468" y="493611"/>
            <a:ext cx="6641895"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01. </a:t>
            </a:r>
            <a:r>
              <a:rPr lang="en-US" sz="2400" b="1" dirty="0">
                <a:solidFill>
                  <a:schemeClr val="bg1"/>
                </a:solidFill>
              </a:rPr>
              <a:t>The "Why" and "What" of Public Transport Modeling</a:t>
            </a:r>
            <a:endParaRPr lang="en-GB" sz="2400" b="1" dirty="0">
              <a:solidFill>
                <a:schemeClr val="bg1"/>
              </a:solidFill>
            </a:endParaRPr>
          </a:p>
        </p:txBody>
      </p:sp>
      <p:sp>
        <p:nvSpPr>
          <p:cNvPr id="6" name="Content Placeholder 2">
            <a:extLst>
              <a:ext uri="{FF2B5EF4-FFF2-40B4-BE49-F238E27FC236}">
                <a16:creationId xmlns:a16="http://schemas.microsoft.com/office/drawing/2014/main" id="{D4715E62-4856-F944-53EB-DE1C84B62CB6}"/>
              </a:ext>
            </a:extLst>
          </p:cNvPr>
          <p:cNvSpPr txBox="1">
            <a:spLocks/>
          </p:cNvSpPr>
          <p:nvPr/>
        </p:nvSpPr>
        <p:spPr>
          <a:xfrm>
            <a:off x="726466" y="2421599"/>
            <a:ext cx="5967168" cy="351090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Predict </a:t>
            </a:r>
            <a:r>
              <a:rPr lang="en-US" sz="2000" b="1" dirty="0">
                <a:solidFill>
                  <a:sysClr val="windowText" lastClr="000000"/>
                </a:solidFill>
              </a:rPr>
              <a:t>Demand</a:t>
            </a:r>
            <a:r>
              <a:rPr lang="en-US" sz="2000" dirty="0">
                <a:solidFill>
                  <a:sysClr val="windowText" lastClr="000000"/>
                </a:solidFill>
              </a:rPr>
              <a:t> -&gt; </a:t>
            </a:r>
            <a:r>
              <a:rPr kumimoji="0" lang="en-US" sz="2000" i="0" u="none" strike="noStrike" kern="1200" cap="none" spc="0" normalizeH="0" baseline="0" noProof="0" dirty="0">
                <a:ln>
                  <a:noFill/>
                </a:ln>
                <a:solidFill>
                  <a:sysClr val="windowText" lastClr="000000"/>
                </a:solidFill>
                <a:effectLst/>
                <a:uLnTx/>
                <a:uFillTx/>
                <a:ea typeface="+mn-ea"/>
                <a:cs typeface="+mn-cs"/>
              </a:rPr>
              <a:t>Plan for peak vs. off-peak travel needs.</a:t>
            </a:r>
          </a:p>
          <a:p>
            <a:pPr>
              <a:lnSpc>
                <a:spcPct val="100000"/>
              </a:lnSpc>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Simulate Scenarios</a:t>
            </a:r>
            <a:r>
              <a:rPr kumimoji="0" lang="en-US" sz="2000" i="0" u="none" strike="noStrike" kern="1200" cap="none" spc="0" normalizeH="0" baseline="0" noProof="0" dirty="0">
                <a:ln>
                  <a:noFill/>
                </a:ln>
                <a:solidFill>
                  <a:sysClr val="windowText" lastClr="000000"/>
                </a:solidFill>
                <a:effectLst/>
                <a:uLnTx/>
                <a:uFillTx/>
                <a:ea typeface="+mn-ea"/>
                <a:cs typeface="+mn-cs"/>
              </a:rPr>
              <a:t> -&gt; Evaluate the impact of policy changes (e.g., fare adjustments, new routes).</a:t>
            </a:r>
          </a:p>
          <a:p>
            <a:pPr>
              <a:lnSpc>
                <a:spcPct val="100000"/>
              </a:lnSpc>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Optimize Resources</a:t>
            </a:r>
            <a:r>
              <a:rPr kumimoji="0" lang="en-US" sz="2000" i="0" u="none" strike="noStrike" kern="1200" cap="none" spc="0" normalizeH="0" baseline="0" noProof="0" dirty="0">
                <a:ln>
                  <a:noFill/>
                </a:ln>
                <a:solidFill>
                  <a:sysClr val="windowText" lastClr="000000"/>
                </a:solidFill>
                <a:effectLst/>
                <a:uLnTx/>
                <a:uFillTx/>
                <a:ea typeface="+mn-ea"/>
                <a:cs typeface="+mn-cs"/>
              </a:rPr>
              <a:t> -&gt; Determine optimal fleet size, staffing, and schedules.</a:t>
            </a:r>
          </a:p>
          <a:p>
            <a:pPr>
              <a:lnSpc>
                <a:spcPct val="100000"/>
              </a:lnSpc>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Evaluate Investments</a:t>
            </a:r>
            <a:r>
              <a:rPr kumimoji="0" lang="en-US" sz="2000" i="0" u="none" strike="noStrike" kern="1200" cap="none" spc="0" normalizeH="0" baseline="0" noProof="0" dirty="0">
                <a:ln>
                  <a:noFill/>
                </a:ln>
                <a:solidFill>
                  <a:sysClr val="windowText" lastClr="000000"/>
                </a:solidFill>
                <a:effectLst/>
                <a:uLnTx/>
                <a:uFillTx/>
                <a:ea typeface="+mn-ea"/>
                <a:cs typeface="+mn-cs"/>
              </a:rPr>
              <a:t> -&gt; Assess the need for new infrastructure (e.g., new metro lines, bus terminals).</a:t>
            </a:r>
          </a:p>
        </p:txBody>
      </p:sp>
      <p:pic>
        <p:nvPicPr>
          <p:cNvPr id="10" name="Google Shape;328;g342ba188ed7_0_44" title="Slide 16_ Activity – Pair &amp; Share - visual selection (25).png">
            <a:extLst>
              <a:ext uri="{FF2B5EF4-FFF2-40B4-BE49-F238E27FC236}">
                <a16:creationId xmlns:a16="http://schemas.microsoft.com/office/drawing/2014/main" id="{56F317F1-3A9A-6816-0380-BEF52DB5F7BA}"/>
              </a:ext>
            </a:extLst>
          </p:cNvPr>
          <p:cNvPicPr preferRelativeResize="0"/>
          <p:nvPr/>
        </p:nvPicPr>
        <p:blipFill rotWithShape="1">
          <a:blip r:embed="rId3">
            <a:alphaModFix/>
          </a:blip>
          <a:srcRect l="8525" t="17205" b="9313"/>
          <a:stretch>
            <a:fillRect/>
          </a:stretch>
        </p:blipFill>
        <p:spPr>
          <a:xfrm>
            <a:off x="6693634" y="2475225"/>
            <a:ext cx="4757986" cy="3165774"/>
          </a:xfrm>
          <a:prstGeom prst="rect">
            <a:avLst/>
          </a:prstGeom>
          <a:noFill/>
          <a:ln>
            <a:noFill/>
          </a:ln>
        </p:spPr>
      </p:pic>
      <p:sp>
        <p:nvSpPr>
          <p:cNvPr id="11" name="Content Placeholder 2">
            <a:extLst>
              <a:ext uri="{FF2B5EF4-FFF2-40B4-BE49-F238E27FC236}">
                <a16:creationId xmlns:a16="http://schemas.microsoft.com/office/drawing/2014/main" id="{74E2B1B1-0D1A-2BF8-15DC-5AAB98157F0B}"/>
              </a:ext>
            </a:extLst>
          </p:cNvPr>
          <p:cNvSpPr txBox="1">
            <a:spLocks/>
          </p:cNvSpPr>
          <p:nvPr/>
        </p:nvSpPr>
        <p:spPr>
          <a:xfrm>
            <a:off x="726466" y="1539563"/>
            <a:ext cx="10677443" cy="44203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A direct link from model activities to real-world planning outcomes:</a:t>
            </a:r>
          </a:p>
        </p:txBody>
      </p:sp>
    </p:spTree>
    <p:extLst>
      <p:ext uri="{BB962C8B-B14F-4D97-AF65-F5344CB8AC3E}">
        <p14:creationId xmlns:p14="http://schemas.microsoft.com/office/powerpoint/2010/main" val="31049739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95A27F-C07D-DAB3-855F-3028AA3CB8F0}"/>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62A85EFD-5A9E-D65D-C7CE-36811FC9AAF4}"/>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02:</a:t>
            </a:r>
          </a:p>
          <a:p>
            <a:pPr algn="ctr"/>
            <a:r>
              <a:rPr lang="en-US" sz="3200" b="1" dirty="0">
                <a:solidFill>
                  <a:schemeClr val="bg1"/>
                </a:solidFill>
              </a:rPr>
              <a:t>The System We Model: Core Components &amp; Principles</a:t>
            </a:r>
          </a:p>
        </p:txBody>
      </p:sp>
    </p:spTree>
    <p:extLst>
      <p:ext uri="{BB962C8B-B14F-4D97-AF65-F5344CB8AC3E}">
        <p14:creationId xmlns:p14="http://schemas.microsoft.com/office/powerpoint/2010/main" val="41084865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8204DF-CE96-1D93-ADD8-74EE8D06A9E8}"/>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70C6947C-D854-37FC-EAF0-68CFF951CA7F}"/>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2.0. The Components of a Public Transport System</a:t>
            </a:r>
            <a:endParaRPr lang="en-GB" b="1" dirty="0">
              <a:solidFill>
                <a:sysClr val="windowText" lastClr="000000"/>
              </a:solidFill>
              <a:latin typeface="Arial"/>
              <a:cs typeface="Arial"/>
            </a:endParaRPr>
          </a:p>
        </p:txBody>
      </p:sp>
      <p:sp>
        <p:nvSpPr>
          <p:cNvPr id="7" name="object 2">
            <a:extLst>
              <a:ext uri="{FF2B5EF4-FFF2-40B4-BE49-F238E27FC236}">
                <a16:creationId xmlns:a16="http://schemas.microsoft.com/office/drawing/2014/main" id="{655B0D4E-686E-09B4-2215-7E5A4435F940}"/>
              </a:ext>
            </a:extLst>
          </p:cNvPr>
          <p:cNvSpPr txBox="1">
            <a:spLocks noGrp="1"/>
          </p:cNvSpPr>
          <p:nvPr>
            <p:ph type="title"/>
          </p:nvPr>
        </p:nvSpPr>
        <p:spPr>
          <a:xfrm>
            <a:off x="726466" y="493611"/>
            <a:ext cx="6822649"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02. </a:t>
            </a:r>
            <a:r>
              <a:rPr lang="en-US" sz="2400" b="1" dirty="0">
                <a:solidFill>
                  <a:schemeClr val="bg1"/>
                </a:solidFill>
              </a:rPr>
              <a:t>The System We Model: Core Components &amp; Principles</a:t>
            </a:r>
            <a:endParaRPr lang="en-GB" sz="2400" b="1" dirty="0">
              <a:solidFill>
                <a:schemeClr val="bg1"/>
              </a:solidFill>
            </a:endParaRPr>
          </a:p>
        </p:txBody>
      </p:sp>
      <p:sp>
        <p:nvSpPr>
          <p:cNvPr id="10" name="Content Placeholder 2">
            <a:extLst>
              <a:ext uri="{FF2B5EF4-FFF2-40B4-BE49-F238E27FC236}">
                <a16:creationId xmlns:a16="http://schemas.microsoft.com/office/drawing/2014/main" id="{1933CE56-37C0-83F7-29C9-3EF8D6CF2C82}"/>
              </a:ext>
            </a:extLst>
          </p:cNvPr>
          <p:cNvSpPr txBox="1">
            <a:spLocks/>
          </p:cNvSpPr>
          <p:nvPr/>
        </p:nvSpPr>
        <p:spPr>
          <a:xfrm>
            <a:off x="740380" y="1539562"/>
            <a:ext cx="10725152" cy="29770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A public transport network is a system of five interacting components:</a:t>
            </a:r>
            <a:endParaRPr kumimoji="0" lang="en-US" i="0" u="none" strike="noStrike" kern="1200" cap="none" spc="0" normalizeH="0" baseline="0" noProof="0" dirty="0">
              <a:ln>
                <a:noFill/>
              </a:ln>
              <a:solidFill>
                <a:sysClr val="windowText" lastClr="000000"/>
              </a:solidFill>
              <a:effectLst/>
              <a:uLnTx/>
              <a:uFillTx/>
              <a:ea typeface="+mn-ea"/>
              <a:cs typeface="+mn-cs"/>
            </a:endParaRPr>
          </a:p>
        </p:txBody>
      </p:sp>
      <p:grpSp>
        <p:nvGrpSpPr>
          <p:cNvPr id="19" name="Group 18">
            <a:extLst>
              <a:ext uri="{FF2B5EF4-FFF2-40B4-BE49-F238E27FC236}">
                <a16:creationId xmlns:a16="http://schemas.microsoft.com/office/drawing/2014/main" id="{3B8E19DE-F694-AB4F-35B6-DF3A3486128E}"/>
              </a:ext>
            </a:extLst>
          </p:cNvPr>
          <p:cNvGrpSpPr/>
          <p:nvPr/>
        </p:nvGrpSpPr>
        <p:grpSpPr>
          <a:xfrm>
            <a:off x="1198165" y="1979564"/>
            <a:ext cx="9657791" cy="3983392"/>
            <a:chOff x="1198165" y="1979564"/>
            <a:chExt cx="9657791" cy="3983392"/>
          </a:xfrm>
        </p:grpSpPr>
        <p:pic>
          <p:nvPicPr>
            <p:cNvPr id="11" name="Google Shape;459;g342ba188ed7_0_128" title="Slide 16_ Activity – Pair &amp; Share - visual selection (35).png">
              <a:extLst>
                <a:ext uri="{FF2B5EF4-FFF2-40B4-BE49-F238E27FC236}">
                  <a16:creationId xmlns:a16="http://schemas.microsoft.com/office/drawing/2014/main" id="{7DC23989-C7E6-B9E3-0469-D99C54156935}"/>
                </a:ext>
              </a:extLst>
            </p:cNvPr>
            <p:cNvPicPr preferRelativeResize="0"/>
            <p:nvPr/>
          </p:nvPicPr>
          <p:blipFill rotWithShape="1">
            <a:blip r:embed="rId3">
              <a:alphaModFix/>
            </a:blip>
            <a:srcRect l="5364" t="22357" r="7131" b="12833"/>
            <a:stretch>
              <a:fillRect/>
            </a:stretch>
          </p:blipFill>
          <p:spPr>
            <a:xfrm>
              <a:off x="1336044" y="1979564"/>
              <a:ext cx="9519912" cy="3983392"/>
            </a:xfrm>
            <a:prstGeom prst="rect">
              <a:avLst/>
            </a:prstGeom>
            <a:noFill/>
            <a:ln>
              <a:noFill/>
            </a:ln>
          </p:spPr>
        </p:pic>
        <p:sp>
          <p:nvSpPr>
            <p:cNvPr id="12" name="TextBox 11">
              <a:extLst>
                <a:ext uri="{FF2B5EF4-FFF2-40B4-BE49-F238E27FC236}">
                  <a16:creationId xmlns:a16="http://schemas.microsoft.com/office/drawing/2014/main" id="{ED938841-1C4A-F108-14E0-795EC8AAA86F}"/>
                </a:ext>
              </a:extLst>
            </p:cNvPr>
            <p:cNvSpPr txBox="1"/>
            <p:nvPr/>
          </p:nvSpPr>
          <p:spPr>
            <a:xfrm>
              <a:off x="1198165" y="2571369"/>
              <a:ext cx="1889739" cy="869212"/>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400" b="1" dirty="0"/>
                <a:t>Infrastructure</a:t>
              </a:r>
              <a:r>
                <a:rPr lang="en-US" sz="1400" dirty="0"/>
                <a:t>: The physical foundation (roads, stations, tracks, depots).</a:t>
              </a:r>
              <a:endParaRPr lang="en-AT" sz="1400" dirty="0"/>
            </a:p>
          </p:txBody>
        </p:sp>
        <p:sp>
          <p:nvSpPr>
            <p:cNvPr id="13" name="TextBox 12">
              <a:extLst>
                <a:ext uri="{FF2B5EF4-FFF2-40B4-BE49-F238E27FC236}">
                  <a16:creationId xmlns:a16="http://schemas.microsoft.com/office/drawing/2014/main" id="{519BE62C-8E11-9DBD-56E0-6615472093E4}"/>
                </a:ext>
              </a:extLst>
            </p:cNvPr>
            <p:cNvSpPr txBox="1"/>
            <p:nvPr/>
          </p:nvSpPr>
          <p:spPr>
            <a:xfrm>
              <a:off x="3153359" y="2608069"/>
              <a:ext cx="1889738" cy="1063112"/>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400" b="1" dirty="0"/>
                <a:t>Routes &amp; Networks</a:t>
              </a:r>
              <a:r>
                <a:rPr lang="en-US" sz="1400" dirty="0"/>
                <a:t>: The arrangement of the bus and train lines that define the service pattern.</a:t>
              </a:r>
              <a:endParaRPr lang="en-AT" sz="1400" dirty="0"/>
            </a:p>
          </p:txBody>
        </p:sp>
        <p:sp>
          <p:nvSpPr>
            <p:cNvPr id="14" name="TextBox 13">
              <a:extLst>
                <a:ext uri="{FF2B5EF4-FFF2-40B4-BE49-F238E27FC236}">
                  <a16:creationId xmlns:a16="http://schemas.microsoft.com/office/drawing/2014/main" id="{D3209D16-683C-BA46-6115-3405DE876D9F}"/>
                </a:ext>
              </a:extLst>
            </p:cNvPr>
            <p:cNvSpPr txBox="1"/>
            <p:nvPr/>
          </p:nvSpPr>
          <p:spPr>
            <a:xfrm>
              <a:off x="5201888" y="2365888"/>
              <a:ext cx="1774311" cy="1063112"/>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400" b="1" dirty="0"/>
                <a:t>Vehicles</a:t>
              </a:r>
              <a:r>
                <a:rPr lang="en-US" sz="1400" dirty="0"/>
                <a:t>: The fleet of buses, trains, and trams (including their capacity and fuel type).</a:t>
              </a:r>
              <a:endParaRPr lang="en-AT" sz="1400" dirty="0"/>
            </a:p>
          </p:txBody>
        </p:sp>
        <p:sp>
          <p:nvSpPr>
            <p:cNvPr id="15" name="TextBox 14">
              <a:extLst>
                <a:ext uri="{FF2B5EF4-FFF2-40B4-BE49-F238E27FC236}">
                  <a16:creationId xmlns:a16="http://schemas.microsoft.com/office/drawing/2014/main" id="{86B92A92-182D-E0BC-3F4A-20CEA40D30FA}"/>
                </a:ext>
              </a:extLst>
            </p:cNvPr>
            <p:cNvSpPr txBox="1"/>
            <p:nvPr/>
          </p:nvSpPr>
          <p:spPr>
            <a:xfrm>
              <a:off x="7114078" y="2365888"/>
              <a:ext cx="1920635" cy="1063112"/>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400" b="1" dirty="0"/>
                <a:t>Control Mechanisms</a:t>
              </a:r>
              <a:r>
                <a:rPr lang="en-US" sz="1400" dirty="0"/>
                <a:t>: The operational systems (scheduling, traffic signals, dispatch systems).</a:t>
              </a:r>
              <a:endParaRPr lang="en-AT" sz="1400" dirty="0"/>
            </a:p>
          </p:txBody>
        </p:sp>
        <p:sp>
          <p:nvSpPr>
            <p:cNvPr id="16" name="TextBox 15">
              <a:extLst>
                <a:ext uri="{FF2B5EF4-FFF2-40B4-BE49-F238E27FC236}">
                  <a16:creationId xmlns:a16="http://schemas.microsoft.com/office/drawing/2014/main" id="{83891FA4-FB46-A9C9-5788-7C64916B42C6}"/>
                </a:ext>
              </a:extLst>
            </p:cNvPr>
            <p:cNvSpPr txBox="1"/>
            <p:nvPr/>
          </p:nvSpPr>
          <p:spPr>
            <a:xfrm>
              <a:off x="9167652" y="2608069"/>
              <a:ext cx="1555364" cy="869212"/>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400" b="1" dirty="0"/>
                <a:t>Fare &amp; Ticketing</a:t>
              </a:r>
              <a:r>
                <a:rPr lang="en-US" sz="1400" dirty="0"/>
                <a:t>: The payment systems and pricing strategies</a:t>
              </a:r>
              <a:endParaRPr lang="en-AT" sz="1400" dirty="0"/>
            </a:p>
          </p:txBody>
        </p:sp>
      </p:grpSp>
    </p:spTree>
    <p:extLst>
      <p:ext uri="{BB962C8B-B14F-4D97-AF65-F5344CB8AC3E}">
        <p14:creationId xmlns:p14="http://schemas.microsoft.com/office/powerpoint/2010/main" val="38159445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BF15E9-E450-1D89-8B7E-361F0B56B7C0}"/>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1F7567B0-3ED4-CA62-8830-6194FE55D1BB}"/>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2.1. System Interactions &amp; Efficiency</a:t>
            </a:r>
            <a:endParaRPr lang="en-GB" b="1" dirty="0">
              <a:solidFill>
                <a:sysClr val="windowText" lastClr="000000"/>
              </a:solidFill>
              <a:latin typeface="Arial"/>
              <a:cs typeface="Arial"/>
            </a:endParaRPr>
          </a:p>
        </p:txBody>
      </p:sp>
      <p:sp>
        <p:nvSpPr>
          <p:cNvPr id="8" name="Content Placeholder 2">
            <a:extLst>
              <a:ext uri="{FF2B5EF4-FFF2-40B4-BE49-F238E27FC236}">
                <a16:creationId xmlns:a16="http://schemas.microsoft.com/office/drawing/2014/main" id="{EA1693F0-FA28-0EB1-7DEC-9D23F8DBDA00}"/>
              </a:ext>
            </a:extLst>
          </p:cNvPr>
          <p:cNvSpPr txBox="1">
            <a:spLocks/>
          </p:cNvSpPr>
          <p:nvPr/>
        </p:nvSpPr>
        <p:spPr>
          <a:xfrm>
            <a:off x="726466" y="1539563"/>
            <a:ext cx="10725152" cy="31932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Efficiency is not found in any single component, but in how they work together.</a:t>
            </a:r>
            <a:endParaRPr kumimoji="0" lang="en-US" sz="2000" i="0" u="none" strike="noStrike" kern="1200" cap="none" spc="0" normalizeH="0" baseline="0" noProof="0" dirty="0">
              <a:ln>
                <a:noFill/>
              </a:ln>
              <a:solidFill>
                <a:sysClr val="windowText" lastClr="000000"/>
              </a:solidFill>
              <a:effectLst/>
              <a:uLnTx/>
              <a:uFillTx/>
              <a:ea typeface="+mn-ea"/>
              <a:cs typeface="+mn-cs"/>
            </a:endParaRPr>
          </a:p>
        </p:txBody>
      </p:sp>
      <p:sp>
        <p:nvSpPr>
          <p:cNvPr id="7" name="object 2">
            <a:extLst>
              <a:ext uri="{FF2B5EF4-FFF2-40B4-BE49-F238E27FC236}">
                <a16:creationId xmlns:a16="http://schemas.microsoft.com/office/drawing/2014/main" id="{A7FDF713-E44E-7C7C-2321-4C0AE474DD32}"/>
              </a:ext>
            </a:extLst>
          </p:cNvPr>
          <p:cNvSpPr txBox="1">
            <a:spLocks noGrp="1"/>
          </p:cNvSpPr>
          <p:nvPr>
            <p:ph type="title"/>
          </p:nvPr>
        </p:nvSpPr>
        <p:spPr>
          <a:xfrm>
            <a:off x="726466" y="493611"/>
            <a:ext cx="6822649"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02. </a:t>
            </a:r>
            <a:r>
              <a:rPr lang="en-US" sz="2400" b="1" dirty="0">
                <a:solidFill>
                  <a:schemeClr val="bg1"/>
                </a:solidFill>
              </a:rPr>
              <a:t>The System We Model: Core Components &amp; Principles</a:t>
            </a:r>
            <a:endParaRPr lang="en-GB" sz="2400" b="1" dirty="0">
              <a:solidFill>
                <a:schemeClr val="bg1"/>
              </a:solidFill>
            </a:endParaRPr>
          </a:p>
        </p:txBody>
      </p:sp>
      <p:sp>
        <p:nvSpPr>
          <p:cNvPr id="11" name="Content Placeholder 2">
            <a:extLst>
              <a:ext uri="{FF2B5EF4-FFF2-40B4-BE49-F238E27FC236}">
                <a16:creationId xmlns:a16="http://schemas.microsoft.com/office/drawing/2014/main" id="{E6BCE7A9-025E-D7B2-E999-E962620C69E6}"/>
              </a:ext>
            </a:extLst>
          </p:cNvPr>
          <p:cNvSpPr txBox="1">
            <a:spLocks/>
          </p:cNvSpPr>
          <p:nvPr/>
        </p:nvSpPr>
        <p:spPr>
          <a:xfrm>
            <a:off x="726465" y="2001186"/>
            <a:ext cx="10725151" cy="316623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Key System Interactions</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lnSpc>
                <a:spcPct val="100000"/>
              </a:lnSpc>
              <a:defRPr/>
            </a:pPr>
            <a:r>
              <a:rPr kumimoji="0" lang="en-US" sz="2000" b="1" i="0" u="none" strike="noStrike" kern="1200" cap="none" spc="0" normalizeH="0" baseline="0" noProof="0" dirty="0">
                <a:ln>
                  <a:noFill/>
                </a:ln>
                <a:solidFill>
                  <a:sysClr val="windowText" lastClr="000000"/>
                </a:solidFill>
                <a:effectLst/>
                <a:uLnTx/>
                <a:uFillTx/>
                <a:ea typeface="+mn-ea"/>
                <a:cs typeface="+mn-cs"/>
              </a:rPr>
              <a:t>Well-Aligned Schedules</a:t>
            </a:r>
            <a:r>
              <a:rPr kumimoji="0" lang="en-US" sz="2000" i="0" u="none" strike="noStrike" kern="1200" cap="none" spc="0" normalizeH="0" baseline="0" noProof="0" dirty="0">
                <a:ln>
                  <a:noFill/>
                </a:ln>
                <a:solidFill>
                  <a:sysClr val="windowText" lastClr="000000"/>
                </a:solidFill>
                <a:effectLst/>
                <a:uLnTx/>
                <a:uFillTx/>
                <a:ea typeface="+mn-ea"/>
                <a:cs typeface="+mn-cs"/>
              </a:rPr>
              <a:t>: Ensure timetables are synchronized and coordinated to minimize passenger wait times during transfers.</a:t>
            </a:r>
          </a:p>
          <a:p>
            <a:pPr lvl="1">
              <a:lnSpc>
                <a:spcPct val="100000"/>
              </a:lnSpc>
              <a:defRPr/>
            </a:pPr>
            <a:r>
              <a:rPr kumimoji="0" lang="en-US" sz="2000" b="1" i="0" u="none" strike="noStrike" kern="1200" cap="none" spc="0" normalizeH="0" baseline="0" noProof="0" dirty="0">
                <a:ln>
                  <a:noFill/>
                </a:ln>
                <a:solidFill>
                  <a:sysClr val="windowText" lastClr="000000"/>
                </a:solidFill>
                <a:effectLst/>
                <a:uLnTx/>
                <a:uFillTx/>
                <a:ea typeface="+mn-ea"/>
                <a:cs typeface="+mn-cs"/>
              </a:rPr>
              <a:t>Efficient Vehicles</a:t>
            </a:r>
            <a:r>
              <a:rPr kumimoji="0" lang="en-US" sz="2000" i="0" u="none" strike="noStrike" kern="1200" cap="none" spc="0" normalizeH="0" baseline="0" noProof="0" dirty="0">
                <a:ln>
                  <a:noFill/>
                </a:ln>
                <a:solidFill>
                  <a:sysClr val="windowText" lastClr="000000"/>
                </a:solidFill>
                <a:effectLst/>
                <a:uLnTx/>
                <a:uFillTx/>
                <a:ea typeface="+mn-ea"/>
                <a:cs typeface="+mn-cs"/>
              </a:rPr>
              <a:t>: Match the right vehicle capacity to the route's demand to minimize operational costs and avoid overcrowding.</a:t>
            </a:r>
          </a:p>
          <a:p>
            <a:pPr lvl="1">
              <a:lnSpc>
                <a:spcPct val="100000"/>
              </a:lnSpc>
              <a:defRPr/>
            </a:pPr>
            <a:r>
              <a:rPr kumimoji="0" lang="en-US" sz="2000" b="1" i="0" u="none" strike="noStrike" kern="1200" cap="none" spc="0" normalizeH="0" baseline="0" noProof="0" dirty="0">
                <a:ln>
                  <a:noFill/>
                </a:ln>
                <a:solidFill>
                  <a:sysClr val="windowText" lastClr="000000"/>
                </a:solidFill>
                <a:effectLst/>
                <a:uLnTx/>
                <a:uFillTx/>
                <a:ea typeface="+mn-ea"/>
                <a:cs typeface="+mn-cs"/>
              </a:rPr>
              <a:t>Smart Fare Systems</a:t>
            </a:r>
            <a:r>
              <a:rPr kumimoji="0" lang="en-US" sz="2000" i="0" u="none" strike="noStrike" kern="1200" cap="none" spc="0" normalizeH="0" baseline="0" noProof="0" dirty="0">
                <a:ln>
                  <a:noFill/>
                </a:ln>
                <a:solidFill>
                  <a:sysClr val="windowText" lastClr="000000"/>
                </a:solidFill>
                <a:effectLst/>
                <a:uLnTx/>
                <a:uFillTx/>
                <a:ea typeface="+mn-ea"/>
                <a:cs typeface="+mn-cs"/>
              </a:rPr>
              <a:t>: Use modern ticketing technology (like contactless payment) to accelerate passenger boarding and reduce dwell times at stops.</a:t>
            </a:r>
          </a:p>
        </p:txBody>
      </p:sp>
    </p:spTree>
    <p:extLst>
      <p:ext uri="{BB962C8B-B14F-4D97-AF65-F5344CB8AC3E}">
        <p14:creationId xmlns:p14="http://schemas.microsoft.com/office/powerpoint/2010/main" val="17413911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7121A6-B163-E230-2B08-D20BE7584286}"/>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A5E608E1-2792-8D7B-9AD1-4F01231FACAD}"/>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2.2. Core Principles of Public Transport Operations</a:t>
            </a:r>
            <a:endParaRPr lang="en-GB" b="1" dirty="0">
              <a:solidFill>
                <a:sysClr val="windowText" lastClr="000000"/>
              </a:solidFill>
              <a:latin typeface="Arial"/>
              <a:cs typeface="Arial"/>
            </a:endParaRPr>
          </a:p>
        </p:txBody>
      </p:sp>
      <p:sp>
        <p:nvSpPr>
          <p:cNvPr id="4" name="object 2">
            <a:extLst>
              <a:ext uri="{FF2B5EF4-FFF2-40B4-BE49-F238E27FC236}">
                <a16:creationId xmlns:a16="http://schemas.microsoft.com/office/drawing/2014/main" id="{5E9AE2C5-FE87-B52E-4A61-AB9089053336}"/>
              </a:ext>
            </a:extLst>
          </p:cNvPr>
          <p:cNvSpPr txBox="1">
            <a:spLocks noGrp="1"/>
          </p:cNvSpPr>
          <p:nvPr>
            <p:ph type="title"/>
          </p:nvPr>
        </p:nvSpPr>
        <p:spPr>
          <a:xfrm>
            <a:off x="726466" y="493611"/>
            <a:ext cx="6822649"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02. </a:t>
            </a:r>
            <a:r>
              <a:rPr lang="en-US" sz="2400" b="1" dirty="0">
                <a:solidFill>
                  <a:schemeClr val="bg1"/>
                </a:solidFill>
              </a:rPr>
              <a:t>The System We Model: Core Components &amp; Principles</a:t>
            </a:r>
            <a:endParaRPr lang="en-GB" sz="2400" b="1" dirty="0">
              <a:solidFill>
                <a:schemeClr val="bg1"/>
              </a:solidFill>
            </a:endParaRPr>
          </a:p>
        </p:txBody>
      </p:sp>
      <p:sp>
        <p:nvSpPr>
          <p:cNvPr id="8" name="Content Placeholder 2">
            <a:extLst>
              <a:ext uri="{FF2B5EF4-FFF2-40B4-BE49-F238E27FC236}">
                <a16:creationId xmlns:a16="http://schemas.microsoft.com/office/drawing/2014/main" id="{09736BEB-4201-5D9F-1668-2F9BE7D72C8C}"/>
              </a:ext>
            </a:extLst>
          </p:cNvPr>
          <p:cNvSpPr txBox="1">
            <a:spLocks/>
          </p:cNvSpPr>
          <p:nvPr/>
        </p:nvSpPr>
        <p:spPr>
          <a:xfrm>
            <a:off x="726466" y="1539563"/>
            <a:ext cx="10725152" cy="72292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Efficiency is not found in any single component, but in how they work together.</a:t>
            </a:r>
          </a:p>
          <a:p>
            <a:pPr marL="0" indent="0">
              <a:buNone/>
              <a:defRPr/>
            </a:pPr>
            <a:r>
              <a:rPr lang="en-US" sz="2000" dirty="0">
                <a:solidFill>
                  <a:sysClr val="windowText" lastClr="000000"/>
                </a:solidFill>
              </a:rPr>
              <a:t>Effective public transport is governed by five core operational principles:</a:t>
            </a:r>
            <a:endParaRPr kumimoji="0" lang="en-US" sz="2000" i="0" u="none" strike="noStrike" kern="1200" cap="none" spc="0" normalizeH="0" baseline="0" noProof="0" dirty="0">
              <a:ln>
                <a:noFill/>
              </a:ln>
              <a:solidFill>
                <a:sysClr val="windowText" lastClr="000000"/>
              </a:solidFill>
              <a:effectLst/>
              <a:uLnTx/>
              <a:uFillTx/>
              <a:ea typeface="+mn-ea"/>
              <a:cs typeface="+mn-cs"/>
            </a:endParaRPr>
          </a:p>
        </p:txBody>
      </p:sp>
      <p:sp>
        <p:nvSpPr>
          <p:cNvPr id="9" name="Content Placeholder 2">
            <a:extLst>
              <a:ext uri="{FF2B5EF4-FFF2-40B4-BE49-F238E27FC236}">
                <a16:creationId xmlns:a16="http://schemas.microsoft.com/office/drawing/2014/main" id="{7D267B90-C2C9-4F16-9650-E901759EFAB8}"/>
              </a:ext>
            </a:extLst>
          </p:cNvPr>
          <p:cNvSpPr txBox="1">
            <a:spLocks/>
          </p:cNvSpPr>
          <p:nvPr/>
        </p:nvSpPr>
        <p:spPr>
          <a:xfrm>
            <a:off x="726466" y="2404782"/>
            <a:ext cx="7843376" cy="385779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mj-lt"/>
              <a:buAutoNum type="arabicPeriod"/>
              <a:defRPr/>
            </a:pPr>
            <a:r>
              <a:rPr kumimoji="0" lang="en-US" sz="2000" b="1" i="0" u="none" strike="noStrike" kern="1200" cap="none" spc="0" normalizeH="0" baseline="0" noProof="0" dirty="0">
                <a:ln>
                  <a:noFill/>
                </a:ln>
                <a:solidFill>
                  <a:sysClr val="windowText" lastClr="000000"/>
                </a:solidFill>
                <a:effectLst/>
                <a:uLnTx/>
                <a:uFillTx/>
                <a:ea typeface="+mn-ea"/>
                <a:cs typeface="+mn-cs"/>
              </a:rPr>
              <a:t>Supply &amp; Demand</a:t>
            </a:r>
            <a:r>
              <a:rPr kumimoji="0" lang="en-US" sz="2000" i="0" u="none" strike="noStrike" kern="1200" cap="none" spc="0" normalizeH="0" baseline="0" noProof="0" dirty="0">
                <a:ln>
                  <a:noFill/>
                </a:ln>
                <a:solidFill>
                  <a:sysClr val="windowText" lastClr="000000"/>
                </a:solidFill>
                <a:effectLst/>
                <a:uLnTx/>
                <a:uFillTx/>
                <a:ea typeface="+mn-ea"/>
                <a:cs typeface="+mn-cs"/>
              </a:rPr>
              <a:t>: Service levels must be planned to match passenger needs and demand patterns.</a:t>
            </a:r>
          </a:p>
          <a:p>
            <a:pPr marL="457200" indent="-457200">
              <a:lnSpc>
                <a:spcPct val="100000"/>
              </a:lnSpc>
              <a:buFont typeface="+mj-lt"/>
              <a:buAutoNum type="arabicPeriod"/>
              <a:defRPr/>
            </a:pPr>
            <a:r>
              <a:rPr kumimoji="0" lang="en-US" sz="2000" b="1" i="0" u="none" strike="noStrike" kern="1200" cap="none" spc="0" normalizeH="0" baseline="0" noProof="0" dirty="0">
                <a:ln>
                  <a:noFill/>
                </a:ln>
                <a:solidFill>
                  <a:sysClr val="windowText" lastClr="000000"/>
                </a:solidFill>
                <a:effectLst/>
                <a:uLnTx/>
                <a:uFillTx/>
                <a:ea typeface="+mn-ea"/>
                <a:cs typeface="+mn-cs"/>
              </a:rPr>
              <a:t>Capacity</a:t>
            </a:r>
            <a:r>
              <a:rPr kumimoji="0" lang="en-US" sz="2000" i="0" u="none" strike="noStrike" kern="1200" cap="none" spc="0" normalizeH="0" baseline="0" noProof="0" dirty="0">
                <a:ln>
                  <a:noFill/>
                </a:ln>
                <a:solidFill>
                  <a:sysClr val="windowText" lastClr="000000"/>
                </a:solidFill>
                <a:effectLst/>
                <a:uLnTx/>
                <a:uFillTx/>
                <a:ea typeface="+mn-ea"/>
                <a:cs typeface="+mn-cs"/>
              </a:rPr>
              <a:t>: The system must provide enough vehicles and space to accommodate passenger demand, especially during peak periods.</a:t>
            </a:r>
          </a:p>
          <a:p>
            <a:pPr marL="457200" indent="-457200">
              <a:lnSpc>
                <a:spcPct val="100000"/>
              </a:lnSpc>
              <a:buFont typeface="+mj-lt"/>
              <a:buAutoNum type="arabicPeriod"/>
              <a:defRPr/>
            </a:pPr>
            <a:r>
              <a:rPr kumimoji="0" lang="en-US" sz="2000" b="1" i="0" u="none" strike="noStrike" kern="1200" cap="none" spc="0" normalizeH="0" baseline="0" noProof="0" dirty="0">
                <a:ln>
                  <a:noFill/>
                </a:ln>
                <a:solidFill>
                  <a:sysClr val="windowText" lastClr="000000"/>
                </a:solidFill>
                <a:effectLst/>
                <a:uLnTx/>
                <a:uFillTx/>
                <a:ea typeface="+mn-ea"/>
                <a:cs typeface="+mn-cs"/>
              </a:rPr>
              <a:t>Reliability</a:t>
            </a:r>
            <a:r>
              <a:rPr kumimoji="0" lang="en-US" sz="2000" i="0" u="none" strike="noStrike" kern="1200" cap="none" spc="0" normalizeH="0" baseline="0" noProof="0" dirty="0">
                <a:ln>
                  <a:noFill/>
                </a:ln>
                <a:solidFill>
                  <a:sysClr val="windowText" lastClr="000000"/>
                </a:solidFill>
                <a:effectLst/>
                <a:uLnTx/>
                <a:uFillTx/>
                <a:ea typeface="+mn-ea"/>
                <a:cs typeface="+mn-cs"/>
              </a:rPr>
              <a:t>: Consistent and predictable schedules are essential to minimize delays and build passenger trust.</a:t>
            </a:r>
          </a:p>
          <a:p>
            <a:pPr marL="457200" indent="-457200">
              <a:lnSpc>
                <a:spcPct val="100000"/>
              </a:lnSpc>
              <a:buFont typeface="+mj-lt"/>
              <a:buAutoNum type="arabicPeriod"/>
              <a:defRPr/>
            </a:pPr>
            <a:r>
              <a:rPr kumimoji="0" lang="en-US" sz="2000" b="1" i="0" u="none" strike="noStrike" kern="1200" cap="none" spc="0" normalizeH="0" baseline="0" noProof="0" dirty="0">
                <a:ln>
                  <a:noFill/>
                </a:ln>
                <a:solidFill>
                  <a:sysClr val="windowText" lastClr="000000"/>
                </a:solidFill>
                <a:effectLst/>
                <a:uLnTx/>
                <a:uFillTx/>
                <a:ea typeface="+mn-ea"/>
                <a:cs typeface="+mn-cs"/>
              </a:rPr>
              <a:t>Accessibility</a:t>
            </a:r>
            <a:r>
              <a:rPr kumimoji="0" lang="en-US" sz="2000" i="0" u="none" strike="noStrike" kern="1200" cap="none" spc="0" normalizeH="0" baseline="0" noProof="0" dirty="0">
                <a:ln>
                  <a:noFill/>
                </a:ln>
                <a:solidFill>
                  <a:sysClr val="windowText" lastClr="000000"/>
                </a:solidFill>
                <a:effectLst/>
                <a:uLnTx/>
                <a:uFillTx/>
                <a:ea typeface="+mn-ea"/>
                <a:cs typeface="+mn-cs"/>
              </a:rPr>
              <a:t>: Stations, stops, and vehicles must be convenient, easy to reach, and usable for all passengers.</a:t>
            </a:r>
          </a:p>
          <a:p>
            <a:pPr marL="457200" indent="-457200">
              <a:lnSpc>
                <a:spcPct val="100000"/>
              </a:lnSpc>
              <a:buFont typeface="+mj-lt"/>
              <a:buAutoNum type="arabicPeriod"/>
              <a:defRPr/>
            </a:pPr>
            <a:r>
              <a:rPr kumimoji="0" lang="en-US" sz="2000" b="1" i="0" u="none" strike="noStrike" kern="1200" cap="none" spc="0" normalizeH="0" baseline="0" noProof="0" dirty="0">
                <a:ln>
                  <a:noFill/>
                </a:ln>
                <a:solidFill>
                  <a:sysClr val="windowText" lastClr="000000"/>
                </a:solidFill>
                <a:effectLst/>
                <a:uLnTx/>
                <a:uFillTx/>
                <a:ea typeface="+mn-ea"/>
                <a:cs typeface="+mn-cs"/>
              </a:rPr>
              <a:t>Cost Efficiency</a:t>
            </a:r>
            <a:r>
              <a:rPr kumimoji="0" lang="en-US" sz="2000" i="0" u="none" strike="noStrike" kern="1200" cap="none" spc="0" normalizeH="0" baseline="0" noProof="0" dirty="0">
                <a:ln>
                  <a:noFill/>
                </a:ln>
                <a:solidFill>
                  <a:sysClr val="windowText" lastClr="000000"/>
                </a:solidFill>
                <a:effectLst/>
                <a:uLnTx/>
                <a:uFillTx/>
                <a:ea typeface="+mn-ea"/>
                <a:cs typeface="+mn-cs"/>
              </a:rPr>
              <a:t>: The system must be designed to optimize the budget, reducing wasted trips and underutilized vehicles.</a:t>
            </a:r>
          </a:p>
        </p:txBody>
      </p:sp>
      <p:pic>
        <p:nvPicPr>
          <p:cNvPr id="12" name="Google Shape;351;g342ba188ed7_0_58" title="istockphoto-1337773035-612x612-removebg-preview.png">
            <a:extLst>
              <a:ext uri="{FF2B5EF4-FFF2-40B4-BE49-F238E27FC236}">
                <a16:creationId xmlns:a16="http://schemas.microsoft.com/office/drawing/2014/main" id="{3110618B-AF38-D82B-2E2B-2C6535C9555B}"/>
              </a:ext>
            </a:extLst>
          </p:cNvPr>
          <p:cNvPicPr preferRelativeResize="0"/>
          <p:nvPr/>
        </p:nvPicPr>
        <p:blipFill>
          <a:blip r:embed="rId3">
            <a:alphaModFix/>
          </a:blip>
          <a:stretch>
            <a:fillRect/>
          </a:stretch>
        </p:blipFill>
        <p:spPr>
          <a:xfrm>
            <a:off x="8525603" y="3715324"/>
            <a:ext cx="2977312" cy="2547254"/>
          </a:xfrm>
          <a:prstGeom prst="rect">
            <a:avLst/>
          </a:prstGeom>
          <a:noFill/>
          <a:ln>
            <a:noFill/>
          </a:ln>
        </p:spPr>
      </p:pic>
    </p:spTree>
    <p:extLst>
      <p:ext uri="{BB962C8B-B14F-4D97-AF65-F5344CB8AC3E}">
        <p14:creationId xmlns:p14="http://schemas.microsoft.com/office/powerpoint/2010/main" val="3200481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F9E0DD-1B23-CE1A-4D09-FA3B859EA58B}"/>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7F5FF5AD-B676-C441-557B-B59A201B7946}"/>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2.3. How These Principles Shape Planning</a:t>
            </a:r>
            <a:endParaRPr lang="en-GB" b="1" dirty="0">
              <a:solidFill>
                <a:sysClr val="windowText" lastClr="000000"/>
              </a:solidFill>
              <a:latin typeface="Arial"/>
              <a:cs typeface="Arial"/>
            </a:endParaRPr>
          </a:p>
        </p:txBody>
      </p:sp>
      <p:sp>
        <p:nvSpPr>
          <p:cNvPr id="3" name="Content Placeholder 2">
            <a:extLst>
              <a:ext uri="{FF2B5EF4-FFF2-40B4-BE49-F238E27FC236}">
                <a16:creationId xmlns:a16="http://schemas.microsoft.com/office/drawing/2014/main" id="{5C49976E-AF13-A8A0-4BED-BEBA014CAF17}"/>
              </a:ext>
            </a:extLst>
          </p:cNvPr>
          <p:cNvSpPr txBox="1">
            <a:spLocks/>
          </p:cNvSpPr>
          <p:nvPr/>
        </p:nvSpPr>
        <p:spPr>
          <a:xfrm>
            <a:off x="698205" y="1539562"/>
            <a:ext cx="10725152" cy="31932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These principles create a series of critical trade-offs for planners.</a:t>
            </a:r>
            <a:endPar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endParaRPr>
          </a:p>
        </p:txBody>
      </p:sp>
      <p:sp>
        <p:nvSpPr>
          <p:cNvPr id="5" name="object 2">
            <a:extLst>
              <a:ext uri="{FF2B5EF4-FFF2-40B4-BE49-F238E27FC236}">
                <a16:creationId xmlns:a16="http://schemas.microsoft.com/office/drawing/2014/main" id="{1A0845F6-F565-3569-E033-09F4EF5A6B06}"/>
              </a:ext>
            </a:extLst>
          </p:cNvPr>
          <p:cNvSpPr txBox="1">
            <a:spLocks noGrp="1"/>
          </p:cNvSpPr>
          <p:nvPr>
            <p:ph type="title"/>
          </p:nvPr>
        </p:nvSpPr>
        <p:spPr>
          <a:xfrm>
            <a:off x="726466" y="493611"/>
            <a:ext cx="6822649"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02. </a:t>
            </a:r>
            <a:r>
              <a:rPr lang="en-US" sz="2400" b="1" dirty="0">
                <a:solidFill>
                  <a:schemeClr val="bg1"/>
                </a:solidFill>
              </a:rPr>
              <a:t>The System We Model: Core Components &amp; Principles</a:t>
            </a:r>
            <a:endParaRPr lang="en-GB" sz="2400" b="1" dirty="0">
              <a:solidFill>
                <a:schemeClr val="bg1"/>
              </a:solidFill>
            </a:endParaRPr>
          </a:p>
        </p:txBody>
      </p:sp>
      <p:pic>
        <p:nvPicPr>
          <p:cNvPr id="7" name="Google Shape;359;g342ba188ed7_0_65">
            <a:extLst>
              <a:ext uri="{FF2B5EF4-FFF2-40B4-BE49-F238E27FC236}">
                <a16:creationId xmlns:a16="http://schemas.microsoft.com/office/drawing/2014/main" id="{A341FF12-FC53-95A9-3AB2-3A7CA916F048}"/>
              </a:ext>
            </a:extLst>
          </p:cNvPr>
          <p:cNvPicPr preferRelativeResize="0"/>
          <p:nvPr/>
        </p:nvPicPr>
        <p:blipFill rotWithShape="1">
          <a:blip r:embed="rId3">
            <a:alphaModFix/>
          </a:blip>
          <a:srcRect l="4284" t="24137" r="4005" b="13340"/>
          <a:stretch>
            <a:fillRect/>
          </a:stretch>
        </p:blipFill>
        <p:spPr>
          <a:xfrm>
            <a:off x="980929" y="2222206"/>
            <a:ext cx="10254952" cy="3584972"/>
          </a:xfrm>
          <a:prstGeom prst="rect">
            <a:avLst/>
          </a:prstGeom>
          <a:noFill/>
          <a:ln>
            <a:noFill/>
          </a:ln>
        </p:spPr>
      </p:pic>
    </p:spTree>
    <p:extLst>
      <p:ext uri="{BB962C8B-B14F-4D97-AF65-F5344CB8AC3E}">
        <p14:creationId xmlns:p14="http://schemas.microsoft.com/office/powerpoint/2010/main" val="11949233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A7A709-0A2F-6750-6455-9367C109CD96}"/>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5F05CDAA-8930-980B-E5A7-C5FF79F4225A}"/>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2.4. Example: Peak vs. Off-Peak Adjustments</a:t>
            </a:r>
            <a:endParaRPr lang="en-GB" b="1" dirty="0">
              <a:solidFill>
                <a:sysClr val="windowText" lastClr="000000"/>
              </a:solidFill>
              <a:latin typeface="Arial"/>
              <a:cs typeface="Arial"/>
            </a:endParaRPr>
          </a:p>
        </p:txBody>
      </p:sp>
      <p:sp>
        <p:nvSpPr>
          <p:cNvPr id="8" name="object 2">
            <a:extLst>
              <a:ext uri="{FF2B5EF4-FFF2-40B4-BE49-F238E27FC236}">
                <a16:creationId xmlns:a16="http://schemas.microsoft.com/office/drawing/2014/main" id="{3E83136F-33B2-1369-0B1A-CE73FD2DEABB}"/>
              </a:ext>
            </a:extLst>
          </p:cNvPr>
          <p:cNvSpPr txBox="1">
            <a:spLocks noGrp="1"/>
          </p:cNvSpPr>
          <p:nvPr>
            <p:ph type="title"/>
          </p:nvPr>
        </p:nvSpPr>
        <p:spPr>
          <a:xfrm>
            <a:off x="726466" y="493611"/>
            <a:ext cx="6822649"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02. </a:t>
            </a:r>
            <a:r>
              <a:rPr lang="en-US" sz="2400" b="1" dirty="0">
                <a:solidFill>
                  <a:schemeClr val="bg1"/>
                </a:solidFill>
              </a:rPr>
              <a:t>The System We Model: Core Components &amp; Principles</a:t>
            </a:r>
            <a:endParaRPr lang="en-GB" sz="2400" b="1" dirty="0">
              <a:solidFill>
                <a:schemeClr val="bg1"/>
              </a:solidFill>
            </a:endParaRPr>
          </a:p>
        </p:txBody>
      </p:sp>
      <p:grpSp>
        <p:nvGrpSpPr>
          <p:cNvPr id="15" name="Group 14">
            <a:extLst>
              <a:ext uri="{FF2B5EF4-FFF2-40B4-BE49-F238E27FC236}">
                <a16:creationId xmlns:a16="http://schemas.microsoft.com/office/drawing/2014/main" id="{A187817C-A0B1-FBD9-0BF7-62CA3E1C6EA1}"/>
              </a:ext>
            </a:extLst>
          </p:cNvPr>
          <p:cNvGrpSpPr/>
          <p:nvPr/>
        </p:nvGrpSpPr>
        <p:grpSpPr>
          <a:xfrm>
            <a:off x="1007010" y="2222204"/>
            <a:ext cx="10177980" cy="3358205"/>
            <a:chOff x="1007010" y="2222204"/>
            <a:chExt cx="10177980" cy="3358205"/>
          </a:xfrm>
        </p:grpSpPr>
        <p:pic>
          <p:nvPicPr>
            <p:cNvPr id="9" name="Google Shape;367;g34595f48a32_0_21" title="Slide 16_ Activity – Pair &amp; Share - visual selection (27).png">
              <a:extLst>
                <a:ext uri="{FF2B5EF4-FFF2-40B4-BE49-F238E27FC236}">
                  <a16:creationId xmlns:a16="http://schemas.microsoft.com/office/drawing/2014/main" id="{7DCDA3A7-216B-1A68-E0D7-244703EF9B02}"/>
                </a:ext>
              </a:extLst>
            </p:cNvPr>
            <p:cNvPicPr preferRelativeResize="0"/>
            <p:nvPr/>
          </p:nvPicPr>
          <p:blipFill>
            <a:blip r:embed="rId3">
              <a:alphaModFix/>
            </a:blip>
            <a:srcRect l="3708" t="14852" r="3669" b="14129"/>
            <a:stretch>
              <a:fillRect/>
            </a:stretch>
          </p:blipFill>
          <p:spPr>
            <a:xfrm>
              <a:off x="1007010" y="2222204"/>
              <a:ext cx="10177980" cy="3062178"/>
            </a:xfrm>
            <a:prstGeom prst="rect">
              <a:avLst/>
            </a:prstGeom>
            <a:noFill/>
            <a:ln>
              <a:noFill/>
            </a:ln>
          </p:spPr>
        </p:pic>
        <p:sp>
          <p:nvSpPr>
            <p:cNvPr id="11" name="TextBox 10">
              <a:extLst>
                <a:ext uri="{FF2B5EF4-FFF2-40B4-BE49-F238E27FC236}">
                  <a16:creationId xmlns:a16="http://schemas.microsoft.com/office/drawing/2014/main" id="{08F404FB-C111-2A76-75A1-F45450EB7E48}"/>
                </a:ext>
              </a:extLst>
            </p:cNvPr>
            <p:cNvSpPr txBox="1"/>
            <p:nvPr/>
          </p:nvSpPr>
          <p:spPr>
            <a:xfrm>
              <a:off x="7386314" y="2809372"/>
              <a:ext cx="3703444" cy="1201804"/>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600" b="1" dirty="0"/>
                <a:t>Rush Hour / Peak Demand:                Goal: </a:t>
              </a:r>
              <a:r>
                <a:rPr lang="en-US" sz="1600" dirty="0"/>
                <a:t>Accommodate high demand, prioritize reliability.</a:t>
              </a:r>
              <a:r>
                <a:rPr lang="en-US" sz="1600" b="1" dirty="0"/>
                <a:t>                                                 Action: </a:t>
              </a:r>
              <a:r>
                <a:rPr lang="en-US" sz="1600" dirty="0"/>
                <a:t>Run buses at a high frequency (e.g., every 5 minutes).</a:t>
              </a:r>
              <a:endParaRPr lang="en-AT" sz="1600" dirty="0"/>
            </a:p>
          </p:txBody>
        </p:sp>
        <p:sp>
          <p:nvSpPr>
            <p:cNvPr id="13" name="TextBox 12">
              <a:extLst>
                <a:ext uri="{FF2B5EF4-FFF2-40B4-BE49-F238E27FC236}">
                  <a16:creationId xmlns:a16="http://schemas.microsoft.com/office/drawing/2014/main" id="{BBAE237B-3BE8-825E-E95C-965D89927440}"/>
                </a:ext>
              </a:extLst>
            </p:cNvPr>
            <p:cNvSpPr txBox="1"/>
            <p:nvPr/>
          </p:nvSpPr>
          <p:spPr>
            <a:xfrm>
              <a:off x="7386314" y="4378605"/>
              <a:ext cx="3235612" cy="1201804"/>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600" b="1" dirty="0"/>
                <a:t>Midday / Off-Peak Demand:</a:t>
              </a:r>
              <a:r>
                <a:rPr lang="en-US" sz="1600" dirty="0"/>
                <a:t>                </a:t>
              </a:r>
              <a:r>
                <a:rPr lang="en-US" sz="1600" b="1" dirty="0"/>
                <a:t>Goal</a:t>
              </a:r>
              <a:r>
                <a:rPr lang="en-US" sz="1600" dirty="0"/>
                <a:t>: Maintain coverage, prioritize resource efficiency.                 </a:t>
              </a:r>
              <a:r>
                <a:rPr lang="en-US" sz="1600" b="1" dirty="0"/>
                <a:t>Action</a:t>
              </a:r>
              <a:r>
                <a:rPr lang="en-US" sz="1600" dirty="0"/>
                <a:t>: Run buses at a lower frequency (e.g., every 20 minutes).</a:t>
              </a:r>
              <a:endParaRPr lang="en-AT" sz="1600" dirty="0"/>
            </a:p>
          </p:txBody>
        </p:sp>
        <p:sp>
          <p:nvSpPr>
            <p:cNvPr id="14" name="TextBox 13">
              <a:extLst>
                <a:ext uri="{FF2B5EF4-FFF2-40B4-BE49-F238E27FC236}">
                  <a16:creationId xmlns:a16="http://schemas.microsoft.com/office/drawing/2014/main" id="{CCEC790D-8402-76B0-BF15-5E2B50DA90EA}"/>
                </a:ext>
              </a:extLst>
            </p:cNvPr>
            <p:cNvSpPr txBox="1"/>
            <p:nvPr/>
          </p:nvSpPr>
          <p:spPr>
            <a:xfrm>
              <a:off x="10621926" y="4598344"/>
              <a:ext cx="237461" cy="315407"/>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endParaRPr lang="en-AT" sz="1600" dirty="0"/>
            </a:p>
          </p:txBody>
        </p:sp>
      </p:grpSp>
      <p:sp>
        <p:nvSpPr>
          <p:cNvPr id="16" name="Content Placeholder 2">
            <a:extLst>
              <a:ext uri="{FF2B5EF4-FFF2-40B4-BE49-F238E27FC236}">
                <a16:creationId xmlns:a16="http://schemas.microsoft.com/office/drawing/2014/main" id="{DD33D9A9-CC0E-4E4F-1CBC-013890AA7646}"/>
              </a:ext>
            </a:extLst>
          </p:cNvPr>
          <p:cNvSpPr txBox="1">
            <a:spLocks/>
          </p:cNvSpPr>
          <p:nvPr/>
        </p:nvSpPr>
        <p:spPr>
          <a:xfrm>
            <a:off x="726466" y="5902767"/>
            <a:ext cx="10725152" cy="39588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The Core Challenge: Finding the right balance between service quality and operational cost.</a:t>
            </a:r>
            <a:endParaRPr kumimoji="0" lang="en-US" sz="2000" i="0" u="none" strike="noStrike" kern="1200" cap="none" spc="0" normalizeH="0" baseline="0" noProof="0" dirty="0">
              <a:ln>
                <a:noFill/>
              </a:ln>
              <a:solidFill>
                <a:sysClr val="windowText" lastClr="000000"/>
              </a:solidFill>
              <a:effectLst/>
              <a:uLnTx/>
              <a:uFillTx/>
              <a:ea typeface="+mn-ea"/>
              <a:cs typeface="+mn-cs"/>
            </a:endParaRPr>
          </a:p>
        </p:txBody>
      </p:sp>
    </p:spTree>
    <p:extLst>
      <p:ext uri="{BB962C8B-B14F-4D97-AF65-F5344CB8AC3E}">
        <p14:creationId xmlns:p14="http://schemas.microsoft.com/office/powerpoint/2010/main" val="35302488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9C52CA-A2EF-B71F-7825-5E0B0618372E}"/>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7DC0DCC7-96AE-09A3-06A0-15BBF71E7DC9}"/>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03:</a:t>
            </a:r>
          </a:p>
          <a:p>
            <a:pPr algn="ctr"/>
            <a:r>
              <a:rPr lang="en-US" sz="3200" b="1" dirty="0">
                <a:solidFill>
                  <a:schemeClr val="bg1"/>
                </a:solidFill>
              </a:rPr>
              <a:t>The Modeling Workflow: From Data to Decisions</a:t>
            </a:r>
          </a:p>
        </p:txBody>
      </p:sp>
    </p:spTree>
    <p:extLst>
      <p:ext uri="{BB962C8B-B14F-4D97-AF65-F5344CB8AC3E}">
        <p14:creationId xmlns:p14="http://schemas.microsoft.com/office/powerpoint/2010/main" val="26403442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F78C29-A0EA-95A0-66AB-548767B72779}"/>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B714818C-9468-6ECE-54CC-D6171E24D7D2}"/>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3.0. The Model Development Workflow</a:t>
            </a:r>
            <a:endParaRPr lang="en-GB" b="1" dirty="0">
              <a:solidFill>
                <a:sysClr val="windowText" lastClr="000000"/>
              </a:solidFill>
              <a:latin typeface="Arial"/>
              <a:cs typeface="Arial"/>
            </a:endParaRPr>
          </a:p>
        </p:txBody>
      </p:sp>
      <p:sp>
        <p:nvSpPr>
          <p:cNvPr id="14" name="object 2">
            <a:extLst>
              <a:ext uri="{FF2B5EF4-FFF2-40B4-BE49-F238E27FC236}">
                <a16:creationId xmlns:a16="http://schemas.microsoft.com/office/drawing/2014/main" id="{0702D7A6-2DDA-C977-E963-8BE5CDF4FD3C}"/>
              </a:ext>
            </a:extLst>
          </p:cNvPr>
          <p:cNvSpPr txBox="1">
            <a:spLocks noGrp="1"/>
          </p:cNvSpPr>
          <p:nvPr>
            <p:ph type="title"/>
          </p:nvPr>
        </p:nvSpPr>
        <p:spPr>
          <a:xfrm>
            <a:off x="726468" y="493611"/>
            <a:ext cx="6195327"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03. </a:t>
            </a:r>
            <a:r>
              <a:rPr lang="en-US" sz="2400" b="1" dirty="0">
                <a:solidFill>
                  <a:schemeClr val="bg1"/>
                </a:solidFill>
              </a:rPr>
              <a:t>The Modeling Workflow: From Data to Decisions</a:t>
            </a:r>
            <a:endParaRPr lang="en-GB" sz="2400" b="1" dirty="0">
              <a:solidFill>
                <a:schemeClr val="bg1"/>
              </a:solidFill>
            </a:endParaRPr>
          </a:p>
        </p:txBody>
      </p:sp>
      <p:sp>
        <p:nvSpPr>
          <p:cNvPr id="3" name="Content Placeholder 2">
            <a:extLst>
              <a:ext uri="{FF2B5EF4-FFF2-40B4-BE49-F238E27FC236}">
                <a16:creationId xmlns:a16="http://schemas.microsoft.com/office/drawing/2014/main" id="{985872AD-DDC7-3C63-0D52-43B44B6D6632}"/>
              </a:ext>
            </a:extLst>
          </p:cNvPr>
          <p:cNvSpPr txBox="1">
            <a:spLocks/>
          </p:cNvSpPr>
          <p:nvPr/>
        </p:nvSpPr>
        <p:spPr>
          <a:xfrm>
            <a:off x="726468" y="1444618"/>
            <a:ext cx="10725152" cy="31932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These principles create a series of critical trade-offs for planners.</a:t>
            </a:r>
            <a:endPar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endParaRPr>
          </a:p>
        </p:txBody>
      </p:sp>
      <p:grpSp>
        <p:nvGrpSpPr>
          <p:cNvPr id="9" name="Group 8">
            <a:extLst>
              <a:ext uri="{FF2B5EF4-FFF2-40B4-BE49-F238E27FC236}">
                <a16:creationId xmlns:a16="http://schemas.microsoft.com/office/drawing/2014/main" id="{8FDFCD79-1855-DF1B-86D4-75F5E8C4C9C2}"/>
              </a:ext>
            </a:extLst>
          </p:cNvPr>
          <p:cNvGrpSpPr/>
          <p:nvPr/>
        </p:nvGrpSpPr>
        <p:grpSpPr>
          <a:xfrm>
            <a:off x="1871395" y="1811297"/>
            <a:ext cx="8482101" cy="4425626"/>
            <a:chOff x="1871395" y="1811297"/>
            <a:chExt cx="8482101" cy="4425626"/>
          </a:xfrm>
        </p:grpSpPr>
        <p:pic>
          <p:nvPicPr>
            <p:cNvPr id="2" name="Google Shape;384;g342ba188ed7_0_79" title="Slide 16_ Activity – Pair &amp; Share - visual selection (29).png">
              <a:extLst>
                <a:ext uri="{FF2B5EF4-FFF2-40B4-BE49-F238E27FC236}">
                  <a16:creationId xmlns:a16="http://schemas.microsoft.com/office/drawing/2014/main" id="{6676712C-99E8-6C1F-2371-371AF72F9366}"/>
                </a:ext>
              </a:extLst>
            </p:cNvPr>
            <p:cNvPicPr preferRelativeResize="0"/>
            <p:nvPr/>
          </p:nvPicPr>
          <p:blipFill rotWithShape="1">
            <a:blip r:embed="rId3">
              <a:alphaModFix/>
            </a:blip>
            <a:srcRect l="3039" t="18496" r="2860" b="6936"/>
            <a:stretch>
              <a:fillRect/>
            </a:stretch>
          </p:blipFill>
          <p:spPr>
            <a:xfrm>
              <a:off x="2016642" y="1811297"/>
              <a:ext cx="8158716" cy="4425626"/>
            </a:xfrm>
            <a:prstGeom prst="rect">
              <a:avLst/>
            </a:prstGeom>
            <a:noFill/>
            <a:ln>
              <a:noFill/>
            </a:ln>
          </p:spPr>
        </p:pic>
        <p:sp>
          <p:nvSpPr>
            <p:cNvPr id="4" name="TextBox 3">
              <a:extLst>
                <a:ext uri="{FF2B5EF4-FFF2-40B4-BE49-F238E27FC236}">
                  <a16:creationId xmlns:a16="http://schemas.microsoft.com/office/drawing/2014/main" id="{E6042DF9-9CD7-85BD-582A-4605D9CEB7A0}"/>
                </a:ext>
              </a:extLst>
            </p:cNvPr>
            <p:cNvSpPr txBox="1"/>
            <p:nvPr/>
          </p:nvSpPr>
          <p:spPr>
            <a:xfrm>
              <a:off x="1871395" y="2377188"/>
              <a:ext cx="2109708" cy="980205"/>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600" dirty="0"/>
                <a:t>Gathering essential inputs like ridership counts, GPS tracks, and survey data.</a:t>
              </a:r>
              <a:endParaRPr lang="en-AT" sz="1600" dirty="0"/>
            </a:p>
          </p:txBody>
        </p:sp>
        <p:sp>
          <p:nvSpPr>
            <p:cNvPr id="5" name="TextBox 4">
              <a:extLst>
                <a:ext uri="{FF2B5EF4-FFF2-40B4-BE49-F238E27FC236}">
                  <a16:creationId xmlns:a16="http://schemas.microsoft.com/office/drawing/2014/main" id="{37383D2F-3DE7-BB77-868F-376031835EE2}"/>
                </a:ext>
              </a:extLst>
            </p:cNvPr>
            <p:cNvSpPr txBox="1"/>
            <p:nvPr/>
          </p:nvSpPr>
          <p:spPr>
            <a:xfrm>
              <a:off x="3944679" y="2448795"/>
              <a:ext cx="2128348" cy="980205"/>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600" dirty="0"/>
                <a:t>Analyzing demand data and operational costs to estimate key model parameters.</a:t>
              </a:r>
              <a:endParaRPr lang="en-AT" sz="1600" dirty="0"/>
            </a:p>
          </p:txBody>
        </p:sp>
        <p:sp>
          <p:nvSpPr>
            <p:cNvPr id="7" name="TextBox 6">
              <a:extLst>
                <a:ext uri="{FF2B5EF4-FFF2-40B4-BE49-F238E27FC236}">
                  <a16:creationId xmlns:a16="http://schemas.microsoft.com/office/drawing/2014/main" id="{E4380666-E54B-9036-D75A-2644C14134A6}"/>
                </a:ext>
              </a:extLst>
            </p:cNvPr>
            <p:cNvSpPr txBox="1"/>
            <p:nvPr/>
          </p:nvSpPr>
          <p:spPr>
            <a:xfrm>
              <a:off x="6089044" y="2591686"/>
              <a:ext cx="2074141" cy="1201804"/>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600" dirty="0"/>
                <a:t>Comparing initial simulation results to real-world data and adjusting the model for accuracy.</a:t>
              </a:r>
              <a:endParaRPr lang="en-AT" sz="1600" dirty="0"/>
            </a:p>
          </p:txBody>
        </p:sp>
        <p:sp>
          <p:nvSpPr>
            <p:cNvPr id="8" name="TextBox 7">
              <a:extLst>
                <a:ext uri="{FF2B5EF4-FFF2-40B4-BE49-F238E27FC236}">
                  <a16:creationId xmlns:a16="http://schemas.microsoft.com/office/drawing/2014/main" id="{006E3264-6EB8-25E0-8B10-8EC6AE4EAC72}"/>
                </a:ext>
              </a:extLst>
            </p:cNvPr>
            <p:cNvSpPr txBox="1"/>
            <p:nvPr/>
          </p:nvSpPr>
          <p:spPr>
            <a:xfrm>
              <a:off x="8179202" y="2448795"/>
              <a:ext cx="2174294" cy="1201804"/>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600" dirty="0"/>
                <a:t>Using the validated model for analysis and continuously improving it with new data.</a:t>
              </a:r>
              <a:endParaRPr lang="en-AT" sz="1600" dirty="0"/>
            </a:p>
          </p:txBody>
        </p:sp>
      </p:grpSp>
    </p:spTree>
    <p:extLst>
      <p:ext uri="{BB962C8B-B14F-4D97-AF65-F5344CB8AC3E}">
        <p14:creationId xmlns:p14="http://schemas.microsoft.com/office/powerpoint/2010/main" val="7551799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C8C75A-420B-0BC1-FC68-F6BD446A19F8}"/>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3F8948EE-0A49-8AE6-DF50-9E15DC94DA14}"/>
              </a:ext>
            </a:extLst>
          </p:cNvPr>
          <p:cNvSpPr txBox="1">
            <a:spLocks/>
          </p:cNvSpPr>
          <p:nvPr/>
        </p:nvSpPr>
        <p:spPr>
          <a:xfrm>
            <a:off x="726467" y="1539562"/>
            <a:ext cx="10725152" cy="4420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What does a model actually do? It performs three core functions:</a:t>
            </a:r>
            <a:endParaRPr kumimoji="0" lang="en-US" sz="2000" i="0" u="none" strike="noStrike" kern="1200" cap="none" spc="0" normalizeH="0" baseline="0" noProof="0" dirty="0">
              <a:ln>
                <a:noFill/>
              </a:ln>
              <a:solidFill>
                <a:sysClr val="windowText" lastClr="000000"/>
              </a:solidFill>
              <a:effectLst/>
              <a:uLnTx/>
              <a:uFillTx/>
              <a:ea typeface="+mn-ea"/>
              <a:cs typeface="+mn-cs"/>
            </a:endParaRPr>
          </a:p>
        </p:txBody>
      </p:sp>
      <p:sp>
        <p:nvSpPr>
          <p:cNvPr id="6" name="object 3">
            <a:extLst>
              <a:ext uri="{FF2B5EF4-FFF2-40B4-BE49-F238E27FC236}">
                <a16:creationId xmlns:a16="http://schemas.microsoft.com/office/drawing/2014/main" id="{F5D0C0C4-8AC8-E8BF-2FDC-FBAF37030603}"/>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3.1. The Modeling Process in Detail</a:t>
            </a:r>
            <a:endParaRPr lang="en-GB" b="1" dirty="0">
              <a:solidFill>
                <a:sysClr val="windowText" lastClr="000000"/>
              </a:solidFill>
              <a:latin typeface="Arial"/>
              <a:cs typeface="Arial"/>
            </a:endParaRPr>
          </a:p>
        </p:txBody>
      </p:sp>
      <p:sp>
        <p:nvSpPr>
          <p:cNvPr id="5" name="object 2">
            <a:extLst>
              <a:ext uri="{FF2B5EF4-FFF2-40B4-BE49-F238E27FC236}">
                <a16:creationId xmlns:a16="http://schemas.microsoft.com/office/drawing/2014/main" id="{DA9946B6-3C18-D7B7-4728-DF03FC93F688}"/>
              </a:ext>
            </a:extLst>
          </p:cNvPr>
          <p:cNvSpPr txBox="1">
            <a:spLocks noGrp="1"/>
          </p:cNvSpPr>
          <p:nvPr>
            <p:ph type="title"/>
          </p:nvPr>
        </p:nvSpPr>
        <p:spPr>
          <a:xfrm>
            <a:off x="726468" y="493611"/>
            <a:ext cx="6195327"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03. </a:t>
            </a:r>
            <a:r>
              <a:rPr lang="en-US" sz="2400" b="1" dirty="0">
                <a:solidFill>
                  <a:schemeClr val="bg1"/>
                </a:solidFill>
              </a:rPr>
              <a:t>The Modeling Workflow: From Data to Decisions</a:t>
            </a:r>
            <a:endParaRPr lang="en-GB" sz="2400" b="1" dirty="0">
              <a:solidFill>
                <a:schemeClr val="bg1"/>
              </a:solidFill>
            </a:endParaRPr>
          </a:p>
        </p:txBody>
      </p:sp>
      <p:pic>
        <p:nvPicPr>
          <p:cNvPr id="8" name="Google Shape;312;g34595f48a32_0_13">
            <a:extLst>
              <a:ext uri="{FF2B5EF4-FFF2-40B4-BE49-F238E27FC236}">
                <a16:creationId xmlns:a16="http://schemas.microsoft.com/office/drawing/2014/main" id="{6FD0F85C-1849-DB6C-8302-6BD966D3A4AA}"/>
              </a:ext>
            </a:extLst>
          </p:cNvPr>
          <p:cNvPicPr preferRelativeResize="0"/>
          <p:nvPr/>
        </p:nvPicPr>
        <p:blipFill rotWithShape="1">
          <a:blip r:embed="rId3">
            <a:alphaModFix/>
          </a:blip>
          <a:srcRect l="2135" t="19717" r="41462"/>
          <a:stretch>
            <a:fillRect/>
          </a:stretch>
        </p:blipFill>
        <p:spPr>
          <a:xfrm>
            <a:off x="740381" y="1981597"/>
            <a:ext cx="6181414" cy="4140175"/>
          </a:xfrm>
          <a:prstGeom prst="rect">
            <a:avLst/>
          </a:prstGeom>
          <a:noFill/>
          <a:ln>
            <a:noFill/>
          </a:ln>
        </p:spPr>
      </p:pic>
      <p:sp>
        <p:nvSpPr>
          <p:cNvPr id="9" name="TextBox 8">
            <a:extLst>
              <a:ext uri="{FF2B5EF4-FFF2-40B4-BE49-F238E27FC236}">
                <a16:creationId xmlns:a16="http://schemas.microsoft.com/office/drawing/2014/main" id="{1F10DE5D-E03C-3979-CB7B-686E0B6F569B}"/>
              </a:ext>
            </a:extLst>
          </p:cNvPr>
          <p:cNvSpPr txBox="1"/>
          <p:nvPr/>
        </p:nvSpPr>
        <p:spPr>
          <a:xfrm>
            <a:off x="7389692" y="2313392"/>
            <a:ext cx="4146633" cy="758606"/>
          </a:xfrm>
          <a:prstGeom prst="rect">
            <a:avLst/>
          </a:prstGeom>
          <a:solidFill>
            <a:srgbClr val="38CD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600" dirty="0"/>
              <a:t>Predicting passenger needs and travel patterns using demographic data, land use information, and economic forecasts.</a:t>
            </a:r>
            <a:endParaRPr lang="en-AT" sz="1600" dirty="0"/>
          </a:p>
        </p:txBody>
      </p:sp>
      <p:sp>
        <p:nvSpPr>
          <p:cNvPr id="10" name="TextBox 9">
            <a:extLst>
              <a:ext uri="{FF2B5EF4-FFF2-40B4-BE49-F238E27FC236}">
                <a16:creationId xmlns:a16="http://schemas.microsoft.com/office/drawing/2014/main" id="{AD8523DD-62B0-ACAA-FB96-8F6CCE076783}"/>
              </a:ext>
            </a:extLst>
          </p:cNvPr>
          <p:cNvSpPr txBox="1"/>
          <p:nvPr/>
        </p:nvSpPr>
        <p:spPr>
          <a:xfrm>
            <a:off x="7389693" y="3429000"/>
            <a:ext cx="4061926" cy="980205"/>
          </a:xfrm>
          <a:prstGeom prst="rect">
            <a:avLst/>
          </a:prstGeom>
          <a:solidFill>
            <a:srgbClr val="54E6A0"/>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600" dirty="0"/>
              <a:t>Designing the most efficient network of routes and schedules. This often involves specialized software (e.g., VISSIM, SUMO, VISUM).</a:t>
            </a:r>
            <a:endParaRPr lang="en-AT" sz="1600" dirty="0"/>
          </a:p>
        </p:txBody>
      </p:sp>
      <p:sp>
        <p:nvSpPr>
          <p:cNvPr id="11" name="TextBox 10">
            <a:extLst>
              <a:ext uri="{FF2B5EF4-FFF2-40B4-BE49-F238E27FC236}">
                <a16:creationId xmlns:a16="http://schemas.microsoft.com/office/drawing/2014/main" id="{B21EA637-19B8-050F-B944-FEADC47C6BFA}"/>
              </a:ext>
            </a:extLst>
          </p:cNvPr>
          <p:cNvSpPr txBox="1"/>
          <p:nvPr/>
        </p:nvSpPr>
        <p:spPr>
          <a:xfrm>
            <a:off x="7389692" y="4828335"/>
            <a:ext cx="4061926" cy="980205"/>
          </a:xfrm>
          <a:prstGeom prst="rect">
            <a:avLst/>
          </a:prstGeom>
          <a:solidFill>
            <a:srgbClr val="B9E952"/>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600" dirty="0"/>
              <a:t>Testing the performance of the planned network under various scenarios, considering passenger behavior, vehicle movements, and interactions with traffic.</a:t>
            </a:r>
            <a:endParaRPr lang="en-AT" sz="1600" dirty="0"/>
          </a:p>
        </p:txBody>
      </p:sp>
    </p:spTree>
    <p:extLst>
      <p:ext uri="{BB962C8B-B14F-4D97-AF65-F5344CB8AC3E}">
        <p14:creationId xmlns:p14="http://schemas.microsoft.com/office/powerpoint/2010/main" val="20234177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A323DE-EC6F-6B65-1822-3A67230B04EA}"/>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90AEE2EE-C1C3-5A7A-C0B5-5B0AEE8F2637}"/>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3.2. Simulating Public Transport in Action</a:t>
            </a:r>
            <a:endParaRPr lang="en-GB" b="1" dirty="0">
              <a:solidFill>
                <a:sysClr val="windowText" lastClr="000000"/>
              </a:solidFill>
              <a:latin typeface="Arial"/>
              <a:cs typeface="Arial"/>
            </a:endParaRPr>
          </a:p>
        </p:txBody>
      </p:sp>
      <p:sp>
        <p:nvSpPr>
          <p:cNvPr id="12" name="object 2">
            <a:extLst>
              <a:ext uri="{FF2B5EF4-FFF2-40B4-BE49-F238E27FC236}">
                <a16:creationId xmlns:a16="http://schemas.microsoft.com/office/drawing/2014/main" id="{6A9D8694-D98E-C265-F6F5-4B6980FAC511}"/>
              </a:ext>
            </a:extLst>
          </p:cNvPr>
          <p:cNvSpPr txBox="1">
            <a:spLocks noGrp="1"/>
          </p:cNvSpPr>
          <p:nvPr>
            <p:ph type="title"/>
          </p:nvPr>
        </p:nvSpPr>
        <p:spPr>
          <a:xfrm>
            <a:off x="726468" y="493611"/>
            <a:ext cx="6195327"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03. </a:t>
            </a:r>
            <a:r>
              <a:rPr lang="en-US" sz="2400" b="1" dirty="0">
                <a:solidFill>
                  <a:schemeClr val="bg1"/>
                </a:solidFill>
              </a:rPr>
              <a:t>The Modeling Workflow: From Data to Decisions</a:t>
            </a:r>
            <a:endParaRPr lang="en-GB" sz="2400" b="1" dirty="0">
              <a:solidFill>
                <a:schemeClr val="bg1"/>
              </a:solidFill>
            </a:endParaRPr>
          </a:p>
        </p:txBody>
      </p:sp>
      <p:pic>
        <p:nvPicPr>
          <p:cNvPr id="13" name="Online Media 12" title="Simulating Flow Speed of 5 Transport Modes and 200 People | PTV Vissim | Product Demo">
            <a:hlinkClick r:id="" action="ppaction://media"/>
            <a:extLst>
              <a:ext uri="{FF2B5EF4-FFF2-40B4-BE49-F238E27FC236}">
                <a16:creationId xmlns:a16="http://schemas.microsoft.com/office/drawing/2014/main" id="{10DCA6D1-1233-4936-DAF3-B1334BB4563E}"/>
              </a:ext>
            </a:extLst>
          </p:cNvPr>
          <p:cNvPicPr>
            <a:picLocks noRot="1" noChangeAspect="1"/>
          </p:cNvPicPr>
          <p:nvPr>
            <a:videoFile r:link="rId1"/>
          </p:nvPr>
        </p:nvPicPr>
        <p:blipFill>
          <a:blip r:embed="rId4"/>
          <a:stretch>
            <a:fillRect/>
          </a:stretch>
        </p:blipFill>
        <p:spPr>
          <a:xfrm>
            <a:off x="2186630" y="1715546"/>
            <a:ext cx="7818740" cy="4417588"/>
          </a:xfrm>
          <a:prstGeom prst="rect">
            <a:avLst/>
          </a:prstGeom>
        </p:spPr>
      </p:pic>
    </p:spTree>
    <p:extLst>
      <p:ext uri="{BB962C8B-B14F-4D97-AF65-F5344CB8AC3E}">
        <p14:creationId xmlns:p14="http://schemas.microsoft.com/office/powerpoint/2010/main" val="3082094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3"/>
                </p:tgtEl>
              </p:cMediaNode>
            </p:video>
            <p:seq concurrent="1" nextAc="seek">
              <p:cTn id="8" restart="whenNotActive" fill="hold" evtFilter="cancelBubble" nodeType="interactiveSeq">
                <p:stCondLst>
                  <p:cond evt="onClick" delay="0">
                    <p:tgtEl>
                      <p:spTgt spid="1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3"/>
                                        </p:tgtEl>
                                      </p:cBhvr>
                                    </p:cmd>
                                  </p:childTnLst>
                                </p:cTn>
                              </p:par>
                            </p:childTnLst>
                          </p:cTn>
                        </p:par>
                      </p:childTnLst>
                    </p:cTn>
                  </p:par>
                </p:childTnLst>
              </p:cTn>
              <p:nextCondLst>
                <p:cond evt="onClick" delay="0">
                  <p:tgtEl>
                    <p:spTgt spid="13"/>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DF83D8-2A91-83D1-C927-8796B706AA89}"/>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1BBB9759-9CD1-D1E2-A312-2F97F4617ACD}"/>
              </a:ext>
            </a:extLst>
          </p:cNvPr>
          <p:cNvSpPr txBox="1">
            <a:spLocks/>
          </p:cNvSpPr>
          <p:nvPr/>
        </p:nvSpPr>
        <p:spPr>
          <a:xfrm>
            <a:off x="726467" y="1539560"/>
            <a:ext cx="8523859" cy="474428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i="0" u="none" strike="noStrike" kern="1200" cap="none" spc="0" normalizeH="0" baseline="0" noProof="0" dirty="0">
                <a:ln>
                  <a:noFill/>
                </a:ln>
                <a:solidFill>
                  <a:sysClr val="windowText" lastClr="000000"/>
                </a:solidFill>
                <a:effectLst/>
                <a:uLnTx/>
                <a:uFillTx/>
                <a:cs typeface="Helvetica" panose="020B0604020202020204" pitchFamily="34" charset="0"/>
              </a:rPr>
              <a:t>Professional transport models are built using specialized software.</a:t>
            </a:r>
          </a:p>
          <a:p>
            <a:pPr marL="0" indent="0">
              <a:buNone/>
              <a:defRPr/>
            </a:pPr>
            <a:r>
              <a:rPr kumimoji="0" lang="en-US" sz="2000" b="1" i="0" u="none" strike="noStrike" kern="1200" cap="none" spc="0" normalizeH="0" baseline="0" noProof="0" dirty="0">
                <a:ln>
                  <a:noFill/>
                </a:ln>
                <a:solidFill>
                  <a:sysClr val="windowText" lastClr="000000"/>
                </a:solidFill>
                <a:effectLst/>
                <a:uLnTx/>
                <a:uFillTx/>
                <a:cs typeface="Helvetica" panose="020B0604020202020204" pitchFamily="34" charset="0"/>
              </a:rPr>
              <a:t>Key Platforms</a:t>
            </a:r>
            <a:r>
              <a:rPr kumimoji="0" lang="en-US" sz="2000" i="0" u="none" strike="noStrike" kern="1200" cap="none" spc="0" normalizeH="0" baseline="0" noProof="0" dirty="0">
                <a:ln>
                  <a:noFill/>
                </a:ln>
                <a:solidFill>
                  <a:sysClr val="windowText" lastClr="000000"/>
                </a:solidFill>
                <a:effectLst/>
                <a:uLnTx/>
                <a:uFillTx/>
                <a:cs typeface="Helvetica" panose="020B0604020202020204" pitchFamily="34" charset="0"/>
              </a:rPr>
              <a:t>:</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cs typeface="Helvetica" panose="020B0604020202020204" pitchFamily="34" charset="0"/>
              </a:rPr>
              <a:t>VISSIM / VISUM</a:t>
            </a:r>
            <a:r>
              <a:rPr kumimoji="0" lang="en-US" sz="2000" i="0" u="none" strike="noStrike" kern="1200" cap="none" spc="0" normalizeH="0" baseline="0" noProof="0" dirty="0">
                <a:ln>
                  <a:noFill/>
                </a:ln>
                <a:solidFill>
                  <a:sysClr val="windowText" lastClr="000000"/>
                </a:solidFill>
                <a:effectLst/>
                <a:uLnTx/>
                <a:uFillTx/>
                <a:cs typeface="Helvetica" panose="020B0604020202020204" pitchFamily="34" charset="0"/>
              </a:rPr>
              <a:t>: Industry-standard software for advanced, multi-modal traffic and public transport simulations.</a:t>
            </a:r>
          </a:p>
          <a:p>
            <a:pPr lvl="1">
              <a:buFont typeface="Courier New" panose="02070309020205020404" pitchFamily="49" charset="0"/>
              <a:buChar char="o"/>
              <a:defRPr/>
            </a:pPr>
            <a:endParaRPr kumimoji="0" lang="en-US" sz="2000" i="0" u="none" strike="noStrike" kern="1200" cap="none" spc="0" normalizeH="0" baseline="0" noProof="0" dirty="0">
              <a:ln>
                <a:noFill/>
              </a:ln>
              <a:solidFill>
                <a:sysClr val="windowText" lastClr="000000"/>
              </a:solidFill>
              <a:effectLst/>
              <a:uLnTx/>
              <a:uFillTx/>
              <a:cs typeface="Helvetica" panose="020B0604020202020204" pitchFamily="34" charset="0"/>
            </a:endParaRP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cs typeface="Helvetica" panose="020B0604020202020204" pitchFamily="34" charset="0"/>
              </a:rPr>
              <a:t>SUMO (Simulation of Urban </a:t>
            </a:r>
            <a:r>
              <a:rPr kumimoji="0" lang="en-US" sz="2000" b="1" i="0" u="none" strike="noStrike" kern="1200" cap="none" spc="0" normalizeH="0" baseline="0" noProof="0" dirty="0" err="1">
                <a:ln>
                  <a:noFill/>
                </a:ln>
                <a:solidFill>
                  <a:sysClr val="windowText" lastClr="000000"/>
                </a:solidFill>
                <a:effectLst/>
                <a:uLnTx/>
                <a:uFillTx/>
                <a:cs typeface="Helvetica" panose="020B0604020202020204" pitchFamily="34" charset="0"/>
              </a:rPr>
              <a:t>MObility</a:t>
            </a:r>
            <a:r>
              <a:rPr kumimoji="0" lang="en-US" sz="2000" b="1" i="0" u="none" strike="noStrike" kern="1200" cap="none" spc="0" normalizeH="0" baseline="0" noProof="0" dirty="0">
                <a:ln>
                  <a:noFill/>
                </a:ln>
                <a:solidFill>
                  <a:sysClr val="windowText" lastClr="000000"/>
                </a:solidFill>
                <a:effectLst/>
                <a:uLnTx/>
                <a:uFillTx/>
                <a:cs typeface="Helvetica" panose="020B0604020202020204" pitchFamily="34" charset="0"/>
              </a:rPr>
              <a:t>)</a:t>
            </a:r>
            <a:r>
              <a:rPr kumimoji="0" lang="en-US" sz="2000" i="0" u="none" strike="noStrike" kern="1200" cap="none" spc="0" normalizeH="0" baseline="0" noProof="0" dirty="0">
                <a:ln>
                  <a:noFill/>
                </a:ln>
                <a:solidFill>
                  <a:sysClr val="windowText" lastClr="000000"/>
                </a:solidFill>
                <a:effectLst/>
                <a:uLnTx/>
                <a:uFillTx/>
                <a:cs typeface="Helvetica" panose="020B0604020202020204" pitchFamily="34" charset="0"/>
              </a:rPr>
              <a:t>: A popular open-source tool for urban mobility modeling, highly customizable.</a:t>
            </a:r>
          </a:p>
          <a:p>
            <a:pPr lvl="1">
              <a:buFont typeface="Courier New" panose="02070309020205020404" pitchFamily="49" charset="0"/>
              <a:buChar char="o"/>
              <a:defRPr/>
            </a:pPr>
            <a:endParaRPr kumimoji="0" lang="en-US" sz="2000" i="0" u="none" strike="noStrike" kern="1200" cap="none" spc="0" normalizeH="0" baseline="0" noProof="0" dirty="0">
              <a:ln>
                <a:noFill/>
              </a:ln>
              <a:solidFill>
                <a:sysClr val="windowText" lastClr="000000"/>
              </a:solidFill>
              <a:effectLst/>
              <a:uLnTx/>
              <a:uFillTx/>
              <a:cs typeface="Helvetica" panose="020B0604020202020204" pitchFamily="34" charset="0"/>
            </a:endParaRP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cs typeface="Helvetica" panose="020B0604020202020204" pitchFamily="34" charset="0"/>
              </a:rPr>
              <a:t>MATLAB / Python</a:t>
            </a:r>
            <a:r>
              <a:rPr kumimoji="0" lang="en-US" sz="2000" i="0" u="none" strike="noStrike" kern="1200" cap="none" spc="0" normalizeH="0" baseline="0" noProof="0" dirty="0">
                <a:ln>
                  <a:noFill/>
                </a:ln>
                <a:solidFill>
                  <a:sysClr val="windowText" lastClr="000000"/>
                </a:solidFill>
                <a:effectLst/>
                <a:uLnTx/>
                <a:uFillTx/>
                <a:cs typeface="Helvetica" panose="020B0604020202020204" pitchFamily="34" charset="0"/>
              </a:rPr>
              <a:t>: General-purpose programming environments used for developing custom algorithms, optimization routines, and data analysis scripts that often feed into the main simulation models.</a:t>
            </a:r>
          </a:p>
          <a:p>
            <a:pPr lvl="1">
              <a:buFont typeface="Courier New" panose="02070309020205020404" pitchFamily="49" charset="0"/>
              <a:buChar char="o"/>
              <a:defRPr/>
            </a:pPr>
            <a:endParaRPr kumimoji="0" lang="en-US" sz="2000" i="0" u="none" strike="noStrike" kern="1200" cap="none" spc="0" normalizeH="0" baseline="0" noProof="0" dirty="0">
              <a:ln>
                <a:noFill/>
              </a:ln>
              <a:solidFill>
                <a:sysClr val="windowText" lastClr="000000"/>
              </a:solidFill>
              <a:effectLst/>
              <a:uLnTx/>
              <a:uFillTx/>
              <a:cs typeface="Helvetica" panose="020B0604020202020204" pitchFamily="34" charset="0"/>
            </a:endParaRPr>
          </a:p>
          <a:p>
            <a:pPr lvl="1">
              <a:buFont typeface="Courier New" panose="02070309020205020404" pitchFamily="49" charset="0"/>
              <a:buChar char="o"/>
              <a:defRPr/>
            </a:pPr>
            <a:r>
              <a:rPr lang="en-US" sz="2000" b="1" dirty="0">
                <a:solidFill>
                  <a:sysClr val="windowText" lastClr="000000"/>
                </a:solidFill>
              </a:rPr>
              <a:t>QGIS: </a:t>
            </a:r>
            <a:r>
              <a:rPr lang="en-US" sz="2000" dirty="0">
                <a:solidFill>
                  <a:sysClr val="windowText" lastClr="000000"/>
                </a:solidFill>
              </a:rPr>
              <a:t>One of many GIS software, Free &amp; Open Source, Increasingly popular, Allows access to wide range of tools.</a:t>
            </a:r>
          </a:p>
        </p:txBody>
      </p:sp>
      <p:sp>
        <p:nvSpPr>
          <p:cNvPr id="6" name="object 3">
            <a:extLst>
              <a:ext uri="{FF2B5EF4-FFF2-40B4-BE49-F238E27FC236}">
                <a16:creationId xmlns:a16="http://schemas.microsoft.com/office/drawing/2014/main" id="{AA0DA799-401E-8565-78A5-3CFBE9E6C0D3}"/>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3.3. Common Software Tools</a:t>
            </a:r>
            <a:endParaRPr lang="en-GB" b="1" dirty="0">
              <a:solidFill>
                <a:sysClr val="windowText" lastClr="000000"/>
              </a:solidFill>
              <a:latin typeface="Arial"/>
              <a:cs typeface="Arial"/>
            </a:endParaRPr>
          </a:p>
        </p:txBody>
      </p:sp>
      <p:sp>
        <p:nvSpPr>
          <p:cNvPr id="12" name="object 2">
            <a:extLst>
              <a:ext uri="{FF2B5EF4-FFF2-40B4-BE49-F238E27FC236}">
                <a16:creationId xmlns:a16="http://schemas.microsoft.com/office/drawing/2014/main" id="{0B1F4E41-FA03-ABAE-145C-DD79F4A770A9}"/>
              </a:ext>
            </a:extLst>
          </p:cNvPr>
          <p:cNvSpPr txBox="1">
            <a:spLocks noGrp="1"/>
          </p:cNvSpPr>
          <p:nvPr>
            <p:ph type="title"/>
          </p:nvPr>
        </p:nvSpPr>
        <p:spPr>
          <a:xfrm>
            <a:off x="726468" y="493611"/>
            <a:ext cx="6195327"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03. </a:t>
            </a:r>
            <a:r>
              <a:rPr lang="en-US" sz="2400" b="1" dirty="0">
                <a:solidFill>
                  <a:schemeClr val="bg1"/>
                </a:solidFill>
              </a:rPr>
              <a:t>The Modeling Workflow: From Data to Decisions</a:t>
            </a:r>
            <a:endParaRPr lang="en-GB" sz="2400" b="1" dirty="0">
              <a:solidFill>
                <a:schemeClr val="bg1"/>
              </a:solidFill>
            </a:endParaRPr>
          </a:p>
        </p:txBody>
      </p:sp>
      <p:pic>
        <p:nvPicPr>
          <p:cNvPr id="9" name="Picture 8">
            <a:extLst>
              <a:ext uri="{FF2B5EF4-FFF2-40B4-BE49-F238E27FC236}">
                <a16:creationId xmlns:a16="http://schemas.microsoft.com/office/drawing/2014/main" id="{64326E49-FDD7-8F85-F1A2-B0635F1EAC1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64587" y="5698451"/>
            <a:ext cx="1379967" cy="408631"/>
          </a:xfrm>
          <a:prstGeom prst="rect">
            <a:avLst/>
          </a:prstGeom>
        </p:spPr>
      </p:pic>
      <p:pic>
        <p:nvPicPr>
          <p:cNvPr id="11" name="Google Shape;393;g342ba188ed7_0_86">
            <a:extLst>
              <a:ext uri="{FF2B5EF4-FFF2-40B4-BE49-F238E27FC236}">
                <a16:creationId xmlns:a16="http://schemas.microsoft.com/office/drawing/2014/main" id="{EFC2EC7C-19B2-390E-812F-55D55445180B}"/>
              </a:ext>
            </a:extLst>
          </p:cNvPr>
          <p:cNvPicPr preferRelativeResize="0"/>
          <p:nvPr/>
        </p:nvPicPr>
        <p:blipFill rotWithShape="1">
          <a:blip r:embed="rId4">
            <a:alphaModFix/>
          </a:blip>
          <a:srcRect l="27014" t="26521" r="28258" b="30449"/>
          <a:stretch>
            <a:fillRect/>
          </a:stretch>
        </p:blipFill>
        <p:spPr>
          <a:xfrm>
            <a:off x="9364587" y="4104167"/>
            <a:ext cx="1265275" cy="978196"/>
          </a:xfrm>
          <a:prstGeom prst="rect">
            <a:avLst/>
          </a:prstGeom>
          <a:noFill/>
          <a:ln>
            <a:noFill/>
          </a:ln>
        </p:spPr>
      </p:pic>
      <p:pic>
        <p:nvPicPr>
          <p:cNvPr id="13" name="Google Shape;395;g342ba188ed7_0_86">
            <a:extLst>
              <a:ext uri="{FF2B5EF4-FFF2-40B4-BE49-F238E27FC236}">
                <a16:creationId xmlns:a16="http://schemas.microsoft.com/office/drawing/2014/main" id="{B4A95267-CD45-361D-78CD-F8EC6AFF4BA7}"/>
              </a:ext>
            </a:extLst>
          </p:cNvPr>
          <p:cNvPicPr preferRelativeResize="0"/>
          <p:nvPr/>
        </p:nvPicPr>
        <p:blipFill rotWithShape="1">
          <a:blip r:embed="rId5">
            <a:alphaModFix/>
          </a:blip>
          <a:srcRect l="11706" t="21348" r="15540" b="27008"/>
          <a:stretch/>
        </p:blipFill>
        <p:spPr>
          <a:xfrm>
            <a:off x="9250326" y="3089319"/>
            <a:ext cx="913012" cy="917080"/>
          </a:xfrm>
          <a:prstGeom prst="rect">
            <a:avLst/>
          </a:prstGeom>
          <a:noFill/>
          <a:ln>
            <a:noFill/>
          </a:ln>
        </p:spPr>
      </p:pic>
      <p:pic>
        <p:nvPicPr>
          <p:cNvPr id="14" name="Google Shape;394;g342ba188ed7_0_86">
            <a:extLst>
              <a:ext uri="{FF2B5EF4-FFF2-40B4-BE49-F238E27FC236}">
                <a16:creationId xmlns:a16="http://schemas.microsoft.com/office/drawing/2014/main" id="{C9003588-5E70-8A6E-24BB-C1728526BF26}"/>
              </a:ext>
            </a:extLst>
          </p:cNvPr>
          <p:cNvPicPr preferRelativeResize="0"/>
          <p:nvPr/>
        </p:nvPicPr>
        <p:blipFill>
          <a:blip r:embed="rId6">
            <a:alphaModFix/>
          </a:blip>
          <a:stretch>
            <a:fillRect/>
          </a:stretch>
        </p:blipFill>
        <p:spPr>
          <a:xfrm>
            <a:off x="9364587" y="1949343"/>
            <a:ext cx="993256" cy="997684"/>
          </a:xfrm>
          <a:prstGeom prst="rect">
            <a:avLst/>
          </a:prstGeom>
          <a:noFill/>
          <a:ln>
            <a:noFill/>
          </a:ln>
        </p:spPr>
      </p:pic>
    </p:spTree>
    <p:extLst>
      <p:ext uri="{BB962C8B-B14F-4D97-AF65-F5344CB8AC3E}">
        <p14:creationId xmlns:p14="http://schemas.microsoft.com/office/powerpoint/2010/main" val="306191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7EEF76-1053-1E2B-3FCF-6A10DE3AAB9C}"/>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ED3DFBCD-6CC1-0D45-394C-758AF8866979}"/>
              </a:ext>
            </a:extLst>
          </p:cNvPr>
          <p:cNvSpPr txBox="1">
            <a:spLocks/>
          </p:cNvSpPr>
          <p:nvPr/>
        </p:nvSpPr>
        <p:spPr>
          <a:xfrm>
            <a:off x="726468" y="1539561"/>
            <a:ext cx="6641895" cy="452099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Building a trustworthy model requires adherence to four key principles:</a:t>
            </a:r>
          </a:p>
          <a:p>
            <a:pPr marL="914400" lvl="1" indent="-457200">
              <a:buFont typeface="+mj-lt"/>
              <a:buAutoNum type="arabicPeriod"/>
              <a:defRPr/>
            </a:pPr>
            <a:r>
              <a:rPr kumimoji="0" lang="en-US" sz="2000" b="1" i="0" u="none" strike="noStrike" kern="1200" cap="none" spc="0" normalizeH="0" baseline="0" noProof="0" dirty="0">
                <a:ln>
                  <a:noFill/>
                </a:ln>
                <a:solidFill>
                  <a:sysClr val="windowText" lastClr="000000"/>
                </a:solidFill>
                <a:effectLst/>
                <a:uLnTx/>
                <a:uFillTx/>
                <a:ea typeface="+mn-ea"/>
                <a:cs typeface="+mn-cs"/>
              </a:rPr>
              <a:t>Be Data-Driven</a:t>
            </a:r>
            <a:r>
              <a:rPr kumimoji="0" lang="en-US" sz="2000" i="0" u="none" strike="noStrike" kern="1200" cap="none" spc="0" normalizeH="0" baseline="0" noProof="0" dirty="0">
                <a:ln>
                  <a:noFill/>
                </a:ln>
                <a:solidFill>
                  <a:sysClr val="windowText" lastClr="000000"/>
                </a:solidFill>
                <a:effectLst/>
                <a:uLnTx/>
                <a:uFillTx/>
                <a:ea typeface="+mn-ea"/>
                <a:cs typeface="+mn-cs"/>
              </a:rPr>
              <a:t>: Models must be built on a foundation of high-quality, real-world data.</a:t>
            </a:r>
          </a:p>
          <a:p>
            <a:pPr marL="914400" lvl="1" indent="-457200">
              <a:buFont typeface="+mj-lt"/>
              <a:buAutoNum type="arabicPeriod"/>
              <a:defRPr/>
            </a:pPr>
            <a:r>
              <a:rPr kumimoji="0" lang="en-US" sz="2000" b="1" i="0" u="none" strike="noStrike" kern="1200" cap="none" spc="0" normalizeH="0" baseline="0" noProof="0" dirty="0">
                <a:ln>
                  <a:noFill/>
                </a:ln>
                <a:solidFill>
                  <a:sysClr val="windowText" lastClr="000000"/>
                </a:solidFill>
                <a:effectLst/>
                <a:uLnTx/>
                <a:uFillTx/>
                <a:ea typeface="+mn-ea"/>
                <a:cs typeface="+mn-cs"/>
              </a:rPr>
              <a:t>Use Scenario Exploration</a:t>
            </a:r>
            <a:r>
              <a:rPr kumimoji="0" lang="en-US" sz="2000" i="0" u="none" strike="noStrike" kern="1200" cap="none" spc="0" normalizeH="0" baseline="0" noProof="0" dirty="0">
                <a:ln>
                  <a:noFill/>
                </a:ln>
                <a:solidFill>
                  <a:sysClr val="windowText" lastClr="000000"/>
                </a:solidFill>
                <a:effectLst/>
                <a:uLnTx/>
                <a:uFillTx/>
                <a:ea typeface="+mn-ea"/>
                <a:cs typeface="+mn-cs"/>
              </a:rPr>
              <a:t>: Test the model under multiple plausible future scenarios (e.g., high vs. low population growth) to ensure your plans are robust.</a:t>
            </a:r>
          </a:p>
          <a:p>
            <a:pPr marL="914400" lvl="1" indent="-457200">
              <a:buFont typeface="+mj-lt"/>
              <a:buAutoNum type="arabicPeriod"/>
              <a:defRPr/>
            </a:pPr>
            <a:r>
              <a:rPr kumimoji="0" lang="en-US" sz="2000" b="1" i="0" u="none" strike="noStrike" kern="1200" cap="none" spc="0" normalizeH="0" baseline="0" noProof="0" dirty="0">
                <a:ln>
                  <a:noFill/>
                </a:ln>
                <a:solidFill>
                  <a:sysClr val="windowText" lastClr="000000"/>
                </a:solidFill>
                <a:effectLst/>
                <a:uLnTx/>
                <a:uFillTx/>
                <a:ea typeface="+mn-ea"/>
                <a:cs typeface="+mn-cs"/>
              </a:rPr>
              <a:t>Validate &amp; Adapt</a:t>
            </a:r>
            <a:r>
              <a:rPr kumimoji="0" lang="en-US" sz="2000" i="0" u="none" strike="noStrike" kern="1200" cap="none" spc="0" normalizeH="0" baseline="0" noProof="0" dirty="0">
                <a:ln>
                  <a:noFill/>
                </a:ln>
                <a:solidFill>
                  <a:sysClr val="windowText" lastClr="000000"/>
                </a:solidFill>
                <a:effectLst/>
                <a:uLnTx/>
                <a:uFillTx/>
                <a:ea typeface="+mn-ea"/>
                <a:cs typeface="+mn-cs"/>
              </a:rPr>
              <a:t>: The model must be rigorously calibrated and validated against observed reality to ensure its accuracy and credibility.</a:t>
            </a:r>
          </a:p>
          <a:p>
            <a:pPr marL="914400" lvl="1" indent="-457200">
              <a:buFont typeface="+mj-lt"/>
              <a:buAutoNum type="arabicPeriod"/>
              <a:defRPr/>
            </a:pPr>
            <a:r>
              <a:rPr kumimoji="0" lang="en-US" sz="2000" b="1" i="0" u="none" strike="noStrike" kern="1200" cap="none" spc="0" normalizeH="0" baseline="0" noProof="0" dirty="0">
                <a:ln>
                  <a:noFill/>
                </a:ln>
                <a:solidFill>
                  <a:sysClr val="windowText" lastClr="000000"/>
                </a:solidFill>
                <a:effectLst/>
                <a:uLnTx/>
                <a:uFillTx/>
                <a:ea typeface="+mn-ea"/>
                <a:cs typeface="+mn-cs"/>
              </a:rPr>
              <a:t>Engage Stakeholders</a:t>
            </a:r>
            <a:r>
              <a:rPr kumimoji="0" lang="en-US" sz="2000" i="0" u="none" strike="noStrike" kern="1200" cap="none" spc="0" normalizeH="0" baseline="0" noProof="0" dirty="0">
                <a:ln>
                  <a:noFill/>
                </a:ln>
                <a:solidFill>
                  <a:sysClr val="windowText" lastClr="000000"/>
                </a:solidFill>
                <a:effectLst/>
                <a:uLnTx/>
                <a:uFillTx/>
                <a:ea typeface="+mn-ea"/>
                <a:cs typeface="+mn-cs"/>
              </a:rPr>
              <a:t>: Incorporate insights from the public, policy-makers, and transport experts to align the model's assumptions with real-world expectations.</a:t>
            </a:r>
          </a:p>
        </p:txBody>
      </p:sp>
      <p:sp>
        <p:nvSpPr>
          <p:cNvPr id="6" name="object 3">
            <a:extLst>
              <a:ext uri="{FF2B5EF4-FFF2-40B4-BE49-F238E27FC236}">
                <a16:creationId xmlns:a16="http://schemas.microsoft.com/office/drawing/2014/main" id="{E9BD5E69-CC78-5E8A-D416-17218A8AC139}"/>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3.4. Methodological Principles for Robust Modeling</a:t>
            </a:r>
            <a:endParaRPr lang="en-GB" b="1" dirty="0">
              <a:solidFill>
                <a:sysClr val="windowText" lastClr="000000"/>
              </a:solidFill>
              <a:latin typeface="Arial"/>
              <a:cs typeface="Arial"/>
            </a:endParaRPr>
          </a:p>
        </p:txBody>
      </p:sp>
      <p:sp>
        <p:nvSpPr>
          <p:cNvPr id="4" name="object 2">
            <a:extLst>
              <a:ext uri="{FF2B5EF4-FFF2-40B4-BE49-F238E27FC236}">
                <a16:creationId xmlns:a16="http://schemas.microsoft.com/office/drawing/2014/main" id="{D1C6403C-3883-BBB3-98BE-2E9417AB2687}"/>
              </a:ext>
            </a:extLst>
          </p:cNvPr>
          <p:cNvSpPr txBox="1">
            <a:spLocks noGrp="1"/>
          </p:cNvSpPr>
          <p:nvPr>
            <p:ph type="title"/>
          </p:nvPr>
        </p:nvSpPr>
        <p:spPr>
          <a:xfrm>
            <a:off x="726468" y="493611"/>
            <a:ext cx="6195327"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03. </a:t>
            </a:r>
            <a:r>
              <a:rPr lang="en-US" sz="2400" b="1" dirty="0">
                <a:solidFill>
                  <a:schemeClr val="bg1"/>
                </a:solidFill>
              </a:rPr>
              <a:t>The Modeling Workflow: From Data to Decisions</a:t>
            </a:r>
            <a:endParaRPr lang="en-GB" sz="2400" b="1" dirty="0">
              <a:solidFill>
                <a:schemeClr val="bg1"/>
              </a:solidFill>
            </a:endParaRPr>
          </a:p>
        </p:txBody>
      </p:sp>
      <p:pic>
        <p:nvPicPr>
          <p:cNvPr id="3074" name="Picture 2">
            <a:extLst>
              <a:ext uri="{FF2B5EF4-FFF2-40B4-BE49-F238E27FC236}">
                <a16:creationId xmlns:a16="http://schemas.microsoft.com/office/drawing/2014/main" id="{905B007E-D992-48AC-9521-B21F9C665D8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9662" t="9147" r="9276" b="8837"/>
          <a:stretch>
            <a:fillRect/>
          </a:stretch>
        </p:blipFill>
        <p:spPr bwMode="auto">
          <a:xfrm>
            <a:off x="7414442" y="1757694"/>
            <a:ext cx="4037178" cy="408473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CDE10943-DCBF-E8E0-67CA-B2071B52B39F}"/>
              </a:ext>
            </a:extLst>
          </p:cNvPr>
          <p:cNvSpPr txBox="1"/>
          <p:nvPr/>
        </p:nvSpPr>
        <p:spPr>
          <a:xfrm>
            <a:off x="7733419" y="4740111"/>
            <a:ext cx="1368051" cy="425758"/>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200" dirty="0"/>
              <a:t>VALIDATION AND REFINEMENT</a:t>
            </a:r>
            <a:endParaRPr lang="en-AT" sz="1200" dirty="0"/>
          </a:p>
        </p:txBody>
      </p:sp>
    </p:spTree>
    <p:extLst>
      <p:ext uri="{BB962C8B-B14F-4D97-AF65-F5344CB8AC3E}">
        <p14:creationId xmlns:p14="http://schemas.microsoft.com/office/powerpoint/2010/main" val="4734594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D803C3-0058-A340-5381-35EBE22F6D37}"/>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C626141D-0C75-B05A-0C35-7A3F0EAD07B7}"/>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3.5. Small Group Activity</a:t>
            </a:r>
            <a:endParaRPr lang="en-GB" b="1" dirty="0">
              <a:solidFill>
                <a:sysClr val="windowText" lastClr="000000"/>
              </a:solidFill>
              <a:latin typeface="Arial"/>
              <a:cs typeface="Arial"/>
            </a:endParaRPr>
          </a:p>
        </p:txBody>
      </p:sp>
      <p:sp>
        <p:nvSpPr>
          <p:cNvPr id="9" name="object 2">
            <a:extLst>
              <a:ext uri="{FF2B5EF4-FFF2-40B4-BE49-F238E27FC236}">
                <a16:creationId xmlns:a16="http://schemas.microsoft.com/office/drawing/2014/main" id="{90111944-3C8B-DFDC-5DD7-B9C5C767117B}"/>
              </a:ext>
            </a:extLst>
          </p:cNvPr>
          <p:cNvSpPr txBox="1">
            <a:spLocks noGrp="1"/>
          </p:cNvSpPr>
          <p:nvPr>
            <p:ph type="title"/>
          </p:nvPr>
        </p:nvSpPr>
        <p:spPr>
          <a:xfrm>
            <a:off x="726468" y="493611"/>
            <a:ext cx="6195327"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03. </a:t>
            </a:r>
            <a:r>
              <a:rPr lang="en-US" sz="2400" b="1" dirty="0">
                <a:solidFill>
                  <a:schemeClr val="bg1"/>
                </a:solidFill>
              </a:rPr>
              <a:t>The Modeling Workflow: From Data to Decisions</a:t>
            </a:r>
            <a:endParaRPr lang="en-GB" sz="2400" b="1" dirty="0">
              <a:solidFill>
                <a:schemeClr val="bg1"/>
              </a:solidFill>
            </a:endParaRPr>
          </a:p>
        </p:txBody>
      </p:sp>
      <p:sp>
        <p:nvSpPr>
          <p:cNvPr id="11" name="Google Shape;376;g342ba188ed7_0_72">
            <a:extLst>
              <a:ext uri="{FF2B5EF4-FFF2-40B4-BE49-F238E27FC236}">
                <a16:creationId xmlns:a16="http://schemas.microsoft.com/office/drawing/2014/main" id="{FC2B96EA-2DE8-5BFF-B9BD-3D385F8EDDF2}"/>
              </a:ext>
            </a:extLst>
          </p:cNvPr>
          <p:cNvSpPr/>
          <p:nvPr/>
        </p:nvSpPr>
        <p:spPr>
          <a:xfrm>
            <a:off x="729825" y="2127263"/>
            <a:ext cx="10732500" cy="2864400"/>
          </a:xfrm>
          <a:prstGeom prst="roundRect">
            <a:avLst>
              <a:gd name="adj" fmla="val 16667"/>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1200"/>
              </a:spcBef>
              <a:spcAft>
                <a:spcPts val="0"/>
              </a:spcAft>
              <a:buNone/>
            </a:pPr>
            <a:r>
              <a:rPr lang="en-GB" sz="2000" b="1" dirty="0">
                <a:solidFill>
                  <a:srgbClr val="000000"/>
                </a:solidFill>
              </a:rPr>
              <a:t>Prompt:</a:t>
            </a:r>
            <a:endParaRPr sz="2000" b="1" dirty="0">
              <a:solidFill>
                <a:srgbClr val="000000"/>
              </a:solidFill>
            </a:endParaRPr>
          </a:p>
          <a:p>
            <a:pPr marL="457200" lvl="0" indent="0" algn="l" rtl="0">
              <a:lnSpc>
                <a:spcPct val="115000"/>
              </a:lnSpc>
              <a:spcBef>
                <a:spcPts val="1200"/>
              </a:spcBef>
              <a:spcAft>
                <a:spcPts val="0"/>
              </a:spcAft>
              <a:buNone/>
            </a:pPr>
            <a:r>
              <a:rPr lang="en-US" sz="2000" dirty="0"/>
              <a:t>In a city you know well, which operational principle (e.g., Reliability, Accessibility, Cost Efficiency) is the biggest priority for improving public transport, and why?</a:t>
            </a:r>
            <a:endParaRPr sz="2000" dirty="0">
              <a:solidFill>
                <a:srgbClr val="000000"/>
              </a:solidFill>
            </a:endParaRPr>
          </a:p>
          <a:p>
            <a:pPr marL="0" lvl="0" indent="0" algn="l" rtl="0">
              <a:lnSpc>
                <a:spcPct val="115000"/>
              </a:lnSpc>
              <a:spcBef>
                <a:spcPts val="1200"/>
              </a:spcBef>
              <a:spcAft>
                <a:spcPts val="0"/>
              </a:spcAft>
              <a:buNone/>
            </a:pPr>
            <a:r>
              <a:rPr lang="en-GB" sz="2000" b="1" dirty="0">
                <a:solidFill>
                  <a:srgbClr val="000000"/>
                </a:solidFill>
              </a:rPr>
              <a:t>Instructions:</a:t>
            </a:r>
            <a:endParaRPr sz="2000" b="1" dirty="0">
              <a:solidFill>
                <a:srgbClr val="000000"/>
              </a:solidFill>
            </a:endParaRPr>
          </a:p>
          <a:p>
            <a:pPr marL="0" lvl="0" indent="457200" algn="l" rtl="0">
              <a:lnSpc>
                <a:spcPct val="115000"/>
              </a:lnSpc>
              <a:spcBef>
                <a:spcPts val="1200"/>
              </a:spcBef>
              <a:spcAft>
                <a:spcPts val="0"/>
              </a:spcAft>
              <a:buNone/>
            </a:pPr>
            <a:r>
              <a:rPr lang="en-US" sz="2000" dirty="0"/>
              <a:t>2-3 minutes to discuss in pairs, then share highlights with the class.</a:t>
            </a:r>
            <a:endParaRPr sz="2000" dirty="0">
              <a:solidFill>
                <a:srgbClr val="000000"/>
              </a:solidFill>
            </a:endParaRPr>
          </a:p>
          <a:p>
            <a:pPr marL="0" lvl="0" indent="0" algn="ctr" rtl="0">
              <a:spcBef>
                <a:spcPts val="1200"/>
              </a:spcBef>
              <a:spcAft>
                <a:spcPts val="0"/>
              </a:spcAft>
              <a:buNone/>
            </a:pPr>
            <a:endParaRPr sz="2000" b="1" dirty="0">
              <a:solidFill>
                <a:srgbClr val="000000"/>
              </a:solidFill>
            </a:endParaRPr>
          </a:p>
        </p:txBody>
      </p:sp>
    </p:spTree>
    <p:extLst>
      <p:ext uri="{BB962C8B-B14F-4D97-AF65-F5344CB8AC3E}">
        <p14:creationId xmlns:p14="http://schemas.microsoft.com/office/powerpoint/2010/main" val="11519202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1649DF-C41C-EBFB-32DE-0FA97B2817DB}"/>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61804A25-A2E7-E63E-6F74-7DFEE8F053A3}"/>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04:</a:t>
            </a:r>
          </a:p>
          <a:p>
            <a:pPr algn="ctr"/>
            <a:r>
              <a:rPr lang="en-US" sz="3200" b="1" dirty="0">
                <a:solidFill>
                  <a:schemeClr val="bg1"/>
                </a:solidFill>
              </a:rPr>
              <a:t>Core Application: Network &amp; Service Optimization</a:t>
            </a:r>
          </a:p>
        </p:txBody>
      </p:sp>
    </p:spTree>
    <p:extLst>
      <p:ext uri="{BB962C8B-B14F-4D97-AF65-F5344CB8AC3E}">
        <p14:creationId xmlns:p14="http://schemas.microsoft.com/office/powerpoint/2010/main" val="23607154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5EA810-EFB6-0085-B000-91A8F1ECEE76}"/>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92812DE7-5555-8CA1-A884-422CD54CB118}"/>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4.0. Defining Optimization</a:t>
            </a:r>
            <a:endParaRPr lang="en-GB" b="1" dirty="0">
              <a:solidFill>
                <a:sysClr val="windowText" lastClr="000000"/>
              </a:solidFill>
              <a:latin typeface="Arial"/>
              <a:cs typeface="Arial"/>
            </a:endParaRPr>
          </a:p>
        </p:txBody>
      </p:sp>
      <p:sp>
        <p:nvSpPr>
          <p:cNvPr id="14" name="object 2">
            <a:extLst>
              <a:ext uri="{FF2B5EF4-FFF2-40B4-BE49-F238E27FC236}">
                <a16:creationId xmlns:a16="http://schemas.microsoft.com/office/drawing/2014/main" id="{0F13F9B0-6D3A-710B-830E-A46C7DD1751E}"/>
              </a:ext>
            </a:extLst>
          </p:cNvPr>
          <p:cNvSpPr txBox="1">
            <a:spLocks noGrp="1"/>
          </p:cNvSpPr>
          <p:nvPr>
            <p:ph type="title"/>
          </p:nvPr>
        </p:nvSpPr>
        <p:spPr>
          <a:xfrm>
            <a:off x="726468" y="493612"/>
            <a:ext cx="6376082"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04. Core Application: Network &amp; Service Optimization</a:t>
            </a:r>
          </a:p>
        </p:txBody>
      </p:sp>
      <p:pic>
        <p:nvPicPr>
          <p:cNvPr id="2" name="Google Shape;482;g342ba188ed7_0_142" title="Slide 16_ Activity – Pair &amp; Share - visual selection (37).png">
            <a:extLst>
              <a:ext uri="{FF2B5EF4-FFF2-40B4-BE49-F238E27FC236}">
                <a16:creationId xmlns:a16="http://schemas.microsoft.com/office/drawing/2014/main" id="{2414B70F-A969-9627-C4DC-730F12CD3062}"/>
              </a:ext>
            </a:extLst>
          </p:cNvPr>
          <p:cNvPicPr preferRelativeResize="0"/>
          <p:nvPr/>
        </p:nvPicPr>
        <p:blipFill rotWithShape="1">
          <a:blip r:embed="rId3">
            <a:alphaModFix/>
          </a:blip>
          <a:srcRect l="4233" t="18321" r="4325" b="10423"/>
          <a:stretch>
            <a:fillRect/>
          </a:stretch>
        </p:blipFill>
        <p:spPr>
          <a:xfrm>
            <a:off x="3061356" y="1710762"/>
            <a:ext cx="8390264" cy="4599280"/>
          </a:xfrm>
          <a:prstGeom prst="rect">
            <a:avLst/>
          </a:prstGeom>
          <a:noFill/>
          <a:ln>
            <a:noFill/>
          </a:ln>
        </p:spPr>
      </p:pic>
      <p:sp>
        <p:nvSpPr>
          <p:cNvPr id="5" name="Content Placeholder 2">
            <a:extLst>
              <a:ext uri="{FF2B5EF4-FFF2-40B4-BE49-F238E27FC236}">
                <a16:creationId xmlns:a16="http://schemas.microsoft.com/office/drawing/2014/main" id="{FC05B262-1CEE-CA01-AA69-BD0C025E6927}"/>
              </a:ext>
            </a:extLst>
          </p:cNvPr>
          <p:cNvSpPr txBox="1">
            <a:spLocks/>
          </p:cNvSpPr>
          <p:nvPr/>
        </p:nvSpPr>
        <p:spPr>
          <a:xfrm>
            <a:off x="726468" y="1539561"/>
            <a:ext cx="6046472" cy="34240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18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What is Optimization in Public Transport?</a:t>
            </a:r>
          </a:p>
        </p:txBody>
      </p:sp>
      <p:sp>
        <p:nvSpPr>
          <p:cNvPr id="7" name="Content Placeholder 2">
            <a:extLst>
              <a:ext uri="{FF2B5EF4-FFF2-40B4-BE49-F238E27FC236}">
                <a16:creationId xmlns:a16="http://schemas.microsoft.com/office/drawing/2014/main" id="{0C946D07-70AC-CF93-6F1B-727D1805CA27}"/>
              </a:ext>
            </a:extLst>
          </p:cNvPr>
          <p:cNvSpPr txBox="1">
            <a:spLocks/>
          </p:cNvSpPr>
          <p:nvPr/>
        </p:nvSpPr>
        <p:spPr>
          <a:xfrm>
            <a:off x="726468" y="1881963"/>
            <a:ext cx="4355895" cy="107388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q"/>
              <a:defRPr/>
            </a:pPr>
            <a:r>
              <a:rPr kumimoji="0" lang="en-US" sz="18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It is the process of using models to find the best possible allocation of resources to meet a set of competing objectives.</a:t>
            </a:r>
          </a:p>
        </p:txBody>
      </p:sp>
      <p:sp>
        <p:nvSpPr>
          <p:cNvPr id="8" name="Content Placeholder 2">
            <a:extLst>
              <a:ext uri="{FF2B5EF4-FFF2-40B4-BE49-F238E27FC236}">
                <a16:creationId xmlns:a16="http://schemas.microsoft.com/office/drawing/2014/main" id="{1A3BEDDE-9BBF-5B67-0973-3C18DE94AEF5}"/>
              </a:ext>
            </a:extLst>
          </p:cNvPr>
          <p:cNvSpPr txBox="1">
            <a:spLocks/>
          </p:cNvSpPr>
          <p:nvPr/>
        </p:nvSpPr>
        <p:spPr>
          <a:xfrm>
            <a:off x="740380" y="3722783"/>
            <a:ext cx="2208118" cy="57523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18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The Three Competing Goals:</a:t>
            </a:r>
          </a:p>
        </p:txBody>
      </p:sp>
    </p:spTree>
    <p:extLst>
      <p:ext uri="{BB962C8B-B14F-4D97-AF65-F5344CB8AC3E}">
        <p14:creationId xmlns:p14="http://schemas.microsoft.com/office/powerpoint/2010/main" val="26184618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F220C1-BEB5-0C89-6E44-F1F540866F54}"/>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77E3FD5B-08DC-EA3B-709C-B8DF6C410E27}"/>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4.1. The Reality of Constraints &amp; Trade-Offs</a:t>
            </a:r>
            <a:endParaRPr lang="en-GB" b="1" dirty="0">
              <a:solidFill>
                <a:sysClr val="windowText" lastClr="000000"/>
              </a:solidFill>
              <a:latin typeface="Arial"/>
              <a:cs typeface="Arial"/>
            </a:endParaRPr>
          </a:p>
        </p:txBody>
      </p:sp>
      <p:sp>
        <p:nvSpPr>
          <p:cNvPr id="5" name="object 2">
            <a:extLst>
              <a:ext uri="{FF2B5EF4-FFF2-40B4-BE49-F238E27FC236}">
                <a16:creationId xmlns:a16="http://schemas.microsoft.com/office/drawing/2014/main" id="{C3D31E75-F5D7-B0A8-76ED-8EBD49B7A587}"/>
              </a:ext>
            </a:extLst>
          </p:cNvPr>
          <p:cNvSpPr txBox="1">
            <a:spLocks noGrp="1"/>
          </p:cNvSpPr>
          <p:nvPr>
            <p:ph type="title"/>
          </p:nvPr>
        </p:nvSpPr>
        <p:spPr>
          <a:xfrm>
            <a:off x="726468" y="493612"/>
            <a:ext cx="6376082"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04. Core Application: Network &amp; Service Optimization</a:t>
            </a:r>
          </a:p>
        </p:txBody>
      </p:sp>
      <p:pic>
        <p:nvPicPr>
          <p:cNvPr id="8" name="Google Shape;491;g342ba188ed7_0_149">
            <a:extLst>
              <a:ext uri="{FF2B5EF4-FFF2-40B4-BE49-F238E27FC236}">
                <a16:creationId xmlns:a16="http://schemas.microsoft.com/office/drawing/2014/main" id="{4638D05D-52A9-1CAB-2181-18FD0C7CE7AE}"/>
              </a:ext>
            </a:extLst>
          </p:cNvPr>
          <p:cNvPicPr preferRelativeResize="0"/>
          <p:nvPr/>
        </p:nvPicPr>
        <p:blipFill rotWithShape="1">
          <a:blip r:embed="rId3">
            <a:alphaModFix/>
          </a:blip>
          <a:srcRect t="21481" b="7136"/>
          <a:stretch>
            <a:fillRect/>
          </a:stretch>
        </p:blipFill>
        <p:spPr>
          <a:xfrm>
            <a:off x="1772093" y="2152597"/>
            <a:ext cx="8647814" cy="4155686"/>
          </a:xfrm>
          <a:prstGeom prst="rect">
            <a:avLst/>
          </a:prstGeom>
          <a:noFill/>
          <a:ln>
            <a:noFill/>
          </a:ln>
        </p:spPr>
      </p:pic>
      <p:sp>
        <p:nvSpPr>
          <p:cNvPr id="9" name="Content Placeholder 2">
            <a:extLst>
              <a:ext uri="{FF2B5EF4-FFF2-40B4-BE49-F238E27FC236}">
                <a16:creationId xmlns:a16="http://schemas.microsoft.com/office/drawing/2014/main" id="{65A0D083-6AED-4BCE-FE08-B2E4A0DB9873}"/>
              </a:ext>
            </a:extLst>
          </p:cNvPr>
          <p:cNvSpPr txBox="1">
            <a:spLocks/>
          </p:cNvSpPr>
          <p:nvPr/>
        </p:nvSpPr>
        <p:spPr>
          <a:xfrm>
            <a:off x="726468" y="1444618"/>
            <a:ext cx="10725152" cy="66062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1800" i="0" u="none" strike="noStrike" kern="1200" cap="none" spc="0" normalizeH="0" baseline="0" noProof="0" dirty="0">
                <a:ln>
                  <a:noFill/>
                </a:ln>
                <a:solidFill>
                  <a:sysClr val="windowText" lastClr="000000"/>
                </a:solidFill>
                <a:effectLst/>
                <a:uLnTx/>
                <a:uFillTx/>
                <a:cs typeface="Helvetica" panose="020B0604020202020204" pitchFamily="34" charset="0"/>
              </a:rPr>
              <a:t>Optimization does not happen in a vacuum. It is always limited by real-world constraints.</a:t>
            </a:r>
          </a:p>
          <a:p>
            <a:pPr marL="0" indent="0">
              <a:buNone/>
              <a:defRPr/>
            </a:pPr>
            <a:r>
              <a:rPr kumimoji="0" lang="en-US" sz="1800" i="0" u="none" strike="noStrike" kern="1200" cap="none" spc="0" normalizeH="0" baseline="0" noProof="0" dirty="0">
                <a:ln>
                  <a:noFill/>
                </a:ln>
                <a:solidFill>
                  <a:sysClr val="windowText" lastClr="000000"/>
                </a:solidFill>
                <a:effectLst/>
                <a:uLnTx/>
                <a:uFillTx/>
                <a:cs typeface="Helvetica" panose="020B0604020202020204" pitchFamily="34" charset="0"/>
              </a:rPr>
              <a:t>Key Constraints in Transportation Planning:</a:t>
            </a:r>
          </a:p>
        </p:txBody>
      </p:sp>
    </p:spTree>
    <p:extLst>
      <p:ext uri="{BB962C8B-B14F-4D97-AF65-F5344CB8AC3E}">
        <p14:creationId xmlns:p14="http://schemas.microsoft.com/office/powerpoint/2010/main" val="7971715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26282" y="428560"/>
            <a:ext cx="2442220" cy="385820"/>
          </a:xfrm>
          <a:prstGeom prst="rect">
            <a:avLst/>
          </a:prstGeom>
          <a:solidFill>
            <a:srgbClr val="FD001F"/>
          </a:solidFill>
        </p:spPr>
        <p:txBody>
          <a:bodyPr vert="horz" wrap="square" lIns="0" tIns="16329" rIns="0" bIns="0" rtlCol="0">
            <a:spAutoFit/>
          </a:bodyPr>
          <a:lstStyle/>
          <a:p>
            <a:pPr marL="22043">
              <a:spcBef>
                <a:spcPts val="129"/>
              </a:spcBef>
            </a:pPr>
            <a:r>
              <a:rPr sz="2400" b="1" dirty="0">
                <a:solidFill>
                  <a:schemeClr val="bg1"/>
                </a:solidFill>
              </a:rPr>
              <a:t>Table</a:t>
            </a:r>
            <a:r>
              <a:rPr sz="2400" b="1" spc="39" dirty="0">
                <a:solidFill>
                  <a:schemeClr val="bg1"/>
                </a:solidFill>
              </a:rPr>
              <a:t> </a:t>
            </a:r>
            <a:r>
              <a:rPr lang="en-GB" sz="2400" b="1" dirty="0">
                <a:solidFill>
                  <a:schemeClr val="bg1"/>
                </a:solidFill>
              </a:rPr>
              <a:t>of contents</a:t>
            </a:r>
            <a:endParaRPr sz="2400" b="1" spc="-13" dirty="0">
              <a:solidFill>
                <a:schemeClr val="bg1"/>
              </a:solidFill>
            </a:endParaRPr>
          </a:p>
        </p:txBody>
      </p:sp>
      <p:sp>
        <p:nvSpPr>
          <p:cNvPr id="5" name="object 2">
            <a:extLst>
              <a:ext uri="{FF2B5EF4-FFF2-40B4-BE49-F238E27FC236}">
                <a16:creationId xmlns:a16="http://schemas.microsoft.com/office/drawing/2014/main" id="{AFE1DC46-6185-D491-242C-36E3BE3D1ECC}"/>
              </a:ext>
            </a:extLst>
          </p:cNvPr>
          <p:cNvSpPr txBox="1">
            <a:spLocks/>
          </p:cNvSpPr>
          <p:nvPr/>
        </p:nvSpPr>
        <p:spPr>
          <a:xfrm>
            <a:off x="3700130" y="425292"/>
            <a:ext cx="7765588" cy="385820"/>
          </a:xfrm>
          <a:prstGeom prst="rect">
            <a:avLst/>
          </a:prstGeom>
          <a:solidFill>
            <a:srgbClr val="FD001F"/>
          </a:solidFill>
        </p:spPr>
        <p:txBody>
          <a:bodyPr vert="horz" wrap="square" lIns="0" tIns="16329" rIns="36000" bIns="0" rtlCol="0">
            <a:spAutoFit/>
          </a:bodyPr>
          <a:lstStyle>
            <a:lvl1pPr>
              <a:defRPr sz="1800" b="0" i="1">
                <a:solidFill>
                  <a:srgbClr val="FD001F"/>
                </a:solidFill>
                <a:latin typeface="Calibri"/>
                <a:ea typeface="+mj-ea"/>
                <a:cs typeface="Calibri"/>
              </a:defRPr>
            </a:lvl1pPr>
          </a:lstStyle>
          <a:p>
            <a:pPr marL="22043" algn="r" defTabSz="914400" hangingPunct="1">
              <a:lnSpc>
                <a:spcPct val="100000"/>
              </a:lnSpc>
              <a:spcBef>
                <a:spcPts val="129"/>
              </a:spcBef>
            </a:pPr>
            <a:r>
              <a:rPr lang="en-US" sz="2400" b="1" dirty="0">
                <a:solidFill>
                  <a:schemeClr val="bg1"/>
                </a:solidFill>
              </a:rPr>
              <a:t>Data Management and Cleaning in Transportation Research</a:t>
            </a:r>
          </a:p>
        </p:txBody>
      </p:sp>
      <p:sp>
        <p:nvSpPr>
          <p:cNvPr id="8" name="Google Shape;170;g352ec21a4af_0_51">
            <a:extLst>
              <a:ext uri="{FF2B5EF4-FFF2-40B4-BE49-F238E27FC236}">
                <a16:creationId xmlns:a16="http://schemas.microsoft.com/office/drawing/2014/main" id="{2E4E007D-BFFD-AC12-A948-6CCAA1661A19}"/>
              </a:ext>
            </a:extLst>
          </p:cNvPr>
          <p:cNvSpPr txBox="1"/>
          <p:nvPr/>
        </p:nvSpPr>
        <p:spPr>
          <a:xfrm>
            <a:off x="726275" y="921225"/>
            <a:ext cx="5362674" cy="4645957"/>
          </a:xfrm>
          <a:prstGeom prst="rect">
            <a:avLst/>
          </a:prstGeom>
          <a:noFill/>
          <a:ln>
            <a:noFill/>
          </a:ln>
        </p:spPr>
        <p:txBody>
          <a:bodyPr spcFirstLastPara="1" wrap="square" lIns="0" tIns="16325" rIns="0" bIns="0" anchor="t" anchorCtr="0">
            <a:spAutoFit/>
          </a:bodyPr>
          <a:lstStyle/>
          <a:p>
            <a:pPr marL="16328" lvl="0" indent="0" algn="l" rtl="0">
              <a:spcBef>
                <a:spcPts val="0"/>
              </a:spcBef>
              <a:spcAft>
                <a:spcPts val="0"/>
              </a:spcAft>
              <a:buClr>
                <a:schemeClr val="dk1"/>
              </a:buClr>
              <a:buSzPts val="1100"/>
              <a:buFont typeface="Arial"/>
              <a:buNone/>
            </a:pPr>
            <a:r>
              <a:rPr lang="en-GB" sz="1600" b="1" dirty="0">
                <a:solidFill>
                  <a:schemeClr val="dk1"/>
                </a:solidFill>
                <a:latin typeface="Helvetica" panose="020B0604020202020204" pitchFamily="34" charset="0"/>
                <a:cs typeface="Helvetica" panose="020B0604020202020204" pitchFamily="34" charset="0"/>
              </a:rPr>
              <a:t>00: Introduction &amp; Objectives……</a:t>
            </a:r>
            <a:r>
              <a:rPr lang="en-GB" sz="1600" b="1" i="0" u="none" strike="noStrike" cap="none" dirty="0">
                <a:solidFill>
                  <a:schemeClr val="dk1"/>
                </a:solidFill>
                <a:latin typeface="Helvetica" panose="020B0604020202020204" pitchFamily="34" charset="0"/>
                <a:ea typeface="Arial"/>
                <a:cs typeface="Helvetica" panose="020B0604020202020204" pitchFamily="34" charset="0"/>
                <a:sym typeface="Arial"/>
              </a:rPr>
              <a:t>...................................</a:t>
            </a:r>
            <a:r>
              <a:rPr lang="en-GB" sz="1600" b="1" dirty="0">
                <a:solidFill>
                  <a:schemeClr val="dk1"/>
                </a:solidFill>
                <a:latin typeface="Helvetica" panose="020B0604020202020204" pitchFamily="34" charset="0"/>
                <a:ea typeface="Arial"/>
                <a:cs typeface="Helvetica" panose="020B0604020202020204" pitchFamily="34" charset="0"/>
                <a:sym typeface="Arial"/>
              </a:rPr>
              <a:t>4</a:t>
            </a:r>
            <a:endParaRPr sz="1600" b="1" i="0" u="none" strike="noStrike" cap="none" dirty="0">
              <a:solidFill>
                <a:schemeClr val="dk1"/>
              </a:solidFill>
              <a:latin typeface="Helvetica" panose="020B0604020202020204" pitchFamily="34" charset="0"/>
              <a:ea typeface="Arial"/>
              <a:cs typeface="Helvetica" panose="020B0604020202020204" pitchFamily="34" charset="0"/>
              <a:sym typeface="Arial"/>
            </a:endParaRPr>
          </a:p>
          <a:p>
            <a:pPr marL="141287" marR="7348" lvl="0" algn="l" rtl="0">
              <a:lnSpc>
                <a:spcPct val="100000"/>
              </a:lnSpc>
              <a:spcBef>
                <a:spcPts val="600"/>
              </a:spcBef>
              <a:spcAft>
                <a:spcPts val="0"/>
              </a:spcAft>
              <a:buClr>
                <a:srgbClr val="000000"/>
              </a:buClr>
              <a:buSzPts val="1200"/>
            </a:pPr>
            <a:r>
              <a:rPr lang="en-GB" sz="1600" dirty="0">
                <a:latin typeface="Helvetica" panose="020B0604020202020204" pitchFamily="34" charset="0"/>
                <a:cs typeface="Helvetica" panose="020B0604020202020204" pitchFamily="34" charset="0"/>
              </a:rPr>
              <a:t>0.0. Lecture Overview</a:t>
            </a:r>
            <a:r>
              <a:rPr lang="en-GB" sz="1600" b="0" i="0" u="none" strike="noStrike" cap="none" dirty="0">
                <a:solidFill>
                  <a:srgbClr val="000000"/>
                </a:solidFill>
                <a:latin typeface="Helvetica" panose="020B0604020202020204" pitchFamily="34" charset="0"/>
                <a:ea typeface="Arial"/>
                <a:cs typeface="Helvetica" panose="020B0604020202020204" pitchFamily="34" charset="0"/>
                <a:sym typeface="Arial"/>
              </a:rPr>
              <a:t>......................................................</a:t>
            </a:r>
            <a:r>
              <a:rPr lang="en-GB" sz="1600" dirty="0">
                <a:latin typeface="Helvetica" panose="020B0604020202020204" pitchFamily="34" charset="0"/>
                <a:ea typeface="Arial"/>
                <a:cs typeface="Helvetica" panose="020B0604020202020204" pitchFamily="34" charset="0"/>
                <a:sym typeface="Arial"/>
              </a:rPr>
              <a:t>5</a:t>
            </a:r>
            <a:endParaRPr sz="1600" dirty="0">
              <a:latin typeface="Helvetica" panose="020B0604020202020204" pitchFamily="34" charset="0"/>
              <a:cs typeface="Helvetica" panose="020B0604020202020204" pitchFamily="34" charset="0"/>
            </a:endParaRPr>
          </a:p>
          <a:p>
            <a:pPr marL="141287" marR="7348" lvl="0" algn="l" rtl="0">
              <a:lnSpc>
                <a:spcPct val="100000"/>
              </a:lnSpc>
              <a:spcBef>
                <a:spcPts val="600"/>
              </a:spcBef>
              <a:spcAft>
                <a:spcPts val="0"/>
              </a:spcAft>
              <a:buClr>
                <a:srgbClr val="000000"/>
              </a:buClr>
              <a:buSzPts val="1200"/>
            </a:pPr>
            <a:r>
              <a:rPr lang="en-GB" sz="1600" dirty="0">
                <a:latin typeface="Helvetica" panose="020B0604020202020204" pitchFamily="34" charset="0"/>
                <a:cs typeface="Helvetica" panose="020B0604020202020204" pitchFamily="34" charset="0"/>
              </a:rPr>
              <a:t>0.1. </a:t>
            </a:r>
            <a:r>
              <a:rPr lang="en-US" sz="1600" dirty="0">
                <a:latin typeface="Helvetica" panose="020B0604020202020204" pitchFamily="34" charset="0"/>
                <a:cs typeface="Helvetica" panose="020B0604020202020204" pitchFamily="34" charset="0"/>
              </a:rPr>
              <a:t>Linking to Traffic Flow Fundamentals...</a:t>
            </a:r>
            <a:r>
              <a:rPr lang="en-GB" sz="1600" b="0" i="0" u="none" strike="noStrike" cap="none" dirty="0">
                <a:solidFill>
                  <a:srgbClr val="000000"/>
                </a:solidFill>
                <a:latin typeface="Helvetica" panose="020B0604020202020204" pitchFamily="34" charset="0"/>
                <a:ea typeface="Arial"/>
                <a:cs typeface="Helvetica" panose="020B0604020202020204" pitchFamily="34" charset="0"/>
                <a:sym typeface="Arial"/>
              </a:rPr>
              <a:t>.....................</a:t>
            </a:r>
            <a:r>
              <a:rPr lang="en-GB" sz="1600" dirty="0">
                <a:latin typeface="Helvetica" panose="020B0604020202020204" pitchFamily="34" charset="0"/>
                <a:ea typeface="Arial"/>
                <a:cs typeface="Helvetica" panose="020B0604020202020204" pitchFamily="34" charset="0"/>
                <a:sym typeface="Arial"/>
              </a:rPr>
              <a:t>6</a:t>
            </a:r>
            <a:endParaRPr sz="1600" dirty="0">
              <a:latin typeface="Helvetica" panose="020B0604020202020204" pitchFamily="34" charset="0"/>
              <a:cs typeface="Helvetica" panose="020B0604020202020204" pitchFamily="34" charset="0"/>
            </a:endParaRPr>
          </a:p>
          <a:p>
            <a:pPr marL="141287" marR="7348" lvl="0" algn="l" rtl="0">
              <a:lnSpc>
                <a:spcPct val="100000"/>
              </a:lnSpc>
              <a:spcBef>
                <a:spcPts val="600"/>
              </a:spcBef>
              <a:spcAft>
                <a:spcPts val="0"/>
              </a:spcAft>
              <a:buClr>
                <a:srgbClr val="000000"/>
              </a:buClr>
              <a:buSzPts val="1200"/>
            </a:pPr>
            <a:r>
              <a:rPr lang="en-US" sz="1600" dirty="0">
                <a:latin typeface="Helvetica" panose="020B0604020202020204" pitchFamily="34" charset="0"/>
                <a:cs typeface="Helvetica" panose="020B0604020202020204" pitchFamily="34" charset="0"/>
              </a:rPr>
              <a:t>0.2. Learning Objectives</a:t>
            </a:r>
            <a:r>
              <a:rPr lang="en-GB" sz="1600" b="0" i="0" u="none" strike="noStrike" cap="none" dirty="0">
                <a:solidFill>
                  <a:srgbClr val="000000"/>
                </a:solidFill>
                <a:latin typeface="Helvetica" panose="020B0604020202020204" pitchFamily="34" charset="0"/>
                <a:ea typeface="Arial"/>
                <a:cs typeface="Helvetica" panose="020B0604020202020204" pitchFamily="34" charset="0"/>
                <a:sym typeface="Arial"/>
              </a:rPr>
              <a:t>…………………………………....</a:t>
            </a:r>
            <a:r>
              <a:rPr lang="en-GB" sz="1600" dirty="0">
                <a:latin typeface="Helvetica" panose="020B0604020202020204" pitchFamily="34" charset="0"/>
                <a:ea typeface="Arial"/>
                <a:cs typeface="Helvetica" panose="020B0604020202020204" pitchFamily="34" charset="0"/>
                <a:sym typeface="Arial"/>
              </a:rPr>
              <a:t>7</a:t>
            </a:r>
            <a:endParaRPr sz="1600" dirty="0">
              <a:latin typeface="Helvetica" panose="020B0604020202020204" pitchFamily="34" charset="0"/>
              <a:cs typeface="Helvetica" panose="020B0604020202020204" pitchFamily="34" charset="0"/>
            </a:endParaRPr>
          </a:p>
          <a:p>
            <a:pPr marL="16328" marR="0" lvl="0" indent="0" algn="l" rtl="0">
              <a:lnSpc>
                <a:spcPct val="100000"/>
              </a:lnSpc>
              <a:spcBef>
                <a:spcPts val="129"/>
              </a:spcBef>
              <a:spcAft>
                <a:spcPts val="0"/>
              </a:spcAft>
              <a:buClr>
                <a:schemeClr val="dk1"/>
              </a:buClr>
              <a:buSzPts val="1200"/>
              <a:buFont typeface="Arial"/>
              <a:buNone/>
            </a:pPr>
            <a:r>
              <a:rPr lang="en-GB" sz="1600" b="1" i="0" u="none" strike="noStrike" cap="none" dirty="0">
                <a:solidFill>
                  <a:schemeClr val="dk1"/>
                </a:solidFill>
                <a:latin typeface="Helvetica" panose="020B0604020202020204" pitchFamily="34" charset="0"/>
                <a:ea typeface="Arial"/>
                <a:cs typeface="Helvetica" panose="020B0604020202020204" pitchFamily="34" charset="0"/>
                <a:sym typeface="Arial"/>
              </a:rPr>
              <a:t>01 </a:t>
            </a:r>
            <a:r>
              <a:rPr lang="en-US" sz="1600" b="1" dirty="0">
                <a:solidFill>
                  <a:schemeClr val="dk1"/>
                </a:solidFill>
                <a:latin typeface="Helvetica" panose="020B0604020202020204" pitchFamily="34" charset="0"/>
                <a:cs typeface="Helvetica" panose="020B0604020202020204" pitchFamily="34" charset="0"/>
              </a:rPr>
              <a:t>The Why &amp; What of Public Transport Modeling...</a:t>
            </a:r>
            <a:r>
              <a:rPr lang="en-GB" sz="1600" b="1" i="0" u="none" strike="noStrike" cap="none" dirty="0">
                <a:solidFill>
                  <a:schemeClr val="dk1"/>
                </a:solidFill>
                <a:latin typeface="Helvetica" panose="020B0604020202020204" pitchFamily="34" charset="0"/>
                <a:ea typeface="Arial"/>
                <a:cs typeface="Helvetica" panose="020B0604020202020204" pitchFamily="34" charset="0"/>
                <a:sym typeface="Arial"/>
              </a:rPr>
              <a:t>....</a:t>
            </a:r>
            <a:r>
              <a:rPr lang="en-GB" sz="1600" b="1" dirty="0">
                <a:solidFill>
                  <a:schemeClr val="dk1"/>
                </a:solidFill>
                <a:latin typeface="Helvetica" panose="020B0604020202020204" pitchFamily="34" charset="0"/>
                <a:cs typeface="Helvetica" panose="020B0604020202020204" pitchFamily="34" charset="0"/>
              </a:rPr>
              <a:t>.8</a:t>
            </a:r>
          </a:p>
          <a:p>
            <a:pPr marL="141287" marR="7348" lvl="0">
              <a:lnSpc>
                <a:spcPct val="100000"/>
              </a:lnSpc>
              <a:spcBef>
                <a:spcPts val="600"/>
              </a:spcBef>
              <a:buClr>
                <a:schemeClr val="dk1"/>
              </a:buClr>
              <a:buSzPts val="1200"/>
            </a:pPr>
            <a:r>
              <a:rPr lang="en-US" sz="1600" dirty="0">
                <a:solidFill>
                  <a:schemeClr val="dk1"/>
                </a:solidFill>
                <a:latin typeface="Helvetica" panose="020B0604020202020204" pitchFamily="34" charset="0"/>
                <a:cs typeface="Helvetica" panose="020B0604020202020204" pitchFamily="34" charset="0"/>
              </a:rPr>
              <a:t>1.0. What is Public Transport Modeling?.............</a:t>
            </a:r>
            <a:r>
              <a:rPr lang="en-US" sz="1600" dirty="0">
                <a:solidFill>
                  <a:schemeClr val="dk1"/>
                </a:solidFill>
                <a:latin typeface="Helvetica" panose="020B0604020202020204" pitchFamily="34" charset="0"/>
                <a:ea typeface="Arial"/>
                <a:cs typeface="Helvetica" panose="020B0604020202020204" pitchFamily="34" charset="0"/>
                <a:sym typeface="Arial"/>
              </a:rPr>
              <a:t>.............</a:t>
            </a:r>
            <a:r>
              <a:rPr lang="en-US" sz="1600" dirty="0">
                <a:solidFill>
                  <a:schemeClr val="dk1"/>
                </a:solidFill>
                <a:latin typeface="Helvetica" panose="020B0604020202020204" pitchFamily="34" charset="0"/>
                <a:cs typeface="Helvetica" panose="020B0604020202020204" pitchFamily="34" charset="0"/>
              </a:rPr>
              <a:t>9</a:t>
            </a:r>
            <a:endParaRPr lang="en-US" sz="1600" dirty="0">
              <a:latin typeface="Helvetica" panose="020B0604020202020204" pitchFamily="34" charset="0"/>
              <a:cs typeface="Helvetica" panose="020B0604020202020204" pitchFamily="34" charset="0"/>
            </a:endParaRPr>
          </a:p>
          <a:p>
            <a:pPr marL="141287" marR="7348" lvl="0">
              <a:lnSpc>
                <a:spcPct val="100000"/>
              </a:lnSpc>
              <a:spcBef>
                <a:spcPts val="600"/>
              </a:spcBef>
              <a:buClr>
                <a:schemeClr val="dk1"/>
              </a:buClr>
              <a:buSzPts val="1200"/>
            </a:pPr>
            <a:r>
              <a:rPr lang="en-US" sz="1600" dirty="0">
                <a:solidFill>
                  <a:schemeClr val="dk1"/>
                </a:solidFill>
                <a:latin typeface="Helvetica" panose="020B0604020202020204" pitchFamily="34" charset="0"/>
                <a:cs typeface="Helvetica" panose="020B0604020202020204" pitchFamily="34" charset="0"/>
              </a:rPr>
              <a:t>1.1. The Key Questions Modeling Answers……….</a:t>
            </a:r>
            <a:r>
              <a:rPr lang="en-US" sz="1600" dirty="0">
                <a:solidFill>
                  <a:schemeClr val="dk1"/>
                </a:solidFill>
                <a:latin typeface="Helvetica" panose="020B0604020202020204" pitchFamily="34" charset="0"/>
                <a:ea typeface="Arial"/>
                <a:cs typeface="Helvetica" panose="020B0604020202020204" pitchFamily="34" charset="0"/>
                <a:sym typeface="Arial"/>
              </a:rPr>
              <a:t>........1</a:t>
            </a:r>
            <a:r>
              <a:rPr lang="en-US" sz="1600" dirty="0">
                <a:solidFill>
                  <a:schemeClr val="dk1"/>
                </a:solidFill>
                <a:latin typeface="Helvetica" panose="020B0604020202020204" pitchFamily="34" charset="0"/>
                <a:cs typeface="Helvetica" panose="020B0604020202020204" pitchFamily="34" charset="0"/>
              </a:rPr>
              <a:t>0</a:t>
            </a:r>
            <a:endParaRPr lang="en-US" sz="1600" dirty="0">
              <a:latin typeface="Helvetica" panose="020B0604020202020204" pitchFamily="34" charset="0"/>
              <a:cs typeface="Helvetica" panose="020B0604020202020204" pitchFamily="34" charset="0"/>
            </a:endParaRPr>
          </a:p>
          <a:p>
            <a:pPr marL="141287" marR="7348" lvl="0">
              <a:lnSpc>
                <a:spcPct val="100000"/>
              </a:lnSpc>
              <a:spcBef>
                <a:spcPts val="600"/>
              </a:spcBef>
              <a:buClr>
                <a:schemeClr val="dk1"/>
              </a:buClr>
              <a:buSzPts val="1200"/>
            </a:pPr>
            <a:r>
              <a:rPr lang="en-US" sz="1600" dirty="0">
                <a:solidFill>
                  <a:schemeClr val="dk1"/>
                </a:solidFill>
                <a:latin typeface="Helvetica" panose="020B0604020202020204" pitchFamily="34" charset="0"/>
                <a:cs typeface="Helvetica" panose="020B0604020202020204" pitchFamily="34" charset="0"/>
              </a:rPr>
              <a:t>1.2. The Purpose of Modeling………..</a:t>
            </a:r>
            <a:r>
              <a:rPr lang="en-US" sz="1600" dirty="0">
                <a:solidFill>
                  <a:schemeClr val="dk1"/>
                </a:solidFill>
                <a:latin typeface="Helvetica" panose="020B0604020202020204" pitchFamily="34" charset="0"/>
                <a:ea typeface="Arial"/>
                <a:cs typeface="Helvetica" panose="020B0604020202020204" pitchFamily="34" charset="0"/>
                <a:sym typeface="Arial"/>
              </a:rPr>
              <a:t>...........................11</a:t>
            </a:r>
            <a:endParaRPr lang="en-US" sz="1600" dirty="0">
              <a:latin typeface="Helvetica" panose="020B0604020202020204" pitchFamily="34" charset="0"/>
              <a:cs typeface="Helvetica" panose="020B0604020202020204" pitchFamily="34" charset="0"/>
            </a:endParaRPr>
          </a:p>
          <a:p>
            <a:pPr marL="141287" marR="7348" lvl="0">
              <a:lnSpc>
                <a:spcPct val="100000"/>
              </a:lnSpc>
              <a:spcBef>
                <a:spcPts val="600"/>
              </a:spcBef>
              <a:buClr>
                <a:schemeClr val="dk1"/>
              </a:buClr>
              <a:buSzPts val="1200"/>
            </a:pPr>
            <a:r>
              <a:rPr lang="en-US" sz="1600" dirty="0">
                <a:solidFill>
                  <a:schemeClr val="dk1"/>
                </a:solidFill>
                <a:latin typeface="Helvetica" panose="020B0604020202020204" pitchFamily="34" charset="0"/>
                <a:cs typeface="Helvetica" panose="020B0604020202020204" pitchFamily="34" charset="0"/>
              </a:rPr>
              <a:t>1.3. How Modeling Supports Decision-Making…</a:t>
            </a:r>
            <a:r>
              <a:rPr lang="en-US" sz="1600" dirty="0">
                <a:solidFill>
                  <a:schemeClr val="dk1"/>
                </a:solidFill>
                <a:latin typeface="Helvetica" panose="020B0604020202020204" pitchFamily="34" charset="0"/>
                <a:ea typeface="Arial"/>
                <a:cs typeface="Helvetica" panose="020B0604020202020204" pitchFamily="34" charset="0"/>
                <a:sym typeface="Arial"/>
              </a:rPr>
              <a:t>...........12</a:t>
            </a:r>
            <a:endParaRPr lang="en-US" sz="1600" dirty="0">
              <a:solidFill>
                <a:schemeClr val="dk1"/>
              </a:solidFill>
              <a:latin typeface="Helvetica" panose="020B0604020202020204" pitchFamily="34" charset="0"/>
              <a:cs typeface="Helvetica" panose="020B0604020202020204" pitchFamily="34" charset="0"/>
            </a:endParaRPr>
          </a:p>
          <a:p>
            <a:pPr marL="16328" lvl="0">
              <a:lnSpc>
                <a:spcPct val="100000"/>
              </a:lnSpc>
              <a:spcBef>
                <a:spcPts val="0"/>
              </a:spcBef>
              <a:buClr>
                <a:srgbClr val="000000"/>
              </a:buClr>
              <a:buSzPts val="1200"/>
            </a:pPr>
            <a:r>
              <a:rPr lang="en-US" sz="1600" b="1" dirty="0">
                <a:latin typeface="Helvetica" panose="020B0604020202020204" pitchFamily="34" charset="0"/>
                <a:ea typeface="Arial"/>
                <a:cs typeface="Helvetica" panose="020B0604020202020204" pitchFamily="34" charset="0"/>
                <a:sym typeface="Arial"/>
              </a:rPr>
              <a:t>02 </a:t>
            </a:r>
            <a:r>
              <a:rPr lang="en-US" sz="1600" b="1" dirty="0">
                <a:latin typeface="Helvetica" panose="020B0604020202020204" pitchFamily="34" charset="0"/>
                <a:cs typeface="Helvetica" panose="020B0604020202020204" pitchFamily="34" charset="0"/>
              </a:rPr>
              <a:t>The System We Model………</a:t>
            </a:r>
            <a:r>
              <a:rPr lang="en-US" sz="1600" b="1" dirty="0">
                <a:latin typeface="Helvetica" panose="020B0604020202020204" pitchFamily="34" charset="0"/>
                <a:ea typeface="Arial"/>
                <a:cs typeface="Helvetica" panose="020B0604020202020204" pitchFamily="34" charset="0"/>
                <a:sym typeface="Arial"/>
              </a:rPr>
              <a:t>....................................15</a:t>
            </a:r>
          </a:p>
          <a:p>
            <a:pPr marL="141287" marR="7348" lvl="0">
              <a:lnSpc>
                <a:spcPct val="100000"/>
              </a:lnSpc>
              <a:spcBef>
                <a:spcPts val="600"/>
              </a:spcBef>
              <a:buClr>
                <a:srgbClr val="000000"/>
              </a:buClr>
              <a:buSzPts val="1200"/>
            </a:pPr>
            <a:r>
              <a:rPr lang="en-US" sz="1600" dirty="0">
                <a:latin typeface="Helvetica" panose="020B0604020202020204" pitchFamily="34" charset="0"/>
                <a:cs typeface="Helvetica" panose="020B0604020202020204" pitchFamily="34" charset="0"/>
              </a:rPr>
              <a:t>2.0. The Components of a Public Transport System......16</a:t>
            </a:r>
          </a:p>
          <a:p>
            <a:pPr marL="141287" marR="7348" lvl="0">
              <a:lnSpc>
                <a:spcPct val="100000"/>
              </a:lnSpc>
              <a:spcBef>
                <a:spcPts val="600"/>
              </a:spcBef>
              <a:buClr>
                <a:srgbClr val="000000"/>
              </a:buClr>
              <a:buSzPts val="1200"/>
            </a:pPr>
            <a:r>
              <a:rPr lang="en-US" sz="1600" dirty="0">
                <a:latin typeface="Helvetica" panose="020B0604020202020204" pitchFamily="34" charset="0"/>
                <a:cs typeface="Helvetica" panose="020B0604020202020204" pitchFamily="34" charset="0"/>
              </a:rPr>
              <a:t>2.1. System Interactions &amp; Efficiency…………..…..……17</a:t>
            </a:r>
          </a:p>
          <a:p>
            <a:pPr marL="141287" marR="7348" lvl="0">
              <a:lnSpc>
                <a:spcPct val="100000"/>
              </a:lnSpc>
              <a:spcBef>
                <a:spcPts val="600"/>
              </a:spcBef>
              <a:buClr>
                <a:srgbClr val="000000"/>
              </a:buClr>
              <a:buSzPts val="1200"/>
            </a:pPr>
            <a:r>
              <a:rPr lang="en-US" sz="1600" dirty="0">
                <a:latin typeface="Helvetica" panose="020B0604020202020204" pitchFamily="34" charset="0"/>
                <a:cs typeface="Helvetica" panose="020B0604020202020204" pitchFamily="34" charset="0"/>
              </a:rPr>
              <a:t>2.2. Core Principles of Public Transport Operations…...18</a:t>
            </a:r>
          </a:p>
          <a:p>
            <a:pPr marL="141287" marR="7348" lvl="0">
              <a:lnSpc>
                <a:spcPct val="100000"/>
              </a:lnSpc>
              <a:spcBef>
                <a:spcPts val="600"/>
              </a:spcBef>
              <a:buClr>
                <a:srgbClr val="000000"/>
              </a:buClr>
              <a:buSzPts val="1200"/>
            </a:pPr>
            <a:r>
              <a:rPr lang="en-US" sz="1600" dirty="0">
                <a:latin typeface="Helvetica" panose="020B0604020202020204" pitchFamily="34" charset="0"/>
                <a:cs typeface="Helvetica" panose="020B0604020202020204" pitchFamily="34" charset="0"/>
              </a:rPr>
              <a:t>2.3. How These Principles Shape Planning………….....19</a:t>
            </a:r>
          </a:p>
          <a:p>
            <a:pPr marL="141287" marR="7348" lvl="0">
              <a:lnSpc>
                <a:spcPct val="100000"/>
              </a:lnSpc>
              <a:spcBef>
                <a:spcPts val="600"/>
              </a:spcBef>
              <a:buClr>
                <a:srgbClr val="000000"/>
              </a:buClr>
              <a:buSzPts val="1200"/>
            </a:pPr>
            <a:r>
              <a:rPr lang="en-US" sz="1600" dirty="0">
                <a:latin typeface="Helvetica" panose="020B0604020202020204" pitchFamily="34" charset="0"/>
                <a:cs typeface="Helvetica" panose="020B0604020202020204" pitchFamily="34" charset="0"/>
              </a:rPr>
              <a:t>2.4. Example: Peak vs. Off-Peak Adjustments………….20</a:t>
            </a:r>
            <a:endParaRPr sz="1600" b="1" i="0" u="none" strike="noStrike" cap="none" dirty="0">
              <a:solidFill>
                <a:schemeClr val="dk1"/>
              </a:solidFill>
              <a:latin typeface="Helvetica" panose="020B0604020202020204" pitchFamily="34" charset="0"/>
              <a:ea typeface="Arial"/>
              <a:cs typeface="Helvetica" panose="020B0604020202020204" pitchFamily="34" charset="0"/>
              <a:sym typeface="Arial"/>
            </a:endParaRPr>
          </a:p>
        </p:txBody>
      </p:sp>
      <p:sp>
        <p:nvSpPr>
          <p:cNvPr id="9" name="Google Shape;171;g352ec21a4af_0_51">
            <a:extLst>
              <a:ext uri="{FF2B5EF4-FFF2-40B4-BE49-F238E27FC236}">
                <a16:creationId xmlns:a16="http://schemas.microsoft.com/office/drawing/2014/main" id="{F74E807A-3238-49A5-6F45-34031E40D874}"/>
              </a:ext>
            </a:extLst>
          </p:cNvPr>
          <p:cNvSpPr txBox="1"/>
          <p:nvPr/>
        </p:nvSpPr>
        <p:spPr>
          <a:xfrm>
            <a:off x="6177516" y="880312"/>
            <a:ext cx="5274108" cy="4787021"/>
          </a:xfrm>
          <a:prstGeom prst="rect">
            <a:avLst/>
          </a:prstGeom>
          <a:noFill/>
          <a:ln>
            <a:noFill/>
          </a:ln>
        </p:spPr>
        <p:txBody>
          <a:bodyPr spcFirstLastPara="1" wrap="square" lIns="0" tIns="16325" rIns="0" bIns="0" anchor="t" anchorCtr="0">
            <a:spAutoFit/>
          </a:bodyPr>
          <a:lstStyle/>
          <a:p>
            <a:pPr marL="16328" marR="0" lvl="0" indent="0" algn="l" rtl="0">
              <a:lnSpc>
                <a:spcPct val="100000"/>
              </a:lnSpc>
              <a:spcBef>
                <a:spcPts val="0"/>
              </a:spcBef>
              <a:spcAft>
                <a:spcPts val="0"/>
              </a:spcAft>
              <a:buClr>
                <a:srgbClr val="000000"/>
              </a:buClr>
              <a:buSzPts val="1200"/>
              <a:buFont typeface="Arial"/>
              <a:buNone/>
            </a:pPr>
            <a:r>
              <a:rPr lang="en-GB" sz="1600" b="1" i="0" u="none" strike="noStrike" cap="none" dirty="0">
                <a:solidFill>
                  <a:srgbClr val="000000"/>
                </a:solidFill>
                <a:latin typeface="Helvetica" panose="020B0604020202020204" pitchFamily="34" charset="0"/>
                <a:ea typeface="Arial"/>
                <a:cs typeface="Helvetica" panose="020B0604020202020204" pitchFamily="34" charset="0"/>
                <a:sym typeface="Arial"/>
              </a:rPr>
              <a:t>03 </a:t>
            </a:r>
            <a:r>
              <a:rPr lang="en-US" sz="1600" b="1" dirty="0">
                <a:latin typeface="Helvetica" panose="020B0604020202020204" pitchFamily="34" charset="0"/>
                <a:cs typeface="Helvetica" panose="020B0604020202020204" pitchFamily="34" charset="0"/>
              </a:rPr>
              <a:t>The Modeling Workflow</a:t>
            </a:r>
            <a:r>
              <a:rPr lang="en-GB" sz="1600" b="1" i="0" u="none" strike="noStrike" cap="none" dirty="0">
                <a:solidFill>
                  <a:srgbClr val="000000"/>
                </a:solidFill>
                <a:latin typeface="Helvetica" panose="020B0604020202020204" pitchFamily="34" charset="0"/>
                <a:ea typeface="Arial"/>
                <a:cs typeface="Helvetica" panose="020B0604020202020204" pitchFamily="34" charset="0"/>
                <a:sym typeface="Arial"/>
              </a:rPr>
              <a:t>...........................................2</a:t>
            </a:r>
            <a:r>
              <a:rPr lang="en-GB" sz="1600" b="1" i="0" u="none" strike="noStrike" cap="none" dirty="0">
                <a:solidFill>
                  <a:srgbClr val="000000"/>
                </a:solidFill>
                <a:latin typeface="Helvetica" panose="020B0604020202020204" pitchFamily="34" charset="0"/>
                <a:cs typeface="Helvetica" panose="020B0604020202020204" pitchFamily="34" charset="0"/>
              </a:rPr>
              <a:t>1</a:t>
            </a:r>
            <a:endParaRPr sz="1600" b="1" i="0" u="none" strike="noStrike" cap="none" dirty="0">
              <a:solidFill>
                <a:srgbClr val="000000"/>
              </a:solidFill>
              <a:latin typeface="Helvetica" panose="020B0604020202020204" pitchFamily="34" charset="0"/>
              <a:ea typeface="Arial"/>
              <a:cs typeface="Helvetica" panose="020B0604020202020204" pitchFamily="34" charset="0"/>
              <a:sym typeface="Arial"/>
            </a:endParaRPr>
          </a:p>
          <a:p>
            <a:pPr marL="141287" marR="7348" lvl="0" algn="l" rtl="0">
              <a:lnSpc>
                <a:spcPct val="100000"/>
              </a:lnSpc>
              <a:spcBef>
                <a:spcPts val="600"/>
              </a:spcBef>
              <a:spcAft>
                <a:spcPts val="0"/>
              </a:spcAft>
              <a:buClr>
                <a:srgbClr val="000000"/>
              </a:buClr>
              <a:buSzPts val="1200"/>
            </a:pPr>
            <a:r>
              <a:rPr lang="en-US" sz="1600" dirty="0">
                <a:latin typeface="Helvetica" panose="020B0604020202020204" pitchFamily="34" charset="0"/>
                <a:cs typeface="Helvetica" panose="020B0604020202020204" pitchFamily="34" charset="0"/>
              </a:rPr>
              <a:t>3.0. The Model Development Workflow……...</a:t>
            </a:r>
            <a:r>
              <a:rPr lang="en-GB" sz="1600" dirty="0">
                <a:latin typeface="Helvetica" panose="020B0604020202020204" pitchFamily="34" charset="0"/>
                <a:cs typeface="Helvetica" panose="020B0604020202020204" pitchFamily="34" charset="0"/>
              </a:rPr>
              <a:t>..............22</a:t>
            </a:r>
            <a:endParaRPr sz="1600" dirty="0">
              <a:latin typeface="Helvetica" panose="020B0604020202020204" pitchFamily="34" charset="0"/>
              <a:cs typeface="Helvetica" panose="020B0604020202020204" pitchFamily="34" charset="0"/>
            </a:endParaRPr>
          </a:p>
          <a:p>
            <a:pPr marL="141287" marR="7348" lvl="0" algn="l" rtl="0">
              <a:lnSpc>
                <a:spcPct val="100000"/>
              </a:lnSpc>
              <a:spcBef>
                <a:spcPts val="600"/>
              </a:spcBef>
              <a:spcAft>
                <a:spcPts val="0"/>
              </a:spcAft>
              <a:buClr>
                <a:srgbClr val="000000"/>
              </a:buClr>
              <a:buSzPts val="1200"/>
            </a:pPr>
            <a:r>
              <a:rPr lang="en-US" sz="1600" dirty="0">
                <a:latin typeface="Helvetica" panose="020B0604020202020204" pitchFamily="34" charset="0"/>
                <a:cs typeface="Helvetica" panose="020B0604020202020204" pitchFamily="34" charset="0"/>
              </a:rPr>
              <a:t>3.1. The Modeling Process in Detail…………….………</a:t>
            </a:r>
            <a:r>
              <a:rPr lang="en-GB" sz="1600" dirty="0">
                <a:latin typeface="Helvetica" panose="020B0604020202020204" pitchFamily="34" charset="0"/>
                <a:cs typeface="Helvetica" panose="020B0604020202020204" pitchFamily="34" charset="0"/>
              </a:rPr>
              <a:t>23</a:t>
            </a:r>
            <a:endParaRPr sz="1600" dirty="0">
              <a:latin typeface="Helvetica" panose="020B0604020202020204" pitchFamily="34" charset="0"/>
              <a:cs typeface="Helvetica" panose="020B0604020202020204" pitchFamily="34" charset="0"/>
            </a:endParaRPr>
          </a:p>
          <a:p>
            <a:pPr marL="141287" marR="7348" lvl="0" algn="l" rtl="0">
              <a:lnSpc>
                <a:spcPct val="100000"/>
              </a:lnSpc>
              <a:spcBef>
                <a:spcPts val="600"/>
              </a:spcBef>
              <a:spcAft>
                <a:spcPts val="0"/>
              </a:spcAft>
              <a:buClr>
                <a:srgbClr val="000000"/>
              </a:buClr>
              <a:buSzPts val="1200"/>
            </a:pPr>
            <a:r>
              <a:rPr lang="en-US" sz="1600" dirty="0">
                <a:latin typeface="Helvetica" panose="020B0604020202020204" pitchFamily="34" charset="0"/>
                <a:cs typeface="Helvetica" panose="020B0604020202020204" pitchFamily="34" charset="0"/>
              </a:rPr>
              <a:t>3.2. Simulating Public Transport in Action……..</a:t>
            </a:r>
            <a:r>
              <a:rPr lang="en-GB" sz="1600" dirty="0">
                <a:latin typeface="Helvetica" panose="020B0604020202020204" pitchFamily="34" charset="0"/>
                <a:cs typeface="Helvetica" panose="020B0604020202020204" pitchFamily="34" charset="0"/>
              </a:rPr>
              <a:t>………24</a:t>
            </a:r>
            <a:endParaRPr sz="1600" dirty="0">
              <a:latin typeface="Helvetica" panose="020B0604020202020204" pitchFamily="34" charset="0"/>
              <a:cs typeface="Helvetica" panose="020B0604020202020204" pitchFamily="34" charset="0"/>
            </a:endParaRPr>
          </a:p>
          <a:p>
            <a:pPr marL="141287" marR="7348" lvl="0" algn="l" rtl="0">
              <a:lnSpc>
                <a:spcPct val="100000"/>
              </a:lnSpc>
              <a:spcBef>
                <a:spcPts val="600"/>
              </a:spcBef>
              <a:spcAft>
                <a:spcPts val="0"/>
              </a:spcAft>
              <a:buClr>
                <a:srgbClr val="000000"/>
              </a:buClr>
              <a:buSzPts val="1200"/>
            </a:pPr>
            <a:r>
              <a:rPr lang="en-US" sz="1600" dirty="0">
                <a:latin typeface="Helvetica" panose="020B0604020202020204" pitchFamily="34" charset="0"/>
                <a:cs typeface="Helvetica" panose="020B0604020202020204" pitchFamily="34" charset="0"/>
              </a:rPr>
              <a:t>3.3. Common Software Tools…</a:t>
            </a:r>
            <a:r>
              <a:rPr lang="en-GB" sz="1600" dirty="0">
                <a:latin typeface="Helvetica" panose="020B0604020202020204" pitchFamily="34" charset="0"/>
                <a:cs typeface="Helvetica" panose="020B0604020202020204" pitchFamily="34" charset="0"/>
              </a:rPr>
              <a:t>…….............................25</a:t>
            </a:r>
            <a:endParaRPr sz="1600" dirty="0">
              <a:latin typeface="Helvetica" panose="020B0604020202020204" pitchFamily="34" charset="0"/>
              <a:cs typeface="Helvetica" panose="020B0604020202020204" pitchFamily="34" charset="0"/>
            </a:endParaRPr>
          </a:p>
          <a:p>
            <a:pPr marL="141287" marR="7348" lvl="0" algn="l" rtl="0">
              <a:lnSpc>
                <a:spcPct val="100000"/>
              </a:lnSpc>
              <a:spcBef>
                <a:spcPts val="600"/>
              </a:spcBef>
              <a:spcAft>
                <a:spcPts val="0"/>
              </a:spcAft>
              <a:buClr>
                <a:srgbClr val="000000"/>
              </a:buClr>
              <a:buSzPts val="1200"/>
            </a:pPr>
            <a:r>
              <a:rPr lang="en-GB" sz="1600" dirty="0">
                <a:latin typeface="Helvetica" panose="020B0604020202020204" pitchFamily="34" charset="0"/>
                <a:cs typeface="Helvetica" panose="020B0604020202020204" pitchFamily="34" charset="0"/>
              </a:rPr>
              <a:t>3.4. </a:t>
            </a:r>
            <a:r>
              <a:rPr lang="en-US" sz="1600" dirty="0">
                <a:latin typeface="Helvetica" panose="020B0604020202020204" pitchFamily="34" charset="0"/>
                <a:cs typeface="Helvetica" panose="020B0604020202020204" pitchFamily="34" charset="0"/>
              </a:rPr>
              <a:t>Methodological Principles for Robust Modeling….</a:t>
            </a:r>
            <a:r>
              <a:rPr lang="en-GB" sz="1600" dirty="0">
                <a:latin typeface="Helvetica" panose="020B0604020202020204" pitchFamily="34" charset="0"/>
                <a:cs typeface="Helvetica" panose="020B0604020202020204" pitchFamily="34" charset="0"/>
              </a:rPr>
              <a:t>.26</a:t>
            </a:r>
            <a:endParaRPr sz="1600" dirty="0">
              <a:latin typeface="Helvetica" panose="020B0604020202020204" pitchFamily="34" charset="0"/>
              <a:cs typeface="Helvetica" panose="020B0604020202020204" pitchFamily="34" charset="0"/>
            </a:endParaRPr>
          </a:p>
          <a:p>
            <a:pPr marL="141287" marR="7348" lvl="0" algn="l" rtl="0">
              <a:lnSpc>
                <a:spcPct val="100000"/>
              </a:lnSpc>
              <a:spcBef>
                <a:spcPts val="600"/>
              </a:spcBef>
              <a:spcAft>
                <a:spcPts val="0"/>
              </a:spcAft>
              <a:buClr>
                <a:srgbClr val="000000"/>
              </a:buClr>
              <a:buSzPts val="1200"/>
            </a:pPr>
            <a:r>
              <a:rPr lang="en-US" sz="1600" dirty="0">
                <a:latin typeface="Helvetica" panose="020B0604020202020204" pitchFamily="34" charset="0"/>
                <a:cs typeface="Helvetica" panose="020B0604020202020204" pitchFamily="34" charset="0"/>
              </a:rPr>
              <a:t>3.5. Small Group Activity………………</a:t>
            </a:r>
            <a:r>
              <a:rPr lang="en-GB" sz="1600" dirty="0">
                <a:latin typeface="Helvetica" panose="020B0604020202020204" pitchFamily="34" charset="0"/>
                <a:cs typeface="Helvetica" panose="020B0604020202020204" pitchFamily="34" charset="0"/>
              </a:rPr>
              <a:t>.........................27</a:t>
            </a:r>
            <a:endParaRPr sz="1600" dirty="0">
              <a:latin typeface="Helvetica" panose="020B0604020202020204" pitchFamily="34" charset="0"/>
              <a:cs typeface="Helvetica" panose="020B0604020202020204" pitchFamily="34" charset="0"/>
            </a:endParaRPr>
          </a:p>
          <a:p>
            <a:pPr marL="16328" marR="0" lvl="0" indent="0" algn="l" rtl="0">
              <a:lnSpc>
                <a:spcPct val="100000"/>
              </a:lnSpc>
              <a:spcBef>
                <a:spcPts val="600"/>
              </a:spcBef>
              <a:spcAft>
                <a:spcPts val="0"/>
              </a:spcAft>
              <a:buClr>
                <a:srgbClr val="000000"/>
              </a:buClr>
              <a:buSzPts val="1200"/>
              <a:buFont typeface="Arial"/>
              <a:buNone/>
            </a:pPr>
            <a:r>
              <a:rPr lang="en-GB" sz="1600" b="1" dirty="0">
                <a:latin typeface="Helvetica" panose="020B0604020202020204" pitchFamily="34" charset="0"/>
                <a:cs typeface="Helvetica" panose="020B0604020202020204" pitchFamily="34" charset="0"/>
              </a:rPr>
              <a:t>04</a:t>
            </a:r>
            <a:r>
              <a:rPr lang="en-GB" sz="1600" b="1" i="0" u="none" strike="noStrike" cap="none" dirty="0">
                <a:solidFill>
                  <a:srgbClr val="000000"/>
                </a:solidFill>
                <a:latin typeface="Helvetica" panose="020B0604020202020204" pitchFamily="34" charset="0"/>
                <a:ea typeface="Arial"/>
                <a:cs typeface="Helvetica" panose="020B0604020202020204" pitchFamily="34" charset="0"/>
                <a:sym typeface="Arial"/>
              </a:rPr>
              <a:t> </a:t>
            </a:r>
            <a:r>
              <a:rPr lang="en-GB" sz="1600" b="1" dirty="0">
                <a:latin typeface="Helvetica" panose="020B0604020202020204" pitchFamily="34" charset="0"/>
                <a:cs typeface="Helvetica" panose="020B0604020202020204" pitchFamily="34" charset="0"/>
              </a:rPr>
              <a:t>Core Application..</a:t>
            </a:r>
            <a:r>
              <a:rPr lang="en-GB" sz="1600" b="1" i="0" u="none" strike="noStrike" cap="none" dirty="0">
                <a:solidFill>
                  <a:srgbClr val="000000"/>
                </a:solidFill>
                <a:latin typeface="Helvetica" panose="020B0604020202020204" pitchFamily="34" charset="0"/>
                <a:ea typeface="Arial"/>
                <a:cs typeface="Helvetica" panose="020B0604020202020204" pitchFamily="34" charset="0"/>
                <a:sym typeface="Arial"/>
              </a:rPr>
              <a:t>....................................................34</a:t>
            </a:r>
            <a:endParaRPr sz="1600" b="1" i="0" u="none" strike="noStrike" cap="none" dirty="0">
              <a:solidFill>
                <a:srgbClr val="000000"/>
              </a:solidFill>
              <a:latin typeface="Helvetica" panose="020B0604020202020204" pitchFamily="34" charset="0"/>
              <a:ea typeface="Arial"/>
              <a:cs typeface="Helvetica" panose="020B0604020202020204" pitchFamily="34" charset="0"/>
              <a:sym typeface="Arial"/>
            </a:endParaRPr>
          </a:p>
          <a:p>
            <a:pPr marL="141287" marR="7348" lvl="0" algn="l" rtl="0">
              <a:lnSpc>
                <a:spcPct val="100000"/>
              </a:lnSpc>
              <a:spcBef>
                <a:spcPts val="600"/>
              </a:spcBef>
              <a:spcAft>
                <a:spcPts val="0"/>
              </a:spcAft>
              <a:buClr>
                <a:srgbClr val="000000"/>
              </a:buClr>
              <a:buSzPts val="1200"/>
            </a:pPr>
            <a:r>
              <a:rPr lang="en-GB" sz="1600" dirty="0">
                <a:latin typeface="Helvetica" panose="020B0604020202020204" pitchFamily="34" charset="0"/>
                <a:cs typeface="Helvetica" panose="020B0604020202020204" pitchFamily="34" charset="0"/>
              </a:rPr>
              <a:t>4.0. Defining Optimization……………….</a:t>
            </a:r>
            <a:r>
              <a:rPr lang="en-GB" sz="1600" b="0" i="0" u="none" strike="noStrike" cap="none" dirty="0">
                <a:solidFill>
                  <a:srgbClr val="000000"/>
                </a:solidFill>
                <a:latin typeface="Helvetica" panose="020B0604020202020204" pitchFamily="34" charset="0"/>
                <a:ea typeface="Arial"/>
                <a:cs typeface="Helvetica" panose="020B0604020202020204" pitchFamily="34" charset="0"/>
                <a:sym typeface="Arial"/>
              </a:rPr>
              <a:t>……………....35</a:t>
            </a:r>
            <a:endParaRPr sz="1600" dirty="0">
              <a:latin typeface="Helvetica" panose="020B0604020202020204" pitchFamily="34" charset="0"/>
              <a:cs typeface="Helvetica" panose="020B0604020202020204" pitchFamily="34" charset="0"/>
            </a:endParaRPr>
          </a:p>
          <a:p>
            <a:pPr marL="141287" marR="7348" lvl="0" algn="l" rtl="0">
              <a:lnSpc>
                <a:spcPct val="100000"/>
              </a:lnSpc>
              <a:spcBef>
                <a:spcPts val="600"/>
              </a:spcBef>
              <a:spcAft>
                <a:spcPts val="0"/>
              </a:spcAft>
              <a:buClr>
                <a:srgbClr val="000000"/>
              </a:buClr>
              <a:buSzPts val="1200"/>
            </a:pPr>
            <a:r>
              <a:rPr lang="en-GB" sz="1600" dirty="0">
                <a:latin typeface="Helvetica" panose="020B0604020202020204" pitchFamily="34" charset="0"/>
                <a:cs typeface="Helvetica" panose="020B0604020202020204" pitchFamily="34" charset="0"/>
              </a:rPr>
              <a:t>4.1. </a:t>
            </a:r>
            <a:r>
              <a:rPr lang="en-US" sz="1600" dirty="0">
                <a:latin typeface="Helvetica" panose="020B0604020202020204" pitchFamily="34" charset="0"/>
                <a:cs typeface="Helvetica" panose="020B0604020202020204" pitchFamily="34" charset="0"/>
              </a:rPr>
              <a:t>The Reality of Constraints &amp; Trade-Offs</a:t>
            </a:r>
            <a:r>
              <a:rPr lang="en-GB" sz="1600" b="0" i="0" u="none" strike="noStrike" cap="none" dirty="0">
                <a:solidFill>
                  <a:srgbClr val="000000"/>
                </a:solidFill>
                <a:latin typeface="Helvetica" panose="020B0604020202020204" pitchFamily="34" charset="0"/>
                <a:ea typeface="Arial"/>
                <a:cs typeface="Helvetica" panose="020B0604020202020204" pitchFamily="34" charset="0"/>
                <a:sym typeface="Arial"/>
              </a:rPr>
              <a:t>...............36</a:t>
            </a:r>
            <a:endParaRPr sz="1600" dirty="0">
              <a:latin typeface="Helvetica" panose="020B0604020202020204" pitchFamily="34" charset="0"/>
              <a:cs typeface="Helvetica" panose="020B0604020202020204" pitchFamily="34" charset="0"/>
            </a:endParaRPr>
          </a:p>
          <a:p>
            <a:pPr marL="141287" marR="7348" lvl="0" algn="l" rtl="0">
              <a:lnSpc>
                <a:spcPct val="100000"/>
              </a:lnSpc>
              <a:spcBef>
                <a:spcPts val="600"/>
              </a:spcBef>
              <a:spcAft>
                <a:spcPts val="0"/>
              </a:spcAft>
              <a:buClr>
                <a:srgbClr val="000000"/>
              </a:buClr>
              <a:buSzPts val="1200"/>
            </a:pPr>
            <a:r>
              <a:rPr lang="en-GB" sz="1600" dirty="0">
                <a:latin typeface="Helvetica" panose="020B0604020202020204" pitchFamily="34" charset="0"/>
                <a:cs typeface="Helvetica" panose="020B0604020202020204" pitchFamily="34" charset="0"/>
              </a:rPr>
              <a:t>4.2. </a:t>
            </a:r>
            <a:r>
              <a:rPr lang="en-US" sz="1600" dirty="0">
                <a:latin typeface="Helvetica" panose="020B0604020202020204" pitchFamily="34" charset="0"/>
                <a:cs typeface="Helvetica" panose="020B0604020202020204" pitchFamily="34" charset="0"/>
              </a:rPr>
              <a:t>Strategy 1: Service Frequency Optimization</a:t>
            </a:r>
            <a:r>
              <a:rPr lang="en-GB" sz="1600" dirty="0">
                <a:latin typeface="Helvetica" panose="020B0604020202020204" pitchFamily="34" charset="0"/>
                <a:cs typeface="Helvetica" panose="020B0604020202020204" pitchFamily="34" charset="0"/>
              </a:rPr>
              <a:t>….….37</a:t>
            </a:r>
          </a:p>
          <a:p>
            <a:pPr marL="141287" marR="7348" lvl="0">
              <a:lnSpc>
                <a:spcPct val="100000"/>
              </a:lnSpc>
              <a:spcBef>
                <a:spcPts val="600"/>
              </a:spcBef>
              <a:buClr>
                <a:srgbClr val="000000"/>
              </a:buClr>
              <a:buSzPts val="1200"/>
            </a:pPr>
            <a:r>
              <a:rPr lang="en-GB" sz="1600" dirty="0">
                <a:latin typeface="Helvetica" panose="020B0604020202020204" pitchFamily="34" charset="0"/>
                <a:cs typeface="Helvetica" panose="020B0604020202020204" pitchFamily="34" charset="0"/>
              </a:rPr>
              <a:t>4.3. </a:t>
            </a:r>
            <a:r>
              <a:rPr lang="en-US" sz="1600" dirty="0">
                <a:latin typeface="Helvetica" panose="020B0604020202020204" pitchFamily="34" charset="0"/>
                <a:cs typeface="Helvetica" panose="020B0604020202020204" pitchFamily="34" charset="0"/>
              </a:rPr>
              <a:t>Strategy 2: Route Optimization………………</a:t>
            </a:r>
            <a:r>
              <a:rPr lang="en-GB" sz="1600" dirty="0">
                <a:latin typeface="Helvetica" panose="020B0604020202020204" pitchFamily="34" charset="0"/>
                <a:ea typeface="Arial"/>
                <a:cs typeface="Helvetica" panose="020B0604020202020204" pitchFamily="34" charset="0"/>
                <a:sym typeface="Arial"/>
              </a:rPr>
              <a:t>........38</a:t>
            </a:r>
          </a:p>
          <a:p>
            <a:pPr marL="141287" marR="7348" lvl="0">
              <a:spcBef>
                <a:spcPts val="600"/>
              </a:spcBef>
              <a:buSzPts val="1200"/>
            </a:pPr>
            <a:r>
              <a:rPr lang="en-US" sz="1600" dirty="0">
                <a:latin typeface="Helvetica" panose="020B0604020202020204" pitchFamily="34" charset="0"/>
                <a:cs typeface="Helvetica" panose="020B0604020202020204" pitchFamily="34" charset="0"/>
              </a:rPr>
              <a:t>4.4. Route Optimization in Action……….……………....39</a:t>
            </a:r>
          </a:p>
          <a:p>
            <a:pPr marL="141287" marR="7348" lvl="0">
              <a:spcBef>
                <a:spcPts val="600"/>
              </a:spcBef>
              <a:buSzPts val="1200"/>
            </a:pPr>
            <a:r>
              <a:rPr lang="en-US" sz="1600" dirty="0">
                <a:latin typeface="Helvetica" panose="020B0604020202020204" pitchFamily="34" charset="0"/>
                <a:cs typeface="Helvetica" panose="020B0604020202020204" pitchFamily="34" charset="0"/>
              </a:rPr>
              <a:t>4.5. Example: AI-Based Bus Scheduling………............40</a:t>
            </a:r>
          </a:p>
          <a:p>
            <a:pPr marL="141287" marR="7348" lvl="0">
              <a:spcBef>
                <a:spcPts val="600"/>
              </a:spcBef>
              <a:buSzPts val="1200"/>
            </a:pPr>
            <a:r>
              <a:rPr lang="en-US" sz="1600" dirty="0">
                <a:latin typeface="Helvetica" panose="020B0604020202020204" pitchFamily="34" charset="0"/>
                <a:cs typeface="Helvetica" panose="020B0604020202020204" pitchFamily="34" charset="0"/>
              </a:rPr>
              <a:t>4.6. Group Discussion……………………………..….….41</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C3781C-E040-CBE0-87AF-EF6EF4FBEAD5}"/>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AE32876D-6652-3D68-161E-242688B66739}"/>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4.2. Strategy 1: Service Frequency Optimization</a:t>
            </a:r>
            <a:endParaRPr lang="en-GB" b="1" dirty="0">
              <a:solidFill>
                <a:sysClr val="windowText" lastClr="000000"/>
              </a:solidFill>
              <a:latin typeface="Arial"/>
              <a:cs typeface="Arial"/>
            </a:endParaRPr>
          </a:p>
        </p:txBody>
      </p:sp>
      <p:sp>
        <p:nvSpPr>
          <p:cNvPr id="4" name="Content Placeholder 2">
            <a:extLst>
              <a:ext uri="{FF2B5EF4-FFF2-40B4-BE49-F238E27FC236}">
                <a16:creationId xmlns:a16="http://schemas.microsoft.com/office/drawing/2014/main" id="{8758A40D-0170-A34E-4D16-FF1CB953E4BD}"/>
              </a:ext>
            </a:extLst>
          </p:cNvPr>
          <p:cNvSpPr txBox="1">
            <a:spLocks/>
          </p:cNvSpPr>
          <p:nvPr/>
        </p:nvSpPr>
        <p:spPr>
          <a:xfrm>
            <a:off x="726467" y="1539563"/>
            <a:ext cx="10725152" cy="390430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Goal</a:t>
            </a: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 To match the service level (frequency) to passenger demand throughout the day.</a:t>
            </a:r>
          </a:p>
          <a:p>
            <a:pPr marL="0" indent="0">
              <a:buNone/>
              <a:defRPr/>
            </a:pP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Key Trade-Offs</a:t>
            </a: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High Frequency (e.g., every 5-10 minutes)</a:t>
            </a: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a:t>
            </a:r>
          </a:p>
          <a:p>
            <a:pPr lvl="2">
              <a:defRPr/>
            </a:pPr>
            <a:r>
              <a:rPr kumimoji="0" lang="en-US"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Pros</a:t>
            </a:r>
            <a:r>
              <a:rPr kumimoji="0" lang="en-US"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 Reduces passenger wait times, improves convenience, can handle high demand.</a:t>
            </a:r>
          </a:p>
          <a:p>
            <a:pPr lvl="2">
              <a:defRPr/>
            </a:pPr>
            <a:r>
              <a:rPr kumimoji="0" lang="en-US"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Cons</a:t>
            </a:r>
            <a:r>
              <a:rPr kumimoji="0" lang="en-US"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 Higher operational costs (more fuel, more drivers).</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Low Frequency (e.g., every 30-60 minutes)</a:t>
            </a: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a:t>
            </a:r>
          </a:p>
          <a:p>
            <a:pPr lvl="2">
              <a:defRPr/>
            </a:pPr>
            <a:r>
              <a:rPr kumimoji="0" lang="en-US"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Pros</a:t>
            </a:r>
            <a:r>
              <a:rPr kumimoji="0" lang="en-US"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 Saves money, efficient for low-demand routes or times.</a:t>
            </a:r>
          </a:p>
          <a:p>
            <a:pPr lvl="2">
              <a:defRPr/>
            </a:pPr>
            <a:r>
              <a:rPr kumimoji="0" lang="en-US"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Cons</a:t>
            </a:r>
            <a:r>
              <a:rPr kumimoji="0" lang="en-US"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 Longer wait times, risks overcrowding if demand is underestimated.</a:t>
            </a:r>
          </a:p>
          <a:p>
            <a:pPr marL="0" indent="0">
              <a:buNone/>
              <a:defRPr/>
            </a:pP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The Balancing Act</a:t>
            </a: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 Models are used to find the optimal frequency for each route at each time of day to balance service quality and cost.</a:t>
            </a:r>
          </a:p>
        </p:txBody>
      </p:sp>
      <p:sp>
        <p:nvSpPr>
          <p:cNvPr id="7" name="object 2">
            <a:extLst>
              <a:ext uri="{FF2B5EF4-FFF2-40B4-BE49-F238E27FC236}">
                <a16:creationId xmlns:a16="http://schemas.microsoft.com/office/drawing/2014/main" id="{8536A086-2161-6A24-135C-BBF8C4FF4AC6}"/>
              </a:ext>
            </a:extLst>
          </p:cNvPr>
          <p:cNvSpPr txBox="1">
            <a:spLocks noGrp="1"/>
          </p:cNvSpPr>
          <p:nvPr>
            <p:ph type="title"/>
          </p:nvPr>
        </p:nvSpPr>
        <p:spPr>
          <a:xfrm>
            <a:off x="726468" y="493612"/>
            <a:ext cx="6376082"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04. Core Application: Network &amp; Service Optimization</a:t>
            </a:r>
          </a:p>
        </p:txBody>
      </p:sp>
    </p:spTree>
    <p:extLst>
      <p:ext uri="{BB962C8B-B14F-4D97-AF65-F5344CB8AC3E}">
        <p14:creationId xmlns:p14="http://schemas.microsoft.com/office/powerpoint/2010/main" val="2601418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9FCD53-6E52-D6DF-1C22-BE3130B0CB1F}"/>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23CC4A92-F07E-FD6A-CCA8-4F6DCF8DC0EC}"/>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4.3. Strategy 2: Route Optimization</a:t>
            </a:r>
            <a:endParaRPr lang="en-GB" b="1" dirty="0">
              <a:solidFill>
                <a:sysClr val="windowText" lastClr="000000"/>
              </a:solidFill>
              <a:latin typeface="Arial"/>
              <a:cs typeface="Arial"/>
            </a:endParaRPr>
          </a:p>
        </p:txBody>
      </p:sp>
      <p:sp>
        <p:nvSpPr>
          <p:cNvPr id="15" name="object 2">
            <a:extLst>
              <a:ext uri="{FF2B5EF4-FFF2-40B4-BE49-F238E27FC236}">
                <a16:creationId xmlns:a16="http://schemas.microsoft.com/office/drawing/2014/main" id="{01A00C77-AF82-4BE9-4DF9-02E3A1FFB2ED}"/>
              </a:ext>
            </a:extLst>
          </p:cNvPr>
          <p:cNvSpPr txBox="1">
            <a:spLocks noGrp="1"/>
          </p:cNvSpPr>
          <p:nvPr>
            <p:ph type="title"/>
          </p:nvPr>
        </p:nvSpPr>
        <p:spPr>
          <a:xfrm>
            <a:off x="726468" y="493612"/>
            <a:ext cx="6376082"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04. Core Application: Network &amp; Service Optimization</a:t>
            </a:r>
          </a:p>
        </p:txBody>
      </p:sp>
      <p:sp>
        <p:nvSpPr>
          <p:cNvPr id="16" name="Content Placeholder 2">
            <a:extLst>
              <a:ext uri="{FF2B5EF4-FFF2-40B4-BE49-F238E27FC236}">
                <a16:creationId xmlns:a16="http://schemas.microsoft.com/office/drawing/2014/main" id="{4D41232C-836C-028A-35E9-0D7AEB5BEF0B}"/>
              </a:ext>
            </a:extLst>
          </p:cNvPr>
          <p:cNvSpPr txBox="1">
            <a:spLocks/>
          </p:cNvSpPr>
          <p:nvPr/>
        </p:nvSpPr>
        <p:spPr>
          <a:xfrm>
            <a:off x="726467" y="1539563"/>
            <a:ext cx="10725152" cy="454226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Goal</a:t>
            </a: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 To design a network of routes that is efficient, easy to understand, and serves the most people.</a:t>
            </a:r>
          </a:p>
          <a:p>
            <a:pPr marL="0" indent="0">
              <a:buNone/>
              <a:defRPr/>
            </a:pP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Common Route Optimization Strategies</a:t>
            </a: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Express vs. Local Routes</a:t>
            </a: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a:t>
            </a:r>
          </a:p>
          <a:p>
            <a:pPr lvl="2">
              <a:defRPr/>
            </a:pPr>
            <a:r>
              <a:rPr kumimoji="0" lang="en-US"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Offer faster, limited-stop "express" services on high-demand corridors, complemented by "local" routes that serve all stops.</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Feeder Services</a:t>
            </a: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a:t>
            </a:r>
          </a:p>
          <a:p>
            <a:pPr lvl="2">
              <a:defRPr/>
            </a:pPr>
            <a:r>
              <a:rPr kumimoji="0" lang="en-US"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Design shorter routes that connect suburbs or smaller towns to major transit hubs (like a train station), rather than running long, inefficient routes all the way downtown.</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Dynamic Routing</a:t>
            </a: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a:t>
            </a:r>
          </a:p>
          <a:p>
            <a:pPr lvl="2">
              <a:defRPr/>
            </a:pPr>
            <a:r>
              <a:rPr kumimoji="0" lang="en-US"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Use real-time data to adjust routes or timetables on-the-fly to respond to unexpected demand or disruptions (e.g., on-demand </a:t>
            </a:r>
            <a:r>
              <a:rPr kumimoji="0" lang="en-US" i="0" u="none" strike="noStrike" kern="1200" cap="none" spc="0" normalizeH="0" baseline="0" noProof="0" dirty="0" err="1">
                <a:ln>
                  <a:noFill/>
                </a:ln>
                <a:solidFill>
                  <a:sysClr val="windowText" lastClr="000000"/>
                </a:solidFill>
                <a:effectLst/>
                <a:uLnTx/>
                <a:uFillTx/>
                <a:latin typeface="Helvetica" panose="020B0604020202020204" pitchFamily="34" charset="0"/>
                <a:cs typeface="Helvetica" panose="020B0604020202020204" pitchFamily="34" charset="0"/>
              </a:rPr>
              <a:t>microtransit</a:t>
            </a:r>
            <a:r>
              <a:rPr kumimoji="0" lang="en-US"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a:t>
            </a:r>
          </a:p>
        </p:txBody>
      </p:sp>
    </p:spTree>
    <p:extLst>
      <p:ext uri="{BB962C8B-B14F-4D97-AF65-F5344CB8AC3E}">
        <p14:creationId xmlns:p14="http://schemas.microsoft.com/office/powerpoint/2010/main" val="26783877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44AD36-F25B-0D93-FAF7-9FB47E110DDE}"/>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F4009240-49D1-DC24-8F2D-FE62F9B077AB}"/>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4.4. Route Optimization in Action</a:t>
            </a:r>
            <a:endParaRPr lang="en-GB" b="1" dirty="0">
              <a:solidFill>
                <a:sysClr val="windowText" lastClr="000000"/>
              </a:solidFill>
              <a:latin typeface="Arial"/>
              <a:cs typeface="Arial"/>
            </a:endParaRPr>
          </a:p>
        </p:txBody>
      </p:sp>
      <p:sp>
        <p:nvSpPr>
          <p:cNvPr id="7" name="object 2">
            <a:extLst>
              <a:ext uri="{FF2B5EF4-FFF2-40B4-BE49-F238E27FC236}">
                <a16:creationId xmlns:a16="http://schemas.microsoft.com/office/drawing/2014/main" id="{78D305DF-89BE-87CF-1E8D-3EFF297C1AD1}"/>
              </a:ext>
            </a:extLst>
          </p:cNvPr>
          <p:cNvSpPr txBox="1">
            <a:spLocks noGrp="1"/>
          </p:cNvSpPr>
          <p:nvPr>
            <p:ph type="title"/>
          </p:nvPr>
        </p:nvSpPr>
        <p:spPr>
          <a:xfrm>
            <a:off x="726468" y="493612"/>
            <a:ext cx="6376082"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04. Core Application: Network &amp; Service Optimization</a:t>
            </a:r>
          </a:p>
        </p:txBody>
      </p:sp>
      <p:pic>
        <p:nvPicPr>
          <p:cNvPr id="8" name="Online Media 7" title="Boost fleet efficiency with the Route Optimization API">
            <a:hlinkClick r:id="" action="ppaction://media"/>
            <a:extLst>
              <a:ext uri="{FF2B5EF4-FFF2-40B4-BE49-F238E27FC236}">
                <a16:creationId xmlns:a16="http://schemas.microsoft.com/office/drawing/2014/main" id="{61D42D54-C446-665E-DA77-0AA7530576BF}"/>
              </a:ext>
            </a:extLst>
          </p:cNvPr>
          <p:cNvPicPr>
            <a:picLocks noRot="1" noChangeAspect="1"/>
          </p:cNvPicPr>
          <p:nvPr>
            <a:videoFile r:link="rId1"/>
          </p:nvPr>
        </p:nvPicPr>
        <p:blipFill>
          <a:blip r:embed="rId4"/>
          <a:stretch>
            <a:fillRect/>
          </a:stretch>
        </p:blipFill>
        <p:spPr>
          <a:xfrm>
            <a:off x="2009553" y="1539561"/>
            <a:ext cx="8172894" cy="4617686"/>
          </a:xfrm>
          <a:prstGeom prst="rect">
            <a:avLst/>
          </a:prstGeom>
        </p:spPr>
      </p:pic>
    </p:spTree>
    <p:extLst>
      <p:ext uri="{BB962C8B-B14F-4D97-AF65-F5344CB8AC3E}">
        <p14:creationId xmlns:p14="http://schemas.microsoft.com/office/powerpoint/2010/main" val="3265408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01A08D-6A89-F2E4-DE7B-D81245D2F745}"/>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07C7F3AF-3B50-A357-6045-9A7DA06854D5}"/>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4.5. Example: AI-Based Bus Scheduling</a:t>
            </a:r>
            <a:endParaRPr lang="en-GB" b="1" dirty="0">
              <a:solidFill>
                <a:sysClr val="windowText" lastClr="000000"/>
              </a:solidFill>
              <a:latin typeface="Arial"/>
              <a:cs typeface="Arial"/>
            </a:endParaRPr>
          </a:p>
        </p:txBody>
      </p:sp>
      <p:sp>
        <p:nvSpPr>
          <p:cNvPr id="4" name="Content Placeholder 2">
            <a:extLst>
              <a:ext uri="{FF2B5EF4-FFF2-40B4-BE49-F238E27FC236}">
                <a16:creationId xmlns:a16="http://schemas.microsoft.com/office/drawing/2014/main" id="{0CA6F3E4-337B-471E-9276-335C8964E8E9}"/>
              </a:ext>
            </a:extLst>
          </p:cNvPr>
          <p:cNvSpPr txBox="1">
            <a:spLocks/>
          </p:cNvSpPr>
          <p:nvPr/>
        </p:nvSpPr>
        <p:spPr>
          <a:xfrm>
            <a:off x="726467" y="1539563"/>
            <a:ext cx="10725152" cy="31932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Using modern technology to solve a classic transit problem.</a:t>
            </a:r>
          </a:p>
        </p:txBody>
      </p:sp>
      <p:sp>
        <p:nvSpPr>
          <p:cNvPr id="12" name="object 2">
            <a:extLst>
              <a:ext uri="{FF2B5EF4-FFF2-40B4-BE49-F238E27FC236}">
                <a16:creationId xmlns:a16="http://schemas.microsoft.com/office/drawing/2014/main" id="{A6FF16B3-5BF3-88F0-4262-4BA837038744}"/>
              </a:ext>
            </a:extLst>
          </p:cNvPr>
          <p:cNvSpPr txBox="1">
            <a:spLocks noGrp="1"/>
          </p:cNvSpPr>
          <p:nvPr>
            <p:ph type="title"/>
          </p:nvPr>
        </p:nvSpPr>
        <p:spPr>
          <a:xfrm>
            <a:off x="726468" y="493612"/>
            <a:ext cx="6376082"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04. Core Application: Network &amp; Service Optimization</a:t>
            </a:r>
          </a:p>
        </p:txBody>
      </p:sp>
      <p:pic>
        <p:nvPicPr>
          <p:cNvPr id="13" name="Google Shape;522;g342ba188ed7_0_170" title="Slide 16_ Activity – Pair &amp; Share - visual selection (40).png">
            <a:extLst>
              <a:ext uri="{FF2B5EF4-FFF2-40B4-BE49-F238E27FC236}">
                <a16:creationId xmlns:a16="http://schemas.microsoft.com/office/drawing/2014/main" id="{C0D38E56-8183-53EE-B5EF-A39F1AFCEFDB}"/>
              </a:ext>
            </a:extLst>
          </p:cNvPr>
          <p:cNvPicPr preferRelativeResize="0"/>
          <p:nvPr/>
        </p:nvPicPr>
        <p:blipFill rotWithShape="1">
          <a:blip r:embed="rId3">
            <a:alphaModFix/>
          </a:blip>
          <a:srcRect l="4501" t="25861" r="4373" b="14821"/>
          <a:stretch>
            <a:fillRect/>
          </a:stretch>
        </p:blipFill>
        <p:spPr>
          <a:xfrm>
            <a:off x="974538" y="2123891"/>
            <a:ext cx="10242924" cy="3086560"/>
          </a:xfrm>
          <a:prstGeom prst="rect">
            <a:avLst/>
          </a:prstGeom>
          <a:noFill/>
          <a:ln>
            <a:noFill/>
          </a:ln>
        </p:spPr>
      </p:pic>
    </p:spTree>
    <p:extLst>
      <p:ext uri="{BB962C8B-B14F-4D97-AF65-F5344CB8AC3E}">
        <p14:creationId xmlns:p14="http://schemas.microsoft.com/office/powerpoint/2010/main" val="8957740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E85580-12F1-79EB-DAB8-C8E6489D566D}"/>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4448DDF6-AA7B-6C44-90E6-88A6BF7DA29E}"/>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4.5. Example: AI-Based Bus Scheduling</a:t>
            </a:r>
            <a:endParaRPr lang="en-GB" b="1" dirty="0">
              <a:solidFill>
                <a:sysClr val="windowText" lastClr="000000"/>
              </a:solidFill>
              <a:latin typeface="Arial"/>
              <a:cs typeface="Arial"/>
            </a:endParaRPr>
          </a:p>
        </p:txBody>
      </p:sp>
      <p:sp>
        <p:nvSpPr>
          <p:cNvPr id="7" name="object 2">
            <a:extLst>
              <a:ext uri="{FF2B5EF4-FFF2-40B4-BE49-F238E27FC236}">
                <a16:creationId xmlns:a16="http://schemas.microsoft.com/office/drawing/2014/main" id="{8AEC07D8-E14F-C189-078C-DF9B4B6AA56D}"/>
              </a:ext>
            </a:extLst>
          </p:cNvPr>
          <p:cNvSpPr txBox="1">
            <a:spLocks noGrp="1"/>
          </p:cNvSpPr>
          <p:nvPr>
            <p:ph type="title"/>
          </p:nvPr>
        </p:nvSpPr>
        <p:spPr>
          <a:xfrm>
            <a:off x="726468" y="493612"/>
            <a:ext cx="6376082"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04. Core Application: Network &amp; Service Optimization</a:t>
            </a:r>
          </a:p>
        </p:txBody>
      </p:sp>
      <p:sp>
        <p:nvSpPr>
          <p:cNvPr id="2" name="Content Placeholder 2">
            <a:extLst>
              <a:ext uri="{FF2B5EF4-FFF2-40B4-BE49-F238E27FC236}">
                <a16:creationId xmlns:a16="http://schemas.microsoft.com/office/drawing/2014/main" id="{3F6FF277-D4D1-3D1B-9A0F-8766895DAADA}"/>
              </a:ext>
            </a:extLst>
          </p:cNvPr>
          <p:cNvSpPr txBox="1">
            <a:spLocks/>
          </p:cNvSpPr>
          <p:nvPr/>
        </p:nvSpPr>
        <p:spPr>
          <a:xfrm>
            <a:off x="726467" y="1539563"/>
            <a:ext cx="10725152" cy="400000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Using modern technology to solve a classic transit problem.</a:t>
            </a:r>
          </a:p>
          <a:p>
            <a:pPr marL="0" indent="0">
              <a:buNone/>
              <a:defRPr/>
            </a:pP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Location</a:t>
            </a: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 A major city with a bus network facing frequent delays.</a:t>
            </a:r>
          </a:p>
          <a:p>
            <a:pPr marL="0" indent="0">
              <a:buNone/>
              <a:defRPr/>
            </a:pP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Challenge</a:t>
            </a: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a:t>
            </a:r>
          </a:p>
          <a:p>
            <a:pPr lvl="1">
              <a:buFont typeface="Courier New" panose="02070309020205020404" pitchFamily="49" charset="0"/>
              <a:buChar char="o"/>
              <a:defRPr/>
            </a:pP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Bus schedules were based on ideal, free-flow traffic conditions and were therefore consistently unreliable, leading to "bus bunching" and passenger frustration.</a:t>
            </a:r>
          </a:p>
          <a:p>
            <a:pPr marL="0" indent="0">
              <a:buNone/>
              <a:defRPr/>
            </a:pP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Solution</a:t>
            </a: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a:t>
            </a:r>
          </a:p>
          <a:p>
            <a:pPr lvl="1">
              <a:buFont typeface="Courier New" panose="02070309020205020404" pitchFamily="49" charset="0"/>
              <a:buChar char="o"/>
              <a:defRPr/>
            </a:pP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An AI model was developed and trained on years of historical bus GPS data and real-time traffic data to generate more realistic, resilient, and reliable schedules.</a:t>
            </a:r>
          </a:p>
          <a:p>
            <a:pPr marL="0" indent="0">
              <a:buNone/>
              <a:defRPr/>
            </a:pP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Impact</a:t>
            </a: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a:t>
            </a:r>
          </a:p>
          <a:p>
            <a:pPr lvl="1">
              <a:buFont typeface="Courier New" panose="02070309020205020404" pitchFamily="49" charset="0"/>
              <a:buChar char="o"/>
              <a:defRPr/>
            </a:pP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Improved on-time performance, more predictable journey times, and increased passenger satisfaction.</a:t>
            </a:r>
          </a:p>
        </p:txBody>
      </p:sp>
    </p:spTree>
    <p:extLst>
      <p:ext uri="{BB962C8B-B14F-4D97-AF65-F5344CB8AC3E}">
        <p14:creationId xmlns:p14="http://schemas.microsoft.com/office/powerpoint/2010/main" val="35141289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E4D5E-D3C9-26A2-15A0-FB4514B38727}"/>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0BD6018B-49F3-6592-0070-D0E96EAB1009}"/>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4.6 Group Discussion</a:t>
            </a:r>
            <a:endParaRPr lang="en-GB" b="1" dirty="0">
              <a:solidFill>
                <a:sysClr val="windowText" lastClr="000000"/>
              </a:solidFill>
              <a:latin typeface="Arial"/>
              <a:cs typeface="Arial"/>
            </a:endParaRPr>
          </a:p>
        </p:txBody>
      </p:sp>
      <p:sp>
        <p:nvSpPr>
          <p:cNvPr id="12" name="object 2">
            <a:extLst>
              <a:ext uri="{FF2B5EF4-FFF2-40B4-BE49-F238E27FC236}">
                <a16:creationId xmlns:a16="http://schemas.microsoft.com/office/drawing/2014/main" id="{8EA0DB95-E671-C03A-CBF1-2C1BBC644D54}"/>
              </a:ext>
            </a:extLst>
          </p:cNvPr>
          <p:cNvSpPr txBox="1">
            <a:spLocks noGrp="1"/>
          </p:cNvSpPr>
          <p:nvPr>
            <p:ph type="title"/>
          </p:nvPr>
        </p:nvSpPr>
        <p:spPr>
          <a:xfrm>
            <a:off x="726468" y="493612"/>
            <a:ext cx="6376082"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04. Core Application: Network &amp; Service Optimization</a:t>
            </a:r>
          </a:p>
        </p:txBody>
      </p:sp>
      <p:sp>
        <p:nvSpPr>
          <p:cNvPr id="14" name="Google Shape;376;g342ba188ed7_0_72">
            <a:extLst>
              <a:ext uri="{FF2B5EF4-FFF2-40B4-BE49-F238E27FC236}">
                <a16:creationId xmlns:a16="http://schemas.microsoft.com/office/drawing/2014/main" id="{F1ABC9F2-7B5B-D740-7E9C-1C95B8B02482}"/>
              </a:ext>
            </a:extLst>
          </p:cNvPr>
          <p:cNvSpPr/>
          <p:nvPr/>
        </p:nvSpPr>
        <p:spPr>
          <a:xfrm>
            <a:off x="726468" y="1881963"/>
            <a:ext cx="10735857" cy="3109700"/>
          </a:xfrm>
          <a:prstGeom prst="roundRect">
            <a:avLst>
              <a:gd name="adj" fmla="val 16667"/>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1200"/>
              </a:spcBef>
              <a:spcAft>
                <a:spcPts val="0"/>
              </a:spcAft>
              <a:buNone/>
            </a:pPr>
            <a:r>
              <a:rPr lang="en-GB" sz="2000" b="1" dirty="0">
                <a:solidFill>
                  <a:srgbClr val="000000"/>
                </a:solidFill>
              </a:rPr>
              <a:t>Prompt:</a:t>
            </a:r>
            <a:endParaRPr sz="2000" b="1" dirty="0">
              <a:solidFill>
                <a:srgbClr val="000000"/>
              </a:solidFill>
            </a:endParaRPr>
          </a:p>
          <a:p>
            <a:pPr marL="457200" lvl="0" indent="0" algn="l" rtl="0">
              <a:lnSpc>
                <a:spcPct val="115000"/>
              </a:lnSpc>
              <a:spcBef>
                <a:spcPts val="1200"/>
              </a:spcBef>
              <a:spcAft>
                <a:spcPts val="0"/>
              </a:spcAft>
              <a:buNone/>
            </a:pPr>
            <a:r>
              <a:rPr lang="en-US" sz="2000" dirty="0"/>
              <a:t>"Redesign one bus route in your hometown for better frequency and coverage. What specific changes would you make and why?"</a:t>
            </a:r>
            <a:endParaRPr sz="2000" dirty="0">
              <a:solidFill>
                <a:srgbClr val="000000"/>
              </a:solidFill>
            </a:endParaRPr>
          </a:p>
          <a:p>
            <a:pPr marL="0" lvl="0" indent="0" algn="l" rtl="0">
              <a:lnSpc>
                <a:spcPct val="115000"/>
              </a:lnSpc>
              <a:spcBef>
                <a:spcPts val="1200"/>
              </a:spcBef>
              <a:spcAft>
                <a:spcPts val="0"/>
              </a:spcAft>
              <a:buNone/>
            </a:pPr>
            <a:r>
              <a:rPr lang="en-GB" sz="2000" b="1" dirty="0">
                <a:solidFill>
                  <a:srgbClr val="000000"/>
                </a:solidFill>
              </a:rPr>
              <a:t>Instructions:</a:t>
            </a:r>
            <a:endParaRPr sz="2000" b="1" dirty="0">
              <a:solidFill>
                <a:srgbClr val="000000"/>
              </a:solidFill>
            </a:endParaRPr>
          </a:p>
          <a:p>
            <a:pPr marL="342900" lvl="1" indent="-342900">
              <a:lnSpc>
                <a:spcPct val="115000"/>
              </a:lnSpc>
              <a:spcBef>
                <a:spcPts val="1200"/>
              </a:spcBef>
              <a:buFont typeface="Courier New" panose="02070309020205020404" pitchFamily="49" charset="0"/>
              <a:buChar char="o"/>
            </a:pPr>
            <a:r>
              <a:rPr lang="en-US" sz="2000" dirty="0"/>
              <a:t>2-3 minutes to brainstorm in groups.</a:t>
            </a:r>
          </a:p>
          <a:p>
            <a:pPr marL="342900" lvl="1" indent="-342900">
              <a:lnSpc>
                <a:spcPct val="115000"/>
              </a:lnSpc>
              <a:spcBef>
                <a:spcPts val="1200"/>
              </a:spcBef>
              <a:buFont typeface="Courier New" panose="02070309020205020404" pitchFamily="49" charset="0"/>
              <a:buChar char="o"/>
            </a:pPr>
            <a:r>
              <a:rPr lang="en-US" sz="2000" dirty="0"/>
              <a:t>Focus on route length, stop locations, scheduling, and coverage.</a:t>
            </a:r>
            <a:endParaRPr sz="2000" dirty="0">
              <a:solidFill>
                <a:srgbClr val="000000"/>
              </a:solidFill>
            </a:endParaRPr>
          </a:p>
          <a:p>
            <a:pPr marL="0" lvl="0" indent="0" algn="ctr" rtl="0">
              <a:spcBef>
                <a:spcPts val="1200"/>
              </a:spcBef>
              <a:spcAft>
                <a:spcPts val="0"/>
              </a:spcAft>
              <a:buNone/>
            </a:pPr>
            <a:endParaRPr sz="2000" b="1" dirty="0">
              <a:solidFill>
                <a:srgbClr val="000000"/>
              </a:solidFill>
            </a:endParaRPr>
          </a:p>
        </p:txBody>
      </p:sp>
    </p:spTree>
    <p:extLst>
      <p:ext uri="{BB962C8B-B14F-4D97-AF65-F5344CB8AC3E}">
        <p14:creationId xmlns:p14="http://schemas.microsoft.com/office/powerpoint/2010/main" val="30172872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C0F0F5-4802-DB40-7AF6-681D6208E1F6}"/>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EF72E1F3-DE2A-91CF-5D98-4066090F24E0}"/>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05:</a:t>
            </a:r>
          </a:p>
          <a:p>
            <a:pPr algn="ctr"/>
            <a:r>
              <a:rPr lang="en-US" sz="3200" b="1" dirty="0">
                <a:solidFill>
                  <a:schemeClr val="bg1"/>
                </a:solidFill>
              </a:rPr>
              <a:t>Real-World Impact &amp; Conclusion</a:t>
            </a:r>
          </a:p>
        </p:txBody>
      </p:sp>
    </p:spTree>
    <p:extLst>
      <p:ext uri="{BB962C8B-B14F-4D97-AF65-F5344CB8AC3E}">
        <p14:creationId xmlns:p14="http://schemas.microsoft.com/office/powerpoint/2010/main" val="30443415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EBE6CB-E34E-17EB-47B0-BEEC0241E9EA}"/>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D71C2653-F6CF-2298-C44A-309C2999BEE1}"/>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5.0. Case Study 1: London's Congestion &amp; Low-Emission Zones</a:t>
            </a:r>
            <a:endParaRPr lang="en-GB" b="1" dirty="0">
              <a:solidFill>
                <a:sysClr val="windowText" lastClr="000000"/>
              </a:solidFill>
              <a:latin typeface="Arial"/>
              <a:cs typeface="Arial"/>
            </a:endParaRPr>
          </a:p>
        </p:txBody>
      </p:sp>
      <p:sp>
        <p:nvSpPr>
          <p:cNvPr id="7" name="object 2">
            <a:extLst>
              <a:ext uri="{FF2B5EF4-FFF2-40B4-BE49-F238E27FC236}">
                <a16:creationId xmlns:a16="http://schemas.microsoft.com/office/drawing/2014/main" id="{AC4FC624-4FCE-7EF2-6A14-2BB250D4CCF7}"/>
              </a:ext>
            </a:extLst>
          </p:cNvPr>
          <p:cNvSpPr txBox="1">
            <a:spLocks noGrp="1"/>
          </p:cNvSpPr>
          <p:nvPr>
            <p:ph type="title"/>
          </p:nvPr>
        </p:nvSpPr>
        <p:spPr>
          <a:xfrm>
            <a:off x="726467" y="493611"/>
            <a:ext cx="4334631"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05. Real-World Impact &amp; Conclusion</a:t>
            </a:r>
          </a:p>
        </p:txBody>
      </p:sp>
      <p:sp>
        <p:nvSpPr>
          <p:cNvPr id="3" name="Content Placeholder 2">
            <a:extLst>
              <a:ext uri="{FF2B5EF4-FFF2-40B4-BE49-F238E27FC236}">
                <a16:creationId xmlns:a16="http://schemas.microsoft.com/office/drawing/2014/main" id="{217EDD51-7363-4B71-BAAC-02FD755D5367}"/>
              </a:ext>
            </a:extLst>
          </p:cNvPr>
          <p:cNvSpPr txBox="1">
            <a:spLocks/>
          </p:cNvSpPr>
          <p:nvPr/>
        </p:nvSpPr>
        <p:spPr>
          <a:xfrm>
            <a:off x="726467" y="1539563"/>
            <a:ext cx="10725152" cy="400000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The Problem</a:t>
            </a: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 Severe traffic congestion in Central London was undermining bus reliability and causing major air quality issues.</a:t>
            </a:r>
          </a:p>
          <a:p>
            <a:pPr marL="0" indent="0">
              <a:buNone/>
              <a:defRPr/>
            </a:pP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The Modeled Solution</a:t>
            </a: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a:t>
            </a:r>
          </a:p>
          <a:p>
            <a:pPr lvl="1">
              <a:buFont typeface="Courier New" panose="02070309020205020404" pitchFamily="49" charset="0"/>
              <a:buChar char="o"/>
              <a:defRPr/>
            </a:pP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Implement a </a:t>
            </a: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Congestion Charge</a:t>
            </a: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 for vehicles entering the central zone.</a:t>
            </a:r>
          </a:p>
          <a:p>
            <a:pPr lvl="1">
              <a:buFont typeface="Courier New" panose="02070309020205020404" pitchFamily="49" charset="0"/>
              <a:buChar char="o"/>
              <a:defRPr/>
            </a:pP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Reinvest the revenue generated directly into </a:t>
            </a: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enhancing bus services</a:t>
            </a: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 (more routes, higher frequency).</a:t>
            </a:r>
          </a:p>
          <a:p>
            <a:pPr lvl="1">
              <a:buFont typeface="Courier New" panose="02070309020205020404" pitchFamily="49" charset="0"/>
              <a:buChar char="o"/>
              <a:defRPr/>
            </a:pP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Later expanded into </a:t>
            </a: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Low-Emission Zones</a:t>
            </a: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 with even stricter standards.</a:t>
            </a:r>
          </a:p>
          <a:p>
            <a:pPr marL="0" indent="0">
              <a:buNone/>
              <a:defRPr/>
            </a:pP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The Results</a:t>
            </a: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Reduced Congestion</a:t>
            </a: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 Bus speeds improved by approximately 20% in central areas.</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Increased Ridership</a:t>
            </a: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 A notable growth in bus usage as it became a more reliable option.</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Improved Air Quality</a:t>
            </a: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 Measurable improvements in air quality due to reduced traffic.</a:t>
            </a:r>
          </a:p>
        </p:txBody>
      </p:sp>
    </p:spTree>
    <p:extLst>
      <p:ext uri="{BB962C8B-B14F-4D97-AF65-F5344CB8AC3E}">
        <p14:creationId xmlns:p14="http://schemas.microsoft.com/office/powerpoint/2010/main" val="24414500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A74BBF-E813-509A-D2A5-1608822A1AF8}"/>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80ECC8CC-32DF-ED40-CB82-53F5A8FD24E6}"/>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5.1. Case Study 2: Tokyo's Metro System Efficiency</a:t>
            </a:r>
            <a:endParaRPr lang="en-GB" b="1" dirty="0">
              <a:solidFill>
                <a:sysClr val="windowText" lastClr="000000"/>
              </a:solidFill>
              <a:latin typeface="Arial"/>
              <a:cs typeface="Arial"/>
            </a:endParaRPr>
          </a:p>
        </p:txBody>
      </p:sp>
      <p:sp>
        <p:nvSpPr>
          <p:cNvPr id="5" name="Content Placeholder 2">
            <a:extLst>
              <a:ext uri="{FF2B5EF4-FFF2-40B4-BE49-F238E27FC236}">
                <a16:creationId xmlns:a16="http://schemas.microsoft.com/office/drawing/2014/main" id="{9A622A38-7C9B-9AD4-0A92-3297A68A3449}"/>
              </a:ext>
            </a:extLst>
          </p:cNvPr>
          <p:cNvSpPr txBox="1">
            <a:spLocks/>
          </p:cNvSpPr>
          <p:nvPr/>
        </p:nvSpPr>
        <p:spPr>
          <a:xfrm>
            <a:off x="726467" y="1539562"/>
            <a:ext cx="10725152" cy="472301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en-US" sz="2000" b="1" dirty="0">
                <a:solidFill>
                  <a:sysClr val="windowText" lastClr="000000"/>
                </a:solidFill>
              </a:rPr>
              <a:t>The Challenge</a:t>
            </a:r>
            <a:r>
              <a:rPr lang="en-US" sz="2000" dirty="0">
                <a:solidFill>
                  <a:sysClr val="windowText" lastClr="000000"/>
                </a:solidFill>
              </a:rPr>
              <a:t>: Extreme peak-hour crowding on the Tokyo Metro system was causing significant delays, operational inefficiency, and severe passenger discomfort.</a:t>
            </a:r>
          </a:p>
          <a:p>
            <a:pPr marL="0" indent="0">
              <a:buNone/>
              <a:defRPr/>
            </a:pPr>
            <a:r>
              <a:rPr lang="en-US" sz="2000" b="1" dirty="0">
                <a:solidFill>
                  <a:sysClr val="windowText" lastClr="000000"/>
                </a:solidFill>
              </a:rPr>
              <a:t>The Modeled Solution</a:t>
            </a:r>
            <a:r>
              <a:rPr lang="en-US" sz="2000" dirty="0">
                <a:solidFill>
                  <a:sysClr val="windowText" lastClr="000000"/>
                </a:solidFill>
              </a:rPr>
              <a:t>:</a:t>
            </a:r>
          </a:p>
          <a:p>
            <a:pPr lvl="1">
              <a:buFont typeface="Courier New" panose="02070309020205020404" pitchFamily="49" charset="0"/>
              <a:buChar char="o"/>
              <a:defRPr/>
            </a:pPr>
            <a:r>
              <a:rPr lang="en-US" sz="2000" dirty="0">
                <a:solidFill>
                  <a:sysClr val="windowText" lastClr="000000"/>
                </a:solidFill>
              </a:rPr>
              <a:t>An integrated system combining </a:t>
            </a:r>
            <a:r>
              <a:rPr lang="en-US" sz="2000" b="1" dirty="0">
                <a:solidFill>
                  <a:sysClr val="windowText" lastClr="000000"/>
                </a:solidFill>
              </a:rPr>
              <a:t>automated train scheduling</a:t>
            </a:r>
            <a:r>
              <a:rPr lang="en-US" sz="2000" dirty="0">
                <a:solidFill>
                  <a:sysClr val="windowText" lastClr="000000"/>
                </a:solidFill>
              </a:rPr>
              <a:t> with </a:t>
            </a:r>
            <a:r>
              <a:rPr lang="en-US" sz="2000" b="1" dirty="0">
                <a:solidFill>
                  <a:sysClr val="windowText" lastClr="000000"/>
                </a:solidFill>
              </a:rPr>
              <a:t>real-time crowd monitoring</a:t>
            </a:r>
            <a:r>
              <a:rPr lang="en-US" sz="2000" dirty="0">
                <a:solidFill>
                  <a:sysClr val="windowText" lastClr="000000"/>
                </a:solidFill>
              </a:rPr>
              <a:t> on station platforms.</a:t>
            </a:r>
          </a:p>
          <a:p>
            <a:pPr lvl="1">
              <a:buFont typeface="Courier New" panose="02070309020205020404" pitchFamily="49" charset="0"/>
              <a:buChar char="o"/>
              <a:defRPr/>
            </a:pPr>
            <a:r>
              <a:rPr lang="en-US" sz="2000" dirty="0">
                <a:solidFill>
                  <a:sysClr val="windowText" lastClr="000000"/>
                </a:solidFill>
              </a:rPr>
              <a:t>The system can dynamically adjust service frequency and train dwell times in response to actual passenger loads.</a:t>
            </a:r>
          </a:p>
          <a:p>
            <a:pPr marL="0" indent="0">
              <a:buNone/>
              <a:defRPr/>
            </a:pPr>
            <a:r>
              <a:rPr lang="en-US" sz="2000" dirty="0">
                <a:solidFill>
                  <a:sysClr val="windowText" lastClr="000000"/>
                </a:solidFill>
              </a:rPr>
              <a:t>The Results:</a:t>
            </a:r>
          </a:p>
          <a:p>
            <a:pPr lvl="1">
              <a:buFont typeface="Courier New" panose="02070309020205020404" pitchFamily="49" charset="0"/>
              <a:buChar char="o"/>
              <a:defRPr/>
            </a:pPr>
            <a:r>
              <a:rPr lang="en-US" sz="2000" b="1" dirty="0">
                <a:solidFill>
                  <a:sysClr val="windowText" lastClr="000000"/>
                </a:solidFill>
              </a:rPr>
              <a:t>Reduced Delays</a:t>
            </a:r>
            <a:r>
              <a:rPr lang="en-US" sz="2000" dirty="0">
                <a:solidFill>
                  <a:sysClr val="windowText" lastClr="000000"/>
                </a:solidFill>
              </a:rPr>
              <a:t>: Significant improvement in on-time performance, even during the busiest peak hours.</a:t>
            </a:r>
          </a:p>
          <a:p>
            <a:pPr lvl="1">
              <a:buFont typeface="Courier New" panose="02070309020205020404" pitchFamily="49" charset="0"/>
              <a:buChar char="o"/>
              <a:defRPr/>
            </a:pPr>
            <a:r>
              <a:rPr lang="en-US" sz="2000" b="1" dirty="0">
                <a:solidFill>
                  <a:sysClr val="windowText" lastClr="000000"/>
                </a:solidFill>
              </a:rPr>
              <a:t>Increased Frequency</a:t>
            </a:r>
            <a:r>
              <a:rPr lang="en-US" sz="2000" dirty="0">
                <a:solidFill>
                  <a:sysClr val="windowText" lastClr="000000"/>
                </a:solidFill>
              </a:rPr>
              <a:t>: The system automatically runs trains more frequently when and where they are needed most, easing crowding.</a:t>
            </a:r>
          </a:p>
          <a:p>
            <a:pPr lvl="1">
              <a:buFont typeface="Courier New" panose="02070309020205020404" pitchFamily="49" charset="0"/>
              <a:buChar char="o"/>
              <a:defRPr/>
            </a:pPr>
            <a:r>
              <a:rPr lang="en-US" sz="2000" b="1" dirty="0">
                <a:solidFill>
                  <a:sysClr val="windowText" lastClr="000000"/>
                </a:solidFill>
              </a:rPr>
              <a:t>Enhanced Passenger Experience</a:t>
            </a:r>
            <a:r>
              <a:rPr lang="en-US" sz="2000" dirty="0">
                <a:solidFill>
                  <a:sysClr val="windowText" lastClr="000000"/>
                </a:solidFill>
              </a:rPr>
              <a:t>: Improved passenger comfort and safety due to more managed and predictable crowd levels.</a:t>
            </a:r>
            <a:endParaRPr kumimoji="0" lang="en-US" sz="2000" i="0" u="none" strike="noStrike" kern="1200" cap="none" spc="0" normalizeH="0" baseline="0" noProof="0" dirty="0">
              <a:ln>
                <a:noFill/>
              </a:ln>
              <a:solidFill>
                <a:sysClr val="windowText" lastClr="000000"/>
              </a:solidFill>
              <a:effectLst/>
              <a:uLnTx/>
              <a:uFillTx/>
            </a:endParaRPr>
          </a:p>
        </p:txBody>
      </p:sp>
      <p:sp>
        <p:nvSpPr>
          <p:cNvPr id="7" name="object 2">
            <a:extLst>
              <a:ext uri="{FF2B5EF4-FFF2-40B4-BE49-F238E27FC236}">
                <a16:creationId xmlns:a16="http://schemas.microsoft.com/office/drawing/2014/main" id="{D2D07E96-7329-97E5-6955-2A4369BED990}"/>
              </a:ext>
            </a:extLst>
          </p:cNvPr>
          <p:cNvSpPr txBox="1">
            <a:spLocks noGrp="1"/>
          </p:cNvSpPr>
          <p:nvPr>
            <p:ph type="title"/>
          </p:nvPr>
        </p:nvSpPr>
        <p:spPr>
          <a:xfrm>
            <a:off x="726467" y="493611"/>
            <a:ext cx="4334631"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05. Real-World Impact &amp; Conclusion</a:t>
            </a:r>
          </a:p>
        </p:txBody>
      </p:sp>
    </p:spTree>
    <p:extLst>
      <p:ext uri="{BB962C8B-B14F-4D97-AF65-F5344CB8AC3E}">
        <p14:creationId xmlns:p14="http://schemas.microsoft.com/office/powerpoint/2010/main" val="32456866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4E06FD-F668-71FC-1E2C-2ED03953A9F5}"/>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373D7458-A4CF-9E5B-B547-3D4A8DE494E7}"/>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5.2. The Role of Stakeholders &amp; Societal Goals</a:t>
            </a:r>
            <a:endParaRPr lang="en-GB" b="1" dirty="0">
              <a:solidFill>
                <a:sysClr val="windowText" lastClr="000000"/>
              </a:solidFill>
              <a:latin typeface="Arial"/>
              <a:cs typeface="Arial"/>
            </a:endParaRPr>
          </a:p>
        </p:txBody>
      </p:sp>
      <p:sp>
        <p:nvSpPr>
          <p:cNvPr id="5" name="Content Placeholder 2">
            <a:extLst>
              <a:ext uri="{FF2B5EF4-FFF2-40B4-BE49-F238E27FC236}">
                <a16:creationId xmlns:a16="http://schemas.microsoft.com/office/drawing/2014/main" id="{A6F273B8-E8CD-6218-CD45-B6E03150F77F}"/>
              </a:ext>
            </a:extLst>
          </p:cNvPr>
          <p:cNvSpPr txBox="1">
            <a:spLocks/>
          </p:cNvSpPr>
          <p:nvPr/>
        </p:nvSpPr>
        <p:spPr>
          <a:xfrm>
            <a:off x="726467" y="1539561"/>
            <a:ext cx="8695358" cy="469111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en-US" sz="2000" dirty="0">
                <a:solidFill>
                  <a:sysClr val="windowText" lastClr="000000"/>
                </a:solidFill>
              </a:rPr>
              <a:t>Modeling is not just a technical exercise; it's a collaborative process that must serve broader societal goals.</a:t>
            </a:r>
          </a:p>
          <a:p>
            <a:pPr marL="0" indent="0">
              <a:buNone/>
              <a:defRPr/>
            </a:pPr>
            <a:r>
              <a:rPr lang="en-US" sz="2000" b="1" dirty="0">
                <a:solidFill>
                  <a:sysClr val="windowText" lastClr="000000"/>
                </a:solidFill>
              </a:rPr>
              <a:t>Who Uses These Models?</a:t>
            </a:r>
          </a:p>
          <a:p>
            <a:pPr lvl="1">
              <a:defRPr/>
            </a:pPr>
            <a:r>
              <a:rPr lang="en-US" sz="2000" dirty="0">
                <a:solidFill>
                  <a:sysClr val="windowText" lastClr="000000"/>
                </a:solidFill>
              </a:rPr>
              <a:t>City Planners, Transit Agencies, and Governments.</a:t>
            </a:r>
          </a:p>
          <a:p>
            <a:pPr marL="0" indent="0">
              <a:buNone/>
              <a:defRPr/>
            </a:pPr>
            <a:r>
              <a:rPr lang="en-US" sz="2000" b="1" dirty="0">
                <a:solidFill>
                  <a:sysClr val="windowText" lastClr="000000"/>
                </a:solidFill>
              </a:rPr>
              <a:t>Why Collaboration Matters</a:t>
            </a:r>
            <a:r>
              <a:rPr lang="en-US" sz="2000" dirty="0">
                <a:solidFill>
                  <a:sysClr val="windowText" lastClr="000000"/>
                </a:solidFill>
              </a:rPr>
              <a:t>:</a:t>
            </a:r>
          </a:p>
          <a:p>
            <a:pPr lvl="1">
              <a:defRPr/>
            </a:pPr>
            <a:r>
              <a:rPr lang="en-US" sz="2000" dirty="0">
                <a:solidFill>
                  <a:sysClr val="windowText" lastClr="000000"/>
                </a:solidFill>
              </a:rPr>
              <a:t>To ensure the model's assumptions reflect community needs and policy constraints.</a:t>
            </a:r>
          </a:p>
          <a:p>
            <a:pPr marL="0" indent="0">
              <a:buNone/>
              <a:defRPr/>
            </a:pPr>
            <a:r>
              <a:rPr lang="en-US" sz="2000" b="1" dirty="0">
                <a:solidFill>
                  <a:sysClr val="windowText" lastClr="000000"/>
                </a:solidFill>
              </a:rPr>
              <a:t>Aligning with Transportation Goals</a:t>
            </a:r>
            <a:r>
              <a:rPr lang="en-US" sz="2000" dirty="0">
                <a:solidFill>
                  <a:sysClr val="windowText" lastClr="000000"/>
                </a:solidFill>
              </a:rPr>
              <a:t>:</a:t>
            </a:r>
          </a:p>
          <a:p>
            <a:pPr lvl="1">
              <a:defRPr/>
            </a:pPr>
            <a:r>
              <a:rPr lang="en-US" sz="2000" b="1" dirty="0">
                <a:solidFill>
                  <a:sysClr val="windowText" lastClr="000000"/>
                </a:solidFill>
              </a:rPr>
              <a:t>Mobility &amp; Accessibility</a:t>
            </a:r>
            <a:r>
              <a:rPr lang="en-US" sz="2000" dirty="0">
                <a:solidFill>
                  <a:sysClr val="windowText" lastClr="000000"/>
                </a:solidFill>
              </a:rPr>
              <a:t>: Ensuring efficient movement and easy access for all.</a:t>
            </a:r>
          </a:p>
          <a:p>
            <a:pPr lvl="1">
              <a:defRPr/>
            </a:pPr>
            <a:r>
              <a:rPr lang="en-US" sz="2000" b="1" dirty="0">
                <a:solidFill>
                  <a:sysClr val="windowText" lastClr="000000"/>
                </a:solidFill>
              </a:rPr>
              <a:t>Equity</a:t>
            </a:r>
            <a:r>
              <a:rPr lang="en-US" sz="2000" dirty="0">
                <a:solidFill>
                  <a:sysClr val="windowText" lastClr="000000"/>
                </a:solidFill>
              </a:rPr>
              <a:t>: Providing fair and just access to transportation for all populations.</a:t>
            </a:r>
          </a:p>
          <a:p>
            <a:pPr lvl="1">
              <a:defRPr/>
            </a:pPr>
            <a:r>
              <a:rPr lang="en-US" sz="2000" b="1" dirty="0">
                <a:solidFill>
                  <a:sysClr val="windowText" lastClr="000000"/>
                </a:solidFill>
              </a:rPr>
              <a:t>Sustainability</a:t>
            </a:r>
            <a:r>
              <a:rPr lang="en-US" sz="2000" dirty="0">
                <a:solidFill>
                  <a:sysClr val="windowText" lastClr="000000"/>
                </a:solidFill>
              </a:rPr>
              <a:t>: Focusing on reducing environmental impact and long-term costs.</a:t>
            </a:r>
            <a:endParaRPr kumimoji="0" lang="en-US" sz="2000" i="0" u="none" strike="noStrike" kern="1200" cap="none" spc="0" normalizeH="0" baseline="0" noProof="0" dirty="0">
              <a:ln>
                <a:noFill/>
              </a:ln>
              <a:solidFill>
                <a:sysClr val="windowText" lastClr="000000"/>
              </a:solidFill>
              <a:effectLst/>
              <a:uLnTx/>
              <a:uFillTx/>
            </a:endParaRPr>
          </a:p>
        </p:txBody>
      </p:sp>
      <p:pic>
        <p:nvPicPr>
          <p:cNvPr id="2" name="Google Shape;626;g33fc1a270c4_0_296">
            <a:extLst>
              <a:ext uri="{FF2B5EF4-FFF2-40B4-BE49-F238E27FC236}">
                <a16:creationId xmlns:a16="http://schemas.microsoft.com/office/drawing/2014/main" id="{99E4B71D-8662-9E55-1921-E2078A8B5B77}"/>
              </a:ext>
            </a:extLst>
          </p:cNvPr>
          <p:cNvPicPr preferRelativeResize="0"/>
          <p:nvPr/>
        </p:nvPicPr>
        <p:blipFill>
          <a:blip r:embed="rId3">
            <a:alphaModFix/>
          </a:blip>
          <a:srcRect l="10760" t="11053" r="11491" b="11053"/>
          <a:stretch>
            <a:fillRect/>
          </a:stretch>
        </p:blipFill>
        <p:spPr>
          <a:xfrm>
            <a:off x="9421825" y="3951974"/>
            <a:ext cx="2043708" cy="2047488"/>
          </a:xfrm>
          <a:prstGeom prst="rect">
            <a:avLst/>
          </a:prstGeom>
          <a:noFill/>
          <a:ln>
            <a:noFill/>
          </a:ln>
        </p:spPr>
      </p:pic>
      <p:sp>
        <p:nvSpPr>
          <p:cNvPr id="7" name="object 2">
            <a:extLst>
              <a:ext uri="{FF2B5EF4-FFF2-40B4-BE49-F238E27FC236}">
                <a16:creationId xmlns:a16="http://schemas.microsoft.com/office/drawing/2014/main" id="{BF2001FC-C4E4-3BA0-4BDD-8F9A709BB19C}"/>
              </a:ext>
            </a:extLst>
          </p:cNvPr>
          <p:cNvSpPr txBox="1">
            <a:spLocks noGrp="1"/>
          </p:cNvSpPr>
          <p:nvPr>
            <p:ph type="title"/>
          </p:nvPr>
        </p:nvSpPr>
        <p:spPr>
          <a:xfrm>
            <a:off x="726467" y="493611"/>
            <a:ext cx="4334631"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05. Real-World Impact &amp; Conclusion</a:t>
            </a:r>
          </a:p>
        </p:txBody>
      </p:sp>
    </p:spTree>
    <p:extLst>
      <p:ext uri="{BB962C8B-B14F-4D97-AF65-F5344CB8AC3E}">
        <p14:creationId xmlns:p14="http://schemas.microsoft.com/office/powerpoint/2010/main" val="14809238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E06FC4-C830-940D-6BC4-92B5715C16E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94A7FE0C-CAFE-6CF6-DFD2-1F53A537B280}"/>
              </a:ext>
            </a:extLst>
          </p:cNvPr>
          <p:cNvSpPr txBox="1">
            <a:spLocks noGrp="1"/>
          </p:cNvSpPr>
          <p:nvPr>
            <p:ph type="title"/>
          </p:nvPr>
        </p:nvSpPr>
        <p:spPr>
          <a:xfrm>
            <a:off x="726282" y="428560"/>
            <a:ext cx="2442220" cy="385820"/>
          </a:xfrm>
          <a:prstGeom prst="rect">
            <a:avLst/>
          </a:prstGeom>
          <a:solidFill>
            <a:srgbClr val="FD001F"/>
          </a:solidFill>
        </p:spPr>
        <p:txBody>
          <a:bodyPr vert="horz" wrap="square" lIns="0" tIns="16329" rIns="0" bIns="0" rtlCol="0">
            <a:spAutoFit/>
          </a:bodyPr>
          <a:lstStyle/>
          <a:p>
            <a:pPr marL="22043">
              <a:spcBef>
                <a:spcPts val="129"/>
              </a:spcBef>
            </a:pPr>
            <a:r>
              <a:rPr sz="2400" b="1" dirty="0">
                <a:solidFill>
                  <a:schemeClr val="bg1"/>
                </a:solidFill>
              </a:rPr>
              <a:t>Table</a:t>
            </a:r>
            <a:r>
              <a:rPr sz="2400" b="1" spc="39" dirty="0">
                <a:solidFill>
                  <a:schemeClr val="bg1"/>
                </a:solidFill>
              </a:rPr>
              <a:t> </a:t>
            </a:r>
            <a:r>
              <a:rPr lang="en-GB" sz="2400" b="1" dirty="0">
                <a:solidFill>
                  <a:schemeClr val="bg1"/>
                </a:solidFill>
              </a:rPr>
              <a:t>of contents</a:t>
            </a:r>
            <a:endParaRPr sz="2400" b="1" spc="-13" dirty="0">
              <a:solidFill>
                <a:schemeClr val="bg1"/>
              </a:solidFill>
            </a:endParaRPr>
          </a:p>
        </p:txBody>
      </p:sp>
      <p:sp>
        <p:nvSpPr>
          <p:cNvPr id="3" name="Google Shape;170;g352ec21a4af_0_51">
            <a:extLst>
              <a:ext uri="{FF2B5EF4-FFF2-40B4-BE49-F238E27FC236}">
                <a16:creationId xmlns:a16="http://schemas.microsoft.com/office/drawing/2014/main" id="{A7A7E071-2292-9171-3F7D-110B5578A711}"/>
              </a:ext>
            </a:extLst>
          </p:cNvPr>
          <p:cNvSpPr txBox="1"/>
          <p:nvPr/>
        </p:nvSpPr>
        <p:spPr>
          <a:xfrm>
            <a:off x="726275" y="921225"/>
            <a:ext cx="6360325" cy="2001643"/>
          </a:xfrm>
          <a:prstGeom prst="rect">
            <a:avLst/>
          </a:prstGeom>
          <a:noFill/>
          <a:ln>
            <a:noFill/>
          </a:ln>
        </p:spPr>
        <p:txBody>
          <a:bodyPr spcFirstLastPara="1" wrap="square" lIns="0" tIns="16325" rIns="0" bIns="0" anchor="t" anchorCtr="0">
            <a:spAutoFit/>
          </a:bodyPr>
          <a:lstStyle/>
          <a:p>
            <a:pPr marL="16328" lvl="0">
              <a:lnSpc>
                <a:spcPct val="150000"/>
              </a:lnSpc>
              <a:spcBef>
                <a:spcPts val="0"/>
              </a:spcBef>
              <a:buClr>
                <a:schemeClr val="dk1"/>
              </a:buClr>
              <a:buSzPts val="1100"/>
            </a:pPr>
            <a:r>
              <a:rPr lang="en-US" sz="1600" b="1" dirty="0">
                <a:solidFill>
                  <a:schemeClr val="dk1"/>
                </a:solidFill>
                <a:latin typeface="Helvetica" panose="020B0604020202020204" pitchFamily="34" charset="0"/>
                <a:cs typeface="Helvetica" panose="020B0604020202020204" pitchFamily="34" charset="0"/>
              </a:rPr>
              <a:t>05: Real-World Impact &amp; Conclusion……….</a:t>
            </a:r>
            <a:r>
              <a:rPr lang="en-US" sz="1600" b="1" dirty="0">
                <a:solidFill>
                  <a:schemeClr val="dk1"/>
                </a:solidFill>
                <a:latin typeface="Helvetica" panose="020B0604020202020204" pitchFamily="34" charset="0"/>
                <a:ea typeface="Arial"/>
                <a:cs typeface="Helvetica" panose="020B0604020202020204" pitchFamily="34" charset="0"/>
                <a:sym typeface="Arial"/>
              </a:rPr>
              <a:t>.................................35</a:t>
            </a:r>
          </a:p>
          <a:p>
            <a:pPr marL="141287" marR="7348" lvl="0">
              <a:lnSpc>
                <a:spcPct val="100000"/>
              </a:lnSpc>
              <a:spcBef>
                <a:spcPts val="600"/>
              </a:spcBef>
              <a:buClr>
                <a:srgbClr val="000000"/>
              </a:buClr>
              <a:buSzPts val="1200"/>
            </a:pPr>
            <a:r>
              <a:rPr lang="en-US" sz="1600" dirty="0">
                <a:latin typeface="Helvetica" panose="020B0604020202020204" pitchFamily="34" charset="0"/>
                <a:cs typeface="Helvetica" panose="020B0604020202020204" pitchFamily="34" charset="0"/>
              </a:rPr>
              <a:t>5.0. Case Study 1: London's Congestion &amp; Low-Emission Zones</a:t>
            </a:r>
            <a:r>
              <a:rPr lang="en-US" sz="1600" dirty="0">
                <a:latin typeface="Helvetica" panose="020B0604020202020204" pitchFamily="34" charset="0"/>
                <a:ea typeface="Arial"/>
                <a:cs typeface="Helvetica" panose="020B0604020202020204" pitchFamily="34" charset="0"/>
                <a:sym typeface="Arial"/>
              </a:rPr>
              <a:t>...36</a:t>
            </a:r>
            <a:endParaRPr lang="en-US" sz="1600" dirty="0">
              <a:latin typeface="Helvetica" panose="020B0604020202020204" pitchFamily="34" charset="0"/>
              <a:cs typeface="Helvetica" panose="020B0604020202020204" pitchFamily="34" charset="0"/>
            </a:endParaRPr>
          </a:p>
          <a:p>
            <a:pPr marL="141287" marR="7348" lvl="0">
              <a:lnSpc>
                <a:spcPct val="100000"/>
              </a:lnSpc>
              <a:spcBef>
                <a:spcPts val="600"/>
              </a:spcBef>
              <a:buClr>
                <a:srgbClr val="000000"/>
              </a:buClr>
              <a:buSzPts val="1200"/>
            </a:pPr>
            <a:r>
              <a:rPr lang="en-US" sz="1600" dirty="0">
                <a:latin typeface="Helvetica" panose="020B0604020202020204" pitchFamily="34" charset="0"/>
                <a:cs typeface="Helvetica" panose="020B0604020202020204" pitchFamily="34" charset="0"/>
              </a:rPr>
              <a:t>5.1. Case Study 2: Tokyo's Metro System Efficiency</a:t>
            </a:r>
            <a:r>
              <a:rPr lang="en-US" sz="1600" dirty="0">
                <a:latin typeface="Helvetica" panose="020B0604020202020204" pitchFamily="34" charset="0"/>
                <a:ea typeface="Arial"/>
                <a:cs typeface="Helvetica" panose="020B0604020202020204" pitchFamily="34" charset="0"/>
                <a:sym typeface="Arial"/>
              </a:rPr>
              <a:t>......................</a:t>
            </a:r>
            <a:r>
              <a:rPr lang="en-US" sz="1600" dirty="0">
                <a:latin typeface="Helvetica" panose="020B0604020202020204" pitchFamily="34" charset="0"/>
                <a:cs typeface="Helvetica" panose="020B0604020202020204" pitchFamily="34" charset="0"/>
              </a:rPr>
              <a:t>37</a:t>
            </a:r>
            <a:endParaRPr lang="en-GB" sz="1600" b="1" dirty="0">
              <a:solidFill>
                <a:schemeClr val="dk1"/>
              </a:solidFill>
              <a:latin typeface="Helvetica" panose="020B0604020202020204" pitchFamily="34" charset="0"/>
              <a:cs typeface="Helvetica" panose="020B0604020202020204" pitchFamily="34" charset="0"/>
            </a:endParaRPr>
          </a:p>
          <a:p>
            <a:pPr marL="141287" marR="7348" lvl="0" algn="l" rtl="0">
              <a:lnSpc>
                <a:spcPct val="100000"/>
              </a:lnSpc>
              <a:spcBef>
                <a:spcPts val="600"/>
              </a:spcBef>
              <a:spcAft>
                <a:spcPts val="0"/>
              </a:spcAft>
              <a:buClr>
                <a:srgbClr val="000000"/>
              </a:buClr>
              <a:buSzPts val="1200"/>
            </a:pPr>
            <a:r>
              <a:rPr lang="en-GB" sz="1600" dirty="0">
                <a:latin typeface="Helvetica" panose="020B0604020202020204" pitchFamily="34" charset="0"/>
                <a:cs typeface="Helvetica" panose="020B0604020202020204" pitchFamily="34" charset="0"/>
              </a:rPr>
              <a:t>5.2. </a:t>
            </a:r>
            <a:r>
              <a:rPr lang="en-US" sz="1600" dirty="0">
                <a:latin typeface="Helvetica" panose="020B0604020202020204" pitchFamily="34" charset="0"/>
                <a:cs typeface="Helvetica" panose="020B0604020202020204" pitchFamily="34" charset="0"/>
              </a:rPr>
              <a:t>The Role of Stakeholders &amp; Societal Goals</a:t>
            </a:r>
            <a:r>
              <a:rPr lang="en-GB" sz="1600" dirty="0">
                <a:latin typeface="Helvetica" panose="020B0604020202020204" pitchFamily="34" charset="0"/>
                <a:ea typeface="Arial"/>
                <a:cs typeface="Helvetica" panose="020B0604020202020204" pitchFamily="34" charset="0"/>
                <a:sym typeface="Arial"/>
              </a:rPr>
              <a:t>.............................</a:t>
            </a:r>
            <a:r>
              <a:rPr lang="en-GB" sz="1600" dirty="0">
                <a:latin typeface="Helvetica" panose="020B0604020202020204" pitchFamily="34" charset="0"/>
                <a:cs typeface="Helvetica" panose="020B0604020202020204" pitchFamily="34" charset="0"/>
              </a:rPr>
              <a:t>38</a:t>
            </a:r>
            <a:endParaRPr sz="1600" dirty="0">
              <a:latin typeface="Helvetica" panose="020B0604020202020204" pitchFamily="34" charset="0"/>
              <a:cs typeface="Helvetica" panose="020B0604020202020204" pitchFamily="34" charset="0"/>
            </a:endParaRPr>
          </a:p>
          <a:p>
            <a:pPr marL="141287" marR="7348" lvl="0" algn="l" rtl="0">
              <a:lnSpc>
                <a:spcPct val="100000"/>
              </a:lnSpc>
              <a:spcBef>
                <a:spcPts val="600"/>
              </a:spcBef>
              <a:spcAft>
                <a:spcPts val="0"/>
              </a:spcAft>
              <a:buClr>
                <a:srgbClr val="000000"/>
              </a:buClr>
              <a:buSzPts val="1200"/>
            </a:pPr>
            <a:r>
              <a:rPr lang="en-US" sz="1600" dirty="0">
                <a:latin typeface="Helvetica" panose="020B0604020202020204" pitchFamily="34" charset="0"/>
                <a:cs typeface="Helvetica" panose="020B0604020202020204" pitchFamily="34" charset="0"/>
              </a:rPr>
              <a:t>5.3. Final Quiz</a:t>
            </a:r>
            <a:r>
              <a:rPr lang="en-GB" sz="1600" b="0" i="0" u="none" strike="noStrike" cap="none" dirty="0">
                <a:solidFill>
                  <a:srgbClr val="000000"/>
                </a:solidFill>
                <a:latin typeface="Helvetica" panose="020B0604020202020204" pitchFamily="34" charset="0"/>
                <a:ea typeface="Arial"/>
                <a:cs typeface="Helvetica" panose="020B0604020202020204" pitchFamily="34" charset="0"/>
                <a:sym typeface="Arial"/>
              </a:rPr>
              <a:t>.................................................................................</a:t>
            </a:r>
            <a:r>
              <a:rPr lang="en-GB" sz="1600" dirty="0">
                <a:latin typeface="Helvetica" panose="020B0604020202020204" pitchFamily="34" charset="0"/>
                <a:cs typeface="Helvetica" panose="020B0604020202020204" pitchFamily="34" charset="0"/>
              </a:rPr>
              <a:t>39</a:t>
            </a:r>
            <a:endParaRPr sz="1600" dirty="0">
              <a:latin typeface="Helvetica" panose="020B0604020202020204" pitchFamily="34" charset="0"/>
              <a:cs typeface="Helvetica" panose="020B0604020202020204" pitchFamily="34" charset="0"/>
            </a:endParaRPr>
          </a:p>
          <a:p>
            <a:pPr marL="141287" marR="7348" lvl="0" algn="l" rtl="0">
              <a:lnSpc>
                <a:spcPct val="100000"/>
              </a:lnSpc>
              <a:spcBef>
                <a:spcPts val="600"/>
              </a:spcBef>
              <a:spcAft>
                <a:spcPts val="0"/>
              </a:spcAft>
              <a:buClr>
                <a:srgbClr val="000000"/>
              </a:buClr>
              <a:buSzPts val="1200"/>
            </a:pPr>
            <a:r>
              <a:rPr lang="en-GB" sz="1600" dirty="0">
                <a:latin typeface="Helvetica" panose="020B0604020202020204" pitchFamily="34" charset="0"/>
                <a:cs typeface="Helvetica" panose="020B0604020202020204" pitchFamily="34" charset="0"/>
              </a:rPr>
              <a:t>5.4. References &amp; Further Reading</a:t>
            </a:r>
            <a:r>
              <a:rPr lang="en-GB" sz="1600" b="0" i="0" u="none" strike="noStrike" cap="none" dirty="0">
                <a:solidFill>
                  <a:srgbClr val="000000"/>
                </a:solidFill>
                <a:latin typeface="Helvetica" panose="020B0604020202020204" pitchFamily="34" charset="0"/>
                <a:ea typeface="Arial"/>
                <a:cs typeface="Helvetica" panose="020B0604020202020204" pitchFamily="34" charset="0"/>
                <a:sym typeface="Arial"/>
              </a:rPr>
              <a:t>.................................................</a:t>
            </a:r>
            <a:r>
              <a:rPr lang="en-GB" sz="1600" dirty="0">
                <a:latin typeface="Helvetica" panose="020B0604020202020204" pitchFamily="34" charset="0"/>
                <a:ea typeface="Arial"/>
                <a:cs typeface="Helvetica" panose="020B0604020202020204" pitchFamily="34" charset="0"/>
                <a:sym typeface="Arial"/>
              </a:rPr>
              <a:t>40</a:t>
            </a:r>
            <a:endParaRPr lang="en-GB" sz="1600" dirty="0">
              <a:latin typeface="Helvetica" panose="020B0604020202020204" pitchFamily="34" charset="0"/>
              <a:cs typeface="Helvetica" panose="020B0604020202020204" pitchFamily="34" charset="0"/>
            </a:endParaRPr>
          </a:p>
        </p:txBody>
      </p:sp>
      <p:sp>
        <p:nvSpPr>
          <p:cNvPr id="5" name="object 2">
            <a:extLst>
              <a:ext uri="{FF2B5EF4-FFF2-40B4-BE49-F238E27FC236}">
                <a16:creationId xmlns:a16="http://schemas.microsoft.com/office/drawing/2014/main" id="{AD0CC792-493B-EBB1-ABAA-6D00C338179B}"/>
              </a:ext>
            </a:extLst>
          </p:cNvPr>
          <p:cNvSpPr txBox="1">
            <a:spLocks/>
          </p:cNvSpPr>
          <p:nvPr/>
        </p:nvSpPr>
        <p:spPr>
          <a:xfrm>
            <a:off x="3700130" y="425292"/>
            <a:ext cx="7765588" cy="385820"/>
          </a:xfrm>
          <a:prstGeom prst="rect">
            <a:avLst/>
          </a:prstGeom>
          <a:solidFill>
            <a:srgbClr val="FD001F"/>
          </a:solidFill>
        </p:spPr>
        <p:txBody>
          <a:bodyPr vert="horz" wrap="square" lIns="0" tIns="16329" rIns="36000" bIns="0" rtlCol="0">
            <a:spAutoFit/>
          </a:bodyPr>
          <a:lstStyle>
            <a:lvl1pPr>
              <a:defRPr sz="1800" b="0" i="1">
                <a:solidFill>
                  <a:srgbClr val="FD001F"/>
                </a:solidFill>
                <a:latin typeface="Calibri"/>
                <a:ea typeface="+mj-ea"/>
                <a:cs typeface="Calibri"/>
              </a:defRPr>
            </a:lvl1pPr>
          </a:lstStyle>
          <a:p>
            <a:pPr marL="22043" algn="r" defTabSz="914400" hangingPunct="1">
              <a:lnSpc>
                <a:spcPct val="100000"/>
              </a:lnSpc>
              <a:spcBef>
                <a:spcPts val="129"/>
              </a:spcBef>
            </a:pPr>
            <a:r>
              <a:rPr lang="en-US" sz="2400" b="1" dirty="0">
                <a:solidFill>
                  <a:schemeClr val="bg1"/>
                </a:solidFill>
              </a:rPr>
              <a:t>Data Management and Cleaning in Transportation Research</a:t>
            </a:r>
          </a:p>
        </p:txBody>
      </p:sp>
    </p:spTree>
    <p:extLst>
      <p:ext uri="{BB962C8B-B14F-4D97-AF65-F5344CB8AC3E}">
        <p14:creationId xmlns:p14="http://schemas.microsoft.com/office/powerpoint/2010/main" val="374946077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E68510-F0AD-90BB-CAA9-4F8DF4250AEF}"/>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3BF20ECD-805B-715D-C786-F1F192B2B154}"/>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5.3. Final Quiz</a:t>
            </a:r>
            <a:endParaRPr lang="en-GB" b="1" dirty="0">
              <a:solidFill>
                <a:sysClr val="windowText" lastClr="000000"/>
              </a:solidFill>
              <a:latin typeface="Arial"/>
              <a:cs typeface="Arial"/>
            </a:endParaRPr>
          </a:p>
        </p:txBody>
      </p:sp>
      <p:sp>
        <p:nvSpPr>
          <p:cNvPr id="5" name="Content Placeholder 2">
            <a:extLst>
              <a:ext uri="{FF2B5EF4-FFF2-40B4-BE49-F238E27FC236}">
                <a16:creationId xmlns:a16="http://schemas.microsoft.com/office/drawing/2014/main" id="{D11A5956-13FE-C200-672B-A0D2BA62DC17}"/>
              </a:ext>
            </a:extLst>
          </p:cNvPr>
          <p:cNvSpPr txBox="1">
            <a:spLocks/>
          </p:cNvSpPr>
          <p:nvPr/>
        </p:nvSpPr>
        <p:spPr>
          <a:xfrm>
            <a:off x="726467" y="1539562"/>
            <a:ext cx="10725152" cy="197981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en-US" sz="2000" b="1" dirty="0">
                <a:solidFill>
                  <a:sysClr val="windowText" lastClr="000000"/>
                </a:solidFill>
              </a:rPr>
              <a:t>Let's check our understanding</a:t>
            </a:r>
            <a:r>
              <a:rPr lang="en-US" sz="2000" dirty="0">
                <a:solidFill>
                  <a:sysClr val="windowText" lastClr="000000"/>
                </a:solidFill>
              </a:rPr>
              <a:t>:</a:t>
            </a:r>
          </a:p>
          <a:p>
            <a:pPr marL="914400" lvl="1" indent="-457200">
              <a:buFont typeface="+mj-lt"/>
              <a:buAutoNum type="arabicPeriod"/>
              <a:defRPr/>
            </a:pPr>
            <a:r>
              <a:rPr lang="en-US" sz="2000" dirty="0">
                <a:solidFill>
                  <a:sysClr val="windowText" lastClr="000000"/>
                </a:solidFill>
              </a:rPr>
              <a:t>Name one key factor that differentiates PT modeling from private vehicle modeling.</a:t>
            </a:r>
          </a:p>
          <a:p>
            <a:pPr marL="914400" lvl="1" indent="-457200">
              <a:buFont typeface="+mj-lt"/>
              <a:buAutoNum type="arabicPeriod"/>
              <a:defRPr/>
            </a:pPr>
            <a:r>
              <a:rPr lang="en-US" sz="2000" dirty="0">
                <a:solidFill>
                  <a:sysClr val="windowText" lastClr="000000"/>
                </a:solidFill>
              </a:rPr>
              <a:t>Which operational principle measures how regularly buses or trains arrive?</a:t>
            </a:r>
          </a:p>
          <a:p>
            <a:pPr marL="914400" lvl="1" indent="-457200">
              <a:buFont typeface="+mj-lt"/>
              <a:buAutoNum type="arabicPeriod"/>
              <a:defRPr/>
            </a:pPr>
            <a:r>
              <a:rPr lang="en-US" sz="2000" dirty="0">
                <a:solidFill>
                  <a:sysClr val="windowText" lastClr="000000"/>
                </a:solidFill>
              </a:rPr>
              <a:t>True/False: An optimization model can find a perfect solution that ignores budget constraints.</a:t>
            </a:r>
          </a:p>
          <a:p>
            <a:pPr marL="914400" lvl="1" indent="-457200">
              <a:buFont typeface="+mj-lt"/>
              <a:buAutoNum type="arabicPeriod"/>
              <a:defRPr/>
            </a:pPr>
            <a:r>
              <a:rPr lang="en-US" sz="2000" dirty="0">
                <a:solidFill>
                  <a:sysClr val="windowText" lastClr="000000"/>
                </a:solidFill>
              </a:rPr>
              <a:t>Give one example of a constraint you might face when scheduling a bus route.</a:t>
            </a:r>
          </a:p>
        </p:txBody>
      </p:sp>
      <p:sp>
        <p:nvSpPr>
          <p:cNvPr id="7" name="object 2">
            <a:extLst>
              <a:ext uri="{FF2B5EF4-FFF2-40B4-BE49-F238E27FC236}">
                <a16:creationId xmlns:a16="http://schemas.microsoft.com/office/drawing/2014/main" id="{3F575AAA-6C39-1AE5-B546-775E1E4796ED}"/>
              </a:ext>
            </a:extLst>
          </p:cNvPr>
          <p:cNvSpPr txBox="1">
            <a:spLocks noGrp="1"/>
          </p:cNvSpPr>
          <p:nvPr>
            <p:ph type="title"/>
          </p:nvPr>
        </p:nvSpPr>
        <p:spPr>
          <a:xfrm>
            <a:off x="726467" y="493611"/>
            <a:ext cx="4334631"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05. Real-World Impact &amp; Conclusion</a:t>
            </a:r>
          </a:p>
        </p:txBody>
      </p:sp>
      <p:sp>
        <p:nvSpPr>
          <p:cNvPr id="9" name="Content Placeholder 2">
            <a:extLst>
              <a:ext uri="{FF2B5EF4-FFF2-40B4-BE49-F238E27FC236}">
                <a16:creationId xmlns:a16="http://schemas.microsoft.com/office/drawing/2014/main" id="{027B799C-A534-D8EB-8DD2-2590F46CA0C6}"/>
              </a:ext>
            </a:extLst>
          </p:cNvPr>
          <p:cNvSpPr txBox="1">
            <a:spLocks/>
          </p:cNvSpPr>
          <p:nvPr/>
        </p:nvSpPr>
        <p:spPr>
          <a:xfrm>
            <a:off x="726467" y="3661671"/>
            <a:ext cx="10725152" cy="176769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en-US" sz="2000" b="1" dirty="0">
                <a:solidFill>
                  <a:sysClr val="windowText" lastClr="000000"/>
                </a:solidFill>
              </a:rPr>
              <a:t>Answers</a:t>
            </a:r>
            <a:r>
              <a:rPr lang="en-US" sz="2000" dirty="0">
                <a:solidFill>
                  <a:sysClr val="windowText" lastClr="000000"/>
                </a:solidFill>
              </a:rPr>
              <a:t>:</a:t>
            </a:r>
          </a:p>
          <a:p>
            <a:pPr marL="914400" lvl="1" indent="-457200">
              <a:buFont typeface="+mj-lt"/>
              <a:buAutoNum type="arabicPeriod"/>
              <a:defRPr/>
            </a:pPr>
            <a:r>
              <a:rPr lang="en-US" sz="2000" dirty="0">
                <a:solidFill>
                  <a:sysClr val="windowText" lastClr="000000"/>
                </a:solidFill>
              </a:rPr>
              <a:t>PT vs. private vehicles: Schedules, vehicle capacity, passenger dwell times at stops.</a:t>
            </a:r>
          </a:p>
          <a:p>
            <a:pPr marL="914400" lvl="1" indent="-457200">
              <a:buFont typeface="+mj-lt"/>
              <a:buAutoNum type="arabicPeriod"/>
              <a:defRPr/>
            </a:pPr>
            <a:r>
              <a:rPr lang="en-US" sz="2000" dirty="0">
                <a:solidFill>
                  <a:sysClr val="windowText" lastClr="000000"/>
                </a:solidFill>
              </a:rPr>
              <a:t>Regularity principle: Reliability.</a:t>
            </a:r>
          </a:p>
          <a:p>
            <a:pPr marL="914400" lvl="1" indent="-457200">
              <a:buFont typeface="+mj-lt"/>
              <a:buAutoNum type="arabicPeriod"/>
              <a:defRPr/>
            </a:pPr>
            <a:r>
              <a:rPr lang="en-US" sz="2000" dirty="0">
                <a:solidFill>
                  <a:sysClr val="windowText" lastClr="000000"/>
                </a:solidFill>
              </a:rPr>
              <a:t>False. Optimization is always subject to real-world constraints.</a:t>
            </a:r>
          </a:p>
          <a:p>
            <a:pPr marL="914400" lvl="1" indent="-457200">
              <a:buFont typeface="+mj-lt"/>
              <a:buAutoNum type="arabicPeriod"/>
              <a:defRPr/>
            </a:pPr>
            <a:r>
              <a:rPr lang="en-US" sz="2000" dirty="0">
                <a:solidFill>
                  <a:sysClr val="windowText" lastClr="000000"/>
                </a:solidFill>
              </a:rPr>
              <a:t>Constraints: Budget limitations, number of available buses, driver labor rules.</a:t>
            </a:r>
            <a:endParaRPr kumimoji="0" lang="en-US" sz="2000" i="0" u="none" strike="noStrike" kern="120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2814280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4ABE0-844B-6C41-A98F-FEAC46FA7C9F}"/>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EBEE4AA5-665B-99DA-F494-7B0CC9647FB1}"/>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5.4. References &amp; Further Reading</a:t>
            </a:r>
            <a:endParaRPr lang="en-GB" b="1" dirty="0">
              <a:solidFill>
                <a:sysClr val="windowText" lastClr="000000"/>
              </a:solidFill>
              <a:latin typeface="Arial"/>
              <a:cs typeface="Arial"/>
            </a:endParaRPr>
          </a:p>
        </p:txBody>
      </p:sp>
      <p:sp>
        <p:nvSpPr>
          <p:cNvPr id="4" name="Content Placeholder 2">
            <a:extLst>
              <a:ext uri="{FF2B5EF4-FFF2-40B4-BE49-F238E27FC236}">
                <a16:creationId xmlns:a16="http://schemas.microsoft.com/office/drawing/2014/main" id="{669E8BF6-E8D4-1BBF-98EE-3A9B9F7F03D2}"/>
              </a:ext>
            </a:extLst>
          </p:cNvPr>
          <p:cNvSpPr txBox="1">
            <a:spLocks/>
          </p:cNvSpPr>
          <p:nvPr/>
        </p:nvSpPr>
        <p:spPr>
          <a:xfrm>
            <a:off x="726468" y="1539563"/>
            <a:ext cx="10725152" cy="401063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Core Textbooks</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defRPr/>
            </a:pPr>
            <a:r>
              <a:rPr kumimoji="0" lang="en-US" sz="2000" i="0" u="none" strike="noStrike" kern="1200" cap="none" spc="0" normalizeH="0" baseline="0" noProof="0" dirty="0" err="1">
                <a:ln>
                  <a:noFill/>
                </a:ln>
                <a:solidFill>
                  <a:sysClr val="windowText" lastClr="000000"/>
                </a:solidFill>
                <a:effectLst/>
                <a:uLnTx/>
                <a:uFillTx/>
                <a:ea typeface="+mn-ea"/>
                <a:cs typeface="+mn-cs"/>
              </a:rPr>
              <a:t>Ortúzar</a:t>
            </a:r>
            <a:r>
              <a:rPr kumimoji="0" lang="en-US" sz="2000" i="0" u="none" strike="noStrike" kern="1200" cap="none" spc="0" normalizeH="0" baseline="0" noProof="0" dirty="0">
                <a:ln>
                  <a:noFill/>
                </a:ln>
                <a:solidFill>
                  <a:sysClr val="windowText" lastClr="000000"/>
                </a:solidFill>
                <a:effectLst/>
                <a:uLnTx/>
                <a:uFillTx/>
                <a:ea typeface="+mn-ea"/>
                <a:cs typeface="+mn-cs"/>
              </a:rPr>
              <a:t>, J. de D., &amp; Willumsen, L. G. (2011). Modeling Transport (4th ed.). John Wiley &amp; Sons.</a:t>
            </a:r>
          </a:p>
          <a:p>
            <a:pPr lvl="1">
              <a:defRPr/>
            </a:pPr>
            <a:r>
              <a:rPr kumimoji="0" lang="en-US" sz="2000" i="0" u="none" strike="noStrike" kern="1200" cap="none" spc="0" normalizeH="0" baseline="0" noProof="0" dirty="0" err="1">
                <a:ln>
                  <a:noFill/>
                </a:ln>
                <a:solidFill>
                  <a:sysClr val="windowText" lastClr="000000"/>
                </a:solidFill>
                <a:effectLst/>
                <a:uLnTx/>
                <a:uFillTx/>
                <a:ea typeface="+mn-ea"/>
                <a:cs typeface="+mn-cs"/>
              </a:rPr>
              <a:t>Vuchic</a:t>
            </a:r>
            <a:r>
              <a:rPr kumimoji="0" lang="en-US" sz="2000" i="0" u="none" strike="noStrike" kern="1200" cap="none" spc="0" normalizeH="0" baseline="0" noProof="0" dirty="0">
                <a:ln>
                  <a:noFill/>
                </a:ln>
                <a:solidFill>
                  <a:sysClr val="windowText" lastClr="000000"/>
                </a:solidFill>
                <a:effectLst/>
                <a:uLnTx/>
                <a:uFillTx/>
                <a:ea typeface="+mn-ea"/>
                <a:cs typeface="+mn-cs"/>
              </a:rPr>
              <a:t>, V. R. (2007). Urban Transit Systems and Technology. John Wiley &amp; Sons.</a:t>
            </a:r>
          </a:p>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Network &amp; Service Planning</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Ceder, A. (2016). Public Transit Planning and Operation: Modeling, Practice and Behavior. CRC Press.</a:t>
            </a:r>
          </a:p>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Modeling Software &amp; Research</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Horn, M. (2021). </a:t>
            </a:r>
            <a:r>
              <a:rPr kumimoji="0" lang="en-US" sz="2000" i="0" u="none" strike="noStrike" kern="1200" cap="none" spc="0" normalizeH="0" baseline="0" noProof="0" dirty="0" err="1">
                <a:ln>
                  <a:noFill/>
                </a:ln>
                <a:solidFill>
                  <a:sysClr val="windowText" lastClr="000000"/>
                </a:solidFill>
                <a:effectLst/>
                <a:uLnTx/>
                <a:uFillTx/>
                <a:ea typeface="+mn-ea"/>
                <a:cs typeface="+mn-cs"/>
              </a:rPr>
              <a:t>MATSim</a:t>
            </a:r>
            <a:r>
              <a:rPr kumimoji="0" lang="en-US" sz="2000" i="0" u="none" strike="noStrike" kern="1200" cap="none" spc="0" normalizeH="0" baseline="0" noProof="0" dirty="0">
                <a:ln>
                  <a:noFill/>
                </a:ln>
                <a:solidFill>
                  <a:sysClr val="windowText" lastClr="000000"/>
                </a:solidFill>
                <a:effectLst/>
                <a:uLnTx/>
                <a:uFillTx/>
                <a:ea typeface="+mn-ea"/>
                <a:cs typeface="+mn-cs"/>
              </a:rPr>
              <a:t> for Beginners. Technical University of Berlin. (Available Online)</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PTV Group. (n.d.). Scientific Publications and White Papers on VISUM/VISSIM. (Available on the PTV Group website).</a:t>
            </a:r>
          </a:p>
        </p:txBody>
      </p:sp>
      <p:sp>
        <p:nvSpPr>
          <p:cNvPr id="7" name="object 2">
            <a:extLst>
              <a:ext uri="{FF2B5EF4-FFF2-40B4-BE49-F238E27FC236}">
                <a16:creationId xmlns:a16="http://schemas.microsoft.com/office/drawing/2014/main" id="{91B8E2B6-82D1-F5EF-4349-959969056BE9}"/>
              </a:ext>
            </a:extLst>
          </p:cNvPr>
          <p:cNvSpPr txBox="1">
            <a:spLocks noGrp="1"/>
          </p:cNvSpPr>
          <p:nvPr>
            <p:ph type="title"/>
          </p:nvPr>
        </p:nvSpPr>
        <p:spPr>
          <a:xfrm>
            <a:off x="726467" y="493611"/>
            <a:ext cx="4334631"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05. Real-World Impact &amp; Conclusion</a:t>
            </a:r>
          </a:p>
        </p:txBody>
      </p:sp>
    </p:spTree>
    <p:extLst>
      <p:ext uri="{BB962C8B-B14F-4D97-AF65-F5344CB8AC3E}">
        <p14:creationId xmlns:p14="http://schemas.microsoft.com/office/powerpoint/2010/main" val="8041610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a:xfrm>
            <a:off x="756196" y="2885952"/>
            <a:ext cx="8910054" cy="949719"/>
          </a:xfrm>
        </p:spPr>
        <p:txBody>
          <a:bodyPr/>
          <a:lstStyle/>
          <a:p>
            <a:pPr algn="ctr"/>
            <a:r>
              <a:rPr lang="en-GB" dirty="0">
                <a:latin typeface="Calibri" panose="020F0502020204030204" pitchFamily="34" charset="0"/>
                <a:ea typeface="Calibri" panose="020F0502020204030204" pitchFamily="34" charset="0"/>
                <a:cs typeface="Calibri" panose="020F0502020204030204" pitchFamily="34" charset="0"/>
              </a:rPr>
              <a:t>Thank you for your attention!</a:t>
            </a:r>
            <a:endParaRPr lang="pl-PL"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50183073"/>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BC1364-6C16-54B5-626E-FD6C80E80E4B}"/>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235CD501-E667-CED6-8426-51651F1727D2}"/>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00:</a:t>
            </a:r>
          </a:p>
          <a:p>
            <a:pPr algn="ctr"/>
            <a:r>
              <a:rPr lang="en-US" sz="3200" b="1" dirty="0">
                <a:solidFill>
                  <a:schemeClr val="bg1"/>
                </a:solidFill>
              </a:rPr>
              <a:t>Introduction and Objectives</a:t>
            </a:r>
          </a:p>
        </p:txBody>
      </p:sp>
    </p:spTree>
    <p:extLst>
      <p:ext uri="{BB962C8B-B14F-4D97-AF65-F5344CB8AC3E}">
        <p14:creationId xmlns:p14="http://schemas.microsoft.com/office/powerpoint/2010/main" val="35459709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02C08C-9FF2-8552-D433-09688F104864}"/>
            </a:ext>
          </a:extLst>
        </p:cNvPr>
        <p:cNvGrpSpPr/>
        <p:nvPr/>
      </p:nvGrpSpPr>
      <p:grpSpPr>
        <a:xfrm>
          <a:off x="0" y="0"/>
          <a:ext cx="0" cy="0"/>
          <a:chOff x="0" y="0"/>
          <a:chExt cx="0" cy="0"/>
        </a:xfrm>
      </p:grpSpPr>
      <p:pic>
        <p:nvPicPr>
          <p:cNvPr id="2" name="Picture 1" descr="A group of people standing on a target&#10;&#10;AI-generated content may be incorrect.">
            <a:extLst>
              <a:ext uri="{FF2B5EF4-FFF2-40B4-BE49-F238E27FC236}">
                <a16:creationId xmlns:a16="http://schemas.microsoft.com/office/drawing/2014/main" id="{3569A362-8F77-D81A-3F40-1675CDD743AD}"/>
              </a:ext>
            </a:extLst>
          </p:cNvPr>
          <p:cNvPicPr>
            <a:picLocks noChangeAspect="1"/>
          </p:cNvPicPr>
          <p:nvPr/>
        </p:nvPicPr>
        <p:blipFill>
          <a:blip r:embed="rId3">
            <a:extLst>
              <a:ext uri="{28A0092B-C50C-407E-A947-70E740481C1C}">
                <a14:useLocalDpi xmlns:a14="http://schemas.microsoft.com/office/drawing/2010/main" val="0"/>
              </a:ext>
            </a:extLst>
          </a:blip>
          <a:srcRect l="4230" r="4340"/>
          <a:stretch>
            <a:fillRect/>
          </a:stretch>
        </p:blipFill>
        <p:spPr>
          <a:xfrm>
            <a:off x="8430230" y="4147585"/>
            <a:ext cx="3035302" cy="2213220"/>
          </a:xfrm>
          <a:prstGeom prst="rect">
            <a:avLst/>
          </a:prstGeom>
        </p:spPr>
      </p:pic>
      <p:sp>
        <p:nvSpPr>
          <p:cNvPr id="3" name="object 3">
            <a:extLst>
              <a:ext uri="{FF2B5EF4-FFF2-40B4-BE49-F238E27FC236}">
                <a16:creationId xmlns:a16="http://schemas.microsoft.com/office/drawing/2014/main" id="{1FAC420F-A888-AF6D-3D07-5EC507593D2E}"/>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b="1" dirty="0">
                <a:solidFill>
                  <a:sysClr val="windowText" lastClr="000000"/>
                </a:solidFill>
                <a:latin typeface="Arial"/>
                <a:cs typeface="Arial"/>
              </a:rPr>
              <a:t>0.0. Lecture Overview.</a:t>
            </a:r>
          </a:p>
        </p:txBody>
      </p:sp>
      <p:sp>
        <p:nvSpPr>
          <p:cNvPr id="5" name="object 3">
            <a:extLst>
              <a:ext uri="{FF2B5EF4-FFF2-40B4-BE49-F238E27FC236}">
                <a16:creationId xmlns:a16="http://schemas.microsoft.com/office/drawing/2014/main" id="{67162867-474F-30F5-9499-0DA2E841D886}"/>
              </a:ext>
            </a:extLst>
          </p:cNvPr>
          <p:cNvSpPr txBox="1"/>
          <p:nvPr/>
        </p:nvSpPr>
        <p:spPr>
          <a:xfrm>
            <a:off x="726468" y="1539562"/>
            <a:ext cx="7184677" cy="385820"/>
          </a:xfrm>
          <a:prstGeom prst="rect">
            <a:avLst/>
          </a:prstGeom>
        </p:spPr>
        <p:txBody>
          <a:bodyPr vert="horz" wrap="square" lIns="0" tIns="16329" rIns="0" bIns="0" rtlCol="0">
            <a:spAutoFit/>
          </a:bodyPr>
          <a:lstStyle/>
          <a:p>
            <a:pPr marL="0" marR="0" lvl="0" indent="0" algn="l" defTabSz="1219108" rtl="0" eaLnBrk="1" fontAlgn="auto" latinLnBrk="0" hangingPunct="0">
              <a:lnSpc>
                <a:spcPct val="100000"/>
              </a:lnSpc>
              <a:spcBef>
                <a:spcPts val="100"/>
              </a:spcBef>
              <a:spcAft>
                <a:spcPts val="100"/>
              </a:spcAft>
              <a:buClrTx/>
              <a:buSzTx/>
              <a:buFontTx/>
              <a:buNone/>
              <a:tabLst/>
              <a:defRPr/>
            </a:pPr>
            <a:r>
              <a:rPr kumimoji="0" lang="en-US" b="1" i="0" u="none" strike="noStrike" kern="0" cap="none" spc="0" normalizeH="0" baseline="0" noProof="0" dirty="0">
                <a:ln>
                  <a:noFill/>
                </a:ln>
                <a:solidFill>
                  <a:srgbClr val="000000"/>
                </a:solidFill>
                <a:effectLst/>
                <a:uLnTx/>
                <a:uFillTx/>
                <a:latin typeface="Calibri"/>
                <a:ea typeface="+mn-ea"/>
                <a:cs typeface="+mn-cs"/>
                <a:sym typeface="Helvetica Neue"/>
              </a:rPr>
              <a:t>Lecture Roadmap</a:t>
            </a:r>
            <a:endParaRPr kumimoji="0" lang="en-US" b="0" i="0" u="none" strike="noStrike" kern="0" cap="none" spc="0" normalizeH="0" baseline="0" noProof="0" dirty="0">
              <a:ln>
                <a:noFill/>
              </a:ln>
              <a:solidFill>
                <a:srgbClr val="000000"/>
              </a:solidFill>
              <a:effectLst/>
              <a:uLnTx/>
              <a:uFillTx/>
              <a:latin typeface="Calibri"/>
              <a:ea typeface="+mn-ea"/>
              <a:cs typeface="+mn-cs"/>
              <a:sym typeface="Helvetica Neue"/>
            </a:endParaRPr>
          </a:p>
        </p:txBody>
      </p:sp>
      <p:sp>
        <p:nvSpPr>
          <p:cNvPr id="11" name="object 2">
            <a:extLst>
              <a:ext uri="{FF2B5EF4-FFF2-40B4-BE49-F238E27FC236}">
                <a16:creationId xmlns:a16="http://schemas.microsoft.com/office/drawing/2014/main" id="{11B92798-210A-55E3-1275-BB1E6E3156D6}"/>
              </a:ext>
            </a:extLst>
          </p:cNvPr>
          <p:cNvSpPr txBox="1">
            <a:spLocks noGrp="1"/>
          </p:cNvSpPr>
          <p:nvPr>
            <p:ph type="title"/>
          </p:nvPr>
        </p:nvSpPr>
        <p:spPr>
          <a:xfrm>
            <a:off x="726468" y="427119"/>
            <a:ext cx="3996257"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00. Introduction &amp; Objectives</a:t>
            </a:r>
          </a:p>
        </p:txBody>
      </p:sp>
      <p:sp>
        <p:nvSpPr>
          <p:cNvPr id="6" name="object 3">
            <a:extLst>
              <a:ext uri="{FF2B5EF4-FFF2-40B4-BE49-F238E27FC236}">
                <a16:creationId xmlns:a16="http://schemas.microsoft.com/office/drawing/2014/main" id="{AC3B5CF3-D101-4639-713B-2CE8A7A31813}"/>
              </a:ext>
            </a:extLst>
          </p:cNvPr>
          <p:cNvSpPr txBox="1"/>
          <p:nvPr/>
        </p:nvSpPr>
        <p:spPr>
          <a:xfrm>
            <a:off x="726468" y="2133664"/>
            <a:ext cx="10725152" cy="2704404"/>
          </a:xfrm>
          <a:prstGeom prst="rect">
            <a:avLst/>
          </a:prstGeom>
        </p:spPr>
        <p:txBody>
          <a:bodyPr vert="horz" wrap="square" lIns="0" tIns="16329" rIns="0" bIns="0" rtlCol="0">
            <a:spAutoFit/>
          </a:bodyPr>
          <a:lstStyle/>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The "Why" and "What" of Modeling</a:t>
            </a:r>
            <a:r>
              <a:rPr lang="en-US" sz="2000" dirty="0">
                <a:solidFill>
                  <a:sysClr val="windowText" lastClr="000000"/>
                </a:solidFill>
                <a:latin typeface="Arial"/>
                <a:cs typeface="Arial"/>
              </a:rPr>
              <a:t>: Defining PT modeling and its purpose.</a:t>
            </a:r>
          </a:p>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The System We Model</a:t>
            </a:r>
            <a:r>
              <a:rPr lang="en-US" sz="2000" dirty="0">
                <a:solidFill>
                  <a:sysClr val="windowText" lastClr="000000"/>
                </a:solidFill>
                <a:latin typeface="Arial"/>
                <a:cs typeface="Arial"/>
              </a:rPr>
              <a:t>: Understanding the core components and principles of a PT network.</a:t>
            </a:r>
          </a:p>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The Modeling Workflow</a:t>
            </a:r>
            <a:r>
              <a:rPr lang="en-US" sz="2000" dirty="0">
                <a:solidFill>
                  <a:sysClr val="windowText" lastClr="000000"/>
                </a:solidFill>
                <a:latin typeface="Arial"/>
                <a:cs typeface="Arial"/>
              </a:rPr>
              <a:t>: A step-by-step guide to building a model.</a:t>
            </a:r>
          </a:p>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Core Application</a:t>
            </a:r>
            <a:r>
              <a:rPr lang="en-US" sz="2000" dirty="0">
                <a:solidFill>
                  <a:sysClr val="windowText" lastClr="000000"/>
                </a:solidFill>
                <a:latin typeface="Arial"/>
                <a:cs typeface="Arial"/>
              </a:rPr>
              <a:t>: Using models for network and service optimization.</a:t>
            </a:r>
          </a:p>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Real-World Impact</a:t>
            </a:r>
            <a:r>
              <a:rPr lang="en-US" sz="2000" dirty="0">
                <a:solidFill>
                  <a:sysClr val="windowText" lastClr="000000"/>
                </a:solidFill>
                <a:latin typeface="Arial"/>
                <a:cs typeface="Arial"/>
              </a:rPr>
              <a:t>: Case studies, stakeholder roles, and conclusion.</a:t>
            </a:r>
          </a:p>
        </p:txBody>
      </p:sp>
    </p:spTree>
    <p:extLst>
      <p:ext uri="{BB962C8B-B14F-4D97-AF65-F5344CB8AC3E}">
        <p14:creationId xmlns:p14="http://schemas.microsoft.com/office/powerpoint/2010/main" val="38375952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61A3A1-FCE7-47B1-29D6-DDE7617647AF}"/>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6FCE04B0-1416-5E83-7DB3-3FA6DD9DFE27}"/>
              </a:ext>
            </a:extLst>
          </p:cNvPr>
          <p:cNvSpPr txBox="1">
            <a:spLocks/>
          </p:cNvSpPr>
          <p:nvPr/>
        </p:nvSpPr>
        <p:spPr>
          <a:xfrm>
            <a:off x="726468" y="1539563"/>
            <a:ext cx="10725152" cy="217120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effectLst/>
                <a:uLnTx/>
                <a:uFillTx/>
                <a:ea typeface="+mn-ea"/>
                <a:cs typeface="+mn-cs"/>
              </a:rPr>
              <a:t>Recap: Traffic Flow Theory &amp; Simulation</a:t>
            </a:r>
          </a:p>
          <a:p>
            <a:pPr lvl="1">
              <a:buFont typeface="Courier New" panose="02070309020205020404" pitchFamily="49" charset="0"/>
              <a:buChar char="o"/>
              <a:defRPr/>
            </a:pPr>
            <a:r>
              <a:rPr kumimoji="0" lang="en-US" sz="2000" i="0" u="none" strike="noStrike" kern="1200" cap="none" spc="0" normalizeH="0" baseline="0" noProof="0" dirty="0">
                <a:ln>
                  <a:noFill/>
                </a:ln>
                <a:effectLst/>
                <a:uLnTx/>
                <a:uFillTx/>
                <a:ea typeface="+mn-ea"/>
                <a:cs typeface="+mn-cs"/>
              </a:rPr>
              <a:t>We explored microscopic vs. macroscopic approaches, capacity, and congestion.</a:t>
            </a:r>
          </a:p>
          <a:p>
            <a:pPr marL="0" indent="0">
              <a:buNone/>
              <a:defRPr/>
            </a:pPr>
            <a:r>
              <a:rPr kumimoji="0" lang="en-US" sz="2000" b="1" i="0" u="none" strike="noStrike" kern="1200" cap="none" spc="0" normalizeH="0" baseline="0" noProof="0" dirty="0">
                <a:ln>
                  <a:noFill/>
                </a:ln>
                <a:effectLst/>
                <a:uLnTx/>
                <a:uFillTx/>
                <a:ea typeface="+mn-ea"/>
                <a:cs typeface="+mn-cs"/>
              </a:rPr>
              <a:t>Today's Goal: Applying Theory to Public Transport</a:t>
            </a:r>
          </a:p>
          <a:p>
            <a:pPr lvl="1">
              <a:buFont typeface="Courier New" panose="02070309020205020404" pitchFamily="49" charset="0"/>
              <a:buChar char="o"/>
              <a:defRPr/>
            </a:pPr>
            <a:r>
              <a:rPr kumimoji="0" lang="en-US" sz="2000" i="0" u="none" strike="noStrike" kern="1200" cap="none" spc="0" normalizeH="0" baseline="0" noProof="0" dirty="0">
                <a:ln>
                  <a:noFill/>
                </a:ln>
                <a:effectLst/>
                <a:uLnTx/>
                <a:uFillTx/>
                <a:ea typeface="+mn-ea"/>
                <a:cs typeface="+mn-cs"/>
              </a:rPr>
              <a:t>We now apply those fundamentals to public transport, focusing on route planning and operational optimization.</a:t>
            </a:r>
          </a:p>
          <a:p>
            <a:pPr marL="0" indent="0">
              <a:buNone/>
              <a:defRPr/>
            </a:pPr>
            <a:r>
              <a:rPr kumimoji="0" lang="en-US" sz="2000" b="1" i="0" u="none" strike="noStrike" kern="1200" cap="none" spc="0" normalizeH="0" baseline="0" noProof="0" dirty="0">
                <a:ln>
                  <a:noFill/>
                </a:ln>
                <a:effectLst/>
                <a:uLnTx/>
                <a:uFillTx/>
                <a:ea typeface="+mn-ea"/>
                <a:cs typeface="+mn-cs"/>
              </a:rPr>
              <a:t>Key Linkages</a:t>
            </a:r>
            <a:r>
              <a:rPr kumimoji="0" lang="en-US" sz="2000" i="0" u="none" strike="noStrike" kern="1200" cap="none" spc="0" normalizeH="0" baseline="0" noProof="0" dirty="0">
                <a:ln>
                  <a:noFill/>
                </a:ln>
                <a:effectLst/>
                <a:uLnTx/>
                <a:uFillTx/>
                <a:ea typeface="+mn-ea"/>
                <a:cs typeface="+mn-cs"/>
              </a:rPr>
              <a:t>:</a:t>
            </a:r>
          </a:p>
        </p:txBody>
      </p:sp>
      <p:sp>
        <p:nvSpPr>
          <p:cNvPr id="6" name="object 3">
            <a:extLst>
              <a:ext uri="{FF2B5EF4-FFF2-40B4-BE49-F238E27FC236}">
                <a16:creationId xmlns:a16="http://schemas.microsoft.com/office/drawing/2014/main" id="{D185ADD0-282A-B982-0CD6-9B7F02696589}"/>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0.1. Linking to Traffic Flow Fundamentals</a:t>
            </a:r>
            <a:endParaRPr lang="en-GB" b="1" dirty="0">
              <a:solidFill>
                <a:sysClr val="windowText" lastClr="000000"/>
              </a:solidFill>
              <a:latin typeface="Arial"/>
              <a:cs typeface="Arial"/>
            </a:endParaRPr>
          </a:p>
        </p:txBody>
      </p:sp>
      <p:sp>
        <p:nvSpPr>
          <p:cNvPr id="4" name="object 2">
            <a:extLst>
              <a:ext uri="{FF2B5EF4-FFF2-40B4-BE49-F238E27FC236}">
                <a16:creationId xmlns:a16="http://schemas.microsoft.com/office/drawing/2014/main" id="{1F867867-C377-5837-8D4A-6A20FB26C94E}"/>
              </a:ext>
            </a:extLst>
          </p:cNvPr>
          <p:cNvSpPr txBox="1">
            <a:spLocks noGrp="1"/>
          </p:cNvSpPr>
          <p:nvPr>
            <p:ph type="title"/>
          </p:nvPr>
        </p:nvSpPr>
        <p:spPr>
          <a:xfrm>
            <a:off x="726468" y="427119"/>
            <a:ext cx="3996257"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00. Introduction &amp; Objectives</a:t>
            </a:r>
          </a:p>
        </p:txBody>
      </p:sp>
      <p:pic>
        <p:nvPicPr>
          <p:cNvPr id="2" name="Google Shape;233;g342ba188ed7_0_16" title="Slide 16_ Activity – Pair &amp; Share - visual selection (20).png">
            <a:extLst>
              <a:ext uri="{FF2B5EF4-FFF2-40B4-BE49-F238E27FC236}">
                <a16:creationId xmlns:a16="http://schemas.microsoft.com/office/drawing/2014/main" id="{6F43204A-B8BC-95BA-B779-82CEC2C5E3E0}"/>
              </a:ext>
            </a:extLst>
          </p:cNvPr>
          <p:cNvPicPr preferRelativeResize="0"/>
          <p:nvPr/>
        </p:nvPicPr>
        <p:blipFill rotWithShape="1">
          <a:blip r:embed="rId3">
            <a:alphaModFix/>
          </a:blip>
          <a:srcRect l="6091" t="28650" r="6822" b="14258"/>
          <a:stretch>
            <a:fillRect/>
          </a:stretch>
        </p:blipFill>
        <p:spPr>
          <a:xfrm>
            <a:off x="2496879" y="3302453"/>
            <a:ext cx="7198242" cy="2970756"/>
          </a:xfrm>
          <a:prstGeom prst="rect">
            <a:avLst/>
          </a:prstGeom>
          <a:noFill/>
          <a:ln>
            <a:noFill/>
          </a:ln>
        </p:spPr>
      </p:pic>
    </p:spTree>
    <p:extLst>
      <p:ext uri="{BB962C8B-B14F-4D97-AF65-F5344CB8AC3E}">
        <p14:creationId xmlns:p14="http://schemas.microsoft.com/office/powerpoint/2010/main" val="301946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4A1988-DE18-E671-8AD0-8217AD3D47F6}"/>
            </a:ext>
          </a:extLst>
        </p:cNvPr>
        <p:cNvGrpSpPr/>
        <p:nvPr/>
      </p:nvGrpSpPr>
      <p:grpSpPr>
        <a:xfrm>
          <a:off x="0" y="0"/>
          <a:ext cx="0" cy="0"/>
          <a:chOff x="0" y="0"/>
          <a:chExt cx="0" cy="0"/>
        </a:xfrm>
      </p:grpSpPr>
      <p:pic>
        <p:nvPicPr>
          <p:cNvPr id="2" name="Picture 1" descr="A group of people standing on a target&#10;&#10;AI-generated content may be incorrect.">
            <a:extLst>
              <a:ext uri="{FF2B5EF4-FFF2-40B4-BE49-F238E27FC236}">
                <a16:creationId xmlns:a16="http://schemas.microsoft.com/office/drawing/2014/main" id="{E6EEEF1C-5989-AC16-2D58-FE5BD2E5349E}"/>
              </a:ext>
            </a:extLst>
          </p:cNvPr>
          <p:cNvPicPr>
            <a:picLocks noChangeAspect="1"/>
          </p:cNvPicPr>
          <p:nvPr/>
        </p:nvPicPr>
        <p:blipFill>
          <a:blip r:embed="rId3" cstate="print">
            <a:extLst>
              <a:ext uri="{28A0092B-C50C-407E-A947-70E740481C1C}">
                <a14:useLocalDpi xmlns:a14="http://schemas.microsoft.com/office/drawing/2010/main" val="0"/>
              </a:ext>
            </a:extLst>
          </a:blip>
          <a:srcRect l="4230" r="4340"/>
          <a:stretch>
            <a:fillRect/>
          </a:stretch>
        </p:blipFill>
        <p:spPr>
          <a:xfrm>
            <a:off x="9588676" y="4921156"/>
            <a:ext cx="1862944" cy="1358384"/>
          </a:xfrm>
          <a:prstGeom prst="rect">
            <a:avLst/>
          </a:prstGeom>
        </p:spPr>
      </p:pic>
      <p:sp>
        <p:nvSpPr>
          <p:cNvPr id="3" name="object 3">
            <a:extLst>
              <a:ext uri="{FF2B5EF4-FFF2-40B4-BE49-F238E27FC236}">
                <a16:creationId xmlns:a16="http://schemas.microsoft.com/office/drawing/2014/main" id="{DE0A971A-8233-AC92-29C7-9CC55C5A051C}"/>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b="1" dirty="0">
                <a:solidFill>
                  <a:sysClr val="windowText" lastClr="000000"/>
                </a:solidFill>
                <a:latin typeface="Arial"/>
                <a:cs typeface="Arial"/>
              </a:rPr>
              <a:t>0.2. Learning Objectives.</a:t>
            </a:r>
          </a:p>
        </p:txBody>
      </p:sp>
      <p:sp>
        <p:nvSpPr>
          <p:cNvPr id="5" name="object 3">
            <a:extLst>
              <a:ext uri="{FF2B5EF4-FFF2-40B4-BE49-F238E27FC236}">
                <a16:creationId xmlns:a16="http://schemas.microsoft.com/office/drawing/2014/main" id="{8A14ECFB-CCB5-5531-32BD-F012A5F6AD64}"/>
              </a:ext>
            </a:extLst>
          </p:cNvPr>
          <p:cNvSpPr txBox="1"/>
          <p:nvPr/>
        </p:nvSpPr>
        <p:spPr>
          <a:xfrm>
            <a:off x="726468" y="1539562"/>
            <a:ext cx="7184677" cy="385820"/>
          </a:xfrm>
          <a:prstGeom prst="rect">
            <a:avLst/>
          </a:prstGeom>
        </p:spPr>
        <p:txBody>
          <a:bodyPr vert="horz" wrap="square" lIns="0" tIns="16329" rIns="0" bIns="0" rtlCol="0">
            <a:spAutoFit/>
          </a:bodyPr>
          <a:lstStyle/>
          <a:p>
            <a:pPr lvl="0">
              <a:lnSpc>
                <a:spcPct val="100000"/>
              </a:lnSpc>
              <a:spcBef>
                <a:spcPts val="100"/>
              </a:spcBef>
              <a:spcAft>
                <a:spcPts val="100"/>
              </a:spcAft>
              <a:defRPr/>
            </a:pPr>
            <a:r>
              <a:rPr lang="en-US" b="1" dirty="0">
                <a:solidFill>
                  <a:sysClr val="windowText" lastClr="000000"/>
                </a:solidFill>
                <a:latin typeface="Arial"/>
                <a:cs typeface="Arial"/>
              </a:rPr>
              <a:t>By the end of this lesson, you should be able to:</a:t>
            </a:r>
            <a:endParaRPr kumimoji="0" lang="en-US" b="0" i="0" u="none" strike="noStrike" kern="0" cap="none" spc="0" normalizeH="0" baseline="0" noProof="0" dirty="0">
              <a:ln>
                <a:noFill/>
              </a:ln>
              <a:solidFill>
                <a:srgbClr val="000000"/>
              </a:solidFill>
              <a:effectLst/>
              <a:uLnTx/>
              <a:uFillTx/>
              <a:latin typeface="Calibri"/>
              <a:ea typeface="+mn-ea"/>
              <a:cs typeface="+mn-cs"/>
              <a:sym typeface="Helvetica Neue"/>
            </a:endParaRPr>
          </a:p>
        </p:txBody>
      </p:sp>
      <p:sp>
        <p:nvSpPr>
          <p:cNvPr id="11" name="object 2">
            <a:extLst>
              <a:ext uri="{FF2B5EF4-FFF2-40B4-BE49-F238E27FC236}">
                <a16:creationId xmlns:a16="http://schemas.microsoft.com/office/drawing/2014/main" id="{36F5DB24-FE83-B86F-EE92-C7D6217E44FF}"/>
              </a:ext>
            </a:extLst>
          </p:cNvPr>
          <p:cNvSpPr txBox="1">
            <a:spLocks noGrp="1"/>
          </p:cNvSpPr>
          <p:nvPr>
            <p:ph type="title"/>
          </p:nvPr>
        </p:nvSpPr>
        <p:spPr>
          <a:xfrm>
            <a:off x="726468" y="427119"/>
            <a:ext cx="3996257"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00. Introduction &amp; Objectives</a:t>
            </a:r>
          </a:p>
        </p:txBody>
      </p:sp>
      <p:sp>
        <p:nvSpPr>
          <p:cNvPr id="6" name="object 3">
            <a:extLst>
              <a:ext uri="{FF2B5EF4-FFF2-40B4-BE49-F238E27FC236}">
                <a16:creationId xmlns:a16="http://schemas.microsoft.com/office/drawing/2014/main" id="{231E0456-4706-1349-8C71-3D1C93335FBE}"/>
              </a:ext>
            </a:extLst>
          </p:cNvPr>
          <p:cNvSpPr txBox="1"/>
          <p:nvPr/>
        </p:nvSpPr>
        <p:spPr>
          <a:xfrm>
            <a:off x="726468" y="2133664"/>
            <a:ext cx="10725152" cy="3258402"/>
          </a:xfrm>
          <a:prstGeom prst="rect">
            <a:avLst/>
          </a:prstGeom>
        </p:spPr>
        <p:txBody>
          <a:bodyPr vert="horz" wrap="square" lIns="0" tIns="16329" rIns="0" bIns="0" rtlCol="0">
            <a:spAutoFit/>
          </a:bodyPr>
          <a:lstStyle/>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Define</a:t>
            </a:r>
            <a:r>
              <a:rPr lang="en-US" sz="2000" dirty="0">
                <a:solidFill>
                  <a:sysClr val="windowText" lastClr="000000"/>
                </a:solidFill>
                <a:latin typeface="Arial"/>
                <a:cs typeface="Arial"/>
              </a:rPr>
              <a:t> Public Transport Modeling and explain its strategic purpose in urban planning.</a:t>
            </a:r>
          </a:p>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Identify</a:t>
            </a:r>
            <a:r>
              <a:rPr lang="en-US" sz="2000" dirty="0">
                <a:solidFill>
                  <a:sysClr val="windowText" lastClr="000000"/>
                </a:solidFill>
                <a:latin typeface="Arial"/>
                <a:cs typeface="Arial"/>
              </a:rPr>
              <a:t> the core components and operational principles of a public transport network.</a:t>
            </a:r>
          </a:p>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Outline</a:t>
            </a:r>
            <a:r>
              <a:rPr lang="en-US" sz="2000" dirty="0">
                <a:solidFill>
                  <a:sysClr val="windowText" lastClr="000000"/>
                </a:solidFill>
                <a:latin typeface="Arial"/>
                <a:cs typeface="Arial"/>
              </a:rPr>
              <a:t> the key stages of the transport model development workflow, from data collection to validation.</a:t>
            </a:r>
          </a:p>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Explain</a:t>
            </a:r>
            <a:r>
              <a:rPr lang="en-US" sz="2000" dirty="0">
                <a:solidFill>
                  <a:sysClr val="windowText" lastClr="000000"/>
                </a:solidFill>
                <a:latin typeface="Arial"/>
                <a:cs typeface="Arial"/>
              </a:rPr>
              <a:t> how models are used to optimize service frequency and route design within real-world constraints.</a:t>
            </a:r>
          </a:p>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Analyze</a:t>
            </a:r>
            <a:r>
              <a:rPr lang="en-US" sz="2000" dirty="0">
                <a:solidFill>
                  <a:sysClr val="windowText" lastClr="000000"/>
                </a:solidFill>
                <a:latin typeface="Arial"/>
                <a:cs typeface="Arial"/>
              </a:rPr>
              <a:t> the role of modeling in real-world projects and its connection to broader societal goals.</a:t>
            </a:r>
          </a:p>
        </p:txBody>
      </p:sp>
    </p:spTree>
    <p:extLst>
      <p:ext uri="{BB962C8B-B14F-4D97-AF65-F5344CB8AC3E}">
        <p14:creationId xmlns:p14="http://schemas.microsoft.com/office/powerpoint/2010/main" val="37564618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7512F6-E034-2DD6-C460-DB2B489895DA}"/>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9D29E76D-F085-8973-B92D-5553FB087075}"/>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01:</a:t>
            </a:r>
          </a:p>
          <a:p>
            <a:pPr algn="ctr"/>
            <a:r>
              <a:rPr lang="en-US" sz="3200" b="1" dirty="0">
                <a:solidFill>
                  <a:schemeClr val="bg1"/>
                </a:solidFill>
              </a:rPr>
              <a:t>The "Why" and "What" of Public Transport Modeling</a:t>
            </a:r>
          </a:p>
        </p:txBody>
      </p:sp>
    </p:spTree>
    <p:extLst>
      <p:ext uri="{BB962C8B-B14F-4D97-AF65-F5344CB8AC3E}">
        <p14:creationId xmlns:p14="http://schemas.microsoft.com/office/powerpoint/2010/main" val="2751816558"/>
      </p:ext>
    </p:extLst>
  </p:cSld>
  <p:clrMapOvr>
    <a:masterClrMapping/>
  </p:clrMapOvr>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ptos for Afrotrans">
      <a:majorFont>
        <a:latin typeface="Aptos"/>
        <a:ea typeface="Helvetica Neue"/>
        <a:cs typeface="Helvetica Neue"/>
      </a:majorFont>
      <a:minorFont>
        <a:latin typeface="Aptos"/>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065DF086-0EAC-4629-BE9C-33DF98D26663}">
  <ds:schemaRefs>
    <ds:schemaRef ds:uri="http://schemas.microsoft.com/office/2006/metadata/properties"/>
    <ds:schemaRef ds:uri="http://schemas.openxmlformats.org/package/2006/metadata/core-properties"/>
    <ds:schemaRef ds:uri="http://purl.org/dc/terms/"/>
    <ds:schemaRef ds:uri="http://www.w3.org/XML/1998/namespace"/>
    <ds:schemaRef ds:uri="http://schemas.microsoft.com/office/2006/documentManagement/types"/>
    <ds:schemaRef ds:uri="http://purl.org/dc/dcmitype/"/>
    <ds:schemaRef ds:uri="http://schemas.microsoft.com/office/infopath/2007/PartnerControls"/>
    <ds:schemaRef ds:uri="d7c2d7e5-d637-40e7-a03d-32f79b35a394"/>
    <ds:schemaRef ds:uri="597320a7-26c9-4ada-a5d3-9ce4cfbbe2be"/>
    <ds:schemaRef ds:uri="http://purl.org/dc/elements/1.1/"/>
  </ds:schemaRefs>
</ds:datastoreItem>
</file>

<file path=customXml/itemProps3.xml><?xml version="1.0" encoding="utf-8"?>
<ds:datastoreItem xmlns:ds="http://schemas.openxmlformats.org/officeDocument/2006/customXml" ds:itemID="{38797E09-FC9A-42CA-8652-3BD0C549FB33}"/>
</file>

<file path=docProps/app.xml><?xml version="1.0" encoding="utf-8"?>
<Properties xmlns="http://schemas.openxmlformats.org/officeDocument/2006/extended-properties" xmlns:vt="http://schemas.openxmlformats.org/officeDocument/2006/docPropsVTypes">
  <TotalTime>5</TotalTime>
  <Words>10396</Words>
  <Application>Microsoft Office PowerPoint</Application>
  <PresentationFormat>Widescreen</PresentationFormat>
  <Paragraphs>337</Paragraphs>
  <Slides>42</Slides>
  <Notes>41</Notes>
  <HiddenSlides>0</HiddenSlides>
  <MMClips>2</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42</vt:i4>
      </vt:variant>
    </vt:vector>
  </HeadingPairs>
  <TitlesOfParts>
    <vt:vector size="53" baseType="lpstr">
      <vt:lpstr>Aptos</vt:lpstr>
      <vt:lpstr>Arial</vt:lpstr>
      <vt:lpstr>Arial Rounded MT Bold</vt:lpstr>
      <vt:lpstr>Calibri</vt:lpstr>
      <vt:lpstr>Courier New</vt:lpstr>
      <vt:lpstr>Helvetica</vt:lpstr>
      <vt:lpstr>Helvetica Neue</vt:lpstr>
      <vt:lpstr>Helvetica Neue Medium</vt:lpstr>
      <vt:lpstr>Montserrat Regular</vt:lpstr>
      <vt:lpstr>Wingdings</vt:lpstr>
      <vt:lpstr>21_BasicWhite</vt:lpstr>
      <vt:lpstr>PowerPoint Presentation</vt:lpstr>
      <vt:lpstr>PowerPoint Presentation</vt:lpstr>
      <vt:lpstr>Table of contents</vt:lpstr>
      <vt:lpstr>Table of contents</vt:lpstr>
      <vt:lpstr>PowerPoint Presentation</vt:lpstr>
      <vt:lpstr>00. Introduction &amp; Objectives</vt:lpstr>
      <vt:lpstr>00. Introduction &amp; Objectives</vt:lpstr>
      <vt:lpstr>00. Introduction &amp; Objectives</vt:lpstr>
      <vt:lpstr>PowerPoint Presentation</vt:lpstr>
      <vt:lpstr>01. The "Why" and "What" of Public Transport Modeling</vt:lpstr>
      <vt:lpstr>01. The "Why" and "What" of Public Transport Modeling</vt:lpstr>
      <vt:lpstr>01. The "Why" and "What" of Public Transport Modeling</vt:lpstr>
      <vt:lpstr>01. The "Why" and "What" of Public Transport Modeling</vt:lpstr>
      <vt:lpstr>PowerPoint Presentation</vt:lpstr>
      <vt:lpstr>02. The System We Model: Core Components &amp; Principles</vt:lpstr>
      <vt:lpstr>02. The System We Model: Core Components &amp; Principles</vt:lpstr>
      <vt:lpstr>02. The System We Model: Core Components &amp; Principles</vt:lpstr>
      <vt:lpstr>02. The System We Model: Core Components &amp; Principles</vt:lpstr>
      <vt:lpstr>02. The System We Model: Core Components &amp; Principles</vt:lpstr>
      <vt:lpstr>PowerPoint Presentation</vt:lpstr>
      <vt:lpstr>03. The Modeling Workflow: From Data to Decisions</vt:lpstr>
      <vt:lpstr>03. The Modeling Workflow: From Data to Decisions</vt:lpstr>
      <vt:lpstr>03. The Modeling Workflow: From Data to Decisions</vt:lpstr>
      <vt:lpstr>03. The Modeling Workflow: From Data to Decisions</vt:lpstr>
      <vt:lpstr>03. The Modeling Workflow: From Data to Decisions</vt:lpstr>
      <vt:lpstr>03. The Modeling Workflow: From Data to Decisions</vt:lpstr>
      <vt:lpstr>PowerPoint Presentation</vt:lpstr>
      <vt:lpstr>04. Core Application: Network &amp; Service Optimization</vt:lpstr>
      <vt:lpstr>04. Core Application: Network &amp; Service Optimization</vt:lpstr>
      <vt:lpstr>04. Core Application: Network &amp; Service Optimization</vt:lpstr>
      <vt:lpstr>04. Core Application: Network &amp; Service Optimization</vt:lpstr>
      <vt:lpstr>04. Core Application: Network &amp; Service Optimization</vt:lpstr>
      <vt:lpstr>04. Core Application: Network &amp; Service Optimization</vt:lpstr>
      <vt:lpstr>04. Core Application: Network &amp; Service Optimization</vt:lpstr>
      <vt:lpstr>04. Core Application: Network &amp; Service Optimization</vt:lpstr>
      <vt:lpstr>PowerPoint Presentation</vt:lpstr>
      <vt:lpstr>05. Real-World Impact &amp; Conclusion</vt:lpstr>
      <vt:lpstr>05. Real-World Impact &amp; Conclusion</vt:lpstr>
      <vt:lpstr>05. Real-World Impact &amp; Conclusion</vt:lpstr>
      <vt:lpstr>05. Real-World Impact &amp; Conclusion</vt:lpstr>
      <vt:lpstr>05. Real-World Impact &amp; Conclusion</vt:lpstr>
      <vt:lpstr>Thank you for your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KelvinEg</dc:creator>
  <cp:lastModifiedBy>Wojciech Kustra</cp:lastModifiedBy>
  <cp:revision>1704</cp:revision>
  <dcterms:modified xsi:type="dcterms:W3CDTF">2026-05-04T16:28:10Z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