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7"/>
  </p:notesMasterIdLst>
  <p:handoutMasterIdLst>
    <p:handoutMasterId r:id="rId38"/>
  </p:handoutMasterIdLst>
  <p:sldIdLst>
    <p:sldId id="306" r:id="rId5"/>
    <p:sldId id="313" r:id="rId6"/>
    <p:sldId id="307" r:id="rId7"/>
    <p:sldId id="312" r:id="rId8"/>
    <p:sldId id="311" r:id="rId9"/>
    <p:sldId id="314" r:id="rId10"/>
    <p:sldId id="315" r:id="rId11"/>
    <p:sldId id="316" r:id="rId12"/>
    <p:sldId id="318" r:id="rId13"/>
    <p:sldId id="319" r:id="rId14"/>
    <p:sldId id="320" r:id="rId15"/>
    <p:sldId id="321" r:id="rId16"/>
    <p:sldId id="322" r:id="rId17"/>
    <p:sldId id="336" r:id="rId18"/>
    <p:sldId id="323" r:id="rId19"/>
    <p:sldId id="324" r:id="rId20"/>
    <p:sldId id="325" r:id="rId21"/>
    <p:sldId id="326" r:id="rId22"/>
    <p:sldId id="327" r:id="rId23"/>
    <p:sldId id="328" r:id="rId24"/>
    <p:sldId id="337" r:id="rId25"/>
    <p:sldId id="329" r:id="rId26"/>
    <p:sldId id="330" r:id="rId27"/>
    <p:sldId id="331" r:id="rId28"/>
    <p:sldId id="332" r:id="rId29"/>
    <p:sldId id="334" r:id="rId30"/>
    <p:sldId id="335" r:id="rId31"/>
    <p:sldId id="338" r:id="rId32"/>
    <p:sldId id="333" r:id="rId33"/>
    <p:sldId id="309" r:id="rId34"/>
    <p:sldId id="317" r:id="rId35"/>
    <p:sldId id="339" r:id="rId3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084"/>
    <p:restoredTop sz="94668"/>
  </p:normalViewPr>
  <p:slideViewPr>
    <p:cSldViewPr snapToGrid="0">
      <p:cViewPr varScale="1">
        <p:scale>
          <a:sx n="101" d="100"/>
          <a:sy n="101" d="100"/>
        </p:scale>
        <p:origin x="1308" y="1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modSld">
      <pc:chgData name="office365" userId="5fcdbc0c-b1d0-4b52-bc28-28c25c9fccde" providerId="ADAL" clId="{839C158B-1674-498C-8D10-D29DEC7F3344}" dt="2026-07-15T08:07:10.384" v="1" actId="14100"/>
      <pc:docMkLst>
        <pc:docMk/>
      </pc:docMkLst>
      <pc:sldChg chg="modSp mod">
        <pc:chgData name="office365" userId="5fcdbc0c-b1d0-4b52-bc28-28c25c9fccde" providerId="ADAL" clId="{839C158B-1674-498C-8D10-D29DEC7F3344}" dt="2026-07-15T08:07:01.202" v="0" actId="14100"/>
        <pc:sldMkLst>
          <pc:docMk/>
          <pc:sldMk cId="808849785" sldId="328"/>
        </pc:sldMkLst>
        <pc:spChg chg="mod">
          <ac:chgData name="office365" userId="5fcdbc0c-b1d0-4b52-bc28-28c25c9fccde" providerId="ADAL" clId="{839C158B-1674-498C-8D10-D29DEC7F3344}" dt="2026-07-15T08:07:01.202" v="0" actId="14100"/>
          <ac:spMkLst>
            <pc:docMk/>
            <pc:sldMk cId="808849785" sldId="328"/>
            <ac:spMk id="2" creationId="{641F9A11-5F8C-5D1F-4997-B5040E473F4F}"/>
          </ac:spMkLst>
        </pc:spChg>
      </pc:sldChg>
      <pc:sldChg chg="modSp mod">
        <pc:chgData name="office365" userId="5fcdbc0c-b1d0-4b52-bc28-28c25c9fccde" providerId="ADAL" clId="{839C158B-1674-498C-8D10-D29DEC7F3344}" dt="2026-07-15T08:07:10.384" v="1" actId="14100"/>
        <pc:sldMkLst>
          <pc:docMk/>
          <pc:sldMk cId="405264462" sldId="335"/>
        </pc:sldMkLst>
        <pc:spChg chg="mod">
          <ac:chgData name="office365" userId="5fcdbc0c-b1d0-4b52-bc28-28c25c9fccde" providerId="ADAL" clId="{839C158B-1674-498C-8D10-D29DEC7F3344}" dt="2026-07-15T08:07:10.384" v="1" actId="14100"/>
          <ac:spMkLst>
            <pc:docMk/>
            <pc:sldMk cId="405264462" sldId="335"/>
            <ac:spMk id="2" creationId="{59B78B55-723B-4170-F6F1-B08DFF650FBF}"/>
          </ac:spMkLst>
        </pc:spChg>
      </pc:sldChg>
    </pc:docChg>
  </pc:docChgLst>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50:41.043" v="0" actId="20577"/>
      <pc:docMkLst>
        <pc:docMk/>
      </pc:docMkLst>
      <pc:sldChg chg="modSp mod">
        <pc:chgData name="Wojciech Kustra" userId="afebd3d0-216b-4c4f-8992-1bf1fda6d5e8" providerId="ADAL" clId="{1D307E72-7901-4E61-A01B-3C4232ABCF63}" dt="2026-07-13T09:50:41.043" v="0" actId="20577"/>
        <pc:sldMkLst>
          <pc:docMk/>
          <pc:sldMk cId="1478447607" sldId="306"/>
        </pc:sldMkLst>
        <pc:spChg chg="mod">
          <ac:chgData name="Wojciech Kustra" userId="afebd3d0-216b-4c4f-8992-1bf1fda6d5e8" providerId="ADAL" clId="{1D307E72-7901-4E61-A01B-3C4232ABCF63}" dt="2026-07-13T09:50:41.043" v="0" actId="20577"/>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15.07.2026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t>Transport public</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Fondements du transport</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B05A6-C18E-6D09-274E-EA4F4BD3E51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54AB070-3833-0348-A534-9282FE1373D7}"/>
              </a:ext>
            </a:extLst>
          </p:cNvPr>
          <p:cNvSpPr>
            <a:spLocks noGrp="1"/>
          </p:cNvSpPr>
          <p:nvPr>
            <p:ph type="title"/>
          </p:nvPr>
        </p:nvSpPr>
        <p:spPr>
          <a:xfrm>
            <a:off x="603253" y="539751"/>
            <a:ext cx="7746268" cy="717551"/>
          </a:xfrm>
        </p:spPr>
        <p:txBody>
          <a:bodyPr/>
          <a:lstStyle/>
          <a:p>
            <a:r>
              <a:rPr lang="de-DE" dirty="0"/>
              <a:t>Utilisation du transport public : consommation d’espace</a:t>
            </a:r>
            <a:br>
              <a:rPr lang="de-DE" dirty="0"/>
            </a:br>
            <a:endParaRPr lang="de-DE" dirty="0"/>
          </a:p>
        </p:txBody>
      </p:sp>
      <p:pic>
        <p:nvPicPr>
          <p:cNvPr id="4" name="Inhaltsplatzhalter 4" descr="Ein Bild, das Screenshot, Text, Design enthält.&#10;&#10;KI-generierte Inhalte können fehlerhaft sein.">
            <a:extLst>
              <a:ext uri="{FF2B5EF4-FFF2-40B4-BE49-F238E27FC236}">
                <a16:creationId xmlns:a16="http://schemas.microsoft.com/office/drawing/2014/main" id="{3E6CA179-C0D2-9F9C-A152-16180D18D098}"/>
              </a:ext>
            </a:extLst>
          </p:cNvPr>
          <p:cNvPicPr>
            <a:picLocks noChangeAspect="1"/>
          </p:cNvPicPr>
          <p:nvPr/>
        </p:nvPicPr>
        <p:blipFill>
          <a:blip r:embed="rId2"/>
          <a:stretch>
            <a:fillRect/>
          </a:stretch>
        </p:blipFill>
        <p:spPr>
          <a:xfrm>
            <a:off x="308739" y="1690688"/>
            <a:ext cx="11574522" cy="43010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Tree>
    <p:extLst>
      <p:ext uri="{BB962C8B-B14F-4D97-AF65-F5344CB8AC3E}">
        <p14:creationId xmlns:p14="http://schemas.microsoft.com/office/powerpoint/2010/main" val="83606486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E87379-C5EE-F0CB-2AC5-DEB744955516}"/>
              </a:ext>
            </a:extLst>
          </p:cNvPr>
          <p:cNvSpPr>
            <a:spLocks noGrp="1"/>
          </p:cNvSpPr>
          <p:nvPr>
            <p:ph type="title"/>
          </p:nvPr>
        </p:nvSpPr>
        <p:spPr>
          <a:xfrm>
            <a:off x="603252" y="539751"/>
            <a:ext cx="6586441" cy="717551"/>
          </a:xfrm>
        </p:spPr>
        <p:txBody>
          <a:bodyPr/>
          <a:lstStyle/>
          <a:p>
            <a:r>
              <a:rPr lang="de-DE" dirty="0" err="1"/>
              <a:t>Popularité du transport public</a:t>
            </a:r>
          </a:p>
        </p:txBody>
      </p:sp>
      <p:sp>
        <p:nvSpPr>
          <p:cNvPr id="3" name="Textplatzhalter 2">
            <a:extLst>
              <a:ext uri="{FF2B5EF4-FFF2-40B4-BE49-F238E27FC236}">
                <a16:creationId xmlns:a16="http://schemas.microsoft.com/office/drawing/2014/main" id="{33C29961-6276-95C4-C12A-B8B659ADCD33}"/>
              </a:ext>
            </a:extLst>
          </p:cNvPr>
          <p:cNvSpPr>
            <a:spLocks noGrp="1"/>
          </p:cNvSpPr>
          <p:nvPr>
            <p:ph type="body" sz="half" idx="1"/>
          </p:nvPr>
        </p:nvSpPr>
        <p:spPr>
          <a:xfrm>
            <a:off x="970201" y="1386842"/>
            <a:ext cx="5687774" cy="5059521"/>
          </a:xfrm>
        </p:spPr>
        <p:txBody>
          <a:bodyPr>
            <a:normAutofit/>
          </a:bodyPr>
          <a:lstStyle/>
          <a:p>
            <a:r>
              <a:rPr lang="de-DE" dirty="0"/>
              <a:t>Public transport utilisation is highest in dense metropolitan régions où formats like metro and tramway systèmes are efficient</a:t>
            </a:r>
          </a:p>
          <a:p>
            <a:r>
              <a:rPr lang="de-DE" dirty="0"/>
              <a:t>Public transport is often popular among lower-income groupes, étudiants, and daily navetteurs due to accessibilité financière and temps predictability</a:t>
            </a:r>
          </a:p>
        </p:txBody>
      </p:sp>
      <p:pic>
        <p:nvPicPr>
          <p:cNvPr id="4" name="Grafik 3">
            <a:extLst>
              <a:ext uri="{FF2B5EF4-FFF2-40B4-BE49-F238E27FC236}">
                <a16:creationId xmlns:a16="http://schemas.microsoft.com/office/drawing/2014/main" id="{A4CD7FC5-3B31-7D49-46BA-6E23FBED638F}"/>
              </a:ext>
            </a:extLst>
          </p:cNvPr>
          <p:cNvPicPr>
            <a:picLocks noChangeAspect="1"/>
          </p:cNvPicPr>
          <p:nvPr/>
        </p:nvPicPr>
        <p:blipFill>
          <a:blip r:embed="rId2"/>
          <a:stretch>
            <a:fillRect/>
          </a:stretch>
        </p:blipFill>
        <p:spPr>
          <a:xfrm>
            <a:off x="6758459" y="2030295"/>
            <a:ext cx="5109692" cy="3401138"/>
          </a:xfrm>
          <a:prstGeom prst="rect">
            <a:avLst/>
          </a:prstGeom>
        </p:spPr>
      </p:pic>
      <p:sp>
        <p:nvSpPr>
          <p:cNvPr id="5" name="Textfeld 4">
            <a:extLst>
              <a:ext uri="{FF2B5EF4-FFF2-40B4-BE49-F238E27FC236}">
                <a16:creationId xmlns:a16="http://schemas.microsoft.com/office/drawing/2014/main" id="{4EB265E4-827B-2B36-E19E-E17A6653F624}"/>
              </a:ext>
            </a:extLst>
          </p:cNvPr>
          <p:cNvSpPr txBox="1"/>
          <p:nvPr/>
        </p:nvSpPr>
        <p:spPr>
          <a:xfrm>
            <a:off x="8815388" y="4856949"/>
            <a:ext cx="3052763"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69199465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E0B34-B5C2-2589-C4F9-4C19121EE2D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E418090-2979-5BE7-BACF-122C1C6443A3}"/>
              </a:ext>
            </a:extLst>
          </p:cNvPr>
          <p:cNvSpPr>
            <a:spLocks noGrp="1"/>
          </p:cNvSpPr>
          <p:nvPr>
            <p:ph type="title"/>
          </p:nvPr>
        </p:nvSpPr>
        <p:spPr>
          <a:xfrm>
            <a:off x="603252" y="539751"/>
            <a:ext cx="6586441" cy="717551"/>
          </a:xfrm>
        </p:spPr>
        <p:txBody>
          <a:bodyPr/>
          <a:lstStyle/>
          <a:p>
            <a:r>
              <a:rPr lang="de-DE" dirty="0" err="1"/>
              <a:t>Popularité du transport public</a:t>
            </a:r>
          </a:p>
        </p:txBody>
      </p:sp>
      <p:pic>
        <p:nvPicPr>
          <p:cNvPr id="7" name="Grafik 6" descr="Ein Bild, das Text, Uhr, Screenshot, Design enthält.&#10;&#10;KI-generierte Inhalte können fehlerhaft sein.">
            <a:extLst>
              <a:ext uri="{FF2B5EF4-FFF2-40B4-BE49-F238E27FC236}">
                <a16:creationId xmlns:a16="http://schemas.microsoft.com/office/drawing/2014/main" id="{EC67A681-D1F3-77B3-1BFC-93886400037C}"/>
              </a:ext>
            </a:extLst>
          </p:cNvPr>
          <p:cNvPicPr>
            <a:picLocks noChangeAspect="1"/>
          </p:cNvPicPr>
          <p:nvPr/>
        </p:nvPicPr>
        <p:blipFill>
          <a:blip r:embed="rId2" cstate="print">
            <a:extLst>
              <a:ext uri="{28A0092B-C50C-407E-A947-70E740481C1C}">
                <a14:useLocalDpi xmlns:a14="http://schemas.microsoft.com/office/drawing/2010/main" val="0"/>
              </a:ext>
            </a:extLst>
          </a:blip>
          <a:srcRect t="11224" b="40829"/>
          <a:stretch>
            <a:fillRect/>
          </a:stretch>
        </p:blipFill>
        <p:spPr>
          <a:xfrm>
            <a:off x="203374" y="1554758"/>
            <a:ext cx="11785252" cy="3997744"/>
          </a:xfrm>
          <a:prstGeom prst="rect">
            <a:avLst/>
          </a:prstGeom>
        </p:spPr>
      </p:pic>
      <p:sp>
        <p:nvSpPr>
          <p:cNvPr id="8" name="Textfeld 7">
            <a:extLst>
              <a:ext uri="{FF2B5EF4-FFF2-40B4-BE49-F238E27FC236}">
                <a16:creationId xmlns:a16="http://schemas.microsoft.com/office/drawing/2014/main" id="{E761FC8C-BD1C-C8BD-AFFD-427CD68E7A73}"/>
              </a:ext>
            </a:extLst>
          </p:cNvPr>
          <p:cNvSpPr txBox="1"/>
          <p:nvPr/>
        </p:nvSpPr>
        <p:spPr>
          <a:xfrm>
            <a:off x="203374" y="598086"/>
            <a:ext cx="7883688" cy="9566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840" b="0" i="0" u="none" strike="noStrike" cap="none" spc="0" normalizeH="0" baseline="0" dirty="0" err="1">
                <a:ln>
                  <a:noFill/>
                </a:ln>
                <a:solidFill>
                  <a:srgbClr val="000000"/>
                </a:solidFill>
                <a:effectLst/>
                <a:uFillTx/>
                <a:latin typeface="+mn-lt"/>
                <a:ea typeface="+mn-ea"/>
                <a:cs typeface="+mn-cs"/>
                <a:sym typeface="Helvetica Neue"/>
              </a:rPr>
              <a:t>huge German survey about Transport public from 2017 </a:t>
            </a:r>
          </a:p>
        </p:txBody>
      </p:sp>
    </p:spTree>
    <p:extLst>
      <p:ext uri="{BB962C8B-B14F-4D97-AF65-F5344CB8AC3E}">
        <p14:creationId xmlns:p14="http://schemas.microsoft.com/office/powerpoint/2010/main" val="236609111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6DDD2C-12BB-4B1A-E970-E4F88D477CC3}"/>
              </a:ext>
            </a:extLst>
          </p:cNvPr>
          <p:cNvSpPr>
            <a:spLocks noGrp="1"/>
          </p:cNvSpPr>
          <p:nvPr>
            <p:ph type="title"/>
          </p:nvPr>
        </p:nvSpPr>
        <p:spPr/>
        <p:txBody>
          <a:bodyPr/>
          <a:lstStyle/>
          <a:p>
            <a:r>
              <a:rPr lang="de-DE" dirty="0"/>
              <a:t>Groupes d’usagers</a:t>
            </a:r>
          </a:p>
        </p:txBody>
      </p:sp>
      <p:sp>
        <p:nvSpPr>
          <p:cNvPr id="3" name="Textplatzhalter 2">
            <a:extLst>
              <a:ext uri="{FF2B5EF4-FFF2-40B4-BE49-F238E27FC236}">
                <a16:creationId xmlns:a16="http://schemas.microsoft.com/office/drawing/2014/main" id="{47061102-1A55-1663-A49A-DF4D98FFBC73}"/>
              </a:ext>
            </a:extLst>
          </p:cNvPr>
          <p:cNvSpPr>
            <a:spLocks noGrp="1"/>
          </p:cNvSpPr>
          <p:nvPr>
            <p:ph type="body" sz="half" idx="1"/>
          </p:nvPr>
        </p:nvSpPr>
        <p:spPr/>
        <p:txBody>
          <a:bodyPr>
            <a:normAutofit fontScale="92500" lnSpcReduction="20000"/>
          </a:bodyPr>
          <a:lstStyle/>
          <a:p>
            <a:r>
              <a:rPr lang="de-DE" dirty="0"/>
              <a:t>Central role of public transport in ensuring equal mobilité for all potential usager groupes, especially for those qui do not have accès to privé transport</a:t>
            </a:r>
          </a:p>
          <a:p>
            <a:pPr marL="0" indent="0">
              <a:buNone/>
            </a:pPr>
            <a:r>
              <a:rPr lang="de-DE" b="1" dirty="0" err="1"/>
              <a:t>Specific usager groupes of public transport are :</a:t>
            </a:r>
          </a:p>
          <a:p>
            <a:r>
              <a:rPr lang="de-DE" dirty="0" err="1"/>
              <a:t>Navetteurs</a:t>
            </a:r>
            <a:endParaRPr lang="de-DE" dirty="0"/>
          </a:p>
          <a:p>
            <a:r>
              <a:rPr lang="de-DE" dirty="0" err="1"/>
              <a:t>Étudiants</a:t>
            </a:r>
            <a:endParaRPr lang="de-DE" dirty="0"/>
          </a:p>
          <a:p>
            <a:r>
              <a:rPr lang="de-DE" dirty="0"/>
              <a:t>Personnes âgées</a:t>
            </a:r>
          </a:p>
          <a:p>
            <a:r>
              <a:rPr lang="de-DE" dirty="0"/>
              <a:t>Personnes with limité financial moyens</a:t>
            </a:r>
          </a:p>
          <a:p>
            <a:r>
              <a:rPr lang="de-DE" dirty="0"/>
              <a:t>Femmes</a:t>
            </a:r>
          </a:p>
          <a:p>
            <a:r>
              <a:rPr lang="de-DE" dirty="0"/>
              <a:t>Personnes with handicap</a:t>
            </a:r>
          </a:p>
          <a:p>
            <a:endParaRPr lang="de-DE" dirty="0"/>
          </a:p>
        </p:txBody>
      </p:sp>
    </p:spTree>
    <p:extLst>
      <p:ext uri="{BB962C8B-B14F-4D97-AF65-F5344CB8AC3E}">
        <p14:creationId xmlns:p14="http://schemas.microsoft.com/office/powerpoint/2010/main" val="183944219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34A1D-611C-55C3-C0D3-C2936247AB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427B02-83D5-083B-6144-9717A9E0FAEA}"/>
              </a:ext>
            </a:extLst>
          </p:cNvPr>
          <p:cNvSpPr>
            <a:spLocks noGrp="1"/>
          </p:cNvSpPr>
          <p:nvPr>
            <p:ph type="title"/>
          </p:nvPr>
        </p:nvSpPr>
        <p:spPr/>
        <p:txBody>
          <a:bodyPr/>
          <a:lstStyle/>
          <a:p>
            <a:r>
              <a:rPr lang="pl-PL" dirty="0" err="1"/>
              <a:t>Aperçu</a:t>
            </a:r>
            <a:endParaRPr lang="pl-PL" dirty="0"/>
          </a:p>
        </p:txBody>
      </p:sp>
      <p:sp>
        <p:nvSpPr>
          <p:cNvPr id="3" name="Text Placeholder 2">
            <a:extLst>
              <a:ext uri="{FF2B5EF4-FFF2-40B4-BE49-F238E27FC236}">
                <a16:creationId xmlns:a16="http://schemas.microsoft.com/office/drawing/2014/main" id="{C23B5CCF-27FF-D3C2-6241-6B68E13B9681}"/>
              </a:ext>
            </a:extLst>
          </p:cNvPr>
          <p:cNvSpPr>
            <a:spLocks noGrp="1"/>
          </p:cNvSpPr>
          <p:nvPr>
            <p:ph type="body" sz="half" idx="1"/>
          </p:nvPr>
        </p:nvSpPr>
        <p:spPr/>
        <p:txBody>
          <a:bodyPr>
            <a:normAutofit/>
          </a:bodyPr>
          <a:lstStyle/>
          <a:p>
            <a:pPr marL="0" indent="0">
              <a:buNone/>
            </a:pPr>
            <a:r>
              <a:rPr lang="pl-PL" dirty="0"/>
              <a:t>Notions de base</a:t>
            </a:r>
          </a:p>
          <a:p>
            <a:pPr marL="0" indent="0">
              <a:buNone/>
            </a:pPr>
            <a:r>
              <a:rPr lang="pl-PL" b="1" dirty="0"/>
              <a:t>Organisation</a:t>
            </a:r>
          </a:p>
          <a:p>
            <a:pPr marL="0" indent="0">
              <a:buNone/>
            </a:pPr>
            <a:r>
              <a:rPr lang="pl-PL" dirty="0"/>
              <a:t>Planification</a:t>
            </a:r>
          </a:p>
          <a:p>
            <a:pPr marL="0" indent="0">
              <a:buNone/>
            </a:pPr>
            <a:r>
              <a:rPr lang="pl-PL" dirty="0" err="1"/>
              <a:t>Communication et marketing</a:t>
            </a:r>
          </a:p>
          <a:p>
            <a:pPr marL="0" indent="0">
              <a:buNone/>
            </a:pPr>
            <a:endParaRPr lang="pl-PL" dirty="0"/>
          </a:p>
        </p:txBody>
      </p:sp>
    </p:spTree>
    <p:extLst>
      <p:ext uri="{BB962C8B-B14F-4D97-AF65-F5344CB8AC3E}">
        <p14:creationId xmlns:p14="http://schemas.microsoft.com/office/powerpoint/2010/main" val="124649894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7D2721-6716-2F7F-24D3-EDA04676A93B}"/>
              </a:ext>
            </a:extLst>
          </p:cNvPr>
          <p:cNvSpPr>
            <a:spLocks noGrp="1"/>
          </p:cNvSpPr>
          <p:nvPr>
            <p:ph type="title"/>
          </p:nvPr>
        </p:nvSpPr>
        <p:spPr>
          <a:xfrm>
            <a:off x="603253" y="539751"/>
            <a:ext cx="7229740" cy="717551"/>
          </a:xfrm>
        </p:spPr>
        <p:txBody>
          <a:bodyPr/>
          <a:lstStyle/>
          <a:p>
            <a:r>
              <a:rPr lang="de-DE" dirty="0" err="1"/>
              <a:t>Organisation : cadre juridique</a:t>
            </a:r>
          </a:p>
        </p:txBody>
      </p:sp>
      <p:sp>
        <p:nvSpPr>
          <p:cNvPr id="3" name="Textplatzhalter 2">
            <a:extLst>
              <a:ext uri="{FF2B5EF4-FFF2-40B4-BE49-F238E27FC236}">
                <a16:creationId xmlns:a16="http://schemas.microsoft.com/office/drawing/2014/main" id="{F47B4D84-E9BB-3738-C57C-5BDD99E6E9DE}"/>
              </a:ext>
            </a:extLst>
          </p:cNvPr>
          <p:cNvSpPr>
            <a:spLocks noGrp="1"/>
          </p:cNvSpPr>
          <p:nvPr>
            <p:ph type="body" sz="half" idx="1"/>
          </p:nvPr>
        </p:nvSpPr>
        <p:spPr/>
        <p:txBody>
          <a:bodyPr>
            <a:normAutofit fontScale="70000" lnSpcReduction="20000"/>
          </a:bodyPr>
          <a:lstStyle/>
          <a:p>
            <a:pPr marL="0" indent="0">
              <a:buNone/>
            </a:pPr>
            <a:r>
              <a:rPr lang="de-DE" b="1" dirty="0"/>
              <a:t>EU</a:t>
            </a:r>
            <a:endParaRPr lang="de-DE" dirty="0"/>
          </a:p>
          <a:p>
            <a:r>
              <a:rPr lang="de-DE" dirty="0" err="1"/>
              <a:t>Principle</a:t>
            </a:r>
            <a:r>
              <a:rPr lang="de-DE" dirty="0"/>
              <a:t> </a:t>
            </a:r>
            <a:r>
              <a:rPr lang="de-DE" dirty="0" err="1"/>
              <a:t>of</a:t>
            </a:r>
            <a:r>
              <a:rPr lang="de-DE" dirty="0"/>
              <a:t> an open </a:t>
            </a:r>
            <a:r>
              <a:rPr lang="de-DE" dirty="0" err="1"/>
              <a:t>market</a:t>
            </a:r>
            <a:r>
              <a:rPr lang="de-DE" dirty="0"/>
              <a:t> </a:t>
            </a:r>
            <a:r>
              <a:rPr lang="de-DE" dirty="0" err="1"/>
              <a:t>economy</a:t>
            </a:r>
            <a:r>
              <a:rPr lang="de-DE" dirty="0"/>
              <a:t> </a:t>
            </a:r>
            <a:r>
              <a:rPr lang="de-DE" dirty="0" err="1"/>
              <a:t>with</a:t>
            </a:r>
            <a:r>
              <a:rPr lang="de-DE" dirty="0"/>
              <a:t> </a:t>
            </a:r>
            <a:r>
              <a:rPr lang="de-DE" dirty="0" err="1"/>
              <a:t>free</a:t>
            </a:r>
            <a:r>
              <a:rPr lang="de-DE" dirty="0"/>
              <a:t> </a:t>
            </a:r>
            <a:r>
              <a:rPr lang="de-DE" dirty="0" err="1"/>
              <a:t>competition</a:t>
            </a:r>
            <a:endParaRPr lang="de-DE" dirty="0"/>
          </a:p>
          <a:p>
            <a:r>
              <a:rPr lang="de-DE" dirty="0" err="1"/>
              <a:t>Liberalization of the public transport market with a common competitive cadre in accordance with Regulation (EC) No. 1370/2007 of the European Parliament and of the Council of 23 October 2007 on public voyageurs transport services by rail and by route</a:t>
            </a:r>
            <a:endParaRPr lang="de-DE" dirty="0"/>
          </a:p>
          <a:p>
            <a:pPr marL="0" indent="0">
              <a:buNone/>
            </a:pPr>
            <a:r>
              <a:rPr lang="de-DE" b="1" dirty="0"/>
              <a:t>Germany</a:t>
            </a:r>
            <a:endParaRPr lang="de-DE" dirty="0"/>
          </a:p>
          <a:p>
            <a:r>
              <a:rPr lang="de-DE" dirty="0"/>
              <a:t>Public </a:t>
            </a:r>
            <a:r>
              <a:rPr lang="de-DE" dirty="0" err="1"/>
              <a:t>transport</a:t>
            </a:r>
            <a:r>
              <a:rPr lang="de-DE" dirty="0"/>
              <a:t> </a:t>
            </a:r>
            <a:r>
              <a:rPr lang="de-DE" dirty="0" err="1"/>
              <a:t>as</a:t>
            </a:r>
            <a:r>
              <a:rPr lang="de-DE" dirty="0"/>
              <a:t> </a:t>
            </a:r>
            <a:r>
              <a:rPr lang="de-DE" dirty="0" err="1"/>
              <a:t>part</a:t>
            </a:r>
            <a:r>
              <a:rPr lang="de-DE" dirty="0"/>
              <a:t> </a:t>
            </a:r>
            <a:r>
              <a:rPr lang="de-DE" dirty="0" err="1"/>
              <a:t>of</a:t>
            </a:r>
            <a:r>
              <a:rPr lang="de-DE" dirty="0"/>
              <a:t> </a:t>
            </a:r>
            <a:r>
              <a:rPr lang="de-DE" dirty="0" err="1"/>
              <a:t>public</a:t>
            </a:r>
            <a:r>
              <a:rPr lang="de-DE" dirty="0"/>
              <a:t> </a:t>
            </a:r>
            <a:r>
              <a:rPr lang="de-DE" dirty="0" err="1"/>
              <a:t>services</a:t>
            </a:r>
            <a:r>
              <a:rPr lang="de-DE" dirty="0"/>
              <a:t> </a:t>
            </a:r>
            <a:r>
              <a:rPr lang="de-DE" dirty="0" err="1"/>
              <a:t>of</a:t>
            </a:r>
            <a:r>
              <a:rPr lang="de-DE" dirty="0"/>
              <a:t> </a:t>
            </a:r>
            <a:r>
              <a:rPr lang="de-DE" dirty="0" err="1"/>
              <a:t>general</a:t>
            </a:r>
            <a:r>
              <a:rPr lang="de-DE" dirty="0"/>
              <a:t> </a:t>
            </a:r>
            <a:r>
              <a:rPr lang="de-DE" dirty="0" err="1"/>
              <a:t>interest</a:t>
            </a:r>
            <a:endParaRPr lang="de-DE" dirty="0"/>
          </a:p>
          <a:p>
            <a:r>
              <a:rPr lang="de-DE" dirty="0" err="1"/>
              <a:t>Transport public local laws of the federal states, each with their own regulations on the financement and promotion of local public transport</a:t>
            </a:r>
            <a:endParaRPr lang="de-DE" dirty="0"/>
          </a:p>
          <a:p>
            <a:r>
              <a:rPr lang="de-DE" dirty="0"/>
              <a:t>Approche of controlled competition</a:t>
            </a:r>
          </a:p>
        </p:txBody>
      </p:sp>
    </p:spTree>
    <p:extLst>
      <p:ext uri="{BB962C8B-B14F-4D97-AF65-F5344CB8AC3E}">
        <p14:creationId xmlns:p14="http://schemas.microsoft.com/office/powerpoint/2010/main" val="3289560156"/>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1032DF-715E-7F7E-62CE-D2A559BA0CEA}"/>
              </a:ext>
            </a:extLst>
          </p:cNvPr>
          <p:cNvSpPr>
            <a:spLocks noGrp="1"/>
          </p:cNvSpPr>
          <p:nvPr>
            <p:ph type="title"/>
          </p:nvPr>
        </p:nvSpPr>
        <p:spPr>
          <a:xfrm>
            <a:off x="603253" y="539751"/>
            <a:ext cx="7890752" cy="717551"/>
          </a:xfrm>
        </p:spPr>
        <p:txBody>
          <a:bodyPr/>
          <a:lstStyle/>
          <a:p>
            <a:r>
              <a:rPr lang="de-DE" dirty="0" err="1"/>
              <a:t>Organisation : modèle à trois niveaux</a:t>
            </a:r>
            <a:endParaRPr lang="de-DE" dirty="0"/>
          </a:p>
        </p:txBody>
      </p:sp>
      <p:sp>
        <p:nvSpPr>
          <p:cNvPr id="3" name="Textplatzhalter 2">
            <a:extLst>
              <a:ext uri="{FF2B5EF4-FFF2-40B4-BE49-F238E27FC236}">
                <a16:creationId xmlns:a16="http://schemas.microsoft.com/office/drawing/2014/main" id="{13082E09-53F5-9417-E540-E1BE9B80B046}"/>
              </a:ext>
            </a:extLst>
          </p:cNvPr>
          <p:cNvSpPr>
            <a:spLocks noGrp="1"/>
          </p:cNvSpPr>
          <p:nvPr>
            <p:ph type="body" sz="half" idx="1"/>
          </p:nvPr>
        </p:nvSpPr>
        <p:spPr/>
        <p:txBody>
          <a:bodyPr>
            <a:normAutofit fontScale="55000" lnSpcReduction="20000"/>
          </a:bodyPr>
          <a:lstStyle/>
          <a:p>
            <a:pPr marL="0" indent="0">
              <a:buNone/>
            </a:pPr>
            <a:r>
              <a:rPr lang="de-DE" dirty="0"/>
              <a:t>The three-level modèle as an organizational modèle for a competitively organized public transport système</a:t>
            </a:r>
          </a:p>
          <a:p>
            <a:pPr marL="0" indent="0">
              <a:buNone/>
            </a:pPr>
            <a:r>
              <a:rPr lang="de-DE" b="1" dirty="0"/>
              <a:t>1. Politique niveau</a:t>
            </a:r>
            <a:endParaRPr lang="de-DE" dirty="0"/>
          </a:p>
          <a:p>
            <a:r>
              <a:rPr lang="de-DE" dirty="0"/>
              <a:t>Développement of targets for public transport services and financement</a:t>
            </a:r>
          </a:p>
          <a:p>
            <a:r>
              <a:rPr lang="de-DE" dirty="0" err="1"/>
              <a:t>Assumption of contrôle functions</a:t>
            </a:r>
            <a:endParaRPr lang="de-DE" dirty="0"/>
          </a:p>
          <a:p>
            <a:pPr marL="0" indent="0">
              <a:buNone/>
            </a:pPr>
            <a:r>
              <a:rPr lang="de-DE" b="1" dirty="0"/>
              <a:t>2. Gestion niveau</a:t>
            </a:r>
            <a:endParaRPr lang="de-DE" dirty="0"/>
          </a:p>
          <a:p>
            <a:r>
              <a:rPr lang="de-DE" dirty="0" err="1"/>
              <a:t>Coordination of planification, tariff système, marketing, etc.</a:t>
            </a:r>
          </a:p>
          <a:p>
            <a:r>
              <a:rPr lang="de-DE" dirty="0" err="1"/>
              <a:t>Tendering</a:t>
            </a:r>
            <a:r>
              <a:rPr lang="de-DE" dirty="0"/>
              <a:t> and </a:t>
            </a:r>
            <a:r>
              <a:rPr lang="de-DE" dirty="0" err="1"/>
              <a:t>awarding</a:t>
            </a:r>
            <a:r>
              <a:rPr lang="de-DE" dirty="0"/>
              <a:t> </a:t>
            </a:r>
            <a:r>
              <a:rPr lang="de-DE" dirty="0" err="1"/>
              <a:t>of</a:t>
            </a:r>
            <a:r>
              <a:rPr lang="de-DE" dirty="0"/>
              <a:t> </a:t>
            </a:r>
            <a:r>
              <a:rPr lang="de-DE" dirty="0" err="1"/>
              <a:t>transport</a:t>
            </a:r>
            <a:r>
              <a:rPr lang="de-DE" dirty="0"/>
              <a:t> </a:t>
            </a:r>
            <a:r>
              <a:rPr lang="de-DE" dirty="0" err="1"/>
              <a:t>services</a:t>
            </a:r>
            <a:endParaRPr lang="de-DE" dirty="0"/>
          </a:p>
          <a:p>
            <a:pPr marL="0" indent="0">
              <a:buNone/>
            </a:pPr>
            <a:r>
              <a:rPr lang="de-DE" b="1" dirty="0"/>
              <a:t>3. Company niveau</a:t>
            </a:r>
            <a:endParaRPr lang="de-DE" dirty="0"/>
          </a:p>
          <a:p>
            <a:r>
              <a:rPr lang="de-DE" dirty="0"/>
              <a:t>Implementation </a:t>
            </a:r>
            <a:r>
              <a:rPr lang="de-DE" dirty="0" err="1"/>
              <a:t>of</a:t>
            </a:r>
            <a:r>
              <a:rPr lang="de-DE" dirty="0"/>
              <a:t> </a:t>
            </a:r>
            <a:r>
              <a:rPr lang="de-DE" dirty="0" err="1"/>
              <a:t>transport</a:t>
            </a:r>
            <a:r>
              <a:rPr lang="de-DE" dirty="0"/>
              <a:t> </a:t>
            </a:r>
            <a:r>
              <a:rPr lang="de-DE" dirty="0" err="1"/>
              <a:t>services</a:t>
            </a:r>
            <a:r>
              <a:rPr lang="de-DE" dirty="0"/>
              <a:t> </a:t>
            </a:r>
            <a:r>
              <a:rPr lang="de-DE" dirty="0" err="1"/>
              <a:t>by</a:t>
            </a:r>
            <a:r>
              <a:rPr lang="de-DE" dirty="0"/>
              <a:t> </a:t>
            </a:r>
            <a:r>
              <a:rPr lang="de-DE" dirty="0" err="1"/>
              <a:t>transport</a:t>
            </a:r>
            <a:r>
              <a:rPr lang="de-DE" dirty="0"/>
              <a:t> </a:t>
            </a:r>
            <a:r>
              <a:rPr lang="de-DE" dirty="0" err="1"/>
              <a:t>companies</a:t>
            </a:r>
            <a:endParaRPr lang="de-DE" dirty="0"/>
          </a:p>
          <a:p>
            <a:r>
              <a:rPr lang="de-DE" dirty="0"/>
              <a:t>Performing all activités necessary to meet the targets (marketing, sales, etc.)</a:t>
            </a:r>
          </a:p>
          <a:p>
            <a:r>
              <a:rPr lang="de-DE" dirty="0"/>
              <a:t>Independent </a:t>
            </a:r>
            <a:r>
              <a:rPr lang="de-DE" dirty="0" err="1"/>
              <a:t>position</a:t>
            </a:r>
            <a:r>
              <a:rPr lang="de-DE" dirty="0"/>
              <a:t> </a:t>
            </a:r>
            <a:r>
              <a:rPr lang="de-DE" dirty="0" err="1"/>
              <a:t>as</a:t>
            </a:r>
            <a:r>
              <a:rPr lang="de-DE" dirty="0"/>
              <a:t> a </a:t>
            </a:r>
            <a:r>
              <a:rPr lang="de-DE" dirty="0" err="1"/>
              <a:t>commercial</a:t>
            </a:r>
            <a:r>
              <a:rPr lang="de-DE" dirty="0"/>
              <a:t> </a:t>
            </a:r>
            <a:r>
              <a:rPr lang="de-DE" dirty="0" err="1"/>
              <a:t>enterprise</a:t>
            </a:r>
            <a:endParaRPr lang="de-DE" dirty="0"/>
          </a:p>
          <a:p>
            <a:endParaRPr lang="de-DE" dirty="0"/>
          </a:p>
        </p:txBody>
      </p:sp>
    </p:spTree>
    <p:extLst>
      <p:ext uri="{BB962C8B-B14F-4D97-AF65-F5344CB8AC3E}">
        <p14:creationId xmlns:p14="http://schemas.microsoft.com/office/powerpoint/2010/main" val="352017997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DF3ED-88F2-018F-96A4-B258FEB84D7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D14A957-EF62-5816-71A3-C1FB60E513DF}"/>
              </a:ext>
            </a:extLst>
          </p:cNvPr>
          <p:cNvSpPr>
            <a:spLocks noGrp="1"/>
          </p:cNvSpPr>
          <p:nvPr>
            <p:ph type="title"/>
          </p:nvPr>
        </p:nvSpPr>
        <p:spPr>
          <a:xfrm>
            <a:off x="603253" y="539751"/>
            <a:ext cx="7890752" cy="717551"/>
          </a:xfrm>
        </p:spPr>
        <p:txBody>
          <a:bodyPr/>
          <a:lstStyle/>
          <a:p>
            <a:r>
              <a:rPr lang="de-DE" dirty="0" err="1"/>
              <a:t>Organisation : modèle à trois niveaux</a:t>
            </a:r>
            <a:endParaRPr lang="de-DE" dirty="0"/>
          </a:p>
        </p:txBody>
      </p:sp>
      <p:sp>
        <p:nvSpPr>
          <p:cNvPr id="3" name="Textplatzhalter 2">
            <a:extLst>
              <a:ext uri="{FF2B5EF4-FFF2-40B4-BE49-F238E27FC236}">
                <a16:creationId xmlns:a16="http://schemas.microsoft.com/office/drawing/2014/main" id="{AF4D4C35-1679-75B8-FAF6-85F200FBDDAF}"/>
              </a:ext>
            </a:extLst>
          </p:cNvPr>
          <p:cNvSpPr>
            <a:spLocks noGrp="1"/>
          </p:cNvSpPr>
          <p:nvPr>
            <p:ph type="body" sz="half" idx="1"/>
          </p:nvPr>
        </p:nvSpPr>
        <p:spPr/>
        <p:txBody>
          <a:bodyPr>
            <a:normAutofit fontScale="85000" lnSpcReduction="20000"/>
          </a:bodyPr>
          <a:lstStyle/>
          <a:p>
            <a:r>
              <a:rPr lang="de-DE" dirty="0"/>
              <a:t>Implementation </a:t>
            </a:r>
            <a:r>
              <a:rPr lang="de-DE" dirty="0" err="1"/>
              <a:t>of</a:t>
            </a:r>
            <a:r>
              <a:rPr lang="de-DE" dirty="0"/>
              <a:t> </a:t>
            </a:r>
            <a:r>
              <a:rPr lang="de-DE" dirty="0" err="1"/>
              <a:t>the</a:t>
            </a:r>
            <a:r>
              <a:rPr lang="de-DE" dirty="0"/>
              <a:t> </a:t>
            </a:r>
            <a:r>
              <a:rPr lang="de-DE" dirty="0" err="1"/>
              <a:t>orderer-creator</a:t>
            </a:r>
            <a:r>
              <a:rPr lang="de-DE" dirty="0"/>
              <a:t> </a:t>
            </a:r>
            <a:r>
              <a:rPr lang="de-DE" dirty="0" err="1"/>
              <a:t>principle</a:t>
            </a:r>
            <a:endParaRPr lang="de-DE" dirty="0"/>
          </a:p>
          <a:p>
            <a:r>
              <a:rPr lang="de-DE" dirty="0"/>
              <a:t>Clear </a:t>
            </a:r>
            <a:r>
              <a:rPr lang="de-DE" dirty="0" err="1"/>
              <a:t>separation</a:t>
            </a:r>
            <a:r>
              <a:rPr lang="de-DE" dirty="0"/>
              <a:t> </a:t>
            </a:r>
            <a:r>
              <a:rPr lang="de-DE" dirty="0" err="1"/>
              <a:t>of</a:t>
            </a:r>
            <a:r>
              <a:rPr lang="de-DE" dirty="0"/>
              <a:t> </a:t>
            </a:r>
            <a:r>
              <a:rPr lang="de-DE" dirty="0" err="1"/>
              <a:t>the</a:t>
            </a:r>
            <a:r>
              <a:rPr lang="de-DE" dirty="0"/>
              <a:t> </a:t>
            </a:r>
            <a:r>
              <a:rPr lang="de-DE" dirty="0" err="1"/>
              <a:t>political</a:t>
            </a:r>
            <a:r>
              <a:rPr lang="de-DE" dirty="0"/>
              <a:t> and </a:t>
            </a:r>
            <a:r>
              <a:rPr lang="de-DE" dirty="0" err="1"/>
              <a:t>entrepreneurial</a:t>
            </a:r>
            <a:r>
              <a:rPr lang="de-DE" dirty="0"/>
              <a:t> </a:t>
            </a:r>
            <a:r>
              <a:rPr lang="de-DE" dirty="0" err="1"/>
              <a:t>levels</a:t>
            </a:r>
            <a:endParaRPr lang="de-DE" dirty="0"/>
          </a:p>
          <a:p>
            <a:r>
              <a:rPr lang="de-DE" dirty="0" err="1"/>
              <a:t>Intended</a:t>
            </a:r>
            <a:r>
              <a:rPr lang="de-DE" dirty="0"/>
              <a:t> </a:t>
            </a:r>
            <a:r>
              <a:rPr lang="de-DE" dirty="0" err="1"/>
              <a:t>distribution</a:t>
            </a:r>
            <a:r>
              <a:rPr lang="de-DE" dirty="0"/>
              <a:t> </a:t>
            </a:r>
            <a:r>
              <a:rPr lang="de-DE" dirty="0" err="1"/>
              <a:t>of</a:t>
            </a:r>
            <a:r>
              <a:rPr lang="de-DE" dirty="0"/>
              <a:t> </a:t>
            </a:r>
            <a:r>
              <a:rPr lang="de-DE" dirty="0" err="1"/>
              <a:t>tasks</a:t>
            </a:r>
            <a:endParaRPr lang="de-DE" dirty="0"/>
          </a:p>
          <a:p>
            <a:pPr lvl="1"/>
            <a:r>
              <a:rPr lang="de-DE" dirty="0"/>
              <a:t>Provision of infrastructure as a cross-sectional task of all trois levels</a:t>
            </a:r>
          </a:p>
          <a:p>
            <a:pPr lvl="1"/>
            <a:r>
              <a:rPr lang="de-DE" dirty="0"/>
              <a:t>Politique niveau with fundamental decision-making powers for the planification définition of service standards, tarif structure and route réseau</a:t>
            </a:r>
          </a:p>
          <a:p>
            <a:pPr lvl="1"/>
            <a:r>
              <a:rPr lang="de-DE" dirty="0" err="1"/>
              <a:t>Competencies for planification, organisation and financement of public transport as well as implementation of service standards and the route réseau at gestion niveau</a:t>
            </a:r>
            <a:endParaRPr lang="de-DE" dirty="0"/>
          </a:p>
          <a:p>
            <a:r>
              <a:rPr lang="de-DE" dirty="0" err="1"/>
              <a:t>Ensuring</a:t>
            </a:r>
            <a:r>
              <a:rPr lang="de-DE" dirty="0"/>
              <a:t> </a:t>
            </a:r>
            <a:r>
              <a:rPr lang="de-DE" dirty="0" err="1"/>
              <a:t>the</a:t>
            </a:r>
            <a:r>
              <a:rPr lang="de-DE" dirty="0"/>
              <a:t> </a:t>
            </a:r>
            <a:r>
              <a:rPr lang="de-DE" dirty="0" err="1"/>
              <a:t>consistency</a:t>
            </a:r>
            <a:r>
              <a:rPr lang="de-DE" dirty="0"/>
              <a:t> </a:t>
            </a:r>
            <a:r>
              <a:rPr lang="de-DE" dirty="0" err="1"/>
              <a:t>of</a:t>
            </a:r>
            <a:r>
              <a:rPr lang="de-DE" dirty="0"/>
              <a:t> </a:t>
            </a:r>
            <a:r>
              <a:rPr lang="de-DE" dirty="0" err="1"/>
              <a:t>the</a:t>
            </a:r>
            <a:r>
              <a:rPr lang="de-DE" dirty="0"/>
              <a:t> </a:t>
            </a:r>
            <a:r>
              <a:rPr lang="de-DE" dirty="0" err="1"/>
              <a:t>offering</a:t>
            </a:r>
            <a:r>
              <a:rPr lang="de-DE" dirty="0"/>
              <a:t> </a:t>
            </a:r>
            <a:r>
              <a:rPr lang="de-DE" dirty="0" err="1"/>
              <a:t>for</a:t>
            </a:r>
            <a:r>
              <a:rPr lang="de-DE" dirty="0"/>
              <a:t> </a:t>
            </a:r>
            <a:r>
              <a:rPr lang="de-DE" dirty="0" err="1"/>
              <a:t>customers</a:t>
            </a:r>
            <a:endParaRPr lang="de-DE" dirty="0"/>
          </a:p>
        </p:txBody>
      </p:sp>
    </p:spTree>
    <p:extLst>
      <p:ext uri="{BB962C8B-B14F-4D97-AF65-F5344CB8AC3E}">
        <p14:creationId xmlns:p14="http://schemas.microsoft.com/office/powerpoint/2010/main" val="277738976"/>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B0E3B9-2DB2-7AF6-8AD8-AF342BEFB336}"/>
              </a:ext>
            </a:extLst>
          </p:cNvPr>
          <p:cNvSpPr>
            <a:spLocks noGrp="1"/>
          </p:cNvSpPr>
          <p:nvPr>
            <p:ph type="title"/>
          </p:nvPr>
        </p:nvSpPr>
        <p:spPr>
          <a:xfrm>
            <a:off x="603252" y="539751"/>
            <a:ext cx="7020419" cy="717551"/>
          </a:xfrm>
        </p:spPr>
        <p:txBody>
          <a:bodyPr/>
          <a:lstStyle/>
          <a:p>
            <a:r>
              <a:rPr lang="de-DE" dirty="0"/>
              <a:t>Financement : principes de base</a:t>
            </a:r>
          </a:p>
        </p:txBody>
      </p:sp>
      <p:sp>
        <p:nvSpPr>
          <p:cNvPr id="3" name="Textplatzhalter 2">
            <a:extLst>
              <a:ext uri="{FF2B5EF4-FFF2-40B4-BE49-F238E27FC236}">
                <a16:creationId xmlns:a16="http://schemas.microsoft.com/office/drawing/2014/main" id="{F9F97DAE-B37E-39B0-C8F9-3BE2232073A6}"/>
              </a:ext>
            </a:extLst>
          </p:cNvPr>
          <p:cNvSpPr>
            <a:spLocks noGrp="1"/>
          </p:cNvSpPr>
          <p:nvPr>
            <p:ph type="body" sz="half" idx="1"/>
          </p:nvPr>
        </p:nvSpPr>
        <p:spPr/>
        <p:txBody>
          <a:bodyPr>
            <a:normAutofit/>
          </a:bodyPr>
          <a:lstStyle/>
          <a:p>
            <a:pPr marL="0" indent="0">
              <a:buNone/>
            </a:pPr>
            <a:r>
              <a:rPr lang="de-DE" b="1" dirty="0" err="1"/>
              <a:t>Two pillars of financement</a:t>
            </a:r>
            <a:endParaRPr lang="de-DE" dirty="0"/>
          </a:p>
          <a:p>
            <a:r>
              <a:rPr lang="de-DE" dirty="0"/>
              <a:t>1. Revenue from billet sales = Financement by public transport usagers</a:t>
            </a:r>
          </a:p>
          <a:p>
            <a:r>
              <a:rPr lang="de-DE" dirty="0"/>
              <a:t>2. Public secteur payments et subsidies (in Germany : EU, federal governments)</a:t>
            </a:r>
          </a:p>
          <a:p>
            <a:pPr marL="0" indent="0">
              <a:buNone/>
            </a:pPr>
            <a:endParaRPr lang="de-DE" dirty="0"/>
          </a:p>
        </p:txBody>
      </p:sp>
      <p:pic>
        <p:nvPicPr>
          <p:cNvPr id="5" name="Grafik 4" descr="Ein Bild, das Bus, Fahrzeug, Landfahrzeug, Verkehrsmittel enthält.&#10;&#10;KI-generierte Inhalte können fehlerhaft sein.">
            <a:extLst>
              <a:ext uri="{FF2B5EF4-FFF2-40B4-BE49-F238E27FC236}">
                <a16:creationId xmlns:a16="http://schemas.microsoft.com/office/drawing/2014/main" id="{C23C4AE1-481D-59C3-0CC4-32FE76F29586}"/>
              </a:ext>
            </a:extLst>
          </p:cNvPr>
          <p:cNvPicPr>
            <a:picLocks noChangeAspect="1"/>
          </p:cNvPicPr>
          <p:nvPr/>
        </p:nvPicPr>
        <p:blipFill>
          <a:blip r:embed="rId2">
            <a:extLst>
              <a:ext uri="{28A0092B-C50C-407E-A947-70E740481C1C}">
                <a14:useLocalDpi xmlns:a14="http://schemas.microsoft.com/office/drawing/2010/main" val="0"/>
              </a:ext>
            </a:extLst>
          </a:blip>
          <a:srcRect t="6786"/>
          <a:stretch>
            <a:fillRect/>
          </a:stretch>
        </p:blipFill>
        <p:spPr>
          <a:xfrm>
            <a:off x="5468349" y="3955599"/>
            <a:ext cx="6245225" cy="3031118"/>
          </a:xfrm>
          <a:prstGeom prst="rect">
            <a:avLst/>
          </a:prstGeom>
        </p:spPr>
      </p:pic>
      <p:sp>
        <p:nvSpPr>
          <p:cNvPr id="6" name="Textfeld 5">
            <a:extLst>
              <a:ext uri="{FF2B5EF4-FFF2-40B4-BE49-F238E27FC236}">
                <a16:creationId xmlns:a16="http://schemas.microsoft.com/office/drawing/2014/main" id="{00A92972-1094-1703-E9D9-9EA55C4CB2DA}"/>
              </a:ext>
            </a:extLst>
          </p:cNvPr>
          <p:cNvSpPr txBox="1"/>
          <p:nvPr/>
        </p:nvSpPr>
        <p:spPr>
          <a:xfrm>
            <a:off x="2413819" y="5909162"/>
            <a:ext cx="3052763"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56292540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7FE124-31E1-1251-DA86-1183EF6D8CE1}"/>
              </a:ext>
            </a:extLst>
          </p:cNvPr>
          <p:cNvSpPr>
            <a:spLocks noGrp="1"/>
          </p:cNvSpPr>
          <p:nvPr>
            <p:ph type="title"/>
          </p:nvPr>
        </p:nvSpPr>
        <p:spPr>
          <a:xfrm>
            <a:off x="603253" y="539751"/>
            <a:ext cx="5830598" cy="717551"/>
          </a:xfrm>
        </p:spPr>
        <p:txBody>
          <a:bodyPr/>
          <a:lstStyle/>
          <a:p>
            <a:r>
              <a:rPr lang="de-DE" dirty="0"/>
              <a:t>Financement : tarification des billets </a:t>
            </a:r>
          </a:p>
        </p:txBody>
      </p:sp>
      <p:sp>
        <p:nvSpPr>
          <p:cNvPr id="3" name="Textplatzhalter 2">
            <a:extLst>
              <a:ext uri="{FF2B5EF4-FFF2-40B4-BE49-F238E27FC236}">
                <a16:creationId xmlns:a16="http://schemas.microsoft.com/office/drawing/2014/main" id="{2CF4AAA8-1E0B-FCBC-1430-F26DC5857E61}"/>
              </a:ext>
            </a:extLst>
          </p:cNvPr>
          <p:cNvSpPr>
            <a:spLocks noGrp="1"/>
          </p:cNvSpPr>
          <p:nvPr>
            <p:ph type="body" sz="half" idx="1"/>
          </p:nvPr>
        </p:nvSpPr>
        <p:spPr/>
        <p:txBody>
          <a:bodyPr>
            <a:normAutofit fontScale="55000" lnSpcReduction="20000"/>
          </a:bodyPr>
          <a:lstStyle/>
          <a:p>
            <a:pPr marL="0" indent="0">
              <a:buNone/>
            </a:pPr>
            <a:r>
              <a:rPr lang="de-DE" b="1" dirty="0"/>
              <a:t>Kilometer rate</a:t>
            </a:r>
            <a:endParaRPr lang="de-DE" dirty="0"/>
          </a:p>
          <a:p>
            <a:r>
              <a:rPr lang="de-DE" dirty="0"/>
              <a:t>Price </a:t>
            </a:r>
            <a:r>
              <a:rPr lang="de-DE" dirty="0" err="1"/>
              <a:t>calculation</a:t>
            </a:r>
            <a:r>
              <a:rPr lang="de-DE" dirty="0"/>
              <a:t> </a:t>
            </a:r>
            <a:r>
              <a:rPr lang="de-DE" dirty="0" err="1"/>
              <a:t>according</a:t>
            </a:r>
            <a:r>
              <a:rPr lang="de-DE" dirty="0"/>
              <a:t> </a:t>
            </a:r>
            <a:r>
              <a:rPr lang="de-DE" dirty="0" err="1"/>
              <a:t>to</a:t>
            </a:r>
            <a:r>
              <a:rPr lang="de-DE" dirty="0"/>
              <a:t> </a:t>
            </a:r>
            <a:r>
              <a:rPr lang="de-DE" dirty="0" err="1"/>
              <a:t>distance</a:t>
            </a:r>
            <a:r>
              <a:rPr lang="de-DE" dirty="0"/>
              <a:t> </a:t>
            </a:r>
            <a:r>
              <a:rPr lang="de-DE" dirty="0" err="1"/>
              <a:t>traveled</a:t>
            </a:r>
            <a:endParaRPr lang="de-DE" dirty="0"/>
          </a:p>
          <a:p>
            <a:r>
              <a:rPr lang="de-DE" dirty="0" err="1"/>
              <a:t>Creating prices according to tariff kilometers moyens a lot of effort</a:t>
            </a:r>
            <a:endParaRPr lang="de-DE" dirty="0"/>
          </a:p>
          <a:p>
            <a:pPr marL="0" indent="0">
              <a:buNone/>
            </a:pPr>
            <a:r>
              <a:rPr lang="de-DE" b="1" dirty="0"/>
              <a:t>Zone tarif</a:t>
            </a:r>
            <a:endParaRPr lang="de-DE" dirty="0"/>
          </a:p>
          <a:p>
            <a:r>
              <a:rPr lang="de-DE" dirty="0" err="1"/>
              <a:t>Several stops in one area are combined into one tarif point</a:t>
            </a:r>
            <a:endParaRPr lang="de-DE" dirty="0"/>
          </a:p>
          <a:p>
            <a:r>
              <a:rPr lang="de-DE" dirty="0"/>
              <a:t>Zone </a:t>
            </a:r>
            <a:r>
              <a:rPr lang="de-DE" dirty="0" err="1"/>
              <a:t>tariffs</a:t>
            </a:r>
            <a:r>
              <a:rPr lang="de-DE" dirty="0"/>
              <a:t> </a:t>
            </a:r>
            <a:r>
              <a:rPr lang="de-DE" dirty="0" err="1"/>
              <a:t>are</a:t>
            </a:r>
            <a:r>
              <a:rPr lang="de-DE" dirty="0"/>
              <a:t> </a:t>
            </a:r>
            <a:r>
              <a:rPr lang="de-DE" dirty="0" err="1"/>
              <a:t>more</a:t>
            </a:r>
            <a:r>
              <a:rPr lang="de-DE" dirty="0"/>
              <a:t> </a:t>
            </a:r>
            <a:r>
              <a:rPr lang="de-DE" dirty="0" err="1"/>
              <a:t>suitable</a:t>
            </a:r>
            <a:r>
              <a:rPr lang="de-DE" dirty="0"/>
              <a:t> </a:t>
            </a:r>
            <a:r>
              <a:rPr lang="de-DE" dirty="0" err="1"/>
              <a:t>for</a:t>
            </a:r>
            <a:r>
              <a:rPr lang="de-DE" dirty="0"/>
              <a:t> </a:t>
            </a:r>
            <a:r>
              <a:rPr lang="de-DE" dirty="0" err="1"/>
              <a:t>vending</a:t>
            </a:r>
            <a:r>
              <a:rPr lang="de-DE" dirty="0"/>
              <a:t> </a:t>
            </a:r>
            <a:r>
              <a:rPr lang="de-DE" dirty="0" err="1"/>
              <a:t>machines</a:t>
            </a:r>
            <a:r>
              <a:rPr lang="de-DE" dirty="0"/>
              <a:t> and </a:t>
            </a:r>
            <a:r>
              <a:rPr lang="de-DE" dirty="0" err="1"/>
              <a:t>enable</a:t>
            </a:r>
            <a:r>
              <a:rPr lang="de-DE" dirty="0"/>
              <a:t> </a:t>
            </a:r>
            <a:r>
              <a:rPr lang="de-DE" dirty="0" err="1"/>
              <a:t>clear</a:t>
            </a:r>
            <a:r>
              <a:rPr lang="de-DE" dirty="0"/>
              <a:t> </a:t>
            </a:r>
            <a:r>
              <a:rPr lang="de-DE" dirty="0" err="1"/>
              <a:t>display</a:t>
            </a:r>
            <a:r>
              <a:rPr lang="de-DE" dirty="0"/>
              <a:t> </a:t>
            </a:r>
            <a:r>
              <a:rPr lang="de-DE" dirty="0" err="1"/>
              <a:t>plans</a:t>
            </a:r>
            <a:endParaRPr lang="de-DE" dirty="0"/>
          </a:p>
          <a:p>
            <a:pPr marL="0" indent="0">
              <a:buNone/>
            </a:pPr>
            <a:r>
              <a:rPr lang="de-DE" b="1" dirty="0" err="1"/>
              <a:t>Automated tarif</a:t>
            </a:r>
            <a:endParaRPr lang="de-DE" dirty="0"/>
          </a:p>
          <a:p>
            <a:r>
              <a:rPr lang="de-DE" dirty="0"/>
              <a:t>Can be distributed via on-board computers, billet machines or digital channels</a:t>
            </a:r>
          </a:p>
          <a:p>
            <a:r>
              <a:rPr lang="de-DE" dirty="0" err="1"/>
              <a:t>Easily</a:t>
            </a:r>
            <a:r>
              <a:rPr lang="de-DE" dirty="0"/>
              <a:t> </a:t>
            </a:r>
            <a:r>
              <a:rPr lang="de-DE" dirty="0" err="1"/>
              <a:t>customizable</a:t>
            </a:r>
            <a:endParaRPr lang="de-DE" dirty="0"/>
          </a:p>
          <a:p>
            <a:r>
              <a:rPr lang="de-DE" dirty="0" err="1"/>
              <a:t>Good</a:t>
            </a:r>
            <a:r>
              <a:rPr lang="de-DE" dirty="0"/>
              <a:t> </a:t>
            </a:r>
            <a:r>
              <a:rPr lang="de-DE" dirty="0" err="1"/>
              <a:t>usability</a:t>
            </a:r>
            <a:r>
              <a:rPr lang="de-DE" dirty="0"/>
              <a:t> and </a:t>
            </a:r>
            <a:r>
              <a:rPr lang="de-DE" dirty="0" err="1"/>
              <a:t>billing</a:t>
            </a:r>
            <a:r>
              <a:rPr lang="de-DE" dirty="0"/>
              <a:t> </a:t>
            </a:r>
            <a:r>
              <a:rPr lang="de-DE" dirty="0" err="1"/>
              <a:t>capability</a:t>
            </a:r>
            <a:r>
              <a:rPr lang="de-DE" dirty="0"/>
              <a:t> </a:t>
            </a:r>
            <a:r>
              <a:rPr lang="de-DE" dirty="0" err="1"/>
              <a:t>of</a:t>
            </a:r>
            <a:r>
              <a:rPr lang="de-DE" dirty="0"/>
              <a:t> </a:t>
            </a:r>
            <a:r>
              <a:rPr lang="de-DE" dirty="0" err="1"/>
              <a:t>tariffs</a:t>
            </a:r>
            <a:r>
              <a:rPr lang="de-DE" dirty="0"/>
              <a:t> </a:t>
            </a:r>
            <a:r>
              <a:rPr lang="de-DE" dirty="0" err="1"/>
              <a:t>from</a:t>
            </a:r>
            <a:r>
              <a:rPr lang="de-DE" dirty="0"/>
              <a:t> different </a:t>
            </a:r>
            <a:r>
              <a:rPr lang="de-DE" dirty="0" err="1"/>
              <a:t>transport</a:t>
            </a:r>
            <a:r>
              <a:rPr lang="de-DE" dirty="0"/>
              <a:t> </a:t>
            </a:r>
            <a:r>
              <a:rPr lang="de-DE" dirty="0" err="1"/>
              <a:t>associations</a:t>
            </a:r>
            <a:r>
              <a:rPr lang="de-DE" dirty="0"/>
              <a:t> in </a:t>
            </a:r>
            <a:r>
              <a:rPr lang="de-DE" dirty="0" err="1"/>
              <a:t>one</a:t>
            </a:r>
            <a:r>
              <a:rPr lang="de-DE" dirty="0"/>
              <a:t> </a:t>
            </a:r>
            <a:r>
              <a:rPr lang="de-DE" dirty="0" err="1"/>
              <a:t>vending</a:t>
            </a:r>
            <a:r>
              <a:rPr lang="de-DE" dirty="0"/>
              <a:t> </a:t>
            </a:r>
            <a:r>
              <a:rPr lang="de-DE" dirty="0" err="1"/>
              <a:t>machine</a:t>
            </a:r>
            <a:endParaRPr lang="de-DE" dirty="0"/>
          </a:p>
          <a:p>
            <a:endParaRPr lang="de-DE" dirty="0"/>
          </a:p>
        </p:txBody>
      </p:sp>
    </p:spTree>
    <p:extLst>
      <p:ext uri="{BB962C8B-B14F-4D97-AF65-F5344CB8AC3E}">
        <p14:creationId xmlns:p14="http://schemas.microsoft.com/office/powerpoint/2010/main" val="81129287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9FD4C-87FD-13C1-4341-C18D7DF2370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41F9A11-5F8C-5D1F-4997-B5040E473F4F}"/>
              </a:ext>
            </a:extLst>
          </p:cNvPr>
          <p:cNvSpPr>
            <a:spLocks noGrp="1"/>
          </p:cNvSpPr>
          <p:nvPr>
            <p:ph type="title"/>
          </p:nvPr>
        </p:nvSpPr>
        <p:spPr>
          <a:xfrm>
            <a:off x="603253" y="539751"/>
            <a:ext cx="8340722" cy="717551"/>
          </a:xfrm>
        </p:spPr>
        <p:txBody>
          <a:bodyPr/>
          <a:lstStyle/>
          <a:p>
            <a:r>
              <a:rPr lang="de-DE" dirty="0"/>
              <a:t>Financement : tarification des billetsExemples de bonnes pratiques </a:t>
            </a:r>
            <a:br>
              <a:rPr lang="de-DE" dirty="0"/>
            </a:br>
            <a:endParaRPr lang="de-DE" dirty="0"/>
          </a:p>
        </p:txBody>
      </p:sp>
      <p:sp>
        <p:nvSpPr>
          <p:cNvPr id="3" name="Textplatzhalter 2">
            <a:extLst>
              <a:ext uri="{FF2B5EF4-FFF2-40B4-BE49-F238E27FC236}">
                <a16:creationId xmlns:a16="http://schemas.microsoft.com/office/drawing/2014/main" id="{6AF337D4-F492-50AF-27F2-22359DCFB24D}"/>
              </a:ext>
            </a:extLst>
          </p:cNvPr>
          <p:cNvSpPr>
            <a:spLocks noGrp="1"/>
          </p:cNvSpPr>
          <p:nvPr>
            <p:ph type="body" sz="half" idx="1"/>
          </p:nvPr>
        </p:nvSpPr>
        <p:spPr/>
        <p:txBody>
          <a:bodyPr>
            <a:normAutofit/>
          </a:bodyPr>
          <a:lstStyle/>
          <a:p>
            <a:r>
              <a:rPr lang="de-DE" dirty="0"/>
              <a:t>Fixed price : 365€ annual billet in Vienna</a:t>
            </a:r>
          </a:p>
          <a:p>
            <a:r>
              <a:rPr lang="de-DE" dirty="0" err="1"/>
              <a:t>Spatial : Free Tramway Zone Melbourne for journeys by streetcar</a:t>
            </a:r>
            <a:endParaRPr lang="de-DE" dirty="0"/>
          </a:p>
          <a:p>
            <a:r>
              <a:rPr lang="de-DE" dirty="0"/>
              <a:t>Temps : Free public transport in Aschaffenburg on Saturdays</a:t>
            </a:r>
          </a:p>
          <a:p>
            <a:r>
              <a:rPr lang="de-DE" dirty="0" err="1"/>
              <a:t>For residents : Free public transport in Tallinn</a:t>
            </a:r>
          </a:p>
          <a:p>
            <a:r>
              <a:rPr lang="de-DE" dirty="0" err="1"/>
              <a:t>For certain population groupes : Free déplacement for all pupils up to their 15th birthday during the Viennese school vacations</a:t>
            </a:r>
            <a:endParaRPr lang="de-DE" dirty="0"/>
          </a:p>
          <a:p>
            <a:endParaRPr lang="de-DE" dirty="0"/>
          </a:p>
        </p:txBody>
      </p:sp>
    </p:spTree>
    <p:extLst>
      <p:ext uri="{BB962C8B-B14F-4D97-AF65-F5344CB8AC3E}">
        <p14:creationId xmlns:p14="http://schemas.microsoft.com/office/powerpoint/2010/main" val="808849785"/>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D4424-9B6E-D407-293A-1D8131EE95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B885A3-FF45-404D-A346-3F0BEC7FB2CE}"/>
              </a:ext>
            </a:extLst>
          </p:cNvPr>
          <p:cNvSpPr>
            <a:spLocks noGrp="1"/>
          </p:cNvSpPr>
          <p:nvPr>
            <p:ph type="title"/>
          </p:nvPr>
        </p:nvSpPr>
        <p:spPr/>
        <p:txBody>
          <a:bodyPr/>
          <a:lstStyle/>
          <a:p>
            <a:r>
              <a:rPr lang="pl-PL" dirty="0" err="1"/>
              <a:t>Aperçu</a:t>
            </a:r>
            <a:endParaRPr lang="pl-PL" dirty="0"/>
          </a:p>
        </p:txBody>
      </p:sp>
      <p:sp>
        <p:nvSpPr>
          <p:cNvPr id="3" name="Text Placeholder 2">
            <a:extLst>
              <a:ext uri="{FF2B5EF4-FFF2-40B4-BE49-F238E27FC236}">
                <a16:creationId xmlns:a16="http://schemas.microsoft.com/office/drawing/2014/main" id="{7CC3FD5C-D8AF-57AB-C250-06DE39F5C559}"/>
              </a:ext>
            </a:extLst>
          </p:cNvPr>
          <p:cNvSpPr>
            <a:spLocks noGrp="1"/>
          </p:cNvSpPr>
          <p:nvPr>
            <p:ph type="body" sz="half" idx="1"/>
          </p:nvPr>
        </p:nvSpPr>
        <p:spPr/>
        <p:txBody>
          <a:bodyPr>
            <a:normAutofit/>
          </a:bodyPr>
          <a:lstStyle/>
          <a:p>
            <a:pPr marL="0" indent="0">
              <a:buNone/>
            </a:pPr>
            <a:r>
              <a:rPr lang="pl-PL" dirty="0"/>
              <a:t>Notions de base</a:t>
            </a:r>
          </a:p>
          <a:p>
            <a:pPr marL="0" indent="0">
              <a:buNone/>
            </a:pPr>
            <a:r>
              <a:rPr lang="pl-PL" dirty="0"/>
              <a:t>Organisation</a:t>
            </a:r>
          </a:p>
          <a:p>
            <a:pPr marL="0" indent="0">
              <a:buNone/>
            </a:pPr>
            <a:r>
              <a:rPr lang="pl-PL" b="1" dirty="0"/>
              <a:t>Planification</a:t>
            </a:r>
          </a:p>
          <a:p>
            <a:pPr marL="0" indent="0">
              <a:buNone/>
            </a:pPr>
            <a:r>
              <a:rPr lang="pl-PL" dirty="0" err="1"/>
              <a:t>Communication et marketing</a:t>
            </a:r>
          </a:p>
          <a:p>
            <a:pPr marL="0" indent="0">
              <a:buNone/>
            </a:pPr>
            <a:endParaRPr lang="pl-PL" dirty="0"/>
          </a:p>
        </p:txBody>
      </p:sp>
    </p:spTree>
    <p:extLst>
      <p:ext uri="{BB962C8B-B14F-4D97-AF65-F5344CB8AC3E}">
        <p14:creationId xmlns:p14="http://schemas.microsoft.com/office/powerpoint/2010/main" val="3512019307"/>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5FD1AC-A320-F2E6-DA39-BC1F96922497}"/>
              </a:ext>
            </a:extLst>
          </p:cNvPr>
          <p:cNvSpPr>
            <a:spLocks noGrp="1"/>
          </p:cNvSpPr>
          <p:nvPr>
            <p:ph type="title"/>
          </p:nvPr>
        </p:nvSpPr>
        <p:spPr>
          <a:xfrm>
            <a:off x="603252" y="539751"/>
            <a:ext cx="7240757" cy="717551"/>
          </a:xfrm>
        </p:spPr>
        <p:txBody>
          <a:bodyPr/>
          <a:lstStyle/>
          <a:p>
            <a:r>
              <a:rPr lang="de-DE" dirty="0" err="1"/>
              <a:t>Planification : processus de planification</a:t>
            </a:r>
            <a:endParaRPr lang="de-DE" dirty="0"/>
          </a:p>
        </p:txBody>
      </p:sp>
      <p:pic>
        <p:nvPicPr>
          <p:cNvPr id="5" name="Grafik 4" descr="Ein Bild, das Text, Screenshot, Schrift, Software enthält.&#10;&#10;KI-generierte Inhalte können fehlerhaft sein.">
            <a:extLst>
              <a:ext uri="{FF2B5EF4-FFF2-40B4-BE49-F238E27FC236}">
                <a16:creationId xmlns:a16="http://schemas.microsoft.com/office/drawing/2014/main" id="{5B610F66-2E89-D444-EE97-37E6BAB47BA1}"/>
              </a:ext>
            </a:extLst>
          </p:cNvPr>
          <p:cNvPicPr>
            <a:picLocks noChangeAspect="1"/>
          </p:cNvPicPr>
          <p:nvPr/>
        </p:nvPicPr>
        <p:blipFill>
          <a:blip r:embed="rId2" cstate="print">
            <a:extLst>
              <a:ext uri="{28A0092B-C50C-407E-A947-70E740481C1C}">
                <a14:useLocalDpi xmlns:a14="http://schemas.microsoft.com/office/drawing/2010/main" val="0"/>
              </a:ext>
            </a:extLst>
          </a:blip>
          <a:srcRect l="1928" t="4007" r="33012" b="37642"/>
          <a:stretch>
            <a:fillRect/>
          </a:stretch>
        </p:blipFill>
        <p:spPr>
          <a:xfrm>
            <a:off x="1712072" y="1094607"/>
            <a:ext cx="8767855" cy="5563484"/>
          </a:xfrm>
          <a:prstGeom prst="rect">
            <a:avLst/>
          </a:prstGeom>
        </p:spPr>
      </p:pic>
    </p:spTree>
    <p:extLst>
      <p:ext uri="{BB962C8B-B14F-4D97-AF65-F5344CB8AC3E}">
        <p14:creationId xmlns:p14="http://schemas.microsoft.com/office/powerpoint/2010/main" val="953578276"/>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3709BD-EE5D-50F7-930F-146B420AE5BA}"/>
              </a:ext>
            </a:extLst>
          </p:cNvPr>
          <p:cNvSpPr>
            <a:spLocks noGrp="1"/>
          </p:cNvSpPr>
          <p:nvPr>
            <p:ph type="title"/>
          </p:nvPr>
        </p:nvSpPr>
        <p:spPr>
          <a:xfrm>
            <a:off x="603252" y="539751"/>
            <a:ext cx="5685005" cy="717551"/>
          </a:xfrm>
        </p:spPr>
        <p:txBody>
          <a:bodyPr/>
          <a:lstStyle/>
          <a:p>
            <a:r>
              <a:rPr lang="de-DE" dirty="0" err="1"/>
              <a:t>Planification : service régulier</a:t>
            </a:r>
            <a:endParaRPr lang="de-DE" dirty="0"/>
          </a:p>
        </p:txBody>
      </p:sp>
      <p:sp>
        <p:nvSpPr>
          <p:cNvPr id="3" name="Textplatzhalter 2">
            <a:extLst>
              <a:ext uri="{FF2B5EF4-FFF2-40B4-BE49-F238E27FC236}">
                <a16:creationId xmlns:a16="http://schemas.microsoft.com/office/drawing/2014/main" id="{51A9E219-3E91-911B-27EC-276815D79B9C}"/>
              </a:ext>
            </a:extLst>
          </p:cNvPr>
          <p:cNvSpPr>
            <a:spLocks noGrp="1"/>
          </p:cNvSpPr>
          <p:nvPr>
            <p:ph type="body" sz="half" idx="1"/>
          </p:nvPr>
        </p:nvSpPr>
        <p:spPr>
          <a:xfrm>
            <a:off x="970201" y="1386842"/>
            <a:ext cx="5959237" cy="5059521"/>
          </a:xfrm>
        </p:spPr>
        <p:txBody>
          <a:bodyPr>
            <a:normAutofit/>
          </a:bodyPr>
          <a:lstStyle/>
          <a:p>
            <a:r>
              <a:rPr lang="de-DE" dirty="0"/>
              <a:t>Régulier Service as the most usual and conventional form of public transport</a:t>
            </a:r>
          </a:p>
          <a:p>
            <a:r>
              <a:rPr lang="de-DE" dirty="0"/>
              <a:t>Régulier Service : all journeys in both directions over the entire length of the route/line with intermediate stops </a:t>
            </a:r>
          </a:p>
          <a:p>
            <a:r>
              <a:rPr lang="de-DE" dirty="0"/>
              <a:t>A temps table is not a mandatory requirement for Régulier Service</a:t>
            </a:r>
          </a:p>
        </p:txBody>
      </p:sp>
      <p:pic>
        <p:nvPicPr>
          <p:cNvPr id="7" name="Grafik 6" descr="Ein Bild, das Schuhwerk, Clipart, Cartoon enthält.&#10;&#10;KI-generierte Inhalte können fehlerhaft sein.">
            <a:extLst>
              <a:ext uri="{FF2B5EF4-FFF2-40B4-BE49-F238E27FC236}">
                <a16:creationId xmlns:a16="http://schemas.microsoft.com/office/drawing/2014/main" id="{FBD014C3-F56B-B192-27A3-7327B3EF66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8024" y="1386842"/>
            <a:ext cx="4848225" cy="4825727"/>
          </a:xfrm>
          <a:prstGeom prst="rect">
            <a:avLst/>
          </a:prstGeom>
        </p:spPr>
      </p:pic>
      <p:sp>
        <p:nvSpPr>
          <p:cNvPr id="8" name="Textfeld 7">
            <a:extLst>
              <a:ext uri="{FF2B5EF4-FFF2-40B4-BE49-F238E27FC236}">
                <a16:creationId xmlns:a16="http://schemas.microsoft.com/office/drawing/2014/main" id="{259175CF-7061-70F3-C02D-861DD01ADC3F}"/>
              </a:ext>
            </a:extLst>
          </p:cNvPr>
          <p:cNvSpPr txBox="1"/>
          <p:nvPr/>
        </p:nvSpPr>
        <p:spPr>
          <a:xfrm>
            <a:off x="8853486" y="5062071"/>
            <a:ext cx="3052763"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4130353651"/>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D5EF9-8A43-3927-DB37-BC03A3A3FC2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FC4E3E2-1733-6D1A-2CC1-13511043F80F}"/>
              </a:ext>
            </a:extLst>
          </p:cNvPr>
          <p:cNvSpPr>
            <a:spLocks noGrp="1"/>
          </p:cNvSpPr>
          <p:nvPr>
            <p:ph type="title"/>
          </p:nvPr>
        </p:nvSpPr>
        <p:spPr>
          <a:xfrm>
            <a:off x="603252" y="539751"/>
            <a:ext cx="7837363" cy="717551"/>
          </a:xfrm>
        </p:spPr>
        <p:txBody>
          <a:bodyPr/>
          <a:lstStyle/>
          <a:p>
            <a:r>
              <a:rPr lang="de-DE" dirty="0" err="1"/>
              <a:t>Planification : types de service régulier</a:t>
            </a:r>
            <a:endParaRPr lang="de-DE" dirty="0"/>
          </a:p>
        </p:txBody>
      </p:sp>
      <p:sp>
        <p:nvSpPr>
          <p:cNvPr id="3" name="Textplatzhalter 2">
            <a:extLst>
              <a:ext uri="{FF2B5EF4-FFF2-40B4-BE49-F238E27FC236}">
                <a16:creationId xmlns:a16="http://schemas.microsoft.com/office/drawing/2014/main" id="{848B4C9F-1683-0955-5F6D-AFCF6BE945F1}"/>
              </a:ext>
            </a:extLst>
          </p:cNvPr>
          <p:cNvSpPr>
            <a:spLocks noGrp="1"/>
          </p:cNvSpPr>
          <p:nvPr>
            <p:ph type="body" sz="half" idx="1"/>
          </p:nvPr>
        </p:nvSpPr>
        <p:spPr>
          <a:xfrm>
            <a:off x="970201" y="1386842"/>
            <a:ext cx="6541947" cy="5059521"/>
          </a:xfrm>
        </p:spPr>
        <p:txBody>
          <a:bodyPr>
            <a:normAutofit fontScale="70000" lnSpcReduction="20000"/>
          </a:bodyPr>
          <a:lstStyle/>
          <a:p>
            <a:r>
              <a:rPr lang="de-DE" b="1" dirty="0"/>
              <a:t>Radial line : Journeys end in the ville center. Voyageurs with other source-destination requests than suburban-intermediate destination- ville center are obliged to change trains.</a:t>
            </a:r>
          </a:p>
          <a:p>
            <a:r>
              <a:rPr lang="de-DE" b="1" dirty="0"/>
              <a:t>Diameter line : advantageous for voyageurs qui want to reach destinations beyond ville center from the outskirts.</a:t>
            </a:r>
          </a:p>
          <a:p>
            <a:r>
              <a:rPr lang="de-DE" b="1" dirty="0"/>
              <a:t>Tangential line : avoids the inconvenient route into the ville center to reach large villes</a:t>
            </a:r>
            <a:endParaRPr lang="de-DE" dirty="0"/>
          </a:p>
          <a:p>
            <a:r>
              <a:rPr lang="de-DE" b="1" dirty="0"/>
              <a:t>Approche line : usually takes voyageurs from the surrounding area to a stop of a higher-quality moyens of transport on the outskirts of the ville (S-Bahn, light rail).</a:t>
            </a:r>
          </a:p>
          <a:p>
            <a:r>
              <a:rPr lang="de-DE" b="1" dirty="0"/>
              <a:t>Ring line : can complement bus lines and streetcar lines</a:t>
            </a:r>
            <a:endParaRPr lang="de-DE" dirty="0"/>
          </a:p>
        </p:txBody>
      </p:sp>
      <p:pic>
        <p:nvPicPr>
          <p:cNvPr id="4" name="Grafik 3" descr="Ein Bild, das Text, Diagramm, Screenshot, Reihe enthält.&#10;&#10;KI-generierte Inhalte können fehlerhaft sein.">
            <a:extLst>
              <a:ext uri="{FF2B5EF4-FFF2-40B4-BE49-F238E27FC236}">
                <a16:creationId xmlns:a16="http://schemas.microsoft.com/office/drawing/2014/main" id="{F10A92F8-9D8F-DBCA-D35D-F3E31CC35877}"/>
              </a:ext>
            </a:extLst>
          </p:cNvPr>
          <p:cNvPicPr>
            <a:picLocks noChangeAspect="1"/>
          </p:cNvPicPr>
          <p:nvPr/>
        </p:nvPicPr>
        <p:blipFill>
          <a:blip r:embed="rId2"/>
          <a:srcRect l="1507" r="3289" b="8474"/>
          <a:stretch>
            <a:fillRect/>
          </a:stretch>
        </p:blipFill>
        <p:spPr>
          <a:xfrm>
            <a:off x="7383560" y="2561454"/>
            <a:ext cx="4617417" cy="2710295"/>
          </a:xfrm>
          <a:prstGeom prst="rect">
            <a:avLst/>
          </a:prstGeom>
        </p:spPr>
      </p:pic>
    </p:spTree>
    <p:extLst>
      <p:ext uri="{BB962C8B-B14F-4D97-AF65-F5344CB8AC3E}">
        <p14:creationId xmlns:p14="http://schemas.microsoft.com/office/powerpoint/2010/main" val="3073437878"/>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A87CA-22E4-334F-4F5C-3873D309051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807C56B-9AD0-3B2E-FFFA-1D1E0D667F5A}"/>
              </a:ext>
            </a:extLst>
          </p:cNvPr>
          <p:cNvSpPr>
            <a:spLocks noGrp="1"/>
          </p:cNvSpPr>
          <p:nvPr>
            <p:ph type="title"/>
          </p:nvPr>
        </p:nvSpPr>
        <p:spPr>
          <a:xfrm>
            <a:off x="603252" y="539751"/>
            <a:ext cx="7837363" cy="717551"/>
          </a:xfrm>
        </p:spPr>
        <p:txBody>
          <a:bodyPr/>
          <a:lstStyle/>
          <a:p>
            <a:r>
              <a:rPr lang="de-DE" dirty="0" err="1"/>
              <a:t>Planification : types de réseaux</a:t>
            </a:r>
            <a:endParaRPr lang="de-DE" dirty="0"/>
          </a:p>
        </p:txBody>
      </p:sp>
      <p:pic>
        <p:nvPicPr>
          <p:cNvPr id="7" name="Inhaltsplatzhalter 4" descr="Ein Bild, das Kreis, Diagramm, Reihe, Screenshot enthält.&#10;&#10;KI-generierte Inhalte können fehlerhaft sein.">
            <a:extLst>
              <a:ext uri="{FF2B5EF4-FFF2-40B4-BE49-F238E27FC236}">
                <a16:creationId xmlns:a16="http://schemas.microsoft.com/office/drawing/2014/main" id="{61098BA8-2879-C1A0-C983-C19F2C306873}"/>
              </a:ext>
            </a:extLst>
          </p:cNvPr>
          <p:cNvPicPr>
            <a:picLocks noChangeAspect="1"/>
          </p:cNvPicPr>
          <p:nvPr/>
        </p:nvPicPr>
        <p:blipFill>
          <a:blip r:embed="rId2"/>
          <a:stretch>
            <a:fillRect/>
          </a:stretch>
        </p:blipFill>
        <p:spPr>
          <a:xfrm>
            <a:off x="3186112" y="1091406"/>
            <a:ext cx="5557837" cy="55578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Tree>
    <p:extLst>
      <p:ext uri="{BB962C8B-B14F-4D97-AF65-F5344CB8AC3E}">
        <p14:creationId xmlns:p14="http://schemas.microsoft.com/office/powerpoint/2010/main" val="2868297612"/>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3CF4BC-9266-91C6-2B0E-6376037E4FFD}"/>
              </a:ext>
            </a:extLst>
          </p:cNvPr>
          <p:cNvSpPr>
            <a:spLocks noGrp="1"/>
          </p:cNvSpPr>
          <p:nvPr>
            <p:ph type="title"/>
          </p:nvPr>
        </p:nvSpPr>
        <p:spPr>
          <a:xfrm>
            <a:off x="603253" y="539751"/>
            <a:ext cx="8126410" cy="717551"/>
          </a:xfrm>
        </p:spPr>
        <p:txBody>
          <a:bodyPr/>
          <a:lstStyle/>
          <a:p>
            <a:r>
              <a:rPr lang="de-DE" dirty="0"/>
              <a:t>Équité et accessibilité : Planification sensible au genre</a:t>
            </a:r>
            <a:br>
              <a:rPr lang="de-DE" dirty="0"/>
            </a:br>
            <a:endParaRPr lang="de-DE" dirty="0"/>
          </a:p>
        </p:txBody>
      </p:sp>
      <p:sp>
        <p:nvSpPr>
          <p:cNvPr id="3" name="Textplatzhalter 2">
            <a:extLst>
              <a:ext uri="{FF2B5EF4-FFF2-40B4-BE49-F238E27FC236}">
                <a16:creationId xmlns:a16="http://schemas.microsoft.com/office/drawing/2014/main" id="{E2B21991-E6B1-927D-6C8D-5E5651C8BB5D}"/>
              </a:ext>
            </a:extLst>
          </p:cNvPr>
          <p:cNvSpPr>
            <a:spLocks noGrp="1"/>
          </p:cNvSpPr>
          <p:nvPr>
            <p:ph type="body" sz="half" idx="1"/>
          </p:nvPr>
        </p:nvSpPr>
        <p:spPr/>
        <p:txBody>
          <a:bodyPr>
            <a:normAutofit fontScale="92500" lnSpcReduction="20000"/>
          </a:bodyPr>
          <a:lstStyle/>
          <a:p>
            <a:r>
              <a:rPr lang="de-DE" dirty="0"/>
              <a:t>Objectif : Improve sécurité, usability, and mobilité opportunités for all genders</a:t>
            </a:r>
          </a:p>
          <a:p>
            <a:pPr lvl="1"/>
            <a:r>
              <a:rPr lang="de-DE" dirty="0" err="1"/>
              <a:t>Éclairage et visibilité</a:t>
            </a:r>
            <a:endParaRPr lang="de-DE" dirty="0"/>
          </a:p>
          <a:p>
            <a:pPr lvl="1"/>
            <a:r>
              <a:rPr lang="de-DE" dirty="0"/>
              <a:t>Well-</a:t>
            </a:r>
            <a:r>
              <a:rPr lang="de-DE" dirty="0" err="1"/>
              <a:t>lit</a:t>
            </a:r>
            <a:r>
              <a:rPr lang="de-DE" dirty="0"/>
              <a:t> </a:t>
            </a:r>
            <a:r>
              <a:rPr lang="de-DE" dirty="0" err="1"/>
              <a:t>stops</a:t>
            </a:r>
            <a:r>
              <a:rPr lang="de-DE" dirty="0"/>
              <a:t>, transparent </a:t>
            </a:r>
            <a:r>
              <a:rPr lang="de-DE" dirty="0" err="1"/>
              <a:t>waiting</a:t>
            </a:r>
            <a:r>
              <a:rPr lang="de-DE" dirty="0"/>
              <a:t> </a:t>
            </a:r>
            <a:r>
              <a:rPr lang="de-DE" dirty="0" err="1"/>
              <a:t>areas</a:t>
            </a:r>
            <a:endParaRPr lang="de-DE" dirty="0"/>
          </a:p>
          <a:p>
            <a:pPr lvl="1"/>
            <a:r>
              <a:rPr lang="de-DE" dirty="0"/>
              <a:t>Open design </a:t>
            </a:r>
            <a:r>
              <a:rPr lang="de-DE" dirty="0" err="1"/>
              <a:t>without</a:t>
            </a:r>
            <a:r>
              <a:rPr lang="de-DE" dirty="0"/>
              <a:t> “</a:t>
            </a:r>
            <a:r>
              <a:rPr lang="de-DE" dirty="0" err="1"/>
              <a:t>fear</a:t>
            </a:r>
            <a:r>
              <a:rPr lang="de-DE" dirty="0"/>
              <a:t> </a:t>
            </a:r>
            <a:r>
              <a:rPr lang="de-DE" dirty="0" err="1"/>
              <a:t>zones</a:t>
            </a:r>
            <a:r>
              <a:rPr lang="de-DE" dirty="0"/>
              <a:t>”</a:t>
            </a:r>
          </a:p>
          <a:p>
            <a:pPr lvl="1"/>
            <a:r>
              <a:rPr lang="de-DE" dirty="0"/>
              <a:t>Emergency call systèmes</a:t>
            </a:r>
          </a:p>
          <a:p>
            <a:pPr lvl="1"/>
            <a:r>
              <a:rPr lang="de-DE" dirty="0"/>
              <a:t>Femmes worldwide are more likely to make multi-modal trips (shopping, caregiving, etc.) → denser réseaux, flexible connections instead of purely commuter-oriented systèmes</a:t>
            </a:r>
          </a:p>
          <a:p>
            <a:r>
              <a:rPr lang="de-DE" dirty="0"/>
              <a:t>Gender-sensitive transport design as part of durable urbain développement</a:t>
            </a:r>
          </a:p>
        </p:txBody>
      </p:sp>
    </p:spTree>
    <p:extLst>
      <p:ext uri="{BB962C8B-B14F-4D97-AF65-F5344CB8AC3E}">
        <p14:creationId xmlns:p14="http://schemas.microsoft.com/office/powerpoint/2010/main" val="3649791565"/>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90204-4CAD-DDB9-3F8B-5A32EE7FC48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9B78B55-723B-4170-F6F1-B08DFF650FBF}"/>
              </a:ext>
            </a:extLst>
          </p:cNvPr>
          <p:cNvSpPr>
            <a:spLocks noGrp="1"/>
          </p:cNvSpPr>
          <p:nvPr>
            <p:ph type="title"/>
          </p:nvPr>
        </p:nvSpPr>
        <p:spPr>
          <a:xfrm>
            <a:off x="603252" y="539751"/>
            <a:ext cx="9378947" cy="717551"/>
          </a:xfrm>
        </p:spPr>
        <p:txBody>
          <a:bodyPr/>
          <a:lstStyle/>
          <a:p>
            <a:r>
              <a:rPr lang="de-DE" dirty="0"/>
              <a:t>Équité et accessibilité : Planification pour les personnes en situation de handicap</a:t>
            </a:r>
            <a:br>
              <a:rPr lang="de-DE" dirty="0"/>
            </a:br>
            <a:endParaRPr lang="de-DE" dirty="0"/>
          </a:p>
        </p:txBody>
      </p:sp>
      <p:sp>
        <p:nvSpPr>
          <p:cNvPr id="3" name="Textplatzhalter 2">
            <a:extLst>
              <a:ext uri="{FF2B5EF4-FFF2-40B4-BE49-F238E27FC236}">
                <a16:creationId xmlns:a16="http://schemas.microsoft.com/office/drawing/2014/main" id="{E9204E58-5E53-F0D1-F5EC-62CD115A17DB}"/>
              </a:ext>
            </a:extLst>
          </p:cNvPr>
          <p:cNvSpPr>
            <a:spLocks noGrp="1"/>
          </p:cNvSpPr>
          <p:nvPr>
            <p:ph type="body" sz="half" idx="1"/>
          </p:nvPr>
        </p:nvSpPr>
        <p:spPr/>
        <p:txBody>
          <a:bodyPr>
            <a:normAutofit fontScale="77500" lnSpcReduction="20000"/>
          </a:bodyPr>
          <a:lstStyle/>
          <a:p>
            <a:r>
              <a:rPr lang="de-DE" dirty="0"/>
              <a:t>Objectif : Barrier-free use of the entire mobilité système.Éclairage et visibilité</a:t>
            </a:r>
          </a:p>
          <a:p>
            <a:pPr lvl="1"/>
            <a:r>
              <a:rPr lang="de-DE" dirty="0" err="1"/>
              <a:t>Step-free accès to stops and véhicules</a:t>
            </a:r>
            <a:endParaRPr lang="de-DE" dirty="0"/>
          </a:p>
          <a:p>
            <a:pPr lvl="1"/>
            <a:r>
              <a:rPr lang="de-DE" dirty="0"/>
              <a:t>Elevators, ramps, tactile guidance systèmes</a:t>
            </a:r>
          </a:p>
          <a:p>
            <a:pPr lvl="1"/>
            <a:r>
              <a:rPr lang="de-DE" dirty="0"/>
              <a:t>High-</a:t>
            </a:r>
            <a:r>
              <a:rPr lang="de-DE" dirty="0" err="1"/>
              <a:t>contrast</a:t>
            </a:r>
            <a:r>
              <a:rPr lang="de-DE" dirty="0"/>
              <a:t> </a:t>
            </a:r>
            <a:r>
              <a:rPr lang="de-DE" dirty="0" err="1"/>
              <a:t>signage</a:t>
            </a:r>
            <a:r>
              <a:rPr lang="de-DE" dirty="0"/>
              <a:t> and </a:t>
            </a:r>
            <a:r>
              <a:rPr lang="de-DE" dirty="0" err="1"/>
              <a:t>clear</a:t>
            </a:r>
            <a:r>
              <a:rPr lang="de-DE" dirty="0"/>
              <a:t> </a:t>
            </a:r>
            <a:r>
              <a:rPr lang="de-DE" dirty="0" err="1"/>
              <a:t>orientation</a:t>
            </a:r>
            <a:endParaRPr lang="de-DE" dirty="0"/>
          </a:p>
          <a:p>
            <a:pPr lvl="1"/>
            <a:r>
              <a:rPr lang="de-DE" dirty="0"/>
              <a:t>Low-floor véhicules, wheelchair spaces et priority seats</a:t>
            </a:r>
          </a:p>
          <a:p>
            <a:pPr lvl="1"/>
            <a:r>
              <a:rPr lang="de-DE" dirty="0" err="1"/>
              <a:t>Acoustic</a:t>
            </a:r>
            <a:r>
              <a:rPr lang="de-DE" dirty="0"/>
              <a:t> and </a:t>
            </a:r>
            <a:r>
              <a:rPr lang="de-DE" dirty="0" err="1"/>
              <a:t>visual</a:t>
            </a:r>
            <a:r>
              <a:rPr lang="de-DE" dirty="0"/>
              <a:t> </a:t>
            </a:r>
            <a:r>
              <a:rPr lang="de-DE" dirty="0" err="1"/>
              <a:t>stop</a:t>
            </a:r>
            <a:r>
              <a:rPr lang="de-DE" dirty="0"/>
              <a:t> </a:t>
            </a:r>
            <a:r>
              <a:rPr lang="de-DE" dirty="0" err="1"/>
              <a:t>announcements</a:t>
            </a:r>
            <a:endParaRPr lang="de-DE" dirty="0"/>
          </a:p>
          <a:p>
            <a:pPr lvl="1"/>
            <a:r>
              <a:rPr lang="de-DE" dirty="0" err="1"/>
              <a:t>Barrier-free apps and voyageurs information</a:t>
            </a:r>
            <a:endParaRPr lang="de-DE" dirty="0"/>
          </a:p>
          <a:p>
            <a:pPr lvl="1"/>
            <a:r>
              <a:rPr lang="de-DE" dirty="0"/>
              <a:t>Simple tarif systèmes, comprehensible routing (“universal design”)</a:t>
            </a:r>
          </a:p>
          <a:p>
            <a:pPr lvl="1"/>
            <a:r>
              <a:rPr lang="de-DE" dirty="0"/>
              <a:t>Door-to-door accessibilité (including footpaths to stops)</a:t>
            </a:r>
          </a:p>
          <a:p>
            <a:pPr lvl="1"/>
            <a:r>
              <a:rPr lang="de-DE" dirty="0" err="1"/>
              <a:t>Staff</a:t>
            </a:r>
            <a:r>
              <a:rPr lang="de-DE" dirty="0"/>
              <a:t> </a:t>
            </a:r>
            <a:r>
              <a:rPr lang="de-DE" dirty="0" err="1"/>
              <a:t>training</a:t>
            </a:r>
            <a:r>
              <a:rPr lang="de-DE" dirty="0"/>
              <a:t> </a:t>
            </a:r>
            <a:r>
              <a:rPr lang="de-DE" dirty="0" err="1"/>
              <a:t>for</a:t>
            </a:r>
            <a:r>
              <a:rPr lang="de-DE" dirty="0"/>
              <a:t> </a:t>
            </a:r>
            <a:r>
              <a:rPr lang="de-DE" dirty="0" err="1"/>
              <a:t>assistance</a:t>
            </a:r>
            <a:endParaRPr lang="de-DE" dirty="0"/>
          </a:p>
          <a:p>
            <a:pPr lvl="1"/>
            <a:endParaRPr lang="de-DE" dirty="0"/>
          </a:p>
        </p:txBody>
      </p:sp>
    </p:spTree>
    <p:extLst>
      <p:ext uri="{BB962C8B-B14F-4D97-AF65-F5344CB8AC3E}">
        <p14:creationId xmlns:p14="http://schemas.microsoft.com/office/powerpoint/2010/main" val="405264462"/>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B3BDA-8223-BC3C-AF17-E799EB326A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FA4B67-EAF7-8658-60A2-A15C8A690AB5}"/>
              </a:ext>
            </a:extLst>
          </p:cNvPr>
          <p:cNvSpPr>
            <a:spLocks noGrp="1"/>
          </p:cNvSpPr>
          <p:nvPr>
            <p:ph type="title"/>
          </p:nvPr>
        </p:nvSpPr>
        <p:spPr/>
        <p:txBody>
          <a:bodyPr/>
          <a:lstStyle/>
          <a:p>
            <a:r>
              <a:rPr lang="pl-PL" dirty="0" err="1"/>
              <a:t>Aperçu</a:t>
            </a:r>
            <a:endParaRPr lang="pl-PL" dirty="0"/>
          </a:p>
        </p:txBody>
      </p:sp>
      <p:sp>
        <p:nvSpPr>
          <p:cNvPr id="3" name="Text Placeholder 2">
            <a:extLst>
              <a:ext uri="{FF2B5EF4-FFF2-40B4-BE49-F238E27FC236}">
                <a16:creationId xmlns:a16="http://schemas.microsoft.com/office/drawing/2014/main" id="{D3C4FF3B-D62C-6E12-99CE-7F8A024941C2}"/>
              </a:ext>
            </a:extLst>
          </p:cNvPr>
          <p:cNvSpPr>
            <a:spLocks noGrp="1"/>
          </p:cNvSpPr>
          <p:nvPr>
            <p:ph type="body" sz="half" idx="1"/>
          </p:nvPr>
        </p:nvSpPr>
        <p:spPr/>
        <p:txBody>
          <a:bodyPr>
            <a:normAutofit/>
          </a:bodyPr>
          <a:lstStyle/>
          <a:p>
            <a:pPr marL="0" indent="0">
              <a:buNone/>
            </a:pPr>
            <a:r>
              <a:rPr lang="pl-PL" dirty="0"/>
              <a:t>Notions de base</a:t>
            </a:r>
          </a:p>
          <a:p>
            <a:pPr marL="0" indent="0">
              <a:buNone/>
            </a:pPr>
            <a:r>
              <a:rPr lang="pl-PL" dirty="0"/>
              <a:t>Organisation</a:t>
            </a:r>
          </a:p>
          <a:p>
            <a:pPr marL="0" indent="0">
              <a:buNone/>
            </a:pPr>
            <a:r>
              <a:rPr lang="pl-PL" dirty="0"/>
              <a:t>Planification</a:t>
            </a:r>
          </a:p>
          <a:p>
            <a:pPr marL="0" indent="0">
              <a:buNone/>
            </a:pPr>
            <a:r>
              <a:rPr lang="pl-PL" b="1" dirty="0" err="1"/>
              <a:t>Communication et marketing</a:t>
            </a:r>
          </a:p>
        </p:txBody>
      </p:sp>
    </p:spTree>
    <p:extLst>
      <p:ext uri="{BB962C8B-B14F-4D97-AF65-F5344CB8AC3E}">
        <p14:creationId xmlns:p14="http://schemas.microsoft.com/office/powerpoint/2010/main" val="1865093775"/>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38F5D9-559A-49E4-1B9B-06A76FA26D62}"/>
              </a:ext>
            </a:extLst>
          </p:cNvPr>
          <p:cNvSpPr>
            <a:spLocks noGrp="1"/>
          </p:cNvSpPr>
          <p:nvPr>
            <p:ph type="title"/>
          </p:nvPr>
        </p:nvSpPr>
        <p:spPr>
          <a:xfrm>
            <a:off x="603252" y="539751"/>
            <a:ext cx="6654797" cy="717551"/>
          </a:xfrm>
        </p:spPr>
        <p:txBody>
          <a:bodyPr/>
          <a:lstStyle/>
          <a:p>
            <a:r>
              <a:rPr lang="de-DE" dirty="0"/>
              <a:t>Communication et marketing</a:t>
            </a:r>
          </a:p>
        </p:txBody>
      </p:sp>
      <p:sp>
        <p:nvSpPr>
          <p:cNvPr id="3" name="Textplatzhalter 2">
            <a:extLst>
              <a:ext uri="{FF2B5EF4-FFF2-40B4-BE49-F238E27FC236}">
                <a16:creationId xmlns:a16="http://schemas.microsoft.com/office/drawing/2014/main" id="{189AB26B-B769-034E-1B96-10640D81D4EF}"/>
              </a:ext>
            </a:extLst>
          </p:cNvPr>
          <p:cNvSpPr>
            <a:spLocks noGrp="1"/>
          </p:cNvSpPr>
          <p:nvPr>
            <p:ph type="body" sz="half" idx="1"/>
          </p:nvPr>
        </p:nvSpPr>
        <p:spPr/>
        <p:txBody>
          <a:bodyPr>
            <a:normAutofit fontScale="85000" lnSpcReduction="20000"/>
          </a:bodyPr>
          <a:lstStyle/>
          <a:p>
            <a:r>
              <a:rPr lang="de-DE" dirty="0"/>
              <a:t>Public transport autorités use :</a:t>
            </a:r>
          </a:p>
          <a:p>
            <a:pPr lvl="1"/>
            <a:r>
              <a:rPr lang="de-DE" dirty="0" err="1"/>
              <a:t>integrated wayfinding et voyageurs information systèmes</a:t>
            </a:r>
            <a:endParaRPr lang="de-DE" dirty="0"/>
          </a:p>
          <a:p>
            <a:pPr lvl="1"/>
            <a:r>
              <a:rPr lang="de-DE" dirty="0"/>
              <a:t>digital </a:t>
            </a:r>
            <a:r>
              <a:rPr lang="de-DE" dirty="0" err="1"/>
              <a:t>apps</a:t>
            </a:r>
            <a:r>
              <a:rPr lang="de-DE" dirty="0"/>
              <a:t>, real-time </a:t>
            </a:r>
            <a:r>
              <a:rPr lang="de-DE" dirty="0" err="1"/>
              <a:t>service</a:t>
            </a:r>
            <a:r>
              <a:rPr lang="de-DE" dirty="0"/>
              <a:t> </a:t>
            </a:r>
            <a:r>
              <a:rPr lang="de-DE" dirty="0" err="1"/>
              <a:t>updates</a:t>
            </a:r>
            <a:endParaRPr lang="de-DE" dirty="0"/>
          </a:p>
          <a:p>
            <a:pPr lvl="1"/>
            <a:r>
              <a:rPr lang="de-DE" dirty="0"/>
              <a:t>social milieux campagnes promoting sécurité, ticketing ease, service expansions</a:t>
            </a:r>
          </a:p>
          <a:p>
            <a:pPr lvl="1"/>
            <a:r>
              <a:rPr lang="de-DE" dirty="0" err="1"/>
              <a:t>brand campagnes tied to sustainability, équité and fiabilité</a:t>
            </a:r>
            <a:endParaRPr lang="de-DE" dirty="0"/>
          </a:p>
          <a:p>
            <a:r>
              <a:rPr lang="de-DE" dirty="0"/>
              <a:t>In many villes, transit agencies highlight carbon savings, coût savings contre voiture ownership, and multimodal connectivity as marketing narratives</a:t>
            </a:r>
          </a:p>
          <a:p>
            <a:r>
              <a:rPr lang="de-DE" dirty="0"/>
              <a:t>Free public transport experiments (e.g., Luxembourg, national fare-free politique) attract attention and discussion internationally</a:t>
            </a:r>
          </a:p>
        </p:txBody>
      </p:sp>
    </p:spTree>
    <p:extLst>
      <p:ext uri="{BB962C8B-B14F-4D97-AF65-F5344CB8AC3E}">
        <p14:creationId xmlns:p14="http://schemas.microsoft.com/office/powerpoint/2010/main" val="1490858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r>
              <a:rPr lang="pl-PL" dirty="0" err="1"/>
              <a:t>Merci pour votre attention !</a:t>
            </a:r>
          </a:p>
        </p:txBody>
      </p:sp>
    </p:spTree>
    <p:extLst>
      <p:ext uri="{BB962C8B-B14F-4D97-AF65-F5344CB8AC3E}">
        <p14:creationId xmlns:p14="http://schemas.microsoft.com/office/powerpoint/2010/main" val="2250183073"/>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EA5A99-8615-E370-7CAD-D2963C1C387F}"/>
              </a:ext>
            </a:extLst>
          </p:cNvPr>
          <p:cNvSpPr>
            <a:spLocks noGrp="1"/>
          </p:cNvSpPr>
          <p:nvPr>
            <p:ph type="title"/>
          </p:nvPr>
        </p:nvSpPr>
        <p:spPr/>
        <p:txBody>
          <a:bodyPr/>
          <a:lstStyle/>
          <a:p>
            <a:r>
              <a:rPr lang="de-DE" dirty="0"/>
              <a:t>Sources : littérature</a:t>
            </a:r>
          </a:p>
        </p:txBody>
      </p:sp>
      <p:sp>
        <p:nvSpPr>
          <p:cNvPr id="3" name="Textplatzhalter 2">
            <a:extLst>
              <a:ext uri="{FF2B5EF4-FFF2-40B4-BE49-F238E27FC236}">
                <a16:creationId xmlns:a16="http://schemas.microsoft.com/office/drawing/2014/main" id="{33B53BC5-3655-129F-E536-9CFF61B002CD}"/>
              </a:ext>
            </a:extLst>
          </p:cNvPr>
          <p:cNvSpPr>
            <a:spLocks noGrp="1"/>
          </p:cNvSpPr>
          <p:nvPr>
            <p:ph type="body" sz="half" idx="1"/>
          </p:nvPr>
        </p:nvSpPr>
        <p:spPr/>
        <p:txBody>
          <a:bodyPr>
            <a:normAutofit/>
          </a:bodyPr>
          <a:lstStyle/>
          <a:p>
            <a:pPr marL="0" indent="0">
              <a:buNone/>
            </a:pPr>
            <a:r>
              <a:rPr lang="de-DE" sz="1472" dirty="0"/>
              <a:t>ADAC 2017 : Umfrage 2017 : Nichtnutzung des ÖPNV. https ://vm.baden-wuerttemberg.de/fileadmin/redaktion/m-mvi/intern/bilder/VM_Bilder/Innovationskongress/2-ADAC-A-Nichtnutzung_%C3%96PNV.pdf (15.02.26).</a:t>
            </a:r>
          </a:p>
          <a:p>
            <a:pPr marL="0" indent="0">
              <a:buNone/>
            </a:pPr>
            <a:r>
              <a:rPr lang="de-DE" sz="1472" dirty="0" err="1"/>
              <a:t>Drawdown 2025 : Enhance Public Transit. https ://drawdown.org/explorer/enhance-public-transit (15.02.26).</a:t>
            </a:r>
          </a:p>
          <a:p>
            <a:pPr marL="0" indent="0">
              <a:buNone/>
            </a:pPr>
            <a:r>
              <a:rPr lang="de-DE" sz="1472" dirty="0"/>
              <a:t>Ho/Tirachini 2006 : Mobility-as-a-Service and the role of multimodality in the sustainability of urbain mobilité in developing and developed countries. https ://ris.utwente.nl/ws/portalfiles/portal/328905216/1-s2.0-S0967070X23002810-principal.pdf (15.02.26).</a:t>
            </a:r>
          </a:p>
          <a:p>
            <a:pPr marL="0" indent="0">
              <a:buNone/>
            </a:pPr>
            <a:r>
              <a:rPr lang="de-DE" sz="1472" dirty="0"/>
              <a:t>Zürich 2023 : Modalsplit der Stadt Zürich : Geprägt von der Pandemie. https ://www.stadt-zuerich.ch/de/aktuell/medienmitteilungen/2023/06/230605a.html (15.02.26).</a:t>
            </a:r>
          </a:p>
        </p:txBody>
      </p:sp>
    </p:spTree>
    <p:extLst>
      <p:ext uri="{BB962C8B-B14F-4D97-AF65-F5344CB8AC3E}">
        <p14:creationId xmlns:p14="http://schemas.microsoft.com/office/powerpoint/2010/main" val="2542585384"/>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D3DA77-3A51-8DC8-61EA-3A529959495E}"/>
              </a:ext>
            </a:extLst>
          </p:cNvPr>
          <p:cNvSpPr>
            <a:spLocks noGrp="1"/>
          </p:cNvSpPr>
          <p:nvPr>
            <p:ph type="title"/>
          </p:nvPr>
        </p:nvSpPr>
        <p:spPr/>
        <p:txBody>
          <a:bodyPr/>
          <a:lstStyle/>
          <a:p>
            <a:r>
              <a:rPr lang="de-DE" dirty="0"/>
              <a:t>Sources : graphiques</a:t>
            </a:r>
          </a:p>
        </p:txBody>
      </p:sp>
      <p:sp>
        <p:nvSpPr>
          <p:cNvPr id="3" name="Textplatzhalter 2">
            <a:extLst>
              <a:ext uri="{FF2B5EF4-FFF2-40B4-BE49-F238E27FC236}">
                <a16:creationId xmlns:a16="http://schemas.microsoft.com/office/drawing/2014/main" id="{757CFC8C-B4E8-AE1D-0B4A-8B3F273BE7AB}"/>
              </a:ext>
            </a:extLst>
          </p:cNvPr>
          <p:cNvSpPr>
            <a:spLocks noGrp="1"/>
          </p:cNvSpPr>
          <p:nvPr>
            <p:ph type="body" sz="half" idx="1"/>
          </p:nvPr>
        </p:nvSpPr>
        <p:spPr/>
        <p:txBody>
          <a:bodyPr>
            <a:normAutofit fontScale="92500"/>
          </a:bodyPr>
          <a:lstStyle/>
          <a:p>
            <a:pPr marL="0" indent="0">
              <a:buNone/>
            </a:pPr>
            <a:r>
              <a:rPr lang="de-DE" dirty="0"/>
              <a:t>https://</a:t>
            </a:r>
            <a:r>
              <a:rPr lang="de-DE" dirty="0" err="1"/>
              <a:t>pixabay.com</a:t>
            </a:r>
            <a:r>
              <a:rPr lang="de-DE" dirty="0"/>
              <a:t>/de/</a:t>
            </a:r>
            <a:r>
              <a:rPr lang="de-DE" dirty="0" err="1"/>
              <a:t>photos</a:t>
            </a:r>
            <a:r>
              <a:rPr lang="de-DE" dirty="0"/>
              <a:t>/stadtbus-bus-linienbus-omnibus-5205148/</a:t>
            </a:r>
          </a:p>
          <a:p>
            <a:pPr marL="0" indent="0">
              <a:buNone/>
            </a:pPr>
            <a:r>
              <a:rPr lang="de-DE" dirty="0"/>
              <a:t>https://</a:t>
            </a:r>
            <a:r>
              <a:rPr lang="de-DE" dirty="0" err="1"/>
              <a:t>www.freepik.com</a:t>
            </a:r>
            <a:r>
              <a:rPr lang="de-DE" dirty="0"/>
              <a:t>/</a:t>
            </a:r>
            <a:r>
              <a:rPr lang="de-DE" dirty="0" err="1"/>
              <a:t>free-vector</a:t>
            </a:r>
            <a:r>
              <a:rPr lang="de-DE" dirty="0"/>
              <a:t>/man-buying-bus-ticket-via-terminal_12291165.htm#fromView=</a:t>
            </a:r>
            <a:r>
              <a:rPr lang="de-DE" dirty="0" err="1"/>
              <a:t>search&amp;page</a:t>
            </a:r>
            <a:r>
              <a:rPr lang="de-DE" dirty="0"/>
              <a:t>=1&amp;position=2&amp;uuid=2aa564fb-2faa-4f7b-b49c-2e7d116c13a4&amp;query=</a:t>
            </a:r>
            <a:r>
              <a:rPr lang="de-DE" dirty="0" err="1"/>
              <a:t>public+transport+ticket</a:t>
            </a:r>
            <a:endParaRPr lang="de-DE" dirty="0"/>
          </a:p>
          <a:p>
            <a:pPr marL="0" indent="0">
              <a:buNone/>
            </a:pPr>
            <a:r>
              <a:rPr lang="de-DE" dirty="0"/>
              <a:t>https://</a:t>
            </a:r>
            <a:r>
              <a:rPr lang="de-DE" dirty="0" err="1"/>
              <a:t>www.freepik.com</a:t>
            </a:r>
            <a:r>
              <a:rPr lang="de-DE" dirty="0"/>
              <a:t>/</a:t>
            </a:r>
            <a:r>
              <a:rPr lang="de-DE" dirty="0" err="1"/>
              <a:t>free-vector</a:t>
            </a:r>
            <a:r>
              <a:rPr lang="de-DE" dirty="0"/>
              <a:t>/autonomous-public-transport-abstract-concept-illustration_12291364.htm#fromView=</a:t>
            </a:r>
            <a:r>
              <a:rPr lang="de-DE" dirty="0" err="1"/>
              <a:t>search&amp;page</a:t>
            </a:r>
            <a:r>
              <a:rPr lang="de-DE" dirty="0"/>
              <a:t>=1&amp;position=2&amp;uuid=6d405322-d233-4ca8-a16f-0456e95b6a11&amp;query=</a:t>
            </a:r>
            <a:r>
              <a:rPr lang="de-DE" dirty="0" err="1"/>
              <a:t>public+transport</a:t>
            </a:r>
            <a:endParaRPr lang="de-DE" dirty="0"/>
          </a:p>
          <a:p>
            <a:pPr marL="0" indent="0">
              <a:buNone/>
            </a:pPr>
            <a:endParaRPr lang="de-DE" dirty="0"/>
          </a:p>
        </p:txBody>
      </p:sp>
    </p:spTree>
    <p:extLst>
      <p:ext uri="{BB962C8B-B14F-4D97-AF65-F5344CB8AC3E}">
        <p14:creationId xmlns:p14="http://schemas.microsoft.com/office/powerpoint/2010/main" val="15873298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B875-C2F7-8176-2AB5-D0FF8AA29F32}"/>
              </a:ext>
            </a:extLst>
          </p:cNvPr>
          <p:cNvSpPr>
            <a:spLocks noGrp="1"/>
          </p:cNvSpPr>
          <p:nvPr>
            <p:ph type="title"/>
          </p:nvPr>
        </p:nvSpPr>
        <p:spPr/>
        <p:txBody>
          <a:bodyPr/>
          <a:lstStyle/>
          <a:p>
            <a:r>
              <a:rPr lang="pl-PL" dirty="0" err="1"/>
              <a:t>Aperçu</a:t>
            </a:r>
            <a:endParaRPr lang="pl-PL" dirty="0"/>
          </a:p>
        </p:txBody>
      </p:sp>
      <p:sp>
        <p:nvSpPr>
          <p:cNvPr id="3" name="Text Placeholder 2">
            <a:extLst>
              <a:ext uri="{FF2B5EF4-FFF2-40B4-BE49-F238E27FC236}">
                <a16:creationId xmlns:a16="http://schemas.microsoft.com/office/drawing/2014/main" id="{275D9359-CE52-5B2A-B3F7-4A73C60B6CC8}"/>
              </a:ext>
            </a:extLst>
          </p:cNvPr>
          <p:cNvSpPr>
            <a:spLocks noGrp="1"/>
          </p:cNvSpPr>
          <p:nvPr>
            <p:ph type="body" sz="half" idx="1"/>
          </p:nvPr>
        </p:nvSpPr>
        <p:spPr/>
        <p:txBody>
          <a:bodyPr>
            <a:normAutofit/>
          </a:bodyPr>
          <a:lstStyle/>
          <a:p>
            <a:pPr marL="0" indent="0">
              <a:buNone/>
            </a:pPr>
            <a:r>
              <a:rPr lang="pl-PL" b="1" dirty="0"/>
              <a:t>Notions de base</a:t>
            </a:r>
          </a:p>
          <a:p>
            <a:pPr marL="0" indent="0">
              <a:buNone/>
            </a:pPr>
            <a:r>
              <a:rPr lang="pl-PL" dirty="0"/>
              <a:t>Organisation</a:t>
            </a:r>
          </a:p>
          <a:p>
            <a:pPr marL="0" indent="0">
              <a:buNone/>
            </a:pPr>
            <a:r>
              <a:rPr lang="pl-PL" dirty="0"/>
              <a:t>Planification</a:t>
            </a:r>
          </a:p>
          <a:p>
            <a:pPr marL="0" indent="0">
              <a:buNone/>
            </a:pPr>
            <a:r>
              <a:rPr lang="pl-PL" dirty="0" err="1"/>
              <a:t>Communication et marketing</a:t>
            </a:r>
          </a:p>
          <a:p>
            <a:pPr marL="0" indent="0">
              <a:buNone/>
            </a:pPr>
            <a:endParaRPr lang="pl-PL" dirty="0"/>
          </a:p>
        </p:txBody>
      </p:sp>
    </p:spTree>
    <p:extLst>
      <p:ext uri="{BB962C8B-B14F-4D97-AF65-F5344CB8AC3E}">
        <p14:creationId xmlns:p14="http://schemas.microsoft.com/office/powerpoint/2010/main" val="402108470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CA525-9505-CD3F-DA19-6BF40C6D2EB3}"/>
              </a:ext>
            </a:extLst>
          </p:cNvPr>
          <p:cNvSpPr>
            <a:spLocks noGrp="1"/>
          </p:cNvSpPr>
          <p:nvPr>
            <p:ph type="title"/>
          </p:nvPr>
        </p:nvSpPr>
        <p:spPr/>
        <p:txBody>
          <a:bodyPr/>
          <a:lstStyle/>
          <a:p>
            <a:r>
              <a:rPr lang="pl-PL" dirty="0"/>
              <a:t>Définition</a:t>
            </a:r>
          </a:p>
        </p:txBody>
      </p:sp>
      <p:sp>
        <p:nvSpPr>
          <p:cNvPr id="3" name="Text Placeholder 2">
            <a:extLst>
              <a:ext uri="{FF2B5EF4-FFF2-40B4-BE49-F238E27FC236}">
                <a16:creationId xmlns:a16="http://schemas.microsoft.com/office/drawing/2014/main" id="{2EA51EDF-5192-3D79-C232-CB19DE0D89A1}"/>
              </a:ext>
            </a:extLst>
          </p:cNvPr>
          <p:cNvSpPr>
            <a:spLocks noGrp="1"/>
          </p:cNvSpPr>
          <p:nvPr>
            <p:ph type="body" sz="half" idx="1"/>
          </p:nvPr>
        </p:nvSpPr>
        <p:spPr/>
        <p:txBody>
          <a:bodyPr>
            <a:normAutofit lnSpcReduction="10000"/>
          </a:bodyPr>
          <a:lstStyle/>
          <a:p>
            <a:r>
              <a:rPr lang="de-DE" dirty="0" err="1"/>
              <a:t>Transport public local</a:t>
            </a:r>
            <a:endParaRPr lang="de-DE" dirty="0"/>
          </a:p>
          <a:p>
            <a:pPr lvl="1"/>
            <a:r>
              <a:rPr lang="de-DE" dirty="0"/>
              <a:t>Déplacement distance : up to 50km</a:t>
            </a:r>
          </a:p>
          <a:p>
            <a:pPr lvl="1"/>
            <a:r>
              <a:rPr lang="de-DE" dirty="0"/>
              <a:t>Déplacement temps : up to 1h</a:t>
            </a:r>
          </a:p>
          <a:p>
            <a:r>
              <a:rPr lang="de-DE" dirty="0"/>
              <a:t>Differentiation :</a:t>
            </a:r>
          </a:p>
          <a:p>
            <a:pPr lvl="1"/>
            <a:r>
              <a:rPr lang="de-DE" dirty="0"/>
              <a:t>Public Local Route Transport de voyageurs</a:t>
            </a:r>
          </a:p>
          <a:p>
            <a:pPr lvl="1"/>
            <a:r>
              <a:rPr lang="de-DE" dirty="0"/>
              <a:t>Public Local Rail Transport de voyageurs</a:t>
            </a:r>
          </a:p>
          <a:p>
            <a:r>
              <a:rPr lang="de-DE" dirty="0"/>
              <a:t>Public transport is part of the Environnemental Compound (Environmentally friendly transport)</a:t>
            </a:r>
          </a:p>
          <a:p>
            <a:endParaRPr lang="pl-PL" dirty="0"/>
          </a:p>
        </p:txBody>
      </p:sp>
      <p:pic>
        <p:nvPicPr>
          <p:cNvPr id="6" name="Grafik 5" descr="Ein Bild, das Text, Screenshot, Schrift, Design enthält.&#10;&#10;KI-generierte Inhalte können fehlerhaft sein.">
            <a:extLst>
              <a:ext uri="{FF2B5EF4-FFF2-40B4-BE49-F238E27FC236}">
                <a16:creationId xmlns:a16="http://schemas.microsoft.com/office/drawing/2014/main" id="{975D3F23-13A1-8A82-0298-AF951374B065}"/>
              </a:ext>
            </a:extLst>
          </p:cNvPr>
          <p:cNvPicPr>
            <a:picLocks noChangeAspect="1"/>
          </p:cNvPicPr>
          <p:nvPr/>
        </p:nvPicPr>
        <p:blipFill>
          <a:blip r:embed="rId2" cstate="print">
            <a:extLst>
              <a:ext uri="{28A0092B-C50C-407E-A947-70E740481C1C}">
                <a14:useLocalDpi xmlns:a14="http://schemas.microsoft.com/office/drawing/2010/main" val="0"/>
              </a:ext>
            </a:extLst>
          </a:blip>
          <a:srcRect l="4826" t="25220" r="46732"/>
          <a:stretch>
            <a:fillRect/>
          </a:stretch>
        </p:blipFill>
        <p:spPr>
          <a:xfrm>
            <a:off x="7895592" y="784414"/>
            <a:ext cx="3765177" cy="4112061"/>
          </a:xfrm>
          <a:prstGeom prst="rect">
            <a:avLst/>
          </a:prstGeom>
        </p:spPr>
      </p:pic>
    </p:spTree>
    <p:extLst>
      <p:ext uri="{BB962C8B-B14F-4D97-AF65-F5344CB8AC3E}">
        <p14:creationId xmlns:p14="http://schemas.microsoft.com/office/powerpoint/2010/main" val="285424475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2C58D0-98F2-6019-745C-A9AE4114A43B}"/>
              </a:ext>
            </a:extLst>
          </p:cNvPr>
          <p:cNvSpPr>
            <a:spLocks noGrp="1"/>
          </p:cNvSpPr>
          <p:nvPr>
            <p:ph type="title"/>
          </p:nvPr>
        </p:nvSpPr>
        <p:spPr>
          <a:xfrm>
            <a:off x="603253" y="539751"/>
            <a:ext cx="5917468" cy="717551"/>
          </a:xfrm>
        </p:spPr>
        <p:txBody>
          <a:bodyPr/>
          <a:lstStyle/>
          <a:p>
            <a:r>
              <a:rPr lang="de-DE" dirty="0" err="1"/>
              <a:t>Moyens de transport public</a:t>
            </a:r>
          </a:p>
        </p:txBody>
      </p:sp>
      <p:sp>
        <p:nvSpPr>
          <p:cNvPr id="3" name="Textplatzhalter 2">
            <a:extLst>
              <a:ext uri="{FF2B5EF4-FFF2-40B4-BE49-F238E27FC236}">
                <a16:creationId xmlns:a16="http://schemas.microsoft.com/office/drawing/2014/main" id="{786EB272-BB5D-A4D4-4B7F-42558E2A0816}"/>
              </a:ext>
            </a:extLst>
          </p:cNvPr>
          <p:cNvSpPr>
            <a:spLocks noGrp="1"/>
          </p:cNvSpPr>
          <p:nvPr>
            <p:ph type="body" sz="half" idx="1"/>
          </p:nvPr>
        </p:nvSpPr>
        <p:spPr>
          <a:xfrm>
            <a:off x="970201" y="1386842"/>
            <a:ext cx="6135137" cy="5059521"/>
          </a:xfrm>
        </p:spPr>
        <p:txBody>
          <a:bodyPr>
            <a:normAutofit fontScale="77500" lnSpcReduction="20000"/>
          </a:bodyPr>
          <a:lstStyle/>
          <a:p>
            <a:r>
              <a:rPr lang="de-DE" dirty="0"/>
              <a:t>Suburban trains, régional trains</a:t>
            </a:r>
          </a:p>
          <a:p>
            <a:r>
              <a:rPr lang="de-DE" dirty="0"/>
              <a:t>Métros, tramways</a:t>
            </a:r>
          </a:p>
          <a:p>
            <a:r>
              <a:rPr lang="de-DE" dirty="0"/>
              <a:t>Ville and régional busses</a:t>
            </a:r>
          </a:p>
          <a:p>
            <a:r>
              <a:rPr lang="de-DE" dirty="0"/>
              <a:t>Cabs</a:t>
            </a:r>
          </a:p>
          <a:p>
            <a:r>
              <a:rPr lang="de-DE" dirty="0" err="1"/>
              <a:t>Ferries</a:t>
            </a:r>
            <a:endParaRPr lang="de-DE" dirty="0"/>
          </a:p>
          <a:p>
            <a:r>
              <a:rPr lang="de-DE" dirty="0" err="1"/>
              <a:t>Ropeways, cable voitures</a:t>
            </a:r>
            <a:endParaRPr lang="de-DE" dirty="0"/>
          </a:p>
          <a:p>
            <a:r>
              <a:rPr lang="de-DE" dirty="0"/>
              <a:t>Generally accessible transport services :</a:t>
            </a:r>
          </a:p>
          <a:p>
            <a:pPr lvl="1"/>
            <a:r>
              <a:rPr lang="de-DE" dirty="0"/>
              <a:t>Autopartage</a:t>
            </a:r>
          </a:p>
          <a:p>
            <a:pPr lvl="1"/>
            <a:r>
              <a:rPr lang="de-DE" dirty="0"/>
              <a:t>Bike Partage</a:t>
            </a:r>
          </a:p>
          <a:p>
            <a:pPr lvl="1"/>
            <a:r>
              <a:rPr lang="de-DE" dirty="0"/>
              <a:t>Ride Partage</a:t>
            </a:r>
          </a:p>
          <a:p>
            <a:endParaRPr lang="de-DE" dirty="0"/>
          </a:p>
        </p:txBody>
      </p:sp>
      <p:pic>
        <p:nvPicPr>
          <p:cNvPr id="4" name="Grafik 3" descr="Ein Bild, das Fahrzeug, Landfahrzeug, Auto, Rad enthält.&#10;&#10;KI-generierte Inhalte können fehlerhaft sein.">
            <a:extLst>
              <a:ext uri="{FF2B5EF4-FFF2-40B4-BE49-F238E27FC236}">
                <a16:creationId xmlns:a16="http://schemas.microsoft.com/office/drawing/2014/main" id="{0ADFA56A-9F16-7BC5-4D74-9115A0C11037}"/>
              </a:ext>
            </a:extLst>
          </p:cNvPr>
          <p:cNvPicPr>
            <a:picLocks noChangeAspect="1"/>
          </p:cNvPicPr>
          <p:nvPr/>
        </p:nvPicPr>
        <p:blipFill>
          <a:blip r:embed="rId2"/>
          <a:stretch>
            <a:fillRect/>
          </a:stretch>
        </p:blipFill>
        <p:spPr>
          <a:xfrm>
            <a:off x="7105338" y="1702350"/>
            <a:ext cx="4746404" cy="3877344"/>
          </a:xfrm>
          <a:prstGeom prst="rect">
            <a:avLst/>
          </a:prstGeom>
        </p:spPr>
      </p:pic>
    </p:spTree>
    <p:extLst>
      <p:ext uri="{BB962C8B-B14F-4D97-AF65-F5344CB8AC3E}">
        <p14:creationId xmlns:p14="http://schemas.microsoft.com/office/powerpoint/2010/main" val="70115798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B94D65-29E8-204F-4004-A0EB684C4A89}"/>
              </a:ext>
            </a:extLst>
          </p:cNvPr>
          <p:cNvSpPr>
            <a:spLocks noGrp="1"/>
          </p:cNvSpPr>
          <p:nvPr>
            <p:ph type="title"/>
          </p:nvPr>
        </p:nvSpPr>
        <p:spPr/>
        <p:txBody>
          <a:bodyPr/>
          <a:lstStyle/>
          <a:p>
            <a:r>
              <a:rPr lang="de-DE" dirty="0"/>
              <a:t>Concept central</a:t>
            </a:r>
          </a:p>
        </p:txBody>
      </p:sp>
      <p:pic>
        <p:nvPicPr>
          <p:cNvPr id="5" name="Grafik 4" descr="Ein Bild, das Text, Screenshot, Schrift, Diagramm enthält.&#10;&#10;KI-generierte Inhalte können fehlerhaft sein.">
            <a:extLst>
              <a:ext uri="{FF2B5EF4-FFF2-40B4-BE49-F238E27FC236}">
                <a16:creationId xmlns:a16="http://schemas.microsoft.com/office/drawing/2014/main" id="{C321EE88-5D7F-5F00-8247-624DF32EB751}"/>
              </a:ext>
            </a:extLst>
          </p:cNvPr>
          <p:cNvPicPr>
            <a:picLocks noChangeAspect="1"/>
          </p:cNvPicPr>
          <p:nvPr/>
        </p:nvPicPr>
        <p:blipFill>
          <a:blip r:embed="rId2" cstate="print">
            <a:extLst>
              <a:ext uri="{28A0092B-C50C-407E-A947-70E740481C1C}">
                <a14:useLocalDpi xmlns:a14="http://schemas.microsoft.com/office/drawing/2010/main" val="0"/>
              </a:ext>
            </a:extLst>
          </a:blip>
          <a:srcRect t="5452" r="8262" b="49569"/>
          <a:stretch>
            <a:fillRect/>
          </a:stretch>
        </p:blipFill>
        <p:spPr>
          <a:xfrm>
            <a:off x="712451" y="1736190"/>
            <a:ext cx="10767097" cy="3734968"/>
          </a:xfrm>
          <a:prstGeom prst="rect">
            <a:avLst/>
          </a:prstGeom>
        </p:spPr>
      </p:pic>
    </p:spTree>
    <p:extLst>
      <p:ext uri="{BB962C8B-B14F-4D97-AF65-F5344CB8AC3E}">
        <p14:creationId xmlns:p14="http://schemas.microsoft.com/office/powerpoint/2010/main" val="427373885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07DB71-01E5-0C18-A7F3-0DCD29BCB3F9}"/>
              </a:ext>
            </a:extLst>
          </p:cNvPr>
          <p:cNvSpPr>
            <a:spLocks noGrp="1"/>
          </p:cNvSpPr>
          <p:nvPr>
            <p:ph type="title"/>
          </p:nvPr>
        </p:nvSpPr>
        <p:spPr>
          <a:xfrm>
            <a:off x="603253" y="539751"/>
            <a:ext cx="7746268" cy="717551"/>
          </a:xfrm>
        </p:spPr>
        <p:txBody>
          <a:bodyPr/>
          <a:lstStyle/>
          <a:p>
            <a:r>
              <a:rPr lang="de-DE" dirty="0"/>
              <a:t>Utilisation du transport public : répartition modale</a:t>
            </a:r>
          </a:p>
        </p:txBody>
      </p:sp>
      <p:sp>
        <p:nvSpPr>
          <p:cNvPr id="3" name="Textplatzhalter 2">
            <a:extLst>
              <a:ext uri="{FF2B5EF4-FFF2-40B4-BE49-F238E27FC236}">
                <a16:creationId xmlns:a16="http://schemas.microsoft.com/office/drawing/2014/main" id="{397C6A82-75E5-2C79-87C9-2E6654E2D70D}"/>
              </a:ext>
            </a:extLst>
          </p:cNvPr>
          <p:cNvSpPr>
            <a:spLocks noGrp="1"/>
          </p:cNvSpPr>
          <p:nvPr>
            <p:ph type="body" sz="half" idx="1"/>
          </p:nvPr>
        </p:nvSpPr>
        <p:spPr/>
        <p:txBody>
          <a:bodyPr>
            <a:normAutofit/>
          </a:bodyPr>
          <a:lstStyle/>
          <a:p>
            <a:r>
              <a:rPr lang="de-DE" dirty="0"/>
              <a:t>On average, 26% of journeys in villes worldwide are made by public transport (Project Drawdown)</a:t>
            </a:r>
          </a:p>
          <a:p>
            <a:r>
              <a:rPr lang="de-DE" dirty="0"/>
              <a:t>The modal répartition share varies hugely by région and ville</a:t>
            </a:r>
          </a:p>
          <a:p>
            <a:pPr lvl="1"/>
            <a:r>
              <a:rPr lang="de-DE" dirty="0" err="1"/>
              <a:t>Southeast Asian villes often have a lower public transport share due to the prevalence of motocyclettes </a:t>
            </a:r>
          </a:p>
          <a:p>
            <a:pPr lvl="1"/>
            <a:r>
              <a:rPr lang="de-DE" dirty="0"/>
              <a:t>Zürich (Switzerland) has one of the highest shares due to the ‚Zurich modèle‘ with different mesures for increasing the attractiveness of public transport</a:t>
            </a:r>
          </a:p>
        </p:txBody>
      </p:sp>
    </p:spTree>
    <p:extLst>
      <p:ext uri="{BB962C8B-B14F-4D97-AF65-F5344CB8AC3E}">
        <p14:creationId xmlns:p14="http://schemas.microsoft.com/office/powerpoint/2010/main" val="114357774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84EC4-507C-602E-B0BA-CBCE952B69C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9FCC3E0-6A6E-371E-B7EA-1EE46F14B6B6}"/>
              </a:ext>
            </a:extLst>
          </p:cNvPr>
          <p:cNvSpPr>
            <a:spLocks noGrp="1"/>
          </p:cNvSpPr>
          <p:nvPr>
            <p:ph type="title"/>
          </p:nvPr>
        </p:nvSpPr>
        <p:spPr>
          <a:xfrm>
            <a:off x="603253" y="539751"/>
            <a:ext cx="7746268" cy="717551"/>
          </a:xfrm>
        </p:spPr>
        <p:txBody>
          <a:bodyPr/>
          <a:lstStyle/>
          <a:p>
            <a:r>
              <a:rPr lang="de-DE" dirty="0"/>
              <a:t>Utilisation du transport public : climat</a:t>
            </a:r>
          </a:p>
        </p:txBody>
      </p:sp>
      <p:sp>
        <p:nvSpPr>
          <p:cNvPr id="3" name="Textplatzhalter 2">
            <a:extLst>
              <a:ext uri="{FF2B5EF4-FFF2-40B4-BE49-F238E27FC236}">
                <a16:creationId xmlns:a16="http://schemas.microsoft.com/office/drawing/2014/main" id="{AB405528-2975-AFCB-DE04-28DF66E60772}"/>
              </a:ext>
            </a:extLst>
          </p:cNvPr>
          <p:cNvSpPr>
            <a:spLocks noGrp="1"/>
          </p:cNvSpPr>
          <p:nvPr>
            <p:ph type="body" sz="half" idx="1"/>
          </p:nvPr>
        </p:nvSpPr>
        <p:spPr/>
        <p:txBody>
          <a:bodyPr>
            <a:normAutofit/>
          </a:bodyPr>
          <a:lstStyle/>
          <a:p>
            <a:r>
              <a:rPr lang="de-DE" dirty="0"/>
              <a:t>Every kilometer travelled by public transport saves an average of 95 grams of effet de serre gaz and 19 grams of nitrogen oxides compared to a voiture journey</a:t>
            </a:r>
          </a:p>
        </p:txBody>
      </p:sp>
      <p:pic>
        <p:nvPicPr>
          <p:cNvPr id="5" name="Grafik 4" descr="Ein Bild, das Text, Screenshot, Schrift, Design enthält.&#10;&#10;KI-generierte Inhalte können fehlerhaft sein.">
            <a:extLst>
              <a:ext uri="{FF2B5EF4-FFF2-40B4-BE49-F238E27FC236}">
                <a16:creationId xmlns:a16="http://schemas.microsoft.com/office/drawing/2014/main" id="{4AF462BA-66F2-3938-4F7C-74ABDB26629A}"/>
              </a:ext>
            </a:extLst>
          </p:cNvPr>
          <p:cNvPicPr>
            <a:picLocks noChangeAspect="1"/>
          </p:cNvPicPr>
          <p:nvPr/>
        </p:nvPicPr>
        <p:blipFill>
          <a:blip r:embed="rId2">
            <a:extLst>
              <a:ext uri="{28A0092B-C50C-407E-A947-70E740481C1C}">
                <a14:useLocalDpi xmlns:a14="http://schemas.microsoft.com/office/drawing/2010/main" val="0"/>
              </a:ext>
            </a:extLst>
          </a:blip>
          <a:srcRect t="1427" r="53586" b="63014"/>
          <a:stretch>
            <a:fillRect/>
          </a:stretch>
        </p:blipFill>
        <p:spPr>
          <a:xfrm>
            <a:off x="2682556" y="3056016"/>
            <a:ext cx="6826887" cy="3700384"/>
          </a:xfrm>
          <a:prstGeom prst="rect">
            <a:avLst/>
          </a:prstGeom>
        </p:spPr>
      </p:pic>
    </p:spTree>
    <p:extLst>
      <p:ext uri="{BB962C8B-B14F-4D97-AF65-F5344CB8AC3E}">
        <p14:creationId xmlns:p14="http://schemas.microsoft.com/office/powerpoint/2010/main" val="3397910006"/>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7A6C35-5C2A-4489-ACBB-86889D0E8187}"/>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TotalTime>
  <Words>1458</Words>
  <Application>Microsoft Office PowerPoint</Application>
  <PresentationFormat>Widescreen</PresentationFormat>
  <Paragraphs>166</Paragraphs>
  <Slides>32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Aptos</vt:lpstr>
      <vt:lpstr>Arial</vt:lpstr>
      <vt:lpstr>Arial Rounded MT Bold</vt:lpstr>
      <vt:lpstr>Calibri</vt:lpstr>
      <vt:lpstr>Helvetica Neue</vt:lpstr>
      <vt:lpstr>Helvetica Neue Medium</vt:lpstr>
      <vt:lpstr>Montserrat Regular</vt:lpstr>
      <vt:lpstr>21_BasicWhite</vt:lpstr>
      <vt:lpstr>Transport public</vt:lpstr>
      <vt:lpstr>Road Transportation Systems Engineering Development in the Sub-Saharan Africa – Modern EU Master Programme &amp; Capacity Building</vt:lpstr>
      <vt:lpstr>PowerPoint Presentation</vt:lpstr>
      <vt:lpstr>Aperçu</vt:lpstr>
      <vt:lpstr>Définition</vt:lpstr>
      <vt:lpstr>Moyens de transport public</vt:lpstr>
      <vt:lpstr>Concept central</vt:lpstr>
      <vt:lpstr>Utilisation du transport public : répartition modale</vt:lpstr>
      <vt:lpstr>Utilisation du transport public : climat</vt:lpstr>
      <vt:lpstr>Utilisation du transport public : consommation d’espace </vt:lpstr>
      <vt:lpstr>Popularité du transport public</vt:lpstr>
      <vt:lpstr>Popularité du transport public</vt:lpstr>
      <vt:lpstr>Groupes d’usagers</vt:lpstr>
      <vt:lpstr>Aperçu</vt:lpstr>
      <vt:lpstr>Organisation : cadre juridique</vt:lpstr>
      <vt:lpstr>Organisation : modèle à trois niveaux</vt:lpstr>
      <vt:lpstr>Organisation : modèle à trois niveaux</vt:lpstr>
      <vt:lpstr>Financement : principes de base</vt:lpstr>
      <vt:lpstr>Financement : tarification des billets </vt:lpstr>
      <vt:lpstr>Financement : tarification des billetsExemples de bonnes pratiques  </vt:lpstr>
      <vt:lpstr>Aperçu</vt:lpstr>
      <vt:lpstr>Planification : processus de planification</vt:lpstr>
      <vt:lpstr>Planification : service régulier</vt:lpstr>
      <vt:lpstr>Planification : types de service régulier</vt:lpstr>
      <vt:lpstr>Planification : types de réseaux</vt:lpstr>
      <vt:lpstr>Équité et accessibilité : Planification sensible au genre </vt:lpstr>
      <vt:lpstr>Équité et accessibilité : Planification pour les personnes en situation de handicap </vt:lpstr>
      <vt:lpstr>Aperçu</vt:lpstr>
      <vt:lpstr>Communication et marketing</vt:lpstr>
      <vt:lpstr>Merci pour votre attention !</vt:lpstr>
      <vt:lpstr>Sources : littérature</vt:lpstr>
      <vt:lpstr>Sources : graphiques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15</cp:revision>
  <dcterms:modified xsi:type="dcterms:W3CDTF">2026-07-15T08:07:15Z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