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30"/>
  </p:notesMasterIdLst>
  <p:handoutMasterIdLst>
    <p:handoutMasterId r:id="rId31"/>
  </p:handoutMasterIdLst>
  <p:sldIdLst>
    <p:sldId id="306" r:id="rId5"/>
    <p:sldId id="308" r:id="rId6"/>
    <p:sldId id="313" r:id="rId7"/>
    <p:sldId id="382" r:id="rId8"/>
    <p:sldId id="415" r:id="rId9"/>
    <p:sldId id="416" r:id="rId10"/>
    <p:sldId id="417" r:id="rId11"/>
    <p:sldId id="418" r:id="rId12"/>
    <p:sldId id="419" r:id="rId13"/>
    <p:sldId id="420" r:id="rId14"/>
    <p:sldId id="421" r:id="rId15"/>
    <p:sldId id="422" r:id="rId16"/>
    <p:sldId id="423" r:id="rId17"/>
    <p:sldId id="425" r:id="rId18"/>
    <p:sldId id="426" r:id="rId19"/>
    <p:sldId id="427" r:id="rId20"/>
    <p:sldId id="428" r:id="rId21"/>
    <p:sldId id="429" r:id="rId22"/>
    <p:sldId id="430" r:id="rId23"/>
    <p:sldId id="431" r:id="rId24"/>
    <p:sldId id="432" r:id="rId25"/>
    <p:sldId id="433" r:id="rId26"/>
    <p:sldId id="434" r:id="rId27"/>
    <p:sldId id="342" r:id="rId28"/>
    <p:sldId id="309" r:id="rId29"/>
  </p:sldIdLst>
  <p:sldSz cx="12192000" cy="6858000"/>
  <p:notesSz cx="6858000" cy="9144000"/>
  <p:defaultTextStyle>
    <a:defPPr marL="0" marR="0" indent="0" algn="l" defTabSz="45717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22858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457177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685766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914354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142943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371531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60012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82870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EA4"/>
    <a:srgbClr val="00518E"/>
    <a:srgbClr val="F26211"/>
    <a:srgbClr val="EE230C"/>
    <a:srgbClr val="B51600"/>
    <a:srgbClr val="F78722"/>
    <a:srgbClr val="890F00"/>
    <a:srgbClr val="B43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EEF72D-7315-6A85-D9EB-830FF8926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C4B9E-DF6E-CA61-9438-27E3062F23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809F-B601-46A5-95FD-A01EF3B82BA5}" type="datetimeFigureOut">
              <a:rPr lang="pl-PL" smtClean="0"/>
              <a:t>16.02.2026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034D3-8DE9-CCDC-17EC-464B2DE7AF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9069B-BC8B-5825-2EF9-186239D4AD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C6221-82B4-4BEE-9CB4-736C66E0B1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4221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4" name="Shape 3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1pPr>
    <a:lvl2pPr indent="11429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2pPr>
    <a:lvl3pPr indent="228589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3pPr>
    <a:lvl4pPr indent="342883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4pPr>
    <a:lvl5pPr indent="457177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5pPr>
    <a:lvl6pPr indent="571471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6pPr>
    <a:lvl7pPr indent="685766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7pPr>
    <a:lvl8pPr indent="800060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8pPr>
    <a:lvl9pPr indent="91435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5448300" y="366148"/>
            <a:ext cx="3119096" cy="925849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6196" y="1937759"/>
            <a:ext cx="8910054" cy="13706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1A6CDE22-E8DA-52CE-374D-E1B0E8D6DCE6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67347" y="3907639"/>
            <a:ext cx="9675241" cy="573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rgbClr val="F787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760360" y="1219340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7854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imi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9060-377F-FDF7-6A0B-608171A9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1024578"/>
          </a:xfr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lang="pl-PL" sz="3200" spc="0" normalizeH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0B9F30-EF70-733D-8FA7-5149A979B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1971" y="2117727"/>
            <a:ext cx="7392511" cy="3816351"/>
          </a:xfrm>
        </p:spPr>
        <p:txBody>
          <a:bodyPr>
            <a:normAutofit/>
          </a:bodyPr>
          <a:lstStyle>
            <a:lvl1pPr marL="457194" indent="-457194">
              <a:buClr>
                <a:srgbClr val="F26211"/>
              </a:buClr>
              <a:buFont typeface="+mj-lt"/>
              <a:buAutoNum type="arabicPeriod"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2180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09921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_cons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  <p:pic>
        <p:nvPicPr>
          <p:cNvPr id="2" name="AdobeStock_327403039 (1).jpeg" descr="AdobeStock_327403039 (1).jpeg">
            <a:extLst>
              <a:ext uri="{FF2B5EF4-FFF2-40B4-BE49-F238E27FC236}">
                <a16:creationId xmlns:a16="http://schemas.microsoft.com/office/drawing/2014/main" id="{598BF2E8-CED0-74AA-B0A7-D3B01E976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947" r="31881"/>
          <a:stretch>
            <a:fillRect/>
          </a:stretch>
        </p:blipFill>
        <p:spPr>
          <a:xfrm flipH="1">
            <a:off x="7596329" y="0"/>
            <a:ext cx="472942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>
            <a:extLst>
              <a:ext uri="{FF2B5EF4-FFF2-40B4-BE49-F238E27FC236}">
                <a16:creationId xmlns:a16="http://schemas.microsoft.com/office/drawing/2014/main" id="{81193AA5-7E0E-3068-3555-20A8461E9F01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0"/>
            <a:ext cx="5933876" cy="45567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0214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429C12A-3B1A-9342-8C6B-1CC6D9C118A8}"/>
              </a:ext>
            </a:extLst>
          </p:cNvPr>
          <p:cNvSpPr txBox="1">
            <a:spLocks/>
          </p:cNvSpPr>
          <p:nvPr userDrawn="1"/>
        </p:nvSpPr>
        <p:spPr>
          <a:xfrm>
            <a:off x="5938106" y="6560485"/>
            <a:ext cx="315792" cy="297517"/>
          </a:xfrm>
          <a:prstGeom prst="rect">
            <a:avLst/>
          </a:prstGeom>
          <a:noFill/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0" i="0" u="none" strike="noStrike" cap="none" spc="0" normalizeH="0" baseline="0" smtClean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 panose="00000500000000000000" pitchFamily="2" charset="-18"/>
                <a:ea typeface="Montserrat Regular" panose="00000500000000000000" pitchFamily="2" charset="-18"/>
                <a:cs typeface="Montserrat Regular" panose="00000500000000000000" pitchFamily="2" charset="-18"/>
                <a:sym typeface="Jura Light Bold"/>
              </a:defRPr>
            </a:lvl1pPr>
            <a:lvl2pPr marL="0" marR="0" indent="457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fld id="{86CB4B4D-7CA3-9044-876B-883B54F8677D}" type="slidenum">
              <a:rPr lang="pl-PL" sz="1600" smtClean="0"/>
              <a:pPr/>
              <a:t>‹#›</a:t>
            </a:fld>
            <a:endParaRPr lang="pl-PL" sz="1600"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3214153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0448F59B-1696-C8F0-6727-7C8C7C76F06C}"/>
              </a:ext>
            </a:extLst>
          </p:cNvPr>
          <p:cNvSpPr/>
          <p:nvPr userDrawn="1"/>
        </p:nvSpPr>
        <p:spPr>
          <a:xfrm>
            <a:off x="7590680" y="100"/>
            <a:ext cx="4610944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" name="Prostokąt 3">
            <a:extLst>
              <a:ext uri="{FF2B5EF4-FFF2-40B4-BE49-F238E27FC236}">
                <a16:creationId xmlns:a16="http://schemas.microsoft.com/office/drawing/2014/main" id="{6B5EBAE9-110C-F2D1-0E42-07936DE34ED5}"/>
              </a:ext>
            </a:extLst>
          </p:cNvPr>
          <p:cNvSpPr/>
          <p:nvPr userDrawn="1"/>
        </p:nvSpPr>
        <p:spPr>
          <a:xfrm>
            <a:off x="2445951" y="3274664"/>
            <a:ext cx="7261320" cy="2975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444500" dir="8520000">
              <a:srgbClr val="FFC000">
                <a:alpha val="1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4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639442" y="2618753"/>
            <a:ext cx="6902765" cy="260217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0" indent="0">
              <a:buClr>
                <a:srgbClr val="F78722"/>
              </a:buClr>
              <a:buFont typeface="Arial" panose="020B0604020202020204" pitchFamily="34" charset="0"/>
              <a:buNone/>
              <a:defRPr kumimoji="0" sz="24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639443" y="1549867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40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5031240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&amp;bulle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AA7FE7-C925-7647-BE96-8B85A565D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515" t="24855" r="52771" b="56359"/>
          <a:stretch/>
        </p:blipFill>
        <p:spPr>
          <a:xfrm>
            <a:off x="9748685" y="5102941"/>
            <a:ext cx="2443316" cy="1755059"/>
          </a:xfrm>
          <a:prstGeom prst="rect">
            <a:avLst/>
          </a:prstGeom>
        </p:spPr>
      </p:pic>
      <p:sp>
        <p:nvSpPr>
          <p:cNvPr id="4" name="Slide Title">
            <a:extLst>
              <a:ext uri="{FF2B5EF4-FFF2-40B4-BE49-F238E27FC236}">
                <a16:creationId xmlns:a16="http://schemas.microsoft.com/office/drawing/2014/main" id="{6F028D56-E5BA-213C-4BB7-DF98DFBE4946}"/>
              </a:ext>
            </a:extLst>
          </p:cNvPr>
          <p:cNvSpPr txBox="1">
            <a:spLocks/>
          </p:cNvSpPr>
          <p:nvPr userDrawn="1"/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60" tIns="22860" rIns="22860" bIns="22860" anchor="t"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6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247648" hangingPunct="0">
              <a:lnSpc>
                <a:spcPct val="100000"/>
              </a:lnSpc>
            </a:pPr>
            <a:r>
              <a:rPr lang="pl-PL" sz="3200" dirty="0" err="1"/>
              <a:t>Slide</a:t>
            </a:r>
            <a:r>
              <a:rPr lang="pl-PL" sz="3200" dirty="0"/>
              <a:t> </a:t>
            </a:r>
            <a:r>
              <a:rPr lang="pl-PL" sz="3200" dirty="0" err="1"/>
              <a:t>Title</a:t>
            </a:r>
            <a:endParaRPr lang="pl-PL" sz="3200" dirty="0"/>
          </a:p>
        </p:txBody>
      </p:sp>
      <p:pic>
        <p:nvPicPr>
          <p:cNvPr id="7" name="afryka.svg" descr="afryka.svg">
            <a:extLst>
              <a:ext uri="{FF2B5EF4-FFF2-40B4-BE49-F238E27FC236}">
                <a16:creationId xmlns:a16="http://schemas.microsoft.com/office/drawing/2014/main" id="{BA6D182A-EEE0-3541-CD96-504AE4002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11" t="-5164" r="-14972" b="73693"/>
          <a:stretch/>
        </p:blipFill>
        <p:spPr>
          <a:xfrm>
            <a:off x="0" y="4681025"/>
            <a:ext cx="5223749" cy="217697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483CB89B-51C9-A270-F251-447E8DE9DB5A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0" y="1386840"/>
            <a:ext cx="10407877" cy="40553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127296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ryka.svg" descr="afryka.svg">
            <a:extLst>
              <a:ext uri="{FF2B5EF4-FFF2-40B4-BE49-F238E27FC236}">
                <a16:creationId xmlns:a16="http://schemas.microsoft.com/office/drawing/2014/main" id="{FDDE8007-15B1-B20D-2109-A45AF4734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861" r="43957"/>
          <a:stretch/>
        </p:blipFill>
        <p:spPr>
          <a:xfrm>
            <a:off x="8576053" y="2"/>
            <a:ext cx="3615947" cy="505952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Title">
            <a:extLst>
              <a:ext uri="{FF2B5EF4-FFF2-40B4-BE49-F238E27FC236}">
                <a16:creationId xmlns:a16="http://schemas.microsoft.com/office/drawing/2014/main" id="{08014D8F-04FD-678E-AC67-9901AD07829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D23B232E-4B33-E4C1-DDB0-31B90820D4A6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851909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3417254" y="1179598"/>
            <a:ext cx="4926646" cy="1706353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2993" y="398036"/>
            <a:ext cx="3124261" cy="694500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851416" y="2885952"/>
            <a:ext cx="8910054" cy="949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r>
              <a:rPr lang="pl-PL" dirty="0"/>
              <a:t>!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2401" y="1167068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2583223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10985500" cy="716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3" y="2124254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6240" y="6486710"/>
            <a:ext cx="253274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7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9" r:id="rId2"/>
    <p:sldLayoutId id="2147483678" r:id="rId3"/>
    <p:sldLayoutId id="2147483680" r:id="rId4"/>
    <p:sldLayoutId id="2147483682" r:id="rId5"/>
    <p:sldLayoutId id="2147483683" r:id="rId6"/>
    <p:sldLayoutId id="2147483684" r:id="rId7"/>
    <p:sldLayoutId id="2147483685" r:id="rId8"/>
    <p:sldLayoutId id="2147483687" r:id="rId9"/>
  </p:sldLayoutIdLst>
  <p:transition spd="med"/>
  <p:txStyles>
    <p:titleStyle>
      <a:lvl1pPr marL="0" marR="0" indent="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9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89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84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81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77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7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70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6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hwa.dot.gov/publications/research/operations/its/06108/06108.pdf" TargetMode="Externa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1A30-B86A-18DC-CFD2-586F00D22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Traffic Engineering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85AD9-F452-2FFB-4F41-12718A52AA2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67347" y="3907639"/>
            <a:ext cx="9675241" cy="867561"/>
          </a:xfrm>
        </p:spPr>
        <p:txBody>
          <a:bodyPr/>
          <a:lstStyle/>
          <a:p>
            <a:r>
              <a:rPr lang="en-US" dirty="0"/>
              <a:t>Lecture 3.1: Traffic Data Collection Methods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7844760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86950-4D26-887F-BAB0-9AE0C568D78D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dirty="0"/>
              <a:t>Travel Time Studies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Test vehicle method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Floating car technique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License plate matching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/>
              <a:t>Intersection delay Studies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/>
              <a:t>Parking Studies</a:t>
            </a:r>
          </a:p>
          <a:p>
            <a:pPr>
              <a:buFont typeface="Wingdings" panose="05000000000000000000" pitchFamily="2" charset="2"/>
              <a:buChar char="q"/>
            </a:pPr>
            <a:endParaRPr lang="en-US" b="1" dirty="0"/>
          </a:p>
          <a:p>
            <a:pPr lvl="1">
              <a:buFont typeface="Wingdings" panose="05000000000000000000" pitchFamily="2" charset="2"/>
              <a:buChar char="ü"/>
            </a:pPr>
            <a:endParaRPr lang="en-US" dirty="0"/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DAE1178-0584-4B73-E1A3-D68E46D7B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4889500" cy="717551"/>
          </a:xfrm>
        </p:spPr>
        <p:txBody>
          <a:bodyPr/>
          <a:lstStyle/>
          <a:p>
            <a:r>
              <a:rPr lang="en-US" dirty="0"/>
              <a:t>Manual Data Collection</a:t>
            </a:r>
          </a:p>
        </p:txBody>
      </p:sp>
    </p:spTree>
    <p:extLst>
      <p:ext uri="{BB962C8B-B14F-4D97-AF65-F5344CB8AC3E}">
        <p14:creationId xmlns:p14="http://schemas.microsoft.com/office/powerpoint/2010/main" val="3693000604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2CCC67-E253-C606-27D9-0E91205637DC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dirty="0"/>
              <a:t>Advantages of Manual Methods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Low equipment cost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High flexibility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Useful for complex observations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/>
              <a:t>Limitations of Manual Methods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 Labor-intensive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Human error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Good for short duration only</a:t>
            </a: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D1087CF-9194-462F-F7AD-A03C77CF1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4889500" cy="717550"/>
          </a:xfrm>
        </p:spPr>
        <p:txBody>
          <a:bodyPr/>
          <a:lstStyle/>
          <a:p>
            <a:r>
              <a:rPr lang="en-US" dirty="0"/>
              <a:t>Manual Data Collection</a:t>
            </a:r>
          </a:p>
        </p:txBody>
      </p:sp>
    </p:spTree>
    <p:extLst>
      <p:ext uri="{BB962C8B-B14F-4D97-AF65-F5344CB8AC3E}">
        <p14:creationId xmlns:p14="http://schemas.microsoft.com/office/powerpoint/2010/main" val="1785130301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2FAF3-9F79-6837-C50F-68EE07612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597647" cy="717551"/>
          </a:xfrm>
        </p:spPr>
        <p:txBody>
          <a:bodyPr/>
          <a:lstStyle/>
          <a:p>
            <a:r>
              <a:rPr lang="en-US" dirty="0"/>
              <a:t>Portable/Semi-Automated Methods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F77A02-2BA7-AF2C-BC53-06FD43F63927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Portable devices</a:t>
            </a:r>
          </a:p>
          <a:p>
            <a:r>
              <a:rPr lang="en-US" dirty="0"/>
              <a:t>Temporary installation</a:t>
            </a:r>
          </a:p>
          <a:p>
            <a:r>
              <a:rPr lang="en-US" dirty="0"/>
              <a:t>Reduced manpower</a:t>
            </a:r>
          </a:p>
          <a:p>
            <a:r>
              <a:rPr lang="en-US" dirty="0"/>
              <a:t> The pneumatic tube is the most common portable traffic device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882100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D64885-C57C-873D-8F00-B37CBDC69C2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32101" y="1222699"/>
            <a:ext cx="8807980" cy="2143758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dirty="0"/>
              <a:t>Axle-based detection</a:t>
            </a:r>
          </a:p>
          <a:p>
            <a:pPr>
              <a:spcBef>
                <a:spcPts val="1200"/>
              </a:spcBef>
            </a:pPr>
            <a:r>
              <a:rPr lang="en-US" dirty="0"/>
              <a:t>Portable counters</a:t>
            </a:r>
          </a:p>
          <a:p>
            <a:pPr>
              <a:spcBef>
                <a:spcPts val="1200"/>
              </a:spcBef>
            </a:pPr>
            <a:r>
              <a:rPr lang="en-US" dirty="0"/>
              <a:t>Widely used</a:t>
            </a:r>
          </a:p>
          <a:p>
            <a:pPr>
              <a:spcBef>
                <a:spcPts val="1200"/>
              </a:spcBef>
            </a:pPr>
            <a:r>
              <a:rPr lang="en-US" dirty="0"/>
              <a:t>Need axle to vehicle conversion </a:t>
            </a: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67C269C-FAFE-D1A5-C99B-11EEE8C0A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4889500" cy="717550"/>
          </a:xfrm>
        </p:spPr>
        <p:txBody>
          <a:bodyPr/>
          <a:lstStyle/>
          <a:p>
            <a:r>
              <a:rPr lang="en-US" dirty="0"/>
              <a:t>Pneumatic Road Tubes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69DD632-19E3-E2C3-1298-5301DF976281}"/>
              </a:ext>
            </a:extLst>
          </p:cNvPr>
          <p:cNvSpPr txBox="1">
            <a:spLocks/>
          </p:cNvSpPr>
          <p:nvPr/>
        </p:nvSpPr>
        <p:spPr>
          <a:xfrm>
            <a:off x="742950" y="3301369"/>
            <a:ext cx="8172450" cy="717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20" rIns="45719" bIns="45720" anchor="t">
            <a:noAutofit/>
          </a:bodyPr>
          <a:lstStyle>
            <a:lvl1pPr marL="0" marR="0" indent="0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228597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94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91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89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86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83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80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77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dirty="0"/>
              <a:t>Pneumatic Road Tubes Applications 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8D425C37-CC6F-C154-7A3D-B1E44C21EAFF}"/>
              </a:ext>
            </a:extLst>
          </p:cNvPr>
          <p:cNvSpPr txBox="1">
            <a:spLocks/>
          </p:cNvSpPr>
          <p:nvPr/>
        </p:nvSpPr>
        <p:spPr>
          <a:xfrm>
            <a:off x="1122601" y="4155443"/>
            <a:ext cx="8807980" cy="2143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50800" rIns="45719" bIns="50800">
            <a:normAutofit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>
                <a:srgbClr val="F78722"/>
              </a:buClr>
              <a:buSzPct val="123000"/>
              <a:buFont typeface="Arial" panose="020B0604020202020204" pitchFamily="34" charset="0"/>
              <a:buChar char="—"/>
              <a:tabLst/>
              <a:defRPr kumimoji="0" sz="2800" b="0" i="0" u="none" strike="noStrike" cap="none" spc="0" normalizeH="0" baseline="0" dirty="0">
                <a:ln>
                  <a:noFill/>
                </a:ln>
                <a:solidFill>
                  <a:srgbClr val="432411"/>
                </a:solidFill>
                <a:effectLst/>
                <a:uFillTx/>
                <a:latin typeface="Montserrat Regular"/>
                <a:ea typeface="Montserrat Regular"/>
                <a:cs typeface="Montserrat Regular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42895" marR="0" indent="-342895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>
                <a:schemeClr val="tx1"/>
              </a:buClr>
              <a:buSzPct val="123000"/>
              <a:buFont typeface="Arial Rounded MT Bold" panose="020F0704030504030204" pitchFamily="34" charset="0"/>
              <a:buChar char="—"/>
              <a:tabLst/>
              <a:defRPr kumimoji="0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r>
              <a:rPr lang="en-US" dirty="0"/>
              <a:t>24-hour counts</a:t>
            </a:r>
          </a:p>
          <a:p>
            <a:r>
              <a:rPr lang="en-US" dirty="0"/>
              <a:t>Directional volumes</a:t>
            </a:r>
          </a:p>
          <a:p>
            <a:r>
              <a:rPr lang="en-US" dirty="0"/>
              <a:t>Speed estimation</a:t>
            </a:r>
          </a:p>
          <a:p>
            <a:pPr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286302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2C4B3DA-18B9-C75E-677E-8025BF5ED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4889500" cy="717550"/>
          </a:xfrm>
        </p:spPr>
        <p:txBody>
          <a:bodyPr/>
          <a:lstStyle/>
          <a:p>
            <a:r>
              <a:rPr lang="en-US" dirty="0"/>
              <a:t>Pneumatic Road Tubes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1CE3A52-EA29-1A24-B597-98ACD0E8F70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69963" y="1387475"/>
            <a:ext cx="8807450" cy="5059363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dirty="0"/>
              <a:t>Advantages</a:t>
            </a:r>
            <a:r>
              <a:rPr lang="en-US" dirty="0"/>
              <a:t> </a:t>
            </a:r>
          </a:p>
          <a:p>
            <a:r>
              <a:rPr lang="en-US" dirty="0"/>
              <a:t>Low cost</a:t>
            </a:r>
          </a:p>
          <a:p>
            <a:r>
              <a:rPr lang="en-US" dirty="0"/>
              <a:t>Quick deployment</a:t>
            </a:r>
          </a:p>
          <a:p>
            <a:r>
              <a:rPr lang="en-US" dirty="0"/>
              <a:t>Suitable for rural roads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/>
              <a:t>Limitations</a:t>
            </a:r>
            <a:r>
              <a:rPr lang="en-US" dirty="0"/>
              <a:t> </a:t>
            </a:r>
          </a:p>
          <a:p>
            <a:r>
              <a:rPr lang="en-US" dirty="0"/>
              <a:t>Counts axles</a:t>
            </a:r>
          </a:p>
          <a:p>
            <a:r>
              <a:rPr lang="en-US" dirty="0"/>
              <a:t>Damage and vandalism</a:t>
            </a:r>
          </a:p>
          <a:p>
            <a:r>
              <a:rPr lang="en-US" dirty="0"/>
              <a:t>Urban limitations</a:t>
            </a:r>
          </a:p>
          <a:p>
            <a:endParaRPr lang="en-US" dirty="0"/>
          </a:p>
        </p:txBody>
      </p:sp>
      <p:pic>
        <p:nvPicPr>
          <p:cNvPr id="30722" name="Picture 2" descr="Pneumatic road tubes or traffic counters">
            <a:extLst>
              <a:ext uri="{FF2B5EF4-FFF2-40B4-BE49-F238E27FC236}">
                <a16:creationId xmlns:a16="http://schemas.microsoft.com/office/drawing/2014/main" id="{EC9E8F3A-5B85-CE9E-171F-4B338D0DA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714" y="1524000"/>
            <a:ext cx="5737385" cy="382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218136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41E04-AAB8-3A04-A6C0-5B9587E62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108948" cy="717551"/>
          </a:xfrm>
        </p:spPr>
        <p:txBody>
          <a:bodyPr/>
          <a:lstStyle/>
          <a:p>
            <a:r>
              <a:rPr lang="en-US" dirty="0"/>
              <a:t>Fully Automated/ Permanent Methods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68C692-510C-F16D-6690-4A17414864A3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Use sensors and detectors to count vehicles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Suitable for long-term and continuous counts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Higher initial cost but lower labor demand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Provide large volumes of reliable data</a:t>
            </a:r>
          </a:p>
          <a:p>
            <a:pPr marL="0" indent="0">
              <a:buNone/>
            </a:pPr>
            <a:r>
              <a:rPr lang="en-US" b="1" dirty="0"/>
              <a:t>Inductive Loop Detectors</a:t>
            </a:r>
          </a:p>
          <a:p>
            <a:r>
              <a:rPr lang="en-US" dirty="0"/>
              <a:t>Most common detector</a:t>
            </a:r>
          </a:p>
          <a:p>
            <a:r>
              <a:rPr lang="en-US" dirty="0"/>
              <a:t>Presence and passage</a:t>
            </a:r>
          </a:p>
          <a:p>
            <a:r>
              <a:rPr lang="en-US" dirty="0"/>
              <a:t>Pavement embedded</a:t>
            </a:r>
          </a:p>
          <a:p>
            <a:pPr>
              <a:buFont typeface="Wingdings" panose="05000000000000000000" pitchFamily="2" charset="2"/>
              <a:buChar char="q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33631707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736A4F-4D25-BCB4-3743-324B69E2AB7C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Magnetic Detectors</a:t>
            </a:r>
          </a:p>
          <a:p>
            <a:r>
              <a:rPr lang="en-US" dirty="0"/>
              <a:t>Detect magnetic field change</a:t>
            </a:r>
          </a:p>
          <a:p>
            <a:r>
              <a:rPr lang="en-US" dirty="0"/>
              <a:t>Low maintenance</a:t>
            </a:r>
          </a:p>
          <a:p>
            <a:r>
              <a:rPr lang="en-US" dirty="0"/>
              <a:t>Limited data</a:t>
            </a:r>
          </a:p>
          <a:p>
            <a:pPr marL="0" indent="0">
              <a:buNone/>
            </a:pPr>
            <a:r>
              <a:rPr lang="en-US" b="1" dirty="0"/>
              <a:t>Radar-Based Detectors</a:t>
            </a:r>
          </a:p>
          <a:p>
            <a:r>
              <a:rPr lang="en-US" dirty="0"/>
              <a:t>Microwave radar</a:t>
            </a:r>
          </a:p>
          <a:p>
            <a:r>
              <a:rPr lang="en-US" dirty="0"/>
              <a:t>Speed and volume</a:t>
            </a:r>
          </a:p>
          <a:p>
            <a:r>
              <a:rPr lang="en-US" dirty="0"/>
              <a:t>Overhead or roadside</a:t>
            </a:r>
          </a:p>
          <a:p>
            <a:endParaRPr lang="en-US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682B80D-5FB6-3C9F-0F7F-8B8C3FDD5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108948" cy="717551"/>
          </a:xfrm>
        </p:spPr>
        <p:txBody>
          <a:bodyPr/>
          <a:lstStyle/>
          <a:p>
            <a:r>
              <a:rPr lang="en-US" dirty="0"/>
              <a:t>Fully Automated/ Permanent Methods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896FCC-1E7A-C31A-AE12-13B54DE6E6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6661" y="2784934"/>
            <a:ext cx="6502681" cy="291736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C8253B7-0B73-A6ED-ED8F-43B1FBA908E0}"/>
              </a:ext>
            </a:extLst>
          </p:cNvPr>
          <p:cNvSpPr txBox="1"/>
          <p:nvPr/>
        </p:nvSpPr>
        <p:spPr>
          <a:xfrm>
            <a:off x="8473302" y="6104447"/>
            <a:ext cx="3432048" cy="4072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0"/>
              </a:spcBef>
            </a:pPr>
            <a:r>
              <a:rPr kumimoji="0" lang="en-US" sz="11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Source: FHWA,  Traffic detection handbook, 3</a:t>
            </a:r>
            <a:r>
              <a:rPr kumimoji="0" lang="en-US" sz="1100" b="0" i="0" u="none" strike="noStrike" cap="none" spc="0" normalizeH="0" baseline="30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rd</a:t>
            </a:r>
            <a:r>
              <a:rPr kumimoji="0" lang="en-US" sz="11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edition</a:t>
            </a:r>
          </a:p>
        </p:txBody>
      </p:sp>
    </p:spTree>
    <p:extLst>
      <p:ext uri="{BB962C8B-B14F-4D97-AF65-F5344CB8AC3E}">
        <p14:creationId xmlns:p14="http://schemas.microsoft.com/office/powerpoint/2010/main" val="2107930928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3F3A7B-FFDA-4864-5192-CA77C870F752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Infrared and Laser Sensors</a:t>
            </a:r>
          </a:p>
          <a:p>
            <a:r>
              <a:rPr lang="en-US" dirty="0"/>
              <a:t>Non-intrusive</a:t>
            </a:r>
          </a:p>
          <a:p>
            <a:r>
              <a:rPr lang="en-US" dirty="0"/>
              <a:t>Vehicle classification</a:t>
            </a:r>
          </a:p>
          <a:p>
            <a:r>
              <a:rPr lang="en-US" dirty="0"/>
              <a:t>Weather sensitivity</a:t>
            </a:r>
          </a:p>
          <a:p>
            <a:pPr marL="0" indent="0">
              <a:buNone/>
            </a:pPr>
            <a:r>
              <a:rPr lang="en-US" b="1" dirty="0"/>
              <a:t>Video Image Processing</a:t>
            </a:r>
          </a:p>
          <a:p>
            <a:r>
              <a:rPr lang="en-US" dirty="0"/>
              <a:t>Camera-based</a:t>
            </a:r>
          </a:p>
          <a:p>
            <a:r>
              <a:rPr lang="en-US" dirty="0"/>
              <a:t>Multi-lane detection</a:t>
            </a:r>
          </a:p>
          <a:p>
            <a:r>
              <a:rPr lang="en-US" dirty="0"/>
              <a:t>Advanced image detection and analytics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6083758-1DBD-847C-EF06-11EFB6C0A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108948" cy="717551"/>
          </a:xfrm>
        </p:spPr>
        <p:txBody>
          <a:bodyPr/>
          <a:lstStyle/>
          <a:p>
            <a:r>
              <a:rPr lang="en-US" dirty="0"/>
              <a:t>Fully Automated/ Permanent Methods</a:t>
            </a:r>
          </a:p>
        </p:txBody>
      </p:sp>
      <p:pic>
        <p:nvPicPr>
          <p:cNvPr id="32770" name="Picture 2" descr="Violation_Detection_Frame">
            <a:extLst>
              <a:ext uri="{FF2B5EF4-FFF2-40B4-BE49-F238E27FC236}">
                <a16:creationId xmlns:a16="http://schemas.microsoft.com/office/drawing/2014/main" id="{8B178C60-5213-EAF1-F354-37467213BD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912" y="2112008"/>
            <a:ext cx="5968738" cy="335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4687506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E0F466-2F61-4C20-F5D3-777D33FE15DB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dirty="0"/>
              <a:t>Advantage</a:t>
            </a:r>
          </a:p>
          <a:p>
            <a:r>
              <a:rPr lang="en-US" dirty="0"/>
              <a:t>Continuous data</a:t>
            </a:r>
          </a:p>
          <a:p>
            <a:r>
              <a:rPr lang="en-US" dirty="0"/>
              <a:t>High accuracy</a:t>
            </a:r>
          </a:p>
          <a:p>
            <a:r>
              <a:rPr lang="en-US" dirty="0"/>
              <a:t>ITS integration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/>
              <a:t>Limitations</a:t>
            </a:r>
          </a:p>
          <a:p>
            <a:r>
              <a:rPr lang="en-US" dirty="0"/>
              <a:t>High cost</a:t>
            </a:r>
          </a:p>
          <a:p>
            <a:r>
              <a:rPr lang="en-US" dirty="0"/>
              <a:t>Maintenance</a:t>
            </a:r>
          </a:p>
          <a:p>
            <a:r>
              <a:rPr lang="en-US" dirty="0"/>
              <a:t>Data overload</a:t>
            </a:r>
          </a:p>
          <a:p>
            <a:pPr>
              <a:buFont typeface="Wingdings" panose="05000000000000000000" pitchFamily="2" charset="2"/>
              <a:buChar char="q"/>
            </a:pPr>
            <a:endParaRPr lang="en-US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011F1B5-FD8B-C3D6-1A6E-D0017ABF5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8248650" cy="717550"/>
          </a:xfrm>
        </p:spPr>
        <p:txBody>
          <a:bodyPr/>
          <a:lstStyle/>
          <a:p>
            <a:r>
              <a:rPr lang="en-US" dirty="0"/>
              <a:t>Fully Automated/ Permanent Methods</a:t>
            </a:r>
          </a:p>
        </p:txBody>
      </p:sp>
      <p:pic>
        <p:nvPicPr>
          <p:cNvPr id="33794" name="Picture 2" descr="Automatic License Plate Recognition">
            <a:extLst>
              <a:ext uri="{FF2B5EF4-FFF2-40B4-BE49-F238E27FC236}">
                <a16:creationId xmlns:a16="http://schemas.microsoft.com/office/drawing/2014/main" id="{A55C3F7B-713B-A7CA-CF1A-3C98A9D7AB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4090" y="2057323"/>
            <a:ext cx="5577837" cy="3718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5632992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08A50-83F3-DBEA-E7EA-77C75BA20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Emerging Data Sources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1E031E-A325-0C0D-39BD-63B2609698A4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2"/>
            <a:ext cx="7320359" cy="5059521"/>
          </a:xfrm>
        </p:spPr>
        <p:txBody>
          <a:bodyPr>
            <a:normAutofit/>
          </a:bodyPr>
          <a:lstStyle/>
          <a:p>
            <a:r>
              <a:rPr lang="en-US" b="1" dirty="0"/>
              <a:t>GPS probe vehicles</a:t>
            </a:r>
            <a:endParaRPr lang="en-US" dirty="0"/>
          </a:p>
          <a:p>
            <a:pPr lvl="1">
              <a:spcBef>
                <a:spcPts val="600"/>
              </a:spcBef>
            </a:pPr>
            <a:r>
              <a:rPr lang="en-US" sz="2000" dirty="0"/>
              <a:t>Use location and time data from equipped vehicles</a:t>
            </a:r>
          </a:p>
          <a:p>
            <a:pPr lvl="1">
              <a:spcBef>
                <a:spcPts val="600"/>
              </a:spcBef>
            </a:pPr>
            <a:r>
              <a:rPr lang="en-US" sz="2000" dirty="0"/>
              <a:t>Provide travel time, speed, and route choice information in real time.</a:t>
            </a:r>
          </a:p>
          <a:p>
            <a:r>
              <a:rPr lang="en-US" b="1" dirty="0"/>
              <a:t>Mobile phone data</a:t>
            </a:r>
            <a:endParaRPr lang="en-US" dirty="0"/>
          </a:p>
          <a:p>
            <a:pPr lvl="1">
              <a:spcBef>
                <a:spcPts val="600"/>
              </a:spcBef>
            </a:pP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Derived from cellular network signals or apps</a:t>
            </a:r>
          </a:p>
          <a:p>
            <a:pPr lvl="1">
              <a:spcBef>
                <a:spcPts val="600"/>
              </a:spcBef>
            </a:pP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Useful for origin–destination patterns and large-scale mobility analysis</a:t>
            </a:r>
          </a:p>
          <a:p>
            <a:r>
              <a:rPr lang="en-US" b="1" dirty="0"/>
              <a:t>Connected vehicles</a:t>
            </a:r>
            <a:endParaRPr lang="en-US" dirty="0"/>
          </a:p>
          <a:p>
            <a:pPr lvl="1">
              <a:spcBef>
                <a:spcPts val="600"/>
              </a:spcBef>
            </a:pPr>
            <a:r>
              <a:rPr lang="en-US" sz="2000" dirty="0"/>
              <a:t>Vehicles communicate with infrastructure and other vehicles (V2V, V2I)</a:t>
            </a:r>
          </a:p>
          <a:p>
            <a:pPr lvl="1">
              <a:spcBef>
                <a:spcPts val="600"/>
              </a:spcBef>
            </a:pPr>
            <a:r>
              <a:rPr lang="en-US" sz="2000" dirty="0"/>
              <a:t>Enable high-resolution, real-time data on speed, position, and driving behavior</a:t>
            </a:r>
          </a:p>
          <a:p>
            <a:pPr lvl="2">
              <a:spcBef>
                <a:spcPts val="600"/>
              </a:spcBef>
            </a:pPr>
            <a:endParaRPr lang="en-US" sz="2000" dirty="0"/>
          </a:p>
          <a:p>
            <a:endParaRPr lang="en-US" dirty="0"/>
          </a:p>
        </p:txBody>
      </p:sp>
      <p:pic>
        <p:nvPicPr>
          <p:cNvPr id="1026" name="Picture 2" descr="Vehicle to vehicle communication">
            <a:extLst>
              <a:ext uri="{FF2B5EF4-FFF2-40B4-BE49-F238E27FC236}">
                <a16:creationId xmlns:a16="http://schemas.microsoft.com/office/drawing/2014/main" id="{17E10B0B-1AC4-9552-1CB2-115AD2134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611" y="15366"/>
            <a:ext cx="5660389" cy="1698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923093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518C4-CFB6-80CF-93BE-415270C88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94C39-ED3C-6FE6-3666-9B9D5F8A6E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r>
              <a:rPr lang="en-US" sz="1800" dirty="0"/>
              <a:t>Understand the need for traffic data</a:t>
            </a:r>
          </a:p>
          <a:p>
            <a:r>
              <a:rPr lang="en-US" sz="1800" dirty="0"/>
              <a:t>Identify major traffic data types</a:t>
            </a:r>
          </a:p>
          <a:p>
            <a:r>
              <a:rPr lang="en-US" sz="1800" dirty="0"/>
              <a:t>Explain data collection methods</a:t>
            </a:r>
          </a:p>
          <a:p>
            <a:r>
              <a:rPr lang="en-US" sz="1800" dirty="0"/>
              <a:t>Discuss advantages and limitations</a:t>
            </a:r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8052319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B7156-DA6F-2107-31D9-37770FE89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386827" cy="717551"/>
          </a:xfrm>
        </p:spPr>
        <p:txBody>
          <a:bodyPr/>
          <a:lstStyle/>
          <a:p>
            <a:r>
              <a:rPr lang="en-US" dirty="0"/>
              <a:t>Crowdsourced Traffic Data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8E2DCF-1DB6-FD66-B4D8-0EEBAC591D3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2" y="1386842"/>
            <a:ext cx="7533718" cy="5059521"/>
          </a:xfrm>
        </p:spPr>
        <p:txBody>
          <a:bodyPr>
            <a:normAutofit/>
          </a:bodyPr>
          <a:lstStyle/>
          <a:p>
            <a:r>
              <a:rPr lang="en-US" b="1" dirty="0"/>
              <a:t>Navigation apps</a:t>
            </a:r>
            <a:endParaRPr lang="en-US" dirty="0"/>
          </a:p>
          <a:p>
            <a:pPr lvl="1">
              <a:spcBef>
                <a:spcPts val="600"/>
              </a:spcBef>
            </a:pPr>
            <a:r>
              <a:rPr lang="en-US" sz="2000" dirty="0"/>
              <a:t>Collect real-time speed, location, and user-reported incidents</a:t>
            </a:r>
          </a:p>
          <a:p>
            <a:pPr lvl="1">
              <a:spcBef>
                <a:spcPts val="600"/>
              </a:spcBef>
            </a:pPr>
            <a:r>
              <a:rPr lang="en-US" sz="2000" i="1" dirty="0"/>
              <a:t>Examples:</a:t>
            </a:r>
            <a:r>
              <a:rPr lang="en-US" sz="2000" dirty="0"/>
              <a:t> Google Maps, Waze, Apple Maps</a:t>
            </a:r>
          </a:p>
          <a:p>
            <a:r>
              <a:rPr lang="en-US" b="1" dirty="0"/>
              <a:t>Floating car data</a:t>
            </a:r>
            <a:endParaRPr lang="en-US" dirty="0"/>
          </a:p>
          <a:p>
            <a:pPr lvl="1">
              <a:spcBef>
                <a:spcPts val="600"/>
              </a:spcBef>
            </a:pPr>
            <a:r>
              <a:rPr lang="en-US" sz="2000" dirty="0"/>
              <a:t>Vehicles act as moving probes, sending position and speed data</a:t>
            </a:r>
          </a:p>
          <a:p>
            <a:pPr lvl="1">
              <a:spcBef>
                <a:spcPts val="600"/>
              </a:spcBef>
            </a:pPr>
            <a:r>
              <a:rPr lang="en-US" sz="2000" i="1" dirty="0"/>
              <a:t>Examples:</a:t>
            </a:r>
            <a:r>
              <a:rPr lang="en-US" sz="2000" dirty="0"/>
              <a:t> Taxi GPS fleets, ride-hailing vehicles (Uber, Bolt), delivery fleets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900545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BD6F43-E1BB-6E43-DE7F-850C38EA2F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21AEE-16C2-2F70-9B54-B5CC07494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386827" cy="717551"/>
          </a:xfrm>
        </p:spPr>
        <p:txBody>
          <a:bodyPr/>
          <a:lstStyle/>
          <a:p>
            <a:r>
              <a:rPr lang="en-US" dirty="0"/>
              <a:t>Crowdsourced Traffic Data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1C2B0A-AC63-90CE-BF90-987BFF57393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2" y="1386842"/>
            <a:ext cx="6019878" cy="5059521"/>
          </a:xfrm>
        </p:spPr>
        <p:txBody>
          <a:bodyPr>
            <a:normAutofit/>
          </a:bodyPr>
          <a:lstStyle/>
          <a:p>
            <a:r>
              <a:rPr lang="en-US" b="1" dirty="0"/>
              <a:t>Real-time conditions</a:t>
            </a:r>
            <a:endParaRPr lang="en-US" dirty="0"/>
          </a:p>
          <a:p>
            <a:pPr lvl="1"/>
            <a:r>
              <a:rPr lang="en-US" sz="2000" dirty="0"/>
              <a:t>Provide live information on congestion, delays, and incidents</a:t>
            </a:r>
          </a:p>
          <a:p>
            <a:pPr lvl="1"/>
            <a:r>
              <a:rPr lang="en-US" sz="2000" i="1" dirty="0"/>
              <a:t>Examples:</a:t>
            </a:r>
            <a:r>
              <a:rPr lang="en-US" sz="2000" dirty="0"/>
              <a:t> Traffic congestion layers on Google Maps, Waze accident alerts, live rerouting suggestions</a:t>
            </a:r>
          </a:p>
          <a:p>
            <a:endParaRPr lang="en-US" dirty="0"/>
          </a:p>
        </p:txBody>
      </p:sp>
      <p:pic>
        <p:nvPicPr>
          <p:cNvPr id="6" name="Picture 5" descr="A map with a route&#10;&#10;AI-generated content may be incorrect.">
            <a:extLst>
              <a:ext uri="{FF2B5EF4-FFF2-40B4-BE49-F238E27FC236}">
                <a16:creationId xmlns:a16="http://schemas.microsoft.com/office/drawing/2014/main" id="{C6F69838-0423-BCD0-54F5-A2A64388F9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480" y="231788"/>
            <a:ext cx="5511520" cy="60216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C7CDE0F-6422-3248-8047-3E70222A3BAD}"/>
              </a:ext>
            </a:extLst>
          </p:cNvPr>
          <p:cNvSpPr txBox="1"/>
          <p:nvPr/>
        </p:nvSpPr>
        <p:spPr>
          <a:xfrm>
            <a:off x="6691954" y="6318249"/>
            <a:ext cx="5138790" cy="4072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0"/>
              </a:spcBef>
            </a:pPr>
            <a:r>
              <a:rPr kumimoji="0" lang="en-US" sz="11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Live traffic flow data for Kinshasa, DRC from Google map. On January 24, 13:25 </a:t>
            </a:r>
          </a:p>
        </p:txBody>
      </p:sp>
    </p:spTree>
    <p:extLst>
      <p:ext uri="{BB962C8B-B14F-4D97-AF65-F5344CB8AC3E}">
        <p14:creationId xmlns:p14="http://schemas.microsoft.com/office/powerpoint/2010/main" val="3355095928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CD41A-79E2-30D5-29E0-FB3189C8B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Quality Issues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B0962D-4315-2CCC-60C3-DB1FE2B2FFEB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4000" b="1" dirty="0">
                <a:solidFill>
                  <a:srgbClr val="0070C0"/>
                </a:solidFill>
              </a:rPr>
              <a:t>Accuracy</a:t>
            </a:r>
            <a:endParaRPr lang="en-US" dirty="0">
              <a:solidFill>
                <a:srgbClr val="0070C0"/>
              </a:solidFill>
            </a:endParaRPr>
          </a:p>
          <a:p>
            <a:pPr lvl="1"/>
            <a:r>
              <a:rPr lang="en-US" sz="2500" dirty="0"/>
              <a:t>Degree to which collected data represents true traffic conditions</a:t>
            </a:r>
          </a:p>
          <a:p>
            <a:pPr lvl="1"/>
            <a:r>
              <a:rPr lang="en-US" sz="2500" dirty="0"/>
              <a:t>Affected by sensor errors, environmental conditions, and human mistakes</a:t>
            </a:r>
          </a:p>
          <a:p>
            <a:pPr marL="0" indent="0">
              <a:buNone/>
            </a:pPr>
            <a:r>
              <a:rPr lang="en-US" sz="4000" b="1" dirty="0">
                <a:solidFill>
                  <a:srgbClr val="0070C0"/>
                </a:solidFill>
              </a:rPr>
              <a:t>Completeness</a:t>
            </a:r>
          </a:p>
          <a:p>
            <a:pPr lvl="1"/>
            <a:r>
              <a:rPr lang="en-US" dirty="0"/>
              <a:t> The extent to which data is fully captured over the required time and location</a:t>
            </a:r>
          </a:p>
          <a:p>
            <a:pPr lvl="1"/>
            <a:r>
              <a:rPr lang="en-US" dirty="0"/>
              <a:t>Influenced by equipment failure, data loss, or interrupted observations</a:t>
            </a:r>
          </a:p>
          <a:p>
            <a:pPr marL="0" indent="0">
              <a:buNone/>
            </a:pPr>
            <a:r>
              <a:rPr lang="en-US" sz="4000" b="1" dirty="0">
                <a:solidFill>
                  <a:srgbClr val="0070C0"/>
                </a:solidFill>
              </a:rPr>
              <a:t>Calibration</a:t>
            </a:r>
          </a:p>
          <a:p>
            <a:pPr lvl="1"/>
            <a:r>
              <a:rPr lang="en-US" dirty="0"/>
              <a:t>Process of adjusting instruments and models to reflect local conditions</a:t>
            </a:r>
          </a:p>
          <a:p>
            <a:pPr lvl="1"/>
            <a:r>
              <a:rPr lang="en-US" dirty="0"/>
              <a:t>Ensures consistency and reliability of measured traffic parameters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345732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83429-DF2A-D3DD-3FA8-1507A0ABE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E54572-027F-21A0-7E11-11B6B851084C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Multiple methods available</a:t>
            </a:r>
          </a:p>
          <a:p>
            <a:r>
              <a:rPr lang="en-US" dirty="0"/>
              <a:t>Method depends on the objective</a:t>
            </a:r>
          </a:p>
          <a:p>
            <a:r>
              <a:rPr lang="en-US" dirty="0"/>
              <a:t>Technology evolving</a:t>
            </a:r>
          </a:p>
          <a:p>
            <a:r>
              <a:rPr lang="en-US" dirty="0"/>
              <a:t>Good data = good decisions</a:t>
            </a:r>
          </a:p>
          <a:p>
            <a:r>
              <a:rPr lang="en-US" dirty="0"/>
              <a:t>Understand limitations</a:t>
            </a:r>
          </a:p>
          <a:p>
            <a:r>
              <a:rPr lang="en-US" dirty="0"/>
              <a:t>Combine methods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413979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3E325-E42B-3D97-8B52-CA73A7A88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materials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057EC1-05BA-3505-A2ED-29BA2C3366D7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000" dirty="0">
                <a:hlinkClick r:id="rId2"/>
              </a:rPr>
              <a:t>https://www.fhwa.dot.gov/publications/research/operations/its/06108/06108.pdf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39113323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D842-4E1E-E72D-536F-78F068E6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8307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BDBF4-355D-B4E3-10D1-06B8A4C55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51BCF-0592-10CF-A3C1-FA1F59A79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03214-F85B-32F9-908F-14ED2B99D3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pPr>
              <a:defRPr sz="1800"/>
            </a:pPr>
            <a:r>
              <a:rPr lang="en-US" dirty="0"/>
              <a:t>Importance of Traffic Data</a:t>
            </a:r>
          </a:p>
          <a:p>
            <a:pPr>
              <a:defRPr sz="1800"/>
            </a:pPr>
            <a:r>
              <a:rPr lang="en-US" dirty="0"/>
              <a:t>Types of Traffic Studies</a:t>
            </a:r>
          </a:p>
          <a:p>
            <a:pPr>
              <a:defRPr sz="1800"/>
            </a:pPr>
            <a:r>
              <a:rPr lang="en-US" dirty="0"/>
              <a:t>Traffic Data Collection Methodologies</a:t>
            </a:r>
          </a:p>
          <a:p>
            <a:pPr>
              <a:defRPr sz="1800"/>
            </a:pPr>
            <a:r>
              <a:rPr lang="en-US" dirty="0"/>
              <a:t>Emerging Data Sources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492243-103C-908B-ECBE-EEEF644C069E}"/>
              </a:ext>
            </a:extLst>
          </p:cNvPr>
          <p:cNvSpPr txBox="1"/>
          <p:nvPr/>
        </p:nvSpPr>
        <p:spPr>
          <a:xfrm>
            <a:off x="654300" y="4809756"/>
            <a:ext cx="8718300" cy="13721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4500"/>
              </a:spcBef>
            </a:pPr>
            <a:r>
              <a:rPr lang="en-US" sz="1400" dirty="0"/>
              <a:t>Basic reference</a:t>
            </a:r>
            <a:r>
              <a:rPr lang="en-US" sz="1800" dirty="0"/>
              <a:t>: </a:t>
            </a:r>
          </a:p>
          <a:p>
            <a:pPr defTabSz="2438338">
              <a:spcBef>
                <a:spcPts val="0"/>
              </a:spcBef>
            </a:pPr>
            <a:r>
              <a:rPr lang="en-US" sz="1600" b="1" dirty="0"/>
              <a:t>Roger P. Roess; Elena S. Prassas; William R. McShane, Traffic Engineering, 5th edition, Pearson,  2019</a:t>
            </a:r>
          </a:p>
        </p:txBody>
      </p:sp>
    </p:spTree>
    <p:extLst>
      <p:ext uri="{BB962C8B-B14F-4D97-AF65-F5344CB8AC3E}">
        <p14:creationId xmlns:p14="http://schemas.microsoft.com/office/powerpoint/2010/main" val="373024004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20946-D12C-8FD5-67D1-BF294A95E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6066540" cy="402278"/>
          </a:xfrm>
        </p:spPr>
        <p:txBody>
          <a:bodyPr/>
          <a:lstStyle/>
          <a:p>
            <a:r>
              <a:rPr lang="en-US" dirty="0"/>
              <a:t>Importance of Traffic Data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58F4387-0F15-2B1E-8B81-3578AFC46870}"/>
              </a:ext>
            </a:extLst>
          </p:cNvPr>
          <p:cNvSpPr txBox="1">
            <a:spLocks/>
          </p:cNvSpPr>
          <p:nvPr/>
        </p:nvSpPr>
        <p:spPr>
          <a:xfrm>
            <a:off x="835982" y="1178560"/>
            <a:ext cx="6723058" cy="4551680"/>
          </a:xfrm>
          <a:prstGeom prst="rect">
            <a:avLst/>
          </a:prstGeom>
        </p:spPr>
        <p:txBody>
          <a:bodyPr>
            <a:normAutofit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>
              <a:spcBef>
                <a:spcPts val="600"/>
              </a:spcBef>
              <a:buClr>
                <a:srgbClr val="F26211"/>
              </a:buClr>
              <a:buFont typeface="Wingdings" panose="05000000000000000000" pitchFamily="2" charset="2"/>
              <a:buChar char="Ø"/>
              <a:defRPr sz="1800"/>
            </a:pPr>
            <a:endParaRPr lang="en-US" sz="2200" dirty="0"/>
          </a:p>
          <a:p>
            <a:pPr lvl="1" hangingPunct="1">
              <a:spcBef>
                <a:spcPts val="600"/>
              </a:spcBef>
              <a:defRPr sz="1800"/>
            </a:pPr>
            <a:endParaRPr lang="en-US" sz="2000" dirty="0"/>
          </a:p>
          <a:p>
            <a:pPr lvl="1" hangingPunct="1">
              <a:lnSpc>
                <a:spcPct val="200000"/>
              </a:lnSpc>
              <a:spcBef>
                <a:spcPts val="600"/>
              </a:spcBef>
              <a:tabLst>
                <a:tab pos="2687638" algn="l"/>
              </a:tabLst>
            </a:pPr>
            <a:endParaRPr lang="pl-PL" sz="2000" b="1" dirty="0">
              <a:solidFill>
                <a:srgbClr val="005EA4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6126981-E723-1392-4DBF-20AE3F530E3A}"/>
              </a:ext>
            </a:extLst>
          </p:cNvPr>
          <p:cNvSpPr txBox="1">
            <a:spLocks/>
          </p:cNvSpPr>
          <p:nvPr/>
        </p:nvSpPr>
        <p:spPr>
          <a:xfrm>
            <a:off x="835982" y="1294229"/>
            <a:ext cx="7405810" cy="2312572"/>
          </a:xfrm>
          <a:prstGeom prst="rect">
            <a:avLst/>
          </a:prstGeom>
        </p:spPr>
        <p:txBody>
          <a:bodyPr>
            <a:normAutofit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r>
              <a:rPr lang="en-US" sz="2000" dirty="0"/>
              <a:t>Foundation of traffic engineering</a:t>
            </a:r>
          </a:p>
          <a:p>
            <a:r>
              <a:rPr lang="en-US" sz="2000" dirty="0"/>
              <a:t>Supports planning and design</a:t>
            </a:r>
          </a:p>
          <a:p>
            <a:r>
              <a:rPr lang="en-US" sz="2000" dirty="0"/>
              <a:t>Improves safety and operations</a:t>
            </a:r>
          </a:p>
          <a:p>
            <a:r>
              <a:rPr lang="en-US" sz="2000" dirty="0"/>
              <a:t>Enables performance evaluation</a:t>
            </a:r>
          </a:p>
          <a:p>
            <a:pPr lvl="1" hangingPunct="1">
              <a:spcBef>
                <a:spcPts val="600"/>
              </a:spcBef>
              <a:defRPr sz="1800"/>
            </a:pPr>
            <a:endParaRPr lang="en-US" sz="2000" dirty="0"/>
          </a:p>
          <a:p>
            <a:pPr lvl="1" hangingPunct="1">
              <a:lnSpc>
                <a:spcPct val="200000"/>
              </a:lnSpc>
              <a:spcBef>
                <a:spcPts val="600"/>
              </a:spcBef>
              <a:tabLst>
                <a:tab pos="2687638" algn="l"/>
              </a:tabLst>
            </a:pPr>
            <a:endParaRPr lang="pl-PL" sz="2000" b="1" dirty="0">
              <a:solidFill>
                <a:srgbClr val="005EA4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69FB468-2315-7B27-DA40-4C2FA8D943A9}"/>
              </a:ext>
            </a:extLst>
          </p:cNvPr>
          <p:cNvSpPr txBox="1">
            <a:spLocks/>
          </p:cNvSpPr>
          <p:nvPr/>
        </p:nvSpPr>
        <p:spPr>
          <a:xfrm>
            <a:off x="605104" y="3593622"/>
            <a:ext cx="6066540" cy="4022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20" rIns="45719" bIns="45720" anchor="t">
            <a:noAutofit/>
          </a:bodyPr>
          <a:lstStyle>
            <a:lvl1pPr marL="0" marR="0" indent="0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1" i="0" u="none" strike="noStrike" cap="none" spc="0" normalizeH="0" baseline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228597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94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91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89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86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83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80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77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dirty="0"/>
              <a:t>Data Quality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EBA5BEB-8B18-8B25-9B2C-8CC46954C6CA}"/>
              </a:ext>
            </a:extLst>
          </p:cNvPr>
          <p:cNvSpPr txBox="1">
            <a:spLocks/>
          </p:cNvSpPr>
          <p:nvPr/>
        </p:nvSpPr>
        <p:spPr>
          <a:xfrm>
            <a:off x="835982" y="4286350"/>
            <a:ext cx="7405810" cy="2312572"/>
          </a:xfrm>
          <a:prstGeom prst="rect">
            <a:avLst/>
          </a:prstGeom>
        </p:spPr>
        <p:txBody>
          <a:bodyPr>
            <a:normAutofit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r>
              <a:rPr lang="en-US" sz="2000" dirty="0"/>
              <a:t>Errors affect decisions</a:t>
            </a:r>
          </a:p>
          <a:p>
            <a:r>
              <a:rPr lang="en-US" sz="2000" dirty="0"/>
              <a:t>Models depend on data quality</a:t>
            </a:r>
          </a:p>
          <a:p>
            <a:r>
              <a:rPr lang="en-US" sz="2000" dirty="0"/>
              <a:t>Quality data supports sustainable transport</a:t>
            </a:r>
          </a:p>
          <a:p>
            <a:pPr lvl="1" hangingPunct="1">
              <a:spcBef>
                <a:spcPts val="600"/>
              </a:spcBef>
              <a:defRPr sz="1800"/>
            </a:pPr>
            <a:endParaRPr lang="en-US" sz="2000" dirty="0"/>
          </a:p>
          <a:p>
            <a:pPr lvl="1" hangingPunct="1">
              <a:lnSpc>
                <a:spcPct val="200000"/>
              </a:lnSpc>
              <a:spcBef>
                <a:spcPts val="600"/>
              </a:spcBef>
              <a:tabLst>
                <a:tab pos="2687638" algn="l"/>
              </a:tabLst>
            </a:pPr>
            <a:endParaRPr lang="pl-PL" sz="2000" b="1" dirty="0">
              <a:solidFill>
                <a:srgbClr val="005EA4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8A6271D-EBBA-A6F0-50B2-122034138D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975" y="1670149"/>
            <a:ext cx="6296025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438641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4595D-6301-E8E4-3C11-9D02AA985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092947" cy="717551"/>
          </a:xfrm>
        </p:spPr>
        <p:txBody>
          <a:bodyPr/>
          <a:lstStyle/>
          <a:p>
            <a:r>
              <a:rPr lang="en-US" dirty="0"/>
              <a:t>Applications of Traffic Data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17F89D-8BB8-4FAA-ACCC-9411A0BD9E25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Traffic management</a:t>
            </a:r>
          </a:p>
          <a:p>
            <a:r>
              <a:rPr lang="en-US" sz="2000" dirty="0"/>
              <a:t>Trend analysis</a:t>
            </a:r>
          </a:p>
          <a:p>
            <a:r>
              <a:rPr lang="en-US" sz="2000" dirty="0"/>
              <a:t>Study travel behavior</a:t>
            </a:r>
          </a:p>
          <a:p>
            <a:r>
              <a:rPr lang="en-US" sz="2000" dirty="0"/>
              <a:t>Model calibration</a:t>
            </a:r>
          </a:p>
          <a:p>
            <a:r>
              <a:rPr lang="en-US" sz="2000" dirty="0"/>
              <a:t>Assess the effectiveness of improvements </a:t>
            </a:r>
          </a:p>
          <a:p>
            <a:r>
              <a:rPr lang="en-US" sz="2000" dirty="0"/>
              <a:t>Congestion analysis</a:t>
            </a:r>
          </a:p>
          <a:p>
            <a:r>
              <a:rPr lang="en-US" sz="2000" dirty="0"/>
              <a:t>Safety improvement</a:t>
            </a:r>
          </a:p>
          <a:p>
            <a:r>
              <a:rPr lang="en-US" sz="2000" dirty="0"/>
              <a:t>Evaluate facility or system performance </a:t>
            </a:r>
          </a:p>
        </p:txBody>
      </p:sp>
      <p:pic>
        <p:nvPicPr>
          <p:cNvPr id="24578" name="Picture 2" descr="Photo smart transport technology concept for future car traffic on road">
            <a:extLst>
              <a:ext uri="{FF2B5EF4-FFF2-40B4-BE49-F238E27FC236}">
                <a16:creationId xmlns:a16="http://schemas.microsoft.com/office/drawing/2014/main" id="{0A07AA62-B202-83B5-E919-00FF444746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0511" y="1600200"/>
            <a:ext cx="5161913" cy="3438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4466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EAB70-C6F9-F6DD-D5E5-0947ABB84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Traffic Studies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7FF298-38C0-B18E-DDDC-852733A49DC2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dirty="0"/>
              <a:t>Traffic volume studies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Speed studies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Travel time studies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Delay studies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Density studies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Accidents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Parking studies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Pedestrian studies </a:t>
            </a:r>
          </a:p>
          <a:p>
            <a:pPr marL="0" indent="0">
              <a:buNone/>
            </a:pPr>
            <a:endParaRPr lang="en-US" sz="2400" dirty="0"/>
          </a:p>
          <a:p>
            <a:pPr marL="514350" indent="-514350">
              <a:buFont typeface="+mj-lt"/>
              <a:buAutoNum type="arabicPeriod"/>
            </a:pPr>
            <a:endParaRPr lang="en-US" sz="2400" dirty="0"/>
          </a:p>
        </p:txBody>
      </p:sp>
      <p:pic>
        <p:nvPicPr>
          <p:cNvPr id="25602" name="Picture 2" descr="Speed gun A British policeman using a hand held speed gun speed gun stock pictures, royalty-free photos &amp; images">
            <a:extLst>
              <a:ext uri="{FF2B5EF4-FFF2-40B4-BE49-F238E27FC236}">
                <a16:creationId xmlns:a16="http://schemas.microsoft.com/office/drawing/2014/main" id="{B7033381-D4EA-07B9-4AE1-54D00BD97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191" y="1825625"/>
            <a:ext cx="5829300" cy="386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764128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41BF8-C5E7-253A-0F06-EAD51B5F3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020048" cy="717551"/>
          </a:xfrm>
        </p:spPr>
        <p:txBody>
          <a:bodyPr/>
          <a:lstStyle/>
          <a:p>
            <a:r>
              <a:rPr lang="en-US" dirty="0"/>
              <a:t>Traffic Data collection methodologies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3B955C-625E-8C6A-606B-05FFC7806D56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In general, data collection takes place at one of the following three levels:</a:t>
            </a:r>
          </a:p>
          <a:p>
            <a:pPr marL="761997" lvl="1" indent="-457200">
              <a:buFont typeface="+mj-lt"/>
              <a:buAutoNum type="arabicPeriod"/>
            </a:pPr>
            <a:r>
              <a:rPr lang="en-US" sz="2000" dirty="0"/>
              <a:t>Manual methods</a:t>
            </a:r>
          </a:p>
          <a:p>
            <a:pPr marL="761997" lvl="1" indent="-457200">
              <a:buFont typeface="+mj-lt"/>
              <a:buAutoNum type="arabicPeriod"/>
            </a:pPr>
            <a:r>
              <a:rPr lang="en-US" sz="2000" dirty="0"/>
              <a:t>Semi-automated/ Portable methods</a:t>
            </a:r>
          </a:p>
          <a:p>
            <a:pPr marL="761997" lvl="1" indent="-457200">
              <a:buFont typeface="+mj-lt"/>
              <a:buAutoNum type="arabicPeriod"/>
            </a:pPr>
            <a:r>
              <a:rPr lang="en-US" sz="2000" dirty="0"/>
              <a:t>Fully automated/ Permanent methods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Selection depends on duration, and the accuracy needs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Cost and site conditions influence method choice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61180057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4A2EF-9DA1-2253-CA53-31DDD0D6F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Manual Data Collection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824D85-5C9C-6F64-23CC-4BCCA30AAE4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2"/>
            <a:ext cx="5493980" cy="5059521"/>
          </a:xfrm>
        </p:spPr>
        <p:txBody>
          <a:bodyPr>
            <a:normAutofit/>
          </a:bodyPr>
          <a:lstStyle/>
          <a:p>
            <a:r>
              <a:rPr lang="en-US" dirty="0"/>
              <a:t>Observers record vehicles using tally counters</a:t>
            </a:r>
          </a:p>
          <a:p>
            <a:r>
              <a:rPr lang="en-US" dirty="0"/>
              <a:t>Suitable for intersections and short durations</a:t>
            </a:r>
          </a:p>
          <a:p>
            <a:r>
              <a:rPr lang="en-US" dirty="0"/>
              <a:t>Allows turning movement and vehicle classification</a:t>
            </a:r>
          </a:p>
          <a:p>
            <a:r>
              <a:rPr lang="en-US" dirty="0"/>
              <a:t>Labor-intensive and limited in duration</a:t>
            </a:r>
          </a:p>
          <a:p>
            <a:endParaRPr lang="en-US" dirty="0"/>
          </a:p>
        </p:txBody>
      </p:sp>
      <p:pic>
        <p:nvPicPr>
          <p:cNvPr id="26626" name="Picture 2" descr="Photo a worker is checking on the hazardous chemical material information form with background of chemical">
            <a:extLst>
              <a:ext uri="{FF2B5EF4-FFF2-40B4-BE49-F238E27FC236}">
                <a16:creationId xmlns:a16="http://schemas.microsoft.com/office/drawing/2014/main" id="{5F885C3F-4ED1-DB3C-58D0-1E261EFC99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8020" y="1845407"/>
            <a:ext cx="5493980" cy="3667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610378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A2EF34-B3D8-7482-6FC7-BC3D0EB087EF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dirty="0"/>
              <a:t>Manual Traffic Counts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Turning movement counts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Intersection counts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Facilitated by push-button counter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/>
              <a:t>Manual Speed Studies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Stopwatch method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Radar guns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Spot speed measurements</a:t>
            </a:r>
          </a:p>
          <a:p>
            <a:pPr>
              <a:buFont typeface="Wingdings" panose="05000000000000000000" pitchFamily="2" charset="2"/>
              <a:buChar char="q"/>
            </a:pPr>
            <a:endParaRPr lang="en-US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13D6EFB-27C5-72E4-17BA-609ACED06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4889500" cy="717551"/>
          </a:xfrm>
        </p:spPr>
        <p:txBody>
          <a:bodyPr/>
          <a:lstStyle/>
          <a:p>
            <a:r>
              <a:rPr lang="en-US" dirty="0"/>
              <a:t>Manual Data Collection</a:t>
            </a:r>
          </a:p>
        </p:txBody>
      </p:sp>
      <p:pic>
        <p:nvPicPr>
          <p:cNvPr id="11275" name="Picture 11" descr="A brief history of traffic data | TomTom Newsroom">
            <a:extLst>
              <a:ext uri="{FF2B5EF4-FFF2-40B4-BE49-F238E27FC236}">
                <a16:creationId xmlns:a16="http://schemas.microsoft.com/office/drawing/2014/main" id="{0150BF0D-4769-2B92-D0D6-81DE040F20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592" y="3676374"/>
            <a:ext cx="5516804" cy="2899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9985844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AfroTrans">
      <a:dk1>
        <a:srgbClr val="080300"/>
      </a:dk1>
      <a:lt1>
        <a:srgbClr val="FFFFFF"/>
      </a:lt1>
      <a:dk2>
        <a:srgbClr val="FFFFFF"/>
      </a:dk2>
      <a:lt2>
        <a:srgbClr val="FFFFFF"/>
      </a:lt2>
      <a:accent1>
        <a:srgbClr val="F8BA00"/>
      </a:accent1>
      <a:accent2>
        <a:srgbClr val="FF9300"/>
      </a:accent2>
      <a:accent3>
        <a:srgbClr val="FF5400"/>
      </a:accent3>
      <a:accent4>
        <a:srgbClr val="EE230C"/>
      </a:accent4>
      <a:accent5>
        <a:srgbClr val="B51600"/>
      </a:accent5>
      <a:accent6>
        <a:srgbClr val="890F00"/>
      </a:accent6>
      <a:hlink>
        <a:srgbClr val="0000FF"/>
      </a:hlink>
      <a:folHlink>
        <a:srgbClr val="FF00FF"/>
      </a:folHlink>
    </a:clrScheme>
    <a:fontScheme name="AfroTrans_font">
      <a:majorFont>
        <a:latin typeface="Montserrat Regular"/>
        <a:ea typeface="Helvetica Neue"/>
        <a:cs typeface="Helvetica Neue"/>
      </a:majorFont>
      <a:minorFont>
        <a:latin typeface="Montserrat Regular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7320a7-26c9-4ada-a5d3-9ce4cfbbe2be">
      <Terms xmlns="http://schemas.microsoft.com/office/infopath/2007/PartnerControls"/>
    </lcf76f155ced4ddcb4097134ff3c332f>
    <TaxCatchAll xmlns="d7c2d7e5-d637-40e7-a03d-32f79b35a394" xsi:nil="true"/>
    <Title0 xmlns="597320a7-26c9-4ada-a5d3-9ce4cfbbe2b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3EF0A11BD24C4C9008F746CD06379C" ma:contentTypeVersion="17" ma:contentTypeDescription="Create a new document." ma:contentTypeScope="" ma:versionID="7d533f054477f862f9ee7dbd8f6a0fc7">
  <xsd:schema xmlns:xsd="http://www.w3.org/2001/XMLSchema" xmlns:xs="http://www.w3.org/2001/XMLSchema" xmlns:p="http://schemas.microsoft.com/office/2006/metadata/properties" xmlns:ns2="597320a7-26c9-4ada-a5d3-9ce4cfbbe2be" xmlns:ns3="d7c2d7e5-d637-40e7-a03d-32f79b35a394" targetNamespace="http://schemas.microsoft.com/office/2006/metadata/properties" ma:root="true" ma:fieldsID="a7fd26fdefcb677a1938840b95eccd0f" ns2:_="" ns3:_="">
    <xsd:import namespace="597320a7-26c9-4ada-a5d3-9ce4cfbbe2be"/>
    <xsd:import namespace="d7c2d7e5-d637-40e7-a03d-32f79b35a3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Title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320a7-26c9-4ada-a5d3-9ce4cfbb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7908e7-ca7e-4471-83c9-3ee8b5a5cf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Title0" ma:index="23" nillable="true" ma:displayName="Title" ma:format="Dropdown" ma:internalName="Title0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2d7e5-d637-40e7-a03d-32f79b35a39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f4abbc-c280-4740-a48b-ef07fb128eca}" ma:internalName="TaxCatchAll" ma:showField="CatchAllData" ma:web="d7c2d7e5-d637-40e7-a03d-32f79b35a3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65DF086-0EAC-4629-BE9C-33DF98D26663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d7c2d7e5-d637-40e7-a03d-32f79b35a394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  <ds:schemaRef ds:uri="597320a7-26c9-4ada-a5d3-9ce4cfbbe2b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4B3F9A9F-B2C7-47CC-B038-AA208DC0B2D6}"/>
</file>

<file path=customXml/itemProps3.xml><?xml version="1.0" encoding="utf-8"?>
<ds:datastoreItem xmlns:ds="http://schemas.openxmlformats.org/officeDocument/2006/customXml" ds:itemID="{5167823F-587A-477D-BE82-6BCC301C67C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775</Words>
  <Application>Microsoft Office PowerPoint</Application>
  <PresentationFormat>Widescreen</PresentationFormat>
  <Paragraphs>183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Aptos</vt:lpstr>
      <vt:lpstr>Arial</vt:lpstr>
      <vt:lpstr>Arial Rounded MT Bold</vt:lpstr>
      <vt:lpstr>Calibri</vt:lpstr>
      <vt:lpstr>Helvetica Neue</vt:lpstr>
      <vt:lpstr>Helvetica Neue Medium</vt:lpstr>
      <vt:lpstr>Montserrat Regular</vt:lpstr>
      <vt:lpstr>Wingdings</vt:lpstr>
      <vt:lpstr>21_BasicWhite</vt:lpstr>
      <vt:lpstr>Traffic Engineering</vt:lpstr>
      <vt:lpstr>Learning objectives</vt:lpstr>
      <vt:lpstr>Lecture outline</vt:lpstr>
      <vt:lpstr>Importance of Traffic Data</vt:lpstr>
      <vt:lpstr>Applications of Traffic Data</vt:lpstr>
      <vt:lpstr>Types of Traffic Studies</vt:lpstr>
      <vt:lpstr>Traffic Data collection methodologies </vt:lpstr>
      <vt:lpstr>Manual Data Collection</vt:lpstr>
      <vt:lpstr>Manual Data Collection</vt:lpstr>
      <vt:lpstr>Manual Data Collection</vt:lpstr>
      <vt:lpstr>Manual Data Collection</vt:lpstr>
      <vt:lpstr>Portable/Semi-Automated Methods</vt:lpstr>
      <vt:lpstr>Pneumatic Road Tubes</vt:lpstr>
      <vt:lpstr>Pneumatic Road Tubes</vt:lpstr>
      <vt:lpstr>Fully Automated/ Permanent Methods</vt:lpstr>
      <vt:lpstr>Fully Automated/ Permanent Methods</vt:lpstr>
      <vt:lpstr>Fully Automated/ Permanent Methods</vt:lpstr>
      <vt:lpstr>Fully Automated/ Permanent Methods</vt:lpstr>
      <vt:lpstr>Emerging Data Sources</vt:lpstr>
      <vt:lpstr>Crowdsourced Traffic Data</vt:lpstr>
      <vt:lpstr>Crowdsourced Traffic Data</vt:lpstr>
      <vt:lpstr>Data Quality Issues</vt:lpstr>
      <vt:lpstr>Summary</vt:lpstr>
      <vt:lpstr>Additional materials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wondwossen Tad</dc:creator>
  <cp:lastModifiedBy>Wondwossen Taddesse Gedamu</cp:lastModifiedBy>
  <cp:revision>302</cp:revision>
  <dcterms:modified xsi:type="dcterms:W3CDTF">2026-02-16T07:29:28Z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0x0101009A3EF0A11BD24C4C9008F746CD06379C</vt:lpwstr>
  </property>
  <property fmtid="{D5CDD505-2E9C-101B-9397-08002B2CF9AE}" pid="3" name="MediaServiceImageTags">
    <vt:lpwstr/>
  </property>
</Properties>
</file>