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6"/>
  </p:notesMasterIdLst>
  <p:handoutMasterIdLst>
    <p:handoutMasterId r:id="rId47"/>
  </p:handoutMasterIdLst>
  <p:sldIdLst>
    <p:sldId id="306" r:id="rId6"/>
    <p:sldId id="307" r:id="rId7"/>
    <p:sldId id="494" r:id="rId8"/>
    <p:sldId id="649" r:id="rId9"/>
    <p:sldId id="622" r:id="rId10"/>
    <p:sldId id="623" r:id="rId11"/>
    <p:sldId id="628" r:id="rId12"/>
    <p:sldId id="629" r:id="rId13"/>
    <p:sldId id="418" r:id="rId14"/>
    <p:sldId id="423" r:id="rId15"/>
    <p:sldId id="631" r:id="rId16"/>
    <p:sldId id="376" r:id="rId17"/>
    <p:sldId id="380" r:id="rId18"/>
    <p:sldId id="633" r:id="rId19"/>
    <p:sldId id="634" r:id="rId20"/>
    <p:sldId id="635" r:id="rId21"/>
    <p:sldId id="428" r:id="rId22"/>
    <p:sldId id="640" r:id="rId23"/>
    <p:sldId id="639" r:id="rId24"/>
    <p:sldId id="641" r:id="rId25"/>
    <p:sldId id="642" r:id="rId26"/>
    <p:sldId id="431" r:id="rId27"/>
    <p:sldId id="432" r:id="rId28"/>
    <p:sldId id="433" r:id="rId29"/>
    <p:sldId id="643" r:id="rId30"/>
    <p:sldId id="435" r:id="rId31"/>
    <p:sldId id="626" r:id="rId32"/>
    <p:sldId id="436" r:id="rId33"/>
    <p:sldId id="437" r:id="rId34"/>
    <p:sldId id="644" r:id="rId35"/>
    <p:sldId id="439" r:id="rId36"/>
    <p:sldId id="627" r:id="rId37"/>
    <p:sldId id="440" r:id="rId38"/>
    <p:sldId id="441" r:id="rId39"/>
    <p:sldId id="646" r:id="rId40"/>
    <p:sldId id="370" r:id="rId41"/>
    <p:sldId id="415" r:id="rId42"/>
    <p:sldId id="416" r:id="rId43"/>
    <p:sldId id="417" r:id="rId44"/>
    <p:sldId id="309"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F1100"/>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9F869F-D801-4911-9276-B46E8C45062A}" v="2" dt="2026-05-04T16:33:27.20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1889" autoAdjust="0"/>
  </p:normalViewPr>
  <p:slideViewPr>
    <p:cSldViewPr snapToGrid="0">
      <p:cViewPr varScale="1">
        <p:scale>
          <a:sx n="144" d="100"/>
          <a:sy n="144" d="100"/>
        </p:scale>
        <p:origin x="114" y="3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04T16:11:38.735" v="3" actId="47"/>
      <pc:docMkLst>
        <pc:docMk/>
      </pc:docMkLst>
      <pc:sldChg chg="add">
        <pc:chgData name="Wojciech Kustra" userId="afebd3d0-216b-4c4f-8992-1bf1fda6d5e8" providerId="ADAL" clId="{1D307E72-7901-4E61-A01B-3C4232ABCF63}" dt="2026-05-04T16:11:37.355" v="2"/>
        <pc:sldMkLst>
          <pc:docMk/>
          <pc:sldMk cId="2642866930" sldId="307"/>
        </pc:sldMkLst>
      </pc:sldChg>
      <pc:sldChg chg="addSp delSp del mod">
        <pc:chgData name="Wojciech Kustra" userId="afebd3d0-216b-4c4f-8992-1bf1fda6d5e8" providerId="ADAL" clId="{1D307E72-7901-4E61-A01B-3C4232ABCF63}" dt="2026-05-04T16:11:38.735" v="3" actId="47"/>
        <pc:sldMkLst>
          <pc:docMk/>
          <pc:sldMk cId="3295552456" sldId="650"/>
        </pc:sldMkLst>
        <pc:picChg chg="add del">
          <ac:chgData name="Wojciech Kustra" userId="afebd3d0-216b-4c4f-8992-1bf1fda6d5e8" providerId="ADAL" clId="{1D307E72-7901-4E61-A01B-3C4232ABCF63}" dt="2026-05-04T16:11:17.038" v="1" actId="478"/>
          <ac:picMkLst>
            <pc:docMk/>
            <pc:sldMk cId="3295552456" sldId="650"/>
            <ac:picMk id="5" creationId="{C4096736-BF15-50D6-4D7E-2C233864284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E7BD1-542C-19AE-D9FA-C79755770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7D90B-33EC-8691-761D-71558145D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24E58-006D-8018-DCC5-DAD66CEB90D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388645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3CE51-B88D-2FF0-B817-51CF32093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73FAD-E9EA-D290-7026-D37C03B80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FA85B-823C-873D-F4EB-4D88F4B05A82}"/>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4325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C20B-46CB-CF69-0046-74DB04D61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100C8-0064-9D1A-4834-78FC96F43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0277B-21BC-4D09-0C29-87308517E90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278212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1EE46-26A8-94B2-D388-18F38BDD9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FEB06-8BEF-1920-9AFF-83062EE19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EB650-3FED-71AD-33D5-BDF5C2EFE95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032885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25E1-CFC2-7388-D723-BE375C0DE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B6AE7-8A23-5862-D856-186A87E5D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6EEB1-146F-FB3B-34A7-04273A3528E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955272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8A71B-77DE-CCC4-FC67-5B94B507E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11C0E-831B-59CB-B51C-F30E977B7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645D2-50D9-07A2-4EF3-991EE31D412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183521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9128A5EC-5375-E039-13C1-A1AA3B7CD44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7DF7E042-3D44-7089-B5C3-9DDD84E109E8}"/>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F15EDAA-713A-C98B-7426-03A6A6E153B7}"/>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92024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8">
            <a:extLst>
              <a:ext uri="{FF2B5EF4-FFF2-40B4-BE49-F238E27FC236}">
                <a16:creationId xmlns:a16="http://schemas.microsoft.com/office/drawing/2014/main" id="{8D4BD8E6-A640-655E-6D18-D76F8CBBE5E1}"/>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Holder 2">
            <a:extLst>
              <a:ext uri="{FF2B5EF4-FFF2-40B4-BE49-F238E27FC236}">
                <a16:creationId xmlns:a16="http://schemas.microsoft.com/office/drawing/2014/main" id="{81580577-6BEE-8285-02E2-24932B1D132A}"/>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9" name="bg object 17">
            <a:extLst>
              <a:ext uri="{FF2B5EF4-FFF2-40B4-BE49-F238E27FC236}">
                <a16:creationId xmlns:a16="http://schemas.microsoft.com/office/drawing/2014/main" id="{34B9D860-F5B2-7DF7-10F9-5B41EE2B1C68}"/>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0" name="bg object 18">
            <a:extLst>
              <a:ext uri="{FF2B5EF4-FFF2-40B4-BE49-F238E27FC236}">
                <a16:creationId xmlns:a16="http://schemas.microsoft.com/office/drawing/2014/main" id="{79F59F54-2EF6-D3A2-5CAB-FBA9D839F712}"/>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35119648-BF51-57FF-E9C3-20BFC74581A5}"/>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US" sz="1286" b="0" i="0" u="none" strike="noStrike" cap="none" spc="0" normalizeH="0" baseline="0" dirty="0">
                <a:ln>
                  <a:noFill/>
                </a:ln>
                <a:solidFill>
                  <a:schemeClr val="tx1"/>
                </a:solidFill>
                <a:effectLst/>
                <a:uFillTx/>
                <a:latin typeface="Calibri"/>
                <a:ea typeface="+mn-ea"/>
                <a:cs typeface="Calibri"/>
                <a:sym typeface="Helvetica Neue"/>
              </a:rPr>
              <a:t>Advanced Topics and Case Studies</a:t>
            </a:r>
            <a:endParaRPr lang="en-AT" dirty="0">
              <a:effectLst/>
            </a:endParaRPr>
          </a:p>
        </p:txBody>
      </p:sp>
      <p:sp>
        <p:nvSpPr>
          <p:cNvPr id="12" name="object 6">
            <a:extLst>
              <a:ext uri="{FF2B5EF4-FFF2-40B4-BE49-F238E27FC236}">
                <a16:creationId xmlns:a16="http://schemas.microsoft.com/office/drawing/2014/main" id="{563B8A23-2103-1ACB-0D79-0D077945188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&amp; Connected Vehicles</a:t>
            </a:r>
          </a:p>
        </p:txBody>
      </p:sp>
      <p:sp>
        <p:nvSpPr>
          <p:cNvPr id="13" name="object 6">
            <a:extLst>
              <a:ext uri="{FF2B5EF4-FFF2-40B4-BE49-F238E27FC236}">
                <a16:creationId xmlns:a16="http://schemas.microsoft.com/office/drawing/2014/main" id="{6C05783B-48B6-06E8-6DCB-6D4F99BE8E5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BE6A7C64-7828-2787-7CE4-EFEFAA2634AA}"/>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6931145B-7ADB-340E-2041-3739088CE0FC}"/>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3C138452-B91D-E326-4196-A88477835C9B}"/>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1E68BE9E-DC12-E1AA-F361-01DE627C64E3}"/>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DE916F3C-D5B7-5D41-E403-00A367CD4EF8}"/>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US" sz="1286" b="0" i="0" u="none" strike="noStrike" cap="none" spc="0" normalizeH="0" baseline="0" dirty="0">
                <a:ln>
                  <a:noFill/>
                </a:ln>
                <a:solidFill>
                  <a:schemeClr val="tx1"/>
                </a:solidFill>
                <a:effectLst/>
                <a:uFillTx/>
                <a:latin typeface="Calibri"/>
                <a:ea typeface="+mn-ea"/>
                <a:cs typeface="Calibri"/>
                <a:sym typeface="Helvetica Neue"/>
              </a:rPr>
              <a:t>Advanced Topics and Case Studies</a:t>
            </a:r>
            <a:endParaRPr lang="en-AT" dirty="0">
              <a:effectLst/>
            </a:endParaRPr>
          </a:p>
        </p:txBody>
      </p:sp>
      <p:sp>
        <p:nvSpPr>
          <p:cNvPr id="13" name="object 6">
            <a:extLst>
              <a:ext uri="{FF2B5EF4-FFF2-40B4-BE49-F238E27FC236}">
                <a16:creationId xmlns:a16="http://schemas.microsoft.com/office/drawing/2014/main" id="{665C929B-95EF-4B85-5879-607EA206EA7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&amp; Connected Vehicles</a:t>
            </a:r>
          </a:p>
        </p:txBody>
      </p:sp>
      <p:sp>
        <p:nvSpPr>
          <p:cNvPr id="14" name="object 6">
            <a:extLst>
              <a:ext uri="{FF2B5EF4-FFF2-40B4-BE49-F238E27FC236}">
                <a16:creationId xmlns:a16="http://schemas.microsoft.com/office/drawing/2014/main" id="{EF63669C-6C5A-1083-FD04-C1FD068AC5F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bg object 18">
            <a:extLst>
              <a:ext uri="{FF2B5EF4-FFF2-40B4-BE49-F238E27FC236}">
                <a16:creationId xmlns:a16="http://schemas.microsoft.com/office/drawing/2014/main" id="{0DE7005D-8DAB-F503-CC66-43E89F8F8F91}"/>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Holder 2">
            <a:extLst>
              <a:ext uri="{FF2B5EF4-FFF2-40B4-BE49-F238E27FC236}">
                <a16:creationId xmlns:a16="http://schemas.microsoft.com/office/drawing/2014/main" id="{F6102237-A948-8586-EDC8-160105229EA5}"/>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7" name="bg object 17">
            <a:extLst>
              <a:ext uri="{FF2B5EF4-FFF2-40B4-BE49-F238E27FC236}">
                <a16:creationId xmlns:a16="http://schemas.microsoft.com/office/drawing/2014/main" id="{E1022543-8257-FB9C-5024-CB7E73570BFE}"/>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C922C369-E8A5-1EE1-A702-7E6046A18A9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4DDA3B73-2FBF-0D7D-8E3B-3950B5B1030C}"/>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US" sz="1286" b="0" i="0" u="none" strike="noStrike" cap="none" spc="0" normalizeH="0" baseline="0" dirty="0">
                <a:ln>
                  <a:noFill/>
                </a:ln>
                <a:solidFill>
                  <a:schemeClr val="tx1"/>
                </a:solidFill>
                <a:effectLst/>
                <a:uFillTx/>
                <a:latin typeface="Calibri"/>
                <a:ea typeface="+mn-ea"/>
                <a:cs typeface="Calibri"/>
                <a:sym typeface="Helvetica Neue"/>
              </a:rPr>
              <a:t>Advanced Topics and Case Studies</a:t>
            </a:r>
            <a:endParaRPr lang="en-AT" dirty="0">
              <a:effectLst/>
            </a:endParaRPr>
          </a:p>
        </p:txBody>
      </p:sp>
      <p:sp>
        <p:nvSpPr>
          <p:cNvPr id="10" name="object 6">
            <a:extLst>
              <a:ext uri="{FF2B5EF4-FFF2-40B4-BE49-F238E27FC236}">
                <a16:creationId xmlns:a16="http://schemas.microsoft.com/office/drawing/2014/main" id="{70425B88-A097-84CD-3006-745058E91CA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&amp; Connected Vehicles</a:t>
            </a:r>
          </a:p>
        </p:txBody>
      </p:sp>
      <p:sp>
        <p:nvSpPr>
          <p:cNvPr id="11" name="object 6">
            <a:extLst>
              <a:ext uri="{FF2B5EF4-FFF2-40B4-BE49-F238E27FC236}">
                <a16:creationId xmlns:a16="http://schemas.microsoft.com/office/drawing/2014/main" id="{E44D3A86-9F39-4487-1DB0-802E4AD7BE2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3663371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6"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14.xml"/><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600" dirty="0">
                <a:solidFill>
                  <a:srgbClr val="0070C0"/>
                </a:solidFill>
              </a:rPr>
              <a:t>Module 3: </a:t>
            </a:r>
            <a:r>
              <a:rPr lang="en-GB" sz="2600" dirty="0">
                <a:solidFill>
                  <a:srgbClr val="0070C0"/>
                </a:solidFill>
              </a:rPr>
              <a:t>Advanced Topics and Case Studies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6693475"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600" dirty="0">
                <a:solidFill>
                  <a:srgbClr val="0070C0"/>
                </a:solidFill>
              </a:rPr>
              <a:t>Lecture 21: Autonomous &amp; Connected Vehicles</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D3FA5-8B83-AB9F-6D15-1AD1E1C7E6F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130F1C2-5654-02DD-D9C7-F5279842EFAE}"/>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2.2 Levels of Autonomy (SAE Classification)</a:t>
            </a:r>
          </a:p>
        </p:txBody>
      </p:sp>
      <p:sp>
        <p:nvSpPr>
          <p:cNvPr id="7" name="object 3">
            <a:extLst>
              <a:ext uri="{FF2B5EF4-FFF2-40B4-BE49-F238E27FC236}">
                <a16:creationId xmlns:a16="http://schemas.microsoft.com/office/drawing/2014/main" id="{AC5B607E-5CB8-E042-22D0-FE9CE08B394E}"/>
              </a:ext>
            </a:extLst>
          </p:cNvPr>
          <p:cNvSpPr txBox="1"/>
          <p:nvPr/>
        </p:nvSpPr>
        <p:spPr>
          <a:xfrm>
            <a:off x="726282" y="1516282"/>
            <a:ext cx="10725152" cy="1427131"/>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The levels of autonomy describe how much control a vehicle can take over from a human driver. </a:t>
            </a:r>
          </a:p>
          <a:p>
            <a:pPr marL="302078"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They range from Level 0, where the driver handles everything, to Level 5, where the vehicle can drive itself under all conditions without any human involvement. </a:t>
            </a:r>
          </a:p>
          <a:p>
            <a:pPr marL="302078"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These levels help classify current technologies, set industry standards, and guide the development of future autonomous systems.</a:t>
            </a:r>
          </a:p>
        </p:txBody>
      </p:sp>
      <p:graphicFrame>
        <p:nvGraphicFramePr>
          <p:cNvPr id="9" name="Table 8">
            <a:extLst>
              <a:ext uri="{FF2B5EF4-FFF2-40B4-BE49-F238E27FC236}">
                <a16:creationId xmlns:a16="http://schemas.microsoft.com/office/drawing/2014/main" id="{669F70F4-F6A6-0C8E-A72E-157DDE86D9D2}"/>
              </a:ext>
            </a:extLst>
          </p:cNvPr>
          <p:cNvGraphicFramePr>
            <a:graphicFrameLocks noGrp="1"/>
          </p:cNvGraphicFramePr>
          <p:nvPr>
            <p:extLst>
              <p:ext uri="{D42A27DB-BD31-4B8C-83A1-F6EECF244321}">
                <p14:modId xmlns:p14="http://schemas.microsoft.com/office/powerpoint/2010/main" val="1543090924"/>
              </p:ext>
            </p:extLst>
          </p:nvPr>
        </p:nvGraphicFramePr>
        <p:xfrm>
          <a:off x="1022117" y="3141128"/>
          <a:ext cx="8616764" cy="2595880"/>
        </p:xfrm>
        <a:graphic>
          <a:graphicData uri="http://schemas.openxmlformats.org/drawingml/2006/table">
            <a:tbl>
              <a:tblPr firstRow="1" bandRow="1">
                <a:tableStyleId>{5C22544A-7EE6-4342-B048-85BDC9FD1C3A}</a:tableStyleId>
              </a:tblPr>
              <a:tblGrid>
                <a:gridCol w="827720">
                  <a:extLst>
                    <a:ext uri="{9D8B030D-6E8A-4147-A177-3AD203B41FA5}">
                      <a16:colId xmlns:a16="http://schemas.microsoft.com/office/drawing/2014/main" val="1755482268"/>
                    </a:ext>
                  </a:extLst>
                </a:gridCol>
                <a:gridCol w="2334591">
                  <a:extLst>
                    <a:ext uri="{9D8B030D-6E8A-4147-A177-3AD203B41FA5}">
                      <a16:colId xmlns:a16="http://schemas.microsoft.com/office/drawing/2014/main" val="938120323"/>
                    </a:ext>
                  </a:extLst>
                </a:gridCol>
                <a:gridCol w="5454453">
                  <a:extLst>
                    <a:ext uri="{9D8B030D-6E8A-4147-A177-3AD203B41FA5}">
                      <a16:colId xmlns:a16="http://schemas.microsoft.com/office/drawing/2014/main" val="3705453515"/>
                    </a:ext>
                  </a:extLst>
                </a:gridCol>
              </a:tblGrid>
              <a:tr h="370840">
                <a:tc>
                  <a:txBody>
                    <a:bodyPr/>
                    <a:lstStyle/>
                    <a:p>
                      <a:pPr algn="ctr"/>
                      <a:r>
                        <a:rPr lang="en-GB" sz="1700" dirty="0"/>
                        <a:t>Level</a:t>
                      </a:r>
                      <a:endParaRPr lang="LID4096" sz="1700" dirty="0"/>
                    </a:p>
                  </a:txBody>
                  <a:tcPr/>
                </a:tc>
                <a:tc>
                  <a:txBody>
                    <a:bodyPr/>
                    <a:lstStyle/>
                    <a:p>
                      <a:r>
                        <a:rPr lang="en-GB" sz="1700" dirty="0"/>
                        <a:t>Name</a:t>
                      </a:r>
                    </a:p>
                  </a:txBody>
                  <a:tcPr/>
                </a:tc>
                <a:tc>
                  <a:txBody>
                    <a:bodyPr/>
                    <a:lstStyle/>
                    <a:p>
                      <a:r>
                        <a:rPr lang="en-GB" sz="1700" dirty="0"/>
                        <a:t>Description</a:t>
                      </a:r>
                    </a:p>
                  </a:txBody>
                  <a:tcPr/>
                </a:tc>
                <a:extLst>
                  <a:ext uri="{0D108BD9-81ED-4DB2-BD59-A6C34878D82A}">
                    <a16:rowId xmlns:a16="http://schemas.microsoft.com/office/drawing/2014/main" val="2509159265"/>
                  </a:ext>
                </a:extLst>
              </a:tr>
              <a:tr h="370840">
                <a:tc>
                  <a:txBody>
                    <a:bodyPr/>
                    <a:lstStyle/>
                    <a:p>
                      <a:pPr algn="ctr"/>
                      <a:r>
                        <a:rPr lang="en-GB" sz="1700" b="0" dirty="0"/>
                        <a:t>0</a:t>
                      </a:r>
                      <a:endParaRPr lang="LID4096" sz="1700" b="0" dirty="0"/>
                    </a:p>
                  </a:txBody>
                  <a:tcPr/>
                </a:tc>
                <a:tc>
                  <a:txBody>
                    <a:bodyPr/>
                    <a:lstStyle/>
                    <a:p>
                      <a:r>
                        <a:rPr lang="en-GB" sz="1700" b="0" dirty="0"/>
                        <a:t>No Automation</a:t>
                      </a:r>
                      <a:endParaRPr lang="LID4096" sz="1700" b="0" dirty="0"/>
                    </a:p>
                  </a:txBody>
                  <a:tcPr/>
                </a:tc>
                <a:tc>
                  <a:txBody>
                    <a:bodyPr/>
                    <a:lstStyle/>
                    <a:p>
                      <a:r>
                        <a:rPr lang="en-GB" sz="1700" dirty="0"/>
                        <a:t>Human driver controls everything</a:t>
                      </a:r>
                      <a:endParaRPr lang="LID4096" sz="1700" dirty="0"/>
                    </a:p>
                  </a:txBody>
                  <a:tcPr/>
                </a:tc>
                <a:extLst>
                  <a:ext uri="{0D108BD9-81ED-4DB2-BD59-A6C34878D82A}">
                    <a16:rowId xmlns:a16="http://schemas.microsoft.com/office/drawing/2014/main" val="2175920149"/>
                  </a:ext>
                </a:extLst>
              </a:tr>
              <a:tr h="370840">
                <a:tc>
                  <a:txBody>
                    <a:bodyPr/>
                    <a:lstStyle/>
                    <a:p>
                      <a:pPr algn="ctr"/>
                      <a:r>
                        <a:rPr lang="en-GB" sz="1700" b="0" dirty="0"/>
                        <a:t>1</a:t>
                      </a:r>
                      <a:endParaRPr lang="LID4096" sz="1700" b="0" dirty="0"/>
                    </a:p>
                  </a:txBody>
                  <a:tcPr/>
                </a:tc>
                <a:tc>
                  <a:txBody>
                    <a:bodyPr/>
                    <a:lstStyle/>
                    <a:p>
                      <a:r>
                        <a:rPr lang="en-GB" sz="1700" b="0" dirty="0"/>
                        <a:t>Driver Assistance</a:t>
                      </a:r>
                    </a:p>
                  </a:txBody>
                  <a:tcPr/>
                </a:tc>
                <a:tc>
                  <a:txBody>
                    <a:bodyPr/>
                    <a:lstStyle/>
                    <a:p>
                      <a:r>
                        <a:rPr lang="en-GB" sz="1700" dirty="0"/>
                        <a:t>One automated system (e.g., cruise control)</a:t>
                      </a:r>
                      <a:endParaRPr lang="LID4096" sz="1700" dirty="0"/>
                    </a:p>
                  </a:txBody>
                  <a:tcPr/>
                </a:tc>
                <a:extLst>
                  <a:ext uri="{0D108BD9-81ED-4DB2-BD59-A6C34878D82A}">
                    <a16:rowId xmlns:a16="http://schemas.microsoft.com/office/drawing/2014/main" val="667188357"/>
                  </a:ext>
                </a:extLst>
              </a:tr>
              <a:tr h="370840">
                <a:tc>
                  <a:txBody>
                    <a:bodyPr/>
                    <a:lstStyle/>
                    <a:p>
                      <a:pPr algn="ctr"/>
                      <a:r>
                        <a:rPr lang="en-GB" sz="1700" b="0" dirty="0"/>
                        <a:t>2</a:t>
                      </a:r>
                      <a:endParaRPr lang="LID4096" sz="1700" b="0" dirty="0"/>
                    </a:p>
                  </a:txBody>
                  <a:tcPr/>
                </a:tc>
                <a:tc>
                  <a:txBody>
                    <a:bodyPr/>
                    <a:lstStyle/>
                    <a:p>
                      <a:r>
                        <a:rPr lang="en-GB" sz="1700" b="0" dirty="0"/>
                        <a:t>Partial Automation</a:t>
                      </a:r>
                    </a:p>
                  </a:txBody>
                  <a:tcPr/>
                </a:tc>
                <a:tc>
                  <a:txBody>
                    <a:bodyPr/>
                    <a:lstStyle/>
                    <a:p>
                      <a:r>
                        <a:rPr lang="en-GB" sz="1700" dirty="0"/>
                        <a:t>Car can steer and accelerate, but driver must monitor</a:t>
                      </a:r>
                    </a:p>
                  </a:txBody>
                  <a:tcPr/>
                </a:tc>
                <a:extLst>
                  <a:ext uri="{0D108BD9-81ED-4DB2-BD59-A6C34878D82A}">
                    <a16:rowId xmlns:a16="http://schemas.microsoft.com/office/drawing/2014/main" val="1341259936"/>
                  </a:ext>
                </a:extLst>
              </a:tr>
              <a:tr h="370840">
                <a:tc>
                  <a:txBody>
                    <a:bodyPr/>
                    <a:lstStyle/>
                    <a:p>
                      <a:pPr algn="ctr"/>
                      <a:r>
                        <a:rPr lang="en-GB" sz="1700" b="0" dirty="0"/>
                        <a:t>3</a:t>
                      </a:r>
                      <a:endParaRPr lang="LID4096" sz="1700" b="0" dirty="0"/>
                    </a:p>
                  </a:txBody>
                  <a:tcPr/>
                </a:tc>
                <a:tc>
                  <a:txBody>
                    <a:bodyPr/>
                    <a:lstStyle/>
                    <a:p>
                      <a:r>
                        <a:rPr lang="en-GB" sz="1700" b="0" dirty="0"/>
                        <a:t>Conditional Automation</a:t>
                      </a:r>
                    </a:p>
                  </a:txBody>
                  <a:tcPr/>
                </a:tc>
                <a:tc>
                  <a:txBody>
                    <a:bodyPr/>
                    <a:lstStyle/>
                    <a:p>
                      <a:r>
                        <a:rPr lang="en-GB" sz="1700" dirty="0"/>
                        <a:t>Car drives itself but expects human to take over</a:t>
                      </a:r>
                    </a:p>
                  </a:txBody>
                  <a:tcPr/>
                </a:tc>
                <a:extLst>
                  <a:ext uri="{0D108BD9-81ED-4DB2-BD59-A6C34878D82A}">
                    <a16:rowId xmlns:a16="http://schemas.microsoft.com/office/drawing/2014/main" val="1430705026"/>
                  </a:ext>
                </a:extLst>
              </a:tr>
              <a:tr h="370840">
                <a:tc>
                  <a:txBody>
                    <a:bodyPr/>
                    <a:lstStyle/>
                    <a:p>
                      <a:pPr algn="ctr"/>
                      <a:r>
                        <a:rPr lang="en-GB" sz="1700" b="0" dirty="0"/>
                        <a:t>4</a:t>
                      </a:r>
                      <a:endParaRPr lang="LID4096" sz="1700" b="0" dirty="0"/>
                    </a:p>
                  </a:txBody>
                  <a:tcPr/>
                </a:tc>
                <a:tc>
                  <a:txBody>
                    <a:bodyPr/>
                    <a:lstStyle/>
                    <a:p>
                      <a:r>
                        <a:rPr lang="en-GB" sz="1700" b="0" dirty="0"/>
                        <a:t>High Automation</a:t>
                      </a:r>
                    </a:p>
                  </a:txBody>
                  <a:tcPr/>
                </a:tc>
                <a:tc>
                  <a:txBody>
                    <a:bodyPr/>
                    <a:lstStyle/>
                    <a:p>
                      <a:r>
                        <a:rPr lang="en-GB" sz="1700" dirty="0"/>
                        <a:t>Fully autonomous in specific areas or conditions</a:t>
                      </a:r>
                    </a:p>
                  </a:txBody>
                  <a:tcPr/>
                </a:tc>
                <a:extLst>
                  <a:ext uri="{0D108BD9-81ED-4DB2-BD59-A6C34878D82A}">
                    <a16:rowId xmlns:a16="http://schemas.microsoft.com/office/drawing/2014/main" val="1667060229"/>
                  </a:ext>
                </a:extLst>
              </a:tr>
              <a:tr h="370840">
                <a:tc>
                  <a:txBody>
                    <a:bodyPr/>
                    <a:lstStyle/>
                    <a:p>
                      <a:pPr algn="ctr"/>
                      <a:r>
                        <a:rPr lang="en-GB" sz="1700" b="0" dirty="0"/>
                        <a:t>5</a:t>
                      </a:r>
                      <a:endParaRPr lang="LID4096" sz="1700" b="0" dirty="0"/>
                    </a:p>
                  </a:txBody>
                  <a:tcPr/>
                </a:tc>
                <a:tc>
                  <a:txBody>
                    <a:bodyPr/>
                    <a:lstStyle/>
                    <a:p>
                      <a:r>
                        <a:rPr lang="en-GB" sz="1700" b="0" dirty="0"/>
                        <a:t>Full Automation</a:t>
                      </a:r>
                    </a:p>
                  </a:txBody>
                  <a:tcPr/>
                </a:tc>
                <a:tc>
                  <a:txBody>
                    <a:bodyPr/>
                    <a:lstStyle/>
                    <a:p>
                      <a:r>
                        <a:rPr lang="en-GB" sz="1700" dirty="0"/>
                        <a:t>No human input needed — anywhere, anytime</a:t>
                      </a:r>
                    </a:p>
                  </a:txBody>
                  <a:tcPr/>
                </a:tc>
                <a:extLst>
                  <a:ext uri="{0D108BD9-81ED-4DB2-BD59-A6C34878D82A}">
                    <a16:rowId xmlns:a16="http://schemas.microsoft.com/office/drawing/2014/main" val="830302030"/>
                  </a:ext>
                </a:extLst>
              </a:tr>
            </a:tbl>
          </a:graphicData>
        </a:graphic>
      </p:graphicFrame>
      <p:sp>
        <p:nvSpPr>
          <p:cNvPr id="12" name="object 3">
            <a:extLst>
              <a:ext uri="{FF2B5EF4-FFF2-40B4-BE49-F238E27FC236}">
                <a16:creationId xmlns:a16="http://schemas.microsoft.com/office/drawing/2014/main" id="{10375B66-6204-A15B-D29A-E603E7717800}"/>
              </a:ext>
            </a:extLst>
          </p:cNvPr>
          <p:cNvSpPr txBox="1"/>
          <p:nvPr/>
        </p:nvSpPr>
        <p:spPr>
          <a:xfrm>
            <a:off x="726282" y="583292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Most commercial systems today operate at Levels 1–2, with Level 3 emerging.</a:t>
            </a:r>
          </a:p>
        </p:txBody>
      </p:sp>
      <p:sp>
        <p:nvSpPr>
          <p:cNvPr id="5" name="Title 4">
            <a:extLst>
              <a:ext uri="{FF2B5EF4-FFF2-40B4-BE49-F238E27FC236}">
                <a16:creationId xmlns:a16="http://schemas.microsoft.com/office/drawing/2014/main" id="{EF29A5CF-EC7B-4035-752A-6BAEAF04802E}"/>
              </a:ext>
            </a:extLst>
          </p:cNvPr>
          <p:cNvSpPr>
            <a:spLocks noGrp="1"/>
          </p:cNvSpPr>
          <p:nvPr>
            <p:ph type="title"/>
          </p:nvPr>
        </p:nvSpPr>
        <p:spPr>
          <a:xfrm>
            <a:off x="727200" y="432000"/>
            <a:ext cx="3096000" cy="369332"/>
          </a:xfrm>
        </p:spPr>
        <p:txBody>
          <a:bodyPr/>
          <a:lstStyle/>
          <a:p>
            <a:r>
              <a:rPr lang="en-US" dirty="0"/>
              <a:t>2. Autonomous Vehicles</a:t>
            </a:r>
            <a:endParaRPr lang="LID4096" dirty="0"/>
          </a:p>
        </p:txBody>
      </p:sp>
    </p:spTree>
    <p:extLst>
      <p:ext uri="{BB962C8B-B14F-4D97-AF65-F5344CB8AC3E}">
        <p14:creationId xmlns:p14="http://schemas.microsoft.com/office/powerpoint/2010/main" val="408142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6C3B-FA5B-7B4C-6508-65843A5250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A0B5428-3ADB-7E5D-1878-35C6CD728E2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2.3 Key Technologies in Autonomous Vehicles</a:t>
            </a:r>
          </a:p>
        </p:txBody>
      </p:sp>
      <p:sp>
        <p:nvSpPr>
          <p:cNvPr id="7" name="object 3">
            <a:extLst>
              <a:ext uri="{FF2B5EF4-FFF2-40B4-BE49-F238E27FC236}">
                <a16:creationId xmlns:a16="http://schemas.microsoft.com/office/drawing/2014/main" id="{5D5EED28-8BEB-8038-36D4-A19861C3F597}"/>
              </a:ext>
            </a:extLst>
          </p:cNvPr>
          <p:cNvSpPr txBox="1"/>
          <p:nvPr/>
        </p:nvSpPr>
        <p:spPr>
          <a:xfrm>
            <a:off x="740566" y="3392479"/>
            <a:ext cx="10725152" cy="1729778"/>
          </a:xfrm>
          <a:prstGeom prst="rect">
            <a:avLst/>
          </a:prstGeom>
        </p:spPr>
        <p:txBody>
          <a:bodyPr vert="horz" wrap="square" lIns="0" tIns="16329" rIns="0" bIns="0" rtlCol="0">
            <a:spAutoFit/>
          </a:bodyPr>
          <a:lstStyle/>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Cameras for visual detection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Radar for distance/speed tracking</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LiDAR for 3D environment mapping</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Ultrasonic sensors for low-speed situations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High-definition maps &amp; GPSAI/Deep Learning for perception and decision-making</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Vehicle control systems (steering, braking, throttle)</a:t>
            </a:r>
          </a:p>
        </p:txBody>
      </p:sp>
      <p:sp>
        <p:nvSpPr>
          <p:cNvPr id="12" name="object 3">
            <a:extLst>
              <a:ext uri="{FF2B5EF4-FFF2-40B4-BE49-F238E27FC236}">
                <a16:creationId xmlns:a16="http://schemas.microsoft.com/office/drawing/2014/main" id="{FE96125D-76EE-F0D7-F68E-0A2B80BA0E52}"/>
              </a:ext>
            </a:extLst>
          </p:cNvPr>
          <p:cNvSpPr txBox="1"/>
          <p:nvPr/>
        </p:nvSpPr>
        <p:spPr>
          <a:xfrm>
            <a:off x="740566" y="1516282"/>
            <a:ext cx="10725152" cy="167848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vehicles rely on a combination of advanced sensors, mapping systems, and artificial intelligence to perceive their surroundings and make driving decisions. Cameras, radar, and LiDAR capture detailed information about the road environment, while GPS and high-definition maps help the vehicle determine its exact location. Machine learning algorithms interpret sensor data, predict the movement of other road users, and plan safe paths. Together, these technologies enable AVs to understand, navigate, and respond to complex real-world conditions.</a:t>
            </a:r>
          </a:p>
        </p:txBody>
      </p:sp>
      <p:sp>
        <p:nvSpPr>
          <p:cNvPr id="5" name="Title 4">
            <a:extLst>
              <a:ext uri="{FF2B5EF4-FFF2-40B4-BE49-F238E27FC236}">
                <a16:creationId xmlns:a16="http://schemas.microsoft.com/office/drawing/2014/main" id="{6ACA3BEB-0E8B-15EC-2514-89AADCB6731F}"/>
              </a:ext>
            </a:extLst>
          </p:cNvPr>
          <p:cNvSpPr>
            <a:spLocks noGrp="1"/>
          </p:cNvSpPr>
          <p:nvPr>
            <p:ph type="title"/>
          </p:nvPr>
        </p:nvSpPr>
        <p:spPr>
          <a:xfrm>
            <a:off x="727200" y="432000"/>
            <a:ext cx="3096000" cy="369332"/>
          </a:xfrm>
        </p:spPr>
        <p:txBody>
          <a:bodyPr/>
          <a:lstStyle/>
          <a:p>
            <a:r>
              <a:rPr lang="en-US" dirty="0"/>
              <a:t>2. Autonomous Vehicles</a:t>
            </a:r>
            <a:endParaRPr lang="LID4096" dirty="0"/>
          </a:p>
        </p:txBody>
      </p:sp>
    </p:spTree>
    <p:extLst>
      <p:ext uri="{BB962C8B-B14F-4D97-AF65-F5344CB8AC3E}">
        <p14:creationId xmlns:p14="http://schemas.microsoft.com/office/powerpoint/2010/main" val="937663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83F02-A78C-5B46-D17E-848104A44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5BAE78-C9FB-C5FB-203C-3146E7ABD85C}"/>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3C5DFE3B-1459-CA52-47AC-02D0CD272868}"/>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2.4 Why Autonomous Vehicles are Important in Transport?</a:t>
            </a:r>
          </a:p>
        </p:txBody>
      </p:sp>
      <p:sp>
        <p:nvSpPr>
          <p:cNvPr id="5" name="object 3">
            <a:extLst>
              <a:ext uri="{FF2B5EF4-FFF2-40B4-BE49-F238E27FC236}">
                <a16:creationId xmlns:a16="http://schemas.microsoft.com/office/drawing/2014/main" id="{2B6C10FA-10AB-BC35-D45B-79D46C4C43D8}"/>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 transport sector is undergoing a major transformation. Traditional vehicles are being replaced or supplemented with smart technologies. AVs and CVs are at the heart of this </a:t>
            </a:r>
            <a:r>
              <a:rPr lang="en-GB" sz="1800">
                <a:solidFill>
                  <a:sysClr val="windowText" lastClr="000000"/>
                </a:solidFill>
                <a:latin typeface="Arial"/>
                <a:cs typeface="Arial"/>
              </a:rPr>
              <a:t>change.</a:t>
            </a:r>
            <a:endParaRPr lang="en-GB" sz="1800" dirty="0">
              <a:solidFill>
                <a:sysClr val="windowText" lastClr="000000"/>
              </a:solidFill>
              <a:latin typeface="Arial"/>
              <a:cs typeface="Arial"/>
            </a:endParaRPr>
          </a:p>
        </p:txBody>
      </p:sp>
      <p:grpSp>
        <p:nvGrpSpPr>
          <p:cNvPr id="58" name="Group">
            <a:extLst>
              <a:ext uri="{FF2B5EF4-FFF2-40B4-BE49-F238E27FC236}">
                <a16:creationId xmlns:a16="http://schemas.microsoft.com/office/drawing/2014/main" id="{53DF0C2C-EE37-E550-D369-4E3ADC33B49E}"/>
              </a:ext>
            </a:extLst>
          </p:cNvPr>
          <p:cNvGrpSpPr/>
          <p:nvPr/>
        </p:nvGrpSpPr>
        <p:grpSpPr>
          <a:xfrm>
            <a:off x="-667909" y="2278135"/>
            <a:ext cx="3880442" cy="3880440"/>
            <a:chOff x="0" y="0"/>
            <a:chExt cx="8388307" cy="8388307"/>
          </a:xfrm>
        </p:grpSpPr>
        <p:sp>
          <p:nvSpPr>
            <p:cNvPr id="59" name="Circle">
              <a:extLst>
                <a:ext uri="{FF2B5EF4-FFF2-40B4-BE49-F238E27FC236}">
                  <a16:creationId xmlns:a16="http://schemas.microsoft.com/office/drawing/2014/main" id="{60C29D4D-1742-3386-81A5-B2C3CC87EA72}"/>
                </a:ext>
              </a:extLst>
            </p:cNvPr>
            <p:cNvSpPr/>
            <p:nvPr/>
          </p:nvSpPr>
          <p:spPr>
            <a:xfrm>
              <a:off x="1458705" y="1459322"/>
              <a:ext cx="5469663" cy="5469663"/>
            </a:xfrm>
            <a:prstGeom prst="ellipse">
              <a:avLst/>
            </a:prstGeom>
            <a:noFill/>
            <a:ln w="25400" cap="flat">
              <a:solidFill>
                <a:srgbClr val="B2B2B2">
                  <a:lumOff val="1669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0" name="Circle">
              <a:extLst>
                <a:ext uri="{FF2B5EF4-FFF2-40B4-BE49-F238E27FC236}">
                  <a16:creationId xmlns:a16="http://schemas.microsoft.com/office/drawing/2014/main" id="{0C98FE03-30FC-D29F-869D-AB81CEE02354}"/>
                </a:ext>
              </a:extLst>
            </p:cNvPr>
            <p:cNvSpPr/>
            <p:nvPr/>
          </p:nvSpPr>
          <p:spPr>
            <a:xfrm>
              <a:off x="1202714" y="1202714"/>
              <a:ext cx="5982879" cy="5982879"/>
            </a:xfrm>
            <a:prstGeom prst="ellipse">
              <a:avLst/>
            </a:prstGeom>
            <a:noFill/>
            <a:ln w="25400" cap="flat">
              <a:solidFill>
                <a:srgbClr val="B2B2B2">
                  <a:lumOff val="16690"/>
                  <a:alpha val="75772"/>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1" name="Circle">
              <a:extLst>
                <a:ext uri="{FF2B5EF4-FFF2-40B4-BE49-F238E27FC236}">
                  <a16:creationId xmlns:a16="http://schemas.microsoft.com/office/drawing/2014/main" id="{339D8D53-CED5-FCF8-C0D1-4D8D19BE04B5}"/>
                </a:ext>
              </a:extLst>
            </p:cNvPr>
            <p:cNvSpPr/>
            <p:nvPr/>
          </p:nvSpPr>
          <p:spPr>
            <a:xfrm>
              <a:off x="949082" y="949699"/>
              <a:ext cx="6488909" cy="6488909"/>
            </a:xfrm>
            <a:prstGeom prst="ellipse">
              <a:avLst/>
            </a:prstGeom>
            <a:noFill/>
            <a:ln w="25400" cap="flat">
              <a:solidFill>
                <a:srgbClr val="B2B2B2">
                  <a:lumOff val="16690"/>
                  <a:alpha val="57926"/>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2" name="Circle">
              <a:extLst>
                <a:ext uri="{FF2B5EF4-FFF2-40B4-BE49-F238E27FC236}">
                  <a16:creationId xmlns:a16="http://schemas.microsoft.com/office/drawing/2014/main" id="{01FEF2AD-2A97-6F71-FA1D-239FD384FB81}"/>
                </a:ext>
              </a:extLst>
            </p:cNvPr>
            <p:cNvSpPr/>
            <p:nvPr/>
          </p:nvSpPr>
          <p:spPr>
            <a:xfrm>
              <a:off x="696901" y="697518"/>
              <a:ext cx="6993270" cy="6993271"/>
            </a:xfrm>
            <a:prstGeom prst="ellipse">
              <a:avLst/>
            </a:prstGeom>
            <a:noFill/>
            <a:ln w="25400" cap="flat">
              <a:solidFill>
                <a:srgbClr val="B2B2B2">
                  <a:lumOff val="16690"/>
                  <a:alpha val="4190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3" name="Circle">
              <a:extLst>
                <a:ext uri="{FF2B5EF4-FFF2-40B4-BE49-F238E27FC236}">
                  <a16:creationId xmlns:a16="http://schemas.microsoft.com/office/drawing/2014/main" id="{101FAB6A-BE6C-DEC1-347D-DF54975A3E7F}"/>
                </a:ext>
              </a:extLst>
            </p:cNvPr>
            <p:cNvSpPr/>
            <p:nvPr/>
          </p:nvSpPr>
          <p:spPr>
            <a:xfrm>
              <a:off x="459851" y="460468"/>
              <a:ext cx="7467371" cy="7467371"/>
            </a:xfrm>
            <a:prstGeom prst="ellipse">
              <a:avLst/>
            </a:prstGeom>
            <a:noFill/>
            <a:ln w="25400" cap="flat">
              <a:solidFill>
                <a:srgbClr val="B2B2B2">
                  <a:lumOff val="16690"/>
                  <a:alpha val="29685"/>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4" name="Circle">
              <a:extLst>
                <a:ext uri="{FF2B5EF4-FFF2-40B4-BE49-F238E27FC236}">
                  <a16:creationId xmlns:a16="http://schemas.microsoft.com/office/drawing/2014/main" id="{913D73BB-92BC-D6EB-DB7F-354D6B1B0F51}"/>
                </a:ext>
              </a:extLst>
            </p:cNvPr>
            <p:cNvSpPr/>
            <p:nvPr/>
          </p:nvSpPr>
          <p:spPr>
            <a:xfrm>
              <a:off x="224843" y="226961"/>
              <a:ext cx="7934385" cy="7934385"/>
            </a:xfrm>
            <a:prstGeom prst="ellipse">
              <a:avLst/>
            </a:prstGeom>
            <a:noFill/>
            <a:ln w="25400" cap="flat">
              <a:solidFill>
                <a:srgbClr val="B2B2B2">
                  <a:lumOff val="16690"/>
                  <a:alpha val="17133"/>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5" name="Circle">
              <a:extLst>
                <a:ext uri="{FF2B5EF4-FFF2-40B4-BE49-F238E27FC236}">
                  <a16:creationId xmlns:a16="http://schemas.microsoft.com/office/drawing/2014/main" id="{402B86A6-28D9-A661-CEAE-EB417279077D}"/>
                </a:ext>
              </a:extLst>
            </p:cNvPr>
            <p:cNvSpPr/>
            <p:nvPr/>
          </p:nvSpPr>
          <p:spPr>
            <a:xfrm>
              <a:off x="0" y="0"/>
              <a:ext cx="8388308" cy="8388308"/>
            </a:xfrm>
            <a:prstGeom prst="ellipse">
              <a:avLst/>
            </a:prstGeom>
            <a:noFill/>
            <a:ln w="25400" cap="flat">
              <a:solidFill>
                <a:srgbClr val="B2B2B2">
                  <a:lumOff val="16690"/>
                  <a:alpha val="8601"/>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grpSp>
      <p:sp>
        <p:nvSpPr>
          <p:cNvPr id="66" name="Line">
            <a:extLst>
              <a:ext uri="{FF2B5EF4-FFF2-40B4-BE49-F238E27FC236}">
                <a16:creationId xmlns:a16="http://schemas.microsoft.com/office/drawing/2014/main" id="{F5B66BF7-BBE2-9B39-E381-A4848C421821}"/>
              </a:ext>
            </a:extLst>
          </p:cNvPr>
          <p:cNvSpPr/>
          <p:nvPr/>
        </p:nvSpPr>
        <p:spPr>
          <a:xfrm>
            <a:off x="1401553" y="2549207"/>
            <a:ext cx="1940862" cy="15652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334" y="948"/>
                </a:lnTo>
                <a:cubicBezTo>
                  <a:pt x="8458" y="695"/>
                  <a:pt x="8617" y="483"/>
                  <a:pt x="8801" y="323"/>
                </a:cubicBezTo>
                <a:cubicBezTo>
                  <a:pt x="9025" y="129"/>
                  <a:pt x="9278" y="18"/>
                  <a:pt x="95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67" name="Line">
            <a:extLst>
              <a:ext uri="{FF2B5EF4-FFF2-40B4-BE49-F238E27FC236}">
                <a16:creationId xmlns:a16="http://schemas.microsoft.com/office/drawing/2014/main" id="{F72F4B3D-9CF0-6E0F-C447-7513165F044B}"/>
              </a:ext>
            </a:extLst>
          </p:cNvPr>
          <p:cNvSpPr/>
          <p:nvPr/>
        </p:nvSpPr>
        <p:spPr>
          <a:xfrm>
            <a:off x="1387320" y="4296717"/>
            <a:ext cx="1949256" cy="1565260"/>
          </a:xfrm>
          <a:custGeom>
            <a:avLst/>
            <a:gdLst/>
            <a:ahLst/>
            <a:cxnLst>
              <a:cxn ang="0">
                <a:pos x="wd2" y="hd2"/>
              </a:cxn>
              <a:cxn ang="5400000">
                <a:pos x="wd2" y="hd2"/>
              </a:cxn>
              <a:cxn ang="10800000">
                <a:pos x="wd2" y="hd2"/>
              </a:cxn>
              <a:cxn ang="16200000">
                <a:pos x="wd2" y="hd2"/>
              </a:cxn>
            </a:cxnLst>
            <a:rect l="0" t="0" r="r" b="b"/>
            <a:pathLst>
              <a:path w="21600" h="21593" extrusionOk="0">
                <a:moveTo>
                  <a:pt x="0" y="0"/>
                </a:moveTo>
                <a:lnTo>
                  <a:pt x="8866" y="20477"/>
                </a:lnTo>
                <a:cubicBezTo>
                  <a:pt x="8987" y="20800"/>
                  <a:pt x="9171" y="21073"/>
                  <a:pt x="9398" y="21269"/>
                </a:cubicBezTo>
                <a:cubicBezTo>
                  <a:pt x="9650" y="21487"/>
                  <a:pt x="9946" y="21600"/>
                  <a:pt x="10247" y="21593"/>
                </a:cubicBezTo>
                <a:lnTo>
                  <a:pt x="21600" y="21593"/>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68" name="Line">
            <a:extLst>
              <a:ext uri="{FF2B5EF4-FFF2-40B4-BE49-F238E27FC236}">
                <a16:creationId xmlns:a16="http://schemas.microsoft.com/office/drawing/2014/main" id="{8A9698BA-6203-4818-3133-ABAC5A8491D2}"/>
              </a:ext>
            </a:extLst>
          </p:cNvPr>
          <p:cNvSpPr/>
          <p:nvPr/>
        </p:nvSpPr>
        <p:spPr>
          <a:xfrm>
            <a:off x="1401395" y="4233949"/>
            <a:ext cx="1937876" cy="796835"/>
          </a:xfrm>
          <a:custGeom>
            <a:avLst/>
            <a:gdLst/>
            <a:ahLst/>
            <a:cxnLst>
              <a:cxn ang="0">
                <a:pos x="wd2" y="hd2"/>
              </a:cxn>
              <a:cxn ang="5400000">
                <a:pos x="wd2" y="hd2"/>
              </a:cxn>
              <a:cxn ang="10800000">
                <a:pos x="wd2" y="hd2"/>
              </a:cxn>
              <a:cxn ang="16200000">
                <a:pos x="wd2" y="hd2"/>
              </a:cxn>
            </a:cxnLst>
            <a:rect l="0" t="0" r="r" b="b"/>
            <a:pathLst>
              <a:path w="21600" h="21579" extrusionOk="0">
                <a:moveTo>
                  <a:pt x="0" y="0"/>
                </a:moveTo>
                <a:lnTo>
                  <a:pt x="13040" y="20896"/>
                </a:lnTo>
                <a:cubicBezTo>
                  <a:pt x="13179" y="21152"/>
                  <a:pt x="13333" y="21342"/>
                  <a:pt x="13496" y="21455"/>
                </a:cubicBezTo>
                <a:cubicBezTo>
                  <a:pt x="13649" y="21562"/>
                  <a:pt x="13807" y="21600"/>
                  <a:pt x="13965" y="21568"/>
                </a:cubicBezTo>
                <a:lnTo>
                  <a:pt x="21600" y="21568"/>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69" name="Line">
            <a:extLst>
              <a:ext uri="{FF2B5EF4-FFF2-40B4-BE49-F238E27FC236}">
                <a16:creationId xmlns:a16="http://schemas.microsoft.com/office/drawing/2014/main" id="{D321DFE8-F27F-C194-D95E-DA74368EC9CF}"/>
              </a:ext>
            </a:extLst>
          </p:cNvPr>
          <p:cNvSpPr/>
          <p:nvPr/>
        </p:nvSpPr>
        <p:spPr>
          <a:xfrm flipV="1">
            <a:off x="1407582" y="4195328"/>
            <a:ext cx="1940862" cy="21043"/>
          </a:xfrm>
          <a:prstGeom prst="line">
            <a:avLst/>
          </a:pr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70" name="Line">
            <a:extLst>
              <a:ext uri="{FF2B5EF4-FFF2-40B4-BE49-F238E27FC236}">
                <a16:creationId xmlns:a16="http://schemas.microsoft.com/office/drawing/2014/main" id="{EA9FC2A1-9564-8E55-A6E3-A6EC683CAD7C}"/>
              </a:ext>
            </a:extLst>
          </p:cNvPr>
          <p:cNvSpPr/>
          <p:nvPr/>
        </p:nvSpPr>
        <p:spPr>
          <a:xfrm>
            <a:off x="1430971" y="3410622"/>
            <a:ext cx="1923630" cy="79683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2631" y="1063"/>
                </a:lnTo>
                <a:cubicBezTo>
                  <a:pt x="12795" y="761"/>
                  <a:pt x="12971" y="519"/>
                  <a:pt x="13155" y="342"/>
                </a:cubicBezTo>
                <a:cubicBezTo>
                  <a:pt x="13376" y="131"/>
                  <a:pt x="13607" y="16"/>
                  <a:pt x="138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72" name="Operational optimization and forecasting">
            <a:extLst>
              <a:ext uri="{FF2B5EF4-FFF2-40B4-BE49-F238E27FC236}">
                <a16:creationId xmlns:a16="http://schemas.microsoft.com/office/drawing/2014/main" id="{105C73B5-BE28-751B-112C-B2B3035CD3BB}"/>
              </a:ext>
            </a:extLst>
          </p:cNvPr>
          <p:cNvSpPr txBox="1"/>
          <p:nvPr/>
        </p:nvSpPr>
        <p:spPr>
          <a:xfrm>
            <a:off x="3401592" y="2302421"/>
            <a:ext cx="2172320" cy="543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600" b="1" dirty="0">
                <a:solidFill>
                  <a:srgbClr val="656565"/>
                </a:solidFill>
                <a:latin typeface="Arial" panose="020B0604020202020204" pitchFamily="34" charset="0"/>
                <a:cs typeface="Arial" panose="020B0604020202020204" pitchFamily="34" charset="0"/>
              </a:rPr>
              <a:t>1. Safety Improvements</a:t>
            </a:r>
          </a:p>
        </p:txBody>
      </p:sp>
      <p:sp>
        <p:nvSpPr>
          <p:cNvPr id="76" name="Streamlined procurement processes">
            <a:extLst>
              <a:ext uri="{FF2B5EF4-FFF2-40B4-BE49-F238E27FC236}">
                <a16:creationId xmlns:a16="http://schemas.microsoft.com/office/drawing/2014/main" id="{68C2D22D-2AA7-AC3E-20DE-9BCD59A5828E}"/>
              </a:ext>
            </a:extLst>
          </p:cNvPr>
          <p:cNvSpPr txBox="1"/>
          <p:nvPr/>
        </p:nvSpPr>
        <p:spPr>
          <a:xfrm>
            <a:off x="3401592" y="3115221"/>
            <a:ext cx="1994650" cy="543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600" b="1" dirty="0">
                <a:solidFill>
                  <a:srgbClr val="656565"/>
                </a:solidFill>
                <a:latin typeface="Arial" panose="020B0604020202020204" pitchFamily="34" charset="0"/>
                <a:cs typeface="Arial" panose="020B0604020202020204" pitchFamily="34" charset="0"/>
              </a:rPr>
              <a:t>2. Efficiency in Traffic Flow</a:t>
            </a:r>
            <a:endParaRPr lang="en-GB" sz="1600" dirty="0">
              <a:solidFill>
                <a:srgbClr val="656565"/>
              </a:solidFill>
              <a:latin typeface="Arial" panose="020B0604020202020204" pitchFamily="34" charset="0"/>
              <a:cs typeface="Arial" panose="020B0604020202020204" pitchFamily="34" charset="0"/>
            </a:endParaRPr>
          </a:p>
        </p:txBody>
      </p:sp>
      <p:sp>
        <p:nvSpPr>
          <p:cNvPr id="79" name="Customer analysis and behavioural prediction">
            <a:extLst>
              <a:ext uri="{FF2B5EF4-FFF2-40B4-BE49-F238E27FC236}">
                <a16:creationId xmlns:a16="http://schemas.microsoft.com/office/drawing/2014/main" id="{0BB85D5D-D7E3-AAA5-09C9-4274B163A4F9}"/>
              </a:ext>
            </a:extLst>
          </p:cNvPr>
          <p:cNvSpPr txBox="1"/>
          <p:nvPr/>
        </p:nvSpPr>
        <p:spPr>
          <a:xfrm>
            <a:off x="3401591" y="3933898"/>
            <a:ext cx="2490049" cy="543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600" b="1" dirty="0">
                <a:solidFill>
                  <a:srgbClr val="656565"/>
                </a:solidFill>
                <a:latin typeface="Arial" panose="020B0604020202020204" pitchFamily="34" charset="0"/>
                <a:cs typeface="Arial" panose="020B0604020202020204" pitchFamily="34" charset="0"/>
              </a:rPr>
              <a:t>3. Environmental Benefits</a:t>
            </a:r>
            <a:endParaRPr lang="en-GB" sz="1600" dirty="0">
              <a:solidFill>
                <a:srgbClr val="656565"/>
              </a:solidFill>
              <a:latin typeface="Arial" panose="020B0604020202020204" pitchFamily="34" charset="0"/>
              <a:cs typeface="Arial" panose="020B0604020202020204" pitchFamily="34" charset="0"/>
            </a:endParaRPr>
          </a:p>
        </p:txBody>
      </p:sp>
      <p:sp>
        <p:nvSpPr>
          <p:cNvPr id="82" name="Utilisation of real-time and historical data">
            <a:extLst>
              <a:ext uri="{FF2B5EF4-FFF2-40B4-BE49-F238E27FC236}">
                <a16:creationId xmlns:a16="http://schemas.microsoft.com/office/drawing/2014/main" id="{D401A176-0B5A-0D41-7477-A2F9D60D1FA5}"/>
              </a:ext>
            </a:extLst>
          </p:cNvPr>
          <p:cNvSpPr txBox="1"/>
          <p:nvPr/>
        </p:nvSpPr>
        <p:spPr>
          <a:xfrm>
            <a:off x="3413595" y="4885477"/>
            <a:ext cx="2483275" cy="2975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600" b="1" dirty="0">
                <a:solidFill>
                  <a:srgbClr val="656565"/>
                </a:solidFill>
                <a:latin typeface="Arial" panose="020B0604020202020204" pitchFamily="34" charset="0"/>
                <a:cs typeface="Arial" panose="020B0604020202020204" pitchFamily="34" charset="0"/>
              </a:rPr>
              <a:t>4. Accessibility</a:t>
            </a:r>
            <a:endParaRPr lang="en-GB" sz="1600" dirty="0">
              <a:solidFill>
                <a:srgbClr val="656565"/>
              </a:solidFill>
              <a:latin typeface="Arial" panose="020B0604020202020204" pitchFamily="34" charset="0"/>
              <a:cs typeface="Arial" panose="020B0604020202020204" pitchFamily="34" charset="0"/>
            </a:endParaRPr>
          </a:p>
        </p:txBody>
      </p:sp>
      <p:sp>
        <p:nvSpPr>
          <p:cNvPr id="85" name="Informed strategic decision-making">
            <a:extLst>
              <a:ext uri="{FF2B5EF4-FFF2-40B4-BE49-F238E27FC236}">
                <a16:creationId xmlns:a16="http://schemas.microsoft.com/office/drawing/2014/main" id="{3CD7F1BC-B64A-A141-7D6A-56EC9C8B4911}"/>
              </a:ext>
            </a:extLst>
          </p:cNvPr>
          <p:cNvSpPr txBox="1"/>
          <p:nvPr/>
        </p:nvSpPr>
        <p:spPr>
          <a:xfrm>
            <a:off x="3409957" y="5563894"/>
            <a:ext cx="2481683" cy="5437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600" b="1" dirty="0">
                <a:solidFill>
                  <a:srgbClr val="656565"/>
                </a:solidFill>
                <a:latin typeface="Arial" panose="020B0604020202020204" pitchFamily="34" charset="0"/>
                <a:cs typeface="Arial" panose="020B0604020202020204" pitchFamily="34" charset="0"/>
              </a:rPr>
              <a:t>5. Urban Planning Implications</a:t>
            </a:r>
            <a:endParaRPr lang="en-GB" sz="1600" dirty="0">
              <a:solidFill>
                <a:srgbClr val="656565"/>
              </a:solidFill>
              <a:latin typeface="Arial" panose="020B0604020202020204" pitchFamily="34" charset="0"/>
              <a:cs typeface="Arial" panose="020B0604020202020204" pitchFamily="34" charset="0"/>
            </a:endParaRPr>
          </a:p>
        </p:txBody>
      </p:sp>
      <p:sp>
        <p:nvSpPr>
          <p:cNvPr id="87" name="Circle">
            <a:extLst>
              <a:ext uri="{FF2B5EF4-FFF2-40B4-BE49-F238E27FC236}">
                <a16:creationId xmlns:a16="http://schemas.microsoft.com/office/drawing/2014/main" id="{D624178E-3A17-EFCA-DED6-D49E1947AD9F}"/>
              </a:ext>
            </a:extLst>
          </p:cNvPr>
          <p:cNvSpPr/>
          <p:nvPr/>
        </p:nvSpPr>
        <p:spPr>
          <a:xfrm>
            <a:off x="232706" y="3179025"/>
            <a:ext cx="2078658" cy="2078658"/>
          </a:xfrm>
          <a:prstGeom prst="ellipse">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88" name="Venn diagram">
            <a:extLst>
              <a:ext uri="{FF2B5EF4-FFF2-40B4-BE49-F238E27FC236}">
                <a16:creationId xmlns:a16="http://schemas.microsoft.com/office/drawing/2014/main" id="{9804B964-1D9B-A8F0-A0A6-B44B603CB83C}"/>
              </a:ext>
            </a:extLst>
          </p:cNvPr>
          <p:cNvSpPr txBox="1"/>
          <p:nvPr/>
        </p:nvSpPr>
        <p:spPr>
          <a:xfrm>
            <a:off x="333158" y="3816463"/>
            <a:ext cx="2004632" cy="115929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b">
            <a:spAutoFit/>
          </a:bodyPr>
          <a:lstStyle>
            <a:lvl1pPr>
              <a:defRPr>
                <a:solidFill>
                  <a:srgbClr val="000000"/>
                </a:solidFill>
              </a:defRPr>
            </a:lvl1pPr>
          </a:lstStyle>
          <a:p>
            <a:pPr algn="ctr" defTabSz="412750">
              <a:lnSpc>
                <a:spcPct val="100000"/>
              </a:lnSpc>
              <a:spcBef>
                <a:spcPts val="0"/>
              </a:spcBef>
            </a:pPr>
            <a:r>
              <a:rPr lang="en-GB" sz="1800" b="1" dirty="0">
                <a:solidFill>
                  <a:srgbClr val="1A1A1A"/>
                </a:solidFill>
                <a:latin typeface="Arial" panose="020B0604020202020204" pitchFamily="34" charset="0"/>
                <a:cs typeface="Arial" panose="020B0604020202020204" pitchFamily="34" charset="0"/>
                <a:sym typeface="DM Sans Medium"/>
              </a:rPr>
              <a:t>Why Autonomous Vehicles are Important ?</a:t>
            </a:r>
          </a:p>
        </p:txBody>
      </p:sp>
      <p:grpSp>
        <p:nvGrpSpPr>
          <p:cNvPr id="94" name="Group">
            <a:extLst>
              <a:ext uri="{FF2B5EF4-FFF2-40B4-BE49-F238E27FC236}">
                <a16:creationId xmlns:a16="http://schemas.microsoft.com/office/drawing/2014/main" id="{C3A82227-7110-5C3C-F91E-420483CE1517}"/>
              </a:ext>
            </a:extLst>
          </p:cNvPr>
          <p:cNvGrpSpPr/>
          <p:nvPr/>
        </p:nvGrpSpPr>
        <p:grpSpPr>
          <a:xfrm rot="10800000">
            <a:off x="2258747" y="4096906"/>
            <a:ext cx="242896" cy="242896"/>
            <a:chOff x="0" y="0"/>
            <a:chExt cx="525065" cy="525065"/>
          </a:xfrm>
        </p:grpSpPr>
        <p:sp>
          <p:nvSpPr>
            <p:cNvPr id="95" name="Circle">
              <a:extLst>
                <a:ext uri="{FF2B5EF4-FFF2-40B4-BE49-F238E27FC236}">
                  <a16:creationId xmlns:a16="http://schemas.microsoft.com/office/drawing/2014/main" id="{137E0BC8-D345-9243-DC4A-8A00365AEE9B}"/>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96" name="Graphic 2">
              <a:extLst>
                <a:ext uri="{FF2B5EF4-FFF2-40B4-BE49-F238E27FC236}">
                  <a16:creationId xmlns:a16="http://schemas.microsoft.com/office/drawing/2014/main" id="{15E1D2B2-0D47-398A-932C-7A557B749E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089B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97" name="Group">
            <a:extLst>
              <a:ext uri="{FF2B5EF4-FFF2-40B4-BE49-F238E27FC236}">
                <a16:creationId xmlns:a16="http://schemas.microsoft.com/office/drawing/2014/main" id="{FBFA3E64-0641-E125-EDCA-6B61482C8893}"/>
              </a:ext>
            </a:extLst>
          </p:cNvPr>
          <p:cNvGrpSpPr/>
          <p:nvPr/>
        </p:nvGrpSpPr>
        <p:grpSpPr>
          <a:xfrm rot="9115795">
            <a:off x="2125397" y="3544456"/>
            <a:ext cx="242896" cy="242896"/>
            <a:chOff x="0" y="0"/>
            <a:chExt cx="525065" cy="525065"/>
          </a:xfrm>
        </p:grpSpPr>
        <p:sp>
          <p:nvSpPr>
            <p:cNvPr id="98" name="Circle">
              <a:extLst>
                <a:ext uri="{FF2B5EF4-FFF2-40B4-BE49-F238E27FC236}">
                  <a16:creationId xmlns:a16="http://schemas.microsoft.com/office/drawing/2014/main" id="{AE4DB55F-5EF2-04EB-3E27-94570E9F589E}"/>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99" name="Graphic 2">
              <a:extLst>
                <a:ext uri="{FF2B5EF4-FFF2-40B4-BE49-F238E27FC236}">
                  <a16:creationId xmlns:a16="http://schemas.microsoft.com/office/drawing/2014/main" id="{ACC1D7FD-7A5B-1C5F-E293-0DC676EFD88D}"/>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2B72D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0" name="Group">
            <a:extLst>
              <a:ext uri="{FF2B5EF4-FFF2-40B4-BE49-F238E27FC236}">
                <a16:creationId xmlns:a16="http://schemas.microsoft.com/office/drawing/2014/main" id="{95877C13-85D1-ADCD-2D21-9546EA8C64B4}"/>
              </a:ext>
            </a:extLst>
          </p:cNvPr>
          <p:cNvGrpSpPr/>
          <p:nvPr/>
        </p:nvGrpSpPr>
        <p:grpSpPr>
          <a:xfrm rot="7185699">
            <a:off x="1725731" y="3131707"/>
            <a:ext cx="242894" cy="242894"/>
            <a:chOff x="0" y="0"/>
            <a:chExt cx="525065" cy="525065"/>
          </a:xfrm>
        </p:grpSpPr>
        <p:sp>
          <p:nvSpPr>
            <p:cNvPr id="101" name="Circle">
              <a:extLst>
                <a:ext uri="{FF2B5EF4-FFF2-40B4-BE49-F238E27FC236}">
                  <a16:creationId xmlns:a16="http://schemas.microsoft.com/office/drawing/2014/main" id="{9E6FE0A1-6895-C797-72FB-A875979BA719}"/>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102" name="Graphic 2">
              <a:extLst>
                <a:ext uri="{FF2B5EF4-FFF2-40B4-BE49-F238E27FC236}">
                  <a16:creationId xmlns:a16="http://schemas.microsoft.com/office/drawing/2014/main" id="{FD596150-B78A-B428-ECFF-2A9F87BD60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3" name="Group">
            <a:extLst>
              <a:ext uri="{FF2B5EF4-FFF2-40B4-BE49-F238E27FC236}">
                <a16:creationId xmlns:a16="http://schemas.microsoft.com/office/drawing/2014/main" id="{A45D1808-C02A-7A71-03C3-1E4504E91E30}"/>
              </a:ext>
            </a:extLst>
          </p:cNvPr>
          <p:cNvGrpSpPr/>
          <p:nvPr/>
        </p:nvGrpSpPr>
        <p:grpSpPr>
          <a:xfrm rot="14319716">
            <a:off x="1725730" y="5067849"/>
            <a:ext cx="242896" cy="242896"/>
            <a:chOff x="0" y="0"/>
            <a:chExt cx="525065" cy="525065"/>
          </a:xfrm>
        </p:grpSpPr>
        <p:sp>
          <p:nvSpPr>
            <p:cNvPr id="104" name="Circle">
              <a:extLst>
                <a:ext uri="{FF2B5EF4-FFF2-40B4-BE49-F238E27FC236}">
                  <a16:creationId xmlns:a16="http://schemas.microsoft.com/office/drawing/2014/main" id="{1C2C517B-65B0-D0AD-70B0-769220C2FD54}"/>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105" name="Graphic 2">
              <a:extLst>
                <a:ext uri="{FF2B5EF4-FFF2-40B4-BE49-F238E27FC236}">
                  <a16:creationId xmlns:a16="http://schemas.microsoft.com/office/drawing/2014/main" id="{B6A93C27-67A9-C283-CB9A-2E1DB7993C27}"/>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6" name="Group">
            <a:extLst>
              <a:ext uri="{FF2B5EF4-FFF2-40B4-BE49-F238E27FC236}">
                <a16:creationId xmlns:a16="http://schemas.microsoft.com/office/drawing/2014/main" id="{9DBBFF93-E168-D645-D21D-6F97E6552981}"/>
              </a:ext>
            </a:extLst>
          </p:cNvPr>
          <p:cNvGrpSpPr/>
          <p:nvPr/>
        </p:nvGrpSpPr>
        <p:grpSpPr>
          <a:xfrm rot="12513124">
            <a:off x="2119219" y="4618297"/>
            <a:ext cx="242896" cy="268144"/>
            <a:chOff x="0" y="0"/>
            <a:chExt cx="525065" cy="579645"/>
          </a:xfrm>
        </p:grpSpPr>
        <p:sp>
          <p:nvSpPr>
            <p:cNvPr id="107" name="Circle">
              <a:extLst>
                <a:ext uri="{FF2B5EF4-FFF2-40B4-BE49-F238E27FC236}">
                  <a16:creationId xmlns:a16="http://schemas.microsoft.com/office/drawing/2014/main" id="{D4A83B64-F79D-0275-6FE7-BE45006C670B}"/>
                </a:ext>
              </a:extLst>
            </p:cNvPr>
            <p:cNvSpPr/>
            <p:nvPr/>
          </p:nvSpPr>
          <p:spPr>
            <a:xfrm>
              <a:off x="4150" y="58943"/>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108" name="Graphic 2">
              <a:extLst>
                <a:ext uri="{FF2B5EF4-FFF2-40B4-BE49-F238E27FC236}">
                  <a16:creationId xmlns:a16="http://schemas.microsoft.com/office/drawing/2014/main" id="{776392E9-006B-0A25-FA47-CCAA752A4810}"/>
                </a:ext>
              </a:extLst>
            </p:cNvPr>
            <p:cNvSpPr/>
            <p:nvPr/>
          </p:nvSpPr>
          <p:spPr>
            <a:xfrm rot="5400000">
              <a:off x="-1" y="0"/>
              <a:ext cx="525067" cy="52506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58D7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pic>
        <p:nvPicPr>
          <p:cNvPr id="109" name="Graphic 108" descr="Taxi with solid fill">
            <a:extLst>
              <a:ext uri="{FF2B5EF4-FFF2-40B4-BE49-F238E27FC236}">
                <a16:creationId xmlns:a16="http://schemas.microsoft.com/office/drawing/2014/main" id="{A2227897-7755-88C6-9220-0D33AE5BD45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00072" y="3288768"/>
            <a:ext cx="660104" cy="660104"/>
          </a:xfrm>
          <a:prstGeom prst="rect">
            <a:avLst/>
          </a:prstGeom>
        </p:spPr>
      </p:pic>
      <p:sp>
        <p:nvSpPr>
          <p:cNvPr id="4" name="object 3">
            <a:extLst>
              <a:ext uri="{FF2B5EF4-FFF2-40B4-BE49-F238E27FC236}">
                <a16:creationId xmlns:a16="http://schemas.microsoft.com/office/drawing/2014/main" id="{D7C541CC-A52C-5544-6912-24DE5D1E712E}"/>
              </a:ext>
            </a:extLst>
          </p:cNvPr>
          <p:cNvSpPr txBox="1"/>
          <p:nvPr/>
        </p:nvSpPr>
        <p:spPr>
          <a:xfrm>
            <a:off x="5224263" y="2196156"/>
            <a:ext cx="6762748" cy="838893"/>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94% of road accidents are caused by human error (ex: distraction, fatigue, speeding).</a:t>
            </a:r>
          </a:p>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AVs can reduce accidents by making consistent, safe decisions based on data and sensors.</a:t>
            </a:r>
          </a:p>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CVs allow vehicles to alert each other about hazards or sudden stops, improving reaction time.</a:t>
            </a:r>
          </a:p>
        </p:txBody>
      </p:sp>
      <p:sp>
        <p:nvSpPr>
          <p:cNvPr id="7" name="object 3">
            <a:extLst>
              <a:ext uri="{FF2B5EF4-FFF2-40B4-BE49-F238E27FC236}">
                <a16:creationId xmlns:a16="http://schemas.microsoft.com/office/drawing/2014/main" id="{7DFC3381-5A91-21A1-57CC-1F35F104BD1C}"/>
              </a:ext>
            </a:extLst>
          </p:cNvPr>
          <p:cNvSpPr txBox="1"/>
          <p:nvPr/>
        </p:nvSpPr>
        <p:spPr>
          <a:xfrm>
            <a:off x="5224263" y="3140668"/>
            <a:ext cx="6895203" cy="549070"/>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AVs maintain optimal speed and following distance, reducing congestion.</a:t>
            </a:r>
          </a:p>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CVs can coordinate with traffic signals to reduce unnecessary stops, especially at intersections.</a:t>
            </a:r>
          </a:p>
        </p:txBody>
      </p:sp>
      <p:sp>
        <p:nvSpPr>
          <p:cNvPr id="9" name="object 3">
            <a:extLst>
              <a:ext uri="{FF2B5EF4-FFF2-40B4-BE49-F238E27FC236}">
                <a16:creationId xmlns:a16="http://schemas.microsoft.com/office/drawing/2014/main" id="{0FD2782B-5B4A-C0A5-5487-A001F842F8ED}"/>
              </a:ext>
            </a:extLst>
          </p:cNvPr>
          <p:cNvSpPr txBox="1"/>
          <p:nvPr/>
        </p:nvSpPr>
        <p:spPr>
          <a:xfrm>
            <a:off x="5224263" y="3922067"/>
            <a:ext cx="6896195" cy="549070"/>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Smoother driving and fewer stop-and-go patterns reduce fuel consumption and emissions.</a:t>
            </a:r>
          </a:p>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Optimized routing can reduce travel times and carbon footprints.</a:t>
            </a:r>
          </a:p>
        </p:txBody>
      </p:sp>
      <p:sp>
        <p:nvSpPr>
          <p:cNvPr id="10" name="object 3">
            <a:extLst>
              <a:ext uri="{FF2B5EF4-FFF2-40B4-BE49-F238E27FC236}">
                <a16:creationId xmlns:a16="http://schemas.microsoft.com/office/drawing/2014/main" id="{6750E2C7-976E-FED9-AE31-C4A72B903057}"/>
              </a:ext>
            </a:extLst>
          </p:cNvPr>
          <p:cNvSpPr txBox="1"/>
          <p:nvPr/>
        </p:nvSpPr>
        <p:spPr>
          <a:xfrm>
            <a:off x="5224263" y="4795239"/>
            <a:ext cx="6947074" cy="675643"/>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AVs can offer mobility for people who cannot drive elderly, disabled, or those without licenses.</a:t>
            </a:r>
          </a:p>
          <a:p>
            <a:pPr marL="268288" lvl="1" indent="-268288" defTabSz="1175644" hangingPunct="1">
              <a:lnSpc>
                <a:spcPct val="10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Improved connectivity supports public transport integration, real-time routing, and shared </a:t>
            </a:r>
            <a:br>
              <a:rPr lang="en-GB" sz="1200" dirty="0">
                <a:solidFill>
                  <a:sysClr val="windowText" lastClr="000000"/>
                </a:solidFill>
                <a:latin typeface="Arial"/>
                <a:cs typeface="Arial"/>
              </a:rPr>
            </a:br>
            <a:r>
              <a:rPr lang="en-GB" sz="1200" dirty="0">
                <a:solidFill>
                  <a:sysClr val="windowText" lastClr="000000"/>
                </a:solidFill>
                <a:latin typeface="Arial"/>
                <a:cs typeface="Arial"/>
              </a:rPr>
              <a:t>mobility.</a:t>
            </a:r>
          </a:p>
        </p:txBody>
      </p:sp>
      <p:sp>
        <p:nvSpPr>
          <p:cNvPr id="11" name="object 3">
            <a:extLst>
              <a:ext uri="{FF2B5EF4-FFF2-40B4-BE49-F238E27FC236}">
                <a16:creationId xmlns:a16="http://schemas.microsoft.com/office/drawing/2014/main" id="{6BEE6BDB-BC75-01D9-604E-EEAAA056505F}"/>
              </a:ext>
            </a:extLst>
          </p:cNvPr>
          <p:cNvSpPr txBox="1"/>
          <p:nvPr/>
        </p:nvSpPr>
        <p:spPr>
          <a:xfrm>
            <a:off x="5224263" y="5602198"/>
            <a:ext cx="6947075" cy="549070"/>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Reduction in the need for large parking spaces (if AVs can drop passengers and drive away).</a:t>
            </a:r>
          </a:p>
          <a:p>
            <a:pPr marL="15875" lvl="1" indent="-15875" defTabSz="1175644" hangingPunct="1">
              <a:lnSpc>
                <a:spcPct val="150000"/>
              </a:lnSpc>
              <a:spcBef>
                <a:spcPts val="129"/>
              </a:spcBef>
            </a:pPr>
            <a:r>
              <a:rPr lang="en-US" sz="1200" b="1" dirty="0">
                <a:solidFill>
                  <a:sysClr val="windowText" lastClr="000000"/>
                </a:solidFill>
                <a:latin typeface="Arial"/>
                <a:cs typeface="Arial"/>
              </a:rPr>
              <a:t>✅ </a:t>
            </a:r>
            <a:r>
              <a:rPr lang="en-GB" sz="1200" dirty="0">
                <a:solidFill>
                  <a:sysClr val="windowText" lastClr="000000"/>
                </a:solidFill>
                <a:latin typeface="Arial"/>
                <a:cs typeface="Arial"/>
              </a:rPr>
              <a:t>Potential redesign of cities to focus more on people, not cars.</a:t>
            </a:r>
          </a:p>
        </p:txBody>
      </p:sp>
    </p:spTree>
    <p:extLst>
      <p:ext uri="{BB962C8B-B14F-4D97-AF65-F5344CB8AC3E}">
        <p14:creationId xmlns:p14="http://schemas.microsoft.com/office/powerpoint/2010/main" val="262892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08B78-42C0-DDE3-6005-B95F9746AE4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AD96C2-C1CF-32B9-C0DF-3486B484BE8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2.5 Advantages of Autonomous Vehicles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CF7163C1-E6A5-FFC5-60B6-188048C0D575}"/>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vehicles offer the potential to make roads safer, reduce congestion, and improve mobility for people who cannot drive. By removing human error and optimizing driving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AVs can create smoother, more efficient, and more accessible transport systems.</a:t>
            </a:r>
          </a:p>
        </p:txBody>
      </p:sp>
      <p:sp>
        <p:nvSpPr>
          <p:cNvPr id="73" name="object 3">
            <a:extLst>
              <a:ext uri="{FF2B5EF4-FFF2-40B4-BE49-F238E27FC236}">
                <a16:creationId xmlns:a16="http://schemas.microsoft.com/office/drawing/2014/main" id="{1124CCA4-48F4-C8E9-E43A-7EE5195B7E1E}"/>
              </a:ext>
            </a:extLst>
          </p:cNvPr>
          <p:cNvSpPr txBox="1"/>
          <p:nvPr/>
        </p:nvSpPr>
        <p:spPr>
          <a:xfrm>
            <a:off x="726282" y="2479628"/>
            <a:ext cx="10725152" cy="2309424"/>
          </a:xfrm>
          <a:prstGeom prst="rect">
            <a:avLst/>
          </a:prstGeom>
        </p:spPr>
        <p:txBody>
          <a:bodyPr vert="horz" wrap="square" lIns="0" tIns="16329" rIns="0" bIns="0" rtlCol="0">
            <a:spAutoFit/>
          </a:bodyPr>
          <a:lstStyle/>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Reduce human-error-related crashes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Improve mobility for elderly and disabled people</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Reduce congestion with smoother driving</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Increase fuel efficiency</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Reduce parking needs through shared Avs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 cleaner and more sustainable urban transport</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Reduction in road rage, speeding, and aggressive driving </a:t>
            </a:r>
            <a:br>
              <a:rPr lang="en-GB" sz="1800" dirty="0">
                <a:solidFill>
                  <a:sysClr val="windowText" lastClr="000000"/>
                </a:solidFill>
                <a:latin typeface="Arial"/>
                <a:cs typeface="Arial"/>
              </a:rPr>
            </a:b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p>
        </p:txBody>
      </p:sp>
      <p:sp>
        <p:nvSpPr>
          <p:cNvPr id="6" name="Title 5">
            <a:extLst>
              <a:ext uri="{FF2B5EF4-FFF2-40B4-BE49-F238E27FC236}">
                <a16:creationId xmlns:a16="http://schemas.microsoft.com/office/drawing/2014/main" id="{99BA0C79-39D8-2012-D1F5-E5EB710E1626}"/>
              </a:ext>
            </a:extLst>
          </p:cNvPr>
          <p:cNvSpPr>
            <a:spLocks noGrp="1"/>
          </p:cNvSpPr>
          <p:nvPr>
            <p:ph type="title"/>
          </p:nvPr>
        </p:nvSpPr>
        <p:spPr>
          <a:xfrm>
            <a:off x="727200" y="432000"/>
            <a:ext cx="3096000" cy="369332"/>
          </a:xfrm>
        </p:spPr>
        <p:txBody>
          <a:bodyPr/>
          <a:lstStyle/>
          <a:p>
            <a:r>
              <a:rPr lang="en-US" dirty="0"/>
              <a:t>2. Autonomous Vehicles</a:t>
            </a:r>
            <a:endParaRPr lang="LID4096" dirty="0"/>
          </a:p>
        </p:txBody>
      </p:sp>
      <p:pic>
        <p:nvPicPr>
          <p:cNvPr id="1028" name="Picture 4" descr="Suraaa | FIRMENWAGEN">
            <a:extLst>
              <a:ext uri="{FF2B5EF4-FFF2-40B4-BE49-F238E27FC236}">
                <a16:creationId xmlns:a16="http://schemas.microsoft.com/office/drawing/2014/main" id="{09AB2783-EF79-8783-285B-B7227D940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8123" y="2590437"/>
            <a:ext cx="4350453" cy="2900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792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7FEE0-54D5-9267-ECDC-8655B88D538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276CCDB-6751-5585-0606-A7870A85EFC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2.6 </a:t>
            </a:r>
            <a:r>
              <a:rPr lang="en-GB" sz="1800" b="1" dirty="0">
                <a:solidFill>
                  <a:sysClr val="windowText" lastClr="000000"/>
                </a:solidFill>
                <a:latin typeface="Arial"/>
                <a:cs typeface="Arial"/>
              </a:rPr>
              <a:t>Limitations and Challenges of AVs</a:t>
            </a:r>
          </a:p>
        </p:txBody>
      </p:sp>
      <p:sp>
        <p:nvSpPr>
          <p:cNvPr id="5" name="object 3">
            <a:extLst>
              <a:ext uri="{FF2B5EF4-FFF2-40B4-BE49-F238E27FC236}">
                <a16:creationId xmlns:a16="http://schemas.microsoft.com/office/drawing/2014/main" id="{09C005D1-DE7A-D50D-35FE-97C9C2BFEB9F}"/>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Despite their potential, autonomous vehicles still face major challenges such as sensor limitations, unpredictable road conditions, cybersecurity risks, and difficulties handling rare or complex situations. These issues make widespread deployment slow and require ongoing research and regulation.</a:t>
            </a:r>
          </a:p>
        </p:txBody>
      </p:sp>
      <p:sp>
        <p:nvSpPr>
          <p:cNvPr id="73" name="object 3">
            <a:extLst>
              <a:ext uri="{FF2B5EF4-FFF2-40B4-BE49-F238E27FC236}">
                <a16:creationId xmlns:a16="http://schemas.microsoft.com/office/drawing/2014/main" id="{225311ED-348A-5D2E-0702-1DBB4E35D56F}"/>
              </a:ext>
            </a:extLst>
          </p:cNvPr>
          <p:cNvSpPr txBox="1"/>
          <p:nvPr/>
        </p:nvSpPr>
        <p:spPr>
          <a:xfrm>
            <a:off x="726282" y="2479628"/>
            <a:ext cx="10725152" cy="1742602"/>
          </a:xfrm>
          <a:prstGeom prst="rect">
            <a:avLst/>
          </a:prstGeom>
        </p:spPr>
        <p:txBody>
          <a:bodyPr vert="horz" wrap="square" lIns="0" tIns="16329" rIns="0" bIns="0" rtlCol="0">
            <a:spAutoFit/>
          </a:bodyPr>
          <a:lstStyle/>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Difficulty in bad weather (fog, heavy rain)</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Complex “edge case” scenarios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Cybersecurity and safety concerns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High cost of sensors and development</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Need for reliable digital maps and connectivity</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Slow regulatory approval and certification</a:t>
            </a:r>
          </a:p>
        </p:txBody>
      </p:sp>
      <p:sp>
        <p:nvSpPr>
          <p:cNvPr id="6" name="Title 5">
            <a:extLst>
              <a:ext uri="{FF2B5EF4-FFF2-40B4-BE49-F238E27FC236}">
                <a16:creationId xmlns:a16="http://schemas.microsoft.com/office/drawing/2014/main" id="{717F383B-08A2-952C-9459-B91C2F255E05}"/>
              </a:ext>
            </a:extLst>
          </p:cNvPr>
          <p:cNvSpPr>
            <a:spLocks noGrp="1"/>
          </p:cNvSpPr>
          <p:nvPr>
            <p:ph type="title"/>
          </p:nvPr>
        </p:nvSpPr>
        <p:spPr>
          <a:xfrm>
            <a:off x="727200" y="432000"/>
            <a:ext cx="3096000" cy="369332"/>
          </a:xfrm>
        </p:spPr>
        <p:txBody>
          <a:bodyPr/>
          <a:lstStyle/>
          <a:p>
            <a:r>
              <a:rPr lang="en-US" dirty="0"/>
              <a:t>2. Autonomous Vehicles</a:t>
            </a:r>
            <a:endParaRPr lang="LID4096" dirty="0"/>
          </a:p>
        </p:txBody>
      </p:sp>
    </p:spTree>
    <p:extLst>
      <p:ext uri="{BB962C8B-B14F-4D97-AF65-F5344CB8AC3E}">
        <p14:creationId xmlns:p14="http://schemas.microsoft.com/office/powerpoint/2010/main" val="1579802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F4968-CB27-096C-5C34-437E5176CA1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26BCE0-439F-9054-4A38-9BFFFEEB6CC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Connected Vehicles</a:t>
            </a:r>
          </a:p>
        </p:txBody>
      </p:sp>
    </p:spTree>
    <p:extLst>
      <p:ext uri="{BB962C8B-B14F-4D97-AF65-F5344CB8AC3E}">
        <p14:creationId xmlns:p14="http://schemas.microsoft.com/office/powerpoint/2010/main" val="7445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B2822-CB8D-B40F-FD9A-4C9673D69B25}"/>
            </a:ext>
          </a:extLst>
        </p:cNvPr>
        <p:cNvGrpSpPr/>
        <p:nvPr/>
      </p:nvGrpSpPr>
      <p:grpSpPr>
        <a:xfrm>
          <a:off x="0" y="0"/>
          <a:ext cx="0" cy="0"/>
          <a:chOff x="0" y="0"/>
          <a:chExt cx="0" cy="0"/>
        </a:xfrm>
      </p:grpSpPr>
      <p:pic>
        <p:nvPicPr>
          <p:cNvPr id="10" name="Picture 9" descr="A person sitting in a car&#10;&#10;AI-generated content may be incorrect.">
            <a:extLst>
              <a:ext uri="{FF2B5EF4-FFF2-40B4-BE49-F238E27FC236}">
                <a16:creationId xmlns:a16="http://schemas.microsoft.com/office/drawing/2014/main" id="{F5657870-2615-AE62-75B6-7D1723E23C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8771" y="3559675"/>
            <a:ext cx="4051275" cy="2700850"/>
          </a:xfrm>
          <a:prstGeom prst="rect">
            <a:avLst/>
          </a:prstGeom>
        </p:spPr>
      </p:pic>
      <p:sp>
        <p:nvSpPr>
          <p:cNvPr id="3" name="object 3">
            <a:extLst>
              <a:ext uri="{FF2B5EF4-FFF2-40B4-BE49-F238E27FC236}">
                <a16:creationId xmlns:a16="http://schemas.microsoft.com/office/drawing/2014/main" id="{DFE5015C-434D-BAF3-86B2-64C2B77C552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3.1 What Are Connected Vehicles?</a:t>
            </a:r>
          </a:p>
        </p:txBody>
      </p:sp>
      <p:sp>
        <p:nvSpPr>
          <p:cNvPr id="5" name="object 3">
            <a:extLst>
              <a:ext uri="{FF2B5EF4-FFF2-40B4-BE49-F238E27FC236}">
                <a16:creationId xmlns:a16="http://schemas.microsoft.com/office/drawing/2014/main" id="{81F07BBA-E109-46C9-B91C-CD277DDACC7F}"/>
              </a:ext>
            </a:extLst>
          </p:cNvPr>
          <p:cNvSpPr txBox="1"/>
          <p:nvPr/>
        </p:nvSpPr>
        <p:spPr>
          <a:xfrm>
            <a:off x="726281" y="3054329"/>
            <a:ext cx="9009390" cy="1439955"/>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a:cs typeface="Arial"/>
              </a:rPr>
              <a:t>Imagine a CV approaching a traffic signal:</a:t>
            </a:r>
          </a:p>
          <a:p>
            <a:pPr defTabSz="1175644" hangingPunct="1">
              <a:lnSpc>
                <a:spcPct val="100000"/>
              </a:lnSpc>
              <a:spcBef>
                <a:spcPts val="129"/>
              </a:spcBef>
            </a:pPr>
            <a:r>
              <a:rPr lang="en-GB" sz="1800" dirty="0">
                <a:solidFill>
                  <a:sysClr val="windowText" lastClr="000000"/>
                </a:solidFill>
                <a:latin typeface="Arial"/>
                <a:cs typeface="Arial"/>
              </a:rPr>
              <a:t>✅ The signal transmits its current state (green/yellow/red) and timing.</a:t>
            </a:r>
          </a:p>
          <a:p>
            <a:pPr defTabSz="1175644" hangingPunct="1">
              <a:lnSpc>
                <a:spcPct val="100000"/>
              </a:lnSpc>
              <a:spcBef>
                <a:spcPts val="129"/>
              </a:spcBef>
            </a:pPr>
            <a:r>
              <a:rPr lang="en-GB" sz="1800" dirty="0">
                <a:solidFill>
                  <a:sysClr val="windowText" lastClr="000000"/>
                </a:solidFill>
                <a:latin typeface="Arial"/>
                <a:cs typeface="Arial"/>
              </a:rPr>
              <a:t>✅ The car receives this info in real-time and adjusts its speed accordingly.</a:t>
            </a:r>
          </a:p>
          <a:p>
            <a:pPr marL="358775" indent="-358775" defTabSz="1175644" hangingPunct="1">
              <a:lnSpc>
                <a:spcPct val="100000"/>
              </a:lnSpc>
              <a:spcBef>
                <a:spcPts val="129"/>
              </a:spcBef>
            </a:pPr>
            <a:r>
              <a:rPr lang="en-GB" sz="1800" dirty="0">
                <a:solidFill>
                  <a:sysClr val="windowText" lastClr="000000"/>
                </a:solidFill>
                <a:latin typeface="Arial"/>
                <a:cs typeface="Arial"/>
              </a:rPr>
              <a:t>✅ If another vehicle is approaching the same intersection,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their CV systems communicate to ensure safe crossing.</a:t>
            </a:r>
          </a:p>
        </p:txBody>
      </p:sp>
      <p:sp>
        <p:nvSpPr>
          <p:cNvPr id="4" name="object 3">
            <a:extLst>
              <a:ext uri="{FF2B5EF4-FFF2-40B4-BE49-F238E27FC236}">
                <a16:creationId xmlns:a16="http://schemas.microsoft.com/office/drawing/2014/main" id="{61196D82-002D-3503-629E-8446872ED8BA}"/>
              </a:ext>
            </a:extLst>
          </p:cNvPr>
          <p:cNvSpPr txBox="1"/>
          <p:nvPr/>
        </p:nvSpPr>
        <p:spPr>
          <a:xfrm>
            <a:off x="733424" y="264053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Connected Vehicles (CVs) Work?</a:t>
            </a:r>
          </a:p>
        </p:txBody>
      </p:sp>
      <p:sp>
        <p:nvSpPr>
          <p:cNvPr id="7" name="object 3">
            <a:extLst>
              <a:ext uri="{FF2B5EF4-FFF2-40B4-BE49-F238E27FC236}">
                <a16:creationId xmlns:a16="http://schemas.microsoft.com/office/drawing/2014/main" id="{98C8A1D4-939B-25E3-38E4-E671896DB652}"/>
              </a:ext>
            </a:extLst>
          </p:cNvPr>
          <p:cNvSpPr txBox="1"/>
          <p:nvPr/>
        </p:nvSpPr>
        <p:spPr>
          <a:xfrm>
            <a:off x="726282" y="1516282"/>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Connected Vehicles (CVs) exchange information with other vehicles, road infrastructure, pedestrians, and networks. This communication improves safety, traffic flow, and situational awareness.</a:t>
            </a:r>
          </a:p>
        </p:txBody>
      </p:sp>
      <p:sp>
        <p:nvSpPr>
          <p:cNvPr id="11" name="Title 10">
            <a:extLst>
              <a:ext uri="{FF2B5EF4-FFF2-40B4-BE49-F238E27FC236}">
                <a16:creationId xmlns:a16="http://schemas.microsoft.com/office/drawing/2014/main" id="{DAC529D3-D835-268B-8B05-79ECBDD77BF4}"/>
              </a:ext>
            </a:extLst>
          </p:cNvPr>
          <p:cNvSpPr>
            <a:spLocks noGrp="1"/>
          </p:cNvSpPr>
          <p:nvPr>
            <p:ph type="title"/>
          </p:nvPr>
        </p:nvSpPr>
        <p:spPr>
          <a:xfrm>
            <a:off x="727200" y="432000"/>
            <a:ext cx="2808000" cy="369332"/>
          </a:xfrm>
        </p:spPr>
        <p:txBody>
          <a:bodyPr/>
          <a:lstStyle/>
          <a:p>
            <a:r>
              <a:rPr lang="en-US" dirty="0"/>
              <a:t>3. Connected Vehicles</a:t>
            </a:r>
          </a:p>
        </p:txBody>
      </p:sp>
      <p:sp>
        <p:nvSpPr>
          <p:cNvPr id="6" name="object 3">
            <a:extLst>
              <a:ext uri="{FF2B5EF4-FFF2-40B4-BE49-F238E27FC236}">
                <a16:creationId xmlns:a16="http://schemas.microsoft.com/office/drawing/2014/main" id="{461968B9-1761-64C3-72D4-3AC85BAFEB4D}"/>
              </a:ext>
            </a:extLst>
          </p:cNvPr>
          <p:cNvSpPr txBox="1"/>
          <p:nvPr/>
        </p:nvSpPr>
        <p:spPr>
          <a:xfrm>
            <a:off x="740566" y="214885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CV = “Vehicle that talks to the road and other vehicles”</a:t>
            </a:r>
          </a:p>
        </p:txBody>
      </p:sp>
    </p:spTree>
    <p:extLst>
      <p:ext uri="{BB962C8B-B14F-4D97-AF65-F5344CB8AC3E}">
        <p14:creationId xmlns:p14="http://schemas.microsoft.com/office/powerpoint/2010/main" val="1855999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DA86D-AFC8-DBB5-61B4-CEC6A1D190D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67E7F81-1DA9-E0A1-F0EE-2C8E3293663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Types of V2X Communication</a:t>
            </a:r>
          </a:p>
        </p:txBody>
      </p:sp>
      <p:graphicFrame>
        <p:nvGraphicFramePr>
          <p:cNvPr id="4" name="Table 3">
            <a:extLst>
              <a:ext uri="{FF2B5EF4-FFF2-40B4-BE49-F238E27FC236}">
                <a16:creationId xmlns:a16="http://schemas.microsoft.com/office/drawing/2014/main" id="{C69A9D1F-584A-2267-714F-A5DC3E88ADCD}"/>
              </a:ext>
            </a:extLst>
          </p:cNvPr>
          <p:cNvGraphicFramePr>
            <a:graphicFrameLocks noGrp="1"/>
          </p:cNvGraphicFramePr>
          <p:nvPr>
            <p:extLst>
              <p:ext uri="{D42A27DB-BD31-4B8C-83A1-F6EECF244321}">
                <p14:modId xmlns:p14="http://schemas.microsoft.com/office/powerpoint/2010/main" val="3224157409"/>
              </p:ext>
            </p:extLst>
          </p:nvPr>
        </p:nvGraphicFramePr>
        <p:xfrm>
          <a:off x="733424" y="2782266"/>
          <a:ext cx="10732293" cy="2494280"/>
        </p:xfrm>
        <a:graphic>
          <a:graphicData uri="http://schemas.openxmlformats.org/drawingml/2006/table">
            <a:tbl>
              <a:tblPr firstRow="1" bandRow="1">
                <a:tableStyleId>{5C22544A-7EE6-4342-B048-85BDC9FD1C3A}</a:tableStyleId>
              </a:tblPr>
              <a:tblGrid>
                <a:gridCol w="1030936">
                  <a:extLst>
                    <a:ext uri="{9D8B030D-6E8A-4147-A177-3AD203B41FA5}">
                      <a16:colId xmlns:a16="http://schemas.microsoft.com/office/drawing/2014/main" val="1755482268"/>
                    </a:ext>
                  </a:extLst>
                </a:gridCol>
                <a:gridCol w="2907764">
                  <a:extLst>
                    <a:ext uri="{9D8B030D-6E8A-4147-A177-3AD203B41FA5}">
                      <a16:colId xmlns:a16="http://schemas.microsoft.com/office/drawing/2014/main" val="938120323"/>
                    </a:ext>
                  </a:extLst>
                </a:gridCol>
                <a:gridCol w="6793593">
                  <a:extLst>
                    <a:ext uri="{9D8B030D-6E8A-4147-A177-3AD203B41FA5}">
                      <a16:colId xmlns:a16="http://schemas.microsoft.com/office/drawing/2014/main" val="3705453515"/>
                    </a:ext>
                  </a:extLst>
                </a:gridCol>
              </a:tblGrid>
              <a:tr h="370840">
                <a:tc>
                  <a:txBody>
                    <a:bodyPr/>
                    <a:lstStyle/>
                    <a:p>
                      <a:pPr algn="ctr"/>
                      <a:r>
                        <a:rPr lang="en-GB" sz="1800" dirty="0"/>
                        <a:t>Type</a:t>
                      </a:r>
                      <a:endParaRPr lang="LID4096" sz="1800" dirty="0"/>
                    </a:p>
                  </a:txBody>
                  <a:tcPr/>
                </a:tc>
                <a:tc>
                  <a:txBody>
                    <a:bodyPr/>
                    <a:lstStyle/>
                    <a:p>
                      <a:r>
                        <a:rPr lang="en-GB" sz="1800" dirty="0"/>
                        <a:t>Full Form</a:t>
                      </a:r>
                    </a:p>
                  </a:txBody>
                  <a:tcPr/>
                </a:tc>
                <a:tc>
                  <a:txBody>
                    <a:bodyPr/>
                    <a:lstStyle/>
                    <a:p>
                      <a:r>
                        <a:rPr lang="en-GB" sz="1800" dirty="0"/>
                        <a:t>Purpose</a:t>
                      </a:r>
                    </a:p>
                  </a:txBody>
                  <a:tcPr/>
                </a:tc>
                <a:extLst>
                  <a:ext uri="{0D108BD9-81ED-4DB2-BD59-A6C34878D82A}">
                    <a16:rowId xmlns:a16="http://schemas.microsoft.com/office/drawing/2014/main" val="2509159265"/>
                  </a:ext>
                </a:extLst>
              </a:tr>
              <a:tr h="370840">
                <a:tc>
                  <a:txBody>
                    <a:bodyPr/>
                    <a:lstStyle/>
                    <a:p>
                      <a:pPr algn="ctr"/>
                      <a:r>
                        <a:rPr lang="en-GB" sz="1800" b="0" dirty="0"/>
                        <a:t>V2V</a:t>
                      </a:r>
                      <a:endParaRPr lang="LID4096" sz="1800" b="0" dirty="0"/>
                    </a:p>
                  </a:txBody>
                  <a:tcPr/>
                </a:tc>
                <a:tc>
                  <a:txBody>
                    <a:bodyPr/>
                    <a:lstStyle/>
                    <a:p>
                      <a:r>
                        <a:rPr lang="en-GB" sz="1800" b="0" dirty="0"/>
                        <a:t>Vehicle-to-Vehicle</a:t>
                      </a:r>
                      <a:endParaRPr lang="LID4096" sz="1800" b="0" dirty="0"/>
                    </a:p>
                  </a:txBody>
                  <a:tcPr/>
                </a:tc>
                <a:tc>
                  <a:txBody>
                    <a:bodyPr/>
                    <a:lstStyle/>
                    <a:p>
                      <a:r>
                        <a:rPr lang="en-GB" sz="1800" dirty="0"/>
                        <a:t>Share speed, location, direction to avoid collisions</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0" dirty="0"/>
                        <a:t>V2I</a:t>
                      </a:r>
                      <a:endParaRPr lang="LID4096" sz="1800" b="0" dirty="0"/>
                    </a:p>
                  </a:txBody>
                  <a:tcPr/>
                </a:tc>
                <a:tc>
                  <a:txBody>
                    <a:bodyPr/>
                    <a:lstStyle/>
                    <a:p>
                      <a:r>
                        <a:rPr lang="en-GB" sz="1800" b="0" dirty="0"/>
                        <a:t>Vehicle-to-Infrastructure</a:t>
                      </a:r>
                    </a:p>
                  </a:txBody>
                  <a:tcPr/>
                </a:tc>
                <a:tc>
                  <a:txBody>
                    <a:bodyPr/>
                    <a:lstStyle/>
                    <a:p>
                      <a:r>
                        <a:rPr lang="en-GB" sz="1800" dirty="0"/>
                        <a:t>Communicate with traffic lights, road signs, toll booths</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0" dirty="0"/>
                        <a:t>V2P</a:t>
                      </a:r>
                      <a:endParaRPr lang="LID4096" sz="1800" b="0" dirty="0"/>
                    </a:p>
                  </a:txBody>
                  <a:tcPr/>
                </a:tc>
                <a:tc>
                  <a:txBody>
                    <a:bodyPr/>
                    <a:lstStyle/>
                    <a:p>
                      <a:r>
                        <a:rPr lang="en-GB" sz="1800" b="0" dirty="0"/>
                        <a:t>Vehicle-to-Pedestrian</a:t>
                      </a:r>
                    </a:p>
                  </a:txBody>
                  <a:tcPr/>
                </a:tc>
                <a:tc>
                  <a:txBody>
                    <a:bodyPr/>
                    <a:lstStyle/>
                    <a:p>
                      <a:r>
                        <a:rPr lang="en-GB" sz="1800" dirty="0"/>
                        <a:t>Detect nearby pedestrians, especially in low-visibility conditions</a:t>
                      </a:r>
                    </a:p>
                  </a:txBody>
                  <a:tcPr/>
                </a:tc>
                <a:extLst>
                  <a:ext uri="{0D108BD9-81ED-4DB2-BD59-A6C34878D82A}">
                    <a16:rowId xmlns:a16="http://schemas.microsoft.com/office/drawing/2014/main" val="1341259936"/>
                  </a:ext>
                </a:extLst>
              </a:tr>
              <a:tr h="370840">
                <a:tc>
                  <a:txBody>
                    <a:bodyPr/>
                    <a:lstStyle/>
                    <a:p>
                      <a:pPr algn="ctr"/>
                      <a:r>
                        <a:rPr lang="en-GB" sz="1800" b="0" dirty="0"/>
                        <a:t>V2N</a:t>
                      </a:r>
                      <a:endParaRPr lang="LID4096" sz="1800" b="0" dirty="0"/>
                    </a:p>
                  </a:txBody>
                  <a:tcPr/>
                </a:tc>
                <a:tc>
                  <a:txBody>
                    <a:bodyPr/>
                    <a:lstStyle/>
                    <a:p>
                      <a:r>
                        <a:rPr lang="en-GB" sz="1800" b="0" dirty="0"/>
                        <a:t>Vehicle-to-Network</a:t>
                      </a:r>
                    </a:p>
                  </a:txBody>
                  <a:tcPr/>
                </a:tc>
                <a:tc>
                  <a:txBody>
                    <a:bodyPr/>
                    <a:lstStyle/>
                    <a:p>
                      <a:r>
                        <a:rPr lang="en-GB" sz="1800" dirty="0"/>
                        <a:t>Connect to cloud services for updates, traffic, and weather information</a:t>
                      </a:r>
                    </a:p>
                  </a:txBody>
                  <a:tcPr/>
                </a:tc>
                <a:extLst>
                  <a:ext uri="{0D108BD9-81ED-4DB2-BD59-A6C34878D82A}">
                    <a16:rowId xmlns:a16="http://schemas.microsoft.com/office/drawing/2014/main" val="1430705026"/>
                  </a:ext>
                </a:extLst>
              </a:tr>
              <a:tr h="370840">
                <a:tc>
                  <a:txBody>
                    <a:bodyPr/>
                    <a:lstStyle/>
                    <a:p>
                      <a:pPr algn="ctr"/>
                      <a:r>
                        <a:rPr lang="en-GB" sz="1800" b="0" dirty="0"/>
                        <a:t>V2X</a:t>
                      </a:r>
                      <a:endParaRPr lang="LID4096" sz="1800" b="0" dirty="0"/>
                    </a:p>
                  </a:txBody>
                  <a:tcPr/>
                </a:tc>
                <a:tc>
                  <a:txBody>
                    <a:bodyPr/>
                    <a:lstStyle/>
                    <a:p>
                      <a:r>
                        <a:rPr lang="en-GB" sz="1800" b="0" dirty="0"/>
                        <a:t>Vehicle-to-Everything</a:t>
                      </a:r>
                    </a:p>
                  </a:txBody>
                  <a:tcPr/>
                </a:tc>
                <a:tc>
                  <a:txBody>
                    <a:bodyPr/>
                    <a:lstStyle/>
                    <a:p>
                      <a:r>
                        <a:rPr lang="en-GB" sz="1800" dirty="0"/>
                        <a:t>Collective term for all these interactions</a:t>
                      </a:r>
                    </a:p>
                  </a:txBody>
                  <a:tcPr/>
                </a:tc>
                <a:extLst>
                  <a:ext uri="{0D108BD9-81ED-4DB2-BD59-A6C34878D82A}">
                    <a16:rowId xmlns:a16="http://schemas.microsoft.com/office/drawing/2014/main" val="1667060229"/>
                  </a:ext>
                </a:extLst>
              </a:tr>
            </a:tbl>
          </a:graphicData>
        </a:graphic>
      </p:graphicFrame>
      <p:sp>
        <p:nvSpPr>
          <p:cNvPr id="6" name="object 3">
            <a:extLst>
              <a:ext uri="{FF2B5EF4-FFF2-40B4-BE49-F238E27FC236}">
                <a16:creationId xmlns:a16="http://schemas.microsoft.com/office/drawing/2014/main" id="{7B782221-BBD1-3639-2D8F-AAC15D06898A}"/>
              </a:ext>
            </a:extLst>
          </p:cNvPr>
          <p:cNvSpPr txBox="1"/>
          <p:nvPr/>
        </p:nvSpPr>
        <p:spPr>
          <a:xfrm>
            <a:off x="726282" y="1516282"/>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Vehicle-to-Everything (V2X) communication enables vehicles to exchange information with their surroundings to improve safety and traffic efficiency. It includes communication with other vehicles, road infrastructure, pedestrians, and cloud networks. These different V2X types help vehicles anticipate hazards, coordinate movements, and make smarter driving decisions.</a:t>
            </a:r>
          </a:p>
        </p:txBody>
      </p:sp>
      <p:sp>
        <p:nvSpPr>
          <p:cNvPr id="9" name="Title 8">
            <a:extLst>
              <a:ext uri="{FF2B5EF4-FFF2-40B4-BE49-F238E27FC236}">
                <a16:creationId xmlns:a16="http://schemas.microsoft.com/office/drawing/2014/main" id="{A1401A8C-3113-6928-8A0A-76B9DED608FE}"/>
              </a:ext>
            </a:extLst>
          </p:cNvPr>
          <p:cNvSpPr>
            <a:spLocks noGrp="1"/>
          </p:cNvSpPr>
          <p:nvPr>
            <p:ph type="title"/>
          </p:nvPr>
        </p:nvSpPr>
        <p:spPr>
          <a:xfrm>
            <a:off x="727200" y="432000"/>
            <a:ext cx="2808000" cy="369332"/>
          </a:xfrm>
        </p:spPr>
        <p:txBody>
          <a:bodyPr/>
          <a:lstStyle/>
          <a:p>
            <a:r>
              <a:rPr lang="en-GB" dirty="0"/>
              <a:t>3. Connected Vehicles</a:t>
            </a:r>
            <a:endParaRPr lang="LID4096" dirty="0"/>
          </a:p>
        </p:txBody>
      </p:sp>
    </p:spTree>
    <p:extLst>
      <p:ext uri="{BB962C8B-B14F-4D97-AF65-F5344CB8AC3E}">
        <p14:creationId xmlns:p14="http://schemas.microsoft.com/office/powerpoint/2010/main" val="1290336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7E344-B90E-2985-4212-4EE6C0CDEDDB}"/>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08809614-55A0-3AA6-48CB-51D36A0D20C3}"/>
              </a:ext>
            </a:extLst>
          </p:cNvPr>
          <p:cNvSpPr/>
          <p:nvPr/>
        </p:nvSpPr>
        <p:spPr>
          <a:xfrm>
            <a:off x="770446" y="1728916"/>
            <a:ext cx="3276259" cy="932972"/>
          </a:xfrm>
          <a:custGeom>
            <a:avLst/>
            <a:gdLst>
              <a:gd name="connsiteX0" fmla="*/ 2409720 w 2618120"/>
              <a:gd name="connsiteY0" fmla="*/ 932973 h 932972"/>
              <a:gd name="connsiteX1" fmla="*/ 207021 w 2618120"/>
              <a:gd name="connsiteY1" fmla="*/ 932973 h 932972"/>
              <a:gd name="connsiteX2" fmla="*/ 0 w 2618120"/>
              <a:gd name="connsiteY2" fmla="*/ 725952 h 932972"/>
              <a:gd name="connsiteX3" fmla="*/ 0 w 2618120"/>
              <a:gd name="connsiteY3" fmla="*/ 207021 h 932972"/>
              <a:gd name="connsiteX4" fmla="*/ 207021 w 2618120"/>
              <a:gd name="connsiteY4" fmla="*/ 0 h 932972"/>
              <a:gd name="connsiteX5" fmla="*/ 2411100 w 2618120"/>
              <a:gd name="connsiteY5" fmla="*/ 0 h 932972"/>
              <a:gd name="connsiteX6" fmla="*/ 2618120 w 2618120"/>
              <a:gd name="connsiteY6" fmla="*/ 207021 h 932972"/>
              <a:gd name="connsiteX7" fmla="*/ 2618120 w 2618120"/>
              <a:gd name="connsiteY7" fmla="*/ 725952 h 932972"/>
              <a:gd name="connsiteX8" fmla="*/ 2409720 w 2618120"/>
              <a:gd name="connsiteY8" fmla="*/ 932973 h 93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8120" h="932972">
                <a:moveTo>
                  <a:pt x="2409720" y="932973"/>
                </a:moveTo>
                <a:lnTo>
                  <a:pt x="207021" y="932973"/>
                </a:lnTo>
                <a:cubicBezTo>
                  <a:pt x="92469" y="932973"/>
                  <a:pt x="0" y="840504"/>
                  <a:pt x="0" y="725952"/>
                </a:cubicBezTo>
                <a:lnTo>
                  <a:pt x="0" y="207021"/>
                </a:lnTo>
                <a:cubicBezTo>
                  <a:pt x="0" y="92469"/>
                  <a:pt x="92469" y="0"/>
                  <a:pt x="207021" y="0"/>
                </a:cubicBezTo>
                <a:lnTo>
                  <a:pt x="2411100" y="0"/>
                </a:lnTo>
                <a:cubicBezTo>
                  <a:pt x="2525651" y="0"/>
                  <a:pt x="2618120" y="92469"/>
                  <a:pt x="2618120" y="207021"/>
                </a:cubicBezTo>
                <a:lnTo>
                  <a:pt x="2618120" y="725952"/>
                </a:lnTo>
                <a:cubicBezTo>
                  <a:pt x="2616740" y="839123"/>
                  <a:pt x="2524271" y="932973"/>
                  <a:pt x="2409720" y="932973"/>
                </a:cubicBezTo>
                <a:close/>
              </a:path>
            </a:pathLst>
          </a:custGeom>
          <a:solidFill>
            <a:srgbClr val="5FBDFF"/>
          </a:solidFill>
          <a:ln w="1379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24" name="Freeform: Shape 23">
            <a:extLst>
              <a:ext uri="{FF2B5EF4-FFF2-40B4-BE49-F238E27FC236}">
                <a16:creationId xmlns:a16="http://schemas.microsoft.com/office/drawing/2014/main" id="{167DA887-D90E-B8EC-7AB9-907422A7FB42}"/>
              </a:ext>
            </a:extLst>
          </p:cNvPr>
          <p:cNvSpPr/>
          <p:nvPr/>
        </p:nvSpPr>
        <p:spPr>
          <a:xfrm>
            <a:off x="726282" y="1563299"/>
            <a:ext cx="887428" cy="1312510"/>
          </a:xfrm>
          <a:custGeom>
            <a:avLst/>
            <a:gdLst>
              <a:gd name="connsiteX0" fmla="*/ 0 w 887428"/>
              <a:gd name="connsiteY0" fmla="*/ 0 h 1312510"/>
              <a:gd name="connsiteX1" fmla="*/ 887428 w 887428"/>
              <a:gd name="connsiteY1" fmla="*/ 0 h 1312510"/>
              <a:gd name="connsiteX2" fmla="*/ 887428 w 887428"/>
              <a:gd name="connsiteY2" fmla="*/ 1312511 h 1312510"/>
              <a:gd name="connsiteX3" fmla="*/ 0 w 887428"/>
              <a:gd name="connsiteY3" fmla="*/ 1312511 h 1312510"/>
            </a:gdLst>
            <a:ahLst/>
            <a:cxnLst>
              <a:cxn ang="0">
                <a:pos x="connsiteX0" y="connsiteY0"/>
              </a:cxn>
              <a:cxn ang="0">
                <a:pos x="connsiteX1" y="connsiteY1"/>
              </a:cxn>
              <a:cxn ang="0">
                <a:pos x="connsiteX2" y="connsiteY2"/>
              </a:cxn>
              <a:cxn ang="0">
                <a:pos x="connsiteX3" y="connsiteY3"/>
              </a:cxn>
            </a:cxnLst>
            <a:rect l="l" t="t" r="r" b="b"/>
            <a:pathLst>
              <a:path w="887428" h="1312510">
                <a:moveTo>
                  <a:pt x="0" y="0"/>
                </a:moveTo>
                <a:lnTo>
                  <a:pt x="887428" y="0"/>
                </a:lnTo>
                <a:lnTo>
                  <a:pt x="887428" y="1312511"/>
                </a:lnTo>
                <a:lnTo>
                  <a:pt x="0" y="1312511"/>
                </a:lnTo>
                <a:close/>
              </a:path>
            </a:pathLst>
          </a:custGeom>
          <a:solidFill>
            <a:srgbClr val="FFFFFF">
              <a:alpha val="40000"/>
            </a:srgbClr>
          </a:solidFill>
          <a:ln w="13794"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Poppins Light"/>
            </a:endParaRPr>
          </a:p>
        </p:txBody>
      </p:sp>
      <p:sp>
        <p:nvSpPr>
          <p:cNvPr id="26" name="TextBox 25">
            <a:extLst>
              <a:ext uri="{FF2B5EF4-FFF2-40B4-BE49-F238E27FC236}">
                <a16:creationId xmlns:a16="http://schemas.microsoft.com/office/drawing/2014/main" id="{D3089464-0175-CBAE-D5C2-E7A7F599B07E}"/>
              </a:ext>
            </a:extLst>
          </p:cNvPr>
          <p:cNvSpPr txBox="1"/>
          <p:nvPr/>
        </p:nvSpPr>
        <p:spPr>
          <a:xfrm>
            <a:off x="1656494" y="1902576"/>
            <a:ext cx="2390211" cy="523220"/>
          </a:xfrm>
          <a:prstGeom prst="rect">
            <a:avLst/>
          </a:prstGeom>
          <a:noFill/>
        </p:spPr>
        <p:txBody>
          <a:bodyPr wrap="square" rtlCol="0">
            <a:spAutoFit/>
          </a:bodyPr>
          <a:lstStyle/>
          <a:p>
            <a:pPr defTabSz="914400" hangingPunct="1">
              <a:lnSpc>
                <a:spcPct val="100000"/>
              </a:lnSpc>
              <a:spcBef>
                <a:spcPts val="0"/>
              </a:spcBef>
            </a:pPr>
            <a:r>
              <a:rPr lang="en-ID" sz="1400" b="1" kern="1200" dirty="0">
                <a:solidFill>
                  <a:prstClr val="white"/>
                </a:solidFill>
                <a:latin typeface="Arial" panose="020B0604020202020204" pitchFamily="34" charset="0"/>
                <a:cs typeface="Arial" panose="020B0604020202020204" pitchFamily="34" charset="0"/>
                <a:sym typeface="Arial"/>
                <a:rtl val="0"/>
              </a:rPr>
              <a:t>Dedicated Short-Range Communication (DSRC)</a:t>
            </a:r>
          </a:p>
        </p:txBody>
      </p:sp>
      <p:pic>
        <p:nvPicPr>
          <p:cNvPr id="27" name="Graphic 26" descr="Target Audience with solid fill">
            <a:extLst>
              <a:ext uri="{FF2B5EF4-FFF2-40B4-BE49-F238E27FC236}">
                <a16:creationId xmlns:a16="http://schemas.microsoft.com/office/drawing/2014/main" id="{91554530-14D4-FAB4-DE85-16D91967455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01232" y="1845528"/>
            <a:ext cx="642090" cy="642090"/>
          </a:xfrm>
          <a:prstGeom prst="rect">
            <a:avLst/>
          </a:prstGeom>
        </p:spPr>
      </p:pic>
      <p:sp>
        <p:nvSpPr>
          <p:cNvPr id="28" name="Freeform: Shape 27">
            <a:extLst>
              <a:ext uri="{FF2B5EF4-FFF2-40B4-BE49-F238E27FC236}">
                <a16:creationId xmlns:a16="http://schemas.microsoft.com/office/drawing/2014/main" id="{E468C6DB-544D-AC6B-D836-05A3D725E51E}"/>
              </a:ext>
            </a:extLst>
          </p:cNvPr>
          <p:cNvSpPr/>
          <p:nvPr/>
        </p:nvSpPr>
        <p:spPr>
          <a:xfrm>
            <a:off x="776207" y="3256296"/>
            <a:ext cx="3270497" cy="932972"/>
          </a:xfrm>
          <a:custGeom>
            <a:avLst/>
            <a:gdLst>
              <a:gd name="connsiteX0" fmla="*/ 2411100 w 2618120"/>
              <a:gd name="connsiteY0" fmla="*/ 932973 h 932972"/>
              <a:gd name="connsiteX1" fmla="*/ 207021 w 2618120"/>
              <a:gd name="connsiteY1" fmla="*/ 932973 h 932972"/>
              <a:gd name="connsiteX2" fmla="*/ 0 w 2618120"/>
              <a:gd name="connsiteY2" fmla="*/ 725952 h 932972"/>
              <a:gd name="connsiteX3" fmla="*/ 0 w 2618120"/>
              <a:gd name="connsiteY3" fmla="*/ 207021 h 932972"/>
              <a:gd name="connsiteX4" fmla="*/ 207021 w 2618120"/>
              <a:gd name="connsiteY4" fmla="*/ 0 h 932972"/>
              <a:gd name="connsiteX5" fmla="*/ 2411100 w 2618120"/>
              <a:gd name="connsiteY5" fmla="*/ 0 h 932972"/>
              <a:gd name="connsiteX6" fmla="*/ 2618120 w 2618120"/>
              <a:gd name="connsiteY6" fmla="*/ 207021 h 932972"/>
              <a:gd name="connsiteX7" fmla="*/ 2618120 w 2618120"/>
              <a:gd name="connsiteY7" fmla="*/ 725952 h 932972"/>
              <a:gd name="connsiteX8" fmla="*/ 2411100 w 2618120"/>
              <a:gd name="connsiteY8" fmla="*/ 932973 h 93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8120" h="932972">
                <a:moveTo>
                  <a:pt x="2411100" y="932973"/>
                </a:moveTo>
                <a:lnTo>
                  <a:pt x="207021" y="932973"/>
                </a:lnTo>
                <a:cubicBezTo>
                  <a:pt x="92469" y="932973"/>
                  <a:pt x="0" y="840504"/>
                  <a:pt x="0" y="725952"/>
                </a:cubicBezTo>
                <a:lnTo>
                  <a:pt x="0" y="207021"/>
                </a:lnTo>
                <a:cubicBezTo>
                  <a:pt x="0" y="92469"/>
                  <a:pt x="92469" y="0"/>
                  <a:pt x="207021" y="0"/>
                </a:cubicBezTo>
                <a:lnTo>
                  <a:pt x="2411100" y="0"/>
                </a:lnTo>
                <a:cubicBezTo>
                  <a:pt x="2525652" y="0"/>
                  <a:pt x="2618120" y="92469"/>
                  <a:pt x="2618120" y="207021"/>
                </a:cubicBezTo>
                <a:lnTo>
                  <a:pt x="2618120" y="725952"/>
                </a:lnTo>
                <a:cubicBezTo>
                  <a:pt x="2618120" y="839123"/>
                  <a:pt x="2525652" y="932973"/>
                  <a:pt x="2411100" y="932973"/>
                </a:cubicBezTo>
                <a:close/>
              </a:path>
            </a:pathLst>
          </a:custGeom>
          <a:solidFill>
            <a:srgbClr val="9473E7"/>
          </a:solidFill>
          <a:ln w="1379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29" name="Freeform: Shape 28">
            <a:extLst>
              <a:ext uri="{FF2B5EF4-FFF2-40B4-BE49-F238E27FC236}">
                <a16:creationId xmlns:a16="http://schemas.microsoft.com/office/drawing/2014/main" id="{EF67BA75-5D01-6791-0A7D-BD9CC59CBA1C}"/>
              </a:ext>
            </a:extLst>
          </p:cNvPr>
          <p:cNvSpPr/>
          <p:nvPr/>
        </p:nvSpPr>
        <p:spPr>
          <a:xfrm>
            <a:off x="733424" y="3090679"/>
            <a:ext cx="887428" cy="1312510"/>
          </a:xfrm>
          <a:custGeom>
            <a:avLst/>
            <a:gdLst>
              <a:gd name="connsiteX0" fmla="*/ 0 w 887428"/>
              <a:gd name="connsiteY0" fmla="*/ 0 h 1312510"/>
              <a:gd name="connsiteX1" fmla="*/ 887428 w 887428"/>
              <a:gd name="connsiteY1" fmla="*/ 0 h 1312510"/>
              <a:gd name="connsiteX2" fmla="*/ 887428 w 887428"/>
              <a:gd name="connsiteY2" fmla="*/ 1312511 h 1312510"/>
              <a:gd name="connsiteX3" fmla="*/ 0 w 887428"/>
              <a:gd name="connsiteY3" fmla="*/ 1312511 h 1312510"/>
            </a:gdLst>
            <a:ahLst/>
            <a:cxnLst>
              <a:cxn ang="0">
                <a:pos x="connsiteX0" y="connsiteY0"/>
              </a:cxn>
              <a:cxn ang="0">
                <a:pos x="connsiteX1" y="connsiteY1"/>
              </a:cxn>
              <a:cxn ang="0">
                <a:pos x="connsiteX2" y="connsiteY2"/>
              </a:cxn>
              <a:cxn ang="0">
                <a:pos x="connsiteX3" y="connsiteY3"/>
              </a:cxn>
            </a:cxnLst>
            <a:rect l="l" t="t" r="r" b="b"/>
            <a:pathLst>
              <a:path w="887428" h="1312510">
                <a:moveTo>
                  <a:pt x="0" y="0"/>
                </a:moveTo>
                <a:lnTo>
                  <a:pt x="887428" y="0"/>
                </a:lnTo>
                <a:lnTo>
                  <a:pt x="887428" y="1312511"/>
                </a:lnTo>
                <a:lnTo>
                  <a:pt x="0" y="1312511"/>
                </a:lnTo>
                <a:close/>
              </a:path>
            </a:pathLst>
          </a:custGeom>
          <a:solidFill>
            <a:srgbClr val="FFFFFF">
              <a:alpha val="40000"/>
            </a:srgbClr>
          </a:solidFill>
          <a:ln w="13794"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Poppins Light"/>
            </a:endParaRPr>
          </a:p>
        </p:txBody>
      </p:sp>
      <p:sp>
        <p:nvSpPr>
          <p:cNvPr id="31" name="TextBox 30">
            <a:extLst>
              <a:ext uri="{FF2B5EF4-FFF2-40B4-BE49-F238E27FC236}">
                <a16:creationId xmlns:a16="http://schemas.microsoft.com/office/drawing/2014/main" id="{C44E258B-1D2E-6520-F692-72DEEF1B1F67}"/>
              </a:ext>
            </a:extLst>
          </p:cNvPr>
          <p:cNvSpPr txBox="1"/>
          <p:nvPr/>
        </p:nvSpPr>
        <p:spPr>
          <a:xfrm>
            <a:off x="1663636" y="3429956"/>
            <a:ext cx="2383068" cy="523220"/>
          </a:xfrm>
          <a:prstGeom prst="rect">
            <a:avLst/>
          </a:prstGeom>
          <a:noFill/>
        </p:spPr>
        <p:txBody>
          <a:bodyPr wrap="square" rtlCol="0">
            <a:spAutoFit/>
          </a:bodyPr>
          <a:lstStyle/>
          <a:p>
            <a:pPr defTabSz="914400" hangingPunct="1">
              <a:lnSpc>
                <a:spcPct val="100000"/>
              </a:lnSpc>
              <a:spcBef>
                <a:spcPts val="0"/>
              </a:spcBef>
            </a:pPr>
            <a:r>
              <a:rPr lang="en-ID" sz="1400" b="1" kern="1200" dirty="0">
                <a:solidFill>
                  <a:prstClr val="white"/>
                </a:solidFill>
                <a:latin typeface="Arial" panose="020B0604020202020204" pitchFamily="34" charset="0"/>
                <a:cs typeface="Arial" panose="020B0604020202020204" pitchFamily="34" charset="0"/>
                <a:sym typeface="Arial"/>
                <a:rtl val="0"/>
              </a:rPr>
              <a:t>Cellular Vehicle-to-Everything (C-V2X)</a:t>
            </a:r>
          </a:p>
        </p:txBody>
      </p:sp>
      <p:pic>
        <p:nvPicPr>
          <p:cNvPr id="32" name="Graphic 31" descr="Convertible outline">
            <a:extLst>
              <a:ext uri="{FF2B5EF4-FFF2-40B4-BE49-F238E27FC236}">
                <a16:creationId xmlns:a16="http://schemas.microsoft.com/office/drawing/2014/main" id="{58153295-FF53-EF6B-8DCD-B6E9DD4588C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40008" y="3420737"/>
            <a:ext cx="546432" cy="546432"/>
          </a:xfrm>
          <a:prstGeom prst="rect">
            <a:avLst/>
          </a:prstGeom>
        </p:spPr>
      </p:pic>
      <p:sp>
        <p:nvSpPr>
          <p:cNvPr id="33" name="Freeform: Shape 32">
            <a:extLst>
              <a:ext uri="{FF2B5EF4-FFF2-40B4-BE49-F238E27FC236}">
                <a16:creationId xmlns:a16="http://schemas.microsoft.com/office/drawing/2014/main" id="{C221B61D-3E69-C964-0C1E-5A3529C9BEE3}"/>
              </a:ext>
            </a:extLst>
          </p:cNvPr>
          <p:cNvSpPr/>
          <p:nvPr/>
        </p:nvSpPr>
        <p:spPr>
          <a:xfrm>
            <a:off x="770446" y="4831980"/>
            <a:ext cx="3270496" cy="932972"/>
          </a:xfrm>
          <a:custGeom>
            <a:avLst/>
            <a:gdLst>
              <a:gd name="connsiteX0" fmla="*/ 2409720 w 2618120"/>
              <a:gd name="connsiteY0" fmla="*/ 932973 h 932972"/>
              <a:gd name="connsiteX1" fmla="*/ 207021 w 2618120"/>
              <a:gd name="connsiteY1" fmla="*/ 932973 h 932972"/>
              <a:gd name="connsiteX2" fmla="*/ 0 w 2618120"/>
              <a:gd name="connsiteY2" fmla="*/ 725952 h 932972"/>
              <a:gd name="connsiteX3" fmla="*/ 0 w 2618120"/>
              <a:gd name="connsiteY3" fmla="*/ 207021 h 932972"/>
              <a:gd name="connsiteX4" fmla="*/ 207021 w 2618120"/>
              <a:gd name="connsiteY4" fmla="*/ 0 h 932972"/>
              <a:gd name="connsiteX5" fmla="*/ 2411100 w 2618120"/>
              <a:gd name="connsiteY5" fmla="*/ 0 h 932972"/>
              <a:gd name="connsiteX6" fmla="*/ 2618120 w 2618120"/>
              <a:gd name="connsiteY6" fmla="*/ 207021 h 932972"/>
              <a:gd name="connsiteX7" fmla="*/ 2618120 w 2618120"/>
              <a:gd name="connsiteY7" fmla="*/ 725952 h 932972"/>
              <a:gd name="connsiteX8" fmla="*/ 2409720 w 2618120"/>
              <a:gd name="connsiteY8" fmla="*/ 932973 h 93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8120" h="932972">
                <a:moveTo>
                  <a:pt x="2409720" y="932973"/>
                </a:moveTo>
                <a:lnTo>
                  <a:pt x="207021" y="932973"/>
                </a:lnTo>
                <a:cubicBezTo>
                  <a:pt x="92469" y="932973"/>
                  <a:pt x="0" y="840504"/>
                  <a:pt x="0" y="725952"/>
                </a:cubicBezTo>
                <a:lnTo>
                  <a:pt x="0" y="207021"/>
                </a:lnTo>
                <a:cubicBezTo>
                  <a:pt x="0" y="92469"/>
                  <a:pt x="92469" y="0"/>
                  <a:pt x="207021" y="0"/>
                </a:cubicBezTo>
                <a:lnTo>
                  <a:pt x="2411100" y="0"/>
                </a:lnTo>
                <a:cubicBezTo>
                  <a:pt x="2525651" y="0"/>
                  <a:pt x="2618120" y="92469"/>
                  <a:pt x="2618120" y="207021"/>
                </a:cubicBezTo>
                <a:lnTo>
                  <a:pt x="2618120" y="725952"/>
                </a:lnTo>
                <a:cubicBezTo>
                  <a:pt x="2616740" y="839123"/>
                  <a:pt x="2524271" y="932973"/>
                  <a:pt x="2409720" y="932973"/>
                </a:cubicBezTo>
                <a:close/>
              </a:path>
            </a:pathLst>
          </a:custGeom>
          <a:solidFill>
            <a:schemeClr val="accent3"/>
          </a:solidFill>
          <a:ln w="137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a typeface="+mn-ea"/>
              <a:cs typeface="+mn-cs"/>
            </a:endParaRPr>
          </a:p>
        </p:txBody>
      </p:sp>
      <p:sp>
        <p:nvSpPr>
          <p:cNvPr id="34" name="Freeform: Shape 33">
            <a:extLst>
              <a:ext uri="{FF2B5EF4-FFF2-40B4-BE49-F238E27FC236}">
                <a16:creationId xmlns:a16="http://schemas.microsoft.com/office/drawing/2014/main" id="{11EB7C18-5F08-6536-20BA-C7BF3A51FCB8}"/>
              </a:ext>
            </a:extLst>
          </p:cNvPr>
          <p:cNvSpPr/>
          <p:nvPr/>
        </p:nvSpPr>
        <p:spPr>
          <a:xfrm>
            <a:off x="726281" y="4666363"/>
            <a:ext cx="887428" cy="1312510"/>
          </a:xfrm>
          <a:custGeom>
            <a:avLst/>
            <a:gdLst>
              <a:gd name="connsiteX0" fmla="*/ 0 w 887428"/>
              <a:gd name="connsiteY0" fmla="*/ 0 h 1312510"/>
              <a:gd name="connsiteX1" fmla="*/ 887428 w 887428"/>
              <a:gd name="connsiteY1" fmla="*/ 0 h 1312510"/>
              <a:gd name="connsiteX2" fmla="*/ 887428 w 887428"/>
              <a:gd name="connsiteY2" fmla="*/ 1312511 h 1312510"/>
              <a:gd name="connsiteX3" fmla="*/ 0 w 887428"/>
              <a:gd name="connsiteY3" fmla="*/ 1312511 h 1312510"/>
            </a:gdLst>
            <a:ahLst/>
            <a:cxnLst>
              <a:cxn ang="0">
                <a:pos x="connsiteX0" y="connsiteY0"/>
              </a:cxn>
              <a:cxn ang="0">
                <a:pos x="connsiteX1" y="connsiteY1"/>
              </a:cxn>
              <a:cxn ang="0">
                <a:pos x="connsiteX2" y="connsiteY2"/>
              </a:cxn>
              <a:cxn ang="0">
                <a:pos x="connsiteX3" y="connsiteY3"/>
              </a:cxn>
            </a:cxnLst>
            <a:rect l="l" t="t" r="r" b="b"/>
            <a:pathLst>
              <a:path w="887428" h="1312510">
                <a:moveTo>
                  <a:pt x="0" y="0"/>
                </a:moveTo>
                <a:lnTo>
                  <a:pt x="887428" y="0"/>
                </a:lnTo>
                <a:lnTo>
                  <a:pt x="887428" y="1312511"/>
                </a:lnTo>
                <a:lnTo>
                  <a:pt x="0" y="1312511"/>
                </a:lnTo>
                <a:close/>
              </a:path>
            </a:pathLst>
          </a:custGeom>
          <a:solidFill>
            <a:srgbClr val="FFFFFF">
              <a:alpha val="40000"/>
            </a:srgbClr>
          </a:solidFill>
          <a:ln w="137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a typeface="+mn-ea"/>
              <a:cs typeface="+mn-cs"/>
            </a:endParaRPr>
          </a:p>
        </p:txBody>
      </p:sp>
      <p:sp>
        <p:nvSpPr>
          <p:cNvPr id="36" name="TextBox 35">
            <a:extLst>
              <a:ext uri="{FF2B5EF4-FFF2-40B4-BE49-F238E27FC236}">
                <a16:creationId xmlns:a16="http://schemas.microsoft.com/office/drawing/2014/main" id="{889647BE-1800-EC6A-20E7-FE2E18017589}"/>
              </a:ext>
            </a:extLst>
          </p:cNvPr>
          <p:cNvSpPr txBox="1"/>
          <p:nvPr/>
        </p:nvSpPr>
        <p:spPr>
          <a:xfrm>
            <a:off x="1656493" y="5005640"/>
            <a:ext cx="16443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Arial"/>
                <a:rtl val="0"/>
              </a:rPr>
              <a:t>GPS Integration</a:t>
            </a:r>
          </a:p>
        </p:txBody>
      </p:sp>
      <p:pic>
        <p:nvPicPr>
          <p:cNvPr id="37" name="Graphic 36" descr="Map with pin with solid fill">
            <a:extLst>
              <a:ext uri="{FF2B5EF4-FFF2-40B4-BE49-F238E27FC236}">
                <a16:creationId xmlns:a16="http://schemas.microsoft.com/office/drawing/2014/main" id="{AF888B94-ADD3-FA3A-97D8-6B2E1E0A8B5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1231" y="4948592"/>
            <a:ext cx="642090" cy="642090"/>
          </a:xfrm>
          <a:prstGeom prst="rect">
            <a:avLst/>
          </a:prstGeom>
        </p:spPr>
      </p:pic>
      <p:sp>
        <p:nvSpPr>
          <p:cNvPr id="40" name="Freeform: Shape 39">
            <a:extLst>
              <a:ext uri="{FF2B5EF4-FFF2-40B4-BE49-F238E27FC236}">
                <a16:creationId xmlns:a16="http://schemas.microsoft.com/office/drawing/2014/main" id="{1D791753-2CDA-31E8-8245-02E25CA3EE8E}"/>
              </a:ext>
            </a:extLst>
          </p:cNvPr>
          <p:cNvSpPr/>
          <p:nvPr/>
        </p:nvSpPr>
        <p:spPr>
          <a:xfrm rot="16200000">
            <a:off x="4097110" y="2034527"/>
            <a:ext cx="654026" cy="276027"/>
          </a:xfrm>
          <a:custGeom>
            <a:avLst/>
            <a:gdLst>
              <a:gd name="connsiteX0" fmla="*/ 2009480 w 2009479"/>
              <a:gd name="connsiteY0" fmla="*/ 276027 h 276027"/>
              <a:gd name="connsiteX1" fmla="*/ 2009480 w 2009479"/>
              <a:gd name="connsiteY1" fmla="*/ 114551 h 276027"/>
              <a:gd name="connsiteX2" fmla="*/ 1894929 w 2009479"/>
              <a:gd name="connsiteY2" fmla="*/ 0 h 276027"/>
              <a:gd name="connsiteX3" fmla="*/ 114551 w 2009479"/>
              <a:gd name="connsiteY3" fmla="*/ 0 h 276027"/>
              <a:gd name="connsiteX4" fmla="*/ 0 w 2009479"/>
              <a:gd name="connsiteY4" fmla="*/ 114551 h 276027"/>
              <a:gd name="connsiteX5" fmla="*/ 0 w 2009479"/>
              <a:gd name="connsiteY5" fmla="*/ 276027 h 2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479" h="276027">
                <a:moveTo>
                  <a:pt x="2009480" y="276027"/>
                </a:moveTo>
                <a:lnTo>
                  <a:pt x="2009480" y="114551"/>
                </a:lnTo>
                <a:cubicBezTo>
                  <a:pt x="2009480" y="51065"/>
                  <a:pt x="1958415" y="0"/>
                  <a:pt x="1894929" y="0"/>
                </a:cubicBezTo>
                <a:lnTo>
                  <a:pt x="114551" y="0"/>
                </a:lnTo>
                <a:cubicBezTo>
                  <a:pt x="51065" y="0"/>
                  <a:pt x="0" y="51065"/>
                  <a:pt x="0" y="114551"/>
                </a:cubicBezTo>
                <a:lnTo>
                  <a:pt x="0" y="276027"/>
                </a:lnTo>
              </a:path>
            </a:pathLst>
          </a:custGeom>
          <a:noFill/>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1" name="Freeform: Shape 40">
            <a:extLst>
              <a:ext uri="{FF2B5EF4-FFF2-40B4-BE49-F238E27FC236}">
                <a16:creationId xmlns:a16="http://schemas.microsoft.com/office/drawing/2014/main" id="{CDFE1495-A9AA-B143-6535-CF731EDBCC67}"/>
              </a:ext>
            </a:extLst>
          </p:cNvPr>
          <p:cNvSpPr/>
          <p:nvPr/>
        </p:nvSpPr>
        <p:spPr>
          <a:xfrm rot="16200000">
            <a:off x="4398382" y="2031647"/>
            <a:ext cx="45719" cy="281787"/>
          </a:xfrm>
          <a:custGeom>
            <a:avLst/>
            <a:gdLst>
              <a:gd name="connsiteX0" fmla="*/ 0 w 13801"/>
              <a:gd name="connsiteY0" fmla="*/ 389199 h 389198"/>
              <a:gd name="connsiteX1" fmla="*/ 0 w 13801"/>
              <a:gd name="connsiteY1" fmla="*/ 0 h 389198"/>
            </a:gdLst>
            <a:ahLst/>
            <a:cxnLst>
              <a:cxn ang="0">
                <a:pos x="connsiteX0" y="connsiteY0"/>
              </a:cxn>
              <a:cxn ang="0">
                <a:pos x="connsiteX1" y="connsiteY1"/>
              </a:cxn>
            </a:cxnLst>
            <a:rect l="l" t="t" r="r" b="b"/>
            <a:pathLst>
              <a:path w="13801" h="389198">
                <a:moveTo>
                  <a:pt x="0" y="389199"/>
                </a:moveTo>
                <a:lnTo>
                  <a:pt x="0" y="0"/>
                </a:lnTo>
              </a:path>
            </a:pathLst>
          </a:custGeom>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2" name="object 3">
            <a:extLst>
              <a:ext uri="{FF2B5EF4-FFF2-40B4-BE49-F238E27FC236}">
                <a16:creationId xmlns:a16="http://schemas.microsoft.com/office/drawing/2014/main" id="{C54873E9-9426-A13A-4B5D-42519DC9777F}"/>
              </a:ext>
            </a:extLst>
          </p:cNvPr>
          <p:cNvSpPr txBox="1"/>
          <p:nvPr/>
        </p:nvSpPr>
        <p:spPr>
          <a:xfrm>
            <a:off x="4694847" y="1728916"/>
            <a:ext cx="6965646" cy="888522"/>
          </a:xfrm>
          <a:prstGeom prst="rect">
            <a:avLst/>
          </a:prstGeom>
        </p:spPr>
        <p:txBody>
          <a:bodyPr vert="horz" wrap="square" lIns="0" tIns="16329" rIns="0" bIns="0" rtlCol="0">
            <a:spAutoFit/>
          </a:bodyPr>
          <a:lstStyle/>
          <a:p>
            <a:pPr marL="358775" indent="-342900"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Uses Wi-Fi-like signals for V2V and vehicle-to-infrastructure communication.</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Very low latency (fast response time).</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Works within a 300-meter range.</a:t>
            </a:r>
          </a:p>
        </p:txBody>
      </p:sp>
      <p:sp>
        <p:nvSpPr>
          <p:cNvPr id="47" name="Freeform: Shape 46">
            <a:extLst>
              <a:ext uri="{FF2B5EF4-FFF2-40B4-BE49-F238E27FC236}">
                <a16:creationId xmlns:a16="http://schemas.microsoft.com/office/drawing/2014/main" id="{4A2F67E7-AADE-1B05-B7C5-D2BCED75CA2B}"/>
              </a:ext>
            </a:extLst>
          </p:cNvPr>
          <p:cNvSpPr/>
          <p:nvPr/>
        </p:nvSpPr>
        <p:spPr>
          <a:xfrm rot="16200000">
            <a:off x="4091349" y="3559179"/>
            <a:ext cx="654026" cy="276027"/>
          </a:xfrm>
          <a:custGeom>
            <a:avLst/>
            <a:gdLst>
              <a:gd name="connsiteX0" fmla="*/ 2009480 w 2009479"/>
              <a:gd name="connsiteY0" fmla="*/ 276027 h 276027"/>
              <a:gd name="connsiteX1" fmla="*/ 2009480 w 2009479"/>
              <a:gd name="connsiteY1" fmla="*/ 114551 h 276027"/>
              <a:gd name="connsiteX2" fmla="*/ 1894929 w 2009479"/>
              <a:gd name="connsiteY2" fmla="*/ 0 h 276027"/>
              <a:gd name="connsiteX3" fmla="*/ 114551 w 2009479"/>
              <a:gd name="connsiteY3" fmla="*/ 0 h 276027"/>
              <a:gd name="connsiteX4" fmla="*/ 0 w 2009479"/>
              <a:gd name="connsiteY4" fmla="*/ 114551 h 276027"/>
              <a:gd name="connsiteX5" fmla="*/ 0 w 2009479"/>
              <a:gd name="connsiteY5" fmla="*/ 276027 h 2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479" h="276027">
                <a:moveTo>
                  <a:pt x="2009480" y="276027"/>
                </a:moveTo>
                <a:lnTo>
                  <a:pt x="2009480" y="114551"/>
                </a:lnTo>
                <a:cubicBezTo>
                  <a:pt x="2009480" y="51065"/>
                  <a:pt x="1958415" y="0"/>
                  <a:pt x="1894929" y="0"/>
                </a:cubicBezTo>
                <a:lnTo>
                  <a:pt x="114551" y="0"/>
                </a:lnTo>
                <a:cubicBezTo>
                  <a:pt x="51065" y="0"/>
                  <a:pt x="0" y="51065"/>
                  <a:pt x="0" y="114551"/>
                </a:cubicBezTo>
                <a:lnTo>
                  <a:pt x="0" y="276027"/>
                </a:lnTo>
              </a:path>
            </a:pathLst>
          </a:custGeom>
          <a:noFill/>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8" name="Freeform: Shape 47">
            <a:extLst>
              <a:ext uri="{FF2B5EF4-FFF2-40B4-BE49-F238E27FC236}">
                <a16:creationId xmlns:a16="http://schemas.microsoft.com/office/drawing/2014/main" id="{F1F2FD6F-AD0E-E82C-9E82-3819D081C2E6}"/>
              </a:ext>
            </a:extLst>
          </p:cNvPr>
          <p:cNvSpPr/>
          <p:nvPr/>
        </p:nvSpPr>
        <p:spPr>
          <a:xfrm rot="16200000">
            <a:off x="4388658" y="3566021"/>
            <a:ext cx="59404" cy="276028"/>
          </a:xfrm>
          <a:custGeom>
            <a:avLst/>
            <a:gdLst>
              <a:gd name="connsiteX0" fmla="*/ 0 w 13801"/>
              <a:gd name="connsiteY0" fmla="*/ 389199 h 389198"/>
              <a:gd name="connsiteX1" fmla="*/ 0 w 13801"/>
              <a:gd name="connsiteY1" fmla="*/ 0 h 389198"/>
            </a:gdLst>
            <a:ahLst/>
            <a:cxnLst>
              <a:cxn ang="0">
                <a:pos x="connsiteX0" y="connsiteY0"/>
              </a:cxn>
              <a:cxn ang="0">
                <a:pos x="connsiteX1" y="connsiteY1"/>
              </a:cxn>
            </a:cxnLst>
            <a:rect l="l" t="t" r="r" b="b"/>
            <a:pathLst>
              <a:path w="13801" h="389198">
                <a:moveTo>
                  <a:pt x="0" y="389199"/>
                </a:moveTo>
                <a:lnTo>
                  <a:pt x="0" y="0"/>
                </a:lnTo>
              </a:path>
            </a:pathLst>
          </a:custGeom>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9" name="object 3">
            <a:extLst>
              <a:ext uri="{FF2B5EF4-FFF2-40B4-BE49-F238E27FC236}">
                <a16:creationId xmlns:a16="http://schemas.microsoft.com/office/drawing/2014/main" id="{AE3197D8-A006-D42C-284D-67B8557AB600}"/>
              </a:ext>
            </a:extLst>
          </p:cNvPr>
          <p:cNvSpPr txBox="1"/>
          <p:nvPr/>
        </p:nvSpPr>
        <p:spPr>
          <a:xfrm>
            <a:off x="4689087" y="3253568"/>
            <a:ext cx="6491034" cy="888522"/>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Uses existing 4G/5G cellular networks.</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Offers broader range than DSRC.</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Supports cloud connectivity for real-time updates, apps, and services.</a:t>
            </a:r>
          </a:p>
        </p:txBody>
      </p:sp>
      <p:sp>
        <p:nvSpPr>
          <p:cNvPr id="53" name="Freeform: Shape 52">
            <a:extLst>
              <a:ext uri="{FF2B5EF4-FFF2-40B4-BE49-F238E27FC236}">
                <a16:creationId xmlns:a16="http://schemas.microsoft.com/office/drawing/2014/main" id="{809DEDF8-50B6-0CFA-492E-9979F1308668}"/>
              </a:ext>
            </a:extLst>
          </p:cNvPr>
          <p:cNvSpPr/>
          <p:nvPr/>
        </p:nvSpPr>
        <p:spPr>
          <a:xfrm rot="16200000">
            <a:off x="4072133" y="5153404"/>
            <a:ext cx="654026" cy="276027"/>
          </a:xfrm>
          <a:custGeom>
            <a:avLst/>
            <a:gdLst>
              <a:gd name="connsiteX0" fmla="*/ 2009480 w 2009479"/>
              <a:gd name="connsiteY0" fmla="*/ 276027 h 276027"/>
              <a:gd name="connsiteX1" fmla="*/ 2009480 w 2009479"/>
              <a:gd name="connsiteY1" fmla="*/ 114551 h 276027"/>
              <a:gd name="connsiteX2" fmla="*/ 1894929 w 2009479"/>
              <a:gd name="connsiteY2" fmla="*/ 0 h 276027"/>
              <a:gd name="connsiteX3" fmla="*/ 114551 w 2009479"/>
              <a:gd name="connsiteY3" fmla="*/ 0 h 276027"/>
              <a:gd name="connsiteX4" fmla="*/ 0 w 2009479"/>
              <a:gd name="connsiteY4" fmla="*/ 114551 h 276027"/>
              <a:gd name="connsiteX5" fmla="*/ 0 w 2009479"/>
              <a:gd name="connsiteY5" fmla="*/ 276027 h 2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479" h="276027">
                <a:moveTo>
                  <a:pt x="2009480" y="276027"/>
                </a:moveTo>
                <a:lnTo>
                  <a:pt x="2009480" y="114551"/>
                </a:lnTo>
                <a:cubicBezTo>
                  <a:pt x="2009480" y="51065"/>
                  <a:pt x="1958415" y="0"/>
                  <a:pt x="1894929" y="0"/>
                </a:cubicBezTo>
                <a:lnTo>
                  <a:pt x="114551" y="0"/>
                </a:lnTo>
                <a:cubicBezTo>
                  <a:pt x="51065" y="0"/>
                  <a:pt x="0" y="51065"/>
                  <a:pt x="0" y="114551"/>
                </a:cubicBezTo>
                <a:lnTo>
                  <a:pt x="0" y="276027"/>
                </a:lnTo>
              </a:path>
            </a:pathLst>
          </a:custGeom>
          <a:noFill/>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54" name="Freeform: Shape 53">
            <a:extLst>
              <a:ext uri="{FF2B5EF4-FFF2-40B4-BE49-F238E27FC236}">
                <a16:creationId xmlns:a16="http://schemas.microsoft.com/office/drawing/2014/main" id="{165EBA08-9E8F-89D8-2432-D4D14C50D9EF}"/>
              </a:ext>
            </a:extLst>
          </p:cNvPr>
          <p:cNvSpPr/>
          <p:nvPr/>
        </p:nvSpPr>
        <p:spPr>
          <a:xfrm rot="16200000">
            <a:off x="4369442" y="5160246"/>
            <a:ext cx="59404" cy="276028"/>
          </a:xfrm>
          <a:custGeom>
            <a:avLst/>
            <a:gdLst>
              <a:gd name="connsiteX0" fmla="*/ 0 w 13801"/>
              <a:gd name="connsiteY0" fmla="*/ 389199 h 389198"/>
              <a:gd name="connsiteX1" fmla="*/ 0 w 13801"/>
              <a:gd name="connsiteY1" fmla="*/ 0 h 389198"/>
            </a:gdLst>
            <a:ahLst/>
            <a:cxnLst>
              <a:cxn ang="0">
                <a:pos x="connsiteX0" y="connsiteY0"/>
              </a:cxn>
              <a:cxn ang="0">
                <a:pos x="connsiteX1" y="connsiteY1"/>
              </a:cxn>
            </a:cxnLst>
            <a:rect l="l" t="t" r="r" b="b"/>
            <a:pathLst>
              <a:path w="13801" h="389198">
                <a:moveTo>
                  <a:pt x="0" y="389199"/>
                </a:moveTo>
                <a:lnTo>
                  <a:pt x="0" y="0"/>
                </a:lnTo>
              </a:path>
            </a:pathLst>
          </a:custGeom>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55" name="object 3">
            <a:extLst>
              <a:ext uri="{FF2B5EF4-FFF2-40B4-BE49-F238E27FC236}">
                <a16:creationId xmlns:a16="http://schemas.microsoft.com/office/drawing/2014/main" id="{5ADCCCA9-F9C7-B31F-9B18-5A945F71B048}"/>
              </a:ext>
            </a:extLst>
          </p:cNvPr>
          <p:cNvSpPr txBox="1"/>
          <p:nvPr/>
        </p:nvSpPr>
        <p:spPr>
          <a:xfrm>
            <a:off x="4669871" y="4847793"/>
            <a:ext cx="6728738" cy="1119354"/>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Enables accurate real-time vehicle location tracking.</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Supports navigation, route optimization, and geofencing.</a:t>
            </a:r>
          </a:p>
          <a:p>
            <a:pPr marL="358775" indent="-342900"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Synchronizes vehicle position with infrastructure and cloud systems for coordinated responses.</a:t>
            </a:r>
          </a:p>
        </p:txBody>
      </p:sp>
      <p:sp>
        <p:nvSpPr>
          <p:cNvPr id="4" name="object 3">
            <a:extLst>
              <a:ext uri="{FF2B5EF4-FFF2-40B4-BE49-F238E27FC236}">
                <a16:creationId xmlns:a16="http://schemas.microsoft.com/office/drawing/2014/main" id="{AD496F67-BC7A-F892-3157-958D709F65F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3.3 Technologies Behind Connected Vehicles</a:t>
            </a:r>
          </a:p>
        </p:txBody>
      </p:sp>
      <p:sp>
        <p:nvSpPr>
          <p:cNvPr id="6" name="Title 5">
            <a:extLst>
              <a:ext uri="{FF2B5EF4-FFF2-40B4-BE49-F238E27FC236}">
                <a16:creationId xmlns:a16="http://schemas.microsoft.com/office/drawing/2014/main" id="{6E8991B3-0C56-8F52-35D9-B914E3A9DAF5}"/>
              </a:ext>
            </a:extLst>
          </p:cNvPr>
          <p:cNvSpPr>
            <a:spLocks noGrp="1"/>
          </p:cNvSpPr>
          <p:nvPr>
            <p:ph type="title"/>
          </p:nvPr>
        </p:nvSpPr>
        <p:spPr>
          <a:xfrm>
            <a:off x="727200" y="432000"/>
            <a:ext cx="2808000" cy="369332"/>
          </a:xfrm>
        </p:spPr>
        <p:txBody>
          <a:bodyPr/>
          <a:lstStyle/>
          <a:p>
            <a:r>
              <a:rPr lang="en-GB" dirty="0"/>
              <a:t>3. Connected Vehicles</a:t>
            </a:r>
            <a:endParaRPr lang="LID4096" dirty="0"/>
          </a:p>
        </p:txBody>
      </p:sp>
    </p:spTree>
    <p:extLst>
      <p:ext uri="{BB962C8B-B14F-4D97-AF65-F5344CB8AC3E}">
        <p14:creationId xmlns:p14="http://schemas.microsoft.com/office/powerpoint/2010/main" val="3869300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A15F-8045-6473-36EA-96CB371084C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1C481A-2FB3-8225-6378-E014D76A0C51}"/>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6884F115-805B-C97B-F465-8CFD8DC5872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3.4 Technologies Behind Connected Vehicles</a:t>
            </a:r>
          </a:p>
        </p:txBody>
      </p:sp>
      <p:sp>
        <p:nvSpPr>
          <p:cNvPr id="76" name="object 2">
            <a:extLst>
              <a:ext uri="{FF2B5EF4-FFF2-40B4-BE49-F238E27FC236}">
                <a16:creationId xmlns:a16="http://schemas.microsoft.com/office/drawing/2014/main" id="{4565966D-9241-C41B-0055-4B049B66621A}"/>
              </a:ext>
            </a:extLst>
          </p:cNvPr>
          <p:cNvSpPr txBox="1">
            <a:spLocks/>
          </p:cNvSpPr>
          <p:nvPr/>
        </p:nvSpPr>
        <p:spPr>
          <a:xfrm>
            <a:off x="726282" y="480941"/>
            <a:ext cx="5832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3. Technology &amp; Principles of Connected Vehicles (CVs)</a:t>
            </a:r>
          </a:p>
        </p:txBody>
      </p:sp>
      <p:sp>
        <p:nvSpPr>
          <p:cNvPr id="6" name="object 3">
            <a:extLst>
              <a:ext uri="{FF2B5EF4-FFF2-40B4-BE49-F238E27FC236}">
                <a16:creationId xmlns:a16="http://schemas.microsoft.com/office/drawing/2014/main" id="{BDD7DF0D-40C4-C04F-0643-0955CF008107}"/>
              </a:ext>
            </a:extLst>
          </p:cNvPr>
          <p:cNvSpPr txBox="1"/>
          <p:nvPr/>
        </p:nvSpPr>
        <p:spPr>
          <a:xfrm>
            <a:off x="726282" y="1516282"/>
            <a:ext cx="10725152" cy="243253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Connected vehicles rely on wireless communication technologies such as DSRC, C-V2X, and 5G to exchange real-time information with other vehicles and infrastructure. These technologies enable fast, reliable data sharing that improves safety, coordination, and traffic efficiency.</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Benefits of Connected Vehicles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Prevent crashes through shared awareness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Early hazard detection (slippery roads, stopped vehicles)Reduce traffic congestion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 eco-driving and fuel savings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Improve efficiency of intersections (signal optimization)Enable coordinated driving like platooning</a:t>
            </a:r>
          </a:p>
        </p:txBody>
      </p:sp>
    </p:spTree>
    <p:extLst>
      <p:ext uri="{BB962C8B-B14F-4D97-AF65-F5344CB8AC3E}">
        <p14:creationId xmlns:p14="http://schemas.microsoft.com/office/powerpoint/2010/main" val="68426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D30CA-B86B-6129-1052-C52254150B4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0F44836-FBD1-36BE-631B-909F9D7B51E8}"/>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184CE1C1-2E6B-E907-7749-41E106D44EC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3.5 Connected Vehicle Applications</a:t>
            </a:r>
          </a:p>
        </p:txBody>
      </p:sp>
      <p:sp>
        <p:nvSpPr>
          <p:cNvPr id="76" name="object 2">
            <a:extLst>
              <a:ext uri="{FF2B5EF4-FFF2-40B4-BE49-F238E27FC236}">
                <a16:creationId xmlns:a16="http://schemas.microsoft.com/office/drawing/2014/main" id="{F65228CA-0B3D-0AC4-124F-E7A68CE17454}"/>
              </a:ext>
            </a:extLst>
          </p:cNvPr>
          <p:cNvSpPr txBox="1">
            <a:spLocks/>
          </p:cNvSpPr>
          <p:nvPr/>
        </p:nvSpPr>
        <p:spPr>
          <a:xfrm>
            <a:off x="726282" y="480941"/>
            <a:ext cx="5832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3. Technology &amp; Principles of Connected Vehicles (CVs)</a:t>
            </a:r>
          </a:p>
        </p:txBody>
      </p:sp>
      <p:sp>
        <p:nvSpPr>
          <p:cNvPr id="6" name="object 3">
            <a:extLst>
              <a:ext uri="{FF2B5EF4-FFF2-40B4-BE49-F238E27FC236}">
                <a16:creationId xmlns:a16="http://schemas.microsoft.com/office/drawing/2014/main" id="{700BA413-295A-11F0-D37E-C8A3E259CDED}"/>
              </a:ext>
            </a:extLst>
          </p:cNvPr>
          <p:cNvSpPr txBox="1"/>
          <p:nvPr/>
        </p:nvSpPr>
        <p:spPr>
          <a:xfrm>
            <a:off x="726282" y="1516282"/>
            <a:ext cx="10725152" cy="272235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Connected vehicle applications use real-time communication to enhance safety, reduce delays, and support smarter traffic management. They enable features like collision warnings, signal priority, cooperative merging, and improved routing for more efficient travel.</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Red-light violation warnings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Smart traffic signal priority</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Emergency vehicle pre-emption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Queue detection and congestion alerts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Cooperative lane merging at bottlenecks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Truck platooning for fuel efficiency</a:t>
            </a:r>
          </a:p>
        </p:txBody>
      </p:sp>
    </p:spTree>
    <p:extLst>
      <p:ext uri="{BB962C8B-B14F-4D97-AF65-F5344CB8AC3E}">
        <p14:creationId xmlns:p14="http://schemas.microsoft.com/office/powerpoint/2010/main" val="502012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A7838-027F-0C0A-BC8A-16255540442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62F39D3-E29C-227E-7CE5-E6A801C41DF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AV vs CV</a:t>
            </a:r>
          </a:p>
        </p:txBody>
      </p:sp>
    </p:spTree>
    <p:extLst>
      <p:ext uri="{BB962C8B-B14F-4D97-AF65-F5344CB8AC3E}">
        <p14:creationId xmlns:p14="http://schemas.microsoft.com/office/powerpoint/2010/main" val="3779521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79E6A-D608-BD8B-3C70-5E6E16FBC2C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6BC9183-2E1F-E797-D819-46669AFA072E}"/>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 Autonomous vs Connected Vehicles</a:t>
            </a:r>
          </a:p>
        </p:txBody>
      </p:sp>
      <p:sp>
        <p:nvSpPr>
          <p:cNvPr id="7" name="object 3">
            <a:extLst>
              <a:ext uri="{FF2B5EF4-FFF2-40B4-BE49-F238E27FC236}">
                <a16:creationId xmlns:a16="http://schemas.microsoft.com/office/drawing/2014/main" id="{4135CD8D-3500-6849-3727-AA197C8C8E1D}"/>
              </a:ext>
            </a:extLst>
          </p:cNvPr>
          <p:cNvSpPr txBox="1"/>
          <p:nvPr/>
        </p:nvSpPr>
        <p:spPr>
          <a:xfrm>
            <a:off x="726282" y="1516282"/>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Although Autonomous Vehicles (AVs) </a:t>
            </a:r>
            <a:r>
              <a:rPr lang="en-GB" sz="1800" dirty="0">
                <a:solidFill>
                  <a:sysClr val="windowText" lastClr="000000"/>
                </a:solidFill>
                <a:latin typeface="Arial"/>
                <a:cs typeface="Arial"/>
              </a:rPr>
              <a:t>and </a:t>
            </a:r>
            <a:r>
              <a:rPr lang="en-GB" sz="1800" b="1" dirty="0">
                <a:solidFill>
                  <a:sysClr val="windowText" lastClr="000000"/>
                </a:solidFill>
                <a:latin typeface="Arial"/>
                <a:cs typeface="Arial"/>
              </a:rPr>
              <a:t>Connected Vehicles (CVs) </a:t>
            </a:r>
            <a:r>
              <a:rPr lang="en-GB" sz="1800" dirty="0">
                <a:solidFill>
                  <a:sysClr val="windowText" lastClr="000000"/>
                </a:solidFill>
                <a:latin typeface="Arial"/>
                <a:cs typeface="Arial"/>
              </a:rPr>
              <a:t>are often discussed together, they are </a:t>
            </a:r>
            <a:r>
              <a:rPr lang="en-GB" sz="1800" b="1" dirty="0">
                <a:solidFill>
                  <a:sysClr val="windowText" lastClr="000000"/>
                </a:solidFill>
                <a:latin typeface="Arial"/>
                <a:cs typeface="Arial"/>
              </a:rPr>
              <a:t>distinct technologies </a:t>
            </a:r>
            <a:r>
              <a:rPr lang="en-GB" sz="1800" dirty="0">
                <a:solidFill>
                  <a:sysClr val="windowText" lastClr="000000"/>
                </a:solidFill>
                <a:latin typeface="Arial"/>
                <a:cs typeface="Arial"/>
              </a:rPr>
              <a:t>with different principles, goals, and challenges. However, they are also </a:t>
            </a:r>
            <a:r>
              <a:rPr lang="en-GB" sz="1800" b="1" dirty="0">
                <a:solidFill>
                  <a:sysClr val="windowText" lastClr="000000"/>
                </a:solidFill>
                <a:latin typeface="Arial"/>
                <a:cs typeface="Arial"/>
              </a:rPr>
              <a:t>complementary</a:t>
            </a:r>
            <a:r>
              <a:rPr lang="en-GB" sz="1800" dirty="0">
                <a:solidFill>
                  <a:sysClr val="windowText" lastClr="000000"/>
                </a:solidFill>
                <a:latin typeface="Arial"/>
                <a:cs typeface="Arial"/>
              </a:rPr>
              <a:t> working together for greater safety and efficiency.</a:t>
            </a:r>
          </a:p>
        </p:txBody>
      </p:sp>
      <p:graphicFrame>
        <p:nvGraphicFramePr>
          <p:cNvPr id="4" name="Table 3">
            <a:extLst>
              <a:ext uri="{FF2B5EF4-FFF2-40B4-BE49-F238E27FC236}">
                <a16:creationId xmlns:a16="http://schemas.microsoft.com/office/drawing/2014/main" id="{93323350-31EA-6382-D9B1-27A9AAE0F1E0}"/>
              </a:ext>
            </a:extLst>
          </p:cNvPr>
          <p:cNvGraphicFramePr>
            <a:graphicFrameLocks noGrp="1"/>
          </p:cNvGraphicFramePr>
          <p:nvPr>
            <p:extLst>
              <p:ext uri="{D42A27DB-BD31-4B8C-83A1-F6EECF244321}">
                <p14:modId xmlns:p14="http://schemas.microsoft.com/office/powerpoint/2010/main" val="1507308998"/>
              </p:ext>
            </p:extLst>
          </p:nvPr>
        </p:nvGraphicFramePr>
        <p:xfrm>
          <a:off x="726282" y="2639673"/>
          <a:ext cx="10759006" cy="3500120"/>
        </p:xfrm>
        <a:graphic>
          <a:graphicData uri="http://schemas.openxmlformats.org/drawingml/2006/table">
            <a:tbl>
              <a:tblPr firstRow="1" bandRow="1">
                <a:tableStyleId>{5C22544A-7EE6-4342-B048-85BDC9FD1C3A}</a:tableStyleId>
              </a:tblPr>
              <a:tblGrid>
                <a:gridCol w="1925452">
                  <a:extLst>
                    <a:ext uri="{9D8B030D-6E8A-4147-A177-3AD203B41FA5}">
                      <a16:colId xmlns:a16="http://schemas.microsoft.com/office/drawing/2014/main" val="1755482268"/>
                    </a:ext>
                  </a:extLst>
                </a:gridCol>
                <a:gridCol w="4031322">
                  <a:extLst>
                    <a:ext uri="{9D8B030D-6E8A-4147-A177-3AD203B41FA5}">
                      <a16:colId xmlns:a16="http://schemas.microsoft.com/office/drawing/2014/main" val="938120323"/>
                    </a:ext>
                  </a:extLst>
                </a:gridCol>
                <a:gridCol w="4802232">
                  <a:extLst>
                    <a:ext uri="{9D8B030D-6E8A-4147-A177-3AD203B41FA5}">
                      <a16:colId xmlns:a16="http://schemas.microsoft.com/office/drawing/2014/main" val="3705453515"/>
                    </a:ext>
                  </a:extLst>
                </a:gridCol>
              </a:tblGrid>
              <a:tr h="370840">
                <a:tc>
                  <a:txBody>
                    <a:bodyPr/>
                    <a:lstStyle/>
                    <a:p>
                      <a:pPr algn="ctr"/>
                      <a:r>
                        <a:rPr lang="en-GB" sz="1500" dirty="0"/>
                        <a:t>Feature</a:t>
                      </a:r>
                      <a:endParaRPr lang="LID4096" sz="1500" dirty="0"/>
                    </a:p>
                  </a:txBody>
                  <a:tcPr/>
                </a:tc>
                <a:tc>
                  <a:txBody>
                    <a:bodyPr/>
                    <a:lstStyle/>
                    <a:p>
                      <a:r>
                        <a:rPr lang="en-GB" sz="1500" dirty="0"/>
                        <a:t>Autonomous Vehicles (AVs)</a:t>
                      </a:r>
                    </a:p>
                  </a:txBody>
                  <a:tcPr/>
                </a:tc>
                <a:tc>
                  <a:txBody>
                    <a:bodyPr/>
                    <a:lstStyle/>
                    <a:p>
                      <a:r>
                        <a:rPr lang="en-GB" sz="1500" dirty="0"/>
                        <a:t>Connected Vehicles (CVs)</a:t>
                      </a:r>
                    </a:p>
                  </a:txBody>
                  <a:tcPr/>
                </a:tc>
                <a:extLst>
                  <a:ext uri="{0D108BD9-81ED-4DB2-BD59-A6C34878D82A}">
                    <a16:rowId xmlns:a16="http://schemas.microsoft.com/office/drawing/2014/main" val="2509159265"/>
                  </a:ext>
                </a:extLst>
              </a:tr>
              <a:tr h="370840">
                <a:tc>
                  <a:txBody>
                    <a:bodyPr/>
                    <a:lstStyle/>
                    <a:p>
                      <a:pPr algn="l"/>
                      <a:r>
                        <a:rPr lang="en-GB" sz="1500" b="1" dirty="0"/>
                        <a:t>Core Idea</a:t>
                      </a:r>
                      <a:endParaRPr lang="LID4096" sz="1500" b="1" dirty="0"/>
                    </a:p>
                  </a:txBody>
                  <a:tcPr/>
                </a:tc>
                <a:tc>
                  <a:txBody>
                    <a:bodyPr/>
                    <a:lstStyle/>
                    <a:p>
                      <a:r>
                        <a:rPr lang="en-GB" sz="1500" b="0" dirty="0"/>
                        <a:t>Self-driving; vehicle navigates without human input</a:t>
                      </a:r>
                      <a:endParaRPr lang="LID4096" sz="1500" b="0" dirty="0"/>
                    </a:p>
                  </a:txBody>
                  <a:tcPr/>
                </a:tc>
                <a:tc>
                  <a:txBody>
                    <a:bodyPr/>
                    <a:lstStyle/>
                    <a:p>
                      <a:r>
                        <a:rPr lang="en-GB" sz="1500" dirty="0"/>
                        <a:t>Communicates with other vehicles/infrastructure</a:t>
                      </a:r>
                      <a:endParaRPr lang="LID4096" sz="1500" dirty="0"/>
                    </a:p>
                  </a:txBody>
                  <a:tcPr/>
                </a:tc>
                <a:extLst>
                  <a:ext uri="{0D108BD9-81ED-4DB2-BD59-A6C34878D82A}">
                    <a16:rowId xmlns:a16="http://schemas.microsoft.com/office/drawing/2014/main" val="2175920149"/>
                  </a:ext>
                </a:extLst>
              </a:tr>
              <a:tr h="370840">
                <a:tc>
                  <a:txBody>
                    <a:bodyPr/>
                    <a:lstStyle/>
                    <a:p>
                      <a:pPr algn="l"/>
                      <a:r>
                        <a:rPr lang="en-GB" sz="1500" b="1" dirty="0"/>
                        <a:t>Primary Focus</a:t>
                      </a:r>
                      <a:endParaRPr lang="LID4096" sz="1500" b="1" dirty="0"/>
                    </a:p>
                  </a:txBody>
                  <a:tcPr/>
                </a:tc>
                <a:tc>
                  <a:txBody>
                    <a:bodyPr/>
                    <a:lstStyle/>
                    <a:p>
                      <a:r>
                        <a:rPr lang="en-GB" sz="1500" b="0" dirty="0"/>
                        <a:t>Independence, perception, decision-making</a:t>
                      </a:r>
                    </a:p>
                  </a:txBody>
                  <a:tcPr/>
                </a:tc>
                <a:tc>
                  <a:txBody>
                    <a:bodyPr/>
                    <a:lstStyle/>
                    <a:p>
                      <a:r>
                        <a:rPr lang="en-GB" sz="1500" dirty="0"/>
                        <a:t>Cooperation, real-time communication</a:t>
                      </a:r>
                      <a:endParaRPr lang="LID4096" sz="1500" dirty="0"/>
                    </a:p>
                  </a:txBody>
                  <a:tcPr/>
                </a:tc>
                <a:extLst>
                  <a:ext uri="{0D108BD9-81ED-4DB2-BD59-A6C34878D82A}">
                    <a16:rowId xmlns:a16="http://schemas.microsoft.com/office/drawing/2014/main" val="667188357"/>
                  </a:ext>
                </a:extLst>
              </a:tr>
              <a:tr h="370840">
                <a:tc>
                  <a:txBody>
                    <a:bodyPr/>
                    <a:lstStyle/>
                    <a:p>
                      <a:pPr algn="l"/>
                      <a:r>
                        <a:rPr lang="en-GB" sz="1500" b="1" dirty="0"/>
                        <a:t>Technologies Used</a:t>
                      </a:r>
                      <a:endParaRPr lang="LID4096" sz="1500" b="1" dirty="0"/>
                    </a:p>
                  </a:txBody>
                  <a:tcPr/>
                </a:tc>
                <a:tc>
                  <a:txBody>
                    <a:bodyPr/>
                    <a:lstStyle/>
                    <a:p>
                      <a:r>
                        <a:rPr lang="en-GB" sz="1500" b="0" dirty="0"/>
                        <a:t>Sensors (LiDAR, radar, cameras), AI, ML</a:t>
                      </a:r>
                    </a:p>
                  </a:txBody>
                  <a:tcPr/>
                </a:tc>
                <a:tc>
                  <a:txBody>
                    <a:bodyPr/>
                    <a:lstStyle/>
                    <a:p>
                      <a:r>
                        <a:rPr lang="en-GB" sz="1500" dirty="0"/>
                        <a:t>DSRC, 5G/C-V2X, GPS, IoT</a:t>
                      </a:r>
                    </a:p>
                  </a:txBody>
                  <a:tcPr/>
                </a:tc>
                <a:extLst>
                  <a:ext uri="{0D108BD9-81ED-4DB2-BD59-A6C34878D82A}">
                    <a16:rowId xmlns:a16="http://schemas.microsoft.com/office/drawing/2014/main" val="1341259936"/>
                  </a:ext>
                </a:extLst>
              </a:tr>
              <a:tr h="370840">
                <a:tc>
                  <a:txBody>
                    <a:bodyPr/>
                    <a:lstStyle/>
                    <a:p>
                      <a:pPr algn="l"/>
                      <a:r>
                        <a:rPr lang="en-GB" sz="1500" b="1" dirty="0"/>
                        <a:t>Network Dependency</a:t>
                      </a:r>
                      <a:endParaRPr lang="LID4096" sz="1500" b="1" dirty="0"/>
                    </a:p>
                  </a:txBody>
                  <a:tcPr/>
                </a:tc>
                <a:tc>
                  <a:txBody>
                    <a:bodyPr/>
                    <a:lstStyle/>
                    <a:p>
                      <a:r>
                        <a:rPr lang="en-GB" sz="1500" b="0" dirty="0"/>
                        <a:t>Mostly operates independently</a:t>
                      </a:r>
                    </a:p>
                  </a:txBody>
                  <a:tcPr/>
                </a:tc>
                <a:tc>
                  <a:txBody>
                    <a:bodyPr/>
                    <a:lstStyle/>
                    <a:p>
                      <a:r>
                        <a:rPr lang="en-GB" sz="1500" dirty="0"/>
                        <a:t>Highly dependent on external network and communication systems</a:t>
                      </a:r>
                    </a:p>
                  </a:txBody>
                  <a:tcPr/>
                </a:tc>
                <a:extLst>
                  <a:ext uri="{0D108BD9-81ED-4DB2-BD59-A6C34878D82A}">
                    <a16:rowId xmlns:a16="http://schemas.microsoft.com/office/drawing/2014/main" val="1430705026"/>
                  </a:ext>
                </a:extLst>
              </a:tr>
              <a:tr h="370840">
                <a:tc>
                  <a:txBody>
                    <a:bodyPr/>
                    <a:lstStyle/>
                    <a:p>
                      <a:pPr algn="l"/>
                      <a:r>
                        <a:rPr lang="en-GB" sz="1500" b="1" dirty="0"/>
                        <a:t>Examples</a:t>
                      </a:r>
                      <a:endParaRPr lang="LID4096" sz="1500" b="1" dirty="0"/>
                    </a:p>
                  </a:txBody>
                  <a:tcPr/>
                </a:tc>
                <a:tc>
                  <a:txBody>
                    <a:bodyPr/>
                    <a:lstStyle/>
                    <a:p>
                      <a:r>
                        <a:rPr lang="en-GB" sz="1500" b="0" dirty="0"/>
                        <a:t>Waymo, Tesla Autopilot, Cruise</a:t>
                      </a:r>
                    </a:p>
                  </a:txBody>
                  <a:tcPr/>
                </a:tc>
                <a:tc>
                  <a:txBody>
                    <a:bodyPr/>
                    <a:lstStyle/>
                    <a:p>
                      <a:r>
                        <a:rPr lang="en-GB" sz="1500" dirty="0"/>
                        <a:t>Audi’s Traffic Light Info, Smart Traffic Systems</a:t>
                      </a:r>
                    </a:p>
                  </a:txBody>
                  <a:tcPr/>
                </a:tc>
                <a:extLst>
                  <a:ext uri="{0D108BD9-81ED-4DB2-BD59-A6C34878D82A}">
                    <a16:rowId xmlns:a16="http://schemas.microsoft.com/office/drawing/2014/main" val="1667060229"/>
                  </a:ext>
                </a:extLst>
              </a:tr>
              <a:tr h="370840">
                <a:tc>
                  <a:txBody>
                    <a:bodyPr/>
                    <a:lstStyle/>
                    <a:p>
                      <a:pPr algn="l"/>
                      <a:r>
                        <a:rPr lang="en-GB" sz="1500" b="1" dirty="0"/>
                        <a:t>Benefits</a:t>
                      </a:r>
                      <a:endParaRPr lang="LID4096" sz="1500" b="1" dirty="0"/>
                    </a:p>
                  </a:txBody>
                  <a:tcPr/>
                </a:tc>
                <a:tc>
                  <a:txBody>
                    <a:bodyPr/>
                    <a:lstStyle/>
                    <a:p>
                      <a:r>
                        <a:rPr lang="en-GB" sz="1500" b="0" dirty="0"/>
                        <a:t>Navigation without driver, reduced human error</a:t>
                      </a:r>
                    </a:p>
                  </a:txBody>
                  <a:tcPr/>
                </a:tc>
                <a:tc>
                  <a:txBody>
                    <a:bodyPr/>
                    <a:lstStyle/>
                    <a:p>
                      <a:r>
                        <a:rPr lang="en-GB" sz="1500" dirty="0"/>
                        <a:t>Better situational awareness, traffic coordination</a:t>
                      </a:r>
                    </a:p>
                  </a:txBody>
                  <a:tcPr/>
                </a:tc>
                <a:extLst>
                  <a:ext uri="{0D108BD9-81ED-4DB2-BD59-A6C34878D82A}">
                    <a16:rowId xmlns:a16="http://schemas.microsoft.com/office/drawing/2014/main" val="705489023"/>
                  </a:ext>
                </a:extLst>
              </a:tr>
              <a:tr h="370840">
                <a:tc>
                  <a:txBody>
                    <a:bodyPr/>
                    <a:lstStyle/>
                    <a:p>
                      <a:pPr algn="l"/>
                      <a:r>
                        <a:rPr lang="en-GB" sz="1500" b="1" dirty="0"/>
                        <a:t>Limitations</a:t>
                      </a:r>
                      <a:endParaRPr lang="LID4096" sz="1500" b="1" dirty="0"/>
                    </a:p>
                  </a:txBody>
                  <a:tcPr/>
                </a:tc>
                <a:tc>
                  <a:txBody>
                    <a:bodyPr/>
                    <a:lstStyle/>
                    <a:p>
                      <a:r>
                        <a:rPr lang="en-GB" sz="1500" b="0" dirty="0"/>
                        <a:t>Expensive sensors, complex decision-making in edge cases</a:t>
                      </a:r>
                    </a:p>
                  </a:txBody>
                  <a:tcPr/>
                </a:tc>
                <a:tc>
                  <a:txBody>
                    <a:bodyPr/>
                    <a:lstStyle/>
                    <a:p>
                      <a:r>
                        <a:rPr lang="en-GB" sz="1500" dirty="0"/>
                        <a:t>Needs widespread infrastructure and standardization</a:t>
                      </a:r>
                    </a:p>
                  </a:txBody>
                  <a:tcPr/>
                </a:tc>
                <a:extLst>
                  <a:ext uri="{0D108BD9-81ED-4DB2-BD59-A6C34878D82A}">
                    <a16:rowId xmlns:a16="http://schemas.microsoft.com/office/drawing/2014/main" val="545633683"/>
                  </a:ext>
                </a:extLst>
              </a:tr>
            </a:tbl>
          </a:graphicData>
        </a:graphic>
      </p:graphicFrame>
      <p:sp>
        <p:nvSpPr>
          <p:cNvPr id="6" name="Title 5">
            <a:extLst>
              <a:ext uri="{FF2B5EF4-FFF2-40B4-BE49-F238E27FC236}">
                <a16:creationId xmlns:a16="http://schemas.microsoft.com/office/drawing/2014/main" id="{13C4DC05-2A5A-1A14-A60C-41EA9F58B07C}"/>
              </a:ext>
            </a:extLst>
          </p:cNvPr>
          <p:cNvSpPr>
            <a:spLocks noGrp="1"/>
          </p:cNvSpPr>
          <p:nvPr>
            <p:ph type="title"/>
          </p:nvPr>
        </p:nvSpPr>
        <p:spPr>
          <a:xfrm>
            <a:off x="727200" y="432000"/>
            <a:ext cx="6474054" cy="369332"/>
          </a:xfrm>
        </p:spPr>
        <p:txBody>
          <a:bodyPr/>
          <a:lstStyle/>
          <a:p>
            <a:r>
              <a:rPr lang="en-GB" dirty="0"/>
              <a:t>4. Autonomous vs Connected Vehicles (AVs vs CVs)</a:t>
            </a:r>
            <a:endParaRPr lang="LID4096" dirty="0"/>
          </a:p>
        </p:txBody>
      </p:sp>
    </p:spTree>
    <p:extLst>
      <p:ext uri="{BB962C8B-B14F-4D97-AF65-F5344CB8AC3E}">
        <p14:creationId xmlns:p14="http://schemas.microsoft.com/office/powerpoint/2010/main" val="210604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91BC2-6AEA-D04F-CDD4-33783BAEAA6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4B30F6D-7BDF-C2C3-EDE3-BBB9CB47E7A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4.2 How They Work Together (CV + AV = CAV) 🚗🤝</a:t>
            </a:r>
          </a:p>
        </p:txBody>
      </p:sp>
      <p:sp>
        <p:nvSpPr>
          <p:cNvPr id="7" name="object 3">
            <a:extLst>
              <a:ext uri="{FF2B5EF4-FFF2-40B4-BE49-F238E27FC236}">
                <a16:creationId xmlns:a16="http://schemas.microsoft.com/office/drawing/2014/main" id="{CAE33525-8B08-EC11-564D-8F99C83C9B12}"/>
              </a:ext>
            </a:extLst>
          </p:cNvPr>
          <p:cNvSpPr txBox="1"/>
          <p:nvPr/>
        </p:nvSpPr>
        <p:spPr>
          <a:xfrm>
            <a:off x="733425" y="360606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Advantages of Integration:</a:t>
            </a:r>
          </a:p>
        </p:txBody>
      </p:sp>
      <p:sp>
        <p:nvSpPr>
          <p:cNvPr id="9" name="object 3">
            <a:extLst>
              <a:ext uri="{FF2B5EF4-FFF2-40B4-BE49-F238E27FC236}">
                <a16:creationId xmlns:a16="http://schemas.microsoft.com/office/drawing/2014/main" id="{2F662C94-2A20-C29A-E79F-27375A031480}"/>
              </a:ext>
            </a:extLst>
          </p:cNvPr>
          <p:cNvSpPr txBox="1"/>
          <p:nvPr/>
        </p:nvSpPr>
        <p:spPr>
          <a:xfrm>
            <a:off x="726281" y="1507664"/>
            <a:ext cx="10918871" cy="186571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AVs + CVs create </a:t>
            </a:r>
            <a:r>
              <a:rPr lang="en-GB" sz="1800" b="1" dirty="0">
                <a:solidFill>
                  <a:sysClr val="windowText" lastClr="000000"/>
                </a:solidFill>
                <a:latin typeface="Arial"/>
                <a:cs typeface="Arial"/>
              </a:rPr>
              <a:t>Connected Autonomous Vehicles (CAVs) </a:t>
            </a:r>
            <a:r>
              <a:rPr lang="en-GB" sz="1800" dirty="0">
                <a:solidFill>
                  <a:sysClr val="windowText" lastClr="000000"/>
                </a:solidFill>
                <a:latin typeface="Arial"/>
                <a:cs typeface="Arial"/>
              </a:rPr>
              <a:t>that combine sensing and communication for smarter mobility.</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For example:</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An AV can perceive obstacles with its sensors.</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A CV can receive road hazard alerts from other vehicles or infrastructure before sensors detect them.</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Together, CAVs can predict, react, and collaborate more effectively in complex environments.</a:t>
            </a:r>
          </a:p>
        </p:txBody>
      </p:sp>
      <p:graphicFrame>
        <p:nvGraphicFramePr>
          <p:cNvPr id="4" name="Table 3">
            <a:extLst>
              <a:ext uri="{FF2B5EF4-FFF2-40B4-BE49-F238E27FC236}">
                <a16:creationId xmlns:a16="http://schemas.microsoft.com/office/drawing/2014/main" id="{F9C04228-7ED7-3F24-8723-AFC127A39D93}"/>
              </a:ext>
            </a:extLst>
          </p:cNvPr>
          <p:cNvGraphicFramePr>
            <a:graphicFrameLocks noGrp="1"/>
          </p:cNvGraphicFramePr>
          <p:nvPr>
            <p:extLst>
              <p:ext uri="{D42A27DB-BD31-4B8C-83A1-F6EECF244321}">
                <p14:modId xmlns:p14="http://schemas.microsoft.com/office/powerpoint/2010/main" val="2918605598"/>
              </p:ext>
            </p:extLst>
          </p:nvPr>
        </p:nvGraphicFramePr>
        <p:xfrm>
          <a:off x="733424" y="3978720"/>
          <a:ext cx="8617268" cy="2062480"/>
        </p:xfrm>
        <a:graphic>
          <a:graphicData uri="http://schemas.openxmlformats.org/drawingml/2006/table">
            <a:tbl>
              <a:tblPr firstRow="1" bandRow="1">
                <a:tableStyleId>{5C22544A-7EE6-4342-B048-85BDC9FD1C3A}</a:tableStyleId>
              </a:tblPr>
              <a:tblGrid>
                <a:gridCol w="2521268">
                  <a:extLst>
                    <a:ext uri="{9D8B030D-6E8A-4147-A177-3AD203B41FA5}">
                      <a16:colId xmlns:a16="http://schemas.microsoft.com/office/drawing/2014/main" val="1755482268"/>
                    </a:ext>
                  </a:extLst>
                </a:gridCol>
                <a:gridCol w="6096000">
                  <a:extLst>
                    <a:ext uri="{9D8B030D-6E8A-4147-A177-3AD203B41FA5}">
                      <a16:colId xmlns:a16="http://schemas.microsoft.com/office/drawing/2014/main" val="938120323"/>
                    </a:ext>
                  </a:extLst>
                </a:gridCol>
              </a:tblGrid>
              <a:tr h="370840">
                <a:tc>
                  <a:txBody>
                    <a:bodyPr/>
                    <a:lstStyle/>
                    <a:p>
                      <a:pPr algn="ctr"/>
                      <a:r>
                        <a:rPr lang="en-GB" sz="1600" dirty="0"/>
                        <a:t>Benefit</a:t>
                      </a:r>
                      <a:endParaRPr lang="LID4096" sz="1600" dirty="0"/>
                    </a:p>
                  </a:txBody>
                  <a:tcPr/>
                </a:tc>
                <a:tc>
                  <a:txBody>
                    <a:bodyPr/>
                    <a:lstStyle/>
                    <a:p>
                      <a:r>
                        <a:rPr lang="en-GB" sz="1600" dirty="0"/>
                        <a:t>Description</a:t>
                      </a:r>
                    </a:p>
                  </a:txBody>
                  <a:tcPr/>
                </a:tc>
                <a:extLst>
                  <a:ext uri="{0D108BD9-81ED-4DB2-BD59-A6C34878D82A}">
                    <a16:rowId xmlns:a16="http://schemas.microsoft.com/office/drawing/2014/main" val="2509159265"/>
                  </a:ext>
                </a:extLst>
              </a:tr>
              <a:tr h="370840">
                <a:tc>
                  <a:txBody>
                    <a:bodyPr/>
                    <a:lstStyle/>
                    <a:p>
                      <a:pPr algn="l"/>
                      <a:r>
                        <a:rPr lang="en-GB" sz="1600" b="1" dirty="0"/>
                        <a:t>Redundancy</a:t>
                      </a:r>
                      <a:endParaRPr lang="LID4096" sz="1600" b="1" dirty="0"/>
                    </a:p>
                  </a:txBody>
                  <a:tcPr/>
                </a:tc>
                <a:tc>
                  <a:txBody>
                    <a:bodyPr/>
                    <a:lstStyle/>
                    <a:p>
                      <a:r>
                        <a:rPr lang="en-GB" sz="1600" b="0" dirty="0"/>
                        <a:t>If sensors fail (fog, obstruction), CV data provides backup</a:t>
                      </a:r>
                      <a:endParaRPr lang="LID4096" sz="1600" b="0" dirty="0"/>
                    </a:p>
                  </a:txBody>
                  <a:tcPr/>
                </a:tc>
                <a:extLst>
                  <a:ext uri="{0D108BD9-81ED-4DB2-BD59-A6C34878D82A}">
                    <a16:rowId xmlns:a16="http://schemas.microsoft.com/office/drawing/2014/main" val="2175920149"/>
                  </a:ext>
                </a:extLst>
              </a:tr>
              <a:tr h="370840">
                <a:tc>
                  <a:txBody>
                    <a:bodyPr/>
                    <a:lstStyle/>
                    <a:p>
                      <a:pPr algn="l"/>
                      <a:r>
                        <a:rPr lang="en-GB" sz="1600" b="1" dirty="0"/>
                        <a:t>Cooperative Driving</a:t>
                      </a:r>
                      <a:endParaRPr lang="LID4096" sz="1600" b="1" dirty="0"/>
                    </a:p>
                  </a:txBody>
                  <a:tcPr/>
                </a:tc>
                <a:tc>
                  <a:txBody>
                    <a:bodyPr/>
                    <a:lstStyle/>
                    <a:p>
                      <a:r>
                        <a:rPr lang="en-GB" sz="1600" b="0" dirty="0"/>
                        <a:t>Enables coordinated </a:t>
                      </a:r>
                      <a:r>
                        <a:rPr lang="en-GB" sz="1600" b="0" dirty="0" err="1"/>
                        <a:t>maneuvers</a:t>
                      </a:r>
                      <a:r>
                        <a:rPr lang="en-GB" sz="1600" b="0" dirty="0"/>
                        <a:t> like platooning and lane merging</a:t>
                      </a:r>
                    </a:p>
                  </a:txBody>
                  <a:tcPr/>
                </a:tc>
                <a:extLst>
                  <a:ext uri="{0D108BD9-81ED-4DB2-BD59-A6C34878D82A}">
                    <a16:rowId xmlns:a16="http://schemas.microsoft.com/office/drawing/2014/main" val="667188357"/>
                  </a:ext>
                </a:extLst>
              </a:tr>
              <a:tr h="370840">
                <a:tc>
                  <a:txBody>
                    <a:bodyPr/>
                    <a:lstStyle/>
                    <a:p>
                      <a:pPr algn="l"/>
                      <a:r>
                        <a:rPr lang="en-GB" sz="1600" b="1" dirty="0"/>
                        <a:t>Better Traffic Management</a:t>
                      </a:r>
                      <a:endParaRPr lang="LID4096" sz="1600" b="1" dirty="0"/>
                    </a:p>
                  </a:txBody>
                  <a:tcPr/>
                </a:tc>
                <a:tc>
                  <a:txBody>
                    <a:bodyPr/>
                    <a:lstStyle/>
                    <a:p>
                      <a:r>
                        <a:rPr lang="en-GB" sz="1600" b="0" dirty="0"/>
                        <a:t>Vehicles adjust </a:t>
                      </a:r>
                      <a:r>
                        <a:rPr lang="en-GB" sz="1600" b="0" dirty="0" err="1"/>
                        <a:t>behavior</a:t>
                      </a:r>
                      <a:r>
                        <a:rPr lang="en-GB" sz="1600" b="0" dirty="0"/>
                        <a:t> based on shared real-time data</a:t>
                      </a:r>
                    </a:p>
                  </a:txBody>
                  <a:tcPr/>
                </a:tc>
                <a:extLst>
                  <a:ext uri="{0D108BD9-81ED-4DB2-BD59-A6C34878D82A}">
                    <a16:rowId xmlns:a16="http://schemas.microsoft.com/office/drawing/2014/main" val="1341259936"/>
                  </a:ext>
                </a:extLst>
              </a:tr>
              <a:tr h="370840">
                <a:tc>
                  <a:txBody>
                    <a:bodyPr/>
                    <a:lstStyle/>
                    <a:p>
                      <a:pPr algn="l"/>
                      <a:r>
                        <a:rPr lang="en-GB" sz="1600" b="1" dirty="0"/>
                        <a:t>Enhanced Safety</a:t>
                      </a:r>
                      <a:endParaRPr lang="LID4096" sz="1600" b="1" dirty="0"/>
                    </a:p>
                  </a:txBody>
                  <a:tcPr/>
                </a:tc>
                <a:tc>
                  <a:txBody>
                    <a:bodyPr/>
                    <a:lstStyle/>
                    <a:p>
                      <a:r>
                        <a:rPr lang="en-GB" sz="1600" b="0" dirty="0"/>
                        <a:t>More awareness of unseen events (e.g., vehicle braking suddenly ahead)</a:t>
                      </a:r>
                    </a:p>
                  </a:txBody>
                  <a:tcPr/>
                </a:tc>
                <a:extLst>
                  <a:ext uri="{0D108BD9-81ED-4DB2-BD59-A6C34878D82A}">
                    <a16:rowId xmlns:a16="http://schemas.microsoft.com/office/drawing/2014/main" val="1430705026"/>
                  </a:ext>
                </a:extLst>
              </a:tr>
            </a:tbl>
          </a:graphicData>
        </a:graphic>
      </p:graphicFrame>
      <p:sp>
        <p:nvSpPr>
          <p:cNvPr id="6" name="Title 5">
            <a:extLst>
              <a:ext uri="{FF2B5EF4-FFF2-40B4-BE49-F238E27FC236}">
                <a16:creationId xmlns:a16="http://schemas.microsoft.com/office/drawing/2014/main" id="{F2083AF2-670B-3E57-DBFE-2DCA441DDF0A}"/>
              </a:ext>
            </a:extLst>
          </p:cNvPr>
          <p:cNvSpPr>
            <a:spLocks noGrp="1"/>
          </p:cNvSpPr>
          <p:nvPr>
            <p:ph type="title"/>
          </p:nvPr>
        </p:nvSpPr>
        <p:spPr>
          <a:xfrm>
            <a:off x="727200" y="432000"/>
            <a:ext cx="6474054" cy="369332"/>
          </a:xfrm>
        </p:spPr>
        <p:txBody>
          <a:bodyPr/>
          <a:lstStyle/>
          <a:p>
            <a:r>
              <a:rPr lang="en-GB" dirty="0"/>
              <a:t>4. Autonomous vs Connected Vehicles (AVs vs CVs)</a:t>
            </a:r>
            <a:endParaRPr lang="LID4096" dirty="0"/>
          </a:p>
        </p:txBody>
      </p:sp>
    </p:spTree>
    <p:extLst>
      <p:ext uri="{BB962C8B-B14F-4D97-AF65-F5344CB8AC3E}">
        <p14:creationId xmlns:p14="http://schemas.microsoft.com/office/powerpoint/2010/main" val="3618089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811AE-CC73-B365-AB03-129CF8831B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25EDFD7-DA4D-6113-D2B1-42636253B632}"/>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4.3 Challenges of Integration</a:t>
            </a:r>
          </a:p>
        </p:txBody>
      </p:sp>
      <p:sp>
        <p:nvSpPr>
          <p:cNvPr id="7" name="object 3">
            <a:extLst>
              <a:ext uri="{FF2B5EF4-FFF2-40B4-BE49-F238E27FC236}">
                <a16:creationId xmlns:a16="http://schemas.microsoft.com/office/drawing/2014/main" id="{8C3C7540-7D98-62EC-11B3-DF6E202C762E}"/>
              </a:ext>
            </a:extLst>
          </p:cNvPr>
          <p:cNvSpPr txBox="1"/>
          <p:nvPr/>
        </p:nvSpPr>
        <p:spPr>
          <a:xfrm>
            <a:off x="726282" y="1516282"/>
            <a:ext cx="10732294" cy="1150132"/>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AVs</a:t>
            </a:r>
            <a:r>
              <a:rPr lang="en-GB" sz="1800" dirty="0">
                <a:solidFill>
                  <a:sysClr val="windowText" lastClr="000000"/>
                </a:solidFill>
                <a:latin typeface="Arial"/>
                <a:cs typeface="Arial"/>
              </a:rPr>
              <a:t> can perceive obstacles, lane markings, and traffic conditions using cameras, radar and LiDAR.</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CVs</a:t>
            </a:r>
            <a:r>
              <a:rPr lang="en-GB" sz="1800" dirty="0">
                <a:solidFill>
                  <a:sysClr val="windowText" lastClr="000000"/>
                </a:solidFill>
                <a:latin typeface="Arial"/>
                <a:cs typeface="Arial"/>
              </a:rPr>
              <a:t> can receive early warnings from other vehicles or infrastructure including hazards that sensors cannot yet see.</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CAVs</a:t>
            </a:r>
            <a:r>
              <a:rPr lang="en-GB" sz="1800" dirty="0">
                <a:solidFill>
                  <a:sysClr val="windowText" lastClr="000000"/>
                </a:solidFill>
                <a:latin typeface="Arial"/>
                <a:cs typeface="Arial"/>
              </a:rPr>
              <a:t>, can anticipate risks earlier, react faster, and coordinate movement with surrounding vehicles.</a:t>
            </a:r>
          </a:p>
        </p:txBody>
      </p:sp>
      <p:sp>
        <p:nvSpPr>
          <p:cNvPr id="5" name="Title 4">
            <a:extLst>
              <a:ext uri="{FF2B5EF4-FFF2-40B4-BE49-F238E27FC236}">
                <a16:creationId xmlns:a16="http://schemas.microsoft.com/office/drawing/2014/main" id="{4E26E9B0-6E99-9803-AD5E-972BEAD8E8F5}"/>
              </a:ext>
            </a:extLst>
          </p:cNvPr>
          <p:cNvSpPr>
            <a:spLocks noGrp="1"/>
          </p:cNvSpPr>
          <p:nvPr>
            <p:ph type="title"/>
          </p:nvPr>
        </p:nvSpPr>
        <p:spPr/>
        <p:txBody>
          <a:bodyPr/>
          <a:lstStyle/>
          <a:p>
            <a:r>
              <a:rPr lang="en-GB" dirty="0"/>
              <a:t>4. Autonomous vs Connected Vehicles (AVs vs CVs)</a:t>
            </a:r>
            <a:endParaRPr lang="LID4096" dirty="0"/>
          </a:p>
        </p:txBody>
      </p:sp>
      <p:sp>
        <p:nvSpPr>
          <p:cNvPr id="6" name="object 3">
            <a:extLst>
              <a:ext uri="{FF2B5EF4-FFF2-40B4-BE49-F238E27FC236}">
                <a16:creationId xmlns:a16="http://schemas.microsoft.com/office/drawing/2014/main" id="{838FBC13-B023-2C34-51BC-0B2D85BC0787}"/>
              </a:ext>
            </a:extLst>
          </p:cNvPr>
          <p:cNvSpPr txBox="1"/>
          <p:nvPr/>
        </p:nvSpPr>
        <p:spPr>
          <a:xfrm>
            <a:off x="726282" y="2807914"/>
            <a:ext cx="10732294" cy="3278920"/>
          </a:xfrm>
          <a:prstGeom prst="rect">
            <a:avLst/>
          </a:prstGeom>
        </p:spPr>
        <p:txBody>
          <a:bodyPr vert="horz" wrap="square" lIns="0" tIns="16329" rIns="0" bIns="0" rtlCol="0">
            <a:spAutoFit/>
          </a:bodyPr>
          <a:lstStyle/>
          <a:p>
            <a:pPr lvl="1" indent="0" defTabSz="1175644" hangingPunct="1">
              <a:lnSpc>
                <a:spcPct val="150000"/>
              </a:lnSpc>
              <a:spcBef>
                <a:spcPts val="129"/>
              </a:spcBef>
            </a:pPr>
            <a:r>
              <a:rPr lang="en-GB" sz="1800" b="1" dirty="0">
                <a:solidFill>
                  <a:sysClr val="windowText" lastClr="000000"/>
                </a:solidFill>
                <a:latin typeface="Arial"/>
                <a:cs typeface="Arial"/>
              </a:rPr>
              <a:t>Key Integration Challenges:</a:t>
            </a:r>
          </a:p>
          <a:p>
            <a:pPr marL="538163" lvl="1"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Data Fusion Complexity: </a:t>
            </a:r>
            <a:r>
              <a:rPr lang="en-GB" sz="1800" dirty="0">
                <a:solidFill>
                  <a:sysClr val="windowText" lastClr="000000"/>
                </a:solidFill>
                <a:latin typeface="Arial"/>
                <a:cs typeface="Arial"/>
              </a:rPr>
              <a:t>Merging sensor data (AV) with communication data (CV) requires highly accurate and reliable fusion algorithms.</a:t>
            </a:r>
          </a:p>
          <a:p>
            <a:pPr marL="538163" lvl="1"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Communication Reliability: </a:t>
            </a:r>
            <a:r>
              <a:rPr lang="en-GB" sz="1800" dirty="0">
                <a:solidFill>
                  <a:sysClr val="windowText" lastClr="000000"/>
                </a:solidFill>
                <a:latin typeface="Arial"/>
                <a:cs typeface="Arial"/>
              </a:rPr>
              <a:t>CAVs depend on stable 5G/DSRC coverage. Delays or signal loss can affect decision-making.</a:t>
            </a:r>
          </a:p>
          <a:p>
            <a:pPr marL="538163" lvl="1"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Standardization Issues: </a:t>
            </a:r>
            <a:r>
              <a:rPr lang="en-GB" sz="1800" dirty="0">
                <a:solidFill>
                  <a:sysClr val="windowText" lastClr="000000"/>
                </a:solidFill>
                <a:latin typeface="Arial"/>
                <a:cs typeface="Arial"/>
              </a:rPr>
              <a:t>Different regions use different V2X standards (DSRC, C-V2X), making interoperability difficult.</a:t>
            </a:r>
          </a:p>
          <a:p>
            <a:pPr marL="538163" lvl="1"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Cybersecurity Risks: </a:t>
            </a:r>
            <a:r>
              <a:rPr lang="en-GB" sz="1800" dirty="0">
                <a:solidFill>
                  <a:sysClr val="windowText" lastClr="000000"/>
                </a:solidFill>
                <a:latin typeface="Arial"/>
                <a:cs typeface="Arial"/>
              </a:rPr>
              <a:t>CV communication can be targeted by hackers.</a:t>
            </a:r>
          </a:p>
          <a:p>
            <a:pPr marL="538163" lvl="1"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System Coordination: </a:t>
            </a:r>
            <a:r>
              <a:rPr lang="en-GB" sz="1800" dirty="0">
                <a:solidFill>
                  <a:sysClr val="windowText" lastClr="000000"/>
                </a:solidFill>
                <a:latin typeface="Arial"/>
                <a:cs typeface="Arial"/>
              </a:rPr>
              <a:t>AVs respond to real-time perception; CVs use shared information.</a:t>
            </a:r>
          </a:p>
          <a:p>
            <a:pPr marL="538163" lvl="1"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Infrastructure Requirements: </a:t>
            </a:r>
            <a:r>
              <a:rPr lang="en-GB" sz="1800" dirty="0">
                <a:solidFill>
                  <a:sysClr val="windowText" lastClr="000000"/>
                </a:solidFill>
                <a:latin typeface="Arial"/>
                <a:cs typeface="Arial"/>
              </a:rPr>
              <a:t>CAVs need upgraded traffic signals, sensors, and digital infrastructure, which many cities lack.</a:t>
            </a:r>
          </a:p>
        </p:txBody>
      </p:sp>
    </p:spTree>
    <p:extLst>
      <p:ext uri="{BB962C8B-B14F-4D97-AF65-F5344CB8AC3E}">
        <p14:creationId xmlns:p14="http://schemas.microsoft.com/office/powerpoint/2010/main" val="3351712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EEB3-2E62-0BED-F109-25839909F71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E2DB381-6664-B0E7-211B-B5FB520A8FB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05:</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Impacts on Transport Systems</a:t>
            </a:r>
          </a:p>
        </p:txBody>
      </p:sp>
    </p:spTree>
    <p:extLst>
      <p:ext uri="{BB962C8B-B14F-4D97-AF65-F5344CB8AC3E}">
        <p14:creationId xmlns:p14="http://schemas.microsoft.com/office/powerpoint/2010/main" val="3313535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954A-4119-52BB-0C3A-C68077BD1A6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03D3811-3557-B44C-E232-C33A760BF05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5.1 Impacts on Transport Systems</a:t>
            </a:r>
          </a:p>
        </p:txBody>
      </p:sp>
      <p:sp>
        <p:nvSpPr>
          <p:cNvPr id="7" name="object 3">
            <a:extLst>
              <a:ext uri="{FF2B5EF4-FFF2-40B4-BE49-F238E27FC236}">
                <a16:creationId xmlns:a16="http://schemas.microsoft.com/office/drawing/2014/main" id="{18CB4B07-1C21-4436-A46B-C58058B63E8E}"/>
              </a:ext>
            </a:extLst>
          </p:cNvPr>
          <p:cNvSpPr txBox="1"/>
          <p:nvPr/>
        </p:nvSpPr>
        <p:spPr>
          <a:xfrm>
            <a:off x="734161" y="137271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and connected vehicles can significantly improve how transport systems operate by enhancing safety, reducing congestion, and supporting more efficient and sustainable mobility. They also influence public transport, urban planning, and overall travel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9A4A5DB4-48A5-D879-EE2E-4715A6DB664F}"/>
              </a:ext>
            </a:extLst>
          </p:cNvPr>
          <p:cNvSpPr txBox="1"/>
          <p:nvPr/>
        </p:nvSpPr>
        <p:spPr>
          <a:xfrm>
            <a:off x="748445" y="244196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Traffic Efficiency and Flow 🚗</a:t>
            </a:r>
          </a:p>
        </p:txBody>
      </p:sp>
      <p:sp>
        <p:nvSpPr>
          <p:cNvPr id="9" name="object 3">
            <a:extLst>
              <a:ext uri="{FF2B5EF4-FFF2-40B4-BE49-F238E27FC236}">
                <a16:creationId xmlns:a16="http://schemas.microsoft.com/office/drawing/2014/main" id="{EBEF9445-F2B5-44B3-0C65-F647076558C3}"/>
              </a:ext>
            </a:extLst>
          </p:cNvPr>
          <p:cNvSpPr txBox="1"/>
          <p:nvPr/>
        </p:nvSpPr>
        <p:spPr>
          <a:xfrm>
            <a:off x="734161" y="2795850"/>
            <a:ext cx="10725152" cy="1704130"/>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Smoother Traffic Flow:</a:t>
            </a:r>
            <a:r>
              <a:rPr lang="en-GB" sz="1800" dirty="0">
                <a:solidFill>
                  <a:sysClr val="windowText" lastClr="000000"/>
                </a:solidFill>
                <a:latin typeface="Arial"/>
                <a:cs typeface="Arial"/>
              </a:rPr>
              <a:t> AVs and CVs can maintain optimal speeds and safe distances, reducing stop-and-go driving.</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Reduced Congestion:</a:t>
            </a:r>
            <a:r>
              <a:rPr lang="en-GB" sz="1800" dirty="0">
                <a:solidFill>
                  <a:sysClr val="windowText" lastClr="000000"/>
                </a:solidFill>
                <a:latin typeface="Arial"/>
                <a:cs typeface="Arial"/>
              </a:rPr>
              <a:t> Coordinated movements (like platooning) and route optimization ease bottlenecks.</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Intersection Management:</a:t>
            </a:r>
            <a:r>
              <a:rPr lang="en-GB" sz="1800" dirty="0">
                <a:solidFill>
                  <a:sysClr val="windowText" lastClr="000000"/>
                </a:solidFill>
                <a:latin typeface="Arial"/>
                <a:cs typeface="Arial"/>
              </a:rPr>
              <a:t> Connected vehicles can communicate with traffic signals and other vehicles to reduce waiting times.</a:t>
            </a:r>
          </a:p>
        </p:txBody>
      </p:sp>
      <p:sp>
        <p:nvSpPr>
          <p:cNvPr id="10" name="object 3">
            <a:extLst>
              <a:ext uri="{FF2B5EF4-FFF2-40B4-BE49-F238E27FC236}">
                <a16:creationId xmlns:a16="http://schemas.microsoft.com/office/drawing/2014/main" id="{9C1CB3B5-7E0C-F693-DFD1-C7EFD7975AFA}"/>
              </a:ext>
            </a:extLst>
          </p:cNvPr>
          <p:cNvSpPr txBox="1"/>
          <p:nvPr/>
        </p:nvSpPr>
        <p:spPr>
          <a:xfrm>
            <a:off x="741303" y="4629020"/>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Ex: Studies suggest that even a 10% penetration of AVs can improve highway throughput and lower delays.</a:t>
            </a:r>
            <a:endParaRPr lang="en-GB" sz="1800" b="1"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4D4F2C48-470F-5151-6378-2A9AB3AD909C}"/>
              </a:ext>
            </a:extLst>
          </p:cNvPr>
          <p:cNvSpPr>
            <a:spLocks noGrp="1"/>
          </p:cNvSpPr>
          <p:nvPr>
            <p:ph type="title"/>
          </p:nvPr>
        </p:nvSpPr>
        <p:spPr>
          <a:xfrm>
            <a:off x="727200" y="432000"/>
            <a:ext cx="4176000" cy="369332"/>
          </a:xfrm>
        </p:spPr>
        <p:txBody>
          <a:bodyPr/>
          <a:lstStyle/>
          <a:p>
            <a:r>
              <a:rPr lang="en-GB" dirty="0"/>
              <a:t>5. Impacts on Transport Systems</a:t>
            </a:r>
            <a:endParaRPr lang="LID4096" dirty="0"/>
          </a:p>
        </p:txBody>
      </p:sp>
    </p:spTree>
    <p:extLst>
      <p:ext uri="{BB962C8B-B14F-4D97-AF65-F5344CB8AC3E}">
        <p14:creationId xmlns:p14="http://schemas.microsoft.com/office/powerpoint/2010/main" val="889332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0128-7602-8978-3298-E01CDECB60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D7FD3AF-2030-376B-8716-0696D29A59F9}"/>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CEA627B6-2AA9-80B0-B608-6C0340478E1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Road Safety ⚠️ </a:t>
            </a:r>
          </a:p>
        </p:txBody>
      </p:sp>
      <p:sp>
        <p:nvSpPr>
          <p:cNvPr id="76" name="object 2">
            <a:extLst>
              <a:ext uri="{FF2B5EF4-FFF2-40B4-BE49-F238E27FC236}">
                <a16:creationId xmlns:a16="http://schemas.microsoft.com/office/drawing/2014/main" id="{D7F977F9-0F60-F8CC-DCAC-C37A341B3295}"/>
              </a:ext>
            </a:extLst>
          </p:cNvPr>
          <p:cNvSpPr txBox="1">
            <a:spLocks/>
          </p:cNvSpPr>
          <p:nvPr/>
        </p:nvSpPr>
        <p:spPr>
          <a:xfrm>
            <a:off x="726282" y="480941"/>
            <a:ext cx="3528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5. Impacts on Transport Systems</a:t>
            </a:r>
          </a:p>
        </p:txBody>
      </p:sp>
      <p:sp>
        <p:nvSpPr>
          <p:cNvPr id="9" name="object 3">
            <a:extLst>
              <a:ext uri="{FF2B5EF4-FFF2-40B4-BE49-F238E27FC236}">
                <a16:creationId xmlns:a16="http://schemas.microsoft.com/office/drawing/2014/main" id="{492BE5FA-496A-2823-25CC-AAAC8D5E8ACA}"/>
              </a:ext>
            </a:extLst>
          </p:cNvPr>
          <p:cNvSpPr txBox="1"/>
          <p:nvPr/>
        </p:nvSpPr>
        <p:spPr>
          <a:xfrm>
            <a:off x="740566" y="1372717"/>
            <a:ext cx="10725152" cy="1150132"/>
          </a:xfrm>
          <a:prstGeom prst="rect">
            <a:avLst/>
          </a:prstGeom>
        </p:spPr>
        <p:txBody>
          <a:bodyPr vert="horz" wrap="square" lIns="0" tIns="16329" rIns="0" bIns="0" rtlCol="0">
            <a:spAutoFit/>
          </a:bodyPr>
          <a:lstStyle/>
          <a:p>
            <a:pPr marL="627063" lvl="1" indent="-3587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Major Safety Gains:</a:t>
            </a:r>
            <a:r>
              <a:rPr lang="en-GB" sz="1800" dirty="0">
                <a:solidFill>
                  <a:sysClr val="windowText" lastClr="000000"/>
                </a:solidFill>
                <a:latin typeface="Arial"/>
                <a:cs typeface="Arial"/>
              </a:rPr>
              <a:t> Over 90% of road accidents are due to human error. AVs can potentially eliminate many of these causes.</a:t>
            </a:r>
          </a:p>
          <a:p>
            <a:pPr marL="384175" lvl="1" indent="-115888"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Real-Time Hazard Warnings:</a:t>
            </a:r>
            <a:r>
              <a:rPr lang="en-GB" sz="1800" dirty="0">
                <a:solidFill>
                  <a:sysClr val="windowText" lastClr="000000"/>
                </a:solidFill>
                <a:latin typeface="Arial"/>
                <a:cs typeface="Arial"/>
              </a:rPr>
              <a:t> CVs can alert each other and infrastructure about hazards </a:t>
            </a:r>
          </a:p>
          <a:p>
            <a:pPr marL="627063" lvl="1" indent="0" defTabSz="1175644" hangingPunct="1">
              <a:lnSpc>
                <a:spcPct val="100000"/>
              </a:lnSpc>
              <a:spcBef>
                <a:spcPts val="129"/>
              </a:spcBef>
            </a:pPr>
            <a:r>
              <a:rPr lang="en-GB" sz="1800" dirty="0">
                <a:solidFill>
                  <a:sysClr val="windowText" lastClr="000000"/>
                </a:solidFill>
                <a:latin typeface="Arial"/>
                <a:cs typeface="Arial"/>
              </a:rPr>
              <a:t>(ex: accidents, slippery roads).</a:t>
            </a:r>
          </a:p>
        </p:txBody>
      </p:sp>
      <p:sp>
        <p:nvSpPr>
          <p:cNvPr id="13" name="object 3">
            <a:extLst>
              <a:ext uri="{FF2B5EF4-FFF2-40B4-BE49-F238E27FC236}">
                <a16:creationId xmlns:a16="http://schemas.microsoft.com/office/drawing/2014/main" id="{909B5ABD-66BC-BB53-B390-85A5E7D2D7B5}"/>
              </a:ext>
            </a:extLst>
          </p:cNvPr>
          <p:cNvSpPr txBox="1"/>
          <p:nvPr/>
        </p:nvSpPr>
        <p:spPr>
          <a:xfrm>
            <a:off x="740566" y="256099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But Caution: Full safety depends on robust AI, sensor accuracy, and secure data sharing.</a:t>
            </a:r>
          </a:p>
        </p:txBody>
      </p:sp>
      <p:sp>
        <p:nvSpPr>
          <p:cNvPr id="4" name="object 3">
            <a:extLst>
              <a:ext uri="{FF2B5EF4-FFF2-40B4-BE49-F238E27FC236}">
                <a16:creationId xmlns:a16="http://schemas.microsoft.com/office/drawing/2014/main" id="{0D9FB2A5-8B83-3B65-B71F-D750C4C47652}"/>
              </a:ext>
            </a:extLst>
          </p:cNvPr>
          <p:cNvSpPr txBox="1"/>
          <p:nvPr/>
        </p:nvSpPr>
        <p:spPr>
          <a:xfrm>
            <a:off x="726282" y="323843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Environmental Impacts 🌱</a:t>
            </a:r>
          </a:p>
        </p:txBody>
      </p:sp>
      <p:sp>
        <p:nvSpPr>
          <p:cNvPr id="6" name="object 3">
            <a:extLst>
              <a:ext uri="{FF2B5EF4-FFF2-40B4-BE49-F238E27FC236}">
                <a16:creationId xmlns:a16="http://schemas.microsoft.com/office/drawing/2014/main" id="{34B3384C-8BFC-24F4-41E8-65F79CA60026}"/>
              </a:ext>
            </a:extLst>
          </p:cNvPr>
          <p:cNvSpPr txBox="1"/>
          <p:nvPr/>
        </p:nvSpPr>
        <p:spPr>
          <a:xfrm>
            <a:off x="719140" y="3619570"/>
            <a:ext cx="10725152" cy="1865713"/>
          </a:xfrm>
          <a:prstGeom prst="rect">
            <a:avLst/>
          </a:prstGeom>
        </p:spPr>
        <p:txBody>
          <a:bodyPr vert="horz" wrap="square" lIns="0" tIns="16329" rIns="0" bIns="0" rtlCol="0">
            <a:spAutoFit/>
          </a:bodyPr>
          <a:lstStyle/>
          <a:p>
            <a:pPr marL="268288"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Potential Reductions in Emissions:</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Smoother acceleration and deceleration.</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Less idling in traffic.</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Efficient route selection.</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442913" indent="-427038" defTabSz="1175644" hangingPunct="1">
              <a:lnSpc>
                <a:spcPct val="100000"/>
              </a:lnSpc>
              <a:spcBef>
                <a:spcPts val="129"/>
              </a:spcBef>
            </a:pPr>
            <a:r>
              <a:rPr lang="en-GB" sz="1800" dirty="0">
                <a:solidFill>
                  <a:sysClr val="windowText" lastClr="000000"/>
                </a:solidFill>
                <a:latin typeface="Arial"/>
                <a:cs typeface="Arial"/>
              </a:rPr>
              <a:t>But Caution: Widespread AV use may increase </a:t>
            </a:r>
            <a:r>
              <a:rPr lang="en-GB" sz="1800" b="1" dirty="0">
                <a:solidFill>
                  <a:sysClr val="windowText" lastClr="000000"/>
                </a:solidFill>
                <a:latin typeface="Arial"/>
                <a:cs typeface="Arial"/>
              </a:rPr>
              <a:t>total travel demand </a:t>
            </a:r>
          </a:p>
          <a:p>
            <a:pPr marL="442913" defTabSz="1175644" hangingPunct="1">
              <a:lnSpc>
                <a:spcPct val="100000"/>
              </a:lnSpc>
              <a:spcBef>
                <a:spcPts val="129"/>
              </a:spcBef>
            </a:pPr>
            <a:r>
              <a:rPr lang="en-GB" sz="1800" dirty="0">
                <a:solidFill>
                  <a:sysClr val="windowText" lastClr="000000"/>
                </a:solidFill>
                <a:latin typeface="Arial"/>
                <a:cs typeface="Arial"/>
              </a:rPr>
              <a:t>	    (ex: empty vehicle trips, longer   commutes), offsetting some environmental benefits.</a:t>
            </a:r>
          </a:p>
        </p:txBody>
      </p:sp>
    </p:spTree>
    <p:extLst>
      <p:ext uri="{BB962C8B-B14F-4D97-AF65-F5344CB8AC3E}">
        <p14:creationId xmlns:p14="http://schemas.microsoft.com/office/powerpoint/2010/main" val="17115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E403-499A-BDD6-B70D-88F22A7F375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0AD503-0E4E-435E-80EE-4DAEB2FD1A86}"/>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E8AB62A8-EB35-E6F1-3BD4-4FEEB458C26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Modal Shift and Urban Mobility 🧍‍♂️🚉 </a:t>
            </a:r>
          </a:p>
        </p:txBody>
      </p:sp>
      <p:sp>
        <p:nvSpPr>
          <p:cNvPr id="76" name="object 2">
            <a:extLst>
              <a:ext uri="{FF2B5EF4-FFF2-40B4-BE49-F238E27FC236}">
                <a16:creationId xmlns:a16="http://schemas.microsoft.com/office/drawing/2014/main" id="{F68048AC-C857-7B54-E212-889212112223}"/>
              </a:ext>
            </a:extLst>
          </p:cNvPr>
          <p:cNvSpPr txBox="1">
            <a:spLocks/>
          </p:cNvSpPr>
          <p:nvPr/>
        </p:nvSpPr>
        <p:spPr>
          <a:xfrm>
            <a:off x="726282" y="480941"/>
            <a:ext cx="3528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5. Impacts on Transport Systems</a:t>
            </a:r>
          </a:p>
        </p:txBody>
      </p:sp>
      <p:sp>
        <p:nvSpPr>
          <p:cNvPr id="7" name="object 3">
            <a:extLst>
              <a:ext uri="{FF2B5EF4-FFF2-40B4-BE49-F238E27FC236}">
                <a16:creationId xmlns:a16="http://schemas.microsoft.com/office/drawing/2014/main" id="{E814A9CC-6F8E-D2A6-D150-BE9428B63FB5}"/>
              </a:ext>
            </a:extLst>
          </p:cNvPr>
          <p:cNvSpPr txBox="1"/>
          <p:nvPr/>
        </p:nvSpPr>
        <p:spPr>
          <a:xfrm>
            <a:off x="733424" y="1396575"/>
            <a:ext cx="10725152" cy="2032425"/>
          </a:xfrm>
          <a:prstGeom prst="rect">
            <a:avLst/>
          </a:prstGeom>
        </p:spPr>
        <p:txBody>
          <a:bodyPr vert="horz" wrap="square" lIns="0" tIns="16329" rIns="0" bIns="0" rtlCol="0">
            <a:spAutoFit/>
          </a:bodyPr>
          <a:lstStyle/>
          <a:p>
            <a:pPr marL="268288"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Public Transport Integration:</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AVs/CVs could serve as feeders to main transit lines.</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May increase coverage in low-demand areas (first-mile/last-mile).</a:t>
            </a:r>
          </a:p>
          <a:p>
            <a:pPr marL="542925" lvl="8" indent="-171450" defTabSz="1175644" hangingPunct="1">
              <a:lnSpc>
                <a:spcPct val="100000"/>
              </a:lnSpc>
              <a:spcBef>
                <a:spcPts val="129"/>
              </a:spcBef>
              <a:buFont typeface="Wingdings" panose="05000000000000000000" pitchFamily="2" charset="2"/>
              <a:buChar char="v"/>
            </a:pPr>
            <a:endParaRPr lang="en-GB" sz="1800" dirty="0">
              <a:solidFill>
                <a:sysClr val="windowText" lastClr="000000"/>
              </a:solidFill>
              <a:latin typeface="Arial"/>
              <a:cs typeface="Arial"/>
            </a:endParaRPr>
          </a:p>
          <a:p>
            <a:pPr marL="268288" lvl="6" indent="0" defTabSz="1175644" hangingPunct="1">
              <a:lnSpc>
                <a:spcPct val="100000"/>
              </a:lnSpc>
              <a:spcBef>
                <a:spcPts val="129"/>
              </a:spcBef>
            </a:pPr>
            <a:r>
              <a:rPr lang="en-GB" sz="1800" dirty="0">
                <a:solidFill>
                  <a:sysClr val="windowText" lastClr="000000"/>
                </a:solidFill>
                <a:latin typeface="Arial"/>
                <a:cs typeface="Arial"/>
              </a:rPr>
              <a:t>✅ Shift from Private Car Ownership to Shared Mobility:</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Rise of Mobility-as-a-Service (</a:t>
            </a:r>
            <a:r>
              <a:rPr lang="en-GB" sz="1800" dirty="0" err="1">
                <a:solidFill>
                  <a:sysClr val="windowText" lastClr="000000"/>
                </a:solidFill>
                <a:latin typeface="Arial"/>
                <a:cs typeface="Arial"/>
              </a:rPr>
              <a:t>MaaS</a:t>
            </a:r>
            <a:r>
              <a:rPr lang="en-GB" sz="1800" dirty="0">
                <a:solidFill>
                  <a:sysClr val="windowText" lastClr="000000"/>
                </a:solidFill>
                <a:latin typeface="Arial"/>
                <a:cs typeface="Arial"/>
              </a:rPr>
              <a:t>) models.</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Encourages vehicle sharing and subscription-based transport access.</a:t>
            </a:r>
          </a:p>
        </p:txBody>
      </p:sp>
      <p:sp>
        <p:nvSpPr>
          <p:cNvPr id="4" name="object 3">
            <a:extLst>
              <a:ext uri="{FF2B5EF4-FFF2-40B4-BE49-F238E27FC236}">
                <a16:creationId xmlns:a16="http://schemas.microsoft.com/office/drawing/2014/main" id="{A0E349A4-7EF3-3CDD-F1A4-04CCA6B763A4}"/>
              </a:ext>
            </a:extLst>
          </p:cNvPr>
          <p:cNvSpPr txBox="1"/>
          <p:nvPr/>
        </p:nvSpPr>
        <p:spPr>
          <a:xfrm>
            <a:off x="740566" y="361504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Urban and Infrastructure Planning 🏙️ </a:t>
            </a:r>
          </a:p>
        </p:txBody>
      </p:sp>
      <p:sp>
        <p:nvSpPr>
          <p:cNvPr id="5" name="object 3">
            <a:extLst>
              <a:ext uri="{FF2B5EF4-FFF2-40B4-BE49-F238E27FC236}">
                <a16:creationId xmlns:a16="http://schemas.microsoft.com/office/drawing/2014/main" id="{F341A089-59E0-2B5A-18C4-3598BD8AD41C}"/>
              </a:ext>
            </a:extLst>
          </p:cNvPr>
          <p:cNvSpPr txBox="1"/>
          <p:nvPr/>
        </p:nvSpPr>
        <p:spPr>
          <a:xfrm>
            <a:off x="733424" y="4106246"/>
            <a:ext cx="10725152" cy="1729778"/>
          </a:xfrm>
          <a:prstGeom prst="rect">
            <a:avLst/>
          </a:prstGeom>
        </p:spPr>
        <p:txBody>
          <a:bodyPr vert="horz" wrap="square" lIns="0" tIns="16329" rIns="0" bIns="0" rtlCol="0">
            <a:spAutoFit/>
          </a:bodyPr>
          <a:lstStyle/>
          <a:p>
            <a:pPr marL="268288"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Reduced Parking Demand:</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AVs can drop passengers off and park themselves far away or remain in use.</a:t>
            </a:r>
          </a:p>
          <a:p>
            <a:pPr marL="896938" lvl="8" indent="-26193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Cities may reclaim land currently used for parking.</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But Caution: Widespread AV use may increase </a:t>
            </a:r>
            <a:r>
              <a:rPr lang="en-GB" sz="1800" b="1" dirty="0">
                <a:solidFill>
                  <a:sysClr val="windowText" lastClr="000000"/>
                </a:solidFill>
                <a:latin typeface="Arial"/>
                <a:cs typeface="Arial"/>
              </a:rPr>
              <a:t>total travel demand </a:t>
            </a:r>
          </a:p>
          <a:p>
            <a:pPr marL="16328" defTabSz="1175644" hangingPunct="1">
              <a:lnSpc>
                <a:spcPct val="100000"/>
              </a:lnSpc>
              <a:spcBef>
                <a:spcPts val="129"/>
              </a:spcBef>
            </a:pP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(ex: empty vehicle trips, longer commutes), offsetting some environmental benefits.</a:t>
            </a:r>
          </a:p>
        </p:txBody>
      </p:sp>
    </p:spTree>
    <p:extLst>
      <p:ext uri="{BB962C8B-B14F-4D97-AF65-F5344CB8AC3E}">
        <p14:creationId xmlns:p14="http://schemas.microsoft.com/office/powerpoint/2010/main" val="859250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0C56D-1C48-4584-9771-6511DC4A1AD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D8E464-3FC3-F01E-8406-CD28197E2688}"/>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76" name="object 2">
            <a:extLst>
              <a:ext uri="{FF2B5EF4-FFF2-40B4-BE49-F238E27FC236}">
                <a16:creationId xmlns:a16="http://schemas.microsoft.com/office/drawing/2014/main" id="{E2D8D8EA-A04E-9623-B9C8-3BA1B36603CD}"/>
              </a:ext>
            </a:extLst>
          </p:cNvPr>
          <p:cNvSpPr txBox="1">
            <a:spLocks/>
          </p:cNvSpPr>
          <p:nvPr/>
        </p:nvSpPr>
        <p:spPr>
          <a:xfrm>
            <a:off x="726282" y="480941"/>
            <a:ext cx="3528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5. Impacts on Transport Systems</a:t>
            </a:r>
          </a:p>
        </p:txBody>
      </p:sp>
      <p:sp>
        <p:nvSpPr>
          <p:cNvPr id="11" name="object 3">
            <a:extLst>
              <a:ext uri="{FF2B5EF4-FFF2-40B4-BE49-F238E27FC236}">
                <a16:creationId xmlns:a16="http://schemas.microsoft.com/office/drawing/2014/main" id="{06B585A9-D003-6EB6-D6A9-B3753F454457}"/>
              </a:ext>
            </a:extLst>
          </p:cNvPr>
          <p:cNvSpPr txBox="1"/>
          <p:nvPr/>
        </p:nvSpPr>
        <p:spPr>
          <a:xfrm>
            <a:off x="726282"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 Economic and Social Impacts 📈 </a:t>
            </a:r>
          </a:p>
        </p:txBody>
      </p:sp>
      <p:sp>
        <p:nvSpPr>
          <p:cNvPr id="12" name="object 3">
            <a:extLst>
              <a:ext uri="{FF2B5EF4-FFF2-40B4-BE49-F238E27FC236}">
                <a16:creationId xmlns:a16="http://schemas.microsoft.com/office/drawing/2014/main" id="{047D08BB-8735-1CEE-7C09-074B64B66E84}"/>
              </a:ext>
            </a:extLst>
          </p:cNvPr>
          <p:cNvSpPr txBox="1"/>
          <p:nvPr/>
        </p:nvSpPr>
        <p:spPr>
          <a:xfrm>
            <a:off x="719140" y="1516282"/>
            <a:ext cx="10725152" cy="14527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Job Displacement:</a:t>
            </a:r>
          </a:p>
          <a:p>
            <a:pPr marL="627063" lvl="8" indent="-25558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Impacts on drivers (ex: taxi, delivery, truck drivers).</a:t>
            </a:r>
          </a:p>
          <a:p>
            <a:pPr marL="542925" lvl="8" indent="-171450" defTabSz="1175644" hangingPunct="1">
              <a:lnSpc>
                <a:spcPct val="100000"/>
              </a:lnSpc>
              <a:spcBef>
                <a:spcPts val="129"/>
              </a:spcBef>
              <a:buFont typeface="Wingdings" panose="05000000000000000000" pitchFamily="2" charset="2"/>
              <a:buChar char="v"/>
            </a:pPr>
            <a:endParaRPr lang="en-GB" sz="1800" dirty="0">
              <a:solidFill>
                <a:sysClr val="windowText" lastClr="000000"/>
              </a:solidFill>
              <a:latin typeface="Arial"/>
              <a:cs typeface="Arial"/>
            </a:endParaRPr>
          </a:p>
          <a:p>
            <a:pPr marL="9525" lvl="6" indent="0"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Increased Accessibility:</a:t>
            </a:r>
          </a:p>
          <a:p>
            <a:pPr marL="627063" lvl="8" indent="-25558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Enhanced mobility for elderly, disabled and underserved communities.</a:t>
            </a:r>
          </a:p>
        </p:txBody>
      </p:sp>
    </p:spTree>
    <p:extLst>
      <p:ext uri="{BB962C8B-B14F-4D97-AF65-F5344CB8AC3E}">
        <p14:creationId xmlns:p14="http://schemas.microsoft.com/office/powerpoint/2010/main" val="3798561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725470"/>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1: Overview and Objectives	……………………..……………………………………………….	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1.1 Overview &amp; Learning Objectives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1.2 Why Study Autonomous &amp; Connected Vehicles?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6</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2: Autonomous Vehicles (AVs)	…………..………..…………………………………………...	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2.1 What Are Autonomous Vehicles?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2.2 Levels of Autonomy (SAE Classification)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2.3 Key Technologies in Autonomous Vehicles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2.4 Why Autonomous Vehicles are Important in Transport?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2.5 Advantages of Autonomous Vehicles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12</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2.6 Limitations and Challenges of AVs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13</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3: Fundamental Concepts of Traffic Flow	……………………..…..…………………………	14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3.1 What Are Connected Vehicles?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3.2 Types of V2X Communication</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3.3 Technologies Behind Connected Vehicles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3.4 Technologies Behind Connected Vehicles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3.5 Connected Vehicle Applications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19</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974541" y="428560"/>
            <a:ext cx="451107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Traffic Flow Theory and Simulation</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407C9-2363-5D35-E12E-B5C63B8032F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00E273D-7ACB-0540-452B-84A5669E0F9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06:</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Challenges &amp; Future Prospects</a:t>
            </a:r>
          </a:p>
        </p:txBody>
      </p:sp>
    </p:spTree>
    <p:extLst>
      <p:ext uri="{BB962C8B-B14F-4D97-AF65-F5344CB8AC3E}">
        <p14:creationId xmlns:p14="http://schemas.microsoft.com/office/powerpoint/2010/main" val="387579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EA34C-43DB-407F-A78E-0610A992824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17DF88B-CA8F-2297-DD7C-3F065C87EFE3}"/>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3884A582-89BC-C70F-3229-AD08CAD4157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6.1 Challenges &amp; Future Prospects</a:t>
            </a:r>
          </a:p>
        </p:txBody>
      </p:sp>
      <p:sp>
        <p:nvSpPr>
          <p:cNvPr id="76" name="object 2">
            <a:extLst>
              <a:ext uri="{FF2B5EF4-FFF2-40B4-BE49-F238E27FC236}">
                <a16:creationId xmlns:a16="http://schemas.microsoft.com/office/drawing/2014/main" id="{BD0377C2-55B0-E5EE-B183-9B9BEA79D4FB}"/>
              </a:ext>
            </a:extLst>
          </p:cNvPr>
          <p:cNvSpPr txBox="1">
            <a:spLocks/>
          </p:cNvSpPr>
          <p:nvPr/>
        </p:nvSpPr>
        <p:spPr>
          <a:xfrm>
            <a:off x="726282" y="480941"/>
            <a:ext cx="3528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Challenges &amp; Future Prospects</a:t>
            </a:r>
          </a:p>
        </p:txBody>
      </p:sp>
      <p:sp>
        <p:nvSpPr>
          <p:cNvPr id="7" name="object 3">
            <a:extLst>
              <a:ext uri="{FF2B5EF4-FFF2-40B4-BE49-F238E27FC236}">
                <a16:creationId xmlns:a16="http://schemas.microsoft.com/office/drawing/2014/main" id="{33AC6208-5E1F-1298-F624-099E8A3AD47C}"/>
              </a:ext>
            </a:extLst>
          </p:cNvPr>
          <p:cNvSpPr txBox="1"/>
          <p:nvPr/>
        </p:nvSpPr>
        <p:spPr>
          <a:xfrm>
            <a:off x="726282" y="1516282"/>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While Autonomous and Connected Vehicles (AVs and CVs) hold transformative potential, several </a:t>
            </a:r>
            <a:r>
              <a:rPr lang="en-GB" sz="1800" b="1" dirty="0">
                <a:solidFill>
                  <a:sysClr val="windowText" lastClr="000000"/>
                </a:solidFill>
                <a:latin typeface="Arial"/>
                <a:cs typeface="Arial"/>
              </a:rPr>
              <a:t>technical, ethical, infrastructural, and societal challenges </a:t>
            </a:r>
            <a:r>
              <a:rPr lang="en-GB" sz="1800" dirty="0">
                <a:solidFill>
                  <a:sysClr val="windowText" lastClr="000000"/>
                </a:solidFill>
                <a:latin typeface="Arial"/>
                <a:cs typeface="Arial"/>
              </a:rPr>
              <a:t>must be addressed before widespread adoption.</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8B8DA73-5E0C-CD4B-FD06-6195511C6E72}"/>
              </a:ext>
            </a:extLst>
          </p:cNvPr>
          <p:cNvSpPr txBox="1"/>
          <p:nvPr/>
        </p:nvSpPr>
        <p:spPr>
          <a:xfrm>
            <a:off x="740567" y="25614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Technical Challenges ⚙️ </a:t>
            </a:r>
          </a:p>
        </p:txBody>
      </p:sp>
      <p:sp>
        <p:nvSpPr>
          <p:cNvPr id="9" name="object 3">
            <a:extLst>
              <a:ext uri="{FF2B5EF4-FFF2-40B4-BE49-F238E27FC236}">
                <a16:creationId xmlns:a16="http://schemas.microsoft.com/office/drawing/2014/main" id="{F47A1B4E-15F5-04A5-9090-F6B069CCE705}"/>
              </a:ext>
            </a:extLst>
          </p:cNvPr>
          <p:cNvSpPr txBox="1"/>
          <p:nvPr/>
        </p:nvSpPr>
        <p:spPr>
          <a:xfrm>
            <a:off x="733424" y="3052684"/>
            <a:ext cx="10948985" cy="1427131"/>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Sensor Limitations:</a:t>
            </a:r>
            <a:r>
              <a:rPr lang="en-GB" sz="1800" dirty="0">
                <a:solidFill>
                  <a:sysClr val="windowText" lastClr="000000"/>
                </a:solidFill>
                <a:latin typeface="Arial"/>
                <a:cs typeface="Arial"/>
              </a:rPr>
              <a:t> Cameras, LiDAR, and radar can be impaired by fog, rain, or snow.</a:t>
            </a:r>
          </a:p>
          <a:p>
            <a:pPr marL="16328" lvl="1" defTabSz="1175644" hangingPunct="1">
              <a:lnSpc>
                <a:spcPct val="100000"/>
              </a:lnSpc>
              <a:spcBef>
                <a:spcPts val="129"/>
              </a:spcBef>
            </a:pPr>
            <a:r>
              <a:rPr lang="en-GB" sz="1800" dirty="0">
                <a:solidFill>
                  <a:sysClr val="windowText" lastClr="000000"/>
                </a:solidFill>
                <a:latin typeface="Arial"/>
                <a:cs typeface="Arial"/>
              </a:rPr>
              <a:t>✅</a:t>
            </a:r>
            <a:r>
              <a:rPr lang="en-GB" sz="1800" b="1" dirty="0">
                <a:solidFill>
                  <a:sysClr val="windowText" lastClr="000000"/>
                </a:solidFill>
                <a:latin typeface="Arial"/>
                <a:cs typeface="Arial"/>
              </a:rPr>
              <a:t> Edge Cases in AI:</a:t>
            </a:r>
            <a:r>
              <a:rPr lang="en-GB" sz="1800" dirty="0">
                <a:solidFill>
                  <a:sysClr val="windowText" lastClr="000000"/>
                </a:solidFill>
                <a:latin typeface="Arial"/>
                <a:cs typeface="Arial"/>
              </a:rPr>
              <a:t> Unexpected or rare scenarios (ex: hand signals from a traffic officer, animals crossing) are hard to program into autonomous systems.</a:t>
            </a:r>
          </a:p>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Data Processing Speed:</a:t>
            </a:r>
            <a:r>
              <a:rPr lang="en-GB" sz="1800" dirty="0">
                <a:solidFill>
                  <a:sysClr val="windowText" lastClr="000000"/>
                </a:solidFill>
                <a:latin typeface="Arial"/>
                <a:cs typeface="Arial"/>
              </a:rPr>
              <a:t> Real-time decision-making requires ultra-fast data processing and low-latency communication.</a:t>
            </a:r>
          </a:p>
        </p:txBody>
      </p:sp>
      <p:sp>
        <p:nvSpPr>
          <p:cNvPr id="10" name="object 3">
            <a:extLst>
              <a:ext uri="{FF2B5EF4-FFF2-40B4-BE49-F238E27FC236}">
                <a16:creationId xmlns:a16="http://schemas.microsoft.com/office/drawing/2014/main" id="{AD32A579-734B-D753-4817-8A79404E97D6}"/>
              </a:ext>
            </a:extLst>
          </p:cNvPr>
          <p:cNvSpPr txBox="1"/>
          <p:nvPr/>
        </p:nvSpPr>
        <p:spPr>
          <a:xfrm>
            <a:off x="733424" y="467753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AVs must replicate — and ideally surpass — human-level driving judgment.</a:t>
            </a:r>
            <a:endParaRPr lang="en-GB" sz="1800" b="1" dirty="0">
              <a:solidFill>
                <a:sysClr val="windowText" lastClr="000000"/>
              </a:solidFill>
              <a:latin typeface="Arial"/>
              <a:cs typeface="Arial"/>
            </a:endParaRPr>
          </a:p>
        </p:txBody>
      </p:sp>
    </p:spTree>
    <p:extLst>
      <p:ext uri="{BB962C8B-B14F-4D97-AF65-F5344CB8AC3E}">
        <p14:creationId xmlns:p14="http://schemas.microsoft.com/office/powerpoint/2010/main" val="3591139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41D4D-0FC1-6868-09BA-6052411995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BADF432-056E-B6E0-EEA8-98FB04299E0B}"/>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7DF94F86-A9DD-2393-614C-8D359DB575EA}"/>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Legal and Ethical Concerns 🧑‍⚖️ </a:t>
            </a:r>
          </a:p>
        </p:txBody>
      </p:sp>
      <p:sp>
        <p:nvSpPr>
          <p:cNvPr id="76" name="object 2">
            <a:extLst>
              <a:ext uri="{FF2B5EF4-FFF2-40B4-BE49-F238E27FC236}">
                <a16:creationId xmlns:a16="http://schemas.microsoft.com/office/drawing/2014/main" id="{B728B29A-FB0B-0AF0-BAD9-361D22A312AB}"/>
              </a:ext>
            </a:extLst>
          </p:cNvPr>
          <p:cNvSpPr txBox="1">
            <a:spLocks/>
          </p:cNvSpPr>
          <p:nvPr/>
        </p:nvSpPr>
        <p:spPr>
          <a:xfrm>
            <a:off x="726282" y="480941"/>
            <a:ext cx="3420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Challenges &amp; Future Outlook</a:t>
            </a:r>
          </a:p>
        </p:txBody>
      </p:sp>
      <p:sp>
        <p:nvSpPr>
          <p:cNvPr id="12" name="object 3">
            <a:extLst>
              <a:ext uri="{FF2B5EF4-FFF2-40B4-BE49-F238E27FC236}">
                <a16:creationId xmlns:a16="http://schemas.microsoft.com/office/drawing/2014/main" id="{A664FE4F-FB4B-6DFF-AE06-1F2B4E416195}"/>
              </a:ext>
            </a:extLst>
          </p:cNvPr>
          <p:cNvSpPr txBox="1"/>
          <p:nvPr/>
        </p:nvSpPr>
        <p:spPr>
          <a:xfrm>
            <a:off x="726282" y="1478654"/>
            <a:ext cx="10725152" cy="1427131"/>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Liability in Crashes:</a:t>
            </a:r>
            <a:r>
              <a:rPr lang="en-GB" sz="1800" dirty="0">
                <a:solidFill>
                  <a:sysClr val="windowText" lastClr="000000"/>
                </a:solidFill>
                <a:latin typeface="Arial"/>
                <a:cs typeface="Arial"/>
              </a:rPr>
              <a:t> Who is responsible in an accident the manufacturer, software developer, or the passenger?</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Ethical Dilemmas:</a:t>
            </a:r>
            <a:r>
              <a:rPr lang="en-GB" sz="1800" dirty="0">
                <a:solidFill>
                  <a:sysClr val="windowText" lastClr="000000"/>
                </a:solidFill>
                <a:latin typeface="Arial"/>
                <a:cs typeface="Arial"/>
              </a:rPr>
              <a:t> How should an AV react when a crash is unavoidable? (ex: protect occupants vs. pedestrians)</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Regulatory Gaps:</a:t>
            </a:r>
            <a:r>
              <a:rPr lang="en-GB" sz="1800" dirty="0">
                <a:solidFill>
                  <a:sysClr val="windowText" lastClr="000000"/>
                </a:solidFill>
                <a:latin typeface="Arial"/>
                <a:cs typeface="Arial"/>
              </a:rPr>
              <a:t> Many countries lack a clear legal framework for testing or operating AVs.</a:t>
            </a:r>
          </a:p>
        </p:txBody>
      </p:sp>
      <p:sp>
        <p:nvSpPr>
          <p:cNvPr id="13" name="object 3">
            <a:extLst>
              <a:ext uri="{FF2B5EF4-FFF2-40B4-BE49-F238E27FC236}">
                <a16:creationId xmlns:a16="http://schemas.microsoft.com/office/drawing/2014/main" id="{8C69686A-7EF9-27AF-1384-0B0D9BD3E706}"/>
              </a:ext>
            </a:extLst>
          </p:cNvPr>
          <p:cNvSpPr txBox="1"/>
          <p:nvPr/>
        </p:nvSpPr>
        <p:spPr>
          <a:xfrm>
            <a:off x="726282" y="309270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Legal readiness is just as important as technical capability.</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464E63E7-9679-A7F6-8C4B-FD6EE1BA3FAA}"/>
              </a:ext>
            </a:extLst>
          </p:cNvPr>
          <p:cNvSpPr txBox="1"/>
          <p:nvPr/>
        </p:nvSpPr>
        <p:spPr>
          <a:xfrm>
            <a:off x="740566" y="375083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Cybersecurity and Privacy 🔐 </a:t>
            </a:r>
          </a:p>
        </p:txBody>
      </p:sp>
      <p:sp>
        <p:nvSpPr>
          <p:cNvPr id="6" name="object 3">
            <a:extLst>
              <a:ext uri="{FF2B5EF4-FFF2-40B4-BE49-F238E27FC236}">
                <a16:creationId xmlns:a16="http://schemas.microsoft.com/office/drawing/2014/main" id="{3BFAFF2D-63DC-15B7-63DC-2B86994F46D2}"/>
              </a:ext>
            </a:extLst>
          </p:cNvPr>
          <p:cNvSpPr txBox="1"/>
          <p:nvPr/>
        </p:nvSpPr>
        <p:spPr>
          <a:xfrm>
            <a:off x="733424" y="4242038"/>
            <a:ext cx="10725152" cy="1137308"/>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Data Vulnerability:</a:t>
            </a:r>
            <a:r>
              <a:rPr lang="en-GB" sz="1800" dirty="0">
                <a:solidFill>
                  <a:sysClr val="windowText" lastClr="000000"/>
                </a:solidFill>
                <a:latin typeface="Arial"/>
                <a:cs typeface="Arial"/>
              </a:rPr>
              <a:t> Vehicles connected to networks are exposed to hacking, spoofing, or data theft.</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Location Tracking:</a:t>
            </a:r>
            <a:r>
              <a:rPr lang="en-GB" sz="1800" dirty="0">
                <a:solidFill>
                  <a:sysClr val="windowText" lastClr="000000"/>
                </a:solidFill>
                <a:latin typeface="Arial"/>
                <a:cs typeface="Arial"/>
              </a:rPr>
              <a:t> Continuous monitoring may raise concerns about surveillance and user privacy.</a:t>
            </a:r>
          </a:p>
        </p:txBody>
      </p:sp>
    </p:spTree>
    <p:extLst>
      <p:ext uri="{BB962C8B-B14F-4D97-AF65-F5344CB8AC3E}">
        <p14:creationId xmlns:p14="http://schemas.microsoft.com/office/powerpoint/2010/main" val="1430817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02AEE-D35E-B26B-6A0D-B459B37849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5719CA-6C06-4EB1-278C-B033E49991BE}"/>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684ADFF0-A097-0997-6B90-552D447D8FC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Infrastructure Readiness 🏙️ </a:t>
            </a:r>
          </a:p>
        </p:txBody>
      </p:sp>
      <p:sp>
        <p:nvSpPr>
          <p:cNvPr id="76" name="object 2">
            <a:extLst>
              <a:ext uri="{FF2B5EF4-FFF2-40B4-BE49-F238E27FC236}">
                <a16:creationId xmlns:a16="http://schemas.microsoft.com/office/drawing/2014/main" id="{96BEF590-7A91-B7C2-49E0-7AA1226D5C0C}"/>
              </a:ext>
            </a:extLst>
          </p:cNvPr>
          <p:cNvSpPr txBox="1">
            <a:spLocks/>
          </p:cNvSpPr>
          <p:nvPr/>
        </p:nvSpPr>
        <p:spPr>
          <a:xfrm>
            <a:off x="726282" y="480941"/>
            <a:ext cx="3420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Challenges &amp; Future Outlook</a:t>
            </a:r>
          </a:p>
        </p:txBody>
      </p:sp>
      <p:sp>
        <p:nvSpPr>
          <p:cNvPr id="7" name="object 3">
            <a:extLst>
              <a:ext uri="{FF2B5EF4-FFF2-40B4-BE49-F238E27FC236}">
                <a16:creationId xmlns:a16="http://schemas.microsoft.com/office/drawing/2014/main" id="{6DC0A7E1-6037-2BDB-32B9-AB59512BE25E}"/>
              </a:ext>
            </a:extLst>
          </p:cNvPr>
          <p:cNvSpPr txBox="1"/>
          <p:nvPr/>
        </p:nvSpPr>
        <p:spPr>
          <a:xfrm>
            <a:off x="726282" y="1516282"/>
            <a:ext cx="10725152" cy="1137308"/>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Communication Infrastructure: </a:t>
            </a:r>
            <a:r>
              <a:rPr lang="en-GB" sz="1800" dirty="0">
                <a:solidFill>
                  <a:sysClr val="windowText" lastClr="000000"/>
                </a:solidFill>
                <a:latin typeface="Arial"/>
                <a:cs typeface="Arial"/>
              </a:rPr>
              <a:t>Successful CV deployment depends on 5G, roadside units (RSUs), and vehicle-to-everything (V2X) technologies.</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Road Markings and Signage: </a:t>
            </a:r>
            <a:r>
              <a:rPr lang="en-GB" sz="1800" dirty="0">
                <a:solidFill>
                  <a:sysClr val="windowText" lastClr="000000"/>
                </a:solidFill>
                <a:latin typeface="Arial"/>
                <a:cs typeface="Arial"/>
              </a:rPr>
              <a:t>AVs depend on well-maintained road infrastructure to operate safely.</a:t>
            </a:r>
          </a:p>
        </p:txBody>
      </p:sp>
      <p:sp>
        <p:nvSpPr>
          <p:cNvPr id="10" name="object 3">
            <a:extLst>
              <a:ext uri="{FF2B5EF4-FFF2-40B4-BE49-F238E27FC236}">
                <a16:creationId xmlns:a16="http://schemas.microsoft.com/office/drawing/2014/main" id="{EF7234F0-B3B5-998F-CEF4-3DC4C0083A77}"/>
              </a:ext>
            </a:extLst>
          </p:cNvPr>
          <p:cNvSpPr txBox="1"/>
          <p:nvPr/>
        </p:nvSpPr>
        <p:spPr>
          <a:xfrm>
            <a:off x="733424" y="28820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Developing countries may face larger hurdles due to infrastructure deficits.</a:t>
            </a:r>
            <a:endParaRPr lang="en-GB" sz="1800" b="1" dirty="0">
              <a:solidFill>
                <a:sysClr val="windowText" lastClr="000000"/>
              </a:solidFill>
              <a:latin typeface="Arial"/>
              <a:cs typeface="Arial"/>
            </a:endParaRPr>
          </a:p>
        </p:txBody>
      </p:sp>
      <p:sp>
        <p:nvSpPr>
          <p:cNvPr id="11" name="object 3">
            <a:extLst>
              <a:ext uri="{FF2B5EF4-FFF2-40B4-BE49-F238E27FC236}">
                <a16:creationId xmlns:a16="http://schemas.microsoft.com/office/drawing/2014/main" id="{9A68D52A-E312-EACF-B985-19A5764EAEB7}"/>
              </a:ext>
            </a:extLst>
          </p:cNvPr>
          <p:cNvSpPr txBox="1"/>
          <p:nvPr/>
        </p:nvSpPr>
        <p:spPr>
          <a:xfrm>
            <a:off x="726282" y="379655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Social Acceptance and </a:t>
            </a:r>
            <a:r>
              <a:rPr lang="en-GB" sz="1800" b="1" dirty="0" err="1">
                <a:solidFill>
                  <a:sysClr val="windowText" lastClr="000000"/>
                </a:solidFill>
                <a:latin typeface="Arial"/>
                <a:cs typeface="Arial"/>
              </a:rPr>
              <a:t>Behavioral</a:t>
            </a:r>
            <a:r>
              <a:rPr lang="en-GB" sz="1800" b="1" dirty="0">
                <a:solidFill>
                  <a:sysClr val="windowText" lastClr="000000"/>
                </a:solidFill>
                <a:latin typeface="Arial"/>
                <a:cs typeface="Arial"/>
              </a:rPr>
              <a:t> Change  💼 </a:t>
            </a:r>
          </a:p>
        </p:txBody>
      </p:sp>
      <p:sp>
        <p:nvSpPr>
          <p:cNvPr id="12" name="object 3">
            <a:extLst>
              <a:ext uri="{FF2B5EF4-FFF2-40B4-BE49-F238E27FC236}">
                <a16:creationId xmlns:a16="http://schemas.microsoft.com/office/drawing/2014/main" id="{339545F1-7CEE-B8A8-A4BE-01A93691B6DA}"/>
              </a:ext>
            </a:extLst>
          </p:cNvPr>
          <p:cNvSpPr txBox="1"/>
          <p:nvPr/>
        </p:nvSpPr>
        <p:spPr>
          <a:xfrm>
            <a:off x="719140" y="4287759"/>
            <a:ext cx="10725152" cy="873133"/>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Trust and Fear: </a:t>
            </a:r>
            <a:r>
              <a:rPr lang="en-GB" sz="1800" dirty="0">
                <a:solidFill>
                  <a:sysClr val="windowText" lastClr="000000"/>
                </a:solidFill>
                <a:latin typeface="Arial"/>
                <a:cs typeface="Arial"/>
              </a:rPr>
              <a:t>Public hesitance to ride in driverless cars remains high.</a:t>
            </a:r>
          </a:p>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Job Displacement: </a:t>
            </a:r>
            <a:r>
              <a:rPr lang="en-GB" sz="1800" dirty="0">
                <a:solidFill>
                  <a:sysClr val="windowText" lastClr="000000"/>
                </a:solidFill>
                <a:latin typeface="Arial"/>
                <a:cs typeface="Arial"/>
              </a:rPr>
              <a:t>Widespread adoption could impact millions of professional drivers globally.</a:t>
            </a:r>
          </a:p>
          <a:p>
            <a:pPr marL="16328" lvl="1" defTabSz="1175644" hangingPunct="1">
              <a:lnSpc>
                <a:spcPct val="100000"/>
              </a:lnSpc>
              <a:spcBef>
                <a:spcPts val="129"/>
              </a:spcBef>
            </a:pPr>
            <a:r>
              <a:rPr lang="en-GB" sz="1800" b="1" dirty="0">
                <a:solidFill>
                  <a:sysClr val="windowText" lastClr="000000"/>
                </a:solidFill>
                <a:latin typeface="Arial"/>
                <a:cs typeface="Arial"/>
              </a:rPr>
              <a:t>✅ Learning Curve: </a:t>
            </a:r>
            <a:r>
              <a:rPr lang="en-GB" sz="1800" dirty="0">
                <a:solidFill>
                  <a:sysClr val="windowText" lastClr="000000"/>
                </a:solidFill>
                <a:latin typeface="Arial"/>
                <a:cs typeface="Arial"/>
              </a:rPr>
              <a:t>People need time to understand how to interact with AVs and CVs safely.</a:t>
            </a:r>
          </a:p>
        </p:txBody>
      </p:sp>
    </p:spTree>
    <p:extLst>
      <p:ext uri="{BB962C8B-B14F-4D97-AF65-F5344CB8AC3E}">
        <p14:creationId xmlns:p14="http://schemas.microsoft.com/office/powerpoint/2010/main" val="2774799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9787-C221-7F22-6B55-397D542DC33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730B67-32E2-B215-C73F-8106068A8B73}"/>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DC009352-5683-6ECE-B3E8-50FBD7D7B09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Future Prospects 🌍 </a:t>
            </a:r>
          </a:p>
        </p:txBody>
      </p:sp>
      <p:sp>
        <p:nvSpPr>
          <p:cNvPr id="76" name="object 2">
            <a:extLst>
              <a:ext uri="{FF2B5EF4-FFF2-40B4-BE49-F238E27FC236}">
                <a16:creationId xmlns:a16="http://schemas.microsoft.com/office/drawing/2014/main" id="{419554A1-65B9-2170-A6D5-D0E34A89BC06}"/>
              </a:ext>
            </a:extLst>
          </p:cNvPr>
          <p:cNvSpPr txBox="1">
            <a:spLocks/>
          </p:cNvSpPr>
          <p:nvPr/>
        </p:nvSpPr>
        <p:spPr>
          <a:xfrm>
            <a:off x="726282" y="480941"/>
            <a:ext cx="3420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Challenges &amp; Future Outlook</a:t>
            </a:r>
          </a:p>
        </p:txBody>
      </p:sp>
      <p:sp>
        <p:nvSpPr>
          <p:cNvPr id="7" name="object 3">
            <a:extLst>
              <a:ext uri="{FF2B5EF4-FFF2-40B4-BE49-F238E27FC236}">
                <a16:creationId xmlns:a16="http://schemas.microsoft.com/office/drawing/2014/main" id="{DC04891D-1E64-45AD-2335-A7F39822CA33}"/>
              </a:ext>
            </a:extLst>
          </p:cNvPr>
          <p:cNvSpPr txBox="1"/>
          <p:nvPr/>
        </p:nvSpPr>
        <p:spPr>
          <a:xfrm>
            <a:off x="726282" y="15162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Despite the hurdles, industry and governments are moving steadily toward integration:</a:t>
            </a:r>
            <a:endParaRPr lang="en-GB" sz="1800" b="1"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3F40AD33-DE05-BD3E-F782-24E825E49B46}"/>
              </a:ext>
            </a:extLst>
          </p:cNvPr>
          <p:cNvSpPr txBox="1"/>
          <p:nvPr/>
        </p:nvSpPr>
        <p:spPr>
          <a:xfrm>
            <a:off x="733424" y="1967982"/>
            <a:ext cx="10948985" cy="873133"/>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b="1" dirty="0">
                <a:solidFill>
                  <a:sysClr val="windowText" lastClr="000000"/>
                </a:solidFill>
                <a:latin typeface="Arial"/>
                <a:cs typeface="Arial"/>
              </a:rPr>
              <a:t>1. Short-term [0–5 years]:</a:t>
            </a:r>
          </a:p>
          <a:p>
            <a:pPr marL="16328" lvl="1" defTabSz="1175644" hangingPunct="1">
              <a:lnSpc>
                <a:spcPct val="100000"/>
              </a:lnSpc>
              <a:spcBef>
                <a:spcPts val="129"/>
              </a:spcBef>
            </a:pPr>
            <a:r>
              <a:rPr lang="en-GB" sz="1800" dirty="0">
                <a:solidFill>
                  <a:sysClr val="windowText" lastClr="000000"/>
                </a:solidFill>
                <a:latin typeface="Arial"/>
                <a:cs typeface="Arial"/>
              </a:rPr>
              <a:t>✅ Pilot projects, AV shuttles, testing zones</a:t>
            </a:r>
          </a:p>
          <a:p>
            <a:pPr marL="16328" lvl="1" defTabSz="1175644" hangingPunct="1">
              <a:lnSpc>
                <a:spcPct val="100000"/>
              </a:lnSpc>
              <a:spcBef>
                <a:spcPts val="129"/>
              </a:spcBef>
            </a:pPr>
            <a:r>
              <a:rPr lang="en-GB" sz="1800" dirty="0">
                <a:solidFill>
                  <a:sysClr val="windowText" lastClr="000000"/>
                </a:solidFill>
                <a:latin typeface="Arial"/>
                <a:cs typeface="Arial"/>
              </a:rPr>
              <a:t>✅ Increased V2X deployment in cities</a:t>
            </a:r>
          </a:p>
        </p:txBody>
      </p:sp>
      <p:sp>
        <p:nvSpPr>
          <p:cNvPr id="5" name="object 3">
            <a:extLst>
              <a:ext uri="{FF2B5EF4-FFF2-40B4-BE49-F238E27FC236}">
                <a16:creationId xmlns:a16="http://schemas.microsoft.com/office/drawing/2014/main" id="{F24DAAFD-8578-5121-5439-13204868E415}"/>
              </a:ext>
            </a:extLst>
          </p:cNvPr>
          <p:cNvSpPr txBox="1"/>
          <p:nvPr/>
        </p:nvSpPr>
        <p:spPr>
          <a:xfrm>
            <a:off x="726282" y="2999328"/>
            <a:ext cx="10948985" cy="1162956"/>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b="1" dirty="0">
                <a:solidFill>
                  <a:sysClr val="windowText" lastClr="000000"/>
                </a:solidFill>
                <a:latin typeface="Arial"/>
                <a:cs typeface="Arial"/>
              </a:rPr>
              <a:t>2. Medium-term [5–15 years]:</a:t>
            </a:r>
          </a:p>
          <a:p>
            <a:pPr marL="16328" lvl="1" defTabSz="1175644" hangingPunct="1">
              <a:lnSpc>
                <a:spcPct val="100000"/>
              </a:lnSpc>
              <a:spcBef>
                <a:spcPts val="129"/>
              </a:spcBef>
            </a:pPr>
            <a:r>
              <a:rPr lang="en-GB" sz="1800" dirty="0">
                <a:solidFill>
                  <a:sysClr val="windowText" lastClr="000000"/>
                </a:solidFill>
                <a:latin typeface="Arial"/>
                <a:cs typeface="Arial"/>
              </a:rPr>
              <a:t>✅ Widespread connected vehicle ecosystem</a:t>
            </a:r>
          </a:p>
          <a:p>
            <a:pPr marL="16328" lvl="1" defTabSz="1175644" hangingPunct="1">
              <a:lnSpc>
                <a:spcPct val="100000"/>
              </a:lnSpc>
              <a:spcBef>
                <a:spcPts val="129"/>
              </a:spcBef>
            </a:pPr>
            <a:r>
              <a:rPr lang="en-GB" sz="1800" dirty="0">
                <a:solidFill>
                  <a:sysClr val="windowText" lastClr="000000"/>
                </a:solidFill>
                <a:latin typeface="Arial"/>
                <a:cs typeface="Arial"/>
              </a:rPr>
              <a:t>✅ Automated freight and logistics</a:t>
            </a:r>
          </a:p>
          <a:p>
            <a:pPr marL="16328" lvl="1" defTabSz="1175644" hangingPunct="1">
              <a:lnSpc>
                <a:spcPct val="100000"/>
              </a:lnSpc>
              <a:spcBef>
                <a:spcPts val="129"/>
              </a:spcBef>
            </a:pPr>
            <a:r>
              <a:rPr lang="en-GB" sz="1800" dirty="0">
                <a:solidFill>
                  <a:sysClr val="windowText" lastClr="000000"/>
                </a:solidFill>
                <a:latin typeface="Arial"/>
                <a:cs typeface="Arial"/>
              </a:rPr>
              <a:t>✅ Mixed traffic with partial autonomy</a:t>
            </a:r>
          </a:p>
        </p:txBody>
      </p:sp>
      <p:sp>
        <p:nvSpPr>
          <p:cNvPr id="6" name="object 3">
            <a:extLst>
              <a:ext uri="{FF2B5EF4-FFF2-40B4-BE49-F238E27FC236}">
                <a16:creationId xmlns:a16="http://schemas.microsoft.com/office/drawing/2014/main" id="{24069266-2148-9D57-12CE-4FBA1DF77716}"/>
              </a:ext>
            </a:extLst>
          </p:cNvPr>
          <p:cNvSpPr txBox="1"/>
          <p:nvPr/>
        </p:nvSpPr>
        <p:spPr>
          <a:xfrm>
            <a:off x="726281" y="4320497"/>
            <a:ext cx="10948985" cy="1162956"/>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b="1" dirty="0">
                <a:solidFill>
                  <a:sysClr val="windowText" lastClr="000000"/>
                </a:solidFill>
                <a:latin typeface="Arial"/>
                <a:cs typeface="Arial"/>
              </a:rPr>
              <a:t>3. Long-term [15+ years]:</a:t>
            </a:r>
          </a:p>
          <a:p>
            <a:pPr marL="16328" lvl="1" defTabSz="1175644" hangingPunct="1">
              <a:lnSpc>
                <a:spcPct val="100000"/>
              </a:lnSpc>
              <a:spcBef>
                <a:spcPts val="129"/>
              </a:spcBef>
            </a:pPr>
            <a:r>
              <a:rPr lang="en-GB" sz="1800" dirty="0">
                <a:solidFill>
                  <a:sysClr val="windowText" lastClr="000000"/>
                </a:solidFill>
                <a:latin typeface="Arial"/>
                <a:cs typeface="Arial"/>
              </a:rPr>
              <a:t>✅ Fully autonomous mobility networks</a:t>
            </a:r>
          </a:p>
          <a:p>
            <a:pPr marL="16328" lvl="1" defTabSz="1175644" hangingPunct="1">
              <a:lnSpc>
                <a:spcPct val="100000"/>
              </a:lnSpc>
              <a:spcBef>
                <a:spcPts val="129"/>
              </a:spcBef>
            </a:pPr>
            <a:r>
              <a:rPr lang="en-GB" sz="1800" dirty="0">
                <a:solidFill>
                  <a:sysClr val="windowText" lastClr="000000"/>
                </a:solidFill>
                <a:latin typeface="Arial"/>
                <a:cs typeface="Arial"/>
              </a:rPr>
              <a:t>✅ Smart cities with integrated CAV systems</a:t>
            </a:r>
          </a:p>
          <a:p>
            <a:pPr marL="16328" lvl="1" defTabSz="1175644" hangingPunct="1">
              <a:lnSpc>
                <a:spcPct val="100000"/>
              </a:lnSpc>
              <a:spcBef>
                <a:spcPts val="129"/>
              </a:spcBef>
            </a:pPr>
            <a:r>
              <a:rPr lang="en-GB" sz="1800" dirty="0">
                <a:solidFill>
                  <a:sysClr val="windowText" lastClr="000000"/>
                </a:solidFill>
                <a:latin typeface="Arial"/>
                <a:cs typeface="Arial"/>
              </a:rPr>
              <a:t>✅ Major reduction in crashes and emissions</a:t>
            </a:r>
          </a:p>
        </p:txBody>
      </p:sp>
    </p:spTree>
    <p:extLst>
      <p:ext uri="{BB962C8B-B14F-4D97-AF65-F5344CB8AC3E}">
        <p14:creationId xmlns:p14="http://schemas.microsoft.com/office/powerpoint/2010/main" val="3892370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7</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0039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What is the main difference between autonomous and connected vehicles?</a:t>
            </a: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Autonomous vehicles rely on communication between vehicles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Connected vehicles drive themselves without human input</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Autonomous vehicles make decisions independently, connected vehicles rely on communication</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Both require no human driver</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Which of the following is NOT a sensor commonly used in autonomous vehicles?</a:t>
            </a: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sv-SE" sz="1800" dirty="0">
                <a:solidFill>
                  <a:sysClr val="windowText" lastClr="000000"/>
                </a:solidFill>
                <a:latin typeface="Arial"/>
                <a:cs typeface="Arial"/>
              </a:rPr>
              <a:t>LiDAR</a:t>
            </a:r>
          </a:p>
          <a:p>
            <a:pPr marL="627063" lvl="8" indent="-317500" defTabSz="1175644" hangingPunct="1">
              <a:lnSpc>
                <a:spcPct val="100000"/>
              </a:lnSpc>
              <a:spcBef>
                <a:spcPts val="129"/>
              </a:spcBef>
              <a:buFont typeface="+mj-lt"/>
              <a:buAutoNum type="alphaUcPeriod"/>
            </a:pPr>
            <a:r>
              <a:rPr lang="sv-SE" sz="1800" dirty="0">
                <a:solidFill>
                  <a:sysClr val="windowText" lastClr="000000"/>
                </a:solidFill>
                <a:latin typeface="Arial"/>
                <a:cs typeface="Arial"/>
              </a:rPr>
              <a:t>Radar</a:t>
            </a:r>
          </a:p>
          <a:p>
            <a:pPr marL="627063" lvl="8" indent="-317500" defTabSz="1175644" hangingPunct="1">
              <a:lnSpc>
                <a:spcPct val="100000"/>
              </a:lnSpc>
              <a:spcBef>
                <a:spcPts val="129"/>
              </a:spcBef>
              <a:buFont typeface="+mj-lt"/>
              <a:buAutoNum type="alphaUcPeriod"/>
            </a:pPr>
            <a:r>
              <a:rPr lang="sv-SE" sz="1800" dirty="0">
                <a:solidFill>
                  <a:sysClr val="windowText" lastClr="000000"/>
                </a:solidFill>
                <a:latin typeface="Arial"/>
                <a:cs typeface="Arial"/>
              </a:rPr>
              <a:t>Sonar</a:t>
            </a:r>
          </a:p>
          <a:p>
            <a:pPr marL="627063" lvl="8" indent="-317500" defTabSz="1175644" hangingPunct="1">
              <a:lnSpc>
                <a:spcPct val="100000"/>
              </a:lnSpc>
              <a:spcBef>
                <a:spcPts val="129"/>
              </a:spcBef>
              <a:buFont typeface="+mj-lt"/>
              <a:buAutoNum type="alphaUcPeriod"/>
            </a:pPr>
            <a:r>
              <a:rPr lang="sv-SE" sz="1800" dirty="0">
                <a:solidFill>
                  <a:sysClr val="windowText" lastClr="000000"/>
                </a:solidFill>
                <a:latin typeface="Arial"/>
                <a:cs typeface="Arial"/>
              </a:rPr>
              <a:t>Thermometer</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What does V2X stand for in connected vehicle technology?</a:t>
            </a: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Vehicle-to-Exit</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Vehicle-to-Everything</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Vehicle-to-Xenon</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Vehicle-to-Extra</a:t>
            </a:r>
          </a:p>
        </p:txBody>
      </p:sp>
      <p:sp>
        <p:nvSpPr>
          <p:cNvPr id="6" name="Title 5">
            <a:extLst>
              <a:ext uri="{FF2B5EF4-FFF2-40B4-BE49-F238E27FC236}">
                <a16:creationId xmlns:a16="http://schemas.microsoft.com/office/drawing/2014/main" id="{5BEE2BFB-6BB8-ED4E-2444-406F59D1ABEC}"/>
              </a:ext>
            </a:extLst>
          </p:cNvPr>
          <p:cNvSpPr>
            <a:spLocks noGrp="1"/>
          </p:cNvSpPr>
          <p:nvPr>
            <p:ph type="title"/>
          </p:nvPr>
        </p:nvSpPr>
        <p:spPr>
          <a:xfrm>
            <a:off x="727200" y="432000"/>
            <a:ext cx="1008000" cy="369332"/>
          </a:xfrm>
        </p:spPr>
        <p:txBody>
          <a:bodyPr/>
          <a:lstStyle/>
          <a:p>
            <a:r>
              <a:rPr lang="en-GB" dirty="0"/>
              <a:t>7. Quiz</a:t>
            </a:r>
            <a:endParaRPr lang="LID4096" dirty="0"/>
          </a:p>
        </p:txBody>
      </p:sp>
    </p:spTree>
    <p:extLst>
      <p:ext uri="{BB962C8B-B14F-4D97-AF65-F5344CB8AC3E}">
        <p14:creationId xmlns:p14="http://schemas.microsoft.com/office/powerpoint/2010/main" val="3998914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4CF3-BE1E-B633-3F75-78AAA63291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E72A271-9363-1E62-221F-2CB67B2A253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What is one key benefit of connected vehicles (CVs)?</a:t>
            </a:r>
          </a:p>
        </p:txBody>
      </p:sp>
      <p:sp>
        <p:nvSpPr>
          <p:cNvPr id="5" name="object 3">
            <a:extLst>
              <a:ext uri="{FF2B5EF4-FFF2-40B4-BE49-F238E27FC236}">
                <a16:creationId xmlns:a16="http://schemas.microsoft.com/office/drawing/2014/main" id="{8A086EC3-A91A-7E2E-C419-738553473FD2}"/>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Complete independence from internet connectivity</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Improved social interaction between drivers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Real-time information sharing to avoid collisions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Ability to fly over congested roads</a:t>
            </a:r>
          </a:p>
        </p:txBody>
      </p:sp>
      <p:sp>
        <p:nvSpPr>
          <p:cNvPr id="9" name="object 3">
            <a:extLst>
              <a:ext uri="{FF2B5EF4-FFF2-40B4-BE49-F238E27FC236}">
                <a16:creationId xmlns:a16="http://schemas.microsoft.com/office/drawing/2014/main" id="{857B59FD-78A5-09F5-7D9B-3B021B6C7CD2}"/>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Which of these is a potential ethical concern with autonomous vehicles?</a:t>
            </a:r>
          </a:p>
        </p:txBody>
      </p:sp>
      <p:sp>
        <p:nvSpPr>
          <p:cNvPr id="10" name="object 3">
            <a:extLst>
              <a:ext uri="{FF2B5EF4-FFF2-40B4-BE49-F238E27FC236}">
                <a16:creationId xmlns:a16="http://schemas.microsoft.com/office/drawing/2014/main" id="{2D91779B-0551-DE5D-6073-0733656FC3CD}"/>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Too much data being shared with passengers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Deciding who is responsible for cleaning the car</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Making decisions during unavoidable crashes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Network bandwidth usage</a:t>
            </a:r>
          </a:p>
        </p:txBody>
      </p:sp>
      <p:sp>
        <p:nvSpPr>
          <p:cNvPr id="11" name="object 3">
            <a:extLst>
              <a:ext uri="{FF2B5EF4-FFF2-40B4-BE49-F238E27FC236}">
                <a16:creationId xmlns:a16="http://schemas.microsoft.com/office/drawing/2014/main" id="{42536F85-95DB-78FC-9AFB-7EF6B82C38DD}"/>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 What challenge do both AVs and CVs face in poor weather conditions?</a:t>
            </a:r>
          </a:p>
        </p:txBody>
      </p:sp>
      <p:sp>
        <p:nvSpPr>
          <p:cNvPr id="12" name="object 3">
            <a:extLst>
              <a:ext uri="{FF2B5EF4-FFF2-40B4-BE49-F238E27FC236}">
                <a16:creationId xmlns:a16="http://schemas.microsoft.com/office/drawing/2014/main" id="{F87588E1-D101-8DA9-5582-7A2572563C88}"/>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Excessive fuel usage</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Sensor failure or reduced visibility</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Passenger refusal to ride</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Legal parking</a:t>
            </a:r>
          </a:p>
        </p:txBody>
      </p:sp>
      <p:sp>
        <p:nvSpPr>
          <p:cNvPr id="6" name="Title 5">
            <a:extLst>
              <a:ext uri="{FF2B5EF4-FFF2-40B4-BE49-F238E27FC236}">
                <a16:creationId xmlns:a16="http://schemas.microsoft.com/office/drawing/2014/main" id="{BA4464A2-7DD3-79A1-CF40-C8BEF91A3C34}"/>
              </a:ext>
            </a:extLst>
          </p:cNvPr>
          <p:cNvSpPr>
            <a:spLocks noGrp="1"/>
          </p:cNvSpPr>
          <p:nvPr>
            <p:ph type="title"/>
          </p:nvPr>
        </p:nvSpPr>
        <p:spPr>
          <a:xfrm>
            <a:off x="727200" y="432000"/>
            <a:ext cx="1008000" cy="369332"/>
          </a:xfrm>
        </p:spPr>
        <p:txBody>
          <a:bodyPr/>
          <a:lstStyle/>
          <a:p>
            <a:r>
              <a:rPr lang="en-GB" dirty="0"/>
              <a:t>7. Quiz</a:t>
            </a:r>
            <a:endParaRPr lang="LID4096" dirty="0"/>
          </a:p>
        </p:txBody>
      </p:sp>
    </p:spTree>
    <p:extLst>
      <p:ext uri="{BB962C8B-B14F-4D97-AF65-F5344CB8AC3E}">
        <p14:creationId xmlns:p14="http://schemas.microsoft.com/office/powerpoint/2010/main" val="354950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10C7-E918-DD1C-8B68-DA7A2DF880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DE050B-E265-A4DD-3621-1659F518A70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 How could AVs impact urban transport systems positively?</a:t>
            </a:r>
          </a:p>
        </p:txBody>
      </p:sp>
      <p:sp>
        <p:nvSpPr>
          <p:cNvPr id="5" name="object 3">
            <a:extLst>
              <a:ext uri="{FF2B5EF4-FFF2-40B4-BE49-F238E27FC236}">
                <a16:creationId xmlns:a16="http://schemas.microsoft.com/office/drawing/2014/main" id="{D8FD27A4-D4AD-0505-A566-6EE125E425B1}"/>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Reduce road capacity</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Increase travel times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Improve traffic efficiency and safety</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Promote private vehicle ownership</a:t>
            </a:r>
          </a:p>
        </p:txBody>
      </p:sp>
      <p:sp>
        <p:nvSpPr>
          <p:cNvPr id="9" name="object 3">
            <a:extLst>
              <a:ext uri="{FF2B5EF4-FFF2-40B4-BE49-F238E27FC236}">
                <a16:creationId xmlns:a16="http://schemas.microsoft.com/office/drawing/2014/main" id="{CC6878DD-DB61-C33F-84CC-FFFE36EC5741}"/>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 Which infrastructure upgrade is essential for connected vehicle communication?</a:t>
            </a:r>
          </a:p>
        </p:txBody>
      </p:sp>
      <p:sp>
        <p:nvSpPr>
          <p:cNvPr id="10" name="object 3">
            <a:extLst>
              <a:ext uri="{FF2B5EF4-FFF2-40B4-BE49-F238E27FC236}">
                <a16:creationId xmlns:a16="http://schemas.microsoft.com/office/drawing/2014/main" id="{38CA5AF7-B1B9-5436-5C80-DEEA120C3685}"/>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Wider roads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5G and roadside communication units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Electric charging stations only</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More toll booths</a:t>
            </a:r>
          </a:p>
        </p:txBody>
      </p:sp>
      <p:sp>
        <p:nvSpPr>
          <p:cNvPr id="11" name="object 3">
            <a:extLst>
              <a:ext uri="{FF2B5EF4-FFF2-40B4-BE49-F238E27FC236}">
                <a16:creationId xmlns:a16="http://schemas.microsoft.com/office/drawing/2014/main" id="{8D6F1660-5367-256B-F484-6A021A86BA9A}"/>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9. What is a common public concern regarding AV adoption?</a:t>
            </a:r>
          </a:p>
        </p:txBody>
      </p:sp>
      <p:sp>
        <p:nvSpPr>
          <p:cNvPr id="12" name="object 3">
            <a:extLst>
              <a:ext uri="{FF2B5EF4-FFF2-40B4-BE49-F238E27FC236}">
                <a16:creationId xmlns:a16="http://schemas.microsoft.com/office/drawing/2014/main" id="{E27D6224-0CE6-D5E5-A2D4-C7DA250F2A8F}"/>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Cars being too quiet</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Loss of driver’s licenses</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Lack of trust in machine decision-making</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Increased walking</a:t>
            </a:r>
          </a:p>
        </p:txBody>
      </p:sp>
      <p:sp>
        <p:nvSpPr>
          <p:cNvPr id="6" name="Title 5">
            <a:extLst>
              <a:ext uri="{FF2B5EF4-FFF2-40B4-BE49-F238E27FC236}">
                <a16:creationId xmlns:a16="http://schemas.microsoft.com/office/drawing/2014/main" id="{2E0D069F-7474-F076-43A3-CED96F3F9435}"/>
              </a:ext>
            </a:extLst>
          </p:cNvPr>
          <p:cNvSpPr>
            <a:spLocks noGrp="1"/>
          </p:cNvSpPr>
          <p:nvPr>
            <p:ph type="title"/>
          </p:nvPr>
        </p:nvSpPr>
        <p:spPr>
          <a:xfrm>
            <a:off x="727200" y="432000"/>
            <a:ext cx="1008000" cy="369332"/>
          </a:xfrm>
        </p:spPr>
        <p:txBody>
          <a:bodyPr/>
          <a:lstStyle/>
          <a:p>
            <a:r>
              <a:rPr lang="en-GB" dirty="0"/>
              <a:t>7. Quiz</a:t>
            </a:r>
            <a:endParaRPr lang="LID4096" dirty="0"/>
          </a:p>
        </p:txBody>
      </p:sp>
    </p:spTree>
    <p:extLst>
      <p:ext uri="{BB962C8B-B14F-4D97-AF65-F5344CB8AC3E}">
        <p14:creationId xmlns:p14="http://schemas.microsoft.com/office/powerpoint/2010/main" val="3503853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7BA89-1C27-4536-143B-A3866D86F51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EE1092B-7887-E7DB-2E19-A014DCE1483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10. Which vehicle type requires external information from its environment to function optimally?</a:t>
            </a:r>
          </a:p>
        </p:txBody>
      </p:sp>
      <p:sp>
        <p:nvSpPr>
          <p:cNvPr id="5" name="object 3">
            <a:extLst>
              <a:ext uri="{FF2B5EF4-FFF2-40B4-BE49-F238E27FC236}">
                <a16:creationId xmlns:a16="http://schemas.microsoft.com/office/drawing/2014/main" id="{805CE270-5C40-40E6-2B3E-AB3D768A2CD0}"/>
              </a:ext>
            </a:extLst>
          </p:cNvPr>
          <p:cNvSpPr txBox="1"/>
          <p:nvPr/>
        </p:nvSpPr>
        <p:spPr>
          <a:xfrm>
            <a:off x="733424" y="1369669"/>
            <a:ext cx="10725152" cy="1162956"/>
          </a:xfrm>
          <a:prstGeom prst="rect">
            <a:avLst/>
          </a:prstGeom>
        </p:spPr>
        <p:txBody>
          <a:bodyPr vert="horz" wrap="square" lIns="0" tIns="16329" rIns="0" bIns="0" rtlCol="0">
            <a:spAutoFit/>
          </a:bodyPr>
          <a:lstStyle/>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Manual cars</a:t>
            </a:r>
          </a:p>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Autonomous vehicles only</a:t>
            </a:r>
          </a:p>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Connected vehicles</a:t>
            </a:r>
          </a:p>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None of the above</a:t>
            </a:r>
          </a:p>
        </p:txBody>
      </p:sp>
      <p:sp>
        <p:nvSpPr>
          <p:cNvPr id="6" name="Title 5">
            <a:extLst>
              <a:ext uri="{FF2B5EF4-FFF2-40B4-BE49-F238E27FC236}">
                <a16:creationId xmlns:a16="http://schemas.microsoft.com/office/drawing/2014/main" id="{EB5500E0-9039-D19C-C5A2-212B4DD013B7}"/>
              </a:ext>
            </a:extLst>
          </p:cNvPr>
          <p:cNvSpPr>
            <a:spLocks noGrp="1"/>
          </p:cNvSpPr>
          <p:nvPr>
            <p:ph type="title"/>
          </p:nvPr>
        </p:nvSpPr>
        <p:spPr>
          <a:xfrm>
            <a:off x="727200" y="432000"/>
            <a:ext cx="1008000" cy="369332"/>
          </a:xfrm>
        </p:spPr>
        <p:txBody>
          <a:bodyPr/>
          <a:lstStyle/>
          <a:p>
            <a:r>
              <a:rPr lang="en-GB" dirty="0"/>
              <a:t>7. Quiz</a:t>
            </a:r>
            <a:endParaRPr lang="LID4096" dirty="0"/>
          </a:p>
        </p:txBody>
      </p:sp>
    </p:spTree>
    <p:extLst>
      <p:ext uri="{BB962C8B-B14F-4D97-AF65-F5344CB8AC3E}">
        <p14:creationId xmlns:p14="http://schemas.microsoft.com/office/powerpoint/2010/main" val="762495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C7199-EB99-C4DE-C3AB-03408791A51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A001D10-846D-A2C3-DA85-ED07D24D912C}"/>
              </a:ext>
            </a:extLst>
          </p:cNvPr>
          <p:cNvSpPr txBox="1"/>
          <p:nvPr/>
        </p:nvSpPr>
        <p:spPr>
          <a:xfrm>
            <a:off x="726282" y="1025080"/>
            <a:ext cx="10726092" cy="3617474"/>
          </a:xfrm>
          <a:prstGeom prst="rect">
            <a:avLst/>
          </a:prstGeom>
        </p:spPr>
        <p:txBody>
          <a:bodyPr vert="horz" wrap="square" lIns="0" tIns="16329" rIns="0" bIns="0" rtlCol="0">
            <a:spAutoFit/>
          </a:bodyPr>
          <a:lstStyle/>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4: Autonomous vs Connected Vehicles</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20</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4.1 Autonomous vs Connected Vehicles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4.2 How They Work Together (CV + AV = CAV)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22</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4.3 Challenges of Integration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23</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5: Impacts on Transport Systems	……....……………………………………………………...	24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5.1 Impacts on Transport Systems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6: Challenges &amp; Future Prospects	………….........…………..……………………………….	29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6.1 Challenges &amp; Future Prospects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6.2 Future Prospects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33</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7: Quiz</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34</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7.1 MCQ Questions (x10)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35</a:t>
            </a:r>
          </a:p>
        </p:txBody>
      </p:sp>
      <p:sp>
        <p:nvSpPr>
          <p:cNvPr id="14" name="object 2">
            <a:extLst>
              <a:ext uri="{FF2B5EF4-FFF2-40B4-BE49-F238E27FC236}">
                <a16:creationId xmlns:a16="http://schemas.microsoft.com/office/drawing/2014/main" id="{C98850F2-3719-BBEB-506D-391001218D2C}"/>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
        <p:nvSpPr>
          <p:cNvPr id="2" name="object 2">
            <a:extLst>
              <a:ext uri="{FF2B5EF4-FFF2-40B4-BE49-F238E27FC236}">
                <a16:creationId xmlns:a16="http://schemas.microsoft.com/office/drawing/2014/main" id="{34606644-1879-7D02-B636-B14807D7B402}"/>
              </a:ext>
            </a:extLst>
          </p:cNvPr>
          <p:cNvSpPr txBox="1">
            <a:spLocks/>
          </p:cNvSpPr>
          <p:nvPr/>
        </p:nvSpPr>
        <p:spPr>
          <a:xfrm>
            <a:off x="6974541" y="428560"/>
            <a:ext cx="451107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Traffic Flow Theory and Simulation</a:t>
            </a:r>
          </a:p>
        </p:txBody>
      </p:sp>
    </p:spTree>
    <p:extLst>
      <p:ext uri="{BB962C8B-B14F-4D97-AF65-F5344CB8AC3E}">
        <p14:creationId xmlns:p14="http://schemas.microsoft.com/office/powerpoint/2010/main" val="1806706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Overview and Objectives</a:t>
            </a:r>
          </a:p>
        </p:txBody>
      </p:sp>
    </p:spTree>
    <p:extLst>
      <p:ext uri="{BB962C8B-B14F-4D97-AF65-F5344CB8AC3E}">
        <p14:creationId xmlns:p14="http://schemas.microsoft.com/office/powerpoint/2010/main" val="9444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1.1 Overview: Autonomous &amp; Connected Vehicles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This lecture introduces Autonomous Vehicles (AVs) and Connected Vehicles (CVs). You will learn what they are, how they work, the technologies behind them, their benefits and challenges, and how they will shape future transport systems. The lecture also explores real-world applications and global trends in autonomous and connected mobility.</a:t>
            </a:r>
            <a:endParaRPr lang="en-GB" sz="1800" dirty="0">
              <a:solidFill>
                <a:sysClr val="windowText" lastClr="000000"/>
              </a:solidFill>
              <a:latin typeface="Arial"/>
              <a:cs typeface="Arial"/>
            </a:endParaRPr>
          </a:p>
        </p:txBody>
      </p:sp>
      <p:sp>
        <p:nvSpPr>
          <p:cNvPr id="2" name="object 3">
            <a:extLst>
              <a:ext uri="{FF2B5EF4-FFF2-40B4-BE49-F238E27FC236}">
                <a16:creationId xmlns:a16="http://schemas.microsoft.com/office/drawing/2014/main" id="{26319F22-75A5-364D-292E-4CAA4A86AA98}"/>
              </a:ext>
            </a:extLst>
          </p:cNvPr>
          <p:cNvSpPr txBox="1"/>
          <p:nvPr/>
        </p:nvSpPr>
        <p:spPr>
          <a:xfrm>
            <a:off x="733424" y="3469623"/>
            <a:ext cx="10827097" cy="2127323"/>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By the end of this lecture, students will be able to:</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Explain the basic concepts of Autonomous and Connected Vehicles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Understand the differences between AVs and CVs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Identify the technologies used in both systems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Describe their potential impacts on transportation systems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Recognize challenges and future opportunities</a:t>
            </a: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Learning Objectives:</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Overview and Objectives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EEA75-C847-A48B-1634-5E816E5BCE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4AA8434-5B04-877A-5E8E-B5813ECBDFC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1.2 Why Study Autonomous &amp; Connected Vehicles?</a:t>
            </a:r>
          </a:p>
        </p:txBody>
      </p:sp>
      <p:sp>
        <p:nvSpPr>
          <p:cNvPr id="5" name="object 3">
            <a:extLst>
              <a:ext uri="{FF2B5EF4-FFF2-40B4-BE49-F238E27FC236}">
                <a16:creationId xmlns:a16="http://schemas.microsoft.com/office/drawing/2014/main" id="{EE9A57DD-D1FD-D1F2-263D-70626126BB6B}"/>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Understanding AVs and CVs is essential as these technologies are rapidly shaping the future of mobility. They influence road safety, urban planning, traffic management, logistics, and public transport. For transport professionals, knowing how these systems work helps in designing smarter and more sustainable mobility solutions.</a:t>
            </a:r>
          </a:p>
        </p:txBody>
      </p:sp>
      <p:sp>
        <p:nvSpPr>
          <p:cNvPr id="2" name="object 3">
            <a:extLst>
              <a:ext uri="{FF2B5EF4-FFF2-40B4-BE49-F238E27FC236}">
                <a16:creationId xmlns:a16="http://schemas.microsoft.com/office/drawing/2014/main" id="{7938CEEE-1F5B-C5C8-81F0-9191D152930B}"/>
              </a:ext>
            </a:extLst>
          </p:cNvPr>
          <p:cNvSpPr txBox="1"/>
          <p:nvPr/>
        </p:nvSpPr>
        <p:spPr>
          <a:xfrm>
            <a:off x="733424" y="3469623"/>
            <a:ext cx="10827097" cy="1393789"/>
          </a:xfrm>
          <a:prstGeom prst="rect">
            <a:avLst/>
          </a:prstGeom>
        </p:spPr>
        <p:txBody>
          <a:bodyPr vert="horz" wrap="square" lIns="0" tIns="16329" rIns="0" bIns="0" rtlCol="0">
            <a:spAutoFit/>
          </a:bodyPr>
          <a:lstStyle/>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Part of Intelligent Transportation Systems (ITS).</a:t>
            </a:r>
          </a:p>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Support Mobility-as-a-Service (</a:t>
            </a:r>
            <a:r>
              <a:rPr lang="en-GB" sz="1800" dirty="0" err="1">
                <a:solidFill>
                  <a:sysClr val="windowText" lastClr="000000"/>
                </a:solidFill>
                <a:latin typeface="Arial"/>
                <a:cs typeface="Arial"/>
              </a:rPr>
              <a:t>MaaS</a:t>
            </a:r>
            <a:r>
              <a:rPr lang="en-GB" sz="1800" dirty="0">
                <a:solidFill>
                  <a:sysClr val="windowText" lastClr="000000"/>
                </a:solidFill>
                <a:latin typeface="Arial"/>
                <a:cs typeface="Arial"/>
              </a:rPr>
              <a:t>) and on-demand mobility.</a:t>
            </a:r>
          </a:p>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Improve traffic management, especially in cities.</a:t>
            </a:r>
          </a:p>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Support sustainability goals (reduced emissions, shared mobility).</a:t>
            </a:r>
          </a:p>
        </p:txBody>
      </p:sp>
      <p:sp>
        <p:nvSpPr>
          <p:cNvPr id="4" name="object 3">
            <a:extLst>
              <a:ext uri="{FF2B5EF4-FFF2-40B4-BE49-F238E27FC236}">
                <a16:creationId xmlns:a16="http://schemas.microsoft.com/office/drawing/2014/main" id="{911189AF-6EFE-4896-0039-B22F56D38F8C}"/>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Do AVs &amp; CVs Fit into Modern Transport?</a:t>
            </a:r>
          </a:p>
        </p:txBody>
      </p:sp>
      <p:sp>
        <p:nvSpPr>
          <p:cNvPr id="8" name="object 2">
            <a:extLst>
              <a:ext uri="{FF2B5EF4-FFF2-40B4-BE49-F238E27FC236}">
                <a16:creationId xmlns:a16="http://schemas.microsoft.com/office/drawing/2014/main" id="{A829FBB8-DED4-C3F8-ECDB-E8E4C26AAE7C}"/>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Overview and Objectives</a:t>
            </a:r>
          </a:p>
        </p:txBody>
      </p:sp>
    </p:spTree>
    <p:extLst>
      <p:ext uri="{BB962C8B-B14F-4D97-AF65-F5344CB8AC3E}">
        <p14:creationId xmlns:p14="http://schemas.microsoft.com/office/powerpoint/2010/main" val="165042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262F4-3846-6561-9265-47B99929411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FBFB0EE-62A4-4CBD-E0F4-63890427FB5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Autonomous Vehicles (AVs)</a:t>
            </a:r>
          </a:p>
        </p:txBody>
      </p:sp>
    </p:spTree>
    <p:extLst>
      <p:ext uri="{BB962C8B-B14F-4D97-AF65-F5344CB8AC3E}">
        <p14:creationId xmlns:p14="http://schemas.microsoft.com/office/powerpoint/2010/main" val="1729823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1B952-3BAE-C308-3AB4-AB8FAD97D94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9B67D61-5C4F-B2F1-1625-3902F2464F3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2.1 What Are Autonomous Vehicles?</a:t>
            </a:r>
          </a:p>
        </p:txBody>
      </p:sp>
      <p:sp>
        <p:nvSpPr>
          <p:cNvPr id="5" name="object 3">
            <a:extLst>
              <a:ext uri="{FF2B5EF4-FFF2-40B4-BE49-F238E27FC236}">
                <a16:creationId xmlns:a16="http://schemas.microsoft.com/office/drawing/2014/main" id="{969ECCDC-0D0D-C11D-B7EC-7045C2052665}"/>
              </a:ext>
            </a:extLst>
          </p:cNvPr>
          <p:cNvSpPr txBox="1"/>
          <p:nvPr/>
        </p:nvSpPr>
        <p:spPr>
          <a:xfrm>
            <a:off x="726281" y="3054329"/>
            <a:ext cx="6472378" cy="2006777"/>
          </a:xfrm>
          <a:prstGeom prst="rect">
            <a:avLst/>
          </a:prstGeom>
        </p:spPr>
        <p:txBody>
          <a:bodyPr vert="horz" wrap="square" lIns="0" tIns="16329" rIns="0" bIns="0" rtlCol="0">
            <a:spAutoFit/>
          </a:bodyPr>
          <a:lstStyle/>
          <a:p>
            <a:pPr marL="538163" indent="-3429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Perception: </a:t>
            </a:r>
            <a:r>
              <a:rPr lang="en-GB" sz="1800" dirty="0">
                <a:solidFill>
                  <a:sysClr val="windowText" lastClr="000000"/>
                </a:solidFill>
                <a:latin typeface="Arial"/>
                <a:cs typeface="Arial"/>
              </a:rPr>
              <a:t>Detect vehicles, pedestrians, signs, lane markings</a:t>
            </a:r>
          </a:p>
          <a:p>
            <a:pPr marL="538163" indent="-3429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Localization: </a:t>
            </a:r>
            <a:r>
              <a:rPr lang="en-GB" sz="1800" dirty="0">
                <a:solidFill>
                  <a:sysClr val="windowText" lastClr="000000"/>
                </a:solidFill>
                <a:latin typeface="Arial"/>
                <a:cs typeface="Arial"/>
              </a:rPr>
              <a:t>Determine exact position using GPS, IMU, and HD maps</a:t>
            </a:r>
          </a:p>
          <a:p>
            <a:pPr marL="538163" indent="-3429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Prediction: </a:t>
            </a:r>
            <a:r>
              <a:rPr lang="en-GB" sz="1800" dirty="0">
                <a:solidFill>
                  <a:sysClr val="windowText" lastClr="000000"/>
                </a:solidFill>
                <a:latin typeface="Arial"/>
                <a:cs typeface="Arial"/>
              </a:rPr>
              <a:t>Estimate what other road users may do next</a:t>
            </a:r>
          </a:p>
          <a:p>
            <a:pPr marL="538163" indent="-3429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Planning: </a:t>
            </a:r>
            <a:r>
              <a:rPr lang="en-GB" sz="1800" dirty="0">
                <a:solidFill>
                  <a:sysClr val="windowText" lastClr="000000"/>
                </a:solidFill>
                <a:latin typeface="Arial"/>
                <a:cs typeface="Arial"/>
              </a:rPr>
              <a:t>Select safe and efficient routes and </a:t>
            </a:r>
            <a:r>
              <a:rPr lang="en-GB" sz="1800" dirty="0" err="1">
                <a:solidFill>
                  <a:sysClr val="windowText" lastClr="000000"/>
                </a:solidFill>
                <a:latin typeface="Arial"/>
                <a:cs typeface="Arial"/>
              </a:rPr>
              <a:t>maneuvers</a:t>
            </a:r>
            <a:endParaRPr lang="en-GB" sz="1800" dirty="0">
              <a:solidFill>
                <a:sysClr val="windowText" lastClr="000000"/>
              </a:solidFill>
              <a:latin typeface="Arial"/>
              <a:cs typeface="Arial"/>
            </a:endParaRPr>
          </a:p>
          <a:p>
            <a:pPr marL="538163" indent="-342900" defTabSz="1175644" hangingPunct="1">
              <a:lnSpc>
                <a:spcPct val="100000"/>
              </a:lnSpc>
              <a:spcBef>
                <a:spcPts val="129"/>
              </a:spcBef>
              <a:buFont typeface="+mj-lt"/>
              <a:buAutoNum type="arabicPeriod"/>
            </a:pPr>
            <a:r>
              <a:rPr lang="en-GB" sz="1800" b="1" dirty="0">
                <a:solidFill>
                  <a:sysClr val="windowText" lastClr="000000"/>
                </a:solidFill>
                <a:latin typeface="Arial"/>
                <a:cs typeface="Arial"/>
              </a:rPr>
              <a:t>Control: </a:t>
            </a:r>
            <a:r>
              <a:rPr lang="en-GB" sz="1800" dirty="0">
                <a:solidFill>
                  <a:sysClr val="windowText" lastClr="000000"/>
                </a:solidFill>
                <a:latin typeface="Arial"/>
                <a:cs typeface="Arial"/>
              </a:rPr>
              <a:t>Execute steering, braking, and acceleration</a:t>
            </a:r>
          </a:p>
        </p:txBody>
      </p:sp>
      <p:sp>
        <p:nvSpPr>
          <p:cNvPr id="4" name="object 3">
            <a:extLst>
              <a:ext uri="{FF2B5EF4-FFF2-40B4-BE49-F238E27FC236}">
                <a16:creationId xmlns:a16="http://schemas.microsoft.com/office/drawing/2014/main" id="{848E9E2D-2254-5FCB-1EB0-E4DA7B4170EB}"/>
              </a:ext>
            </a:extLst>
          </p:cNvPr>
          <p:cNvSpPr txBox="1"/>
          <p:nvPr/>
        </p:nvSpPr>
        <p:spPr>
          <a:xfrm>
            <a:off x="733424" y="264053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How Do AVs Work? (The AV Pipeline)</a:t>
            </a:r>
          </a:p>
        </p:txBody>
      </p:sp>
      <p:sp>
        <p:nvSpPr>
          <p:cNvPr id="7" name="object 3">
            <a:extLst>
              <a:ext uri="{FF2B5EF4-FFF2-40B4-BE49-F238E27FC236}">
                <a16:creationId xmlns:a16="http://schemas.microsoft.com/office/drawing/2014/main" id="{54D56B6E-8F60-1168-AF4F-EA4AA0EFE5E6}"/>
              </a:ext>
            </a:extLst>
          </p:cNvPr>
          <p:cNvSpPr txBox="1"/>
          <p:nvPr/>
        </p:nvSpPr>
        <p:spPr>
          <a:xfrm>
            <a:off x="726282" y="1516282"/>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Autonomous Vehicles (AVs) are vehicles that can monitor their surroundings, make decisions, and control driving tasks with limited or no human input. They rely on advanced software, AI, and sensor systems to navigate safely.</a:t>
            </a:r>
          </a:p>
        </p:txBody>
      </p:sp>
      <p:sp>
        <p:nvSpPr>
          <p:cNvPr id="11" name="Title 10">
            <a:extLst>
              <a:ext uri="{FF2B5EF4-FFF2-40B4-BE49-F238E27FC236}">
                <a16:creationId xmlns:a16="http://schemas.microsoft.com/office/drawing/2014/main" id="{757825C2-BFD9-0343-DF06-F77A60668178}"/>
              </a:ext>
            </a:extLst>
          </p:cNvPr>
          <p:cNvSpPr>
            <a:spLocks noGrp="1"/>
          </p:cNvSpPr>
          <p:nvPr>
            <p:ph type="title"/>
          </p:nvPr>
        </p:nvSpPr>
        <p:spPr>
          <a:xfrm>
            <a:off x="727200" y="432000"/>
            <a:ext cx="3096000" cy="369332"/>
          </a:xfrm>
        </p:spPr>
        <p:txBody>
          <a:bodyPr/>
          <a:lstStyle/>
          <a:p>
            <a:r>
              <a:rPr lang="en-US" dirty="0"/>
              <a:t>2. Autonomous Vehicles</a:t>
            </a:r>
          </a:p>
        </p:txBody>
      </p:sp>
      <p:sp>
        <p:nvSpPr>
          <p:cNvPr id="2" name="object 3">
            <a:extLst>
              <a:ext uri="{FF2B5EF4-FFF2-40B4-BE49-F238E27FC236}">
                <a16:creationId xmlns:a16="http://schemas.microsoft.com/office/drawing/2014/main" id="{50C2A15F-EDC5-2AA0-00B9-DA6B9CC64776}"/>
              </a:ext>
            </a:extLst>
          </p:cNvPr>
          <p:cNvSpPr txBox="1"/>
          <p:nvPr/>
        </p:nvSpPr>
        <p:spPr>
          <a:xfrm>
            <a:off x="740566" y="543115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This multi-stage process allows the AV to behave like a human driver, but using sensors and algorithms.</a:t>
            </a:r>
          </a:p>
        </p:txBody>
      </p:sp>
      <p:pic>
        <p:nvPicPr>
          <p:cNvPr id="8" name="Picture 7">
            <a:extLst>
              <a:ext uri="{FF2B5EF4-FFF2-40B4-BE49-F238E27FC236}">
                <a16:creationId xmlns:a16="http://schemas.microsoft.com/office/drawing/2014/main" id="{AC607BE6-AEDA-6028-D09A-35B052094903}"/>
              </a:ext>
            </a:extLst>
          </p:cNvPr>
          <p:cNvPicPr>
            <a:picLocks noChangeAspect="1"/>
          </p:cNvPicPr>
          <p:nvPr/>
        </p:nvPicPr>
        <p:blipFill>
          <a:blip r:embed="rId2"/>
          <a:stretch>
            <a:fillRect/>
          </a:stretch>
        </p:blipFill>
        <p:spPr>
          <a:xfrm>
            <a:off x="7669465" y="2551214"/>
            <a:ext cx="3781969" cy="2309689"/>
          </a:xfrm>
          <a:prstGeom prst="rect">
            <a:avLst/>
          </a:prstGeom>
        </p:spPr>
      </p:pic>
    </p:spTree>
    <p:extLst>
      <p:ext uri="{BB962C8B-B14F-4D97-AF65-F5344CB8AC3E}">
        <p14:creationId xmlns:p14="http://schemas.microsoft.com/office/powerpoint/2010/main" val="2715815909"/>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B67F0C85-4019-46BA-8819-BF6658C792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purl.org/dc/terms/"/>
    <ds:schemaRef ds:uri="http://www.w3.org/XML/1998/namespace"/>
    <ds:schemaRef ds:uri="http://schemas.microsoft.com/office/2006/documentManagement/types"/>
    <ds:schemaRef ds:uri="http://schemas.openxmlformats.org/package/2006/metadata/core-properties"/>
    <ds:schemaRef ds:uri="d7c2d7e5-d637-40e7-a03d-32f79b35a394"/>
    <ds:schemaRef ds:uri="http://schemas.microsoft.com/office/infopath/2007/PartnerControls"/>
    <ds:schemaRef ds:uri="http://purl.org/dc/dcmitype/"/>
    <ds:schemaRef ds:uri="597320a7-26c9-4ada-a5d3-9ce4cfbbe2be"/>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5080</TotalTime>
  <Words>4549</Words>
  <Application>Microsoft Office PowerPoint</Application>
  <PresentationFormat>Widescreen</PresentationFormat>
  <Paragraphs>497</Paragraphs>
  <Slides>40</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40</vt:i4>
      </vt:variant>
    </vt:vector>
  </HeadingPairs>
  <TitlesOfParts>
    <vt:vector size="53" baseType="lpstr">
      <vt:lpstr>Aptos</vt:lpstr>
      <vt:lpstr>Arial</vt:lpstr>
      <vt:lpstr>Arial Rounded MT Bold</vt:lpstr>
      <vt:lpstr>Calibri</vt:lpstr>
      <vt:lpstr>DM Sans Medium</vt:lpstr>
      <vt:lpstr>DM Sans Regular</vt:lpstr>
      <vt:lpstr>Helvetica Neue</vt:lpstr>
      <vt:lpstr>Helvetica Neue Medium</vt:lpstr>
      <vt:lpstr>Montserrat Regular</vt:lpstr>
      <vt:lpstr>Poppins Light</vt:lpstr>
      <vt:lpstr>Wingdings</vt:lpstr>
      <vt:lpstr>21_BasicWhite</vt:lpstr>
      <vt:lpstr>Office Theme</vt:lpstr>
      <vt:lpstr>Transport Research and Analysis</vt:lpstr>
      <vt:lpstr>PowerPoint Presentation</vt:lpstr>
      <vt:lpstr>PowerPoint Presentation</vt:lpstr>
      <vt:lpstr>PowerPoint Presentation</vt:lpstr>
      <vt:lpstr>PowerPoint Presentation</vt:lpstr>
      <vt:lpstr>1. Overview and Objectives</vt:lpstr>
      <vt:lpstr>1. Overview and Objectives</vt:lpstr>
      <vt:lpstr>PowerPoint Presentation</vt:lpstr>
      <vt:lpstr>2. Autonomous Vehicles</vt:lpstr>
      <vt:lpstr>2. Autonomous Vehicles</vt:lpstr>
      <vt:lpstr>2. Autonomous Vehicles</vt:lpstr>
      <vt:lpstr>1. Introduction</vt:lpstr>
      <vt:lpstr>2. Autonomous Vehicles</vt:lpstr>
      <vt:lpstr>2. Autonomous Vehicles</vt:lpstr>
      <vt:lpstr>PowerPoint Presentation</vt:lpstr>
      <vt:lpstr>3. Connected Vehicles</vt:lpstr>
      <vt:lpstr>3. Connected Vehicles</vt:lpstr>
      <vt:lpstr>3. Connected Vehicles</vt:lpstr>
      <vt:lpstr>1. Introduction</vt:lpstr>
      <vt:lpstr>1. Introduction</vt:lpstr>
      <vt:lpstr>PowerPoint Presentation</vt:lpstr>
      <vt:lpstr>4. Autonomous vs Connected Vehicles (AVs vs CVs)</vt:lpstr>
      <vt:lpstr>4. Autonomous vs Connected Vehicles (AVs vs CVs)</vt:lpstr>
      <vt:lpstr>4. Autonomous vs Connected Vehicles (AVs vs CVs)</vt:lpstr>
      <vt:lpstr>PowerPoint Presentation</vt:lpstr>
      <vt:lpstr>5. Impacts on Transport Systems</vt:lpstr>
      <vt:lpstr>1. Introduction</vt:lpstr>
      <vt:lpstr>1. Introduction</vt:lpstr>
      <vt:lpstr>1. Introduction</vt:lpstr>
      <vt:lpstr>PowerPoint Presentation</vt:lpstr>
      <vt:lpstr>1. Introduction</vt:lpstr>
      <vt:lpstr>1. Introduction</vt:lpstr>
      <vt:lpstr>1. Introduction</vt:lpstr>
      <vt:lpstr>1. Introduction</vt:lpstr>
      <vt:lpstr>PowerPoint Presentation</vt:lpstr>
      <vt:lpstr>7. Quiz</vt:lpstr>
      <vt:lpstr>7. Quiz</vt:lpstr>
      <vt:lpstr>7. Quiz</vt:lpstr>
      <vt:lpstr>7. Quiz</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984</cp:revision>
  <dcterms:modified xsi:type="dcterms:W3CDTF">2026-05-04T16:33:34Z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