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317" r:id="rId4"/>
    <p:sldId id="398" r:id="rId5"/>
    <p:sldId id="399" r:id="rId6"/>
    <p:sldId id="258" r:id="rId7"/>
    <p:sldId id="400" r:id="rId8"/>
    <p:sldId id="401" r:id="rId9"/>
    <p:sldId id="402" r:id="rId10"/>
    <p:sldId id="318" r:id="rId11"/>
    <p:sldId id="403" r:id="rId12"/>
    <p:sldId id="319" r:id="rId13"/>
    <p:sldId id="407" r:id="rId14"/>
    <p:sldId id="320" r:id="rId15"/>
    <p:sldId id="409" r:id="rId16"/>
    <p:sldId id="321" r:id="rId17"/>
    <p:sldId id="412" r:id="rId18"/>
    <p:sldId id="322" r:id="rId19"/>
    <p:sldId id="413" r:id="rId20"/>
    <p:sldId id="414" r:id="rId21"/>
    <p:sldId id="397" r:id="rId22"/>
    <p:sldId id="415" r:id="rId23"/>
    <p:sldId id="450" r:id="rId24"/>
    <p:sldId id="421" r:id="rId25"/>
    <p:sldId id="418" r:id="rId26"/>
    <p:sldId id="425" r:id="rId27"/>
    <p:sldId id="426" r:id="rId28"/>
    <p:sldId id="427"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z9igS4bDmtRAvsWY3m98qidb7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73" d="100"/>
          <a:sy n="73" d="100"/>
        </p:scale>
        <p:origin x="101"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 Id="rId8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D348943-739B-5F7D-2893-704563994B4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3B2BF2F-A654-B79A-D77B-2B344F8F5E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F407790A-FFEC-A7C5-9EFA-B495DA8E43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02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65D0B1F-0115-D36E-7DF1-A442E47BF1F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1FAB06CB-231F-77FC-E1D8-94A9B62960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8E2E544-0886-DC3D-46D5-65CC7C7DF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4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7655CD7-4416-3265-4402-7CF37973F96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326B828E-0A2E-5B01-B06B-C4FFCC1A64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B90075A-FC43-B1E6-2415-804F8BEFA4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78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30C7DEB-F13A-93A2-2648-05CF00DBDBC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13BAFDD0-F992-068F-C26C-C1AE62A188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4A5EDF4-8FAA-EFFC-D526-8F9F80D852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58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0C8B3D8-B1AF-3539-2F93-63A76659266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5549D85-8C79-0436-38E8-2B404224FF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AF9EB88-81ED-EA44-7BC7-E82F81F55A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93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59175BA-F529-072D-5539-EF3CEC7CB37B}"/>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3977245-1FF4-779B-5C85-6536860E6A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34CEB7F-6FDC-A705-A4C6-F2463A548A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90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0292505-DDC2-8386-3715-EEDF4F0DF53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9D250B5-7361-0FA8-8658-1B9E13D64E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2B45EEB-1292-0E66-13E7-3E4005CEA3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67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9E25E7D-DA7F-1AE1-2AE0-AC6B9D4E986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91F2234-1C07-AE34-1716-333DBA042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730FC964-A0A6-7F82-46AF-D28989F6DF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77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3C64C84-0C61-41A3-E98F-4DD01104837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377D647-3854-2889-F830-948D0ECB84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2470314-990A-A0B6-E759-65F852E425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96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85EA846-A98C-27F8-D718-C3FF1EAAE8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FB4CEA64-B7BD-B936-D003-26D5E40F38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D0ACB78-9A39-A45B-E4C3-D1A5AD8982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74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50E5ACD-31E7-D110-3617-53A513A4FC2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6163FEE3-7B1D-7453-78AC-5BE4E15DCC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C64E33C-87EE-0030-A7F5-79E2D707E3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742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BD7634A-ECD3-2092-9F35-F63A0E6EC54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2CDA204-0238-A69A-16EA-26BA79DDF5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0BE4E8D-DCE6-A52E-4EFB-24CA1C4046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928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8413D68-87AE-72AC-427B-CD69598C30B4}"/>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76927E6-820B-9859-78D0-F6979B0A31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E4DD4CD-BCED-6B7A-A1AE-E0D5C4E14D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527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EAE167D-3A63-D10D-31FE-B285BCDF6D6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77A581D-FFBD-EC1C-093E-499ACC2166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A612EA2-1BBF-7938-E975-F3E0E67F99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180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349174E-6632-36D8-636B-EEE67A3D4D3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5A847FC-AE8D-FFA5-D999-7B4C73D5F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21640C7-E3B5-A3D6-FD40-A858B98E99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81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8A466E6-8AFB-E68D-D2FE-5A3CC900BA0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E33F813-8E0F-E059-F8FA-AB7DCED04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9256E67-3B25-BD10-7FA3-0C8F42A0C9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40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9F8B9704-814C-06B7-5A9C-F28A0A40DF9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DCD2DA1-AAB4-5759-D690-050CFB6A76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F0676AD6-20CA-25B1-012D-A8905763B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453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6E5E51D-A21D-0BFE-7B44-ED8EEF333AC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72E178F-72D3-26AC-8C75-58CAAF6B7A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237A919B-64DE-0994-7B8D-7641E3EE7A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28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D6344C2-118F-0FDE-07A1-F3DFC60C38A9}"/>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1E4731C-FDB7-2B82-799A-0387EED2F9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A5190DF-990E-0A87-91EC-9A56FF2789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44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CC3B695-F955-EE2B-8D81-D148491B770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2E6CE61-6567-5A6C-A298-57F2C82EEB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71E253A0-562A-CBE6-BE34-89B35C33DC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02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D776A65-1DCF-E7B2-658B-98F2A4CA961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D60C0C3-3CCD-714F-0B94-B4F0BEDD35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AC696B15-C1A5-B838-7CB7-C2D11A8F33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45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A8457CB-8401-C0BB-87FD-CBF2B69085C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57B9B8D1-45C6-3A31-122B-742CF14730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3A78522-D2ED-A0FE-F659-1CC94693C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98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9E1FB55-F9F6-4465-7937-D81E00074EC4}"/>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7657AA8-EB86-4906-5628-F1FDD8C055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60261462-12CD-3797-B1F2-B6D4F7126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65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277ABE3-772F-535B-6F2B-214CC6BC2F83}"/>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C046B2A-658F-B03D-9B9B-6B1E98C0BC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B952985-E4B7-FFA4-335A-202EACE41B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28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A479C4E-021A-5E0E-766E-B25AC3CC3AF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6FB7DC3-8329-9B89-0DA1-44D30071C1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209E3BB-746D-D51D-7066-D735440738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66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noProof="0" dirty="0"/>
              <a:t>Smart Transportation Systems and Analytics: </a:t>
            </a:r>
            <a:br>
              <a:rPr lang="en-US" sz="4000" noProof="0" dirty="0"/>
            </a:br>
            <a:r>
              <a:rPr lang="en-US" sz="4000" noProof="0" dirty="0"/>
              <a:t>Public Transit Integration and Priority Systems</a:t>
            </a:r>
          </a:p>
        </p:txBody>
      </p:sp>
      <p:sp>
        <p:nvSpPr>
          <p:cNvPr id="85" name="Google Shape;85;p1"/>
          <p:cNvSpPr txBox="1">
            <a:spLocks noGrp="1"/>
          </p:cNvSpPr>
          <p:nvPr>
            <p:ph type="subTitle" idx="1"/>
          </p:nvPr>
        </p:nvSpPr>
        <p:spPr>
          <a:xfrm>
            <a:off x="1376525" y="36512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noProof="0" dirty="0"/>
              <a:t>Jacek Oskarbski</a:t>
            </a:r>
          </a:p>
        </p:txBody>
      </p:sp>
      <p:pic>
        <p:nvPicPr>
          <p:cNvPr id="86" name="Google Shape;86;p1"/>
          <p:cNvPicPr preferRelativeResize="0"/>
          <p:nvPr/>
        </p:nvPicPr>
        <p:blipFill rotWithShape="1">
          <a:blip r:embed="rId3">
            <a:alphaModFix/>
          </a:blip>
          <a:srcRect/>
          <a:stretch/>
        </p:blipFill>
        <p:spPr>
          <a:xfrm>
            <a:off x="635529" y="5945188"/>
            <a:ext cx="2352675" cy="5048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8949798" y="6002338"/>
            <a:ext cx="2924175" cy="447675"/>
          </a:xfrm>
          <a:prstGeom prst="rect">
            <a:avLst/>
          </a:prstGeom>
          <a:noFill/>
          <a:ln>
            <a:noFill/>
          </a:ln>
        </p:spPr>
      </p:pic>
      <p:pic>
        <p:nvPicPr>
          <p:cNvPr id="88" name="Google Shape;88;p1"/>
          <p:cNvPicPr preferRelativeResize="0"/>
          <p:nvPr/>
        </p:nvPicPr>
        <p:blipFill rotWithShape="1">
          <a:blip r:embed="rId5">
            <a:alphaModFix/>
          </a:blip>
          <a:srcRect/>
          <a:stretch/>
        </p:blipFill>
        <p:spPr>
          <a:xfrm>
            <a:off x="7497360" y="6010805"/>
            <a:ext cx="1227411" cy="447674"/>
          </a:xfrm>
          <a:prstGeom prst="rect">
            <a:avLst/>
          </a:prstGeom>
          <a:noFill/>
          <a:ln>
            <a:noFill/>
          </a:ln>
        </p:spPr>
      </p:pic>
      <p:pic>
        <p:nvPicPr>
          <p:cNvPr id="90" name="Google Shape;90;p1"/>
          <p:cNvPicPr preferRelativeResize="0"/>
          <p:nvPr/>
        </p:nvPicPr>
        <p:blipFill rotWithShape="1">
          <a:blip r:embed="rId4">
            <a:alphaModFix/>
          </a:blip>
          <a:srcRect/>
          <a:stretch/>
        </p:blipFill>
        <p:spPr>
          <a:xfrm>
            <a:off x="8851473" y="6002338"/>
            <a:ext cx="2924175" cy="447675"/>
          </a:xfrm>
          <a:prstGeom prst="rect">
            <a:avLst/>
          </a:prstGeom>
          <a:noFill/>
          <a:ln>
            <a:noFill/>
          </a:ln>
        </p:spPr>
      </p:pic>
      <p:pic>
        <p:nvPicPr>
          <p:cNvPr id="91" name="Google Shape;91;p1"/>
          <p:cNvPicPr preferRelativeResize="0"/>
          <p:nvPr/>
        </p:nvPicPr>
        <p:blipFill rotWithShape="1">
          <a:blip r:embed="rId5">
            <a:alphaModFix/>
          </a:blip>
          <a:srcRect/>
          <a:stretch/>
        </p:blipFill>
        <p:spPr>
          <a:xfrm>
            <a:off x="7399035" y="6010805"/>
            <a:ext cx="1227411" cy="447674"/>
          </a:xfrm>
          <a:prstGeom prst="rect">
            <a:avLst/>
          </a:prstGeom>
          <a:noFill/>
          <a:ln>
            <a:noFill/>
          </a:ln>
        </p:spPr>
      </p:pic>
      <p:pic>
        <p:nvPicPr>
          <p:cNvPr id="1026" name="Picture 2" descr="SQUARES – Sustainability and Quality Assurance for Academic Governance and Redesign Engineering Studies">
            <a:extLst>
              <a:ext uri="{FF2B5EF4-FFF2-40B4-BE49-F238E27FC236}">
                <a16:creationId xmlns:a16="http://schemas.microsoft.com/office/drawing/2014/main" id="{62AE5BEC-2F30-CD72-49FE-F863FD9A2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62" y="91029"/>
            <a:ext cx="1997113" cy="885439"/>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3207F96E-4ED2-5BE3-9233-4BF373C4E320}"/>
              </a:ext>
            </a:extLst>
          </p:cNvPr>
          <p:cNvSpPr txBox="1"/>
          <p:nvPr/>
        </p:nvSpPr>
        <p:spPr>
          <a:xfrm>
            <a:off x="1988835" y="201684"/>
            <a:ext cx="5400675" cy="734945"/>
          </a:xfrm>
          <a:prstGeom prst="rect">
            <a:avLst/>
          </a:prstGeom>
          <a:noFill/>
        </p:spPr>
        <p:txBody>
          <a:bodyPr wrap="square" rtlCol="0">
            <a:spAutoFit/>
          </a:bodyPr>
          <a:lstStyle/>
          <a:p>
            <a:pPr algn="ctr">
              <a:lnSpc>
                <a:spcPct val="120000"/>
              </a:lnSpc>
            </a:pPr>
            <a:r>
              <a:rPr lang="en-US" sz="1800" b="1" i="0" noProof="0" dirty="0">
                <a:effectLst/>
                <a:latin typeface="Calibri" panose="020F0502020204030204" pitchFamily="34" charset="0"/>
                <a:ea typeface="Calibri" panose="020F0502020204030204" pitchFamily="34" charset="0"/>
                <a:cs typeface="Calibri" panose="020F0502020204030204" pitchFamily="34" charset="0"/>
              </a:rPr>
              <a:t>Sustainability and Quality Assurance for Academic Governance and Redesign Engineering Studies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FE1BD47-E29B-A4AE-B520-2C9AE18329B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D168AAB8-11B9-DD6A-4D52-9E08928B936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Granting Priority</a:t>
            </a:r>
            <a:endParaRPr lang="en-US" noProof="0" dirty="0"/>
          </a:p>
        </p:txBody>
      </p:sp>
      <p:sp>
        <p:nvSpPr>
          <p:cNvPr id="97" name="Google Shape;97;p2">
            <a:extLst>
              <a:ext uri="{FF2B5EF4-FFF2-40B4-BE49-F238E27FC236}">
                <a16:creationId xmlns:a16="http://schemas.microsoft.com/office/drawing/2014/main" id="{E9AE7275-13D7-CC94-A945-BD87B4A0A7DE}"/>
              </a:ext>
            </a:extLst>
          </p:cNvPr>
          <p:cNvSpPr txBox="1">
            <a:spLocks noGrp="1"/>
          </p:cNvSpPr>
          <p:nvPr>
            <p:ph type="body" idx="1"/>
          </p:nvPr>
        </p:nvSpPr>
        <p:spPr>
          <a:xfrm>
            <a:off x="838201" y="1130640"/>
            <a:ext cx="1066716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Phase skipping – after detecting a public transport vehicle, subsequent inactive phases are skipped in order to trigger the priority phase as quickly as possible. This method is characterized by intervention in the signal program, which is particularly dangerous in the case of skipping pedestrian phases, as impatient pedestrians may enter the roadway on a red light.</a:t>
            </a:r>
            <a:endParaRPr lang="en-US" sz="1900" dirty="0"/>
          </a:p>
        </p:txBody>
      </p:sp>
      <p:pic>
        <p:nvPicPr>
          <p:cNvPr id="1026" name="Picture 2" descr="PPT - Transit Signal Prioritization (TSP) and RTS RTS Transit Signal ...">
            <a:extLst>
              <a:ext uri="{FF2B5EF4-FFF2-40B4-BE49-F238E27FC236}">
                <a16:creationId xmlns:a16="http://schemas.microsoft.com/office/drawing/2014/main" id="{3528304A-52CE-8FAD-2763-69C4A8C6C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028" y="2438106"/>
            <a:ext cx="5875283" cy="440646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0626E1F7-363E-9690-99D9-73D2E9CDDED8}"/>
              </a:ext>
            </a:extLst>
          </p:cNvPr>
          <p:cNvSpPr txBox="1"/>
          <p:nvPr/>
        </p:nvSpPr>
        <p:spPr>
          <a:xfrm>
            <a:off x="7622511" y="6097728"/>
            <a:ext cx="3731288" cy="646331"/>
          </a:xfrm>
          <a:prstGeom prst="rect">
            <a:avLst/>
          </a:prstGeom>
          <a:noFill/>
        </p:spPr>
        <p:txBody>
          <a:bodyPr wrap="square">
            <a:spAutoFit/>
          </a:bodyPr>
          <a:lstStyle/>
          <a:p>
            <a:r>
              <a:rPr lang="en-US" sz="900" dirty="0"/>
              <a:t>Sabra, Wang &amp; Associates, Inc. (2013). </a:t>
            </a:r>
            <a:r>
              <a:rPr lang="en-US" sz="900" i="1" dirty="0"/>
              <a:t>Transit Signal Prioritization (TSP) and RTS Transit Signal Priority Work Group</a:t>
            </a:r>
            <a:r>
              <a:rPr lang="en-US" sz="900" dirty="0"/>
              <a:t>. Presentation prepared for Montgomery County, Maryland, State Highway Administration. July 16, 2013.</a:t>
            </a:r>
            <a:endParaRPr lang="pl-PL" sz="900" dirty="0"/>
          </a:p>
        </p:txBody>
      </p:sp>
    </p:spTree>
    <p:extLst>
      <p:ext uri="{BB962C8B-B14F-4D97-AF65-F5344CB8AC3E}">
        <p14:creationId xmlns:p14="http://schemas.microsoft.com/office/powerpoint/2010/main" val="315169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270407F-5714-4D37-BF92-355E78FACDC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DE433B71-8B4C-EEB7-0838-CF1F6CAA7E7E}"/>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Granting Priority</a:t>
            </a:r>
            <a:endParaRPr lang="en-US" noProof="0" dirty="0"/>
          </a:p>
        </p:txBody>
      </p:sp>
      <p:sp>
        <p:nvSpPr>
          <p:cNvPr id="97" name="Google Shape;97;p2">
            <a:extLst>
              <a:ext uri="{FF2B5EF4-FFF2-40B4-BE49-F238E27FC236}">
                <a16:creationId xmlns:a16="http://schemas.microsoft.com/office/drawing/2014/main" id="{9A905A74-43DA-64DA-2CEF-BC509CD731A7}"/>
              </a:ext>
            </a:extLst>
          </p:cNvPr>
          <p:cNvSpPr txBox="1">
            <a:spLocks noGrp="1"/>
          </p:cNvSpPr>
          <p:nvPr>
            <p:ph type="body" idx="1"/>
          </p:nvPr>
        </p:nvSpPr>
        <p:spPr>
          <a:xfrm>
            <a:off x="838200" y="1130640"/>
            <a:ext cx="10235083"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Moving horizon – based on the gradual adaptation of signal programs to grant priority. It takes place with a significant time lead (e.g., 120 s in the SPOT-UTOPIA system), so that changes in signal programs occur gradually and smoothly. Due to the relatively long time lead in contrast with the high dynamics of traffic profile variability and random factors, it is extremely difficult to determine the exact arrival time of a public transport vehicle at the intersection.</a:t>
            </a:r>
            <a:endParaRPr lang="en-US" sz="2100" dirty="0">
              <a:solidFill>
                <a:srgbClr val="002060"/>
              </a:solidFill>
            </a:endParaRPr>
          </a:p>
        </p:txBody>
      </p:sp>
      <p:sp>
        <p:nvSpPr>
          <p:cNvPr id="3" name="pole tekstowe 2">
            <a:extLst>
              <a:ext uri="{FF2B5EF4-FFF2-40B4-BE49-F238E27FC236}">
                <a16:creationId xmlns:a16="http://schemas.microsoft.com/office/drawing/2014/main" id="{24A13324-AA55-E9FB-BD19-4D514A36A57D}"/>
              </a:ext>
            </a:extLst>
          </p:cNvPr>
          <p:cNvSpPr txBox="1"/>
          <p:nvPr/>
        </p:nvSpPr>
        <p:spPr>
          <a:xfrm>
            <a:off x="9106733" y="6486419"/>
            <a:ext cx="3634991" cy="215444"/>
          </a:xfrm>
          <a:prstGeom prst="rect">
            <a:avLst/>
          </a:prstGeom>
          <a:noFill/>
        </p:spPr>
        <p:txBody>
          <a:bodyPr wrap="square">
            <a:spAutoFit/>
          </a:bodyPr>
          <a:lstStyle/>
          <a:p>
            <a:r>
              <a:rPr lang="pl-PL" sz="800" dirty="0"/>
              <a:t>SPOT-UTOPIA </a:t>
            </a:r>
            <a:r>
              <a:rPr lang="pl-PL" sz="800" dirty="0" err="1"/>
              <a:t>Peek</a:t>
            </a:r>
            <a:r>
              <a:rPr lang="pl-PL" sz="800" dirty="0"/>
              <a:t> </a:t>
            </a:r>
            <a:r>
              <a:rPr lang="pl-PL" sz="800" dirty="0" err="1"/>
              <a:t>Traffic</a:t>
            </a:r>
            <a:endParaRPr lang="en-US" sz="800" dirty="0"/>
          </a:p>
        </p:txBody>
      </p:sp>
      <p:pic>
        <p:nvPicPr>
          <p:cNvPr id="2" name="Picture 2" descr="Rysunek przedstawia schemat metody „przesuwającego się horyzontu” (ang. moving horizon) stosowanej w sterowaniu ruchem drogowym, aby nadać priorytet pojazdom transportu publicznego (TP). Schemat składa się z pięciu poziomych pasków, które ilustrują różne aspekty optymalizacji sygnalizacji w czasie, wraz z osią czasu na górze i osią wartości zmiennych po lewej stronie.&#10;&#10;- **Oś czasu:**  &#10;  - Na górze schematu znajduje się pozioma linia oznaczona jako „czas”, z podziałką wskazującą jednostki czasu.  &#10;  - Po lewej stronie jest oznaczenie „3 sec.”, co sugeruje, że schemat obejmuje krótkie okno czasowe (3 sekundy).  &#10;  - Po prawej stronie jest oznaczenie „1/2 horyzontu”, co wskazuje, że schemat rozciąga się na połowę horyzontu czasowego (np. 120 sekund w systemie SPOT-UTOPIA, jak wspomniano w dokumencie).  &#10;  - Na końcu osi czasu, po prawej, jest napis „plan sygnalizacji”, co oznacza, że schemat pokazuje, jak plan sygnalizacji jest dostosowywany w czasie.&#10;&#10;- **Paski (od góry do dołu):**  &#10;  1. **Wartości zmienne z ostatniej optymalizacji:**  &#10;     - Pierwszy pasek jest podzielony na segmenty w kolorze zielonym (faza zielonego światła) i pomarańczowym (faza przejściowa lub czerwona).  &#10;     - Segmenty te pokazują, jak wyglądał plan sygnalizacji na podstawie ostatniej optymalizacji, przed uwzględnieniem nowych danych.  &#10;&#10;  2. **Prawdopodobieństwo przybycia pojazdu komunikacji publicznej:**  &#10;     - Drugi pasek zawiera dwa wykresy w kształcie dzwonu (rozkład normalny), które reprezentują prawdopodobieństwo przybycia pojazdu TP w danym momencie.  &#10;     - Wykresy są jasnofioletowe z czarną obwódką i pokazują, że prawdopodobieństwo przybycia zmienia się w czasie – najpierw rośnie, osiąga szczyt, a potem maleje.  &#10;     - Pierwszy wykres jest bliżej lewej strony, drugi bardziej po prawej, co sugeruje przesunięcie w czasie w miarę aktualizacji danych.&#10;&#10;  3. **Profil przybyć:**  &#10;     - Trzeci pasek pokazuje, jak system przewiduje przybycie pojazdów TP.  &#10;     - Po lewej stronie są czarne prostokąty (oznaczone w legendzie jako „pojazdy wykryte przez detektory”), które wskazują na pojazdy już wykryte.  &#10;     - Dalej są szare prostokąty (oznaczone jako „przewidywane przybycia pojazdów”), które pokazują przewidywane przybycia na podstawie danych z detektorów i wcześniejszych optymalizacji.  &#10;     - Prostokąty są różnej wielkości, co może odzwierciedlać różną liczbę pojazdów lub pewność przewidywań.&#10;&#10;  4. **Wartości zmienne na następnych skrzyżowaniach:**  &#10;     - Czwarty pasek jest podobny do pierwszego, z segmentami zielonymi i pomarańczowymi, ale pokazuje plan sygnalizacji dla kolejnych skrzyżowań wzdłuż trasy pojazdu TP.  &#10;     - Segmenty te są krótsze i bardziej rozproszone, co sugeruje, że system dostosowuje sygnalizację na dalszych skrzyżowaniach z mniejszym wyprzedzeniem.&#10;&#10;  5. **Optymalne wartości zmienne dla skrzyżowania oraz wartości zmienne na następne 3 sekundy:**  &#10;     - Piąty pasek (oznaczony jako „optymalne wartości zmienne dla skrzyżowania”) pokazuje zoptymalizowany plan sygnalizacji dla bieżącego skrzyżowania.  &#10;     - Pasek poniżej (oznaczony jako „wartości zmienne na następne 3 sekundy”) pokazuje, jak te wartości będą wyglądały w najbliższym oknie czasowym (3 sekundy).  &#10;     - Oba paski mają segmenty zielone i pomarańczowe, ale są bardziej precyzyjne i krótsze, co wskazuje na ciągłą adaptację w czasie rzeczywistym.&#10;&#10;- **Legenda:**  &#10;  - W prawej dolnej części rysunku znajduje się legenda z dwoma symbolami:  &#10;    - Czarny prostokąt z napisem „pojazdy wykryte przez detektory” – oznacza pojazdy, które zostały już zarejestrowane przez detektory ruchu.  &#10;    - Szary prostokąt z napisem „przewidywane przybycia pojazdów” – oznacza przewidywane przybycia na podstawie danych i algorytmów.&#10;&#10;Rysunek jest czarno-biały z elementami w odcieniach fioletu (wykresy prawdopodobieństwa), zieleni i pomarańczowego (plany sygnalizacji). Ilustruje, jak metoda przesuwającego się horyzontu stopniowo dostosowuje plan sygnalizacji, uwzględniając dane z detektorów i przewidywania, aby zoptymalizować przejazd pojazdów transportu publicznego przez skrzyżowania.">
            <a:extLst>
              <a:ext uri="{FF2B5EF4-FFF2-40B4-BE49-F238E27FC236}">
                <a16:creationId xmlns:a16="http://schemas.microsoft.com/office/drawing/2014/main" id="{E0EDEAD1-6462-4713-E518-688326AC6CFB}"/>
              </a:ext>
            </a:extLst>
          </p:cNvPr>
          <p:cNvPicPr>
            <a:picLocks noChangeAspect="1" noChangeArrowheads="1"/>
          </p:cNvPicPr>
          <p:nvPr/>
        </p:nvPicPr>
        <p:blipFill>
          <a:blip r:embed="rId3" cstate="print"/>
          <a:stretch>
            <a:fillRect/>
          </a:stretch>
        </p:blipFill>
        <p:spPr bwMode="auto">
          <a:xfrm>
            <a:off x="3085267" y="2717953"/>
            <a:ext cx="6021466" cy="4049436"/>
          </a:xfrm>
          <a:prstGeom prst="rect">
            <a:avLst/>
          </a:prstGeom>
          <a:noFill/>
          <a:ln w="9525">
            <a:noFill/>
            <a:miter lim="800000"/>
            <a:headEnd/>
            <a:tailEnd/>
          </a:ln>
        </p:spPr>
      </p:pic>
    </p:spTree>
    <p:extLst>
      <p:ext uri="{BB962C8B-B14F-4D97-AF65-F5344CB8AC3E}">
        <p14:creationId xmlns:p14="http://schemas.microsoft.com/office/powerpoint/2010/main" val="356004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5A81E3D-70B8-7B24-01AA-54B45FA4FFB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5FDA7FD-9095-7B46-EB8E-67CB7E1E082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Granting Priority</a:t>
            </a:r>
            <a:endParaRPr lang="en-US" noProof="0" dirty="0"/>
          </a:p>
        </p:txBody>
      </p:sp>
      <p:sp>
        <p:nvSpPr>
          <p:cNvPr id="97" name="Google Shape;97;p2">
            <a:extLst>
              <a:ext uri="{FF2B5EF4-FFF2-40B4-BE49-F238E27FC236}">
                <a16:creationId xmlns:a16="http://schemas.microsoft.com/office/drawing/2014/main" id="{D20A035D-6EBB-4009-A526-E21F76B5ADA4}"/>
              </a:ext>
            </a:extLst>
          </p:cNvPr>
          <p:cNvSpPr txBox="1">
            <a:spLocks noGrp="1"/>
          </p:cNvSpPr>
          <p:nvPr>
            <p:ph type="body" idx="1"/>
          </p:nvPr>
        </p:nvSpPr>
        <p:spPr>
          <a:xfrm>
            <a:off x="838201" y="1130640"/>
            <a:ext cx="506018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Queue relocation – priority for public transport vehicles is granted if it is possible to relocate queues of private vehicles at the approach, to a location where separation of private and public transport occurs. This requires the use of bus gates or virtual (dynamically allocated) bus lanes.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“Green wave” – priority granted by the Traffic Management Center for the entire route, regardless of delays imposed on other users (absolute priority). This method is mainly used for emergency vehicles (e.g., rescue services). With respect to public transport vehicles, this method is applied very rarely.</a:t>
            </a:r>
          </a:p>
        </p:txBody>
      </p:sp>
      <p:pic>
        <p:nvPicPr>
          <p:cNvPr id="2050" name="Picture 2" descr="What is a Queue Jump Lane? - WhatcomTalk">
            <a:extLst>
              <a:ext uri="{FF2B5EF4-FFF2-40B4-BE49-F238E27FC236}">
                <a16:creationId xmlns:a16="http://schemas.microsoft.com/office/drawing/2014/main" id="{3E346A19-8177-5664-85DB-89EA92F29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147" y="1338995"/>
            <a:ext cx="4514850" cy="3609975"/>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F06D393E-4B8A-7B94-9F14-539C67346665}"/>
              </a:ext>
            </a:extLst>
          </p:cNvPr>
          <p:cNvSpPr txBox="1"/>
          <p:nvPr/>
        </p:nvSpPr>
        <p:spPr>
          <a:xfrm>
            <a:off x="6581671" y="5076279"/>
            <a:ext cx="6094324" cy="246221"/>
          </a:xfrm>
          <a:prstGeom prst="rect">
            <a:avLst/>
          </a:prstGeom>
          <a:noFill/>
        </p:spPr>
        <p:txBody>
          <a:bodyPr wrap="square">
            <a:spAutoFit/>
          </a:bodyPr>
          <a:lstStyle/>
          <a:p>
            <a:r>
              <a:rPr lang="pl-PL" sz="1000" dirty="0"/>
              <a:t>https://www.whatcomtalk.com/2018/08/20/what-is-a-queue-jump-lane/</a:t>
            </a:r>
          </a:p>
        </p:txBody>
      </p:sp>
    </p:spTree>
    <p:extLst>
      <p:ext uri="{BB962C8B-B14F-4D97-AF65-F5344CB8AC3E}">
        <p14:creationId xmlns:p14="http://schemas.microsoft.com/office/powerpoint/2010/main" val="402994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302F21E8-D547-50B9-0970-E19465EC347A}"/>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73C4262-078B-6B87-C912-15D12EFA7D7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Architecture of Priority Systems</a:t>
            </a:r>
            <a:endParaRPr lang="en-US" noProof="0" dirty="0"/>
          </a:p>
        </p:txBody>
      </p:sp>
      <p:sp>
        <p:nvSpPr>
          <p:cNvPr id="97" name="Google Shape;97;p2">
            <a:extLst>
              <a:ext uri="{FF2B5EF4-FFF2-40B4-BE49-F238E27FC236}">
                <a16:creationId xmlns:a16="http://schemas.microsoft.com/office/drawing/2014/main" id="{B9568CC6-B3C2-50F9-8749-BDE6C473FB50}"/>
              </a:ext>
            </a:extLst>
          </p:cNvPr>
          <p:cNvSpPr txBox="1">
            <a:spLocks noGrp="1"/>
          </p:cNvSpPr>
          <p:nvPr>
            <p:ph type="body" idx="1"/>
          </p:nvPr>
        </p:nvSpPr>
        <p:spPr>
          <a:xfrm>
            <a:off x="838202" y="1130640"/>
            <a:ext cx="542192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Centralized system: All decisions are made in the control center (UTC).</a:t>
            </a:r>
            <a:endParaRPr lang="pl-PL" sz="2100" noProof="0" dirty="0">
              <a:solidFill>
                <a:srgbClr val="002060"/>
              </a:solidFill>
            </a:endParaRPr>
          </a:p>
          <a:p>
            <a:pPr marL="685800" lvl="1" indent="-228600">
              <a:lnSpc>
                <a:spcPct val="100000"/>
              </a:lnSpc>
              <a:buSzPts val="1900"/>
            </a:pPr>
            <a:r>
              <a:rPr lang="en-US" sz="1900" dirty="0"/>
              <a:t>Advantages: Possibility of prioritization hierarchy, automatic adaptation to the situation.</a:t>
            </a:r>
            <a:endParaRPr lang="pl-PL" sz="1900" dirty="0"/>
          </a:p>
          <a:p>
            <a:pPr marL="685800" lvl="1" indent="-228600">
              <a:lnSpc>
                <a:spcPct val="100000"/>
              </a:lnSpc>
              <a:buSzPts val="1900"/>
            </a:pPr>
            <a:r>
              <a:rPr lang="en-US" sz="1900" dirty="0"/>
              <a:t>Disadvantages: Data transmission delays (2–3 s), sensitivity to disruptions.</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Decentralized (local) system: Priority is granted locally by controllers.</a:t>
            </a:r>
            <a:endParaRPr lang="pl-PL" sz="2100" noProof="0" dirty="0">
              <a:solidFill>
                <a:srgbClr val="002060"/>
              </a:solidFill>
            </a:endParaRPr>
          </a:p>
          <a:p>
            <a:pPr marL="685800" lvl="1" indent="-228600">
              <a:lnSpc>
                <a:spcPct val="100000"/>
              </a:lnSpc>
              <a:buSzPts val="1900"/>
            </a:pPr>
            <a:r>
              <a:rPr lang="en-US" sz="1900" dirty="0"/>
              <a:t>Advantages: Quick implementation of priority, independence from the control center.</a:t>
            </a:r>
            <a:endParaRPr lang="pl-PL" sz="1900" dirty="0"/>
          </a:p>
          <a:p>
            <a:pPr marL="685800" lvl="1" indent="-228600">
              <a:lnSpc>
                <a:spcPct val="100000"/>
              </a:lnSpc>
              <a:buSzPts val="1900"/>
            </a:pPr>
            <a:r>
              <a:rPr lang="en-US" sz="1900" dirty="0"/>
              <a:t>Disadvantages: Limitations in using advanced algorithms, potential traffic disturbances.</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Hybrid system: Combines features of centralized and decentralized systems.</a:t>
            </a:r>
            <a:endParaRPr lang="en-US" sz="1900" dirty="0"/>
          </a:p>
        </p:txBody>
      </p:sp>
      <p:pic>
        <p:nvPicPr>
          <p:cNvPr id="4" name="Obraz 3">
            <a:extLst>
              <a:ext uri="{FF2B5EF4-FFF2-40B4-BE49-F238E27FC236}">
                <a16:creationId xmlns:a16="http://schemas.microsoft.com/office/drawing/2014/main" id="{B9E3EE3B-666C-1A67-3CEB-AA332DA2F083}"/>
              </a:ext>
            </a:extLst>
          </p:cNvPr>
          <p:cNvPicPr>
            <a:picLocks noChangeAspect="1"/>
          </p:cNvPicPr>
          <p:nvPr/>
        </p:nvPicPr>
        <p:blipFill>
          <a:blip r:embed="rId3"/>
          <a:stretch>
            <a:fillRect/>
          </a:stretch>
        </p:blipFill>
        <p:spPr>
          <a:xfrm>
            <a:off x="7556360" y="841813"/>
            <a:ext cx="4173900" cy="2276135"/>
          </a:xfrm>
          <a:prstGeom prst="rect">
            <a:avLst/>
          </a:prstGeom>
        </p:spPr>
      </p:pic>
      <p:pic>
        <p:nvPicPr>
          <p:cNvPr id="6" name="Obraz 5">
            <a:extLst>
              <a:ext uri="{FF2B5EF4-FFF2-40B4-BE49-F238E27FC236}">
                <a16:creationId xmlns:a16="http://schemas.microsoft.com/office/drawing/2014/main" id="{4340CCCE-C786-DADE-CEA9-457C21E83A78}"/>
              </a:ext>
            </a:extLst>
          </p:cNvPr>
          <p:cNvPicPr>
            <a:picLocks noChangeAspect="1"/>
          </p:cNvPicPr>
          <p:nvPr/>
        </p:nvPicPr>
        <p:blipFill>
          <a:blip r:embed="rId4"/>
          <a:stretch>
            <a:fillRect/>
          </a:stretch>
        </p:blipFill>
        <p:spPr>
          <a:xfrm>
            <a:off x="7556360" y="3117948"/>
            <a:ext cx="4435654" cy="2948666"/>
          </a:xfrm>
          <a:prstGeom prst="rect">
            <a:avLst/>
          </a:prstGeom>
        </p:spPr>
      </p:pic>
      <p:sp>
        <p:nvSpPr>
          <p:cNvPr id="8" name="pole tekstowe 7">
            <a:extLst>
              <a:ext uri="{FF2B5EF4-FFF2-40B4-BE49-F238E27FC236}">
                <a16:creationId xmlns:a16="http://schemas.microsoft.com/office/drawing/2014/main" id="{3E08F76E-5928-4E43-B35A-D19A9DA67DF1}"/>
              </a:ext>
            </a:extLst>
          </p:cNvPr>
          <p:cNvSpPr txBox="1"/>
          <p:nvPr/>
        </p:nvSpPr>
        <p:spPr>
          <a:xfrm>
            <a:off x="6865537" y="6267005"/>
            <a:ext cx="6094324" cy="307777"/>
          </a:xfrm>
          <a:prstGeom prst="rect">
            <a:avLst/>
          </a:prstGeom>
          <a:noFill/>
        </p:spPr>
        <p:txBody>
          <a:bodyPr wrap="square">
            <a:spAutoFit/>
          </a:bodyPr>
          <a:lstStyle/>
          <a:p>
            <a:r>
              <a:rPr lang="pl-PL" dirty="0"/>
              <a:t>https://ops.fhwa.dot.gov/publications/fhwahop14016/ch2.htm</a:t>
            </a:r>
          </a:p>
        </p:txBody>
      </p:sp>
    </p:spTree>
    <p:extLst>
      <p:ext uri="{BB962C8B-B14F-4D97-AF65-F5344CB8AC3E}">
        <p14:creationId xmlns:p14="http://schemas.microsoft.com/office/powerpoint/2010/main" val="375777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D895436-5B0E-6C67-F998-84DD40D167C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1CA77FDC-AEA3-A102-7F3D-992462CBE6B4}"/>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Architecture of Priority Systems – Centralized Priority</a:t>
            </a:r>
            <a:endParaRPr lang="en-US" noProof="0" dirty="0"/>
          </a:p>
        </p:txBody>
      </p:sp>
      <p:sp>
        <p:nvSpPr>
          <p:cNvPr id="5" name="Google Shape;97;p2">
            <a:extLst>
              <a:ext uri="{FF2B5EF4-FFF2-40B4-BE49-F238E27FC236}">
                <a16:creationId xmlns:a16="http://schemas.microsoft.com/office/drawing/2014/main" id="{B10E5B3F-4B6D-FE4B-1C5D-9B2F25CCD5F2}"/>
              </a:ext>
            </a:extLst>
          </p:cNvPr>
          <p:cNvSpPr txBox="1">
            <a:spLocks noGrp="1"/>
          </p:cNvSpPr>
          <p:nvPr>
            <p:ph type="body" idx="1"/>
          </p:nvPr>
        </p:nvSpPr>
        <p:spPr>
          <a:xfrm>
            <a:off x="300195" y="1092089"/>
            <a:ext cx="1159161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 system with the most advanced two-way communication between individual components. The AVL system determines which vehicles require priority, after which the information, supplemented with instructions from the UTC traffic control center, is transmitted to the vehicle and then to the signal controller.</a:t>
            </a:r>
            <a:endParaRPr lang="en-US" sz="1900" dirty="0"/>
          </a:p>
        </p:txBody>
      </p:sp>
      <p:pic>
        <p:nvPicPr>
          <p:cNvPr id="2" name="Obraz 1" descr="Rysunek przedstawia schemat centralnej architektury systemu priorytetowego dla pojazdów transportu publicznego (TP), z wykorzystaniem systemów UTC (Urban Traffic Control) i AVL (Automatic Vehicle Location). Schemat pokazuje przepływ danych i decyzji między trzema głównymi elementami systemu: sterownikiem sygnalizacji, pojazdem TP i systemami nadrzędnymi (UTC i AVL).&#10;&#10;Elementy schematu:&#10;Schemat składa się z trzech prostokątów, które reprezentują różne komponenty systemu:&#10;Po lewej stronie jest prostokąt oznaczony jako „Sterownik sygnalizacji”.&#10;Po prawej stronie jest prostokąt oznaczony jako „Pojazd TZ” (transportu zbiorowego).&#10;Nad nimi, w górnej części schematu, są dwa prostokąty: „UTC” (po lewej) i „AVL” (po prawej), które reprezentują systemy nadrzędne.&#10;Przepływ danych i decyzji:&#10;Między sterownikiem sygnalizacji a pojazdem TP:&#10;Czerwona strzałka z literą „P” (oznaczającą priorytet) biegnie od sterownika sygnalizacji do pojazdu TP, co wskazuje, że sterownik wysyła informację o nadaniu priorytetu do pojazdu.&#10;Zielona strzałka z literą „Z” (oznaczającą żądanie) biegnie od pojazdu TP do sterownika sygnalizacji, co oznacza, że pojazd zgłasza żądanie priorytetu.&#10;Między sterownikiem sygnalizacji a UTC:&#10;Czerwona strzałka z literą „P” biegnie od UTC do sterownika sygnalizacji, wskazując, że system UTC przesyła instrukcje dotyczące priorytetu do sterownika.&#10;Zielona strzałka z literą „Z” biegnie od sterownika sygnalizacji do UTC, co oznacza, że sterownik przesyła żądanie priorytetu do systemu UTC.&#10;Między pojazdem TP a AVL:&#10;Czerwona strzałka z literą „P” biegnie od AVL do pojazdu TP, wskazując, że system AVL dostarcza pojazdowi informacje o priorytecie (np. na podstawie lokalizacji i opóźnień).&#10;Układ i kolory:&#10;Prostokąty są białe z czarną obwódką i czarnymi napisami.&#10;Strzałki są kolorowe: czerwone dla przepływu priorytetu („P”) i zielone dla żądań („Z”), co pozwala odróżnić kierunek i rodzaj informacji.&#10;Strzałki między elementami są poziome (między sterownikiem a pojazdem) i pionowe (między sterownikiem a UTC oraz pojazdem a AVL), co podkreśla hierarchiczną strukturę systemu.&#10;Rysunek ilustruje centralną architekturę systemu, w której decyzje o nadaniu priorytetu są podejmowane centralnie (przez UTC), a system AVL dostarcza dane o lokalizacji pojazdu. Sterownik sygnalizacji i pojazd TP komunikują się dwustronnie, zgłaszając żądania i otrzymując instrukcje dotyczące priorytetu. Schemat jest prosty i przejrzysty, z wyraźnym zaznaczeniem przepływu informacji.">
            <a:extLst>
              <a:ext uri="{FF2B5EF4-FFF2-40B4-BE49-F238E27FC236}">
                <a16:creationId xmlns:a16="http://schemas.microsoft.com/office/drawing/2014/main" id="{904B1F65-48CE-F03C-C16A-01236D9262C2}"/>
              </a:ext>
            </a:extLst>
          </p:cNvPr>
          <p:cNvPicPr/>
          <p:nvPr/>
        </p:nvPicPr>
        <p:blipFill>
          <a:blip r:embed="rId3" cstate="screen">
            <a:extLst>
              <a:ext uri="{28A0092B-C50C-407E-A947-70E740481C1C}">
                <a14:useLocalDpi xmlns:a14="http://schemas.microsoft.com/office/drawing/2010/main"/>
              </a:ext>
            </a:extLst>
          </a:blip>
          <a:stretch>
            <a:fillRect/>
          </a:stretch>
        </p:blipFill>
        <p:spPr>
          <a:xfrm>
            <a:off x="2114407" y="2158714"/>
            <a:ext cx="3960440" cy="2715384"/>
          </a:xfrm>
          <a:prstGeom prst="rect">
            <a:avLst/>
          </a:prstGeom>
        </p:spPr>
      </p:pic>
      <p:pic>
        <p:nvPicPr>
          <p:cNvPr id="3" name="Obraz 2" descr="Rysunek przedstawia schemat centralnej architektury systemu priorytetowego dla pojazdów transportu publicznego (TP), z wykorzystaniem systemów UTC (Urban Traffic Control) i AVL (Automatic Vehicle Location). Ilustruje on przepływ danych i decyzji między trzema głównymi elementami systemu: sterownikiem sygnalizacji, pojazdem transportu zbiorowego oraz systemami nadrzędnymi UTC i AVL.&#10;&#10;- **Układ schematu:**  &#10;  - Schemat składa się z trzech prostokątów, które reprezentują różne komponenty systemu:  &#10;    - Po lewej stronie znajduje się prostokąt oznaczony jako „Sterownik sygnalizacji”.  &#10;    - Po prawej stronie jest prostokąt oznaczony jako „Pojazd TZ” (transportu zbiorowego).  &#10;    - Nad nimi, w górnej części schematu, znajdują się dwa prostokąty: „UTC” po lewej stronie i „AVL” po prawej, reprezentujące systemy nadrzędne.&#10;&#10;- **Przepływ danych i decyzji:**  &#10;  - **Między sterownikiem sygnalizacji a pojazdem TP:**  &#10;    - Czerwona strzałka z literą „P” (oznaczającą priorytet) biegnie od sterownika sygnalizacji do pojazdu TP, wskazując, że sterownik wysyła informację o nadaniu priorytetu do pojazdu.  &#10;    - Zielona strzałka z literą „Z” (oznaczającą żądanie) biegnie od pojazdu TP do sterownika sygnalizacji, co oznacza, że pojazd zgłasza żądanie priorytetu.  &#10;  - **Między sterownikiem sygnalizacji a UTC:**  &#10;    - Czerwona strzałka z literą „P” biegnie od UTC do sterownika sygnalizacji, wskazując, że system UTC przesyła instrukcje dotyczące priorytetu do sterownika.  &#10;    - Zielona strzałka z literą „Z” biegnie od sterownika sygnalizacji do UTC, co oznacza, że sterownik przesyła żądanie priorytetu do systemu UTC.  &#10;  - **Między pojazdem TP a AVL:**  &#10;    - Czerwona strzałka z literą „P” biegnie od AVL do pojazdu TP, wskazując, że system AVL dostarcza pojazdowi informacje o priorytecie (np. na podstawie lokalizacji i opóźnień).  &#10;&#10;- **Kolory i oznaczenia:**  &#10;  - Prostokąty są białe z czarną obwódką i czarnymi napisami.  &#10;  - Strzałki mają różne kolory: czerwone dla przepływu priorytetu („P”) i zielone dla żądań („Z”), co pozwala odróżnić kierunek i rodzaj informacji.  &#10;  - Strzałki między elementami są poziome (między sterownikiem a pojazdem) i pionowe (między sterownikiem a UTC oraz pojazdem a AVL), co podkreśla hierarchiczną strukturę systemu.&#10;&#10;Rysunek jest prosty i przejrzysty, z wyraźnym zaznaczeniem przepływu informacji. Ilustruje centralną architekturę systemu, w której decyzje o nadaniu priorytetu są podejmowane centralnie przez UTC, a system AVL dostarcza dane o lokalizacji pojazdu. Sterownik sygnalizacji i pojazd TP komunikują się dwustronnie, zgłaszając żądania i otrzymując instrukcje dotyczące priorytetu.">
            <a:extLst>
              <a:ext uri="{FF2B5EF4-FFF2-40B4-BE49-F238E27FC236}">
                <a16:creationId xmlns:a16="http://schemas.microsoft.com/office/drawing/2014/main" id="{D5DAFCB4-CB95-CE17-21A0-796C263FAC7E}"/>
              </a:ext>
            </a:extLst>
          </p:cNvPr>
          <p:cNvPicPr/>
          <p:nvPr/>
        </p:nvPicPr>
        <p:blipFill>
          <a:blip r:embed="rId4" cstate="screen">
            <a:extLst>
              <a:ext uri="{28A0092B-C50C-407E-A947-70E740481C1C}">
                <a14:useLocalDpi xmlns:a14="http://schemas.microsoft.com/office/drawing/2010/main"/>
              </a:ext>
            </a:extLst>
          </a:blip>
          <a:stretch>
            <a:fillRect/>
          </a:stretch>
        </p:blipFill>
        <p:spPr>
          <a:xfrm>
            <a:off x="6797893" y="2157374"/>
            <a:ext cx="4069622" cy="2715384"/>
          </a:xfrm>
          <a:prstGeom prst="rect">
            <a:avLst/>
          </a:prstGeom>
        </p:spPr>
      </p:pic>
      <p:sp>
        <p:nvSpPr>
          <p:cNvPr id="4" name="pole tekstowe 3">
            <a:extLst>
              <a:ext uri="{FF2B5EF4-FFF2-40B4-BE49-F238E27FC236}">
                <a16:creationId xmlns:a16="http://schemas.microsoft.com/office/drawing/2014/main" id="{109F3512-8D07-44C5-463E-55FA5F7F6127}"/>
              </a:ext>
            </a:extLst>
          </p:cNvPr>
          <p:cNvSpPr txBox="1"/>
          <p:nvPr/>
        </p:nvSpPr>
        <p:spPr>
          <a:xfrm>
            <a:off x="2236042" y="4872758"/>
            <a:ext cx="5344998" cy="1323439"/>
          </a:xfrm>
          <a:prstGeom prst="rect">
            <a:avLst/>
          </a:prstGeom>
          <a:noFill/>
        </p:spPr>
        <p:txBody>
          <a:bodyPr wrap="square">
            <a:spAutoFit/>
          </a:bodyPr>
          <a:lstStyle/>
          <a:p>
            <a:r>
              <a:rPr lang="en-US" sz="2000" dirty="0"/>
              <a:t>Intelligence: centralized</a:t>
            </a:r>
            <a:endParaRPr lang="pl-PL" sz="2000" dirty="0"/>
          </a:p>
          <a:p>
            <a:r>
              <a:rPr lang="en-US" sz="2000" dirty="0"/>
              <a:t>Priority request submission: local</a:t>
            </a:r>
            <a:endParaRPr lang="pl-PL" sz="2000" dirty="0"/>
          </a:p>
          <a:p>
            <a:r>
              <a:rPr lang="en-US" sz="2000" dirty="0"/>
              <a:t>Decision: centralized</a:t>
            </a:r>
            <a:endParaRPr lang="pl-PL" sz="2000" dirty="0"/>
          </a:p>
          <a:p>
            <a:r>
              <a:rPr lang="en-US" sz="2000" dirty="0"/>
              <a:t>Examples of application: Genoa</a:t>
            </a:r>
            <a:endParaRPr lang="pl-PL" sz="2000" dirty="0"/>
          </a:p>
        </p:txBody>
      </p:sp>
      <p:sp>
        <p:nvSpPr>
          <p:cNvPr id="6" name="pole tekstowe 5">
            <a:extLst>
              <a:ext uri="{FF2B5EF4-FFF2-40B4-BE49-F238E27FC236}">
                <a16:creationId xmlns:a16="http://schemas.microsoft.com/office/drawing/2014/main" id="{A8EA459F-54EB-DDAA-E922-DA2FB3D1D5C5}"/>
              </a:ext>
            </a:extLst>
          </p:cNvPr>
          <p:cNvSpPr txBox="1"/>
          <p:nvPr/>
        </p:nvSpPr>
        <p:spPr>
          <a:xfrm>
            <a:off x="6847002" y="4795932"/>
            <a:ext cx="5344998" cy="1323439"/>
          </a:xfrm>
          <a:prstGeom prst="rect">
            <a:avLst/>
          </a:prstGeom>
          <a:noFill/>
        </p:spPr>
        <p:txBody>
          <a:bodyPr wrap="square">
            <a:spAutoFit/>
          </a:bodyPr>
          <a:lstStyle/>
          <a:p>
            <a:r>
              <a:rPr lang="en-US" sz="2000" dirty="0"/>
              <a:t>Intelligence: centralized</a:t>
            </a:r>
            <a:endParaRPr lang="pl-PL" sz="2000" dirty="0"/>
          </a:p>
          <a:p>
            <a:r>
              <a:rPr lang="en-US" sz="2000" dirty="0"/>
              <a:t>Priority request submission: central/local</a:t>
            </a:r>
            <a:endParaRPr lang="pl-PL" sz="2000" dirty="0"/>
          </a:p>
          <a:p>
            <a:r>
              <a:rPr lang="en-US" sz="2000" dirty="0"/>
              <a:t>Decision: centralized</a:t>
            </a:r>
            <a:endParaRPr lang="pl-PL" sz="2000" dirty="0"/>
          </a:p>
          <a:p>
            <a:r>
              <a:rPr lang="en-US" sz="2000" dirty="0"/>
              <a:t>Examples of application: London</a:t>
            </a:r>
            <a:endParaRPr lang="pl-PL" sz="2000" dirty="0"/>
          </a:p>
        </p:txBody>
      </p:sp>
      <p:sp>
        <p:nvSpPr>
          <p:cNvPr id="11" name="pole tekstowe 10">
            <a:extLst>
              <a:ext uri="{FF2B5EF4-FFF2-40B4-BE49-F238E27FC236}">
                <a16:creationId xmlns:a16="http://schemas.microsoft.com/office/drawing/2014/main" id="{AEF5A04A-FB2D-3DFC-0138-A33A036F7ABD}"/>
              </a:ext>
            </a:extLst>
          </p:cNvPr>
          <p:cNvSpPr txBox="1"/>
          <p:nvPr/>
        </p:nvSpPr>
        <p:spPr>
          <a:xfrm>
            <a:off x="2236042" y="4041042"/>
            <a:ext cx="1253393" cy="584775"/>
          </a:xfrm>
          <a:prstGeom prst="rect">
            <a:avLst/>
          </a:prstGeom>
          <a:solidFill>
            <a:schemeClr val="bg1"/>
          </a:solidFill>
        </p:spPr>
        <p:txBody>
          <a:bodyPr wrap="square" rtlCol="0">
            <a:spAutoFit/>
          </a:bodyPr>
          <a:lstStyle/>
          <a:p>
            <a:r>
              <a:rPr lang="pl-PL" sz="1600" b="1" dirty="0" err="1"/>
              <a:t>Signal</a:t>
            </a:r>
            <a:r>
              <a:rPr lang="pl-PL" sz="1600" b="1" dirty="0"/>
              <a:t> Controller</a:t>
            </a:r>
          </a:p>
        </p:txBody>
      </p:sp>
      <p:sp>
        <p:nvSpPr>
          <p:cNvPr id="12" name="pole tekstowe 11">
            <a:extLst>
              <a:ext uri="{FF2B5EF4-FFF2-40B4-BE49-F238E27FC236}">
                <a16:creationId xmlns:a16="http://schemas.microsoft.com/office/drawing/2014/main" id="{5F4CA256-345C-FDBE-FC46-689FBD054C74}"/>
              </a:ext>
            </a:extLst>
          </p:cNvPr>
          <p:cNvSpPr txBox="1"/>
          <p:nvPr/>
        </p:nvSpPr>
        <p:spPr>
          <a:xfrm>
            <a:off x="6954343" y="4025011"/>
            <a:ext cx="1253393" cy="584775"/>
          </a:xfrm>
          <a:prstGeom prst="rect">
            <a:avLst/>
          </a:prstGeom>
          <a:solidFill>
            <a:schemeClr val="bg1"/>
          </a:solidFill>
        </p:spPr>
        <p:txBody>
          <a:bodyPr wrap="square" rtlCol="0">
            <a:spAutoFit/>
          </a:bodyPr>
          <a:lstStyle/>
          <a:p>
            <a:r>
              <a:rPr lang="pl-PL" sz="1600" b="1" dirty="0" err="1"/>
              <a:t>Signal</a:t>
            </a:r>
            <a:r>
              <a:rPr lang="pl-PL" sz="1600" b="1" dirty="0"/>
              <a:t> Controller</a:t>
            </a:r>
          </a:p>
        </p:txBody>
      </p:sp>
      <p:sp>
        <p:nvSpPr>
          <p:cNvPr id="13" name="pole tekstowe 12">
            <a:extLst>
              <a:ext uri="{FF2B5EF4-FFF2-40B4-BE49-F238E27FC236}">
                <a16:creationId xmlns:a16="http://schemas.microsoft.com/office/drawing/2014/main" id="{7C3207C5-6D11-CC4F-0953-FA674823CEA1}"/>
              </a:ext>
            </a:extLst>
          </p:cNvPr>
          <p:cNvSpPr txBox="1"/>
          <p:nvPr/>
        </p:nvSpPr>
        <p:spPr>
          <a:xfrm>
            <a:off x="4706903" y="4148121"/>
            <a:ext cx="1253393" cy="338554"/>
          </a:xfrm>
          <a:prstGeom prst="rect">
            <a:avLst/>
          </a:prstGeom>
          <a:solidFill>
            <a:schemeClr val="bg1"/>
          </a:solidFill>
        </p:spPr>
        <p:txBody>
          <a:bodyPr wrap="square" rtlCol="0">
            <a:spAutoFit/>
          </a:bodyPr>
          <a:lstStyle/>
          <a:p>
            <a:r>
              <a:rPr lang="pl-PL" sz="1600" b="1" dirty="0"/>
              <a:t>PT </a:t>
            </a:r>
            <a:r>
              <a:rPr lang="pl-PL" sz="1600" b="1" dirty="0" err="1"/>
              <a:t>Vehicle</a:t>
            </a:r>
            <a:endParaRPr lang="pl-PL" sz="1600" b="1" dirty="0"/>
          </a:p>
        </p:txBody>
      </p:sp>
      <p:sp>
        <p:nvSpPr>
          <p:cNvPr id="14" name="pole tekstowe 13">
            <a:extLst>
              <a:ext uri="{FF2B5EF4-FFF2-40B4-BE49-F238E27FC236}">
                <a16:creationId xmlns:a16="http://schemas.microsoft.com/office/drawing/2014/main" id="{44ED736F-4596-5080-0B88-D2D8EBCA9007}"/>
              </a:ext>
            </a:extLst>
          </p:cNvPr>
          <p:cNvSpPr txBox="1"/>
          <p:nvPr/>
        </p:nvSpPr>
        <p:spPr>
          <a:xfrm>
            <a:off x="9534866" y="4087327"/>
            <a:ext cx="1253393" cy="338554"/>
          </a:xfrm>
          <a:prstGeom prst="rect">
            <a:avLst/>
          </a:prstGeom>
          <a:solidFill>
            <a:schemeClr val="bg1"/>
          </a:solidFill>
        </p:spPr>
        <p:txBody>
          <a:bodyPr wrap="square" rtlCol="0">
            <a:spAutoFit/>
          </a:bodyPr>
          <a:lstStyle/>
          <a:p>
            <a:r>
              <a:rPr lang="pl-PL" sz="1600" b="1" dirty="0"/>
              <a:t>PT </a:t>
            </a:r>
            <a:r>
              <a:rPr lang="pl-PL" sz="1600" b="1" dirty="0" err="1"/>
              <a:t>Vehicle</a:t>
            </a:r>
            <a:endParaRPr lang="pl-PL" sz="1600" b="1" dirty="0"/>
          </a:p>
        </p:txBody>
      </p:sp>
    </p:spTree>
    <p:extLst>
      <p:ext uri="{BB962C8B-B14F-4D97-AF65-F5344CB8AC3E}">
        <p14:creationId xmlns:p14="http://schemas.microsoft.com/office/powerpoint/2010/main" val="77666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D323E64-F66D-5108-8209-08485CA1D93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BE3480B-6D87-A11D-C4D8-D57ACA6F0B9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Centralized Priority – Advantages</a:t>
            </a:r>
            <a:endParaRPr lang="en-US" noProof="0" dirty="0"/>
          </a:p>
        </p:txBody>
      </p:sp>
      <p:sp>
        <p:nvSpPr>
          <p:cNvPr id="97" name="Google Shape;97;p2">
            <a:extLst>
              <a:ext uri="{FF2B5EF4-FFF2-40B4-BE49-F238E27FC236}">
                <a16:creationId xmlns:a16="http://schemas.microsoft.com/office/drawing/2014/main" id="{23CBCA1E-9300-95F9-B798-F10340AB841B}"/>
              </a:ext>
            </a:extLst>
          </p:cNvPr>
          <p:cNvSpPr txBox="1">
            <a:spLocks noGrp="1"/>
          </p:cNvSpPr>
          <p:nvPr>
            <p:ph type="body" idx="1"/>
          </p:nvPr>
        </p:nvSpPr>
        <p:spPr>
          <a:xfrm>
            <a:off x="265444" y="991606"/>
            <a:ext cx="11450934"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Possibility of dispatcher/operator intervention in real time: In a centralized system, the dispatcher or operator can monitor the situation in real time and manually intervene in granting priorities, allowing flexible responses to unusual situations, e.g., significant delays of PT vehicles.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Automatic route planning for emergency and special vehicles: The centralized system can automatically plan routes for emergency vehicles (e.g., ambulances) or special vehicles (e.g., buses on key lines), granting them priority along the entire route, which increases travel efficiency.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Ability to prioritize multiple priority requests: In the case of many PT vehicles, the centralized system makes it possible to establish a hierarchy of priorities, e.g., giving precedence to more delayed vehicles or to routes of greater importance, optimizing traffic across the entire area.</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Adaptability – automatic adjustment of priority to current traffic conditions: The centralized system can dynamically adjust priorities based on current traffic data (e.g., volumes, delays), enabling more effective traffic management in real time.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Possibility of advance priority implementation at subsequent intersections: Thanks to centralized management, the system can prepare priorities in advance at consecutive intersections along the PT vehicle route, ensuring smoother travel and minimizing delays.</a:t>
            </a:r>
          </a:p>
        </p:txBody>
      </p:sp>
    </p:spTree>
    <p:extLst>
      <p:ext uri="{BB962C8B-B14F-4D97-AF65-F5344CB8AC3E}">
        <p14:creationId xmlns:p14="http://schemas.microsoft.com/office/powerpoint/2010/main" val="219804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0118AF7-A4E0-ACC2-C78E-4AF1187E6908}"/>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C38FE7C-A5B5-7590-BEAD-32CD703AE6E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Centralized Priority – Disadvantages</a:t>
            </a:r>
            <a:endParaRPr lang="en-US" noProof="0" dirty="0"/>
          </a:p>
        </p:txBody>
      </p:sp>
      <p:sp>
        <p:nvSpPr>
          <p:cNvPr id="97" name="Google Shape;97;p2">
            <a:extLst>
              <a:ext uri="{FF2B5EF4-FFF2-40B4-BE49-F238E27FC236}">
                <a16:creationId xmlns:a16="http://schemas.microsoft.com/office/drawing/2014/main" id="{45136309-9831-701C-7680-6E0EEA6B9E0E}"/>
              </a:ext>
            </a:extLst>
          </p:cNvPr>
          <p:cNvSpPr txBox="1">
            <a:spLocks noGrp="1"/>
          </p:cNvSpPr>
          <p:nvPr>
            <p:ph type="body" idx="1"/>
          </p:nvPr>
        </p:nvSpPr>
        <p:spPr>
          <a:xfrm>
            <a:off x="838200" y="1130640"/>
            <a:ext cx="953169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Delays in implementing priority (data transmission to the UTC center and signal controller) approx. 2–3 seconds: In a centralized system, data must be transmitted from the vehicle to the UTC center and then back to the signal controller. This process causes a delay of about 2–3 seconds, which may affect the effectiveness of priority, especially under dynamic traffic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Sensitivity to transmission disruptions (e.g., GSM network): Centralized systems often use data transmission via GSM networks. Disruptions in communication (e.g., weak signal, network overload) can interfere with communication between system elements, leading to errors in granting priority.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Priority can only be granted with an operational connection to the UTC center: The centralized architecture is entirely dependent on continuous connectivity with the UTC center. If the connection is interrupted (e.g., due to a network failure), the system will not be able to grant priority, which may result in delays for PT vehicles.</a:t>
            </a:r>
            <a:endParaRPr lang="pl-PL" sz="2100" noProof="0" dirty="0">
              <a:solidFill>
                <a:srgbClr val="002060"/>
              </a:solidFill>
            </a:endParaRPr>
          </a:p>
        </p:txBody>
      </p:sp>
    </p:spTree>
    <p:extLst>
      <p:ext uri="{BB962C8B-B14F-4D97-AF65-F5344CB8AC3E}">
        <p14:creationId xmlns:p14="http://schemas.microsoft.com/office/powerpoint/2010/main" val="259261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23FAFB0A-61FD-8E99-C4DC-0B3946C734CC}"/>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2B7BC8A-1D45-53DC-D34A-A35CC0F78375}"/>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Architecture of Priority Systems – Local Priority</a:t>
            </a:r>
            <a:endParaRPr lang="en-US" noProof="0" dirty="0"/>
          </a:p>
        </p:txBody>
      </p:sp>
      <p:sp>
        <p:nvSpPr>
          <p:cNvPr id="97" name="Google Shape;97;p2">
            <a:extLst>
              <a:ext uri="{FF2B5EF4-FFF2-40B4-BE49-F238E27FC236}">
                <a16:creationId xmlns:a16="http://schemas.microsoft.com/office/drawing/2014/main" id="{6C2BC50F-5719-5F84-F7F4-DB088D635DFB}"/>
              </a:ext>
            </a:extLst>
          </p:cNvPr>
          <p:cNvSpPr txBox="1">
            <a:spLocks noGrp="1"/>
          </p:cNvSpPr>
          <p:nvPr>
            <p:ph type="body" idx="1"/>
          </p:nvPr>
        </p:nvSpPr>
        <p:spPr>
          <a:xfrm>
            <a:off x="838200" y="1130640"/>
            <a:ext cx="1040786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Before the intersection, the vehicle sends (or is detected by a detector) a request for priority directly to the traffic signal controller, which implements the priority.</a:t>
            </a:r>
            <a:endParaRPr lang="en-US" sz="1900" dirty="0"/>
          </a:p>
        </p:txBody>
      </p:sp>
      <p:pic>
        <p:nvPicPr>
          <p:cNvPr id="2" name="Obraz 1" descr="Rysunek przedstawia schemat zdecentralizowanej architektury systemu priorytetowego dla pojazdów transportu publicznego (TP), skupiając się na lokalnej komunikacji między sterownikiem sygnalizacji a pojazdem transportu zbiorowego. Schemat jest prosty i ilustruje dwustronny przepływ danych między tymi dwoma elementami.&#10;&#10;- **Elementy schematu:**  &#10;  - Schemat składa się z dwóch prostokątów:  &#10;    - Po lewej stronie znajduje się prostokąt oznaczony jako „Sterownik sygnalizacji”.  &#10;    - Po prawej stronie jest prostokąt oznaczony jako „Pojazd TZ” (transportu zbiorowego).  &#10;&#10;- **Przepływ danych:**  &#10;  - Między sterownikiem sygnalizacji a pojazdem TP biegną dwie strzałki w przeciwnych kierunkach, symbolizujące dwustronną komunikację:  &#10;    - Czerwona strzałka z literą „P” (oznaczającą priorytet) biegnie od sterownika sygnalizacji do pojazdu TP. Oznacza to, że sterownik sygnalizacji wysyła informację o nadaniu priorytetu do pojazdu.  &#10;    - Zielona strzałka z literą „Z” (oznaczającą żądanie) biegnie od pojazdu TP do sterownika sygnalizacji. Oznacza to, że pojazd zgłasza żądanie priorytetu, np. gdy zbliża się do skrzyżowania i potrzebuje szybszego przejazdu.&#10;&#10;- **Kolory i oznaczenia:**  &#10;  - Prostokąty są białe z czarną obwódką i czarnymi napisami.  &#10;  - Strzałki mają różne kolory: czerwona dla przepływu priorytetu („P”) i zielona dla żądania („Z”), co pozwala odróżnić kierunek i rodzaj informacji.  &#10;  - Strzałki są poziome, co podkreśla bezpośrednią komunikację między sterownikiem a pojazdem, bez pośrednictwa centralnego systemu.&#10;&#10;Rysunek ilustruje zdecentralizowaną architekturę systemu priorytetowego, w której decyzje o nadaniu priorytetu są podejmowane lokalnie. Pojazd TP komunikuje się bezpośrednio ze sterownikiem sygnalizacji, zgłaszając żądanie priorytetu („Z”), a sterownik odpowiada, nadając priorytet („P”), np. poprzez przedłużenie zielonego światła. Schemat jest minimalistyczny i skupia się na lokalnym aspekcie systemu, bez pokazywania nadrzędnych elementów, takich jak centrum sterowania.">
            <a:extLst>
              <a:ext uri="{FF2B5EF4-FFF2-40B4-BE49-F238E27FC236}">
                <a16:creationId xmlns:a16="http://schemas.microsoft.com/office/drawing/2014/main" id="{6C4B80F9-A24E-BF23-F202-41D5FEB69A6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272681" y="3016469"/>
            <a:ext cx="2941967" cy="1010885"/>
          </a:xfrm>
          <a:prstGeom prst="rect">
            <a:avLst/>
          </a:prstGeom>
        </p:spPr>
      </p:pic>
      <p:pic>
        <p:nvPicPr>
          <p:cNvPr id="4" name="Obraz 3" descr="Rysunek przedstawia schemat zdecentralizowanej architektury systemu priorytetowego dla pojazdów transportu publicznego (TP), z uwzględnieniem systemu AVL (Automatic Vehicle Location). Ilustruje on przepływ danych między trzema elementami: sterownikiem sygnalizacji, pojazdem transportu zbiorowego oraz systemem AVL, który wspiera lokalizację pojazdu.&#10;&#10;- **Układ schematu:**  &#10;  - Schemat składa się z trzech prostokątów:  &#10;    - Po lewej stronie znajduje się prostokąt oznaczony jako „Sterownik sygnalizacji”.  &#10;    - Po prawej stronie jest prostokąt oznaczony jako „Pojazd TZ” (transportu zbiorowego).  &#10;    - Nad pojazdem TP, w górnej części schematu, znajduje się prostokąt oznaczony jako „AVL”, reprezentujący system lokalizacji pojazdów.&#10;&#10;- **Przepływ danych:**  &#10;  - **Między sterownikiem sygnalizacji a pojazdem TP:**  &#10;    - Czerwona strzałka z literą „P” (oznaczającą priorytet) biegnie od sterownika sygnalizacji do pojazdu TP, wskazując, że sterownik wysyła informację o nadaniu priorytetu do pojazdu.  &#10;    - Zielona strzałka z literą „Z” (oznaczającą żądanie) biegnie od pojazdu TP do sterownika sygnalizacji, co oznacza, że pojazd zgłasza żądanie priorytetu, np. gdy zbliża się do skrzyżowania.  &#10;  - **Między pojazdem TP a AVL:**  &#10;    - Czerwona strzałka z literą „P” biegnie od AVL do pojazdu TP, wskazując, że system AVL dostarcza pojazdowi informacje o priorytecie, np. na podstawie danych o lokalizacji i opóźnieniach pojazdu.&#10;&#10;- **Kolory i oznaczenia:**  &#10;  - Prostokąty są białe z czarną obwódką i czarnymi napisami.  &#10;  - Strzałki mają różne kolory: czerwone dla przepływu priorytetu („P”) i zielone dla żądania („Z”), co pozwala odróżnić kierunek i rodzaj informacji.  &#10;  - Strzałki między sterownikiem a pojazdem są poziome, a strzałka między AVL a pojazdem jest pionowa, co podkreśla hierarchię i rolę AVL jako systemu nadrzędnego wspierającego lokalizację.&#10;&#10;Rysunek ilustruje zdecentralizowaną architekturę systemu priorytetowego, w której decyzje o nadaniu priorytetu są podejmowane lokalnie przez sterownik sygnalizacji, ale system AVL wspiera proces, dostarczając pojazdowi dane o priorytecie. Pojazd TP komunikuje się bezpośrednio ze sterownikiem, zgłaszając żądanie priorytetu („Z”), a sterownik odpowiada, nadając priorytet („P”). Schemat jest prosty i przejrzysty, z wyraźnym zaznaczeniem przepływu informacji między elementami.">
            <a:extLst>
              <a:ext uri="{FF2B5EF4-FFF2-40B4-BE49-F238E27FC236}">
                <a16:creationId xmlns:a16="http://schemas.microsoft.com/office/drawing/2014/main" id="{19C0D680-8856-F76E-D796-49EC2C13F260}"/>
              </a:ext>
            </a:extLst>
          </p:cNvPr>
          <p:cNvPicPr/>
          <p:nvPr/>
        </p:nvPicPr>
        <p:blipFill>
          <a:blip r:embed="rId4" cstate="screen">
            <a:extLst>
              <a:ext uri="{28A0092B-C50C-407E-A947-70E740481C1C}">
                <a14:useLocalDpi xmlns:a14="http://schemas.microsoft.com/office/drawing/2010/main"/>
              </a:ext>
            </a:extLst>
          </a:blip>
          <a:stretch>
            <a:fillRect/>
          </a:stretch>
        </p:blipFill>
        <p:spPr>
          <a:xfrm>
            <a:off x="5737177" y="1867115"/>
            <a:ext cx="4229884" cy="2160240"/>
          </a:xfrm>
          <a:prstGeom prst="rect">
            <a:avLst/>
          </a:prstGeom>
        </p:spPr>
      </p:pic>
      <p:sp>
        <p:nvSpPr>
          <p:cNvPr id="5" name="pole tekstowe 4">
            <a:extLst>
              <a:ext uri="{FF2B5EF4-FFF2-40B4-BE49-F238E27FC236}">
                <a16:creationId xmlns:a16="http://schemas.microsoft.com/office/drawing/2014/main" id="{301D61C6-7236-8FA7-07A4-7A7C3775605C}"/>
              </a:ext>
            </a:extLst>
          </p:cNvPr>
          <p:cNvSpPr txBox="1"/>
          <p:nvPr/>
        </p:nvSpPr>
        <p:spPr>
          <a:xfrm>
            <a:off x="1145628" y="4223111"/>
            <a:ext cx="4159501" cy="2132059"/>
          </a:xfrm>
          <a:prstGeom prst="rect">
            <a:avLst/>
          </a:prstGeom>
          <a:noFill/>
        </p:spPr>
        <p:txBody>
          <a:bodyPr wrap="square">
            <a:spAutoFit/>
          </a:bodyPr>
          <a:lstStyle/>
          <a:p>
            <a:pPr>
              <a:lnSpc>
                <a:spcPct val="125000"/>
              </a:lnSpc>
              <a:spcAft>
                <a:spcPts val="400"/>
              </a:spcAft>
            </a:pPr>
            <a:r>
              <a:rPr lang="pl-PL" sz="2000" dirty="0" err="1"/>
              <a:t>Structure</a:t>
            </a:r>
            <a:r>
              <a:rPr lang="pl-PL" sz="2000" dirty="0"/>
              <a:t>: </a:t>
            </a:r>
            <a:r>
              <a:rPr lang="pl-PL" sz="2000" dirty="0" err="1"/>
              <a:t>local</a:t>
            </a:r>
            <a:endParaRPr lang="pl-PL" sz="2000" dirty="0"/>
          </a:p>
          <a:p>
            <a:pPr>
              <a:lnSpc>
                <a:spcPct val="125000"/>
              </a:lnSpc>
              <a:spcAft>
                <a:spcPts val="400"/>
              </a:spcAft>
            </a:pPr>
            <a:r>
              <a:rPr lang="pl-PL" sz="2000" dirty="0" err="1"/>
              <a:t>Priority</a:t>
            </a:r>
            <a:r>
              <a:rPr lang="pl-PL" sz="2000" dirty="0"/>
              <a:t> </a:t>
            </a:r>
            <a:r>
              <a:rPr lang="pl-PL" sz="2000" dirty="0" err="1"/>
              <a:t>request</a:t>
            </a:r>
            <a:r>
              <a:rPr lang="pl-PL" sz="2000" dirty="0"/>
              <a:t> </a:t>
            </a:r>
            <a:r>
              <a:rPr lang="pl-PL" sz="2000" dirty="0" err="1"/>
              <a:t>submission</a:t>
            </a:r>
            <a:r>
              <a:rPr lang="pl-PL" sz="2000" dirty="0"/>
              <a:t>: </a:t>
            </a:r>
            <a:r>
              <a:rPr lang="pl-PL" sz="2000" dirty="0" err="1"/>
              <a:t>local</a:t>
            </a:r>
            <a:endParaRPr lang="pl-PL" sz="2000" dirty="0"/>
          </a:p>
          <a:p>
            <a:pPr>
              <a:lnSpc>
                <a:spcPct val="125000"/>
              </a:lnSpc>
              <a:spcAft>
                <a:spcPts val="400"/>
              </a:spcAft>
            </a:pPr>
            <a:r>
              <a:rPr lang="pl-PL" sz="2000" dirty="0" err="1"/>
              <a:t>Decision</a:t>
            </a:r>
            <a:r>
              <a:rPr lang="pl-PL" sz="2000" dirty="0"/>
              <a:t>: </a:t>
            </a:r>
            <a:r>
              <a:rPr lang="pl-PL" sz="2000" dirty="0" err="1"/>
              <a:t>local</a:t>
            </a:r>
            <a:endParaRPr lang="pl-PL" sz="2000" dirty="0"/>
          </a:p>
          <a:p>
            <a:pPr>
              <a:lnSpc>
                <a:spcPct val="125000"/>
              </a:lnSpc>
              <a:spcAft>
                <a:spcPts val="400"/>
              </a:spcAft>
            </a:pPr>
            <a:r>
              <a:rPr lang="pl-PL" sz="2000" dirty="0" err="1"/>
              <a:t>Examples</a:t>
            </a:r>
            <a:r>
              <a:rPr lang="pl-PL" sz="2000" dirty="0"/>
              <a:t> of </a:t>
            </a:r>
            <a:r>
              <a:rPr lang="pl-PL" sz="2000" dirty="0" err="1"/>
              <a:t>application</a:t>
            </a:r>
            <a:r>
              <a:rPr lang="pl-PL" sz="2000" dirty="0"/>
              <a:t>: </a:t>
            </a:r>
            <a:r>
              <a:rPr lang="pl-PL" sz="2000" dirty="0" err="1"/>
              <a:t>Geneva</a:t>
            </a:r>
            <a:r>
              <a:rPr lang="pl-PL" sz="2000" dirty="0"/>
              <a:t>, Malmö, Nantes, </a:t>
            </a:r>
            <a:r>
              <a:rPr lang="pl-PL" sz="2000" dirty="0" err="1"/>
              <a:t>Prague</a:t>
            </a:r>
            <a:endParaRPr lang="pl-PL" sz="2000" dirty="0"/>
          </a:p>
        </p:txBody>
      </p:sp>
      <p:sp>
        <p:nvSpPr>
          <p:cNvPr id="6" name="pole tekstowe 5">
            <a:extLst>
              <a:ext uri="{FF2B5EF4-FFF2-40B4-BE49-F238E27FC236}">
                <a16:creationId xmlns:a16="http://schemas.microsoft.com/office/drawing/2014/main" id="{9D04B87D-B066-F551-8BB2-FD425BFD9333}"/>
              </a:ext>
            </a:extLst>
          </p:cNvPr>
          <p:cNvSpPr txBox="1"/>
          <p:nvPr/>
        </p:nvSpPr>
        <p:spPr>
          <a:xfrm>
            <a:off x="5754087" y="4241889"/>
            <a:ext cx="5599713" cy="1631216"/>
          </a:xfrm>
          <a:prstGeom prst="rect">
            <a:avLst/>
          </a:prstGeom>
          <a:noFill/>
        </p:spPr>
        <p:txBody>
          <a:bodyPr wrap="square">
            <a:spAutoFit/>
          </a:bodyPr>
          <a:lstStyle/>
          <a:p>
            <a:r>
              <a:rPr lang="en-US" sz="2000" dirty="0"/>
              <a:t>Intelligence: centralized</a:t>
            </a:r>
            <a:endParaRPr lang="pl-PL" sz="2000" dirty="0"/>
          </a:p>
          <a:p>
            <a:r>
              <a:rPr lang="en-US" sz="2000" dirty="0"/>
              <a:t>Priority request submission: local</a:t>
            </a:r>
            <a:endParaRPr lang="pl-PL" sz="2000" dirty="0"/>
          </a:p>
          <a:p>
            <a:r>
              <a:rPr lang="en-US" sz="2000" dirty="0"/>
              <a:t>Decision: local</a:t>
            </a:r>
            <a:endParaRPr lang="pl-PL" sz="2000" dirty="0"/>
          </a:p>
          <a:p>
            <a:r>
              <a:rPr lang="en-US" sz="2000" dirty="0"/>
              <a:t>Examples of application: Aalborg, Helsinki, Brighton and Hove</a:t>
            </a:r>
            <a:endParaRPr lang="pl-PL" sz="2000" dirty="0"/>
          </a:p>
        </p:txBody>
      </p:sp>
      <p:sp>
        <p:nvSpPr>
          <p:cNvPr id="7" name="pole tekstowe 6">
            <a:extLst>
              <a:ext uri="{FF2B5EF4-FFF2-40B4-BE49-F238E27FC236}">
                <a16:creationId xmlns:a16="http://schemas.microsoft.com/office/drawing/2014/main" id="{1DDD3E69-7AB1-528F-D734-A815B2E75537}"/>
              </a:ext>
            </a:extLst>
          </p:cNvPr>
          <p:cNvSpPr txBox="1"/>
          <p:nvPr/>
        </p:nvSpPr>
        <p:spPr>
          <a:xfrm>
            <a:off x="1281020" y="3207000"/>
            <a:ext cx="952258" cy="612155"/>
          </a:xfrm>
          <a:prstGeom prst="rect">
            <a:avLst/>
          </a:prstGeom>
          <a:solidFill>
            <a:schemeClr val="bg1"/>
          </a:solidFill>
        </p:spPr>
        <p:txBody>
          <a:bodyPr wrap="square" rtlCol="0">
            <a:spAutoFit/>
          </a:bodyPr>
          <a:lstStyle/>
          <a:p>
            <a:pPr>
              <a:lnSpc>
                <a:spcPct val="150000"/>
              </a:lnSpc>
            </a:pPr>
            <a:r>
              <a:rPr lang="pl-PL" sz="1200" b="1" dirty="0" err="1"/>
              <a:t>Signal</a:t>
            </a:r>
            <a:r>
              <a:rPr lang="pl-PL" sz="1200" b="1" dirty="0"/>
              <a:t> Controller</a:t>
            </a:r>
          </a:p>
        </p:txBody>
      </p:sp>
      <p:sp>
        <p:nvSpPr>
          <p:cNvPr id="8" name="pole tekstowe 7">
            <a:extLst>
              <a:ext uri="{FF2B5EF4-FFF2-40B4-BE49-F238E27FC236}">
                <a16:creationId xmlns:a16="http://schemas.microsoft.com/office/drawing/2014/main" id="{2B44610E-6C20-512C-9744-8455A034B9B7}"/>
              </a:ext>
            </a:extLst>
          </p:cNvPr>
          <p:cNvSpPr txBox="1"/>
          <p:nvPr/>
        </p:nvSpPr>
        <p:spPr>
          <a:xfrm>
            <a:off x="3193875" y="3136611"/>
            <a:ext cx="937621" cy="584775"/>
          </a:xfrm>
          <a:prstGeom prst="rect">
            <a:avLst/>
          </a:prstGeom>
          <a:solidFill>
            <a:schemeClr val="bg1"/>
          </a:solidFill>
        </p:spPr>
        <p:txBody>
          <a:bodyPr wrap="square" rtlCol="0">
            <a:spAutoFit/>
          </a:bodyPr>
          <a:lstStyle/>
          <a:p>
            <a:r>
              <a:rPr lang="pl-PL" sz="1600" b="1" dirty="0"/>
              <a:t>PT </a:t>
            </a:r>
            <a:r>
              <a:rPr lang="pl-PL" sz="1600" b="1" dirty="0" err="1"/>
              <a:t>Vehicle</a:t>
            </a:r>
            <a:endParaRPr lang="pl-PL" sz="1600" b="1" dirty="0"/>
          </a:p>
        </p:txBody>
      </p:sp>
      <p:sp>
        <p:nvSpPr>
          <p:cNvPr id="9" name="pole tekstowe 8">
            <a:extLst>
              <a:ext uri="{FF2B5EF4-FFF2-40B4-BE49-F238E27FC236}">
                <a16:creationId xmlns:a16="http://schemas.microsoft.com/office/drawing/2014/main" id="{99DDD9C3-AFB8-A459-20C1-C34F57A97DB8}"/>
              </a:ext>
            </a:extLst>
          </p:cNvPr>
          <p:cNvSpPr txBox="1"/>
          <p:nvPr/>
        </p:nvSpPr>
        <p:spPr>
          <a:xfrm>
            <a:off x="8635516" y="3428998"/>
            <a:ext cx="1212677" cy="338554"/>
          </a:xfrm>
          <a:prstGeom prst="rect">
            <a:avLst/>
          </a:prstGeom>
          <a:solidFill>
            <a:schemeClr val="bg1"/>
          </a:solidFill>
        </p:spPr>
        <p:txBody>
          <a:bodyPr wrap="square" rtlCol="0">
            <a:spAutoFit/>
          </a:bodyPr>
          <a:lstStyle/>
          <a:p>
            <a:r>
              <a:rPr lang="pl-PL" sz="1600" b="1" dirty="0"/>
              <a:t>PT </a:t>
            </a:r>
            <a:r>
              <a:rPr lang="pl-PL" sz="1600" b="1" dirty="0" err="1"/>
              <a:t>Vehicle</a:t>
            </a:r>
            <a:endParaRPr lang="pl-PL" sz="1600" b="1" dirty="0"/>
          </a:p>
        </p:txBody>
      </p:sp>
      <p:sp>
        <p:nvSpPr>
          <p:cNvPr id="10" name="pole tekstowe 9">
            <a:extLst>
              <a:ext uri="{FF2B5EF4-FFF2-40B4-BE49-F238E27FC236}">
                <a16:creationId xmlns:a16="http://schemas.microsoft.com/office/drawing/2014/main" id="{4697738D-AC56-0D5F-8530-B3374C935F4A}"/>
              </a:ext>
            </a:extLst>
          </p:cNvPr>
          <p:cNvSpPr txBox="1"/>
          <p:nvPr/>
        </p:nvSpPr>
        <p:spPr>
          <a:xfrm>
            <a:off x="5849936" y="3216390"/>
            <a:ext cx="1273980" cy="698717"/>
          </a:xfrm>
          <a:prstGeom prst="rect">
            <a:avLst/>
          </a:prstGeom>
          <a:solidFill>
            <a:schemeClr val="bg1"/>
          </a:solidFill>
        </p:spPr>
        <p:txBody>
          <a:bodyPr wrap="square" rtlCol="0">
            <a:spAutoFit/>
          </a:bodyPr>
          <a:lstStyle/>
          <a:p>
            <a:pPr>
              <a:lnSpc>
                <a:spcPct val="150000"/>
              </a:lnSpc>
            </a:pPr>
            <a:r>
              <a:rPr lang="pl-PL" b="1" dirty="0" err="1"/>
              <a:t>Signal</a:t>
            </a:r>
            <a:r>
              <a:rPr lang="pl-PL" b="1" dirty="0"/>
              <a:t> Controller</a:t>
            </a:r>
          </a:p>
        </p:txBody>
      </p:sp>
    </p:spTree>
    <p:extLst>
      <p:ext uri="{BB962C8B-B14F-4D97-AF65-F5344CB8AC3E}">
        <p14:creationId xmlns:p14="http://schemas.microsoft.com/office/powerpoint/2010/main" val="265071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CCBD5FA-69C1-AD9B-5B57-E14D694B603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8305285-90E9-19A4-FC22-18FB579B3367}"/>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Local Priority – Disadvantages</a:t>
            </a:r>
            <a:endParaRPr lang="en-US" noProof="0" dirty="0"/>
          </a:p>
        </p:txBody>
      </p:sp>
      <p:sp>
        <p:nvSpPr>
          <p:cNvPr id="97" name="Google Shape;97;p2">
            <a:extLst>
              <a:ext uri="{FF2B5EF4-FFF2-40B4-BE49-F238E27FC236}">
                <a16:creationId xmlns:a16="http://schemas.microsoft.com/office/drawing/2014/main" id="{4AFE2FA7-F7A2-1BB6-9534-B7BE160B945E}"/>
              </a:ext>
            </a:extLst>
          </p:cNvPr>
          <p:cNvSpPr txBox="1">
            <a:spLocks noGrp="1"/>
          </p:cNvSpPr>
          <p:nvPr>
            <p:ph type="body" idx="1"/>
          </p:nvPr>
        </p:nvSpPr>
        <p:spPr>
          <a:xfrm>
            <a:off x="0" y="964713"/>
            <a:ext cx="11726426"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Possible major traffic disruptions after granting priority: In a decentralized system, priority is granted locally, which may lead to disruptions at the intersection, e.g., longer waiting times for other vehicles, especially if priority is granted frequently.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Need for additional vehicle–signal controller communication channels: The decentralized architecture requires direct communication between the PT vehicle and the signal controller, which means the use of additional communication channels such as short-range radio, increasing system complexity.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Limitations in the use of advanced traffic control algorithms – strategies covering corridors or areas: Decentralized systems operate locally, which limits the possibility of applying advanced algorithms that require coordination at the level of larger areas or road corridors, e.g., a “green wave” for the entire route.</a:t>
            </a:r>
            <a:endParaRPr lang="pl-PL" sz="2100" noProof="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Complicated dispatcher/operator intervention (need for local controller programming): In case manual intervention is required, the operator must program each controller locally, which is time-consuming and less flexible compared to a centralized system where changes can be made remotely.</a:t>
            </a: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Sensitivity to interference when using short-range radio: If communication between the vehicle and the controller is based on short-range radio, the system is vulnerable to disturbances, e.g., electromagnetic interference or physical obstacles, which may disrupt priority granting.</a:t>
            </a:r>
          </a:p>
        </p:txBody>
      </p:sp>
    </p:spTree>
    <p:extLst>
      <p:ext uri="{BB962C8B-B14F-4D97-AF65-F5344CB8AC3E}">
        <p14:creationId xmlns:p14="http://schemas.microsoft.com/office/powerpoint/2010/main" val="2984756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4AF5EC7-EBFD-ADBD-71B9-DF7347573291}"/>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3C53816-7B9F-856F-F89F-EADFDC4E2F2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Local Priority – Advantages</a:t>
            </a:r>
            <a:endParaRPr lang="en-US" noProof="0" dirty="0"/>
          </a:p>
        </p:txBody>
      </p:sp>
      <p:sp>
        <p:nvSpPr>
          <p:cNvPr id="97" name="Google Shape;97;p2">
            <a:extLst>
              <a:ext uri="{FF2B5EF4-FFF2-40B4-BE49-F238E27FC236}">
                <a16:creationId xmlns:a16="http://schemas.microsoft.com/office/drawing/2014/main" id="{997A148B-0954-725B-8CEA-AADB334B55F3}"/>
              </a:ext>
            </a:extLst>
          </p:cNvPr>
          <p:cNvSpPr txBox="1">
            <a:spLocks noGrp="1"/>
          </p:cNvSpPr>
          <p:nvPr>
            <p:ph type="body" idx="1"/>
          </p:nvPr>
        </p:nvSpPr>
        <p:spPr>
          <a:xfrm>
            <a:off x="0" y="1338995"/>
            <a:ext cx="11836958"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Possibility of application without a traffic control system: The decentralized architecture does not require a central control system, making it suitable for smaller cities or areas without a developed traffic management system (e.g., UTC).</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Very low delays in implementing priority: Since decisions are made locally, the process of granting priority is fast – there is no need to transmit data to the control center and back, eliminating delays (in contrast to centralized systems, where the delay is 2–3 seconds).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decentralized architecture is simple and quick in operation, making it suitable for smaller systems or in situations where centralized control is not available. However, its limitations, such as the lack of area-level coordination, susceptibility to interference, and potential traffic disruptions, make it less effective in large, complex road networks. Compared to centralized architecture, the decentralized system is more independent but less advanced in terms of large-scale traffic optimization.</a:t>
            </a:r>
          </a:p>
        </p:txBody>
      </p:sp>
    </p:spTree>
    <p:extLst>
      <p:ext uri="{BB962C8B-B14F-4D97-AF65-F5344CB8AC3E}">
        <p14:creationId xmlns:p14="http://schemas.microsoft.com/office/powerpoint/2010/main" val="318078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Priorities in Traffic Signal Control: Traffic Optimization for Public Transport</a:t>
            </a:r>
            <a:endParaRPr lang="en-US" noProof="0" dirty="0"/>
          </a:p>
        </p:txBody>
      </p:sp>
      <p:sp>
        <p:nvSpPr>
          <p:cNvPr id="97" name="Google Shape;97;p2"/>
          <p:cNvSpPr txBox="1">
            <a:spLocks noGrp="1"/>
          </p:cNvSpPr>
          <p:nvPr>
            <p:ph type="body" idx="1"/>
          </p:nvPr>
        </p:nvSpPr>
        <p:spPr>
          <a:xfrm>
            <a:off x="110532" y="1130640"/>
            <a:ext cx="10741688"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Introduction to the topic: Traffic signal priority mechanisms allow faster passage of public transport (PT) vehicles through intersections, improving punctuality and the efficiency of urban transport.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Presentation objective: To discuss strategies, methods, system architecture, effects, and examples of implementations of traffic signal priorities.</a:t>
            </a:r>
            <a:endParaRPr lang="en-US" sz="1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B7CE5A7-53CF-5390-DAE7-A920032187D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BD2F1BDB-F1A9-9BE4-1434-ACB963A1138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Architecture of Priority Systems – Hybrid Priority</a:t>
            </a:r>
            <a:r>
              <a:rPr lang="pl-PL" sz="3600" dirty="0"/>
              <a:t>	</a:t>
            </a:r>
            <a:endParaRPr lang="en-US" noProof="0" dirty="0"/>
          </a:p>
        </p:txBody>
      </p:sp>
      <p:sp>
        <p:nvSpPr>
          <p:cNvPr id="97" name="Google Shape;97;p2">
            <a:extLst>
              <a:ext uri="{FF2B5EF4-FFF2-40B4-BE49-F238E27FC236}">
                <a16:creationId xmlns:a16="http://schemas.microsoft.com/office/drawing/2014/main" id="{D2CEB8FE-1AFB-6FD2-2AB5-9ED2AB559BFC}"/>
              </a:ext>
            </a:extLst>
          </p:cNvPr>
          <p:cNvSpPr txBox="1">
            <a:spLocks noGrp="1"/>
          </p:cNvSpPr>
          <p:nvPr>
            <p:ph type="body" idx="1"/>
          </p:nvPr>
        </p:nvSpPr>
        <p:spPr>
          <a:xfrm>
            <a:off x="1" y="1338995"/>
            <a:ext cx="1180681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vehicle sends a priority request to the signal controller. The controller then forwards the request to the UTC, which makes the decision on granting priority.</a:t>
            </a:r>
            <a:endParaRPr lang="en-US" sz="1900" dirty="0"/>
          </a:p>
        </p:txBody>
      </p:sp>
      <p:pic>
        <p:nvPicPr>
          <p:cNvPr id="2" name="Obraz 1" descr="Rysunek przedstawia schemat hybrydowejj architektury systemu priorytetowego dla pojazdów transportu publicznego (TP), z wykorzystaniem systemu UTC (Urban Traffic Control). Ilustruje on przepływ danych i decyzji między trzema elementami: sterownikiem sygnalizacji, pojazdem transportu zbiorowego oraz systemem nadrzędnym UTC.&#10;&#10;- **Elementy schematu:**  &#10;  - Schemat składa się z trzech prostokątów:  &#10;    - Po lewej stronie znajduje się prostokąt oznaczony jako „Sterownik sygnalizacji”.  &#10;    - Po prawej stronie jest prostokąt oznaczony jako „Pojazd TZ” (transportu zbiorowego).  &#10;    - Nad sterownikiem sygnalizacji, w górnej części schematu, znajduje się prostokąt oznaczony jako „UTC”, reprezentujący centralny system sterowania ruchem.&#10;&#10;- **Przepływ danych:**  &#10;  - **Między sterownikiem sygnalizacji a pojazdem TP:**  &#10;    - Czerwona strzałka z literą „P” (oznaczającą priorytet) biegnie od sterownika sygnalizacji do pojazdu TP, wskazując, że sterownik wysyła informację o nadaniu priorytetu do pojazdu.  &#10;    - Zielona strzałka z literą „Z” (oznaczającą żądanie) biegnie od pojazdu TP do sterownika sygnalizacji, co oznacza, że pojazd zgłasza żądanie priorytetu, np. gdy zbliża się do skrzyżowania.  &#10;  - **Między sterownikiem sygnalizacji a UTC:**  &#10;    - Czerwona strzałka z literą „P” biegnie od UTC do sterownika sygnalizacji, wskazując, że system UTC przesyła instrukcje dotyczące priorytetu do sterownika.  &#10;    - Zielona strzałka z literą „Z” biegnie od sterownika sygnalizacji do UTC, co oznacza, że sterownik przesyła żądanie priorytetu do systemu UTC.&#10;&#10;- **Kolory i oznaczenia:**  &#10;  - Prostokąty są białe z czarną obwódką i czarnymi napisami.  &#10;  - Strzałki mają różne kolory: czerwone dla przepływu priorytetu („P”) i zielone dla żądania („Z”), co pozwala odróżnić kierunek i rodzaj informacji.  &#10;  - Strzałki między sterownikiem a pojazdem są poziome, a strzałki między sterownikiem a UTC są pionowe, co podkreśla hierarchiczną strukturę systemu.&#10;&#10;Rysunek ilustruje centralną architekturę systemu priorytetowego, w której decyzje o nadaniu priorytetu są podejmowane centralnie przez UTC. Pojazd TP zgłasza żądanie priorytetu („Z”) do sterownika sygnalizacji, który przekazuje je do UTC. Następnie UTC podejmuje decyzję i przesyła instrukcje priorytetu („P”) z powrotem do sterownika, a ten przekazuje je do pojazdu. Schemat jest prosty i przejrzysty, z wyraźnym zaznaczeniem przepływu informacji w systemie centralnym.">
            <a:extLst>
              <a:ext uri="{FF2B5EF4-FFF2-40B4-BE49-F238E27FC236}">
                <a16:creationId xmlns:a16="http://schemas.microsoft.com/office/drawing/2014/main" id="{DF53584F-D0FB-5612-118E-F5C1DF74D046}"/>
              </a:ext>
            </a:extLst>
          </p:cNvPr>
          <p:cNvPicPr/>
          <p:nvPr/>
        </p:nvPicPr>
        <p:blipFill>
          <a:blip r:embed="rId3" cstate="screen">
            <a:extLst>
              <a:ext uri="{28A0092B-C50C-407E-A947-70E740481C1C}">
                <a14:useLocalDpi xmlns:a14="http://schemas.microsoft.com/office/drawing/2010/main"/>
              </a:ext>
            </a:extLst>
          </a:blip>
          <a:stretch>
            <a:fillRect/>
          </a:stretch>
        </p:blipFill>
        <p:spPr>
          <a:xfrm>
            <a:off x="3289205" y="2123644"/>
            <a:ext cx="4320480" cy="2399541"/>
          </a:xfrm>
          <a:prstGeom prst="rect">
            <a:avLst/>
          </a:prstGeom>
        </p:spPr>
      </p:pic>
      <p:sp>
        <p:nvSpPr>
          <p:cNvPr id="3" name="pole tekstowe 2">
            <a:extLst>
              <a:ext uri="{FF2B5EF4-FFF2-40B4-BE49-F238E27FC236}">
                <a16:creationId xmlns:a16="http://schemas.microsoft.com/office/drawing/2014/main" id="{0226BF78-79B7-5F30-D973-266EAFBA269D}"/>
              </a:ext>
            </a:extLst>
          </p:cNvPr>
          <p:cNvSpPr txBox="1"/>
          <p:nvPr/>
        </p:nvSpPr>
        <p:spPr>
          <a:xfrm>
            <a:off x="2704938" y="4667201"/>
            <a:ext cx="6628248" cy="1631216"/>
          </a:xfrm>
          <a:prstGeom prst="rect">
            <a:avLst/>
          </a:prstGeom>
          <a:noFill/>
        </p:spPr>
        <p:txBody>
          <a:bodyPr wrap="square">
            <a:spAutoFit/>
          </a:bodyPr>
          <a:lstStyle/>
          <a:p>
            <a:r>
              <a:rPr lang="en-US" sz="2000" dirty="0"/>
              <a:t>Intelligence: local</a:t>
            </a:r>
            <a:endParaRPr lang="pl-PL" sz="2000" dirty="0"/>
          </a:p>
          <a:p>
            <a:r>
              <a:rPr lang="en-US" sz="2000" dirty="0"/>
              <a:t>Priority request submission: local</a:t>
            </a:r>
            <a:endParaRPr lang="pl-PL" sz="2000" dirty="0"/>
          </a:p>
          <a:p>
            <a:r>
              <a:rPr lang="en-US" sz="2000" dirty="0"/>
              <a:t>Decision: centralized</a:t>
            </a:r>
            <a:endParaRPr lang="pl-PL" sz="2000" dirty="0"/>
          </a:p>
          <a:p>
            <a:r>
              <a:rPr lang="en-US" sz="2000" dirty="0"/>
              <a:t>Options of application: local and centralized</a:t>
            </a:r>
            <a:endParaRPr lang="pl-PL" sz="2000" dirty="0"/>
          </a:p>
          <a:p>
            <a:r>
              <a:rPr lang="en-US" sz="2000" dirty="0"/>
              <a:t>Examples of application: Glasgow</a:t>
            </a: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pole tekstowe 3">
            <a:extLst>
              <a:ext uri="{FF2B5EF4-FFF2-40B4-BE49-F238E27FC236}">
                <a16:creationId xmlns:a16="http://schemas.microsoft.com/office/drawing/2014/main" id="{A94A5959-872A-985C-F5D1-A22B1E81D886}"/>
              </a:ext>
            </a:extLst>
          </p:cNvPr>
          <p:cNvSpPr txBox="1"/>
          <p:nvPr/>
        </p:nvSpPr>
        <p:spPr>
          <a:xfrm>
            <a:off x="6249667" y="3867669"/>
            <a:ext cx="1212677" cy="338554"/>
          </a:xfrm>
          <a:prstGeom prst="rect">
            <a:avLst/>
          </a:prstGeom>
          <a:solidFill>
            <a:schemeClr val="bg1"/>
          </a:solidFill>
        </p:spPr>
        <p:txBody>
          <a:bodyPr wrap="square" rtlCol="0">
            <a:spAutoFit/>
          </a:bodyPr>
          <a:lstStyle/>
          <a:p>
            <a:r>
              <a:rPr lang="pl-PL" sz="1600" b="1" dirty="0"/>
              <a:t>PT </a:t>
            </a:r>
            <a:r>
              <a:rPr lang="pl-PL" sz="1600" b="1" dirty="0" err="1"/>
              <a:t>Vehicle</a:t>
            </a:r>
            <a:endParaRPr lang="pl-PL" sz="1600" b="1" dirty="0"/>
          </a:p>
        </p:txBody>
      </p:sp>
      <p:sp>
        <p:nvSpPr>
          <p:cNvPr id="5" name="pole tekstowe 4">
            <a:extLst>
              <a:ext uri="{FF2B5EF4-FFF2-40B4-BE49-F238E27FC236}">
                <a16:creationId xmlns:a16="http://schemas.microsoft.com/office/drawing/2014/main" id="{940BA3E1-A8E8-94C1-EF6F-0BF75DAE5308}"/>
              </a:ext>
            </a:extLst>
          </p:cNvPr>
          <p:cNvSpPr txBox="1"/>
          <p:nvPr/>
        </p:nvSpPr>
        <p:spPr>
          <a:xfrm>
            <a:off x="3464087" y="3655061"/>
            <a:ext cx="1273980" cy="698717"/>
          </a:xfrm>
          <a:prstGeom prst="rect">
            <a:avLst/>
          </a:prstGeom>
          <a:solidFill>
            <a:schemeClr val="bg1"/>
          </a:solidFill>
        </p:spPr>
        <p:txBody>
          <a:bodyPr wrap="square" rtlCol="0">
            <a:spAutoFit/>
          </a:bodyPr>
          <a:lstStyle/>
          <a:p>
            <a:pPr>
              <a:lnSpc>
                <a:spcPct val="150000"/>
              </a:lnSpc>
            </a:pPr>
            <a:r>
              <a:rPr lang="pl-PL" b="1" dirty="0" err="1"/>
              <a:t>Signal</a:t>
            </a:r>
            <a:r>
              <a:rPr lang="pl-PL" b="1" dirty="0"/>
              <a:t> Controller</a:t>
            </a:r>
          </a:p>
        </p:txBody>
      </p:sp>
    </p:spTree>
    <p:extLst>
      <p:ext uri="{BB962C8B-B14F-4D97-AF65-F5344CB8AC3E}">
        <p14:creationId xmlns:p14="http://schemas.microsoft.com/office/powerpoint/2010/main" val="3839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CEE032C-87A3-E6D9-87B5-F07CC47A469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6CE6158-E6B0-815D-A5F9-B1C06D56EF54}"/>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Hybrid Priority – Advantages</a:t>
            </a:r>
            <a:endParaRPr lang="en-US" noProof="0" dirty="0"/>
          </a:p>
        </p:txBody>
      </p:sp>
      <p:sp>
        <p:nvSpPr>
          <p:cNvPr id="97" name="Google Shape;97;p2">
            <a:extLst>
              <a:ext uri="{FF2B5EF4-FFF2-40B4-BE49-F238E27FC236}">
                <a16:creationId xmlns:a16="http://schemas.microsoft.com/office/drawing/2014/main" id="{9182419C-B5FB-0B05-02D9-DE5807ADD710}"/>
              </a:ext>
            </a:extLst>
          </p:cNvPr>
          <p:cNvSpPr txBox="1">
            <a:spLocks noGrp="1"/>
          </p:cNvSpPr>
          <p:nvPr>
            <p:ph type="body" idx="1"/>
          </p:nvPr>
        </p:nvSpPr>
        <p:spPr>
          <a:xfrm>
            <a:off x="110532" y="1192430"/>
            <a:ext cx="11243267"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Flexibility in decision-making at different levels: The hybrid architecture allows decisions to be made both locally and centrally. For example, local controllers can operate independently or based on general requirements imposed by a supervisory or central controller (e.g., in the UTOPIA system).</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Combining the advantages of centralization and decentralization:</a:t>
            </a:r>
            <a:endParaRPr lang="pl-PL" sz="2100" noProof="0" dirty="0">
              <a:solidFill>
                <a:srgbClr val="002060"/>
              </a:solidFill>
            </a:endParaRPr>
          </a:p>
          <a:p>
            <a:pPr marL="685800" lvl="1" indent="-228600">
              <a:lnSpc>
                <a:spcPct val="100000"/>
              </a:lnSpc>
              <a:buSzPts val="1900"/>
            </a:pPr>
            <a:r>
              <a:rPr lang="en-US" sz="1900" dirty="0"/>
              <a:t>From centralization: the ability to coordinate at the area level, e.g., prioritization hierarchy and adaptation to traffic conditions.</a:t>
            </a:r>
            <a:endParaRPr lang="pl-PL" sz="1900" dirty="0"/>
          </a:p>
          <a:p>
            <a:pPr marL="685800" lvl="1" indent="-228600">
              <a:lnSpc>
                <a:spcPct val="100000"/>
              </a:lnSpc>
              <a:buSzPts val="1900"/>
            </a:pPr>
            <a:r>
              <a:rPr lang="en-US" sz="1900" dirty="0"/>
              <a:t>From decentralization: fast local decisions without delays related to data transmission to the control center (similar to a decentralized system).</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Supervisory role of the higher level: The higher level serves only a supervisory role, meaning it can monitor and adjust the actions of local controllers without directly interfering in every decision. This makes the system more flexible and less burdened than a fully centralized system.</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Scalability and the ability to optimize at different levels.</a:t>
            </a:r>
          </a:p>
        </p:txBody>
      </p:sp>
    </p:spTree>
    <p:extLst>
      <p:ext uri="{BB962C8B-B14F-4D97-AF65-F5344CB8AC3E}">
        <p14:creationId xmlns:p14="http://schemas.microsoft.com/office/powerpoint/2010/main" val="278121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15189A1-415B-066C-563B-A2848EE99C84}"/>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3C66754-ED28-318E-36F8-5305F73E026F}"/>
              </a:ext>
            </a:extLst>
          </p:cNvPr>
          <p:cNvSpPr txBox="1">
            <a:spLocks noGrp="1"/>
          </p:cNvSpPr>
          <p:nvPr>
            <p:ph type="title"/>
          </p:nvPr>
        </p:nvSpPr>
        <p:spPr>
          <a:xfrm>
            <a:off x="838200" y="-291368"/>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Hybrid Priority – Disadvantages</a:t>
            </a:r>
            <a:endParaRPr lang="en-US" noProof="0" dirty="0"/>
          </a:p>
        </p:txBody>
      </p:sp>
      <p:sp>
        <p:nvSpPr>
          <p:cNvPr id="97" name="Google Shape;97;p2">
            <a:extLst>
              <a:ext uri="{FF2B5EF4-FFF2-40B4-BE49-F238E27FC236}">
                <a16:creationId xmlns:a16="http://schemas.microsoft.com/office/drawing/2014/main" id="{B45029B9-1CDC-CA93-94FB-3BAB41F50334}"/>
              </a:ext>
            </a:extLst>
          </p:cNvPr>
          <p:cNvSpPr txBox="1">
            <a:spLocks noGrp="1"/>
          </p:cNvSpPr>
          <p:nvPr>
            <p:ph type="body" idx="1"/>
          </p:nvPr>
        </p:nvSpPr>
        <p:spPr>
          <a:xfrm>
            <a:off x="157424" y="624872"/>
            <a:ext cx="11877152"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System complexity resulting from the division of functions: The hybrid architecture combines elements of centralization and decentralization, which means that control functions are divided between the control center and local controllers. Such a hybrid structure can be more difficult to design, implement, and maintain, as it requires integration of different management levels (central, supervisory, and local).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Potential communication delays between levels: Although the hybrid architecture allows for local decisions, some data must be transmitted between levels. This may cause delays, although smaller than in a fully centralized system.</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Sensitivity to communication disruptions between levels: Similar to the centralized system, the hybrid architecture is partially dependent on connectivity between levels. Disruptions in data transmission may affect the effectiveness of granting priorities.</a:t>
            </a:r>
            <a:endParaRPr lang="pl-PL" sz="2100" noProof="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Need for precise coordination between levels: The supervisory level plays an overseeing role, which requires precise coordination between local controllers and the control center. Lack of synchronization may lead to inefficient priority granting, e.g., when local decisions conflict with general guidelines.</a:t>
            </a: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The hybrid architecture for PT vehicle priority offers flexibility and the ability to combine the advantages of centralized and decentralized systems, making it suitable for large and complex road networks. However, its complexity, the need for coordination between levels, and partial dependence on connectivity may pose challenges. Compared to centralized architecture, it is less prone to delays, and compared to decentralized architecture, it allows for better area-wide coordination, though at the cost of greater system complexity.</a:t>
            </a:r>
          </a:p>
        </p:txBody>
      </p:sp>
    </p:spTree>
    <p:extLst>
      <p:ext uri="{BB962C8B-B14F-4D97-AF65-F5344CB8AC3E}">
        <p14:creationId xmlns:p14="http://schemas.microsoft.com/office/powerpoint/2010/main" val="137519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F1AB21C-C6CD-AD58-7F97-6C023CCD0CA0}"/>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B6DA96F-3EBF-ECA3-9F7E-DC800BB9BCE5}"/>
              </a:ext>
            </a:extLst>
          </p:cNvPr>
          <p:cNvSpPr txBox="1">
            <a:spLocks noGrp="1"/>
          </p:cNvSpPr>
          <p:nvPr>
            <p:ph type="title"/>
          </p:nvPr>
        </p:nvSpPr>
        <p:spPr>
          <a:xfrm>
            <a:off x="838200" y="-291368"/>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Public Transport Vehicle Detection Methods</a:t>
            </a:r>
            <a:endParaRPr lang="en-US" noProof="0" dirty="0"/>
          </a:p>
        </p:txBody>
      </p:sp>
      <p:sp>
        <p:nvSpPr>
          <p:cNvPr id="97" name="Google Shape;97;p2">
            <a:extLst>
              <a:ext uri="{FF2B5EF4-FFF2-40B4-BE49-F238E27FC236}">
                <a16:creationId xmlns:a16="http://schemas.microsoft.com/office/drawing/2014/main" id="{00B32DBA-6076-B742-6433-DB34217C33EE}"/>
              </a:ext>
            </a:extLst>
          </p:cNvPr>
          <p:cNvSpPr txBox="1">
            <a:spLocks noGrp="1"/>
          </p:cNvSpPr>
          <p:nvPr>
            <p:ph type="body" idx="1"/>
          </p:nvPr>
        </p:nvSpPr>
        <p:spPr>
          <a:xfrm>
            <a:off x="157424" y="624872"/>
            <a:ext cx="3531707"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Inductive loops: A traditional but still effective detection method. Possibility of using intelligent loops with transponders for better PT vehicle identification.</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GPS and radio transmitters: Precise localization and communication with the control system.</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Optical systems: Use of cameras or infrared sensors to detect PT vehicles.</a:t>
            </a: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Short-range communication (V2I): Direct communication between the vehicle and the infrastructure.</a:t>
            </a:r>
          </a:p>
        </p:txBody>
      </p:sp>
      <p:pic>
        <p:nvPicPr>
          <p:cNvPr id="2" name="Picture 2" descr="Transit Signal Priority in the Boston Region: Guidebook">
            <a:extLst>
              <a:ext uri="{FF2B5EF4-FFF2-40B4-BE49-F238E27FC236}">
                <a16:creationId xmlns:a16="http://schemas.microsoft.com/office/drawing/2014/main" id="{11B43560-6CD4-B9A7-B142-1C3FC5181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163" y="803666"/>
            <a:ext cx="4409191" cy="56521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ntegrating Transit Signal Priority for MTA">
            <a:extLst>
              <a:ext uri="{FF2B5EF4-FFF2-40B4-BE49-F238E27FC236}">
                <a16:creationId xmlns:a16="http://schemas.microsoft.com/office/drawing/2014/main" id="{CACDA338-5E74-0640-EF08-185BF1930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54" y="1010944"/>
            <a:ext cx="4066830" cy="22365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ransit Signal Priority: How It Works">
            <a:extLst>
              <a:ext uri="{FF2B5EF4-FFF2-40B4-BE49-F238E27FC236}">
                <a16:creationId xmlns:a16="http://schemas.microsoft.com/office/drawing/2014/main" id="{A1ADEB17-9FA7-E1ED-EDDA-6B3F1DBB1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240" y="3168352"/>
            <a:ext cx="4003944" cy="2624808"/>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AD80C4BA-7523-AB1E-79FF-AF1751A3857B}"/>
              </a:ext>
            </a:extLst>
          </p:cNvPr>
          <p:cNvSpPr txBox="1"/>
          <p:nvPr/>
        </p:nvSpPr>
        <p:spPr>
          <a:xfrm>
            <a:off x="8213066" y="5909410"/>
            <a:ext cx="4409191" cy="415498"/>
          </a:xfrm>
          <a:prstGeom prst="rect">
            <a:avLst/>
          </a:prstGeom>
          <a:noFill/>
        </p:spPr>
        <p:txBody>
          <a:bodyPr wrap="square">
            <a:spAutoFit/>
          </a:bodyPr>
          <a:lstStyle/>
          <a:p>
            <a:r>
              <a:rPr lang="pl-PL" sz="1050" dirty="0"/>
              <a:t>https://jp.pinterest.com/pin/transit-signal-priority-explainer--256001560046058537</a:t>
            </a:r>
          </a:p>
        </p:txBody>
      </p:sp>
      <p:sp>
        <p:nvSpPr>
          <p:cNvPr id="6" name="pole tekstowe 5">
            <a:extLst>
              <a:ext uri="{FF2B5EF4-FFF2-40B4-BE49-F238E27FC236}">
                <a16:creationId xmlns:a16="http://schemas.microsoft.com/office/drawing/2014/main" id="{FF36AEDD-43FF-4DA0-19A9-B52A9E522127}"/>
              </a:ext>
            </a:extLst>
          </p:cNvPr>
          <p:cNvSpPr txBox="1"/>
          <p:nvPr/>
        </p:nvSpPr>
        <p:spPr>
          <a:xfrm>
            <a:off x="4093681" y="6364305"/>
            <a:ext cx="3768058" cy="415498"/>
          </a:xfrm>
          <a:prstGeom prst="rect">
            <a:avLst/>
          </a:prstGeom>
          <a:noFill/>
        </p:spPr>
        <p:txBody>
          <a:bodyPr wrap="square">
            <a:spAutoFit/>
          </a:bodyPr>
          <a:lstStyle/>
          <a:p>
            <a:r>
              <a:rPr lang="pl-PL" sz="1050" dirty="0"/>
              <a:t>https://www.ctps.org/data/calendar/htmls/2018/MPO_1220_Report_Transit_Signal_Priority_Guide</a:t>
            </a:r>
          </a:p>
        </p:txBody>
      </p:sp>
    </p:spTree>
    <p:extLst>
      <p:ext uri="{BB962C8B-B14F-4D97-AF65-F5344CB8AC3E}">
        <p14:creationId xmlns:p14="http://schemas.microsoft.com/office/powerpoint/2010/main" val="418371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3997EDDD-B65F-17C2-49B6-BEF39853191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B753F92-C1B6-C5AE-E6D9-A81FE185913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Effects of Implementing Priorities</a:t>
            </a:r>
            <a:endParaRPr lang="en-US" noProof="0" dirty="0"/>
          </a:p>
        </p:txBody>
      </p:sp>
      <p:sp>
        <p:nvSpPr>
          <p:cNvPr id="97" name="Google Shape;97;p2">
            <a:extLst>
              <a:ext uri="{FF2B5EF4-FFF2-40B4-BE49-F238E27FC236}">
                <a16:creationId xmlns:a16="http://schemas.microsoft.com/office/drawing/2014/main" id="{BEC3DDDE-C16D-9C62-0E44-1808B3E05917}"/>
              </a:ext>
            </a:extLst>
          </p:cNvPr>
          <p:cNvSpPr txBox="1">
            <a:spLocks noGrp="1"/>
          </p:cNvSpPr>
          <p:nvPr>
            <p:ph type="body" idx="1"/>
          </p:nvPr>
        </p:nvSpPr>
        <p:spPr>
          <a:xfrm>
            <a:off x="110532" y="1192430"/>
            <a:ext cx="11881771"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Malmö: Increase in bus speed by 1.4 km/h, improvement in punctuality by 2–5%, increase in PT modal share from 10% to 25%, but also an increase in travel time for private vehicles by 2–14%.</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project to introduce priority in Malmö’s traffic signal control system was implemented at 42 signalized intersections as part of the Civitas Smile program. Priority is granted locally. Vehicles are located using an AVL system with GPS receivers installed in buses.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effectiveness study of the priority system showed:</a:t>
            </a:r>
            <a:endParaRPr lang="pl-PL" sz="2100" noProof="0" dirty="0">
              <a:solidFill>
                <a:srgbClr val="002060"/>
              </a:solidFill>
            </a:endParaRPr>
          </a:p>
          <a:p>
            <a:pPr marL="685800" lvl="1" indent="-228600">
              <a:lnSpc>
                <a:spcPct val="100000"/>
              </a:lnSpc>
              <a:buSzPts val="1900"/>
            </a:pPr>
            <a:r>
              <a:rPr lang="en-US" sz="1900" dirty="0"/>
              <a:t>an average increase in bus operating speed by 1.4 km/h during the afternoon peak and by 0.7 km/h during the rest of the day,</a:t>
            </a:r>
            <a:endParaRPr lang="pl-PL" sz="1900" dirty="0"/>
          </a:p>
          <a:p>
            <a:pPr marL="685800" lvl="1" indent="-228600">
              <a:lnSpc>
                <a:spcPct val="100000"/>
              </a:lnSpc>
              <a:buSzPts val="1900"/>
            </a:pPr>
            <a:r>
              <a:rPr lang="en-US" sz="1900" dirty="0"/>
              <a:t>an increase in travel time losses for other vehicles by 2–14% during the morning peak and 0–13% during the afternoon peak,</a:t>
            </a:r>
            <a:endParaRPr lang="pl-PL" sz="1900" dirty="0"/>
          </a:p>
          <a:p>
            <a:pPr marL="685800" lvl="1" indent="-228600">
              <a:lnSpc>
                <a:spcPct val="100000"/>
              </a:lnSpc>
              <a:buSzPts val="1900"/>
            </a:pPr>
            <a:r>
              <a:rPr lang="en-US" sz="1900" dirty="0"/>
              <a:t>an improvement in bus punctuality (within the range: no earlier than 30 s and no later than 3 minutes) by 2–5% on the studied line,</a:t>
            </a:r>
            <a:endParaRPr lang="pl-PL" sz="1900" dirty="0"/>
          </a:p>
          <a:p>
            <a:pPr marL="685800" lvl="1" indent="-228600">
              <a:lnSpc>
                <a:spcPct val="100000"/>
              </a:lnSpc>
              <a:buSzPts val="1900"/>
            </a:pPr>
            <a:r>
              <a:rPr lang="en-US" sz="1900" dirty="0"/>
              <a:t>an increase in public transport modal share from 10% to 25% of all trips.</a:t>
            </a:r>
          </a:p>
        </p:txBody>
      </p:sp>
      <p:sp>
        <p:nvSpPr>
          <p:cNvPr id="4" name="Prostokąt 3">
            <a:extLst>
              <a:ext uri="{FF2B5EF4-FFF2-40B4-BE49-F238E27FC236}">
                <a16:creationId xmlns:a16="http://schemas.microsoft.com/office/drawing/2014/main" id="{AF7211F3-CED3-0EE5-E415-9925EFAF6A7D}"/>
              </a:ext>
            </a:extLst>
          </p:cNvPr>
          <p:cNvSpPr/>
          <p:nvPr/>
        </p:nvSpPr>
        <p:spPr>
          <a:xfrm>
            <a:off x="7751380" y="5818342"/>
            <a:ext cx="4089679" cy="552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088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B3AF447-33F9-9765-7CB4-DA1396B1918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E372C68-AD94-BFF1-F3DA-0CB4DE30D99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Effects of Implementing Priorities</a:t>
            </a:r>
            <a:endParaRPr lang="en-US" noProof="0" dirty="0"/>
          </a:p>
        </p:txBody>
      </p:sp>
      <p:sp>
        <p:nvSpPr>
          <p:cNvPr id="97" name="Google Shape;97;p2">
            <a:extLst>
              <a:ext uri="{FF2B5EF4-FFF2-40B4-BE49-F238E27FC236}">
                <a16:creationId xmlns:a16="http://schemas.microsoft.com/office/drawing/2014/main" id="{4C4C45E4-7683-D879-B02E-80EEB9C0FC02}"/>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 the street network of Oslo, bus priority was implemented at 300 signalized intersections. Communication between the bus and the controller is carried out by radio at predefined locations, which are virtual reporting points. Three categories of priority were adopted depending on the delay time and the hierarchy of the line at a given intersection:</a:t>
            </a:r>
            <a:endParaRPr lang="pl-PL" sz="2100" noProof="0" dirty="0">
              <a:solidFill>
                <a:srgbClr val="002060"/>
              </a:solidFill>
            </a:endParaRPr>
          </a:p>
          <a:p>
            <a:pPr marL="685800" lvl="1" indent="-228600">
              <a:lnSpc>
                <a:spcPct val="100000"/>
              </a:lnSpc>
              <a:buSzPts val="1900"/>
            </a:pPr>
            <a:r>
              <a:rPr lang="en-US" sz="1900" dirty="0"/>
              <a:t>Zero priority – vehicles running ahead of schedule or lines with a low hierarchy level are treated like private vehicles (no priority granted).</a:t>
            </a:r>
            <a:endParaRPr lang="pl-PL" sz="1900" dirty="0"/>
          </a:p>
          <a:p>
            <a:pPr marL="685800" lvl="1" indent="-228600">
              <a:lnSpc>
                <a:spcPct val="100000"/>
              </a:lnSpc>
              <a:buSzPts val="1900"/>
            </a:pPr>
            <a:r>
              <a:rPr lang="en-US" sz="1900" dirty="0"/>
              <a:t>Low priority – for delayed vehicles on lower-hierarchy lines and vehicles on schedule on higher-hierarchy lines, the green signal time is extended while other phases are shortened.</a:t>
            </a:r>
            <a:endParaRPr lang="pl-PL" sz="1900" dirty="0"/>
          </a:p>
          <a:p>
            <a:pPr marL="685800" lvl="1" indent="-228600">
              <a:lnSpc>
                <a:spcPct val="100000"/>
              </a:lnSpc>
              <a:buSzPts val="1900"/>
            </a:pPr>
            <a:r>
              <a:rPr lang="en-US" sz="1900" dirty="0"/>
              <a:t>High priority – for delayed vehicles on higher-hierarchy lines, the green signal is extended, and if there are more than three phases, the possibility of skipping phases is allowed, with pedestrian safety preserved.</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With a 10% increase in traffic between 2003 (system launch) and 2007, it was possible to reduce public transport vehicle travel times by 5–7%.</a:t>
            </a:r>
            <a:endParaRPr lang="en-US" sz="1900" dirty="0"/>
          </a:p>
        </p:txBody>
      </p:sp>
    </p:spTree>
    <p:extLst>
      <p:ext uri="{BB962C8B-B14F-4D97-AF65-F5344CB8AC3E}">
        <p14:creationId xmlns:p14="http://schemas.microsoft.com/office/powerpoint/2010/main" val="131743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57BFE41-93F3-3961-C8B8-E26A98F8181C}"/>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4054F71-F473-D996-0CF3-BC7B2F1A4429}"/>
              </a:ext>
            </a:extLst>
          </p:cNvPr>
          <p:cNvSpPr txBox="1">
            <a:spLocks noGrp="1"/>
          </p:cNvSpPr>
          <p:nvPr>
            <p:ph type="title"/>
          </p:nvPr>
        </p:nvSpPr>
        <p:spPr>
          <a:xfrm>
            <a:off x="838200" y="-133133"/>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Effects of Implementing Priorities</a:t>
            </a:r>
            <a:endParaRPr lang="en-US" noProof="0" dirty="0"/>
          </a:p>
        </p:txBody>
      </p:sp>
      <p:sp>
        <p:nvSpPr>
          <p:cNvPr id="97" name="Google Shape;97;p2">
            <a:extLst>
              <a:ext uri="{FF2B5EF4-FFF2-40B4-BE49-F238E27FC236}">
                <a16:creationId xmlns:a16="http://schemas.microsoft.com/office/drawing/2014/main" id="{36576400-E518-202B-8EC1-1464F2EEB473}"/>
              </a:ext>
            </a:extLst>
          </p:cNvPr>
          <p:cNvSpPr txBox="1">
            <a:spLocks noGrp="1"/>
          </p:cNvSpPr>
          <p:nvPr>
            <p:ph type="body" idx="1"/>
          </p:nvPr>
        </p:nvSpPr>
        <p:spPr>
          <a:xfrm>
            <a:off x="121042" y="919161"/>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 the city of Genoa, priority was introduced at 113 intersections within the SIGMA traffic control system. Priority is granted conditionally depending on the delay relative to the timetable, the importance of the line, and the travel direction. Data from the AVL system is sent to the Traffic Management Center, where signal parameters at a given intersection are optimized to facilitate the passage of public transport vehicles. As buses approach the intersection, they submit a radio priority request, while the controller, using a decision algorithm, determines which predefined level of priority will be granted.</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implementation of the system contributed to a 7–10% reduction in public transport vehicle travel times.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endParaRPr lang="pl-PL" sz="2100" dirty="0">
              <a:solidFill>
                <a:srgbClr val="002060"/>
              </a:solidFill>
            </a:endParaRPr>
          </a:p>
          <a:p>
            <a:pPr marL="228600" lvl="0" indent="-228600" algn="l" rtl="0">
              <a:lnSpc>
                <a:spcPct val="100000"/>
              </a:lnSpc>
              <a:spcBef>
                <a:spcPts val="0"/>
              </a:spcBef>
              <a:spcAft>
                <a:spcPts val="0"/>
              </a:spcAft>
              <a:buClr>
                <a:srgbClr val="002060"/>
              </a:buClr>
              <a:buSzPts val="2100"/>
              <a:buChar char="•"/>
            </a:pP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London (TfL): Tram travel times were reduced by 8–12%. The TfL system is an example of a well-integrated solution that takes into account not only tram priorities but also other aspects of traffic management.</a:t>
            </a:r>
            <a:endParaRPr lang="en-US" sz="1900" dirty="0"/>
          </a:p>
        </p:txBody>
      </p:sp>
    </p:spTree>
    <p:extLst>
      <p:ext uri="{BB962C8B-B14F-4D97-AF65-F5344CB8AC3E}">
        <p14:creationId xmlns:p14="http://schemas.microsoft.com/office/powerpoint/2010/main" val="379097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94DD9B2F-5C2A-811E-EF16-DE8A5896BE6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54B0FEBD-5E4E-CE72-3E01-EDC4A2174F5B}"/>
              </a:ext>
            </a:extLst>
          </p:cNvPr>
          <p:cNvSpPr txBox="1">
            <a:spLocks noGrp="1"/>
          </p:cNvSpPr>
          <p:nvPr>
            <p:ph type="title"/>
          </p:nvPr>
        </p:nvSpPr>
        <p:spPr>
          <a:xfrm>
            <a:off x="110532" y="13432"/>
            <a:ext cx="11970936"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Examples of Traffic Control Systems with Priorities</a:t>
            </a:r>
            <a:endParaRPr lang="en-US" noProof="0" dirty="0"/>
          </a:p>
        </p:txBody>
      </p:sp>
      <p:sp>
        <p:nvSpPr>
          <p:cNvPr id="97" name="Google Shape;97;p2">
            <a:extLst>
              <a:ext uri="{FF2B5EF4-FFF2-40B4-BE49-F238E27FC236}">
                <a16:creationId xmlns:a16="http://schemas.microsoft.com/office/drawing/2014/main" id="{1DB3D8FB-5723-BCDB-D595-A1B7B6E178B8}"/>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UTOPIA: Decentralized system, Italy.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SIGMA: Centralized system with conditional priority, Genoa.</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OPTICOM: The OPTICOM system in the USA applies priority for emergency vehicles (e.g., ambulances) using infrared, radio, or GPS.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choice of an appropriate system depends on the specifics of the city, available infrastructure, budget, and objectives. Often, the best solution is a hybrid system that combines the advantages of centralized and decentralized systems.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Systems such as OPTICOM, SCOOT, or SITRAFFIC are often used not only for public transport but also for emergency vehicles, although they include dedicated modules for bus and tram priorities.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Implementations of these systems show that the effectiveness of priority measures depends on local traffic conditions and the detection technology used (e.g., GPS, inductive loops, infrared). Centralized systems (e.g., SIGMA, TRANSYT) and hybrid systems (e.g., SPOT-UTOPIA, SCOOT) are more popular in large cities where area-wide coordination is necessary.</a:t>
            </a:r>
            <a:endParaRPr lang="en-US" sz="1900" dirty="0"/>
          </a:p>
        </p:txBody>
      </p:sp>
    </p:spTree>
    <p:extLst>
      <p:ext uri="{BB962C8B-B14F-4D97-AF65-F5344CB8AC3E}">
        <p14:creationId xmlns:p14="http://schemas.microsoft.com/office/powerpoint/2010/main" val="969442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4C48AFA0-E048-285F-A41F-16B31DF22799}"/>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EDFD547-5DD1-DFEE-D605-0F9F950DEB02}"/>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Challenges and Limitations</a:t>
            </a:r>
            <a:endParaRPr lang="en-US" noProof="0" dirty="0"/>
          </a:p>
        </p:txBody>
      </p:sp>
      <p:sp>
        <p:nvSpPr>
          <p:cNvPr id="97" name="Google Shape;97;p2">
            <a:extLst>
              <a:ext uri="{FF2B5EF4-FFF2-40B4-BE49-F238E27FC236}">
                <a16:creationId xmlns:a16="http://schemas.microsoft.com/office/drawing/2014/main" id="{41C63E1B-B50A-B341-2EDE-E50F226BBA34}"/>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Centralization: Communication delays, vulnerability to failures, high implementation and maintenance costs.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Decentralization: Difficulties in large-scale coordination, lack of optimization at the city-wide level.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Safety: Priorities for PT may negatively affect pedestrian safety if not properly designed. Skipping pedestrian phases can increase accident risk. Careful analysis and simulation are essential.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Private traffic: Granting PT priorities may increase travel times for private vehicles, which can lead to frustration and reduced public acceptance. In Malmö, travel time losses for private vehicles increased by 2–14%.</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Costs: Implementation and maintenance of priority systems can be expensive.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Need for integration with ITS (Intelligent Transportation Systems) to ensure better efficiency.</a:t>
            </a:r>
            <a:endParaRPr lang="en-US" sz="1900" dirty="0"/>
          </a:p>
        </p:txBody>
      </p:sp>
    </p:spTree>
    <p:extLst>
      <p:ext uri="{BB962C8B-B14F-4D97-AF65-F5344CB8AC3E}">
        <p14:creationId xmlns:p14="http://schemas.microsoft.com/office/powerpoint/2010/main" val="76751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506F0BD-E41E-B1C9-0B3F-5AFB57086F6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7EEB82D-BA83-6151-CBC9-7DA1BD573E5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Importance of Priorities for Public Transport</a:t>
            </a:r>
            <a:endParaRPr lang="en-US" noProof="0" dirty="0"/>
          </a:p>
        </p:txBody>
      </p:sp>
      <p:sp>
        <p:nvSpPr>
          <p:cNvPr id="97" name="Google Shape;97;p2">
            <a:extLst>
              <a:ext uri="{FF2B5EF4-FFF2-40B4-BE49-F238E27FC236}">
                <a16:creationId xmlns:a16="http://schemas.microsoft.com/office/drawing/2014/main" id="{EA9C914A-CE1C-02B0-C939-9E2B3C40ADD4}"/>
              </a:ext>
            </a:extLst>
          </p:cNvPr>
          <p:cNvSpPr txBox="1">
            <a:spLocks noGrp="1"/>
          </p:cNvSpPr>
          <p:nvPr>
            <p:ph type="body" idx="1"/>
          </p:nvPr>
        </p:nvSpPr>
        <p:spPr>
          <a:xfrm>
            <a:off x="110532" y="1130640"/>
            <a:ext cx="1096275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pl-PL" sz="2100" noProof="0" dirty="0">
                <a:solidFill>
                  <a:srgbClr val="002060"/>
                </a:solidFill>
              </a:rPr>
              <a:t>I</a:t>
            </a:r>
            <a:r>
              <a:rPr lang="en-US" sz="2100" noProof="0" dirty="0" err="1">
                <a:solidFill>
                  <a:srgbClr val="002060"/>
                </a:solidFill>
              </a:rPr>
              <a:t>ncrease</a:t>
            </a:r>
            <a:r>
              <a:rPr lang="en-US" sz="2100" noProof="0" dirty="0">
                <a:solidFill>
                  <a:srgbClr val="002060"/>
                </a:solidFill>
              </a:rPr>
              <a:t> in transport speed: Public transport (PT) priority leads to a significant reduction in travel time, improving punctuality and attractiveness for passengers.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Reduction of travel times: Studies in cities such as Athens (15.5% reduction), Munich, and Turin (14% reduction) confirm the effectiveness of priority measures.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Additional benefits: Reduction of exhaust emissions, improvement of overall traffic flow, and an increase in PT ridership (e.g., in Malmö, an increase from 10% to 25%).</a:t>
            </a:r>
            <a:endParaRPr lang="en-US" sz="1900" dirty="0"/>
          </a:p>
        </p:txBody>
      </p:sp>
      <p:graphicFrame>
        <p:nvGraphicFramePr>
          <p:cNvPr id="2" name="Tabela 1">
            <a:extLst>
              <a:ext uri="{FF2B5EF4-FFF2-40B4-BE49-F238E27FC236}">
                <a16:creationId xmlns:a16="http://schemas.microsoft.com/office/drawing/2014/main" id="{2158DFDE-16F7-C5C3-BF5B-8F62A533D440}"/>
              </a:ext>
            </a:extLst>
          </p:cNvPr>
          <p:cNvGraphicFramePr>
            <a:graphicFrameLocks noGrp="1"/>
          </p:cNvGraphicFramePr>
          <p:nvPr>
            <p:extLst>
              <p:ext uri="{D42A27DB-BD31-4B8C-83A1-F6EECF244321}">
                <p14:modId xmlns:p14="http://schemas.microsoft.com/office/powerpoint/2010/main" val="3673495727"/>
              </p:ext>
            </p:extLst>
          </p:nvPr>
        </p:nvGraphicFramePr>
        <p:xfrm>
          <a:off x="838200" y="3066797"/>
          <a:ext cx="10515600" cy="3657600"/>
        </p:xfrm>
        <a:graphic>
          <a:graphicData uri="http://schemas.openxmlformats.org/drawingml/2006/table">
            <a:tbl>
              <a:tblPr/>
              <a:tblGrid>
                <a:gridCol w="3505200">
                  <a:extLst>
                    <a:ext uri="{9D8B030D-6E8A-4147-A177-3AD203B41FA5}">
                      <a16:colId xmlns:a16="http://schemas.microsoft.com/office/drawing/2014/main" val="3714287122"/>
                    </a:ext>
                  </a:extLst>
                </a:gridCol>
                <a:gridCol w="3505200">
                  <a:extLst>
                    <a:ext uri="{9D8B030D-6E8A-4147-A177-3AD203B41FA5}">
                      <a16:colId xmlns:a16="http://schemas.microsoft.com/office/drawing/2014/main" val="3454221511"/>
                    </a:ext>
                  </a:extLst>
                </a:gridCol>
                <a:gridCol w="3505200">
                  <a:extLst>
                    <a:ext uri="{9D8B030D-6E8A-4147-A177-3AD203B41FA5}">
                      <a16:colId xmlns:a16="http://schemas.microsoft.com/office/drawing/2014/main" val="1721221742"/>
                    </a:ext>
                  </a:extLst>
                </a:gridCol>
              </a:tblGrid>
              <a:tr h="0">
                <a:tc>
                  <a:txBody>
                    <a:bodyPr/>
                    <a:lstStyle/>
                    <a:p>
                      <a:pPr>
                        <a:buNone/>
                      </a:pPr>
                      <a:r>
                        <a:rPr lang="pl-PL" b="1"/>
                        <a:t>City</a:t>
                      </a:r>
                    </a:p>
                  </a:txBody>
                  <a:tcPr anchor="ctr">
                    <a:lnL>
                      <a:noFill/>
                    </a:lnL>
                    <a:lnR>
                      <a:noFill/>
                    </a:lnR>
                    <a:lnT>
                      <a:noFill/>
                    </a:lnT>
                    <a:lnB>
                      <a:noFill/>
                    </a:lnB>
                    <a:noFill/>
                  </a:tcPr>
                </a:tc>
                <a:tc>
                  <a:txBody>
                    <a:bodyPr/>
                    <a:lstStyle/>
                    <a:p>
                      <a:pPr>
                        <a:buNone/>
                      </a:pPr>
                      <a:r>
                        <a:rPr lang="pl-PL" b="1" dirty="0"/>
                        <a:t>Travel Time </a:t>
                      </a:r>
                      <a:r>
                        <a:rPr lang="pl-PL" b="1" dirty="0" err="1"/>
                        <a:t>Reduction</a:t>
                      </a:r>
                      <a:r>
                        <a:rPr lang="pl-PL" b="1" dirty="0"/>
                        <a:t> (%)</a:t>
                      </a:r>
                    </a:p>
                  </a:txBody>
                  <a:tcPr anchor="ctr">
                    <a:lnL>
                      <a:noFill/>
                    </a:lnL>
                    <a:lnR>
                      <a:noFill/>
                    </a:lnR>
                    <a:lnT>
                      <a:noFill/>
                    </a:lnT>
                    <a:lnB>
                      <a:noFill/>
                    </a:lnB>
                    <a:noFill/>
                  </a:tcPr>
                </a:tc>
                <a:tc>
                  <a:txBody>
                    <a:bodyPr/>
                    <a:lstStyle/>
                    <a:p>
                      <a:pPr>
                        <a:buNone/>
                      </a:pPr>
                      <a:r>
                        <a:rPr lang="en-US" b="1" dirty="0"/>
                        <a:t>Range of Travel Time Reduction (%)</a:t>
                      </a:r>
                    </a:p>
                  </a:txBody>
                  <a:tcPr anchor="ctr">
                    <a:lnL>
                      <a:noFill/>
                    </a:lnL>
                    <a:lnR>
                      <a:noFill/>
                    </a:lnR>
                    <a:lnT>
                      <a:noFill/>
                    </a:lnT>
                    <a:lnB>
                      <a:noFill/>
                    </a:lnB>
                    <a:noFill/>
                  </a:tcPr>
                </a:tc>
                <a:extLst>
                  <a:ext uri="{0D108BD9-81ED-4DB2-BD59-A6C34878D82A}">
                    <a16:rowId xmlns:a16="http://schemas.microsoft.com/office/drawing/2014/main" val="2064790203"/>
                  </a:ext>
                </a:extLst>
              </a:tr>
              <a:tr h="0">
                <a:tc>
                  <a:txBody>
                    <a:bodyPr/>
                    <a:lstStyle/>
                    <a:p>
                      <a:pPr>
                        <a:buNone/>
                      </a:pPr>
                      <a:r>
                        <a:rPr lang="pl-PL"/>
                        <a:t>Cardiff</a:t>
                      </a:r>
                    </a:p>
                  </a:txBody>
                  <a:tcPr anchor="ctr">
                    <a:lnL>
                      <a:noFill/>
                    </a:lnL>
                    <a:lnR>
                      <a:noFill/>
                    </a:lnR>
                    <a:lnT>
                      <a:noFill/>
                    </a:lnT>
                    <a:lnB>
                      <a:noFill/>
                    </a:lnB>
                    <a:noFill/>
                  </a:tcPr>
                </a:tc>
                <a:tc>
                  <a:txBody>
                    <a:bodyPr/>
                    <a:lstStyle/>
                    <a:p>
                      <a:pPr>
                        <a:buNone/>
                      </a:pPr>
                      <a:r>
                        <a:rPr lang="pl-PL"/>
                        <a:t>11.0</a:t>
                      </a:r>
                    </a:p>
                  </a:txBody>
                  <a:tcPr anchor="ctr">
                    <a:lnL>
                      <a:noFill/>
                    </a:lnL>
                    <a:lnR>
                      <a:noFill/>
                    </a:lnR>
                    <a:lnT>
                      <a:noFill/>
                    </a:lnT>
                    <a:lnB>
                      <a:noFill/>
                    </a:lnB>
                    <a:noFill/>
                  </a:tcPr>
                </a:tc>
                <a:tc>
                  <a:txBody>
                    <a:bodyPr/>
                    <a:lstStyle/>
                    <a:p>
                      <a:pPr>
                        <a:buNone/>
                      </a:pPr>
                      <a:endParaRPr lang="pl-PL" dirty="0"/>
                    </a:p>
                  </a:txBody>
                  <a:tcPr anchor="ctr">
                    <a:lnL>
                      <a:noFill/>
                    </a:lnL>
                    <a:lnR>
                      <a:noFill/>
                    </a:lnR>
                    <a:lnT>
                      <a:noFill/>
                    </a:lnT>
                    <a:lnB>
                      <a:noFill/>
                    </a:lnB>
                    <a:noFill/>
                  </a:tcPr>
                </a:tc>
                <a:extLst>
                  <a:ext uri="{0D108BD9-81ED-4DB2-BD59-A6C34878D82A}">
                    <a16:rowId xmlns:a16="http://schemas.microsoft.com/office/drawing/2014/main" val="2326390121"/>
                  </a:ext>
                </a:extLst>
              </a:tr>
              <a:tr h="0">
                <a:tc>
                  <a:txBody>
                    <a:bodyPr/>
                    <a:lstStyle/>
                    <a:p>
                      <a:pPr>
                        <a:buNone/>
                      </a:pPr>
                      <a:r>
                        <a:rPr lang="pl-PL"/>
                        <a:t>Munich</a:t>
                      </a:r>
                    </a:p>
                  </a:txBody>
                  <a:tcPr anchor="ctr">
                    <a:lnL>
                      <a:noFill/>
                    </a:lnL>
                    <a:lnR>
                      <a:noFill/>
                    </a:lnR>
                    <a:lnT>
                      <a:noFill/>
                    </a:lnT>
                    <a:lnB>
                      <a:noFill/>
                    </a:lnB>
                    <a:noFill/>
                  </a:tcPr>
                </a:tc>
                <a:tc>
                  <a:txBody>
                    <a:bodyPr/>
                    <a:lstStyle/>
                    <a:p>
                      <a:pPr>
                        <a:buNone/>
                      </a:pPr>
                      <a:r>
                        <a:rPr lang="pl-PL"/>
                        <a:t>14.0</a:t>
                      </a:r>
                    </a:p>
                  </a:txBody>
                  <a:tcPr anchor="ctr">
                    <a:lnL>
                      <a:noFill/>
                    </a:lnL>
                    <a:lnR>
                      <a:noFill/>
                    </a:lnR>
                    <a:lnT>
                      <a:noFill/>
                    </a:lnT>
                    <a:lnB>
                      <a:noFill/>
                    </a:lnB>
                    <a:noFill/>
                  </a:tcPr>
                </a:tc>
                <a:tc>
                  <a:txBody>
                    <a:bodyPr/>
                    <a:lstStyle/>
                    <a:p>
                      <a:pPr>
                        <a:buNone/>
                      </a:pPr>
                      <a:endParaRPr lang="pl-PL"/>
                    </a:p>
                  </a:txBody>
                  <a:tcPr anchor="ctr">
                    <a:lnL>
                      <a:noFill/>
                    </a:lnL>
                    <a:lnR>
                      <a:noFill/>
                    </a:lnR>
                    <a:lnT>
                      <a:noFill/>
                    </a:lnT>
                    <a:lnB>
                      <a:noFill/>
                    </a:lnB>
                    <a:noFill/>
                  </a:tcPr>
                </a:tc>
                <a:extLst>
                  <a:ext uri="{0D108BD9-81ED-4DB2-BD59-A6C34878D82A}">
                    <a16:rowId xmlns:a16="http://schemas.microsoft.com/office/drawing/2014/main" val="464051405"/>
                  </a:ext>
                </a:extLst>
              </a:tr>
              <a:tr h="0">
                <a:tc>
                  <a:txBody>
                    <a:bodyPr/>
                    <a:lstStyle/>
                    <a:p>
                      <a:pPr>
                        <a:buNone/>
                      </a:pPr>
                      <a:r>
                        <a:rPr lang="pl-PL"/>
                        <a:t>Glasgow</a:t>
                      </a:r>
                    </a:p>
                  </a:txBody>
                  <a:tcPr anchor="ctr">
                    <a:lnL>
                      <a:noFill/>
                    </a:lnL>
                    <a:lnR>
                      <a:noFill/>
                    </a:lnR>
                    <a:lnT>
                      <a:noFill/>
                    </a:lnT>
                    <a:lnB>
                      <a:noFill/>
                    </a:lnB>
                    <a:noFill/>
                  </a:tcPr>
                </a:tc>
                <a:tc>
                  <a:txBody>
                    <a:bodyPr/>
                    <a:lstStyle/>
                    <a:p>
                      <a:pPr>
                        <a:buNone/>
                      </a:pPr>
                      <a:r>
                        <a:rPr lang="pl-PL"/>
                        <a:t>10.0</a:t>
                      </a:r>
                    </a:p>
                  </a:txBody>
                  <a:tcPr anchor="ctr">
                    <a:lnL>
                      <a:noFill/>
                    </a:lnL>
                    <a:lnR>
                      <a:noFill/>
                    </a:lnR>
                    <a:lnT>
                      <a:noFill/>
                    </a:lnT>
                    <a:lnB>
                      <a:noFill/>
                    </a:lnB>
                    <a:noFill/>
                  </a:tcPr>
                </a:tc>
                <a:tc>
                  <a:txBody>
                    <a:bodyPr/>
                    <a:lstStyle/>
                    <a:p>
                      <a:pPr>
                        <a:buNone/>
                      </a:pPr>
                      <a:endParaRPr lang="pl-PL"/>
                    </a:p>
                  </a:txBody>
                  <a:tcPr anchor="ctr">
                    <a:lnL>
                      <a:noFill/>
                    </a:lnL>
                    <a:lnR>
                      <a:noFill/>
                    </a:lnR>
                    <a:lnT>
                      <a:noFill/>
                    </a:lnT>
                    <a:lnB>
                      <a:noFill/>
                    </a:lnB>
                    <a:noFill/>
                  </a:tcPr>
                </a:tc>
                <a:extLst>
                  <a:ext uri="{0D108BD9-81ED-4DB2-BD59-A6C34878D82A}">
                    <a16:rowId xmlns:a16="http://schemas.microsoft.com/office/drawing/2014/main" val="3815884648"/>
                  </a:ext>
                </a:extLst>
              </a:tr>
              <a:tr h="0">
                <a:tc>
                  <a:txBody>
                    <a:bodyPr/>
                    <a:lstStyle/>
                    <a:p>
                      <a:pPr>
                        <a:buNone/>
                      </a:pPr>
                      <a:r>
                        <a:rPr lang="pl-PL"/>
                        <a:t>London</a:t>
                      </a:r>
                    </a:p>
                  </a:txBody>
                  <a:tcPr anchor="ctr">
                    <a:lnL>
                      <a:noFill/>
                    </a:lnL>
                    <a:lnR>
                      <a:noFill/>
                    </a:lnR>
                    <a:lnT>
                      <a:noFill/>
                    </a:lnT>
                    <a:lnB>
                      <a:noFill/>
                    </a:lnB>
                    <a:noFill/>
                  </a:tcPr>
                </a:tc>
                <a:tc>
                  <a:txBody>
                    <a:bodyPr/>
                    <a:lstStyle/>
                    <a:p>
                      <a:pPr>
                        <a:buNone/>
                      </a:pPr>
                      <a:r>
                        <a:rPr lang="pl-PL"/>
                        <a:t>8.0</a:t>
                      </a:r>
                    </a:p>
                  </a:txBody>
                  <a:tcPr anchor="ctr">
                    <a:lnL>
                      <a:noFill/>
                    </a:lnL>
                    <a:lnR>
                      <a:noFill/>
                    </a:lnR>
                    <a:lnT>
                      <a:noFill/>
                    </a:lnT>
                    <a:lnB>
                      <a:noFill/>
                    </a:lnB>
                    <a:noFill/>
                  </a:tcPr>
                </a:tc>
                <a:tc>
                  <a:txBody>
                    <a:bodyPr/>
                    <a:lstStyle/>
                    <a:p>
                      <a:pPr>
                        <a:buNone/>
                      </a:pPr>
                      <a:endParaRPr lang="pl-PL"/>
                    </a:p>
                  </a:txBody>
                  <a:tcPr anchor="ctr">
                    <a:lnL>
                      <a:noFill/>
                    </a:lnL>
                    <a:lnR>
                      <a:noFill/>
                    </a:lnR>
                    <a:lnT>
                      <a:noFill/>
                    </a:lnT>
                    <a:lnB>
                      <a:noFill/>
                    </a:lnB>
                    <a:noFill/>
                  </a:tcPr>
                </a:tc>
                <a:extLst>
                  <a:ext uri="{0D108BD9-81ED-4DB2-BD59-A6C34878D82A}">
                    <a16:rowId xmlns:a16="http://schemas.microsoft.com/office/drawing/2014/main" val="3851410678"/>
                  </a:ext>
                </a:extLst>
              </a:tr>
              <a:tr h="0">
                <a:tc>
                  <a:txBody>
                    <a:bodyPr/>
                    <a:lstStyle/>
                    <a:p>
                      <a:pPr>
                        <a:buNone/>
                      </a:pPr>
                      <a:r>
                        <a:rPr lang="pl-PL"/>
                        <a:t>Turin</a:t>
                      </a:r>
                    </a:p>
                  </a:txBody>
                  <a:tcPr anchor="ctr">
                    <a:lnL>
                      <a:noFill/>
                    </a:lnL>
                    <a:lnR>
                      <a:noFill/>
                    </a:lnR>
                    <a:lnT>
                      <a:noFill/>
                    </a:lnT>
                    <a:lnB>
                      <a:noFill/>
                    </a:lnB>
                    <a:noFill/>
                  </a:tcPr>
                </a:tc>
                <a:tc>
                  <a:txBody>
                    <a:bodyPr/>
                    <a:lstStyle/>
                    <a:p>
                      <a:pPr>
                        <a:buNone/>
                      </a:pPr>
                      <a:r>
                        <a:rPr lang="pl-PL"/>
                        <a:t>14.0</a:t>
                      </a:r>
                    </a:p>
                  </a:txBody>
                  <a:tcPr anchor="ctr">
                    <a:lnL>
                      <a:noFill/>
                    </a:lnL>
                    <a:lnR>
                      <a:noFill/>
                    </a:lnR>
                    <a:lnT>
                      <a:noFill/>
                    </a:lnT>
                    <a:lnB>
                      <a:noFill/>
                    </a:lnB>
                    <a:noFill/>
                  </a:tcPr>
                </a:tc>
                <a:tc>
                  <a:txBody>
                    <a:bodyPr/>
                    <a:lstStyle/>
                    <a:p>
                      <a:pPr>
                        <a:buNone/>
                      </a:pPr>
                      <a:endParaRPr lang="pl-PL"/>
                    </a:p>
                  </a:txBody>
                  <a:tcPr anchor="ctr">
                    <a:lnL>
                      <a:noFill/>
                    </a:lnL>
                    <a:lnR>
                      <a:noFill/>
                    </a:lnR>
                    <a:lnT>
                      <a:noFill/>
                    </a:lnT>
                    <a:lnB>
                      <a:noFill/>
                    </a:lnB>
                    <a:noFill/>
                  </a:tcPr>
                </a:tc>
                <a:extLst>
                  <a:ext uri="{0D108BD9-81ED-4DB2-BD59-A6C34878D82A}">
                    <a16:rowId xmlns:a16="http://schemas.microsoft.com/office/drawing/2014/main" val="2925279451"/>
                  </a:ext>
                </a:extLst>
              </a:tr>
              <a:tr h="0">
                <a:tc>
                  <a:txBody>
                    <a:bodyPr/>
                    <a:lstStyle/>
                    <a:p>
                      <a:pPr>
                        <a:buNone/>
                      </a:pPr>
                      <a:r>
                        <a:rPr lang="pl-PL"/>
                        <a:t>Athens</a:t>
                      </a:r>
                    </a:p>
                  </a:txBody>
                  <a:tcPr anchor="ctr">
                    <a:lnL>
                      <a:noFill/>
                    </a:lnL>
                    <a:lnR>
                      <a:noFill/>
                    </a:lnR>
                    <a:lnT>
                      <a:noFill/>
                    </a:lnT>
                    <a:lnB>
                      <a:noFill/>
                    </a:lnB>
                    <a:noFill/>
                  </a:tcPr>
                </a:tc>
                <a:tc>
                  <a:txBody>
                    <a:bodyPr/>
                    <a:lstStyle/>
                    <a:p>
                      <a:pPr>
                        <a:buNone/>
                      </a:pPr>
                      <a:r>
                        <a:rPr lang="pl-PL"/>
                        <a:t>15.5</a:t>
                      </a:r>
                    </a:p>
                  </a:txBody>
                  <a:tcPr anchor="ctr">
                    <a:lnL>
                      <a:noFill/>
                    </a:lnL>
                    <a:lnR>
                      <a:noFill/>
                    </a:lnR>
                    <a:lnT>
                      <a:noFill/>
                    </a:lnT>
                    <a:lnB>
                      <a:noFill/>
                    </a:lnB>
                    <a:noFill/>
                  </a:tcPr>
                </a:tc>
                <a:tc>
                  <a:txBody>
                    <a:bodyPr/>
                    <a:lstStyle/>
                    <a:p>
                      <a:pPr>
                        <a:buNone/>
                      </a:pPr>
                      <a:r>
                        <a:rPr lang="pl-PL"/>
                        <a:t>12–19</a:t>
                      </a:r>
                    </a:p>
                  </a:txBody>
                  <a:tcPr anchor="ctr">
                    <a:lnL>
                      <a:noFill/>
                    </a:lnL>
                    <a:lnR>
                      <a:noFill/>
                    </a:lnR>
                    <a:lnT>
                      <a:noFill/>
                    </a:lnT>
                    <a:lnB>
                      <a:noFill/>
                    </a:lnB>
                    <a:noFill/>
                  </a:tcPr>
                </a:tc>
                <a:extLst>
                  <a:ext uri="{0D108BD9-81ED-4DB2-BD59-A6C34878D82A}">
                    <a16:rowId xmlns:a16="http://schemas.microsoft.com/office/drawing/2014/main" val="3606557121"/>
                  </a:ext>
                </a:extLst>
              </a:tr>
              <a:tr h="0">
                <a:tc>
                  <a:txBody>
                    <a:bodyPr/>
                    <a:lstStyle/>
                    <a:p>
                      <a:pPr>
                        <a:buNone/>
                      </a:pPr>
                      <a:r>
                        <a:rPr lang="pl-PL"/>
                        <a:t>Gothenburg</a:t>
                      </a:r>
                    </a:p>
                  </a:txBody>
                  <a:tcPr anchor="ctr">
                    <a:lnL>
                      <a:noFill/>
                    </a:lnL>
                    <a:lnR>
                      <a:noFill/>
                    </a:lnR>
                    <a:lnT>
                      <a:noFill/>
                    </a:lnT>
                    <a:lnB>
                      <a:noFill/>
                    </a:lnB>
                    <a:noFill/>
                  </a:tcPr>
                </a:tc>
                <a:tc>
                  <a:txBody>
                    <a:bodyPr/>
                    <a:lstStyle/>
                    <a:p>
                      <a:pPr>
                        <a:buNone/>
                      </a:pPr>
                      <a:r>
                        <a:rPr lang="pl-PL"/>
                        <a:t>15.0</a:t>
                      </a:r>
                    </a:p>
                  </a:txBody>
                  <a:tcPr anchor="ctr">
                    <a:lnL>
                      <a:noFill/>
                    </a:lnL>
                    <a:lnR>
                      <a:noFill/>
                    </a:lnR>
                    <a:lnT>
                      <a:noFill/>
                    </a:lnT>
                    <a:lnB>
                      <a:noFill/>
                    </a:lnB>
                    <a:noFill/>
                  </a:tcPr>
                </a:tc>
                <a:tc>
                  <a:txBody>
                    <a:bodyPr/>
                    <a:lstStyle/>
                    <a:p>
                      <a:pPr>
                        <a:buNone/>
                      </a:pPr>
                      <a:endParaRPr lang="pl-PL"/>
                    </a:p>
                  </a:txBody>
                  <a:tcPr anchor="ctr">
                    <a:lnL>
                      <a:noFill/>
                    </a:lnL>
                    <a:lnR>
                      <a:noFill/>
                    </a:lnR>
                    <a:lnT>
                      <a:noFill/>
                    </a:lnT>
                    <a:lnB>
                      <a:noFill/>
                    </a:lnB>
                    <a:noFill/>
                  </a:tcPr>
                </a:tc>
                <a:extLst>
                  <a:ext uri="{0D108BD9-81ED-4DB2-BD59-A6C34878D82A}">
                    <a16:rowId xmlns:a16="http://schemas.microsoft.com/office/drawing/2014/main" val="3999186782"/>
                  </a:ext>
                </a:extLst>
              </a:tr>
              <a:tr h="0">
                <a:tc>
                  <a:txBody>
                    <a:bodyPr/>
                    <a:lstStyle/>
                    <a:p>
                      <a:pPr>
                        <a:buNone/>
                      </a:pPr>
                      <a:r>
                        <a:rPr lang="pl-PL"/>
                        <a:t>Toulouse</a:t>
                      </a:r>
                    </a:p>
                  </a:txBody>
                  <a:tcPr anchor="ctr">
                    <a:lnL>
                      <a:noFill/>
                    </a:lnL>
                    <a:lnR>
                      <a:noFill/>
                    </a:lnR>
                    <a:lnT>
                      <a:noFill/>
                    </a:lnT>
                    <a:lnB>
                      <a:noFill/>
                    </a:lnB>
                    <a:noFill/>
                  </a:tcPr>
                </a:tc>
                <a:tc>
                  <a:txBody>
                    <a:bodyPr/>
                    <a:lstStyle/>
                    <a:p>
                      <a:pPr>
                        <a:buNone/>
                      </a:pPr>
                      <a:r>
                        <a:rPr lang="pl-PL"/>
                        <a:t>7.5</a:t>
                      </a:r>
                    </a:p>
                  </a:txBody>
                  <a:tcPr anchor="ctr">
                    <a:lnL>
                      <a:noFill/>
                    </a:lnL>
                    <a:lnR>
                      <a:noFill/>
                    </a:lnR>
                    <a:lnT>
                      <a:noFill/>
                    </a:lnT>
                    <a:lnB>
                      <a:noFill/>
                    </a:lnB>
                    <a:noFill/>
                  </a:tcPr>
                </a:tc>
                <a:tc>
                  <a:txBody>
                    <a:bodyPr/>
                    <a:lstStyle/>
                    <a:p>
                      <a:pPr>
                        <a:buNone/>
                      </a:pPr>
                      <a:r>
                        <a:rPr lang="pl-PL"/>
                        <a:t>5–10</a:t>
                      </a:r>
                    </a:p>
                  </a:txBody>
                  <a:tcPr anchor="ctr">
                    <a:lnL>
                      <a:noFill/>
                    </a:lnL>
                    <a:lnR>
                      <a:noFill/>
                    </a:lnR>
                    <a:lnT>
                      <a:noFill/>
                    </a:lnT>
                    <a:lnB>
                      <a:noFill/>
                    </a:lnB>
                    <a:noFill/>
                  </a:tcPr>
                </a:tc>
                <a:extLst>
                  <a:ext uri="{0D108BD9-81ED-4DB2-BD59-A6C34878D82A}">
                    <a16:rowId xmlns:a16="http://schemas.microsoft.com/office/drawing/2014/main" val="2866076957"/>
                  </a:ext>
                </a:extLst>
              </a:tr>
              <a:tr h="0">
                <a:tc>
                  <a:txBody>
                    <a:bodyPr/>
                    <a:lstStyle/>
                    <a:p>
                      <a:pPr>
                        <a:buNone/>
                      </a:pPr>
                      <a:r>
                        <a:rPr lang="pl-PL"/>
                        <a:t>Sapporo</a:t>
                      </a:r>
                    </a:p>
                  </a:txBody>
                  <a:tcPr anchor="ctr">
                    <a:lnL>
                      <a:noFill/>
                    </a:lnL>
                    <a:lnR>
                      <a:noFill/>
                    </a:lnR>
                    <a:lnT>
                      <a:noFill/>
                    </a:lnT>
                    <a:lnB>
                      <a:noFill/>
                    </a:lnB>
                    <a:noFill/>
                  </a:tcPr>
                </a:tc>
                <a:tc>
                  <a:txBody>
                    <a:bodyPr/>
                    <a:lstStyle/>
                    <a:p>
                      <a:pPr>
                        <a:buNone/>
                      </a:pPr>
                      <a:r>
                        <a:rPr lang="pl-PL"/>
                        <a:t>6.0</a:t>
                      </a:r>
                    </a:p>
                  </a:txBody>
                  <a:tcPr anchor="ctr">
                    <a:lnL>
                      <a:noFill/>
                    </a:lnL>
                    <a:lnR>
                      <a:noFill/>
                    </a:lnR>
                    <a:lnT>
                      <a:noFill/>
                    </a:lnT>
                    <a:lnB>
                      <a:noFill/>
                    </a:lnB>
                    <a:noFill/>
                  </a:tcPr>
                </a:tc>
                <a:tc>
                  <a:txBody>
                    <a:bodyPr/>
                    <a:lstStyle/>
                    <a:p>
                      <a:pPr>
                        <a:buNone/>
                      </a:pPr>
                      <a:endParaRPr lang="pl-PL"/>
                    </a:p>
                  </a:txBody>
                  <a:tcPr anchor="ctr">
                    <a:lnL>
                      <a:noFill/>
                    </a:lnL>
                    <a:lnR>
                      <a:noFill/>
                    </a:lnR>
                    <a:lnT>
                      <a:noFill/>
                    </a:lnT>
                    <a:lnB>
                      <a:noFill/>
                    </a:lnB>
                    <a:noFill/>
                  </a:tcPr>
                </a:tc>
                <a:extLst>
                  <a:ext uri="{0D108BD9-81ED-4DB2-BD59-A6C34878D82A}">
                    <a16:rowId xmlns:a16="http://schemas.microsoft.com/office/drawing/2014/main" val="3731353427"/>
                  </a:ext>
                </a:extLst>
              </a:tr>
              <a:tr h="0">
                <a:tc>
                  <a:txBody>
                    <a:bodyPr/>
                    <a:lstStyle/>
                    <a:p>
                      <a:pPr>
                        <a:buNone/>
                      </a:pPr>
                      <a:r>
                        <a:rPr lang="pl-PL"/>
                        <a:t>Lyon</a:t>
                      </a:r>
                    </a:p>
                  </a:txBody>
                  <a:tcPr anchor="ctr">
                    <a:lnL>
                      <a:noFill/>
                    </a:lnL>
                    <a:lnR>
                      <a:noFill/>
                    </a:lnR>
                    <a:lnT>
                      <a:noFill/>
                    </a:lnT>
                    <a:lnB>
                      <a:noFill/>
                    </a:lnB>
                    <a:noFill/>
                  </a:tcPr>
                </a:tc>
                <a:tc>
                  <a:txBody>
                    <a:bodyPr/>
                    <a:lstStyle/>
                    <a:p>
                      <a:pPr>
                        <a:buNone/>
                      </a:pPr>
                      <a:r>
                        <a:rPr lang="pl-PL"/>
                        <a:t>12.5</a:t>
                      </a:r>
                    </a:p>
                  </a:txBody>
                  <a:tcPr anchor="ctr">
                    <a:lnL>
                      <a:noFill/>
                    </a:lnL>
                    <a:lnR>
                      <a:noFill/>
                    </a:lnR>
                    <a:lnT>
                      <a:noFill/>
                    </a:lnT>
                    <a:lnB>
                      <a:noFill/>
                    </a:lnB>
                    <a:noFill/>
                  </a:tcPr>
                </a:tc>
                <a:tc>
                  <a:txBody>
                    <a:bodyPr/>
                    <a:lstStyle/>
                    <a:p>
                      <a:pPr>
                        <a:buNone/>
                      </a:pPr>
                      <a:r>
                        <a:rPr lang="pl-PL"/>
                        <a:t>11–14</a:t>
                      </a:r>
                    </a:p>
                  </a:txBody>
                  <a:tcPr anchor="ctr">
                    <a:lnL>
                      <a:noFill/>
                    </a:lnL>
                    <a:lnR>
                      <a:noFill/>
                    </a:lnR>
                    <a:lnT>
                      <a:noFill/>
                    </a:lnT>
                    <a:lnB>
                      <a:noFill/>
                    </a:lnB>
                    <a:noFill/>
                  </a:tcPr>
                </a:tc>
                <a:extLst>
                  <a:ext uri="{0D108BD9-81ED-4DB2-BD59-A6C34878D82A}">
                    <a16:rowId xmlns:a16="http://schemas.microsoft.com/office/drawing/2014/main" val="2558544517"/>
                  </a:ext>
                </a:extLst>
              </a:tr>
              <a:tr h="0">
                <a:tc>
                  <a:txBody>
                    <a:bodyPr/>
                    <a:lstStyle/>
                    <a:p>
                      <a:pPr>
                        <a:buNone/>
                      </a:pPr>
                      <a:r>
                        <a:rPr lang="pl-PL"/>
                        <a:t>Melbourne</a:t>
                      </a:r>
                    </a:p>
                  </a:txBody>
                  <a:tcPr anchor="ctr">
                    <a:lnL>
                      <a:noFill/>
                    </a:lnL>
                    <a:lnR>
                      <a:noFill/>
                    </a:lnR>
                    <a:lnT>
                      <a:noFill/>
                    </a:lnT>
                    <a:lnB>
                      <a:noFill/>
                    </a:lnB>
                    <a:noFill/>
                  </a:tcPr>
                </a:tc>
                <a:tc>
                  <a:txBody>
                    <a:bodyPr/>
                    <a:lstStyle/>
                    <a:p>
                      <a:pPr>
                        <a:buNone/>
                      </a:pPr>
                      <a:r>
                        <a:rPr lang="pl-PL"/>
                        <a:t>8.0</a:t>
                      </a:r>
                    </a:p>
                  </a:txBody>
                  <a:tcPr anchor="ctr">
                    <a:lnL>
                      <a:noFill/>
                    </a:lnL>
                    <a:lnR>
                      <a:noFill/>
                    </a:lnR>
                    <a:lnT>
                      <a:noFill/>
                    </a:lnT>
                    <a:lnB>
                      <a:noFill/>
                    </a:lnB>
                    <a:noFill/>
                  </a:tcPr>
                </a:tc>
                <a:tc>
                  <a:txBody>
                    <a:bodyPr/>
                    <a:lstStyle/>
                    <a:p>
                      <a:pPr>
                        <a:buNone/>
                      </a:pPr>
                      <a:r>
                        <a:rPr lang="pl-PL" dirty="0"/>
                        <a:t>6–10</a:t>
                      </a:r>
                    </a:p>
                  </a:txBody>
                  <a:tcPr anchor="ctr">
                    <a:lnL>
                      <a:noFill/>
                    </a:lnL>
                    <a:lnR>
                      <a:noFill/>
                    </a:lnR>
                    <a:lnT>
                      <a:noFill/>
                    </a:lnT>
                    <a:lnB>
                      <a:noFill/>
                    </a:lnB>
                    <a:noFill/>
                  </a:tcPr>
                </a:tc>
                <a:extLst>
                  <a:ext uri="{0D108BD9-81ED-4DB2-BD59-A6C34878D82A}">
                    <a16:rowId xmlns:a16="http://schemas.microsoft.com/office/drawing/2014/main" val="672864985"/>
                  </a:ext>
                </a:extLst>
              </a:tr>
            </a:tbl>
          </a:graphicData>
        </a:graphic>
      </p:graphicFrame>
      <p:sp>
        <p:nvSpPr>
          <p:cNvPr id="3" name="Prostokąt 4">
            <a:extLst>
              <a:ext uri="{FF2B5EF4-FFF2-40B4-BE49-F238E27FC236}">
                <a16:creationId xmlns:a16="http://schemas.microsoft.com/office/drawing/2014/main" id="{489ED40A-E1BA-EF8F-726B-D6E370A89AE5}"/>
              </a:ext>
            </a:extLst>
          </p:cNvPr>
          <p:cNvSpPr>
            <a:spLocks noChangeArrowheads="1"/>
          </p:cNvSpPr>
          <p:nvPr/>
        </p:nvSpPr>
        <p:spPr bwMode="auto">
          <a:xfrm>
            <a:off x="10159654" y="6159284"/>
            <a:ext cx="979755" cy="523220"/>
          </a:xfrm>
          <a:prstGeom prst="rect">
            <a:avLst/>
          </a:prstGeom>
          <a:noFill/>
          <a:ln w="9525">
            <a:noFill/>
            <a:miter lim="800000"/>
            <a:headEnd/>
            <a:tailEnd/>
          </a:ln>
        </p:spPr>
        <p:txBody>
          <a:bodyPr wrap="none">
            <a:spAutoFit/>
          </a:bodyPr>
          <a:lstStyle/>
          <a:p>
            <a:r>
              <a:rPr lang="pl-PL" sz="1400" dirty="0"/>
              <a:t>Source: </a:t>
            </a:r>
          </a:p>
          <a:p>
            <a:r>
              <a:rPr lang="pl-PL" sz="1400" dirty="0" err="1"/>
              <a:t>Transplan</a:t>
            </a:r>
            <a:endParaRPr lang="en-US" sz="1400" dirty="0"/>
          </a:p>
        </p:txBody>
      </p:sp>
    </p:spTree>
    <p:extLst>
      <p:ext uri="{BB962C8B-B14F-4D97-AF65-F5344CB8AC3E}">
        <p14:creationId xmlns:p14="http://schemas.microsoft.com/office/powerpoint/2010/main" val="337665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C35BC0F-9B42-CA5B-CF85-9A373E91086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6ED20FD-39D1-0DA1-BB5C-45E27E43E54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Priority Strategies – Passive and Semi-Active</a:t>
            </a:r>
            <a:endParaRPr lang="en-US" noProof="0" dirty="0"/>
          </a:p>
        </p:txBody>
      </p:sp>
      <p:sp>
        <p:nvSpPr>
          <p:cNvPr id="97" name="Google Shape;97;p2">
            <a:extLst>
              <a:ext uri="{FF2B5EF4-FFF2-40B4-BE49-F238E27FC236}">
                <a16:creationId xmlns:a16="http://schemas.microsoft.com/office/drawing/2014/main" id="{839FCFC1-B1AB-FDAA-9E0D-22958B3579B2}"/>
              </a:ext>
            </a:extLst>
          </p:cNvPr>
          <p:cNvSpPr txBox="1">
            <a:spLocks noGrp="1"/>
          </p:cNvSpPr>
          <p:nvPr>
            <p:ph type="body" idx="1"/>
          </p:nvPr>
        </p:nvSpPr>
        <p:spPr>
          <a:xfrm>
            <a:off x="110532" y="1130640"/>
            <a:ext cx="4514851"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Passive priority – traffic signal control programs are designed in a fixed way, taking into account the volume and/or weight of public transport flows. This strategy is very inflexible to changes in traffic structure, which is why it is used less and less often.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Semi-active priority – before reaching the intersection, detection and identification of public transport vehicles take place. By sending a priority request, these vehicles can locally influence the signal program through phase extensions, calling a special phase for public transport vehicles, or skipping certain phases.</a:t>
            </a:r>
            <a:endParaRPr lang="en-US" sz="1900" dirty="0"/>
          </a:p>
        </p:txBody>
      </p:sp>
      <p:pic>
        <p:nvPicPr>
          <p:cNvPr id="2050" name="Picture 2" descr="Proposed FY Capital Improvement Program (CIP) - ppt download">
            <a:extLst>
              <a:ext uri="{FF2B5EF4-FFF2-40B4-BE49-F238E27FC236}">
                <a16:creationId xmlns:a16="http://schemas.microsoft.com/office/drawing/2014/main" id="{FBF86570-BE49-B6FE-68BD-C5799CEF4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602" y="1047541"/>
            <a:ext cx="7174561" cy="537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48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34D1F07-4FC4-540F-1F95-B6CC6B092B5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4305702-FB4C-B8CB-83D1-CD983FA8762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Priority Strategies – Active</a:t>
            </a:r>
            <a:endParaRPr lang="en-US" noProof="0" dirty="0"/>
          </a:p>
        </p:txBody>
      </p:sp>
      <p:sp>
        <p:nvSpPr>
          <p:cNvPr id="97" name="Google Shape;97;p2">
            <a:extLst>
              <a:ext uri="{FF2B5EF4-FFF2-40B4-BE49-F238E27FC236}">
                <a16:creationId xmlns:a16="http://schemas.microsoft.com/office/drawing/2014/main" id="{1AB493D1-6FBD-5C35-1C18-39553C66B1A0}"/>
              </a:ext>
            </a:extLst>
          </p:cNvPr>
          <p:cNvSpPr txBox="1">
            <a:spLocks noGrp="1"/>
          </p:cNvSpPr>
          <p:nvPr>
            <p:ph type="body" idx="1"/>
          </p:nvPr>
        </p:nvSpPr>
        <p:spPr>
          <a:xfrm>
            <a:off x="110532" y="1130640"/>
            <a:ext cx="5355771"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Active priority:</a:t>
            </a:r>
            <a:endParaRPr lang="pl-PL" sz="2100" noProof="0" dirty="0">
              <a:solidFill>
                <a:srgbClr val="002060"/>
              </a:solidFill>
            </a:endParaRPr>
          </a:p>
          <a:p>
            <a:pPr marL="685800" lvl="1" indent="-228600">
              <a:lnSpc>
                <a:spcPct val="100000"/>
              </a:lnSpc>
              <a:buSzPts val="1900"/>
            </a:pPr>
            <a:r>
              <a:rPr lang="en-US" sz="1900" dirty="0"/>
              <a:t>Conditional – priority is granted to vehicles that, at the time of detection, meet predefined criteria. The most common rule is “priority only for delayed vehicles.” Only vehicles running late according to the timetable receive priority. This solution helps maintain a balance between giving preference to public transport and ensuring sufficient traffic conditions for private vehicles.</a:t>
            </a:r>
            <a:endParaRPr lang="pl-PL" sz="1900" dirty="0"/>
          </a:p>
          <a:p>
            <a:pPr marL="685800" lvl="1" indent="-228600">
              <a:lnSpc>
                <a:spcPct val="100000"/>
              </a:lnSpc>
              <a:buSzPts val="1900"/>
            </a:pPr>
            <a:r>
              <a:rPr lang="en-US" sz="1900" dirty="0"/>
              <a:t>Unconditional – all public transport vehicles are granted absolute priority. The main objective is to increase the operating speed of public transport. However, this approach often leads to significant deterioration of traffic conditions for private vehicles as well as for public transport vehicles on side streets.</a:t>
            </a:r>
          </a:p>
        </p:txBody>
      </p:sp>
      <p:pic>
        <p:nvPicPr>
          <p:cNvPr id="3074" name="Picture 2" descr="Transit Signal Priority: How It Works">
            <a:extLst>
              <a:ext uri="{FF2B5EF4-FFF2-40B4-BE49-F238E27FC236}">
                <a16:creationId xmlns:a16="http://schemas.microsoft.com/office/drawing/2014/main" id="{FEB6C5D7-FD44-99BC-3650-E56766C50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922" y="1184680"/>
            <a:ext cx="6847078" cy="448864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7967F620-3C29-B405-E9F4-EFF3C998DFE0}"/>
              </a:ext>
            </a:extLst>
          </p:cNvPr>
          <p:cNvSpPr txBox="1"/>
          <p:nvPr/>
        </p:nvSpPr>
        <p:spPr>
          <a:xfrm>
            <a:off x="6096000" y="5785497"/>
            <a:ext cx="6094324" cy="261610"/>
          </a:xfrm>
          <a:prstGeom prst="rect">
            <a:avLst/>
          </a:prstGeom>
          <a:noFill/>
        </p:spPr>
        <p:txBody>
          <a:bodyPr wrap="square">
            <a:spAutoFit/>
          </a:bodyPr>
          <a:lstStyle/>
          <a:p>
            <a:r>
              <a:rPr lang="pl-PL" sz="1050" dirty="0"/>
              <a:t>https://jp.pinterest.com/pin/transit-signal-priority-explainer--256001560046058537</a:t>
            </a:r>
          </a:p>
        </p:txBody>
      </p:sp>
    </p:spTree>
    <p:extLst>
      <p:ext uri="{BB962C8B-B14F-4D97-AF65-F5344CB8AC3E}">
        <p14:creationId xmlns:p14="http://schemas.microsoft.com/office/powerpoint/2010/main" val="25699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Priority Strategies – Adaptive</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185059" y="1030156"/>
            <a:ext cx="671815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Adaptive priority is granted in real time within advanced traffic management systems based on a cost–benefit balance for both public transport and private transport. Factors considered include, for example, user travel time losses, delays for public transport vehicles, and delays for private transport vehicles. Advanced algorithms enable the optimization of traffic parameters in such a way as to facilitate the passage of public transport vehicles while minimizing the impact on private transport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To make this possible, adaptive priorities require the use of real-time vehicle location systems with precise estimation of arrival times at intersections, real-time traffic condition detection on the network, advanced traffic control algorithms, and vehicle communication systems with the Traffic Management Center (and/or signal controllers – depending on whether the system is decentralized, centralized, or hybrid).</a:t>
            </a:r>
            <a:endParaRPr lang="en-US" sz="2100" dirty="0">
              <a:solidFill>
                <a:srgbClr val="002060"/>
              </a:solidFill>
            </a:endParaRPr>
          </a:p>
        </p:txBody>
      </p:sp>
      <p:pic>
        <p:nvPicPr>
          <p:cNvPr id="4098" name="Picture 2" descr="SATEL &amp; Helsinki: Real-time data in passenger information system">
            <a:extLst>
              <a:ext uri="{FF2B5EF4-FFF2-40B4-BE49-F238E27FC236}">
                <a16:creationId xmlns:a16="http://schemas.microsoft.com/office/drawing/2014/main" id="{AE4DFBAD-16B7-B97A-00ED-A983D8B22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986" y="1637880"/>
            <a:ext cx="4867572" cy="3285611"/>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5110CEDE-FA69-C8F5-7F67-737479237330}"/>
              </a:ext>
            </a:extLst>
          </p:cNvPr>
          <p:cNvSpPr txBox="1"/>
          <p:nvPr/>
        </p:nvSpPr>
        <p:spPr>
          <a:xfrm>
            <a:off x="6664570" y="5220120"/>
            <a:ext cx="6094324" cy="276999"/>
          </a:xfrm>
          <a:prstGeom prst="rect">
            <a:avLst/>
          </a:prstGeom>
          <a:noFill/>
        </p:spPr>
        <p:txBody>
          <a:bodyPr wrap="square">
            <a:spAutoFit/>
          </a:bodyPr>
          <a:lstStyle/>
          <a:p>
            <a:r>
              <a:rPr lang="pl-PL" sz="1200" dirty="0"/>
              <a:t>https://www.satel.com/references/traffic-system-public-transport-helsinki/</a:t>
            </a:r>
          </a:p>
        </p:txBody>
      </p:sp>
    </p:spTree>
    <p:extLst>
      <p:ext uri="{BB962C8B-B14F-4D97-AF65-F5344CB8AC3E}">
        <p14:creationId xmlns:p14="http://schemas.microsoft.com/office/powerpoint/2010/main" val="335674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E81F9A6-37FB-3A35-3BCA-FB68F0DAC87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B47AC49-AB1F-3346-7502-87BFDDCD8230}"/>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Methods of Granting Priority</a:t>
            </a:r>
            <a:endParaRPr lang="en-US" noProof="0" dirty="0"/>
          </a:p>
        </p:txBody>
      </p:sp>
      <p:sp>
        <p:nvSpPr>
          <p:cNvPr id="97" name="Google Shape;97;p2">
            <a:extLst>
              <a:ext uri="{FF2B5EF4-FFF2-40B4-BE49-F238E27FC236}">
                <a16:creationId xmlns:a16="http://schemas.microsoft.com/office/drawing/2014/main" id="{4F688CAC-D214-3810-154A-FABDD93ED6A1}"/>
              </a:ext>
            </a:extLst>
          </p:cNvPr>
          <p:cNvSpPr txBox="1">
            <a:spLocks noGrp="1"/>
          </p:cNvSpPr>
          <p:nvPr>
            <p:ph type="body" idx="1"/>
          </p:nvPr>
        </p:nvSpPr>
        <p:spPr>
          <a:xfrm>
            <a:off x="838200" y="1130640"/>
            <a:ext cx="764260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Extension of the active phase – this method consists of extending the active phase that gives priority by the time needed for the public transport vehicle to pass through the intersection (from detection to clearance). The method requires vehicle detection close to the intersection (up to 150 m) and the use of defined time limits (e.g., maximum extension time of the phase).</a:t>
            </a:r>
            <a:endParaRPr lang="en-US" sz="1900" dirty="0"/>
          </a:p>
        </p:txBody>
      </p:sp>
      <p:pic>
        <p:nvPicPr>
          <p:cNvPr id="2" name="Obraz 1" descr="Rysunek przedstawia schemat ilustrujący metodę udzielania priorytetu przejazdu dla pojazdów transportu publicznego (TP) poprzez rozszerzenie aktywnej fazy sygnalizacji świetlnej. Schemat składa się z dwóch poziomych pasków, symbolizujących cykle sygnalizacji, oraz oznaczeń wskazujących kluczowe momenty w procesie nadawania priorytetu.&#10;&#10;Paski sygnalizacji:&#10;Są dwa poziome paski, jeden nad drugim, każdy podzielony na dwie części: zieloną (po lewej) i czerwoną (po prawej).&#10;Zielona część paska symbolizuje aktywną fazę zielonego światła, podczas której pojazdy mogą przejechać przez skrzyżowanie.&#10;Czerwona część paska oznacza fazę czerwonego światła, kiedy ruch jest zatrzymany.&#10;Górny pasek pokazuje standardowy cykl sygnalizacji bez priorytetu, a dolny pasek ilustruje cykl z przedłużoną fazą zieloną dla pojazdu TP.&#10;Oznaczenia na paskach:&#10;Na górnym pasku, w środku zielonej części, znajduje się żółty okrąg z literą „P” (oznaczający zgłoszenie żądania priorytetu przez pojazd TP).&#10;Na końcu czerwonej części górnego paska (po prawej stronie) jest czerwony okrąg z literą „W” (oznaczający wjazd pojazdu na skrzyżowanie).&#10;Na dolnym pasku, w miejscu gdzie kończy się zielona część na górnym pasku, faza zielona jest przedłużona (dłuższa zielona część), a czerwona część zaczyna się później.&#10;Strzałka między końcem czerwonej części na górnym pasku a końcem przedłużonej zielonej części na dolnym pasku pokazuje, o ile czas zielonego światła został wydłużony, aby umożliwić przejazd pojazdu TP.&#10;Legenda:&#10;W dolnej części rysunku znajduje się legenda z dwoma symbolami:&#10;Żółty okrąg z literą „P” i napisem „zgłoszenie żądania priorytetu” – oznacza moment, w którym pojazd TP zgłasza potrzebę priorytetu.&#10;Czerwony okrąg z literą „W” i napisem „wjazd na skrzyżowanie” – oznacza moment, w którym pojazd TP wjeżdża na skrzyżowanie.&#10;Rysunek jest prosty, z wyraźnym kontrastem kolorów: zielonym dla fazy zielonej, czerwonym dla fazy czerwonej, żółtym i czerwonym dla oznaczeń „P” i „W”. Ilustruje, jak metoda rozszerzenia aktywnej fazy pozwala przedłużyć czas zielonego światła, aby pojazd transportu publicznego mógł przejechać przez skrzyżowanie bez zatrzymywania się.">
            <a:extLst>
              <a:ext uri="{FF2B5EF4-FFF2-40B4-BE49-F238E27FC236}">
                <a16:creationId xmlns:a16="http://schemas.microsoft.com/office/drawing/2014/main" id="{F6229D22-513E-58D5-FFCE-54BE9E495793}"/>
              </a:ext>
            </a:extLst>
          </p:cNvPr>
          <p:cNvPicPr>
            <a:picLocks noChangeAspect="1"/>
          </p:cNvPicPr>
          <p:nvPr/>
        </p:nvPicPr>
        <p:blipFill>
          <a:blip r:embed="rId3"/>
          <a:stretch>
            <a:fillRect/>
          </a:stretch>
        </p:blipFill>
        <p:spPr>
          <a:xfrm>
            <a:off x="1590316" y="3775767"/>
            <a:ext cx="7410375" cy="2148494"/>
          </a:xfrm>
          <a:prstGeom prst="rect">
            <a:avLst/>
          </a:prstGeom>
        </p:spPr>
      </p:pic>
      <p:sp>
        <p:nvSpPr>
          <p:cNvPr id="4" name="pole tekstowe 3">
            <a:extLst>
              <a:ext uri="{FF2B5EF4-FFF2-40B4-BE49-F238E27FC236}">
                <a16:creationId xmlns:a16="http://schemas.microsoft.com/office/drawing/2014/main" id="{A3811349-6959-0364-3157-8B8C51F70897}"/>
              </a:ext>
            </a:extLst>
          </p:cNvPr>
          <p:cNvSpPr txBox="1"/>
          <p:nvPr/>
        </p:nvSpPr>
        <p:spPr>
          <a:xfrm>
            <a:off x="6457438" y="5115021"/>
            <a:ext cx="3024336" cy="880369"/>
          </a:xfrm>
          <a:prstGeom prst="rect">
            <a:avLst/>
          </a:prstGeom>
          <a:solidFill>
            <a:schemeClr val="bg1"/>
          </a:solidFill>
        </p:spPr>
        <p:txBody>
          <a:bodyPr wrap="square" rtlCol="0">
            <a:spAutoFit/>
          </a:bodyPr>
          <a:lstStyle/>
          <a:p>
            <a:pPr>
              <a:lnSpc>
                <a:spcPct val="150000"/>
              </a:lnSpc>
              <a:spcAft>
                <a:spcPts val="600"/>
              </a:spcAft>
            </a:pPr>
            <a:r>
              <a:rPr lang="en-US" dirty="0"/>
              <a:t>priority request submission</a:t>
            </a:r>
            <a:br>
              <a:rPr lang="pl-PL" dirty="0"/>
            </a:br>
            <a:r>
              <a:rPr lang="en-US" dirty="0"/>
              <a:t>entry into the intersection</a:t>
            </a:r>
            <a:endParaRPr lang="pl-PL" dirty="0"/>
          </a:p>
        </p:txBody>
      </p:sp>
    </p:spTree>
    <p:extLst>
      <p:ext uri="{BB962C8B-B14F-4D97-AF65-F5344CB8AC3E}">
        <p14:creationId xmlns:p14="http://schemas.microsoft.com/office/powerpoint/2010/main" val="193945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569CCD6-B7C0-D097-A829-EB16D4DABAA0}"/>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DFEAF58-A83C-44B5-7055-01ED0106FE2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Granting Priority</a:t>
            </a:r>
            <a:endParaRPr lang="en-US" noProof="0" dirty="0"/>
          </a:p>
        </p:txBody>
      </p:sp>
      <p:sp>
        <p:nvSpPr>
          <p:cNvPr id="97" name="Google Shape;97;p2">
            <a:extLst>
              <a:ext uri="{FF2B5EF4-FFF2-40B4-BE49-F238E27FC236}">
                <a16:creationId xmlns:a16="http://schemas.microsoft.com/office/drawing/2014/main" id="{D9D4F732-6EF5-4969-BF6F-E520307D2AEC}"/>
              </a:ext>
            </a:extLst>
          </p:cNvPr>
          <p:cNvSpPr txBox="1">
            <a:spLocks noGrp="1"/>
          </p:cNvSpPr>
          <p:nvPr>
            <p:ph type="body" idx="1"/>
          </p:nvPr>
        </p:nvSpPr>
        <p:spPr>
          <a:xfrm>
            <a:off x="838201" y="1130640"/>
            <a:ext cx="8094784"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Red signal shortening – consists of reducing the duration of the red signal and calling the green signal to give priority to the vehicle.</a:t>
            </a:r>
            <a:endParaRPr lang="en-US" sz="2100" dirty="0">
              <a:solidFill>
                <a:srgbClr val="002060"/>
              </a:solidFill>
            </a:endParaRPr>
          </a:p>
        </p:txBody>
      </p:sp>
      <p:pic>
        <p:nvPicPr>
          <p:cNvPr id="2" name="Obraz 1" descr="Rysunek przedstawia schemat ilustrujący metodę udzielania priorytetu przejazdu dla pojazdów transportu publicznego (TP) poprzez skrócenie czasu trwania sygnału czerwonego w sygnalizacji świetlnej. Schemat składa się z dwóch poziomych pasków, symbolizujących cykle sygnalizacji, oraz oznaczeń wskazujących kluczowe momenty w procesie nadawania priorytetu.&#10;&#10;Paski sygnalizacji:&#10;Są dwa poziome paski, jeden nad drugim, każdy podzielony na dwie części: czerwoną (po lewej) i zieloną (po prawej).&#10;Czerwona część paska symbolizuje fazę czerwonego światła, podczas której ruch jest zatrzymany.&#10;Zielona część paska oznacza aktywną fazę zielonego światła, kiedy pojazdy mogą przejechać przez skrzyżowanie.&#10;Górny pasek pokazuje standardowy cykl sygnalizacji bez priorytetu, gdzie faza czerwona jest dłuższa.&#10;Dolny pasek ilustruje cykl z skróconą fazą czerwoną, co pozwala na wcześniejsze włączenie zielonego światła dla pojazdu TP.&#10;Oznaczenia na paskach:&#10;Na górnym pasku, w środku czerwonej części, znajduje się żółty okrąg z literą „P” (oznaczający zgłoszenie żądania priorytetu przez pojazd TP).&#10;Na końcu czerwonej części górnego paska (tuż przed przejściem w zieloną część) jest czerwony okrąg z literą „W” (oznaczający wjazd pojazdu na skrzyżowanie).&#10;Na dolnym pasku, w miejscu gdzie na górnym pasku kończy się czerwona część, faza czerwona jest skrócona (krótsza czerwona część), a zielona część zaczyna się wcześniej.&#10;Strzałka między końcem czerwonej części na górnym pasku a końcem skróconej czerwonej części na dolnym pasku pokazuje, o ile czas czerwonego światła został skrócony, aby szybciej włączyć zielone światło dla pojazdu TP.&#10;Legenda:&#10;W dolnej części rysunku znajduje się legenda z dwoma symbolami:&#10;Żółty okrąg z literą „P” i napisem „zgłoszenie żądania priorytetu” – oznacza moment, w którym pojazd TP zgłasza potrzebę priorytetu.&#10;Czerwony okrąg z literą „W” i napisem „wjazd na skrzyżowanie” – oznacza moment, w którym pojazd TP wjeżdża na skrzyżowanie.&#10;Rysunek jest prosty, z wyraźnym kontrastem kolorów: czerwonym dla fazy czerwonej, zielonym dla fazy zielonej, żółtym i czerwonym dla oznaczeń „P” i „W”. Ilustruje, jak metoda skrócenia czasu trwania sygnału czerwonego pozwala na wcześniejsze włączenie zielonego światła, umożliwiając pojazdowi transportu publicznego szybszy przejazd przez skrzyżowanie.">
            <a:extLst>
              <a:ext uri="{FF2B5EF4-FFF2-40B4-BE49-F238E27FC236}">
                <a16:creationId xmlns:a16="http://schemas.microsoft.com/office/drawing/2014/main" id="{219DBC2D-305A-B0A1-D61C-7E6715FA600E}"/>
              </a:ext>
            </a:extLst>
          </p:cNvPr>
          <p:cNvPicPr>
            <a:picLocks noChangeAspect="1"/>
          </p:cNvPicPr>
          <p:nvPr/>
        </p:nvPicPr>
        <p:blipFill>
          <a:blip r:embed="rId3"/>
          <a:stretch>
            <a:fillRect/>
          </a:stretch>
        </p:blipFill>
        <p:spPr>
          <a:xfrm>
            <a:off x="2862841" y="2828494"/>
            <a:ext cx="6466318" cy="3592400"/>
          </a:xfrm>
          <a:prstGeom prst="rect">
            <a:avLst/>
          </a:prstGeom>
        </p:spPr>
      </p:pic>
      <p:sp>
        <p:nvSpPr>
          <p:cNvPr id="6" name="pole tekstowe 5">
            <a:extLst>
              <a:ext uri="{FF2B5EF4-FFF2-40B4-BE49-F238E27FC236}">
                <a16:creationId xmlns:a16="http://schemas.microsoft.com/office/drawing/2014/main" id="{4F89066F-E95B-46F6-EE94-E66284309B0E}"/>
              </a:ext>
            </a:extLst>
          </p:cNvPr>
          <p:cNvSpPr txBox="1"/>
          <p:nvPr/>
        </p:nvSpPr>
        <p:spPr>
          <a:xfrm>
            <a:off x="6618212" y="5456665"/>
            <a:ext cx="3024336" cy="880369"/>
          </a:xfrm>
          <a:prstGeom prst="rect">
            <a:avLst/>
          </a:prstGeom>
          <a:solidFill>
            <a:schemeClr val="bg1"/>
          </a:solidFill>
        </p:spPr>
        <p:txBody>
          <a:bodyPr wrap="square" rtlCol="0">
            <a:spAutoFit/>
          </a:bodyPr>
          <a:lstStyle/>
          <a:p>
            <a:pPr>
              <a:lnSpc>
                <a:spcPct val="150000"/>
              </a:lnSpc>
              <a:spcAft>
                <a:spcPts val="600"/>
              </a:spcAft>
            </a:pPr>
            <a:r>
              <a:rPr lang="en-US" dirty="0"/>
              <a:t>priority request submission</a:t>
            </a:r>
            <a:br>
              <a:rPr lang="pl-PL" dirty="0"/>
            </a:br>
            <a:r>
              <a:rPr lang="en-US" dirty="0"/>
              <a:t>entry into the intersection</a:t>
            </a:r>
            <a:endParaRPr lang="pl-PL" dirty="0"/>
          </a:p>
        </p:txBody>
      </p:sp>
    </p:spTree>
    <p:extLst>
      <p:ext uri="{BB962C8B-B14F-4D97-AF65-F5344CB8AC3E}">
        <p14:creationId xmlns:p14="http://schemas.microsoft.com/office/powerpoint/2010/main" val="245371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E396879-35BD-9C41-FAD3-E1A13FD0D42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BAB41905-8F03-721C-33D7-14073240973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Granting Priority</a:t>
            </a:r>
            <a:endParaRPr lang="en-US" noProof="0" dirty="0"/>
          </a:p>
        </p:txBody>
      </p:sp>
      <p:sp>
        <p:nvSpPr>
          <p:cNvPr id="97" name="Google Shape;97;p2">
            <a:extLst>
              <a:ext uri="{FF2B5EF4-FFF2-40B4-BE49-F238E27FC236}">
                <a16:creationId xmlns:a16="http://schemas.microsoft.com/office/drawing/2014/main" id="{6DAB8B0C-57E1-7491-4BF3-3B0BC2BC999A}"/>
              </a:ext>
            </a:extLst>
          </p:cNvPr>
          <p:cNvSpPr txBox="1">
            <a:spLocks noGrp="1"/>
          </p:cNvSpPr>
          <p:nvPr>
            <p:ph type="body" idx="1"/>
          </p:nvPr>
        </p:nvSpPr>
        <p:spPr>
          <a:xfrm>
            <a:off x="838201" y="1130640"/>
            <a:ext cx="9129764"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Activation of a special phase for a public transport vehicle – after the vehicle is detected, a separate signal phase is activated, intended only for public transport vehicles. This may occur simultaneously with the shortening of the active phase. The method is often used when granting priority to trams.</a:t>
            </a:r>
            <a:endParaRPr lang="en-US" sz="2100" dirty="0">
              <a:solidFill>
                <a:srgbClr val="002060"/>
              </a:solidFill>
            </a:endParaRPr>
          </a:p>
        </p:txBody>
      </p:sp>
      <p:pic>
        <p:nvPicPr>
          <p:cNvPr id="2" name="Obraz 1" descr="Rysunek przedstawia schemat ilustrujący metodę udzielania priorytetu przejazdu dla pojazdów transportu publicznego (TP) poprzez przywołanie specjalnej fazy w sygnalizacji świetlnej. Schemat składa się z dwóch poziomych pasków, symbolizujących cykle sygnalizacji, oraz oznaczeń wskazujących kluczowe momenty w procesie nadawania priorytetu.&#10;&#10;Paski sygnalizacji:&#10;Są dwa poziome paski, jeden nad drugim, każdy podzielony na kilka kolorowych segmentów, reprezentujących różne fazy sygnalizacji.&#10;Górny pasek pokazuje standardowy cykl sygnalizacji bez priorytetu:&#10;Zaczyna się od niebieskiego segmentu (faza nieokreślona), następnie przechodzi w żółty segment (faza dla innego kierunku ruchu), potem w ciemnoniebieski segment z napisem „Standardowy sygnał umożliwiający przejazd” (faza umożliwiająca przejazd w standardowym cyklu), i kończy się czarnym segmentem (kolejna faza).&#10;Dolny pasek ilustruje cykl z przywołaną specjalną fazą dla pojazdu TP:&#10;Zaczyna się od niebieskiego segmentu, potem żółtego (jak w górnym pasku), ale następnie pojawia się zielony segment z napisem „Specjalna faza” (dedykowana faza dla pojazdu TP), po czym wraca do ciemnoniebieskiego segmentu „Standardowy sygnał umożliwiający przejazd”, a na końcu jest jasnoniebieski segment (kolejna faza).&#10;Oznaczenia na paskach:&#10;Na górnym pasku, na początku żółtego segmentu, znajduje się żółty okrąg z literą „P” (oznaczający zgłoszenie żądania priorytetu przez pojazd TP).&#10;Na końcu ciemnoniebieskiego segmentu górnego paska („Standardowy sygnał umożliwiający przejazd”) jest czerwony okrąg z literą „W” (oznaczający wjazd pojazdu na skrzyżowanie).&#10;Na dolnym pasku, po zgłoszeniu priorytetu („P”), zamiast kontynuacji standardowego cyklu, pojawia się zielona „Specjalna faza”, która pozwala pojazdowi TP przejechać wcześniej.&#10;Strzałka między końcem ciemnoniebieskiego segmentu na górnym pasku a końcem zielonego segmentu na dolnym pasku pokazuje, jak wcześnie została przywołana specjalna faza, aby umożliwić przejazd pojazdu TP.&#10;Legenda:&#10;W dolnej części rysunku znajduje się legenda z dwoma symbolami:&#10;Żółty okrąg z literą „P” i napisem „zgłoszenie żądania priorytetu” – oznacza moment, w którym pojazd TP zgłasza potrzebę priorytetu.&#10;Czerwony okrąg z literą „W” i napisem „wjazd na skrzyżowanie” – oznacza moment, w którym pojazd TP wjeżdża na skrzyżowanie.&#10;Rysunek wykorzystuje różne kolory do oznaczenia faz: niebieski, żółty, zielony, ciemnoniebieski i czarny, co pozwala odróżnić standardowe fazy od specjalnej fazy dla pojazdu TP. Ilustruje, jak metoda przywołania specjalnej fazy umożliwia szybszy przejazd pojazdu transportu publicznego przez skrzyżowanie, zmieniając standardowy cykl sygnalizacji.">
            <a:extLst>
              <a:ext uri="{FF2B5EF4-FFF2-40B4-BE49-F238E27FC236}">
                <a16:creationId xmlns:a16="http://schemas.microsoft.com/office/drawing/2014/main" id="{ACC3BCA7-4F36-D874-D018-FE7AD2BBBDE8}"/>
              </a:ext>
            </a:extLst>
          </p:cNvPr>
          <p:cNvPicPr>
            <a:picLocks noChangeAspect="1"/>
          </p:cNvPicPr>
          <p:nvPr/>
        </p:nvPicPr>
        <p:blipFill>
          <a:blip r:embed="rId3"/>
          <a:stretch>
            <a:fillRect/>
          </a:stretch>
        </p:blipFill>
        <p:spPr>
          <a:xfrm>
            <a:off x="790917" y="2785341"/>
            <a:ext cx="9076852" cy="3730800"/>
          </a:xfrm>
          <a:prstGeom prst="rect">
            <a:avLst/>
          </a:prstGeom>
        </p:spPr>
      </p:pic>
      <p:sp>
        <p:nvSpPr>
          <p:cNvPr id="5" name="pole tekstowe 4">
            <a:extLst>
              <a:ext uri="{FF2B5EF4-FFF2-40B4-BE49-F238E27FC236}">
                <a16:creationId xmlns:a16="http://schemas.microsoft.com/office/drawing/2014/main" id="{F0BC924D-D74B-456C-5EA8-3E40D386B732}"/>
              </a:ext>
            </a:extLst>
          </p:cNvPr>
          <p:cNvSpPr txBox="1"/>
          <p:nvPr/>
        </p:nvSpPr>
        <p:spPr>
          <a:xfrm>
            <a:off x="6487583" y="5540525"/>
            <a:ext cx="3427470" cy="785343"/>
          </a:xfrm>
          <a:prstGeom prst="rect">
            <a:avLst/>
          </a:prstGeom>
          <a:solidFill>
            <a:schemeClr val="bg1"/>
          </a:solidFill>
        </p:spPr>
        <p:txBody>
          <a:bodyPr wrap="square" rtlCol="0">
            <a:spAutoFit/>
          </a:bodyPr>
          <a:lstStyle/>
          <a:p>
            <a:pPr>
              <a:lnSpc>
                <a:spcPct val="150000"/>
              </a:lnSpc>
              <a:spcAft>
                <a:spcPts val="600"/>
              </a:spcAft>
            </a:pPr>
            <a:r>
              <a:rPr lang="en-US" sz="1600" dirty="0"/>
              <a:t>priority request submission</a:t>
            </a:r>
            <a:br>
              <a:rPr lang="pl-PL" sz="1600" dirty="0"/>
            </a:br>
            <a:r>
              <a:rPr lang="en-US" sz="1600" dirty="0"/>
              <a:t>entry into the intersection</a:t>
            </a:r>
            <a:endParaRPr lang="pl-PL" sz="1600" dirty="0"/>
          </a:p>
        </p:txBody>
      </p:sp>
      <p:sp>
        <p:nvSpPr>
          <p:cNvPr id="7" name="pole tekstowe 6">
            <a:extLst>
              <a:ext uri="{FF2B5EF4-FFF2-40B4-BE49-F238E27FC236}">
                <a16:creationId xmlns:a16="http://schemas.microsoft.com/office/drawing/2014/main" id="{D1F7F173-041A-6C72-8E76-A74CC528C022}"/>
              </a:ext>
            </a:extLst>
          </p:cNvPr>
          <p:cNvSpPr txBox="1"/>
          <p:nvPr/>
        </p:nvSpPr>
        <p:spPr>
          <a:xfrm>
            <a:off x="6387734" y="2923358"/>
            <a:ext cx="1883907" cy="698717"/>
          </a:xfrm>
          <a:prstGeom prst="rect">
            <a:avLst/>
          </a:prstGeom>
          <a:solidFill>
            <a:srgbClr val="92D050"/>
          </a:solidFill>
        </p:spPr>
        <p:txBody>
          <a:bodyPr wrap="square" rtlCol="0">
            <a:spAutoFit/>
          </a:bodyPr>
          <a:lstStyle/>
          <a:p>
            <a:pPr>
              <a:lnSpc>
                <a:spcPct val="150000"/>
              </a:lnSpc>
              <a:spcAft>
                <a:spcPts val="600"/>
              </a:spcAft>
            </a:pPr>
            <a:r>
              <a:rPr lang="pl-PL" b="1" dirty="0"/>
              <a:t>Standard </a:t>
            </a:r>
            <a:r>
              <a:rPr lang="pl-PL" b="1" dirty="0" err="1"/>
              <a:t>signal</a:t>
            </a:r>
            <a:r>
              <a:rPr lang="pl-PL" b="1" dirty="0"/>
              <a:t> </a:t>
            </a:r>
            <a:r>
              <a:rPr lang="pl-PL" b="1" dirty="0" err="1"/>
              <a:t>allowing</a:t>
            </a:r>
            <a:r>
              <a:rPr lang="pl-PL" b="1" dirty="0"/>
              <a:t> </a:t>
            </a:r>
            <a:r>
              <a:rPr lang="pl-PL" b="1" dirty="0" err="1"/>
              <a:t>passage</a:t>
            </a:r>
            <a:endParaRPr lang="pl-PL" b="1" dirty="0"/>
          </a:p>
        </p:txBody>
      </p:sp>
      <p:sp>
        <p:nvSpPr>
          <p:cNvPr id="8" name="pole tekstowe 7">
            <a:extLst>
              <a:ext uri="{FF2B5EF4-FFF2-40B4-BE49-F238E27FC236}">
                <a16:creationId xmlns:a16="http://schemas.microsoft.com/office/drawing/2014/main" id="{41C6CB49-4812-BA88-9A16-AC41CAD04086}"/>
              </a:ext>
            </a:extLst>
          </p:cNvPr>
          <p:cNvSpPr txBox="1"/>
          <p:nvPr/>
        </p:nvSpPr>
        <p:spPr>
          <a:xfrm>
            <a:off x="5988341" y="4632274"/>
            <a:ext cx="1883907" cy="698717"/>
          </a:xfrm>
          <a:prstGeom prst="rect">
            <a:avLst/>
          </a:prstGeom>
          <a:solidFill>
            <a:srgbClr val="92D050"/>
          </a:solidFill>
        </p:spPr>
        <p:txBody>
          <a:bodyPr wrap="square" rtlCol="0">
            <a:spAutoFit/>
          </a:bodyPr>
          <a:lstStyle/>
          <a:p>
            <a:pPr>
              <a:lnSpc>
                <a:spcPct val="150000"/>
              </a:lnSpc>
              <a:spcAft>
                <a:spcPts val="600"/>
              </a:spcAft>
            </a:pPr>
            <a:r>
              <a:rPr lang="pl-PL" b="1" dirty="0"/>
              <a:t>Standard </a:t>
            </a:r>
            <a:r>
              <a:rPr lang="pl-PL" b="1" dirty="0" err="1"/>
              <a:t>signal</a:t>
            </a:r>
            <a:r>
              <a:rPr lang="pl-PL" b="1" dirty="0"/>
              <a:t> </a:t>
            </a:r>
            <a:r>
              <a:rPr lang="pl-PL" b="1" dirty="0" err="1"/>
              <a:t>allowing</a:t>
            </a:r>
            <a:r>
              <a:rPr lang="pl-PL" b="1" dirty="0"/>
              <a:t> </a:t>
            </a:r>
            <a:r>
              <a:rPr lang="pl-PL" b="1" dirty="0" err="1"/>
              <a:t>passage</a:t>
            </a:r>
            <a:endParaRPr lang="pl-PL" b="1" dirty="0"/>
          </a:p>
        </p:txBody>
      </p:sp>
      <p:sp>
        <p:nvSpPr>
          <p:cNvPr id="9" name="pole tekstowe 8">
            <a:extLst>
              <a:ext uri="{FF2B5EF4-FFF2-40B4-BE49-F238E27FC236}">
                <a16:creationId xmlns:a16="http://schemas.microsoft.com/office/drawing/2014/main" id="{0F29D652-BA6C-F75B-8454-4EE77C935F18}"/>
              </a:ext>
            </a:extLst>
          </p:cNvPr>
          <p:cNvSpPr txBox="1"/>
          <p:nvPr/>
        </p:nvSpPr>
        <p:spPr>
          <a:xfrm>
            <a:off x="3870508" y="4683754"/>
            <a:ext cx="859148" cy="698717"/>
          </a:xfrm>
          <a:prstGeom prst="rect">
            <a:avLst/>
          </a:prstGeom>
          <a:solidFill>
            <a:srgbClr val="92D050"/>
          </a:solidFill>
        </p:spPr>
        <p:txBody>
          <a:bodyPr wrap="square" rtlCol="0">
            <a:spAutoFit/>
          </a:bodyPr>
          <a:lstStyle/>
          <a:p>
            <a:pPr>
              <a:lnSpc>
                <a:spcPct val="150000"/>
              </a:lnSpc>
              <a:spcAft>
                <a:spcPts val="600"/>
              </a:spcAft>
            </a:pPr>
            <a:r>
              <a:rPr lang="pl-PL" b="1" dirty="0"/>
              <a:t>Special </a:t>
            </a:r>
            <a:r>
              <a:rPr lang="pl-PL" b="1" dirty="0" err="1"/>
              <a:t>phase</a:t>
            </a:r>
            <a:endParaRPr lang="pl-PL" b="1" dirty="0"/>
          </a:p>
        </p:txBody>
      </p:sp>
    </p:spTree>
    <p:extLst>
      <p:ext uri="{BB962C8B-B14F-4D97-AF65-F5344CB8AC3E}">
        <p14:creationId xmlns:p14="http://schemas.microsoft.com/office/powerpoint/2010/main" val="3509394515"/>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4936</TotalTime>
  <Words>3787</Words>
  <Application>Microsoft Office PowerPoint</Application>
  <PresentationFormat>Panoramiczny</PresentationFormat>
  <Paragraphs>195</Paragraphs>
  <Slides>28</Slides>
  <Notes>28</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28</vt:i4>
      </vt:variant>
    </vt:vector>
  </HeadingPairs>
  <TitlesOfParts>
    <vt:vector size="32" baseType="lpstr">
      <vt:lpstr>Arial</vt:lpstr>
      <vt:lpstr>Calibri</vt:lpstr>
      <vt:lpstr>Times New Roman</vt:lpstr>
      <vt:lpstr>Motyw pakietu Office</vt:lpstr>
      <vt:lpstr>Smart Transportation Systems and Analytics:  Public Transit Integration and Priority Systems</vt:lpstr>
      <vt:lpstr>Priorities in Traffic Signal Control: Traffic Optimization for Public Transport</vt:lpstr>
      <vt:lpstr>Importance of Priorities for Public Transport</vt:lpstr>
      <vt:lpstr>Priority Strategies – Passive and Semi-Active</vt:lpstr>
      <vt:lpstr>Priority Strategies – Active</vt:lpstr>
      <vt:lpstr>Priority Strategies – Adaptive</vt:lpstr>
      <vt:lpstr>Methods of Granting Priority</vt:lpstr>
      <vt:lpstr>Methods of Granting Priority</vt:lpstr>
      <vt:lpstr>Methods of Granting Priority</vt:lpstr>
      <vt:lpstr>Methods of Granting Priority</vt:lpstr>
      <vt:lpstr>Methods of Granting Priority</vt:lpstr>
      <vt:lpstr>Methods of Granting Priority</vt:lpstr>
      <vt:lpstr>Architecture of Priority Systems</vt:lpstr>
      <vt:lpstr>Architecture of Priority Systems – Centralized Priority</vt:lpstr>
      <vt:lpstr>Centralized Priority – Advantages</vt:lpstr>
      <vt:lpstr>Centralized Priority – Disadvantages</vt:lpstr>
      <vt:lpstr>Architecture of Priority Systems – Local Priority</vt:lpstr>
      <vt:lpstr>Local Priority – Disadvantages</vt:lpstr>
      <vt:lpstr>Local Priority – Advantages</vt:lpstr>
      <vt:lpstr>Architecture of Priority Systems – Hybrid Priority </vt:lpstr>
      <vt:lpstr>Hybrid Priority – Advantages</vt:lpstr>
      <vt:lpstr>Hybrid Priority – Disadvantages</vt:lpstr>
      <vt:lpstr>Public Transport Vehicle Detection Methods</vt:lpstr>
      <vt:lpstr>Effects of Implementing Priorities</vt:lpstr>
      <vt:lpstr>Effects of Implementing Priorities</vt:lpstr>
      <vt:lpstr>Effects of Implementing Priorities</vt:lpstr>
      <vt:lpstr>Examples of Traffic Control Systems with Priorities</vt:lpstr>
      <vt:lpstr>Challenges and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Kaszubowski</dc:creator>
  <cp:lastModifiedBy>Jacek Oskarbski</cp:lastModifiedBy>
  <cp:revision>35</cp:revision>
  <dcterms:created xsi:type="dcterms:W3CDTF">2024-01-22T07:04:38Z</dcterms:created>
  <dcterms:modified xsi:type="dcterms:W3CDTF">2025-09-08T21:00:07Z</dcterms:modified>
</cp:coreProperties>
</file>