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25"/>
  </p:notesMasterIdLst>
  <p:handoutMasterIdLst>
    <p:handoutMasterId r:id="rId26"/>
  </p:handoutMasterIdLst>
  <p:sldIdLst>
    <p:sldId id="306" r:id="rId5"/>
    <p:sldId id="313" r:id="rId6"/>
    <p:sldId id="307" r:id="rId7"/>
    <p:sldId id="314" r:id="rId8"/>
    <p:sldId id="315" r:id="rId9"/>
    <p:sldId id="316" r:id="rId10"/>
    <p:sldId id="317" r:id="rId11"/>
    <p:sldId id="318" r:id="rId12"/>
    <p:sldId id="319" r:id="rId13"/>
    <p:sldId id="320" r:id="rId14"/>
    <p:sldId id="321" r:id="rId15"/>
    <p:sldId id="354" r:id="rId16"/>
    <p:sldId id="322" r:id="rId17"/>
    <p:sldId id="345" r:id="rId18"/>
    <p:sldId id="324" r:id="rId19"/>
    <p:sldId id="353" r:id="rId20"/>
    <p:sldId id="325" r:id="rId21"/>
    <p:sldId id="326" r:id="rId22"/>
    <p:sldId id="327" r:id="rId23"/>
    <p:sldId id="309" r:id="rId24"/>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223" autoAdjust="0"/>
  </p:normalViewPr>
  <p:slideViewPr>
    <p:cSldViewPr snapToGrid="0">
      <p:cViewPr varScale="1">
        <p:scale>
          <a:sx n="122" d="100"/>
          <a:sy n="122" d="100"/>
        </p:scale>
        <p:origin x="954" y="10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modMainMaster">
      <pc:chgData name="Wojciech Kustra" userId="afebd3d0-216b-4c4f-8992-1bf1fda6d5e8" providerId="ADAL" clId="{1D307E72-7901-4E61-A01B-3C4232ABCF63}" dt="2026-06-10T11:22:43.489" v="635" actId="14100"/>
      <pc:docMkLst>
        <pc:docMk/>
      </pc:docMkLst>
      <pc:sldChg chg="modSp mod">
        <pc:chgData name="Wojciech Kustra" userId="afebd3d0-216b-4c4f-8992-1bf1fda6d5e8" providerId="ADAL" clId="{1D307E72-7901-4E61-A01B-3C4232ABCF63}" dt="2026-06-06T14:49:17.881" v="1" actId="27636"/>
        <pc:sldMkLst>
          <pc:docMk/>
          <pc:sldMk cId="2153912139" sldId="322"/>
        </pc:sldMkLst>
        <pc:spChg chg="mod">
          <ac:chgData name="Wojciech Kustra" userId="afebd3d0-216b-4c4f-8992-1bf1fda6d5e8" providerId="ADAL" clId="{1D307E72-7901-4E61-A01B-3C4232ABCF63}" dt="2026-06-06T14:49:17.881" v="1" actId="27636"/>
          <ac:spMkLst>
            <pc:docMk/>
            <pc:sldMk cId="2153912139" sldId="322"/>
            <ac:spMk id="3" creationId="{08C9D899-CA5C-4A1C-7EC9-D76ADBB422FD}"/>
          </ac:spMkLst>
        </pc:spChg>
      </pc:sldChg>
      <pc:sldChg chg="modSp mod">
        <pc:chgData name="Wojciech Kustra" userId="afebd3d0-216b-4c4f-8992-1bf1fda6d5e8" providerId="ADAL" clId="{1D307E72-7901-4E61-A01B-3C4232ABCF63}" dt="2026-06-06T14:49:17.902" v="2" actId="27636"/>
        <pc:sldMkLst>
          <pc:docMk/>
          <pc:sldMk cId="3459353361" sldId="326"/>
        </pc:sldMkLst>
        <pc:spChg chg="mod">
          <ac:chgData name="Wojciech Kustra" userId="afebd3d0-216b-4c4f-8992-1bf1fda6d5e8" providerId="ADAL" clId="{1D307E72-7901-4E61-A01B-3C4232ABCF63}" dt="2026-06-06T14:49:17.902" v="2" actId="27636"/>
          <ac:spMkLst>
            <pc:docMk/>
            <pc:sldMk cId="3459353361" sldId="326"/>
            <ac:spMk id="3" creationId="{43051A85-F674-4436-ACB2-9754DB0E2130}"/>
          </ac:spMkLst>
        </pc:spChg>
      </pc:sldChg>
      <pc:sldChg chg="addSp delSp modSp add mod">
        <pc:chgData name="Wojciech Kustra" userId="afebd3d0-216b-4c4f-8992-1bf1fda6d5e8" providerId="ADAL" clId="{1D307E72-7901-4E61-A01B-3C4232ABCF63}" dt="2026-06-06T16:19:37.979" v="634" actId="255"/>
        <pc:sldMkLst>
          <pc:docMk/>
          <pc:sldMk cId="3928269320" sldId="345"/>
        </pc:sldMkLst>
        <pc:spChg chg="mod">
          <ac:chgData name="Wojciech Kustra" userId="afebd3d0-216b-4c4f-8992-1bf1fda6d5e8" providerId="ADAL" clId="{1D307E72-7901-4E61-A01B-3C4232ABCF63}" dt="2026-06-06T15:26:51.714" v="71" actId="6549"/>
          <ac:spMkLst>
            <pc:docMk/>
            <pc:sldMk cId="3928269320" sldId="345"/>
            <ac:spMk id="3" creationId="{4CEE43DF-5129-CF0B-F5E6-BE96FA1DBAAD}"/>
          </ac:spMkLst>
        </pc:spChg>
        <pc:spChg chg="add mod ord">
          <ac:chgData name="Wojciech Kustra" userId="afebd3d0-216b-4c4f-8992-1bf1fda6d5e8" providerId="ADAL" clId="{1D307E72-7901-4E61-A01B-3C4232ABCF63}" dt="2026-06-06T16:19:37.979" v="634" actId="255"/>
          <ac:spMkLst>
            <pc:docMk/>
            <pc:sldMk cId="3928269320" sldId="345"/>
            <ac:spMk id="4" creationId="{06D2BF78-FDA7-472F-8C4B-AB50D3694868}"/>
          </ac:spMkLst>
        </pc:spChg>
        <pc:spChg chg="add mod ord">
          <ac:chgData name="Wojciech Kustra" userId="afebd3d0-216b-4c4f-8992-1bf1fda6d5e8" providerId="ADAL" clId="{1D307E72-7901-4E61-A01B-3C4232ABCF63}" dt="2026-06-06T16:19:37.979" v="634" actId="255"/>
          <ac:spMkLst>
            <pc:docMk/>
            <pc:sldMk cId="3928269320" sldId="345"/>
            <ac:spMk id="5" creationId="{9C17CE95-C2E3-4BD3-A8A7-58850C21FEEC}"/>
          </ac:spMkLst>
        </pc:spChg>
        <pc:spChg chg="add mod ord">
          <ac:chgData name="Wojciech Kustra" userId="afebd3d0-216b-4c4f-8992-1bf1fda6d5e8" providerId="ADAL" clId="{1D307E72-7901-4E61-A01B-3C4232ABCF63}" dt="2026-06-06T16:19:37.979" v="634" actId="255"/>
          <ac:spMkLst>
            <pc:docMk/>
            <pc:sldMk cId="3928269320" sldId="345"/>
            <ac:spMk id="6" creationId="{12F164F2-BA9A-4F49-9461-56CD188AACE3}"/>
          </ac:spMkLst>
        </pc:spChg>
        <pc:spChg chg="add del">
          <ac:chgData name="Wojciech Kustra" userId="afebd3d0-216b-4c4f-8992-1bf1fda6d5e8" providerId="ADAL" clId="{1D307E72-7901-4E61-A01B-3C4232ABCF63}" dt="2026-06-06T15:26:43.866" v="68" actId="478"/>
          <ac:spMkLst>
            <pc:docMk/>
            <pc:sldMk cId="3928269320" sldId="345"/>
            <ac:spMk id="6202" creationId="{00000000-0000-0000-0000-000000000000}"/>
          </ac:spMkLst>
        </pc:spChg>
        <pc:picChg chg="add del">
          <ac:chgData name="Wojciech Kustra" userId="afebd3d0-216b-4c4f-8992-1bf1fda6d5e8" providerId="ADAL" clId="{1D307E72-7901-4E61-A01B-3C4232ABCF63}" dt="2026-06-06T15:26:43.866" v="68" actId="478"/>
          <ac:picMkLst>
            <pc:docMk/>
            <pc:sldMk cId="3928269320" sldId="345"/>
            <ac:picMk id="2050" creationId="{CB3A06C6-0DEF-D180-4058-6F06433A4B1D}"/>
          </ac:picMkLst>
        </pc:picChg>
      </pc:sldChg>
      <pc:sldChg chg="addSp delSp modSp add mod">
        <pc:chgData name="Wojciech Kustra" userId="afebd3d0-216b-4c4f-8992-1bf1fda6d5e8" providerId="ADAL" clId="{1D307E72-7901-4E61-A01B-3C4232ABCF63}" dt="2026-06-10T11:22:43.489" v="635" actId="14100"/>
        <pc:sldMkLst>
          <pc:docMk/>
          <pc:sldMk cId="713844051" sldId="353"/>
        </pc:sldMkLst>
        <pc:spChg chg="add mod ord">
          <ac:chgData name="Wojciech Kustra" userId="afebd3d0-216b-4c4f-8992-1bf1fda6d5e8" providerId="ADAL" clId="{1D307E72-7901-4E61-A01B-3C4232ABCF63}" dt="2026-06-06T16:19:30.578" v="633" actId="255"/>
          <ac:spMkLst>
            <pc:docMk/>
            <pc:sldMk cId="713844051" sldId="353"/>
            <ac:spMk id="13" creationId="{15BDAFB4-E245-4506-A9CC-A3EEDFA95094}"/>
          </ac:spMkLst>
        </pc:spChg>
        <pc:spChg chg="add mod ord">
          <ac:chgData name="Wojciech Kustra" userId="afebd3d0-216b-4c4f-8992-1bf1fda6d5e8" providerId="ADAL" clId="{1D307E72-7901-4E61-A01B-3C4232ABCF63}" dt="2026-06-06T16:19:30.578" v="633" actId="255"/>
          <ac:spMkLst>
            <pc:docMk/>
            <pc:sldMk cId="713844051" sldId="353"/>
            <ac:spMk id="14" creationId="{35C7AC9E-EDC7-42D4-A142-23E78960667C}"/>
          </ac:spMkLst>
        </pc:spChg>
        <pc:spChg chg="add mod ord">
          <ac:chgData name="Wojciech Kustra" userId="afebd3d0-216b-4c4f-8992-1bf1fda6d5e8" providerId="ADAL" clId="{1D307E72-7901-4E61-A01B-3C4232ABCF63}" dt="2026-06-10T11:22:43.489" v="635" actId="14100"/>
          <ac:spMkLst>
            <pc:docMk/>
            <pc:sldMk cId="713844051" sldId="353"/>
            <ac:spMk id="15" creationId="{435028E1-C775-4BDC-A903-AAFB9D4694A6}"/>
          </ac:spMkLst>
        </pc:spChg>
        <pc:spChg chg="add mod ord">
          <ac:chgData name="Wojciech Kustra" userId="afebd3d0-216b-4c4f-8992-1bf1fda6d5e8" providerId="ADAL" clId="{1D307E72-7901-4E61-A01B-3C4232ABCF63}" dt="2026-06-06T16:19:30.578" v="633" actId="255"/>
          <ac:spMkLst>
            <pc:docMk/>
            <pc:sldMk cId="713844051" sldId="353"/>
            <ac:spMk id="16" creationId="{6F701219-21A1-4122-9FE7-A9B926043A8D}"/>
          </ac:spMkLst>
        </pc:spChg>
        <pc:spChg chg="add mod ord">
          <ac:chgData name="Wojciech Kustra" userId="afebd3d0-216b-4c4f-8992-1bf1fda6d5e8" providerId="ADAL" clId="{1D307E72-7901-4E61-A01B-3C4232ABCF63}" dt="2026-06-06T16:19:30.578" v="633" actId="255"/>
          <ac:spMkLst>
            <pc:docMk/>
            <pc:sldMk cId="713844051" sldId="353"/>
            <ac:spMk id="17" creationId="{E65BF551-6AC9-4255-BDFC-8E4A3EE0799A}"/>
          </ac:spMkLst>
        </pc:spChg>
        <pc:spChg chg="add mod ord">
          <ac:chgData name="Wojciech Kustra" userId="afebd3d0-216b-4c4f-8992-1bf1fda6d5e8" providerId="ADAL" clId="{1D307E72-7901-4E61-A01B-3C4232ABCF63}" dt="2026-06-06T16:19:30.578" v="633" actId="255"/>
          <ac:spMkLst>
            <pc:docMk/>
            <pc:sldMk cId="713844051" sldId="353"/>
            <ac:spMk id="18" creationId="{FDBF9F5F-9511-475A-A27B-B89FB8F5461B}"/>
          </ac:spMkLst>
        </pc:spChg>
        <pc:spChg chg="add mod ord">
          <ac:chgData name="Wojciech Kustra" userId="afebd3d0-216b-4c4f-8992-1bf1fda6d5e8" providerId="ADAL" clId="{1D307E72-7901-4E61-A01B-3C4232ABCF63}" dt="2026-06-06T16:19:30.578" v="633" actId="255"/>
          <ac:spMkLst>
            <pc:docMk/>
            <pc:sldMk cId="713844051" sldId="353"/>
            <ac:spMk id="19" creationId="{406787B3-0D71-419E-AD75-C6A49A29FB5B}"/>
          </ac:spMkLst>
        </pc:spChg>
        <pc:spChg chg="add mod ord">
          <ac:chgData name="Wojciech Kustra" userId="afebd3d0-216b-4c4f-8992-1bf1fda6d5e8" providerId="ADAL" clId="{1D307E72-7901-4E61-A01B-3C4232ABCF63}" dt="2026-06-06T15:29:38.511" v="612"/>
          <ac:spMkLst>
            <pc:docMk/>
            <pc:sldMk cId="713844051" sldId="353"/>
            <ac:spMk id="20" creationId="{F48E5FFB-36D6-4261-B631-838563FF2254}"/>
          </ac:spMkLst>
        </pc:spChg>
      </pc:sldChg>
      <pc:sldChg chg="addSp delSp modSp add mod">
        <pc:chgData name="Wojciech Kustra" userId="afebd3d0-216b-4c4f-8992-1bf1fda6d5e8" providerId="ADAL" clId="{1D307E72-7901-4E61-A01B-3C4232ABCF63}" dt="2026-06-06T16:19:14.394" v="631" actId="255"/>
        <pc:sldMkLst>
          <pc:docMk/>
          <pc:sldMk cId="2485071675" sldId="354"/>
        </pc:sldMkLst>
        <pc:spChg chg="add mod ord">
          <ac:chgData name="Wojciech Kustra" userId="afebd3d0-216b-4c4f-8992-1bf1fda6d5e8" providerId="ADAL" clId="{1D307E72-7901-4E61-A01B-3C4232ABCF63}" dt="2026-06-06T15:28:37.689" v="96"/>
          <ac:spMkLst>
            <pc:docMk/>
            <pc:sldMk cId="2485071675" sldId="354"/>
            <ac:spMk id="2" creationId="{C80DBC4D-BBC6-4BA4-896E-55C9058966F9}"/>
          </ac:spMkLst>
        </pc:spChg>
        <pc:spChg chg="add mod ord">
          <ac:chgData name="Wojciech Kustra" userId="afebd3d0-216b-4c4f-8992-1bf1fda6d5e8" providerId="ADAL" clId="{1D307E72-7901-4E61-A01B-3C4232ABCF63}" dt="2026-06-06T15:28:37.696" v="108"/>
          <ac:spMkLst>
            <pc:docMk/>
            <pc:sldMk cId="2485071675" sldId="354"/>
            <ac:spMk id="3" creationId="{397C08ED-B372-4D9D-8E3D-69742E18E0EB}"/>
          </ac:spMkLst>
        </pc:spChg>
        <pc:spChg chg="add mod ord">
          <ac:chgData name="Wojciech Kustra" userId="afebd3d0-216b-4c4f-8992-1bf1fda6d5e8" providerId="ADAL" clId="{1D307E72-7901-4E61-A01B-3C4232ABCF63}" dt="2026-06-06T15:28:37.705" v="120"/>
          <ac:spMkLst>
            <pc:docMk/>
            <pc:sldMk cId="2485071675" sldId="354"/>
            <ac:spMk id="4" creationId="{D9C068DC-5B66-4D88-89E2-121C4503DBD9}"/>
          </ac:spMkLst>
        </pc:spChg>
        <pc:spChg chg="add mod ord">
          <ac:chgData name="Wojciech Kustra" userId="afebd3d0-216b-4c4f-8992-1bf1fda6d5e8" providerId="ADAL" clId="{1D307E72-7901-4E61-A01B-3C4232ABCF63}" dt="2026-06-06T15:28:37.710" v="132"/>
          <ac:spMkLst>
            <pc:docMk/>
            <pc:sldMk cId="2485071675" sldId="354"/>
            <ac:spMk id="5" creationId="{71F5E0F9-3312-4454-919B-C5AFB682EFD9}"/>
          </ac:spMkLst>
        </pc:spChg>
        <pc:spChg chg="add mod ord">
          <ac:chgData name="Wojciech Kustra" userId="afebd3d0-216b-4c4f-8992-1bf1fda6d5e8" providerId="ADAL" clId="{1D307E72-7901-4E61-A01B-3C4232ABCF63}" dt="2026-06-06T15:28:37.717" v="144"/>
          <ac:spMkLst>
            <pc:docMk/>
            <pc:sldMk cId="2485071675" sldId="354"/>
            <ac:spMk id="6" creationId="{14BCC272-5D8C-4019-A4B2-212C3117291F}"/>
          </ac:spMkLst>
        </pc:spChg>
        <pc:spChg chg="add mod ord">
          <ac:chgData name="Wojciech Kustra" userId="afebd3d0-216b-4c4f-8992-1bf1fda6d5e8" providerId="ADAL" clId="{1D307E72-7901-4E61-A01B-3C4232ABCF63}" dt="2026-06-06T15:28:37.723" v="156"/>
          <ac:spMkLst>
            <pc:docMk/>
            <pc:sldMk cId="2485071675" sldId="354"/>
            <ac:spMk id="7" creationId="{17CC9388-005F-4816-B589-EDE1A226E9AE}"/>
          </ac:spMkLst>
        </pc:spChg>
        <pc:spChg chg="add mod ord">
          <ac:chgData name="Wojciech Kustra" userId="afebd3d0-216b-4c4f-8992-1bf1fda6d5e8" providerId="ADAL" clId="{1D307E72-7901-4E61-A01B-3C4232ABCF63}" dt="2026-06-06T15:28:37.729" v="168"/>
          <ac:spMkLst>
            <pc:docMk/>
            <pc:sldMk cId="2485071675" sldId="354"/>
            <ac:spMk id="8" creationId="{2740A695-6FC9-4C6B-8FC6-D29B0B9210CD}"/>
          </ac:spMkLst>
        </pc:spChg>
        <pc:spChg chg="add mod ord">
          <ac:chgData name="Wojciech Kustra" userId="afebd3d0-216b-4c4f-8992-1bf1fda6d5e8" providerId="ADAL" clId="{1D307E72-7901-4E61-A01B-3C4232ABCF63}" dt="2026-06-06T15:28:37.734" v="180"/>
          <ac:spMkLst>
            <pc:docMk/>
            <pc:sldMk cId="2485071675" sldId="354"/>
            <ac:spMk id="9" creationId="{939ADC19-7EE4-48EE-AC99-A17A25D7C9B0}"/>
          </ac:spMkLst>
        </pc:spChg>
        <pc:spChg chg="add mod ord">
          <ac:chgData name="Wojciech Kustra" userId="afebd3d0-216b-4c4f-8992-1bf1fda6d5e8" providerId="ADAL" clId="{1D307E72-7901-4E61-A01B-3C4232ABCF63}" dt="2026-06-06T15:28:37.741" v="192"/>
          <ac:spMkLst>
            <pc:docMk/>
            <pc:sldMk cId="2485071675" sldId="354"/>
            <ac:spMk id="11" creationId="{DDC7EDE3-B943-46CD-96EF-1AEDEB6EA6B9}"/>
          </ac:spMkLst>
        </pc:spChg>
        <pc:spChg chg="add mod ord">
          <ac:chgData name="Wojciech Kustra" userId="afebd3d0-216b-4c4f-8992-1bf1fda6d5e8" providerId="ADAL" clId="{1D307E72-7901-4E61-A01B-3C4232ABCF63}" dt="2026-06-06T15:32:24.944" v="623" actId="14100"/>
          <ac:spMkLst>
            <pc:docMk/>
            <pc:sldMk cId="2485071675" sldId="354"/>
            <ac:spMk id="12" creationId="{7E21F85D-CA9F-4BE2-A913-628B8E793010}"/>
          </ac:spMkLst>
        </pc:spChg>
        <pc:spChg chg="add mod ord">
          <ac:chgData name="Wojciech Kustra" userId="afebd3d0-216b-4c4f-8992-1bf1fda6d5e8" providerId="ADAL" clId="{1D307E72-7901-4E61-A01B-3C4232ABCF63}" dt="2026-06-06T15:28:37.752" v="216"/>
          <ac:spMkLst>
            <pc:docMk/>
            <pc:sldMk cId="2485071675" sldId="354"/>
            <ac:spMk id="13" creationId="{60C6A0F8-CCFA-4866-B612-F49967697075}"/>
          </ac:spMkLst>
        </pc:spChg>
        <pc:spChg chg="add mod ord">
          <ac:chgData name="Wojciech Kustra" userId="afebd3d0-216b-4c4f-8992-1bf1fda6d5e8" providerId="ADAL" clId="{1D307E72-7901-4E61-A01B-3C4232ABCF63}" dt="2026-06-06T15:28:37.758" v="228"/>
          <ac:spMkLst>
            <pc:docMk/>
            <pc:sldMk cId="2485071675" sldId="354"/>
            <ac:spMk id="14" creationId="{F2086BE1-9AE7-4E51-B3E0-711E118DE9AF}"/>
          </ac:spMkLst>
        </pc:spChg>
        <pc:spChg chg="add mod ord">
          <ac:chgData name="Wojciech Kustra" userId="afebd3d0-216b-4c4f-8992-1bf1fda6d5e8" providerId="ADAL" clId="{1D307E72-7901-4E61-A01B-3C4232ABCF63}" dt="2026-06-06T16:19:14.394" v="631" actId="255"/>
          <ac:spMkLst>
            <pc:docMk/>
            <pc:sldMk cId="2485071675" sldId="354"/>
            <ac:spMk id="15" creationId="{3689F615-8A49-42A9-9E81-9CD8D4177D7F}"/>
          </ac:spMkLst>
        </pc:spChg>
        <pc:spChg chg="add mod ord">
          <ac:chgData name="Wojciech Kustra" userId="afebd3d0-216b-4c4f-8992-1bf1fda6d5e8" providerId="ADAL" clId="{1D307E72-7901-4E61-A01B-3C4232ABCF63}" dt="2026-06-06T16:18:50.795" v="624" actId="255"/>
          <ac:spMkLst>
            <pc:docMk/>
            <pc:sldMk cId="2485071675" sldId="354"/>
            <ac:spMk id="16" creationId="{A1307749-E26B-4071-91E5-4E7961F7B2A5}"/>
          </ac:spMkLst>
        </pc:spChg>
        <pc:spChg chg="add mod ord">
          <ac:chgData name="Wojciech Kustra" userId="afebd3d0-216b-4c4f-8992-1bf1fda6d5e8" providerId="ADAL" clId="{1D307E72-7901-4E61-A01B-3C4232ABCF63}" dt="2026-06-06T16:19:10.573" v="630" actId="14100"/>
          <ac:spMkLst>
            <pc:docMk/>
            <pc:sldMk cId="2485071675" sldId="354"/>
            <ac:spMk id="17" creationId="{2FF18648-2C76-47AC-9934-755939E14217}"/>
          </ac:spMkLst>
        </pc:spChg>
        <pc:spChg chg="add mod ord">
          <ac:chgData name="Wojciech Kustra" userId="afebd3d0-216b-4c4f-8992-1bf1fda6d5e8" providerId="ADAL" clId="{1D307E72-7901-4E61-A01B-3C4232ABCF63}" dt="2026-06-06T16:18:50.795" v="624" actId="255"/>
          <ac:spMkLst>
            <pc:docMk/>
            <pc:sldMk cId="2485071675" sldId="354"/>
            <ac:spMk id="18" creationId="{D09E97B0-0770-4655-8D47-9903B7697A89}"/>
          </ac:spMkLst>
        </pc:spChg>
        <pc:spChg chg="add mod ord">
          <ac:chgData name="Wojciech Kustra" userId="afebd3d0-216b-4c4f-8992-1bf1fda6d5e8" providerId="ADAL" clId="{1D307E72-7901-4E61-A01B-3C4232ABCF63}" dt="2026-06-06T16:19:07.295" v="629" actId="14100"/>
          <ac:spMkLst>
            <pc:docMk/>
            <pc:sldMk cId="2485071675" sldId="354"/>
            <ac:spMk id="19" creationId="{4F048928-3756-4C09-B21D-3C15766E090D}"/>
          </ac:spMkLst>
        </pc:spChg>
        <pc:spChg chg="add mod ord">
          <ac:chgData name="Wojciech Kustra" userId="afebd3d0-216b-4c4f-8992-1bf1fda6d5e8" providerId="ADAL" clId="{1D307E72-7901-4E61-A01B-3C4232ABCF63}" dt="2026-06-06T16:18:50.795" v="624" actId="255"/>
          <ac:spMkLst>
            <pc:docMk/>
            <pc:sldMk cId="2485071675" sldId="354"/>
            <ac:spMk id="20" creationId="{5C9EE3A6-BB1E-419B-96E1-5E27F42FC711}"/>
          </ac:spMkLst>
        </pc:spChg>
        <pc:spChg chg="add mod ord">
          <ac:chgData name="Wojciech Kustra" userId="afebd3d0-216b-4c4f-8992-1bf1fda6d5e8" providerId="ADAL" clId="{1D307E72-7901-4E61-A01B-3C4232ABCF63}" dt="2026-06-06T16:19:04.677" v="628" actId="14100"/>
          <ac:spMkLst>
            <pc:docMk/>
            <pc:sldMk cId="2485071675" sldId="354"/>
            <ac:spMk id="21" creationId="{60D73CE0-A1D7-4100-A670-6E1A10896D0C}"/>
          </ac:spMkLst>
        </pc:spChg>
        <pc:spChg chg="add mod ord">
          <ac:chgData name="Wojciech Kustra" userId="afebd3d0-216b-4c4f-8992-1bf1fda6d5e8" providerId="ADAL" clId="{1D307E72-7901-4E61-A01B-3C4232ABCF63}" dt="2026-06-06T16:18:50.795" v="624" actId="255"/>
          <ac:spMkLst>
            <pc:docMk/>
            <pc:sldMk cId="2485071675" sldId="354"/>
            <ac:spMk id="22" creationId="{3CA860B0-0972-4D13-8AE8-D580A37B6898}"/>
          </ac:spMkLst>
        </pc:spChg>
        <pc:spChg chg="add mod ord">
          <ac:chgData name="Wojciech Kustra" userId="afebd3d0-216b-4c4f-8992-1bf1fda6d5e8" providerId="ADAL" clId="{1D307E72-7901-4E61-A01B-3C4232ABCF63}" dt="2026-06-06T16:19:02.449" v="627" actId="14100"/>
          <ac:spMkLst>
            <pc:docMk/>
            <pc:sldMk cId="2485071675" sldId="354"/>
            <ac:spMk id="23" creationId="{67AF2623-6442-4718-B33E-36829368CEA0}"/>
          </ac:spMkLst>
        </pc:spChg>
        <pc:spChg chg="add mod ord">
          <ac:chgData name="Wojciech Kustra" userId="afebd3d0-216b-4c4f-8992-1bf1fda6d5e8" providerId="ADAL" clId="{1D307E72-7901-4E61-A01B-3C4232ABCF63}" dt="2026-06-06T16:18:50.795" v="624" actId="255"/>
          <ac:spMkLst>
            <pc:docMk/>
            <pc:sldMk cId="2485071675" sldId="354"/>
            <ac:spMk id="24" creationId="{91FB4C6F-5C50-46AF-8A00-D757842B1EBF}"/>
          </ac:spMkLst>
        </pc:spChg>
        <pc:spChg chg="add mod ord">
          <ac:chgData name="Wojciech Kustra" userId="afebd3d0-216b-4c4f-8992-1bf1fda6d5e8" providerId="ADAL" clId="{1D307E72-7901-4E61-A01B-3C4232ABCF63}" dt="2026-06-06T16:18:59.322" v="626" actId="14100"/>
          <ac:spMkLst>
            <pc:docMk/>
            <pc:sldMk cId="2485071675" sldId="354"/>
            <ac:spMk id="25" creationId="{E8ABC1CC-187A-40D8-9BF0-103AABA43790}"/>
          </ac:spMkLst>
        </pc:spChg>
        <pc:spChg chg="add mod ord">
          <ac:chgData name="Wojciech Kustra" userId="afebd3d0-216b-4c4f-8992-1bf1fda6d5e8" providerId="ADAL" clId="{1D307E72-7901-4E61-A01B-3C4232ABCF63}" dt="2026-06-06T15:29:12.719" v="504"/>
          <ac:spMkLst>
            <pc:docMk/>
            <pc:sldMk cId="2485071675" sldId="354"/>
            <ac:spMk id="26" creationId="{3FF7A305-D0E7-4E2E-B299-BD7008060DA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10.06.2026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Qu’est-ce que la logistique ?</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D9647-B2FB-6664-1223-0907A569E7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7DA5E8-AFDB-541C-D10F-60B347BA7DE6}"/>
              </a:ext>
            </a:extLst>
          </p:cNvPr>
          <p:cNvSpPr>
            <a:spLocks noGrp="1"/>
          </p:cNvSpPr>
          <p:nvPr>
            <p:ph type="title"/>
          </p:nvPr>
        </p:nvSpPr>
        <p:spPr>
          <a:xfrm>
            <a:off x="603252" y="539751"/>
            <a:ext cx="5492747" cy="717551"/>
          </a:xfrm>
        </p:spPr>
        <p:txBody>
          <a:bodyPr/>
          <a:lstStyle/>
          <a:p>
            <a:r>
              <a:rPr lang="en-US" dirty="0"/>
              <a:t>Qu’est-ce qu’une chaîne d’approvisionnement ?</a:t>
            </a:r>
          </a:p>
        </p:txBody>
      </p:sp>
      <p:sp>
        <p:nvSpPr>
          <p:cNvPr id="3" name="Text Placeholder 2">
            <a:extLst>
              <a:ext uri="{FF2B5EF4-FFF2-40B4-BE49-F238E27FC236}">
                <a16:creationId xmlns:a16="http://schemas.microsoft.com/office/drawing/2014/main" id="{EBD13158-3615-0FE8-8A79-1BA081F50218}"/>
              </a:ext>
            </a:extLst>
          </p:cNvPr>
          <p:cNvSpPr>
            <a:spLocks noGrp="1"/>
          </p:cNvSpPr>
          <p:nvPr>
            <p:ph type="body" sz="half" idx="1"/>
          </p:nvPr>
        </p:nvSpPr>
        <p:spPr/>
        <p:txBody>
          <a:bodyPr>
            <a:normAutofit/>
          </a:bodyPr>
          <a:lstStyle/>
          <a:p>
            <a:pPr marL="0" indent="0">
              <a:buNone/>
            </a:pPr>
            <a:r>
              <a:rPr lang="en-US" sz="2600" dirty="0"/>
              <a:t>Réseau d’organisations, de personnes, d’activités et de ressources impliquées dans la création et la livraison d’un produit au client final.</a:t>
            </a:r>
            <a:br>
              <a:rPr lang="pl-PL" sz="2600" dirty="0"/>
            </a:br>
            <a:br>
              <a:rPr lang="pl-PL" sz="2600" dirty="0"/>
            </a:br>
            <a:endParaRPr lang="pl-PL" sz="2600" dirty="0"/>
          </a:p>
          <a:p>
            <a:pPr>
              <a:buFont typeface="Wingdings" panose="05000000000000000000" pitchFamily="2" charset="2"/>
              <a:buChar char="§"/>
            </a:pPr>
            <a:r>
              <a:rPr lang="en-US" sz="2200" dirty="0"/>
              <a:t>Comprend : fournisseurs → fabricants → distributeurs → détaillants → clients</a:t>
            </a:r>
          </a:p>
          <a:p>
            <a:pPr>
              <a:buFont typeface="Wingdings" panose="05000000000000000000" pitchFamily="2" charset="2"/>
              <a:buChar char="§"/>
            </a:pPr>
            <a:r>
              <a:rPr lang="en-US" sz="2024" dirty="0"/>
              <a:t>Exemple : chaîne d’approvisionnement du café — agriculteur → transformateur → exportateur → torréfacteur → café → consommateur</a:t>
            </a:r>
          </a:p>
          <a:p>
            <a:pPr marL="0" indent="0">
              <a:buNone/>
            </a:pPr>
            <a:endParaRPr lang="en-US" sz="2600" dirty="0"/>
          </a:p>
          <a:p>
            <a:pPr marL="0" indent="0">
              <a:buNone/>
            </a:pPr>
            <a:endParaRPr lang="pl-PL" dirty="0"/>
          </a:p>
        </p:txBody>
      </p:sp>
    </p:spTree>
    <p:extLst>
      <p:ext uri="{BB962C8B-B14F-4D97-AF65-F5344CB8AC3E}">
        <p14:creationId xmlns:p14="http://schemas.microsoft.com/office/powerpoint/2010/main" val="3881137187"/>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F2FD7-BA7F-02F8-F716-2270F6D425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347981-38F4-9E8D-F66C-7D52EFA55507}"/>
              </a:ext>
            </a:extLst>
          </p:cNvPr>
          <p:cNvSpPr>
            <a:spLocks noGrp="1"/>
          </p:cNvSpPr>
          <p:nvPr>
            <p:ph type="title"/>
          </p:nvPr>
        </p:nvSpPr>
        <p:spPr>
          <a:xfrm>
            <a:off x="603252" y="539751"/>
            <a:ext cx="8159747" cy="717551"/>
          </a:xfrm>
        </p:spPr>
        <p:txBody>
          <a:bodyPr/>
          <a:lstStyle/>
          <a:p>
            <a:r>
              <a:rPr lang="en-US" dirty="0"/>
              <a:t>Le mix de la chaîne d’approvisionnement : activités clés</a:t>
            </a:r>
            <a:br>
              <a:rPr lang="en-US" dirty="0"/>
            </a:br>
            <a:br>
              <a:rPr lang="pl-PL" dirty="0"/>
            </a:br>
            <a:endParaRPr lang="pl-PL" dirty="0"/>
          </a:p>
        </p:txBody>
      </p:sp>
      <p:sp>
        <p:nvSpPr>
          <p:cNvPr id="3" name="Text Placeholder 2">
            <a:extLst>
              <a:ext uri="{FF2B5EF4-FFF2-40B4-BE49-F238E27FC236}">
                <a16:creationId xmlns:a16="http://schemas.microsoft.com/office/drawing/2014/main" id="{9E83B119-34EA-B5B8-449D-7DCDBC58C493}"/>
              </a:ext>
            </a:extLst>
          </p:cNvPr>
          <p:cNvSpPr>
            <a:spLocks noGrp="1"/>
          </p:cNvSpPr>
          <p:nvPr>
            <p:ph type="body" sz="half" idx="1"/>
          </p:nvPr>
        </p:nvSpPr>
        <p:spPr>
          <a:xfrm>
            <a:off x="746330" y="1471311"/>
            <a:ext cx="8807980" cy="5059521"/>
          </a:xfrm>
        </p:spPr>
        <p:txBody>
          <a:bodyPr>
            <a:normAutofit/>
          </a:bodyPr>
          <a:lstStyle/>
          <a:p>
            <a:pPr>
              <a:spcAft>
                <a:spcPts val="600"/>
              </a:spcAft>
              <a:buFont typeface="Wingdings" panose="05000000000000000000" pitchFamily="2" charset="2"/>
              <a:buChar char="§"/>
            </a:pPr>
            <a:r>
              <a:rPr lang="en-US" sz="2208" dirty="0"/>
              <a:t>Planification : prévision de la demande, calendriers de production</a:t>
            </a:r>
          </a:p>
          <a:p>
            <a:pPr>
              <a:spcAft>
                <a:spcPts val="600"/>
              </a:spcAft>
              <a:buFont typeface="Wingdings" panose="05000000000000000000" pitchFamily="2" charset="2"/>
              <a:buChar char="§"/>
            </a:pPr>
            <a:r>
              <a:rPr lang="en-US" sz="2208" dirty="0"/>
              <a:t>Approvisionnement : recherche et achat auprès des fournisseurs</a:t>
            </a:r>
          </a:p>
          <a:p>
            <a:pPr>
              <a:spcAft>
                <a:spcPts val="600"/>
              </a:spcAft>
              <a:buFont typeface="Wingdings" panose="05000000000000000000" pitchFamily="2" charset="2"/>
              <a:buChar char="§"/>
            </a:pPr>
            <a:r>
              <a:rPr lang="en-US" sz="2400" dirty="0"/>
              <a:t>Production : fabrication, assemblage, conditionnement</a:t>
            </a:r>
          </a:p>
          <a:p>
            <a:pPr>
              <a:spcAft>
                <a:spcPts val="600"/>
              </a:spcAft>
              <a:buFont typeface="Wingdings" panose="05000000000000000000" pitchFamily="2" charset="2"/>
              <a:buChar char="§"/>
            </a:pPr>
            <a:r>
              <a:rPr lang="en-US" sz="2400" dirty="0"/>
              <a:t>Stock : gestion des niveaux de stock et des coûts</a:t>
            </a:r>
          </a:p>
          <a:p>
            <a:pPr>
              <a:spcAft>
                <a:spcPts val="600"/>
              </a:spcAft>
              <a:buFont typeface="Wingdings" panose="05000000000000000000" pitchFamily="2" charset="2"/>
              <a:buChar char="§"/>
            </a:pPr>
            <a:r>
              <a:rPr lang="en-US" sz="2400" dirty="0"/>
              <a:t>Distribution : livraison des produits aux clients</a:t>
            </a:r>
          </a:p>
          <a:p>
            <a:pPr marL="0" indent="0">
              <a:spcAft>
                <a:spcPts val="600"/>
              </a:spcAft>
              <a:buNone/>
            </a:pPr>
            <a:endParaRPr lang="pl-PL" dirty="0"/>
          </a:p>
        </p:txBody>
      </p:sp>
    </p:spTree>
    <p:extLst>
      <p:ext uri="{BB962C8B-B14F-4D97-AF65-F5344CB8AC3E}">
        <p14:creationId xmlns:p14="http://schemas.microsoft.com/office/powerpoint/2010/main" val="631706311"/>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5E9EF-C440-5421-16C8-F0C5BF9BFCB6}"/>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04D69DE9-4929-C23D-23E2-F9905D0E92B8}"/>
              </a:ext>
            </a:extLst>
          </p:cNvPr>
          <p:cNvSpPr>
            <a:spLocks noGrp="1"/>
          </p:cNvSpPr>
          <p:nvPr>
            <p:ph type="pic" idx="21"/>
          </p:nvPr>
        </p:nvSpPr>
        <p:spPr/>
        <p:txBody>
          <a:bodyPr/>
          <a:lstStyle/>
          <a:p>
            <a:endParaRPr lang="en-GB"/>
          </a:p>
        </p:txBody>
      </p:sp>
      <p:pic>
        <p:nvPicPr>
          <p:cNvPr id="1026" name="Picture 2">
            <a:extLst>
              <a:ext uri="{FF2B5EF4-FFF2-40B4-BE49-F238E27FC236}">
                <a16:creationId xmlns:a16="http://schemas.microsoft.com/office/drawing/2014/main" id="{8897A356-C1EC-FF97-6499-B9957EC21C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8419" y="103259"/>
            <a:ext cx="8218892" cy="665148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80DBC4D-BBC6-4BA4-896E-55C9058966F9}"/>
              </a:ext>
            </a:extLst>
          </p:cNvPr>
          <p:cNvSpPr/>
          <p:nvPr/>
        </p:nvSpPr>
        <p:spPr>
          <a:xfrm>
            <a:off x="4635500" y="558800"/>
            <a:ext cx="30734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500" b="1" i="0" u="none" strike="noStrike" cap="none" spc="0" normalizeH="0" baseline="0">
                <a:ln>
                  <a:noFill/>
                </a:ln>
                <a:solidFill>
                  <a:srgbClr val="4A4A4A"/>
                </a:solidFill>
                <a:effectLst/>
                <a:uFillTx/>
                <a:latin typeface="Arial"/>
                <a:ea typeface="Helvetica Neue Medium"/>
                <a:cs typeface="Arial"/>
                <a:sym typeface="Helvetica Neue Medium"/>
              </a:rPr>
              <a:t>Le cycle de la chaîne
d’approvisionnement</a:t>
            </a:r>
            <a:endParaRPr kumimoji="0" lang="en-GB" sz="1500" b="1"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3" name="Rectangle 2">
            <a:extLst>
              <a:ext uri="{FF2B5EF4-FFF2-40B4-BE49-F238E27FC236}">
                <a16:creationId xmlns:a16="http://schemas.microsoft.com/office/drawing/2014/main" id="{397C08ED-B372-4D9D-8E3D-69742E18E0EB}"/>
              </a:ext>
            </a:extLst>
          </p:cNvPr>
          <p:cNvSpPr/>
          <p:nvPr/>
        </p:nvSpPr>
        <p:spPr>
          <a:xfrm>
            <a:off x="5461000" y="1066800"/>
            <a:ext cx="13208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200" b="1" i="0" u="none" strike="noStrike" cap="none" spc="0" normalizeH="0" baseline="0">
                <a:ln>
                  <a:noFill/>
                </a:ln>
                <a:solidFill>
                  <a:srgbClr val="4A4A4A"/>
                </a:solidFill>
                <a:effectLst/>
                <a:uFillTx/>
                <a:latin typeface="Arial"/>
                <a:ea typeface="Helvetica Neue Medium"/>
                <a:cs typeface="Arial"/>
                <a:sym typeface="Helvetica Neue Medium"/>
              </a:rPr>
              <a:t>Planification</a:t>
            </a:r>
          </a:p>
        </p:txBody>
      </p:sp>
      <p:sp>
        <p:nvSpPr>
          <p:cNvPr id="4" name="Rectangle 3">
            <a:extLst>
              <a:ext uri="{FF2B5EF4-FFF2-40B4-BE49-F238E27FC236}">
                <a16:creationId xmlns:a16="http://schemas.microsoft.com/office/drawing/2014/main" id="{D9C068DC-5B66-4D88-89E2-121C4503DBD9}"/>
              </a:ext>
            </a:extLst>
          </p:cNvPr>
          <p:cNvSpPr/>
          <p:nvPr/>
        </p:nvSpPr>
        <p:spPr>
          <a:xfrm>
            <a:off x="5054600" y="1371600"/>
            <a:ext cx="2159000" cy="355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50" i="0" u="none" strike="noStrike" cap="none" spc="0" normalizeH="0" baseline="0">
                <a:ln>
                  <a:noFill/>
                </a:ln>
                <a:solidFill>
                  <a:srgbClr val="4A4A4A"/>
                </a:solidFill>
                <a:effectLst/>
                <a:uFillTx/>
                <a:latin typeface="Arial"/>
                <a:ea typeface="Helvetica Neue Medium"/>
                <a:cs typeface="Arial"/>
                <a:sym typeface="Helvetica Neue Medium"/>
              </a:rPr>
              <a:t>Prévision de la demande et
planification de la production</a:t>
            </a:r>
            <a:endParaRPr kumimoji="0" lang="en-GB" sz="95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5" name="Rectangle 4">
            <a:extLst>
              <a:ext uri="{FF2B5EF4-FFF2-40B4-BE49-F238E27FC236}">
                <a16:creationId xmlns:a16="http://schemas.microsoft.com/office/drawing/2014/main" id="{71F5E0F9-3312-4454-919B-C5AFB682EFD9}"/>
              </a:ext>
            </a:extLst>
          </p:cNvPr>
          <p:cNvSpPr/>
          <p:nvPr/>
        </p:nvSpPr>
        <p:spPr>
          <a:xfrm>
            <a:off x="8255000" y="3187700"/>
            <a:ext cx="1600200" cy="292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150" b="1" i="0" u="none" strike="noStrike" cap="none" spc="0" normalizeH="0" baseline="0">
                <a:ln>
                  <a:noFill/>
                </a:ln>
                <a:solidFill>
                  <a:srgbClr val="4A4A4A"/>
                </a:solidFill>
                <a:effectLst/>
                <a:uFillTx/>
                <a:latin typeface="Arial"/>
                <a:ea typeface="Helvetica Neue Medium"/>
                <a:cs typeface="Arial"/>
                <a:sym typeface="Helvetica Neue Medium"/>
              </a:rPr>
              <a:t>Approvisionnement</a:t>
            </a:r>
          </a:p>
        </p:txBody>
      </p:sp>
      <p:sp>
        <p:nvSpPr>
          <p:cNvPr id="6" name="Rectangle 5">
            <a:extLst>
              <a:ext uri="{FF2B5EF4-FFF2-40B4-BE49-F238E27FC236}">
                <a16:creationId xmlns:a16="http://schemas.microsoft.com/office/drawing/2014/main" id="{14BCC272-5D8C-4019-A4B2-212C3117291F}"/>
              </a:ext>
            </a:extLst>
          </p:cNvPr>
          <p:cNvSpPr/>
          <p:nvPr/>
        </p:nvSpPr>
        <p:spPr>
          <a:xfrm>
            <a:off x="8318500" y="3505200"/>
            <a:ext cx="1701800" cy="368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30" i="0" u="none" strike="noStrike" cap="none" spc="0" normalizeH="0" baseline="0">
                <a:ln>
                  <a:noFill/>
                </a:ln>
                <a:solidFill>
                  <a:srgbClr val="4A4A4A"/>
                </a:solidFill>
                <a:effectLst/>
                <a:uFillTx/>
                <a:latin typeface="Arial"/>
                <a:ea typeface="Helvetica Neue Medium"/>
                <a:cs typeface="Arial"/>
                <a:sym typeface="Helvetica Neue Medium"/>
              </a:rPr>
              <a:t>Recherche et achat
auprès des fournisseurs</a:t>
            </a:r>
            <a:endParaRPr kumimoji="0" lang="en-GB" sz="93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7" name="Rectangle 6">
            <a:extLst>
              <a:ext uri="{FF2B5EF4-FFF2-40B4-BE49-F238E27FC236}">
                <a16:creationId xmlns:a16="http://schemas.microsoft.com/office/drawing/2014/main" id="{17CC9388-005F-4816-B589-EDE1A226E9AE}"/>
              </a:ext>
            </a:extLst>
          </p:cNvPr>
          <p:cNvSpPr/>
          <p:nvPr/>
        </p:nvSpPr>
        <p:spPr>
          <a:xfrm>
            <a:off x="7823200" y="5346700"/>
            <a:ext cx="13716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150" b="1" i="0" u="none" strike="noStrike" cap="none" spc="0" normalizeH="0" baseline="0">
                <a:ln>
                  <a:noFill/>
                </a:ln>
                <a:solidFill>
                  <a:srgbClr val="4A4A4A"/>
                </a:solidFill>
                <a:effectLst/>
                <a:uFillTx/>
                <a:latin typeface="Arial"/>
                <a:ea typeface="Helvetica Neue Medium"/>
                <a:cs typeface="Arial"/>
                <a:sym typeface="Helvetica Neue Medium"/>
              </a:rPr>
              <a:t>Production</a:t>
            </a:r>
          </a:p>
        </p:txBody>
      </p:sp>
      <p:sp>
        <p:nvSpPr>
          <p:cNvPr id="8" name="Rectangle 7">
            <a:extLst>
              <a:ext uri="{FF2B5EF4-FFF2-40B4-BE49-F238E27FC236}">
                <a16:creationId xmlns:a16="http://schemas.microsoft.com/office/drawing/2014/main" id="{2740A695-6FC9-4C6B-8FC6-D29B0B9210CD}"/>
              </a:ext>
            </a:extLst>
          </p:cNvPr>
          <p:cNvSpPr/>
          <p:nvPr/>
        </p:nvSpPr>
        <p:spPr>
          <a:xfrm>
            <a:off x="7823200" y="5638800"/>
            <a:ext cx="15748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920" i="0" u="none" strike="noStrike" cap="none" spc="0" normalizeH="0" baseline="0">
                <a:ln>
                  <a:noFill/>
                </a:ln>
                <a:solidFill>
                  <a:srgbClr val="4A4A4A"/>
                </a:solidFill>
                <a:effectLst/>
                <a:uFillTx/>
                <a:latin typeface="Arial"/>
                <a:ea typeface="Helvetica Neue Medium"/>
                <a:cs typeface="Arial"/>
                <a:sym typeface="Helvetica Neue Medium"/>
              </a:rPr>
              <a:t>Fabrication, assemblage
et conditionnement</a:t>
            </a:r>
          </a:p>
        </p:txBody>
      </p:sp>
      <p:sp>
        <p:nvSpPr>
          <p:cNvPr id="9" name="Rectangle 8">
            <a:extLst>
              <a:ext uri="{FF2B5EF4-FFF2-40B4-BE49-F238E27FC236}">
                <a16:creationId xmlns:a16="http://schemas.microsoft.com/office/drawing/2014/main" id="{939ADC19-7EE4-48EE-AC99-A17A25D7C9B0}"/>
              </a:ext>
            </a:extLst>
          </p:cNvPr>
          <p:cNvSpPr/>
          <p:nvPr/>
        </p:nvSpPr>
        <p:spPr>
          <a:xfrm>
            <a:off x="3340100" y="5346700"/>
            <a:ext cx="1066800" cy="279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150" b="1" i="0" u="none" strike="noStrike" cap="none" spc="0" normalizeH="0" baseline="0">
                <a:ln>
                  <a:noFill/>
                </a:ln>
                <a:solidFill>
                  <a:srgbClr val="4A4A4A"/>
                </a:solidFill>
                <a:effectLst/>
                <a:uFillTx/>
                <a:latin typeface="Arial"/>
                <a:ea typeface="Helvetica Neue Medium"/>
                <a:cs typeface="Arial"/>
                <a:sym typeface="Helvetica Neue Medium"/>
              </a:rPr>
              <a:t>Stocks</a:t>
            </a:r>
          </a:p>
        </p:txBody>
      </p:sp>
      <p:sp>
        <p:nvSpPr>
          <p:cNvPr id="11" name="Rectangle 10">
            <a:extLst>
              <a:ext uri="{FF2B5EF4-FFF2-40B4-BE49-F238E27FC236}">
                <a16:creationId xmlns:a16="http://schemas.microsoft.com/office/drawing/2014/main" id="{DDC7EDE3-B943-46CD-96EF-1AEDEB6EA6B9}"/>
              </a:ext>
            </a:extLst>
          </p:cNvPr>
          <p:cNvSpPr/>
          <p:nvPr/>
        </p:nvSpPr>
        <p:spPr>
          <a:xfrm>
            <a:off x="2832100" y="5638800"/>
            <a:ext cx="14732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20" i="0" u="none" strike="noStrike" cap="none" spc="0" normalizeH="0" baseline="0">
                <a:ln>
                  <a:noFill/>
                </a:ln>
                <a:solidFill>
                  <a:srgbClr val="4A4A4A"/>
                </a:solidFill>
                <a:effectLst/>
                <a:uFillTx/>
                <a:latin typeface="Arial"/>
                <a:ea typeface="Helvetica Neue Medium"/>
                <a:cs typeface="Arial"/>
                <a:sym typeface="Helvetica Neue Medium"/>
              </a:rPr>
              <a:t>Gestion des niveaux
de stock et des coûts</a:t>
            </a:r>
            <a:endParaRPr kumimoji="0" lang="en-GB" sz="92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2" name="Rectangle 11">
            <a:extLst>
              <a:ext uri="{FF2B5EF4-FFF2-40B4-BE49-F238E27FC236}">
                <a16:creationId xmlns:a16="http://schemas.microsoft.com/office/drawing/2014/main" id="{7E21F85D-CA9F-4BE2-A913-628B8E793010}"/>
              </a:ext>
            </a:extLst>
          </p:cNvPr>
          <p:cNvSpPr/>
          <p:nvPr/>
        </p:nvSpPr>
        <p:spPr>
          <a:xfrm>
            <a:off x="2565400" y="3187700"/>
            <a:ext cx="1397000" cy="2921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150" b="1" i="0" u="none" strike="noStrike" cap="none" spc="0" normalizeH="0" baseline="0">
                <a:ln>
                  <a:noFill/>
                </a:ln>
                <a:solidFill>
                  <a:srgbClr val="4A4A4A"/>
                </a:solidFill>
                <a:effectLst/>
                <a:uFillTx/>
                <a:latin typeface="Arial"/>
                <a:ea typeface="Helvetica Neue Medium"/>
                <a:cs typeface="Arial"/>
                <a:sym typeface="Helvetica Neue Medium"/>
              </a:rPr>
              <a:t>Distribution</a:t>
            </a:r>
          </a:p>
        </p:txBody>
      </p:sp>
      <p:sp>
        <p:nvSpPr>
          <p:cNvPr id="13" name="Rectangle 12">
            <a:extLst>
              <a:ext uri="{FF2B5EF4-FFF2-40B4-BE49-F238E27FC236}">
                <a16:creationId xmlns:a16="http://schemas.microsoft.com/office/drawing/2014/main" id="{60C6A0F8-CCFA-4866-B612-F49967697075}"/>
              </a:ext>
            </a:extLst>
          </p:cNvPr>
          <p:cNvSpPr/>
          <p:nvPr/>
        </p:nvSpPr>
        <p:spPr>
          <a:xfrm>
            <a:off x="2324100" y="3505200"/>
            <a:ext cx="1397000" cy="38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940" i="0" u="none" strike="noStrike" cap="none" spc="0" normalizeH="0" baseline="0">
                <a:ln>
                  <a:noFill/>
                </a:ln>
                <a:solidFill>
                  <a:srgbClr val="4A4A4A"/>
                </a:solidFill>
                <a:effectLst/>
                <a:uFillTx/>
                <a:latin typeface="Arial"/>
                <a:ea typeface="Helvetica Neue Medium"/>
                <a:cs typeface="Arial"/>
                <a:sym typeface="Helvetica Neue Medium"/>
              </a:rPr>
              <a:t>Livraison des produits
aux clients</a:t>
            </a:r>
            <a:endParaRPr kumimoji="0" lang="en-GB" sz="94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4" name="Rectangle 13">
            <a:extLst>
              <a:ext uri="{FF2B5EF4-FFF2-40B4-BE49-F238E27FC236}">
                <a16:creationId xmlns:a16="http://schemas.microsoft.com/office/drawing/2014/main" id="{F2086BE1-9AE7-4E51-B3E0-711E118DE9AF}"/>
              </a:ext>
            </a:extLst>
          </p:cNvPr>
          <p:cNvSpPr/>
          <p:nvPr/>
        </p:nvSpPr>
        <p:spPr>
          <a:xfrm>
            <a:off x="8915400" y="6489700"/>
            <a:ext cx="1104900" cy="127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580" i="0" u="none" strike="noStrike" cap="none" spc="0" normalizeH="0" baseline="0">
                <a:ln>
                  <a:noFill/>
                </a:ln>
                <a:solidFill>
                  <a:srgbClr val="B8B8B8"/>
                </a:solidFill>
                <a:effectLst/>
                <a:uFillTx/>
                <a:latin typeface="Arial"/>
                <a:ea typeface="Helvetica Neue Medium"/>
                <a:cs typeface="Arial"/>
                <a:sym typeface="Helvetica Neue Medium"/>
              </a:rPr>
              <a:t>Créé avec Napkin</a:t>
            </a:r>
          </a:p>
        </p:txBody>
      </p:sp>
      <p:sp>
        <p:nvSpPr>
          <p:cNvPr id="15" name="Rectangle 14">
            <a:extLst>
              <a:ext uri="{FF2B5EF4-FFF2-40B4-BE49-F238E27FC236}">
                <a16:creationId xmlns:a16="http://schemas.microsoft.com/office/drawing/2014/main" id="{3689F615-8A49-42A9-9E81-9CD8D4177D7F}"/>
              </a:ext>
            </a:extLst>
          </p:cNvPr>
          <p:cNvSpPr/>
          <p:nvPr/>
        </p:nvSpPr>
        <p:spPr>
          <a:xfrm>
            <a:off x="4445000" y="520700"/>
            <a:ext cx="3556000" cy="533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b="1" i="0" u="none" strike="noStrike" cap="none" spc="0" normalizeH="0" baseline="0" dirty="0">
                <a:ln>
                  <a:noFill/>
                </a:ln>
                <a:solidFill>
                  <a:srgbClr val="4A4A4A"/>
                </a:solidFill>
                <a:effectLst/>
                <a:uFillTx/>
                <a:latin typeface="Arial"/>
                <a:ea typeface="Helvetica Neue Medium"/>
                <a:cs typeface="Arial"/>
                <a:sym typeface="Helvetica Neue Medium"/>
              </a:rPr>
              <a:t>Le cycle de la chaîne
d’approvisionnement</a:t>
            </a:r>
            <a:endParaRPr kumimoji="0" lang="en-GB" sz="1400" b="1"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16" name="Rectangle 15">
            <a:extLst>
              <a:ext uri="{FF2B5EF4-FFF2-40B4-BE49-F238E27FC236}">
                <a16:creationId xmlns:a16="http://schemas.microsoft.com/office/drawing/2014/main" id="{A1307749-E26B-4071-91E5-4E7961F7B2A5}"/>
              </a:ext>
            </a:extLst>
          </p:cNvPr>
          <p:cNvSpPr/>
          <p:nvPr/>
        </p:nvSpPr>
        <p:spPr>
          <a:xfrm>
            <a:off x="5435600" y="1041400"/>
            <a:ext cx="13970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a:ln>
                  <a:noFill/>
                </a:ln>
                <a:solidFill>
                  <a:srgbClr val="4A4A4A"/>
                </a:solidFill>
                <a:effectLst/>
                <a:uFillTx/>
                <a:latin typeface="Arial"/>
                <a:ea typeface="Helvetica Neue Medium"/>
                <a:cs typeface="Arial"/>
                <a:sym typeface="Helvetica Neue Medium"/>
              </a:rPr>
              <a:t>Planification</a:t>
            </a:r>
          </a:p>
        </p:txBody>
      </p:sp>
      <p:sp>
        <p:nvSpPr>
          <p:cNvPr id="17" name="Rectangle 16">
            <a:extLst>
              <a:ext uri="{FF2B5EF4-FFF2-40B4-BE49-F238E27FC236}">
                <a16:creationId xmlns:a16="http://schemas.microsoft.com/office/drawing/2014/main" id="{2FF18648-2C76-47AC-9934-755939E14217}"/>
              </a:ext>
            </a:extLst>
          </p:cNvPr>
          <p:cNvSpPr/>
          <p:nvPr/>
        </p:nvSpPr>
        <p:spPr>
          <a:xfrm>
            <a:off x="4927600" y="1346199"/>
            <a:ext cx="2413000" cy="599831"/>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Arial"/>
                <a:ea typeface="Helvetica Neue Medium"/>
                <a:cs typeface="Arial"/>
                <a:sym typeface="Helvetica Neue Medium"/>
              </a:rPr>
              <a:t>Prévision de la demande et
planification de la production</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18" name="Rectangle 17">
            <a:extLst>
              <a:ext uri="{FF2B5EF4-FFF2-40B4-BE49-F238E27FC236}">
                <a16:creationId xmlns:a16="http://schemas.microsoft.com/office/drawing/2014/main" id="{D09E97B0-0770-4655-8D47-9903B7697A89}"/>
              </a:ext>
            </a:extLst>
          </p:cNvPr>
          <p:cNvSpPr/>
          <p:nvPr/>
        </p:nvSpPr>
        <p:spPr>
          <a:xfrm>
            <a:off x="8255000" y="3162300"/>
            <a:ext cx="17399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a:ln>
                  <a:noFill/>
                </a:ln>
                <a:solidFill>
                  <a:srgbClr val="4A4A4A"/>
                </a:solidFill>
                <a:effectLst/>
                <a:uFillTx/>
                <a:latin typeface="Arial"/>
                <a:ea typeface="Helvetica Neue Medium"/>
                <a:cs typeface="Arial"/>
                <a:sym typeface="Helvetica Neue Medium"/>
              </a:rPr>
              <a:t>Approvisionnement</a:t>
            </a:r>
          </a:p>
        </p:txBody>
      </p:sp>
      <p:sp>
        <p:nvSpPr>
          <p:cNvPr id="19" name="Rectangle 18">
            <a:extLst>
              <a:ext uri="{FF2B5EF4-FFF2-40B4-BE49-F238E27FC236}">
                <a16:creationId xmlns:a16="http://schemas.microsoft.com/office/drawing/2014/main" id="{4F048928-3756-4C09-B21D-3C15766E090D}"/>
              </a:ext>
            </a:extLst>
          </p:cNvPr>
          <p:cNvSpPr/>
          <p:nvPr/>
        </p:nvSpPr>
        <p:spPr>
          <a:xfrm>
            <a:off x="8305800" y="3479800"/>
            <a:ext cx="1803400" cy="838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Arial"/>
                <a:ea typeface="Helvetica Neue Medium"/>
                <a:cs typeface="Arial"/>
                <a:sym typeface="Helvetica Neue Medium"/>
              </a:rPr>
              <a:t>Recherche et achat
auprès des fournisseurs</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20" name="Rectangle 19">
            <a:extLst>
              <a:ext uri="{FF2B5EF4-FFF2-40B4-BE49-F238E27FC236}">
                <a16:creationId xmlns:a16="http://schemas.microsoft.com/office/drawing/2014/main" id="{5C9EE3A6-BB1E-419B-96E1-5E27F42FC711}"/>
              </a:ext>
            </a:extLst>
          </p:cNvPr>
          <p:cNvSpPr/>
          <p:nvPr/>
        </p:nvSpPr>
        <p:spPr>
          <a:xfrm>
            <a:off x="7810500" y="5321300"/>
            <a:ext cx="14732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a:ln>
                  <a:noFill/>
                </a:ln>
                <a:solidFill>
                  <a:srgbClr val="4A4A4A"/>
                </a:solidFill>
                <a:effectLst/>
                <a:uFillTx/>
                <a:latin typeface="Arial"/>
                <a:ea typeface="Helvetica Neue Medium"/>
                <a:cs typeface="Arial"/>
                <a:sym typeface="Helvetica Neue Medium"/>
              </a:rPr>
              <a:t>Production</a:t>
            </a:r>
          </a:p>
        </p:txBody>
      </p:sp>
      <p:sp>
        <p:nvSpPr>
          <p:cNvPr id="21" name="Rectangle 20">
            <a:extLst>
              <a:ext uri="{FF2B5EF4-FFF2-40B4-BE49-F238E27FC236}">
                <a16:creationId xmlns:a16="http://schemas.microsoft.com/office/drawing/2014/main" id="{60D73CE0-A1D7-4100-A670-6E1A10896D0C}"/>
              </a:ext>
            </a:extLst>
          </p:cNvPr>
          <p:cNvSpPr/>
          <p:nvPr/>
        </p:nvSpPr>
        <p:spPr>
          <a:xfrm>
            <a:off x="7797800" y="5613400"/>
            <a:ext cx="1727200" cy="8763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4A4A4A"/>
                </a:solidFill>
                <a:effectLst/>
                <a:uFillTx/>
                <a:latin typeface="Arial"/>
                <a:ea typeface="Helvetica Neue Medium"/>
                <a:cs typeface="Arial"/>
                <a:sym typeface="Helvetica Neue Medium"/>
              </a:rPr>
              <a:t>Fabrication, assemblage
et conditionnement</a:t>
            </a:r>
          </a:p>
        </p:txBody>
      </p:sp>
      <p:sp>
        <p:nvSpPr>
          <p:cNvPr id="22" name="Rectangle 21">
            <a:extLst>
              <a:ext uri="{FF2B5EF4-FFF2-40B4-BE49-F238E27FC236}">
                <a16:creationId xmlns:a16="http://schemas.microsoft.com/office/drawing/2014/main" id="{3CA860B0-0972-4D13-8AE8-D580A37B6898}"/>
              </a:ext>
            </a:extLst>
          </p:cNvPr>
          <p:cNvSpPr/>
          <p:nvPr/>
        </p:nvSpPr>
        <p:spPr>
          <a:xfrm>
            <a:off x="3302000" y="5321300"/>
            <a:ext cx="1155700" cy="304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rgbClr val="4A4A4A"/>
                </a:solidFill>
                <a:effectLst/>
                <a:uFillTx/>
                <a:latin typeface="Arial"/>
                <a:ea typeface="Helvetica Neue Medium"/>
                <a:cs typeface="Arial"/>
                <a:sym typeface="Helvetica Neue Medium"/>
              </a:rPr>
              <a:t>Stocks</a:t>
            </a:r>
          </a:p>
        </p:txBody>
      </p:sp>
      <p:sp>
        <p:nvSpPr>
          <p:cNvPr id="23" name="Rectangle 22">
            <a:extLst>
              <a:ext uri="{FF2B5EF4-FFF2-40B4-BE49-F238E27FC236}">
                <a16:creationId xmlns:a16="http://schemas.microsoft.com/office/drawing/2014/main" id="{67AF2623-6442-4718-B33E-36829368CEA0}"/>
              </a:ext>
            </a:extLst>
          </p:cNvPr>
          <p:cNvSpPr/>
          <p:nvPr/>
        </p:nvSpPr>
        <p:spPr>
          <a:xfrm>
            <a:off x="2717800" y="5613400"/>
            <a:ext cx="1651000" cy="918308"/>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Arial"/>
                <a:ea typeface="Helvetica Neue Medium"/>
                <a:cs typeface="Arial"/>
                <a:sym typeface="Helvetica Neue Medium"/>
              </a:rPr>
              <a:t>Gestion des niveaux
de stock et des coûts</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24" name="Rectangle 23">
            <a:extLst>
              <a:ext uri="{FF2B5EF4-FFF2-40B4-BE49-F238E27FC236}">
                <a16:creationId xmlns:a16="http://schemas.microsoft.com/office/drawing/2014/main" id="{91FB4C6F-5C50-46AF-8A00-D757842B1EBF}"/>
              </a:ext>
            </a:extLst>
          </p:cNvPr>
          <p:cNvSpPr/>
          <p:nvPr/>
        </p:nvSpPr>
        <p:spPr>
          <a:xfrm>
            <a:off x="2514600" y="3162300"/>
            <a:ext cx="1422401"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b="1" i="0" u="none" strike="noStrike" cap="none" spc="0" normalizeH="0" baseline="0" dirty="0">
                <a:ln>
                  <a:noFill/>
                </a:ln>
                <a:solidFill>
                  <a:srgbClr val="4A4A4A"/>
                </a:solidFill>
                <a:effectLst/>
                <a:uFillTx/>
                <a:latin typeface="Arial"/>
                <a:ea typeface="Helvetica Neue Medium"/>
                <a:cs typeface="Arial"/>
                <a:sym typeface="Helvetica Neue Medium"/>
              </a:rPr>
              <a:t>Distribution</a:t>
            </a:r>
          </a:p>
        </p:txBody>
      </p:sp>
      <p:sp>
        <p:nvSpPr>
          <p:cNvPr id="25" name="Rectangle 24">
            <a:extLst>
              <a:ext uri="{FF2B5EF4-FFF2-40B4-BE49-F238E27FC236}">
                <a16:creationId xmlns:a16="http://schemas.microsoft.com/office/drawing/2014/main" id="{E8ABC1CC-187A-40D8-9BF0-103AABA43790}"/>
              </a:ext>
            </a:extLst>
          </p:cNvPr>
          <p:cNvSpPr/>
          <p:nvPr/>
        </p:nvSpPr>
        <p:spPr>
          <a:xfrm>
            <a:off x="2286000" y="3479799"/>
            <a:ext cx="1498600" cy="935893"/>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Arial"/>
                <a:ea typeface="Helvetica Neue Medium"/>
                <a:cs typeface="Arial"/>
                <a:sym typeface="Helvetica Neue Medium"/>
              </a:rPr>
              <a:t>Livraison des produits
aux clients</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26" name="Rectangle 25">
            <a:extLst>
              <a:ext uri="{FF2B5EF4-FFF2-40B4-BE49-F238E27FC236}">
                <a16:creationId xmlns:a16="http://schemas.microsoft.com/office/drawing/2014/main" id="{3FF7A305-D0E7-4E2E-B299-BD7008060DA8}"/>
              </a:ext>
            </a:extLst>
          </p:cNvPr>
          <p:cNvSpPr/>
          <p:nvPr/>
        </p:nvSpPr>
        <p:spPr>
          <a:xfrm>
            <a:off x="8864600" y="6451600"/>
            <a:ext cx="1193800" cy="177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560" i="0" u="none" strike="noStrike" cap="none" spc="0" normalizeH="0" baseline="0">
                <a:ln>
                  <a:noFill/>
                </a:ln>
                <a:solidFill>
                  <a:srgbClr val="B8B8B8"/>
                </a:solidFill>
                <a:effectLst/>
                <a:uFillTx/>
                <a:latin typeface="Arial"/>
                <a:ea typeface="Helvetica Neue Medium"/>
                <a:cs typeface="Arial"/>
                <a:sym typeface="Helvetica Neue Medium"/>
              </a:rPr>
              <a:t>Créé avec Napkin</a:t>
            </a:r>
          </a:p>
        </p:txBody>
      </p:sp>
    </p:spTree>
    <p:extLst>
      <p:ext uri="{BB962C8B-B14F-4D97-AF65-F5344CB8AC3E}">
        <p14:creationId xmlns:p14="http://schemas.microsoft.com/office/powerpoint/2010/main" val="248507167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CC7B1-5786-E934-18BB-FD45863866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DF4F4-3F68-B0C0-5E5F-893551E016DA}"/>
              </a:ext>
            </a:extLst>
          </p:cNvPr>
          <p:cNvSpPr>
            <a:spLocks noGrp="1"/>
          </p:cNvSpPr>
          <p:nvPr>
            <p:ph type="title"/>
          </p:nvPr>
        </p:nvSpPr>
        <p:spPr>
          <a:xfrm>
            <a:off x="603252" y="539751"/>
            <a:ext cx="7569197" cy="717551"/>
          </a:xfrm>
        </p:spPr>
        <p:txBody>
          <a:bodyPr/>
          <a:lstStyle/>
          <a:p>
            <a:r>
              <a:rPr lang="en-US" dirty="0"/>
              <a:t>Exemple réel : du cacao au chocolat</a:t>
            </a:r>
            <a:br>
              <a:rPr lang="en-US" dirty="0"/>
            </a:br>
            <a:br>
              <a:rPr lang="pl-PL" dirty="0"/>
            </a:br>
            <a:endParaRPr lang="pl-PL" dirty="0"/>
          </a:p>
        </p:txBody>
      </p:sp>
      <p:sp>
        <p:nvSpPr>
          <p:cNvPr id="3" name="Text Placeholder 2">
            <a:extLst>
              <a:ext uri="{FF2B5EF4-FFF2-40B4-BE49-F238E27FC236}">
                <a16:creationId xmlns:a16="http://schemas.microsoft.com/office/drawing/2014/main" id="{08C9D899-CA5C-4A1C-7EC9-D76ADBB422FD}"/>
              </a:ext>
            </a:extLst>
          </p:cNvPr>
          <p:cNvSpPr>
            <a:spLocks noGrp="1"/>
          </p:cNvSpPr>
          <p:nvPr>
            <p:ph type="body" sz="half" idx="1"/>
          </p:nvPr>
        </p:nvSpPr>
        <p:spPr/>
        <p:txBody>
          <a:bodyPr>
            <a:normAutofit fontScale="92500" lnSpcReduction="10000"/>
          </a:bodyPr>
          <a:lstStyle/>
          <a:p>
            <a:pPr>
              <a:spcAft>
                <a:spcPts val="600"/>
              </a:spcAft>
              <a:buFont typeface="Wingdings" panose="05000000000000000000" pitchFamily="2" charset="2"/>
              <a:buChar char="§"/>
            </a:pPr>
            <a:r>
              <a:rPr lang="en-US" sz="2208" dirty="0"/>
              <a:t>Étape 1 : les agriculteurs au Cameroun cultivent et récoltent les fèves de cacao</a:t>
            </a:r>
          </a:p>
          <a:p>
            <a:pPr>
              <a:spcAft>
                <a:spcPts val="600"/>
              </a:spcAft>
              <a:buFont typeface="Wingdings" panose="05000000000000000000" pitchFamily="2" charset="2"/>
              <a:buChar char="§"/>
            </a:pPr>
            <a:r>
              <a:rPr lang="en-US" sz="2208" dirty="0"/>
              <a:t>Étape 2 : les fèves sont transportées vers le port de Douala pour l’exportation</a:t>
            </a:r>
          </a:p>
          <a:p>
            <a:pPr>
              <a:spcAft>
                <a:spcPts val="600"/>
              </a:spcAft>
              <a:buFont typeface="Wingdings" panose="05000000000000000000" pitchFamily="2" charset="2"/>
              <a:buChar char="§"/>
            </a:pPr>
            <a:r>
              <a:rPr lang="en-US" sz="2208" dirty="0"/>
              <a:t>Étape 3 : elles sont expédiées vers une chocolaterie en Europe</a:t>
            </a:r>
          </a:p>
          <a:p>
            <a:pPr>
              <a:spcAft>
                <a:spcPts val="600"/>
              </a:spcAft>
              <a:buFont typeface="Wingdings" panose="05000000000000000000" pitchFamily="2" charset="2"/>
              <a:buChar char="§"/>
            </a:pPr>
            <a:r>
              <a:rPr lang="en-US" sz="2400" dirty="0"/>
              <a:t>Étape 4 : l’usine transforme les fèves en tablettes de chocolat</a:t>
            </a:r>
          </a:p>
          <a:p>
            <a:pPr>
              <a:spcAft>
                <a:spcPts val="600"/>
              </a:spcAft>
              <a:buFont typeface="Wingdings" panose="05000000000000000000" pitchFamily="2" charset="2"/>
              <a:buChar char="§"/>
            </a:pPr>
            <a:r>
              <a:rPr lang="en-US" sz="2208" dirty="0"/>
              <a:t>Étape 5 : les produits sont distribués aux détaillants dans le monde entier</a:t>
            </a:r>
          </a:p>
          <a:p>
            <a:pPr marL="360363" indent="-360363">
              <a:buNone/>
            </a:pPr>
            <a:r>
              <a:rPr lang="en-US" b="1" dirty="0">
                <a:solidFill>
                  <a:srgbClr val="F26211"/>
                </a:solidFill>
                <a:sym typeface="Wingdings" panose="05000000000000000000" pitchFamily="2" charset="2"/>
              </a:rPr>
              <a:t>Chaque étape exige logistique, approvisionnement et contrôle qualité</a:t>
            </a:r>
            <a:endParaRPr lang="pl-PL" dirty="0"/>
          </a:p>
        </p:txBody>
      </p:sp>
    </p:spTree>
    <p:extLst>
      <p:ext uri="{BB962C8B-B14F-4D97-AF65-F5344CB8AC3E}">
        <p14:creationId xmlns:p14="http://schemas.microsoft.com/office/powerpoint/2010/main" val="215391213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E3D94-D3B8-F01E-D5B9-E7AA391A8E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9132BA-6826-CB7D-DE4E-0FF3D80ADBF1}"/>
              </a:ext>
            </a:extLst>
          </p:cNvPr>
          <p:cNvSpPr>
            <a:spLocks noGrp="1"/>
          </p:cNvSpPr>
          <p:nvPr>
            <p:ph type="title"/>
          </p:nvPr>
        </p:nvSpPr>
        <p:spPr/>
        <p:txBody>
          <a:bodyPr/>
          <a:lstStyle/>
          <a:p>
            <a:r>
              <a:rPr lang="pl-PL" dirty="0" err="1"/>
              <a:t>Systèmes push et pull</a:t>
            </a:r>
          </a:p>
        </p:txBody>
      </p:sp>
      <p:sp>
        <p:nvSpPr>
          <p:cNvPr id="3" name="Text Placeholder 2">
            <a:extLst>
              <a:ext uri="{FF2B5EF4-FFF2-40B4-BE49-F238E27FC236}">
                <a16:creationId xmlns:a16="http://schemas.microsoft.com/office/drawing/2014/main" id="{4CEE43DF-5129-CF0B-F5E6-BE96FA1DBAAD}"/>
              </a:ext>
            </a:extLst>
          </p:cNvPr>
          <p:cNvSpPr>
            <a:spLocks noGrp="1"/>
          </p:cNvSpPr>
          <p:nvPr>
            <p:ph type="body" sz="half" idx="1"/>
          </p:nvPr>
        </p:nvSpPr>
        <p:spPr>
          <a:xfrm>
            <a:off x="603253" y="1163105"/>
            <a:ext cx="8807980" cy="5059521"/>
          </a:xfrm>
        </p:spPr>
        <p:txBody>
          <a:bodyPr>
            <a:normAutofit/>
          </a:bodyPr>
          <a:lstStyle/>
          <a:p>
            <a:pPr>
              <a:spcAft>
                <a:spcPts val="600"/>
              </a:spcAft>
              <a:buFont typeface="Wingdings" panose="05000000000000000000" pitchFamily="2" charset="2"/>
              <a:buChar char="§"/>
            </a:pPr>
            <a:r>
              <a:rPr lang="en-US" sz="1840" dirty="0"/>
              <a:t>Système push : produire sur la base des prévisions, puis pousser les produits vers le marché</a:t>
            </a:r>
            <a:br>
              <a:rPr lang="pl-PL" sz="2000" dirty="0"/>
            </a:br>
            <a:endParaRPr lang="pl-PL" sz="2000" dirty="0"/>
          </a:p>
          <a:p>
            <a:pPr>
              <a:spcAft>
                <a:spcPts val="600"/>
              </a:spcAft>
              <a:buFont typeface="Wingdings" panose="05000000000000000000" pitchFamily="2" charset="2"/>
              <a:buChar char="§"/>
            </a:pPr>
            <a:r>
              <a:rPr lang="en-US" sz="1840" dirty="0"/>
              <a:t>Système pull : produire uniquement lorsqu’un client passe commande</a:t>
            </a:r>
          </a:p>
          <a:p>
            <a:pPr>
              <a:spcAft>
                <a:spcPts val="600"/>
              </a:spcAft>
              <a:buFont typeface="Wingdings" panose="05000000000000000000" pitchFamily="2" charset="2"/>
              <a:buChar char="§"/>
            </a:pPr>
            <a:r>
              <a:rPr lang="en-US" sz="2000" dirty="0"/>
              <a:t>Exemple push : l’usine produit 1 000 chemises sur la base de la demande prévue</a:t>
            </a:r>
          </a:p>
          <a:p>
            <a:pPr>
              <a:spcAft>
                <a:spcPts val="600"/>
              </a:spcAft>
              <a:buFont typeface="Wingdings" panose="05000000000000000000" pitchFamily="2" charset="2"/>
              <a:buChar char="§"/>
            </a:pPr>
            <a:r>
              <a:rPr lang="en-US" sz="1840" dirty="0"/>
              <a:t>Exemple pull : l’usine attend les </a:t>
            </a:r>
            <a:r>
              <a:rPr lang="en-US" sz="1840" dirty="0" err="1"/>
              <a:t>commandes</a:t>
            </a:r>
            <a:r>
              <a:rPr lang="en-US" sz="1840" dirty="0"/>
              <a:t> avant de fabriquer les chemises</a:t>
            </a:r>
          </a:p>
          <a:p>
            <a:pPr marL="0" indent="0">
              <a:buNone/>
            </a:pPr>
            <a:endParaRPr lang="pl-PL" sz="2400" dirty="0"/>
          </a:p>
        </p:txBody>
      </p:sp>
      <p:pic>
        <p:nvPicPr>
          <p:cNvPr id="2050" name="Picture 2">
            <a:extLst>
              <a:ext uri="{FF2B5EF4-FFF2-40B4-BE49-F238E27FC236}">
                <a16:creationId xmlns:a16="http://schemas.microsoft.com/office/drawing/2014/main" id="{CB3A06C6-0DEF-D180-4058-6F06433A4B1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2116" b="8624"/>
          <a:stretch>
            <a:fillRect/>
          </a:stretch>
        </p:blipFill>
        <p:spPr bwMode="auto">
          <a:xfrm>
            <a:off x="2371832" y="4221804"/>
            <a:ext cx="5771187" cy="2624176"/>
          </a:xfrm>
          <a:prstGeom prst="rect">
            <a:avLst/>
          </a:prstGeom>
          <a:noFill/>
          <a:extLst>
            <a:ext uri="{909E8E84-426E-40DD-AFC4-6F175D3DCCD1}">
              <a14:hiddenFill xmlns:a14="http://schemas.microsoft.com/office/drawing/2010/main">
                <a:solidFill>
                  <a:srgbClr val="FFFFFF"/>
                </a:solidFill>
              </a14:hiddenFill>
            </a:ext>
          </a:extLst>
        </p:spPr>
      </p:pic>
      <p:sp>
        <p:nvSpPr>
          <p:cNvPr id="6202" name="c6202"/>
          <p:cNvSpPr>
            <a:spLocks noGrp="1"/>
          </p:cNvSpPr>
          <p:nvPr/>
        </p:nvSpPr>
        <p:spPr>
          <a:xfrm>
            <a:off x="5486400" y="4165600"/>
            <a:ext cx="2095500" cy="787400"/>
          </a:xfrm>
          <a:prstGeom prst="rect">
            <a:avLst/>
          </a:prstGeom>
          <a:solidFill>
            <a:srgbClr val="FFFFFF"/>
          </a:solidFill>
          <a:ln>
            <a:noFill/>
          </a:ln>
        </p:spPr>
        <p:txBody>
          <a:bodyPr/>
          <a:lstStyle/>
          <a:p>
            <a:endParaRPr/>
          </a:p>
        </p:txBody>
      </p:sp>
      <p:sp>
        <p:nvSpPr>
          <p:cNvPr id="4" name="Rectangle 3">
            <a:extLst>
              <a:ext uri="{FF2B5EF4-FFF2-40B4-BE49-F238E27FC236}">
                <a16:creationId xmlns:a16="http://schemas.microsoft.com/office/drawing/2014/main" id="{06D2BF78-FDA7-472F-8C4B-AB50D3694868}"/>
              </a:ext>
            </a:extLst>
          </p:cNvPr>
          <p:cNvSpPr/>
          <p:nvPr/>
        </p:nvSpPr>
        <p:spPr>
          <a:xfrm>
            <a:off x="3263900" y="4470400"/>
            <a:ext cx="1816100" cy="5207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Arial"/>
                <a:ea typeface="Helvetica Neue Medium"/>
                <a:cs typeface="Arial"/>
                <a:sym typeface="Helvetica Neue Medium"/>
              </a:rPr>
              <a:t>Production fondée
sur les prévisions</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5" name="Rectangle 4">
            <a:extLst>
              <a:ext uri="{FF2B5EF4-FFF2-40B4-BE49-F238E27FC236}">
                <a16:creationId xmlns:a16="http://schemas.microsoft.com/office/drawing/2014/main" id="{9C17CE95-C2E3-4BD3-A8A7-58850C21FEEC}"/>
              </a:ext>
            </a:extLst>
          </p:cNvPr>
          <p:cNvSpPr/>
          <p:nvPr/>
        </p:nvSpPr>
        <p:spPr>
          <a:xfrm>
            <a:off x="3136900" y="6096000"/>
            <a:ext cx="14986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4A4A4A"/>
                </a:solidFill>
                <a:effectLst/>
                <a:uFillTx/>
                <a:latin typeface="Arial"/>
                <a:ea typeface="Helvetica Neue Medium"/>
                <a:cs typeface="Arial"/>
                <a:sym typeface="Helvetica Neue Medium"/>
              </a:rPr>
              <a:t>Système poussé</a:t>
            </a:r>
          </a:p>
        </p:txBody>
      </p:sp>
      <p:sp>
        <p:nvSpPr>
          <p:cNvPr id="6" name="Rectangle 5">
            <a:extLst>
              <a:ext uri="{FF2B5EF4-FFF2-40B4-BE49-F238E27FC236}">
                <a16:creationId xmlns:a16="http://schemas.microsoft.com/office/drawing/2014/main" id="{12F164F2-BA9A-4F49-9461-56CD188AACE3}"/>
              </a:ext>
            </a:extLst>
          </p:cNvPr>
          <p:cNvSpPr/>
          <p:nvPr/>
        </p:nvSpPr>
        <p:spPr>
          <a:xfrm>
            <a:off x="6261100" y="6096000"/>
            <a:ext cx="1498600" cy="317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4A4A4A"/>
                </a:solidFill>
                <a:effectLst/>
                <a:uFillTx/>
                <a:latin typeface="Arial"/>
                <a:ea typeface="Helvetica Neue Medium"/>
                <a:cs typeface="Arial"/>
                <a:sym typeface="Helvetica Neue Medium"/>
              </a:rPr>
              <a:t>Système tiré</a:t>
            </a:r>
          </a:p>
        </p:txBody>
      </p:sp>
    </p:spTree>
    <p:extLst>
      <p:ext uri="{BB962C8B-B14F-4D97-AF65-F5344CB8AC3E}">
        <p14:creationId xmlns:p14="http://schemas.microsoft.com/office/powerpoint/2010/main" val="3928269320"/>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DA7D4-D5EC-E51A-8E15-765D626D46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5A1F4-DE7C-BD62-7F49-0F4BBA79D507}"/>
              </a:ext>
            </a:extLst>
          </p:cNvPr>
          <p:cNvSpPr>
            <a:spLocks noGrp="1"/>
          </p:cNvSpPr>
          <p:nvPr>
            <p:ph type="title"/>
          </p:nvPr>
        </p:nvSpPr>
        <p:spPr>
          <a:xfrm>
            <a:off x="603252" y="539751"/>
            <a:ext cx="6788147" cy="717551"/>
          </a:xfrm>
        </p:spPr>
        <p:txBody>
          <a:bodyPr/>
          <a:lstStyle/>
          <a:p>
            <a:r>
              <a:rPr lang="en-US" dirty="0"/>
              <a:t>Push ou pull : quelle approche est préférable ?</a:t>
            </a:r>
            <a:br>
              <a:rPr lang="en-US" dirty="0"/>
            </a:br>
            <a:br>
              <a:rPr lang="pl-PL" dirty="0"/>
            </a:br>
            <a:endParaRPr lang="pl-PL" dirty="0"/>
          </a:p>
        </p:txBody>
      </p:sp>
      <p:sp>
        <p:nvSpPr>
          <p:cNvPr id="3" name="Text Placeholder 2">
            <a:extLst>
              <a:ext uri="{FF2B5EF4-FFF2-40B4-BE49-F238E27FC236}">
                <a16:creationId xmlns:a16="http://schemas.microsoft.com/office/drawing/2014/main" id="{0116EBBB-3B73-C99F-3443-2BF612B5AD32}"/>
              </a:ext>
            </a:extLst>
          </p:cNvPr>
          <p:cNvSpPr>
            <a:spLocks noGrp="1"/>
          </p:cNvSpPr>
          <p:nvPr>
            <p:ph type="body" sz="half" idx="1"/>
          </p:nvPr>
        </p:nvSpPr>
        <p:spPr/>
        <p:txBody>
          <a:bodyPr>
            <a:normAutofit/>
          </a:bodyPr>
          <a:lstStyle/>
          <a:p>
            <a:pPr>
              <a:spcAft>
                <a:spcPts val="600"/>
              </a:spcAft>
              <a:buFont typeface="Wingdings" panose="05000000000000000000" pitchFamily="2" charset="2"/>
              <a:buChar char="§"/>
            </a:pPr>
            <a:r>
              <a:rPr lang="en-US" sz="2400" dirty="0"/>
              <a:t>Avantages du push : économies d’échelle, production régulière</a:t>
            </a:r>
          </a:p>
          <a:p>
            <a:pPr>
              <a:spcAft>
                <a:spcPts val="600"/>
              </a:spcAft>
              <a:buFont typeface="Wingdings" panose="05000000000000000000" pitchFamily="2" charset="2"/>
              <a:buChar char="§"/>
            </a:pPr>
            <a:r>
              <a:rPr lang="en-US" sz="2208" dirty="0"/>
              <a:t>Risques du push : excédents de stock si les prévisions sont erronées, produits gaspillés</a:t>
            </a:r>
          </a:p>
          <a:p>
            <a:pPr>
              <a:spcAft>
                <a:spcPts val="600"/>
              </a:spcAft>
              <a:buFont typeface="Wingdings" panose="05000000000000000000" pitchFamily="2" charset="2"/>
              <a:buChar char="§"/>
            </a:pPr>
            <a:r>
              <a:rPr lang="en-US" sz="2208" dirty="0"/>
              <a:t>Avantages du pull : moins de stock, pas de gaspillage, meilleure réponse au client</a:t>
            </a:r>
          </a:p>
          <a:p>
            <a:pPr>
              <a:spcAft>
                <a:spcPts val="600"/>
              </a:spcAft>
              <a:buFont typeface="Wingdings" panose="05000000000000000000" pitchFamily="2" charset="2"/>
              <a:buChar char="§"/>
            </a:pPr>
            <a:r>
              <a:rPr lang="en-US" sz="2400" dirty="0"/>
              <a:t>Défis du pull : exige une production rapide et des fournisseurs fiables</a:t>
            </a:r>
          </a:p>
          <a:p>
            <a:pPr marL="0" indent="0">
              <a:buNone/>
            </a:pPr>
            <a:r>
              <a:rPr lang="en-US" dirty="0"/>
              <a:t>Approche moderne : combiner les deux stratégies !</a:t>
            </a:r>
          </a:p>
          <a:p>
            <a:pPr marL="0" indent="0">
              <a:buNone/>
            </a:pPr>
            <a:endParaRPr lang="pl-PL" dirty="0"/>
          </a:p>
        </p:txBody>
      </p:sp>
    </p:spTree>
    <p:extLst>
      <p:ext uri="{BB962C8B-B14F-4D97-AF65-F5344CB8AC3E}">
        <p14:creationId xmlns:p14="http://schemas.microsoft.com/office/powerpoint/2010/main" val="4166207368"/>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A3D8C-4DA6-FA57-483E-7F510FB33BD2}"/>
            </a:ext>
          </a:extLst>
        </p:cNvPr>
        <p:cNvGrpSpPr/>
        <p:nvPr/>
      </p:nvGrpSpPr>
      <p:grpSpPr>
        <a:xfrm>
          <a:off x="0" y="0"/>
          <a:ext cx="0" cy="0"/>
          <a:chOff x="0" y="0"/>
          <a:chExt cx="0" cy="0"/>
        </a:xfrm>
      </p:grpSpPr>
      <p:sp>
        <p:nvSpPr>
          <p:cNvPr id="6" name="Symbol zastępczy obrazu 5">
            <a:extLst>
              <a:ext uri="{FF2B5EF4-FFF2-40B4-BE49-F238E27FC236}">
                <a16:creationId xmlns:a16="http://schemas.microsoft.com/office/drawing/2014/main" id="{133FDAC9-2A0C-CBDF-F788-CBAC9C5D90BC}"/>
              </a:ext>
            </a:extLst>
          </p:cNvPr>
          <p:cNvSpPr>
            <a:spLocks noGrp="1"/>
          </p:cNvSpPr>
          <p:nvPr>
            <p:ph type="pic" idx="21"/>
          </p:nvPr>
        </p:nvSpPr>
        <p:spPr/>
        <p:txBody>
          <a:bodyPr/>
          <a:lstStyle/>
          <a:p>
            <a:endParaRPr lang="en-GB" dirty="0"/>
          </a:p>
        </p:txBody>
      </p:sp>
      <p:pic>
        <p:nvPicPr>
          <p:cNvPr id="8" name="Obraz 7" descr="Obraz zawierający tekst, zrzut ekranu, Czcionka, design&#10;&#10;Zawartość wygenerowana przez AI może być niepoprawna.">
            <a:extLst>
              <a:ext uri="{FF2B5EF4-FFF2-40B4-BE49-F238E27FC236}">
                <a16:creationId xmlns:a16="http://schemas.microsoft.com/office/drawing/2014/main" id="{864CB8C6-2F21-00AD-549E-CCAEE96FCB61}"/>
              </a:ext>
            </a:extLst>
          </p:cNvPr>
          <p:cNvPicPr>
            <a:picLocks noChangeAspect="1"/>
          </p:cNvPicPr>
          <p:nvPr/>
        </p:nvPicPr>
        <p:blipFill>
          <a:blip r:embed="rId3"/>
          <a:stretch>
            <a:fillRect/>
          </a:stretch>
        </p:blipFill>
        <p:spPr>
          <a:xfrm>
            <a:off x="2439530" y="87549"/>
            <a:ext cx="7312939" cy="6682902"/>
          </a:xfrm>
          <a:prstGeom prst="rect">
            <a:avLst/>
          </a:prstGeom>
        </p:spPr>
      </p:pic>
      <p:sp>
        <p:nvSpPr>
          <p:cNvPr id="7112" name="c7112"/>
          <p:cNvSpPr>
            <a:spLocks noGrp="1"/>
          </p:cNvSpPr>
          <p:nvPr/>
        </p:nvSpPr>
        <p:spPr>
          <a:xfrm>
            <a:off x="6350000" y="2768600"/>
            <a:ext cx="3403600" cy="762000"/>
          </a:xfrm>
          <a:prstGeom prst="rect">
            <a:avLst/>
          </a:prstGeom>
          <a:solidFill>
            <a:srgbClr val="FFFFFF"/>
          </a:solidFill>
          <a:ln>
            <a:noFill/>
          </a:ln>
        </p:spPr>
        <p:txBody>
          <a:bodyPr/>
          <a:lstStyle/>
          <a:p>
            <a:endParaRPr/>
          </a:p>
        </p:txBody>
      </p:sp>
      <p:sp>
        <p:nvSpPr>
          <p:cNvPr id="13" name="Rectangle 12">
            <a:extLst>
              <a:ext uri="{FF2B5EF4-FFF2-40B4-BE49-F238E27FC236}">
                <a16:creationId xmlns:a16="http://schemas.microsoft.com/office/drawing/2014/main" id="{15BDAFB4-E245-4506-A9CC-A3EEDFA95094}"/>
              </a:ext>
            </a:extLst>
          </p:cNvPr>
          <p:cNvSpPr/>
          <p:nvPr/>
        </p:nvSpPr>
        <p:spPr>
          <a:xfrm>
            <a:off x="3022600" y="1219200"/>
            <a:ext cx="1981200" cy="685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rPr>
              <a:t>Risque de stock
</a:t>
            </a:r>
            <a:r>
              <a:rPr kumimoji="0" lang="en-GB" sz="1400" i="0" u="none" strike="noStrike" cap="none" spc="0" normalizeH="0" baseline="0" dirty="0" err="1">
                <a:ln>
                  <a:noFill/>
                </a:ln>
                <a:solidFill>
                  <a:srgbClr val="4A4A4A"/>
                </a:solidFill>
                <a:effectLst/>
                <a:uFillTx/>
                <a:latin typeface="Arial"/>
                <a:ea typeface="Helvetica Neue Medium"/>
                <a:cs typeface="Arial"/>
                <a:sym typeface="Helvetica Neue Medium"/>
              </a:rPr>
              <a:t>excédentaire</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14" name="Rectangle 13">
            <a:extLst>
              <a:ext uri="{FF2B5EF4-FFF2-40B4-BE49-F238E27FC236}">
                <a16:creationId xmlns:a16="http://schemas.microsoft.com/office/drawing/2014/main" id="{35C7AC9E-EDC7-42D4-A142-23E78960667C}"/>
              </a:ext>
            </a:extLst>
          </p:cNvPr>
          <p:cNvSpPr/>
          <p:nvPr/>
        </p:nvSpPr>
        <p:spPr>
          <a:xfrm>
            <a:off x="2768600" y="2298700"/>
            <a:ext cx="2095500" cy="11684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4A4A4A"/>
                </a:solidFill>
                <a:effectLst/>
                <a:uFillTx/>
                <a:latin typeface="Arial"/>
                <a:ea typeface="Helvetica Neue Medium"/>
                <a:cs typeface="Arial"/>
                <a:sym typeface="Helvetica Neue Medium"/>
              </a:rPr>
              <a:t>Flux de production
stable, économies
d’échelle</a:t>
            </a:r>
            <a:endParaRPr kumimoji="0" lang="en-GB" sz="14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5" name="Rectangle 14">
            <a:extLst>
              <a:ext uri="{FF2B5EF4-FFF2-40B4-BE49-F238E27FC236}">
                <a16:creationId xmlns:a16="http://schemas.microsoft.com/office/drawing/2014/main" id="{435028E1-C775-4BDC-A903-AAFB9D4694A6}"/>
              </a:ext>
            </a:extLst>
          </p:cNvPr>
          <p:cNvSpPr/>
          <p:nvPr/>
        </p:nvSpPr>
        <p:spPr>
          <a:xfrm>
            <a:off x="2844800" y="3924300"/>
            <a:ext cx="1879600" cy="685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dirty="0">
                <a:ln>
                  <a:noFill/>
                </a:ln>
                <a:solidFill>
                  <a:srgbClr val="4A4A4A"/>
                </a:solidFill>
                <a:effectLst/>
                <a:uFillTx/>
                <a:latin typeface="Arial"/>
                <a:ea typeface="Helvetica Neue Medium"/>
                <a:cs typeface="Arial"/>
                <a:sym typeface="Helvetica Neue Medium"/>
              </a:rPr>
              <a:t>Production pilotée
par les prévisions</a:t>
            </a:r>
            <a:endParaRPr kumimoji="0" lang="en-GB" sz="1400" i="0" u="none" strike="noStrike" cap="none" spc="0" normalizeH="0" baseline="0" dirty="0">
              <a:ln>
                <a:noFill/>
              </a:ln>
              <a:solidFill>
                <a:srgbClr val="4A4A4A"/>
              </a:solidFill>
              <a:effectLst/>
              <a:uFillTx/>
              <a:latin typeface="Arial"/>
              <a:ea typeface="Helvetica Neue Medium"/>
              <a:cs typeface="Arial"/>
              <a:sym typeface="Helvetica Neue Medium"/>
            </a:endParaRPr>
          </a:p>
        </p:txBody>
      </p:sp>
      <p:sp>
        <p:nvSpPr>
          <p:cNvPr id="16" name="Rectangle 15">
            <a:extLst>
              <a:ext uri="{FF2B5EF4-FFF2-40B4-BE49-F238E27FC236}">
                <a16:creationId xmlns:a16="http://schemas.microsoft.com/office/drawing/2014/main" id="{6F701219-21A1-4122-9FE7-A9B926043A8D}"/>
              </a:ext>
            </a:extLst>
          </p:cNvPr>
          <p:cNvSpPr/>
          <p:nvPr/>
        </p:nvSpPr>
        <p:spPr>
          <a:xfrm>
            <a:off x="7594600" y="1854200"/>
            <a:ext cx="2133600" cy="6858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400" i="0" u="none" strike="noStrike" cap="none" spc="0" normalizeH="0" baseline="0">
                <a:ln>
                  <a:noFill/>
                </a:ln>
                <a:solidFill>
                  <a:srgbClr val="4A4A4A"/>
                </a:solidFill>
                <a:effectLst/>
                <a:uFillTx/>
                <a:latin typeface="Arial"/>
                <a:ea typeface="Helvetica Neue Medium"/>
                <a:cs typeface="Arial"/>
                <a:sym typeface="Helvetica Neue Medium"/>
              </a:rPr>
              <a:t>Moins de stocks
et de gaspillage</a:t>
            </a:r>
            <a:endParaRPr kumimoji="0" lang="en-GB" sz="1400" i="0" u="none" strike="noStrike" cap="none" spc="0" normalizeH="0" baseline="0">
              <a:ln>
                <a:noFill/>
              </a:ln>
              <a:solidFill>
                <a:srgbClr val="4A4A4A"/>
              </a:solidFill>
              <a:effectLst/>
              <a:uFillTx/>
              <a:latin typeface="Arial"/>
              <a:ea typeface="Helvetica Neue Medium"/>
              <a:cs typeface="Arial"/>
              <a:sym typeface="Helvetica Neue Medium"/>
            </a:endParaRPr>
          </a:p>
        </p:txBody>
      </p:sp>
      <p:sp>
        <p:nvSpPr>
          <p:cNvPr id="17" name="Rectangle 16">
            <a:extLst>
              <a:ext uri="{FF2B5EF4-FFF2-40B4-BE49-F238E27FC236}">
                <a16:creationId xmlns:a16="http://schemas.microsoft.com/office/drawing/2014/main" id="{E65BF551-6AC9-4255-BDFC-8E4A3EE0799A}"/>
              </a:ext>
            </a:extLst>
          </p:cNvPr>
          <p:cNvSpPr/>
          <p:nvPr/>
        </p:nvSpPr>
        <p:spPr>
          <a:xfrm>
            <a:off x="7620000" y="3924300"/>
            <a:ext cx="2006600" cy="711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4A4A4A"/>
                </a:solidFill>
                <a:effectLst/>
                <a:uFillTx/>
                <a:latin typeface="Arial"/>
                <a:ea typeface="Helvetica Neue Medium"/>
                <a:cs typeface="Arial"/>
                <a:sym typeface="Helvetica Neue Medium"/>
              </a:rPr>
              <a:t>Réactivité aux
besoins clients</a:t>
            </a:r>
          </a:p>
        </p:txBody>
      </p:sp>
      <p:sp>
        <p:nvSpPr>
          <p:cNvPr id="18" name="Rectangle 17">
            <a:extLst>
              <a:ext uri="{FF2B5EF4-FFF2-40B4-BE49-F238E27FC236}">
                <a16:creationId xmlns:a16="http://schemas.microsoft.com/office/drawing/2014/main" id="{FDBF9F5F-9511-475A-A27B-B89FB8F5461B}"/>
              </a:ext>
            </a:extLst>
          </p:cNvPr>
          <p:cNvSpPr/>
          <p:nvPr/>
        </p:nvSpPr>
        <p:spPr>
          <a:xfrm>
            <a:off x="3149600" y="5740400"/>
            <a:ext cx="18796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4A4A4A"/>
                </a:solidFill>
                <a:effectLst/>
                <a:uFillTx/>
                <a:latin typeface="Arial"/>
                <a:ea typeface="Helvetica Neue Medium"/>
                <a:cs typeface="Arial"/>
                <a:sym typeface="Helvetica Neue Medium"/>
              </a:rPr>
              <a:t>Stratégie poussée</a:t>
            </a:r>
          </a:p>
        </p:txBody>
      </p:sp>
      <p:sp>
        <p:nvSpPr>
          <p:cNvPr id="19" name="Rectangle 18">
            <a:extLst>
              <a:ext uri="{FF2B5EF4-FFF2-40B4-BE49-F238E27FC236}">
                <a16:creationId xmlns:a16="http://schemas.microsoft.com/office/drawing/2014/main" id="{406787B3-0D71-419E-AD75-C6A49A29FB5B}"/>
              </a:ext>
            </a:extLst>
          </p:cNvPr>
          <p:cNvSpPr/>
          <p:nvPr/>
        </p:nvSpPr>
        <p:spPr>
          <a:xfrm>
            <a:off x="7391400" y="5740400"/>
            <a:ext cx="1879600" cy="4572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en-GB" sz="1400" i="0" u="none" strike="noStrike" cap="none" spc="0" normalizeH="0" baseline="0">
                <a:ln>
                  <a:noFill/>
                </a:ln>
                <a:solidFill>
                  <a:srgbClr val="4A4A4A"/>
                </a:solidFill>
                <a:effectLst/>
                <a:uFillTx/>
                <a:latin typeface="Arial"/>
                <a:ea typeface="Helvetica Neue Medium"/>
                <a:cs typeface="Arial"/>
                <a:sym typeface="Helvetica Neue Medium"/>
              </a:rPr>
              <a:t>Stratégie tirée</a:t>
            </a:r>
          </a:p>
        </p:txBody>
      </p:sp>
      <p:sp>
        <p:nvSpPr>
          <p:cNvPr id="20" name="Rectangle 19">
            <a:extLst>
              <a:ext uri="{FF2B5EF4-FFF2-40B4-BE49-F238E27FC236}">
                <a16:creationId xmlns:a16="http://schemas.microsoft.com/office/drawing/2014/main" id="{F48E5FFB-36D6-4261-B631-838563FF2254}"/>
              </a:ext>
            </a:extLst>
          </p:cNvPr>
          <p:cNvSpPr/>
          <p:nvPr/>
        </p:nvSpPr>
        <p:spPr>
          <a:xfrm>
            <a:off x="2540000" y="393700"/>
            <a:ext cx="7302500" cy="7366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none" lIns="50800" tIns="50800" rIns="50800" bIns="50800" numCol="1" spcCol="38100" rtlCol="0" anchor="ctr" anchorCtr="0">
            <a:normAutofit/>
          </a:bodyPr>
          <a:lstStyle/>
          <a:p>
            <a:pPr marL="0" marR="0" indent="0" algn="ctr" defTabSz="825500" rtl="0" fontAlgn="auto" latinLnBrk="0" hangingPunct="0">
              <a:lnSpc>
                <a:spcPct val="100000"/>
              </a:lnSpc>
              <a:spcBef>
                <a:spcPts val="0"/>
              </a:spcBef>
              <a:spcAft>
                <a:spcPts val="0"/>
              </a:spcAft>
              <a:buClrTx/>
              <a:buSzTx/>
              <a:buFontTx/>
              <a:buNone/>
              <a:tabLst/>
            </a:pPr>
            <a:r>
              <a:rPr kumimoji="0" lang="fr-FR" sz="1650" b="1" i="0" u="none" strike="noStrike" cap="none" spc="0" normalizeH="0" baseline="0">
                <a:ln>
                  <a:noFill/>
                </a:ln>
                <a:solidFill>
                  <a:srgbClr val="4A4A4A"/>
                </a:solidFill>
                <a:effectLst/>
                <a:uFillTx/>
                <a:latin typeface="Arial"/>
                <a:ea typeface="Helvetica Neue Medium"/>
                <a:cs typeface="Arial"/>
                <a:sym typeface="Helvetica Neue Medium"/>
              </a:rPr>
              <a:t>Équilibrer production et besoins des clients</a:t>
            </a:r>
            <a:endParaRPr kumimoji="0" lang="en-GB" sz="1650" b="1" i="0" u="none" strike="noStrike" cap="none" spc="0" normalizeH="0" baseline="0">
              <a:ln>
                <a:noFill/>
              </a:ln>
              <a:solidFill>
                <a:srgbClr val="4A4A4A"/>
              </a:solidFill>
              <a:effectLst/>
              <a:uFillTx/>
              <a:latin typeface="Arial"/>
              <a:ea typeface="Helvetica Neue Medium"/>
              <a:cs typeface="Arial"/>
              <a:sym typeface="Helvetica Neue Medium"/>
            </a:endParaRPr>
          </a:p>
        </p:txBody>
      </p:sp>
    </p:spTree>
    <p:extLst>
      <p:ext uri="{BB962C8B-B14F-4D97-AF65-F5344CB8AC3E}">
        <p14:creationId xmlns:p14="http://schemas.microsoft.com/office/powerpoint/2010/main" val="71384405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92207-66D0-914B-E87B-F0081A35ED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5C2F80-EB91-2A92-56B2-37CD59A9481A}"/>
              </a:ext>
            </a:extLst>
          </p:cNvPr>
          <p:cNvSpPr>
            <a:spLocks noGrp="1"/>
          </p:cNvSpPr>
          <p:nvPr>
            <p:ph type="title"/>
          </p:nvPr>
        </p:nvSpPr>
        <p:spPr>
          <a:xfrm>
            <a:off x="603252" y="539751"/>
            <a:ext cx="7931147" cy="717551"/>
          </a:xfrm>
        </p:spPr>
        <p:txBody>
          <a:bodyPr/>
          <a:lstStyle/>
          <a:p>
            <a:r>
              <a:rPr lang="en-US" dirty="0"/>
              <a:t>Pourquoi la chaîne d’approvisionnement est importante pour l’entreprise</a:t>
            </a:r>
            <a:br>
              <a:rPr lang="pl-PL" dirty="0"/>
            </a:br>
            <a:br>
              <a:rPr lang="en-US" dirty="0"/>
            </a:br>
            <a:br>
              <a:rPr lang="pl-PL" dirty="0"/>
            </a:br>
            <a:endParaRPr lang="pl-PL" dirty="0"/>
          </a:p>
        </p:txBody>
      </p:sp>
      <p:sp>
        <p:nvSpPr>
          <p:cNvPr id="3" name="Text Placeholder 2">
            <a:extLst>
              <a:ext uri="{FF2B5EF4-FFF2-40B4-BE49-F238E27FC236}">
                <a16:creationId xmlns:a16="http://schemas.microsoft.com/office/drawing/2014/main" id="{657B2C62-5313-F1E3-CE37-1A2FE8C47F29}"/>
              </a:ext>
            </a:extLst>
          </p:cNvPr>
          <p:cNvSpPr>
            <a:spLocks noGrp="1"/>
          </p:cNvSpPr>
          <p:nvPr>
            <p:ph type="body" sz="half" idx="1"/>
          </p:nvPr>
        </p:nvSpPr>
        <p:spPr>
          <a:xfrm>
            <a:off x="760651" y="1596392"/>
            <a:ext cx="8807980" cy="5059521"/>
          </a:xfrm>
        </p:spPr>
        <p:txBody>
          <a:bodyPr>
            <a:normAutofit/>
          </a:bodyPr>
          <a:lstStyle/>
          <a:p>
            <a:pPr>
              <a:spcAft>
                <a:spcPts val="600"/>
              </a:spcAft>
              <a:buFont typeface="Wingdings" panose="05000000000000000000" pitchFamily="2" charset="2"/>
              <a:buChar char="§"/>
            </a:pPr>
            <a:r>
              <a:rPr lang="en-US" sz="2208" dirty="0"/>
              <a:t>Les entreprises rivalisent par leurs chaînes d’approvisionnement, pas seulement par leurs produits !</a:t>
            </a:r>
          </a:p>
          <a:p>
            <a:pPr>
              <a:spcAft>
                <a:spcPts val="600"/>
              </a:spcAft>
              <a:buFont typeface="Wingdings" panose="05000000000000000000" pitchFamily="2" charset="2"/>
              <a:buChar char="§"/>
            </a:pPr>
            <a:r>
              <a:rPr lang="en-US" sz="2208" dirty="0"/>
              <a:t>Meilleure chaîne d’approvisionnement = coûts plus faibles, livraison plus rapide, qualité plus élevée</a:t>
            </a:r>
          </a:p>
          <a:p>
            <a:pPr>
              <a:spcAft>
                <a:spcPts val="600"/>
              </a:spcAft>
              <a:buFont typeface="Wingdings" panose="05000000000000000000" pitchFamily="2" charset="2"/>
              <a:buChar char="§"/>
            </a:pPr>
            <a:r>
              <a:rPr lang="en-US" sz="2208" dirty="0"/>
              <a:t>Chaîne d’approvisionnement défaillante = retards, ruptures de stock, clients insatisfaits</a:t>
            </a:r>
          </a:p>
          <a:p>
            <a:pPr>
              <a:spcAft>
                <a:spcPts val="600"/>
              </a:spcAft>
              <a:buFont typeface="Wingdings" panose="05000000000000000000" pitchFamily="2" charset="2"/>
              <a:buChar char="§"/>
            </a:pPr>
            <a:r>
              <a:rPr lang="en-US" sz="2400" dirty="0"/>
              <a:t>Une bonne gestion crée un avantage concurrentiel</a:t>
            </a:r>
          </a:p>
          <a:p>
            <a:pPr marL="0" indent="0">
              <a:buNone/>
            </a:pPr>
            <a:endParaRPr lang="pl-PL" dirty="0"/>
          </a:p>
        </p:txBody>
      </p:sp>
    </p:spTree>
    <p:extLst>
      <p:ext uri="{BB962C8B-B14F-4D97-AF65-F5344CB8AC3E}">
        <p14:creationId xmlns:p14="http://schemas.microsoft.com/office/powerpoint/2010/main" val="4020718657"/>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70FA8-3926-DF64-B7D1-1972195B79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D5B810-ADA6-8194-B04A-424DB1AE8A2C}"/>
              </a:ext>
            </a:extLst>
          </p:cNvPr>
          <p:cNvSpPr>
            <a:spLocks noGrp="1"/>
          </p:cNvSpPr>
          <p:nvPr>
            <p:ph type="title"/>
          </p:nvPr>
        </p:nvSpPr>
        <p:spPr>
          <a:xfrm>
            <a:off x="603252" y="539751"/>
            <a:ext cx="7988297" cy="717551"/>
          </a:xfrm>
        </p:spPr>
        <p:txBody>
          <a:bodyPr/>
          <a:lstStyle/>
          <a:p>
            <a:r>
              <a:rPr lang="en-US" dirty="0"/>
              <a:t>Exemples de réussite : entreprises dotées d’excellentes chaînes d’approvisionnement</a:t>
            </a:r>
            <a:br>
              <a:rPr lang="pl-PL" dirty="0"/>
            </a:br>
            <a:endParaRPr lang="pl-PL" dirty="0"/>
          </a:p>
        </p:txBody>
      </p:sp>
      <p:sp>
        <p:nvSpPr>
          <p:cNvPr id="3" name="Text Placeholder 2">
            <a:extLst>
              <a:ext uri="{FF2B5EF4-FFF2-40B4-BE49-F238E27FC236}">
                <a16:creationId xmlns:a16="http://schemas.microsoft.com/office/drawing/2014/main" id="{43051A85-F674-4436-ACB2-9754DB0E2130}"/>
              </a:ext>
            </a:extLst>
          </p:cNvPr>
          <p:cNvSpPr>
            <a:spLocks noGrp="1"/>
          </p:cNvSpPr>
          <p:nvPr>
            <p:ph type="body" sz="half" idx="1"/>
          </p:nvPr>
        </p:nvSpPr>
        <p:spPr>
          <a:xfrm>
            <a:off x="970201" y="1901193"/>
            <a:ext cx="8807980" cy="3566158"/>
          </a:xfrm>
        </p:spPr>
        <p:txBody>
          <a:bodyPr>
            <a:normAutofit lnSpcReduction="10000"/>
          </a:bodyPr>
          <a:lstStyle/>
          <a:p>
            <a:pPr>
              <a:spcAft>
                <a:spcPts val="600"/>
              </a:spcAft>
              <a:buFont typeface="Wingdings" panose="05000000000000000000" pitchFamily="2" charset="2"/>
              <a:buChar char="§"/>
            </a:pPr>
            <a:r>
              <a:rPr lang="en-US" sz="2400" dirty="0"/>
              <a:t>Amazon : livraison rapide, parfois le jour même, grâce à une logistique efficace</a:t>
            </a:r>
          </a:p>
          <a:p>
            <a:pPr>
              <a:spcAft>
                <a:spcPts val="600"/>
              </a:spcAft>
              <a:buFont typeface="Wingdings" panose="05000000000000000000" pitchFamily="2" charset="2"/>
              <a:buChar char="§"/>
            </a:pPr>
            <a:r>
              <a:rPr lang="en-US" sz="2400" dirty="0"/>
              <a:t>Zara (mode) : nouveaux modèles en magasin en deux semaines</a:t>
            </a:r>
          </a:p>
          <a:p>
            <a:pPr>
              <a:spcAft>
                <a:spcPts val="600"/>
              </a:spcAft>
              <a:buFont typeface="Wingdings" panose="05000000000000000000" pitchFamily="2" charset="2"/>
              <a:buChar char="§"/>
            </a:pPr>
            <a:r>
              <a:rPr lang="en-US" sz="2400" dirty="0"/>
              <a:t>Toyota : le système juste-à-temps réduit les coûts de stock</a:t>
            </a:r>
          </a:p>
          <a:p>
            <a:pPr>
              <a:spcAft>
                <a:spcPts val="600"/>
              </a:spcAft>
              <a:buFont typeface="Wingdings" panose="05000000000000000000" pitchFamily="2" charset="2"/>
              <a:buChar char="§"/>
            </a:pPr>
            <a:r>
              <a:rPr lang="en-US" sz="2400" dirty="0"/>
              <a:t>Exemple local : les opérateurs de mobile money (MTN, Orange) gèrent des réseaux de distribution nationaux</a:t>
            </a:r>
          </a:p>
        </p:txBody>
      </p:sp>
    </p:spTree>
    <p:extLst>
      <p:ext uri="{BB962C8B-B14F-4D97-AF65-F5344CB8AC3E}">
        <p14:creationId xmlns:p14="http://schemas.microsoft.com/office/powerpoint/2010/main" val="3459353361"/>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EED1C-5509-01EB-67AE-C6A7E70029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737562-625A-A1FF-8D94-EBCB7E348C4D}"/>
              </a:ext>
            </a:extLst>
          </p:cNvPr>
          <p:cNvSpPr>
            <a:spLocks noGrp="1"/>
          </p:cNvSpPr>
          <p:nvPr>
            <p:ph type="title"/>
          </p:nvPr>
        </p:nvSpPr>
        <p:spPr>
          <a:xfrm>
            <a:off x="603252" y="539751"/>
            <a:ext cx="6921497" cy="717551"/>
          </a:xfrm>
        </p:spPr>
        <p:txBody>
          <a:bodyPr/>
          <a:lstStyle/>
          <a:p>
            <a:r>
              <a:rPr lang="pl-PL" dirty="0" err="1"/>
              <a:t>Pourquoi étudier la gestion des approvisionnements ?</a:t>
            </a:r>
            <a:br>
              <a:rPr lang="pl-PL" dirty="0"/>
            </a:br>
            <a:br>
              <a:rPr lang="pl-PL" dirty="0"/>
            </a:br>
            <a:endParaRPr lang="pl-PL" dirty="0"/>
          </a:p>
        </p:txBody>
      </p:sp>
      <p:sp>
        <p:nvSpPr>
          <p:cNvPr id="3" name="Text Placeholder 2">
            <a:extLst>
              <a:ext uri="{FF2B5EF4-FFF2-40B4-BE49-F238E27FC236}">
                <a16:creationId xmlns:a16="http://schemas.microsoft.com/office/drawing/2014/main" id="{A9508B6E-1EAD-56FC-9633-0FEFE90EB606}"/>
              </a:ext>
            </a:extLst>
          </p:cNvPr>
          <p:cNvSpPr>
            <a:spLocks noGrp="1"/>
          </p:cNvSpPr>
          <p:nvPr>
            <p:ph type="body" sz="half" idx="1"/>
          </p:nvPr>
        </p:nvSpPr>
        <p:spPr/>
        <p:txBody>
          <a:bodyPr>
            <a:normAutofit/>
          </a:bodyPr>
          <a:lstStyle/>
          <a:p>
            <a:pPr>
              <a:spcAft>
                <a:spcPts val="600"/>
              </a:spcAft>
              <a:buFont typeface="Wingdings" panose="05000000000000000000" pitchFamily="2" charset="2"/>
              <a:buChar char="§"/>
            </a:pPr>
            <a:r>
              <a:rPr lang="en-US" sz="2208" dirty="0"/>
              <a:t>Débouchés professionnels : demande croissante de spécialistes de la chaîne d’approvisionnement</a:t>
            </a:r>
          </a:p>
          <a:p>
            <a:pPr>
              <a:spcAft>
                <a:spcPts val="600"/>
              </a:spcAft>
              <a:buFont typeface="Wingdings" panose="05000000000000000000" pitchFamily="2" charset="2"/>
              <a:buChar char="§"/>
            </a:pPr>
            <a:r>
              <a:rPr lang="en-US" sz="2208" dirty="0"/>
              <a:t>Impact sur l’entreprise : les coûts d’approvisionnement représentent 50 à 80 % du chiffre d’affaires !</a:t>
            </a:r>
          </a:p>
          <a:p>
            <a:pPr>
              <a:spcAft>
                <a:spcPts val="600"/>
              </a:spcAft>
              <a:buFont typeface="Wingdings" panose="05000000000000000000" pitchFamily="2" charset="2"/>
              <a:buChar char="§"/>
            </a:pPr>
            <a:r>
              <a:rPr lang="en-US" sz="2208" dirty="0"/>
              <a:t>Résolution de problèmes : les défis complexes exigent des solutions intelligentes</a:t>
            </a:r>
          </a:p>
          <a:p>
            <a:pPr>
              <a:spcAft>
                <a:spcPts val="600"/>
              </a:spcAft>
              <a:buFont typeface="Wingdings" panose="05000000000000000000" pitchFamily="2" charset="2"/>
              <a:buChar char="§"/>
            </a:pPr>
            <a:r>
              <a:rPr lang="en-US" sz="2208" dirty="0"/>
              <a:t>Développement régional : de meilleures chaînes d’approvisionnement soutiennent la croissance des économies africaines</a:t>
            </a:r>
          </a:p>
          <a:p>
            <a:pPr marL="0" indent="0">
              <a:buNone/>
            </a:pPr>
            <a:endParaRPr lang="pl-PL" dirty="0"/>
          </a:p>
        </p:txBody>
      </p:sp>
    </p:spTree>
    <p:extLst>
      <p:ext uri="{BB962C8B-B14F-4D97-AF65-F5344CB8AC3E}">
        <p14:creationId xmlns:p14="http://schemas.microsoft.com/office/powerpoint/2010/main" val="181423713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Comprendre l’évolution des achats vers la gestion des approvisionnements</a:t>
            </a:r>
          </a:p>
          <a:p>
            <a:pPr>
              <a:buFont typeface="Wingdings" panose="05000000000000000000" pitchFamily="2" charset="2"/>
              <a:buChar char="§"/>
            </a:pPr>
            <a:r>
              <a:rPr lang="en-US" sz="2208" dirty="0"/>
              <a:t>Définir la logistique, l’approvisionnement et la gestion de la chaîne d’approvisionnement</a:t>
            </a:r>
          </a:p>
          <a:p>
            <a:pPr>
              <a:buFont typeface="Wingdings" panose="05000000000000000000" pitchFamily="2" charset="2"/>
              <a:buChar char="§"/>
            </a:pPr>
            <a:r>
              <a:rPr lang="en-US" sz="2208" dirty="0"/>
              <a:t>Reconnaître le rôle de la gestion des approvisionnements dans l’avantage concurrentiel de l’entreprise</a:t>
            </a:r>
          </a:p>
          <a:p>
            <a:pPr>
              <a:buFont typeface="Wingdings" panose="05000000000000000000" pitchFamily="2" charset="2"/>
              <a:buChar char="§"/>
            </a:pPr>
            <a:r>
              <a:rPr lang="en-US" sz="2208" dirty="0"/>
              <a:t>Comparer les approches traditionnelles et modernes de la gestion des approvisionnements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5628B-D07D-6958-7538-E9CB51451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BE048-2408-1BF6-910E-87005E7A79F2}"/>
              </a:ext>
            </a:extLst>
          </p:cNvPr>
          <p:cNvSpPr>
            <a:spLocks noGrp="1"/>
          </p:cNvSpPr>
          <p:nvPr>
            <p:ph type="title"/>
          </p:nvPr>
        </p:nvSpPr>
        <p:spPr>
          <a:xfrm>
            <a:off x="603252" y="539751"/>
            <a:ext cx="8807979" cy="717551"/>
          </a:xfrm>
        </p:spPr>
        <p:txBody>
          <a:bodyPr/>
          <a:lstStyle/>
          <a:p>
            <a:r>
              <a:rPr lang="pl-PL" dirty="0" err="1"/>
              <a:t>Évolution : achats → gestion des approvisionnements</a:t>
            </a:r>
            <a:br>
              <a:rPr lang="pl-PL" dirty="0"/>
            </a:br>
            <a:br>
              <a:rPr lang="pl-PL" dirty="0"/>
            </a:br>
            <a:endParaRPr lang="pl-PL" dirty="0"/>
          </a:p>
        </p:txBody>
      </p:sp>
      <p:sp>
        <p:nvSpPr>
          <p:cNvPr id="3" name="Text Placeholder 2">
            <a:extLst>
              <a:ext uri="{FF2B5EF4-FFF2-40B4-BE49-F238E27FC236}">
                <a16:creationId xmlns:a16="http://schemas.microsoft.com/office/drawing/2014/main" id="{A9BB660E-A764-819A-A5BB-F77D881B8975}"/>
              </a:ext>
            </a:extLst>
          </p:cNvPr>
          <p:cNvSpPr>
            <a:spLocks noGrp="1"/>
          </p:cNvSpPr>
          <p:nvPr>
            <p:ph type="body" sz="half" idx="1"/>
          </p:nvPr>
        </p:nvSpPr>
        <p:spPr>
          <a:xfrm>
            <a:off x="951151" y="1615442"/>
            <a:ext cx="8807980" cy="5059521"/>
          </a:xfrm>
        </p:spPr>
        <p:txBody>
          <a:bodyPr>
            <a:normAutofit/>
          </a:bodyPr>
          <a:lstStyle/>
          <a:p>
            <a:pPr>
              <a:buFont typeface="Wingdings" panose="05000000000000000000" pitchFamily="2" charset="2"/>
              <a:buChar char="§"/>
            </a:pPr>
            <a:r>
              <a:rPr lang="en-US" sz="2208" dirty="0"/>
              <a:t>Années 1960–1970 : achats de base — « acheter les matériaux au prix le plus bas »</a:t>
            </a:r>
          </a:p>
          <a:p>
            <a:pPr>
              <a:buFont typeface="Wingdings" panose="05000000000000000000" pitchFamily="2" charset="2"/>
              <a:buChar char="§"/>
            </a:pPr>
            <a:r>
              <a:rPr lang="en-US" sz="2208" dirty="0"/>
              <a:t>Années 1980–1990 : sourcing stratégique — « construire des relations avec les fournisseurs »</a:t>
            </a:r>
          </a:p>
          <a:p>
            <a:pPr>
              <a:buFont typeface="Wingdings" panose="05000000000000000000" pitchFamily="2" charset="2"/>
              <a:buChar char="§"/>
            </a:pPr>
            <a:r>
              <a:rPr lang="en-US" sz="2208" dirty="0"/>
              <a:t>Années 2000 à aujourd’hui : gestion des approvisionnements — « gérer l’ensemble du réseau d’approvisionnement »</a:t>
            </a:r>
          </a:p>
          <a:p>
            <a:pPr>
              <a:buFont typeface="Wingdings" panose="05000000000000000000" pitchFamily="2" charset="2"/>
              <a:buChar char="§"/>
            </a:pPr>
            <a:r>
              <a:rPr lang="en-US" sz="2208" dirty="0"/>
              <a:t>Aujourd’hui : intégration avec la qualité, la durabilité et la gestion des risques</a:t>
            </a:r>
            <a:br>
              <a:rPr lang="pl-PL" sz="2400" dirty="0"/>
            </a:br>
            <a:endParaRPr lang="pl-PL" sz="2400" dirty="0"/>
          </a:p>
          <a:p>
            <a:endParaRPr lang="pl-PL" dirty="0"/>
          </a:p>
        </p:txBody>
      </p:sp>
    </p:spTree>
    <p:extLst>
      <p:ext uri="{BB962C8B-B14F-4D97-AF65-F5344CB8AC3E}">
        <p14:creationId xmlns:p14="http://schemas.microsoft.com/office/powerpoint/2010/main" val="89211507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38329-FD29-3455-0B2C-AEED770A29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881FE-966B-FC39-F005-DA648C410E21}"/>
              </a:ext>
            </a:extLst>
          </p:cNvPr>
          <p:cNvSpPr>
            <a:spLocks noGrp="1"/>
          </p:cNvSpPr>
          <p:nvPr>
            <p:ph type="title"/>
          </p:nvPr>
        </p:nvSpPr>
        <p:spPr>
          <a:xfrm>
            <a:off x="603252" y="411637"/>
            <a:ext cx="6845297" cy="845665"/>
          </a:xfrm>
        </p:spPr>
        <p:txBody>
          <a:bodyPr/>
          <a:lstStyle/>
          <a:p>
            <a:r>
              <a:rPr lang="en-US" dirty="0"/>
              <a:t>Qu’est-ce qui a changé ? Approche traditionnelle et approche moderne</a:t>
            </a:r>
            <a:br>
              <a:rPr lang="pl-PL" dirty="0"/>
            </a:br>
            <a:br>
              <a:rPr lang="en-US" dirty="0"/>
            </a:br>
            <a:br>
              <a:rPr lang="pl-PL" dirty="0"/>
            </a:br>
            <a:endParaRPr lang="pl-PL" dirty="0"/>
          </a:p>
        </p:txBody>
      </p:sp>
      <p:sp>
        <p:nvSpPr>
          <p:cNvPr id="3" name="Text Placeholder 2">
            <a:extLst>
              <a:ext uri="{FF2B5EF4-FFF2-40B4-BE49-F238E27FC236}">
                <a16:creationId xmlns:a16="http://schemas.microsoft.com/office/drawing/2014/main" id="{A93DB986-82B2-2DE4-B4AA-C9106A18FFCA}"/>
              </a:ext>
            </a:extLst>
          </p:cNvPr>
          <p:cNvSpPr>
            <a:spLocks noGrp="1"/>
          </p:cNvSpPr>
          <p:nvPr>
            <p:ph type="body" sz="half" idx="1"/>
          </p:nvPr>
        </p:nvSpPr>
        <p:spPr>
          <a:xfrm>
            <a:off x="951151" y="1634492"/>
            <a:ext cx="8807980" cy="5059521"/>
          </a:xfrm>
        </p:spPr>
        <p:txBody>
          <a:bodyPr>
            <a:normAutofit/>
          </a:bodyPr>
          <a:lstStyle/>
          <a:p>
            <a:pPr>
              <a:buFont typeface="Wingdings" panose="05000000000000000000" pitchFamily="2" charset="2"/>
              <a:buChar char="§"/>
            </a:pPr>
            <a:r>
              <a:rPr lang="en-US" sz="2208" b="1" dirty="0"/>
              <a:t>Approche traditionnelle : focalisation uniquement sur le prix, commandes à court terme, relations conflictuelles</a:t>
            </a:r>
          </a:p>
          <a:p>
            <a:pPr>
              <a:buFont typeface="Wingdings" panose="05000000000000000000" pitchFamily="2" charset="2"/>
              <a:buChar char="§"/>
            </a:pPr>
            <a:r>
              <a:rPr lang="en-US" sz="2208" b="1" dirty="0"/>
              <a:t>Approche moderne : focalisation sur le coût total, les partenariats à long terme et la collaboration</a:t>
            </a:r>
          </a:p>
          <a:p>
            <a:pPr>
              <a:buFont typeface="Wingdings" panose="05000000000000000000" pitchFamily="2" charset="2"/>
              <a:buChar char="§"/>
            </a:pPr>
            <a:r>
              <a:rPr lang="en-US" sz="2208" b="1" dirty="0"/>
              <a:t>Exemple : ancienne approche — « trouver le fournisseur de cacao le moins cher »</a:t>
            </a:r>
          </a:p>
          <a:p>
            <a:pPr>
              <a:buFont typeface="Wingdings" panose="05000000000000000000" pitchFamily="2" charset="2"/>
              <a:buChar char="§"/>
            </a:pPr>
            <a:r>
              <a:rPr lang="en-US" sz="2208" b="1" dirty="0"/>
              <a:t>Exemple : nouvelle approche — « établir un partenariat avec les producteurs de cacao pour la qualité, des prix équitables et la durabilité »</a:t>
            </a:r>
          </a:p>
          <a:p>
            <a:pPr marL="0" indent="0">
              <a:buNone/>
            </a:pPr>
            <a:endParaRPr lang="pl-PL" dirty="0"/>
          </a:p>
        </p:txBody>
      </p:sp>
    </p:spTree>
    <p:extLst>
      <p:ext uri="{BB962C8B-B14F-4D97-AF65-F5344CB8AC3E}">
        <p14:creationId xmlns:p14="http://schemas.microsoft.com/office/powerpoint/2010/main" val="491363950"/>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p:txBody>
          <a:bodyPr/>
          <a:lstStyle/>
          <a:p>
            <a:r>
              <a:rPr lang="pl-PL" dirty="0" err="1"/>
              <a:t>Qu’est-ce que la logistique ?</a:t>
            </a: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p:txBody>
          <a:bodyPr>
            <a:normAutofit/>
          </a:bodyPr>
          <a:lstStyle/>
          <a:p>
            <a:pPr marL="0" indent="0">
              <a:buNone/>
            </a:pPr>
            <a:r>
              <a:rPr lang="en-US" sz="2600" dirty="0"/>
              <a:t>Planification, mise en œuvre et contrôle des flux de biens, de services et d’informations depuis le point d’origine jusqu’au client final.</a:t>
            </a:r>
          </a:p>
          <a:p>
            <a:pPr>
              <a:buFont typeface="Wingdings" panose="05000000000000000000" pitchFamily="2" charset="2"/>
              <a:buChar char="§"/>
            </a:pPr>
            <a:r>
              <a:rPr lang="en-US" sz="2200" dirty="0"/>
              <a:t>Définition simple : « livrer le bon produit au bon endroit, au bon moment, dans le bon état et au bon coût »</a:t>
            </a:r>
          </a:p>
          <a:p>
            <a:pPr>
              <a:buFont typeface="Wingdings" panose="05000000000000000000" pitchFamily="2" charset="2"/>
              <a:buChar char="§"/>
            </a:pPr>
            <a:r>
              <a:rPr lang="en-US" sz="2024" dirty="0"/>
              <a:t>Exemple : transporter du bois depuis les forêts camerounaises vers une usine de meubles à Douala</a:t>
            </a:r>
            <a:br>
              <a:rPr lang="pl-PL" sz="2200" dirty="0"/>
            </a:br>
            <a:endParaRPr lang="pl-PL" sz="2200" dirty="0"/>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5F4DA-6519-2E95-67EA-4FE677A89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8BF77A-2E1A-EF00-9548-4783B04D89D1}"/>
              </a:ext>
            </a:extLst>
          </p:cNvPr>
          <p:cNvSpPr>
            <a:spLocks noGrp="1"/>
          </p:cNvSpPr>
          <p:nvPr>
            <p:ph type="title"/>
          </p:nvPr>
        </p:nvSpPr>
        <p:spPr>
          <a:xfrm>
            <a:off x="603252" y="539751"/>
            <a:ext cx="5206997" cy="717551"/>
          </a:xfrm>
        </p:spPr>
        <p:txBody>
          <a:bodyPr/>
          <a:lstStyle/>
          <a:p>
            <a:r>
              <a:rPr lang="pl-PL" dirty="0" err="1"/>
              <a:t>Qu’est-ce que l’approvisionnement ?</a:t>
            </a:r>
          </a:p>
        </p:txBody>
      </p:sp>
      <p:sp>
        <p:nvSpPr>
          <p:cNvPr id="3" name="Text Placeholder 2">
            <a:extLst>
              <a:ext uri="{FF2B5EF4-FFF2-40B4-BE49-F238E27FC236}">
                <a16:creationId xmlns:a16="http://schemas.microsoft.com/office/drawing/2014/main" id="{55C5BA53-FC61-82E0-81BD-B8FC23B39A85}"/>
              </a:ext>
            </a:extLst>
          </p:cNvPr>
          <p:cNvSpPr>
            <a:spLocks noGrp="1"/>
          </p:cNvSpPr>
          <p:nvPr>
            <p:ph type="body" sz="half" idx="1"/>
          </p:nvPr>
        </p:nvSpPr>
        <p:spPr/>
        <p:txBody>
          <a:bodyPr>
            <a:normAutofit/>
          </a:bodyPr>
          <a:lstStyle/>
          <a:p>
            <a:pPr marL="0" indent="0">
              <a:buNone/>
            </a:pPr>
            <a:r>
              <a:rPr lang="en-US" sz="2392" dirty="0"/>
              <a:t>Processus consistant à rechercher, acquérir et acheter des biens et des services auprès de sources externes.</a:t>
            </a:r>
          </a:p>
          <a:p>
            <a:pPr>
              <a:buFont typeface="Wingdings" panose="05000000000000000000" pitchFamily="2" charset="2"/>
              <a:buChar char="§"/>
            </a:pPr>
            <a:r>
              <a:rPr lang="en-US" sz="2024" dirty="0"/>
              <a:t>Comprend : l’identification des besoins, la sélection des fournisseurs, la négociation des prix et la passation des commandes</a:t>
            </a:r>
            <a:br>
              <a:rPr lang="pl-PL" sz="2200" dirty="0"/>
            </a:br>
            <a:endParaRPr lang="pl-PL" sz="2200" dirty="0"/>
          </a:p>
          <a:p>
            <a:pPr>
              <a:buFont typeface="Wingdings" panose="05000000000000000000" pitchFamily="2" charset="2"/>
              <a:buChar char="§"/>
            </a:pPr>
            <a:r>
              <a:rPr lang="en-US" sz="2024" dirty="0"/>
              <a:t>Exemple : un hôpital à Brazzaville qui s’approvisionne en fournitures médicales auprès de différents fournisseurs</a:t>
            </a:r>
          </a:p>
          <a:p>
            <a:pPr marL="0" indent="0">
              <a:buNone/>
            </a:pPr>
            <a:endParaRPr lang="pl-PL" dirty="0"/>
          </a:p>
        </p:txBody>
      </p:sp>
    </p:spTree>
    <p:extLst>
      <p:ext uri="{BB962C8B-B14F-4D97-AF65-F5344CB8AC3E}">
        <p14:creationId xmlns:p14="http://schemas.microsoft.com/office/powerpoint/2010/main" val="184755631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76CF52-6FAE-1DC5-84F5-58EB425786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1D6107-91B7-F972-FFCC-C7848093A7BD}"/>
              </a:ext>
            </a:extLst>
          </p:cNvPr>
          <p:cNvSpPr>
            <a:spLocks noGrp="1"/>
          </p:cNvSpPr>
          <p:nvPr>
            <p:ph type="title"/>
          </p:nvPr>
        </p:nvSpPr>
        <p:spPr>
          <a:xfrm>
            <a:off x="603252" y="539751"/>
            <a:ext cx="7664448" cy="717551"/>
          </a:xfrm>
        </p:spPr>
        <p:txBody>
          <a:bodyPr/>
          <a:lstStyle/>
          <a:p>
            <a:r>
              <a:rPr lang="pl-PL" dirty="0" err="1"/>
              <a:t>Qu’est-ce que la gestion des approvisionnements ?</a:t>
            </a:r>
          </a:p>
        </p:txBody>
      </p:sp>
      <p:sp>
        <p:nvSpPr>
          <p:cNvPr id="3" name="Text Placeholder 2">
            <a:extLst>
              <a:ext uri="{FF2B5EF4-FFF2-40B4-BE49-F238E27FC236}">
                <a16:creationId xmlns:a16="http://schemas.microsoft.com/office/drawing/2014/main" id="{DF4BB4DC-11CE-050A-0C95-3E875591D0E3}"/>
              </a:ext>
            </a:extLst>
          </p:cNvPr>
          <p:cNvSpPr>
            <a:spLocks noGrp="1"/>
          </p:cNvSpPr>
          <p:nvPr>
            <p:ph type="body" sz="half" idx="1"/>
          </p:nvPr>
        </p:nvSpPr>
        <p:spPr/>
        <p:txBody>
          <a:bodyPr>
            <a:normAutofit/>
          </a:bodyPr>
          <a:lstStyle/>
          <a:p>
            <a:pPr marL="0" indent="0">
              <a:buNone/>
            </a:pPr>
            <a:r>
              <a:rPr lang="en-US" sz="2392" dirty="0"/>
              <a:t>Coordination stratégique des achats, des relations fournisseurs et de l’ensemble du réseau d’approvisionnement afin d’atteindre les objectifs de l’entreprise.</a:t>
            </a:r>
          </a:p>
          <a:p>
            <a:pPr>
              <a:buFont typeface="Wingdings" panose="05000000000000000000" pitchFamily="2" charset="2"/>
              <a:buChar char="§"/>
            </a:pPr>
            <a:r>
              <a:rPr lang="en-US" sz="2024" dirty="0"/>
              <a:t>Plus large que le simple achat : elle comprend la planification, la gestion des risques et le contrôle qualité</a:t>
            </a:r>
            <a:br>
              <a:rPr lang="pl-PL" sz="2200" dirty="0"/>
            </a:br>
            <a:endParaRPr lang="pl-PL" sz="2200" dirty="0"/>
          </a:p>
          <a:p>
            <a:pPr>
              <a:buFont typeface="Wingdings" panose="05000000000000000000" pitchFamily="2" charset="2"/>
              <a:buChar char="§"/>
            </a:pPr>
            <a:r>
              <a:rPr lang="en-US" sz="2200" dirty="0"/>
              <a:t>Exemple : gérer tous les fournisseurs d’une usine textile à Yaoundé</a:t>
            </a:r>
            <a:br>
              <a:rPr lang="pl-PL" sz="2200" dirty="0"/>
            </a:br>
            <a:endParaRPr lang="pl-PL" sz="2200" dirty="0"/>
          </a:p>
          <a:p>
            <a:pPr marL="0" indent="0">
              <a:buNone/>
            </a:pPr>
            <a:endParaRPr lang="pl-PL" dirty="0"/>
          </a:p>
        </p:txBody>
      </p:sp>
    </p:spTree>
    <p:extLst>
      <p:ext uri="{BB962C8B-B14F-4D97-AF65-F5344CB8AC3E}">
        <p14:creationId xmlns:p14="http://schemas.microsoft.com/office/powerpoint/2010/main" val="72755354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1">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BD743505-599B-4D40-A171-317CED021E09}">
  <we:reference id="wa200010001" version="1.0.0.1" store="en-US" storeType="OMEX"/>
  <we:alternateReferences>
    <we:reference id="WA200010001" version="1.0.0.1" store="" storeType="OMEX"/>
  </we:alternateReferences>
  <we:properties>
    <we:property name="claude.fileId" value="&quot;7e905542-3938-4f31-9e0f-bfb7849717d3&quot;"/>
  </we:properties>
  <we:bindings/>
  <we:snapshot xmlns:r="http://schemas.openxmlformats.org/officeDocument/2006/relationships"/>
</we:webextension>
</file>

<file path=ppt/webextensions/webextension2.xml><?xml version="1.0" encoding="utf-8"?>
<we:webextension xmlns:we="http://schemas.microsoft.com/office/webextensions/webextension/2010/11" id="{F44C06AC-2F00-47E4-ACFD-315DED1FE376}">
  <we:reference id="wa200010215" version="2.0.0.0" store="en-US" storeType="OMEX"/>
  <we:alternateReferences>
    <we:reference id="wa200010215" version="2.0.0.0"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BB8582-7F1B-4730-8E6D-40FB7485E7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191</TotalTime>
  <Words>1087</Words>
  <Application>Microsoft Office PowerPoint</Application>
  <PresentationFormat>Widescreen</PresentationFormat>
  <Paragraphs>108</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Aptos</vt:lpstr>
      <vt:lpstr>Arial</vt:lpstr>
      <vt:lpstr>Arial Rounded MT Bold</vt:lpstr>
      <vt:lpstr>Calibri</vt:lpstr>
      <vt:lpstr>Helvetica Neue</vt:lpstr>
      <vt:lpstr>Helvetica Neue Medium</vt:lpstr>
      <vt:lpstr>Montserrat Regular</vt:lpstr>
      <vt:lpstr>Wingdings</vt:lpstr>
      <vt:lpstr>21_BasicWhite</vt:lpstr>
      <vt:lpstr>Qu’est-ce que la logistique ?</vt:lpstr>
      <vt:lpstr>Road Transportation Systems Engineering Development in the Sub-Saharan Africa – Modern EU Master Programme &amp; Capacity Building</vt:lpstr>
      <vt:lpstr>PowerPoint Presentation</vt:lpstr>
      <vt:lpstr>Objectifs d’apprentissage </vt:lpstr>
      <vt:lpstr>Évolution : achats → gestion des approvisionnements  </vt:lpstr>
      <vt:lpstr>Qu’est-ce qui a changé ? Approche traditionnelle et approche moderne   </vt:lpstr>
      <vt:lpstr>Qu’est-ce que la logistique ?  </vt:lpstr>
      <vt:lpstr>Qu’est-ce que l’approvisionnement ?</vt:lpstr>
      <vt:lpstr>Qu’est-ce que la gestion des approvisionnements ?</vt:lpstr>
      <vt:lpstr>Qu’est-ce qu’une chaîne d’approvisionnement ?</vt:lpstr>
      <vt:lpstr>Le mix de la chaîne d’approvisionnement : activités clés  </vt:lpstr>
      <vt:lpstr>PowerPoint Presentation</vt:lpstr>
      <vt:lpstr>Exemple réel : du cacao au chocolat  </vt:lpstr>
      <vt:lpstr>Systèmes push et pull</vt:lpstr>
      <vt:lpstr>Push ou pull : quelle approche est préférable ?  </vt:lpstr>
      <vt:lpstr>PowerPoint Presentation</vt:lpstr>
      <vt:lpstr>Pourquoi la chaîne d’approvisionnement est importante pour l’entreprise   </vt:lpstr>
      <vt:lpstr>Exemples de réussite : entreprises dotées d’excellentes chaînes d’approvisionnement </vt:lpstr>
      <vt:lpstr>Pourquoi étudier la gestion des approvisionnements ?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18</cp:revision>
  <dcterms:modified xsi:type="dcterms:W3CDTF">2026-06-10T11:22:48Z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