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4"/>
  </p:notesMasterIdLst>
  <p:handoutMasterIdLst>
    <p:handoutMasterId r:id="rId35"/>
  </p:handoutMasterIdLst>
  <p:sldIdLst>
    <p:sldId id="306" r:id="rId5"/>
    <p:sldId id="313" r:id="rId6"/>
    <p:sldId id="307" r:id="rId7"/>
    <p:sldId id="314" r:id="rId8"/>
    <p:sldId id="317" r:id="rId9"/>
    <p:sldId id="329" r:id="rId10"/>
    <p:sldId id="330" r:id="rId11"/>
    <p:sldId id="331" r:id="rId12"/>
    <p:sldId id="332" r:id="rId13"/>
    <p:sldId id="333" r:id="rId14"/>
    <p:sldId id="334" r:id="rId15"/>
    <p:sldId id="335" r:id="rId16"/>
    <p:sldId id="336" r:id="rId17"/>
    <p:sldId id="337" r:id="rId18"/>
    <p:sldId id="339" r:id="rId19"/>
    <p:sldId id="340" r:id="rId20"/>
    <p:sldId id="341" r:id="rId21"/>
    <p:sldId id="342" r:id="rId22"/>
    <p:sldId id="343" r:id="rId23"/>
    <p:sldId id="344" r:id="rId24"/>
    <p:sldId id="345" r:id="rId25"/>
    <p:sldId id="346" r:id="rId26"/>
    <p:sldId id="347" r:id="rId27"/>
    <p:sldId id="348" r:id="rId28"/>
    <p:sldId id="349" r:id="rId29"/>
    <p:sldId id="350" r:id="rId30"/>
    <p:sldId id="351" r:id="rId31"/>
    <p:sldId id="309" r:id="rId32"/>
    <p:sldId id="328" r:id="rId3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A1E607-E719-427D-A51A-54BCC2660529}" v="1" dt="2026-05-04T16:39:42.93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39:42.935" v="0"/>
      <pc:docMkLst>
        <pc:docMk/>
      </pc:docMkLst>
      <pc:sldMasterChg chg="modSldLayout">
        <pc:chgData name="Wojciech Kustra" userId="afebd3d0-216b-4c4f-8992-1bf1fda6d5e8" providerId="ADAL" clId="{1D307E72-7901-4E61-A01B-3C4232ABCF63}" dt="2026-05-04T16:39:42.935" v="0"/>
        <pc:sldMasterMkLst>
          <pc:docMk/>
          <pc:sldMasterMk cId="0" sldId="2147483648"/>
        </pc:sldMasterMkLst>
        <pc:sldLayoutChg chg="modSp">
          <pc:chgData name="Wojciech Kustra" userId="afebd3d0-216b-4c4f-8992-1bf1fda6d5e8" providerId="ADAL" clId="{1D307E72-7901-4E61-A01B-3C4232ABCF63}" dt="2026-05-04T16:39:42.935" v="0"/>
          <pc:sldLayoutMkLst>
            <pc:docMk/>
            <pc:sldMasterMk cId="0" sldId="2147483648"/>
            <pc:sldLayoutMk cId="0" sldId="2147483650"/>
          </pc:sldLayoutMkLst>
          <pc:spChg chg="mod">
            <ac:chgData name="Wojciech Kustra" userId="afebd3d0-216b-4c4f-8992-1bf1fda6d5e8" providerId="ADAL" clId="{1D307E72-7901-4E61-A01B-3C4232ABCF63}" dt="2026-05-04T16:39:42.935" v="0"/>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062392" y="1928031"/>
            <a:ext cx="8910054" cy="1370632"/>
          </a:xfrm>
        </p:spPr>
        <p:txBody>
          <a:bodyPr/>
          <a:lstStyle/>
          <a:p>
            <a:r>
              <a:rPr lang="pl-PL" dirty="0"/>
              <a:t>Supplier </a:t>
            </a:r>
            <a:r>
              <a:rPr lang="pl-PL" dirty="0" err="1"/>
              <a:t>Selection</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679799" y="3878456"/>
            <a:ext cx="9675241" cy="573865"/>
          </a:xfrm>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A322F-B81F-686A-DA96-6A4F67405E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ABCD89-36B4-E24A-FC6E-35B3DB564067}"/>
              </a:ext>
            </a:extLst>
          </p:cNvPr>
          <p:cNvSpPr>
            <a:spLocks noGrp="1"/>
          </p:cNvSpPr>
          <p:nvPr>
            <p:ph type="title"/>
          </p:nvPr>
        </p:nvSpPr>
        <p:spPr/>
        <p:txBody>
          <a:bodyPr/>
          <a:lstStyle/>
          <a:p>
            <a:r>
              <a:rPr lang="pl-PL" dirty="0" err="1"/>
              <a:t>Dimension</a:t>
            </a:r>
            <a:r>
              <a:rPr lang="pl-PL" dirty="0"/>
              <a:t> 4: </a:t>
            </a:r>
            <a:r>
              <a:rPr lang="pl-PL" dirty="0" err="1"/>
              <a:t>Capability</a:t>
            </a: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0BEE833F-56F2-0F01-BC43-FB1C874B13CB}"/>
              </a:ext>
            </a:extLst>
          </p:cNvPr>
          <p:cNvSpPr>
            <a:spLocks noGrp="1"/>
          </p:cNvSpPr>
          <p:nvPr>
            <p:ph type="body" sz="half" idx="1"/>
          </p:nvPr>
        </p:nvSpPr>
        <p:spPr>
          <a:xfrm>
            <a:off x="603253" y="1257302"/>
            <a:ext cx="8807980" cy="5600698"/>
          </a:xfrm>
        </p:spPr>
        <p:txBody>
          <a:bodyPr>
            <a:normAutofit fontScale="70000" lnSpcReduction="20000"/>
          </a:bodyPr>
          <a:lstStyle/>
          <a:p>
            <a:pPr marL="0" indent="0">
              <a:buNone/>
            </a:pPr>
            <a:r>
              <a:rPr lang="en-US" sz="2600" b="1" dirty="0"/>
              <a:t>Definition:</a:t>
            </a:r>
            <a:r>
              <a:rPr lang="en-US" sz="2600" dirty="0"/>
              <a:t> </a:t>
            </a:r>
            <a:r>
              <a:rPr lang="en-US" sz="2400" dirty="0"/>
              <a:t>The supplier's technical, financial, and organizational capacity to meet your needs now and in the future.</a:t>
            </a:r>
            <a:r>
              <a:rPr lang="en-US" sz="2600" dirty="0"/>
              <a:t> </a:t>
            </a:r>
            <a:endParaRPr lang="pl-PL" sz="2600" dirty="0"/>
          </a:p>
          <a:p>
            <a:pPr marL="0" indent="0">
              <a:buNone/>
            </a:pPr>
            <a:r>
              <a:rPr lang="pl-PL" sz="2400" b="1" dirty="0" err="1"/>
              <a:t>Capability</a:t>
            </a:r>
            <a:r>
              <a:rPr lang="pl-PL" sz="2400" b="1" dirty="0"/>
              <a:t> </a:t>
            </a:r>
            <a:r>
              <a:rPr lang="pl-PL" sz="2400" b="1" dirty="0" err="1"/>
              <a:t>Assessment</a:t>
            </a:r>
            <a:r>
              <a:rPr lang="pl-PL" sz="2600" dirty="0"/>
              <a:t>:</a:t>
            </a:r>
            <a:endParaRPr lang="en-US" sz="2400" dirty="0"/>
          </a:p>
          <a:p>
            <a:pPr>
              <a:buFont typeface="Wingdings" panose="05000000000000000000" pitchFamily="2" charset="2"/>
              <a:buChar char="§"/>
            </a:pPr>
            <a:r>
              <a:rPr lang="en-US" sz="2400" dirty="0"/>
              <a:t>Technical Capability: Can supplier handle your product complexity? </a:t>
            </a:r>
            <a:br>
              <a:rPr lang="pl-PL" sz="2400" dirty="0"/>
            </a:br>
            <a:r>
              <a:rPr lang="en-US" sz="2400" dirty="0"/>
              <a:t>Does it have required technology and expertise?</a:t>
            </a:r>
          </a:p>
          <a:p>
            <a:pPr>
              <a:buFont typeface="Wingdings" panose="05000000000000000000" pitchFamily="2" charset="2"/>
              <a:buChar char="§"/>
            </a:pPr>
            <a:r>
              <a:rPr lang="en-US" sz="2400" dirty="0"/>
              <a:t>Financial Stability: Is supplier financially healthy? Risk of bankruptcy or abandonment?</a:t>
            </a:r>
          </a:p>
          <a:p>
            <a:pPr>
              <a:buFont typeface="Wingdings" panose="05000000000000000000" pitchFamily="2" charset="2"/>
              <a:buChar char="§"/>
            </a:pPr>
            <a:r>
              <a:rPr lang="en-US" sz="2400" dirty="0"/>
              <a:t>Capacity: Can supplier scale production to meet your growth? </a:t>
            </a:r>
            <a:br>
              <a:rPr lang="pl-PL" sz="2400" dirty="0"/>
            </a:br>
            <a:r>
              <a:rPr lang="en-US" sz="2400" dirty="0"/>
              <a:t>Or are they at maximum capacity?</a:t>
            </a:r>
          </a:p>
          <a:p>
            <a:pPr>
              <a:buFont typeface="Wingdings" panose="05000000000000000000" pitchFamily="2" charset="2"/>
              <a:buChar char="§"/>
            </a:pPr>
            <a:r>
              <a:rPr lang="en-US" sz="2400" dirty="0"/>
              <a:t>Scalability: If you grow 50%, can supplier grow with you?</a:t>
            </a:r>
          </a:p>
          <a:p>
            <a:pPr>
              <a:buFont typeface="Wingdings" panose="05000000000000000000" pitchFamily="2" charset="2"/>
              <a:buChar char="§"/>
            </a:pPr>
            <a:r>
              <a:rPr lang="en-US" sz="2400" dirty="0"/>
              <a:t>Innovation: Does supplier invest in R&amp;D and new capabilities? Or static?</a:t>
            </a:r>
          </a:p>
          <a:p>
            <a:pPr>
              <a:buFont typeface="Wingdings" panose="05000000000000000000" pitchFamily="2" charset="2"/>
              <a:buChar char="§"/>
            </a:pPr>
            <a:r>
              <a:rPr lang="en-US" sz="2400" dirty="0"/>
              <a:t>Management Quality: Does supplier have experienced, professional management?</a:t>
            </a:r>
          </a:p>
          <a:p>
            <a:pPr>
              <a:buFont typeface="Wingdings" panose="05000000000000000000" pitchFamily="2" charset="2"/>
              <a:buChar char="§"/>
            </a:pPr>
            <a:r>
              <a:rPr lang="en-US" sz="2400" dirty="0"/>
              <a:t>Industry Experience: Has supplier worked with companies like yours before?</a:t>
            </a:r>
          </a:p>
        </p:txBody>
      </p:sp>
    </p:spTree>
    <p:extLst>
      <p:ext uri="{BB962C8B-B14F-4D97-AF65-F5344CB8AC3E}">
        <p14:creationId xmlns:p14="http://schemas.microsoft.com/office/powerpoint/2010/main" val="388002047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CA987-1FA2-26A8-A8C6-87C92C08A7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C2AFFF-F486-2424-38BE-F48C16FF50B3}"/>
              </a:ext>
            </a:extLst>
          </p:cNvPr>
          <p:cNvSpPr>
            <a:spLocks noGrp="1"/>
          </p:cNvSpPr>
          <p:nvPr>
            <p:ph type="title"/>
          </p:nvPr>
        </p:nvSpPr>
        <p:spPr>
          <a:xfrm>
            <a:off x="603253" y="539751"/>
            <a:ext cx="7892354" cy="717551"/>
          </a:xfrm>
        </p:spPr>
        <p:txBody>
          <a:bodyPr/>
          <a:lstStyle/>
          <a:p>
            <a:r>
              <a:rPr lang="en-US" dirty="0"/>
              <a:t>Real-World Example: The Startup Trap</a:t>
            </a:r>
            <a:br>
              <a:rPr lang="en-US"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A9EB74C2-8423-C098-12C8-A03B68D17D3D}"/>
              </a:ext>
            </a:extLst>
          </p:cNvPr>
          <p:cNvSpPr>
            <a:spLocks noGrp="1"/>
          </p:cNvSpPr>
          <p:nvPr>
            <p:ph type="body" sz="half" idx="1"/>
          </p:nvPr>
        </p:nvSpPr>
        <p:spPr>
          <a:xfrm>
            <a:off x="603253" y="1257302"/>
            <a:ext cx="8807980" cy="5600698"/>
          </a:xfrm>
        </p:spPr>
        <p:txBody>
          <a:bodyPr>
            <a:normAutofit/>
          </a:bodyPr>
          <a:lstStyle/>
          <a:p>
            <a:pPr marL="0" indent="0" algn="ctr">
              <a:buNone/>
            </a:pPr>
            <a:r>
              <a:rPr lang="en-US" sz="2200" dirty="0"/>
              <a:t>A manufacturing company selects a startup supplier offering 30% lower prices. Initially, all goes well. </a:t>
            </a:r>
            <a:br>
              <a:rPr lang="pl-PL" sz="2200" dirty="0"/>
            </a:br>
            <a:r>
              <a:rPr lang="en-US" sz="2200" dirty="0"/>
              <a:t>But when the company grows 50% and needs to increase orders, the startup supplier cannot scale. </a:t>
            </a:r>
            <a:endParaRPr lang="pl-PL" sz="2200" dirty="0"/>
          </a:p>
          <a:p>
            <a:pPr marL="0" indent="0" algn="ctr">
              <a:buNone/>
            </a:pPr>
            <a:r>
              <a:rPr lang="en-US" sz="2200" dirty="0"/>
              <a:t>It doesn't have capital to invest in additional equipment </a:t>
            </a:r>
            <a:br>
              <a:rPr lang="pl-PL" sz="2200" dirty="0"/>
            </a:br>
            <a:r>
              <a:rPr lang="en-US" sz="2200" dirty="0"/>
              <a:t>or staff. The company is stuck: contractually committed but supplier cannot deliver. Results: production delays, customer dissatisfaction, revenue impact.</a:t>
            </a:r>
          </a:p>
          <a:p>
            <a:pPr marL="0" indent="0" algn="ctr">
              <a:buNone/>
            </a:pPr>
            <a:endParaRPr lang="en-US" sz="2200" dirty="0"/>
          </a:p>
          <a:p>
            <a:pPr marL="0" indent="0" algn="ctr">
              <a:buNone/>
            </a:pPr>
            <a:r>
              <a:rPr lang="en-US" sz="2200" b="1" dirty="0"/>
              <a:t>Lesson</a:t>
            </a:r>
            <a:r>
              <a:rPr lang="en-US" sz="2200" dirty="0"/>
              <a:t>: </a:t>
            </a:r>
            <a:endParaRPr lang="pl-PL" sz="2200" dirty="0"/>
          </a:p>
          <a:p>
            <a:pPr marL="0" indent="0" algn="ctr">
              <a:buNone/>
            </a:pPr>
            <a:r>
              <a:rPr lang="en-US" sz="2200" dirty="0"/>
              <a:t>Supplier capability to grow with you is as important </a:t>
            </a:r>
            <a:br>
              <a:rPr lang="pl-PL" sz="2200" dirty="0"/>
            </a:br>
            <a:r>
              <a:rPr lang="en-US" sz="2200" dirty="0"/>
              <a:t>as current price.</a:t>
            </a:r>
          </a:p>
        </p:txBody>
      </p:sp>
    </p:spTree>
    <p:extLst>
      <p:ext uri="{BB962C8B-B14F-4D97-AF65-F5344CB8AC3E}">
        <p14:creationId xmlns:p14="http://schemas.microsoft.com/office/powerpoint/2010/main" val="17576893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563C6-83FB-56AE-39DE-008F622159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12AE63-28DE-CC47-FE64-BF1405F9F6C9}"/>
              </a:ext>
            </a:extLst>
          </p:cNvPr>
          <p:cNvSpPr>
            <a:spLocks noGrp="1"/>
          </p:cNvSpPr>
          <p:nvPr>
            <p:ph type="title"/>
          </p:nvPr>
        </p:nvSpPr>
        <p:spPr>
          <a:xfrm>
            <a:off x="603253" y="539751"/>
            <a:ext cx="7892354" cy="717551"/>
          </a:xfrm>
        </p:spPr>
        <p:txBody>
          <a:bodyPr/>
          <a:lstStyle/>
          <a:p>
            <a:r>
              <a:rPr lang="pl-PL" dirty="0"/>
              <a:t>The </a:t>
            </a:r>
            <a:r>
              <a:rPr lang="pl-PL" dirty="0" err="1"/>
              <a:t>Four-Pillar</a:t>
            </a:r>
            <a:r>
              <a:rPr lang="pl-PL" dirty="0"/>
              <a:t> Supplier Profile</a:t>
            </a:r>
            <a:br>
              <a:rPr lang="pl-PL" dirty="0"/>
            </a:br>
            <a:br>
              <a:rPr lang="en-US" dirty="0"/>
            </a:br>
            <a:br>
              <a:rPr lang="pl-PL" dirty="0"/>
            </a:br>
            <a:br>
              <a:rPr lang="pl-PL" dirty="0"/>
            </a:br>
            <a:br>
              <a:rPr lang="pl-PL" dirty="0"/>
            </a:br>
            <a:br>
              <a:rPr lang="pl-PL" dirty="0"/>
            </a:br>
            <a:br>
              <a:rPr lang="pl-PL" dirty="0"/>
            </a:br>
            <a:endParaRPr lang="pl-PL" dirty="0"/>
          </a:p>
        </p:txBody>
      </p:sp>
      <p:pic>
        <p:nvPicPr>
          <p:cNvPr id="7" name="Obraz 6" descr="Obraz zawierający tekst, zrzut ekranu, Czcionka, numer&#10;&#10;Zawartość wygenerowana przez AI może być niepoprawna.">
            <a:extLst>
              <a:ext uri="{FF2B5EF4-FFF2-40B4-BE49-F238E27FC236}">
                <a16:creationId xmlns:a16="http://schemas.microsoft.com/office/drawing/2014/main" id="{5B9A5890-1234-D5BC-AD04-E839003A8CEE}"/>
              </a:ext>
            </a:extLst>
          </p:cNvPr>
          <p:cNvPicPr>
            <a:picLocks noChangeAspect="1"/>
          </p:cNvPicPr>
          <p:nvPr/>
        </p:nvPicPr>
        <p:blipFill>
          <a:blip r:embed="rId2"/>
          <a:stretch>
            <a:fillRect/>
          </a:stretch>
        </p:blipFill>
        <p:spPr>
          <a:xfrm>
            <a:off x="264233" y="1830185"/>
            <a:ext cx="10400000" cy="4161905"/>
          </a:xfrm>
          <a:prstGeom prst="rect">
            <a:avLst/>
          </a:prstGeom>
        </p:spPr>
      </p:pic>
    </p:spTree>
    <p:extLst>
      <p:ext uri="{BB962C8B-B14F-4D97-AF65-F5344CB8AC3E}">
        <p14:creationId xmlns:p14="http://schemas.microsoft.com/office/powerpoint/2010/main" val="249927073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7A5D6-0BED-0768-E57A-2C0D94797E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FD458C-B98D-D7D8-86C7-6F9C3CBA615A}"/>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a:t>
            </a:r>
            <a:r>
              <a:rPr lang="pl-PL" sz="3600" b="0" dirty="0"/>
              <a:t> 2</a:t>
            </a:r>
            <a:br>
              <a:rPr lang="pl-PL" sz="3600" dirty="0"/>
            </a:br>
            <a:r>
              <a:rPr lang="en-US" sz="4000" dirty="0"/>
              <a:t>Total Cost of Ownership (TCO)</a:t>
            </a:r>
            <a:br>
              <a:rPr lang="en-US" sz="4000" dirty="0"/>
            </a:br>
            <a:br>
              <a:rPr lang="pl-PL" dirty="0"/>
            </a:br>
            <a:br>
              <a:rPr lang="pl-PL" dirty="0"/>
            </a:br>
            <a:br>
              <a:rPr lang="pl-PL" dirty="0"/>
            </a:br>
            <a:endParaRPr lang="pl-PL" dirty="0"/>
          </a:p>
        </p:txBody>
      </p:sp>
    </p:spTree>
    <p:extLst>
      <p:ext uri="{BB962C8B-B14F-4D97-AF65-F5344CB8AC3E}">
        <p14:creationId xmlns:p14="http://schemas.microsoft.com/office/powerpoint/2010/main" val="259389647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79CCB-90AE-7197-A3DA-131B6BB60B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69B465-798E-CADA-EE33-59868C81E3FA}"/>
              </a:ext>
            </a:extLst>
          </p:cNvPr>
          <p:cNvSpPr>
            <a:spLocks noGrp="1"/>
          </p:cNvSpPr>
          <p:nvPr>
            <p:ph type="title"/>
          </p:nvPr>
        </p:nvSpPr>
        <p:spPr>
          <a:xfrm>
            <a:off x="603253" y="539751"/>
            <a:ext cx="7110958" cy="717551"/>
          </a:xfrm>
        </p:spPr>
        <p:txBody>
          <a:bodyPr/>
          <a:lstStyle/>
          <a:p>
            <a:r>
              <a:rPr lang="en-US" dirty="0"/>
              <a:t>Beyond Purchase Price: </a:t>
            </a:r>
            <a:br>
              <a:rPr lang="pl-PL" dirty="0"/>
            </a:br>
            <a:r>
              <a:rPr lang="en-US" dirty="0"/>
              <a:t>What's Hidden?</a:t>
            </a:r>
            <a:br>
              <a:rPr lang="en-US"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D78FCC26-5C85-CFFD-D95E-E233FB99F65A}"/>
              </a:ext>
            </a:extLst>
          </p:cNvPr>
          <p:cNvSpPr>
            <a:spLocks noGrp="1"/>
          </p:cNvSpPr>
          <p:nvPr>
            <p:ph type="body" sz="half" idx="1"/>
          </p:nvPr>
        </p:nvSpPr>
        <p:spPr>
          <a:xfrm>
            <a:off x="603253" y="1689564"/>
            <a:ext cx="8807980" cy="5600698"/>
          </a:xfrm>
        </p:spPr>
        <p:txBody>
          <a:bodyPr>
            <a:normAutofit/>
          </a:bodyPr>
          <a:lstStyle/>
          <a:p>
            <a:pPr marL="0" indent="0" algn="ctr">
              <a:buNone/>
            </a:pPr>
            <a:r>
              <a:rPr lang="en-US" sz="2200" dirty="0"/>
              <a:t>One of the most common procurement mistakes is selecting suppliers based solely on purchase price. In reality, the purchase price is often only 30-40% of the total cost. </a:t>
            </a:r>
            <a:endParaRPr lang="pl-PL" sz="2200" dirty="0"/>
          </a:p>
          <a:p>
            <a:pPr marL="0" indent="0" algn="ctr">
              <a:buNone/>
            </a:pPr>
            <a:r>
              <a:rPr lang="en-US" sz="2200" dirty="0"/>
              <a:t>The true cost includes many hidden factors. </a:t>
            </a:r>
            <a:endParaRPr lang="pl-PL" sz="2200" dirty="0"/>
          </a:p>
        </p:txBody>
      </p:sp>
      <p:pic>
        <p:nvPicPr>
          <p:cNvPr id="6" name="Obraz 5" descr="Obraz zawierający tekst, zrzut ekranu, Czcionka, linia&#10;&#10;Zawartość wygenerowana przez AI może być niepoprawna.">
            <a:extLst>
              <a:ext uri="{FF2B5EF4-FFF2-40B4-BE49-F238E27FC236}">
                <a16:creationId xmlns:a16="http://schemas.microsoft.com/office/drawing/2014/main" id="{55880919-0E3B-1E86-9817-033974D6099D}"/>
              </a:ext>
            </a:extLst>
          </p:cNvPr>
          <p:cNvPicPr>
            <a:picLocks noChangeAspect="1"/>
          </p:cNvPicPr>
          <p:nvPr/>
        </p:nvPicPr>
        <p:blipFill>
          <a:blip r:embed="rId2"/>
          <a:stretch>
            <a:fillRect/>
          </a:stretch>
        </p:blipFill>
        <p:spPr>
          <a:xfrm>
            <a:off x="423837" y="3725104"/>
            <a:ext cx="9626398" cy="1443332"/>
          </a:xfrm>
          <a:prstGeom prst="rect">
            <a:avLst/>
          </a:prstGeom>
        </p:spPr>
      </p:pic>
    </p:spTree>
    <p:extLst>
      <p:ext uri="{BB962C8B-B14F-4D97-AF65-F5344CB8AC3E}">
        <p14:creationId xmlns:p14="http://schemas.microsoft.com/office/powerpoint/2010/main" val="121803051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C975D-04B8-7B00-58D2-D642268F3B11}"/>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CEBC0FFE-FBD3-7011-E543-7CC8EFDAA1DD}"/>
              </a:ext>
            </a:extLst>
          </p:cNvPr>
          <p:cNvSpPr>
            <a:spLocks noGrp="1"/>
          </p:cNvSpPr>
          <p:nvPr>
            <p:ph type="pic" idx="21"/>
          </p:nvPr>
        </p:nvSpPr>
        <p:spPr/>
        <p:txBody>
          <a:bodyPr/>
          <a:lstStyle/>
          <a:p>
            <a:endParaRPr lang="en-GB"/>
          </a:p>
        </p:txBody>
      </p:sp>
      <p:pic>
        <p:nvPicPr>
          <p:cNvPr id="3" name="Obraz 2">
            <a:extLst>
              <a:ext uri="{FF2B5EF4-FFF2-40B4-BE49-F238E27FC236}">
                <a16:creationId xmlns:a16="http://schemas.microsoft.com/office/drawing/2014/main" id="{82917727-E05F-7E17-43A0-E8261692B794}"/>
              </a:ext>
            </a:extLst>
          </p:cNvPr>
          <p:cNvPicPr>
            <a:picLocks noChangeAspect="1"/>
          </p:cNvPicPr>
          <p:nvPr/>
        </p:nvPicPr>
        <p:blipFill>
          <a:blip r:embed="rId2"/>
          <a:stretch>
            <a:fillRect/>
          </a:stretch>
        </p:blipFill>
        <p:spPr>
          <a:xfrm>
            <a:off x="0" y="190876"/>
            <a:ext cx="7309738" cy="890093"/>
          </a:xfrm>
          <a:prstGeom prst="rect">
            <a:avLst/>
          </a:prstGeom>
        </p:spPr>
      </p:pic>
      <p:pic>
        <p:nvPicPr>
          <p:cNvPr id="5" name="Obraz 4" descr="Obraz zawierający tekst, Czcionka, zrzut ekranu&#10;&#10;Zawartość wygenerowana przez AI może być niepoprawna.">
            <a:extLst>
              <a:ext uri="{FF2B5EF4-FFF2-40B4-BE49-F238E27FC236}">
                <a16:creationId xmlns:a16="http://schemas.microsoft.com/office/drawing/2014/main" id="{B8205FC0-1395-8019-EDDD-F577C6F23262}"/>
              </a:ext>
            </a:extLst>
          </p:cNvPr>
          <p:cNvPicPr>
            <a:picLocks noChangeAspect="1"/>
          </p:cNvPicPr>
          <p:nvPr/>
        </p:nvPicPr>
        <p:blipFill>
          <a:blip r:embed="rId3"/>
          <a:stretch>
            <a:fillRect/>
          </a:stretch>
        </p:blipFill>
        <p:spPr>
          <a:xfrm>
            <a:off x="238834" y="1080969"/>
            <a:ext cx="3254643" cy="1512000"/>
          </a:xfrm>
          <a:prstGeom prst="rect">
            <a:avLst/>
          </a:prstGeom>
        </p:spPr>
      </p:pic>
      <p:pic>
        <p:nvPicPr>
          <p:cNvPr id="9" name="Obraz 8" descr="Obraz zawierający tekst, zrzut ekranu, Czcionka&#10;&#10;Zawartość wygenerowana przez AI może być niepoprawna.">
            <a:extLst>
              <a:ext uri="{FF2B5EF4-FFF2-40B4-BE49-F238E27FC236}">
                <a16:creationId xmlns:a16="http://schemas.microsoft.com/office/drawing/2014/main" id="{75F66E82-2ABA-F03C-B3F9-FDC546BBC008}"/>
              </a:ext>
            </a:extLst>
          </p:cNvPr>
          <p:cNvPicPr>
            <a:picLocks noChangeAspect="1"/>
          </p:cNvPicPr>
          <p:nvPr/>
        </p:nvPicPr>
        <p:blipFill>
          <a:blip r:embed="rId4"/>
          <a:stretch>
            <a:fillRect/>
          </a:stretch>
        </p:blipFill>
        <p:spPr>
          <a:xfrm>
            <a:off x="228065" y="2753985"/>
            <a:ext cx="4226455" cy="2160000"/>
          </a:xfrm>
          <a:prstGeom prst="rect">
            <a:avLst/>
          </a:prstGeom>
        </p:spPr>
      </p:pic>
      <p:pic>
        <p:nvPicPr>
          <p:cNvPr id="14" name="Obraz 13" descr="Obraz zawierający tekst, zrzut ekranu, Czcionka, algebra&#10;&#10;Zawartość wygenerowana przez AI może być niepoprawna.">
            <a:extLst>
              <a:ext uri="{FF2B5EF4-FFF2-40B4-BE49-F238E27FC236}">
                <a16:creationId xmlns:a16="http://schemas.microsoft.com/office/drawing/2014/main" id="{74EB1E52-6DEF-0C43-B3B4-3F605873D5C6}"/>
              </a:ext>
            </a:extLst>
          </p:cNvPr>
          <p:cNvPicPr>
            <a:picLocks noChangeAspect="1"/>
          </p:cNvPicPr>
          <p:nvPr/>
        </p:nvPicPr>
        <p:blipFill>
          <a:blip r:embed="rId5"/>
          <a:stretch>
            <a:fillRect/>
          </a:stretch>
        </p:blipFill>
        <p:spPr>
          <a:xfrm>
            <a:off x="5326578" y="72688"/>
            <a:ext cx="6349860" cy="2160000"/>
          </a:xfrm>
          <a:prstGeom prst="rect">
            <a:avLst/>
          </a:prstGeom>
        </p:spPr>
      </p:pic>
      <p:pic>
        <p:nvPicPr>
          <p:cNvPr id="18" name="Obraz 17" descr="Obraz zawierający tekst, zrzut ekranu, Czcionka&#10;&#10;Zawartość wygenerowana przez AI może być niepoprawna.">
            <a:extLst>
              <a:ext uri="{FF2B5EF4-FFF2-40B4-BE49-F238E27FC236}">
                <a16:creationId xmlns:a16="http://schemas.microsoft.com/office/drawing/2014/main" id="{F555C86A-42D1-1CF4-2075-87DF95B76162}"/>
              </a:ext>
            </a:extLst>
          </p:cNvPr>
          <p:cNvPicPr>
            <a:picLocks noChangeAspect="1"/>
          </p:cNvPicPr>
          <p:nvPr/>
        </p:nvPicPr>
        <p:blipFill>
          <a:blip r:embed="rId6"/>
          <a:stretch>
            <a:fillRect/>
          </a:stretch>
        </p:blipFill>
        <p:spPr>
          <a:xfrm>
            <a:off x="5308267" y="2479598"/>
            <a:ext cx="5907780" cy="2160000"/>
          </a:xfrm>
          <a:prstGeom prst="rect">
            <a:avLst/>
          </a:prstGeom>
        </p:spPr>
      </p:pic>
      <p:pic>
        <p:nvPicPr>
          <p:cNvPr id="20" name="Obraz 19" descr="Obraz zawierający tekst, zrzut ekranu, Czcionka, algebra&#10;&#10;Zawartość wygenerowana przez AI może być niepoprawna.">
            <a:extLst>
              <a:ext uri="{FF2B5EF4-FFF2-40B4-BE49-F238E27FC236}">
                <a16:creationId xmlns:a16="http://schemas.microsoft.com/office/drawing/2014/main" id="{2A81F0BB-D155-4B19-4375-399CCCEE9D75}"/>
              </a:ext>
            </a:extLst>
          </p:cNvPr>
          <p:cNvPicPr>
            <a:picLocks noChangeAspect="1"/>
          </p:cNvPicPr>
          <p:nvPr/>
        </p:nvPicPr>
        <p:blipFill>
          <a:blip r:embed="rId7"/>
          <a:stretch>
            <a:fillRect/>
          </a:stretch>
        </p:blipFill>
        <p:spPr>
          <a:xfrm>
            <a:off x="5347179" y="4867052"/>
            <a:ext cx="6705816" cy="1872000"/>
          </a:xfrm>
          <a:prstGeom prst="rect">
            <a:avLst/>
          </a:prstGeom>
        </p:spPr>
      </p:pic>
    </p:spTree>
    <p:extLst>
      <p:ext uri="{BB962C8B-B14F-4D97-AF65-F5344CB8AC3E}">
        <p14:creationId xmlns:p14="http://schemas.microsoft.com/office/powerpoint/2010/main" val="164694289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7F73D-6154-EEC9-86E5-E82CD8153B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A2DD8B-EAAD-8CAE-950B-8E57AFFA28F2}"/>
              </a:ext>
            </a:extLst>
          </p:cNvPr>
          <p:cNvSpPr>
            <a:spLocks noGrp="1"/>
          </p:cNvSpPr>
          <p:nvPr>
            <p:ph type="title"/>
          </p:nvPr>
        </p:nvSpPr>
        <p:spPr>
          <a:xfrm>
            <a:off x="603253" y="539751"/>
            <a:ext cx="7110958" cy="717551"/>
          </a:xfrm>
        </p:spPr>
        <p:txBody>
          <a:bodyPr/>
          <a:lstStyle/>
          <a:p>
            <a:r>
              <a:rPr lang="pl-PL" dirty="0"/>
              <a:t>TCO </a:t>
            </a:r>
            <a:r>
              <a:rPr lang="pl-PL" dirty="0" err="1"/>
              <a:t>Calculation</a:t>
            </a:r>
            <a:r>
              <a:rPr lang="pl-PL" dirty="0"/>
              <a:t> </a:t>
            </a:r>
            <a:r>
              <a:rPr lang="pl-PL" dirty="0" err="1"/>
              <a:t>Example</a:t>
            </a:r>
            <a:br>
              <a:rPr lang="pl-PL" dirty="0"/>
            </a:br>
            <a:br>
              <a:rPr lang="pl-PL" dirty="0"/>
            </a:br>
            <a:br>
              <a:rPr lang="pl-PL" dirty="0"/>
            </a:br>
            <a:br>
              <a:rPr lang="pl-PL" dirty="0"/>
            </a:br>
            <a:endParaRPr lang="pl-PL" dirty="0"/>
          </a:p>
        </p:txBody>
      </p:sp>
      <p:pic>
        <p:nvPicPr>
          <p:cNvPr id="8" name="Obraz 7" descr="Obraz zawierający tekst, zrzut ekranu, Czcionka&#10;&#10;Zawartość wygenerowana przez AI może być niepoprawna.">
            <a:extLst>
              <a:ext uri="{FF2B5EF4-FFF2-40B4-BE49-F238E27FC236}">
                <a16:creationId xmlns:a16="http://schemas.microsoft.com/office/drawing/2014/main" id="{DC9E337C-4745-734A-EE96-FF89371342F8}"/>
              </a:ext>
            </a:extLst>
          </p:cNvPr>
          <p:cNvPicPr>
            <a:picLocks noChangeAspect="1"/>
          </p:cNvPicPr>
          <p:nvPr/>
        </p:nvPicPr>
        <p:blipFill>
          <a:blip r:embed="rId2"/>
          <a:stretch>
            <a:fillRect/>
          </a:stretch>
        </p:blipFill>
        <p:spPr>
          <a:xfrm>
            <a:off x="0" y="1257302"/>
            <a:ext cx="3838095" cy="4876190"/>
          </a:xfrm>
          <a:prstGeom prst="rect">
            <a:avLst/>
          </a:prstGeom>
        </p:spPr>
      </p:pic>
      <p:pic>
        <p:nvPicPr>
          <p:cNvPr id="10" name="Obraz 9" descr="Obraz zawierający tekst, zrzut ekranu, Czcionka, numer&#10;&#10;Zawartość wygenerowana przez AI może być niepoprawna.">
            <a:extLst>
              <a:ext uri="{FF2B5EF4-FFF2-40B4-BE49-F238E27FC236}">
                <a16:creationId xmlns:a16="http://schemas.microsoft.com/office/drawing/2014/main" id="{38219AE6-06AB-3598-5E6E-4BD420FB1835}"/>
              </a:ext>
            </a:extLst>
          </p:cNvPr>
          <p:cNvPicPr>
            <a:picLocks noChangeAspect="1"/>
          </p:cNvPicPr>
          <p:nvPr/>
        </p:nvPicPr>
        <p:blipFill>
          <a:blip r:embed="rId3"/>
          <a:stretch>
            <a:fillRect/>
          </a:stretch>
        </p:blipFill>
        <p:spPr>
          <a:xfrm>
            <a:off x="4158732" y="1211582"/>
            <a:ext cx="6847619" cy="5533333"/>
          </a:xfrm>
          <a:prstGeom prst="rect">
            <a:avLst/>
          </a:prstGeom>
        </p:spPr>
      </p:pic>
    </p:spTree>
    <p:extLst>
      <p:ext uri="{BB962C8B-B14F-4D97-AF65-F5344CB8AC3E}">
        <p14:creationId xmlns:p14="http://schemas.microsoft.com/office/powerpoint/2010/main" val="418787553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A0FF4-6574-E004-AE71-DA90B0B7D7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7D0E4D-E6DE-F8CA-865C-FED4D0362CAE}"/>
              </a:ext>
            </a:extLst>
          </p:cNvPr>
          <p:cNvSpPr>
            <a:spLocks noGrp="1"/>
          </p:cNvSpPr>
          <p:nvPr>
            <p:ph type="title"/>
          </p:nvPr>
        </p:nvSpPr>
        <p:spPr>
          <a:xfrm>
            <a:off x="603253" y="539751"/>
            <a:ext cx="7110958" cy="717551"/>
          </a:xfrm>
        </p:spPr>
        <p:txBody>
          <a:bodyPr/>
          <a:lstStyle/>
          <a:p>
            <a:r>
              <a:rPr lang="pl-PL" dirty="0"/>
              <a:t>TCO </a:t>
            </a:r>
            <a:r>
              <a:rPr lang="pl-PL" dirty="0" err="1"/>
              <a:t>Calculation</a:t>
            </a:r>
            <a:r>
              <a:rPr lang="pl-PL" dirty="0"/>
              <a:t> </a:t>
            </a:r>
            <a:r>
              <a:rPr lang="pl-PL" dirty="0" err="1"/>
              <a:t>Example</a:t>
            </a:r>
            <a:br>
              <a:rPr lang="pl-PL" dirty="0"/>
            </a:br>
            <a:br>
              <a:rPr lang="pl-PL" dirty="0"/>
            </a:br>
            <a:br>
              <a:rPr lang="pl-PL"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65155A6A-BC39-FA38-D8E2-33945FBD2BD9}"/>
              </a:ext>
            </a:extLst>
          </p:cNvPr>
          <p:cNvPicPr>
            <a:picLocks noChangeAspect="1"/>
          </p:cNvPicPr>
          <p:nvPr/>
        </p:nvPicPr>
        <p:blipFill>
          <a:blip r:embed="rId2"/>
          <a:stretch>
            <a:fillRect/>
          </a:stretch>
        </p:blipFill>
        <p:spPr>
          <a:xfrm>
            <a:off x="603253" y="1257302"/>
            <a:ext cx="8185272" cy="4179222"/>
          </a:xfrm>
          <a:prstGeom prst="rect">
            <a:avLst/>
          </a:prstGeom>
        </p:spPr>
      </p:pic>
    </p:spTree>
    <p:extLst>
      <p:ext uri="{BB962C8B-B14F-4D97-AF65-F5344CB8AC3E}">
        <p14:creationId xmlns:p14="http://schemas.microsoft.com/office/powerpoint/2010/main" val="339741920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BFBE6-32D3-BFBA-BD08-05CE3C3C5B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A5BAAC-C1CD-5011-92D5-6A82995BF936}"/>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a:t>
            </a:r>
            <a:r>
              <a:rPr lang="pl-PL" sz="3600" b="0" dirty="0"/>
              <a:t> 3</a:t>
            </a:r>
            <a:br>
              <a:rPr lang="pl-PL" sz="3600" dirty="0"/>
            </a:br>
            <a:r>
              <a:rPr lang="en-US" sz="4000" dirty="0"/>
              <a:t>Supplier Evaluation </a:t>
            </a:r>
            <a:br>
              <a:rPr lang="pl-PL" sz="4000" dirty="0"/>
            </a:br>
            <a:r>
              <a:rPr lang="en-US" sz="4000" dirty="0"/>
              <a:t>and Rating Systems</a:t>
            </a:r>
            <a:br>
              <a:rPr lang="en-US" sz="4000" dirty="0"/>
            </a:br>
            <a:br>
              <a:rPr lang="pl-PL" dirty="0"/>
            </a:br>
            <a:br>
              <a:rPr lang="pl-PL" dirty="0"/>
            </a:br>
            <a:br>
              <a:rPr lang="pl-PL" dirty="0"/>
            </a:br>
            <a:endParaRPr lang="pl-PL" dirty="0"/>
          </a:p>
        </p:txBody>
      </p:sp>
    </p:spTree>
    <p:extLst>
      <p:ext uri="{BB962C8B-B14F-4D97-AF65-F5344CB8AC3E}">
        <p14:creationId xmlns:p14="http://schemas.microsoft.com/office/powerpoint/2010/main" val="1610285328"/>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BEAEE-E09F-0556-F3DF-BCE929522A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DEF4BA-8AB7-9CB5-F086-2A93548E70D6}"/>
              </a:ext>
            </a:extLst>
          </p:cNvPr>
          <p:cNvSpPr>
            <a:spLocks noGrp="1"/>
          </p:cNvSpPr>
          <p:nvPr>
            <p:ph type="title"/>
          </p:nvPr>
        </p:nvSpPr>
        <p:spPr>
          <a:xfrm>
            <a:off x="603252" y="539751"/>
            <a:ext cx="7260587" cy="717551"/>
          </a:xfrm>
        </p:spPr>
        <p:txBody>
          <a:bodyPr/>
          <a:lstStyle/>
          <a:p>
            <a:r>
              <a:rPr lang="pl-PL" dirty="0" err="1"/>
              <a:t>Why</a:t>
            </a:r>
            <a:r>
              <a:rPr lang="pl-PL" dirty="0"/>
              <a:t> Supplier Evaluation </a:t>
            </a:r>
            <a:r>
              <a:rPr lang="pl-PL" dirty="0" err="1"/>
              <a:t>Matters</a:t>
            </a: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5305289D-8EAE-FE9D-0ACA-DA3D0714F4AD}"/>
              </a:ext>
            </a:extLst>
          </p:cNvPr>
          <p:cNvSpPr>
            <a:spLocks noGrp="1"/>
          </p:cNvSpPr>
          <p:nvPr>
            <p:ph type="body" sz="half" idx="1"/>
          </p:nvPr>
        </p:nvSpPr>
        <p:spPr>
          <a:xfrm>
            <a:off x="603252" y="1423556"/>
            <a:ext cx="8807980" cy="5600698"/>
          </a:xfrm>
        </p:spPr>
        <p:txBody>
          <a:bodyPr>
            <a:normAutofit/>
          </a:bodyPr>
          <a:lstStyle/>
          <a:p>
            <a:pPr>
              <a:buFont typeface="Wingdings" panose="05000000000000000000" pitchFamily="2" charset="2"/>
              <a:buChar char="§"/>
            </a:pPr>
            <a:r>
              <a:rPr lang="en-US" sz="2400" dirty="0"/>
              <a:t>Accountability: Suppliers know you're monitoring performance and will take it seriously</a:t>
            </a:r>
          </a:p>
          <a:p>
            <a:pPr>
              <a:buFont typeface="Wingdings" panose="05000000000000000000" pitchFamily="2" charset="2"/>
              <a:buChar char="§"/>
            </a:pPr>
            <a:r>
              <a:rPr lang="en-US" sz="2400" dirty="0"/>
              <a:t>Early Warning: Detect performance decline early before it becomes a crisis</a:t>
            </a:r>
          </a:p>
          <a:p>
            <a:pPr>
              <a:buFont typeface="Wingdings" panose="05000000000000000000" pitchFamily="2" charset="2"/>
              <a:buChar char="§"/>
            </a:pPr>
            <a:r>
              <a:rPr lang="en-US" sz="2400" dirty="0"/>
              <a:t>Continuous Improvement: Identify specific areas where suppliers can improve</a:t>
            </a:r>
          </a:p>
          <a:p>
            <a:pPr>
              <a:buFont typeface="Wingdings" panose="05000000000000000000" pitchFamily="2" charset="2"/>
              <a:buChar char="§"/>
            </a:pPr>
            <a:r>
              <a:rPr lang="en-US" sz="2400" dirty="0"/>
              <a:t>Renewal Decisions: Data-driven decisions on contract renewal, renewal at same price, or termination</a:t>
            </a:r>
          </a:p>
          <a:p>
            <a:pPr>
              <a:buFont typeface="Wingdings" panose="05000000000000000000" pitchFamily="2" charset="2"/>
              <a:buChar char="§"/>
            </a:pPr>
            <a:r>
              <a:rPr lang="en-US" sz="2400" dirty="0"/>
              <a:t>Benchmarking: Compare supplier performance against industry standards and competitors</a:t>
            </a:r>
          </a:p>
        </p:txBody>
      </p:sp>
    </p:spTree>
    <p:extLst>
      <p:ext uri="{BB962C8B-B14F-4D97-AF65-F5344CB8AC3E}">
        <p14:creationId xmlns:p14="http://schemas.microsoft.com/office/powerpoint/2010/main" val="137368196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7B926-0135-127C-F078-C59A697641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3217DE-C15D-31AB-0F49-B6FC74782C5E}"/>
              </a:ext>
            </a:extLst>
          </p:cNvPr>
          <p:cNvSpPr>
            <a:spLocks noGrp="1"/>
          </p:cNvSpPr>
          <p:nvPr>
            <p:ph type="title"/>
          </p:nvPr>
        </p:nvSpPr>
        <p:spPr>
          <a:xfrm>
            <a:off x="216131" y="157366"/>
            <a:ext cx="4887884" cy="717551"/>
          </a:xfrm>
        </p:spPr>
        <p:txBody>
          <a:bodyPr/>
          <a:lstStyle/>
          <a:p>
            <a:pPr algn="ctr"/>
            <a:r>
              <a:rPr lang="pl-PL"/>
              <a:t>Balanced Scorecard Approach</a:t>
            </a:r>
            <a:br>
              <a:rPr lang="pl-PL"/>
            </a:br>
            <a:br>
              <a:rPr lang="pl-PL"/>
            </a:br>
            <a:br>
              <a:rPr lang="pl-PL"/>
            </a:br>
            <a:br>
              <a:rPr lang="pl-PL"/>
            </a:br>
            <a:endParaRPr lang="pl-PL" dirty="0"/>
          </a:p>
        </p:txBody>
      </p:sp>
      <p:pic>
        <p:nvPicPr>
          <p:cNvPr id="7" name="Obraz 6" descr="Obraz zawierający tekst, zrzut ekranu, Czcionka, numer&#10;&#10;Zawartość wygenerowana przez AI może być niepoprawna.">
            <a:extLst>
              <a:ext uri="{FF2B5EF4-FFF2-40B4-BE49-F238E27FC236}">
                <a16:creationId xmlns:a16="http://schemas.microsoft.com/office/drawing/2014/main" id="{699121CA-DF56-0AB9-8456-2E0BD82BFB7F}"/>
              </a:ext>
            </a:extLst>
          </p:cNvPr>
          <p:cNvPicPr>
            <a:picLocks noChangeAspect="1"/>
          </p:cNvPicPr>
          <p:nvPr/>
        </p:nvPicPr>
        <p:blipFill>
          <a:blip r:embed="rId2"/>
          <a:stretch>
            <a:fillRect/>
          </a:stretch>
        </p:blipFill>
        <p:spPr>
          <a:xfrm>
            <a:off x="5245257" y="0"/>
            <a:ext cx="7088134" cy="6858000"/>
          </a:xfrm>
          <a:prstGeom prst="rect">
            <a:avLst/>
          </a:prstGeom>
        </p:spPr>
      </p:pic>
      <p:sp>
        <p:nvSpPr>
          <p:cNvPr id="8" name="Text Placeholder 2">
            <a:extLst>
              <a:ext uri="{FF2B5EF4-FFF2-40B4-BE49-F238E27FC236}">
                <a16:creationId xmlns:a16="http://schemas.microsoft.com/office/drawing/2014/main" id="{44DFE203-11C0-86F0-1F85-AA0D7EB1F6D7}"/>
              </a:ext>
            </a:extLst>
          </p:cNvPr>
          <p:cNvSpPr>
            <a:spLocks noGrp="1"/>
          </p:cNvSpPr>
          <p:nvPr>
            <p:ph type="body" sz="half" idx="1"/>
          </p:nvPr>
        </p:nvSpPr>
        <p:spPr>
          <a:xfrm>
            <a:off x="603252" y="1423556"/>
            <a:ext cx="3868995" cy="2127040"/>
          </a:xfrm>
        </p:spPr>
        <p:txBody>
          <a:bodyPr>
            <a:normAutofit/>
          </a:bodyPr>
          <a:lstStyle/>
          <a:p>
            <a:pPr marL="0" indent="0" algn="ctr">
              <a:buNone/>
            </a:pPr>
            <a:r>
              <a:rPr lang="en-US" sz="2400" dirty="0"/>
              <a:t>Rather than rating suppliers on a single metric (price), use a balanced scorecard covering multiple dimensions</a:t>
            </a:r>
            <a:r>
              <a:rPr lang="pl-PL" sz="2400" dirty="0"/>
              <a:t> </a:t>
            </a:r>
            <a:endParaRPr lang="en-US" sz="2400" b="1" dirty="0"/>
          </a:p>
        </p:txBody>
      </p:sp>
      <p:sp>
        <p:nvSpPr>
          <p:cNvPr id="9" name="Strzałka: w prawo 8">
            <a:extLst>
              <a:ext uri="{FF2B5EF4-FFF2-40B4-BE49-F238E27FC236}">
                <a16:creationId xmlns:a16="http://schemas.microsoft.com/office/drawing/2014/main" id="{AFDC020F-9A23-9CB5-609F-46B77F16FDA1}"/>
              </a:ext>
            </a:extLst>
          </p:cNvPr>
          <p:cNvSpPr/>
          <p:nvPr/>
        </p:nvSpPr>
        <p:spPr>
          <a:xfrm>
            <a:off x="3199921" y="3573941"/>
            <a:ext cx="1751458" cy="525294"/>
          </a:xfrm>
          <a:prstGeom prst="rightArrow">
            <a:avLst/>
          </a:prstGeom>
          <a:ln/>
        </p:spPr>
        <p:style>
          <a:lnRef idx="1">
            <a:schemeClr val="accent2"/>
          </a:lnRef>
          <a:fillRef idx="3">
            <a:schemeClr val="accent2"/>
          </a:fillRef>
          <a:effectRef idx="2">
            <a:schemeClr val="accent2"/>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74402699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C473D-CF55-C304-64B5-A673642B4D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775BAE-70A1-7134-F18E-D16412840FDB}"/>
              </a:ext>
            </a:extLst>
          </p:cNvPr>
          <p:cNvSpPr>
            <a:spLocks noGrp="1"/>
          </p:cNvSpPr>
          <p:nvPr>
            <p:ph type="title"/>
          </p:nvPr>
        </p:nvSpPr>
        <p:spPr>
          <a:xfrm>
            <a:off x="603252" y="539751"/>
            <a:ext cx="7260587" cy="717551"/>
          </a:xfrm>
        </p:spPr>
        <p:txBody>
          <a:bodyPr/>
          <a:lstStyle/>
          <a:p>
            <a:r>
              <a:rPr lang="pl-PL" dirty="0"/>
              <a:t>Supplier Rating </a:t>
            </a:r>
            <a:r>
              <a:rPr lang="pl-PL" dirty="0" err="1"/>
              <a:t>Calculation</a:t>
            </a:r>
            <a:br>
              <a:rPr lang="pl-PL" dirty="0"/>
            </a:br>
            <a:br>
              <a:rPr lang="pl-PL" dirty="0"/>
            </a:br>
            <a:br>
              <a:rPr lang="pl-PL" dirty="0"/>
            </a:br>
            <a:br>
              <a:rPr lang="pl-PL" dirty="0"/>
            </a:br>
            <a:endParaRPr lang="pl-PL" dirty="0"/>
          </a:p>
        </p:txBody>
      </p:sp>
      <p:pic>
        <p:nvPicPr>
          <p:cNvPr id="7" name="Obraz 6" descr="Obraz zawierający tekst, zrzut ekranu, Czcionka, numer&#10;&#10;Zawartość wygenerowana przez AI może być niepoprawna.">
            <a:extLst>
              <a:ext uri="{FF2B5EF4-FFF2-40B4-BE49-F238E27FC236}">
                <a16:creationId xmlns:a16="http://schemas.microsoft.com/office/drawing/2014/main" id="{C981D34F-93CE-67A2-E239-C5B4822397C1}"/>
              </a:ext>
            </a:extLst>
          </p:cNvPr>
          <p:cNvPicPr>
            <a:picLocks noChangeAspect="1"/>
          </p:cNvPicPr>
          <p:nvPr/>
        </p:nvPicPr>
        <p:blipFill>
          <a:blip r:embed="rId2"/>
          <a:stretch>
            <a:fillRect/>
          </a:stretch>
        </p:blipFill>
        <p:spPr>
          <a:xfrm>
            <a:off x="603252" y="1686225"/>
            <a:ext cx="9922078" cy="4632024"/>
          </a:xfrm>
          <a:prstGeom prst="rect">
            <a:avLst/>
          </a:prstGeom>
        </p:spPr>
      </p:pic>
    </p:spTree>
    <p:extLst>
      <p:ext uri="{BB962C8B-B14F-4D97-AF65-F5344CB8AC3E}">
        <p14:creationId xmlns:p14="http://schemas.microsoft.com/office/powerpoint/2010/main" val="125348464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5B709-CFF5-7AFA-D196-40F1272183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B1CD50-B891-2607-282A-7A9C53609CBE}"/>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a:t>
            </a:r>
            <a:r>
              <a:rPr lang="pl-PL" sz="3600" b="0" dirty="0"/>
              <a:t> 4</a:t>
            </a:r>
            <a:br>
              <a:rPr lang="pl-PL" sz="3600" dirty="0"/>
            </a:br>
            <a:r>
              <a:rPr lang="en-US" sz="4000" dirty="0"/>
              <a:t>Single Sourcing </a:t>
            </a:r>
            <a:br>
              <a:rPr lang="pl-PL" sz="4000" dirty="0"/>
            </a:br>
            <a:r>
              <a:rPr lang="en-US" sz="4000" dirty="0"/>
              <a:t>vs. Multiple Sourcing</a:t>
            </a:r>
            <a:br>
              <a:rPr lang="en-US" sz="4000" dirty="0"/>
            </a:br>
            <a:br>
              <a:rPr lang="en-US" sz="4000" dirty="0"/>
            </a:br>
            <a:br>
              <a:rPr lang="pl-PL" dirty="0"/>
            </a:br>
            <a:br>
              <a:rPr lang="pl-PL" dirty="0"/>
            </a:br>
            <a:br>
              <a:rPr lang="pl-PL" dirty="0"/>
            </a:br>
            <a:endParaRPr lang="pl-PL" dirty="0"/>
          </a:p>
        </p:txBody>
      </p:sp>
    </p:spTree>
    <p:extLst>
      <p:ext uri="{BB962C8B-B14F-4D97-AF65-F5344CB8AC3E}">
        <p14:creationId xmlns:p14="http://schemas.microsoft.com/office/powerpoint/2010/main" val="261601923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7D1AE-6714-03E1-7E13-4B724819E0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8CEC2B-4B39-C01E-3BC3-408B330791BE}"/>
              </a:ext>
            </a:extLst>
          </p:cNvPr>
          <p:cNvSpPr>
            <a:spLocks noGrp="1"/>
          </p:cNvSpPr>
          <p:nvPr>
            <p:ph type="title"/>
          </p:nvPr>
        </p:nvSpPr>
        <p:spPr>
          <a:xfrm>
            <a:off x="603253" y="539751"/>
            <a:ext cx="7543220" cy="717551"/>
          </a:xfrm>
        </p:spPr>
        <p:txBody>
          <a:bodyPr/>
          <a:lstStyle/>
          <a:p>
            <a:r>
              <a:rPr lang="pl-PL" dirty="0" err="1"/>
              <a:t>Strategy</a:t>
            </a:r>
            <a:r>
              <a:rPr lang="pl-PL" dirty="0"/>
              <a:t> 1: Single </a:t>
            </a:r>
            <a:r>
              <a:rPr lang="pl-PL" dirty="0" err="1"/>
              <a:t>Sourcing</a:t>
            </a: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170A580C-087B-2BFA-5F85-09E2189F685A}"/>
              </a:ext>
            </a:extLst>
          </p:cNvPr>
          <p:cNvSpPr>
            <a:spLocks noGrp="1"/>
          </p:cNvSpPr>
          <p:nvPr>
            <p:ph type="body" sz="half" idx="1"/>
          </p:nvPr>
        </p:nvSpPr>
        <p:spPr>
          <a:xfrm>
            <a:off x="603253" y="1257302"/>
            <a:ext cx="8807980" cy="5600698"/>
          </a:xfrm>
        </p:spPr>
        <p:txBody>
          <a:bodyPr>
            <a:normAutofit fontScale="85000" lnSpcReduction="20000"/>
          </a:bodyPr>
          <a:lstStyle/>
          <a:p>
            <a:pPr marL="0" indent="0">
              <a:buNone/>
            </a:pPr>
            <a:r>
              <a:rPr lang="en-US" sz="2600" b="1" dirty="0"/>
              <a:t>Definition:</a:t>
            </a:r>
            <a:r>
              <a:rPr lang="en-US" sz="2600" dirty="0"/>
              <a:t> Relying on one supplier for a particular material or service. </a:t>
            </a:r>
            <a:endParaRPr lang="pl-PL" sz="2600" dirty="0"/>
          </a:p>
          <a:p>
            <a:pPr marL="0" indent="0">
              <a:buNone/>
            </a:pPr>
            <a:r>
              <a:rPr lang="pl-PL" sz="2600" b="1" dirty="0" err="1"/>
              <a:t>Advantages</a:t>
            </a:r>
            <a:r>
              <a:rPr lang="pl-PL" sz="2600" b="1" dirty="0"/>
              <a:t> </a:t>
            </a:r>
            <a:r>
              <a:rPr lang="pl-PL" sz="2600" dirty="0"/>
              <a:t>of Single </a:t>
            </a:r>
            <a:r>
              <a:rPr lang="pl-PL" sz="2600" dirty="0" err="1"/>
              <a:t>Sourcing</a:t>
            </a:r>
            <a:r>
              <a:rPr lang="pl-PL" sz="2600" dirty="0"/>
              <a:t>:</a:t>
            </a:r>
            <a:endParaRPr lang="en-US" sz="2600" dirty="0"/>
          </a:p>
          <a:p>
            <a:pPr>
              <a:buFont typeface="Wingdings" panose="05000000000000000000" pitchFamily="2" charset="2"/>
              <a:buChar char="§"/>
            </a:pPr>
            <a:r>
              <a:rPr lang="en-US" sz="2400" dirty="0"/>
              <a:t>Maximum Volume/Leverage: All volume goes to one supplier → highest volume discounts and negotiating power</a:t>
            </a:r>
          </a:p>
          <a:p>
            <a:pPr>
              <a:buFont typeface="Wingdings" panose="05000000000000000000" pitchFamily="2" charset="2"/>
              <a:buChar char="§"/>
            </a:pPr>
            <a:r>
              <a:rPr lang="en-US" sz="2400" dirty="0"/>
              <a:t>Lower Management Cost: Manage one relationship instead of multiple (less communication, coordination, administration)</a:t>
            </a:r>
          </a:p>
          <a:p>
            <a:pPr>
              <a:buFont typeface="Wingdings" panose="05000000000000000000" pitchFamily="2" charset="2"/>
              <a:buChar char="§"/>
            </a:pPr>
            <a:r>
              <a:rPr lang="en-US" sz="2400" dirty="0"/>
              <a:t>Better Quality Control: Easier to build deep quality relationship and implement improvements with one partner</a:t>
            </a:r>
          </a:p>
          <a:p>
            <a:pPr>
              <a:buFont typeface="Wingdings" panose="05000000000000000000" pitchFamily="2" charset="2"/>
              <a:buChar char="§"/>
            </a:pPr>
            <a:r>
              <a:rPr lang="en-US" sz="2400" dirty="0"/>
              <a:t>Cost Stability: Stable pricing (vs. playing suppliers against each other)</a:t>
            </a:r>
          </a:p>
          <a:p>
            <a:pPr>
              <a:buFont typeface="Wingdings" panose="05000000000000000000" pitchFamily="2" charset="2"/>
              <a:buChar char="§"/>
            </a:pPr>
            <a:r>
              <a:rPr lang="en-US" sz="2400" dirty="0"/>
              <a:t>Supplier Commitment: Supplier invests more in your account if they're confident of your full business</a:t>
            </a:r>
          </a:p>
          <a:p>
            <a:pPr>
              <a:buFont typeface="Wingdings" panose="05000000000000000000" pitchFamily="2" charset="2"/>
              <a:buChar char="§"/>
            </a:pPr>
            <a:r>
              <a:rPr lang="en-US" sz="2400" dirty="0"/>
              <a:t>Integrated Supply Chain: Can implement just-in-time (JIT) logistics and real-time integration</a:t>
            </a:r>
          </a:p>
        </p:txBody>
      </p:sp>
    </p:spTree>
    <p:extLst>
      <p:ext uri="{BB962C8B-B14F-4D97-AF65-F5344CB8AC3E}">
        <p14:creationId xmlns:p14="http://schemas.microsoft.com/office/powerpoint/2010/main" val="268833517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2B8E6-AD25-78B3-CE9C-8DFB2CCED6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497D69-EE03-35A9-DBA5-C3C9B591EFA2}"/>
              </a:ext>
            </a:extLst>
          </p:cNvPr>
          <p:cNvSpPr>
            <a:spLocks noGrp="1"/>
          </p:cNvSpPr>
          <p:nvPr>
            <p:ph type="title"/>
          </p:nvPr>
        </p:nvSpPr>
        <p:spPr>
          <a:xfrm>
            <a:off x="603253" y="539751"/>
            <a:ext cx="7543220" cy="717551"/>
          </a:xfrm>
        </p:spPr>
        <p:txBody>
          <a:bodyPr/>
          <a:lstStyle/>
          <a:p>
            <a:r>
              <a:rPr lang="pl-PL" dirty="0" err="1"/>
              <a:t>Strategy</a:t>
            </a:r>
            <a:r>
              <a:rPr lang="pl-PL" dirty="0"/>
              <a:t> 1: Single </a:t>
            </a:r>
            <a:r>
              <a:rPr lang="pl-PL" dirty="0" err="1"/>
              <a:t>Sourcing</a:t>
            </a: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54C97EB5-C5BF-C38D-A425-33AF6F259A3C}"/>
              </a:ext>
            </a:extLst>
          </p:cNvPr>
          <p:cNvSpPr>
            <a:spLocks noGrp="1"/>
          </p:cNvSpPr>
          <p:nvPr>
            <p:ph type="body" sz="half" idx="1"/>
          </p:nvPr>
        </p:nvSpPr>
        <p:spPr>
          <a:xfrm>
            <a:off x="603253" y="1257302"/>
            <a:ext cx="8807980" cy="5600698"/>
          </a:xfrm>
        </p:spPr>
        <p:txBody>
          <a:bodyPr>
            <a:normAutofit/>
          </a:bodyPr>
          <a:lstStyle/>
          <a:p>
            <a:pPr marL="0" indent="0">
              <a:buNone/>
            </a:pPr>
            <a:r>
              <a:rPr lang="pl-PL" sz="2200" b="1" dirty="0" err="1"/>
              <a:t>Disadvantages</a:t>
            </a:r>
            <a:r>
              <a:rPr lang="pl-PL" sz="2200" b="1" dirty="0"/>
              <a:t> </a:t>
            </a:r>
            <a:r>
              <a:rPr lang="pl-PL" sz="2200" dirty="0"/>
              <a:t>of Single </a:t>
            </a:r>
            <a:r>
              <a:rPr lang="pl-PL" sz="2200" dirty="0" err="1"/>
              <a:t>Sourcing</a:t>
            </a:r>
            <a:r>
              <a:rPr lang="pl-PL" sz="2200" dirty="0"/>
              <a:t>:</a:t>
            </a:r>
            <a:endParaRPr lang="en-US" sz="2200" dirty="0"/>
          </a:p>
          <a:p>
            <a:pPr>
              <a:buFont typeface="Wingdings" panose="05000000000000000000" pitchFamily="2" charset="2"/>
              <a:buChar char="§"/>
            </a:pPr>
            <a:r>
              <a:rPr lang="en-US" sz="2000" dirty="0"/>
              <a:t>Total Dependency: If supplier fails, you have no backup. Production could stop completely.</a:t>
            </a:r>
          </a:p>
          <a:p>
            <a:pPr>
              <a:buFont typeface="Wingdings" panose="05000000000000000000" pitchFamily="2" charset="2"/>
              <a:buChar char="§"/>
            </a:pPr>
            <a:r>
              <a:rPr lang="en-US" sz="2000" dirty="0"/>
              <a:t>Reduced Competition: Supplier has no competition; less incentive to innovate or improve</a:t>
            </a:r>
          </a:p>
          <a:p>
            <a:pPr>
              <a:buFont typeface="Wingdings" panose="05000000000000000000" pitchFamily="2" charset="2"/>
              <a:buChar char="§"/>
            </a:pPr>
            <a:r>
              <a:rPr lang="en-US" sz="2000" dirty="0"/>
              <a:t>Limited Negotiating Power: Once committed, supplier knows you're locked in (can raise prices over time)</a:t>
            </a:r>
          </a:p>
          <a:p>
            <a:pPr>
              <a:buFont typeface="Wingdings" panose="05000000000000000000" pitchFamily="2" charset="2"/>
              <a:buChar char="§"/>
            </a:pPr>
            <a:r>
              <a:rPr lang="en-US" sz="2000" dirty="0"/>
              <a:t>Capacity Risk: If supplier reaches capacity, you may not be able to grow</a:t>
            </a:r>
          </a:p>
          <a:p>
            <a:pPr>
              <a:buFont typeface="Wingdings" panose="05000000000000000000" pitchFamily="2" charset="2"/>
              <a:buChar char="§"/>
            </a:pPr>
            <a:r>
              <a:rPr lang="en-US" sz="2000" dirty="0"/>
              <a:t>Innovation Risk: Without competitive pressure, supplier may not invest in R&amp;D</a:t>
            </a:r>
          </a:p>
        </p:txBody>
      </p:sp>
    </p:spTree>
    <p:extLst>
      <p:ext uri="{BB962C8B-B14F-4D97-AF65-F5344CB8AC3E}">
        <p14:creationId xmlns:p14="http://schemas.microsoft.com/office/powerpoint/2010/main" val="285631685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B8269-47F4-F173-2BEF-07BBA96AD0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129B22-79DB-FBA6-D1EF-CB797545790D}"/>
              </a:ext>
            </a:extLst>
          </p:cNvPr>
          <p:cNvSpPr>
            <a:spLocks noGrp="1"/>
          </p:cNvSpPr>
          <p:nvPr>
            <p:ph type="title"/>
          </p:nvPr>
        </p:nvSpPr>
        <p:spPr>
          <a:xfrm>
            <a:off x="603253" y="539751"/>
            <a:ext cx="7543220" cy="717551"/>
          </a:xfrm>
        </p:spPr>
        <p:txBody>
          <a:bodyPr/>
          <a:lstStyle/>
          <a:p>
            <a:r>
              <a:rPr lang="pl-PL" dirty="0" err="1"/>
              <a:t>Strategy</a:t>
            </a:r>
            <a:r>
              <a:rPr lang="pl-PL" dirty="0"/>
              <a:t> 2: </a:t>
            </a:r>
            <a:r>
              <a:rPr lang="pl-PL" dirty="0" err="1"/>
              <a:t>Multiple</a:t>
            </a:r>
            <a:r>
              <a:rPr lang="pl-PL" dirty="0"/>
              <a:t> </a:t>
            </a:r>
            <a:r>
              <a:rPr lang="pl-PL" dirty="0" err="1"/>
              <a:t>Sourcing</a:t>
            </a: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4BA9EECC-E0AA-47BC-51EF-ADDD736BADDA}"/>
              </a:ext>
            </a:extLst>
          </p:cNvPr>
          <p:cNvSpPr>
            <a:spLocks noGrp="1"/>
          </p:cNvSpPr>
          <p:nvPr>
            <p:ph type="body" sz="half" idx="1"/>
          </p:nvPr>
        </p:nvSpPr>
        <p:spPr>
          <a:xfrm>
            <a:off x="603253" y="1257302"/>
            <a:ext cx="8807980" cy="5600698"/>
          </a:xfrm>
        </p:spPr>
        <p:txBody>
          <a:bodyPr>
            <a:normAutofit fontScale="85000" lnSpcReduction="20000"/>
          </a:bodyPr>
          <a:lstStyle/>
          <a:p>
            <a:pPr marL="0" indent="0">
              <a:buNone/>
            </a:pPr>
            <a:r>
              <a:rPr lang="en-US" sz="2600" b="1" dirty="0"/>
              <a:t>Definition:</a:t>
            </a:r>
            <a:r>
              <a:rPr lang="en-US" sz="2600" dirty="0"/>
              <a:t> Sourcing from two or more suppliers for the same material or service. </a:t>
            </a:r>
            <a:endParaRPr lang="pl-PL" sz="2600" dirty="0"/>
          </a:p>
          <a:p>
            <a:pPr marL="0" indent="0">
              <a:buNone/>
            </a:pPr>
            <a:r>
              <a:rPr lang="pl-PL" sz="2600" b="1" dirty="0" err="1"/>
              <a:t>Advantages</a:t>
            </a:r>
            <a:r>
              <a:rPr lang="pl-PL" sz="2600" b="1" dirty="0"/>
              <a:t> </a:t>
            </a:r>
            <a:r>
              <a:rPr lang="pl-PL" sz="2600" dirty="0"/>
              <a:t>of </a:t>
            </a:r>
            <a:r>
              <a:rPr lang="pl-PL" sz="2600" dirty="0" err="1"/>
              <a:t>Multiple</a:t>
            </a:r>
            <a:r>
              <a:rPr lang="pl-PL" sz="2600" dirty="0"/>
              <a:t> </a:t>
            </a:r>
            <a:r>
              <a:rPr lang="pl-PL" sz="2600" dirty="0" err="1"/>
              <a:t>Sourcing</a:t>
            </a:r>
            <a:r>
              <a:rPr lang="pl-PL" sz="2600" dirty="0"/>
              <a:t>:</a:t>
            </a:r>
            <a:endParaRPr lang="en-US" sz="2600" dirty="0"/>
          </a:p>
          <a:p>
            <a:pPr>
              <a:buFont typeface="Wingdings" panose="05000000000000000000" pitchFamily="2" charset="2"/>
              <a:buChar char="§"/>
            </a:pPr>
            <a:r>
              <a:rPr lang="en-US" sz="2400" dirty="0"/>
              <a:t>Risk Mitigation: If one supplier fails, you have backup suppliers (business continuity)</a:t>
            </a:r>
          </a:p>
          <a:p>
            <a:pPr>
              <a:buFont typeface="Wingdings" panose="05000000000000000000" pitchFamily="2" charset="2"/>
              <a:buChar char="§"/>
            </a:pPr>
            <a:r>
              <a:rPr lang="en-US" sz="2400" dirty="0"/>
              <a:t>Competitive Pressure: Suppliers compete on price, quality, service (you benefit)</a:t>
            </a:r>
          </a:p>
          <a:p>
            <a:pPr>
              <a:buFont typeface="Wingdings" panose="05000000000000000000" pitchFamily="2" charset="2"/>
              <a:buChar char="§"/>
            </a:pPr>
            <a:r>
              <a:rPr lang="en-US" sz="2400" dirty="0"/>
              <a:t>Innovation Drive: Competitive pressure encourages suppliers to innovate</a:t>
            </a:r>
          </a:p>
          <a:p>
            <a:pPr>
              <a:buFont typeface="Wingdings" panose="05000000000000000000" pitchFamily="2" charset="2"/>
              <a:buChar char="§"/>
            </a:pPr>
            <a:r>
              <a:rPr lang="en-US" sz="2400" dirty="0"/>
              <a:t>Flexibility: Can switch suppliers if one underperforms or becomes unavailable</a:t>
            </a:r>
          </a:p>
          <a:p>
            <a:pPr>
              <a:buFont typeface="Wingdings" panose="05000000000000000000" pitchFamily="2" charset="2"/>
              <a:buChar char="§"/>
            </a:pPr>
            <a:r>
              <a:rPr lang="en-US" sz="2400" dirty="0"/>
              <a:t>Capacity Redundancy: If you grow beyond one supplier's capacity, others can scale with you</a:t>
            </a:r>
          </a:p>
          <a:p>
            <a:pPr>
              <a:buFont typeface="Wingdings" panose="05000000000000000000" pitchFamily="2" charset="2"/>
              <a:buChar char="§"/>
            </a:pPr>
            <a:r>
              <a:rPr lang="en-US" sz="2400" dirty="0"/>
              <a:t>Market Intelligence: Multiple suppliers provide competitive insights and pricing benchmarks</a:t>
            </a:r>
          </a:p>
        </p:txBody>
      </p:sp>
    </p:spTree>
    <p:extLst>
      <p:ext uri="{BB962C8B-B14F-4D97-AF65-F5344CB8AC3E}">
        <p14:creationId xmlns:p14="http://schemas.microsoft.com/office/powerpoint/2010/main" val="9627567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54D84-7445-C980-8B8A-0184B40B8A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F38ECC-E0C8-32F5-B972-9478A2C019A8}"/>
              </a:ext>
            </a:extLst>
          </p:cNvPr>
          <p:cNvSpPr>
            <a:spLocks noGrp="1"/>
          </p:cNvSpPr>
          <p:nvPr>
            <p:ph type="title"/>
          </p:nvPr>
        </p:nvSpPr>
        <p:spPr>
          <a:xfrm>
            <a:off x="603253" y="539751"/>
            <a:ext cx="7543220" cy="717551"/>
          </a:xfrm>
        </p:spPr>
        <p:txBody>
          <a:bodyPr/>
          <a:lstStyle/>
          <a:p>
            <a:r>
              <a:rPr lang="pl-PL" dirty="0" err="1"/>
              <a:t>Strategy</a:t>
            </a:r>
            <a:r>
              <a:rPr lang="pl-PL" dirty="0"/>
              <a:t> 2: </a:t>
            </a:r>
            <a:r>
              <a:rPr lang="pl-PL" dirty="0" err="1"/>
              <a:t>Multiple</a:t>
            </a:r>
            <a:r>
              <a:rPr lang="pl-PL" dirty="0"/>
              <a:t> </a:t>
            </a:r>
            <a:r>
              <a:rPr lang="pl-PL" dirty="0" err="1"/>
              <a:t>Sourcing</a:t>
            </a: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FFAD3541-2D79-ECDB-F672-3BDC3130D990}"/>
              </a:ext>
            </a:extLst>
          </p:cNvPr>
          <p:cNvSpPr>
            <a:spLocks noGrp="1"/>
          </p:cNvSpPr>
          <p:nvPr>
            <p:ph type="body" sz="half" idx="1"/>
          </p:nvPr>
        </p:nvSpPr>
        <p:spPr>
          <a:xfrm>
            <a:off x="603253" y="1257302"/>
            <a:ext cx="8807980" cy="5600698"/>
          </a:xfrm>
        </p:spPr>
        <p:txBody>
          <a:bodyPr>
            <a:normAutofit/>
          </a:bodyPr>
          <a:lstStyle/>
          <a:p>
            <a:pPr marL="0" indent="0">
              <a:buNone/>
            </a:pPr>
            <a:r>
              <a:rPr lang="pl-PL" sz="2400" b="1" dirty="0" err="1"/>
              <a:t>Disadvantages</a:t>
            </a:r>
            <a:r>
              <a:rPr lang="pl-PL" sz="2400" b="1" dirty="0"/>
              <a:t> </a:t>
            </a:r>
            <a:r>
              <a:rPr lang="pl-PL" sz="2600" dirty="0"/>
              <a:t>of </a:t>
            </a:r>
            <a:r>
              <a:rPr lang="pl-PL" sz="2600" dirty="0" err="1"/>
              <a:t>Multiple</a:t>
            </a:r>
            <a:r>
              <a:rPr lang="pl-PL" sz="2600" dirty="0"/>
              <a:t> </a:t>
            </a:r>
            <a:r>
              <a:rPr lang="pl-PL" sz="2600" dirty="0" err="1"/>
              <a:t>Sourcing</a:t>
            </a:r>
            <a:r>
              <a:rPr lang="pl-PL" sz="2600" dirty="0"/>
              <a:t>:</a:t>
            </a:r>
            <a:endParaRPr lang="en-US" sz="2600" dirty="0"/>
          </a:p>
          <a:p>
            <a:pPr>
              <a:buFont typeface="Wingdings" panose="05000000000000000000" pitchFamily="2" charset="2"/>
              <a:buChar char="§"/>
            </a:pPr>
            <a:r>
              <a:rPr lang="en-US" sz="2000" dirty="0"/>
              <a:t>Lower Volume Discounts: Each supplier gets smaller volume → less leverage for pricing</a:t>
            </a:r>
          </a:p>
          <a:p>
            <a:pPr>
              <a:buFont typeface="Wingdings" panose="05000000000000000000" pitchFamily="2" charset="2"/>
              <a:buChar char="§"/>
            </a:pPr>
            <a:r>
              <a:rPr lang="en-US" sz="2000" dirty="0"/>
              <a:t>Higher Management Cost: Manage multiple relationships, contracts, quality systems, communication</a:t>
            </a:r>
          </a:p>
          <a:p>
            <a:pPr>
              <a:buFont typeface="Wingdings" panose="05000000000000000000" pitchFamily="2" charset="2"/>
              <a:buChar char="§"/>
            </a:pPr>
            <a:r>
              <a:rPr lang="en-US" sz="2000" dirty="0"/>
              <a:t>Variability: Different suppliers may have different quality, delivery, specifications (harder to standardize)</a:t>
            </a:r>
          </a:p>
          <a:p>
            <a:pPr>
              <a:buFont typeface="Wingdings" panose="05000000000000000000" pitchFamily="2" charset="2"/>
              <a:buChar char="§"/>
            </a:pPr>
            <a:r>
              <a:rPr lang="en-US" sz="2000" dirty="0"/>
              <a:t>Complex Supply Chain: More coordination required; harder to implement JIT</a:t>
            </a:r>
          </a:p>
          <a:p>
            <a:pPr>
              <a:buFont typeface="Wingdings" panose="05000000000000000000" pitchFamily="2" charset="2"/>
              <a:buChar char="§"/>
            </a:pPr>
            <a:r>
              <a:rPr lang="en-US" sz="2000" dirty="0"/>
              <a:t>Supplier Commitment: Suppliers less committed since they know volume could shift to competitors</a:t>
            </a:r>
          </a:p>
        </p:txBody>
      </p:sp>
    </p:spTree>
    <p:extLst>
      <p:ext uri="{BB962C8B-B14F-4D97-AF65-F5344CB8AC3E}">
        <p14:creationId xmlns:p14="http://schemas.microsoft.com/office/powerpoint/2010/main" val="43252912"/>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8EEBB-66EB-2D54-3272-5BDDC2861E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B9F711-4F8D-BAD3-B689-733152D1DF62}"/>
              </a:ext>
            </a:extLst>
          </p:cNvPr>
          <p:cNvSpPr>
            <a:spLocks noGrp="1"/>
          </p:cNvSpPr>
          <p:nvPr>
            <p:ph type="title"/>
          </p:nvPr>
        </p:nvSpPr>
        <p:spPr>
          <a:xfrm>
            <a:off x="603253" y="539751"/>
            <a:ext cx="7543220" cy="717551"/>
          </a:xfrm>
        </p:spPr>
        <p:txBody>
          <a:bodyPr/>
          <a:lstStyle/>
          <a:p>
            <a:r>
              <a:rPr lang="pl-PL" dirty="0" err="1"/>
              <a:t>Comparison</a:t>
            </a:r>
            <a:r>
              <a:rPr lang="pl-PL" dirty="0"/>
              <a:t> Matrix</a:t>
            </a:r>
            <a:br>
              <a:rPr lang="pl-PL" dirty="0"/>
            </a:br>
            <a:br>
              <a:rPr lang="pl-PL" dirty="0"/>
            </a:br>
            <a:br>
              <a:rPr lang="pl-PL" dirty="0"/>
            </a:br>
            <a:br>
              <a:rPr lang="pl-PL" dirty="0"/>
            </a:br>
            <a:br>
              <a:rPr lang="pl-PL" dirty="0"/>
            </a:br>
            <a:br>
              <a:rPr lang="pl-PL" dirty="0"/>
            </a:br>
            <a:br>
              <a:rPr lang="pl-PL" dirty="0"/>
            </a:br>
            <a:br>
              <a:rPr lang="pl-PL" dirty="0"/>
            </a:br>
            <a:endParaRPr lang="pl-PL" dirty="0"/>
          </a:p>
        </p:txBody>
      </p:sp>
      <p:pic>
        <p:nvPicPr>
          <p:cNvPr id="7" name="Obraz 6" descr="Obraz zawierający tekst, zrzut ekranu, Czcionka, numer&#10;&#10;Zawartość wygenerowana przez AI może być niepoprawna.">
            <a:extLst>
              <a:ext uri="{FF2B5EF4-FFF2-40B4-BE49-F238E27FC236}">
                <a16:creationId xmlns:a16="http://schemas.microsoft.com/office/drawing/2014/main" id="{CC0FD3A9-3236-2A38-92B4-E126AA47940E}"/>
              </a:ext>
            </a:extLst>
          </p:cNvPr>
          <p:cNvPicPr>
            <a:picLocks noChangeAspect="1"/>
          </p:cNvPicPr>
          <p:nvPr/>
        </p:nvPicPr>
        <p:blipFill>
          <a:blip r:embed="rId2"/>
          <a:stretch>
            <a:fillRect/>
          </a:stretch>
        </p:blipFill>
        <p:spPr>
          <a:xfrm>
            <a:off x="603252" y="1162363"/>
            <a:ext cx="7683497" cy="5283032"/>
          </a:xfrm>
          <a:prstGeom prst="rect">
            <a:avLst/>
          </a:prstGeom>
        </p:spPr>
      </p:pic>
    </p:spTree>
    <p:extLst>
      <p:ext uri="{BB962C8B-B14F-4D97-AF65-F5344CB8AC3E}">
        <p14:creationId xmlns:p14="http://schemas.microsoft.com/office/powerpoint/2010/main" val="242414858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E9EF-C440-5421-16C8-F0C5BF9BFCB6}"/>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04D69DE9-4929-C23D-23E2-F9905D0E92B8}"/>
              </a:ext>
            </a:extLst>
          </p:cNvPr>
          <p:cNvSpPr>
            <a:spLocks noGrp="1"/>
          </p:cNvSpPr>
          <p:nvPr>
            <p:ph type="pic" idx="21"/>
          </p:nvPr>
        </p:nvSpPr>
        <p:spPr/>
        <p:txBody>
          <a:bodyPr/>
          <a:lstStyle/>
          <a:p>
            <a:endParaRPr lang="en-GB"/>
          </a:p>
        </p:txBody>
      </p:sp>
    </p:spTree>
    <p:extLst>
      <p:ext uri="{BB962C8B-B14F-4D97-AF65-F5344CB8AC3E}">
        <p14:creationId xmlns:p14="http://schemas.microsoft.com/office/powerpoint/2010/main" val="422652704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lnSpcReduction="10000"/>
          </a:bodyPr>
          <a:lstStyle/>
          <a:p>
            <a:pPr>
              <a:buFont typeface="Wingdings" panose="05000000000000000000" pitchFamily="2" charset="2"/>
              <a:buChar char="§"/>
            </a:pPr>
            <a:r>
              <a:rPr lang="en-US" sz="2400" dirty="0"/>
              <a:t>Identify the four critical supplier selection criteria (quality, cost, delivery, capability)</a:t>
            </a:r>
          </a:p>
          <a:p>
            <a:pPr>
              <a:buFont typeface="Wingdings" panose="05000000000000000000" pitchFamily="2" charset="2"/>
              <a:buChar char="§"/>
            </a:pPr>
            <a:r>
              <a:rPr lang="en-US" sz="2400" dirty="0"/>
              <a:t>Calculate Total Cost of Ownership (TCO) beyond purchase price</a:t>
            </a:r>
          </a:p>
          <a:p>
            <a:pPr>
              <a:buFont typeface="Wingdings" panose="05000000000000000000" pitchFamily="2" charset="2"/>
              <a:buChar char="§"/>
            </a:pPr>
            <a:r>
              <a:rPr lang="en-US" sz="2400" dirty="0"/>
              <a:t>Design supplier evaluation and rating systems</a:t>
            </a:r>
          </a:p>
          <a:p>
            <a:pPr>
              <a:buFont typeface="Wingdings" panose="05000000000000000000" pitchFamily="2" charset="2"/>
              <a:buChar char="§"/>
            </a:pPr>
            <a:r>
              <a:rPr lang="en-US" sz="2400" dirty="0"/>
              <a:t>Compare single vs. multiple sourcing strategies and their trade-offs</a:t>
            </a:r>
          </a:p>
          <a:p>
            <a:pPr>
              <a:buFont typeface="Wingdings" panose="05000000000000000000" pitchFamily="2" charset="2"/>
              <a:buChar char="§"/>
            </a:pPr>
            <a:r>
              <a:rPr lang="en-US" sz="2400" dirty="0"/>
              <a:t>Develop supplier partnership models for mutual value creation</a:t>
            </a:r>
          </a:p>
          <a:p>
            <a:pPr>
              <a:buFont typeface="Wingdings" panose="05000000000000000000" pitchFamily="2" charset="2"/>
              <a:buChar char="§"/>
            </a:pPr>
            <a:r>
              <a:rPr lang="en-US" sz="2400" dirty="0"/>
              <a:t>Plan supplier development programs to improve performance</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a:t>
            </a:r>
            <a:r>
              <a:rPr lang="pl-PL" sz="3600" b="0" dirty="0"/>
              <a:t> 1</a:t>
            </a:r>
            <a:br>
              <a:rPr lang="pl-PL" sz="3600" dirty="0"/>
            </a:br>
            <a:r>
              <a:rPr lang="en-US" sz="4000" dirty="0"/>
              <a:t>The Four Pillars of Supplier Selection</a:t>
            </a:r>
            <a:br>
              <a:rPr lang="pl-PL" dirty="0"/>
            </a:br>
            <a:br>
              <a:rPr lang="pl-PL" dirty="0"/>
            </a:br>
            <a:br>
              <a:rPr lang="pl-PL" dirty="0"/>
            </a:br>
            <a:endParaRPr lang="pl-PL" dirty="0"/>
          </a:p>
        </p:txBody>
      </p:sp>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2369B-3C85-CC42-9180-C1F9FF66C7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851702-5B2A-E337-E696-35AB819EBD87}"/>
              </a:ext>
            </a:extLst>
          </p:cNvPr>
          <p:cNvSpPr>
            <a:spLocks noGrp="1"/>
          </p:cNvSpPr>
          <p:nvPr>
            <p:ph type="title"/>
          </p:nvPr>
        </p:nvSpPr>
        <p:spPr/>
        <p:txBody>
          <a:bodyPr/>
          <a:lstStyle/>
          <a:p>
            <a:r>
              <a:rPr lang="pl-PL" dirty="0" err="1"/>
              <a:t>Dimension</a:t>
            </a:r>
            <a:r>
              <a:rPr lang="pl-PL" dirty="0"/>
              <a:t> 1: </a:t>
            </a:r>
            <a:r>
              <a:rPr lang="pl-PL" dirty="0" err="1"/>
              <a:t>Quality</a:t>
            </a:r>
            <a:br>
              <a:rPr lang="pl-PL" dirty="0"/>
            </a:br>
            <a:br>
              <a:rPr lang="pl-PL" dirty="0"/>
            </a:br>
            <a:endParaRPr lang="pl-PL" dirty="0"/>
          </a:p>
        </p:txBody>
      </p:sp>
      <p:sp>
        <p:nvSpPr>
          <p:cNvPr id="3" name="Text Placeholder 2">
            <a:extLst>
              <a:ext uri="{FF2B5EF4-FFF2-40B4-BE49-F238E27FC236}">
                <a16:creationId xmlns:a16="http://schemas.microsoft.com/office/drawing/2014/main" id="{9902DAA8-2CF6-4248-B670-760CAD477556}"/>
              </a:ext>
            </a:extLst>
          </p:cNvPr>
          <p:cNvSpPr>
            <a:spLocks noGrp="1"/>
          </p:cNvSpPr>
          <p:nvPr>
            <p:ph type="body" sz="half" idx="1"/>
          </p:nvPr>
        </p:nvSpPr>
        <p:spPr>
          <a:xfrm>
            <a:off x="603253" y="1257302"/>
            <a:ext cx="8807980" cy="5600698"/>
          </a:xfrm>
        </p:spPr>
        <p:txBody>
          <a:bodyPr>
            <a:normAutofit fontScale="77500" lnSpcReduction="20000"/>
          </a:bodyPr>
          <a:lstStyle/>
          <a:p>
            <a:pPr marL="0" indent="0">
              <a:buNone/>
            </a:pPr>
            <a:r>
              <a:rPr lang="en-US" b="1" dirty="0"/>
              <a:t>Definition:</a:t>
            </a:r>
            <a:r>
              <a:rPr lang="en-US" dirty="0"/>
              <a:t> The supplier's ability to consistently deliver products or services that meet or exceed specifications </a:t>
            </a:r>
            <a:br>
              <a:rPr lang="pl-PL" dirty="0"/>
            </a:br>
            <a:r>
              <a:rPr lang="en-US" dirty="0"/>
              <a:t>and customer expectations. </a:t>
            </a:r>
            <a:endParaRPr lang="pl-PL" dirty="0"/>
          </a:p>
          <a:p>
            <a:pPr marL="0" indent="0">
              <a:buNone/>
            </a:pPr>
            <a:r>
              <a:rPr lang="pl-PL" b="1" dirty="0" err="1"/>
              <a:t>Quality</a:t>
            </a:r>
            <a:r>
              <a:rPr lang="pl-PL" b="1" dirty="0"/>
              <a:t> </a:t>
            </a:r>
            <a:r>
              <a:rPr lang="pl-PL" b="1" dirty="0" err="1"/>
              <a:t>Metrics</a:t>
            </a:r>
            <a:r>
              <a:rPr lang="pl-PL" b="1" dirty="0"/>
              <a:t> </a:t>
            </a:r>
            <a:r>
              <a:rPr lang="pl-PL" dirty="0"/>
              <a:t>to </a:t>
            </a:r>
            <a:r>
              <a:rPr lang="pl-PL" dirty="0" err="1"/>
              <a:t>Evaluate</a:t>
            </a:r>
            <a:r>
              <a:rPr lang="pl-PL" dirty="0"/>
              <a:t>:</a:t>
            </a:r>
          </a:p>
          <a:p>
            <a:pPr>
              <a:buFont typeface="Wingdings" panose="05000000000000000000" pitchFamily="2" charset="2"/>
              <a:buChar char="§"/>
            </a:pPr>
            <a:r>
              <a:rPr lang="en-US" sz="2400" dirty="0"/>
              <a:t>Defect Rate: Percentage of goods received that don't meet specifications (target: &lt;1%)</a:t>
            </a:r>
          </a:p>
          <a:p>
            <a:pPr>
              <a:buFont typeface="Wingdings" panose="05000000000000000000" pitchFamily="2" charset="2"/>
              <a:buChar char="§"/>
            </a:pPr>
            <a:r>
              <a:rPr lang="en-US" sz="2400" dirty="0"/>
              <a:t>On-Spec Delivery: Percentage of shipments that meet all quality requirements first time</a:t>
            </a:r>
          </a:p>
          <a:p>
            <a:pPr>
              <a:buFont typeface="Wingdings" panose="05000000000000000000" pitchFamily="2" charset="2"/>
              <a:buChar char="§"/>
            </a:pPr>
            <a:r>
              <a:rPr lang="en-US" sz="2400" dirty="0"/>
              <a:t>Quality Certifications: ISO 9001, ISO 14001, industry-specific certifications (medical devices, automotive, food safety)</a:t>
            </a:r>
          </a:p>
          <a:p>
            <a:pPr>
              <a:buFont typeface="Wingdings" panose="05000000000000000000" pitchFamily="2" charset="2"/>
              <a:buChar char="§"/>
            </a:pPr>
            <a:r>
              <a:rPr lang="en-US" sz="2400" dirty="0"/>
              <a:t>Testing &amp; Inspection: Does supplier have in-house testing capability? Third-party verification?</a:t>
            </a:r>
          </a:p>
          <a:p>
            <a:pPr>
              <a:buFont typeface="Wingdings" panose="05000000000000000000" pitchFamily="2" charset="2"/>
              <a:buChar char="§"/>
            </a:pPr>
            <a:r>
              <a:rPr lang="en-US" sz="2400" dirty="0"/>
              <a:t> Quality History: Track record with previous customers and references</a:t>
            </a:r>
          </a:p>
          <a:p>
            <a:pPr>
              <a:buFont typeface="Wingdings" panose="05000000000000000000" pitchFamily="2" charset="2"/>
              <a:buChar char="§"/>
            </a:pPr>
            <a:r>
              <a:rPr lang="en-US" sz="2400" dirty="0"/>
              <a:t> Continuous Improvement: Does supplier actively invest in quality improvement programs?</a:t>
            </a:r>
          </a:p>
        </p:txBody>
      </p:sp>
    </p:spTree>
    <p:extLst>
      <p:ext uri="{BB962C8B-B14F-4D97-AF65-F5344CB8AC3E}">
        <p14:creationId xmlns:p14="http://schemas.microsoft.com/office/powerpoint/2010/main" val="367981150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706F2-AF07-0C14-3039-BB53419B2F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FDC1F8-177D-EC0B-34EE-D6131EFF4CEA}"/>
              </a:ext>
            </a:extLst>
          </p:cNvPr>
          <p:cNvSpPr>
            <a:spLocks noGrp="1"/>
          </p:cNvSpPr>
          <p:nvPr>
            <p:ph type="title"/>
          </p:nvPr>
        </p:nvSpPr>
        <p:spPr/>
        <p:txBody>
          <a:bodyPr/>
          <a:lstStyle/>
          <a:p>
            <a:r>
              <a:rPr lang="pl-PL" dirty="0" err="1"/>
              <a:t>Cost</a:t>
            </a:r>
            <a:r>
              <a:rPr lang="pl-PL" dirty="0"/>
              <a:t> of </a:t>
            </a:r>
            <a:r>
              <a:rPr lang="pl-PL" dirty="0" err="1"/>
              <a:t>Poor</a:t>
            </a:r>
            <a:r>
              <a:rPr lang="pl-PL" dirty="0"/>
              <a:t> </a:t>
            </a:r>
            <a:r>
              <a:rPr lang="pl-PL" dirty="0" err="1"/>
              <a:t>Quality</a:t>
            </a:r>
            <a:br>
              <a:rPr lang="pl-PL" dirty="0"/>
            </a:br>
            <a:br>
              <a:rPr lang="pl-PL" dirty="0"/>
            </a:br>
            <a:endParaRPr lang="pl-PL" dirty="0"/>
          </a:p>
        </p:txBody>
      </p:sp>
      <p:sp>
        <p:nvSpPr>
          <p:cNvPr id="3" name="Text Placeholder 2">
            <a:extLst>
              <a:ext uri="{FF2B5EF4-FFF2-40B4-BE49-F238E27FC236}">
                <a16:creationId xmlns:a16="http://schemas.microsoft.com/office/drawing/2014/main" id="{BEF890F0-DE6A-0D42-B7CE-1AF10E8237D0}"/>
              </a:ext>
            </a:extLst>
          </p:cNvPr>
          <p:cNvSpPr>
            <a:spLocks noGrp="1"/>
          </p:cNvSpPr>
          <p:nvPr>
            <p:ph type="body" sz="half" idx="1"/>
          </p:nvPr>
        </p:nvSpPr>
        <p:spPr>
          <a:xfrm>
            <a:off x="603253" y="2220538"/>
            <a:ext cx="8807980" cy="2416923"/>
          </a:xfrm>
        </p:spPr>
        <p:txBody>
          <a:bodyPr>
            <a:normAutofit/>
          </a:bodyPr>
          <a:lstStyle/>
          <a:p>
            <a:pPr marL="0" indent="0" algn="ctr">
              <a:buNone/>
            </a:pPr>
            <a:r>
              <a:rPr lang="en-US" dirty="0"/>
              <a:t>Low-quality suppliers create </a:t>
            </a:r>
            <a:r>
              <a:rPr lang="en-US" b="1" dirty="0"/>
              <a:t>hidden costs</a:t>
            </a:r>
            <a:r>
              <a:rPr lang="en-US" dirty="0"/>
              <a:t>: rework, scrap, warranty claims, customer returns, brand damage, operational disruptions. A supplier with 5% defect rate might appear cheaper but costs significantly more in total cost of ownership.</a:t>
            </a:r>
            <a:endParaRPr lang="pl-PL" dirty="0"/>
          </a:p>
        </p:txBody>
      </p:sp>
    </p:spTree>
    <p:extLst>
      <p:ext uri="{BB962C8B-B14F-4D97-AF65-F5344CB8AC3E}">
        <p14:creationId xmlns:p14="http://schemas.microsoft.com/office/powerpoint/2010/main" val="202202494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B6E6A-DB78-A1F0-4582-4E70D636F5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7783D6-4EAE-CC63-CD9F-5C98C90B0DC4}"/>
              </a:ext>
            </a:extLst>
          </p:cNvPr>
          <p:cNvSpPr>
            <a:spLocks noGrp="1"/>
          </p:cNvSpPr>
          <p:nvPr>
            <p:ph type="title"/>
          </p:nvPr>
        </p:nvSpPr>
        <p:spPr/>
        <p:txBody>
          <a:bodyPr/>
          <a:lstStyle/>
          <a:p>
            <a:r>
              <a:rPr lang="pl-PL" dirty="0" err="1"/>
              <a:t>Dimension</a:t>
            </a:r>
            <a:r>
              <a:rPr lang="pl-PL" dirty="0"/>
              <a:t> 2: </a:t>
            </a:r>
            <a:r>
              <a:rPr lang="pl-PL" dirty="0" err="1"/>
              <a:t>Cost</a:t>
            </a: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087E362C-5F14-286D-FED1-C096A862058A}"/>
              </a:ext>
            </a:extLst>
          </p:cNvPr>
          <p:cNvSpPr>
            <a:spLocks noGrp="1"/>
          </p:cNvSpPr>
          <p:nvPr>
            <p:ph type="body" sz="half" idx="1"/>
          </p:nvPr>
        </p:nvSpPr>
        <p:spPr>
          <a:xfrm>
            <a:off x="603253" y="1257302"/>
            <a:ext cx="8807980" cy="5600698"/>
          </a:xfrm>
        </p:spPr>
        <p:txBody>
          <a:bodyPr>
            <a:normAutofit fontScale="85000" lnSpcReduction="10000"/>
          </a:bodyPr>
          <a:lstStyle/>
          <a:p>
            <a:pPr marL="0" indent="0">
              <a:buNone/>
            </a:pPr>
            <a:r>
              <a:rPr lang="en-US" sz="2600" b="1" dirty="0"/>
              <a:t>Definition:</a:t>
            </a:r>
            <a:r>
              <a:rPr lang="en-US" sz="2600" dirty="0"/>
              <a:t> The supplier's pricing, payment terms, and cost structure relative to market rates and your budget.. </a:t>
            </a:r>
            <a:endParaRPr lang="pl-PL" sz="2600" dirty="0"/>
          </a:p>
          <a:p>
            <a:pPr marL="0" indent="0">
              <a:buNone/>
            </a:pPr>
            <a:r>
              <a:rPr lang="pl-PL" sz="2600" b="1" dirty="0" err="1"/>
              <a:t>Quality</a:t>
            </a:r>
            <a:r>
              <a:rPr lang="pl-PL" sz="2600" b="1" dirty="0"/>
              <a:t> </a:t>
            </a:r>
            <a:r>
              <a:rPr lang="pl-PL" sz="2600" b="1" dirty="0" err="1"/>
              <a:t>Metrics</a:t>
            </a:r>
            <a:r>
              <a:rPr lang="pl-PL" sz="2600" b="1" dirty="0"/>
              <a:t> </a:t>
            </a:r>
            <a:r>
              <a:rPr lang="pl-PL" sz="2600" dirty="0"/>
              <a:t>to </a:t>
            </a:r>
            <a:r>
              <a:rPr lang="pl-PL" sz="2600" dirty="0" err="1"/>
              <a:t>Evaluate</a:t>
            </a:r>
            <a:r>
              <a:rPr lang="pl-PL" sz="2600" dirty="0"/>
              <a:t>:</a:t>
            </a:r>
          </a:p>
          <a:p>
            <a:pPr>
              <a:buFont typeface="Wingdings" panose="05000000000000000000" pitchFamily="2" charset="2"/>
              <a:buChar char="§"/>
            </a:pPr>
            <a:r>
              <a:rPr lang="en-US" sz="2400" dirty="0"/>
              <a:t>Unit Price: Price per unit or hour (but NOT the only cost factor)</a:t>
            </a:r>
          </a:p>
          <a:p>
            <a:pPr>
              <a:buFont typeface="Wingdings" panose="05000000000000000000" pitchFamily="2" charset="2"/>
              <a:buChar char="§"/>
            </a:pPr>
            <a:r>
              <a:rPr lang="en-US" sz="2400" dirty="0"/>
              <a:t>Volume Discounts: Does supplier offer tiered pricing for larger orders?</a:t>
            </a:r>
          </a:p>
          <a:p>
            <a:pPr>
              <a:buFont typeface="Wingdings" panose="05000000000000000000" pitchFamily="2" charset="2"/>
              <a:buChar char="§"/>
            </a:pPr>
            <a:r>
              <a:rPr lang="en-US" sz="2400" dirty="0"/>
              <a:t>Payment Terms: Net 30? Net 60? Early payment discounts? (affects cash flow)</a:t>
            </a:r>
          </a:p>
          <a:p>
            <a:pPr>
              <a:buFont typeface="Wingdings" panose="05000000000000000000" pitchFamily="2" charset="2"/>
              <a:buChar char="§"/>
            </a:pPr>
            <a:r>
              <a:rPr lang="en-US" sz="2400" dirty="0"/>
              <a:t>Minimum Order Quantities: Does supplier require large minimums? (affects inventory carrying costs)</a:t>
            </a:r>
          </a:p>
          <a:p>
            <a:pPr>
              <a:buFont typeface="Wingdings" panose="05000000000000000000" pitchFamily="2" charset="2"/>
              <a:buChar char="§"/>
            </a:pPr>
            <a:r>
              <a:rPr lang="en-US" sz="2400" dirty="0"/>
              <a:t>Lead Times: Shorter lead times reduce inventory carrying costs</a:t>
            </a:r>
          </a:p>
          <a:p>
            <a:pPr>
              <a:buFont typeface="Wingdings" panose="05000000000000000000" pitchFamily="2" charset="2"/>
              <a:buChar char="§"/>
            </a:pPr>
            <a:r>
              <a:rPr lang="en-US" sz="2400" dirty="0"/>
              <a:t>Total Cost of Ownership: Price + quality + delivery + service (covered in detail in Section 2)</a:t>
            </a:r>
          </a:p>
        </p:txBody>
      </p:sp>
      <p:sp>
        <p:nvSpPr>
          <p:cNvPr id="5" name="Prostokąt: zaokrąglone rogi 4">
            <a:extLst>
              <a:ext uri="{FF2B5EF4-FFF2-40B4-BE49-F238E27FC236}">
                <a16:creationId xmlns:a16="http://schemas.microsoft.com/office/drawing/2014/main" id="{442D0DEE-C2A0-EC01-E511-E0600FE66A46}"/>
              </a:ext>
            </a:extLst>
          </p:cNvPr>
          <p:cNvSpPr/>
          <p:nvPr/>
        </p:nvSpPr>
        <p:spPr>
          <a:xfrm>
            <a:off x="9192638" y="3707606"/>
            <a:ext cx="2999362" cy="3150394"/>
          </a:xfrm>
          <a:prstGeom prst="roundRect">
            <a:avLst/>
          </a:prstGeom>
          <a:ln/>
        </p:spPr>
        <p:style>
          <a:lnRef idx="1">
            <a:schemeClr val="accent1"/>
          </a:lnRef>
          <a:fillRef idx="2">
            <a:schemeClr val="accent1"/>
          </a:fillRef>
          <a:effectRef idx="1">
            <a:schemeClr val="accent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algn="ctr" defTabSz="825500">
              <a:lnSpc>
                <a:spcPct val="100000"/>
              </a:lnSpc>
              <a:spcBef>
                <a:spcPts val="0"/>
              </a:spcBef>
            </a:pPr>
            <a:r>
              <a:rPr lang="en-US" sz="1800" b="1" dirty="0"/>
              <a:t>Key Insight:</a:t>
            </a:r>
            <a:r>
              <a:rPr lang="en-US" sz="1800" dirty="0"/>
              <a:t> </a:t>
            </a:r>
            <a:br>
              <a:rPr lang="pl-PL" sz="1800" dirty="0"/>
            </a:br>
            <a:r>
              <a:rPr lang="en-US" sz="1800" dirty="0"/>
              <a:t>The cheapest supplier </a:t>
            </a:r>
            <a:br>
              <a:rPr lang="pl-PL" sz="1800" dirty="0"/>
            </a:br>
            <a:r>
              <a:rPr lang="en-US" sz="1800" dirty="0"/>
              <a:t>is </a:t>
            </a:r>
            <a:r>
              <a:rPr lang="en-US" sz="1800" b="1" dirty="0"/>
              <a:t>rarely</a:t>
            </a:r>
            <a:r>
              <a:rPr lang="en-US" sz="1800" dirty="0"/>
              <a:t> the best choice. A supplier 10% cheaper but with 5% defect rate, poor delivery, and high service costs will cost you significantly more overall. </a:t>
            </a:r>
            <a:endParaRPr kumimoji="0" lang="pl-PL" sz="18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79865586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4DDC3-0A7F-C6AF-CCBC-B8E9A90B09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98B18E-0850-1722-1C8F-CAEF309EAF2F}"/>
              </a:ext>
            </a:extLst>
          </p:cNvPr>
          <p:cNvSpPr>
            <a:spLocks noGrp="1"/>
          </p:cNvSpPr>
          <p:nvPr>
            <p:ph type="title"/>
          </p:nvPr>
        </p:nvSpPr>
        <p:spPr/>
        <p:txBody>
          <a:bodyPr/>
          <a:lstStyle/>
          <a:p>
            <a:r>
              <a:rPr lang="pl-PL" dirty="0" err="1"/>
              <a:t>Dimension</a:t>
            </a:r>
            <a:r>
              <a:rPr lang="pl-PL" dirty="0"/>
              <a:t> 3: Delivery</a:t>
            </a: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881DB3E1-2876-CF60-1A76-BFB6736E94BE}"/>
              </a:ext>
            </a:extLst>
          </p:cNvPr>
          <p:cNvSpPr>
            <a:spLocks noGrp="1"/>
          </p:cNvSpPr>
          <p:nvPr>
            <p:ph type="body" sz="half" idx="1"/>
          </p:nvPr>
        </p:nvSpPr>
        <p:spPr>
          <a:xfrm>
            <a:off x="603253" y="1257302"/>
            <a:ext cx="8807980" cy="5600698"/>
          </a:xfrm>
        </p:spPr>
        <p:txBody>
          <a:bodyPr>
            <a:normAutofit fontScale="85000" lnSpcReduction="20000"/>
          </a:bodyPr>
          <a:lstStyle/>
          <a:p>
            <a:pPr marL="0" indent="0">
              <a:buNone/>
            </a:pPr>
            <a:r>
              <a:rPr lang="en-US" sz="2600" b="1" dirty="0"/>
              <a:t>Definition:</a:t>
            </a:r>
            <a:r>
              <a:rPr lang="en-US" sz="2600" dirty="0"/>
              <a:t> </a:t>
            </a:r>
            <a:r>
              <a:rPr lang="en-US" sz="2400" dirty="0"/>
              <a:t>The supplier's ability to deliver goods or services on time, in the right quantity, to the right location.</a:t>
            </a:r>
            <a:r>
              <a:rPr lang="en-US" sz="2600" dirty="0"/>
              <a:t> </a:t>
            </a:r>
            <a:endParaRPr lang="pl-PL" sz="2600" dirty="0"/>
          </a:p>
          <a:p>
            <a:pPr marL="0" indent="0">
              <a:buNone/>
            </a:pPr>
            <a:r>
              <a:rPr lang="pl-PL" sz="2400" b="1" dirty="0"/>
              <a:t>Delivery Performance </a:t>
            </a:r>
            <a:r>
              <a:rPr lang="pl-PL" sz="2400" b="1" dirty="0" err="1"/>
              <a:t>Metrics</a:t>
            </a:r>
            <a:r>
              <a:rPr lang="pl-PL" sz="2600" dirty="0"/>
              <a:t>:</a:t>
            </a:r>
            <a:endParaRPr lang="en-US" sz="2400" dirty="0"/>
          </a:p>
          <a:p>
            <a:pPr>
              <a:buFont typeface="Wingdings" panose="05000000000000000000" pitchFamily="2" charset="2"/>
              <a:buChar char="§"/>
            </a:pPr>
            <a:r>
              <a:rPr lang="en-US" sz="2400" dirty="0"/>
              <a:t>On-Time Delivery Rate: Percentage of shipments arriving on the promised date (target: &gt;95%)</a:t>
            </a:r>
          </a:p>
          <a:p>
            <a:pPr>
              <a:buFont typeface="Wingdings" panose="05000000000000000000" pitchFamily="2" charset="2"/>
              <a:buChar char="§"/>
            </a:pPr>
            <a:r>
              <a:rPr lang="en-US" sz="2400" dirty="0"/>
              <a:t>Order Accuracy: Percentage of orders containing correct items </a:t>
            </a:r>
            <a:br>
              <a:rPr lang="pl-PL" sz="2400" dirty="0"/>
            </a:br>
            <a:r>
              <a:rPr lang="en-US" sz="2400" dirty="0"/>
              <a:t>in correct quantities</a:t>
            </a:r>
          </a:p>
          <a:p>
            <a:pPr>
              <a:buFont typeface="Wingdings" panose="05000000000000000000" pitchFamily="2" charset="2"/>
              <a:buChar char="§"/>
            </a:pPr>
            <a:r>
              <a:rPr lang="en-US" sz="2400" dirty="0"/>
              <a:t>Lead Time Consistency: Does supplier always deliver </a:t>
            </a:r>
            <a:br>
              <a:rPr lang="pl-PL" sz="2400" dirty="0"/>
            </a:br>
            <a:r>
              <a:rPr lang="en-US" sz="2400" dirty="0"/>
              <a:t>in promised timeframe, or are delays common?</a:t>
            </a:r>
          </a:p>
          <a:p>
            <a:pPr>
              <a:buFont typeface="Wingdings" panose="05000000000000000000" pitchFamily="2" charset="2"/>
              <a:buChar char="§"/>
            </a:pPr>
            <a:r>
              <a:rPr lang="en-US" sz="2400" dirty="0"/>
              <a:t>Flexibility: Can supplier accommodate emergency orders or expedited delivery?</a:t>
            </a:r>
          </a:p>
          <a:p>
            <a:pPr>
              <a:buFont typeface="Wingdings" panose="05000000000000000000" pitchFamily="2" charset="2"/>
              <a:buChar char="§"/>
            </a:pPr>
            <a:r>
              <a:rPr lang="en-US" sz="2400" dirty="0"/>
              <a:t>Location: Is supplier geographically positioned for efficient delivery to your sites?</a:t>
            </a:r>
          </a:p>
          <a:p>
            <a:pPr>
              <a:buFont typeface="Wingdings" panose="05000000000000000000" pitchFamily="2" charset="2"/>
              <a:buChar char="§"/>
            </a:pPr>
            <a:r>
              <a:rPr lang="en-US" sz="2400" dirty="0"/>
              <a:t>Distribution Network: Does supplier have reliable logistics partners and warehousing?</a:t>
            </a:r>
          </a:p>
        </p:txBody>
      </p:sp>
      <p:sp>
        <p:nvSpPr>
          <p:cNvPr id="4" name="Prostokąt: zaokrąglone rogi 3">
            <a:extLst>
              <a:ext uri="{FF2B5EF4-FFF2-40B4-BE49-F238E27FC236}">
                <a16:creationId xmlns:a16="http://schemas.microsoft.com/office/drawing/2014/main" id="{E4E5BA46-AD85-F8BC-1775-CE85ACEBA6E2}"/>
              </a:ext>
            </a:extLst>
          </p:cNvPr>
          <p:cNvSpPr/>
          <p:nvPr/>
        </p:nvSpPr>
        <p:spPr>
          <a:xfrm>
            <a:off x="9192638" y="3454567"/>
            <a:ext cx="2999362" cy="3423722"/>
          </a:xfrm>
          <a:prstGeom prst="roundRect">
            <a:avLst/>
          </a:prstGeom>
          <a:ln/>
        </p:spPr>
        <p:style>
          <a:lnRef idx="1">
            <a:schemeClr val="accent1"/>
          </a:lnRef>
          <a:fillRef idx="2">
            <a:schemeClr val="accent1"/>
          </a:fillRef>
          <a:effectRef idx="1">
            <a:schemeClr val="accent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algn="ctr" defTabSz="825500">
              <a:lnSpc>
                <a:spcPct val="100000"/>
              </a:lnSpc>
              <a:spcBef>
                <a:spcPts val="0"/>
              </a:spcBef>
            </a:pPr>
            <a:r>
              <a:rPr lang="en-US" sz="1800" b="1" dirty="0"/>
              <a:t>Key Insight:</a:t>
            </a:r>
            <a:r>
              <a:rPr lang="en-US" sz="1800" dirty="0"/>
              <a:t> </a:t>
            </a:r>
            <a:br>
              <a:rPr lang="pl-PL" sz="1800" dirty="0"/>
            </a:br>
            <a:r>
              <a:rPr lang="en-US" sz="1800" dirty="0"/>
              <a:t>Late deliveries cause production stoppages, stockouts, missed customer orders, and revenue loss. A supplier with poor delivery reliability can cripple your operations regardless of low price. </a:t>
            </a:r>
            <a:endParaRPr kumimoji="0" lang="pl-PL" sz="18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2047443488"/>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D9C8374E-55B8-4543-ACD7-4383D3D521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200</TotalTime>
  <Words>1469</Words>
  <Application>Microsoft Office PowerPoint</Application>
  <PresentationFormat>Widescreen</PresentationFormat>
  <Paragraphs>109</Paragraphs>
  <Slides>29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Aptos</vt:lpstr>
      <vt:lpstr>Arial</vt:lpstr>
      <vt:lpstr>Arial Rounded MT Bold</vt:lpstr>
      <vt:lpstr>Calibri</vt:lpstr>
      <vt:lpstr>Helvetica Neue</vt:lpstr>
      <vt:lpstr>Helvetica Neue Medium</vt:lpstr>
      <vt:lpstr>Montserrat Regular</vt:lpstr>
      <vt:lpstr>Wingdings</vt:lpstr>
      <vt:lpstr>21_BasicWhite</vt:lpstr>
      <vt:lpstr>Supplier Selection</vt:lpstr>
      <vt:lpstr>Road Transportation Systems Engineering Development in the Sub-Saharan Africa – Modern EU Master Programme &amp; Capacity Building</vt:lpstr>
      <vt:lpstr>PowerPoint Presentation</vt:lpstr>
      <vt:lpstr>Learning Objectives </vt:lpstr>
      <vt:lpstr>Section 1 The Four Pillars of Supplier Selection   </vt:lpstr>
      <vt:lpstr>Dimension 1: Quality  </vt:lpstr>
      <vt:lpstr>Cost of Poor Quality  </vt:lpstr>
      <vt:lpstr>Dimension 2: Cost   </vt:lpstr>
      <vt:lpstr>Dimension 3: Delivery    </vt:lpstr>
      <vt:lpstr>Dimension 4: Capability     </vt:lpstr>
      <vt:lpstr>Real-World Example: The Startup Trap      </vt:lpstr>
      <vt:lpstr>The Four-Pillar Supplier Profile       </vt:lpstr>
      <vt:lpstr>Section 2 Total Cost of Ownership (TCO)    </vt:lpstr>
      <vt:lpstr>Beyond Purchase Price:  What's Hidden?     </vt:lpstr>
      <vt:lpstr>PowerPoint Presentation</vt:lpstr>
      <vt:lpstr>TCO Calculation Example    </vt:lpstr>
      <vt:lpstr>TCO Calculation Example    </vt:lpstr>
      <vt:lpstr>Section 3 Supplier Evaluation  and Rating Systems    </vt:lpstr>
      <vt:lpstr>Why Supplier Evaluation Matters   </vt:lpstr>
      <vt:lpstr>Balanced Scorecard Approach    </vt:lpstr>
      <vt:lpstr>Supplier Rating Calculation    </vt:lpstr>
      <vt:lpstr>Section 4 Single Sourcing  vs. Multiple Sourcing     </vt:lpstr>
      <vt:lpstr>Strategy 1: Single Sourcing      </vt:lpstr>
      <vt:lpstr>Strategy 1: Single Sourcing      </vt:lpstr>
      <vt:lpstr>Strategy 2: Multiple Sourcing       </vt:lpstr>
      <vt:lpstr>Strategy 2: Multiple Sourcing       </vt:lpstr>
      <vt:lpstr>Comparison Matrix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51</cp:revision>
  <dcterms:modified xsi:type="dcterms:W3CDTF">2026-05-04T16:39:45Z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