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06" r:id="rId5"/>
    <p:sldId id="611" r:id="rId6"/>
    <p:sldId id="590" r:id="rId7"/>
    <p:sldId id="309" r:id="rId8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0F00"/>
    <a:srgbClr val="00518E"/>
    <a:srgbClr val="B51600"/>
    <a:srgbClr val="B43519"/>
    <a:srgbClr val="005EA4"/>
    <a:srgbClr val="EE230C"/>
    <a:srgbClr val="F26211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8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15.02.2026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Relationship Id="rId4" Type="http://schemas.openxmlformats.org/officeDocument/2006/relationships/image" Target="../media/image17.jpe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 wrap="square"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 wrap="square">
            <a:normAutofit/>
          </a:bodyPr>
          <a:lstStyle/>
          <a:p>
            <a:r>
              <a:rPr lang="en-US" dirty="0"/>
              <a:t>Exercice 5.1 : Analyse du niveau de service (LOS) – Concepts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3FC57-98BC-FACC-FDBA-176B0384C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US" dirty="0"/>
              <a:t>Exercice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7FB744E-767C-1A8E-1670-FC021254307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257302"/>
            <a:ext cx="10003787" cy="614677"/>
          </a:xfrm>
        </p:spPr>
        <p:txBody>
          <a:bodyPr wrap="square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Quel LOS subjectif estimez-vous pour les flux de trafic suivants ? Pourquoi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6AF406-46D9-1689-564E-F8D96E32B856}"/>
              </a:ext>
            </a:extLst>
          </p:cNvPr>
          <p:cNvSpPr txBox="1"/>
          <p:nvPr/>
        </p:nvSpPr>
        <p:spPr>
          <a:xfrm>
            <a:off x="1574800" y="5907519"/>
            <a:ext cx="963405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9C74FA-84D9-3816-55DF-E7312BC25AEC}"/>
              </a:ext>
            </a:extLst>
          </p:cNvPr>
          <p:cNvSpPr txBox="1"/>
          <p:nvPr/>
        </p:nvSpPr>
        <p:spPr>
          <a:xfrm>
            <a:off x="589280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B0BC5-995A-3574-E147-6CC7B4E228AE}"/>
              </a:ext>
            </a:extLst>
          </p:cNvPr>
          <p:cNvSpPr txBox="1"/>
          <p:nvPr/>
        </p:nvSpPr>
        <p:spPr>
          <a:xfrm>
            <a:off x="991616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-3</a:t>
            </a:r>
          </a:p>
        </p:txBody>
      </p:sp>
      <p:pic>
        <p:nvPicPr>
          <p:cNvPr id="1026" name="Picture 2" descr="Evening Traffic on the A12 Motorway A12 Freeway Traffic seen from Above, One of the Bussiest in the Netherlands road traffic stock pictures, royalty-free photos &amp; images">
            <a:extLst>
              <a:ext uri="{FF2B5EF4-FFF2-40B4-BE49-F238E27FC236}">
                <a16:creationId xmlns:a16="http://schemas.microsoft.com/office/drawing/2014/main" id="{CB6E3959-0D0E-BB94-9621-C1CFBBDE7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57" y="2248417"/>
            <a:ext cx="3397525" cy="328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usy highway Busy australian highway at peak hour road traffic stock pictures, royalty-free photos &amp; images">
            <a:extLst>
              <a:ext uri="{FF2B5EF4-FFF2-40B4-BE49-F238E27FC236}">
                <a16:creationId xmlns:a16="http://schemas.microsoft.com/office/drawing/2014/main" id="{3019B493-5A16-EDC3-797D-55DEDC9D5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34" y="2248417"/>
            <a:ext cx="3639103" cy="328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raffic-jam on highway traffic-jam on 4-lane highway at rush-hour road traffic stock pictures, royalty-free photos &amp; images">
            <a:extLst>
              <a:ext uri="{FF2B5EF4-FFF2-40B4-BE49-F238E27FC236}">
                <a16:creationId xmlns:a16="http://schemas.microsoft.com/office/drawing/2014/main" id="{6B7702C3-A4C9-5774-30D7-A55621DE3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163" y="2248417"/>
            <a:ext cx="3500712" cy="328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76601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EE049-B9AC-9655-7A36-D5EEC5D1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323937"/>
            <a:ext cx="4889500" cy="717551"/>
          </a:xfrm>
        </p:spPr>
        <p:txBody>
          <a:bodyPr wrap="square">
            <a:normAutofit/>
          </a:bodyPr>
          <a:lstStyle/>
          <a:p>
            <a:r>
              <a:rPr lang="en-US" dirty="0"/>
              <a:t>Exercice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D29F6-8484-F23A-CD34-1FD921728D6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1" y="1041488"/>
            <a:ext cx="9255123" cy="5684776"/>
          </a:xfrm>
        </p:spPr>
        <p:txBody>
          <a:bodyPr wrap="square">
            <a:normAutofit/>
          </a:bodyPr>
          <a:lstStyle/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r>
              <a:rPr lang="en-US" dirty="0"/>
              <a:t>Expliquez les différences entre (a) la capacité dans des conditions idéales, (b) la capacité et (c) le débit de service pour le LOS C.</a:t>
            </a:r>
          </a:p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r>
              <a:t/>
            </a:r>
            <a:endParaRPr lang="en-US" dirty="0"/>
          </a:p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r>
              <a:rPr lang="en-US" dirty="0"/>
              <a:t>Expliquez les différences entre les autoroutes, les routes multivoie et les routes rurales à deux voies. Quelles sont les principales caractéristiques qui les distinguent ?</a:t>
            </a:r>
          </a:p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r>
              <a:t/>
            </a:r>
            <a:endParaRPr lang="en-US" dirty="0"/>
          </a:p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r>
              <a:rPr lang="en-US" dirty="0"/>
              <a:t>Identifiez un réseau routier de votre région/ville et classez-le comme autoroute, route multivoie ou route à deux voies.</a:t>
            </a:r>
          </a:p>
          <a:p>
            <a:pPr marL="647697" lvl="1" indent="-342900">
              <a:spcBef>
                <a:spcPts val="600"/>
              </a:spcBef>
              <a:buClr>
                <a:srgbClr val="C00000"/>
              </a:buClr>
              <a:buFont typeface="+mj-lt"/>
              <a:buAutoNum type="arabicPeriod" startAt="2"/>
            </a:pPr>
            <a:r>
              <a:t/>
            </a:r>
            <a:endParaRPr lang="en-US" sz="1600" b="1" dirty="0"/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t/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8173375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920BC2B7-6640-454F-9711-1150A8C202F5}"/>
</file>

<file path=customXml/itemProps2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Exercise</vt:lpstr>
      <vt:lpstr>Exercise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796</cp:revision>
  <dcterms:modified xsi:type="dcterms:W3CDTF">2026-02-15T13:33:08Z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