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48"/>
  </p:notesMasterIdLst>
  <p:handoutMasterIdLst>
    <p:handoutMasterId r:id="rId49"/>
  </p:handoutMasterIdLst>
  <p:sldIdLst>
    <p:sldId id="306" r:id="rId5"/>
    <p:sldId id="313" r:id="rId6"/>
    <p:sldId id="307" r:id="rId7"/>
    <p:sldId id="312" r:id="rId8"/>
    <p:sldId id="339" r:id="rId9"/>
    <p:sldId id="337" r:id="rId10"/>
    <p:sldId id="338" r:id="rId11"/>
    <p:sldId id="340" r:id="rId12"/>
    <p:sldId id="341" r:id="rId13"/>
    <p:sldId id="342" r:id="rId14"/>
    <p:sldId id="343" r:id="rId15"/>
    <p:sldId id="344" r:id="rId16"/>
    <p:sldId id="345" r:id="rId17"/>
    <p:sldId id="346" r:id="rId18"/>
    <p:sldId id="347" r:id="rId19"/>
    <p:sldId id="348" r:id="rId20"/>
    <p:sldId id="349" r:id="rId21"/>
    <p:sldId id="350" r:id="rId22"/>
    <p:sldId id="351" r:id="rId23"/>
    <p:sldId id="352" r:id="rId24"/>
    <p:sldId id="353" r:id="rId25"/>
    <p:sldId id="354" r:id="rId26"/>
    <p:sldId id="355" r:id="rId27"/>
    <p:sldId id="356" r:id="rId28"/>
    <p:sldId id="357" r:id="rId29"/>
    <p:sldId id="358" r:id="rId30"/>
    <p:sldId id="359" r:id="rId31"/>
    <p:sldId id="360" r:id="rId32"/>
    <p:sldId id="362" r:id="rId33"/>
    <p:sldId id="361" r:id="rId34"/>
    <p:sldId id="363" r:id="rId35"/>
    <p:sldId id="364" r:id="rId36"/>
    <p:sldId id="366" r:id="rId37"/>
    <p:sldId id="365" r:id="rId38"/>
    <p:sldId id="367" r:id="rId39"/>
    <p:sldId id="368" r:id="rId40"/>
    <p:sldId id="369" r:id="rId41"/>
    <p:sldId id="371" r:id="rId42"/>
    <p:sldId id="370" r:id="rId43"/>
    <p:sldId id="372" r:id="rId44"/>
    <p:sldId id="309" r:id="rId45"/>
    <p:sldId id="317" r:id="rId46"/>
    <p:sldId id="336" r:id="rId47"/>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85"/>
    <p:restoredTop sz="94658"/>
  </p:normalViewPr>
  <p:slideViewPr>
    <p:cSldViewPr snapToGrid="0">
      <p:cViewPr varScale="1">
        <p:scale>
          <a:sx n="101" d="100"/>
          <a:sy n="101" d="100"/>
        </p:scale>
        <p:origin x="1020" y="10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modSld">
      <pc:chgData name="office365" userId="5fcdbc0c-b1d0-4b52-bc28-28c25c9fccde" providerId="ADAL" clId="{839C158B-1674-498C-8D10-D29DEC7F3344}" dt="2026-07-15T15:10:24.971" v="10" actId="27636"/>
      <pc:docMkLst>
        <pc:docMk/>
      </pc:docMkLst>
      <pc:sldChg chg="modSp mod">
        <pc:chgData name="office365" userId="5fcdbc0c-b1d0-4b52-bc28-28c25c9fccde" providerId="ADAL" clId="{839C158B-1674-498C-8D10-D29DEC7F3344}" dt="2026-07-15T15:10:24.971" v="10" actId="27636"/>
        <pc:sldMkLst>
          <pc:docMk/>
          <pc:sldMk cId="412433752" sldId="313"/>
        </pc:sldMkLst>
        <pc:spChg chg="mod">
          <ac:chgData name="office365" userId="5fcdbc0c-b1d0-4b52-bc28-28c25c9fccde" providerId="ADAL" clId="{839C158B-1674-498C-8D10-D29DEC7F3344}" dt="2026-07-15T15:10:24.971" v="10" actId="27636"/>
          <ac:spMkLst>
            <pc:docMk/>
            <pc:sldMk cId="412433752" sldId="313"/>
            <ac:spMk id="2" creationId="{72111A30-B86A-18DC-CFD2-586F00D22619}"/>
          </ac:spMkLst>
        </pc:spChg>
      </pc:sldChg>
      <pc:sldChg chg="modSp mod">
        <pc:chgData name="office365" userId="5fcdbc0c-b1d0-4b52-bc28-28c25c9fccde" providerId="ADAL" clId="{839C158B-1674-498C-8D10-D29DEC7F3344}" dt="2026-07-15T15:09:02.821" v="0" actId="14100"/>
        <pc:sldMkLst>
          <pc:docMk/>
          <pc:sldMk cId="497796246" sldId="339"/>
        </pc:sldMkLst>
        <pc:spChg chg="mod">
          <ac:chgData name="office365" userId="5fcdbc0c-b1d0-4b52-bc28-28c25c9fccde" providerId="ADAL" clId="{839C158B-1674-498C-8D10-D29DEC7F3344}" dt="2026-07-15T15:09:02.821" v="0" actId="14100"/>
          <ac:spMkLst>
            <pc:docMk/>
            <pc:sldMk cId="497796246" sldId="339"/>
            <ac:spMk id="3" creationId="{FD3E6569-872C-A72F-2B0B-DEB1B45827AE}"/>
          </ac:spMkLst>
        </pc:spChg>
      </pc:sldChg>
      <pc:sldChg chg="modSp mod">
        <pc:chgData name="office365" userId="5fcdbc0c-b1d0-4b52-bc28-28c25c9fccde" providerId="ADAL" clId="{839C158B-1674-498C-8D10-D29DEC7F3344}" dt="2026-07-15T15:09:14.131" v="1" actId="14100"/>
        <pc:sldMkLst>
          <pc:docMk/>
          <pc:sldMk cId="2909574523" sldId="340"/>
        </pc:sldMkLst>
        <pc:spChg chg="mod">
          <ac:chgData name="office365" userId="5fcdbc0c-b1d0-4b52-bc28-28c25c9fccde" providerId="ADAL" clId="{839C158B-1674-498C-8D10-D29DEC7F3344}" dt="2026-07-15T15:09:14.131" v="1" actId="14100"/>
          <ac:spMkLst>
            <pc:docMk/>
            <pc:sldMk cId="2909574523" sldId="340"/>
            <ac:spMk id="3" creationId="{33BF365D-33A9-A85A-67C1-65E07F001E07}"/>
          </ac:spMkLst>
        </pc:spChg>
      </pc:sldChg>
      <pc:sldChg chg="modSp mod">
        <pc:chgData name="office365" userId="5fcdbc0c-b1d0-4b52-bc28-28c25c9fccde" providerId="ADAL" clId="{839C158B-1674-498C-8D10-D29DEC7F3344}" dt="2026-07-15T15:09:25.740" v="2" actId="14100"/>
        <pc:sldMkLst>
          <pc:docMk/>
          <pc:sldMk cId="1994184541" sldId="344"/>
        </pc:sldMkLst>
        <pc:spChg chg="mod">
          <ac:chgData name="office365" userId="5fcdbc0c-b1d0-4b52-bc28-28c25c9fccde" providerId="ADAL" clId="{839C158B-1674-498C-8D10-D29DEC7F3344}" dt="2026-07-15T15:09:25.740" v="2" actId="14100"/>
          <ac:spMkLst>
            <pc:docMk/>
            <pc:sldMk cId="1994184541" sldId="344"/>
            <ac:spMk id="3" creationId="{CA583F9C-43ED-DE51-0E05-0DEC442F8C97}"/>
          </ac:spMkLst>
        </pc:spChg>
      </pc:sldChg>
      <pc:sldChg chg="modSp mod">
        <pc:chgData name="office365" userId="5fcdbc0c-b1d0-4b52-bc28-28c25c9fccde" providerId="ADAL" clId="{839C158B-1674-498C-8D10-D29DEC7F3344}" dt="2026-07-15T15:09:36.941" v="3" actId="14100"/>
        <pc:sldMkLst>
          <pc:docMk/>
          <pc:sldMk cId="2759979673" sldId="348"/>
        </pc:sldMkLst>
        <pc:spChg chg="mod">
          <ac:chgData name="office365" userId="5fcdbc0c-b1d0-4b52-bc28-28c25c9fccde" providerId="ADAL" clId="{839C158B-1674-498C-8D10-D29DEC7F3344}" dt="2026-07-15T15:09:36.941" v="3" actId="14100"/>
          <ac:spMkLst>
            <pc:docMk/>
            <pc:sldMk cId="2759979673" sldId="348"/>
            <ac:spMk id="3" creationId="{02EA9698-BB30-AFD9-8598-5D240141D618}"/>
          </ac:spMkLst>
        </pc:spChg>
      </pc:sldChg>
      <pc:sldChg chg="modSp mod">
        <pc:chgData name="office365" userId="5fcdbc0c-b1d0-4b52-bc28-28c25c9fccde" providerId="ADAL" clId="{839C158B-1674-498C-8D10-D29DEC7F3344}" dt="2026-07-15T15:09:43.630" v="4" actId="14100"/>
        <pc:sldMkLst>
          <pc:docMk/>
          <pc:sldMk cId="1804063554" sldId="353"/>
        </pc:sldMkLst>
        <pc:spChg chg="mod">
          <ac:chgData name="office365" userId="5fcdbc0c-b1d0-4b52-bc28-28c25c9fccde" providerId="ADAL" clId="{839C158B-1674-498C-8D10-D29DEC7F3344}" dt="2026-07-15T15:09:43.630" v="4" actId="14100"/>
          <ac:spMkLst>
            <pc:docMk/>
            <pc:sldMk cId="1804063554" sldId="353"/>
            <ac:spMk id="3" creationId="{C8A4468B-4A22-71D2-D5EA-A186AEF2E673}"/>
          </ac:spMkLst>
        </pc:spChg>
      </pc:sldChg>
      <pc:sldChg chg="modSp mod">
        <pc:chgData name="office365" userId="5fcdbc0c-b1d0-4b52-bc28-28c25c9fccde" providerId="ADAL" clId="{839C158B-1674-498C-8D10-D29DEC7F3344}" dt="2026-07-15T15:09:48.591" v="5" actId="14100"/>
        <pc:sldMkLst>
          <pc:docMk/>
          <pc:sldMk cId="134977100" sldId="357"/>
        </pc:sldMkLst>
        <pc:spChg chg="mod">
          <ac:chgData name="office365" userId="5fcdbc0c-b1d0-4b52-bc28-28c25c9fccde" providerId="ADAL" clId="{839C158B-1674-498C-8D10-D29DEC7F3344}" dt="2026-07-15T15:09:48.591" v="5" actId="14100"/>
          <ac:spMkLst>
            <pc:docMk/>
            <pc:sldMk cId="134977100" sldId="357"/>
            <ac:spMk id="3" creationId="{7F1C4247-2F84-8252-95C1-9A74DEF545B1}"/>
          </ac:spMkLst>
        </pc:spChg>
      </pc:sldChg>
      <pc:sldChg chg="modSp mod">
        <pc:chgData name="office365" userId="5fcdbc0c-b1d0-4b52-bc28-28c25c9fccde" providerId="ADAL" clId="{839C158B-1674-498C-8D10-D29DEC7F3344}" dt="2026-07-15T15:10:00.311" v="7" actId="14100"/>
        <pc:sldMkLst>
          <pc:docMk/>
          <pc:sldMk cId="4034295460" sldId="361"/>
        </pc:sldMkLst>
        <pc:picChg chg="mod">
          <ac:chgData name="office365" userId="5fcdbc0c-b1d0-4b52-bc28-28c25c9fccde" providerId="ADAL" clId="{839C158B-1674-498C-8D10-D29DEC7F3344}" dt="2026-07-15T15:10:00.311" v="7" actId="14100"/>
          <ac:picMkLst>
            <pc:docMk/>
            <pc:sldMk cId="4034295460" sldId="361"/>
            <ac:picMk id="4" creationId="{1B16E808-C2FA-001D-1512-9D83A271E730}"/>
          </ac:picMkLst>
        </pc:picChg>
      </pc:sldChg>
      <pc:sldChg chg="modSp mod">
        <pc:chgData name="office365" userId="5fcdbc0c-b1d0-4b52-bc28-28c25c9fccde" providerId="ADAL" clId="{839C158B-1674-498C-8D10-D29DEC7F3344}" dt="2026-07-15T15:09:55.041" v="6" actId="14100"/>
        <pc:sldMkLst>
          <pc:docMk/>
          <pc:sldMk cId="229667609" sldId="362"/>
        </pc:sldMkLst>
        <pc:spChg chg="mod">
          <ac:chgData name="office365" userId="5fcdbc0c-b1d0-4b52-bc28-28c25c9fccde" providerId="ADAL" clId="{839C158B-1674-498C-8D10-D29DEC7F3344}" dt="2026-07-15T15:09:55.041" v="6" actId="14100"/>
          <ac:spMkLst>
            <pc:docMk/>
            <pc:sldMk cId="229667609" sldId="362"/>
            <ac:spMk id="3" creationId="{DAC424F7-070A-878B-EC09-E9CE536AE4B0}"/>
          </ac:spMkLst>
        </pc:spChg>
      </pc:sldChg>
      <pc:sldChg chg="modSp mod">
        <pc:chgData name="office365" userId="5fcdbc0c-b1d0-4b52-bc28-28c25c9fccde" providerId="ADAL" clId="{839C158B-1674-498C-8D10-D29DEC7F3344}" dt="2026-07-15T15:10:08.051" v="8" actId="14100"/>
        <pc:sldMkLst>
          <pc:docMk/>
          <pc:sldMk cId="3165949358" sldId="366"/>
        </pc:sldMkLst>
        <pc:spChg chg="mod">
          <ac:chgData name="office365" userId="5fcdbc0c-b1d0-4b52-bc28-28c25c9fccde" providerId="ADAL" clId="{839C158B-1674-498C-8D10-D29DEC7F3344}" dt="2026-07-15T15:10:08.051" v="8" actId="14100"/>
          <ac:spMkLst>
            <pc:docMk/>
            <pc:sldMk cId="3165949358" sldId="366"/>
            <ac:spMk id="3" creationId="{08CBD37B-2795-440D-43E7-6FCCBB9FB0CC}"/>
          </ac:spMkLst>
        </pc:spChg>
      </pc:sldChg>
      <pc:sldChg chg="modSp mod">
        <pc:chgData name="office365" userId="5fcdbc0c-b1d0-4b52-bc28-28c25c9fccde" providerId="ADAL" clId="{839C158B-1674-498C-8D10-D29DEC7F3344}" dt="2026-07-15T15:10:17.491" v="9" actId="14100"/>
        <pc:sldMkLst>
          <pc:docMk/>
          <pc:sldMk cId="3227017919" sldId="371"/>
        </pc:sldMkLst>
        <pc:spChg chg="mod">
          <ac:chgData name="office365" userId="5fcdbc0c-b1d0-4b52-bc28-28c25c9fccde" providerId="ADAL" clId="{839C158B-1674-498C-8D10-D29DEC7F3344}" dt="2026-07-15T15:10:17.491" v="9" actId="14100"/>
          <ac:spMkLst>
            <pc:docMk/>
            <pc:sldMk cId="3227017919" sldId="371"/>
            <ac:spMk id="3" creationId="{349BAEC7-AE2E-BBF4-3DE2-3EB8E15424E1}"/>
          </ac:spMkLst>
        </pc:spChg>
      </pc:sldChg>
    </pc:docChg>
  </pc:docChgLst>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50:55.936" v="0" actId="20577"/>
      <pc:docMkLst>
        <pc:docMk/>
      </pc:docMkLst>
      <pc:sldChg chg="modSp mod">
        <pc:chgData name="Wojciech Kustra" userId="afebd3d0-216b-4c4f-8992-1bf1fda6d5e8" providerId="ADAL" clId="{1D307E72-7901-4E61-A01B-3C4232ABCF63}" dt="2026-07-13T09:50:55.936" v="0" actId="20577"/>
        <pc:sldMkLst>
          <pc:docMk/>
          <pc:sldMk cId="1478447607" sldId="306"/>
        </pc:sldMkLst>
        <pc:spChg chg="mod">
          <ac:chgData name="Wojciech Kustra" userId="afebd3d0-216b-4c4f-8992-1bf1fda6d5e8" providerId="ADAL" clId="{1D307E72-7901-4E61-A01B-3C4232ABCF63}" dt="2026-07-13T09:50:55.936" v="0" actId="20577"/>
          <ac:spMkLst>
            <pc:docMk/>
            <pc:sldMk cId="1478447607" sldId="306"/>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15.07.2026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6.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GB" noProof="1"/>
              <a:t>Planification des transports I</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en-GB" noProof="1"/>
              <a:t>Fondamentaux du transport</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0E91E4-A993-EFF8-D21D-C5733978DB92}"/>
              </a:ext>
            </a:extLst>
          </p:cNvPr>
          <p:cNvSpPr>
            <a:spLocks noGrp="1"/>
          </p:cNvSpPr>
          <p:nvPr>
            <p:ph type="title"/>
          </p:nvPr>
        </p:nvSpPr>
        <p:spPr/>
        <p:txBody>
          <a:bodyPr/>
          <a:lstStyle/>
          <a:p>
            <a:r>
              <a:rPr lang="de-DE" dirty="0" err="1"/>
              <a:t>Exigences concurrentes</a:t>
            </a:r>
            <a:endParaRPr lang="de-DE" dirty="0"/>
          </a:p>
        </p:txBody>
      </p:sp>
      <p:sp>
        <p:nvSpPr>
          <p:cNvPr id="3" name="Textplatzhalter 2">
            <a:extLst>
              <a:ext uri="{FF2B5EF4-FFF2-40B4-BE49-F238E27FC236}">
                <a16:creationId xmlns:a16="http://schemas.microsoft.com/office/drawing/2014/main" id="{4343FEA6-FD9A-9A5F-051B-B0284475F15C}"/>
              </a:ext>
            </a:extLst>
          </p:cNvPr>
          <p:cNvSpPr>
            <a:spLocks noGrp="1"/>
          </p:cNvSpPr>
          <p:nvPr>
            <p:ph type="body" sz="half" idx="1"/>
          </p:nvPr>
        </p:nvSpPr>
        <p:spPr/>
        <p:txBody>
          <a:bodyPr>
            <a:normAutofit/>
          </a:bodyPr>
          <a:lstStyle/>
          <a:p>
            <a:r>
              <a:rPr lang="de-DE" dirty="0" err="1"/>
              <a:t>économique efficacité vs. environnemental protection</a:t>
            </a:r>
            <a:endParaRPr lang="de-DE" dirty="0"/>
          </a:p>
          <a:p>
            <a:r>
              <a:rPr lang="de-DE" dirty="0" err="1"/>
              <a:t>vitesse vs. sécurité</a:t>
            </a:r>
            <a:endParaRPr lang="de-DE" dirty="0"/>
          </a:p>
          <a:p>
            <a:r>
              <a:rPr lang="de-DE" dirty="0"/>
              <a:t>privé mobility vs. espace public</a:t>
            </a:r>
          </a:p>
          <a:p>
            <a:r>
              <a:rPr lang="de-DE" dirty="0" err="1"/>
              <a:t>infrastructure</a:t>
            </a:r>
            <a:r>
              <a:rPr lang="de-DE" dirty="0"/>
              <a:t> </a:t>
            </a:r>
            <a:r>
              <a:rPr lang="de-DE" dirty="0" err="1"/>
              <a:t>expansion</a:t>
            </a:r>
            <a:r>
              <a:rPr lang="de-DE" dirty="0"/>
              <a:t> vs. </a:t>
            </a:r>
            <a:r>
              <a:rPr lang="de-DE" dirty="0" err="1"/>
              <a:t>land</a:t>
            </a:r>
            <a:r>
              <a:rPr lang="de-DE" dirty="0"/>
              <a:t> </a:t>
            </a:r>
            <a:r>
              <a:rPr lang="de-DE" dirty="0" err="1"/>
              <a:t>conservation</a:t>
            </a:r>
            <a:endParaRPr lang="de-DE" dirty="0"/>
          </a:p>
          <a:p>
            <a:endParaRPr lang="de-DE" dirty="0"/>
          </a:p>
          <a:p>
            <a:pPr marL="0" indent="0">
              <a:buNone/>
            </a:pPr>
            <a:r>
              <a:rPr lang="de-DE" dirty="0"/>
              <a:t>💡 Planification always involves trade-offs</a:t>
            </a:r>
          </a:p>
        </p:txBody>
      </p:sp>
    </p:spTree>
    <p:extLst>
      <p:ext uri="{BB962C8B-B14F-4D97-AF65-F5344CB8AC3E}">
        <p14:creationId xmlns:p14="http://schemas.microsoft.com/office/powerpoint/2010/main" val="3051042742"/>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7DAEF5-C753-B597-7D1B-E87AA06EBD4F}"/>
              </a:ext>
            </a:extLst>
          </p:cNvPr>
          <p:cNvSpPr>
            <a:spLocks noGrp="1"/>
          </p:cNvSpPr>
          <p:nvPr>
            <p:ph type="title"/>
          </p:nvPr>
        </p:nvSpPr>
        <p:spPr>
          <a:xfrm>
            <a:off x="603252" y="539751"/>
            <a:ext cx="7934691" cy="717551"/>
          </a:xfrm>
        </p:spPr>
        <p:txBody>
          <a:bodyPr/>
          <a:lstStyle/>
          <a:p>
            <a:r>
              <a:rPr lang="de-DE" dirty="0"/>
              <a:t>Parties prenantes de la planification des transports</a:t>
            </a:r>
          </a:p>
        </p:txBody>
      </p:sp>
      <p:sp>
        <p:nvSpPr>
          <p:cNvPr id="3" name="Textplatzhalter 2">
            <a:extLst>
              <a:ext uri="{FF2B5EF4-FFF2-40B4-BE49-F238E27FC236}">
                <a16:creationId xmlns:a16="http://schemas.microsoft.com/office/drawing/2014/main" id="{CAF11616-4326-81C6-BC78-B86F4F8372C2}"/>
              </a:ext>
            </a:extLst>
          </p:cNvPr>
          <p:cNvSpPr>
            <a:spLocks noGrp="1"/>
          </p:cNvSpPr>
          <p:nvPr>
            <p:ph type="body" sz="half" idx="1"/>
          </p:nvPr>
        </p:nvSpPr>
        <p:spPr/>
        <p:txBody>
          <a:bodyPr>
            <a:normAutofit/>
          </a:bodyPr>
          <a:lstStyle/>
          <a:p>
            <a:r>
              <a:rPr lang="de-DE" dirty="0" err="1"/>
              <a:t>governments et municipalités</a:t>
            </a:r>
            <a:endParaRPr lang="de-DE" dirty="0"/>
          </a:p>
          <a:p>
            <a:r>
              <a:rPr lang="de-DE" dirty="0" err="1"/>
              <a:t>transport opérateurs</a:t>
            </a:r>
            <a:endParaRPr lang="de-DE" dirty="0"/>
          </a:p>
          <a:p>
            <a:r>
              <a:rPr lang="de-DE" dirty="0" err="1"/>
              <a:t>businesses</a:t>
            </a:r>
            <a:endParaRPr lang="de-DE" dirty="0"/>
          </a:p>
          <a:p>
            <a:r>
              <a:rPr lang="de-DE" dirty="0" err="1"/>
              <a:t>residents et usagers</a:t>
            </a:r>
            <a:endParaRPr lang="de-DE" dirty="0"/>
          </a:p>
          <a:p>
            <a:r>
              <a:rPr lang="de-DE" dirty="0"/>
              <a:t>environnemental groups</a:t>
            </a:r>
          </a:p>
        </p:txBody>
      </p:sp>
    </p:spTree>
    <p:extLst>
      <p:ext uri="{BB962C8B-B14F-4D97-AF65-F5344CB8AC3E}">
        <p14:creationId xmlns:p14="http://schemas.microsoft.com/office/powerpoint/2010/main" val="296435688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74BBB-4FE5-8A86-8C1F-04E6F5262B36}"/>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CA583F9C-43ED-DE51-0E05-0DEC442F8C97}"/>
              </a:ext>
            </a:extLst>
          </p:cNvPr>
          <p:cNvSpPr>
            <a:spLocks noGrp="1"/>
          </p:cNvSpPr>
          <p:nvPr>
            <p:ph type="body" sz="half" idx="1"/>
          </p:nvPr>
        </p:nvSpPr>
        <p:spPr>
          <a:xfrm>
            <a:off x="970201" y="425302"/>
            <a:ext cx="11021774" cy="6021062"/>
          </a:xfrm>
        </p:spPr>
        <p:txBody>
          <a:bodyPr>
            <a:normAutofit/>
          </a:bodyPr>
          <a:lstStyle/>
          <a:p>
            <a:pPr marL="0" indent="0">
              <a:buNone/>
            </a:pPr>
            <a:r>
              <a:rPr lang="de-DE" dirty="0" err="1"/>
              <a:t>Introduction</a:t>
            </a:r>
            <a:endParaRPr lang="de-DE" dirty="0"/>
          </a:p>
          <a:p>
            <a:pPr marL="0" indent="0">
              <a:buNone/>
            </a:pPr>
            <a:r>
              <a:rPr lang="de-DE" dirty="0" err="1"/>
              <a:t>Exigences de la planification des transports</a:t>
            </a:r>
            <a:endParaRPr lang="de-DE" dirty="0"/>
          </a:p>
          <a:p>
            <a:pPr marL="0" indent="0">
              <a:buNone/>
            </a:pPr>
            <a:r>
              <a:rPr lang="de-DE" b="1" dirty="0"/>
              <a:t>Critères de qualité dans la planification des transports</a:t>
            </a:r>
          </a:p>
          <a:p>
            <a:pPr marL="0" indent="0">
              <a:buNone/>
            </a:pPr>
            <a:r>
              <a:rPr lang="de-DE" dirty="0"/>
              <a:t>Objectifs et approches de la planification des transports</a:t>
            </a:r>
          </a:p>
          <a:p>
            <a:pPr marL="0" indent="0">
              <a:buNone/>
            </a:pPr>
            <a:r>
              <a:rPr lang="de-DE" dirty="0"/>
              <a:t>Planification intégrée du trafic</a:t>
            </a:r>
          </a:p>
          <a:p>
            <a:pPr marL="0" indent="0">
              <a:buNone/>
            </a:pPr>
            <a:r>
              <a:rPr lang="de-DE" dirty="0"/>
              <a:t>Processus de planification des transports</a:t>
            </a:r>
          </a:p>
          <a:p>
            <a:pPr marL="0" indent="0">
              <a:buNone/>
            </a:pPr>
            <a:r>
              <a:rPr lang="de-DE" dirty="0"/>
              <a:t>Niveaux de planification des transports</a:t>
            </a:r>
          </a:p>
          <a:p>
            <a:pPr marL="0" indent="0">
              <a:buNone/>
            </a:pPr>
            <a:r>
              <a:rPr lang="de-DE" dirty="0"/>
              <a:t>Mesures de planification des transports</a:t>
            </a:r>
          </a:p>
          <a:p>
            <a:pPr marL="0" indent="0">
              <a:buNone/>
            </a:pPr>
            <a:r>
              <a:rPr lang="de-DE" dirty="0"/>
              <a:t>Défis actuels et tendances futures</a:t>
            </a:r>
          </a:p>
        </p:txBody>
      </p:sp>
    </p:spTree>
    <p:extLst>
      <p:ext uri="{BB962C8B-B14F-4D97-AF65-F5344CB8AC3E}">
        <p14:creationId xmlns:p14="http://schemas.microsoft.com/office/powerpoint/2010/main" val="1994184541"/>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1113C0-515A-9939-4E55-45A6E0EA824B}"/>
              </a:ext>
            </a:extLst>
          </p:cNvPr>
          <p:cNvSpPr>
            <a:spLocks noGrp="1"/>
          </p:cNvSpPr>
          <p:nvPr>
            <p:ph type="title"/>
          </p:nvPr>
        </p:nvSpPr>
        <p:spPr/>
        <p:txBody>
          <a:bodyPr/>
          <a:lstStyle/>
          <a:p>
            <a:r>
              <a:rPr lang="de-DE" dirty="0"/>
              <a:t>Critères de qualité fondamentaux</a:t>
            </a:r>
          </a:p>
        </p:txBody>
      </p:sp>
      <p:sp>
        <p:nvSpPr>
          <p:cNvPr id="3" name="Textplatzhalter 2">
            <a:extLst>
              <a:ext uri="{FF2B5EF4-FFF2-40B4-BE49-F238E27FC236}">
                <a16:creationId xmlns:a16="http://schemas.microsoft.com/office/drawing/2014/main" id="{2F94F7AC-1F61-6157-F095-BE349F42AF69}"/>
              </a:ext>
            </a:extLst>
          </p:cNvPr>
          <p:cNvSpPr>
            <a:spLocks noGrp="1"/>
          </p:cNvSpPr>
          <p:nvPr>
            <p:ph type="body" sz="half" idx="1"/>
          </p:nvPr>
        </p:nvSpPr>
        <p:spPr/>
        <p:txBody>
          <a:bodyPr>
            <a:normAutofit fontScale="85000" lnSpcReduction="20000"/>
          </a:bodyPr>
          <a:lstStyle/>
          <a:p>
            <a:r>
              <a:rPr lang="de-DE" dirty="0"/>
              <a:t>Critères opérationnels</a:t>
            </a:r>
          </a:p>
          <a:p>
            <a:pPr lvl="1"/>
            <a:r>
              <a:rPr lang="de-DE" dirty="0" err="1"/>
              <a:t>travel</a:t>
            </a:r>
            <a:r>
              <a:rPr lang="de-DE" dirty="0"/>
              <a:t> time</a:t>
            </a:r>
          </a:p>
          <a:p>
            <a:pPr lvl="1"/>
            <a:r>
              <a:rPr lang="de-DE" dirty="0" err="1"/>
              <a:t>fiabilité</a:t>
            </a:r>
            <a:endParaRPr lang="de-DE" dirty="0"/>
          </a:p>
          <a:p>
            <a:pPr lvl="1"/>
            <a:r>
              <a:rPr lang="de-DE" dirty="0" err="1"/>
              <a:t>capacité</a:t>
            </a:r>
            <a:endParaRPr lang="de-DE" dirty="0"/>
          </a:p>
          <a:p>
            <a:pPr lvl="1"/>
            <a:r>
              <a:rPr lang="de-DE" dirty="0" err="1"/>
              <a:t>punctuality</a:t>
            </a:r>
            <a:endParaRPr lang="de-DE" dirty="0"/>
          </a:p>
          <a:p>
            <a:r>
              <a:rPr lang="de-DE" dirty="0"/>
              <a:t>Critères orientés usager</a:t>
            </a:r>
          </a:p>
          <a:p>
            <a:pPr lvl="1"/>
            <a:r>
              <a:rPr lang="de-DE" dirty="0" err="1"/>
              <a:t>confort</a:t>
            </a:r>
            <a:endParaRPr lang="de-DE" dirty="0"/>
          </a:p>
          <a:p>
            <a:pPr lvl="1"/>
            <a:r>
              <a:rPr lang="de-DE" dirty="0" err="1"/>
              <a:t>accessibilité</a:t>
            </a:r>
            <a:endParaRPr lang="de-DE" dirty="0"/>
          </a:p>
          <a:p>
            <a:pPr lvl="1"/>
            <a:r>
              <a:rPr lang="de-DE" dirty="0" err="1"/>
              <a:t>accessibilité financière</a:t>
            </a:r>
            <a:endParaRPr lang="de-DE" dirty="0"/>
          </a:p>
          <a:p>
            <a:pPr lvl="1"/>
            <a:r>
              <a:rPr lang="de-DE" dirty="0" err="1"/>
              <a:t>parception de la sécurité</a:t>
            </a:r>
            <a:endParaRPr lang="de-DE" dirty="0"/>
          </a:p>
        </p:txBody>
      </p:sp>
      <p:pic>
        <p:nvPicPr>
          <p:cNvPr id="4" name="Grafik 3">
            <a:extLst>
              <a:ext uri="{FF2B5EF4-FFF2-40B4-BE49-F238E27FC236}">
                <a16:creationId xmlns:a16="http://schemas.microsoft.com/office/drawing/2014/main" id="{E6F9D8A3-DE89-7078-E320-55A45D94D8BB}"/>
              </a:ext>
            </a:extLst>
          </p:cNvPr>
          <p:cNvPicPr>
            <a:picLocks noChangeAspect="1"/>
          </p:cNvPicPr>
          <p:nvPr/>
        </p:nvPicPr>
        <p:blipFill>
          <a:blip r:embed="rId3"/>
          <a:stretch>
            <a:fillRect/>
          </a:stretch>
        </p:blipFill>
        <p:spPr>
          <a:xfrm>
            <a:off x="5738065" y="0"/>
            <a:ext cx="4564856" cy="6858000"/>
          </a:xfrm>
          <a:prstGeom prst="rect">
            <a:avLst/>
          </a:prstGeom>
        </p:spPr>
      </p:pic>
      <p:sp>
        <p:nvSpPr>
          <p:cNvPr id="5" name="Textfeld 4">
            <a:extLst>
              <a:ext uri="{FF2B5EF4-FFF2-40B4-BE49-F238E27FC236}">
                <a16:creationId xmlns:a16="http://schemas.microsoft.com/office/drawing/2014/main" id="{8977C297-946B-4E83-F8EC-26D596DF868A}"/>
              </a:ext>
            </a:extLst>
          </p:cNvPr>
          <p:cNvSpPr txBox="1"/>
          <p:nvPr/>
        </p:nvSpPr>
        <p:spPr>
          <a:xfrm>
            <a:off x="10398641" y="5961425"/>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a:t>
            </a:r>
            <a:r>
              <a:rPr lang="de-DE" sz="900" dirty="0"/>
              <a:t>3</a:t>
            </a:r>
            <a:r>
              <a:rPr kumimoji="0" lang="de-DE" sz="900" b="0" i="0" u="none" strike="noStrike" cap="none" spc="0" normalizeH="0" baseline="0" dirty="0">
                <a:ln>
                  <a:noFill/>
                </a:ln>
                <a:solidFill>
                  <a:srgbClr val="000000"/>
                </a:solidFill>
                <a:effectLst/>
                <a:uFillTx/>
                <a:latin typeface="+mn-lt"/>
                <a:ea typeface="+mn-ea"/>
                <a:cs typeface="+mn-cs"/>
                <a:sym typeface="Helvetica Neue"/>
              </a:rPr>
              <a:t>: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245738943"/>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91F371-8DDA-C560-DE97-74856FC9028D}"/>
              </a:ext>
            </a:extLst>
          </p:cNvPr>
          <p:cNvSpPr>
            <a:spLocks noGrp="1"/>
          </p:cNvSpPr>
          <p:nvPr>
            <p:ph type="title"/>
          </p:nvPr>
        </p:nvSpPr>
        <p:spPr/>
        <p:txBody>
          <a:bodyPr/>
          <a:lstStyle/>
          <a:p>
            <a:r>
              <a:rPr lang="de-DE" dirty="0" err="1"/>
              <a:t>Critères de durabilité</a:t>
            </a:r>
            <a:endParaRPr lang="de-DE" dirty="0"/>
          </a:p>
        </p:txBody>
      </p:sp>
      <p:sp>
        <p:nvSpPr>
          <p:cNvPr id="3" name="Textplatzhalter 2">
            <a:extLst>
              <a:ext uri="{FF2B5EF4-FFF2-40B4-BE49-F238E27FC236}">
                <a16:creationId xmlns:a16="http://schemas.microsoft.com/office/drawing/2014/main" id="{449D3B6E-EDE7-DCB9-F3F7-6F53CFFFBF22}"/>
              </a:ext>
            </a:extLst>
          </p:cNvPr>
          <p:cNvSpPr>
            <a:spLocks noGrp="1"/>
          </p:cNvSpPr>
          <p:nvPr>
            <p:ph type="body" sz="half" idx="1"/>
          </p:nvPr>
        </p:nvSpPr>
        <p:spPr/>
        <p:txBody>
          <a:bodyPr>
            <a:normAutofit/>
          </a:bodyPr>
          <a:lstStyle/>
          <a:p>
            <a:r>
              <a:rPr lang="de-DE" dirty="0" err="1"/>
              <a:t>gaz à effet de serre émissions</a:t>
            </a:r>
            <a:endParaRPr lang="de-DE" dirty="0"/>
          </a:p>
          <a:p>
            <a:r>
              <a:rPr lang="de-DE" dirty="0" err="1"/>
              <a:t>consommation d’espace</a:t>
            </a:r>
            <a:endParaRPr lang="de-DE" dirty="0"/>
          </a:p>
          <a:p>
            <a:r>
              <a:rPr lang="de-DE" dirty="0" err="1"/>
              <a:t>efficacité énergétique</a:t>
            </a:r>
            <a:endParaRPr lang="de-DE" dirty="0"/>
          </a:p>
          <a:p>
            <a:r>
              <a:rPr lang="de-DE" dirty="0" err="1"/>
              <a:t>bruit impacts</a:t>
            </a:r>
            <a:endParaRPr lang="de-DE" dirty="0"/>
          </a:p>
        </p:txBody>
      </p:sp>
    </p:spTree>
    <p:extLst>
      <p:ext uri="{BB962C8B-B14F-4D97-AF65-F5344CB8AC3E}">
        <p14:creationId xmlns:p14="http://schemas.microsoft.com/office/powerpoint/2010/main" val="1546109251"/>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E0A7A5-925E-6498-24BD-7B4DE47396F2}"/>
              </a:ext>
            </a:extLst>
          </p:cNvPr>
          <p:cNvSpPr>
            <a:spLocks noGrp="1"/>
          </p:cNvSpPr>
          <p:nvPr>
            <p:ph type="title"/>
          </p:nvPr>
        </p:nvSpPr>
        <p:spPr>
          <a:xfrm>
            <a:off x="603252" y="539751"/>
            <a:ext cx="7392431" cy="717551"/>
          </a:xfrm>
        </p:spPr>
        <p:txBody>
          <a:bodyPr/>
          <a:lstStyle/>
          <a:p>
            <a:r>
              <a:rPr lang="de-DE" dirty="0" err="1"/>
              <a:t>L’accessibilité comme indicateur clé</a:t>
            </a:r>
            <a:endParaRPr lang="de-DE" dirty="0"/>
          </a:p>
        </p:txBody>
      </p:sp>
      <p:sp>
        <p:nvSpPr>
          <p:cNvPr id="3" name="Textplatzhalter 2">
            <a:extLst>
              <a:ext uri="{FF2B5EF4-FFF2-40B4-BE49-F238E27FC236}">
                <a16:creationId xmlns:a16="http://schemas.microsoft.com/office/drawing/2014/main" id="{B48DD086-7168-CBA2-171C-38B6E544919C}"/>
              </a:ext>
            </a:extLst>
          </p:cNvPr>
          <p:cNvSpPr>
            <a:spLocks noGrp="1"/>
          </p:cNvSpPr>
          <p:nvPr>
            <p:ph type="body" sz="half" idx="1"/>
          </p:nvPr>
        </p:nvSpPr>
        <p:spPr/>
        <p:txBody>
          <a:bodyPr>
            <a:normAutofit/>
          </a:bodyPr>
          <a:lstStyle/>
          <a:p>
            <a:r>
              <a:rPr lang="de-DE" dirty="0" err="1"/>
              <a:t>access à jobs, education et healthcare</a:t>
            </a:r>
            <a:endParaRPr lang="de-DE" dirty="0"/>
          </a:p>
          <a:p>
            <a:r>
              <a:rPr lang="de-DE" dirty="0" err="1"/>
              <a:t>spatial</a:t>
            </a:r>
            <a:r>
              <a:rPr lang="de-DE" dirty="0"/>
              <a:t> </a:t>
            </a:r>
            <a:r>
              <a:rPr lang="de-DE" dirty="0" err="1"/>
              <a:t>equity</a:t>
            </a:r>
            <a:endParaRPr lang="de-DE" dirty="0"/>
          </a:p>
          <a:p>
            <a:r>
              <a:rPr lang="de-DE" dirty="0" err="1"/>
              <a:t>barrier-free</a:t>
            </a:r>
            <a:r>
              <a:rPr lang="de-DE" dirty="0"/>
              <a:t> </a:t>
            </a:r>
            <a:r>
              <a:rPr lang="de-DE" dirty="0" err="1"/>
              <a:t>access</a:t>
            </a:r>
            <a:endParaRPr lang="de-DE" dirty="0"/>
          </a:p>
          <a:p>
            <a:endParaRPr lang="de-DE" dirty="0"/>
          </a:p>
          <a:p>
            <a:r>
              <a:rPr lang="de-DE" dirty="0"/>
              <a:t>💡 Moderne planification increasingly focuses on accessibilité instead de pure mobility</a:t>
            </a:r>
            <a:endParaRPr lang="de-DE" b="1" dirty="0"/>
          </a:p>
        </p:txBody>
      </p:sp>
    </p:spTree>
    <p:extLst>
      <p:ext uri="{BB962C8B-B14F-4D97-AF65-F5344CB8AC3E}">
        <p14:creationId xmlns:p14="http://schemas.microsoft.com/office/powerpoint/2010/main" val="213682418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CEB560-7651-10BA-C8D5-A6652AFFE853}"/>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02EA9698-BB30-AFD9-8598-5D240141D618}"/>
              </a:ext>
            </a:extLst>
          </p:cNvPr>
          <p:cNvSpPr>
            <a:spLocks noGrp="1"/>
          </p:cNvSpPr>
          <p:nvPr>
            <p:ph type="body" sz="half" idx="1"/>
          </p:nvPr>
        </p:nvSpPr>
        <p:spPr>
          <a:xfrm>
            <a:off x="970201" y="425302"/>
            <a:ext cx="10716974" cy="6021062"/>
          </a:xfrm>
        </p:spPr>
        <p:txBody>
          <a:bodyPr>
            <a:normAutofit/>
          </a:bodyPr>
          <a:lstStyle/>
          <a:p>
            <a:pPr marL="0" indent="0">
              <a:buNone/>
            </a:pPr>
            <a:r>
              <a:rPr lang="de-DE" dirty="0" err="1"/>
              <a:t>Introduction</a:t>
            </a:r>
            <a:endParaRPr lang="de-DE" dirty="0"/>
          </a:p>
          <a:p>
            <a:pPr marL="0" indent="0">
              <a:buNone/>
            </a:pPr>
            <a:r>
              <a:rPr lang="de-DE" dirty="0" err="1"/>
              <a:t>Exigences de la planification des transports</a:t>
            </a:r>
            <a:endParaRPr lang="de-DE" dirty="0"/>
          </a:p>
          <a:p>
            <a:pPr marL="0" indent="0">
              <a:buNone/>
            </a:pPr>
            <a:r>
              <a:rPr lang="de-DE" dirty="0"/>
              <a:t>Critères de qualité dans la planification des transports</a:t>
            </a:r>
          </a:p>
          <a:p>
            <a:pPr marL="0" indent="0">
              <a:buNone/>
            </a:pPr>
            <a:r>
              <a:rPr lang="de-DE" b="1" dirty="0"/>
              <a:t>Objectifs et approches de la planification des transports</a:t>
            </a:r>
          </a:p>
          <a:p>
            <a:pPr marL="0" indent="0">
              <a:buNone/>
            </a:pPr>
            <a:r>
              <a:rPr lang="de-DE" dirty="0"/>
              <a:t>Planification intégrée du trafic</a:t>
            </a:r>
          </a:p>
          <a:p>
            <a:pPr marL="0" indent="0">
              <a:buNone/>
            </a:pPr>
            <a:r>
              <a:rPr lang="de-DE" dirty="0"/>
              <a:t>Processus de planification des transports</a:t>
            </a:r>
          </a:p>
          <a:p>
            <a:pPr marL="0" indent="0">
              <a:buNone/>
            </a:pPr>
            <a:r>
              <a:rPr lang="de-DE" dirty="0"/>
              <a:t>Niveaux de planification des transports</a:t>
            </a:r>
          </a:p>
          <a:p>
            <a:pPr marL="0" indent="0">
              <a:buNone/>
            </a:pPr>
            <a:r>
              <a:rPr lang="de-DE" dirty="0"/>
              <a:t>Mesures de planification des transports</a:t>
            </a:r>
          </a:p>
          <a:p>
            <a:pPr marL="0" indent="0">
              <a:buNone/>
            </a:pPr>
            <a:r>
              <a:rPr lang="de-DE" dirty="0"/>
              <a:t>Défis actuels et tendances futures</a:t>
            </a:r>
          </a:p>
        </p:txBody>
      </p:sp>
    </p:spTree>
    <p:extLst>
      <p:ext uri="{BB962C8B-B14F-4D97-AF65-F5344CB8AC3E}">
        <p14:creationId xmlns:p14="http://schemas.microsoft.com/office/powerpoint/2010/main" val="2759979673"/>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DD5D51-B9F1-E9AB-C0BB-F2130F0B957C}"/>
              </a:ext>
            </a:extLst>
          </p:cNvPr>
          <p:cNvSpPr>
            <a:spLocks noGrp="1"/>
          </p:cNvSpPr>
          <p:nvPr>
            <p:ph type="title"/>
          </p:nvPr>
        </p:nvSpPr>
        <p:spPr>
          <a:xfrm>
            <a:off x="603252" y="539751"/>
            <a:ext cx="7275473" cy="717551"/>
          </a:xfrm>
        </p:spPr>
        <p:txBody>
          <a:bodyPr/>
          <a:lstStyle/>
          <a:p>
            <a:r>
              <a:rPr lang="de-DE" dirty="0"/>
              <a:t>Objectifs traditionnels de planification</a:t>
            </a:r>
          </a:p>
        </p:txBody>
      </p:sp>
      <p:sp>
        <p:nvSpPr>
          <p:cNvPr id="3" name="Textplatzhalter 2">
            <a:extLst>
              <a:ext uri="{FF2B5EF4-FFF2-40B4-BE49-F238E27FC236}">
                <a16:creationId xmlns:a16="http://schemas.microsoft.com/office/drawing/2014/main" id="{F65EFE1B-162D-820A-2A81-9F60E8DE42C4}"/>
              </a:ext>
            </a:extLst>
          </p:cNvPr>
          <p:cNvSpPr>
            <a:spLocks noGrp="1"/>
          </p:cNvSpPr>
          <p:nvPr>
            <p:ph type="body" sz="half" idx="1"/>
          </p:nvPr>
        </p:nvSpPr>
        <p:spPr/>
        <p:txBody>
          <a:bodyPr>
            <a:normAutofit/>
          </a:bodyPr>
          <a:lstStyle/>
          <a:p>
            <a:r>
              <a:rPr lang="de-DE" dirty="0" err="1"/>
              <a:t>Historically</a:t>
            </a:r>
            <a:r>
              <a:rPr lang="de-DE" dirty="0"/>
              <a:t> </a:t>
            </a:r>
            <a:r>
              <a:rPr lang="de-DE" dirty="0" err="1"/>
              <a:t>focused</a:t>
            </a:r>
            <a:r>
              <a:rPr lang="de-DE" dirty="0"/>
              <a:t> on:</a:t>
            </a:r>
          </a:p>
          <a:p>
            <a:pPr lvl="1"/>
            <a:r>
              <a:rPr lang="de-DE" dirty="0" err="1"/>
              <a:t>increasing route capacité</a:t>
            </a:r>
            <a:endParaRPr lang="de-DE" dirty="0"/>
          </a:p>
          <a:p>
            <a:pPr lvl="1"/>
            <a:r>
              <a:rPr lang="de-DE" dirty="0" err="1"/>
              <a:t>reducing</a:t>
            </a:r>
            <a:r>
              <a:rPr lang="de-DE" dirty="0"/>
              <a:t> </a:t>
            </a:r>
            <a:r>
              <a:rPr lang="de-DE" dirty="0" err="1"/>
              <a:t>congestion</a:t>
            </a:r>
            <a:endParaRPr lang="de-DE" dirty="0"/>
          </a:p>
          <a:p>
            <a:pPr lvl="1"/>
            <a:r>
              <a:rPr lang="de-DE" dirty="0" err="1"/>
              <a:t>maximizing trafic flux</a:t>
            </a:r>
            <a:endParaRPr lang="de-DE" dirty="0"/>
          </a:p>
        </p:txBody>
      </p:sp>
    </p:spTree>
    <p:extLst>
      <p:ext uri="{BB962C8B-B14F-4D97-AF65-F5344CB8AC3E}">
        <p14:creationId xmlns:p14="http://schemas.microsoft.com/office/powerpoint/2010/main" val="61120877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756980-8EA9-E3B1-9966-E86A125AFD95}"/>
              </a:ext>
            </a:extLst>
          </p:cNvPr>
          <p:cNvSpPr>
            <a:spLocks noGrp="1"/>
          </p:cNvSpPr>
          <p:nvPr>
            <p:ph type="title"/>
          </p:nvPr>
        </p:nvSpPr>
        <p:spPr>
          <a:xfrm>
            <a:off x="603253" y="539751"/>
            <a:ext cx="6307910" cy="717551"/>
          </a:xfrm>
        </p:spPr>
        <p:txBody>
          <a:bodyPr/>
          <a:lstStyle/>
          <a:p>
            <a:r>
              <a:rPr lang="de-DE" dirty="0"/>
              <a:t>Objectifs modernes de planification</a:t>
            </a:r>
          </a:p>
        </p:txBody>
      </p:sp>
      <p:sp>
        <p:nvSpPr>
          <p:cNvPr id="3" name="Textplatzhalter 2">
            <a:extLst>
              <a:ext uri="{FF2B5EF4-FFF2-40B4-BE49-F238E27FC236}">
                <a16:creationId xmlns:a16="http://schemas.microsoft.com/office/drawing/2014/main" id="{EFB73AD4-8D60-AE56-81A0-1E29F6BB07E5}"/>
              </a:ext>
            </a:extLst>
          </p:cNvPr>
          <p:cNvSpPr>
            <a:spLocks noGrp="1"/>
          </p:cNvSpPr>
          <p:nvPr>
            <p:ph type="body" sz="half" idx="1"/>
          </p:nvPr>
        </p:nvSpPr>
        <p:spPr/>
        <p:txBody>
          <a:bodyPr>
            <a:normAutofit/>
          </a:bodyPr>
          <a:lstStyle/>
          <a:p>
            <a:r>
              <a:rPr lang="de-DE" dirty="0"/>
              <a:t>Actuel Accent comprend:</a:t>
            </a:r>
          </a:p>
          <a:p>
            <a:pPr lvl="1"/>
            <a:r>
              <a:rPr lang="de-DE" dirty="0" err="1"/>
              <a:t>durable mobility</a:t>
            </a:r>
            <a:endParaRPr lang="de-DE" dirty="0"/>
          </a:p>
          <a:p>
            <a:pPr lvl="1"/>
            <a:r>
              <a:rPr lang="de-DE" dirty="0" err="1"/>
              <a:t>climat protection</a:t>
            </a:r>
            <a:endParaRPr lang="de-DE" dirty="0"/>
          </a:p>
          <a:p>
            <a:pPr lvl="1"/>
            <a:r>
              <a:rPr lang="de-DE" dirty="0"/>
              <a:t>multimodal système de transports</a:t>
            </a:r>
          </a:p>
          <a:p>
            <a:pPr lvl="1"/>
            <a:r>
              <a:rPr lang="de-DE" dirty="0" err="1"/>
              <a:t>quality de urbain space</a:t>
            </a:r>
            <a:endParaRPr lang="de-DE" dirty="0"/>
          </a:p>
          <a:p>
            <a:pPr lvl="1"/>
            <a:r>
              <a:rPr lang="de-DE" dirty="0"/>
              <a:t>social </a:t>
            </a:r>
            <a:r>
              <a:rPr lang="de-DE" dirty="0" err="1"/>
              <a:t>inclusion</a:t>
            </a:r>
            <a:endParaRPr lang="de-DE" dirty="0"/>
          </a:p>
        </p:txBody>
      </p:sp>
      <p:pic>
        <p:nvPicPr>
          <p:cNvPr id="4" name="Grafik 3">
            <a:extLst>
              <a:ext uri="{FF2B5EF4-FFF2-40B4-BE49-F238E27FC236}">
                <a16:creationId xmlns:a16="http://schemas.microsoft.com/office/drawing/2014/main" id="{4DE6DDAE-8A4E-C93B-E165-D4D8E396924A}"/>
              </a:ext>
            </a:extLst>
          </p:cNvPr>
          <p:cNvPicPr>
            <a:picLocks noChangeAspect="1"/>
          </p:cNvPicPr>
          <p:nvPr/>
        </p:nvPicPr>
        <p:blipFill>
          <a:blip r:embed="rId3"/>
          <a:stretch>
            <a:fillRect/>
          </a:stretch>
        </p:blipFill>
        <p:spPr>
          <a:xfrm>
            <a:off x="6324600" y="2530974"/>
            <a:ext cx="5435009" cy="3617677"/>
          </a:xfrm>
          <a:prstGeom prst="rect">
            <a:avLst/>
          </a:prstGeom>
        </p:spPr>
      </p:pic>
      <p:sp>
        <p:nvSpPr>
          <p:cNvPr id="5" name="Textfeld 4">
            <a:extLst>
              <a:ext uri="{FF2B5EF4-FFF2-40B4-BE49-F238E27FC236}">
                <a16:creationId xmlns:a16="http://schemas.microsoft.com/office/drawing/2014/main" id="{C4AD46EB-5245-18D8-8A52-299FD043FD35}"/>
              </a:ext>
            </a:extLst>
          </p:cNvPr>
          <p:cNvSpPr txBox="1"/>
          <p:nvPr/>
        </p:nvSpPr>
        <p:spPr>
          <a:xfrm>
            <a:off x="6324600" y="5642040"/>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4: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051844434"/>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07F6F7-04C6-DD36-B05F-11DEC553C64D}"/>
              </a:ext>
            </a:extLst>
          </p:cNvPr>
          <p:cNvSpPr>
            <a:spLocks noGrp="1"/>
          </p:cNvSpPr>
          <p:nvPr>
            <p:ph type="title"/>
          </p:nvPr>
        </p:nvSpPr>
        <p:spPr>
          <a:xfrm>
            <a:off x="603253" y="539751"/>
            <a:ext cx="6807640" cy="717551"/>
          </a:xfrm>
        </p:spPr>
        <p:txBody>
          <a:bodyPr/>
          <a:lstStyle/>
          <a:p>
            <a:r>
              <a:rPr lang="de-DE" dirty="0"/>
              <a:t>Planification orientée vers l’offre</a:t>
            </a:r>
          </a:p>
        </p:txBody>
      </p:sp>
      <p:sp>
        <p:nvSpPr>
          <p:cNvPr id="3" name="Textplatzhalter 2">
            <a:extLst>
              <a:ext uri="{FF2B5EF4-FFF2-40B4-BE49-F238E27FC236}">
                <a16:creationId xmlns:a16="http://schemas.microsoft.com/office/drawing/2014/main" id="{5C728359-E03C-3CA5-96A5-E518BA8F2398}"/>
              </a:ext>
            </a:extLst>
          </p:cNvPr>
          <p:cNvSpPr>
            <a:spLocks noGrp="1"/>
          </p:cNvSpPr>
          <p:nvPr>
            <p:ph type="body" sz="half" idx="1"/>
          </p:nvPr>
        </p:nvSpPr>
        <p:spPr/>
        <p:txBody>
          <a:bodyPr>
            <a:normAutofit/>
          </a:bodyPr>
          <a:lstStyle/>
          <a:p>
            <a:r>
              <a:rPr lang="de-DE" dirty="0" err="1"/>
              <a:t>Characteristics</a:t>
            </a:r>
            <a:endParaRPr lang="de-DE" dirty="0"/>
          </a:p>
          <a:p>
            <a:pPr lvl="1"/>
            <a:r>
              <a:rPr lang="de-DE" dirty="0" err="1"/>
              <a:t>focuses</a:t>
            </a:r>
            <a:r>
              <a:rPr lang="de-DE" dirty="0"/>
              <a:t> on </a:t>
            </a:r>
            <a:r>
              <a:rPr lang="de-DE" dirty="0" err="1"/>
              <a:t>infrastructure</a:t>
            </a:r>
            <a:r>
              <a:rPr lang="de-DE" dirty="0"/>
              <a:t> </a:t>
            </a:r>
            <a:r>
              <a:rPr lang="de-DE" dirty="0" err="1"/>
              <a:t>expansion</a:t>
            </a:r>
            <a:endParaRPr lang="de-DE" dirty="0"/>
          </a:p>
          <a:p>
            <a:pPr lvl="1"/>
            <a:r>
              <a:rPr lang="de-DE" dirty="0" err="1"/>
              <a:t>assumes trafic growth must be accommodated</a:t>
            </a:r>
            <a:endParaRPr lang="de-DE" dirty="0"/>
          </a:p>
          <a:p>
            <a:pPr lvl="1"/>
            <a:r>
              <a:rPr lang="de-DE" dirty="0"/>
              <a:t>“predict et provide” approach</a:t>
            </a:r>
          </a:p>
          <a:p>
            <a:r>
              <a:rPr lang="de-DE" dirty="0" err="1"/>
              <a:t>Exemples</a:t>
            </a:r>
            <a:endParaRPr lang="de-DE" dirty="0"/>
          </a:p>
          <a:p>
            <a:pPr lvl="1"/>
            <a:r>
              <a:rPr lang="de-DE" dirty="0" err="1"/>
              <a:t>route widening</a:t>
            </a:r>
            <a:endParaRPr lang="de-DE" dirty="0"/>
          </a:p>
          <a:p>
            <a:pPr lvl="1"/>
            <a:r>
              <a:rPr lang="de-DE" dirty="0" err="1"/>
              <a:t>new</a:t>
            </a:r>
            <a:r>
              <a:rPr lang="de-DE" dirty="0"/>
              <a:t> </a:t>
            </a:r>
            <a:r>
              <a:rPr lang="de-DE" dirty="0" err="1"/>
              <a:t>highways</a:t>
            </a:r>
            <a:endParaRPr lang="de-DE" dirty="0"/>
          </a:p>
        </p:txBody>
      </p:sp>
    </p:spTree>
    <p:extLst>
      <p:ext uri="{BB962C8B-B14F-4D97-AF65-F5344CB8AC3E}">
        <p14:creationId xmlns:p14="http://schemas.microsoft.com/office/powerpoint/2010/main" val="2924594528"/>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fontScale="90000"/>
          </a:bodyPr>
          <a:lstStyle/>
          <a:p>
            <a:r>
              <a:rPr lang="en-GB" noProof="1"/>
              <a:t>Développement de l’ingénierie des systèmes de transport routier en Afrique subsaharienne – Programme moderne de master européen et renforcement des capacités</a:t>
            </a:r>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18844C-6468-4476-5BB8-0CB8A5179AB6}"/>
              </a:ext>
            </a:extLst>
          </p:cNvPr>
          <p:cNvSpPr>
            <a:spLocks noGrp="1"/>
          </p:cNvSpPr>
          <p:nvPr>
            <p:ph type="title"/>
          </p:nvPr>
        </p:nvSpPr>
        <p:spPr>
          <a:xfrm>
            <a:off x="603253" y="539751"/>
            <a:ext cx="6116524" cy="717551"/>
          </a:xfrm>
        </p:spPr>
        <p:txBody>
          <a:bodyPr/>
          <a:lstStyle/>
          <a:p>
            <a:r>
              <a:rPr lang="de-DE" dirty="0"/>
              <a:t>Planification orientée vers les objectifs</a:t>
            </a:r>
          </a:p>
        </p:txBody>
      </p:sp>
      <p:sp>
        <p:nvSpPr>
          <p:cNvPr id="3" name="Textplatzhalter 2">
            <a:extLst>
              <a:ext uri="{FF2B5EF4-FFF2-40B4-BE49-F238E27FC236}">
                <a16:creationId xmlns:a16="http://schemas.microsoft.com/office/drawing/2014/main" id="{A8B1707D-C0D5-7553-E4CC-5E90BFE7E6BE}"/>
              </a:ext>
            </a:extLst>
          </p:cNvPr>
          <p:cNvSpPr>
            <a:spLocks noGrp="1"/>
          </p:cNvSpPr>
          <p:nvPr>
            <p:ph type="body" sz="half" idx="1"/>
          </p:nvPr>
        </p:nvSpPr>
        <p:spPr/>
        <p:txBody>
          <a:bodyPr>
            <a:normAutofit/>
          </a:bodyPr>
          <a:lstStyle/>
          <a:p>
            <a:r>
              <a:rPr lang="de-DE" dirty="0" err="1"/>
              <a:t>Characteristics</a:t>
            </a:r>
            <a:endParaRPr lang="de-DE" dirty="0"/>
          </a:p>
          <a:p>
            <a:pPr lvl="1"/>
            <a:r>
              <a:rPr lang="de-DE" dirty="0" err="1"/>
              <a:t>planification based on politique objectifs</a:t>
            </a:r>
            <a:endParaRPr lang="de-DE" dirty="0"/>
          </a:p>
          <a:p>
            <a:pPr lvl="1"/>
            <a:r>
              <a:rPr lang="de-DE" dirty="0" err="1"/>
              <a:t>demand management instead de expansion</a:t>
            </a:r>
            <a:endParaRPr lang="de-DE" dirty="0"/>
          </a:p>
          <a:p>
            <a:pPr lvl="1"/>
            <a:r>
              <a:rPr lang="de-DE" dirty="0" err="1"/>
              <a:t>integrated durabilité objectifs</a:t>
            </a:r>
            <a:endParaRPr lang="de-DE" dirty="0"/>
          </a:p>
          <a:p>
            <a:r>
              <a:rPr lang="de-DE" dirty="0" err="1"/>
              <a:t>Exemples</a:t>
            </a:r>
            <a:endParaRPr lang="de-DE" dirty="0"/>
          </a:p>
          <a:p>
            <a:pPr lvl="1"/>
            <a:r>
              <a:rPr lang="de-DE" dirty="0"/>
              <a:t>report modal politiques</a:t>
            </a:r>
          </a:p>
          <a:p>
            <a:pPr lvl="1"/>
            <a:r>
              <a:rPr lang="de-DE" dirty="0" err="1"/>
              <a:t>congestion</a:t>
            </a:r>
            <a:r>
              <a:rPr lang="de-DE" dirty="0"/>
              <a:t> pricing</a:t>
            </a:r>
          </a:p>
          <a:p>
            <a:pPr lvl="1"/>
            <a:r>
              <a:rPr lang="de-DE" dirty="0" err="1"/>
              <a:t>transports publics investissement</a:t>
            </a:r>
            <a:endParaRPr lang="de-DE" dirty="0"/>
          </a:p>
        </p:txBody>
      </p:sp>
    </p:spTree>
    <p:extLst>
      <p:ext uri="{BB962C8B-B14F-4D97-AF65-F5344CB8AC3E}">
        <p14:creationId xmlns:p14="http://schemas.microsoft.com/office/powerpoint/2010/main" val="883185482"/>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5D6C4-4138-0B87-EA80-BD1CFE8C744E}"/>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C8A4468B-4A22-71D2-D5EA-A186AEF2E673}"/>
              </a:ext>
            </a:extLst>
          </p:cNvPr>
          <p:cNvSpPr>
            <a:spLocks noGrp="1"/>
          </p:cNvSpPr>
          <p:nvPr>
            <p:ph type="body" sz="half" idx="1"/>
          </p:nvPr>
        </p:nvSpPr>
        <p:spPr>
          <a:xfrm>
            <a:off x="970200" y="425302"/>
            <a:ext cx="10383599" cy="6021062"/>
          </a:xfrm>
        </p:spPr>
        <p:txBody>
          <a:bodyPr>
            <a:normAutofit/>
          </a:bodyPr>
          <a:lstStyle/>
          <a:p>
            <a:pPr marL="0" indent="0">
              <a:buNone/>
            </a:pPr>
            <a:r>
              <a:rPr lang="de-DE" dirty="0" err="1"/>
              <a:t>Introduction</a:t>
            </a:r>
            <a:endParaRPr lang="de-DE" dirty="0"/>
          </a:p>
          <a:p>
            <a:pPr marL="0" indent="0">
              <a:buNone/>
            </a:pPr>
            <a:r>
              <a:rPr lang="de-DE" dirty="0" err="1"/>
              <a:t>Exigences de la planification des transports</a:t>
            </a:r>
            <a:endParaRPr lang="de-DE" dirty="0"/>
          </a:p>
          <a:p>
            <a:pPr marL="0" indent="0">
              <a:buNone/>
            </a:pPr>
            <a:r>
              <a:rPr lang="de-DE" dirty="0"/>
              <a:t>Critères de qualité dans la planification des transports</a:t>
            </a:r>
          </a:p>
          <a:p>
            <a:pPr marL="0" indent="0">
              <a:buNone/>
            </a:pPr>
            <a:r>
              <a:rPr lang="de-DE" dirty="0"/>
              <a:t>Objectifs et approches de la planification des transports</a:t>
            </a:r>
          </a:p>
          <a:p>
            <a:pPr marL="0" indent="0">
              <a:buNone/>
            </a:pPr>
            <a:r>
              <a:rPr lang="de-DE" b="1" dirty="0"/>
              <a:t>Planification intégrée du trafic</a:t>
            </a:r>
          </a:p>
          <a:p>
            <a:pPr marL="0" indent="0">
              <a:buNone/>
            </a:pPr>
            <a:r>
              <a:rPr lang="de-DE" dirty="0"/>
              <a:t>Processus de planification des transports</a:t>
            </a:r>
          </a:p>
          <a:p>
            <a:pPr marL="0" indent="0">
              <a:buNone/>
            </a:pPr>
            <a:r>
              <a:rPr lang="de-DE" dirty="0"/>
              <a:t>Niveaux de planification des transports</a:t>
            </a:r>
          </a:p>
          <a:p>
            <a:pPr marL="0" indent="0">
              <a:buNone/>
            </a:pPr>
            <a:r>
              <a:rPr lang="de-DE" dirty="0"/>
              <a:t>Mesures de planification des transports</a:t>
            </a:r>
          </a:p>
          <a:p>
            <a:pPr marL="0" indent="0">
              <a:buNone/>
            </a:pPr>
            <a:r>
              <a:rPr lang="de-DE" dirty="0"/>
              <a:t>Défis actuels et tendances futures</a:t>
            </a:r>
          </a:p>
        </p:txBody>
      </p:sp>
    </p:spTree>
    <p:extLst>
      <p:ext uri="{BB962C8B-B14F-4D97-AF65-F5344CB8AC3E}">
        <p14:creationId xmlns:p14="http://schemas.microsoft.com/office/powerpoint/2010/main" val="1804063554"/>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63DF3C-7EB1-5982-A6E9-F6978806524E}"/>
              </a:ext>
            </a:extLst>
          </p:cNvPr>
          <p:cNvSpPr>
            <a:spLocks noGrp="1"/>
          </p:cNvSpPr>
          <p:nvPr>
            <p:ph type="title"/>
          </p:nvPr>
        </p:nvSpPr>
        <p:spPr>
          <a:xfrm>
            <a:off x="603253" y="539751"/>
            <a:ext cx="6084626" cy="717551"/>
          </a:xfrm>
        </p:spPr>
        <p:txBody>
          <a:bodyPr/>
          <a:lstStyle/>
          <a:p>
            <a:r>
              <a:rPr lang="de-DE" dirty="0" err="1"/>
              <a:t>Qu’est-ce que la planification intégrée des transports ?</a:t>
            </a:r>
          </a:p>
        </p:txBody>
      </p:sp>
      <p:sp>
        <p:nvSpPr>
          <p:cNvPr id="3" name="Textplatzhalter 2">
            <a:extLst>
              <a:ext uri="{FF2B5EF4-FFF2-40B4-BE49-F238E27FC236}">
                <a16:creationId xmlns:a16="http://schemas.microsoft.com/office/drawing/2014/main" id="{BBE00ED7-1FF9-5AB4-BB02-D33F704865A6}"/>
              </a:ext>
            </a:extLst>
          </p:cNvPr>
          <p:cNvSpPr>
            <a:spLocks noGrp="1"/>
          </p:cNvSpPr>
          <p:nvPr>
            <p:ph type="body" sz="half" idx="1"/>
          </p:nvPr>
        </p:nvSpPr>
        <p:spPr>
          <a:xfrm>
            <a:off x="970200" y="1386842"/>
            <a:ext cx="9470971" cy="5059521"/>
          </a:xfrm>
        </p:spPr>
        <p:txBody>
          <a:bodyPr>
            <a:normAutofit/>
          </a:bodyPr>
          <a:lstStyle/>
          <a:p>
            <a:r>
              <a:rPr lang="de-DE" dirty="0" err="1"/>
              <a:t>coordination</a:t>
            </a:r>
            <a:r>
              <a:rPr lang="de-DE" dirty="0"/>
              <a:t> </a:t>
            </a:r>
            <a:r>
              <a:rPr lang="de-DE" dirty="0" err="1"/>
              <a:t>of</a:t>
            </a:r>
            <a:r>
              <a:rPr lang="de-DE" dirty="0"/>
              <a:t>:</a:t>
            </a:r>
          </a:p>
          <a:p>
            <a:pPr lvl="1"/>
            <a:r>
              <a:rPr lang="de-DE" dirty="0" err="1"/>
              <a:t>transport</a:t>
            </a:r>
            <a:r>
              <a:rPr lang="de-DE" dirty="0"/>
              <a:t> </a:t>
            </a:r>
            <a:r>
              <a:rPr lang="de-DE" dirty="0" err="1"/>
              <a:t>modes</a:t>
            </a:r>
            <a:endParaRPr lang="de-DE" dirty="0"/>
          </a:p>
          <a:p>
            <a:pPr lvl="1"/>
            <a:r>
              <a:rPr lang="de-DE" dirty="0" err="1"/>
              <a:t>land use planification</a:t>
            </a:r>
            <a:endParaRPr lang="de-DE" dirty="0"/>
          </a:p>
          <a:p>
            <a:pPr lvl="1"/>
            <a:r>
              <a:rPr lang="de-DE" dirty="0"/>
              <a:t>environnemental politique</a:t>
            </a:r>
          </a:p>
          <a:p>
            <a:pPr lvl="1"/>
            <a:r>
              <a:rPr lang="de-DE" dirty="0" err="1"/>
              <a:t>économique development</a:t>
            </a:r>
            <a:endParaRPr lang="de-DE" dirty="0"/>
          </a:p>
          <a:p>
            <a:endParaRPr lang="de-DE" dirty="0"/>
          </a:p>
          <a:p>
            <a:pPr marL="0" indent="0">
              <a:buNone/>
            </a:pPr>
            <a:r>
              <a:rPr lang="de-DE" b="1" dirty="0"/>
              <a:t>Objectif: coherent et durable système de transports</a:t>
            </a:r>
          </a:p>
        </p:txBody>
      </p:sp>
    </p:spTree>
    <p:extLst>
      <p:ext uri="{BB962C8B-B14F-4D97-AF65-F5344CB8AC3E}">
        <p14:creationId xmlns:p14="http://schemas.microsoft.com/office/powerpoint/2010/main" val="101224030"/>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23613A-0275-15C2-2849-7591670A7FA3}"/>
              </a:ext>
            </a:extLst>
          </p:cNvPr>
          <p:cNvSpPr>
            <a:spLocks noGrp="1"/>
          </p:cNvSpPr>
          <p:nvPr>
            <p:ph type="title"/>
          </p:nvPr>
        </p:nvSpPr>
        <p:spPr>
          <a:xfrm>
            <a:off x="603252" y="539751"/>
            <a:ext cx="5606161" cy="717551"/>
          </a:xfrm>
        </p:spPr>
        <p:txBody>
          <a:bodyPr/>
          <a:lstStyle/>
          <a:p>
            <a:r>
              <a:rPr lang="de-DE" dirty="0"/>
              <a:t>Perspective multimodale</a:t>
            </a:r>
          </a:p>
        </p:txBody>
      </p:sp>
      <p:sp>
        <p:nvSpPr>
          <p:cNvPr id="3" name="Textplatzhalter 2">
            <a:extLst>
              <a:ext uri="{FF2B5EF4-FFF2-40B4-BE49-F238E27FC236}">
                <a16:creationId xmlns:a16="http://schemas.microsoft.com/office/drawing/2014/main" id="{DD6A7966-7468-849F-FA4B-1B739F9E2F53}"/>
              </a:ext>
            </a:extLst>
          </p:cNvPr>
          <p:cNvSpPr>
            <a:spLocks noGrp="1"/>
          </p:cNvSpPr>
          <p:nvPr>
            <p:ph type="body" sz="half" idx="1"/>
          </p:nvPr>
        </p:nvSpPr>
        <p:spPr>
          <a:xfrm>
            <a:off x="970201" y="1386842"/>
            <a:ext cx="6111083" cy="5059521"/>
          </a:xfrm>
        </p:spPr>
        <p:txBody>
          <a:bodyPr>
            <a:normAutofit/>
          </a:bodyPr>
          <a:lstStyle/>
          <a:p>
            <a:r>
              <a:rPr lang="de-DE" dirty="0"/>
              <a:t>Integrated planification comprend multiple transport modes:</a:t>
            </a:r>
          </a:p>
          <a:p>
            <a:pPr lvl="1"/>
            <a:r>
              <a:rPr lang="de-DE" dirty="0" err="1"/>
              <a:t>marche</a:t>
            </a:r>
            <a:endParaRPr lang="de-DE" dirty="0"/>
          </a:p>
          <a:p>
            <a:pPr lvl="1"/>
            <a:r>
              <a:rPr lang="de-DE" dirty="0" err="1"/>
              <a:t>vélo</a:t>
            </a:r>
            <a:endParaRPr lang="de-DE" dirty="0"/>
          </a:p>
          <a:p>
            <a:pPr lvl="1"/>
            <a:r>
              <a:rPr lang="de-DE" dirty="0" err="1"/>
              <a:t>transports publics</a:t>
            </a:r>
            <a:endParaRPr lang="de-DE" dirty="0"/>
          </a:p>
          <a:p>
            <a:pPr lvl="1"/>
            <a:r>
              <a:rPr lang="de-DE" dirty="0"/>
              <a:t>marchandises transport</a:t>
            </a:r>
          </a:p>
          <a:p>
            <a:pPr lvl="1"/>
            <a:r>
              <a:rPr lang="de-DE" dirty="0" err="1"/>
              <a:t>motorized</a:t>
            </a:r>
            <a:r>
              <a:rPr lang="de-DE" dirty="0"/>
              <a:t> individual </a:t>
            </a:r>
            <a:r>
              <a:rPr lang="de-DE" dirty="0" err="1"/>
              <a:t>transport</a:t>
            </a:r>
            <a:endParaRPr lang="de-DE" dirty="0"/>
          </a:p>
        </p:txBody>
      </p:sp>
      <p:pic>
        <p:nvPicPr>
          <p:cNvPr id="4" name="Grafik 3">
            <a:extLst>
              <a:ext uri="{FF2B5EF4-FFF2-40B4-BE49-F238E27FC236}">
                <a16:creationId xmlns:a16="http://schemas.microsoft.com/office/drawing/2014/main" id="{FD2FBBBB-4C03-8710-B7F0-3FD390074514}"/>
              </a:ext>
            </a:extLst>
          </p:cNvPr>
          <p:cNvPicPr>
            <a:picLocks noChangeAspect="1"/>
          </p:cNvPicPr>
          <p:nvPr/>
        </p:nvPicPr>
        <p:blipFill>
          <a:blip r:embed="rId3"/>
          <a:stretch>
            <a:fillRect/>
          </a:stretch>
        </p:blipFill>
        <p:spPr>
          <a:xfrm>
            <a:off x="7364846" y="539751"/>
            <a:ext cx="3576056" cy="5372478"/>
          </a:xfrm>
          <a:prstGeom prst="rect">
            <a:avLst/>
          </a:prstGeom>
        </p:spPr>
      </p:pic>
      <p:sp>
        <p:nvSpPr>
          <p:cNvPr id="5" name="Textfeld 4">
            <a:extLst>
              <a:ext uri="{FF2B5EF4-FFF2-40B4-BE49-F238E27FC236}">
                <a16:creationId xmlns:a16="http://schemas.microsoft.com/office/drawing/2014/main" id="{AD44C32D-6E0A-F2C0-2623-17BBD4C4C868}"/>
              </a:ext>
            </a:extLst>
          </p:cNvPr>
          <p:cNvSpPr txBox="1"/>
          <p:nvPr/>
        </p:nvSpPr>
        <p:spPr>
          <a:xfrm>
            <a:off x="7364846" y="5333696"/>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a:t>
            </a:r>
            <a:r>
              <a:rPr lang="de-DE" sz="900" dirty="0"/>
              <a:t>5</a:t>
            </a:r>
            <a:r>
              <a:rPr kumimoji="0" lang="de-DE" sz="900" b="0" i="0" u="none" strike="noStrike" cap="none" spc="0" normalizeH="0" baseline="0" dirty="0">
                <a:ln>
                  <a:noFill/>
                </a:ln>
                <a:solidFill>
                  <a:srgbClr val="000000"/>
                </a:solidFill>
                <a:effectLst/>
                <a:uFillTx/>
                <a:latin typeface="+mn-lt"/>
                <a:ea typeface="+mn-ea"/>
                <a:cs typeface="+mn-cs"/>
                <a:sym typeface="Helvetica Neue"/>
              </a:rPr>
              <a:t>: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4081400946"/>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AC1F2A-EE18-F35C-813B-1A2A3B65B242}"/>
              </a:ext>
            </a:extLst>
          </p:cNvPr>
          <p:cNvSpPr>
            <a:spLocks noGrp="1"/>
          </p:cNvSpPr>
          <p:nvPr>
            <p:ph type="title"/>
          </p:nvPr>
        </p:nvSpPr>
        <p:spPr>
          <a:xfrm>
            <a:off x="603252" y="539751"/>
            <a:ext cx="7434961" cy="717551"/>
          </a:xfrm>
        </p:spPr>
        <p:txBody>
          <a:bodyPr/>
          <a:lstStyle/>
          <a:p>
            <a:r>
              <a:rPr lang="de-DE" dirty="0"/>
              <a:t>Interaction entre usage du sol et transport</a:t>
            </a:r>
          </a:p>
        </p:txBody>
      </p:sp>
      <p:sp>
        <p:nvSpPr>
          <p:cNvPr id="3" name="Textplatzhalter 2">
            <a:extLst>
              <a:ext uri="{FF2B5EF4-FFF2-40B4-BE49-F238E27FC236}">
                <a16:creationId xmlns:a16="http://schemas.microsoft.com/office/drawing/2014/main" id="{058600EE-0A35-64E6-C42C-13CFE3ED662F}"/>
              </a:ext>
            </a:extLst>
          </p:cNvPr>
          <p:cNvSpPr>
            <a:spLocks noGrp="1"/>
          </p:cNvSpPr>
          <p:nvPr>
            <p:ph type="body" sz="half" idx="1"/>
          </p:nvPr>
        </p:nvSpPr>
        <p:spPr/>
        <p:txBody>
          <a:bodyPr>
            <a:normAutofit/>
          </a:bodyPr>
          <a:lstStyle/>
          <a:p>
            <a:r>
              <a:rPr lang="de-DE" dirty="0"/>
              <a:t>urbain density influences mobility patterns</a:t>
            </a:r>
          </a:p>
          <a:p>
            <a:r>
              <a:rPr lang="de-DE" dirty="0" err="1"/>
              <a:t>mixed-use development réduit travel demand</a:t>
            </a:r>
            <a:endParaRPr lang="de-DE" dirty="0"/>
          </a:p>
          <a:p>
            <a:r>
              <a:rPr lang="de-DE" dirty="0" err="1"/>
              <a:t>transport infrastructure shapes urbain growth</a:t>
            </a:r>
            <a:endParaRPr lang="de-DE" dirty="0"/>
          </a:p>
        </p:txBody>
      </p:sp>
    </p:spTree>
    <p:extLst>
      <p:ext uri="{BB962C8B-B14F-4D97-AF65-F5344CB8AC3E}">
        <p14:creationId xmlns:p14="http://schemas.microsoft.com/office/powerpoint/2010/main" val="3822727535"/>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3BB31-DF95-4659-9DAD-243EA2F07341}"/>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7F1C4247-2F84-8252-95C1-9A74DEF545B1}"/>
              </a:ext>
            </a:extLst>
          </p:cNvPr>
          <p:cNvSpPr>
            <a:spLocks noGrp="1"/>
          </p:cNvSpPr>
          <p:nvPr>
            <p:ph type="body" sz="half" idx="1"/>
          </p:nvPr>
        </p:nvSpPr>
        <p:spPr>
          <a:xfrm>
            <a:off x="970201" y="425302"/>
            <a:ext cx="10088324" cy="6021062"/>
          </a:xfrm>
        </p:spPr>
        <p:txBody>
          <a:bodyPr>
            <a:normAutofit/>
          </a:bodyPr>
          <a:lstStyle/>
          <a:p>
            <a:pPr marL="0" indent="0">
              <a:buNone/>
            </a:pPr>
            <a:r>
              <a:rPr lang="de-DE" dirty="0" err="1"/>
              <a:t>Introduction</a:t>
            </a:r>
            <a:endParaRPr lang="de-DE" dirty="0"/>
          </a:p>
          <a:p>
            <a:pPr marL="0" indent="0">
              <a:buNone/>
            </a:pPr>
            <a:r>
              <a:rPr lang="de-DE" dirty="0" err="1"/>
              <a:t>Exigences de la planification des transports</a:t>
            </a:r>
            <a:endParaRPr lang="de-DE" dirty="0"/>
          </a:p>
          <a:p>
            <a:pPr marL="0" indent="0">
              <a:buNone/>
            </a:pPr>
            <a:r>
              <a:rPr lang="de-DE" dirty="0"/>
              <a:t>Critères de qualité dans la planification des transports</a:t>
            </a:r>
          </a:p>
          <a:p>
            <a:pPr marL="0" indent="0">
              <a:buNone/>
            </a:pPr>
            <a:r>
              <a:rPr lang="de-DE" dirty="0"/>
              <a:t>Objectifs et approches de la planification des transports</a:t>
            </a:r>
          </a:p>
          <a:p>
            <a:pPr marL="0" indent="0">
              <a:buNone/>
            </a:pPr>
            <a:r>
              <a:rPr lang="de-DE" dirty="0"/>
              <a:t>Planification intégrée du trafic</a:t>
            </a:r>
          </a:p>
          <a:p>
            <a:pPr marL="0" indent="0">
              <a:buNone/>
            </a:pPr>
            <a:r>
              <a:rPr lang="de-DE" b="1" dirty="0"/>
              <a:t>Processus de planification des transports</a:t>
            </a:r>
          </a:p>
          <a:p>
            <a:pPr marL="0" indent="0">
              <a:buNone/>
            </a:pPr>
            <a:r>
              <a:rPr lang="de-DE" dirty="0"/>
              <a:t>Niveaux de planification des transports</a:t>
            </a:r>
          </a:p>
          <a:p>
            <a:pPr marL="0" indent="0">
              <a:buNone/>
            </a:pPr>
            <a:r>
              <a:rPr lang="de-DE" dirty="0"/>
              <a:t>Mesures de planification des transports</a:t>
            </a:r>
          </a:p>
          <a:p>
            <a:pPr marL="0" indent="0">
              <a:buNone/>
            </a:pPr>
            <a:r>
              <a:rPr lang="de-DE" dirty="0"/>
              <a:t>Défis actuels et tendances futures</a:t>
            </a:r>
          </a:p>
        </p:txBody>
      </p:sp>
    </p:spTree>
    <p:extLst>
      <p:ext uri="{BB962C8B-B14F-4D97-AF65-F5344CB8AC3E}">
        <p14:creationId xmlns:p14="http://schemas.microsoft.com/office/powerpoint/2010/main" val="134977100"/>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FA752F-4483-84C8-708B-D7E88B971077}"/>
              </a:ext>
            </a:extLst>
          </p:cNvPr>
          <p:cNvSpPr>
            <a:spLocks noGrp="1"/>
          </p:cNvSpPr>
          <p:nvPr>
            <p:ph type="title"/>
          </p:nvPr>
        </p:nvSpPr>
        <p:spPr>
          <a:xfrm>
            <a:off x="603252" y="539751"/>
            <a:ext cx="5829445" cy="717551"/>
          </a:xfrm>
        </p:spPr>
        <p:txBody>
          <a:bodyPr/>
          <a:lstStyle/>
          <a:p>
            <a:r>
              <a:rPr lang="de-DE" dirty="0" err="1"/>
              <a:t>Processus typique de planification</a:t>
            </a:r>
            <a:endParaRPr lang="de-DE" dirty="0"/>
          </a:p>
        </p:txBody>
      </p:sp>
      <p:sp>
        <p:nvSpPr>
          <p:cNvPr id="3" name="Textplatzhalter 2">
            <a:extLst>
              <a:ext uri="{FF2B5EF4-FFF2-40B4-BE49-F238E27FC236}">
                <a16:creationId xmlns:a16="http://schemas.microsoft.com/office/drawing/2014/main" id="{A3451907-2D99-D08D-0E18-E48599E7541E}"/>
              </a:ext>
            </a:extLst>
          </p:cNvPr>
          <p:cNvSpPr>
            <a:spLocks noGrp="1"/>
          </p:cNvSpPr>
          <p:nvPr>
            <p:ph type="body" sz="half" idx="1"/>
          </p:nvPr>
        </p:nvSpPr>
        <p:spPr/>
        <p:txBody>
          <a:bodyPr>
            <a:normAutofit lnSpcReduction="10000"/>
          </a:bodyPr>
          <a:lstStyle/>
          <a:p>
            <a:pPr marL="0" indent="0">
              <a:buNone/>
            </a:pPr>
            <a:r>
              <a:rPr lang="de-DE" dirty="0"/>
              <a:t>1. Problème Identification</a:t>
            </a:r>
          </a:p>
          <a:p>
            <a:pPr marL="0" indent="0">
              <a:buNone/>
            </a:pPr>
            <a:r>
              <a:rPr lang="de-DE" dirty="0"/>
              <a:t>2. Data Collection &amp; Analysis</a:t>
            </a:r>
          </a:p>
          <a:p>
            <a:pPr marL="0" indent="0">
              <a:buNone/>
            </a:pPr>
            <a:r>
              <a:rPr lang="de-DE" dirty="0"/>
              <a:t>3. </a:t>
            </a:r>
            <a:r>
              <a:rPr lang="de-DE" dirty="0" err="1"/>
              <a:t>Forecasting</a:t>
            </a:r>
            <a:endParaRPr lang="de-DE" dirty="0"/>
          </a:p>
          <a:p>
            <a:pPr marL="0" indent="0">
              <a:buNone/>
            </a:pPr>
            <a:r>
              <a:rPr lang="de-DE" dirty="0"/>
              <a:t>4. Development de Alternatives</a:t>
            </a:r>
          </a:p>
          <a:p>
            <a:pPr marL="0" indent="0">
              <a:buNone/>
            </a:pPr>
            <a:r>
              <a:rPr lang="de-DE" dirty="0"/>
              <a:t>5. Evaluation</a:t>
            </a:r>
          </a:p>
          <a:p>
            <a:pPr marL="0" indent="0">
              <a:buNone/>
            </a:pPr>
            <a:r>
              <a:rPr lang="de-DE" dirty="0"/>
              <a:t>6. Prise de décision</a:t>
            </a:r>
          </a:p>
          <a:p>
            <a:pPr marL="0" indent="0">
              <a:buNone/>
            </a:pPr>
            <a:r>
              <a:rPr lang="de-DE" dirty="0"/>
              <a:t>7. Mise en œuvre</a:t>
            </a:r>
          </a:p>
          <a:p>
            <a:pPr marL="0" indent="0">
              <a:buNone/>
            </a:pPr>
            <a:r>
              <a:rPr lang="de-DE" dirty="0"/>
              <a:t>8. Suivi &amp; Adjustments</a:t>
            </a:r>
          </a:p>
        </p:txBody>
      </p:sp>
    </p:spTree>
    <p:extLst>
      <p:ext uri="{BB962C8B-B14F-4D97-AF65-F5344CB8AC3E}">
        <p14:creationId xmlns:p14="http://schemas.microsoft.com/office/powerpoint/2010/main" val="3994246331"/>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E79F975-5462-C0CB-E7EA-96FAE3EEFA00}"/>
              </a:ext>
            </a:extLst>
          </p:cNvPr>
          <p:cNvSpPr>
            <a:spLocks noGrp="1"/>
          </p:cNvSpPr>
          <p:nvPr>
            <p:ph type="title"/>
          </p:nvPr>
        </p:nvSpPr>
        <p:spPr/>
        <p:txBody>
          <a:bodyPr/>
          <a:lstStyle/>
          <a:p>
            <a:r>
              <a:rPr lang="de-DE" dirty="0"/>
              <a:t>Données et modélisation</a:t>
            </a:r>
          </a:p>
        </p:txBody>
      </p:sp>
      <p:sp>
        <p:nvSpPr>
          <p:cNvPr id="3" name="Textplatzhalter 2">
            <a:extLst>
              <a:ext uri="{FF2B5EF4-FFF2-40B4-BE49-F238E27FC236}">
                <a16:creationId xmlns:a16="http://schemas.microsoft.com/office/drawing/2014/main" id="{856A336E-5845-E5F5-B066-BD4C9EA5A1A5}"/>
              </a:ext>
            </a:extLst>
          </p:cNvPr>
          <p:cNvSpPr>
            <a:spLocks noGrp="1"/>
          </p:cNvSpPr>
          <p:nvPr>
            <p:ph type="body" sz="half" idx="1"/>
          </p:nvPr>
        </p:nvSpPr>
        <p:spPr/>
        <p:txBody>
          <a:bodyPr>
            <a:normAutofit/>
          </a:bodyPr>
          <a:lstStyle/>
          <a:p>
            <a:r>
              <a:rPr lang="de-DE" dirty="0" err="1"/>
              <a:t>Planification uses:</a:t>
            </a:r>
          </a:p>
          <a:p>
            <a:pPr lvl="1"/>
            <a:r>
              <a:rPr lang="de-DE" dirty="0" err="1"/>
              <a:t>trafic counts</a:t>
            </a:r>
            <a:endParaRPr lang="de-DE" dirty="0"/>
          </a:p>
          <a:p>
            <a:pPr lvl="1"/>
            <a:r>
              <a:rPr lang="de-DE" dirty="0" err="1"/>
              <a:t>surveys</a:t>
            </a:r>
            <a:endParaRPr lang="de-DE" dirty="0"/>
          </a:p>
          <a:p>
            <a:pPr lvl="1"/>
            <a:r>
              <a:rPr lang="de-DE" dirty="0"/>
              <a:t>GIS </a:t>
            </a:r>
            <a:r>
              <a:rPr lang="de-DE" dirty="0" err="1"/>
              <a:t>systems</a:t>
            </a:r>
            <a:endParaRPr lang="de-DE" dirty="0"/>
          </a:p>
          <a:p>
            <a:pPr lvl="1"/>
            <a:r>
              <a:rPr lang="de-DE" dirty="0" err="1"/>
              <a:t>transport models et simulations</a:t>
            </a:r>
            <a:endParaRPr lang="de-DE" dirty="0"/>
          </a:p>
          <a:p>
            <a:endParaRPr lang="de-DE" dirty="0"/>
          </a:p>
          <a:p>
            <a:r>
              <a:rPr lang="de-DE" b="1" dirty="0"/>
              <a:t>Strong connection à engineering et simulation methods</a:t>
            </a:r>
          </a:p>
        </p:txBody>
      </p:sp>
    </p:spTree>
    <p:extLst>
      <p:ext uri="{BB962C8B-B14F-4D97-AF65-F5344CB8AC3E}">
        <p14:creationId xmlns:p14="http://schemas.microsoft.com/office/powerpoint/2010/main" val="1651069649"/>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FB5806-8FB4-3C35-BFD1-817498DBD526}"/>
              </a:ext>
            </a:extLst>
          </p:cNvPr>
          <p:cNvSpPr>
            <a:spLocks noGrp="1"/>
          </p:cNvSpPr>
          <p:nvPr>
            <p:ph type="title"/>
          </p:nvPr>
        </p:nvSpPr>
        <p:spPr/>
        <p:txBody>
          <a:bodyPr/>
          <a:lstStyle/>
          <a:p>
            <a:r>
              <a:rPr lang="de-DE" dirty="0"/>
              <a:t>Méthodes d’évaluation</a:t>
            </a:r>
          </a:p>
        </p:txBody>
      </p:sp>
      <p:sp>
        <p:nvSpPr>
          <p:cNvPr id="3" name="Textplatzhalter 2">
            <a:extLst>
              <a:ext uri="{FF2B5EF4-FFF2-40B4-BE49-F238E27FC236}">
                <a16:creationId xmlns:a16="http://schemas.microsoft.com/office/drawing/2014/main" id="{3C39140C-D2FC-680A-7039-F12768A1DA44}"/>
              </a:ext>
            </a:extLst>
          </p:cNvPr>
          <p:cNvSpPr>
            <a:spLocks noGrp="1"/>
          </p:cNvSpPr>
          <p:nvPr>
            <p:ph type="body" sz="half" idx="1"/>
          </p:nvPr>
        </p:nvSpPr>
        <p:spPr/>
        <p:txBody>
          <a:bodyPr>
            <a:normAutofit/>
          </a:bodyPr>
          <a:lstStyle/>
          <a:p>
            <a:r>
              <a:rPr lang="de-DE" dirty="0" err="1"/>
              <a:t>Cost-benefit</a:t>
            </a:r>
            <a:r>
              <a:rPr lang="de-DE" dirty="0"/>
              <a:t> </a:t>
            </a:r>
            <a:r>
              <a:rPr lang="de-DE" dirty="0" err="1"/>
              <a:t>analysis</a:t>
            </a:r>
            <a:r>
              <a:rPr lang="de-DE" dirty="0"/>
              <a:t> (CBA)</a:t>
            </a:r>
          </a:p>
          <a:p>
            <a:r>
              <a:rPr lang="de-DE" dirty="0"/>
              <a:t>Multi-</a:t>
            </a:r>
            <a:r>
              <a:rPr lang="de-DE" dirty="0" err="1"/>
              <a:t>criteria</a:t>
            </a:r>
            <a:r>
              <a:rPr lang="de-DE" dirty="0"/>
              <a:t> </a:t>
            </a:r>
            <a:r>
              <a:rPr lang="de-DE" dirty="0" err="1"/>
              <a:t>analysis</a:t>
            </a:r>
            <a:r>
              <a:rPr lang="de-DE" dirty="0"/>
              <a:t> (MCA)</a:t>
            </a:r>
          </a:p>
          <a:p>
            <a:r>
              <a:rPr lang="de-DE" dirty="0"/>
              <a:t>Environnemental impact assessment</a:t>
            </a:r>
          </a:p>
        </p:txBody>
      </p:sp>
    </p:spTree>
    <p:extLst>
      <p:ext uri="{BB962C8B-B14F-4D97-AF65-F5344CB8AC3E}">
        <p14:creationId xmlns:p14="http://schemas.microsoft.com/office/powerpoint/2010/main" val="3072462678"/>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CB3E9-537E-4648-72DD-26EBDFD9088D}"/>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DAC424F7-070A-878B-EC09-E9CE536AE4B0}"/>
              </a:ext>
            </a:extLst>
          </p:cNvPr>
          <p:cNvSpPr>
            <a:spLocks noGrp="1"/>
          </p:cNvSpPr>
          <p:nvPr>
            <p:ph type="body" sz="half" idx="1"/>
          </p:nvPr>
        </p:nvSpPr>
        <p:spPr>
          <a:xfrm>
            <a:off x="970200" y="425302"/>
            <a:ext cx="10059749" cy="6021062"/>
          </a:xfrm>
        </p:spPr>
        <p:txBody>
          <a:bodyPr>
            <a:normAutofit/>
          </a:bodyPr>
          <a:lstStyle/>
          <a:p>
            <a:pPr marL="0" indent="0">
              <a:buNone/>
            </a:pPr>
            <a:r>
              <a:rPr lang="de-DE" dirty="0" err="1"/>
              <a:t>Introduction</a:t>
            </a:r>
            <a:endParaRPr lang="de-DE" dirty="0"/>
          </a:p>
          <a:p>
            <a:pPr marL="0" indent="0">
              <a:buNone/>
            </a:pPr>
            <a:r>
              <a:rPr lang="de-DE" dirty="0" err="1"/>
              <a:t>Exigences de la planification des transports</a:t>
            </a:r>
            <a:endParaRPr lang="de-DE" dirty="0"/>
          </a:p>
          <a:p>
            <a:pPr marL="0" indent="0">
              <a:buNone/>
            </a:pPr>
            <a:r>
              <a:rPr lang="de-DE" dirty="0"/>
              <a:t>Critères de qualité dans la planification des transports</a:t>
            </a:r>
          </a:p>
          <a:p>
            <a:pPr marL="0" indent="0">
              <a:buNone/>
            </a:pPr>
            <a:r>
              <a:rPr lang="de-DE" dirty="0"/>
              <a:t>Objectifs et approches de la planification des transports</a:t>
            </a:r>
          </a:p>
          <a:p>
            <a:pPr marL="0" indent="0">
              <a:buNone/>
            </a:pPr>
            <a:r>
              <a:rPr lang="de-DE" dirty="0"/>
              <a:t>Planification intégrée du trafic</a:t>
            </a:r>
          </a:p>
          <a:p>
            <a:pPr marL="0" indent="0">
              <a:buNone/>
            </a:pPr>
            <a:r>
              <a:rPr lang="de-DE" dirty="0"/>
              <a:t>Processus de planification des transports</a:t>
            </a:r>
          </a:p>
          <a:p>
            <a:pPr marL="0" indent="0">
              <a:buNone/>
            </a:pPr>
            <a:r>
              <a:rPr lang="de-DE" b="1" dirty="0"/>
              <a:t>Niveaux de planification des transports</a:t>
            </a:r>
          </a:p>
          <a:p>
            <a:pPr marL="0" indent="0">
              <a:buNone/>
            </a:pPr>
            <a:r>
              <a:rPr lang="de-DE" dirty="0"/>
              <a:t>Mesures de planification des transports</a:t>
            </a:r>
          </a:p>
          <a:p>
            <a:pPr marL="0" indent="0">
              <a:buNone/>
            </a:pPr>
            <a:r>
              <a:rPr lang="de-DE" dirty="0"/>
              <a:t>Défis actuels et tendances futures</a:t>
            </a:r>
          </a:p>
        </p:txBody>
      </p:sp>
    </p:spTree>
    <p:extLst>
      <p:ext uri="{BB962C8B-B14F-4D97-AF65-F5344CB8AC3E}">
        <p14:creationId xmlns:p14="http://schemas.microsoft.com/office/powerpoint/2010/main" val="22966760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175D1E-C06B-839B-9527-8C916DA7FC83}"/>
              </a:ext>
            </a:extLst>
          </p:cNvPr>
          <p:cNvSpPr>
            <a:spLocks noGrp="1"/>
          </p:cNvSpPr>
          <p:nvPr>
            <p:ph type="title"/>
          </p:nvPr>
        </p:nvSpPr>
        <p:spPr/>
        <p:txBody>
          <a:bodyPr/>
          <a:lstStyle/>
          <a:p>
            <a:r>
              <a:rPr lang="de-DE" dirty="0"/>
              <a:t>Planification stratégique</a:t>
            </a:r>
          </a:p>
        </p:txBody>
      </p:sp>
      <p:sp>
        <p:nvSpPr>
          <p:cNvPr id="3" name="Textplatzhalter 2">
            <a:extLst>
              <a:ext uri="{FF2B5EF4-FFF2-40B4-BE49-F238E27FC236}">
                <a16:creationId xmlns:a16="http://schemas.microsoft.com/office/drawing/2014/main" id="{1E30B3F2-7364-1E50-F88C-5B14AF382383}"/>
              </a:ext>
            </a:extLst>
          </p:cNvPr>
          <p:cNvSpPr>
            <a:spLocks noGrp="1"/>
          </p:cNvSpPr>
          <p:nvPr>
            <p:ph type="body" sz="half" idx="1"/>
          </p:nvPr>
        </p:nvSpPr>
        <p:spPr/>
        <p:txBody>
          <a:bodyPr>
            <a:normAutofit/>
          </a:bodyPr>
          <a:lstStyle/>
          <a:p>
            <a:r>
              <a:rPr lang="de-DE" dirty="0" err="1"/>
              <a:t>long</a:t>
            </a:r>
            <a:r>
              <a:rPr lang="de-DE" dirty="0"/>
              <a:t>-term </a:t>
            </a:r>
            <a:r>
              <a:rPr lang="de-DE" dirty="0" err="1"/>
              <a:t>vision</a:t>
            </a:r>
            <a:endParaRPr lang="de-DE" dirty="0"/>
          </a:p>
          <a:p>
            <a:r>
              <a:rPr lang="de-DE" dirty="0"/>
              <a:t>national/régional infrastructure</a:t>
            </a:r>
          </a:p>
          <a:p>
            <a:r>
              <a:rPr lang="de-DE" dirty="0" err="1"/>
              <a:t>transport politique objectifs</a:t>
            </a:r>
            <a:endParaRPr lang="de-DE" dirty="0"/>
          </a:p>
        </p:txBody>
      </p:sp>
      <p:pic>
        <p:nvPicPr>
          <p:cNvPr id="4" name="Grafik 3">
            <a:extLst>
              <a:ext uri="{FF2B5EF4-FFF2-40B4-BE49-F238E27FC236}">
                <a16:creationId xmlns:a16="http://schemas.microsoft.com/office/drawing/2014/main" id="{1B16E808-C2FA-001D-1512-9D83A271E730}"/>
              </a:ext>
            </a:extLst>
          </p:cNvPr>
          <p:cNvPicPr>
            <a:picLocks noChangeAspect="1"/>
          </p:cNvPicPr>
          <p:nvPr/>
        </p:nvPicPr>
        <p:blipFill>
          <a:blip r:embed="rId3"/>
          <a:stretch>
            <a:fillRect/>
          </a:stretch>
        </p:blipFill>
        <p:spPr>
          <a:xfrm>
            <a:off x="6591300" y="3071455"/>
            <a:ext cx="5155904" cy="3431898"/>
          </a:xfrm>
          <a:prstGeom prst="rect">
            <a:avLst/>
          </a:prstGeom>
        </p:spPr>
      </p:pic>
      <p:sp>
        <p:nvSpPr>
          <p:cNvPr id="5" name="Textfeld 4">
            <a:extLst>
              <a:ext uri="{FF2B5EF4-FFF2-40B4-BE49-F238E27FC236}">
                <a16:creationId xmlns:a16="http://schemas.microsoft.com/office/drawing/2014/main" id="{05D3621A-D5E6-B91E-DD72-B48CEBF41764}"/>
              </a:ext>
            </a:extLst>
          </p:cNvPr>
          <p:cNvSpPr txBox="1"/>
          <p:nvPr/>
        </p:nvSpPr>
        <p:spPr>
          <a:xfrm>
            <a:off x="5153274" y="5771580"/>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6: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4034295460"/>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7B1F6C-2FE0-45B6-1825-1A4862F4A854}"/>
              </a:ext>
            </a:extLst>
          </p:cNvPr>
          <p:cNvSpPr>
            <a:spLocks noGrp="1"/>
          </p:cNvSpPr>
          <p:nvPr>
            <p:ph type="title"/>
          </p:nvPr>
        </p:nvSpPr>
        <p:spPr/>
        <p:txBody>
          <a:bodyPr/>
          <a:lstStyle/>
          <a:p>
            <a:r>
              <a:rPr lang="de-DE" dirty="0" err="1"/>
              <a:t>Planification tactique</a:t>
            </a:r>
            <a:endParaRPr lang="de-DE" dirty="0"/>
          </a:p>
        </p:txBody>
      </p:sp>
      <p:sp>
        <p:nvSpPr>
          <p:cNvPr id="3" name="Textplatzhalter 2">
            <a:extLst>
              <a:ext uri="{FF2B5EF4-FFF2-40B4-BE49-F238E27FC236}">
                <a16:creationId xmlns:a16="http://schemas.microsoft.com/office/drawing/2014/main" id="{0F361909-F538-1EB9-A6E2-BA638F366FDF}"/>
              </a:ext>
            </a:extLst>
          </p:cNvPr>
          <p:cNvSpPr>
            <a:spLocks noGrp="1"/>
          </p:cNvSpPr>
          <p:nvPr>
            <p:ph type="body" sz="half" idx="1"/>
          </p:nvPr>
        </p:nvSpPr>
        <p:spPr/>
        <p:txBody>
          <a:bodyPr>
            <a:normAutofit/>
          </a:bodyPr>
          <a:lstStyle/>
          <a:p>
            <a:r>
              <a:rPr lang="de-DE" dirty="0" err="1"/>
              <a:t>service planification</a:t>
            </a:r>
            <a:endParaRPr lang="de-DE" dirty="0"/>
          </a:p>
          <a:p>
            <a:r>
              <a:rPr lang="de-DE" dirty="0"/>
              <a:t>réseau optimization</a:t>
            </a:r>
          </a:p>
          <a:p>
            <a:r>
              <a:rPr lang="de-DE" dirty="0" err="1"/>
              <a:t>scheduling et oparations</a:t>
            </a:r>
            <a:endParaRPr lang="de-DE" dirty="0"/>
          </a:p>
        </p:txBody>
      </p:sp>
      <p:pic>
        <p:nvPicPr>
          <p:cNvPr id="4" name="Grafik 3">
            <a:extLst>
              <a:ext uri="{FF2B5EF4-FFF2-40B4-BE49-F238E27FC236}">
                <a16:creationId xmlns:a16="http://schemas.microsoft.com/office/drawing/2014/main" id="{9C87EADC-1067-0AFD-F265-82A58F594545}"/>
              </a:ext>
            </a:extLst>
          </p:cNvPr>
          <p:cNvPicPr>
            <a:picLocks noChangeAspect="1"/>
          </p:cNvPicPr>
          <p:nvPr/>
        </p:nvPicPr>
        <p:blipFill>
          <a:blip r:embed="rId3"/>
          <a:stretch>
            <a:fillRect/>
          </a:stretch>
        </p:blipFill>
        <p:spPr>
          <a:xfrm>
            <a:off x="5492752" y="3210507"/>
            <a:ext cx="6084331" cy="3365395"/>
          </a:xfrm>
          <a:prstGeom prst="rect">
            <a:avLst/>
          </a:prstGeom>
        </p:spPr>
      </p:pic>
      <p:sp>
        <p:nvSpPr>
          <p:cNvPr id="5" name="Textfeld 4">
            <a:extLst>
              <a:ext uri="{FF2B5EF4-FFF2-40B4-BE49-F238E27FC236}">
                <a16:creationId xmlns:a16="http://schemas.microsoft.com/office/drawing/2014/main" id="{C7DA88BA-2CD5-F9DA-6396-F3575949FF74}"/>
              </a:ext>
            </a:extLst>
          </p:cNvPr>
          <p:cNvSpPr txBox="1"/>
          <p:nvPr/>
        </p:nvSpPr>
        <p:spPr>
          <a:xfrm>
            <a:off x="4557851" y="5771579"/>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a:t>
            </a:r>
            <a:r>
              <a:rPr lang="de-DE" sz="900" dirty="0"/>
              <a:t>7</a:t>
            </a:r>
            <a:r>
              <a:rPr kumimoji="0" lang="de-DE" sz="900" b="0" i="0" u="none" strike="noStrike" cap="none" spc="0" normalizeH="0" baseline="0" dirty="0">
                <a:ln>
                  <a:noFill/>
                </a:ln>
                <a:solidFill>
                  <a:srgbClr val="000000"/>
                </a:solidFill>
                <a:effectLst/>
                <a:uFillTx/>
                <a:latin typeface="+mn-lt"/>
                <a:ea typeface="+mn-ea"/>
                <a:cs typeface="+mn-cs"/>
                <a:sym typeface="Helvetica Neue"/>
              </a:rPr>
              <a:t>: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322697530"/>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ED9F99-0FA9-45C4-35AD-99976BB9CAC3}"/>
              </a:ext>
            </a:extLst>
          </p:cNvPr>
          <p:cNvSpPr>
            <a:spLocks noGrp="1"/>
          </p:cNvSpPr>
          <p:nvPr>
            <p:ph type="title"/>
          </p:nvPr>
        </p:nvSpPr>
        <p:spPr/>
        <p:txBody>
          <a:bodyPr/>
          <a:lstStyle/>
          <a:p>
            <a:r>
              <a:rPr lang="de-DE" dirty="0"/>
              <a:t>Planification opérationnelle</a:t>
            </a:r>
          </a:p>
        </p:txBody>
      </p:sp>
      <p:sp>
        <p:nvSpPr>
          <p:cNvPr id="3" name="Textplatzhalter 2">
            <a:extLst>
              <a:ext uri="{FF2B5EF4-FFF2-40B4-BE49-F238E27FC236}">
                <a16:creationId xmlns:a16="http://schemas.microsoft.com/office/drawing/2014/main" id="{EF6F4EE3-9AB9-44F7-965E-0569254370C8}"/>
              </a:ext>
            </a:extLst>
          </p:cNvPr>
          <p:cNvSpPr>
            <a:spLocks noGrp="1"/>
          </p:cNvSpPr>
          <p:nvPr>
            <p:ph type="body" sz="half" idx="1"/>
          </p:nvPr>
        </p:nvSpPr>
        <p:spPr/>
        <p:txBody>
          <a:bodyPr>
            <a:normAutofit/>
          </a:bodyPr>
          <a:lstStyle/>
          <a:p>
            <a:r>
              <a:rPr lang="de-DE" dirty="0" err="1"/>
              <a:t>day-to-day</a:t>
            </a:r>
            <a:r>
              <a:rPr lang="de-DE" dirty="0"/>
              <a:t> </a:t>
            </a:r>
            <a:r>
              <a:rPr lang="de-DE" dirty="0" err="1"/>
              <a:t>management</a:t>
            </a:r>
            <a:endParaRPr lang="de-DE" dirty="0"/>
          </a:p>
          <a:p>
            <a:r>
              <a:rPr lang="de-DE" dirty="0" err="1"/>
              <a:t>trafic control</a:t>
            </a:r>
            <a:endParaRPr lang="de-DE" dirty="0"/>
          </a:p>
          <a:p>
            <a:r>
              <a:rPr lang="de-DE" dirty="0" err="1"/>
              <a:t>incident</a:t>
            </a:r>
            <a:r>
              <a:rPr lang="de-DE" dirty="0"/>
              <a:t> </a:t>
            </a:r>
            <a:r>
              <a:rPr lang="de-DE" dirty="0" err="1"/>
              <a:t>management</a:t>
            </a:r>
            <a:endParaRPr lang="de-DE" dirty="0"/>
          </a:p>
        </p:txBody>
      </p:sp>
      <p:pic>
        <p:nvPicPr>
          <p:cNvPr id="2050" name="Picture 2" descr="a road closed sign sitting on the side of a road">
            <a:extLst>
              <a:ext uri="{FF2B5EF4-FFF2-40B4-BE49-F238E27FC236}">
                <a16:creationId xmlns:a16="http://schemas.microsoft.com/office/drawing/2014/main" id="{3B787691-4FF3-632A-C9A7-5802EDCCD1F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7045" y="2307264"/>
            <a:ext cx="6147745" cy="4391247"/>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AF4BEE13-0451-D50A-BA83-F7A717579461}"/>
              </a:ext>
            </a:extLst>
          </p:cNvPr>
          <p:cNvSpPr txBox="1"/>
          <p:nvPr/>
        </p:nvSpPr>
        <p:spPr>
          <a:xfrm>
            <a:off x="4876828" y="5916087"/>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8: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676613805"/>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CFB31B-5D78-ACA4-A63C-816CBBACE6A2}"/>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08CBD37B-2795-440D-43E7-6FCCBB9FB0CC}"/>
              </a:ext>
            </a:extLst>
          </p:cNvPr>
          <p:cNvSpPr>
            <a:spLocks noGrp="1"/>
          </p:cNvSpPr>
          <p:nvPr>
            <p:ph type="body" sz="half" idx="1"/>
          </p:nvPr>
        </p:nvSpPr>
        <p:spPr>
          <a:xfrm>
            <a:off x="970201" y="425302"/>
            <a:ext cx="10335974" cy="6021062"/>
          </a:xfrm>
        </p:spPr>
        <p:txBody>
          <a:bodyPr>
            <a:normAutofit/>
          </a:bodyPr>
          <a:lstStyle/>
          <a:p>
            <a:pPr marL="0" indent="0">
              <a:buNone/>
            </a:pPr>
            <a:r>
              <a:rPr lang="de-DE" dirty="0" err="1"/>
              <a:t>Introduction</a:t>
            </a:r>
            <a:endParaRPr lang="de-DE" dirty="0"/>
          </a:p>
          <a:p>
            <a:pPr marL="0" indent="0">
              <a:buNone/>
            </a:pPr>
            <a:r>
              <a:rPr lang="de-DE" dirty="0" err="1"/>
              <a:t>Exigences de la planification des transports</a:t>
            </a:r>
            <a:endParaRPr lang="de-DE" dirty="0"/>
          </a:p>
          <a:p>
            <a:pPr marL="0" indent="0">
              <a:buNone/>
            </a:pPr>
            <a:r>
              <a:rPr lang="de-DE" dirty="0"/>
              <a:t>Critères de qualité dans la planification des transports</a:t>
            </a:r>
          </a:p>
          <a:p>
            <a:pPr marL="0" indent="0">
              <a:buNone/>
            </a:pPr>
            <a:r>
              <a:rPr lang="de-DE" dirty="0"/>
              <a:t>Objectifs et approches de la planification des transports</a:t>
            </a:r>
          </a:p>
          <a:p>
            <a:pPr marL="0" indent="0">
              <a:buNone/>
            </a:pPr>
            <a:r>
              <a:rPr lang="de-DE" dirty="0"/>
              <a:t>Planification intégrée du trafic</a:t>
            </a:r>
          </a:p>
          <a:p>
            <a:pPr marL="0" indent="0">
              <a:buNone/>
            </a:pPr>
            <a:r>
              <a:rPr lang="de-DE" dirty="0"/>
              <a:t>Processus de planification des transports</a:t>
            </a:r>
          </a:p>
          <a:p>
            <a:pPr marL="0" indent="0">
              <a:buNone/>
            </a:pPr>
            <a:r>
              <a:rPr lang="de-DE" dirty="0"/>
              <a:t>Niveaux de planification des transports</a:t>
            </a:r>
          </a:p>
          <a:p>
            <a:pPr marL="0" indent="0">
              <a:buNone/>
            </a:pPr>
            <a:r>
              <a:rPr lang="de-DE" b="1" dirty="0"/>
              <a:t>Mesures de planification des transports</a:t>
            </a:r>
          </a:p>
          <a:p>
            <a:pPr marL="0" indent="0">
              <a:buNone/>
            </a:pPr>
            <a:r>
              <a:rPr lang="de-DE" dirty="0"/>
              <a:t>Défis actuels et tendances futures</a:t>
            </a:r>
          </a:p>
        </p:txBody>
      </p:sp>
    </p:spTree>
    <p:extLst>
      <p:ext uri="{BB962C8B-B14F-4D97-AF65-F5344CB8AC3E}">
        <p14:creationId xmlns:p14="http://schemas.microsoft.com/office/powerpoint/2010/main" val="3165949358"/>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414654-C0B0-D69D-2034-FF013A4F8A83}"/>
              </a:ext>
            </a:extLst>
          </p:cNvPr>
          <p:cNvSpPr>
            <a:spLocks noGrp="1"/>
          </p:cNvSpPr>
          <p:nvPr>
            <p:ph type="title"/>
          </p:nvPr>
        </p:nvSpPr>
        <p:spPr>
          <a:xfrm>
            <a:off x="603253" y="539751"/>
            <a:ext cx="6201584" cy="717551"/>
          </a:xfrm>
        </p:spPr>
        <p:txBody>
          <a:bodyPr/>
          <a:lstStyle/>
          <a:p>
            <a:r>
              <a:rPr lang="de-DE" dirty="0"/>
              <a:t>Mesures d’infrastructure</a:t>
            </a:r>
          </a:p>
        </p:txBody>
      </p:sp>
      <p:sp>
        <p:nvSpPr>
          <p:cNvPr id="3" name="Textplatzhalter 2">
            <a:extLst>
              <a:ext uri="{FF2B5EF4-FFF2-40B4-BE49-F238E27FC236}">
                <a16:creationId xmlns:a16="http://schemas.microsoft.com/office/drawing/2014/main" id="{B83D68B5-6C26-2DBF-F533-2B28742F030B}"/>
              </a:ext>
            </a:extLst>
          </p:cNvPr>
          <p:cNvSpPr>
            <a:spLocks noGrp="1"/>
          </p:cNvSpPr>
          <p:nvPr>
            <p:ph type="body" sz="half" idx="1"/>
          </p:nvPr>
        </p:nvSpPr>
        <p:spPr/>
        <p:txBody>
          <a:bodyPr>
            <a:normAutofit/>
          </a:bodyPr>
          <a:lstStyle/>
          <a:p>
            <a:r>
              <a:rPr lang="de-DE" dirty="0" err="1"/>
              <a:t>new routes ou railways</a:t>
            </a:r>
            <a:endParaRPr lang="de-DE" dirty="0"/>
          </a:p>
          <a:p>
            <a:r>
              <a:rPr lang="de-DE" dirty="0" err="1"/>
              <a:t>vélo infrastructure</a:t>
            </a:r>
            <a:endParaRPr lang="de-DE" dirty="0"/>
          </a:p>
          <a:p>
            <a:r>
              <a:rPr lang="de-DE" dirty="0" err="1"/>
              <a:t>piéton zones, pathways, sidewalks, ...</a:t>
            </a:r>
          </a:p>
        </p:txBody>
      </p:sp>
    </p:spTree>
    <p:extLst>
      <p:ext uri="{BB962C8B-B14F-4D97-AF65-F5344CB8AC3E}">
        <p14:creationId xmlns:p14="http://schemas.microsoft.com/office/powerpoint/2010/main" val="1584474771"/>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AEC52C-0F6F-C7CE-11F0-5AFF56844A2D}"/>
              </a:ext>
            </a:extLst>
          </p:cNvPr>
          <p:cNvSpPr>
            <a:spLocks noGrp="1"/>
          </p:cNvSpPr>
          <p:nvPr>
            <p:ph type="title"/>
          </p:nvPr>
        </p:nvSpPr>
        <p:spPr/>
        <p:txBody>
          <a:bodyPr/>
          <a:lstStyle/>
          <a:p>
            <a:r>
              <a:rPr lang="de-DE" dirty="0" err="1"/>
              <a:t>Regulatory Mesures</a:t>
            </a:r>
          </a:p>
        </p:txBody>
      </p:sp>
      <p:sp>
        <p:nvSpPr>
          <p:cNvPr id="3" name="Textplatzhalter 2">
            <a:extLst>
              <a:ext uri="{FF2B5EF4-FFF2-40B4-BE49-F238E27FC236}">
                <a16:creationId xmlns:a16="http://schemas.microsoft.com/office/drawing/2014/main" id="{F777582C-251F-CE5A-56BD-E86D6839AFF0}"/>
              </a:ext>
            </a:extLst>
          </p:cNvPr>
          <p:cNvSpPr>
            <a:spLocks noGrp="1"/>
          </p:cNvSpPr>
          <p:nvPr>
            <p:ph type="body" sz="half" idx="1"/>
          </p:nvPr>
        </p:nvSpPr>
        <p:spPr/>
        <p:txBody>
          <a:bodyPr>
            <a:normAutofit/>
          </a:bodyPr>
          <a:lstStyle/>
          <a:p>
            <a:r>
              <a:rPr lang="de-DE" dirty="0" err="1"/>
              <a:t>vitesse limits</a:t>
            </a:r>
            <a:endParaRPr lang="de-DE" dirty="0"/>
          </a:p>
          <a:p>
            <a:r>
              <a:rPr lang="de-DE" dirty="0" err="1"/>
              <a:t>parking</a:t>
            </a:r>
            <a:r>
              <a:rPr lang="de-DE" dirty="0"/>
              <a:t> </a:t>
            </a:r>
            <a:r>
              <a:rPr lang="de-DE" dirty="0" err="1"/>
              <a:t>regulations</a:t>
            </a:r>
            <a:endParaRPr lang="de-DE" dirty="0"/>
          </a:p>
          <a:p>
            <a:r>
              <a:rPr lang="de-DE" dirty="0" err="1"/>
              <a:t>low</a:t>
            </a:r>
            <a:r>
              <a:rPr lang="de-DE" dirty="0"/>
              <a:t>-emission </a:t>
            </a:r>
            <a:r>
              <a:rPr lang="de-DE" dirty="0" err="1"/>
              <a:t>zones</a:t>
            </a:r>
            <a:endParaRPr lang="de-DE" dirty="0"/>
          </a:p>
        </p:txBody>
      </p:sp>
      <p:pic>
        <p:nvPicPr>
          <p:cNvPr id="1026" name="Picture 2" descr="25 speed limit signage">
            <a:extLst>
              <a:ext uri="{FF2B5EF4-FFF2-40B4-BE49-F238E27FC236}">
                <a16:creationId xmlns:a16="http://schemas.microsoft.com/office/drawing/2014/main" id="{06E7CE95-62F6-3497-99C2-853ACBAEBA7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6296" t="12558" r="26173"/>
          <a:stretch>
            <a:fillRect/>
          </a:stretch>
        </p:blipFill>
        <p:spPr bwMode="auto">
          <a:xfrm>
            <a:off x="6096000" y="898526"/>
            <a:ext cx="4125314" cy="5059521"/>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FFD019AE-4D87-960F-3B7E-0E58DB0DADF2}"/>
              </a:ext>
            </a:extLst>
          </p:cNvPr>
          <p:cNvSpPr txBox="1"/>
          <p:nvPr/>
        </p:nvSpPr>
        <p:spPr>
          <a:xfrm>
            <a:off x="6023453" y="5471158"/>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9: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218934006"/>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CC7F00-0EC4-8A2B-A3C6-16C96FAC5B5A}"/>
              </a:ext>
            </a:extLst>
          </p:cNvPr>
          <p:cNvSpPr>
            <a:spLocks noGrp="1"/>
          </p:cNvSpPr>
          <p:nvPr>
            <p:ph type="title"/>
          </p:nvPr>
        </p:nvSpPr>
        <p:spPr/>
        <p:txBody>
          <a:bodyPr/>
          <a:lstStyle/>
          <a:p>
            <a:r>
              <a:rPr lang="de-DE" dirty="0" err="1"/>
              <a:t>Économique Mesures</a:t>
            </a:r>
          </a:p>
        </p:txBody>
      </p:sp>
      <p:sp>
        <p:nvSpPr>
          <p:cNvPr id="3" name="Textplatzhalter 2">
            <a:extLst>
              <a:ext uri="{FF2B5EF4-FFF2-40B4-BE49-F238E27FC236}">
                <a16:creationId xmlns:a16="http://schemas.microsoft.com/office/drawing/2014/main" id="{348F147B-713C-AF39-AB52-8E14AC18579E}"/>
              </a:ext>
            </a:extLst>
          </p:cNvPr>
          <p:cNvSpPr>
            <a:spLocks noGrp="1"/>
          </p:cNvSpPr>
          <p:nvPr>
            <p:ph type="body" sz="half" idx="1"/>
          </p:nvPr>
        </p:nvSpPr>
        <p:spPr/>
        <p:txBody>
          <a:bodyPr>
            <a:normAutofit/>
          </a:bodyPr>
          <a:lstStyle/>
          <a:p>
            <a:r>
              <a:rPr lang="de-DE" dirty="0" err="1"/>
              <a:t>route pricing</a:t>
            </a:r>
          </a:p>
          <a:p>
            <a:r>
              <a:rPr lang="de-DE" dirty="0" err="1"/>
              <a:t>parking</a:t>
            </a:r>
            <a:r>
              <a:rPr lang="de-DE" dirty="0"/>
              <a:t> pricing</a:t>
            </a:r>
          </a:p>
          <a:p>
            <a:r>
              <a:rPr lang="de-DE" dirty="0" err="1"/>
              <a:t>congestion</a:t>
            </a:r>
            <a:r>
              <a:rPr lang="de-DE" dirty="0"/>
              <a:t> </a:t>
            </a:r>
            <a:r>
              <a:rPr lang="de-DE" dirty="0" err="1"/>
              <a:t>charging</a:t>
            </a:r>
            <a:endParaRPr lang="de-DE" dirty="0"/>
          </a:p>
          <a:p>
            <a:r>
              <a:rPr lang="de-DE" dirty="0" err="1"/>
              <a:t>transports publics subsidies</a:t>
            </a:r>
            <a:endParaRPr lang="de-DE" dirty="0"/>
          </a:p>
        </p:txBody>
      </p:sp>
      <p:pic>
        <p:nvPicPr>
          <p:cNvPr id="3074" name="Picture 2" descr="A street sign on the side of the road">
            <a:extLst>
              <a:ext uri="{FF2B5EF4-FFF2-40B4-BE49-F238E27FC236}">
                <a16:creationId xmlns:a16="http://schemas.microsoft.com/office/drawing/2014/main" id="{5A3B31C2-B91D-81ED-451D-8F5EAE98D3D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93121" y="164804"/>
            <a:ext cx="4896293" cy="6528391"/>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5BD01843-7959-2A77-5F4C-93A866BADADF}"/>
              </a:ext>
            </a:extLst>
          </p:cNvPr>
          <p:cNvSpPr txBox="1"/>
          <p:nvPr/>
        </p:nvSpPr>
        <p:spPr>
          <a:xfrm>
            <a:off x="6002188" y="5888872"/>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a:t>
            </a:r>
            <a:r>
              <a:rPr lang="de-DE" sz="900" dirty="0"/>
              <a:t>10</a:t>
            </a:r>
            <a:r>
              <a:rPr kumimoji="0" lang="de-DE" sz="900" b="0" i="0" u="none" strike="noStrike" cap="none" spc="0" normalizeH="0" baseline="0" dirty="0">
                <a:ln>
                  <a:noFill/>
                </a:ln>
                <a:solidFill>
                  <a:srgbClr val="000000"/>
                </a:solidFill>
                <a:effectLst/>
                <a:uFillTx/>
                <a:latin typeface="+mn-lt"/>
                <a:ea typeface="+mn-ea"/>
                <a:cs typeface="+mn-cs"/>
                <a:sym typeface="Helvetica Neue"/>
              </a:rPr>
              <a:t>: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930161554"/>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D5A248-B66F-CB0F-A73B-9E73B0C4A6BC}"/>
              </a:ext>
            </a:extLst>
          </p:cNvPr>
          <p:cNvSpPr>
            <a:spLocks noGrp="1"/>
          </p:cNvSpPr>
          <p:nvPr>
            <p:ph type="title"/>
          </p:nvPr>
        </p:nvSpPr>
        <p:spPr/>
        <p:txBody>
          <a:bodyPr/>
          <a:lstStyle/>
          <a:p>
            <a:r>
              <a:rPr lang="de-DE" dirty="0" err="1"/>
              <a:t>Behavioural Mesures</a:t>
            </a:r>
          </a:p>
        </p:txBody>
      </p:sp>
      <p:sp>
        <p:nvSpPr>
          <p:cNvPr id="3" name="Textplatzhalter 2">
            <a:extLst>
              <a:ext uri="{FF2B5EF4-FFF2-40B4-BE49-F238E27FC236}">
                <a16:creationId xmlns:a16="http://schemas.microsoft.com/office/drawing/2014/main" id="{2F4CBBA4-476E-2D57-1CB7-F540AC601A0B}"/>
              </a:ext>
            </a:extLst>
          </p:cNvPr>
          <p:cNvSpPr>
            <a:spLocks noGrp="1"/>
          </p:cNvSpPr>
          <p:nvPr>
            <p:ph type="body" sz="half" idx="1"/>
          </p:nvPr>
        </p:nvSpPr>
        <p:spPr/>
        <p:txBody>
          <a:bodyPr>
            <a:normAutofit/>
          </a:bodyPr>
          <a:lstStyle/>
          <a:p>
            <a:r>
              <a:rPr lang="de-DE" dirty="0" err="1"/>
              <a:t>mobility</a:t>
            </a:r>
            <a:r>
              <a:rPr lang="de-DE" dirty="0"/>
              <a:t> </a:t>
            </a:r>
            <a:r>
              <a:rPr lang="de-DE" dirty="0" err="1"/>
              <a:t>campaigns</a:t>
            </a:r>
            <a:endParaRPr lang="de-DE" dirty="0"/>
          </a:p>
          <a:p>
            <a:r>
              <a:rPr lang="de-DE" dirty="0" err="1"/>
              <a:t>travel</a:t>
            </a:r>
            <a:r>
              <a:rPr lang="de-DE" dirty="0"/>
              <a:t> </a:t>
            </a:r>
            <a:r>
              <a:rPr lang="de-DE" dirty="0" err="1"/>
              <a:t>demand</a:t>
            </a:r>
            <a:r>
              <a:rPr lang="de-DE" dirty="0"/>
              <a:t> </a:t>
            </a:r>
            <a:r>
              <a:rPr lang="de-DE" dirty="0" err="1"/>
              <a:t>management</a:t>
            </a:r>
            <a:endParaRPr lang="de-DE" dirty="0"/>
          </a:p>
          <a:p>
            <a:r>
              <a:rPr lang="de-DE" dirty="0" err="1"/>
              <a:t>information</a:t>
            </a:r>
            <a:r>
              <a:rPr lang="de-DE" dirty="0"/>
              <a:t> </a:t>
            </a:r>
            <a:r>
              <a:rPr lang="de-DE" dirty="0" err="1"/>
              <a:t>systems</a:t>
            </a:r>
            <a:endParaRPr lang="de-DE" dirty="0"/>
          </a:p>
        </p:txBody>
      </p:sp>
    </p:spTree>
    <p:extLst>
      <p:ext uri="{BB962C8B-B14F-4D97-AF65-F5344CB8AC3E}">
        <p14:creationId xmlns:p14="http://schemas.microsoft.com/office/powerpoint/2010/main" val="675935616"/>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4E9B2-2FBB-1E39-06B7-F85398100DE8}"/>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349BAEC7-AE2E-BBF4-3DE2-3EB8E15424E1}"/>
              </a:ext>
            </a:extLst>
          </p:cNvPr>
          <p:cNvSpPr>
            <a:spLocks noGrp="1"/>
          </p:cNvSpPr>
          <p:nvPr>
            <p:ph type="body" sz="half" idx="1"/>
          </p:nvPr>
        </p:nvSpPr>
        <p:spPr>
          <a:xfrm>
            <a:off x="970200" y="425302"/>
            <a:ext cx="10307399" cy="6021062"/>
          </a:xfrm>
        </p:spPr>
        <p:txBody>
          <a:bodyPr>
            <a:normAutofit/>
          </a:bodyPr>
          <a:lstStyle/>
          <a:p>
            <a:pPr marL="0" indent="0">
              <a:buNone/>
            </a:pPr>
            <a:r>
              <a:rPr lang="de-DE" dirty="0" err="1"/>
              <a:t>Introduction</a:t>
            </a:r>
            <a:endParaRPr lang="de-DE" dirty="0"/>
          </a:p>
          <a:p>
            <a:pPr marL="0" indent="0">
              <a:buNone/>
            </a:pPr>
            <a:r>
              <a:rPr lang="de-DE" dirty="0" err="1"/>
              <a:t>Exigences de la planification des transports</a:t>
            </a:r>
            <a:endParaRPr lang="de-DE" dirty="0"/>
          </a:p>
          <a:p>
            <a:pPr marL="0" indent="0">
              <a:buNone/>
            </a:pPr>
            <a:r>
              <a:rPr lang="de-DE" dirty="0"/>
              <a:t>Critères de qualité dans la planification des transports</a:t>
            </a:r>
          </a:p>
          <a:p>
            <a:pPr marL="0" indent="0">
              <a:buNone/>
            </a:pPr>
            <a:r>
              <a:rPr lang="de-DE" dirty="0"/>
              <a:t>Objectifs et approches de la planification des transports</a:t>
            </a:r>
          </a:p>
          <a:p>
            <a:pPr marL="0" indent="0">
              <a:buNone/>
            </a:pPr>
            <a:r>
              <a:rPr lang="de-DE" dirty="0"/>
              <a:t>Planification intégrée du trafic</a:t>
            </a:r>
          </a:p>
          <a:p>
            <a:pPr marL="0" indent="0">
              <a:buNone/>
            </a:pPr>
            <a:r>
              <a:rPr lang="de-DE" dirty="0"/>
              <a:t>Processus de planification des transports</a:t>
            </a:r>
          </a:p>
          <a:p>
            <a:pPr marL="0" indent="0">
              <a:buNone/>
            </a:pPr>
            <a:r>
              <a:rPr lang="de-DE" dirty="0"/>
              <a:t>Niveaux de planification des transports</a:t>
            </a:r>
          </a:p>
          <a:p>
            <a:pPr marL="0" indent="0">
              <a:buNone/>
            </a:pPr>
            <a:r>
              <a:rPr lang="de-DE" dirty="0"/>
              <a:t>Mesures de planification des transports</a:t>
            </a:r>
          </a:p>
          <a:p>
            <a:pPr marL="0" indent="0">
              <a:buNone/>
            </a:pPr>
            <a:r>
              <a:rPr lang="de-DE" b="1" dirty="0"/>
              <a:t>Défis actuels et tendances futures</a:t>
            </a:r>
          </a:p>
        </p:txBody>
      </p:sp>
    </p:spTree>
    <p:extLst>
      <p:ext uri="{BB962C8B-B14F-4D97-AF65-F5344CB8AC3E}">
        <p14:creationId xmlns:p14="http://schemas.microsoft.com/office/powerpoint/2010/main" val="3227017919"/>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DF4106-40F5-9F84-BA45-5F675FB6A1F4}"/>
              </a:ext>
            </a:extLst>
          </p:cNvPr>
          <p:cNvSpPr>
            <a:spLocks noGrp="1"/>
          </p:cNvSpPr>
          <p:nvPr>
            <p:ph type="title"/>
          </p:nvPr>
        </p:nvSpPr>
        <p:spPr/>
        <p:txBody>
          <a:bodyPr/>
          <a:lstStyle/>
          <a:p>
            <a:r>
              <a:rPr lang="de-DE" dirty="0"/>
              <a:t>Tendances émergentes</a:t>
            </a:r>
          </a:p>
        </p:txBody>
      </p:sp>
      <p:sp>
        <p:nvSpPr>
          <p:cNvPr id="3" name="Textplatzhalter 2">
            <a:extLst>
              <a:ext uri="{FF2B5EF4-FFF2-40B4-BE49-F238E27FC236}">
                <a16:creationId xmlns:a16="http://schemas.microsoft.com/office/drawing/2014/main" id="{130A8480-0B67-8F53-9210-F8FA022CBAE1}"/>
              </a:ext>
            </a:extLst>
          </p:cNvPr>
          <p:cNvSpPr>
            <a:spLocks noGrp="1"/>
          </p:cNvSpPr>
          <p:nvPr>
            <p:ph type="body" sz="half" idx="1"/>
          </p:nvPr>
        </p:nvSpPr>
        <p:spPr>
          <a:xfrm>
            <a:off x="970201" y="1386842"/>
            <a:ext cx="5125799" cy="5059521"/>
          </a:xfrm>
        </p:spPr>
        <p:txBody>
          <a:bodyPr>
            <a:normAutofit/>
          </a:bodyPr>
          <a:lstStyle/>
          <a:p>
            <a:r>
              <a:rPr lang="de-DE" dirty="0"/>
              <a:t>smart </a:t>
            </a:r>
            <a:r>
              <a:rPr lang="de-DE" dirty="0" err="1"/>
              <a:t>mobility</a:t>
            </a:r>
            <a:endParaRPr lang="de-DE" dirty="0"/>
          </a:p>
          <a:p>
            <a:r>
              <a:rPr lang="de-DE" dirty="0" err="1"/>
              <a:t>digitalization</a:t>
            </a:r>
            <a:endParaRPr lang="de-DE" dirty="0"/>
          </a:p>
          <a:p>
            <a:r>
              <a:rPr lang="de-DE" dirty="0" err="1"/>
              <a:t>climat adaptation</a:t>
            </a:r>
            <a:endParaRPr lang="de-DE" dirty="0"/>
          </a:p>
          <a:p>
            <a:r>
              <a:rPr lang="de-DE" dirty="0" err="1"/>
              <a:t>autonomous système de transports</a:t>
            </a:r>
            <a:endParaRPr lang="de-DE" dirty="0"/>
          </a:p>
        </p:txBody>
      </p:sp>
      <p:pic>
        <p:nvPicPr>
          <p:cNvPr id="4098" name="Picture 2" descr="Autonomous cars navigate a futuristic city landscape.">
            <a:extLst>
              <a:ext uri="{FF2B5EF4-FFF2-40B4-BE49-F238E27FC236}">
                <a16:creationId xmlns:a16="http://schemas.microsoft.com/office/drawing/2014/main" id="{BDB3990D-F795-9063-86E1-9145A30473C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0" y="1633395"/>
            <a:ext cx="5756644" cy="3837763"/>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81748759-79C5-ECEC-F41D-EEDA197F3D9A}"/>
              </a:ext>
            </a:extLst>
          </p:cNvPr>
          <p:cNvSpPr txBox="1"/>
          <p:nvPr/>
        </p:nvSpPr>
        <p:spPr>
          <a:xfrm>
            <a:off x="6096000" y="4913388"/>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a:t>
            </a:r>
            <a:r>
              <a:rPr lang="de-DE" sz="900" dirty="0"/>
              <a:t>11</a:t>
            </a:r>
            <a:r>
              <a:rPr kumimoji="0" lang="de-DE" sz="900" b="0" i="0" u="none" strike="noStrike" cap="none" spc="0" normalizeH="0" baseline="0" dirty="0">
                <a:ln>
                  <a:noFill/>
                </a:ln>
                <a:solidFill>
                  <a:srgbClr val="000000"/>
                </a:solidFill>
                <a:effectLst/>
                <a:uFillTx/>
                <a:latin typeface="+mn-lt"/>
                <a:ea typeface="+mn-ea"/>
                <a:cs typeface="+mn-cs"/>
                <a:sym typeface="Helvetica Neue"/>
              </a:rPr>
              <a:t>: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Unsplash</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53114700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0B875-C2F7-8176-2AB5-D0FF8AA29F32}"/>
              </a:ext>
            </a:extLst>
          </p:cNvPr>
          <p:cNvSpPr>
            <a:spLocks noGrp="1"/>
          </p:cNvSpPr>
          <p:nvPr>
            <p:ph type="title"/>
          </p:nvPr>
        </p:nvSpPr>
        <p:spPr/>
        <p:txBody>
          <a:bodyPr/>
          <a:lstStyle/>
          <a:p>
            <a:r>
              <a:rPr lang="en-GB" noProof="1"/>
              <a:t>Objectifs d’apprentissage</a:t>
            </a:r>
          </a:p>
        </p:txBody>
      </p:sp>
      <p:sp>
        <p:nvSpPr>
          <p:cNvPr id="3" name="Text Placeholder 2">
            <a:extLst>
              <a:ext uri="{FF2B5EF4-FFF2-40B4-BE49-F238E27FC236}">
                <a16:creationId xmlns:a16="http://schemas.microsoft.com/office/drawing/2014/main" id="{275D9359-CE52-5B2A-B3F7-4A73C60B6CC8}"/>
              </a:ext>
            </a:extLst>
          </p:cNvPr>
          <p:cNvSpPr>
            <a:spLocks noGrp="1"/>
          </p:cNvSpPr>
          <p:nvPr>
            <p:ph type="body" sz="half" idx="1"/>
          </p:nvPr>
        </p:nvSpPr>
        <p:spPr/>
        <p:txBody>
          <a:bodyPr>
            <a:normAutofit lnSpcReduction="10000"/>
          </a:bodyPr>
          <a:lstStyle/>
          <a:p>
            <a:pPr marL="0" indent="0">
              <a:buNone/>
            </a:pPr>
            <a:r>
              <a:rPr lang="en-GB" noProof="1"/>
              <a:t>Les étudiants peuvent:</a:t>
            </a:r>
          </a:p>
          <a:p>
            <a:r>
              <a:rPr lang="en-GB" noProof="1"/>
              <a:t>expliquer the purpose et scope de transport planification</a:t>
            </a:r>
          </a:p>
          <a:p>
            <a:r>
              <a:rPr lang="en-GB" noProof="1"/>
              <a:t>identifier demands et quality critères dans système de transports</a:t>
            </a:r>
          </a:p>
          <a:p>
            <a:r>
              <a:rPr lang="en-GB" noProof="1"/>
              <a:t>distinguer different planification approaches</a:t>
            </a:r>
          </a:p>
          <a:p>
            <a:r>
              <a:rPr lang="en-GB" noProof="1"/>
              <a:t>comprendre transport planification processes et planification levels</a:t>
            </a:r>
          </a:p>
          <a:p>
            <a:r>
              <a:rPr lang="en-GB" noProof="1"/>
              <a:t>évaluer transport mesures et politique strategies</a:t>
            </a:r>
          </a:p>
        </p:txBody>
      </p:sp>
    </p:spTree>
    <p:extLst>
      <p:ext uri="{BB962C8B-B14F-4D97-AF65-F5344CB8AC3E}">
        <p14:creationId xmlns:p14="http://schemas.microsoft.com/office/powerpoint/2010/main" val="4021084705"/>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A30207-B5CA-6628-EA9D-C1873D85D93D}"/>
              </a:ext>
            </a:extLst>
          </p:cNvPr>
          <p:cNvSpPr>
            <a:spLocks noGrp="1"/>
          </p:cNvSpPr>
          <p:nvPr>
            <p:ph type="title"/>
          </p:nvPr>
        </p:nvSpPr>
        <p:spPr/>
        <p:txBody>
          <a:bodyPr/>
          <a:lstStyle/>
          <a:p>
            <a:r>
              <a:rPr lang="de-DE" dirty="0"/>
              <a:t>Points clés à retenir</a:t>
            </a:r>
          </a:p>
        </p:txBody>
      </p:sp>
      <p:sp>
        <p:nvSpPr>
          <p:cNvPr id="3" name="Textplatzhalter 2">
            <a:extLst>
              <a:ext uri="{FF2B5EF4-FFF2-40B4-BE49-F238E27FC236}">
                <a16:creationId xmlns:a16="http://schemas.microsoft.com/office/drawing/2014/main" id="{6B12B0BF-B508-585B-3550-A691993B67B0}"/>
              </a:ext>
            </a:extLst>
          </p:cNvPr>
          <p:cNvSpPr>
            <a:spLocks noGrp="1"/>
          </p:cNvSpPr>
          <p:nvPr>
            <p:ph type="body" sz="half" idx="1"/>
          </p:nvPr>
        </p:nvSpPr>
        <p:spPr/>
        <p:txBody>
          <a:bodyPr>
            <a:normAutofit/>
          </a:bodyPr>
          <a:lstStyle/>
          <a:p>
            <a:r>
              <a:rPr lang="de-DE" dirty="0"/>
              <a:t>Transport planification balances multiple competing objectifs</a:t>
            </a:r>
          </a:p>
          <a:p>
            <a:r>
              <a:rPr lang="de-DE" dirty="0"/>
              <a:t>Moderne planification focuses on durabilité et accessibilité</a:t>
            </a:r>
          </a:p>
          <a:p>
            <a:r>
              <a:rPr lang="de-DE" dirty="0"/>
              <a:t>Integrated planification links transport avec land use et environment</a:t>
            </a:r>
          </a:p>
          <a:p>
            <a:r>
              <a:rPr lang="de-DE" dirty="0" err="1"/>
              <a:t>Planification nécessite systematic processes et evaluation methods</a:t>
            </a:r>
            <a:endParaRPr lang="de-DE" dirty="0"/>
          </a:p>
        </p:txBody>
      </p:sp>
    </p:spTree>
    <p:extLst>
      <p:ext uri="{BB962C8B-B14F-4D97-AF65-F5344CB8AC3E}">
        <p14:creationId xmlns:p14="http://schemas.microsoft.com/office/powerpoint/2010/main" val="2569697323"/>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r>
              <a:rPr lang="en-GB" noProof="1"/>
              <a:t>Merci de votre attention!</a:t>
            </a:r>
          </a:p>
        </p:txBody>
      </p:sp>
    </p:spTree>
    <p:extLst>
      <p:ext uri="{BB962C8B-B14F-4D97-AF65-F5344CB8AC3E}">
        <p14:creationId xmlns:p14="http://schemas.microsoft.com/office/powerpoint/2010/main" val="2250183073"/>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37420-F615-5B31-27AE-0734699855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33546-1EF4-4708-2F80-EED4DF300CED}"/>
              </a:ext>
            </a:extLst>
          </p:cNvPr>
          <p:cNvSpPr>
            <a:spLocks noGrp="1"/>
          </p:cNvSpPr>
          <p:nvPr>
            <p:ph type="title"/>
          </p:nvPr>
        </p:nvSpPr>
        <p:spPr>
          <a:xfrm>
            <a:off x="603252" y="539751"/>
            <a:ext cx="6038179" cy="717551"/>
          </a:xfrm>
        </p:spPr>
        <p:txBody>
          <a:bodyPr/>
          <a:lstStyle/>
          <a:p>
            <a:r>
              <a:rPr lang="en-GB" noProof="1"/>
              <a:t>Sources - images</a:t>
            </a:r>
          </a:p>
        </p:txBody>
      </p:sp>
      <p:sp>
        <p:nvSpPr>
          <p:cNvPr id="3" name="Text Placeholder 2">
            <a:extLst>
              <a:ext uri="{FF2B5EF4-FFF2-40B4-BE49-F238E27FC236}">
                <a16:creationId xmlns:a16="http://schemas.microsoft.com/office/drawing/2014/main" id="{B2696330-FB8D-DDD2-392F-788096D3A65B}"/>
              </a:ext>
            </a:extLst>
          </p:cNvPr>
          <p:cNvSpPr>
            <a:spLocks noGrp="1"/>
          </p:cNvSpPr>
          <p:nvPr>
            <p:ph type="body" sz="half" idx="1"/>
          </p:nvPr>
        </p:nvSpPr>
        <p:spPr/>
        <p:txBody>
          <a:bodyPr>
            <a:normAutofit/>
          </a:bodyPr>
          <a:lstStyle/>
          <a:p>
            <a:pPr marL="0" indent="0">
              <a:lnSpc>
                <a:spcPct val="120000"/>
              </a:lnSpc>
              <a:spcBef>
                <a:spcPts val="1051"/>
              </a:spcBef>
              <a:buNone/>
            </a:pPr>
            <a:r>
              <a:rPr lang="en-GB" sz="1000" noProof="1"/>
              <a:t>Fig. 1: https://pixabay.com/de/photos/nacht-stra%c3%9fe-autos-licht-stadt-4928400/</a:t>
            </a:r>
          </a:p>
          <a:p>
            <a:pPr marL="0" indent="0">
              <a:lnSpc>
                <a:spcPct val="120000"/>
              </a:lnSpc>
              <a:spcBef>
                <a:spcPts val="1051"/>
              </a:spcBef>
              <a:buNone/>
            </a:pPr>
            <a:r>
              <a:rPr lang="en-GB" sz="1000" noProof="1"/>
              <a:t>Fig. 2: https://pixabay.com/de/photos/stadt-verkehrssystem-reise-stra%c3%9fe-3138005/</a:t>
            </a:r>
          </a:p>
          <a:p>
            <a:pPr marL="0" indent="0">
              <a:lnSpc>
                <a:spcPct val="120000"/>
              </a:lnSpc>
              <a:spcBef>
                <a:spcPts val="1051"/>
              </a:spcBef>
              <a:buNone/>
            </a:pPr>
            <a:r>
              <a:rPr lang="en-GB" sz="1000" noProof="1"/>
              <a:t>Fig. 3: https://pixabay.com/de/photos/br%c3%bccke-stra%c3%9fe-autobahn-der-verkehr-4285310/</a:t>
            </a:r>
          </a:p>
          <a:p>
            <a:pPr marL="0" indent="0">
              <a:lnSpc>
                <a:spcPct val="120000"/>
              </a:lnSpc>
              <a:spcBef>
                <a:spcPts val="1051"/>
              </a:spcBef>
              <a:buNone/>
            </a:pPr>
            <a:r>
              <a:rPr lang="en-GB" sz="1000" noProof="1"/>
              <a:t>Fig. 4: https://pixabay.com/de/photos/elektroauto-auto-carsharing-smart-4381728/</a:t>
            </a:r>
          </a:p>
          <a:p>
            <a:pPr marL="0" indent="0">
              <a:lnSpc>
                <a:spcPct val="120000"/>
              </a:lnSpc>
              <a:spcBef>
                <a:spcPts val="1051"/>
              </a:spcBef>
              <a:buNone/>
            </a:pPr>
            <a:r>
              <a:rPr lang="en-GB" sz="1000" noProof="1"/>
              <a:t>Fig. 5: https://pixabay.com/de/photos/radfahrer-kreuzung-stadt-stra%c3%9fen-5832393/</a:t>
            </a:r>
          </a:p>
          <a:p>
            <a:pPr marL="0" indent="0">
              <a:lnSpc>
                <a:spcPct val="120000"/>
              </a:lnSpc>
              <a:spcBef>
                <a:spcPts val="1051"/>
              </a:spcBef>
              <a:buNone/>
            </a:pPr>
            <a:r>
              <a:rPr lang="en-GB" sz="1000" noProof="1"/>
              <a:t>Fig. 6: https://pixabay.com/de/photos/taxi-der-verkehr-br%c3%bccke-autos-4516525/</a:t>
            </a:r>
          </a:p>
          <a:p>
            <a:pPr marL="0" indent="0">
              <a:lnSpc>
                <a:spcPct val="120000"/>
              </a:lnSpc>
              <a:spcBef>
                <a:spcPts val="1051"/>
              </a:spcBef>
              <a:buNone/>
            </a:pPr>
            <a:r>
              <a:rPr lang="en-GB" sz="1000" noProof="1"/>
              <a:t>Fig. 7: https://pixabay.com/de/photos/flughafen-reise-gesch%c3%a4ftsreise-594208/</a:t>
            </a:r>
          </a:p>
          <a:p>
            <a:pPr marL="0" indent="0">
              <a:lnSpc>
                <a:spcPct val="120000"/>
              </a:lnSpc>
              <a:spcBef>
                <a:spcPts val="1051"/>
              </a:spcBef>
              <a:buNone/>
            </a:pPr>
            <a:r>
              <a:rPr lang="en-GB" sz="1000" noProof="1"/>
              <a:t>Fig. 8: https://unsplash.com/photos/a-road-closed-sign-sitting-on-the-side-of-a-road-4MoIqT9BEOQ</a:t>
            </a:r>
          </a:p>
          <a:p>
            <a:pPr marL="0" indent="0">
              <a:lnSpc>
                <a:spcPct val="120000"/>
              </a:lnSpc>
              <a:spcBef>
                <a:spcPts val="1051"/>
              </a:spcBef>
              <a:buNone/>
            </a:pPr>
            <a:r>
              <a:rPr lang="en-GB" sz="1000" noProof="1"/>
              <a:t>Fig. 9: https://unsplash.com/photos/25-speed-limit-signage-TsdelDFTP6Y</a:t>
            </a:r>
          </a:p>
          <a:p>
            <a:pPr marL="0" indent="0">
              <a:lnSpc>
                <a:spcPct val="120000"/>
              </a:lnSpc>
              <a:spcBef>
                <a:spcPts val="1051"/>
              </a:spcBef>
              <a:buNone/>
            </a:pPr>
            <a:r>
              <a:rPr lang="en-GB" sz="1000" noProof="1"/>
              <a:t>Fig. 10: https://unsplash.com/photos/a-street-sign-on-the-side-of-the-road-5-4eYEmiLgc</a:t>
            </a:r>
          </a:p>
          <a:p>
            <a:pPr marL="0" indent="0">
              <a:lnSpc>
                <a:spcPct val="120000"/>
              </a:lnSpc>
              <a:spcBef>
                <a:spcPts val="1051"/>
              </a:spcBef>
              <a:buNone/>
            </a:pPr>
            <a:r>
              <a:rPr lang="en-GB" sz="1000" noProof="1"/>
              <a:t>Fig. 11: https://unsplash.com/photos/autonomous-cars-navigate-a-futuristic-city-landscape-g8LWe4H_wfQ</a:t>
            </a:r>
          </a:p>
        </p:txBody>
      </p:sp>
    </p:spTree>
    <p:extLst>
      <p:ext uri="{BB962C8B-B14F-4D97-AF65-F5344CB8AC3E}">
        <p14:creationId xmlns:p14="http://schemas.microsoft.com/office/powerpoint/2010/main" val="2384043917"/>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B5FD7-C3D4-47DD-76C3-AA1290A076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CFAEAC-CEE8-6326-2143-42347185F695}"/>
              </a:ext>
            </a:extLst>
          </p:cNvPr>
          <p:cNvSpPr>
            <a:spLocks noGrp="1"/>
          </p:cNvSpPr>
          <p:nvPr>
            <p:ph type="title"/>
          </p:nvPr>
        </p:nvSpPr>
        <p:spPr>
          <a:xfrm>
            <a:off x="603252" y="539751"/>
            <a:ext cx="8359995" cy="717551"/>
          </a:xfrm>
        </p:spPr>
        <p:txBody>
          <a:bodyPr/>
          <a:lstStyle/>
          <a:p>
            <a:r>
              <a:rPr lang="en-GB" noProof="1"/>
              <a:t>Sources – Literature (Further Reading)</a:t>
            </a:r>
          </a:p>
        </p:txBody>
      </p:sp>
      <p:sp>
        <p:nvSpPr>
          <p:cNvPr id="3" name="Text Placeholder 2">
            <a:extLst>
              <a:ext uri="{FF2B5EF4-FFF2-40B4-BE49-F238E27FC236}">
                <a16:creationId xmlns:a16="http://schemas.microsoft.com/office/drawing/2014/main" id="{CC5FFF5A-9301-AD3B-C3D7-2651DD89BF79}"/>
              </a:ext>
            </a:extLst>
          </p:cNvPr>
          <p:cNvSpPr>
            <a:spLocks noGrp="1"/>
          </p:cNvSpPr>
          <p:nvPr>
            <p:ph type="body" sz="half" idx="1"/>
          </p:nvPr>
        </p:nvSpPr>
        <p:spPr/>
        <p:txBody>
          <a:bodyPr lIns="46800">
            <a:normAutofit/>
          </a:bodyPr>
          <a:lstStyle/>
          <a:p>
            <a:pPr marL="0" indent="0">
              <a:lnSpc>
                <a:spcPct val="120000"/>
              </a:lnSpc>
              <a:spcBef>
                <a:spcPts val="1051"/>
              </a:spcBef>
              <a:buNone/>
            </a:pPr>
            <a:r>
              <a:rPr lang="en-GB" sz="1600" noProof="1"/>
              <a:t>European Environment Agency 2026: Transport et Mobility. https://www.eea.europa.eu/en/topics/in-depth/transport-and-mobility (10.05.26).</a:t>
            </a:r>
          </a:p>
          <a:p>
            <a:pPr marL="0" indent="0">
              <a:lnSpc>
                <a:spcPct val="120000"/>
              </a:lnSpc>
              <a:spcBef>
                <a:spcPts val="1051"/>
              </a:spcBef>
              <a:buNone/>
            </a:pPr>
            <a:r>
              <a:rPr lang="en-GB" sz="1600" noProof="1"/>
              <a:t>International Transport Forum 2026: ITF 2026 Summit. https://www.itf-oecd.org/ (10.05.26).</a:t>
            </a:r>
          </a:p>
          <a:p>
            <a:pPr marL="0" indent="0">
              <a:lnSpc>
                <a:spcPct val="120000"/>
              </a:lnSpc>
              <a:spcBef>
                <a:spcPts val="1051"/>
              </a:spcBef>
              <a:buNone/>
            </a:pPr>
            <a:r>
              <a:rPr lang="en-GB" sz="1600" noProof="1"/>
              <a:t>OECD n.y.: Transport. https://www.oecd.org/en/topics/transport.html (10.05.26).</a:t>
            </a:r>
          </a:p>
          <a:p>
            <a:pPr marL="0" indent="0">
              <a:lnSpc>
                <a:spcPct val="120000"/>
              </a:lnSpc>
              <a:spcBef>
                <a:spcPts val="1051"/>
              </a:spcBef>
              <a:buNone/>
            </a:pPr>
            <a:r>
              <a:rPr lang="en-GB" sz="1600" noProof="1"/>
              <a:t>World Bank n.y.: Transport. https://www.worldbank.org/ext/en/topic/transport (10.05.26).</a:t>
            </a:r>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p:txBody>
      </p:sp>
    </p:spTree>
    <p:extLst>
      <p:ext uri="{BB962C8B-B14F-4D97-AF65-F5344CB8AC3E}">
        <p14:creationId xmlns:p14="http://schemas.microsoft.com/office/powerpoint/2010/main" val="3191372703"/>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FD3E6569-872C-A72F-2B0B-DEB1B45827AE}"/>
              </a:ext>
            </a:extLst>
          </p:cNvPr>
          <p:cNvSpPr>
            <a:spLocks noGrp="1"/>
          </p:cNvSpPr>
          <p:nvPr>
            <p:ph type="body" sz="half" idx="1"/>
          </p:nvPr>
        </p:nvSpPr>
        <p:spPr>
          <a:xfrm>
            <a:off x="970200" y="425302"/>
            <a:ext cx="10307399" cy="6021062"/>
          </a:xfrm>
        </p:spPr>
        <p:txBody>
          <a:bodyPr>
            <a:normAutofit/>
          </a:bodyPr>
          <a:lstStyle/>
          <a:p>
            <a:pPr marL="0" indent="0">
              <a:buNone/>
            </a:pPr>
            <a:r>
              <a:rPr lang="de-DE" b="1" dirty="0" err="1"/>
              <a:t>Introduction</a:t>
            </a:r>
            <a:endParaRPr lang="de-DE" b="1" dirty="0"/>
          </a:p>
          <a:p>
            <a:pPr marL="0" indent="0">
              <a:buNone/>
            </a:pPr>
            <a:r>
              <a:rPr lang="de-DE" dirty="0" err="1"/>
              <a:t>Exigences de la planification des transports</a:t>
            </a:r>
            <a:endParaRPr lang="de-DE" dirty="0"/>
          </a:p>
          <a:p>
            <a:pPr marL="0" indent="0">
              <a:buNone/>
            </a:pPr>
            <a:r>
              <a:rPr lang="de-DE" dirty="0"/>
              <a:t>Critères de qualité dans la planification des transports</a:t>
            </a:r>
          </a:p>
          <a:p>
            <a:pPr marL="0" indent="0">
              <a:buNone/>
            </a:pPr>
            <a:r>
              <a:rPr lang="de-DE" dirty="0"/>
              <a:t>Objectifs et approches de la planification des transports</a:t>
            </a:r>
          </a:p>
          <a:p>
            <a:pPr marL="0" indent="0">
              <a:buNone/>
            </a:pPr>
            <a:r>
              <a:rPr lang="de-DE" dirty="0"/>
              <a:t>Planification intégrée du trafic</a:t>
            </a:r>
          </a:p>
          <a:p>
            <a:pPr marL="0" indent="0">
              <a:buNone/>
            </a:pPr>
            <a:r>
              <a:rPr lang="de-DE" dirty="0"/>
              <a:t>Processus de planification des transports</a:t>
            </a:r>
          </a:p>
          <a:p>
            <a:pPr marL="0" indent="0">
              <a:buNone/>
            </a:pPr>
            <a:r>
              <a:rPr lang="de-DE" dirty="0"/>
              <a:t>Niveaux de planification des transports</a:t>
            </a:r>
          </a:p>
          <a:p>
            <a:pPr marL="0" indent="0">
              <a:buNone/>
            </a:pPr>
            <a:r>
              <a:rPr lang="de-DE" dirty="0"/>
              <a:t>Mesures de planification des transports</a:t>
            </a:r>
          </a:p>
          <a:p>
            <a:pPr marL="0" indent="0">
              <a:buNone/>
            </a:pPr>
            <a:r>
              <a:rPr lang="de-DE" dirty="0"/>
              <a:t>Défis actuels et tendances futures</a:t>
            </a:r>
          </a:p>
        </p:txBody>
      </p:sp>
    </p:spTree>
    <p:extLst>
      <p:ext uri="{BB962C8B-B14F-4D97-AF65-F5344CB8AC3E}">
        <p14:creationId xmlns:p14="http://schemas.microsoft.com/office/powerpoint/2010/main" val="49779624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CD2CE1-9454-8DEA-7EA3-BB394D1AB96F}"/>
              </a:ext>
            </a:extLst>
          </p:cNvPr>
          <p:cNvSpPr>
            <a:spLocks noGrp="1"/>
          </p:cNvSpPr>
          <p:nvPr>
            <p:ph type="title"/>
          </p:nvPr>
        </p:nvSpPr>
        <p:spPr>
          <a:xfrm>
            <a:off x="603253" y="539751"/>
            <a:ext cx="7636980" cy="717551"/>
          </a:xfrm>
        </p:spPr>
        <p:txBody>
          <a:bodyPr/>
          <a:lstStyle/>
          <a:p>
            <a:r>
              <a:rPr lang="en-GB" noProof="1"/>
              <a:t>Définition de la planification des transports</a:t>
            </a:r>
          </a:p>
        </p:txBody>
      </p:sp>
      <p:sp>
        <p:nvSpPr>
          <p:cNvPr id="3" name="Textplatzhalter 2">
            <a:extLst>
              <a:ext uri="{FF2B5EF4-FFF2-40B4-BE49-F238E27FC236}">
                <a16:creationId xmlns:a16="http://schemas.microsoft.com/office/drawing/2014/main" id="{9047E705-B771-95B3-0D92-D85B0A1D3ECA}"/>
              </a:ext>
            </a:extLst>
          </p:cNvPr>
          <p:cNvSpPr>
            <a:spLocks noGrp="1"/>
          </p:cNvSpPr>
          <p:nvPr>
            <p:ph type="body" sz="half" idx="1"/>
          </p:nvPr>
        </p:nvSpPr>
        <p:spPr>
          <a:xfrm>
            <a:off x="970201" y="1386842"/>
            <a:ext cx="5707046" cy="5059521"/>
          </a:xfrm>
        </p:spPr>
        <p:txBody>
          <a:bodyPr>
            <a:normAutofit lnSpcReduction="10000"/>
          </a:bodyPr>
          <a:lstStyle/>
          <a:p>
            <a:r>
              <a:rPr lang="en-GB" noProof="1"/>
              <a:t>Transport planification = process de designing, managing et improving système de transports</a:t>
            </a:r>
          </a:p>
          <a:p>
            <a:r>
              <a:rPr lang="en-GB" noProof="1"/>
              <a:t>vise à assurer:</a:t>
            </a:r>
          </a:p>
          <a:p>
            <a:pPr lvl="1"/>
            <a:r>
              <a:rPr lang="en-GB" noProof="1"/>
              <a:t>mobility</a:t>
            </a:r>
          </a:p>
          <a:p>
            <a:pPr lvl="1"/>
            <a:r>
              <a:rPr lang="en-GB" noProof="1"/>
              <a:t>accessibilité</a:t>
            </a:r>
          </a:p>
          <a:p>
            <a:pPr lvl="1"/>
            <a:r>
              <a:rPr lang="en-GB" noProof="1"/>
              <a:t>sécurité</a:t>
            </a:r>
          </a:p>
          <a:p>
            <a:pPr lvl="1"/>
            <a:r>
              <a:rPr lang="en-GB" noProof="1"/>
              <a:t>durabilité</a:t>
            </a:r>
          </a:p>
          <a:p>
            <a:pPr lvl="1"/>
            <a:r>
              <a:rPr lang="en-GB" noProof="1"/>
              <a:t>économique efficacité</a:t>
            </a:r>
          </a:p>
        </p:txBody>
      </p:sp>
      <p:sp>
        <p:nvSpPr>
          <p:cNvPr id="6" name="Textfeld 5">
            <a:extLst>
              <a:ext uri="{FF2B5EF4-FFF2-40B4-BE49-F238E27FC236}">
                <a16:creationId xmlns:a16="http://schemas.microsoft.com/office/drawing/2014/main" id="{9DD1E278-BCA2-2C80-7854-7D61C24B3356}"/>
              </a:ext>
            </a:extLst>
          </p:cNvPr>
          <p:cNvSpPr txBox="1"/>
          <p:nvPr/>
        </p:nvSpPr>
        <p:spPr>
          <a:xfrm>
            <a:off x="6859940" y="5408532"/>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pic>
        <p:nvPicPr>
          <p:cNvPr id="4" name="Grafik 3">
            <a:extLst>
              <a:ext uri="{FF2B5EF4-FFF2-40B4-BE49-F238E27FC236}">
                <a16:creationId xmlns:a16="http://schemas.microsoft.com/office/drawing/2014/main" id="{13E7476A-4B2E-F1A1-A2FB-8ED2A6F70785}"/>
              </a:ext>
            </a:extLst>
          </p:cNvPr>
          <p:cNvPicPr>
            <a:picLocks noChangeAspect="1"/>
          </p:cNvPicPr>
          <p:nvPr/>
        </p:nvPicPr>
        <p:blipFill>
          <a:blip r:embed="rId3"/>
          <a:stretch>
            <a:fillRect/>
          </a:stretch>
        </p:blipFill>
        <p:spPr>
          <a:xfrm>
            <a:off x="6859940" y="1211332"/>
            <a:ext cx="3804516" cy="4755644"/>
          </a:xfrm>
          <a:prstGeom prst="rect">
            <a:avLst/>
          </a:prstGeom>
        </p:spPr>
      </p:pic>
    </p:spTree>
    <p:extLst>
      <p:ext uri="{BB962C8B-B14F-4D97-AF65-F5344CB8AC3E}">
        <p14:creationId xmlns:p14="http://schemas.microsoft.com/office/powerpoint/2010/main" val="176643197"/>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CA7C71-89C4-41EB-99F2-8455C9EC7E54}"/>
              </a:ext>
            </a:extLst>
          </p:cNvPr>
          <p:cNvSpPr>
            <a:spLocks noGrp="1"/>
          </p:cNvSpPr>
          <p:nvPr>
            <p:ph type="title"/>
          </p:nvPr>
        </p:nvSpPr>
        <p:spPr>
          <a:xfrm>
            <a:off x="603253" y="539751"/>
            <a:ext cx="7488124" cy="717551"/>
          </a:xfrm>
        </p:spPr>
        <p:txBody>
          <a:bodyPr/>
          <a:lstStyle/>
          <a:p>
            <a:r>
              <a:rPr lang="de-DE" dirty="0"/>
              <a:t>Pourquoi la planification des transports est-elle importante ?</a:t>
            </a:r>
          </a:p>
        </p:txBody>
      </p:sp>
      <p:sp>
        <p:nvSpPr>
          <p:cNvPr id="3" name="Textplatzhalter 2">
            <a:extLst>
              <a:ext uri="{FF2B5EF4-FFF2-40B4-BE49-F238E27FC236}">
                <a16:creationId xmlns:a16="http://schemas.microsoft.com/office/drawing/2014/main" id="{6AF90D37-2BCF-A941-C012-CDCE3CBE8759}"/>
              </a:ext>
            </a:extLst>
          </p:cNvPr>
          <p:cNvSpPr>
            <a:spLocks noGrp="1"/>
          </p:cNvSpPr>
          <p:nvPr>
            <p:ph type="body" sz="half" idx="1"/>
          </p:nvPr>
        </p:nvSpPr>
        <p:spPr/>
        <p:txBody>
          <a:bodyPr>
            <a:normAutofit/>
          </a:bodyPr>
          <a:lstStyle/>
          <a:p>
            <a:r>
              <a:rPr lang="de-DE" dirty="0" err="1"/>
              <a:t>soutient économique et social development</a:t>
            </a:r>
            <a:endParaRPr lang="de-DE" dirty="0"/>
          </a:p>
          <a:p>
            <a:r>
              <a:rPr lang="de-DE" dirty="0" err="1"/>
              <a:t>manages urbain growth et travel demand</a:t>
            </a:r>
            <a:endParaRPr lang="de-DE" dirty="0"/>
          </a:p>
          <a:p>
            <a:r>
              <a:rPr lang="de-DE" dirty="0" err="1"/>
              <a:t>réduit congestion et environnemental impacts</a:t>
            </a:r>
            <a:endParaRPr lang="de-DE" dirty="0"/>
          </a:p>
          <a:p>
            <a:r>
              <a:rPr lang="de-DE" dirty="0" err="1"/>
              <a:t>améliore quality de life et accessibilité</a:t>
            </a:r>
            <a:endParaRPr lang="de-DE" dirty="0"/>
          </a:p>
        </p:txBody>
      </p:sp>
    </p:spTree>
    <p:extLst>
      <p:ext uri="{BB962C8B-B14F-4D97-AF65-F5344CB8AC3E}">
        <p14:creationId xmlns:p14="http://schemas.microsoft.com/office/powerpoint/2010/main" val="280029723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3E2035-DE7C-480D-A9A7-EF25193D5C3E}"/>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33BF365D-33A9-A85A-67C1-65E07F001E07}"/>
              </a:ext>
            </a:extLst>
          </p:cNvPr>
          <p:cNvSpPr>
            <a:spLocks noGrp="1"/>
          </p:cNvSpPr>
          <p:nvPr>
            <p:ph type="body" sz="half" idx="1"/>
          </p:nvPr>
        </p:nvSpPr>
        <p:spPr>
          <a:xfrm>
            <a:off x="970200" y="425302"/>
            <a:ext cx="11088449" cy="6021062"/>
          </a:xfrm>
        </p:spPr>
        <p:txBody>
          <a:bodyPr>
            <a:normAutofit/>
          </a:bodyPr>
          <a:lstStyle/>
          <a:p>
            <a:pPr marL="0" indent="0">
              <a:buNone/>
            </a:pPr>
            <a:r>
              <a:rPr lang="de-DE" dirty="0" err="1"/>
              <a:t>Introduction</a:t>
            </a:r>
            <a:endParaRPr lang="de-DE" dirty="0"/>
          </a:p>
          <a:p>
            <a:pPr marL="0" indent="0">
              <a:buNone/>
            </a:pPr>
            <a:r>
              <a:rPr lang="de-DE" b="1" dirty="0" err="1"/>
              <a:t>Exigences de la planification des transports</a:t>
            </a:r>
            <a:endParaRPr lang="de-DE" b="1" dirty="0"/>
          </a:p>
          <a:p>
            <a:pPr marL="0" indent="0">
              <a:buNone/>
            </a:pPr>
            <a:r>
              <a:rPr lang="de-DE" dirty="0"/>
              <a:t>Critères de qualité dans la planification des transports</a:t>
            </a:r>
          </a:p>
          <a:p>
            <a:pPr marL="0" indent="0">
              <a:buNone/>
            </a:pPr>
            <a:r>
              <a:rPr lang="de-DE" dirty="0"/>
              <a:t>Objectifs et approches de la planification des transports</a:t>
            </a:r>
          </a:p>
          <a:p>
            <a:pPr marL="0" indent="0">
              <a:buNone/>
            </a:pPr>
            <a:r>
              <a:rPr lang="de-DE" dirty="0"/>
              <a:t>Planification intégrée du trafic</a:t>
            </a:r>
          </a:p>
          <a:p>
            <a:pPr marL="0" indent="0">
              <a:buNone/>
            </a:pPr>
            <a:r>
              <a:rPr lang="de-DE" dirty="0"/>
              <a:t>Processus de planification des transports</a:t>
            </a:r>
          </a:p>
          <a:p>
            <a:pPr marL="0" indent="0">
              <a:buNone/>
            </a:pPr>
            <a:r>
              <a:rPr lang="de-DE" dirty="0"/>
              <a:t>Niveaux de planification des transports</a:t>
            </a:r>
          </a:p>
          <a:p>
            <a:pPr marL="0" indent="0">
              <a:buNone/>
            </a:pPr>
            <a:r>
              <a:rPr lang="de-DE" dirty="0"/>
              <a:t>Mesures de planification des transports</a:t>
            </a:r>
          </a:p>
          <a:p>
            <a:pPr marL="0" indent="0">
              <a:buNone/>
            </a:pPr>
            <a:r>
              <a:rPr lang="de-DE" dirty="0"/>
              <a:t>Défis actuels et tendances futures</a:t>
            </a:r>
          </a:p>
        </p:txBody>
      </p:sp>
    </p:spTree>
    <p:extLst>
      <p:ext uri="{BB962C8B-B14F-4D97-AF65-F5344CB8AC3E}">
        <p14:creationId xmlns:p14="http://schemas.microsoft.com/office/powerpoint/2010/main" val="290957452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84534E-A29E-DDED-9616-99D21307C4A4}"/>
              </a:ext>
            </a:extLst>
          </p:cNvPr>
          <p:cNvSpPr>
            <a:spLocks noGrp="1"/>
          </p:cNvSpPr>
          <p:nvPr>
            <p:ph type="title"/>
          </p:nvPr>
        </p:nvSpPr>
        <p:spPr>
          <a:xfrm>
            <a:off x="603252" y="539751"/>
            <a:ext cx="8009119" cy="717551"/>
          </a:xfrm>
        </p:spPr>
        <p:txBody>
          <a:bodyPr/>
          <a:lstStyle/>
          <a:p>
            <a:r>
              <a:rPr lang="de-DE" dirty="0"/>
              <a:t>Exigences clés envers les systèmes de transport</a:t>
            </a:r>
          </a:p>
        </p:txBody>
      </p:sp>
      <p:sp>
        <p:nvSpPr>
          <p:cNvPr id="3" name="Textplatzhalter 2">
            <a:extLst>
              <a:ext uri="{FF2B5EF4-FFF2-40B4-BE49-F238E27FC236}">
                <a16:creationId xmlns:a16="http://schemas.microsoft.com/office/drawing/2014/main" id="{002FA3CD-9F61-514D-1154-5A0EF6181723}"/>
              </a:ext>
            </a:extLst>
          </p:cNvPr>
          <p:cNvSpPr>
            <a:spLocks noGrp="1"/>
          </p:cNvSpPr>
          <p:nvPr>
            <p:ph type="body" sz="half" idx="1"/>
          </p:nvPr>
        </p:nvSpPr>
        <p:spPr/>
        <p:txBody>
          <a:bodyPr>
            <a:normAutofit/>
          </a:bodyPr>
          <a:lstStyle/>
          <a:p>
            <a:r>
              <a:rPr lang="de-DE" dirty="0"/>
              <a:t>Transport </a:t>
            </a:r>
            <a:r>
              <a:rPr lang="de-DE" dirty="0" err="1"/>
              <a:t>systems</a:t>
            </a:r>
            <a:r>
              <a:rPr lang="de-DE" dirty="0"/>
              <a:t> </a:t>
            </a:r>
            <a:r>
              <a:rPr lang="de-DE" dirty="0" err="1"/>
              <a:t>should</a:t>
            </a:r>
            <a:r>
              <a:rPr lang="de-DE" dirty="0"/>
              <a:t> </a:t>
            </a:r>
            <a:r>
              <a:rPr lang="de-DE" dirty="0" err="1"/>
              <a:t>provide</a:t>
            </a:r>
            <a:r>
              <a:rPr lang="de-DE" dirty="0"/>
              <a:t>:</a:t>
            </a:r>
          </a:p>
          <a:p>
            <a:pPr lvl="1"/>
            <a:r>
              <a:rPr lang="de-DE" dirty="0" err="1"/>
              <a:t>mobility</a:t>
            </a:r>
            <a:endParaRPr lang="de-DE" dirty="0"/>
          </a:p>
          <a:p>
            <a:pPr lvl="1"/>
            <a:r>
              <a:rPr lang="de-DE" dirty="0" err="1"/>
              <a:t>accessibilité</a:t>
            </a:r>
            <a:endParaRPr lang="de-DE" dirty="0"/>
          </a:p>
          <a:p>
            <a:pPr lvl="1"/>
            <a:r>
              <a:rPr lang="de-DE" dirty="0" err="1"/>
              <a:t>accessibilité financière</a:t>
            </a:r>
            <a:endParaRPr lang="de-DE" dirty="0"/>
          </a:p>
          <a:p>
            <a:pPr lvl="1"/>
            <a:r>
              <a:rPr lang="de-DE" dirty="0" err="1"/>
              <a:t>fiabilité</a:t>
            </a:r>
            <a:endParaRPr lang="de-DE" dirty="0"/>
          </a:p>
          <a:p>
            <a:pPr lvl="1"/>
            <a:r>
              <a:rPr lang="de-DE" dirty="0" err="1"/>
              <a:t>sécurité</a:t>
            </a:r>
            <a:endParaRPr lang="de-DE" dirty="0"/>
          </a:p>
          <a:p>
            <a:pPr lvl="1"/>
            <a:r>
              <a:rPr lang="de-DE" dirty="0" err="1"/>
              <a:t>durabilité</a:t>
            </a:r>
            <a:endParaRPr lang="de-DE" dirty="0"/>
          </a:p>
        </p:txBody>
      </p:sp>
      <p:pic>
        <p:nvPicPr>
          <p:cNvPr id="4" name="Grafik 3">
            <a:extLst>
              <a:ext uri="{FF2B5EF4-FFF2-40B4-BE49-F238E27FC236}">
                <a16:creationId xmlns:a16="http://schemas.microsoft.com/office/drawing/2014/main" id="{9694C2C1-6284-6CD3-6004-035B6883E171}"/>
              </a:ext>
            </a:extLst>
          </p:cNvPr>
          <p:cNvPicPr>
            <a:picLocks noChangeAspect="1"/>
          </p:cNvPicPr>
          <p:nvPr/>
        </p:nvPicPr>
        <p:blipFill>
          <a:blip r:embed="rId3"/>
          <a:stretch>
            <a:fillRect/>
          </a:stretch>
        </p:blipFill>
        <p:spPr>
          <a:xfrm>
            <a:off x="5273748" y="1886406"/>
            <a:ext cx="5729177" cy="3813483"/>
          </a:xfrm>
          <a:prstGeom prst="rect">
            <a:avLst/>
          </a:prstGeom>
        </p:spPr>
      </p:pic>
      <p:sp>
        <p:nvSpPr>
          <p:cNvPr id="5" name="Textfeld 4">
            <a:extLst>
              <a:ext uri="{FF2B5EF4-FFF2-40B4-BE49-F238E27FC236}">
                <a16:creationId xmlns:a16="http://schemas.microsoft.com/office/drawing/2014/main" id="{5F2E5868-C5F3-817A-93D8-99E8BC89C1E0}"/>
              </a:ext>
            </a:extLst>
          </p:cNvPr>
          <p:cNvSpPr txBox="1"/>
          <p:nvPr/>
        </p:nvSpPr>
        <p:spPr>
          <a:xfrm>
            <a:off x="5273748" y="5163983"/>
            <a:ext cx="2135204"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2: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646984108"/>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1391FFB4-39F7-465A-8EB2-4023716259FC}"/>
</file>

<file path=docProps/app.xml><?xml version="1.0" encoding="utf-8"?>
<Properties xmlns="http://schemas.openxmlformats.org/officeDocument/2006/extended-properties" xmlns:vt="http://schemas.openxmlformats.org/officeDocument/2006/docPropsVTypes">
  <TotalTime>1</TotalTime>
  <Words>1388</Words>
  <Application>Microsoft Office PowerPoint</Application>
  <PresentationFormat>Widescreen</PresentationFormat>
  <Paragraphs>286</Paragraphs>
  <Slides>43</Slides>
  <Notes>43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Aptos</vt:lpstr>
      <vt:lpstr>Arial</vt:lpstr>
      <vt:lpstr>Arial Rounded MT Bold</vt:lpstr>
      <vt:lpstr>Calibri</vt:lpstr>
      <vt:lpstr>Helvetica Neue</vt:lpstr>
      <vt:lpstr>Helvetica Neue Medium</vt:lpstr>
      <vt:lpstr>Montserrat Regular</vt:lpstr>
      <vt:lpstr>21_BasicWhite</vt:lpstr>
      <vt:lpstr>Planification des transports I</vt:lpstr>
      <vt:lpstr>Développement de l’ingénierie des systèmes de transport routier en Afrique subsaharienne – Programme moderne de master européen et renforcement des capacités</vt:lpstr>
      <vt:lpstr>PowerPoint Presentation</vt:lpstr>
      <vt:lpstr>Objectifs d’apprentissage</vt:lpstr>
      <vt:lpstr>PowerPoint Presentation</vt:lpstr>
      <vt:lpstr>Définition de la planification des transports</vt:lpstr>
      <vt:lpstr>Pourquoi la planification des transports est-elle importante ?</vt:lpstr>
      <vt:lpstr>PowerPoint Presentation</vt:lpstr>
      <vt:lpstr>Exigences clés envers les systèmes de transport</vt:lpstr>
      <vt:lpstr>Exigences concurrentes</vt:lpstr>
      <vt:lpstr>Parties prenantes de la planification des transports</vt:lpstr>
      <vt:lpstr>PowerPoint Presentation</vt:lpstr>
      <vt:lpstr>Critères de qualité fondamentaux</vt:lpstr>
      <vt:lpstr>Critères de durabilité</vt:lpstr>
      <vt:lpstr>L’accessibilité comme indicateur clé</vt:lpstr>
      <vt:lpstr>PowerPoint Presentation</vt:lpstr>
      <vt:lpstr>Objectifs traditionnels de planification</vt:lpstr>
      <vt:lpstr>Objectifs modernes de planification</vt:lpstr>
      <vt:lpstr>Planification orientée vers l’offre</vt:lpstr>
      <vt:lpstr>Planification orientée vers les objectifs</vt:lpstr>
      <vt:lpstr>PowerPoint Presentation</vt:lpstr>
      <vt:lpstr>Qu’est-ce que la planification intégrée des transports ?</vt:lpstr>
      <vt:lpstr>Perspective multimodale</vt:lpstr>
      <vt:lpstr>Interaction entre usage du sol et transport</vt:lpstr>
      <vt:lpstr>PowerPoint Presentation</vt:lpstr>
      <vt:lpstr>Processus typique de planification</vt:lpstr>
      <vt:lpstr>Données et modélisation</vt:lpstr>
      <vt:lpstr>Méthodes d’évaluation</vt:lpstr>
      <vt:lpstr>PowerPoint Presentation</vt:lpstr>
      <vt:lpstr>Planification stratégique</vt:lpstr>
      <vt:lpstr>Planification tactique</vt:lpstr>
      <vt:lpstr>Planification opérationnelle</vt:lpstr>
      <vt:lpstr>PowerPoint Presentation</vt:lpstr>
      <vt:lpstr>Mesures d’infrastructure</vt:lpstr>
      <vt:lpstr>Regulatory Mesures</vt:lpstr>
      <vt:lpstr>Économique Mesures</vt:lpstr>
      <vt:lpstr>Behavioural Mesures</vt:lpstr>
      <vt:lpstr>PowerPoint Presentation</vt:lpstr>
      <vt:lpstr>Tendances émergentes</vt:lpstr>
      <vt:lpstr>Points clés à retenir</vt:lpstr>
      <vt:lpstr>Merci de votre attention!</vt:lpstr>
      <vt:lpstr>Sources - images</vt:lpstr>
      <vt:lpstr>Sources – Literature (Further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70</cp:revision>
  <dcterms:modified xsi:type="dcterms:W3CDTF">2026-07-15T15:10:25Z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