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306" r:id="rId5"/>
    <p:sldId id="308" r:id="rId6"/>
    <p:sldId id="313" r:id="rId7"/>
    <p:sldId id="312" r:id="rId8"/>
    <p:sldId id="325" r:id="rId9"/>
    <p:sldId id="315" r:id="rId10"/>
    <p:sldId id="314" r:id="rId11"/>
    <p:sldId id="317" r:id="rId12"/>
    <p:sldId id="320" r:id="rId13"/>
    <p:sldId id="327" r:id="rId14"/>
    <p:sldId id="328" r:id="rId15"/>
    <p:sldId id="330" r:id="rId16"/>
    <p:sldId id="329"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09"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A4"/>
    <a:srgbClr val="F78722"/>
    <a:srgbClr val="F26211"/>
    <a:srgbClr val="890F00"/>
    <a:srgbClr val="B51600"/>
    <a:srgbClr val="00518E"/>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6:15:08.589" v="2" actId="14100"/>
      <pc:docMkLst>
        <pc:docMk/>
      </pc:docMkLst>
      <pc:sldChg chg="modSp mod">
        <pc:chgData name="office365" userId="5fcdbc0c-b1d0-4b52-bc28-28c25c9fccde" providerId="ADAL" clId="{839C158B-1674-498C-8D10-D29DEC7F3344}" dt="2026-07-15T16:14:59.304" v="1" actId="27636"/>
        <pc:sldMkLst>
          <pc:docMk/>
          <pc:sldMk cId="712814166" sldId="327"/>
        </pc:sldMkLst>
        <pc:spChg chg="mod">
          <ac:chgData name="office365" userId="5fcdbc0c-b1d0-4b52-bc28-28c25c9fccde" providerId="ADAL" clId="{839C158B-1674-498C-8D10-D29DEC7F3344}" dt="2026-07-15T16:14:59.304" v="1" actId="27636"/>
          <ac:spMkLst>
            <pc:docMk/>
            <pc:sldMk cId="712814166" sldId="327"/>
            <ac:spMk id="2" creationId="{01A0DFEA-4B94-D2AD-8D17-277EA9B50D44}"/>
          </ac:spMkLst>
        </pc:spChg>
      </pc:sldChg>
      <pc:sldChg chg="modSp mod">
        <pc:chgData name="office365" userId="5fcdbc0c-b1d0-4b52-bc28-28c25c9fccde" providerId="ADAL" clId="{839C158B-1674-498C-8D10-D29DEC7F3344}" dt="2026-07-15T16:15:08.589" v="2" actId="14100"/>
        <pc:sldMkLst>
          <pc:docMk/>
          <pc:sldMk cId="610999042" sldId="330"/>
        </pc:sldMkLst>
        <pc:spChg chg="mod">
          <ac:chgData name="office365" userId="5fcdbc0c-b1d0-4b52-bc28-28c25c9fccde" providerId="ADAL" clId="{839C158B-1674-498C-8D10-D29DEC7F3344}" dt="2026-07-15T16:15:08.589" v="2" actId="14100"/>
          <ac:spMkLst>
            <pc:docMk/>
            <pc:sldMk cId="610999042" sldId="330"/>
            <ac:spMk id="2" creationId="{06E0B841-A071-5292-3846-F03ED29D478C}"/>
          </ac:spMkLst>
        </pc:spChg>
      </pc:sldChg>
    </pc:docChg>
  </pc:docChgLst>
  <pc:docChgLst>
    <pc:chgData name="Wojciech Kustra" userId="afebd3d0-216b-4c4f-8992-1bf1fda6d5e8" providerId="ADAL" clId="{1D307E72-7901-4E61-A01B-3C4232ABCF63}"/>
    <pc:docChg chg="addSld delSld">
      <pc:chgData name="Wojciech Kustra" userId="afebd3d0-216b-4c4f-8992-1bf1fda6d5e8" providerId="ADAL" clId="{1D307E72-7901-4E61-A01B-3C4232ABCF63}" dt="2026-07-14T06:06:58.440" v="1" actId="47"/>
      <pc:docMkLst>
        <pc:docMk/>
      </pc:docMkLst>
      <pc:sldChg chg="new del">
        <pc:chgData name="Wojciech Kustra" userId="afebd3d0-216b-4c4f-8992-1bf1fda6d5e8" providerId="ADAL" clId="{1D307E72-7901-4E61-A01B-3C4232ABCF63}" dt="2026-07-14T06:06:58.440" v="1" actId="47"/>
        <pc:sldMkLst>
          <pc:docMk/>
          <pc:sldMk cId="27907081" sldId="3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normAutofit/>
          </a:bodyPr>
          <a:lstStyle/>
          <a:p>
            <a:r>
              <a:rPr lang="en-US" dirty="0"/>
              <a:t>Cours 1 : Introduction à l’ingénierie du trafic</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DFEA-4B94-D2AD-8D17-277EA9B50D44}"/>
              </a:ext>
            </a:extLst>
          </p:cNvPr>
          <p:cNvSpPr>
            <a:spLocks noGrp="1"/>
          </p:cNvSpPr>
          <p:nvPr>
            <p:ph type="title"/>
          </p:nvPr>
        </p:nvSpPr>
        <p:spPr>
          <a:xfrm>
            <a:off x="603252" y="539751"/>
            <a:ext cx="9083489" cy="717551"/>
          </a:xfrm>
        </p:spPr>
        <p:txBody>
          <a:bodyPr>
            <a:normAutofit fontScale="90000"/>
          </a:bodyPr>
          <a:lstStyle/>
          <a:p>
            <a:r>
              <a:rPr lang="en-US" dirty="0"/>
              <a:t>Responsabilité, éthique et responsabilité juridique de l’ingénieur du trafic</a:t>
            </a:r>
          </a:p>
        </p:txBody>
      </p:sp>
      <p:sp>
        <p:nvSpPr>
          <p:cNvPr id="4" name="Text Placeholder 2">
            <a:extLst>
              <a:ext uri="{FF2B5EF4-FFF2-40B4-BE49-F238E27FC236}">
                <a16:creationId xmlns:a16="http://schemas.microsoft.com/office/drawing/2014/main" id="{BB08594B-9C26-46F1-800A-A3999101D3F7}"/>
              </a:ext>
            </a:extLst>
          </p:cNvPr>
          <p:cNvSpPr>
            <a:spLocks noGrp="1"/>
          </p:cNvSpPr>
          <p:nvPr>
            <p:ph type="body" sz="half" idx="1"/>
          </p:nvPr>
        </p:nvSpPr>
        <p:spPr>
          <a:xfrm>
            <a:off x="878761" y="1600202"/>
            <a:ext cx="8807980" cy="5059521"/>
          </a:xfrm>
        </p:spPr>
        <p:txBody>
          <a:bodyPr>
            <a:normAutofit/>
          </a:bodyPr>
          <a:lstStyle/>
          <a:p>
            <a:pPr>
              <a:buFont typeface="Wingdings" panose="05000000000000000000" pitchFamily="2" charset="2"/>
              <a:buChar char="q"/>
            </a:pPr>
            <a:r>
              <a:rPr lang="en-US" sz="2000" b="1" dirty="0"/>
              <a:t>Responsabilité</a:t>
            </a:r>
          </a:p>
          <a:p>
            <a:pPr lvl="1">
              <a:spcBef>
                <a:spcPts val="600"/>
              </a:spcBef>
              <a:buFont typeface="Wingdings" panose="05000000000000000000" pitchFamily="2" charset="2"/>
              <a:buChar char="v"/>
            </a:pPr>
            <a:r>
              <a:rPr lang="en-US" sz="1748" dirty="0"/>
              <a:t>Impact direct sur la sécurité publique</a:t>
            </a:r>
          </a:p>
          <a:p>
            <a:pPr lvl="1">
              <a:spcBef>
                <a:spcPts val="600"/>
              </a:spcBef>
              <a:buFont typeface="Wingdings" panose="05000000000000000000" pitchFamily="2" charset="2"/>
              <a:buChar char="v"/>
            </a:pPr>
            <a:r>
              <a:rPr lang="en-US" sz="1900" dirty="0"/>
              <a:t>Responsabilité éthique et professionnelle élevée</a:t>
            </a:r>
          </a:p>
          <a:p>
            <a:pPr lvl="1">
              <a:spcBef>
                <a:spcPts val="600"/>
              </a:spcBef>
              <a:buFont typeface="Wingdings" panose="05000000000000000000" pitchFamily="2" charset="2"/>
              <a:buChar char="v"/>
            </a:pPr>
            <a:r>
              <a:rPr lang="en-US" sz="1748" dirty="0"/>
              <a:t>redevabilité envers la société</a:t>
            </a:r>
          </a:p>
          <a:p>
            <a:pPr>
              <a:buFont typeface="Wingdings" panose="05000000000000000000" pitchFamily="2" charset="2"/>
              <a:buChar char="q"/>
            </a:pPr>
            <a:r>
              <a:rPr lang="en-US" sz="2000" b="1" dirty="0"/>
              <a:t>Éthique et pratique professionnelle</a:t>
            </a:r>
          </a:p>
          <a:p>
            <a:pPr lvl="1">
              <a:spcBef>
                <a:spcPts val="600"/>
              </a:spcBef>
              <a:buFont typeface="Wingdings" panose="05000000000000000000" pitchFamily="2" charset="2"/>
              <a:buChar char="v"/>
            </a:pPr>
            <a:r>
              <a:rPr lang="en-US" sz="1748" dirty="0"/>
              <a:t>Prudence et décisions non arbitraires</a:t>
            </a:r>
          </a:p>
          <a:p>
            <a:pPr lvl="1">
              <a:spcBef>
                <a:spcPts val="600"/>
              </a:spcBef>
              <a:buFont typeface="Wingdings" panose="05000000000000000000" pitchFamily="2" charset="2"/>
              <a:buChar char="v"/>
            </a:pPr>
            <a:r>
              <a:rPr lang="en-US" sz="1900" dirty="0"/>
              <a:t>Communication honnête des impacts</a:t>
            </a:r>
          </a:p>
          <a:p>
            <a:pPr lvl="1">
              <a:spcBef>
                <a:spcPts val="600"/>
              </a:spcBef>
              <a:buFont typeface="Wingdings" panose="05000000000000000000" pitchFamily="2" charset="2"/>
              <a:buChar char="v"/>
            </a:pPr>
            <a:r>
              <a:rPr lang="en-US" sz="1900" dirty="0"/>
              <a:t>respect des normes et directives</a:t>
            </a:r>
          </a:p>
          <a:p>
            <a:pPr>
              <a:buFont typeface="Wingdings" panose="05000000000000000000" pitchFamily="2" charset="2"/>
              <a:buChar char="q"/>
            </a:pPr>
            <a:r>
              <a:rPr lang="en-US" sz="1840" b="1" dirty="0"/>
              <a:t>Responsabilité juridique</a:t>
            </a:r>
          </a:p>
          <a:p>
            <a:pPr lvl="1">
              <a:spcBef>
                <a:spcPts val="600"/>
              </a:spcBef>
              <a:buFont typeface="Wingdings" panose="05000000000000000000" pitchFamily="2" charset="2"/>
              <a:buChar char="v"/>
            </a:pPr>
            <a:r>
              <a:rPr lang="en-US" sz="1900" dirty="0">
                <a:solidFill>
                  <a:srgbClr val="000000"/>
                </a:solidFill>
                <a:latin typeface="+mn-lt"/>
                <a:ea typeface="+mn-ea"/>
                <a:cs typeface="+mn-cs"/>
              </a:rPr>
              <a:t>Non-respect des normes</a:t>
            </a:r>
          </a:p>
          <a:p>
            <a:pPr lvl="1">
              <a:spcBef>
                <a:spcPts val="600"/>
              </a:spcBef>
              <a:buFont typeface="Wingdings" panose="05000000000000000000" pitchFamily="2" charset="2"/>
              <a:buChar char="v"/>
            </a:pPr>
            <a:r>
              <a:rPr lang="en-US" sz="1748" dirty="0">
                <a:solidFill>
                  <a:srgbClr val="000000"/>
                </a:solidFill>
                <a:latin typeface="+mn-lt"/>
                <a:ea typeface="+mn-ea"/>
                <a:cs typeface="+mn-cs"/>
              </a:rPr>
              <a:t>Mauvaise maintenance des dispositifs de contrôle du trafic</a:t>
            </a:r>
          </a:p>
          <a:p>
            <a:pPr lvl="1">
              <a:spcBef>
                <a:spcPts val="600"/>
              </a:spcBef>
              <a:buFont typeface="Wingdings" panose="05000000000000000000" pitchFamily="2" charset="2"/>
              <a:buChar char="v"/>
            </a:pPr>
            <a:r>
              <a:rPr lang="en-US" sz="1900" dirty="0">
                <a:solidFill>
                  <a:srgbClr val="000000"/>
                </a:solidFill>
                <a:latin typeface="+mn-lt"/>
                <a:ea typeface="+mn-ea"/>
                <a:cs typeface="+mn-cs"/>
              </a:rPr>
              <a:t>analyse inadéquate ou incomplète</a:t>
            </a:r>
            <a:br>
              <a:rPr lang="en-US" sz="1200" dirty="0"/>
            </a:br>
            <a:endParaRPr lang="en-US" sz="1200" dirty="0"/>
          </a:p>
        </p:txBody>
      </p:sp>
    </p:spTree>
    <p:extLst>
      <p:ext uri="{BB962C8B-B14F-4D97-AF65-F5344CB8AC3E}">
        <p14:creationId xmlns:p14="http://schemas.microsoft.com/office/powerpoint/2010/main" val="71281416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17B3C-7069-0D8C-8F84-485E405936E6}"/>
              </a:ext>
            </a:extLst>
          </p:cNvPr>
          <p:cNvSpPr>
            <a:spLocks noGrp="1"/>
          </p:cNvSpPr>
          <p:nvPr>
            <p:ph type="title"/>
          </p:nvPr>
        </p:nvSpPr>
        <p:spPr>
          <a:xfrm>
            <a:off x="603252" y="539751"/>
            <a:ext cx="7443467" cy="717551"/>
          </a:xfrm>
        </p:spPr>
        <p:txBody>
          <a:bodyPr>
            <a:normAutofit/>
          </a:bodyPr>
          <a:lstStyle/>
          <a:p>
            <a:r>
              <a:rPr lang="en-US" dirty="0"/>
              <a:t>Vue d’ensemble des systèmes de transport</a:t>
            </a:r>
          </a:p>
        </p:txBody>
      </p:sp>
      <p:sp>
        <p:nvSpPr>
          <p:cNvPr id="3" name="Text Placeholder 2">
            <a:extLst>
              <a:ext uri="{FF2B5EF4-FFF2-40B4-BE49-F238E27FC236}">
                <a16:creationId xmlns:a16="http://schemas.microsoft.com/office/drawing/2014/main" id="{7A677806-38E7-13C1-500D-F292793D3FDF}"/>
              </a:ext>
            </a:extLst>
          </p:cNvPr>
          <p:cNvSpPr>
            <a:spLocks noGrp="1"/>
          </p:cNvSpPr>
          <p:nvPr>
            <p:ph type="body" sz="half" idx="1"/>
          </p:nvPr>
        </p:nvSpPr>
        <p:spPr/>
        <p:txBody>
          <a:bodyPr>
            <a:normAutofit/>
          </a:bodyPr>
          <a:lstStyle/>
          <a:p>
            <a:pPr>
              <a:buFont typeface="Wingdings" panose="05000000000000000000" pitchFamily="2" charset="2"/>
              <a:buChar char="q"/>
            </a:pPr>
            <a:r>
              <a:rPr lang="en-US" sz="1840" b="1" dirty="0">
                <a:solidFill>
                  <a:srgbClr val="005EA4"/>
                </a:solidFill>
              </a:rPr>
              <a:t>autoroutes, transport collectif, rail, air, eau, and modes non motorisés Together form the physical and operational backbone for the déplacement des personnes et des marchandises. </a:t>
            </a:r>
            <a:br>
              <a:rPr lang="en-US" sz="2000" dirty="0"/>
            </a:br>
            <a:endParaRPr lang="en-US" sz="2000" dirty="0"/>
          </a:p>
          <a:p>
            <a:pPr>
              <a:buFont typeface="Wingdings" panose="05000000000000000000" pitchFamily="2" charset="2"/>
              <a:buChar char="q"/>
            </a:pPr>
            <a:r>
              <a:rPr lang="en-US" sz="2000" b="1" dirty="0">
                <a:solidFill>
                  <a:srgbClr val="005EA4"/>
                </a:solidFill>
              </a:rPr>
              <a:t>perspective de système intégré Modes must function as a coordinated, réseau multimodal, with effective connections between facilities, terminaux, and points de correspondance.</a:t>
            </a:r>
            <a:br>
              <a:rPr lang="en-US" sz="2000" dirty="0"/>
            </a:br>
            <a:endParaRPr lang="en-US" sz="2000" dirty="0"/>
          </a:p>
          <a:p>
            <a:pPr>
              <a:buFont typeface="Wingdings" panose="05000000000000000000" pitchFamily="2" charset="2"/>
              <a:buChar char="q"/>
            </a:pPr>
            <a:r>
              <a:rPr lang="en-US" sz="2000" b="1" dirty="0">
                <a:solidFill>
                  <a:srgbClr val="005EA4"/>
                </a:solidFill>
              </a:rPr>
              <a:t>Support activités économiques et sociales Enable journalier travel, freight distribution, regional development, and access to employment, education, and services.</a:t>
            </a:r>
            <a:br>
              <a:rPr lang="en-US" sz="2000" dirty="0"/>
            </a:br>
            <a:endParaRPr lang="en-US" sz="2000" dirty="0"/>
          </a:p>
          <a:p>
            <a:pPr>
              <a:buFont typeface="Wingdings" panose="05000000000000000000" pitchFamily="2" charset="2"/>
              <a:buChar char="q"/>
            </a:pPr>
            <a:r>
              <a:rPr lang="en-US" sz="2000" b="1" dirty="0">
                <a:solidFill>
                  <a:srgbClr val="005EA4"/>
                </a:solidFill>
              </a:rPr>
              <a:t>Influence occupation du sol and development patterns systèmes de transport shape forme urbaine, accessibilité, and the répartition spatiale of economic activities.</a:t>
            </a:r>
            <a:br>
              <a:rPr lang="en-US" sz="2000" dirty="0"/>
            </a:br>
            <a:endParaRPr lang="en-US" sz="2000" dirty="0"/>
          </a:p>
        </p:txBody>
      </p:sp>
    </p:spTree>
    <p:extLst>
      <p:ext uri="{BB962C8B-B14F-4D97-AF65-F5344CB8AC3E}">
        <p14:creationId xmlns:p14="http://schemas.microsoft.com/office/powerpoint/2010/main" val="26245878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11DB3-88E5-0B36-36D0-735E4D957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0B841-A071-5292-3846-F03ED29D478C}"/>
              </a:ext>
            </a:extLst>
          </p:cNvPr>
          <p:cNvSpPr>
            <a:spLocks noGrp="1"/>
          </p:cNvSpPr>
          <p:nvPr>
            <p:ph type="title"/>
          </p:nvPr>
        </p:nvSpPr>
        <p:spPr>
          <a:xfrm>
            <a:off x="603252" y="539751"/>
            <a:ext cx="9445623" cy="717551"/>
          </a:xfrm>
        </p:spPr>
        <p:txBody>
          <a:bodyPr>
            <a:normAutofit/>
          </a:bodyPr>
          <a:lstStyle/>
          <a:p>
            <a:r>
              <a:rPr lang="en-US" dirty="0"/>
              <a:t>La planification du trafic transforme les villes</a:t>
            </a:r>
          </a:p>
        </p:txBody>
      </p:sp>
      <p:sp>
        <p:nvSpPr>
          <p:cNvPr id="6" name="Arrow: Right 5">
            <a:extLst>
              <a:ext uri="{FF2B5EF4-FFF2-40B4-BE49-F238E27FC236}">
                <a16:creationId xmlns:a16="http://schemas.microsoft.com/office/drawing/2014/main" id="{BB53C6D4-36CD-2753-3CAE-B08B1DAEE513}"/>
              </a:ext>
            </a:extLst>
          </p:cNvPr>
          <p:cNvSpPr/>
          <p:nvPr/>
        </p:nvSpPr>
        <p:spPr>
          <a:xfrm>
            <a:off x="4968238" y="2623423"/>
            <a:ext cx="908051" cy="802640"/>
          </a:xfrm>
          <a:prstGeom prst="rightArrow">
            <a:avLst/>
          </a:prstGeom>
          <a:solidFill>
            <a:srgbClr val="F7872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feld 9">
            <a:extLst>
              <a:ext uri="{FF2B5EF4-FFF2-40B4-BE49-F238E27FC236}">
                <a16:creationId xmlns:a16="http://schemas.microsoft.com/office/drawing/2014/main" id="{0A146649-5F61-D512-25AD-ACDB0FE32033}"/>
              </a:ext>
            </a:extLst>
          </p:cNvPr>
          <p:cNvSpPr txBox="1">
            <a:spLocks noChangeArrowheads="1"/>
          </p:cNvSpPr>
          <p:nvPr/>
        </p:nvSpPr>
        <p:spPr bwMode="auto">
          <a:xfrm>
            <a:off x="2288954" y="5997046"/>
            <a:ext cx="87075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1930</a:t>
            </a:r>
          </a:p>
        </p:txBody>
      </p:sp>
      <p:sp>
        <p:nvSpPr>
          <p:cNvPr id="8" name="Textfeld 10">
            <a:extLst>
              <a:ext uri="{FF2B5EF4-FFF2-40B4-BE49-F238E27FC236}">
                <a16:creationId xmlns:a16="http://schemas.microsoft.com/office/drawing/2014/main" id="{D6052825-2463-2767-D764-92B4DEB61FBD}"/>
              </a:ext>
            </a:extLst>
          </p:cNvPr>
          <p:cNvSpPr txBox="1">
            <a:spLocks noChangeArrowheads="1"/>
          </p:cNvSpPr>
          <p:nvPr/>
        </p:nvSpPr>
        <p:spPr bwMode="auto">
          <a:xfrm>
            <a:off x="8627111" y="5997046"/>
            <a:ext cx="87075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2008</a:t>
            </a:r>
          </a:p>
        </p:txBody>
      </p:sp>
      <p:sp>
        <p:nvSpPr>
          <p:cNvPr id="9" name="Text Box 5">
            <a:extLst>
              <a:ext uri="{FF2B5EF4-FFF2-40B4-BE49-F238E27FC236}">
                <a16:creationId xmlns:a16="http://schemas.microsoft.com/office/drawing/2014/main" id="{CEDDFBB5-E047-E8CE-D50F-E391193562DB}"/>
              </a:ext>
            </a:extLst>
          </p:cNvPr>
          <p:cNvSpPr txBox="1">
            <a:spLocks noChangeArrowheads="1"/>
          </p:cNvSpPr>
          <p:nvPr/>
        </p:nvSpPr>
        <p:spPr bwMode="auto">
          <a:xfrm>
            <a:off x="4630853" y="6080397"/>
            <a:ext cx="915635"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rPr>
              <a:t>Berlin</a:t>
            </a:r>
          </a:p>
        </p:txBody>
      </p:sp>
      <p:pic>
        <p:nvPicPr>
          <p:cNvPr id="3" name="Picture 5" descr="Berlin 1930">
            <a:extLst>
              <a:ext uri="{FF2B5EF4-FFF2-40B4-BE49-F238E27FC236}">
                <a16:creationId xmlns:a16="http://schemas.microsoft.com/office/drawing/2014/main" id="{76F10BA6-B4E5-56DC-9523-4459419EC5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1" y="1085294"/>
            <a:ext cx="321310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Berlin Unter den Linden wikicam">
            <a:extLst>
              <a:ext uri="{FF2B5EF4-FFF2-40B4-BE49-F238E27FC236}">
                <a16:creationId xmlns:a16="http://schemas.microsoft.com/office/drawing/2014/main" id="{9A24C793-36E1-03C1-C42F-DA3A31F5A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604"/>
          <a:stretch>
            <a:fillRect/>
          </a:stretch>
        </p:blipFill>
        <p:spPr bwMode="auto">
          <a:xfrm>
            <a:off x="5990592" y="1726168"/>
            <a:ext cx="5040313"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99904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2C386-ADA2-EE87-AA21-DAA3983B4268}"/>
              </a:ext>
            </a:extLst>
          </p:cNvPr>
          <p:cNvSpPr>
            <a:spLocks noGrp="1"/>
          </p:cNvSpPr>
          <p:nvPr>
            <p:ph type="title"/>
          </p:nvPr>
        </p:nvSpPr>
        <p:spPr>
          <a:xfrm>
            <a:off x="603252" y="539751"/>
            <a:ext cx="7108187" cy="717551"/>
          </a:xfrm>
        </p:spPr>
        <p:txBody>
          <a:bodyPr>
            <a:normAutofit/>
          </a:bodyPr>
          <a:lstStyle/>
          <a:p>
            <a:r>
              <a:rPr lang="en-US" dirty="0"/>
              <a:t>La planification du trafic transforme les villes</a:t>
            </a:r>
          </a:p>
        </p:txBody>
      </p:sp>
      <p:pic>
        <p:nvPicPr>
          <p:cNvPr id="4" name="Picture 3" descr="Stachus 1957">
            <a:extLst>
              <a:ext uri="{FF2B5EF4-FFF2-40B4-BE49-F238E27FC236}">
                <a16:creationId xmlns:a16="http://schemas.microsoft.com/office/drawing/2014/main" id="{5B594E1C-FB72-1098-D1C2-8F33EFFBC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718" y="1692111"/>
            <a:ext cx="4375726" cy="421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Stachus_heute_1 sandraundholger">
            <a:extLst>
              <a:ext uri="{FF2B5EF4-FFF2-40B4-BE49-F238E27FC236}">
                <a16:creationId xmlns:a16="http://schemas.microsoft.com/office/drawing/2014/main" id="{72376067-DA6B-E65F-2EBE-9920E9DA0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692110"/>
            <a:ext cx="5222351" cy="421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rrow: Right 5">
            <a:extLst>
              <a:ext uri="{FF2B5EF4-FFF2-40B4-BE49-F238E27FC236}">
                <a16:creationId xmlns:a16="http://schemas.microsoft.com/office/drawing/2014/main" id="{C3472058-A5B9-583A-2E71-FFA5371AE104}"/>
              </a:ext>
            </a:extLst>
          </p:cNvPr>
          <p:cNvSpPr/>
          <p:nvPr/>
        </p:nvSpPr>
        <p:spPr>
          <a:xfrm>
            <a:off x="5262880" y="3525520"/>
            <a:ext cx="908051" cy="802640"/>
          </a:xfrm>
          <a:prstGeom prst="rightArrow">
            <a:avLst/>
          </a:prstGeom>
          <a:solidFill>
            <a:srgbClr val="F7872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feld 9">
            <a:extLst>
              <a:ext uri="{FF2B5EF4-FFF2-40B4-BE49-F238E27FC236}">
                <a16:creationId xmlns:a16="http://schemas.microsoft.com/office/drawing/2014/main" id="{70FEFB77-91F4-0C84-8A31-C05E7FF0BDD8}"/>
              </a:ext>
            </a:extLst>
          </p:cNvPr>
          <p:cNvSpPr txBox="1">
            <a:spLocks noChangeArrowheads="1"/>
          </p:cNvSpPr>
          <p:nvPr/>
        </p:nvSpPr>
        <p:spPr bwMode="auto">
          <a:xfrm>
            <a:off x="2288954" y="599704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1957</a:t>
            </a:r>
          </a:p>
        </p:txBody>
      </p:sp>
      <p:sp>
        <p:nvSpPr>
          <p:cNvPr id="8" name="Textfeld 10">
            <a:extLst>
              <a:ext uri="{FF2B5EF4-FFF2-40B4-BE49-F238E27FC236}">
                <a16:creationId xmlns:a16="http://schemas.microsoft.com/office/drawing/2014/main" id="{4E5654A5-7D8D-ACDF-6188-0C95089BE05E}"/>
              </a:ext>
            </a:extLst>
          </p:cNvPr>
          <p:cNvSpPr txBox="1">
            <a:spLocks noChangeArrowheads="1"/>
          </p:cNvSpPr>
          <p:nvPr/>
        </p:nvSpPr>
        <p:spPr bwMode="auto">
          <a:xfrm>
            <a:off x="8627111" y="599704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2007</a:t>
            </a:r>
          </a:p>
        </p:txBody>
      </p:sp>
      <p:sp>
        <p:nvSpPr>
          <p:cNvPr id="9" name="Text Box 5">
            <a:extLst>
              <a:ext uri="{FF2B5EF4-FFF2-40B4-BE49-F238E27FC236}">
                <a16:creationId xmlns:a16="http://schemas.microsoft.com/office/drawing/2014/main" id="{C95C6722-8165-41C8-7F68-95B3F46FC3C5}"/>
              </a:ext>
            </a:extLst>
          </p:cNvPr>
          <p:cNvSpPr txBox="1">
            <a:spLocks noChangeArrowheads="1"/>
          </p:cNvSpPr>
          <p:nvPr/>
        </p:nvSpPr>
        <p:spPr bwMode="auto">
          <a:xfrm>
            <a:off x="4630853" y="6080397"/>
            <a:ext cx="18569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rPr>
              <a:t>Munich Stachus</a:t>
            </a:r>
          </a:p>
        </p:txBody>
      </p:sp>
    </p:spTree>
    <p:extLst>
      <p:ext uri="{BB962C8B-B14F-4D97-AF65-F5344CB8AC3E}">
        <p14:creationId xmlns:p14="http://schemas.microsoft.com/office/powerpoint/2010/main" val="2645306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B62C-5FA5-C5BD-6309-68F219C0628D}"/>
              </a:ext>
            </a:extLst>
          </p:cNvPr>
          <p:cNvSpPr>
            <a:spLocks noGrp="1"/>
          </p:cNvSpPr>
          <p:nvPr>
            <p:ph type="title"/>
          </p:nvPr>
        </p:nvSpPr>
        <p:spPr>
          <a:xfrm>
            <a:off x="603252" y="539751"/>
            <a:ext cx="9404348" cy="717551"/>
          </a:xfrm>
        </p:spPr>
        <p:txBody>
          <a:bodyPr>
            <a:normAutofit/>
          </a:bodyPr>
          <a:lstStyle/>
          <a:p>
            <a:r>
              <a:rPr lang="en-US" dirty="0"/>
              <a:t>Systèmes de transport : perspective africaine</a:t>
            </a:r>
          </a:p>
        </p:txBody>
      </p:sp>
      <p:sp>
        <p:nvSpPr>
          <p:cNvPr id="3" name="Text Placeholder 2">
            <a:extLst>
              <a:ext uri="{FF2B5EF4-FFF2-40B4-BE49-F238E27FC236}">
                <a16:creationId xmlns:a16="http://schemas.microsoft.com/office/drawing/2014/main" id="{52B2B30F-E129-8308-083B-23A3CCBE3416}"/>
              </a:ext>
            </a:extLst>
          </p:cNvPr>
          <p:cNvSpPr>
            <a:spLocks noGrp="1"/>
          </p:cNvSpPr>
          <p:nvPr>
            <p:ph type="body" sz="half" idx="1"/>
          </p:nvPr>
        </p:nvSpPr>
        <p:spPr>
          <a:xfrm>
            <a:off x="603252" y="1127760"/>
            <a:ext cx="8807980" cy="5059521"/>
          </a:xfrm>
        </p:spPr>
        <p:txBody>
          <a:bodyPr>
            <a:normAutofit/>
          </a:bodyPr>
          <a:lstStyle/>
          <a:p>
            <a:pPr>
              <a:buFont typeface="Wingdings" panose="05000000000000000000" pitchFamily="2" charset="2"/>
              <a:buChar char="q"/>
            </a:pPr>
            <a:r>
              <a:rPr lang="en-US" sz="2000" b="1" dirty="0">
                <a:solidFill>
                  <a:srgbClr val="005EA4"/>
                </a:solidFill>
              </a:rPr>
              <a:t>urbanisation rapide and extension spatiale Accelerated urbain growth, often unplanned, has increased travel demande and strained existing infrastructures de transport.</a:t>
            </a:r>
            <a:br>
              <a:rPr lang="en-US" sz="2000" dirty="0"/>
            </a:br>
            <a:endParaRPr lang="en-US" sz="2000" dirty="0"/>
          </a:p>
          <a:p>
            <a:pPr>
              <a:buFont typeface="Wingdings" panose="05000000000000000000" pitchFamily="2" charset="2"/>
              <a:buChar char="q"/>
            </a:pPr>
            <a:r>
              <a:rPr lang="en-US" sz="2000" b="1" dirty="0">
                <a:solidFill>
                  <a:srgbClr val="005EA4"/>
                </a:solidFill>
              </a:rPr>
              <a:t>High reliance on transport routier Routes dominate transport de voyageurs et de marchandises, with limité modal diversification compared to rail or inland waterways.</a:t>
            </a:r>
            <a:br>
              <a:rPr lang="en-US" sz="2000" dirty="0"/>
            </a:br>
            <a:endParaRPr lang="en-US" sz="2000" dirty="0"/>
          </a:p>
          <a:p>
            <a:pPr>
              <a:buFont typeface="Wingdings" panose="05000000000000000000" pitchFamily="2" charset="2"/>
              <a:buChar char="q"/>
            </a:pPr>
            <a:r>
              <a:rPr lang="en-US" sz="2000" b="1" dirty="0">
                <a:solidFill>
                  <a:srgbClr val="005EA4"/>
                </a:solidFill>
              </a:rPr>
              <a:t>Limité capacité du transport public in many villes Formal public transport systèmes are frequently insufficient, leading to congestion, overcrowding, and reliance on services informels.</a:t>
            </a:r>
            <a:br>
              <a:rPr lang="en-US" sz="2000" dirty="0"/>
            </a:br>
            <a:endParaRPr lang="en-US" sz="2000" dirty="0"/>
          </a:p>
          <a:p>
            <a:pPr>
              <a:buFont typeface="Wingdings" panose="05000000000000000000" pitchFamily="2" charset="2"/>
              <a:buChar char="q"/>
            </a:pPr>
            <a:r>
              <a:rPr lang="en-US" sz="2000" b="1" dirty="0">
                <a:solidFill>
                  <a:srgbClr val="005EA4"/>
                </a:solidFill>
              </a:rPr>
              <a:t>Significant role of non-motorized and informal modes marche, vélo, and transport artisanal modes play a critique role in journalier mobilité, particularly for populations à faible revenu.</a:t>
            </a:r>
            <a:br>
              <a:rPr lang="en-US" sz="2000" dirty="0"/>
            </a:br>
            <a:endParaRPr lang="en-US" sz="2000" dirty="0"/>
          </a:p>
        </p:txBody>
      </p:sp>
    </p:spTree>
    <p:extLst>
      <p:ext uri="{BB962C8B-B14F-4D97-AF65-F5344CB8AC3E}">
        <p14:creationId xmlns:p14="http://schemas.microsoft.com/office/powerpoint/2010/main" val="231336893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84589-F963-4BBD-4B86-5C44D88C5FB0}"/>
              </a:ext>
            </a:extLst>
          </p:cNvPr>
          <p:cNvSpPr>
            <a:spLocks noGrp="1"/>
          </p:cNvSpPr>
          <p:nvPr>
            <p:ph type="title"/>
          </p:nvPr>
        </p:nvSpPr>
        <p:spPr>
          <a:xfrm>
            <a:off x="603252" y="539751"/>
            <a:ext cx="6061707" cy="717551"/>
          </a:xfrm>
        </p:spPr>
        <p:txBody>
          <a:bodyPr>
            <a:normAutofit/>
          </a:bodyPr>
          <a:lstStyle/>
          <a:p>
            <a:r>
              <a:rPr lang="en-US" dirty="0"/>
              <a:t>Demande de transport</a:t>
            </a:r>
          </a:p>
        </p:txBody>
      </p:sp>
      <p:sp>
        <p:nvSpPr>
          <p:cNvPr id="3" name="Text Placeholder 2">
            <a:extLst>
              <a:ext uri="{FF2B5EF4-FFF2-40B4-BE49-F238E27FC236}">
                <a16:creationId xmlns:a16="http://schemas.microsoft.com/office/drawing/2014/main" id="{08A828E9-E0AA-E3A2-E1EB-A485D227504A}"/>
              </a:ext>
            </a:extLst>
          </p:cNvPr>
          <p:cNvSpPr>
            <a:spLocks noGrp="1"/>
          </p:cNvSpPr>
          <p:nvPr>
            <p:ph type="body" sz="half" idx="1"/>
          </p:nvPr>
        </p:nvSpPr>
        <p:spPr>
          <a:xfrm>
            <a:off x="970201" y="1386843"/>
            <a:ext cx="8807980" cy="1925318"/>
          </a:xfrm>
        </p:spPr>
        <p:txBody>
          <a:bodyPr>
            <a:normAutofit/>
          </a:bodyPr>
          <a:lstStyle/>
          <a:p>
            <a:r>
              <a:rPr lang="en-US" sz="2208" b="1" dirty="0"/>
              <a:t>dérivée de l’occupation du sol</a:t>
            </a:r>
          </a:p>
          <a:p>
            <a:r>
              <a:rPr lang="en-US" sz="2400" b="1" dirty="0"/>
              <a:t>Continuous and processus auto-renforçant</a:t>
            </a:r>
          </a:p>
          <a:p>
            <a:r>
              <a:rPr lang="en-US" sz="2400" b="1" dirty="0"/>
              <a:t>difficile à prévoir avec précision</a:t>
            </a:r>
          </a:p>
          <a:p>
            <a:endParaRPr lang="en-US" dirty="0"/>
          </a:p>
        </p:txBody>
      </p:sp>
      <p:pic>
        <p:nvPicPr>
          <p:cNvPr id="4" name="Picture 3">
            <a:extLst>
              <a:ext uri="{FF2B5EF4-FFF2-40B4-BE49-F238E27FC236}">
                <a16:creationId xmlns:a16="http://schemas.microsoft.com/office/drawing/2014/main" id="{E06CD435-B0D5-B77B-D647-07D357FE8ED8}"/>
              </a:ext>
            </a:extLst>
          </p:cNvPr>
          <p:cNvPicPr>
            <a:picLocks noChangeAspect="1"/>
          </p:cNvPicPr>
          <p:nvPr/>
        </p:nvPicPr>
        <p:blipFill>
          <a:blip r:embed="rId2"/>
          <a:stretch>
            <a:fillRect/>
          </a:stretch>
        </p:blipFill>
        <p:spPr>
          <a:xfrm>
            <a:off x="8896223" y="1151786"/>
            <a:ext cx="2933954" cy="2400508"/>
          </a:xfrm>
          <a:prstGeom prst="rect">
            <a:avLst/>
          </a:prstGeom>
        </p:spPr>
      </p:pic>
      <p:sp>
        <p:nvSpPr>
          <p:cNvPr id="5" name="Title 1">
            <a:extLst>
              <a:ext uri="{FF2B5EF4-FFF2-40B4-BE49-F238E27FC236}">
                <a16:creationId xmlns:a16="http://schemas.microsoft.com/office/drawing/2014/main" id="{13FD91FA-4663-2294-FF5D-6BB1D220141E}"/>
              </a:ext>
            </a:extLst>
          </p:cNvPr>
          <p:cNvSpPr txBox="1">
            <a:spLocks/>
          </p:cNvSpPr>
          <p:nvPr/>
        </p:nvSpPr>
        <p:spPr>
          <a:xfrm>
            <a:off x="603252" y="3552294"/>
            <a:ext cx="6061707"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Demande induite</a:t>
            </a:r>
          </a:p>
        </p:txBody>
      </p:sp>
      <p:sp>
        <p:nvSpPr>
          <p:cNvPr id="6" name="Text Placeholder 2">
            <a:extLst>
              <a:ext uri="{FF2B5EF4-FFF2-40B4-BE49-F238E27FC236}">
                <a16:creationId xmlns:a16="http://schemas.microsoft.com/office/drawing/2014/main" id="{277C14C1-A6AD-C5CA-D929-3D59379E6CAC}"/>
              </a:ext>
            </a:extLst>
          </p:cNvPr>
          <p:cNvSpPr txBox="1">
            <a:spLocks/>
          </p:cNvSpPr>
          <p:nvPr/>
        </p:nvSpPr>
        <p:spPr>
          <a:xfrm>
            <a:off x="970201" y="4269845"/>
            <a:ext cx="8807980" cy="1925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2208" b="1" dirty="0"/>
              <a:t>les nouvelles itinéraires génèrent un nouveau trafic</a:t>
            </a:r>
          </a:p>
          <a:p>
            <a:r>
              <a:rPr lang="en-US" sz="2400" b="1" dirty="0"/>
              <a:t>Courant in growing Africain villes</a:t>
            </a:r>
          </a:p>
          <a:p>
            <a:r>
              <a:rPr lang="en-US" sz="2400" b="1" dirty="0"/>
              <a:t>Importance of gestion de la demande</a:t>
            </a:r>
          </a:p>
          <a:p>
            <a:pPr hangingPunct="1"/>
            <a:endParaRPr lang="en-US" dirty="0"/>
          </a:p>
        </p:txBody>
      </p:sp>
    </p:spTree>
    <p:extLst>
      <p:ext uri="{BB962C8B-B14F-4D97-AF65-F5344CB8AC3E}">
        <p14:creationId xmlns:p14="http://schemas.microsoft.com/office/powerpoint/2010/main" val="393737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D4FE-439C-A02B-6ACA-9D22524CCD46}"/>
              </a:ext>
            </a:extLst>
          </p:cNvPr>
          <p:cNvSpPr>
            <a:spLocks noGrp="1"/>
          </p:cNvSpPr>
          <p:nvPr>
            <p:ph type="title"/>
          </p:nvPr>
        </p:nvSpPr>
        <p:spPr/>
        <p:txBody>
          <a:bodyPr>
            <a:normAutofit/>
          </a:bodyPr>
          <a:lstStyle/>
          <a:p>
            <a:r>
              <a:rPr lang="en-US" dirty="0"/>
              <a:t>Mobilité vs accessibilité</a:t>
            </a:r>
          </a:p>
        </p:txBody>
      </p:sp>
      <p:sp>
        <p:nvSpPr>
          <p:cNvPr id="3" name="Text Placeholder 2">
            <a:extLst>
              <a:ext uri="{FF2B5EF4-FFF2-40B4-BE49-F238E27FC236}">
                <a16:creationId xmlns:a16="http://schemas.microsoft.com/office/drawing/2014/main" id="{2BC91356-FD6F-FFA5-364E-967A42C9A8D1}"/>
              </a:ext>
            </a:extLst>
          </p:cNvPr>
          <p:cNvSpPr>
            <a:spLocks noGrp="1"/>
          </p:cNvSpPr>
          <p:nvPr>
            <p:ph type="body" sz="half" idx="1"/>
          </p:nvPr>
        </p:nvSpPr>
        <p:spPr/>
        <p:txBody>
          <a:bodyPr>
            <a:normAutofit/>
          </a:bodyPr>
          <a:lstStyle/>
          <a:p>
            <a:pPr>
              <a:buFont typeface="Wingdings" panose="05000000000000000000" pitchFamily="2" charset="2"/>
              <a:buChar char="q"/>
            </a:pPr>
            <a:r>
              <a:rPr lang="en-US" sz="2000" dirty="0"/>
              <a:t>Two strongly interrelated but distinct concepts </a:t>
            </a:r>
          </a:p>
          <a:p>
            <a:pPr>
              <a:buFont typeface="Wingdings" panose="05000000000000000000" pitchFamily="2" charset="2"/>
              <a:buChar char="Ø"/>
            </a:pPr>
            <a:r>
              <a:rPr lang="en-US" sz="2000" b="1" dirty="0">
                <a:solidFill>
                  <a:srgbClr val="005EA4"/>
                </a:solidFill>
              </a:rPr>
              <a:t>La mobilité désigne la capacité à se déplacer vers de nombreuses destinations avec une relative facilité, rapidité et commodité, </a:t>
            </a:r>
          </a:p>
          <a:p>
            <a:pPr lvl="3">
              <a:spcBef>
                <a:spcPts val="600"/>
              </a:spcBef>
              <a:buFont typeface="Wingdings" panose="05000000000000000000" pitchFamily="2" charset="2"/>
              <a:buChar char="v"/>
            </a:pPr>
            <a:r>
              <a:rPr lang="en-US" sz="1472" dirty="0"/>
              <a:t>Elle offre un large éventail de choix de destinations et un déplacement efficace   </a:t>
            </a:r>
          </a:p>
          <a:p>
            <a:pPr lvl="3">
              <a:spcBef>
                <a:spcPts val="600"/>
              </a:spcBef>
              <a:buFont typeface="Wingdings" panose="05000000000000000000" pitchFamily="2" charset="2"/>
              <a:buChar char="v"/>
            </a:pPr>
            <a:r>
              <a:rPr lang="en-US" sz="1472" dirty="0"/>
              <a:t>Elle permet de choisir entre différents motifs de déplacement concurrents </a:t>
            </a:r>
          </a:p>
          <a:p>
            <a:pPr>
              <a:buFont typeface="Wingdings" panose="05000000000000000000" pitchFamily="2" charset="2"/>
              <a:buChar char="Ø"/>
            </a:pPr>
            <a:r>
              <a:rPr lang="en-US" sz="2000" dirty="0"/>
              <a:t> L’accessibilité désigne la capacité d’accéder à un site ou à une zone particulière. </a:t>
            </a:r>
          </a:p>
          <a:p>
            <a:pPr lvl="3">
              <a:spcBef>
                <a:spcPts val="600"/>
              </a:spcBef>
              <a:buFont typeface="Wingdings" panose="05000000000000000000" pitchFamily="2" charset="2"/>
              <a:buChar char="v"/>
            </a:pPr>
            <a:r>
              <a:rPr lang="en-US" sz="1600" dirty="0"/>
              <a:t>Facteur majeur de la valeur foncière</a:t>
            </a:r>
          </a:p>
          <a:p>
            <a:pPr lvl="3">
              <a:spcBef>
                <a:spcPts val="600"/>
              </a:spcBef>
              <a:buFont typeface="Wingdings" panose="05000000000000000000" pitchFamily="2" charset="2"/>
              <a:buChar char="v"/>
            </a:pPr>
            <a:r>
              <a:rPr lang="en-US" sz="1600" dirty="0"/>
              <a:t> Proximité des grandes infrastructures routières et de transport public</a:t>
            </a:r>
          </a:p>
          <a:p>
            <a:pPr marL="914388" lvl="3" indent="0">
              <a:spcBef>
                <a:spcPts val="600"/>
              </a:spcBef>
              <a:buNone/>
            </a:pPr>
            <a:r>
              <a:rPr lang="en-US" sz="1600" dirty="0"/>
              <a:t> </a:t>
            </a:r>
          </a:p>
          <a:p>
            <a:pPr>
              <a:spcBef>
                <a:spcPts val="600"/>
              </a:spcBef>
              <a:buFont typeface="Wingdings" panose="05000000000000000000" pitchFamily="2" charset="2"/>
              <a:buChar char="Ø"/>
            </a:pPr>
            <a:r>
              <a:rPr lang="en-US" sz="1840" dirty="0"/>
              <a:t> La mobilité et l’accessibilité sont deux fonctions concurrentes des infrastructures de transport et ne sont pas nécessairement compatibles. </a:t>
            </a:r>
          </a:p>
          <a:p>
            <a:pPr>
              <a:spcBef>
                <a:spcPts val="600"/>
              </a:spcBef>
              <a:buFont typeface="Wingdings" panose="05000000000000000000" pitchFamily="2" charset="2"/>
              <a:buChar char="Ø"/>
            </a:pPr>
            <a:endParaRPr lang="en-US" sz="2000" dirty="0"/>
          </a:p>
          <a:p>
            <a:pPr>
              <a:spcBef>
                <a:spcPts val="600"/>
              </a:spcBef>
              <a:buFont typeface="Wingdings" panose="05000000000000000000" pitchFamily="2" charset="2"/>
              <a:buChar char="v"/>
            </a:pPr>
            <a:endParaRPr lang="en-US" sz="2000" dirty="0"/>
          </a:p>
        </p:txBody>
      </p:sp>
    </p:spTree>
    <p:extLst>
      <p:ext uri="{BB962C8B-B14F-4D97-AF65-F5344CB8AC3E}">
        <p14:creationId xmlns:p14="http://schemas.microsoft.com/office/powerpoint/2010/main" val="38694862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B2D0-DF86-7C9B-26D0-464352F06F1D}"/>
              </a:ext>
            </a:extLst>
          </p:cNvPr>
          <p:cNvSpPr>
            <a:spLocks noGrp="1"/>
          </p:cNvSpPr>
          <p:nvPr>
            <p:ph type="title"/>
          </p:nvPr>
        </p:nvSpPr>
        <p:spPr>
          <a:xfrm>
            <a:off x="603252" y="539751"/>
            <a:ext cx="7359647" cy="717551"/>
          </a:xfrm>
        </p:spPr>
        <p:txBody>
          <a:bodyPr>
            <a:normAutofit/>
          </a:bodyPr>
          <a:lstStyle/>
          <a:p>
            <a:r>
              <a:rPr lang="en-US" dirty="0"/>
              <a:t>Mobilité et accessibilité en pratique</a:t>
            </a:r>
          </a:p>
        </p:txBody>
      </p:sp>
      <p:sp>
        <p:nvSpPr>
          <p:cNvPr id="3" name="Text Placeholder 2">
            <a:extLst>
              <a:ext uri="{FF2B5EF4-FFF2-40B4-BE49-F238E27FC236}">
                <a16:creationId xmlns:a16="http://schemas.microsoft.com/office/drawing/2014/main" id="{775015E1-9A32-A834-AD64-A293A168EDE5}"/>
              </a:ext>
            </a:extLst>
          </p:cNvPr>
          <p:cNvSpPr>
            <a:spLocks noGrp="1"/>
          </p:cNvSpPr>
          <p:nvPr>
            <p:ph type="body" sz="half" idx="1"/>
          </p:nvPr>
        </p:nvSpPr>
        <p:spPr/>
        <p:txBody>
          <a:bodyPr>
            <a:normAutofit/>
          </a:bodyPr>
          <a:lstStyle/>
          <a:p>
            <a:r>
              <a:rPr lang="en-US" dirty="0"/>
              <a:t>autoroutes prioritize mobilité</a:t>
            </a:r>
          </a:p>
          <a:p>
            <a:r>
              <a:rPr lang="en-US" dirty="0"/>
              <a:t>rues locales prioritize access</a:t>
            </a:r>
          </a:p>
          <a:p>
            <a:r>
              <a:rPr lang="en-US" dirty="0"/>
              <a:t>mauvaise séparation increases conflit, congestion, and risque de sécurité</a:t>
            </a:r>
          </a:p>
          <a:p>
            <a:endParaRPr lang="en-US" dirty="0"/>
          </a:p>
        </p:txBody>
      </p:sp>
      <p:pic>
        <p:nvPicPr>
          <p:cNvPr id="5122" name="Picture 2" descr="Street types by category of service - mobility and/or access.">
            <a:extLst>
              <a:ext uri="{FF2B5EF4-FFF2-40B4-BE49-F238E27FC236}">
                <a16:creationId xmlns:a16="http://schemas.microsoft.com/office/drawing/2014/main" id="{A2DD20C8-1E28-C6F5-9212-E0E47539C6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739"/>
          <a:stretch/>
        </p:blipFill>
        <p:spPr bwMode="auto">
          <a:xfrm>
            <a:off x="5955216" y="3284536"/>
            <a:ext cx="2266949" cy="303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48728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82265-7249-FFC1-4EB4-EDB5A2C54C7E}"/>
              </a:ext>
            </a:extLst>
          </p:cNvPr>
          <p:cNvSpPr>
            <a:spLocks noGrp="1"/>
          </p:cNvSpPr>
          <p:nvPr>
            <p:ph type="title"/>
          </p:nvPr>
        </p:nvSpPr>
        <p:spPr>
          <a:xfrm>
            <a:off x="603253" y="539751"/>
            <a:ext cx="6035672" cy="717551"/>
          </a:xfrm>
        </p:spPr>
        <p:txBody>
          <a:bodyPr>
            <a:normAutofit/>
          </a:bodyPr>
          <a:lstStyle/>
          <a:p>
            <a:r>
              <a:rPr lang="en-US" dirty="0"/>
              <a:t>Personnes, marchandises et véhicules</a:t>
            </a:r>
          </a:p>
        </p:txBody>
      </p:sp>
      <p:sp>
        <p:nvSpPr>
          <p:cNvPr id="3" name="Text Placeholder 2">
            <a:extLst>
              <a:ext uri="{FF2B5EF4-FFF2-40B4-BE49-F238E27FC236}">
                <a16:creationId xmlns:a16="http://schemas.microsoft.com/office/drawing/2014/main" id="{34156233-EABE-DAE4-FA4F-673E21965494}"/>
              </a:ext>
            </a:extLst>
          </p:cNvPr>
          <p:cNvSpPr>
            <a:spLocks noGrp="1"/>
          </p:cNvSpPr>
          <p:nvPr>
            <p:ph type="body" sz="half" idx="1"/>
          </p:nvPr>
        </p:nvSpPr>
        <p:spPr/>
        <p:txBody>
          <a:bodyPr>
            <a:normAutofit/>
          </a:bodyPr>
          <a:lstStyle/>
          <a:p>
            <a:r>
              <a:rPr lang="en-US" sz="1840" b="1" dirty="0">
                <a:solidFill>
                  <a:srgbClr val="005EA4"/>
                </a:solidFill>
              </a:rPr>
              <a:t>Les véhicules sont l’unité commune et le support du déplacement, mais non l’objectif</a:t>
            </a:r>
          </a:p>
          <a:p>
            <a:r>
              <a:rPr lang="en-US" sz="1840" dirty="0"/>
              <a:t>L’ingénierie moderne du trafic se concentre davantage sur les personnes et les marchandises pour évaluer la capacité. </a:t>
            </a:r>
          </a:p>
          <a:p>
            <a:r>
              <a:rPr lang="en-US" sz="1840" dirty="0"/>
              <a:t>Accent mis sur le déplacement des personnes et des marchandises</a:t>
            </a:r>
          </a:p>
          <a:p>
            <a:r>
              <a:rPr lang="en-US" sz="1840" dirty="0"/>
              <a:t>Le taux d’occupation des véhicules est important</a:t>
            </a:r>
          </a:p>
          <a:p>
            <a:pPr lvl="3">
              <a:buFont typeface="Wingdings" panose="05000000000000000000" pitchFamily="2" charset="2"/>
              <a:buChar char="v"/>
            </a:pPr>
            <a:r>
              <a:rPr lang="en-US" sz="1600" dirty="0"/>
              <a:t>1 bus of 50 passengers = 50 passenger cars carrying one person</a:t>
            </a:r>
          </a:p>
          <a:p>
            <a:pPr marL="914388" lvl="3" indent="0">
              <a:buNone/>
            </a:pPr>
            <a:r>
              <a:rPr lang="en-US" sz="1600" dirty="0"/>
              <a:t>                                                 = 25 passenger cars carrying two persons</a:t>
            </a:r>
          </a:p>
          <a:p>
            <a:endParaRPr lang="en-US" dirty="0"/>
          </a:p>
        </p:txBody>
      </p:sp>
    </p:spTree>
    <p:extLst>
      <p:ext uri="{BB962C8B-B14F-4D97-AF65-F5344CB8AC3E}">
        <p14:creationId xmlns:p14="http://schemas.microsoft.com/office/powerpoint/2010/main" val="21145247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CD35-467E-9D54-47E9-9AD5F67430AE}"/>
              </a:ext>
            </a:extLst>
          </p:cNvPr>
          <p:cNvSpPr>
            <a:spLocks noGrp="1"/>
          </p:cNvSpPr>
          <p:nvPr>
            <p:ph type="title"/>
          </p:nvPr>
        </p:nvSpPr>
        <p:spPr/>
        <p:txBody>
          <a:bodyPr>
            <a:normAutofit/>
          </a:bodyPr>
          <a:lstStyle/>
          <a:p>
            <a:r>
              <a:rPr lang="en-US" dirty="0"/>
              <a:t>Modes de transport</a:t>
            </a:r>
          </a:p>
        </p:txBody>
      </p:sp>
      <p:sp>
        <p:nvSpPr>
          <p:cNvPr id="3" name="Text Placeholder 2">
            <a:extLst>
              <a:ext uri="{FF2B5EF4-FFF2-40B4-BE49-F238E27FC236}">
                <a16:creationId xmlns:a16="http://schemas.microsoft.com/office/drawing/2014/main" id="{1882248F-E748-F63E-EEB5-F4E60186E099}"/>
              </a:ext>
            </a:extLst>
          </p:cNvPr>
          <p:cNvSpPr>
            <a:spLocks noGrp="1"/>
          </p:cNvSpPr>
          <p:nvPr>
            <p:ph type="body" sz="half" idx="1"/>
          </p:nvPr>
        </p:nvSpPr>
        <p:spPr>
          <a:xfrm>
            <a:off x="970201" y="1386843"/>
            <a:ext cx="8807980" cy="2232658"/>
          </a:xfrm>
        </p:spPr>
        <p:txBody>
          <a:bodyPr>
            <a:normAutofit/>
          </a:bodyPr>
          <a:lstStyle/>
          <a:p>
            <a:r>
              <a:rPr lang="en-US" dirty="0"/>
              <a:t>Principal modes inclure automobile, bus, rail, air, eau, and conduite</a:t>
            </a:r>
          </a:p>
          <a:p>
            <a:r>
              <a:rPr lang="en-US" dirty="0"/>
              <a:t>modes formels et informels</a:t>
            </a:r>
          </a:p>
          <a:p>
            <a:r>
              <a:rPr lang="en-US" dirty="0"/>
              <a:t>Non-motorized transport importance</a:t>
            </a:r>
          </a:p>
          <a:p>
            <a:endParaRPr lang="en-US" dirty="0"/>
          </a:p>
        </p:txBody>
      </p:sp>
      <p:sp>
        <p:nvSpPr>
          <p:cNvPr id="4" name="Title 1">
            <a:extLst>
              <a:ext uri="{FF2B5EF4-FFF2-40B4-BE49-F238E27FC236}">
                <a16:creationId xmlns:a16="http://schemas.microsoft.com/office/drawing/2014/main" id="{9F28B7D1-FAF5-1FED-D138-D72C131F5E0E}"/>
              </a:ext>
            </a:extLst>
          </p:cNvPr>
          <p:cNvSpPr txBox="1">
            <a:spLocks/>
          </p:cNvSpPr>
          <p:nvPr/>
        </p:nvSpPr>
        <p:spPr>
          <a:xfrm>
            <a:off x="669928" y="3787776"/>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Intégration multimodale</a:t>
            </a:r>
          </a:p>
        </p:txBody>
      </p:sp>
      <p:sp>
        <p:nvSpPr>
          <p:cNvPr id="5" name="Text Placeholder 2">
            <a:extLst>
              <a:ext uri="{FF2B5EF4-FFF2-40B4-BE49-F238E27FC236}">
                <a16:creationId xmlns:a16="http://schemas.microsoft.com/office/drawing/2014/main" id="{55DAEEBD-6579-2615-2120-55EBA5544CF6}"/>
              </a:ext>
            </a:extLst>
          </p:cNvPr>
          <p:cNvSpPr txBox="1">
            <a:spLocks/>
          </p:cNvSpPr>
          <p:nvPr/>
        </p:nvSpPr>
        <p:spPr>
          <a:xfrm>
            <a:off x="1088763" y="4354828"/>
            <a:ext cx="8807980" cy="22326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dirty="0"/>
              <a:t>correspondances entre modes</a:t>
            </a:r>
          </a:p>
          <a:p>
            <a:r>
              <a:rPr lang="en-US" dirty="0"/>
              <a:t>conception des terminaux et des accès</a:t>
            </a:r>
          </a:p>
          <a:p>
            <a:r>
              <a:rPr lang="en-US" dirty="0"/>
              <a:t>Clé role of traffic engineers</a:t>
            </a:r>
          </a:p>
          <a:p>
            <a:pPr hangingPunct="1"/>
            <a:endParaRPr lang="en-US" dirty="0"/>
          </a:p>
        </p:txBody>
      </p:sp>
      <p:pic>
        <p:nvPicPr>
          <p:cNvPr id="6" name="object 5">
            <a:extLst>
              <a:ext uri="{FF2B5EF4-FFF2-40B4-BE49-F238E27FC236}">
                <a16:creationId xmlns:a16="http://schemas.microsoft.com/office/drawing/2014/main" id="{B8D45EBA-69DE-DA57-49DD-AA3805BD7DDA}"/>
              </a:ext>
            </a:extLst>
          </p:cNvPr>
          <p:cNvPicPr/>
          <p:nvPr/>
        </p:nvPicPr>
        <p:blipFill>
          <a:blip r:embed="rId2" cstate="print"/>
          <a:stretch>
            <a:fillRect/>
          </a:stretch>
        </p:blipFill>
        <p:spPr>
          <a:xfrm>
            <a:off x="8686419" y="2332653"/>
            <a:ext cx="3505581" cy="1813898"/>
          </a:xfrm>
          <a:prstGeom prst="rect">
            <a:avLst/>
          </a:prstGeom>
        </p:spPr>
      </p:pic>
    </p:spTree>
    <p:extLst>
      <p:ext uri="{BB962C8B-B14F-4D97-AF65-F5344CB8AC3E}">
        <p14:creationId xmlns:p14="http://schemas.microsoft.com/office/powerpoint/2010/main" val="32320694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normAutofit/>
          </a:bodyPr>
          <a:lstStyle/>
          <a:p>
            <a:r>
              <a:rPr lang="en-US" dirty="0"/>
              <a:t>Objectifs d’apprentissage</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r>
              <a:rPr lang="en-US" sz="1800" dirty="0"/>
              <a:t>Comprendre le champ de l’ingénierie du trafic</a:t>
            </a:r>
          </a:p>
          <a:p>
            <a:r>
              <a:rPr lang="en-US" sz="1800" dirty="0"/>
              <a:t>Expliquer les objectifs et les responsabilités des ingénieurs du trafic</a:t>
            </a:r>
          </a:p>
          <a:p>
            <a:r>
              <a:rPr lang="en-US" sz="1656" dirty="0"/>
              <a:t>Discuter des principaux éléments et concepts de l’ingénierie du trafic </a:t>
            </a:r>
          </a:p>
          <a:p>
            <a:endParaRPr lang="en-US" sz="1800" dirty="0"/>
          </a:p>
        </p:txBody>
      </p:sp>
    </p:spTree>
    <p:extLst>
      <p:ext uri="{BB962C8B-B14F-4D97-AF65-F5344CB8AC3E}">
        <p14:creationId xmlns:p14="http://schemas.microsoft.com/office/powerpoint/2010/main" val="880523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019F0-106C-FC65-4128-A563EFA015ED}"/>
              </a:ext>
            </a:extLst>
          </p:cNvPr>
          <p:cNvSpPr>
            <a:spLocks noGrp="1"/>
          </p:cNvSpPr>
          <p:nvPr>
            <p:ph type="title"/>
          </p:nvPr>
        </p:nvSpPr>
        <p:spPr>
          <a:xfrm>
            <a:off x="603252" y="539751"/>
            <a:ext cx="6921497" cy="717551"/>
          </a:xfrm>
        </p:spPr>
        <p:txBody>
          <a:bodyPr>
            <a:normAutofit/>
          </a:bodyPr>
          <a:lstStyle/>
          <a:p>
            <a:r>
              <a:rPr lang="en-US" dirty="0"/>
              <a:t>Éléments de l’ingénierie du trafic</a:t>
            </a:r>
          </a:p>
        </p:txBody>
      </p:sp>
      <p:sp>
        <p:nvSpPr>
          <p:cNvPr id="3" name="Text Placeholder 2">
            <a:extLst>
              <a:ext uri="{FF2B5EF4-FFF2-40B4-BE49-F238E27FC236}">
                <a16:creationId xmlns:a16="http://schemas.microsoft.com/office/drawing/2014/main" id="{E59C63E0-6F1C-FEE8-6341-5A4A53620E71}"/>
              </a:ext>
            </a:extLst>
          </p:cNvPr>
          <p:cNvSpPr>
            <a:spLocks noGrp="1"/>
          </p:cNvSpPr>
          <p:nvPr>
            <p:ph type="body" sz="half" idx="1"/>
          </p:nvPr>
        </p:nvSpPr>
        <p:spPr/>
        <p:txBody>
          <a:bodyPr>
            <a:normAutofit/>
          </a:bodyPr>
          <a:lstStyle/>
          <a:p>
            <a:pPr marL="0" indent="0">
              <a:buNone/>
            </a:pPr>
            <a:r>
              <a:rPr lang="en-US" sz="2000" dirty="0"/>
              <a:t>L’ingénierie du trafic comporte plusieurs éléments clés :</a:t>
            </a:r>
          </a:p>
          <a:p>
            <a:pPr marL="1066793" lvl="2" indent="-457200">
              <a:spcBef>
                <a:spcPts val="600"/>
              </a:spcBef>
              <a:buFont typeface="+mj-lt"/>
              <a:buAutoNum type="arabicPeriod"/>
            </a:pPr>
            <a:r>
              <a:rPr lang="en-US" sz="1600" b="1" dirty="0">
                <a:solidFill>
                  <a:srgbClr val="005EA4"/>
                </a:solidFill>
              </a:rPr>
              <a:t>études de trafic and caractéristiques </a:t>
            </a:r>
          </a:p>
          <a:p>
            <a:pPr lvl="3">
              <a:spcBef>
                <a:spcPts val="600"/>
              </a:spcBef>
            </a:pPr>
            <a:r>
              <a:rPr lang="en-US" sz="1600" dirty="0"/>
              <a:t>volumes, speeds, retards, accidents</a:t>
            </a:r>
          </a:p>
          <a:p>
            <a:pPr lvl="3">
              <a:spcBef>
                <a:spcPts val="600"/>
              </a:spcBef>
            </a:pPr>
            <a:r>
              <a:rPr lang="en-US" sz="1472" dirty="0"/>
              <a:t>méthodes manuelles et automatisées</a:t>
            </a:r>
          </a:p>
          <a:p>
            <a:pPr lvl="3">
              <a:spcBef>
                <a:spcPts val="600"/>
              </a:spcBef>
            </a:pPr>
            <a:r>
              <a:rPr lang="en-US" sz="1472" dirty="0"/>
              <a:t>rareté des données in Africain villes</a:t>
            </a:r>
          </a:p>
          <a:p>
            <a:pPr marL="952493" lvl="2" indent="-342900">
              <a:buFont typeface="+mj-lt"/>
              <a:buAutoNum type="arabicPeriod"/>
            </a:pPr>
            <a:r>
              <a:rPr lang="en-US" sz="1600" b="1" dirty="0">
                <a:solidFill>
                  <a:srgbClr val="005EA4"/>
                </a:solidFill>
                <a:latin typeface="+mn-lt"/>
                <a:ea typeface="+mn-ea"/>
                <a:cs typeface="+mn-cs"/>
              </a:rPr>
              <a:t>évaluation des performances of facilities </a:t>
            </a:r>
          </a:p>
          <a:p>
            <a:pPr lvl="3">
              <a:spcBef>
                <a:spcPts val="600"/>
              </a:spcBef>
            </a:pPr>
            <a:r>
              <a:rPr lang="en-US" sz="1600" dirty="0"/>
              <a:t>analyse de capacité</a:t>
            </a:r>
          </a:p>
          <a:p>
            <a:pPr lvl="3">
              <a:spcBef>
                <a:spcPts val="600"/>
              </a:spcBef>
            </a:pPr>
            <a:r>
              <a:rPr lang="en-US" sz="1600" dirty="0"/>
              <a:t>niveau de service (LOS) concept</a:t>
            </a:r>
          </a:p>
          <a:p>
            <a:pPr lvl="3">
              <a:spcBef>
                <a:spcPts val="600"/>
              </a:spcBef>
            </a:pPr>
            <a:r>
              <a:rPr lang="en-US" sz="1600" dirty="0"/>
              <a:t>Limites in trafic hétérogène</a:t>
            </a:r>
          </a:p>
          <a:p>
            <a:pPr marL="952493" lvl="2" indent="-342900">
              <a:buFont typeface="+mj-lt"/>
              <a:buAutoNum type="arabicPeriod"/>
            </a:pPr>
            <a:r>
              <a:rPr lang="en-US" sz="1472" b="1" dirty="0">
                <a:solidFill>
                  <a:srgbClr val="005EA4"/>
                </a:solidFill>
              </a:rPr>
              <a:t>conception des infrastructures </a:t>
            </a:r>
          </a:p>
          <a:p>
            <a:pPr lvl="3">
              <a:spcBef>
                <a:spcPts val="600"/>
              </a:spcBef>
            </a:pPr>
            <a:r>
              <a:rPr lang="en-US" sz="1600" dirty="0"/>
              <a:t>Functional and conception géométrique of facilities </a:t>
            </a:r>
          </a:p>
          <a:p>
            <a:pPr lvl="3">
              <a:spcBef>
                <a:spcPts val="600"/>
              </a:spcBef>
            </a:pPr>
            <a:r>
              <a:rPr lang="en-US" sz="1600" dirty="0"/>
              <a:t>Provide solution adaptée au contexte </a:t>
            </a:r>
          </a:p>
          <a:p>
            <a:pPr lvl="3">
              <a:spcBef>
                <a:spcPts val="600"/>
              </a:spcBef>
            </a:pPr>
            <a:r>
              <a:rPr lang="en-US" sz="1600" dirty="0"/>
              <a:t>Accommodation of trafic non motorisé (NMT)</a:t>
            </a:r>
          </a:p>
          <a:p>
            <a:pPr marL="952493" lvl="2" indent="-342900">
              <a:buFont typeface="+mj-lt"/>
              <a:buAutoNum type="arabicPeriod"/>
            </a:pPr>
            <a:endParaRPr lang="en-US" sz="1600" b="1" dirty="0">
              <a:solidFill>
                <a:srgbClr val="005EA4"/>
              </a:solidFill>
              <a:latin typeface="+mn-lt"/>
              <a:ea typeface="+mn-ea"/>
              <a:cs typeface="+mn-cs"/>
            </a:endParaRPr>
          </a:p>
          <a:p>
            <a:pPr marL="380999" lvl="4" indent="-342900"/>
            <a:endParaRPr lang="en-US" sz="1600" dirty="0"/>
          </a:p>
          <a:p>
            <a:endParaRPr lang="en-US" dirty="0"/>
          </a:p>
        </p:txBody>
      </p:sp>
    </p:spTree>
    <p:extLst>
      <p:ext uri="{BB962C8B-B14F-4D97-AF65-F5344CB8AC3E}">
        <p14:creationId xmlns:p14="http://schemas.microsoft.com/office/powerpoint/2010/main" val="299081159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A2468-6380-E30B-CB5B-2E70EDFCA396}"/>
              </a:ext>
            </a:extLst>
          </p:cNvPr>
          <p:cNvSpPr>
            <a:spLocks noGrp="1"/>
          </p:cNvSpPr>
          <p:nvPr>
            <p:ph type="title"/>
          </p:nvPr>
        </p:nvSpPr>
        <p:spPr>
          <a:xfrm>
            <a:off x="603252" y="539751"/>
            <a:ext cx="6807197" cy="717551"/>
          </a:xfrm>
        </p:spPr>
        <p:txBody>
          <a:bodyPr>
            <a:normAutofit/>
          </a:bodyPr>
          <a:lstStyle/>
          <a:p>
            <a:r>
              <a:rPr lang="en-US" dirty="0"/>
              <a:t>Éléments de l’ingénierie du trafic</a:t>
            </a:r>
          </a:p>
        </p:txBody>
      </p:sp>
      <p:sp>
        <p:nvSpPr>
          <p:cNvPr id="4" name="Text Placeholder 2">
            <a:extLst>
              <a:ext uri="{FF2B5EF4-FFF2-40B4-BE49-F238E27FC236}">
                <a16:creationId xmlns:a16="http://schemas.microsoft.com/office/drawing/2014/main" id="{D2AD0962-3D9F-8FC3-1890-950FBCB8A1FF}"/>
              </a:ext>
            </a:extLst>
          </p:cNvPr>
          <p:cNvSpPr>
            <a:spLocks noGrp="1"/>
          </p:cNvSpPr>
          <p:nvPr>
            <p:ph type="body" sz="half" idx="1"/>
          </p:nvPr>
        </p:nvSpPr>
        <p:spPr>
          <a:xfrm>
            <a:off x="970201" y="1386842"/>
            <a:ext cx="8807980" cy="5059521"/>
          </a:xfrm>
        </p:spPr>
        <p:txBody>
          <a:bodyPr>
            <a:normAutofit/>
          </a:bodyPr>
          <a:lstStyle/>
          <a:p>
            <a:pPr marL="1066793" lvl="2" indent="-457200">
              <a:spcBef>
                <a:spcPts val="600"/>
              </a:spcBef>
              <a:buFont typeface="+mj-lt"/>
              <a:buAutoNum type="arabicPeriod" startAt="4"/>
            </a:pPr>
            <a:r>
              <a:rPr lang="en-US" sz="1600" b="1" dirty="0">
                <a:solidFill>
                  <a:srgbClr val="005EA4"/>
                </a:solidFill>
              </a:rPr>
              <a:t>Traffic Contrôle</a:t>
            </a:r>
          </a:p>
          <a:p>
            <a:pPr lvl="3">
              <a:spcBef>
                <a:spcPts val="600"/>
              </a:spcBef>
            </a:pPr>
            <a:r>
              <a:rPr lang="en-US" sz="1472" dirty="0"/>
              <a:t>panneaux de signalisation, marquages, and feux </a:t>
            </a:r>
          </a:p>
          <a:p>
            <a:pPr lvl="3">
              <a:spcBef>
                <a:spcPts val="600"/>
              </a:spcBef>
            </a:pPr>
            <a:r>
              <a:rPr lang="en-US" sz="1472" dirty="0"/>
              <a:t>réglementaire, avertissement, and guidage functions</a:t>
            </a:r>
          </a:p>
          <a:p>
            <a:pPr lvl="3">
              <a:spcBef>
                <a:spcPts val="600"/>
              </a:spcBef>
            </a:pPr>
            <a:r>
              <a:rPr lang="en-US" sz="1600" dirty="0"/>
              <a:t>défi de maintenance</a:t>
            </a:r>
          </a:p>
          <a:p>
            <a:pPr marL="952493" lvl="2" indent="-342900">
              <a:buFont typeface="+mj-lt"/>
              <a:buAutoNum type="arabicPeriod" startAt="4"/>
            </a:pPr>
            <a:r>
              <a:rPr lang="en-US" sz="1472" b="1" dirty="0">
                <a:solidFill>
                  <a:srgbClr val="005EA4"/>
                </a:solidFill>
                <a:latin typeface="+mn-lt"/>
                <a:ea typeface="+mn-ea"/>
                <a:cs typeface="+mn-cs"/>
              </a:rPr>
              <a:t>exploitation du trafic </a:t>
            </a:r>
          </a:p>
          <a:p>
            <a:pPr lvl="3">
              <a:spcBef>
                <a:spcPts val="600"/>
              </a:spcBef>
            </a:pPr>
            <a:r>
              <a:rPr lang="en-US" sz="1472" dirty="0"/>
              <a:t>systèmes à sens unique</a:t>
            </a:r>
          </a:p>
          <a:p>
            <a:pPr lvl="3">
              <a:spcBef>
                <a:spcPts val="600"/>
              </a:spcBef>
            </a:pPr>
            <a:r>
              <a:rPr lang="en-US" sz="1600" dirty="0"/>
              <a:t>coordination des feux</a:t>
            </a:r>
          </a:p>
          <a:p>
            <a:pPr lvl="3">
              <a:spcBef>
                <a:spcPts val="600"/>
              </a:spcBef>
            </a:pPr>
            <a:r>
              <a:rPr lang="en-US" sz="1600" dirty="0"/>
              <a:t>gestion des incidents </a:t>
            </a:r>
          </a:p>
          <a:p>
            <a:pPr marL="952493" lvl="2" indent="-342900">
              <a:buFont typeface="+mj-lt"/>
              <a:buAutoNum type="arabicPeriod" startAt="4"/>
            </a:pPr>
            <a:r>
              <a:rPr lang="en-US" sz="1472" b="1" dirty="0">
                <a:solidFill>
                  <a:srgbClr val="005EA4"/>
                </a:solidFill>
              </a:rPr>
              <a:t>gestion des systèmes de transport</a:t>
            </a:r>
          </a:p>
          <a:p>
            <a:pPr lvl="3">
              <a:spcBef>
                <a:spcPts val="600"/>
              </a:spcBef>
            </a:pPr>
            <a:r>
              <a:rPr lang="en-US" sz="1472" dirty="0"/>
              <a:t>optimisation de la capacité existante</a:t>
            </a:r>
          </a:p>
          <a:p>
            <a:pPr lvl="3">
              <a:spcBef>
                <a:spcPts val="600"/>
              </a:spcBef>
            </a:pPr>
            <a:r>
              <a:rPr lang="en-US" sz="1472" dirty="0"/>
              <a:t>stratégies de gestion de la demande </a:t>
            </a:r>
          </a:p>
          <a:p>
            <a:pPr lvl="3">
              <a:spcBef>
                <a:spcPts val="600"/>
              </a:spcBef>
            </a:pPr>
            <a:r>
              <a:rPr lang="en-US" sz="1472" dirty="0"/>
              <a:t>Rentable dans les contextes à faible revenu </a:t>
            </a:r>
          </a:p>
          <a:p>
            <a:pPr marL="952493" lvl="2" indent="-342900">
              <a:buFont typeface="+mj-lt"/>
              <a:buAutoNum type="arabicPeriod" startAt="4"/>
            </a:pPr>
            <a:r>
              <a:rPr lang="en-US" sz="1600" b="1" dirty="0">
                <a:solidFill>
                  <a:srgbClr val="005EA4"/>
                </a:solidFill>
                <a:latin typeface="+mn-lt"/>
                <a:ea typeface="+mn-ea"/>
                <a:cs typeface="+mn-cs"/>
              </a:rPr>
              <a:t>systèmes de transport intelligents</a:t>
            </a:r>
          </a:p>
          <a:p>
            <a:pPr lvl="3">
              <a:spcBef>
                <a:spcPts val="600"/>
              </a:spcBef>
            </a:pPr>
            <a:r>
              <a:rPr lang="en-US" sz="1600" dirty="0"/>
              <a:t>Use of ICT in transport </a:t>
            </a:r>
          </a:p>
          <a:p>
            <a:pPr lvl="3">
              <a:spcBef>
                <a:spcPts val="600"/>
              </a:spcBef>
            </a:pPr>
            <a:r>
              <a:rPr lang="en-US" sz="1600" dirty="0"/>
              <a:t>surveillance et contrôle du trafic</a:t>
            </a:r>
          </a:p>
          <a:p>
            <a:pPr lvl="3">
              <a:spcBef>
                <a:spcPts val="600"/>
              </a:spcBef>
            </a:pPr>
            <a:r>
              <a:rPr lang="en-US" sz="1600" dirty="0"/>
              <a:t>Emerging technologie for adaption in Africa </a:t>
            </a:r>
          </a:p>
          <a:p>
            <a:pPr marL="380999" lvl="4" indent="-342900"/>
            <a:endParaRPr lang="en-US" sz="1600" dirty="0"/>
          </a:p>
          <a:p>
            <a:endParaRPr lang="en-US" dirty="0"/>
          </a:p>
        </p:txBody>
      </p:sp>
      <p:pic>
        <p:nvPicPr>
          <p:cNvPr id="5" name="Picture 2051">
            <a:extLst>
              <a:ext uri="{FF2B5EF4-FFF2-40B4-BE49-F238E27FC236}">
                <a16:creationId xmlns:a16="http://schemas.microsoft.com/office/drawing/2014/main" id="{86C51C39-21F6-2DC2-9076-0F30C9D63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07040"/>
            <a:ext cx="5957357" cy="316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91112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BBF3D-8F94-82A4-F973-45CCCD3EC7C5}"/>
              </a:ext>
            </a:extLst>
          </p:cNvPr>
          <p:cNvSpPr>
            <a:spLocks noGrp="1"/>
          </p:cNvSpPr>
          <p:nvPr>
            <p:ph type="title"/>
          </p:nvPr>
        </p:nvSpPr>
        <p:spPr>
          <a:xfrm>
            <a:off x="603252" y="539751"/>
            <a:ext cx="8159747" cy="717551"/>
          </a:xfrm>
        </p:spPr>
        <p:txBody>
          <a:bodyPr>
            <a:normAutofit/>
          </a:bodyPr>
          <a:lstStyle/>
          <a:p>
            <a:r>
              <a:rPr lang="en-US" dirty="0"/>
              <a:t>Défis modernes pour les ingénieurs du trafic</a:t>
            </a:r>
          </a:p>
        </p:txBody>
      </p:sp>
      <p:sp>
        <p:nvSpPr>
          <p:cNvPr id="3" name="Text Placeholder 2">
            <a:extLst>
              <a:ext uri="{FF2B5EF4-FFF2-40B4-BE49-F238E27FC236}">
                <a16:creationId xmlns:a16="http://schemas.microsoft.com/office/drawing/2014/main" id="{22918D82-B731-2DF8-B439-EAFC7D8CE74D}"/>
              </a:ext>
            </a:extLst>
          </p:cNvPr>
          <p:cNvSpPr>
            <a:spLocks noGrp="1"/>
          </p:cNvSpPr>
          <p:nvPr>
            <p:ph type="body" sz="half" idx="1"/>
          </p:nvPr>
        </p:nvSpPr>
        <p:spPr>
          <a:xfrm>
            <a:off x="989251" y="1190629"/>
            <a:ext cx="8807980" cy="2042158"/>
          </a:xfrm>
        </p:spPr>
        <p:txBody>
          <a:bodyPr>
            <a:normAutofit/>
          </a:bodyPr>
          <a:lstStyle/>
          <a:p>
            <a:r>
              <a:rPr lang="en-US" dirty="0"/>
              <a:t>congestion urbaine </a:t>
            </a:r>
          </a:p>
          <a:p>
            <a:r>
              <a:rPr lang="en-US" dirty="0"/>
              <a:t>motorisation rapide </a:t>
            </a:r>
          </a:p>
          <a:p>
            <a:r>
              <a:rPr lang="en-US" dirty="0"/>
              <a:t>financement limité </a:t>
            </a:r>
          </a:p>
        </p:txBody>
      </p:sp>
      <p:sp>
        <p:nvSpPr>
          <p:cNvPr id="4" name="Title 1">
            <a:extLst>
              <a:ext uri="{FF2B5EF4-FFF2-40B4-BE49-F238E27FC236}">
                <a16:creationId xmlns:a16="http://schemas.microsoft.com/office/drawing/2014/main" id="{77243AAB-A273-C233-9BFC-EC17CA4E2DA4}"/>
              </a:ext>
            </a:extLst>
          </p:cNvPr>
          <p:cNvSpPr txBox="1">
            <a:spLocks/>
          </p:cNvSpPr>
          <p:nvPr/>
        </p:nvSpPr>
        <p:spPr>
          <a:xfrm>
            <a:off x="603251" y="3352800"/>
            <a:ext cx="8159747"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Défis urbains africains</a:t>
            </a:r>
          </a:p>
        </p:txBody>
      </p:sp>
      <p:sp>
        <p:nvSpPr>
          <p:cNvPr id="5" name="Text Placeholder 2">
            <a:extLst>
              <a:ext uri="{FF2B5EF4-FFF2-40B4-BE49-F238E27FC236}">
                <a16:creationId xmlns:a16="http://schemas.microsoft.com/office/drawing/2014/main" id="{683ED6B7-A89B-3B81-D0F0-204D4C5ECF67}"/>
              </a:ext>
            </a:extLst>
          </p:cNvPr>
          <p:cNvSpPr txBox="1">
            <a:spLocks/>
          </p:cNvSpPr>
          <p:nvPr/>
        </p:nvSpPr>
        <p:spPr>
          <a:xfrm>
            <a:off x="894001" y="3902715"/>
            <a:ext cx="8807980" cy="20421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dirty="0"/>
              <a:t>conditions de trafic mixte</a:t>
            </a:r>
          </a:p>
          <a:p>
            <a:r>
              <a:rPr lang="en-US" dirty="0"/>
              <a:t>domination du transport informel</a:t>
            </a:r>
          </a:p>
          <a:p>
            <a:r>
              <a:rPr lang="en-US" dirty="0"/>
              <a:t>forte exposition des piétons</a:t>
            </a:r>
          </a:p>
        </p:txBody>
      </p:sp>
    </p:spTree>
    <p:extLst>
      <p:ext uri="{BB962C8B-B14F-4D97-AF65-F5344CB8AC3E}">
        <p14:creationId xmlns:p14="http://schemas.microsoft.com/office/powerpoint/2010/main" val="414286105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16FB1-6970-77ED-31EE-0BC4BD6DA691}"/>
              </a:ext>
            </a:extLst>
          </p:cNvPr>
          <p:cNvSpPr>
            <a:spLocks noGrp="1"/>
          </p:cNvSpPr>
          <p:nvPr>
            <p:ph type="title"/>
          </p:nvPr>
        </p:nvSpPr>
        <p:spPr/>
        <p:txBody>
          <a:bodyPr>
            <a:normAutofit/>
          </a:bodyPr>
          <a:lstStyle/>
          <a:p>
            <a:r>
              <a:rPr lang="en-US" dirty="0"/>
              <a:t>Orientations futures</a:t>
            </a:r>
          </a:p>
        </p:txBody>
      </p:sp>
      <p:sp>
        <p:nvSpPr>
          <p:cNvPr id="3" name="Text Placeholder 2">
            <a:extLst>
              <a:ext uri="{FF2B5EF4-FFF2-40B4-BE49-F238E27FC236}">
                <a16:creationId xmlns:a16="http://schemas.microsoft.com/office/drawing/2014/main" id="{C0C1EF10-160A-85BD-503F-756B8A80B411}"/>
              </a:ext>
            </a:extLst>
          </p:cNvPr>
          <p:cNvSpPr>
            <a:spLocks noGrp="1"/>
          </p:cNvSpPr>
          <p:nvPr>
            <p:ph type="body" sz="half" idx="1"/>
          </p:nvPr>
        </p:nvSpPr>
        <p:spPr/>
        <p:txBody>
          <a:bodyPr>
            <a:normAutofit/>
          </a:bodyPr>
          <a:lstStyle/>
          <a:p>
            <a:r>
              <a:rPr lang="en-US" dirty="0"/>
              <a:t>transport durable</a:t>
            </a:r>
          </a:p>
          <a:p>
            <a:r>
              <a:rPr lang="en-US" dirty="0"/>
              <a:t>priorisation du transport public</a:t>
            </a:r>
          </a:p>
          <a:p>
            <a:r>
              <a:rPr lang="en-US" dirty="0"/>
              <a:t>approche Système sûr</a:t>
            </a:r>
          </a:p>
          <a:p>
            <a:endParaRPr lang="en-US" dirty="0"/>
          </a:p>
        </p:txBody>
      </p:sp>
    </p:spTree>
    <p:extLst>
      <p:ext uri="{BB962C8B-B14F-4D97-AF65-F5344CB8AC3E}">
        <p14:creationId xmlns:p14="http://schemas.microsoft.com/office/powerpoint/2010/main" val="30989985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9CD05-E6F2-097F-F0D5-C45067478127}"/>
              </a:ext>
            </a:extLst>
          </p:cNvPr>
          <p:cNvSpPr>
            <a:spLocks noGrp="1"/>
          </p:cNvSpPr>
          <p:nvPr>
            <p:ph type="title"/>
          </p:nvPr>
        </p:nvSpPr>
        <p:spPr/>
        <p:txBody>
          <a:bodyPr>
            <a:normAutofit/>
          </a:bodyPr>
          <a:lstStyle/>
          <a:p>
            <a:r>
              <a:rPr lang="en-US" dirty="0"/>
              <a:t>Questions de discussion</a:t>
            </a:r>
          </a:p>
        </p:txBody>
      </p:sp>
      <p:sp>
        <p:nvSpPr>
          <p:cNvPr id="3" name="Text Placeholder 2">
            <a:extLst>
              <a:ext uri="{FF2B5EF4-FFF2-40B4-BE49-F238E27FC236}">
                <a16:creationId xmlns:a16="http://schemas.microsoft.com/office/drawing/2014/main" id="{89B55228-FA7B-7947-43C7-C85E901A02D7}"/>
              </a:ext>
            </a:extLst>
          </p:cNvPr>
          <p:cNvSpPr>
            <a:spLocks noGrp="1"/>
          </p:cNvSpPr>
          <p:nvPr>
            <p:ph type="body" sz="half" idx="1"/>
          </p:nvPr>
        </p:nvSpPr>
        <p:spPr/>
        <p:txBody>
          <a:bodyPr>
            <a:normAutofit/>
          </a:bodyPr>
          <a:lstStyle/>
          <a:p>
            <a:r>
              <a:rPr lang="en-US" dirty="0"/>
              <a:t>Pourquoi la congestion persiste-t-elle malgré l’extension du réseau routier ?</a:t>
            </a:r>
          </a:p>
          <a:p>
            <a:r>
              <a:rPr lang="en-US" dirty="0"/>
              <a:t>Comment l’ingénierie du trafic devrait-elle s’adapter à vos villes ?</a:t>
            </a:r>
          </a:p>
          <a:p>
            <a:endParaRPr lang="en-US" dirty="0"/>
          </a:p>
        </p:txBody>
      </p:sp>
    </p:spTree>
    <p:extLst>
      <p:ext uri="{BB962C8B-B14F-4D97-AF65-F5344CB8AC3E}">
        <p14:creationId xmlns:p14="http://schemas.microsoft.com/office/powerpoint/2010/main" val="270919822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E325-E42B-3D97-8B52-CA73A7A88D54}"/>
              </a:ext>
            </a:extLst>
          </p:cNvPr>
          <p:cNvSpPr>
            <a:spLocks noGrp="1"/>
          </p:cNvSpPr>
          <p:nvPr>
            <p:ph type="title"/>
          </p:nvPr>
        </p:nvSpPr>
        <p:spPr/>
        <p:txBody>
          <a:bodyPr>
            <a:normAutofit/>
          </a:bodyPr>
          <a:lstStyle/>
          <a:p>
            <a:r>
              <a:rPr lang="en-US" dirty="0"/>
              <a:t>Références complémentaires </a:t>
            </a:r>
          </a:p>
        </p:txBody>
      </p:sp>
      <p:sp>
        <p:nvSpPr>
          <p:cNvPr id="3" name="Text Placeholder 2">
            <a:extLst>
              <a:ext uri="{FF2B5EF4-FFF2-40B4-BE49-F238E27FC236}">
                <a16:creationId xmlns:a16="http://schemas.microsoft.com/office/drawing/2014/main" id="{D8057EC1-05BA-3505-A2ED-29BA2C3366D7}"/>
              </a:ext>
            </a:extLst>
          </p:cNvPr>
          <p:cNvSpPr>
            <a:spLocks noGrp="1"/>
          </p:cNvSpPr>
          <p:nvPr>
            <p:ph type="body" sz="half" idx="1"/>
          </p:nvPr>
        </p:nvSpPr>
        <p:spPr/>
        <p:txBody>
          <a:bodyPr>
            <a:normAutofit/>
          </a:bodyPr>
          <a:lstStyle/>
          <a:p>
            <a:pPr marL="514350" indent="-514350">
              <a:buFont typeface="+mj-lt"/>
              <a:buAutoNum type="arabicPeriod"/>
            </a:pPr>
            <a:r>
              <a:rPr lang="en-US" sz="1800" dirty="0"/>
              <a:t>ingénierie du trafic Handbook, 7th edition, </a:t>
            </a:r>
          </a:p>
          <a:p>
            <a:pPr marL="914388" lvl="3" indent="0">
              <a:spcBef>
                <a:spcPts val="600"/>
              </a:spcBef>
              <a:buNone/>
            </a:pPr>
            <a:r>
              <a:rPr lang="en-US" sz="1400" b="1" dirty="0"/>
              <a:t>Lien: Wiley - ingénierie du trafic Handbook, 7th Edition</a:t>
            </a:r>
            <a:endParaRPr lang="en-US" sz="1400" dirty="0"/>
          </a:p>
          <a:p>
            <a:pPr marL="457200" indent="-457200">
              <a:spcBef>
                <a:spcPts val="600"/>
              </a:spcBef>
              <a:buFont typeface="+mj-lt"/>
              <a:buAutoNum type="arabicPeriod"/>
            </a:pPr>
            <a:r>
              <a:rPr lang="en-US" sz="1656" dirty="0"/>
              <a:t>Manuel on Uniform dispositifs de contrôle du trafic (MUTCD), 11th Edition</a:t>
            </a:r>
          </a:p>
          <a:p>
            <a:pPr marL="914388" lvl="3" indent="0">
              <a:spcBef>
                <a:spcPts val="600"/>
              </a:spcBef>
              <a:buNone/>
            </a:pPr>
            <a:r>
              <a:rPr lang="en-US" sz="1400" b="1" dirty="0"/>
              <a:t>Lien: FHWA Official MUTCD 11th Edition Website</a:t>
            </a:r>
            <a:endParaRPr lang="en-US" sz="1400" dirty="0"/>
          </a:p>
          <a:p>
            <a:pPr marL="457200" indent="-457200">
              <a:spcBef>
                <a:spcPts val="600"/>
              </a:spcBef>
              <a:buFont typeface="+mj-lt"/>
              <a:buAutoNum type="arabicPeriod"/>
            </a:pPr>
            <a:r>
              <a:rPr lang="en-US" sz="1800" dirty="0"/>
              <a:t>Route capacité Manuel (HCM), 7th Edition</a:t>
            </a:r>
          </a:p>
          <a:p>
            <a:pPr marL="914388" lvl="3" indent="0">
              <a:spcBef>
                <a:spcPts val="600"/>
              </a:spcBef>
              <a:buNone/>
            </a:pPr>
            <a:r>
              <a:rPr lang="en-US" sz="1400" b="1" dirty="0"/>
              <a:t>Lien: The National Academies Press - HCM 7th Edition</a:t>
            </a:r>
            <a:endParaRPr lang="en-US" sz="1400" dirty="0"/>
          </a:p>
          <a:p>
            <a:pPr marL="457200" indent="-457200">
              <a:spcBef>
                <a:spcPts val="600"/>
              </a:spcBef>
              <a:buFont typeface="+mj-lt"/>
              <a:buAutoNum type="arabicPeriod"/>
            </a:pPr>
            <a:r>
              <a:rPr lang="en-US" sz="1800" dirty="0"/>
              <a:t>A Policy on conception géométrique of autoroutes and Rues (AASHTO Green Book), 7th Edition</a:t>
            </a:r>
          </a:p>
          <a:p>
            <a:pPr marL="457200" indent="-457200">
              <a:spcBef>
                <a:spcPts val="600"/>
              </a:spcBef>
              <a:buFont typeface="+mj-lt"/>
              <a:buAutoNum type="arabicPeriod"/>
            </a:pPr>
            <a:r>
              <a:rPr lang="en-US" sz="1800" dirty="0"/>
              <a:t>Signal Timing Manuel, 2nd Edition</a:t>
            </a:r>
          </a:p>
          <a:p>
            <a:pPr marL="914388" lvl="3" indent="0">
              <a:spcBef>
                <a:spcPts val="600"/>
              </a:spcBef>
              <a:buNone/>
            </a:pPr>
            <a:r>
              <a:rPr lang="en-US" sz="1400" b="1" dirty="0"/>
              <a:t>Lien: TRB - NCHRP Report 812 (PDF)</a:t>
            </a:r>
            <a:endParaRPr lang="en-US" sz="1400" dirty="0"/>
          </a:p>
          <a:p>
            <a:pPr marL="457200" indent="-457200">
              <a:spcBef>
                <a:spcPts val="600"/>
              </a:spcBef>
              <a:buFont typeface="+mj-lt"/>
              <a:buAutoNum type="arabicPeriod"/>
            </a:pPr>
            <a:r>
              <a:rPr lang="en-US" sz="1800" dirty="0"/>
              <a:t>Transportation Planification Handbook, 4th Edition</a:t>
            </a:r>
          </a:p>
          <a:p>
            <a:pPr marL="914388" lvl="3" indent="0">
              <a:spcBef>
                <a:spcPts val="600"/>
              </a:spcBef>
              <a:buNone/>
            </a:pPr>
            <a:r>
              <a:rPr lang="en-US" sz="1400" b="1" dirty="0"/>
              <a:t>Lien: Wiley - Transportation Planification Handbook, 4th Edition</a:t>
            </a:r>
            <a:endParaRPr lang="en-US" sz="1400" dirty="0"/>
          </a:p>
          <a:p>
            <a:pPr marL="342900" indent="-342900">
              <a:spcBef>
                <a:spcPts val="600"/>
              </a:spcBef>
              <a:buFont typeface="+mj-lt"/>
              <a:buAutoNum type="arabicPeriod"/>
            </a:pPr>
            <a:r>
              <a:rPr lang="en-US" sz="1800" dirty="0"/>
              <a:t>Trip Generation Manuel, 11th Edition</a:t>
            </a:r>
          </a:p>
          <a:p>
            <a:pPr marL="914388" lvl="3" indent="0">
              <a:spcBef>
                <a:spcPts val="600"/>
              </a:spcBef>
              <a:buNone/>
            </a:pPr>
            <a:r>
              <a:rPr lang="en-US" sz="1400" b="1" dirty="0"/>
              <a:t>Lien: ITE - Trip Generation Manuel 11th Edition Resources</a:t>
            </a:r>
            <a:endParaRPr lang="en-US" sz="1400" dirty="0"/>
          </a:p>
          <a:p>
            <a:pPr marL="342900" indent="-342900">
              <a:spcBef>
                <a:spcPts val="600"/>
              </a:spcBef>
              <a:buFont typeface="+mj-lt"/>
              <a:buAutoNum type="arabicPeriod"/>
            </a:pPr>
            <a:r>
              <a:rPr lang="en-US" sz="1800" dirty="0"/>
              <a:t>Parking Generation Manuel, 6th Edition</a:t>
            </a:r>
          </a:p>
          <a:p>
            <a:pPr marL="914388" lvl="3" indent="0">
              <a:spcBef>
                <a:spcPts val="600"/>
              </a:spcBef>
              <a:buNone/>
            </a:pPr>
            <a:r>
              <a:rPr lang="en-US" sz="1400" b="1" dirty="0"/>
              <a:t>Lien: ITE - Parking Generation Manuel 6th Edition</a:t>
            </a:r>
            <a:endParaRPr lang="en-US" sz="1400" dirty="0"/>
          </a:p>
        </p:txBody>
      </p:sp>
    </p:spTree>
    <p:extLst>
      <p:ext uri="{BB962C8B-B14F-4D97-AF65-F5344CB8AC3E}">
        <p14:creationId xmlns:p14="http://schemas.microsoft.com/office/powerpoint/2010/main" val="323911332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normAutofit/>
          </a:bodyPr>
          <a:lstStyle/>
          <a:p>
            <a:r>
              <a:rPr lang="en-US" dirty="0"/>
              <a:t>Plan du cours</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L’ingénierie du trafic comme profession </a:t>
            </a:r>
          </a:p>
          <a:p>
            <a:pPr>
              <a:defRPr sz="1800"/>
            </a:pPr>
            <a:r>
              <a:rPr lang="en-US" dirty="0"/>
              <a:t>Objectifs, but et applications de l’ingénierie du trafic</a:t>
            </a:r>
          </a:p>
          <a:p>
            <a:pPr>
              <a:defRPr sz="1800"/>
            </a:pPr>
            <a:r>
              <a:rPr lang="en-US" dirty="0"/>
              <a:t>Responsabilité, éthique et responsabilités juridiques</a:t>
            </a:r>
          </a:p>
          <a:p>
            <a:pPr>
              <a:defRPr sz="1800"/>
            </a:pPr>
            <a:r>
              <a:rPr lang="en-US" dirty="0"/>
              <a:t>Mobilité vs accessibilité</a:t>
            </a:r>
          </a:p>
          <a:p>
            <a:pPr>
              <a:defRPr sz="1800"/>
            </a:pPr>
            <a:r>
              <a:rPr lang="en-US" dirty="0"/>
              <a:t>Éléments clés de l’ingénierie du trafic</a:t>
            </a:r>
          </a:p>
        </p:txBody>
      </p:sp>
      <p:sp>
        <p:nvSpPr>
          <p:cNvPr id="4" name="TextBox 3">
            <a:extLst>
              <a:ext uri="{FF2B5EF4-FFF2-40B4-BE49-F238E27FC236}">
                <a16:creationId xmlns:a16="http://schemas.microsoft.com/office/drawing/2014/main" id="{A1CD3B0B-E23A-F121-59BF-F8712E762D2E}"/>
              </a:ext>
            </a:extLst>
          </p:cNvPr>
          <p:cNvSpPr txBox="1"/>
          <p:nvPr/>
        </p:nvSpPr>
        <p:spPr>
          <a:xfrm>
            <a:off x="654300" y="4809756"/>
            <a:ext cx="8718300" cy="13721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defTabSz="2438338">
              <a:spcBef>
                <a:spcPts val="4500"/>
              </a:spcBef>
            </a:pPr>
            <a:r>
              <a:rPr lang="en-US" sz="1288" dirty="0"/>
              <a:t>Référence principale : </a:t>
            </a:r>
          </a:p>
          <a:p>
            <a:pPr defTabSz="2438338">
              <a:spcBef>
                <a:spcPts val="0"/>
              </a:spcBef>
            </a:pPr>
            <a:r>
              <a:rPr lang="en-US" sz="1600" b="1" dirty="0"/>
              <a:t>Roger P. Roess; Elena S. Prassas; William R. Mc Shane, ingénierie du trafic, 5th edition, Pearson, 2019</a:t>
            </a:r>
          </a:p>
        </p:txBody>
      </p:sp>
    </p:spTree>
    <p:extLst>
      <p:ext uri="{BB962C8B-B14F-4D97-AF65-F5344CB8AC3E}">
        <p14:creationId xmlns:p14="http://schemas.microsoft.com/office/powerpoint/2010/main" val="37302400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a:xfrm>
            <a:off x="413569" y="461009"/>
            <a:ext cx="8760911" cy="717551"/>
          </a:xfrm>
        </p:spPr>
        <p:txBody>
          <a:bodyPr>
            <a:normAutofit/>
          </a:bodyPr>
          <a:lstStyle/>
          <a:p>
            <a:r>
              <a:rPr lang="en-US" dirty="0"/>
              <a:t>L’ingénierie du trafic comme profession :</a:t>
            </a:r>
            <a:br>
              <a:rPr lang="en-US" dirty="0"/>
            </a:br>
            <a:br>
              <a:rPr lang="en-US" dirty="0"/>
            </a:b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a:xfrm>
            <a:off x="586602" y="1036320"/>
            <a:ext cx="7033398" cy="5368971"/>
          </a:xfrm>
        </p:spPr>
        <p:txBody>
          <a:bodyPr>
            <a:normAutofit/>
          </a:bodyPr>
          <a:lstStyle/>
          <a:p>
            <a:pPr marL="0" indent="0">
              <a:lnSpc>
                <a:spcPct val="100000"/>
              </a:lnSpc>
              <a:spcBef>
                <a:spcPts val="1975"/>
              </a:spcBef>
              <a:buNone/>
            </a:pPr>
            <a:r>
              <a:rPr lang="en-US" sz="2400" b="1" spc="-10" dirty="0">
                <a:solidFill>
                  <a:srgbClr val="006B93"/>
                </a:solidFill>
                <a:latin typeface="+mj-lt"/>
                <a:cs typeface="Arial Black"/>
              </a:rPr>
              <a:t>Définition  </a:t>
            </a:r>
            <a:endParaRPr lang="en-US" sz="1750" b="1" dirty="0">
              <a:latin typeface="+mj-lt"/>
              <a:cs typeface="Arial Black"/>
            </a:endParaRPr>
          </a:p>
          <a:p>
            <a:pPr marL="304797" lvl="1" indent="0">
              <a:lnSpc>
                <a:spcPct val="100000"/>
              </a:lnSpc>
              <a:spcBef>
                <a:spcPts val="345"/>
              </a:spcBef>
              <a:buNone/>
            </a:pPr>
            <a:r>
              <a:rPr lang="en-US" sz="1600" b="1" spc="-50" dirty="0">
                <a:latin typeface="+mn-lt"/>
                <a:cs typeface="Arial"/>
              </a:rPr>
              <a:t> Selon l’Institute of Transportation Engineers, </a:t>
            </a:r>
            <a:endParaRPr lang="en-US" sz="1600" b="1" dirty="0">
              <a:latin typeface="+mn-lt"/>
              <a:cs typeface="Arial"/>
            </a:endParaRP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1840" b="1" dirty="0">
                <a:solidFill>
                  <a:srgbClr val="890F00"/>
                </a:solidFill>
                <a:latin typeface="+mn-lt"/>
                <a:cs typeface="Arial"/>
              </a:rPr>
              <a:t>l’ingénierie des transports est l’application de la technologie et des principes scientifiques à la planification, à la conception fonctionnelle, à l’exploitation et à la gestion des infrastructures de tout mode de transport afin d’assurer un déplacement sûr, rapide et confortable des personnes et des marchandises. </a:t>
            </a:r>
          </a:p>
          <a:p>
            <a:pPr marL="24130" marR="5080" indent="0">
              <a:lnSpc>
                <a:spcPts val="1889"/>
              </a:lnSpc>
              <a:spcBef>
                <a:spcPts val="1070"/>
              </a:spcBef>
              <a:buClr>
                <a:srgbClr val="F26211"/>
              </a:buClr>
              <a:buSzPct val="102857"/>
              <a:buNone/>
              <a:tabLst>
                <a:tab pos="311150" algn="l"/>
              </a:tabLst>
            </a:pPr>
            <a:r>
              <a:rPr lang="en-US" sz="2000" spc="-25" dirty="0">
                <a:solidFill>
                  <a:schemeClr val="tx1"/>
                </a:solidFill>
                <a:latin typeface="+mn-lt"/>
                <a:cs typeface="Arial"/>
              </a:rPr>
              <a:t>Et </a:t>
            </a: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2000" b="1" dirty="0">
                <a:solidFill>
                  <a:srgbClr val="890F00"/>
                </a:solidFill>
                <a:latin typeface="+mn-lt"/>
                <a:cs typeface="Arial"/>
              </a:rPr>
              <a:t>l’ingénierie du trafic est la branche de l’ingénierie des transports qui traite de la planification, de la conception géométrique et de l’exploitation du trafic sur les routes, rues et autoroutes, leurs réseaux, terminaux, terrains adjacents et leurs relations avec les autres modes de transport.  </a:t>
            </a:r>
          </a:p>
          <a:p>
            <a:pPr marL="311150" marR="5080" indent="-287020">
              <a:lnSpc>
                <a:spcPts val="1889"/>
              </a:lnSpc>
              <a:spcBef>
                <a:spcPts val="1070"/>
              </a:spcBef>
              <a:buClr>
                <a:srgbClr val="006B93"/>
              </a:buClr>
              <a:buSzPct val="102857"/>
              <a:buChar char="•"/>
              <a:tabLst>
                <a:tab pos="311150" algn="l"/>
              </a:tabLst>
            </a:pPr>
            <a:endParaRPr lang="en-US" sz="1750" dirty="0">
              <a:solidFill>
                <a:srgbClr val="FF0000"/>
              </a:solidFill>
              <a:latin typeface="+mn-lt"/>
              <a:cs typeface="Arial"/>
            </a:endParaRPr>
          </a:p>
          <a:p>
            <a:endParaRPr lang="pl-PL" dirty="0"/>
          </a:p>
        </p:txBody>
      </p:sp>
      <p:pic>
        <p:nvPicPr>
          <p:cNvPr id="2052" name="Picture 4" descr="traffic moves along a highway during morning rush hour in india - car pollution stock pictures, royalty-free photos &amp; images">
            <a:extLst>
              <a:ext uri="{FF2B5EF4-FFF2-40B4-BE49-F238E27FC236}">
                <a16:creationId xmlns:a16="http://schemas.microsoft.com/office/drawing/2014/main" id="{5C9662B8-D752-4F46-AF65-FE2BDD684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033" y="2027237"/>
            <a:ext cx="4398967" cy="338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18E0C-07B2-ACC1-22D5-8EEAB0E6C65D}"/>
              </a:ext>
            </a:extLst>
          </p:cNvPr>
          <p:cNvSpPr>
            <a:spLocks noGrp="1"/>
          </p:cNvSpPr>
          <p:nvPr>
            <p:ph type="title"/>
          </p:nvPr>
        </p:nvSpPr>
        <p:spPr>
          <a:xfrm>
            <a:off x="558126" y="305433"/>
            <a:ext cx="7219948" cy="717551"/>
          </a:xfrm>
        </p:spPr>
        <p:txBody>
          <a:bodyPr>
            <a:normAutofit/>
          </a:bodyPr>
          <a:lstStyle/>
          <a:p>
            <a:r>
              <a:rPr lang="en-US" dirty="0"/>
              <a:t>Évolution de l’ingénierie du trafic</a:t>
            </a:r>
          </a:p>
        </p:txBody>
      </p:sp>
      <p:sp>
        <p:nvSpPr>
          <p:cNvPr id="3" name="Text Placeholder 2">
            <a:extLst>
              <a:ext uri="{FF2B5EF4-FFF2-40B4-BE49-F238E27FC236}">
                <a16:creationId xmlns:a16="http://schemas.microsoft.com/office/drawing/2014/main" id="{F5814444-735D-7E73-E5A0-FB790ED99040}"/>
              </a:ext>
            </a:extLst>
          </p:cNvPr>
          <p:cNvSpPr>
            <a:spLocks noGrp="1"/>
          </p:cNvSpPr>
          <p:nvPr>
            <p:ph type="body" sz="half" idx="1"/>
          </p:nvPr>
        </p:nvSpPr>
        <p:spPr>
          <a:xfrm>
            <a:off x="970201" y="1386842"/>
            <a:ext cx="6395799" cy="5059521"/>
          </a:xfrm>
        </p:spPr>
        <p:txBody>
          <a:bodyPr>
            <a:normAutofit/>
          </a:bodyPr>
          <a:lstStyle/>
          <a:p>
            <a:r>
              <a:rPr lang="en-US" dirty="0"/>
              <a:t>Croissance de la motorisation</a:t>
            </a:r>
          </a:p>
          <a:p>
            <a:r>
              <a:rPr lang="en-US" dirty="0"/>
              <a:t>Besoin de régulation du trafic et de sécurité</a:t>
            </a:r>
          </a:p>
          <a:p>
            <a:r>
              <a:rPr lang="en-US" dirty="0"/>
              <a:t>Passage d’une planification centrée sur les véhicules à une planification centrée sur les personnes</a:t>
            </a:r>
          </a:p>
          <a:p>
            <a:endParaRPr lang="en-US" dirty="0"/>
          </a:p>
        </p:txBody>
      </p:sp>
      <p:pic>
        <p:nvPicPr>
          <p:cNvPr id="5" name="Grafik 6">
            <a:extLst>
              <a:ext uri="{FF2B5EF4-FFF2-40B4-BE49-F238E27FC236}">
                <a16:creationId xmlns:a16="http://schemas.microsoft.com/office/drawing/2014/main" id="{7591B552-F5F1-16A1-E85A-C4C17B8BEF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9520" y="898526"/>
            <a:ext cx="4323251" cy="5295265"/>
          </a:xfrm>
          <a:prstGeom prst="rect">
            <a:avLst/>
          </a:prstGeom>
        </p:spPr>
      </p:pic>
      <p:sp>
        <p:nvSpPr>
          <p:cNvPr id="6" name="Textfeld 7">
            <a:extLst>
              <a:ext uri="{FF2B5EF4-FFF2-40B4-BE49-F238E27FC236}">
                <a16:creationId xmlns:a16="http://schemas.microsoft.com/office/drawing/2014/main" id="{0FA74A20-04BC-545A-839E-F03CDC05A232}"/>
              </a:ext>
            </a:extLst>
          </p:cNvPr>
          <p:cNvSpPr txBox="1"/>
          <p:nvPr/>
        </p:nvSpPr>
        <p:spPr>
          <a:xfrm>
            <a:off x="8924648" y="6230919"/>
            <a:ext cx="3363052" cy="215444"/>
          </a:xfrm>
          <a:prstGeom prst="rect">
            <a:avLst/>
          </a:prstGeom>
          <a:noFill/>
        </p:spPr>
        <p:txBody>
          <a:bodyPr wrap="square" rtlCol="0">
            <a:normAutofit/>
          </a:bodyPr>
          <a:lstStyle/>
          <a:p>
            <a:r>
              <a:rPr lang="de-DE" sz="800" dirty="0">
                <a:solidFill>
                  <a:schemeClr val="bg1">
                    <a:lumMod val="50000"/>
                  </a:schemeClr>
                </a:solidFill>
                <a:latin typeface="Linotype Syntax Com Light" pitchFamily="34" charset="0"/>
              </a:rPr>
              <a:t>Source: BMVI, Transport in Figures 2023/2024</a:t>
            </a:r>
          </a:p>
        </p:txBody>
      </p:sp>
    </p:spTree>
    <p:extLst>
      <p:ext uri="{BB962C8B-B14F-4D97-AF65-F5344CB8AC3E}">
        <p14:creationId xmlns:p14="http://schemas.microsoft.com/office/powerpoint/2010/main" val="8776599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BA062-08EF-C94E-C90E-8783B2FE632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AA2EDE8-D53D-7336-E583-AE355D7C867D}"/>
              </a:ext>
            </a:extLst>
          </p:cNvPr>
          <p:cNvSpPr txBox="1">
            <a:spLocks/>
          </p:cNvSpPr>
          <p:nvPr/>
        </p:nvSpPr>
        <p:spPr>
          <a:xfrm>
            <a:off x="434770" y="452709"/>
            <a:ext cx="822155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L’ingénierie du trafic comme profession :</a:t>
            </a:r>
            <a:br>
              <a:rPr lang="en-US" dirty="0"/>
            </a:br>
            <a:br>
              <a:rPr lang="en-US" dirty="0"/>
            </a:br>
            <a:br>
              <a:rPr lang="en-US" dirty="0">
                <a:latin typeface="Arial"/>
                <a:cs typeface="Arial"/>
              </a:rPr>
            </a:br>
            <a:endParaRPr lang="pl-PL" dirty="0"/>
          </a:p>
        </p:txBody>
      </p:sp>
      <p:sp>
        <p:nvSpPr>
          <p:cNvPr id="18" name="object 5">
            <a:extLst>
              <a:ext uri="{FF2B5EF4-FFF2-40B4-BE49-F238E27FC236}">
                <a16:creationId xmlns:a16="http://schemas.microsoft.com/office/drawing/2014/main" id="{E2206F2B-19FC-9EAB-9F94-FA0661A1676D}"/>
              </a:ext>
            </a:extLst>
          </p:cNvPr>
          <p:cNvSpPr txBox="1"/>
          <p:nvPr/>
        </p:nvSpPr>
        <p:spPr>
          <a:xfrm>
            <a:off x="434770" y="1186077"/>
            <a:ext cx="7096761" cy="4485843"/>
          </a:xfrm>
          <a:prstGeom prst="rect">
            <a:avLst/>
          </a:prstGeom>
        </p:spPr>
        <p:txBody>
          <a:bodyPr vert="horz" wrap="square" lIns="0" tIns="97790" rIns="0" bIns="0" rtlCol="0">
            <a:normAutofit/>
          </a:bodyPr>
          <a:lstStyle/>
          <a:p>
            <a:pPr marL="192405" indent="-179705">
              <a:lnSpc>
                <a:spcPct val="100000"/>
              </a:lnSpc>
              <a:spcBef>
                <a:spcPts val="770"/>
              </a:spcBef>
              <a:buClr>
                <a:srgbClr val="006B93"/>
              </a:buClr>
              <a:buSzPct val="102857"/>
              <a:buFont typeface="Arial"/>
              <a:buChar char="•"/>
              <a:tabLst>
                <a:tab pos="192405" algn="l"/>
              </a:tabLst>
            </a:pPr>
            <a:r>
              <a:rPr sz="2300" b="1" spc="-35" dirty="0">
                <a:solidFill>
                  <a:srgbClr val="006B93"/>
                </a:solidFill>
                <a:latin typeface="+mj-lt"/>
                <a:cs typeface="Arial"/>
              </a:rPr>
              <a:t>L’ingénierie du trafic traite :</a:t>
            </a:r>
          </a:p>
          <a:p>
            <a:pPr marL="657860" indent="-285750">
              <a:lnSpc>
                <a:spcPct val="150000"/>
              </a:lnSpc>
              <a:spcBef>
                <a:spcPts val="590"/>
              </a:spcBef>
              <a:buClr>
                <a:srgbClr val="F26211"/>
              </a:buClr>
              <a:buFont typeface="Wingdings" panose="05000000000000000000" pitchFamily="2" charset="2"/>
              <a:buChar char="q"/>
            </a:pPr>
            <a:r>
              <a:rPr sz="1750" dirty="0">
                <a:solidFill>
                  <a:schemeClr val="tx1"/>
                </a:solidFill>
                <a:cs typeface="Arial"/>
              </a:rPr>
              <a:t>de la réglementation et de l’organisation du flux de trafic,</a:t>
            </a:r>
          </a:p>
          <a:p>
            <a:pPr marL="657225" indent="-285750">
              <a:lnSpc>
                <a:spcPct val="150000"/>
              </a:lnSpc>
              <a:spcBef>
                <a:spcPts val="535"/>
              </a:spcBef>
              <a:buClr>
                <a:srgbClr val="F26211"/>
              </a:buClr>
              <a:buFont typeface="Wingdings" panose="05000000000000000000" pitchFamily="2" charset="2"/>
              <a:buChar char="q"/>
            </a:pPr>
            <a:r>
              <a:rPr sz="1610" dirty="0">
                <a:solidFill>
                  <a:schemeClr val="tx1"/>
                </a:solidFill>
                <a:cs typeface="Arial"/>
              </a:rPr>
              <a:t>de la conception et du dimensionnement des infrastructures de transport,</a:t>
            </a:r>
          </a:p>
          <a:p>
            <a:pPr marL="657225" indent="-285750">
              <a:lnSpc>
                <a:spcPct val="150000"/>
              </a:lnSpc>
              <a:spcBef>
                <a:spcPts val="545"/>
              </a:spcBef>
              <a:buClr>
                <a:srgbClr val="F26211"/>
              </a:buClr>
              <a:buFont typeface="Wingdings" panose="05000000000000000000" pitchFamily="2" charset="2"/>
              <a:buChar char="q"/>
            </a:pPr>
            <a:r>
              <a:rPr sz="1750" dirty="0">
                <a:solidFill>
                  <a:schemeClr val="tx1"/>
                </a:solidFill>
                <a:cs typeface="Arial"/>
              </a:rPr>
              <a:t>des méthodes et technologies d’enregistrement et de description du flux de trafic, et</a:t>
            </a:r>
          </a:p>
          <a:p>
            <a:pPr marL="657225" marR="316865" indent="-285750">
              <a:lnSpc>
                <a:spcPct val="150000"/>
              </a:lnSpc>
              <a:spcBef>
                <a:spcPts val="480"/>
              </a:spcBef>
              <a:buClr>
                <a:srgbClr val="F26211"/>
              </a:buClr>
              <a:buFont typeface="Wingdings" panose="05000000000000000000" pitchFamily="2" charset="2"/>
              <a:buChar char="q"/>
            </a:pPr>
            <a:r>
              <a:rPr sz="1750" dirty="0">
                <a:solidFill>
                  <a:schemeClr val="tx1"/>
                </a:solidFill>
                <a:cs typeface="Arial"/>
              </a:rPr>
              <a:t>de l’influence spatio-temporelle des événements de trafic dans les transports privés et publics</a:t>
            </a:r>
          </a:p>
          <a:p>
            <a:pPr marL="192405" marR="5080" indent="-180340">
              <a:lnSpc>
                <a:spcPct val="100000"/>
              </a:lnSpc>
              <a:spcBef>
                <a:spcPts val="994"/>
              </a:spcBef>
              <a:buClr>
                <a:srgbClr val="006B93"/>
              </a:buClr>
              <a:buSzPct val="102857"/>
              <a:buFont typeface="Arial"/>
              <a:buChar char="•"/>
              <a:tabLst>
                <a:tab pos="192405" algn="l"/>
              </a:tabLst>
            </a:pPr>
            <a:r>
              <a:rPr sz="1610" dirty="0">
                <a:solidFill>
                  <a:schemeClr val="tx1"/>
                </a:solidFill>
                <a:cs typeface="Arial"/>
              </a:rPr>
              <a:t>Elle inclut des méthodes de calcul et de dimensionnement des systèmes de trafic pour les transports privés et publics, différenciées selon les itinéraires, les carrefours et les réseaux routiers.</a:t>
            </a:r>
          </a:p>
        </p:txBody>
      </p:sp>
      <p:pic>
        <p:nvPicPr>
          <p:cNvPr id="19" name="object 7">
            <a:extLst>
              <a:ext uri="{FF2B5EF4-FFF2-40B4-BE49-F238E27FC236}">
                <a16:creationId xmlns:a16="http://schemas.microsoft.com/office/drawing/2014/main" id="{E79AFCA4-A996-A69C-92BE-0F144B08BA69}"/>
              </a:ext>
            </a:extLst>
          </p:cNvPr>
          <p:cNvPicPr/>
          <p:nvPr/>
        </p:nvPicPr>
        <p:blipFill>
          <a:blip r:embed="rId2" cstate="print"/>
          <a:stretch>
            <a:fillRect/>
          </a:stretch>
        </p:blipFill>
        <p:spPr>
          <a:xfrm>
            <a:off x="7373112" y="3225195"/>
            <a:ext cx="4747768" cy="3632805"/>
          </a:xfrm>
          <a:prstGeom prst="rect">
            <a:avLst/>
          </a:prstGeom>
        </p:spPr>
      </p:pic>
    </p:spTree>
    <p:extLst>
      <p:ext uri="{BB962C8B-B14F-4D97-AF65-F5344CB8AC3E}">
        <p14:creationId xmlns:p14="http://schemas.microsoft.com/office/powerpoint/2010/main" val="2984526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B8D7-36D3-A274-B4CB-BDB63B471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5647B-9501-20D2-B54A-C3702BA81DCC}"/>
              </a:ext>
            </a:extLst>
          </p:cNvPr>
          <p:cNvSpPr>
            <a:spLocks noGrp="1"/>
          </p:cNvSpPr>
          <p:nvPr>
            <p:ph type="title"/>
          </p:nvPr>
        </p:nvSpPr>
        <p:spPr>
          <a:xfrm>
            <a:off x="454210" y="452709"/>
            <a:ext cx="7816030" cy="717551"/>
          </a:xfrm>
        </p:spPr>
        <p:txBody>
          <a:bodyPr>
            <a:normAutofit/>
          </a:bodyPr>
          <a:lstStyle/>
          <a:p>
            <a:r>
              <a:rPr lang="en-US" dirty="0"/>
              <a:t>Objectifs de l’ingénierie du trafic</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906B69B-E4E6-EB59-5D35-4003A9B4BC45}"/>
              </a:ext>
            </a:extLst>
          </p:cNvPr>
          <p:cNvSpPr>
            <a:spLocks noGrp="1"/>
          </p:cNvSpPr>
          <p:nvPr>
            <p:ph type="body" sz="half" idx="1"/>
          </p:nvPr>
        </p:nvSpPr>
        <p:spPr>
          <a:xfrm>
            <a:off x="688514" y="1345770"/>
            <a:ext cx="9166686" cy="5059521"/>
          </a:xfrm>
        </p:spPr>
        <p:txBody>
          <a:bodyPr>
            <a:normAutofit/>
          </a:bodyPr>
          <a:lstStyle/>
          <a:p>
            <a:pPr>
              <a:lnSpc>
                <a:spcPct val="100000"/>
              </a:lnSpc>
              <a:spcBef>
                <a:spcPts val="100"/>
              </a:spcBef>
              <a:buFont typeface="Wingdings" panose="05000000000000000000" pitchFamily="2" charset="2"/>
              <a:buChar char="Ø"/>
            </a:pPr>
            <a:r>
              <a:rPr lang="en-US" sz="2208" b="1" dirty="0">
                <a:solidFill>
                  <a:srgbClr val="005EA4"/>
                </a:solidFill>
              </a:rPr>
              <a:t>La sécurité est l’objectif prioritaire</a:t>
            </a:r>
          </a:p>
          <a:p>
            <a:pPr>
              <a:buFont typeface="Wingdings" panose="05000000000000000000" pitchFamily="2" charset="2"/>
              <a:buChar char="Ø"/>
            </a:pPr>
            <a:r>
              <a:rPr lang="en-US" sz="2400" dirty="0"/>
              <a:t>Vitesse et efficacité</a:t>
            </a:r>
          </a:p>
          <a:p>
            <a:pPr>
              <a:buFont typeface="Wingdings" panose="05000000000000000000" pitchFamily="2" charset="2"/>
              <a:buChar char="Ø"/>
            </a:pPr>
            <a:r>
              <a:rPr lang="en-US" sz="2400" dirty="0"/>
              <a:t>Confort et commodité</a:t>
            </a:r>
          </a:p>
          <a:p>
            <a:pPr>
              <a:buFont typeface="Wingdings" panose="05000000000000000000" pitchFamily="2" charset="2"/>
              <a:buChar char="Ø"/>
            </a:pPr>
            <a:r>
              <a:rPr lang="en-US" sz="2208" dirty="0"/>
              <a:t>Économie et accessibilité financière</a:t>
            </a:r>
          </a:p>
          <a:p>
            <a:pPr>
              <a:buFont typeface="Wingdings" panose="05000000000000000000" pitchFamily="2" charset="2"/>
              <a:buChar char="Ø"/>
            </a:pPr>
            <a:r>
              <a:rPr lang="en-US" sz="2400" dirty="0"/>
              <a:t>Compatibilité environnementale</a:t>
            </a:r>
          </a:p>
          <a:p>
            <a:pPr marL="0" indent="0">
              <a:lnSpc>
                <a:spcPct val="150000"/>
              </a:lnSpc>
              <a:spcBef>
                <a:spcPts val="100"/>
              </a:spcBef>
              <a:buNone/>
            </a:pPr>
            <a:r>
              <a:rPr lang="en-US" sz="2208" dirty="0"/>
              <a:t>Équilibrage des objectifs</a:t>
            </a:r>
          </a:p>
          <a:p>
            <a:pPr lvl="1">
              <a:buClr>
                <a:srgbClr val="F78722"/>
              </a:buClr>
              <a:buFont typeface="Wingdings" panose="05000000000000000000" pitchFamily="2" charset="2"/>
              <a:buChar char="v"/>
            </a:pPr>
            <a:r>
              <a:rPr lang="en-US" sz="2000" dirty="0"/>
              <a:t>Compromis entre vitesse et sécurité</a:t>
            </a:r>
          </a:p>
          <a:p>
            <a:pPr lvl="1">
              <a:buClr>
                <a:srgbClr val="F78722"/>
              </a:buClr>
              <a:buFont typeface="Wingdings" panose="05000000000000000000" pitchFamily="2" charset="2"/>
              <a:buChar char="v"/>
            </a:pPr>
            <a:r>
              <a:rPr lang="en-US" sz="1840" dirty="0"/>
              <a:t>Équité entre les différents usagers de la route</a:t>
            </a:r>
          </a:p>
          <a:p>
            <a:pPr lvl="1">
              <a:buClr>
                <a:srgbClr val="F78722"/>
              </a:buClr>
              <a:buFont typeface="Wingdings" panose="05000000000000000000" pitchFamily="2" charset="2"/>
              <a:buChar char="v"/>
            </a:pPr>
            <a:r>
              <a:rPr lang="en-US" sz="1840" dirty="0"/>
              <a:t>Limites des ressources dans les pays en développement</a:t>
            </a:r>
          </a:p>
          <a:p>
            <a:pPr marL="24130">
              <a:lnSpc>
                <a:spcPct val="100000"/>
              </a:lnSpc>
              <a:buFont typeface="Wingdings" panose="05000000000000000000" pitchFamily="2" charset="2"/>
              <a:buChar char="Ø"/>
            </a:pPr>
            <a:endParaRPr lang="en-US" sz="2100" b="1" dirty="0">
              <a:solidFill>
                <a:srgbClr val="B51600"/>
              </a:solidFill>
              <a:latin typeface="+mj-lt"/>
              <a:cs typeface="Arial"/>
            </a:endParaRPr>
          </a:p>
          <a:p>
            <a:endParaRPr lang="pl-PL" dirty="0"/>
          </a:p>
        </p:txBody>
      </p:sp>
      <p:pic>
        <p:nvPicPr>
          <p:cNvPr id="4" name="object 9">
            <a:extLst>
              <a:ext uri="{FF2B5EF4-FFF2-40B4-BE49-F238E27FC236}">
                <a16:creationId xmlns:a16="http://schemas.microsoft.com/office/drawing/2014/main" id="{353AE910-5E56-D2C8-1098-4C60A5358910}"/>
              </a:ext>
            </a:extLst>
          </p:cNvPr>
          <p:cNvPicPr/>
          <p:nvPr/>
        </p:nvPicPr>
        <p:blipFill>
          <a:blip r:embed="rId2" cstate="print"/>
          <a:stretch>
            <a:fillRect/>
          </a:stretch>
        </p:blipFill>
        <p:spPr>
          <a:xfrm>
            <a:off x="7185488" y="2979882"/>
            <a:ext cx="5006512" cy="3878118"/>
          </a:xfrm>
          <a:prstGeom prst="rect">
            <a:avLst/>
          </a:prstGeom>
        </p:spPr>
      </p:pic>
    </p:spTree>
    <p:extLst>
      <p:ext uri="{BB962C8B-B14F-4D97-AF65-F5344CB8AC3E}">
        <p14:creationId xmlns:p14="http://schemas.microsoft.com/office/powerpoint/2010/main" val="36569865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3185-19BB-478C-4D76-E98DFCA32E4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E5104A5-4417-F4D9-337F-C52B3A463FE9}"/>
              </a:ext>
            </a:extLst>
          </p:cNvPr>
          <p:cNvSpPr>
            <a:spLocks noGrp="1"/>
          </p:cNvSpPr>
          <p:nvPr>
            <p:ph type="body" sz="half" idx="1"/>
          </p:nvPr>
        </p:nvSpPr>
        <p:spPr>
          <a:xfrm>
            <a:off x="454209" y="1170260"/>
            <a:ext cx="8699315" cy="5059521"/>
          </a:xfrm>
        </p:spPr>
        <p:txBody>
          <a:bodyPr>
            <a:normAutofit/>
          </a:bodyPr>
          <a:lstStyle/>
          <a:p>
            <a:pPr marL="447044" indent="-342900">
              <a:lnSpc>
                <a:spcPct val="100000"/>
              </a:lnSpc>
              <a:spcBef>
                <a:spcPts val="420"/>
              </a:spcBef>
              <a:buFont typeface="Wingdings" panose="05000000000000000000" pitchFamily="2" charset="2"/>
              <a:buChar char="Ø"/>
            </a:pPr>
            <a:r>
              <a:rPr lang="en-US" sz="1840" b="1" dirty="0"/>
              <a:t>Éviter la congestion et les goulots d’étranglement grâce à des mesures appropriées de planification, de conception et d’exploitation</a:t>
            </a:r>
          </a:p>
          <a:p>
            <a:pPr marL="447044" indent="-342900">
              <a:lnSpc>
                <a:spcPct val="100000"/>
              </a:lnSpc>
              <a:spcBef>
                <a:spcPts val="420"/>
              </a:spcBef>
              <a:buFont typeface="Wingdings" panose="05000000000000000000" pitchFamily="2" charset="2"/>
              <a:buChar char="Ø"/>
            </a:pPr>
            <a:r>
              <a:rPr lang="en-US" sz="1840" b="1" dirty="0"/>
              <a:t>Optimiser l’utilisation des infrastructures de transport existantes en appliquant des stratégies efficaces de gestion du trafic, notamment :</a:t>
            </a:r>
          </a:p>
          <a:p>
            <a:pPr lvl="2">
              <a:lnSpc>
                <a:spcPct val="100000"/>
              </a:lnSpc>
              <a:spcBef>
                <a:spcPts val="600"/>
              </a:spcBef>
              <a:buFont typeface="Wingdings" panose="05000000000000000000" pitchFamily="2" charset="2"/>
              <a:buChar char="ü"/>
            </a:pPr>
            <a:r>
              <a:rPr lang="en-US" sz="1600" dirty="0"/>
              <a:t>Une meilleure utilisation de la capacité disponible selon les lieux et les périodes. </a:t>
            </a:r>
          </a:p>
          <a:p>
            <a:pPr lvl="2">
              <a:lnSpc>
                <a:spcPct val="100000"/>
              </a:lnSpc>
              <a:spcBef>
                <a:spcPts val="600"/>
              </a:spcBef>
              <a:buFont typeface="Wingdings" panose="05000000000000000000" pitchFamily="2" charset="2"/>
              <a:buChar char="ü"/>
            </a:pPr>
            <a:r>
              <a:rPr lang="en-US" sz="1600" dirty="0"/>
              <a:t>Le suivi continu des conditions de trafic au moyen de technologies de détection et de capteurs</a:t>
            </a:r>
          </a:p>
          <a:p>
            <a:pPr lvl="2">
              <a:lnSpc>
                <a:spcPct val="100000"/>
              </a:lnSpc>
              <a:spcBef>
                <a:spcPts val="600"/>
              </a:spcBef>
              <a:buFont typeface="Wingdings" panose="05000000000000000000" pitchFamily="2" charset="2"/>
              <a:buChar char="ü"/>
            </a:pPr>
            <a:r>
              <a:rPr lang="en-US" sz="1472" dirty="0"/>
              <a:t>La collecte, le traitement et le stockage systématiques des données de trafic dans des bases de données centralisées</a:t>
            </a:r>
          </a:p>
          <a:p>
            <a:pPr marL="447044" indent="-342900">
              <a:lnSpc>
                <a:spcPct val="100000"/>
              </a:lnSpc>
              <a:spcBef>
                <a:spcPts val="420"/>
              </a:spcBef>
              <a:buFont typeface="Wingdings" panose="05000000000000000000" pitchFamily="2" charset="2"/>
              <a:buChar char="Ø"/>
            </a:pPr>
            <a:r>
              <a:rPr lang="en-US" sz="1840" b="1" dirty="0"/>
              <a:t>Réduire les impacts négatifs du transport individuel motorisé (MIT), notamment les polluants atmosphériques, les émissions de gaz à effet de serre, le bruit, la consommation d’espace et la dégradation de l’environnement</a:t>
            </a:r>
          </a:p>
          <a:p>
            <a:pPr marL="751841" lvl="1" indent="-342900">
              <a:lnSpc>
                <a:spcPct val="100000"/>
              </a:lnSpc>
              <a:spcBef>
                <a:spcPts val="420"/>
              </a:spcBef>
              <a:buFont typeface="Wingdings" panose="05000000000000000000" pitchFamily="2" charset="2"/>
              <a:buChar char="Ø"/>
            </a:pPr>
            <a:endParaRPr lang="en-US" sz="1500" dirty="0">
              <a:latin typeface="+mn-lt"/>
              <a:cs typeface="Arial"/>
            </a:endParaRPr>
          </a:p>
          <a:p>
            <a:pPr marL="104144" indent="0">
              <a:lnSpc>
                <a:spcPct val="100000"/>
              </a:lnSpc>
              <a:spcBef>
                <a:spcPts val="420"/>
              </a:spcBef>
              <a:buNone/>
            </a:pPr>
            <a:endParaRPr lang="en-US" sz="1900" dirty="0">
              <a:latin typeface="+mn-lt"/>
              <a:cs typeface="Arial"/>
            </a:endParaRPr>
          </a:p>
          <a:p>
            <a:pPr>
              <a:lnSpc>
                <a:spcPct val="100000"/>
              </a:lnSpc>
              <a:spcBef>
                <a:spcPts val="350"/>
              </a:spcBef>
              <a:buClr>
                <a:srgbClr val="006B93"/>
              </a:buClr>
              <a:buFont typeface="Arial"/>
              <a:buChar char="•"/>
            </a:pPr>
            <a:endParaRPr lang="en-US" sz="1750" dirty="0">
              <a:latin typeface="Arial"/>
              <a:cs typeface="Arial"/>
            </a:endParaRPr>
          </a:p>
        </p:txBody>
      </p:sp>
      <p:sp>
        <p:nvSpPr>
          <p:cNvPr id="9" name="Title 1">
            <a:extLst>
              <a:ext uri="{FF2B5EF4-FFF2-40B4-BE49-F238E27FC236}">
                <a16:creationId xmlns:a16="http://schemas.microsoft.com/office/drawing/2014/main" id="{CEC7D19B-BE64-5300-7CB1-D4E16346D399}"/>
              </a:ext>
            </a:extLst>
          </p:cNvPr>
          <p:cNvSpPr>
            <a:spLocks noGrp="1"/>
          </p:cNvSpPr>
          <p:nvPr>
            <p:ph type="title"/>
          </p:nvPr>
        </p:nvSpPr>
        <p:spPr>
          <a:xfrm>
            <a:off x="454210" y="452709"/>
            <a:ext cx="7816030" cy="717551"/>
          </a:xfrm>
        </p:spPr>
        <p:txBody>
          <a:bodyPr>
            <a:normAutofit/>
          </a:bodyPr>
          <a:lstStyle/>
          <a:p>
            <a:r>
              <a:rPr lang="en-US" dirty="0"/>
              <a:t>But et tâches</a:t>
            </a:r>
            <a:endParaRPr lang="pl-PL" dirty="0"/>
          </a:p>
        </p:txBody>
      </p:sp>
    </p:spTree>
    <p:extLst>
      <p:ext uri="{BB962C8B-B14F-4D97-AF65-F5344CB8AC3E}">
        <p14:creationId xmlns:p14="http://schemas.microsoft.com/office/powerpoint/2010/main" val="5685934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91629-55AA-BC2C-AE62-81A429F58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AEC0F-4FD7-2DA9-063C-56508C694550}"/>
              </a:ext>
            </a:extLst>
          </p:cNvPr>
          <p:cNvSpPr>
            <a:spLocks noGrp="1"/>
          </p:cNvSpPr>
          <p:nvPr>
            <p:ph type="title"/>
          </p:nvPr>
        </p:nvSpPr>
        <p:spPr>
          <a:xfrm>
            <a:off x="461393" y="326361"/>
            <a:ext cx="6952430" cy="717551"/>
          </a:xfrm>
        </p:spPr>
        <p:txBody>
          <a:bodyPr>
            <a:normAutofit/>
          </a:bodyPr>
          <a:lstStyle/>
          <a:p>
            <a:r>
              <a:rPr lang="en-US" dirty="0"/>
              <a:t>Exemples d’application</a:t>
            </a:r>
            <a:endParaRPr lang="pl-PL" dirty="0"/>
          </a:p>
        </p:txBody>
      </p:sp>
      <p:sp>
        <p:nvSpPr>
          <p:cNvPr id="7" name="object 3">
            <a:extLst>
              <a:ext uri="{FF2B5EF4-FFF2-40B4-BE49-F238E27FC236}">
                <a16:creationId xmlns:a16="http://schemas.microsoft.com/office/drawing/2014/main" id="{C5FB6DFA-17B0-D9EC-F1F9-05A709D13D15}"/>
              </a:ext>
            </a:extLst>
          </p:cNvPr>
          <p:cNvSpPr txBox="1"/>
          <p:nvPr/>
        </p:nvSpPr>
        <p:spPr>
          <a:xfrm>
            <a:off x="639445" y="1043912"/>
            <a:ext cx="7600315" cy="5060360"/>
          </a:xfrm>
          <a:prstGeom prst="rect">
            <a:avLst/>
          </a:prstGeom>
        </p:spPr>
        <p:txBody>
          <a:bodyPr vert="horz" wrap="square" lIns="0" tIns="12700" rIns="0" bIns="0" rtlCol="0">
            <a:normAutofit/>
          </a:bodyPr>
          <a:lstStyle/>
          <a:p>
            <a:pPr marL="298450" indent="-285750">
              <a:lnSpc>
                <a:spcPct val="100000"/>
              </a:lnSpc>
              <a:spcBef>
                <a:spcPts val="600"/>
              </a:spcBef>
              <a:buFont typeface="Wingdings" panose="05000000000000000000" pitchFamily="2" charset="2"/>
              <a:buChar char="Ø"/>
            </a:pPr>
            <a:r>
              <a:rPr lang="en-US" sz="1600" b="1" dirty="0">
                <a:solidFill>
                  <a:srgbClr val="005EA4"/>
                </a:solidFill>
              </a:rPr>
              <a:t>Contrôle et régulation du flux de trafic pour les systèmes de transport privés et publics</a:t>
            </a:r>
          </a:p>
          <a:p>
            <a:pPr marL="298450" indent="-285750">
              <a:lnSpc>
                <a:spcPct val="100000"/>
              </a:lnSpc>
              <a:spcBef>
                <a:spcPts val="600"/>
              </a:spcBef>
              <a:buFont typeface="Wingdings" panose="05000000000000000000" pitchFamily="2" charset="2"/>
              <a:buChar char="Ø"/>
            </a:pPr>
            <a:r>
              <a:rPr lang="en-US" sz="1472" b="1" dirty="0">
                <a:solidFill>
                  <a:srgbClr val="005EA4"/>
                </a:solidFill>
              </a:rPr>
              <a:t>Gestion et exploitation du trafic, y compris la commande des feux, la gestion des corridors et la réponse aux incidents</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Analyse, prévision et contrôle de la demande de trafic afin d’améliorer l’efficacité et la fiabilité du système</a:t>
            </a:r>
          </a:p>
          <a:p>
            <a:pPr marL="298450" indent="-285750">
              <a:lnSpc>
                <a:spcPct val="100000"/>
              </a:lnSpc>
              <a:spcBef>
                <a:spcPts val="600"/>
              </a:spcBef>
              <a:buFont typeface="Wingdings" panose="05000000000000000000" pitchFamily="2" charset="2"/>
              <a:buChar char="Ø"/>
            </a:pPr>
            <a:r>
              <a:rPr lang="en-US" sz="1472" b="1" dirty="0">
                <a:solidFill>
                  <a:srgbClr val="005EA4"/>
                </a:solidFill>
              </a:rPr>
              <a:t>Gestion de la qualité dans les transports, axée sur la sécurité, la fiabilité, le niveau de service et la satisfaction des usagers</a:t>
            </a:r>
          </a:p>
          <a:p>
            <a:pPr marL="298450" indent="-285750">
              <a:lnSpc>
                <a:spcPct val="100000"/>
              </a:lnSpc>
              <a:spcBef>
                <a:spcPts val="600"/>
              </a:spcBef>
              <a:buFont typeface="Wingdings" panose="05000000000000000000" pitchFamily="2" charset="2"/>
              <a:buChar char="Ø"/>
            </a:pPr>
            <a:r>
              <a:rPr lang="en-US" sz="1472" b="1" dirty="0">
                <a:solidFill>
                  <a:srgbClr val="005EA4"/>
                </a:solidFill>
              </a:rPr>
              <a:t>Modélisation et simulation du trafic pour appuyer la planification, la conception et la prise de décision opérationnelle</a:t>
            </a:r>
          </a:p>
          <a:p>
            <a:pPr marL="298450" indent="-285750">
              <a:lnSpc>
                <a:spcPct val="100000"/>
              </a:lnSpc>
              <a:spcBef>
                <a:spcPts val="600"/>
              </a:spcBef>
              <a:buFont typeface="Wingdings" panose="05000000000000000000" pitchFamily="2" charset="2"/>
              <a:buChar char="Ø"/>
            </a:pPr>
            <a:r>
              <a:rPr lang="en-US" sz="1472" b="1" dirty="0">
                <a:solidFill>
                  <a:srgbClr val="005EA4"/>
                </a:solidFill>
              </a:rPr>
              <a:t>Collecte des données de trafic et environnementales, y compris la détection des débits, vitesses, émissions et niveaux de bruit</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Évaluation des interactions transport–environnement, y compris les impacts et le potentiel d’atténuation</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Systèmes intelligents de véhicules et de transport, tels que les communications véhicule-véhicule (V2V) et véhicule-infrastructure (V2I)</a:t>
            </a:r>
          </a:p>
          <a:p>
            <a:pPr marL="298450" indent="-285750">
              <a:lnSpc>
                <a:spcPct val="100000"/>
              </a:lnSpc>
              <a:spcBef>
                <a:spcPts val="600"/>
              </a:spcBef>
              <a:buFont typeface="Wingdings" panose="05000000000000000000" pitchFamily="2" charset="2"/>
              <a:buChar char="Ø"/>
            </a:pPr>
            <a:r>
              <a:rPr lang="en-US" sz="1472" b="1" dirty="0">
                <a:solidFill>
                  <a:srgbClr val="005EA4"/>
                </a:solidFill>
              </a:rPr>
              <a:t>Technologies de conduite hautement automatisées et connectées, et leurs implications pour l’écoulement du trafic et la sécurité</a:t>
            </a:r>
            <a:endParaRPr sz="1600" dirty="0">
              <a:solidFill>
                <a:srgbClr val="432411"/>
              </a:solidFill>
              <a:cs typeface="Arial"/>
            </a:endParaRPr>
          </a:p>
        </p:txBody>
      </p:sp>
      <p:grpSp>
        <p:nvGrpSpPr>
          <p:cNvPr id="4" name="object 7">
            <a:extLst>
              <a:ext uri="{FF2B5EF4-FFF2-40B4-BE49-F238E27FC236}">
                <a16:creationId xmlns:a16="http://schemas.microsoft.com/office/drawing/2014/main" id="{53B263B2-421D-8181-4E20-86D71E3F1E11}"/>
              </a:ext>
            </a:extLst>
          </p:cNvPr>
          <p:cNvGrpSpPr/>
          <p:nvPr/>
        </p:nvGrpSpPr>
        <p:grpSpPr>
          <a:xfrm>
            <a:off x="8138160" y="1320800"/>
            <a:ext cx="4053840" cy="4216400"/>
            <a:chOff x="7674864" y="1594205"/>
            <a:chExt cx="3479800" cy="3967479"/>
          </a:xfrm>
        </p:grpSpPr>
        <p:pic>
          <p:nvPicPr>
            <p:cNvPr id="5" name="object 8">
              <a:extLst>
                <a:ext uri="{FF2B5EF4-FFF2-40B4-BE49-F238E27FC236}">
                  <a16:creationId xmlns:a16="http://schemas.microsoft.com/office/drawing/2014/main" id="{D3244326-C7E9-7F2B-1404-39376414D32C}"/>
                </a:ext>
              </a:extLst>
            </p:cNvPr>
            <p:cNvPicPr/>
            <p:nvPr/>
          </p:nvPicPr>
          <p:blipFill>
            <a:blip r:embed="rId2" cstate="print"/>
            <a:stretch>
              <a:fillRect/>
            </a:stretch>
          </p:blipFill>
          <p:spPr>
            <a:xfrm>
              <a:off x="8778875" y="1674977"/>
              <a:ext cx="1741746" cy="3886200"/>
            </a:xfrm>
            <a:prstGeom prst="rect">
              <a:avLst/>
            </a:prstGeom>
          </p:spPr>
        </p:pic>
        <p:pic>
          <p:nvPicPr>
            <p:cNvPr id="6" name="object 9">
              <a:extLst>
                <a:ext uri="{FF2B5EF4-FFF2-40B4-BE49-F238E27FC236}">
                  <a16:creationId xmlns:a16="http://schemas.microsoft.com/office/drawing/2014/main" id="{375B7074-13E8-2F60-EF55-BD8A15EEAA95}"/>
                </a:ext>
              </a:extLst>
            </p:cNvPr>
            <p:cNvPicPr/>
            <p:nvPr/>
          </p:nvPicPr>
          <p:blipFill>
            <a:blip r:embed="rId3" cstate="print"/>
            <a:stretch>
              <a:fillRect/>
            </a:stretch>
          </p:blipFill>
          <p:spPr>
            <a:xfrm>
              <a:off x="7674864" y="1594205"/>
              <a:ext cx="3479289" cy="3963924"/>
            </a:xfrm>
            <a:prstGeom prst="rect">
              <a:avLst/>
            </a:prstGeom>
          </p:spPr>
        </p:pic>
      </p:grpSp>
    </p:spTree>
    <p:extLst>
      <p:ext uri="{BB962C8B-B14F-4D97-AF65-F5344CB8AC3E}">
        <p14:creationId xmlns:p14="http://schemas.microsoft.com/office/powerpoint/2010/main" val="258074961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1A454A-13DB-49EE-AC67-438F4AAE8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1655</Words>
  <Application>Microsoft Office PowerPoint</Application>
  <PresentationFormat>Widescreen</PresentationFormat>
  <Paragraphs>191</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Arial Rounded MT Bold</vt:lpstr>
      <vt:lpstr>Calibri</vt:lpstr>
      <vt:lpstr>Helvetica Neue</vt:lpstr>
      <vt:lpstr>Helvetica Neue Medium</vt:lpstr>
      <vt:lpstr>Linotype Syntax Com Light</vt:lpstr>
      <vt:lpstr>Montserrat Regular</vt:lpstr>
      <vt:lpstr>Wingdings</vt:lpstr>
      <vt:lpstr>21_BasicWhite</vt:lpstr>
      <vt:lpstr>Ingénierie du trafic</vt:lpstr>
      <vt:lpstr>Objectifs d’apprentissage</vt:lpstr>
      <vt:lpstr>Plan du cours</vt:lpstr>
      <vt:lpstr>L’ingénierie du trafic comme profession :   </vt:lpstr>
      <vt:lpstr>Évolution de l’ingénierie du trafic</vt:lpstr>
      <vt:lpstr>PowerPoint Presentation</vt:lpstr>
      <vt:lpstr>Objectifs de l’ingénierie du trafic </vt:lpstr>
      <vt:lpstr>But et tâches</vt:lpstr>
      <vt:lpstr>Exemples d’application</vt:lpstr>
      <vt:lpstr>Responsabilité, éthique et responsabilité juridique de l’ingénieur du trafic</vt:lpstr>
      <vt:lpstr>Vue d’ensemble des systèmes de transport</vt:lpstr>
      <vt:lpstr>La planification du trafic transforme les villes</vt:lpstr>
      <vt:lpstr>La planification du trafic transforme les villes</vt:lpstr>
      <vt:lpstr>Systèmes de transport : perspective africaine</vt:lpstr>
      <vt:lpstr>Demande de transport</vt:lpstr>
      <vt:lpstr>Mobilité vs accessibilité</vt:lpstr>
      <vt:lpstr>Mobilité et accessibilité en pratique</vt:lpstr>
      <vt:lpstr>Personnes, marchandises et véhicules</vt:lpstr>
      <vt:lpstr>Modes de transport</vt:lpstr>
      <vt:lpstr>Éléments de l’ingénierie du trafic</vt:lpstr>
      <vt:lpstr>Éléments de l’ingénierie du trafic</vt:lpstr>
      <vt:lpstr>Défis modernes pour les ingénieurs du trafic</vt:lpstr>
      <vt:lpstr>Orientations futures</vt:lpstr>
      <vt:lpstr>Questions de discussion</vt:lpstr>
      <vt:lpstr>Références complémentaires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72</cp:revision>
  <dcterms:modified xsi:type="dcterms:W3CDTF">2026-07-15T16:15:08Z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