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4C56C4-C7E1-763D-2CC4-E83AB2B2893C}" v="4" dt="2026-05-26T19:13:52.453"/>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E64C56C4-C7E1-763D-2CC4-E83AB2B2893C}"/>
    <pc:docChg chg="modSld">
      <pc:chgData name="adam.inglot@pg.edu.pl" userId="S::adam.inglot_pg.edu.pl#ext#@fril.onmicrosoft.com::f3fe147e-12d2-407c-a2f2-fa7169a36f34" providerId="AD" clId="Web-{E64C56C4-C7E1-763D-2CC4-E83AB2B2893C}" dt="2026-05-26T19:13:52.453" v="3" actId="1076"/>
      <pc:docMkLst>
        <pc:docMk/>
      </pc:docMkLst>
      <pc:sldChg chg="addSp modSp">
        <pc:chgData name="adam.inglot@pg.edu.pl" userId="S::adam.inglot_pg.edu.pl#ext#@fril.onmicrosoft.com::f3fe147e-12d2-407c-a2f2-fa7169a36f34" providerId="AD" clId="Web-{E64C56C4-C7E1-763D-2CC4-E83AB2B2893C}" dt="2026-05-26T19:13:52.453" v="3" actId="1076"/>
        <pc:sldMkLst>
          <pc:docMk/>
          <pc:sldMk cId="1830511694" sldId="316"/>
        </pc:sldMkLst>
        <pc:picChg chg="add mod">
          <ac:chgData name="adam.inglot@pg.edu.pl" userId="S::adam.inglot_pg.edu.pl#ext#@fril.onmicrosoft.com::f3fe147e-12d2-407c-a2f2-fa7169a36f34" providerId="AD" clId="Web-{E64C56C4-C7E1-763D-2CC4-E83AB2B2893C}" dt="2026-05-26T19:13:52.453" v="3" actId="1076"/>
          <ac:picMkLst>
            <pc:docMk/>
            <pc:sldMk cId="1830511694" sldId="316"/>
            <ac:picMk id="3" creationId="{EA715ED8-197E-0602-91E6-ECA2D36C0BF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912298488?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pl-PL" dirty="0" err="1"/>
              <a:t>Implementing</a:t>
            </a:r>
            <a:r>
              <a:rPr lang="pl-PL" dirty="0"/>
              <a:t> </a:t>
            </a:r>
            <a:r>
              <a:rPr lang="pl-PL" dirty="0" err="1"/>
              <a:t>Alternative</a:t>
            </a:r>
            <a:r>
              <a:rPr lang="pl-PL" dirty="0"/>
              <a:t> </a:t>
            </a:r>
            <a:r>
              <a:rPr lang="pl-PL" dirty="0" err="1"/>
              <a:t>Flexible</a:t>
            </a:r>
            <a:r>
              <a:rPr lang="pl-PL" dirty="0"/>
              <a:t> </a:t>
            </a:r>
            <a:r>
              <a:rPr lang="pl-PL" dirty="0" err="1"/>
              <a:t>Pavement</a:t>
            </a:r>
            <a:r>
              <a:rPr lang="pl-PL" dirty="0"/>
              <a:t> </a:t>
            </a:r>
            <a:r>
              <a:rPr lang="pl-PL" dirty="0" err="1"/>
              <a:t>Binders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err="1"/>
              <a:t>Eivind</a:t>
            </a:r>
            <a:r>
              <a:rPr lang="pl-PL" dirty="0"/>
              <a:t> O. Andersen, </a:t>
            </a:r>
            <a:r>
              <a:rPr lang="pl-PL" dirty="0" err="1"/>
              <a:t>Veiteknologen</a:t>
            </a:r>
            <a:r>
              <a:rPr lang="pl-PL" dirty="0"/>
              <a:t>; </a:t>
            </a:r>
            <a:r>
              <a:rPr lang="pl-PL" dirty="0" err="1"/>
              <a:t>Flavien</a:t>
            </a:r>
            <a:r>
              <a:rPr lang="pl-PL" dirty="0"/>
              <a:t> </a:t>
            </a:r>
            <a:r>
              <a:rPr lang="pl-PL" dirty="0" err="1"/>
              <a:t>Geisler</a:t>
            </a:r>
            <a:r>
              <a:rPr lang="pl-PL" dirty="0"/>
              <a:t>, Eiffage; moderator Hassan </a:t>
            </a:r>
            <a:r>
              <a:rPr lang="pl-PL" dirty="0" err="1"/>
              <a:t>Tabatabaee</a:t>
            </a:r>
            <a:r>
              <a:rPr lang="pl-PL" dirty="0"/>
              <a:t>, </a:t>
            </a:r>
            <a:r>
              <a:rPr lang="pl-PL" dirty="0" err="1"/>
              <a:t>Cargill</a:t>
            </a:r>
            <a:r>
              <a:rPr lang="pl-PL" dirty="0"/>
              <a:t>; TRB, 12.02.2024</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Webinar: </a:t>
            </a:r>
            <a:r>
              <a:rPr lang="pl-PL" dirty="0" err="1"/>
              <a:t>Implementing</a:t>
            </a:r>
            <a:r>
              <a:rPr lang="pl-PL" dirty="0"/>
              <a:t> </a:t>
            </a:r>
            <a:r>
              <a:rPr lang="pl-PL" dirty="0" err="1"/>
              <a:t>Alternative</a:t>
            </a:r>
            <a:r>
              <a:rPr lang="pl-PL" dirty="0"/>
              <a:t> </a:t>
            </a:r>
            <a:r>
              <a:rPr lang="pl-PL" dirty="0" err="1"/>
              <a:t>Flexible</a:t>
            </a:r>
            <a:r>
              <a:rPr lang="pl-PL" dirty="0"/>
              <a:t> </a:t>
            </a:r>
            <a:r>
              <a:rPr lang="pl-PL" dirty="0" err="1"/>
              <a:t>Pavement</a:t>
            </a:r>
            <a:r>
              <a:rPr lang="pl-PL" dirty="0"/>
              <a:t> </a:t>
            </a:r>
            <a:r>
              <a:rPr lang="pl-PL" dirty="0" err="1"/>
              <a:t>Binders</a:t>
            </a:r>
            <a:endParaRPr lang="en-GB" dirty="0"/>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70000" lnSpcReduction="20000"/>
          </a:bodyPr>
          <a:lstStyle/>
          <a:p>
            <a:r>
              <a:rPr lang="en-US" dirty="0"/>
              <a:t>Recent low-carbon infrastructure legislations around the world have led to increased interest and research in alternative flexible pavement binders. </a:t>
            </a:r>
            <a:endParaRPr lang="pl-PL" dirty="0"/>
          </a:p>
          <a:p>
            <a:r>
              <a:rPr lang="en-US" dirty="0"/>
              <a:t>TRB hosted a webinar on Monday, February 12, 2024 from 10:00 AM to 11:30 AM Eastern that reviewed strategic, practical, and implementation needs for low-carbon alternative binders for flexible pavements. </a:t>
            </a:r>
            <a:endParaRPr lang="pl-PL" dirty="0"/>
          </a:p>
          <a:p>
            <a:r>
              <a:rPr lang="en-US" dirty="0"/>
              <a:t>Presenters shared the motivation for seeking alternative binders, including bitumen availability, life-cycle assessment, and cost. </a:t>
            </a:r>
            <a:endParaRPr lang="pl-PL" dirty="0"/>
          </a:p>
          <a:p>
            <a:r>
              <a:rPr lang="en-US" dirty="0"/>
              <a:t>Presenters also addressed the life-time performance and post-life performance of alternative binders.</a:t>
            </a:r>
            <a:endParaRPr lang="en-GB"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Webinar: </a:t>
            </a:r>
            <a:r>
              <a:rPr lang="pl-PL" dirty="0" err="1"/>
              <a:t>Implementing</a:t>
            </a:r>
            <a:r>
              <a:rPr lang="pl-PL" dirty="0"/>
              <a:t> </a:t>
            </a:r>
            <a:r>
              <a:rPr lang="pl-PL" dirty="0" err="1"/>
              <a:t>Alternative</a:t>
            </a:r>
            <a:r>
              <a:rPr lang="pl-PL" dirty="0"/>
              <a:t> </a:t>
            </a:r>
            <a:r>
              <a:rPr lang="pl-PL" dirty="0" err="1"/>
              <a:t>Flexible</a:t>
            </a:r>
            <a:r>
              <a:rPr lang="pl-PL" dirty="0"/>
              <a:t> </a:t>
            </a:r>
            <a:r>
              <a:rPr lang="pl-PL" dirty="0" err="1"/>
              <a:t>Pavement</a:t>
            </a:r>
            <a:r>
              <a:rPr lang="pl-PL" dirty="0"/>
              <a:t> </a:t>
            </a:r>
            <a:r>
              <a:rPr lang="pl-PL" dirty="0" err="1"/>
              <a:t>Binders</a:t>
            </a:r>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92500" lnSpcReduction="10000"/>
          </a:bodyPr>
          <a:lstStyle/>
          <a:p>
            <a:r>
              <a:rPr lang="pl-PL" b="1" dirty="0" err="1"/>
              <a:t>Webinar</a:t>
            </a:r>
            <a:r>
              <a:rPr lang="pl-PL" b="1" dirty="0"/>
              <a:t> agenda and </a:t>
            </a:r>
            <a:r>
              <a:rPr lang="pl-PL" b="1" dirty="0" err="1"/>
              <a:t>presenters</a:t>
            </a:r>
            <a:endParaRPr lang="pl-PL" dirty="0"/>
          </a:p>
          <a:p>
            <a:pPr>
              <a:buFont typeface="Arial" panose="020B0604020202020204" pitchFamily="34" charset="0"/>
              <a:buChar char="•"/>
            </a:pPr>
            <a:r>
              <a:rPr lang="pl-PL" dirty="0"/>
              <a:t>Bitumen </a:t>
            </a:r>
            <a:r>
              <a:rPr lang="pl-PL" dirty="0" err="1"/>
              <a:t>availability</a:t>
            </a:r>
            <a:r>
              <a:rPr lang="pl-PL" dirty="0"/>
              <a:t> and </a:t>
            </a:r>
            <a:r>
              <a:rPr lang="pl-PL" dirty="0" err="1"/>
              <a:t>sustainability</a:t>
            </a:r>
            <a:r>
              <a:rPr lang="pl-PL" dirty="0"/>
              <a:t> </a:t>
            </a:r>
            <a:r>
              <a:rPr lang="pl-PL" dirty="0" err="1"/>
              <a:t>pushing</a:t>
            </a:r>
            <a:r>
              <a:rPr lang="pl-PL" dirty="0"/>
              <a:t> for </a:t>
            </a:r>
            <a:r>
              <a:rPr lang="pl-PL" dirty="0" err="1"/>
              <a:t>innovation</a:t>
            </a:r>
            <a:r>
              <a:rPr lang="pl-PL" dirty="0"/>
              <a:t> and </a:t>
            </a:r>
            <a:r>
              <a:rPr lang="pl-PL" dirty="0" err="1"/>
              <a:t>alternative</a:t>
            </a:r>
            <a:r>
              <a:rPr lang="pl-PL" dirty="0"/>
              <a:t> </a:t>
            </a:r>
            <a:r>
              <a:rPr lang="pl-PL" dirty="0" err="1"/>
              <a:t>binders</a:t>
            </a:r>
            <a:r>
              <a:rPr lang="pl-PL" dirty="0"/>
              <a:t> – </a:t>
            </a:r>
            <a:r>
              <a:rPr lang="pl-PL" dirty="0" err="1"/>
              <a:t>Eivind</a:t>
            </a:r>
            <a:r>
              <a:rPr lang="pl-PL" dirty="0"/>
              <a:t> </a:t>
            </a:r>
            <a:r>
              <a:rPr lang="pl-PL" dirty="0" err="1"/>
              <a:t>Olav</a:t>
            </a:r>
            <a:r>
              <a:rPr lang="pl-PL" dirty="0"/>
              <a:t> Andersen, </a:t>
            </a:r>
            <a:r>
              <a:rPr lang="pl-PL" i="1" dirty="0" err="1"/>
              <a:t>Veiteknologen</a:t>
            </a:r>
            <a:r>
              <a:rPr lang="pl-PL" i="1" dirty="0"/>
              <a:t> AS</a:t>
            </a:r>
            <a:endParaRPr lang="pl-PL" dirty="0"/>
          </a:p>
          <a:p>
            <a:pPr>
              <a:buFont typeface="Arial" panose="020B0604020202020204" pitchFamily="34" charset="0"/>
              <a:buChar char="•"/>
            </a:pPr>
            <a:r>
              <a:rPr lang="pl-PL" dirty="0" err="1"/>
              <a:t>Challenges</a:t>
            </a:r>
            <a:r>
              <a:rPr lang="pl-PL" dirty="0"/>
              <a:t> in </a:t>
            </a:r>
            <a:r>
              <a:rPr lang="pl-PL" dirty="0" err="1"/>
              <a:t>lifecycle</a:t>
            </a:r>
            <a:r>
              <a:rPr lang="pl-PL" dirty="0"/>
              <a:t> </a:t>
            </a:r>
            <a:r>
              <a:rPr lang="pl-PL" dirty="0" err="1"/>
              <a:t>assessment</a:t>
            </a:r>
            <a:r>
              <a:rPr lang="pl-PL" dirty="0"/>
              <a:t> of </a:t>
            </a:r>
            <a:r>
              <a:rPr lang="pl-PL" dirty="0" err="1"/>
              <a:t>road</a:t>
            </a:r>
            <a:r>
              <a:rPr lang="pl-PL" dirty="0"/>
              <a:t> products </a:t>
            </a:r>
            <a:r>
              <a:rPr lang="pl-PL" dirty="0" err="1"/>
              <a:t>incorporating</a:t>
            </a:r>
            <a:r>
              <a:rPr lang="pl-PL" dirty="0"/>
              <a:t> </a:t>
            </a:r>
            <a:r>
              <a:rPr lang="pl-PL" dirty="0" err="1"/>
              <a:t>alternative</a:t>
            </a:r>
            <a:r>
              <a:rPr lang="pl-PL" dirty="0"/>
              <a:t> </a:t>
            </a:r>
            <a:r>
              <a:rPr lang="pl-PL" dirty="0" err="1"/>
              <a:t>binders</a:t>
            </a:r>
            <a:r>
              <a:rPr lang="pl-PL" dirty="0"/>
              <a:t> – </a:t>
            </a:r>
            <a:r>
              <a:rPr lang="pl-PL" dirty="0" err="1"/>
              <a:t>Flavien</a:t>
            </a:r>
            <a:r>
              <a:rPr lang="pl-PL" dirty="0"/>
              <a:t> </a:t>
            </a:r>
            <a:r>
              <a:rPr lang="pl-PL" dirty="0" err="1"/>
              <a:t>Geisler</a:t>
            </a:r>
            <a:r>
              <a:rPr lang="pl-PL" dirty="0"/>
              <a:t>, </a:t>
            </a:r>
            <a:r>
              <a:rPr lang="pl-PL" i="1" dirty="0"/>
              <a:t>Eiffage</a:t>
            </a:r>
            <a:endParaRPr lang="pl-PL" dirty="0"/>
          </a:p>
          <a:p>
            <a:pPr>
              <a:buFont typeface="Arial" panose="020B0604020202020204" pitchFamily="34" charset="0"/>
              <a:buChar char="•"/>
            </a:pPr>
            <a:r>
              <a:rPr lang="pl-PL" dirty="0" err="1"/>
              <a:t>Question</a:t>
            </a:r>
            <a:r>
              <a:rPr lang="pl-PL" dirty="0"/>
              <a:t> and </a:t>
            </a:r>
            <a:r>
              <a:rPr lang="pl-PL" dirty="0" err="1"/>
              <a:t>answer</a:t>
            </a:r>
            <a:r>
              <a:rPr lang="pl-PL" dirty="0"/>
              <a:t> </a:t>
            </a:r>
            <a:r>
              <a:rPr lang="pl-PL" dirty="0" err="1"/>
              <a:t>session</a:t>
            </a:r>
            <a:r>
              <a:rPr lang="pl-PL" dirty="0"/>
              <a:t> </a:t>
            </a:r>
            <a:r>
              <a:rPr lang="pl-PL" dirty="0" err="1"/>
              <a:t>moderated</a:t>
            </a:r>
            <a:r>
              <a:rPr lang="pl-PL" dirty="0"/>
              <a:t> by Hassan </a:t>
            </a:r>
            <a:r>
              <a:rPr lang="pl-PL" dirty="0" err="1"/>
              <a:t>Tabatabaee</a:t>
            </a:r>
            <a:r>
              <a:rPr lang="pl-PL" dirty="0"/>
              <a:t>, </a:t>
            </a:r>
            <a:r>
              <a:rPr lang="pl-PL" i="1" dirty="0" err="1"/>
              <a:t>Cargill</a:t>
            </a:r>
            <a:endParaRPr lang="pl-PL"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TRB Webinar: </a:t>
            </a:r>
            <a:r>
              <a:rPr lang="pl-PL" dirty="0" err="1"/>
              <a:t>Implementing</a:t>
            </a:r>
            <a:r>
              <a:rPr lang="pl-PL" dirty="0"/>
              <a:t> </a:t>
            </a:r>
            <a:r>
              <a:rPr lang="pl-PL" dirty="0" err="1"/>
              <a:t>Alternative</a:t>
            </a:r>
            <a:r>
              <a:rPr lang="pl-PL" dirty="0"/>
              <a:t> </a:t>
            </a:r>
            <a:r>
              <a:rPr lang="pl-PL" dirty="0" err="1"/>
              <a:t>Flexible</a:t>
            </a:r>
            <a:r>
              <a:rPr lang="pl-PL" dirty="0"/>
              <a:t> </a:t>
            </a:r>
            <a:r>
              <a:rPr lang="pl-PL" dirty="0" err="1"/>
              <a:t>Pavement</a:t>
            </a:r>
            <a:r>
              <a:rPr lang="pl-PL" dirty="0"/>
              <a:t> </a:t>
            </a:r>
            <a:r>
              <a:rPr lang="pl-PL" dirty="0" err="1"/>
              <a:t>Binders</a:t>
            </a:r>
            <a:endParaRPr lang="en-GB" dirty="0"/>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b="1" dirty="0"/>
              <a:t>Learning Objectives</a:t>
            </a:r>
            <a:r>
              <a:rPr lang="pl-PL" b="1" dirty="0"/>
              <a:t>:</a:t>
            </a:r>
          </a:p>
          <a:p>
            <a:pPr>
              <a:buFont typeface="Arial" panose="020B0604020202020204" pitchFamily="34" charset="0"/>
              <a:buChar char="•"/>
            </a:pPr>
            <a:r>
              <a:rPr lang="en-US" dirty="0"/>
              <a:t>Assess potential low-carbon alternative binders for implementation</a:t>
            </a:r>
          </a:p>
          <a:p>
            <a:pPr>
              <a:buFont typeface="Arial" panose="020B0604020202020204" pitchFamily="34" charset="0"/>
              <a:buChar char="•"/>
            </a:pPr>
            <a:r>
              <a:rPr lang="en-US" dirty="0"/>
              <a:t>Identify key research gaps and needs to guide present and future research</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TRB Webinar: </a:t>
            </a:r>
            <a:r>
              <a:rPr lang="pl-PL" dirty="0" err="1"/>
              <a:t>Implementing</a:t>
            </a:r>
            <a:r>
              <a:rPr lang="pl-PL" dirty="0"/>
              <a:t> </a:t>
            </a:r>
            <a:r>
              <a:rPr lang="pl-PL" dirty="0" err="1"/>
              <a:t>Alternative</a:t>
            </a:r>
            <a:r>
              <a:rPr lang="pl-PL" dirty="0"/>
              <a:t> </a:t>
            </a:r>
            <a:r>
              <a:rPr lang="pl-PL" dirty="0" err="1"/>
              <a:t>Flexible</a:t>
            </a:r>
            <a:r>
              <a:rPr lang="pl-PL" dirty="0"/>
              <a:t> </a:t>
            </a:r>
            <a:r>
              <a:rPr lang="pl-PL" dirty="0" err="1"/>
              <a:t>Pavement</a:t>
            </a:r>
            <a:r>
              <a:rPr lang="pl-PL" dirty="0"/>
              <a:t> </a:t>
            </a:r>
            <a:r>
              <a:rPr lang="pl-PL" dirty="0" err="1"/>
              <a:t>Binders</a:t>
            </a:r>
            <a:endParaRPr lang="en-GB" dirty="0"/>
          </a:p>
        </p:txBody>
      </p:sp>
      <p:pic>
        <p:nvPicPr>
          <p:cNvPr id="3" name="Multimedia online 2" descr="Recent low-carbon infrastructure legislations around the world have led to increased interest and research in alternative flexible pavement binders. TRB hosted a webinar on Monday, February 12, 2024 from 10:00 AM to 11:30 AM Eastern that reviewed strategic, practical, and implementation needs for low-carbon alternative binders for flexible pavements. Presenters shared the motivation for seeking alternative binders, including bitumen availability, life-cycle assessment, and cost. Presenters also addressed the life-time performance and post-life performance of alternative binders." title="TRB Webinar: Implementing Alternative Flexible Pavement Binders">
            <a:hlinkClick r:id="" action="ppaction://noaction"/>
            <a:extLst>
              <a:ext uri="{FF2B5EF4-FFF2-40B4-BE49-F238E27FC236}">
                <a16:creationId xmlns:a16="http://schemas.microsoft.com/office/drawing/2014/main" id="{EA715ED8-197E-0602-91E6-ECA2D36C0BFE}"/>
              </a:ext>
            </a:extLst>
          </p:cNvPr>
          <p:cNvPicPr>
            <a:picLocks noRot="1" noChangeAspect="1"/>
          </p:cNvPicPr>
          <p:nvPr>
            <a:videoFile r:link="rId1"/>
          </p:nvPr>
        </p:nvPicPr>
        <p:blipFill>
          <a:blip r:embed="rId3"/>
          <a:stretch>
            <a:fillRect/>
          </a:stretch>
        </p:blipFill>
        <p:spPr>
          <a:xfrm>
            <a:off x="939717" y="1989221"/>
            <a:ext cx="8235115" cy="463750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72C0A501-214B-470E-800D-415164215391}"/>
</file>

<file path=docProps/app.xml><?xml version="1.0" encoding="utf-8"?>
<Properties xmlns="http://schemas.openxmlformats.org/officeDocument/2006/extended-properties" xmlns:vt="http://schemas.openxmlformats.org/officeDocument/2006/docPropsVTypes">
  <TotalTime>236</TotalTime>
  <Words>230</Words>
  <Application>Microsoft Office PowerPoint</Application>
  <PresentationFormat>Panoramiczny</PresentationFormat>
  <Paragraphs>20</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Implementing Alternative Flexible Pavement Binders</vt:lpstr>
      <vt:lpstr>Road Transportation Systems Engineering Development in the Sub-Saharan Africa – Modern EU Master Programme &amp; Capacity Building</vt:lpstr>
      <vt:lpstr>Prezentacja programu PowerPoint</vt:lpstr>
      <vt:lpstr>TRB Webinar: Implementing Alternative Flexible Pavement Binders</vt:lpstr>
      <vt:lpstr>TRB Webinar: Implementing Alternative Flexible Pavement Binders</vt:lpstr>
      <vt:lpstr>TRB Webinar: Implementing Alternative Flexible Pavement Binders</vt:lpstr>
      <vt:lpstr>TRB Webinar: Implementing Alternative Flexible Pavement Binders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30</cp:revision>
  <dcterms:modified xsi:type="dcterms:W3CDTF">2026-05-29T10:48:01Z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