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7"/>
  </p:notesMasterIdLst>
  <p:handoutMasterIdLst>
    <p:handoutMasterId r:id="rId38"/>
  </p:handoutMasterIdLst>
  <p:sldIdLst>
    <p:sldId id="306" r:id="rId6"/>
    <p:sldId id="452" r:id="rId7"/>
    <p:sldId id="318" r:id="rId8"/>
    <p:sldId id="431" r:id="rId9"/>
    <p:sldId id="389" r:id="rId10"/>
    <p:sldId id="319" r:id="rId11"/>
    <p:sldId id="390" r:id="rId12"/>
    <p:sldId id="391" r:id="rId13"/>
    <p:sldId id="392" r:id="rId14"/>
    <p:sldId id="393" r:id="rId15"/>
    <p:sldId id="436" r:id="rId16"/>
    <p:sldId id="437" r:id="rId17"/>
    <p:sldId id="450" r:id="rId18"/>
    <p:sldId id="396" r:id="rId19"/>
    <p:sldId id="395" r:id="rId20"/>
    <p:sldId id="449" r:id="rId21"/>
    <p:sldId id="397" r:id="rId22"/>
    <p:sldId id="398" r:id="rId23"/>
    <p:sldId id="401" r:id="rId24"/>
    <p:sldId id="402" r:id="rId25"/>
    <p:sldId id="403" r:id="rId26"/>
    <p:sldId id="404" r:id="rId27"/>
    <p:sldId id="445" r:id="rId28"/>
    <p:sldId id="405" r:id="rId29"/>
    <p:sldId id="406" r:id="rId30"/>
    <p:sldId id="446" r:id="rId31"/>
    <p:sldId id="451" r:id="rId32"/>
    <p:sldId id="428" r:id="rId33"/>
    <p:sldId id="429" r:id="rId34"/>
    <p:sldId id="430" r:id="rId35"/>
    <p:sldId id="309" r:id="rId3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7515030-96E2-4B4B-853F-1F23CF70EA22}" v="2" dt="2026-05-04T16:33:12.66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3:12.661" v="1"/>
      <pc:docMkLst>
        <pc:docMk/>
      </pc:docMkLst>
      <pc:sldMasterChg chg="modSldLayout">
        <pc:chgData name="Wojciech Kustra" userId="afebd3d0-216b-4c4f-8992-1bf1fda6d5e8" providerId="ADAL" clId="{1D307E72-7901-4E61-A01B-3C4232ABCF63}" dt="2026-05-04T16:33:12.661" v="1"/>
        <pc:sldMasterMkLst>
          <pc:docMk/>
          <pc:sldMasterMk cId="0" sldId="2147483648"/>
        </pc:sldMasterMkLst>
        <pc:sldLayoutChg chg="addSp delSp modSp">
          <pc:chgData name="Wojciech Kustra" userId="afebd3d0-216b-4c4f-8992-1bf1fda6d5e8" providerId="ADAL" clId="{1D307E72-7901-4E61-A01B-3C4232ABCF63}" dt="2026-05-04T16:33:12.661" v="1"/>
          <pc:sldLayoutMkLst>
            <pc:docMk/>
            <pc:sldMasterMk cId="0" sldId="2147483648"/>
            <pc:sldLayoutMk cId="0" sldId="2147483650"/>
          </pc:sldLayoutMkLst>
          <pc:spChg chg="mod">
            <ac:chgData name="Wojciech Kustra" userId="afebd3d0-216b-4c4f-8992-1bf1fda6d5e8" providerId="ADAL" clId="{1D307E72-7901-4E61-A01B-3C4232ABCF63}" dt="2026-05-04T16:33:12.661" v="1"/>
            <ac:spMkLst>
              <pc:docMk/>
              <pc:sldMasterMk cId="0" sldId="2147483648"/>
              <pc:sldLayoutMk cId="0" sldId="2147483650"/>
              <ac:spMk id="5" creationId="{6FC530D9-835A-BECC-6AD9-A37D35AD67CB}"/>
            </ac:spMkLst>
          </pc:spChg>
          <pc:grpChg chg="add mod">
            <ac:chgData name="Wojciech Kustra" userId="afebd3d0-216b-4c4f-8992-1bf1fda6d5e8" providerId="ADAL" clId="{1D307E72-7901-4E61-A01B-3C4232ABCF63}" dt="2026-05-04T16:33:12.661" v="1"/>
            <ac:grpSpMkLst>
              <pc:docMk/>
              <pc:sldMasterMk cId="0" sldId="2147483648"/>
              <pc:sldLayoutMk cId="0" sldId="2147483650"/>
              <ac:grpSpMk id="3" creationId="{BCAEDBBE-C242-7763-E640-812A8C114204}"/>
            </ac:grpSpMkLst>
          </pc:grpChg>
          <pc:picChg chg="mod">
            <ac:chgData name="Wojciech Kustra" userId="afebd3d0-216b-4c4f-8992-1bf1fda6d5e8" providerId="ADAL" clId="{1D307E72-7901-4E61-A01B-3C4232ABCF63}" dt="2026-05-04T16:33:12.661" v="1"/>
            <ac:picMkLst>
              <pc:docMk/>
              <pc:sldMasterMk cId="0" sldId="2147483648"/>
              <pc:sldLayoutMk cId="0" sldId="2147483650"/>
              <ac:picMk id="4" creationId="{D4F61643-B3AC-9182-E81A-9D996A022D38}"/>
            </ac:picMkLst>
          </pc:picChg>
          <pc:picChg chg="del">
            <ac:chgData name="Wojciech Kustra" userId="afebd3d0-216b-4c4f-8992-1bf1fda6d5e8" providerId="ADAL" clId="{1D307E72-7901-4E61-A01B-3C4232ABCF63}" dt="2026-05-04T16:33:12.284"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details will be discussed in the future lectures</a:t>
            </a:r>
          </a:p>
        </p:txBody>
      </p:sp>
    </p:spTree>
    <p:extLst>
      <p:ext uri="{BB962C8B-B14F-4D97-AF65-F5344CB8AC3E}">
        <p14:creationId xmlns:p14="http://schemas.microsoft.com/office/powerpoint/2010/main" val="1536474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D0703-5D19-85D9-1357-E3DDECF47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5288C-796B-53F1-559D-415B02986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A7D3C-5528-BF27-C850-63ED4F2DA6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6040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E944-20C3-2505-E9FC-C5D756D03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09E10-521D-8390-9039-A4C029716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C544D-C247-FDAA-9E23-6893405E85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45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41BC-F5AD-94BF-8553-60B47FE4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AE56A-0441-50DB-D243-817A08CB8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FCD94-8B0E-3542-EC97-3069A73128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491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E831-DE04-A471-7C5E-FF6AAEB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8A30-81E3-839D-EB00-ED018F731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36349-F97B-6353-EEB1-AFA5A7CBA9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286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D849-9F65-2AC7-4197-6B91EC67A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C2A737-334F-142B-546E-AA419ED8C3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D8F939-B01A-98A0-A24A-5917654FBA3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0501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9D189-009F-2568-E5FC-FAB3D73F0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9FF57-7432-BCE7-00CC-872DDA6B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4D3C5-1765-C004-ACC2-48E9533D4F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8184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BE806-F348-0FF4-1AE1-D5A219828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5C998-12E8-7779-0A6E-C15D921BE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80B54-1EE5-7C02-EFE9-D2B29218A87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8073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46847-2082-1473-6999-1B70766C0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4FC5C-31DF-DC2B-9CAC-C75B83B9B1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2D4C6-44D9-CD4B-E6C1-1BC1A636169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7396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14EC5-8F48-B096-44C2-E18DCABA1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79C8FE-3FBB-4642-D8D7-695F30538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6C47A-4083-9ED6-8666-129E087E2C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04999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65DD-22AA-99C1-E61C-F0F7D5548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61611-006A-820C-18C1-3BCFB51BA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D94DF-7A08-55C5-CB5C-E606C24376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8669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EDFB1-68D9-0ED1-5DEA-274194C54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1EC44-5CDE-D31C-2376-FA55FD160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DEDE-29FE-DCA8-FDBE-2B2ED47EE7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4987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4C17-3DAA-4B70-8CDF-FA9AE91CC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77B216-E484-BAA8-0903-0A3E51ADD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D59B-88E2-8B28-230A-E303789792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1136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403F-C042-CD98-00F9-F49F4D73A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8D413-D8A5-50A4-8096-F5A71F9D4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60EA1-6E65-B4B7-8F2D-602919E76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50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AF119-AF8F-948F-81F3-6AC8733DF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57971-D705-A286-5FDD-C1B8B25B6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6B079-7CEB-67B0-B2EE-27C9204238B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4478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52855-46B8-472A-6A19-C7B6820F8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76219-B30B-7BC6-18EC-5996F45E7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FE3D49-E902-5A51-5229-123F6D6D3B9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605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B1659-C900-9ECA-F891-A21C5491B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F9703-F8CF-580E-2191-2CA5A8AE41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52FE52-4A21-3C5D-F8CB-04A3F1BB0F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9790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6BCE3-0EDB-D704-7412-9150469A5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A103D-6283-72B9-CF21-0B2B66298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26B87-8F3C-15F6-FD19-50E73888F9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6203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E1AF1-F5DE-1060-6E4A-908C9A432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3628C-16C5-3358-9C33-A2CEF6E7B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2846F-DAC6-1C2A-086F-036EF350855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832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9248-90E5-09F0-EF8E-8BBCDE31D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FEED7-0E61-285F-6487-99F527747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A7452-060C-DCC2-F4F7-7A42C9AEDFA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521837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0266C461-2001-4877-B678-40D85F161521}"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45B863A0-2D5B-40EF-8463-11252C33170E}" type="datetime1">
              <a:rPr lang="en-US" smtClean="0"/>
              <a:t>5/4/2026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491AA1-90E5-42E7-98FF-C53CFB15B747}" type="datetime1">
              <a:rPr lang="en-US" smtClean="0"/>
              <a:t>5/4/2026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BF8575CA-CCC8-46CE-9094-328876D9375E}" type="datetime1">
              <a:rPr lang="en-US" smtClean="0"/>
              <a:t>5/4/2026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0D6B57AD-4179-4430-8689-F61184338116}" type="datetime1">
              <a:rPr lang="en-US" smtClean="0"/>
              <a:t>5/4/2026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CAEDBBE-C242-7763-E640-812A8C114204}"/>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D4F61643-B3AC-9182-E81A-9D996A022D38}"/>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FC530D9-835A-BECC-6AD9-A37D35AD67CB}"/>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C55DA5AE-2244-4DF6-9A3F-7D46A985EB6B}" type="datetime1">
              <a:rPr lang="en-US" smtClean="0"/>
              <a:t>5/4/2026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 </a:t>
            </a:r>
            <a:r>
              <a:rPr lang="en-US" dirty="0">
                <a:solidFill>
                  <a:srgbClr val="0070C0"/>
                </a:solidFill>
              </a:rPr>
              <a:t>5</a:t>
            </a:r>
            <a:r>
              <a:rPr lang="pl-PL" dirty="0">
                <a:solidFill>
                  <a:srgbClr val="0070C0"/>
                </a:solidFill>
              </a:rPr>
              <a:t>: </a:t>
            </a:r>
            <a:r>
              <a:rPr lang="en-US" dirty="0">
                <a:solidFill>
                  <a:srgbClr val="0070C0"/>
                </a:solidFill>
              </a:rPr>
              <a:t>Advanced Topics and Case Studies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Lecture </a:t>
            </a:r>
            <a:r>
              <a:rPr lang="en-US" dirty="0">
                <a:solidFill>
                  <a:srgbClr val="0070C0"/>
                </a:solidFill>
              </a:rPr>
              <a:t>22</a:t>
            </a:r>
            <a:r>
              <a:rPr lang="pl-PL" dirty="0">
                <a:solidFill>
                  <a:srgbClr val="0070C0"/>
                </a:solidFill>
              </a:rPr>
              <a:t>: </a:t>
            </a:r>
            <a:r>
              <a:rPr lang="en-US" dirty="0">
                <a:solidFill>
                  <a:srgbClr val="0070C0"/>
                </a:solidFill>
              </a:rPr>
              <a:t>Urban Mobility and Smart Cities</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FA20F-55C7-6C5C-54DF-399829122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9C9CDE-CFEB-A54D-B97B-4EE3DC2EF46E}"/>
              </a:ext>
            </a:extLst>
          </p:cNvPr>
          <p:cNvSpPr txBox="1">
            <a:spLocks noGrp="1"/>
          </p:cNvSpPr>
          <p:nvPr>
            <p:ph type="title"/>
          </p:nvPr>
        </p:nvSpPr>
        <p:spPr>
          <a:xfrm>
            <a:off x="726281" y="432621"/>
            <a:ext cx="5485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&amp; Urban Mobility Concepts</a:t>
            </a:r>
          </a:p>
        </p:txBody>
      </p:sp>
      <p:sp>
        <p:nvSpPr>
          <p:cNvPr id="10" name="object 3">
            <a:extLst>
              <a:ext uri="{FF2B5EF4-FFF2-40B4-BE49-F238E27FC236}">
                <a16:creationId xmlns:a16="http://schemas.microsoft.com/office/drawing/2014/main" id="{49B903DA-3F20-DF1C-7C53-35C9FD7681FA}"/>
              </a:ext>
            </a:extLst>
          </p:cNvPr>
          <p:cNvSpPr txBox="1"/>
          <p:nvPr/>
        </p:nvSpPr>
        <p:spPr>
          <a:xfrm>
            <a:off x="726281" y="1336377"/>
            <a:ext cx="10725152" cy="570486"/>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Cities around the world are adopting strategic frameworks to guide sustainable, inclusive, and tech-enabled mobility systems. Here are some of the most influential models shaping urban planning today:</a:t>
            </a:r>
          </a:p>
        </p:txBody>
      </p:sp>
      <p:sp>
        <p:nvSpPr>
          <p:cNvPr id="12" name="object 3">
            <a:extLst>
              <a:ext uri="{FF2B5EF4-FFF2-40B4-BE49-F238E27FC236}">
                <a16:creationId xmlns:a16="http://schemas.microsoft.com/office/drawing/2014/main" id="{09C5D95B-363E-7A78-07A5-DBA701C99CC8}"/>
              </a:ext>
            </a:extLst>
          </p:cNvPr>
          <p:cNvSpPr txBox="1"/>
          <p:nvPr/>
        </p:nvSpPr>
        <p:spPr>
          <a:xfrm>
            <a:off x="726281" y="2123139"/>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Planning Tools in Use: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697C3857-12C5-D3D5-D73D-04E753F721D7}"/>
              </a:ext>
            </a:extLst>
          </p:cNvPr>
          <p:cNvSpPr txBox="1"/>
          <p:nvPr/>
        </p:nvSpPr>
        <p:spPr>
          <a:xfrm>
            <a:off x="920834" y="2583779"/>
            <a:ext cx="10725152" cy="196574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SUMP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EU’s Sustainable Urban Mobility Plan (12-step process)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15-Minute City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Local access to work, shops, healthcare, leisure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Mobility Hubs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Integrate transport, shared modes, parcel lockers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Complete Streets &amp; Mobility Pyramid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Prioritize active mobility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Digital Twins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Simulate urban systems for smarter planning</a:t>
            </a:r>
          </a:p>
        </p:txBody>
      </p:sp>
      <p:sp>
        <p:nvSpPr>
          <p:cNvPr id="3" name="Slide Number Placeholder 2">
            <a:extLst>
              <a:ext uri="{FF2B5EF4-FFF2-40B4-BE49-F238E27FC236}">
                <a16:creationId xmlns:a16="http://schemas.microsoft.com/office/drawing/2014/main" id="{124CF8C5-28B2-E8FA-C403-13D954EC4EC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10</a:t>
            </a:fld>
            <a:endParaRPr lang="en-AT" spc="-64" dirty="0"/>
          </a:p>
        </p:txBody>
      </p:sp>
      <p:pic>
        <p:nvPicPr>
          <p:cNvPr id="6" name="Picture 5" descr="A diagram of a circular chart&#10;&#10;AI-generated content may be incorrect.">
            <a:extLst>
              <a:ext uri="{FF2B5EF4-FFF2-40B4-BE49-F238E27FC236}">
                <a16:creationId xmlns:a16="http://schemas.microsoft.com/office/drawing/2014/main" id="{4D5989C6-6D81-8B6F-D87A-5EE8F6ED6C55}"/>
              </a:ext>
            </a:extLst>
          </p:cNvPr>
          <p:cNvPicPr>
            <a:picLocks noChangeAspect="1"/>
          </p:cNvPicPr>
          <p:nvPr/>
        </p:nvPicPr>
        <p:blipFill>
          <a:blip r:embed="rId3">
            <a:extLst>
              <a:ext uri="{28A0092B-C50C-407E-A947-70E740481C1C}">
                <a14:useLocalDpi xmlns:a14="http://schemas.microsoft.com/office/drawing/2010/main" val="0"/>
              </a:ext>
            </a:extLst>
          </a:blip>
          <a:srcRect l="1141" t="2251" r="1307" b="4854"/>
          <a:stretch/>
        </p:blipFill>
        <p:spPr>
          <a:xfrm>
            <a:off x="7099070" y="2354518"/>
            <a:ext cx="4930288" cy="3468765"/>
          </a:xfrm>
          <a:prstGeom prst="rect">
            <a:avLst/>
          </a:prstGeom>
        </p:spPr>
      </p:pic>
      <p:sp>
        <p:nvSpPr>
          <p:cNvPr id="7" name="TextBox 6">
            <a:extLst>
              <a:ext uri="{FF2B5EF4-FFF2-40B4-BE49-F238E27FC236}">
                <a16:creationId xmlns:a16="http://schemas.microsoft.com/office/drawing/2014/main" id="{960ADE23-F4AE-BF21-5D51-7D13A557CCBA}"/>
              </a:ext>
            </a:extLst>
          </p:cNvPr>
          <p:cNvSpPr txBox="1"/>
          <p:nvPr/>
        </p:nvSpPr>
        <p:spPr>
          <a:xfrm>
            <a:off x="9093758" y="5895682"/>
            <a:ext cx="1306286" cy="258532"/>
          </a:xfrm>
          <a:prstGeom prst="rect">
            <a:avLst/>
          </a:prstGeom>
          <a:noFill/>
        </p:spPr>
        <p:txBody>
          <a:bodyPr wrap="square" rtlCol="0">
            <a:spAutoFit/>
          </a:bodyPr>
          <a:lstStyle/>
          <a:p>
            <a:r>
              <a:rPr lang="en-US" sz="1200" dirty="0"/>
              <a:t>EU SUMP</a:t>
            </a:r>
          </a:p>
        </p:txBody>
      </p:sp>
      <p:sp>
        <p:nvSpPr>
          <p:cNvPr id="4" name="object 6">
            <a:extLst>
              <a:ext uri="{FF2B5EF4-FFF2-40B4-BE49-F238E27FC236}">
                <a16:creationId xmlns:a16="http://schemas.microsoft.com/office/drawing/2014/main" id="{91591F88-4EF0-25D9-3F3A-42F3901B31D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61405A04-2E70-C35C-18BE-67E735B8EC4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40E488F9-B374-B0EC-67E7-5EAC84116C9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1.5. Urban Mobility Planning Frameworks in Practice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26418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0BB47-DAD8-E48A-6CAA-049D58B2CF1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D1F3C2C-14B6-A3C0-2A76-7055F454E083}"/>
              </a:ext>
            </a:extLst>
          </p:cNvPr>
          <p:cNvSpPr txBox="1">
            <a:spLocks noGrp="1"/>
          </p:cNvSpPr>
          <p:nvPr>
            <p:ph type="title"/>
          </p:nvPr>
        </p:nvSpPr>
        <p:spPr>
          <a:xfrm>
            <a:off x="726281" y="432621"/>
            <a:ext cx="5485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&amp; Urban Mobility Concepts</a:t>
            </a:r>
          </a:p>
        </p:txBody>
      </p:sp>
      <p:sp>
        <p:nvSpPr>
          <p:cNvPr id="4" name="object 3">
            <a:extLst>
              <a:ext uri="{FF2B5EF4-FFF2-40B4-BE49-F238E27FC236}">
                <a16:creationId xmlns:a16="http://schemas.microsoft.com/office/drawing/2014/main" id="{507B0356-971D-17EC-D1C7-53164B89FC03}"/>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Common Performance Metrics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4F59F947-7809-91AC-7803-187E0AB3080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11</a:t>
            </a:fld>
            <a:endParaRPr lang="en-AT" spc="-64" dirty="0"/>
          </a:p>
        </p:txBody>
      </p:sp>
      <p:graphicFrame>
        <p:nvGraphicFramePr>
          <p:cNvPr id="6" name="Table 5">
            <a:extLst>
              <a:ext uri="{FF2B5EF4-FFF2-40B4-BE49-F238E27FC236}">
                <a16:creationId xmlns:a16="http://schemas.microsoft.com/office/drawing/2014/main" id="{658B250A-0BF0-D1E9-61AB-DFF411B99FC3}"/>
              </a:ext>
            </a:extLst>
          </p:cNvPr>
          <p:cNvGraphicFramePr>
            <a:graphicFrameLocks noGrp="1"/>
          </p:cNvGraphicFramePr>
          <p:nvPr>
            <p:extLst>
              <p:ext uri="{D42A27DB-BD31-4B8C-83A1-F6EECF244321}">
                <p14:modId xmlns:p14="http://schemas.microsoft.com/office/powerpoint/2010/main" val="2400110844"/>
              </p:ext>
            </p:extLst>
          </p:nvPr>
        </p:nvGraphicFramePr>
        <p:xfrm>
          <a:off x="2032000" y="2000468"/>
          <a:ext cx="8128000" cy="2595880"/>
        </p:xfrm>
        <a:graphic>
          <a:graphicData uri="http://schemas.openxmlformats.org/drawingml/2006/table">
            <a:tbl>
              <a:tblPr firstRow="1" bandRow="1">
                <a:tableStyleId>{EEE7283C-3CF3-47DC-8721-378D4A62B228}</a:tableStyleId>
              </a:tblPr>
              <a:tblGrid>
                <a:gridCol w="4064000">
                  <a:extLst>
                    <a:ext uri="{9D8B030D-6E8A-4147-A177-3AD203B41FA5}">
                      <a16:colId xmlns:a16="http://schemas.microsoft.com/office/drawing/2014/main" val="2533912153"/>
                    </a:ext>
                  </a:extLst>
                </a:gridCol>
                <a:gridCol w="4064000">
                  <a:extLst>
                    <a:ext uri="{9D8B030D-6E8A-4147-A177-3AD203B41FA5}">
                      <a16:colId xmlns:a16="http://schemas.microsoft.com/office/drawing/2014/main" val="3990520444"/>
                    </a:ext>
                  </a:extLst>
                </a:gridCol>
              </a:tblGrid>
              <a:tr h="370840">
                <a:tc>
                  <a:txBody>
                    <a:bodyPr/>
                    <a:lstStyle/>
                    <a:p>
                      <a:r>
                        <a:rPr lang="en-US" dirty="0"/>
                        <a:t>Indicator</a:t>
                      </a:r>
                    </a:p>
                  </a:txBody>
                  <a:tcPr/>
                </a:tc>
                <a:tc>
                  <a:txBody>
                    <a:bodyPr/>
                    <a:lstStyle/>
                    <a:p>
                      <a:r>
                        <a:rPr lang="en-US" dirty="0"/>
                        <a:t>Why is it matters?</a:t>
                      </a:r>
                    </a:p>
                  </a:txBody>
                  <a:tcPr/>
                </a:tc>
                <a:extLst>
                  <a:ext uri="{0D108BD9-81ED-4DB2-BD59-A6C34878D82A}">
                    <a16:rowId xmlns:a16="http://schemas.microsoft.com/office/drawing/2014/main" val="749910370"/>
                  </a:ext>
                </a:extLst>
              </a:tr>
              <a:tr h="370840">
                <a:tc>
                  <a:txBody>
                    <a:bodyPr/>
                    <a:lstStyle/>
                    <a:p>
                      <a:r>
                        <a:rPr lang="en-US" sz="1800" b="0" i="0" dirty="0">
                          <a:solidFill>
                            <a:srgbClr val="000000"/>
                          </a:solidFill>
                          <a:effectLst/>
                          <a:latin typeface="+mn-lt"/>
                          <a:ea typeface="+mn-ea"/>
                          <a:cs typeface="+mn-cs"/>
                        </a:rPr>
                        <a:t>Avg. door-to-door travel time</a:t>
                      </a:r>
                      <a:endParaRPr lang="en-US" dirty="0"/>
                    </a:p>
                  </a:txBody>
                  <a:tcPr/>
                </a:tc>
                <a:tc>
                  <a:txBody>
                    <a:bodyPr/>
                    <a:lstStyle/>
                    <a:p>
                      <a:r>
                        <a:rPr lang="en-US" sz="1800" b="0" i="0" dirty="0">
                          <a:solidFill>
                            <a:srgbClr val="000000"/>
                          </a:solidFill>
                          <a:effectLst/>
                          <a:latin typeface="+mn-lt"/>
                          <a:ea typeface="+mn-ea"/>
                          <a:cs typeface="+mn-cs"/>
                        </a:rPr>
                        <a:t>Measures real-world access</a:t>
                      </a:r>
                      <a:endParaRPr lang="en-US" dirty="0"/>
                    </a:p>
                  </a:txBody>
                  <a:tcPr/>
                </a:tc>
                <a:extLst>
                  <a:ext uri="{0D108BD9-81ED-4DB2-BD59-A6C34878D82A}">
                    <a16:rowId xmlns:a16="http://schemas.microsoft.com/office/drawing/2014/main" val="3563576519"/>
                  </a:ext>
                </a:extLst>
              </a:tr>
              <a:tr h="370840">
                <a:tc>
                  <a:txBody>
                    <a:bodyPr/>
                    <a:lstStyle/>
                    <a:p>
                      <a:r>
                        <a:rPr lang="en-US" sz="1800" b="0" i="0" dirty="0">
                          <a:solidFill>
                            <a:srgbClr val="000000"/>
                          </a:solidFill>
                          <a:effectLst/>
                          <a:latin typeface="+mn-lt"/>
                          <a:ea typeface="+mn-ea"/>
                          <a:cs typeface="+mn-cs"/>
                        </a:rPr>
                        <a:t>Mode split</a:t>
                      </a:r>
                      <a:endParaRPr lang="en-US" dirty="0"/>
                    </a:p>
                  </a:txBody>
                  <a:tcPr/>
                </a:tc>
                <a:tc>
                  <a:txBody>
                    <a:bodyPr/>
                    <a:lstStyle/>
                    <a:p>
                      <a:r>
                        <a:rPr lang="en-US" sz="1800" b="0" i="0" dirty="0">
                          <a:solidFill>
                            <a:srgbClr val="000000"/>
                          </a:solidFill>
                          <a:effectLst/>
                          <a:latin typeface="+mn-lt"/>
                          <a:ea typeface="+mn-ea"/>
                          <a:cs typeface="+mn-cs"/>
                        </a:rPr>
                        <a:t>Indicates user preferences</a:t>
                      </a:r>
                      <a:endParaRPr lang="en-US" dirty="0"/>
                    </a:p>
                  </a:txBody>
                  <a:tcPr/>
                </a:tc>
                <a:extLst>
                  <a:ext uri="{0D108BD9-81ED-4DB2-BD59-A6C34878D82A}">
                    <a16:rowId xmlns:a16="http://schemas.microsoft.com/office/drawing/2014/main" val="518337999"/>
                  </a:ext>
                </a:extLst>
              </a:tr>
              <a:tr h="370840">
                <a:tc>
                  <a:txBody>
                    <a:bodyPr/>
                    <a:lstStyle/>
                    <a:p>
                      <a:r>
                        <a:rPr lang="en-US" sz="1800" b="0" i="0" dirty="0">
                          <a:solidFill>
                            <a:srgbClr val="000000"/>
                          </a:solidFill>
                          <a:effectLst/>
                          <a:latin typeface="+mn-lt"/>
                          <a:ea typeface="+mn-ea"/>
                          <a:cs typeface="+mn-cs"/>
                        </a:rPr>
                        <a:t>Car-km per capita &amp; parking space</a:t>
                      </a:r>
                      <a:endParaRPr lang="en-US" dirty="0"/>
                    </a:p>
                  </a:txBody>
                  <a:tcPr/>
                </a:tc>
                <a:tc>
                  <a:txBody>
                    <a:bodyPr/>
                    <a:lstStyle/>
                    <a:p>
                      <a:r>
                        <a:rPr lang="en-US" sz="1800" b="0" i="0" dirty="0">
                          <a:solidFill>
                            <a:srgbClr val="000000"/>
                          </a:solidFill>
                          <a:effectLst/>
                          <a:latin typeface="+mn-lt"/>
                          <a:ea typeface="+mn-ea"/>
                          <a:cs typeface="+mn-cs"/>
                        </a:rPr>
                        <a:t>Reflects car dependence</a:t>
                      </a:r>
                      <a:endParaRPr lang="en-US" dirty="0"/>
                    </a:p>
                  </a:txBody>
                  <a:tcPr/>
                </a:tc>
                <a:extLst>
                  <a:ext uri="{0D108BD9-81ED-4DB2-BD59-A6C34878D82A}">
                    <a16:rowId xmlns:a16="http://schemas.microsoft.com/office/drawing/2014/main" val="3619776852"/>
                  </a:ext>
                </a:extLst>
              </a:tr>
              <a:tr h="370840">
                <a:tc>
                  <a:txBody>
                    <a:bodyPr/>
                    <a:lstStyle/>
                    <a:p>
                      <a:r>
                        <a:rPr lang="en-US" sz="1800" b="0" i="0" dirty="0">
                          <a:solidFill>
                            <a:srgbClr val="000000"/>
                          </a:solidFill>
                          <a:effectLst/>
                          <a:latin typeface="+mn-lt"/>
                          <a:ea typeface="+mn-ea"/>
                          <a:cs typeface="+mn-cs"/>
                        </a:rPr>
                        <a:t>Emissions (GHG, noise, air)</a:t>
                      </a:r>
                      <a:endParaRPr lang="en-US" dirty="0"/>
                    </a:p>
                  </a:txBody>
                  <a:tcPr/>
                </a:tc>
                <a:tc>
                  <a:txBody>
                    <a:bodyPr/>
                    <a:lstStyle/>
                    <a:p>
                      <a:r>
                        <a:rPr lang="en-US" sz="1800" b="0" i="0" dirty="0">
                          <a:solidFill>
                            <a:srgbClr val="000000"/>
                          </a:solidFill>
                          <a:effectLst/>
                          <a:latin typeface="+mn-lt"/>
                          <a:ea typeface="+mn-ea"/>
                          <a:cs typeface="+mn-cs"/>
                        </a:rPr>
                        <a:t>Public health &amp; climate impact</a:t>
                      </a:r>
                      <a:endParaRPr lang="en-US" dirty="0"/>
                    </a:p>
                  </a:txBody>
                  <a:tcPr/>
                </a:tc>
                <a:extLst>
                  <a:ext uri="{0D108BD9-81ED-4DB2-BD59-A6C34878D82A}">
                    <a16:rowId xmlns:a16="http://schemas.microsoft.com/office/drawing/2014/main" val="3538898926"/>
                  </a:ext>
                </a:extLst>
              </a:tr>
              <a:tr h="370840">
                <a:tc>
                  <a:txBody>
                    <a:bodyPr/>
                    <a:lstStyle/>
                    <a:p>
                      <a:r>
                        <a:rPr lang="en-US" sz="1800" b="0" i="0" dirty="0">
                          <a:solidFill>
                            <a:srgbClr val="000000"/>
                          </a:solidFill>
                          <a:effectLst/>
                          <a:latin typeface="+mn-lt"/>
                          <a:ea typeface="+mn-ea"/>
                          <a:cs typeface="+mn-cs"/>
                        </a:rPr>
                        <a:t>Road injury rate</a:t>
                      </a:r>
                      <a:endParaRPr lang="en-US" dirty="0"/>
                    </a:p>
                  </a:txBody>
                  <a:tcPr/>
                </a:tc>
                <a:tc>
                  <a:txBody>
                    <a:bodyPr/>
                    <a:lstStyle/>
                    <a:p>
                      <a:r>
                        <a:rPr lang="en-US" sz="1800" b="0" i="0" dirty="0">
                          <a:solidFill>
                            <a:srgbClr val="000000"/>
                          </a:solidFill>
                          <a:effectLst/>
                          <a:latin typeface="+mn-lt"/>
                          <a:ea typeface="+mn-ea"/>
                          <a:cs typeface="+mn-cs"/>
                        </a:rPr>
                        <a:t>Safety benchmark</a:t>
                      </a:r>
                      <a:endParaRPr lang="en-US" dirty="0"/>
                    </a:p>
                  </a:txBody>
                  <a:tcPr/>
                </a:tc>
                <a:extLst>
                  <a:ext uri="{0D108BD9-81ED-4DB2-BD59-A6C34878D82A}">
                    <a16:rowId xmlns:a16="http://schemas.microsoft.com/office/drawing/2014/main" val="2208968148"/>
                  </a:ext>
                </a:extLst>
              </a:tr>
              <a:tr h="370840">
                <a:tc>
                  <a:txBody>
                    <a:bodyPr/>
                    <a:lstStyle/>
                    <a:p>
                      <a:r>
                        <a:rPr lang="en-US" sz="1800" b="0" i="0" dirty="0">
                          <a:solidFill>
                            <a:srgbClr val="000000"/>
                          </a:solidFill>
                          <a:effectLst/>
                          <a:latin typeface="+mn-lt"/>
                          <a:ea typeface="+mn-ea"/>
                          <a:cs typeface="+mn-cs"/>
                        </a:rPr>
                        <a:t>% near frequent public transport</a:t>
                      </a:r>
                      <a:endParaRPr lang="en-US" dirty="0"/>
                    </a:p>
                  </a:txBody>
                  <a:tcPr/>
                </a:tc>
                <a:tc>
                  <a:txBody>
                    <a:bodyPr/>
                    <a:lstStyle/>
                    <a:p>
                      <a:r>
                        <a:rPr lang="en-US" sz="1800" b="0" i="0" dirty="0">
                          <a:solidFill>
                            <a:srgbClr val="000000"/>
                          </a:solidFill>
                          <a:effectLst/>
                          <a:latin typeface="+mn-lt"/>
                          <a:ea typeface="+mn-ea"/>
                          <a:cs typeface="+mn-cs"/>
                        </a:rPr>
                        <a:t>Equity &amp; service quality marker</a:t>
                      </a:r>
                      <a:endParaRPr lang="en-US" dirty="0"/>
                    </a:p>
                  </a:txBody>
                  <a:tcPr/>
                </a:tc>
                <a:extLst>
                  <a:ext uri="{0D108BD9-81ED-4DB2-BD59-A6C34878D82A}">
                    <a16:rowId xmlns:a16="http://schemas.microsoft.com/office/drawing/2014/main" val="3613355224"/>
                  </a:ext>
                </a:extLst>
              </a:tr>
            </a:tbl>
          </a:graphicData>
        </a:graphic>
      </p:graphicFrame>
      <p:sp>
        <p:nvSpPr>
          <p:cNvPr id="3" name="object 6">
            <a:extLst>
              <a:ext uri="{FF2B5EF4-FFF2-40B4-BE49-F238E27FC236}">
                <a16:creationId xmlns:a16="http://schemas.microsoft.com/office/drawing/2014/main" id="{3C9C151E-5519-E142-90E0-C0115C08D8F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E1AD27CC-E975-0E59-3A02-1D3BABA3EAD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494EFFFC-0A97-274F-2781-B528FCA5FA2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1.6. Measuring Urban Mobility – Key KPIs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691473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DCCE3-90D4-7EEE-618A-4E9B6D13D45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3AA448-D99F-450B-2CA6-07845977F43E}"/>
              </a:ext>
            </a:extLst>
          </p:cNvPr>
          <p:cNvSpPr txBox="1">
            <a:spLocks noGrp="1"/>
          </p:cNvSpPr>
          <p:nvPr>
            <p:ph type="title"/>
          </p:nvPr>
        </p:nvSpPr>
        <p:spPr>
          <a:xfrm>
            <a:off x="726281" y="432621"/>
            <a:ext cx="5485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&amp; Urban Mobility Concepts</a:t>
            </a:r>
          </a:p>
        </p:txBody>
      </p:sp>
      <p:sp>
        <p:nvSpPr>
          <p:cNvPr id="4" name="object 3">
            <a:extLst>
              <a:ext uri="{FF2B5EF4-FFF2-40B4-BE49-F238E27FC236}">
                <a16:creationId xmlns:a16="http://schemas.microsoft.com/office/drawing/2014/main" id="{A50AB47F-8078-B410-0EAF-5DFE5CF5A348}"/>
              </a:ext>
            </a:extLst>
          </p:cNvPr>
          <p:cNvSpPr txBox="1"/>
          <p:nvPr/>
        </p:nvSpPr>
        <p:spPr>
          <a:xfrm>
            <a:off x="733424" y="1279158"/>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Segoe UI Emoji" panose="020B0502040204020203" pitchFamily="34" charset="0"/>
              </a:rPr>
              <a:t>Major Obstacles to Progress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689E085A-09BE-E62F-A22B-A28DF0D3EFBD}"/>
              </a:ext>
            </a:extLst>
          </p:cNvPr>
          <p:cNvSpPr txBox="1"/>
          <p:nvPr/>
        </p:nvSpPr>
        <p:spPr>
          <a:xfrm>
            <a:off x="927977" y="1739798"/>
            <a:ext cx="10725152" cy="257616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Institutional silos: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Fragmentation between transport, land-use, energy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Legacy car infrastructure: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Expensive to retrofit, culturally entrenched</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Funding gaps: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Long-term plans vs. short political terms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Data friction: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Privacy laws, poor interoperability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Equity challenges: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Gentrification, mobility deserts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Public narratives: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“War on cars” backlash</a:t>
            </a:r>
          </a:p>
        </p:txBody>
      </p:sp>
      <p:sp>
        <p:nvSpPr>
          <p:cNvPr id="3" name="Slide Number Placeholder 2">
            <a:extLst>
              <a:ext uri="{FF2B5EF4-FFF2-40B4-BE49-F238E27FC236}">
                <a16:creationId xmlns:a16="http://schemas.microsoft.com/office/drawing/2014/main" id="{3871875D-C1BB-6CAF-459A-D51BC4A68E9E}"/>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12</a:t>
            </a:fld>
            <a:endParaRPr lang="en-AT" spc="-64" dirty="0"/>
          </a:p>
        </p:txBody>
      </p:sp>
      <p:pic>
        <p:nvPicPr>
          <p:cNvPr id="4106" name="Picture 10">
            <a:extLst>
              <a:ext uri="{FF2B5EF4-FFF2-40B4-BE49-F238E27FC236}">
                <a16:creationId xmlns:a16="http://schemas.microsoft.com/office/drawing/2014/main" id="{84185BFE-9BB1-9AF6-DC6E-EF06514F47E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61" t="13950" r="2500" b="20238"/>
          <a:stretch/>
        </p:blipFill>
        <p:spPr bwMode="auto">
          <a:xfrm>
            <a:off x="638070" y="4249973"/>
            <a:ext cx="10915860" cy="2120957"/>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6">
            <a:extLst>
              <a:ext uri="{FF2B5EF4-FFF2-40B4-BE49-F238E27FC236}">
                <a16:creationId xmlns:a16="http://schemas.microsoft.com/office/drawing/2014/main" id="{8805E259-A3D6-D1A2-891E-EEB4323F58A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50E0DD2C-44A6-4304-C3D9-790318A0A08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7" name="object 3">
            <a:extLst>
              <a:ext uri="{FF2B5EF4-FFF2-40B4-BE49-F238E27FC236}">
                <a16:creationId xmlns:a16="http://schemas.microsoft.com/office/drawing/2014/main" id="{FB6D01E5-3968-609D-63B2-0D5994740BF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1.7. What’s Holding Us Back?</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888693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4580E-0C25-2B95-1108-192F14D39591}"/>
            </a:ext>
          </a:extLst>
        </p:cNvPr>
        <p:cNvGrpSpPr/>
        <p:nvPr/>
      </p:nvGrpSpPr>
      <p:grpSpPr>
        <a:xfrm>
          <a:off x="0" y="0"/>
          <a:ext cx="0" cy="0"/>
          <a:chOff x="0" y="0"/>
          <a:chExt cx="0" cy="0"/>
        </a:xfrm>
      </p:grpSpPr>
      <p:pic>
        <p:nvPicPr>
          <p:cNvPr id="7" name="Picture 6" descr="A diagram of a road safety system&#10;&#10;AI-generated content may be incorrect.">
            <a:extLst>
              <a:ext uri="{FF2B5EF4-FFF2-40B4-BE49-F238E27FC236}">
                <a16:creationId xmlns:a16="http://schemas.microsoft.com/office/drawing/2014/main" id="{846C81A3-9D89-1A4E-F1AA-C523B68443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2361" y="4090599"/>
            <a:ext cx="5980014" cy="2152481"/>
          </a:xfrm>
          <a:prstGeom prst="rect">
            <a:avLst/>
          </a:prstGeom>
        </p:spPr>
      </p:pic>
      <p:sp>
        <p:nvSpPr>
          <p:cNvPr id="2" name="object 2">
            <a:extLst>
              <a:ext uri="{FF2B5EF4-FFF2-40B4-BE49-F238E27FC236}">
                <a16:creationId xmlns:a16="http://schemas.microsoft.com/office/drawing/2014/main" id="{56E3C0EC-4225-9E86-743C-E44070F28D77}"/>
              </a:ext>
            </a:extLst>
          </p:cNvPr>
          <p:cNvSpPr txBox="1">
            <a:spLocks noGrp="1"/>
          </p:cNvSpPr>
          <p:nvPr>
            <p:ph type="title"/>
          </p:nvPr>
        </p:nvSpPr>
        <p:spPr>
          <a:xfrm>
            <a:off x="726281" y="432621"/>
            <a:ext cx="5485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&amp; Urban Mobility Concepts</a:t>
            </a:r>
          </a:p>
        </p:txBody>
      </p:sp>
      <p:sp>
        <p:nvSpPr>
          <p:cNvPr id="4" name="object 3">
            <a:extLst>
              <a:ext uri="{FF2B5EF4-FFF2-40B4-BE49-F238E27FC236}">
                <a16:creationId xmlns:a16="http://schemas.microsoft.com/office/drawing/2014/main" id="{41D4632F-A293-245A-BDC9-6AB96E6554AE}"/>
              </a:ext>
            </a:extLst>
          </p:cNvPr>
          <p:cNvSpPr txBox="1"/>
          <p:nvPr/>
        </p:nvSpPr>
        <p:spPr>
          <a:xfrm>
            <a:off x="726281" y="1777120"/>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Segoe UI Emoji" panose="020B0502040204020203" pitchFamily="34" charset="0"/>
              </a:rPr>
              <a:t>Transport’s Backbone Role:</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EE8DC0C-8F59-A380-C442-1CC77CA3C276}"/>
              </a:ext>
            </a:extLst>
          </p:cNvPr>
          <p:cNvSpPr txBox="1"/>
          <p:nvPr/>
        </p:nvSpPr>
        <p:spPr>
          <a:xfrm>
            <a:off x="920834" y="2237760"/>
            <a:ext cx="10725152" cy="211962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Feeds real-time data to energy, health, emergency, commerce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API-based networks allow adaptive traffic &amp; curb space use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IoT turns roads into the city’s nervous system</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Open standards (GTFS-RT, TN-ITS) enable innovation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Governance must balance tech efficiency with public trust</a:t>
            </a:r>
          </a:p>
        </p:txBody>
      </p:sp>
      <p:sp>
        <p:nvSpPr>
          <p:cNvPr id="3" name="Slide Number Placeholder 2">
            <a:extLst>
              <a:ext uri="{FF2B5EF4-FFF2-40B4-BE49-F238E27FC236}">
                <a16:creationId xmlns:a16="http://schemas.microsoft.com/office/drawing/2014/main" id="{675BD6FB-5B35-2ADB-5CAA-481AA5EB7C8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13</a:t>
            </a:fld>
            <a:endParaRPr lang="en-AT" spc="-64" dirty="0"/>
          </a:p>
        </p:txBody>
      </p:sp>
      <p:sp>
        <p:nvSpPr>
          <p:cNvPr id="5" name="object 3">
            <a:extLst>
              <a:ext uri="{FF2B5EF4-FFF2-40B4-BE49-F238E27FC236}">
                <a16:creationId xmlns:a16="http://schemas.microsoft.com/office/drawing/2014/main" id="{440471BC-6680-C3ED-4C61-35AC7DDC6A21}"/>
              </a:ext>
            </a:extLst>
          </p:cNvPr>
          <p:cNvSpPr txBox="1"/>
          <p:nvPr/>
        </p:nvSpPr>
        <p:spPr>
          <a:xfrm>
            <a:off x="726281" y="1356423"/>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15000"/>
              </a:lnSpc>
              <a:spcAft>
                <a:spcPts val="800"/>
              </a:spcAft>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Segoe UI Emoji" panose="020B0502040204020203" pitchFamily="34" charset="0"/>
              </a:rPr>
              <a:t>A smart city is only as smart as its mobility system.</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object 6">
            <a:extLst>
              <a:ext uri="{FF2B5EF4-FFF2-40B4-BE49-F238E27FC236}">
                <a16:creationId xmlns:a16="http://schemas.microsoft.com/office/drawing/2014/main" id="{E4E58E2B-71CC-594A-684D-BABE2AD0516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A9CFC488-0BB7-3F3A-1734-1AF56E13960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A4A61620-2C96-201F-629B-E0203F88641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1.8. Why Transport Matters in Smart Cities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854024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06D39-CAA7-7F0D-D44F-1821B99946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A09BBE8-3C61-516C-39EB-E2FFC90522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Role of Transport in Smart Cities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7D46A8F3-D1FB-FC1D-782C-79C0618EB34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14</a:t>
            </a:fld>
            <a:endParaRPr lang="en-AT" spc="-64" dirty="0"/>
          </a:p>
        </p:txBody>
      </p:sp>
      <p:sp>
        <p:nvSpPr>
          <p:cNvPr id="4" name="object 6">
            <a:extLst>
              <a:ext uri="{FF2B5EF4-FFF2-40B4-BE49-F238E27FC236}">
                <a16:creationId xmlns:a16="http://schemas.microsoft.com/office/drawing/2014/main" id="{042945FE-9BE5-8D98-5261-500FE8BFF5A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2A727109-E89B-4181-7045-2875E13F1E0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2336863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9E84-E32E-FA8D-06D8-5F3EFABC200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C9662C7-EE62-4027-7215-066F129CA724}"/>
              </a:ext>
            </a:extLst>
          </p:cNvPr>
          <p:cNvSpPr txBox="1">
            <a:spLocks noGrp="1"/>
          </p:cNvSpPr>
          <p:nvPr>
            <p:ph type="title"/>
          </p:nvPr>
        </p:nvSpPr>
        <p:spPr>
          <a:xfrm>
            <a:off x="726282" y="432621"/>
            <a:ext cx="504292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Role of Transport in Smart Cities</a:t>
            </a:r>
            <a:endParaRPr lang="en-US" sz="2400" b="1" dirty="0">
              <a:solidFill>
                <a:schemeClr val="bg1"/>
              </a:solidFill>
            </a:endParaRPr>
          </a:p>
        </p:txBody>
      </p:sp>
      <p:sp>
        <p:nvSpPr>
          <p:cNvPr id="4" name="object 3">
            <a:extLst>
              <a:ext uri="{FF2B5EF4-FFF2-40B4-BE49-F238E27FC236}">
                <a16:creationId xmlns:a16="http://schemas.microsoft.com/office/drawing/2014/main" id="{C20F796E-3AE2-C2B8-2E5E-CB37FB0AD062}"/>
              </a:ext>
            </a:extLst>
          </p:cNvPr>
          <p:cNvSpPr txBox="1"/>
          <p:nvPr/>
        </p:nvSpPr>
        <p:spPr>
          <a:xfrm>
            <a:off x="733424" y="1420557"/>
            <a:ext cx="10725151"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What is a Digital Twin?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F5B2EC2-4017-7BE1-BBAF-EB8714259644}"/>
              </a:ext>
            </a:extLst>
          </p:cNvPr>
          <p:cNvSpPr txBox="1"/>
          <p:nvPr/>
        </p:nvSpPr>
        <p:spPr>
          <a:xfrm>
            <a:off x="927977" y="1881197"/>
            <a:ext cx="10530598"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A real-time digital replica of physical urban systems (e.g., roads, transport, weather).</a:t>
            </a:r>
          </a:p>
        </p:txBody>
      </p:sp>
      <p:sp>
        <p:nvSpPr>
          <p:cNvPr id="3" name="object 3">
            <a:extLst>
              <a:ext uri="{FF2B5EF4-FFF2-40B4-BE49-F238E27FC236}">
                <a16:creationId xmlns:a16="http://schemas.microsoft.com/office/drawing/2014/main" id="{D3236281-FEC9-DA0E-F4AF-1EEAD8106E3C}"/>
              </a:ext>
            </a:extLst>
          </p:cNvPr>
          <p:cNvSpPr txBox="1"/>
          <p:nvPr/>
        </p:nvSpPr>
        <p:spPr>
          <a:xfrm>
            <a:off x="733425" y="2413296"/>
            <a:ext cx="563757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How They Work:</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756B123-B6EF-C578-13A2-018EBD271401}"/>
              </a:ext>
            </a:extLst>
          </p:cNvPr>
          <p:cNvSpPr txBox="1"/>
          <p:nvPr/>
        </p:nvSpPr>
        <p:spPr>
          <a:xfrm>
            <a:off x="927976" y="2863936"/>
            <a:ext cx="10446757"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Sensors feed live data (e.g., GPS, weather, traffic cameras) into a 3D environment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Enables “what-if” scenario testing for planning &amp; emergencies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Example: OPTICS model at Port of Corpus Christi integrates radar, AIS, weather</a:t>
            </a:r>
          </a:p>
        </p:txBody>
      </p:sp>
      <p:sp>
        <p:nvSpPr>
          <p:cNvPr id="7" name="object 3">
            <a:extLst>
              <a:ext uri="{FF2B5EF4-FFF2-40B4-BE49-F238E27FC236}">
                <a16:creationId xmlns:a16="http://schemas.microsoft.com/office/drawing/2014/main" id="{5955A5A3-9E99-AD99-6D1B-9BE76F07480B}"/>
              </a:ext>
            </a:extLst>
          </p:cNvPr>
          <p:cNvSpPr txBox="1"/>
          <p:nvPr/>
        </p:nvSpPr>
        <p:spPr>
          <a:xfrm>
            <a:off x="733425" y="4263074"/>
            <a:ext cx="563757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Benefits:</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227F7F6E-6043-5F68-63E4-CD5B7DC88301}"/>
              </a:ext>
            </a:extLst>
          </p:cNvPr>
          <p:cNvSpPr txBox="1"/>
          <p:nvPr/>
        </p:nvSpPr>
        <p:spPr>
          <a:xfrm>
            <a:off x="927977" y="4713714"/>
            <a:ext cx="10446756"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Predictive maintenance, incident response, emissions modelling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Integrated view across transport, energy, and logistics systems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Scalable – from street corridors to entire metro regions</a:t>
            </a:r>
          </a:p>
        </p:txBody>
      </p:sp>
      <p:sp>
        <p:nvSpPr>
          <p:cNvPr id="14" name="Slide Number Placeholder 13">
            <a:extLst>
              <a:ext uri="{FF2B5EF4-FFF2-40B4-BE49-F238E27FC236}">
                <a16:creationId xmlns:a16="http://schemas.microsoft.com/office/drawing/2014/main" id="{A98EBB52-BFCA-7313-CC05-14D400A881D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15</a:t>
            </a:fld>
            <a:endParaRPr lang="en-AT" spc="-64" dirty="0"/>
          </a:p>
        </p:txBody>
      </p:sp>
      <p:pic>
        <p:nvPicPr>
          <p:cNvPr id="8" name="Picture 7" descr="A diagram of a city&#10;&#10;AI-generated content may be incorrect.">
            <a:extLst>
              <a:ext uri="{FF2B5EF4-FFF2-40B4-BE49-F238E27FC236}">
                <a16:creationId xmlns:a16="http://schemas.microsoft.com/office/drawing/2014/main" id="{F04329A6-69EE-A63A-E245-B17C84118A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0062" y="4017386"/>
            <a:ext cx="4047752" cy="2292101"/>
          </a:xfrm>
          <a:prstGeom prst="rect">
            <a:avLst/>
          </a:prstGeom>
        </p:spPr>
      </p:pic>
      <p:sp>
        <p:nvSpPr>
          <p:cNvPr id="6" name="object 6">
            <a:extLst>
              <a:ext uri="{FF2B5EF4-FFF2-40B4-BE49-F238E27FC236}">
                <a16:creationId xmlns:a16="http://schemas.microsoft.com/office/drawing/2014/main" id="{183061C7-75AC-5457-70E0-EAD65378B90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9" name="object 6">
            <a:extLst>
              <a:ext uri="{FF2B5EF4-FFF2-40B4-BE49-F238E27FC236}">
                <a16:creationId xmlns:a16="http://schemas.microsoft.com/office/drawing/2014/main" id="{60A0249D-8C4F-9F7E-2CC1-3DCDC800300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084566BF-0790-BD98-EA5A-10609B10341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Digital Twins – Simulating Urban Mobility</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912012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0B21B-BBBE-7CAA-AF25-614FC1FA9ED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707A24D-4880-2A9E-39EF-1477CFE517AB}"/>
              </a:ext>
            </a:extLst>
          </p:cNvPr>
          <p:cNvSpPr txBox="1">
            <a:spLocks noGrp="1"/>
          </p:cNvSpPr>
          <p:nvPr>
            <p:ph type="title"/>
          </p:nvPr>
        </p:nvSpPr>
        <p:spPr>
          <a:xfrm>
            <a:off x="726281" y="432621"/>
            <a:ext cx="504292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Role of Transport in Smart Cities</a:t>
            </a:r>
            <a:endParaRPr lang="en-US" sz="2400" b="1" dirty="0">
              <a:solidFill>
                <a:schemeClr val="bg1"/>
              </a:solidFill>
            </a:endParaRPr>
          </a:p>
        </p:txBody>
      </p:sp>
      <p:sp>
        <p:nvSpPr>
          <p:cNvPr id="14" name="Slide Number Placeholder 13">
            <a:extLst>
              <a:ext uri="{FF2B5EF4-FFF2-40B4-BE49-F238E27FC236}">
                <a16:creationId xmlns:a16="http://schemas.microsoft.com/office/drawing/2014/main" id="{B1E7D87A-6712-A2E7-CF50-201E80834A2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16</a:t>
            </a:fld>
            <a:endParaRPr lang="en-AT" spc="-64" dirty="0"/>
          </a:p>
        </p:txBody>
      </p:sp>
      <p:sp>
        <p:nvSpPr>
          <p:cNvPr id="4" name="object 3">
            <a:extLst>
              <a:ext uri="{FF2B5EF4-FFF2-40B4-BE49-F238E27FC236}">
                <a16:creationId xmlns:a16="http://schemas.microsoft.com/office/drawing/2014/main" id="{29843749-9DDF-1A83-0001-96047793CED7}"/>
              </a:ext>
            </a:extLst>
          </p:cNvPr>
          <p:cNvSpPr txBox="1"/>
          <p:nvPr/>
        </p:nvSpPr>
        <p:spPr>
          <a:xfrm>
            <a:off x="726281" y="1331891"/>
            <a:ext cx="1053059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AI-powered traffic signals are transforming how cities manage intersections—making streets more responsive, efficient, and ready for the future of mobility.</a:t>
            </a:r>
          </a:p>
        </p:txBody>
      </p:sp>
      <p:sp>
        <p:nvSpPr>
          <p:cNvPr id="5" name="object 3">
            <a:extLst>
              <a:ext uri="{FF2B5EF4-FFF2-40B4-BE49-F238E27FC236}">
                <a16:creationId xmlns:a16="http://schemas.microsoft.com/office/drawing/2014/main" id="{AB54F81B-1E90-9C5C-AEF6-3B8B0F87C088}"/>
              </a:ext>
            </a:extLst>
          </p:cNvPr>
          <p:cNvSpPr txBox="1"/>
          <p:nvPr/>
        </p:nvSpPr>
        <p:spPr>
          <a:xfrm>
            <a:off x="733425" y="2028005"/>
            <a:ext cx="10641308"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What It Does:</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object 3">
            <a:extLst>
              <a:ext uri="{FF2B5EF4-FFF2-40B4-BE49-F238E27FC236}">
                <a16:creationId xmlns:a16="http://schemas.microsoft.com/office/drawing/2014/main" id="{D5FAA65E-37C7-91B7-D546-32D008890E11}"/>
              </a:ext>
            </a:extLst>
          </p:cNvPr>
          <p:cNvSpPr txBox="1"/>
          <p:nvPr/>
        </p:nvSpPr>
        <p:spPr>
          <a:xfrm>
            <a:off x="927976" y="2530991"/>
            <a:ext cx="10446757"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Real-time adaptive signal control based on live traffic conditions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Reduces congestion, fuel use, and delays</a:t>
            </a:r>
          </a:p>
        </p:txBody>
      </p:sp>
      <p:sp>
        <p:nvSpPr>
          <p:cNvPr id="7" name="object 3">
            <a:extLst>
              <a:ext uri="{FF2B5EF4-FFF2-40B4-BE49-F238E27FC236}">
                <a16:creationId xmlns:a16="http://schemas.microsoft.com/office/drawing/2014/main" id="{0ECCEF95-BB91-86B7-CE3F-0E8E96E07E99}"/>
              </a:ext>
            </a:extLst>
          </p:cNvPr>
          <p:cNvSpPr txBox="1"/>
          <p:nvPr/>
        </p:nvSpPr>
        <p:spPr>
          <a:xfrm>
            <a:off x="733425" y="3384703"/>
            <a:ext cx="10641308"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Global Impact:</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object 3">
            <a:extLst>
              <a:ext uri="{FF2B5EF4-FFF2-40B4-BE49-F238E27FC236}">
                <a16:creationId xmlns:a16="http://schemas.microsoft.com/office/drawing/2014/main" id="{4B3D2933-94A8-30A8-FFF9-AA11A921D251}"/>
              </a:ext>
            </a:extLst>
          </p:cNvPr>
          <p:cNvSpPr txBox="1"/>
          <p:nvPr/>
        </p:nvSpPr>
        <p:spPr>
          <a:xfrm>
            <a:off x="927977" y="3828220"/>
            <a:ext cx="10446756"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Prague 2024: AI systems cut corridor delays by 15–30%</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SCATS: Deployed in 55,000+ intersections across 180 cities</a:t>
            </a:r>
          </a:p>
        </p:txBody>
      </p:sp>
      <p:sp>
        <p:nvSpPr>
          <p:cNvPr id="9" name="object 3">
            <a:extLst>
              <a:ext uri="{FF2B5EF4-FFF2-40B4-BE49-F238E27FC236}">
                <a16:creationId xmlns:a16="http://schemas.microsoft.com/office/drawing/2014/main" id="{F3D46CB7-468B-E582-21D4-5B54250BA170}"/>
              </a:ext>
            </a:extLst>
          </p:cNvPr>
          <p:cNvSpPr txBox="1"/>
          <p:nvPr/>
        </p:nvSpPr>
        <p:spPr>
          <a:xfrm>
            <a:off x="726281" y="4702432"/>
            <a:ext cx="10648452"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Features:</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F88947D-0B06-32CF-3B97-F363D7104F43}"/>
              </a:ext>
            </a:extLst>
          </p:cNvPr>
          <p:cNvSpPr txBox="1"/>
          <p:nvPr/>
        </p:nvSpPr>
        <p:spPr>
          <a:xfrm>
            <a:off x="920833" y="5145949"/>
            <a:ext cx="10446756" cy="1052670"/>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Dynamic prioritization for buses, emergency vehicles, cyclists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Uses cameras, loop sensors, and machine learning algorithms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Fast ROI: &lt; 3 years payback via fuel and time savings</a:t>
            </a:r>
          </a:p>
        </p:txBody>
      </p:sp>
      <p:sp>
        <p:nvSpPr>
          <p:cNvPr id="3" name="object 6">
            <a:extLst>
              <a:ext uri="{FF2B5EF4-FFF2-40B4-BE49-F238E27FC236}">
                <a16:creationId xmlns:a16="http://schemas.microsoft.com/office/drawing/2014/main" id="{9EFDDC4A-7900-2830-4C1A-E4A356E2920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11" name="object 6">
            <a:extLst>
              <a:ext uri="{FF2B5EF4-FFF2-40B4-BE49-F238E27FC236}">
                <a16:creationId xmlns:a16="http://schemas.microsoft.com/office/drawing/2014/main" id="{F87548CF-8E9D-5ABB-5C30-76FA9D67D78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ECABA6B4-D1EC-2C9A-3067-121E9BB2120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AI-Enabled Traffic Signals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951473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54C5-5E0F-09D7-16AD-DECC267DD3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10F3407-8D12-8186-8571-B56B0217052E}"/>
              </a:ext>
            </a:extLst>
          </p:cNvPr>
          <p:cNvSpPr txBox="1">
            <a:spLocks noGrp="1"/>
          </p:cNvSpPr>
          <p:nvPr>
            <p:ph type="title"/>
          </p:nvPr>
        </p:nvSpPr>
        <p:spPr>
          <a:xfrm>
            <a:off x="726281" y="432621"/>
            <a:ext cx="504292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Role of Transport in Smart Cities</a:t>
            </a:r>
            <a:endParaRPr lang="en-US" sz="2400" b="1" dirty="0">
              <a:solidFill>
                <a:schemeClr val="bg1"/>
              </a:solidFill>
            </a:endParaRPr>
          </a:p>
        </p:txBody>
      </p:sp>
      <p:sp>
        <p:nvSpPr>
          <p:cNvPr id="10" name="object 3">
            <a:extLst>
              <a:ext uri="{FF2B5EF4-FFF2-40B4-BE49-F238E27FC236}">
                <a16:creationId xmlns:a16="http://schemas.microsoft.com/office/drawing/2014/main" id="{71F612C2-2518-FFB9-F967-BC0102515182}"/>
              </a:ext>
            </a:extLst>
          </p:cNvPr>
          <p:cNvSpPr txBox="1"/>
          <p:nvPr/>
        </p:nvSpPr>
        <p:spPr>
          <a:xfrm>
            <a:off x="726281" y="1507038"/>
            <a:ext cx="10725152"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A Single Platform for Urban Travel</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One app to plan, book, and pay across multiple transport modes</a:t>
            </a:r>
          </a:p>
        </p:txBody>
      </p:sp>
      <p:sp>
        <p:nvSpPr>
          <p:cNvPr id="12" name="object 3">
            <a:extLst>
              <a:ext uri="{FF2B5EF4-FFF2-40B4-BE49-F238E27FC236}">
                <a16:creationId xmlns:a16="http://schemas.microsoft.com/office/drawing/2014/main" id="{0B9BFEBA-0FDD-36DE-6DAB-0709B8C6DBFD}"/>
              </a:ext>
            </a:extLst>
          </p:cNvPr>
          <p:cNvSpPr txBox="1"/>
          <p:nvPr/>
        </p:nvSpPr>
        <p:spPr>
          <a:xfrm>
            <a:off x="726281" y="2219262"/>
            <a:ext cx="10718008"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Components: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753F0956-A37A-FA33-E83A-F7335BB536FC}"/>
              </a:ext>
            </a:extLst>
          </p:cNvPr>
          <p:cNvSpPr txBox="1"/>
          <p:nvPr/>
        </p:nvSpPr>
        <p:spPr>
          <a:xfrm>
            <a:off x="920833" y="2679901"/>
            <a:ext cx="9449066"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Public transport + shared bikes + taxis + rentals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Unified route planning, scheduling, ticketing, and payment</a:t>
            </a:r>
          </a:p>
        </p:txBody>
      </p:sp>
      <p:sp>
        <p:nvSpPr>
          <p:cNvPr id="14" name="object 3">
            <a:extLst>
              <a:ext uri="{FF2B5EF4-FFF2-40B4-BE49-F238E27FC236}">
                <a16:creationId xmlns:a16="http://schemas.microsoft.com/office/drawing/2014/main" id="{2E279D06-1C9E-8785-2D7F-8C48E3265411}"/>
              </a:ext>
            </a:extLst>
          </p:cNvPr>
          <p:cNvSpPr txBox="1"/>
          <p:nvPr/>
        </p:nvSpPr>
        <p:spPr>
          <a:xfrm>
            <a:off x="726281" y="3514673"/>
            <a:ext cx="636785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Global Examples: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E1599732-F46E-41F2-B28B-19E37614C1D7}"/>
              </a:ext>
            </a:extLst>
          </p:cNvPr>
          <p:cNvSpPr txBox="1"/>
          <p:nvPr/>
        </p:nvSpPr>
        <p:spPr>
          <a:xfrm>
            <a:off x="920834" y="3975312"/>
            <a:ext cx="10516311"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Vienna “Upstream” project: ↓ car use by 21%, ↑ PT by 26%</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Helsinki: 12% of </a:t>
            </a:r>
            <a:r>
              <a:rPr lang="en-US" sz="1800" dirty="0" err="1">
                <a:effectLst/>
                <a:latin typeface="Aptos" panose="020B0004020202020204" pitchFamily="34" charset="0"/>
                <a:ea typeface="Aptos" panose="020B0004020202020204" pitchFamily="34" charset="0"/>
                <a:cs typeface="Times New Roman" panose="02020603050405020304" pitchFamily="18" charset="0"/>
              </a:rPr>
              <a:t>MaaS</a:t>
            </a:r>
            <a:r>
              <a:rPr lang="en-US" sz="1800" dirty="0">
                <a:effectLst/>
                <a:latin typeface="Aptos" panose="020B0004020202020204" pitchFamily="34" charset="0"/>
                <a:ea typeface="Aptos" panose="020B0004020202020204" pitchFamily="34" charset="0"/>
                <a:cs typeface="Times New Roman" panose="02020603050405020304" pitchFamily="18" charset="0"/>
              </a:rPr>
              <a:t> users gave up private cars</a:t>
            </a:r>
          </a:p>
        </p:txBody>
      </p:sp>
      <p:sp>
        <p:nvSpPr>
          <p:cNvPr id="20" name="Slide Number Placeholder 19">
            <a:extLst>
              <a:ext uri="{FF2B5EF4-FFF2-40B4-BE49-F238E27FC236}">
                <a16:creationId xmlns:a16="http://schemas.microsoft.com/office/drawing/2014/main" id="{9E76F16D-FBBF-A0AC-82ED-D11CF53968D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17</a:t>
            </a:fld>
            <a:endParaRPr lang="en-AT" spc="-64" dirty="0"/>
          </a:p>
        </p:txBody>
      </p:sp>
      <p:sp>
        <p:nvSpPr>
          <p:cNvPr id="11" name="object 3">
            <a:extLst>
              <a:ext uri="{FF2B5EF4-FFF2-40B4-BE49-F238E27FC236}">
                <a16:creationId xmlns:a16="http://schemas.microsoft.com/office/drawing/2014/main" id="{3E9D8BE0-2DE0-E846-3504-DC785FA64A43}"/>
              </a:ext>
            </a:extLst>
          </p:cNvPr>
          <p:cNvSpPr txBox="1"/>
          <p:nvPr/>
        </p:nvSpPr>
        <p:spPr>
          <a:xfrm>
            <a:off x="719137" y="4810083"/>
            <a:ext cx="636785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Challenges: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object 3">
            <a:extLst>
              <a:ext uri="{FF2B5EF4-FFF2-40B4-BE49-F238E27FC236}">
                <a16:creationId xmlns:a16="http://schemas.microsoft.com/office/drawing/2014/main" id="{1FB44C0F-79B2-C387-6F5F-2055CD9E9401}"/>
              </a:ext>
            </a:extLst>
          </p:cNvPr>
          <p:cNvSpPr txBox="1"/>
          <p:nvPr/>
        </p:nvSpPr>
        <p:spPr>
          <a:xfrm>
            <a:off x="913690" y="5270723"/>
            <a:ext cx="10516311"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Requires open APIs, fare integration, data security</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Business models: pay-as-you-go, subscriptions, employer benefits</a:t>
            </a:r>
          </a:p>
        </p:txBody>
      </p:sp>
      <p:pic>
        <p:nvPicPr>
          <p:cNvPr id="18" name="Picture 17" descr="A screen shot of a computer&#10;&#10;AI-generated content may be incorrect.">
            <a:extLst>
              <a:ext uri="{FF2B5EF4-FFF2-40B4-BE49-F238E27FC236}">
                <a16:creationId xmlns:a16="http://schemas.microsoft.com/office/drawing/2014/main" id="{430F1DCA-9BB3-8E17-89F0-DD4385B3BB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9820" y="2897702"/>
            <a:ext cx="4983982" cy="2684006"/>
          </a:xfrm>
          <a:prstGeom prst="rect">
            <a:avLst/>
          </a:prstGeom>
        </p:spPr>
      </p:pic>
      <p:sp>
        <p:nvSpPr>
          <p:cNvPr id="3" name="object 6">
            <a:extLst>
              <a:ext uri="{FF2B5EF4-FFF2-40B4-BE49-F238E27FC236}">
                <a16:creationId xmlns:a16="http://schemas.microsoft.com/office/drawing/2014/main" id="{CDD120AF-4580-1256-486F-0826ACAD9EB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B46DEA51-A8C9-5E54-1CE7-BC47D6C4D66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17" name="object 3">
            <a:extLst>
              <a:ext uri="{FF2B5EF4-FFF2-40B4-BE49-F238E27FC236}">
                <a16:creationId xmlns:a16="http://schemas.microsoft.com/office/drawing/2014/main" id="{AAB8B002-02F6-A88D-3305-C3C96C8635A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2.3. Mobility-as-a-Service (</a:t>
            </a:r>
            <a:r>
              <a:rPr lang="en-US" b="1" dirty="0" err="1">
                <a:solidFill>
                  <a:schemeClr val="tx1"/>
                </a:solidFill>
                <a:latin typeface="Aptos" panose="020B0004020202020204" pitchFamily="34" charset="0"/>
                <a:ea typeface="Aptos" panose="020B0004020202020204" pitchFamily="34" charset="0"/>
                <a:cs typeface="Times New Roman" panose="02020603050405020304" pitchFamily="18" charset="0"/>
              </a:rPr>
              <a:t>MaaS</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713391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FD73-4648-D7F3-7601-2F146F92F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BBA935-9A38-2EBF-562E-FBB8B772B706}"/>
              </a:ext>
            </a:extLst>
          </p:cNvPr>
          <p:cNvSpPr txBox="1">
            <a:spLocks noGrp="1"/>
          </p:cNvSpPr>
          <p:nvPr>
            <p:ph type="title"/>
          </p:nvPr>
        </p:nvSpPr>
        <p:spPr>
          <a:xfrm>
            <a:off x="726282" y="442669"/>
            <a:ext cx="504292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Role of Transport in Smart Cities</a:t>
            </a:r>
            <a:endParaRPr lang="en-US" sz="2400" b="1" dirty="0">
              <a:solidFill>
                <a:schemeClr val="bg1"/>
              </a:solidFill>
            </a:endParaRPr>
          </a:p>
        </p:txBody>
      </p:sp>
      <p:sp>
        <p:nvSpPr>
          <p:cNvPr id="4" name="object 3">
            <a:extLst>
              <a:ext uri="{FF2B5EF4-FFF2-40B4-BE49-F238E27FC236}">
                <a16:creationId xmlns:a16="http://schemas.microsoft.com/office/drawing/2014/main" id="{1B26566A-A238-0559-4081-3AEEA4FDFE3D}"/>
              </a:ext>
            </a:extLst>
          </p:cNvPr>
          <p:cNvSpPr txBox="1"/>
          <p:nvPr/>
        </p:nvSpPr>
        <p:spPr>
          <a:xfrm>
            <a:off x="733424" y="1420559"/>
            <a:ext cx="852825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Clean Power for Clean Transport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D405157-F530-4CF9-8362-3EDEEF1D35C6}"/>
              </a:ext>
            </a:extLst>
          </p:cNvPr>
          <p:cNvSpPr txBox="1"/>
          <p:nvPr/>
        </p:nvSpPr>
        <p:spPr>
          <a:xfrm>
            <a:off x="927977" y="1881198"/>
            <a:ext cx="6533138"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Global electric bus stock: 635,000+ in 2023 (IEA)</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Shenzhen: World’s first 100% electric fleet – 16,000 buses</a:t>
            </a:r>
          </a:p>
        </p:txBody>
      </p:sp>
      <p:sp>
        <p:nvSpPr>
          <p:cNvPr id="3" name="object 3">
            <a:extLst>
              <a:ext uri="{FF2B5EF4-FFF2-40B4-BE49-F238E27FC236}">
                <a16:creationId xmlns:a16="http://schemas.microsoft.com/office/drawing/2014/main" id="{DE83F4A2-ED2F-AA46-2AC3-417429EA5805}"/>
              </a:ext>
            </a:extLst>
          </p:cNvPr>
          <p:cNvSpPr txBox="1"/>
          <p:nvPr/>
        </p:nvSpPr>
        <p:spPr>
          <a:xfrm>
            <a:off x="726282" y="2620178"/>
            <a:ext cx="852825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Charging Options: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F70C1D40-AF7D-15DA-5440-DF321C90664A}"/>
              </a:ext>
            </a:extLst>
          </p:cNvPr>
          <p:cNvSpPr txBox="1"/>
          <p:nvPr/>
        </p:nvSpPr>
        <p:spPr>
          <a:xfrm>
            <a:off x="927977" y="3066559"/>
            <a:ext cx="10530599" cy="1432261"/>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Depot charging (overnight)</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On-route / inductive</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Battery swaps</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Vehicle-to-grid (V2G)</a:t>
            </a:r>
          </a:p>
        </p:txBody>
      </p:sp>
      <p:sp>
        <p:nvSpPr>
          <p:cNvPr id="7" name="object 3">
            <a:extLst>
              <a:ext uri="{FF2B5EF4-FFF2-40B4-BE49-F238E27FC236}">
                <a16:creationId xmlns:a16="http://schemas.microsoft.com/office/drawing/2014/main" id="{99ABE05B-DD55-A113-9B02-7EBC84997BBA}"/>
              </a:ext>
            </a:extLst>
          </p:cNvPr>
          <p:cNvSpPr txBox="1"/>
          <p:nvPr/>
        </p:nvSpPr>
        <p:spPr>
          <a:xfrm>
            <a:off x="726282" y="4608318"/>
            <a:ext cx="724206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Incentives: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A147AC02-8117-1692-4DCA-36953A6AF977}"/>
              </a:ext>
            </a:extLst>
          </p:cNvPr>
          <p:cNvSpPr txBox="1"/>
          <p:nvPr/>
        </p:nvSpPr>
        <p:spPr>
          <a:xfrm>
            <a:off x="920834" y="5068958"/>
            <a:ext cx="4957257" cy="1052670"/>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Zero-emission mandates</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Green bonds, TCO subsidies</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Smart grid scheduling to reduce strain</a:t>
            </a:r>
          </a:p>
        </p:txBody>
      </p:sp>
      <p:sp>
        <p:nvSpPr>
          <p:cNvPr id="16" name="Slide Number Placeholder 15">
            <a:extLst>
              <a:ext uri="{FF2B5EF4-FFF2-40B4-BE49-F238E27FC236}">
                <a16:creationId xmlns:a16="http://schemas.microsoft.com/office/drawing/2014/main" id="{238C7C16-BA3D-F0B3-34E4-26E2CDBC40E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18</a:t>
            </a:fld>
            <a:endParaRPr lang="en-AT" spc="-64" dirty="0"/>
          </a:p>
        </p:txBody>
      </p:sp>
      <p:pic>
        <p:nvPicPr>
          <p:cNvPr id="8" name="Picture 7" descr="A blue bus parked in front of a white structure&#10;&#10;AI-generated content may be incorrect.">
            <a:extLst>
              <a:ext uri="{FF2B5EF4-FFF2-40B4-BE49-F238E27FC236}">
                <a16:creationId xmlns:a16="http://schemas.microsoft.com/office/drawing/2014/main" id="{B865EB1F-4020-CFB5-304B-0F28270DDB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6558" y="3810464"/>
            <a:ext cx="3289160" cy="2466870"/>
          </a:xfrm>
          <a:prstGeom prst="rect">
            <a:avLst/>
          </a:prstGeom>
        </p:spPr>
      </p:pic>
      <p:pic>
        <p:nvPicPr>
          <p:cNvPr id="12" name="Picture 11" descr="A green bus parked in a parking lot&#10;&#10;AI-generated content may be incorrect.">
            <a:extLst>
              <a:ext uri="{FF2B5EF4-FFF2-40B4-BE49-F238E27FC236}">
                <a16:creationId xmlns:a16="http://schemas.microsoft.com/office/drawing/2014/main" id="{685D27FE-2512-11F6-3858-44274A570C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26200" y="896709"/>
            <a:ext cx="1732376" cy="2596710"/>
          </a:xfrm>
          <a:prstGeom prst="rect">
            <a:avLst/>
          </a:prstGeom>
        </p:spPr>
      </p:pic>
      <p:sp>
        <p:nvSpPr>
          <p:cNvPr id="6" name="object 6">
            <a:extLst>
              <a:ext uri="{FF2B5EF4-FFF2-40B4-BE49-F238E27FC236}">
                <a16:creationId xmlns:a16="http://schemas.microsoft.com/office/drawing/2014/main" id="{2435F33C-86F0-1E09-6922-FC10B93657E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11" name="object 6">
            <a:extLst>
              <a:ext uri="{FF2B5EF4-FFF2-40B4-BE49-F238E27FC236}">
                <a16:creationId xmlns:a16="http://schemas.microsoft.com/office/drawing/2014/main" id="{A030185E-2933-DF0B-B347-462B1F986A1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BAC6EF51-FE40-35D0-DB3F-070BEF9C09D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2.4.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Electrification &amp; </a:t>
            </a:r>
            <a:r>
              <a:rPr lang="en-US" b="1" kern="100" dirty="0" err="1">
                <a:solidFill>
                  <a:schemeClr val="tx1"/>
                </a:solidFill>
                <a:latin typeface="Aptos" panose="020B0004020202020204" pitchFamily="34" charset="0"/>
                <a:ea typeface="Aptos" panose="020B0004020202020204" pitchFamily="34" charset="0"/>
                <a:cs typeface="Times New Roman" panose="02020603050405020304" pitchFamily="18" charset="0"/>
              </a:rPr>
              <a:t>Decarbonisation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183815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1751-85CC-0C90-CE81-C2B27F63A0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C69A9F-0CC6-F0A2-6E2B-663AC1220D6B}"/>
              </a:ext>
            </a:extLst>
          </p:cNvPr>
          <p:cNvSpPr txBox="1">
            <a:spLocks noGrp="1"/>
          </p:cNvSpPr>
          <p:nvPr>
            <p:ph type="title"/>
          </p:nvPr>
        </p:nvSpPr>
        <p:spPr>
          <a:xfrm>
            <a:off x="726282" y="432621"/>
            <a:ext cx="504292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Role of Transport in Smart Cities</a:t>
            </a:r>
            <a:endParaRPr lang="en-US" sz="2400" b="1" dirty="0">
              <a:solidFill>
                <a:schemeClr val="bg1"/>
              </a:solidFill>
            </a:endParaRPr>
          </a:p>
        </p:txBody>
      </p:sp>
      <p:sp>
        <p:nvSpPr>
          <p:cNvPr id="10" name="object 3">
            <a:extLst>
              <a:ext uri="{FF2B5EF4-FFF2-40B4-BE49-F238E27FC236}">
                <a16:creationId xmlns:a16="http://schemas.microsoft.com/office/drawing/2014/main" id="{94C2FCAA-2F43-8A43-223C-7F2E963336DB}"/>
              </a:ext>
            </a:extLst>
          </p:cNvPr>
          <p:cNvSpPr txBox="1"/>
          <p:nvPr/>
        </p:nvSpPr>
        <p:spPr>
          <a:xfrm>
            <a:off x="742643" y="1362886"/>
            <a:ext cx="10725152" cy="750023"/>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Reclaiming the Street for People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Reorganizing 9 city blocks into low-traffic, pedestrian-friendly zones</a:t>
            </a:r>
          </a:p>
        </p:txBody>
      </p:sp>
      <p:sp>
        <p:nvSpPr>
          <p:cNvPr id="3" name="object 3">
            <a:extLst>
              <a:ext uri="{FF2B5EF4-FFF2-40B4-BE49-F238E27FC236}">
                <a16:creationId xmlns:a16="http://schemas.microsoft.com/office/drawing/2014/main" id="{813E4CC0-35BA-C70F-3992-3C1A3C12650F}"/>
              </a:ext>
            </a:extLst>
          </p:cNvPr>
          <p:cNvSpPr txBox="1"/>
          <p:nvPr/>
        </p:nvSpPr>
        <p:spPr>
          <a:xfrm>
            <a:off x="726282" y="2243769"/>
            <a:ext cx="5176079"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Results: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757890-CE8B-82B3-67EE-53D6A56DEA7B}"/>
              </a:ext>
            </a:extLst>
          </p:cNvPr>
          <p:cNvSpPr txBox="1"/>
          <p:nvPr/>
        </p:nvSpPr>
        <p:spPr>
          <a:xfrm>
            <a:off x="920835" y="2704409"/>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 26% vehicle traffic</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 30% cycling, ↑ 10% foot traffic</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 NO₂, ↓ noise, ↓ heat island effect</a:t>
            </a:r>
          </a:p>
        </p:txBody>
      </p:sp>
      <p:sp>
        <p:nvSpPr>
          <p:cNvPr id="7" name="object 3">
            <a:extLst>
              <a:ext uri="{FF2B5EF4-FFF2-40B4-BE49-F238E27FC236}">
                <a16:creationId xmlns:a16="http://schemas.microsoft.com/office/drawing/2014/main" id="{07F6F4EE-F074-A901-CB4E-2519128E3123}"/>
              </a:ext>
            </a:extLst>
          </p:cNvPr>
          <p:cNvSpPr txBox="1"/>
          <p:nvPr/>
        </p:nvSpPr>
        <p:spPr>
          <a:xfrm>
            <a:off x="726282" y="4131738"/>
            <a:ext cx="5176079"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Tactical Urbanism:</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7603D23E-1F46-1A49-5230-C8913BCB55A6}"/>
              </a:ext>
            </a:extLst>
          </p:cNvPr>
          <p:cNvSpPr txBox="1"/>
          <p:nvPr/>
        </p:nvSpPr>
        <p:spPr>
          <a:xfrm>
            <a:off x="920835" y="4592378"/>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Quick deployment: planters, paint, bollards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Feedback loops to iterate and scale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Community co-design = political durability</a:t>
            </a:r>
          </a:p>
        </p:txBody>
      </p:sp>
      <p:sp>
        <p:nvSpPr>
          <p:cNvPr id="14" name="Slide Number Placeholder 13">
            <a:extLst>
              <a:ext uri="{FF2B5EF4-FFF2-40B4-BE49-F238E27FC236}">
                <a16:creationId xmlns:a16="http://schemas.microsoft.com/office/drawing/2014/main" id="{8FEB587B-4CA1-3526-F961-45F2EC0E0E3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19</a:t>
            </a:fld>
            <a:endParaRPr lang="en-AT" spc="-64" dirty="0"/>
          </a:p>
        </p:txBody>
      </p:sp>
      <p:pic>
        <p:nvPicPr>
          <p:cNvPr id="8" name="Picture 7" descr="A aerial view of a city&#10;&#10;AI-generated content may be incorrect.">
            <a:extLst>
              <a:ext uri="{FF2B5EF4-FFF2-40B4-BE49-F238E27FC236}">
                <a16:creationId xmlns:a16="http://schemas.microsoft.com/office/drawing/2014/main" id="{CC13628D-8C5D-2018-CC5E-C5366D271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4862" y="2277240"/>
            <a:ext cx="5191125" cy="3476625"/>
          </a:xfrm>
          <a:prstGeom prst="rect">
            <a:avLst/>
          </a:prstGeom>
        </p:spPr>
      </p:pic>
      <p:sp>
        <p:nvSpPr>
          <p:cNvPr id="4" name="object 6">
            <a:extLst>
              <a:ext uri="{FF2B5EF4-FFF2-40B4-BE49-F238E27FC236}">
                <a16:creationId xmlns:a16="http://schemas.microsoft.com/office/drawing/2014/main" id="{31545CF6-4A0B-5E5D-CE3E-3475A594FFC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C764C8B2-7419-8688-E56B-619924B82D4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58CB0177-78AD-0642-CB22-B2954427BBB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Barcelona’s Superblocks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860916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326504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7BD3-63B1-EBAC-0D42-BE7F80B5D9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2142E2-A2B1-4B43-B454-FAB4D4B6910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Innovative Mobility Solutions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A6902CEA-DC6E-A77D-2A4C-B8157538AB70}"/>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20</a:t>
            </a:fld>
            <a:endParaRPr lang="en-AT" spc="-64" dirty="0"/>
          </a:p>
        </p:txBody>
      </p:sp>
      <p:sp>
        <p:nvSpPr>
          <p:cNvPr id="4" name="object 6">
            <a:extLst>
              <a:ext uri="{FF2B5EF4-FFF2-40B4-BE49-F238E27FC236}">
                <a16:creationId xmlns:a16="http://schemas.microsoft.com/office/drawing/2014/main" id="{90C39618-462D-9EFD-2811-A1C4A335916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DCD53796-F9A9-53B5-5239-A644F3FCB81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1672372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7D44-5939-5641-EB4A-73CC734DF4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864712-A2CA-6B97-9082-024B01928240}"/>
              </a:ext>
            </a:extLst>
          </p:cNvPr>
          <p:cNvSpPr txBox="1">
            <a:spLocks noGrp="1"/>
          </p:cNvSpPr>
          <p:nvPr>
            <p:ph type="title"/>
          </p:nvPr>
        </p:nvSpPr>
        <p:spPr>
          <a:xfrm>
            <a:off x="726284" y="432621"/>
            <a:ext cx="45715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Innovative Mobility Solutions</a:t>
            </a:r>
            <a:endParaRPr lang="en-US" sz="2400" b="1" dirty="0">
              <a:solidFill>
                <a:schemeClr val="bg1"/>
              </a:solidFill>
            </a:endParaRPr>
          </a:p>
        </p:txBody>
      </p:sp>
      <p:sp>
        <p:nvSpPr>
          <p:cNvPr id="5" name="object 3">
            <a:extLst>
              <a:ext uri="{FF2B5EF4-FFF2-40B4-BE49-F238E27FC236}">
                <a16:creationId xmlns:a16="http://schemas.microsoft.com/office/drawing/2014/main" id="{71ABE3F3-99A8-047E-7067-4FD5740D9698}"/>
              </a:ext>
            </a:extLst>
          </p:cNvPr>
          <p:cNvSpPr txBox="1"/>
          <p:nvPr/>
        </p:nvSpPr>
        <p:spPr>
          <a:xfrm>
            <a:off x="726283" y="1456252"/>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Innovation in urban mobility goes beyond technology—it’s about transforming how people and goods move, how decisions are made, and how cities adapt.</a:t>
            </a:r>
          </a:p>
        </p:txBody>
      </p:sp>
      <p:sp>
        <p:nvSpPr>
          <p:cNvPr id="7" name="object 3">
            <a:extLst>
              <a:ext uri="{FF2B5EF4-FFF2-40B4-BE49-F238E27FC236}">
                <a16:creationId xmlns:a16="http://schemas.microsoft.com/office/drawing/2014/main" id="{C86143E6-CC0E-94C0-4E2C-FCE956631DD0}"/>
              </a:ext>
            </a:extLst>
          </p:cNvPr>
          <p:cNvSpPr txBox="1"/>
          <p:nvPr/>
        </p:nvSpPr>
        <p:spPr>
          <a:xfrm>
            <a:off x="726283" y="2264277"/>
            <a:ext cx="55817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Key Innovation Domains: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B51E9EF4-922E-D4F5-30B2-D663AF1C90CC}"/>
              </a:ext>
            </a:extLst>
          </p:cNvPr>
          <p:cNvSpPr txBox="1"/>
          <p:nvPr/>
        </p:nvSpPr>
        <p:spPr>
          <a:xfrm>
            <a:off x="976585" y="2818579"/>
            <a:ext cx="10257268" cy="257616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Micromobility – e-scooters, cargo e-bikes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Autonomous shuttles – campus / first-mile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Urban Air Mobility – eVTOLs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Smart logistics – curb APIs, drones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Policy shifts – pricing, permits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Cross-cutting layer: AI + mobility data platforms</a:t>
            </a:r>
          </a:p>
        </p:txBody>
      </p:sp>
      <p:sp>
        <p:nvSpPr>
          <p:cNvPr id="12" name="Slide Number Placeholder 11">
            <a:extLst>
              <a:ext uri="{FF2B5EF4-FFF2-40B4-BE49-F238E27FC236}">
                <a16:creationId xmlns:a16="http://schemas.microsoft.com/office/drawing/2014/main" id="{362234E2-8C75-D0F1-2906-85ACB65B6D99}"/>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21</a:t>
            </a:fld>
            <a:endParaRPr lang="en-AT" spc="-64" dirty="0"/>
          </a:p>
        </p:txBody>
      </p:sp>
      <p:pic>
        <p:nvPicPr>
          <p:cNvPr id="6" name="Picture 5" descr="A white and black airplane on a runway&#10;&#10;AI-generated content may be incorrect.">
            <a:extLst>
              <a:ext uri="{FF2B5EF4-FFF2-40B4-BE49-F238E27FC236}">
                <a16:creationId xmlns:a16="http://schemas.microsoft.com/office/drawing/2014/main" id="{1F3C5E21-7691-A7BB-1038-200DBBFB6F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0119" y="1835765"/>
            <a:ext cx="2934459" cy="1831456"/>
          </a:xfrm>
          <a:prstGeom prst="rect">
            <a:avLst/>
          </a:prstGeom>
        </p:spPr>
      </p:pic>
      <p:sp>
        <p:nvSpPr>
          <p:cNvPr id="8" name="TextBox 7">
            <a:extLst>
              <a:ext uri="{FF2B5EF4-FFF2-40B4-BE49-F238E27FC236}">
                <a16:creationId xmlns:a16="http://schemas.microsoft.com/office/drawing/2014/main" id="{B733A269-1212-2B60-36E5-388CB7661A96}"/>
              </a:ext>
            </a:extLst>
          </p:cNvPr>
          <p:cNvSpPr txBox="1"/>
          <p:nvPr/>
        </p:nvSpPr>
        <p:spPr>
          <a:xfrm>
            <a:off x="9455499" y="3628625"/>
            <a:ext cx="1105319" cy="258532"/>
          </a:xfrm>
          <a:prstGeom prst="rect">
            <a:avLst/>
          </a:prstGeom>
          <a:noFill/>
        </p:spPr>
        <p:txBody>
          <a:bodyPr wrap="square" rtlCol="0">
            <a:spAutoFit/>
          </a:bodyPr>
          <a:lstStyle/>
          <a:p>
            <a:r>
              <a:rPr lang="en-US" sz="1200" dirty="0"/>
              <a:t>eVTOLs</a:t>
            </a:r>
          </a:p>
        </p:txBody>
      </p:sp>
      <p:pic>
        <p:nvPicPr>
          <p:cNvPr id="14" name="Picture 13" descr="A blue and white bus on a gravel road&#10;&#10;AI-generated content may be incorrect.">
            <a:extLst>
              <a:ext uri="{FF2B5EF4-FFF2-40B4-BE49-F238E27FC236}">
                <a16:creationId xmlns:a16="http://schemas.microsoft.com/office/drawing/2014/main" id="{6DC876D8-DEEA-1DD9-2565-D203E9D56D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0119" y="3987390"/>
            <a:ext cx="2934459" cy="2030660"/>
          </a:xfrm>
          <a:prstGeom prst="rect">
            <a:avLst/>
          </a:prstGeom>
        </p:spPr>
      </p:pic>
      <p:sp>
        <p:nvSpPr>
          <p:cNvPr id="15" name="TextBox 14">
            <a:extLst>
              <a:ext uri="{FF2B5EF4-FFF2-40B4-BE49-F238E27FC236}">
                <a16:creationId xmlns:a16="http://schemas.microsoft.com/office/drawing/2014/main" id="{B029472F-FC1F-F666-34CF-F105C1EF2F6A}"/>
              </a:ext>
            </a:extLst>
          </p:cNvPr>
          <p:cNvSpPr txBox="1"/>
          <p:nvPr/>
        </p:nvSpPr>
        <p:spPr>
          <a:xfrm>
            <a:off x="9003048" y="5983496"/>
            <a:ext cx="2010219" cy="258532"/>
          </a:xfrm>
          <a:prstGeom prst="rect">
            <a:avLst/>
          </a:prstGeom>
          <a:noFill/>
        </p:spPr>
        <p:txBody>
          <a:bodyPr wrap="square" rtlCol="0">
            <a:spAutoFit/>
          </a:bodyPr>
          <a:lstStyle/>
          <a:p>
            <a:r>
              <a:rPr lang="en-US" sz="1200" dirty="0"/>
              <a:t>Autonomous Shuttles</a:t>
            </a:r>
          </a:p>
        </p:txBody>
      </p:sp>
      <p:sp>
        <p:nvSpPr>
          <p:cNvPr id="3" name="object 6">
            <a:extLst>
              <a:ext uri="{FF2B5EF4-FFF2-40B4-BE49-F238E27FC236}">
                <a16:creationId xmlns:a16="http://schemas.microsoft.com/office/drawing/2014/main" id="{45943332-4821-155E-6C33-8774C6423F9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AFDCED6B-5035-238C-6FFA-667151EC667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1153B057-2899-9E85-F32E-2D86CDA8A59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3.1. What Counts as “Innovation”?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378916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B70F-D26C-BF6F-1B67-5C079C547C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A2BE23-9A44-1D07-E48B-F20A79CFE673}"/>
              </a:ext>
            </a:extLst>
          </p:cNvPr>
          <p:cNvSpPr txBox="1">
            <a:spLocks noGrp="1"/>
          </p:cNvSpPr>
          <p:nvPr>
            <p:ph type="title"/>
          </p:nvPr>
        </p:nvSpPr>
        <p:spPr>
          <a:xfrm>
            <a:off x="726283" y="442669"/>
            <a:ext cx="45715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Innovative Mobility Solutions</a:t>
            </a:r>
            <a:endParaRPr lang="en-US" sz="2400" b="1" dirty="0">
              <a:solidFill>
                <a:schemeClr val="bg1"/>
              </a:solidFill>
            </a:endParaRPr>
          </a:p>
        </p:txBody>
      </p:sp>
      <p:sp>
        <p:nvSpPr>
          <p:cNvPr id="12" name="Slide Number Placeholder 11">
            <a:extLst>
              <a:ext uri="{FF2B5EF4-FFF2-40B4-BE49-F238E27FC236}">
                <a16:creationId xmlns:a16="http://schemas.microsoft.com/office/drawing/2014/main" id="{575FA08C-ADC8-773D-C724-02201976C38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22</a:t>
            </a:fld>
            <a:endParaRPr lang="en-AT" spc="-64" dirty="0"/>
          </a:p>
        </p:txBody>
      </p:sp>
      <p:sp>
        <p:nvSpPr>
          <p:cNvPr id="3" name="object 3">
            <a:extLst>
              <a:ext uri="{FF2B5EF4-FFF2-40B4-BE49-F238E27FC236}">
                <a16:creationId xmlns:a16="http://schemas.microsoft.com/office/drawing/2014/main" id="{06718D83-8FFC-D040-80EA-970B55859443}"/>
              </a:ext>
            </a:extLst>
          </p:cNvPr>
          <p:cNvSpPr txBox="1"/>
          <p:nvPr/>
        </p:nvSpPr>
        <p:spPr>
          <a:xfrm>
            <a:off x="726283" y="1490830"/>
            <a:ext cx="10257268"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Innovation in urban mobility goes beyond technology—it’s about transforming how people and goods move, how decisions are made, and how cities adapt.</a:t>
            </a:r>
          </a:p>
        </p:txBody>
      </p:sp>
      <p:sp>
        <p:nvSpPr>
          <p:cNvPr id="4" name="object 3">
            <a:extLst>
              <a:ext uri="{FF2B5EF4-FFF2-40B4-BE49-F238E27FC236}">
                <a16:creationId xmlns:a16="http://schemas.microsoft.com/office/drawing/2014/main" id="{53FE2C66-3A55-7045-0DB3-D5922CA194F3}"/>
              </a:ext>
            </a:extLst>
          </p:cNvPr>
          <p:cNvSpPr txBox="1"/>
          <p:nvPr/>
        </p:nvSpPr>
        <p:spPr>
          <a:xfrm>
            <a:off x="726283" y="2088328"/>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Small Vehicles, Big Impact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object 3">
            <a:extLst>
              <a:ext uri="{FF2B5EF4-FFF2-40B4-BE49-F238E27FC236}">
                <a16:creationId xmlns:a16="http://schemas.microsoft.com/office/drawing/2014/main" id="{3D7FEACB-A022-3DFA-C85C-3FB84597D40B}"/>
              </a:ext>
            </a:extLst>
          </p:cNvPr>
          <p:cNvSpPr txBox="1"/>
          <p:nvPr/>
        </p:nvSpPr>
        <p:spPr>
          <a:xfrm>
            <a:off x="976585" y="2543842"/>
            <a:ext cx="10257268" cy="960337"/>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Market worth $40B (2024) → projected $91B by 2030</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Ideal for short trips: &lt; 3 km in dense, urban areas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E-bikes, e-scooters, and cargo bikes lead growth</a:t>
            </a:r>
          </a:p>
        </p:txBody>
      </p:sp>
      <p:sp>
        <p:nvSpPr>
          <p:cNvPr id="11" name="object 3">
            <a:extLst>
              <a:ext uri="{FF2B5EF4-FFF2-40B4-BE49-F238E27FC236}">
                <a16:creationId xmlns:a16="http://schemas.microsoft.com/office/drawing/2014/main" id="{5AF78FED-BC43-C676-D03E-31EAF9383600}"/>
              </a:ext>
            </a:extLst>
          </p:cNvPr>
          <p:cNvSpPr txBox="1"/>
          <p:nvPr/>
        </p:nvSpPr>
        <p:spPr>
          <a:xfrm>
            <a:off x="726283" y="5178341"/>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Sustainability:</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85BBEC2F-0A27-DBB0-168C-49C51FB2D1BF}"/>
              </a:ext>
            </a:extLst>
          </p:cNvPr>
          <p:cNvSpPr txBox="1"/>
          <p:nvPr/>
        </p:nvSpPr>
        <p:spPr>
          <a:xfrm>
            <a:off x="976584" y="5665724"/>
            <a:ext cx="9825393" cy="611523"/>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Shared e-bikes = ~35g CO₂/km (vs. 210g for cars)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Tech features: swappable batteries, geofencing, speed limiters improve safety and efficiency</a:t>
            </a:r>
          </a:p>
        </p:txBody>
      </p:sp>
      <p:sp>
        <p:nvSpPr>
          <p:cNvPr id="14" name="object 3">
            <a:extLst>
              <a:ext uri="{FF2B5EF4-FFF2-40B4-BE49-F238E27FC236}">
                <a16:creationId xmlns:a16="http://schemas.microsoft.com/office/drawing/2014/main" id="{174331B8-0872-BB48-F5EA-D69FCDC9F864}"/>
              </a:ext>
            </a:extLst>
          </p:cNvPr>
          <p:cNvSpPr txBox="1"/>
          <p:nvPr/>
        </p:nvSpPr>
        <p:spPr>
          <a:xfrm>
            <a:off x="726283" y="3643267"/>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Revenue Models: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C11CD06D-0C45-94B4-DA70-33660208DAE4}"/>
              </a:ext>
            </a:extLst>
          </p:cNvPr>
          <p:cNvSpPr txBox="1"/>
          <p:nvPr/>
        </p:nvSpPr>
        <p:spPr>
          <a:xfrm>
            <a:off x="976585" y="4079000"/>
            <a:ext cx="10257268" cy="960337"/>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Pay-per-minute</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Monthly passes for commuters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In-app ads or bundling with public transport subscriptions</a:t>
            </a:r>
          </a:p>
        </p:txBody>
      </p:sp>
      <p:pic>
        <p:nvPicPr>
          <p:cNvPr id="21" name="Picture 20" descr="A graph of a green graph&#10;&#10;AI-generated content may be incorrect.">
            <a:extLst>
              <a:ext uri="{FF2B5EF4-FFF2-40B4-BE49-F238E27FC236}">
                <a16:creationId xmlns:a16="http://schemas.microsoft.com/office/drawing/2014/main" id="{95E64B29-CFE4-6E75-97B1-8C0BF04F5E20}"/>
              </a:ext>
            </a:extLst>
          </p:cNvPr>
          <p:cNvPicPr>
            <a:picLocks noChangeAspect="1"/>
          </p:cNvPicPr>
          <p:nvPr/>
        </p:nvPicPr>
        <p:blipFill>
          <a:blip r:embed="rId3" cstate="print">
            <a:extLst>
              <a:ext uri="{28A0092B-C50C-407E-A947-70E740481C1C}">
                <a14:useLocalDpi xmlns:a14="http://schemas.microsoft.com/office/drawing/2010/main" val="0"/>
              </a:ext>
            </a:extLst>
          </a:blip>
          <a:srcRect l="1990" t="4884" r="2185" b="4884"/>
          <a:stretch/>
        </p:blipFill>
        <p:spPr>
          <a:xfrm>
            <a:off x="7094060" y="1853644"/>
            <a:ext cx="4365411" cy="4110657"/>
          </a:xfrm>
          <a:prstGeom prst="rect">
            <a:avLst/>
          </a:prstGeom>
        </p:spPr>
      </p:pic>
      <p:sp>
        <p:nvSpPr>
          <p:cNvPr id="5" name="object 6">
            <a:extLst>
              <a:ext uri="{FF2B5EF4-FFF2-40B4-BE49-F238E27FC236}">
                <a16:creationId xmlns:a16="http://schemas.microsoft.com/office/drawing/2014/main" id="{90F6021F-CF23-E1F6-EFE8-2C111D92748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75A6E9AE-EBFA-B49D-21A5-4B7FBA2EDAB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D74FC3DF-4207-BDA2-7871-1D969E84790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The Micromobility Boom</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353763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D4B31-0A9E-634B-662D-D9BD053AD36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E6B767D-81E2-5ECC-91FF-21E99FE14FFC}"/>
              </a:ext>
            </a:extLst>
          </p:cNvPr>
          <p:cNvSpPr txBox="1">
            <a:spLocks noGrp="1"/>
          </p:cNvSpPr>
          <p:nvPr>
            <p:ph type="title"/>
          </p:nvPr>
        </p:nvSpPr>
        <p:spPr>
          <a:xfrm>
            <a:off x="726283" y="432621"/>
            <a:ext cx="45715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Innovative Mobility Solutions</a:t>
            </a:r>
            <a:endParaRPr lang="en-US" sz="2400" b="1" dirty="0">
              <a:solidFill>
                <a:schemeClr val="bg1"/>
              </a:solidFill>
            </a:endParaRPr>
          </a:p>
        </p:txBody>
      </p:sp>
      <p:sp>
        <p:nvSpPr>
          <p:cNvPr id="7" name="Slide Number Placeholder 6">
            <a:extLst>
              <a:ext uri="{FF2B5EF4-FFF2-40B4-BE49-F238E27FC236}">
                <a16:creationId xmlns:a16="http://schemas.microsoft.com/office/drawing/2014/main" id="{0FD474C1-DC5C-3B8F-8E9A-281DF1BA6AE7}"/>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23</a:t>
            </a:fld>
            <a:endParaRPr lang="en-AT" spc="-64" dirty="0"/>
          </a:p>
        </p:txBody>
      </p:sp>
      <p:sp>
        <p:nvSpPr>
          <p:cNvPr id="3" name="object 3">
            <a:extLst>
              <a:ext uri="{FF2B5EF4-FFF2-40B4-BE49-F238E27FC236}">
                <a16:creationId xmlns:a16="http://schemas.microsoft.com/office/drawing/2014/main" id="{0837D4D5-6C86-8E52-CCEC-EB3A6A5BA4D9}"/>
              </a:ext>
            </a:extLst>
          </p:cNvPr>
          <p:cNvSpPr txBox="1"/>
          <p:nvPr/>
        </p:nvSpPr>
        <p:spPr>
          <a:xfrm>
            <a:off x="726283" y="1302288"/>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Autonomous shuttles are moving from test tracks to city streets—bridging first/last-mile gaps and redefining public transport in low-demand zones.</a:t>
            </a:r>
          </a:p>
        </p:txBody>
      </p:sp>
      <p:sp>
        <p:nvSpPr>
          <p:cNvPr id="5" name="object 3">
            <a:extLst>
              <a:ext uri="{FF2B5EF4-FFF2-40B4-BE49-F238E27FC236}">
                <a16:creationId xmlns:a16="http://schemas.microsoft.com/office/drawing/2014/main" id="{345AC435-CEFF-790A-B7FE-E70C94F738C7}"/>
              </a:ext>
            </a:extLst>
          </p:cNvPr>
          <p:cNvSpPr txBox="1"/>
          <p:nvPr/>
        </p:nvSpPr>
        <p:spPr>
          <a:xfrm>
            <a:off x="726283" y="1899786"/>
            <a:ext cx="1076903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Driverless Minibuses in Real Cities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object 3">
            <a:extLst>
              <a:ext uri="{FF2B5EF4-FFF2-40B4-BE49-F238E27FC236}">
                <a16:creationId xmlns:a16="http://schemas.microsoft.com/office/drawing/2014/main" id="{FDC183D7-0C49-C153-1E73-344415975798}"/>
              </a:ext>
            </a:extLst>
          </p:cNvPr>
          <p:cNvSpPr txBox="1"/>
          <p:nvPr/>
        </p:nvSpPr>
        <p:spPr>
          <a:xfrm>
            <a:off x="976585" y="2355300"/>
            <a:ext cx="10257268"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Level-4 autonomy for fixed-route shared travel</a:t>
            </a:r>
          </a:p>
        </p:txBody>
      </p:sp>
      <p:sp>
        <p:nvSpPr>
          <p:cNvPr id="10" name="object 3">
            <a:extLst>
              <a:ext uri="{FF2B5EF4-FFF2-40B4-BE49-F238E27FC236}">
                <a16:creationId xmlns:a16="http://schemas.microsoft.com/office/drawing/2014/main" id="{982AC148-0E10-79A6-5AEE-07D96A8C52E1}"/>
              </a:ext>
            </a:extLst>
          </p:cNvPr>
          <p:cNvSpPr txBox="1"/>
          <p:nvPr/>
        </p:nvSpPr>
        <p:spPr>
          <a:xfrm>
            <a:off x="726283" y="4082518"/>
            <a:ext cx="55817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Challenges: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C8F563DD-4852-3561-A87D-5FCB1B093646}"/>
              </a:ext>
            </a:extLst>
          </p:cNvPr>
          <p:cNvSpPr txBox="1"/>
          <p:nvPr/>
        </p:nvSpPr>
        <p:spPr>
          <a:xfrm>
            <a:off x="976585" y="4518251"/>
            <a:ext cx="10257268"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Mixed traffic safety, pedestrian interaction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High-resolution curb &amp; route mapping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Public trust &amp; insurance issues</a:t>
            </a:r>
          </a:p>
        </p:txBody>
      </p:sp>
      <p:sp>
        <p:nvSpPr>
          <p:cNvPr id="13" name="object 3">
            <a:extLst>
              <a:ext uri="{FF2B5EF4-FFF2-40B4-BE49-F238E27FC236}">
                <a16:creationId xmlns:a16="http://schemas.microsoft.com/office/drawing/2014/main" id="{E4974E41-4AB5-AC2B-700E-1CE4ABBB992D}"/>
              </a:ext>
            </a:extLst>
          </p:cNvPr>
          <p:cNvSpPr txBox="1"/>
          <p:nvPr/>
        </p:nvSpPr>
        <p:spPr>
          <a:xfrm>
            <a:off x="1342505" y="2762373"/>
            <a:ext cx="10257268"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Pilots: Helsinki, Singapore, Phoenix</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Capacity: 6–15 passengers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Ideal for first/last-mile to rail stations, campuses</a:t>
            </a:r>
          </a:p>
        </p:txBody>
      </p:sp>
      <p:pic>
        <p:nvPicPr>
          <p:cNvPr id="15" name="Picture 14" descr="A red and black bus with people in the door&#10;&#10;AI-generated content may be incorrect.">
            <a:extLst>
              <a:ext uri="{FF2B5EF4-FFF2-40B4-BE49-F238E27FC236}">
                <a16:creationId xmlns:a16="http://schemas.microsoft.com/office/drawing/2014/main" id="{02EC0F89-7E2C-A64B-5BFD-537C939933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16247" y="3389253"/>
            <a:ext cx="4383526" cy="2532185"/>
          </a:xfrm>
          <a:prstGeom prst="rect">
            <a:avLst/>
          </a:prstGeom>
        </p:spPr>
      </p:pic>
      <p:sp>
        <p:nvSpPr>
          <p:cNvPr id="4" name="object 6">
            <a:extLst>
              <a:ext uri="{FF2B5EF4-FFF2-40B4-BE49-F238E27FC236}">
                <a16:creationId xmlns:a16="http://schemas.microsoft.com/office/drawing/2014/main" id="{DCAD69C3-D7EE-A9B7-E49F-AC103E7D38A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8F49FED2-16A1-2459-FD3C-1399E2C0039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1166B21A-8802-2A22-37F2-086B569AF9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3.3. Connected &amp; Autonomous Shuttles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40630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209-E909-633E-6F2A-18658C65C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2E00AF7-DE0D-A856-68A7-42BFD698CAA0}"/>
              </a:ext>
            </a:extLst>
          </p:cNvPr>
          <p:cNvSpPr txBox="1">
            <a:spLocks noGrp="1"/>
          </p:cNvSpPr>
          <p:nvPr>
            <p:ph type="title"/>
          </p:nvPr>
        </p:nvSpPr>
        <p:spPr>
          <a:xfrm>
            <a:off x="726282" y="432621"/>
            <a:ext cx="45715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Innovative Mobility Solutions</a:t>
            </a:r>
            <a:endParaRPr lang="en-US" sz="2400" b="1" dirty="0">
              <a:solidFill>
                <a:schemeClr val="bg1"/>
              </a:solidFill>
            </a:endParaRPr>
          </a:p>
        </p:txBody>
      </p:sp>
      <p:sp>
        <p:nvSpPr>
          <p:cNvPr id="9" name="Slide Number Placeholder 8">
            <a:extLst>
              <a:ext uri="{FF2B5EF4-FFF2-40B4-BE49-F238E27FC236}">
                <a16:creationId xmlns:a16="http://schemas.microsoft.com/office/drawing/2014/main" id="{AE51A9A0-D378-574C-2DB3-19F0114B8AD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24</a:t>
            </a:fld>
            <a:endParaRPr lang="en-AT" spc="-64" dirty="0"/>
          </a:p>
        </p:txBody>
      </p:sp>
      <p:sp>
        <p:nvSpPr>
          <p:cNvPr id="3" name="object 3">
            <a:extLst>
              <a:ext uri="{FF2B5EF4-FFF2-40B4-BE49-F238E27FC236}">
                <a16:creationId xmlns:a16="http://schemas.microsoft.com/office/drawing/2014/main" id="{CABE6C71-4AEB-57A9-93E9-ACDDC067F57D}"/>
              </a:ext>
            </a:extLst>
          </p:cNvPr>
          <p:cNvSpPr txBox="1"/>
          <p:nvPr/>
        </p:nvSpPr>
        <p:spPr>
          <a:xfrm>
            <a:off x="726283" y="1377708"/>
            <a:ext cx="10769030"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Urban air mobility is no longer science fiction—electric air taxis are being tested today to revolutionize urban commutes and airport access.</a:t>
            </a:r>
          </a:p>
        </p:txBody>
      </p:sp>
      <p:sp>
        <p:nvSpPr>
          <p:cNvPr id="4" name="object 3">
            <a:extLst>
              <a:ext uri="{FF2B5EF4-FFF2-40B4-BE49-F238E27FC236}">
                <a16:creationId xmlns:a16="http://schemas.microsoft.com/office/drawing/2014/main" id="{181D2069-3605-B58D-7C9E-5B113E8CB658}"/>
              </a:ext>
            </a:extLst>
          </p:cNvPr>
          <p:cNvSpPr txBox="1"/>
          <p:nvPr/>
        </p:nvSpPr>
        <p:spPr>
          <a:xfrm>
            <a:off x="726283" y="1975206"/>
            <a:ext cx="10769031"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What Are eVTOLs?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1AF00E43-24A9-4502-CD54-3FD90814172E}"/>
              </a:ext>
            </a:extLst>
          </p:cNvPr>
          <p:cNvSpPr txBox="1"/>
          <p:nvPr/>
        </p:nvSpPr>
        <p:spPr>
          <a:xfrm>
            <a:off x="976585" y="2430720"/>
            <a:ext cx="10257268"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Small, fully electric vertical take-off and landing aircraft designed for city travel</a:t>
            </a:r>
          </a:p>
        </p:txBody>
      </p:sp>
      <p:sp>
        <p:nvSpPr>
          <p:cNvPr id="6" name="object 3">
            <a:extLst>
              <a:ext uri="{FF2B5EF4-FFF2-40B4-BE49-F238E27FC236}">
                <a16:creationId xmlns:a16="http://schemas.microsoft.com/office/drawing/2014/main" id="{A985999F-6034-81D5-3034-13F053CC201B}"/>
              </a:ext>
            </a:extLst>
          </p:cNvPr>
          <p:cNvSpPr txBox="1"/>
          <p:nvPr/>
        </p:nvSpPr>
        <p:spPr>
          <a:xfrm>
            <a:off x="726283" y="3978827"/>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Key Considerations:</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object 3">
            <a:extLst>
              <a:ext uri="{FF2B5EF4-FFF2-40B4-BE49-F238E27FC236}">
                <a16:creationId xmlns:a16="http://schemas.microsoft.com/office/drawing/2014/main" id="{E64C7701-83D8-B68A-6834-53E1749BDC80}"/>
              </a:ext>
            </a:extLst>
          </p:cNvPr>
          <p:cNvSpPr txBox="1"/>
          <p:nvPr/>
        </p:nvSpPr>
        <p:spPr>
          <a:xfrm>
            <a:off x="976585" y="4414560"/>
            <a:ext cx="10257268"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Vertiport placement – proximity, safety, land use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Noise regulation &amp; safety standards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Integration with public transport &amp; Mobility-as-a-Service (</a:t>
            </a:r>
            <a:r>
              <a:rPr lang="en-US" sz="1600" kern="100" dirty="0" err="1">
                <a:effectLst/>
                <a:latin typeface="Aptos" panose="020B0004020202020204" pitchFamily="34" charset="0"/>
                <a:ea typeface="Aptos" panose="020B0004020202020204" pitchFamily="34" charset="0"/>
                <a:cs typeface="Segoe UI Emoji" panose="020B0502040204020203" pitchFamily="34" charset="0"/>
              </a:rPr>
              <a:t>MaaS</a:t>
            </a:r>
            <a:r>
              <a:rPr lang="en-US" sz="1600" kern="100" dirty="0">
                <a:effectLst/>
                <a:latin typeface="Aptos" panose="020B0004020202020204" pitchFamily="34" charset="0"/>
                <a:ea typeface="Aptos" panose="020B0004020202020204" pitchFamily="34" charset="0"/>
                <a:cs typeface="Segoe UI Emoji" panose="020B0502040204020203" pitchFamily="34" charset="0"/>
              </a:rPr>
              <a:t>) platforms</a:t>
            </a:r>
          </a:p>
        </p:txBody>
      </p:sp>
      <p:sp>
        <p:nvSpPr>
          <p:cNvPr id="10" name="object 3">
            <a:extLst>
              <a:ext uri="{FF2B5EF4-FFF2-40B4-BE49-F238E27FC236}">
                <a16:creationId xmlns:a16="http://schemas.microsoft.com/office/drawing/2014/main" id="{86A640E6-0E29-425E-C775-FD673476FC48}"/>
              </a:ext>
            </a:extLst>
          </p:cNvPr>
          <p:cNvSpPr txBox="1"/>
          <p:nvPr/>
        </p:nvSpPr>
        <p:spPr>
          <a:xfrm>
            <a:off x="1342505" y="2837793"/>
            <a:ext cx="10257268"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Typical range: ~80 km</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Passenger capacity: 4 seats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Zero-emission, quiet operation</a:t>
            </a:r>
          </a:p>
        </p:txBody>
      </p:sp>
      <p:sp>
        <p:nvSpPr>
          <p:cNvPr id="11" name="object 3">
            <a:extLst>
              <a:ext uri="{FF2B5EF4-FFF2-40B4-BE49-F238E27FC236}">
                <a16:creationId xmlns:a16="http://schemas.microsoft.com/office/drawing/2014/main" id="{CCD3C97B-41CA-2CEE-3173-6C3212B3B27A}"/>
              </a:ext>
            </a:extLst>
          </p:cNvPr>
          <p:cNvSpPr txBox="1"/>
          <p:nvPr/>
        </p:nvSpPr>
        <p:spPr>
          <a:xfrm>
            <a:off x="726283" y="5568477"/>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Real-World Deployment: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854DD336-1E32-8939-924C-D67F24F6BF43}"/>
              </a:ext>
            </a:extLst>
          </p:cNvPr>
          <p:cNvSpPr txBox="1"/>
          <p:nvPr/>
        </p:nvSpPr>
        <p:spPr>
          <a:xfrm>
            <a:off x="976585" y="6004210"/>
            <a:ext cx="10257268"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Wisk Aero + City of Houston: 6 vertiports planned, live service expected by 2026</a:t>
            </a:r>
          </a:p>
        </p:txBody>
      </p:sp>
      <p:pic>
        <p:nvPicPr>
          <p:cNvPr id="14" name="Picture 13" descr="A map of the houston routes&#10;&#10;AI-generated content may be incorrect.">
            <a:extLst>
              <a:ext uri="{FF2B5EF4-FFF2-40B4-BE49-F238E27FC236}">
                <a16:creationId xmlns:a16="http://schemas.microsoft.com/office/drawing/2014/main" id="{40E63246-BBF1-0CBB-DE8D-6C49361049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3921" y="2780083"/>
            <a:ext cx="3955852" cy="2397487"/>
          </a:xfrm>
          <a:prstGeom prst="rect">
            <a:avLst/>
          </a:prstGeom>
        </p:spPr>
      </p:pic>
      <p:sp>
        <p:nvSpPr>
          <p:cNvPr id="7" name="object 6">
            <a:extLst>
              <a:ext uri="{FF2B5EF4-FFF2-40B4-BE49-F238E27FC236}">
                <a16:creationId xmlns:a16="http://schemas.microsoft.com/office/drawing/2014/main" id="{8DD7453E-F1A2-5654-3F6D-C9EF9FCF1F9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13" name="object 6">
            <a:extLst>
              <a:ext uri="{FF2B5EF4-FFF2-40B4-BE49-F238E27FC236}">
                <a16:creationId xmlns:a16="http://schemas.microsoft.com/office/drawing/2014/main" id="{BB31A55B-C25F-388F-6E09-547A19AA604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6853758E-657E-9DB1-8F31-30B7B26DE5F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3.4. Urban Air Mobility (eVTOL)</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208849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83BF9-799C-4D4D-4045-C928192DB6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329821-546A-B65E-10B1-5C77626949FC}"/>
              </a:ext>
            </a:extLst>
          </p:cNvPr>
          <p:cNvSpPr txBox="1">
            <a:spLocks noGrp="1"/>
          </p:cNvSpPr>
          <p:nvPr>
            <p:ph type="title"/>
          </p:nvPr>
        </p:nvSpPr>
        <p:spPr>
          <a:xfrm>
            <a:off x="726282" y="432621"/>
            <a:ext cx="45715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Innovative Mobility Solutions</a:t>
            </a:r>
            <a:endParaRPr lang="en-US" sz="2400" b="1" dirty="0">
              <a:solidFill>
                <a:schemeClr val="bg1"/>
              </a:solidFill>
            </a:endParaRPr>
          </a:p>
        </p:txBody>
      </p:sp>
      <p:sp>
        <p:nvSpPr>
          <p:cNvPr id="12" name="Slide Number Placeholder 11">
            <a:extLst>
              <a:ext uri="{FF2B5EF4-FFF2-40B4-BE49-F238E27FC236}">
                <a16:creationId xmlns:a16="http://schemas.microsoft.com/office/drawing/2014/main" id="{E4E349E6-3685-EC0A-3E94-FF7E3526633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25</a:t>
            </a:fld>
            <a:endParaRPr lang="en-AT" spc="-64" dirty="0"/>
          </a:p>
        </p:txBody>
      </p:sp>
      <p:sp>
        <p:nvSpPr>
          <p:cNvPr id="19" name="object 3">
            <a:extLst>
              <a:ext uri="{FF2B5EF4-FFF2-40B4-BE49-F238E27FC236}">
                <a16:creationId xmlns:a16="http://schemas.microsoft.com/office/drawing/2014/main" id="{CF4806A9-27A8-B4E1-3C22-ADCE29C7F22B}"/>
              </a:ext>
            </a:extLst>
          </p:cNvPr>
          <p:cNvSpPr txBox="1"/>
          <p:nvPr/>
        </p:nvSpPr>
        <p:spPr>
          <a:xfrm>
            <a:off x="726283" y="1396558"/>
            <a:ext cx="10769030"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Urban freight is evolving fast—technology and policy are transforming how goods move through the “last mile” to your door.</a:t>
            </a:r>
          </a:p>
        </p:txBody>
      </p:sp>
      <p:sp>
        <p:nvSpPr>
          <p:cNvPr id="20" name="object 3">
            <a:extLst>
              <a:ext uri="{FF2B5EF4-FFF2-40B4-BE49-F238E27FC236}">
                <a16:creationId xmlns:a16="http://schemas.microsoft.com/office/drawing/2014/main" id="{5642C240-6625-90FD-DBFF-E3BE34F6A884}"/>
              </a:ext>
            </a:extLst>
          </p:cNvPr>
          <p:cNvSpPr txBox="1"/>
          <p:nvPr/>
        </p:nvSpPr>
        <p:spPr>
          <a:xfrm>
            <a:off x="726283" y="1994056"/>
            <a:ext cx="1076903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Why It Matters: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2" name="object 3">
            <a:extLst>
              <a:ext uri="{FF2B5EF4-FFF2-40B4-BE49-F238E27FC236}">
                <a16:creationId xmlns:a16="http://schemas.microsoft.com/office/drawing/2014/main" id="{695D7E43-9392-936C-0925-0B7068442A4D}"/>
              </a:ext>
            </a:extLst>
          </p:cNvPr>
          <p:cNvSpPr txBox="1"/>
          <p:nvPr/>
        </p:nvSpPr>
        <p:spPr>
          <a:xfrm>
            <a:off x="726283" y="3366530"/>
            <a:ext cx="55817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Innovations: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object 3">
            <a:extLst>
              <a:ext uri="{FF2B5EF4-FFF2-40B4-BE49-F238E27FC236}">
                <a16:creationId xmlns:a16="http://schemas.microsoft.com/office/drawing/2014/main" id="{AED96EA5-ADEA-DC52-DF12-A15D0FBE028D}"/>
              </a:ext>
            </a:extLst>
          </p:cNvPr>
          <p:cNvSpPr txBox="1"/>
          <p:nvPr/>
        </p:nvSpPr>
        <p:spPr>
          <a:xfrm>
            <a:off x="976585" y="3802263"/>
            <a:ext cx="10257268"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Sidewalk robots for short-range package delivery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Drones in trial use for aerial drop-offs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Digital curb APIs enabling real-time loading/unloading coordination</a:t>
            </a:r>
          </a:p>
        </p:txBody>
      </p:sp>
      <p:sp>
        <p:nvSpPr>
          <p:cNvPr id="24" name="object 3">
            <a:extLst>
              <a:ext uri="{FF2B5EF4-FFF2-40B4-BE49-F238E27FC236}">
                <a16:creationId xmlns:a16="http://schemas.microsoft.com/office/drawing/2014/main" id="{031933DA-59D8-9002-F4ED-DD9F967AA0B9}"/>
              </a:ext>
            </a:extLst>
          </p:cNvPr>
          <p:cNvSpPr txBox="1"/>
          <p:nvPr/>
        </p:nvSpPr>
        <p:spPr>
          <a:xfrm>
            <a:off x="976585" y="2502058"/>
            <a:ext cx="10257268"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Cargo e-bikes emit 98% less CO₂ per km than diesel delivery vans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University of Washington (Seattle) pilot: Reduced delivery times in city cores by 50%</a:t>
            </a:r>
          </a:p>
        </p:txBody>
      </p:sp>
      <p:sp>
        <p:nvSpPr>
          <p:cNvPr id="25" name="object 3">
            <a:extLst>
              <a:ext uri="{FF2B5EF4-FFF2-40B4-BE49-F238E27FC236}">
                <a16:creationId xmlns:a16="http://schemas.microsoft.com/office/drawing/2014/main" id="{25B21E0A-4B82-B56E-285B-1CC2277B213F}"/>
              </a:ext>
            </a:extLst>
          </p:cNvPr>
          <p:cNvSpPr txBox="1"/>
          <p:nvPr/>
        </p:nvSpPr>
        <p:spPr>
          <a:xfrm>
            <a:off x="726283" y="5125226"/>
            <a:ext cx="55817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Sustainable Strategies: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6" name="object 3">
            <a:extLst>
              <a:ext uri="{FF2B5EF4-FFF2-40B4-BE49-F238E27FC236}">
                <a16:creationId xmlns:a16="http://schemas.microsoft.com/office/drawing/2014/main" id="{E91C20BD-B074-4A7F-6E0E-FA512D417864}"/>
              </a:ext>
            </a:extLst>
          </p:cNvPr>
          <p:cNvSpPr txBox="1"/>
          <p:nvPr/>
        </p:nvSpPr>
        <p:spPr>
          <a:xfrm>
            <a:off x="976585" y="5560959"/>
            <a:ext cx="10257268"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Zero-emission zones to restrict polluting vehicles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Urban consolidation hubs reduce redundant van trips in dense areas</a:t>
            </a:r>
          </a:p>
        </p:txBody>
      </p:sp>
      <p:pic>
        <p:nvPicPr>
          <p:cNvPr id="29" name="Picture 28" descr="A white robot on wheels&#10;&#10;AI-generated content may be incorrect.">
            <a:extLst>
              <a:ext uri="{FF2B5EF4-FFF2-40B4-BE49-F238E27FC236}">
                <a16:creationId xmlns:a16="http://schemas.microsoft.com/office/drawing/2014/main" id="{6DB18EBD-605C-17D9-864F-C9B5C07E4A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1869" y="3369363"/>
            <a:ext cx="3851762" cy="2566607"/>
          </a:xfrm>
          <a:prstGeom prst="rect">
            <a:avLst/>
          </a:prstGeom>
        </p:spPr>
      </p:pic>
      <p:sp>
        <p:nvSpPr>
          <p:cNvPr id="3" name="object 6">
            <a:extLst>
              <a:ext uri="{FF2B5EF4-FFF2-40B4-BE49-F238E27FC236}">
                <a16:creationId xmlns:a16="http://schemas.microsoft.com/office/drawing/2014/main" id="{AA3C8E36-C99F-02D1-16E3-15357EBA81D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D800EC9F-8AD8-650F-B953-3470F5E8950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5" name="object 3">
            <a:extLst>
              <a:ext uri="{FF2B5EF4-FFF2-40B4-BE49-F238E27FC236}">
                <a16:creationId xmlns:a16="http://schemas.microsoft.com/office/drawing/2014/main" id="{1D200F43-D664-7FAF-87B8-C2B0CF6F06A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3.5. Smarter Logistics &amp; Last Mile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452995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DDDE4-E2AF-F53B-477B-69ECBD37635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4648559-D086-C810-C8ED-A0F0B2B4840A}"/>
              </a:ext>
            </a:extLst>
          </p:cNvPr>
          <p:cNvSpPr txBox="1">
            <a:spLocks noGrp="1"/>
          </p:cNvSpPr>
          <p:nvPr>
            <p:ph type="title"/>
          </p:nvPr>
        </p:nvSpPr>
        <p:spPr>
          <a:xfrm>
            <a:off x="726281" y="432621"/>
            <a:ext cx="45715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Innovative Mobility Solutions</a:t>
            </a:r>
            <a:endParaRPr lang="en-US" sz="2400" b="1" dirty="0">
              <a:solidFill>
                <a:schemeClr val="bg1"/>
              </a:solidFill>
            </a:endParaRPr>
          </a:p>
        </p:txBody>
      </p:sp>
      <p:sp>
        <p:nvSpPr>
          <p:cNvPr id="13" name="Slide Number Placeholder 12">
            <a:extLst>
              <a:ext uri="{FF2B5EF4-FFF2-40B4-BE49-F238E27FC236}">
                <a16:creationId xmlns:a16="http://schemas.microsoft.com/office/drawing/2014/main" id="{4A318850-B1AE-1B2C-70FA-77B870229BE5}"/>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26</a:t>
            </a:fld>
            <a:endParaRPr lang="en-AT" spc="-64" dirty="0"/>
          </a:p>
        </p:txBody>
      </p:sp>
      <p:sp>
        <p:nvSpPr>
          <p:cNvPr id="20" name="object 3">
            <a:extLst>
              <a:ext uri="{FF2B5EF4-FFF2-40B4-BE49-F238E27FC236}">
                <a16:creationId xmlns:a16="http://schemas.microsoft.com/office/drawing/2014/main" id="{F1EF8FBB-E070-0443-D8B4-D0A9A8C6C50C}"/>
              </a:ext>
            </a:extLst>
          </p:cNvPr>
          <p:cNvSpPr txBox="1"/>
          <p:nvPr/>
        </p:nvSpPr>
        <p:spPr>
          <a:xfrm>
            <a:off x="726283" y="1330571"/>
            <a:ext cx="10769030"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When designed thoughtfully, pricing policies can drive sustainable choices while making mobility more equitable and efficient.</a:t>
            </a:r>
          </a:p>
        </p:txBody>
      </p:sp>
      <p:sp>
        <p:nvSpPr>
          <p:cNvPr id="21" name="object 3">
            <a:extLst>
              <a:ext uri="{FF2B5EF4-FFF2-40B4-BE49-F238E27FC236}">
                <a16:creationId xmlns:a16="http://schemas.microsoft.com/office/drawing/2014/main" id="{544EF598-B233-45BF-3A9E-E8C282F70FAF}"/>
              </a:ext>
            </a:extLst>
          </p:cNvPr>
          <p:cNvSpPr txBox="1"/>
          <p:nvPr/>
        </p:nvSpPr>
        <p:spPr>
          <a:xfrm>
            <a:off x="726282" y="2827906"/>
            <a:ext cx="632766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Smart Pricing in Action: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2" name="object 3">
            <a:extLst>
              <a:ext uri="{FF2B5EF4-FFF2-40B4-BE49-F238E27FC236}">
                <a16:creationId xmlns:a16="http://schemas.microsoft.com/office/drawing/2014/main" id="{3120A4A9-648A-0B51-6D09-2037FFEC03E6}"/>
              </a:ext>
            </a:extLst>
          </p:cNvPr>
          <p:cNvSpPr txBox="1"/>
          <p:nvPr/>
        </p:nvSpPr>
        <p:spPr>
          <a:xfrm>
            <a:off x="726282" y="5125474"/>
            <a:ext cx="632766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Equity &amp; Social Incentives: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object 3">
            <a:extLst>
              <a:ext uri="{FF2B5EF4-FFF2-40B4-BE49-F238E27FC236}">
                <a16:creationId xmlns:a16="http://schemas.microsoft.com/office/drawing/2014/main" id="{0369ABA2-E2AE-4B5D-93EE-3205689B674A}"/>
              </a:ext>
            </a:extLst>
          </p:cNvPr>
          <p:cNvSpPr txBox="1"/>
          <p:nvPr/>
        </p:nvSpPr>
        <p:spPr>
          <a:xfrm>
            <a:off x="976584" y="5561207"/>
            <a:ext cx="9468315" cy="750023"/>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Mobility credits for low-income users (e.g., discounted public transport or e-bike access)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Public-private partnerships to fund green infrastructure (charging stations, bike lanes)</a:t>
            </a:r>
          </a:p>
        </p:txBody>
      </p:sp>
      <p:sp>
        <p:nvSpPr>
          <p:cNvPr id="24" name="object 3">
            <a:extLst>
              <a:ext uri="{FF2B5EF4-FFF2-40B4-BE49-F238E27FC236}">
                <a16:creationId xmlns:a16="http://schemas.microsoft.com/office/drawing/2014/main" id="{F11B34E4-EEEF-A472-6044-638C87903E74}"/>
              </a:ext>
            </a:extLst>
          </p:cNvPr>
          <p:cNvSpPr txBox="1"/>
          <p:nvPr/>
        </p:nvSpPr>
        <p:spPr>
          <a:xfrm>
            <a:off x="976584" y="3335908"/>
            <a:ext cx="6077359" cy="176055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New York City Congestion Charge (2025): $9 toll → 220,000 fewer cars daily</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Dynamic pricing for curb access and e-scooter parking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320+ European cities have implemented Low/Ultra-Low Emission Zones (LEZ/ULEZ)</a:t>
            </a:r>
          </a:p>
        </p:txBody>
      </p:sp>
      <p:sp>
        <p:nvSpPr>
          <p:cNvPr id="25" name="object 3">
            <a:extLst>
              <a:ext uri="{FF2B5EF4-FFF2-40B4-BE49-F238E27FC236}">
                <a16:creationId xmlns:a16="http://schemas.microsoft.com/office/drawing/2014/main" id="{7142100E-CA8E-9359-883D-FA7C48D4E1D3}"/>
              </a:ext>
            </a:extLst>
          </p:cNvPr>
          <p:cNvSpPr txBox="1"/>
          <p:nvPr/>
        </p:nvSpPr>
        <p:spPr>
          <a:xfrm>
            <a:off x="726282" y="1982281"/>
            <a:ext cx="1076903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Why It Matters: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6" name="object 3">
            <a:extLst>
              <a:ext uri="{FF2B5EF4-FFF2-40B4-BE49-F238E27FC236}">
                <a16:creationId xmlns:a16="http://schemas.microsoft.com/office/drawing/2014/main" id="{40ABDA3E-E31C-4815-05BF-747740A56072}"/>
              </a:ext>
            </a:extLst>
          </p:cNvPr>
          <p:cNvSpPr txBox="1"/>
          <p:nvPr/>
        </p:nvSpPr>
        <p:spPr>
          <a:xfrm>
            <a:off x="976584" y="2418014"/>
            <a:ext cx="10257268"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Smart pricing helps manage demand, reduce congestion, and improve fairness</a:t>
            </a:r>
          </a:p>
        </p:txBody>
      </p:sp>
      <p:pic>
        <p:nvPicPr>
          <p:cNvPr id="29" name="Picture 28">
            <a:extLst>
              <a:ext uri="{FF2B5EF4-FFF2-40B4-BE49-F238E27FC236}">
                <a16:creationId xmlns:a16="http://schemas.microsoft.com/office/drawing/2014/main" id="{1B381F1F-D567-9669-F426-D2EDBE08F982}"/>
              </a:ext>
            </a:extLst>
          </p:cNvPr>
          <p:cNvPicPr>
            <a:picLocks noChangeAspect="1"/>
          </p:cNvPicPr>
          <p:nvPr/>
        </p:nvPicPr>
        <p:blipFill>
          <a:blip r:embed="rId3"/>
          <a:stretch>
            <a:fillRect/>
          </a:stretch>
        </p:blipFill>
        <p:spPr>
          <a:xfrm>
            <a:off x="7016195" y="2766352"/>
            <a:ext cx="5068074" cy="2577108"/>
          </a:xfrm>
          <a:prstGeom prst="rect">
            <a:avLst/>
          </a:prstGeom>
        </p:spPr>
      </p:pic>
      <p:sp>
        <p:nvSpPr>
          <p:cNvPr id="3" name="object 6">
            <a:extLst>
              <a:ext uri="{FF2B5EF4-FFF2-40B4-BE49-F238E27FC236}">
                <a16:creationId xmlns:a16="http://schemas.microsoft.com/office/drawing/2014/main" id="{616EB5BE-5F7C-93DC-2BEE-19B9BEF043C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1D51F0F7-3480-8FD4-0D89-A7AAF3CCDD1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5" name="object 3">
            <a:extLst>
              <a:ext uri="{FF2B5EF4-FFF2-40B4-BE49-F238E27FC236}">
                <a16:creationId xmlns:a16="http://schemas.microsoft.com/office/drawing/2014/main" id="{F7519748-8D8D-D776-B43A-0FA2F62573D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3.6. Policy &amp; Pricing Innovation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788507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E71B2-C4FF-D5E9-FF3B-E3CAFA1265D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8B3F021-AEE5-F60A-68A2-30DD71C56F73}"/>
              </a:ext>
            </a:extLst>
          </p:cNvPr>
          <p:cNvSpPr txBox="1">
            <a:spLocks noGrp="1"/>
          </p:cNvSpPr>
          <p:nvPr>
            <p:ph type="title"/>
          </p:nvPr>
        </p:nvSpPr>
        <p:spPr>
          <a:xfrm>
            <a:off x="726281" y="432621"/>
            <a:ext cx="45715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Innovative Mobility Solutions</a:t>
            </a:r>
            <a:endParaRPr lang="en-US" sz="2400" b="1" dirty="0">
              <a:solidFill>
                <a:schemeClr val="bg1"/>
              </a:solidFill>
            </a:endParaRPr>
          </a:p>
        </p:txBody>
      </p:sp>
      <p:sp>
        <p:nvSpPr>
          <p:cNvPr id="13" name="Slide Number Placeholder 12">
            <a:extLst>
              <a:ext uri="{FF2B5EF4-FFF2-40B4-BE49-F238E27FC236}">
                <a16:creationId xmlns:a16="http://schemas.microsoft.com/office/drawing/2014/main" id="{FB74B9A9-0682-92F7-A092-993984BCA4E8}"/>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27</a:t>
            </a:fld>
            <a:endParaRPr lang="en-AT" spc="-64" dirty="0"/>
          </a:p>
        </p:txBody>
      </p:sp>
      <p:sp>
        <p:nvSpPr>
          <p:cNvPr id="20" name="object 3">
            <a:extLst>
              <a:ext uri="{FF2B5EF4-FFF2-40B4-BE49-F238E27FC236}">
                <a16:creationId xmlns:a16="http://schemas.microsoft.com/office/drawing/2014/main" id="{B2B8BEAB-17FA-0F90-106C-FF7762161E5A}"/>
              </a:ext>
            </a:extLst>
          </p:cNvPr>
          <p:cNvSpPr txBox="1"/>
          <p:nvPr/>
        </p:nvSpPr>
        <p:spPr>
          <a:xfrm>
            <a:off x="726283" y="1405983"/>
            <a:ext cx="1076903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Sustainable mobility must be accessible mobility. Cities can’t be truly smart if they’re not also fair.</a:t>
            </a:r>
          </a:p>
        </p:txBody>
      </p:sp>
      <p:sp>
        <p:nvSpPr>
          <p:cNvPr id="21" name="object 3">
            <a:extLst>
              <a:ext uri="{FF2B5EF4-FFF2-40B4-BE49-F238E27FC236}">
                <a16:creationId xmlns:a16="http://schemas.microsoft.com/office/drawing/2014/main" id="{EF9B2A45-2F3E-8DC4-2400-0DDD2A8AE258}"/>
              </a:ext>
            </a:extLst>
          </p:cNvPr>
          <p:cNvSpPr txBox="1"/>
          <p:nvPr/>
        </p:nvSpPr>
        <p:spPr>
          <a:xfrm>
            <a:off x="726282" y="4351859"/>
            <a:ext cx="632766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Putting Inclusion into Practice: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4" name="object 3">
            <a:extLst>
              <a:ext uri="{FF2B5EF4-FFF2-40B4-BE49-F238E27FC236}">
                <a16:creationId xmlns:a16="http://schemas.microsoft.com/office/drawing/2014/main" id="{829AE3BA-C3C1-AB3D-0170-35E30B0DE3CD}"/>
              </a:ext>
            </a:extLst>
          </p:cNvPr>
          <p:cNvSpPr txBox="1"/>
          <p:nvPr/>
        </p:nvSpPr>
        <p:spPr>
          <a:xfrm>
            <a:off x="976584" y="4859861"/>
            <a:ext cx="6569728"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Engage under-represented groups in mobility planning</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Offer </a:t>
            </a:r>
            <a:r>
              <a:rPr lang="en-US" sz="1800" kern="100" dirty="0" err="1">
                <a:effectLst/>
                <a:latin typeface="Aptos" panose="020B0004020202020204" pitchFamily="34" charset="0"/>
                <a:ea typeface="Aptos" panose="020B0004020202020204" pitchFamily="34" charset="0"/>
                <a:cs typeface="Segoe UI Emoji" panose="020B0502040204020203" pitchFamily="34" charset="0"/>
              </a:rPr>
              <a:t>MaaS</a:t>
            </a:r>
            <a:r>
              <a:rPr lang="en-US" sz="1800" kern="100" dirty="0">
                <a:effectLst/>
                <a:latin typeface="Aptos" panose="020B0004020202020204" pitchFamily="34" charset="0"/>
                <a:ea typeface="Aptos" panose="020B0004020202020204" pitchFamily="34" charset="0"/>
                <a:cs typeface="Segoe UI Emoji" panose="020B0502040204020203" pitchFamily="34" charset="0"/>
              </a:rPr>
              <a:t> social tariffs, e-bike loan programs, and caregiver fare discounts</a:t>
            </a:r>
          </a:p>
        </p:txBody>
      </p:sp>
      <p:sp>
        <p:nvSpPr>
          <p:cNvPr id="25" name="object 3">
            <a:extLst>
              <a:ext uri="{FF2B5EF4-FFF2-40B4-BE49-F238E27FC236}">
                <a16:creationId xmlns:a16="http://schemas.microsoft.com/office/drawing/2014/main" id="{C79550CA-4C42-5672-0145-B306E4836FED}"/>
              </a:ext>
            </a:extLst>
          </p:cNvPr>
          <p:cNvSpPr txBox="1"/>
          <p:nvPr/>
        </p:nvSpPr>
        <p:spPr>
          <a:xfrm>
            <a:off x="726282" y="1924389"/>
            <a:ext cx="1076903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Principles of Inclusive Design: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6" name="object 3">
            <a:extLst>
              <a:ext uri="{FF2B5EF4-FFF2-40B4-BE49-F238E27FC236}">
                <a16:creationId xmlns:a16="http://schemas.microsoft.com/office/drawing/2014/main" id="{B1988230-BCF1-F0D7-E616-FD72F719E9B8}"/>
              </a:ext>
            </a:extLst>
          </p:cNvPr>
          <p:cNvSpPr txBox="1"/>
          <p:nvPr/>
        </p:nvSpPr>
        <p:spPr>
          <a:xfrm>
            <a:off x="976584" y="2360122"/>
            <a:ext cx="6569728" cy="176055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Universal access features: Level boarding, tactile paving, audio signals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Use of data tools to map and address mobility deserts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Equity targets: 100% of population within 30 minutes of jobs, schools, and healthcare</a:t>
            </a:r>
          </a:p>
        </p:txBody>
      </p:sp>
      <p:pic>
        <p:nvPicPr>
          <p:cNvPr id="6" name="Picture 5" descr="A map of a city&#10;&#10;AI-generated content may be incorrect.">
            <a:extLst>
              <a:ext uri="{FF2B5EF4-FFF2-40B4-BE49-F238E27FC236}">
                <a16:creationId xmlns:a16="http://schemas.microsoft.com/office/drawing/2014/main" id="{6C9935FD-53BB-635A-9C34-0AB692B336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0606" y="2344340"/>
            <a:ext cx="4212869" cy="2817356"/>
          </a:xfrm>
          <a:prstGeom prst="rect">
            <a:avLst/>
          </a:prstGeom>
        </p:spPr>
      </p:pic>
      <p:sp>
        <p:nvSpPr>
          <p:cNvPr id="7" name="TextBox 6">
            <a:extLst>
              <a:ext uri="{FF2B5EF4-FFF2-40B4-BE49-F238E27FC236}">
                <a16:creationId xmlns:a16="http://schemas.microsoft.com/office/drawing/2014/main" id="{9B10BCAA-C15E-5E45-620E-568C5B877A83}"/>
              </a:ext>
            </a:extLst>
          </p:cNvPr>
          <p:cNvSpPr txBox="1"/>
          <p:nvPr/>
        </p:nvSpPr>
        <p:spPr>
          <a:xfrm>
            <a:off x="9144000" y="5248913"/>
            <a:ext cx="1326383" cy="258532"/>
          </a:xfrm>
          <a:prstGeom prst="rect">
            <a:avLst/>
          </a:prstGeom>
          <a:noFill/>
        </p:spPr>
        <p:txBody>
          <a:bodyPr wrap="square" rtlCol="0">
            <a:spAutoFit/>
          </a:bodyPr>
          <a:lstStyle/>
          <a:p>
            <a:r>
              <a:rPr lang="en-US" sz="1200" dirty="0"/>
              <a:t>Mobility Desert</a:t>
            </a:r>
          </a:p>
        </p:txBody>
      </p:sp>
      <p:sp>
        <p:nvSpPr>
          <p:cNvPr id="3" name="object 6">
            <a:extLst>
              <a:ext uri="{FF2B5EF4-FFF2-40B4-BE49-F238E27FC236}">
                <a16:creationId xmlns:a16="http://schemas.microsoft.com/office/drawing/2014/main" id="{2D7F0DC0-80CB-25C7-14DF-65491DEBFEA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B28370F3-E006-4158-2B0D-5ABA50EA172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5" name="object 3">
            <a:extLst>
              <a:ext uri="{FF2B5EF4-FFF2-40B4-BE49-F238E27FC236}">
                <a16:creationId xmlns:a16="http://schemas.microsoft.com/office/drawing/2014/main" id="{B79B87C7-065B-117E-C0DF-6EFCE218FDA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3.7. Making Mobility Equitable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146690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1B47-6FB4-DDFC-AA5C-6836EEF8D6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D2080C-47FF-9256-232D-DCF22A11A6E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Quiz &amp; Group Discussion</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6F18723A-30ED-C4EC-EB66-0F4E2D8FDDC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28</a:t>
            </a:fld>
            <a:endParaRPr lang="en-AT" spc="-64" dirty="0"/>
          </a:p>
        </p:txBody>
      </p:sp>
      <p:sp>
        <p:nvSpPr>
          <p:cNvPr id="4" name="object 6">
            <a:extLst>
              <a:ext uri="{FF2B5EF4-FFF2-40B4-BE49-F238E27FC236}">
                <a16:creationId xmlns:a16="http://schemas.microsoft.com/office/drawing/2014/main" id="{617CC3DE-358D-1E0F-2E02-AB689762EAB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7DD365E1-591A-A272-3647-9AD06B1F73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455768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64DA-7FB6-DCBD-48E8-0C58925A4C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4FA839-4F82-7F0A-AEF2-24D81FB2E87C}"/>
              </a:ext>
            </a:extLst>
          </p:cNvPr>
          <p:cNvSpPr txBox="1">
            <a:spLocks noGrp="1"/>
          </p:cNvSpPr>
          <p:nvPr>
            <p:ph type="title"/>
          </p:nvPr>
        </p:nvSpPr>
        <p:spPr>
          <a:xfrm>
            <a:off x="726281" y="432621"/>
            <a:ext cx="388342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Quiz &amp; Group Discussion</a:t>
            </a:r>
            <a:endParaRPr lang="en-US" sz="2400" b="1" dirty="0">
              <a:solidFill>
                <a:schemeClr val="bg1"/>
              </a:solidFill>
            </a:endParaRPr>
          </a:p>
        </p:txBody>
      </p:sp>
      <p:sp>
        <p:nvSpPr>
          <p:cNvPr id="5" name="object 3">
            <a:extLst>
              <a:ext uri="{FF2B5EF4-FFF2-40B4-BE49-F238E27FC236}">
                <a16:creationId xmlns:a16="http://schemas.microsoft.com/office/drawing/2014/main" id="{C4151713-AAB2-8545-9492-C1FEFEC74F17}"/>
              </a:ext>
            </a:extLst>
          </p:cNvPr>
          <p:cNvSpPr txBox="1"/>
          <p:nvPr/>
        </p:nvSpPr>
        <p:spPr>
          <a:xfrm>
            <a:off x="733424" y="1319154"/>
            <a:ext cx="10725152" cy="285316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Explain the concept of "Mobility-as-a-Service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MaaS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How do “Superblocks” in Barcelona represent a shift in urban mobility planning?</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Why is micromobility considered a sustainable transport solution?</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 what ways can policy and pricing tools influence mobility behavior in cities?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How does equity play a role in sustainable urban mobility planning?</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What role do technologies like AI-enabled traffic signals and digital twins play in smart city transport systems?</a:t>
            </a:r>
          </a:p>
        </p:txBody>
      </p:sp>
      <p:sp>
        <p:nvSpPr>
          <p:cNvPr id="3" name="Slide Number Placeholder 2">
            <a:extLst>
              <a:ext uri="{FF2B5EF4-FFF2-40B4-BE49-F238E27FC236}">
                <a16:creationId xmlns:a16="http://schemas.microsoft.com/office/drawing/2014/main" id="{C767C71B-920D-76E7-638D-795814BA43B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29</a:t>
            </a:fld>
            <a:endParaRPr lang="en-AT" spc="-64" dirty="0"/>
          </a:p>
        </p:txBody>
      </p:sp>
      <p:sp>
        <p:nvSpPr>
          <p:cNvPr id="4" name="object 6">
            <a:extLst>
              <a:ext uri="{FF2B5EF4-FFF2-40B4-BE49-F238E27FC236}">
                <a16:creationId xmlns:a16="http://schemas.microsoft.com/office/drawing/2014/main" id="{61100B5A-99AF-B9D2-8938-5955E2737D4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6" name="object 6">
            <a:extLst>
              <a:ext uri="{FF2B5EF4-FFF2-40B4-BE49-F238E27FC236}">
                <a16:creationId xmlns:a16="http://schemas.microsoft.com/office/drawing/2014/main" id="{C1C1D56C-3505-D28B-5585-EC329DD6AD6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7" name="object 3">
            <a:extLst>
              <a:ext uri="{FF2B5EF4-FFF2-40B4-BE49-F238E27FC236}">
                <a16:creationId xmlns:a16="http://schemas.microsoft.com/office/drawing/2014/main" id="{80238A05-EF16-79FA-3DFF-884D146870A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4.1. Quiz</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129122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283618"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3" name="object 3"/>
          <p:cNvSpPr txBox="1"/>
          <p:nvPr/>
        </p:nvSpPr>
        <p:spPr>
          <a:xfrm>
            <a:off x="726282" y="927056"/>
            <a:ext cx="5039999" cy="4258675"/>
          </a:xfrm>
          <a:prstGeom prst="rect">
            <a:avLst/>
          </a:prstGeom>
        </p:spPr>
        <p:txBody>
          <a:bodyPr vert="horz" wrap="square" lIns="0" tIns="16329" rIns="0" bIns="0" rtlCol="0">
            <a:spAutoFit/>
          </a:bodyPr>
          <a:lstStyle/>
          <a:p>
            <a:pPr marL="16328" defTabSz="1212850" hangingPunct="1">
              <a:lnSpc>
                <a:spcPct val="100000"/>
              </a:lnSpc>
              <a:spcBef>
                <a:spcPts val="129"/>
              </a:spcBef>
            </a:pPr>
            <a:r>
              <a:rPr lang="en-US" sz="1200" b="1" dirty="0">
                <a:solidFill>
                  <a:schemeClr val="tx1"/>
                </a:solidFill>
                <a:latin typeface="Arial" panose="020B0604020202020204" pitchFamily="34" charset="0"/>
                <a:cs typeface="Arial" panose="020B0604020202020204" pitchFamily="34" charset="0"/>
              </a:rPr>
              <a:t>Section 1 Introduction &amp; Urban Mobility Concepts .</a:t>
            </a:r>
            <a:r>
              <a:rPr lang="en-US" sz="1200" b="1" spc="-13" dirty="0">
                <a:solidFill>
                  <a:schemeClr val="tx1"/>
                </a:solidFill>
                <a:latin typeface="Arial" panose="020B0604020202020204" pitchFamily="34" charset="0"/>
                <a:cs typeface="Arial" panose="020B0604020202020204" pitchFamily="34" charset="0"/>
              </a:rPr>
              <a:t>.........................</a:t>
            </a:r>
            <a:r>
              <a:rPr lang="en-US" sz="1200" b="1" spc="469" dirty="0">
                <a:solidFill>
                  <a:schemeClr val="tx1"/>
                </a:solidFill>
                <a:latin typeface="Arial" panose="020B0604020202020204" pitchFamily="34" charset="0"/>
                <a:cs typeface="Arial" panose="020B0604020202020204" pitchFamily="34" charset="0"/>
              </a:rPr>
              <a:t> 4</a:t>
            </a:r>
            <a:endParaRPr lang="en-US" sz="1200" b="1"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tabLst>
                <a:tab pos="4632325" algn="l"/>
              </a:tabLst>
            </a:pPr>
            <a:r>
              <a:rPr lang="en-US" sz="1200" dirty="0">
                <a:latin typeface="Arial" panose="020B0604020202020204" pitchFamily="34" charset="0"/>
                <a:cs typeface="Arial" panose="020B0604020202020204" pitchFamily="34" charset="0"/>
              </a:rPr>
              <a:t>Why Focus on Urban Mobility? </a:t>
            </a:r>
            <a:r>
              <a:rPr lang="en-GB" sz="1200" dirty="0">
                <a:latin typeface="Arial" panose="020B0604020202020204" pitchFamily="34" charset="0"/>
                <a:cs typeface="Arial" panose="020B0604020202020204" pitchFamily="34" charset="0"/>
              </a:rPr>
              <a:t>.................................................		5</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What is Urban Mobility? …..</a:t>
            </a:r>
            <a:r>
              <a:rPr lang="en-GB" sz="1200" dirty="0">
                <a:latin typeface="Arial" panose="020B0604020202020204" pitchFamily="34" charset="0"/>
                <a:cs typeface="Arial" panose="020B0604020202020204" pitchFamily="34" charset="0"/>
              </a:rPr>
              <a:t>......................................................	6</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A Brief History of Urban Travel </a:t>
            </a:r>
            <a:r>
              <a:rPr lang="en-GB" sz="1200" dirty="0">
                <a:latin typeface="Arial" panose="020B0604020202020204" pitchFamily="34" charset="0"/>
                <a:cs typeface="Arial" panose="020B0604020202020204" pitchFamily="34" charset="0"/>
              </a:rPr>
              <a:t>.................................................	7</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Principles of Sustainable Urban Mobility </a:t>
            </a:r>
            <a:r>
              <a:rPr lang="en-GB" sz="1200" dirty="0">
                <a:latin typeface="Arial" panose="020B0604020202020204" pitchFamily="34" charset="0"/>
                <a:cs typeface="Arial" panose="020B0604020202020204" pitchFamily="34" charset="0"/>
              </a:rPr>
              <a:t>..................................	8</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Urban Mobility Planning Frameworks in Practice .....................	9</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Measuring Urban Mobility – Key KPIs ......................................	10</a:t>
            </a:r>
          </a:p>
          <a:p>
            <a:pPr marL="357188" marR="7348" indent="-215900" defTabSz="1171575" hangingPunct="1">
              <a:lnSpc>
                <a:spcPct val="100000"/>
              </a:lnSpc>
              <a:spcBef>
                <a:spcPts val="600"/>
              </a:spcBef>
              <a:buFontTx/>
              <a:buAutoNum type="arabicPeriod"/>
            </a:pPr>
            <a:r>
              <a:rPr lang="en-GB" sz="1200" dirty="0">
                <a:latin typeface="Arial" panose="020B0604020202020204" pitchFamily="34" charset="0"/>
                <a:cs typeface="Arial" panose="020B0604020202020204" pitchFamily="34" charset="0"/>
              </a:rPr>
              <a:t>What’s Holding Us Back? </a:t>
            </a:r>
            <a:r>
              <a:rPr lang="en-US" sz="1200" dirty="0">
                <a:latin typeface="Arial" panose="020B0604020202020204" pitchFamily="34" charset="0"/>
                <a:cs typeface="Arial" panose="020B0604020202020204" pitchFamily="34" charset="0"/>
              </a:rPr>
              <a:t>.........................................................	11</a:t>
            </a:r>
          </a:p>
          <a:p>
            <a:pPr marL="357188" marR="7348" indent="-215900" defTabSz="1171575" hangingPunct="1">
              <a:lnSpc>
                <a:spcPct val="100000"/>
              </a:lnSpc>
              <a:spcBef>
                <a:spcPts val="600"/>
              </a:spcBef>
              <a:buFontTx/>
              <a:buAutoNum type="arabicPeriod"/>
            </a:pPr>
            <a:r>
              <a:rPr lang="en-US" sz="1200" dirty="0">
                <a:latin typeface="Arial" panose="020B0604020202020204" pitchFamily="34" charset="0"/>
                <a:cs typeface="Arial" panose="020B0604020202020204" pitchFamily="34" charset="0"/>
              </a:rPr>
              <a:t>Why Transport Matters in Smart Cities .....................................	12</a:t>
            </a:r>
            <a:endParaRPr lang="en-GB" sz="1200" dirty="0">
              <a:latin typeface="Arial" panose="020B0604020202020204" pitchFamily="34" charset="0"/>
              <a:cs typeface="Arial" panose="020B0604020202020204" pitchFamily="34" charset="0"/>
            </a:endParaRPr>
          </a:p>
          <a:p>
            <a:pPr marL="16328" defTabSz="1175644" hangingPunct="1">
              <a:lnSpc>
                <a:spcPct val="100000"/>
              </a:lnSpc>
              <a:spcBef>
                <a:spcPts val="129"/>
              </a:spcBef>
            </a:pPr>
            <a:endParaRPr lang="en-GB" sz="1200" b="1" dirty="0">
              <a:solidFill>
                <a:schemeClr val="tx1"/>
              </a:solidFill>
              <a:latin typeface="Arial" panose="020B0604020202020204" pitchFamily="34" charset="0"/>
              <a:cs typeface="Arial" panose="020B0604020202020204" pitchFamily="34" charset="0"/>
            </a:endParaRPr>
          </a:p>
          <a:p>
            <a:pPr marL="16328" defTabSz="1212850" hangingPunct="1">
              <a:lnSpc>
                <a:spcPct val="100000"/>
              </a:lnSpc>
              <a:spcBef>
                <a:spcPts val="129"/>
              </a:spcBef>
            </a:pPr>
            <a:r>
              <a:rPr lang="en-GB" sz="1200" b="1" dirty="0">
                <a:solidFill>
                  <a:schemeClr val="tx1"/>
                </a:solidFill>
                <a:latin typeface="Arial" panose="020B0604020202020204" pitchFamily="34" charset="0"/>
                <a:cs typeface="Arial" panose="020B0604020202020204" pitchFamily="34" charset="0"/>
              </a:rPr>
              <a:t>Section 2 </a:t>
            </a:r>
            <a:r>
              <a:rPr lang="en-US" sz="1200" b="1" dirty="0">
                <a:solidFill>
                  <a:schemeClr val="tx1"/>
                </a:solidFill>
                <a:effectLst/>
                <a:latin typeface="Arial" panose="020B0604020202020204" pitchFamily="34" charset="0"/>
                <a:ea typeface="Aptos" panose="020B0004020202020204" pitchFamily="34" charset="0"/>
                <a:cs typeface="Arial" panose="020B0604020202020204" pitchFamily="34" charset="0"/>
              </a:rPr>
              <a:t>Role of Transport in Smart Cities </a:t>
            </a:r>
            <a:r>
              <a:rPr lang="en-GB" sz="1200" b="1" spc="-13" dirty="0">
                <a:solidFill>
                  <a:schemeClr val="tx1"/>
                </a:solidFill>
                <a:latin typeface="Arial" panose="020B0604020202020204" pitchFamily="34" charset="0"/>
                <a:cs typeface="Arial" panose="020B0604020202020204" pitchFamily="34" charset="0"/>
              </a:rPr>
              <a:t>....................................... 13</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Digital Twins – Simulating Urban Mobility </a:t>
            </a:r>
            <a:r>
              <a:rPr lang="en-GB" sz="1200" spc="64" dirty="0">
                <a:solidFill>
                  <a:schemeClr val="tx1"/>
                </a:solidFill>
                <a:latin typeface="Arial" panose="020B0604020202020204" pitchFamily="34" charset="0"/>
                <a:cs typeface="Arial" panose="020B0604020202020204" pitchFamily="34" charset="0"/>
              </a:rPr>
              <a:t>............................ 	14</a:t>
            </a:r>
          </a:p>
          <a:p>
            <a:pPr marL="357188" marR="7348" indent="-215900" defTabSz="1171575" hangingPunct="1">
              <a:lnSpc>
                <a:spcPct val="100000"/>
              </a:lnSpc>
              <a:spcBef>
                <a:spcPts val="600"/>
              </a:spcBef>
              <a:buFontTx/>
              <a:buAutoNum type="arabicPeriod"/>
            </a:pPr>
            <a:r>
              <a:rPr lang="en-US" sz="1200" dirty="0">
                <a:solidFill>
                  <a:schemeClr val="tx1"/>
                </a:solidFill>
                <a:effectLst/>
                <a:latin typeface="Arial" panose="020B0604020202020204" pitchFamily="34" charset="0"/>
                <a:ea typeface="Aptos" panose="020B0004020202020204" pitchFamily="34" charset="0"/>
                <a:cs typeface="Arial" panose="020B0604020202020204" pitchFamily="34" charset="0"/>
              </a:rPr>
              <a:t>AI-Enabled Traffic Signals ..</a:t>
            </a:r>
            <a:r>
              <a:rPr lang="en-GB" sz="1200" spc="64" dirty="0">
                <a:solidFill>
                  <a:schemeClr val="tx1"/>
                </a:solidFill>
                <a:latin typeface="Arial" panose="020B0604020202020204" pitchFamily="34" charset="0"/>
                <a:cs typeface="Arial" panose="020B0604020202020204" pitchFamily="34" charset="0"/>
              </a:rPr>
              <a:t>…...........................................	15</a:t>
            </a: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Mobility-as-a-Service (</a:t>
            </a:r>
            <a:r>
              <a:rPr lang="en-US" sz="1200" spc="64" dirty="0" err="1">
                <a:solidFill>
                  <a:schemeClr val="tx1"/>
                </a:solidFill>
                <a:latin typeface="Arial" panose="020B0604020202020204" pitchFamily="34" charset="0"/>
                <a:cs typeface="Arial" panose="020B0604020202020204" pitchFamily="34" charset="0"/>
              </a:rPr>
              <a:t>MaaS</a:t>
            </a:r>
            <a:r>
              <a:rPr lang="en-US" sz="1200" spc="64" dirty="0">
                <a:solidFill>
                  <a:schemeClr val="tx1"/>
                </a:solidFill>
                <a:latin typeface="Arial" panose="020B0604020202020204" pitchFamily="34" charset="0"/>
                <a:cs typeface="Arial" panose="020B0604020202020204" pitchFamily="34" charset="0"/>
              </a:rPr>
              <a:t>) ….</a:t>
            </a:r>
            <a:r>
              <a:rPr lang="en-GB" sz="1200" spc="64" dirty="0">
                <a:solidFill>
                  <a:schemeClr val="tx1"/>
                </a:solidFill>
                <a:latin typeface="Arial" panose="020B0604020202020204" pitchFamily="34" charset="0"/>
                <a:cs typeface="Arial" panose="020B0604020202020204" pitchFamily="34" charset="0"/>
              </a:rPr>
              <a:t>..................................	16</a:t>
            </a: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Electrification &amp; Decarbonization </a:t>
            </a:r>
            <a:r>
              <a:rPr lang="en-GB" sz="1200" spc="64" dirty="0">
                <a:solidFill>
                  <a:schemeClr val="tx1"/>
                </a:solidFill>
                <a:latin typeface="Arial" panose="020B0604020202020204" pitchFamily="34" charset="0"/>
                <a:cs typeface="Arial" panose="020B0604020202020204" pitchFamily="34" charset="0"/>
              </a:rPr>
              <a:t>.................................	17</a:t>
            </a:r>
          </a:p>
          <a:p>
            <a:pPr marL="357188" marR="7348" indent="-215900" defTabSz="1171575" hangingPunct="1">
              <a:lnSpc>
                <a:spcPct val="100000"/>
              </a:lnSpc>
              <a:spcBef>
                <a:spcPts val="600"/>
              </a:spcBef>
              <a:buFontTx/>
              <a:buAutoNum type="arabicPeriod"/>
            </a:pPr>
            <a:r>
              <a:rPr lang="en-US" sz="1200" spc="64" dirty="0">
                <a:solidFill>
                  <a:schemeClr val="tx1"/>
                </a:solidFill>
                <a:latin typeface="Arial" panose="020B0604020202020204" pitchFamily="34" charset="0"/>
                <a:cs typeface="Arial" panose="020B0604020202020204" pitchFamily="34" charset="0"/>
              </a:rPr>
              <a:t>Barcelona’s Superblocks .............................................	18</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175644" hangingPunct="1">
              <a:lnSpc>
                <a:spcPct val="100000"/>
              </a:lnSpc>
              <a:spcBef>
                <a:spcPts val="600"/>
              </a:spcBef>
              <a:buFontTx/>
              <a:buAutoNum type="arabicPeriod"/>
            </a:pPr>
            <a:endParaRPr lang="en-GB" sz="1200" spc="64" dirty="0">
              <a:solidFill>
                <a:schemeClr val="tx1"/>
              </a:solidFill>
              <a:latin typeface="Arial" panose="020B0604020202020204" pitchFamily="34" charset="0"/>
              <a:cs typeface="Arial" panose="020B0604020202020204" pitchFamily="34" charset="0"/>
            </a:endParaRPr>
          </a:p>
        </p:txBody>
      </p:sp>
      <p:sp>
        <p:nvSpPr>
          <p:cNvPr id="4" name="object 4"/>
          <p:cNvSpPr txBox="1"/>
          <p:nvPr/>
        </p:nvSpPr>
        <p:spPr>
          <a:xfrm>
            <a:off x="6142352" y="934868"/>
            <a:ext cx="5420998" cy="3527706"/>
          </a:xfrm>
          <a:prstGeom prst="rect">
            <a:avLst/>
          </a:prstGeom>
        </p:spPr>
        <p:txBody>
          <a:bodyPr vert="horz" wrap="square" lIns="0" tIns="16329" rIns="0" bIns="0" rtlCol="0">
            <a:spAutoFit/>
          </a:bodyPr>
          <a:lstStyle/>
          <a:p>
            <a:pPr marL="16328" defTabSz="1300163" hangingPunct="1">
              <a:lnSpc>
                <a:spcPct val="100000"/>
              </a:lnSpc>
              <a:spcBef>
                <a:spcPts val="129"/>
              </a:spcBef>
            </a:pPr>
            <a:r>
              <a:rPr lang="en-GB" sz="1200" b="1" dirty="0">
                <a:solidFill>
                  <a:schemeClr val="tx1"/>
                </a:solidFill>
                <a:latin typeface="Arial" panose="020B0604020202020204" pitchFamily="34" charset="0"/>
                <a:cs typeface="Arial" panose="020B0604020202020204" pitchFamily="34" charset="0"/>
              </a:rPr>
              <a:t>Section 3 Innovative Mobility Solutions </a:t>
            </a:r>
            <a:r>
              <a:rPr lang="en-GB" sz="1200" b="1" spc="-13" dirty="0">
                <a:solidFill>
                  <a:schemeClr val="tx1"/>
                </a:solidFill>
                <a:latin typeface="Arial" panose="020B0604020202020204" pitchFamily="34" charset="0"/>
                <a:cs typeface="Arial" panose="020B0604020202020204" pitchFamily="34" charset="0"/>
              </a:rPr>
              <a:t>...................................................... 	19</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What Counts as “Innovation”? ........</a:t>
            </a:r>
            <a:r>
              <a:rPr lang="en-GB" sz="1200" spc="64" dirty="0">
                <a:solidFill>
                  <a:schemeClr val="tx1"/>
                </a:solidFill>
                <a:latin typeface="Arial" panose="020B0604020202020204" pitchFamily="34" charset="0"/>
                <a:cs typeface="Arial" panose="020B0604020202020204" pitchFamily="34" charset="0"/>
              </a:rPr>
              <a:t>...................................... 	20</a:t>
            </a: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The Micromobility Boom </a:t>
            </a:r>
            <a:r>
              <a:rPr lang="en-GB" sz="1200" spc="64" dirty="0">
                <a:solidFill>
                  <a:schemeClr val="tx1"/>
                </a:solidFill>
                <a:latin typeface="Arial" panose="020B0604020202020204" pitchFamily="34" charset="0"/>
                <a:cs typeface="Arial" panose="020B0604020202020204" pitchFamily="34" charset="0"/>
              </a:rPr>
              <a:t>......................................................	21</a:t>
            </a: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Connected &amp; Autonomous Shuttles........................................ 	</a:t>
            </a:r>
            <a:r>
              <a:rPr lang="en-GB" sz="1200" spc="64" dirty="0">
                <a:solidFill>
                  <a:schemeClr val="tx1"/>
                </a:solidFill>
                <a:latin typeface="Arial" panose="020B0604020202020204" pitchFamily="34" charset="0"/>
                <a:cs typeface="Arial" panose="020B0604020202020204" pitchFamily="34" charset="0"/>
              </a:rPr>
              <a:t>22</a:t>
            </a: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Urban Air Mobility (eVTOL) </a:t>
            </a:r>
            <a:r>
              <a:rPr lang="en-GB" sz="1200" spc="64" dirty="0">
                <a:solidFill>
                  <a:schemeClr val="tx1"/>
                </a:solidFill>
                <a:latin typeface="Arial" panose="020B0604020202020204" pitchFamily="34" charset="0"/>
                <a:cs typeface="Arial" panose="020B0604020202020204" pitchFamily="34" charset="0"/>
              </a:rPr>
              <a:t>..................................................	23</a:t>
            </a: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Smarter Logistics &amp; Last Mile </a:t>
            </a:r>
            <a:r>
              <a:rPr lang="en-GB" sz="1200" spc="64" dirty="0">
                <a:solidFill>
                  <a:schemeClr val="tx1"/>
                </a:solidFill>
                <a:latin typeface="Arial" panose="020B0604020202020204" pitchFamily="34" charset="0"/>
                <a:cs typeface="Arial" panose="020B0604020202020204" pitchFamily="34" charset="0"/>
              </a:rPr>
              <a:t>..............................................	24</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Policy &amp; Pricing Innovation </a:t>
            </a:r>
            <a:r>
              <a:rPr lang="en-GB" sz="1200" spc="64" dirty="0">
                <a:solidFill>
                  <a:schemeClr val="tx1"/>
                </a:solidFill>
                <a:latin typeface="Arial" panose="020B0604020202020204" pitchFamily="34" charset="0"/>
                <a:cs typeface="Arial" panose="020B0604020202020204" pitchFamily="34" charset="0"/>
              </a:rPr>
              <a:t>..................................................	25</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Making Mobility Equitable </a:t>
            </a:r>
            <a:r>
              <a:rPr lang="en-GB" sz="1200" spc="64" dirty="0">
                <a:solidFill>
                  <a:schemeClr val="tx1"/>
                </a:solidFill>
                <a:latin typeface="Arial" panose="020B0604020202020204" pitchFamily="34" charset="0"/>
                <a:cs typeface="Arial" panose="020B0604020202020204" pitchFamily="34" charset="0"/>
              </a:rPr>
              <a:t>....................................................	26</a:t>
            </a:r>
          </a:p>
          <a:p>
            <a:pPr marL="16328" defTabSz="1312863" hangingPunct="1">
              <a:lnSpc>
                <a:spcPct val="100000"/>
              </a:lnSpc>
              <a:spcBef>
                <a:spcPts val="600"/>
              </a:spcBef>
            </a:pPr>
            <a:endParaRPr lang="en-GB" sz="1200" b="1" spc="64" dirty="0">
              <a:solidFill>
                <a:schemeClr val="tx1"/>
              </a:solidFill>
              <a:latin typeface="Arial" panose="020B0604020202020204" pitchFamily="34" charset="0"/>
              <a:cs typeface="Arial" panose="020B0604020202020204" pitchFamily="34" charset="0"/>
            </a:endParaRPr>
          </a:p>
          <a:p>
            <a:pPr marL="16328" defTabSz="1312863" hangingPunct="1">
              <a:lnSpc>
                <a:spcPct val="100000"/>
              </a:lnSpc>
              <a:spcBef>
                <a:spcPts val="600"/>
              </a:spcBef>
            </a:pPr>
            <a:r>
              <a:rPr lang="en-GB" sz="1200" b="1" dirty="0">
                <a:solidFill>
                  <a:sysClr val="windowText" lastClr="000000"/>
                </a:solidFill>
                <a:latin typeface="Arial"/>
                <a:cs typeface="Arial"/>
              </a:rPr>
              <a:t>Section 4 Quiz &amp; Group Discussion</a:t>
            </a:r>
            <a:r>
              <a:rPr lang="en-GB" sz="1200" b="1" spc="373" dirty="0">
                <a:solidFill>
                  <a:sysClr val="windowText" lastClr="000000"/>
                </a:solidFill>
                <a:latin typeface="Arial"/>
                <a:cs typeface="Arial"/>
              </a:rPr>
              <a:t> </a:t>
            </a:r>
            <a:r>
              <a:rPr lang="en-GB" sz="1200" b="1" spc="-13" dirty="0">
                <a:solidFill>
                  <a:sysClr val="windowText" lastClr="000000"/>
                </a:solidFill>
                <a:latin typeface="Arial"/>
                <a:cs typeface="Arial"/>
              </a:rPr>
              <a:t>............................................................. 27</a:t>
            </a:r>
            <a:endParaRPr lang="en-GB" sz="1200" b="1" dirty="0">
              <a:solidFill>
                <a:sysClr val="windowText" lastClr="000000"/>
              </a:solidFill>
              <a:latin typeface="Arial"/>
              <a:cs typeface="Arial"/>
            </a:endParaRPr>
          </a:p>
          <a:p>
            <a:pPr marL="357188" marR="7348" indent="-215900" defTabSz="1175644" hangingPunct="1">
              <a:lnSpc>
                <a:spcPct val="100000"/>
              </a:lnSpc>
              <a:spcBef>
                <a:spcPts val="600"/>
              </a:spcBef>
              <a:buFontTx/>
              <a:buAutoNum type="arabicPeriod"/>
            </a:pPr>
            <a:r>
              <a:rPr lang="en-GB" sz="1200" spc="64" dirty="0">
                <a:solidFill>
                  <a:sysClr val="windowText" lastClr="000000"/>
                </a:solidFill>
                <a:latin typeface="Arial"/>
                <a:cs typeface="Arial"/>
              </a:rPr>
              <a:t>Quiz .................................................................................... 28</a:t>
            </a:r>
          </a:p>
          <a:p>
            <a:pPr marL="357188" marR="7348" indent="-215900" defTabSz="1175644" hangingPunct="1">
              <a:lnSpc>
                <a:spcPct val="100000"/>
              </a:lnSpc>
              <a:spcBef>
                <a:spcPts val="600"/>
              </a:spcBef>
              <a:buFontTx/>
              <a:buAutoNum type="arabicPeriod"/>
            </a:pPr>
            <a:r>
              <a:rPr lang="en-GB" sz="1200" spc="64" dirty="0">
                <a:solidFill>
                  <a:sysClr val="windowText" lastClr="000000"/>
                </a:solidFill>
                <a:latin typeface="Arial"/>
                <a:cs typeface="Arial"/>
              </a:rPr>
              <a:t>Group Discussion ................................................................. 29</a:t>
            </a:r>
          </a:p>
        </p:txBody>
      </p:sp>
      <p:sp>
        <p:nvSpPr>
          <p:cNvPr id="5" name="Slide Number Placeholder 4">
            <a:extLst>
              <a:ext uri="{FF2B5EF4-FFF2-40B4-BE49-F238E27FC236}">
                <a16:creationId xmlns:a16="http://schemas.microsoft.com/office/drawing/2014/main" id="{596BEA5B-7309-AA07-E70C-3E6FA9AD430C}"/>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a:t>
            </a:fld>
            <a:endParaRPr lang="en-AT" spc="-64" dirty="0"/>
          </a:p>
        </p:txBody>
      </p:sp>
      <p:sp>
        <p:nvSpPr>
          <p:cNvPr id="6" name="object 6">
            <a:extLst>
              <a:ext uri="{FF2B5EF4-FFF2-40B4-BE49-F238E27FC236}">
                <a16:creationId xmlns:a16="http://schemas.microsoft.com/office/drawing/2014/main" id="{8491145F-57B0-3635-3F25-8401685F0FF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7886B815-E1EE-1873-1E59-D72DC9B59A0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5544-335B-5BB7-4004-B6B7C3C42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B9AEDF-62AD-BFA5-6D94-8313BF055549}"/>
              </a:ext>
            </a:extLst>
          </p:cNvPr>
          <p:cNvSpPr txBox="1">
            <a:spLocks noGrp="1"/>
          </p:cNvSpPr>
          <p:nvPr>
            <p:ph type="title"/>
          </p:nvPr>
        </p:nvSpPr>
        <p:spPr>
          <a:xfrm>
            <a:off x="726281" y="432621"/>
            <a:ext cx="388342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Quiz &amp; Group Discussion</a:t>
            </a:r>
            <a:endParaRPr lang="en-US" sz="2400" b="1" dirty="0">
              <a:solidFill>
                <a:schemeClr val="bg1"/>
              </a:solidFill>
            </a:endParaRPr>
          </a:p>
        </p:txBody>
      </p:sp>
      <p:sp>
        <p:nvSpPr>
          <p:cNvPr id="7" name="Slide Number Placeholder 6">
            <a:extLst>
              <a:ext uri="{FF2B5EF4-FFF2-40B4-BE49-F238E27FC236}">
                <a16:creationId xmlns:a16="http://schemas.microsoft.com/office/drawing/2014/main" id="{FF63A995-CD6C-0EFE-3F6D-826E8EBC4C8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30</a:t>
            </a:fld>
            <a:endParaRPr lang="en-AT" spc="-64" dirty="0"/>
          </a:p>
        </p:txBody>
      </p:sp>
      <p:sp>
        <p:nvSpPr>
          <p:cNvPr id="12" name="object 3">
            <a:extLst>
              <a:ext uri="{FF2B5EF4-FFF2-40B4-BE49-F238E27FC236}">
                <a16:creationId xmlns:a16="http://schemas.microsoft.com/office/drawing/2014/main" id="{AAE7E912-7EE4-76E5-AD61-7BFA1FFD4ABC}"/>
              </a:ext>
            </a:extLst>
          </p:cNvPr>
          <p:cNvSpPr txBox="1"/>
          <p:nvPr/>
        </p:nvSpPr>
        <p:spPr>
          <a:xfrm>
            <a:off x="726282" y="1322006"/>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Discussion Prompts</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480D4841-4392-A6BF-7337-1E2A277E7DFE}"/>
              </a:ext>
            </a:extLst>
          </p:cNvPr>
          <p:cNvSpPr txBox="1"/>
          <p:nvPr/>
        </p:nvSpPr>
        <p:spPr>
          <a:xfrm>
            <a:off x="1261303" y="1808239"/>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Topic 1: Should cities invest more in autonomous shuttles or micromobility systems? Why?</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Topic 2: Can smart mobility innovations unintentionally widen inequality?</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Topic 3: If you were designing a “15-minute city” for your local context, what would be your top priorities?</a:t>
            </a:r>
          </a:p>
        </p:txBody>
      </p:sp>
      <p:sp>
        <p:nvSpPr>
          <p:cNvPr id="3" name="object 6">
            <a:extLst>
              <a:ext uri="{FF2B5EF4-FFF2-40B4-BE49-F238E27FC236}">
                <a16:creationId xmlns:a16="http://schemas.microsoft.com/office/drawing/2014/main" id="{44643BAE-BDB5-8279-5D46-C99ACF7DFA3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CC2663B7-1F3A-9423-E5DE-0F20F419B4E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5" name="object 3">
            <a:extLst>
              <a:ext uri="{FF2B5EF4-FFF2-40B4-BE49-F238E27FC236}">
                <a16:creationId xmlns:a16="http://schemas.microsoft.com/office/drawing/2014/main" id="{E60D88B3-4CF9-D3B0-84FC-D4E9446D0BF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4.2. Group Discussion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427399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F16EF-F2B3-091F-85B3-EF7697924D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275D13-A354-D7C8-DE4E-7E4C5B97CC6C}"/>
              </a:ext>
            </a:extLst>
          </p:cNvPr>
          <p:cNvSpPr txBox="1">
            <a:spLocks noGrp="1"/>
          </p:cNvSpPr>
          <p:nvPr>
            <p:ph type="title"/>
          </p:nvPr>
        </p:nvSpPr>
        <p:spPr>
          <a:xfrm>
            <a:off x="726281" y="422573"/>
            <a:ext cx="478930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 Objectives of the Lecture</a:t>
            </a:r>
            <a:endParaRPr sz="2400" b="1" spc="-13" dirty="0">
              <a:solidFill>
                <a:schemeClr val="bg1"/>
              </a:solidFill>
            </a:endParaRPr>
          </a:p>
        </p:txBody>
      </p:sp>
      <p:sp>
        <p:nvSpPr>
          <p:cNvPr id="5" name="object 3">
            <a:extLst>
              <a:ext uri="{FF2B5EF4-FFF2-40B4-BE49-F238E27FC236}">
                <a16:creationId xmlns:a16="http://schemas.microsoft.com/office/drawing/2014/main" id="{0CC9EC26-1E8E-F5B0-5EFB-B3D1DC56AD7D}"/>
              </a:ext>
            </a:extLst>
          </p:cNvPr>
          <p:cNvSpPr txBox="1"/>
          <p:nvPr/>
        </p:nvSpPr>
        <p:spPr>
          <a:xfrm>
            <a:off x="742643" y="1364825"/>
            <a:ext cx="10725152" cy="3504623"/>
          </a:xfrm>
          <a:prstGeom prst="rect">
            <a:avLst/>
          </a:prstGeom>
        </p:spPr>
        <p:txBody>
          <a:bodyPr vert="horz" wrap="square" lIns="0" tIns="16329" rIns="0" bIns="0" rtlCol="0">
            <a:spAutoFit/>
          </a:bodyPr>
          <a:lstStyle/>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Define Urban Mobility: </a:t>
            </a:r>
            <a:r>
              <a:rPr lang="en-US" sz="1800" kern="100" dirty="0">
                <a:latin typeface="Aptos" panose="020B0004020202020204" pitchFamily="34" charset="0"/>
                <a:ea typeface="Aptos" panose="020B0004020202020204" pitchFamily="34" charset="0"/>
                <a:cs typeface="Times New Roman" panose="02020603050405020304" pitchFamily="18" charset="0"/>
              </a:rPr>
              <a:t>Understand the core concept of urban mobility as the multimodal, door-to-door movement of people and goods, emphasizing accessibility over just speed.</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Analyze Smart City Integration: </a:t>
            </a:r>
            <a:r>
              <a:rPr lang="en-US" sz="1800" kern="100" dirty="0">
                <a:latin typeface="Aptos" panose="020B0004020202020204" pitchFamily="34" charset="0"/>
                <a:ea typeface="Aptos" panose="020B0004020202020204" pitchFamily="34" charset="0"/>
                <a:cs typeface="Times New Roman" panose="02020603050405020304" pitchFamily="18" charset="0"/>
              </a:rPr>
              <a:t>Explore the role of technology in transport, including Digital Twins, AI-enabled traffic signals, and the Internet of Things (IoT) in creating responsive city infrastructures.</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Evaluate Innovative Solutions: </a:t>
            </a:r>
            <a:r>
              <a:rPr lang="en-US" sz="1800" kern="100" dirty="0">
                <a:latin typeface="Aptos" panose="020B0004020202020204" pitchFamily="34" charset="0"/>
                <a:ea typeface="Aptos" panose="020B0004020202020204" pitchFamily="34" charset="0"/>
                <a:cs typeface="Times New Roman" panose="02020603050405020304" pitchFamily="18" charset="0"/>
              </a:rPr>
              <a:t>Assess emerging mobility trends such as Mobility-as-a-Service (</a:t>
            </a:r>
            <a:r>
              <a:rPr lang="en-US" sz="1800" kern="100" dirty="0" err="1">
                <a:latin typeface="Aptos" panose="020B0004020202020204" pitchFamily="34" charset="0"/>
                <a:ea typeface="Aptos" panose="020B0004020202020204" pitchFamily="34" charset="0"/>
                <a:cs typeface="Times New Roman" panose="02020603050405020304" pitchFamily="18" charset="0"/>
              </a:rPr>
              <a:t>MaaS</a:t>
            </a:r>
            <a:r>
              <a:rPr lang="en-US" sz="1800" kern="100" dirty="0">
                <a:latin typeface="Aptos" panose="020B0004020202020204" pitchFamily="34" charset="0"/>
                <a:ea typeface="Aptos" panose="020B0004020202020204" pitchFamily="34" charset="0"/>
                <a:cs typeface="Times New Roman" panose="02020603050405020304" pitchFamily="18" charset="0"/>
              </a:rPr>
              <a:t>), micromobility (e-scooters/bikes), and Urban Air Mobility (eVTOLs).</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Apply Sustainable Frameworks: </a:t>
            </a:r>
            <a:r>
              <a:rPr lang="en-US" sz="1800" kern="100" dirty="0">
                <a:latin typeface="Aptos" panose="020B0004020202020204" pitchFamily="34" charset="0"/>
                <a:ea typeface="Aptos" panose="020B0004020202020204" pitchFamily="34" charset="0"/>
                <a:cs typeface="Times New Roman" panose="02020603050405020304" pitchFamily="18" charset="0"/>
              </a:rPr>
              <a:t>Learn key planning frameworks like the EU's Sustainable Urban Mobility Plan (SUMP) and the "15-Minute City" concept to design eco-friendly and equitable transport systems.</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Address Challenges: </a:t>
            </a:r>
            <a:r>
              <a:rPr lang="en-US" sz="1800" kern="100" dirty="0">
                <a:latin typeface="Aptos" panose="020B0004020202020204" pitchFamily="34" charset="0"/>
                <a:ea typeface="Aptos" panose="020B0004020202020204" pitchFamily="34" charset="0"/>
                <a:cs typeface="Times New Roman" panose="02020603050405020304" pitchFamily="18" charset="0"/>
              </a:rPr>
              <a:t>Identify barriers to progress, such as institutional silos and funding gaps, while understanding policy tools like congestion pricing and low-emission zones to overcome them.</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42BEB5CA-D5B8-919F-E2AA-2E3A6A23310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Learning Objectives</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4BE8E819-58E3-94D1-5942-9A54D683A822}"/>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4</a:t>
            </a:fld>
            <a:endParaRPr lang="en-AT" spc="-64" dirty="0"/>
          </a:p>
        </p:txBody>
      </p:sp>
      <p:sp>
        <p:nvSpPr>
          <p:cNvPr id="6" name="object 6">
            <a:extLst>
              <a:ext uri="{FF2B5EF4-FFF2-40B4-BE49-F238E27FC236}">
                <a16:creationId xmlns:a16="http://schemas.microsoft.com/office/drawing/2014/main" id="{E106A194-C037-4AC2-A09E-62EF9DECF93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8" name="object 6">
            <a:extLst>
              <a:ext uri="{FF2B5EF4-FFF2-40B4-BE49-F238E27FC236}">
                <a16:creationId xmlns:a16="http://schemas.microsoft.com/office/drawing/2014/main" id="{F3B7A11F-F8DF-429F-083F-03673CC88B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903969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a:t>
            </a:r>
          </a:p>
          <a:p>
            <a:pPr algn="ctr"/>
            <a:r>
              <a:rPr lang="en-US" sz="3200" b="1" dirty="0">
                <a:solidFill>
                  <a:schemeClr val="bg1"/>
                </a:solidFill>
              </a:rPr>
              <a:t>Introduction &amp; Urban Mobility Concepts</a:t>
            </a:r>
          </a:p>
        </p:txBody>
      </p:sp>
      <p:sp>
        <p:nvSpPr>
          <p:cNvPr id="2" name="Slide Number Placeholder 1">
            <a:extLst>
              <a:ext uri="{FF2B5EF4-FFF2-40B4-BE49-F238E27FC236}">
                <a16:creationId xmlns:a16="http://schemas.microsoft.com/office/drawing/2014/main" id="{93F9C828-98E0-D720-8091-DAE861D1542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5</a:t>
            </a:fld>
            <a:endParaRPr lang="en-AT" spc="-64" dirty="0"/>
          </a:p>
        </p:txBody>
      </p:sp>
      <p:sp>
        <p:nvSpPr>
          <p:cNvPr id="4" name="object 6">
            <a:extLst>
              <a:ext uri="{FF2B5EF4-FFF2-40B4-BE49-F238E27FC236}">
                <a16:creationId xmlns:a16="http://schemas.microsoft.com/office/drawing/2014/main" id="{EB85A594-E320-D20A-7A1A-65AE23522D5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E96082EE-F67A-2911-5050-6CFBA869415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32621"/>
            <a:ext cx="5485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&amp; Urban Mobility Concepts</a:t>
            </a:r>
          </a:p>
        </p:txBody>
      </p:sp>
      <p:sp>
        <p:nvSpPr>
          <p:cNvPr id="5" name="object 3">
            <a:extLst>
              <a:ext uri="{FF2B5EF4-FFF2-40B4-BE49-F238E27FC236}">
                <a16:creationId xmlns:a16="http://schemas.microsoft.com/office/drawing/2014/main" id="{602225C3-B06E-0455-C401-963F7650CA67}"/>
              </a:ext>
            </a:extLst>
          </p:cNvPr>
          <p:cNvSpPr txBox="1"/>
          <p:nvPr/>
        </p:nvSpPr>
        <p:spPr>
          <a:xfrm>
            <a:off x="742643" y="158720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Over 58% of the world’s population lives in urban areas—and rising fast.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FA882784-294F-BD6A-274C-76C17AD82365}"/>
              </a:ext>
            </a:extLst>
          </p:cNvPr>
          <p:cNvSpPr txBox="1"/>
          <p:nvPr/>
        </p:nvSpPr>
        <p:spPr>
          <a:xfrm>
            <a:off x="742643" y="2033702"/>
            <a:ext cx="10725152" cy="293487"/>
          </a:xfrm>
          <a:prstGeom prst="rect">
            <a:avLst/>
          </a:prstGeom>
          <a:solidFill>
            <a:schemeClr val="bg1"/>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Drivers:</a:t>
            </a:r>
            <a:endParaRPr lang="en-GB" sz="1600" b="1"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15CA88DA-8161-F0E5-8C9C-D0D70BB534F9}"/>
              </a:ext>
            </a:extLst>
          </p:cNvPr>
          <p:cNvSpPr txBox="1"/>
          <p:nvPr/>
        </p:nvSpPr>
        <p:spPr>
          <a:xfrm>
            <a:off x="945502" y="2678541"/>
            <a:ext cx="6419940" cy="239662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Transport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Largest urban energy user &amp; CO₂ emitter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Congestion costs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~1% of GDP in major cities (ITF)</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Tech revolution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AI, electrification, mobility platforms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Public demand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Clean air, safe streets, accessible options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Policy windows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EU Green Deal, US Infrastructure Act, COP28 goals</a:t>
            </a:r>
          </a:p>
        </p:txBody>
      </p:sp>
      <p:sp>
        <p:nvSpPr>
          <p:cNvPr id="7" name="Slide Number Placeholder 6">
            <a:extLst>
              <a:ext uri="{FF2B5EF4-FFF2-40B4-BE49-F238E27FC236}">
                <a16:creationId xmlns:a16="http://schemas.microsoft.com/office/drawing/2014/main" id="{9E461410-0E6E-2A23-6E2C-7BBD84251BCB}"/>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6</a:t>
            </a:fld>
            <a:endParaRPr lang="en-AT" spc="-64" dirty="0"/>
          </a:p>
        </p:txBody>
      </p:sp>
      <p:pic>
        <p:nvPicPr>
          <p:cNvPr id="8" name="Picture 7" descr="A graph of the number of population&#10;&#10;AI-generated content may be incorrect.">
            <a:extLst>
              <a:ext uri="{FF2B5EF4-FFF2-40B4-BE49-F238E27FC236}">
                <a16:creationId xmlns:a16="http://schemas.microsoft.com/office/drawing/2014/main" id="{779680EF-9507-28B4-3CCA-95534A7467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4620" y="2539767"/>
            <a:ext cx="4760426" cy="2811148"/>
          </a:xfrm>
          <a:prstGeom prst="rect">
            <a:avLst/>
          </a:prstGeom>
        </p:spPr>
      </p:pic>
      <p:sp>
        <p:nvSpPr>
          <p:cNvPr id="3" name="object 6">
            <a:extLst>
              <a:ext uri="{FF2B5EF4-FFF2-40B4-BE49-F238E27FC236}">
                <a16:creationId xmlns:a16="http://schemas.microsoft.com/office/drawing/2014/main" id="{F37744C1-65DA-1FA6-A8A4-49B657A59CE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4" name="object 6">
            <a:extLst>
              <a:ext uri="{FF2B5EF4-FFF2-40B4-BE49-F238E27FC236}">
                <a16:creationId xmlns:a16="http://schemas.microsoft.com/office/drawing/2014/main" id="{4FB8A912-3DEA-2CB8-693F-9B80D555D21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387122A0-2C7B-9628-BDD7-1DB4EF0D0D8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1.1. Why Focus on Urban Mobility?</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08408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07FA-1D88-3D7A-C5D1-36D912900CB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CA4B897-0CD2-5A9A-7B63-932078B288F4}"/>
              </a:ext>
            </a:extLst>
          </p:cNvPr>
          <p:cNvSpPr txBox="1">
            <a:spLocks noGrp="1"/>
          </p:cNvSpPr>
          <p:nvPr>
            <p:ph type="title"/>
          </p:nvPr>
        </p:nvSpPr>
        <p:spPr>
          <a:xfrm>
            <a:off x="726282" y="432621"/>
            <a:ext cx="54859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&amp; Urban Mobility Concepts</a:t>
            </a:r>
          </a:p>
        </p:txBody>
      </p:sp>
      <p:sp>
        <p:nvSpPr>
          <p:cNvPr id="5" name="object 3">
            <a:extLst>
              <a:ext uri="{FF2B5EF4-FFF2-40B4-BE49-F238E27FC236}">
                <a16:creationId xmlns:a16="http://schemas.microsoft.com/office/drawing/2014/main" id="{B3B0DB66-D36F-FEA8-CB34-1CC92473B56D}"/>
              </a:ext>
            </a:extLst>
          </p:cNvPr>
          <p:cNvSpPr txBox="1"/>
          <p:nvPr/>
        </p:nvSpPr>
        <p:spPr>
          <a:xfrm>
            <a:off x="945502" y="184350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The door-to-door movement of people and goods within cities using all available modes.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40A270EF-B452-4F47-BD37-A75E5D094674}"/>
              </a:ext>
            </a:extLst>
          </p:cNvPr>
          <p:cNvSpPr txBox="1"/>
          <p:nvPr/>
        </p:nvSpPr>
        <p:spPr>
          <a:xfrm>
            <a:off x="733424" y="1330343"/>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Definition</a:t>
            </a:r>
            <a:endParaRPr lang="en-GB" sz="2000" b="1" dirty="0">
              <a:solidFill>
                <a:sysClr val="windowText" lastClr="000000"/>
              </a:solidFill>
              <a:latin typeface="Aptos" panose="020B0004020202020204" pitchFamily="34" charset="0"/>
              <a:cs typeface="Arial"/>
            </a:endParaRPr>
          </a:p>
        </p:txBody>
      </p:sp>
      <p:sp>
        <p:nvSpPr>
          <p:cNvPr id="13" name="object 3">
            <a:extLst>
              <a:ext uri="{FF2B5EF4-FFF2-40B4-BE49-F238E27FC236}">
                <a16:creationId xmlns:a16="http://schemas.microsoft.com/office/drawing/2014/main" id="{02B6EEDC-564B-DC88-6C22-770E3BC5A540}"/>
              </a:ext>
            </a:extLst>
          </p:cNvPr>
          <p:cNvSpPr txBox="1"/>
          <p:nvPr/>
        </p:nvSpPr>
        <p:spPr>
          <a:xfrm>
            <a:off x="726282" y="240083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Key Features:</a:t>
            </a:r>
            <a:endParaRPr lang="en-GB" sz="2000" b="1" dirty="0">
              <a:solidFill>
                <a:sysClr val="windowText" lastClr="000000"/>
              </a:solidFill>
              <a:latin typeface="Aptos" panose="020B0004020202020204" pitchFamily="34" charset="0"/>
              <a:cs typeface="Arial"/>
            </a:endParaRPr>
          </a:p>
        </p:txBody>
      </p:sp>
      <p:sp>
        <p:nvSpPr>
          <p:cNvPr id="14" name="object 3">
            <a:extLst>
              <a:ext uri="{FF2B5EF4-FFF2-40B4-BE49-F238E27FC236}">
                <a16:creationId xmlns:a16="http://schemas.microsoft.com/office/drawing/2014/main" id="{19B061D6-CE03-B9BD-896E-D5885A433E77}"/>
              </a:ext>
            </a:extLst>
          </p:cNvPr>
          <p:cNvSpPr txBox="1"/>
          <p:nvPr/>
        </p:nvSpPr>
        <p:spPr>
          <a:xfrm>
            <a:off x="945502" y="2847342"/>
            <a:ext cx="10725152" cy="211962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Multimodal: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walk, cycle, Public Transport, car, scooter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Focus on accessibility, not just speed</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Interlinked with land use, energy, equity &amp; ICT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Managed through policy, pricing, and public engagement</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Outcomes: efficiency, sustainability, safety, inclusivity</a:t>
            </a:r>
          </a:p>
        </p:txBody>
      </p:sp>
      <p:sp>
        <p:nvSpPr>
          <p:cNvPr id="3" name="Slide Number Placeholder 2">
            <a:extLst>
              <a:ext uri="{FF2B5EF4-FFF2-40B4-BE49-F238E27FC236}">
                <a16:creationId xmlns:a16="http://schemas.microsoft.com/office/drawing/2014/main" id="{24C7B429-C202-7A73-9C75-FBDD77ACA853}"/>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7</a:t>
            </a:fld>
            <a:endParaRPr lang="en-AT" spc="-64" dirty="0"/>
          </a:p>
        </p:txBody>
      </p:sp>
      <p:pic>
        <p:nvPicPr>
          <p:cNvPr id="2050" name="Picture 2">
            <a:extLst>
              <a:ext uri="{FF2B5EF4-FFF2-40B4-BE49-F238E27FC236}">
                <a16:creationId xmlns:a16="http://schemas.microsoft.com/office/drawing/2014/main" id="{9E6DEF1F-E5D9-EB87-AC53-F91F74E1098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406" t="11934" r="3132" b="9889"/>
          <a:stretch/>
        </p:blipFill>
        <p:spPr bwMode="auto">
          <a:xfrm>
            <a:off x="7084088" y="2555111"/>
            <a:ext cx="4860868" cy="3637469"/>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a:extLst>
              <a:ext uri="{FF2B5EF4-FFF2-40B4-BE49-F238E27FC236}">
                <a16:creationId xmlns:a16="http://schemas.microsoft.com/office/drawing/2014/main" id="{367082C8-B281-2938-3034-93AE8C42138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34275F78-90A0-35B5-63EE-8CE8BA0766C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59D00A4B-D2EB-DC0A-2BC6-83621D0B0FB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1.2. </a:t>
            </a:r>
            <a:r>
              <a:rPr lang="en-US" b="1" dirty="0">
                <a:solidFill>
                  <a:schemeClr val="tx1"/>
                </a:solidFill>
                <a:latin typeface="Aptos" panose="020B0004020202020204" pitchFamily="34" charset="0"/>
              </a:rPr>
              <a:t>What is Urban Mobility?</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7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44669-0BAE-8D03-57AF-45EFB7AC342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F33D0A-A2C6-075D-6ECD-0C7AEA9E82F8}"/>
              </a:ext>
            </a:extLst>
          </p:cNvPr>
          <p:cNvSpPr txBox="1">
            <a:spLocks noGrp="1"/>
          </p:cNvSpPr>
          <p:nvPr>
            <p:ph type="title"/>
          </p:nvPr>
        </p:nvSpPr>
        <p:spPr>
          <a:xfrm>
            <a:off x="726282" y="432621"/>
            <a:ext cx="54859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&amp; Urban Mobility Concepts</a:t>
            </a:r>
          </a:p>
        </p:txBody>
      </p:sp>
      <p:sp>
        <p:nvSpPr>
          <p:cNvPr id="3" name="Slide Number Placeholder 2">
            <a:extLst>
              <a:ext uri="{FF2B5EF4-FFF2-40B4-BE49-F238E27FC236}">
                <a16:creationId xmlns:a16="http://schemas.microsoft.com/office/drawing/2014/main" id="{5F29F115-46F4-C6AF-519B-5FFA23E096E6}"/>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8</a:t>
            </a:fld>
            <a:endParaRPr lang="en-AT" spc="-64" dirty="0"/>
          </a:p>
        </p:txBody>
      </p:sp>
      <p:graphicFrame>
        <p:nvGraphicFramePr>
          <p:cNvPr id="8" name="Table 7">
            <a:extLst>
              <a:ext uri="{FF2B5EF4-FFF2-40B4-BE49-F238E27FC236}">
                <a16:creationId xmlns:a16="http://schemas.microsoft.com/office/drawing/2014/main" id="{37C13D5C-9A37-2652-3C32-C6005FD89539}"/>
              </a:ext>
            </a:extLst>
          </p:cNvPr>
          <p:cNvGraphicFramePr>
            <a:graphicFrameLocks noGrp="1"/>
          </p:cNvGraphicFramePr>
          <p:nvPr>
            <p:extLst>
              <p:ext uri="{D42A27DB-BD31-4B8C-83A1-F6EECF244321}">
                <p14:modId xmlns:p14="http://schemas.microsoft.com/office/powerpoint/2010/main" val="2669654050"/>
              </p:ext>
            </p:extLst>
          </p:nvPr>
        </p:nvGraphicFramePr>
        <p:xfrm>
          <a:off x="1682828" y="1359847"/>
          <a:ext cx="8844782" cy="2595880"/>
        </p:xfrm>
        <a:graphic>
          <a:graphicData uri="http://schemas.openxmlformats.org/drawingml/2006/table">
            <a:tbl>
              <a:tblPr firstRow="1" bandRow="1">
                <a:tableStyleId>{C7B018BB-80A7-4F77-B60F-C8B233D01FF8}</a:tableStyleId>
              </a:tblPr>
              <a:tblGrid>
                <a:gridCol w="2894526">
                  <a:extLst>
                    <a:ext uri="{9D8B030D-6E8A-4147-A177-3AD203B41FA5}">
                      <a16:colId xmlns:a16="http://schemas.microsoft.com/office/drawing/2014/main" val="2217632948"/>
                    </a:ext>
                  </a:extLst>
                </a:gridCol>
                <a:gridCol w="5950256">
                  <a:extLst>
                    <a:ext uri="{9D8B030D-6E8A-4147-A177-3AD203B41FA5}">
                      <a16:colId xmlns:a16="http://schemas.microsoft.com/office/drawing/2014/main" val="926410832"/>
                    </a:ext>
                  </a:extLst>
                </a:gridCol>
              </a:tblGrid>
              <a:tr h="370840">
                <a:tc>
                  <a:txBody>
                    <a:bodyPr/>
                    <a:lstStyle/>
                    <a:p>
                      <a:r>
                        <a:rPr lang="en-US" dirty="0"/>
                        <a:t>Era</a:t>
                      </a:r>
                    </a:p>
                  </a:txBody>
                  <a:tcPr/>
                </a:tc>
                <a:tc>
                  <a:txBody>
                    <a:bodyPr/>
                    <a:lstStyle/>
                    <a:p>
                      <a:r>
                        <a:rPr lang="en-US" dirty="0"/>
                        <a:t>Mode shift &amp; Urban form</a:t>
                      </a:r>
                    </a:p>
                  </a:txBody>
                  <a:tcPr/>
                </a:tc>
                <a:extLst>
                  <a:ext uri="{0D108BD9-81ED-4DB2-BD59-A6C34878D82A}">
                    <a16:rowId xmlns:a16="http://schemas.microsoft.com/office/drawing/2014/main" val="1598256314"/>
                  </a:ext>
                </a:extLst>
              </a:tr>
              <a:tr h="370840">
                <a:tc>
                  <a:txBody>
                    <a:bodyPr/>
                    <a:lstStyle/>
                    <a:p>
                      <a:r>
                        <a:rPr lang="en-US" dirty="0"/>
                        <a:t>Pre – 1900</a:t>
                      </a:r>
                    </a:p>
                  </a:txBody>
                  <a:tcPr/>
                </a:tc>
                <a:tc>
                  <a:txBody>
                    <a:bodyPr/>
                    <a:lstStyle/>
                    <a:p>
                      <a:r>
                        <a:rPr lang="en-US" sz="1800" b="0" i="0" dirty="0">
                          <a:solidFill>
                            <a:srgbClr val="000000"/>
                          </a:solidFill>
                          <a:effectLst/>
                          <a:latin typeface="+mn-lt"/>
                          <a:ea typeface="+mn-ea"/>
                          <a:cs typeface="+mn-cs"/>
                        </a:rPr>
                        <a:t>Walkable towns + horse carriages</a:t>
                      </a:r>
                      <a:endParaRPr lang="en-US" dirty="0"/>
                    </a:p>
                  </a:txBody>
                  <a:tcPr/>
                </a:tc>
                <a:extLst>
                  <a:ext uri="{0D108BD9-81ED-4DB2-BD59-A6C34878D82A}">
                    <a16:rowId xmlns:a16="http://schemas.microsoft.com/office/drawing/2014/main" val="2488712711"/>
                  </a:ext>
                </a:extLst>
              </a:tr>
              <a:tr h="370840">
                <a:tc>
                  <a:txBody>
                    <a:bodyPr/>
                    <a:lstStyle/>
                    <a:p>
                      <a:r>
                        <a:rPr lang="en-US" dirty="0"/>
                        <a:t>1900 – 1950</a:t>
                      </a:r>
                    </a:p>
                  </a:txBody>
                  <a:tcPr/>
                </a:tc>
                <a:tc>
                  <a:txBody>
                    <a:bodyPr/>
                    <a:lstStyle/>
                    <a:p>
                      <a:r>
                        <a:rPr lang="en-US" sz="1800" b="0" i="0" dirty="0">
                          <a:solidFill>
                            <a:srgbClr val="000000"/>
                          </a:solidFill>
                          <a:effectLst/>
                          <a:latin typeface="+mn-lt"/>
                          <a:ea typeface="+mn-ea"/>
                          <a:cs typeface="+mn-cs"/>
                        </a:rPr>
                        <a:t>Electric trams &amp; early subways</a:t>
                      </a:r>
                      <a:endParaRPr lang="en-US" dirty="0"/>
                    </a:p>
                  </a:txBody>
                  <a:tcPr/>
                </a:tc>
                <a:extLst>
                  <a:ext uri="{0D108BD9-81ED-4DB2-BD59-A6C34878D82A}">
                    <a16:rowId xmlns:a16="http://schemas.microsoft.com/office/drawing/2014/main" val="626534055"/>
                  </a:ext>
                </a:extLst>
              </a:tr>
              <a:tr h="370840">
                <a:tc>
                  <a:txBody>
                    <a:bodyPr/>
                    <a:lstStyle/>
                    <a:p>
                      <a:r>
                        <a:rPr lang="en-US" dirty="0"/>
                        <a:t>1950 – 2000</a:t>
                      </a:r>
                    </a:p>
                  </a:txBody>
                  <a:tcPr/>
                </a:tc>
                <a:tc>
                  <a:txBody>
                    <a:bodyPr/>
                    <a:lstStyle/>
                    <a:p>
                      <a:r>
                        <a:rPr lang="en-US" sz="1800" b="0" i="0" dirty="0">
                          <a:solidFill>
                            <a:srgbClr val="000000"/>
                          </a:solidFill>
                          <a:effectLst/>
                          <a:latin typeface="+mn-lt"/>
                          <a:ea typeface="+mn-ea"/>
                          <a:cs typeface="+mn-cs"/>
                        </a:rPr>
                        <a:t>Car dominance → urban sprawl</a:t>
                      </a:r>
                      <a:endParaRPr lang="en-US" dirty="0"/>
                    </a:p>
                  </a:txBody>
                  <a:tcPr/>
                </a:tc>
                <a:extLst>
                  <a:ext uri="{0D108BD9-81ED-4DB2-BD59-A6C34878D82A}">
                    <a16:rowId xmlns:a16="http://schemas.microsoft.com/office/drawing/2014/main" val="4178770556"/>
                  </a:ext>
                </a:extLst>
              </a:tr>
              <a:tr h="370840">
                <a:tc>
                  <a:txBody>
                    <a:bodyPr/>
                    <a:lstStyle/>
                    <a:p>
                      <a:r>
                        <a:rPr lang="en-US" dirty="0"/>
                        <a:t>2000 – 2015</a:t>
                      </a:r>
                    </a:p>
                  </a:txBody>
                  <a:tcPr/>
                </a:tc>
                <a:tc>
                  <a:txBody>
                    <a:bodyPr/>
                    <a:lstStyle/>
                    <a:p>
                      <a:r>
                        <a:rPr lang="en-US" sz="1800" b="0" i="0" dirty="0">
                          <a:solidFill>
                            <a:srgbClr val="000000"/>
                          </a:solidFill>
                          <a:effectLst/>
                          <a:latin typeface="+mn-lt"/>
                          <a:ea typeface="+mn-ea"/>
                          <a:cs typeface="+mn-cs"/>
                        </a:rPr>
                        <a:t>Transit revival, bike lanes, congestion zones</a:t>
                      </a:r>
                      <a:endParaRPr lang="en-US" dirty="0"/>
                    </a:p>
                  </a:txBody>
                  <a:tcPr/>
                </a:tc>
                <a:extLst>
                  <a:ext uri="{0D108BD9-81ED-4DB2-BD59-A6C34878D82A}">
                    <a16:rowId xmlns:a16="http://schemas.microsoft.com/office/drawing/2014/main" val="642840712"/>
                  </a:ext>
                </a:extLst>
              </a:tr>
              <a:tr h="370840">
                <a:tc>
                  <a:txBody>
                    <a:bodyPr/>
                    <a:lstStyle/>
                    <a:p>
                      <a:r>
                        <a:rPr lang="en-US" dirty="0"/>
                        <a:t>2015 - Today</a:t>
                      </a:r>
                    </a:p>
                  </a:txBody>
                  <a:tcPr/>
                </a:tc>
                <a:tc>
                  <a:txBody>
                    <a:bodyPr/>
                    <a:lstStyle/>
                    <a:p>
                      <a:r>
                        <a:rPr lang="en-US" sz="1800" b="0" i="0" dirty="0">
                          <a:solidFill>
                            <a:srgbClr val="000000"/>
                          </a:solidFill>
                          <a:effectLst/>
                          <a:latin typeface="+mn-lt"/>
                          <a:ea typeface="+mn-ea"/>
                          <a:cs typeface="+mn-cs"/>
                        </a:rPr>
                        <a:t>Smart mobility, shared fleets, low-emission zones</a:t>
                      </a:r>
                      <a:endParaRPr lang="en-US" dirty="0"/>
                    </a:p>
                  </a:txBody>
                  <a:tcPr/>
                </a:tc>
                <a:extLst>
                  <a:ext uri="{0D108BD9-81ED-4DB2-BD59-A6C34878D82A}">
                    <a16:rowId xmlns:a16="http://schemas.microsoft.com/office/drawing/2014/main" val="3290113278"/>
                  </a:ext>
                </a:extLst>
              </a:tr>
              <a:tr h="370840">
                <a:tc>
                  <a:txBody>
                    <a:bodyPr/>
                    <a:lstStyle/>
                    <a:p>
                      <a:r>
                        <a:rPr lang="en-US" dirty="0"/>
                        <a:t>Next Decade</a:t>
                      </a:r>
                    </a:p>
                  </a:txBody>
                  <a:tcPr/>
                </a:tc>
                <a:tc>
                  <a:txBody>
                    <a:bodyPr/>
                    <a:lstStyle/>
                    <a:p>
                      <a:r>
                        <a:rPr lang="en-US" sz="1800" b="0" i="0" dirty="0">
                          <a:solidFill>
                            <a:srgbClr val="000000"/>
                          </a:solidFill>
                          <a:effectLst/>
                          <a:latin typeface="+mn-lt"/>
                          <a:ea typeface="+mn-ea"/>
                          <a:cs typeface="+mn-cs"/>
                        </a:rPr>
                        <a:t>Connected, autonomous, electric, and airborne transport</a:t>
                      </a:r>
                      <a:endParaRPr lang="en-US" dirty="0"/>
                    </a:p>
                  </a:txBody>
                  <a:tcPr/>
                </a:tc>
                <a:extLst>
                  <a:ext uri="{0D108BD9-81ED-4DB2-BD59-A6C34878D82A}">
                    <a16:rowId xmlns:a16="http://schemas.microsoft.com/office/drawing/2014/main" val="1734122615"/>
                  </a:ext>
                </a:extLst>
              </a:tr>
            </a:tbl>
          </a:graphicData>
        </a:graphic>
      </p:graphicFrame>
      <p:pic>
        <p:nvPicPr>
          <p:cNvPr id="3080" name="Picture 8">
            <a:extLst>
              <a:ext uri="{FF2B5EF4-FFF2-40B4-BE49-F238E27FC236}">
                <a16:creationId xmlns:a16="http://schemas.microsoft.com/office/drawing/2014/main" id="{8151EFF8-A7F9-25F4-01EB-2F5ED6E9B93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616" b="24689"/>
          <a:stretch/>
        </p:blipFill>
        <p:spPr bwMode="auto">
          <a:xfrm>
            <a:off x="6542864" y="3964302"/>
            <a:ext cx="4297962" cy="24209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white car with a light on top&#10;&#10;AI-generated content may be incorrect.">
            <a:extLst>
              <a:ext uri="{FF2B5EF4-FFF2-40B4-BE49-F238E27FC236}">
                <a16:creationId xmlns:a16="http://schemas.microsoft.com/office/drawing/2014/main" id="{53F01217-3619-98F6-7945-332477F854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6308" y="4030291"/>
            <a:ext cx="3155314" cy="2103542"/>
          </a:xfrm>
          <a:prstGeom prst="rect">
            <a:avLst/>
          </a:prstGeom>
        </p:spPr>
      </p:pic>
      <p:sp>
        <p:nvSpPr>
          <p:cNvPr id="4" name="object 6">
            <a:extLst>
              <a:ext uri="{FF2B5EF4-FFF2-40B4-BE49-F238E27FC236}">
                <a16:creationId xmlns:a16="http://schemas.microsoft.com/office/drawing/2014/main" id="{F518890A-383C-85FB-602E-B4CA686A18B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5" name="object 6">
            <a:extLst>
              <a:ext uri="{FF2B5EF4-FFF2-40B4-BE49-F238E27FC236}">
                <a16:creationId xmlns:a16="http://schemas.microsoft.com/office/drawing/2014/main" id="{AF938B64-4524-03BD-1585-336353AC8F8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A470A90F-0BB9-F6C7-B6B2-209E3DF8932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A Brief History of Urban Travel</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214276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977C-E600-A654-6BA2-AC73280132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D5BD36-B212-1DFA-41DC-60185AA766D0}"/>
              </a:ext>
            </a:extLst>
          </p:cNvPr>
          <p:cNvSpPr txBox="1">
            <a:spLocks noGrp="1"/>
          </p:cNvSpPr>
          <p:nvPr>
            <p:ph type="title"/>
          </p:nvPr>
        </p:nvSpPr>
        <p:spPr>
          <a:xfrm>
            <a:off x="726281" y="432621"/>
            <a:ext cx="5485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&amp; Urban Mobility Concepts</a:t>
            </a:r>
          </a:p>
        </p:txBody>
      </p:sp>
      <p:sp>
        <p:nvSpPr>
          <p:cNvPr id="4" name="object 3">
            <a:extLst>
              <a:ext uri="{FF2B5EF4-FFF2-40B4-BE49-F238E27FC236}">
                <a16:creationId xmlns:a16="http://schemas.microsoft.com/office/drawing/2014/main" id="{86779A29-853B-6609-9005-2A95CD2AC97E}"/>
              </a:ext>
            </a:extLst>
          </p:cNvPr>
          <p:cNvSpPr txBox="1"/>
          <p:nvPr/>
        </p:nvSpPr>
        <p:spPr>
          <a:xfrm>
            <a:off x="742643" y="2392541"/>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Guiding Values:</a:t>
            </a:r>
            <a:endParaRPr lang="en-GB" sz="2000" b="1" dirty="0">
              <a:solidFill>
                <a:sysClr val="windowText" lastClr="000000"/>
              </a:solidFill>
              <a:latin typeface="Aptos" panose="020B0004020202020204" pitchFamily="34" charset="0"/>
              <a:cs typeface="Arial"/>
            </a:endParaRPr>
          </a:p>
        </p:txBody>
      </p:sp>
      <p:sp>
        <p:nvSpPr>
          <p:cNvPr id="9" name="object 3">
            <a:extLst>
              <a:ext uri="{FF2B5EF4-FFF2-40B4-BE49-F238E27FC236}">
                <a16:creationId xmlns:a16="http://schemas.microsoft.com/office/drawing/2014/main" id="{0B201DBB-9AF0-47F8-3C28-2FD0699B0A79}"/>
              </a:ext>
            </a:extLst>
          </p:cNvPr>
          <p:cNvSpPr txBox="1"/>
          <p:nvPr/>
        </p:nvSpPr>
        <p:spPr>
          <a:xfrm>
            <a:off x="954721" y="2854511"/>
            <a:ext cx="10725152" cy="257616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Proximity: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Compact, mixed-use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neighbourhoods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Modal Hierarchy: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Walking &amp; cycling &gt; public transport &gt; cars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Inclusive Design: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Safe &amp; accessible for all</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Low-Carbon Energy: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Renewable and resilient sources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Efficient Land Use: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Streets as multifunctional public space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Adaptability: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Monitor, evaluate, revise policies (e.g., Sustainable Urban Mobility Plan)</a:t>
            </a:r>
          </a:p>
        </p:txBody>
      </p:sp>
      <p:sp>
        <p:nvSpPr>
          <p:cNvPr id="3" name="Slide Number Placeholder 2">
            <a:extLst>
              <a:ext uri="{FF2B5EF4-FFF2-40B4-BE49-F238E27FC236}">
                <a16:creationId xmlns:a16="http://schemas.microsoft.com/office/drawing/2014/main" id="{AB98861E-7A9B-933C-F61C-FFBC08160374}"/>
              </a:ext>
            </a:extLst>
          </p:cNvPr>
          <p:cNvSpPr>
            <a:spLocks noGrp="1"/>
          </p:cNvSpPr>
          <p:nvPr>
            <p:ph type="sldNum" sz="quarter" idx="7"/>
          </p:nvPr>
        </p:nvSpPr>
        <p:spPr/>
        <p:txBody>
          <a:bodyPr/>
          <a:lstStyle/>
          <a:p>
            <a:pPr marL="103685">
              <a:lnSpc>
                <a:spcPts val="1633"/>
              </a:lnSpc>
            </a:pPr>
            <a:fld id="{81D60167-4931-47E6-BA6A-407CBD079E47}" type="slidenum">
              <a:rPr lang="en-AT" spc="-64" smtClean="0"/>
              <a:pPr marL="103685">
                <a:lnSpc>
                  <a:spcPts val="1633"/>
                </a:lnSpc>
              </a:pPr>
              <a:t>9</a:t>
            </a:fld>
            <a:endParaRPr lang="en-AT" spc="-64" dirty="0"/>
          </a:p>
        </p:txBody>
      </p:sp>
      <p:sp>
        <p:nvSpPr>
          <p:cNvPr id="5" name="object 3">
            <a:extLst>
              <a:ext uri="{FF2B5EF4-FFF2-40B4-BE49-F238E27FC236}">
                <a16:creationId xmlns:a16="http://schemas.microsoft.com/office/drawing/2014/main" id="{226FF709-4F1F-8B14-793C-E4B1BA7CF771}"/>
              </a:ext>
            </a:extLst>
          </p:cNvPr>
          <p:cNvSpPr txBox="1"/>
          <p:nvPr/>
        </p:nvSpPr>
        <p:spPr>
          <a:xfrm>
            <a:off x="742643" y="1563144"/>
            <a:ext cx="10725152" cy="570486"/>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Times New Roman" panose="02020603050405020304" pitchFamily="18" charset="0"/>
              </a:rPr>
              <a:t>Sustainable urban mobility is built on core principles that prioritize people, planet, and place. These guiding values help cities design transport systems that are efficient, inclusive, and future-ready.</a:t>
            </a:r>
            <a:endParaRPr lang="en-GB" sz="2000" dirty="0">
              <a:solidFill>
                <a:sysClr val="windowText" lastClr="000000"/>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F7A622BC-1510-0B83-C763-D8054E68E60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Advanced Topics and Case Studies</a:t>
            </a:r>
            <a:endParaRPr spc="-13" dirty="0">
              <a:solidFill>
                <a:prstClr val="black"/>
              </a:solidFill>
            </a:endParaRPr>
          </a:p>
        </p:txBody>
      </p:sp>
      <p:sp>
        <p:nvSpPr>
          <p:cNvPr id="7" name="object 6">
            <a:extLst>
              <a:ext uri="{FF2B5EF4-FFF2-40B4-BE49-F238E27FC236}">
                <a16:creationId xmlns:a16="http://schemas.microsoft.com/office/drawing/2014/main" id="{5FEE6E7C-EF16-950E-7CD5-C41077948E0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Urban Mobility and Smart Cities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0634A245-8D88-9926-7C9C-34954719CDC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1.4. </a:t>
            </a:r>
            <a:r>
              <a:rPr lang="en-US" b="1" dirty="0">
                <a:solidFill>
                  <a:schemeClr val="tx1"/>
                </a:solidFill>
                <a:latin typeface="Aptos" panose="020B0004020202020204" pitchFamily="34" charset="0"/>
              </a:rPr>
              <a:t>Principles of Sustainable Urban Mobility</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1319593"/>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openxmlformats.org/package/2006/metadata/core-properties"/>
    <ds:schemaRef ds:uri="http://schemas.microsoft.com/office/infopath/2007/PartnerControls"/>
    <ds:schemaRef ds:uri="http://purl.org/dc/elements/1.1/"/>
    <ds:schemaRef ds:uri="http://purl.org/dc/terms/"/>
    <ds:schemaRef ds:uri="http://schemas.microsoft.com/office/2006/metadata/properties"/>
    <ds:schemaRef ds:uri="597320a7-26c9-4ada-a5d3-9ce4cfbbe2be"/>
    <ds:schemaRef ds:uri="d7c2d7e5-d637-40e7-a03d-32f79b35a394"/>
    <ds:schemaRef ds:uri="http://www.w3.org/XML/1998/namespace"/>
    <ds:schemaRef ds:uri="http://schemas.microsoft.com/office/2006/documentManagement/types"/>
    <ds:schemaRef ds:uri="http://purl.org/dc/dcmitype/"/>
  </ds:schemaRefs>
</ds:datastoreItem>
</file>

<file path=customXml/itemProps2.xml><?xml version="1.0" encoding="utf-8"?>
<ds:datastoreItem xmlns:ds="http://schemas.openxmlformats.org/officeDocument/2006/customXml" ds:itemID="{9DFB6DC5-82C3-4ED2-BBB1-E2EC4E5E88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12439</TotalTime>
  <Words>2814</Words>
  <Application>Microsoft Office PowerPoint</Application>
  <PresentationFormat>Widescreen</PresentationFormat>
  <Paragraphs>389</Paragraphs>
  <Slides>31</Slides>
  <Notes>20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31</vt:i4>
      </vt:variant>
    </vt:vector>
  </HeadingPairs>
  <TitlesOfParts>
    <vt:vector size="42" baseType="lpstr">
      <vt:lpstr>Aptos</vt:lpstr>
      <vt:lpstr>Arial</vt:lpstr>
      <vt:lpstr>Arial Rounded MT Bold</vt:lpstr>
      <vt:lpstr>Calibri</vt:lpstr>
      <vt:lpstr>Helvetica Neue</vt:lpstr>
      <vt:lpstr>Helvetica Neue Medium</vt:lpstr>
      <vt:lpstr>Montserrat Regular</vt:lpstr>
      <vt:lpstr>Symbol</vt:lpstr>
      <vt:lpstr>Wingdings</vt:lpstr>
      <vt:lpstr>21_BasicWhite</vt:lpstr>
      <vt:lpstr>Office Theme</vt:lpstr>
      <vt:lpstr>Transport Research and Analysis</vt:lpstr>
      <vt:lpstr>PowerPoint Presentation</vt:lpstr>
      <vt:lpstr>Table of contents</vt:lpstr>
      <vt:lpstr>0. Objectives of the Lecture</vt:lpstr>
      <vt:lpstr>PowerPoint Presentation</vt:lpstr>
      <vt:lpstr>1. Introduction &amp; Urban Mobility Concepts</vt:lpstr>
      <vt:lpstr>1. Introduction &amp; Urban Mobility Concepts</vt:lpstr>
      <vt:lpstr>1. Introduction &amp; Urban Mobility Concepts</vt:lpstr>
      <vt:lpstr>1. Introduction &amp; Urban Mobility Concepts</vt:lpstr>
      <vt:lpstr>1. Introduction &amp; Urban Mobility Concepts</vt:lpstr>
      <vt:lpstr>1. Introduction &amp; Urban Mobility Concepts</vt:lpstr>
      <vt:lpstr>1. Introduction &amp; Urban Mobility Concepts</vt:lpstr>
      <vt:lpstr>1. Introduction &amp; Urban Mobility Concepts</vt:lpstr>
      <vt:lpstr>PowerPoint Presentation</vt:lpstr>
      <vt:lpstr>2. Role of Transport in Smart Cities</vt:lpstr>
      <vt:lpstr>2. Role of Transport in Smart Cities</vt:lpstr>
      <vt:lpstr>2. Role of Transport in Smart Cities</vt:lpstr>
      <vt:lpstr>2. Role of Transport in Smart Cities</vt:lpstr>
      <vt:lpstr>2. Role of Transport in Smart Cities</vt:lpstr>
      <vt:lpstr>PowerPoint Presentation</vt:lpstr>
      <vt:lpstr>3. Innovative Mobility Solutions</vt:lpstr>
      <vt:lpstr>3. Innovative Mobility Solutions</vt:lpstr>
      <vt:lpstr>3. Innovative Mobility Solutions</vt:lpstr>
      <vt:lpstr>3. Innovative Mobility Solutions</vt:lpstr>
      <vt:lpstr>3. Innovative Mobility Solutions</vt:lpstr>
      <vt:lpstr>3. Innovative Mobility Solutions</vt:lpstr>
      <vt:lpstr>3. Innovative Mobility Solutions</vt:lpstr>
      <vt:lpstr>PowerPoint Presentation</vt:lpstr>
      <vt:lpstr>4. Quiz &amp; Group Discussion</vt:lpstr>
      <vt:lpstr>4. Quiz &amp; Group Discussion</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80</cp:revision>
  <dcterms:modified xsi:type="dcterms:W3CDTF">2026-05-04T16:33:15Z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