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4"/>
  </p:notesMasterIdLst>
  <p:handoutMasterIdLst>
    <p:handoutMasterId r:id="rId35"/>
  </p:handoutMasterIdLst>
  <p:sldIdLst>
    <p:sldId id="306" r:id="rId5"/>
    <p:sldId id="313" r:id="rId6"/>
    <p:sldId id="307" r:id="rId7"/>
    <p:sldId id="312" r:id="rId8"/>
    <p:sldId id="314" r:id="rId9"/>
    <p:sldId id="316" r:id="rId10"/>
    <p:sldId id="318" r:id="rId11"/>
    <p:sldId id="319" r:id="rId12"/>
    <p:sldId id="320" r:id="rId13"/>
    <p:sldId id="311" r:id="rId14"/>
    <p:sldId id="315" r:id="rId15"/>
    <p:sldId id="321" r:id="rId16"/>
    <p:sldId id="322" r:id="rId17"/>
    <p:sldId id="324" r:id="rId18"/>
    <p:sldId id="323" r:id="rId19"/>
    <p:sldId id="325" r:id="rId20"/>
    <p:sldId id="327" r:id="rId21"/>
    <p:sldId id="326" r:id="rId22"/>
    <p:sldId id="328" r:id="rId23"/>
    <p:sldId id="329" r:id="rId24"/>
    <p:sldId id="330" r:id="rId25"/>
    <p:sldId id="331" r:id="rId26"/>
    <p:sldId id="332" r:id="rId27"/>
    <p:sldId id="333" r:id="rId28"/>
    <p:sldId id="334" r:id="rId29"/>
    <p:sldId id="335" r:id="rId30"/>
    <p:sldId id="309" r:id="rId31"/>
    <p:sldId id="317" r:id="rId32"/>
    <p:sldId id="336" r:id="rId33"/>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031"/>
    <p:restoredTop sz="94668"/>
  </p:normalViewPr>
  <p:slideViewPr>
    <p:cSldViewPr snapToGrid="0">
      <p:cViewPr varScale="1">
        <p:scale>
          <a:sx n="101" d="100"/>
          <a:sy n="101" d="100"/>
        </p:scale>
        <p:origin x="1254" y="10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am Inglot" userId="S::adam.inglot_pg.edu.pl#ext#@fril.onmicrosoft.com::f3fe147e-12d2-407c-a2f2-fa7169a36f34" providerId="AD" clId="Web-{C5BB6856-6028-291E-5E87-E55F54BFAE58}"/>
    <pc:docChg chg="addSld delSld">
      <pc:chgData name="Adam Inglot" userId="S::adam.inglot_pg.edu.pl#ext#@fril.onmicrosoft.com::f3fe147e-12d2-407c-a2f2-fa7169a36f34" providerId="AD" clId="Web-{C5BB6856-6028-291E-5E87-E55F54BFAE58}" dt="2026-07-14T06:53:26.578" v="1"/>
      <pc:docMkLst>
        <pc:docMk/>
      </pc:docMkLst>
      <pc:sldChg chg="add del">
        <pc:chgData name="Adam Inglot" userId="S::adam.inglot_pg.edu.pl#ext#@fril.onmicrosoft.com::f3fe147e-12d2-407c-a2f2-fa7169a36f34" providerId="AD" clId="Web-{C5BB6856-6028-291E-5E87-E55F54BFAE58}" dt="2026-07-14T06:53:26.578" v="1"/>
        <pc:sldMkLst>
          <pc:docMk/>
          <pc:sldMk cId="2894534927" sldId="353"/>
        </pc:sldMkLst>
      </pc:sldChg>
    </pc:docChg>
  </pc:docChgLst>
  <pc:docChgLst>
    <pc:chgData name="office365" userId="5fcdbc0c-b1d0-4b52-bc28-28c25c9fccde" providerId="ADAL" clId="{839C158B-1674-498C-8D10-D29DEC7F3344}"/>
    <pc:docChg chg="modSld">
      <pc:chgData name="office365" userId="5fcdbc0c-b1d0-4b52-bc28-28c25c9fccde" providerId="ADAL" clId="{839C158B-1674-498C-8D10-D29DEC7F3344}" dt="2026-07-15T08:06:14.591" v="4" actId="14100"/>
      <pc:docMkLst>
        <pc:docMk/>
      </pc:docMkLst>
      <pc:sldChg chg="modSp mod">
        <pc:chgData name="office365" userId="5fcdbc0c-b1d0-4b52-bc28-28c25c9fccde" providerId="ADAL" clId="{839C158B-1674-498C-8D10-D29DEC7F3344}" dt="2026-07-15T08:05:50.830" v="0" actId="14100"/>
        <pc:sldMkLst>
          <pc:docMk/>
          <pc:sldMk cId="2572325634" sldId="323"/>
        </pc:sldMkLst>
        <pc:spChg chg="mod">
          <ac:chgData name="office365" userId="5fcdbc0c-b1d0-4b52-bc28-28c25c9fccde" providerId="ADAL" clId="{839C158B-1674-498C-8D10-D29DEC7F3344}" dt="2026-07-15T08:05:50.830" v="0" actId="14100"/>
          <ac:spMkLst>
            <pc:docMk/>
            <pc:sldMk cId="2572325634" sldId="323"/>
            <ac:spMk id="2" creationId="{DDF6D15A-25CE-39A5-4C5C-23BFB3EC0FAB}"/>
          </ac:spMkLst>
        </pc:spChg>
      </pc:sldChg>
      <pc:sldChg chg="modSp mod">
        <pc:chgData name="office365" userId="5fcdbc0c-b1d0-4b52-bc28-28c25c9fccde" providerId="ADAL" clId="{839C158B-1674-498C-8D10-D29DEC7F3344}" dt="2026-07-15T08:06:06.124" v="3" actId="1035"/>
        <pc:sldMkLst>
          <pc:docMk/>
          <pc:sldMk cId="1966911968" sldId="329"/>
        </pc:sldMkLst>
        <pc:spChg chg="mod">
          <ac:chgData name="office365" userId="5fcdbc0c-b1d0-4b52-bc28-28c25c9fccde" providerId="ADAL" clId="{839C158B-1674-498C-8D10-D29DEC7F3344}" dt="2026-07-15T08:06:06.124" v="3" actId="1035"/>
          <ac:spMkLst>
            <pc:docMk/>
            <pc:sldMk cId="1966911968" sldId="329"/>
            <ac:spMk id="2" creationId="{D478BC55-C108-18C4-BDAA-2412E9C6DEE0}"/>
          </ac:spMkLst>
        </pc:spChg>
      </pc:sldChg>
      <pc:sldChg chg="modSp mod">
        <pc:chgData name="office365" userId="5fcdbc0c-b1d0-4b52-bc28-28c25c9fccde" providerId="ADAL" clId="{839C158B-1674-498C-8D10-D29DEC7F3344}" dt="2026-07-15T08:06:14.591" v="4" actId="14100"/>
        <pc:sldMkLst>
          <pc:docMk/>
          <pc:sldMk cId="1054330106" sldId="335"/>
        </pc:sldMkLst>
        <pc:spChg chg="mod">
          <ac:chgData name="office365" userId="5fcdbc0c-b1d0-4b52-bc28-28c25c9fccde" providerId="ADAL" clId="{839C158B-1674-498C-8D10-D29DEC7F3344}" dt="2026-07-15T08:06:14.591" v="4" actId="14100"/>
          <ac:spMkLst>
            <pc:docMk/>
            <pc:sldMk cId="1054330106" sldId="335"/>
            <ac:spMk id="2" creationId="{ADBBBFC1-5509-C95D-5DBD-9FF5ED1C3601}"/>
          </ac:spMkLst>
        </pc:spChg>
      </pc:sldChg>
    </pc:docChg>
  </pc:docChgLst>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49:38.620" v="0" actId="20577"/>
      <pc:docMkLst>
        <pc:docMk/>
      </pc:docMkLst>
      <pc:sldChg chg="modSp mod">
        <pc:chgData name="Wojciech Kustra" userId="afebd3d0-216b-4c4f-8992-1bf1fda6d5e8" providerId="ADAL" clId="{1D307E72-7901-4E61-A01B-3C4232ABCF63}" dt="2026-07-13T09:49:38.620" v="0" actId="20577"/>
        <pc:sldMkLst>
          <pc:docMk/>
          <pc:sldMk cId="1478447607" sldId="306"/>
        </pc:sldMkLst>
        <pc:spChg chg="mod">
          <ac:chgData name="Wojciech Kustra" userId="afebd3d0-216b-4c4f-8992-1bf1fda6d5e8" providerId="ADAL" clId="{1D307E72-7901-4E61-A01B-3C4232ABCF63}" dt="2026-07-13T09:49:38.620" v="0" actId="20577"/>
          <ac:spMkLst>
            <pc:docMk/>
            <pc:sldMk cId="1478447607" sldId="306"/>
            <ac:spMk id="3" creationId="{FFD85AD9-F452-2FFB-4F41-12718A52AA2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15.07.2026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de-DE" dirty="0"/>
              <a:t>Transport privé non motorisé : vélo</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de-DE" dirty="0" err="1"/>
              <a:t>Fondements du transport</a:t>
            </a:r>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CA525-9505-CD3F-DA19-6BF40C6D2EB3}"/>
              </a:ext>
            </a:extLst>
          </p:cNvPr>
          <p:cNvSpPr>
            <a:spLocks noGrp="1"/>
          </p:cNvSpPr>
          <p:nvPr>
            <p:ph type="title"/>
          </p:nvPr>
        </p:nvSpPr>
        <p:spPr/>
        <p:txBody>
          <a:bodyPr/>
          <a:lstStyle/>
          <a:p>
            <a:r>
              <a:rPr lang="pl-PL" dirty="0" err="1"/>
              <a:t>Avantages du vélo</a:t>
            </a:r>
            <a:endParaRPr lang="pl-PL" dirty="0"/>
          </a:p>
        </p:txBody>
      </p:sp>
      <p:sp>
        <p:nvSpPr>
          <p:cNvPr id="3" name="Text Placeholder 2">
            <a:extLst>
              <a:ext uri="{FF2B5EF4-FFF2-40B4-BE49-F238E27FC236}">
                <a16:creationId xmlns:a16="http://schemas.microsoft.com/office/drawing/2014/main" id="{2EA51EDF-5192-3D79-C232-CB19DE0D89A1}"/>
              </a:ext>
            </a:extLst>
          </p:cNvPr>
          <p:cNvSpPr>
            <a:spLocks noGrp="1"/>
          </p:cNvSpPr>
          <p:nvPr>
            <p:ph type="body" sz="half" idx="1"/>
          </p:nvPr>
        </p:nvSpPr>
        <p:spPr>
          <a:xfrm>
            <a:off x="970201" y="1386842"/>
            <a:ext cx="5997527" cy="5059521"/>
          </a:xfrm>
        </p:spPr>
        <p:txBody>
          <a:bodyPr>
            <a:normAutofit fontScale="92500" lnSpcReduction="10000"/>
          </a:bodyPr>
          <a:lstStyle/>
          <a:p>
            <a:r>
              <a:rPr lang="de-DE" dirty="0"/>
              <a:t>Quick</a:t>
            </a:r>
          </a:p>
          <a:p>
            <a:pPr lvl="1"/>
            <a:r>
              <a:rPr lang="de-DE" dirty="0" err="1"/>
              <a:t>especially in dense villes : on average, the vélo is the faster option compared to voitures</a:t>
            </a:r>
            <a:endParaRPr lang="de-DE" dirty="0"/>
          </a:p>
          <a:p>
            <a:r>
              <a:rPr lang="de-DE" dirty="0"/>
              <a:t>Health-</a:t>
            </a:r>
            <a:r>
              <a:rPr lang="de-DE" dirty="0" err="1"/>
              <a:t>promoting</a:t>
            </a:r>
            <a:endParaRPr lang="de-DE" dirty="0"/>
          </a:p>
          <a:p>
            <a:r>
              <a:rPr lang="de-DE" dirty="0" err="1"/>
              <a:t>Environmentally</a:t>
            </a:r>
            <a:r>
              <a:rPr lang="de-DE" dirty="0"/>
              <a:t> </a:t>
            </a:r>
            <a:r>
              <a:rPr lang="de-DE" dirty="0" err="1"/>
              <a:t>friendly</a:t>
            </a:r>
            <a:endParaRPr lang="de-DE" dirty="0"/>
          </a:p>
          <a:p>
            <a:pPr lvl="1"/>
            <a:r>
              <a:rPr lang="de-DE" dirty="0" err="1"/>
              <a:t>low émission</a:t>
            </a:r>
            <a:endParaRPr lang="de-DE" dirty="0"/>
          </a:p>
          <a:p>
            <a:pPr lvl="1"/>
            <a:r>
              <a:rPr lang="de-DE" dirty="0" err="1"/>
              <a:t>space-saving</a:t>
            </a:r>
            <a:endParaRPr lang="de-DE" dirty="0"/>
          </a:p>
          <a:p>
            <a:pPr lvl="1"/>
            <a:r>
              <a:rPr lang="de-DE" dirty="0" err="1"/>
              <a:t>low bruit</a:t>
            </a:r>
            <a:endParaRPr lang="de-DE" dirty="0"/>
          </a:p>
          <a:p>
            <a:r>
              <a:rPr lang="de-DE" dirty="0" err="1"/>
              <a:t>Cost-effective</a:t>
            </a:r>
            <a:endParaRPr lang="de-DE" dirty="0"/>
          </a:p>
          <a:p>
            <a:endParaRPr lang="pl-PL" dirty="0"/>
          </a:p>
        </p:txBody>
      </p:sp>
      <p:pic>
        <p:nvPicPr>
          <p:cNvPr id="4" name="Grafik 3">
            <a:extLst>
              <a:ext uri="{FF2B5EF4-FFF2-40B4-BE49-F238E27FC236}">
                <a16:creationId xmlns:a16="http://schemas.microsoft.com/office/drawing/2014/main" id="{BB272583-3ABB-EDDC-A0CA-6D4D5F7C70AC}"/>
              </a:ext>
            </a:extLst>
          </p:cNvPr>
          <p:cNvPicPr>
            <a:picLocks noChangeAspect="1"/>
          </p:cNvPicPr>
          <p:nvPr/>
        </p:nvPicPr>
        <p:blipFill>
          <a:blip r:embed="rId2"/>
          <a:stretch>
            <a:fillRect/>
          </a:stretch>
        </p:blipFill>
        <p:spPr>
          <a:xfrm>
            <a:off x="7656563" y="960599"/>
            <a:ext cx="3565236" cy="5356223"/>
          </a:xfrm>
          <a:prstGeom prst="rect">
            <a:avLst/>
          </a:prstGeom>
        </p:spPr>
      </p:pic>
      <p:sp>
        <p:nvSpPr>
          <p:cNvPr id="5" name="Textfeld 4">
            <a:extLst>
              <a:ext uri="{FF2B5EF4-FFF2-40B4-BE49-F238E27FC236}">
                <a16:creationId xmlns:a16="http://schemas.microsoft.com/office/drawing/2014/main" id="{95649F8B-1185-4CDF-6BAB-97C8BFC52999}"/>
              </a:ext>
            </a:extLst>
          </p:cNvPr>
          <p:cNvSpPr txBox="1"/>
          <p:nvPr/>
        </p:nvSpPr>
        <p:spPr>
          <a:xfrm>
            <a:off x="10680376" y="5712795"/>
            <a:ext cx="3664323"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85424475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92954-7C5F-02F6-5E47-3E2999F72C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0CF18B-DFE4-4EF7-38AD-A9E7189104BA}"/>
              </a:ext>
            </a:extLst>
          </p:cNvPr>
          <p:cNvSpPr>
            <a:spLocks noGrp="1"/>
          </p:cNvSpPr>
          <p:nvPr>
            <p:ph type="title"/>
          </p:nvPr>
        </p:nvSpPr>
        <p:spPr>
          <a:xfrm>
            <a:off x="603252" y="539751"/>
            <a:ext cx="6038179" cy="717551"/>
          </a:xfrm>
        </p:spPr>
        <p:txBody>
          <a:bodyPr/>
          <a:lstStyle/>
          <a:p>
            <a:r>
              <a:rPr lang="pl-PL" dirty="0" err="1"/>
              <a:t>Défis du vélo</a:t>
            </a:r>
            <a:endParaRPr lang="pl-PL" dirty="0"/>
          </a:p>
        </p:txBody>
      </p:sp>
      <p:sp>
        <p:nvSpPr>
          <p:cNvPr id="3" name="Text Placeholder 2">
            <a:extLst>
              <a:ext uri="{FF2B5EF4-FFF2-40B4-BE49-F238E27FC236}">
                <a16:creationId xmlns:a16="http://schemas.microsoft.com/office/drawing/2014/main" id="{F748534B-695F-D5EE-876A-CA76A90EBCB5}"/>
              </a:ext>
            </a:extLst>
          </p:cNvPr>
          <p:cNvSpPr>
            <a:spLocks noGrp="1"/>
          </p:cNvSpPr>
          <p:nvPr>
            <p:ph type="body" sz="half" idx="1"/>
          </p:nvPr>
        </p:nvSpPr>
        <p:spPr/>
        <p:txBody>
          <a:bodyPr>
            <a:normAutofit/>
          </a:bodyPr>
          <a:lstStyle/>
          <a:p>
            <a:r>
              <a:rPr lang="de-DE" dirty="0" err="1"/>
              <a:t>Weather</a:t>
            </a:r>
            <a:r>
              <a:rPr lang="de-DE" dirty="0"/>
              <a:t> </a:t>
            </a:r>
            <a:r>
              <a:rPr lang="de-DE" dirty="0" err="1"/>
              <a:t>dependency</a:t>
            </a:r>
            <a:endParaRPr lang="de-DE" dirty="0"/>
          </a:p>
          <a:p>
            <a:r>
              <a:rPr lang="de-DE" dirty="0" err="1"/>
              <a:t>Influence</a:t>
            </a:r>
            <a:r>
              <a:rPr lang="de-DE" dirty="0"/>
              <a:t> </a:t>
            </a:r>
            <a:r>
              <a:rPr lang="de-DE" dirty="0" err="1"/>
              <a:t>of</a:t>
            </a:r>
            <a:r>
              <a:rPr lang="de-DE" dirty="0"/>
              <a:t> </a:t>
            </a:r>
            <a:r>
              <a:rPr lang="de-DE" dirty="0" err="1"/>
              <a:t>the</a:t>
            </a:r>
            <a:r>
              <a:rPr lang="de-DE" dirty="0"/>
              <a:t> </a:t>
            </a:r>
            <a:r>
              <a:rPr lang="de-DE" dirty="0" err="1"/>
              <a:t>topography</a:t>
            </a:r>
            <a:endParaRPr lang="de-DE" dirty="0"/>
          </a:p>
          <a:p>
            <a:r>
              <a:rPr lang="de-DE" dirty="0"/>
              <a:t>Bad or missing infrastructure, infrastructure is often geared towards motorisé trafic</a:t>
            </a:r>
          </a:p>
          <a:p>
            <a:r>
              <a:rPr lang="de-DE" dirty="0"/>
              <a:t>High </a:t>
            </a:r>
            <a:r>
              <a:rPr lang="de-DE" dirty="0" err="1"/>
              <a:t>vulnerability</a:t>
            </a:r>
            <a:endParaRPr lang="de-DE" dirty="0"/>
          </a:p>
          <a:p>
            <a:pPr lvl="1"/>
            <a:r>
              <a:rPr lang="de-DE" dirty="0" err="1"/>
              <a:t>air et bruit pollution</a:t>
            </a:r>
            <a:endParaRPr lang="de-DE" dirty="0"/>
          </a:p>
          <a:p>
            <a:pPr lvl="1"/>
            <a:r>
              <a:rPr lang="de-DE" dirty="0" err="1"/>
              <a:t>gaps in the cycle piste réseau and the risque of accidents with and caused by motorisé trafic</a:t>
            </a:r>
            <a:endParaRPr lang="de-DE" dirty="0"/>
          </a:p>
        </p:txBody>
      </p:sp>
    </p:spTree>
    <p:extLst>
      <p:ext uri="{BB962C8B-B14F-4D97-AF65-F5344CB8AC3E}">
        <p14:creationId xmlns:p14="http://schemas.microsoft.com/office/powerpoint/2010/main" val="378894832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81B60-67EB-854B-62A3-5A978420ED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E1C8EB-8A19-49B0-E920-1144A9179D88}"/>
              </a:ext>
            </a:extLst>
          </p:cNvPr>
          <p:cNvSpPr>
            <a:spLocks noGrp="1"/>
          </p:cNvSpPr>
          <p:nvPr>
            <p:ph type="title"/>
          </p:nvPr>
        </p:nvSpPr>
        <p:spPr/>
        <p:txBody>
          <a:bodyPr/>
          <a:lstStyle/>
          <a:p>
            <a:r>
              <a:rPr lang="pl-PL" dirty="0" err="1"/>
              <a:t>Aperçu</a:t>
            </a:r>
            <a:endParaRPr lang="pl-PL" dirty="0"/>
          </a:p>
        </p:txBody>
      </p:sp>
      <p:sp>
        <p:nvSpPr>
          <p:cNvPr id="3" name="Text Placeholder 2">
            <a:extLst>
              <a:ext uri="{FF2B5EF4-FFF2-40B4-BE49-F238E27FC236}">
                <a16:creationId xmlns:a16="http://schemas.microsoft.com/office/drawing/2014/main" id="{DB4D5A95-4DC2-79F7-277A-15B7148483C9}"/>
              </a:ext>
            </a:extLst>
          </p:cNvPr>
          <p:cNvSpPr>
            <a:spLocks noGrp="1"/>
          </p:cNvSpPr>
          <p:nvPr>
            <p:ph type="body" sz="half" idx="1"/>
          </p:nvPr>
        </p:nvSpPr>
        <p:spPr/>
        <p:txBody>
          <a:bodyPr>
            <a:normAutofit/>
          </a:bodyPr>
          <a:lstStyle/>
          <a:p>
            <a:pPr marL="0" indent="0">
              <a:buNone/>
            </a:pPr>
            <a:r>
              <a:rPr lang="de-DE" dirty="0"/>
              <a:t>Vélo : développement et défis</a:t>
            </a:r>
          </a:p>
          <a:p>
            <a:pPr marL="0" indent="0">
              <a:buNone/>
            </a:pPr>
            <a:endParaRPr lang="de-DE" dirty="0"/>
          </a:p>
          <a:p>
            <a:pPr marL="0" indent="0">
              <a:buNone/>
            </a:pPr>
            <a:r>
              <a:rPr lang="de-DE" b="1" dirty="0"/>
              <a:t>Sécurité routière des cyclistes</a:t>
            </a:r>
          </a:p>
          <a:p>
            <a:pPr marL="0" indent="0">
              <a:buNone/>
            </a:pPr>
            <a:endParaRPr lang="de-DE" dirty="0"/>
          </a:p>
          <a:p>
            <a:pPr marL="0" indent="0">
              <a:buNone/>
            </a:pPr>
            <a:r>
              <a:rPr lang="de-DE" dirty="0"/>
              <a:t>Promotion du vélo comme moyen de transport</a:t>
            </a:r>
          </a:p>
          <a:p>
            <a:endParaRPr lang="pl-PL" dirty="0"/>
          </a:p>
        </p:txBody>
      </p:sp>
    </p:spTree>
    <p:extLst>
      <p:ext uri="{BB962C8B-B14F-4D97-AF65-F5344CB8AC3E}">
        <p14:creationId xmlns:p14="http://schemas.microsoft.com/office/powerpoint/2010/main" val="291694628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1C5EF-7636-1B71-934A-369866FF84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1F77F3-E1D6-391C-D7A2-DEF2A6C9143A}"/>
              </a:ext>
            </a:extLst>
          </p:cNvPr>
          <p:cNvSpPr>
            <a:spLocks noGrp="1"/>
          </p:cNvSpPr>
          <p:nvPr>
            <p:ph type="title"/>
          </p:nvPr>
        </p:nvSpPr>
        <p:spPr>
          <a:xfrm>
            <a:off x="603252" y="539751"/>
            <a:ext cx="6437628" cy="717551"/>
          </a:xfrm>
        </p:spPr>
        <p:txBody>
          <a:bodyPr/>
          <a:lstStyle/>
          <a:p>
            <a:r>
              <a:rPr lang="de-DE" dirty="0"/>
              <a:t>Sécurité cycliste comme champ d’action central</a:t>
            </a:r>
            <a:endParaRPr lang="pl-PL" dirty="0"/>
          </a:p>
        </p:txBody>
      </p:sp>
      <p:sp>
        <p:nvSpPr>
          <p:cNvPr id="3" name="Text Placeholder 2">
            <a:extLst>
              <a:ext uri="{FF2B5EF4-FFF2-40B4-BE49-F238E27FC236}">
                <a16:creationId xmlns:a16="http://schemas.microsoft.com/office/drawing/2014/main" id="{69C96F7E-7076-667D-6BBD-E67020F450AC}"/>
              </a:ext>
            </a:extLst>
          </p:cNvPr>
          <p:cNvSpPr>
            <a:spLocks noGrp="1"/>
          </p:cNvSpPr>
          <p:nvPr>
            <p:ph type="body" sz="half" idx="1"/>
          </p:nvPr>
        </p:nvSpPr>
        <p:spPr/>
        <p:txBody>
          <a:bodyPr>
            <a:normAutofit fontScale="92500" lnSpcReduction="10000"/>
          </a:bodyPr>
          <a:lstStyle/>
          <a:p>
            <a:r>
              <a:rPr lang="de-DE" dirty="0"/>
              <a:t>Worldwide, more than a quarter of 1.2 million annual route deaths are cyclistes or piétons</a:t>
            </a:r>
          </a:p>
          <a:p>
            <a:r>
              <a:rPr lang="de-DE" dirty="0"/>
              <a:t>More than one piéton or cyclist is killed every two minutes in a crash on the world‘s routes (QUI 2025)</a:t>
            </a:r>
          </a:p>
          <a:p>
            <a:r>
              <a:rPr lang="de-DE" dirty="0" err="1"/>
              <a:t>Décès among cyclistes rose by 50% in the European Région and by 88% in the QUI Western Pacific Région between 2011 and 2021</a:t>
            </a:r>
          </a:p>
          <a:p>
            <a:r>
              <a:rPr lang="de-DE" dirty="0" err="1"/>
              <a:t>Quand marche and vélo are sûr, more personnes choose these healthy and green ways of moving around, which even helps reduce the risque of diseases</a:t>
            </a:r>
            <a:endParaRPr lang="de-DE" dirty="0"/>
          </a:p>
        </p:txBody>
      </p:sp>
    </p:spTree>
    <p:extLst>
      <p:ext uri="{BB962C8B-B14F-4D97-AF65-F5344CB8AC3E}">
        <p14:creationId xmlns:p14="http://schemas.microsoft.com/office/powerpoint/2010/main" val="1550275646"/>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E2733-FC6D-4CED-ACAD-1AD14821CE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4DF302-06CD-08BE-DC52-F54D0E3E67BB}"/>
              </a:ext>
            </a:extLst>
          </p:cNvPr>
          <p:cNvSpPr>
            <a:spLocks noGrp="1"/>
          </p:cNvSpPr>
          <p:nvPr>
            <p:ph type="title"/>
          </p:nvPr>
        </p:nvSpPr>
        <p:spPr>
          <a:xfrm>
            <a:off x="603252" y="539751"/>
            <a:ext cx="6437628" cy="717551"/>
          </a:xfrm>
        </p:spPr>
        <p:txBody>
          <a:bodyPr/>
          <a:lstStyle/>
          <a:p>
            <a:r>
              <a:rPr lang="de-DE" dirty="0"/>
              <a:t>Sécurité cycliste comme champ d’action central</a:t>
            </a:r>
            <a:endParaRPr lang="pl-PL" dirty="0"/>
          </a:p>
        </p:txBody>
      </p:sp>
      <p:sp>
        <p:nvSpPr>
          <p:cNvPr id="3" name="Text Placeholder 2">
            <a:extLst>
              <a:ext uri="{FF2B5EF4-FFF2-40B4-BE49-F238E27FC236}">
                <a16:creationId xmlns:a16="http://schemas.microsoft.com/office/drawing/2014/main" id="{0CDD486E-7D3E-8650-A406-2EDF5CC32F3F}"/>
              </a:ext>
            </a:extLst>
          </p:cNvPr>
          <p:cNvSpPr>
            <a:spLocks noGrp="1"/>
          </p:cNvSpPr>
          <p:nvPr>
            <p:ph type="body" sz="half" idx="1"/>
          </p:nvPr>
        </p:nvSpPr>
        <p:spPr/>
        <p:txBody>
          <a:bodyPr>
            <a:normAutofit/>
          </a:bodyPr>
          <a:lstStyle/>
          <a:p>
            <a:pPr marL="0" indent="0">
              <a:buNone/>
            </a:pPr>
            <a:endParaRPr lang="de-DE" dirty="0"/>
          </a:p>
        </p:txBody>
      </p:sp>
      <p:pic>
        <p:nvPicPr>
          <p:cNvPr id="4" name="Grafik 3" descr="Ein Bild, das Text, Screenshot, Schrift, Reihe enthält.&#10;&#10;KI-generierte Inhalte können fehlerhaft sein.">
            <a:extLst>
              <a:ext uri="{FF2B5EF4-FFF2-40B4-BE49-F238E27FC236}">
                <a16:creationId xmlns:a16="http://schemas.microsoft.com/office/drawing/2014/main" id="{BE61E1EB-0EA5-D4FB-6F7D-3BE2AB6166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5780" y="1487944"/>
            <a:ext cx="8186989" cy="5087959"/>
          </a:xfrm>
          <a:prstGeom prst="rect">
            <a:avLst/>
          </a:prstGeom>
        </p:spPr>
      </p:pic>
      <p:sp>
        <p:nvSpPr>
          <p:cNvPr id="5" name="Textfeld 4">
            <a:extLst>
              <a:ext uri="{FF2B5EF4-FFF2-40B4-BE49-F238E27FC236}">
                <a16:creationId xmlns:a16="http://schemas.microsoft.com/office/drawing/2014/main" id="{1DE46B48-E302-B30E-4FF4-C8F893C414EF}"/>
              </a:ext>
            </a:extLst>
          </p:cNvPr>
          <p:cNvSpPr txBox="1"/>
          <p:nvPr/>
        </p:nvSpPr>
        <p:spPr>
          <a:xfrm>
            <a:off x="10021157" y="5693932"/>
            <a:ext cx="3664323"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a:ln>
                  <a:noFill/>
                </a:ln>
                <a:solidFill>
                  <a:srgbClr val="000000"/>
                </a:solidFill>
                <a:effectLst/>
                <a:uFillTx/>
                <a:latin typeface="+mn-lt"/>
                <a:ea typeface="+mn-ea"/>
                <a:cs typeface="+mn-cs"/>
                <a:sym typeface="Helvetica Neue"/>
              </a:rPr>
              <a:t>OECD 2024: 51</a:t>
            </a:r>
          </a:p>
        </p:txBody>
      </p:sp>
    </p:spTree>
    <p:extLst>
      <p:ext uri="{BB962C8B-B14F-4D97-AF65-F5344CB8AC3E}">
        <p14:creationId xmlns:p14="http://schemas.microsoft.com/office/powerpoint/2010/main" val="1815044265"/>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2FC1E-9681-80CF-6680-E4301926F9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F6D15A-25CE-39A5-4C5C-23BFB3EC0FAB}"/>
              </a:ext>
            </a:extLst>
          </p:cNvPr>
          <p:cNvSpPr>
            <a:spLocks noGrp="1"/>
          </p:cNvSpPr>
          <p:nvPr>
            <p:ph type="title"/>
          </p:nvPr>
        </p:nvSpPr>
        <p:spPr>
          <a:xfrm>
            <a:off x="603251" y="539751"/>
            <a:ext cx="8721723" cy="717551"/>
          </a:xfrm>
        </p:spPr>
        <p:txBody>
          <a:bodyPr/>
          <a:lstStyle/>
          <a:p>
            <a:r>
              <a:rPr lang="de-DE" dirty="0"/>
              <a:t>Sécurité cycliste comme champ d’action central : Principaux facteurs de risque</a:t>
            </a:r>
            <a:endParaRPr lang="pl-PL" dirty="0"/>
          </a:p>
        </p:txBody>
      </p:sp>
      <p:sp>
        <p:nvSpPr>
          <p:cNvPr id="3" name="Text Placeholder 2">
            <a:extLst>
              <a:ext uri="{FF2B5EF4-FFF2-40B4-BE49-F238E27FC236}">
                <a16:creationId xmlns:a16="http://schemas.microsoft.com/office/drawing/2014/main" id="{57A9D779-0E39-DD68-0722-3501AFA6263B}"/>
              </a:ext>
            </a:extLst>
          </p:cNvPr>
          <p:cNvSpPr>
            <a:spLocks noGrp="1"/>
          </p:cNvSpPr>
          <p:nvPr>
            <p:ph type="body" sz="half" idx="1"/>
          </p:nvPr>
        </p:nvSpPr>
        <p:spPr/>
        <p:txBody>
          <a:bodyPr>
            <a:normAutofit fontScale="92500" lnSpcReduction="10000"/>
          </a:bodyPr>
          <a:lstStyle/>
          <a:p>
            <a:r>
              <a:rPr lang="de-DE" dirty="0" err="1"/>
              <a:t>Missing</a:t>
            </a:r>
            <a:r>
              <a:rPr lang="de-DE" dirty="0"/>
              <a:t> </a:t>
            </a:r>
            <a:r>
              <a:rPr lang="de-DE" dirty="0" err="1"/>
              <a:t>infrastructure</a:t>
            </a:r>
            <a:endParaRPr lang="de-DE" dirty="0"/>
          </a:p>
          <a:p>
            <a:r>
              <a:rPr lang="de-DE" dirty="0" err="1"/>
              <a:t>Conflicts with motorisé trafic</a:t>
            </a:r>
            <a:endParaRPr lang="de-DE" dirty="0"/>
          </a:p>
          <a:p>
            <a:pPr lvl="1"/>
            <a:r>
              <a:rPr lang="de-DE" dirty="0"/>
              <a:t>Research shows, cyclistes are usually not primarily responsible for accidents between bikes and voitures</a:t>
            </a:r>
          </a:p>
          <a:p>
            <a:r>
              <a:rPr lang="de-DE" dirty="0"/>
              <a:t>Lack of visibilité</a:t>
            </a:r>
          </a:p>
          <a:p>
            <a:r>
              <a:rPr lang="de-DE" dirty="0" err="1"/>
              <a:t>Differences in vitesse between cyclistes and motorisé trafic</a:t>
            </a:r>
            <a:endParaRPr lang="de-DE" dirty="0"/>
          </a:p>
          <a:p>
            <a:r>
              <a:rPr lang="de-DE" dirty="0"/>
              <a:t>Dooring </a:t>
            </a:r>
            <a:r>
              <a:rPr lang="de-DE" dirty="0" err="1"/>
              <a:t>accidents</a:t>
            </a:r>
            <a:endParaRPr lang="de-DE" dirty="0"/>
          </a:p>
          <a:p>
            <a:pPr lvl="1"/>
            <a:r>
              <a:rPr lang="de-DE" dirty="0" err="1"/>
              <a:t>Accidents through voiture doors being opened in the piste of a cyclist</a:t>
            </a:r>
            <a:endParaRPr lang="de-DE" dirty="0"/>
          </a:p>
        </p:txBody>
      </p:sp>
    </p:spTree>
    <p:extLst>
      <p:ext uri="{BB962C8B-B14F-4D97-AF65-F5344CB8AC3E}">
        <p14:creationId xmlns:p14="http://schemas.microsoft.com/office/powerpoint/2010/main" val="2572325634"/>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F6A0A-88C7-E712-D817-6567B88115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B1F485-19AA-4B4D-D643-B5EAA65092FD}"/>
              </a:ext>
            </a:extLst>
          </p:cNvPr>
          <p:cNvSpPr>
            <a:spLocks noGrp="1"/>
          </p:cNvSpPr>
          <p:nvPr>
            <p:ph type="title"/>
          </p:nvPr>
        </p:nvSpPr>
        <p:spPr>
          <a:xfrm>
            <a:off x="603252" y="539751"/>
            <a:ext cx="7169148" cy="717551"/>
          </a:xfrm>
        </p:spPr>
        <p:txBody>
          <a:bodyPr/>
          <a:lstStyle/>
          <a:p>
            <a:r>
              <a:rPr lang="de-DE" dirty="0"/>
              <a:t>Sécurité cycliste comme champ d’action central : Sécurité subjectif</a:t>
            </a:r>
            <a:endParaRPr lang="pl-PL" dirty="0"/>
          </a:p>
        </p:txBody>
      </p:sp>
      <p:sp>
        <p:nvSpPr>
          <p:cNvPr id="3" name="Text Placeholder 2">
            <a:extLst>
              <a:ext uri="{FF2B5EF4-FFF2-40B4-BE49-F238E27FC236}">
                <a16:creationId xmlns:a16="http://schemas.microsoft.com/office/drawing/2014/main" id="{F10AB0CE-3891-15B9-767B-015D51A4DCD0}"/>
              </a:ext>
            </a:extLst>
          </p:cNvPr>
          <p:cNvSpPr>
            <a:spLocks noGrp="1"/>
          </p:cNvSpPr>
          <p:nvPr>
            <p:ph type="body" sz="half" idx="1"/>
          </p:nvPr>
        </p:nvSpPr>
        <p:spPr/>
        <p:txBody>
          <a:bodyPr>
            <a:normAutofit fontScale="85000" lnSpcReduction="20000"/>
          </a:bodyPr>
          <a:lstStyle/>
          <a:p>
            <a:r>
              <a:rPr lang="de-DE" dirty="0"/>
              <a:t>52% of adults from 28 countries say vélo in their area is too dangerous (Ipsos 2022)</a:t>
            </a:r>
          </a:p>
          <a:p>
            <a:r>
              <a:rPr lang="de-DE" dirty="0"/>
              <a:t>The subjectif risque perception at a given location can deviate significantly from the actual crash risque (Stülpnagel/Lucas 2020)</a:t>
            </a:r>
          </a:p>
          <a:p>
            <a:r>
              <a:rPr lang="de-DE" dirty="0" err="1"/>
              <a:t>Reasons for a sense of insecurity (SINUS 2023 : 101) :</a:t>
            </a:r>
          </a:p>
          <a:p>
            <a:pPr lvl="1"/>
            <a:r>
              <a:rPr lang="de-DE" dirty="0" err="1"/>
              <a:t>careless voiture drivers (64%)</a:t>
            </a:r>
          </a:p>
          <a:p>
            <a:pPr lvl="1"/>
            <a:r>
              <a:rPr lang="de-DE" dirty="0" err="1"/>
              <a:t>too much trafic (59%)</a:t>
            </a:r>
          </a:p>
          <a:p>
            <a:pPr lvl="1"/>
            <a:r>
              <a:rPr lang="de-DE" dirty="0" err="1"/>
              <a:t>speeding voitures (54%)</a:t>
            </a:r>
          </a:p>
          <a:p>
            <a:pPr lvl="1"/>
            <a:r>
              <a:rPr lang="de-DE" dirty="0" err="1"/>
              <a:t>poor condition of vélo pistes, no vélo infrastructure (48%)</a:t>
            </a:r>
          </a:p>
          <a:p>
            <a:pPr lvl="1"/>
            <a:r>
              <a:rPr lang="de-DE" dirty="0" err="1"/>
              <a:t>missing lights on vélo piste (28%)</a:t>
            </a:r>
          </a:p>
        </p:txBody>
      </p:sp>
    </p:spTree>
    <p:extLst>
      <p:ext uri="{BB962C8B-B14F-4D97-AF65-F5344CB8AC3E}">
        <p14:creationId xmlns:p14="http://schemas.microsoft.com/office/powerpoint/2010/main" val="3512858508"/>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56A76-1401-E4B9-514E-4266EEC52D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A17FA9-24FE-5667-EC9E-89E1BEAD151A}"/>
              </a:ext>
            </a:extLst>
          </p:cNvPr>
          <p:cNvSpPr>
            <a:spLocks noGrp="1"/>
          </p:cNvSpPr>
          <p:nvPr>
            <p:ph type="title"/>
          </p:nvPr>
        </p:nvSpPr>
        <p:spPr>
          <a:xfrm>
            <a:off x="603252" y="539751"/>
            <a:ext cx="7169148" cy="717551"/>
          </a:xfrm>
        </p:spPr>
        <p:txBody>
          <a:bodyPr/>
          <a:lstStyle/>
          <a:p>
            <a:r>
              <a:rPr lang="de-DE" dirty="0"/>
              <a:t>Sécurité cycliste comme champ d’action central : Sûreté sociale</a:t>
            </a:r>
            <a:endParaRPr lang="pl-PL" dirty="0"/>
          </a:p>
        </p:txBody>
      </p:sp>
      <p:sp>
        <p:nvSpPr>
          <p:cNvPr id="3" name="Text Placeholder 2">
            <a:extLst>
              <a:ext uri="{FF2B5EF4-FFF2-40B4-BE49-F238E27FC236}">
                <a16:creationId xmlns:a16="http://schemas.microsoft.com/office/drawing/2014/main" id="{BB405776-80BB-8393-53D7-1456AE1D76C3}"/>
              </a:ext>
            </a:extLst>
          </p:cNvPr>
          <p:cNvSpPr>
            <a:spLocks noGrp="1"/>
          </p:cNvSpPr>
          <p:nvPr>
            <p:ph type="body" sz="half" idx="1"/>
          </p:nvPr>
        </p:nvSpPr>
        <p:spPr>
          <a:xfrm>
            <a:off x="970201" y="1386842"/>
            <a:ext cx="7418425" cy="5059521"/>
          </a:xfrm>
        </p:spPr>
        <p:txBody>
          <a:bodyPr>
            <a:normAutofit/>
          </a:bodyPr>
          <a:lstStyle/>
          <a:p>
            <a:pPr marL="0" indent="0">
              <a:buNone/>
            </a:pPr>
            <a:r>
              <a:rPr lang="de-DE" b="1" dirty="0"/>
              <a:t>Vélo facilities should be experienced without fear (similar to piéton trafic)</a:t>
            </a:r>
          </a:p>
          <a:p>
            <a:r>
              <a:rPr lang="de-DE" dirty="0"/>
              <a:t>Presence of other personnes</a:t>
            </a:r>
          </a:p>
          <a:p>
            <a:r>
              <a:rPr lang="de-DE" dirty="0" err="1"/>
              <a:t>Éclairage in the dark</a:t>
            </a:r>
            <a:endParaRPr lang="de-DE" dirty="0"/>
          </a:p>
          <a:p>
            <a:r>
              <a:rPr lang="de-DE" dirty="0" err="1"/>
              <a:t>No restriction of movement options or lines of sight, good visibilité</a:t>
            </a:r>
            <a:endParaRPr lang="de-DE" dirty="0"/>
          </a:p>
          <a:p>
            <a:r>
              <a:rPr lang="de-DE" dirty="0"/>
              <a:t>Secure vélo stationnement facilities to protect against theft</a:t>
            </a:r>
          </a:p>
          <a:p>
            <a:endParaRPr lang="de-DE" dirty="0"/>
          </a:p>
        </p:txBody>
      </p:sp>
      <p:pic>
        <p:nvPicPr>
          <p:cNvPr id="4" name="Grafik 3" descr="Ein Bild, das U-Bahn, Reihe, Wand, Screenshot enthält.&#10;&#10;KI-generierte Inhalte können fehlerhaft sein.">
            <a:extLst>
              <a:ext uri="{FF2B5EF4-FFF2-40B4-BE49-F238E27FC236}">
                <a16:creationId xmlns:a16="http://schemas.microsoft.com/office/drawing/2014/main" id="{A1B50A97-2314-9D74-0216-702AA714DF5B}"/>
              </a:ext>
            </a:extLst>
          </p:cNvPr>
          <p:cNvPicPr>
            <a:picLocks noChangeAspect="1"/>
          </p:cNvPicPr>
          <p:nvPr/>
        </p:nvPicPr>
        <p:blipFill>
          <a:blip r:embed="rId2"/>
          <a:stretch>
            <a:fillRect/>
          </a:stretch>
        </p:blipFill>
        <p:spPr>
          <a:xfrm>
            <a:off x="8674652" y="1386842"/>
            <a:ext cx="3067050" cy="4648200"/>
          </a:xfrm>
          <a:prstGeom prst="rect">
            <a:avLst/>
          </a:prstGeom>
        </p:spPr>
      </p:pic>
      <p:sp>
        <p:nvSpPr>
          <p:cNvPr id="5" name="Textfeld 4">
            <a:extLst>
              <a:ext uri="{FF2B5EF4-FFF2-40B4-BE49-F238E27FC236}">
                <a16:creationId xmlns:a16="http://schemas.microsoft.com/office/drawing/2014/main" id="{B6210490-82FB-3AB8-9276-FFF44D3C2A54}"/>
              </a:ext>
            </a:extLst>
          </p:cNvPr>
          <p:cNvSpPr txBox="1"/>
          <p:nvPr/>
        </p:nvSpPr>
        <p:spPr>
          <a:xfrm>
            <a:off x="11073343" y="5471158"/>
            <a:ext cx="1908770"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4097729720"/>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513986-0FD8-C087-A072-B53D2D7FC5D8}"/>
              </a:ext>
            </a:extLst>
          </p:cNvPr>
          <p:cNvSpPr>
            <a:spLocks noGrp="1"/>
          </p:cNvSpPr>
          <p:nvPr>
            <p:ph type="title"/>
          </p:nvPr>
        </p:nvSpPr>
        <p:spPr>
          <a:xfrm>
            <a:off x="603252" y="539751"/>
            <a:ext cx="7992107" cy="847091"/>
          </a:xfrm>
        </p:spPr>
        <p:txBody>
          <a:bodyPr/>
          <a:lstStyle/>
          <a:p>
            <a:r>
              <a:rPr lang="de-DE" dirty="0"/>
              <a:t>Sécurité cycliste : demandes aux responsables politiques</a:t>
            </a:r>
          </a:p>
        </p:txBody>
      </p:sp>
      <p:sp>
        <p:nvSpPr>
          <p:cNvPr id="3" name="Textplatzhalter 2">
            <a:extLst>
              <a:ext uri="{FF2B5EF4-FFF2-40B4-BE49-F238E27FC236}">
                <a16:creationId xmlns:a16="http://schemas.microsoft.com/office/drawing/2014/main" id="{A0840CD4-50FA-A085-AD1C-337235B50BA4}"/>
              </a:ext>
            </a:extLst>
          </p:cNvPr>
          <p:cNvSpPr>
            <a:spLocks noGrp="1"/>
          </p:cNvSpPr>
          <p:nvPr>
            <p:ph type="body" sz="half" idx="1"/>
          </p:nvPr>
        </p:nvSpPr>
        <p:spPr/>
        <p:txBody>
          <a:bodyPr>
            <a:normAutofit/>
          </a:bodyPr>
          <a:lstStyle/>
          <a:p>
            <a:r>
              <a:rPr lang="de-DE" dirty="0"/>
              <a:t>More vélo pistes</a:t>
            </a:r>
          </a:p>
          <a:p>
            <a:r>
              <a:rPr lang="de-DE" dirty="0" err="1"/>
              <a:t>Better separation of cyclistes from voiture drivers</a:t>
            </a:r>
            <a:endParaRPr lang="de-DE" dirty="0"/>
          </a:p>
          <a:p>
            <a:r>
              <a:rPr lang="de-DE" dirty="0"/>
              <a:t>Secure vélo stationnement facilities</a:t>
            </a:r>
          </a:p>
          <a:p>
            <a:r>
              <a:rPr lang="de-DE" dirty="0"/>
              <a:t>Vélo transport options on public transport</a:t>
            </a:r>
          </a:p>
          <a:p>
            <a:r>
              <a:rPr lang="de-DE" dirty="0"/>
              <a:t>Wider cycle bandes, also for cargo bikes</a:t>
            </a:r>
          </a:p>
          <a:p>
            <a:r>
              <a:rPr lang="de-DE" dirty="0" err="1"/>
              <a:t>Better separation of cyclistes from piétons</a:t>
            </a:r>
            <a:endParaRPr lang="de-DE" dirty="0"/>
          </a:p>
          <a:p>
            <a:pPr marL="0" indent="0" algn="r">
              <a:buNone/>
            </a:pPr>
            <a:r>
              <a:rPr lang="de-DE" sz="1840" dirty="0"/>
              <a:t>- Sinus Vélo Monitor 2023 (Germany)</a:t>
            </a:r>
          </a:p>
          <a:p>
            <a:endParaRPr lang="de-DE" dirty="0"/>
          </a:p>
        </p:txBody>
      </p:sp>
    </p:spTree>
    <p:extLst>
      <p:ext uri="{BB962C8B-B14F-4D97-AF65-F5344CB8AC3E}">
        <p14:creationId xmlns:p14="http://schemas.microsoft.com/office/powerpoint/2010/main" val="2414104779"/>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F31B6-02CB-9B6B-CF59-07BDB29D69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ADAFCC-662D-8435-575B-8618CF9B4F8C}"/>
              </a:ext>
            </a:extLst>
          </p:cNvPr>
          <p:cNvSpPr>
            <a:spLocks noGrp="1"/>
          </p:cNvSpPr>
          <p:nvPr>
            <p:ph type="title"/>
          </p:nvPr>
        </p:nvSpPr>
        <p:spPr/>
        <p:txBody>
          <a:bodyPr/>
          <a:lstStyle/>
          <a:p>
            <a:r>
              <a:rPr lang="pl-PL" dirty="0" err="1"/>
              <a:t>Aperçu</a:t>
            </a:r>
            <a:endParaRPr lang="pl-PL" dirty="0"/>
          </a:p>
        </p:txBody>
      </p:sp>
      <p:sp>
        <p:nvSpPr>
          <p:cNvPr id="3" name="Text Placeholder 2">
            <a:extLst>
              <a:ext uri="{FF2B5EF4-FFF2-40B4-BE49-F238E27FC236}">
                <a16:creationId xmlns:a16="http://schemas.microsoft.com/office/drawing/2014/main" id="{3935E192-AF44-D7BE-30AC-75BC07B41F9E}"/>
              </a:ext>
            </a:extLst>
          </p:cNvPr>
          <p:cNvSpPr>
            <a:spLocks noGrp="1"/>
          </p:cNvSpPr>
          <p:nvPr>
            <p:ph type="body" sz="half" idx="1"/>
          </p:nvPr>
        </p:nvSpPr>
        <p:spPr/>
        <p:txBody>
          <a:bodyPr>
            <a:normAutofit/>
          </a:bodyPr>
          <a:lstStyle/>
          <a:p>
            <a:pPr marL="0" indent="0">
              <a:buNone/>
            </a:pPr>
            <a:r>
              <a:rPr lang="de-DE" dirty="0"/>
              <a:t>Vélo : développement et défis</a:t>
            </a:r>
          </a:p>
          <a:p>
            <a:pPr marL="0" indent="0">
              <a:buNone/>
            </a:pPr>
            <a:endParaRPr lang="de-DE" dirty="0"/>
          </a:p>
          <a:p>
            <a:pPr marL="0" indent="0">
              <a:buNone/>
            </a:pPr>
            <a:r>
              <a:rPr lang="de-DE" dirty="0"/>
              <a:t>Sécurité routière des cyclistes</a:t>
            </a:r>
          </a:p>
          <a:p>
            <a:pPr marL="0" indent="0">
              <a:buNone/>
            </a:pPr>
            <a:endParaRPr lang="de-DE" dirty="0"/>
          </a:p>
          <a:p>
            <a:pPr marL="0" indent="0">
              <a:buNone/>
            </a:pPr>
            <a:r>
              <a:rPr lang="de-DE" b="1" dirty="0"/>
              <a:t>Promotion du vélo comme moyen de transport</a:t>
            </a:r>
          </a:p>
          <a:p>
            <a:endParaRPr lang="pl-PL" dirty="0"/>
          </a:p>
        </p:txBody>
      </p:sp>
    </p:spTree>
    <p:extLst>
      <p:ext uri="{BB962C8B-B14F-4D97-AF65-F5344CB8AC3E}">
        <p14:creationId xmlns:p14="http://schemas.microsoft.com/office/powerpoint/2010/main" val="24158756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78BC55-C108-18C4-BDAA-2412E9C6DEE0}"/>
              </a:ext>
            </a:extLst>
          </p:cNvPr>
          <p:cNvSpPr>
            <a:spLocks noGrp="1"/>
          </p:cNvSpPr>
          <p:nvPr>
            <p:ph type="title"/>
          </p:nvPr>
        </p:nvSpPr>
        <p:spPr>
          <a:xfrm>
            <a:off x="603253" y="539751"/>
            <a:ext cx="7464422" cy="717551"/>
          </a:xfrm>
        </p:spPr>
        <p:txBody>
          <a:bodyPr/>
          <a:lstStyle/>
          <a:p>
            <a:r>
              <a:rPr lang="de-DE" dirty="0"/>
              <a:t>Promotion du vélo – pourquoi c’est important</a:t>
            </a:r>
          </a:p>
        </p:txBody>
      </p:sp>
      <p:sp>
        <p:nvSpPr>
          <p:cNvPr id="3" name="Textplatzhalter 2">
            <a:extLst>
              <a:ext uri="{FF2B5EF4-FFF2-40B4-BE49-F238E27FC236}">
                <a16:creationId xmlns:a16="http://schemas.microsoft.com/office/drawing/2014/main" id="{2CDA42E0-8F51-426E-BFFF-AC2558050F73}"/>
              </a:ext>
            </a:extLst>
          </p:cNvPr>
          <p:cNvSpPr>
            <a:spLocks noGrp="1"/>
          </p:cNvSpPr>
          <p:nvPr>
            <p:ph type="body" sz="half" idx="1"/>
          </p:nvPr>
        </p:nvSpPr>
        <p:spPr>
          <a:xfrm>
            <a:off x="970200" y="1386842"/>
            <a:ext cx="10185479" cy="5059521"/>
          </a:xfrm>
        </p:spPr>
        <p:txBody>
          <a:bodyPr>
            <a:normAutofit fontScale="92500" lnSpcReduction="20000"/>
          </a:bodyPr>
          <a:lstStyle/>
          <a:p>
            <a:r>
              <a:rPr lang="de-DE" dirty="0"/>
              <a:t>Public Santé Bénéfices</a:t>
            </a:r>
          </a:p>
          <a:p>
            <a:pPr lvl="1"/>
            <a:r>
              <a:rPr lang="de-DE" dirty="0"/>
              <a:t>Vélo as part of an active lifestyle significantly lowers the risque of diseases like heart diseases, stroke, cancer and diabetes</a:t>
            </a:r>
          </a:p>
          <a:p>
            <a:r>
              <a:rPr lang="de-DE" dirty="0"/>
              <a:t>Climat et Environnemental Impact</a:t>
            </a:r>
          </a:p>
          <a:p>
            <a:pPr lvl="1"/>
            <a:r>
              <a:rPr lang="de-DE" dirty="0"/>
              <a:t>Vélo as a zéro émission mode of transport</a:t>
            </a:r>
          </a:p>
          <a:p>
            <a:r>
              <a:rPr lang="de-DE" dirty="0" err="1"/>
              <a:t>Économique and Social Bénéfices</a:t>
            </a:r>
          </a:p>
          <a:p>
            <a:pPr lvl="1"/>
            <a:r>
              <a:rPr lang="de-DE" dirty="0"/>
              <a:t>Vélo soutient emplois through increased bike sales, tourism, and infrastructure investment while abaissement soins de santé coûts</a:t>
            </a:r>
          </a:p>
          <a:p>
            <a:r>
              <a:rPr lang="de-DE" dirty="0" err="1"/>
              <a:t>Efficient Use of Urbain Espace</a:t>
            </a:r>
          </a:p>
          <a:p>
            <a:pPr lvl="1"/>
            <a:r>
              <a:rPr lang="de-DE" dirty="0" err="1"/>
              <a:t>Vélos require less espace than voitures both on the route and stationnement, which makes urbain areas more livable and less congested</a:t>
            </a:r>
            <a:endParaRPr lang="de-DE" dirty="0"/>
          </a:p>
        </p:txBody>
      </p:sp>
    </p:spTree>
    <p:extLst>
      <p:ext uri="{BB962C8B-B14F-4D97-AF65-F5344CB8AC3E}">
        <p14:creationId xmlns:p14="http://schemas.microsoft.com/office/powerpoint/2010/main" val="1966911968"/>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7A9A9-E3D1-2D98-03A8-2A4D814E899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60445EA-FEDC-5B0A-514A-7835083B7204}"/>
              </a:ext>
            </a:extLst>
          </p:cNvPr>
          <p:cNvSpPr>
            <a:spLocks noGrp="1"/>
          </p:cNvSpPr>
          <p:nvPr>
            <p:ph type="title"/>
          </p:nvPr>
        </p:nvSpPr>
        <p:spPr/>
        <p:txBody>
          <a:bodyPr/>
          <a:lstStyle/>
          <a:p>
            <a:r>
              <a:rPr lang="de-DE" dirty="0"/>
              <a:t>Promotion du vélo – comment y parvenir</a:t>
            </a:r>
          </a:p>
        </p:txBody>
      </p:sp>
      <p:sp>
        <p:nvSpPr>
          <p:cNvPr id="3" name="Textplatzhalter 2">
            <a:extLst>
              <a:ext uri="{FF2B5EF4-FFF2-40B4-BE49-F238E27FC236}">
                <a16:creationId xmlns:a16="http://schemas.microsoft.com/office/drawing/2014/main" id="{91704D89-9484-E2D9-1833-5BC840FF3DEF}"/>
              </a:ext>
            </a:extLst>
          </p:cNvPr>
          <p:cNvSpPr>
            <a:spLocks noGrp="1"/>
          </p:cNvSpPr>
          <p:nvPr>
            <p:ph type="body" sz="half" idx="1"/>
          </p:nvPr>
        </p:nvSpPr>
        <p:spPr>
          <a:xfrm>
            <a:off x="970201" y="1386842"/>
            <a:ext cx="5125800" cy="5059521"/>
          </a:xfrm>
        </p:spPr>
        <p:txBody>
          <a:bodyPr>
            <a:normAutofit/>
          </a:bodyPr>
          <a:lstStyle/>
          <a:p>
            <a:r>
              <a:rPr lang="de-DE" dirty="0" err="1"/>
              <a:t>Develop and développer sûr infrastructure</a:t>
            </a:r>
            <a:endParaRPr lang="de-DE" dirty="0"/>
          </a:p>
          <a:p>
            <a:pPr lvl="1"/>
            <a:r>
              <a:rPr lang="de-DE" dirty="0" err="1"/>
              <a:t>continuous, protégé bike bandes ; this does not only improve actual sécurité, but also enhances cyclistes perception of sécurité, a clé factor in increasing vélo uptake</a:t>
            </a:r>
            <a:endParaRPr lang="de-DE" dirty="0"/>
          </a:p>
        </p:txBody>
      </p:sp>
      <p:pic>
        <p:nvPicPr>
          <p:cNvPr id="5" name="Grafik 4" descr="Ein Bild, das draußen, Baum, Himmel, Gras enthält.&#10;&#10;KI-generierte Inhalte können fehlerhaft sein.">
            <a:extLst>
              <a:ext uri="{FF2B5EF4-FFF2-40B4-BE49-F238E27FC236}">
                <a16:creationId xmlns:a16="http://schemas.microsoft.com/office/drawing/2014/main" id="{3B4D938E-D470-42CC-C870-FD8B0A1A17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00023" y="0"/>
            <a:ext cx="4573554" cy="6858000"/>
          </a:xfrm>
          <a:prstGeom prst="rect">
            <a:avLst/>
          </a:prstGeom>
        </p:spPr>
      </p:pic>
      <p:sp>
        <p:nvSpPr>
          <p:cNvPr id="6" name="Textfeld 5">
            <a:extLst>
              <a:ext uri="{FF2B5EF4-FFF2-40B4-BE49-F238E27FC236}">
                <a16:creationId xmlns:a16="http://schemas.microsoft.com/office/drawing/2014/main" id="{6A6D836B-0433-E940-7449-CD8B5A32A185}"/>
              </a:ext>
            </a:extLst>
          </p:cNvPr>
          <p:cNvSpPr txBox="1"/>
          <p:nvPr/>
        </p:nvSpPr>
        <p:spPr>
          <a:xfrm>
            <a:off x="10973577" y="6039827"/>
            <a:ext cx="1908770"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295986707"/>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A2368-00C1-9C5C-6EAB-EB38C472EC7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B9E4A0E-0BB9-6A95-8DD3-A3CC0C884B0A}"/>
              </a:ext>
            </a:extLst>
          </p:cNvPr>
          <p:cNvSpPr>
            <a:spLocks noGrp="1"/>
          </p:cNvSpPr>
          <p:nvPr>
            <p:ph type="title"/>
          </p:nvPr>
        </p:nvSpPr>
        <p:spPr/>
        <p:txBody>
          <a:bodyPr/>
          <a:lstStyle/>
          <a:p>
            <a:r>
              <a:rPr lang="de-DE" dirty="0"/>
              <a:t>Promotion du vélo – comment y parvenir</a:t>
            </a:r>
          </a:p>
        </p:txBody>
      </p:sp>
      <p:sp>
        <p:nvSpPr>
          <p:cNvPr id="3" name="Textplatzhalter 2">
            <a:extLst>
              <a:ext uri="{FF2B5EF4-FFF2-40B4-BE49-F238E27FC236}">
                <a16:creationId xmlns:a16="http://schemas.microsoft.com/office/drawing/2014/main" id="{C7CE56BF-0B73-4D1E-6980-720462213BE8}"/>
              </a:ext>
            </a:extLst>
          </p:cNvPr>
          <p:cNvSpPr>
            <a:spLocks noGrp="1"/>
          </p:cNvSpPr>
          <p:nvPr>
            <p:ph type="body" sz="half" idx="1"/>
          </p:nvPr>
        </p:nvSpPr>
        <p:spPr>
          <a:xfrm>
            <a:off x="970201" y="1386842"/>
            <a:ext cx="5125800" cy="5059521"/>
          </a:xfrm>
        </p:spPr>
        <p:txBody>
          <a:bodyPr>
            <a:normAutofit/>
          </a:bodyPr>
          <a:lstStyle/>
          <a:p>
            <a:r>
              <a:rPr lang="de-DE" dirty="0" err="1"/>
              <a:t>Intégrer Vélo into Politique Cadre</a:t>
            </a:r>
          </a:p>
          <a:p>
            <a:pPr lvl="1"/>
            <a:r>
              <a:rPr lang="de-DE" dirty="0"/>
              <a:t>National and local governments can embed vélo into broader transport, santé and environnemental politiques</a:t>
            </a:r>
          </a:p>
          <a:p>
            <a:pPr lvl="1"/>
            <a:r>
              <a:rPr lang="de-DE" dirty="0" err="1"/>
              <a:t>Exemple : Pan-European Master Plan for Vélo Promotion</a:t>
            </a:r>
          </a:p>
        </p:txBody>
      </p:sp>
      <p:sp>
        <p:nvSpPr>
          <p:cNvPr id="6" name="Textfeld 5">
            <a:extLst>
              <a:ext uri="{FF2B5EF4-FFF2-40B4-BE49-F238E27FC236}">
                <a16:creationId xmlns:a16="http://schemas.microsoft.com/office/drawing/2014/main" id="{9AC716C7-7A3F-E44C-BAF3-8741C158F13B}"/>
              </a:ext>
            </a:extLst>
          </p:cNvPr>
          <p:cNvSpPr txBox="1"/>
          <p:nvPr/>
        </p:nvSpPr>
        <p:spPr>
          <a:xfrm>
            <a:off x="10973577" y="6039827"/>
            <a:ext cx="1908770"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a:ln>
                  <a:noFill/>
                </a:ln>
                <a:solidFill>
                  <a:srgbClr val="000000"/>
                </a:solidFill>
                <a:effectLst/>
                <a:uFillTx/>
                <a:latin typeface="+mn-lt"/>
                <a:ea typeface="+mn-ea"/>
                <a:cs typeface="+mn-cs"/>
                <a:sym typeface="Helvetica Neue"/>
              </a:rPr>
              <a:t>UNECE</a:t>
            </a:r>
          </a:p>
        </p:txBody>
      </p:sp>
      <p:pic>
        <p:nvPicPr>
          <p:cNvPr id="7" name="Grafik 6" descr="Ein Bild, das Text, Kleidung, Person, Menschliches Gesicht enthält.&#10;&#10;KI-generierte Inhalte können fehlerhaft sein.">
            <a:extLst>
              <a:ext uri="{FF2B5EF4-FFF2-40B4-BE49-F238E27FC236}">
                <a16:creationId xmlns:a16="http://schemas.microsoft.com/office/drawing/2014/main" id="{8C7D47F8-B878-82D7-6332-3EC5022F3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0102" y="0"/>
            <a:ext cx="4943475" cy="6858000"/>
          </a:xfrm>
          <a:prstGeom prst="rect">
            <a:avLst/>
          </a:prstGeom>
        </p:spPr>
      </p:pic>
    </p:spTree>
    <p:extLst>
      <p:ext uri="{BB962C8B-B14F-4D97-AF65-F5344CB8AC3E}">
        <p14:creationId xmlns:p14="http://schemas.microsoft.com/office/powerpoint/2010/main" val="16132566"/>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CE16C-9CE4-A0DE-904E-6BE15D24DD8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31B61EF-127C-D331-780B-FB384C2B32EC}"/>
              </a:ext>
            </a:extLst>
          </p:cNvPr>
          <p:cNvSpPr>
            <a:spLocks noGrp="1"/>
          </p:cNvSpPr>
          <p:nvPr>
            <p:ph type="title"/>
          </p:nvPr>
        </p:nvSpPr>
        <p:spPr/>
        <p:txBody>
          <a:bodyPr/>
          <a:lstStyle/>
          <a:p>
            <a:r>
              <a:rPr lang="de-DE" dirty="0"/>
              <a:t>Promotion du vélo – comment y parvenir</a:t>
            </a:r>
          </a:p>
        </p:txBody>
      </p:sp>
      <p:sp>
        <p:nvSpPr>
          <p:cNvPr id="3" name="Textplatzhalter 2">
            <a:extLst>
              <a:ext uri="{FF2B5EF4-FFF2-40B4-BE49-F238E27FC236}">
                <a16:creationId xmlns:a16="http://schemas.microsoft.com/office/drawing/2014/main" id="{9B39800D-BA5B-85B8-96DA-1E46F52B5A07}"/>
              </a:ext>
            </a:extLst>
          </p:cNvPr>
          <p:cNvSpPr>
            <a:spLocks noGrp="1"/>
          </p:cNvSpPr>
          <p:nvPr>
            <p:ph type="body" sz="half" idx="1"/>
          </p:nvPr>
        </p:nvSpPr>
        <p:spPr>
          <a:xfrm>
            <a:off x="970201" y="1386842"/>
            <a:ext cx="5125800" cy="5059521"/>
          </a:xfrm>
        </p:spPr>
        <p:txBody>
          <a:bodyPr>
            <a:normAutofit/>
          </a:bodyPr>
          <a:lstStyle/>
          <a:p>
            <a:r>
              <a:rPr lang="de-DE" dirty="0"/>
              <a:t>Vitesse Gestion and Route Sécurité Mesures</a:t>
            </a:r>
          </a:p>
          <a:p>
            <a:pPr lvl="1"/>
            <a:r>
              <a:rPr lang="de-DE" dirty="0" err="1"/>
              <a:t>Abaissement vitesse limites in urbain areas (e.g. to 30km/h) reduces the severity of collisions</a:t>
            </a:r>
            <a:endParaRPr lang="de-DE" dirty="0"/>
          </a:p>
        </p:txBody>
      </p:sp>
      <p:sp>
        <p:nvSpPr>
          <p:cNvPr id="6" name="Textfeld 5">
            <a:extLst>
              <a:ext uri="{FF2B5EF4-FFF2-40B4-BE49-F238E27FC236}">
                <a16:creationId xmlns:a16="http://schemas.microsoft.com/office/drawing/2014/main" id="{EC4A91F0-FACB-2102-8CB2-849DC6145AC7}"/>
              </a:ext>
            </a:extLst>
          </p:cNvPr>
          <p:cNvSpPr txBox="1"/>
          <p:nvPr/>
        </p:nvSpPr>
        <p:spPr>
          <a:xfrm>
            <a:off x="10973577" y="6039827"/>
            <a:ext cx="1908770"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pic>
        <p:nvPicPr>
          <p:cNvPr id="5" name="Grafik 4" descr="Ein Bild, das draußen, Verkehrsschild, Beschilderung, Schild enthält.&#10;&#10;KI-generierte Inhalte können fehlerhaft sein.">
            <a:extLst>
              <a:ext uri="{FF2B5EF4-FFF2-40B4-BE49-F238E27FC236}">
                <a16:creationId xmlns:a16="http://schemas.microsoft.com/office/drawing/2014/main" id="{C357BC87-7DE4-5282-2EC4-8C487087F8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49453" y="0"/>
            <a:ext cx="4570672" cy="6858000"/>
          </a:xfrm>
          <a:prstGeom prst="rect">
            <a:avLst/>
          </a:prstGeom>
        </p:spPr>
      </p:pic>
    </p:spTree>
    <p:extLst>
      <p:ext uri="{BB962C8B-B14F-4D97-AF65-F5344CB8AC3E}">
        <p14:creationId xmlns:p14="http://schemas.microsoft.com/office/powerpoint/2010/main" val="2983300436"/>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C91A5-A930-8235-45FD-47A4F5ABB1F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0907776-EA29-B18F-3D72-4F6BC3ABA0B6}"/>
              </a:ext>
            </a:extLst>
          </p:cNvPr>
          <p:cNvSpPr>
            <a:spLocks noGrp="1"/>
          </p:cNvSpPr>
          <p:nvPr>
            <p:ph type="title"/>
          </p:nvPr>
        </p:nvSpPr>
        <p:spPr/>
        <p:txBody>
          <a:bodyPr/>
          <a:lstStyle/>
          <a:p>
            <a:r>
              <a:rPr lang="de-DE" dirty="0"/>
              <a:t>Promotion du vélo – comment y parvenir</a:t>
            </a:r>
          </a:p>
        </p:txBody>
      </p:sp>
      <p:sp>
        <p:nvSpPr>
          <p:cNvPr id="3" name="Textplatzhalter 2">
            <a:extLst>
              <a:ext uri="{FF2B5EF4-FFF2-40B4-BE49-F238E27FC236}">
                <a16:creationId xmlns:a16="http://schemas.microsoft.com/office/drawing/2014/main" id="{19A01E06-3A94-44A2-5BC2-5362758C20C6}"/>
              </a:ext>
            </a:extLst>
          </p:cNvPr>
          <p:cNvSpPr>
            <a:spLocks noGrp="1"/>
          </p:cNvSpPr>
          <p:nvPr>
            <p:ph type="body" sz="half" idx="1"/>
          </p:nvPr>
        </p:nvSpPr>
        <p:spPr>
          <a:xfrm>
            <a:off x="970201" y="1386842"/>
            <a:ext cx="5125800" cy="5059521"/>
          </a:xfrm>
        </p:spPr>
        <p:txBody>
          <a:bodyPr>
            <a:normAutofit/>
          </a:bodyPr>
          <a:lstStyle/>
          <a:p>
            <a:r>
              <a:rPr lang="de-DE" dirty="0"/>
              <a:t>Sensibilisation Raising et Comportement Change Campagnes</a:t>
            </a:r>
          </a:p>
          <a:p>
            <a:pPr lvl="1"/>
            <a:r>
              <a:rPr lang="de-DE" dirty="0"/>
              <a:t>Éducation and sensibilisation campagnes for cyclistes and other route usagers </a:t>
            </a:r>
          </a:p>
          <a:p>
            <a:pPr lvl="1"/>
            <a:r>
              <a:rPr lang="de-DE" dirty="0" err="1"/>
              <a:t>Addressing sécurité concerns and bénéfices</a:t>
            </a:r>
            <a:endParaRPr lang="de-DE" dirty="0"/>
          </a:p>
          <a:p>
            <a:pPr lvl="1"/>
            <a:r>
              <a:rPr lang="de-DE" dirty="0" err="1"/>
              <a:t>Reshaping social norms around vélo as a legitimate alternative</a:t>
            </a:r>
          </a:p>
        </p:txBody>
      </p:sp>
      <p:sp>
        <p:nvSpPr>
          <p:cNvPr id="6" name="Textfeld 5">
            <a:extLst>
              <a:ext uri="{FF2B5EF4-FFF2-40B4-BE49-F238E27FC236}">
                <a16:creationId xmlns:a16="http://schemas.microsoft.com/office/drawing/2014/main" id="{C26467B9-1443-53EE-4115-FEFA0BA3803A}"/>
              </a:ext>
            </a:extLst>
          </p:cNvPr>
          <p:cNvSpPr txBox="1"/>
          <p:nvPr/>
        </p:nvSpPr>
        <p:spPr>
          <a:xfrm>
            <a:off x="10973577" y="6039827"/>
            <a:ext cx="1908770"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pic>
        <p:nvPicPr>
          <p:cNvPr id="7" name="Grafik 6" descr="Ein Bild, das Kunst, Design enthält.&#10;&#10;KI-generierte Inhalte können fehlerhaft sein.">
            <a:extLst>
              <a:ext uri="{FF2B5EF4-FFF2-40B4-BE49-F238E27FC236}">
                <a16:creationId xmlns:a16="http://schemas.microsoft.com/office/drawing/2014/main" id="{AF294264-2C36-E001-6D9B-1AC69ACA610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02156" y="0"/>
            <a:ext cx="4571421" cy="6858000"/>
          </a:xfrm>
          <a:prstGeom prst="rect">
            <a:avLst/>
          </a:prstGeom>
        </p:spPr>
      </p:pic>
    </p:spTree>
    <p:extLst>
      <p:ext uri="{BB962C8B-B14F-4D97-AF65-F5344CB8AC3E}">
        <p14:creationId xmlns:p14="http://schemas.microsoft.com/office/powerpoint/2010/main" val="921889129"/>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D8E13-458D-303D-5FB0-622BB3D3930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ADF8F01-B2A9-54E9-51E6-FB01001C01B4}"/>
              </a:ext>
            </a:extLst>
          </p:cNvPr>
          <p:cNvSpPr>
            <a:spLocks noGrp="1"/>
          </p:cNvSpPr>
          <p:nvPr>
            <p:ph type="title"/>
          </p:nvPr>
        </p:nvSpPr>
        <p:spPr/>
        <p:txBody>
          <a:bodyPr/>
          <a:lstStyle/>
          <a:p>
            <a:r>
              <a:rPr lang="de-DE" dirty="0"/>
              <a:t>Promotion du vélo – comment y parvenir</a:t>
            </a:r>
          </a:p>
        </p:txBody>
      </p:sp>
      <p:sp>
        <p:nvSpPr>
          <p:cNvPr id="3" name="Textplatzhalter 2">
            <a:extLst>
              <a:ext uri="{FF2B5EF4-FFF2-40B4-BE49-F238E27FC236}">
                <a16:creationId xmlns:a16="http://schemas.microsoft.com/office/drawing/2014/main" id="{982D215E-2F0B-3583-F8F6-D0C1D0451123}"/>
              </a:ext>
            </a:extLst>
          </p:cNvPr>
          <p:cNvSpPr>
            <a:spLocks noGrp="1"/>
          </p:cNvSpPr>
          <p:nvPr>
            <p:ph type="body" sz="half" idx="1"/>
          </p:nvPr>
        </p:nvSpPr>
        <p:spPr>
          <a:xfrm>
            <a:off x="970201" y="1386842"/>
            <a:ext cx="5125800" cy="5059521"/>
          </a:xfrm>
        </p:spPr>
        <p:txBody>
          <a:bodyPr>
            <a:normAutofit/>
          </a:bodyPr>
          <a:lstStyle/>
          <a:p>
            <a:r>
              <a:rPr lang="de-DE" dirty="0"/>
              <a:t>Financial Incitations and Soutenir Programs</a:t>
            </a:r>
          </a:p>
          <a:p>
            <a:pPr lvl="1"/>
            <a:r>
              <a:rPr lang="de-DE" dirty="0"/>
              <a:t>Governments or employers can offer incitations like subsidies for bike purchases, tax bénéfices or investments in bike partage systèmes</a:t>
            </a:r>
          </a:p>
          <a:p>
            <a:pPr lvl="1"/>
            <a:r>
              <a:rPr lang="de-DE" dirty="0"/>
              <a:t>These incitations lower the coût barrier and encourage personnes to choose vélos over motorisé transport</a:t>
            </a:r>
          </a:p>
        </p:txBody>
      </p:sp>
      <p:sp>
        <p:nvSpPr>
          <p:cNvPr id="6" name="Textfeld 5">
            <a:extLst>
              <a:ext uri="{FF2B5EF4-FFF2-40B4-BE49-F238E27FC236}">
                <a16:creationId xmlns:a16="http://schemas.microsoft.com/office/drawing/2014/main" id="{9B8F6EBC-86AC-3C2B-C1F7-BE8A776E7E35}"/>
              </a:ext>
            </a:extLst>
          </p:cNvPr>
          <p:cNvSpPr txBox="1"/>
          <p:nvPr/>
        </p:nvSpPr>
        <p:spPr>
          <a:xfrm>
            <a:off x="10973577" y="6039827"/>
            <a:ext cx="1908770"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pic>
        <p:nvPicPr>
          <p:cNvPr id="5" name="Grafik 4" descr="Ein Bild, das Münze, Geld, Währung, Im Haus enthält.&#10;&#10;KI-generierte Inhalte können fehlerhaft sein.">
            <a:extLst>
              <a:ext uri="{FF2B5EF4-FFF2-40B4-BE49-F238E27FC236}">
                <a16:creationId xmlns:a16="http://schemas.microsoft.com/office/drawing/2014/main" id="{81113579-179D-F65F-422B-7993A9F559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8466" y="0"/>
            <a:ext cx="4501006" cy="6858000"/>
          </a:xfrm>
          <a:prstGeom prst="rect">
            <a:avLst/>
          </a:prstGeom>
        </p:spPr>
      </p:pic>
    </p:spTree>
    <p:extLst>
      <p:ext uri="{BB962C8B-B14F-4D97-AF65-F5344CB8AC3E}">
        <p14:creationId xmlns:p14="http://schemas.microsoft.com/office/powerpoint/2010/main" val="746464613"/>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D9B8E-8B12-DC40-8754-4C57E86A5E0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DBBBFC1-5509-C95D-5DBD-9FF5ED1C3601}"/>
              </a:ext>
            </a:extLst>
          </p:cNvPr>
          <p:cNvSpPr>
            <a:spLocks noGrp="1"/>
          </p:cNvSpPr>
          <p:nvPr>
            <p:ph type="title"/>
          </p:nvPr>
        </p:nvSpPr>
        <p:spPr>
          <a:xfrm>
            <a:off x="603252" y="539751"/>
            <a:ext cx="7540623" cy="717551"/>
          </a:xfrm>
        </p:spPr>
        <p:txBody>
          <a:bodyPr/>
          <a:lstStyle/>
          <a:p>
            <a:r>
              <a:rPr lang="de-DE" dirty="0"/>
              <a:t>Promotion du vélo – nouvelle tendance de l’électromobilité ?</a:t>
            </a:r>
          </a:p>
        </p:txBody>
      </p:sp>
      <p:sp>
        <p:nvSpPr>
          <p:cNvPr id="3" name="Textplatzhalter 2">
            <a:extLst>
              <a:ext uri="{FF2B5EF4-FFF2-40B4-BE49-F238E27FC236}">
                <a16:creationId xmlns:a16="http://schemas.microsoft.com/office/drawing/2014/main" id="{0F01AA97-C4AD-A398-C92C-FE2AB18783C6}"/>
              </a:ext>
            </a:extLst>
          </p:cNvPr>
          <p:cNvSpPr>
            <a:spLocks noGrp="1"/>
          </p:cNvSpPr>
          <p:nvPr>
            <p:ph type="body" sz="half" idx="1"/>
          </p:nvPr>
        </p:nvSpPr>
        <p:spPr>
          <a:xfrm>
            <a:off x="970200" y="1386842"/>
            <a:ext cx="10003377" cy="5471158"/>
          </a:xfrm>
        </p:spPr>
        <p:txBody>
          <a:bodyPr>
            <a:normAutofit fontScale="92500" lnSpcReduction="10000"/>
          </a:bodyPr>
          <a:lstStyle/>
          <a:p>
            <a:r>
              <a:rPr lang="de-DE" dirty="0"/>
              <a:t>About 300.000.000 E-bikes </a:t>
            </a:r>
            <a:r>
              <a:rPr lang="de-DE" dirty="0" err="1"/>
              <a:t>are</a:t>
            </a:r>
            <a:r>
              <a:rPr lang="de-DE" dirty="0"/>
              <a:t> in </a:t>
            </a:r>
            <a:r>
              <a:rPr lang="de-DE" dirty="0" err="1"/>
              <a:t>use</a:t>
            </a:r>
            <a:r>
              <a:rPr lang="de-DE" dirty="0"/>
              <a:t> </a:t>
            </a:r>
            <a:r>
              <a:rPr lang="de-DE" dirty="0" err="1"/>
              <a:t>worldwide</a:t>
            </a:r>
            <a:endParaRPr lang="de-DE" dirty="0"/>
          </a:p>
          <a:p>
            <a:r>
              <a:rPr lang="de-DE" dirty="0" err="1"/>
              <a:t>Rapidly</a:t>
            </a:r>
            <a:r>
              <a:rPr lang="de-DE" dirty="0"/>
              <a:t> </a:t>
            </a:r>
            <a:r>
              <a:rPr lang="de-DE" dirty="0" err="1"/>
              <a:t>growing</a:t>
            </a:r>
            <a:endParaRPr lang="de-DE" dirty="0"/>
          </a:p>
          <a:p>
            <a:r>
              <a:rPr lang="de-DE" dirty="0"/>
              <a:t>In Germany, e-bikes sales exceeded régulier bike sales for the first temps in 2023</a:t>
            </a:r>
          </a:p>
          <a:p>
            <a:r>
              <a:rPr lang="de-DE" dirty="0" err="1"/>
              <a:t>Gaining popularité :</a:t>
            </a:r>
          </a:p>
          <a:p>
            <a:pPr lvl="1"/>
            <a:r>
              <a:rPr lang="de-DE" dirty="0"/>
              <a:t>Extended déplacement range, often more practicable in villes than voitures</a:t>
            </a:r>
          </a:p>
          <a:p>
            <a:pPr lvl="1"/>
            <a:r>
              <a:rPr lang="de-DE" dirty="0"/>
              <a:t>Lower physical barriers, especially for older or less fit personnes</a:t>
            </a:r>
          </a:p>
          <a:p>
            <a:pPr lvl="1"/>
            <a:r>
              <a:rPr lang="de-DE" dirty="0"/>
              <a:t>Environnemental bénéfices compared to a voiture</a:t>
            </a:r>
          </a:p>
          <a:p>
            <a:r>
              <a:rPr lang="de-DE" dirty="0" err="1"/>
              <a:t>Successful intégration requires appropriate infrastructure, regulation and sécurité planification</a:t>
            </a:r>
            <a:endParaRPr lang="de-DE" dirty="0"/>
          </a:p>
        </p:txBody>
      </p:sp>
    </p:spTree>
    <p:extLst>
      <p:ext uri="{BB962C8B-B14F-4D97-AF65-F5344CB8AC3E}">
        <p14:creationId xmlns:p14="http://schemas.microsoft.com/office/powerpoint/2010/main" val="1054330106"/>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37420-F615-5B31-27AE-0734699855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C33546-1EF4-4708-2F80-EED4DF300CED}"/>
              </a:ext>
            </a:extLst>
          </p:cNvPr>
          <p:cNvSpPr>
            <a:spLocks noGrp="1"/>
          </p:cNvSpPr>
          <p:nvPr>
            <p:ph type="title"/>
          </p:nvPr>
        </p:nvSpPr>
        <p:spPr>
          <a:xfrm>
            <a:off x="603252" y="539751"/>
            <a:ext cx="6038179" cy="717551"/>
          </a:xfrm>
        </p:spPr>
        <p:txBody>
          <a:bodyPr/>
          <a:lstStyle/>
          <a:p>
            <a:r>
              <a:rPr lang="pl-PL" dirty="0" err="1"/>
              <a:t>Sources – images</a:t>
            </a:r>
            <a:endParaRPr lang="pl-PL" dirty="0"/>
          </a:p>
        </p:txBody>
      </p:sp>
      <p:sp>
        <p:nvSpPr>
          <p:cNvPr id="3" name="Text Placeholder 2">
            <a:extLst>
              <a:ext uri="{FF2B5EF4-FFF2-40B4-BE49-F238E27FC236}">
                <a16:creationId xmlns:a16="http://schemas.microsoft.com/office/drawing/2014/main" id="{B2696330-FB8D-DDD2-392F-788096D3A65B}"/>
              </a:ext>
            </a:extLst>
          </p:cNvPr>
          <p:cNvSpPr>
            <a:spLocks noGrp="1"/>
          </p:cNvSpPr>
          <p:nvPr>
            <p:ph type="body" sz="half" idx="1"/>
          </p:nvPr>
        </p:nvSpPr>
        <p:spPr/>
        <p:txBody>
          <a:bodyPr>
            <a:normAutofit/>
          </a:bodyPr>
          <a:lstStyle/>
          <a:p>
            <a:pPr marL="0" indent="0">
              <a:lnSpc>
                <a:spcPct val="120000"/>
              </a:lnSpc>
              <a:spcBef>
                <a:spcPts val="1051"/>
              </a:spcBef>
              <a:buNone/>
            </a:pPr>
            <a:r>
              <a:rPr lang="de-DE" sz="1000" dirty="0"/>
              <a:t>https://www.statista.com/outlook/mmo/micromobility/</a:t>
            </a:r>
            <a:r>
              <a:rPr lang="de-DE" sz="1000" dirty="0" err="1"/>
              <a:t>bicycles</a:t>
            </a:r>
            <a:r>
              <a:rPr lang="de-DE" sz="1000" dirty="0"/>
              <a:t>/regular-</a:t>
            </a:r>
            <a:r>
              <a:rPr lang="de-DE" sz="1000" dirty="0" err="1"/>
              <a:t>bicycles</a:t>
            </a:r>
            <a:r>
              <a:rPr lang="de-DE" sz="1000" dirty="0"/>
              <a:t>/</a:t>
            </a:r>
            <a:r>
              <a:rPr lang="de-DE" sz="1000" dirty="0" err="1"/>
              <a:t>worldwide</a:t>
            </a:r>
            <a:endParaRPr lang="de-DE" sz="1000" dirty="0"/>
          </a:p>
          <a:p>
            <a:pPr marL="0" indent="0">
              <a:lnSpc>
                <a:spcPct val="120000"/>
              </a:lnSpc>
              <a:spcBef>
                <a:spcPts val="1051"/>
              </a:spcBef>
              <a:buNone/>
            </a:pPr>
            <a:r>
              <a:rPr lang="de-DE" sz="1000" dirty="0"/>
              <a:t>https://</a:t>
            </a:r>
            <a:r>
              <a:rPr lang="de-DE" sz="1000" dirty="0" err="1"/>
              <a:t>pixabay.com</a:t>
            </a:r>
            <a:r>
              <a:rPr lang="de-DE" sz="1000" dirty="0"/>
              <a:t>/de/</a:t>
            </a:r>
            <a:r>
              <a:rPr lang="de-DE" sz="1000" dirty="0" err="1"/>
              <a:t>photos</a:t>
            </a:r>
            <a:r>
              <a:rPr lang="de-DE" sz="1000" dirty="0"/>
              <a:t>/roller-fahrrad-freizeit-radfahren-7396608/</a:t>
            </a:r>
          </a:p>
          <a:p>
            <a:pPr marL="0" indent="0">
              <a:lnSpc>
                <a:spcPct val="120000"/>
              </a:lnSpc>
              <a:spcBef>
                <a:spcPts val="1051"/>
              </a:spcBef>
              <a:buNone/>
            </a:pPr>
            <a:r>
              <a:rPr lang="de-DE" sz="1000" dirty="0"/>
              <a:t>https://</a:t>
            </a:r>
            <a:r>
              <a:rPr lang="de-DE" sz="1000" dirty="0" err="1"/>
              <a:t>pixabay.com</a:t>
            </a:r>
            <a:r>
              <a:rPr lang="de-DE" sz="1000" dirty="0"/>
              <a:t>/de/</a:t>
            </a:r>
            <a:r>
              <a:rPr lang="de-DE" sz="1000" dirty="0" err="1"/>
              <a:t>photos</a:t>
            </a:r>
            <a:r>
              <a:rPr lang="de-DE" sz="1000" dirty="0"/>
              <a:t>/radfahrer-kreuzung-stadt-stra%c3%9fen-5832393/</a:t>
            </a:r>
          </a:p>
          <a:p>
            <a:pPr marL="0" indent="0">
              <a:lnSpc>
                <a:spcPct val="120000"/>
              </a:lnSpc>
              <a:spcBef>
                <a:spcPts val="1051"/>
              </a:spcBef>
              <a:buNone/>
            </a:pPr>
            <a:r>
              <a:rPr lang="de-DE" sz="1000" dirty="0"/>
              <a:t>https://</a:t>
            </a:r>
            <a:r>
              <a:rPr lang="de-DE" sz="1000" dirty="0" err="1"/>
              <a:t>unsplash.com</a:t>
            </a:r>
            <a:r>
              <a:rPr lang="de-DE" sz="1000" dirty="0"/>
              <a:t>/</a:t>
            </a:r>
            <a:r>
              <a:rPr lang="de-DE" sz="1000" dirty="0" err="1"/>
              <a:t>photos</a:t>
            </a:r>
            <a:r>
              <a:rPr lang="de-DE" sz="1000" dirty="0"/>
              <a:t>/brown-concrete-hallway-AQ6rg16_Qzc</a:t>
            </a:r>
          </a:p>
          <a:p>
            <a:pPr marL="0" indent="0">
              <a:lnSpc>
                <a:spcPct val="120000"/>
              </a:lnSpc>
              <a:spcBef>
                <a:spcPts val="1051"/>
              </a:spcBef>
              <a:buNone/>
            </a:pPr>
            <a:r>
              <a:rPr lang="de-DE" sz="1000" dirty="0"/>
              <a:t>https://</a:t>
            </a:r>
            <a:r>
              <a:rPr lang="de-DE" sz="1000" dirty="0" err="1"/>
              <a:t>de.freepik.com</a:t>
            </a:r>
            <a:r>
              <a:rPr lang="de-DE" sz="1000" dirty="0"/>
              <a:t>/</a:t>
            </a:r>
            <a:r>
              <a:rPr lang="de-DE" sz="1000" dirty="0" err="1"/>
              <a:t>fotos</a:t>
            </a:r>
            <a:r>
              <a:rPr lang="de-DE" sz="1000" dirty="0"/>
              <a:t>-kostenlos/richtungspfeile-und-fahrrad-unterzeichnen-auf-sich-verringerndem-perspektivenzyklusweg_4624908.htm#fromView=</a:t>
            </a:r>
            <a:r>
              <a:rPr lang="de-DE" sz="1000" dirty="0" err="1"/>
              <a:t>search&amp;page</a:t>
            </a:r>
            <a:r>
              <a:rPr lang="de-DE" sz="1000" dirty="0"/>
              <a:t>=1&amp;position=28&amp;uuid=69bef2a2-b0dc-4679-937c-ac5bf7a1d25f&amp;query=</a:t>
            </a:r>
            <a:r>
              <a:rPr lang="de-DE" sz="1000" dirty="0" err="1"/>
              <a:t>sicherer+fahrradweg</a:t>
            </a:r>
            <a:r>
              <a:rPr lang="de-DE" sz="1000" dirty="0"/>
              <a:t> </a:t>
            </a:r>
          </a:p>
          <a:p>
            <a:pPr marL="0" indent="0">
              <a:lnSpc>
                <a:spcPct val="120000"/>
              </a:lnSpc>
              <a:spcBef>
                <a:spcPts val="1051"/>
              </a:spcBef>
              <a:buNone/>
            </a:pPr>
            <a:r>
              <a:rPr lang="de-DE" sz="1000" dirty="0"/>
              <a:t>https://</a:t>
            </a:r>
            <a:r>
              <a:rPr lang="de-DE" sz="1000" dirty="0" err="1"/>
              <a:t>unece.org</a:t>
            </a:r>
            <a:r>
              <a:rPr lang="de-DE" sz="1000" dirty="0"/>
              <a:t>/</a:t>
            </a:r>
            <a:r>
              <a:rPr lang="de-DE" sz="1000" dirty="0" err="1"/>
              <a:t>sites</a:t>
            </a:r>
            <a:r>
              <a:rPr lang="de-DE" sz="1000" dirty="0"/>
              <a:t>/</a:t>
            </a:r>
            <a:r>
              <a:rPr lang="de-DE" sz="1000" dirty="0" err="1"/>
              <a:t>default</a:t>
            </a:r>
            <a:r>
              <a:rPr lang="de-DE" sz="1000" dirty="0"/>
              <a:t>/</a:t>
            </a:r>
            <a:r>
              <a:rPr lang="de-DE" sz="1000" dirty="0" err="1"/>
              <a:t>files</a:t>
            </a:r>
            <a:r>
              <a:rPr lang="de-DE" sz="1000" dirty="0"/>
              <a:t>/2023-03/MASTERPLAN_2021-05-20-II_BF%203%20June_0.pdf</a:t>
            </a:r>
          </a:p>
          <a:p>
            <a:pPr marL="0" indent="0">
              <a:lnSpc>
                <a:spcPct val="120000"/>
              </a:lnSpc>
              <a:spcBef>
                <a:spcPts val="1051"/>
              </a:spcBef>
              <a:buNone/>
            </a:pPr>
            <a:r>
              <a:rPr lang="de-DE" sz="1000" dirty="0"/>
              <a:t>https://</a:t>
            </a:r>
            <a:r>
              <a:rPr lang="de-DE" sz="1000" dirty="0" err="1"/>
              <a:t>de.freepik.com</a:t>
            </a:r>
            <a:r>
              <a:rPr lang="de-DE" sz="1000" dirty="0"/>
              <a:t>/</a:t>
            </a:r>
            <a:r>
              <a:rPr lang="de-DE" sz="1000" dirty="0" err="1"/>
              <a:t>fotos</a:t>
            </a:r>
            <a:r>
              <a:rPr lang="de-DE" sz="1000" dirty="0"/>
              <a:t>-kostenlos/runden-sie-30-hoechstgeschwindigkeitszeichen-gegen-blauen-himmel_4624948.htm#fromView=</a:t>
            </a:r>
            <a:r>
              <a:rPr lang="de-DE" sz="1000" dirty="0" err="1"/>
              <a:t>search&amp;page</a:t>
            </a:r>
            <a:r>
              <a:rPr lang="de-DE" sz="1000" dirty="0"/>
              <a:t>=1&amp;position=0&amp;uuid=abe32277-0970-4720-afd4-18d8e6233c38&amp;query=30kmh</a:t>
            </a:r>
          </a:p>
          <a:p>
            <a:pPr marL="0" indent="0">
              <a:lnSpc>
                <a:spcPct val="120000"/>
              </a:lnSpc>
              <a:spcBef>
                <a:spcPts val="1051"/>
              </a:spcBef>
              <a:buNone/>
            </a:pPr>
            <a:r>
              <a:rPr lang="de-DE" sz="1000" dirty="0"/>
              <a:t>https://</a:t>
            </a:r>
            <a:r>
              <a:rPr lang="de-DE" sz="1000" dirty="0" err="1"/>
              <a:t>de.freepik.com</a:t>
            </a:r>
            <a:r>
              <a:rPr lang="de-DE" sz="1000" dirty="0"/>
              <a:t>/</a:t>
            </a:r>
            <a:r>
              <a:rPr lang="de-DE" sz="1000" dirty="0" err="1"/>
              <a:t>fotos</a:t>
            </a:r>
            <a:r>
              <a:rPr lang="de-DE" sz="1000" dirty="0"/>
              <a:t>-kostenlos/revolution-stillleben-design_17119054.htm#fromView=</a:t>
            </a:r>
            <a:r>
              <a:rPr lang="de-DE" sz="1000" dirty="0" err="1"/>
              <a:t>search&amp;page</a:t>
            </a:r>
            <a:r>
              <a:rPr lang="de-DE" sz="1000" dirty="0"/>
              <a:t>=1&amp;position=2&amp;uuid=a6326a2b-7583-4b9b-bacf-9a91d6bc19e5&amp;query=</a:t>
            </a:r>
            <a:r>
              <a:rPr lang="de-DE" sz="1000" dirty="0" err="1"/>
              <a:t>campaign</a:t>
            </a:r>
            <a:endParaRPr lang="de-DE" sz="1000" dirty="0"/>
          </a:p>
          <a:p>
            <a:pPr marL="0" indent="0">
              <a:lnSpc>
                <a:spcPct val="120000"/>
              </a:lnSpc>
              <a:spcBef>
                <a:spcPts val="1051"/>
              </a:spcBef>
              <a:buNone/>
            </a:pPr>
            <a:r>
              <a:rPr lang="de-DE" sz="1000" dirty="0"/>
              <a:t>https://</a:t>
            </a:r>
            <a:r>
              <a:rPr lang="de-DE" sz="1000" dirty="0" err="1"/>
              <a:t>de.freepik.com</a:t>
            </a:r>
            <a:r>
              <a:rPr lang="de-DE" sz="1000" dirty="0"/>
              <a:t>/</a:t>
            </a:r>
            <a:r>
              <a:rPr lang="de-DE" sz="1000" dirty="0" err="1"/>
              <a:t>fotos</a:t>
            </a:r>
            <a:r>
              <a:rPr lang="de-DE" sz="1000" dirty="0"/>
              <a:t>-kostenlos/dollarzeichen-gemacht-aus-muenzen-auf-hoelzernem-hintergrund-heraus_5683096.htm#fromView=</a:t>
            </a:r>
            <a:r>
              <a:rPr lang="de-DE" sz="1000" dirty="0" err="1"/>
              <a:t>search&amp;page</a:t>
            </a:r>
            <a:r>
              <a:rPr lang="de-DE" sz="1000" dirty="0"/>
              <a:t>=1&amp;position=32&amp;uuid=a450d111-62dc-4f5c-9d39-db3001d589fc&amp;query=</a:t>
            </a:r>
            <a:r>
              <a:rPr lang="de-DE" sz="1000" dirty="0" err="1"/>
              <a:t>dollar+sign</a:t>
            </a:r>
            <a:endParaRPr lang="de-DE" sz="1000" dirty="0"/>
          </a:p>
        </p:txBody>
      </p:sp>
    </p:spTree>
    <p:extLst>
      <p:ext uri="{BB962C8B-B14F-4D97-AF65-F5344CB8AC3E}">
        <p14:creationId xmlns:p14="http://schemas.microsoft.com/office/powerpoint/2010/main" val="2384043917"/>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B5FD7-C3D4-47DD-76C3-AA1290A076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CFAEAC-CEE8-6326-2143-42347185F695}"/>
              </a:ext>
            </a:extLst>
          </p:cNvPr>
          <p:cNvSpPr>
            <a:spLocks noGrp="1"/>
          </p:cNvSpPr>
          <p:nvPr>
            <p:ph type="title"/>
          </p:nvPr>
        </p:nvSpPr>
        <p:spPr>
          <a:xfrm>
            <a:off x="603252" y="539751"/>
            <a:ext cx="6038179" cy="717551"/>
          </a:xfrm>
        </p:spPr>
        <p:txBody>
          <a:bodyPr/>
          <a:lstStyle/>
          <a:p>
            <a:r>
              <a:rPr lang="pl-PL" dirty="0" err="1"/>
              <a:t>Sources – littérature</a:t>
            </a:r>
            <a:endParaRPr lang="pl-PL" dirty="0"/>
          </a:p>
        </p:txBody>
      </p:sp>
      <p:sp>
        <p:nvSpPr>
          <p:cNvPr id="3" name="Text Placeholder 2">
            <a:extLst>
              <a:ext uri="{FF2B5EF4-FFF2-40B4-BE49-F238E27FC236}">
                <a16:creationId xmlns:a16="http://schemas.microsoft.com/office/drawing/2014/main" id="{CC5FFF5A-9301-AD3B-C3D7-2651DD89BF79}"/>
              </a:ext>
            </a:extLst>
          </p:cNvPr>
          <p:cNvSpPr>
            <a:spLocks noGrp="1"/>
          </p:cNvSpPr>
          <p:nvPr>
            <p:ph type="body" sz="half" idx="1"/>
          </p:nvPr>
        </p:nvSpPr>
        <p:spPr/>
        <p:txBody>
          <a:bodyPr lIns="46800">
            <a:normAutofit/>
          </a:bodyPr>
          <a:lstStyle/>
          <a:p>
            <a:pPr marL="0" indent="0">
              <a:lnSpc>
                <a:spcPct val="120000"/>
              </a:lnSpc>
              <a:spcBef>
                <a:spcPts val="1051"/>
              </a:spcBef>
              <a:buNone/>
            </a:pPr>
            <a:r>
              <a:rPr lang="de-DE" sz="920" dirty="0"/>
              <a:t>International Transport Forum 2024 : Route Sécurité – Annual Report. https ://www.itf-oecd.org/sites/default/files/docs/irtad-road-safety-annual-report-2024.pdf (03.02.26).</a:t>
            </a:r>
          </a:p>
          <a:p>
            <a:pPr marL="0" indent="0">
              <a:lnSpc>
                <a:spcPct val="120000"/>
              </a:lnSpc>
              <a:spcBef>
                <a:spcPts val="1051"/>
              </a:spcBef>
              <a:buNone/>
            </a:pPr>
            <a:r>
              <a:rPr lang="de-DE" sz="920" dirty="0"/>
              <a:t>IPSOS 2022 : Vélo across the world – clé findings. https ://www.ipsos.com/en/global-advisor-cycling-across-the-world-2022 (03.02.26).</a:t>
            </a:r>
          </a:p>
          <a:p>
            <a:pPr marL="0" indent="0">
              <a:lnSpc>
                <a:spcPct val="120000"/>
              </a:lnSpc>
              <a:spcBef>
                <a:spcPts val="1051"/>
              </a:spcBef>
              <a:buNone/>
            </a:pPr>
            <a:r>
              <a:rPr lang="de-DE" sz="920" dirty="0"/>
              <a:t>Run Repeat 2023 : Vélo Statistics. https ://runrepeat.com/cycling-statistics (03.02.26).</a:t>
            </a:r>
          </a:p>
          <a:p>
            <a:pPr marL="0" indent="0">
              <a:lnSpc>
                <a:spcPct val="120000"/>
              </a:lnSpc>
              <a:spcBef>
                <a:spcPts val="1051"/>
              </a:spcBef>
              <a:buNone/>
            </a:pPr>
            <a:r>
              <a:rPr lang="de-DE" sz="920" dirty="0"/>
              <a:t>Sinus 2023 : Fahrradmonitor 2023. https ://www.bmv.de/SharedDocs/DE/Anlage/StV/fahrradmonitor-langfassung.pdf ?__blob=publicationFile (03.02.26).</a:t>
            </a:r>
          </a:p>
          <a:p>
            <a:pPr marL="0" indent="0">
              <a:lnSpc>
                <a:spcPct val="120000"/>
              </a:lnSpc>
              <a:spcBef>
                <a:spcPts val="1051"/>
              </a:spcBef>
              <a:buNone/>
            </a:pPr>
            <a:r>
              <a:rPr lang="de-DE" sz="1000" dirty="0"/>
              <a:t>Statista 2025: Regular </a:t>
            </a:r>
            <a:r>
              <a:rPr lang="de-DE" sz="1000" dirty="0" err="1"/>
              <a:t>Bicycles</a:t>
            </a:r>
            <a:r>
              <a:rPr lang="de-DE" sz="1000" dirty="0"/>
              <a:t>. https://www.statista.com/outlook/mmo/micromobility/</a:t>
            </a:r>
            <a:r>
              <a:rPr lang="de-DE" sz="1000" dirty="0" err="1"/>
              <a:t>bicycles</a:t>
            </a:r>
            <a:r>
              <a:rPr lang="de-DE" sz="1000" dirty="0"/>
              <a:t>/regular-</a:t>
            </a:r>
            <a:r>
              <a:rPr lang="de-DE" sz="1000" dirty="0" err="1"/>
              <a:t>bicycles</a:t>
            </a:r>
            <a:r>
              <a:rPr lang="de-DE" sz="1000" dirty="0"/>
              <a:t>/</a:t>
            </a:r>
            <a:r>
              <a:rPr lang="de-DE" sz="1000" dirty="0" err="1"/>
              <a:t>worldwide</a:t>
            </a:r>
            <a:r>
              <a:rPr lang="de-DE" sz="1000" dirty="0"/>
              <a:t> (03.02.26).</a:t>
            </a:r>
          </a:p>
          <a:p>
            <a:pPr marL="0" indent="0">
              <a:lnSpc>
                <a:spcPct val="120000"/>
              </a:lnSpc>
              <a:spcBef>
                <a:spcPts val="1051"/>
              </a:spcBef>
              <a:buNone/>
            </a:pPr>
            <a:r>
              <a:rPr lang="de-DE" sz="920" dirty="0"/>
              <a:t>Stülpnagel/Lucas 2022 : Crash risque and subjectif risque perception during urbain vélo : Evidence for congruent and incongruent sources. https ://pubmed.ncbi.nlm.nih.gov/32445971/ (03.02.26).</a:t>
            </a:r>
          </a:p>
          <a:p>
            <a:pPr marL="0" indent="0">
              <a:lnSpc>
                <a:spcPct val="120000"/>
              </a:lnSpc>
              <a:spcBef>
                <a:spcPts val="1051"/>
              </a:spcBef>
              <a:buNone/>
            </a:pPr>
            <a:r>
              <a:rPr lang="de-DE" sz="920" dirty="0"/>
              <a:t>Transport Geography 2018 : World Vélo Production. https ://transportgeography.org/contents/chapter5/road-transportation/bicycle-production-world (03.02.26).</a:t>
            </a:r>
          </a:p>
          <a:p>
            <a:pPr marL="0" indent="0">
              <a:lnSpc>
                <a:spcPct val="120000"/>
              </a:lnSpc>
              <a:spcBef>
                <a:spcPts val="1051"/>
              </a:spcBef>
              <a:buNone/>
            </a:pPr>
            <a:r>
              <a:rPr lang="de-DE" sz="920" dirty="0"/>
              <a:t>UNECE 2023 : Pan-European Master Plan for Vélo Promotion. https ://unece.org/sites/default/files/2023-03/MASTERPLAN_2021-05-20-II_BF%203%20June_0.pdf (03.02.26).</a:t>
            </a:r>
          </a:p>
          <a:p>
            <a:pPr marL="0" indent="0">
              <a:lnSpc>
                <a:spcPct val="120000"/>
              </a:lnSpc>
              <a:spcBef>
                <a:spcPts val="1051"/>
              </a:spcBef>
              <a:buNone/>
            </a:pPr>
            <a:r>
              <a:rPr lang="de-DE" sz="920" dirty="0"/>
              <a:t>QUI 2025 : Make marche and vélo sûr to unlock huge santé, life and green gains. https ://www.qui.int/news-room/commentaries/detail/make-walking-and-cycling-safe-to-unlock-huge-health--life-and-green-gains (03.02.26).</a:t>
            </a:r>
          </a:p>
        </p:txBody>
      </p:sp>
    </p:spTree>
    <p:extLst>
      <p:ext uri="{BB962C8B-B14F-4D97-AF65-F5344CB8AC3E}">
        <p14:creationId xmlns:p14="http://schemas.microsoft.com/office/powerpoint/2010/main" val="319137270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0B875-C2F7-8176-2AB5-D0FF8AA29F32}"/>
              </a:ext>
            </a:extLst>
          </p:cNvPr>
          <p:cNvSpPr>
            <a:spLocks noGrp="1"/>
          </p:cNvSpPr>
          <p:nvPr>
            <p:ph type="title"/>
          </p:nvPr>
        </p:nvSpPr>
        <p:spPr/>
        <p:txBody>
          <a:bodyPr/>
          <a:lstStyle/>
          <a:p>
            <a:r>
              <a:rPr lang="pl-PL" dirty="0" err="1"/>
              <a:t>Aperçu</a:t>
            </a:r>
            <a:endParaRPr lang="pl-PL" dirty="0"/>
          </a:p>
        </p:txBody>
      </p:sp>
      <p:sp>
        <p:nvSpPr>
          <p:cNvPr id="3" name="Text Placeholder 2">
            <a:extLst>
              <a:ext uri="{FF2B5EF4-FFF2-40B4-BE49-F238E27FC236}">
                <a16:creationId xmlns:a16="http://schemas.microsoft.com/office/drawing/2014/main" id="{275D9359-CE52-5B2A-B3F7-4A73C60B6CC8}"/>
              </a:ext>
            </a:extLst>
          </p:cNvPr>
          <p:cNvSpPr>
            <a:spLocks noGrp="1"/>
          </p:cNvSpPr>
          <p:nvPr>
            <p:ph type="body" sz="half" idx="1"/>
          </p:nvPr>
        </p:nvSpPr>
        <p:spPr/>
        <p:txBody>
          <a:bodyPr>
            <a:normAutofit/>
          </a:bodyPr>
          <a:lstStyle/>
          <a:p>
            <a:pPr marL="0" indent="0">
              <a:buNone/>
            </a:pPr>
            <a:r>
              <a:rPr lang="de-DE" dirty="0"/>
              <a:t>Vélo : développement et défis</a:t>
            </a:r>
          </a:p>
          <a:p>
            <a:pPr marL="0" indent="0">
              <a:buNone/>
            </a:pPr>
            <a:endParaRPr lang="de-DE" dirty="0"/>
          </a:p>
          <a:p>
            <a:pPr marL="0" indent="0">
              <a:buNone/>
            </a:pPr>
            <a:r>
              <a:rPr lang="de-DE" dirty="0"/>
              <a:t>Sécurité routière des cyclistes</a:t>
            </a:r>
          </a:p>
          <a:p>
            <a:pPr marL="0" indent="0">
              <a:buNone/>
            </a:pPr>
            <a:endParaRPr lang="de-DE" dirty="0"/>
          </a:p>
          <a:p>
            <a:pPr marL="0" indent="0">
              <a:buNone/>
            </a:pPr>
            <a:r>
              <a:rPr lang="de-DE" dirty="0"/>
              <a:t>Promotion du vélo comme moyen de transport</a:t>
            </a:r>
          </a:p>
          <a:p>
            <a:endParaRPr lang="pl-PL" dirty="0"/>
          </a:p>
        </p:txBody>
      </p:sp>
    </p:spTree>
    <p:extLst>
      <p:ext uri="{BB962C8B-B14F-4D97-AF65-F5344CB8AC3E}">
        <p14:creationId xmlns:p14="http://schemas.microsoft.com/office/powerpoint/2010/main" val="402108470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F077E-5655-9760-1ABF-59632E1A44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2A6A1E-9543-D221-2E7C-A04F4EF6BF5F}"/>
              </a:ext>
            </a:extLst>
          </p:cNvPr>
          <p:cNvSpPr>
            <a:spLocks noGrp="1"/>
          </p:cNvSpPr>
          <p:nvPr>
            <p:ph type="title"/>
          </p:nvPr>
        </p:nvSpPr>
        <p:spPr/>
        <p:txBody>
          <a:bodyPr/>
          <a:lstStyle/>
          <a:p>
            <a:r>
              <a:rPr lang="pl-PL" dirty="0" err="1"/>
              <a:t>Aperçu</a:t>
            </a:r>
            <a:endParaRPr lang="pl-PL" dirty="0"/>
          </a:p>
        </p:txBody>
      </p:sp>
      <p:sp>
        <p:nvSpPr>
          <p:cNvPr id="3" name="Text Placeholder 2">
            <a:extLst>
              <a:ext uri="{FF2B5EF4-FFF2-40B4-BE49-F238E27FC236}">
                <a16:creationId xmlns:a16="http://schemas.microsoft.com/office/drawing/2014/main" id="{944D6137-105B-3D1E-3AA9-76D4C243FA04}"/>
              </a:ext>
            </a:extLst>
          </p:cNvPr>
          <p:cNvSpPr>
            <a:spLocks noGrp="1"/>
          </p:cNvSpPr>
          <p:nvPr>
            <p:ph type="body" sz="half" idx="1"/>
          </p:nvPr>
        </p:nvSpPr>
        <p:spPr/>
        <p:txBody>
          <a:bodyPr>
            <a:normAutofit/>
          </a:bodyPr>
          <a:lstStyle/>
          <a:p>
            <a:pPr marL="0" indent="0">
              <a:buNone/>
            </a:pPr>
            <a:r>
              <a:rPr lang="de-DE" b="1" dirty="0"/>
              <a:t>Vélo : développement et défis</a:t>
            </a:r>
          </a:p>
          <a:p>
            <a:pPr marL="0" indent="0">
              <a:buNone/>
            </a:pPr>
            <a:endParaRPr lang="de-DE" dirty="0"/>
          </a:p>
          <a:p>
            <a:pPr marL="0" indent="0">
              <a:buNone/>
            </a:pPr>
            <a:r>
              <a:rPr lang="de-DE" dirty="0"/>
              <a:t>Sécurité routière des cyclistes</a:t>
            </a:r>
          </a:p>
          <a:p>
            <a:pPr marL="0" indent="0">
              <a:buNone/>
            </a:pPr>
            <a:endParaRPr lang="de-DE" dirty="0"/>
          </a:p>
          <a:p>
            <a:pPr marL="0" indent="0">
              <a:buNone/>
            </a:pPr>
            <a:r>
              <a:rPr lang="de-DE" dirty="0"/>
              <a:t>Promotion du vélo comme moyen de transport</a:t>
            </a:r>
          </a:p>
          <a:p>
            <a:endParaRPr lang="pl-PL" dirty="0"/>
          </a:p>
        </p:txBody>
      </p:sp>
    </p:spTree>
    <p:extLst>
      <p:ext uri="{BB962C8B-B14F-4D97-AF65-F5344CB8AC3E}">
        <p14:creationId xmlns:p14="http://schemas.microsoft.com/office/powerpoint/2010/main" val="253494675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59A3A-19E2-03A8-4D8F-BE26C04A7E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176E8C-3113-207F-5D24-F0812DB8A43B}"/>
              </a:ext>
            </a:extLst>
          </p:cNvPr>
          <p:cNvSpPr>
            <a:spLocks noGrp="1"/>
          </p:cNvSpPr>
          <p:nvPr>
            <p:ph type="title"/>
          </p:nvPr>
        </p:nvSpPr>
        <p:spPr>
          <a:xfrm>
            <a:off x="603252" y="539751"/>
            <a:ext cx="6038179" cy="717551"/>
          </a:xfrm>
        </p:spPr>
        <p:txBody>
          <a:bodyPr/>
          <a:lstStyle/>
          <a:p>
            <a:r>
              <a:rPr lang="pl-PL" dirty="0"/>
              <a:t>Développement du vélo comme moyen de transport</a:t>
            </a:r>
          </a:p>
        </p:txBody>
      </p:sp>
      <p:sp>
        <p:nvSpPr>
          <p:cNvPr id="3" name="Text Placeholder 2">
            <a:extLst>
              <a:ext uri="{FF2B5EF4-FFF2-40B4-BE49-F238E27FC236}">
                <a16:creationId xmlns:a16="http://schemas.microsoft.com/office/drawing/2014/main" id="{CB57D158-3B47-4308-359B-768B9FD6552E}"/>
              </a:ext>
            </a:extLst>
          </p:cNvPr>
          <p:cNvSpPr>
            <a:spLocks noGrp="1"/>
          </p:cNvSpPr>
          <p:nvPr>
            <p:ph type="body" sz="half" idx="1"/>
          </p:nvPr>
        </p:nvSpPr>
        <p:spPr/>
        <p:txBody>
          <a:bodyPr>
            <a:normAutofit/>
          </a:bodyPr>
          <a:lstStyle/>
          <a:p>
            <a:r>
              <a:rPr lang="de-DE" dirty="0"/>
              <a:t>Vélo production in the world :</a:t>
            </a:r>
          </a:p>
        </p:txBody>
      </p:sp>
      <p:pic>
        <p:nvPicPr>
          <p:cNvPr id="1026" name="Picture 2">
            <a:extLst>
              <a:ext uri="{FF2B5EF4-FFF2-40B4-BE49-F238E27FC236}">
                <a16:creationId xmlns:a16="http://schemas.microsoft.com/office/drawing/2014/main" id="{F6EB0463-97E0-676C-1636-9D256E7639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0201" y="2188285"/>
            <a:ext cx="8807980" cy="4129964"/>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ABB6FC72-356B-EFBA-E8C1-93C6D30ADA00}"/>
              </a:ext>
            </a:extLst>
          </p:cNvPr>
          <p:cNvSpPr txBox="1"/>
          <p:nvPr/>
        </p:nvSpPr>
        <p:spPr>
          <a:xfrm>
            <a:off x="8037576" y="5564133"/>
            <a:ext cx="4046220"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Transportgeography.org</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32766368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46684-FA0B-F7F2-D023-9A289E3441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9239B1-AD7B-16F0-F35D-3BCD426106CF}"/>
              </a:ext>
            </a:extLst>
          </p:cNvPr>
          <p:cNvSpPr>
            <a:spLocks noGrp="1"/>
          </p:cNvSpPr>
          <p:nvPr>
            <p:ph type="title"/>
          </p:nvPr>
        </p:nvSpPr>
        <p:spPr>
          <a:xfrm>
            <a:off x="603252" y="539751"/>
            <a:ext cx="6038179" cy="717551"/>
          </a:xfrm>
        </p:spPr>
        <p:txBody>
          <a:bodyPr/>
          <a:lstStyle/>
          <a:p>
            <a:r>
              <a:rPr lang="pl-PL" dirty="0"/>
              <a:t>Développement du vélo comme moyen de transport</a:t>
            </a:r>
          </a:p>
        </p:txBody>
      </p:sp>
      <p:sp>
        <p:nvSpPr>
          <p:cNvPr id="3" name="Text Placeholder 2">
            <a:extLst>
              <a:ext uri="{FF2B5EF4-FFF2-40B4-BE49-F238E27FC236}">
                <a16:creationId xmlns:a16="http://schemas.microsoft.com/office/drawing/2014/main" id="{D99F0A4A-7BD6-5862-1C31-4BA447656A18}"/>
              </a:ext>
            </a:extLst>
          </p:cNvPr>
          <p:cNvSpPr>
            <a:spLocks noGrp="1"/>
          </p:cNvSpPr>
          <p:nvPr>
            <p:ph type="body" sz="half" idx="1"/>
          </p:nvPr>
        </p:nvSpPr>
        <p:spPr/>
        <p:txBody>
          <a:bodyPr>
            <a:normAutofit/>
          </a:bodyPr>
          <a:lstStyle/>
          <a:p>
            <a:r>
              <a:rPr lang="de-DE" dirty="0"/>
              <a:t>The international croissance in production of bikes was faster than the croissance in production of voitures since the 1960s </a:t>
            </a:r>
          </a:p>
          <a:p>
            <a:r>
              <a:rPr lang="de-DE" dirty="0"/>
              <a:t>In 2022, 143.000.000 vélos were sold worldwide, with China leading with around 43.000.000 sold units (Statista 2025)</a:t>
            </a:r>
          </a:p>
          <a:p>
            <a:r>
              <a:rPr lang="de-DE" dirty="0"/>
              <a:t>Biking is predominantly male, for every trois male riders there is just one female cyclist</a:t>
            </a:r>
          </a:p>
          <a:p>
            <a:r>
              <a:rPr lang="de-DE" dirty="0"/>
              <a:t>About 7% of all urbain trips worldwide are done by bycicle (Runrepeat 2023)</a:t>
            </a:r>
          </a:p>
        </p:txBody>
      </p:sp>
    </p:spTree>
    <p:extLst>
      <p:ext uri="{BB962C8B-B14F-4D97-AF65-F5344CB8AC3E}">
        <p14:creationId xmlns:p14="http://schemas.microsoft.com/office/powerpoint/2010/main" val="407227809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9E541-61BB-4EA7-39A2-3781353869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E5678C-A067-B402-765F-DEDE2BCE2077}"/>
              </a:ext>
            </a:extLst>
          </p:cNvPr>
          <p:cNvSpPr>
            <a:spLocks noGrp="1"/>
          </p:cNvSpPr>
          <p:nvPr>
            <p:ph type="title"/>
          </p:nvPr>
        </p:nvSpPr>
        <p:spPr>
          <a:xfrm>
            <a:off x="603252" y="539751"/>
            <a:ext cx="6038179" cy="717551"/>
          </a:xfrm>
        </p:spPr>
        <p:txBody>
          <a:bodyPr/>
          <a:lstStyle/>
          <a:p>
            <a:r>
              <a:rPr lang="pl-PL" dirty="0"/>
              <a:t>Développement du vélo comme moyen de transport</a:t>
            </a:r>
          </a:p>
        </p:txBody>
      </p:sp>
      <p:sp>
        <p:nvSpPr>
          <p:cNvPr id="3" name="Text Placeholder 2">
            <a:extLst>
              <a:ext uri="{FF2B5EF4-FFF2-40B4-BE49-F238E27FC236}">
                <a16:creationId xmlns:a16="http://schemas.microsoft.com/office/drawing/2014/main" id="{392EBCA7-D630-8CAF-981E-03F8BF181889}"/>
              </a:ext>
            </a:extLst>
          </p:cNvPr>
          <p:cNvSpPr>
            <a:spLocks noGrp="1"/>
          </p:cNvSpPr>
          <p:nvPr>
            <p:ph type="body" sz="half" idx="1"/>
          </p:nvPr>
        </p:nvSpPr>
        <p:spPr/>
        <p:txBody>
          <a:bodyPr>
            <a:normAutofit/>
          </a:bodyPr>
          <a:lstStyle/>
          <a:p>
            <a:r>
              <a:rPr lang="de-DE" dirty="0"/>
              <a:t>The </a:t>
            </a:r>
            <a:r>
              <a:rPr lang="de-DE" dirty="0" err="1"/>
              <a:t>Netherlands</a:t>
            </a:r>
            <a:r>
              <a:rPr lang="de-DE" dirty="0"/>
              <a:t> </a:t>
            </a:r>
            <a:r>
              <a:rPr lang="de-DE" dirty="0" err="1"/>
              <a:t>are</a:t>
            </a:r>
            <a:r>
              <a:rPr lang="de-DE" dirty="0"/>
              <a:t> </a:t>
            </a:r>
            <a:r>
              <a:rPr lang="de-DE" dirty="0" err="1"/>
              <a:t>the</a:t>
            </a:r>
            <a:r>
              <a:rPr lang="de-DE" dirty="0"/>
              <a:t> </a:t>
            </a:r>
            <a:r>
              <a:rPr lang="de-DE" dirty="0" err="1"/>
              <a:t>leading</a:t>
            </a:r>
            <a:r>
              <a:rPr lang="de-DE" dirty="0"/>
              <a:t> </a:t>
            </a:r>
            <a:r>
              <a:rPr lang="de-DE" dirty="0" err="1"/>
              <a:t>country</a:t>
            </a:r>
            <a:r>
              <a:rPr lang="de-DE" dirty="0"/>
              <a:t> in </a:t>
            </a:r>
            <a:r>
              <a:rPr lang="de-DE" dirty="0" err="1"/>
              <a:t>biking</a:t>
            </a:r>
            <a:r>
              <a:rPr lang="de-DE" dirty="0"/>
              <a:t>, </a:t>
            </a:r>
            <a:r>
              <a:rPr lang="de-DE" dirty="0" err="1"/>
              <a:t>with</a:t>
            </a:r>
            <a:r>
              <a:rPr lang="de-DE" dirty="0"/>
              <a:t> 58% </a:t>
            </a:r>
            <a:r>
              <a:rPr lang="de-DE" dirty="0" err="1"/>
              <a:t>of</a:t>
            </a:r>
            <a:r>
              <a:rPr lang="de-DE" dirty="0"/>
              <a:t> </a:t>
            </a:r>
            <a:r>
              <a:rPr lang="de-DE" dirty="0" err="1"/>
              <a:t>their</a:t>
            </a:r>
            <a:r>
              <a:rPr lang="de-DE" dirty="0"/>
              <a:t> </a:t>
            </a:r>
            <a:r>
              <a:rPr lang="de-DE" dirty="0" err="1"/>
              <a:t>population</a:t>
            </a:r>
            <a:r>
              <a:rPr lang="de-DE" dirty="0"/>
              <a:t> </a:t>
            </a:r>
            <a:r>
              <a:rPr lang="de-DE" dirty="0" err="1"/>
              <a:t>commuting</a:t>
            </a:r>
            <a:r>
              <a:rPr lang="de-DE" dirty="0"/>
              <a:t> </a:t>
            </a:r>
            <a:r>
              <a:rPr lang="de-DE" dirty="0" err="1"/>
              <a:t>using</a:t>
            </a:r>
            <a:r>
              <a:rPr lang="de-DE" dirty="0"/>
              <a:t> </a:t>
            </a:r>
            <a:r>
              <a:rPr lang="de-DE" dirty="0" err="1"/>
              <a:t>bikes</a:t>
            </a:r>
            <a:endParaRPr lang="de-DE" dirty="0"/>
          </a:p>
          <a:p>
            <a:r>
              <a:rPr lang="de-DE" dirty="0" err="1"/>
              <a:t>Around 21% of bikers switched from régulier bikes to e-bikes</a:t>
            </a:r>
          </a:p>
        </p:txBody>
      </p:sp>
      <p:pic>
        <p:nvPicPr>
          <p:cNvPr id="4" name="Grafik 3">
            <a:extLst>
              <a:ext uri="{FF2B5EF4-FFF2-40B4-BE49-F238E27FC236}">
                <a16:creationId xmlns:a16="http://schemas.microsoft.com/office/drawing/2014/main" id="{34A7BF04-2D86-CD91-7C3F-B66AC4C6983C}"/>
              </a:ext>
            </a:extLst>
          </p:cNvPr>
          <p:cNvPicPr>
            <a:picLocks noChangeAspect="1"/>
          </p:cNvPicPr>
          <p:nvPr/>
        </p:nvPicPr>
        <p:blipFill>
          <a:blip r:embed="rId2"/>
          <a:srcRect t="38663"/>
          <a:stretch>
            <a:fillRect/>
          </a:stretch>
        </p:blipFill>
        <p:spPr>
          <a:xfrm>
            <a:off x="2584076" y="3735183"/>
            <a:ext cx="7023847" cy="2840720"/>
          </a:xfrm>
          <a:prstGeom prst="rect">
            <a:avLst/>
          </a:prstGeom>
        </p:spPr>
      </p:pic>
      <p:sp>
        <p:nvSpPr>
          <p:cNvPr id="5" name="Textfeld 4">
            <a:extLst>
              <a:ext uri="{FF2B5EF4-FFF2-40B4-BE49-F238E27FC236}">
                <a16:creationId xmlns:a16="http://schemas.microsoft.com/office/drawing/2014/main" id="{E47E726A-A068-F97C-989E-843784F574EC}"/>
              </a:ext>
            </a:extLst>
          </p:cNvPr>
          <p:cNvSpPr txBox="1"/>
          <p:nvPr/>
        </p:nvSpPr>
        <p:spPr>
          <a:xfrm>
            <a:off x="9070848" y="6037276"/>
            <a:ext cx="3664323"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68991374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09F93-89EE-9CB7-560A-D31CA8E09B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36D333-15F8-EADF-3540-86BF726B626F}"/>
              </a:ext>
            </a:extLst>
          </p:cNvPr>
          <p:cNvSpPr>
            <a:spLocks noGrp="1"/>
          </p:cNvSpPr>
          <p:nvPr>
            <p:ph type="title"/>
          </p:nvPr>
        </p:nvSpPr>
        <p:spPr>
          <a:xfrm>
            <a:off x="603252" y="539751"/>
            <a:ext cx="6038179" cy="717551"/>
          </a:xfrm>
        </p:spPr>
        <p:txBody>
          <a:bodyPr/>
          <a:lstStyle/>
          <a:p>
            <a:r>
              <a:rPr lang="pl-PL" dirty="0"/>
              <a:t>Développement du vélo comme moyen de transport</a:t>
            </a:r>
          </a:p>
        </p:txBody>
      </p:sp>
      <p:sp>
        <p:nvSpPr>
          <p:cNvPr id="3" name="Text Placeholder 2">
            <a:extLst>
              <a:ext uri="{FF2B5EF4-FFF2-40B4-BE49-F238E27FC236}">
                <a16:creationId xmlns:a16="http://schemas.microsoft.com/office/drawing/2014/main" id="{60722810-7B8E-0735-53F9-B2E51CBBC42D}"/>
              </a:ext>
            </a:extLst>
          </p:cNvPr>
          <p:cNvSpPr>
            <a:spLocks noGrp="1"/>
          </p:cNvSpPr>
          <p:nvPr>
            <p:ph type="body" sz="half" idx="1"/>
          </p:nvPr>
        </p:nvSpPr>
        <p:spPr>
          <a:xfrm>
            <a:off x="970201" y="1386842"/>
            <a:ext cx="3580534" cy="5059521"/>
          </a:xfrm>
        </p:spPr>
        <p:txBody>
          <a:bodyPr>
            <a:normAutofit/>
          </a:bodyPr>
          <a:lstStyle/>
          <a:p>
            <a:r>
              <a:rPr lang="de-DE" dirty="0"/>
              <a:t>The vélo industry is predicted to développer at an annual croissance rate of 8% (Runrepeat 2023)</a:t>
            </a:r>
          </a:p>
        </p:txBody>
      </p:sp>
      <p:pic>
        <p:nvPicPr>
          <p:cNvPr id="4098" name="Picture 2">
            <a:extLst>
              <a:ext uri="{FF2B5EF4-FFF2-40B4-BE49-F238E27FC236}">
                <a16:creationId xmlns:a16="http://schemas.microsoft.com/office/drawing/2014/main" id="{A76143C7-29A4-BD70-F6B0-86B2DA6C5DF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01878" y="1466291"/>
            <a:ext cx="7342517" cy="4895011"/>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7E9F9364-7BFE-D3FA-D30A-3C873FE4F3E7}"/>
              </a:ext>
            </a:extLst>
          </p:cNvPr>
          <p:cNvSpPr txBox="1"/>
          <p:nvPr/>
        </p:nvSpPr>
        <p:spPr>
          <a:xfrm>
            <a:off x="9342269" y="5543129"/>
            <a:ext cx="4046220"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runrepeat.com</a:t>
            </a:r>
            <a:r>
              <a:rPr kumimoji="0" lang="de-DE" sz="1000" b="0" i="0" u="none" strike="noStrike" cap="none" spc="0" normalizeH="0" baseline="0" dirty="0">
                <a:ln>
                  <a:noFill/>
                </a:ln>
                <a:solidFill>
                  <a:srgbClr val="000000"/>
                </a:solidFill>
                <a:effectLst/>
                <a:uFillTx/>
                <a:latin typeface="+mn-lt"/>
                <a:ea typeface="+mn-ea"/>
                <a:cs typeface="+mn-cs"/>
                <a:sym typeface="Helvetica Neue"/>
              </a:rPr>
              <a:t>/</a:t>
            </a:r>
            <a:r>
              <a:rPr kumimoji="0" lang="de-DE" sz="1000" b="0" i="0" u="none" strike="noStrike" cap="none" spc="0" normalizeH="0" baseline="0" dirty="0" err="1">
                <a:ln>
                  <a:noFill/>
                </a:ln>
                <a:solidFill>
                  <a:srgbClr val="000000"/>
                </a:solidFill>
                <a:effectLst/>
                <a:uFillTx/>
                <a:latin typeface="+mn-lt"/>
                <a:ea typeface="+mn-ea"/>
                <a:cs typeface="+mn-cs"/>
                <a:sym typeface="Helvetica Neue"/>
              </a:rPr>
              <a:t>cycling-statistics</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953251006"/>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60E1927A-63DE-4812-9F32-BB5440536EB0}"/>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TotalTime>
  <Words>1569</Words>
  <Application>Microsoft Office PowerPoint</Application>
  <PresentationFormat>Widescreen</PresentationFormat>
  <Paragraphs>160</Paragraphs>
  <Slides>29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Aptos</vt:lpstr>
      <vt:lpstr>Arial</vt:lpstr>
      <vt:lpstr>Arial Rounded MT Bold</vt:lpstr>
      <vt:lpstr>Calibri</vt:lpstr>
      <vt:lpstr>Helvetica Neue</vt:lpstr>
      <vt:lpstr>Helvetica Neue Medium</vt:lpstr>
      <vt:lpstr>Montserrat Regular</vt:lpstr>
      <vt:lpstr>21_BasicWhite</vt:lpstr>
      <vt:lpstr>Transport privé non motorisé : vélo</vt:lpstr>
      <vt:lpstr>Road Transportation Systems Engineering Development in the Sub-Saharan Africa – Modern EU Master Programme &amp; Capacity Building</vt:lpstr>
      <vt:lpstr>PowerPoint Presentation</vt:lpstr>
      <vt:lpstr>Aperçu</vt:lpstr>
      <vt:lpstr>Aperçu</vt:lpstr>
      <vt:lpstr>Développement du vélo comme moyen de transport</vt:lpstr>
      <vt:lpstr>Développement du vélo comme moyen de transport</vt:lpstr>
      <vt:lpstr>Développement du vélo comme moyen de transport</vt:lpstr>
      <vt:lpstr>Développement du vélo comme moyen de transport</vt:lpstr>
      <vt:lpstr>Avantages du vélo</vt:lpstr>
      <vt:lpstr>Défis du vélo</vt:lpstr>
      <vt:lpstr>Aperçu</vt:lpstr>
      <vt:lpstr>Sécurité cycliste comme champ d’action central</vt:lpstr>
      <vt:lpstr>Sécurité cycliste comme champ d’action central</vt:lpstr>
      <vt:lpstr>Sécurité cycliste comme champ d’action central : Principaux facteurs de risque</vt:lpstr>
      <vt:lpstr>Sécurité cycliste comme champ d’action central : Sécurité subjectif</vt:lpstr>
      <vt:lpstr>Sécurité cycliste comme champ d’action central : Sûreté sociale</vt:lpstr>
      <vt:lpstr>Sécurité cycliste : demandes aux responsables politiques</vt:lpstr>
      <vt:lpstr>Aperçu</vt:lpstr>
      <vt:lpstr>Promotion du vélo – pourquoi c’est important</vt:lpstr>
      <vt:lpstr>Promotion du vélo – comment y parvenir</vt:lpstr>
      <vt:lpstr>Promotion du vélo – comment y parvenir</vt:lpstr>
      <vt:lpstr>Promotion du vélo – comment y parvenir</vt:lpstr>
      <vt:lpstr>Promotion du vélo – comment y parvenir</vt:lpstr>
      <vt:lpstr>Promotion du vélo – comment y parvenir</vt:lpstr>
      <vt:lpstr>Promotion du vélo – nouvelle tendance de l’électromobilité ?</vt:lpstr>
      <vt:lpstr>PowerPoint Presentation</vt:lpstr>
      <vt:lpstr>Sources – images</vt:lpstr>
      <vt:lpstr>Sources – littérature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19</cp:revision>
  <dcterms:modified xsi:type="dcterms:W3CDTF">2026-07-15T08:06:18Z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