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09"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16FC5-3F37-4BB0-BBDF-1CC6D6F6EBA3}" v="1" dt="2026-05-04T16:38:16.43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292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8:16.439" v="0"/>
      <pc:docMkLst>
        <pc:docMk/>
      </pc:docMkLst>
      <pc:sldMasterChg chg="modSldLayout">
        <pc:chgData name="Wojciech Kustra" userId="afebd3d0-216b-4c4f-8992-1bf1fda6d5e8" providerId="ADAL" clId="{1D307E72-7901-4E61-A01B-3C4232ABCF63}" dt="2026-05-04T16:38:16.439" v="0"/>
        <pc:sldMasterMkLst>
          <pc:docMk/>
          <pc:sldMasterMk cId="0" sldId="2147483648"/>
        </pc:sldMasterMkLst>
        <pc:sldLayoutChg chg="modSp">
          <pc:chgData name="Wojciech Kustra" userId="afebd3d0-216b-4c4f-8992-1bf1fda6d5e8" providerId="ADAL" clId="{1D307E72-7901-4E61-A01B-3C4232ABCF63}" dt="2026-05-04T16:38:16.439" v="0"/>
          <pc:sldLayoutMkLst>
            <pc:docMk/>
            <pc:sldMasterMk cId="0" sldId="2147483648"/>
            <pc:sldLayoutMk cId="0" sldId="2147483650"/>
          </pc:sldLayoutMkLst>
          <pc:spChg chg="mod">
            <ac:chgData name="Wojciech Kustra" userId="afebd3d0-216b-4c4f-8992-1bf1fda6d5e8" providerId="ADAL" clId="{1D307E72-7901-4E61-A01B-3C4232ABCF63}" dt="2026-05-04T16:38:16.439"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Agile vs. Lean Supply Chains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E0290-6A6E-B5C7-E489-3A0332D2A2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2C197-D662-184B-A3C0-2B833EAA7715}"/>
              </a:ext>
            </a:extLst>
          </p:cNvPr>
          <p:cNvSpPr>
            <a:spLocks noGrp="1"/>
          </p:cNvSpPr>
          <p:nvPr>
            <p:ph type="title"/>
          </p:nvPr>
        </p:nvSpPr>
        <p:spPr>
          <a:xfrm>
            <a:off x="603253" y="539751"/>
            <a:ext cx="8075234" cy="717551"/>
          </a:xfrm>
        </p:spPr>
        <p:txBody>
          <a:bodyPr/>
          <a:lstStyle/>
          <a:p>
            <a:r>
              <a:rPr lang="en-US" dirty="0"/>
              <a:t>When to Use Lean vs. Agile, Decoupling Point &amp; Postponement</a:t>
            </a:r>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1D853CF2-2BCE-E692-6112-6D2E5B2B5077}"/>
              </a:ext>
            </a:extLst>
          </p:cNvPr>
          <p:cNvPicPr>
            <a:picLocks noChangeAspect="1"/>
          </p:cNvPicPr>
          <p:nvPr/>
        </p:nvPicPr>
        <p:blipFill>
          <a:blip r:embed="rId2"/>
          <a:stretch>
            <a:fillRect/>
          </a:stretch>
        </p:blipFill>
        <p:spPr>
          <a:xfrm>
            <a:off x="603253" y="1694656"/>
            <a:ext cx="8997947" cy="5079854"/>
          </a:xfrm>
          <a:prstGeom prst="rect">
            <a:avLst/>
          </a:prstGeom>
        </p:spPr>
      </p:pic>
    </p:spTree>
    <p:extLst>
      <p:ext uri="{BB962C8B-B14F-4D97-AF65-F5344CB8AC3E}">
        <p14:creationId xmlns:p14="http://schemas.microsoft.com/office/powerpoint/2010/main" val="3861256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44824-C321-4C3E-8C0C-936AACC43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BDECE-BC03-8327-A35C-DA21394AE33F}"/>
              </a:ext>
            </a:extLst>
          </p:cNvPr>
          <p:cNvSpPr>
            <a:spLocks noGrp="1"/>
          </p:cNvSpPr>
          <p:nvPr>
            <p:ph type="title"/>
          </p:nvPr>
        </p:nvSpPr>
        <p:spPr>
          <a:xfrm>
            <a:off x="603253" y="539751"/>
            <a:ext cx="8075234" cy="717551"/>
          </a:xfrm>
        </p:spPr>
        <p:txBody>
          <a:bodyPr/>
          <a:lstStyle/>
          <a:p>
            <a:r>
              <a:rPr lang="en-US" dirty="0"/>
              <a:t>When to Use Lean vs. Agile, Decoupling Point &amp; Postponement</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D5F61262-C411-0A53-1F6D-FE4806E87D6B}"/>
              </a:ext>
            </a:extLst>
          </p:cNvPr>
          <p:cNvPicPr>
            <a:picLocks noChangeAspect="1"/>
          </p:cNvPicPr>
          <p:nvPr/>
        </p:nvPicPr>
        <p:blipFill>
          <a:blip r:embed="rId2"/>
          <a:stretch>
            <a:fillRect/>
          </a:stretch>
        </p:blipFill>
        <p:spPr>
          <a:xfrm>
            <a:off x="603253" y="1771857"/>
            <a:ext cx="8993920" cy="4002410"/>
          </a:xfrm>
          <a:prstGeom prst="rect">
            <a:avLst/>
          </a:prstGeom>
        </p:spPr>
      </p:pic>
    </p:spTree>
    <p:extLst>
      <p:ext uri="{BB962C8B-B14F-4D97-AF65-F5344CB8AC3E}">
        <p14:creationId xmlns:p14="http://schemas.microsoft.com/office/powerpoint/2010/main" val="36113890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1D4BD-9F4E-6D12-53AC-F141FE708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896DD5-1C0B-F1F6-F375-BDFC0329A94B}"/>
              </a:ext>
            </a:extLst>
          </p:cNvPr>
          <p:cNvSpPr>
            <a:spLocks noGrp="1"/>
          </p:cNvSpPr>
          <p:nvPr>
            <p:ph type="title"/>
          </p:nvPr>
        </p:nvSpPr>
        <p:spPr>
          <a:xfrm>
            <a:off x="603253" y="539751"/>
            <a:ext cx="8075234" cy="717551"/>
          </a:xfrm>
        </p:spPr>
        <p:txBody>
          <a:bodyPr/>
          <a:lstStyle/>
          <a:p>
            <a:r>
              <a:rPr lang="en-US" dirty="0"/>
              <a:t>When to Use Lean vs. Agile, Decoupling Point &amp; Postponement</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2E2E7F83-EECD-C4F5-157E-553D3BEE5ED5}"/>
              </a:ext>
            </a:extLst>
          </p:cNvPr>
          <p:cNvPicPr>
            <a:picLocks noChangeAspect="1"/>
          </p:cNvPicPr>
          <p:nvPr/>
        </p:nvPicPr>
        <p:blipFill>
          <a:blip r:embed="rId2"/>
          <a:stretch>
            <a:fillRect/>
          </a:stretch>
        </p:blipFill>
        <p:spPr>
          <a:xfrm>
            <a:off x="603253" y="1651266"/>
            <a:ext cx="8794747" cy="5031988"/>
          </a:xfrm>
          <a:prstGeom prst="rect">
            <a:avLst/>
          </a:prstGeom>
        </p:spPr>
      </p:pic>
    </p:spTree>
    <p:extLst>
      <p:ext uri="{BB962C8B-B14F-4D97-AF65-F5344CB8AC3E}">
        <p14:creationId xmlns:p14="http://schemas.microsoft.com/office/powerpoint/2010/main" val="47539830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B39B1-9F4D-B2D8-1E56-82B5D1304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33398-0AFC-26F7-DE1B-2C00CA15E0B5}"/>
              </a:ext>
            </a:extLst>
          </p:cNvPr>
          <p:cNvSpPr>
            <a:spLocks noGrp="1"/>
          </p:cNvSpPr>
          <p:nvPr>
            <p:ph type="title"/>
          </p:nvPr>
        </p:nvSpPr>
        <p:spPr>
          <a:xfrm>
            <a:off x="7535332" y="2182284"/>
            <a:ext cx="3539067" cy="3033183"/>
          </a:xfrm>
        </p:spPr>
        <p:txBody>
          <a:bodyPr/>
          <a:lstStyle/>
          <a:p>
            <a:pPr algn="ctr"/>
            <a:r>
              <a:rPr lang="en-US" dirty="0"/>
              <a:t>When to Use Lean vs. Agile, Decoupling Point &amp; Postponement</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83BAF42-6950-9FD1-2D64-B32645C64D72}"/>
              </a:ext>
            </a:extLst>
          </p:cNvPr>
          <p:cNvPicPr>
            <a:picLocks noChangeAspect="1"/>
          </p:cNvPicPr>
          <p:nvPr/>
        </p:nvPicPr>
        <p:blipFill>
          <a:blip r:embed="rId2"/>
          <a:stretch>
            <a:fillRect/>
          </a:stretch>
        </p:blipFill>
        <p:spPr>
          <a:xfrm>
            <a:off x="238986" y="269875"/>
            <a:ext cx="6600165" cy="6318249"/>
          </a:xfrm>
          <a:prstGeom prst="rect">
            <a:avLst/>
          </a:prstGeom>
        </p:spPr>
      </p:pic>
    </p:spTree>
    <p:extLst>
      <p:ext uri="{BB962C8B-B14F-4D97-AF65-F5344CB8AC3E}">
        <p14:creationId xmlns:p14="http://schemas.microsoft.com/office/powerpoint/2010/main" val="422922367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E6AE6-CE6E-2FE9-F753-65A032583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34E93-7677-F239-3353-E195A5DD5754}"/>
              </a:ext>
            </a:extLst>
          </p:cNvPr>
          <p:cNvSpPr>
            <a:spLocks noGrp="1"/>
          </p:cNvSpPr>
          <p:nvPr>
            <p:ph type="title"/>
          </p:nvPr>
        </p:nvSpPr>
        <p:spPr>
          <a:xfrm>
            <a:off x="603253" y="539751"/>
            <a:ext cx="8075234" cy="717551"/>
          </a:xfrm>
        </p:spPr>
        <p:txBody>
          <a:bodyPr/>
          <a:lstStyle/>
          <a:p>
            <a:r>
              <a:rPr lang="en-US" dirty="0"/>
              <a:t>Hybrid (</a:t>
            </a:r>
            <a:r>
              <a:rPr lang="en-US" dirty="0" err="1"/>
              <a:t>Leagile</a:t>
            </a:r>
            <a:r>
              <a:rPr lang="en-US" dirty="0"/>
              <a:t>) Approaches &amp; Market-Sensitive Supply Chains</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D2073E26-89E6-1E91-6E5E-AE5877918030}"/>
              </a:ext>
            </a:extLst>
          </p:cNvPr>
          <p:cNvPicPr>
            <a:picLocks noChangeAspect="1"/>
          </p:cNvPicPr>
          <p:nvPr/>
        </p:nvPicPr>
        <p:blipFill>
          <a:blip r:embed="rId2"/>
          <a:stretch>
            <a:fillRect/>
          </a:stretch>
        </p:blipFill>
        <p:spPr>
          <a:xfrm>
            <a:off x="603252" y="1609952"/>
            <a:ext cx="9078621" cy="4469115"/>
          </a:xfrm>
          <a:prstGeom prst="rect">
            <a:avLst/>
          </a:prstGeom>
        </p:spPr>
      </p:pic>
    </p:spTree>
    <p:extLst>
      <p:ext uri="{BB962C8B-B14F-4D97-AF65-F5344CB8AC3E}">
        <p14:creationId xmlns:p14="http://schemas.microsoft.com/office/powerpoint/2010/main" val="116250945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BE3D6-D634-C15A-0943-059A31C1A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9D56B-7BAA-CC01-B14C-8E9978EFEC0C}"/>
              </a:ext>
            </a:extLst>
          </p:cNvPr>
          <p:cNvSpPr>
            <a:spLocks noGrp="1"/>
          </p:cNvSpPr>
          <p:nvPr>
            <p:ph type="title"/>
          </p:nvPr>
        </p:nvSpPr>
        <p:spPr>
          <a:xfrm>
            <a:off x="603253" y="539751"/>
            <a:ext cx="8075234" cy="717551"/>
          </a:xfrm>
        </p:spPr>
        <p:txBody>
          <a:bodyPr/>
          <a:lstStyle/>
          <a:p>
            <a:r>
              <a:rPr lang="en-US" dirty="0"/>
              <a:t>Hybrid (</a:t>
            </a:r>
            <a:r>
              <a:rPr lang="en-US" dirty="0" err="1"/>
              <a:t>Leagile</a:t>
            </a:r>
            <a:r>
              <a:rPr lang="en-US" dirty="0"/>
              <a:t>) Approaches &amp; Market-Sensitive Supply Chains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D2AE75A5-9021-D6CE-4FE7-901FD6631714}"/>
              </a:ext>
            </a:extLst>
          </p:cNvPr>
          <p:cNvPicPr>
            <a:picLocks noChangeAspect="1"/>
          </p:cNvPicPr>
          <p:nvPr/>
        </p:nvPicPr>
        <p:blipFill>
          <a:blip r:embed="rId2"/>
          <a:stretch>
            <a:fillRect/>
          </a:stretch>
        </p:blipFill>
        <p:spPr>
          <a:xfrm>
            <a:off x="603253" y="1913647"/>
            <a:ext cx="9963239" cy="3843686"/>
          </a:xfrm>
          <a:prstGeom prst="rect">
            <a:avLst/>
          </a:prstGeom>
        </p:spPr>
      </p:pic>
    </p:spTree>
    <p:extLst>
      <p:ext uri="{BB962C8B-B14F-4D97-AF65-F5344CB8AC3E}">
        <p14:creationId xmlns:p14="http://schemas.microsoft.com/office/powerpoint/2010/main" val="219863907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8FD63-3515-BB33-350B-DCDDDBECDF19}"/>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3541A6E4-01E1-51BF-1B83-987C984A797C}"/>
              </a:ext>
            </a:extLst>
          </p:cNvPr>
          <p:cNvPicPr>
            <a:picLocks noChangeAspect="1"/>
          </p:cNvPicPr>
          <p:nvPr/>
        </p:nvPicPr>
        <p:blipFill>
          <a:blip r:embed="rId2"/>
          <a:stretch>
            <a:fillRect/>
          </a:stretch>
        </p:blipFill>
        <p:spPr>
          <a:xfrm>
            <a:off x="366189" y="388518"/>
            <a:ext cx="7125813" cy="6342064"/>
          </a:xfrm>
          <a:prstGeom prst="rect">
            <a:avLst/>
          </a:prstGeom>
        </p:spPr>
      </p:pic>
    </p:spTree>
    <p:extLst>
      <p:ext uri="{BB962C8B-B14F-4D97-AF65-F5344CB8AC3E}">
        <p14:creationId xmlns:p14="http://schemas.microsoft.com/office/powerpoint/2010/main" val="44049906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D5028-A212-AFAA-1F62-F4DC114EF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10C1A-4AD9-C216-0ACD-30CFFC42F14E}"/>
              </a:ext>
            </a:extLst>
          </p:cNvPr>
          <p:cNvSpPr>
            <a:spLocks noGrp="1"/>
          </p:cNvSpPr>
          <p:nvPr>
            <p:ph type="title"/>
          </p:nvPr>
        </p:nvSpPr>
        <p:spPr/>
        <p:txBody>
          <a:bodyPr/>
          <a:lstStyle/>
          <a:p>
            <a:r>
              <a:rPr lang="pl-PL" dirty="0" err="1"/>
              <a:t>Key</a:t>
            </a:r>
            <a:r>
              <a:rPr lang="pl-PL" dirty="0"/>
              <a:t> </a:t>
            </a:r>
            <a:r>
              <a:rPr lang="pl-PL" dirty="0" err="1"/>
              <a:t>Takeaways</a:t>
            </a:r>
            <a:br>
              <a:rPr lang="pl-PL" dirty="0"/>
            </a:br>
            <a:br>
              <a:rPr lang="pl-PL" dirty="0"/>
            </a:br>
            <a:endParaRPr lang="pl-PL" dirty="0"/>
          </a:p>
        </p:txBody>
      </p:sp>
      <p:sp>
        <p:nvSpPr>
          <p:cNvPr id="3" name="Text Placeholder 2">
            <a:extLst>
              <a:ext uri="{FF2B5EF4-FFF2-40B4-BE49-F238E27FC236}">
                <a16:creationId xmlns:a16="http://schemas.microsoft.com/office/drawing/2014/main" id="{700E2B53-B06C-88AC-109E-4CCA69204277}"/>
              </a:ext>
            </a:extLst>
          </p:cNvPr>
          <p:cNvSpPr>
            <a:spLocks noGrp="1"/>
          </p:cNvSpPr>
          <p:nvPr>
            <p:ph type="body" sz="half" idx="1"/>
          </p:nvPr>
        </p:nvSpPr>
        <p:spPr/>
        <p:txBody>
          <a:bodyPr>
            <a:normAutofit fontScale="92500" lnSpcReduction="10000"/>
          </a:bodyPr>
          <a:lstStyle/>
          <a:p>
            <a:pPr>
              <a:buFont typeface="Wingdings" panose="05000000000000000000" pitchFamily="2" charset="2"/>
              <a:buChar char="§"/>
            </a:pPr>
            <a:r>
              <a:rPr lang="en-US" sz="2400" dirty="0"/>
              <a:t>Lean is best for stable, predictable, cost-driven environments.</a:t>
            </a:r>
          </a:p>
          <a:p>
            <a:pPr>
              <a:buFont typeface="Wingdings" panose="05000000000000000000" pitchFamily="2" charset="2"/>
              <a:buChar char="§"/>
            </a:pPr>
            <a:r>
              <a:rPr lang="en-US" sz="2400" dirty="0"/>
              <a:t>Agile is best for volatile, variety-driven, speed-sensitive environments.</a:t>
            </a:r>
          </a:p>
          <a:p>
            <a:pPr>
              <a:buFont typeface="Wingdings" panose="05000000000000000000" pitchFamily="2" charset="2"/>
              <a:buChar char="§"/>
            </a:pPr>
            <a:r>
              <a:rPr lang="en-US" sz="2400" dirty="0"/>
              <a:t>The decoupling point and postponement help manage uncertainty by separating lean upstream from agile downstream.</a:t>
            </a:r>
          </a:p>
          <a:p>
            <a:pPr>
              <a:buFont typeface="Wingdings" panose="05000000000000000000" pitchFamily="2" charset="2"/>
              <a:buChar char="§"/>
            </a:pPr>
            <a:r>
              <a:rPr lang="en-US" sz="2400" dirty="0" err="1"/>
              <a:t>Leagile</a:t>
            </a:r>
            <a:r>
              <a:rPr lang="en-US" sz="2400" dirty="0"/>
              <a:t> combines the strengths of lean and agile and is often ideal in African markets with mixed demand patterns and infrastructure constraints.</a:t>
            </a:r>
          </a:p>
          <a:p>
            <a:pPr>
              <a:buFont typeface="Wingdings" panose="05000000000000000000" pitchFamily="2" charset="2"/>
              <a:buChar char="§"/>
            </a:pPr>
            <a:r>
              <a:rPr lang="en-US" sz="2400" dirty="0"/>
              <a:t>Designing a market-sensitive and responsive supply chain requires information visibility, flexible capacity, and appropriate sourcing strategies.</a:t>
            </a:r>
          </a:p>
          <a:p>
            <a:pPr>
              <a:buFont typeface="Wingdings" panose="05000000000000000000" pitchFamily="2" charset="2"/>
              <a:buChar char="§"/>
            </a:pPr>
            <a:endParaRPr lang="en-US" sz="2400" dirty="0"/>
          </a:p>
        </p:txBody>
      </p:sp>
    </p:spTree>
    <p:extLst>
      <p:ext uri="{BB962C8B-B14F-4D97-AF65-F5344CB8AC3E}">
        <p14:creationId xmlns:p14="http://schemas.microsoft.com/office/powerpoint/2010/main" val="243068630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Explain core lean principles (waste elimination, Just-In-Time) and agile principles (flexibility, responsiveness).</a:t>
            </a:r>
          </a:p>
          <a:p>
            <a:pPr>
              <a:buFont typeface="Wingdings" panose="05000000000000000000" pitchFamily="2" charset="2"/>
              <a:buChar char="§"/>
            </a:pPr>
            <a:r>
              <a:rPr lang="en-US" sz="2400" dirty="0"/>
              <a:t>Compare when to use lean vs. agile supply chain strategies.</a:t>
            </a:r>
          </a:p>
          <a:p>
            <a:pPr>
              <a:buFont typeface="Wingdings" panose="05000000000000000000" pitchFamily="2" charset="2"/>
              <a:buChar char="§"/>
            </a:pPr>
            <a:r>
              <a:rPr lang="en-US" sz="2400" dirty="0"/>
              <a:t>Describe the decoupling point and postponement strategies.</a:t>
            </a:r>
          </a:p>
          <a:p>
            <a:pPr>
              <a:buFont typeface="Wingdings" panose="05000000000000000000" pitchFamily="2" charset="2"/>
              <a:buChar char="§"/>
            </a:pPr>
            <a:r>
              <a:rPr lang="en-US" sz="2400" dirty="0"/>
              <a:t>Recognize hybrid “</a:t>
            </a:r>
            <a:r>
              <a:rPr lang="en-US" sz="2400" dirty="0" err="1"/>
              <a:t>leagile</a:t>
            </a:r>
            <a:r>
              <a:rPr lang="en-US" sz="2400" dirty="0"/>
              <a:t>” approaches that combine lean and agile.</a:t>
            </a:r>
          </a:p>
          <a:p>
            <a:pPr>
              <a:buFont typeface="Wingdings" panose="05000000000000000000" pitchFamily="2" charset="2"/>
              <a:buChar char="§"/>
            </a:pPr>
            <a:r>
              <a:rPr lang="en-US" sz="2400" dirty="0"/>
              <a:t>Assess responsiveness requirements for market-sensitive supply chains in Central Africa.</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075234" cy="717551"/>
          </a:xfrm>
        </p:spPr>
        <p:txBody>
          <a:bodyPr/>
          <a:lstStyle/>
          <a:p>
            <a:r>
              <a:rPr lang="en-US" dirty="0"/>
              <a:t>Lean Supply Chains: Efficiency </a:t>
            </a:r>
            <a:br>
              <a:rPr lang="pl-PL" dirty="0"/>
            </a:br>
            <a:r>
              <a:rPr lang="en-US" dirty="0"/>
              <a:t>and Waste Elimination</a:t>
            </a:r>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E6BF26D7-5971-647F-4C51-B81E17384BC0}"/>
              </a:ext>
            </a:extLst>
          </p:cNvPr>
          <p:cNvPicPr>
            <a:picLocks noChangeAspect="1"/>
          </p:cNvPicPr>
          <p:nvPr/>
        </p:nvPicPr>
        <p:blipFill>
          <a:blip r:embed="rId2"/>
          <a:stretch>
            <a:fillRect/>
          </a:stretch>
        </p:blipFill>
        <p:spPr>
          <a:xfrm>
            <a:off x="603253" y="1841029"/>
            <a:ext cx="9619355" cy="3928004"/>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6A0DE-F47E-0C24-9E6C-5678E33D2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A19D4-C681-B76A-FB6C-DFD0745A962E}"/>
              </a:ext>
            </a:extLst>
          </p:cNvPr>
          <p:cNvSpPr>
            <a:spLocks noGrp="1"/>
          </p:cNvSpPr>
          <p:nvPr>
            <p:ph type="title"/>
          </p:nvPr>
        </p:nvSpPr>
        <p:spPr>
          <a:xfrm>
            <a:off x="603253" y="539751"/>
            <a:ext cx="8075234" cy="717551"/>
          </a:xfrm>
        </p:spPr>
        <p:txBody>
          <a:bodyPr/>
          <a:lstStyle/>
          <a:p>
            <a:r>
              <a:rPr lang="en-US" dirty="0"/>
              <a:t>Lean Supply Chains: Efficiency </a:t>
            </a:r>
            <a:br>
              <a:rPr lang="pl-PL" dirty="0"/>
            </a:br>
            <a:r>
              <a:rPr lang="en-US" dirty="0"/>
              <a:t>and Waste Elimination</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830F9DB5-8AAD-5E7E-0800-33D26D7B089B}"/>
              </a:ext>
            </a:extLst>
          </p:cNvPr>
          <p:cNvPicPr>
            <a:picLocks noChangeAspect="1"/>
          </p:cNvPicPr>
          <p:nvPr/>
        </p:nvPicPr>
        <p:blipFill>
          <a:blip r:embed="rId2"/>
          <a:stretch>
            <a:fillRect/>
          </a:stretch>
        </p:blipFill>
        <p:spPr>
          <a:xfrm>
            <a:off x="603253" y="1726825"/>
            <a:ext cx="9489965" cy="4141961"/>
          </a:xfrm>
          <a:prstGeom prst="rect">
            <a:avLst/>
          </a:prstGeom>
        </p:spPr>
      </p:pic>
    </p:spTree>
    <p:extLst>
      <p:ext uri="{BB962C8B-B14F-4D97-AF65-F5344CB8AC3E}">
        <p14:creationId xmlns:p14="http://schemas.microsoft.com/office/powerpoint/2010/main" val="25223090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C50E3-8B76-39E8-5551-57EB5796F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57E9F-07C0-4029-054F-377EE00B29B2}"/>
              </a:ext>
            </a:extLst>
          </p:cNvPr>
          <p:cNvSpPr>
            <a:spLocks noGrp="1"/>
          </p:cNvSpPr>
          <p:nvPr>
            <p:ph type="title"/>
          </p:nvPr>
        </p:nvSpPr>
        <p:spPr>
          <a:xfrm>
            <a:off x="603253" y="539751"/>
            <a:ext cx="8075234" cy="717551"/>
          </a:xfrm>
        </p:spPr>
        <p:txBody>
          <a:bodyPr/>
          <a:lstStyle/>
          <a:p>
            <a:r>
              <a:rPr lang="en-US" dirty="0"/>
              <a:t>Lean Supply Chains: Efficiency </a:t>
            </a:r>
            <a:br>
              <a:rPr lang="pl-PL" dirty="0"/>
            </a:br>
            <a:r>
              <a:rPr lang="en-US" dirty="0"/>
              <a:t>and Waste Elimination</a:t>
            </a:r>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DC582927-ACA4-46DE-9CC7-11A429FEEE73}"/>
              </a:ext>
            </a:extLst>
          </p:cNvPr>
          <p:cNvPicPr>
            <a:picLocks noChangeAspect="1"/>
          </p:cNvPicPr>
          <p:nvPr/>
        </p:nvPicPr>
        <p:blipFill>
          <a:blip r:embed="rId2"/>
          <a:stretch>
            <a:fillRect/>
          </a:stretch>
        </p:blipFill>
        <p:spPr>
          <a:xfrm>
            <a:off x="603253" y="1564080"/>
            <a:ext cx="6946028" cy="5160917"/>
          </a:xfrm>
          <a:prstGeom prst="rect">
            <a:avLst/>
          </a:prstGeom>
        </p:spPr>
      </p:pic>
    </p:spTree>
    <p:extLst>
      <p:ext uri="{BB962C8B-B14F-4D97-AF65-F5344CB8AC3E}">
        <p14:creationId xmlns:p14="http://schemas.microsoft.com/office/powerpoint/2010/main" val="258711990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09353-58E8-A09E-AD95-76EB34342367}"/>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468360FF-653C-E27A-2595-0B569AEA848B}"/>
              </a:ext>
            </a:extLst>
          </p:cNvPr>
          <p:cNvSpPr>
            <a:spLocks noGrp="1"/>
          </p:cNvSpPr>
          <p:nvPr>
            <p:ph type="title"/>
          </p:nvPr>
        </p:nvSpPr>
        <p:spPr>
          <a:xfrm>
            <a:off x="603252" y="539751"/>
            <a:ext cx="7676223" cy="717551"/>
          </a:xfrm>
        </p:spPr>
        <p:txBody>
          <a:bodyPr/>
          <a:lstStyle/>
          <a:p>
            <a:r>
              <a:rPr lang="en-US" dirty="0"/>
              <a:t>Agile Supply Chains: Flexibility and Responsiveness</a:t>
            </a:r>
            <a:br>
              <a:rPr lang="en-US" dirty="0"/>
            </a:br>
            <a:endParaRPr lang="pl-PL" dirty="0"/>
          </a:p>
        </p:txBody>
      </p:sp>
      <p:pic>
        <p:nvPicPr>
          <p:cNvPr id="9" name="Obraz 8" descr="Obraz zawierający tekst, zrzut ekranu, Czcionka&#10;&#10;Zawartość wygenerowana przez AI może być niepoprawna.">
            <a:extLst>
              <a:ext uri="{FF2B5EF4-FFF2-40B4-BE49-F238E27FC236}">
                <a16:creationId xmlns:a16="http://schemas.microsoft.com/office/drawing/2014/main" id="{25A8374D-0562-80A2-58B5-640343270A9C}"/>
              </a:ext>
            </a:extLst>
          </p:cNvPr>
          <p:cNvPicPr>
            <a:picLocks noChangeAspect="1"/>
          </p:cNvPicPr>
          <p:nvPr/>
        </p:nvPicPr>
        <p:blipFill>
          <a:blip r:embed="rId2"/>
          <a:srcRect t="8450"/>
          <a:stretch>
            <a:fillRect/>
          </a:stretch>
        </p:blipFill>
        <p:spPr>
          <a:xfrm>
            <a:off x="486711" y="1498059"/>
            <a:ext cx="7514286" cy="5214026"/>
          </a:xfrm>
          <a:prstGeom prst="rect">
            <a:avLst/>
          </a:prstGeom>
        </p:spPr>
      </p:pic>
    </p:spTree>
    <p:extLst>
      <p:ext uri="{BB962C8B-B14F-4D97-AF65-F5344CB8AC3E}">
        <p14:creationId xmlns:p14="http://schemas.microsoft.com/office/powerpoint/2010/main" val="14022951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57FB0-8181-04EC-A278-F71D5A3039D3}"/>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EDA3965A-3DC3-4E19-91E0-BC0C850C159E}"/>
              </a:ext>
            </a:extLst>
          </p:cNvPr>
          <p:cNvSpPr>
            <a:spLocks noGrp="1"/>
          </p:cNvSpPr>
          <p:nvPr>
            <p:ph type="title"/>
          </p:nvPr>
        </p:nvSpPr>
        <p:spPr>
          <a:xfrm>
            <a:off x="8121652" y="1996017"/>
            <a:ext cx="2868081" cy="2626783"/>
          </a:xfrm>
        </p:spPr>
        <p:txBody>
          <a:bodyPr/>
          <a:lstStyle/>
          <a:p>
            <a:pPr algn="ctr"/>
            <a:r>
              <a:rPr lang="en-US" dirty="0"/>
              <a:t>Agile Supply Chains:</a:t>
            </a:r>
            <a:br>
              <a:rPr lang="pl-PL" dirty="0"/>
            </a:br>
            <a:r>
              <a:rPr lang="en-US" dirty="0"/>
              <a:t> Flexibility and Responsiveness</a:t>
            </a:r>
            <a:br>
              <a:rPr lang="en-US" dirty="0"/>
            </a:br>
            <a:endParaRPr lang="pl-PL" dirty="0"/>
          </a:p>
        </p:txBody>
      </p:sp>
      <p:pic>
        <p:nvPicPr>
          <p:cNvPr id="3" name="Obraz 2" descr="Obraz zawierający tekst, zrzut ekranu, Czcionka, numer&#10;&#10;Zawartość wygenerowana przez AI może być niepoprawna.">
            <a:extLst>
              <a:ext uri="{FF2B5EF4-FFF2-40B4-BE49-F238E27FC236}">
                <a16:creationId xmlns:a16="http://schemas.microsoft.com/office/drawing/2014/main" id="{4B49BB4F-1027-0F00-93AE-00DF09E95280}"/>
              </a:ext>
            </a:extLst>
          </p:cNvPr>
          <p:cNvPicPr>
            <a:picLocks noChangeAspect="1"/>
          </p:cNvPicPr>
          <p:nvPr/>
        </p:nvPicPr>
        <p:blipFill>
          <a:blip r:embed="rId2"/>
          <a:stretch>
            <a:fillRect/>
          </a:stretch>
        </p:blipFill>
        <p:spPr>
          <a:xfrm>
            <a:off x="125886" y="171857"/>
            <a:ext cx="7571428" cy="6514286"/>
          </a:xfrm>
          <a:prstGeom prst="rect">
            <a:avLst/>
          </a:prstGeom>
        </p:spPr>
      </p:pic>
    </p:spTree>
    <p:extLst>
      <p:ext uri="{BB962C8B-B14F-4D97-AF65-F5344CB8AC3E}">
        <p14:creationId xmlns:p14="http://schemas.microsoft.com/office/powerpoint/2010/main" val="37291522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463FDF6C-5244-4903-A204-1B3D44344F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156</TotalTime>
  <Words>284</Words>
  <Application>Microsoft Office PowerPoint</Application>
  <PresentationFormat>Widescreen</PresentationFormat>
  <Paragraphs>26</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Wingdings</vt:lpstr>
      <vt:lpstr>21_BasicWhite</vt:lpstr>
      <vt:lpstr>Agile vs. Lean Supply Chains</vt:lpstr>
      <vt:lpstr>Road Transportation Systems Engineering Development in the Sub-Saharan Africa – Modern EU Master Programme &amp; Capacity Building</vt:lpstr>
      <vt:lpstr>PowerPoint Presentation</vt:lpstr>
      <vt:lpstr>Learning Objectives </vt:lpstr>
      <vt:lpstr>Lean Supply Chains: Efficiency  and Waste Elimination</vt:lpstr>
      <vt:lpstr>Lean Supply Chains: Efficiency  and Waste Elimination</vt:lpstr>
      <vt:lpstr>Lean Supply Chains: Efficiency  and Waste Elimination</vt:lpstr>
      <vt:lpstr>Agile Supply Chains: Flexibility and Responsiveness </vt:lpstr>
      <vt:lpstr>Agile Supply Chains:  Flexibility and Responsiveness </vt:lpstr>
      <vt:lpstr>When to Use Lean vs. Agile, Decoupling Point &amp; Postponement</vt:lpstr>
      <vt:lpstr>When to Use Lean vs. Agile, Decoupling Point &amp; Postponement</vt:lpstr>
      <vt:lpstr>When to Use Lean vs. Agile, Decoupling Point &amp; Postponement</vt:lpstr>
      <vt:lpstr>When to Use Lean vs. Agile, Decoupling Point &amp; Postponement</vt:lpstr>
      <vt:lpstr>Hybrid (Leagile) Approaches &amp; Market-Sensitive Supply Chains</vt:lpstr>
      <vt:lpstr>Hybrid (Leagile) Approaches &amp; Market-Sensitive Supply Chains</vt:lpstr>
      <vt:lpstr>PowerPoint Presentation</vt:lpstr>
      <vt:lpstr>Key Takeaways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36</cp:revision>
  <dcterms:modified xsi:type="dcterms:W3CDTF">2026-05-04T16:38:19Z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