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0"/>
  </p:notesMasterIdLst>
  <p:handoutMasterIdLst>
    <p:handoutMasterId r:id="rId31"/>
  </p:handoutMasterIdLst>
  <p:sldIdLst>
    <p:sldId id="375" r:id="rId5"/>
    <p:sldId id="376" r:id="rId6"/>
    <p:sldId id="377" r:id="rId7"/>
    <p:sldId id="378" r:id="rId8"/>
    <p:sldId id="379" r:id="rId9"/>
    <p:sldId id="380" r:id="rId10"/>
    <p:sldId id="381" r:id="rId11"/>
    <p:sldId id="382" r:id="rId12"/>
    <p:sldId id="383" r:id="rId13"/>
    <p:sldId id="384" r:id="rId14"/>
    <p:sldId id="385" r:id="rId15"/>
    <p:sldId id="386" r:id="rId16"/>
    <p:sldId id="387" r:id="rId17"/>
    <p:sldId id="388" r:id="rId18"/>
    <p:sldId id="389" r:id="rId19"/>
    <p:sldId id="390" r:id="rId20"/>
    <p:sldId id="391" r:id="rId21"/>
    <p:sldId id="392" r:id="rId22"/>
    <p:sldId id="393" r:id="rId23"/>
    <p:sldId id="394" r:id="rId24"/>
    <p:sldId id="395" r:id="rId25"/>
    <p:sldId id="401" r:id="rId26"/>
    <p:sldId id="397" r:id="rId27"/>
    <p:sldId id="398" r:id="rId28"/>
    <p:sldId id="399" r:id="rId29"/>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EE230C"/>
    <a:srgbClr val="00518E"/>
    <a:srgbClr val="005EA4"/>
    <a:srgbClr val="F78722"/>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2E43F55-BCE2-4E48-A425-38982F810045}" v="6" dt="2026-07-13T09:23:06.264"/>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21" d="100"/>
          <a:sy n="121" d="100"/>
        </p:scale>
        <p:origin x="108" y="67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undo custSel addSld delSld modSld">
      <pc:chgData name="Wojciech Kustra" userId="afebd3d0-216b-4c4f-8992-1bf1fda6d5e8" providerId="ADAL" clId="{1D307E72-7901-4E61-A01B-3C4232ABCF63}" dt="2026-07-13T09:24:41.336" v="3495" actId="478"/>
      <pc:docMkLst>
        <pc:docMk/>
      </pc:docMkLst>
      <pc:sldChg chg="del">
        <pc:chgData name="Wojciech Kustra" userId="afebd3d0-216b-4c4f-8992-1bf1fda6d5e8" providerId="ADAL" clId="{1D307E72-7901-4E61-A01B-3C4232ABCF63}" dt="2026-07-13T09:08:08.937" v="3301"/>
        <pc:sldMkLst>
          <pc:docMk/>
          <pc:sldMk cId="1478447607" sldId="306"/>
        </pc:sldMkLst>
      </pc:sldChg>
      <pc:sldChg chg="del">
        <pc:chgData name="Wojciech Kustra" userId="afebd3d0-216b-4c4f-8992-1bf1fda6d5e8" providerId="ADAL" clId="{1D307E72-7901-4E61-A01B-3C4232ABCF63}" dt="2026-07-13T09:08:12.321" v="3305"/>
        <pc:sldMkLst>
          <pc:docMk/>
          <pc:sldMk cId="2642866930" sldId="307"/>
        </pc:sldMkLst>
      </pc:sldChg>
      <pc:sldChg chg="del">
        <pc:chgData name="Wojciech Kustra" userId="afebd3d0-216b-4c4f-8992-1bf1fda6d5e8" providerId="ADAL" clId="{1D307E72-7901-4E61-A01B-3C4232ABCF63}" dt="2026-07-13T09:10:47.794" v="3349"/>
        <pc:sldMkLst>
          <pc:docMk/>
          <pc:sldMk cId="2250183073" sldId="309"/>
        </pc:sldMkLst>
      </pc:sldChg>
      <pc:sldChg chg="del">
        <pc:chgData name="Wojciech Kustra" userId="afebd3d0-216b-4c4f-8992-1bf1fda6d5e8" providerId="ADAL" clId="{1D307E72-7901-4E61-A01B-3C4232ABCF63}" dt="2026-07-13T09:08:10.744" v="3303"/>
        <pc:sldMkLst>
          <pc:docMk/>
          <pc:sldMk cId="412433752" sldId="313"/>
        </pc:sldMkLst>
      </pc:sldChg>
      <pc:sldChg chg="del">
        <pc:chgData name="Wojciech Kustra" userId="afebd3d0-216b-4c4f-8992-1bf1fda6d5e8" providerId="ADAL" clId="{1D307E72-7901-4E61-A01B-3C4232ABCF63}" dt="2026-07-13T09:08:14.459" v="3307"/>
        <pc:sldMkLst>
          <pc:docMk/>
          <pc:sldMk cId="3137440360" sldId="314"/>
        </pc:sldMkLst>
      </pc:sldChg>
      <pc:sldChg chg="del">
        <pc:chgData name="Wojciech Kustra" userId="afebd3d0-216b-4c4f-8992-1bf1fda6d5e8" providerId="ADAL" clId="{1D307E72-7901-4E61-A01B-3C4232ABCF63}" dt="2026-07-13T09:08:43.476" v="3311"/>
        <pc:sldMkLst>
          <pc:docMk/>
          <pc:sldMk cId="97395749" sldId="317"/>
        </pc:sldMkLst>
      </pc:sldChg>
      <pc:sldChg chg="del">
        <pc:chgData name="Wojciech Kustra" userId="afebd3d0-216b-4c4f-8992-1bf1fda6d5e8" providerId="ADAL" clId="{1D307E72-7901-4E61-A01B-3C4232ABCF63}" dt="2026-07-13T09:08:17.968" v="3309"/>
        <pc:sldMkLst>
          <pc:docMk/>
          <pc:sldMk cId="58244057" sldId="329"/>
        </pc:sldMkLst>
      </pc:sldChg>
      <pc:sldChg chg="addSp modSp del mod">
        <pc:chgData name="Wojciech Kustra" userId="afebd3d0-216b-4c4f-8992-1bf1fda6d5e8" providerId="ADAL" clId="{1D307E72-7901-4E61-A01B-3C4232ABCF63}" dt="2026-07-13T09:08:46.205" v="3313"/>
        <pc:sldMkLst>
          <pc:docMk/>
          <pc:sldMk cId="1684718758" sldId="330"/>
        </pc:sldMkLst>
        <pc:spChg chg="mod">
          <ac:chgData name="Wojciech Kustra" userId="afebd3d0-216b-4c4f-8992-1bf1fda6d5e8" providerId="ADAL" clId="{1D307E72-7901-4E61-A01B-3C4232ABCF63}" dt="2026-07-13T08:48:29.360" v="3266" actId="948"/>
          <ac:spMkLst>
            <pc:docMk/>
            <pc:sldMk cId="1684718758" sldId="330"/>
            <ac:spMk id="49" creationId="{13862379-7FDF-491B-B39F-4213D6BFCA25}"/>
          </ac:spMkLst>
        </pc:spChg>
        <pc:spChg chg="add mod">
          <ac:chgData name="Wojciech Kustra" userId="afebd3d0-216b-4c4f-8992-1bf1fda6d5e8" providerId="ADAL" clId="{1D307E72-7901-4E61-A01B-3C4232ABCF63}" dt="2026-07-13T08:48:20.820" v="3265" actId="948"/>
          <ac:spMkLst>
            <pc:docMk/>
            <pc:sldMk cId="1684718758" sldId="330"/>
            <ac:spMk id="50" creationId="{32759257-9FD6-4631-9A98-9E43FCA1B54A}"/>
          </ac:spMkLst>
        </pc:spChg>
        <pc:spChg chg="mod">
          <ac:chgData name="Wojciech Kustra" userId="afebd3d0-216b-4c4f-8992-1bf1fda6d5e8" providerId="ADAL" clId="{1D307E72-7901-4E61-A01B-3C4232ABCF63}" dt="2026-07-13T08:48:42.831" v="3278" actId="948"/>
          <ac:spMkLst>
            <pc:docMk/>
            <pc:sldMk cId="1684718758" sldId="330"/>
            <ac:spMk id="51" creationId="{07DB9257-FC2E-483D-BA69-84F50BB1433B}"/>
          </ac:spMkLst>
        </pc:spChg>
        <pc:spChg chg="mod">
          <ac:chgData name="Wojciech Kustra" userId="afebd3d0-216b-4c4f-8992-1bf1fda6d5e8" providerId="ADAL" clId="{1D307E72-7901-4E61-A01B-3C4232ABCF63}" dt="2026-07-13T08:48:43.616" v="3279" actId="948"/>
          <ac:spMkLst>
            <pc:docMk/>
            <pc:sldMk cId="1684718758" sldId="330"/>
            <ac:spMk id="52" creationId="{F7681267-61D0-485F-9D72-F370EF060825}"/>
          </ac:spMkLst>
        </pc:spChg>
        <pc:spChg chg="mod">
          <ac:chgData name="Wojciech Kustra" userId="afebd3d0-216b-4c4f-8992-1bf1fda6d5e8" providerId="ADAL" clId="{1D307E72-7901-4E61-A01B-3C4232ABCF63}" dt="2026-07-13T08:48:47.471" v="3281" actId="948"/>
          <ac:spMkLst>
            <pc:docMk/>
            <pc:sldMk cId="1684718758" sldId="330"/>
            <ac:spMk id="53" creationId="{716355AE-88E2-40A4-B0D5-CC7909F6386F}"/>
          </ac:spMkLst>
        </pc:spChg>
        <pc:spChg chg="mod">
          <ac:chgData name="Wojciech Kustra" userId="afebd3d0-216b-4c4f-8992-1bf1fda6d5e8" providerId="ADAL" clId="{1D307E72-7901-4E61-A01B-3C4232ABCF63}" dt="2026-07-13T08:48:48.617" v="3282" actId="948"/>
          <ac:spMkLst>
            <pc:docMk/>
            <pc:sldMk cId="1684718758" sldId="330"/>
            <ac:spMk id="54" creationId="{98429164-31B0-4307-ABE9-78B730BE281C}"/>
          </ac:spMkLst>
        </pc:spChg>
        <pc:spChg chg="mod">
          <ac:chgData name="Wojciech Kustra" userId="afebd3d0-216b-4c4f-8992-1bf1fda6d5e8" providerId="ADAL" clId="{1D307E72-7901-4E61-A01B-3C4232ABCF63}" dt="2026-07-13T08:49:04.565" v="3296" actId="948"/>
          <ac:spMkLst>
            <pc:docMk/>
            <pc:sldMk cId="1684718758" sldId="330"/>
            <ac:spMk id="55" creationId="{9B421D15-8802-430C-AEFA-872AFA10A608}"/>
          </ac:spMkLst>
        </pc:spChg>
        <pc:spChg chg="mod">
          <ac:chgData name="Wojciech Kustra" userId="afebd3d0-216b-4c4f-8992-1bf1fda6d5e8" providerId="ADAL" clId="{1D307E72-7901-4E61-A01B-3C4232ABCF63}" dt="2026-07-13T08:49:03.209" v="3295" actId="948"/>
          <ac:spMkLst>
            <pc:docMk/>
            <pc:sldMk cId="1684718758" sldId="330"/>
            <ac:spMk id="56" creationId="{08709E1E-6F48-4FB4-951C-F42972DE6CD1}"/>
          </ac:spMkLst>
        </pc:spChg>
        <pc:spChg chg="mod">
          <ac:chgData name="Wojciech Kustra" userId="afebd3d0-216b-4c4f-8992-1bf1fda6d5e8" providerId="ADAL" clId="{1D307E72-7901-4E61-A01B-3C4232ABCF63}" dt="2026-07-13T08:48:30.594" v="3267" actId="948"/>
          <ac:spMkLst>
            <pc:docMk/>
            <pc:sldMk cId="1684718758" sldId="330"/>
            <ac:spMk id="60" creationId="{99B73107-D6C8-430A-8D35-C46277030AC8}"/>
          </ac:spMkLst>
        </pc:spChg>
        <pc:spChg chg="mod">
          <ac:chgData name="Wojciech Kustra" userId="afebd3d0-216b-4c4f-8992-1bf1fda6d5e8" providerId="ADAL" clId="{1D307E72-7901-4E61-A01B-3C4232ABCF63}" dt="2026-07-13T08:48:31.328" v="3268" actId="948"/>
          <ac:spMkLst>
            <pc:docMk/>
            <pc:sldMk cId="1684718758" sldId="330"/>
            <ac:spMk id="61" creationId="{658124F9-CEB5-47EE-BA4F-9660B6F13586}"/>
          </ac:spMkLst>
        </pc:spChg>
        <pc:spChg chg="mod">
          <ac:chgData name="Wojciech Kustra" userId="afebd3d0-216b-4c4f-8992-1bf1fda6d5e8" providerId="ADAL" clId="{1D307E72-7901-4E61-A01B-3C4232ABCF63}" dt="2026-07-13T08:48:40.137" v="3276" actId="948"/>
          <ac:spMkLst>
            <pc:docMk/>
            <pc:sldMk cId="1684718758" sldId="330"/>
            <ac:spMk id="62" creationId="{1F0919A6-C254-47A3-9F5F-F3E60CBDF137}"/>
          </ac:spMkLst>
        </pc:spChg>
        <pc:spChg chg="mod">
          <ac:chgData name="Wojciech Kustra" userId="afebd3d0-216b-4c4f-8992-1bf1fda6d5e8" providerId="ADAL" clId="{1D307E72-7901-4E61-A01B-3C4232ABCF63}" dt="2026-07-13T08:48:40.798" v="3277" actId="948"/>
          <ac:spMkLst>
            <pc:docMk/>
            <pc:sldMk cId="1684718758" sldId="330"/>
            <ac:spMk id="63" creationId="{A5950135-0FC8-4C58-9C91-64B0F4307492}"/>
          </ac:spMkLst>
        </pc:spChg>
        <pc:spChg chg="mod">
          <ac:chgData name="Wojciech Kustra" userId="afebd3d0-216b-4c4f-8992-1bf1fda6d5e8" providerId="ADAL" clId="{1D307E72-7901-4E61-A01B-3C4232ABCF63}" dt="2026-07-13T08:48:50.864" v="3283" actId="948"/>
          <ac:spMkLst>
            <pc:docMk/>
            <pc:sldMk cId="1684718758" sldId="330"/>
            <ac:spMk id="64" creationId="{50EF31FF-FC90-462F-A6D9-17CAB71618CF}"/>
          </ac:spMkLst>
        </pc:spChg>
        <pc:spChg chg="mod">
          <ac:chgData name="Wojciech Kustra" userId="afebd3d0-216b-4c4f-8992-1bf1fda6d5e8" providerId="ADAL" clId="{1D307E72-7901-4E61-A01B-3C4232ABCF63}" dt="2026-07-13T08:48:51.584" v="3284" actId="948"/>
          <ac:spMkLst>
            <pc:docMk/>
            <pc:sldMk cId="1684718758" sldId="330"/>
            <ac:spMk id="65" creationId="{12047665-5D07-4376-9745-F21850AD9B26}"/>
          </ac:spMkLst>
        </pc:spChg>
        <pc:spChg chg="mod">
          <ac:chgData name="Wojciech Kustra" userId="afebd3d0-216b-4c4f-8992-1bf1fda6d5e8" providerId="ADAL" clId="{1D307E72-7901-4E61-A01B-3C4232ABCF63}" dt="2026-07-13T08:49:01.075" v="3293" actId="948"/>
          <ac:spMkLst>
            <pc:docMk/>
            <pc:sldMk cId="1684718758" sldId="330"/>
            <ac:spMk id="66" creationId="{9C5EF733-A14D-4564-894E-8E28C2F279FD}"/>
          </ac:spMkLst>
        </pc:spChg>
        <pc:spChg chg="mod">
          <ac:chgData name="Wojciech Kustra" userId="afebd3d0-216b-4c4f-8992-1bf1fda6d5e8" providerId="ADAL" clId="{1D307E72-7901-4E61-A01B-3C4232ABCF63}" dt="2026-07-13T08:49:01.895" v="3294" actId="948"/>
          <ac:spMkLst>
            <pc:docMk/>
            <pc:sldMk cId="1684718758" sldId="330"/>
            <ac:spMk id="67" creationId="{57F77393-FC25-4DDF-8A00-966D90328D14}"/>
          </ac:spMkLst>
        </pc:spChg>
        <pc:spChg chg="mod">
          <ac:chgData name="Wojciech Kustra" userId="afebd3d0-216b-4c4f-8992-1bf1fda6d5e8" providerId="ADAL" clId="{1D307E72-7901-4E61-A01B-3C4232ABCF63}" dt="2026-07-13T08:48:32.096" v="3269" actId="948"/>
          <ac:spMkLst>
            <pc:docMk/>
            <pc:sldMk cId="1684718758" sldId="330"/>
            <ac:spMk id="71" creationId="{9188B269-A0E9-4DFA-8757-2EE3BBE11A41}"/>
          </ac:spMkLst>
        </pc:spChg>
        <pc:spChg chg="mod">
          <ac:chgData name="Wojciech Kustra" userId="afebd3d0-216b-4c4f-8992-1bf1fda6d5e8" providerId="ADAL" clId="{1D307E72-7901-4E61-A01B-3C4232ABCF63}" dt="2026-07-13T08:48:32.783" v="3270" actId="948"/>
          <ac:spMkLst>
            <pc:docMk/>
            <pc:sldMk cId="1684718758" sldId="330"/>
            <ac:spMk id="72" creationId="{A8F493E1-261A-404A-95B1-3496A42AA282}"/>
          </ac:spMkLst>
        </pc:spChg>
        <pc:spChg chg="mod">
          <ac:chgData name="Wojciech Kustra" userId="afebd3d0-216b-4c4f-8992-1bf1fda6d5e8" providerId="ADAL" clId="{1D307E72-7901-4E61-A01B-3C4232ABCF63}" dt="2026-07-13T08:48:37.694" v="3274" actId="948"/>
          <ac:spMkLst>
            <pc:docMk/>
            <pc:sldMk cId="1684718758" sldId="330"/>
            <ac:spMk id="73" creationId="{B63E4B89-4A9F-4209-8A83-5758CED5390C}"/>
          </ac:spMkLst>
        </pc:spChg>
        <pc:spChg chg="mod">
          <ac:chgData name="Wojciech Kustra" userId="afebd3d0-216b-4c4f-8992-1bf1fda6d5e8" providerId="ADAL" clId="{1D307E72-7901-4E61-A01B-3C4232ABCF63}" dt="2026-07-13T08:48:38.743" v="3275" actId="948"/>
          <ac:spMkLst>
            <pc:docMk/>
            <pc:sldMk cId="1684718758" sldId="330"/>
            <ac:spMk id="74" creationId="{0958526C-C6D5-416A-986C-18CCC480A3C3}"/>
          </ac:spMkLst>
        </pc:spChg>
        <pc:spChg chg="mod">
          <ac:chgData name="Wojciech Kustra" userId="afebd3d0-216b-4c4f-8992-1bf1fda6d5e8" providerId="ADAL" clId="{1D307E72-7901-4E61-A01B-3C4232ABCF63}" dt="2026-07-13T08:48:52.455" v="3285" actId="948"/>
          <ac:spMkLst>
            <pc:docMk/>
            <pc:sldMk cId="1684718758" sldId="330"/>
            <ac:spMk id="75" creationId="{C829CAB5-0BAB-47A6-A84D-6666FFCDD8EC}"/>
          </ac:spMkLst>
        </pc:spChg>
        <pc:spChg chg="mod">
          <ac:chgData name="Wojciech Kustra" userId="afebd3d0-216b-4c4f-8992-1bf1fda6d5e8" providerId="ADAL" clId="{1D307E72-7901-4E61-A01B-3C4232ABCF63}" dt="2026-07-13T08:48:53.136" v="3286" actId="948"/>
          <ac:spMkLst>
            <pc:docMk/>
            <pc:sldMk cId="1684718758" sldId="330"/>
            <ac:spMk id="76" creationId="{2CA9C90C-961B-42E0-8D7C-0F72AFC7FDA9}"/>
          </ac:spMkLst>
        </pc:spChg>
        <pc:spChg chg="mod">
          <ac:chgData name="Wojciech Kustra" userId="afebd3d0-216b-4c4f-8992-1bf1fda6d5e8" providerId="ADAL" clId="{1D307E72-7901-4E61-A01B-3C4232ABCF63}" dt="2026-07-13T08:48:58.945" v="3291" actId="948"/>
          <ac:spMkLst>
            <pc:docMk/>
            <pc:sldMk cId="1684718758" sldId="330"/>
            <ac:spMk id="77" creationId="{F8895949-5D5E-4D82-A564-7917E397E7B0}"/>
          </ac:spMkLst>
        </pc:spChg>
        <pc:spChg chg="mod">
          <ac:chgData name="Wojciech Kustra" userId="afebd3d0-216b-4c4f-8992-1bf1fda6d5e8" providerId="ADAL" clId="{1D307E72-7901-4E61-A01B-3C4232ABCF63}" dt="2026-07-13T08:48:59.665" v="3292" actId="948"/>
          <ac:spMkLst>
            <pc:docMk/>
            <pc:sldMk cId="1684718758" sldId="330"/>
            <ac:spMk id="78" creationId="{FDDEDA63-F9FD-4952-8FCB-50254DC4919F}"/>
          </ac:spMkLst>
        </pc:spChg>
        <pc:spChg chg="mod">
          <ac:chgData name="Wojciech Kustra" userId="afebd3d0-216b-4c4f-8992-1bf1fda6d5e8" providerId="ADAL" clId="{1D307E72-7901-4E61-A01B-3C4232ABCF63}" dt="2026-07-13T08:48:33.541" v="3271" actId="948"/>
          <ac:spMkLst>
            <pc:docMk/>
            <pc:sldMk cId="1684718758" sldId="330"/>
            <ac:spMk id="82" creationId="{A921D6AF-D0E0-41FE-A9DE-1F3849C69E7E}"/>
          </ac:spMkLst>
        </pc:spChg>
        <pc:spChg chg="mod">
          <ac:chgData name="Wojciech Kustra" userId="afebd3d0-216b-4c4f-8992-1bf1fda6d5e8" providerId="ADAL" clId="{1D307E72-7901-4E61-A01B-3C4232ABCF63}" dt="2026-07-13T08:48:34.133" v="3272" actId="948"/>
          <ac:spMkLst>
            <pc:docMk/>
            <pc:sldMk cId="1684718758" sldId="330"/>
            <ac:spMk id="83" creationId="{E67E7194-ABDA-4A01-B1BA-8BD9FE39AB90}"/>
          </ac:spMkLst>
        </pc:spChg>
        <pc:spChg chg="mod">
          <ac:chgData name="Wojciech Kustra" userId="afebd3d0-216b-4c4f-8992-1bf1fda6d5e8" providerId="ADAL" clId="{1D307E72-7901-4E61-A01B-3C4232ABCF63}" dt="2026-07-13T08:48:45.843" v="3280" actId="948"/>
          <ac:spMkLst>
            <pc:docMk/>
            <pc:sldMk cId="1684718758" sldId="330"/>
            <ac:spMk id="84" creationId="{05B4F1E3-2F56-4AB4-A41F-CBD8BAE13B86}"/>
          </ac:spMkLst>
        </pc:spChg>
        <pc:spChg chg="mod">
          <ac:chgData name="Wojciech Kustra" userId="afebd3d0-216b-4c4f-8992-1bf1fda6d5e8" providerId="ADAL" clId="{1D307E72-7901-4E61-A01B-3C4232ABCF63}" dt="2026-07-13T08:48:35.081" v="3273" actId="948"/>
          <ac:spMkLst>
            <pc:docMk/>
            <pc:sldMk cId="1684718758" sldId="330"/>
            <ac:spMk id="85" creationId="{90B83845-A4F1-4F80-BF7E-0025DFDDC157}"/>
          </ac:spMkLst>
        </pc:spChg>
        <pc:spChg chg="mod">
          <ac:chgData name="Wojciech Kustra" userId="afebd3d0-216b-4c4f-8992-1bf1fda6d5e8" providerId="ADAL" clId="{1D307E72-7901-4E61-A01B-3C4232ABCF63}" dt="2026-07-13T08:48:53.808" v="3287" actId="948"/>
          <ac:spMkLst>
            <pc:docMk/>
            <pc:sldMk cId="1684718758" sldId="330"/>
            <ac:spMk id="86" creationId="{121A5DDE-0B92-4EC4-95B8-D4A01D2C4A27}"/>
          </ac:spMkLst>
        </pc:spChg>
        <pc:spChg chg="mod">
          <ac:chgData name="Wojciech Kustra" userId="afebd3d0-216b-4c4f-8992-1bf1fda6d5e8" providerId="ADAL" clId="{1D307E72-7901-4E61-A01B-3C4232ABCF63}" dt="2026-07-13T08:48:54.558" v="3288" actId="948"/>
          <ac:spMkLst>
            <pc:docMk/>
            <pc:sldMk cId="1684718758" sldId="330"/>
            <ac:spMk id="87" creationId="{56AFAF80-5242-4520-AD62-FE36B4FEE2A4}"/>
          </ac:spMkLst>
        </pc:spChg>
        <pc:spChg chg="mod">
          <ac:chgData name="Wojciech Kustra" userId="afebd3d0-216b-4c4f-8992-1bf1fda6d5e8" providerId="ADAL" clId="{1D307E72-7901-4E61-A01B-3C4232ABCF63}" dt="2026-07-13T08:48:56.543" v="3289" actId="948"/>
          <ac:spMkLst>
            <pc:docMk/>
            <pc:sldMk cId="1684718758" sldId="330"/>
            <ac:spMk id="88" creationId="{E1569378-EE4F-4775-884E-12DD25D49B25}"/>
          </ac:spMkLst>
        </pc:spChg>
        <pc:spChg chg="mod">
          <ac:chgData name="Wojciech Kustra" userId="afebd3d0-216b-4c4f-8992-1bf1fda6d5e8" providerId="ADAL" clId="{1D307E72-7901-4E61-A01B-3C4232ABCF63}" dt="2026-07-13T08:48:57.393" v="3290" actId="948"/>
          <ac:spMkLst>
            <pc:docMk/>
            <pc:sldMk cId="1684718758" sldId="330"/>
            <ac:spMk id="89" creationId="{71A476B8-C3C0-43A7-8AB5-64D45282A6B9}"/>
          </ac:spMkLst>
        </pc:spChg>
      </pc:sldChg>
      <pc:sldChg chg="del">
        <pc:chgData name="Wojciech Kustra" userId="afebd3d0-216b-4c4f-8992-1bf1fda6d5e8" providerId="ADAL" clId="{1D307E72-7901-4E61-A01B-3C4232ABCF63}" dt="2026-07-13T09:08:48.187" v="3315"/>
        <pc:sldMkLst>
          <pc:docMk/>
          <pc:sldMk cId="1216794025" sldId="331"/>
        </pc:sldMkLst>
      </pc:sldChg>
      <pc:sldChg chg="del">
        <pc:chgData name="Wojciech Kustra" userId="afebd3d0-216b-4c4f-8992-1bf1fda6d5e8" providerId="ADAL" clId="{1D307E72-7901-4E61-A01B-3C4232ABCF63}" dt="2026-07-13T09:08:50.646" v="3317"/>
        <pc:sldMkLst>
          <pc:docMk/>
          <pc:sldMk cId="3715132472" sldId="332"/>
        </pc:sldMkLst>
      </pc:sldChg>
      <pc:sldChg chg="del">
        <pc:chgData name="Wojciech Kustra" userId="afebd3d0-216b-4c4f-8992-1bf1fda6d5e8" providerId="ADAL" clId="{1D307E72-7901-4E61-A01B-3C4232ABCF63}" dt="2026-07-13T09:09:39.387" v="3321"/>
        <pc:sldMkLst>
          <pc:docMk/>
          <pc:sldMk cId="3693515994" sldId="333"/>
        </pc:sldMkLst>
      </pc:sldChg>
      <pc:sldChg chg="del">
        <pc:chgData name="Wojciech Kustra" userId="afebd3d0-216b-4c4f-8992-1bf1fda6d5e8" providerId="ADAL" clId="{1D307E72-7901-4E61-A01B-3C4232ABCF63}" dt="2026-07-13T09:08:53.487" v="3319"/>
        <pc:sldMkLst>
          <pc:docMk/>
          <pc:sldMk cId="780439808" sldId="334"/>
        </pc:sldMkLst>
      </pc:sldChg>
      <pc:sldChg chg="del">
        <pc:chgData name="Wojciech Kustra" userId="afebd3d0-216b-4c4f-8992-1bf1fda6d5e8" providerId="ADAL" clId="{1D307E72-7901-4E61-A01B-3C4232ABCF63}" dt="2026-07-13T09:09:42.422" v="3323"/>
        <pc:sldMkLst>
          <pc:docMk/>
          <pc:sldMk cId="2094925090" sldId="335"/>
        </pc:sldMkLst>
      </pc:sldChg>
      <pc:sldChg chg="del">
        <pc:chgData name="Wojciech Kustra" userId="afebd3d0-216b-4c4f-8992-1bf1fda6d5e8" providerId="ADAL" clId="{1D307E72-7901-4E61-A01B-3C4232ABCF63}" dt="2026-07-13T09:09:45.827" v="3325"/>
        <pc:sldMkLst>
          <pc:docMk/>
          <pc:sldMk cId="368982905" sldId="336"/>
        </pc:sldMkLst>
      </pc:sldChg>
      <pc:sldChg chg="del">
        <pc:chgData name="Wojciech Kustra" userId="afebd3d0-216b-4c4f-8992-1bf1fda6d5e8" providerId="ADAL" clId="{1D307E72-7901-4E61-A01B-3C4232ABCF63}" dt="2026-07-13T09:09:48.536" v="3327"/>
        <pc:sldMkLst>
          <pc:docMk/>
          <pc:sldMk cId="2315419822" sldId="337"/>
        </pc:sldMkLst>
      </pc:sldChg>
      <pc:sldChg chg="del">
        <pc:chgData name="Wojciech Kustra" userId="afebd3d0-216b-4c4f-8992-1bf1fda6d5e8" providerId="ADAL" clId="{1D307E72-7901-4E61-A01B-3C4232ABCF63}" dt="2026-07-13T09:09:51.644" v="3329"/>
        <pc:sldMkLst>
          <pc:docMk/>
          <pc:sldMk cId="3585224059" sldId="338"/>
        </pc:sldMkLst>
      </pc:sldChg>
      <pc:sldChg chg="del">
        <pc:chgData name="Wojciech Kustra" userId="afebd3d0-216b-4c4f-8992-1bf1fda6d5e8" providerId="ADAL" clId="{1D307E72-7901-4E61-A01B-3C4232ABCF63}" dt="2026-07-13T09:09:54.637" v="3331"/>
        <pc:sldMkLst>
          <pc:docMk/>
          <pc:sldMk cId="2471642531" sldId="339"/>
        </pc:sldMkLst>
      </pc:sldChg>
      <pc:sldChg chg="del">
        <pc:chgData name="Wojciech Kustra" userId="afebd3d0-216b-4c4f-8992-1bf1fda6d5e8" providerId="ADAL" clId="{1D307E72-7901-4E61-A01B-3C4232ABCF63}" dt="2026-07-13T09:09:57.176" v="3333"/>
        <pc:sldMkLst>
          <pc:docMk/>
          <pc:sldMk cId="3456272890" sldId="340"/>
        </pc:sldMkLst>
      </pc:sldChg>
      <pc:sldChg chg="del">
        <pc:chgData name="Wojciech Kustra" userId="afebd3d0-216b-4c4f-8992-1bf1fda6d5e8" providerId="ADAL" clId="{1D307E72-7901-4E61-A01B-3C4232ABCF63}" dt="2026-07-13T09:09:59.837" v="3335"/>
        <pc:sldMkLst>
          <pc:docMk/>
          <pc:sldMk cId="3325157717" sldId="341"/>
        </pc:sldMkLst>
      </pc:sldChg>
      <pc:sldChg chg="del">
        <pc:chgData name="Wojciech Kustra" userId="afebd3d0-216b-4c4f-8992-1bf1fda6d5e8" providerId="ADAL" clId="{1D307E72-7901-4E61-A01B-3C4232ABCF63}" dt="2026-07-13T09:10:07.602" v="3339"/>
        <pc:sldMkLst>
          <pc:docMk/>
          <pc:sldMk cId="313430165" sldId="342"/>
        </pc:sldMkLst>
      </pc:sldChg>
      <pc:sldChg chg="modSp del mod">
        <pc:chgData name="Wojciech Kustra" userId="afebd3d0-216b-4c4f-8992-1bf1fda6d5e8" providerId="ADAL" clId="{1D307E72-7901-4E61-A01B-3C4232ABCF63}" dt="2026-07-13T09:10:37.357" v="3343"/>
        <pc:sldMkLst>
          <pc:docMk/>
          <pc:sldMk cId="3306462251" sldId="343"/>
        </pc:sldMkLst>
        <pc:spChg chg="mod">
          <ac:chgData name="Wojciech Kustra" userId="afebd3d0-216b-4c4f-8992-1bf1fda6d5e8" providerId="ADAL" clId="{1D307E72-7901-4E61-A01B-3C4232ABCF63}" dt="2026-07-13T09:05:44.579" v="3297" actId="108"/>
          <ac:spMkLst>
            <pc:docMk/>
            <pc:sldMk cId="3306462251" sldId="343"/>
            <ac:spMk id="2" creationId="{44F3334E-FA27-63E4-FB6C-0118DF4B3C58}"/>
          </ac:spMkLst>
        </pc:spChg>
      </pc:sldChg>
      <pc:sldChg chg="del">
        <pc:chgData name="Wojciech Kustra" userId="afebd3d0-216b-4c4f-8992-1bf1fda6d5e8" providerId="ADAL" clId="{1D307E72-7901-4E61-A01B-3C4232ABCF63}" dt="2026-07-13T09:10:41.020" v="3345"/>
        <pc:sldMkLst>
          <pc:docMk/>
          <pc:sldMk cId="952296250" sldId="344"/>
        </pc:sldMkLst>
      </pc:sldChg>
      <pc:sldChg chg="del">
        <pc:chgData name="Wojciech Kustra" userId="afebd3d0-216b-4c4f-8992-1bf1fda6d5e8" providerId="ADAL" clId="{1D307E72-7901-4E61-A01B-3C4232ABCF63}" dt="2026-07-13T09:06:57.352" v="3299"/>
        <pc:sldMkLst>
          <pc:docMk/>
          <pc:sldMk cId="2440423398" sldId="345"/>
        </pc:sldMkLst>
      </pc:sldChg>
      <pc:sldChg chg="del">
        <pc:chgData name="Wojciech Kustra" userId="afebd3d0-216b-4c4f-8992-1bf1fda6d5e8" providerId="ADAL" clId="{1D307E72-7901-4E61-A01B-3C4232ABCF63}" dt="2026-07-13T09:10:04.820" v="3337"/>
        <pc:sldMkLst>
          <pc:docMk/>
          <pc:sldMk cId="3951546175" sldId="346"/>
        </pc:sldMkLst>
      </pc:sldChg>
      <pc:sldChg chg="del">
        <pc:chgData name="Wojciech Kustra" userId="afebd3d0-216b-4c4f-8992-1bf1fda6d5e8" providerId="ADAL" clId="{1D307E72-7901-4E61-A01B-3C4232ABCF63}" dt="2026-07-13T09:10:43.971" v="3347"/>
        <pc:sldMkLst>
          <pc:docMk/>
          <pc:sldMk cId="1950653206" sldId="347"/>
        </pc:sldMkLst>
      </pc:sldChg>
      <pc:sldChg chg="add del">
        <pc:chgData name="Wojciech Kustra" userId="afebd3d0-216b-4c4f-8992-1bf1fda6d5e8" providerId="ADAL" clId="{1D307E72-7901-4E61-A01B-3C4232ABCF63}" dt="2026-07-13T09:10:34.148" v="3341"/>
        <pc:sldMkLst>
          <pc:docMk/>
          <pc:sldMk cId="1323880397" sldId="348"/>
        </pc:sldMkLst>
      </pc:sldChg>
      <pc:sldChg chg="add del">
        <pc:chgData name="Wojciech Kustra" userId="afebd3d0-216b-4c4f-8992-1bf1fda6d5e8" providerId="ADAL" clId="{1D307E72-7901-4E61-A01B-3C4232ABCF63}" dt="2026-07-13T09:12:02.509" v="3353"/>
        <pc:sldMkLst>
          <pc:docMk/>
          <pc:sldMk cId="2718102060" sldId="349"/>
        </pc:sldMkLst>
      </pc:sldChg>
      <pc:sldChg chg="add del">
        <pc:chgData name="Wojciech Kustra" userId="afebd3d0-216b-4c4f-8992-1bf1fda6d5e8" providerId="ADAL" clId="{1D307E72-7901-4E61-A01B-3C4232ABCF63}" dt="2026-07-13T09:12:05.664" v="3355"/>
        <pc:sldMkLst>
          <pc:docMk/>
          <pc:sldMk cId="3021998077" sldId="350"/>
        </pc:sldMkLst>
      </pc:sldChg>
      <pc:sldChg chg="add del">
        <pc:chgData name="Wojciech Kustra" userId="afebd3d0-216b-4c4f-8992-1bf1fda6d5e8" providerId="ADAL" clId="{1D307E72-7901-4E61-A01B-3C4232ABCF63}" dt="2026-07-13T09:12:08.426" v="3357"/>
        <pc:sldMkLst>
          <pc:docMk/>
          <pc:sldMk cId="2615227853" sldId="351"/>
        </pc:sldMkLst>
      </pc:sldChg>
      <pc:sldChg chg="add del">
        <pc:chgData name="Wojciech Kustra" userId="afebd3d0-216b-4c4f-8992-1bf1fda6d5e8" providerId="ADAL" clId="{1D307E72-7901-4E61-A01B-3C4232ABCF63}" dt="2026-07-13T09:12:11.613" v="3359"/>
        <pc:sldMkLst>
          <pc:docMk/>
          <pc:sldMk cId="3375710633" sldId="352"/>
        </pc:sldMkLst>
      </pc:sldChg>
      <pc:sldChg chg="add del">
        <pc:chgData name="Wojciech Kustra" userId="afebd3d0-216b-4c4f-8992-1bf1fda6d5e8" providerId="ADAL" clId="{1D307E72-7901-4E61-A01B-3C4232ABCF63}" dt="2026-07-13T09:12:14.236" v="3361"/>
        <pc:sldMkLst>
          <pc:docMk/>
          <pc:sldMk cId="206232468" sldId="353"/>
        </pc:sldMkLst>
      </pc:sldChg>
      <pc:sldChg chg="add del">
        <pc:chgData name="Wojciech Kustra" userId="afebd3d0-216b-4c4f-8992-1bf1fda6d5e8" providerId="ADAL" clId="{1D307E72-7901-4E61-A01B-3C4232ABCF63}" dt="2026-07-13T09:13:02.821" v="3363"/>
        <pc:sldMkLst>
          <pc:docMk/>
          <pc:sldMk cId="273703755" sldId="354"/>
        </pc:sldMkLst>
      </pc:sldChg>
      <pc:sldChg chg="add del">
        <pc:chgData name="Wojciech Kustra" userId="afebd3d0-216b-4c4f-8992-1bf1fda6d5e8" providerId="ADAL" clId="{1D307E72-7901-4E61-A01B-3C4232ABCF63}" dt="2026-07-13T09:13:05.508" v="3365"/>
        <pc:sldMkLst>
          <pc:docMk/>
          <pc:sldMk cId="1595173667" sldId="355"/>
        </pc:sldMkLst>
      </pc:sldChg>
      <pc:sldChg chg="add del">
        <pc:chgData name="Wojciech Kustra" userId="afebd3d0-216b-4c4f-8992-1bf1fda6d5e8" providerId="ADAL" clId="{1D307E72-7901-4E61-A01B-3C4232ABCF63}" dt="2026-07-13T09:13:08.293" v="3367"/>
        <pc:sldMkLst>
          <pc:docMk/>
          <pc:sldMk cId="1681707821" sldId="356"/>
        </pc:sldMkLst>
      </pc:sldChg>
      <pc:sldChg chg="add del">
        <pc:chgData name="Wojciech Kustra" userId="afebd3d0-216b-4c4f-8992-1bf1fda6d5e8" providerId="ADAL" clId="{1D307E72-7901-4E61-A01B-3C4232ABCF63}" dt="2026-07-13T09:13:10.753" v="3369"/>
        <pc:sldMkLst>
          <pc:docMk/>
          <pc:sldMk cId="1437951937" sldId="357"/>
        </pc:sldMkLst>
      </pc:sldChg>
      <pc:sldChg chg="add del">
        <pc:chgData name="Wojciech Kustra" userId="afebd3d0-216b-4c4f-8992-1bf1fda6d5e8" providerId="ADAL" clId="{1D307E72-7901-4E61-A01B-3C4232ABCF63}" dt="2026-07-13T09:13:13.630" v="3371"/>
        <pc:sldMkLst>
          <pc:docMk/>
          <pc:sldMk cId="504854701" sldId="358"/>
        </pc:sldMkLst>
      </pc:sldChg>
      <pc:sldChg chg="add del">
        <pc:chgData name="Wojciech Kustra" userId="afebd3d0-216b-4c4f-8992-1bf1fda6d5e8" providerId="ADAL" clId="{1D307E72-7901-4E61-A01B-3C4232ABCF63}" dt="2026-07-13T09:13:16.485" v="3373"/>
        <pc:sldMkLst>
          <pc:docMk/>
          <pc:sldMk cId="3608080204" sldId="359"/>
        </pc:sldMkLst>
      </pc:sldChg>
      <pc:sldChg chg="add del">
        <pc:chgData name="Wojciech Kustra" userId="afebd3d0-216b-4c4f-8992-1bf1fda6d5e8" providerId="ADAL" clId="{1D307E72-7901-4E61-A01B-3C4232ABCF63}" dt="2026-07-13T09:13:19.372" v="3375"/>
        <pc:sldMkLst>
          <pc:docMk/>
          <pc:sldMk cId="1251903366" sldId="360"/>
        </pc:sldMkLst>
      </pc:sldChg>
      <pc:sldChg chg="add del">
        <pc:chgData name="Wojciech Kustra" userId="afebd3d0-216b-4c4f-8992-1bf1fda6d5e8" providerId="ADAL" clId="{1D307E72-7901-4E61-A01B-3C4232ABCF63}" dt="2026-07-13T09:13:21.374" v="3377"/>
        <pc:sldMkLst>
          <pc:docMk/>
          <pc:sldMk cId="773866777" sldId="361"/>
        </pc:sldMkLst>
      </pc:sldChg>
      <pc:sldChg chg="add del">
        <pc:chgData name="Wojciech Kustra" userId="afebd3d0-216b-4c4f-8992-1bf1fda6d5e8" providerId="ADAL" clId="{1D307E72-7901-4E61-A01B-3C4232ABCF63}" dt="2026-07-13T09:13:23.520" v="3379"/>
        <pc:sldMkLst>
          <pc:docMk/>
          <pc:sldMk cId="354446803" sldId="362"/>
        </pc:sldMkLst>
      </pc:sldChg>
      <pc:sldChg chg="add del">
        <pc:chgData name="Wojciech Kustra" userId="afebd3d0-216b-4c4f-8992-1bf1fda6d5e8" providerId="ADAL" clId="{1D307E72-7901-4E61-A01B-3C4232ABCF63}" dt="2026-07-13T09:13:26.133" v="3381"/>
        <pc:sldMkLst>
          <pc:docMk/>
          <pc:sldMk cId="652063767" sldId="363"/>
        </pc:sldMkLst>
      </pc:sldChg>
      <pc:sldChg chg="add del">
        <pc:chgData name="Wojciech Kustra" userId="afebd3d0-216b-4c4f-8992-1bf1fda6d5e8" providerId="ADAL" clId="{1D307E72-7901-4E61-A01B-3C4232ABCF63}" dt="2026-07-13T09:14:13.216" v="3383"/>
        <pc:sldMkLst>
          <pc:docMk/>
          <pc:sldMk cId="2354157868" sldId="364"/>
        </pc:sldMkLst>
      </pc:sldChg>
      <pc:sldChg chg="add del">
        <pc:chgData name="Wojciech Kustra" userId="afebd3d0-216b-4c4f-8992-1bf1fda6d5e8" providerId="ADAL" clId="{1D307E72-7901-4E61-A01B-3C4232ABCF63}" dt="2026-07-13T09:14:15.413" v="3385"/>
        <pc:sldMkLst>
          <pc:docMk/>
          <pc:sldMk cId="3883690421" sldId="365"/>
        </pc:sldMkLst>
      </pc:sldChg>
      <pc:sldChg chg="add del">
        <pc:chgData name="Wojciech Kustra" userId="afebd3d0-216b-4c4f-8992-1bf1fda6d5e8" providerId="ADAL" clId="{1D307E72-7901-4E61-A01B-3C4232ABCF63}" dt="2026-07-13T09:14:17.691" v="3387"/>
        <pc:sldMkLst>
          <pc:docMk/>
          <pc:sldMk cId="2303990318" sldId="366"/>
        </pc:sldMkLst>
      </pc:sldChg>
      <pc:sldChg chg="add del">
        <pc:chgData name="Wojciech Kustra" userId="afebd3d0-216b-4c4f-8992-1bf1fda6d5e8" providerId="ADAL" clId="{1D307E72-7901-4E61-A01B-3C4232ABCF63}" dt="2026-07-13T09:14:20.508" v="3389"/>
        <pc:sldMkLst>
          <pc:docMk/>
          <pc:sldMk cId="1078774581" sldId="367"/>
        </pc:sldMkLst>
      </pc:sldChg>
      <pc:sldChg chg="add del">
        <pc:chgData name="Wojciech Kustra" userId="afebd3d0-216b-4c4f-8992-1bf1fda6d5e8" providerId="ADAL" clId="{1D307E72-7901-4E61-A01B-3C4232ABCF63}" dt="2026-07-13T09:14:23.055" v="3391"/>
        <pc:sldMkLst>
          <pc:docMk/>
          <pc:sldMk cId="1793005384" sldId="368"/>
        </pc:sldMkLst>
      </pc:sldChg>
      <pc:sldChg chg="add del">
        <pc:chgData name="Wojciech Kustra" userId="afebd3d0-216b-4c4f-8992-1bf1fda6d5e8" providerId="ADAL" clId="{1D307E72-7901-4E61-A01B-3C4232ABCF63}" dt="2026-07-13T09:10:57.937" v="3351"/>
        <pc:sldMkLst>
          <pc:docMk/>
          <pc:sldMk cId="788762307" sldId="369"/>
        </pc:sldMkLst>
      </pc:sldChg>
      <pc:sldChg chg="add del">
        <pc:chgData name="Wojciech Kustra" userId="afebd3d0-216b-4c4f-8992-1bf1fda6d5e8" providerId="ADAL" clId="{1D307E72-7901-4E61-A01B-3C4232ABCF63}" dt="2026-07-13T09:14:27.522" v="3395"/>
        <pc:sldMkLst>
          <pc:docMk/>
          <pc:sldMk cId="3526221580" sldId="370"/>
        </pc:sldMkLst>
      </pc:sldChg>
      <pc:sldChg chg="add del">
        <pc:chgData name="Wojciech Kustra" userId="afebd3d0-216b-4c4f-8992-1bf1fda6d5e8" providerId="ADAL" clId="{1D307E72-7901-4E61-A01B-3C4232ABCF63}" dt="2026-07-13T09:14:29.700" v="3397"/>
        <pc:sldMkLst>
          <pc:docMk/>
          <pc:sldMk cId="2968660807" sldId="371"/>
        </pc:sldMkLst>
      </pc:sldChg>
      <pc:sldChg chg="add del">
        <pc:chgData name="Wojciech Kustra" userId="afebd3d0-216b-4c4f-8992-1bf1fda6d5e8" providerId="ADAL" clId="{1D307E72-7901-4E61-A01B-3C4232ABCF63}" dt="2026-07-13T09:14:31.772" v="3399"/>
        <pc:sldMkLst>
          <pc:docMk/>
          <pc:sldMk cId="2231267067" sldId="372"/>
        </pc:sldMkLst>
      </pc:sldChg>
      <pc:sldChg chg="add del">
        <pc:chgData name="Wojciech Kustra" userId="afebd3d0-216b-4c4f-8992-1bf1fda6d5e8" providerId="ADAL" clId="{1D307E72-7901-4E61-A01B-3C4232ABCF63}" dt="2026-07-13T09:14:34.375" v="3401"/>
        <pc:sldMkLst>
          <pc:docMk/>
          <pc:sldMk cId="1059815551" sldId="373"/>
        </pc:sldMkLst>
      </pc:sldChg>
      <pc:sldChg chg="add del">
        <pc:chgData name="Wojciech Kustra" userId="afebd3d0-216b-4c4f-8992-1bf1fda6d5e8" providerId="ADAL" clId="{1D307E72-7901-4E61-A01B-3C4232ABCF63}" dt="2026-07-13T09:14:25.328" v="3393"/>
        <pc:sldMkLst>
          <pc:docMk/>
          <pc:sldMk cId="2937759624" sldId="374"/>
        </pc:sldMkLst>
      </pc:sldChg>
      <pc:sldChg chg="add">
        <pc:chgData name="Wojciech Kustra" userId="afebd3d0-216b-4c4f-8992-1bf1fda6d5e8" providerId="ADAL" clId="{1D307E72-7901-4E61-A01B-3C4232ABCF63}" dt="2026-07-13T09:12:02.430" v="3352"/>
        <pc:sldMkLst>
          <pc:docMk/>
          <pc:sldMk cId="67454585" sldId="375"/>
        </pc:sldMkLst>
      </pc:sldChg>
      <pc:sldChg chg="add">
        <pc:chgData name="Wojciech Kustra" userId="afebd3d0-216b-4c4f-8992-1bf1fda6d5e8" providerId="ADAL" clId="{1D307E72-7901-4E61-A01B-3C4232ABCF63}" dt="2026-07-13T09:12:05.556" v="3354"/>
        <pc:sldMkLst>
          <pc:docMk/>
          <pc:sldMk cId="1448858825" sldId="376"/>
        </pc:sldMkLst>
      </pc:sldChg>
      <pc:sldChg chg="add">
        <pc:chgData name="Wojciech Kustra" userId="afebd3d0-216b-4c4f-8992-1bf1fda6d5e8" providerId="ADAL" clId="{1D307E72-7901-4E61-A01B-3C4232ABCF63}" dt="2026-07-13T09:12:08.326" v="3356"/>
        <pc:sldMkLst>
          <pc:docMk/>
          <pc:sldMk cId="2322524651" sldId="377"/>
        </pc:sldMkLst>
      </pc:sldChg>
      <pc:sldChg chg="add">
        <pc:chgData name="Wojciech Kustra" userId="afebd3d0-216b-4c4f-8992-1bf1fda6d5e8" providerId="ADAL" clId="{1D307E72-7901-4E61-A01B-3C4232ABCF63}" dt="2026-07-13T09:12:11.512" v="3358"/>
        <pc:sldMkLst>
          <pc:docMk/>
          <pc:sldMk cId="3857678586" sldId="378"/>
        </pc:sldMkLst>
      </pc:sldChg>
      <pc:sldChg chg="add">
        <pc:chgData name="Wojciech Kustra" userId="afebd3d0-216b-4c4f-8992-1bf1fda6d5e8" providerId="ADAL" clId="{1D307E72-7901-4E61-A01B-3C4232ABCF63}" dt="2026-07-13T09:12:14.116" v="3360"/>
        <pc:sldMkLst>
          <pc:docMk/>
          <pc:sldMk cId="4063608650" sldId="379"/>
        </pc:sldMkLst>
      </pc:sldChg>
      <pc:sldChg chg="add">
        <pc:chgData name="Wojciech Kustra" userId="afebd3d0-216b-4c4f-8992-1bf1fda6d5e8" providerId="ADAL" clId="{1D307E72-7901-4E61-A01B-3C4232ABCF63}" dt="2026-07-13T09:13:02.699" v="3362"/>
        <pc:sldMkLst>
          <pc:docMk/>
          <pc:sldMk cId="3644582420" sldId="380"/>
        </pc:sldMkLst>
      </pc:sldChg>
      <pc:sldChg chg="add">
        <pc:chgData name="Wojciech Kustra" userId="afebd3d0-216b-4c4f-8992-1bf1fda6d5e8" providerId="ADAL" clId="{1D307E72-7901-4E61-A01B-3C4232ABCF63}" dt="2026-07-13T09:13:05.407" v="3364"/>
        <pc:sldMkLst>
          <pc:docMk/>
          <pc:sldMk cId="2207143400" sldId="381"/>
        </pc:sldMkLst>
      </pc:sldChg>
      <pc:sldChg chg="add">
        <pc:chgData name="Wojciech Kustra" userId="afebd3d0-216b-4c4f-8992-1bf1fda6d5e8" providerId="ADAL" clId="{1D307E72-7901-4E61-A01B-3C4232ABCF63}" dt="2026-07-13T09:13:08.220" v="3366"/>
        <pc:sldMkLst>
          <pc:docMk/>
          <pc:sldMk cId="4231924121" sldId="382"/>
        </pc:sldMkLst>
      </pc:sldChg>
      <pc:sldChg chg="add">
        <pc:chgData name="Wojciech Kustra" userId="afebd3d0-216b-4c4f-8992-1bf1fda6d5e8" providerId="ADAL" clId="{1D307E72-7901-4E61-A01B-3C4232ABCF63}" dt="2026-07-13T09:13:10.641" v="3368"/>
        <pc:sldMkLst>
          <pc:docMk/>
          <pc:sldMk cId="315719742" sldId="383"/>
        </pc:sldMkLst>
      </pc:sldChg>
      <pc:sldChg chg="add">
        <pc:chgData name="Wojciech Kustra" userId="afebd3d0-216b-4c4f-8992-1bf1fda6d5e8" providerId="ADAL" clId="{1D307E72-7901-4E61-A01B-3C4232ABCF63}" dt="2026-07-13T09:13:13.516" v="3370"/>
        <pc:sldMkLst>
          <pc:docMk/>
          <pc:sldMk cId="3501282429" sldId="384"/>
        </pc:sldMkLst>
      </pc:sldChg>
      <pc:sldChg chg="add">
        <pc:chgData name="Wojciech Kustra" userId="afebd3d0-216b-4c4f-8992-1bf1fda6d5e8" providerId="ADAL" clId="{1D307E72-7901-4E61-A01B-3C4232ABCF63}" dt="2026-07-13T09:13:16.408" v="3372"/>
        <pc:sldMkLst>
          <pc:docMk/>
          <pc:sldMk cId="1700903988" sldId="385"/>
        </pc:sldMkLst>
      </pc:sldChg>
      <pc:sldChg chg="add">
        <pc:chgData name="Wojciech Kustra" userId="afebd3d0-216b-4c4f-8992-1bf1fda6d5e8" providerId="ADAL" clId="{1D307E72-7901-4E61-A01B-3C4232ABCF63}" dt="2026-07-13T09:13:19.268" v="3374"/>
        <pc:sldMkLst>
          <pc:docMk/>
          <pc:sldMk cId="525638953" sldId="386"/>
        </pc:sldMkLst>
      </pc:sldChg>
      <pc:sldChg chg="add">
        <pc:chgData name="Wojciech Kustra" userId="afebd3d0-216b-4c4f-8992-1bf1fda6d5e8" providerId="ADAL" clId="{1D307E72-7901-4E61-A01B-3C4232ABCF63}" dt="2026-07-13T09:13:21.293" v="3376"/>
        <pc:sldMkLst>
          <pc:docMk/>
          <pc:sldMk cId="2488717387" sldId="387"/>
        </pc:sldMkLst>
      </pc:sldChg>
      <pc:sldChg chg="addSp delSp add mod">
        <pc:chgData name="Wojciech Kustra" userId="afebd3d0-216b-4c4f-8992-1bf1fda6d5e8" providerId="ADAL" clId="{1D307E72-7901-4E61-A01B-3C4232ABCF63}" dt="2026-07-13T09:20:10.552" v="3417" actId="478"/>
        <pc:sldMkLst>
          <pc:docMk/>
          <pc:sldMk cId="2908407959" sldId="388"/>
        </pc:sldMkLst>
        <pc:spChg chg="add del">
          <ac:chgData name="Wojciech Kustra" userId="afebd3d0-216b-4c4f-8992-1bf1fda6d5e8" providerId="ADAL" clId="{1D307E72-7901-4E61-A01B-3C4232ABCF63}" dt="2026-07-13T09:20:10.552" v="3417" actId="478"/>
          <ac:spMkLst>
            <pc:docMk/>
            <pc:sldMk cId="2908407959" sldId="388"/>
            <ac:spMk id="10" creationId="{46742A78-90CB-431F-B86A-C2EADAB7FC58}"/>
          </ac:spMkLst>
        </pc:spChg>
      </pc:sldChg>
      <pc:sldChg chg="add">
        <pc:chgData name="Wojciech Kustra" userId="afebd3d0-216b-4c4f-8992-1bf1fda6d5e8" providerId="ADAL" clId="{1D307E72-7901-4E61-A01B-3C4232ABCF63}" dt="2026-07-13T09:13:26.024" v="3380"/>
        <pc:sldMkLst>
          <pc:docMk/>
          <pc:sldMk cId="3529402857" sldId="389"/>
        </pc:sldMkLst>
      </pc:sldChg>
      <pc:sldChg chg="add">
        <pc:chgData name="Wojciech Kustra" userId="afebd3d0-216b-4c4f-8992-1bf1fda6d5e8" providerId="ADAL" clId="{1D307E72-7901-4E61-A01B-3C4232ABCF63}" dt="2026-07-13T09:14:13.121" v="3382"/>
        <pc:sldMkLst>
          <pc:docMk/>
          <pc:sldMk cId="4191036919" sldId="390"/>
        </pc:sldMkLst>
      </pc:sldChg>
      <pc:sldChg chg="add">
        <pc:chgData name="Wojciech Kustra" userId="afebd3d0-216b-4c4f-8992-1bf1fda6d5e8" providerId="ADAL" clId="{1D307E72-7901-4E61-A01B-3C4232ABCF63}" dt="2026-07-13T09:14:15.329" v="3384"/>
        <pc:sldMkLst>
          <pc:docMk/>
          <pc:sldMk cId="72988276" sldId="391"/>
        </pc:sldMkLst>
      </pc:sldChg>
      <pc:sldChg chg="add">
        <pc:chgData name="Wojciech Kustra" userId="afebd3d0-216b-4c4f-8992-1bf1fda6d5e8" providerId="ADAL" clId="{1D307E72-7901-4E61-A01B-3C4232ABCF63}" dt="2026-07-13T09:14:17.622" v="3386"/>
        <pc:sldMkLst>
          <pc:docMk/>
          <pc:sldMk cId="2163477630" sldId="392"/>
        </pc:sldMkLst>
      </pc:sldChg>
      <pc:sldChg chg="addSp delSp modSp add mod">
        <pc:chgData name="Wojciech Kustra" userId="afebd3d0-216b-4c4f-8992-1bf1fda6d5e8" providerId="ADAL" clId="{1D307E72-7901-4E61-A01B-3C4232ABCF63}" dt="2026-07-13T09:24:41.336" v="3495" actId="478"/>
        <pc:sldMkLst>
          <pc:docMk/>
          <pc:sldMk cId="924874004" sldId="393"/>
        </pc:sldMkLst>
        <pc:spChg chg="add del mod">
          <ac:chgData name="Wojciech Kustra" userId="afebd3d0-216b-4c4f-8992-1bf1fda6d5e8" providerId="ADAL" clId="{1D307E72-7901-4E61-A01B-3C4232ABCF63}" dt="2026-07-13T09:24:36.946" v="3492" actId="14100"/>
          <ac:spMkLst>
            <pc:docMk/>
            <pc:sldMk cId="924874004" sldId="393"/>
            <ac:spMk id="2" creationId="{A48060D7-C81E-4106-80ED-DEF02D3BEA04}"/>
          </ac:spMkLst>
        </pc:spChg>
        <pc:spChg chg="add del">
          <ac:chgData name="Wojciech Kustra" userId="afebd3d0-216b-4c4f-8992-1bf1fda6d5e8" providerId="ADAL" clId="{1D307E72-7901-4E61-A01B-3C4232ABCF63}" dt="2026-07-13T09:24:37.405" v="3493" actId="478"/>
          <ac:spMkLst>
            <pc:docMk/>
            <pc:sldMk cId="924874004" sldId="393"/>
            <ac:spMk id="4" creationId="{5469AE5B-2203-4EA7-AB92-EA808557CDBC}"/>
          </ac:spMkLst>
        </pc:spChg>
        <pc:spChg chg="del mod">
          <ac:chgData name="Wojciech Kustra" userId="afebd3d0-216b-4c4f-8992-1bf1fda6d5e8" providerId="ADAL" clId="{1D307E72-7901-4E61-A01B-3C4232ABCF63}" dt="2026-07-13T09:23:47.295" v="3480" actId="478"/>
          <ac:spMkLst>
            <pc:docMk/>
            <pc:sldMk cId="924874004" sldId="393"/>
            <ac:spMk id="10" creationId="{60D9ADA6-F4CA-E470-2AE0-30C6F0E5718E}"/>
          </ac:spMkLst>
        </pc:spChg>
        <pc:spChg chg="add mod">
          <ac:chgData name="Wojciech Kustra" userId="afebd3d0-216b-4c4f-8992-1bf1fda6d5e8" providerId="ADAL" clId="{1D307E72-7901-4E61-A01B-3C4232ABCF63}" dt="2026-07-13T09:23:41.076" v="3478"/>
          <ac:spMkLst>
            <pc:docMk/>
            <pc:sldMk cId="924874004" sldId="393"/>
            <ac:spMk id="22" creationId="{D1CB542D-8CAE-19FB-80F6-3D6786DB19C4}"/>
          </ac:spMkLst>
        </pc:spChg>
        <pc:spChg chg="add del mod">
          <ac:chgData name="Wojciech Kustra" userId="afebd3d0-216b-4c4f-8992-1bf1fda6d5e8" providerId="ADAL" clId="{1D307E72-7901-4E61-A01B-3C4232ABCF63}" dt="2026-07-13T09:24:40.458" v="3494" actId="478"/>
          <ac:spMkLst>
            <pc:docMk/>
            <pc:sldMk cId="924874004" sldId="393"/>
            <ac:spMk id="38" creationId="{FDFC94F9-CDEB-45F2-8813-CADFADF9A44F}"/>
          </ac:spMkLst>
        </pc:spChg>
        <pc:spChg chg="mod">
          <ac:chgData name="Wojciech Kustra" userId="afebd3d0-216b-4c4f-8992-1bf1fda6d5e8" providerId="ADAL" clId="{1D307E72-7901-4E61-A01B-3C4232ABCF63}" dt="2026-07-13T09:23:38.283" v="3477" actId="21"/>
          <ac:spMkLst>
            <pc:docMk/>
            <pc:sldMk cId="924874004" sldId="393"/>
            <ac:spMk id="39" creationId="{0D0B199F-ABCD-4CB1-8DB9-5873A070C24F}"/>
          </ac:spMkLst>
        </pc:spChg>
        <pc:spChg chg="add del mod">
          <ac:chgData name="Wojciech Kustra" userId="afebd3d0-216b-4c4f-8992-1bf1fda6d5e8" providerId="ADAL" clId="{1D307E72-7901-4E61-A01B-3C4232ABCF63}" dt="2026-07-13T09:24:41.336" v="3495" actId="478"/>
          <ac:spMkLst>
            <pc:docMk/>
            <pc:sldMk cId="924874004" sldId="393"/>
            <ac:spMk id="40" creationId="{F173EC9D-EE8F-42C2-87A9-BE79B46299D1}"/>
          </ac:spMkLst>
        </pc:spChg>
        <pc:spChg chg="mod">
          <ac:chgData name="Wojciech Kustra" userId="afebd3d0-216b-4c4f-8992-1bf1fda6d5e8" providerId="ADAL" clId="{1D307E72-7901-4E61-A01B-3C4232ABCF63}" dt="2026-07-13T09:20:36.178" v="3426" actId="948"/>
          <ac:spMkLst>
            <pc:docMk/>
            <pc:sldMk cId="924874004" sldId="393"/>
            <ac:spMk id="41" creationId="{81D67B88-71DD-4FCF-9A4D-D5CAD76F595E}"/>
          </ac:spMkLst>
        </pc:spChg>
        <pc:spChg chg="add del mod">
          <ac:chgData name="Wojciech Kustra" userId="afebd3d0-216b-4c4f-8992-1bf1fda6d5e8" providerId="ADAL" clId="{1D307E72-7901-4E61-A01B-3C4232ABCF63}" dt="2026-07-13T09:24:41.336" v="3495" actId="478"/>
          <ac:spMkLst>
            <pc:docMk/>
            <pc:sldMk cId="924874004" sldId="393"/>
            <ac:spMk id="42" creationId="{37E59972-A6E6-4E1F-A1CC-6B06AA276201}"/>
          </ac:spMkLst>
        </pc:spChg>
        <pc:spChg chg="mod">
          <ac:chgData name="Wojciech Kustra" userId="afebd3d0-216b-4c4f-8992-1bf1fda6d5e8" providerId="ADAL" clId="{1D307E72-7901-4E61-A01B-3C4232ABCF63}" dt="2026-07-13T09:20:38.817" v="3428" actId="948"/>
          <ac:spMkLst>
            <pc:docMk/>
            <pc:sldMk cId="924874004" sldId="393"/>
            <ac:spMk id="43" creationId="{C6FAD2E7-2E4C-4615-8417-04D3A237DC31}"/>
          </ac:spMkLst>
        </pc:spChg>
        <pc:spChg chg="add del mod">
          <ac:chgData name="Wojciech Kustra" userId="afebd3d0-216b-4c4f-8992-1bf1fda6d5e8" providerId="ADAL" clId="{1D307E72-7901-4E61-A01B-3C4232ABCF63}" dt="2026-07-13T09:24:41.336" v="3495" actId="478"/>
          <ac:spMkLst>
            <pc:docMk/>
            <pc:sldMk cId="924874004" sldId="393"/>
            <ac:spMk id="44" creationId="{567765D3-473B-4404-9A2F-18BD61F9CD66}"/>
          </ac:spMkLst>
        </pc:spChg>
        <pc:spChg chg="mod">
          <ac:chgData name="Wojciech Kustra" userId="afebd3d0-216b-4c4f-8992-1bf1fda6d5e8" providerId="ADAL" clId="{1D307E72-7901-4E61-A01B-3C4232ABCF63}" dt="2026-07-13T09:20:37.677" v="3427" actId="948"/>
          <ac:spMkLst>
            <pc:docMk/>
            <pc:sldMk cId="924874004" sldId="393"/>
            <ac:spMk id="45" creationId="{0B8E3FE4-2967-46F2-B416-E5717A8625F2}"/>
          </ac:spMkLst>
        </pc:spChg>
        <pc:spChg chg="add del mod">
          <ac:chgData name="Wojciech Kustra" userId="afebd3d0-216b-4c4f-8992-1bf1fda6d5e8" providerId="ADAL" clId="{1D307E72-7901-4E61-A01B-3C4232ABCF63}" dt="2026-07-13T09:24:41.336" v="3495" actId="478"/>
          <ac:spMkLst>
            <pc:docMk/>
            <pc:sldMk cId="924874004" sldId="393"/>
            <ac:spMk id="46" creationId="{C22A5125-CF52-455E-BDAA-3CAB7BA97BB5}"/>
          </ac:spMkLst>
        </pc:spChg>
        <pc:spChg chg="add del mod">
          <ac:chgData name="Wojciech Kustra" userId="afebd3d0-216b-4c4f-8992-1bf1fda6d5e8" providerId="ADAL" clId="{1D307E72-7901-4E61-A01B-3C4232ABCF63}" dt="2026-07-13T09:24:41.336" v="3495" actId="478"/>
          <ac:spMkLst>
            <pc:docMk/>
            <pc:sldMk cId="924874004" sldId="393"/>
            <ac:spMk id="47" creationId="{108AA0D8-C4BC-40F8-AC24-08A0976D2169}"/>
          </ac:spMkLst>
        </pc:spChg>
        <pc:spChg chg="add del mod">
          <ac:chgData name="Wojciech Kustra" userId="afebd3d0-216b-4c4f-8992-1bf1fda6d5e8" providerId="ADAL" clId="{1D307E72-7901-4E61-A01B-3C4232ABCF63}" dt="2026-07-13T09:24:41.336" v="3495" actId="478"/>
          <ac:spMkLst>
            <pc:docMk/>
            <pc:sldMk cId="924874004" sldId="393"/>
            <ac:spMk id="48" creationId="{DEB3DAD6-063D-4576-AF43-047368600ADB}"/>
          </ac:spMkLst>
        </pc:spChg>
        <pc:spChg chg="mod">
          <ac:chgData name="Wojciech Kustra" userId="afebd3d0-216b-4c4f-8992-1bf1fda6d5e8" providerId="ADAL" clId="{1D307E72-7901-4E61-A01B-3C4232ABCF63}" dt="2026-07-13T09:20:43.663" v="3431" actId="948"/>
          <ac:spMkLst>
            <pc:docMk/>
            <pc:sldMk cId="924874004" sldId="393"/>
            <ac:spMk id="49" creationId="{0571B904-9C61-43DA-AE49-AD4BC9FC95C1}"/>
          </ac:spMkLst>
        </pc:spChg>
        <pc:spChg chg="add del mod">
          <ac:chgData name="Wojciech Kustra" userId="afebd3d0-216b-4c4f-8992-1bf1fda6d5e8" providerId="ADAL" clId="{1D307E72-7901-4E61-A01B-3C4232ABCF63}" dt="2026-07-13T09:24:41.336" v="3495" actId="478"/>
          <ac:spMkLst>
            <pc:docMk/>
            <pc:sldMk cId="924874004" sldId="393"/>
            <ac:spMk id="50" creationId="{30DC5CC2-940F-4439-B9F4-6B02D29E5D1C}"/>
          </ac:spMkLst>
        </pc:spChg>
        <pc:spChg chg="mod">
          <ac:chgData name="Wojciech Kustra" userId="afebd3d0-216b-4c4f-8992-1bf1fda6d5e8" providerId="ADAL" clId="{1D307E72-7901-4E61-A01B-3C4232ABCF63}" dt="2026-07-13T09:20:45.899" v="3433" actId="948"/>
          <ac:spMkLst>
            <pc:docMk/>
            <pc:sldMk cId="924874004" sldId="393"/>
            <ac:spMk id="51" creationId="{83E7D573-68B1-410B-AB64-324654D499C0}"/>
          </ac:spMkLst>
        </pc:spChg>
        <pc:spChg chg="add del mod">
          <ac:chgData name="Wojciech Kustra" userId="afebd3d0-216b-4c4f-8992-1bf1fda6d5e8" providerId="ADAL" clId="{1D307E72-7901-4E61-A01B-3C4232ABCF63}" dt="2026-07-13T09:24:41.336" v="3495" actId="478"/>
          <ac:spMkLst>
            <pc:docMk/>
            <pc:sldMk cId="924874004" sldId="393"/>
            <ac:spMk id="52" creationId="{088D58C5-410B-4A09-AE7D-78977E580E0B}"/>
          </ac:spMkLst>
        </pc:spChg>
        <pc:spChg chg="mod">
          <ac:chgData name="Wojciech Kustra" userId="afebd3d0-216b-4c4f-8992-1bf1fda6d5e8" providerId="ADAL" clId="{1D307E72-7901-4E61-A01B-3C4232ABCF63}" dt="2026-07-13T09:20:47.643" v="3435" actId="948"/>
          <ac:spMkLst>
            <pc:docMk/>
            <pc:sldMk cId="924874004" sldId="393"/>
            <ac:spMk id="53" creationId="{F8B26F92-42A5-4958-AC74-858EAA3626E8}"/>
          </ac:spMkLst>
        </pc:spChg>
        <pc:spChg chg="add del mod">
          <ac:chgData name="Wojciech Kustra" userId="afebd3d0-216b-4c4f-8992-1bf1fda6d5e8" providerId="ADAL" clId="{1D307E72-7901-4E61-A01B-3C4232ABCF63}" dt="2026-07-13T09:24:41.336" v="3495" actId="478"/>
          <ac:spMkLst>
            <pc:docMk/>
            <pc:sldMk cId="924874004" sldId="393"/>
            <ac:spMk id="54" creationId="{D70709F0-14B2-4102-A530-BCC609763119}"/>
          </ac:spMkLst>
        </pc:spChg>
      </pc:sldChg>
      <pc:sldChg chg="add">
        <pc:chgData name="Wojciech Kustra" userId="afebd3d0-216b-4c4f-8992-1bf1fda6d5e8" providerId="ADAL" clId="{1D307E72-7901-4E61-A01B-3C4232ABCF63}" dt="2026-07-13T09:14:22.999" v="3390"/>
        <pc:sldMkLst>
          <pc:docMk/>
          <pc:sldMk cId="1065257851" sldId="394"/>
        </pc:sldMkLst>
      </pc:sldChg>
      <pc:sldChg chg="addSp modSp add mod">
        <pc:chgData name="Wojciech Kustra" userId="afebd3d0-216b-4c4f-8992-1bf1fda6d5e8" providerId="ADAL" clId="{1D307E72-7901-4E61-A01B-3C4232ABCF63}" dt="2026-07-13T09:23:23.434" v="3475"/>
        <pc:sldMkLst>
          <pc:docMk/>
          <pc:sldMk cId="62158115" sldId="395"/>
        </pc:sldMkLst>
        <pc:spChg chg="mod">
          <ac:chgData name="Wojciech Kustra" userId="afebd3d0-216b-4c4f-8992-1bf1fda6d5e8" providerId="ADAL" clId="{1D307E72-7901-4E61-A01B-3C4232ABCF63}" dt="2026-07-13T09:23:20.169" v="3474" actId="21"/>
          <ac:spMkLst>
            <pc:docMk/>
            <pc:sldMk cId="62158115" sldId="395"/>
            <ac:spMk id="4" creationId="{D1E8EDF7-BBBD-48F8-89DC-386A0D87F747}"/>
          </ac:spMkLst>
        </pc:spChg>
        <pc:spChg chg="mod">
          <ac:chgData name="Wojciech Kustra" userId="afebd3d0-216b-4c4f-8992-1bf1fda6d5e8" providerId="ADAL" clId="{1D307E72-7901-4E61-A01B-3C4232ABCF63}" dt="2026-07-13T09:21:26.506" v="3442" actId="255"/>
          <ac:spMkLst>
            <pc:docMk/>
            <pc:sldMk cId="62158115" sldId="395"/>
            <ac:spMk id="5" creationId="{9605FD94-FA01-471A-B417-6B87245631C9}"/>
          </ac:spMkLst>
        </pc:spChg>
        <pc:spChg chg="mod">
          <ac:chgData name="Wojciech Kustra" userId="afebd3d0-216b-4c4f-8992-1bf1fda6d5e8" providerId="ADAL" clId="{1D307E72-7901-4E61-A01B-3C4232ABCF63}" dt="2026-07-13T09:21:26.506" v="3442" actId="255"/>
          <ac:spMkLst>
            <pc:docMk/>
            <pc:sldMk cId="62158115" sldId="395"/>
            <ac:spMk id="7" creationId="{F4782D2A-7844-48DC-9B94-602A5745FB9D}"/>
          </ac:spMkLst>
        </pc:spChg>
        <pc:spChg chg="mod">
          <ac:chgData name="Wojciech Kustra" userId="afebd3d0-216b-4c4f-8992-1bf1fda6d5e8" providerId="ADAL" clId="{1D307E72-7901-4E61-A01B-3C4232ABCF63}" dt="2026-07-13T09:21:26.506" v="3442" actId="255"/>
          <ac:spMkLst>
            <pc:docMk/>
            <pc:sldMk cId="62158115" sldId="395"/>
            <ac:spMk id="9" creationId="{0A90020F-DD0D-4B8F-A736-BB4DDCC513F5}"/>
          </ac:spMkLst>
        </pc:spChg>
        <pc:spChg chg="mod">
          <ac:chgData name="Wojciech Kustra" userId="afebd3d0-216b-4c4f-8992-1bf1fda6d5e8" providerId="ADAL" clId="{1D307E72-7901-4E61-A01B-3C4232ABCF63}" dt="2026-07-13T09:21:26.506" v="3442" actId="255"/>
          <ac:spMkLst>
            <pc:docMk/>
            <pc:sldMk cId="62158115" sldId="395"/>
            <ac:spMk id="12" creationId="{50C223A7-82F9-4369-B2ED-E751251FF9B3}"/>
          </ac:spMkLst>
        </pc:spChg>
        <pc:spChg chg="mod">
          <ac:chgData name="Wojciech Kustra" userId="afebd3d0-216b-4c4f-8992-1bf1fda6d5e8" providerId="ADAL" clId="{1D307E72-7901-4E61-A01B-3C4232ABCF63}" dt="2026-07-13T09:21:26.506" v="3442" actId="255"/>
          <ac:spMkLst>
            <pc:docMk/>
            <pc:sldMk cId="62158115" sldId="395"/>
            <ac:spMk id="13" creationId="{3FC32F2F-6EE5-4778-8C7B-C459E88B5153}"/>
          </ac:spMkLst>
        </pc:spChg>
        <pc:spChg chg="mod">
          <ac:chgData name="Wojciech Kustra" userId="afebd3d0-216b-4c4f-8992-1bf1fda6d5e8" providerId="ADAL" clId="{1D307E72-7901-4E61-A01B-3C4232ABCF63}" dt="2026-07-13T09:21:26.506" v="3442" actId="255"/>
          <ac:spMkLst>
            <pc:docMk/>
            <pc:sldMk cId="62158115" sldId="395"/>
            <ac:spMk id="14" creationId="{42738EDB-913D-497F-9340-9EAC543E5E2F}"/>
          </ac:spMkLst>
        </pc:spChg>
        <pc:spChg chg="add mod">
          <ac:chgData name="Wojciech Kustra" userId="afebd3d0-216b-4c4f-8992-1bf1fda6d5e8" providerId="ADAL" clId="{1D307E72-7901-4E61-A01B-3C4232ABCF63}" dt="2026-07-13T09:23:04.941" v="3470"/>
          <ac:spMkLst>
            <pc:docMk/>
            <pc:sldMk cId="62158115" sldId="395"/>
            <ac:spMk id="15" creationId="{32E49BB2-557E-AFC9-5545-8503E5D06A74}"/>
          </ac:spMkLst>
        </pc:spChg>
        <pc:spChg chg="add mod">
          <ac:chgData name="Wojciech Kustra" userId="afebd3d0-216b-4c4f-8992-1bf1fda6d5e8" providerId="ADAL" clId="{1D307E72-7901-4E61-A01B-3C4232ABCF63}" dt="2026-07-13T09:23:23.434" v="3475"/>
          <ac:spMkLst>
            <pc:docMk/>
            <pc:sldMk cId="62158115" sldId="395"/>
            <ac:spMk id="16" creationId="{C92C31AD-D2C9-1654-255B-42D49D2D4126}"/>
          </ac:spMkLst>
        </pc:spChg>
      </pc:sldChg>
      <pc:sldChg chg="add del">
        <pc:chgData name="Wojciech Kustra" userId="afebd3d0-216b-4c4f-8992-1bf1fda6d5e8" providerId="ADAL" clId="{1D307E72-7901-4E61-A01B-3C4232ABCF63}" dt="2026-07-13T09:14:58.515" v="3403"/>
        <pc:sldMkLst>
          <pc:docMk/>
          <pc:sldMk cId="3318650808" sldId="396"/>
        </pc:sldMkLst>
      </pc:sldChg>
      <pc:sldChg chg="addSp delSp modSp add mod modClrScheme chgLayout">
        <pc:chgData name="Wojciech Kustra" userId="afebd3d0-216b-4c4f-8992-1bf1fda6d5e8" providerId="ADAL" clId="{1D307E72-7901-4E61-A01B-3C4232ABCF63}" dt="2026-07-13T09:23:00.436" v="3468" actId="1076"/>
        <pc:sldMkLst>
          <pc:docMk/>
          <pc:sldMk cId="3192350967" sldId="397"/>
        </pc:sldMkLst>
        <pc:spChg chg="add mod">
          <ac:chgData name="Wojciech Kustra" userId="afebd3d0-216b-4c4f-8992-1bf1fda6d5e8" providerId="ADAL" clId="{1D307E72-7901-4E61-A01B-3C4232ABCF63}" dt="2026-07-13T09:22:27.615" v="3461"/>
          <ac:spMkLst>
            <pc:docMk/>
            <pc:sldMk cId="3192350967" sldId="397"/>
            <ac:spMk id="2" creationId="{9241E68A-7911-B576-6701-98AF7454A56D}"/>
          </ac:spMkLst>
        </pc:spChg>
        <pc:spChg chg="add mod ord">
          <ac:chgData name="Wojciech Kustra" userId="afebd3d0-216b-4c4f-8992-1bf1fda6d5e8" providerId="ADAL" clId="{1D307E72-7901-4E61-A01B-3C4232ABCF63}" dt="2026-07-13T09:23:00.436" v="3468" actId="1076"/>
          <ac:spMkLst>
            <pc:docMk/>
            <pc:sldMk cId="3192350967" sldId="397"/>
            <ac:spMk id="4" creationId="{22F464EF-1DB9-E215-24FD-E8DC5B6A111C}"/>
          </ac:spMkLst>
        </pc:spChg>
        <pc:spChg chg="add del mod ord">
          <ac:chgData name="Wojciech Kustra" userId="afebd3d0-216b-4c4f-8992-1bf1fda6d5e8" providerId="ADAL" clId="{1D307E72-7901-4E61-A01B-3C4232ABCF63}" dt="2026-07-13T09:22:45.095" v="3465" actId="478"/>
          <ac:spMkLst>
            <pc:docMk/>
            <pc:sldMk cId="3192350967" sldId="397"/>
            <ac:spMk id="5" creationId="{4C597C01-73BE-E20C-19D9-E8E977EB1A2F}"/>
          </ac:spMkLst>
        </pc:spChg>
        <pc:spChg chg="del">
          <ac:chgData name="Wojciech Kustra" userId="afebd3d0-216b-4c4f-8992-1bf1fda6d5e8" providerId="ADAL" clId="{1D307E72-7901-4E61-A01B-3C4232ABCF63}" dt="2026-07-13T09:21:33.608" v="3443" actId="478"/>
          <ac:spMkLst>
            <pc:docMk/>
            <pc:sldMk cId="3192350967" sldId="397"/>
            <ac:spMk id="10" creationId="{2DA5078C-26B9-26C3-D686-8EDF8575F399}"/>
          </ac:spMkLst>
        </pc:spChg>
        <pc:spChg chg="add del mod">
          <ac:chgData name="Wojciech Kustra" userId="afebd3d0-216b-4c4f-8992-1bf1fda6d5e8" providerId="ADAL" clId="{1D307E72-7901-4E61-A01B-3C4232ABCF63}" dt="2026-07-13T09:22:40.527" v="3464" actId="478"/>
          <ac:spMkLst>
            <pc:docMk/>
            <pc:sldMk cId="3192350967" sldId="397"/>
            <ac:spMk id="18" creationId="{251B4270-1EAC-4468-AFE4-A735EED2F4B0}"/>
          </ac:spMkLst>
        </pc:spChg>
        <pc:spChg chg="mod">
          <ac:chgData name="Wojciech Kustra" userId="afebd3d0-216b-4c4f-8992-1bf1fda6d5e8" providerId="ADAL" clId="{1D307E72-7901-4E61-A01B-3C4232ABCF63}" dt="2026-07-13T09:22:54.754" v="3466" actId="21"/>
          <ac:spMkLst>
            <pc:docMk/>
            <pc:sldMk cId="3192350967" sldId="397"/>
            <ac:spMk id="19" creationId="{EF41D9F1-97DB-4E92-BDA8-0F915D63BAE0}"/>
          </ac:spMkLst>
        </pc:spChg>
        <pc:spChg chg="mod">
          <ac:chgData name="Wojciech Kustra" userId="afebd3d0-216b-4c4f-8992-1bf1fda6d5e8" providerId="ADAL" clId="{1D307E72-7901-4E61-A01B-3C4232ABCF63}" dt="2026-07-13T09:22:20.195" v="3459" actId="255"/>
          <ac:spMkLst>
            <pc:docMk/>
            <pc:sldMk cId="3192350967" sldId="397"/>
            <ac:spMk id="20" creationId="{41827360-4297-4AEA-9AFB-5A400BD85602}"/>
          </ac:spMkLst>
        </pc:spChg>
        <pc:spChg chg="mod">
          <ac:chgData name="Wojciech Kustra" userId="afebd3d0-216b-4c4f-8992-1bf1fda6d5e8" providerId="ADAL" clId="{1D307E72-7901-4E61-A01B-3C4232ABCF63}" dt="2026-07-13T09:22:20.195" v="3459" actId="255"/>
          <ac:spMkLst>
            <pc:docMk/>
            <pc:sldMk cId="3192350967" sldId="397"/>
            <ac:spMk id="21" creationId="{EAB6FB02-3253-4CC6-8148-1B8333F43AAA}"/>
          </ac:spMkLst>
        </pc:spChg>
        <pc:spChg chg="mod">
          <ac:chgData name="Wojciech Kustra" userId="afebd3d0-216b-4c4f-8992-1bf1fda6d5e8" providerId="ADAL" clId="{1D307E72-7901-4E61-A01B-3C4232ABCF63}" dt="2026-07-13T09:22:20.195" v="3459" actId="255"/>
          <ac:spMkLst>
            <pc:docMk/>
            <pc:sldMk cId="3192350967" sldId="397"/>
            <ac:spMk id="22" creationId="{7BD11ABE-BB09-44E4-80BF-F08F824D9B95}"/>
          </ac:spMkLst>
        </pc:spChg>
        <pc:spChg chg="mod">
          <ac:chgData name="Wojciech Kustra" userId="afebd3d0-216b-4c4f-8992-1bf1fda6d5e8" providerId="ADAL" clId="{1D307E72-7901-4E61-A01B-3C4232ABCF63}" dt="2026-07-13T09:22:20.195" v="3459" actId="255"/>
          <ac:spMkLst>
            <pc:docMk/>
            <pc:sldMk cId="3192350967" sldId="397"/>
            <ac:spMk id="23" creationId="{A2A7F20B-BC1B-4D87-9D4E-A0C1C3F89465}"/>
          </ac:spMkLst>
        </pc:spChg>
        <pc:spChg chg="mod">
          <ac:chgData name="Wojciech Kustra" userId="afebd3d0-216b-4c4f-8992-1bf1fda6d5e8" providerId="ADAL" clId="{1D307E72-7901-4E61-A01B-3C4232ABCF63}" dt="2026-07-13T09:22:05.179" v="3451" actId="948"/>
          <ac:spMkLst>
            <pc:docMk/>
            <pc:sldMk cId="3192350967" sldId="397"/>
            <ac:spMk id="24" creationId="{CE826233-DD26-411A-9FFD-F85097BA72E1}"/>
          </ac:spMkLst>
        </pc:spChg>
        <pc:spChg chg="mod">
          <ac:chgData name="Wojciech Kustra" userId="afebd3d0-216b-4c4f-8992-1bf1fda6d5e8" providerId="ADAL" clId="{1D307E72-7901-4E61-A01B-3C4232ABCF63}" dt="2026-07-13T09:22:20.195" v="3459" actId="255"/>
          <ac:spMkLst>
            <pc:docMk/>
            <pc:sldMk cId="3192350967" sldId="397"/>
            <ac:spMk id="25" creationId="{3959F061-8816-41D5-9014-2A689E798FEB}"/>
          </ac:spMkLst>
        </pc:spChg>
        <pc:spChg chg="mod">
          <ac:chgData name="Wojciech Kustra" userId="afebd3d0-216b-4c4f-8992-1bf1fda6d5e8" providerId="ADAL" clId="{1D307E72-7901-4E61-A01B-3C4232ABCF63}" dt="2026-07-13T09:22:20.195" v="3459" actId="255"/>
          <ac:spMkLst>
            <pc:docMk/>
            <pc:sldMk cId="3192350967" sldId="397"/>
            <ac:spMk id="26" creationId="{AB7293FB-5659-4321-BE87-B3B4B80981D6}"/>
          </ac:spMkLst>
        </pc:spChg>
        <pc:spChg chg="mod">
          <ac:chgData name="Wojciech Kustra" userId="afebd3d0-216b-4c4f-8992-1bf1fda6d5e8" providerId="ADAL" clId="{1D307E72-7901-4E61-A01B-3C4232ABCF63}" dt="2026-07-13T09:22:20.195" v="3459" actId="255"/>
          <ac:spMkLst>
            <pc:docMk/>
            <pc:sldMk cId="3192350967" sldId="397"/>
            <ac:spMk id="27" creationId="{7EAF8064-7F6A-47AD-81CB-77B5FBD82ABE}"/>
          </ac:spMkLst>
        </pc:spChg>
        <pc:spChg chg="mod">
          <ac:chgData name="Wojciech Kustra" userId="afebd3d0-216b-4c4f-8992-1bf1fda6d5e8" providerId="ADAL" clId="{1D307E72-7901-4E61-A01B-3C4232ABCF63}" dt="2026-07-13T09:22:20.195" v="3459" actId="255"/>
          <ac:spMkLst>
            <pc:docMk/>
            <pc:sldMk cId="3192350967" sldId="397"/>
            <ac:spMk id="28" creationId="{AC071E9E-AF92-49F1-AF88-63C79E7ACC1D}"/>
          </ac:spMkLst>
        </pc:spChg>
        <pc:spChg chg="mod">
          <ac:chgData name="Wojciech Kustra" userId="afebd3d0-216b-4c4f-8992-1bf1fda6d5e8" providerId="ADAL" clId="{1D307E72-7901-4E61-A01B-3C4232ABCF63}" dt="2026-07-13T09:22:09.105" v="3456" actId="948"/>
          <ac:spMkLst>
            <pc:docMk/>
            <pc:sldMk cId="3192350967" sldId="397"/>
            <ac:spMk id="32" creationId="{25EEC7BA-AB25-4F14-91D2-4872480DF518}"/>
          </ac:spMkLst>
        </pc:spChg>
        <pc:spChg chg="mod">
          <ac:chgData name="Wojciech Kustra" userId="afebd3d0-216b-4c4f-8992-1bf1fda6d5e8" providerId="ADAL" clId="{1D307E72-7901-4E61-A01B-3C4232ABCF63}" dt="2026-07-13T09:22:20.195" v="3459" actId="255"/>
          <ac:spMkLst>
            <pc:docMk/>
            <pc:sldMk cId="3192350967" sldId="397"/>
            <ac:spMk id="33" creationId="{5AB58953-1790-48EE-88D9-DE5AEBB3106F}"/>
          </ac:spMkLst>
        </pc:spChg>
        <pc:spChg chg="mod">
          <ac:chgData name="Wojciech Kustra" userId="afebd3d0-216b-4c4f-8992-1bf1fda6d5e8" providerId="ADAL" clId="{1D307E72-7901-4E61-A01B-3C4232ABCF63}" dt="2026-07-13T09:22:20.195" v="3459" actId="255"/>
          <ac:spMkLst>
            <pc:docMk/>
            <pc:sldMk cId="3192350967" sldId="397"/>
            <ac:spMk id="34" creationId="{D47C53FC-498F-4163-ACA8-010805CA7EEF}"/>
          </ac:spMkLst>
        </pc:spChg>
      </pc:sldChg>
      <pc:sldChg chg="add">
        <pc:chgData name="Wojciech Kustra" userId="afebd3d0-216b-4c4f-8992-1bf1fda6d5e8" providerId="ADAL" clId="{1D307E72-7901-4E61-A01B-3C4232ABCF63}" dt="2026-07-13T09:14:31.625" v="3398"/>
        <pc:sldMkLst>
          <pc:docMk/>
          <pc:sldMk cId="3894232299" sldId="398"/>
        </pc:sldMkLst>
      </pc:sldChg>
      <pc:sldChg chg="add">
        <pc:chgData name="Wojciech Kustra" userId="afebd3d0-216b-4c4f-8992-1bf1fda6d5e8" providerId="ADAL" clId="{1D307E72-7901-4E61-A01B-3C4232ABCF63}" dt="2026-07-13T09:14:34.293" v="3400"/>
        <pc:sldMkLst>
          <pc:docMk/>
          <pc:sldMk cId="947782309" sldId="399"/>
        </pc:sldMkLst>
      </pc:sldChg>
      <pc:sldChg chg="add del">
        <pc:chgData name="Wojciech Kustra" userId="afebd3d0-216b-4c4f-8992-1bf1fda6d5e8" providerId="ADAL" clId="{1D307E72-7901-4E61-A01B-3C4232ABCF63}" dt="2026-07-13T09:15:42.615" v="3405"/>
        <pc:sldMkLst>
          <pc:docMk/>
          <pc:sldMk cId="2799473517" sldId="400"/>
        </pc:sldMkLst>
      </pc:sldChg>
      <pc:sldChg chg="modSp add mod">
        <pc:chgData name="Wojciech Kustra" userId="afebd3d0-216b-4c4f-8992-1bf1fda6d5e8" providerId="ADAL" clId="{1D307E72-7901-4E61-A01B-3C4232ABCF63}" dt="2026-07-13T09:19:12.070" v="3406" actId="14100"/>
        <pc:sldMkLst>
          <pc:docMk/>
          <pc:sldMk cId="3778666103" sldId="401"/>
        </pc:sldMkLst>
        <pc:picChg chg="mod">
          <ac:chgData name="Wojciech Kustra" userId="afebd3d0-216b-4c4f-8992-1bf1fda6d5e8" providerId="ADAL" clId="{1D307E72-7901-4E61-A01B-3C4232ABCF63}" dt="2026-07-13T09:19:12.070" v="3406" actId="14100"/>
          <ac:picMkLst>
            <pc:docMk/>
            <pc:sldMk cId="3778666103" sldId="401"/>
            <ac:picMk id="4" creationId="{4364677F-B282-1D1B-F94F-56F3A0BF00BA}"/>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13.07.2026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9.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pl-PL" dirty="0"/>
              <a:t>Fondamentaux de la gestion des stocks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sz="1600" b="0" i="0" dirty="0">
                <a:latin typeface="Montserrat Regular"/>
              </a:rPr>
              <a:t>Daniel Kaszubowski</a:t>
            </a:r>
          </a:p>
        </p:txBody>
      </p:sp>
    </p:spTree>
    <p:extLst>
      <p:ext uri="{BB962C8B-B14F-4D97-AF65-F5344CB8AC3E}">
        <p14:creationId xmlns:p14="http://schemas.microsoft.com/office/powerpoint/2010/main" val="67454585"/>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C4CC79-9B8C-E703-2A18-A3462842C6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4F99E7-F818-3525-EB14-C8E27C52B541}"/>
              </a:ext>
            </a:extLst>
          </p:cNvPr>
          <p:cNvSpPr>
            <a:spLocks noGrp="1"/>
          </p:cNvSpPr>
          <p:nvPr>
            <p:ph type="title"/>
          </p:nvPr>
        </p:nvSpPr>
        <p:spPr>
          <a:xfrm>
            <a:off x="603253" y="539751"/>
            <a:ext cx="6445940" cy="717551"/>
          </a:xfrm>
        </p:spPr>
        <p:txBody>
          <a:bodyPr/>
          <a:lstStyle/>
          <a:p>
            <a:r>
              <a:rPr lang="en-US" dirty="0"/>
              <a:t>Catégorie de coût 1 : coûts de détention des stocks</a:t>
            </a:r>
            <a:br>
              <a:rPr lang="pl-PL" dirty="0"/>
            </a:br>
            <a:br>
              <a:rPr lang="en-US" dirty="0"/>
            </a:br>
            <a:br>
              <a:rPr lang="pl-PL" dirty="0"/>
            </a:br>
            <a:br>
              <a:rPr lang="pl-PL" dirty="0"/>
            </a:br>
            <a:endParaRPr lang="pl-PL" dirty="0"/>
          </a:p>
        </p:txBody>
      </p:sp>
      <p:pic>
        <p:nvPicPr>
          <p:cNvPr id="7" name="Obraz 6" descr="Obraz zawierający tekst, Czcionka, linia, zrzut ekranu&#10;&#10;Zawartość wygenerowana przez AI może być niepoprawna.">
            <a:extLst>
              <a:ext uri="{FF2B5EF4-FFF2-40B4-BE49-F238E27FC236}">
                <a16:creationId xmlns:a16="http://schemas.microsoft.com/office/drawing/2014/main" id="{DC2B9998-B436-55DC-44CD-FABF10E3DE6E}"/>
              </a:ext>
            </a:extLst>
          </p:cNvPr>
          <p:cNvPicPr>
            <a:picLocks noChangeAspect="1"/>
          </p:cNvPicPr>
          <p:nvPr/>
        </p:nvPicPr>
        <p:blipFill>
          <a:blip r:embed="rId3"/>
          <a:stretch>
            <a:fillRect/>
          </a:stretch>
        </p:blipFill>
        <p:spPr>
          <a:xfrm>
            <a:off x="603253" y="1515259"/>
            <a:ext cx="8896162" cy="1793206"/>
          </a:xfrm>
          <a:prstGeom prst="rect">
            <a:avLst/>
          </a:prstGeom>
        </p:spPr>
      </p:pic>
      <p:pic>
        <p:nvPicPr>
          <p:cNvPr id="9" name="Obraz 8" descr="Obraz zawierający tekst, Czcionka, zrzut ekranu, algebra&#10;&#10;Zawartość wygenerowana przez AI może być niepoprawna.">
            <a:extLst>
              <a:ext uri="{FF2B5EF4-FFF2-40B4-BE49-F238E27FC236}">
                <a16:creationId xmlns:a16="http://schemas.microsoft.com/office/drawing/2014/main" id="{F7800EC5-EAF1-E282-9A0E-E586FDC3610D}"/>
              </a:ext>
            </a:extLst>
          </p:cNvPr>
          <p:cNvPicPr>
            <a:picLocks noChangeAspect="1"/>
          </p:cNvPicPr>
          <p:nvPr/>
        </p:nvPicPr>
        <p:blipFill>
          <a:blip r:embed="rId4"/>
          <a:stretch>
            <a:fillRect/>
          </a:stretch>
        </p:blipFill>
        <p:spPr>
          <a:xfrm>
            <a:off x="603252" y="3742658"/>
            <a:ext cx="8896161" cy="2192144"/>
          </a:xfrm>
          <a:prstGeom prst="rect">
            <a:avLst/>
          </a:prstGeom>
        </p:spPr>
      </p:pic>
      <p:sp>
        <p:nvSpPr>
          <p:cNvPr id="3" name="Rectangle 2">
            <a:extLst>
              <a:ext uri="{FF2B5EF4-FFF2-40B4-BE49-F238E27FC236}">
                <a16:creationId xmlns:a16="http://schemas.microsoft.com/office/drawing/2014/main" id="{B8F2AF42-78FA-47D8-935C-F830C55C409B}"/>
              </a:ext>
            </a:extLst>
          </p:cNvPr>
          <p:cNvSpPr/>
          <p:nvPr/>
        </p:nvSpPr>
        <p:spPr>
          <a:xfrm>
            <a:off x="603250" y="1515110"/>
            <a:ext cx="8896350" cy="1793239"/>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 name="Rectangle 3">
            <a:extLst>
              <a:ext uri="{FF2B5EF4-FFF2-40B4-BE49-F238E27FC236}">
                <a16:creationId xmlns:a16="http://schemas.microsoft.com/office/drawing/2014/main" id="{6AA01DF2-F4FC-4F48-9C22-C76DB09385CF}"/>
              </a:ext>
            </a:extLst>
          </p:cNvPr>
          <p:cNvSpPr/>
          <p:nvPr/>
        </p:nvSpPr>
        <p:spPr>
          <a:xfrm>
            <a:off x="603250" y="1515110"/>
            <a:ext cx="8896350" cy="1793239"/>
          </a:xfrm>
          <a:prstGeom prst="rect">
            <a:avLst/>
          </a:prstGeom>
          <a:solidFill>
            <a:srgbClr val="EEF9F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 name="Rectangle 4">
            <a:extLst>
              <a:ext uri="{FF2B5EF4-FFF2-40B4-BE49-F238E27FC236}">
                <a16:creationId xmlns:a16="http://schemas.microsoft.com/office/drawing/2014/main" id="{8010CFC0-6CE1-4E9B-B7E8-0A46E6B7B8F4}"/>
              </a:ext>
            </a:extLst>
          </p:cNvPr>
          <p:cNvSpPr/>
          <p:nvPr/>
        </p:nvSpPr>
        <p:spPr>
          <a:xfrm>
            <a:off x="603250" y="1515110"/>
            <a:ext cx="50800" cy="1793239"/>
          </a:xfrm>
          <a:prstGeom prst="rect">
            <a:avLst/>
          </a:prstGeom>
          <a:solidFill>
            <a:srgbClr val="2CBFD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TextBox 5">
            <a:extLst>
              <a:ext uri="{FF2B5EF4-FFF2-40B4-BE49-F238E27FC236}">
                <a16:creationId xmlns:a16="http://schemas.microsoft.com/office/drawing/2014/main" id="{9608E75C-EDFE-4BC5-B54E-ACBC32ACF08D}"/>
              </a:ext>
            </a:extLst>
          </p:cNvPr>
          <p:cNvSpPr txBox="1"/>
          <p:nvPr/>
        </p:nvSpPr>
        <p:spPr>
          <a:xfrm>
            <a:off x="857250" y="1870710"/>
            <a:ext cx="841375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003B50"/>
                </a:solidFill>
                <a:effectLst/>
                <a:uFillTx/>
                <a:latin typeface="Montserrat Regular"/>
                <a:sym typeface="Helvetica Neue"/>
              </a:rPr>
              <a:t>Ce que c’est : coûts de stockage et de maintien des stocks pendant leur séjour en entrepôt</a:t>
            </a:r>
            <a:endParaRPr kumimoji="0" lang="en-GB" sz="1400" b="0" i="0" u="none" strike="noStrike" cap="none" spc="0" normalizeH="0" baseline="0" dirty="0">
              <a:ln>
                <a:noFill/>
              </a:ln>
              <a:solidFill>
                <a:srgbClr val="003B50"/>
              </a:solidFill>
              <a:effectLst/>
              <a:uFillTx/>
              <a:latin typeface="Montserrat Regular"/>
              <a:sym typeface="Helvetica Neue"/>
            </a:endParaRPr>
          </a:p>
        </p:txBody>
      </p:sp>
      <p:sp>
        <p:nvSpPr>
          <p:cNvPr id="8" name="TextBox 7">
            <a:extLst>
              <a:ext uri="{FF2B5EF4-FFF2-40B4-BE49-F238E27FC236}">
                <a16:creationId xmlns:a16="http://schemas.microsoft.com/office/drawing/2014/main" id="{267C209C-A33D-4BC5-B2C1-AF9AC09EE677}"/>
              </a:ext>
            </a:extLst>
          </p:cNvPr>
          <p:cNvSpPr txBox="1"/>
          <p:nvPr/>
        </p:nvSpPr>
        <p:spPr>
          <a:xfrm>
            <a:off x="857250" y="2404110"/>
            <a:ext cx="841375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003B50"/>
                </a:solidFill>
                <a:effectLst/>
                <a:uFillTx/>
                <a:latin typeface="Montserrat Regular"/>
                <a:sym typeface="Helvetica Neue"/>
              </a:rPr>
              <a:t>Formule : Coût de détention = (Stock moyen × Taux de coût de détention)</a:t>
            </a:r>
            <a:endParaRPr kumimoji="0" lang="en-GB" sz="1400" b="0" i="0" u="none" strike="noStrike" cap="none" spc="0" normalizeH="0" baseline="0" dirty="0">
              <a:ln>
                <a:noFill/>
              </a:ln>
              <a:solidFill>
                <a:srgbClr val="003B50"/>
              </a:solidFill>
              <a:effectLst/>
              <a:uFillTx/>
              <a:latin typeface="Montserrat Regular"/>
              <a:sym typeface="Helvetica Neue"/>
            </a:endParaRPr>
          </a:p>
        </p:txBody>
      </p:sp>
      <p:sp>
        <p:nvSpPr>
          <p:cNvPr id="10" name="Rectangle 9">
            <a:extLst>
              <a:ext uri="{FF2B5EF4-FFF2-40B4-BE49-F238E27FC236}">
                <a16:creationId xmlns:a16="http://schemas.microsoft.com/office/drawing/2014/main" id="{79E649D5-0937-4B90-A7CE-5E0A64A4FD20}"/>
              </a:ext>
            </a:extLst>
          </p:cNvPr>
          <p:cNvSpPr/>
          <p:nvPr/>
        </p:nvSpPr>
        <p:spPr>
          <a:xfrm>
            <a:off x="603250" y="3742690"/>
            <a:ext cx="8896350" cy="219202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 name="Rectangle 10">
            <a:extLst>
              <a:ext uri="{FF2B5EF4-FFF2-40B4-BE49-F238E27FC236}">
                <a16:creationId xmlns:a16="http://schemas.microsoft.com/office/drawing/2014/main" id="{91223012-E3E9-47CF-B6A7-F37EB9399746}"/>
              </a:ext>
            </a:extLst>
          </p:cNvPr>
          <p:cNvSpPr/>
          <p:nvPr/>
        </p:nvSpPr>
        <p:spPr>
          <a:xfrm>
            <a:off x="603250" y="3742690"/>
            <a:ext cx="8896350" cy="2192020"/>
          </a:xfrm>
          <a:prstGeom prst="rect">
            <a:avLst/>
          </a:prstGeom>
          <a:solidFill>
            <a:srgbClr val="FFFFFF"/>
          </a:solidFill>
          <a:ln w="12700" cap="flat">
            <a:solidFill>
              <a:srgbClr val="DCDCDC"/>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 name="TextBox 11">
            <a:extLst>
              <a:ext uri="{FF2B5EF4-FFF2-40B4-BE49-F238E27FC236}">
                <a16:creationId xmlns:a16="http://schemas.microsoft.com/office/drawing/2014/main" id="{17555285-7C1F-41B0-8A25-4E3610B5EA6E}"/>
              </a:ext>
            </a:extLst>
          </p:cNvPr>
          <p:cNvSpPr txBox="1"/>
          <p:nvPr/>
        </p:nvSpPr>
        <p:spPr>
          <a:xfrm>
            <a:off x="765503" y="3971141"/>
            <a:ext cx="8255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003B50"/>
                </a:solidFill>
                <a:effectLst/>
                <a:uFillTx/>
                <a:latin typeface="Montserrat Regular"/>
                <a:sym typeface="Helvetica Neue"/>
              </a:rPr>
              <a:t>Taux typique de coût de détention : 20–40 % par an de la valeur du stock</a:t>
            </a:r>
            <a:endParaRPr kumimoji="0" lang="en-GB" sz="1400" b="0" i="0" u="none" strike="noStrike" cap="none" spc="0" normalizeH="0" baseline="0" dirty="0">
              <a:ln>
                <a:noFill/>
              </a:ln>
              <a:solidFill>
                <a:srgbClr val="003B50"/>
              </a:solidFill>
              <a:effectLst/>
              <a:uFillTx/>
              <a:latin typeface="Montserrat Regular"/>
              <a:sym typeface="Helvetica Neue"/>
            </a:endParaRPr>
          </a:p>
        </p:txBody>
      </p:sp>
      <p:sp>
        <p:nvSpPr>
          <p:cNvPr id="13" name="TextBox 12">
            <a:extLst>
              <a:ext uri="{FF2B5EF4-FFF2-40B4-BE49-F238E27FC236}">
                <a16:creationId xmlns:a16="http://schemas.microsoft.com/office/drawing/2014/main" id="{53D3A02B-4BFC-4226-930E-B7A3D122739B}"/>
              </a:ext>
            </a:extLst>
          </p:cNvPr>
          <p:cNvSpPr txBox="1"/>
          <p:nvPr/>
        </p:nvSpPr>
        <p:spPr>
          <a:xfrm>
            <a:off x="816303" y="4517241"/>
            <a:ext cx="2286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50"/>
                </a:solidFill>
                <a:effectLst/>
                <a:uFillTx/>
                <a:latin typeface="Montserrat Regular"/>
                <a:sym typeface="Helvetica Neue"/>
              </a:rPr>
              <a:t>•</a:t>
            </a:r>
          </a:p>
        </p:txBody>
      </p:sp>
      <p:sp>
        <p:nvSpPr>
          <p:cNvPr id="14" name="TextBox 13">
            <a:extLst>
              <a:ext uri="{FF2B5EF4-FFF2-40B4-BE49-F238E27FC236}">
                <a16:creationId xmlns:a16="http://schemas.microsoft.com/office/drawing/2014/main" id="{4EED0A32-0B53-4AE6-8364-A68FC7F923BD}"/>
              </a:ext>
            </a:extLst>
          </p:cNvPr>
          <p:cNvSpPr txBox="1"/>
          <p:nvPr/>
        </p:nvSpPr>
        <p:spPr>
          <a:xfrm>
            <a:off x="1095703" y="4517241"/>
            <a:ext cx="7975600" cy="381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003B50"/>
                </a:solidFill>
                <a:effectLst/>
                <a:uFillTx/>
                <a:latin typeface="Montserrat Regular"/>
                <a:sym typeface="Helvetica Neue"/>
              </a:rPr>
              <a:t>Si vous détenez 100 000 $ de stock, cela coûte 20 000–40 000 $/an à conserver</a:t>
            </a:r>
            <a:endParaRPr kumimoji="0" lang="en-GB" sz="1400" b="0" i="0" u="none" strike="noStrike" cap="none" spc="0" normalizeH="0" baseline="0" dirty="0">
              <a:ln>
                <a:noFill/>
              </a:ln>
              <a:solidFill>
                <a:srgbClr val="003B50"/>
              </a:solidFill>
              <a:effectLst/>
              <a:uFillTx/>
              <a:latin typeface="Montserrat Regular"/>
              <a:sym typeface="Helvetica Neue"/>
            </a:endParaRPr>
          </a:p>
        </p:txBody>
      </p:sp>
      <p:sp>
        <p:nvSpPr>
          <p:cNvPr id="15" name="TextBox 14">
            <a:extLst>
              <a:ext uri="{FF2B5EF4-FFF2-40B4-BE49-F238E27FC236}">
                <a16:creationId xmlns:a16="http://schemas.microsoft.com/office/drawing/2014/main" id="{31606EA4-01BB-4C3B-A0A8-5C9A78D2519F}"/>
              </a:ext>
            </a:extLst>
          </p:cNvPr>
          <p:cNvSpPr txBox="1"/>
          <p:nvPr/>
        </p:nvSpPr>
        <p:spPr>
          <a:xfrm>
            <a:off x="816303" y="4961741"/>
            <a:ext cx="2286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50"/>
                </a:solidFill>
                <a:effectLst/>
                <a:uFillTx/>
                <a:latin typeface="Montserrat Regular"/>
                <a:sym typeface="Helvetica Neue"/>
              </a:rPr>
              <a:t>•</a:t>
            </a:r>
          </a:p>
        </p:txBody>
      </p:sp>
      <p:sp>
        <p:nvSpPr>
          <p:cNvPr id="16" name="TextBox 15">
            <a:extLst>
              <a:ext uri="{FF2B5EF4-FFF2-40B4-BE49-F238E27FC236}">
                <a16:creationId xmlns:a16="http://schemas.microsoft.com/office/drawing/2014/main" id="{CF12259D-3C00-4C4B-B800-34BF2136EC0A}"/>
              </a:ext>
            </a:extLst>
          </p:cNvPr>
          <p:cNvSpPr txBox="1"/>
          <p:nvPr/>
        </p:nvSpPr>
        <p:spPr>
          <a:xfrm>
            <a:off x="1095703" y="4961741"/>
            <a:ext cx="7975600" cy="381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003B50"/>
                </a:solidFill>
                <a:effectLst/>
                <a:uFillTx/>
                <a:latin typeface="Montserrat Regular"/>
                <a:sym typeface="Helvetica Neue"/>
              </a:rPr>
              <a:t>Si l’article moyen est détenu 3 mois, coût = (100 k$ × 25 %) × 3 mois / 12 mois = 6 250 $</a:t>
            </a:r>
            <a:endParaRPr kumimoji="0" lang="en-GB" sz="1400" b="0" i="0" u="none" strike="noStrike" cap="none" spc="0" normalizeH="0" baseline="0" dirty="0">
              <a:ln>
                <a:noFill/>
              </a:ln>
              <a:solidFill>
                <a:srgbClr val="003B50"/>
              </a:solidFill>
              <a:effectLst/>
              <a:uFillTx/>
              <a:latin typeface="Montserrat Regular"/>
              <a:sym typeface="Helvetica Neue"/>
            </a:endParaRPr>
          </a:p>
        </p:txBody>
      </p:sp>
    </p:spTree>
    <p:extLst>
      <p:ext uri="{BB962C8B-B14F-4D97-AF65-F5344CB8AC3E}">
        <p14:creationId xmlns:p14="http://schemas.microsoft.com/office/powerpoint/2010/main" val="3501282429"/>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37046-4FD6-9CE9-A9F0-FBA375B95D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595A6C-5509-868C-3585-3B649AD602D6}"/>
              </a:ext>
            </a:extLst>
          </p:cNvPr>
          <p:cNvSpPr>
            <a:spLocks noGrp="1"/>
          </p:cNvSpPr>
          <p:nvPr>
            <p:ph type="title"/>
          </p:nvPr>
        </p:nvSpPr>
        <p:spPr>
          <a:xfrm>
            <a:off x="603253" y="539751"/>
            <a:ext cx="6445940" cy="717551"/>
          </a:xfrm>
        </p:spPr>
        <p:txBody>
          <a:bodyPr/>
          <a:lstStyle/>
          <a:p>
            <a:r>
              <a:rPr lang="pl-PL" dirty="0"/>
              <a:t>Composantes du coût de détention</a:t>
            </a:r>
            <a:br>
              <a:rPr lang="en-US" dirty="0"/>
            </a:br>
            <a:br>
              <a:rPr lang="pl-PL" dirty="0"/>
            </a:br>
            <a:br>
              <a:rPr lang="pl-PL" dirty="0"/>
            </a:br>
            <a:endParaRPr lang="pl-PL" dirty="0"/>
          </a:p>
        </p:txBody>
      </p:sp>
      <p:sp>
        <p:nvSpPr>
          <p:cNvPr id="3" name="Text Placeholder 2">
            <a:extLst>
              <a:ext uri="{FF2B5EF4-FFF2-40B4-BE49-F238E27FC236}">
                <a16:creationId xmlns:a16="http://schemas.microsoft.com/office/drawing/2014/main" id="{064DCAD1-95E2-BF1E-59D7-AB3E134F9ECF}"/>
              </a:ext>
            </a:extLst>
          </p:cNvPr>
          <p:cNvSpPr>
            <a:spLocks noGrp="1"/>
          </p:cNvSpPr>
          <p:nvPr>
            <p:ph type="body" sz="half" idx="1"/>
          </p:nvPr>
        </p:nvSpPr>
        <p:spPr>
          <a:xfrm>
            <a:off x="603253" y="1257302"/>
            <a:ext cx="8807980" cy="5059521"/>
          </a:xfrm>
        </p:spPr>
        <p:txBody>
          <a:bodyPr>
            <a:normAutofit/>
          </a:bodyPr>
          <a:lstStyle/>
          <a:p>
            <a:pPr>
              <a:buFont typeface="Wingdings" panose="05000000000000000000" pitchFamily="2" charset="2"/>
              <a:buChar char="§"/>
            </a:pPr>
            <a:r>
              <a:rPr lang="en-US" sz="2000" b="0" i="0" dirty="0">
                <a:latin typeface="Montserrat Regular"/>
              </a:rPr>
              <a:t>Storage Space : Warehouse rent/depreciation pour space occupied by stock</a:t>
            </a:r>
          </a:p>
          <a:p>
            <a:pPr>
              <a:buFont typeface="Wingdings" panose="05000000000000000000" pitchFamily="2" charset="2"/>
              <a:buChar char="§"/>
            </a:pPr>
            <a:r>
              <a:rPr lang="en-US" sz="2000" b="0" i="0" dirty="0">
                <a:latin typeface="Montserrat Regular"/>
              </a:rPr>
              <a:t>Handling &amp; Movement : Labor à move, organize, manage stock</a:t>
            </a:r>
          </a:p>
          <a:p>
            <a:pPr>
              <a:buFont typeface="Wingdings" panose="05000000000000000000" pitchFamily="2" charset="2"/>
              <a:buChar char="§"/>
            </a:pPr>
            <a:r>
              <a:rPr lang="en-US" sz="2000" b="0" i="0" dirty="0">
                <a:latin typeface="Montserrat Regular"/>
              </a:rPr>
              <a:t>Insurance : Insurance on stock value (protection against theft, damage)</a:t>
            </a:r>
          </a:p>
          <a:p>
            <a:pPr>
              <a:buFont typeface="Wingdings" panose="05000000000000000000" pitchFamily="2" charset="2"/>
              <a:buChar char="§"/>
            </a:pPr>
            <a:r>
              <a:rPr lang="en-US" sz="2000" b="0" i="0" dirty="0">
                <a:latin typeface="Montserrat Regular"/>
              </a:rPr>
              <a:t>Obsolescence/Spoilage : Products expire, spoil, become outdated, ou are damaged</a:t>
            </a:r>
          </a:p>
          <a:p>
            <a:pPr>
              <a:buFont typeface="Wingdings" panose="05000000000000000000" pitchFamily="2" charset="2"/>
              <a:buChar char="§"/>
            </a:pPr>
            <a:r>
              <a:rPr lang="en-US" sz="2000" b="0" i="0" dirty="0">
                <a:latin typeface="Montserrat Regular"/>
              </a:rPr>
              <a:t>Shrinkage : Loss à theft, damage, ou miscount</a:t>
            </a:r>
          </a:p>
          <a:p>
            <a:pPr>
              <a:buFont typeface="Wingdings" panose="05000000000000000000" pitchFamily="2" charset="2"/>
              <a:buChar char="§"/>
            </a:pPr>
            <a:r>
              <a:rPr lang="en-US" sz="2000" b="0" i="0" dirty="0">
                <a:latin typeface="Montserrat Regular"/>
              </a:rPr>
              <a:t>Working Capital Coût : Coût de capital tied up dans stock (money could be invested elsewhere)</a:t>
            </a:r>
          </a:p>
          <a:p>
            <a:pPr marL="0" indent="0">
              <a:buNone/>
            </a:pPr>
            <a:endParaRPr lang="pl-PL" sz="2000" b="0" i="0" dirty="0">
              <a:latin typeface="Montserrat Regular"/>
            </a:endParaRPr>
          </a:p>
        </p:txBody>
      </p:sp>
    </p:spTree>
    <p:extLst>
      <p:ext uri="{BB962C8B-B14F-4D97-AF65-F5344CB8AC3E}">
        <p14:creationId xmlns:p14="http://schemas.microsoft.com/office/powerpoint/2010/main" val="1700903988"/>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5CE8D5-0FAC-2262-C379-168EE9ACB2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F076A2-CF6D-4492-8CBA-D5A37CC0A279}"/>
              </a:ext>
            </a:extLst>
          </p:cNvPr>
          <p:cNvSpPr>
            <a:spLocks noGrp="1"/>
          </p:cNvSpPr>
          <p:nvPr>
            <p:ph type="title"/>
          </p:nvPr>
        </p:nvSpPr>
        <p:spPr>
          <a:xfrm>
            <a:off x="603252" y="539751"/>
            <a:ext cx="6961329" cy="717551"/>
          </a:xfrm>
        </p:spPr>
        <p:txBody>
          <a:bodyPr/>
          <a:lstStyle/>
          <a:p>
            <a:r>
              <a:rPr lang="en-US" dirty="0"/>
              <a:t>Catégorie de coût 2 : coûts de commande</a:t>
            </a:r>
            <a:br>
              <a:rPr lang="en-US" dirty="0"/>
            </a:br>
            <a:br>
              <a:rPr lang="en-US" dirty="0"/>
            </a:br>
            <a:br>
              <a:rPr lang="pl-PL" dirty="0"/>
            </a:br>
            <a:br>
              <a:rPr lang="pl-PL" dirty="0"/>
            </a:br>
            <a:endParaRPr lang="pl-PL" dirty="0"/>
          </a:p>
        </p:txBody>
      </p:sp>
      <p:pic>
        <p:nvPicPr>
          <p:cNvPr id="4" name="Obraz 3" descr="Obraz zawierający tekst, Czcionka, linia, zrzut ekranu&#10;&#10;Zawartość wygenerowana przez AI może być niepoprawna.">
            <a:extLst>
              <a:ext uri="{FF2B5EF4-FFF2-40B4-BE49-F238E27FC236}">
                <a16:creationId xmlns:a16="http://schemas.microsoft.com/office/drawing/2014/main" id="{8D696135-706D-AE27-97E8-5D834832F6AE}"/>
              </a:ext>
            </a:extLst>
          </p:cNvPr>
          <p:cNvPicPr>
            <a:picLocks noChangeAspect="1"/>
          </p:cNvPicPr>
          <p:nvPr/>
        </p:nvPicPr>
        <p:blipFill>
          <a:blip r:embed="rId3"/>
          <a:stretch>
            <a:fillRect/>
          </a:stretch>
        </p:blipFill>
        <p:spPr>
          <a:xfrm>
            <a:off x="603252" y="1413313"/>
            <a:ext cx="9003149" cy="1702029"/>
          </a:xfrm>
          <a:prstGeom prst="rect">
            <a:avLst/>
          </a:prstGeom>
        </p:spPr>
      </p:pic>
      <p:sp>
        <p:nvSpPr>
          <p:cNvPr id="6" name="pole tekstowe 5">
            <a:extLst>
              <a:ext uri="{FF2B5EF4-FFF2-40B4-BE49-F238E27FC236}">
                <a16:creationId xmlns:a16="http://schemas.microsoft.com/office/drawing/2014/main" id="{D2EB28F0-C9E3-5543-5D6E-00F81A3B16E5}"/>
              </a:ext>
            </a:extLst>
          </p:cNvPr>
          <p:cNvSpPr txBox="1"/>
          <p:nvPr/>
        </p:nvSpPr>
        <p:spPr>
          <a:xfrm>
            <a:off x="619874" y="3677932"/>
            <a:ext cx="9003149" cy="234423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l-PL" sz="2000" b="0" i="0" dirty="0">
                <a:latin typeface="Montserrat Regular"/>
              </a:rPr>
              <a:t>Le compromis lié aux coûts de commande :</a:t>
            </a:r>
          </a:p>
          <a:p>
            <a:pPr marL="304796" indent="-304796" defTabSz="1219154">
              <a:buClr>
                <a:srgbClr val="F78722"/>
              </a:buClr>
              <a:buSzPct val="123000"/>
              <a:buFont typeface="Wingdings" panose="05000000000000000000" pitchFamily="2" charset="2"/>
              <a:buChar char="§"/>
            </a:pPr>
            <a:r>
              <a:rPr lang="en-US" sz="2000" b="0" i="0" dirty="0">
                <a:solidFill>
                  <a:srgbClr val="432411"/>
                </a:solidFill>
                <a:latin typeface="Montserrat Regular"/>
              </a:rPr>
              <a:t>Commander fréquemment (petites quantités) : coûts de commande élevés (nombreuses commandes)</a:t>
            </a:r>
          </a:p>
          <a:p>
            <a:pPr marL="304796" indent="-304796" defTabSz="1219154">
              <a:buClr>
                <a:srgbClr val="F78722"/>
              </a:buClr>
              <a:buSzPct val="123000"/>
              <a:buFont typeface="Wingdings" panose="05000000000000000000" pitchFamily="2" charset="2"/>
              <a:buChar char="§"/>
            </a:pPr>
            <a:r>
              <a:rPr lang="en-US" sz="2000" b="0" i="0" dirty="0">
                <a:solidFill>
                  <a:srgbClr val="432411"/>
                </a:solidFill>
                <a:latin typeface="Montserrat Regular"/>
              </a:rPr>
              <a:t>Commander rarement (grandes quantités) : faibles coûts de commande (peu de commandes), mais coûts de détention élevés (stock important)</a:t>
            </a:r>
          </a:p>
        </p:txBody>
      </p:sp>
      <p:sp>
        <p:nvSpPr>
          <p:cNvPr id="3" name="Rectangle 2">
            <a:extLst>
              <a:ext uri="{FF2B5EF4-FFF2-40B4-BE49-F238E27FC236}">
                <a16:creationId xmlns:a16="http://schemas.microsoft.com/office/drawing/2014/main" id="{811F6B9C-172C-42AC-8546-48198985EB28}"/>
              </a:ext>
            </a:extLst>
          </p:cNvPr>
          <p:cNvSpPr/>
          <p:nvPr/>
        </p:nvSpPr>
        <p:spPr>
          <a:xfrm>
            <a:off x="603250" y="1413510"/>
            <a:ext cx="9003030" cy="170307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 name="Rectangle 4">
            <a:extLst>
              <a:ext uri="{FF2B5EF4-FFF2-40B4-BE49-F238E27FC236}">
                <a16:creationId xmlns:a16="http://schemas.microsoft.com/office/drawing/2014/main" id="{8C5F2EDD-D40F-486E-A426-583E99849ECB}"/>
              </a:ext>
            </a:extLst>
          </p:cNvPr>
          <p:cNvSpPr/>
          <p:nvPr/>
        </p:nvSpPr>
        <p:spPr>
          <a:xfrm>
            <a:off x="603250" y="1413510"/>
            <a:ext cx="9003030" cy="1703070"/>
          </a:xfrm>
          <a:prstGeom prst="rect">
            <a:avLst/>
          </a:prstGeom>
          <a:solidFill>
            <a:srgbClr val="EEF9F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 name="Rectangle 6">
            <a:extLst>
              <a:ext uri="{FF2B5EF4-FFF2-40B4-BE49-F238E27FC236}">
                <a16:creationId xmlns:a16="http://schemas.microsoft.com/office/drawing/2014/main" id="{9AA3AF89-392B-4001-9570-231B9534F4D7}"/>
              </a:ext>
            </a:extLst>
          </p:cNvPr>
          <p:cNvSpPr/>
          <p:nvPr/>
        </p:nvSpPr>
        <p:spPr>
          <a:xfrm>
            <a:off x="603250" y="1413510"/>
            <a:ext cx="50800" cy="1703070"/>
          </a:xfrm>
          <a:prstGeom prst="rect">
            <a:avLst/>
          </a:prstGeom>
          <a:solidFill>
            <a:srgbClr val="2CBFD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 name="TextBox 7">
            <a:extLst>
              <a:ext uri="{FF2B5EF4-FFF2-40B4-BE49-F238E27FC236}">
                <a16:creationId xmlns:a16="http://schemas.microsoft.com/office/drawing/2014/main" id="{8D295795-B6B7-4101-BD51-B0863B13365A}"/>
              </a:ext>
            </a:extLst>
          </p:cNvPr>
          <p:cNvSpPr txBox="1"/>
          <p:nvPr/>
        </p:nvSpPr>
        <p:spPr>
          <a:xfrm>
            <a:off x="857250" y="1769110"/>
            <a:ext cx="852043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400" b="0" i="0" u="none" strike="noStrike" cap="none" spc="0" normalizeH="0" baseline="0" dirty="0">
                <a:ln>
                  <a:noFill/>
                </a:ln>
                <a:solidFill>
                  <a:srgbClr val="003B50"/>
                </a:solidFill>
                <a:effectLst/>
                <a:uFillTx/>
                <a:latin typeface="Montserrat Regular"/>
                <a:sym typeface="Helvetica Neue"/>
              </a:rPr>
              <a:t>Ce que c’est : coûts pour passer une commande et recevoir les marchandises du fournisseur</a:t>
            </a:r>
            <a:endParaRPr kumimoji="0" lang="en-GB" sz="1400" b="0" i="0" u="none" strike="noStrike" cap="none" spc="0" normalizeH="0" baseline="0" dirty="0">
              <a:ln>
                <a:noFill/>
              </a:ln>
              <a:solidFill>
                <a:srgbClr val="003B50"/>
              </a:solidFill>
              <a:effectLst/>
              <a:uFillTx/>
              <a:latin typeface="Montserrat Regular"/>
              <a:sym typeface="Helvetica Neue"/>
            </a:endParaRPr>
          </a:p>
        </p:txBody>
      </p:sp>
      <p:sp>
        <p:nvSpPr>
          <p:cNvPr id="9" name="TextBox 8">
            <a:extLst>
              <a:ext uri="{FF2B5EF4-FFF2-40B4-BE49-F238E27FC236}">
                <a16:creationId xmlns:a16="http://schemas.microsoft.com/office/drawing/2014/main" id="{6928BC36-03FA-4F0F-969C-0421D5A090E6}"/>
              </a:ext>
            </a:extLst>
          </p:cNvPr>
          <p:cNvSpPr txBox="1"/>
          <p:nvPr/>
        </p:nvSpPr>
        <p:spPr>
          <a:xfrm>
            <a:off x="869950" y="2111927"/>
            <a:ext cx="852043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400" b="0" i="0" u="none" strike="noStrike" cap="none" spc="0" normalizeH="0" baseline="0" dirty="0">
                <a:ln>
                  <a:noFill/>
                </a:ln>
                <a:solidFill>
                  <a:srgbClr val="003B50"/>
                </a:solidFill>
                <a:effectLst/>
                <a:uFillTx/>
                <a:latin typeface="Montserrat Regular"/>
                <a:sym typeface="Helvetica Neue"/>
              </a:rPr>
              <a:t>Formule : Coût de commande = (Nombre de commandes par an × Coût par commande)</a:t>
            </a:r>
            <a:endParaRPr kumimoji="0" lang="en-GB" sz="1400" b="0" i="0" u="none" strike="noStrike" cap="none" spc="0" normalizeH="0" baseline="0" dirty="0">
              <a:ln>
                <a:noFill/>
              </a:ln>
              <a:solidFill>
                <a:srgbClr val="003B50"/>
              </a:solidFill>
              <a:effectLst/>
              <a:uFillTx/>
              <a:latin typeface="Montserrat Regular"/>
              <a:sym typeface="Helvetica Neue"/>
            </a:endParaRPr>
          </a:p>
        </p:txBody>
      </p:sp>
    </p:spTree>
    <p:extLst>
      <p:ext uri="{BB962C8B-B14F-4D97-AF65-F5344CB8AC3E}">
        <p14:creationId xmlns:p14="http://schemas.microsoft.com/office/powerpoint/2010/main" val="525638953"/>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88EDD7-1658-7323-6A24-9642040673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AB01E5-7F94-7B40-4059-B5888FB7BDB7}"/>
              </a:ext>
            </a:extLst>
          </p:cNvPr>
          <p:cNvSpPr>
            <a:spLocks noGrp="1"/>
          </p:cNvSpPr>
          <p:nvPr>
            <p:ph type="title"/>
          </p:nvPr>
        </p:nvSpPr>
        <p:spPr>
          <a:xfrm>
            <a:off x="603253" y="539751"/>
            <a:ext cx="6445940" cy="717551"/>
          </a:xfrm>
        </p:spPr>
        <p:txBody>
          <a:bodyPr/>
          <a:lstStyle/>
          <a:p>
            <a:r>
              <a:rPr lang="pl-PL" dirty="0"/>
              <a:t>Composantes du coût de commande</a:t>
            </a:r>
            <a:br>
              <a:rPr lang="en-US" dirty="0"/>
            </a:br>
            <a:br>
              <a:rPr lang="pl-PL" dirty="0"/>
            </a:br>
            <a:br>
              <a:rPr lang="pl-PL" dirty="0"/>
            </a:br>
            <a:endParaRPr lang="pl-PL" dirty="0"/>
          </a:p>
        </p:txBody>
      </p:sp>
      <p:sp>
        <p:nvSpPr>
          <p:cNvPr id="3" name="Text Placeholder 2">
            <a:extLst>
              <a:ext uri="{FF2B5EF4-FFF2-40B4-BE49-F238E27FC236}">
                <a16:creationId xmlns:a16="http://schemas.microsoft.com/office/drawing/2014/main" id="{922210AF-2FCB-39B6-84B9-8353CA5E8B0F}"/>
              </a:ext>
            </a:extLst>
          </p:cNvPr>
          <p:cNvSpPr>
            <a:spLocks noGrp="1"/>
          </p:cNvSpPr>
          <p:nvPr>
            <p:ph type="body" sz="half" idx="1"/>
          </p:nvPr>
        </p:nvSpPr>
        <p:spPr>
          <a:xfrm>
            <a:off x="603253" y="1257302"/>
            <a:ext cx="8807980" cy="5059521"/>
          </a:xfrm>
        </p:spPr>
        <p:txBody>
          <a:bodyPr>
            <a:normAutofit/>
          </a:bodyPr>
          <a:lstStyle/>
          <a:p>
            <a:pPr>
              <a:buFont typeface="Wingdings" panose="05000000000000000000" pitchFamily="2" charset="2"/>
              <a:buChar char="§"/>
            </a:pPr>
            <a:r>
              <a:rPr lang="en-US" sz="2000" b="0" i="0" dirty="0">
                <a:latin typeface="Montserrat Regular"/>
              </a:rPr>
              <a:t>Approvisionnement Time : Buyer time à requisition, negotiate, processus PO</a:t>
            </a:r>
          </a:p>
          <a:p>
            <a:pPr>
              <a:buFont typeface="Wingdings" panose="05000000000000000000" pitchFamily="2" charset="2"/>
              <a:buChar char="§"/>
            </a:pPr>
            <a:r>
              <a:rPr lang="en-US" sz="2000" b="0" i="0" dirty="0">
                <a:latin typeface="Montserrat Regular"/>
              </a:rPr>
              <a:t>Receiving Time : Receiving dock labor à unload, inspect, log goods</a:t>
            </a:r>
          </a:p>
          <a:p>
            <a:pPr>
              <a:buFont typeface="Wingdings" panose="05000000000000000000" pitchFamily="2" charset="2"/>
              <a:buChar char="§"/>
            </a:pPr>
            <a:r>
              <a:rPr lang="en-US" sz="2000" b="0" i="0" dirty="0">
                <a:latin typeface="Montserrat Regular"/>
              </a:rPr>
              <a:t>Qualité Inspection : Testing et verification de incoming goods</a:t>
            </a:r>
          </a:p>
          <a:p>
            <a:pPr>
              <a:buFont typeface="Wingdings" panose="05000000000000000000" pitchFamily="2" charset="2"/>
              <a:buChar char="§"/>
            </a:pPr>
            <a:r>
              <a:rPr lang="en-US" sz="2000" b="0" i="0" dirty="0">
                <a:latin typeface="Montserrat Regular"/>
              </a:rPr>
              <a:t>Processusing/Approval : Accounting à match invoice à PO à receipt</a:t>
            </a:r>
          </a:p>
          <a:p>
            <a:pPr>
              <a:buFont typeface="Wingdings" panose="05000000000000000000" pitchFamily="2" charset="2"/>
              <a:buChar char="§"/>
            </a:pPr>
            <a:r>
              <a:rPr lang="en-US" sz="2000" b="0" i="0" dirty="0">
                <a:latin typeface="Montserrat Regular"/>
              </a:rPr>
              <a:t>Transport : Sometimes company pays pour shipping de fournisseur</a:t>
            </a:r>
          </a:p>
          <a:p>
            <a:pPr marL="0" indent="0">
              <a:buNone/>
            </a:pPr>
            <a:endParaRPr lang="pl-PL" sz="2000" b="0" i="0" dirty="0">
              <a:latin typeface="Montserrat Regular"/>
            </a:endParaRPr>
          </a:p>
        </p:txBody>
      </p:sp>
    </p:spTree>
    <p:extLst>
      <p:ext uri="{BB962C8B-B14F-4D97-AF65-F5344CB8AC3E}">
        <p14:creationId xmlns:p14="http://schemas.microsoft.com/office/powerpoint/2010/main" val="2488717387"/>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F40B43-58A2-1BE8-F3DA-06EF75FC42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F26037-0E10-5D79-64A2-74B8EAE02CE2}"/>
              </a:ext>
            </a:extLst>
          </p:cNvPr>
          <p:cNvSpPr>
            <a:spLocks noGrp="1"/>
          </p:cNvSpPr>
          <p:nvPr>
            <p:ph type="title"/>
          </p:nvPr>
        </p:nvSpPr>
        <p:spPr>
          <a:xfrm>
            <a:off x="603253" y="539751"/>
            <a:ext cx="6445940" cy="717551"/>
          </a:xfrm>
        </p:spPr>
        <p:txBody>
          <a:bodyPr/>
          <a:lstStyle/>
          <a:p>
            <a:r>
              <a:rPr lang="en-US" dirty="0"/>
              <a:t>Catégorie de coût 3 : coûts de rupture de stock</a:t>
            </a:r>
            <a:br>
              <a:rPr lang="en-US" dirty="0"/>
            </a:br>
            <a:br>
              <a:rPr lang="en-US" dirty="0"/>
            </a:br>
            <a:br>
              <a:rPr lang="pl-PL" dirty="0"/>
            </a:br>
            <a:br>
              <a:rPr lang="pl-PL" dirty="0"/>
            </a:br>
            <a:endParaRPr lang="pl-PL" dirty="0"/>
          </a:p>
        </p:txBody>
      </p:sp>
      <p:pic>
        <p:nvPicPr>
          <p:cNvPr id="4" name="Obraz 3" descr="Obraz zawierający tekst, zrzut ekranu, Czcionka, linia&#10;&#10;Zawartość wygenerowana przez AI może być niepoprawna.">
            <a:extLst>
              <a:ext uri="{FF2B5EF4-FFF2-40B4-BE49-F238E27FC236}">
                <a16:creationId xmlns:a16="http://schemas.microsoft.com/office/drawing/2014/main" id="{7658DF70-D07E-AF73-1787-51CCFB37534D}"/>
              </a:ext>
            </a:extLst>
          </p:cNvPr>
          <p:cNvPicPr>
            <a:picLocks noChangeAspect="1"/>
          </p:cNvPicPr>
          <p:nvPr/>
        </p:nvPicPr>
        <p:blipFill>
          <a:blip r:embed="rId3"/>
          <a:stretch>
            <a:fillRect/>
          </a:stretch>
        </p:blipFill>
        <p:spPr>
          <a:xfrm>
            <a:off x="570000" y="1623062"/>
            <a:ext cx="9006262" cy="1749248"/>
          </a:xfrm>
          <a:prstGeom prst="rect">
            <a:avLst/>
          </a:prstGeom>
        </p:spPr>
      </p:pic>
      <p:pic>
        <p:nvPicPr>
          <p:cNvPr id="6" name="Obraz 5" descr="Obraz zawierający tekst, zrzut ekranu, Czcionka, linia&#10;&#10;Zawartość wygenerowana przez AI może być niepoprawna.">
            <a:extLst>
              <a:ext uri="{FF2B5EF4-FFF2-40B4-BE49-F238E27FC236}">
                <a16:creationId xmlns:a16="http://schemas.microsoft.com/office/drawing/2014/main" id="{0363ED4B-9145-F29F-2F13-3586E3B4A4EB}"/>
              </a:ext>
            </a:extLst>
          </p:cNvPr>
          <p:cNvPicPr>
            <a:picLocks noChangeAspect="1"/>
          </p:cNvPicPr>
          <p:nvPr/>
        </p:nvPicPr>
        <p:blipFill>
          <a:blip r:embed="rId4"/>
          <a:stretch>
            <a:fillRect/>
          </a:stretch>
        </p:blipFill>
        <p:spPr>
          <a:xfrm>
            <a:off x="569999" y="3894792"/>
            <a:ext cx="9006261" cy="2095574"/>
          </a:xfrm>
          <a:prstGeom prst="rect">
            <a:avLst/>
          </a:prstGeom>
        </p:spPr>
      </p:pic>
      <p:sp>
        <p:nvSpPr>
          <p:cNvPr id="3" name="Rectangle 2">
            <a:extLst>
              <a:ext uri="{FF2B5EF4-FFF2-40B4-BE49-F238E27FC236}">
                <a16:creationId xmlns:a16="http://schemas.microsoft.com/office/drawing/2014/main" id="{1D3DFE6E-1244-4DF5-A4EE-952B348E3FC8}"/>
              </a:ext>
            </a:extLst>
          </p:cNvPr>
          <p:cNvSpPr/>
          <p:nvPr/>
        </p:nvSpPr>
        <p:spPr>
          <a:xfrm>
            <a:off x="570230" y="1623060"/>
            <a:ext cx="9006840" cy="175006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 name="Rectangle 4">
            <a:extLst>
              <a:ext uri="{FF2B5EF4-FFF2-40B4-BE49-F238E27FC236}">
                <a16:creationId xmlns:a16="http://schemas.microsoft.com/office/drawing/2014/main" id="{934FDBA7-C613-4405-940D-C3A6AA01E452}"/>
              </a:ext>
            </a:extLst>
          </p:cNvPr>
          <p:cNvSpPr/>
          <p:nvPr/>
        </p:nvSpPr>
        <p:spPr>
          <a:xfrm>
            <a:off x="570230" y="1623060"/>
            <a:ext cx="9006840" cy="1750060"/>
          </a:xfrm>
          <a:prstGeom prst="rect">
            <a:avLst/>
          </a:prstGeom>
          <a:solidFill>
            <a:srgbClr val="EEF9F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 name="Rectangle 6">
            <a:extLst>
              <a:ext uri="{FF2B5EF4-FFF2-40B4-BE49-F238E27FC236}">
                <a16:creationId xmlns:a16="http://schemas.microsoft.com/office/drawing/2014/main" id="{FB042B82-19BF-49F3-875B-ADCD509BB2A2}"/>
              </a:ext>
            </a:extLst>
          </p:cNvPr>
          <p:cNvSpPr/>
          <p:nvPr/>
        </p:nvSpPr>
        <p:spPr>
          <a:xfrm>
            <a:off x="570230" y="1623060"/>
            <a:ext cx="50800" cy="1750060"/>
          </a:xfrm>
          <a:prstGeom prst="rect">
            <a:avLst/>
          </a:prstGeom>
          <a:solidFill>
            <a:srgbClr val="2CBFD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 name="TextBox 7">
            <a:extLst>
              <a:ext uri="{FF2B5EF4-FFF2-40B4-BE49-F238E27FC236}">
                <a16:creationId xmlns:a16="http://schemas.microsoft.com/office/drawing/2014/main" id="{B75CE4D3-7A43-4270-89DD-502F41E39CCE}"/>
              </a:ext>
            </a:extLst>
          </p:cNvPr>
          <p:cNvSpPr txBox="1"/>
          <p:nvPr/>
        </p:nvSpPr>
        <p:spPr>
          <a:xfrm>
            <a:off x="824230" y="1978660"/>
            <a:ext cx="852424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003B50"/>
                </a:solidFill>
                <a:effectLst/>
                <a:uFillTx/>
                <a:latin typeface="Montserrat Regular"/>
                <a:sym typeface="Helvetica Neue"/>
              </a:rPr>
              <a:t>Ce que c’est : coûts lorsque le stock est épuisé et que la demande client ne peut pas être satisfaite</a:t>
            </a:r>
            <a:endParaRPr kumimoji="0" lang="en-GB" sz="1400" b="0" i="0" u="none" strike="noStrike" cap="none" spc="0" normalizeH="0" baseline="0" dirty="0">
              <a:ln>
                <a:noFill/>
              </a:ln>
              <a:solidFill>
                <a:srgbClr val="003B50"/>
              </a:solidFill>
              <a:effectLst/>
              <a:uFillTx/>
              <a:latin typeface="Montserrat Regular"/>
              <a:sym typeface="Helvetica Neue"/>
            </a:endParaRPr>
          </a:p>
        </p:txBody>
      </p:sp>
      <p:sp>
        <p:nvSpPr>
          <p:cNvPr id="9" name="TextBox 8">
            <a:extLst>
              <a:ext uri="{FF2B5EF4-FFF2-40B4-BE49-F238E27FC236}">
                <a16:creationId xmlns:a16="http://schemas.microsoft.com/office/drawing/2014/main" id="{BD4DC7BE-B65A-48F2-A128-66F74914A1E2}"/>
              </a:ext>
            </a:extLst>
          </p:cNvPr>
          <p:cNvSpPr txBox="1"/>
          <p:nvPr/>
        </p:nvSpPr>
        <p:spPr>
          <a:xfrm>
            <a:off x="824230" y="2512060"/>
            <a:ext cx="852424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003B50"/>
                </a:solidFill>
                <a:effectLst/>
                <a:uFillTx/>
                <a:latin typeface="Montserrat Regular"/>
                <a:sym typeface="Helvetica Neue"/>
              </a:rPr>
              <a:t>Formule : Coût de rupture = (Nombre d’unités manquantes × Coût par rupture)</a:t>
            </a:r>
            <a:endParaRPr kumimoji="0" lang="en-GB" sz="1400" b="0" i="0" u="none" strike="noStrike" cap="none" spc="0" normalizeH="0" baseline="0" dirty="0">
              <a:ln>
                <a:noFill/>
              </a:ln>
              <a:solidFill>
                <a:srgbClr val="003B50"/>
              </a:solidFill>
              <a:effectLst/>
              <a:uFillTx/>
              <a:latin typeface="Montserrat Regular"/>
              <a:sym typeface="Helvetica Neue"/>
            </a:endParaRPr>
          </a:p>
        </p:txBody>
      </p:sp>
      <p:sp>
        <p:nvSpPr>
          <p:cNvPr id="10" name="Rectangle 9">
            <a:extLst>
              <a:ext uri="{FF2B5EF4-FFF2-40B4-BE49-F238E27FC236}">
                <a16:creationId xmlns:a16="http://schemas.microsoft.com/office/drawing/2014/main" id="{46742A78-90CB-431F-B86A-C2EADAB7FC58}"/>
              </a:ext>
            </a:extLst>
          </p:cNvPr>
          <p:cNvSpPr/>
          <p:nvPr/>
        </p:nvSpPr>
        <p:spPr>
          <a:xfrm>
            <a:off x="570230" y="3895090"/>
            <a:ext cx="9006840" cy="2095500"/>
          </a:xfrm>
          <a:prstGeom prst="rect">
            <a:avLst/>
          </a:prstGeom>
          <a:solidFill>
            <a:srgbClr val="FFF8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 name="Rectangle 10">
            <a:extLst>
              <a:ext uri="{FF2B5EF4-FFF2-40B4-BE49-F238E27FC236}">
                <a16:creationId xmlns:a16="http://schemas.microsoft.com/office/drawing/2014/main" id="{C20FFB65-5A4D-4B64-B429-49E1C0D3CD1E}"/>
              </a:ext>
            </a:extLst>
          </p:cNvPr>
          <p:cNvSpPr/>
          <p:nvPr/>
        </p:nvSpPr>
        <p:spPr>
          <a:xfrm>
            <a:off x="570230" y="3895090"/>
            <a:ext cx="50800" cy="2095500"/>
          </a:xfrm>
          <a:prstGeom prst="rect">
            <a:avLst/>
          </a:prstGeom>
          <a:solidFill>
            <a:srgbClr val="B85A2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 name="Rectangle 11">
            <a:extLst>
              <a:ext uri="{FF2B5EF4-FFF2-40B4-BE49-F238E27FC236}">
                <a16:creationId xmlns:a16="http://schemas.microsoft.com/office/drawing/2014/main" id="{A4BE05F7-7821-4B22-B69A-1B7BA53644AD}"/>
              </a:ext>
            </a:extLst>
          </p:cNvPr>
          <p:cNvSpPr/>
          <p:nvPr/>
        </p:nvSpPr>
        <p:spPr>
          <a:xfrm>
            <a:off x="863600" y="4406900"/>
            <a:ext cx="215900" cy="215900"/>
          </a:xfrm>
          <a:prstGeom prst="rect">
            <a:avLst/>
          </a:prstGeom>
          <a:solidFill>
            <a:srgbClr val="F6B54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 name="TextBox 12">
            <a:extLst>
              <a:ext uri="{FF2B5EF4-FFF2-40B4-BE49-F238E27FC236}">
                <a16:creationId xmlns:a16="http://schemas.microsoft.com/office/drawing/2014/main" id="{217ABBC4-DFEF-49C2-90FF-294E4B3972E6}"/>
              </a:ext>
            </a:extLst>
          </p:cNvPr>
          <p:cNvSpPr txBox="1"/>
          <p:nvPr/>
        </p:nvSpPr>
        <p:spPr>
          <a:xfrm>
            <a:off x="920750" y="4394200"/>
            <a:ext cx="101600" cy="190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200" b="0" i="0" u="none" strike="noStrike" cap="none" spc="0" normalizeH="0" baseline="0">
                <a:ln>
                  <a:noFill/>
                </a:ln>
                <a:solidFill>
                  <a:srgbClr val="FFFFFF"/>
                </a:solidFill>
                <a:effectLst/>
                <a:uFillTx/>
                <a:latin typeface="Montserrat Regular"/>
                <a:sym typeface="Helvetica Neue"/>
              </a:rPr>
              <a:t>!</a:t>
            </a:r>
          </a:p>
        </p:txBody>
      </p:sp>
      <p:sp>
        <p:nvSpPr>
          <p:cNvPr id="14" name="TextBox 13">
            <a:extLst>
              <a:ext uri="{FF2B5EF4-FFF2-40B4-BE49-F238E27FC236}">
                <a16:creationId xmlns:a16="http://schemas.microsoft.com/office/drawing/2014/main" id="{48409B3F-049A-44C2-BE47-9DF03C262A44}"/>
              </a:ext>
            </a:extLst>
          </p:cNvPr>
          <p:cNvSpPr txBox="1"/>
          <p:nvPr/>
        </p:nvSpPr>
        <p:spPr>
          <a:xfrm>
            <a:off x="1193800" y="4419600"/>
            <a:ext cx="66040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003B50"/>
                </a:solidFill>
                <a:effectLst/>
                <a:uFillTx/>
                <a:latin typeface="Montserrat Regular"/>
                <a:sym typeface="Helvetica Neue"/>
              </a:rPr>
              <a:t>Les coûts de rupture sont souvent cachés mais SÉVÈRES</a:t>
            </a:r>
            <a:endParaRPr kumimoji="0" lang="en-GB" sz="1400" b="0" i="0" u="none" strike="noStrike" cap="none" spc="0" normalizeH="0" baseline="0" dirty="0">
              <a:ln>
                <a:noFill/>
              </a:ln>
              <a:solidFill>
                <a:srgbClr val="003B50"/>
              </a:solidFill>
              <a:effectLst/>
              <a:uFillTx/>
              <a:latin typeface="Montserrat Regular"/>
              <a:sym typeface="Helvetica Neue"/>
            </a:endParaRPr>
          </a:p>
        </p:txBody>
      </p:sp>
      <p:sp>
        <p:nvSpPr>
          <p:cNvPr id="15" name="TextBox 14">
            <a:extLst>
              <a:ext uri="{FF2B5EF4-FFF2-40B4-BE49-F238E27FC236}">
                <a16:creationId xmlns:a16="http://schemas.microsoft.com/office/drawing/2014/main" id="{ED7B1FDF-6213-4E48-AEA6-A78B50AB4AD3}"/>
              </a:ext>
            </a:extLst>
          </p:cNvPr>
          <p:cNvSpPr txBox="1"/>
          <p:nvPr/>
        </p:nvSpPr>
        <p:spPr>
          <a:xfrm>
            <a:off x="824230" y="4747260"/>
            <a:ext cx="8128000" cy="698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003B50"/>
                </a:solidFill>
                <a:effectLst/>
                <a:uFillTx/>
                <a:latin typeface="Montserrat Regular"/>
                <a:sym typeface="Helvetica Neue"/>
              </a:rPr>
              <a:t>Pour un magasin de détail, une journée de rupture de stock peut entraîner 10 000 $ de ventes perdues. Pour une usine, une journée de rupture peut arrêter la production et coûter plus de 100 000 $/jour.</a:t>
            </a:r>
            <a:endParaRPr kumimoji="0" lang="en-GB" sz="1400" b="0" i="0" u="none" strike="noStrike" cap="none" spc="0" normalizeH="0" baseline="0" dirty="0">
              <a:ln>
                <a:noFill/>
              </a:ln>
              <a:solidFill>
                <a:srgbClr val="003B50"/>
              </a:solidFill>
              <a:effectLst/>
              <a:uFillTx/>
              <a:latin typeface="Montserrat Regular"/>
              <a:sym typeface="Helvetica Neue"/>
            </a:endParaRPr>
          </a:p>
        </p:txBody>
      </p:sp>
    </p:spTree>
    <p:extLst>
      <p:ext uri="{BB962C8B-B14F-4D97-AF65-F5344CB8AC3E}">
        <p14:creationId xmlns:p14="http://schemas.microsoft.com/office/powerpoint/2010/main" val="2908407959"/>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E6FD7A-EAF0-1CCC-436C-8CAF705802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FB6AC0-F2EF-9C86-B7A1-479B7A8F702A}"/>
              </a:ext>
            </a:extLst>
          </p:cNvPr>
          <p:cNvSpPr>
            <a:spLocks noGrp="1"/>
          </p:cNvSpPr>
          <p:nvPr>
            <p:ph type="title"/>
          </p:nvPr>
        </p:nvSpPr>
        <p:spPr>
          <a:xfrm>
            <a:off x="603253" y="539751"/>
            <a:ext cx="6445940" cy="717551"/>
          </a:xfrm>
        </p:spPr>
        <p:txBody>
          <a:bodyPr/>
          <a:lstStyle/>
          <a:p>
            <a:r>
              <a:rPr lang="pl-PL" dirty="0"/>
              <a:t>Composantes du coût de rupture de stock</a:t>
            </a:r>
            <a:br>
              <a:rPr lang="en-US" dirty="0"/>
            </a:br>
            <a:br>
              <a:rPr lang="pl-PL" dirty="0"/>
            </a:br>
            <a:br>
              <a:rPr lang="pl-PL" dirty="0"/>
            </a:br>
            <a:endParaRPr lang="pl-PL" dirty="0"/>
          </a:p>
        </p:txBody>
      </p:sp>
      <p:sp>
        <p:nvSpPr>
          <p:cNvPr id="3" name="Text Placeholder 2">
            <a:extLst>
              <a:ext uri="{FF2B5EF4-FFF2-40B4-BE49-F238E27FC236}">
                <a16:creationId xmlns:a16="http://schemas.microsoft.com/office/drawing/2014/main" id="{42D49D92-58EC-95CA-F589-84F44F907DF3}"/>
              </a:ext>
            </a:extLst>
          </p:cNvPr>
          <p:cNvSpPr>
            <a:spLocks noGrp="1"/>
          </p:cNvSpPr>
          <p:nvPr>
            <p:ph type="body" sz="half" idx="1"/>
          </p:nvPr>
        </p:nvSpPr>
        <p:spPr>
          <a:xfrm>
            <a:off x="603253" y="1257302"/>
            <a:ext cx="8807980" cy="5059521"/>
          </a:xfrm>
        </p:spPr>
        <p:txBody>
          <a:bodyPr>
            <a:normAutofit/>
          </a:bodyPr>
          <a:lstStyle/>
          <a:p>
            <a:pPr>
              <a:buFont typeface="Wingdings" panose="05000000000000000000" pitchFamily="2" charset="2"/>
              <a:buChar char="§"/>
            </a:pPr>
            <a:r>
              <a:rPr lang="en-US" sz="2000" b="0" i="0" dirty="0">
                <a:latin typeface="Montserrat Regular"/>
              </a:rPr>
              <a:t>Lost Sales : Customer buys de competitor instead</a:t>
            </a:r>
          </a:p>
          <a:p>
            <a:pPr>
              <a:buFont typeface="Wingdings" panose="05000000000000000000" pitchFamily="2" charset="2"/>
              <a:buChar char="§"/>
            </a:pPr>
            <a:r>
              <a:rPr lang="en-US" sz="2000" b="0" i="0" dirty="0">
                <a:latin typeface="Montserrat Regular"/>
              </a:rPr>
              <a:t>Lost Profit : Revenue et margin lost on that sale</a:t>
            </a:r>
          </a:p>
          <a:p>
            <a:pPr>
              <a:buFont typeface="Wingdings" panose="05000000000000000000" pitchFamily="2" charset="2"/>
              <a:buChar char="§"/>
            </a:pPr>
            <a:r>
              <a:rPr lang="en-US" sz="2000" b="0" i="0" dirty="0">
                <a:latin typeface="Montserrat Regular"/>
              </a:rPr>
              <a:t>Customer Dissatisfaction : Customer may non return; lifetime value lost</a:t>
            </a:r>
          </a:p>
          <a:p>
            <a:pPr>
              <a:buFont typeface="Wingdings" panose="05000000000000000000" pitchFamily="2" charset="2"/>
              <a:buChar char="§"/>
            </a:pPr>
            <a:r>
              <a:rPr lang="en-US" sz="2000" b="0" i="0" dirty="0">
                <a:latin typeface="Montserrat Regular"/>
              </a:rPr>
              <a:t>Coûts de commande d’urgence : nécessité d’accélérer les approvisionnements à prix majorés pour rétablir la situation</a:t>
            </a:r>
          </a:p>
          <a:p>
            <a:pPr>
              <a:buFont typeface="Wingdings" panose="05000000000000000000" pitchFamily="2" charset="2"/>
              <a:buChar char="§"/>
            </a:pPr>
            <a:r>
              <a:rPr lang="en-US" sz="2000" b="0" i="0" dirty="0">
                <a:latin typeface="Montserrat Regular"/>
              </a:rPr>
              <a:t>Coûts de commande en attente : le client commande, mais doit attendre ; il peut annuler</a:t>
            </a:r>
          </a:p>
          <a:p>
            <a:pPr>
              <a:buFont typeface="Wingdings" panose="05000000000000000000" pitchFamily="2" charset="2"/>
              <a:buChar char="§"/>
            </a:pPr>
            <a:r>
              <a:rPr lang="en-US" sz="2000" b="0" i="0" dirty="0">
                <a:latin typeface="Montserrat Regular"/>
              </a:rPr>
              <a:t>Brand Damage : Reputation hurt if clients experience stockouts</a:t>
            </a:r>
          </a:p>
          <a:p>
            <a:pPr marL="0" indent="0">
              <a:buNone/>
            </a:pPr>
            <a:endParaRPr lang="pl-PL" sz="2000" b="0" i="0" dirty="0">
              <a:latin typeface="Montserrat Regular"/>
            </a:endParaRPr>
          </a:p>
        </p:txBody>
      </p:sp>
    </p:spTree>
    <p:extLst>
      <p:ext uri="{BB962C8B-B14F-4D97-AF65-F5344CB8AC3E}">
        <p14:creationId xmlns:p14="http://schemas.microsoft.com/office/powerpoint/2010/main" val="3529402857"/>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EA122B-3CD6-21C9-5FA6-377479056E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4E1232-55B9-16F9-92FC-899A21EEE7B1}"/>
              </a:ext>
            </a:extLst>
          </p:cNvPr>
          <p:cNvSpPr>
            <a:spLocks noGrp="1"/>
          </p:cNvSpPr>
          <p:nvPr>
            <p:ph type="title"/>
          </p:nvPr>
        </p:nvSpPr>
        <p:spPr>
          <a:xfrm>
            <a:off x="603252" y="539751"/>
            <a:ext cx="6961329" cy="717551"/>
          </a:xfrm>
        </p:spPr>
        <p:txBody>
          <a:bodyPr/>
          <a:lstStyle/>
          <a:p>
            <a:r>
              <a:rPr lang="en-US" dirty="0"/>
              <a:t>Catégorie de coût 4 : coût d’achat</a:t>
            </a:r>
            <a:br>
              <a:rPr lang="pl-PL" dirty="0"/>
            </a:br>
            <a:br>
              <a:rPr lang="en-US" dirty="0"/>
            </a:br>
            <a:br>
              <a:rPr lang="en-US" dirty="0"/>
            </a:br>
            <a:br>
              <a:rPr lang="pl-PL" dirty="0"/>
            </a:br>
            <a:br>
              <a:rPr lang="pl-PL" dirty="0"/>
            </a:br>
            <a:endParaRPr lang="pl-PL" dirty="0"/>
          </a:p>
        </p:txBody>
      </p:sp>
      <p:sp>
        <p:nvSpPr>
          <p:cNvPr id="6" name="pole tekstowe 5">
            <a:extLst>
              <a:ext uri="{FF2B5EF4-FFF2-40B4-BE49-F238E27FC236}">
                <a16:creationId xmlns:a16="http://schemas.microsoft.com/office/drawing/2014/main" id="{E500B49B-52F7-66CD-6504-BD079A5BA7B8}"/>
              </a:ext>
            </a:extLst>
          </p:cNvPr>
          <p:cNvSpPr txBox="1"/>
          <p:nvPr/>
        </p:nvSpPr>
        <p:spPr>
          <a:xfrm>
            <a:off x="619874" y="3677932"/>
            <a:ext cx="9003149" cy="25283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l-PL" sz="2000" b="0" i="0" dirty="0" err="1">
                <a:latin typeface="Montserrat Regular"/>
              </a:rPr>
              <a:t>Pourquoi c’est important :</a:t>
            </a:r>
            <a:endParaRPr lang="pl-PL" sz="2000" b="0" i="0" dirty="0">
              <a:latin typeface="Montserrat Regular"/>
            </a:endParaRPr>
          </a:p>
          <a:p>
            <a:pPr marL="304796" indent="-304796" defTabSz="1219154">
              <a:buClr>
                <a:srgbClr val="F78722"/>
              </a:buClr>
              <a:buSzPct val="123000"/>
              <a:buFont typeface="Wingdings" panose="05000000000000000000" pitchFamily="2" charset="2"/>
              <a:buChar char="§"/>
            </a:pPr>
            <a:r>
              <a:rPr lang="en-US" sz="2000" b="0" i="0" dirty="0">
                <a:solidFill>
                  <a:srgbClr val="432411"/>
                </a:solidFill>
                <a:latin typeface="Montserrat Regular"/>
              </a:rPr>
              <a:t>Bulk purchases = lower per-unit price (volume discounts)</a:t>
            </a:r>
          </a:p>
          <a:p>
            <a:pPr marL="304796" indent="-304796" defTabSz="1219154">
              <a:buClr>
                <a:srgbClr val="F78722"/>
              </a:buClr>
              <a:buSzPct val="123000"/>
              <a:buFont typeface="Wingdings" panose="05000000000000000000" pitchFamily="2" charset="2"/>
              <a:buChar char="§"/>
            </a:pPr>
            <a:r>
              <a:rPr lang="en-US" sz="2000" b="0" i="0" dirty="0">
                <a:solidFill>
                  <a:srgbClr val="432411"/>
                </a:solidFill>
                <a:latin typeface="Montserrat Regular"/>
              </a:rPr>
              <a:t>Small purchases = higher per-unit price (pay premium pour small orders)</a:t>
            </a:r>
          </a:p>
          <a:p>
            <a:pPr marL="304796" indent="-304796" defTabSz="1219154">
              <a:buClr>
                <a:srgbClr val="F78722"/>
              </a:buClr>
              <a:buSzPct val="123000"/>
              <a:buFont typeface="Wingdings" panose="05000000000000000000" pitchFamily="2" charset="2"/>
              <a:buChar char="§"/>
            </a:pPr>
            <a:r>
              <a:rPr lang="en-US" sz="2000" b="0" i="0" dirty="0">
                <a:solidFill>
                  <a:srgbClr val="432411"/>
                </a:solidFill>
                <a:latin typeface="Montserrat Regular"/>
              </a:rPr>
              <a:t>Stock decisions affect purchase price paid</a:t>
            </a:r>
          </a:p>
        </p:txBody>
      </p:sp>
      <p:pic>
        <p:nvPicPr>
          <p:cNvPr id="5" name="Obraz 4" descr="Obraz zawierający tekst, Czcionka, linia, zrzut ekranu&#10;&#10;Zawartość wygenerowana przez AI może być niepoprawna.">
            <a:extLst>
              <a:ext uri="{FF2B5EF4-FFF2-40B4-BE49-F238E27FC236}">
                <a16:creationId xmlns:a16="http://schemas.microsoft.com/office/drawing/2014/main" id="{D94A3C28-A613-3129-C30E-AEC4441137F2}"/>
              </a:ext>
            </a:extLst>
          </p:cNvPr>
          <p:cNvPicPr>
            <a:picLocks noChangeAspect="1"/>
          </p:cNvPicPr>
          <p:nvPr/>
        </p:nvPicPr>
        <p:blipFill>
          <a:blip r:embed="rId3"/>
          <a:stretch>
            <a:fillRect/>
          </a:stretch>
        </p:blipFill>
        <p:spPr>
          <a:xfrm>
            <a:off x="619874" y="1522444"/>
            <a:ext cx="8507501" cy="1659186"/>
          </a:xfrm>
          <a:prstGeom prst="rect">
            <a:avLst/>
          </a:prstGeom>
        </p:spPr>
      </p:pic>
      <p:sp>
        <p:nvSpPr>
          <p:cNvPr id="3" name="Rectangle 2">
            <a:extLst>
              <a:ext uri="{FF2B5EF4-FFF2-40B4-BE49-F238E27FC236}">
                <a16:creationId xmlns:a16="http://schemas.microsoft.com/office/drawing/2014/main" id="{A1D3F476-688C-495C-945F-BC6859A0D95C}"/>
              </a:ext>
            </a:extLst>
          </p:cNvPr>
          <p:cNvSpPr/>
          <p:nvPr/>
        </p:nvSpPr>
        <p:spPr>
          <a:xfrm>
            <a:off x="619760" y="1522730"/>
            <a:ext cx="8507730" cy="1659889"/>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 name="Rectangle 3">
            <a:extLst>
              <a:ext uri="{FF2B5EF4-FFF2-40B4-BE49-F238E27FC236}">
                <a16:creationId xmlns:a16="http://schemas.microsoft.com/office/drawing/2014/main" id="{BB04CB00-C83A-47AF-A058-8DAECD8E7566}"/>
              </a:ext>
            </a:extLst>
          </p:cNvPr>
          <p:cNvSpPr/>
          <p:nvPr/>
        </p:nvSpPr>
        <p:spPr>
          <a:xfrm>
            <a:off x="619760" y="1522730"/>
            <a:ext cx="8507730" cy="1659889"/>
          </a:xfrm>
          <a:prstGeom prst="rect">
            <a:avLst/>
          </a:prstGeom>
          <a:solidFill>
            <a:srgbClr val="EEF9F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 name="Rectangle 6">
            <a:extLst>
              <a:ext uri="{FF2B5EF4-FFF2-40B4-BE49-F238E27FC236}">
                <a16:creationId xmlns:a16="http://schemas.microsoft.com/office/drawing/2014/main" id="{750660F1-8A5C-48CC-816E-8DFD1318023C}"/>
              </a:ext>
            </a:extLst>
          </p:cNvPr>
          <p:cNvSpPr/>
          <p:nvPr/>
        </p:nvSpPr>
        <p:spPr>
          <a:xfrm>
            <a:off x="619760" y="1522730"/>
            <a:ext cx="50800" cy="1659889"/>
          </a:xfrm>
          <a:prstGeom prst="rect">
            <a:avLst/>
          </a:prstGeom>
          <a:solidFill>
            <a:srgbClr val="2CBFD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 name="TextBox 7">
            <a:extLst>
              <a:ext uri="{FF2B5EF4-FFF2-40B4-BE49-F238E27FC236}">
                <a16:creationId xmlns:a16="http://schemas.microsoft.com/office/drawing/2014/main" id="{2021F564-14A2-4501-9290-0566CD8BC3AD}"/>
              </a:ext>
            </a:extLst>
          </p:cNvPr>
          <p:cNvSpPr txBox="1"/>
          <p:nvPr/>
        </p:nvSpPr>
        <p:spPr>
          <a:xfrm>
            <a:off x="848388" y="1905755"/>
            <a:ext cx="802513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003B50"/>
                </a:solidFill>
                <a:effectLst/>
                <a:uFillTx/>
                <a:latin typeface="Montserrat Regular"/>
                <a:sym typeface="Helvetica Neue"/>
              </a:rPr>
              <a:t>Ce que c’est : coût réel des biens achetés auprès des fournisseurs</a:t>
            </a:r>
            <a:endParaRPr kumimoji="0" lang="en-GB" sz="1400" b="0" i="0" u="none" strike="noStrike" cap="none" spc="0" normalizeH="0" baseline="0" dirty="0">
              <a:ln>
                <a:noFill/>
              </a:ln>
              <a:solidFill>
                <a:srgbClr val="003B50"/>
              </a:solidFill>
              <a:effectLst/>
              <a:uFillTx/>
              <a:latin typeface="Montserrat Regular"/>
              <a:sym typeface="Helvetica Neue"/>
            </a:endParaRPr>
          </a:p>
        </p:txBody>
      </p:sp>
      <p:sp>
        <p:nvSpPr>
          <p:cNvPr id="9" name="TextBox 8">
            <a:extLst>
              <a:ext uri="{FF2B5EF4-FFF2-40B4-BE49-F238E27FC236}">
                <a16:creationId xmlns:a16="http://schemas.microsoft.com/office/drawing/2014/main" id="{83B3AE0D-347A-4C41-8807-C856A6818CD7}"/>
              </a:ext>
            </a:extLst>
          </p:cNvPr>
          <p:cNvSpPr txBox="1"/>
          <p:nvPr/>
        </p:nvSpPr>
        <p:spPr>
          <a:xfrm>
            <a:off x="873731" y="2553468"/>
            <a:ext cx="802513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003B50"/>
                </a:solidFill>
                <a:effectLst/>
                <a:uFillTx/>
                <a:latin typeface="Montserrat Regular"/>
                <a:sym typeface="Helvetica Neue"/>
              </a:rPr>
              <a:t>Formule : Coût d’achat = (Demande annuelle × Prix d’achat unitaire)</a:t>
            </a:r>
            <a:endParaRPr kumimoji="0" lang="en-GB" sz="1400" b="0" i="0" u="none" strike="noStrike" cap="none" spc="0" normalizeH="0" baseline="0" dirty="0">
              <a:ln>
                <a:noFill/>
              </a:ln>
              <a:solidFill>
                <a:srgbClr val="003B50"/>
              </a:solidFill>
              <a:effectLst/>
              <a:uFillTx/>
              <a:latin typeface="Montserrat Regular"/>
              <a:sym typeface="Helvetica Neue"/>
            </a:endParaRPr>
          </a:p>
        </p:txBody>
      </p:sp>
    </p:spTree>
    <p:extLst>
      <p:ext uri="{BB962C8B-B14F-4D97-AF65-F5344CB8AC3E}">
        <p14:creationId xmlns:p14="http://schemas.microsoft.com/office/powerpoint/2010/main" val="4191036919"/>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F45DB2-96C3-6DD0-1BAA-D13437353F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2FA87E-964F-971D-9C4E-F6094AAB367B}"/>
              </a:ext>
            </a:extLst>
          </p:cNvPr>
          <p:cNvSpPr>
            <a:spLocks noGrp="1"/>
          </p:cNvSpPr>
          <p:nvPr>
            <p:ph type="title"/>
          </p:nvPr>
        </p:nvSpPr>
        <p:spPr>
          <a:xfrm>
            <a:off x="1984088" y="2028968"/>
            <a:ext cx="6595572" cy="1821063"/>
          </a:xfrm>
        </p:spPr>
        <p:txBody>
          <a:bodyPr>
            <a:normAutofit fontScale="90000"/>
          </a:bodyPr>
          <a:lstStyle/>
          <a:p>
            <a:pPr algn="ctr">
              <a:lnSpc>
                <a:spcPct val="150000"/>
              </a:lnSpc>
              <a:spcBef>
                <a:spcPts val="2400"/>
              </a:spcBef>
              <a:spcAft>
                <a:spcPts val="1200"/>
              </a:spcAft>
            </a:pPr>
            <a:r>
              <a:rPr lang="pl-PL" sz="3600" b="0" dirty="0" err="1"/>
              <a:t>Section 3Indicateurs de performance des stocks</a:t>
            </a:r>
            <a:br>
              <a:rPr lang="pl-PL" sz="3600" dirty="0"/>
            </a:br>
            <a:br>
              <a:rPr lang="pl-PL" sz="4000" dirty="0"/>
            </a:br>
            <a:br>
              <a:rPr lang="pl-PL" sz="4000" dirty="0"/>
            </a:br>
            <a:br>
              <a:rPr lang="en-US" sz="4000" dirty="0"/>
            </a:br>
            <a:br>
              <a:rPr lang="en-US" sz="4000" dirty="0"/>
            </a:br>
            <a:br>
              <a:rPr lang="pl-PL" dirty="0"/>
            </a:br>
            <a:br>
              <a:rPr lang="pl-PL" dirty="0"/>
            </a:br>
            <a:br>
              <a:rPr lang="pl-PL" dirty="0"/>
            </a:br>
            <a:endParaRPr lang="pl-PL" dirty="0"/>
          </a:p>
        </p:txBody>
      </p:sp>
    </p:spTree>
    <p:extLst>
      <p:ext uri="{BB962C8B-B14F-4D97-AF65-F5344CB8AC3E}">
        <p14:creationId xmlns:p14="http://schemas.microsoft.com/office/powerpoint/2010/main" val="72988276"/>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20611B-CD84-3D4A-82ED-71EAA2DB4E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93EF70-AD76-D209-9BE0-CE58F43809EA}"/>
              </a:ext>
            </a:extLst>
          </p:cNvPr>
          <p:cNvSpPr>
            <a:spLocks noGrp="1"/>
          </p:cNvSpPr>
          <p:nvPr>
            <p:ph type="title"/>
          </p:nvPr>
        </p:nvSpPr>
        <p:spPr>
          <a:xfrm>
            <a:off x="603252" y="539751"/>
            <a:ext cx="6961329" cy="717551"/>
          </a:xfrm>
        </p:spPr>
        <p:txBody>
          <a:bodyPr/>
          <a:lstStyle/>
          <a:p>
            <a:r>
              <a:rPr lang="pl-PL" dirty="0" err="1"/>
              <a:t>Indicateur 1 : taux de rotation des stocks</a:t>
            </a:r>
            <a:br>
              <a:rPr lang="pl-PL" dirty="0"/>
            </a:br>
            <a:br>
              <a:rPr lang="pl-PL" dirty="0"/>
            </a:br>
            <a:br>
              <a:rPr lang="en-US" dirty="0"/>
            </a:br>
            <a:br>
              <a:rPr lang="en-US" dirty="0"/>
            </a:br>
            <a:br>
              <a:rPr lang="pl-PL" dirty="0"/>
            </a:br>
            <a:br>
              <a:rPr lang="pl-PL" dirty="0"/>
            </a:br>
            <a:endParaRPr lang="pl-PL" dirty="0"/>
          </a:p>
        </p:txBody>
      </p:sp>
      <p:sp>
        <p:nvSpPr>
          <p:cNvPr id="6" name="pole tekstowe 5">
            <a:extLst>
              <a:ext uri="{FF2B5EF4-FFF2-40B4-BE49-F238E27FC236}">
                <a16:creationId xmlns:a16="http://schemas.microsoft.com/office/drawing/2014/main" id="{1DD0F338-2C5E-5E8D-86A4-DF6001C8EF1E}"/>
              </a:ext>
            </a:extLst>
          </p:cNvPr>
          <p:cNvSpPr txBox="1"/>
          <p:nvPr/>
        </p:nvSpPr>
        <p:spPr>
          <a:xfrm>
            <a:off x="619874" y="3677932"/>
            <a:ext cx="9003149" cy="253813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l-PL" sz="2000" b="0" i="0" dirty="0" err="1">
                <a:latin typeface="Montserrat Regular"/>
              </a:rPr>
              <a:t>Ce que cela signifie :</a:t>
            </a:r>
            <a:endParaRPr lang="pl-PL" sz="2000" b="0" i="0" dirty="0">
              <a:latin typeface="Montserrat Regular"/>
            </a:endParaRPr>
          </a:p>
          <a:p>
            <a:pPr marL="304796" indent="-304796" defTabSz="1219154">
              <a:buClr>
                <a:srgbClr val="F78722"/>
              </a:buClr>
              <a:buSzPct val="123000"/>
              <a:buFont typeface="Wingdings" panose="05000000000000000000" pitchFamily="2" charset="2"/>
              <a:buChar char="§"/>
            </a:pPr>
            <a:r>
              <a:rPr lang="en-US" sz="2000" b="0" i="0" dirty="0">
                <a:solidFill>
                  <a:srgbClr val="432411"/>
                </a:solidFill>
                <a:latin typeface="Montserrat Regular"/>
              </a:rPr>
              <a:t>High turnover (e.g., 12x/year) : Stock sells quickly; company doesn't hold much stock; efficient</a:t>
            </a:r>
          </a:p>
          <a:p>
            <a:pPr marL="304796" indent="-304796" defTabSz="1219154">
              <a:buClr>
                <a:srgbClr val="F78722"/>
              </a:buClr>
              <a:buSzPct val="123000"/>
              <a:buFont typeface="Wingdings" panose="05000000000000000000" pitchFamily="2" charset="2"/>
              <a:buChar char="§"/>
            </a:pPr>
            <a:r>
              <a:rPr lang="en-US" sz="2000" b="0" i="0" dirty="0">
                <a:solidFill>
                  <a:srgbClr val="432411"/>
                </a:solidFill>
                <a:latin typeface="Montserrat Regular"/>
              </a:rPr>
              <a:t>Low turnover (e.g., 2x/year) : Stock sits pour long periods; slow-moving; may indicate demande problem ou overstocking</a:t>
            </a:r>
          </a:p>
        </p:txBody>
      </p:sp>
      <p:pic>
        <p:nvPicPr>
          <p:cNvPr id="4" name="Obraz 3" descr="Obraz zawierający tekst, zrzut ekranu, Czcionka, linia&#10;&#10;Zawartość wygenerowana przez AI może być niepoprawna.">
            <a:extLst>
              <a:ext uri="{FF2B5EF4-FFF2-40B4-BE49-F238E27FC236}">
                <a16:creationId xmlns:a16="http://schemas.microsoft.com/office/drawing/2014/main" id="{22EB754F-839D-E4A9-B568-572DF83F8259}"/>
              </a:ext>
            </a:extLst>
          </p:cNvPr>
          <p:cNvPicPr>
            <a:picLocks noChangeAspect="1"/>
          </p:cNvPicPr>
          <p:nvPr/>
        </p:nvPicPr>
        <p:blipFill>
          <a:blip r:embed="rId3"/>
          <a:stretch>
            <a:fillRect/>
          </a:stretch>
        </p:blipFill>
        <p:spPr>
          <a:xfrm>
            <a:off x="619873" y="1573181"/>
            <a:ext cx="8324621" cy="1619281"/>
          </a:xfrm>
          <a:prstGeom prst="rect">
            <a:avLst/>
          </a:prstGeom>
        </p:spPr>
      </p:pic>
      <p:sp>
        <p:nvSpPr>
          <p:cNvPr id="18" name="Rectangle 17">
            <a:extLst>
              <a:ext uri="{FF2B5EF4-FFF2-40B4-BE49-F238E27FC236}">
                <a16:creationId xmlns:a16="http://schemas.microsoft.com/office/drawing/2014/main" id="{0E714217-2451-4FEA-940E-1EF333E79042}"/>
              </a:ext>
            </a:extLst>
          </p:cNvPr>
          <p:cNvSpPr/>
          <p:nvPr/>
        </p:nvSpPr>
        <p:spPr>
          <a:xfrm>
            <a:off x="619760" y="1573530"/>
            <a:ext cx="8324850" cy="1619250"/>
          </a:xfrm>
          <a:prstGeom prst="rect">
            <a:avLst/>
          </a:prstGeom>
          <a:solidFill>
            <a:srgbClr val="EEF8F4"/>
          </a:solidFill>
          <a:ln w="19050" cap="flat">
            <a:solidFill>
              <a:srgbClr val="0B7F83"/>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graphicFrame>
        <p:nvGraphicFramePr>
          <p:cNvPr id="20" name="Table 19">
            <a:extLst>
              <a:ext uri="{FF2B5EF4-FFF2-40B4-BE49-F238E27FC236}">
                <a16:creationId xmlns:a16="http://schemas.microsoft.com/office/drawing/2014/main" id="{00C08FBF-EA83-47FC-8770-56DC51A1A2E1}"/>
              </a:ext>
            </a:extLst>
          </p:cNvPr>
          <p:cNvGraphicFramePr>
            <a:graphicFrameLocks noGrp="1"/>
          </p:cNvGraphicFramePr>
          <p:nvPr/>
        </p:nvGraphicFramePr>
        <p:xfrm>
          <a:off x="746760" y="1675130"/>
          <a:ext cx="8070850" cy="1416050"/>
        </p:xfrm>
        <a:graphic>
          <a:graphicData uri="http://schemas.openxmlformats.org/drawingml/2006/table">
            <a:tbl>
              <a:tblPr firstRow="1" bandRow="1">
                <a:tableStyleId>{5940675A-B579-460E-94D1-54222C63F5DA}</a:tableStyleId>
              </a:tblPr>
              <a:tblGrid>
                <a:gridCol w="8070850">
                  <a:extLst>
                    <a:ext uri="{9D8B030D-6E8A-4147-A177-3AD203B41FA5}">
                      <a16:colId xmlns:a16="http://schemas.microsoft.com/office/drawing/2014/main" val="4079723251"/>
                    </a:ext>
                  </a:extLst>
                </a:gridCol>
              </a:tblGrid>
              <a:tr h="708025">
                <a:tc>
                  <a:txBody>
                    <a:bodyPr/>
                    <a:lstStyle/>
                    <a:p>
                      <a:pPr algn="l"/>
                      <a:r>
                        <a:rPr lang="en-GB" sz="1400" b="0" i="0" dirty="0">
                          <a:solidFill>
                            <a:srgbClr val="003B50"/>
                          </a:solidFill>
                          <a:latin typeface="Montserrat Regular"/>
                          <a:cs typeface="Courier New"/>
                        </a:rPr>
                        <a:t>Ratio de rotation des stocks = Coût des </a:t>
                      </a:r>
                      <a:r>
                        <a:rPr lang="en-GB" sz="1400" b="0" i="0" dirty="0" err="1">
                          <a:solidFill>
                            <a:srgbClr val="003B50"/>
                          </a:solidFill>
                          <a:latin typeface="Montserrat Regular"/>
                          <a:cs typeface="Courier New"/>
                        </a:rPr>
                        <a:t>marchandises</a:t>
                      </a:r>
                      <a:r>
                        <a:rPr lang="en-GB" sz="1400" b="0" i="0" dirty="0">
                          <a:solidFill>
                            <a:srgbClr val="003B50"/>
                          </a:solidFill>
                          <a:latin typeface="Montserrat Regular"/>
                          <a:cs typeface="Courier New"/>
                        </a:rPr>
                        <a:t> vendues / Valeur </a:t>
                      </a:r>
                      <a:r>
                        <a:rPr lang="en-GB" sz="1400" b="0" i="0" dirty="0" err="1">
                          <a:solidFill>
                            <a:srgbClr val="003B50"/>
                          </a:solidFill>
                          <a:latin typeface="Montserrat Regular"/>
                          <a:cs typeface="Courier New"/>
                        </a:rPr>
                        <a:t>moyenne</a:t>
                      </a:r>
                      <a:r>
                        <a:rPr lang="en-GB" sz="1400" b="0" i="0" dirty="0">
                          <a:solidFill>
                            <a:srgbClr val="003B50"/>
                          </a:solidFill>
                          <a:latin typeface="Montserrat Regular"/>
                          <a:cs typeface="Courier New"/>
                        </a:rPr>
                        <a:t> du stock</a:t>
                      </a:r>
                    </a:p>
                  </a:txBody>
                  <a:tcPr anchor="ctr">
                    <a:solidFill>
                      <a:srgbClr val="EEF8F4"/>
                    </a:solidFill>
                  </a:tcPr>
                </a:tc>
                <a:extLst>
                  <a:ext uri="{0D108BD9-81ED-4DB2-BD59-A6C34878D82A}">
                    <a16:rowId xmlns:a16="http://schemas.microsoft.com/office/drawing/2014/main" val="4000231118"/>
                  </a:ext>
                </a:extLst>
              </a:tr>
              <a:tr h="708025">
                <a:tc>
                  <a:txBody>
                    <a:bodyPr/>
                    <a:lstStyle/>
                    <a:p>
                      <a:pPr algn="l"/>
                      <a:r>
                        <a:rPr lang="en-GB" sz="1400" b="0" i="0" dirty="0" err="1">
                          <a:solidFill>
                            <a:srgbClr val="003B50"/>
                          </a:solidFill>
                          <a:latin typeface="Montserrat Regular"/>
                          <a:cs typeface="Courier New"/>
                        </a:rPr>
                        <a:t>Interprétation</a:t>
                      </a:r>
                      <a:r>
                        <a:rPr lang="en-GB" sz="1400" b="0" i="0" dirty="0">
                          <a:solidFill>
                            <a:srgbClr val="003B50"/>
                          </a:solidFill>
                          <a:latin typeface="Montserrat Regular"/>
                          <a:cs typeface="Courier New"/>
                        </a:rPr>
                        <a:t> : </a:t>
                      </a:r>
                      <a:r>
                        <a:rPr lang="en-GB" sz="1400" b="0" i="0" dirty="0" err="1">
                          <a:solidFill>
                            <a:srgbClr val="003B50"/>
                          </a:solidFill>
                          <a:latin typeface="Montserrat Regular"/>
                          <a:cs typeface="Courier New"/>
                        </a:rPr>
                        <a:t>combien</a:t>
                      </a:r>
                      <a:r>
                        <a:rPr lang="en-GB" sz="1400" b="0" i="0" dirty="0">
                          <a:solidFill>
                            <a:srgbClr val="003B50"/>
                          </a:solidFill>
                          <a:latin typeface="Montserrat Regular"/>
                          <a:cs typeface="Courier New"/>
                        </a:rPr>
                        <a:t> de </a:t>
                      </a:r>
                      <a:r>
                        <a:rPr lang="en-GB" sz="1400" b="0" i="0" dirty="0" err="1">
                          <a:solidFill>
                            <a:srgbClr val="003B50"/>
                          </a:solidFill>
                          <a:latin typeface="Montserrat Regular"/>
                          <a:cs typeface="Courier New"/>
                        </a:rPr>
                        <a:t>fois</a:t>
                      </a:r>
                      <a:r>
                        <a:rPr lang="en-GB" sz="1400" b="0" i="0" dirty="0">
                          <a:solidFill>
                            <a:srgbClr val="003B50"/>
                          </a:solidFill>
                          <a:latin typeface="Montserrat Regular"/>
                          <a:cs typeface="Courier New"/>
                        </a:rPr>
                        <a:t> par an le stock « </a:t>
                      </a:r>
                      <a:r>
                        <a:rPr lang="en-GB" sz="1400" b="0" i="0" dirty="0" err="1">
                          <a:solidFill>
                            <a:srgbClr val="003B50"/>
                          </a:solidFill>
                          <a:latin typeface="Montserrat Regular"/>
                          <a:cs typeface="Courier New"/>
                        </a:rPr>
                        <a:t>tourne</a:t>
                      </a:r>
                      <a:r>
                        <a:rPr lang="en-GB" sz="1400" b="0" i="0" dirty="0">
                          <a:solidFill>
                            <a:srgbClr val="003B50"/>
                          </a:solidFill>
                          <a:latin typeface="Montserrat Regular"/>
                          <a:cs typeface="Courier New"/>
                        </a:rPr>
                        <a:t> » (se vend et se </a:t>
                      </a:r>
                      <a:r>
                        <a:rPr lang="en-GB" sz="1400" b="0" i="0" dirty="0" err="1">
                          <a:solidFill>
                            <a:srgbClr val="003B50"/>
                          </a:solidFill>
                          <a:latin typeface="Montserrat Regular"/>
                          <a:cs typeface="Courier New"/>
                        </a:rPr>
                        <a:t>renouvelle</a:t>
                      </a:r>
                      <a:r>
                        <a:rPr lang="en-GB" sz="1400" b="0" i="0" dirty="0">
                          <a:solidFill>
                            <a:srgbClr val="003B50"/>
                          </a:solidFill>
                          <a:latin typeface="Montserrat Regular"/>
                          <a:cs typeface="Courier New"/>
                        </a:rPr>
                        <a:t>) ?</a:t>
                      </a:r>
                    </a:p>
                  </a:txBody>
                  <a:tcPr anchor="ctr">
                    <a:solidFill>
                      <a:srgbClr val="EEF8F4"/>
                    </a:solidFill>
                  </a:tcPr>
                </a:tc>
                <a:extLst>
                  <a:ext uri="{0D108BD9-81ED-4DB2-BD59-A6C34878D82A}">
                    <a16:rowId xmlns:a16="http://schemas.microsoft.com/office/drawing/2014/main" val="2455910660"/>
                  </a:ext>
                </a:extLst>
              </a:tr>
            </a:tbl>
          </a:graphicData>
        </a:graphic>
      </p:graphicFrame>
    </p:spTree>
    <p:extLst>
      <p:ext uri="{BB962C8B-B14F-4D97-AF65-F5344CB8AC3E}">
        <p14:creationId xmlns:p14="http://schemas.microsoft.com/office/powerpoint/2010/main" val="2163477630"/>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D7D0F-726C-ADE4-58CA-A8E79BAFA512}"/>
            </a:ext>
          </a:extLst>
        </p:cNvPr>
        <p:cNvGrpSpPr/>
        <p:nvPr/>
      </p:nvGrpSpPr>
      <p:grpSpPr>
        <a:xfrm>
          <a:off x="0" y="0"/>
          <a:ext cx="0" cy="0"/>
          <a:chOff x="0" y="0"/>
          <a:chExt cx="0" cy="0"/>
        </a:xfrm>
      </p:grpSpPr>
      <p:pic>
        <p:nvPicPr>
          <p:cNvPr id="3" name="Obraz 2" descr="Obraz zawierający tekst, zrzut ekranu, Czcionka&#10;&#10;Zawartość wygenerowana przez AI może być niepoprawna.">
            <a:extLst>
              <a:ext uri="{FF2B5EF4-FFF2-40B4-BE49-F238E27FC236}">
                <a16:creationId xmlns:a16="http://schemas.microsoft.com/office/drawing/2014/main" id="{B5C43505-CE63-E22C-BCF8-D36803F2CFE6}"/>
              </a:ext>
            </a:extLst>
          </p:cNvPr>
          <p:cNvPicPr>
            <a:picLocks noChangeAspect="1"/>
          </p:cNvPicPr>
          <p:nvPr/>
        </p:nvPicPr>
        <p:blipFill>
          <a:blip r:embed="rId3"/>
          <a:stretch>
            <a:fillRect/>
          </a:stretch>
        </p:blipFill>
        <p:spPr>
          <a:xfrm>
            <a:off x="892232" y="0"/>
            <a:ext cx="10407535" cy="6860757"/>
          </a:xfrm>
          <a:prstGeom prst="rect">
            <a:avLst/>
          </a:prstGeom>
        </p:spPr>
      </p:pic>
      <p:sp>
        <p:nvSpPr>
          <p:cNvPr id="2" name="Rectangle 1">
            <a:extLst>
              <a:ext uri="{FF2B5EF4-FFF2-40B4-BE49-F238E27FC236}">
                <a16:creationId xmlns:a16="http://schemas.microsoft.com/office/drawing/2014/main" id="{A48060D7-C81E-4106-80ED-DEF02D3BEA04}"/>
              </a:ext>
            </a:extLst>
          </p:cNvPr>
          <p:cNvSpPr/>
          <p:nvPr/>
        </p:nvSpPr>
        <p:spPr>
          <a:xfrm>
            <a:off x="892810" y="0"/>
            <a:ext cx="10407650" cy="6860540"/>
          </a:xfrm>
          <a:prstGeom prst="rect">
            <a:avLst/>
          </a:prstGeom>
          <a:solidFill>
            <a:srgbClr val="FFF9F1"/>
          </a:solidFill>
          <a:ln w="12700" cap="flat">
            <a:solidFill>
              <a:srgbClr val="F0D7BC"/>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 name="TextBox 3">
            <a:extLst>
              <a:ext uri="{FF2B5EF4-FFF2-40B4-BE49-F238E27FC236}">
                <a16:creationId xmlns:a16="http://schemas.microsoft.com/office/drawing/2014/main" id="{5469AE5B-2203-4EA7-AB92-EA808557CDBC}"/>
              </a:ext>
            </a:extLst>
          </p:cNvPr>
          <p:cNvSpPr txBox="1"/>
          <p:nvPr/>
        </p:nvSpPr>
        <p:spPr>
          <a:xfrm>
            <a:off x="1155700" y="444500"/>
            <a:ext cx="6350000" cy="330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800" b="0" i="0" u="none" strike="noStrike" cap="none" spc="0" normalizeH="0" baseline="0" dirty="0">
                <a:ln>
                  <a:noFill/>
                </a:ln>
                <a:solidFill>
                  <a:srgbClr val="A6451F"/>
                </a:solidFill>
                <a:effectLst/>
                <a:uFillTx/>
                <a:latin typeface="Montserrat Regular"/>
                <a:sym typeface="Helvetica Neue"/>
              </a:rPr>
              <a:t>Exemple de rotation des stocks</a:t>
            </a:r>
            <a:endParaRPr kumimoji="0" lang="en-GB" sz="1800" b="0" i="0" u="none" strike="noStrike" cap="none" spc="0" normalizeH="0" baseline="0" dirty="0">
              <a:ln>
                <a:noFill/>
              </a:ln>
              <a:solidFill>
                <a:srgbClr val="A6451F"/>
              </a:solidFill>
              <a:effectLst/>
              <a:uFillTx/>
              <a:latin typeface="Montserrat Regular"/>
              <a:sym typeface="Helvetica Neue"/>
            </a:endParaRPr>
          </a:p>
        </p:txBody>
      </p:sp>
      <p:sp>
        <p:nvSpPr>
          <p:cNvPr id="5" name="TextBox 4">
            <a:extLst>
              <a:ext uri="{FF2B5EF4-FFF2-40B4-BE49-F238E27FC236}">
                <a16:creationId xmlns:a16="http://schemas.microsoft.com/office/drawing/2014/main" id="{5EE61002-2F6A-4D17-A68E-825CF237D6CB}"/>
              </a:ext>
            </a:extLst>
          </p:cNvPr>
          <p:cNvSpPr txBox="1"/>
          <p:nvPr/>
        </p:nvSpPr>
        <p:spPr>
          <a:xfrm>
            <a:off x="1155700" y="1143000"/>
            <a:ext cx="6350000" cy="330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800" b="0" i="0" u="none" strike="noStrike" cap="none" spc="0" normalizeH="0" baseline="0" dirty="0">
                <a:ln>
                  <a:noFill/>
                </a:ln>
                <a:solidFill>
                  <a:srgbClr val="003B50"/>
                </a:solidFill>
                <a:effectLst/>
                <a:uFillTx/>
                <a:latin typeface="Montserrat Regular"/>
                <a:sym typeface="Helvetica Neue"/>
              </a:rPr>
              <a:t>Magasin de vêtements au détail</a:t>
            </a:r>
            <a:endParaRPr kumimoji="0" lang="en-GB" sz="1800" b="0" i="0" u="none" strike="noStrike" cap="none" spc="0" normalizeH="0" baseline="0" dirty="0">
              <a:ln>
                <a:noFill/>
              </a:ln>
              <a:solidFill>
                <a:srgbClr val="003B50"/>
              </a:solidFill>
              <a:effectLst/>
              <a:uFillTx/>
              <a:latin typeface="Montserrat Regular"/>
              <a:sym typeface="Helvetica Neue"/>
            </a:endParaRPr>
          </a:p>
        </p:txBody>
      </p:sp>
      <p:sp>
        <p:nvSpPr>
          <p:cNvPr id="6" name="TextBox 5">
            <a:extLst>
              <a:ext uri="{FF2B5EF4-FFF2-40B4-BE49-F238E27FC236}">
                <a16:creationId xmlns:a16="http://schemas.microsoft.com/office/drawing/2014/main" id="{E589FD6D-BCBC-4E96-8BC5-A4F59579B8AB}"/>
              </a:ext>
            </a:extLst>
          </p:cNvPr>
          <p:cNvSpPr txBox="1"/>
          <p:nvPr/>
        </p:nvSpPr>
        <p:spPr>
          <a:xfrm>
            <a:off x="1193800" y="1803400"/>
            <a:ext cx="2286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b="0" i="0" u="none" strike="noStrike" cap="none" spc="0" normalizeH="0" baseline="0">
                <a:ln>
                  <a:noFill/>
                </a:ln>
                <a:solidFill>
                  <a:srgbClr val="003B50"/>
                </a:solidFill>
                <a:effectLst/>
                <a:uFillTx/>
                <a:latin typeface="Montserrat Regular"/>
                <a:sym typeface="Helvetica Neue"/>
              </a:rPr>
              <a:t>•</a:t>
            </a:r>
          </a:p>
        </p:txBody>
      </p:sp>
      <p:sp>
        <p:nvSpPr>
          <p:cNvPr id="7" name="TextBox 6">
            <a:extLst>
              <a:ext uri="{FF2B5EF4-FFF2-40B4-BE49-F238E27FC236}">
                <a16:creationId xmlns:a16="http://schemas.microsoft.com/office/drawing/2014/main" id="{86CE658B-2C5B-48F7-9865-F4F7DA05F0A7}"/>
              </a:ext>
            </a:extLst>
          </p:cNvPr>
          <p:cNvSpPr txBox="1"/>
          <p:nvPr/>
        </p:nvSpPr>
        <p:spPr>
          <a:xfrm>
            <a:off x="1473200" y="1803400"/>
            <a:ext cx="8229600" cy="406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400" b="0" i="0" u="none" strike="noStrike" cap="none" spc="0" normalizeH="0" baseline="0">
                <a:ln>
                  <a:noFill/>
                </a:ln>
                <a:solidFill>
                  <a:srgbClr val="003B50"/>
                </a:solidFill>
                <a:effectLst/>
                <a:uFillTx/>
                <a:latin typeface="Montserrat Regular"/>
                <a:sym typeface="Helvetica Neue"/>
              </a:rPr>
              <a:t>Coût des marchandises vendues (annuel) : 500 000 $</a:t>
            </a:r>
            <a:endParaRPr kumimoji="0" lang="en-GB" sz="1400" b="0" i="0" u="none" strike="noStrike" cap="none" spc="0" normalizeH="0" baseline="0">
              <a:ln>
                <a:noFill/>
              </a:ln>
              <a:solidFill>
                <a:srgbClr val="003B50"/>
              </a:solidFill>
              <a:effectLst/>
              <a:uFillTx/>
              <a:latin typeface="Montserrat Regular"/>
              <a:sym typeface="Helvetica Neue"/>
            </a:endParaRPr>
          </a:p>
        </p:txBody>
      </p:sp>
      <p:sp>
        <p:nvSpPr>
          <p:cNvPr id="8" name="TextBox 7">
            <a:extLst>
              <a:ext uri="{FF2B5EF4-FFF2-40B4-BE49-F238E27FC236}">
                <a16:creationId xmlns:a16="http://schemas.microsoft.com/office/drawing/2014/main" id="{8EA9950E-B816-442C-BAA4-F8D37F0F8313}"/>
              </a:ext>
            </a:extLst>
          </p:cNvPr>
          <p:cNvSpPr txBox="1"/>
          <p:nvPr/>
        </p:nvSpPr>
        <p:spPr>
          <a:xfrm>
            <a:off x="1193800" y="2324100"/>
            <a:ext cx="2286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b="0" i="0" u="none" strike="noStrike" cap="none" spc="0" normalizeH="0" baseline="0">
                <a:ln>
                  <a:noFill/>
                </a:ln>
                <a:solidFill>
                  <a:srgbClr val="003B50"/>
                </a:solidFill>
                <a:effectLst/>
                <a:uFillTx/>
                <a:latin typeface="Montserrat Regular"/>
                <a:sym typeface="Helvetica Neue"/>
              </a:rPr>
              <a:t>•</a:t>
            </a:r>
          </a:p>
        </p:txBody>
      </p:sp>
      <p:sp>
        <p:nvSpPr>
          <p:cNvPr id="9" name="TextBox 8">
            <a:extLst>
              <a:ext uri="{FF2B5EF4-FFF2-40B4-BE49-F238E27FC236}">
                <a16:creationId xmlns:a16="http://schemas.microsoft.com/office/drawing/2014/main" id="{E598B468-E85B-4170-860F-3C007D031F6F}"/>
              </a:ext>
            </a:extLst>
          </p:cNvPr>
          <p:cNvSpPr txBox="1"/>
          <p:nvPr/>
        </p:nvSpPr>
        <p:spPr>
          <a:xfrm>
            <a:off x="1473200" y="2324100"/>
            <a:ext cx="8229600" cy="406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b="0" i="0" u="none" strike="noStrike" cap="none" spc="0" normalizeH="0" baseline="0">
                <a:ln>
                  <a:noFill/>
                </a:ln>
                <a:solidFill>
                  <a:srgbClr val="003B50"/>
                </a:solidFill>
                <a:effectLst/>
                <a:uFillTx/>
                <a:latin typeface="Montserrat Regular"/>
                <a:sym typeface="Helvetica Neue"/>
              </a:rPr>
              <a:t>Stock moyen : 50 000 $</a:t>
            </a:r>
          </a:p>
        </p:txBody>
      </p:sp>
      <p:sp>
        <p:nvSpPr>
          <p:cNvPr id="11" name="TextBox 10">
            <a:extLst>
              <a:ext uri="{FF2B5EF4-FFF2-40B4-BE49-F238E27FC236}">
                <a16:creationId xmlns:a16="http://schemas.microsoft.com/office/drawing/2014/main" id="{2FBCD492-0C29-4FAB-9728-227E562C427A}"/>
              </a:ext>
            </a:extLst>
          </p:cNvPr>
          <p:cNvSpPr txBox="1"/>
          <p:nvPr/>
        </p:nvSpPr>
        <p:spPr>
          <a:xfrm>
            <a:off x="1193800" y="2844800"/>
            <a:ext cx="2286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b="0" i="0" u="none" strike="noStrike" cap="none" spc="0" normalizeH="0" baseline="0">
                <a:ln>
                  <a:noFill/>
                </a:ln>
                <a:solidFill>
                  <a:srgbClr val="003B50"/>
                </a:solidFill>
                <a:effectLst/>
                <a:uFillTx/>
                <a:latin typeface="Montserrat Regular"/>
                <a:sym typeface="Helvetica Neue"/>
              </a:rPr>
              <a:t>•</a:t>
            </a:r>
          </a:p>
        </p:txBody>
      </p:sp>
      <p:sp>
        <p:nvSpPr>
          <p:cNvPr id="12" name="TextBox 11">
            <a:extLst>
              <a:ext uri="{FF2B5EF4-FFF2-40B4-BE49-F238E27FC236}">
                <a16:creationId xmlns:a16="http://schemas.microsoft.com/office/drawing/2014/main" id="{4E7FD769-FDAD-4344-A94A-909ECFC74EC7}"/>
              </a:ext>
            </a:extLst>
          </p:cNvPr>
          <p:cNvSpPr txBox="1"/>
          <p:nvPr/>
        </p:nvSpPr>
        <p:spPr>
          <a:xfrm>
            <a:off x="1473200" y="2844800"/>
            <a:ext cx="8483600" cy="406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400" b="0" i="0" u="none" strike="noStrike" cap="none" spc="0" normalizeH="0" baseline="0">
                <a:ln>
                  <a:noFill/>
                </a:ln>
                <a:solidFill>
                  <a:srgbClr val="003B50"/>
                </a:solidFill>
                <a:effectLst/>
                <a:uFillTx/>
                <a:latin typeface="Montserrat Regular"/>
                <a:sym typeface="Helvetica Neue"/>
              </a:rPr>
              <a:t>Rotation des stocks = 500 000 $ / 50 000 $ = 10 fois par an</a:t>
            </a:r>
            <a:endParaRPr kumimoji="0" lang="en-GB" sz="1400" b="0" i="0" u="none" strike="noStrike" cap="none" spc="0" normalizeH="0" baseline="0">
              <a:ln>
                <a:noFill/>
              </a:ln>
              <a:solidFill>
                <a:srgbClr val="003B50"/>
              </a:solidFill>
              <a:effectLst/>
              <a:uFillTx/>
              <a:latin typeface="Montserrat Regular"/>
              <a:sym typeface="Helvetica Neue"/>
            </a:endParaRPr>
          </a:p>
        </p:txBody>
      </p:sp>
      <p:sp>
        <p:nvSpPr>
          <p:cNvPr id="13" name="TextBox 12">
            <a:extLst>
              <a:ext uri="{FF2B5EF4-FFF2-40B4-BE49-F238E27FC236}">
                <a16:creationId xmlns:a16="http://schemas.microsoft.com/office/drawing/2014/main" id="{BCFF3D4D-7BE2-4258-8252-5700998FBBA4}"/>
              </a:ext>
            </a:extLst>
          </p:cNvPr>
          <p:cNvSpPr txBox="1"/>
          <p:nvPr/>
        </p:nvSpPr>
        <p:spPr>
          <a:xfrm>
            <a:off x="1155700" y="3429000"/>
            <a:ext cx="9652000" cy="660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400" b="0" i="0" u="none" strike="noStrike" cap="none" spc="0" normalizeH="0" baseline="0">
                <a:ln>
                  <a:noFill/>
                </a:ln>
                <a:solidFill>
                  <a:srgbClr val="003B50"/>
                </a:solidFill>
                <a:effectLst/>
                <a:uFillTx/>
                <a:latin typeface="Montserrat Regular"/>
                <a:sym typeface="Helvetica Neue"/>
              </a:rPr>
              <a:t>Interprétation : le stock est vendu puis remplacé 10 fois par an. L’article moyen reste environ 36 jours (365 jours ÷ 10 rotations).</a:t>
            </a:r>
            <a:endParaRPr kumimoji="0" lang="en-GB" sz="1400" b="0" i="0" u="none" strike="noStrike" cap="none" spc="0" normalizeH="0" baseline="0">
              <a:ln>
                <a:noFill/>
              </a:ln>
              <a:solidFill>
                <a:srgbClr val="003B50"/>
              </a:solidFill>
              <a:effectLst/>
              <a:uFillTx/>
              <a:latin typeface="Montserrat Regular"/>
              <a:sym typeface="Helvetica Neue"/>
            </a:endParaRPr>
          </a:p>
        </p:txBody>
      </p:sp>
      <p:sp>
        <p:nvSpPr>
          <p:cNvPr id="14" name="TextBox 13">
            <a:extLst>
              <a:ext uri="{FF2B5EF4-FFF2-40B4-BE49-F238E27FC236}">
                <a16:creationId xmlns:a16="http://schemas.microsoft.com/office/drawing/2014/main" id="{57093B4B-F92D-4D55-9186-AFEFE24D31C8}"/>
              </a:ext>
            </a:extLst>
          </p:cNvPr>
          <p:cNvSpPr txBox="1"/>
          <p:nvPr/>
        </p:nvSpPr>
        <p:spPr>
          <a:xfrm>
            <a:off x="1155700" y="4445000"/>
            <a:ext cx="53340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600" b="0" i="0" u="none" strike="noStrike" cap="none" spc="0" normalizeH="0" baseline="0" dirty="0" err="1">
                <a:ln>
                  <a:noFill/>
                </a:ln>
                <a:solidFill>
                  <a:srgbClr val="003B50"/>
                </a:solidFill>
                <a:effectLst/>
                <a:uFillTx/>
                <a:latin typeface="Montserrat Regular"/>
                <a:sym typeface="Helvetica Neue"/>
              </a:rPr>
              <a:t>Comparaison</a:t>
            </a:r>
            <a:r>
              <a:rPr kumimoji="0" lang="en-GB" sz="1600" b="0" i="0" u="none" strike="noStrike" cap="none" spc="0" normalizeH="0" baseline="0" dirty="0">
                <a:ln>
                  <a:noFill/>
                </a:ln>
                <a:solidFill>
                  <a:srgbClr val="003B50"/>
                </a:solidFill>
                <a:effectLst/>
                <a:uFillTx/>
                <a:latin typeface="Montserrat Regular"/>
                <a:sym typeface="Helvetica Neue"/>
              </a:rPr>
              <a:t> de </a:t>
            </a:r>
            <a:r>
              <a:rPr kumimoji="0" lang="en-GB" sz="1600" b="0" i="0" u="none" strike="noStrike" cap="none" spc="0" normalizeH="0" baseline="0" dirty="0" err="1">
                <a:ln>
                  <a:noFill/>
                </a:ln>
                <a:solidFill>
                  <a:srgbClr val="003B50"/>
                </a:solidFill>
                <a:effectLst/>
                <a:uFillTx/>
                <a:latin typeface="Montserrat Regular"/>
                <a:sym typeface="Helvetica Neue"/>
              </a:rPr>
              <a:t>référence</a:t>
            </a:r>
            <a:r>
              <a:rPr kumimoji="0" lang="en-GB" sz="1600" b="0" i="0" u="none" strike="noStrike" cap="none" spc="0" normalizeH="0" baseline="0" dirty="0">
                <a:ln>
                  <a:noFill/>
                </a:ln>
                <a:solidFill>
                  <a:srgbClr val="003B50"/>
                </a:solidFill>
                <a:effectLst/>
                <a:uFillTx/>
                <a:latin typeface="Montserrat Regular"/>
                <a:sym typeface="Helvetica Neue"/>
              </a:rPr>
              <a:t> :</a:t>
            </a:r>
          </a:p>
        </p:txBody>
      </p:sp>
      <p:sp>
        <p:nvSpPr>
          <p:cNvPr id="15" name="TextBox 14">
            <a:extLst>
              <a:ext uri="{FF2B5EF4-FFF2-40B4-BE49-F238E27FC236}">
                <a16:creationId xmlns:a16="http://schemas.microsoft.com/office/drawing/2014/main" id="{57C3A26D-DFC7-4020-8291-C2745D749CF1}"/>
              </a:ext>
            </a:extLst>
          </p:cNvPr>
          <p:cNvSpPr txBox="1"/>
          <p:nvPr/>
        </p:nvSpPr>
        <p:spPr>
          <a:xfrm>
            <a:off x="1193800" y="5054600"/>
            <a:ext cx="2286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b="0" i="0" u="none" strike="noStrike" cap="none" spc="0" normalizeH="0" baseline="0">
                <a:ln>
                  <a:noFill/>
                </a:ln>
                <a:solidFill>
                  <a:srgbClr val="003B50"/>
                </a:solidFill>
                <a:effectLst/>
                <a:uFillTx/>
                <a:latin typeface="Montserrat Regular"/>
                <a:sym typeface="Helvetica Neue"/>
              </a:rPr>
              <a:t>•</a:t>
            </a:r>
          </a:p>
        </p:txBody>
      </p:sp>
      <p:sp>
        <p:nvSpPr>
          <p:cNvPr id="16" name="TextBox 15">
            <a:extLst>
              <a:ext uri="{FF2B5EF4-FFF2-40B4-BE49-F238E27FC236}">
                <a16:creationId xmlns:a16="http://schemas.microsoft.com/office/drawing/2014/main" id="{B5F089D8-81BE-4829-9D45-28660A790554}"/>
              </a:ext>
            </a:extLst>
          </p:cNvPr>
          <p:cNvSpPr txBox="1"/>
          <p:nvPr/>
        </p:nvSpPr>
        <p:spPr>
          <a:xfrm>
            <a:off x="1473200" y="5054600"/>
            <a:ext cx="9055100" cy="406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400" b="0" i="0" u="none" strike="noStrike" cap="none" spc="0" normalizeH="0" baseline="0">
                <a:ln>
                  <a:noFill/>
                </a:ln>
                <a:solidFill>
                  <a:srgbClr val="003B50"/>
                </a:solidFill>
                <a:effectLst/>
                <a:uFillTx/>
                <a:latin typeface="Montserrat Regular"/>
                <a:sym typeface="Helvetica Neue"/>
              </a:rPr>
              <a:t>Épiceries : 15–20 rotations/an (produits périssables à rotation rapide)</a:t>
            </a:r>
            <a:endParaRPr kumimoji="0" lang="en-GB" sz="1400" b="0" i="0" u="none" strike="noStrike" cap="none" spc="0" normalizeH="0" baseline="0">
              <a:ln>
                <a:noFill/>
              </a:ln>
              <a:solidFill>
                <a:srgbClr val="003B50"/>
              </a:solidFill>
              <a:effectLst/>
              <a:uFillTx/>
              <a:latin typeface="Montserrat Regular"/>
              <a:sym typeface="Helvetica Neue"/>
            </a:endParaRPr>
          </a:p>
        </p:txBody>
      </p:sp>
      <p:sp>
        <p:nvSpPr>
          <p:cNvPr id="17" name="TextBox 16">
            <a:extLst>
              <a:ext uri="{FF2B5EF4-FFF2-40B4-BE49-F238E27FC236}">
                <a16:creationId xmlns:a16="http://schemas.microsoft.com/office/drawing/2014/main" id="{2F5C0D7E-119D-46E5-8291-3A8BD1887CE6}"/>
              </a:ext>
            </a:extLst>
          </p:cNvPr>
          <p:cNvSpPr txBox="1"/>
          <p:nvPr/>
        </p:nvSpPr>
        <p:spPr>
          <a:xfrm>
            <a:off x="1193800" y="5575300"/>
            <a:ext cx="2286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b="0" i="0" u="none" strike="noStrike" cap="none" spc="0" normalizeH="0" baseline="0">
                <a:ln>
                  <a:noFill/>
                </a:ln>
                <a:solidFill>
                  <a:srgbClr val="003B50"/>
                </a:solidFill>
                <a:effectLst/>
                <a:uFillTx/>
                <a:latin typeface="Montserrat Regular"/>
                <a:sym typeface="Helvetica Neue"/>
              </a:rPr>
              <a:t>•</a:t>
            </a:r>
          </a:p>
        </p:txBody>
      </p:sp>
      <p:sp>
        <p:nvSpPr>
          <p:cNvPr id="18" name="TextBox 17">
            <a:extLst>
              <a:ext uri="{FF2B5EF4-FFF2-40B4-BE49-F238E27FC236}">
                <a16:creationId xmlns:a16="http://schemas.microsoft.com/office/drawing/2014/main" id="{AE52C732-C727-4FF2-AAB3-6FD8292FBABB}"/>
              </a:ext>
            </a:extLst>
          </p:cNvPr>
          <p:cNvSpPr txBox="1"/>
          <p:nvPr/>
        </p:nvSpPr>
        <p:spPr>
          <a:xfrm>
            <a:off x="1473200" y="5575300"/>
            <a:ext cx="9055100" cy="406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400" b="0" i="0" u="none" strike="noStrike" cap="none" spc="0" normalizeH="0" baseline="0" dirty="0">
                <a:ln>
                  <a:noFill/>
                </a:ln>
                <a:solidFill>
                  <a:srgbClr val="003B50"/>
                </a:solidFill>
                <a:effectLst/>
                <a:uFillTx/>
                <a:latin typeface="Montserrat Regular"/>
                <a:sym typeface="Helvetica Neue"/>
              </a:rPr>
              <a:t>Prêt-à-porter : 6–8 rotations/an (articles saisonniers)</a:t>
            </a:r>
            <a:endParaRPr kumimoji="0" lang="en-GB" sz="1400" b="0" i="0" u="none" strike="noStrike" cap="none" spc="0" normalizeH="0" baseline="0" dirty="0">
              <a:ln>
                <a:noFill/>
              </a:ln>
              <a:solidFill>
                <a:srgbClr val="003B50"/>
              </a:solidFill>
              <a:effectLst/>
              <a:uFillTx/>
              <a:latin typeface="Montserrat Regular"/>
              <a:sym typeface="Helvetica Neue"/>
            </a:endParaRPr>
          </a:p>
        </p:txBody>
      </p:sp>
      <p:sp>
        <p:nvSpPr>
          <p:cNvPr id="19" name="TextBox 18">
            <a:extLst>
              <a:ext uri="{FF2B5EF4-FFF2-40B4-BE49-F238E27FC236}">
                <a16:creationId xmlns:a16="http://schemas.microsoft.com/office/drawing/2014/main" id="{9F61147E-47C9-4153-A482-4D250169097A}"/>
              </a:ext>
            </a:extLst>
          </p:cNvPr>
          <p:cNvSpPr txBox="1"/>
          <p:nvPr/>
        </p:nvSpPr>
        <p:spPr>
          <a:xfrm>
            <a:off x="1193800" y="6096000"/>
            <a:ext cx="2286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b="0" i="0" u="none" strike="noStrike" cap="none" spc="0" normalizeH="0" baseline="0">
                <a:ln>
                  <a:noFill/>
                </a:ln>
                <a:solidFill>
                  <a:srgbClr val="003B50"/>
                </a:solidFill>
                <a:effectLst/>
                <a:uFillTx/>
                <a:latin typeface="Montserrat Regular"/>
                <a:sym typeface="Helvetica Neue"/>
              </a:rPr>
              <a:t>•</a:t>
            </a:r>
          </a:p>
        </p:txBody>
      </p:sp>
      <p:sp>
        <p:nvSpPr>
          <p:cNvPr id="20" name="TextBox 19">
            <a:extLst>
              <a:ext uri="{FF2B5EF4-FFF2-40B4-BE49-F238E27FC236}">
                <a16:creationId xmlns:a16="http://schemas.microsoft.com/office/drawing/2014/main" id="{8712D3D0-796A-41EF-857A-E0B05B994D1C}"/>
              </a:ext>
            </a:extLst>
          </p:cNvPr>
          <p:cNvSpPr txBox="1"/>
          <p:nvPr/>
        </p:nvSpPr>
        <p:spPr>
          <a:xfrm>
            <a:off x="1473200" y="6096000"/>
            <a:ext cx="9055100" cy="406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400" b="0" i="0" u="none" strike="noStrike" cap="none" spc="0" normalizeH="0" baseline="0" dirty="0">
                <a:ln>
                  <a:noFill/>
                </a:ln>
                <a:solidFill>
                  <a:srgbClr val="003B50"/>
                </a:solidFill>
                <a:effectLst/>
                <a:uFillTx/>
                <a:latin typeface="Montserrat Regular"/>
                <a:sym typeface="Helvetica Neue"/>
              </a:rPr>
              <a:t>Produits de luxe : 2–3 rotations/an (articles lents, de forte valeur)</a:t>
            </a:r>
            <a:endParaRPr kumimoji="0" lang="en-GB" sz="1400" b="0" i="0" u="none" strike="noStrike" cap="none" spc="0" normalizeH="0" baseline="0" dirty="0">
              <a:ln>
                <a:noFill/>
              </a:ln>
              <a:solidFill>
                <a:srgbClr val="003B50"/>
              </a:solidFill>
              <a:effectLst/>
              <a:uFillTx/>
              <a:latin typeface="Montserrat Regular"/>
              <a:sym typeface="Helvetica Neue"/>
            </a:endParaRPr>
          </a:p>
        </p:txBody>
      </p:sp>
      <p:sp>
        <p:nvSpPr>
          <p:cNvPr id="38" name="Rectangle 37">
            <a:extLst>
              <a:ext uri="{FF2B5EF4-FFF2-40B4-BE49-F238E27FC236}">
                <a16:creationId xmlns:a16="http://schemas.microsoft.com/office/drawing/2014/main" id="{FDFC94F9-CDEB-45F2-8813-CADFADF9A44F}"/>
              </a:ext>
            </a:extLst>
          </p:cNvPr>
          <p:cNvSpPr/>
          <p:nvPr/>
        </p:nvSpPr>
        <p:spPr>
          <a:xfrm>
            <a:off x="0" y="0"/>
            <a:ext cx="12192000" cy="6860540"/>
          </a:xfrm>
          <a:prstGeom prst="rect">
            <a:avLst/>
          </a:prstGeom>
          <a:solidFill>
            <a:srgbClr val="FFF9F1"/>
          </a:solidFill>
          <a:ln w="12700" cap="flat">
            <a:solidFill>
              <a:srgbClr val="F0D7BC"/>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9" name="TextBox 38">
            <a:extLst>
              <a:ext uri="{FF2B5EF4-FFF2-40B4-BE49-F238E27FC236}">
                <a16:creationId xmlns:a16="http://schemas.microsoft.com/office/drawing/2014/main" id="{0D0B199F-ABCD-4CB1-8DB9-5873A070C24F}"/>
              </a:ext>
            </a:extLst>
          </p:cNvPr>
          <p:cNvSpPr txBox="1"/>
          <p:nvPr/>
        </p:nvSpPr>
        <p:spPr>
          <a:xfrm>
            <a:off x="1155700" y="0"/>
            <a:ext cx="63500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endParaRPr kumimoji="0" lang="en-GB" sz="1600" b="1" i="0" u="none" strike="noStrike" cap="none" spc="0" normalizeH="0" baseline="0" dirty="0">
              <a:ln>
                <a:noFill/>
              </a:ln>
              <a:solidFill>
                <a:srgbClr val="A6451F"/>
              </a:solidFill>
              <a:effectLst/>
              <a:uFillTx/>
              <a:latin typeface="Helvetica Neue"/>
              <a:sym typeface="Helvetica Neue"/>
            </a:endParaRPr>
          </a:p>
        </p:txBody>
      </p:sp>
      <p:sp>
        <p:nvSpPr>
          <p:cNvPr id="40" name="TextBox 39">
            <a:extLst>
              <a:ext uri="{FF2B5EF4-FFF2-40B4-BE49-F238E27FC236}">
                <a16:creationId xmlns:a16="http://schemas.microsoft.com/office/drawing/2014/main" id="{F173EC9D-EE8F-42C2-87A9-BE79B46299D1}"/>
              </a:ext>
            </a:extLst>
          </p:cNvPr>
          <p:cNvSpPr txBox="1"/>
          <p:nvPr/>
        </p:nvSpPr>
        <p:spPr>
          <a:xfrm>
            <a:off x="1193800" y="558800"/>
            <a:ext cx="63500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600" b="0" i="0" u="none" strike="noStrike" cap="none" spc="0" normalizeH="0" baseline="0" dirty="0">
                <a:ln>
                  <a:noFill/>
                </a:ln>
                <a:solidFill>
                  <a:srgbClr val="003B50"/>
                </a:solidFill>
                <a:effectLst/>
                <a:uFillTx/>
                <a:latin typeface="Montserrat Regular"/>
                <a:sym typeface="Helvetica Neue"/>
              </a:rPr>
              <a:t>Magasin de vêtements au détail</a:t>
            </a:r>
            <a:endParaRPr kumimoji="0" lang="en-GB" sz="1600" b="0" i="0" u="none" strike="noStrike" cap="none" spc="0" normalizeH="0" baseline="0" dirty="0">
              <a:ln>
                <a:noFill/>
              </a:ln>
              <a:solidFill>
                <a:srgbClr val="003B50"/>
              </a:solidFill>
              <a:effectLst/>
              <a:uFillTx/>
              <a:latin typeface="Montserrat Regular"/>
              <a:sym typeface="Helvetica Neue"/>
            </a:endParaRPr>
          </a:p>
        </p:txBody>
      </p:sp>
      <p:sp>
        <p:nvSpPr>
          <p:cNvPr id="41" name="TextBox 40">
            <a:extLst>
              <a:ext uri="{FF2B5EF4-FFF2-40B4-BE49-F238E27FC236}">
                <a16:creationId xmlns:a16="http://schemas.microsoft.com/office/drawing/2014/main" id="{81D67B88-71DD-4FCF-9A4D-D5CAD76F595E}"/>
              </a:ext>
            </a:extLst>
          </p:cNvPr>
          <p:cNvSpPr txBox="1"/>
          <p:nvPr/>
        </p:nvSpPr>
        <p:spPr>
          <a:xfrm>
            <a:off x="1193800" y="1117600"/>
            <a:ext cx="2286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50"/>
                </a:solidFill>
                <a:effectLst/>
                <a:uFillTx/>
                <a:latin typeface="Montserrat Regular"/>
                <a:sym typeface="Helvetica Neue"/>
              </a:rPr>
              <a:t>•</a:t>
            </a:r>
          </a:p>
        </p:txBody>
      </p:sp>
      <p:sp>
        <p:nvSpPr>
          <p:cNvPr id="42" name="TextBox 41">
            <a:extLst>
              <a:ext uri="{FF2B5EF4-FFF2-40B4-BE49-F238E27FC236}">
                <a16:creationId xmlns:a16="http://schemas.microsoft.com/office/drawing/2014/main" id="{37E59972-A6E6-4E1F-A1CC-6B06AA276201}"/>
              </a:ext>
            </a:extLst>
          </p:cNvPr>
          <p:cNvSpPr txBox="1"/>
          <p:nvPr/>
        </p:nvSpPr>
        <p:spPr>
          <a:xfrm>
            <a:off x="1511300" y="1117600"/>
            <a:ext cx="82296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600" b="0" i="0" u="none" strike="noStrike" cap="none" spc="0" normalizeH="0" baseline="0" dirty="0">
                <a:ln>
                  <a:noFill/>
                </a:ln>
                <a:solidFill>
                  <a:srgbClr val="003B50"/>
                </a:solidFill>
                <a:effectLst/>
                <a:uFillTx/>
                <a:latin typeface="Montserrat Regular"/>
                <a:sym typeface="Helvetica Neue"/>
              </a:rPr>
              <a:t>Coût des marchandises vendues (annuel) : 500 000 $</a:t>
            </a:r>
            <a:endParaRPr kumimoji="0" lang="en-GB" sz="1600" b="0" i="0" u="none" strike="noStrike" cap="none" spc="0" normalizeH="0" baseline="0" dirty="0">
              <a:ln>
                <a:noFill/>
              </a:ln>
              <a:solidFill>
                <a:srgbClr val="003B50"/>
              </a:solidFill>
              <a:effectLst/>
              <a:uFillTx/>
              <a:latin typeface="Montserrat Regular"/>
              <a:sym typeface="Helvetica Neue"/>
            </a:endParaRPr>
          </a:p>
        </p:txBody>
      </p:sp>
      <p:sp>
        <p:nvSpPr>
          <p:cNvPr id="43" name="TextBox 42">
            <a:extLst>
              <a:ext uri="{FF2B5EF4-FFF2-40B4-BE49-F238E27FC236}">
                <a16:creationId xmlns:a16="http://schemas.microsoft.com/office/drawing/2014/main" id="{C6FAD2E7-2E4C-4615-8417-04D3A237DC31}"/>
              </a:ext>
            </a:extLst>
          </p:cNvPr>
          <p:cNvSpPr txBox="1"/>
          <p:nvPr/>
        </p:nvSpPr>
        <p:spPr>
          <a:xfrm>
            <a:off x="1193800" y="1549400"/>
            <a:ext cx="2286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50"/>
                </a:solidFill>
                <a:effectLst/>
                <a:uFillTx/>
                <a:latin typeface="Montserrat Regular"/>
                <a:sym typeface="Helvetica Neue"/>
              </a:rPr>
              <a:t>•</a:t>
            </a:r>
          </a:p>
        </p:txBody>
      </p:sp>
      <p:sp>
        <p:nvSpPr>
          <p:cNvPr id="44" name="TextBox 43">
            <a:extLst>
              <a:ext uri="{FF2B5EF4-FFF2-40B4-BE49-F238E27FC236}">
                <a16:creationId xmlns:a16="http://schemas.microsoft.com/office/drawing/2014/main" id="{567765D3-473B-4404-9A2F-18BD61F9CD66}"/>
              </a:ext>
            </a:extLst>
          </p:cNvPr>
          <p:cNvSpPr txBox="1"/>
          <p:nvPr/>
        </p:nvSpPr>
        <p:spPr>
          <a:xfrm>
            <a:off x="1511300" y="1549400"/>
            <a:ext cx="82296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600" b="0" i="0" u="none" strike="noStrike" cap="none" spc="0" normalizeH="0" baseline="0" dirty="0">
                <a:ln>
                  <a:noFill/>
                </a:ln>
                <a:solidFill>
                  <a:srgbClr val="003B50"/>
                </a:solidFill>
                <a:effectLst/>
                <a:uFillTx/>
                <a:latin typeface="Montserrat Regular"/>
                <a:sym typeface="Helvetica Neue"/>
              </a:rPr>
              <a:t>Stock moyen : 50 000 $</a:t>
            </a:r>
          </a:p>
        </p:txBody>
      </p:sp>
      <p:sp>
        <p:nvSpPr>
          <p:cNvPr id="45" name="TextBox 44">
            <a:extLst>
              <a:ext uri="{FF2B5EF4-FFF2-40B4-BE49-F238E27FC236}">
                <a16:creationId xmlns:a16="http://schemas.microsoft.com/office/drawing/2014/main" id="{0B8E3FE4-2967-46F2-B416-E5717A8625F2}"/>
              </a:ext>
            </a:extLst>
          </p:cNvPr>
          <p:cNvSpPr txBox="1"/>
          <p:nvPr/>
        </p:nvSpPr>
        <p:spPr>
          <a:xfrm>
            <a:off x="1193800" y="1981200"/>
            <a:ext cx="2286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50"/>
                </a:solidFill>
                <a:effectLst/>
                <a:uFillTx/>
                <a:latin typeface="Montserrat Regular"/>
                <a:sym typeface="Helvetica Neue"/>
              </a:rPr>
              <a:t>•</a:t>
            </a:r>
          </a:p>
        </p:txBody>
      </p:sp>
      <p:sp>
        <p:nvSpPr>
          <p:cNvPr id="46" name="TextBox 45">
            <a:extLst>
              <a:ext uri="{FF2B5EF4-FFF2-40B4-BE49-F238E27FC236}">
                <a16:creationId xmlns:a16="http://schemas.microsoft.com/office/drawing/2014/main" id="{C22A5125-CF52-455E-BDAA-3CAB7BA97BB5}"/>
              </a:ext>
            </a:extLst>
          </p:cNvPr>
          <p:cNvSpPr txBox="1"/>
          <p:nvPr/>
        </p:nvSpPr>
        <p:spPr>
          <a:xfrm>
            <a:off x="1511300" y="1981200"/>
            <a:ext cx="84836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600" b="0" i="0" u="none" strike="noStrike" cap="none" spc="0" normalizeH="0" baseline="0" dirty="0">
                <a:ln>
                  <a:noFill/>
                </a:ln>
                <a:solidFill>
                  <a:srgbClr val="003B50"/>
                </a:solidFill>
                <a:effectLst/>
                <a:uFillTx/>
                <a:latin typeface="Montserrat Regular"/>
                <a:sym typeface="Helvetica Neue"/>
              </a:rPr>
              <a:t>Rotation des stocks = 500 000 $ / 50 000 $ = 10 fois par an</a:t>
            </a:r>
            <a:endParaRPr kumimoji="0" lang="en-GB" sz="1600" b="0" i="0" u="none" strike="noStrike" cap="none" spc="0" normalizeH="0" baseline="0" dirty="0">
              <a:ln>
                <a:noFill/>
              </a:ln>
              <a:solidFill>
                <a:srgbClr val="003B50"/>
              </a:solidFill>
              <a:effectLst/>
              <a:uFillTx/>
              <a:latin typeface="Montserrat Regular"/>
              <a:sym typeface="Helvetica Neue"/>
            </a:endParaRPr>
          </a:p>
        </p:txBody>
      </p:sp>
      <p:sp>
        <p:nvSpPr>
          <p:cNvPr id="47" name="TextBox 46">
            <a:extLst>
              <a:ext uri="{FF2B5EF4-FFF2-40B4-BE49-F238E27FC236}">
                <a16:creationId xmlns:a16="http://schemas.microsoft.com/office/drawing/2014/main" id="{108AA0D8-C4BC-40F8-AC24-08A0976D2169}"/>
              </a:ext>
            </a:extLst>
          </p:cNvPr>
          <p:cNvSpPr txBox="1"/>
          <p:nvPr/>
        </p:nvSpPr>
        <p:spPr>
          <a:xfrm>
            <a:off x="1193800" y="2476500"/>
            <a:ext cx="9652000" cy="558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600" b="0" i="0" u="none" strike="noStrike" cap="none" spc="0" normalizeH="0" baseline="0" dirty="0">
                <a:ln>
                  <a:noFill/>
                </a:ln>
                <a:solidFill>
                  <a:srgbClr val="003B50"/>
                </a:solidFill>
                <a:effectLst/>
                <a:uFillTx/>
                <a:latin typeface="Montserrat Regular"/>
                <a:sym typeface="Helvetica Neue"/>
              </a:rPr>
              <a:t>Interprétation : le stock est vendu puis remplacé 10 fois par an. L’article moyen reste environ 36 jours (365 jours ÷ 10 rotations).</a:t>
            </a:r>
            <a:endParaRPr kumimoji="0" lang="en-GB" sz="1600" b="0" i="0" u="none" strike="noStrike" cap="none" spc="0" normalizeH="0" baseline="0" dirty="0">
              <a:ln>
                <a:noFill/>
              </a:ln>
              <a:solidFill>
                <a:srgbClr val="003B50"/>
              </a:solidFill>
              <a:effectLst/>
              <a:uFillTx/>
              <a:latin typeface="Montserrat Regular"/>
              <a:sym typeface="Helvetica Neue"/>
            </a:endParaRPr>
          </a:p>
        </p:txBody>
      </p:sp>
      <p:sp>
        <p:nvSpPr>
          <p:cNvPr id="48" name="TextBox 47">
            <a:extLst>
              <a:ext uri="{FF2B5EF4-FFF2-40B4-BE49-F238E27FC236}">
                <a16:creationId xmlns:a16="http://schemas.microsoft.com/office/drawing/2014/main" id="{DEB3DAD6-063D-4576-AF43-047368600ADB}"/>
              </a:ext>
            </a:extLst>
          </p:cNvPr>
          <p:cNvSpPr txBox="1"/>
          <p:nvPr/>
        </p:nvSpPr>
        <p:spPr>
          <a:xfrm>
            <a:off x="1193800" y="3340100"/>
            <a:ext cx="5334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600" b="0" i="0" u="none" strike="noStrike" cap="none" spc="0" normalizeH="0" baseline="0" dirty="0" err="1">
                <a:ln>
                  <a:noFill/>
                </a:ln>
                <a:solidFill>
                  <a:srgbClr val="003B50"/>
                </a:solidFill>
                <a:effectLst/>
                <a:uFillTx/>
                <a:latin typeface="Montserrat Regular"/>
                <a:sym typeface="Helvetica Neue"/>
              </a:rPr>
              <a:t>Comparaison</a:t>
            </a:r>
            <a:r>
              <a:rPr kumimoji="0" lang="en-GB" sz="1600" b="0" i="0" u="none" strike="noStrike" cap="none" spc="0" normalizeH="0" baseline="0" dirty="0">
                <a:ln>
                  <a:noFill/>
                </a:ln>
                <a:solidFill>
                  <a:srgbClr val="003B50"/>
                </a:solidFill>
                <a:effectLst/>
                <a:uFillTx/>
                <a:latin typeface="Montserrat Regular"/>
                <a:sym typeface="Helvetica Neue"/>
              </a:rPr>
              <a:t> de </a:t>
            </a:r>
            <a:r>
              <a:rPr kumimoji="0" lang="en-GB" sz="1600" b="0" i="0" u="none" strike="noStrike" cap="none" spc="0" normalizeH="0" baseline="0" dirty="0" err="1">
                <a:ln>
                  <a:noFill/>
                </a:ln>
                <a:solidFill>
                  <a:srgbClr val="003B50"/>
                </a:solidFill>
                <a:effectLst/>
                <a:uFillTx/>
                <a:latin typeface="Montserrat Regular"/>
                <a:sym typeface="Helvetica Neue"/>
              </a:rPr>
              <a:t>référence</a:t>
            </a:r>
            <a:r>
              <a:rPr kumimoji="0" lang="en-GB" sz="1600" b="0" i="0" u="none" strike="noStrike" cap="none" spc="0" normalizeH="0" baseline="0" dirty="0">
                <a:ln>
                  <a:noFill/>
                </a:ln>
                <a:solidFill>
                  <a:srgbClr val="003B50"/>
                </a:solidFill>
                <a:effectLst/>
                <a:uFillTx/>
                <a:latin typeface="Montserrat Regular"/>
                <a:sym typeface="Helvetica Neue"/>
              </a:rPr>
              <a:t> :</a:t>
            </a:r>
          </a:p>
        </p:txBody>
      </p:sp>
      <p:sp>
        <p:nvSpPr>
          <p:cNvPr id="49" name="TextBox 48">
            <a:extLst>
              <a:ext uri="{FF2B5EF4-FFF2-40B4-BE49-F238E27FC236}">
                <a16:creationId xmlns:a16="http://schemas.microsoft.com/office/drawing/2014/main" id="{0571B904-9C61-43DA-AE49-AD4BC9FC95C1}"/>
              </a:ext>
            </a:extLst>
          </p:cNvPr>
          <p:cNvSpPr txBox="1"/>
          <p:nvPr/>
        </p:nvSpPr>
        <p:spPr>
          <a:xfrm>
            <a:off x="1193800" y="3810000"/>
            <a:ext cx="2286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50"/>
                </a:solidFill>
                <a:effectLst/>
                <a:uFillTx/>
                <a:latin typeface="Montserrat Regular"/>
                <a:sym typeface="Helvetica Neue"/>
              </a:rPr>
              <a:t>•</a:t>
            </a:r>
          </a:p>
        </p:txBody>
      </p:sp>
      <p:sp>
        <p:nvSpPr>
          <p:cNvPr id="50" name="TextBox 49">
            <a:extLst>
              <a:ext uri="{FF2B5EF4-FFF2-40B4-BE49-F238E27FC236}">
                <a16:creationId xmlns:a16="http://schemas.microsoft.com/office/drawing/2014/main" id="{30DC5CC2-940F-4439-B9F4-6B02D29E5D1C}"/>
              </a:ext>
            </a:extLst>
          </p:cNvPr>
          <p:cNvSpPr txBox="1"/>
          <p:nvPr/>
        </p:nvSpPr>
        <p:spPr>
          <a:xfrm>
            <a:off x="1511300" y="3810000"/>
            <a:ext cx="90551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600" b="0" i="0" u="none" strike="noStrike" cap="none" spc="0" normalizeH="0" baseline="0" dirty="0">
                <a:ln>
                  <a:noFill/>
                </a:ln>
                <a:solidFill>
                  <a:srgbClr val="003B50"/>
                </a:solidFill>
                <a:effectLst/>
                <a:uFillTx/>
                <a:latin typeface="Montserrat Regular"/>
                <a:sym typeface="Helvetica Neue"/>
              </a:rPr>
              <a:t>Épiceries : 15–20 rotations/an (produits périssables à rotation rapide)</a:t>
            </a:r>
            <a:endParaRPr kumimoji="0" lang="en-GB" sz="1600" b="0" i="0" u="none" strike="noStrike" cap="none" spc="0" normalizeH="0" baseline="0" dirty="0">
              <a:ln>
                <a:noFill/>
              </a:ln>
              <a:solidFill>
                <a:srgbClr val="003B50"/>
              </a:solidFill>
              <a:effectLst/>
              <a:uFillTx/>
              <a:latin typeface="Montserrat Regular"/>
              <a:sym typeface="Helvetica Neue"/>
            </a:endParaRPr>
          </a:p>
        </p:txBody>
      </p:sp>
      <p:sp>
        <p:nvSpPr>
          <p:cNvPr id="51" name="TextBox 50">
            <a:extLst>
              <a:ext uri="{FF2B5EF4-FFF2-40B4-BE49-F238E27FC236}">
                <a16:creationId xmlns:a16="http://schemas.microsoft.com/office/drawing/2014/main" id="{83E7D573-68B1-410B-AB64-324654D499C0}"/>
              </a:ext>
            </a:extLst>
          </p:cNvPr>
          <p:cNvSpPr txBox="1"/>
          <p:nvPr/>
        </p:nvSpPr>
        <p:spPr>
          <a:xfrm>
            <a:off x="1193800" y="4229100"/>
            <a:ext cx="2286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50"/>
                </a:solidFill>
                <a:effectLst/>
                <a:uFillTx/>
                <a:latin typeface="Montserrat Regular"/>
                <a:sym typeface="Helvetica Neue"/>
              </a:rPr>
              <a:t>•</a:t>
            </a:r>
          </a:p>
        </p:txBody>
      </p:sp>
      <p:sp>
        <p:nvSpPr>
          <p:cNvPr id="52" name="TextBox 51">
            <a:extLst>
              <a:ext uri="{FF2B5EF4-FFF2-40B4-BE49-F238E27FC236}">
                <a16:creationId xmlns:a16="http://schemas.microsoft.com/office/drawing/2014/main" id="{088D58C5-410B-4A09-AE7D-78977E580E0B}"/>
              </a:ext>
            </a:extLst>
          </p:cNvPr>
          <p:cNvSpPr txBox="1"/>
          <p:nvPr/>
        </p:nvSpPr>
        <p:spPr>
          <a:xfrm>
            <a:off x="1511300" y="4229100"/>
            <a:ext cx="90551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600" b="0" i="0" u="none" strike="noStrike" cap="none" spc="0" normalizeH="0" baseline="0">
                <a:ln>
                  <a:noFill/>
                </a:ln>
                <a:solidFill>
                  <a:srgbClr val="003B50"/>
                </a:solidFill>
                <a:effectLst/>
                <a:uFillTx/>
                <a:latin typeface="Montserrat Regular"/>
                <a:sym typeface="Helvetica Neue"/>
              </a:rPr>
              <a:t>Prêt-à-porter : 6–8 rotations/an (articles saisonniers)</a:t>
            </a:r>
            <a:endParaRPr kumimoji="0" lang="en-GB" sz="1600" b="0" i="0" u="none" strike="noStrike" cap="none" spc="0" normalizeH="0" baseline="0">
              <a:ln>
                <a:noFill/>
              </a:ln>
              <a:solidFill>
                <a:srgbClr val="003B50"/>
              </a:solidFill>
              <a:effectLst/>
              <a:uFillTx/>
              <a:latin typeface="Montserrat Regular"/>
              <a:sym typeface="Helvetica Neue"/>
            </a:endParaRPr>
          </a:p>
        </p:txBody>
      </p:sp>
      <p:sp>
        <p:nvSpPr>
          <p:cNvPr id="53" name="TextBox 52">
            <a:extLst>
              <a:ext uri="{FF2B5EF4-FFF2-40B4-BE49-F238E27FC236}">
                <a16:creationId xmlns:a16="http://schemas.microsoft.com/office/drawing/2014/main" id="{F8B26F92-42A5-4958-AC74-858EAA3626E8}"/>
              </a:ext>
            </a:extLst>
          </p:cNvPr>
          <p:cNvSpPr txBox="1"/>
          <p:nvPr/>
        </p:nvSpPr>
        <p:spPr>
          <a:xfrm>
            <a:off x="1193800" y="4648200"/>
            <a:ext cx="2286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dirty="0">
                <a:ln>
                  <a:noFill/>
                </a:ln>
                <a:solidFill>
                  <a:srgbClr val="003B50"/>
                </a:solidFill>
                <a:effectLst/>
                <a:uFillTx/>
                <a:latin typeface="Montserrat Regular"/>
                <a:sym typeface="Helvetica Neue"/>
              </a:rPr>
              <a:t>•</a:t>
            </a:r>
          </a:p>
        </p:txBody>
      </p:sp>
      <p:sp>
        <p:nvSpPr>
          <p:cNvPr id="54" name="TextBox 53">
            <a:extLst>
              <a:ext uri="{FF2B5EF4-FFF2-40B4-BE49-F238E27FC236}">
                <a16:creationId xmlns:a16="http://schemas.microsoft.com/office/drawing/2014/main" id="{D70709F0-14B2-4102-A530-BCC609763119}"/>
              </a:ext>
            </a:extLst>
          </p:cNvPr>
          <p:cNvSpPr txBox="1"/>
          <p:nvPr/>
        </p:nvSpPr>
        <p:spPr>
          <a:xfrm>
            <a:off x="1511300" y="4648200"/>
            <a:ext cx="90551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600" b="0" i="0" u="none" strike="noStrike" cap="none" spc="0" normalizeH="0" baseline="0" dirty="0">
                <a:ln>
                  <a:noFill/>
                </a:ln>
                <a:solidFill>
                  <a:srgbClr val="003B50"/>
                </a:solidFill>
                <a:effectLst/>
                <a:uFillTx/>
                <a:latin typeface="Montserrat Regular"/>
                <a:sym typeface="Helvetica Neue"/>
              </a:rPr>
              <a:t>Produits de luxe : 2–3 rotations/an (articles lents, de forte valeur)</a:t>
            </a:r>
            <a:endParaRPr kumimoji="0" lang="en-GB" sz="1600" b="0" i="0" u="none" strike="noStrike" cap="none" spc="0" normalizeH="0" baseline="0" dirty="0">
              <a:ln>
                <a:noFill/>
              </a:ln>
              <a:solidFill>
                <a:srgbClr val="003B50"/>
              </a:solidFill>
              <a:effectLst/>
              <a:uFillTx/>
              <a:latin typeface="Montserrat Regular"/>
              <a:sym typeface="Helvetica Neue"/>
            </a:endParaRPr>
          </a:p>
        </p:txBody>
      </p:sp>
      <p:sp>
        <p:nvSpPr>
          <p:cNvPr id="22" name="Title 3">
            <a:extLst>
              <a:ext uri="{FF2B5EF4-FFF2-40B4-BE49-F238E27FC236}">
                <a16:creationId xmlns:a16="http://schemas.microsoft.com/office/drawing/2014/main" id="{D1CB542D-8CAE-19FB-80F6-3D6786DB19C4}"/>
              </a:ext>
            </a:extLst>
          </p:cNvPr>
          <p:cNvSpPr txBox="1">
            <a:spLocks/>
          </p:cNvSpPr>
          <p:nvPr/>
        </p:nvSpPr>
        <p:spPr>
          <a:xfrm>
            <a:off x="583355" y="93022"/>
            <a:ext cx="8807200" cy="1024578"/>
          </a:xfrm>
          <a:prstGeom prst="rect">
            <a:avLst/>
          </a:prstGeom>
        </p:spPr>
        <p:txBody>
          <a:bodyPr/>
          <a:lst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hangingPunct="1"/>
            <a:r>
              <a:rPr lang="fr-FR" sz="3200" spc="0" dirty="0">
                <a:solidFill>
                  <a:srgbClr val="F26211"/>
                </a:solidFill>
                <a:latin typeface="Montserrat Regular"/>
              </a:rPr>
              <a:t>Exemple de rotation des stocks</a:t>
            </a:r>
          </a:p>
        </p:txBody>
      </p:sp>
    </p:spTree>
    <p:extLst>
      <p:ext uri="{BB962C8B-B14F-4D97-AF65-F5344CB8AC3E}">
        <p14:creationId xmlns:p14="http://schemas.microsoft.com/office/powerpoint/2010/main" val="924874004"/>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Development in the Sub-Saharan Africa – Modern EU Master Programme &amp; Capacity Building</a:t>
            </a:r>
            <a:endParaRPr lang="pl-PL" dirty="0"/>
          </a:p>
        </p:txBody>
      </p:sp>
    </p:spTree>
    <p:extLst>
      <p:ext uri="{BB962C8B-B14F-4D97-AF65-F5344CB8AC3E}">
        <p14:creationId xmlns:p14="http://schemas.microsoft.com/office/powerpoint/2010/main" val="1448858825"/>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CA1D75-8E64-56DB-75C7-3CD3541D60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753ED5-0910-02A8-B383-701A017E27D8}"/>
              </a:ext>
            </a:extLst>
          </p:cNvPr>
          <p:cNvSpPr>
            <a:spLocks noGrp="1"/>
          </p:cNvSpPr>
          <p:nvPr>
            <p:ph type="title"/>
          </p:nvPr>
        </p:nvSpPr>
        <p:spPr>
          <a:xfrm>
            <a:off x="603252" y="539751"/>
            <a:ext cx="6961329" cy="717551"/>
          </a:xfrm>
        </p:spPr>
        <p:txBody>
          <a:bodyPr/>
          <a:lstStyle/>
          <a:p>
            <a:r>
              <a:rPr lang="en-US" dirty="0"/>
              <a:t>Indicateur 2 : jours de stock</a:t>
            </a:r>
            <a:br>
              <a:rPr lang="en-US" dirty="0"/>
            </a:br>
            <a:br>
              <a:rPr lang="pl-PL" dirty="0"/>
            </a:br>
            <a:br>
              <a:rPr lang="pl-PL" dirty="0"/>
            </a:br>
            <a:br>
              <a:rPr lang="en-US" dirty="0"/>
            </a:br>
            <a:br>
              <a:rPr lang="en-US" dirty="0"/>
            </a:br>
            <a:br>
              <a:rPr lang="pl-PL" dirty="0"/>
            </a:br>
            <a:br>
              <a:rPr lang="pl-PL" dirty="0"/>
            </a:br>
            <a:endParaRPr lang="pl-PL" dirty="0"/>
          </a:p>
        </p:txBody>
      </p:sp>
      <p:sp>
        <p:nvSpPr>
          <p:cNvPr id="6" name="pole tekstowe 5">
            <a:extLst>
              <a:ext uri="{FF2B5EF4-FFF2-40B4-BE49-F238E27FC236}">
                <a16:creationId xmlns:a16="http://schemas.microsoft.com/office/drawing/2014/main" id="{3DA214E7-D85D-E26F-1187-4ADF287DBFA7}"/>
              </a:ext>
            </a:extLst>
          </p:cNvPr>
          <p:cNvSpPr txBox="1"/>
          <p:nvPr/>
        </p:nvSpPr>
        <p:spPr>
          <a:xfrm>
            <a:off x="603252" y="4218439"/>
            <a:ext cx="9003149" cy="22334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l-PL" sz="2000" b="0" i="0" dirty="0" err="1">
                <a:latin typeface="Montserrat Regular"/>
              </a:rPr>
              <a:t>Ce que cela signifie :</a:t>
            </a:r>
            <a:endParaRPr lang="pl-PL" sz="2000" b="0" i="0" dirty="0">
              <a:latin typeface="Montserrat Regular"/>
            </a:endParaRPr>
          </a:p>
          <a:p>
            <a:pPr marL="304796" indent="-304796" defTabSz="1219154">
              <a:buClr>
                <a:srgbClr val="F78722"/>
              </a:buClr>
              <a:buSzPct val="123000"/>
              <a:buFont typeface="Wingdings" panose="05000000000000000000" pitchFamily="2" charset="2"/>
              <a:buChar char="§"/>
            </a:pPr>
            <a:r>
              <a:rPr lang="en-US" sz="2000" b="0" i="0" dirty="0">
                <a:solidFill>
                  <a:srgbClr val="432411"/>
                </a:solidFill>
                <a:latin typeface="Montserrat Regular"/>
              </a:rPr>
              <a:t>Low days (e.g., 20 days) : Stock moves quickly; good cash flow; minimal holding coûts</a:t>
            </a:r>
          </a:p>
          <a:p>
            <a:pPr marL="304796" indent="-304796" defTabSz="1219154">
              <a:buClr>
                <a:srgbClr val="F78722"/>
              </a:buClr>
              <a:buSzPct val="123000"/>
              <a:buFont typeface="Wingdings" panose="05000000000000000000" pitchFamily="2" charset="2"/>
              <a:buChar char="§"/>
            </a:pPr>
            <a:r>
              <a:rPr lang="en-US" sz="2000" b="0" i="0" dirty="0">
                <a:solidFill>
                  <a:srgbClr val="432411"/>
                </a:solidFill>
                <a:latin typeface="Montserrat Regular"/>
              </a:rPr>
              <a:t>High days (e.g., 180 days) : Stock sits a long time; ties up capital; high holding coûts</a:t>
            </a:r>
          </a:p>
        </p:txBody>
      </p:sp>
      <p:pic>
        <p:nvPicPr>
          <p:cNvPr id="5" name="Obraz 4" descr="Obraz zawierający tekst, zrzut ekranu, Czcionka, linia&#10;&#10;Zawartość wygenerowana przez AI może być niepoprawna.">
            <a:extLst>
              <a:ext uri="{FF2B5EF4-FFF2-40B4-BE49-F238E27FC236}">
                <a16:creationId xmlns:a16="http://schemas.microsoft.com/office/drawing/2014/main" id="{2E44C6E6-AE05-7125-8BA6-E0F132FA7434}"/>
              </a:ext>
            </a:extLst>
          </p:cNvPr>
          <p:cNvPicPr>
            <a:picLocks noChangeAspect="1"/>
          </p:cNvPicPr>
          <p:nvPr/>
        </p:nvPicPr>
        <p:blipFill>
          <a:blip r:embed="rId3"/>
          <a:stretch>
            <a:fillRect/>
          </a:stretch>
        </p:blipFill>
        <p:spPr>
          <a:xfrm>
            <a:off x="603252" y="1257302"/>
            <a:ext cx="8291366" cy="2778259"/>
          </a:xfrm>
          <a:prstGeom prst="rect">
            <a:avLst/>
          </a:prstGeom>
        </p:spPr>
      </p:pic>
      <p:sp>
        <p:nvSpPr>
          <p:cNvPr id="24" name="Rectangle 23">
            <a:extLst>
              <a:ext uri="{FF2B5EF4-FFF2-40B4-BE49-F238E27FC236}">
                <a16:creationId xmlns:a16="http://schemas.microsoft.com/office/drawing/2014/main" id="{2134A73F-1100-4782-ACED-1FBFDF9EE076}"/>
              </a:ext>
            </a:extLst>
          </p:cNvPr>
          <p:cNvSpPr/>
          <p:nvPr/>
        </p:nvSpPr>
        <p:spPr>
          <a:xfrm>
            <a:off x="603250" y="1257300"/>
            <a:ext cx="8291830" cy="2778760"/>
          </a:xfrm>
          <a:prstGeom prst="rect">
            <a:avLst/>
          </a:prstGeom>
          <a:solidFill>
            <a:srgbClr val="EEF8F4"/>
          </a:solidFill>
          <a:ln w="19050" cap="flat">
            <a:solidFill>
              <a:srgbClr val="0B7F83"/>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graphicFrame>
        <p:nvGraphicFramePr>
          <p:cNvPr id="26" name="Table 25">
            <a:extLst>
              <a:ext uri="{FF2B5EF4-FFF2-40B4-BE49-F238E27FC236}">
                <a16:creationId xmlns:a16="http://schemas.microsoft.com/office/drawing/2014/main" id="{3EDE3860-3E81-4A43-ABA6-59C21A58C830}"/>
              </a:ext>
            </a:extLst>
          </p:cNvPr>
          <p:cNvGraphicFramePr>
            <a:graphicFrameLocks noGrp="1"/>
          </p:cNvGraphicFramePr>
          <p:nvPr/>
        </p:nvGraphicFramePr>
        <p:xfrm>
          <a:off x="730250" y="1358900"/>
          <a:ext cx="8037830" cy="2575560"/>
        </p:xfrm>
        <a:graphic>
          <a:graphicData uri="http://schemas.openxmlformats.org/drawingml/2006/table">
            <a:tbl>
              <a:tblPr firstRow="1" bandRow="1">
                <a:tableStyleId>{5940675A-B579-460E-94D1-54222C63F5DA}</a:tableStyleId>
              </a:tblPr>
              <a:tblGrid>
                <a:gridCol w="8037830">
                  <a:extLst>
                    <a:ext uri="{9D8B030D-6E8A-4147-A177-3AD203B41FA5}">
                      <a16:colId xmlns:a16="http://schemas.microsoft.com/office/drawing/2014/main" val="3516159895"/>
                    </a:ext>
                  </a:extLst>
                </a:gridCol>
              </a:tblGrid>
              <a:tr h="643890">
                <a:tc>
                  <a:txBody>
                    <a:bodyPr/>
                    <a:lstStyle/>
                    <a:p>
                      <a:pPr algn="l"/>
                      <a:r>
                        <a:rPr lang="en-GB" sz="1400" b="0" i="0" dirty="0" err="1">
                          <a:solidFill>
                            <a:srgbClr val="003B50"/>
                          </a:solidFill>
                          <a:latin typeface="Montserrat Regular"/>
                          <a:cs typeface="Courier New"/>
                        </a:rPr>
                        <a:t>Jours</a:t>
                      </a:r>
                      <a:r>
                        <a:rPr lang="en-GB" sz="1400" b="0" i="0" dirty="0">
                          <a:solidFill>
                            <a:srgbClr val="003B50"/>
                          </a:solidFill>
                          <a:latin typeface="Montserrat Regular"/>
                          <a:cs typeface="Courier New"/>
                        </a:rPr>
                        <a:t> de stock = 365 / ratio de rotation des stocks</a:t>
                      </a:r>
                    </a:p>
                  </a:txBody>
                  <a:tcPr anchor="ctr">
                    <a:solidFill>
                      <a:srgbClr val="EEF8F4"/>
                    </a:solidFill>
                  </a:tcPr>
                </a:tc>
                <a:extLst>
                  <a:ext uri="{0D108BD9-81ED-4DB2-BD59-A6C34878D82A}">
                    <a16:rowId xmlns:a16="http://schemas.microsoft.com/office/drawing/2014/main" val="238358911"/>
                  </a:ext>
                </a:extLst>
              </a:tr>
              <a:tr h="643890">
                <a:tc>
                  <a:txBody>
                    <a:bodyPr/>
                    <a:lstStyle/>
                    <a:p>
                      <a:pPr algn="l"/>
                      <a:r>
                        <a:rPr lang="en-GB" sz="1400" b="0" i="0" dirty="0">
                          <a:solidFill>
                            <a:srgbClr val="003B50"/>
                          </a:solidFill>
                          <a:latin typeface="Montserrat Regular"/>
                          <a:cs typeface="Courier New"/>
                        </a:rPr>
                        <a:t>OU</a:t>
                      </a:r>
                    </a:p>
                  </a:txBody>
                  <a:tcPr anchor="ctr">
                    <a:solidFill>
                      <a:srgbClr val="EEF8F4"/>
                    </a:solidFill>
                  </a:tcPr>
                </a:tc>
                <a:extLst>
                  <a:ext uri="{0D108BD9-81ED-4DB2-BD59-A6C34878D82A}">
                    <a16:rowId xmlns:a16="http://schemas.microsoft.com/office/drawing/2014/main" val="1403392437"/>
                  </a:ext>
                </a:extLst>
              </a:tr>
              <a:tr h="643890">
                <a:tc>
                  <a:txBody>
                    <a:bodyPr/>
                    <a:lstStyle/>
                    <a:p>
                      <a:pPr algn="l"/>
                      <a:r>
                        <a:rPr lang="en-GB" sz="1400" b="0" i="0" dirty="0" err="1">
                          <a:solidFill>
                            <a:srgbClr val="003B50"/>
                          </a:solidFill>
                          <a:latin typeface="Montserrat Regular"/>
                          <a:cs typeface="Courier New"/>
                        </a:rPr>
                        <a:t>Jours</a:t>
                      </a:r>
                      <a:r>
                        <a:rPr lang="en-GB" sz="1400" b="0" i="0" dirty="0">
                          <a:solidFill>
                            <a:srgbClr val="003B50"/>
                          </a:solidFill>
                          <a:latin typeface="Montserrat Regular"/>
                          <a:cs typeface="Courier New"/>
                        </a:rPr>
                        <a:t> de stock = (Stock moyen × 365) / Coût des </a:t>
                      </a:r>
                      <a:r>
                        <a:rPr lang="en-GB" sz="1400" b="0" i="0" dirty="0" err="1">
                          <a:solidFill>
                            <a:srgbClr val="003B50"/>
                          </a:solidFill>
                          <a:latin typeface="Montserrat Regular"/>
                          <a:cs typeface="Courier New"/>
                        </a:rPr>
                        <a:t>marchandises</a:t>
                      </a:r>
                      <a:r>
                        <a:rPr lang="en-GB" sz="1400" b="0" i="0" dirty="0">
                          <a:solidFill>
                            <a:srgbClr val="003B50"/>
                          </a:solidFill>
                          <a:latin typeface="Montserrat Regular"/>
                          <a:cs typeface="Courier New"/>
                        </a:rPr>
                        <a:t> vendues</a:t>
                      </a:r>
                    </a:p>
                  </a:txBody>
                  <a:tcPr anchor="ctr">
                    <a:solidFill>
                      <a:srgbClr val="EEF8F4"/>
                    </a:solidFill>
                  </a:tcPr>
                </a:tc>
                <a:extLst>
                  <a:ext uri="{0D108BD9-81ED-4DB2-BD59-A6C34878D82A}">
                    <a16:rowId xmlns:a16="http://schemas.microsoft.com/office/drawing/2014/main" val="3448396042"/>
                  </a:ext>
                </a:extLst>
              </a:tr>
              <a:tr h="643890">
                <a:tc>
                  <a:txBody>
                    <a:bodyPr/>
                    <a:lstStyle/>
                    <a:p>
                      <a:pPr algn="l"/>
                      <a:r>
                        <a:rPr lang="en-GB" sz="1400" b="0" i="0" dirty="0" err="1">
                          <a:solidFill>
                            <a:srgbClr val="003B50"/>
                          </a:solidFill>
                          <a:latin typeface="Montserrat Regular"/>
                          <a:cs typeface="Courier New"/>
                        </a:rPr>
                        <a:t>Interprétation</a:t>
                      </a:r>
                      <a:r>
                        <a:rPr lang="en-GB" sz="1400" b="0" i="0" dirty="0">
                          <a:solidFill>
                            <a:srgbClr val="003B50"/>
                          </a:solidFill>
                          <a:latin typeface="Montserrat Regular"/>
                          <a:cs typeface="Courier New"/>
                        </a:rPr>
                        <a:t> : </a:t>
                      </a:r>
                      <a:r>
                        <a:rPr lang="en-GB" sz="1400" b="0" i="0" dirty="0" err="1">
                          <a:solidFill>
                            <a:srgbClr val="003B50"/>
                          </a:solidFill>
                          <a:latin typeface="Montserrat Regular"/>
                          <a:cs typeface="Courier New"/>
                        </a:rPr>
                        <a:t>en</a:t>
                      </a:r>
                      <a:r>
                        <a:rPr lang="en-GB" sz="1400" b="0" i="0" dirty="0">
                          <a:solidFill>
                            <a:srgbClr val="003B50"/>
                          </a:solidFill>
                          <a:latin typeface="Montserrat Regular"/>
                          <a:cs typeface="Courier New"/>
                        </a:rPr>
                        <a:t> </a:t>
                      </a:r>
                      <a:r>
                        <a:rPr lang="en-GB" sz="1400" b="0" i="0" dirty="0" err="1">
                          <a:solidFill>
                            <a:srgbClr val="003B50"/>
                          </a:solidFill>
                          <a:latin typeface="Montserrat Regular"/>
                          <a:cs typeface="Courier New"/>
                        </a:rPr>
                        <a:t>moyenne</a:t>
                      </a:r>
                      <a:r>
                        <a:rPr lang="en-GB" sz="1400" b="0" i="0" dirty="0">
                          <a:solidFill>
                            <a:srgbClr val="003B50"/>
                          </a:solidFill>
                          <a:latin typeface="Montserrat Regular"/>
                          <a:cs typeface="Courier New"/>
                        </a:rPr>
                        <a:t>, </a:t>
                      </a:r>
                      <a:r>
                        <a:rPr lang="en-GB" sz="1400" b="0" i="0" dirty="0" err="1">
                          <a:solidFill>
                            <a:srgbClr val="003B50"/>
                          </a:solidFill>
                          <a:latin typeface="Montserrat Regular"/>
                          <a:cs typeface="Courier New"/>
                        </a:rPr>
                        <a:t>combien</a:t>
                      </a:r>
                      <a:r>
                        <a:rPr lang="en-GB" sz="1400" b="0" i="0" dirty="0">
                          <a:solidFill>
                            <a:srgbClr val="003B50"/>
                          </a:solidFill>
                          <a:latin typeface="Montserrat Regular"/>
                          <a:cs typeface="Courier New"/>
                        </a:rPr>
                        <a:t> de </a:t>
                      </a:r>
                      <a:r>
                        <a:rPr lang="en-GB" sz="1400" b="0" i="0" dirty="0" err="1">
                          <a:solidFill>
                            <a:srgbClr val="003B50"/>
                          </a:solidFill>
                          <a:latin typeface="Montserrat Regular"/>
                          <a:cs typeface="Courier New"/>
                        </a:rPr>
                        <a:t>jours</a:t>
                      </a:r>
                      <a:r>
                        <a:rPr lang="en-GB" sz="1400" b="0" i="0" dirty="0">
                          <a:solidFill>
                            <a:srgbClr val="003B50"/>
                          </a:solidFill>
                          <a:latin typeface="Montserrat Regular"/>
                          <a:cs typeface="Courier New"/>
                        </a:rPr>
                        <a:t> le stock </a:t>
                      </a:r>
                      <a:r>
                        <a:rPr lang="en-GB" sz="1400" b="0" i="0" dirty="0" err="1">
                          <a:solidFill>
                            <a:srgbClr val="003B50"/>
                          </a:solidFill>
                          <a:latin typeface="Montserrat Regular"/>
                          <a:cs typeface="Courier New"/>
                        </a:rPr>
                        <a:t>reste</a:t>
                      </a:r>
                      <a:r>
                        <a:rPr lang="en-GB" sz="1400" b="0" i="0" dirty="0">
                          <a:solidFill>
                            <a:srgbClr val="003B50"/>
                          </a:solidFill>
                          <a:latin typeface="Montserrat Regular"/>
                          <a:cs typeface="Courier New"/>
                        </a:rPr>
                        <a:t>-t-il avant d’être </a:t>
                      </a:r>
                      <a:r>
                        <a:rPr lang="en-GB" sz="1400" b="0" i="0" dirty="0" err="1">
                          <a:solidFill>
                            <a:srgbClr val="003B50"/>
                          </a:solidFill>
                          <a:latin typeface="Montserrat Regular"/>
                          <a:cs typeface="Courier New"/>
                        </a:rPr>
                        <a:t>vendu</a:t>
                      </a:r>
                      <a:r>
                        <a:rPr lang="en-GB" sz="1400" b="0" i="0" dirty="0">
                          <a:solidFill>
                            <a:srgbClr val="003B50"/>
                          </a:solidFill>
                          <a:latin typeface="Montserrat Regular"/>
                          <a:cs typeface="Courier New"/>
                        </a:rPr>
                        <a:t> ?</a:t>
                      </a:r>
                    </a:p>
                  </a:txBody>
                  <a:tcPr anchor="ctr">
                    <a:solidFill>
                      <a:srgbClr val="EEF8F4"/>
                    </a:solidFill>
                  </a:tcPr>
                </a:tc>
                <a:extLst>
                  <a:ext uri="{0D108BD9-81ED-4DB2-BD59-A6C34878D82A}">
                    <a16:rowId xmlns:a16="http://schemas.microsoft.com/office/drawing/2014/main" val="2814734151"/>
                  </a:ext>
                </a:extLst>
              </a:tr>
            </a:tbl>
          </a:graphicData>
        </a:graphic>
      </p:graphicFrame>
    </p:spTree>
    <p:extLst>
      <p:ext uri="{BB962C8B-B14F-4D97-AF65-F5344CB8AC3E}">
        <p14:creationId xmlns:p14="http://schemas.microsoft.com/office/powerpoint/2010/main" val="1065257851"/>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00EA3-C7BA-0F09-5F7D-3920E3D58A45}"/>
            </a:ext>
          </a:extLst>
        </p:cNvPr>
        <p:cNvGrpSpPr/>
        <p:nvPr/>
      </p:nvGrpSpPr>
      <p:grpSpPr>
        <a:xfrm>
          <a:off x="0" y="0"/>
          <a:ext cx="0" cy="0"/>
          <a:chOff x="0" y="0"/>
          <a:chExt cx="0" cy="0"/>
        </a:xfrm>
      </p:grpSpPr>
      <p:sp>
        <p:nvSpPr>
          <p:cNvPr id="10" name="Symbol zastępczy obrazu 9">
            <a:extLst>
              <a:ext uri="{FF2B5EF4-FFF2-40B4-BE49-F238E27FC236}">
                <a16:creationId xmlns:a16="http://schemas.microsoft.com/office/drawing/2014/main" id="{949C568C-C478-7DD9-02F5-6363A2169FDE}"/>
              </a:ext>
            </a:extLst>
          </p:cNvPr>
          <p:cNvSpPr>
            <a:spLocks noGrp="1"/>
          </p:cNvSpPr>
          <p:nvPr>
            <p:ph type="pic" idx="21"/>
          </p:nvPr>
        </p:nvSpPr>
        <p:spPr/>
        <p:txBody>
          <a:bodyPr/>
          <a:lstStyle/>
          <a:p>
            <a:endParaRPr lang="en-GB"/>
          </a:p>
        </p:txBody>
      </p:sp>
      <p:pic>
        <p:nvPicPr>
          <p:cNvPr id="3" name="Obraz 2" descr="Obraz zawierający tekst, zrzut ekranu, Czcionka&#10;&#10;Zawartość wygenerowana przez AI może być niepoprawna.">
            <a:extLst>
              <a:ext uri="{FF2B5EF4-FFF2-40B4-BE49-F238E27FC236}">
                <a16:creationId xmlns:a16="http://schemas.microsoft.com/office/drawing/2014/main" id="{3A0F9900-9130-8CFD-B541-CCC1AD0A8BCC}"/>
              </a:ext>
            </a:extLst>
          </p:cNvPr>
          <p:cNvPicPr>
            <a:picLocks noChangeAspect="1"/>
          </p:cNvPicPr>
          <p:nvPr/>
        </p:nvPicPr>
        <p:blipFill>
          <a:blip r:embed="rId3"/>
          <a:stretch>
            <a:fill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291903D8-C4EE-4B57-8F78-CC5DA0A45958}"/>
              </a:ext>
            </a:extLst>
          </p:cNvPr>
          <p:cNvSpPr/>
          <p:nvPr/>
        </p:nvSpPr>
        <p:spPr>
          <a:xfrm>
            <a:off x="0" y="0"/>
            <a:ext cx="12192000" cy="6858000"/>
          </a:xfrm>
          <a:prstGeom prst="rect">
            <a:avLst/>
          </a:prstGeom>
          <a:solidFill>
            <a:srgbClr val="FFF9F1"/>
          </a:solidFill>
          <a:ln w="12700" cap="flat">
            <a:solidFill>
              <a:srgbClr val="F0D7BC"/>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 name="TextBox 3">
            <a:extLst>
              <a:ext uri="{FF2B5EF4-FFF2-40B4-BE49-F238E27FC236}">
                <a16:creationId xmlns:a16="http://schemas.microsoft.com/office/drawing/2014/main" id="{D1E8EDF7-BBBD-48F8-89DC-386A0D87F747}"/>
              </a:ext>
            </a:extLst>
          </p:cNvPr>
          <p:cNvSpPr txBox="1"/>
          <p:nvPr/>
        </p:nvSpPr>
        <p:spPr>
          <a:xfrm>
            <a:off x="304800" y="431800"/>
            <a:ext cx="63500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endParaRPr kumimoji="0" lang="en-GB" sz="1800" b="1" i="0" u="none" strike="noStrike" cap="none" spc="0" normalizeH="0" baseline="0" dirty="0">
              <a:ln>
                <a:noFill/>
              </a:ln>
              <a:solidFill>
                <a:srgbClr val="A6451F"/>
              </a:solidFill>
              <a:effectLst/>
              <a:uFillTx/>
              <a:latin typeface="Helvetica Neue"/>
              <a:sym typeface="Helvetica Neue"/>
            </a:endParaRPr>
          </a:p>
        </p:txBody>
      </p:sp>
      <p:sp>
        <p:nvSpPr>
          <p:cNvPr id="5" name="TextBox 4">
            <a:extLst>
              <a:ext uri="{FF2B5EF4-FFF2-40B4-BE49-F238E27FC236}">
                <a16:creationId xmlns:a16="http://schemas.microsoft.com/office/drawing/2014/main" id="{9605FD94-FA01-471A-B417-6B87245631C9}"/>
              </a:ext>
            </a:extLst>
          </p:cNvPr>
          <p:cNvSpPr txBox="1"/>
          <p:nvPr/>
        </p:nvSpPr>
        <p:spPr>
          <a:xfrm>
            <a:off x="304800" y="1270000"/>
            <a:ext cx="63500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600" b="0" i="0" u="none" strike="noStrike" cap="none" spc="0" normalizeH="0" baseline="0" dirty="0" err="1">
                <a:ln>
                  <a:noFill/>
                </a:ln>
                <a:solidFill>
                  <a:srgbClr val="003B50"/>
                </a:solidFill>
                <a:effectLst/>
                <a:uFillTx/>
                <a:latin typeface="Montserrat Regular"/>
                <a:sym typeface="Helvetica Neue"/>
              </a:rPr>
              <a:t>Entreprise</a:t>
            </a:r>
            <a:r>
              <a:rPr kumimoji="0" lang="en-GB" sz="1600" b="0" i="0" u="none" strike="noStrike" cap="none" spc="0" normalizeH="0" baseline="0" dirty="0">
                <a:ln>
                  <a:noFill/>
                </a:ln>
                <a:solidFill>
                  <a:srgbClr val="003B50"/>
                </a:solidFill>
                <a:effectLst/>
                <a:uFillTx/>
                <a:latin typeface="Montserrat Regular"/>
                <a:sym typeface="Helvetica Neue"/>
              </a:rPr>
              <a:t> </a:t>
            </a:r>
            <a:r>
              <a:rPr kumimoji="0" lang="en-GB" sz="1600" b="0" i="0" u="none" strike="noStrike" cap="none" spc="0" normalizeH="0" baseline="0" dirty="0" err="1">
                <a:ln>
                  <a:noFill/>
                </a:ln>
                <a:solidFill>
                  <a:srgbClr val="003B50"/>
                </a:solidFill>
                <a:effectLst/>
                <a:uFillTx/>
                <a:latin typeface="Montserrat Regular"/>
                <a:sym typeface="Helvetica Neue"/>
              </a:rPr>
              <a:t>manufacturière</a:t>
            </a:r>
            <a:endParaRPr kumimoji="0" lang="en-GB" sz="1600" b="0" i="0" u="none" strike="noStrike" cap="none" spc="0" normalizeH="0" baseline="0" dirty="0">
              <a:ln>
                <a:noFill/>
              </a:ln>
              <a:solidFill>
                <a:srgbClr val="003B50"/>
              </a:solidFill>
              <a:effectLst/>
              <a:uFillTx/>
              <a:latin typeface="Montserrat Regular"/>
              <a:sym typeface="Helvetica Neue"/>
            </a:endParaRPr>
          </a:p>
        </p:txBody>
      </p:sp>
      <p:sp>
        <p:nvSpPr>
          <p:cNvPr id="6" name="TextBox 5">
            <a:extLst>
              <a:ext uri="{FF2B5EF4-FFF2-40B4-BE49-F238E27FC236}">
                <a16:creationId xmlns:a16="http://schemas.microsoft.com/office/drawing/2014/main" id="{FE82354E-EC16-4EF8-989C-76B46CA76690}"/>
              </a:ext>
            </a:extLst>
          </p:cNvPr>
          <p:cNvSpPr txBox="1"/>
          <p:nvPr/>
        </p:nvSpPr>
        <p:spPr>
          <a:xfrm>
            <a:off x="355600" y="1993900"/>
            <a:ext cx="2286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600" b="0" i="0" u="none" strike="noStrike" cap="none" spc="0" normalizeH="0" baseline="0">
                <a:ln>
                  <a:noFill/>
                </a:ln>
                <a:solidFill>
                  <a:srgbClr val="003B50"/>
                </a:solidFill>
                <a:effectLst/>
                <a:uFillTx/>
                <a:latin typeface="Montserrat Regular"/>
                <a:sym typeface="Helvetica Neue"/>
              </a:rPr>
              <a:t>•</a:t>
            </a:r>
          </a:p>
        </p:txBody>
      </p:sp>
      <p:sp>
        <p:nvSpPr>
          <p:cNvPr id="7" name="TextBox 6">
            <a:extLst>
              <a:ext uri="{FF2B5EF4-FFF2-40B4-BE49-F238E27FC236}">
                <a16:creationId xmlns:a16="http://schemas.microsoft.com/office/drawing/2014/main" id="{F4782D2A-7844-48DC-9B94-602A5745FB9D}"/>
              </a:ext>
            </a:extLst>
          </p:cNvPr>
          <p:cNvSpPr txBox="1"/>
          <p:nvPr/>
        </p:nvSpPr>
        <p:spPr>
          <a:xfrm>
            <a:off x="635000" y="1993900"/>
            <a:ext cx="10515600" cy="406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600" b="0" i="0" u="none" strike="noStrike" cap="none" spc="0" normalizeH="0" baseline="0">
                <a:ln>
                  <a:noFill/>
                </a:ln>
                <a:solidFill>
                  <a:srgbClr val="003B50"/>
                </a:solidFill>
                <a:effectLst/>
                <a:uFillTx/>
                <a:latin typeface="Montserrat Regular"/>
                <a:sym typeface="Helvetica Neue"/>
              </a:rPr>
              <a:t>Stock moyen : 2 000 000 $</a:t>
            </a:r>
          </a:p>
        </p:txBody>
      </p:sp>
      <p:sp>
        <p:nvSpPr>
          <p:cNvPr id="8" name="TextBox 7">
            <a:extLst>
              <a:ext uri="{FF2B5EF4-FFF2-40B4-BE49-F238E27FC236}">
                <a16:creationId xmlns:a16="http://schemas.microsoft.com/office/drawing/2014/main" id="{669ED779-B6F8-4A4C-AE20-8F4A780CCD49}"/>
              </a:ext>
            </a:extLst>
          </p:cNvPr>
          <p:cNvSpPr txBox="1"/>
          <p:nvPr/>
        </p:nvSpPr>
        <p:spPr>
          <a:xfrm>
            <a:off x="355600" y="2590800"/>
            <a:ext cx="2286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600" b="0" i="0" u="none" strike="noStrike" cap="none" spc="0" normalizeH="0" baseline="0">
                <a:ln>
                  <a:noFill/>
                </a:ln>
                <a:solidFill>
                  <a:srgbClr val="003B50"/>
                </a:solidFill>
                <a:effectLst/>
                <a:uFillTx/>
                <a:latin typeface="Montserrat Regular"/>
                <a:sym typeface="Helvetica Neue"/>
              </a:rPr>
              <a:t>•</a:t>
            </a:r>
          </a:p>
        </p:txBody>
      </p:sp>
      <p:sp>
        <p:nvSpPr>
          <p:cNvPr id="9" name="TextBox 8">
            <a:extLst>
              <a:ext uri="{FF2B5EF4-FFF2-40B4-BE49-F238E27FC236}">
                <a16:creationId xmlns:a16="http://schemas.microsoft.com/office/drawing/2014/main" id="{0A90020F-DD0D-4B8F-A736-BB4DDCC513F5}"/>
              </a:ext>
            </a:extLst>
          </p:cNvPr>
          <p:cNvSpPr txBox="1"/>
          <p:nvPr/>
        </p:nvSpPr>
        <p:spPr>
          <a:xfrm>
            <a:off x="635000" y="2590800"/>
            <a:ext cx="10642600" cy="406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600" b="0" i="0" u="none" strike="noStrike" cap="none" spc="0" normalizeH="0" baseline="0">
                <a:ln>
                  <a:noFill/>
                </a:ln>
                <a:solidFill>
                  <a:srgbClr val="003B50"/>
                </a:solidFill>
                <a:effectLst/>
                <a:uFillTx/>
                <a:latin typeface="Montserrat Regular"/>
                <a:sym typeface="Helvetica Neue"/>
              </a:rPr>
              <a:t>Coût des marchandises vendues (annuel) : 10 000 000 $</a:t>
            </a:r>
            <a:endParaRPr kumimoji="0" lang="en-GB" sz="1600" b="0" i="0" u="none" strike="noStrike" cap="none" spc="0" normalizeH="0" baseline="0">
              <a:ln>
                <a:noFill/>
              </a:ln>
              <a:solidFill>
                <a:srgbClr val="003B50"/>
              </a:solidFill>
              <a:effectLst/>
              <a:uFillTx/>
              <a:latin typeface="Montserrat Regular"/>
              <a:sym typeface="Helvetica Neue"/>
            </a:endParaRPr>
          </a:p>
        </p:txBody>
      </p:sp>
      <p:sp>
        <p:nvSpPr>
          <p:cNvPr id="11" name="TextBox 10">
            <a:extLst>
              <a:ext uri="{FF2B5EF4-FFF2-40B4-BE49-F238E27FC236}">
                <a16:creationId xmlns:a16="http://schemas.microsoft.com/office/drawing/2014/main" id="{BC9E0758-84F7-486D-B6BB-F0DA8BBF399B}"/>
              </a:ext>
            </a:extLst>
          </p:cNvPr>
          <p:cNvSpPr txBox="1"/>
          <p:nvPr/>
        </p:nvSpPr>
        <p:spPr>
          <a:xfrm>
            <a:off x="355600" y="3200400"/>
            <a:ext cx="2286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600" b="0" i="0" u="none" strike="noStrike" cap="none" spc="0" normalizeH="0" baseline="0">
                <a:ln>
                  <a:noFill/>
                </a:ln>
                <a:solidFill>
                  <a:srgbClr val="003B50"/>
                </a:solidFill>
                <a:effectLst/>
                <a:uFillTx/>
                <a:latin typeface="Montserrat Regular"/>
                <a:sym typeface="Helvetica Neue"/>
              </a:rPr>
              <a:t>•</a:t>
            </a:r>
          </a:p>
        </p:txBody>
      </p:sp>
      <p:sp>
        <p:nvSpPr>
          <p:cNvPr id="12" name="TextBox 11">
            <a:extLst>
              <a:ext uri="{FF2B5EF4-FFF2-40B4-BE49-F238E27FC236}">
                <a16:creationId xmlns:a16="http://schemas.microsoft.com/office/drawing/2014/main" id="{50C223A7-82F9-4369-B2ED-E751251FF9B3}"/>
              </a:ext>
            </a:extLst>
          </p:cNvPr>
          <p:cNvSpPr txBox="1"/>
          <p:nvPr/>
        </p:nvSpPr>
        <p:spPr>
          <a:xfrm>
            <a:off x="635000" y="3200400"/>
            <a:ext cx="10896600" cy="406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600" b="0" i="0" u="none" strike="noStrike" cap="none" spc="0" normalizeH="0" baseline="0" dirty="0">
                <a:ln>
                  <a:noFill/>
                </a:ln>
                <a:solidFill>
                  <a:srgbClr val="003B50"/>
                </a:solidFill>
                <a:effectLst/>
                <a:uFillTx/>
                <a:latin typeface="Montserrat Regular"/>
                <a:sym typeface="Helvetica Neue"/>
              </a:rPr>
              <a:t>Jours de stock = (2 000 000 $ × 365) / 10 000 000 $ = 73 jours</a:t>
            </a:r>
            <a:endParaRPr kumimoji="0" lang="en-GB" sz="1600" b="0" i="0" u="none" strike="noStrike" cap="none" spc="0" normalizeH="0" baseline="0" dirty="0">
              <a:ln>
                <a:noFill/>
              </a:ln>
              <a:solidFill>
                <a:srgbClr val="003B50"/>
              </a:solidFill>
              <a:effectLst/>
              <a:uFillTx/>
              <a:latin typeface="Montserrat Regular"/>
              <a:sym typeface="Helvetica Neue"/>
            </a:endParaRPr>
          </a:p>
        </p:txBody>
      </p:sp>
      <p:sp>
        <p:nvSpPr>
          <p:cNvPr id="13" name="TextBox 12">
            <a:extLst>
              <a:ext uri="{FF2B5EF4-FFF2-40B4-BE49-F238E27FC236}">
                <a16:creationId xmlns:a16="http://schemas.microsoft.com/office/drawing/2014/main" id="{3FC32F2F-6EE5-4778-8C7B-C459E88B5153}"/>
              </a:ext>
            </a:extLst>
          </p:cNvPr>
          <p:cNvSpPr txBox="1"/>
          <p:nvPr/>
        </p:nvSpPr>
        <p:spPr>
          <a:xfrm>
            <a:off x="304800" y="3898900"/>
            <a:ext cx="11303000" cy="711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600" b="0" i="0" u="none" strike="noStrike" cap="none" spc="0" normalizeH="0" baseline="0" dirty="0">
                <a:ln>
                  <a:noFill/>
                </a:ln>
                <a:solidFill>
                  <a:srgbClr val="003B50"/>
                </a:solidFill>
                <a:effectLst/>
                <a:uFillTx/>
                <a:latin typeface="Montserrat Regular"/>
                <a:sym typeface="Helvetica Neue"/>
              </a:rPr>
              <a:t>Interprétation : en moyenne, le stock reste en entrepôt 73 jours avant d’être utilisé/vendu. Cela représente environ 2,4 mois de stock disponible.</a:t>
            </a:r>
            <a:endParaRPr kumimoji="0" lang="en-GB" sz="1600" b="0" i="0" u="none" strike="noStrike" cap="none" spc="0" normalizeH="0" baseline="0" dirty="0">
              <a:ln>
                <a:noFill/>
              </a:ln>
              <a:solidFill>
                <a:srgbClr val="003B50"/>
              </a:solidFill>
              <a:effectLst/>
              <a:uFillTx/>
              <a:latin typeface="Montserrat Regular"/>
              <a:sym typeface="Helvetica Neue"/>
            </a:endParaRPr>
          </a:p>
        </p:txBody>
      </p:sp>
      <p:sp>
        <p:nvSpPr>
          <p:cNvPr id="14" name="TextBox 13">
            <a:extLst>
              <a:ext uri="{FF2B5EF4-FFF2-40B4-BE49-F238E27FC236}">
                <a16:creationId xmlns:a16="http://schemas.microsoft.com/office/drawing/2014/main" id="{42738EDB-913D-497F-9340-9EAC543E5E2F}"/>
              </a:ext>
            </a:extLst>
          </p:cNvPr>
          <p:cNvSpPr txBox="1"/>
          <p:nvPr/>
        </p:nvSpPr>
        <p:spPr>
          <a:xfrm>
            <a:off x="304800" y="5207000"/>
            <a:ext cx="11366500" cy="1092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600" b="0" i="0" u="none" strike="noStrike" cap="none" spc="0" normalizeH="0" baseline="0" dirty="0">
                <a:ln>
                  <a:noFill/>
                </a:ln>
                <a:solidFill>
                  <a:srgbClr val="003B50"/>
                </a:solidFill>
                <a:effectLst/>
                <a:uFillTx/>
                <a:latin typeface="Montserrat Regular"/>
                <a:sym typeface="Helvetica Neue"/>
              </a:rPr>
              <a:t>Implication : si l’entreprise peut réduire ce délai à 50 jours (grâce à une meilleure prévision de la demande ou à une meilleure fiabilité fournisseur), elle libère 548 000 $ de trésorerie. Pour les entreprises africaines contraintes en capital, c’est significatif.</a:t>
            </a:r>
            <a:endParaRPr kumimoji="0" lang="en-GB" sz="1600" b="0" i="0" u="none" strike="noStrike" cap="none" spc="0" normalizeH="0" baseline="0" dirty="0">
              <a:ln>
                <a:noFill/>
              </a:ln>
              <a:solidFill>
                <a:srgbClr val="003B50"/>
              </a:solidFill>
              <a:effectLst/>
              <a:uFillTx/>
              <a:latin typeface="Montserrat Regular"/>
              <a:sym typeface="Helvetica Neue"/>
            </a:endParaRPr>
          </a:p>
        </p:txBody>
      </p:sp>
      <p:sp>
        <p:nvSpPr>
          <p:cNvPr id="16" name="Title 3">
            <a:extLst>
              <a:ext uri="{FF2B5EF4-FFF2-40B4-BE49-F238E27FC236}">
                <a16:creationId xmlns:a16="http://schemas.microsoft.com/office/drawing/2014/main" id="{C92C31AD-D2C9-1654-255B-42D49D2D4126}"/>
              </a:ext>
            </a:extLst>
          </p:cNvPr>
          <p:cNvSpPr txBox="1">
            <a:spLocks/>
          </p:cNvSpPr>
          <p:nvPr/>
        </p:nvSpPr>
        <p:spPr>
          <a:xfrm>
            <a:off x="583355" y="93022"/>
            <a:ext cx="8807200" cy="1024578"/>
          </a:xfrm>
          <a:prstGeom prst="rect">
            <a:avLst/>
          </a:prstGeom>
        </p:spPr>
        <p:txBody>
          <a:bodyPr/>
          <a:lst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hangingPunct="1"/>
            <a:r>
              <a:rPr lang="fr-FR" sz="3200" spc="0" dirty="0">
                <a:solidFill>
                  <a:srgbClr val="F26211"/>
                </a:solidFill>
                <a:latin typeface="Montserrat Regular"/>
              </a:rPr>
              <a:t>Exemple de jours de stock</a:t>
            </a:r>
          </a:p>
        </p:txBody>
      </p:sp>
    </p:spTree>
    <p:extLst>
      <p:ext uri="{BB962C8B-B14F-4D97-AF65-F5344CB8AC3E}">
        <p14:creationId xmlns:p14="http://schemas.microsoft.com/office/powerpoint/2010/main" val="62158115"/>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724966-63E5-1A08-A6A4-F4A3DA395DB8}"/>
            </a:ext>
          </a:extLst>
        </p:cNvPr>
        <p:cNvGrpSpPr/>
        <p:nvPr/>
      </p:nvGrpSpPr>
      <p:grpSpPr>
        <a:xfrm>
          <a:off x="0" y="0"/>
          <a:ext cx="0" cy="0"/>
          <a:chOff x="0" y="0"/>
          <a:chExt cx="0" cy="0"/>
        </a:xfrm>
      </p:grpSpPr>
      <p:sp>
        <p:nvSpPr>
          <p:cNvPr id="6" name="pole tekstowe 5">
            <a:extLst>
              <a:ext uri="{FF2B5EF4-FFF2-40B4-BE49-F238E27FC236}">
                <a16:creationId xmlns:a16="http://schemas.microsoft.com/office/drawing/2014/main" id="{6B0F5B04-A2FF-6359-5FF0-ECE2EEC05FA5}"/>
              </a:ext>
            </a:extLst>
          </p:cNvPr>
          <p:cNvSpPr txBox="1"/>
          <p:nvPr/>
        </p:nvSpPr>
        <p:spPr>
          <a:xfrm>
            <a:off x="603252" y="4218439"/>
            <a:ext cx="9003149" cy="2603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l-PL" sz="1800" b="0" i="0" dirty="0" err="1">
                <a:latin typeface="Montserrat Regular"/>
              </a:rPr>
              <a:t>Ce que cela signifie :</a:t>
            </a:r>
            <a:endParaRPr lang="pl-PL" sz="1800" b="0" i="0" dirty="0">
              <a:latin typeface="Montserrat Regular"/>
            </a:endParaRPr>
          </a:p>
          <a:p>
            <a:pPr marL="304796" indent="-304796" defTabSz="1219154">
              <a:buClr>
                <a:srgbClr val="F78722"/>
              </a:buClr>
              <a:buSzPct val="123000"/>
              <a:buFont typeface="Wingdings" panose="05000000000000000000" pitchFamily="2" charset="2"/>
              <a:buChar char="§"/>
            </a:pPr>
            <a:r>
              <a:rPr lang="en-US" sz="1800" b="0" i="0" dirty="0">
                <a:solidFill>
                  <a:srgbClr val="432411"/>
                </a:solidFill>
                <a:latin typeface="Montserrat Regular"/>
              </a:rPr>
              <a:t>100% Fill Rate : Never stockout; always have what clients want</a:t>
            </a:r>
          </a:p>
          <a:p>
            <a:pPr marL="304796" indent="-304796" defTabSz="1219154">
              <a:buClr>
                <a:srgbClr val="F78722"/>
              </a:buClr>
              <a:buSzPct val="123000"/>
              <a:buFont typeface="Wingdings" panose="05000000000000000000" pitchFamily="2" charset="2"/>
              <a:buChar char="§"/>
            </a:pPr>
            <a:r>
              <a:rPr lang="en-US" sz="1800" b="0" i="0" dirty="0">
                <a:solidFill>
                  <a:srgbClr val="432411"/>
                </a:solidFill>
                <a:latin typeface="Montserrat Regular"/>
              </a:rPr>
              <a:t>95% Fill Rate : 95% de client orders fulfilled; 5% result dans stockout/backorder</a:t>
            </a:r>
          </a:p>
          <a:p>
            <a:pPr marL="304796" indent="-304796" defTabSz="1219154">
              <a:buClr>
                <a:srgbClr val="F78722"/>
              </a:buClr>
              <a:buSzPct val="123000"/>
              <a:buFont typeface="Wingdings" panose="05000000000000000000" pitchFamily="2" charset="2"/>
              <a:buChar char="§"/>
            </a:pPr>
            <a:r>
              <a:rPr lang="en-US" sz="1800" b="0" i="0" dirty="0">
                <a:solidFill>
                  <a:srgbClr val="432411"/>
                </a:solidFill>
                <a:latin typeface="Montserrat Regular"/>
              </a:rPr>
              <a:t>90% Fill Rate : 10% de clients can't get what they want; lose à competition</a:t>
            </a:r>
          </a:p>
        </p:txBody>
      </p:sp>
      <p:pic>
        <p:nvPicPr>
          <p:cNvPr id="4" name="Obraz 3" descr="Obraz zawierający tekst, zrzut ekranu, Czcionka, linia&#10;&#10;Zawartość wygenerowana przez AI może być niepoprawna.">
            <a:extLst>
              <a:ext uri="{FF2B5EF4-FFF2-40B4-BE49-F238E27FC236}">
                <a16:creationId xmlns:a16="http://schemas.microsoft.com/office/drawing/2014/main" id="{4364677F-B282-1D1B-F94F-56F3A0BF00BA}"/>
              </a:ext>
            </a:extLst>
          </p:cNvPr>
          <p:cNvPicPr>
            <a:picLocks noChangeAspect="1"/>
          </p:cNvPicPr>
          <p:nvPr/>
        </p:nvPicPr>
        <p:blipFill>
          <a:blip r:embed="rId3"/>
          <a:stretch>
            <a:fillRect/>
          </a:stretch>
        </p:blipFill>
        <p:spPr>
          <a:xfrm>
            <a:off x="603252" y="1257302"/>
            <a:ext cx="9003149" cy="2933698"/>
          </a:xfrm>
          <a:prstGeom prst="rect">
            <a:avLst/>
          </a:prstGeom>
        </p:spPr>
      </p:pic>
      <p:sp>
        <p:nvSpPr>
          <p:cNvPr id="24" name="Rectangle 23">
            <a:extLst>
              <a:ext uri="{FF2B5EF4-FFF2-40B4-BE49-F238E27FC236}">
                <a16:creationId xmlns:a16="http://schemas.microsoft.com/office/drawing/2014/main" id="{F3648D15-C439-4602-8C10-CD26779DFD4F}"/>
              </a:ext>
            </a:extLst>
          </p:cNvPr>
          <p:cNvSpPr/>
          <p:nvPr/>
        </p:nvSpPr>
        <p:spPr>
          <a:xfrm>
            <a:off x="662609" y="1498600"/>
            <a:ext cx="8865704" cy="2349500"/>
          </a:xfrm>
          <a:prstGeom prst="rect">
            <a:avLst/>
          </a:prstGeom>
          <a:solidFill>
            <a:srgbClr val="EEF8F4"/>
          </a:solidFill>
          <a:ln w="19050" cap="flat">
            <a:solidFill>
              <a:srgbClr val="0B7F83"/>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graphicFrame>
        <p:nvGraphicFramePr>
          <p:cNvPr id="26" name="Table 25">
            <a:extLst>
              <a:ext uri="{FF2B5EF4-FFF2-40B4-BE49-F238E27FC236}">
                <a16:creationId xmlns:a16="http://schemas.microsoft.com/office/drawing/2014/main" id="{3810C87F-B007-4DF4-9EDA-D02EBCA73FC9}"/>
              </a:ext>
            </a:extLst>
          </p:cNvPr>
          <p:cNvGraphicFramePr>
            <a:graphicFrameLocks noGrp="1"/>
          </p:cNvGraphicFramePr>
          <p:nvPr/>
        </p:nvGraphicFramePr>
        <p:xfrm>
          <a:off x="730250" y="1625600"/>
          <a:ext cx="8749030" cy="2032000"/>
        </p:xfrm>
        <a:graphic>
          <a:graphicData uri="http://schemas.openxmlformats.org/drawingml/2006/table">
            <a:tbl>
              <a:tblPr firstRow="1" bandRow="1">
                <a:tableStyleId>{5940675A-B579-460E-94D1-54222C63F5DA}</a:tableStyleId>
              </a:tblPr>
              <a:tblGrid>
                <a:gridCol w="8749030">
                  <a:extLst>
                    <a:ext uri="{9D8B030D-6E8A-4147-A177-3AD203B41FA5}">
                      <a16:colId xmlns:a16="http://schemas.microsoft.com/office/drawing/2014/main" val="422749540"/>
                    </a:ext>
                  </a:extLst>
                </a:gridCol>
              </a:tblGrid>
              <a:tr h="508000">
                <a:tc>
                  <a:txBody>
                    <a:bodyPr/>
                    <a:lstStyle/>
                    <a:p>
                      <a:pPr algn="l"/>
                      <a:r>
                        <a:rPr lang="en-GB" sz="1200" b="0" i="0">
                          <a:solidFill>
                            <a:srgbClr val="003B50"/>
                          </a:solidFill>
                          <a:latin typeface="Montserrat Regular"/>
                          <a:cs typeface="Courier New"/>
                        </a:rPr>
                        <a:t>Taux de service (%) = Unités vendues / Unités demandées</a:t>
                      </a:r>
                    </a:p>
                  </a:txBody>
                  <a:tcPr anchor="ctr">
                    <a:solidFill>
                      <a:srgbClr val="EEF8F4"/>
                    </a:solidFill>
                  </a:tcPr>
                </a:tc>
                <a:extLst>
                  <a:ext uri="{0D108BD9-81ED-4DB2-BD59-A6C34878D82A}">
                    <a16:rowId xmlns:a16="http://schemas.microsoft.com/office/drawing/2014/main" val="123783261"/>
                  </a:ext>
                </a:extLst>
              </a:tr>
              <a:tr h="508000">
                <a:tc>
                  <a:txBody>
                    <a:bodyPr/>
                    <a:lstStyle/>
                    <a:p>
                      <a:pPr algn="l"/>
                      <a:r>
                        <a:rPr lang="en-GB" sz="1200" b="0" i="0" dirty="0">
                          <a:solidFill>
                            <a:srgbClr val="003B50"/>
                          </a:solidFill>
                          <a:latin typeface="Montserrat Regular"/>
                          <a:cs typeface="Courier New"/>
                        </a:rPr>
                        <a:t>OU</a:t>
                      </a:r>
                    </a:p>
                  </a:txBody>
                  <a:tcPr anchor="ctr">
                    <a:solidFill>
                      <a:srgbClr val="EEF8F4"/>
                    </a:solidFill>
                  </a:tcPr>
                </a:tc>
                <a:extLst>
                  <a:ext uri="{0D108BD9-81ED-4DB2-BD59-A6C34878D82A}">
                    <a16:rowId xmlns:a16="http://schemas.microsoft.com/office/drawing/2014/main" val="2371279680"/>
                  </a:ext>
                </a:extLst>
              </a:tr>
              <a:tr h="508000">
                <a:tc>
                  <a:txBody>
                    <a:bodyPr/>
                    <a:lstStyle/>
                    <a:p>
                      <a:pPr algn="l"/>
                      <a:r>
                        <a:rPr lang="en-GB" sz="1200" b="0" i="0">
                          <a:solidFill>
                            <a:srgbClr val="003B50"/>
                          </a:solidFill>
                          <a:latin typeface="Montserrat Regular"/>
                          <a:cs typeface="Courier New"/>
                        </a:rPr>
                        <a:t>Taux de service (%) = (Demande − ruptures) / Demande × 100</a:t>
                      </a:r>
                    </a:p>
                  </a:txBody>
                  <a:tcPr anchor="ctr">
                    <a:solidFill>
                      <a:srgbClr val="EEF8F4"/>
                    </a:solidFill>
                  </a:tcPr>
                </a:tc>
                <a:extLst>
                  <a:ext uri="{0D108BD9-81ED-4DB2-BD59-A6C34878D82A}">
                    <a16:rowId xmlns:a16="http://schemas.microsoft.com/office/drawing/2014/main" val="3870474237"/>
                  </a:ext>
                </a:extLst>
              </a:tr>
              <a:tr h="508000">
                <a:tc>
                  <a:txBody>
                    <a:bodyPr/>
                    <a:lstStyle/>
                    <a:p>
                      <a:pPr algn="l"/>
                      <a:r>
                        <a:rPr lang="en-GB" sz="1200" b="0" i="0" dirty="0" err="1">
                          <a:solidFill>
                            <a:srgbClr val="003B50"/>
                          </a:solidFill>
                          <a:latin typeface="Montserrat Regular"/>
                          <a:cs typeface="Courier New"/>
                        </a:rPr>
                        <a:t>Interprétation</a:t>
                      </a:r>
                      <a:r>
                        <a:rPr lang="en-GB" sz="1200" b="0" i="0" dirty="0">
                          <a:solidFill>
                            <a:srgbClr val="003B50"/>
                          </a:solidFill>
                          <a:latin typeface="Montserrat Regular"/>
                          <a:cs typeface="Courier New"/>
                        </a:rPr>
                        <a:t> : </a:t>
                      </a:r>
                      <a:r>
                        <a:rPr lang="en-GB" sz="1200" b="0" i="0" dirty="0" err="1">
                          <a:solidFill>
                            <a:srgbClr val="003B50"/>
                          </a:solidFill>
                          <a:latin typeface="Montserrat Regular"/>
                          <a:cs typeface="Courier New"/>
                        </a:rPr>
                        <a:t>quel</a:t>
                      </a:r>
                      <a:r>
                        <a:rPr lang="en-GB" sz="1200" b="0" i="0" dirty="0">
                          <a:solidFill>
                            <a:srgbClr val="003B50"/>
                          </a:solidFill>
                          <a:latin typeface="Montserrat Regular"/>
                          <a:cs typeface="Courier New"/>
                        </a:rPr>
                        <a:t> </a:t>
                      </a:r>
                      <a:r>
                        <a:rPr lang="en-GB" sz="1200" b="0" i="0" dirty="0" err="1">
                          <a:solidFill>
                            <a:srgbClr val="003B50"/>
                          </a:solidFill>
                          <a:latin typeface="Montserrat Regular"/>
                          <a:cs typeface="Courier New"/>
                        </a:rPr>
                        <a:t>pourcentage</a:t>
                      </a:r>
                      <a:r>
                        <a:rPr lang="en-GB" sz="1200" b="0" i="0" dirty="0">
                          <a:solidFill>
                            <a:srgbClr val="003B50"/>
                          </a:solidFill>
                          <a:latin typeface="Montserrat Regular"/>
                          <a:cs typeface="Courier New"/>
                        </a:rPr>
                        <a:t> de la </a:t>
                      </a:r>
                      <a:r>
                        <a:rPr lang="en-GB" sz="1200" b="0" i="0" dirty="0" err="1">
                          <a:solidFill>
                            <a:srgbClr val="003B50"/>
                          </a:solidFill>
                          <a:latin typeface="Montserrat Regular"/>
                          <a:cs typeface="Courier New"/>
                        </a:rPr>
                        <a:t>demande</a:t>
                      </a:r>
                      <a:r>
                        <a:rPr lang="en-GB" sz="1200" b="0" i="0" dirty="0">
                          <a:solidFill>
                            <a:srgbClr val="003B50"/>
                          </a:solidFill>
                          <a:latin typeface="Montserrat Regular"/>
                          <a:cs typeface="Courier New"/>
                        </a:rPr>
                        <a:t> client </a:t>
                      </a:r>
                      <a:r>
                        <a:rPr lang="en-GB" sz="1200" b="0" i="0" dirty="0" err="1">
                          <a:solidFill>
                            <a:srgbClr val="003B50"/>
                          </a:solidFill>
                          <a:latin typeface="Montserrat Regular"/>
                          <a:cs typeface="Courier New"/>
                        </a:rPr>
                        <a:t>pouvez</a:t>
                      </a:r>
                      <a:r>
                        <a:rPr lang="en-GB" sz="1200" b="0" i="0" dirty="0">
                          <a:solidFill>
                            <a:srgbClr val="003B50"/>
                          </a:solidFill>
                          <a:latin typeface="Montserrat Regular"/>
                          <a:cs typeface="Courier New"/>
                        </a:rPr>
                        <a:t>-vous </a:t>
                      </a:r>
                      <a:r>
                        <a:rPr lang="en-GB" sz="1200" b="0" i="0" dirty="0" err="1">
                          <a:solidFill>
                            <a:srgbClr val="003B50"/>
                          </a:solidFill>
                          <a:latin typeface="Montserrat Regular"/>
                          <a:cs typeface="Courier New"/>
                        </a:rPr>
                        <a:t>satisfaire</a:t>
                      </a:r>
                      <a:r>
                        <a:rPr lang="en-GB" sz="1200" b="0" i="0" dirty="0">
                          <a:solidFill>
                            <a:srgbClr val="003B50"/>
                          </a:solidFill>
                          <a:latin typeface="Montserrat Regular"/>
                          <a:cs typeface="Courier New"/>
                        </a:rPr>
                        <a:t> avec le stock disponible ?</a:t>
                      </a:r>
                    </a:p>
                  </a:txBody>
                  <a:tcPr anchor="ctr">
                    <a:solidFill>
                      <a:srgbClr val="EEF8F4"/>
                    </a:solidFill>
                  </a:tcPr>
                </a:tc>
                <a:extLst>
                  <a:ext uri="{0D108BD9-81ED-4DB2-BD59-A6C34878D82A}">
                    <a16:rowId xmlns:a16="http://schemas.microsoft.com/office/drawing/2014/main" val="3178271066"/>
                  </a:ext>
                </a:extLst>
              </a:tr>
            </a:tbl>
          </a:graphicData>
        </a:graphic>
      </p:graphicFrame>
      <p:sp>
        <p:nvSpPr>
          <p:cNvPr id="2" name="Title 1">
            <a:extLst>
              <a:ext uri="{FF2B5EF4-FFF2-40B4-BE49-F238E27FC236}">
                <a16:creationId xmlns:a16="http://schemas.microsoft.com/office/drawing/2014/main" id="{44F3334E-FA27-63E4-FB6C-0118DF4B3C58}"/>
              </a:ext>
            </a:extLst>
          </p:cNvPr>
          <p:cNvSpPr>
            <a:spLocks noGrp="1"/>
          </p:cNvSpPr>
          <p:nvPr>
            <p:ph type="title"/>
          </p:nvPr>
        </p:nvSpPr>
        <p:spPr>
          <a:xfrm>
            <a:off x="603252" y="539751"/>
            <a:ext cx="6961329" cy="717551"/>
          </a:xfrm>
        </p:spPr>
        <p:txBody>
          <a:bodyPr/>
          <a:lstStyle/>
          <a:p>
            <a:r>
              <a:rPr lang="en-US" dirty="0"/>
              <a:t>Indicateur 3 : taux de service / </a:t>
            </a:r>
            <a:r>
              <a:rPr lang="en-US" dirty="0">
                <a:ea typeface="+mn-ea"/>
                <a:cs typeface="+mn-cs"/>
              </a:rPr>
              <a:t>niveau</a:t>
            </a:r>
            <a:r>
              <a:rPr lang="en-US" dirty="0"/>
              <a:t> de service</a:t>
            </a:r>
            <a:br>
              <a:rPr lang="en-US" dirty="0"/>
            </a:br>
            <a:br>
              <a:rPr lang="en-US" dirty="0"/>
            </a:br>
            <a:br>
              <a:rPr lang="pl-PL" dirty="0"/>
            </a:br>
            <a:br>
              <a:rPr lang="pl-PL" dirty="0"/>
            </a:br>
            <a:br>
              <a:rPr lang="en-US" dirty="0"/>
            </a:br>
            <a:br>
              <a:rPr lang="en-US" dirty="0"/>
            </a:br>
            <a:br>
              <a:rPr lang="pl-PL" dirty="0"/>
            </a:br>
            <a:br>
              <a:rPr lang="pl-PL" dirty="0"/>
            </a:br>
            <a:endParaRPr lang="pl-PL" dirty="0"/>
          </a:p>
        </p:txBody>
      </p:sp>
      <p:sp>
        <p:nvSpPr>
          <p:cNvPr id="27" name="Rectangle 26">
            <a:extLst>
              <a:ext uri="{FF2B5EF4-FFF2-40B4-BE49-F238E27FC236}">
                <a16:creationId xmlns:a16="http://schemas.microsoft.com/office/drawing/2014/main" id="{854E56EF-73FD-40E5-952D-80D29ED29211}"/>
              </a:ext>
            </a:extLst>
          </p:cNvPr>
          <p:cNvSpPr/>
          <p:nvPr/>
        </p:nvSpPr>
        <p:spPr>
          <a:xfrm>
            <a:off x="662609" y="3759200"/>
            <a:ext cx="8865704" cy="431800"/>
          </a:xfrm>
          <a:prstGeom prst="rect">
            <a:avLst/>
          </a:prstGeom>
          <a:solidFill>
            <a:srgbClr val="EAF7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3778666103"/>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78EA50-83F7-C7EB-D071-938B0ACD9781}"/>
            </a:ext>
          </a:extLst>
        </p:cNvPr>
        <p:cNvGrpSpPr/>
        <p:nvPr/>
      </p:nvGrpSpPr>
      <p:grpSpPr>
        <a:xfrm>
          <a:off x="0" y="0"/>
          <a:ext cx="0" cy="0"/>
          <a:chOff x="0" y="0"/>
          <a:chExt cx="0" cy="0"/>
        </a:xfrm>
      </p:grpSpPr>
      <p:pic>
        <p:nvPicPr>
          <p:cNvPr id="3" name="Obraz 2" descr="Obraz zawierający tekst, zrzut ekranu, Czcionka, dokument&#10;&#10;Zawartość wygenerowana przez AI może być niepoprawna.">
            <a:extLst>
              <a:ext uri="{FF2B5EF4-FFF2-40B4-BE49-F238E27FC236}">
                <a16:creationId xmlns:a16="http://schemas.microsoft.com/office/drawing/2014/main" id="{82A26082-C704-C127-9CA4-C42F4BE27D49}"/>
              </a:ext>
            </a:extLst>
          </p:cNvPr>
          <p:cNvPicPr>
            <a:picLocks noChangeAspect="1"/>
          </p:cNvPicPr>
          <p:nvPr/>
        </p:nvPicPr>
        <p:blipFill>
          <a:blip r:embed="rId3"/>
          <a:srcRect t="2995"/>
          <a:stretch>
            <a:fillRect/>
          </a:stretch>
        </p:blipFill>
        <p:spPr>
          <a:xfrm>
            <a:off x="1693134" y="-1"/>
            <a:ext cx="8492652" cy="6857999"/>
          </a:xfrm>
          <a:prstGeom prst="rect">
            <a:avLst/>
          </a:prstGeom>
        </p:spPr>
      </p:pic>
      <p:sp>
        <p:nvSpPr>
          <p:cNvPr id="18" name="Rectangle 17">
            <a:extLst>
              <a:ext uri="{FF2B5EF4-FFF2-40B4-BE49-F238E27FC236}">
                <a16:creationId xmlns:a16="http://schemas.microsoft.com/office/drawing/2014/main" id="{251B4270-1EAC-4468-AFE4-A735EED2F4B0}"/>
              </a:ext>
            </a:extLst>
          </p:cNvPr>
          <p:cNvSpPr/>
          <p:nvPr/>
        </p:nvSpPr>
        <p:spPr>
          <a:xfrm>
            <a:off x="0" y="0"/>
            <a:ext cx="12192000" cy="6858000"/>
          </a:xfrm>
          <a:prstGeom prst="rect">
            <a:avLst/>
          </a:prstGeom>
          <a:solidFill>
            <a:srgbClr val="FFF7E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19" name="TextBox 18">
            <a:extLst>
              <a:ext uri="{FF2B5EF4-FFF2-40B4-BE49-F238E27FC236}">
                <a16:creationId xmlns:a16="http://schemas.microsoft.com/office/drawing/2014/main" id="{EF41D9F1-97DB-4E92-BDA8-0F915D63BAE0}"/>
              </a:ext>
            </a:extLst>
          </p:cNvPr>
          <p:cNvSpPr txBox="1"/>
          <p:nvPr/>
        </p:nvSpPr>
        <p:spPr>
          <a:xfrm>
            <a:off x="1905000" y="152400"/>
            <a:ext cx="5334000" cy="330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endParaRPr kumimoji="0" lang="en-GB" sz="1200" b="1" i="0" u="none" strike="noStrike" cap="none" spc="0" normalizeH="0" baseline="0" dirty="0">
              <a:ln>
                <a:noFill/>
              </a:ln>
              <a:solidFill>
                <a:srgbClr val="A94A1A"/>
              </a:solidFill>
              <a:effectLst/>
              <a:uFillTx/>
              <a:latin typeface="Arial"/>
              <a:cs typeface="Arial"/>
              <a:sym typeface="Helvetica Neue"/>
            </a:endParaRPr>
          </a:p>
        </p:txBody>
      </p:sp>
      <p:sp>
        <p:nvSpPr>
          <p:cNvPr id="20" name="TextBox 19">
            <a:extLst>
              <a:ext uri="{FF2B5EF4-FFF2-40B4-BE49-F238E27FC236}">
                <a16:creationId xmlns:a16="http://schemas.microsoft.com/office/drawing/2014/main" id="{41827360-4297-4AEA-9AFB-5A400BD85602}"/>
              </a:ext>
            </a:extLst>
          </p:cNvPr>
          <p:cNvSpPr txBox="1"/>
          <p:nvPr/>
        </p:nvSpPr>
        <p:spPr>
          <a:xfrm>
            <a:off x="1905000" y="736600"/>
            <a:ext cx="5461000" cy="330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600" b="0" i="0" u="none" strike="noStrike" cap="none" spc="0" normalizeH="0" baseline="0" dirty="0">
                <a:ln>
                  <a:noFill/>
                </a:ln>
                <a:solidFill>
                  <a:srgbClr val="003F52"/>
                </a:solidFill>
                <a:effectLst/>
                <a:uFillTx/>
                <a:latin typeface="Montserrat Regular"/>
                <a:cs typeface="Arial"/>
                <a:sym typeface="Helvetica Neue"/>
              </a:rPr>
              <a:t>Pharmacie à Kinshasa</a:t>
            </a:r>
          </a:p>
        </p:txBody>
      </p:sp>
      <p:sp>
        <p:nvSpPr>
          <p:cNvPr id="21" name="TextBox 20">
            <a:extLst>
              <a:ext uri="{FF2B5EF4-FFF2-40B4-BE49-F238E27FC236}">
                <a16:creationId xmlns:a16="http://schemas.microsoft.com/office/drawing/2014/main" id="{EAB6FB02-3253-4CC6-8148-1B8333F43AAA}"/>
              </a:ext>
            </a:extLst>
          </p:cNvPr>
          <p:cNvSpPr txBox="1"/>
          <p:nvPr/>
        </p:nvSpPr>
        <p:spPr>
          <a:xfrm>
            <a:off x="1905000" y="1270000"/>
            <a:ext cx="5461000" cy="330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600" b="0" i="0" u="none" strike="noStrike" cap="none" spc="0" normalizeH="0" baseline="0" dirty="0">
                <a:ln>
                  <a:noFill/>
                </a:ln>
                <a:solidFill>
                  <a:srgbClr val="003F52"/>
                </a:solidFill>
                <a:effectLst/>
                <a:uFillTx/>
                <a:latin typeface="Montserrat Regular"/>
                <a:cs typeface="Arial"/>
                <a:sym typeface="Helvetica Neue"/>
              </a:rPr>
              <a:t>Performance </a:t>
            </a:r>
            <a:r>
              <a:rPr kumimoji="0" lang="en-GB" sz="1600" b="0" i="0" u="none" strike="noStrike" cap="none" spc="0" normalizeH="0" baseline="0" dirty="0" err="1">
                <a:ln>
                  <a:noFill/>
                </a:ln>
                <a:solidFill>
                  <a:srgbClr val="003F52"/>
                </a:solidFill>
                <a:effectLst/>
                <a:uFillTx/>
                <a:latin typeface="Montserrat Regular"/>
                <a:cs typeface="Arial"/>
                <a:sym typeface="Helvetica Neue"/>
              </a:rPr>
              <a:t>mensuelle</a:t>
            </a:r>
            <a:r>
              <a:rPr kumimoji="0" lang="en-GB" sz="1600" b="0" i="0" u="none" strike="noStrike" cap="none" spc="0" normalizeH="0" baseline="0" dirty="0">
                <a:ln>
                  <a:noFill/>
                </a:ln>
                <a:solidFill>
                  <a:srgbClr val="003F52"/>
                </a:solidFill>
                <a:effectLst/>
                <a:uFillTx/>
                <a:latin typeface="Montserrat Regular"/>
                <a:cs typeface="Arial"/>
                <a:sym typeface="Helvetica Neue"/>
              </a:rPr>
              <a:t> :</a:t>
            </a:r>
          </a:p>
        </p:txBody>
      </p:sp>
      <p:sp>
        <p:nvSpPr>
          <p:cNvPr id="22" name="TextBox 21">
            <a:extLst>
              <a:ext uri="{FF2B5EF4-FFF2-40B4-BE49-F238E27FC236}">
                <a16:creationId xmlns:a16="http://schemas.microsoft.com/office/drawing/2014/main" id="{7BD11ABE-BB09-44E4-80BF-F08F824D9B95}"/>
              </a:ext>
            </a:extLst>
          </p:cNvPr>
          <p:cNvSpPr txBox="1"/>
          <p:nvPr/>
        </p:nvSpPr>
        <p:spPr>
          <a:xfrm>
            <a:off x="1955800" y="1752600"/>
            <a:ext cx="78740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600" b="0" i="0" u="none" strike="noStrike" cap="none" spc="0" normalizeH="0" baseline="0" dirty="0">
                <a:ln>
                  <a:noFill/>
                </a:ln>
                <a:solidFill>
                  <a:srgbClr val="003F52"/>
                </a:solidFill>
                <a:effectLst/>
                <a:uFillTx/>
                <a:latin typeface="Montserrat Regular"/>
                <a:cs typeface="Arial"/>
                <a:sym typeface="Helvetica Neue"/>
              </a:rPr>
              <a:t>•  Nombre total de demandes clients pour des médicaments : 1 000 unités</a:t>
            </a:r>
            <a:endParaRPr kumimoji="0" lang="en-GB" sz="1600" b="0" i="0" u="none" strike="noStrike" cap="none" spc="0" normalizeH="0" baseline="0" dirty="0">
              <a:ln>
                <a:noFill/>
              </a:ln>
              <a:solidFill>
                <a:srgbClr val="003F52"/>
              </a:solidFill>
              <a:effectLst/>
              <a:uFillTx/>
              <a:latin typeface="Montserrat Regular"/>
              <a:cs typeface="Arial"/>
              <a:sym typeface="Helvetica Neue"/>
            </a:endParaRPr>
          </a:p>
        </p:txBody>
      </p:sp>
      <p:sp>
        <p:nvSpPr>
          <p:cNvPr id="23" name="TextBox 22">
            <a:extLst>
              <a:ext uri="{FF2B5EF4-FFF2-40B4-BE49-F238E27FC236}">
                <a16:creationId xmlns:a16="http://schemas.microsoft.com/office/drawing/2014/main" id="{A2A7F20B-BC1B-4D87-9D4E-A0C1C3F89465}"/>
              </a:ext>
            </a:extLst>
          </p:cNvPr>
          <p:cNvSpPr txBox="1"/>
          <p:nvPr/>
        </p:nvSpPr>
        <p:spPr>
          <a:xfrm>
            <a:off x="1955800" y="2184400"/>
            <a:ext cx="7620000" cy="330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600" b="0" i="0" u="none" strike="noStrike" cap="none" spc="0" normalizeH="0" baseline="0" dirty="0">
                <a:ln>
                  <a:noFill/>
                </a:ln>
                <a:solidFill>
                  <a:srgbClr val="003F52"/>
                </a:solidFill>
                <a:effectLst/>
                <a:uFillTx/>
                <a:latin typeface="Montserrat Regular"/>
                <a:cs typeface="Arial"/>
                <a:sym typeface="Helvetica Neue"/>
              </a:rPr>
              <a:t>•  Unités fournies à partir du stock : 950 unités</a:t>
            </a:r>
            <a:endParaRPr kumimoji="0" lang="en-GB" sz="1600" b="0" i="0" u="none" strike="noStrike" cap="none" spc="0" normalizeH="0" baseline="0" dirty="0">
              <a:ln>
                <a:noFill/>
              </a:ln>
              <a:solidFill>
                <a:srgbClr val="003F52"/>
              </a:solidFill>
              <a:effectLst/>
              <a:uFillTx/>
              <a:latin typeface="Montserrat Regular"/>
              <a:cs typeface="Arial"/>
              <a:sym typeface="Helvetica Neue"/>
            </a:endParaRPr>
          </a:p>
        </p:txBody>
      </p:sp>
      <p:sp>
        <p:nvSpPr>
          <p:cNvPr id="24" name="TextBox 23">
            <a:extLst>
              <a:ext uri="{FF2B5EF4-FFF2-40B4-BE49-F238E27FC236}">
                <a16:creationId xmlns:a16="http://schemas.microsoft.com/office/drawing/2014/main" id="{CE826233-DD26-411A-9FFD-F85097BA72E1}"/>
              </a:ext>
            </a:extLst>
          </p:cNvPr>
          <p:cNvSpPr txBox="1"/>
          <p:nvPr/>
        </p:nvSpPr>
        <p:spPr>
          <a:xfrm>
            <a:off x="1955800" y="2616200"/>
            <a:ext cx="7620000" cy="330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600" b="0" i="0" u="none" strike="noStrike" cap="none" spc="0" normalizeH="0" baseline="0" dirty="0">
                <a:ln>
                  <a:noFill/>
                </a:ln>
                <a:solidFill>
                  <a:srgbClr val="003F52"/>
                </a:solidFill>
                <a:effectLst/>
                <a:uFillTx/>
                <a:latin typeface="Montserrat Regular"/>
                <a:cs typeface="Arial"/>
                <a:sym typeface="Helvetica Neue"/>
              </a:rPr>
              <a:t>•  Ruptures de stock (non fournies) : 50 unités</a:t>
            </a:r>
            <a:endParaRPr kumimoji="0" lang="en-GB" sz="1600" b="0" i="0" u="none" strike="noStrike" cap="none" spc="0" normalizeH="0" baseline="0" dirty="0">
              <a:ln>
                <a:noFill/>
              </a:ln>
              <a:solidFill>
                <a:srgbClr val="003F52"/>
              </a:solidFill>
              <a:effectLst/>
              <a:uFillTx/>
              <a:latin typeface="Montserrat Regular"/>
              <a:cs typeface="Arial"/>
              <a:sym typeface="Helvetica Neue"/>
            </a:endParaRPr>
          </a:p>
        </p:txBody>
      </p:sp>
      <p:sp>
        <p:nvSpPr>
          <p:cNvPr id="25" name="TextBox 24">
            <a:extLst>
              <a:ext uri="{FF2B5EF4-FFF2-40B4-BE49-F238E27FC236}">
                <a16:creationId xmlns:a16="http://schemas.microsoft.com/office/drawing/2014/main" id="{3959F061-8816-41D5-9014-2A689E798FEB}"/>
              </a:ext>
            </a:extLst>
          </p:cNvPr>
          <p:cNvSpPr txBox="1"/>
          <p:nvPr/>
        </p:nvSpPr>
        <p:spPr>
          <a:xfrm>
            <a:off x="1955800" y="3048000"/>
            <a:ext cx="7620000" cy="330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600" b="0" i="0" u="none" strike="noStrike" cap="none" spc="0" normalizeH="0" baseline="0" dirty="0">
                <a:ln>
                  <a:noFill/>
                </a:ln>
                <a:solidFill>
                  <a:srgbClr val="003F52"/>
                </a:solidFill>
                <a:effectLst/>
                <a:uFillTx/>
                <a:latin typeface="Montserrat Regular"/>
                <a:cs typeface="Arial"/>
                <a:sym typeface="Helvetica Neue"/>
              </a:rPr>
              <a:t>•  Taux de service = 950 / 1 000 = 95 %</a:t>
            </a:r>
            <a:endParaRPr kumimoji="0" lang="en-GB" sz="1600" b="0" i="0" u="none" strike="noStrike" cap="none" spc="0" normalizeH="0" baseline="0" dirty="0">
              <a:ln>
                <a:noFill/>
              </a:ln>
              <a:solidFill>
                <a:srgbClr val="003F52"/>
              </a:solidFill>
              <a:effectLst/>
              <a:uFillTx/>
              <a:latin typeface="Montserrat Regular"/>
              <a:cs typeface="Arial"/>
              <a:sym typeface="Helvetica Neue"/>
            </a:endParaRPr>
          </a:p>
        </p:txBody>
      </p:sp>
      <p:sp>
        <p:nvSpPr>
          <p:cNvPr id="26" name="TextBox 25">
            <a:extLst>
              <a:ext uri="{FF2B5EF4-FFF2-40B4-BE49-F238E27FC236}">
                <a16:creationId xmlns:a16="http://schemas.microsoft.com/office/drawing/2014/main" id="{AB7293FB-5659-4321-BE87-B3B4B80981D6}"/>
              </a:ext>
            </a:extLst>
          </p:cNvPr>
          <p:cNvSpPr txBox="1"/>
          <p:nvPr/>
        </p:nvSpPr>
        <p:spPr>
          <a:xfrm>
            <a:off x="1905000" y="3556000"/>
            <a:ext cx="14224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600" b="0" i="0" u="none" strike="noStrike" cap="none" spc="0" normalizeH="0" baseline="0" dirty="0" err="1">
                <a:ln>
                  <a:noFill/>
                </a:ln>
                <a:solidFill>
                  <a:srgbClr val="003F52"/>
                </a:solidFill>
                <a:effectLst/>
                <a:uFillTx/>
                <a:latin typeface="Montserrat Regular"/>
                <a:cs typeface="Arial"/>
                <a:sym typeface="Helvetica Neue"/>
              </a:rPr>
              <a:t>Interprétation</a:t>
            </a:r>
            <a:r>
              <a:rPr kumimoji="0" lang="en-GB" sz="1600" b="0" i="0" u="none" strike="noStrike" cap="none" spc="0" normalizeH="0" baseline="0" dirty="0">
                <a:ln>
                  <a:noFill/>
                </a:ln>
                <a:solidFill>
                  <a:srgbClr val="003F52"/>
                </a:solidFill>
                <a:effectLst/>
                <a:uFillTx/>
                <a:latin typeface="Montserrat Regular"/>
                <a:cs typeface="Arial"/>
                <a:sym typeface="Helvetica Neue"/>
              </a:rPr>
              <a:t> :</a:t>
            </a:r>
          </a:p>
        </p:txBody>
      </p:sp>
      <p:sp>
        <p:nvSpPr>
          <p:cNvPr id="27" name="TextBox 26">
            <a:extLst>
              <a:ext uri="{FF2B5EF4-FFF2-40B4-BE49-F238E27FC236}">
                <a16:creationId xmlns:a16="http://schemas.microsoft.com/office/drawing/2014/main" id="{7EAF8064-7F6A-47AD-81CB-77B5FBD82ABE}"/>
              </a:ext>
            </a:extLst>
          </p:cNvPr>
          <p:cNvSpPr txBox="1"/>
          <p:nvPr/>
        </p:nvSpPr>
        <p:spPr>
          <a:xfrm>
            <a:off x="3327400" y="3556000"/>
            <a:ext cx="6794500" cy="635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600" b="0" i="0" u="none" strike="noStrike" cap="none" spc="0" normalizeH="0" baseline="0" dirty="0">
                <a:ln>
                  <a:noFill/>
                </a:ln>
                <a:solidFill>
                  <a:srgbClr val="003F52"/>
                </a:solidFill>
                <a:effectLst/>
                <a:uFillTx/>
                <a:latin typeface="Montserrat Regular"/>
                <a:cs typeface="Arial"/>
                <a:sym typeface="Helvetica Neue"/>
              </a:rPr>
              <a:t>La pharmacie satisfait 95 % des demandes de médicaments. 5 % des clients vont soit dans une pharmacie concurrente, soit ne reçoivent pas le médicament (impact sanitaire).</a:t>
            </a:r>
            <a:endParaRPr kumimoji="0" lang="en-GB" sz="1600" b="0" i="0" u="none" strike="noStrike" cap="none" spc="0" normalizeH="0" baseline="0" dirty="0">
              <a:ln>
                <a:noFill/>
              </a:ln>
              <a:solidFill>
                <a:srgbClr val="003F52"/>
              </a:solidFill>
              <a:effectLst/>
              <a:uFillTx/>
              <a:latin typeface="Montserrat Regular"/>
              <a:cs typeface="Arial"/>
              <a:sym typeface="Helvetica Neue"/>
            </a:endParaRPr>
          </a:p>
        </p:txBody>
      </p:sp>
      <p:sp>
        <p:nvSpPr>
          <p:cNvPr id="28" name="TextBox 27">
            <a:extLst>
              <a:ext uri="{FF2B5EF4-FFF2-40B4-BE49-F238E27FC236}">
                <a16:creationId xmlns:a16="http://schemas.microsoft.com/office/drawing/2014/main" id="{AC071E9E-AF92-49F1-AF88-63C79E7ACC1D}"/>
              </a:ext>
            </a:extLst>
          </p:cNvPr>
          <p:cNvSpPr txBox="1"/>
          <p:nvPr/>
        </p:nvSpPr>
        <p:spPr>
          <a:xfrm>
            <a:off x="1949450" y="4089400"/>
            <a:ext cx="33020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600" b="0" i="0" u="none" strike="noStrike" cap="none" spc="0" normalizeH="0" baseline="0" dirty="0" err="1">
                <a:ln>
                  <a:noFill/>
                </a:ln>
                <a:solidFill>
                  <a:srgbClr val="003F52"/>
                </a:solidFill>
                <a:effectLst/>
                <a:uFillTx/>
                <a:latin typeface="Montserrat Regular"/>
                <a:cs typeface="Arial"/>
                <a:sym typeface="Helvetica Neue"/>
              </a:rPr>
              <a:t>Décision</a:t>
            </a:r>
            <a:r>
              <a:rPr kumimoji="0" lang="en-GB" sz="1600" b="0" i="0" u="none" strike="noStrike" cap="none" spc="0" normalizeH="0" baseline="0" dirty="0">
                <a:ln>
                  <a:noFill/>
                </a:ln>
                <a:solidFill>
                  <a:srgbClr val="003F52"/>
                </a:solidFill>
                <a:effectLst/>
                <a:uFillTx/>
                <a:latin typeface="Montserrat Regular"/>
                <a:cs typeface="Arial"/>
                <a:sym typeface="Helvetica Neue"/>
              </a:rPr>
              <a:t> </a:t>
            </a:r>
            <a:r>
              <a:rPr kumimoji="0" lang="en-GB" sz="1600" b="0" i="0" u="none" strike="noStrike" cap="none" spc="0" normalizeH="0" baseline="0" dirty="0" err="1">
                <a:ln>
                  <a:noFill/>
                </a:ln>
                <a:solidFill>
                  <a:srgbClr val="003F52"/>
                </a:solidFill>
                <a:effectLst/>
                <a:uFillTx/>
                <a:latin typeface="Montserrat Regular"/>
                <a:cs typeface="Arial"/>
                <a:sym typeface="Helvetica Neue"/>
              </a:rPr>
              <a:t>d’arbitrage</a:t>
            </a:r>
            <a:r>
              <a:rPr kumimoji="0" lang="en-GB" sz="1600" b="0" i="0" u="none" strike="noStrike" cap="none" spc="0" normalizeH="0" baseline="0" dirty="0">
                <a:ln>
                  <a:noFill/>
                </a:ln>
                <a:solidFill>
                  <a:srgbClr val="003F52"/>
                </a:solidFill>
                <a:effectLst/>
                <a:uFillTx/>
                <a:latin typeface="Montserrat Regular"/>
                <a:cs typeface="Arial"/>
                <a:sym typeface="Helvetica Neue"/>
              </a:rPr>
              <a:t> :</a:t>
            </a:r>
          </a:p>
        </p:txBody>
      </p:sp>
      <p:sp>
        <p:nvSpPr>
          <p:cNvPr id="32" name="TextBox 31">
            <a:extLst>
              <a:ext uri="{FF2B5EF4-FFF2-40B4-BE49-F238E27FC236}">
                <a16:creationId xmlns:a16="http://schemas.microsoft.com/office/drawing/2014/main" id="{25EEC7BA-AB25-4F14-91D2-4872480DF518}"/>
              </a:ext>
            </a:extLst>
          </p:cNvPr>
          <p:cNvSpPr txBox="1"/>
          <p:nvPr/>
        </p:nvSpPr>
        <p:spPr>
          <a:xfrm>
            <a:off x="1955800" y="4546600"/>
            <a:ext cx="7874000" cy="533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600" b="0" i="0" u="none" strike="noStrike" cap="none" spc="0" normalizeH="0" baseline="0" dirty="0">
                <a:ln>
                  <a:noFill/>
                </a:ln>
                <a:solidFill>
                  <a:srgbClr val="003F52"/>
                </a:solidFill>
                <a:effectLst/>
                <a:uFillTx/>
                <a:latin typeface="Montserrat Regular"/>
                <a:cs typeface="Arial"/>
                <a:sym typeface="Helvetica Neue"/>
              </a:rPr>
              <a:t>•  Pour atteindre un taux de service de 98 % : prévoir 20 unités de stock de sécurité en plus par mois (≈ 500 $/an de coûts de détention).</a:t>
            </a:r>
            <a:endParaRPr kumimoji="0" lang="en-GB" sz="1600" b="0" i="0" u="none" strike="noStrike" cap="none" spc="0" normalizeH="0" baseline="0" dirty="0">
              <a:ln>
                <a:noFill/>
              </a:ln>
              <a:solidFill>
                <a:srgbClr val="003F52"/>
              </a:solidFill>
              <a:effectLst/>
              <a:uFillTx/>
              <a:latin typeface="Montserrat Regular"/>
              <a:cs typeface="Arial"/>
              <a:sym typeface="Helvetica Neue"/>
            </a:endParaRPr>
          </a:p>
        </p:txBody>
      </p:sp>
      <p:sp>
        <p:nvSpPr>
          <p:cNvPr id="33" name="TextBox 32">
            <a:extLst>
              <a:ext uri="{FF2B5EF4-FFF2-40B4-BE49-F238E27FC236}">
                <a16:creationId xmlns:a16="http://schemas.microsoft.com/office/drawing/2014/main" id="{5AB58953-1790-48EE-88D9-DE5AEBB3106F}"/>
              </a:ext>
            </a:extLst>
          </p:cNvPr>
          <p:cNvSpPr txBox="1"/>
          <p:nvPr/>
        </p:nvSpPr>
        <p:spPr>
          <a:xfrm>
            <a:off x="1955800" y="5207000"/>
            <a:ext cx="7874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600" b="0" i="0" u="none" strike="noStrike" cap="none" spc="0" normalizeH="0" baseline="0" dirty="0">
                <a:ln>
                  <a:noFill/>
                </a:ln>
                <a:solidFill>
                  <a:srgbClr val="003F52"/>
                </a:solidFill>
                <a:effectLst/>
                <a:uFillTx/>
                <a:latin typeface="Montserrat Regular"/>
                <a:cs typeface="Arial"/>
                <a:sym typeface="Helvetica Neue"/>
              </a:rPr>
              <a:t>•  Coût des ruptures : 10 à 50 $ par client non servi; 50 × 20 $ = 1 000 $/mois perdus.</a:t>
            </a:r>
            <a:endParaRPr kumimoji="0" lang="en-GB" sz="1600" b="0" i="0" u="none" strike="noStrike" cap="none" spc="0" normalizeH="0" baseline="0" dirty="0">
              <a:ln>
                <a:noFill/>
              </a:ln>
              <a:solidFill>
                <a:srgbClr val="003F52"/>
              </a:solidFill>
              <a:effectLst/>
              <a:uFillTx/>
              <a:latin typeface="Montserrat Regular"/>
              <a:cs typeface="Arial"/>
              <a:sym typeface="Helvetica Neue"/>
            </a:endParaRPr>
          </a:p>
        </p:txBody>
      </p:sp>
      <p:sp>
        <p:nvSpPr>
          <p:cNvPr id="34" name="TextBox 33">
            <a:extLst>
              <a:ext uri="{FF2B5EF4-FFF2-40B4-BE49-F238E27FC236}">
                <a16:creationId xmlns:a16="http://schemas.microsoft.com/office/drawing/2014/main" id="{D47C53FC-498F-4163-ACA8-010805CA7EEF}"/>
              </a:ext>
            </a:extLst>
          </p:cNvPr>
          <p:cNvSpPr txBox="1"/>
          <p:nvPr/>
        </p:nvSpPr>
        <p:spPr>
          <a:xfrm>
            <a:off x="1955800" y="5791200"/>
            <a:ext cx="7874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600" b="0" i="0" u="none" strike="noStrike" cap="none" spc="0" normalizeH="0" baseline="0" dirty="0">
                <a:ln>
                  <a:noFill/>
                </a:ln>
                <a:solidFill>
                  <a:srgbClr val="003F52"/>
                </a:solidFill>
                <a:effectLst/>
                <a:uFillTx/>
                <a:latin typeface="Montserrat Regular"/>
                <a:cs typeface="Arial"/>
                <a:sym typeface="Helvetica Neue"/>
              </a:rPr>
              <a:t>•  Décision : investir 500 $/an en stock pour éviter 1 000 $/mois de ruptures; ROI évident.</a:t>
            </a:r>
            <a:endParaRPr kumimoji="0" lang="en-GB" sz="1600" b="0" i="0" u="none" strike="noStrike" cap="none" spc="0" normalizeH="0" baseline="0" dirty="0">
              <a:ln>
                <a:noFill/>
              </a:ln>
              <a:solidFill>
                <a:srgbClr val="003F52"/>
              </a:solidFill>
              <a:effectLst/>
              <a:uFillTx/>
              <a:latin typeface="Montserrat Regular"/>
              <a:cs typeface="Arial"/>
              <a:sym typeface="Helvetica Neue"/>
            </a:endParaRPr>
          </a:p>
        </p:txBody>
      </p:sp>
      <p:sp>
        <p:nvSpPr>
          <p:cNvPr id="4" name="Title 3">
            <a:extLst>
              <a:ext uri="{FF2B5EF4-FFF2-40B4-BE49-F238E27FC236}">
                <a16:creationId xmlns:a16="http://schemas.microsoft.com/office/drawing/2014/main" id="{22F464EF-1DB9-E215-24FD-E8DC5B6A111C}"/>
              </a:ext>
            </a:extLst>
          </p:cNvPr>
          <p:cNvSpPr>
            <a:spLocks noGrp="1"/>
          </p:cNvSpPr>
          <p:nvPr>
            <p:ph type="title"/>
          </p:nvPr>
        </p:nvSpPr>
        <p:spPr>
          <a:xfrm>
            <a:off x="583355" y="93022"/>
            <a:ext cx="8807200" cy="1024578"/>
          </a:xfrm>
        </p:spPr>
        <p:txBody>
          <a:bodyPr/>
          <a:lstStyle/>
          <a:p>
            <a:r>
              <a:rPr lang="fr-FR" dirty="0"/>
              <a:t>Exemple de taux de service</a:t>
            </a:r>
            <a:br>
              <a:rPr lang="fr-FR" dirty="0"/>
            </a:br>
            <a:endParaRPr lang="en-GB" dirty="0"/>
          </a:p>
        </p:txBody>
      </p:sp>
    </p:spTree>
    <p:extLst>
      <p:ext uri="{BB962C8B-B14F-4D97-AF65-F5344CB8AC3E}">
        <p14:creationId xmlns:p14="http://schemas.microsoft.com/office/powerpoint/2010/main" val="3192350967"/>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5F57B3-BA2B-C471-85AF-CB0F6079A1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C6669A-F18B-6751-1F92-FEF5488472D6}"/>
              </a:ext>
            </a:extLst>
          </p:cNvPr>
          <p:cNvSpPr>
            <a:spLocks noGrp="1"/>
          </p:cNvSpPr>
          <p:nvPr>
            <p:ph type="title"/>
          </p:nvPr>
        </p:nvSpPr>
        <p:spPr>
          <a:xfrm>
            <a:off x="603253" y="539751"/>
            <a:ext cx="6445940" cy="717551"/>
          </a:xfrm>
        </p:spPr>
        <p:txBody>
          <a:bodyPr/>
          <a:lstStyle/>
          <a:p>
            <a:r>
              <a:rPr lang="pl-PL" dirty="0" err="1"/>
              <a:t>Points clés</a:t>
            </a:r>
            <a:br>
              <a:rPr lang="pl-PL" dirty="0"/>
            </a:br>
            <a:br>
              <a:rPr lang="en-US" dirty="0"/>
            </a:br>
            <a:br>
              <a:rPr lang="pl-PL" dirty="0"/>
            </a:br>
            <a:br>
              <a:rPr lang="pl-PL" dirty="0"/>
            </a:br>
            <a:endParaRPr lang="pl-PL" dirty="0"/>
          </a:p>
        </p:txBody>
      </p:sp>
      <p:sp>
        <p:nvSpPr>
          <p:cNvPr id="3" name="Text Placeholder 2">
            <a:extLst>
              <a:ext uri="{FF2B5EF4-FFF2-40B4-BE49-F238E27FC236}">
                <a16:creationId xmlns:a16="http://schemas.microsoft.com/office/drawing/2014/main" id="{0E3E62F7-D0E3-D39B-01DB-1F67ED0438A8}"/>
              </a:ext>
            </a:extLst>
          </p:cNvPr>
          <p:cNvSpPr>
            <a:spLocks noGrp="1"/>
          </p:cNvSpPr>
          <p:nvPr>
            <p:ph type="body" sz="half" idx="1"/>
          </p:nvPr>
        </p:nvSpPr>
        <p:spPr>
          <a:xfrm>
            <a:off x="603253" y="1257302"/>
            <a:ext cx="8807980" cy="5059521"/>
          </a:xfrm>
        </p:spPr>
        <p:txBody>
          <a:bodyPr>
            <a:normAutofit fontScale="92500" lnSpcReduction="10000"/>
          </a:bodyPr>
          <a:lstStyle/>
          <a:p>
            <a:pPr>
              <a:buFont typeface="Wingdings" panose="05000000000000000000" pitchFamily="2" charset="2"/>
              <a:buChar char="§"/>
            </a:pPr>
            <a:r>
              <a:rPr lang="en-US" sz="2000" b="0" i="0" dirty="0">
                <a:latin typeface="Montserrat Regular"/>
              </a:rPr>
              <a:t>Four Types de Stock : Raw materials | WIP | Finished goods | Safety stock. Each serves strategic purpose.</a:t>
            </a:r>
          </a:p>
          <a:p>
            <a:pPr>
              <a:buFont typeface="Wingdings" panose="05000000000000000000" pitchFamily="2" charset="2"/>
              <a:buChar char="§"/>
            </a:pPr>
            <a:r>
              <a:rPr lang="en-US" sz="2000" b="0" i="0" dirty="0">
                <a:latin typeface="Montserrat Regular"/>
              </a:rPr>
              <a:t>Four Coût Categories : Holding (storage), Ordering (approvisionnement), Stockout (lost sales), Purchase (goods coût). They compete et require balance.</a:t>
            </a:r>
          </a:p>
          <a:p>
            <a:pPr>
              <a:buFont typeface="Wingdings" panose="05000000000000000000" pitchFamily="2" charset="2"/>
              <a:buChar char="§"/>
            </a:pPr>
            <a:r>
              <a:rPr lang="en-US" sz="2000" b="0" i="0" dirty="0">
                <a:latin typeface="Montserrat Regular"/>
              </a:rPr>
              <a:t>Rotation des stocks : mesure la vitesse de circulation des stocks. Plus elle est élevée, mieux c’est (conversion de trésorerie plus rapide).</a:t>
            </a:r>
          </a:p>
          <a:p>
            <a:pPr>
              <a:buFont typeface="Wingdings" panose="05000000000000000000" pitchFamily="2" charset="2"/>
              <a:buChar char="§"/>
            </a:pPr>
            <a:r>
              <a:rPr lang="en-US" sz="2000" b="0" i="0" dirty="0">
                <a:latin typeface="Montserrat Regular"/>
              </a:rPr>
              <a:t>Jours de stock : mesure la durée pendant laquelle les stocks restent immobilisés. Plus elle est faible, mieux c’est (moins de trésorerie immobilisée, coûts de détention plus faibles).</a:t>
            </a:r>
          </a:p>
          <a:p>
            <a:pPr>
              <a:buFont typeface="Wingdings" panose="05000000000000000000" pitchFamily="2" charset="2"/>
              <a:buChar char="§"/>
            </a:pPr>
            <a:r>
              <a:rPr lang="en-US" sz="2000" b="0" i="0" dirty="0">
                <a:latin typeface="Montserrat Regular"/>
              </a:rPr>
              <a:t>Fill Rate : Measures ability à meet client demande de stock. Target is typically 95-99% depending on industry.</a:t>
            </a:r>
          </a:p>
          <a:p>
            <a:pPr>
              <a:buFont typeface="Wingdings" panose="05000000000000000000" pitchFamily="2" charset="2"/>
              <a:buChar char="§"/>
            </a:pPr>
            <a:r>
              <a:rPr lang="en-US" sz="2000" b="0" i="0" dirty="0">
                <a:latin typeface="Montserrat Regular"/>
              </a:rPr>
              <a:t>Le Balance : Optimal stock minimizes TOTAL coût (holding + ordering + stockout), non just one category.</a:t>
            </a:r>
          </a:p>
          <a:p>
            <a:pPr marL="0" indent="0">
              <a:buNone/>
            </a:pPr>
            <a:endParaRPr lang="pl-PL" sz="2000" b="0" i="0" dirty="0">
              <a:latin typeface="Montserrat Regular"/>
            </a:endParaRPr>
          </a:p>
        </p:txBody>
      </p:sp>
    </p:spTree>
    <p:extLst>
      <p:ext uri="{BB962C8B-B14F-4D97-AF65-F5344CB8AC3E}">
        <p14:creationId xmlns:p14="http://schemas.microsoft.com/office/powerpoint/2010/main" val="3894232299"/>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947782309"/>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2524651"/>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26AFE-5E04-83F7-1187-F50FFF0648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B9F0C7-EBAF-DC7B-4C6E-654FD8E6ED22}"/>
              </a:ext>
            </a:extLst>
          </p:cNvPr>
          <p:cNvSpPr>
            <a:spLocks noGrp="1"/>
          </p:cNvSpPr>
          <p:nvPr>
            <p:ph type="title"/>
          </p:nvPr>
        </p:nvSpPr>
        <p:spPr/>
        <p:txBody>
          <a:bodyPr/>
          <a:lstStyle/>
          <a:p>
            <a:r>
              <a:rPr lang="pl-PL" dirty="0"/>
              <a:t>Objectifs d’apprentissage</a:t>
            </a:r>
            <a:br>
              <a:rPr lang="pl-PL" dirty="0"/>
            </a:br>
            <a:endParaRPr lang="pl-PL" dirty="0"/>
          </a:p>
        </p:txBody>
      </p:sp>
      <p:sp>
        <p:nvSpPr>
          <p:cNvPr id="3" name="Text Placeholder 2">
            <a:extLst>
              <a:ext uri="{FF2B5EF4-FFF2-40B4-BE49-F238E27FC236}">
                <a16:creationId xmlns:a16="http://schemas.microsoft.com/office/drawing/2014/main" id="{842D0BFD-B883-9EEB-020D-38BA427E4553}"/>
              </a:ext>
            </a:extLst>
          </p:cNvPr>
          <p:cNvSpPr>
            <a:spLocks noGrp="1"/>
          </p:cNvSpPr>
          <p:nvPr>
            <p:ph type="body" sz="half" idx="1"/>
          </p:nvPr>
        </p:nvSpPr>
        <p:spPr/>
        <p:txBody>
          <a:bodyPr>
            <a:normAutofit/>
          </a:bodyPr>
          <a:lstStyle/>
          <a:p>
            <a:pPr>
              <a:buFont typeface="Wingdings" panose="05000000000000000000" pitchFamily="2" charset="2"/>
              <a:buChar char="§"/>
            </a:pPr>
            <a:r>
              <a:rPr lang="en-US" sz="2000" b="0" i="0" dirty="0">
                <a:latin typeface="Montserrat Regular"/>
              </a:rPr>
              <a:t>Comprendre le purpose de stock et four types (raw materials, WIP, finished goods, safety stock)</a:t>
            </a:r>
          </a:p>
          <a:p>
            <a:pPr>
              <a:buFont typeface="Wingdings" panose="05000000000000000000" pitchFamily="2" charset="2"/>
              <a:buChar char="§"/>
            </a:pPr>
            <a:r>
              <a:rPr lang="en-US" sz="2000" b="0" i="0" dirty="0">
                <a:latin typeface="Montserrat Regular"/>
              </a:rPr>
              <a:t>Identifier four categories de stock coûts et their trade-offs</a:t>
            </a:r>
          </a:p>
          <a:p>
            <a:pPr>
              <a:buFont typeface="Wingdings" panose="05000000000000000000" pitchFamily="2" charset="2"/>
              <a:buChar char="§"/>
            </a:pPr>
            <a:r>
              <a:rPr lang="en-US" sz="2000" b="0" i="0" dirty="0">
                <a:latin typeface="Montserrat Regular"/>
              </a:rPr>
              <a:t>Calculer key stock performance indicateurs (turnover, days de stock, fill rate)</a:t>
            </a:r>
          </a:p>
          <a:p>
            <a:pPr>
              <a:buFont typeface="Wingdings" panose="05000000000000000000" pitchFamily="2" charset="2"/>
              <a:buChar char="§"/>
            </a:pPr>
            <a:r>
              <a:rPr lang="en-US" sz="2000" b="0" i="0" dirty="0">
                <a:latin typeface="Montserrat Regular"/>
              </a:rPr>
              <a:t>Analyser le balance between stock investment et service level</a:t>
            </a:r>
          </a:p>
          <a:p>
            <a:pPr>
              <a:buFont typeface="Wingdings" panose="05000000000000000000" pitchFamily="2" charset="2"/>
              <a:buChar char="§"/>
            </a:pPr>
            <a:r>
              <a:rPr lang="en-US" sz="2000" b="0" i="0" dirty="0">
                <a:latin typeface="Montserrat Regular"/>
              </a:rPr>
              <a:t>Appliquer stock concepts à real entreprise scenarios</a:t>
            </a:r>
          </a:p>
        </p:txBody>
      </p:sp>
    </p:spTree>
    <p:extLst>
      <p:ext uri="{BB962C8B-B14F-4D97-AF65-F5344CB8AC3E}">
        <p14:creationId xmlns:p14="http://schemas.microsoft.com/office/powerpoint/2010/main" val="3857678586"/>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AC520-EF16-DFB5-CC86-715EC41CFA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9BAA10-50CD-744D-84CC-72011A7355B3}"/>
              </a:ext>
            </a:extLst>
          </p:cNvPr>
          <p:cNvSpPr>
            <a:spLocks noGrp="1"/>
          </p:cNvSpPr>
          <p:nvPr>
            <p:ph type="title"/>
          </p:nvPr>
        </p:nvSpPr>
        <p:spPr>
          <a:xfrm>
            <a:off x="1984088" y="2028968"/>
            <a:ext cx="6595572" cy="1821063"/>
          </a:xfrm>
        </p:spPr>
        <p:txBody>
          <a:bodyPr>
            <a:normAutofit fontScale="90000"/>
          </a:bodyPr>
          <a:lstStyle/>
          <a:p>
            <a:pPr algn="ctr">
              <a:lnSpc>
                <a:spcPct val="150000"/>
              </a:lnSpc>
              <a:spcBef>
                <a:spcPts val="2400"/>
              </a:spcBef>
              <a:spcAft>
                <a:spcPts val="1200"/>
              </a:spcAft>
            </a:pPr>
            <a:r>
              <a:rPr lang="pl-PL" sz="3600" b="0" dirty="0" err="1"/>
              <a:t>Section 1Objectif et types de stocks</a:t>
            </a:r>
            <a:br>
              <a:rPr lang="pl-PL" sz="3600" dirty="0"/>
            </a:br>
            <a:br>
              <a:rPr lang="pl-PL" sz="4000" dirty="0"/>
            </a:br>
            <a:br>
              <a:rPr lang="en-US" sz="4000" dirty="0"/>
            </a:br>
            <a:br>
              <a:rPr lang="pl-PL" dirty="0"/>
            </a:br>
            <a:br>
              <a:rPr lang="pl-PL" dirty="0"/>
            </a:br>
            <a:br>
              <a:rPr lang="pl-PL" dirty="0"/>
            </a:br>
            <a:endParaRPr lang="pl-PL" dirty="0"/>
          </a:p>
        </p:txBody>
      </p:sp>
    </p:spTree>
    <p:extLst>
      <p:ext uri="{BB962C8B-B14F-4D97-AF65-F5344CB8AC3E}">
        <p14:creationId xmlns:p14="http://schemas.microsoft.com/office/powerpoint/2010/main" val="406360865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AC520-EF16-DFB5-CC86-715EC41CFA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9BAA10-50CD-744D-84CC-72011A7355B3}"/>
              </a:ext>
            </a:extLst>
          </p:cNvPr>
          <p:cNvSpPr>
            <a:spLocks noGrp="1"/>
          </p:cNvSpPr>
          <p:nvPr>
            <p:ph type="title"/>
          </p:nvPr>
        </p:nvSpPr>
        <p:spPr>
          <a:xfrm>
            <a:off x="603253" y="539751"/>
            <a:ext cx="6445940" cy="717551"/>
          </a:xfrm>
        </p:spPr>
        <p:txBody>
          <a:bodyPr/>
          <a:lstStyle/>
          <a:p>
            <a:r>
              <a:rPr lang="pl-PL" dirty="0" err="1"/>
              <a:t>Pourquoi les entreprises détiennent des stocks</a:t>
            </a: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664BF2BB-F1BC-00CD-93E5-A8C0AB374159}"/>
              </a:ext>
            </a:extLst>
          </p:cNvPr>
          <p:cNvSpPr>
            <a:spLocks noGrp="1"/>
          </p:cNvSpPr>
          <p:nvPr>
            <p:ph type="body" sz="half" idx="1"/>
          </p:nvPr>
        </p:nvSpPr>
        <p:spPr>
          <a:xfrm>
            <a:off x="603253" y="1798479"/>
            <a:ext cx="8807980" cy="5059521"/>
          </a:xfrm>
        </p:spPr>
        <p:txBody>
          <a:bodyPr>
            <a:normAutofit/>
          </a:bodyPr>
          <a:lstStyle/>
          <a:p>
            <a:pPr>
              <a:buFont typeface="Wingdings" panose="05000000000000000000" pitchFamily="2" charset="2"/>
              <a:buChar char="§"/>
            </a:pPr>
            <a:r>
              <a:rPr lang="en-US" sz="2000" b="0" i="0" dirty="0">
                <a:latin typeface="Montserrat Regular"/>
              </a:rPr>
              <a:t>Découpler l’offre et la demande : les calendriers de production et d’approvisionnement ne correspondent pas toujours aux profils de demande client. Le stock comble cet écart.</a:t>
            </a:r>
          </a:p>
          <a:p>
            <a:pPr>
              <a:buFont typeface="Wingdings" panose="05000000000000000000" pitchFamily="2" charset="2"/>
              <a:buChar char="§"/>
            </a:pPr>
            <a:r>
              <a:rPr lang="en-US" sz="2000" b="0" i="0" dirty="0">
                <a:latin typeface="Montserrat Regular"/>
              </a:rPr>
              <a:t>Protect against uncertainty : Demande fluctuates. Lead times vary. Fournisseurs fail. Stock provides buffer.</a:t>
            </a:r>
          </a:p>
          <a:p>
            <a:pPr>
              <a:buFont typeface="Wingdings" panose="05000000000000000000" pitchFamily="2" charset="2"/>
              <a:buChar char="§"/>
            </a:pPr>
            <a:r>
              <a:rPr lang="en-US" sz="2000" b="0" i="0" dirty="0">
                <a:latin typeface="Montserrat Regular"/>
              </a:rPr>
              <a:t>Enable economies de scale : Buy/make dans bulk (lower per-unit coût) but sell gradually. Stock absorbs difference.</a:t>
            </a:r>
          </a:p>
          <a:p>
            <a:pPr>
              <a:buFont typeface="Wingdings" panose="05000000000000000000" pitchFamily="2" charset="2"/>
              <a:buChar char="§"/>
            </a:pPr>
            <a:r>
              <a:rPr lang="en-US" sz="2000" b="0" i="0" dirty="0">
                <a:latin typeface="Montserrat Regular"/>
              </a:rPr>
              <a:t>Réduire le temps d’attente client : les clients veulent les produits immédiatement. Le stock de produits finis permet une livraison rapide.</a:t>
            </a:r>
          </a:p>
          <a:p>
            <a:pPr marL="0" indent="0">
              <a:buNone/>
            </a:pPr>
            <a:endParaRPr lang="pl-PL" sz="2000" b="0" i="0" dirty="0">
              <a:latin typeface="Montserrat Regular"/>
            </a:endParaRPr>
          </a:p>
        </p:txBody>
      </p:sp>
    </p:spTree>
    <p:extLst>
      <p:ext uri="{BB962C8B-B14F-4D97-AF65-F5344CB8AC3E}">
        <p14:creationId xmlns:p14="http://schemas.microsoft.com/office/powerpoint/2010/main" val="3644582420"/>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4209A6-FE4E-E016-C247-9915C21D43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72E6C7-6B01-892E-65FC-6C3836D29898}"/>
              </a:ext>
            </a:extLst>
          </p:cNvPr>
          <p:cNvSpPr>
            <a:spLocks noGrp="1"/>
          </p:cNvSpPr>
          <p:nvPr>
            <p:ph type="title"/>
          </p:nvPr>
        </p:nvSpPr>
        <p:spPr>
          <a:xfrm>
            <a:off x="8246225" y="2765482"/>
            <a:ext cx="2626823" cy="1889646"/>
          </a:xfrm>
        </p:spPr>
        <p:txBody>
          <a:bodyPr/>
          <a:lstStyle/>
          <a:p>
            <a:pPr algn="ctr"/>
            <a:r>
              <a:rPr lang="pl-PL" dirty="0" err="1"/>
              <a:t>Quatre types de stocks</a:t>
            </a:r>
            <a:br>
              <a:rPr lang="pl-PL" dirty="0"/>
            </a:br>
            <a:br>
              <a:rPr lang="pl-PL" dirty="0"/>
            </a:br>
            <a:br>
              <a:rPr lang="pl-PL" dirty="0"/>
            </a:br>
            <a:br>
              <a:rPr lang="pl-PL" dirty="0"/>
            </a:br>
            <a:endParaRPr lang="pl-PL" dirty="0"/>
          </a:p>
        </p:txBody>
      </p:sp>
      <p:pic>
        <p:nvPicPr>
          <p:cNvPr id="7" name="Obraz 6" descr="Obraz zawierający tekst, zrzut ekranu, menu, Czcionka&#10;&#10;Zawartość wygenerowana przez AI może być niepoprawna.">
            <a:extLst>
              <a:ext uri="{FF2B5EF4-FFF2-40B4-BE49-F238E27FC236}">
                <a16:creationId xmlns:a16="http://schemas.microsoft.com/office/drawing/2014/main" id="{4F4539C4-C8F8-D538-C2FE-8427674C4787}"/>
              </a:ext>
            </a:extLst>
          </p:cNvPr>
          <p:cNvPicPr>
            <a:picLocks noChangeAspect="1"/>
          </p:cNvPicPr>
          <p:nvPr/>
        </p:nvPicPr>
        <p:blipFill>
          <a:blip r:embed="rId3"/>
          <a:stretch>
            <a:fillRect/>
          </a:stretch>
        </p:blipFill>
        <p:spPr>
          <a:xfrm>
            <a:off x="0" y="0"/>
            <a:ext cx="8076265" cy="6858000"/>
          </a:xfrm>
          <a:prstGeom prst="rect">
            <a:avLst/>
          </a:prstGeom>
        </p:spPr>
      </p:pic>
      <p:sp>
        <p:nvSpPr>
          <p:cNvPr id="3" name="Rectangle 2">
            <a:extLst>
              <a:ext uri="{FF2B5EF4-FFF2-40B4-BE49-F238E27FC236}">
                <a16:creationId xmlns:a16="http://schemas.microsoft.com/office/drawing/2014/main" id="{2AE645DE-44B7-4862-9CFB-8B71A972CC2B}"/>
              </a:ext>
            </a:extLst>
          </p:cNvPr>
          <p:cNvSpPr/>
          <p:nvPr/>
        </p:nvSpPr>
        <p:spPr>
          <a:xfrm>
            <a:off x="0" y="0"/>
            <a:ext cx="8077200" cy="6858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 name="Rectangle 3">
            <a:extLst>
              <a:ext uri="{FF2B5EF4-FFF2-40B4-BE49-F238E27FC236}">
                <a16:creationId xmlns:a16="http://schemas.microsoft.com/office/drawing/2014/main" id="{0369F403-7EDD-4AFD-8783-6C2FB6EB55FF}"/>
              </a:ext>
            </a:extLst>
          </p:cNvPr>
          <p:cNvSpPr/>
          <p:nvPr/>
        </p:nvSpPr>
        <p:spPr>
          <a:xfrm>
            <a:off x="50800" y="50800"/>
            <a:ext cx="1854200" cy="6731000"/>
          </a:xfrm>
          <a:prstGeom prst="rect">
            <a:avLst/>
          </a:prstGeom>
          <a:solidFill>
            <a:srgbClr val="F8F8F8"/>
          </a:solidFill>
          <a:ln w="12700" cap="flat">
            <a:solidFill>
              <a:srgbClr val="D7D7D7"/>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 name="Rectangle 4">
            <a:extLst>
              <a:ext uri="{FF2B5EF4-FFF2-40B4-BE49-F238E27FC236}">
                <a16:creationId xmlns:a16="http://schemas.microsoft.com/office/drawing/2014/main" id="{1198F55F-2CE6-4A25-900E-643279787DC7}"/>
              </a:ext>
            </a:extLst>
          </p:cNvPr>
          <p:cNvSpPr/>
          <p:nvPr/>
        </p:nvSpPr>
        <p:spPr>
          <a:xfrm>
            <a:off x="266700" y="317500"/>
            <a:ext cx="165100" cy="165100"/>
          </a:xfrm>
          <a:prstGeom prst="rect">
            <a:avLst/>
          </a:prstGeom>
          <a:solidFill>
            <a:srgbClr val="5B9BE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TextBox 5">
            <a:extLst>
              <a:ext uri="{FF2B5EF4-FFF2-40B4-BE49-F238E27FC236}">
                <a16:creationId xmlns:a16="http://schemas.microsoft.com/office/drawing/2014/main" id="{3233ED57-1E02-461E-9BFF-DB2B6B20EF50}"/>
              </a:ext>
            </a:extLst>
          </p:cNvPr>
          <p:cNvSpPr txBox="1"/>
          <p:nvPr/>
        </p:nvSpPr>
        <p:spPr>
          <a:xfrm>
            <a:off x="285750" y="312420"/>
            <a:ext cx="127000" cy="127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200" b="0" i="0" u="none" strike="noStrike" cap="none" spc="0" normalizeH="0" baseline="0">
                <a:ln>
                  <a:noFill/>
                </a:ln>
                <a:solidFill>
                  <a:srgbClr val="FFFFFF"/>
                </a:solidFill>
                <a:effectLst/>
                <a:uFillTx/>
                <a:latin typeface="Montserrat Regular"/>
                <a:sym typeface="Helvetica Neue"/>
              </a:rPr>
              <a:t>1</a:t>
            </a:r>
          </a:p>
        </p:txBody>
      </p:sp>
      <p:sp>
        <p:nvSpPr>
          <p:cNvPr id="8" name="TextBox 7">
            <a:extLst>
              <a:ext uri="{FF2B5EF4-FFF2-40B4-BE49-F238E27FC236}">
                <a16:creationId xmlns:a16="http://schemas.microsoft.com/office/drawing/2014/main" id="{84A09FFC-8C99-454E-B5E1-C3D5F32C529E}"/>
              </a:ext>
            </a:extLst>
          </p:cNvPr>
          <p:cNvSpPr txBox="1"/>
          <p:nvPr/>
        </p:nvSpPr>
        <p:spPr>
          <a:xfrm>
            <a:off x="546100" y="292100"/>
            <a:ext cx="12446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200" b="0" i="0" u="none" strike="noStrike" cap="none" spc="0" normalizeH="0" baseline="0">
                <a:ln>
                  <a:noFill/>
                </a:ln>
                <a:solidFill>
                  <a:srgbClr val="20AFC4"/>
                </a:solidFill>
                <a:effectLst/>
                <a:uFillTx/>
                <a:latin typeface="Montserrat Regular"/>
                <a:sym typeface="Helvetica Neue"/>
              </a:rPr>
              <a:t>Matières
premières</a:t>
            </a:r>
          </a:p>
        </p:txBody>
      </p:sp>
      <p:sp>
        <p:nvSpPr>
          <p:cNvPr id="9" name="TextBox 8">
            <a:extLst>
              <a:ext uri="{FF2B5EF4-FFF2-40B4-BE49-F238E27FC236}">
                <a16:creationId xmlns:a16="http://schemas.microsoft.com/office/drawing/2014/main" id="{140564B3-2CB4-488B-9E63-F978810345EC}"/>
              </a:ext>
            </a:extLst>
          </p:cNvPr>
          <p:cNvSpPr txBox="1"/>
          <p:nvPr/>
        </p:nvSpPr>
        <p:spPr>
          <a:xfrm>
            <a:off x="228600" y="1117600"/>
            <a:ext cx="14986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200" b="0" i="0" u="none" strike="noStrike" cap="none" spc="0" normalizeH="0" baseline="0">
                <a:ln>
                  <a:noFill/>
                </a:ln>
                <a:solidFill>
                  <a:srgbClr val="003B50"/>
                </a:solidFill>
                <a:effectLst/>
                <a:uFillTx/>
                <a:latin typeface="Montserrat Regular"/>
                <a:sym typeface="Helvetica Neue"/>
              </a:rPr>
              <a:t>Quoi :</a:t>
            </a:r>
          </a:p>
        </p:txBody>
      </p:sp>
      <p:sp>
        <p:nvSpPr>
          <p:cNvPr id="10" name="TextBox 9">
            <a:extLst>
              <a:ext uri="{FF2B5EF4-FFF2-40B4-BE49-F238E27FC236}">
                <a16:creationId xmlns:a16="http://schemas.microsoft.com/office/drawing/2014/main" id="{C9311041-463E-4873-AEE4-378E6CB90E27}"/>
              </a:ext>
            </a:extLst>
          </p:cNvPr>
          <p:cNvSpPr txBox="1"/>
          <p:nvPr/>
        </p:nvSpPr>
        <p:spPr>
          <a:xfrm>
            <a:off x="228600" y="1346200"/>
            <a:ext cx="1498600" cy="1117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b="0" i="0" u="none" strike="noStrike" cap="none" spc="0" normalizeH="0" baseline="0">
                <a:ln>
                  <a:noFill/>
                </a:ln>
                <a:solidFill>
                  <a:srgbClr val="003B50"/>
                </a:solidFill>
                <a:effectLst/>
                <a:uFillTx/>
                <a:latin typeface="Montserrat Regular"/>
                <a:sym typeface="Helvetica Neue"/>
              </a:rPr>
              <a:t>intrants achetés auprès de fournisseurs ; prêts pour la production</a:t>
            </a:r>
            <a:endParaRPr kumimoji="0" lang="en-GB" sz="1200" b="0" i="0" u="none" strike="noStrike" cap="none" spc="0" normalizeH="0" baseline="0">
              <a:ln>
                <a:noFill/>
              </a:ln>
              <a:solidFill>
                <a:srgbClr val="003B50"/>
              </a:solidFill>
              <a:effectLst/>
              <a:uFillTx/>
              <a:latin typeface="Montserrat Regular"/>
              <a:sym typeface="Helvetica Neue"/>
            </a:endParaRPr>
          </a:p>
        </p:txBody>
      </p:sp>
      <p:sp>
        <p:nvSpPr>
          <p:cNvPr id="11" name="TextBox 10">
            <a:extLst>
              <a:ext uri="{FF2B5EF4-FFF2-40B4-BE49-F238E27FC236}">
                <a16:creationId xmlns:a16="http://schemas.microsoft.com/office/drawing/2014/main" id="{15003EB0-FBAA-4EF7-8A5E-91D4A2619B47}"/>
              </a:ext>
            </a:extLst>
          </p:cNvPr>
          <p:cNvSpPr txBox="1"/>
          <p:nvPr/>
        </p:nvSpPr>
        <p:spPr>
          <a:xfrm>
            <a:off x="228600" y="2463800"/>
            <a:ext cx="14986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200" b="0" i="0" u="none" strike="noStrike" cap="none" spc="0" normalizeH="0" baseline="0">
                <a:ln>
                  <a:noFill/>
                </a:ln>
                <a:solidFill>
                  <a:srgbClr val="003B50"/>
                </a:solidFill>
                <a:effectLst/>
                <a:uFillTx/>
                <a:latin typeface="Montserrat Regular"/>
                <a:sym typeface="Helvetica Neue"/>
              </a:rPr>
              <a:t>Exemples :</a:t>
            </a:r>
          </a:p>
        </p:txBody>
      </p:sp>
      <p:sp>
        <p:nvSpPr>
          <p:cNvPr id="12" name="TextBox 11">
            <a:extLst>
              <a:ext uri="{FF2B5EF4-FFF2-40B4-BE49-F238E27FC236}">
                <a16:creationId xmlns:a16="http://schemas.microsoft.com/office/drawing/2014/main" id="{A810B2A2-3090-4455-8FD1-D2FD7BD13421}"/>
              </a:ext>
            </a:extLst>
          </p:cNvPr>
          <p:cNvSpPr txBox="1"/>
          <p:nvPr/>
        </p:nvSpPr>
        <p:spPr>
          <a:xfrm>
            <a:off x="228600" y="2692400"/>
            <a:ext cx="1498600" cy="1117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b="0" i="0" u="none" strike="noStrike" cap="none" spc="0" normalizeH="0" baseline="0">
                <a:ln>
                  <a:noFill/>
                </a:ln>
                <a:solidFill>
                  <a:srgbClr val="003B50"/>
                </a:solidFill>
                <a:effectLst/>
                <a:uFillTx/>
                <a:latin typeface="Montserrat Regular"/>
                <a:sym typeface="Helvetica Neue"/>
              </a:rPr>
              <a:t>acier pour l’usine | farine pour la boulangerie | composants pour assemblage</a:t>
            </a:r>
            <a:endParaRPr kumimoji="0" lang="en-GB" sz="1200" b="0" i="0" u="none" strike="noStrike" cap="none" spc="0" normalizeH="0" baseline="0">
              <a:ln>
                <a:noFill/>
              </a:ln>
              <a:solidFill>
                <a:srgbClr val="003B50"/>
              </a:solidFill>
              <a:effectLst/>
              <a:uFillTx/>
              <a:latin typeface="Montserrat Regular"/>
              <a:sym typeface="Helvetica Neue"/>
            </a:endParaRPr>
          </a:p>
        </p:txBody>
      </p:sp>
      <p:sp>
        <p:nvSpPr>
          <p:cNvPr id="13" name="TextBox 12">
            <a:extLst>
              <a:ext uri="{FF2B5EF4-FFF2-40B4-BE49-F238E27FC236}">
                <a16:creationId xmlns:a16="http://schemas.microsoft.com/office/drawing/2014/main" id="{BE8E6088-CFA0-4BAC-910B-FE74F9BD0177}"/>
              </a:ext>
            </a:extLst>
          </p:cNvPr>
          <p:cNvSpPr txBox="1"/>
          <p:nvPr/>
        </p:nvSpPr>
        <p:spPr>
          <a:xfrm>
            <a:off x="228600" y="4089400"/>
            <a:ext cx="14986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200" b="0" i="0" u="none" strike="noStrike" cap="none" spc="0" normalizeH="0" baseline="0">
                <a:ln>
                  <a:noFill/>
                </a:ln>
                <a:solidFill>
                  <a:srgbClr val="003B50"/>
                </a:solidFill>
                <a:effectLst/>
                <a:uFillTx/>
                <a:latin typeface="Montserrat Regular"/>
                <a:sym typeface="Helvetica Neue"/>
              </a:rPr>
              <a:t>Pourquoi les détenir :</a:t>
            </a:r>
          </a:p>
        </p:txBody>
      </p:sp>
      <p:sp>
        <p:nvSpPr>
          <p:cNvPr id="14" name="TextBox 13">
            <a:extLst>
              <a:ext uri="{FF2B5EF4-FFF2-40B4-BE49-F238E27FC236}">
                <a16:creationId xmlns:a16="http://schemas.microsoft.com/office/drawing/2014/main" id="{37318B35-5126-41C1-BF96-DE6A322D45B6}"/>
              </a:ext>
            </a:extLst>
          </p:cNvPr>
          <p:cNvSpPr txBox="1"/>
          <p:nvPr/>
        </p:nvSpPr>
        <p:spPr>
          <a:xfrm>
            <a:off x="228600" y="4318000"/>
            <a:ext cx="1498600" cy="939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b="0" i="0" u="none" strike="noStrike" cap="none" spc="0" normalizeH="0" baseline="0">
                <a:ln>
                  <a:noFill/>
                </a:ln>
                <a:solidFill>
                  <a:srgbClr val="003B50"/>
                </a:solidFill>
                <a:effectLst/>
                <a:uFillTx/>
                <a:latin typeface="Montserrat Regular"/>
                <a:sym typeface="Helvetica Neue"/>
              </a:rPr>
              <a:t>délais fournisseurs, remises sur volume, protection contre rupture d’approvisionnement</a:t>
            </a:r>
            <a:endParaRPr kumimoji="0" lang="en-GB" sz="1200" b="0" i="0" u="none" strike="noStrike" cap="none" spc="0" normalizeH="0" baseline="0">
              <a:ln>
                <a:noFill/>
              </a:ln>
              <a:solidFill>
                <a:srgbClr val="003B50"/>
              </a:solidFill>
              <a:effectLst/>
              <a:uFillTx/>
              <a:latin typeface="Montserrat Regular"/>
              <a:sym typeface="Helvetica Neue"/>
            </a:endParaRPr>
          </a:p>
        </p:txBody>
      </p:sp>
      <p:sp>
        <p:nvSpPr>
          <p:cNvPr id="15" name="Rectangle 14">
            <a:extLst>
              <a:ext uri="{FF2B5EF4-FFF2-40B4-BE49-F238E27FC236}">
                <a16:creationId xmlns:a16="http://schemas.microsoft.com/office/drawing/2014/main" id="{241FC5BC-9682-47AF-8941-58E808CDCAE1}"/>
              </a:ext>
            </a:extLst>
          </p:cNvPr>
          <p:cNvSpPr/>
          <p:nvPr/>
        </p:nvSpPr>
        <p:spPr>
          <a:xfrm>
            <a:off x="2082800" y="50800"/>
            <a:ext cx="1854200" cy="6731000"/>
          </a:xfrm>
          <a:prstGeom prst="rect">
            <a:avLst/>
          </a:prstGeom>
          <a:solidFill>
            <a:srgbClr val="F8F8F8"/>
          </a:solidFill>
          <a:ln w="12700" cap="flat">
            <a:solidFill>
              <a:srgbClr val="D7D7D7"/>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6" name="Rectangle 15">
            <a:extLst>
              <a:ext uri="{FF2B5EF4-FFF2-40B4-BE49-F238E27FC236}">
                <a16:creationId xmlns:a16="http://schemas.microsoft.com/office/drawing/2014/main" id="{C8A9A4BA-A65D-4D1C-83F5-131524FC2081}"/>
              </a:ext>
            </a:extLst>
          </p:cNvPr>
          <p:cNvSpPr/>
          <p:nvPr/>
        </p:nvSpPr>
        <p:spPr>
          <a:xfrm>
            <a:off x="2298700" y="317500"/>
            <a:ext cx="165100" cy="165100"/>
          </a:xfrm>
          <a:prstGeom prst="rect">
            <a:avLst/>
          </a:prstGeom>
          <a:solidFill>
            <a:srgbClr val="5B9BE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7" name="TextBox 16">
            <a:extLst>
              <a:ext uri="{FF2B5EF4-FFF2-40B4-BE49-F238E27FC236}">
                <a16:creationId xmlns:a16="http://schemas.microsoft.com/office/drawing/2014/main" id="{3AF361A2-1D8F-4ACB-B12D-1EEF43EDFF09}"/>
              </a:ext>
            </a:extLst>
          </p:cNvPr>
          <p:cNvSpPr txBox="1"/>
          <p:nvPr/>
        </p:nvSpPr>
        <p:spPr>
          <a:xfrm>
            <a:off x="2317750" y="312420"/>
            <a:ext cx="127000" cy="127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200" b="0" i="0" u="none" strike="noStrike" cap="none" spc="0" normalizeH="0" baseline="0">
                <a:ln>
                  <a:noFill/>
                </a:ln>
                <a:solidFill>
                  <a:srgbClr val="FFFFFF"/>
                </a:solidFill>
                <a:effectLst/>
                <a:uFillTx/>
                <a:latin typeface="Montserrat Regular"/>
                <a:sym typeface="Helvetica Neue"/>
              </a:rPr>
              <a:t>2</a:t>
            </a:r>
          </a:p>
        </p:txBody>
      </p:sp>
      <p:sp>
        <p:nvSpPr>
          <p:cNvPr id="18" name="TextBox 17">
            <a:extLst>
              <a:ext uri="{FF2B5EF4-FFF2-40B4-BE49-F238E27FC236}">
                <a16:creationId xmlns:a16="http://schemas.microsoft.com/office/drawing/2014/main" id="{19444695-0580-4D49-87E7-C93046C31244}"/>
              </a:ext>
            </a:extLst>
          </p:cNvPr>
          <p:cNvSpPr txBox="1"/>
          <p:nvPr/>
        </p:nvSpPr>
        <p:spPr>
          <a:xfrm>
            <a:off x="2578100" y="292100"/>
            <a:ext cx="12446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200" b="0" i="0" u="none" strike="noStrike" cap="none" spc="0" normalizeH="0" baseline="0">
                <a:ln>
                  <a:noFill/>
                </a:ln>
                <a:solidFill>
                  <a:srgbClr val="20AFC4"/>
                </a:solidFill>
                <a:effectLst/>
                <a:uFillTx/>
                <a:latin typeface="Montserrat Regular"/>
                <a:sym typeface="Helvetica Neue"/>
              </a:rPr>
              <a:t>Encours
(TEC)</a:t>
            </a:r>
          </a:p>
        </p:txBody>
      </p:sp>
      <p:sp>
        <p:nvSpPr>
          <p:cNvPr id="19" name="TextBox 18">
            <a:extLst>
              <a:ext uri="{FF2B5EF4-FFF2-40B4-BE49-F238E27FC236}">
                <a16:creationId xmlns:a16="http://schemas.microsoft.com/office/drawing/2014/main" id="{D204CEEF-484C-45F9-868B-B2190D3106D7}"/>
              </a:ext>
            </a:extLst>
          </p:cNvPr>
          <p:cNvSpPr txBox="1"/>
          <p:nvPr/>
        </p:nvSpPr>
        <p:spPr>
          <a:xfrm>
            <a:off x="2260600" y="1117600"/>
            <a:ext cx="14986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200" b="0" i="0" u="none" strike="noStrike" cap="none" spc="0" normalizeH="0" baseline="0">
                <a:ln>
                  <a:noFill/>
                </a:ln>
                <a:solidFill>
                  <a:srgbClr val="003B50"/>
                </a:solidFill>
                <a:effectLst/>
                <a:uFillTx/>
                <a:latin typeface="Montserrat Regular"/>
                <a:sym typeface="Helvetica Neue"/>
              </a:rPr>
              <a:t>Quoi :</a:t>
            </a:r>
          </a:p>
        </p:txBody>
      </p:sp>
      <p:sp>
        <p:nvSpPr>
          <p:cNvPr id="20" name="TextBox 19">
            <a:extLst>
              <a:ext uri="{FF2B5EF4-FFF2-40B4-BE49-F238E27FC236}">
                <a16:creationId xmlns:a16="http://schemas.microsoft.com/office/drawing/2014/main" id="{9F732D8F-8F45-4D19-9DF4-C542B911F3B3}"/>
              </a:ext>
            </a:extLst>
          </p:cNvPr>
          <p:cNvSpPr txBox="1"/>
          <p:nvPr/>
        </p:nvSpPr>
        <p:spPr>
          <a:xfrm>
            <a:off x="2260600" y="1346200"/>
            <a:ext cx="1498600" cy="1117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b="0" i="0" u="none" strike="noStrike" cap="none" spc="0" normalizeH="0" baseline="0">
                <a:ln>
                  <a:noFill/>
                </a:ln>
                <a:solidFill>
                  <a:srgbClr val="003B50"/>
                </a:solidFill>
                <a:effectLst/>
                <a:uFillTx/>
                <a:latin typeface="Montserrat Regular"/>
                <a:sym typeface="Helvetica Neue"/>
              </a:rPr>
              <a:t>produits partiellement terminés ; en cours de production</a:t>
            </a:r>
            <a:endParaRPr kumimoji="0" lang="en-GB" sz="1200" b="0" i="0" u="none" strike="noStrike" cap="none" spc="0" normalizeH="0" baseline="0">
              <a:ln>
                <a:noFill/>
              </a:ln>
              <a:solidFill>
                <a:srgbClr val="003B50"/>
              </a:solidFill>
              <a:effectLst/>
              <a:uFillTx/>
              <a:latin typeface="Montserrat Regular"/>
              <a:sym typeface="Helvetica Neue"/>
            </a:endParaRPr>
          </a:p>
        </p:txBody>
      </p:sp>
      <p:sp>
        <p:nvSpPr>
          <p:cNvPr id="21" name="TextBox 20">
            <a:extLst>
              <a:ext uri="{FF2B5EF4-FFF2-40B4-BE49-F238E27FC236}">
                <a16:creationId xmlns:a16="http://schemas.microsoft.com/office/drawing/2014/main" id="{8EF8FADF-775B-4F1A-86EA-5224CC0DE7A6}"/>
              </a:ext>
            </a:extLst>
          </p:cNvPr>
          <p:cNvSpPr txBox="1"/>
          <p:nvPr/>
        </p:nvSpPr>
        <p:spPr>
          <a:xfrm>
            <a:off x="2260600" y="2463800"/>
            <a:ext cx="14986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200" b="0" i="0" u="none" strike="noStrike" cap="none" spc="0" normalizeH="0" baseline="0">
                <a:ln>
                  <a:noFill/>
                </a:ln>
                <a:solidFill>
                  <a:srgbClr val="003B50"/>
                </a:solidFill>
                <a:effectLst/>
                <a:uFillTx/>
                <a:latin typeface="Montserrat Regular"/>
                <a:sym typeface="Helvetica Neue"/>
              </a:rPr>
              <a:t>Exemples :</a:t>
            </a:r>
          </a:p>
        </p:txBody>
      </p:sp>
      <p:sp>
        <p:nvSpPr>
          <p:cNvPr id="22" name="TextBox 21">
            <a:extLst>
              <a:ext uri="{FF2B5EF4-FFF2-40B4-BE49-F238E27FC236}">
                <a16:creationId xmlns:a16="http://schemas.microsoft.com/office/drawing/2014/main" id="{829F4163-2A9D-45C6-A2D5-4A7E6D72275D}"/>
              </a:ext>
            </a:extLst>
          </p:cNvPr>
          <p:cNvSpPr txBox="1"/>
          <p:nvPr/>
        </p:nvSpPr>
        <p:spPr>
          <a:xfrm>
            <a:off x="2260600" y="2692400"/>
            <a:ext cx="1498600" cy="1117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b="0" i="0" u="none" strike="noStrike" cap="none" spc="0" normalizeH="0" baseline="0">
                <a:ln>
                  <a:noFill/>
                </a:ln>
                <a:solidFill>
                  <a:srgbClr val="003B50"/>
                </a:solidFill>
                <a:effectLst/>
                <a:uFillTx/>
                <a:latin typeface="Montserrat Regular"/>
                <a:sym typeface="Helvetica Neue"/>
              </a:rPr>
              <a:t>tissu sur chaîne d’assemblage | produits chimiques en mélange | produits partiellement assemblés</a:t>
            </a:r>
            <a:endParaRPr kumimoji="0" lang="en-GB" sz="1200" b="0" i="0" u="none" strike="noStrike" cap="none" spc="0" normalizeH="0" baseline="0">
              <a:ln>
                <a:noFill/>
              </a:ln>
              <a:solidFill>
                <a:srgbClr val="003B50"/>
              </a:solidFill>
              <a:effectLst/>
              <a:uFillTx/>
              <a:latin typeface="Montserrat Regular"/>
              <a:sym typeface="Helvetica Neue"/>
            </a:endParaRPr>
          </a:p>
        </p:txBody>
      </p:sp>
      <p:sp>
        <p:nvSpPr>
          <p:cNvPr id="23" name="TextBox 22">
            <a:extLst>
              <a:ext uri="{FF2B5EF4-FFF2-40B4-BE49-F238E27FC236}">
                <a16:creationId xmlns:a16="http://schemas.microsoft.com/office/drawing/2014/main" id="{3FD6395E-EB63-4155-95EA-D177AE6CAC0C}"/>
              </a:ext>
            </a:extLst>
          </p:cNvPr>
          <p:cNvSpPr txBox="1"/>
          <p:nvPr/>
        </p:nvSpPr>
        <p:spPr>
          <a:xfrm>
            <a:off x="2260600" y="4089400"/>
            <a:ext cx="14986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200" b="0" i="0" u="none" strike="noStrike" cap="none" spc="0" normalizeH="0" baseline="0">
                <a:ln>
                  <a:noFill/>
                </a:ln>
                <a:solidFill>
                  <a:srgbClr val="003B50"/>
                </a:solidFill>
                <a:effectLst/>
                <a:uFillTx/>
                <a:latin typeface="Montserrat Regular"/>
                <a:sym typeface="Helvetica Neue"/>
              </a:rPr>
              <a:t>Pourquoi les détenir :</a:t>
            </a:r>
          </a:p>
        </p:txBody>
      </p:sp>
      <p:sp>
        <p:nvSpPr>
          <p:cNvPr id="24" name="TextBox 23">
            <a:extLst>
              <a:ext uri="{FF2B5EF4-FFF2-40B4-BE49-F238E27FC236}">
                <a16:creationId xmlns:a16="http://schemas.microsoft.com/office/drawing/2014/main" id="{19D665A8-B2A3-42A3-B8FA-E1EFFBBC8D87}"/>
              </a:ext>
            </a:extLst>
          </p:cNvPr>
          <p:cNvSpPr txBox="1"/>
          <p:nvPr/>
        </p:nvSpPr>
        <p:spPr>
          <a:xfrm>
            <a:off x="2260600" y="4318000"/>
            <a:ext cx="1498600" cy="939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b="0" i="0" u="none" strike="noStrike" cap="none" spc="0" normalizeH="0" baseline="0">
                <a:ln>
                  <a:noFill/>
                </a:ln>
                <a:solidFill>
                  <a:srgbClr val="003B50"/>
                </a:solidFill>
                <a:effectLst/>
                <a:uFillTx/>
                <a:latin typeface="Montserrat Regular"/>
                <a:sym typeface="Helvetica Neue"/>
              </a:rPr>
              <a:t>élément nécessaire du processus ; circule entre étapes</a:t>
            </a:r>
            <a:endParaRPr kumimoji="0" lang="en-GB" sz="1200" b="0" i="0" u="none" strike="noStrike" cap="none" spc="0" normalizeH="0" baseline="0">
              <a:ln>
                <a:noFill/>
              </a:ln>
              <a:solidFill>
                <a:srgbClr val="003B50"/>
              </a:solidFill>
              <a:effectLst/>
              <a:uFillTx/>
              <a:latin typeface="Montserrat Regular"/>
              <a:sym typeface="Helvetica Neue"/>
            </a:endParaRPr>
          </a:p>
        </p:txBody>
      </p:sp>
      <p:sp>
        <p:nvSpPr>
          <p:cNvPr id="25" name="Rectangle 24">
            <a:extLst>
              <a:ext uri="{FF2B5EF4-FFF2-40B4-BE49-F238E27FC236}">
                <a16:creationId xmlns:a16="http://schemas.microsoft.com/office/drawing/2014/main" id="{41E18A05-79A5-4CE6-AAAB-2F3E8754F7F6}"/>
              </a:ext>
            </a:extLst>
          </p:cNvPr>
          <p:cNvSpPr/>
          <p:nvPr/>
        </p:nvSpPr>
        <p:spPr>
          <a:xfrm>
            <a:off x="4114800" y="50800"/>
            <a:ext cx="1854200" cy="6731000"/>
          </a:xfrm>
          <a:prstGeom prst="rect">
            <a:avLst/>
          </a:prstGeom>
          <a:solidFill>
            <a:srgbClr val="F8F8F8"/>
          </a:solidFill>
          <a:ln w="12700" cap="flat">
            <a:solidFill>
              <a:srgbClr val="D7D7D7"/>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6" name="Rectangle 25">
            <a:extLst>
              <a:ext uri="{FF2B5EF4-FFF2-40B4-BE49-F238E27FC236}">
                <a16:creationId xmlns:a16="http://schemas.microsoft.com/office/drawing/2014/main" id="{FB198304-23CC-46C1-A204-0A2B2CE44A47}"/>
              </a:ext>
            </a:extLst>
          </p:cNvPr>
          <p:cNvSpPr/>
          <p:nvPr/>
        </p:nvSpPr>
        <p:spPr>
          <a:xfrm>
            <a:off x="4330700" y="317500"/>
            <a:ext cx="165100" cy="165100"/>
          </a:xfrm>
          <a:prstGeom prst="rect">
            <a:avLst/>
          </a:prstGeom>
          <a:solidFill>
            <a:srgbClr val="5B9BE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7" name="TextBox 26">
            <a:extLst>
              <a:ext uri="{FF2B5EF4-FFF2-40B4-BE49-F238E27FC236}">
                <a16:creationId xmlns:a16="http://schemas.microsoft.com/office/drawing/2014/main" id="{ADA0B8DC-2EA9-4815-BE82-BDB5894D537E}"/>
              </a:ext>
            </a:extLst>
          </p:cNvPr>
          <p:cNvSpPr txBox="1"/>
          <p:nvPr/>
        </p:nvSpPr>
        <p:spPr>
          <a:xfrm>
            <a:off x="4349750" y="312420"/>
            <a:ext cx="127000" cy="127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200" b="0" i="0" u="none" strike="noStrike" cap="none" spc="0" normalizeH="0" baseline="0">
                <a:ln>
                  <a:noFill/>
                </a:ln>
                <a:solidFill>
                  <a:srgbClr val="FFFFFF"/>
                </a:solidFill>
                <a:effectLst/>
                <a:uFillTx/>
                <a:latin typeface="Montserrat Regular"/>
                <a:sym typeface="Helvetica Neue"/>
              </a:rPr>
              <a:t>3</a:t>
            </a:r>
          </a:p>
        </p:txBody>
      </p:sp>
      <p:sp>
        <p:nvSpPr>
          <p:cNvPr id="28" name="TextBox 27">
            <a:extLst>
              <a:ext uri="{FF2B5EF4-FFF2-40B4-BE49-F238E27FC236}">
                <a16:creationId xmlns:a16="http://schemas.microsoft.com/office/drawing/2014/main" id="{635BAAD1-CECD-4ED9-B976-3CE89C7D8265}"/>
              </a:ext>
            </a:extLst>
          </p:cNvPr>
          <p:cNvSpPr txBox="1"/>
          <p:nvPr/>
        </p:nvSpPr>
        <p:spPr>
          <a:xfrm>
            <a:off x="4610100" y="292100"/>
            <a:ext cx="12446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200" b="0" i="0" u="none" strike="noStrike" cap="none" spc="0" normalizeH="0" baseline="0">
                <a:ln>
                  <a:noFill/>
                </a:ln>
                <a:solidFill>
                  <a:srgbClr val="20AFC4"/>
                </a:solidFill>
                <a:effectLst/>
                <a:uFillTx/>
                <a:latin typeface="Montserrat Regular"/>
                <a:sym typeface="Helvetica Neue"/>
              </a:rPr>
              <a:t>Produits
finis</a:t>
            </a:r>
          </a:p>
        </p:txBody>
      </p:sp>
      <p:sp>
        <p:nvSpPr>
          <p:cNvPr id="29" name="TextBox 28">
            <a:extLst>
              <a:ext uri="{FF2B5EF4-FFF2-40B4-BE49-F238E27FC236}">
                <a16:creationId xmlns:a16="http://schemas.microsoft.com/office/drawing/2014/main" id="{05160AA8-8B56-49D4-8E53-C8A778E9217F}"/>
              </a:ext>
            </a:extLst>
          </p:cNvPr>
          <p:cNvSpPr txBox="1"/>
          <p:nvPr/>
        </p:nvSpPr>
        <p:spPr>
          <a:xfrm>
            <a:off x="4292600" y="1117600"/>
            <a:ext cx="14986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200" b="0" i="0" u="none" strike="noStrike" cap="none" spc="0" normalizeH="0" baseline="0">
                <a:ln>
                  <a:noFill/>
                </a:ln>
                <a:solidFill>
                  <a:srgbClr val="003B50"/>
                </a:solidFill>
                <a:effectLst/>
                <a:uFillTx/>
                <a:latin typeface="Montserrat Regular"/>
                <a:sym typeface="Helvetica Neue"/>
              </a:rPr>
              <a:t>Quoi :</a:t>
            </a:r>
          </a:p>
        </p:txBody>
      </p:sp>
      <p:sp>
        <p:nvSpPr>
          <p:cNvPr id="30" name="TextBox 29">
            <a:extLst>
              <a:ext uri="{FF2B5EF4-FFF2-40B4-BE49-F238E27FC236}">
                <a16:creationId xmlns:a16="http://schemas.microsoft.com/office/drawing/2014/main" id="{1EBA8007-3F45-4246-9BC0-D14B91B15004}"/>
              </a:ext>
            </a:extLst>
          </p:cNvPr>
          <p:cNvSpPr txBox="1"/>
          <p:nvPr/>
        </p:nvSpPr>
        <p:spPr>
          <a:xfrm>
            <a:off x="4292600" y="1346200"/>
            <a:ext cx="1498600" cy="1117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b="0" i="0" u="none" strike="noStrike" cap="none" spc="0" normalizeH="0" baseline="0">
                <a:ln>
                  <a:noFill/>
                </a:ln>
                <a:solidFill>
                  <a:srgbClr val="003B50"/>
                </a:solidFill>
                <a:effectLst/>
                <a:uFillTx/>
                <a:latin typeface="Montserrat Regular"/>
                <a:sym typeface="Helvetica Neue"/>
              </a:rPr>
              <a:t>produits terminés prêts à être vendus aux clients</a:t>
            </a:r>
            <a:endParaRPr kumimoji="0" lang="en-GB" sz="1200" b="0" i="0" u="none" strike="noStrike" cap="none" spc="0" normalizeH="0" baseline="0">
              <a:ln>
                <a:noFill/>
              </a:ln>
              <a:solidFill>
                <a:srgbClr val="003B50"/>
              </a:solidFill>
              <a:effectLst/>
              <a:uFillTx/>
              <a:latin typeface="Montserrat Regular"/>
              <a:sym typeface="Helvetica Neue"/>
            </a:endParaRPr>
          </a:p>
        </p:txBody>
      </p:sp>
      <p:sp>
        <p:nvSpPr>
          <p:cNvPr id="31" name="TextBox 30">
            <a:extLst>
              <a:ext uri="{FF2B5EF4-FFF2-40B4-BE49-F238E27FC236}">
                <a16:creationId xmlns:a16="http://schemas.microsoft.com/office/drawing/2014/main" id="{2AC22A91-FCB8-499B-9235-BEAA5676BDC9}"/>
              </a:ext>
            </a:extLst>
          </p:cNvPr>
          <p:cNvSpPr txBox="1"/>
          <p:nvPr/>
        </p:nvSpPr>
        <p:spPr>
          <a:xfrm>
            <a:off x="4292600" y="2463800"/>
            <a:ext cx="14986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200" b="0" i="0" u="none" strike="noStrike" cap="none" spc="0" normalizeH="0" baseline="0">
                <a:ln>
                  <a:noFill/>
                </a:ln>
                <a:solidFill>
                  <a:srgbClr val="003B50"/>
                </a:solidFill>
                <a:effectLst/>
                <a:uFillTx/>
                <a:latin typeface="Montserrat Regular"/>
                <a:sym typeface="Helvetica Neue"/>
              </a:rPr>
              <a:t>Exemples :</a:t>
            </a:r>
          </a:p>
        </p:txBody>
      </p:sp>
      <p:sp>
        <p:nvSpPr>
          <p:cNvPr id="32" name="TextBox 31">
            <a:extLst>
              <a:ext uri="{FF2B5EF4-FFF2-40B4-BE49-F238E27FC236}">
                <a16:creationId xmlns:a16="http://schemas.microsoft.com/office/drawing/2014/main" id="{57DFD7B3-9549-4A32-9342-C0E83D11AF66}"/>
              </a:ext>
            </a:extLst>
          </p:cNvPr>
          <p:cNvSpPr txBox="1"/>
          <p:nvPr/>
        </p:nvSpPr>
        <p:spPr>
          <a:xfrm>
            <a:off x="4292600" y="2692400"/>
            <a:ext cx="1498600" cy="1117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b="0" i="0" u="none" strike="noStrike" cap="none" spc="0" normalizeH="0" baseline="0">
                <a:ln>
                  <a:noFill/>
                </a:ln>
                <a:solidFill>
                  <a:srgbClr val="003B50"/>
                </a:solidFill>
                <a:effectLst/>
                <a:uFillTx/>
                <a:latin typeface="Montserrat Regular"/>
                <a:sym typeface="Helvetica Neue"/>
              </a:rPr>
              <a:t>produits emballés | machines assemblées | produits prêts à expédier</a:t>
            </a:r>
            <a:endParaRPr kumimoji="0" lang="en-GB" sz="1200" b="0" i="0" u="none" strike="noStrike" cap="none" spc="0" normalizeH="0" baseline="0">
              <a:ln>
                <a:noFill/>
              </a:ln>
              <a:solidFill>
                <a:srgbClr val="003B50"/>
              </a:solidFill>
              <a:effectLst/>
              <a:uFillTx/>
              <a:latin typeface="Montserrat Regular"/>
              <a:sym typeface="Helvetica Neue"/>
            </a:endParaRPr>
          </a:p>
        </p:txBody>
      </p:sp>
      <p:sp>
        <p:nvSpPr>
          <p:cNvPr id="33" name="TextBox 32">
            <a:extLst>
              <a:ext uri="{FF2B5EF4-FFF2-40B4-BE49-F238E27FC236}">
                <a16:creationId xmlns:a16="http://schemas.microsoft.com/office/drawing/2014/main" id="{948E0F1E-844C-47FA-9F0D-DE800E30D076}"/>
              </a:ext>
            </a:extLst>
          </p:cNvPr>
          <p:cNvSpPr txBox="1"/>
          <p:nvPr/>
        </p:nvSpPr>
        <p:spPr>
          <a:xfrm>
            <a:off x="4292600" y="4089400"/>
            <a:ext cx="14986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200" b="0" i="0" u="none" strike="noStrike" cap="none" spc="0" normalizeH="0" baseline="0">
                <a:ln>
                  <a:noFill/>
                </a:ln>
                <a:solidFill>
                  <a:srgbClr val="003B50"/>
                </a:solidFill>
                <a:effectLst/>
                <a:uFillTx/>
                <a:latin typeface="Montserrat Regular"/>
                <a:sym typeface="Helvetica Neue"/>
              </a:rPr>
              <a:t>Pourquoi les détenir :</a:t>
            </a:r>
          </a:p>
        </p:txBody>
      </p:sp>
      <p:sp>
        <p:nvSpPr>
          <p:cNvPr id="34" name="TextBox 33">
            <a:extLst>
              <a:ext uri="{FF2B5EF4-FFF2-40B4-BE49-F238E27FC236}">
                <a16:creationId xmlns:a16="http://schemas.microsoft.com/office/drawing/2014/main" id="{38878372-3F4C-4F31-B23F-EAB1DE071820}"/>
              </a:ext>
            </a:extLst>
          </p:cNvPr>
          <p:cNvSpPr txBox="1"/>
          <p:nvPr/>
        </p:nvSpPr>
        <p:spPr>
          <a:xfrm>
            <a:off x="4292600" y="4318000"/>
            <a:ext cx="1498600" cy="939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b="0" i="0" u="none" strike="noStrike" cap="none" spc="0" normalizeH="0" baseline="0">
                <a:ln>
                  <a:noFill/>
                </a:ln>
                <a:solidFill>
                  <a:srgbClr val="003B50"/>
                </a:solidFill>
                <a:effectLst/>
                <a:uFillTx/>
                <a:latin typeface="Montserrat Regular"/>
                <a:sym typeface="Helvetica Neue"/>
              </a:rPr>
              <a:t>répondre rapidement à la demande ; amortir les fluctuations</a:t>
            </a:r>
            <a:endParaRPr kumimoji="0" lang="en-GB" sz="1200" b="0" i="0" u="none" strike="noStrike" cap="none" spc="0" normalizeH="0" baseline="0">
              <a:ln>
                <a:noFill/>
              </a:ln>
              <a:solidFill>
                <a:srgbClr val="003B50"/>
              </a:solidFill>
              <a:effectLst/>
              <a:uFillTx/>
              <a:latin typeface="Montserrat Regular"/>
              <a:sym typeface="Helvetica Neue"/>
            </a:endParaRPr>
          </a:p>
        </p:txBody>
      </p:sp>
      <p:sp>
        <p:nvSpPr>
          <p:cNvPr id="35" name="Rectangle 34">
            <a:extLst>
              <a:ext uri="{FF2B5EF4-FFF2-40B4-BE49-F238E27FC236}">
                <a16:creationId xmlns:a16="http://schemas.microsoft.com/office/drawing/2014/main" id="{8E92B3A4-4C93-4B87-9978-DA4329A2064C}"/>
              </a:ext>
            </a:extLst>
          </p:cNvPr>
          <p:cNvSpPr/>
          <p:nvPr/>
        </p:nvSpPr>
        <p:spPr>
          <a:xfrm>
            <a:off x="6146800" y="50800"/>
            <a:ext cx="1854200" cy="6731000"/>
          </a:xfrm>
          <a:prstGeom prst="rect">
            <a:avLst/>
          </a:prstGeom>
          <a:solidFill>
            <a:srgbClr val="F8F8F8"/>
          </a:solidFill>
          <a:ln w="12700" cap="flat">
            <a:solidFill>
              <a:srgbClr val="D7D7D7"/>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6" name="Rectangle 35">
            <a:extLst>
              <a:ext uri="{FF2B5EF4-FFF2-40B4-BE49-F238E27FC236}">
                <a16:creationId xmlns:a16="http://schemas.microsoft.com/office/drawing/2014/main" id="{B7074E3E-E4E1-42C5-A696-C485D0BC8850}"/>
              </a:ext>
            </a:extLst>
          </p:cNvPr>
          <p:cNvSpPr/>
          <p:nvPr/>
        </p:nvSpPr>
        <p:spPr>
          <a:xfrm>
            <a:off x="6362700" y="317500"/>
            <a:ext cx="165100" cy="165100"/>
          </a:xfrm>
          <a:prstGeom prst="rect">
            <a:avLst/>
          </a:prstGeom>
          <a:solidFill>
            <a:srgbClr val="5B9BE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7" name="TextBox 36">
            <a:extLst>
              <a:ext uri="{FF2B5EF4-FFF2-40B4-BE49-F238E27FC236}">
                <a16:creationId xmlns:a16="http://schemas.microsoft.com/office/drawing/2014/main" id="{5718A114-A179-4023-BF1A-A6D6CF89914B}"/>
              </a:ext>
            </a:extLst>
          </p:cNvPr>
          <p:cNvSpPr txBox="1"/>
          <p:nvPr/>
        </p:nvSpPr>
        <p:spPr>
          <a:xfrm>
            <a:off x="6381750" y="312420"/>
            <a:ext cx="127000" cy="127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200" b="0" i="0" u="none" strike="noStrike" cap="none" spc="0" normalizeH="0" baseline="0">
                <a:ln>
                  <a:noFill/>
                </a:ln>
                <a:solidFill>
                  <a:srgbClr val="FFFFFF"/>
                </a:solidFill>
                <a:effectLst/>
                <a:uFillTx/>
                <a:latin typeface="Montserrat Regular"/>
                <a:sym typeface="Helvetica Neue"/>
              </a:rPr>
              <a:t>4</a:t>
            </a:r>
          </a:p>
        </p:txBody>
      </p:sp>
      <p:sp>
        <p:nvSpPr>
          <p:cNvPr id="38" name="TextBox 37">
            <a:extLst>
              <a:ext uri="{FF2B5EF4-FFF2-40B4-BE49-F238E27FC236}">
                <a16:creationId xmlns:a16="http://schemas.microsoft.com/office/drawing/2014/main" id="{A517AD55-F479-48B6-80A1-6B949A61D20A}"/>
              </a:ext>
            </a:extLst>
          </p:cNvPr>
          <p:cNvSpPr txBox="1"/>
          <p:nvPr/>
        </p:nvSpPr>
        <p:spPr>
          <a:xfrm>
            <a:off x="6642100" y="292100"/>
            <a:ext cx="12446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200" b="0" i="0" u="none" strike="noStrike" cap="none" spc="0" normalizeH="0" baseline="0">
                <a:ln>
                  <a:noFill/>
                </a:ln>
                <a:solidFill>
                  <a:srgbClr val="20AFC4"/>
                </a:solidFill>
                <a:effectLst/>
                <a:uFillTx/>
                <a:latin typeface="Montserrat Regular"/>
                <a:sym typeface="Helvetica Neue"/>
              </a:rPr>
              <a:t>Stock de
sécurité</a:t>
            </a:r>
          </a:p>
        </p:txBody>
      </p:sp>
      <p:sp>
        <p:nvSpPr>
          <p:cNvPr id="39" name="TextBox 38">
            <a:extLst>
              <a:ext uri="{FF2B5EF4-FFF2-40B4-BE49-F238E27FC236}">
                <a16:creationId xmlns:a16="http://schemas.microsoft.com/office/drawing/2014/main" id="{CEF97064-05D2-44B4-AA60-A0C55EE948E0}"/>
              </a:ext>
            </a:extLst>
          </p:cNvPr>
          <p:cNvSpPr txBox="1"/>
          <p:nvPr/>
        </p:nvSpPr>
        <p:spPr>
          <a:xfrm>
            <a:off x="6324600" y="1117600"/>
            <a:ext cx="14986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200" b="0" i="0" u="none" strike="noStrike" cap="none" spc="0" normalizeH="0" baseline="0">
                <a:ln>
                  <a:noFill/>
                </a:ln>
                <a:solidFill>
                  <a:srgbClr val="003B50"/>
                </a:solidFill>
                <a:effectLst/>
                <a:uFillTx/>
                <a:latin typeface="Montserrat Regular"/>
                <a:sym typeface="Helvetica Neue"/>
              </a:rPr>
              <a:t>Quoi :</a:t>
            </a:r>
          </a:p>
        </p:txBody>
      </p:sp>
      <p:sp>
        <p:nvSpPr>
          <p:cNvPr id="40" name="TextBox 39">
            <a:extLst>
              <a:ext uri="{FF2B5EF4-FFF2-40B4-BE49-F238E27FC236}">
                <a16:creationId xmlns:a16="http://schemas.microsoft.com/office/drawing/2014/main" id="{ABB44D41-09D7-42DC-8E88-BE58912E2148}"/>
              </a:ext>
            </a:extLst>
          </p:cNvPr>
          <p:cNvSpPr txBox="1"/>
          <p:nvPr/>
        </p:nvSpPr>
        <p:spPr>
          <a:xfrm>
            <a:off x="6324600" y="1346200"/>
            <a:ext cx="1498600" cy="1117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b="0" i="0" u="none" strike="noStrike" cap="none" spc="0" normalizeH="0" baseline="0">
                <a:ln>
                  <a:noFill/>
                </a:ln>
                <a:solidFill>
                  <a:srgbClr val="003B50"/>
                </a:solidFill>
                <a:effectLst/>
                <a:uFillTx/>
                <a:latin typeface="Montserrat Regular"/>
                <a:sym typeface="Helvetica Neue"/>
              </a:rPr>
              <a:t>stock tampon protégeant contre les hausses imprévues de demande ou les ruptures d’approvisionnement</a:t>
            </a:r>
            <a:endParaRPr kumimoji="0" lang="en-GB" sz="1200" b="0" i="0" u="none" strike="noStrike" cap="none" spc="0" normalizeH="0" baseline="0">
              <a:ln>
                <a:noFill/>
              </a:ln>
              <a:solidFill>
                <a:srgbClr val="003B50"/>
              </a:solidFill>
              <a:effectLst/>
              <a:uFillTx/>
              <a:latin typeface="Montserrat Regular"/>
              <a:sym typeface="Helvetica Neue"/>
            </a:endParaRPr>
          </a:p>
        </p:txBody>
      </p:sp>
      <p:sp>
        <p:nvSpPr>
          <p:cNvPr id="41" name="TextBox 40">
            <a:extLst>
              <a:ext uri="{FF2B5EF4-FFF2-40B4-BE49-F238E27FC236}">
                <a16:creationId xmlns:a16="http://schemas.microsoft.com/office/drawing/2014/main" id="{B9EF9713-D00E-4375-A391-AD40434A8211}"/>
              </a:ext>
            </a:extLst>
          </p:cNvPr>
          <p:cNvSpPr txBox="1"/>
          <p:nvPr/>
        </p:nvSpPr>
        <p:spPr>
          <a:xfrm>
            <a:off x="6324600" y="2463800"/>
            <a:ext cx="14986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200" b="0" i="0" u="none" strike="noStrike" cap="none" spc="0" normalizeH="0" baseline="0">
                <a:ln>
                  <a:noFill/>
                </a:ln>
                <a:solidFill>
                  <a:srgbClr val="003B50"/>
                </a:solidFill>
                <a:effectLst/>
                <a:uFillTx/>
                <a:latin typeface="Montserrat Regular"/>
                <a:sym typeface="Helvetica Neue"/>
              </a:rPr>
              <a:t>Exemples :</a:t>
            </a:r>
          </a:p>
        </p:txBody>
      </p:sp>
      <p:sp>
        <p:nvSpPr>
          <p:cNvPr id="42" name="TextBox 41">
            <a:extLst>
              <a:ext uri="{FF2B5EF4-FFF2-40B4-BE49-F238E27FC236}">
                <a16:creationId xmlns:a16="http://schemas.microsoft.com/office/drawing/2014/main" id="{E20C08CD-CC6D-4F5D-830B-5191118E0886}"/>
              </a:ext>
            </a:extLst>
          </p:cNvPr>
          <p:cNvSpPr txBox="1"/>
          <p:nvPr/>
        </p:nvSpPr>
        <p:spPr>
          <a:xfrm>
            <a:off x="6324600" y="2692400"/>
            <a:ext cx="1498600" cy="1117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b="0" i="0" u="none" strike="noStrike" cap="none" spc="0" normalizeH="0" baseline="0">
                <a:ln>
                  <a:noFill/>
                </a:ln>
                <a:solidFill>
                  <a:srgbClr val="003B50"/>
                </a:solidFill>
                <a:effectLst/>
                <a:uFillTx/>
                <a:latin typeface="Montserrat Regular"/>
                <a:sym typeface="Helvetica Neue"/>
              </a:rPr>
              <a:t>unités supplémentaires de produits vedettes | stock d’urgence</a:t>
            </a:r>
            <a:endParaRPr kumimoji="0" lang="en-GB" sz="1200" b="0" i="0" u="none" strike="noStrike" cap="none" spc="0" normalizeH="0" baseline="0">
              <a:ln>
                <a:noFill/>
              </a:ln>
              <a:solidFill>
                <a:srgbClr val="003B50"/>
              </a:solidFill>
              <a:effectLst/>
              <a:uFillTx/>
              <a:latin typeface="Montserrat Regular"/>
              <a:sym typeface="Helvetica Neue"/>
            </a:endParaRPr>
          </a:p>
        </p:txBody>
      </p:sp>
      <p:sp>
        <p:nvSpPr>
          <p:cNvPr id="43" name="TextBox 42">
            <a:extLst>
              <a:ext uri="{FF2B5EF4-FFF2-40B4-BE49-F238E27FC236}">
                <a16:creationId xmlns:a16="http://schemas.microsoft.com/office/drawing/2014/main" id="{08EA7A50-2696-453A-8C66-29C71072FAD9}"/>
              </a:ext>
            </a:extLst>
          </p:cNvPr>
          <p:cNvSpPr txBox="1"/>
          <p:nvPr/>
        </p:nvSpPr>
        <p:spPr>
          <a:xfrm>
            <a:off x="6324600" y="4089400"/>
            <a:ext cx="14986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200" b="0" i="0" u="none" strike="noStrike" cap="none" spc="0" normalizeH="0" baseline="0">
                <a:ln>
                  <a:noFill/>
                </a:ln>
                <a:solidFill>
                  <a:srgbClr val="003B50"/>
                </a:solidFill>
                <a:effectLst/>
                <a:uFillTx/>
                <a:latin typeface="Montserrat Regular"/>
                <a:sym typeface="Helvetica Neue"/>
              </a:rPr>
              <a:t>Pourquoi les détenir :</a:t>
            </a:r>
          </a:p>
        </p:txBody>
      </p:sp>
      <p:sp>
        <p:nvSpPr>
          <p:cNvPr id="44" name="TextBox 43">
            <a:extLst>
              <a:ext uri="{FF2B5EF4-FFF2-40B4-BE49-F238E27FC236}">
                <a16:creationId xmlns:a16="http://schemas.microsoft.com/office/drawing/2014/main" id="{1A85D274-2086-4346-96F3-C2FFBD04F2A4}"/>
              </a:ext>
            </a:extLst>
          </p:cNvPr>
          <p:cNvSpPr txBox="1"/>
          <p:nvPr/>
        </p:nvSpPr>
        <p:spPr>
          <a:xfrm>
            <a:off x="6324600" y="4318000"/>
            <a:ext cx="1498600" cy="939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b="0" i="0" u="none" strike="noStrike" cap="none" spc="0" normalizeH="0" baseline="0">
                <a:ln>
                  <a:noFill/>
                </a:ln>
                <a:solidFill>
                  <a:srgbClr val="003B50"/>
                </a:solidFill>
                <a:effectLst/>
                <a:uFillTx/>
                <a:latin typeface="Montserrat Regular"/>
                <a:sym typeface="Helvetica Neue"/>
              </a:rPr>
              <a:t>éviter les ruptures (incapacité à servir les clients)</a:t>
            </a:r>
            <a:endParaRPr kumimoji="0" lang="en-GB" sz="1200" b="0" i="0" u="none" strike="noStrike" cap="none" spc="0" normalizeH="0" baseline="0">
              <a:ln>
                <a:noFill/>
              </a:ln>
              <a:solidFill>
                <a:srgbClr val="003B50"/>
              </a:solidFill>
              <a:effectLst/>
              <a:uFillTx/>
              <a:latin typeface="Montserrat Regular"/>
              <a:sym typeface="Helvetica Neue"/>
            </a:endParaRPr>
          </a:p>
        </p:txBody>
      </p:sp>
      <p:sp>
        <p:nvSpPr>
          <p:cNvPr id="45" name="Rectangle 44">
            <a:extLst>
              <a:ext uri="{FF2B5EF4-FFF2-40B4-BE49-F238E27FC236}">
                <a16:creationId xmlns:a16="http://schemas.microsoft.com/office/drawing/2014/main" id="{2ED67153-EB28-4A51-8254-520E02C08267}"/>
              </a:ext>
            </a:extLst>
          </p:cNvPr>
          <p:cNvSpPr/>
          <p:nvPr/>
        </p:nvSpPr>
        <p:spPr>
          <a:xfrm>
            <a:off x="0" y="0"/>
            <a:ext cx="8077200" cy="6858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6" name="Rectangle 45">
            <a:extLst>
              <a:ext uri="{FF2B5EF4-FFF2-40B4-BE49-F238E27FC236}">
                <a16:creationId xmlns:a16="http://schemas.microsoft.com/office/drawing/2014/main" id="{7E6FC213-39E6-42A1-B67A-CAB661E5A196}"/>
              </a:ext>
            </a:extLst>
          </p:cNvPr>
          <p:cNvSpPr/>
          <p:nvPr/>
        </p:nvSpPr>
        <p:spPr>
          <a:xfrm>
            <a:off x="50800" y="50800"/>
            <a:ext cx="1854200" cy="6731000"/>
          </a:xfrm>
          <a:prstGeom prst="rect">
            <a:avLst/>
          </a:prstGeom>
          <a:solidFill>
            <a:srgbClr val="F8F8F8"/>
          </a:solidFill>
          <a:ln w="12700" cap="flat">
            <a:solidFill>
              <a:srgbClr val="D7D7D7"/>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7" name="Rectangle 46">
            <a:extLst>
              <a:ext uri="{FF2B5EF4-FFF2-40B4-BE49-F238E27FC236}">
                <a16:creationId xmlns:a16="http://schemas.microsoft.com/office/drawing/2014/main" id="{640A0638-A031-457D-835C-772EA39796A6}"/>
              </a:ext>
            </a:extLst>
          </p:cNvPr>
          <p:cNvSpPr/>
          <p:nvPr/>
        </p:nvSpPr>
        <p:spPr>
          <a:xfrm>
            <a:off x="266700" y="317500"/>
            <a:ext cx="165100" cy="165100"/>
          </a:xfrm>
          <a:prstGeom prst="rect">
            <a:avLst/>
          </a:prstGeom>
          <a:solidFill>
            <a:srgbClr val="5B9BE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8" name="TextBox 47">
            <a:extLst>
              <a:ext uri="{FF2B5EF4-FFF2-40B4-BE49-F238E27FC236}">
                <a16:creationId xmlns:a16="http://schemas.microsoft.com/office/drawing/2014/main" id="{901CF412-7943-4540-9A5D-66F84F8E414F}"/>
              </a:ext>
            </a:extLst>
          </p:cNvPr>
          <p:cNvSpPr txBox="1"/>
          <p:nvPr/>
        </p:nvSpPr>
        <p:spPr>
          <a:xfrm>
            <a:off x="292100" y="330200"/>
            <a:ext cx="101600" cy="1143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200" b="0" i="0" u="none" strike="noStrike" cap="none" spc="0" normalizeH="0" baseline="0">
                <a:ln>
                  <a:noFill/>
                </a:ln>
                <a:solidFill>
                  <a:srgbClr val="FFFFFF"/>
                </a:solidFill>
                <a:effectLst/>
                <a:uFillTx/>
                <a:latin typeface="Montserrat Regular"/>
                <a:sym typeface="Helvetica Neue"/>
              </a:rPr>
              <a:t>1</a:t>
            </a:r>
          </a:p>
        </p:txBody>
      </p:sp>
      <p:sp>
        <p:nvSpPr>
          <p:cNvPr id="49" name="TextBox 48">
            <a:extLst>
              <a:ext uri="{FF2B5EF4-FFF2-40B4-BE49-F238E27FC236}">
                <a16:creationId xmlns:a16="http://schemas.microsoft.com/office/drawing/2014/main" id="{13862379-7FDF-491B-B39F-4213D6BFCA25}"/>
              </a:ext>
            </a:extLst>
          </p:cNvPr>
          <p:cNvSpPr txBox="1"/>
          <p:nvPr/>
        </p:nvSpPr>
        <p:spPr>
          <a:xfrm>
            <a:off x="584200" y="330200"/>
            <a:ext cx="1168400" cy="203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dirty="0">
                <a:ln>
                  <a:noFill/>
                </a:ln>
                <a:solidFill>
                  <a:srgbClr val="14AFC5"/>
                </a:solidFill>
                <a:effectLst/>
                <a:uFillTx/>
                <a:latin typeface="Montserrat Regular"/>
                <a:sym typeface="Helvetica Neue"/>
              </a:rPr>
              <a:t>Matières</a:t>
            </a:r>
          </a:p>
        </p:txBody>
      </p:sp>
      <p:sp>
        <p:nvSpPr>
          <p:cNvPr id="50" name="TextBox 49">
            <a:extLst>
              <a:ext uri="{FF2B5EF4-FFF2-40B4-BE49-F238E27FC236}">
                <a16:creationId xmlns:a16="http://schemas.microsoft.com/office/drawing/2014/main" id="{32759257-9FD6-4631-9A98-9E43FCA1B54A}"/>
              </a:ext>
            </a:extLst>
          </p:cNvPr>
          <p:cNvSpPr txBox="1"/>
          <p:nvPr/>
        </p:nvSpPr>
        <p:spPr>
          <a:xfrm>
            <a:off x="584200" y="635000"/>
            <a:ext cx="1168400" cy="203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dirty="0">
                <a:ln>
                  <a:noFill/>
                </a:ln>
                <a:solidFill>
                  <a:srgbClr val="14AFC5"/>
                </a:solidFill>
                <a:effectLst/>
                <a:uFillTx/>
                <a:latin typeface="Montserrat Regular"/>
                <a:sym typeface="Helvetica Neue"/>
              </a:rPr>
              <a:t>premières</a:t>
            </a:r>
          </a:p>
        </p:txBody>
      </p:sp>
      <p:sp>
        <p:nvSpPr>
          <p:cNvPr id="51" name="TextBox 50">
            <a:extLst>
              <a:ext uri="{FF2B5EF4-FFF2-40B4-BE49-F238E27FC236}">
                <a16:creationId xmlns:a16="http://schemas.microsoft.com/office/drawing/2014/main" id="{07DB9257-FC2E-483D-BA69-84F50BB1433B}"/>
              </a:ext>
            </a:extLst>
          </p:cNvPr>
          <p:cNvSpPr txBox="1"/>
          <p:nvPr/>
        </p:nvSpPr>
        <p:spPr>
          <a:xfrm>
            <a:off x="228600" y="1168400"/>
            <a:ext cx="1498600" cy="2159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dirty="0">
                <a:ln>
                  <a:noFill/>
                </a:ln>
                <a:solidFill>
                  <a:srgbClr val="003B50"/>
                </a:solidFill>
                <a:effectLst/>
                <a:uFillTx/>
                <a:latin typeface="Montserrat Regular"/>
                <a:sym typeface="Helvetica Neue"/>
              </a:rPr>
              <a:t>Quoi :</a:t>
            </a:r>
          </a:p>
        </p:txBody>
      </p:sp>
      <p:sp>
        <p:nvSpPr>
          <p:cNvPr id="52" name="TextBox 51">
            <a:extLst>
              <a:ext uri="{FF2B5EF4-FFF2-40B4-BE49-F238E27FC236}">
                <a16:creationId xmlns:a16="http://schemas.microsoft.com/office/drawing/2014/main" id="{F7681267-61D0-485F-9D72-F370EF060825}"/>
              </a:ext>
            </a:extLst>
          </p:cNvPr>
          <p:cNvSpPr txBox="1"/>
          <p:nvPr/>
        </p:nvSpPr>
        <p:spPr>
          <a:xfrm>
            <a:off x="228600" y="1397000"/>
            <a:ext cx="1498600" cy="927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B50"/>
                </a:solidFill>
                <a:effectLst/>
                <a:uFillTx/>
                <a:latin typeface="Montserrat Regular"/>
                <a:sym typeface="Helvetica Neue"/>
              </a:rPr>
              <a:t>Intrants achetés auprès de fournisseurs ; prêts pour la production</a:t>
            </a:r>
            <a:endParaRPr kumimoji="0" lang="en-GB" sz="1200" b="0" i="0" u="none" strike="noStrike" cap="none" spc="0" normalizeH="0" baseline="0" dirty="0">
              <a:ln>
                <a:noFill/>
              </a:ln>
              <a:solidFill>
                <a:srgbClr val="003B50"/>
              </a:solidFill>
              <a:effectLst/>
              <a:uFillTx/>
              <a:latin typeface="Montserrat Regular"/>
              <a:sym typeface="Helvetica Neue"/>
            </a:endParaRPr>
          </a:p>
        </p:txBody>
      </p:sp>
      <p:sp>
        <p:nvSpPr>
          <p:cNvPr id="53" name="TextBox 52">
            <a:extLst>
              <a:ext uri="{FF2B5EF4-FFF2-40B4-BE49-F238E27FC236}">
                <a16:creationId xmlns:a16="http://schemas.microsoft.com/office/drawing/2014/main" id="{716355AE-88E2-40A4-B0D5-CC7909F6386F}"/>
              </a:ext>
            </a:extLst>
          </p:cNvPr>
          <p:cNvSpPr txBox="1"/>
          <p:nvPr/>
        </p:nvSpPr>
        <p:spPr>
          <a:xfrm>
            <a:off x="228600" y="2501900"/>
            <a:ext cx="1498600" cy="2159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dirty="0" err="1">
                <a:ln>
                  <a:noFill/>
                </a:ln>
                <a:solidFill>
                  <a:srgbClr val="003B50"/>
                </a:solidFill>
                <a:effectLst/>
                <a:uFillTx/>
                <a:latin typeface="Montserrat Regular"/>
                <a:sym typeface="Helvetica Neue"/>
              </a:rPr>
              <a:t>Exemples</a:t>
            </a:r>
            <a:r>
              <a:rPr kumimoji="0" lang="en-GB" sz="1200" b="0" i="0" u="none" strike="noStrike" cap="none" spc="0" normalizeH="0" baseline="0" dirty="0">
                <a:ln>
                  <a:noFill/>
                </a:ln>
                <a:solidFill>
                  <a:srgbClr val="003B50"/>
                </a:solidFill>
                <a:effectLst/>
                <a:uFillTx/>
                <a:latin typeface="Montserrat Regular"/>
                <a:sym typeface="Helvetica Neue"/>
              </a:rPr>
              <a:t> :</a:t>
            </a:r>
          </a:p>
        </p:txBody>
      </p:sp>
      <p:sp>
        <p:nvSpPr>
          <p:cNvPr id="54" name="TextBox 53">
            <a:extLst>
              <a:ext uri="{FF2B5EF4-FFF2-40B4-BE49-F238E27FC236}">
                <a16:creationId xmlns:a16="http://schemas.microsoft.com/office/drawing/2014/main" id="{98429164-31B0-4307-ABE9-78B730BE281C}"/>
              </a:ext>
            </a:extLst>
          </p:cNvPr>
          <p:cNvSpPr txBox="1"/>
          <p:nvPr/>
        </p:nvSpPr>
        <p:spPr>
          <a:xfrm>
            <a:off x="228600" y="2723874"/>
            <a:ext cx="1498600" cy="927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B50"/>
                </a:solidFill>
                <a:effectLst/>
                <a:uFillTx/>
                <a:latin typeface="Montserrat Regular"/>
                <a:sym typeface="Helvetica Neue"/>
              </a:rPr>
              <a:t>Acier pour l’usine | farine pour la boulangerie | composants pour assemblage</a:t>
            </a:r>
            <a:endParaRPr kumimoji="0" lang="en-GB" sz="1200" b="0" i="0" u="none" strike="noStrike" cap="none" spc="0" normalizeH="0" baseline="0" dirty="0">
              <a:ln>
                <a:noFill/>
              </a:ln>
              <a:solidFill>
                <a:srgbClr val="003B50"/>
              </a:solidFill>
              <a:effectLst/>
              <a:uFillTx/>
              <a:latin typeface="Montserrat Regular"/>
              <a:sym typeface="Helvetica Neue"/>
            </a:endParaRPr>
          </a:p>
        </p:txBody>
      </p:sp>
      <p:sp>
        <p:nvSpPr>
          <p:cNvPr id="55" name="TextBox 54">
            <a:extLst>
              <a:ext uri="{FF2B5EF4-FFF2-40B4-BE49-F238E27FC236}">
                <a16:creationId xmlns:a16="http://schemas.microsoft.com/office/drawing/2014/main" id="{9B421D15-8802-430C-AEFA-872AFA10A608}"/>
              </a:ext>
            </a:extLst>
          </p:cNvPr>
          <p:cNvSpPr txBox="1"/>
          <p:nvPr/>
        </p:nvSpPr>
        <p:spPr>
          <a:xfrm>
            <a:off x="228600" y="4127500"/>
            <a:ext cx="1498600" cy="2159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dirty="0" err="1">
                <a:ln>
                  <a:noFill/>
                </a:ln>
                <a:solidFill>
                  <a:srgbClr val="003B50"/>
                </a:solidFill>
                <a:effectLst/>
                <a:uFillTx/>
                <a:latin typeface="Montserrat Regular"/>
                <a:sym typeface="Helvetica Neue"/>
              </a:rPr>
              <a:t>Pourquoi</a:t>
            </a:r>
            <a:r>
              <a:rPr kumimoji="0" lang="en-GB" sz="1200" b="0" i="0" u="none" strike="noStrike" cap="none" spc="0" normalizeH="0" baseline="0" dirty="0">
                <a:ln>
                  <a:noFill/>
                </a:ln>
                <a:solidFill>
                  <a:srgbClr val="003B50"/>
                </a:solidFill>
                <a:effectLst/>
                <a:uFillTx/>
                <a:latin typeface="Montserrat Regular"/>
                <a:sym typeface="Helvetica Neue"/>
              </a:rPr>
              <a:t> les </a:t>
            </a:r>
            <a:r>
              <a:rPr kumimoji="0" lang="en-GB" sz="1200" b="0" i="0" u="none" strike="noStrike" cap="none" spc="0" normalizeH="0" baseline="0" dirty="0" err="1">
                <a:ln>
                  <a:noFill/>
                </a:ln>
                <a:solidFill>
                  <a:srgbClr val="003B50"/>
                </a:solidFill>
                <a:effectLst/>
                <a:uFillTx/>
                <a:latin typeface="Montserrat Regular"/>
                <a:sym typeface="Helvetica Neue"/>
              </a:rPr>
              <a:t>détenir</a:t>
            </a:r>
            <a:r>
              <a:rPr kumimoji="0" lang="en-GB" sz="1200" b="0" i="0" u="none" strike="noStrike" cap="none" spc="0" normalizeH="0" baseline="0" dirty="0">
                <a:ln>
                  <a:noFill/>
                </a:ln>
                <a:solidFill>
                  <a:srgbClr val="003B50"/>
                </a:solidFill>
                <a:effectLst/>
                <a:uFillTx/>
                <a:latin typeface="Montserrat Regular"/>
                <a:sym typeface="Helvetica Neue"/>
              </a:rPr>
              <a:t> :</a:t>
            </a:r>
          </a:p>
        </p:txBody>
      </p:sp>
      <p:sp>
        <p:nvSpPr>
          <p:cNvPr id="56" name="TextBox 55">
            <a:extLst>
              <a:ext uri="{FF2B5EF4-FFF2-40B4-BE49-F238E27FC236}">
                <a16:creationId xmlns:a16="http://schemas.microsoft.com/office/drawing/2014/main" id="{08709E1E-6F48-4FB4-951C-F42972DE6CD1}"/>
              </a:ext>
            </a:extLst>
          </p:cNvPr>
          <p:cNvSpPr txBox="1"/>
          <p:nvPr/>
        </p:nvSpPr>
        <p:spPr>
          <a:xfrm>
            <a:off x="228600" y="4568132"/>
            <a:ext cx="1562100" cy="927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B50"/>
                </a:solidFill>
                <a:effectLst/>
                <a:uFillTx/>
                <a:latin typeface="Montserrat Regular"/>
                <a:sym typeface="Helvetica Neue"/>
              </a:rPr>
              <a:t>Délais fournisseurs, remises sur volume, protection contre rupture d’approvisionnement</a:t>
            </a:r>
            <a:endParaRPr kumimoji="0" lang="en-GB" sz="1200" b="0" i="0" u="none" strike="noStrike" cap="none" spc="0" normalizeH="0" baseline="0" dirty="0">
              <a:ln>
                <a:noFill/>
              </a:ln>
              <a:solidFill>
                <a:srgbClr val="003B50"/>
              </a:solidFill>
              <a:effectLst/>
              <a:uFillTx/>
              <a:latin typeface="Montserrat Regular"/>
              <a:sym typeface="Helvetica Neue"/>
            </a:endParaRPr>
          </a:p>
        </p:txBody>
      </p:sp>
      <p:sp>
        <p:nvSpPr>
          <p:cNvPr id="57" name="Rectangle 56">
            <a:extLst>
              <a:ext uri="{FF2B5EF4-FFF2-40B4-BE49-F238E27FC236}">
                <a16:creationId xmlns:a16="http://schemas.microsoft.com/office/drawing/2014/main" id="{1950C037-1551-46E3-AE63-49977196A481}"/>
              </a:ext>
            </a:extLst>
          </p:cNvPr>
          <p:cNvSpPr/>
          <p:nvPr/>
        </p:nvSpPr>
        <p:spPr>
          <a:xfrm>
            <a:off x="2082800" y="50800"/>
            <a:ext cx="1854200" cy="6731000"/>
          </a:xfrm>
          <a:prstGeom prst="rect">
            <a:avLst/>
          </a:prstGeom>
          <a:solidFill>
            <a:srgbClr val="F8F8F8"/>
          </a:solidFill>
          <a:ln w="12700" cap="flat">
            <a:solidFill>
              <a:srgbClr val="D7D7D7"/>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8" name="Rectangle 57">
            <a:extLst>
              <a:ext uri="{FF2B5EF4-FFF2-40B4-BE49-F238E27FC236}">
                <a16:creationId xmlns:a16="http://schemas.microsoft.com/office/drawing/2014/main" id="{500C0E06-9F5B-4DA6-B60B-D7070E9ECEA3}"/>
              </a:ext>
            </a:extLst>
          </p:cNvPr>
          <p:cNvSpPr/>
          <p:nvPr/>
        </p:nvSpPr>
        <p:spPr>
          <a:xfrm>
            <a:off x="2298700" y="317500"/>
            <a:ext cx="165100" cy="165100"/>
          </a:xfrm>
          <a:prstGeom prst="rect">
            <a:avLst/>
          </a:prstGeom>
          <a:solidFill>
            <a:srgbClr val="5B9BE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9" name="TextBox 58">
            <a:extLst>
              <a:ext uri="{FF2B5EF4-FFF2-40B4-BE49-F238E27FC236}">
                <a16:creationId xmlns:a16="http://schemas.microsoft.com/office/drawing/2014/main" id="{FC59E1A1-6E51-4B26-A8AE-A42409737E53}"/>
              </a:ext>
            </a:extLst>
          </p:cNvPr>
          <p:cNvSpPr txBox="1"/>
          <p:nvPr/>
        </p:nvSpPr>
        <p:spPr>
          <a:xfrm>
            <a:off x="2324100" y="330200"/>
            <a:ext cx="101600" cy="1143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200" b="0" i="0" u="none" strike="noStrike" cap="none" spc="0" normalizeH="0" baseline="0">
                <a:ln>
                  <a:noFill/>
                </a:ln>
                <a:solidFill>
                  <a:srgbClr val="FFFFFF"/>
                </a:solidFill>
                <a:effectLst/>
                <a:uFillTx/>
                <a:latin typeface="Montserrat Regular"/>
                <a:sym typeface="Helvetica Neue"/>
              </a:rPr>
              <a:t>2</a:t>
            </a:r>
          </a:p>
        </p:txBody>
      </p:sp>
      <p:sp>
        <p:nvSpPr>
          <p:cNvPr id="60" name="TextBox 59">
            <a:extLst>
              <a:ext uri="{FF2B5EF4-FFF2-40B4-BE49-F238E27FC236}">
                <a16:creationId xmlns:a16="http://schemas.microsoft.com/office/drawing/2014/main" id="{99B73107-D6C8-430A-8D35-C46277030AC8}"/>
              </a:ext>
            </a:extLst>
          </p:cNvPr>
          <p:cNvSpPr txBox="1"/>
          <p:nvPr/>
        </p:nvSpPr>
        <p:spPr>
          <a:xfrm>
            <a:off x="2616200" y="330200"/>
            <a:ext cx="1168400" cy="203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dirty="0" err="1">
                <a:ln>
                  <a:noFill/>
                </a:ln>
                <a:solidFill>
                  <a:srgbClr val="14AFC5"/>
                </a:solidFill>
                <a:effectLst/>
                <a:uFillTx/>
                <a:latin typeface="Montserrat Regular"/>
                <a:sym typeface="Helvetica Neue"/>
              </a:rPr>
              <a:t>Encours</a:t>
            </a:r>
            <a:endParaRPr kumimoji="0" lang="en-GB" sz="1200" b="0" i="0" u="none" strike="noStrike" cap="none" spc="0" normalizeH="0" baseline="0" dirty="0">
              <a:ln>
                <a:noFill/>
              </a:ln>
              <a:solidFill>
                <a:srgbClr val="14AFC5"/>
              </a:solidFill>
              <a:effectLst/>
              <a:uFillTx/>
              <a:latin typeface="Montserrat Regular"/>
              <a:sym typeface="Helvetica Neue"/>
            </a:endParaRPr>
          </a:p>
        </p:txBody>
      </p:sp>
      <p:sp>
        <p:nvSpPr>
          <p:cNvPr id="61" name="TextBox 60">
            <a:extLst>
              <a:ext uri="{FF2B5EF4-FFF2-40B4-BE49-F238E27FC236}">
                <a16:creationId xmlns:a16="http://schemas.microsoft.com/office/drawing/2014/main" id="{658124F9-CEB5-47EE-BA4F-9660B6F13586}"/>
              </a:ext>
            </a:extLst>
          </p:cNvPr>
          <p:cNvSpPr txBox="1"/>
          <p:nvPr/>
        </p:nvSpPr>
        <p:spPr>
          <a:xfrm>
            <a:off x="2616200" y="635000"/>
            <a:ext cx="1168400" cy="203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dirty="0">
                <a:ln>
                  <a:noFill/>
                </a:ln>
                <a:solidFill>
                  <a:srgbClr val="14AFC5"/>
                </a:solidFill>
                <a:effectLst/>
                <a:uFillTx/>
                <a:latin typeface="Montserrat Regular"/>
                <a:sym typeface="Helvetica Neue"/>
              </a:rPr>
              <a:t>(TEC)</a:t>
            </a:r>
          </a:p>
        </p:txBody>
      </p:sp>
      <p:sp>
        <p:nvSpPr>
          <p:cNvPr id="62" name="TextBox 61">
            <a:extLst>
              <a:ext uri="{FF2B5EF4-FFF2-40B4-BE49-F238E27FC236}">
                <a16:creationId xmlns:a16="http://schemas.microsoft.com/office/drawing/2014/main" id="{1F0919A6-C254-47A3-9F5F-F3E60CBDF137}"/>
              </a:ext>
            </a:extLst>
          </p:cNvPr>
          <p:cNvSpPr txBox="1"/>
          <p:nvPr/>
        </p:nvSpPr>
        <p:spPr>
          <a:xfrm>
            <a:off x="2260600" y="1168400"/>
            <a:ext cx="1498600" cy="2159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dirty="0">
                <a:ln>
                  <a:noFill/>
                </a:ln>
                <a:solidFill>
                  <a:srgbClr val="003B50"/>
                </a:solidFill>
                <a:effectLst/>
                <a:uFillTx/>
                <a:latin typeface="Montserrat Regular"/>
                <a:sym typeface="Helvetica Neue"/>
              </a:rPr>
              <a:t>Quoi :</a:t>
            </a:r>
          </a:p>
        </p:txBody>
      </p:sp>
      <p:sp>
        <p:nvSpPr>
          <p:cNvPr id="63" name="TextBox 62">
            <a:extLst>
              <a:ext uri="{FF2B5EF4-FFF2-40B4-BE49-F238E27FC236}">
                <a16:creationId xmlns:a16="http://schemas.microsoft.com/office/drawing/2014/main" id="{A5950135-0FC8-4C58-9C91-64B0F4307492}"/>
              </a:ext>
            </a:extLst>
          </p:cNvPr>
          <p:cNvSpPr txBox="1"/>
          <p:nvPr/>
        </p:nvSpPr>
        <p:spPr>
          <a:xfrm>
            <a:off x="2260600" y="1397000"/>
            <a:ext cx="1498600" cy="927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B50"/>
                </a:solidFill>
                <a:effectLst/>
                <a:uFillTx/>
                <a:latin typeface="Montserrat Regular"/>
                <a:sym typeface="Helvetica Neue"/>
              </a:rPr>
              <a:t>Produits partiellement terminés ; en cours de production</a:t>
            </a:r>
            <a:endParaRPr kumimoji="0" lang="en-GB" sz="1200" b="0" i="0" u="none" strike="noStrike" cap="none" spc="0" normalizeH="0" baseline="0" dirty="0">
              <a:ln>
                <a:noFill/>
              </a:ln>
              <a:solidFill>
                <a:srgbClr val="003B50"/>
              </a:solidFill>
              <a:effectLst/>
              <a:uFillTx/>
              <a:latin typeface="Montserrat Regular"/>
              <a:sym typeface="Helvetica Neue"/>
            </a:endParaRPr>
          </a:p>
        </p:txBody>
      </p:sp>
      <p:sp>
        <p:nvSpPr>
          <p:cNvPr id="64" name="TextBox 63">
            <a:extLst>
              <a:ext uri="{FF2B5EF4-FFF2-40B4-BE49-F238E27FC236}">
                <a16:creationId xmlns:a16="http://schemas.microsoft.com/office/drawing/2014/main" id="{50EF31FF-FC90-462F-A6D9-17CAB71618CF}"/>
              </a:ext>
            </a:extLst>
          </p:cNvPr>
          <p:cNvSpPr txBox="1"/>
          <p:nvPr/>
        </p:nvSpPr>
        <p:spPr>
          <a:xfrm>
            <a:off x="2260600" y="2501900"/>
            <a:ext cx="1498600" cy="2159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dirty="0" err="1">
                <a:ln>
                  <a:noFill/>
                </a:ln>
                <a:solidFill>
                  <a:srgbClr val="003B50"/>
                </a:solidFill>
                <a:effectLst/>
                <a:uFillTx/>
                <a:latin typeface="Montserrat Regular"/>
                <a:sym typeface="Helvetica Neue"/>
              </a:rPr>
              <a:t>Exemples</a:t>
            </a:r>
            <a:r>
              <a:rPr kumimoji="0" lang="en-GB" sz="1200" b="0" i="0" u="none" strike="noStrike" cap="none" spc="0" normalizeH="0" baseline="0" dirty="0">
                <a:ln>
                  <a:noFill/>
                </a:ln>
                <a:solidFill>
                  <a:srgbClr val="003B50"/>
                </a:solidFill>
                <a:effectLst/>
                <a:uFillTx/>
                <a:latin typeface="Montserrat Regular"/>
                <a:sym typeface="Helvetica Neue"/>
              </a:rPr>
              <a:t> :</a:t>
            </a:r>
          </a:p>
        </p:txBody>
      </p:sp>
      <p:sp>
        <p:nvSpPr>
          <p:cNvPr id="65" name="TextBox 64">
            <a:extLst>
              <a:ext uri="{FF2B5EF4-FFF2-40B4-BE49-F238E27FC236}">
                <a16:creationId xmlns:a16="http://schemas.microsoft.com/office/drawing/2014/main" id="{12047665-5D07-4376-9745-F21850AD9B26}"/>
              </a:ext>
            </a:extLst>
          </p:cNvPr>
          <p:cNvSpPr txBox="1"/>
          <p:nvPr/>
        </p:nvSpPr>
        <p:spPr>
          <a:xfrm>
            <a:off x="2260600" y="2730500"/>
            <a:ext cx="1498600" cy="927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B50"/>
                </a:solidFill>
                <a:effectLst/>
                <a:uFillTx/>
                <a:latin typeface="Montserrat Regular"/>
                <a:sym typeface="Helvetica Neue"/>
              </a:rPr>
              <a:t>Tissu sur chaîne d’assemblage | produits chimiques en mélange | produits partiellement assemblés</a:t>
            </a:r>
            <a:endParaRPr kumimoji="0" lang="en-GB" sz="1200" b="0" i="0" u="none" strike="noStrike" cap="none" spc="0" normalizeH="0" baseline="0" dirty="0">
              <a:ln>
                <a:noFill/>
              </a:ln>
              <a:solidFill>
                <a:srgbClr val="003B50"/>
              </a:solidFill>
              <a:effectLst/>
              <a:uFillTx/>
              <a:latin typeface="Montserrat Regular"/>
              <a:sym typeface="Helvetica Neue"/>
            </a:endParaRPr>
          </a:p>
        </p:txBody>
      </p:sp>
      <p:sp>
        <p:nvSpPr>
          <p:cNvPr id="66" name="TextBox 65">
            <a:extLst>
              <a:ext uri="{FF2B5EF4-FFF2-40B4-BE49-F238E27FC236}">
                <a16:creationId xmlns:a16="http://schemas.microsoft.com/office/drawing/2014/main" id="{9C5EF733-A14D-4564-894E-8E28C2F279FD}"/>
              </a:ext>
            </a:extLst>
          </p:cNvPr>
          <p:cNvSpPr txBox="1"/>
          <p:nvPr/>
        </p:nvSpPr>
        <p:spPr>
          <a:xfrm>
            <a:off x="2260600" y="4127500"/>
            <a:ext cx="1498600" cy="2159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dirty="0" err="1">
                <a:ln>
                  <a:noFill/>
                </a:ln>
                <a:solidFill>
                  <a:srgbClr val="003B50"/>
                </a:solidFill>
                <a:effectLst/>
                <a:uFillTx/>
                <a:latin typeface="Montserrat Regular"/>
                <a:sym typeface="Helvetica Neue"/>
              </a:rPr>
              <a:t>Pourquoi</a:t>
            </a:r>
            <a:r>
              <a:rPr kumimoji="0" lang="en-GB" sz="1200" b="0" i="0" u="none" strike="noStrike" cap="none" spc="0" normalizeH="0" baseline="0" dirty="0">
                <a:ln>
                  <a:noFill/>
                </a:ln>
                <a:solidFill>
                  <a:srgbClr val="003B50"/>
                </a:solidFill>
                <a:effectLst/>
                <a:uFillTx/>
                <a:latin typeface="Montserrat Regular"/>
                <a:sym typeface="Helvetica Neue"/>
              </a:rPr>
              <a:t> les </a:t>
            </a:r>
            <a:r>
              <a:rPr kumimoji="0" lang="en-GB" sz="1200" b="0" i="0" u="none" strike="noStrike" cap="none" spc="0" normalizeH="0" baseline="0" dirty="0" err="1">
                <a:ln>
                  <a:noFill/>
                </a:ln>
                <a:solidFill>
                  <a:srgbClr val="003B50"/>
                </a:solidFill>
                <a:effectLst/>
                <a:uFillTx/>
                <a:latin typeface="Montserrat Regular"/>
                <a:sym typeface="Helvetica Neue"/>
              </a:rPr>
              <a:t>détenir</a:t>
            </a:r>
            <a:r>
              <a:rPr kumimoji="0" lang="en-GB" sz="1200" b="0" i="0" u="none" strike="noStrike" cap="none" spc="0" normalizeH="0" baseline="0" dirty="0">
                <a:ln>
                  <a:noFill/>
                </a:ln>
                <a:solidFill>
                  <a:srgbClr val="003B50"/>
                </a:solidFill>
                <a:effectLst/>
                <a:uFillTx/>
                <a:latin typeface="Montserrat Regular"/>
                <a:sym typeface="Helvetica Neue"/>
              </a:rPr>
              <a:t> :</a:t>
            </a:r>
          </a:p>
        </p:txBody>
      </p:sp>
      <p:sp>
        <p:nvSpPr>
          <p:cNvPr id="67" name="TextBox 66">
            <a:extLst>
              <a:ext uri="{FF2B5EF4-FFF2-40B4-BE49-F238E27FC236}">
                <a16:creationId xmlns:a16="http://schemas.microsoft.com/office/drawing/2014/main" id="{57F77393-FC25-4DDF-8A00-966D90328D14}"/>
              </a:ext>
            </a:extLst>
          </p:cNvPr>
          <p:cNvSpPr txBox="1"/>
          <p:nvPr/>
        </p:nvSpPr>
        <p:spPr>
          <a:xfrm>
            <a:off x="2260600" y="4568132"/>
            <a:ext cx="1498600" cy="927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B50"/>
                </a:solidFill>
                <a:effectLst/>
                <a:uFillTx/>
                <a:latin typeface="Montserrat Regular"/>
                <a:sym typeface="Helvetica Neue"/>
              </a:rPr>
              <a:t>Élément nécessaire du processus ; circule entre étapes</a:t>
            </a:r>
            <a:endParaRPr kumimoji="0" lang="en-GB" sz="1200" b="0" i="0" u="none" strike="noStrike" cap="none" spc="0" normalizeH="0" baseline="0" dirty="0">
              <a:ln>
                <a:noFill/>
              </a:ln>
              <a:solidFill>
                <a:srgbClr val="003B50"/>
              </a:solidFill>
              <a:effectLst/>
              <a:uFillTx/>
              <a:latin typeface="Montserrat Regular"/>
              <a:sym typeface="Helvetica Neue"/>
            </a:endParaRPr>
          </a:p>
        </p:txBody>
      </p:sp>
      <p:sp>
        <p:nvSpPr>
          <p:cNvPr id="68" name="Rectangle 67">
            <a:extLst>
              <a:ext uri="{FF2B5EF4-FFF2-40B4-BE49-F238E27FC236}">
                <a16:creationId xmlns:a16="http://schemas.microsoft.com/office/drawing/2014/main" id="{EB47383F-A539-4874-9EDA-B47419001723}"/>
              </a:ext>
            </a:extLst>
          </p:cNvPr>
          <p:cNvSpPr/>
          <p:nvPr/>
        </p:nvSpPr>
        <p:spPr>
          <a:xfrm>
            <a:off x="4114800" y="50800"/>
            <a:ext cx="1854200" cy="6731000"/>
          </a:xfrm>
          <a:prstGeom prst="rect">
            <a:avLst/>
          </a:prstGeom>
          <a:solidFill>
            <a:srgbClr val="F8F8F8"/>
          </a:solidFill>
          <a:ln w="12700" cap="flat">
            <a:solidFill>
              <a:srgbClr val="D7D7D7"/>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9" name="Rectangle 68">
            <a:extLst>
              <a:ext uri="{FF2B5EF4-FFF2-40B4-BE49-F238E27FC236}">
                <a16:creationId xmlns:a16="http://schemas.microsoft.com/office/drawing/2014/main" id="{1DCDCE94-BA74-4964-B1BE-EDA5F9BC42A3}"/>
              </a:ext>
            </a:extLst>
          </p:cNvPr>
          <p:cNvSpPr/>
          <p:nvPr/>
        </p:nvSpPr>
        <p:spPr>
          <a:xfrm>
            <a:off x="4330700" y="317500"/>
            <a:ext cx="165100" cy="165100"/>
          </a:xfrm>
          <a:prstGeom prst="rect">
            <a:avLst/>
          </a:prstGeom>
          <a:solidFill>
            <a:srgbClr val="5B9BE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0" name="TextBox 69">
            <a:extLst>
              <a:ext uri="{FF2B5EF4-FFF2-40B4-BE49-F238E27FC236}">
                <a16:creationId xmlns:a16="http://schemas.microsoft.com/office/drawing/2014/main" id="{983B07EB-85D7-493C-91B9-6DAB7D7DB39F}"/>
              </a:ext>
            </a:extLst>
          </p:cNvPr>
          <p:cNvSpPr txBox="1"/>
          <p:nvPr/>
        </p:nvSpPr>
        <p:spPr>
          <a:xfrm>
            <a:off x="4356100" y="330200"/>
            <a:ext cx="101600" cy="1143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200" b="0" i="0" u="none" strike="noStrike" cap="none" spc="0" normalizeH="0" baseline="0">
                <a:ln>
                  <a:noFill/>
                </a:ln>
                <a:solidFill>
                  <a:srgbClr val="FFFFFF"/>
                </a:solidFill>
                <a:effectLst/>
                <a:uFillTx/>
                <a:latin typeface="Montserrat Regular"/>
                <a:sym typeface="Helvetica Neue"/>
              </a:rPr>
              <a:t>3</a:t>
            </a:r>
          </a:p>
        </p:txBody>
      </p:sp>
      <p:sp>
        <p:nvSpPr>
          <p:cNvPr id="71" name="TextBox 70">
            <a:extLst>
              <a:ext uri="{FF2B5EF4-FFF2-40B4-BE49-F238E27FC236}">
                <a16:creationId xmlns:a16="http://schemas.microsoft.com/office/drawing/2014/main" id="{9188B269-A0E9-4DFA-8757-2EE3BBE11A41}"/>
              </a:ext>
            </a:extLst>
          </p:cNvPr>
          <p:cNvSpPr txBox="1"/>
          <p:nvPr/>
        </p:nvSpPr>
        <p:spPr>
          <a:xfrm>
            <a:off x="4648200" y="330200"/>
            <a:ext cx="1168400" cy="203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14AFC5"/>
                </a:solidFill>
                <a:effectLst/>
                <a:uFillTx/>
                <a:latin typeface="Montserrat Regular"/>
                <a:sym typeface="Helvetica Neue"/>
              </a:rPr>
              <a:t>Produits</a:t>
            </a:r>
          </a:p>
        </p:txBody>
      </p:sp>
      <p:sp>
        <p:nvSpPr>
          <p:cNvPr id="72" name="TextBox 71">
            <a:extLst>
              <a:ext uri="{FF2B5EF4-FFF2-40B4-BE49-F238E27FC236}">
                <a16:creationId xmlns:a16="http://schemas.microsoft.com/office/drawing/2014/main" id="{A8F493E1-261A-404A-95B1-3496A42AA282}"/>
              </a:ext>
            </a:extLst>
          </p:cNvPr>
          <p:cNvSpPr txBox="1"/>
          <p:nvPr/>
        </p:nvSpPr>
        <p:spPr>
          <a:xfrm>
            <a:off x="4648200" y="635000"/>
            <a:ext cx="1168400" cy="203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dirty="0" err="1">
                <a:ln>
                  <a:noFill/>
                </a:ln>
                <a:solidFill>
                  <a:srgbClr val="14AFC5"/>
                </a:solidFill>
                <a:effectLst/>
                <a:uFillTx/>
                <a:latin typeface="Montserrat Regular"/>
                <a:sym typeface="Helvetica Neue"/>
              </a:rPr>
              <a:t>finis</a:t>
            </a:r>
            <a:endParaRPr kumimoji="0" lang="en-GB" sz="1200" b="0" i="0" u="none" strike="noStrike" cap="none" spc="0" normalizeH="0" baseline="0" dirty="0">
              <a:ln>
                <a:noFill/>
              </a:ln>
              <a:solidFill>
                <a:srgbClr val="14AFC5"/>
              </a:solidFill>
              <a:effectLst/>
              <a:uFillTx/>
              <a:latin typeface="Montserrat Regular"/>
              <a:sym typeface="Helvetica Neue"/>
            </a:endParaRPr>
          </a:p>
        </p:txBody>
      </p:sp>
      <p:sp>
        <p:nvSpPr>
          <p:cNvPr id="73" name="TextBox 72">
            <a:extLst>
              <a:ext uri="{FF2B5EF4-FFF2-40B4-BE49-F238E27FC236}">
                <a16:creationId xmlns:a16="http://schemas.microsoft.com/office/drawing/2014/main" id="{B63E4B89-4A9F-4209-8A83-5758CED5390C}"/>
              </a:ext>
            </a:extLst>
          </p:cNvPr>
          <p:cNvSpPr txBox="1"/>
          <p:nvPr/>
        </p:nvSpPr>
        <p:spPr>
          <a:xfrm>
            <a:off x="4292600" y="1168400"/>
            <a:ext cx="1498600" cy="2159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50"/>
                </a:solidFill>
                <a:effectLst/>
                <a:uFillTx/>
                <a:latin typeface="Montserrat Regular"/>
                <a:sym typeface="Helvetica Neue"/>
              </a:rPr>
              <a:t>Quoi :</a:t>
            </a:r>
          </a:p>
        </p:txBody>
      </p:sp>
      <p:sp>
        <p:nvSpPr>
          <p:cNvPr id="74" name="TextBox 73">
            <a:extLst>
              <a:ext uri="{FF2B5EF4-FFF2-40B4-BE49-F238E27FC236}">
                <a16:creationId xmlns:a16="http://schemas.microsoft.com/office/drawing/2014/main" id="{0958526C-C6D5-416A-986C-18CCC480A3C3}"/>
              </a:ext>
            </a:extLst>
          </p:cNvPr>
          <p:cNvSpPr txBox="1"/>
          <p:nvPr/>
        </p:nvSpPr>
        <p:spPr>
          <a:xfrm>
            <a:off x="4292600" y="1397000"/>
            <a:ext cx="1498600" cy="927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B50"/>
                </a:solidFill>
                <a:effectLst/>
                <a:uFillTx/>
                <a:latin typeface="Montserrat Regular"/>
                <a:sym typeface="Helvetica Neue"/>
              </a:rPr>
              <a:t>Produits terminés prêts à être vendus aux clients</a:t>
            </a:r>
            <a:endParaRPr kumimoji="0" lang="en-GB" sz="1200" b="0" i="0" u="none" strike="noStrike" cap="none" spc="0" normalizeH="0" baseline="0" dirty="0">
              <a:ln>
                <a:noFill/>
              </a:ln>
              <a:solidFill>
                <a:srgbClr val="003B50"/>
              </a:solidFill>
              <a:effectLst/>
              <a:uFillTx/>
              <a:latin typeface="Montserrat Regular"/>
              <a:sym typeface="Helvetica Neue"/>
            </a:endParaRPr>
          </a:p>
        </p:txBody>
      </p:sp>
      <p:sp>
        <p:nvSpPr>
          <p:cNvPr id="75" name="TextBox 74">
            <a:extLst>
              <a:ext uri="{FF2B5EF4-FFF2-40B4-BE49-F238E27FC236}">
                <a16:creationId xmlns:a16="http://schemas.microsoft.com/office/drawing/2014/main" id="{C829CAB5-0BAB-47A6-A84D-6666FFCDD8EC}"/>
              </a:ext>
            </a:extLst>
          </p:cNvPr>
          <p:cNvSpPr txBox="1"/>
          <p:nvPr/>
        </p:nvSpPr>
        <p:spPr>
          <a:xfrm>
            <a:off x="4292600" y="2501900"/>
            <a:ext cx="1498600" cy="2159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dirty="0" err="1">
                <a:ln>
                  <a:noFill/>
                </a:ln>
                <a:solidFill>
                  <a:srgbClr val="003B50"/>
                </a:solidFill>
                <a:effectLst/>
                <a:uFillTx/>
                <a:latin typeface="Montserrat Regular"/>
                <a:sym typeface="Helvetica Neue"/>
              </a:rPr>
              <a:t>Exemples</a:t>
            </a:r>
            <a:r>
              <a:rPr kumimoji="0" lang="en-GB" sz="1200" b="0" i="0" u="none" strike="noStrike" cap="none" spc="0" normalizeH="0" baseline="0" dirty="0">
                <a:ln>
                  <a:noFill/>
                </a:ln>
                <a:solidFill>
                  <a:srgbClr val="003B50"/>
                </a:solidFill>
                <a:effectLst/>
                <a:uFillTx/>
                <a:latin typeface="Montserrat Regular"/>
                <a:sym typeface="Helvetica Neue"/>
              </a:rPr>
              <a:t> :</a:t>
            </a:r>
          </a:p>
        </p:txBody>
      </p:sp>
      <p:sp>
        <p:nvSpPr>
          <p:cNvPr id="76" name="TextBox 75">
            <a:extLst>
              <a:ext uri="{FF2B5EF4-FFF2-40B4-BE49-F238E27FC236}">
                <a16:creationId xmlns:a16="http://schemas.microsoft.com/office/drawing/2014/main" id="{2CA9C90C-961B-42E0-8D7C-0F72AFC7FDA9}"/>
              </a:ext>
            </a:extLst>
          </p:cNvPr>
          <p:cNvSpPr txBox="1"/>
          <p:nvPr/>
        </p:nvSpPr>
        <p:spPr>
          <a:xfrm>
            <a:off x="4292600" y="2730500"/>
            <a:ext cx="1498600" cy="927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B50"/>
                </a:solidFill>
                <a:effectLst/>
                <a:uFillTx/>
                <a:latin typeface="Montserrat Regular"/>
                <a:sym typeface="Helvetica Neue"/>
              </a:rPr>
              <a:t>Produits emballés | machines assemblées | produits prêts à expédier</a:t>
            </a:r>
            <a:endParaRPr kumimoji="0" lang="en-GB" sz="1200" b="0" i="0" u="none" strike="noStrike" cap="none" spc="0" normalizeH="0" baseline="0" dirty="0">
              <a:ln>
                <a:noFill/>
              </a:ln>
              <a:solidFill>
                <a:srgbClr val="003B50"/>
              </a:solidFill>
              <a:effectLst/>
              <a:uFillTx/>
              <a:latin typeface="Montserrat Regular"/>
              <a:sym typeface="Helvetica Neue"/>
            </a:endParaRPr>
          </a:p>
        </p:txBody>
      </p:sp>
      <p:sp>
        <p:nvSpPr>
          <p:cNvPr id="77" name="TextBox 76">
            <a:extLst>
              <a:ext uri="{FF2B5EF4-FFF2-40B4-BE49-F238E27FC236}">
                <a16:creationId xmlns:a16="http://schemas.microsoft.com/office/drawing/2014/main" id="{F8895949-5D5E-4D82-A564-7917E397E7B0}"/>
              </a:ext>
            </a:extLst>
          </p:cNvPr>
          <p:cNvSpPr txBox="1"/>
          <p:nvPr/>
        </p:nvSpPr>
        <p:spPr>
          <a:xfrm>
            <a:off x="4292600" y="4127500"/>
            <a:ext cx="1498600" cy="2159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50"/>
                </a:solidFill>
                <a:effectLst/>
                <a:uFillTx/>
                <a:latin typeface="Montserrat Regular"/>
                <a:sym typeface="Helvetica Neue"/>
              </a:rPr>
              <a:t>Pourquoi les détenir :</a:t>
            </a:r>
          </a:p>
        </p:txBody>
      </p:sp>
      <p:sp>
        <p:nvSpPr>
          <p:cNvPr id="78" name="TextBox 77">
            <a:extLst>
              <a:ext uri="{FF2B5EF4-FFF2-40B4-BE49-F238E27FC236}">
                <a16:creationId xmlns:a16="http://schemas.microsoft.com/office/drawing/2014/main" id="{FDDEDA63-F9FD-4952-8FCB-50254DC4919F}"/>
              </a:ext>
            </a:extLst>
          </p:cNvPr>
          <p:cNvSpPr txBox="1"/>
          <p:nvPr/>
        </p:nvSpPr>
        <p:spPr>
          <a:xfrm>
            <a:off x="4292600" y="4568132"/>
            <a:ext cx="1498600" cy="927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B50"/>
                </a:solidFill>
                <a:effectLst/>
                <a:uFillTx/>
                <a:latin typeface="Montserrat Regular"/>
                <a:sym typeface="Helvetica Neue"/>
              </a:rPr>
              <a:t>Répondre rapidement à la demande ; amortir les fluctuations</a:t>
            </a:r>
            <a:endParaRPr kumimoji="0" lang="en-GB" sz="1200" b="0" i="0" u="none" strike="noStrike" cap="none" spc="0" normalizeH="0" baseline="0" dirty="0">
              <a:ln>
                <a:noFill/>
              </a:ln>
              <a:solidFill>
                <a:srgbClr val="003B50"/>
              </a:solidFill>
              <a:effectLst/>
              <a:uFillTx/>
              <a:latin typeface="Montserrat Regular"/>
              <a:sym typeface="Helvetica Neue"/>
            </a:endParaRPr>
          </a:p>
        </p:txBody>
      </p:sp>
      <p:sp>
        <p:nvSpPr>
          <p:cNvPr id="79" name="Rectangle 78">
            <a:extLst>
              <a:ext uri="{FF2B5EF4-FFF2-40B4-BE49-F238E27FC236}">
                <a16:creationId xmlns:a16="http://schemas.microsoft.com/office/drawing/2014/main" id="{5E48B5B5-4866-40EB-ABCF-B8E1356512D8}"/>
              </a:ext>
            </a:extLst>
          </p:cNvPr>
          <p:cNvSpPr/>
          <p:nvPr/>
        </p:nvSpPr>
        <p:spPr>
          <a:xfrm>
            <a:off x="6146800" y="50800"/>
            <a:ext cx="1854200" cy="6731000"/>
          </a:xfrm>
          <a:prstGeom prst="rect">
            <a:avLst/>
          </a:prstGeom>
          <a:solidFill>
            <a:srgbClr val="F8F8F8"/>
          </a:solidFill>
          <a:ln w="12700" cap="flat">
            <a:solidFill>
              <a:srgbClr val="D7D7D7"/>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0" name="Rectangle 79">
            <a:extLst>
              <a:ext uri="{FF2B5EF4-FFF2-40B4-BE49-F238E27FC236}">
                <a16:creationId xmlns:a16="http://schemas.microsoft.com/office/drawing/2014/main" id="{9B8C9125-5D38-4A59-98D3-13BAAA0370D4}"/>
              </a:ext>
            </a:extLst>
          </p:cNvPr>
          <p:cNvSpPr/>
          <p:nvPr/>
        </p:nvSpPr>
        <p:spPr>
          <a:xfrm>
            <a:off x="6362700" y="317500"/>
            <a:ext cx="165100" cy="165100"/>
          </a:xfrm>
          <a:prstGeom prst="rect">
            <a:avLst/>
          </a:prstGeom>
          <a:solidFill>
            <a:srgbClr val="5B9BE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1" name="TextBox 80">
            <a:extLst>
              <a:ext uri="{FF2B5EF4-FFF2-40B4-BE49-F238E27FC236}">
                <a16:creationId xmlns:a16="http://schemas.microsoft.com/office/drawing/2014/main" id="{BA81B89A-C23D-46FB-92EE-4F4269B38BC6}"/>
              </a:ext>
            </a:extLst>
          </p:cNvPr>
          <p:cNvSpPr txBox="1"/>
          <p:nvPr/>
        </p:nvSpPr>
        <p:spPr>
          <a:xfrm>
            <a:off x="6388100" y="330200"/>
            <a:ext cx="101600" cy="1143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200" b="0" i="0" u="none" strike="noStrike" cap="none" spc="0" normalizeH="0" baseline="0">
                <a:ln>
                  <a:noFill/>
                </a:ln>
                <a:solidFill>
                  <a:srgbClr val="FFFFFF"/>
                </a:solidFill>
                <a:effectLst/>
                <a:uFillTx/>
                <a:latin typeface="Montserrat Regular"/>
                <a:sym typeface="Helvetica Neue"/>
              </a:rPr>
              <a:t>4</a:t>
            </a:r>
          </a:p>
        </p:txBody>
      </p:sp>
      <p:sp>
        <p:nvSpPr>
          <p:cNvPr id="82" name="TextBox 81">
            <a:extLst>
              <a:ext uri="{FF2B5EF4-FFF2-40B4-BE49-F238E27FC236}">
                <a16:creationId xmlns:a16="http://schemas.microsoft.com/office/drawing/2014/main" id="{A921D6AF-D0E0-41FE-A9DE-1F3849C69E7E}"/>
              </a:ext>
            </a:extLst>
          </p:cNvPr>
          <p:cNvSpPr txBox="1"/>
          <p:nvPr/>
        </p:nvSpPr>
        <p:spPr>
          <a:xfrm>
            <a:off x="6680200" y="330200"/>
            <a:ext cx="1168400" cy="203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dirty="0">
                <a:ln>
                  <a:noFill/>
                </a:ln>
                <a:solidFill>
                  <a:srgbClr val="14AFC5"/>
                </a:solidFill>
                <a:effectLst/>
                <a:uFillTx/>
                <a:latin typeface="Montserrat Regular"/>
                <a:sym typeface="Helvetica Neue"/>
              </a:rPr>
              <a:t>Stock de</a:t>
            </a:r>
          </a:p>
        </p:txBody>
      </p:sp>
      <p:sp>
        <p:nvSpPr>
          <p:cNvPr id="83" name="TextBox 82">
            <a:extLst>
              <a:ext uri="{FF2B5EF4-FFF2-40B4-BE49-F238E27FC236}">
                <a16:creationId xmlns:a16="http://schemas.microsoft.com/office/drawing/2014/main" id="{E67E7194-ABDA-4A01-B1BA-8BD9FE39AB90}"/>
              </a:ext>
            </a:extLst>
          </p:cNvPr>
          <p:cNvSpPr txBox="1"/>
          <p:nvPr/>
        </p:nvSpPr>
        <p:spPr>
          <a:xfrm>
            <a:off x="6680200" y="635000"/>
            <a:ext cx="1168400" cy="203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dirty="0">
                <a:ln>
                  <a:noFill/>
                </a:ln>
                <a:solidFill>
                  <a:srgbClr val="14AFC5"/>
                </a:solidFill>
                <a:effectLst/>
                <a:uFillTx/>
                <a:latin typeface="Montserrat Regular"/>
                <a:sym typeface="Helvetica Neue"/>
              </a:rPr>
              <a:t>sécurité</a:t>
            </a:r>
          </a:p>
        </p:txBody>
      </p:sp>
      <p:sp>
        <p:nvSpPr>
          <p:cNvPr id="84" name="TextBox 83">
            <a:extLst>
              <a:ext uri="{FF2B5EF4-FFF2-40B4-BE49-F238E27FC236}">
                <a16:creationId xmlns:a16="http://schemas.microsoft.com/office/drawing/2014/main" id="{05B4F1E3-2F56-4AB4-A41F-CBD8BAE13B86}"/>
              </a:ext>
            </a:extLst>
          </p:cNvPr>
          <p:cNvSpPr txBox="1"/>
          <p:nvPr/>
        </p:nvSpPr>
        <p:spPr>
          <a:xfrm>
            <a:off x="6324600" y="1168400"/>
            <a:ext cx="1498600" cy="2159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dirty="0">
                <a:ln>
                  <a:noFill/>
                </a:ln>
                <a:solidFill>
                  <a:srgbClr val="003B50"/>
                </a:solidFill>
                <a:effectLst/>
                <a:uFillTx/>
                <a:latin typeface="Montserrat Regular"/>
                <a:sym typeface="Helvetica Neue"/>
              </a:rPr>
              <a:t>Quoi :</a:t>
            </a:r>
          </a:p>
        </p:txBody>
      </p:sp>
      <p:sp>
        <p:nvSpPr>
          <p:cNvPr id="85" name="TextBox 84">
            <a:extLst>
              <a:ext uri="{FF2B5EF4-FFF2-40B4-BE49-F238E27FC236}">
                <a16:creationId xmlns:a16="http://schemas.microsoft.com/office/drawing/2014/main" id="{90B83845-A4F1-4F80-BF7E-0025DFDDC157}"/>
              </a:ext>
            </a:extLst>
          </p:cNvPr>
          <p:cNvSpPr txBox="1"/>
          <p:nvPr/>
        </p:nvSpPr>
        <p:spPr>
          <a:xfrm>
            <a:off x="6324600" y="1397000"/>
            <a:ext cx="1626704" cy="927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B50"/>
                </a:solidFill>
                <a:effectLst/>
                <a:uFillTx/>
                <a:latin typeface="Montserrat Regular"/>
                <a:sym typeface="Helvetica Neue"/>
              </a:rPr>
              <a:t>Stock tampon protégeant contre les hausses imprévues de demande ou les ruptures d’approvisionnement</a:t>
            </a:r>
            <a:endParaRPr kumimoji="0" lang="en-GB" sz="1200" b="0" i="0" u="none" strike="noStrike" cap="none" spc="0" normalizeH="0" baseline="0" dirty="0">
              <a:ln>
                <a:noFill/>
              </a:ln>
              <a:solidFill>
                <a:srgbClr val="003B50"/>
              </a:solidFill>
              <a:effectLst/>
              <a:uFillTx/>
              <a:latin typeface="Montserrat Regular"/>
              <a:sym typeface="Helvetica Neue"/>
            </a:endParaRPr>
          </a:p>
        </p:txBody>
      </p:sp>
      <p:sp>
        <p:nvSpPr>
          <p:cNvPr id="86" name="TextBox 85">
            <a:extLst>
              <a:ext uri="{FF2B5EF4-FFF2-40B4-BE49-F238E27FC236}">
                <a16:creationId xmlns:a16="http://schemas.microsoft.com/office/drawing/2014/main" id="{121A5DDE-0B92-4EC4-95B8-D4A01D2C4A27}"/>
              </a:ext>
            </a:extLst>
          </p:cNvPr>
          <p:cNvSpPr txBox="1"/>
          <p:nvPr/>
        </p:nvSpPr>
        <p:spPr>
          <a:xfrm>
            <a:off x="6324600" y="2501900"/>
            <a:ext cx="1498600" cy="2159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dirty="0" err="1">
                <a:ln>
                  <a:noFill/>
                </a:ln>
                <a:solidFill>
                  <a:srgbClr val="003B50"/>
                </a:solidFill>
                <a:effectLst/>
                <a:uFillTx/>
                <a:latin typeface="Montserrat Regular"/>
                <a:sym typeface="Helvetica Neue"/>
              </a:rPr>
              <a:t>Exemples</a:t>
            </a:r>
            <a:r>
              <a:rPr kumimoji="0" lang="en-GB" sz="1200" b="0" i="0" u="none" strike="noStrike" cap="none" spc="0" normalizeH="0" baseline="0" dirty="0">
                <a:ln>
                  <a:noFill/>
                </a:ln>
                <a:solidFill>
                  <a:srgbClr val="003B50"/>
                </a:solidFill>
                <a:effectLst/>
                <a:uFillTx/>
                <a:latin typeface="Montserrat Regular"/>
                <a:sym typeface="Helvetica Neue"/>
              </a:rPr>
              <a:t> :</a:t>
            </a:r>
          </a:p>
        </p:txBody>
      </p:sp>
      <p:sp>
        <p:nvSpPr>
          <p:cNvPr id="87" name="TextBox 86">
            <a:extLst>
              <a:ext uri="{FF2B5EF4-FFF2-40B4-BE49-F238E27FC236}">
                <a16:creationId xmlns:a16="http://schemas.microsoft.com/office/drawing/2014/main" id="{56AFAF80-5242-4520-AD62-FE36B4FEE2A4}"/>
              </a:ext>
            </a:extLst>
          </p:cNvPr>
          <p:cNvSpPr txBox="1"/>
          <p:nvPr/>
        </p:nvSpPr>
        <p:spPr>
          <a:xfrm>
            <a:off x="6324600" y="2730500"/>
            <a:ext cx="1498600" cy="927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B50"/>
                </a:solidFill>
                <a:effectLst/>
                <a:uFillTx/>
                <a:latin typeface="Montserrat Regular"/>
                <a:sym typeface="Helvetica Neue"/>
              </a:rPr>
              <a:t>Unités supplémentaires de produits vedettes | stock d’urgence</a:t>
            </a:r>
            <a:endParaRPr kumimoji="0" lang="en-GB" sz="1200" b="0" i="0" u="none" strike="noStrike" cap="none" spc="0" normalizeH="0" baseline="0" dirty="0">
              <a:ln>
                <a:noFill/>
              </a:ln>
              <a:solidFill>
                <a:srgbClr val="003B50"/>
              </a:solidFill>
              <a:effectLst/>
              <a:uFillTx/>
              <a:latin typeface="Montserrat Regular"/>
              <a:sym typeface="Helvetica Neue"/>
            </a:endParaRPr>
          </a:p>
        </p:txBody>
      </p:sp>
      <p:sp>
        <p:nvSpPr>
          <p:cNvPr id="88" name="TextBox 87">
            <a:extLst>
              <a:ext uri="{FF2B5EF4-FFF2-40B4-BE49-F238E27FC236}">
                <a16:creationId xmlns:a16="http://schemas.microsoft.com/office/drawing/2014/main" id="{E1569378-EE4F-4775-884E-12DD25D49B25}"/>
              </a:ext>
            </a:extLst>
          </p:cNvPr>
          <p:cNvSpPr txBox="1"/>
          <p:nvPr/>
        </p:nvSpPr>
        <p:spPr>
          <a:xfrm>
            <a:off x="6324600" y="4127500"/>
            <a:ext cx="1498600" cy="2159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0" i="0" u="none" strike="noStrike" cap="none" spc="0" normalizeH="0" baseline="0">
                <a:ln>
                  <a:noFill/>
                </a:ln>
                <a:solidFill>
                  <a:srgbClr val="003B50"/>
                </a:solidFill>
                <a:effectLst/>
                <a:uFillTx/>
                <a:latin typeface="Montserrat Regular"/>
                <a:sym typeface="Helvetica Neue"/>
              </a:rPr>
              <a:t>Pourquoi les détenir :</a:t>
            </a:r>
          </a:p>
        </p:txBody>
      </p:sp>
      <p:sp>
        <p:nvSpPr>
          <p:cNvPr id="89" name="TextBox 88">
            <a:extLst>
              <a:ext uri="{FF2B5EF4-FFF2-40B4-BE49-F238E27FC236}">
                <a16:creationId xmlns:a16="http://schemas.microsoft.com/office/drawing/2014/main" id="{71A476B8-C3C0-43A7-8AB5-64D45282A6B9}"/>
              </a:ext>
            </a:extLst>
          </p:cNvPr>
          <p:cNvSpPr txBox="1"/>
          <p:nvPr/>
        </p:nvSpPr>
        <p:spPr>
          <a:xfrm>
            <a:off x="6324600" y="4568132"/>
            <a:ext cx="1498600" cy="927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0" i="0" u="none" strike="noStrike" cap="none" spc="0" normalizeH="0" baseline="0" dirty="0">
                <a:ln>
                  <a:noFill/>
                </a:ln>
                <a:solidFill>
                  <a:srgbClr val="003B50"/>
                </a:solidFill>
                <a:effectLst/>
                <a:uFillTx/>
                <a:latin typeface="Montserrat Regular"/>
                <a:sym typeface="Helvetica Neue"/>
              </a:rPr>
              <a:t>Éviter les ruptures (incapacité à servir les clients)</a:t>
            </a:r>
            <a:endParaRPr kumimoji="0" lang="en-GB" sz="1200" b="0" i="0" u="none" strike="noStrike" cap="none" spc="0" normalizeH="0" baseline="0" dirty="0">
              <a:ln>
                <a:noFill/>
              </a:ln>
              <a:solidFill>
                <a:srgbClr val="003B50"/>
              </a:solidFill>
              <a:effectLst/>
              <a:uFillTx/>
              <a:latin typeface="Montserrat Regular"/>
              <a:sym typeface="Helvetica Neue"/>
            </a:endParaRPr>
          </a:p>
        </p:txBody>
      </p:sp>
    </p:spTree>
    <p:extLst>
      <p:ext uri="{BB962C8B-B14F-4D97-AF65-F5344CB8AC3E}">
        <p14:creationId xmlns:p14="http://schemas.microsoft.com/office/powerpoint/2010/main" val="2207143400"/>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4425F-B667-3149-521D-9F4E91077C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ECDF31-948A-E282-E96D-9B8A1CE0E625}"/>
              </a:ext>
            </a:extLst>
          </p:cNvPr>
          <p:cNvSpPr>
            <a:spLocks noGrp="1"/>
          </p:cNvSpPr>
          <p:nvPr>
            <p:ph type="title"/>
          </p:nvPr>
        </p:nvSpPr>
        <p:spPr>
          <a:xfrm>
            <a:off x="603253" y="539751"/>
            <a:ext cx="6562318" cy="717551"/>
          </a:xfrm>
        </p:spPr>
        <p:txBody>
          <a:bodyPr/>
          <a:lstStyle/>
          <a:p>
            <a:r>
              <a:rPr lang="en-US" dirty="0"/>
              <a:t>Comment les stocks circulent dans une entreprise</a:t>
            </a:r>
            <a:br>
              <a:rPr lang="pl-PL" dirty="0"/>
            </a:br>
            <a:br>
              <a:rPr lang="pl-PL" dirty="0"/>
            </a:br>
            <a:br>
              <a:rPr lang="pl-PL" dirty="0"/>
            </a:br>
            <a:br>
              <a:rPr lang="pl-PL" dirty="0"/>
            </a:br>
            <a:endParaRPr lang="pl-PL" dirty="0"/>
          </a:p>
        </p:txBody>
      </p:sp>
      <p:pic>
        <p:nvPicPr>
          <p:cNvPr id="7" name="Obraz 6" descr="Obraz zawierający tekst, zrzut ekranu, Czcionka, numer&#10;&#10;Zawartość wygenerowana przez AI może być niepoprawna.">
            <a:extLst>
              <a:ext uri="{FF2B5EF4-FFF2-40B4-BE49-F238E27FC236}">
                <a16:creationId xmlns:a16="http://schemas.microsoft.com/office/drawing/2014/main" id="{C5DD8D8A-E6EE-A56F-B50D-4CC15946B04B}"/>
              </a:ext>
            </a:extLst>
          </p:cNvPr>
          <p:cNvPicPr>
            <a:picLocks noChangeAspect="1"/>
          </p:cNvPicPr>
          <p:nvPr/>
        </p:nvPicPr>
        <p:blipFill>
          <a:blip r:embed="rId3"/>
          <a:stretch>
            <a:fillRect/>
          </a:stretch>
        </p:blipFill>
        <p:spPr>
          <a:xfrm>
            <a:off x="603253" y="1552809"/>
            <a:ext cx="9787530" cy="5047496"/>
          </a:xfrm>
          <a:prstGeom prst="rect">
            <a:avLst/>
          </a:prstGeom>
        </p:spPr>
      </p:pic>
      <p:sp>
        <p:nvSpPr>
          <p:cNvPr id="3" name="Rectangle 2">
            <a:extLst>
              <a:ext uri="{FF2B5EF4-FFF2-40B4-BE49-F238E27FC236}">
                <a16:creationId xmlns:a16="http://schemas.microsoft.com/office/drawing/2014/main" id="{FD2F0187-C59E-4C7A-A984-93EA349DB146}"/>
              </a:ext>
            </a:extLst>
          </p:cNvPr>
          <p:cNvSpPr/>
          <p:nvPr/>
        </p:nvSpPr>
        <p:spPr>
          <a:xfrm>
            <a:off x="603250" y="1553210"/>
            <a:ext cx="9787890" cy="504698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 name="Rectangle 3">
            <a:extLst>
              <a:ext uri="{FF2B5EF4-FFF2-40B4-BE49-F238E27FC236}">
                <a16:creationId xmlns:a16="http://schemas.microsoft.com/office/drawing/2014/main" id="{6D547CD7-DFE5-4FC6-B238-C4E0E54949BE}"/>
              </a:ext>
            </a:extLst>
          </p:cNvPr>
          <p:cNvSpPr/>
          <p:nvPr/>
        </p:nvSpPr>
        <p:spPr>
          <a:xfrm>
            <a:off x="603250" y="1553210"/>
            <a:ext cx="1752600" cy="711200"/>
          </a:xfrm>
          <a:prstGeom prst="rect">
            <a:avLst/>
          </a:prstGeom>
          <a:solidFill>
            <a:srgbClr val="EAF6FA"/>
          </a:solidFill>
          <a:ln w="12700" cap="flat">
            <a:solidFill>
              <a:srgbClr val="C9C9C9"/>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 name="Rectangle 4">
            <a:extLst>
              <a:ext uri="{FF2B5EF4-FFF2-40B4-BE49-F238E27FC236}">
                <a16:creationId xmlns:a16="http://schemas.microsoft.com/office/drawing/2014/main" id="{F6F78CBB-37B2-470F-87A1-254A468C5BAE}"/>
              </a:ext>
            </a:extLst>
          </p:cNvPr>
          <p:cNvSpPr/>
          <p:nvPr/>
        </p:nvSpPr>
        <p:spPr>
          <a:xfrm>
            <a:off x="2355850" y="1553210"/>
            <a:ext cx="2082800" cy="711200"/>
          </a:xfrm>
          <a:prstGeom prst="rect">
            <a:avLst/>
          </a:prstGeom>
          <a:solidFill>
            <a:srgbClr val="EAF6FA"/>
          </a:solidFill>
          <a:ln w="12700" cap="flat">
            <a:solidFill>
              <a:srgbClr val="C9C9C9"/>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Rectangle 5">
            <a:extLst>
              <a:ext uri="{FF2B5EF4-FFF2-40B4-BE49-F238E27FC236}">
                <a16:creationId xmlns:a16="http://schemas.microsoft.com/office/drawing/2014/main" id="{FF5EA0C9-8889-43D5-B350-0C6DF548A434}"/>
              </a:ext>
            </a:extLst>
          </p:cNvPr>
          <p:cNvSpPr/>
          <p:nvPr/>
        </p:nvSpPr>
        <p:spPr>
          <a:xfrm>
            <a:off x="4438650" y="1553210"/>
            <a:ext cx="1549400" cy="711200"/>
          </a:xfrm>
          <a:prstGeom prst="rect">
            <a:avLst/>
          </a:prstGeom>
          <a:solidFill>
            <a:srgbClr val="EAF6FA"/>
          </a:solidFill>
          <a:ln w="12700" cap="flat">
            <a:solidFill>
              <a:srgbClr val="C9C9C9"/>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 name="Rectangle 7">
            <a:extLst>
              <a:ext uri="{FF2B5EF4-FFF2-40B4-BE49-F238E27FC236}">
                <a16:creationId xmlns:a16="http://schemas.microsoft.com/office/drawing/2014/main" id="{F9CF2DB9-A7F2-4383-A6F1-1EBF425647D6}"/>
              </a:ext>
            </a:extLst>
          </p:cNvPr>
          <p:cNvSpPr/>
          <p:nvPr/>
        </p:nvSpPr>
        <p:spPr>
          <a:xfrm>
            <a:off x="5988050" y="1553210"/>
            <a:ext cx="4394200" cy="711200"/>
          </a:xfrm>
          <a:prstGeom prst="rect">
            <a:avLst/>
          </a:prstGeom>
          <a:solidFill>
            <a:srgbClr val="EAF6FA"/>
          </a:solidFill>
          <a:ln w="12700" cap="flat">
            <a:solidFill>
              <a:srgbClr val="C9C9C9"/>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 name="Rectangle 8">
            <a:extLst>
              <a:ext uri="{FF2B5EF4-FFF2-40B4-BE49-F238E27FC236}">
                <a16:creationId xmlns:a16="http://schemas.microsoft.com/office/drawing/2014/main" id="{2804F22F-AF8C-4661-A41E-78E08FA9572A}"/>
              </a:ext>
            </a:extLst>
          </p:cNvPr>
          <p:cNvSpPr/>
          <p:nvPr/>
        </p:nvSpPr>
        <p:spPr>
          <a:xfrm>
            <a:off x="603250" y="2264410"/>
            <a:ext cx="1752600" cy="1066800"/>
          </a:xfrm>
          <a:prstGeom prst="rect">
            <a:avLst/>
          </a:prstGeom>
          <a:solidFill>
            <a:srgbClr val="FFFFFF"/>
          </a:solidFill>
          <a:ln w="12700" cap="flat">
            <a:solidFill>
              <a:srgbClr val="C9C9C9"/>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 name="Rectangle 9">
            <a:extLst>
              <a:ext uri="{FF2B5EF4-FFF2-40B4-BE49-F238E27FC236}">
                <a16:creationId xmlns:a16="http://schemas.microsoft.com/office/drawing/2014/main" id="{F72E5487-85C5-48D8-AC03-00EBCD57E85D}"/>
              </a:ext>
            </a:extLst>
          </p:cNvPr>
          <p:cNvSpPr/>
          <p:nvPr/>
        </p:nvSpPr>
        <p:spPr>
          <a:xfrm>
            <a:off x="2355850" y="2264410"/>
            <a:ext cx="2082800" cy="1066800"/>
          </a:xfrm>
          <a:prstGeom prst="rect">
            <a:avLst/>
          </a:prstGeom>
          <a:solidFill>
            <a:srgbClr val="FFFFFF"/>
          </a:solidFill>
          <a:ln w="12700" cap="flat">
            <a:solidFill>
              <a:srgbClr val="C9C9C9"/>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 name="Rectangle 10">
            <a:extLst>
              <a:ext uri="{FF2B5EF4-FFF2-40B4-BE49-F238E27FC236}">
                <a16:creationId xmlns:a16="http://schemas.microsoft.com/office/drawing/2014/main" id="{FCBA60F6-B0CE-4062-89ED-A0302AA31863}"/>
              </a:ext>
            </a:extLst>
          </p:cNvPr>
          <p:cNvSpPr/>
          <p:nvPr/>
        </p:nvSpPr>
        <p:spPr>
          <a:xfrm>
            <a:off x="4438650" y="2264410"/>
            <a:ext cx="1549400" cy="1066800"/>
          </a:xfrm>
          <a:prstGeom prst="rect">
            <a:avLst/>
          </a:prstGeom>
          <a:solidFill>
            <a:srgbClr val="FFFFFF"/>
          </a:solidFill>
          <a:ln w="12700" cap="flat">
            <a:solidFill>
              <a:srgbClr val="C9C9C9"/>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 name="Rectangle 11">
            <a:extLst>
              <a:ext uri="{FF2B5EF4-FFF2-40B4-BE49-F238E27FC236}">
                <a16:creationId xmlns:a16="http://schemas.microsoft.com/office/drawing/2014/main" id="{9E0DA058-2630-4757-8501-F4E316EAFEA5}"/>
              </a:ext>
            </a:extLst>
          </p:cNvPr>
          <p:cNvSpPr/>
          <p:nvPr/>
        </p:nvSpPr>
        <p:spPr>
          <a:xfrm>
            <a:off x="5988050" y="2264410"/>
            <a:ext cx="4394200" cy="1066800"/>
          </a:xfrm>
          <a:prstGeom prst="rect">
            <a:avLst/>
          </a:prstGeom>
          <a:solidFill>
            <a:srgbClr val="FFFFFF"/>
          </a:solidFill>
          <a:ln w="12700" cap="flat">
            <a:solidFill>
              <a:srgbClr val="C9C9C9"/>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 name="Rectangle 12">
            <a:extLst>
              <a:ext uri="{FF2B5EF4-FFF2-40B4-BE49-F238E27FC236}">
                <a16:creationId xmlns:a16="http://schemas.microsoft.com/office/drawing/2014/main" id="{097599CE-B6E8-4AC2-BFA4-DB548923F68A}"/>
              </a:ext>
            </a:extLst>
          </p:cNvPr>
          <p:cNvSpPr/>
          <p:nvPr/>
        </p:nvSpPr>
        <p:spPr>
          <a:xfrm>
            <a:off x="603250" y="3331210"/>
            <a:ext cx="1752600" cy="318036"/>
          </a:xfrm>
          <a:prstGeom prst="rect">
            <a:avLst/>
          </a:prstGeom>
          <a:solidFill>
            <a:srgbClr val="FFFFFF"/>
          </a:solidFill>
          <a:ln w="12700" cap="flat">
            <a:solidFill>
              <a:srgbClr val="C9C9C9"/>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4" name="Rectangle 13">
            <a:extLst>
              <a:ext uri="{FF2B5EF4-FFF2-40B4-BE49-F238E27FC236}">
                <a16:creationId xmlns:a16="http://schemas.microsoft.com/office/drawing/2014/main" id="{37807B9B-8E8D-4B9D-8525-80549A646CAF}"/>
              </a:ext>
            </a:extLst>
          </p:cNvPr>
          <p:cNvSpPr/>
          <p:nvPr/>
        </p:nvSpPr>
        <p:spPr>
          <a:xfrm>
            <a:off x="2355850" y="3331210"/>
            <a:ext cx="2082800" cy="318036"/>
          </a:xfrm>
          <a:prstGeom prst="rect">
            <a:avLst/>
          </a:prstGeom>
          <a:solidFill>
            <a:srgbClr val="FFFFFF"/>
          </a:solidFill>
          <a:ln w="12700" cap="flat">
            <a:solidFill>
              <a:srgbClr val="C9C9C9"/>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5" name="Rectangle 14">
            <a:extLst>
              <a:ext uri="{FF2B5EF4-FFF2-40B4-BE49-F238E27FC236}">
                <a16:creationId xmlns:a16="http://schemas.microsoft.com/office/drawing/2014/main" id="{BE614AAB-A4A8-433E-B9CD-E0D3B658AEBB}"/>
              </a:ext>
            </a:extLst>
          </p:cNvPr>
          <p:cNvSpPr/>
          <p:nvPr/>
        </p:nvSpPr>
        <p:spPr>
          <a:xfrm>
            <a:off x="4438650" y="3331210"/>
            <a:ext cx="1549400" cy="318036"/>
          </a:xfrm>
          <a:prstGeom prst="rect">
            <a:avLst/>
          </a:prstGeom>
          <a:solidFill>
            <a:srgbClr val="FFFFFF"/>
          </a:solidFill>
          <a:ln w="12700" cap="flat">
            <a:solidFill>
              <a:srgbClr val="C9C9C9"/>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6" name="Rectangle 15">
            <a:extLst>
              <a:ext uri="{FF2B5EF4-FFF2-40B4-BE49-F238E27FC236}">
                <a16:creationId xmlns:a16="http://schemas.microsoft.com/office/drawing/2014/main" id="{58AC19AC-89A3-41B4-89F6-5C57DB275269}"/>
              </a:ext>
            </a:extLst>
          </p:cNvPr>
          <p:cNvSpPr/>
          <p:nvPr/>
        </p:nvSpPr>
        <p:spPr>
          <a:xfrm>
            <a:off x="5988050" y="3331210"/>
            <a:ext cx="4394200" cy="318036"/>
          </a:xfrm>
          <a:prstGeom prst="rect">
            <a:avLst/>
          </a:prstGeom>
          <a:solidFill>
            <a:srgbClr val="FFFFFF"/>
          </a:solidFill>
          <a:ln w="12700" cap="flat">
            <a:solidFill>
              <a:srgbClr val="C9C9C9"/>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7" name="Rectangle 16">
            <a:extLst>
              <a:ext uri="{FF2B5EF4-FFF2-40B4-BE49-F238E27FC236}">
                <a16:creationId xmlns:a16="http://schemas.microsoft.com/office/drawing/2014/main" id="{96CC1432-BE71-4CB3-BC70-82B775DF800F}"/>
              </a:ext>
            </a:extLst>
          </p:cNvPr>
          <p:cNvSpPr/>
          <p:nvPr/>
        </p:nvSpPr>
        <p:spPr>
          <a:xfrm>
            <a:off x="603250" y="4398010"/>
            <a:ext cx="1752600" cy="318036"/>
          </a:xfrm>
          <a:prstGeom prst="rect">
            <a:avLst/>
          </a:prstGeom>
          <a:solidFill>
            <a:srgbClr val="FFFFFF"/>
          </a:solidFill>
          <a:ln w="12700" cap="flat">
            <a:solidFill>
              <a:srgbClr val="C9C9C9"/>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8" name="Rectangle 17">
            <a:extLst>
              <a:ext uri="{FF2B5EF4-FFF2-40B4-BE49-F238E27FC236}">
                <a16:creationId xmlns:a16="http://schemas.microsoft.com/office/drawing/2014/main" id="{FBFBB5B0-113B-4B50-8F27-33E84F09211A}"/>
              </a:ext>
            </a:extLst>
          </p:cNvPr>
          <p:cNvSpPr/>
          <p:nvPr/>
        </p:nvSpPr>
        <p:spPr>
          <a:xfrm>
            <a:off x="2355850" y="4398010"/>
            <a:ext cx="2082800" cy="318036"/>
          </a:xfrm>
          <a:prstGeom prst="rect">
            <a:avLst/>
          </a:prstGeom>
          <a:solidFill>
            <a:srgbClr val="FFFFFF"/>
          </a:solidFill>
          <a:ln w="12700" cap="flat">
            <a:solidFill>
              <a:srgbClr val="C9C9C9"/>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9" name="Rectangle 18">
            <a:extLst>
              <a:ext uri="{FF2B5EF4-FFF2-40B4-BE49-F238E27FC236}">
                <a16:creationId xmlns:a16="http://schemas.microsoft.com/office/drawing/2014/main" id="{B4F1CB6E-464F-4068-92B4-08E14E51B6D4}"/>
              </a:ext>
            </a:extLst>
          </p:cNvPr>
          <p:cNvSpPr/>
          <p:nvPr/>
        </p:nvSpPr>
        <p:spPr>
          <a:xfrm>
            <a:off x="4438650" y="4398010"/>
            <a:ext cx="1549400" cy="318036"/>
          </a:xfrm>
          <a:prstGeom prst="rect">
            <a:avLst/>
          </a:prstGeom>
          <a:solidFill>
            <a:srgbClr val="FFFFFF"/>
          </a:solidFill>
          <a:ln w="12700" cap="flat">
            <a:solidFill>
              <a:srgbClr val="C9C9C9"/>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0" name="Rectangle 19">
            <a:extLst>
              <a:ext uri="{FF2B5EF4-FFF2-40B4-BE49-F238E27FC236}">
                <a16:creationId xmlns:a16="http://schemas.microsoft.com/office/drawing/2014/main" id="{3E47AE86-5C2A-4441-AB83-58D25644D764}"/>
              </a:ext>
            </a:extLst>
          </p:cNvPr>
          <p:cNvSpPr/>
          <p:nvPr/>
        </p:nvSpPr>
        <p:spPr>
          <a:xfrm>
            <a:off x="5988050" y="4398010"/>
            <a:ext cx="4394200" cy="318036"/>
          </a:xfrm>
          <a:prstGeom prst="rect">
            <a:avLst/>
          </a:prstGeom>
          <a:solidFill>
            <a:srgbClr val="FFFFFF"/>
          </a:solidFill>
          <a:ln w="12700" cap="flat">
            <a:solidFill>
              <a:srgbClr val="C9C9C9"/>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1" name="Rectangle 20">
            <a:extLst>
              <a:ext uri="{FF2B5EF4-FFF2-40B4-BE49-F238E27FC236}">
                <a16:creationId xmlns:a16="http://schemas.microsoft.com/office/drawing/2014/main" id="{FBB6F79C-8474-433A-885E-5A34194BDFA0}"/>
              </a:ext>
            </a:extLst>
          </p:cNvPr>
          <p:cNvSpPr/>
          <p:nvPr/>
        </p:nvSpPr>
        <p:spPr>
          <a:xfrm>
            <a:off x="603250" y="5464810"/>
            <a:ext cx="1752600" cy="318036"/>
          </a:xfrm>
          <a:prstGeom prst="rect">
            <a:avLst/>
          </a:prstGeom>
          <a:solidFill>
            <a:srgbClr val="FFFFFF"/>
          </a:solidFill>
          <a:ln w="12700" cap="flat">
            <a:solidFill>
              <a:srgbClr val="C9C9C9"/>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2" name="Rectangle 21">
            <a:extLst>
              <a:ext uri="{FF2B5EF4-FFF2-40B4-BE49-F238E27FC236}">
                <a16:creationId xmlns:a16="http://schemas.microsoft.com/office/drawing/2014/main" id="{63999344-8D90-4365-AE3E-C05B52232E98}"/>
              </a:ext>
            </a:extLst>
          </p:cNvPr>
          <p:cNvSpPr/>
          <p:nvPr/>
        </p:nvSpPr>
        <p:spPr>
          <a:xfrm>
            <a:off x="2355850" y="5464810"/>
            <a:ext cx="2082800" cy="318036"/>
          </a:xfrm>
          <a:prstGeom prst="rect">
            <a:avLst/>
          </a:prstGeom>
          <a:solidFill>
            <a:srgbClr val="FFFFFF"/>
          </a:solidFill>
          <a:ln w="12700" cap="flat">
            <a:solidFill>
              <a:srgbClr val="C9C9C9"/>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3" name="Rectangle 22">
            <a:extLst>
              <a:ext uri="{FF2B5EF4-FFF2-40B4-BE49-F238E27FC236}">
                <a16:creationId xmlns:a16="http://schemas.microsoft.com/office/drawing/2014/main" id="{49920610-1B04-4006-8DA9-7C9B7B508D2F}"/>
              </a:ext>
            </a:extLst>
          </p:cNvPr>
          <p:cNvSpPr/>
          <p:nvPr/>
        </p:nvSpPr>
        <p:spPr>
          <a:xfrm>
            <a:off x="4438650" y="5464810"/>
            <a:ext cx="1549400" cy="318036"/>
          </a:xfrm>
          <a:prstGeom prst="rect">
            <a:avLst/>
          </a:prstGeom>
          <a:solidFill>
            <a:srgbClr val="FFFFFF"/>
          </a:solidFill>
          <a:ln w="12700" cap="flat">
            <a:solidFill>
              <a:srgbClr val="C9C9C9"/>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4" name="Rectangle 23">
            <a:extLst>
              <a:ext uri="{FF2B5EF4-FFF2-40B4-BE49-F238E27FC236}">
                <a16:creationId xmlns:a16="http://schemas.microsoft.com/office/drawing/2014/main" id="{498412A2-FABC-4168-8A1D-95774DF06FDA}"/>
              </a:ext>
            </a:extLst>
          </p:cNvPr>
          <p:cNvSpPr/>
          <p:nvPr/>
        </p:nvSpPr>
        <p:spPr>
          <a:xfrm>
            <a:off x="5988050" y="5464810"/>
            <a:ext cx="4394200" cy="318036"/>
          </a:xfrm>
          <a:prstGeom prst="rect">
            <a:avLst/>
          </a:prstGeom>
          <a:solidFill>
            <a:srgbClr val="FFFFFF"/>
          </a:solidFill>
          <a:ln w="12700" cap="flat">
            <a:solidFill>
              <a:srgbClr val="C9C9C9"/>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5" name="TextBox 24">
            <a:extLst>
              <a:ext uri="{FF2B5EF4-FFF2-40B4-BE49-F238E27FC236}">
                <a16:creationId xmlns:a16="http://schemas.microsoft.com/office/drawing/2014/main" id="{7B00B2FD-1FC5-42A7-8619-B74269AFE24B}"/>
              </a:ext>
            </a:extLst>
          </p:cNvPr>
          <p:cNvSpPr txBox="1"/>
          <p:nvPr/>
        </p:nvSpPr>
        <p:spPr>
          <a:xfrm>
            <a:off x="755650" y="1832610"/>
            <a:ext cx="15240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b="0" i="0" u="none" strike="noStrike" cap="none" spc="0" normalizeH="0" baseline="0">
                <a:ln>
                  <a:noFill/>
                </a:ln>
                <a:solidFill>
                  <a:srgbClr val="003B50"/>
                </a:solidFill>
                <a:effectLst/>
                <a:uFillTx/>
                <a:latin typeface="Montserrat Regular"/>
                <a:sym typeface="Helvetica Neue"/>
              </a:rPr>
              <a:t>Étape</a:t>
            </a:r>
          </a:p>
        </p:txBody>
      </p:sp>
      <p:sp>
        <p:nvSpPr>
          <p:cNvPr id="26" name="TextBox 25">
            <a:extLst>
              <a:ext uri="{FF2B5EF4-FFF2-40B4-BE49-F238E27FC236}">
                <a16:creationId xmlns:a16="http://schemas.microsoft.com/office/drawing/2014/main" id="{AF7092A1-3C37-4B24-B2A6-AA1F0BB88F77}"/>
              </a:ext>
            </a:extLst>
          </p:cNvPr>
          <p:cNvSpPr txBox="1"/>
          <p:nvPr/>
        </p:nvSpPr>
        <p:spPr>
          <a:xfrm>
            <a:off x="2508250" y="1832610"/>
            <a:ext cx="18542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b="0" i="0" u="none" strike="noStrike" cap="none" spc="0" normalizeH="0" baseline="0">
                <a:ln>
                  <a:noFill/>
                </a:ln>
                <a:solidFill>
                  <a:srgbClr val="003B50"/>
                </a:solidFill>
                <a:effectLst/>
                <a:uFillTx/>
                <a:latin typeface="Montserrat Regular"/>
                <a:sym typeface="Helvetica Neue"/>
              </a:rPr>
              <a:t>Type de stock</a:t>
            </a:r>
          </a:p>
        </p:txBody>
      </p:sp>
      <p:sp>
        <p:nvSpPr>
          <p:cNvPr id="27" name="TextBox 26">
            <a:extLst>
              <a:ext uri="{FF2B5EF4-FFF2-40B4-BE49-F238E27FC236}">
                <a16:creationId xmlns:a16="http://schemas.microsoft.com/office/drawing/2014/main" id="{700CF06A-C5DF-4F1D-8314-7E92E2C30596}"/>
              </a:ext>
            </a:extLst>
          </p:cNvPr>
          <p:cNvSpPr txBox="1"/>
          <p:nvPr/>
        </p:nvSpPr>
        <p:spPr>
          <a:xfrm>
            <a:off x="4591050" y="1832610"/>
            <a:ext cx="13208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b="0" i="0" u="none" strike="noStrike" cap="none" spc="0" normalizeH="0" baseline="0">
                <a:ln>
                  <a:noFill/>
                </a:ln>
                <a:solidFill>
                  <a:srgbClr val="003B50"/>
                </a:solidFill>
                <a:effectLst/>
                <a:uFillTx/>
                <a:latin typeface="Montserrat Regular"/>
                <a:sym typeface="Helvetica Neue"/>
              </a:rPr>
              <a:t>Durée</a:t>
            </a:r>
          </a:p>
        </p:txBody>
      </p:sp>
      <p:sp>
        <p:nvSpPr>
          <p:cNvPr id="28" name="TextBox 27">
            <a:extLst>
              <a:ext uri="{FF2B5EF4-FFF2-40B4-BE49-F238E27FC236}">
                <a16:creationId xmlns:a16="http://schemas.microsoft.com/office/drawing/2014/main" id="{4F2485FA-6A9A-4CB4-9D56-3F6D94131D6E}"/>
              </a:ext>
            </a:extLst>
          </p:cNvPr>
          <p:cNvSpPr txBox="1"/>
          <p:nvPr/>
        </p:nvSpPr>
        <p:spPr>
          <a:xfrm>
            <a:off x="6140450" y="1832610"/>
            <a:ext cx="41656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b="0" i="0" u="none" strike="noStrike" cap="none" spc="0" normalizeH="0" baseline="0">
                <a:ln>
                  <a:noFill/>
                </a:ln>
                <a:solidFill>
                  <a:srgbClr val="003B50"/>
                </a:solidFill>
                <a:effectLst/>
                <a:uFillTx/>
                <a:latin typeface="Montserrat Regular"/>
                <a:sym typeface="Helvetica Neue"/>
              </a:rPr>
              <a:t>Exemple (fabrication)</a:t>
            </a:r>
          </a:p>
        </p:txBody>
      </p:sp>
      <p:sp>
        <p:nvSpPr>
          <p:cNvPr id="29" name="TextBox 28">
            <a:extLst>
              <a:ext uri="{FF2B5EF4-FFF2-40B4-BE49-F238E27FC236}">
                <a16:creationId xmlns:a16="http://schemas.microsoft.com/office/drawing/2014/main" id="{A1F8D51A-9D87-4403-967F-F1A611A53953}"/>
              </a:ext>
            </a:extLst>
          </p:cNvPr>
          <p:cNvSpPr txBox="1"/>
          <p:nvPr/>
        </p:nvSpPr>
        <p:spPr>
          <a:xfrm>
            <a:off x="755650" y="2518410"/>
            <a:ext cx="1524000" cy="584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b="0" i="0" u="none" strike="noStrike" cap="none" spc="0" normalizeH="0" baseline="0">
                <a:ln>
                  <a:noFill/>
                </a:ln>
                <a:solidFill>
                  <a:srgbClr val="003B50"/>
                </a:solidFill>
                <a:effectLst/>
                <a:uFillTx/>
                <a:latin typeface="Montserrat Regular"/>
                <a:sym typeface="Helvetica Neue"/>
              </a:rPr>
              <a:t>1. Approvisionnement</a:t>
            </a:r>
          </a:p>
        </p:txBody>
      </p:sp>
      <p:sp>
        <p:nvSpPr>
          <p:cNvPr id="30" name="TextBox 29">
            <a:extLst>
              <a:ext uri="{FF2B5EF4-FFF2-40B4-BE49-F238E27FC236}">
                <a16:creationId xmlns:a16="http://schemas.microsoft.com/office/drawing/2014/main" id="{0AE426B5-378D-4AB1-BE87-19F009405898}"/>
              </a:ext>
            </a:extLst>
          </p:cNvPr>
          <p:cNvSpPr txBox="1"/>
          <p:nvPr/>
        </p:nvSpPr>
        <p:spPr>
          <a:xfrm>
            <a:off x="2508250" y="2518410"/>
            <a:ext cx="1854200" cy="584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b="0" i="0" u="none" strike="noStrike" cap="none" spc="0" normalizeH="0" baseline="0">
                <a:ln>
                  <a:noFill/>
                </a:ln>
                <a:solidFill>
                  <a:srgbClr val="003B50"/>
                </a:solidFill>
                <a:effectLst/>
                <a:uFillTx/>
                <a:latin typeface="Montserrat Regular"/>
                <a:sym typeface="Helvetica Neue"/>
              </a:rPr>
              <a:t>Matières
premières</a:t>
            </a:r>
          </a:p>
        </p:txBody>
      </p:sp>
      <p:sp>
        <p:nvSpPr>
          <p:cNvPr id="31" name="TextBox 30">
            <a:extLst>
              <a:ext uri="{FF2B5EF4-FFF2-40B4-BE49-F238E27FC236}">
                <a16:creationId xmlns:a16="http://schemas.microsoft.com/office/drawing/2014/main" id="{84474265-AD24-4AD6-AF41-91874B7BB4A9}"/>
              </a:ext>
            </a:extLst>
          </p:cNvPr>
          <p:cNvSpPr txBox="1"/>
          <p:nvPr/>
        </p:nvSpPr>
        <p:spPr>
          <a:xfrm>
            <a:off x="4591050" y="2518410"/>
            <a:ext cx="1320800" cy="584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b="0" i="0" u="none" strike="noStrike" cap="none" spc="0" normalizeH="0" baseline="0">
                <a:ln>
                  <a:noFill/>
                </a:ln>
                <a:solidFill>
                  <a:srgbClr val="003B50"/>
                </a:solidFill>
                <a:effectLst/>
                <a:uFillTx/>
                <a:latin typeface="Montserrat Regular"/>
                <a:sym typeface="Helvetica Neue"/>
              </a:rPr>
              <a:t>Jours à
semaines</a:t>
            </a:r>
          </a:p>
        </p:txBody>
      </p:sp>
      <p:sp>
        <p:nvSpPr>
          <p:cNvPr id="32" name="TextBox 31">
            <a:extLst>
              <a:ext uri="{FF2B5EF4-FFF2-40B4-BE49-F238E27FC236}">
                <a16:creationId xmlns:a16="http://schemas.microsoft.com/office/drawing/2014/main" id="{3E3EC441-8BEE-4D6A-9AAE-4C1A537B88E7}"/>
              </a:ext>
            </a:extLst>
          </p:cNvPr>
          <p:cNvSpPr txBox="1"/>
          <p:nvPr/>
        </p:nvSpPr>
        <p:spPr>
          <a:xfrm>
            <a:off x="6140450" y="2518410"/>
            <a:ext cx="4165600" cy="584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400" b="0" i="0" u="none" strike="noStrike" cap="none" spc="0" normalizeH="0" baseline="0">
                <a:ln>
                  <a:noFill/>
                </a:ln>
                <a:solidFill>
                  <a:srgbClr val="003B50"/>
                </a:solidFill>
                <a:effectLst/>
                <a:uFillTx/>
                <a:latin typeface="Montserrat Regular"/>
                <a:sym typeface="Helvetica Neue"/>
              </a:rPr>
              <a:t>L’acier arrive à l’usine ; stocké en
entrepôt</a:t>
            </a:r>
            <a:endParaRPr kumimoji="0" lang="en-GB" sz="1400" b="0" i="0" u="none" strike="noStrike" cap="none" spc="0" normalizeH="0" baseline="0">
              <a:ln>
                <a:noFill/>
              </a:ln>
              <a:solidFill>
                <a:srgbClr val="003B50"/>
              </a:solidFill>
              <a:effectLst/>
              <a:uFillTx/>
              <a:latin typeface="Montserrat Regular"/>
              <a:sym typeface="Helvetica Neue"/>
            </a:endParaRPr>
          </a:p>
        </p:txBody>
      </p:sp>
      <p:sp>
        <p:nvSpPr>
          <p:cNvPr id="33" name="TextBox 32">
            <a:extLst>
              <a:ext uri="{FF2B5EF4-FFF2-40B4-BE49-F238E27FC236}">
                <a16:creationId xmlns:a16="http://schemas.microsoft.com/office/drawing/2014/main" id="{8368F44D-9073-4827-AEE3-4D6810CACC42}"/>
              </a:ext>
            </a:extLst>
          </p:cNvPr>
          <p:cNvSpPr txBox="1"/>
          <p:nvPr/>
        </p:nvSpPr>
        <p:spPr>
          <a:xfrm>
            <a:off x="755650" y="3585210"/>
            <a:ext cx="1524000" cy="584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b="0" i="0" u="none" strike="noStrike" cap="none" spc="0" normalizeH="0" baseline="0">
                <a:ln>
                  <a:noFill/>
                </a:ln>
                <a:solidFill>
                  <a:srgbClr val="003B50"/>
                </a:solidFill>
                <a:effectLst/>
                <a:uFillTx/>
                <a:latin typeface="Montserrat Regular"/>
                <a:sym typeface="Helvetica Neue"/>
              </a:rPr>
              <a:t>2. Production</a:t>
            </a:r>
          </a:p>
        </p:txBody>
      </p:sp>
      <p:sp>
        <p:nvSpPr>
          <p:cNvPr id="34" name="TextBox 33">
            <a:extLst>
              <a:ext uri="{FF2B5EF4-FFF2-40B4-BE49-F238E27FC236}">
                <a16:creationId xmlns:a16="http://schemas.microsoft.com/office/drawing/2014/main" id="{08008CE1-FB2A-46B3-A742-8AB371A7B16C}"/>
              </a:ext>
            </a:extLst>
          </p:cNvPr>
          <p:cNvSpPr txBox="1"/>
          <p:nvPr/>
        </p:nvSpPr>
        <p:spPr>
          <a:xfrm>
            <a:off x="2508250" y="3585210"/>
            <a:ext cx="1854200" cy="584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b="0" i="0" u="none" strike="noStrike" cap="none" spc="0" normalizeH="0" baseline="0">
                <a:ln>
                  <a:noFill/>
                </a:ln>
                <a:solidFill>
                  <a:srgbClr val="003B50"/>
                </a:solidFill>
                <a:effectLst/>
                <a:uFillTx/>
                <a:latin typeface="Montserrat Regular"/>
                <a:sym typeface="Helvetica Neue"/>
              </a:rPr>
              <a:t>Encours
(TEC)</a:t>
            </a:r>
          </a:p>
        </p:txBody>
      </p:sp>
      <p:sp>
        <p:nvSpPr>
          <p:cNvPr id="35" name="TextBox 34">
            <a:extLst>
              <a:ext uri="{FF2B5EF4-FFF2-40B4-BE49-F238E27FC236}">
                <a16:creationId xmlns:a16="http://schemas.microsoft.com/office/drawing/2014/main" id="{162062D7-63DB-4FCD-A46C-F1DE7155CAE5}"/>
              </a:ext>
            </a:extLst>
          </p:cNvPr>
          <p:cNvSpPr txBox="1"/>
          <p:nvPr/>
        </p:nvSpPr>
        <p:spPr>
          <a:xfrm>
            <a:off x="4591050" y="3585210"/>
            <a:ext cx="1320800" cy="584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b="0" i="0" u="none" strike="noStrike" cap="none" spc="0" normalizeH="0" baseline="0">
                <a:ln>
                  <a:noFill/>
                </a:ln>
                <a:solidFill>
                  <a:srgbClr val="003B50"/>
                </a:solidFill>
                <a:effectLst/>
                <a:uFillTx/>
                <a:latin typeface="Montserrat Regular"/>
                <a:sym typeface="Helvetica Neue"/>
              </a:rPr>
              <a:t>Heures à
jours</a:t>
            </a:r>
          </a:p>
        </p:txBody>
      </p:sp>
      <p:sp>
        <p:nvSpPr>
          <p:cNvPr id="36" name="TextBox 35">
            <a:extLst>
              <a:ext uri="{FF2B5EF4-FFF2-40B4-BE49-F238E27FC236}">
                <a16:creationId xmlns:a16="http://schemas.microsoft.com/office/drawing/2014/main" id="{41A436E7-9568-44D8-8849-72A7BCD66B89}"/>
              </a:ext>
            </a:extLst>
          </p:cNvPr>
          <p:cNvSpPr txBox="1"/>
          <p:nvPr/>
        </p:nvSpPr>
        <p:spPr>
          <a:xfrm>
            <a:off x="6140450" y="3585210"/>
            <a:ext cx="4165600" cy="584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400" b="0" i="0" u="none" strike="noStrike" cap="none" spc="0" normalizeH="0" baseline="0">
                <a:ln>
                  <a:noFill/>
                </a:ln>
                <a:solidFill>
                  <a:srgbClr val="003B50"/>
                </a:solidFill>
                <a:effectLst/>
                <a:uFillTx/>
                <a:latin typeface="Montserrat Regular"/>
                <a:sym typeface="Helvetica Neue"/>
              </a:rPr>
              <a:t>Acier découpé, usiné, assemblé sur
ligne de production</a:t>
            </a:r>
            <a:endParaRPr kumimoji="0" lang="en-GB" sz="1400" b="0" i="0" u="none" strike="noStrike" cap="none" spc="0" normalizeH="0" baseline="0">
              <a:ln>
                <a:noFill/>
              </a:ln>
              <a:solidFill>
                <a:srgbClr val="003B50"/>
              </a:solidFill>
              <a:effectLst/>
              <a:uFillTx/>
              <a:latin typeface="Montserrat Regular"/>
              <a:sym typeface="Helvetica Neue"/>
            </a:endParaRPr>
          </a:p>
        </p:txBody>
      </p:sp>
      <p:sp>
        <p:nvSpPr>
          <p:cNvPr id="37" name="TextBox 36">
            <a:extLst>
              <a:ext uri="{FF2B5EF4-FFF2-40B4-BE49-F238E27FC236}">
                <a16:creationId xmlns:a16="http://schemas.microsoft.com/office/drawing/2014/main" id="{86D4EFEE-DA63-43C8-AE76-F274625C2218}"/>
              </a:ext>
            </a:extLst>
          </p:cNvPr>
          <p:cNvSpPr txBox="1"/>
          <p:nvPr/>
        </p:nvSpPr>
        <p:spPr>
          <a:xfrm>
            <a:off x="755650" y="4652010"/>
            <a:ext cx="1524000" cy="584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b="0" i="0" u="none" strike="noStrike" cap="none" spc="0" normalizeH="0" baseline="0">
                <a:ln>
                  <a:noFill/>
                </a:ln>
                <a:solidFill>
                  <a:srgbClr val="003B50"/>
                </a:solidFill>
                <a:effectLst/>
                <a:uFillTx/>
                <a:latin typeface="Montserrat Regular"/>
                <a:sym typeface="Helvetica Neue"/>
              </a:rPr>
              <a:t>3.
Distribution</a:t>
            </a:r>
          </a:p>
        </p:txBody>
      </p:sp>
      <p:sp>
        <p:nvSpPr>
          <p:cNvPr id="38" name="TextBox 37">
            <a:extLst>
              <a:ext uri="{FF2B5EF4-FFF2-40B4-BE49-F238E27FC236}">
                <a16:creationId xmlns:a16="http://schemas.microsoft.com/office/drawing/2014/main" id="{BE6C8B80-231A-4C30-9D87-264CD858344A}"/>
              </a:ext>
            </a:extLst>
          </p:cNvPr>
          <p:cNvSpPr txBox="1"/>
          <p:nvPr/>
        </p:nvSpPr>
        <p:spPr>
          <a:xfrm>
            <a:off x="2508250" y="4652010"/>
            <a:ext cx="1854200" cy="584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b="0" i="0" u="none" strike="noStrike" cap="none" spc="0" normalizeH="0" baseline="0">
                <a:ln>
                  <a:noFill/>
                </a:ln>
                <a:solidFill>
                  <a:srgbClr val="003B50"/>
                </a:solidFill>
                <a:effectLst/>
                <a:uFillTx/>
                <a:latin typeface="Montserrat Regular"/>
                <a:sym typeface="Helvetica Neue"/>
              </a:rPr>
              <a:t>Produits
finis</a:t>
            </a:r>
          </a:p>
        </p:txBody>
      </p:sp>
      <p:sp>
        <p:nvSpPr>
          <p:cNvPr id="39" name="TextBox 38">
            <a:extLst>
              <a:ext uri="{FF2B5EF4-FFF2-40B4-BE49-F238E27FC236}">
                <a16:creationId xmlns:a16="http://schemas.microsoft.com/office/drawing/2014/main" id="{BF17BDA4-1DB4-4DE0-A5E8-5923639B1E2C}"/>
              </a:ext>
            </a:extLst>
          </p:cNvPr>
          <p:cNvSpPr txBox="1"/>
          <p:nvPr/>
        </p:nvSpPr>
        <p:spPr>
          <a:xfrm>
            <a:off x="4591050" y="4652010"/>
            <a:ext cx="1320800" cy="584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b="0" i="0" u="none" strike="noStrike" cap="none" spc="0" normalizeH="0" baseline="0">
                <a:ln>
                  <a:noFill/>
                </a:ln>
                <a:solidFill>
                  <a:srgbClr val="003B50"/>
                </a:solidFill>
                <a:effectLst/>
                <a:uFillTx/>
                <a:latin typeface="Montserrat Regular"/>
                <a:sym typeface="Helvetica Neue"/>
              </a:rPr>
              <a:t>Jours à
semaines</a:t>
            </a:r>
          </a:p>
        </p:txBody>
      </p:sp>
      <p:sp>
        <p:nvSpPr>
          <p:cNvPr id="40" name="TextBox 39">
            <a:extLst>
              <a:ext uri="{FF2B5EF4-FFF2-40B4-BE49-F238E27FC236}">
                <a16:creationId xmlns:a16="http://schemas.microsoft.com/office/drawing/2014/main" id="{95FADFE1-24D2-4E19-A7CF-29E14AAE3386}"/>
              </a:ext>
            </a:extLst>
          </p:cNvPr>
          <p:cNvSpPr txBox="1"/>
          <p:nvPr/>
        </p:nvSpPr>
        <p:spPr>
          <a:xfrm>
            <a:off x="6140450" y="4652010"/>
            <a:ext cx="4165600" cy="584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400" b="0" i="0" u="none" strike="noStrike" cap="none" spc="0" normalizeH="0" baseline="0">
                <a:ln>
                  <a:noFill/>
                </a:ln>
                <a:solidFill>
                  <a:srgbClr val="003B50"/>
                </a:solidFill>
                <a:effectLst/>
                <a:uFillTx/>
                <a:latin typeface="Montserrat Regular"/>
                <a:sym typeface="Helvetica Neue"/>
              </a:rPr>
              <a:t>Produits finis stockés en entrepôt en
attente d’expédition</a:t>
            </a:r>
            <a:endParaRPr kumimoji="0" lang="en-GB" sz="1400" b="0" i="0" u="none" strike="noStrike" cap="none" spc="0" normalizeH="0" baseline="0">
              <a:ln>
                <a:noFill/>
              </a:ln>
              <a:solidFill>
                <a:srgbClr val="003B50"/>
              </a:solidFill>
              <a:effectLst/>
              <a:uFillTx/>
              <a:latin typeface="Montserrat Regular"/>
              <a:sym typeface="Helvetica Neue"/>
            </a:endParaRPr>
          </a:p>
        </p:txBody>
      </p:sp>
      <p:sp>
        <p:nvSpPr>
          <p:cNvPr id="43" name="TextBox 42">
            <a:extLst>
              <a:ext uri="{FF2B5EF4-FFF2-40B4-BE49-F238E27FC236}">
                <a16:creationId xmlns:a16="http://schemas.microsoft.com/office/drawing/2014/main" id="{A8F86097-D744-4697-9FA9-CEA4744EA8C5}"/>
              </a:ext>
            </a:extLst>
          </p:cNvPr>
          <p:cNvSpPr txBox="1"/>
          <p:nvPr/>
        </p:nvSpPr>
        <p:spPr>
          <a:xfrm>
            <a:off x="4591050" y="5718810"/>
            <a:ext cx="1320800" cy="584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b="0" i="0" u="none" strike="noStrike" cap="none" spc="0" normalizeH="0" baseline="0">
                <a:ln>
                  <a:noFill/>
                </a:ln>
                <a:solidFill>
                  <a:srgbClr val="003B50"/>
                </a:solidFill>
                <a:effectLst/>
                <a:uFillTx/>
                <a:latin typeface="Montserrat Regular"/>
                <a:sym typeface="Helvetica Neue"/>
              </a:rPr>
              <a:t>Variable</a:t>
            </a:r>
          </a:p>
        </p:txBody>
      </p:sp>
      <p:sp>
        <p:nvSpPr>
          <p:cNvPr id="86" name="Rectangle 85">
            <a:extLst>
              <a:ext uri="{FF2B5EF4-FFF2-40B4-BE49-F238E27FC236}">
                <a16:creationId xmlns:a16="http://schemas.microsoft.com/office/drawing/2014/main" id="{6E44CD36-9B6A-4F46-99C7-1257ECA9DA86}"/>
              </a:ext>
            </a:extLst>
          </p:cNvPr>
          <p:cNvSpPr/>
          <p:nvPr/>
        </p:nvSpPr>
        <p:spPr>
          <a:xfrm>
            <a:off x="603250" y="1553210"/>
            <a:ext cx="9787890" cy="504698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graphicFrame>
        <p:nvGraphicFramePr>
          <p:cNvPr id="88" name="Table 87">
            <a:extLst>
              <a:ext uri="{FF2B5EF4-FFF2-40B4-BE49-F238E27FC236}">
                <a16:creationId xmlns:a16="http://schemas.microsoft.com/office/drawing/2014/main" id="{D268D82C-FBDF-48E7-9923-9F46B38DEAB7}"/>
              </a:ext>
            </a:extLst>
          </p:cNvPr>
          <p:cNvGraphicFramePr>
            <a:graphicFrameLocks noGrp="1"/>
          </p:cNvGraphicFramePr>
          <p:nvPr/>
        </p:nvGraphicFramePr>
        <p:xfrm>
          <a:off x="603250" y="1553210"/>
          <a:ext cx="9787890" cy="5046980"/>
        </p:xfrm>
        <a:graphic>
          <a:graphicData uri="http://schemas.openxmlformats.org/drawingml/2006/table">
            <a:tbl>
              <a:tblPr firstRow="1" bandRow="1">
                <a:tableStyleId>{5940675A-B579-460E-94D1-54222C63F5DA}</a:tableStyleId>
              </a:tblPr>
              <a:tblGrid>
                <a:gridCol w="2446972">
                  <a:extLst>
                    <a:ext uri="{9D8B030D-6E8A-4147-A177-3AD203B41FA5}">
                      <a16:colId xmlns:a16="http://schemas.microsoft.com/office/drawing/2014/main" val="266482590"/>
                    </a:ext>
                  </a:extLst>
                </a:gridCol>
                <a:gridCol w="2446972">
                  <a:extLst>
                    <a:ext uri="{9D8B030D-6E8A-4147-A177-3AD203B41FA5}">
                      <a16:colId xmlns:a16="http://schemas.microsoft.com/office/drawing/2014/main" val="839578305"/>
                    </a:ext>
                  </a:extLst>
                </a:gridCol>
                <a:gridCol w="2446972">
                  <a:extLst>
                    <a:ext uri="{9D8B030D-6E8A-4147-A177-3AD203B41FA5}">
                      <a16:colId xmlns:a16="http://schemas.microsoft.com/office/drawing/2014/main" val="276438106"/>
                    </a:ext>
                  </a:extLst>
                </a:gridCol>
                <a:gridCol w="2446974">
                  <a:extLst>
                    <a:ext uri="{9D8B030D-6E8A-4147-A177-3AD203B41FA5}">
                      <a16:colId xmlns:a16="http://schemas.microsoft.com/office/drawing/2014/main" val="3976595670"/>
                    </a:ext>
                  </a:extLst>
                </a:gridCol>
              </a:tblGrid>
              <a:tr h="1009396">
                <a:tc>
                  <a:txBody>
                    <a:bodyPr/>
                    <a:lstStyle/>
                    <a:p>
                      <a:pPr algn="l"/>
                      <a:r>
                        <a:rPr lang="en-GB" sz="1200" b="0" i="0" dirty="0">
                          <a:solidFill>
                            <a:srgbClr val="003B50"/>
                          </a:solidFill>
                          <a:latin typeface="Montserrat Regular"/>
                        </a:rPr>
                        <a:t>Étape</a:t>
                      </a:r>
                    </a:p>
                  </a:txBody>
                  <a:tcPr anchor="ctr">
                    <a:solidFill>
                      <a:srgbClr val="EAF6FA"/>
                    </a:solidFill>
                  </a:tcPr>
                </a:tc>
                <a:tc>
                  <a:txBody>
                    <a:bodyPr/>
                    <a:lstStyle/>
                    <a:p>
                      <a:pPr algn="l"/>
                      <a:r>
                        <a:rPr lang="en-GB" sz="1200" b="0" i="0">
                          <a:solidFill>
                            <a:srgbClr val="003B50"/>
                          </a:solidFill>
                          <a:latin typeface="Montserrat Regular"/>
                        </a:rPr>
                        <a:t>Type de stock</a:t>
                      </a:r>
                    </a:p>
                  </a:txBody>
                  <a:tcPr anchor="ctr">
                    <a:solidFill>
                      <a:srgbClr val="EAF6FA"/>
                    </a:solidFill>
                  </a:tcPr>
                </a:tc>
                <a:tc>
                  <a:txBody>
                    <a:bodyPr/>
                    <a:lstStyle/>
                    <a:p>
                      <a:pPr algn="l"/>
                      <a:r>
                        <a:rPr lang="en-GB" sz="1200" b="0" i="0">
                          <a:solidFill>
                            <a:srgbClr val="003B50"/>
                          </a:solidFill>
                          <a:latin typeface="Montserrat Regular"/>
                        </a:rPr>
                        <a:t>Durée</a:t>
                      </a:r>
                    </a:p>
                  </a:txBody>
                  <a:tcPr anchor="ctr">
                    <a:solidFill>
                      <a:srgbClr val="EAF6FA"/>
                    </a:solidFill>
                  </a:tcPr>
                </a:tc>
                <a:tc>
                  <a:txBody>
                    <a:bodyPr/>
                    <a:lstStyle/>
                    <a:p>
                      <a:pPr algn="l"/>
                      <a:r>
                        <a:rPr lang="en-GB" sz="1200" b="0" i="0">
                          <a:solidFill>
                            <a:srgbClr val="003B50"/>
                          </a:solidFill>
                          <a:latin typeface="Montserrat Regular"/>
                        </a:rPr>
                        <a:t>Exemple (fabrication)</a:t>
                      </a:r>
                    </a:p>
                  </a:txBody>
                  <a:tcPr anchor="ctr">
                    <a:solidFill>
                      <a:srgbClr val="EAF6FA"/>
                    </a:solidFill>
                  </a:tcPr>
                </a:tc>
                <a:extLst>
                  <a:ext uri="{0D108BD9-81ED-4DB2-BD59-A6C34878D82A}">
                    <a16:rowId xmlns:a16="http://schemas.microsoft.com/office/drawing/2014/main" val="2710619491"/>
                  </a:ext>
                </a:extLst>
              </a:tr>
              <a:tr h="1009396">
                <a:tc>
                  <a:txBody>
                    <a:bodyPr/>
                    <a:lstStyle/>
                    <a:p>
                      <a:pPr algn="l"/>
                      <a:r>
                        <a:rPr lang="en-GB" sz="1200" b="0" i="0" dirty="0">
                          <a:solidFill>
                            <a:srgbClr val="003B50"/>
                          </a:solidFill>
                          <a:latin typeface="Montserrat Regular"/>
                        </a:rPr>
                        <a:t>1. </a:t>
                      </a:r>
                      <a:r>
                        <a:rPr lang="en-GB" sz="1200" b="0" i="0" dirty="0" err="1">
                          <a:solidFill>
                            <a:srgbClr val="003B50"/>
                          </a:solidFill>
                          <a:latin typeface="Montserrat Regular"/>
                        </a:rPr>
                        <a:t>Approvisionnement</a:t>
                      </a:r>
                      <a:endParaRPr lang="en-GB" sz="1200" b="0" i="0" dirty="0">
                        <a:solidFill>
                          <a:srgbClr val="003B50"/>
                        </a:solidFill>
                        <a:latin typeface="Montserrat Regular"/>
                      </a:endParaRPr>
                    </a:p>
                  </a:txBody>
                  <a:tcPr anchor="ctr">
                    <a:solidFill>
                      <a:srgbClr val="FFFFFF"/>
                    </a:solidFill>
                  </a:tcPr>
                </a:tc>
                <a:tc>
                  <a:txBody>
                    <a:bodyPr/>
                    <a:lstStyle/>
                    <a:p>
                      <a:pPr algn="l"/>
                      <a:r>
                        <a:rPr lang="en-GB" sz="1200" b="0" i="0">
                          <a:solidFill>
                            <a:srgbClr val="003B50"/>
                          </a:solidFill>
                          <a:latin typeface="Montserrat Regular"/>
                        </a:rPr>
                        <a:t>Matières premières</a:t>
                      </a:r>
                    </a:p>
                  </a:txBody>
                  <a:tcPr anchor="ctr">
                    <a:solidFill>
                      <a:srgbClr val="FFFFFF"/>
                    </a:solidFill>
                  </a:tcPr>
                </a:tc>
                <a:tc>
                  <a:txBody>
                    <a:bodyPr/>
                    <a:lstStyle/>
                    <a:p>
                      <a:pPr algn="l"/>
                      <a:r>
                        <a:rPr lang="en-GB" sz="1200" b="0" i="0">
                          <a:solidFill>
                            <a:srgbClr val="003B50"/>
                          </a:solidFill>
                          <a:latin typeface="Montserrat Regular"/>
                        </a:rPr>
                        <a:t>Jours à semaines</a:t>
                      </a:r>
                    </a:p>
                  </a:txBody>
                  <a:tcPr anchor="ctr">
                    <a:solidFill>
                      <a:srgbClr val="FFFFFF"/>
                    </a:solidFill>
                  </a:tcPr>
                </a:tc>
                <a:tc>
                  <a:txBody>
                    <a:bodyPr/>
                    <a:lstStyle/>
                    <a:p>
                      <a:pPr algn="l"/>
                      <a:r>
                        <a:rPr lang="en-GB" sz="1200" b="0" i="0">
                          <a:solidFill>
                            <a:srgbClr val="003B50"/>
                          </a:solidFill>
                          <a:latin typeface="Montserrat Regular"/>
                        </a:rPr>
                        <a:t>L’acier arrive à l’usine ; stocké en entrepôt</a:t>
                      </a:r>
                    </a:p>
                  </a:txBody>
                  <a:tcPr anchor="ctr">
                    <a:solidFill>
                      <a:srgbClr val="FFFFFF"/>
                    </a:solidFill>
                  </a:tcPr>
                </a:tc>
                <a:extLst>
                  <a:ext uri="{0D108BD9-81ED-4DB2-BD59-A6C34878D82A}">
                    <a16:rowId xmlns:a16="http://schemas.microsoft.com/office/drawing/2014/main" val="546467303"/>
                  </a:ext>
                </a:extLst>
              </a:tr>
              <a:tr h="1009396">
                <a:tc>
                  <a:txBody>
                    <a:bodyPr/>
                    <a:lstStyle/>
                    <a:p>
                      <a:pPr algn="l"/>
                      <a:r>
                        <a:rPr lang="en-GB" sz="1200" b="0" i="0" dirty="0">
                          <a:solidFill>
                            <a:srgbClr val="003B50"/>
                          </a:solidFill>
                          <a:latin typeface="Montserrat Regular"/>
                        </a:rPr>
                        <a:t>2. Production</a:t>
                      </a:r>
                    </a:p>
                  </a:txBody>
                  <a:tcPr anchor="ctr">
                    <a:solidFill>
                      <a:srgbClr val="FFFFFF"/>
                    </a:solidFill>
                  </a:tcPr>
                </a:tc>
                <a:tc>
                  <a:txBody>
                    <a:bodyPr/>
                    <a:lstStyle/>
                    <a:p>
                      <a:pPr algn="l"/>
                      <a:r>
                        <a:rPr lang="en-GB" sz="1200" b="0" i="0" dirty="0" err="1">
                          <a:solidFill>
                            <a:srgbClr val="003B50"/>
                          </a:solidFill>
                          <a:latin typeface="Montserrat Regular"/>
                        </a:rPr>
                        <a:t>Encours</a:t>
                      </a:r>
                      <a:r>
                        <a:rPr lang="en-GB" sz="1200" b="0" i="0" dirty="0">
                          <a:solidFill>
                            <a:srgbClr val="003B50"/>
                          </a:solidFill>
                          <a:latin typeface="Montserrat Regular"/>
                        </a:rPr>
                        <a:t> (TEC)</a:t>
                      </a:r>
                    </a:p>
                  </a:txBody>
                  <a:tcPr anchor="ctr">
                    <a:solidFill>
                      <a:srgbClr val="FFFFFF"/>
                    </a:solidFill>
                  </a:tcPr>
                </a:tc>
                <a:tc>
                  <a:txBody>
                    <a:bodyPr/>
                    <a:lstStyle/>
                    <a:p>
                      <a:pPr algn="l"/>
                      <a:r>
                        <a:rPr lang="en-GB" sz="1200" b="0" i="0">
                          <a:solidFill>
                            <a:srgbClr val="003B50"/>
                          </a:solidFill>
                          <a:latin typeface="Montserrat Regular"/>
                        </a:rPr>
                        <a:t>Heures à jours</a:t>
                      </a:r>
                    </a:p>
                  </a:txBody>
                  <a:tcPr anchor="ctr">
                    <a:solidFill>
                      <a:srgbClr val="FFFFFF"/>
                    </a:solidFill>
                  </a:tcPr>
                </a:tc>
                <a:tc>
                  <a:txBody>
                    <a:bodyPr/>
                    <a:lstStyle/>
                    <a:p>
                      <a:pPr algn="l"/>
                      <a:r>
                        <a:rPr lang="en-GB" sz="1200" b="0" i="0">
                          <a:solidFill>
                            <a:srgbClr val="003B50"/>
                          </a:solidFill>
                          <a:latin typeface="Montserrat Regular"/>
                        </a:rPr>
                        <a:t>Acier découpé, usiné, assemblé sur ligne de production</a:t>
                      </a:r>
                    </a:p>
                  </a:txBody>
                  <a:tcPr anchor="ctr">
                    <a:solidFill>
                      <a:srgbClr val="FFFFFF"/>
                    </a:solidFill>
                  </a:tcPr>
                </a:tc>
                <a:extLst>
                  <a:ext uri="{0D108BD9-81ED-4DB2-BD59-A6C34878D82A}">
                    <a16:rowId xmlns:a16="http://schemas.microsoft.com/office/drawing/2014/main" val="1788548615"/>
                  </a:ext>
                </a:extLst>
              </a:tr>
              <a:tr h="1009396">
                <a:tc>
                  <a:txBody>
                    <a:bodyPr/>
                    <a:lstStyle/>
                    <a:p>
                      <a:pPr algn="l"/>
                      <a:r>
                        <a:rPr lang="en-GB" sz="1200" b="0" i="0">
                          <a:solidFill>
                            <a:srgbClr val="003B50"/>
                          </a:solidFill>
                          <a:latin typeface="Montserrat Regular"/>
                        </a:rPr>
                        <a:t>3. Distribution</a:t>
                      </a:r>
                    </a:p>
                  </a:txBody>
                  <a:tcPr anchor="ctr">
                    <a:solidFill>
                      <a:srgbClr val="FFFFFF"/>
                    </a:solidFill>
                  </a:tcPr>
                </a:tc>
                <a:tc>
                  <a:txBody>
                    <a:bodyPr/>
                    <a:lstStyle/>
                    <a:p>
                      <a:pPr algn="l"/>
                      <a:r>
                        <a:rPr lang="en-GB" sz="1200" b="0" i="0">
                          <a:solidFill>
                            <a:srgbClr val="003B50"/>
                          </a:solidFill>
                          <a:latin typeface="Montserrat Regular"/>
                        </a:rPr>
                        <a:t>Produits finis</a:t>
                      </a:r>
                    </a:p>
                  </a:txBody>
                  <a:tcPr anchor="ctr">
                    <a:solidFill>
                      <a:srgbClr val="FFFFFF"/>
                    </a:solidFill>
                  </a:tcPr>
                </a:tc>
                <a:tc>
                  <a:txBody>
                    <a:bodyPr/>
                    <a:lstStyle/>
                    <a:p>
                      <a:pPr algn="l"/>
                      <a:r>
                        <a:rPr lang="en-GB" sz="1200" b="0" i="0">
                          <a:solidFill>
                            <a:srgbClr val="003B50"/>
                          </a:solidFill>
                          <a:latin typeface="Montserrat Regular"/>
                        </a:rPr>
                        <a:t>Jours à semaines</a:t>
                      </a:r>
                    </a:p>
                  </a:txBody>
                  <a:tcPr anchor="ctr">
                    <a:solidFill>
                      <a:srgbClr val="FFFFFF"/>
                    </a:solidFill>
                  </a:tcPr>
                </a:tc>
                <a:tc>
                  <a:txBody>
                    <a:bodyPr/>
                    <a:lstStyle/>
                    <a:p>
                      <a:pPr algn="l"/>
                      <a:r>
                        <a:rPr lang="en-GB" sz="1200" b="0" i="0" dirty="0" err="1">
                          <a:solidFill>
                            <a:srgbClr val="003B50"/>
                          </a:solidFill>
                          <a:latin typeface="Montserrat Regular"/>
                        </a:rPr>
                        <a:t>Produits</a:t>
                      </a:r>
                      <a:r>
                        <a:rPr lang="en-GB" sz="1200" b="0" i="0" dirty="0">
                          <a:solidFill>
                            <a:srgbClr val="003B50"/>
                          </a:solidFill>
                          <a:latin typeface="Montserrat Regular"/>
                        </a:rPr>
                        <a:t> </a:t>
                      </a:r>
                      <a:r>
                        <a:rPr lang="en-GB" sz="1200" b="0" i="0" dirty="0" err="1">
                          <a:solidFill>
                            <a:srgbClr val="003B50"/>
                          </a:solidFill>
                          <a:latin typeface="Montserrat Regular"/>
                        </a:rPr>
                        <a:t>finis</a:t>
                      </a:r>
                      <a:r>
                        <a:rPr lang="en-GB" sz="1200" b="0" i="0" dirty="0">
                          <a:solidFill>
                            <a:srgbClr val="003B50"/>
                          </a:solidFill>
                          <a:latin typeface="Montserrat Regular"/>
                        </a:rPr>
                        <a:t> </a:t>
                      </a:r>
                      <a:r>
                        <a:rPr lang="en-GB" sz="1200" b="0" i="0" dirty="0" err="1">
                          <a:solidFill>
                            <a:srgbClr val="003B50"/>
                          </a:solidFill>
                          <a:latin typeface="Montserrat Regular"/>
                        </a:rPr>
                        <a:t>stockés</a:t>
                      </a:r>
                      <a:r>
                        <a:rPr lang="en-GB" sz="1200" b="0" i="0" dirty="0">
                          <a:solidFill>
                            <a:srgbClr val="003B50"/>
                          </a:solidFill>
                          <a:latin typeface="Montserrat Regular"/>
                        </a:rPr>
                        <a:t> </a:t>
                      </a:r>
                      <a:r>
                        <a:rPr lang="en-GB" sz="1200" b="0" i="0" dirty="0" err="1">
                          <a:solidFill>
                            <a:srgbClr val="003B50"/>
                          </a:solidFill>
                          <a:latin typeface="Montserrat Regular"/>
                        </a:rPr>
                        <a:t>en</a:t>
                      </a:r>
                      <a:r>
                        <a:rPr lang="en-GB" sz="1200" b="0" i="0" dirty="0">
                          <a:solidFill>
                            <a:srgbClr val="003B50"/>
                          </a:solidFill>
                          <a:latin typeface="Montserrat Regular"/>
                        </a:rPr>
                        <a:t> entrepôt </a:t>
                      </a:r>
                      <a:r>
                        <a:rPr lang="en-GB" sz="1200" b="0" i="0" dirty="0" err="1">
                          <a:solidFill>
                            <a:srgbClr val="003B50"/>
                          </a:solidFill>
                          <a:latin typeface="Montserrat Regular"/>
                        </a:rPr>
                        <a:t>en</a:t>
                      </a:r>
                      <a:r>
                        <a:rPr lang="en-GB" sz="1200" b="0" i="0" dirty="0">
                          <a:solidFill>
                            <a:srgbClr val="003B50"/>
                          </a:solidFill>
                          <a:latin typeface="Montserrat Regular"/>
                        </a:rPr>
                        <a:t> </a:t>
                      </a:r>
                      <a:r>
                        <a:rPr lang="en-GB" sz="1200" b="0" i="0" dirty="0" err="1">
                          <a:solidFill>
                            <a:srgbClr val="003B50"/>
                          </a:solidFill>
                          <a:latin typeface="Montserrat Regular"/>
                        </a:rPr>
                        <a:t>attente</a:t>
                      </a:r>
                      <a:r>
                        <a:rPr lang="en-GB" sz="1200" b="0" i="0" dirty="0">
                          <a:solidFill>
                            <a:srgbClr val="003B50"/>
                          </a:solidFill>
                          <a:latin typeface="Montserrat Regular"/>
                        </a:rPr>
                        <a:t> </a:t>
                      </a:r>
                      <a:r>
                        <a:rPr lang="en-GB" sz="1200" b="0" i="0" dirty="0" err="1">
                          <a:solidFill>
                            <a:srgbClr val="003B50"/>
                          </a:solidFill>
                          <a:latin typeface="Montserrat Regular"/>
                        </a:rPr>
                        <a:t>d’expédition</a:t>
                      </a:r>
                      <a:endParaRPr lang="en-GB" sz="1200" b="0" i="0" dirty="0">
                        <a:solidFill>
                          <a:srgbClr val="003B50"/>
                        </a:solidFill>
                        <a:latin typeface="Montserrat Regular"/>
                      </a:endParaRPr>
                    </a:p>
                  </a:txBody>
                  <a:tcPr anchor="ctr">
                    <a:solidFill>
                      <a:srgbClr val="FFFFFF"/>
                    </a:solidFill>
                  </a:tcPr>
                </a:tc>
                <a:extLst>
                  <a:ext uri="{0D108BD9-81ED-4DB2-BD59-A6C34878D82A}">
                    <a16:rowId xmlns:a16="http://schemas.microsoft.com/office/drawing/2014/main" val="3843736279"/>
                  </a:ext>
                </a:extLst>
              </a:tr>
              <a:tr h="1009396">
                <a:tc>
                  <a:txBody>
                    <a:bodyPr/>
                    <a:lstStyle/>
                    <a:p>
                      <a:pPr algn="l"/>
                      <a:r>
                        <a:rPr lang="en-GB" sz="1200" b="0" i="0" dirty="0">
                          <a:solidFill>
                            <a:srgbClr val="003B50"/>
                          </a:solidFill>
                          <a:latin typeface="Montserrat Regular"/>
                        </a:rPr>
                        <a:t>4. Stock de sécurité</a:t>
                      </a:r>
                    </a:p>
                  </a:txBody>
                  <a:tcPr anchor="ctr">
                    <a:solidFill>
                      <a:srgbClr val="FFFFFF"/>
                    </a:solidFill>
                  </a:tcPr>
                </a:tc>
                <a:tc>
                  <a:txBody>
                    <a:bodyPr/>
                    <a:lstStyle/>
                    <a:p>
                      <a:pPr algn="l"/>
                      <a:r>
                        <a:rPr lang="en-GB" sz="1200" b="0" i="0" dirty="0">
                          <a:solidFill>
                            <a:srgbClr val="003B50"/>
                          </a:solidFill>
                          <a:latin typeface="Montserrat Regular"/>
                        </a:rPr>
                        <a:t>Stock de sécurité (</a:t>
                      </a:r>
                      <a:r>
                        <a:rPr lang="en-GB" sz="1200" b="0" i="0" dirty="0" err="1">
                          <a:solidFill>
                            <a:srgbClr val="003B50"/>
                          </a:solidFill>
                          <a:latin typeface="Montserrat Regular"/>
                        </a:rPr>
                        <a:t>tous</a:t>
                      </a:r>
                      <a:r>
                        <a:rPr lang="en-GB" sz="1200" b="0" i="0" dirty="0">
                          <a:solidFill>
                            <a:srgbClr val="003B50"/>
                          </a:solidFill>
                          <a:latin typeface="Montserrat Regular"/>
                        </a:rPr>
                        <a:t> types)</a:t>
                      </a:r>
                    </a:p>
                  </a:txBody>
                  <a:tcPr anchor="ctr">
                    <a:solidFill>
                      <a:srgbClr val="FFFFFF"/>
                    </a:solidFill>
                  </a:tcPr>
                </a:tc>
                <a:tc>
                  <a:txBody>
                    <a:bodyPr/>
                    <a:lstStyle/>
                    <a:p>
                      <a:pPr algn="l"/>
                      <a:r>
                        <a:rPr lang="en-GB" sz="1200" b="0" i="0" dirty="0">
                          <a:solidFill>
                            <a:srgbClr val="003B50"/>
                          </a:solidFill>
                          <a:latin typeface="Montserrat Regular"/>
                        </a:rPr>
                        <a:t>Variable</a:t>
                      </a:r>
                    </a:p>
                  </a:txBody>
                  <a:tcPr anchor="ctr">
                    <a:solidFill>
                      <a:srgbClr val="FFFFFF"/>
                    </a:solidFill>
                  </a:tcPr>
                </a:tc>
                <a:tc>
                  <a:txBody>
                    <a:bodyPr/>
                    <a:lstStyle/>
                    <a:p>
                      <a:pPr algn="l"/>
                      <a:r>
                        <a:rPr lang="en-GB" sz="1200" b="0" i="0" dirty="0" err="1">
                          <a:solidFill>
                            <a:srgbClr val="003B50"/>
                          </a:solidFill>
                          <a:latin typeface="Montserrat Regular"/>
                        </a:rPr>
                        <a:t>Unités</a:t>
                      </a:r>
                      <a:r>
                        <a:rPr lang="en-GB" sz="1200" b="0" i="0" dirty="0">
                          <a:solidFill>
                            <a:srgbClr val="003B50"/>
                          </a:solidFill>
                          <a:latin typeface="Montserrat Regular"/>
                        </a:rPr>
                        <a:t> </a:t>
                      </a:r>
                      <a:r>
                        <a:rPr lang="en-GB" sz="1200" b="0" i="0" dirty="0" err="1">
                          <a:solidFill>
                            <a:srgbClr val="003B50"/>
                          </a:solidFill>
                          <a:latin typeface="Montserrat Regular"/>
                        </a:rPr>
                        <a:t>supplémentaires</a:t>
                      </a:r>
                      <a:r>
                        <a:rPr lang="en-GB" sz="1200" b="0" i="0" dirty="0">
                          <a:solidFill>
                            <a:srgbClr val="003B50"/>
                          </a:solidFill>
                          <a:latin typeface="Montserrat Regular"/>
                        </a:rPr>
                        <a:t> </a:t>
                      </a:r>
                      <a:r>
                        <a:rPr lang="en-GB" sz="1200" b="0" i="0" dirty="0" err="1">
                          <a:solidFill>
                            <a:srgbClr val="003B50"/>
                          </a:solidFill>
                          <a:latin typeface="Montserrat Regular"/>
                        </a:rPr>
                        <a:t>gardées</a:t>
                      </a:r>
                      <a:r>
                        <a:rPr lang="en-GB" sz="1200" b="0" i="0" dirty="0">
                          <a:solidFill>
                            <a:srgbClr val="003B50"/>
                          </a:solidFill>
                          <a:latin typeface="Montserrat Regular"/>
                        </a:rPr>
                        <a:t> pour </a:t>
                      </a:r>
                      <a:r>
                        <a:rPr lang="en-GB" sz="1200" b="0" i="0" dirty="0" err="1">
                          <a:solidFill>
                            <a:srgbClr val="003B50"/>
                          </a:solidFill>
                          <a:latin typeface="Montserrat Regular"/>
                        </a:rPr>
                        <a:t>gérer</a:t>
                      </a:r>
                      <a:r>
                        <a:rPr lang="en-GB" sz="1200" b="0" i="0" dirty="0">
                          <a:solidFill>
                            <a:srgbClr val="003B50"/>
                          </a:solidFill>
                          <a:latin typeface="Montserrat Regular"/>
                        </a:rPr>
                        <a:t> les pics de </a:t>
                      </a:r>
                      <a:r>
                        <a:rPr lang="en-GB" sz="1200" b="0" i="0" dirty="0" err="1">
                          <a:solidFill>
                            <a:srgbClr val="003B50"/>
                          </a:solidFill>
                          <a:latin typeface="Montserrat Regular"/>
                        </a:rPr>
                        <a:t>demande</a:t>
                      </a:r>
                      <a:r>
                        <a:rPr lang="en-GB" sz="1200" b="0" i="0" dirty="0">
                          <a:solidFill>
                            <a:srgbClr val="003B50"/>
                          </a:solidFill>
                          <a:latin typeface="Montserrat Regular"/>
                        </a:rPr>
                        <a:t> </a:t>
                      </a:r>
                      <a:r>
                        <a:rPr lang="en-GB" sz="1200" b="0" i="0" dirty="0" err="1">
                          <a:solidFill>
                            <a:srgbClr val="003B50"/>
                          </a:solidFill>
                          <a:latin typeface="Montserrat Regular"/>
                        </a:rPr>
                        <a:t>ou</a:t>
                      </a:r>
                      <a:r>
                        <a:rPr lang="en-GB" sz="1200" b="0" i="0" dirty="0">
                          <a:solidFill>
                            <a:srgbClr val="003B50"/>
                          </a:solidFill>
                          <a:latin typeface="Montserrat Regular"/>
                        </a:rPr>
                        <a:t> les retards</a:t>
                      </a:r>
                    </a:p>
                  </a:txBody>
                  <a:tcPr anchor="ctr">
                    <a:solidFill>
                      <a:srgbClr val="FFFFFF"/>
                    </a:solidFill>
                  </a:tcPr>
                </a:tc>
                <a:extLst>
                  <a:ext uri="{0D108BD9-81ED-4DB2-BD59-A6C34878D82A}">
                    <a16:rowId xmlns:a16="http://schemas.microsoft.com/office/drawing/2014/main" val="764537893"/>
                  </a:ext>
                </a:extLst>
              </a:tr>
            </a:tbl>
          </a:graphicData>
        </a:graphic>
      </p:graphicFrame>
    </p:spTree>
    <p:extLst>
      <p:ext uri="{BB962C8B-B14F-4D97-AF65-F5344CB8AC3E}">
        <p14:creationId xmlns:p14="http://schemas.microsoft.com/office/powerpoint/2010/main" val="4231924121"/>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0AE8B-DC30-28D3-A627-09A7002E0F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DD8753-D49A-BA33-E1E8-33286836C352}"/>
              </a:ext>
            </a:extLst>
          </p:cNvPr>
          <p:cNvSpPr>
            <a:spLocks noGrp="1"/>
          </p:cNvSpPr>
          <p:nvPr>
            <p:ph type="title"/>
          </p:nvPr>
        </p:nvSpPr>
        <p:spPr>
          <a:xfrm>
            <a:off x="1984088" y="2028968"/>
            <a:ext cx="6595572" cy="1821063"/>
          </a:xfrm>
        </p:spPr>
        <p:txBody>
          <a:bodyPr>
            <a:normAutofit fontScale="90000"/>
          </a:bodyPr>
          <a:lstStyle/>
          <a:p>
            <a:pPr algn="ctr">
              <a:lnSpc>
                <a:spcPct val="150000"/>
              </a:lnSpc>
              <a:spcBef>
                <a:spcPts val="2400"/>
              </a:spcBef>
              <a:spcAft>
                <a:spcPts val="1200"/>
              </a:spcAft>
            </a:pPr>
            <a:r>
              <a:rPr lang="pl-PL" sz="3600" b="0" dirty="0" err="1"/>
              <a:t>Section 2Coûts des stocks — les quatre catégories de coûts</a:t>
            </a:r>
            <a:br>
              <a:rPr lang="pl-PL" sz="3600" dirty="0"/>
            </a:br>
            <a:br>
              <a:rPr lang="pl-PL" sz="4000" dirty="0"/>
            </a:br>
            <a:br>
              <a:rPr lang="en-US" sz="4000" dirty="0"/>
            </a:br>
            <a:br>
              <a:rPr lang="en-US" sz="4000" dirty="0"/>
            </a:br>
            <a:br>
              <a:rPr lang="pl-PL" dirty="0"/>
            </a:br>
            <a:br>
              <a:rPr lang="pl-PL" dirty="0"/>
            </a:br>
            <a:br>
              <a:rPr lang="pl-PL" dirty="0"/>
            </a:br>
            <a:endParaRPr lang="pl-PL" dirty="0"/>
          </a:p>
        </p:txBody>
      </p:sp>
    </p:spTree>
    <p:extLst>
      <p:ext uri="{BB962C8B-B14F-4D97-AF65-F5344CB8AC3E}">
        <p14:creationId xmlns:p14="http://schemas.microsoft.com/office/powerpoint/2010/main" val="315719742"/>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E0AA9B17-0571-4559-99EF-AC946B636D3B}">
  <we:reference id="wa200010215" version="1.0.0.0" store="en-US" storeType="OMEX"/>
  <we:alternateReferences>
    <we:reference id="WA200010215" version="1.0.0.0" store="" storeType="OMEX"/>
  </we:alternateReferences>
  <we:properties>
    <we:property name="bps.codex_control.document_id" value="&quot;d1aaa9e7-d000-448c-928e-c7a7c390c6b5&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9B75DAF-5353-41DC-B705-3B7EA62DB7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251</TotalTime>
  <Words>2359</Words>
  <Application>Microsoft Office PowerPoint</Application>
  <PresentationFormat>Widescreen</PresentationFormat>
  <Paragraphs>256</Paragraphs>
  <Slides>25</Slides>
  <Notes>25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25</vt:i4>
      </vt:variant>
    </vt:vector>
  </HeadingPairs>
  <TitlesOfParts>
    <vt:vector size="34" baseType="lpstr">
      <vt:lpstr>Aptos</vt:lpstr>
      <vt:lpstr>Arial</vt:lpstr>
      <vt:lpstr>Arial Rounded MT Bold</vt:lpstr>
      <vt:lpstr>Calibri</vt:lpstr>
      <vt:lpstr>Helvetica Neue</vt:lpstr>
      <vt:lpstr>Helvetica Neue Medium</vt:lpstr>
      <vt:lpstr>Montserrat Regular</vt:lpstr>
      <vt:lpstr>Wingdings</vt:lpstr>
      <vt:lpstr>21_BasicWhite</vt:lpstr>
      <vt:lpstr>Fondamentaux de la gestion des stocks</vt:lpstr>
      <vt:lpstr>Road Transportation Systems Engineering Development in the Sub-Saharan Africa – Modern EU Master Programme &amp; Capacity Building</vt:lpstr>
      <vt:lpstr>PowerPoint Presentation</vt:lpstr>
      <vt:lpstr>Objectifs d’apprentissage </vt:lpstr>
      <vt:lpstr>Section 1Objectif et types de stocks      </vt:lpstr>
      <vt:lpstr>Pourquoi les entreprises détiennent des stocks   </vt:lpstr>
      <vt:lpstr>Quatre types de stocks    </vt:lpstr>
      <vt:lpstr>Comment les stocks circulent dans une entreprise    </vt:lpstr>
      <vt:lpstr>Section 2Coûts des stocks — les quatre catégories de coûts       </vt:lpstr>
      <vt:lpstr>Catégorie de coût 1 : coûts de détention des stocks    </vt:lpstr>
      <vt:lpstr>Composantes du coût de détention   </vt:lpstr>
      <vt:lpstr>Catégorie de coût 2 : coûts de commande    </vt:lpstr>
      <vt:lpstr>Composantes du coût de commande   </vt:lpstr>
      <vt:lpstr>Catégorie de coût 3 : coûts de rupture de stock    </vt:lpstr>
      <vt:lpstr>Composantes du coût de rupture de stock   </vt:lpstr>
      <vt:lpstr>Catégorie de coût 4 : coût d’achat     </vt:lpstr>
      <vt:lpstr>Section 3Indicateurs de performance des stocks        </vt:lpstr>
      <vt:lpstr>Indicateur 1 : taux de rotation des stocks      </vt:lpstr>
      <vt:lpstr>PowerPoint Presentation</vt:lpstr>
      <vt:lpstr>Indicateur 2 : jours de stock       </vt:lpstr>
      <vt:lpstr>PowerPoint Presentation</vt:lpstr>
      <vt:lpstr>Indicateur 3 : taux de service / niveau de service        </vt:lpstr>
      <vt:lpstr>Exemple de taux de service </vt:lpstr>
      <vt:lpstr>Points clés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Daniel Kaszubowski</dc:creator>
  <cp:lastModifiedBy>Wojciech Kustra</cp:lastModifiedBy>
  <cp:revision>40</cp:revision>
  <dcterms:modified xsi:type="dcterms:W3CDTF">2026-07-13T09:24:45Z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