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9" r:id="rId3"/>
    <p:sldId id="313" r:id="rId4"/>
    <p:sldId id="301" r:id="rId5"/>
    <p:sldId id="263" r:id="rId6"/>
    <p:sldId id="300" r:id="rId7"/>
    <p:sldId id="327" r:id="rId8"/>
    <p:sldId id="261" r:id="rId9"/>
    <p:sldId id="319" r:id="rId10"/>
    <p:sldId id="321" r:id="rId11"/>
    <p:sldId id="332" r:id="rId12"/>
    <p:sldId id="328" r:id="rId13"/>
    <p:sldId id="329" r:id="rId14"/>
    <p:sldId id="336" r:id="rId15"/>
    <p:sldId id="330" r:id="rId16"/>
    <p:sldId id="315" r:id="rId17"/>
    <p:sldId id="324" r:id="rId18"/>
    <p:sldId id="322" r:id="rId19"/>
    <p:sldId id="311" r:id="rId20"/>
    <p:sldId id="317" r:id="rId21"/>
    <p:sldId id="326" r:id="rId22"/>
    <p:sldId id="333" r:id="rId23"/>
    <p:sldId id="302" r:id="rId24"/>
    <p:sldId id="298" r:id="rId25"/>
    <p:sldId id="297" r:id="rId26"/>
    <p:sldId id="334" r:id="rId27"/>
    <p:sldId id="335" r:id="rId28"/>
    <p:sldId id="304" r:id="rId29"/>
    <p:sldId id="306" r:id="rId30"/>
    <p:sldId id="307" r:id="rId31"/>
    <p:sldId id="308" r:id="rId32"/>
    <p:sldId id="305" r:id="rId33"/>
    <p:sldId id="30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5" autoAdjust="0"/>
    <p:restoredTop sz="90849" autoAdjust="0"/>
  </p:normalViewPr>
  <p:slideViewPr>
    <p:cSldViewPr snapToGrid="0">
      <p:cViewPr varScale="1">
        <p:scale>
          <a:sx n="91" d="100"/>
          <a:sy n="91" d="100"/>
        </p:scale>
        <p:origin x="10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E12D-ED51-4B09-84B1-ACF82B8CFD8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A7E8-C080-4388-B306-9D3EDE6178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47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103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40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53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04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022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178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53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993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39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2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42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83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13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60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42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718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1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65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9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85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2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5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2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56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58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74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89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ms-v1-files.superszkolna.pl/sites/1060/cms/szablony/64291/pliki/czesc_v_teoria_samodeterminacji_30042020.pdf" TargetMode="External"/><Relationship Id="rId2" Type="http://schemas.openxmlformats.org/officeDocument/2006/relationships/hyperlink" Target="http://www.psychologia.net.pl/artykul.php?level=23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xuSAAvO3Qe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zhum.muzhp.pl/media/files/Obronnosc_Zeszyty_Naukowe_Wydzialu_Zarzadzania_i_Dowodzenia_Akademii_Obrony_Narodowej/Obronnosc_Zeszyty_Naukowe_Wydzialu_Zarzadzania_i_Dowodzenia_Akademii_Obrony_Narodowej-r2012-t-n4/Obronnosc_Zeszyty_Naukowe_Wydzialu_Zarzadzania_i_Dowodzenia_Akademii_Obrony_Narodowej-r2012-t-n4-s101-116/Obronnosc_Zeszyty_Naukowe_Wydzialu_Zarzadzania_i_Dowodzenia_Akademii_Obrony_Narodowej-r2012-t-n4-s101-116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27B11-AF45-4423-A1D5-A250071C7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/>
              <a:t>Psychologiczne Aspekty Zarządzania Zespołem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23D540-52D2-4796-9083-DB4C481A9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pl-PL" sz="1400" dirty="0"/>
              <a:t>Dr inż. Magda Rościszewska</a:t>
            </a:r>
          </a:p>
          <a:p>
            <a:pPr algn="r"/>
            <a:r>
              <a:rPr lang="pl-PL" sz="1400" dirty="0"/>
              <a:t>Wydział Inżynierii mechanicznej i okrętownictwa</a:t>
            </a:r>
          </a:p>
          <a:p>
            <a:pPr algn="r"/>
            <a:r>
              <a:rPr lang="pl-PL" sz="1400" dirty="0"/>
              <a:t>Instytut Technologii Maszyn i Materiałów</a:t>
            </a:r>
          </a:p>
        </p:txBody>
      </p:sp>
    </p:spTree>
    <p:extLst>
      <p:ext uri="{BB962C8B-B14F-4D97-AF65-F5344CB8AC3E}">
        <p14:creationId xmlns:p14="http://schemas.microsoft.com/office/powerpoint/2010/main" val="82688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A3293-2552-4334-856D-3FFB9EB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1800" b="1" dirty="0"/>
              <a:t>Nowoczesne teorie motywacji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0FD16-55BA-4876-B2EA-E4B05156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253893" cy="3094129"/>
          </a:xfrm>
        </p:spPr>
        <p:txBody>
          <a:bodyPr>
            <a:normAutofit/>
          </a:bodyPr>
          <a:lstStyle/>
          <a:p>
            <a:r>
              <a:rPr lang="pl-PL" dirty="0"/>
              <a:t>Twórcy teorii SDT zbadali, czy ludzie poddani naciskowi będą w efekcie naciskać na innych.</a:t>
            </a:r>
          </a:p>
          <a:p>
            <a:r>
              <a:rPr lang="pl-PL" dirty="0"/>
              <a:t> Uczestnicy badania byli proszeni o nauczenie innych rozwiązywania pewnego problemu…. </a:t>
            </a:r>
          </a:p>
          <a:p>
            <a:endParaRPr lang="pl-PL" dirty="0"/>
          </a:p>
        </p:txBody>
      </p:sp>
      <p:pic>
        <p:nvPicPr>
          <p:cNvPr id="1028" name="Picture 4" descr="Praca zespołowa lub budowanie zespołu, wektor spotkanie biznesowe w biurze.  Konferencja i burza mózgów, grafika raportu rocznego i statystyk, dyskusja  i planowanie w płaskim stylu | Premium Wektor">
            <a:extLst>
              <a:ext uri="{FF2B5EF4-FFF2-40B4-BE49-F238E27FC236}">
                <a16:creationId xmlns:a16="http://schemas.microsoft.com/office/drawing/2014/main" id="{F9764857-304F-4CB7-ACF5-8CAA0D39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8" y="2727208"/>
            <a:ext cx="4853150" cy="31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rzędnik Biznesowych Grafika Spotkania, Konferencje I Ilustracja Wektor -  Ilustracja złożonej z chłopiec, biznes: 154520827">
            <a:extLst>
              <a:ext uri="{FF2B5EF4-FFF2-40B4-BE49-F238E27FC236}">
                <a16:creationId xmlns:a16="http://schemas.microsoft.com/office/drawing/2014/main" id="{8A0E463D-7971-4181-9ADC-3F5B8668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9" y="3117634"/>
            <a:ext cx="3639734" cy="25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8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dirty="0"/>
              <a:t>Psychologiczne Aspekty Zarządzania Zespołem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3693335" y="2609193"/>
            <a:ext cx="6307258" cy="43355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000" b="1" dirty="0"/>
              <a:t>Co sprawia, że Ci się chce?</a:t>
            </a:r>
          </a:p>
          <a:p>
            <a:pPr marL="0" indent="0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51420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0FD16-55BA-4876-B2EA-E4B05156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7847098" cy="3094129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5CEFA64-6865-47F2-A05B-213B7EAF0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496"/>
            <a:ext cx="6380826" cy="617347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58692A7-18F0-4DB2-A9DF-AD5331FC2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08" y="1601701"/>
            <a:ext cx="5667312" cy="14793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2267917-25A0-4DF3-B922-C998F0652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826" y="3001829"/>
            <a:ext cx="5610594" cy="37526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7DD2EF1-7B0A-48CB-A675-955D1BDED578}"/>
              </a:ext>
            </a:extLst>
          </p:cNvPr>
          <p:cNvSpPr txBox="1"/>
          <p:nvPr/>
        </p:nvSpPr>
        <p:spPr>
          <a:xfrm>
            <a:off x="7108419" y="626533"/>
            <a:ext cx="2849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test Herzberga </a:t>
            </a:r>
          </a:p>
          <a:p>
            <a:pPr algn="ctr"/>
            <a:r>
              <a:rPr lang="pl-PL" b="1" dirty="0"/>
              <a:t>Analiza motywacji do pracy </a:t>
            </a:r>
          </a:p>
        </p:txBody>
      </p:sp>
    </p:spTree>
    <p:extLst>
      <p:ext uri="{BB962C8B-B14F-4D97-AF65-F5344CB8AC3E}">
        <p14:creationId xmlns:p14="http://schemas.microsoft.com/office/powerpoint/2010/main" val="135832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0FD16-55BA-4876-B2EA-E4B05156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7847098" cy="3094129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0632A4E1-7529-4BEA-9B25-C26716C0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10E147E-4969-4B02-AFD8-D8A018943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8"/>
          <a:stretch/>
        </p:blipFill>
        <p:spPr>
          <a:xfrm>
            <a:off x="80625" y="163281"/>
            <a:ext cx="6603344" cy="6150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92D684B-453B-4F9D-A230-423F9836FA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2" b="1"/>
          <a:stretch/>
        </p:blipFill>
        <p:spPr>
          <a:xfrm>
            <a:off x="6709533" y="1588347"/>
            <a:ext cx="5462802" cy="20044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2A6D1D0-E0AA-4914-BD51-F432774BC9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78"/>
          <a:stretch/>
        </p:blipFill>
        <p:spPr>
          <a:xfrm>
            <a:off x="6709532" y="3592783"/>
            <a:ext cx="5462801" cy="176588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383990D-BDE9-4BAD-A397-CBA952442BA5}"/>
              </a:ext>
            </a:extLst>
          </p:cNvPr>
          <p:cNvSpPr txBox="1"/>
          <p:nvPr/>
        </p:nvSpPr>
        <p:spPr>
          <a:xfrm>
            <a:off x="7932508" y="614310"/>
            <a:ext cx="2849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test Herzberga </a:t>
            </a:r>
          </a:p>
          <a:p>
            <a:pPr algn="ctr"/>
            <a:r>
              <a:rPr lang="pl-PL" b="1" dirty="0"/>
              <a:t>Analiza motywacji do pracy </a:t>
            </a:r>
          </a:p>
        </p:txBody>
      </p:sp>
    </p:spTree>
    <p:extLst>
      <p:ext uri="{BB962C8B-B14F-4D97-AF65-F5344CB8AC3E}">
        <p14:creationId xmlns:p14="http://schemas.microsoft.com/office/powerpoint/2010/main" val="118185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FDF916-1ADC-4212-B45D-560C31D3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9F4757D-D1B9-4BB7-98F7-34887185B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92" b="1"/>
          <a:stretch/>
        </p:blipFill>
        <p:spPr>
          <a:xfrm>
            <a:off x="1953516" y="217385"/>
            <a:ext cx="8284968" cy="303994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3EC28D9-F5AE-4A60-BA80-99D0823B3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8"/>
          <a:stretch/>
        </p:blipFill>
        <p:spPr>
          <a:xfrm>
            <a:off x="1953516" y="3257333"/>
            <a:ext cx="8284968" cy="26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0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BFDE106-E8CE-4644-8611-79B60FA2A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56446"/>
            <a:ext cx="5250462" cy="674510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1B23A1F-FFBE-4141-B2AB-D2EF834B9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06" y="83826"/>
            <a:ext cx="6220178" cy="79444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94966FD-8210-4825-B7B2-DAD6661DE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0"/>
          <a:stretch/>
        </p:blipFill>
        <p:spPr>
          <a:xfrm>
            <a:off x="5972950" y="878268"/>
            <a:ext cx="5885643" cy="592328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A67F6B5-391C-4BF6-B1C2-E1224482A62F}"/>
              </a:ext>
            </a:extLst>
          </p:cNvPr>
          <p:cNvSpPr txBox="1"/>
          <p:nvPr/>
        </p:nvSpPr>
        <p:spPr>
          <a:xfrm>
            <a:off x="4835344" y="8382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WYNIKI</a:t>
            </a:r>
          </a:p>
        </p:txBody>
      </p:sp>
    </p:spTree>
    <p:extLst>
      <p:ext uri="{BB962C8B-B14F-4D97-AF65-F5344CB8AC3E}">
        <p14:creationId xmlns:p14="http://schemas.microsoft.com/office/powerpoint/2010/main" val="334243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A3293-2552-4334-856D-3FFB9EB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1800" b="1" dirty="0"/>
              <a:t>Nowoczesne teorie motywacji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0FD16-55BA-4876-B2EA-E4B05156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2900" b="1" dirty="0"/>
              <a:t>Strategie wpływania na motywację technicznie zorientowanych pracowników:</a:t>
            </a:r>
          </a:p>
          <a:p>
            <a:r>
              <a:rPr lang="pl-PL" b="1" u="sng" dirty="0"/>
              <a:t>A. Tworzenie środowiska sprzyjającego rozwojowi kompetencji:</a:t>
            </a:r>
            <a:endParaRPr lang="pl-PL" u="sng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pl-PL" b="1" dirty="0"/>
              <a:t>Szkolenia i rozwój:</a:t>
            </a:r>
            <a:r>
              <a:rPr lang="pl-PL" dirty="0"/>
              <a:t> Organizowanie regularnych szkoleń, konferencji i warsztatów technicznych. Wspieranie pracowników w zdobywaniu certyfikatów oraz uczestnictwie w programach rozwoju zawodowego.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b="1" dirty="0"/>
              <a:t>Projekty R&amp;D:</a:t>
            </a:r>
            <a:r>
              <a:rPr lang="pl-PL" dirty="0"/>
              <a:t> Zachęcanie inżynierów do angażowania się w projekty badawczo-rozwojowe oraz eksperymentalne, które pozwalają na zastosowanie i rozwój ich umiejętności.</a:t>
            </a:r>
          </a:p>
          <a:p>
            <a:r>
              <a:rPr lang="pl-PL" b="1" u="sng" dirty="0"/>
              <a:t>B. Promowanie autonomii i samodzielności:</a:t>
            </a:r>
            <a:endParaRPr lang="pl-PL" u="sng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pl-PL" b="1" dirty="0"/>
              <a:t>Elastyczne podejście do zarządzania:</a:t>
            </a:r>
            <a:r>
              <a:rPr lang="pl-PL" dirty="0"/>
              <a:t> Zapewnienie inżynierom większej swobody w wyborze narzędzi, technologii oraz metod pracy. Unikanie mikrozarządzania i zaufanie do ich profesjonalnych kompetencji.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b="1" dirty="0"/>
              <a:t>Własne projekty:</a:t>
            </a:r>
            <a:r>
              <a:rPr lang="pl-PL" dirty="0"/>
              <a:t> Umożliwienie inżynierom inicjowania i realizacji własnych projektów, które są zgodne z celami organizacji, ale dają im swobodę w ich realizacji.</a:t>
            </a:r>
          </a:p>
          <a:p>
            <a:r>
              <a:rPr lang="pl-PL" b="1" u="sng" dirty="0"/>
              <a:t>C. Zapewnienie wyzwań i złożoności zadań:</a:t>
            </a:r>
            <a:endParaRPr lang="pl-PL" u="sng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pl-PL" b="1" dirty="0"/>
              <a:t>Rotacja zadań:</a:t>
            </a:r>
            <a:r>
              <a:rPr lang="pl-PL" dirty="0"/>
              <a:t> Wprowadzenie systemu rotacji zadań, który pozwala inżynierom pracować nad różnorodnymi projektami i rozwijać umiejętności w różnych obszarach.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b="1" dirty="0"/>
              <a:t>Projekty cross-funkcjonalne:</a:t>
            </a:r>
            <a:r>
              <a:rPr lang="pl-PL" dirty="0"/>
              <a:t> Tworzenie zespołów projektowych składających się z ekspertów z różnych dziedzin, co pozwala na rozwiązywanie złożonych problemów z różnych perspektyw.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75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A3293-2552-4334-856D-3FFB9EB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1800" b="1" dirty="0"/>
              <a:t>Nowoczesne teorie motywacji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0FD16-55BA-4876-B2EA-E4B05156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Strategie wpływania na motywację technicznie zorientowanych pracowników:</a:t>
            </a:r>
          </a:p>
          <a:p>
            <a:r>
              <a:rPr lang="pl-PL" b="1" u="sng" dirty="0"/>
              <a:t>D. Jasność celów i komunikowanie sensu pracy:</a:t>
            </a:r>
            <a:endParaRPr lang="pl-PL" u="sng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pl-PL" b="1" dirty="0"/>
              <a:t>Transparentność komunikacji:</a:t>
            </a:r>
            <a:r>
              <a:rPr lang="pl-PL" dirty="0"/>
              <a:t> Regularne spotkania informacyjne z zarządem, na których omawiane są cele firmy, postępy oraz znaczenie pracy poszczególnych zespołów inżynierskich.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b="1" dirty="0"/>
              <a:t>Feedback:</a:t>
            </a:r>
            <a:r>
              <a:rPr lang="pl-PL" dirty="0"/>
              <a:t> Regularne udzielanie konstruktywnej informacji zwrotnej, która pokazuje, jak praca inżynierów przyczynia się do osiągania celów organizacji.</a:t>
            </a:r>
          </a:p>
          <a:p>
            <a:r>
              <a:rPr lang="pl-PL" b="1" u="sng" dirty="0"/>
              <a:t>E. Wspieranie współpracy i wymiany wiedzy:</a:t>
            </a:r>
            <a:endParaRPr lang="pl-PL" u="sng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pl-PL" b="1" dirty="0"/>
              <a:t>Mentoring:</a:t>
            </a:r>
            <a:r>
              <a:rPr lang="pl-PL" dirty="0"/>
              <a:t> Wprowadzenie programów </a:t>
            </a:r>
            <a:r>
              <a:rPr lang="pl-PL" dirty="0" err="1"/>
              <a:t>mentoringowych</a:t>
            </a:r>
            <a:r>
              <a:rPr lang="pl-PL" dirty="0"/>
              <a:t>, w których doświadczeni inżynierowie dzielą się swoją wiedzą z młodszymi kolegami.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b="1" dirty="0"/>
              <a:t>Społeczności techniczne:</a:t>
            </a:r>
            <a:r>
              <a:rPr lang="pl-PL" dirty="0"/>
              <a:t> Tworzenie wewnętrznych grup tematycznych, które umożliwiają pracownikom dzielenie się wiedzą, omawianie nowych technologii i rozwiązań oraz wspólne rozwiązywanie problemów.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98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A3293-2552-4334-856D-3FFB9EB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1800" b="1" dirty="0"/>
              <a:t>Nowoczesne teorie motywacji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0FD16-55BA-4876-B2EA-E4B05156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845732"/>
            <a:ext cx="7654582" cy="4278172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Metoda 6 kroków – wprowadzanie SDT na grunt organizacji: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Zadawanie pytań otwartych i zapraszanie do wspólnego rozwiązywania istotnych problemów.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Słuchanie aktywne, zakładające uznawanie perspektywy pracowników.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Oferowanie możliwości podejmowania wyboru wewnątrz struktury, włączając w to wyjaśnianie zakresu obowiązków.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Przekazywanie szczerej informacji zwrotnej, która potwierdza inicjatywę i fakty, lecz nie osądza.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Minimalizowanie przymusowej kontroli, takiej jak nagrody i porównywanie z innymi.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Rozwój talentów oraz dzielenie się wiedzą, jako sposób na uwydatnianie kompetencji i autonomii.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10D65B7-3C45-4F59-94AE-2C8A9203E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195" y="1907957"/>
            <a:ext cx="3707358" cy="37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A3293-2552-4334-856D-3FFB9EB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1800" b="1" dirty="0"/>
              <a:t>Case </a:t>
            </a:r>
            <a:r>
              <a:rPr lang="pl-PL" sz="1800" b="1" dirty="0" err="1"/>
              <a:t>Study</a:t>
            </a:r>
            <a:r>
              <a:rPr lang="pl-PL" sz="1800" b="1" dirty="0"/>
              <a:t> 1.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0FD16-55BA-4876-B2EA-E4B05156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08" y="1792014"/>
            <a:ext cx="11970912" cy="4077080"/>
          </a:xfrm>
        </p:spPr>
        <p:txBody>
          <a:bodyPr>
            <a:noAutofit/>
          </a:bodyPr>
          <a:lstStyle/>
          <a:p>
            <a:r>
              <a:rPr lang="pl-PL" sz="1400" b="1" dirty="0"/>
              <a:t>1. Przypadek: Zespół Inżynierów w Projekcie Rozwoju Oprogramowania – Google</a:t>
            </a:r>
            <a:endParaRPr lang="pl-PL" sz="1400" dirty="0"/>
          </a:p>
          <a:p>
            <a:r>
              <a:rPr lang="pl-PL" sz="1200" b="1" dirty="0"/>
              <a:t>Tło:</a:t>
            </a:r>
            <a:r>
              <a:rPr lang="pl-PL" sz="1200" dirty="0"/>
              <a:t> Google, znana z innowacyjnego podejścia do zarządzania, prowadziło projekt rozwijający nowe funkcje w swojej platformie Google Drive. Projekt wymagał dużego wysiłku ze strony zespołu inżynierów, którzy musieli sprostać ambitnym celom technologicznym i czasowym.</a:t>
            </a:r>
          </a:p>
          <a:p>
            <a:r>
              <a:rPr lang="pl-PL" sz="1400" b="1" dirty="0"/>
              <a:t>Wyzwania:</a:t>
            </a:r>
            <a:endParaRPr lang="pl-PL" sz="1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200" b="1" dirty="0"/>
              <a:t>Utrzymanie wysokiej motywacji:</a:t>
            </a:r>
            <a:r>
              <a:rPr lang="pl-PL" sz="1200" dirty="0"/>
              <a:t> Zespół musiał pracować w intensywnym tempie, co prowadziło do wypalenia i spadku motywacji.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200" b="1" dirty="0"/>
              <a:t>Złożoność zadania:</a:t>
            </a:r>
            <a:r>
              <a:rPr lang="pl-PL" sz="1200" dirty="0"/>
              <a:t> Wymagało to nie tylko umiejętności technicznych, ale również kreatywnego rozwiązywania problemów.</a:t>
            </a:r>
          </a:p>
          <a:p>
            <a:r>
              <a:rPr lang="pl-PL" sz="1400" b="1" dirty="0"/>
              <a:t>Strategie motywacyjne:</a:t>
            </a:r>
            <a:endParaRPr lang="pl-PL" sz="1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200" b="1" dirty="0"/>
              <a:t>Autonomia i elastyczność:</a:t>
            </a:r>
            <a:endParaRPr lang="pl-PL" sz="1200" dirty="0"/>
          </a:p>
          <a:p>
            <a:pPr lvl="1"/>
            <a:r>
              <a:rPr lang="pl-PL" sz="1200" dirty="0"/>
              <a:t>Google umożliwiło inżynierom wybór technologii i metod, które chcieli stosować w projekcie. To dało im poczucie kontroli i zwiększyło ich zaangażowanie.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200" b="1" dirty="0"/>
              <a:t>Czas na innowacje:</a:t>
            </a:r>
            <a:endParaRPr lang="pl-PL" sz="1200" dirty="0"/>
          </a:p>
          <a:p>
            <a:pPr lvl="1"/>
            <a:r>
              <a:rPr lang="pl-PL" sz="1200" dirty="0"/>
              <a:t>W ramach strategii „20% czasu”, inżynierowie mogli poświęcić 20% swojego czasu na projekty osobiste lub innowacje, co wspierało kreatywność i motywację.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200" b="1" dirty="0"/>
              <a:t>Regularne feedbacki i uznanie:</a:t>
            </a:r>
            <a:endParaRPr lang="pl-PL" sz="1200" dirty="0"/>
          </a:p>
          <a:p>
            <a:pPr lvl="1">
              <a:lnSpc>
                <a:spcPct val="100000"/>
              </a:lnSpc>
            </a:pPr>
            <a:r>
              <a:rPr lang="pl-PL" sz="1200" dirty="0"/>
              <a:t>Organizowano regularne spotkania, w których omawiano postępy i udzielano konstruktywnej informacji zwrotnej. Wyróżnianie osiągnięć oraz docenianie pracy każdego członka zespołu również wpływało na motywację.</a:t>
            </a:r>
          </a:p>
          <a:p>
            <a:pPr>
              <a:lnSpc>
                <a:spcPct val="100000"/>
              </a:lnSpc>
            </a:pPr>
            <a:r>
              <a:rPr lang="pl-PL" sz="1400" b="1" dirty="0"/>
              <a:t>Rezultaty:</a:t>
            </a:r>
            <a:r>
              <a:rPr lang="pl-PL" sz="1400" dirty="0"/>
              <a:t> </a:t>
            </a:r>
            <a:r>
              <a:rPr lang="pl-PL" sz="1200" dirty="0"/>
              <a:t>Projekt został zakończony z sukcesem, a strategia motywacyjna przyczyniła się do wzrostu satysfakcji i zaangażowania zespołu. Google Drive zyskał nowe, cenione funkcje, a zespół poczuł się doceniony i zmotywowany.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084823F-A29B-4703-98CB-A808DEF9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373" y="2630871"/>
            <a:ext cx="2837792" cy="15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dirty="0"/>
              <a:t>Psychologiczne Aspekty Zarządzania Zespołem- zagadnienia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Wprowadzenie do psychologii w zarządzaniu zespołem</a:t>
            </a:r>
            <a:endParaRPr lang="pl-PL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Inteligencja emocjonalna lidera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Psychologia motywacji w zespołach technicznych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92D050"/>
                </a:solidFill>
              </a:rPr>
              <a:t>Zarządzanie stresem i wypaleniem zawodowym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92D050"/>
                </a:solidFill>
              </a:rPr>
              <a:t>Autonomia i samodzielność w zespole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konfliktu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Komunikacja w zespole – aspekty psychologiczne</a:t>
            </a:r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6270490" y="1786855"/>
            <a:ext cx="3863412" cy="41819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Nowe technologie w zarządzaniu zespołem – perspektywa psychologiczna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podejmowania decyzji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Wpływ AI i nowych technologii na zarządzanie zespołami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Autonomia i praca zdalna/hybrydowa.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…….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865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A3293-2552-4334-856D-3FFB9EB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1800" b="1" dirty="0"/>
              <a:t>Case </a:t>
            </a:r>
            <a:r>
              <a:rPr lang="pl-PL" sz="1800" b="1" dirty="0" err="1"/>
              <a:t>Study</a:t>
            </a:r>
            <a:r>
              <a:rPr lang="pl-PL" sz="1800" b="1" dirty="0"/>
              <a:t> 2.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0FD16-55BA-4876-B2EA-E4B05156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46" y="1786759"/>
            <a:ext cx="9438288" cy="4614041"/>
          </a:xfrm>
        </p:spPr>
        <p:txBody>
          <a:bodyPr>
            <a:normAutofit fontScale="47500" lnSpcReduction="20000"/>
          </a:bodyPr>
          <a:lstStyle/>
          <a:p>
            <a:r>
              <a:rPr lang="pl-PL" sz="2900" b="1" dirty="0"/>
              <a:t>Przypadek: Zespół Inżynierów w Projekcie Budowy Samochodu Elektrycznego – Tesla</a:t>
            </a:r>
          </a:p>
          <a:p>
            <a:r>
              <a:rPr lang="pl-PL" sz="2500" b="1" dirty="0"/>
              <a:t>Tło:</a:t>
            </a:r>
            <a:r>
              <a:rPr lang="pl-PL" sz="2500" dirty="0"/>
              <a:t> Tesla prowadziła projekt związany z budową nowego modelu samochodu elektrycznego, który miał zrewolucjonizować rynek. Zespół inżynierów musiał pracować nad innowacyjnymi technologiami i sprostać wyśrubowanym terminom.</a:t>
            </a:r>
          </a:p>
          <a:p>
            <a:r>
              <a:rPr lang="pl-PL" sz="2900" b="1" dirty="0"/>
              <a:t>Wyzwania:</a:t>
            </a:r>
            <a:endParaRPr lang="pl-PL" sz="29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500" b="1" dirty="0"/>
              <a:t>Intensywna praca:</a:t>
            </a:r>
            <a:r>
              <a:rPr lang="pl-PL" sz="2500" dirty="0"/>
              <a:t> Krótkie terminy i wysokie oczekiwania mogły prowadzić do stresu i wypalenia.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500" b="1" dirty="0"/>
              <a:t>Potrzeba innowacyjności:</a:t>
            </a:r>
            <a:r>
              <a:rPr lang="pl-PL" sz="2500" dirty="0"/>
              <a:t> Zespół musiał stawić czoła technicznym i technologicznym wyzwaniom.</a:t>
            </a:r>
          </a:p>
          <a:p>
            <a:r>
              <a:rPr lang="pl-PL" sz="2900" b="1" dirty="0"/>
              <a:t>Strategie motywacyjne:</a:t>
            </a:r>
            <a:endParaRPr lang="pl-PL" sz="29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500" b="1" dirty="0"/>
              <a:t>Jasność celów i wizji:</a:t>
            </a:r>
            <a:endParaRPr lang="pl-PL" sz="2500" dirty="0"/>
          </a:p>
          <a:p>
            <a:pPr lvl="1"/>
            <a:r>
              <a:rPr lang="pl-PL" sz="2500" dirty="0" err="1"/>
              <a:t>Elon</a:t>
            </a:r>
            <a:r>
              <a:rPr lang="pl-PL" sz="2500" dirty="0"/>
              <a:t> </a:t>
            </a:r>
            <a:r>
              <a:rPr lang="pl-PL" sz="2500" dirty="0" err="1"/>
              <a:t>Musk</a:t>
            </a:r>
            <a:r>
              <a:rPr lang="pl-PL" sz="2500" dirty="0"/>
              <a:t>, CEO Tesli, regularnie komunikował wizję projektu i jego znaczenie dla przyszłości firmy oraz dla globalnego rynku samochodów elektrycznych. Pomogło to zespołowi poczuć się częścią czegoś większego.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500" b="1" dirty="0"/>
              <a:t>Wyzwania i rozwój:</a:t>
            </a:r>
            <a:endParaRPr lang="pl-PL" sz="2500" dirty="0"/>
          </a:p>
          <a:p>
            <a:pPr lvl="1"/>
            <a:r>
              <a:rPr lang="pl-PL" sz="2500" dirty="0"/>
              <a:t>Projekt wprowadzał inżynierów w zaawansowane technologie i pozwalał na rozwijanie umiejętności w nowatorski sposób. Organizowano warsztaty i szkolenia, które wspierały rozwój kompetencji.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500" b="1" dirty="0"/>
              <a:t>Nagrody i uznanie:</a:t>
            </a:r>
            <a:endParaRPr lang="pl-PL" sz="2500" dirty="0"/>
          </a:p>
          <a:p>
            <a:pPr lvl="1"/>
            <a:r>
              <a:rPr lang="pl-PL" sz="2500" dirty="0"/>
              <a:t>Zespół był regularnie doceniany za swoje osiągnięcia, a wysiłki były nagradzane zarówno finansowo, jak i poprzez uznanie publiczne.</a:t>
            </a:r>
          </a:p>
          <a:p>
            <a:r>
              <a:rPr lang="pl-PL" sz="2500" b="1" dirty="0"/>
              <a:t>Rezultaty:</a:t>
            </a:r>
            <a:r>
              <a:rPr lang="pl-PL" sz="2500" dirty="0"/>
              <a:t> Projekt zakończył się sukcesem, a nowy model samochodu elektrycznego zdobył uznanie na rynku. Zespół inżynierów poczuł się zmotywowany i doceniony, co przyczyniło się do dalszego zaangażowania i innowacyjności.</a:t>
            </a:r>
          </a:p>
          <a:p>
            <a:endParaRPr lang="pl-PL" sz="1800" dirty="0"/>
          </a:p>
        </p:txBody>
      </p:sp>
      <p:pic>
        <p:nvPicPr>
          <p:cNvPr id="5122" name="Picture 2" descr="Tesla (amerykańskie przedsiębiorstwo) – Wikipedia, wolna encyklopedia">
            <a:extLst>
              <a:ext uri="{FF2B5EF4-FFF2-40B4-BE49-F238E27FC236}">
                <a16:creationId xmlns:a16="http://schemas.microsoft.com/office/drawing/2014/main" id="{BCB2823D-C700-44D1-89D1-43C85D6F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44" y="2433145"/>
            <a:ext cx="1967730" cy="25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A3293-2552-4334-856D-3FFB9EB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1800" b="1" dirty="0"/>
              <a:t>Case </a:t>
            </a:r>
            <a:r>
              <a:rPr lang="pl-PL" sz="1800" b="1" dirty="0" err="1"/>
              <a:t>Study</a:t>
            </a:r>
            <a:r>
              <a:rPr lang="pl-PL" sz="1800" b="1" dirty="0"/>
              <a:t> 2.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0FD16-55BA-4876-B2EA-E4B05156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70" y="1907958"/>
            <a:ext cx="7141777" cy="4267462"/>
          </a:xfrm>
        </p:spPr>
        <p:txBody>
          <a:bodyPr>
            <a:normAutofit fontScale="25000" lnSpcReduction="20000"/>
          </a:bodyPr>
          <a:lstStyle/>
          <a:p>
            <a:r>
              <a:rPr lang="pl-PL" sz="4800" b="1" dirty="0"/>
              <a:t>Tło</a:t>
            </a:r>
            <a:r>
              <a:rPr lang="pl-PL" sz="4800" dirty="0"/>
              <a:t>: </a:t>
            </a:r>
            <a:r>
              <a:rPr lang="pl-PL" sz="4800" dirty="0" err="1"/>
              <a:t>Spotify</a:t>
            </a:r>
            <a:r>
              <a:rPr lang="pl-PL" sz="4800" dirty="0"/>
              <a:t> wprowadził </a:t>
            </a:r>
            <a:r>
              <a:rPr lang="pl-PL" sz="4800" dirty="0" err="1"/>
              <a:t>Squd</a:t>
            </a:r>
            <a:r>
              <a:rPr lang="pl-PL" sz="4800" dirty="0"/>
              <a:t> model: małe, autonomiczne, wielofunkcyjne zespoły, mini-startupy + Zdecentralizowane podejmowanie decyzji</a:t>
            </a:r>
          </a:p>
          <a:p>
            <a:r>
              <a:rPr lang="pl-PL" sz="4800" b="1" dirty="0"/>
              <a:t>Lekcje z dynamiki zespołu </a:t>
            </a:r>
            <a:r>
              <a:rPr lang="pl-PL" sz="4800" b="1" dirty="0" err="1"/>
              <a:t>Spotify</a:t>
            </a:r>
            <a:r>
              <a:rPr lang="pl-PL" sz="4800" b="1" dirty="0"/>
              <a:t> </a:t>
            </a:r>
          </a:p>
          <a:p>
            <a:r>
              <a:rPr lang="pl-PL" sz="4800" b="1" dirty="0"/>
              <a:t>1. Autonomia i własność</a:t>
            </a:r>
            <a:r>
              <a:rPr lang="pl-PL" sz="4800" dirty="0"/>
              <a:t>: Zachęcanie członków zespołu do autonomii i własności może znacznie zwiększyć motywację i innowacyjność. Jednak dla liderów kluczowe jest zrównoważenie tej autonomii z jasnymi środkami odpowiedzialności, aby utrzymać kierunek i spójność. </a:t>
            </a:r>
          </a:p>
          <a:p>
            <a:r>
              <a:rPr lang="pl-PL" sz="4800" b="1" dirty="0"/>
              <a:t>2. Współpraca </a:t>
            </a:r>
            <a:r>
              <a:rPr lang="pl-PL" sz="4800" b="1" dirty="0" err="1"/>
              <a:t>międzyfunkcyjna</a:t>
            </a:r>
            <a:r>
              <a:rPr lang="pl-PL" sz="4800" dirty="0"/>
              <a:t>: Sukces zespołów w dużej mierze zależał od różnorodnej wiedzy jego członków, od rozwoju po projektowanie i dalej. Ta różnorodność jest niezbędna do holistycznego rozwiązywania problemów i innowacji. Dla liderów tworzenie zespołów o różnych umiejętnościach i perspektywach jest kluczem do wspierania kreatywnego i produktywnego środowiska.</a:t>
            </a:r>
          </a:p>
          <a:p>
            <a:r>
              <a:rPr lang="pl-PL" sz="4800" b="1" dirty="0"/>
              <a:t>3. Ciągłe doskonalenie</a:t>
            </a:r>
            <a:r>
              <a:rPr lang="pl-PL" sz="4800" dirty="0"/>
              <a:t>: Przyjęcie etosu ciągłej ewolucji i uczenie się zarówno na sukcesach, jak i niepowodzeniach napędzało zespoły w kierunku doskonałości. To nastawienie na rozwój i adaptację to coś, co liderzy powinni pielęgnować w swoich zespołach, zachęcając do atmosfery, w której informacje zwrotne są cenione i na które się reaguje. </a:t>
            </a:r>
          </a:p>
          <a:p>
            <a:r>
              <a:rPr lang="pl-PL" sz="4800" b="1" dirty="0"/>
              <a:t>4. Bezpieczeństwo psychologiczne: </a:t>
            </a:r>
            <a:r>
              <a:rPr lang="pl-PL" sz="4800" dirty="0"/>
              <a:t>Sukces modelu wynikał częściowo ze stworzenia bezpiecznej przestrzeni do eksperymentów, w której porażka była postrzegana jako okazja do rozwoju, a nie porażka. Ustanowienie kultury, która celebruje podejmowanie ryzyka i wyciąganie wniosków z porażek, ma kluczowe znaczenie dla innowacji. </a:t>
            </a:r>
          </a:p>
          <a:p>
            <a:r>
              <a:rPr lang="pl-PL" sz="4800" b="1" dirty="0"/>
              <a:t>5. Szybkość i zwinność:</a:t>
            </a:r>
            <a:r>
              <a:rPr lang="pl-PL" sz="4800" dirty="0"/>
              <a:t> Struktura modelu Squad ułatwiała szybkie podejmowanie decyzji i realizację projektów, co pozwoliło </a:t>
            </a:r>
            <a:r>
              <a:rPr lang="pl-PL" sz="4800" dirty="0" err="1"/>
              <a:t>Spotify</a:t>
            </a:r>
            <a:r>
              <a:rPr lang="pl-PL" sz="4800" dirty="0"/>
              <a:t> utrzymać przewagę konkurencyjną. Uproszczenie procesów i zmniejszenie barier biurokratycznych może pomóc innym organizacjom zwiększyć zwinność i szybkość reakcji.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140A21-174F-4D6E-A824-360C6157B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510"/>
          <a:stretch/>
        </p:blipFill>
        <p:spPr>
          <a:xfrm>
            <a:off x="7474394" y="3174454"/>
            <a:ext cx="3931580" cy="2597828"/>
          </a:xfrm>
          <a:prstGeom prst="rect">
            <a:avLst/>
          </a:prstGeom>
        </p:spPr>
      </p:pic>
      <p:pic>
        <p:nvPicPr>
          <p:cNvPr id="6146" name="Picture 2" descr="Spotify użyje sztucznej inteligencji do tłumaczenia podcastów – Rynek  książki">
            <a:extLst>
              <a:ext uri="{FF2B5EF4-FFF2-40B4-BE49-F238E27FC236}">
                <a16:creationId xmlns:a16="http://schemas.microsoft.com/office/drawing/2014/main" id="{9C74C1E4-D518-4D28-991C-09F71A49B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42" y="1786759"/>
            <a:ext cx="2118586" cy="11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8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dirty="0"/>
              <a:t>Psychologiczne Aspekty Zarządzania Zespołem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1745087" y="2609193"/>
            <a:ext cx="8828468" cy="17181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/>
              <a:t>Jak skutecznie zwiększyć swoją motywację?</a:t>
            </a:r>
          </a:p>
          <a:p>
            <a:pPr marL="0" indent="0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22678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Jakie są główne przyczyny utraty motywacji?</a:t>
            </a:r>
          </a:p>
          <a:p>
            <a:r>
              <a:rPr lang="pl-PL" b="1" dirty="0"/>
              <a:t>Przemęczenie, brak docenienia</a:t>
            </a:r>
            <a:r>
              <a:rPr lang="pl-PL" dirty="0"/>
              <a:t> i </a:t>
            </a:r>
            <a:r>
              <a:rPr lang="pl-PL" b="1" dirty="0"/>
              <a:t>wysokie wymagania </a:t>
            </a:r>
            <a:r>
              <a:rPr lang="pl-PL" dirty="0"/>
              <a:t>często prowadzą do utraty motywacji. Także niepowodzenia i brak wsparcia mogą mieć wpływ.</a:t>
            </a:r>
          </a:p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2F36557-6F74-43B4-BD01-14379476A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305412"/>
              </p:ext>
            </p:extLst>
          </p:nvPr>
        </p:nvGraphicFramePr>
        <p:xfrm>
          <a:off x="2769476" y="3231931"/>
          <a:ext cx="6978870" cy="25337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89435">
                  <a:extLst>
                    <a:ext uri="{9D8B030D-6E8A-4147-A177-3AD203B41FA5}">
                      <a16:colId xmlns:a16="http://schemas.microsoft.com/office/drawing/2014/main" val="2537467007"/>
                    </a:ext>
                  </a:extLst>
                </a:gridCol>
                <a:gridCol w="3489435">
                  <a:extLst>
                    <a:ext uri="{9D8B030D-6E8A-4147-A177-3AD203B41FA5}">
                      <a16:colId xmlns:a16="http://schemas.microsoft.com/office/drawing/2014/main" val="3389868736"/>
                    </a:ext>
                  </a:extLst>
                </a:gridCol>
              </a:tblGrid>
              <a:tr h="14014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effectLst/>
                        </a:rPr>
                        <a:t>Typ bariery</a:t>
                      </a:r>
                    </a:p>
                  </a:txBody>
                  <a:tcPr marL="46238" marR="46238" marT="23119" marB="2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effectLst/>
                        </a:rPr>
                        <a:t>Przykładowe rozwiązanie</a:t>
                      </a:r>
                    </a:p>
                  </a:txBody>
                  <a:tcPr marL="46238" marR="46238" marT="23119" marB="23119" anchor="ctr"/>
                </a:tc>
                <a:extLst>
                  <a:ext uri="{0D108BD9-81ED-4DB2-BD59-A6C34878D82A}">
                    <a16:rowId xmlns:a16="http://schemas.microsoft.com/office/drawing/2014/main" val="3436704012"/>
                  </a:ext>
                </a:extLst>
              </a:tr>
              <a:tr h="53287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Brak samodyscypliny</a:t>
                      </a:r>
                    </a:p>
                  </a:txBody>
                  <a:tcPr marL="46238" marR="46238" marT="23119" marB="2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Ustalenie konkretnych terminów i regularne przypomnienia</a:t>
                      </a:r>
                    </a:p>
                  </a:txBody>
                  <a:tcPr marL="46238" marR="46238" marT="23119" marB="23119" anchor="ctr"/>
                </a:tc>
                <a:extLst>
                  <a:ext uri="{0D108BD9-81ED-4DB2-BD59-A6C34878D82A}">
                    <a16:rowId xmlns:a16="http://schemas.microsoft.com/office/drawing/2014/main" val="1297567004"/>
                  </a:ext>
                </a:extLst>
              </a:tr>
              <a:tr h="364596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Wypalenie zawodowe</a:t>
                      </a:r>
                    </a:p>
                  </a:txBody>
                  <a:tcPr marL="46238" marR="46238" marT="23119" marB="2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Planowanie czasu na odpoczynek i rekreację</a:t>
                      </a:r>
                    </a:p>
                  </a:txBody>
                  <a:tcPr marL="46238" marR="46238" marT="23119" marB="23119" anchor="ctr"/>
                </a:tc>
                <a:extLst>
                  <a:ext uri="{0D108BD9-81ED-4DB2-BD59-A6C34878D82A}">
                    <a16:rowId xmlns:a16="http://schemas.microsoft.com/office/drawing/2014/main" val="391601740"/>
                  </a:ext>
                </a:extLst>
              </a:tr>
              <a:tr h="53287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Brak zasobów</a:t>
                      </a:r>
                    </a:p>
                  </a:txBody>
                  <a:tcPr marL="46238" marR="46238" marT="23119" marB="2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Poszukiwanie alternatywnych źródeł wsparcia finansowego i materialnego</a:t>
                      </a:r>
                    </a:p>
                  </a:txBody>
                  <a:tcPr marL="46238" marR="46238" marT="23119" marB="23119" anchor="ctr"/>
                </a:tc>
                <a:extLst>
                  <a:ext uri="{0D108BD9-81ED-4DB2-BD59-A6C34878D82A}">
                    <a16:rowId xmlns:a16="http://schemas.microsoft.com/office/drawing/2014/main" val="1986938728"/>
                  </a:ext>
                </a:extLst>
              </a:tr>
              <a:tr h="53287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Strach przed porażką</a:t>
                      </a:r>
                    </a:p>
                  </a:txBody>
                  <a:tcPr marL="46238" marR="46238" marT="23119" marB="2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Rozwój umiejętności radzenia sobie ze stresem i niepowodzeniem</a:t>
                      </a:r>
                    </a:p>
                  </a:txBody>
                  <a:tcPr marL="46238" marR="46238" marT="23119" marB="23119" anchor="ctr"/>
                </a:tc>
                <a:extLst>
                  <a:ext uri="{0D108BD9-81ED-4DB2-BD59-A6C34878D82A}">
                    <a16:rowId xmlns:a16="http://schemas.microsoft.com/office/drawing/2014/main" val="2912309471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Niska samoocena</a:t>
                      </a:r>
                    </a:p>
                  </a:txBody>
                  <a:tcPr marL="46238" marR="46238" marT="23119" marB="2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Praca z psychologiem lub </a:t>
                      </a:r>
                      <a:r>
                        <a:rPr lang="pl-PL" sz="1400" dirty="0" err="1">
                          <a:effectLst/>
                        </a:rPr>
                        <a:t>coachem</a:t>
                      </a:r>
                      <a:endParaRPr lang="pl-PL" sz="1400" dirty="0">
                        <a:effectLst/>
                      </a:endParaRPr>
                    </a:p>
                  </a:txBody>
                  <a:tcPr marL="46238" marR="46238" marT="23119" marB="23119" anchor="ctr"/>
                </a:tc>
                <a:extLst>
                  <a:ext uri="{0D108BD9-81ED-4DB2-BD59-A6C34878D82A}">
                    <a16:rowId xmlns:a16="http://schemas.microsoft.com/office/drawing/2014/main" val="343158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7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Techniki motywacyjne – jak skutecznie zwiększać swoją motywację?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Ustalanie celów – pierwszy krok do zmiany</a:t>
            </a:r>
          </a:p>
          <a:p>
            <a:pPr marL="0" indent="0">
              <a:buNone/>
            </a:pPr>
            <a:r>
              <a:rPr lang="pl-PL" i="1" dirty="0"/>
              <a:t>Ustalanie celów</a:t>
            </a:r>
            <a:r>
              <a:rPr lang="pl-PL" dirty="0"/>
              <a:t> to podstawa motywacji. Polega na ustaleniu jasnych i mieszalnych celów. Dzięki temu masz mapę, która pomoże Ci śledzić postępy i kierować działaniami.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Wizualizacja sukcesu – użyj wyobraźni, by się zmotywować</a:t>
            </a:r>
          </a:p>
          <a:p>
            <a:pPr marL="0" indent="0">
              <a:buNone/>
            </a:pPr>
            <a:r>
              <a:rPr lang="pl-PL" i="1" dirty="0"/>
              <a:t>Wizualizacja sukcesu</a:t>
            </a:r>
            <a:r>
              <a:rPr lang="pl-PL" dirty="0"/>
              <a:t> to technika, która wykorzystuje wyobraźnię. Wyobraź sobie osiągnięcie celów i poczuj sukces. To zwiększa motywację i buduje odporność psychiczną.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System nagród – kiedy gratyfikacja przynosi rezultaty</a:t>
            </a:r>
          </a:p>
          <a:p>
            <a:pPr marL="0" indent="0">
              <a:buNone/>
            </a:pPr>
            <a:r>
              <a:rPr lang="pl-PL" i="1" dirty="0"/>
              <a:t>System nagród</a:t>
            </a:r>
            <a:r>
              <a:rPr lang="pl-PL" dirty="0"/>
              <a:t> pomaga utrzymać motywację. Twórz </a:t>
            </a:r>
            <a:r>
              <a:rPr lang="pl-PL" b="1" dirty="0"/>
              <a:t>system nagród</a:t>
            </a:r>
            <a:r>
              <a:rPr lang="pl-PL" dirty="0"/>
              <a:t> za osiągnięcia. Nagrody mogą być różne, od małych przyjemności po duże korzyści. To nie tylko motywuje, ale także sprawia radość.</a:t>
            </a:r>
          </a:p>
          <a:p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804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Od utraty motywacji do jej odzyskania – jak przezwyciężyć kryzys?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Skup się na małych zwycięstwach – każdy krok, nawet najmniejszy, jest sukcesem.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Znajdź czas na odpoczynek – regeneracja jest kluczowa.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Otocz się wsparciem – rozmowy z bliskimi i wymiana doświadczeń mogą pomóc.</a:t>
            </a:r>
          </a:p>
          <a:p>
            <a:endParaRPr lang="pl-PL" b="1" dirty="0"/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Każdy kryzys to szansa na naukę i rozwój.</a:t>
            </a:r>
          </a:p>
        </p:txBody>
      </p:sp>
    </p:spTree>
    <p:extLst>
      <p:ext uri="{BB962C8B-B14F-4D97-AF65-F5344CB8AC3E}">
        <p14:creationId xmlns:p14="http://schemas.microsoft.com/office/powerpoint/2010/main" val="393336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dirty="0"/>
              <a:t>Psychologiczne Aspekty Zarządzania Zespołem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1745087" y="2609193"/>
            <a:ext cx="8828468" cy="17181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/>
              <a:t>Dziękuję za uwagę</a:t>
            </a:r>
          </a:p>
          <a:p>
            <a:pPr marL="0" indent="0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04946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AA7123-5FD7-4CDC-BAFC-16C6EAD0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99D875-2D86-4B01-8D2F-86CD2765F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737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Psychologia motywacji </a:t>
            </a:r>
            <a:br>
              <a:rPr lang="pl-PL" sz="4400" dirty="0"/>
            </a:br>
            <a:r>
              <a:rPr lang="pl-PL" sz="1800" dirty="0"/>
              <a:t>-zakres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WYPALENIE ZAWODOWE</a:t>
            </a:r>
          </a:p>
        </p:txBody>
      </p:sp>
      <p:pic>
        <p:nvPicPr>
          <p:cNvPr id="5122" name="Picture 2" descr="Wypalenie zawodowe - co jeśli je masz? - Progress Clinic">
            <a:extLst>
              <a:ext uri="{FF2B5EF4-FFF2-40B4-BE49-F238E27FC236}">
                <a16:creationId xmlns:a16="http://schemas.microsoft.com/office/drawing/2014/main" id="{E53334E2-DABA-4E99-B660-C8DA8E78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01" y="2115732"/>
            <a:ext cx="4104290" cy="41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CEA8653-B301-45E6-A018-BBF4EE1C3DB7}"/>
              </a:ext>
            </a:extLst>
          </p:cNvPr>
          <p:cNvSpPr/>
          <p:nvPr/>
        </p:nvSpPr>
        <p:spPr>
          <a:xfrm>
            <a:off x="599090" y="235892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Open Sans"/>
              </a:rPr>
              <a:t>zespół psychicznych (emocjonalnych) i społecznych cech, </a:t>
            </a:r>
            <a:r>
              <a:rPr lang="pl-PL" b="1" dirty="0">
                <a:solidFill>
                  <a:srgbClr val="000000"/>
                </a:solidFill>
                <a:latin typeface="Open Sans"/>
              </a:rPr>
              <a:t>powstałych wskutek długotrwałego stresu w miejscu pracy, wyczerpania psychicznego i fizycznego,</a:t>
            </a:r>
            <a:r>
              <a:rPr lang="pl-PL" dirty="0">
                <a:solidFill>
                  <a:srgbClr val="000000"/>
                </a:solidFill>
                <a:latin typeface="Open Sans"/>
              </a:rPr>
              <a:t> związanego z wykonywaną pracą zawodową.</a:t>
            </a:r>
          </a:p>
          <a:p>
            <a:endParaRPr lang="pl-PL" dirty="0">
              <a:solidFill>
                <a:srgbClr val="000000"/>
              </a:solidFill>
              <a:latin typeface="Open Sans"/>
            </a:endParaRPr>
          </a:p>
          <a:p>
            <a:r>
              <a:rPr lang="pl-PL" dirty="0"/>
              <a:t>Osoby doświadczające emocjonalnego wycieńczenia, tracą motywację, siły, zapał oraz chęci do wykonywania dotychczasowych obowiązków.</a:t>
            </a:r>
          </a:p>
        </p:txBody>
      </p:sp>
    </p:spTree>
    <p:extLst>
      <p:ext uri="{BB962C8B-B14F-4D97-AF65-F5344CB8AC3E}">
        <p14:creationId xmlns:p14="http://schemas.microsoft.com/office/powerpoint/2010/main" val="1833025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Psychologia motywacji </a:t>
            </a:r>
            <a:br>
              <a:rPr lang="pl-PL" sz="4400" dirty="0"/>
            </a:br>
            <a:r>
              <a:rPr lang="pl-PL" sz="1800" dirty="0"/>
              <a:t>-zakres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zapobiegać wypaleniu?</a:t>
            </a:r>
          </a:p>
        </p:txBody>
      </p:sp>
      <p:pic>
        <p:nvPicPr>
          <p:cNvPr id="8194" name="Picture 2" descr="Terapia wypalenia zawodowego | Wsparcie psychologa | Avigon">
            <a:extLst>
              <a:ext uri="{FF2B5EF4-FFF2-40B4-BE49-F238E27FC236}">
                <a16:creationId xmlns:a16="http://schemas.microsoft.com/office/drawing/2014/main" id="{170B8FF3-BECB-446F-A8FD-F8B3CFD5A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9" b="38981"/>
          <a:stretch/>
        </p:blipFill>
        <p:spPr bwMode="auto">
          <a:xfrm>
            <a:off x="262610" y="2328040"/>
            <a:ext cx="6727746" cy="189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rapia wypalenia zawodowego | Wsparcie psychologa | Avigon">
            <a:extLst>
              <a:ext uri="{FF2B5EF4-FFF2-40B4-BE49-F238E27FC236}">
                <a16:creationId xmlns:a16="http://schemas.microsoft.com/office/drawing/2014/main" id="{E3816C6B-ED51-45D9-8913-B6CF5529B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1" b="21267"/>
          <a:stretch/>
        </p:blipFill>
        <p:spPr bwMode="auto">
          <a:xfrm>
            <a:off x="262610" y="4454282"/>
            <a:ext cx="6355016" cy="179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rapia wypalenia zawodowego | Wsparcie psychologa | Avigon">
            <a:extLst>
              <a:ext uri="{FF2B5EF4-FFF2-40B4-BE49-F238E27FC236}">
                <a16:creationId xmlns:a16="http://schemas.microsoft.com/office/drawing/2014/main" id="{5AF83656-D191-48CA-858B-7CDB28D45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9" b="3015"/>
          <a:stretch/>
        </p:blipFill>
        <p:spPr bwMode="auto">
          <a:xfrm>
            <a:off x="6573534" y="3578889"/>
            <a:ext cx="5618466" cy="152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7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dirty="0"/>
              <a:t>Psychologiczne Aspekty Zarządzania Zespołem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3693335" y="2609193"/>
            <a:ext cx="6307258" cy="43355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000" b="1" dirty="0"/>
              <a:t>Co sprawia, że Ci się chce?</a:t>
            </a:r>
          </a:p>
          <a:p>
            <a:pPr marL="0" indent="0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207065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Psychologia motywacji </a:t>
            </a:r>
            <a:br>
              <a:rPr lang="pl-PL" sz="4400" dirty="0"/>
            </a:br>
            <a:r>
              <a:rPr lang="pl-PL" sz="1800" dirty="0"/>
              <a:t>-zakres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WYPALENIE ZAWODOWE</a:t>
            </a:r>
          </a:p>
        </p:txBody>
      </p:sp>
    </p:spTree>
    <p:extLst>
      <p:ext uri="{BB962C8B-B14F-4D97-AF65-F5344CB8AC3E}">
        <p14:creationId xmlns:p14="http://schemas.microsoft.com/office/powerpoint/2010/main" val="192268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Psychologia motywacji </a:t>
            </a:r>
            <a:br>
              <a:rPr lang="pl-PL" sz="4400" dirty="0"/>
            </a:br>
            <a:r>
              <a:rPr lang="pl-PL" sz="1800" dirty="0"/>
              <a:t>-zakres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WYPALENIE ZAWODOWE</a:t>
            </a:r>
          </a:p>
        </p:txBody>
      </p:sp>
    </p:spTree>
    <p:extLst>
      <p:ext uri="{BB962C8B-B14F-4D97-AF65-F5344CB8AC3E}">
        <p14:creationId xmlns:p14="http://schemas.microsoft.com/office/powerpoint/2010/main" val="966059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119D-35E7-492C-9E75-8EFF21E2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846BE2-F232-47D4-A00A-620F471BA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Chociaż nie można bezpośrednio otrzymać L4 na wypalenie zawodowe, lekarz może wystawić je osobom doświadczającym objawów wypalenia. WHO jasno podkreśla, że jest to syndrom związany z odczuwaniem przewlekłego stresu w pracy.</a:t>
            </a:r>
          </a:p>
        </p:txBody>
      </p:sp>
    </p:spTree>
    <p:extLst>
      <p:ext uri="{BB962C8B-B14F-4D97-AF65-F5344CB8AC3E}">
        <p14:creationId xmlns:p14="http://schemas.microsoft.com/office/powerpoint/2010/main" val="3254336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4E8D5D-BDA8-4FA8-94E1-272FECEC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D0428B-3A2E-4125-A6F9-F470A510E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Christiny </a:t>
            </a:r>
            <a:r>
              <a:rPr lang="pl-PL" dirty="0" err="1"/>
              <a:t>Maslach</a:t>
            </a:r>
            <a:r>
              <a:rPr lang="pl-PL" dirty="0"/>
              <a:t> koncepcja wypalenia zawodowego: etapy rozwoju; Przegląd psychologiczny, 2001, tom 44, Nr 3, 301-317; Stanisława Tucholska – Instytut Psychologii Katolickiego Uniwersytetu Lubelskiego, Al. Racławickie 14, 20-950 Lublin;</a:t>
            </a:r>
          </a:p>
          <a:p>
            <a:r>
              <a:rPr lang="pl-PL" dirty="0"/>
              <a:t>Odporność psychiczna – strategie i narzędzia rozwoju; </a:t>
            </a:r>
            <a:r>
              <a:rPr lang="pl-PL" dirty="0" err="1"/>
              <a:t>Doug</a:t>
            </a:r>
            <a:r>
              <a:rPr lang="pl-PL" dirty="0"/>
              <a:t> </a:t>
            </a:r>
            <a:r>
              <a:rPr lang="pl-PL" dirty="0" err="1"/>
              <a:t>Strycharczyk</a:t>
            </a:r>
            <a:r>
              <a:rPr lang="pl-PL" dirty="0"/>
              <a:t>, Peter </a:t>
            </a:r>
            <a:r>
              <a:rPr lang="pl-PL" dirty="0" err="1"/>
              <a:t>Clough</a:t>
            </a:r>
            <a:r>
              <a:rPr lang="pl-PL" dirty="0"/>
              <a:t>; GWP Sopot 216; ISBN978-83-7489-692-4;</a:t>
            </a:r>
          </a:p>
          <a:p>
            <a:r>
              <a:rPr lang="pl-PL" dirty="0"/>
              <a:t>Psychologia biznesu, Adam </a:t>
            </a:r>
            <a:r>
              <a:rPr lang="pl-PL" dirty="0" err="1"/>
              <a:t>Ubertowski</a:t>
            </a:r>
            <a:r>
              <a:rPr lang="pl-PL" dirty="0"/>
              <a:t>; wyd. FA-art Katowice ISBN: 978-83-6046-12-0;</a:t>
            </a:r>
          </a:p>
          <a:p>
            <a:r>
              <a:rPr lang="pl-PL" dirty="0">
                <a:hlinkClick r:id="rId2"/>
              </a:rPr>
              <a:t>http://www.psychologia.net.pl/artykul.php?level=237</a:t>
            </a:r>
            <a:r>
              <a:rPr lang="pl-PL" dirty="0"/>
              <a:t>.</a:t>
            </a:r>
          </a:p>
          <a:p>
            <a:r>
              <a:rPr lang="pl-PL" dirty="0"/>
              <a:t>„Teoria </a:t>
            </a:r>
            <a:r>
              <a:rPr lang="pl-PL" dirty="0" err="1"/>
              <a:t>samodeterminacji</a:t>
            </a:r>
            <a:r>
              <a:rPr lang="pl-PL" dirty="0"/>
              <a:t> a budowanie motywacji pracowników” oraz niepublikowane materiały szkoleniowe tej Autorki.</a:t>
            </a:r>
          </a:p>
          <a:p>
            <a:r>
              <a:rPr lang="pl-PL" dirty="0">
                <a:hlinkClick r:id="rId3"/>
              </a:rPr>
              <a:t>czesc_v_teoria_samodeterminacji_30042020.pdf (superszkolna.pl)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44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-motywacja?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544206"/>
            <a:ext cx="10058400" cy="3248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>
                <a:hlinkClick r:id="rId2"/>
              </a:rPr>
              <a:t>Teorie motywacji (youtube.com)</a:t>
            </a:r>
            <a:endParaRPr lang="pl-PL" dirty="0"/>
          </a:p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4904CA-4E1C-44A7-A0B8-65CB131CE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108" y="1770758"/>
            <a:ext cx="6826350" cy="37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7269"/>
            <a:ext cx="10058400" cy="4071825"/>
          </a:xfrm>
        </p:spPr>
        <p:txBody>
          <a:bodyPr/>
          <a:lstStyle/>
          <a:p>
            <a:pPr lvl="0"/>
            <a:r>
              <a:rPr lang="pl-PL" b="1" dirty="0"/>
              <a:t>Treść:</a:t>
            </a:r>
            <a:endParaRPr lang="pl-PL" dirty="0"/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Motywacja ogółem</a:t>
            </a:r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Nowoczesne teorie motywacji: Teoria </a:t>
            </a:r>
            <a:r>
              <a:rPr lang="pl-PL" dirty="0" err="1"/>
              <a:t>samodeterminacji</a:t>
            </a:r>
            <a:r>
              <a:rPr lang="pl-PL" dirty="0"/>
              <a:t>, Model 3C </a:t>
            </a:r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Motywowanie zespołów inżynierskich: Jak zrozumieć i wpływać na motywację technicznie zorientowanych pracowników.</a:t>
            </a:r>
            <a:endParaRPr lang="pl-PL" sz="1600" dirty="0"/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Case </a:t>
            </a:r>
            <a:r>
              <a:rPr lang="pl-PL" dirty="0" err="1"/>
              <a:t>studies</a:t>
            </a:r>
            <a:r>
              <a:rPr lang="pl-PL" dirty="0"/>
              <a:t>: motywowanie zespołów w realnych projektach inżynierskich.</a:t>
            </a:r>
            <a:endParaRPr lang="pl-PL" sz="1600" dirty="0"/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Test</a:t>
            </a:r>
          </a:p>
        </p:txBody>
      </p:sp>
      <p:pic>
        <p:nvPicPr>
          <p:cNvPr id="5" name="Picture 6" descr="Teoria autodeterminacji Deciego i Ryana - jak motywować swoich pracowników?">
            <a:extLst>
              <a:ext uri="{FF2B5EF4-FFF2-40B4-BE49-F238E27FC236}">
                <a16:creationId xmlns:a16="http://schemas.microsoft.com/office/drawing/2014/main" id="{95E5D538-0DFA-439F-881C-7FEF777D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83" y="4015040"/>
            <a:ext cx="4025462" cy="21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5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-definicja i rodzaje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 łac. </a:t>
            </a:r>
            <a:r>
              <a:rPr lang="pl-PL" b="1" i="1" dirty="0" err="1"/>
              <a:t>movere</a:t>
            </a:r>
            <a:r>
              <a:rPr lang="pl-PL" dirty="0"/>
              <a:t>, co oznacza ,,</a:t>
            </a:r>
            <a:r>
              <a:rPr lang="pl-PL" b="1" dirty="0"/>
              <a:t>poruszać</a:t>
            </a:r>
            <a:r>
              <a:rPr lang="pl-PL" dirty="0"/>
              <a:t>”. Co porusza ludzi do działania.</a:t>
            </a:r>
            <a:endParaRPr lang="pl-PL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/>
              <a:t>Definicja motywacji</a:t>
            </a:r>
            <a:r>
              <a:rPr lang="pl-PL" dirty="0"/>
              <a:t> mówi, że to </a:t>
            </a:r>
            <a:r>
              <a:rPr lang="pl-PL" b="1" dirty="0"/>
              <a:t>proces psychologiczny</a:t>
            </a:r>
            <a:r>
              <a:rPr lang="pl-PL" dirty="0"/>
              <a:t>. Odpowiada za </a:t>
            </a:r>
            <a:r>
              <a:rPr lang="pl-PL" b="1" dirty="0"/>
              <a:t>inicjowanie</a:t>
            </a:r>
            <a:r>
              <a:rPr lang="pl-PL" dirty="0"/>
              <a:t> i </a:t>
            </a:r>
            <a:r>
              <a:rPr lang="pl-PL" b="1" dirty="0"/>
              <a:t>kierowanie naszymi działaniami</a:t>
            </a:r>
            <a:r>
              <a:rPr lang="pl-PL" dirty="0"/>
              <a:t>. Pomaga osiągać </a:t>
            </a:r>
            <a:r>
              <a:rPr lang="pl-PL" b="1" dirty="0"/>
              <a:t>cele</a:t>
            </a:r>
            <a:r>
              <a:rPr lang="pl-PL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Siła motywacji</a:t>
            </a:r>
            <a:r>
              <a:rPr lang="pl-PL" dirty="0"/>
              <a:t> jest kluczowa dla naszej efektywności. Skłania nas do działania, nawet gdy jest trudno.</a:t>
            </a:r>
          </a:p>
          <a:p>
            <a:r>
              <a:rPr lang="pl-PL" b="1" u="sng" dirty="0"/>
              <a:t>Rodzaje motywacji: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i="1" dirty="0"/>
              <a:t>Motywacja wewnętrzna</a:t>
            </a:r>
            <a:r>
              <a:rPr lang="pl-PL" dirty="0"/>
              <a:t> pochodzi z osobistych przekonań i wartości. Nie potrzebuje nagród z zewnątrz.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i="1" dirty="0"/>
              <a:t>Motywacja zewnętrzna</a:t>
            </a:r>
            <a:r>
              <a:rPr lang="pl-PL" dirty="0"/>
              <a:t> pochodzi z nagród i pochwał z zewnątrz. Jej skuteczność zależy od naszego ceniących te nagrody.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Zadania ukończone, ale jakość będzie różna.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42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-Teorie potrzeb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pl-PL" b="1" dirty="0"/>
              <a:t>Zrozumienie motywów </a:t>
            </a:r>
            <a:r>
              <a:rPr lang="pl-PL" b="1" dirty="0" err="1"/>
              <a:t>zachowań</a:t>
            </a:r>
            <a:r>
              <a:rPr lang="pl-PL" b="1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Teoria Maslowa vs </a:t>
            </a:r>
            <a:r>
              <a:rPr lang="en-US" b="1" dirty="0"/>
              <a:t>Teoria </a:t>
            </a:r>
            <a:r>
              <a:rPr lang="en-US" b="1" dirty="0" err="1"/>
              <a:t>Samodeterminacji</a:t>
            </a:r>
            <a:r>
              <a:rPr lang="en-US" b="1" dirty="0"/>
              <a:t> (Self-Determination Theory, SDT)</a:t>
            </a:r>
            <a:r>
              <a:rPr lang="pl-PL" dirty="0"/>
              <a:t>/</a:t>
            </a:r>
            <a:r>
              <a:rPr lang="pl-PL" b="1" dirty="0"/>
              <a:t>Model 3C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F13760-8441-4005-B67E-7ED9D4EAF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11" y="3090041"/>
            <a:ext cx="4273866" cy="273794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22075EF-55DD-43A6-8547-EBF6FF309F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7" r="11740" b="16976"/>
          <a:stretch/>
        </p:blipFill>
        <p:spPr>
          <a:xfrm>
            <a:off x="7509437" y="3046687"/>
            <a:ext cx="3831432" cy="282465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17C4BD6-2D2A-4189-B5EA-909D2C27333E}"/>
              </a:ext>
            </a:extLst>
          </p:cNvPr>
          <p:cNvSpPr txBox="1"/>
          <p:nvPr/>
        </p:nvSpPr>
        <p:spPr>
          <a:xfrm>
            <a:off x="4158125" y="4987158"/>
            <a:ext cx="316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/>
              <a:t>Przykładowe działania Leadera?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53C23F8-AB35-42F0-8A49-DF23F5B98829}"/>
              </a:ext>
            </a:extLst>
          </p:cNvPr>
          <p:cNvSpPr txBox="1"/>
          <p:nvPr/>
        </p:nvSpPr>
        <p:spPr>
          <a:xfrm>
            <a:off x="5615065" y="3644884"/>
            <a:ext cx="55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43729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A3293-2552-4334-856D-3FFB9EB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1800" b="1" dirty="0"/>
              <a:t>Nowoczesne teorie motywacji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0FD16-55BA-4876-B2EA-E4B05156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7100789" cy="424501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Teoria </a:t>
            </a:r>
            <a:r>
              <a:rPr lang="en-US" b="1" dirty="0" err="1"/>
              <a:t>Samodeterminacji</a:t>
            </a:r>
            <a:r>
              <a:rPr lang="pl-PL" b="1" dirty="0"/>
              <a:t> </a:t>
            </a:r>
            <a:r>
              <a:rPr lang="pl-PL" dirty="0"/>
              <a:t>(R. Ryana i E. </a:t>
            </a:r>
            <a:r>
              <a:rPr lang="pl-PL" dirty="0" err="1"/>
              <a:t>Deciego</a:t>
            </a:r>
            <a:r>
              <a:rPr lang="pl-PL" dirty="0"/>
              <a:t>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Zakłada, że ludzie są </a:t>
            </a:r>
            <a:r>
              <a:rPr lang="pl-PL" b="1" dirty="0"/>
              <a:t>proaktywnymi</a:t>
            </a:r>
            <a:r>
              <a:rPr lang="pl-PL" dirty="0"/>
              <a:t>, </a:t>
            </a:r>
            <a:r>
              <a:rPr lang="pl-PL" b="1" dirty="0"/>
              <a:t>samodzielnie motywującymi się </a:t>
            </a:r>
            <a:r>
              <a:rPr lang="pl-PL" dirty="0"/>
              <a:t>organizmami, które </a:t>
            </a:r>
            <a:r>
              <a:rPr lang="pl-PL" b="1" dirty="0"/>
              <a:t>aktywnie szukają </a:t>
            </a:r>
            <a:r>
              <a:rPr lang="pl-PL" dirty="0"/>
              <a:t>nowych wyzwań i doświadczeń. Robią to, aby osiągnąć w nich </a:t>
            </a:r>
            <a:r>
              <a:rPr lang="pl-PL" b="1" dirty="0"/>
              <a:t>maestrię </a:t>
            </a:r>
            <a:r>
              <a:rPr lang="pl-PL" dirty="0"/>
              <a:t>i aby stały się one częścią ich ,,ja”.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 Dążenia te są jednak w znacznej mierze zależne od </a:t>
            </a:r>
            <a:r>
              <a:rPr lang="pl-PL" b="1" dirty="0"/>
              <a:t>kontekstu środowiska</a:t>
            </a:r>
            <a:r>
              <a:rPr lang="pl-PL" dirty="0"/>
              <a:t>. Ma ono znaczący wpływ na to, czy jednostka będzie rozwijać się </a:t>
            </a:r>
            <a:r>
              <a:rPr lang="pl-PL" b="1" dirty="0"/>
              <a:t>w zgodzie ze swoimi naturalnymi zdolnościami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Skupia się przede wszystkim na </a:t>
            </a:r>
            <a:r>
              <a:rPr lang="pl-PL" b="1" dirty="0"/>
              <a:t>jakości</a:t>
            </a:r>
            <a:r>
              <a:rPr lang="pl-PL" dirty="0"/>
              <a:t>, a nie na ilości motywacji.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Nacisk na wewnętrzny (lub kontrolowany) typ motywacji.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 </a:t>
            </a:r>
            <a:r>
              <a:rPr lang="pl-PL" b="1" dirty="0"/>
              <a:t>3 podstawowe potrzeby psychologiczne (PPP):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/>
              <a:t>KOMPETENCJE</a:t>
            </a:r>
            <a:r>
              <a:rPr lang="pl-PL" dirty="0"/>
              <a:t> – chcemy czuć się </a:t>
            </a:r>
            <a:r>
              <a:rPr lang="pl-PL" b="1" dirty="0"/>
              <a:t>pewni</a:t>
            </a:r>
            <a:r>
              <a:rPr lang="pl-PL" dirty="0"/>
              <a:t> i </a:t>
            </a:r>
            <a:r>
              <a:rPr lang="pl-PL" b="1" dirty="0"/>
              <a:t>skuteczni</a:t>
            </a:r>
            <a:r>
              <a:rPr lang="pl-PL" dirty="0"/>
              <a:t> w obliczu zadania. Potrzeba kompetencji to chęć poczucia </a:t>
            </a:r>
            <a:r>
              <a:rPr lang="pl-PL" b="1" dirty="0"/>
              <a:t>mistrzostwa</a:t>
            </a:r>
            <a:r>
              <a:rPr lang="pl-PL" dirty="0"/>
              <a:t>. Silnie wiąże się z </a:t>
            </a:r>
            <a:r>
              <a:rPr lang="pl-PL" b="1" dirty="0"/>
              <a:t>poczuciem własnej skuteczności</a:t>
            </a:r>
            <a:r>
              <a:rPr lang="pl-PL" dirty="0"/>
              <a:t>. Leader?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/>
              <a:t>AUTONOMIA</a:t>
            </a:r>
            <a:r>
              <a:rPr lang="pl-PL" dirty="0"/>
              <a:t> – chcemy czuć, że mamy </a:t>
            </a:r>
            <a:r>
              <a:rPr lang="pl-PL" b="1" dirty="0"/>
              <a:t>wolną wolę</a:t>
            </a:r>
            <a:r>
              <a:rPr lang="pl-PL" dirty="0"/>
              <a:t> i </a:t>
            </a:r>
            <a:r>
              <a:rPr lang="pl-PL" b="1" dirty="0"/>
              <a:t>możliwość wyboru</a:t>
            </a:r>
            <a:r>
              <a:rPr lang="pl-PL" dirty="0"/>
              <a:t>. Przeciwieństwem autonomii jest poczucie bycia pod kontrolą. Leader?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/>
              <a:t>RELACJE</a:t>
            </a:r>
            <a:r>
              <a:rPr lang="pl-PL" dirty="0"/>
              <a:t> – chcemy </a:t>
            </a:r>
            <a:r>
              <a:rPr lang="pl-PL" b="1" dirty="0"/>
              <a:t>dbać o innych</a:t>
            </a:r>
            <a:r>
              <a:rPr lang="pl-PL" dirty="0"/>
              <a:t> i chcemy by </a:t>
            </a:r>
            <a:r>
              <a:rPr lang="pl-PL" b="1" dirty="0"/>
              <a:t>inni o nas dbali</a:t>
            </a:r>
            <a:r>
              <a:rPr lang="pl-PL" dirty="0"/>
              <a:t>. Chcemy czuć, że jesteśmy </a:t>
            </a:r>
            <a:r>
              <a:rPr lang="pl-PL" b="1" dirty="0"/>
              <a:t>częścią grupy</a:t>
            </a:r>
            <a:r>
              <a:rPr lang="pl-PL" dirty="0"/>
              <a:t>.	Leader?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pPr marL="201168" lvl="1" indent="0" algn="ctr">
              <a:buNone/>
            </a:pPr>
            <a:r>
              <a:rPr lang="pl-PL" sz="2300" dirty="0">
                <a:solidFill>
                  <a:srgbClr val="FF0000"/>
                </a:solidFill>
              </a:rPr>
              <a:t>Zdrowie psychiczne i satysfakcja z pracy wymaga zaspokojenia wszystkich trzech potrzeb, jedna, czy dwie, to za mało 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5A7E503-FB7E-428B-8573-CDE09101E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7" r="11740" b="16976"/>
          <a:stretch/>
        </p:blipFill>
        <p:spPr>
          <a:xfrm>
            <a:off x="8386233" y="2339076"/>
            <a:ext cx="3599601" cy="265374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6E7638FF-5E19-4D94-863F-50DEEC54A0CC}"/>
              </a:ext>
            </a:extLst>
          </p:cNvPr>
          <p:cNvSpPr/>
          <p:nvPr/>
        </p:nvSpPr>
        <p:spPr>
          <a:xfrm>
            <a:off x="6229080" y="6185356"/>
            <a:ext cx="63149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Obronnosc_Zeszyty_Naukowe_Wydzialu_Zarzadzania_i_Dowodzenia_Akademii_Obrony_Narodowej-r2012-t-n4-s101-116.pdf (muzhp.pl)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41954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A3293-2552-4334-856D-3FFB9EB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3: Psychologia motywacji 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1800" b="1" dirty="0"/>
              <a:t>Nowoczesne teorie motywacji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B0FD16-55BA-4876-B2EA-E4B05156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7847098" cy="3094129"/>
          </a:xfrm>
        </p:spPr>
        <p:txBody>
          <a:bodyPr>
            <a:normAutofit/>
          </a:bodyPr>
          <a:lstStyle/>
          <a:p>
            <a:r>
              <a:rPr lang="pl-PL" b="1" dirty="0"/>
              <a:t>Czynniki, które NEGATYWNIE wpływają na motywację autonomiczną: </a:t>
            </a:r>
          </a:p>
          <a:p>
            <a:r>
              <a:rPr lang="pl-PL" dirty="0"/>
              <a:t>• rywalizacja </a:t>
            </a:r>
          </a:p>
          <a:p>
            <a:r>
              <a:rPr lang="pl-PL" dirty="0"/>
              <a:t>• nieprzekraczalne terminy wykonania zadań </a:t>
            </a:r>
          </a:p>
          <a:p>
            <a:r>
              <a:rPr lang="pl-PL" dirty="0"/>
              <a:t>• nadzór </a:t>
            </a:r>
          </a:p>
          <a:p>
            <a:r>
              <a:rPr lang="pl-PL" dirty="0"/>
              <a:t>• niewłaściwe przekazywanie informacji zwrotnej </a:t>
            </a:r>
          </a:p>
          <a:p>
            <a:r>
              <a:rPr lang="pl-PL" dirty="0"/>
              <a:t>• nagrody o charakterze sterującym</a:t>
            </a:r>
          </a:p>
        </p:txBody>
      </p:sp>
      <p:pic>
        <p:nvPicPr>
          <p:cNvPr id="2050" name="Picture 2" descr="Nabór na wolne stanowiska pracy Nadzór epidemiologii, Nadzór Higieny  Żywności, Żywienia i Produktów kosmetycznych, Zapobiegawczy Nadzór  Sanitarny - Powiatowa Stacja Sanitarno-Epidemiologiczna w Zakopanem -  Portal Gov.pl">
            <a:extLst>
              <a:ext uri="{FF2B5EF4-FFF2-40B4-BE49-F238E27FC236}">
                <a16:creationId xmlns:a16="http://schemas.microsoft.com/office/drawing/2014/main" id="{423B7172-72AD-4317-8529-9CC73369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67" y="2452092"/>
            <a:ext cx="4631266" cy="1953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1396</TotalTime>
  <Words>2367</Words>
  <Application>Microsoft Office PowerPoint</Application>
  <PresentationFormat>Panoramiczny</PresentationFormat>
  <Paragraphs>211</Paragraphs>
  <Slides>33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Open Sans</vt:lpstr>
      <vt:lpstr>Wingdings</vt:lpstr>
      <vt:lpstr>Retrospekcja</vt:lpstr>
      <vt:lpstr>Psychologiczne Aspekty Zarządzania Zespołem </vt:lpstr>
      <vt:lpstr>Psychologiczne Aspekty Zarządzania Zespołem- zagadnienia  </vt:lpstr>
      <vt:lpstr>Psychologiczne Aspekty Zarządzania Zespołem</vt:lpstr>
      <vt:lpstr>Wykład 3: Psychologia motywacji  -motywacja?</vt:lpstr>
      <vt:lpstr>Wykład 3: Psychologia motywacji  -zakres</vt:lpstr>
      <vt:lpstr>Wykład 3: Psychologia motywacji  -definicja i rodzaje</vt:lpstr>
      <vt:lpstr>Wykład 3: Psychologia motywacji  -Teorie potrzeb</vt:lpstr>
      <vt:lpstr>Wykład 3: Psychologia motywacji  -Nowoczesne teorie motywacji</vt:lpstr>
      <vt:lpstr>Wykład 3: Psychologia motywacji  -Nowoczesne teorie motywacji</vt:lpstr>
      <vt:lpstr>Wykład 3: Psychologia motywacji  -Nowoczesne teorie motywacji</vt:lpstr>
      <vt:lpstr>Psychologiczne Aspekty Zarządzania Zespołem</vt:lpstr>
      <vt:lpstr>Prezentacja programu PowerPoint</vt:lpstr>
      <vt:lpstr>Prezentacja programu PowerPoint</vt:lpstr>
      <vt:lpstr>Prezentacja programu PowerPoint</vt:lpstr>
      <vt:lpstr>Prezentacja programu PowerPoint</vt:lpstr>
      <vt:lpstr>Wykład 3: Psychologia motywacji  -Nowoczesne teorie motywacji</vt:lpstr>
      <vt:lpstr>Wykład 3: Psychologia motywacji  -Nowoczesne teorie motywacji</vt:lpstr>
      <vt:lpstr>Wykład 3: Psychologia motywacji  -Nowoczesne teorie motywacji</vt:lpstr>
      <vt:lpstr>Wykład 3: Psychologia motywacji  -Case Study 1.</vt:lpstr>
      <vt:lpstr>Wykład 3: Psychologia motywacji  -Case Study 2.</vt:lpstr>
      <vt:lpstr>Wykład 3: Psychologia motywacji  -Case Study 2.</vt:lpstr>
      <vt:lpstr>Psychologiczne Aspekty Zarządzania Zespołem</vt:lpstr>
      <vt:lpstr>Wykład 3: Psychologia motywacji  -zakres</vt:lpstr>
      <vt:lpstr>Wykład 3: Psychologia motywacji  -zakres</vt:lpstr>
      <vt:lpstr>Wykład 3: Psychologia motywacji  -</vt:lpstr>
      <vt:lpstr>Psychologiczne Aspekty Zarządzania Zespołem</vt:lpstr>
      <vt:lpstr>Prezentacja programu PowerPoint</vt:lpstr>
      <vt:lpstr>Wykład 4: Psychologia motywacji  -zakres</vt:lpstr>
      <vt:lpstr>Wykład 4: Psychologia motywacji  -zakres</vt:lpstr>
      <vt:lpstr>Wykład 4: Psychologia motywacji  -zakres</vt:lpstr>
      <vt:lpstr>Wykład 4: Psychologia motywacji  -zakres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Psychologiczne Aspekty Zarządzania Zespołem</dc:title>
  <dc:creator>Magda Rościszewska</dc:creator>
  <cp:lastModifiedBy>Magda Rościszewska</cp:lastModifiedBy>
  <cp:revision>338</cp:revision>
  <dcterms:created xsi:type="dcterms:W3CDTF">2024-10-08T10:01:15Z</dcterms:created>
  <dcterms:modified xsi:type="dcterms:W3CDTF">2024-10-28T16:52:39Z</dcterms:modified>
</cp:coreProperties>
</file>