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3"/>
  </p:notesMasterIdLst>
  <p:handoutMasterIdLst>
    <p:handoutMasterId r:id="rId54"/>
  </p:handoutMasterIdLst>
  <p:sldIdLst>
    <p:sldId id="306" r:id="rId6"/>
    <p:sldId id="307" r:id="rId7"/>
    <p:sldId id="494" r:id="rId8"/>
    <p:sldId id="635" r:id="rId9"/>
    <p:sldId id="622" r:id="rId10"/>
    <p:sldId id="623" r:id="rId11"/>
    <p:sldId id="636" r:id="rId12"/>
    <p:sldId id="625" r:id="rId13"/>
    <p:sldId id="319" r:id="rId14"/>
    <p:sldId id="643" r:id="rId15"/>
    <p:sldId id="638" r:id="rId16"/>
    <p:sldId id="352" r:id="rId17"/>
    <p:sldId id="353" r:id="rId18"/>
    <p:sldId id="354" r:id="rId19"/>
    <p:sldId id="355" r:id="rId20"/>
    <p:sldId id="351" r:id="rId21"/>
    <p:sldId id="627" r:id="rId22"/>
    <p:sldId id="356" r:id="rId23"/>
    <p:sldId id="357" r:id="rId24"/>
    <p:sldId id="628" r:id="rId25"/>
    <p:sldId id="358" r:id="rId26"/>
    <p:sldId id="639" r:id="rId27"/>
    <p:sldId id="629" r:id="rId28"/>
    <p:sldId id="359" r:id="rId29"/>
    <p:sldId id="644" r:id="rId30"/>
    <p:sldId id="640" r:id="rId31"/>
    <p:sldId id="360" r:id="rId32"/>
    <p:sldId id="361" r:id="rId33"/>
    <p:sldId id="362" r:id="rId34"/>
    <p:sldId id="630" r:id="rId35"/>
    <p:sldId id="631" r:id="rId36"/>
    <p:sldId id="363" r:id="rId37"/>
    <p:sldId id="364" r:id="rId38"/>
    <p:sldId id="365" r:id="rId39"/>
    <p:sldId id="366" r:id="rId40"/>
    <p:sldId id="367" r:id="rId41"/>
    <p:sldId id="641" r:id="rId42"/>
    <p:sldId id="632" r:id="rId43"/>
    <p:sldId id="368" r:id="rId44"/>
    <p:sldId id="369" r:id="rId45"/>
    <p:sldId id="642" r:id="rId46"/>
    <p:sldId id="633" r:id="rId47"/>
    <p:sldId id="370" r:id="rId48"/>
    <p:sldId id="371" r:id="rId49"/>
    <p:sldId id="372" r:id="rId50"/>
    <p:sldId id="373" r:id="rId51"/>
    <p:sldId id="634" r:id="rId5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3519"/>
    <a:srgbClr val="FD001F"/>
    <a:srgbClr val="F78722"/>
    <a:srgbClr val="B51600"/>
    <a:srgbClr val="890F00"/>
    <a:srgbClr val="EE230C"/>
    <a:srgbClr val="F262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721001-2BDC-4E5A-8A9C-35D811F9E372}" v="4" dt="2026-05-04T16:28:53.79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622" autoAdjust="0"/>
    <p:restoredTop sz="91889" autoAdjust="0"/>
  </p:normalViewPr>
  <p:slideViewPr>
    <p:cSldViewPr snapToGrid="0">
      <p:cViewPr varScale="1">
        <p:scale>
          <a:sx n="144" d="100"/>
          <a:sy n="144" d="100"/>
        </p:scale>
        <p:origin x="114" y="3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28:53.790" v="1"/>
      <pc:docMkLst>
        <pc:docMk/>
      </pc:docMkLst>
      <pc:sldMasterChg chg="modSldLayout">
        <pc:chgData name="Wojciech Kustra" userId="afebd3d0-216b-4c4f-8992-1bf1fda6d5e8" providerId="ADAL" clId="{1D307E72-7901-4E61-A01B-3C4232ABCF63}" dt="2026-05-04T16:28:53.790" v="1"/>
        <pc:sldMasterMkLst>
          <pc:docMk/>
          <pc:sldMasterMk cId="0" sldId="2147483648"/>
        </pc:sldMasterMkLst>
        <pc:sldLayoutChg chg="addSp delSp modSp">
          <pc:chgData name="Wojciech Kustra" userId="afebd3d0-216b-4c4f-8992-1bf1fda6d5e8" providerId="ADAL" clId="{1D307E72-7901-4E61-A01B-3C4232ABCF63}" dt="2026-05-04T16:28:53.790" v="1"/>
          <pc:sldLayoutMkLst>
            <pc:docMk/>
            <pc:sldMasterMk cId="0" sldId="2147483648"/>
            <pc:sldLayoutMk cId="4167676208" sldId="2147483698"/>
          </pc:sldLayoutMkLst>
          <pc:spChg chg="mod">
            <ac:chgData name="Wojciech Kustra" userId="afebd3d0-216b-4c4f-8992-1bf1fda6d5e8" providerId="ADAL" clId="{1D307E72-7901-4E61-A01B-3C4232ABCF63}" dt="2026-05-04T16:28:53.790" v="1"/>
            <ac:spMkLst>
              <pc:docMk/>
              <pc:sldMasterMk cId="0" sldId="2147483648"/>
              <pc:sldLayoutMk cId="4167676208" sldId="2147483698"/>
              <ac:spMk id="5" creationId="{950A71F4-1033-050F-9C9F-FA92A7FCAB20}"/>
            </ac:spMkLst>
          </pc:spChg>
          <pc:grpChg chg="add mod">
            <ac:chgData name="Wojciech Kustra" userId="afebd3d0-216b-4c4f-8992-1bf1fda6d5e8" providerId="ADAL" clId="{1D307E72-7901-4E61-A01B-3C4232ABCF63}" dt="2026-05-04T16:28:53.790" v="1"/>
            <ac:grpSpMkLst>
              <pc:docMk/>
              <pc:sldMasterMk cId="0" sldId="2147483648"/>
              <pc:sldLayoutMk cId="4167676208" sldId="2147483698"/>
              <ac:grpSpMk id="3" creationId="{FFEAFE8D-B591-ED89-EA17-168B86926CBF}"/>
            </ac:grpSpMkLst>
          </pc:grpChg>
          <pc:picChg chg="mod">
            <ac:chgData name="Wojciech Kustra" userId="afebd3d0-216b-4c4f-8992-1bf1fda6d5e8" providerId="ADAL" clId="{1D307E72-7901-4E61-A01B-3C4232ABCF63}" dt="2026-05-04T16:28:53.790" v="1"/>
            <ac:picMkLst>
              <pc:docMk/>
              <pc:sldMasterMk cId="0" sldId="2147483648"/>
              <pc:sldLayoutMk cId="4167676208" sldId="2147483698"/>
              <ac:picMk id="4" creationId="{C270D980-D93B-0B44-5BB2-4A8C3BED14BA}"/>
            </ac:picMkLst>
          </pc:picChg>
          <pc:picChg chg="del">
            <ac:chgData name="Wojciech Kustra" userId="afebd3d0-216b-4c4f-8992-1bf1fda6d5e8" providerId="ADAL" clId="{1D307E72-7901-4E61-A01B-3C4232ABCF63}" dt="2026-05-04T16:28:46.164" v="0" actId="478"/>
            <ac:picMkLst>
              <pc:docMk/>
              <pc:sldMasterMk cId="0" sldId="2147483648"/>
              <pc:sldLayoutMk cId="4167676208" sldId="2147483698"/>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Thanks for following along See you in the </a:t>
            </a:r>
            <a:r>
              <a:rPr lang="en-GB"/>
              <a:t>next session!</a:t>
            </a:r>
            <a:endParaRPr lang="en-GB" dirty="0"/>
          </a:p>
          <a:p>
            <a:pPr marL="0" marR="0" lvl="0" indent="0" defTabSz="228589" eaLnBrk="1" fontAlgn="auto" latinLnBrk="0" hangingPunct="1">
              <a:lnSpc>
                <a:spcPct val="117999"/>
              </a:lnSpc>
              <a:spcBef>
                <a:spcPts val="0"/>
              </a:spcBef>
              <a:spcAft>
                <a:spcPts val="0"/>
              </a:spcAft>
              <a:buClrTx/>
              <a:buSzTx/>
              <a:buFontTx/>
              <a:buNone/>
              <a:tabLst/>
              <a:defRPr/>
            </a:pPr>
            <a:endParaRPr lang="LID4096" dirty="0"/>
          </a:p>
        </p:txBody>
      </p:sp>
    </p:spTree>
    <p:extLst>
      <p:ext uri="{BB962C8B-B14F-4D97-AF65-F5344CB8AC3E}">
        <p14:creationId xmlns:p14="http://schemas.microsoft.com/office/powerpoint/2010/main" val="380289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1A7CE-FA6D-997B-B397-2D438753E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F5029-F124-1FE3-3669-BE3E65B8A7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9F488-DA6E-9FB3-D8D8-7D790863B37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3609894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90DA7-8043-BD4B-7514-7109D977A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DAB61-74A9-F05A-3FF1-A0EF9B3E4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6565F-AF51-47D1-6F0E-4CB32CD0E71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09263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D7B84-428F-794E-A6BD-3E935AF565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9D4CC-E2D8-A4EB-2940-77A0C7C494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70579-87D7-13C7-DE67-541BA4B827F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959724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ACEE0-FDC7-43A2-AC48-0BB3DFD62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D4A32-B3E1-804C-9703-BA3C5DCF6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625AD-AE37-B368-4775-D0FA2B1F6D97}"/>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177209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66CDB-2ACF-A0CF-8B1D-0C0A76985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50462-0C9D-ED35-1E9D-2EC3FACBE9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1AEF2-BEAB-4753-5F69-AECC8FB8A06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149270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FFEAFE8D-B591-ED89-EA17-168B86926CBF}"/>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C270D980-D93B-0B44-5BB2-4A8C3BED14BA}"/>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50A71F4-1033-050F-9C9F-FA92A7FCAB20}"/>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416767620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8">
            <a:extLst>
              <a:ext uri="{FF2B5EF4-FFF2-40B4-BE49-F238E27FC236}">
                <a16:creationId xmlns:a16="http://schemas.microsoft.com/office/drawing/2014/main" id="{F9792170-D4B9-CE5D-4D71-73D0BF6E5C22}"/>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Holder 2">
            <a:extLst>
              <a:ext uri="{FF2B5EF4-FFF2-40B4-BE49-F238E27FC236}">
                <a16:creationId xmlns:a16="http://schemas.microsoft.com/office/drawing/2014/main" id="{04106C67-8F1B-224E-DAED-0C8EA0D57989}"/>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10" name="bg object 17">
            <a:extLst>
              <a:ext uri="{FF2B5EF4-FFF2-40B4-BE49-F238E27FC236}">
                <a16:creationId xmlns:a16="http://schemas.microsoft.com/office/drawing/2014/main" id="{5FF5E14D-ACA6-CE67-5F1E-8A58110D3FF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1" name="bg object 18">
            <a:extLst>
              <a:ext uri="{FF2B5EF4-FFF2-40B4-BE49-F238E27FC236}">
                <a16:creationId xmlns:a16="http://schemas.microsoft.com/office/drawing/2014/main" id="{5EC0A428-E491-74CC-04AB-1185A30B30C9}"/>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A211A55E-45A7-EC69-D88D-C5C388F95E43}"/>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3" name="object 6">
            <a:extLst>
              <a:ext uri="{FF2B5EF4-FFF2-40B4-BE49-F238E27FC236}">
                <a16:creationId xmlns:a16="http://schemas.microsoft.com/office/drawing/2014/main" id="{A26F30F7-AB20-2CE0-9454-8078B89478E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Modelling </a:t>
            </a:r>
          </a:p>
        </p:txBody>
      </p:sp>
      <p:sp>
        <p:nvSpPr>
          <p:cNvPr id="14" name="object 6">
            <a:extLst>
              <a:ext uri="{FF2B5EF4-FFF2-40B4-BE49-F238E27FC236}">
                <a16:creationId xmlns:a16="http://schemas.microsoft.com/office/drawing/2014/main" id="{26B06BDB-D091-B3F5-D38C-81AFD506B16B}"/>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5" name="bg object 18">
            <a:extLst>
              <a:ext uri="{FF2B5EF4-FFF2-40B4-BE49-F238E27FC236}">
                <a16:creationId xmlns:a16="http://schemas.microsoft.com/office/drawing/2014/main" id="{3A54DD75-0AE6-6132-0E29-859BD58C63B5}"/>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Holder 2">
            <a:extLst>
              <a:ext uri="{FF2B5EF4-FFF2-40B4-BE49-F238E27FC236}">
                <a16:creationId xmlns:a16="http://schemas.microsoft.com/office/drawing/2014/main" id="{5FA78E8C-8EB8-6AF9-657F-6EDA82A042B5}"/>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7" name="bg object 17">
            <a:extLst>
              <a:ext uri="{FF2B5EF4-FFF2-40B4-BE49-F238E27FC236}">
                <a16:creationId xmlns:a16="http://schemas.microsoft.com/office/drawing/2014/main" id="{37B54814-5963-6721-FDAA-FA2FF0D8444B}"/>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47339FB8-524A-3838-62C6-A3F41EED37CA}"/>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8A3579D9-BCCC-AF18-88F6-7CDF62E118DF}"/>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0" name="object 6">
            <a:extLst>
              <a:ext uri="{FF2B5EF4-FFF2-40B4-BE49-F238E27FC236}">
                <a16:creationId xmlns:a16="http://schemas.microsoft.com/office/drawing/2014/main" id="{555AB30C-C581-372B-4662-DC1D674A0853}"/>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Modelling </a:t>
            </a:r>
          </a:p>
        </p:txBody>
      </p:sp>
      <p:sp>
        <p:nvSpPr>
          <p:cNvPr id="11" name="object 6">
            <a:extLst>
              <a:ext uri="{FF2B5EF4-FFF2-40B4-BE49-F238E27FC236}">
                <a16:creationId xmlns:a16="http://schemas.microsoft.com/office/drawing/2014/main" id="{637DD4C5-5038-4592-BDA6-AE5832403DB5}"/>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Holder 2">
            <a:extLst>
              <a:ext uri="{FF2B5EF4-FFF2-40B4-BE49-F238E27FC236}">
                <a16:creationId xmlns:a16="http://schemas.microsoft.com/office/drawing/2014/main" id="{1886CED1-204E-DF97-F08C-4E20E8B32C38}"/>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6" name="bg object 17">
            <a:extLst>
              <a:ext uri="{FF2B5EF4-FFF2-40B4-BE49-F238E27FC236}">
                <a16:creationId xmlns:a16="http://schemas.microsoft.com/office/drawing/2014/main" id="{432418CE-56C5-2B79-6AFA-BC7BB0F5C632}"/>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7" name="bg object 18">
            <a:extLst>
              <a:ext uri="{FF2B5EF4-FFF2-40B4-BE49-F238E27FC236}">
                <a16:creationId xmlns:a16="http://schemas.microsoft.com/office/drawing/2014/main" id="{DB17A492-EEE5-9EBB-8669-F1D3F433D74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8" name="object 6">
            <a:extLst>
              <a:ext uri="{FF2B5EF4-FFF2-40B4-BE49-F238E27FC236}">
                <a16:creationId xmlns:a16="http://schemas.microsoft.com/office/drawing/2014/main" id="{7C9A71F2-F842-4C20-6E9D-1466B73856AF}"/>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9" name="object 6">
            <a:extLst>
              <a:ext uri="{FF2B5EF4-FFF2-40B4-BE49-F238E27FC236}">
                <a16:creationId xmlns:a16="http://schemas.microsoft.com/office/drawing/2014/main" id="{C7A92A01-EED1-4A6D-D281-4681B748C2CB}"/>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Travel Demand Modelling </a:t>
            </a:r>
          </a:p>
        </p:txBody>
      </p:sp>
      <p:sp>
        <p:nvSpPr>
          <p:cNvPr id="10" name="object 6">
            <a:extLst>
              <a:ext uri="{FF2B5EF4-FFF2-40B4-BE49-F238E27FC236}">
                <a16:creationId xmlns:a16="http://schemas.microsoft.com/office/drawing/2014/main" id="{D7CA4205-3801-CB43-BBC5-0C38D3056D7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691221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83775224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8"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6" r:id="rId6"/>
    <p:sldLayoutId id="2147483697" r:id="rId7"/>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13.xml"/><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slideLayout" Target="../slideLayouts/slideLayout13.xml"/><Relationship Id="rId5" Type="http://schemas.openxmlformats.org/officeDocument/2006/relationships/image" Target="../media/image25.svg"/><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svg"/><Relationship Id="rId1" Type="http://schemas.openxmlformats.org/officeDocument/2006/relationships/slideLayout" Target="../slideLayouts/slideLayout13.xml"/><Relationship Id="rId4" Type="http://schemas.openxmlformats.org/officeDocument/2006/relationships/image" Target="../media/image20.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sz="2600" dirty="0">
                <a:solidFill>
                  <a:srgbClr val="0070C0"/>
                </a:solidFill>
              </a:rPr>
              <a:t>Module </a:t>
            </a:r>
            <a:r>
              <a:rPr lang="en-AT" sz="2600" dirty="0">
                <a:solidFill>
                  <a:srgbClr val="0070C0"/>
                </a:solidFill>
              </a:rPr>
              <a:t>3</a:t>
            </a:r>
            <a:r>
              <a:rPr lang="pl-PL" sz="2600" dirty="0">
                <a:solidFill>
                  <a:srgbClr val="0070C0"/>
                </a:solidFill>
              </a:rPr>
              <a:t>: Transport Modeling and Simulation</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7629047"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600" dirty="0">
                <a:solidFill>
                  <a:srgbClr val="0070C0"/>
                </a:solidFill>
              </a:rPr>
              <a:t>Lecture </a:t>
            </a:r>
            <a:r>
              <a:rPr lang="en-US" sz="2600" dirty="0">
                <a:solidFill>
                  <a:srgbClr val="0070C0"/>
                </a:solidFill>
              </a:rPr>
              <a:t>11</a:t>
            </a:r>
            <a:r>
              <a:rPr lang="pl-PL" sz="2600" dirty="0">
                <a:solidFill>
                  <a:srgbClr val="0070C0"/>
                </a:solidFill>
              </a:rPr>
              <a:t>: Travel Demand Modelling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94CDB-676F-7D1A-E154-CDA18572F66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5791A77-7FCE-C798-A260-215D6C7D0019}"/>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2.2 Why Do People Travel?</a:t>
            </a:r>
          </a:p>
        </p:txBody>
      </p:sp>
      <p:sp>
        <p:nvSpPr>
          <p:cNvPr id="5" name="object 3">
            <a:extLst>
              <a:ext uri="{FF2B5EF4-FFF2-40B4-BE49-F238E27FC236}">
                <a16:creationId xmlns:a16="http://schemas.microsoft.com/office/drawing/2014/main" id="{2C78BC34-C5BB-03B1-922A-8AC09FA1A265}"/>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People travel because they need to reach places that support their daily activities and goals. Travel is not done for its own sake people move to access opportunities such as work, education, shopping, services, and social interactions. Understanding the reasons behind travel helps planners predict demand and design transport systems that meet real human needs.</a:t>
            </a:r>
          </a:p>
        </p:txBody>
      </p:sp>
      <p:sp>
        <p:nvSpPr>
          <p:cNvPr id="7" name="Title 6">
            <a:extLst>
              <a:ext uri="{FF2B5EF4-FFF2-40B4-BE49-F238E27FC236}">
                <a16:creationId xmlns:a16="http://schemas.microsoft.com/office/drawing/2014/main" id="{D2905233-C4F5-BA03-9459-E5C88CC3744A}"/>
              </a:ext>
            </a:extLst>
          </p:cNvPr>
          <p:cNvSpPr>
            <a:spLocks noGrp="1"/>
          </p:cNvSpPr>
          <p:nvPr>
            <p:ph type="title"/>
          </p:nvPr>
        </p:nvSpPr>
        <p:spPr>
          <a:xfrm>
            <a:off x="727200" y="432000"/>
            <a:ext cx="4535082" cy="369332"/>
          </a:xfrm>
        </p:spPr>
        <p:txBody>
          <a:bodyPr/>
          <a:lstStyle/>
          <a:p>
            <a:r>
              <a:rPr lang="en-GB" dirty="0"/>
              <a:t>2. Fundamentals of Travel Demand</a:t>
            </a:r>
            <a:endParaRPr lang="LID4096" dirty="0"/>
          </a:p>
        </p:txBody>
      </p:sp>
      <p:sp>
        <p:nvSpPr>
          <p:cNvPr id="2" name="object 3">
            <a:extLst>
              <a:ext uri="{FF2B5EF4-FFF2-40B4-BE49-F238E27FC236}">
                <a16:creationId xmlns:a16="http://schemas.microsoft.com/office/drawing/2014/main" id="{6C205029-C732-33E3-1839-F9FAA8B19312}"/>
              </a:ext>
            </a:extLst>
          </p:cNvPr>
          <p:cNvSpPr txBox="1"/>
          <p:nvPr/>
        </p:nvSpPr>
        <p:spPr>
          <a:xfrm>
            <a:off x="733424" y="2779316"/>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Key Reasons Why People Travel:</a:t>
            </a:r>
          </a:p>
        </p:txBody>
      </p:sp>
      <p:sp>
        <p:nvSpPr>
          <p:cNvPr id="4" name="object 3">
            <a:extLst>
              <a:ext uri="{FF2B5EF4-FFF2-40B4-BE49-F238E27FC236}">
                <a16:creationId xmlns:a16="http://schemas.microsoft.com/office/drawing/2014/main" id="{4FECD6AD-C5A8-5AB1-B50B-58C9AAF5A580}"/>
              </a:ext>
            </a:extLst>
          </p:cNvPr>
          <p:cNvSpPr txBox="1"/>
          <p:nvPr/>
        </p:nvSpPr>
        <p:spPr>
          <a:xfrm>
            <a:off x="733424" y="3269043"/>
            <a:ext cx="10725152" cy="2322248"/>
          </a:xfrm>
          <a:prstGeom prst="rect">
            <a:avLst/>
          </a:prstGeom>
        </p:spPr>
        <p:txBody>
          <a:bodyPr vert="horz" wrap="square" lIns="0" tIns="16329" rIns="0" bIns="0" rtlCol="0">
            <a:spAutoFit/>
          </a:bodyPr>
          <a:lstStyle/>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Work &amp; Employment:</a:t>
            </a:r>
            <a:r>
              <a:rPr lang="en-GB" sz="1800" dirty="0">
                <a:solidFill>
                  <a:sysClr val="windowText" lastClr="000000"/>
                </a:solidFill>
                <a:latin typeface="Arial" panose="020B0604020202020204" pitchFamily="34" charset="0"/>
                <a:cs typeface="Arial" panose="020B0604020202020204" pitchFamily="34" charset="0"/>
              </a:rPr>
              <a:t> commuting to workplaces or job-related trips.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Education:</a:t>
            </a:r>
            <a:r>
              <a:rPr lang="en-GB" sz="1800" dirty="0">
                <a:solidFill>
                  <a:sysClr val="windowText" lastClr="000000"/>
                </a:solidFill>
                <a:latin typeface="Arial" panose="020B0604020202020204" pitchFamily="34" charset="0"/>
                <a:cs typeface="Arial" panose="020B0604020202020204" pitchFamily="34" charset="0"/>
              </a:rPr>
              <a:t> travelling to schools, universities, and training centres.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Shopping &amp; Errands:</a:t>
            </a:r>
            <a:r>
              <a:rPr lang="en-GB" sz="1800" dirty="0">
                <a:solidFill>
                  <a:sysClr val="windowText" lastClr="000000"/>
                </a:solidFill>
                <a:latin typeface="Arial" panose="020B0604020202020204" pitchFamily="34" charset="0"/>
                <a:cs typeface="Arial" panose="020B0604020202020204" pitchFamily="34" charset="0"/>
              </a:rPr>
              <a:t> accessing goods, groceries, and essential services.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Health &amp; Personal Services:</a:t>
            </a:r>
            <a:r>
              <a:rPr lang="en-GB" sz="1800" dirty="0">
                <a:solidFill>
                  <a:sysClr val="windowText" lastClr="000000"/>
                </a:solidFill>
                <a:latin typeface="Arial" panose="020B0604020202020204" pitchFamily="34" charset="0"/>
                <a:cs typeface="Arial" panose="020B0604020202020204" pitchFamily="34" charset="0"/>
              </a:rPr>
              <a:t> hospitals, clinics, and appointments.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Social &amp; Leisure Activities:</a:t>
            </a:r>
            <a:r>
              <a:rPr lang="en-GB" sz="1800" dirty="0">
                <a:solidFill>
                  <a:sysClr val="windowText" lastClr="000000"/>
                </a:solidFill>
                <a:latin typeface="Arial" panose="020B0604020202020204" pitchFamily="34" charset="0"/>
                <a:cs typeface="Arial" panose="020B0604020202020204" pitchFamily="34" charset="0"/>
              </a:rPr>
              <a:t> visiting friends, entertainment, sports, recreation.</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Household Responsibilities:</a:t>
            </a:r>
            <a:r>
              <a:rPr lang="en-GB" sz="1800" dirty="0">
                <a:solidFill>
                  <a:sysClr val="windowText" lastClr="000000"/>
                </a:solidFill>
                <a:latin typeface="Arial" panose="020B0604020202020204" pitchFamily="34" charset="0"/>
                <a:cs typeface="Arial" panose="020B0604020202020204" pitchFamily="34" charset="0"/>
              </a:rPr>
              <a:t> dropping children at school, caregiving, etc.</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Business &amp; Official Purposes:</a:t>
            </a:r>
            <a:r>
              <a:rPr lang="en-GB" sz="1800" dirty="0">
                <a:solidFill>
                  <a:sysClr val="windowText" lastClr="000000"/>
                </a:solidFill>
                <a:latin typeface="Arial" panose="020B0604020202020204" pitchFamily="34" charset="0"/>
                <a:cs typeface="Arial" panose="020B0604020202020204" pitchFamily="34" charset="0"/>
              </a:rPr>
              <a:t> meetings, deliveries, administrative tasks.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panose="020B0604020202020204" pitchFamily="34" charset="0"/>
                <a:cs typeface="Arial" panose="020B0604020202020204" pitchFamily="34" charset="0"/>
              </a:rPr>
              <a:t>Tourism &amp; Long-Distance Travel:</a:t>
            </a:r>
            <a:r>
              <a:rPr lang="en-GB" sz="1800" dirty="0">
                <a:solidFill>
                  <a:sysClr val="windowText" lastClr="000000"/>
                </a:solidFill>
                <a:latin typeface="Arial" panose="020B0604020202020204" pitchFamily="34" charset="0"/>
                <a:cs typeface="Arial" panose="020B0604020202020204" pitchFamily="34" charset="0"/>
              </a:rPr>
              <a:t> visiting other cities or countries.</a:t>
            </a:r>
            <a:endParaRPr lang="en-US" sz="1800" dirty="0">
              <a:solidFill>
                <a:sysClr val="windowText" lastClr="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93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86E1-D1A5-5923-71AB-352C476FA38A}"/>
            </a:ext>
          </a:extLst>
        </p:cNvPr>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3F3A4D85-0757-BA32-5338-99B45D70826A}"/>
              </a:ext>
            </a:extLst>
          </p:cNvPr>
          <p:cNvSpPr/>
          <p:nvPr/>
        </p:nvSpPr>
        <p:spPr>
          <a:xfrm>
            <a:off x="1237244" y="3720953"/>
            <a:ext cx="2236470" cy="167537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00000"/>
              </a:lnSpc>
            </a:pPr>
            <a:endParaRPr lang="en-US" sz="1800">
              <a:solidFill>
                <a:schemeClr val="tx1"/>
              </a:solidFill>
              <a:latin typeface="Arial" panose="020B0604020202020204" pitchFamily="34" charset="0"/>
              <a:cs typeface="Arial" panose="020B0604020202020204" pitchFamily="34" charset="0"/>
            </a:endParaRPr>
          </a:p>
        </p:txBody>
      </p:sp>
      <p:sp>
        <p:nvSpPr>
          <p:cNvPr id="3" name="object 3">
            <a:extLst>
              <a:ext uri="{FF2B5EF4-FFF2-40B4-BE49-F238E27FC236}">
                <a16:creationId xmlns:a16="http://schemas.microsoft.com/office/drawing/2014/main" id="{6F574BD3-2E90-036C-5D56-7F6F48DDB2EE}"/>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2.3 Why is Travel Demand Important?</a:t>
            </a:r>
          </a:p>
        </p:txBody>
      </p:sp>
      <p:sp>
        <p:nvSpPr>
          <p:cNvPr id="5" name="object 3">
            <a:extLst>
              <a:ext uri="{FF2B5EF4-FFF2-40B4-BE49-F238E27FC236}">
                <a16:creationId xmlns:a16="http://schemas.microsoft.com/office/drawing/2014/main" id="{CCAEB8BD-63ED-C197-35B1-FA7BBF2D72E0}"/>
              </a:ext>
            </a:extLst>
          </p:cNvPr>
          <p:cNvSpPr txBox="1"/>
          <p:nvPr/>
        </p:nvSpPr>
        <p:spPr>
          <a:xfrm>
            <a:off x="733424" y="1514807"/>
            <a:ext cx="10725152"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Travel demand is important because it helps planners understand how people move within a city and what transport services they need. </a:t>
            </a:r>
          </a:p>
          <a:p>
            <a:pPr marL="16328"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By analysing travel demand, cities can design better roads, improve public transport, manage congestion, and ensure that infrastructure investments support efficient and sustainable mobility.</a:t>
            </a:r>
          </a:p>
        </p:txBody>
      </p:sp>
      <p:sp>
        <p:nvSpPr>
          <p:cNvPr id="21" name="Rectangle: Rounded Corners 20">
            <a:extLst>
              <a:ext uri="{FF2B5EF4-FFF2-40B4-BE49-F238E27FC236}">
                <a16:creationId xmlns:a16="http://schemas.microsoft.com/office/drawing/2014/main" id="{78C11CC0-816D-78AA-190D-F73CFA1733C4}"/>
              </a:ext>
            </a:extLst>
          </p:cNvPr>
          <p:cNvSpPr/>
          <p:nvPr/>
        </p:nvSpPr>
        <p:spPr>
          <a:xfrm>
            <a:off x="5628086" y="3268067"/>
            <a:ext cx="5333770" cy="452886"/>
          </a:xfrm>
          <a:prstGeom prst="roundRect">
            <a:avLst/>
          </a:prstGeom>
          <a:solidFill>
            <a:srgbClr val="1870DA"/>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9CD67B35-210C-79EE-4424-3A83D4280A97}"/>
              </a:ext>
            </a:extLst>
          </p:cNvPr>
          <p:cNvSpPr/>
          <p:nvPr/>
        </p:nvSpPr>
        <p:spPr>
          <a:xfrm>
            <a:off x="4891017" y="3054296"/>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rgbClr val="1870DA"/>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3" name="Freeform: Shape 22">
            <a:extLst>
              <a:ext uri="{FF2B5EF4-FFF2-40B4-BE49-F238E27FC236}">
                <a16:creationId xmlns:a16="http://schemas.microsoft.com/office/drawing/2014/main" id="{532AF890-F492-6B28-9D47-A0FB7DDFCC2E}"/>
              </a:ext>
            </a:extLst>
          </p:cNvPr>
          <p:cNvSpPr/>
          <p:nvPr/>
        </p:nvSpPr>
        <p:spPr>
          <a:xfrm>
            <a:off x="4991086" y="3154234"/>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24" name="Freeform: Shape 23">
            <a:extLst>
              <a:ext uri="{FF2B5EF4-FFF2-40B4-BE49-F238E27FC236}">
                <a16:creationId xmlns:a16="http://schemas.microsoft.com/office/drawing/2014/main" id="{A5C6AC6A-0E85-F878-86FA-2BA786A6FA08}"/>
              </a:ext>
            </a:extLst>
          </p:cNvPr>
          <p:cNvSpPr/>
          <p:nvPr/>
        </p:nvSpPr>
        <p:spPr>
          <a:xfrm>
            <a:off x="4983892" y="3147039"/>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6ADA626C-801F-3F88-21DD-630358332675}"/>
              </a:ext>
            </a:extLst>
          </p:cNvPr>
          <p:cNvSpPr txBox="1"/>
          <p:nvPr/>
        </p:nvSpPr>
        <p:spPr>
          <a:xfrm>
            <a:off x="5756584" y="3363705"/>
            <a:ext cx="5216493" cy="307777"/>
          </a:xfrm>
          <a:prstGeom prst="rect">
            <a:avLst/>
          </a:prstGeom>
          <a:noFill/>
        </p:spPr>
        <p:txBody>
          <a:bodyPr wrap="none" rtlCol="0">
            <a:spAutoFit/>
          </a:bodyPr>
          <a:lstStyle/>
          <a:p>
            <a:pPr defTabSz="914400" hangingPunct="1">
              <a:lnSpc>
                <a:spcPct val="100000"/>
              </a:lnSpc>
              <a:spcBef>
                <a:spcPts val="0"/>
              </a:spcBef>
            </a:pPr>
            <a:r>
              <a:rPr lang="en-US" sz="1400" kern="1200" dirty="0">
                <a:solidFill>
                  <a:srgbClr val="FFFFFF"/>
                </a:solidFill>
                <a:latin typeface="Arial" panose="020B0604020202020204" pitchFamily="34" charset="0"/>
                <a:cs typeface="Arial" panose="020B0604020202020204" pitchFamily="34" charset="0"/>
                <a:sym typeface="Arial"/>
                <a:rtl val="0"/>
              </a:rPr>
              <a:t>Helps in transportation planning and infrastructure development</a:t>
            </a:r>
          </a:p>
        </p:txBody>
      </p:sp>
      <p:pic>
        <p:nvPicPr>
          <p:cNvPr id="26" name="Graphic 25" descr="Information with solid fill">
            <a:extLst>
              <a:ext uri="{FF2B5EF4-FFF2-40B4-BE49-F238E27FC236}">
                <a16:creationId xmlns:a16="http://schemas.microsoft.com/office/drawing/2014/main" id="{A1BFFA33-A1C2-3310-6800-F9A47FE2941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128105" y="3286330"/>
            <a:ext cx="362962" cy="362962"/>
          </a:xfrm>
          <a:prstGeom prst="rect">
            <a:avLst/>
          </a:prstGeom>
        </p:spPr>
      </p:pic>
      <p:sp>
        <p:nvSpPr>
          <p:cNvPr id="27" name="Rectangle: Rounded Corners 26">
            <a:extLst>
              <a:ext uri="{FF2B5EF4-FFF2-40B4-BE49-F238E27FC236}">
                <a16:creationId xmlns:a16="http://schemas.microsoft.com/office/drawing/2014/main" id="{77803494-38E2-B375-8919-15FF67FB7F16}"/>
              </a:ext>
            </a:extLst>
          </p:cNvPr>
          <p:cNvSpPr/>
          <p:nvPr/>
        </p:nvSpPr>
        <p:spPr>
          <a:xfrm>
            <a:off x="5628085" y="4345322"/>
            <a:ext cx="5333770" cy="452886"/>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892EB171-E366-2038-C1E8-775E1DE05E00}"/>
              </a:ext>
            </a:extLst>
          </p:cNvPr>
          <p:cNvSpPr/>
          <p:nvPr/>
        </p:nvSpPr>
        <p:spPr>
          <a:xfrm>
            <a:off x="4891016" y="4131551"/>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9" name="Freeform: Shape 28">
            <a:extLst>
              <a:ext uri="{FF2B5EF4-FFF2-40B4-BE49-F238E27FC236}">
                <a16:creationId xmlns:a16="http://schemas.microsoft.com/office/drawing/2014/main" id="{D8F666CF-C731-5B8A-F072-87DDA8E05A6D}"/>
              </a:ext>
            </a:extLst>
          </p:cNvPr>
          <p:cNvSpPr/>
          <p:nvPr/>
        </p:nvSpPr>
        <p:spPr>
          <a:xfrm>
            <a:off x="4991085" y="4231489"/>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BF6310C4-191B-66C5-2CBB-80910A9C3B46}"/>
              </a:ext>
            </a:extLst>
          </p:cNvPr>
          <p:cNvSpPr/>
          <p:nvPr/>
        </p:nvSpPr>
        <p:spPr>
          <a:xfrm>
            <a:off x="4983891" y="4224294"/>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5343B600-825C-3320-53AC-F2F242246B2F}"/>
              </a:ext>
            </a:extLst>
          </p:cNvPr>
          <p:cNvSpPr txBox="1"/>
          <p:nvPr/>
        </p:nvSpPr>
        <p:spPr>
          <a:xfrm>
            <a:off x="5756583" y="4440960"/>
            <a:ext cx="3786614" cy="307777"/>
          </a:xfrm>
          <a:prstGeom prst="rect">
            <a:avLst/>
          </a:prstGeom>
          <a:noFill/>
        </p:spPr>
        <p:txBody>
          <a:bodyPr wrap="none" rtlCol="0">
            <a:spAutoFit/>
          </a:bodyPr>
          <a:lstStyle/>
          <a:p>
            <a:pPr defTabSz="914400" hangingPunct="1">
              <a:lnSpc>
                <a:spcPct val="100000"/>
              </a:lnSpc>
              <a:spcBef>
                <a:spcPts val="0"/>
              </a:spcBef>
            </a:pPr>
            <a:r>
              <a:rPr lang="en-US" sz="1400" kern="1200" dirty="0">
                <a:solidFill>
                  <a:srgbClr val="FFFFFF"/>
                </a:solidFill>
                <a:latin typeface="Arial" panose="020B0604020202020204" pitchFamily="34" charset="0"/>
                <a:cs typeface="Arial" panose="020B0604020202020204" pitchFamily="34" charset="0"/>
                <a:sym typeface="Arial"/>
                <a:rtl val="0"/>
              </a:rPr>
              <a:t>Optimizes traffic flow and reduces congestion</a:t>
            </a:r>
          </a:p>
        </p:txBody>
      </p:sp>
      <p:pic>
        <p:nvPicPr>
          <p:cNvPr id="32" name="Graphic 31" descr="Traffic light with solid fill">
            <a:extLst>
              <a:ext uri="{FF2B5EF4-FFF2-40B4-BE49-F238E27FC236}">
                <a16:creationId xmlns:a16="http://schemas.microsoft.com/office/drawing/2014/main" id="{ECF90704-4290-6CCF-651C-B0839F31872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128104" y="4363585"/>
            <a:ext cx="362962" cy="362962"/>
          </a:xfrm>
          <a:prstGeom prst="rect">
            <a:avLst/>
          </a:prstGeom>
        </p:spPr>
      </p:pic>
      <p:sp>
        <p:nvSpPr>
          <p:cNvPr id="33" name="Rectangle: Rounded Corners 32">
            <a:extLst>
              <a:ext uri="{FF2B5EF4-FFF2-40B4-BE49-F238E27FC236}">
                <a16:creationId xmlns:a16="http://schemas.microsoft.com/office/drawing/2014/main" id="{3FAA20A5-C4A0-9471-9AFB-4F5DFED5A31A}"/>
              </a:ext>
            </a:extLst>
          </p:cNvPr>
          <p:cNvSpPr/>
          <p:nvPr/>
        </p:nvSpPr>
        <p:spPr>
          <a:xfrm>
            <a:off x="5628085" y="5414526"/>
            <a:ext cx="5333770" cy="452886"/>
          </a:xfrm>
          <a:prstGeom prst="roundRect">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4" name="Freeform: Shape 33">
            <a:extLst>
              <a:ext uri="{FF2B5EF4-FFF2-40B4-BE49-F238E27FC236}">
                <a16:creationId xmlns:a16="http://schemas.microsoft.com/office/drawing/2014/main" id="{33487945-9331-B48A-4CEF-0D7E25BEB6A2}"/>
              </a:ext>
            </a:extLst>
          </p:cNvPr>
          <p:cNvSpPr/>
          <p:nvPr/>
        </p:nvSpPr>
        <p:spPr>
          <a:xfrm>
            <a:off x="4891016" y="5200755"/>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rgbClr val="00B050"/>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5" name="Freeform: Shape 34">
            <a:extLst>
              <a:ext uri="{FF2B5EF4-FFF2-40B4-BE49-F238E27FC236}">
                <a16:creationId xmlns:a16="http://schemas.microsoft.com/office/drawing/2014/main" id="{8BC3ECDA-75BC-A035-4410-39E1863D788A}"/>
              </a:ext>
            </a:extLst>
          </p:cNvPr>
          <p:cNvSpPr/>
          <p:nvPr/>
        </p:nvSpPr>
        <p:spPr>
          <a:xfrm>
            <a:off x="4991085" y="5300693"/>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36" name="Freeform: Shape 35">
            <a:extLst>
              <a:ext uri="{FF2B5EF4-FFF2-40B4-BE49-F238E27FC236}">
                <a16:creationId xmlns:a16="http://schemas.microsoft.com/office/drawing/2014/main" id="{836AE9CB-2A91-709E-567D-A66897D1B820}"/>
              </a:ext>
            </a:extLst>
          </p:cNvPr>
          <p:cNvSpPr/>
          <p:nvPr/>
        </p:nvSpPr>
        <p:spPr>
          <a:xfrm>
            <a:off x="4983891" y="5293498"/>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DF25F0ED-AC4D-F906-08B0-671AB1277ACE}"/>
              </a:ext>
            </a:extLst>
          </p:cNvPr>
          <p:cNvSpPr txBox="1"/>
          <p:nvPr/>
        </p:nvSpPr>
        <p:spPr>
          <a:xfrm>
            <a:off x="5756583" y="5510164"/>
            <a:ext cx="4501553" cy="307777"/>
          </a:xfrm>
          <a:prstGeom prst="rect">
            <a:avLst/>
          </a:prstGeom>
          <a:noFill/>
        </p:spPr>
        <p:txBody>
          <a:bodyPr wrap="none" rtlCol="0">
            <a:spAutoFit/>
          </a:bodyPr>
          <a:lstStyle/>
          <a:p>
            <a:pPr defTabSz="914400" hangingPunct="1">
              <a:lnSpc>
                <a:spcPct val="100000"/>
              </a:lnSpc>
              <a:spcBef>
                <a:spcPts val="0"/>
              </a:spcBef>
            </a:pPr>
            <a:r>
              <a:rPr lang="en-US" sz="1400" kern="1200" dirty="0">
                <a:solidFill>
                  <a:srgbClr val="FFFFFF"/>
                </a:solidFill>
                <a:latin typeface="Arial" panose="020B0604020202020204" pitchFamily="34" charset="0"/>
                <a:cs typeface="Arial" panose="020B0604020202020204" pitchFamily="34" charset="0"/>
                <a:sym typeface="Arial"/>
                <a:rtl val="0"/>
              </a:rPr>
              <a:t>Improves public transport efficiency and urban mobility</a:t>
            </a:r>
          </a:p>
        </p:txBody>
      </p:sp>
      <p:pic>
        <p:nvPicPr>
          <p:cNvPr id="38" name="Graphic 37" descr="Bus">
            <a:extLst>
              <a:ext uri="{FF2B5EF4-FFF2-40B4-BE49-F238E27FC236}">
                <a16:creationId xmlns:a16="http://schemas.microsoft.com/office/drawing/2014/main" id="{AD6BF628-24B1-B40E-1020-BA98F86BF9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28104" y="5432789"/>
            <a:ext cx="362962" cy="362962"/>
          </a:xfrm>
          <a:prstGeom prst="rect">
            <a:avLst/>
          </a:prstGeom>
        </p:spPr>
      </p:pic>
      <p:sp>
        <p:nvSpPr>
          <p:cNvPr id="39" name="object 3">
            <a:extLst>
              <a:ext uri="{FF2B5EF4-FFF2-40B4-BE49-F238E27FC236}">
                <a16:creationId xmlns:a16="http://schemas.microsoft.com/office/drawing/2014/main" id="{07D992BC-349E-94B6-4C8F-6DB493F98395}"/>
              </a:ext>
            </a:extLst>
          </p:cNvPr>
          <p:cNvSpPr txBox="1"/>
          <p:nvPr/>
        </p:nvSpPr>
        <p:spPr>
          <a:xfrm>
            <a:off x="1659052" y="4010862"/>
            <a:ext cx="1392854" cy="1124484"/>
          </a:xfrm>
          <a:prstGeom prst="rect">
            <a:avLst/>
          </a:prstGeom>
        </p:spPr>
        <p:txBody>
          <a:bodyPr vert="horz" wrap="square" lIns="0" tIns="16329" rIns="0" bIns="0" rtlCol="0">
            <a:spAutoFit/>
          </a:bodyPr>
          <a:lstStyle/>
          <a:p>
            <a:pPr marL="16328" algn="ctr" defTabSz="1175644" hangingPunct="1">
              <a:lnSpc>
                <a:spcPct val="100000"/>
              </a:lnSpc>
              <a:spcBef>
                <a:spcPts val="129"/>
              </a:spcBef>
            </a:pPr>
            <a:r>
              <a:rPr lang="en-US" sz="1800" b="1" dirty="0">
                <a:solidFill>
                  <a:schemeClr val="tx1"/>
                </a:solidFill>
                <a:latin typeface="Arial" panose="020B0604020202020204" pitchFamily="34" charset="0"/>
                <a:cs typeface="Arial" panose="020B0604020202020204" pitchFamily="34" charset="0"/>
              </a:rPr>
              <a:t>Why is Travel Demand Important?</a:t>
            </a:r>
            <a:endParaRPr lang="en-GB" sz="1800" b="1" dirty="0">
              <a:solidFill>
                <a:schemeClr val="tx1"/>
              </a:solidFill>
              <a:latin typeface="Arial" panose="020B0604020202020204" pitchFamily="34" charset="0"/>
              <a:cs typeface="Arial" panose="020B0604020202020204" pitchFamily="34" charset="0"/>
            </a:endParaRPr>
          </a:p>
        </p:txBody>
      </p:sp>
      <p:cxnSp>
        <p:nvCxnSpPr>
          <p:cNvPr id="9" name="Connector: Elbow 8">
            <a:extLst>
              <a:ext uri="{FF2B5EF4-FFF2-40B4-BE49-F238E27FC236}">
                <a16:creationId xmlns:a16="http://schemas.microsoft.com/office/drawing/2014/main" id="{6AD95BDF-7752-8688-94B6-2FA0FB0839CC}"/>
              </a:ext>
            </a:extLst>
          </p:cNvPr>
          <p:cNvCxnSpPr>
            <a:stCxn id="40" idx="0"/>
          </p:cNvCxnSpPr>
          <p:nvPr/>
        </p:nvCxnSpPr>
        <p:spPr>
          <a:xfrm rot="5400000" flipH="1" flipV="1">
            <a:off x="3496721" y="2339367"/>
            <a:ext cx="240344" cy="2522828"/>
          </a:xfrm>
          <a:prstGeom prst="bentConnector2">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Connector: Elbow 10">
            <a:extLst>
              <a:ext uri="{FF2B5EF4-FFF2-40B4-BE49-F238E27FC236}">
                <a16:creationId xmlns:a16="http://schemas.microsoft.com/office/drawing/2014/main" id="{EB351AC5-AB80-0C26-8E01-83E03B7C4EFF}"/>
              </a:ext>
            </a:extLst>
          </p:cNvPr>
          <p:cNvCxnSpPr>
            <a:stCxn id="40" idx="3"/>
          </p:cNvCxnSpPr>
          <p:nvPr/>
        </p:nvCxnSpPr>
        <p:spPr>
          <a:xfrm>
            <a:off x="3473714" y="4558642"/>
            <a:ext cx="1404593" cy="1332"/>
          </a:xfrm>
          <a:prstGeom prst="bentConnector3">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Connector: Elbow 12">
            <a:extLst>
              <a:ext uri="{FF2B5EF4-FFF2-40B4-BE49-F238E27FC236}">
                <a16:creationId xmlns:a16="http://schemas.microsoft.com/office/drawing/2014/main" id="{CE0ACA39-9818-E59D-7117-41DF18B4CB31}"/>
              </a:ext>
            </a:extLst>
          </p:cNvPr>
          <p:cNvCxnSpPr/>
          <p:nvPr/>
        </p:nvCxnSpPr>
        <p:spPr>
          <a:xfrm>
            <a:off x="2355479" y="5432789"/>
            <a:ext cx="2522828" cy="187500"/>
          </a:xfrm>
          <a:prstGeom prst="bentConnector3">
            <a:avLst>
              <a:gd name="adj1" fmla="val -126"/>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 name="Title 6">
            <a:extLst>
              <a:ext uri="{FF2B5EF4-FFF2-40B4-BE49-F238E27FC236}">
                <a16:creationId xmlns:a16="http://schemas.microsoft.com/office/drawing/2014/main" id="{A51C3DD6-732F-3FFD-8D4E-674475A9111F}"/>
              </a:ext>
            </a:extLst>
          </p:cNvPr>
          <p:cNvSpPr>
            <a:spLocks noGrp="1"/>
          </p:cNvSpPr>
          <p:nvPr>
            <p:ph type="title"/>
          </p:nvPr>
        </p:nvSpPr>
        <p:spPr>
          <a:xfrm>
            <a:off x="727200" y="432000"/>
            <a:ext cx="4536000" cy="369332"/>
          </a:xfrm>
        </p:spPr>
        <p:txBody>
          <a:bodyPr/>
          <a:lstStyle/>
          <a:p>
            <a:r>
              <a:rPr lang="en-GB" dirty="0"/>
              <a:t>2. Fundamentals of Travel Demand</a:t>
            </a:r>
            <a:endParaRPr lang="LID4096" dirty="0"/>
          </a:p>
        </p:txBody>
      </p:sp>
    </p:spTree>
    <p:extLst>
      <p:ext uri="{BB962C8B-B14F-4D97-AF65-F5344CB8AC3E}">
        <p14:creationId xmlns:p14="http://schemas.microsoft.com/office/powerpoint/2010/main" val="4288032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31F6-9FE4-3B4A-5453-891859AEEA9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5C04A0F-FAA8-BFC2-FC7B-CD7966F2DF60}"/>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 </a:t>
            </a:r>
            <a:endParaRPr lang="en-GB" sz="1600" b="1" dirty="0">
              <a:solidFill>
                <a:sysClr val="windowText" lastClr="000000"/>
              </a:solidFill>
              <a:latin typeface="Arial"/>
              <a:cs typeface="Arial"/>
            </a:endParaRPr>
          </a:p>
        </p:txBody>
      </p:sp>
      <p:cxnSp>
        <p:nvCxnSpPr>
          <p:cNvPr id="9" name="Connector: Elbow 8">
            <a:extLst>
              <a:ext uri="{FF2B5EF4-FFF2-40B4-BE49-F238E27FC236}">
                <a16:creationId xmlns:a16="http://schemas.microsoft.com/office/drawing/2014/main" id="{F7894791-05E0-CE79-D200-1EB57CEEC561}"/>
              </a:ext>
            </a:extLst>
          </p:cNvPr>
          <p:cNvCxnSpPr>
            <a:cxnSpLocks/>
            <a:stCxn id="49" idx="7"/>
          </p:cNvCxnSpPr>
          <p:nvPr/>
        </p:nvCxnSpPr>
        <p:spPr>
          <a:xfrm>
            <a:off x="6936622" y="3095452"/>
            <a:ext cx="133986" cy="1343017"/>
          </a:xfrm>
          <a:prstGeom prst="bentConnector4">
            <a:avLst>
              <a:gd name="adj1" fmla="val 170615"/>
              <a:gd name="adj2" fmla="val 62963"/>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Connector: Elbow 9">
            <a:extLst>
              <a:ext uri="{FF2B5EF4-FFF2-40B4-BE49-F238E27FC236}">
                <a16:creationId xmlns:a16="http://schemas.microsoft.com/office/drawing/2014/main" id="{31B48C3C-5F5C-ABD2-D69F-B9819A1526D5}"/>
              </a:ext>
            </a:extLst>
          </p:cNvPr>
          <p:cNvCxnSpPr>
            <a:cxnSpLocks/>
            <a:stCxn id="49" idx="5"/>
          </p:cNvCxnSpPr>
          <p:nvPr/>
        </p:nvCxnSpPr>
        <p:spPr>
          <a:xfrm rot="10800000" flipV="1">
            <a:off x="5110310" y="3095451"/>
            <a:ext cx="145071" cy="1343015"/>
          </a:xfrm>
          <a:prstGeom prst="bentConnector4">
            <a:avLst>
              <a:gd name="adj1" fmla="val 157578"/>
              <a:gd name="adj2" fmla="val 62963"/>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Connector: Elbow 10">
            <a:extLst>
              <a:ext uri="{FF2B5EF4-FFF2-40B4-BE49-F238E27FC236}">
                <a16:creationId xmlns:a16="http://schemas.microsoft.com/office/drawing/2014/main" id="{2A6C7C1B-FEBC-E546-D0D1-802C5CC8D893}"/>
              </a:ext>
            </a:extLst>
          </p:cNvPr>
          <p:cNvCxnSpPr>
            <a:cxnSpLocks/>
          </p:cNvCxnSpPr>
          <p:nvPr/>
        </p:nvCxnSpPr>
        <p:spPr>
          <a:xfrm>
            <a:off x="6832558" y="2025543"/>
            <a:ext cx="1681587" cy="458581"/>
          </a:xfrm>
          <a:prstGeom prst="bentConnector3">
            <a:avLst>
              <a:gd name="adj1" fmla="val 99665"/>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Connector: Elbow 11">
            <a:extLst>
              <a:ext uri="{FF2B5EF4-FFF2-40B4-BE49-F238E27FC236}">
                <a16:creationId xmlns:a16="http://schemas.microsoft.com/office/drawing/2014/main" id="{28BD38A7-53F8-C222-BBD6-A8CBB4B9B5B3}"/>
              </a:ext>
            </a:extLst>
          </p:cNvPr>
          <p:cNvCxnSpPr>
            <a:cxnSpLocks/>
          </p:cNvCxnSpPr>
          <p:nvPr/>
        </p:nvCxnSpPr>
        <p:spPr>
          <a:xfrm flipH="1">
            <a:off x="3648342" y="2025543"/>
            <a:ext cx="1681587" cy="458581"/>
          </a:xfrm>
          <a:prstGeom prst="bentConnector3">
            <a:avLst>
              <a:gd name="adj1" fmla="val 99665"/>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3" name="TextBox 12">
            <a:extLst>
              <a:ext uri="{FF2B5EF4-FFF2-40B4-BE49-F238E27FC236}">
                <a16:creationId xmlns:a16="http://schemas.microsoft.com/office/drawing/2014/main" id="{8B092940-BF87-4466-6F11-B7734B97DCD6}"/>
              </a:ext>
            </a:extLst>
          </p:cNvPr>
          <p:cNvSpPr txBox="1"/>
          <p:nvPr/>
        </p:nvSpPr>
        <p:spPr>
          <a:xfrm>
            <a:off x="582593" y="3082719"/>
            <a:ext cx="2505815" cy="830997"/>
          </a:xfrm>
          <a:prstGeom prst="rect">
            <a:avLst/>
          </a:prstGeom>
          <a:noFill/>
        </p:spPr>
        <p:txBody>
          <a:bodyPr wrap="square" rtlCol="0">
            <a:spAutoFit/>
          </a:bodyPr>
          <a:lstStyle/>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Work or education</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Shopping or leisure activities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Healthcare and social visits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Business and freight transport</a:t>
            </a:r>
          </a:p>
        </p:txBody>
      </p:sp>
      <p:sp>
        <p:nvSpPr>
          <p:cNvPr id="14" name="TextBox 13">
            <a:extLst>
              <a:ext uri="{FF2B5EF4-FFF2-40B4-BE49-F238E27FC236}">
                <a16:creationId xmlns:a16="http://schemas.microsoft.com/office/drawing/2014/main" id="{B0347A24-308B-DB07-1411-9F4616B77217}"/>
              </a:ext>
            </a:extLst>
          </p:cNvPr>
          <p:cNvSpPr txBox="1"/>
          <p:nvPr/>
        </p:nvSpPr>
        <p:spPr>
          <a:xfrm>
            <a:off x="1865823" y="4930013"/>
            <a:ext cx="2229827" cy="646331"/>
          </a:xfrm>
          <a:prstGeom prst="rect">
            <a:avLst/>
          </a:prstGeom>
          <a:noFill/>
        </p:spPr>
        <p:txBody>
          <a:bodyPr wrap="square" rtlCol="0">
            <a:spAutoFit/>
          </a:bodyPr>
          <a:lstStyle/>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Passenger Demand</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Freight Demand</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Peak vs. Off-Peak Demand</a:t>
            </a:r>
          </a:p>
        </p:txBody>
      </p:sp>
      <p:sp>
        <p:nvSpPr>
          <p:cNvPr id="15" name="TextBox 14">
            <a:extLst>
              <a:ext uri="{FF2B5EF4-FFF2-40B4-BE49-F238E27FC236}">
                <a16:creationId xmlns:a16="http://schemas.microsoft.com/office/drawing/2014/main" id="{10C64508-0E24-CBC2-C66C-255CCB4E4EF4}"/>
              </a:ext>
            </a:extLst>
          </p:cNvPr>
          <p:cNvSpPr txBox="1"/>
          <p:nvPr/>
        </p:nvSpPr>
        <p:spPr>
          <a:xfrm>
            <a:off x="9404873" y="3309619"/>
            <a:ext cx="2274937" cy="830997"/>
          </a:xfrm>
          <a:prstGeom prst="rect">
            <a:avLst/>
          </a:prstGeom>
          <a:noFill/>
        </p:spPr>
        <p:txBody>
          <a:bodyPr wrap="square" rtlCol="0">
            <a:spAutoFit/>
          </a:bodyPr>
          <a:lstStyle/>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Demographics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Land Use &amp; Infrastructure</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Economic Factors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Policy &amp; Environment</a:t>
            </a:r>
          </a:p>
        </p:txBody>
      </p:sp>
      <p:sp>
        <p:nvSpPr>
          <p:cNvPr id="16" name="TextBox 15">
            <a:extLst>
              <a:ext uri="{FF2B5EF4-FFF2-40B4-BE49-F238E27FC236}">
                <a16:creationId xmlns:a16="http://schemas.microsoft.com/office/drawing/2014/main" id="{D2EE88C7-F90C-F973-1073-2CE084732FFB}"/>
              </a:ext>
            </a:extLst>
          </p:cNvPr>
          <p:cNvSpPr txBox="1"/>
          <p:nvPr/>
        </p:nvSpPr>
        <p:spPr>
          <a:xfrm>
            <a:off x="7948977" y="4930013"/>
            <a:ext cx="3793945" cy="1200329"/>
          </a:xfrm>
          <a:prstGeom prst="rect">
            <a:avLst/>
          </a:prstGeom>
          <a:noFill/>
        </p:spPr>
        <p:txBody>
          <a:bodyPr wrap="square" rtlCol="0">
            <a:spAutoFit/>
          </a:bodyPr>
          <a:lstStyle/>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Helps in planning efficient transportation systems</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Reduces congestion by optimizing</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Supports sustainable urban mobility and infrastructure investment</a:t>
            </a:r>
          </a:p>
          <a:p>
            <a:pPr marL="171450" indent="-171450">
              <a:lnSpc>
                <a:spcPct val="100000"/>
              </a:lnSpc>
              <a:spcBef>
                <a:spcPts val="0"/>
              </a:spcBef>
              <a:buFont typeface="Wingdings" panose="05000000000000000000" pitchFamily="2" charset="2"/>
              <a:buChar char="þ"/>
            </a:pPr>
            <a:r>
              <a:rPr lang="en-US" sz="1200" dirty="0">
                <a:solidFill>
                  <a:schemeClr val="tx1">
                    <a:lumMod val="75000"/>
                    <a:lumOff val="25000"/>
                  </a:schemeClr>
                </a:solidFill>
                <a:latin typeface="Arial" panose="020B0604020202020204" pitchFamily="34" charset="0"/>
                <a:cs typeface="Arial" panose="020B0604020202020204" pitchFamily="34" charset="0"/>
              </a:rPr>
              <a:t>Aids in developing policies for smarter transportation networks</a:t>
            </a:r>
          </a:p>
        </p:txBody>
      </p:sp>
      <p:sp>
        <p:nvSpPr>
          <p:cNvPr id="17" name="Oval 16">
            <a:extLst>
              <a:ext uri="{FF2B5EF4-FFF2-40B4-BE49-F238E27FC236}">
                <a16:creationId xmlns:a16="http://schemas.microsoft.com/office/drawing/2014/main" id="{B45C763F-B9F1-6063-A95C-E57FC36A4F61}"/>
              </a:ext>
            </a:extLst>
          </p:cNvPr>
          <p:cNvSpPr/>
          <p:nvPr/>
        </p:nvSpPr>
        <p:spPr>
          <a:xfrm rot="5400000">
            <a:off x="7742351" y="2621626"/>
            <a:ext cx="1579376" cy="157937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C9000D59-5CC4-7357-11C3-9823BE43ECE7}"/>
              </a:ext>
            </a:extLst>
          </p:cNvPr>
          <p:cNvSpPr/>
          <p:nvPr/>
        </p:nvSpPr>
        <p:spPr>
          <a:xfrm rot="5400000">
            <a:off x="8023880" y="2903155"/>
            <a:ext cx="1016320" cy="1016318"/>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12BF791-C196-A471-D56E-6AEE7C84A9F4}"/>
              </a:ext>
            </a:extLst>
          </p:cNvPr>
          <p:cNvSpPr/>
          <p:nvPr/>
        </p:nvSpPr>
        <p:spPr>
          <a:xfrm rot="5400000">
            <a:off x="6429559" y="4525342"/>
            <a:ext cx="1312791" cy="13127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7B18717D-C800-8694-2CC4-CB8579BD3342}"/>
              </a:ext>
            </a:extLst>
          </p:cNvPr>
          <p:cNvSpPr/>
          <p:nvPr/>
        </p:nvSpPr>
        <p:spPr>
          <a:xfrm rot="5400000">
            <a:off x="6663566" y="4759350"/>
            <a:ext cx="844778" cy="844776"/>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46B83C8C-9FB5-3603-C397-201BCB674B60}"/>
              </a:ext>
            </a:extLst>
          </p:cNvPr>
          <p:cNvSpPr/>
          <p:nvPr/>
        </p:nvSpPr>
        <p:spPr>
          <a:xfrm rot="5400000">
            <a:off x="4372475" y="4525342"/>
            <a:ext cx="1312791" cy="13127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E41B6959-33C4-496B-A87B-C662553A6F7F}"/>
              </a:ext>
            </a:extLst>
          </p:cNvPr>
          <p:cNvSpPr/>
          <p:nvPr/>
        </p:nvSpPr>
        <p:spPr>
          <a:xfrm rot="5400000">
            <a:off x="4606484" y="4759352"/>
            <a:ext cx="844774" cy="844772"/>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2981FDE7-8074-80DD-7668-0DD5E9078768}"/>
              </a:ext>
            </a:extLst>
          </p:cNvPr>
          <p:cNvSpPr/>
          <p:nvPr/>
        </p:nvSpPr>
        <p:spPr>
          <a:xfrm rot="5400000">
            <a:off x="2858654" y="2570830"/>
            <a:ext cx="1579376" cy="157937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05481782-2C85-7672-3742-E2EB3F0C62ED}"/>
              </a:ext>
            </a:extLst>
          </p:cNvPr>
          <p:cNvSpPr/>
          <p:nvPr/>
        </p:nvSpPr>
        <p:spPr>
          <a:xfrm rot="5400000">
            <a:off x="3140183" y="2852359"/>
            <a:ext cx="1016320" cy="1016318"/>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FFF95949-528D-05A7-C2B5-08D057C451D6}"/>
              </a:ext>
            </a:extLst>
          </p:cNvPr>
          <p:cNvSpPr txBox="1"/>
          <p:nvPr/>
        </p:nvSpPr>
        <p:spPr>
          <a:xfrm flipH="1">
            <a:off x="9404872" y="2831726"/>
            <a:ext cx="2383811" cy="535531"/>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What Influences Travel Demand?</a:t>
            </a:r>
          </a:p>
        </p:txBody>
      </p:sp>
      <p:sp>
        <p:nvSpPr>
          <p:cNvPr id="53" name="TextBox 52">
            <a:extLst>
              <a:ext uri="{FF2B5EF4-FFF2-40B4-BE49-F238E27FC236}">
                <a16:creationId xmlns:a16="http://schemas.microsoft.com/office/drawing/2014/main" id="{24EECB16-145D-CBA9-71DF-F85EC744635B}"/>
              </a:ext>
            </a:extLst>
          </p:cNvPr>
          <p:cNvSpPr txBox="1"/>
          <p:nvPr/>
        </p:nvSpPr>
        <p:spPr>
          <a:xfrm flipH="1">
            <a:off x="7948977" y="4580411"/>
            <a:ext cx="3551722" cy="313932"/>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Why is Travel Demand Important?</a:t>
            </a:r>
          </a:p>
        </p:txBody>
      </p:sp>
      <p:sp>
        <p:nvSpPr>
          <p:cNvPr id="54" name="TextBox 53">
            <a:extLst>
              <a:ext uri="{FF2B5EF4-FFF2-40B4-BE49-F238E27FC236}">
                <a16:creationId xmlns:a16="http://schemas.microsoft.com/office/drawing/2014/main" id="{5AA2177F-798D-9C29-E501-3A0AB5E9DECE}"/>
              </a:ext>
            </a:extLst>
          </p:cNvPr>
          <p:cNvSpPr txBox="1"/>
          <p:nvPr/>
        </p:nvSpPr>
        <p:spPr>
          <a:xfrm flipH="1">
            <a:off x="575451" y="2744165"/>
            <a:ext cx="2162552" cy="313932"/>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Why People Travel</a:t>
            </a:r>
          </a:p>
        </p:txBody>
      </p:sp>
      <p:sp>
        <p:nvSpPr>
          <p:cNvPr id="55" name="TextBox 54">
            <a:extLst>
              <a:ext uri="{FF2B5EF4-FFF2-40B4-BE49-F238E27FC236}">
                <a16:creationId xmlns:a16="http://schemas.microsoft.com/office/drawing/2014/main" id="{E970DB6E-DEC6-D70D-BF82-61910EF9554E}"/>
              </a:ext>
            </a:extLst>
          </p:cNvPr>
          <p:cNvSpPr txBox="1"/>
          <p:nvPr/>
        </p:nvSpPr>
        <p:spPr>
          <a:xfrm flipH="1">
            <a:off x="1865821" y="4580411"/>
            <a:ext cx="2629728" cy="313932"/>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Types of Travel Demand</a:t>
            </a:r>
          </a:p>
        </p:txBody>
      </p:sp>
      <p:pic>
        <p:nvPicPr>
          <p:cNvPr id="56" name="Graphic 55" descr="Family with boy with solid fill">
            <a:extLst>
              <a:ext uri="{FF2B5EF4-FFF2-40B4-BE49-F238E27FC236}">
                <a16:creationId xmlns:a16="http://schemas.microsoft.com/office/drawing/2014/main" id="{29E7A46B-141E-84B4-A203-877231AC904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772374" y="4891153"/>
            <a:ext cx="581168" cy="581168"/>
          </a:xfrm>
          <a:prstGeom prst="rect">
            <a:avLst/>
          </a:prstGeom>
        </p:spPr>
      </p:pic>
      <p:pic>
        <p:nvPicPr>
          <p:cNvPr id="57" name="Graphic 56" descr="Tropical scene with solid fill">
            <a:extLst>
              <a:ext uri="{FF2B5EF4-FFF2-40B4-BE49-F238E27FC236}">
                <a16:creationId xmlns:a16="http://schemas.microsoft.com/office/drawing/2014/main" id="{91F3EFF0-4740-3A97-54FC-1E6D4755FE0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794861" y="4837048"/>
            <a:ext cx="606064" cy="606064"/>
          </a:xfrm>
          <a:prstGeom prst="rect">
            <a:avLst/>
          </a:prstGeom>
        </p:spPr>
      </p:pic>
      <p:pic>
        <p:nvPicPr>
          <p:cNvPr id="58" name="Graphic 57" descr="Travel with solid fill">
            <a:extLst>
              <a:ext uri="{FF2B5EF4-FFF2-40B4-BE49-F238E27FC236}">
                <a16:creationId xmlns:a16="http://schemas.microsoft.com/office/drawing/2014/main" id="{44C634A9-EB4E-6512-EBA0-E1464CD3D97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277712" y="2953698"/>
            <a:ext cx="746573" cy="746573"/>
          </a:xfrm>
          <a:prstGeom prst="rect">
            <a:avLst/>
          </a:prstGeom>
        </p:spPr>
      </p:pic>
      <p:pic>
        <p:nvPicPr>
          <p:cNvPr id="59" name="Graphic 58" descr="Pandemic flattening curve bar graph with solid fill">
            <a:extLst>
              <a:ext uri="{FF2B5EF4-FFF2-40B4-BE49-F238E27FC236}">
                <a16:creationId xmlns:a16="http://schemas.microsoft.com/office/drawing/2014/main" id="{0EAE0F4F-5D76-4B89-309B-005D7E0EA91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167405" y="3020230"/>
            <a:ext cx="729268" cy="729268"/>
          </a:xfrm>
          <a:prstGeom prst="rect">
            <a:avLst/>
          </a:prstGeom>
        </p:spPr>
      </p:pic>
      <p:sp>
        <p:nvSpPr>
          <p:cNvPr id="4" name="object 3">
            <a:extLst>
              <a:ext uri="{FF2B5EF4-FFF2-40B4-BE49-F238E27FC236}">
                <a16:creationId xmlns:a16="http://schemas.microsoft.com/office/drawing/2014/main" id="{54975604-E6DF-5D13-BF2B-6C3162BACD0F}"/>
              </a:ext>
            </a:extLst>
          </p:cNvPr>
          <p:cNvSpPr txBox="1"/>
          <p:nvPr/>
        </p:nvSpPr>
        <p:spPr>
          <a:xfrm>
            <a:off x="733424" y="1021741"/>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2.4 Key Aspects of Travel Demand</a:t>
            </a:r>
          </a:p>
        </p:txBody>
      </p:sp>
      <p:sp>
        <p:nvSpPr>
          <p:cNvPr id="7" name="Title 6">
            <a:extLst>
              <a:ext uri="{FF2B5EF4-FFF2-40B4-BE49-F238E27FC236}">
                <a16:creationId xmlns:a16="http://schemas.microsoft.com/office/drawing/2014/main" id="{66F30A0A-E462-43FE-83C1-8ABC139BFF53}"/>
              </a:ext>
            </a:extLst>
          </p:cNvPr>
          <p:cNvSpPr>
            <a:spLocks noGrp="1"/>
          </p:cNvSpPr>
          <p:nvPr>
            <p:ph type="title"/>
          </p:nvPr>
        </p:nvSpPr>
        <p:spPr>
          <a:xfrm>
            <a:off x="727199" y="432000"/>
            <a:ext cx="4536000" cy="369332"/>
          </a:xfrm>
        </p:spPr>
        <p:txBody>
          <a:bodyPr/>
          <a:lstStyle/>
          <a:p>
            <a:r>
              <a:rPr lang="en-GB" dirty="0"/>
              <a:t>2. Fundamentals of Travel Demand</a:t>
            </a:r>
            <a:endParaRPr lang="LID4096" dirty="0"/>
          </a:p>
        </p:txBody>
      </p:sp>
      <p:grpSp>
        <p:nvGrpSpPr>
          <p:cNvPr id="48" name="Group 47">
            <a:extLst>
              <a:ext uri="{FF2B5EF4-FFF2-40B4-BE49-F238E27FC236}">
                <a16:creationId xmlns:a16="http://schemas.microsoft.com/office/drawing/2014/main" id="{11EE0CA0-B985-2D06-955E-1B781FD7A3F0}"/>
              </a:ext>
            </a:extLst>
          </p:cNvPr>
          <p:cNvGrpSpPr/>
          <p:nvPr/>
        </p:nvGrpSpPr>
        <p:grpSpPr>
          <a:xfrm>
            <a:off x="4907183" y="1066017"/>
            <a:ext cx="2377634" cy="2377632"/>
            <a:chOff x="5018212" y="1991449"/>
            <a:chExt cx="2155573" cy="2155572"/>
          </a:xfrm>
        </p:grpSpPr>
        <p:sp>
          <p:nvSpPr>
            <p:cNvPr id="49" name="Oval 48">
              <a:extLst>
                <a:ext uri="{FF2B5EF4-FFF2-40B4-BE49-F238E27FC236}">
                  <a16:creationId xmlns:a16="http://schemas.microsoft.com/office/drawing/2014/main" id="{159BD050-13B3-9D6D-E475-46F0CBB8346C}"/>
                </a:ext>
              </a:extLst>
            </p:cNvPr>
            <p:cNvSpPr/>
            <p:nvPr/>
          </p:nvSpPr>
          <p:spPr>
            <a:xfrm rot="5400000">
              <a:off x="5018213" y="1991448"/>
              <a:ext cx="2155572" cy="2155573"/>
            </a:xfrm>
            <a:prstGeom prst="ellipse">
              <a:avLst/>
            </a:prstGeom>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7218EB08-DFEF-8C77-0A44-150C661E4448}"/>
                </a:ext>
              </a:extLst>
            </p:cNvPr>
            <p:cNvSpPr/>
            <p:nvPr/>
          </p:nvSpPr>
          <p:spPr>
            <a:xfrm rot="5400000">
              <a:off x="5246089" y="2219325"/>
              <a:ext cx="1699820" cy="1699820"/>
            </a:xfrm>
            <a:prstGeom prst="ellipse">
              <a:avLst/>
            </a:prstGeom>
            <a:solidFill>
              <a:schemeClr val="bg2"/>
            </a:solidFill>
            <a:ln>
              <a:noFill/>
            </a:ln>
            <a:effectLst>
              <a:outerShdw blurRad="469900" dist="101600" sx="99000" sy="99000" algn="ctr" rotWithShape="0">
                <a:prstClr val="black">
                  <a:alpha val="3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0C3E6E67-91EC-B3E5-BC11-22A83581EAE8}"/>
                </a:ext>
              </a:extLst>
            </p:cNvPr>
            <p:cNvSpPr txBox="1"/>
            <p:nvPr/>
          </p:nvSpPr>
          <p:spPr>
            <a:xfrm>
              <a:off x="5339289" y="2640394"/>
              <a:ext cx="1518821" cy="761756"/>
            </a:xfrm>
            <a:prstGeom prst="rect">
              <a:avLst/>
            </a:prstGeom>
            <a:noFill/>
          </p:spPr>
          <p:txBody>
            <a:bodyPr wrap="square" rtlCol="0">
              <a:spAutoFit/>
            </a:bodyPr>
            <a:lstStyle/>
            <a:p>
              <a:pPr algn="ctr"/>
              <a:r>
                <a:rPr lang="en-US" sz="1800" b="1" dirty="0">
                  <a:latin typeface="Arial" panose="020B0604020202020204" pitchFamily="34" charset="0"/>
                  <a:cs typeface="Arial" panose="020B0604020202020204" pitchFamily="34" charset="0"/>
                </a:rPr>
                <a:t>Key Aspects of Travel Demand</a:t>
              </a:r>
            </a:p>
          </p:txBody>
        </p:sp>
      </p:grpSp>
    </p:spTree>
    <p:extLst>
      <p:ext uri="{BB962C8B-B14F-4D97-AF65-F5344CB8AC3E}">
        <p14:creationId xmlns:p14="http://schemas.microsoft.com/office/powerpoint/2010/main" val="3166811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D0612-3654-8F8E-115A-B06B7B7CFA9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D4B720A-1D55-0CD1-66F2-C0B1B4AD921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2.5 Factors Affecting Travel Demand</a:t>
            </a:r>
          </a:p>
        </p:txBody>
      </p:sp>
      <p:sp>
        <p:nvSpPr>
          <p:cNvPr id="5" name="object 3">
            <a:extLst>
              <a:ext uri="{FF2B5EF4-FFF2-40B4-BE49-F238E27FC236}">
                <a16:creationId xmlns:a16="http://schemas.microsoft.com/office/drawing/2014/main" id="{01B72369-9C4C-EFA6-6A61-175585CA68FF}"/>
              </a:ext>
            </a:extLst>
          </p:cNvPr>
          <p:cNvSpPr txBox="1"/>
          <p:nvPr/>
        </p:nvSpPr>
        <p:spPr>
          <a:xfrm>
            <a:off x="733424" y="1514807"/>
            <a:ext cx="10725152" cy="170413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Travel demand is influenced by many conditions that shape how often people travel, where they go, and which modes they choose. </a:t>
            </a:r>
          </a:p>
          <a:p>
            <a:pPr marL="16328" defTabSz="1175644" hangingPunct="1">
              <a:lnSpc>
                <a:spcPct val="100000"/>
              </a:lnSpc>
              <a:spcBef>
                <a:spcPts val="129"/>
              </a:spcBef>
            </a:pPr>
            <a:endParaRPr lang="en-GB" sz="1800" dirty="0">
              <a:solidFill>
                <a:sysClr val="windowText" lastClr="000000"/>
              </a:solidFill>
              <a:latin typeface="Arial" panose="020B0604020202020204" pitchFamily="34" charset="0"/>
              <a:cs typeface="Arial" panose="020B0604020202020204" pitchFamily="34" charset="0"/>
            </a:endParaRPr>
          </a:p>
          <a:p>
            <a:pPr marL="16328" defTabSz="1175644" hangingPunct="1">
              <a:lnSpc>
                <a:spcPct val="100000"/>
              </a:lnSpc>
              <a:spcBef>
                <a:spcPts val="129"/>
              </a:spcBef>
            </a:pPr>
            <a:r>
              <a:rPr lang="en-GB" sz="1800" dirty="0">
                <a:solidFill>
                  <a:sysClr val="windowText" lastClr="000000"/>
                </a:solidFill>
                <a:latin typeface="Arial" panose="020B0604020202020204" pitchFamily="34" charset="0"/>
                <a:cs typeface="Arial" panose="020B0604020202020204" pitchFamily="34" charset="0"/>
              </a:rPr>
              <a:t>These factors include characteristics of the population, the built environment, economic conditions, and the availability and quality of transport options. Understanding these influences helps planners predict future travel patterns more accurately.</a:t>
            </a:r>
            <a:endParaRPr lang="en-US" sz="1800" dirty="0">
              <a:solidFill>
                <a:sysClr val="windowText" lastClr="000000"/>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4695546C-40C9-23CF-6C87-932ADA541522}"/>
              </a:ext>
            </a:extLst>
          </p:cNvPr>
          <p:cNvGrpSpPr/>
          <p:nvPr/>
        </p:nvGrpSpPr>
        <p:grpSpPr>
          <a:xfrm>
            <a:off x="727200" y="3639064"/>
            <a:ext cx="10585886" cy="2190134"/>
            <a:chOff x="6023978" y="1152228"/>
            <a:chExt cx="10597675" cy="2190134"/>
          </a:xfrm>
        </p:grpSpPr>
        <p:sp>
          <p:nvSpPr>
            <p:cNvPr id="10" name="Rectangle: Rounded Corners 9">
              <a:extLst>
                <a:ext uri="{FF2B5EF4-FFF2-40B4-BE49-F238E27FC236}">
                  <a16:creationId xmlns:a16="http://schemas.microsoft.com/office/drawing/2014/main" id="{69718B31-7EFD-6F93-BFE2-ABDC9EB9DFD7}"/>
                </a:ext>
              </a:extLst>
            </p:cNvPr>
            <p:cNvSpPr/>
            <p:nvPr/>
          </p:nvSpPr>
          <p:spPr>
            <a:xfrm flipH="1">
              <a:off x="6023978" y="1152228"/>
              <a:ext cx="10597675" cy="2190134"/>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A7F77CF7-2A8B-1A8F-ED5D-EC7002D993DD}"/>
                </a:ext>
              </a:extLst>
            </p:cNvPr>
            <p:cNvGrpSpPr/>
            <p:nvPr/>
          </p:nvGrpSpPr>
          <p:grpSpPr>
            <a:xfrm flipH="1">
              <a:off x="6165744" y="1327293"/>
              <a:ext cx="783722" cy="784982"/>
              <a:chOff x="6666143" y="1610105"/>
              <a:chExt cx="806002" cy="807300"/>
            </a:xfrm>
          </p:grpSpPr>
          <p:sp>
            <p:nvSpPr>
              <p:cNvPr id="15" name="Oval 14">
                <a:extLst>
                  <a:ext uri="{FF2B5EF4-FFF2-40B4-BE49-F238E27FC236}">
                    <a16:creationId xmlns:a16="http://schemas.microsoft.com/office/drawing/2014/main" id="{5C15307E-E2B1-9FB9-D423-D04840859723}"/>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16" name="Graphic 15" descr="Family with boy with solid fill">
                <a:extLst>
                  <a:ext uri="{FF2B5EF4-FFF2-40B4-BE49-F238E27FC236}">
                    <a16:creationId xmlns:a16="http://schemas.microsoft.com/office/drawing/2014/main" id="{D8082B73-F69E-FCC8-D4B9-B4644D509105}"/>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09982" y="1754878"/>
                <a:ext cx="518328" cy="517752"/>
              </a:xfrm>
              <a:prstGeom prst="rect">
                <a:avLst/>
              </a:prstGeom>
            </p:spPr>
          </p:pic>
        </p:grpSp>
        <p:grpSp>
          <p:nvGrpSpPr>
            <p:cNvPr id="12" name="Group 11">
              <a:extLst>
                <a:ext uri="{FF2B5EF4-FFF2-40B4-BE49-F238E27FC236}">
                  <a16:creationId xmlns:a16="http://schemas.microsoft.com/office/drawing/2014/main" id="{BB71F6A7-311D-692C-B740-81C8C08A0CE4}"/>
                </a:ext>
              </a:extLst>
            </p:cNvPr>
            <p:cNvGrpSpPr/>
            <p:nvPr/>
          </p:nvGrpSpPr>
          <p:grpSpPr>
            <a:xfrm>
              <a:off x="7091231" y="1326771"/>
              <a:ext cx="9390563" cy="1907282"/>
              <a:chOff x="1079994" y="2092658"/>
              <a:chExt cx="4604124" cy="1440044"/>
            </a:xfrm>
          </p:grpSpPr>
          <p:sp>
            <p:nvSpPr>
              <p:cNvPr id="13" name="TextBox 12">
                <a:extLst>
                  <a:ext uri="{FF2B5EF4-FFF2-40B4-BE49-F238E27FC236}">
                    <a16:creationId xmlns:a16="http://schemas.microsoft.com/office/drawing/2014/main" id="{4C803F4E-64AE-372B-CB2A-15EEDF3C62E7}"/>
                  </a:ext>
                </a:extLst>
              </p:cNvPr>
              <p:cNvSpPr txBox="1"/>
              <p:nvPr/>
            </p:nvSpPr>
            <p:spPr>
              <a:xfrm flipH="1">
                <a:off x="1079994" y="2347571"/>
                <a:ext cx="4604124" cy="1185131"/>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GB" sz="1600" b="1" kern="1200" dirty="0">
                    <a:solidFill>
                      <a:srgbClr val="000000">
                        <a:lumMod val="75000"/>
                        <a:lumOff val="25000"/>
                      </a:srgbClr>
                    </a:solidFill>
                    <a:latin typeface="Arial" panose="020B0604020202020204" pitchFamily="34" charset="0"/>
                    <a:cs typeface="Arial" panose="020B0604020202020204" pitchFamily="34" charset="0"/>
                  </a:rPr>
                  <a:t>Population size and growth: </a:t>
                </a:r>
                <a:r>
                  <a:rPr lang="en-US" sz="1600" kern="1200" dirty="0">
                    <a:solidFill>
                      <a:srgbClr val="000000">
                        <a:lumMod val="75000"/>
                        <a:lumOff val="25000"/>
                      </a:srgbClr>
                    </a:solidFill>
                    <a:latin typeface="Arial" panose="020B0604020202020204" pitchFamily="34" charset="0"/>
                    <a:cs typeface="Arial" panose="020B0604020202020204" pitchFamily="34" charset="0"/>
                  </a:rPr>
                  <a:t>More people = more trips. A growing population </a:t>
                </a:r>
              </a:p>
              <a:p>
                <a:pPr marL="285750" indent="-285750" defTabSz="914400" hangingPunct="1">
                  <a:lnSpc>
                    <a:spcPct val="100000"/>
                  </a:lnSpc>
                  <a:spcBef>
                    <a:spcPts val="0"/>
                  </a:spcBef>
                  <a:buFont typeface="+mj-lt"/>
                  <a:buAutoNum type="romanUcPeriod"/>
                </a:pPr>
                <a:r>
                  <a:rPr lang="en-US" sz="1600" b="1" kern="1200" dirty="0">
                    <a:solidFill>
                      <a:srgbClr val="000000">
                        <a:lumMod val="75000"/>
                        <a:lumOff val="25000"/>
                      </a:srgbClr>
                    </a:solidFill>
                    <a:latin typeface="Arial" panose="020B0604020202020204" pitchFamily="34" charset="0"/>
                    <a:cs typeface="Arial" panose="020B0604020202020204" pitchFamily="34" charset="0"/>
                  </a:rPr>
                  <a:t>Income levels: </a:t>
                </a:r>
                <a:r>
                  <a:rPr lang="en-US" sz="1600" kern="1200" dirty="0">
                    <a:solidFill>
                      <a:srgbClr val="000000">
                        <a:lumMod val="75000"/>
                        <a:lumOff val="25000"/>
                      </a:srgbClr>
                    </a:solidFill>
                    <a:latin typeface="Arial" panose="020B0604020202020204" pitchFamily="34" charset="0"/>
                    <a:cs typeface="Arial" panose="020B0604020202020204" pitchFamily="34" charset="0"/>
                  </a:rPr>
                  <a:t>Higher income often leads to increased car ownership and longer travel distances.</a:t>
                </a:r>
              </a:p>
              <a:p>
                <a:pPr marL="285750" indent="-285750" defTabSz="914400" hangingPunct="1">
                  <a:lnSpc>
                    <a:spcPct val="100000"/>
                  </a:lnSpc>
                  <a:spcBef>
                    <a:spcPts val="0"/>
                  </a:spcBef>
                  <a:buFont typeface="+mj-lt"/>
                  <a:buAutoNum type="romanUcPeriod"/>
                </a:pPr>
                <a:r>
                  <a:rPr lang="en-US" sz="1600" b="1" kern="1200" dirty="0">
                    <a:solidFill>
                      <a:srgbClr val="000000">
                        <a:lumMod val="75000"/>
                        <a:lumOff val="25000"/>
                      </a:srgbClr>
                    </a:solidFill>
                    <a:latin typeface="Arial" panose="020B0604020202020204" pitchFamily="34" charset="0"/>
                    <a:cs typeface="Arial" panose="020B0604020202020204" pitchFamily="34" charset="0"/>
                  </a:rPr>
                  <a:t>Household characteristics: </a:t>
                </a:r>
                <a:r>
                  <a:rPr lang="en-US" sz="1600" kern="1200" dirty="0">
                    <a:solidFill>
                      <a:srgbClr val="000000">
                        <a:lumMod val="75000"/>
                        <a:lumOff val="25000"/>
                      </a:srgbClr>
                    </a:solidFill>
                    <a:latin typeface="Arial" panose="020B0604020202020204" pitchFamily="34" charset="0"/>
                    <a:cs typeface="Arial" panose="020B0604020202020204" pitchFamily="34" charset="0"/>
                  </a:rPr>
                  <a:t>The number of family members, working adults, and students in a household impacts travel patterns.</a:t>
                </a:r>
              </a:p>
              <a:p>
                <a:pPr defTabSz="914400" hangingPunct="1">
                  <a:lnSpc>
                    <a:spcPct val="100000"/>
                  </a:lnSpc>
                  <a:spcBef>
                    <a:spcPts val="0"/>
                  </a:spcBef>
                </a:pPr>
                <a:r>
                  <a:rPr lang="en-US" sz="1600" b="1" kern="1200" dirty="0">
                    <a:solidFill>
                      <a:srgbClr val="000000">
                        <a:lumMod val="75000"/>
                        <a:lumOff val="25000"/>
                      </a:srgbClr>
                    </a:solidFill>
                    <a:latin typeface="Arial" panose="020B0604020202020204" pitchFamily="34" charset="0"/>
                    <a:cs typeface="Arial" panose="020B0604020202020204" pitchFamily="34" charset="0"/>
                  </a:rPr>
                  <a:t>Example: </a:t>
                </a:r>
                <a:r>
                  <a:rPr lang="en-US" sz="1600" kern="1200" dirty="0">
                    <a:solidFill>
                      <a:srgbClr val="000000">
                        <a:lumMod val="75000"/>
                        <a:lumOff val="25000"/>
                      </a:srgbClr>
                    </a:solidFill>
                    <a:latin typeface="Arial" panose="020B0604020202020204" pitchFamily="34" charset="0"/>
                    <a:cs typeface="Arial" panose="020B0604020202020204" pitchFamily="34" charset="0"/>
                  </a:rPr>
                  <a:t>A city with rapid population growth will experience increased traffic congestion and may need better public transport options. </a:t>
                </a:r>
              </a:p>
            </p:txBody>
          </p:sp>
          <p:sp>
            <p:nvSpPr>
              <p:cNvPr id="14" name="TextBox 13">
                <a:extLst>
                  <a:ext uri="{FF2B5EF4-FFF2-40B4-BE49-F238E27FC236}">
                    <a16:creationId xmlns:a16="http://schemas.microsoft.com/office/drawing/2014/main" id="{7482037A-CF31-0021-637A-B312B247B9A0}"/>
                  </a:ext>
                </a:extLst>
              </p:cNvPr>
              <p:cNvSpPr txBox="1"/>
              <p:nvPr/>
            </p:nvSpPr>
            <p:spPr>
              <a:xfrm>
                <a:off x="1079995" y="2092658"/>
                <a:ext cx="2370105" cy="278855"/>
              </a:xfrm>
              <a:prstGeom prst="rect">
                <a:avLst/>
              </a:prstGeom>
              <a:noFill/>
            </p:spPr>
            <p:txBody>
              <a:bodyPr wrap="square" rtlCol="0">
                <a:spAutoFit/>
              </a:bodyPr>
              <a:lstStyle/>
              <a:p>
                <a:pPr defTabSz="914400" hangingPunct="1">
                  <a:lnSpc>
                    <a:spcPct val="100000"/>
                  </a:lnSpc>
                  <a:spcBef>
                    <a:spcPts val="0"/>
                  </a:spcBef>
                </a:pPr>
                <a:r>
                  <a:rPr lang="en-US" sz="1800" b="1" kern="1200" dirty="0">
                    <a:solidFill>
                      <a:srgbClr val="000000">
                        <a:lumMod val="75000"/>
                        <a:lumOff val="25000"/>
                      </a:srgbClr>
                    </a:solidFill>
                    <a:latin typeface="Arial" panose="020B0604020202020204" pitchFamily="34" charset="0"/>
                    <a:cs typeface="Arial" panose="020B0604020202020204" pitchFamily="34" charset="0"/>
                  </a:rPr>
                  <a:t>01. </a:t>
                </a:r>
                <a:r>
                  <a:rPr lang="id-ID" sz="1800" b="1" kern="1200" dirty="0">
                    <a:solidFill>
                      <a:srgbClr val="000000">
                        <a:lumMod val="75000"/>
                        <a:lumOff val="25000"/>
                      </a:srgbClr>
                    </a:solidFill>
                    <a:latin typeface="Arial" panose="020B0604020202020204" pitchFamily="34" charset="0"/>
                    <a:cs typeface="Arial" panose="020B0604020202020204" pitchFamily="34" charset="0"/>
                  </a:rPr>
                  <a:t>Demographic Factors</a:t>
                </a:r>
                <a:endParaRPr lang="en-ID" sz="1800" b="1" kern="1200" dirty="0">
                  <a:solidFill>
                    <a:srgbClr val="000000">
                      <a:lumMod val="75000"/>
                      <a:lumOff val="25000"/>
                    </a:srgbClr>
                  </a:solidFill>
                  <a:latin typeface="Arial" panose="020B0604020202020204" pitchFamily="34" charset="0"/>
                  <a:cs typeface="Arial" panose="020B0604020202020204" pitchFamily="34" charset="0"/>
                </a:endParaRPr>
              </a:p>
            </p:txBody>
          </p:sp>
        </p:grpSp>
      </p:grpSp>
      <p:sp>
        <p:nvSpPr>
          <p:cNvPr id="18" name="Title 17">
            <a:extLst>
              <a:ext uri="{FF2B5EF4-FFF2-40B4-BE49-F238E27FC236}">
                <a16:creationId xmlns:a16="http://schemas.microsoft.com/office/drawing/2014/main" id="{3E429C8D-1110-BFBA-6878-E81E1B33AC4F}"/>
              </a:ext>
            </a:extLst>
          </p:cNvPr>
          <p:cNvSpPr>
            <a:spLocks noGrp="1"/>
          </p:cNvSpPr>
          <p:nvPr>
            <p:ph type="title"/>
          </p:nvPr>
        </p:nvSpPr>
        <p:spPr>
          <a:xfrm>
            <a:off x="727200" y="432000"/>
            <a:ext cx="4536000" cy="369332"/>
          </a:xfrm>
        </p:spPr>
        <p:txBody>
          <a:bodyPr/>
          <a:lstStyle/>
          <a:p>
            <a:r>
              <a:rPr lang="en-GB" dirty="0"/>
              <a:t>2. Fundamentals of Travel Demand</a:t>
            </a:r>
            <a:endParaRPr lang="LID4096" dirty="0"/>
          </a:p>
        </p:txBody>
      </p:sp>
    </p:spTree>
    <p:extLst>
      <p:ext uri="{BB962C8B-B14F-4D97-AF65-F5344CB8AC3E}">
        <p14:creationId xmlns:p14="http://schemas.microsoft.com/office/powerpoint/2010/main" val="3240720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7E6D3-829B-7157-A0C1-2EFF8C60946D}"/>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EC2D38FB-CBCB-8428-BF4C-1A3CF9B5DA1A}"/>
              </a:ext>
            </a:extLst>
          </p:cNvPr>
          <p:cNvGrpSpPr/>
          <p:nvPr/>
        </p:nvGrpSpPr>
        <p:grpSpPr>
          <a:xfrm>
            <a:off x="726280" y="3900318"/>
            <a:ext cx="10585886" cy="1845672"/>
            <a:chOff x="6023978" y="1152228"/>
            <a:chExt cx="10597675" cy="1845672"/>
          </a:xfrm>
        </p:grpSpPr>
        <p:sp>
          <p:nvSpPr>
            <p:cNvPr id="10" name="Rectangle: Rounded Corners 9">
              <a:extLst>
                <a:ext uri="{FF2B5EF4-FFF2-40B4-BE49-F238E27FC236}">
                  <a16:creationId xmlns:a16="http://schemas.microsoft.com/office/drawing/2014/main" id="{B1AAED80-69CB-392F-E814-4635E01C689A}"/>
                </a:ext>
              </a:extLst>
            </p:cNvPr>
            <p:cNvSpPr/>
            <p:nvPr/>
          </p:nvSpPr>
          <p:spPr>
            <a:xfrm flipH="1">
              <a:off x="6023978" y="1152228"/>
              <a:ext cx="10597675" cy="1845672"/>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600" dirty="0"/>
            </a:p>
          </p:txBody>
        </p:sp>
        <p:grpSp>
          <p:nvGrpSpPr>
            <p:cNvPr id="11" name="Group 10">
              <a:extLst>
                <a:ext uri="{FF2B5EF4-FFF2-40B4-BE49-F238E27FC236}">
                  <a16:creationId xmlns:a16="http://schemas.microsoft.com/office/drawing/2014/main" id="{FA4F0F88-B4EF-233E-C6A6-9860F17878B1}"/>
                </a:ext>
              </a:extLst>
            </p:cNvPr>
            <p:cNvGrpSpPr/>
            <p:nvPr/>
          </p:nvGrpSpPr>
          <p:grpSpPr>
            <a:xfrm flipH="1">
              <a:off x="6165744" y="1327293"/>
              <a:ext cx="783722" cy="784982"/>
              <a:chOff x="6666143" y="1610105"/>
              <a:chExt cx="806002" cy="807300"/>
            </a:xfrm>
          </p:grpSpPr>
          <p:sp>
            <p:nvSpPr>
              <p:cNvPr id="15" name="Oval 14">
                <a:extLst>
                  <a:ext uri="{FF2B5EF4-FFF2-40B4-BE49-F238E27FC236}">
                    <a16:creationId xmlns:a16="http://schemas.microsoft.com/office/drawing/2014/main" id="{AB19EF82-D06D-1796-AE82-7FC0BA486AD3}"/>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600" dirty="0"/>
              </a:p>
            </p:txBody>
          </p:sp>
          <p:pic>
            <p:nvPicPr>
              <p:cNvPr id="16" name="Graphic 15" descr="Family with boy with solid fill">
                <a:extLst>
                  <a:ext uri="{FF2B5EF4-FFF2-40B4-BE49-F238E27FC236}">
                    <a16:creationId xmlns:a16="http://schemas.microsoft.com/office/drawing/2014/main" id="{BEE9081E-3C11-D965-1EFD-3EB30406467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09982" y="1754878"/>
                <a:ext cx="518328" cy="517752"/>
              </a:xfrm>
              <a:prstGeom prst="rect">
                <a:avLst/>
              </a:prstGeom>
            </p:spPr>
          </p:pic>
        </p:grpSp>
        <p:grpSp>
          <p:nvGrpSpPr>
            <p:cNvPr id="12" name="Group 11">
              <a:extLst>
                <a:ext uri="{FF2B5EF4-FFF2-40B4-BE49-F238E27FC236}">
                  <a16:creationId xmlns:a16="http://schemas.microsoft.com/office/drawing/2014/main" id="{034BD7A4-89B0-3CD3-6F85-8718352A39F7}"/>
                </a:ext>
              </a:extLst>
            </p:cNvPr>
            <p:cNvGrpSpPr/>
            <p:nvPr/>
          </p:nvGrpSpPr>
          <p:grpSpPr>
            <a:xfrm>
              <a:off x="7091231" y="1326772"/>
              <a:ext cx="9390563" cy="1661061"/>
              <a:chOff x="1079994" y="2092658"/>
              <a:chExt cx="4604124" cy="1254141"/>
            </a:xfrm>
          </p:grpSpPr>
          <p:sp>
            <p:nvSpPr>
              <p:cNvPr id="13" name="TextBox 12">
                <a:extLst>
                  <a:ext uri="{FF2B5EF4-FFF2-40B4-BE49-F238E27FC236}">
                    <a16:creationId xmlns:a16="http://schemas.microsoft.com/office/drawing/2014/main" id="{017D5787-9130-0E58-EB36-05FD22CB4F35}"/>
                  </a:ext>
                </a:extLst>
              </p:cNvPr>
              <p:cNvSpPr txBox="1"/>
              <p:nvPr/>
            </p:nvSpPr>
            <p:spPr>
              <a:xfrm flipH="1">
                <a:off x="1079994" y="2347571"/>
                <a:ext cx="4604124" cy="999228"/>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US" sz="1600" dirty="0"/>
                  <a:t>Job opportunities</a:t>
                </a:r>
                <a:r>
                  <a:rPr lang="en-US" sz="1600"/>
                  <a:t>: </a:t>
                </a:r>
                <a:r>
                  <a:rPr lang="en-US" sz="1600" dirty="0"/>
                  <a:t>Cities with more jobs attract workers, increasing commuting trips. </a:t>
                </a:r>
              </a:p>
              <a:p>
                <a:pPr marL="285750" indent="-285750" defTabSz="914400" hangingPunct="1">
                  <a:lnSpc>
                    <a:spcPct val="100000"/>
                  </a:lnSpc>
                  <a:spcBef>
                    <a:spcPts val="0"/>
                  </a:spcBef>
                  <a:buFont typeface="+mj-lt"/>
                  <a:buAutoNum type="romanUcPeriod"/>
                </a:pPr>
                <a:r>
                  <a:rPr lang="en-US" sz="1600" dirty="0"/>
                  <a:t>Travel costs</a:t>
                </a:r>
                <a:r>
                  <a:rPr lang="en-US" sz="1600"/>
                  <a:t>: </a:t>
                </a:r>
                <a:r>
                  <a:rPr lang="en-US" sz="1600" dirty="0"/>
                  <a:t>Higher fuel prices or expensive public transit fares can reduce travel demand. </a:t>
                </a:r>
              </a:p>
              <a:p>
                <a:pPr marL="285750" indent="-285750" defTabSz="914400" hangingPunct="1">
                  <a:lnSpc>
                    <a:spcPct val="100000"/>
                  </a:lnSpc>
                  <a:spcBef>
                    <a:spcPts val="0"/>
                  </a:spcBef>
                  <a:buFont typeface="+mj-lt"/>
                  <a:buAutoNum type="romanUcPeriod"/>
                </a:pPr>
                <a:r>
                  <a:rPr lang="en-US" sz="1600" dirty="0"/>
                  <a:t>Vehicle ownership</a:t>
                </a:r>
                <a:r>
                  <a:rPr lang="en-US" sz="1600"/>
                  <a:t>: </a:t>
                </a:r>
                <a:r>
                  <a:rPr lang="en-US" sz="1600" dirty="0"/>
                  <a:t>More people owning cars leads to increased road travel. </a:t>
                </a:r>
              </a:p>
              <a:p>
                <a:pPr defTabSz="914400" hangingPunct="1">
                  <a:lnSpc>
                    <a:spcPct val="100000"/>
                  </a:lnSpc>
                  <a:spcBef>
                    <a:spcPts val="0"/>
                  </a:spcBef>
                </a:pPr>
                <a:r>
                  <a:rPr lang="en-US" sz="1600" dirty="0"/>
                  <a:t>Example</a:t>
                </a:r>
                <a:r>
                  <a:rPr lang="en-US" sz="1600"/>
                  <a:t>: </a:t>
                </a:r>
                <a:r>
                  <a:rPr lang="en-US" sz="1600" dirty="0"/>
                  <a:t>During economic downturns, people may travel less frequently to save money, reducing travel demand. </a:t>
                </a:r>
              </a:p>
            </p:txBody>
          </p:sp>
          <p:sp>
            <p:nvSpPr>
              <p:cNvPr id="14" name="TextBox 13">
                <a:extLst>
                  <a:ext uri="{FF2B5EF4-FFF2-40B4-BE49-F238E27FC236}">
                    <a16:creationId xmlns:a16="http://schemas.microsoft.com/office/drawing/2014/main" id="{C82C3B94-1677-2D89-0D1A-459CF2FF0980}"/>
                  </a:ext>
                </a:extLst>
              </p:cNvPr>
              <p:cNvSpPr txBox="1"/>
              <p:nvPr/>
            </p:nvSpPr>
            <p:spPr>
              <a:xfrm>
                <a:off x="1079995" y="2092658"/>
                <a:ext cx="2370105" cy="255616"/>
              </a:xfrm>
              <a:prstGeom prst="rect">
                <a:avLst/>
              </a:prstGeom>
              <a:noFill/>
            </p:spPr>
            <p:txBody>
              <a:bodyPr wrap="square" rtlCol="0">
                <a:spAutoFit/>
              </a:bodyPr>
              <a:lstStyle/>
              <a:p>
                <a:pPr defTabSz="914400" hangingPunct="1">
                  <a:lnSpc>
                    <a:spcPct val="100000"/>
                  </a:lnSpc>
                  <a:spcBef>
                    <a:spcPts val="0"/>
                  </a:spcBef>
                </a:pPr>
                <a:r>
                  <a:rPr lang="en-US" sz="1600" b="1" dirty="0"/>
                  <a:t>03. Economic Factors</a:t>
                </a:r>
                <a:endParaRPr lang="en-ID" sz="1600" b="1" dirty="0"/>
              </a:p>
            </p:txBody>
          </p:sp>
        </p:grpSp>
      </p:grpSp>
      <p:grpSp>
        <p:nvGrpSpPr>
          <p:cNvPr id="17" name="Group 16">
            <a:extLst>
              <a:ext uri="{FF2B5EF4-FFF2-40B4-BE49-F238E27FC236}">
                <a16:creationId xmlns:a16="http://schemas.microsoft.com/office/drawing/2014/main" id="{A67457C0-827E-D4A1-4E79-17FD2BDB7075}"/>
              </a:ext>
            </a:extLst>
          </p:cNvPr>
          <p:cNvGrpSpPr/>
          <p:nvPr/>
        </p:nvGrpSpPr>
        <p:grpSpPr>
          <a:xfrm>
            <a:off x="726280" y="1409438"/>
            <a:ext cx="10585886" cy="1845672"/>
            <a:chOff x="6023978" y="1152228"/>
            <a:chExt cx="10597675" cy="1845672"/>
          </a:xfrm>
        </p:grpSpPr>
        <p:sp>
          <p:nvSpPr>
            <p:cNvPr id="18" name="Rectangle: Rounded Corners 17">
              <a:extLst>
                <a:ext uri="{FF2B5EF4-FFF2-40B4-BE49-F238E27FC236}">
                  <a16:creationId xmlns:a16="http://schemas.microsoft.com/office/drawing/2014/main" id="{9A5757A5-3133-F176-576D-26E763FBB32D}"/>
                </a:ext>
              </a:extLst>
            </p:cNvPr>
            <p:cNvSpPr/>
            <p:nvPr/>
          </p:nvSpPr>
          <p:spPr>
            <a:xfrm flipH="1">
              <a:off x="6023978" y="1152228"/>
              <a:ext cx="10597675" cy="1845672"/>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600" dirty="0"/>
            </a:p>
          </p:txBody>
        </p:sp>
        <p:grpSp>
          <p:nvGrpSpPr>
            <p:cNvPr id="19" name="Group 18">
              <a:extLst>
                <a:ext uri="{FF2B5EF4-FFF2-40B4-BE49-F238E27FC236}">
                  <a16:creationId xmlns:a16="http://schemas.microsoft.com/office/drawing/2014/main" id="{30C4A139-97B4-5308-2290-D43B5FFBB9DA}"/>
                </a:ext>
              </a:extLst>
            </p:cNvPr>
            <p:cNvGrpSpPr/>
            <p:nvPr/>
          </p:nvGrpSpPr>
          <p:grpSpPr>
            <a:xfrm flipH="1">
              <a:off x="6165744" y="1327293"/>
              <a:ext cx="783722" cy="784982"/>
              <a:chOff x="6666143" y="1610105"/>
              <a:chExt cx="806002" cy="807300"/>
            </a:xfrm>
          </p:grpSpPr>
          <p:sp>
            <p:nvSpPr>
              <p:cNvPr id="23" name="Oval 22">
                <a:extLst>
                  <a:ext uri="{FF2B5EF4-FFF2-40B4-BE49-F238E27FC236}">
                    <a16:creationId xmlns:a16="http://schemas.microsoft.com/office/drawing/2014/main" id="{11065EA1-2529-0673-4B11-7AED83B616FB}"/>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600" dirty="0"/>
              </a:p>
            </p:txBody>
          </p:sp>
          <p:pic>
            <p:nvPicPr>
              <p:cNvPr id="24" name="Graphic 23" descr="Tropical scene with solid fill">
                <a:extLst>
                  <a:ext uri="{FF2B5EF4-FFF2-40B4-BE49-F238E27FC236}">
                    <a16:creationId xmlns:a16="http://schemas.microsoft.com/office/drawing/2014/main" id="{74EC6DAB-3837-637C-BD97-11448B6A962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09981" y="1754878"/>
                <a:ext cx="518328" cy="517752"/>
              </a:xfrm>
              <a:prstGeom prst="rect">
                <a:avLst/>
              </a:prstGeom>
            </p:spPr>
          </p:pic>
        </p:grpSp>
        <p:grpSp>
          <p:nvGrpSpPr>
            <p:cNvPr id="20" name="Group 19">
              <a:extLst>
                <a:ext uri="{FF2B5EF4-FFF2-40B4-BE49-F238E27FC236}">
                  <a16:creationId xmlns:a16="http://schemas.microsoft.com/office/drawing/2014/main" id="{441A7548-C31D-0EEF-459C-4829A8D99D48}"/>
                </a:ext>
              </a:extLst>
            </p:cNvPr>
            <p:cNvGrpSpPr/>
            <p:nvPr/>
          </p:nvGrpSpPr>
          <p:grpSpPr>
            <a:xfrm>
              <a:off x="7091231" y="1326772"/>
              <a:ext cx="9390563" cy="1661062"/>
              <a:chOff x="1079994" y="2092658"/>
              <a:chExt cx="4604124" cy="1254142"/>
            </a:xfrm>
          </p:grpSpPr>
          <p:sp>
            <p:nvSpPr>
              <p:cNvPr id="21" name="TextBox 20">
                <a:extLst>
                  <a:ext uri="{FF2B5EF4-FFF2-40B4-BE49-F238E27FC236}">
                    <a16:creationId xmlns:a16="http://schemas.microsoft.com/office/drawing/2014/main" id="{C45C4933-96CF-C26C-3A40-63448EE28440}"/>
                  </a:ext>
                </a:extLst>
              </p:cNvPr>
              <p:cNvSpPr txBox="1"/>
              <p:nvPr/>
            </p:nvSpPr>
            <p:spPr>
              <a:xfrm flipH="1">
                <a:off x="1079994" y="2347571"/>
                <a:ext cx="4604124" cy="999229"/>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US" sz="1600" dirty="0"/>
                  <a:t>Residential areas generate trips to work, schools, and commercial areas. </a:t>
                </a:r>
              </a:p>
              <a:p>
                <a:pPr marL="285750" indent="-285750" defTabSz="914400" hangingPunct="1">
                  <a:lnSpc>
                    <a:spcPct val="100000"/>
                  </a:lnSpc>
                  <a:spcBef>
                    <a:spcPts val="0"/>
                  </a:spcBef>
                  <a:buFont typeface="+mj-lt"/>
                  <a:buAutoNum type="romanUcPeriod"/>
                </a:pPr>
                <a:r>
                  <a:rPr lang="en-US" sz="1600" dirty="0"/>
                  <a:t>Commercial and business districts attract daily commuters and customers. </a:t>
                </a:r>
              </a:p>
              <a:p>
                <a:pPr marL="285750" indent="-285750" defTabSz="914400" hangingPunct="1">
                  <a:lnSpc>
                    <a:spcPct val="100000"/>
                  </a:lnSpc>
                  <a:spcBef>
                    <a:spcPts val="0"/>
                  </a:spcBef>
                  <a:buFont typeface="+mj-lt"/>
                  <a:buAutoNum type="romanUcPeriod"/>
                </a:pPr>
                <a:r>
                  <a:rPr lang="en-US" sz="1600" dirty="0"/>
                  <a:t>Industrial zones require transportation of goods and workers. </a:t>
                </a:r>
              </a:p>
              <a:p>
                <a:pPr defTabSz="914400" hangingPunct="1">
                  <a:lnSpc>
                    <a:spcPct val="100000"/>
                  </a:lnSpc>
                  <a:spcBef>
                    <a:spcPts val="0"/>
                  </a:spcBef>
                </a:pPr>
                <a:r>
                  <a:rPr lang="en-US" sz="1600" dirty="0"/>
                  <a:t>Example: If a new shopping mall is built, travel demand in that area increases as more people visit for shopping and entertainment.</a:t>
                </a:r>
              </a:p>
            </p:txBody>
          </p:sp>
          <p:sp>
            <p:nvSpPr>
              <p:cNvPr id="22" name="TextBox 21">
                <a:extLst>
                  <a:ext uri="{FF2B5EF4-FFF2-40B4-BE49-F238E27FC236}">
                    <a16:creationId xmlns:a16="http://schemas.microsoft.com/office/drawing/2014/main" id="{1E09B703-08CB-D7C6-8758-F08ADAA43226}"/>
                  </a:ext>
                </a:extLst>
              </p:cNvPr>
              <p:cNvSpPr txBox="1"/>
              <p:nvPr/>
            </p:nvSpPr>
            <p:spPr>
              <a:xfrm>
                <a:off x="1079995" y="2092658"/>
                <a:ext cx="2370105" cy="278855"/>
              </a:xfrm>
              <a:prstGeom prst="rect">
                <a:avLst/>
              </a:prstGeom>
              <a:noFill/>
            </p:spPr>
            <p:txBody>
              <a:bodyPr wrap="square" rtlCol="0">
                <a:spAutoFit/>
              </a:bodyPr>
              <a:lstStyle/>
              <a:p>
                <a:pPr defTabSz="914400" hangingPunct="1">
                  <a:lnSpc>
                    <a:spcPct val="100000"/>
                  </a:lnSpc>
                  <a:spcBef>
                    <a:spcPts val="0"/>
                  </a:spcBef>
                </a:pPr>
                <a:r>
                  <a:rPr lang="en-US" sz="1800" b="1" dirty="0"/>
                  <a:t>02. </a:t>
                </a:r>
                <a:r>
                  <a:rPr lang="id-ID" sz="1800" b="1" dirty="0"/>
                  <a:t>Land Use</a:t>
                </a:r>
                <a:endParaRPr lang="en-ID" sz="1800" b="1" dirty="0"/>
              </a:p>
            </p:txBody>
          </p:sp>
        </p:grpSp>
      </p:grpSp>
      <p:sp>
        <p:nvSpPr>
          <p:cNvPr id="4" name="Title 3">
            <a:extLst>
              <a:ext uri="{FF2B5EF4-FFF2-40B4-BE49-F238E27FC236}">
                <a16:creationId xmlns:a16="http://schemas.microsoft.com/office/drawing/2014/main" id="{C1A3CB5E-9C14-EC47-5B2C-1C6D03998E19}"/>
              </a:ext>
            </a:extLst>
          </p:cNvPr>
          <p:cNvSpPr>
            <a:spLocks noGrp="1"/>
          </p:cNvSpPr>
          <p:nvPr>
            <p:ph type="title"/>
          </p:nvPr>
        </p:nvSpPr>
        <p:spPr>
          <a:xfrm>
            <a:off x="727200" y="432000"/>
            <a:ext cx="4536000" cy="369332"/>
          </a:xfrm>
        </p:spPr>
        <p:txBody>
          <a:bodyPr/>
          <a:lstStyle/>
          <a:p>
            <a:r>
              <a:rPr lang="en-GB" dirty="0"/>
              <a:t>2. Fundamentals of Travel Demand</a:t>
            </a:r>
            <a:endParaRPr lang="LID4096" dirty="0"/>
          </a:p>
        </p:txBody>
      </p:sp>
    </p:spTree>
    <p:extLst>
      <p:ext uri="{BB962C8B-B14F-4D97-AF65-F5344CB8AC3E}">
        <p14:creationId xmlns:p14="http://schemas.microsoft.com/office/powerpoint/2010/main" val="750689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E078A-C4A5-A9DA-240B-141C77A5041B}"/>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F4A4D8A2-A084-F3C1-7E57-E59BFC15FECD}"/>
              </a:ext>
            </a:extLst>
          </p:cNvPr>
          <p:cNvGrpSpPr/>
          <p:nvPr/>
        </p:nvGrpSpPr>
        <p:grpSpPr>
          <a:xfrm>
            <a:off x="726281" y="3896929"/>
            <a:ext cx="10585886" cy="1845672"/>
            <a:chOff x="6023978" y="1152228"/>
            <a:chExt cx="10597675" cy="1845672"/>
          </a:xfrm>
        </p:grpSpPr>
        <p:sp>
          <p:nvSpPr>
            <p:cNvPr id="10" name="Rectangle: Rounded Corners 9">
              <a:extLst>
                <a:ext uri="{FF2B5EF4-FFF2-40B4-BE49-F238E27FC236}">
                  <a16:creationId xmlns:a16="http://schemas.microsoft.com/office/drawing/2014/main" id="{52147E50-724C-4DD3-D103-9BB31D04E57F}"/>
                </a:ext>
              </a:extLst>
            </p:cNvPr>
            <p:cNvSpPr/>
            <p:nvPr/>
          </p:nvSpPr>
          <p:spPr>
            <a:xfrm flipH="1">
              <a:off x="6023978" y="1152228"/>
              <a:ext cx="10597675" cy="1845672"/>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800" dirty="0"/>
            </a:p>
          </p:txBody>
        </p:sp>
        <p:grpSp>
          <p:nvGrpSpPr>
            <p:cNvPr id="11" name="Group 10">
              <a:extLst>
                <a:ext uri="{FF2B5EF4-FFF2-40B4-BE49-F238E27FC236}">
                  <a16:creationId xmlns:a16="http://schemas.microsoft.com/office/drawing/2014/main" id="{5388E830-F35B-F960-E0A1-773FB3265F1C}"/>
                </a:ext>
              </a:extLst>
            </p:cNvPr>
            <p:cNvGrpSpPr/>
            <p:nvPr/>
          </p:nvGrpSpPr>
          <p:grpSpPr>
            <a:xfrm flipH="1">
              <a:off x="6165744" y="1327293"/>
              <a:ext cx="783722" cy="784982"/>
              <a:chOff x="6666143" y="1610105"/>
              <a:chExt cx="806002" cy="807300"/>
            </a:xfrm>
          </p:grpSpPr>
          <p:sp>
            <p:nvSpPr>
              <p:cNvPr id="15" name="Oval 14">
                <a:extLst>
                  <a:ext uri="{FF2B5EF4-FFF2-40B4-BE49-F238E27FC236}">
                    <a16:creationId xmlns:a16="http://schemas.microsoft.com/office/drawing/2014/main" id="{E506A255-BD38-8A12-2E33-611B3039D441}"/>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800" dirty="0"/>
              </a:p>
            </p:txBody>
          </p:sp>
          <p:pic>
            <p:nvPicPr>
              <p:cNvPr id="16" name="Graphic 15" descr="Handshake with solid fill">
                <a:extLst>
                  <a:ext uri="{FF2B5EF4-FFF2-40B4-BE49-F238E27FC236}">
                    <a16:creationId xmlns:a16="http://schemas.microsoft.com/office/drawing/2014/main" id="{8798BAB8-20A0-67E3-236E-57B1E25CBBE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09983" y="1754878"/>
                <a:ext cx="518328" cy="517752"/>
              </a:xfrm>
              <a:prstGeom prst="rect">
                <a:avLst/>
              </a:prstGeom>
            </p:spPr>
          </p:pic>
        </p:grpSp>
        <p:grpSp>
          <p:nvGrpSpPr>
            <p:cNvPr id="12" name="Group 11">
              <a:extLst>
                <a:ext uri="{FF2B5EF4-FFF2-40B4-BE49-F238E27FC236}">
                  <a16:creationId xmlns:a16="http://schemas.microsoft.com/office/drawing/2014/main" id="{BDE07981-AB0F-CBBF-4E92-6164A371996E}"/>
                </a:ext>
              </a:extLst>
            </p:cNvPr>
            <p:cNvGrpSpPr/>
            <p:nvPr/>
          </p:nvGrpSpPr>
          <p:grpSpPr>
            <a:xfrm>
              <a:off x="7091231" y="1326775"/>
              <a:ext cx="9390563" cy="1661062"/>
              <a:chOff x="1079994" y="2092658"/>
              <a:chExt cx="4604124" cy="1254141"/>
            </a:xfrm>
          </p:grpSpPr>
          <p:sp>
            <p:nvSpPr>
              <p:cNvPr id="13" name="TextBox 12">
                <a:extLst>
                  <a:ext uri="{FF2B5EF4-FFF2-40B4-BE49-F238E27FC236}">
                    <a16:creationId xmlns:a16="http://schemas.microsoft.com/office/drawing/2014/main" id="{2E9C0E00-DDAC-4596-3356-9E472B7C87FF}"/>
                  </a:ext>
                </a:extLst>
              </p:cNvPr>
              <p:cNvSpPr txBox="1"/>
              <p:nvPr/>
            </p:nvSpPr>
            <p:spPr>
              <a:xfrm flipH="1">
                <a:off x="1079994" y="2347571"/>
                <a:ext cx="4604124" cy="999228"/>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US" sz="1600" dirty="0"/>
                  <a:t>Urban vs. rural behavior: City residents tend to make more daily trips than those in rural areas. </a:t>
                </a:r>
              </a:p>
              <a:p>
                <a:pPr marL="285750" indent="-285750" defTabSz="914400" hangingPunct="1">
                  <a:lnSpc>
                    <a:spcPct val="100000"/>
                  </a:lnSpc>
                  <a:spcBef>
                    <a:spcPts val="0"/>
                  </a:spcBef>
                  <a:buFont typeface="+mj-lt"/>
                  <a:buAutoNum type="romanUcPeriod"/>
                </a:pPr>
                <a:r>
                  <a:rPr lang="en-US" sz="1600" dirty="0"/>
                  <a:t>Lifestyle choices: Preferences for walking, cycling, or using cars affect travel patterns. </a:t>
                </a:r>
              </a:p>
              <a:p>
                <a:pPr marL="285750" indent="-285750" defTabSz="914400" hangingPunct="1">
                  <a:lnSpc>
                    <a:spcPct val="100000"/>
                  </a:lnSpc>
                  <a:spcBef>
                    <a:spcPts val="0"/>
                  </a:spcBef>
                  <a:buFont typeface="+mj-lt"/>
                  <a:buAutoNum type="romanUcPeriod"/>
                </a:pPr>
                <a:r>
                  <a:rPr lang="en-US" sz="1600" dirty="0"/>
                  <a:t>Technological changes: Remote work and online shopping reduce travel demand for work and retail trips. </a:t>
                </a:r>
              </a:p>
              <a:p>
                <a:pPr defTabSz="914400" hangingPunct="1">
                  <a:lnSpc>
                    <a:spcPct val="100000"/>
                  </a:lnSpc>
                  <a:spcBef>
                    <a:spcPts val="0"/>
                  </a:spcBef>
                </a:pPr>
                <a:r>
                  <a:rPr lang="en-US" sz="1600" dirty="0"/>
                  <a:t>Example: During the COVID-19 pandemic, remote work reduced commuting trips, showing how social factors influence travel demand. </a:t>
                </a:r>
              </a:p>
            </p:txBody>
          </p:sp>
          <p:sp>
            <p:nvSpPr>
              <p:cNvPr id="14" name="TextBox 13">
                <a:extLst>
                  <a:ext uri="{FF2B5EF4-FFF2-40B4-BE49-F238E27FC236}">
                    <a16:creationId xmlns:a16="http://schemas.microsoft.com/office/drawing/2014/main" id="{DF684521-6267-ACC6-768D-3B3A996066A0}"/>
                  </a:ext>
                </a:extLst>
              </p:cNvPr>
              <p:cNvSpPr txBox="1"/>
              <p:nvPr/>
            </p:nvSpPr>
            <p:spPr>
              <a:xfrm>
                <a:off x="1079995" y="2092658"/>
                <a:ext cx="2370105" cy="278854"/>
              </a:xfrm>
              <a:prstGeom prst="rect">
                <a:avLst/>
              </a:prstGeom>
              <a:noFill/>
            </p:spPr>
            <p:txBody>
              <a:bodyPr wrap="square" rtlCol="0">
                <a:spAutoFit/>
              </a:bodyPr>
              <a:lstStyle/>
              <a:p>
                <a:pPr defTabSz="914400" hangingPunct="1">
                  <a:lnSpc>
                    <a:spcPct val="100000"/>
                  </a:lnSpc>
                  <a:spcBef>
                    <a:spcPts val="0"/>
                  </a:spcBef>
                </a:pPr>
                <a:r>
                  <a:rPr lang="en-US" sz="1800" b="1" dirty="0"/>
                  <a:t>05. Economic Factors</a:t>
                </a:r>
                <a:endParaRPr lang="en-ID" sz="1800" b="1" dirty="0"/>
              </a:p>
            </p:txBody>
          </p:sp>
        </p:grpSp>
      </p:grpSp>
      <p:grpSp>
        <p:nvGrpSpPr>
          <p:cNvPr id="25" name="Group 24">
            <a:extLst>
              <a:ext uri="{FF2B5EF4-FFF2-40B4-BE49-F238E27FC236}">
                <a16:creationId xmlns:a16="http://schemas.microsoft.com/office/drawing/2014/main" id="{AFF1A9CF-7661-6F0A-02BC-C6DCB906AC52}"/>
              </a:ext>
            </a:extLst>
          </p:cNvPr>
          <p:cNvGrpSpPr/>
          <p:nvPr/>
        </p:nvGrpSpPr>
        <p:grpSpPr>
          <a:xfrm>
            <a:off x="726281" y="1437913"/>
            <a:ext cx="10597829" cy="1845672"/>
            <a:chOff x="6023978" y="1152228"/>
            <a:chExt cx="10609631" cy="1845672"/>
          </a:xfrm>
        </p:grpSpPr>
        <p:sp>
          <p:nvSpPr>
            <p:cNvPr id="26" name="Rectangle: Rounded Corners 25">
              <a:extLst>
                <a:ext uri="{FF2B5EF4-FFF2-40B4-BE49-F238E27FC236}">
                  <a16:creationId xmlns:a16="http://schemas.microsoft.com/office/drawing/2014/main" id="{A88779B7-A964-1AD9-8ABE-B97E03EA7964}"/>
                </a:ext>
              </a:extLst>
            </p:cNvPr>
            <p:cNvSpPr/>
            <p:nvPr/>
          </p:nvSpPr>
          <p:spPr>
            <a:xfrm flipH="1">
              <a:off x="6023978" y="1152228"/>
              <a:ext cx="10597675" cy="1845672"/>
            </a:xfrm>
            <a:prstGeom prst="roundRect">
              <a:avLst/>
            </a:prstGeom>
            <a:ln/>
            <a:effectLst>
              <a:outerShdw blurRad="76200" dir="18900000" sy="23000" kx="-1200000" algn="bl" rotWithShape="0">
                <a:prstClr val="black">
                  <a:alpha val="2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800" dirty="0"/>
            </a:p>
          </p:txBody>
        </p:sp>
        <p:grpSp>
          <p:nvGrpSpPr>
            <p:cNvPr id="27" name="Group 26">
              <a:extLst>
                <a:ext uri="{FF2B5EF4-FFF2-40B4-BE49-F238E27FC236}">
                  <a16:creationId xmlns:a16="http://schemas.microsoft.com/office/drawing/2014/main" id="{68A27289-6870-2DDA-9AB7-54EC5EAFC1B9}"/>
                </a:ext>
              </a:extLst>
            </p:cNvPr>
            <p:cNvGrpSpPr/>
            <p:nvPr/>
          </p:nvGrpSpPr>
          <p:grpSpPr>
            <a:xfrm flipH="1">
              <a:off x="6165744" y="1327293"/>
              <a:ext cx="783722" cy="784982"/>
              <a:chOff x="6666143" y="1610105"/>
              <a:chExt cx="806002" cy="807300"/>
            </a:xfrm>
          </p:grpSpPr>
          <p:sp>
            <p:nvSpPr>
              <p:cNvPr id="31" name="Oval 30">
                <a:extLst>
                  <a:ext uri="{FF2B5EF4-FFF2-40B4-BE49-F238E27FC236}">
                    <a16:creationId xmlns:a16="http://schemas.microsoft.com/office/drawing/2014/main" id="{1E4ED75F-85E0-EE95-8802-A2420B8E2BFF}"/>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ID" sz="1800" dirty="0"/>
              </a:p>
            </p:txBody>
          </p:sp>
          <p:pic>
            <p:nvPicPr>
              <p:cNvPr id="32" name="Graphic 31" descr="Social distancing with solid fill">
                <a:extLst>
                  <a:ext uri="{FF2B5EF4-FFF2-40B4-BE49-F238E27FC236}">
                    <a16:creationId xmlns:a16="http://schemas.microsoft.com/office/drawing/2014/main" id="{21EA4F37-672A-D63A-38ED-311E7516F77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09983" y="1754878"/>
                <a:ext cx="518328" cy="517752"/>
              </a:xfrm>
              <a:prstGeom prst="rect">
                <a:avLst/>
              </a:prstGeom>
            </p:spPr>
          </p:pic>
        </p:grpSp>
        <p:grpSp>
          <p:nvGrpSpPr>
            <p:cNvPr id="28" name="Group 27">
              <a:extLst>
                <a:ext uri="{FF2B5EF4-FFF2-40B4-BE49-F238E27FC236}">
                  <a16:creationId xmlns:a16="http://schemas.microsoft.com/office/drawing/2014/main" id="{5C1C4EF4-14FD-E35E-8B05-1E30583504F7}"/>
                </a:ext>
              </a:extLst>
            </p:cNvPr>
            <p:cNvGrpSpPr/>
            <p:nvPr/>
          </p:nvGrpSpPr>
          <p:grpSpPr>
            <a:xfrm>
              <a:off x="7091231" y="1326773"/>
              <a:ext cx="9542378" cy="1661061"/>
              <a:chOff x="1079994" y="2092658"/>
              <a:chExt cx="4678558" cy="1254141"/>
            </a:xfrm>
          </p:grpSpPr>
          <p:sp>
            <p:nvSpPr>
              <p:cNvPr id="29" name="TextBox 28">
                <a:extLst>
                  <a:ext uri="{FF2B5EF4-FFF2-40B4-BE49-F238E27FC236}">
                    <a16:creationId xmlns:a16="http://schemas.microsoft.com/office/drawing/2014/main" id="{3E0E1DAB-36BB-BE85-FFC1-79EBA6BA95A4}"/>
                  </a:ext>
                </a:extLst>
              </p:cNvPr>
              <p:cNvSpPr txBox="1"/>
              <p:nvPr/>
            </p:nvSpPr>
            <p:spPr>
              <a:xfrm flipH="1">
                <a:off x="1079994" y="2347571"/>
                <a:ext cx="4678558" cy="999228"/>
              </a:xfrm>
              <a:prstGeom prst="rect">
                <a:avLst/>
              </a:prstGeom>
              <a:noFill/>
            </p:spPr>
            <p:txBody>
              <a:bodyPr wrap="square">
                <a:spAutoFit/>
              </a:bodyPr>
              <a:lstStyle/>
              <a:p>
                <a:pPr marL="285750" indent="-285750" defTabSz="914400" hangingPunct="1">
                  <a:lnSpc>
                    <a:spcPct val="100000"/>
                  </a:lnSpc>
                  <a:spcBef>
                    <a:spcPts val="0"/>
                  </a:spcBef>
                  <a:buFont typeface="+mj-lt"/>
                  <a:buAutoNum type="romanUcPeriod"/>
                </a:pPr>
                <a:r>
                  <a:rPr lang="en-US" sz="1600" dirty="0"/>
                  <a:t>Availability of roads and highways: Well-developed road networks encourage private vehicle use. </a:t>
                </a:r>
              </a:p>
              <a:p>
                <a:pPr marL="285750" indent="-285750" defTabSz="914400" hangingPunct="1">
                  <a:lnSpc>
                    <a:spcPct val="100000"/>
                  </a:lnSpc>
                  <a:spcBef>
                    <a:spcPts val="0"/>
                  </a:spcBef>
                  <a:buFont typeface="+mj-lt"/>
                  <a:buAutoNum type="romanUcPeriod"/>
                </a:pPr>
                <a:r>
                  <a:rPr lang="en-US" sz="1600" dirty="0"/>
                  <a:t>Public transportation options: The presence of buses, metros, and trains can shift travel demand from cars to transit. </a:t>
                </a:r>
              </a:p>
              <a:p>
                <a:pPr marL="285750" indent="-285750" defTabSz="914400" hangingPunct="1">
                  <a:lnSpc>
                    <a:spcPct val="100000"/>
                  </a:lnSpc>
                  <a:spcBef>
                    <a:spcPts val="0"/>
                  </a:spcBef>
                  <a:buFont typeface="+mj-lt"/>
                  <a:buAutoNum type="romanUcPeriod"/>
                </a:pPr>
                <a:r>
                  <a:rPr lang="en-US" sz="1600" dirty="0"/>
                  <a:t>Traffic conditions and congestion: Poor road conditions or high congestion may discourage travel. </a:t>
                </a:r>
              </a:p>
              <a:p>
                <a:pPr defTabSz="914400" hangingPunct="1">
                  <a:lnSpc>
                    <a:spcPct val="100000"/>
                  </a:lnSpc>
                  <a:spcBef>
                    <a:spcPts val="0"/>
                  </a:spcBef>
                </a:pPr>
                <a:r>
                  <a:rPr lang="en-US" sz="1600" dirty="0"/>
                  <a:t>Example: A city with an efficient metro system will see higher public transit demand and lower traffic congestion. </a:t>
                </a:r>
              </a:p>
            </p:txBody>
          </p:sp>
          <p:sp>
            <p:nvSpPr>
              <p:cNvPr id="30" name="TextBox 29">
                <a:extLst>
                  <a:ext uri="{FF2B5EF4-FFF2-40B4-BE49-F238E27FC236}">
                    <a16:creationId xmlns:a16="http://schemas.microsoft.com/office/drawing/2014/main" id="{55EF5D79-3AAA-2F80-55ED-AF708DC3505C}"/>
                  </a:ext>
                </a:extLst>
              </p:cNvPr>
              <p:cNvSpPr txBox="1"/>
              <p:nvPr/>
            </p:nvSpPr>
            <p:spPr>
              <a:xfrm>
                <a:off x="1079995" y="2092658"/>
                <a:ext cx="2370105" cy="278854"/>
              </a:xfrm>
              <a:prstGeom prst="rect">
                <a:avLst/>
              </a:prstGeom>
              <a:noFill/>
            </p:spPr>
            <p:txBody>
              <a:bodyPr wrap="square" rtlCol="0">
                <a:spAutoFit/>
              </a:bodyPr>
              <a:lstStyle/>
              <a:p>
                <a:pPr defTabSz="914400" hangingPunct="1">
                  <a:lnSpc>
                    <a:spcPct val="100000"/>
                  </a:lnSpc>
                  <a:spcBef>
                    <a:spcPts val="0"/>
                  </a:spcBef>
                </a:pPr>
                <a:r>
                  <a:rPr lang="en-US" sz="1800" b="1" dirty="0"/>
                  <a:t>04. Social and Cultural Factors</a:t>
                </a:r>
                <a:endParaRPr lang="en-ID" sz="1800" b="1" dirty="0"/>
              </a:p>
            </p:txBody>
          </p:sp>
        </p:grpSp>
      </p:grpSp>
      <p:sp>
        <p:nvSpPr>
          <p:cNvPr id="4" name="Title 3">
            <a:extLst>
              <a:ext uri="{FF2B5EF4-FFF2-40B4-BE49-F238E27FC236}">
                <a16:creationId xmlns:a16="http://schemas.microsoft.com/office/drawing/2014/main" id="{FFA61CAF-0BB0-F454-49D2-796648C57243}"/>
              </a:ext>
            </a:extLst>
          </p:cNvPr>
          <p:cNvSpPr>
            <a:spLocks noGrp="1"/>
          </p:cNvSpPr>
          <p:nvPr>
            <p:ph type="title"/>
          </p:nvPr>
        </p:nvSpPr>
        <p:spPr>
          <a:xfrm>
            <a:off x="727200" y="432000"/>
            <a:ext cx="4536000" cy="369332"/>
          </a:xfrm>
        </p:spPr>
        <p:txBody>
          <a:bodyPr/>
          <a:lstStyle/>
          <a:p>
            <a:r>
              <a:rPr lang="en-GB" dirty="0"/>
              <a:t>2. Fundamentals of Travel Demand</a:t>
            </a:r>
            <a:endParaRPr lang="LID4096" dirty="0"/>
          </a:p>
        </p:txBody>
      </p:sp>
    </p:spTree>
    <p:extLst>
      <p:ext uri="{BB962C8B-B14F-4D97-AF65-F5344CB8AC3E}">
        <p14:creationId xmlns:p14="http://schemas.microsoft.com/office/powerpoint/2010/main" val="1101893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A432A-BA04-80D5-FAAE-39DA346FCD0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E7FED26-545B-DD72-91F2-47AAA1BADAD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panose="020B0604020202020204" pitchFamily="34" charset="0"/>
                <a:cs typeface="Arial" panose="020B0604020202020204" pitchFamily="34" charset="0"/>
              </a:rPr>
              <a:t>2.6 Key Challenges in Transportation Planning</a:t>
            </a:r>
            <a:endParaRPr lang="en-GB" sz="1800" b="1" dirty="0">
              <a:solidFill>
                <a:sysClr val="windowText" lastClr="000000"/>
              </a:solidFill>
              <a:latin typeface="Arial" panose="020B06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94671DCE-2830-005E-5A6B-C573717C00DD}"/>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panose="020B0604020202020204" pitchFamily="34" charset="0"/>
                <a:cs typeface="Arial" panose="020B0604020202020204" pitchFamily="34" charset="0"/>
              </a:rPr>
              <a:t>Transportation planning faces multiple challenges as cities expand and travel demand rises. Key issues include managing population growth and urbanization, which put pressure on infrastructure, leading to congestion and inefficiencies. Environmental concerns such as air pollution and carbon emissions push for sustainable solutions like public transport and green mobility. </a:t>
            </a:r>
          </a:p>
        </p:txBody>
      </p:sp>
      <p:sp>
        <p:nvSpPr>
          <p:cNvPr id="21" name="Rectangle: Rounded Corners 20">
            <a:extLst>
              <a:ext uri="{FF2B5EF4-FFF2-40B4-BE49-F238E27FC236}">
                <a16:creationId xmlns:a16="http://schemas.microsoft.com/office/drawing/2014/main" id="{9CB5AE76-02E6-9A2E-CEF3-03B668C824FF}"/>
              </a:ext>
            </a:extLst>
          </p:cNvPr>
          <p:cNvSpPr/>
          <p:nvPr/>
        </p:nvSpPr>
        <p:spPr>
          <a:xfrm>
            <a:off x="5652040" y="3141245"/>
            <a:ext cx="5333770" cy="452886"/>
          </a:xfrm>
          <a:prstGeom prst="roundRect">
            <a:avLst/>
          </a:prstGeom>
          <a:solidFill>
            <a:srgbClr val="1870DA"/>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B8B0F910-E0AB-1CA5-B4AE-8256D4B06769}"/>
              </a:ext>
            </a:extLst>
          </p:cNvPr>
          <p:cNvSpPr/>
          <p:nvPr/>
        </p:nvSpPr>
        <p:spPr>
          <a:xfrm>
            <a:off x="4914971" y="2927474"/>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rgbClr val="1870DA"/>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3" name="Freeform: Shape 22">
            <a:extLst>
              <a:ext uri="{FF2B5EF4-FFF2-40B4-BE49-F238E27FC236}">
                <a16:creationId xmlns:a16="http://schemas.microsoft.com/office/drawing/2014/main" id="{3F896C82-070C-640B-9C5D-0C526D8119DE}"/>
              </a:ext>
            </a:extLst>
          </p:cNvPr>
          <p:cNvSpPr/>
          <p:nvPr/>
        </p:nvSpPr>
        <p:spPr>
          <a:xfrm>
            <a:off x="5015040" y="3027412"/>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dirty="0">
              <a:solidFill>
                <a:prstClr val="black">
                  <a:lumMod val="85000"/>
                  <a:lumOff val="15000"/>
                </a:prstClr>
              </a:solidFill>
              <a:latin typeface="Arial" panose="020B0604020202020204" pitchFamily="34" charset="0"/>
              <a:cs typeface="Arial" panose="020B0604020202020204" pitchFamily="34" charset="0"/>
            </a:endParaRPr>
          </a:p>
        </p:txBody>
      </p:sp>
      <p:sp>
        <p:nvSpPr>
          <p:cNvPr id="24" name="Freeform: Shape 23">
            <a:extLst>
              <a:ext uri="{FF2B5EF4-FFF2-40B4-BE49-F238E27FC236}">
                <a16:creationId xmlns:a16="http://schemas.microsoft.com/office/drawing/2014/main" id="{0ECD8C93-A2AB-76DF-B170-621F2584E4AE}"/>
              </a:ext>
            </a:extLst>
          </p:cNvPr>
          <p:cNvSpPr/>
          <p:nvPr/>
        </p:nvSpPr>
        <p:spPr>
          <a:xfrm>
            <a:off x="5007846" y="3020217"/>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2D2FB7C-2F6A-C9C8-62CC-B4E5AA4F6352}"/>
              </a:ext>
            </a:extLst>
          </p:cNvPr>
          <p:cNvSpPr txBox="1"/>
          <p:nvPr/>
        </p:nvSpPr>
        <p:spPr>
          <a:xfrm>
            <a:off x="5780538" y="3180321"/>
            <a:ext cx="3942105" cy="369332"/>
          </a:xfrm>
          <a:prstGeom prst="rect">
            <a:avLst/>
          </a:prstGeom>
          <a:noFill/>
        </p:spPr>
        <p:txBody>
          <a:bodyPr wrap="none" rtlCol="0">
            <a:spAutoFit/>
          </a:bodyPr>
          <a:lstStyle/>
          <a:p>
            <a:pPr defTabSz="914400" hangingPunct="1">
              <a:lnSpc>
                <a:spcPct val="100000"/>
              </a:lnSpc>
              <a:spcBef>
                <a:spcPts val="0"/>
              </a:spcBef>
            </a:pPr>
            <a:r>
              <a:rPr lang="en-US" sz="1800" kern="1200" dirty="0">
                <a:solidFill>
                  <a:srgbClr val="FFFFFF"/>
                </a:solidFill>
                <a:latin typeface="Arial" panose="020B0604020202020204" pitchFamily="34" charset="0"/>
                <a:cs typeface="Arial" panose="020B0604020202020204" pitchFamily="34" charset="0"/>
                <a:sym typeface="Arial"/>
                <a:rtl val="0"/>
              </a:rPr>
              <a:t>Growing population and urbanization</a:t>
            </a:r>
          </a:p>
        </p:txBody>
      </p:sp>
      <p:pic>
        <p:nvPicPr>
          <p:cNvPr id="26" name="Graphic 25" descr="Universal access with solid fill">
            <a:extLst>
              <a:ext uri="{FF2B5EF4-FFF2-40B4-BE49-F238E27FC236}">
                <a16:creationId xmlns:a16="http://schemas.microsoft.com/office/drawing/2014/main" id="{B05A143B-0A35-688A-2CCE-79CFA88C99EF}"/>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152059" y="3159508"/>
            <a:ext cx="362962" cy="362962"/>
          </a:xfrm>
          <a:prstGeom prst="rect">
            <a:avLst/>
          </a:prstGeom>
        </p:spPr>
      </p:pic>
      <p:sp>
        <p:nvSpPr>
          <p:cNvPr id="27" name="Rectangle: Rounded Corners 26">
            <a:extLst>
              <a:ext uri="{FF2B5EF4-FFF2-40B4-BE49-F238E27FC236}">
                <a16:creationId xmlns:a16="http://schemas.microsoft.com/office/drawing/2014/main" id="{268F1180-7FF6-34B8-E3BA-F107F697817D}"/>
              </a:ext>
            </a:extLst>
          </p:cNvPr>
          <p:cNvSpPr/>
          <p:nvPr/>
        </p:nvSpPr>
        <p:spPr>
          <a:xfrm>
            <a:off x="5652039" y="4218500"/>
            <a:ext cx="5333770" cy="452886"/>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5AC81052-2C55-F1D1-D926-A9D062116950}"/>
              </a:ext>
            </a:extLst>
          </p:cNvPr>
          <p:cNvSpPr/>
          <p:nvPr/>
        </p:nvSpPr>
        <p:spPr>
          <a:xfrm>
            <a:off x="4914970" y="4004729"/>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9" name="Freeform: Shape 28">
            <a:extLst>
              <a:ext uri="{FF2B5EF4-FFF2-40B4-BE49-F238E27FC236}">
                <a16:creationId xmlns:a16="http://schemas.microsoft.com/office/drawing/2014/main" id="{DF14937C-F49C-A1E7-E9DC-88C5442042AF}"/>
              </a:ext>
            </a:extLst>
          </p:cNvPr>
          <p:cNvSpPr/>
          <p:nvPr/>
        </p:nvSpPr>
        <p:spPr>
          <a:xfrm>
            <a:off x="5015039" y="4104667"/>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A5168930-989C-3CE6-A16D-9F1B9748A4BD}"/>
              </a:ext>
            </a:extLst>
          </p:cNvPr>
          <p:cNvSpPr/>
          <p:nvPr/>
        </p:nvSpPr>
        <p:spPr>
          <a:xfrm>
            <a:off x="5007845" y="4097472"/>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B6063B59-3794-2C7B-EAF5-19CDC169D15D}"/>
              </a:ext>
            </a:extLst>
          </p:cNvPr>
          <p:cNvSpPr txBox="1"/>
          <p:nvPr/>
        </p:nvSpPr>
        <p:spPr>
          <a:xfrm>
            <a:off x="5780537" y="4257576"/>
            <a:ext cx="4493538" cy="369332"/>
          </a:xfrm>
          <a:prstGeom prst="rect">
            <a:avLst/>
          </a:prstGeom>
          <a:noFill/>
        </p:spPr>
        <p:txBody>
          <a:bodyPr wrap="none" rtlCol="0">
            <a:spAutoFit/>
          </a:bodyPr>
          <a:lstStyle/>
          <a:p>
            <a:pPr defTabSz="914400" hangingPunct="1">
              <a:lnSpc>
                <a:spcPct val="100000"/>
              </a:lnSpc>
              <a:spcBef>
                <a:spcPts val="0"/>
              </a:spcBef>
            </a:pPr>
            <a:r>
              <a:rPr lang="en-US" sz="1800" kern="1200" dirty="0">
                <a:solidFill>
                  <a:srgbClr val="FFFFFF"/>
                </a:solidFill>
                <a:latin typeface="Arial" panose="020B0604020202020204" pitchFamily="34" charset="0"/>
                <a:cs typeface="Arial" panose="020B0604020202020204" pitchFamily="34" charset="0"/>
                <a:sym typeface="Arial"/>
                <a:rtl val="0"/>
              </a:rPr>
              <a:t>Environmental concerns and sustainability</a:t>
            </a:r>
          </a:p>
        </p:txBody>
      </p:sp>
      <p:pic>
        <p:nvPicPr>
          <p:cNvPr id="32" name="Graphic 31" descr="Tropical scene with solid fill">
            <a:extLst>
              <a:ext uri="{FF2B5EF4-FFF2-40B4-BE49-F238E27FC236}">
                <a16:creationId xmlns:a16="http://schemas.microsoft.com/office/drawing/2014/main" id="{404031BD-BD22-1A77-7B40-86EA9CE9054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152058" y="4236763"/>
            <a:ext cx="362962" cy="362962"/>
          </a:xfrm>
          <a:prstGeom prst="rect">
            <a:avLst/>
          </a:prstGeom>
        </p:spPr>
      </p:pic>
      <p:sp>
        <p:nvSpPr>
          <p:cNvPr id="33" name="Rectangle: Rounded Corners 32">
            <a:extLst>
              <a:ext uri="{FF2B5EF4-FFF2-40B4-BE49-F238E27FC236}">
                <a16:creationId xmlns:a16="http://schemas.microsoft.com/office/drawing/2014/main" id="{616A2900-6C87-E505-8045-1AAF62AAD482}"/>
              </a:ext>
            </a:extLst>
          </p:cNvPr>
          <p:cNvSpPr/>
          <p:nvPr/>
        </p:nvSpPr>
        <p:spPr>
          <a:xfrm>
            <a:off x="5652039" y="5287704"/>
            <a:ext cx="5333770" cy="452886"/>
          </a:xfrm>
          <a:prstGeom prst="roundRect">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34" name="Freeform: Shape 33">
            <a:extLst>
              <a:ext uri="{FF2B5EF4-FFF2-40B4-BE49-F238E27FC236}">
                <a16:creationId xmlns:a16="http://schemas.microsoft.com/office/drawing/2014/main" id="{E5026A6C-1159-1E71-B65C-3E8BBA9904C7}"/>
              </a:ext>
            </a:extLst>
          </p:cNvPr>
          <p:cNvSpPr/>
          <p:nvPr/>
        </p:nvSpPr>
        <p:spPr>
          <a:xfrm>
            <a:off x="4914970" y="5073933"/>
            <a:ext cx="867525" cy="867263"/>
          </a:xfrm>
          <a:custGeom>
            <a:avLst/>
            <a:gdLst>
              <a:gd name="connsiteX0" fmla="*/ 589164 w 867525"/>
              <a:gd name="connsiteY0" fmla="*/ 867264 h 867263"/>
              <a:gd name="connsiteX1" fmla="*/ 278231 w 867525"/>
              <a:gd name="connsiteY1" fmla="*/ 867264 h 867263"/>
              <a:gd name="connsiteX2" fmla="*/ 0 w 867525"/>
              <a:gd name="connsiteY2" fmla="*/ 589033 h 867263"/>
              <a:gd name="connsiteX3" fmla="*/ 0 w 867525"/>
              <a:gd name="connsiteY3" fmla="*/ 278231 h 867263"/>
              <a:gd name="connsiteX4" fmla="*/ 278362 w 867525"/>
              <a:gd name="connsiteY4" fmla="*/ 0 h 867263"/>
              <a:gd name="connsiteX5" fmla="*/ 589294 w 867525"/>
              <a:gd name="connsiteY5" fmla="*/ 0 h 867263"/>
              <a:gd name="connsiteX6" fmla="*/ 867525 w 867525"/>
              <a:gd name="connsiteY6" fmla="*/ 278231 h 867263"/>
              <a:gd name="connsiteX7" fmla="*/ 867525 w 867525"/>
              <a:gd name="connsiteY7" fmla="*/ 589164 h 867263"/>
              <a:gd name="connsiteX8" fmla="*/ 589164 w 867525"/>
              <a:gd name="connsiteY8" fmla="*/ 867264 h 867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525" h="867263">
                <a:moveTo>
                  <a:pt x="589164" y="867264"/>
                </a:moveTo>
                <a:lnTo>
                  <a:pt x="278231" y="867264"/>
                </a:lnTo>
                <a:cubicBezTo>
                  <a:pt x="124530" y="867264"/>
                  <a:pt x="0" y="742733"/>
                  <a:pt x="0" y="589033"/>
                </a:cubicBezTo>
                <a:lnTo>
                  <a:pt x="0" y="278231"/>
                </a:lnTo>
                <a:cubicBezTo>
                  <a:pt x="131" y="124530"/>
                  <a:pt x="124661" y="0"/>
                  <a:pt x="278362" y="0"/>
                </a:cubicBezTo>
                <a:lnTo>
                  <a:pt x="589294" y="0"/>
                </a:lnTo>
                <a:cubicBezTo>
                  <a:pt x="742995" y="0"/>
                  <a:pt x="867525" y="124530"/>
                  <a:pt x="867525" y="278231"/>
                </a:cubicBezTo>
                <a:lnTo>
                  <a:pt x="867525" y="589164"/>
                </a:lnTo>
                <a:cubicBezTo>
                  <a:pt x="867394" y="742733"/>
                  <a:pt x="742864" y="867264"/>
                  <a:pt x="589164" y="867264"/>
                </a:cubicBezTo>
                <a:close/>
              </a:path>
            </a:pathLst>
          </a:custGeom>
          <a:solidFill>
            <a:srgbClr val="00B050"/>
          </a:solidFill>
          <a:ln w="1307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5" name="Freeform: Shape 34">
            <a:extLst>
              <a:ext uri="{FF2B5EF4-FFF2-40B4-BE49-F238E27FC236}">
                <a16:creationId xmlns:a16="http://schemas.microsoft.com/office/drawing/2014/main" id="{9EB16E96-276D-B83E-0902-FADFA0223969}"/>
              </a:ext>
            </a:extLst>
          </p:cNvPr>
          <p:cNvSpPr/>
          <p:nvPr/>
        </p:nvSpPr>
        <p:spPr>
          <a:xfrm>
            <a:off x="5015039" y="5173871"/>
            <a:ext cx="667387" cy="667387"/>
          </a:xfrm>
          <a:custGeom>
            <a:avLst/>
            <a:gdLst>
              <a:gd name="connsiteX0" fmla="*/ 216620 w 667387"/>
              <a:gd name="connsiteY0" fmla="*/ 667387 h 667387"/>
              <a:gd name="connsiteX1" fmla="*/ 0 w 667387"/>
              <a:gd name="connsiteY1" fmla="*/ 450768 h 667387"/>
              <a:gd name="connsiteX2" fmla="*/ 0 w 667387"/>
              <a:gd name="connsiteY2" fmla="*/ 216620 h 667387"/>
              <a:gd name="connsiteX3" fmla="*/ 216620 w 667387"/>
              <a:gd name="connsiteY3" fmla="*/ 0 h 667387"/>
              <a:gd name="connsiteX4" fmla="*/ 450768 w 667387"/>
              <a:gd name="connsiteY4" fmla="*/ 0 h 667387"/>
              <a:gd name="connsiteX5" fmla="*/ 667387 w 667387"/>
              <a:gd name="connsiteY5" fmla="*/ 216620 h 667387"/>
              <a:gd name="connsiteX6" fmla="*/ 667387 w 667387"/>
              <a:gd name="connsiteY6" fmla="*/ 450768 h 667387"/>
              <a:gd name="connsiteX7" fmla="*/ 450768 w 667387"/>
              <a:gd name="connsiteY7" fmla="*/ 667387 h 667387"/>
              <a:gd name="connsiteX8" fmla="*/ 216620 w 667387"/>
              <a:gd name="connsiteY8" fmla="*/ 667387 h 667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387" h="667387">
                <a:moveTo>
                  <a:pt x="216620" y="667387"/>
                </a:moveTo>
                <a:cubicBezTo>
                  <a:pt x="97191" y="667387"/>
                  <a:pt x="0" y="570196"/>
                  <a:pt x="0" y="450768"/>
                </a:cubicBezTo>
                <a:lnTo>
                  <a:pt x="0" y="216620"/>
                </a:lnTo>
                <a:cubicBezTo>
                  <a:pt x="0" y="97191"/>
                  <a:pt x="97191" y="0"/>
                  <a:pt x="216620" y="0"/>
                </a:cubicBezTo>
                <a:lnTo>
                  <a:pt x="450768" y="0"/>
                </a:lnTo>
                <a:cubicBezTo>
                  <a:pt x="570196" y="0"/>
                  <a:pt x="667387" y="97191"/>
                  <a:pt x="667387" y="216620"/>
                </a:cubicBezTo>
                <a:lnTo>
                  <a:pt x="667387" y="450768"/>
                </a:lnTo>
                <a:cubicBezTo>
                  <a:pt x="667387" y="570196"/>
                  <a:pt x="570196" y="667387"/>
                  <a:pt x="450768" y="667387"/>
                </a:cubicBezTo>
                <a:lnTo>
                  <a:pt x="216620" y="667387"/>
                </a:lnTo>
                <a:close/>
              </a:path>
            </a:pathLst>
          </a:custGeom>
          <a:solidFill>
            <a:srgbClr val="FFFFFF"/>
          </a:solidFill>
          <a:ln w="10805" cap="flat">
            <a:noFill/>
            <a:prstDash val="solid"/>
            <a:miter/>
          </a:ln>
          <a:effectLst>
            <a:outerShdw blurRad="266700" dist="165100" dir="3000000" sx="98000" sy="98000" algn="ctr" rotWithShape="0">
              <a:prstClr val="black">
                <a:alpha val="2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hangingPunct="1">
              <a:lnSpc>
                <a:spcPct val="100000"/>
              </a:lnSpc>
              <a:spcBef>
                <a:spcPts val="0"/>
              </a:spcBef>
            </a:pPr>
            <a:endParaRPr lang="en-ID" sz="1800" kern="1200">
              <a:solidFill>
                <a:prstClr val="black">
                  <a:lumMod val="85000"/>
                  <a:lumOff val="15000"/>
                </a:prstClr>
              </a:solidFill>
              <a:latin typeface="Arial" panose="020B0604020202020204" pitchFamily="34" charset="0"/>
              <a:cs typeface="Arial" panose="020B0604020202020204" pitchFamily="34" charset="0"/>
            </a:endParaRPr>
          </a:p>
        </p:txBody>
      </p:sp>
      <p:sp>
        <p:nvSpPr>
          <p:cNvPr id="36" name="Freeform: Shape 35">
            <a:extLst>
              <a:ext uri="{FF2B5EF4-FFF2-40B4-BE49-F238E27FC236}">
                <a16:creationId xmlns:a16="http://schemas.microsoft.com/office/drawing/2014/main" id="{CEF3519C-985E-FDCC-BA9B-5B76A5420A71}"/>
              </a:ext>
            </a:extLst>
          </p:cNvPr>
          <p:cNvSpPr/>
          <p:nvPr/>
        </p:nvSpPr>
        <p:spPr>
          <a:xfrm>
            <a:off x="5007845" y="5166676"/>
            <a:ext cx="681776" cy="681776"/>
          </a:xfrm>
          <a:custGeom>
            <a:avLst/>
            <a:gdLst>
              <a:gd name="connsiteX0" fmla="*/ 457962 w 681776"/>
              <a:gd name="connsiteY0" fmla="*/ 14389 h 681776"/>
              <a:gd name="connsiteX1" fmla="*/ 667387 w 681776"/>
              <a:gd name="connsiteY1" fmla="*/ 223814 h 681776"/>
              <a:gd name="connsiteX2" fmla="*/ 667387 w 681776"/>
              <a:gd name="connsiteY2" fmla="*/ 457962 h 681776"/>
              <a:gd name="connsiteX3" fmla="*/ 457962 w 681776"/>
              <a:gd name="connsiteY3" fmla="*/ 667387 h 681776"/>
              <a:gd name="connsiteX4" fmla="*/ 223814 w 681776"/>
              <a:gd name="connsiteY4" fmla="*/ 667387 h 681776"/>
              <a:gd name="connsiteX5" fmla="*/ 14389 w 681776"/>
              <a:gd name="connsiteY5" fmla="*/ 457962 h 681776"/>
              <a:gd name="connsiteX6" fmla="*/ 14389 w 681776"/>
              <a:gd name="connsiteY6" fmla="*/ 223814 h 681776"/>
              <a:gd name="connsiteX7" fmla="*/ 223814 w 681776"/>
              <a:gd name="connsiteY7" fmla="*/ 14389 h 681776"/>
              <a:gd name="connsiteX8" fmla="*/ 457962 w 681776"/>
              <a:gd name="connsiteY8" fmla="*/ 14389 h 681776"/>
              <a:gd name="connsiteX9" fmla="*/ 457962 w 681776"/>
              <a:gd name="connsiteY9" fmla="*/ 0 h 681776"/>
              <a:gd name="connsiteX10" fmla="*/ 223814 w 681776"/>
              <a:gd name="connsiteY10" fmla="*/ 0 h 681776"/>
              <a:gd name="connsiteX11" fmla="*/ 0 w 681776"/>
              <a:gd name="connsiteY11" fmla="*/ 223814 h 681776"/>
              <a:gd name="connsiteX12" fmla="*/ 0 w 681776"/>
              <a:gd name="connsiteY12" fmla="*/ 457962 h 681776"/>
              <a:gd name="connsiteX13" fmla="*/ 223814 w 681776"/>
              <a:gd name="connsiteY13" fmla="*/ 681776 h 681776"/>
              <a:gd name="connsiteX14" fmla="*/ 457962 w 681776"/>
              <a:gd name="connsiteY14" fmla="*/ 681776 h 681776"/>
              <a:gd name="connsiteX15" fmla="*/ 681776 w 681776"/>
              <a:gd name="connsiteY15" fmla="*/ 457962 h 681776"/>
              <a:gd name="connsiteX16" fmla="*/ 681776 w 681776"/>
              <a:gd name="connsiteY16" fmla="*/ 223814 h 681776"/>
              <a:gd name="connsiteX17" fmla="*/ 457962 w 681776"/>
              <a:gd name="connsiteY17" fmla="*/ 0 h 681776"/>
              <a:gd name="connsiteX18" fmla="*/ 457962 w 681776"/>
              <a:gd name="connsiteY18" fmla="*/ 0 h 681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776" h="681776">
                <a:moveTo>
                  <a:pt x="457962" y="14389"/>
                </a:moveTo>
                <a:cubicBezTo>
                  <a:pt x="573597" y="14389"/>
                  <a:pt x="667387" y="108179"/>
                  <a:pt x="667387" y="223814"/>
                </a:cubicBezTo>
                <a:lnTo>
                  <a:pt x="667387" y="457962"/>
                </a:lnTo>
                <a:cubicBezTo>
                  <a:pt x="667387" y="573597"/>
                  <a:pt x="573597" y="667387"/>
                  <a:pt x="457962" y="667387"/>
                </a:cubicBezTo>
                <a:lnTo>
                  <a:pt x="223814" y="667387"/>
                </a:lnTo>
                <a:cubicBezTo>
                  <a:pt x="108179" y="667387"/>
                  <a:pt x="14389" y="573597"/>
                  <a:pt x="14389" y="457962"/>
                </a:cubicBezTo>
                <a:lnTo>
                  <a:pt x="14389" y="223814"/>
                </a:lnTo>
                <a:cubicBezTo>
                  <a:pt x="14389" y="108179"/>
                  <a:pt x="108179" y="14389"/>
                  <a:pt x="223814" y="14389"/>
                </a:cubicBezTo>
                <a:lnTo>
                  <a:pt x="457962" y="14389"/>
                </a:lnTo>
                <a:moveTo>
                  <a:pt x="457962" y="0"/>
                </a:moveTo>
                <a:lnTo>
                  <a:pt x="223814" y="0"/>
                </a:lnTo>
                <a:cubicBezTo>
                  <a:pt x="100461" y="0"/>
                  <a:pt x="0" y="100461"/>
                  <a:pt x="0" y="223814"/>
                </a:cubicBezTo>
                <a:lnTo>
                  <a:pt x="0" y="457962"/>
                </a:lnTo>
                <a:cubicBezTo>
                  <a:pt x="0" y="581315"/>
                  <a:pt x="100461" y="681776"/>
                  <a:pt x="223814" y="681776"/>
                </a:cubicBezTo>
                <a:lnTo>
                  <a:pt x="457962" y="681776"/>
                </a:lnTo>
                <a:cubicBezTo>
                  <a:pt x="581315" y="681776"/>
                  <a:pt x="681776" y="581315"/>
                  <a:pt x="681776" y="457962"/>
                </a:cubicBezTo>
                <a:lnTo>
                  <a:pt x="681776" y="223814"/>
                </a:lnTo>
                <a:cubicBezTo>
                  <a:pt x="681776" y="100461"/>
                  <a:pt x="581315" y="0"/>
                  <a:pt x="457962" y="0"/>
                </a:cubicBezTo>
                <a:lnTo>
                  <a:pt x="457962" y="0"/>
                </a:lnTo>
                <a:close/>
              </a:path>
            </a:pathLst>
          </a:custGeom>
          <a:solidFill>
            <a:srgbClr val="FFFFFF"/>
          </a:solidFill>
          <a:ln w="13072"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EFD4FFE4-A488-7CE6-C9F6-29760E8AEC6C}"/>
              </a:ext>
            </a:extLst>
          </p:cNvPr>
          <p:cNvSpPr txBox="1"/>
          <p:nvPr/>
        </p:nvSpPr>
        <p:spPr>
          <a:xfrm>
            <a:off x="5780537" y="5326780"/>
            <a:ext cx="4596195" cy="369332"/>
          </a:xfrm>
          <a:prstGeom prst="rect">
            <a:avLst/>
          </a:prstGeom>
          <a:noFill/>
        </p:spPr>
        <p:txBody>
          <a:bodyPr wrap="none" rtlCol="0">
            <a:spAutoFit/>
          </a:bodyPr>
          <a:lstStyle/>
          <a:p>
            <a:pPr defTabSz="914400" hangingPunct="1">
              <a:lnSpc>
                <a:spcPct val="100000"/>
              </a:lnSpc>
              <a:spcBef>
                <a:spcPts val="0"/>
              </a:spcBef>
            </a:pPr>
            <a:r>
              <a:rPr lang="en-US" sz="1800" kern="1200" dirty="0">
                <a:solidFill>
                  <a:srgbClr val="FFFFFF"/>
                </a:solidFill>
                <a:latin typeface="Arial" panose="020B0604020202020204" pitchFamily="34" charset="0"/>
                <a:cs typeface="Arial" panose="020B0604020202020204" pitchFamily="34" charset="0"/>
                <a:sym typeface="Arial"/>
                <a:rtl val="0"/>
              </a:rPr>
              <a:t>Traffic congestion and road capacity issues</a:t>
            </a:r>
          </a:p>
        </p:txBody>
      </p:sp>
      <p:pic>
        <p:nvPicPr>
          <p:cNvPr id="38" name="Graphic 37" descr="Traffic light with solid fill">
            <a:extLst>
              <a:ext uri="{FF2B5EF4-FFF2-40B4-BE49-F238E27FC236}">
                <a16:creationId xmlns:a16="http://schemas.microsoft.com/office/drawing/2014/main" id="{240F5C9E-A54D-9C06-6CE3-2A783CDE596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152058" y="5305967"/>
            <a:ext cx="362962" cy="362962"/>
          </a:xfrm>
          <a:prstGeom prst="rect">
            <a:avLst/>
          </a:prstGeom>
        </p:spPr>
      </p:pic>
      <p:sp>
        <p:nvSpPr>
          <p:cNvPr id="9" name="Rectangle: Rounded Corners 8">
            <a:extLst>
              <a:ext uri="{FF2B5EF4-FFF2-40B4-BE49-F238E27FC236}">
                <a16:creationId xmlns:a16="http://schemas.microsoft.com/office/drawing/2014/main" id="{F9C0B211-9AF8-DAB0-2449-3DF60CEB39EB}"/>
              </a:ext>
            </a:extLst>
          </p:cNvPr>
          <p:cNvSpPr/>
          <p:nvPr/>
        </p:nvSpPr>
        <p:spPr>
          <a:xfrm>
            <a:off x="1237244" y="3603858"/>
            <a:ext cx="2236470" cy="167537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00000"/>
              </a:lnSpc>
            </a:pPr>
            <a:endParaRPr lang="en-US" sz="1800">
              <a:solidFill>
                <a:schemeClr val="tx1"/>
              </a:solidFill>
              <a:latin typeface="Arial" panose="020B0604020202020204" pitchFamily="34" charset="0"/>
              <a:cs typeface="Arial" panose="020B0604020202020204" pitchFamily="34" charset="0"/>
            </a:endParaRPr>
          </a:p>
        </p:txBody>
      </p:sp>
      <p:cxnSp>
        <p:nvCxnSpPr>
          <p:cNvPr id="10" name="Connector: Elbow 9">
            <a:extLst>
              <a:ext uri="{FF2B5EF4-FFF2-40B4-BE49-F238E27FC236}">
                <a16:creationId xmlns:a16="http://schemas.microsoft.com/office/drawing/2014/main" id="{E61AAA09-2334-6802-52F0-4FBEAE66663B}"/>
              </a:ext>
            </a:extLst>
          </p:cNvPr>
          <p:cNvCxnSpPr>
            <a:stCxn id="9" idx="0"/>
          </p:cNvCxnSpPr>
          <p:nvPr/>
        </p:nvCxnSpPr>
        <p:spPr>
          <a:xfrm rot="5400000" flipH="1" flipV="1">
            <a:off x="3496721" y="2222272"/>
            <a:ext cx="240344" cy="2522828"/>
          </a:xfrm>
          <a:prstGeom prst="bentConnector2">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Connector: Elbow 10">
            <a:extLst>
              <a:ext uri="{FF2B5EF4-FFF2-40B4-BE49-F238E27FC236}">
                <a16:creationId xmlns:a16="http://schemas.microsoft.com/office/drawing/2014/main" id="{CA085E9A-E7D8-E970-4453-D9D1024306BE}"/>
              </a:ext>
            </a:extLst>
          </p:cNvPr>
          <p:cNvCxnSpPr>
            <a:stCxn id="9" idx="3"/>
          </p:cNvCxnSpPr>
          <p:nvPr/>
        </p:nvCxnSpPr>
        <p:spPr>
          <a:xfrm>
            <a:off x="3473714" y="4441547"/>
            <a:ext cx="1404593" cy="1332"/>
          </a:xfrm>
          <a:prstGeom prst="bentConnector3">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Connector: Elbow 11">
            <a:extLst>
              <a:ext uri="{FF2B5EF4-FFF2-40B4-BE49-F238E27FC236}">
                <a16:creationId xmlns:a16="http://schemas.microsoft.com/office/drawing/2014/main" id="{48312227-4151-3191-2ADA-76E6224E6998}"/>
              </a:ext>
            </a:extLst>
          </p:cNvPr>
          <p:cNvCxnSpPr/>
          <p:nvPr/>
        </p:nvCxnSpPr>
        <p:spPr>
          <a:xfrm>
            <a:off x="2355479" y="5315694"/>
            <a:ext cx="2522828" cy="187500"/>
          </a:xfrm>
          <a:prstGeom prst="bentConnector3">
            <a:avLst>
              <a:gd name="adj1" fmla="val -126"/>
            </a:avLst>
          </a:prstGeom>
          <a:ln w="28575"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9" name="object 3">
            <a:extLst>
              <a:ext uri="{FF2B5EF4-FFF2-40B4-BE49-F238E27FC236}">
                <a16:creationId xmlns:a16="http://schemas.microsoft.com/office/drawing/2014/main" id="{716161AA-B9E6-5BC0-331B-D00F07A70033}"/>
              </a:ext>
            </a:extLst>
          </p:cNvPr>
          <p:cNvSpPr txBox="1"/>
          <p:nvPr/>
        </p:nvSpPr>
        <p:spPr>
          <a:xfrm>
            <a:off x="1410624" y="3994501"/>
            <a:ext cx="1889710" cy="847485"/>
          </a:xfrm>
          <a:prstGeom prst="rect">
            <a:avLst/>
          </a:prstGeom>
        </p:spPr>
        <p:txBody>
          <a:bodyPr vert="horz" wrap="square" lIns="0" tIns="16329" rIns="0" bIns="0" rtlCol="0">
            <a:spAutoFit/>
          </a:bodyPr>
          <a:lstStyle/>
          <a:p>
            <a:pPr marL="16328" algn="ctr" defTabSz="1175644" hangingPunct="1">
              <a:lnSpc>
                <a:spcPct val="100000"/>
              </a:lnSpc>
              <a:spcBef>
                <a:spcPts val="129"/>
              </a:spcBef>
            </a:pPr>
            <a:r>
              <a:rPr lang="en-US" sz="1800" b="1" dirty="0">
                <a:solidFill>
                  <a:schemeClr val="tx1"/>
                </a:solidFill>
                <a:latin typeface="Arial" panose="020B0604020202020204" pitchFamily="34" charset="0"/>
                <a:cs typeface="Arial" panose="020B0604020202020204" pitchFamily="34" charset="0"/>
              </a:rPr>
              <a:t>Challenges in Transportation Planning</a:t>
            </a:r>
          </a:p>
        </p:txBody>
      </p:sp>
      <p:sp>
        <p:nvSpPr>
          <p:cNvPr id="7" name="Title 6">
            <a:extLst>
              <a:ext uri="{FF2B5EF4-FFF2-40B4-BE49-F238E27FC236}">
                <a16:creationId xmlns:a16="http://schemas.microsoft.com/office/drawing/2014/main" id="{E40438E6-EDAD-6C5F-C521-4C4A40D780CB}"/>
              </a:ext>
            </a:extLst>
          </p:cNvPr>
          <p:cNvSpPr>
            <a:spLocks noGrp="1"/>
          </p:cNvSpPr>
          <p:nvPr>
            <p:ph type="title"/>
          </p:nvPr>
        </p:nvSpPr>
        <p:spPr>
          <a:xfrm>
            <a:off x="727200" y="432000"/>
            <a:ext cx="4536000" cy="369332"/>
          </a:xfrm>
        </p:spPr>
        <p:txBody>
          <a:bodyPr/>
          <a:lstStyle/>
          <a:p>
            <a:r>
              <a:rPr lang="en-GB" dirty="0"/>
              <a:t>2. Fundamentals of Travel Demand</a:t>
            </a:r>
            <a:endParaRPr lang="LID4096" dirty="0"/>
          </a:p>
        </p:txBody>
      </p:sp>
    </p:spTree>
    <p:extLst>
      <p:ext uri="{BB962C8B-B14F-4D97-AF65-F5344CB8AC3E}">
        <p14:creationId xmlns:p14="http://schemas.microsoft.com/office/powerpoint/2010/main" val="1033804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4F73B-1808-5ADC-56F3-EF4D73B46C5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641182C-E3F8-0CC8-9253-9F7A29FA7B7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03:</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Travel Demand Modelling</a:t>
            </a:r>
          </a:p>
        </p:txBody>
      </p:sp>
    </p:spTree>
    <p:extLst>
      <p:ext uri="{BB962C8B-B14F-4D97-AF65-F5344CB8AC3E}">
        <p14:creationId xmlns:p14="http://schemas.microsoft.com/office/powerpoint/2010/main" val="801498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A522C-637A-B610-9CD5-365C153BFF8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2A94517-AFB4-E34D-0649-986AC62ACC0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3.1 Travel Demand Modeling</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5B802DA-2788-6E8C-1FA3-AB48E901EB71}"/>
              </a:ext>
            </a:extLst>
          </p:cNvPr>
          <p:cNvSpPr txBox="1"/>
          <p:nvPr/>
        </p:nvSpPr>
        <p:spPr>
          <a:xfrm>
            <a:off x="733424" y="1514807"/>
            <a:ext cx="10725152" cy="86030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Travel demand modeling is a systematic approach used to predict how, when, and where people will travel in the future. It helps transportation planners make </a:t>
            </a:r>
          </a:p>
          <a:p>
            <a:pPr marL="16328" defTabSz="1175644" hangingPunct="1">
              <a:lnSpc>
                <a:spcPct val="100000"/>
              </a:lnSpc>
              <a:spcBef>
                <a:spcPts val="129"/>
              </a:spcBef>
            </a:pPr>
            <a:r>
              <a:rPr lang="en-US" sz="1800" dirty="0">
                <a:solidFill>
                  <a:sysClr val="windowText" lastClr="000000"/>
                </a:solidFill>
                <a:latin typeface="Arial"/>
                <a:cs typeface="Arial"/>
              </a:rPr>
              <a:t>informed decisions about infrastructure investments, public transit improvements, and policy changes. </a:t>
            </a:r>
          </a:p>
        </p:txBody>
      </p:sp>
      <p:sp>
        <p:nvSpPr>
          <p:cNvPr id="4" name="object 3">
            <a:extLst>
              <a:ext uri="{FF2B5EF4-FFF2-40B4-BE49-F238E27FC236}">
                <a16:creationId xmlns:a16="http://schemas.microsoft.com/office/drawing/2014/main" id="{A2D9265B-D53D-5D51-0B5D-D2BD9B548582}"/>
              </a:ext>
            </a:extLst>
          </p:cNvPr>
          <p:cNvSpPr txBox="1"/>
          <p:nvPr/>
        </p:nvSpPr>
        <p:spPr>
          <a:xfrm>
            <a:off x="726282" y="257135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Why Do We Model Travel Demand?</a:t>
            </a:r>
          </a:p>
        </p:txBody>
      </p:sp>
      <p:sp>
        <p:nvSpPr>
          <p:cNvPr id="7" name="object 3">
            <a:extLst>
              <a:ext uri="{FF2B5EF4-FFF2-40B4-BE49-F238E27FC236}">
                <a16:creationId xmlns:a16="http://schemas.microsoft.com/office/drawing/2014/main" id="{5C5129BD-1C57-2FAA-CE33-474BB1BD1870}"/>
              </a:ext>
            </a:extLst>
          </p:cNvPr>
          <p:cNvSpPr txBox="1"/>
          <p:nvPr/>
        </p:nvSpPr>
        <p:spPr>
          <a:xfrm>
            <a:off x="726282" y="3053940"/>
            <a:ext cx="10725152" cy="312759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 Forecast Future Travel Demand and Identify Infrastructure Needs</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Helps cities and regions predict future traffic patterns based on population growth, economic development, and land use changes.</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Determines whether existing roads, highways, and public transport can handle future demand or if expansions are necessary.</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Assists in planning new roads, bus routes, metro systems, and airports to prevent future congestion.</a:t>
            </a:r>
          </a:p>
          <a:p>
            <a:pPr marL="16328" defTabSz="1175644" hangingPunct="1">
              <a:lnSpc>
                <a:spcPct val="200000"/>
              </a:lnSpc>
              <a:spcBef>
                <a:spcPts val="129"/>
              </a:spcBef>
            </a:pPr>
            <a:r>
              <a:rPr lang="en-US" sz="1800" b="1" dirty="0">
                <a:solidFill>
                  <a:sysClr val="windowText" lastClr="000000"/>
                </a:solidFill>
                <a:latin typeface="Arial"/>
                <a:cs typeface="Arial"/>
              </a:rPr>
              <a:t>Example:</a:t>
            </a:r>
          </a:p>
          <a:p>
            <a:pPr marL="16328" defTabSz="1175644" hangingPunct="1">
              <a:lnSpc>
                <a:spcPct val="100000"/>
              </a:lnSpc>
              <a:spcBef>
                <a:spcPts val="129"/>
              </a:spcBef>
            </a:pPr>
            <a:r>
              <a:rPr lang="en-US" sz="1800" dirty="0">
                <a:solidFill>
                  <a:sysClr val="windowText" lastClr="000000"/>
                </a:solidFill>
                <a:latin typeface="Arial"/>
                <a:cs typeface="Arial"/>
              </a:rPr>
              <a:t>A city planning a new suburban area can use travel demand modeling to determine how many people will commute to the city center and whether new highways or public transit routes are needed.</a:t>
            </a:r>
          </a:p>
        </p:txBody>
      </p:sp>
      <p:sp>
        <p:nvSpPr>
          <p:cNvPr id="8" name="Title 7">
            <a:extLst>
              <a:ext uri="{FF2B5EF4-FFF2-40B4-BE49-F238E27FC236}">
                <a16:creationId xmlns:a16="http://schemas.microsoft.com/office/drawing/2014/main" id="{CEE3F6CA-53C9-EBFF-E7F4-357DEC13C5E4}"/>
              </a:ext>
            </a:extLst>
          </p:cNvPr>
          <p:cNvSpPr>
            <a:spLocks noGrp="1"/>
          </p:cNvSpPr>
          <p:nvPr>
            <p:ph type="title"/>
          </p:nvPr>
        </p:nvSpPr>
        <p:spPr>
          <a:xfrm>
            <a:off x="727200" y="432000"/>
            <a:ext cx="3672000" cy="369332"/>
          </a:xfrm>
        </p:spPr>
        <p:txBody>
          <a:bodyPr/>
          <a:lstStyle/>
          <a:p>
            <a:r>
              <a:rPr lang="en-GB" dirty="0"/>
              <a:t>3. Travel Demand Modelling</a:t>
            </a:r>
            <a:endParaRPr lang="LID4096" dirty="0"/>
          </a:p>
        </p:txBody>
      </p:sp>
    </p:spTree>
    <p:extLst>
      <p:ext uri="{BB962C8B-B14F-4D97-AF65-F5344CB8AC3E}">
        <p14:creationId xmlns:p14="http://schemas.microsoft.com/office/powerpoint/2010/main" val="1078800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AF2B-9494-0C9F-E56D-129BB5BA89B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42B1BF7-2EAE-B9A6-961F-12FEB6DCD6CC}"/>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54CAE697-8A98-4495-C20C-C56A34E14FC3}"/>
              </a:ext>
            </a:extLst>
          </p:cNvPr>
          <p:cNvSpPr txBox="1"/>
          <p:nvPr/>
        </p:nvSpPr>
        <p:spPr>
          <a:xfrm>
            <a:off x="726281" y="1025080"/>
            <a:ext cx="10725152" cy="399706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 Evaluate the Impact of New Transportation Policies</a:t>
            </a:r>
          </a:p>
          <a:p>
            <a:pPr marL="16328" defTabSz="1175644" hangingPunct="1">
              <a:lnSpc>
                <a:spcPct val="200000"/>
              </a:lnSpc>
              <a:spcBef>
                <a:spcPts val="129"/>
              </a:spcBef>
            </a:pPr>
            <a:r>
              <a:rPr lang="en-US" sz="1800" dirty="0">
                <a:solidFill>
                  <a:sysClr val="windowText" lastClr="000000"/>
                </a:solidFill>
                <a:latin typeface="Arial"/>
                <a:cs typeface="Arial"/>
              </a:rPr>
              <a:t>Governments and city planners use travel demand models to </a:t>
            </a:r>
            <a:r>
              <a:rPr lang="en-US" sz="1800" b="1" dirty="0">
                <a:solidFill>
                  <a:sysClr val="windowText" lastClr="000000"/>
                </a:solidFill>
                <a:latin typeface="Arial"/>
                <a:cs typeface="Arial"/>
              </a:rPr>
              <a:t>assess the effects of policies </a:t>
            </a:r>
            <a:r>
              <a:rPr lang="en-US" sz="1800" dirty="0">
                <a:solidFill>
                  <a:sysClr val="windowText" lastClr="000000"/>
                </a:solidFill>
                <a:latin typeface="Arial"/>
                <a:cs typeface="Arial"/>
              </a:rPr>
              <a:t>such as:</a:t>
            </a:r>
          </a:p>
          <a:p>
            <a:pPr marL="631825" indent="-285750" defTabSz="1175644" hangingPunct="1">
              <a:lnSpc>
                <a:spcPct val="100000"/>
              </a:lnSpc>
              <a:spcBef>
                <a:spcPts val="129"/>
              </a:spcBef>
              <a:buFont typeface="+mj-lt"/>
              <a:buAutoNum type="romanUcPeriod"/>
            </a:pPr>
            <a:r>
              <a:rPr lang="en-US" sz="1800" b="1" dirty="0">
                <a:solidFill>
                  <a:sysClr val="windowText" lastClr="000000"/>
                </a:solidFill>
                <a:latin typeface="Arial"/>
                <a:cs typeface="Arial"/>
              </a:rPr>
              <a:t>Toll roads: </a:t>
            </a:r>
            <a:r>
              <a:rPr lang="en-US" sz="1800" dirty="0">
                <a:solidFill>
                  <a:sysClr val="windowText" lastClr="000000"/>
                </a:solidFill>
                <a:latin typeface="Arial"/>
                <a:cs typeface="Arial"/>
              </a:rPr>
              <a:t>Will charging tolls reduce congestion and encourage public transit use?</a:t>
            </a:r>
          </a:p>
          <a:p>
            <a:pPr marL="631825" indent="-285750" defTabSz="1175644" hangingPunct="1">
              <a:lnSpc>
                <a:spcPct val="100000"/>
              </a:lnSpc>
              <a:spcBef>
                <a:spcPts val="129"/>
              </a:spcBef>
              <a:buFont typeface="+mj-lt"/>
              <a:buAutoNum type="romanUcPeriod"/>
            </a:pPr>
            <a:r>
              <a:rPr lang="en-US" sz="1800" b="1" dirty="0">
                <a:solidFill>
                  <a:sysClr val="windowText" lastClr="000000"/>
                </a:solidFill>
                <a:latin typeface="Arial"/>
                <a:cs typeface="Arial"/>
              </a:rPr>
              <a:t>Metro expansion: </a:t>
            </a:r>
            <a:r>
              <a:rPr lang="en-US" sz="1800" dirty="0">
                <a:solidFill>
                  <a:sysClr val="windowText" lastClr="000000"/>
                </a:solidFill>
                <a:latin typeface="Arial"/>
                <a:cs typeface="Arial"/>
              </a:rPr>
              <a:t>Will a new metro line decrease car dependency and traffic congestion?</a:t>
            </a:r>
          </a:p>
          <a:p>
            <a:pPr marL="631825" indent="-285750" defTabSz="1175644" hangingPunct="1">
              <a:lnSpc>
                <a:spcPct val="100000"/>
              </a:lnSpc>
              <a:spcBef>
                <a:spcPts val="129"/>
              </a:spcBef>
              <a:buFont typeface="+mj-lt"/>
              <a:buAutoNum type="romanUcPeriod"/>
            </a:pPr>
            <a:r>
              <a:rPr lang="en-US" sz="1800" b="1" dirty="0" err="1">
                <a:solidFill>
                  <a:sysClr val="windowText" lastClr="000000"/>
                </a:solidFill>
                <a:latin typeface="Arial"/>
                <a:cs typeface="Arial"/>
              </a:rPr>
              <a:t>iParking</a:t>
            </a:r>
            <a:r>
              <a:rPr lang="en-US" sz="1800" b="1" dirty="0">
                <a:solidFill>
                  <a:sysClr val="windowText" lastClr="000000"/>
                </a:solidFill>
                <a:latin typeface="Arial"/>
                <a:cs typeface="Arial"/>
              </a:rPr>
              <a:t> restrictions: </a:t>
            </a:r>
            <a:r>
              <a:rPr lang="en-US" sz="1800" dirty="0">
                <a:solidFill>
                  <a:sysClr val="windowText" lastClr="000000"/>
                </a:solidFill>
                <a:latin typeface="Arial"/>
                <a:cs typeface="Arial"/>
              </a:rPr>
              <a:t>Will reducing parking availability shift more travelers to public transit or cycling?</a:t>
            </a:r>
          </a:p>
          <a:p>
            <a:pPr marL="346075"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dirty="0">
                <a:solidFill>
                  <a:sysClr val="windowText" lastClr="000000"/>
                </a:solidFill>
                <a:latin typeface="Arial"/>
                <a:cs typeface="Arial"/>
              </a:rPr>
              <a:t>Models help policymakers make </a:t>
            </a:r>
            <a:r>
              <a:rPr lang="en-US" sz="1800" b="1" dirty="0">
                <a:solidFill>
                  <a:sysClr val="windowText" lastClr="000000"/>
                </a:solidFill>
                <a:latin typeface="Arial"/>
                <a:cs typeface="Arial"/>
              </a:rPr>
              <a:t>data-driven decisions </a:t>
            </a:r>
            <a:r>
              <a:rPr lang="en-US" sz="1800" dirty="0">
                <a:solidFill>
                  <a:sysClr val="windowText" lastClr="000000"/>
                </a:solidFill>
                <a:latin typeface="Arial"/>
                <a:cs typeface="Arial"/>
              </a:rPr>
              <a:t>before implementing costly transportation projects.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 </a:t>
            </a:r>
          </a:p>
          <a:p>
            <a:pPr marL="16328" defTabSz="1175644" hangingPunct="1">
              <a:lnSpc>
                <a:spcPct val="100000"/>
              </a:lnSpc>
              <a:spcBef>
                <a:spcPts val="129"/>
              </a:spcBef>
            </a:pPr>
            <a:r>
              <a:rPr lang="en-US" sz="1800" dirty="0">
                <a:solidFill>
                  <a:sysClr val="windowText" lastClr="000000"/>
                </a:solidFill>
                <a:latin typeface="Arial"/>
                <a:cs typeface="Arial"/>
              </a:rPr>
              <a:t>Before building a </a:t>
            </a:r>
            <a:r>
              <a:rPr lang="en-US" sz="1800" b="1" dirty="0">
                <a:solidFill>
                  <a:sysClr val="windowText" lastClr="000000"/>
                </a:solidFill>
                <a:latin typeface="Arial"/>
                <a:cs typeface="Arial"/>
              </a:rPr>
              <a:t>new metro system</a:t>
            </a:r>
            <a:r>
              <a:rPr lang="en-US" sz="1800" dirty="0">
                <a:solidFill>
                  <a:sysClr val="windowText" lastClr="000000"/>
                </a:solidFill>
                <a:latin typeface="Arial"/>
                <a:cs typeface="Arial"/>
              </a:rPr>
              <a:t>, a city can use modeling to estimate </a:t>
            </a:r>
            <a:r>
              <a:rPr lang="en-US" sz="1800" b="1" dirty="0">
                <a:solidFill>
                  <a:sysClr val="windowText" lastClr="000000"/>
                </a:solidFill>
                <a:latin typeface="Arial"/>
                <a:cs typeface="Arial"/>
              </a:rPr>
              <a:t>how many people will switch from cars to metro</a:t>
            </a:r>
            <a:r>
              <a:rPr lang="en-US" sz="1800" dirty="0">
                <a:solidFill>
                  <a:sysClr val="windowText" lastClr="000000"/>
                </a:solidFill>
                <a:latin typeface="Arial"/>
                <a:cs typeface="Arial"/>
              </a:rPr>
              <a:t>, how traffic congestion will change, and how much emissions will decrease.</a:t>
            </a:r>
          </a:p>
        </p:txBody>
      </p:sp>
      <p:sp>
        <p:nvSpPr>
          <p:cNvPr id="6" name="Title 5">
            <a:extLst>
              <a:ext uri="{FF2B5EF4-FFF2-40B4-BE49-F238E27FC236}">
                <a16:creationId xmlns:a16="http://schemas.microsoft.com/office/drawing/2014/main" id="{FC6B6A8F-8B06-AF95-C9BB-3DCDEB8749C4}"/>
              </a:ext>
            </a:extLst>
          </p:cNvPr>
          <p:cNvSpPr>
            <a:spLocks noGrp="1"/>
          </p:cNvSpPr>
          <p:nvPr>
            <p:ph type="title"/>
          </p:nvPr>
        </p:nvSpPr>
        <p:spPr>
          <a:xfrm>
            <a:off x="727200" y="432000"/>
            <a:ext cx="3672000" cy="369332"/>
          </a:xfrm>
        </p:spPr>
        <p:txBody>
          <a:bodyPr/>
          <a:lstStyle/>
          <a:p>
            <a:r>
              <a:rPr lang="en-GB" dirty="0"/>
              <a:t>3. Travel Demand Modelling</a:t>
            </a:r>
            <a:endParaRPr lang="LID4096" dirty="0"/>
          </a:p>
        </p:txBody>
      </p:sp>
    </p:spTree>
    <p:extLst>
      <p:ext uri="{BB962C8B-B14F-4D97-AF65-F5344CB8AC3E}">
        <p14:creationId xmlns:p14="http://schemas.microsoft.com/office/powerpoint/2010/main" val="240140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B0D6F-CDE5-7C2E-8E93-DF00AEB2BFD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6D1AA3A-A184-3DC3-9125-D28A9DE8F71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A47EE184-4048-F655-5087-DBA94E15D274}"/>
              </a:ext>
            </a:extLst>
          </p:cNvPr>
          <p:cNvSpPr txBox="1"/>
          <p:nvPr/>
        </p:nvSpPr>
        <p:spPr>
          <a:xfrm>
            <a:off x="726281" y="1025080"/>
            <a:ext cx="10725152" cy="400988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 Improve Efficiency and Accessibility of Transport Networks</a:t>
            </a:r>
          </a:p>
          <a:p>
            <a:pPr marL="16328" defTabSz="1175644" hangingPunct="1">
              <a:lnSpc>
                <a:spcPct val="200000"/>
              </a:lnSpc>
              <a:spcBef>
                <a:spcPts val="129"/>
              </a:spcBef>
            </a:pPr>
            <a:r>
              <a:rPr lang="en-US" sz="1800" dirty="0">
                <a:solidFill>
                  <a:sysClr val="windowText" lastClr="000000"/>
                </a:solidFill>
                <a:latin typeface="Arial"/>
                <a:cs typeface="Arial"/>
              </a:rPr>
              <a:t>Travel demand models help optimize the layout and operation of transportation systems.</a:t>
            </a:r>
          </a:p>
          <a:p>
            <a:pPr marL="16328" defTabSz="1175644" hangingPunct="1">
              <a:lnSpc>
                <a:spcPct val="100000"/>
              </a:lnSpc>
              <a:spcBef>
                <a:spcPts val="129"/>
              </a:spcBef>
            </a:pPr>
            <a:r>
              <a:rPr lang="en-US" sz="1800" dirty="0">
                <a:solidFill>
                  <a:sysClr val="windowText" lastClr="000000"/>
                </a:solidFill>
                <a:latin typeface="Arial"/>
                <a:cs typeface="Arial"/>
              </a:rPr>
              <a:t>Can improve the efficiency of:</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Public transit routes (ensuring buses and trains serve high-demand areas).</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Traffic signal timing (reducing delays and congestion).</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Road networks (identifying bottlenecks and improving connectivity).</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dirty="0">
                <a:solidFill>
                  <a:sysClr val="windowText" lastClr="000000"/>
                </a:solidFill>
                <a:latin typeface="Arial"/>
                <a:cs typeface="Arial"/>
              </a:rPr>
              <a:t>Ensures equitable access to transportation for all communities, including underserved and low-income areas.</a:t>
            </a:r>
          </a:p>
          <a:p>
            <a:pPr marL="16328" defTabSz="1175644" hangingPunct="1">
              <a:lnSpc>
                <a:spcPct val="200000"/>
              </a:lnSpc>
              <a:spcBef>
                <a:spcPts val="129"/>
              </a:spcBef>
            </a:pPr>
            <a:r>
              <a:rPr lang="en-US" sz="1800" b="1" dirty="0">
                <a:solidFill>
                  <a:sysClr val="windowText" lastClr="000000"/>
                </a:solidFill>
                <a:latin typeface="Arial"/>
                <a:cs typeface="Arial"/>
              </a:rPr>
              <a:t>Example: </a:t>
            </a:r>
          </a:p>
          <a:p>
            <a:pPr marL="16328" defTabSz="1175644" hangingPunct="1">
              <a:lnSpc>
                <a:spcPct val="100000"/>
              </a:lnSpc>
              <a:spcBef>
                <a:spcPts val="129"/>
              </a:spcBef>
            </a:pPr>
            <a:r>
              <a:rPr lang="en-US" sz="1800" dirty="0">
                <a:solidFill>
                  <a:sysClr val="windowText" lastClr="000000"/>
                </a:solidFill>
                <a:latin typeface="Arial"/>
                <a:cs typeface="Arial"/>
              </a:rPr>
              <a:t>A city can use travel demand modeling to redesign bus routes, ensuring high-demand areas receive frequent service, while low-demand routes are adjusted to avoid empty buses.</a:t>
            </a:r>
          </a:p>
        </p:txBody>
      </p:sp>
      <p:sp>
        <p:nvSpPr>
          <p:cNvPr id="6" name="Title 5">
            <a:extLst>
              <a:ext uri="{FF2B5EF4-FFF2-40B4-BE49-F238E27FC236}">
                <a16:creationId xmlns:a16="http://schemas.microsoft.com/office/drawing/2014/main" id="{956DAA1F-DCFC-FFA9-7950-7FFC82FB2C04}"/>
              </a:ext>
            </a:extLst>
          </p:cNvPr>
          <p:cNvSpPr>
            <a:spLocks noGrp="1"/>
          </p:cNvSpPr>
          <p:nvPr>
            <p:ph type="title"/>
          </p:nvPr>
        </p:nvSpPr>
        <p:spPr>
          <a:xfrm>
            <a:off x="727200" y="432000"/>
            <a:ext cx="3672000" cy="369332"/>
          </a:xfrm>
        </p:spPr>
        <p:txBody>
          <a:bodyPr/>
          <a:lstStyle/>
          <a:p>
            <a:r>
              <a:rPr lang="en-GB" dirty="0"/>
              <a:t>3. Travel Demand Modelling</a:t>
            </a:r>
            <a:endParaRPr lang="LID4096" dirty="0"/>
          </a:p>
        </p:txBody>
      </p:sp>
    </p:spTree>
    <p:extLst>
      <p:ext uri="{BB962C8B-B14F-4D97-AF65-F5344CB8AC3E}">
        <p14:creationId xmlns:p14="http://schemas.microsoft.com/office/powerpoint/2010/main" val="4087596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67127-04E4-5959-8CFB-6A7D19AC1BC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2EA46E4-48FF-6E10-2C0B-9CA21E694D4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49B90E4F-5798-C170-EE0A-3DA346A78F46}"/>
              </a:ext>
            </a:extLst>
          </p:cNvPr>
          <p:cNvSpPr txBox="1"/>
          <p:nvPr/>
        </p:nvSpPr>
        <p:spPr>
          <a:xfrm>
            <a:off x="726281" y="1025080"/>
            <a:ext cx="10725152" cy="29993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 Support Environmental and Sustainability Goals</a:t>
            </a:r>
          </a:p>
          <a:p>
            <a:pPr marL="16328" defTabSz="1175644" hangingPunct="1">
              <a:lnSpc>
                <a:spcPct val="100000"/>
              </a:lnSpc>
              <a:spcBef>
                <a:spcPts val="129"/>
              </a:spcBef>
            </a:pPr>
            <a:r>
              <a:rPr lang="en-US" sz="1800" dirty="0">
                <a:solidFill>
                  <a:sysClr val="windowText" lastClr="000000"/>
                </a:solidFill>
                <a:latin typeface="Arial"/>
                <a:cs typeface="Arial"/>
              </a:rPr>
              <a:t>Travel demand modeling is essential for designing eco-friendly transportation systems and reducing carbon emissions.</a:t>
            </a:r>
          </a:p>
          <a:p>
            <a:pPr marL="16328" defTabSz="1175644" hangingPunct="1">
              <a:lnSpc>
                <a:spcPct val="200000"/>
              </a:lnSpc>
              <a:spcBef>
                <a:spcPts val="129"/>
              </a:spcBef>
            </a:pPr>
            <a:r>
              <a:rPr lang="en-US" sz="1800" dirty="0">
                <a:solidFill>
                  <a:sysClr val="windowText" lastClr="000000"/>
                </a:solidFill>
                <a:latin typeface="Arial"/>
                <a:cs typeface="Arial"/>
              </a:rPr>
              <a:t>Helps cities:</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Promote public transit, cycling, and walking over private car use.</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Reduce traffic congestion, which lowers fuel consumption and air pollution.</a:t>
            </a:r>
          </a:p>
          <a:p>
            <a:pPr marL="631825" indent="-285750" defTabSz="1175644" hangingPunct="1">
              <a:lnSpc>
                <a:spcPct val="100000"/>
              </a:lnSpc>
              <a:spcBef>
                <a:spcPts val="129"/>
              </a:spcBef>
              <a:buFont typeface="+mj-lt"/>
              <a:buAutoNum type="romanUcPeriod"/>
            </a:pPr>
            <a:r>
              <a:rPr lang="en-US" sz="1800" dirty="0">
                <a:solidFill>
                  <a:sysClr val="windowText" lastClr="000000"/>
                </a:solidFill>
                <a:latin typeface="Arial"/>
                <a:cs typeface="Arial"/>
              </a:rPr>
              <a:t>Plan electric vehicle infrastructure, such as charging stations.</a:t>
            </a:r>
          </a:p>
          <a:p>
            <a:pPr marL="16328" defTabSz="1175644" hangingPunct="1">
              <a:lnSpc>
                <a:spcPct val="100000"/>
              </a:lnSpc>
              <a:spcBef>
                <a:spcPts val="129"/>
              </a:spcBef>
            </a:pPr>
            <a:endParaRPr lang="en-US" sz="800" b="1"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 </a:t>
            </a:r>
            <a:r>
              <a:rPr lang="en-US" sz="1800" dirty="0">
                <a:solidFill>
                  <a:sysClr val="windowText" lastClr="000000"/>
                </a:solidFill>
                <a:latin typeface="Arial"/>
                <a:cs typeface="Arial"/>
              </a:rPr>
              <a:t>A government may use travel demand modeling to estimate how many people will switch to buses or bikes if car restrictions are imposed in downtown areas, helping to meet climate goals.</a:t>
            </a:r>
          </a:p>
        </p:txBody>
      </p:sp>
      <p:sp>
        <p:nvSpPr>
          <p:cNvPr id="9" name="object 3">
            <a:extLst>
              <a:ext uri="{FF2B5EF4-FFF2-40B4-BE49-F238E27FC236}">
                <a16:creationId xmlns:a16="http://schemas.microsoft.com/office/drawing/2014/main" id="{88813580-7821-7393-9B02-F7717403F7E4}"/>
              </a:ext>
            </a:extLst>
          </p:cNvPr>
          <p:cNvSpPr txBox="1"/>
          <p:nvPr/>
        </p:nvSpPr>
        <p:spPr>
          <a:xfrm>
            <a:off x="726281" y="4396153"/>
            <a:ext cx="10725152" cy="172977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Why is Travel Demand Modeling Important?</a:t>
            </a:r>
          </a:p>
          <a:p>
            <a:pPr marL="16328" lvl="1" defTabSz="1175644" hangingPunct="1">
              <a:lnSpc>
                <a:spcPct val="100000"/>
              </a:lnSpc>
              <a:spcBef>
                <a:spcPts val="129"/>
              </a:spcBef>
            </a:pPr>
            <a:r>
              <a:rPr lang="en-US" sz="1800" dirty="0">
                <a:solidFill>
                  <a:sysClr val="windowText" lastClr="000000"/>
                </a:solidFill>
                <a:latin typeface="Arial"/>
                <a:cs typeface="Arial"/>
              </a:rPr>
              <a:t>✅ Helps cities plan for the future by predicting travel patterns.</a:t>
            </a:r>
          </a:p>
          <a:p>
            <a:pPr marL="16328" lvl="1" defTabSz="1175644" hangingPunct="1">
              <a:lnSpc>
                <a:spcPct val="100000"/>
              </a:lnSpc>
              <a:spcBef>
                <a:spcPts val="129"/>
              </a:spcBef>
            </a:pPr>
            <a:r>
              <a:rPr lang="en-US" sz="1800" dirty="0">
                <a:solidFill>
                  <a:sysClr val="windowText" lastClr="000000"/>
                </a:solidFill>
                <a:latin typeface="Arial"/>
                <a:cs typeface="Arial"/>
              </a:rPr>
              <a:t>✅ Saves money and resources by testing transportation policies before implementation.</a:t>
            </a:r>
          </a:p>
          <a:p>
            <a:pPr marL="16328" lvl="1" defTabSz="1175644" hangingPunct="1">
              <a:lnSpc>
                <a:spcPct val="100000"/>
              </a:lnSpc>
              <a:spcBef>
                <a:spcPts val="129"/>
              </a:spcBef>
            </a:pPr>
            <a:r>
              <a:rPr lang="en-US" sz="1800" dirty="0">
                <a:solidFill>
                  <a:sysClr val="windowText" lastClr="000000"/>
                </a:solidFill>
                <a:latin typeface="Arial"/>
                <a:cs typeface="Arial"/>
              </a:rPr>
              <a:t>✅ Reduces congestion and improves accessibility for all commuters.</a:t>
            </a:r>
          </a:p>
          <a:p>
            <a:pPr marL="627063" lvl="1" indent="-384175" defTabSz="1175644" hangingPunct="1">
              <a:lnSpc>
                <a:spcPct val="100000"/>
              </a:lnSpc>
              <a:spcBef>
                <a:spcPts val="129"/>
              </a:spcBef>
            </a:pPr>
            <a:r>
              <a:rPr lang="en-US" sz="1800" dirty="0">
                <a:solidFill>
                  <a:sysClr val="windowText" lastClr="000000"/>
                </a:solidFill>
                <a:latin typeface="Arial"/>
                <a:cs typeface="Arial"/>
              </a:rPr>
              <a:t>✅ Supports sustainability and reduces environmental impact by promoting greener transportation options.</a:t>
            </a:r>
          </a:p>
        </p:txBody>
      </p:sp>
      <p:sp>
        <p:nvSpPr>
          <p:cNvPr id="6" name="Title 5">
            <a:extLst>
              <a:ext uri="{FF2B5EF4-FFF2-40B4-BE49-F238E27FC236}">
                <a16:creationId xmlns:a16="http://schemas.microsoft.com/office/drawing/2014/main" id="{E048665A-D708-7987-2690-339DC6C57CA1}"/>
              </a:ext>
            </a:extLst>
          </p:cNvPr>
          <p:cNvSpPr>
            <a:spLocks noGrp="1"/>
          </p:cNvSpPr>
          <p:nvPr>
            <p:ph type="title"/>
          </p:nvPr>
        </p:nvSpPr>
        <p:spPr>
          <a:xfrm>
            <a:off x="727200" y="432000"/>
            <a:ext cx="3672000" cy="369332"/>
          </a:xfrm>
        </p:spPr>
        <p:txBody>
          <a:bodyPr/>
          <a:lstStyle/>
          <a:p>
            <a:r>
              <a:rPr lang="en-GB" dirty="0"/>
              <a:t>3. Travel Demand Modelling</a:t>
            </a:r>
            <a:endParaRPr lang="LID4096" dirty="0"/>
          </a:p>
        </p:txBody>
      </p:sp>
    </p:spTree>
    <p:extLst>
      <p:ext uri="{BB962C8B-B14F-4D97-AF65-F5344CB8AC3E}">
        <p14:creationId xmlns:p14="http://schemas.microsoft.com/office/powerpoint/2010/main" val="2240981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8E6D9-1780-7AB0-51D0-9B6A180D3A9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E8BFFBE-E2AC-152A-5119-39D368F8DD5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3.2 </a:t>
            </a:r>
            <a:r>
              <a:rPr lang="en-GB" sz="1800" b="1" dirty="0">
                <a:solidFill>
                  <a:sysClr val="windowText" lastClr="000000"/>
                </a:solidFill>
                <a:latin typeface="Arial"/>
                <a:cs typeface="Arial"/>
              </a:rPr>
              <a:t>Where Is It Used?</a:t>
            </a:r>
          </a:p>
        </p:txBody>
      </p:sp>
      <p:sp>
        <p:nvSpPr>
          <p:cNvPr id="5" name="object 3">
            <a:extLst>
              <a:ext uri="{FF2B5EF4-FFF2-40B4-BE49-F238E27FC236}">
                <a16:creationId xmlns:a16="http://schemas.microsoft.com/office/drawing/2014/main" id="{BFDEA13B-8B04-426B-0418-0637C578D020}"/>
              </a:ext>
            </a:extLst>
          </p:cNvPr>
          <p:cNvSpPr txBox="1"/>
          <p:nvPr/>
        </p:nvSpPr>
        <p:spPr>
          <a:xfrm>
            <a:off x="733424" y="1514807"/>
            <a:ext cx="10725152" cy="170413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Travel demand modelling is widely applied in many areas of transportation planning because it helps predict how people will move in different future conditions.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Planners use these models to design better systems, improve mobility, and evaluate the impact of new projects or policies before they are implemented. This makes travel demand modelling an essential tool for creating efficient, safe, and sustainable transport networks.</a:t>
            </a:r>
            <a:endParaRPr lang="en-US" sz="1800"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C1063E58-3638-E720-30FC-392C05F59576}"/>
              </a:ext>
            </a:extLst>
          </p:cNvPr>
          <p:cNvSpPr txBox="1"/>
          <p:nvPr/>
        </p:nvSpPr>
        <p:spPr>
          <a:xfrm>
            <a:off x="727200" y="3902547"/>
            <a:ext cx="10725152" cy="1729778"/>
          </a:xfrm>
          <a:prstGeom prst="rect">
            <a:avLst/>
          </a:prstGeom>
        </p:spPr>
        <p:txBody>
          <a:bodyPr vert="horz" wrap="square" lIns="0" tIns="16329" rIns="0" bIns="0" rtlCol="0">
            <a:spAutoFit/>
          </a:bodyPr>
          <a:lstStyle/>
          <a:p>
            <a:pPr marL="538163" indent="-34290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Urban Planning </a:t>
            </a:r>
            <a:r>
              <a:rPr lang="en-GB" sz="1800" dirty="0">
                <a:solidFill>
                  <a:sysClr val="windowText" lastClr="000000"/>
                </a:solidFill>
                <a:latin typeface="Arial"/>
                <a:cs typeface="Arial"/>
              </a:rPr>
              <a:t>– designing cities, land use patterns, and future growth areas.</a:t>
            </a:r>
          </a:p>
          <a:p>
            <a:pPr marL="538163" indent="-34290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Public Transport Planning </a:t>
            </a:r>
            <a:r>
              <a:rPr lang="en-GB" sz="1800" dirty="0">
                <a:solidFill>
                  <a:sysClr val="windowText" lastClr="000000"/>
                </a:solidFill>
                <a:latin typeface="Arial"/>
                <a:cs typeface="Arial"/>
              </a:rPr>
              <a:t>– improving bus, rail, and metro routes and service frequencies.</a:t>
            </a:r>
          </a:p>
          <a:p>
            <a:pPr marL="538163" indent="-34290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Infrastructure Design </a:t>
            </a:r>
            <a:r>
              <a:rPr lang="en-GB" sz="1800" dirty="0">
                <a:solidFill>
                  <a:sysClr val="windowText" lastClr="000000"/>
                </a:solidFill>
                <a:latin typeface="Arial"/>
                <a:cs typeface="Arial"/>
              </a:rPr>
              <a:t>– planning new roads, bridges, intersections, and transport hubs.</a:t>
            </a:r>
          </a:p>
          <a:p>
            <a:pPr marL="538163" indent="-34290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Traffic Management </a:t>
            </a:r>
            <a:r>
              <a:rPr lang="en-GB" sz="1800" dirty="0">
                <a:solidFill>
                  <a:sysClr val="windowText" lastClr="000000"/>
                </a:solidFill>
                <a:latin typeface="Arial"/>
                <a:cs typeface="Arial"/>
              </a:rPr>
              <a:t>– optimizing signals, managing congestion, and improving safety.</a:t>
            </a:r>
          </a:p>
          <a:p>
            <a:pPr marL="538163" indent="-34290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Scenario Testing </a:t>
            </a:r>
            <a:r>
              <a:rPr lang="en-GB" sz="1800" dirty="0">
                <a:solidFill>
                  <a:sysClr val="windowText" lastClr="000000"/>
                </a:solidFill>
                <a:latin typeface="Arial"/>
                <a:cs typeface="Arial"/>
              </a:rPr>
              <a:t>– evaluating future policies, population growth, new technologies, or environmental measures.</a:t>
            </a:r>
            <a:endParaRPr lang="en-US" sz="1800" dirty="0">
              <a:solidFill>
                <a:sysClr val="windowText" lastClr="000000"/>
              </a:solidFill>
              <a:latin typeface="Arial"/>
              <a:cs typeface="Arial"/>
            </a:endParaRPr>
          </a:p>
        </p:txBody>
      </p:sp>
      <p:sp>
        <p:nvSpPr>
          <p:cNvPr id="8" name="Title 7">
            <a:extLst>
              <a:ext uri="{FF2B5EF4-FFF2-40B4-BE49-F238E27FC236}">
                <a16:creationId xmlns:a16="http://schemas.microsoft.com/office/drawing/2014/main" id="{C7FF6FDD-6B5C-E432-F829-9C3A5ECD97D6}"/>
              </a:ext>
            </a:extLst>
          </p:cNvPr>
          <p:cNvSpPr>
            <a:spLocks noGrp="1"/>
          </p:cNvSpPr>
          <p:nvPr>
            <p:ph type="title"/>
          </p:nvPr>
        </p:nvSpPr>
        <p:spPr>
          <a:xfrm>
            <a:off x="727200" y="432000"/>
            <a:ext cx="3672000" cy="369332"/>
          </a:xfrm>
        </p:spPr>
        <p:txBody>
          <a:bodyPr/>
          <a:lstStyle/>
          <a:p>
            <a:r>
              <a:rPr lang="en-GB" dirty="0"/>
              <a:t>3. Travel Demand Modelling</a:t>
            </a:r>
            <a:endParaRPr lang="LID4096" dirty="0"/>
          </a:p>
        </p:txBody>
      </p:sp>
      <p:sp>
        <p:nvSpPr>
          <p:cNvPr id="2" name="object 3">
            <a:extLst>
              <a:ext uri="{FF2B5EF4-FFF2-40B4-BE49-F238E27FC236}">
                <a16:creationId xmlns:a16="http://schemas.microsoft.com/office/drawing/2014/main" id="{A36D8F55-59F3-CD0C-2D5F-50F525362B2D}"/>
              </a:ext>
            </a:extLst>
          </p:cNvPr>
          <p:cNvSpPr txBox="1"/>
          <p:nvPr/>
        </p:nvSpPr>
        <p:spPr>
          <a:xfrm>
            <a:off x="727200" y="341517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Key Application Areas:</a:t>
            </a:r>
            <a:endParaRPr lang="en-GB" sz="1800" b="1" dirty="0">
              <a:solidFill>
                <a:sysClr val="windowText" lastClr="000000"/>
              </a:solidFill>
              <a:latin typeface="Arial"/>
              <a:cs typeface="Arial"/>
            </a:endParaRPr>
          </a:p>
        </p:txBody>
      </p:sp>
    </p:spTree>
    <p:extLst>
      <p:ext uri="{BB962C8B-B14F-4D97-AF65-F5344CB8AC3E}">
        <p14:creationId xmlns:p14="http://schemas.microsoft.com/office/powerpoint/2010/main" val="221369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D99B8-33CC-E3E8-125F-66CD6FB0B4E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AD7BB37-88CB-9CD1-B6BC-902E85FB0FB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04:</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Principles of Travel Demand </a:t>
            </a:r>
            <a:r>
              <a:rPr kumimoji="0" lang="en-GB" sz="3200" b="1" i="0" u="none" strike="noStrike" kern="0" cap="none" spc="0" normalizeH="0" baseline="0" noProof="0" dirty="0" err="1">
                <a:ln>
                  <a:noFill/>
                </a:ln>
                <a:solidFill>
                  <a:prstClr val="white"/>
                </a:solidFill>
                <a:effectLst/>
                <a:uLnTx/>
                <a:uFillTx/>
                <a:latin typeface="Calibri"/>
                <a:ea typeface="+mn-ea"/>
                <a:cs typeface="+mn-cs"/>
                <a:sym typeface="Helvetica Neue"/>
              </a:rPr>
              <a:t>Modeling</a:t>
            </a:r>
            <a:endPar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endParaRPr>
          </a:p>
        </p:txBody>
      </p:sp>
    </p:spTree>
    <p:extLst>
      <p:ext uri="{BB962C8B-B14F-4D97-AF65-F5344CB8AC3E}">
        <p14:creationId xmlns:p14="http://schemas.microsoft.com/office/powerpoint/2010/main" val="2015637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EF1A5-7EB6-8F7B-4E18-ABCEA6FFB26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8833596-59FC-9BE6-6396-2A70B73720A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4.1 Principles of Travel Demand Modeling</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10F936D2-428A-F6D8-217F-ECE75D5DACDA}"/>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Travel demand modeling is based on fundamental principles that guide how we predict and analyze travel patterns. These principles ensure that models provide realistic, reliable, and useful forecasts for transportation planning and policy-making.</a:t>
            </a:r>
          </a:p>
        </p:txBody>
      </p:sp>
      <p:sp>
        <p:nvSpPr>
          <p:cNvPr id="10" name="Title 9">
            <a:extLst>
              <a:ext uri="{FF2B5EF4-FFF2-40B4-BE49-F238E27FC236}">
                <a16:creationId xmlns:a16="http://schemas.microsoft.com/office/drawing/2014/main" id="{3CC289E2-E94F-3050-7580-96AFE79928EE}"/>
              </a:ext>
            </a:extLst>
          </p:cNvPr>
          <p:cNvSpPr>
            <a:spLocks noGrp="1"/>
          </p:cNvSpPr>
          <p:nvPr>
            <p:ph type="title"/>
          </p:nvPr>
        </p:nvSpPr>
        <p:spPr>
          <a:xfrm>
            <a:off x="727200" y="432000"/>
            <a:ext cx="5198472" cy="369332"/>
          </a:xfrm>
        </p:spPr>
        <p:txBody>
          <a:bodyPr/>
          <a:lstStyle/>
          <a:p>
            <a:r>
              <a:rPr lang="en-GB" dirty="0"/>
              <a:t>4. Principles of Travel Demand </a:t>
            </a:r>
            <a:r>
              <a:rPr lang="en-GB" dirty="0" err="1"/>
              <a:t>Modeling</a:t>
            </a:r>
            <a:endParaRPr lang="LID4096" dirty="0"/>
          </a:p>
        </p:txBody>
      </p:sp>
      <p:sp>
        <p:nvSpPr>
          <p:cNvPr id="2" name="object 3">
            <a:extLst>
              <a:ext uri="{FF2B5EF4-FFF2-40B4-BE49-F238E27FC236}">
                <a16:creationId xmlns:a16="http://schemas.microsoft.com/office/drawing/2014/main" id="{F9D57624-F788-7FC2-95AB-186F45D5A053}"/>
              </a:ext>
            </a:extLst>
          </p:cNvPr>
          <p:cNvSpPr txBox="1"/>
          <p:nvPr/>
        </p:nvSpPr>
        <p:spPr>
          <a:xfrm>
            <a:off x="727200" y="2502317"/>
            <a:ext cx="10725152" cy="375340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The Demand–Supply Relationship</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Travel demand is influenced by the availability, cost, and quality of transport options.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Changes in supply (e.g., new roads, more buses) affect how much and how people travel.</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Congestion, travel time, and accessibility feed back into demand.</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16328" defTabSz="1175644" hangingPunct="1">
              <a:lnSpc>
                <a:spcPct val="100000"/>
              </a:lnSpc>
              <a:spcBef>
                <a:spcPts val="129"/>
              </a:spcBef>
            </a:pPr>
            <a:r>
              <a:rPr lang="en-GB" sz="1800" b="1" dirty="0">
                <a:solidFill>
                  <a:sysClr val="windowText" lastClr="000000"/>
                </a:solidFill>
                <a:latin typeface="Arial"/>
                <a:cs typeface="Arial"/>
              </a:rPr>
              <a:t>2. </a:t>
            </a:r>
            <a:r>
              <a:rPr lang="en-GB" sz="1800" b="1" dirty="0" err="1">
                <a:solidFill>
                  <a:sysClr val="windowText" lastClr="000000"/>
                </a:solidFill>
                <a:latin typeface="Arial"/>
                <a:cs typeface="Arial"/>
              </a:rPr>
              <a:t>Behavioral</a:t>
            </a:r>
            <a:r>
              <a:rPr lang="en-GB" sz="1800" b="1" dirty="0">
                <a:solidFill>
                  <a:sysClr val="windowText" lastClr="000000"/>
                </a:solidFill>
                <a:latin typeface="Arial"/>
                <a:cs typeface="Arial"/>
              </a:rPr>
              <a:t> Principles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Travel is a derived demand — people travel to reach activities, not for travel itself.</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Individual choices reflect factors such as time, cost, comfort, and purpose.</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Models try to represent how people make these travel decisions.</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16328" defTabSz="1175644" hangingPunct="1">
              <a:lnSpc>
                <a:spcPct val="100000"/>
              </a:lnSpc>
              <a:spcBef>
                <a:spcPts val="129"/>
              </a:spcBef>
            </a:pPr>
            <a:r>
              <a:rPr lang="en-GB" sz="1800" b="1" dirty="0">
                <a:solidFill>
                  <a:sysClr val="windowText" lastClr="000000"/>
                </a:solidFill>
                <a:latin typeface="Arial"/>
                <a:cs typeface="Arial"/>
              </a:rPr>
              <a:t>3. Predictive and Scenario-Based Thinking</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Models forecast future travel under different scenarios (e.g., higher population, new transit line).</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They test “what-if” conditions to guide planning and investment decisions.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This helps identify potential problems before they occur.</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1391532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AF283-5357-FF13-08C4-6BFF8D141BA3}"/>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0D233765-DCC1-6EDF-6C9E-59E4D5285D5F}"/>
              </a:ext>
            </a:extLst>
          </p:cNvPr>
          <p:cNvSpPr txBox="1"/>
          <p:nvPr/>
        </p:nvSpPr>
        <p:spPr>
          <a:xfrm>
            <a:off x="727200" y="1025080"/>
            <a:ext cx="10731376" cy="491783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Data-Driven Approach</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Reliable data (surveys, counts, GPS, smart card data) forms the basis of accurate models.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Models are calibrated and validated using real-world data.</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Better data leads to more trustworthy predictions.</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b="1" dirty="0">
                <a:solidFill>
                  <a:sysClr val="windowText" lastClr="000000"/>
                </a:solidFill>
                <a:latin typeface="Arial"/>
                <a:cs typeface="Arial"/>
              </a:rPr>
              <a:t>5. Spatial and Temporal Consistency</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Travel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varies by time of day, location, and trip purpose.</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Models must capture these patterns to reflect how cities function in reality.</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b="1" dirty="0">
                <a:solidFill>
                  <a:sysClr val="windowText" lastClr="000000"/>
                </a:solidFill>
                <a:latin typeface="Arial"/>
                <a:cs typeface="Arial"/>
              </a:rPr>
              <a:t>6. System Interaction</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Land use, transport networks, and population growth interact constantly.</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Models consider how changes in one system affect travel patterns in another.</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Example: New housing increases demand; new bus routes improve accessibility.</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b="1" dirty="0">
                <a:solidFill>
                  <a:sysClr val="windowText" lastClr="000000"/>
                </a:solidFill>
                <a:latin typeface="Arial"/>
                <a:cs typeface="Arial"/>
              </a:rPr>
              <a:t>7. Transparency and Interpretability</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Model assumptions, inputs, and calculations should be clear.</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Decision-makers must understand results to use them effectively.</a:t>
            </a:r>
            <a:endParaRPr lang="en-US" sz="1800" dirty="0">
              <a:solidFill>
                <a:sysClr val="windowText" lastClr="000000"/>
              </a:solidFill>
              <a:latin typeface="Arial"/>
              <a:cs typeface="Arial"/>
            </a:endParaRPr>
          </a:p>
        </p:txBody>
      </p:sp>
      <p:sp>
        <p:nvSpPr>
          <p:cNvPr id="10" name="Title 9">
            <a:extLst>
              <a:ext uri="{FF2B5EF4-FFF2-40B4-BE49-F238E27FC236}">
                <a16:creationId xmlns:a16="http://schemas.microsoft.com/office/drawing/2014/main" id="{234B291C-E4B5-1C1B-9DFD-9825F6E24373}"/>
              </a:ext>
            </a:extLst>
          </p:cNvPr>
          <p:cNvSpPr>
            <a:spLocks noGrp="1"/>
          </p:cNvSpPr>
          <p:nvPr>
            <p:ph type="title"/>
          </p:nvPr>
        </p:nvSpPr>
        <p:spPr>
          <a:xfrm>
            <a:off x="727200" y="432000"/>
            <a:ext cx="5198472" cy="369332"/>
          </a:xfrm>
        </p:spPr>
        <p:txBody>
          <a:bodyPr/>
          <a:lstStyle/>
          <a:p>
            <a:r>
              <a:rPr lang="en-GB" dirty="0"/>
              <a:t>4. Principles of Travel Demand </a:t>
            </a:r>
            <a:r>
              <a:rPr lang="en-GB" dirty="0" err="1"/>
              <a:t>Modeling</a:t>
            </a:r>
            <a:endParaRPr lang="LID4096" dirty="0"/>
          </a:p>
        </p:txBody>
      </p:sp>
    </p:spTree>
    <p:extLst>
      <p:ext uri="{BB962C8B-B14F-4D97-AF65-F5344CB8AC3E}">
        <p14:creationId xmlns:p14="http://schemas.microsoft.com/office/powerpoint/2010/main" val="1356381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3CE74-ACC3-25E5-6C9B-166C45221CF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7E52CDA-39B4-DCB1-2A5A-A3B7A24197EE}"/>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4.2 Demand-Supply Relationship </a:t>
            </a:r>
          </a:p>
        </p:txBody>
      </p:sp>
      <p:sp>
        <p:nvSpPr>
          <p:cNvPr id="5" name="object 3">
            <a:extLst>
              <a:ext uri="{FF2B5EF4-FFF2-40B4-BE49-F238E27FC236}">
                <a16:creationId xmlns:a16="http://schemas.microsoft.com/office/drawing/2014/main" id="{5034DDB7-9BD4-89C2-B0DC-16FFF1A2ADE2}"/>
              </a:ext>
            </a:extLst>
          </p:cNvPr>
          <p:cNvSpPr txBox="1"/>
          <p:nvPr/>
        </p:nvSpPr>
        <p:spPr>
          <a:xfrm>
            <a:off x="733424" y="1514807"/>
            <a:ext cx="10725152" cy="3745714"/>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US" sz="1800" dirty="0">
                <a:solidFill>
                  <a:sysClr val="windowText" lastClr="000000"/>
                </a:solidFill>
                <a:latin typeface="Arial"/>
                <a:cs typeface="Arial"/>
              </a:rPr>
              <a:t>✅ The transportation system must match travel demand to function efficiently.</a:t>
            </a:r>
          </a:p>
          <a:p>
            <a:pPr marL="16328" lvl="1" defTabSz="1175644" hangingPunct="1">
              <a:lnSpc>
                <a:spcPct val="100000"/>
              </a:lnSpc>
              <a:spcBef>
                <a:spcPts val="129"/>
              </a:spcBef>
            </a:pPr>
            <a:r>
              <a:rPr lang="en-US" sz="1800" dirty="0">
                <a:solidFill>
                  <a:sysClr val="windowText" lastClr="000000"/>
                </a:solidFill>
                <a:latin typeface="Arial"/>
                <a:cs typeface="Arial"/>
              </a:rPr>
              <a:t>✅ If demand exceeds supply, roads and transit systems become congested.</a:t>
            </a:r>
          </a:p>
          <a:p>
            <a:pPr marL="627063" lvl="1" indent="-384175" defTabSz="1175644" hangingPunct="1">
              <a:lnSpc>
                <a:spcPct val="100000"/>
              </a:lnSpc>
              <a:spcBef>
                <a:spcPts val="129"/>
              </a:spcBef>
            </a:pPr>
            <a:r>
              <a:rPr lang="en-US" sz="1800" dirty="0">
                <a:solidFill>
                  <a:sysClr val="windowText" lastClr="000000"/>
                </a:solidFill>
                <a:latin typeface="Arial"/>
                <a:cs typeface="Arial"/>
              </a:rPr>
              <a:t>✅ If supply exceeds demand, resources (funding, infrastructure) may be wasted on underused roads or transit services.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Key Applications:</a:t>
            </a:r>
          </a:p>
          <a:p>
            <a:pPr marL="16328" lvl="1" defTabSz="1175644" hangingPunct="1">
              <a:lnSpc>
                <a:spcPct val="100000"/>
              </a:lnSpc>
              <a:spcBef>
                <a:spcPts val="129"/>
              </a:spcBef>
            </a:pPr>
            <a:r>
              <a:rPr lang="en-US" sz="1800" dirty="0">
                <a:solidFill>
                  <a:sysClr val="windowText" lastClr="000000"/>
                </a:solidFill>
                <a:latin typeface="Arial"/>
                <a:cs typeface="Arial"/>
              </a:rPr>
              <a:t>✅ Balancing road capacity with vehicle volume to prevent congestion.</a:t>
            </a:r>
          </a:p>
          <a:p>
            <a:pPr marL="16328" lvl="1" defTabSz="1175644" hangingPunct="1">
              <a:lnSpc>
                <a:spcPct val="100000"/>
              </a:lnSpc>
              <a:spcBef>
                <a:spcPts val="129"/>
              </a:spcBef>
            </a:pPr>
            <a:r>
              <a:rPr lang="en-US" sz="1800" dirty="0">
                <a:solidFill>
                  <a:sysClr val="windowText" lastClr="000000"/>
                </a:solidFill>
                <a:latin typeface="Arial"/>
                <a:cs typeface="Arial"/>
              </a:rPr>
              <a:t>✅ Ensuring public transit systems have enough buses/trains to meet demand.</a:t>
            </a:r>
          </a:p>
          <a:p>
            <a:pPr marL="16328" lvl="1" defTabSz="1175644" hangingPunct="1">
              <a:lnSpc>
                <a:spcPct val="100000"/>
              </a:lnSpc>
              <a:spcBef>
                <a:spcPts val="129"/>
              </a:spcBef>
            </a:pPr>
            <a:r>
              <a:rPr lang="en-US" sz="1800" dirty="0">
                <a:solidFill>
                  <a:sysClr val="windowText" lastClr="000000"/>
                </a:solidFill>
                <a:latin typeface="Arial"/>
                <a:cs typeface="Arial"/>
              </a:rPr>
              <a:t>✅ Avoiding unnecessary highway expansions where travel demand is low.</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 </a:t>
            </a:r>
          </a:p>
          <a:p>
            <a:pPr marL="16328" defTabSz="1175644" hangingPunct="1">
              <a:lnSpc>
                <a:spcPct val="100000"/>
              </a:lnSpc>
              <a:spcBef>
                <a:spcPts val="129"/>
              </a:spcBef>
            </a:pPr>
            <a:r>
              <a:rPr lang="en-US" sz="1800" dirty="0">
                <a:solidFill>
                  <a:sysClr val="windowText" lastClr="000000"/>
                </a:solidFill>
                <a:latin typeface="Arial"/>
                <a:cs typeface="Arial"/>
              </a:rPr>
              <a:t>A city adds a new metro line based on a travel demand model. The model helps determine how many trains are needed per hour to prevent overcrowding while avoiding empty trains during off-peak hours.</a:t>
            </a:r>
          </a:p>
        </p:txBody>
      </p:sp>
      <p:sp>
        <p:nvSpPr>
          <p:cNvPr id="10" name="Title 9">
            <a:extLst>
              <a:ext uri="{FF2B5EF4-FFF2-40B4-BE49-F238E27FC236}">
                <a16:creationId xmlns:a16="http://schemas.microsoft.com/office/drawing/2014/main" id="{8322EE32-8CC2-8AA0-1A48-ECA345955F8E}"/>
              </a:ext>
            </a:extLst>
          </p:cNvPr>
          <p:cNvSpPr>
            <a:spLocks noGrp="1"/>
          </p:cNvSpPr>
          <p:nvPr>
            <p:ph type="title"/>
          </p:nvPr>
        </p:nvSpPr>
        <p:spPr>
          <a:xfrm>
            <a:off x="727200" y="432000"/>
            <a:ext cx="5198472" cy="369332"/>
          </a:xfrm>
        </p:spPr>
        <p:txBody>
          <a:bodyPr/>
          <a:lstStyle/>
          <a:p>
            <a:r>
              <a:rPr lang="en-GB" dirty="0"/>
              <a:t>4. Principles of Travel Demand </a:t>
            </a:r>
            <a:r>
              <a:rPr lang="en-GB" dirty="0" err="1"/>
              <a:t>Modeling</a:t>
            </a:r>
            <a:endParaRPr lang="LID4096" dirty="0"/>
          </a:p>
        </p:txBody>
      </p:sp>
    </p:spTree>
    <p:extLst>
      <p:ext uri="{BB962C8B-B14F-4D97-AF65-F5344CB8AC3E}">
        <p14:creationId xmlns:p14="http://schemas.microsoft.com/office/powerpoint/2010/main" val="777572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1CFFD-C4CE-85EB-456E-B4214B570D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B60AD20-A2D3-8F39-780C-A35D3C82080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4.3 Behavioral Assumptions</a:t>
            </a:r>
            <a:endParaRPr lang="en-GB" sz="18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AAD22BD2-BBD8-B6FA-FB5A-DE8E87821D00}"/>
              </a:ext>
            </a:extLst>
          </p:cNvPr>
          <p:cNvSpPr txBox="1"/>
          <p:nvPr/>
        </p:nvSpPr>
        <p:spPr>
          <a:xfrm>
            <a:off x="740567" y="1514807"/>
            <a:ext cx="10725152" cy="431253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Travel demand models assume that people make travel decisions based on several factors, including:</a:t>
            </a:r>
          </a:p>
          <a:p>
            <a:pPr marL="16328" lvl="1" defTabSz="1175644" hangingPunct="1">
              <a:lnSpc>
                <a:spcPct val="200000"/>
              </a:lnSpc>
              <a:spcBef>
                <a:spcPts val="129"/>
              </a:spcBef>
            </a:pPr>
            <a:r>
              <a:rPr lang="en-US" sz="1800" dirty="0">
                <a:solidFill>
                  <a:sysClr val="windowText" lastClr="000000"/>
                </a:solidFill>
                <a:latin typeface="Arial"/>
                <a:cs typeface="Arial"/>
              </a:rPr>
              <a:t>✅ Travel cost – Lower cost options (like buses) may attract more users.</a:t>
            </a:r>
          </a:p>
          <a:p>
            <a:pPr marL="16328" lvl="1" defTabSz="1175644" hangingPunct="1">
              <a:lnSpc>
                <a:spcPct val="100000"/>
              </a:lnSpc>
              <a:spcBef>
                <a:spcPts val="129"/>
              </a:spcBef>
            </a:pPr>
            <a:r>
              <a:rPr lang="en-US" sz="1800" dirty="0">
                <a:solidFill>
                  <a:sysClr val="windowText" lastClr="000000"/>
                </a:solidFill>
                <a:latin typeface="Arial"/>
                <a:cs typeface="Arial"/>
              </a:rPr>
              <a:t>✅ Travel time – People prefer faster routes and modes of transport.</a:t>
            </a:r>
          </a:p>
          <a:p>
            <a:pPr marL="16328" lvl="1" defTabSz="1175644" hangingPunct="1">
              <a:lnSpc>
                <a:spcPct val="100000"/>
              </a:lnSpc>
              <a:spcBef>
                <a:spcPts val="129"/>
              </a:spcBef>
            </a:pPr>
            <a:r>
              <a:rPr lang="en-US" sz="1800" dirty="0">
                <a:solidFill>
                  <a:sysClr val="windowText" lastClr="000000"/>
                </a:solidFill>
                <a:latin typeface="Arial"/>
                <a:cs typeface="Arial"/>
              </a:rPr>
              <a:t>✅ Convenience &amp; comfort – Direct routes, easy transfers, and comfort influence choices.</a:t>
            </a:r>
          </a:p>
          <a:p>
            <a:pPr marL="16328" lvl="1" defTabSz="1175644" hangingPunct="1">
              <a:lnSpc>
                <a:spcPct val="100000"/>
              </a:lnSpc>
              <a:spcBef>
                <a:spcPts val="129"/>
              </a:spcBef>
            </a:pPr>
            <a:r>
              <a:rPr lang="en-US" sz="1800" dirty="0">
                <a:solidFill>
                  <a:sysClr val="windowText" lastClr="000000"/>
                </a:solidFill>
                <a:latin typeface="Arial"/>
                <a:cs typeface="Arial"/>
              </a:rPr>
              <a:t>✅ Availability of transport modes – If a metro line is available, some people may switch from driving.</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Key Applications:</a:t>
            </a:r>
          </a:p>
          <a:p>
            <a:pPr marL="16328" lvl="1" defTabSz="1175644" hangingPunct="1">
              <a:lnSpc>
                <a:spcPct val="100000"/>
              </a:lnSpc>
              <a:spcBef>
                <a:spcPts val="129"/>
              </a:spcBef>
            </a:pPr>
            <a:r>
              <a:rPr lang="en-US" sz="1800" dirty="0">
                <a:solidFill>
                  <a:sysClr val="windowText" lastClr="000000"/>
                </a:solidFill>
                <a:latin typeface="Arial"/>
                <a:cs typeface="Arial"/>
              </a:rPr>
              <a:t>✅ Helps planners understand why people choose certain modes of transport.</a:t>
            </a:r>
          </a:p>
          <a:p>
            <a:pPr marL="627063" lvl="1" indent="-384175" defTabSz="1175644" hangingPunct="1">
              <a:lnSpc>
                <a:spcPct val="100000"/>
              </a:lnSpc>
              <a:spcBef>
                <a:spcPts val="129"/>
              </a:spcBef>
            </a:pPr>
            <a:r>
              <a:rPr lang="en-US" sz="1800" dirty="0">
                <a:solidFill>
                  <a:sysClr val="windowText" lastClr="000000"/>
                </a:solidFill>
                <a:latin typeface="Arial"/>
                <a:cs typeface="Arial"/>
              </a:rPr>
              <a:t>✅ Models can predict shifts in behavior if conditions change (ex: increasing fuel prices may lead to more public transport use).</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a:t>
            </a:r>
          </a:p>
          <a:p>
            <a:pPr marL="16328" defTabSz="1175644" hangingPunct="1">
              <a:lnSpc>
                <a:spcPct val="100000"/>
              </a:lnSpc>
              <a:spcBef>
                <a:spcPts val="129"/>
              </a:spcBef>
            </a:pPr>
            <a:r>
              <a:rPr lang="en-US" sz="1800" dirty="0">
                <a:solidFill>
                  <a:sysClr val="windowText" lastClr="000000"/>
                </a:solidFill>
                <a:latin typeface="Arial"/>
                <a:cs typeface="Arial"/>
              </a:rPr>
              <a:t>A government introduces a toll on a congested highway. Travel demand models predict that many drivers will switch to carpooling or public transit to avoid paying the toll.</a:t>
            </a:r>
          </a:p>
        </p:txBody>
      </p:sp>
      <p:sp>
        <p:nvSpPr>
          <p:cNvPr id="5" name="Title 4">
            <a:extLst>
              <a:ext uri="{FF2B5EF4-FFF2-40B4-BE49-F238E27FC236}">
                <a16:creationId xmlns:a16="http://schemas.microsoft.com/office/drawing/2014/main" id="{EE6B67F9-91C2-02A9-4EA6-6AE773500022}"/>
              </a:ext>
            </a:extLst>
          </p:cNvPr>
          <p:cNvSpPr>
            <a:spLocks noGrp="1"/>
          </p:cNvSpPr>
          <p:nvPr>
            <p:ph type="title"/>
          </p:nvPr>
        </p:nvSpPr>
        <p:spPr>
          <a:xfrm>
            <a:off x="727200" y="432000"/>
            <a:ext cx="5198400" cy="369332"/>
          </a:xfrm>
        </p:spPr>
        <p:txBody>
          <a:bodyPr/>
          <a:lstStyle/>
          <a:p>
            <a:r>
              <a:rPr lang="en-GB" dirty="0"/>
              <a:t>4. Principles of Travel Demand </a:t>
            </a:r>
            <a:r>
              <a:rPr lang="en-GB" dirty="0" err="1"/>
              <a:t>Modeling</a:t>
            </a:r>
            <a:endParaRPr lang="LID4096" dirty="0"/>
          </a:p>
        </p:txBody>
      </p:sp>
    </p:spTree>
    <p:extLst>
      <p:ext uri="{BB962C8B-B14F-4D97-AF65-F5344CB8AC3E}">
        <p14:creationId xmlns:p14="http://schemas.microsoft.com/office/powerpoint/2010/main" val="4098900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E19CB-E3F2-6FBB-6DC3-4E6738596A1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555971C-7921-B33E-4271-07B6B169031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4.4 Predictive Analysis</a:t>
            </a:r>
          </a:p>
        </p:txBody>
      </p:sp>
      <p:sp>
        <p:nvSpPr>
          <p:cNvPr id="7" name="object 3">
            <a:extLst>
              <a:ext uri="{FF2B5EF4-FFF2-40B4-BE49-F238E27FC236}">
                <a16:creationId xmlns:a16="http://schemas.microsoft.com/office/drawing/2014/main" id="{A1FC3010-B307-0096-6FA4-17C7DAE2C64C}"/>
              </a:ext>
            </a:extLst>
          </p:cNvPr>
          <p:cNvSpPr txBox="1"/>
          <p:nvPr/>
        </p:nvSpPr>
        <p:spPr>
          <a:xfrm>
            <a:off x="740567" y="1514807"/>
            <a:ext cx="10725152" cy="403553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Travel demand models use historical and current data to predict future travel patterns. This allows planners to:</a:t>
            </a:r>
          </a:p>
          <a:p>
            <a:pPr marL="16328" lvl="1" defTabSz="1175644" hangingPunct="1">
              <a:lnSpc>
                <a:spcPct val="100000"/>
              </a:lnSpc>
              <a:spcBef>
                <a:spcPts val="129"/>
              </a:spcBef>
            </a:pPr>
            <a:r>
              <a:rPr lang="en-US" sz="1800" dirty="0">
                <a:solidFill>
                  <a:sysClr val="windowText" lastClr="000000"/>
                </a:solidFill>
                <a:latin typeface="Arial"/>
                <a:cs typeface="Arial"/>
              </a:rPr>
              <a:t>✅ Forecast traffic growth over the next 10-20 years.</a:t>
            </a:r>
          </a:p>
          <a:p>
            <a:pPr marL="16328" lvl="1" defTabSz="1175644" hangingPunct="1">
              <a:lnSpc>
                <a:spcPct val="100000"/>
              </a:lnSpc>
              <a:spcBef>
                <a:spcPts val="129"/>
              </a:spcBef>
            </a:pPr>
            <a:r>
              <a:rPr lang="en-US" sz="1800" dirty="0">
                <a:solidFill>
                  <a:sysClr val="windowText" lastClr="000000"/>
                </a:solidFill>
                <a:latin typeface="Arial"/>
                <a:cs typeface="Arial"/>
              </a:rPr>
              <a:t>✅ Estimate demand for new transit projects before they are built.</a:t>
            </a:r>
          </a:p>
          <a:p>
            <a:pPr marL="16328" lvl="1" defTabSz="1175644" hangingPunct="1">
              <a:lnSpc>
                <a:spcPct val="100000"/>
              </a:lnSpc>
              <a:spcBef>
                <a:spcPts val="129"/>
              </a:spcBef>
            </a:pPr>
            <a:r>
              <a:rPr lang="en-US" sz="1800" dirty="0">
                <a:solidFill>
                  <a:sysClr val="windowText" lastClr="000000"/>
                </a:solidFill>
                <a:latin typeface="Arial"/>
                <a:cs typeface="Arial"/>
              </a:rPr>
              <a:t>✅ Identify areas that may face severe congestion in the future.</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Key Applications:</a:t>
            </a:r>
          </a:p>
          <a:p>
            <a:pPr marL="16328" lvl="1" defTabSz="1175644" hangingPunct="1">
              <a:lnSpc>
                <a:spcPct val="100000"/>
              </a:lnSpc>
              <a:spcBef>
                <a:spcPts val="129"/>
              </a:spcBef>
            </a:pPr>
            <a:r>
              <a:rPr lang="en-US" sz="1800" dirty="0">
                <a:solidFill>
                  <a:sysClr val="windowText" lastClr="000000"/>
                </a:solidFill>
                <a:latin typeface="Arial"/>
                <a:cs typeface="Arial"/>
              </a:rPr>
              <a:t>✅ Helps cities plan roads and transit based on population growth trends.</a:t>
            </a:r>
          </a:p>
          <a:p>
            <a:pPr marL="16328" lvl="1" defTabSz="1175644" hangingPunct="1">
              <a:lnSpc>
                <a:spcPct val="100000"/>
              </a:lnSpc>
              <a:spcBef>
                <a:spcPts val="129"/>
              </a:spcBef>
            </a:pPr>
            <a:r>
              <a:rPr lang="en-US" sz="1800" dirty="0">
                <a:solidFill>
                  <a:sysClr val="windowText" lastClr="000000"/>
                </a:solidFill>
                <a:latin typeface="Arial"/>
                <a:cs typeface="Arial"/>
              </a:rPr>
              <a:t>✅ Evaluates whether a new airport, metro, or highway will be needed in the future.</a:t>
            </a:r>
          </a:p>
          <a:p>
            <a:pPr marL="16328" lvl="1" defTabSz="1175644" hangingPunct="1">
              <a:lnSpc>
                <a:spcPct val="100000"/>
              </a:lnSpc>
              <a:spcBef>
                <a:spcPts val="129"/>
              </a:spcBef>
            </a:pPr>
            <a:r>
              <a:rPr lang="en-US" sz="1800" dirty="0">
                <a:solidFill>
                  <a:sysClr val="windowText" lastClr="000000"/>
                </a:solidFill>
                <a:latin typeface="Arial"/>
                <a:cs typeface="Arial"/>
              </a:rPr>
              <a:t>✅ Supports long-term infrastructure investments.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a:t>
            </a:r>
          </a:p>
          <a:p>
            <a:pPr marL="16328" defTabSz="1175644" hangingPunct="1">
              <a:lnSpc>
                <a:spcPct val="100000"/>
              </a:lnSpc>
              <a:spcBef>
                <a:spcPts val="129"/>
              </a:spcBef>
            </a:pPr>
            <a:r>
              <a:rPr lang="en-US" sz="1800" dirty="0">
                <a:solidFill>
                  <a:sysClr val="windowText" lastClr="000000"/>
                </a:solidFill>
                <a:latin typeface="Arial"/>
                <a:cs typeface="Arial"/>
              </a:rPr>
              <a:t>A city expects a 30% population increase in the next 15 years. Predictive modeling helps determine whether the current bus network can handle more commuters or if an expansion is needed.</a:t>
            </a:r>
          </a:p>
        </p:txBody>
      </p:sp>
      <p:sp>
        <p:nvSpPr>
          <p:cNvPr id="5" name="Title 4">
            <a:extLst>
              <a:ext uri="{FF2B5EF4-FFF2-40B4-BE49-F238E27FC236}">
                <a16:creationId xmlns:a16="http://schemas.microsoft.com/office/drawing/2014/main" id="{8336A835-BE84-1C1E-7433-7911A9B172DB}"/>
              </a:ext>
            </a:extLst>
          </p:cNvPr>
          <p:cNvSpPr>
            <a:spLocks noGrp="1"/>
          </p:cNvSpPr>
          <p:nvPr>
            <p:ph type="title"/>
          </p:nvPr>
        </p:nvSpPr>
        <p:spPr>
          <a:xfrm>
            <a:off x="727200" y="432000"/>
            <a:ext cx="5198400" cy="369332"/>
          </a:xfrm>
        </p:spPr>
        <p:txBody>
          <a:bodyPr/>
          <a:lstStyle/>
          <a:p>
            <a:r>
              <a:rPr lang="en-GB" dirty="0"/>
              <a:t>4. Principles of Travel Demand </a:t>
            </a:r>
            <a:r>
              <a:rPr lang="en-GB" dirty="0" err="1"/>
              <a:t>Modeling</a:t>
            </a:r>
            <a:endParaRPr lang="LID4096" dirty="0"/>
          </a:p>
        </p:txBody>
      </p:sp>
    </p:spTree>
    <p:extLst>
      <p:ext uri="{BB962C8B-B14F-4D97-AF65-F5344CB8AC3E}">
        <p14:creationId xmlns:p14="http://schemas.microsoft.com/office/powerpoint/2010/main" val="3312140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72AD5-11CE-A7D6-C0CE-0D3A3BD4C02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9627A98-4A04-5178-91C7-B70159340DA2}"/>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4.5 Data-Driven Approach</a:t>
            </a:r>
          </a:p>
        </p:txBody>
      </p:sp>
      <p:sp>
        <p:nvSpPr>
          <p:cNvPr id="7" name="object 3">
            <a:extLst>
              <a:ext uri="{FF2B5EF4-FFF2-40B4-BE49-F238E27FC236}">
                <a16:creationId xmlns:a16="http://schemas.microsoft.com/office/drawing/2014/main" id="{76989611-2DAB-2215-4A30-D83036ACC9DE}"/>
              </a:ext>
            </a:extLst>
          </p:cNvPr>
          <p:cNvSpPr txBox="1"/>
          <p:nvPr/>
        </p:nvSpPr>
        <p:spPr>
          <a:xfrm>
            <a:off x="740567" y="1514807"/>
            <a:ext cx="10725152" cy="201960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Travel demand models rely on real-world data to improve accuracy.</a:t>
            </a:r>
          </a:p>
          <a:p>
            <a:pPr marL="16328" defTabSz="1175644" hangingPunct="1">
              <a:lnSpc>
                <a:spcPct val="200000"/>
              </a:lnSpc>
              <a:spcBef>
                <a:spcPts val="129"/>
              </a:spcBef>
            </a:pPr>
            <a:r>
              <a:rPr lang="en-US" sz="1800" b="1" dirty="0">
                <a:solidFill>
                  <a:sysClr val="windowText" lastClr="000000"/>
                </a:solidFill>
                <a:latin typeface="Arial"/>
                <a:cs typeface="Arial"/>
              </a:rPr>
              <a:t>Data sources include:</a:t>
            </a:r>
          </a:p>
          <a:p>
            <a:pPr marL="16328" lvl="1" defTabSz="1175644" hangingPunct="1">
              <a:lnSpc>
                <a:spcPct val="100000"/>
              </a:lnSpc>
              <a:spcBef>
                <a:spcPts val="129"/>
              </a:spcBef>
            </a:pPr>
            <a:r>
              <a:rPr lang="en-US" sz="1800" dirty="0">
                <a:solidFill>
                  <a:sysClr val="windowText" lastClr="000000"/>
                </a:solidFill>
                <a:latin typeface="Arial"/>
                <a:cs typeface="Arial"/>
              </a:rPr>
              <a:t>✅ Household travel surveys – Information on how people travel daily.</a:t>
            </a:r>
          </a:p>
          <a:p>
            <a:pPr marL="16328" lvl="1" defTabSz="1175644" hangingPunct="1">
              <a:lnSpc>
                <a:spcPct val="100000"/>
              </a:lnSpc>
              <a:spcBef>
                <a:spcPts val="129"/>
              </a:spcBef>
            </a:pPr>
            <a:r>
              <a:rPr lang="en-US" sz="1800" dirty="0">
                <a:solidFill>
                  <a:sysClr val="windowText" lastClr="000000"/>
                </a:solidFill>
                <a:latin typeface="Arial"/>
                <a:cs typeface="Arial"/>
              </a:rPr>
              <a:t>✅ Census data – Population, employment, and economic conditions.</a:t>
            </a:r>
          </a:p>
          <a:p>
            <a:pPr marL="16328" lvl="1" defTabSz="1175644" hangingPunct="1">
              <a:lnSpc>
                <a:spcPct val="100000"/>
              </a:lnSpc>
              <a:spcBef>
                <a:spcPts val="129"/>
              </a:spcBef>
            </a:pPr>
            <a:r>
              <a:rPr lang="en-US" sz="1800" dirty="0">
                <a:solidFill>
                  <a:sysClr val="windowText" lastClr="000000"/>
                </a:solidFill>
                <a:latin typeface="Arial"/>
                <a:cs typeface="Arial"/>
              </a:rPr>
              <a:t>✅ Traffic counts – How many vehicles use roads at different times.</a:t>
            </a:r>
          </a:p>
          <a:p>
            <a:pPr marL="16328" lvl="1" defTabSz="1175644" hangingPunct="1">
              <a:lnSpc>
                <a:spcPct val="100000"/>
              </a:lnSpc>
              <a:spcBef>
                <a:spcPts val="129"/>
              </a:spcBef>
            </a:pPr>
            <a:r>
              <a:rPr lang="en-US" sz="1800" dirty="0">
                <a:solidFill>
                  <a:sysClr val="windowText" lastClr="000000"/>
                </a:solidFill>
                <a:latin typeface="Arial"/>
                <a:cs typeface="Arial"/>
              </a:rPr>
              <a:t>✅ GPS &amp; mobile data – Real-time movement of people and vehicles.</a:t>
            </a:r>
          </a:p>
        </p:txBody>
      </p:sp>
      <p:sp>
        <p:nvSpPr>
          <p:cNvPr id="4" name="object 3">
            <a:extLst>
              <a:ext uri="{FF2B5EF4-FFF2-40B4-BE49-F238E27FC236}">
                <a16:creationId xmlns:a16="http://schemas.microsoft.com/office/drawing/2014/main" id="{0C7A59DE-6C91-881E-F417-3996DE3CCD7A}"/>
              </a:ext>
            </a:extLst>
          </p:cNvPr>
          <p:cNvSpPr txBox="1"/>
          <p:nvPr/>
        </p:nvSpPr>
        <p:spPr>
          <a:xfrm>
            <a:off x="726280" y="3674433"/>
            <a:ext cx="10725152" cy="1439955"/>
          </a:xfrm>
          <a:prstGeom prst="rect">
            <a:avLst/>
          </a:prstGeom>
        </p:spPr>
        <p:txBody>
          <a:bodyPr vert="horz" wrap="square" lIns="0" tIns="16329" rIns="0" bIns="0" rtlCol="0">
            <a:spAutoFit/>
          </a:bodyPr>
          <a:lstStyle/>
          <a:p>
            <a:pPr marL="16328" defTabSz="1175644" hangingPunct="1">
              <a:lnSpc>
                <a:spcPct val="200000"/>
              </a:lnSpc>
              <a:spcBef>
                <a:spcPts val="129"/>
              </a:spcBef>
            </a:pPr>
            <a:r>
              <a:rPr lang="en-GB" sz="1800" b="1" dirty="0">
                <a:solidFill>
                  <a:sysClr val="windowText" lastClr="000000"/>
                </a:solidFill>
                <a:latin typeface="Arial"/>
                <a:cs typeface="Arial"/>
              </a:rPr>
              <a:t>Key Applications:</a:t>
            </a:r>
          </a:p>
          <a:p>
            <a:pPr marL="268288" defTabSz="1175644" hangingPunct="1">
              <a:lnSpc>
                <a:spcPct val="100000"/>
              </a:lnSpc>
              <a:spcBef>
                <a:spcPts val="129"/>
              </a:spcBef>
            </a:pP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Uses real traffic data to fine-tune predictions.</a:t>
            </a:r>
          </a:p>
          <a:p>
            <a:pPr marL="268288" defTabSz="1175644" hangingPunct="1">
              <a:lnSpc>
                <a:spcPct val="100000"/>
              </a:lnSpc>
              <a:spcBef>
                <a:spcPts val="129"/>
              </a:spcBef>
            </a:pPr>
            <a:r>
              <a:rPr lang="en-GB" sz="1800" dirty="0">
                <a:solidFill>
                  <a:sysClr val="windowText" lastClr="000000"/>
                </a:solidFill>
                <a:latin typeface="Arial"/>
                <a:cs typeface="Arial"/>
              </a:rPr>
              <a:t>✅ Helps update models over time as travel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changes.</a:t>
            </a:r>
          </a:p>
          <a:p>
            <a:pPr marL="268288" defTabSz="1175644" hangingPunct="1">
              <a:lnSpc>
                <a:spcPct val="100000"/>
              </a:lnSpc>
              <a:spcBef>
                <a:spcPts val="129"/>
              </a:spcBef>
            </a:pPr>
            <a:r>
              <a:rPr lang="en-GB" sz="1800" dirty="0">
                <a:solidFill>
                  <a:sysClr val="windowText" lastClr="000000"/>
                </a:solidFill>
                <a:latin typeface="Arial"/>
                <a:cs typeface="Arial"/>
              </a:rPr>
              <a:t>✅ Allows for more accurate decision-making in urban planning.</a:t>
            </a:r>
          </a:p>
        </p:txBody>
      </p:sp>
      <p:sp>
        <p:nvSpPr>
          <p:cNvPr id="6" name="Title 5">
            <a:extLst>
              <a:ext uri="{FF2B5EF4-FFF2-40B4-BE49-F238E27FC236}">
                <a16:creationId xmlns:a16="http://schemas.microsoft.com/office/drawing/2014/main" id="{1A09D2F0-8FA7-1A52-AF45-7DD20DC3118E}"/>
              </a:ext>
            </a:extLst>
          </p:cNvPr>
          <p:cNvSpPr>
            <a:spLocks noGrp="1"/>
          </p:cNvSpPr>
          <p:nvPr>
            <p:ph type="title"/>
          </p:nvPr>
        </p:nvSpPr>
        <p:spPr>
          <a:xfrm>
            <a:off x="727200" y="432000"/>
            <a:ext cx="5198400" cy="369332"/>
          </a:xfrm>
        </p:spPr>
        <p:txBody>
          <a:bodyPr/>
          <a:lstStyle/>
          <a:p>
            <a:r>
              <a:rPr lang="en-GB" dirty="0"/>
              <a:t>4. Principles of Travel Demand </a:t>
            </a:r>
            <a:r>
              <a:rPr lang="en-GB" dirty="0" err="1"/>
              <a:t>Modeling</a:t>
            </a:r>
            <a:endParaRPr lang="LID4096" dirty="0"/>
          </a:p>
        </p:txBody>
      </p:sp>
    </p:spTree>
    <p:extLst>
      <p:ext uri="{BB962C8B-B14F-4D97-AF65-F5344CB8AC3E}">
        <p14:creationId xmlns:p14="http://schemas.microsoft.com/office/powerpoint/2010/main" val="1106288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5140968"/>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800" b="1" dirty="0">
                <a:solidFill>
                  <a:sysClr val="windowText" lastClr="000000"/>
                </a:solidFill>
                <a:latin typeface="Arial"/>
                <a:cs typeface="Arial"/>
              </a:rPr>
              <a:t>Section 1: Overview and Objectives	……………………..……………………………………………….	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1.1 Overview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5</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1.2 Why Study Travel Demand Modelling?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6</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2:  Fundamentals of Travel Demand	……..………..…………………………………………...	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2.1 What is Travel Demand?</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2.2 Why Do People Travel?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2.3 Why is Travel Demand Important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2.4 Key Aspects of Travel Demand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2.5 Factors Affecting Travel Demand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12</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2.6 Key Challenges in Transportation Planning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15</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3:  Travel Demand Modelling	………………………...………………..…………………………	16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3.1 Travel Demand Modelling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3.2 Where Is It Used?</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21</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4: Principles of Travel Demand </a:t>
            </a:r>
            <a:r>
              <a:rPr lang="en-GB" sz="1800" b="1" dirty="0" err="1">
                <a:solidFill>
                  <a:sysClr val="windowText" lastClr="000000"/>
                </a:solidFill>
                <a:latin typeface="Arial"/>
                <a:cs typeface="Arial"/>
              </a:rPr>
              <a:t>Modeling</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22</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4.1 Principles of Travel Demand </a:t>
            </a:r>
            <a:r>
              <a:rPr lang="en-GB" sz="1800" spc="64" dirty="0" err="1">
                <a:solidFill>
                  <a:sysClr val="windowText" lastClr="000000"/>
                </a:solidFill>
                <a:latin typeface="Arial"/>
                <a:cs typeface="Arial"/>
              </a:rPr>
              <a:t>Modeling</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23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4.2 Demand-Supply Relationship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25</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4.3 </a:t>
            </a:r>
            <a:r>
              <a:rPr lang="en-GB" sz="1800" spc="64" dirty="0" err="1">
                <a:solidFill>
                  <a:sysClr val="windowText" lastClr="000000"/>
                </a:solidFill>
                <a:latin typeface="Arial"/>
                <a:cs typeface="Arial"/>
              </a:rPr>
              <a:t>Behavioral</a:t>
            </a:r>
            <a:r>
              <a:rPr lang="en-GB" sz="1800" spc="64" dirty="0">
                <a:solidFill>
                  <a:sysClr val="windowText" lastClr="000000"/>
                </a:solidFill>
                <a:latin typeface="Arial"/>
                <a:cs typeface="Arial"/>
              </a:rPr>
              <a:t> Assumptions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26</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8624048" y="428560"/>
            <a:ext cx="28615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Autonomous Vehicles</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E31D7-11F1-413D-1BF1-AD4F2C2C7F4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3C33693-9643-EB6E-1757-35FC536C794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Why These Principles Matter</a:t>
            </a:r>
          </a:p>
        </p:txBody>
      </p:sp>
      <p:sp>
        <p:nvSpPr>
          <p:cNvPr id="7" name="object 3">
            <a:extLst>
              <a:ext uri="{FF2B5EF4-FFF2-40B4-BE49-F238E27FC236}">
                <a16:creationId xmlns:a16="http://schemas.microsoft.com/office/drawing/2014/main" id="{09B37BF5-9812-8344-370E-CD76CCAA425B}"/>
              </a:ext>
            </a:extLst>
          </p:cNvPr>
          <p:cNvSpPr txBox="1"/>
          <p:nvPr/>
        </p:nvSpPr>
        <p:spPr>
          <a:xfrm>
            <a:off x="740567" y="1514807"/>
            <a:ext cx="10725152" cy="2876246"/>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US" sz="1800" b="1" dirty="0">
                <a:solidFill>
                  <a:sysClr val="windowText" lastClr="000000"/>
                </a:solidFill>
                <a:latin typeface="Arial"/>
                <a:cs typeface="Arial"/>
              </a:rPr>
              <a:t>✅ Better urban planning </a:t>
            </a:r>
            <a:r>
              <a:rPr lang="en-US" sz="1800" dirty="0">
                <a:solidFill>
                  <a:sysClr val="windowText" lastClr="000000"/>
                </a:solidFill>
                <a:latin typeface="Arial"/>
                <a:cs typeface="Arial"/>
              </a:rPr>
              <a:t>– Helps cities design efficient transport systems.</a:t>
            </a:r>
          </a:p>
          <a:p>
            <a:pPr marL="16328" lvl="1" defTabSz="1175644" hangingPunct="1">
              <a:lnSpc>
                <a:spcPct val="100000"/>
              </a:lnSpc>
              <a:spcBef>
                <a:spcPts val="129"/>
              </a:spcBef>
            </a:pPr>
            <a:r>
              <a:rPr lang="en-US" sz="1800" b="1" dirty="0">
                <a:solidFill>
                  <a:sysClr val="windowText" lastClr="000000"/>
                </a:solidFill>
                <a:latin typeface="Arial"/>
                <a:cs typeface="Arial"/>
              </a:rPr>
              <a:t>✅ Reduced congestion </a:t>
            </a:r>
            <a:r>
              <a:rPr lang="en-US" sz="1800" dirty="0">
                <a:solidFill>
                  <a:sysClr val="windowText" lastClr="000000"/>
                </a:solidFill>
                <a:latin typeface="Arial"/>
                <a:cs typeface="Arial"/>
              </a:rPr>
              <a:t>– Aligns transport capacity with actual demand.</a:t>
            </a:r>
          </a:p>
          <a:p>
            <a:pPr marL="16328" lvl="1" defTabSz="1175644" hangingPunct="1">
              <a:lnSpc>
                <a:spcPct val="100000"/>
              </a:lnSpc>
              <a:spcBef>
                <a:spcPts val="129"/>
              </a:spcBef>
            </a:pPr>
            <a:r>
              <a:rPr lang="en-US" sz="1800" b="1" dirty="0">
                <a:solidFill>
                  <a:sysClr val="windowText" lastClr="000000"/>
                </a:solidFill>
                <a:latin typeface="Arial"/>
                <a:cs typeface="Arial"/>
              </a:rPr>
              <a:t>✅ Smarter investments </a:t>
            </a:r>
            <a:r>
              <a:rPr lang="en-US" sz="1800" dirty="0">
                <a:solidFill>
                  <a:sysClr val="windowText" lastClr="000000"/>
                </a:solidFill>
                <a:latin typeface="Arial"/>
                <a:cs typeface="Arial"/>
              </a:rPr>
              <a:t>– Ensures public funds are spent effectively on transport projects.</a:t>
            </a:r>
          </a:p>
          <a:p>
            <a:pPr marL="16328" lvl="1" defTabSz="1175644" hangingPunct="1">
              <a:lnSpc>
                <a:spcPct val="100000"/>
              </a:lnSpc>
              <a:spcBef>
                <a:spcPts val="129"/>
              </a:spcBef>
            </a:pPr>
            <a:r>
              <a:rPr lang="en-US" sz="1800" b="1" dirty="0">
                <a:solidFill>
                  <a:sysClr val="windowText" lastClr="000000"/>
                </a:solidFill>
                <a:latin typeface="Arial"/>
                <a:cs typeface="Arial"/>
              </a:rPr>
              <a:t>✅ Improved quality of life </a:t>
            </a:r>
            <a:r>
              <a:rPr lang="en-US" sz="1800" dirty="0">
                <a:solidFill>
                  <a:sysClr val="windowText" lastClr="000000"/>
                </a:solidFill>
                <a:latin typeface="Arial"/>
                <a:cs typeface="Arial"/>
              </a:rPr>
              <a:t>– Reduces travel time, costs, and environmental impact.</a:t>
            </a:r>
          </a:p>
          <a:p>
            <a:pPr marL="16328" lvl="1"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200000"/>
              </a:lnSpc>
              <a:spcBef>
                <a:spcPts val="129"/>
              </a:spcBef>
            </a:pPr>
            <a:r>
              <a:rPr lang="en-US" sz="1800" b="1" dirty="0">
                <a:solidFill>
                  <a:sysClr val="windowText" lastClr="000000"/>
                </a:solidFill>
                <a:latin typeface="Arial"/>
                <a:cs typeface="Arial"/>
              </a:rPr>
              <a:t>Example:</a:t>
            </a:r>
          </a:p>
          <a:p>
            <a:pPr marL="16328" defTabSz="1175644" hangingPunct="1">
              <a:lnSpc>
                <a:spcPct val="100000"/>
              </a:lnSpc>
              <a:spcBef>
                <a:spcPts val="129"/>
              </a:spcBef>
            </a:pPr>
            <a:r>
              <a:rPr lang="en-US" sz="1800" dirty="0">
                <a:solidFill>
                  <a:sysClr val="windowText" lastClr="000000"/>
                </a:solidFill>
                <a:latin typeface="Arial"/>
                <a:cs typeface="Arial"/>
              </a:rPr>
              <a:t>A city uses GPS and mobile phone data to analyze traffic flow. The data reveals a new commuting pattern, leading to adjustments in traffic signal timings to improve road efficiency.</a:t>
            </a:r>
          </a:p>
          <a:p>
            <a:pPr marL="16328" lvl="1" defTabSz="1175644" hangingPunct="1">
              <a:lnSpc>
                <a:spcPct val="100000"/>
              </a:lnSpc>
              <a:spcBef>
                <a:spcPts val="129"/>
              </a:spcBef>
            </a:pPr>
            <a:endParaRPr lang="en-US" sz="1800" dirty="0">
              <a:solidFill>
                <a:sysClr val="windowText" lastClr="000000"/>
              </a:solidFill>
              <a:latin typeface="Arial"/>
              <a:cs typeface="Arial"/>
            </a:endParaRPr>
          </a:p>
        </p:txBody>
      </p:sp>
      <p:sp>
        <p:nvSpPr>
          <p:cNvPr id="5" name="Title 4">
            <a:extLst>
              <a:ext uri="{FF2B5EF4-FFF2-40B4-BE49-F238E27FC236}">
                <a16:creationId xmlns:a16="http://schemas.microsoft.com/office/drawing/2014/main" id="{42745C9B-611D-001A-0C63-359C3EB43EC9}"/>
              </a:ext>
            </a:extLst>
          </p:cNvPr>
          <p:cNvSpPr>
            <a:spLocks noGrp="1"/>
          </p:cNvSpPr>
          <p:nvPr>
            <p:ph type="title"/>
          </p:nvPr>
        </p:nvSpPr>
        <p:spPr>
          <a:xfrm>
            <a:off x="727200" y="432000"/>
            <a:ext cx="5198400" cy="369332"/>
          </a:xfrm>
        </p:spPr>
        <p:txBody>
          <a:bodyPr/>
          <a:lstStyle/>
          <a:p>
            <a:r>
              <a:rPr lang="en-GB" dirty="0"/>
              <a:t>4. Principles of Travel Demand </a:t>
            </a:r>
            <a:r>
              <a:rPr lang="en-GB" dirty="0" err="1"/>
              <a:t>Modeling</a:t>
            </a:r>
            <a:endParaRPr lang="LID4096" dirty="0"/>
          </a:p>
        </p:txBody>
      </p:sp>
    </p:spTree>
    <p:extLst>
      <p:ext uri="{BB962C8B-B14F-4D97-AF65-F5344CB8AC3E}">
        <p14:creationId xmlns:p14="http://schemas.microsoft.com/office/powerpoint/2010/main" val="3023949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8737B-7F32-1F85-ABE2-359347B74D4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88DEFB1-C0F8-9BA4-B305-221F7521F0D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05:</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The Four-Step Travel Demand Model (FSM)</a:t>
            </a:r>
          </a:p>
        </p:txBody>
      </p:sp>
    </p:spTree>
    <p:extLst>
      <p:ext uri="{BB962C8B-B14F-4D97-AF65-F5344CB8AC3E}">
        <p14:creationId xmlns:p14="http://schemas.microsoft.com/office/powerpoint/2010/main" val="2758020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F6563-869C-A9B8-A9C4-F83308FC388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306B99-8DAD-AB92-1BA5-50B58E5164E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5.1 The Four-Step Travel Demand Model (FSM) </a:t>
            </a:r>
          </a:p>
        </p:txBody>
      </p:sp>
      <p:sp>
        <p:nvSpPr>
          <p:cNvPr id="7" name="object 3">
            <a:extLst>
              <a:ext uri="{FF2B5EF4-FFF2-40B4-BE49-F238E27FC236}">
                <a16:creationId xmlns:a16="http://schemas.microsoft.com/office/drawing/2014/main" id="{9BC19D52-7F9E-2D97-80B7-ADCE7A9C7474}"/>
              </a:ext>
            </a:extLst>
          </p:cNvPr>
          <p:cNvSpPr txBox="1"/>
          <p:nvPr/>
        </p:nvSpPr>
        <p:spPr>
          <a:xfrm>
            <a:off x="740567" y="1514807"/>
            <a:ext cx="10725152" cy="170413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The Four-Step Travel Demand Model (FSM) is the traditional and widely used approach for predicting travel demand in urban and regional transportation planning. It helps planners understand where, when, and how people travel, allowing them to design efficient transportation networks that meet future needs.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dirty="0">
                <a:solidFill>
                  <a:sysClr val="windowText" lastClr="000000"/>
                </a:solidFill>
                <a:latin typeface="Arial"/>
                <a:cs typeface="Arial"/>
              </a:rPr>
              <a:t>This model follows a logical sequence of decision-making, representing how people decide to travel, from the trip’s origin to the chosen route.</a:t>
            </a:r>
          </a:p>
        </p:txBody>
      </p:sp>
      <p:sp>
        <p:nvSpPr>
          <p:cNvPr id="5" name="object 3">
            <a:extLst>
              <a:ext uri="{FF2B5EF4-FFF2-40B4-BE49-F238E27FC236}">
                <a16:creationId xmlns:a16="http://schemas.microsoft.com/office/drawing/2014/main" id="{4114293B-033C-6C9D-0BD9-73BCC384B72B}"/>
              </a:ext>
            </a:extLst>
          </p:cNvPr>
          <p:cNvSpPr txBox="1"/>
          <p:nvPr/>
        </p:nvSpPr>
        <p:spPr>
          <a:xfrm>
            <a:off x="726280" y="3465057"/>
            <a:ext cx="3748442" cy="1452779"/>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US" sz="1800" b="1" dirty="0">
                <a:solidFill>
                  <a:sysClr val="windowText" lastClr="000000"/>
                </a:solidFill>
                <a:latin typeface="Arial"/>
                <a:cs typeface="Arial"/>
              </a:rPr>
              <a:t>Step 1: Trip Generation</a:t>
            </a:r>
          </a:p>
          <a:p>
            <a:pPr marL="16328" lvl="1" defTabSz="1175644" hangingPunct="1">
              <a:lnSpc>
                <a:spcPct val="100000"/>
              </a:lnSpc>
              <a:spcBef>
                <a:spcPts val="129"/>
              </a:spcBef>
            </a:pPr>
            <a:r>
              <a:rPr lang="en-US" sz="1800" b="1" dirty="0">
                <a:solidFill>
                  <a:sysClr val="windowText" lastClr="000000"/>
                </a:solidFill>
                <a:latin typeface="Arial"/>
                <a:cs typeface="Arial"/>
              </a:rPr>
              <a:t>Step 2: Trip Distribution</a:t>
            </a:r>
          </a:p>
          <a:p>
            <a:pPr marL="16328" lvl="1" defTabSz="1175644" hangingPunct="1">
              <a:lnSpc>
                <a:spcPct val="100000"/>
              </a:lnSpc>
              <a:spcBef>
                <a:spcPts val="129"/>
              </a:spcBef>
            </a:pPr>
            <a:r>
              <a:rPr lang="en-US" sz="1800" b="1" dirty="0">
                <a:solidFill>
                  <a:sysClr val="windowText" lastClr="000000"/>
                </a:solidFill>
                <a:latin typeface="Arial"/>
                <a:cs typeface="Arial"/>
              </a:rPr>
              <a:t>Step 3: Mode Choice</a:t>
            </a:r>
          </a:p>
          <a:p>
            <a:pPr marL="16328" lvl="1" defTabSz="1175644" hangingPunct="1">
              <a:lnSpc>
                <a:spcPct val="100000"/>
              </a:lnSpc>
              <a:spcBef>
                <a:spcPts val="129"/>
              </a:spcBef>
            </a:pPr>
            <a:r>
              <a:rPr lang="en-US" sz="1800" b="1" dirty="0">
                <a:solidFill>
                  <a:sysClr val="windowText" lastClr="000000"/>
                </a:solidFill>
                <a:latin typeface="Arial"/>
                <a:cs typeface="Arial"/>
              </a:rPr>
              <a:t>Step 4: Route Assignment</a:t>
            </a:r>
          </a:p>
          <a:p>
            <a:pPr marL="16328" defTabSz="1175644" hangingPunct="1">
              <a:lnSpc>
                <a:spcPct val="100000"/>
              </a:lnSpc>
              <a:spcBef>
                <a:spcPts val="129"/>
              </a:spcBef>
            </a:pPr>
            <a:endParaRPr lang="en-US" sz="1800" b="1" dirty="0">
              <a:solidFill>
                <a:sysClr val="windowText" lastClr="000000"/>
              </a:solidFill>
              <a:latin typeface="Arial"/>
              <a:cs typeface="Arial"/>
            </a:endParaRPr>
          </a:p>
        </p:txBody>
      </p:sp>
      <p:grpSp>
        <p:nvGrpSpPr>
          <p:cNvPr id="150" name="Group 149">
            <a:extLst>
              <a:ext uri="{FF2B5EF4-FFF2-40B4-BE49-F238E27FC236}">
                <a16:creationId xmlns:a16="http://schemas.microsoft.com/office/drawing/2014/main" id="{48579379-3CE7-C534-ED8D-B708885A0F83}"/>
              </a:ext>
            </a:extLst>
          </p:cNvPr>
          <p:cNvGrpSpPr/>
          <p:nvPr/>
        </p:nvGrpSpPr>
        <p:grpSpPr>
          <a:xfrm>
            <a:off x="3957090" y="5228577"/>
            <a:ext cx="1810110" cy="654085"/>
            <a:chOff x="3646942" y="5222609"/>
            <a:chExt cx="1810110" cy="654085"/>
          </a:xfrm>
        </p:grpSpPr>
        <p:sp>
          <p:nvSpPr>
            <p:cNvPr id="135" name="Freeform: Shape 134">
              <a:extLst>
                <a:ext uri="{FF2B5EF4-FFF2-40B4-BE49-F238E27FC236}">
                  <a16:creationId xmlns:a16="http://schemas.microsoft.com/office/drawing/2014/main" id="{D39ABB42-E120-3F12-0029-BA362C06710A}"/>
                </a:ext>
              </a:extLst>
            </p:cNvPr>
            <p:cNvSpPr/>
            <p:nvPr/>
          </p:nvSpPr>
          <p:spPr>
            <a:xfrm>
              <a:off x="3670854" y="5222609"/>
              <a:ext cx="1786198" cy="654085"/>
            </a:xfrm>
            <a:custGeom>
              <a:avLst/>
              <a:gdLst>
                <a:gd name="connsiteX0" fmla="*/ 1685269 w 1993127"/>
                <a:gd name="connsiteY0" fmla="*/ 615716 h 615715"/>
                <a:gd name="connsiteX1" fmla="*/ 307858 w 1993127"/>
                <a:gd name="connsiteY1" fmla="*/ 615716 h 615715"/>
                <a:gd name="connsiteX2" fmla="*/ 0 w 1993127"/>
                <a:gd name="connsiteY2" fmla="*/ 307858 h 615715"/>
                <a:gd name="connsiteX3" fmla="*/ 0 w 1993127"/>
                <a:gd name="connsiteY3" fmla="*/ 307858 h 615715"/>
                <a:gd name="connsiteX4" fmla="*/ 307858 w 1993127"/>
                <a:gd name="connsiteY4" fmla="*/ 0 h 615715"/>
                <a:gd name="connsiteX5" fmla="*/ 1685269 w 1993127"/>
                <a:gd name="connsiteY5" fmla="*/ 0 h 615715"/>
                <a:gd name="connsiteX6" fmla="*/ 1993127 w 1993127"/>
                <a:gd name="connsiteY6" fmla="*/ 307858 h 615715"/>
                <a:gd name="connsiteX7" fmla="*/ 1993127 w 1993127"/>
                <a:gd name="connsiteY7" fmla="*/ 307858 h 615715"/>
                <a:gd name="connsiteX8" fmla="*/ 1685269 w 1993127"/>
                <a:gd name="connsiteY8" fmla="*/ 615716 h 6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127" h="615715">
                  <a:moveTo>
                    <a:pt x="1685269" y="615716"/>
                  </a:moveTo>
                  <a:lnTo>
                    <a:pt x="307858" y="615716"/>
                  </a:lnTo>
                  <a:cubicBezTo>
                    <a:pt x="137308" y="615716"/>
                    <a:pt x="0" y="478408"/>
                    <a:pt x="0" y="307858"/>
                  </a:cubicBezTo>
                  <a:lnTo>
                    <a:pt x="0" y="307858"/>
                  </a:lnTo>
                  <a:cubicBezTo>
                    <a:pt x="0" y="137308"/>
                    <a:pt x="137308" y="0"/>
                    <a:pt x="307858" y="0"/>
                  </a:cubicBezTo>
                  <a:lnTo>
                    <a:pt x="1685269" y="0"/>
                  </a:lnTo>
                  <a:cubicBezTo>
                    <a:pt x="1855820" y="0"/>
                    <a:pt x="1993127" y="137308"/>
                    <a:pt x="1993127" y="307858"/>
                  </a:cubicBezTo>
                  <a:lnTo>
                    <a:pt x="1993127" y="307858"/>
                  </a:lnTo>
                  <a:cubicBezTo>
                    <a:pt x="1993127" y="478408"/>
                    <a:pt x="1854374" y="615716"/>
                    <a:pt x="1685269" y="615716"/>
                  </a:cubicBezTo>
                  <a:close/>
                </a:path>
              </a:pathLst>
            </a:custGeom>
            <a:solidFill>
              <a:schemeClr val="accent3"/>
            </a:solidFill>
            <a:ln w="14450" cap="flat">
              <a:noFill/>
              <a:prstDash val="solid"/>
              <a:miter/>
            </a:ln>
          </p:spPr>
          <p:txBody>
            <a:bodyPr rtlCol="0" anchor="ctr"/>
            <a:lstStyle/>
            <a:p>
              <a:endParaRPr lang="en-ID"/>
            </a:p>
          </p:txBody>
        </p:sp>
        <p:sp>
          <p:nvSpPr>
            <p:cNvPr id="136" name="TextBox 135">
              <a:extLst>
                <a:ext uri="{FF2B5EF4-FFF2-40B4-BE49-F238E27FC236}">
                  <a16:creationId xmlns:a16="http://schemas.microsoft.com/office/drawing/2014/main" id="{C4EBF245-7ED5-E92F-A3C7-5AA5A42ECE7F}"/>
                </a:ext>
              </a:extLst>
            </p:cNvPr>
            <p:cNvSpPr txBox="1"/>
            <p:nvPr/>
          </p:nvSpPr>
          <p:spPr>
            <a:xfrm>
              <a:off x="3646942" y="5281261"/>
              <a:ext cx="1810110" cy="423449"/>
            </a:xfrm>
            <a:prstGeom prst="rect">
              <a:avLst/>
            </a:prstGeom>
            <a:noFill/>
          </p:spPr>
          <p:txBody>
            <a:bodyPr wrap="square">
              <a:spAutoFit/>
            </a:bodyPr>
            <a:lstStyle/>
            <a:p>
              <a:pPr algn="ctr">
                <a:lnSpc>
                  <a:spcPct val="150000"/>
                </a:lnSpc>
              </a:pPr>
              <a:r>
                <a:rPr lang="en-ID" sz="1600" b="1" i="0" dirty="0">
                  <a:solidFill>
                    <a:schemeClr val="bg1"/>
                  </a:solidFill>
                  <a:effectLst/>
                  <a:latin typeface="+mj-lt"/>
                </a:rPr>
                <a:t>Trip Distribution</a:t>
              </a:r>
              <a:endParaRPr lang="en-ID" sz="1600" b="1" dirty="0">
                <a:solidFill>
                  <a:schemeClr val="bg1"/>
                </a:solidFill>
                <a:latin typeface="+mj-lt"/>
              </a:endParaRPr>
            </a:p>
          </p:txBody>
        </p:sp>
      </p:grpSp>
      <p:grpSp>
        <p:nvGrpSpPr>
          <p:cNvPr id="151" name="Group 150">
            <a:extLst>
              <a:ext uri="{FF2B5EF4-FFF2-40B4-BE49-F238E27FC236}">
                <a16:creationId xmlns:a16="http://schemas.microsoft.com/office/drawing/2014/main" id="{D7E48142-FFA6-4A2D-62CB-AFC4C4B9C412}"/>
              </a:ext>
            </a:extLst>
          </p:cNvPr>
          <p:cNvGrpSpPr/>
          <p:nvPr/>
        </p:nvGrpSpPr>
        <p:grpSpPr>
          <a:xfrm>
            <a:off x="6549993" y="5228577"/>
            <a:ext cx="1810110" cy="654085"/>
            <a:chOff x="6005221" y="5222609"/>
            <a:chExt cx="1810110" cy="654085"/>
          </a:xfrm>
        </p:grpSpPr>
        <p:sp>
          <p:nvSpPr>
            <p:cNvPr id="137" name="Freeform: Shape 136">
              <a:extLst>
                <a:ext uri="{FF2B5EF4-FFF2-40B4-BE49-F238E27FC236}">
                  <a16:creationId xmlns:a16="http://schemas.microsoft.com/office/drawing/2014/main" id="{7E957F3E-63CC-8C6D-BE0D-A18308C9E3D2}"/>
                </a:ext>
              </a:extLst>
            </p:cNvPr>
            <p:cNvSpPr/>
            <p:nvPr/>
          </p:nvSpPr>
          <p:spPr>
            <a:xfrm>
              <a:off x="6005221" y="5222609"/>
              <a:ext cx="1810110" cy="654085"/>
            </a:xfrm>
            <a:custGeom>
              <a:avLst/>
              <a:gdLst>
                <a:gd name="connsiteX0" fmla="*/ 1685269 w 1993127"/>
                <a:gd name="connsiteY0" fmla="*/ 615716 h 615715"/>
                <a:gd name="connsiteX1" fmla="*/ 307858 w 1993127"/>
                <a:gd name="connsiteY1" fmla="*/ 615716 h 615715"/>
                <a:gd name="connsiteX2" fmla="*/ 0 w 1993127"/>
                <a:gd name="connsiteY2" fmla="*/ 307858 h 615715"/>
                <a:gd name="connsiteX3" fmla="*/ 0 w 1993127"/>
                <a:gd name="connsiteY3" fmla="*/ 307858 h 615715"/>
                <a:gd name="connsiteX4" fmla="*/ 307858 w 1993127"/>
                <a:gd name="connsiteY4" fmla="*/ 0 h 615715"/>
                <a:gd name="connsiteX5" fmla="*/ 1685269 w 1993127"/>
                <a:gd name="connsiteY5" fmla="*/ 0 h 615715"/>
                <a:gd name="connsiteX6" fmla="*/ 1993127 w 1993127"/>
                <a:gd name="connsiteY6" fmla="*/ 307858 h 615715"/>
                <a:gd name="connsiteX7" fmla="*/ 1993127 w 1993127"/>
                <a:gd name="connsiteY7" fmla="*/ 307858 h 615715"/>
                <a:gd name="connsiteX8" fmla="*/ 1685269 w 1993127"/>
                <a:gd name="connsiteY8" fmla="*/ 615716 h 6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127" h="615715">
                  <a:moveTo>
                    <a:pt x="1685269" y="615716"/>
                  </a:moveTo>
                  <a:lnTo>
                    <a:pt x="307858" y="615716"/>
                  </a:lnTo>
                  <a:cubicBezTo>
                    <a:pt x="137308" y="615716"/>
                    <a:pt x="0" y="478408"/>
                    <a:pt x="0" y="307858"/>
                  </a:cubicBezTo>
                  <a:lnTo>
                    <a:pt x="0" y="307858"/>
                  </a:lnTo>
                  <a:cubicBezTo>
                    <a:pt x="0" y="137308"/>
                    <a:pt x="137308" y="0"/>
                    <a:pt x="307858" y="0"/>
                  </a:cubicBezTo>
                  <a:lnTo>
                    <a:pt x="1685269" y="0"/>
                  </a:lnTo>
                  <a:cubicBezTo>
                    <a:pt x="1855820" y="0"/>
                    <a:pt x="1993127" y="137308"/>
                    <a:pt x="1993127" y="307858"/>
                  </a:cubicBezTo>
                  <a:lnTo>
                    <a:pt x="1993127" y="307858"/>
                  </a:lnTo>
                  <a:cubicBezTo>
                    <a:pt x="1993127" y="478408"/>
                    <a:pt x="1854374" y="615716"/>
                    <a:pt x="1685269" y="615716"/>
                  </a:cubicBezTo>
                  <a:close/>
                </a:path>
              </a:pathLst>
            </a:custGeom>
            <a:solidFill>
              <a:schemeClr val="accent5"/>
            </a:solidFill>
            <a:ln w="14450" cap="flat">
              <a:noFill/>
              <a:prstDash val="solid"/>
              <a:miter/>
            </a:ln>
          </p:spPr>
          <p:txBody>
            <a:bodyPr rtlCol="0" anchor="ctr"/>
            <a:lstStyle/>
            <a:p>
              <a:endParaRPr lang="en-ID"/>
            </a:p>
          </p:txBody>
        </p:sp>
        <p:sp>
          <p:nvSpPr>
            <p:cNvPr id="138" name="TextBox 137">
              <a:extLst>
                <a:ext uri="{FF2B5EF4-FFF2-40B4-BE49-F238E27FC236}">
                  <a16:creationId xmlns:a16="http://schemas.microsoft.com/office/drawing/2014/main" id="{DCF50762-1085-7D70-CF28-36A3BDF42EAF}"/>
                </a:ext>
              </a:extLst>
            </p:cNvPr>
            <p:cNvSpPr txBox="1"/>
            <p:nvPr/>
          </p:nvSpPr>
          <p:spPr>
            <a:xfrm>
              <a:off x="6005221" y="5281261"/>
              <a:ext cx="1810110" cy="423449"/>
            </a:xfrm>
            <a:prstGeom prst="rect">
              <a:avLst/>
            </a:prstGeom>
            <a:noFill/>
          </p:spPr>
          <p:txBody>
            <a:bodyPr wrap="square">
              <a:spAutoFit/>
            </a:bodyPr>
            <a:lstStyle/>
            <a:p>
              <a:pPr algn="ctr">
                <a:lnSpc>
                  <a:spcPct val="150000"/>
                </a:lnSpc>
              </a:pPr>
              <a:r>
                <a:rPr lang="en-ID" sz="1600" b="1" i="0" dirty="0">
                  <a:solidFill>
                    <a:schemeClr val="bg1"/>
                  </a:solidFill>
                  <a:effectLst/>
                  <a:latin typeface="+mj-lt"/>
                </a:rPr>
                <a:t>Mode Choice</a:t>
              </a:r>
              <a:endParaRPr lang="en-ID" sz="1600" b="1" dirty="0">
                <a:solidFill>
                  <a:schemeClr val="bg1"/>
                </a:solidFill>
                <a:latin typeface="+mj-lt"/>
              </a:endParaRPr>
            </a:p>
          </p:txBody>
        </p:sp>
      </p:grpSp>
      <p:grpSp>
        <p:nvGrpSpPr>
          <p:cNvPr id="149" name="Group 148">
            <a:extLst>
              <a:ext uri="{FF2B5EF4-FFF2-40B4-BE49-F238E27FC236}">
                <a16:creationId xmlns:a16="http://schemas.microsoft.com/office/drawing/2014/main" id="{B742BF81-D97A-0393-3D84-79B15890F693}"/>
              </a:ext>
            </a:extLst>
          </p:cNvPr>
          <p:cNvGrpSpPr/>
          <p:nvPr/>
        </p:nvGrpSpPr>
        <p:grpSpPr>
          <a:xfrm>
            <a:off x="1364867" y="5228577"/>
            <a:ext cx="1810110" cy="654085"/>
            <a:chOff x="1494133" y="5222609"/>
            <a:chExt cx="1810110" cy="654085"/>
          </a:xfrm>
        </p:grpSpPr>
        <p:sp>
          <p:nvSpPr>
            <p:cNvPr id="139" name="Freeform: Shape 138">
              <a:extLst>
                <a:ext uri="{FF2B5EF4-FFF2-40B4-BE49-F238E27FC236}">
                  <a16:creationId xmlns:a16="http://schemas.microsoft.com/office/drawing/2014/main" id="{94E2D198-D469-4866-904B-BE007D72688B}"/>
                </a:ext>
              </a:extLst>
            </p:cNvPr>
            <p:cNvSpPr/>
            <p:nvPr/>
          </p:nvSpPr>
          <p:spPr>
            <a:xfrm>
              <a:off x="1494133" y="5222609"/>
              <a:ext cx="1810110" cy="654085"/>
            </a:xfrm>
            <a:custGeom>
              <a:avLst/>
              <a:gdLst>
                <a:gd name="connsiteX0" fmla="*/ 1685269 w 1993127"/>
                <a:gd name="connsiteY0" fmla="*/ 615716 h 615715"/>
                <a:gd name="connsiteX1" fmla="*/ 307858 w 1993127"/>
                <a:gd name="connsiteY1" fmla="*/ 615716 h 615715"/>
                <a:gd name="connsiteX2" fmla="*/ 0 w 1993127"/>
                <a:gd name="connsiteY2" fmla="*/ 307858 h 615715"/>
                <a:gd name="connsiteX3" fmla="*/ 0 w 1993127"/>
                <a:gd name="connsiteY3" fmla="*/ 307858 h 615715"/>
                <a:gd name="connsiteX4" fmla="*/ 307858 w 1993127"/>
                <a:gd name="connsiteY4" fmla="*/ 0 h 615715"/>
                <a:gd name="connsiteX5" fmla="*/ 1685269 w 1993127"/>
                <a:gd name="connsiteY5" fmla="*/ 0 h 615715"/>
                <a:gd name="connsiteX6" fmla="*/ 1993127 w 1993127"/>
                <a:gd name="connsiteY6" fmla="*/ 307858 h 615715"/>
                <a:gd name="connsiteX7" fmla="*/ 1993127 w 1993127"/>
                <a:gd name="connsiteY7" fmla="*/ 307858 h 615715"/>
                <a:gd name="connsiteX8" fmla="*/ 1685269 w 1993127"/>
                <a:gd name="connsiteY8" fmla="*/ 615716 h 6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127" h="615715">
                  <a:moveTo>
                    <a:pt x="1685269" y="615716"/>
                  </a:moveTo>
                  <a:lnTo>
                    <a:pt x="307858" y="615716"/>
                  </a:lnTo>
                  <a:cubicBezTo>
                    <a:pt x="137308" y="615716"/>
                    <a:pt x="0" y="478408"/>
                    <a:pt x="0" y="307858"/>
                  </a:cubicBezTo>
                  <a:lnTo>
                    <a:pt x="0" y="307858"/>
                  </a:lnTo>
                  <a:cubicBezTo>
                    <a:pt x="0" y="137308"/>
                    <a:pt x="137308" y="0"/>
                    <a:pt x="307858" y="0"/>
                  </a:cubicBezTo>
                  <a:lnTo>
                    <a:pt x="1685269" y="0"/>
                  </a:lnTo>
                  <a:cubicBezTo>
                    <a:pt x="1855820" y="0"/>
                    <a:pt x="1993127" y="137308"/>
                    <a:pt x="1993127" y="307858"/>
                  </a:cubicBezTo>
                  <a:lnTo>
                    <a:pt x="1993127" y="307858"/>
                  </a:lnTo>
                  <a:cubicBezTo>
                    <a:pt x="1993127" y="478408"/>
                    <a:pt x="1854374" y="615716"/>
                    <a:pt x="1685269" y="615716"/>
                  </a:cubicBezTo>
                  <a:close/>
                </a:path>
              </a:pathLst>
            </a:custGeom>
            <a:solidFill>
              <a:schemeClr val="accent2"/>
            </a:solidFill>
            <a:ln w="14450" cap="flat">
              <a:noFill/>
              <a:prstDash val="solid"/>
              <a:miter/>
            </a:ln>
          </p:spPr>
          <p:txBody>
            <a:bodyPr rtlCol="0" anchor="ctr"/>
            <a:lstStyle/>
            <a:p>
              <a:endParaRPr lang="en-ID"/>
            </a:p>
          </p:txBody>
        </p:sp>
        <p:sp>
          <p:nvSpPr>
            <p:cNvPr id="140" name="TextBox 139">
              <a:extLst>
                <a:ext uri="{FF2B5EF4-FFF2-40B4-BE49-F238E27FC236}">
                  <a16:creationId xmlns:a16="http://schemas.microsoft.com/office/drawing/2014/main" id="{30BAD9CE-211A-8B42-72BD-80317CB43C9E}"/>
                </a:ext>
              </a:extLst>
            </p:cNvPr>
            <p:cNvSpPr txBox="1"/>
            <p:nvPr/>
          </p:nvSpPr>
          <p:spPr>
            <a:xfrm>
              <a:off x="1494133" y="5281261"/>
              <a:ext cx="1810110" cy="423449"/>
            </a:xfrm>
            <a:prstGeom prst="rect">
              <a:avLst/>
            </a:prstGeom>
            <a:noFill/>
          </p:spPr>
          <p:txBody>
            <a:bodyPr wrap="square">
              <a:spAutoFit/>
            </a:bodyPr>
            <a:lstStyle/>
            <a:p>
              <a:pPr algn="ctr">
                <a:lnSpc>
                  <a:spcPct val="150000"/>
                </a:lnSpc>
              </a:pPr>
              <a:r>
                <a:rPr lang="en-ID" sz="1600" b="1" i="0" dirty="0">
                  <a:solidFill>
                    <a:schemeClr val="bg1"/>
                  </a:solidFill>
                  <a:effectLst/>
                  <a:latin typeface="+mj-lt"/>
                </a:rPr>
                <a:t>Trip Generation</a:t>
              </a:r>
              <a:endParaRPr lang="en-ID" sz="1600" b="1" dirty="0">
                <a:solidFill>
                  <a:schemeClr val="bg1"/>
                </a:solidFill>
                <a:latin typeface="+mj-lt"/>
              </a:endParaRPr>
            </a:p>
          </p:txBody>
        </p:sp>
      </p:grpSp>
      <p:grpSp>
        <p:nvGrpSpPr>
          <p:cNvPr id="152" name="Group 151">
            <a:extLst>
              <a:ext uri="{FF2B5EF4-FFF2-40B4-BE49-F238E27FC236}">
                <a16:creationId xmlns:a16="http://schemas.microsoft.com/office/drawing/2014/main" id="{37F1672C-C4FC-D37F-8866-6CB7F63AC868}"/>
              </a:ext>
            </a:extLst>
          </p:cNvPr>
          <p:cNvGrpSpPr/>
          <p:nvPr/>
        </p:nvGrpSpPr>
        <p:grpSpPr>
          <a:xfrm>
            <a:off x="9180996" y="5228578"/>
            <a:ext cx="1810110" cy="654085"/>
            <a:chOff x="8734146" y="5222609"/>
            <a:chExt cx="1810110" cy="654085"/>
          </a:xfrm>
        </p:grpSpPr>
        <p:sp>
          <p:nvSpPr>
            <p:cNvPr id="147" name="Freeform: Shape 146">
              <a:extLst>
                <a:ext uri="{FF2B5EF4-FFF2-40B4-BE49-F238E27FC236}">
                  <a16:creationId xmlns:a16="http://schemas.microsoft.com/office/drawing/2014/main" id="{55BCCB8E-2220-2592-4BD0-87FC69B502DC}"/>
                </a:ext>
              </a:extLst>
            </p:cNvPr>
            <p:cNvSpPr/>
            <p:nvPr/>
          </p:nvSpPr>
          <p:spPr>
            <a:xfrm>
              <a:off x="8734146" y="5222609"/>
              <a:ext cx="1810110" cy="654085"/>
            </a:xfrm>
            <a:custGeom>
              <a:avLst/>
              <a:gdLst>
                <a:gd name="connsiteX0" fmla="*/ 1685269 w 1993127"/>
                <a:gd name="connsiteY0" fmla="*/ 615716 h 615715"/>
                <a:gd name="connsiteX1" fmla="*/ 307858 w 1993127"/>
                <a:gd name="connsiteY1" fmla="*/ 615716 h 615715"/>
                <a:gd name="connsiteX2" fmla="*/ 0 w 1993127"/>
                <a:gd name="connsiteY2" fmla="*/ 307858 h 615715"/>
                <a:gd name="connsiteX3" fmla="*/ 0 w 1993127"/>
                <a:gd name="connsiteY3" fmla="*/ 307858 h 615715"/>
                <a:gd name="connsiteX4" fmla="*/ 307858 w 1993127"/>
                <a:gd name="connsiteY4" fmla="*/ 0 h 615715"/>
                <a:gd name="connsiteX5" fmla="*/ 1685269 w 1993127"/>
                <a:gd name="connsiteY5" fmla="*/ 0 h 615715"/>
                <a:gd name="connsiteX6" fmla="*/ 1993127 w 1993127"/>
                <a:gd name="connsiteY6" fmla="*/ 307858 h 615715"/>
                <a:gd name="connsiteX7" fmla="*/ 1993127 w 1993127"/>
                <a:gd name="connsiteY7" fmla="*/ 307858 h 615715"/>
                <a:gd name="connsiteX8" fmla="*/ 1685269 w 1993127"/>
                <a:gd name="connsiteY8" fmla="*/ 615716 h 615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3127" h="615715">
                  <a:moveTo>
                    <a:pt x="1685269" y="615716"/>
                  </a:moveTo>
                  <a:lnTo>
                    <a:pt x="307858" y="615716"/>
                  </a:lnTo>
                  <a:cubicBezTo>
                    <a:pt x="137308" y="615716"/>
                    <a:pt x="0" y="478408"/>
                    <a:pt x="0" y="307858"/>
                  </a:cubicBezTo>
                  <a:lnTo>
                    <a:pt x="0" y="307858"/>
                  </a:lnTo>
                  <a:cubicBezTo>
                    <a:pt x="0" y="137308"/>
                    <a:pt x="137308" y="0"/>
                    <a:pt x="307858" y="0"/>
                  </a:cubicBezTo>
                  <a:lnTo>
                    <a:pt x="1685269" y="0"/>
                  </a:lnTo>
                  <a:cubicBezTo>
                    <a:pt x="1855820" y="0"/>
                    <a:pt x="1993127" y="137308"/>
                    <a:pt x="1993127" y="307858"/>
                  </a:cubicBezTo>
                  <a:lnTo>
                    <a:pt x="1993127" y="307858"/>
                  </a:lnTo>
                  <a:cubicBezTo>
                    <a:pt x="1993127" y="478408"/>
                    <a:pt x="1854374" y="615716"/>
                    <a:pt x="1685269" y="615716"/>
                  </a:cubicBezTo>
                  <a:close/>
                </a:path>
              </a:pathLst>
            </a:custGeom>
            <a:solidFill>
              <a:srgbClr val="A56DFE"/>
            </a:solidFill>
            <a:ln w="14450" cap="flat">
              <a:noFill/>
              <a:prstDash val="solid"/>
              <a:miter/>
            </a:ln>
          </p:spPr>
          <p:txBody>
            <a:bodyPr rtlCol="0" anchor="ctr"/>
            <a:lstStyle/>
            <a:p>
              <a:endParaRPr lang="en-ID"/>
            </a:p>
          </p:txBody>
        </p:sp>
        <p:sp>
          <p:nvSpPr>
            <p:cNvPr id="148" name="TextBox 147">
              <a:extLst>
                <a:ext uri="{FF2B5EF4-FFF2-40B4-BE49-F238E27FC236}">
                  <a16:creationId xmlns:a16="http://schemas.microsoft.com/office/drawing/2014/main" id="{6A7213A0-68BD-4230-2582-580B86659C41}"/>
                </a:ext>
              </a:extLst>
            </p:cNvPr>
            <p:cNvSpPr txBox="1"/>
            <p:nvPr/>
          </p:nvSpPr>
          <p:spPr>
            <a:xfrm>
              <a:off x="8734146" y="5281261"/>
              <a:ext cx="1810110" cy="423449"/>
            </a:xfrm>
            <a:prstGeom prst="rect">
              <a:avLst/>
            </a:prstGeom>
            <a:noFill/>
          </p:spPr>
          <p:txBody>
            <a:bodyPr wrap="square">
              <a:spAutoFit/>
            </a:bodyPr>
            <a:lstStyle/>
            <a:p>
              <a:pPr algn="ctr">
                <a:lnSpc>
                  <a:spcPct val="150000"/>
                </a:lnSpc>
              </a:pPr>
              <a:r>
                <a:rPr lang="en-ID" sz="1600" b="1" i="0" dirty="0">
                  <a:solidFill>
                    <a:schemeClr val="bg1"/>
                  </a:solidFill>
                  <a:effectLst/>
                  <a:latin typeface="+mj-lt"/>
                </a:rPr>
                <a:t>Route Assignment</a:t>
              </a:r>
              <a:endParaRPr lang="en-ID" sz="1600" b="1" dirty="0">
                <a:solidFill>
                  <a:schemeClr val="bg1"/>
                </a:solidFill>
                <a:latin typeface="+mj-lt"/>
              </a:endParaRPr>
            </a:p>
          </p:txBody>
        </p:sp>
      </p:grpSp>
      <p:sp>
        <p:nvSpPr>
          <p:cNvPr id="153" name="Arrow: Right 152">
            <a:extLst>
              <a:ext uri="{FF2B5EF4-FFF2-40B4-BE49-F238E27FC236}">
                <a16:creationId xmlns:a16="http://schemas.microsoft.com/office/drawing/2014/main" id="{F129D717-EFCA-0D6F-5056-D9862DA819D7}"/>
              </a:ext>
            </a:extLst>
          </p:cNvPr>
          <p:cNvSpPr/>
          <p:nvPr/>
        </p:nvSpPr>
        <p:spPr>
          <a:xfrm>
            <a:off x="3343359" y="5449756"/>
            <a:ext cx="476655" cy="21172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LID4096"/>
          </a:p>
        </p:txBody>
      </p:sp>
      <p:sp>
        <p:nvSpPr>
          <p:cNvPr id="154" name="Arrow: Right 153">
            <a:extLst>
              <a:ext uri="{FF2B5EF4-FFF2-40B4-BE49-F238E27FC236}">
                <a16:creationId xmlns:a16="http://schemas.microsoft.com/office/drawing/2014/main" id="{A65081E7-CA4D-E38A-C7B0-471C47C60073}"/>
              </a:ext>
            </a:extLst>
          </p:cNvPr>
          <p:cNvSpPr/>
          <p:nvPr/>
        </p:nvSpPr>
        <p:spPr>
          <a:xfrm>
            <a:off x="5981946" y="5455198"/>
            <a:ext cx="476655" cy="211725"/>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LID4096"/>
          </a:p>
        </p:txBody>
      </p:sp>
      <p:sp>
        <p:nvSpPr>
          <p:cNvPr id="155" name="Arrow: Right 154">
            <a:extLst>
              <a:ext uri="{FF2B5EF4-FFF2-40B4-BE49-F238E27FC236}">
                <a16:creationId xmlns:a16="http://schemas.microsoft.com/office/drawing/2014/main" id="{E7A6ABFE-BBA2-7E46-6532-A009F9A2B2FA}"/>
              </a:ext>
            </a:extLst>
          </p:cNvPr>
          <p:cNvSpPr/>
          <p:nvPr/>
        </p:nvSpPr>
        <p:spPr>
          <a:xfrm>
            <a:off x="8532222" y="5449756"/>
            <a:ext cx="476655" cy="211725"/>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LID4096"/>
          </a:p>
        </p:txBody>
      </p:sp>
      <p:sp>
        <p:nvSpPr>
          <p:cNvPr id="6" name="Title 5">
            <a:extLst>
              <a:ext uri="{FF2B5EF4-FFF2-40B4-BE49-F238E27FC236}">
                <a16:creationId xmlns:a16="http://schemas.microsoft.com/office/drawing/2014/main" id="{A3DDA0FB-B1A7-EEA7-A24A-27F432927F0D}"/>
              </a:ext>
            </a:extLst>
          </p:cNvPr>
          <p:cNvSpPr>
            <a:spLocks noGrp="1"/>
          </p:cNvSpPr>
          <p:nvPr>
            <p:ph type="title"/>
          </p:nvPr>
        </p:nvSpPr>
        <p:spPr>
          <a:xfrm>
            <a:off x="727200" y="432000"/>
            <a:ext cx="5040000" cy="369332"/>
          </a:xfrm>
        </p:spPr>
        <p:txBody>
          <a:bodyPr/>
          <a:lstStyle/>
          <a:p>
            <a:r>
              <a:rPr lang="en-GB" dirty="0"/>
              <a:t>5. The Four-Step Travel Demand Model</a:t>
            </a:r>
            <a:endParaRPr lang="LID4096" dirty="0"/>
          </a:p>
        </p:txBody>
      </p:sp>
    </p:spTree>
    <p:extLst>
      <p:ext uri="{BB962C8B-B14F-4D97-AF65-F5344CB8AC3E}">
        <p14:creationId xmlns:p14="http://schemas.microsoft.com/office/powerpoint/2010/main" val="1906954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9FF0A-F53F-DC57-2E27-01742F9DF0A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45BE5D4-31CE-73C8-B5BB-65523AD2876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Step 1: Trip Generation</a:t>
            </a:r>
          </a:p>
        </p:txBody>
      </p:sp>
      <p:sp>
        <p:nvSpPr>
          <p:cNvPr id="7" name="object 3">
            <a:extLst>
              <a:ext uri="{FF2B5EF4-FFF2-40B4-BE49-F238E27FC236}">
                <a16:creationId xmlns:a16="http://schemas.microsoft.com/office/drawing/2014/main" id="{C7878D15-1CA5-AE82-604C-7B0F9FD890EA}"/>
              </a:ext>
            </a:extLst>
          </p:cNvPr>
          <p:cNvSpPr txBox="1"/>
          <p:nvPr/>
        </p:nvSpPr>
        <p:spPr>
          <a:xfrm>
            <a:off x="733424" y="1425160"/>
            <a:ext cx="10725152" cy="501529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Trip generation determines how many trips are produced in and attracted to different zones in a city or region. It estimates the total number of trips that will occur in a given area based on socio-economic and land-use characteristics.</a:t>
            </a:r>
          </a:p>
          <a:p>
            <a:pPr marL="16328"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Key Influencing Factors:</a:t>
            </a:r>
          </a:p>
          <a:p>
            <a:pPr marL="16328" lvl="1" defTabSz="1175644" hangingPunct="1">
              <a:lnSpc>
                <a:spcPct val="100000"/>
              </a:lnSpc>
              <a:spcBef>
                <a:spcPts val="129"/>
              </a:spcBef>
            </a:pPr>
            <a:r>
              <a:rPr lang="en-US" sz="1800" dirty="0">
                <a:solidFill>
                  <a:sysClr val="windowText" lastClr="000000"/>
                </a:solidFill>
                <a:latin typeface="Arial"/>
                <a:cs typeface="Arial"/>
              </a:rPr>
              <a:t>✅ Population size &amp; household characteristics – More residents = more trips.</a:t>
            </a:r>
          </a:p>
          <a:p>
            <a:pPr marL="16328" lvl="1" defTabSz="1175644" hangingPunct="1">
              <a:lnSpc>
                <a:spcPct val="100000"/>
              </a:lnSpc>
              <a:spcBef>
                <a:spcPts val="129"/>
              </a:spcBef>
            </a:pPr>
            <a:r>
              <a:rPr lang="en-US" sz="1800" dirty="0">
                <a:solidFill>
                  <a:sysClr val="windowText" lastClr="000000"/>
                </a:solidFill>
                <a:latin typeface="Arial"/>
                <a:cs typeface="Arial"/>
              </a:rPr>
              <a:t>✅ Land use – Residential zones generate trips; commercial zones attract trips.</a:t>
            </a:r>
          </a:p>
          <a:p>
            <a:pPr marL="16328" lvl="1" defTabSz="1175644" hangingPunct="1">
              <a:lnSpc>
                <a:spcPct val="100000"/>
              </a:lnSpc>
              <a:spcBef>
                <a:spcPts val="129"/>
              </a:spcBef>
            </a:pPr>
            <a:r>
              <a:rPr lang="en-US" sz="1800" dirty="0">
                <a:solidFill>
                  <a:sysClr val="windowText" lastClr="000000"/>
                </a:solidFill>
                <a:latin typeface="Arial"/>
                <a:cs typeface="Arial"/>
              </a:rPr>
              <a:t>✅ Employment levels – High employment areas attract commuters.</a:t>
            </a:r>
          </a:p>
          <a:p>
            <a:pPr marL="16328" lvl="1" defTabSz="1175644" hangingPunct="1">
              <a:lnSpc>
                <a:spcPct val="100000"/>
              </a:lnSpc>
              <a:spcBef>
                <a:spcPts val="129"/>
              </a:spcBef>
            </a:pPr>
            <a:r>
              <a:rPr lang="en-US" sz="1800" dirty="0">
                <a:solidFill>
                  <a:sysClr val="windowText" lastClr="000000"/>
                </a:solidFill>
                <a:latin typeface="Arial"/>
                <a:cs typeface="Arial"/>
              </a:rPr>
              <a:t>✅ Income levels – Higher-income households tend to make more trips, often by car.</a:t>
            </a:r>
          </a:p>
          <a:p>
            <a:pPr marL="16328" lvl="1"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a:t>
            </a:r>
          </a:p>
          <a:p>
            <a:pPr marL="627063" lvl="1" indent="-384175" defTabSz="1175644" hangingPunct="1">
              <a:lnSpc>
                <a:spcPct val="100000"/>
              </a:lnSpc>
              <a:spcBef>
                <a:spcPts val="129"/>
              </a:spcBef>
            </a:pPr>
            <a:r>
              <a:rPr lang="en-US" sz="1800" dirty="0">
                <a:solidFill>
                  <a:sysClr val="windowText" lastClr="000000"/>
                </a:solidFill>
                <a:latin typeface="Arial"/>
                <a:cs typeface="Arial"/>
              </a:rPr>
              <a:t>✅ A residential neighborhood generates a large number of work trips in the morning as people leave for their jobs.</a:t>
            </a:r>
          </a:p>
          <a:p>
            <a:pPr marL="16328" lvl="1" defTabSz="1175644" hangingPunct="1">
              <a:lnSpc>
                <a:spcPct val="100000"/>
              </a:lnSpc>
              <a:spcBef>
                <a:spcPts val="129"/>
              </a:spcBef>
            </a:pPr>
            <a:r>
              <a:rPr lang="en-US" sz="1800" dirty="0">
                <a:solidFill>
                  <a:sysClr val="windowText" lastClr="000000"/>
                </a:solidFill>
                <a:latin typeface="Arial"/>
                <a:cs typeface="Arial"/>
              </a:rPr>
              <a:t>✅ In the evening, the same neighborhood attracts return trips as people come home.</a:t>
            </a:r>
          </a:p>
          <a:p>
            <a:pPr marL="16328" lvl="1" defTabSz="1175644" hangingPunct="1">
              <a:lnSpc>
                <a:spcPct val="100000"/>
              </a:lnSpc>
              <a:spcBef>
                <a:spcPts val="129"/>
              </a:spcBef>
            </a:pPr>
            <a:r>
              <a:rPr lang="en-US" sz="1800" dirty="0">
                <a:solidFill>
                  <a:sysClr val="windowText" lastClr="000000"/>
                </a:solidFill>
                <a:latin typeface="Arial"/>
                <a:cs typeface="Arial"/>
              </a:rPr>
              <a:t>✅ A shopping mall attracts trips from different parts of the city.</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Why it Matters: </a:t>
            </a:r>
            <a:r>
              <a:rPr lang="en-US" sz="1800" dirty="0">
                <a:solidFill>
                  <a:sysClr val="windowText" lastClr="000000"/>
                </a:solidFill>
                <a:latin typeface="Arial"/>
                <a:cs typeface="Arial"/>
              </a:rPr>
              <a:t>Trip generation helps planners understand how much traffic demand exists in different zones, guiding decisions on road capacity, bus routes, and transit infrastructure.</a:t>
            </a:r>
          </a:p>
        </p:txBody>
      </p:sp>
      <p:sp>
        <p:nvSpPr>
          <p:cNvPr id="5" name="Title 4">
            <a:extLst>
              <a:ext uri="{FF2B5EF4-FFF2-40B4-BE49-F238E27FC236}">
                <a16:creationId xmlns:a16="http://schemas.microsoft.com/office/drawing/2014/main" id="{9FE5ACEA-2EFF-4873-ED8D-0C9AC92081DC}"/>
              </a:ext>
            </a:extLst>
          </p:cNvPr>
          <p:cNvSpPr>
            <a:spLocks noGrp="1"/>
          </p:cNvSpPr>
          <p:nvPr>
            <p:ph type="title"/>
          </p:nvPr>
        </p:nvSpPr>
        <p:spPr>
          <a:xfrm>
            <a:off x="727200" y="432000"/>
            <a:ext cx="5040000" cy="369332"/>
          </a:xfrm>
        </p:spPr>
        <p:txBody>
          <a:bodyPr/>
          <a:lstStyle/>
          <a:p>
            <a:r>
              <a:rPr lang="en-GB" dirty="0"/>
              <a:t>5. The Four-Step Travel Demand Model</a:t>
            </a:r>
            <a:endParaRPr lang="LID4096" dirty="0"/>
          </a:p>
        </p:txBody>
      </p:sp>
    </p:spTree>
    <p:extLst>
      <p:ext uri="{BB962C8B-B14F-4D97-AF65-F5344CB8AC3E}">
        <p14:creationId xmlns:p14="http://schemas.microsoft.com/office/powerpoint/2010/main" val="576011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D6C33-7C29-4F7D-C44B-9DA24FFA681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A7495F5-69E0-6ECC-BBCB-9BAEDA98D49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Step 2: Trip Distribution</a:t>
            </a:r>
          </a:p>
        </p:txBody>
      </p:sp>
      <p:sp>
        <p:nvSpPr>
          <p:cNvPr id="7" name="object 3">
            <a:extLst>
              <a:ext uri="{FF2B5EF4-FFF2-40B4-BE49-F238E27FC236}">
                <a16:creationId xmlns:a16="http://schemas.microsoft.com/office/drawing/2014/main" id="{36AE43FB-C43F-28AC-F89F-D028D16ADAEA}"/>
              </a:ext>
            </a:extLst>
          </p:cNvPr>
          <p:cNvSpPr txBox="1"/>
          <p:nvPr/>
        </p:nvSpPr>
        <p:spPr>
          <a:xfrm>
            <a:off x="740567" y="1514807"/>
            <a:ext cx="10718009" cy="488705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Trip distribution predicts where people will travel by linking trip origins and destinations. It determines the flow of trips between different zones.</a:t>
            </a:r>
          </a:p>
          <a:p>
            <a:pPr marL="16328" defTabSz="1175644" hangingPunct="1">
              <a:lnSpc>
                <a:spcPct val="100000"/>
              </a:lnSpc>
              <a:spcBef>
                <a:spcPts val="129"/>
              </a:spcBef>
            </a:pPr>
            <a:endParaRPr lang="en-US" sz="800" b="1"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Key Method: Gravity Model</a:t>
            </a:r>
          </a:p>
          <a:p>
            <a:pPr marL="16328" defTabSz="1175644" hangingPunct="1">
              <a:lnSpc>
                <a:spcPct val="100000"/>
              </a:lnSpc>
              <a:spcBef>
                <a:spcPts val="129"/>
              </a:spcBef>
            </a:pPr>
            <a:r>
              <a:rPr lang="en-US" sz="1800" dirty="0">
                <a:solidFill>
                  <a:sysClr val="windowText" lastClr="000000"/>
                </a:solidFill>
                <a:latin typeface="Arial"/>
                <a:cs typeface="Arial"/>
              </a:rPr>
              <a:t>Based on Newton’s Law of Gravity:</a:t>
            </a:r>
          </a:p>
          <a:p>
            <a:pPr marL="16328" lvl="1" defTabSz="1175644" hangingPunct="1">
              <a:lnSpc>
                <a:spcPct val="100000"/>
              </a:lnSpc>
              <a:spcBef>
                <a:spcPts val="129"/>
              </a:spcBef>
            </a:pPr>
            <a:r>
              <a:rPr lang="en-US" sz="1800" dirty="0">
                <a:solidFill>
                  <a:sysClr val="windowText" lastClr="000000"/>
                </a:solidFill>
                <a:latin typeface="Arial"/>
                <a:cs typeface="Arial"/>
              </a:rPr>
              <a:t>✅ Trips between zones increase when zones are closer together and more attractive.</a:t>
            </a:r>
          </a:p>
          <a:p>
            <a:pPr marL="16328" lvl="1" defTabSz="1175644" hangingPunct="1">
              <a:lnSpc>
                <a:spcPct val="100000"/>
              </a:lnSpc>
              <a:spcBef>
                <a:spcPts val="129"/>
              </a:spcBef>
            </a:pPr>
            <a:r>
              <a:rPr lang="en-US" sz="1800" dirty="0">
                <a:solidFill>
                  <a:sysClr val="windowText" lastClr="000000"/>
                </a:solidFill>
                <a:latin typeface="Arial"/>
                <a:cs typeface="Arial"/>
              </a:rPr>
              <a:t>✅ Trips decrease when zones are far apart or less attractive (ex: rural areas).</a:t>
            </a:r>
          </a:p>
          <a:p>
            <a:pPr marL="16328"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a:t>
            </a:r>
          </a:p>
          <a:p>
            <a:pPr marL="631825" lvl="1" indent="-388938" defTabSz="1175644" hangingPunct="1">
              <a:lnSpc>
                <a:spcPct val="100000"/>
              </a:lnSpc>
              <a:spcBef>
                <a:spcPts val="129"/>
              </a:spcBef>
            </a:pPr>
            <a:r>
              <a:rPr lang="en-US" sz="1800" dirty="0">
                <a:solidFill>
                  <a:sysClr val="windowText" lastClr="000000"/>
                </a:solidFill>
                <a:latin typeface="Arial"/>
                <a:cs typeface="Arial"/>
              </a:rPr>
              <a:t>✅ A suburban area with many residents will distribute commuting trips towards the central business district (CBD) where jobs are concentrated.</a:t>
            </a:r>
          </a:p>
          <a:p>
            <a:pPr marL="16328" lvl="1" defTabSz="1175644" hangingPunct="1">
              <a:lnSpc>
                <a:spcPct val="100000"/>
              </a:lnSpc>
              <a:spcBef>
                <a:spcPts val="129"/>
              </a:spcBef>
            </a:pPr>
            <a:r>
              <a:rPr lang="en-US" sz="1800" dirty="0">
                <a:solidFill>
                  <a:sysClr val="windowText" lastClr="000000"/>
                </a:solidFill>
                <a:latin typeface="Arial"/>
                <a:cs typeface="Arial"/>
              </a:rPr>
              <a:t>✅ A university campus attracts students from different neighborhoods by predictable trip distribution.</a:t>
            </a:r>
          </a:p>
          <a:p>
            <a:pPr marL="16328"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Why it Matters:</a:t>
            </a:r>
          </a:p>
          <a:p>
            <a:pPr marL="16328" defTabSz="1175644" hangingPunct="1">
              <a:lnSpc>
                <a:spcPct val="100000"/>
              </a:lnSpc>
              <a:spcBef>
                <a:spcPts val="129"/>
              </a:spcBef>
            </a:pPr>
            <a:r>
              <a:rPr lang="en-US" sz="1800" dirty="0">
                <a:solidFill>
                  <a:sysClr val="windowText" lastClr="000000"/>
                </a:solidFill>
                <a:latin typeface="Arial"/>
                <a:cs typeface="Arial"/>
              </a:rPr>
              <a:t>Trip distribution helps planners identify:</a:t>
            </a:r>
          </a:p>
          <a:p>
            <a:pPr marL="16328" lvl="1" defTabSz="1175644" hangingPunct="1">
              <a:lnSpc>
                <a:spcPct val="100000"/>
              </a:lnSpc>
              <a:spcBef>
                <a:spcPts val="129"/>
              </a:spcBef>
            </a:pPr>
            <a:r>
              <a:rPr lang="en-US" sz="1800" dirty="0">
                <a:solidFill>
                  <a:sysClr val="windowText" lastClr="000000"/>
                </a:solidFill>
                <a:latin typeface="Arial"/>
                <a:cs typeface="Arial"/>
              </a:rPr>
              <a:t>✅ Traffic flow trends to reduce congestion.</a:t>
            </a:r>
          </a:p>
          <a:p>
            <a:pPr marL="16328" lvl="1" defTabSz="1175644" hangingPunct="1">
              <a:lnSpc>
                <a:spcPct val="100000"/>
              </a:lnSpc>
              <a:spcBef>
                <a:spcPts val="129"/>
              </a:spcBef>
            </a:pPr>
            <a:r>
              <a:rPr lang="en-US" sz="1800" dirty="0">
                <a:solidFill>
                  <a:sysClr val="windowText" lastClr="000000"/>
                </a:solidFill>
                <a:latin typeface="Arial"/>
                <a:cs typeface="Arial"/>
              </a:rPr>
              <a:t>✅ The need for new transport links, such as bus routes or metro lines.</a:t>
            </a:r>
          </a:p>
          <a:p>
            <a:pPr marL="16328" lvl="1" defTabSz="1175644" hangingPunct="1">
              <a:lnSpc>
                <a:spcPct val="100000"/>
              </a:lnSpc>
              <a:spcBef>
                <a:spcPts val="129"/>
              </a:spcBef>
            </a:pPr>
            <a:r>
              <a:rPr lang="en-US" sz="1800" dirty="0">
                <a:solidFill>
                  <a:sysClr val="windowText" lastClr="000000"/>
                </a:solidFill>
                <a:latin typeface="Arial"/>
                <a:cs typeface="Arial"/>
              </a:rPr>
              <a:t>✅ Bottleneck areas that require road expansions or alternate routes.</a:t>
            </a:r>
          </a:p>
        </p:txBody>
      </p:sp>
      <p:sp>
        <p:nvSpPr>
          <p:cNvPr id="5" name="Title 4">
            <a:extLst>
              <a:ext uri="{FF2B5EF4-FFF2-40B4-BE49-F238E27FC236}">
                <a16:creationId xmlns:a16="http://schemas.microsoft.com/office/drawing/2014/main" id="{33185239-CF9D-5084-31FE-3849CFA058F9}"/>
              </a:ext>
            </a:extLst>
          </p:cNvPr>
          <p:cNvSpPr>
            <a:spLocks noGrp="1"/>
          </p:cNvSpPr>
          <p:nvPr>
            <p:ph type="title"/>
          </p:nvPr>
        </p:nvSpPr>
        <p:spPr>
          <a:xfrm>
            <a:off x="727200" y="432000"/>
            <a:ext cx="5040000" cy="369332"/>
          </a:xfrm>
        </p:spPr>
        <p:txBody>
          <a:bodyPr/>
          <a:lstStyle/>
          <a:p>
            <a:r>
              <a:rPr lang="en-GB" dirty="0"/>
              <a:t>5. The Four-Step Travel Demand Model</a:t>
            </a:r>
            <a:endParaRPr lang="LID4096" dirty="0"/>
          </a:p>
        </p:txBody>
      </p:sp>
    </p:spTree>
    <p:extLst>
      <p:ext uri="{BB962C8B-B14F-4D97-AF65-F5344CB8AC3E}">
        <p14:creationId xmlns:p14="http://schemas.microsoft.com/office/powerpoint/2010/main" val="22888657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FA99D-36E5-C5E3-C18B-6B68179F2DA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2215BC5-BDF7-38AA-0239-1DCAF18F915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Step 3: Mode Choice</a:t>
            </a:r>
          </a:p>
        </p:txBody>
      </p:sp>
      <p:sp>
        <p:nvSpPr>
          <p:cNvPr id="7" name="object 3">
            <a:extLst>
              <a:ext uri="{FF2B5EF4-FFF2-40B4-BE49-F238E27FC236}">
                <a16:creationId xmlns:a16="http://schemas.microsoft.com/office/drawing/2014/main" id="{48508516-986A-BBED-A68E-348CFC222E7D}"/>
              </a:ext>
            </a:extLst>
          </p:cNvPr>
          <p:cNvSpPr txBox="1"/>
          <p:nvPr/>
        </p:nvSpPr>
        <p:spPr>
          <a:xfrm>
            <a:off x="740567" y="1514807"/>
            <a:ext cx="10725152" cy="462800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Mode choice determines which mode of transport travelers will use (car, bus, metro, cycling, walking, etc.). It considers the preferences and constraints that influence people's decisions.</a:t>
            </a:r>
          </a:p>
          <a:p>
            <a:pPr marL="16328" defTabSz="1175644" hangingPunct="1">
              <a:lnSpc>
                <a:spcPct val="100000"/>
              </a:lnSpc>
              <a:spcBef>
                <a:spcPts val="129"/>
              </a:spcBef>
            </a:pPr>
            <a:r>
              <a:rPr lang="en-US" sz="1800" b="1" dirty="0">
                <a:solidFill>
                  <a:sysClr val="windowText" lastClr="000000"/>
                </a:solidFill>
                <a:latin typeface="Arial"/>
                <a:cs typeface="Arial"/>
              </a:rPr>
              <a:t>Key Influencing Factors:</a:t>
            </a:r>
          </a:p>
          <a:p>
            <a:pPr marL="16328" lvl="1" defTabSz="1175644" hangingPunct="1">
              <a:lnSpc>
                <a:spcPct val="100000"/>
              </a:lnSpc>
              <a:spcBef>
                <a:spcPts val="129"/>
              </a:spcBef>
            </a:pPr>
            <a:r>
              <a:rPr lang="en-US" sz="1800" dirty="0">
                <a:solidFill>
                  <a:sysClr val="windowText" lastClr="000000"/>
                </a:solidFill>
                <a:latin typeface="Arial"/>
                <a:cs typeface="Arial"/>
              </a:rPr>
              <a:t>✅ Travel time – Faster modes (like metro) are often preferred.</a:t>
            </a:r>
          </a:p>
          <a:p>
            <a:pPr marL="16328" lvl="1" defTabSz="1175644" hangingPunct="1">
              <a:lnSpc>
                <a:spcPct val="100000"/>
              </a:lnSpc>
              <a:spcBef>
                <a:spcPts val="129"/>
              </a:spcBef>
            </a:pPr>
            <a:r>
              <a:rPr lang="en-US" sz="1800" dirty="0">
                <a:solidFill>
                  <a:sysClr val="windowText" lastClr="000000"/>
                </a:solidFill>
                <a:latin typeface="Arial"/>
                <a:cs typeface="Arial"/>
              </a:rPr>
              <a:t>✅ Travel cost – Cheaper options attract budget-conscious travelers.</a:t>
            </a:r>
          </a:p>
          <a:p>
            <a:pPr marL="16328" lvl="1" defTabSz="1175644" hangingPunct="1">
              <a:lnSpc>
                <a:spcPct val="100000"/>
              </a:lnSpc>
              <a:spcBef>
                <a:spcPts val="129"/>
              </a:spcBef>
            </a:pPr>
            <a:r>
              <a:rPr lang="en-US" sz="1800" dirty="0">
                <a:solidFill>
                  <a:sysClr val="windowText" lastClr="000000"/>
                </a:solidFill>
                <a:latin typeface="Arial"/>
                <a:cs typeface="Arial"/>
              </a:rPr>
              <a:t>✅ Convenience &amp; accessibility – If a bus stop is nearby, more people may use it.</a:t>
            </a:r>
          </a:p>
          <a:p>
            <a:pPr marL="16328" lvl="1" defTabSz="1175644" hangingPunct="1">
              <a:lnSpc>
                <a:spcPct val="100000"/>
              </a:lnSpc>
              <a:spcBef>
                <a:spcPts val="129"/>
              </a:spcBef>
            </a:pPr>
            <a:r>
              <a:rPr lang="en-US" sz="1800" dirty="0">
                <a:solidFill>
                  <a:sysClr val="windowText" lastClr="000000"/>
                </a:solidFill>
                <a:latin typeface="Arial"/>
                <a:cs typeface="Arial"/>
              </a:rPr>
              <a:t>✅ Comfort &amp; safety – Clean, safe, and reliable public transport attracts more users.</a:t>
            </a:r>
          </a:p>
          <a:p>
            <a:pPr marL="16328" defTabSz="1175644" hangingPunct="1">
              <a:lnSpc>
                <a:spcPct val="100000"/>
              </a:lnSpc>
              <a:spcBef>
                <a:spcPts val="129"/>
              </a:spcBef>
            </a:pPr>
            <a:r>
              <a:rPr lang="en-US" sz="1800" b="1" dirty="0">
                <a:solidFill>
                  <a:sysClr val="windowText" lastClr="000000"/>
                </a:solidFill>
                <a:latin typeface="Arial"/>
                <a:cs typeface="Arial"/>
              </a:rPr>
              <a:t>Example:</a:t>
            </a:r>
          </a:p>
          <a:p>
            <a:pPr marL="16328" lvl="1" defTabSz="1175644" hangingPunct="1">
              <a:lnSpc>
                <a:spcPct val="100000"/>
              </a:lnSpc>
              <a:spcBef>
                <a:spcPts val="129"/>
              </a:spcBef>
            </a:pPr>
            <a:r>
              <a:rPr lang="en-US" sz="1800" dirty="0">
                <a:solidFill>
                  <a:sysClr val="windowText" lastClr="000000"/>
                </a:solidFill>
                <a:latin typeface="Arial"/>
                <a:cs typeface="Arial"/>
              </a:rPr>
              <a:t>✅ If metro fares are reduced, more commuters may switch from cars to public transit.</a:t>
            </a:r>
          </a:p>
          <a:p>
            <a:pPr marL="16328" lvl="1" defTabSz="1175644" hangingPunct="1">
              <a:lnSpc>
                <a:spcPct val="100000"/>
              </a:lnSpc>
              <a:spcBef>
                <a:spcPts val="129"/>
              </a:spcBef>
            </a:pPr>
            <a:r>
              <a:rPr lang="en-US" sz="1800" dirty="0">
                <a:solidFill>
                  <a:sysClr val="windowText" lastClr="000000"/>
                </a:solidFill>
                <a:latin typeface="Arial"/>
                <a:cs typeface="Arial"/>
              </a:rPr>
              <a:t>✅ If parking fees in downtown areas increase, people may shift to buses or ride-sharing.</a:t>
            </a:r>
          </a:p>
          <a:p>
            <a:pPr marL="16328" lvl="1" defTabSz="1175644" hangingPunct="1">
              <a:lnSpc>
                <a:spcPct val="100000"/>
              </a:lnSpc>
              <a:spcBef>
                <a:spcPts val="129"/>
              </a:spcBef>
            </a:pPr>
            <a:r>
              <a:rPr lang="en-US" sz="1800" dirty="0">
                <a:solidFill>
                  <a:sysClr val="windowText" lastClr="000000"/>
                </a:solidFill>
                <a:latin typeface="Arial"/>
                <a:cs typeface="Arial"/>
              </a:rPr>
              <a:t>✅ If a new bike lane is built, more cyclists may choose biking over short car trips.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Why it Matters? Mode choice analysis helps transportation planners.</a:t>
            </a:r>
          </a:p>
          <a:p>
            <a:pPr marL="16328" lvl="1" defTabSz="1175644" hangingPunct="1">
              <a:lnSpc>
                <a:spcPct val="100000"/>
              </a:lnSpc>
              <a:spcBef>
                <a:spcPts val="129"/>
              </a:spcBef>
            </a:pPr>
            <a:r>
              <a:rPr lang="en-US" sz="1800" dirty="0">
                <a:solidFill>
                  <a:sysClr val="windowText" lastClr="000000"/>
                </a:solidFill>
                <a:latin typeface="Arial"/>
                <a:cs typeface="Arial"/>
              </a:rPr>
              <a:t>✅ Improve public transit services by making them more attractive.</a:t>
            </a:r>
          </a:p>
          <a:p>
            <a:pPr marL="16328" lvl="1" defTabSz="1175644" hangingPunct="1">
              <a:lnSpc>
                <a:spcPct val="100000"/>
              </a:lnSpc>
              <a:spcBef>
                <a:spcPts val="129"/>
              </a:spcBef>
            </a:pPr>
            <a:r>
              <a:rPr lang="en-US" sz="1800" dirty="0">
                <a:solidFill>
                  <a:sysClr val="windowText" lastClr="000000"/>
                </a:solidFill>
                <a:latin typeface="Arial"/>
                <a:cs typeface="Arial"/>
              </a:rPr>
              <a:t>✅ Promote sustainable transport (cycling, walking) to reduce pollution.</a:t>
            </a:r>
          </a:p>
          <a:p>
            <a:pPr marL="16328" lvl="1" defTabSz="1175644" hangingPunct="1">
              <a:lnSpc>
                <a:spcPct val="100000"/>
              </a:lnSpc>
              <a:spcBef>
                <a:spcPts val="129"/>
              </a:spcBef>
            </a:pPr>
            <a:r>
              <a:rPr lang="en-US" sz="1800" dirty="0">
                <a:solidFill>
                  <a:sysClr val="windowText" lastClr="000000"/>
                </a:solidFill>
                <a:latin typeface="Arial"/>
                <a:cs typeface="Arial"/>
              </a:rPr>
              <a:t>✅ Reduce traffic congestion by encouraging shared transportation options.</a:t>
            </a:r>
          </a:p>
        </p:txBody>
      </p:sp>
      <p:sp>
        <p:nvSpPr>
          <p:cNvPr id="5" name="Title 4">
            <a:extLst>
              <a:ext uri="{FF2B5EF4-FFF2-40B4-BE49-F238E27FC236}">
                <a16:creationId xmlns:a16="http://schemas.microsoft.com/office/drawing/2014/main" id="{67699591-B256-4ACD-06CE-14350C2149A1}"/>
              </a:ext>
            </a:extLst>
          </p:cNvPr>
          <p:cNvSpPr>
            <a:spLocks noGrp="1"/>
          </p:cNvSpPr>
          <p:nvPr>
            <p:ph type="title"/>
          </p:nvPr>
        </p:nvSpPr>
        <p:spPr>
          <a:xfrm>
            <a:off x="727200" y="432000"/>
            <a:ext cx="5040000" cy="369332"/>
          </a:xfrm>
        </p:spPr>
        <p:txBody>
          <a:bodyPr/>
          <a:lstStyle/>
          <a:p>
            <a:r>
              <a:rPr lang="en-GB" dirty="0"/>
              <a:t>5. The Four-Step Travel Demand Model</a:t>
            </a:r>
            <a:endParaRPr lang="LID4096" dirty="0"/>
          </a:p>
        </p:txBody>
      </p:sp>
    </p:spTree>
    <p:extLst>
      <p:ext uri="{BB962C8B-B14F-4D97-AF65-F5344CB8AC3E}">
        <p14:creationId xmlns:p14="http://schemas.microsoft.com/office/powerpoint/2010/main" val="13774939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01DBB-7EF3-61B2-372E-302C6B99CE7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FAD2C99-E182-A88D-39E1-EFA183C529D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Step 4: Route Assignment</a:t>
            </a:r>
          </a:p>
        </p:txBody>
      </p:sp>
      <p:sp>
        <p:nvSpPr>
          <p:cNvPr id="7" name="object 3">
            <a:extLst>
              <a:ext uri="{FF2B5EF4-FFF2-40B4-BE49-F238E27FC236}">
                <a16:creationId xmlns:a16="http://schemas.microsoft.com/office/drawing/2014/main" id="{31A8C407-E9D6-33F9-76D0-20505E5148DF}"/>
              </a:ext>
            </a:extLst>
          </p:cNvPr>
          <p:cNvSpPr txBox="1"/>
          <p:nvPr/>
        </p:nvSpPr>
        <p:spPr>
          <a:xfrm>
            <a:off x="740567" y="1514807"/>
            <a:ext cx="10725152" cy="475368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Route assignment determines which roads or paths travelers take to reach their destination. It predicts how traffic flows across the network and which routes are likely to experience congestion.</a:t>
            </a:r>
          </a:p>
          <a:p>
            <a:pPr marL="16328" defTabSz="1175644" hangingPunct="1">
              <a:lnSpc>
                <a:spcPct val="100000"/>
              </a:lnSpc>
              <a:spcBef>
                <a:spcPts val="129"/>
              </a:spcBef>
            </a:pPr>
            <a:r>
              <a:rPr lang="en-US" sz="1800" b="1" dirty="0">
                <a:solidFill>
                  <a:sysClr val="windowText" lastClr="000000"/>
                </a:solidFill>
                <a:latin typeface="Arial"/>
                <a:cs typeface="Arial"/>
              </a:rPr>
              <a:t>Key Factors Influencing Route Choice:</a:t>
            </a:r>
          </a:p>
          <a:p>
            <a:pPr marL="16328" lvl="1" defTabSz="1175644" hangingPunct="1">
              <a:lnSpc>
                <a:spcPct val="100000"/>
              </a:lnSpc>
              <a:spcBef>
                <a:spcPts val="129"/>
              </a:spcBef>
            </a:pPr>
            <a:r>
              <a:rPr lang="en-US" sz="1800" dirty="0">
                <a:solidFill>
                  <a:sysClr val="windowText" lastClr="000000"/>
                </a:solidFill>
                <a:latin typeface="Arial"/>
                <a:cs typeface="Arial"/>
              </a:rPr>
              <a:t>✅ Shortest or fastest route – People prefer routes with the least travel time.</a:t>
            </a:r>
          </a:p>
          <a:p>
            <a:pPr marL="16328" lvl="1" defTabSz="1175644" hangingPunct="1">
              <a:lnSpc>
                <a:spcPct val="100000"/>
              </a:lnSpc>
              <a:spcBef>
                <a:spcPts val="129"/>
              </a:spcBef>
            </a:pPr>
            <a:r>
              <a:rPr lang="en-US" sz="1800" dirty="0">
                <a:solidFill>
                  <a:sysClr val="windowText" lastClr="000000"/>
                </a:solidFill>
                <a:latin typeface="Arial"/>
                <a:cs typeface="Arial"/>
              </a:rPr>
              <a:t>✅ Traffic congestion – Travelers may avoid congested roads.</a:t>
            </a:r>
          </a:p>
          <a:p>
            <a:pPr marL="16328" lvl="1" defTabSz="1175644" hangingPunct="1">
              <a:lnSpc>
                <a:spcPct val="100000"/>
              </a:lnSpc>
              <a:spcBef>
                <a:spcPts val="129"/>
              </a:spcBef>
            </a:pPr>
            <a:r>
              <a:rPr lang="en-US" sz="1800" dirty="0">
                <a:solidFill>
                  <a:sysClr val="windowText" lastClr="000000"/>
                </a:solidFill>
                <a:latin typeface="Arial"/>
                <a:cs typeface="Arial"/>
              </a:rPr>
              <a:t>✅ Road capacity – Some roads can handle more vehicles than others.</a:t>
            </a:r>
          </a:p>
          <a:p>
            <a:pPr marL="16328" lvl="1" defTabSz="1175644" hangingPunct="1">
              <a:lnSpc>
                <a:spcPct val="100000"/>
              </a:lnSpc>
              <a:spcBef>
                <a:spcPts val="129"/>
              </a:spcBef>
            </a:pPr>
            <a:r>
              <a:rPr lang="en-US" sz="1800" dirty="0">
                <a:solidFill>
                  <a:sysClr val="windowText" lastClr="000000"/>
                </a:solidFill>
                <a:latin typeface="Arial"/>
                <a:cs typeface="Arial"/>
              </a:rPr>
              <a:t>✅ Navigation tools &amp; real-time data – GPS apps (like Google Maps) dynamically change routes based on real-time traffic conditions.</a:t>
            </a:r>
          </a:p>
          <a:p>
            <a:pPr marL="16328" defTabSz="1175644" hangingPunct="1">
              <a:lnSpc>
                <a:spcPct val="150000"/>
              </a:lnSpc>
              <a:spcBef>
                <a:spcPts val="129"/>
              </a:spcBef>
            </a:pPr>
            <a:r>
              <a:rPr lang="en-US" sz="1800" b="1" dirty="0">
                <a:solidFill>
                  <a:sysClr val="windowText" lastClr="000000"/>
                </a:solidFill>
                <a:latin typeface="Arial"/>
                <a:cs typeface="Arial"/>
              </a:rPr>
              <a:t>Example:</a:t>
            </a:r>
          </a:p>
          <a:p>
            <a:pPr marL="16328" lvl="1" defTabSz="1175644" hangingPunct="1">
              <a:lnSpc>
                <a:spcPct val="100000"/>
              </a:lnSpc>
              <a:spcBef>
                <a:spcPts val="129"/>
              </a:spcBef>
            </a:pPr>
            <a:r>
              <a:rPr lang="en-US" sz="1800" dirty="0">
                <a:solidFill>
                  <a:sysClr val="windowText" lastClr="000000"/>
                </a:solidFill>
                <a:latin typeface="Arial"/>
                <a:cs typeface="Arial"/>
              </a:rPr>
              <a:t>✅ Morning commuters may prefer highways over local roads to save time.</a:t>
            </a:r>
          </a:p>
          <a:p>
            <a:pPr marL="16328" lvl="1" defTabSz="1175644" hangingPunct="1">
              <a:lnSpc>
                <a:spcPct val="100000"/>
              </a:lnSpc>
              <a:spcBef>
                <a:spcPts val="129"/>
              </a:spcBef>
            </a:pPr>
            <a:r>
              <a:rPr lang="en-US" sz="1800" dirty="0">
                <a:solidFill>
                  <a:sysClr val="windowText" lastClr="000000"/>
                </a:solidFill>
                <a:latin typeface="Arial"/>
                <a:cs typeface="Arial"/>
              </a:rPr>
              <a:t>✅ During traffic jams, drivers might switch to alternative routes suggested by navigation apps.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Why it Matters? Route assignment helps planners.</a:t>
            </a:r>
          </a:p>
          <a:p>
            <a:pPr marL="16328" lvl="1" defTabSz="1175644" hangingPunct="1">
              <a:lnSpc>
                <a:spcPct val="100000"/>
              </a:lnSpc>
              <a:spcBef>
                <a:spcPts val="129"/>
              </a:spcBef>
            </a:pPr>
            <a:r>
              <a:rPr lang="en-US" sz="1800" dirty="0">
                <a:solidFill>
                  <a:sysClr val="windowText" lastClr="000000"/>
                </a:solidFill>
                <a:latin typeface="Arial"/>
                <a:cs typeface="Arial"/>
              </a:rPr>
              <a:t>✅ Optimize traffic flow and reduce bottlenecks.</a:t>
            </a:r>
          </a:p>
          <a:p>
            <a:pPr marL="16328" lvl="1" defTabSz="1175644" hangingPunct="1">
              <a:lnSpc>
                <a:spcPct val="100000"/>
              </a:lnSpc>
              <a:spcBef>
                <a:spcPts val="129"/>
              </a:spcBef>
            </a:pPr>
            <a:r>
              <a:rPr lang="en-US" sz="1800" dirty="0">
                <a:solidFill>
                  <a:sysClr val="windowText" lastClr="000000"/>
                </a:solidFill>
                <a:latin typeface="Arial"/>
                <a:cs typeface="Arial"/>
              </a:rPr>
              <a:t>✅ Improve road network efficiency by designing better intersections and bypasses.</a:t>
            </a:r>
          </a:p>
          <a:p>
            <a:pPr marL="16328" lvl="1" defTabSz="1175644" hangingPunct="1">
              <a:lnSpc>
                <a:spcPct val="100000"/>
              </a:lnSpc>
              <a:spcBef>
                <a:spcPts val="129"/>
              </a:spcBef>
            </a:pPr>
            <a:r>
              <a:rPr lang="en-US" sz="1800" dirty="0">
                <a:solidFill>
                  <a:sysClr val="windowText" lastClr="000000"/>
                </a:solidFill>
                <a:latin typeface="Arial"/>
                <a:cs typeface="Arial"/>
              </a:rPr>
              <a:t>✅ Integrate intelligent traffic management systems for real-time adjustments.</a:t>
            </a:r>
          </a:p>
        </p:txBody>
      </p:sp>
      <p:sp>
        <p:nvSpPr>
          <p:cNvPr id="5" name="Title 4">
            <a:extLst>
              <a:ext uri="{FF2B5EF4-FFF2-40B4-BE49-F238E27FC236}">
                <a16:creationId xmlns:a16="http://schemas.microsoft.com/office/drawing/2014/main" id="{CD14A90B-3C07-8491-18C2-3BFFFD273B6D}"/>
              </a:ext>
            </a:extLst>
          </p:cNvPr>
          <p:cNvSpPr>
            <a:spLocks noGrp="1"/>
          </p:cNvSpPr>
          <p:nvPr>
            <p:ph type="title"/>
          </p:nvPr>
        </p:nvSpPr>
        <p:spPr>
          <a:xfrm>
            <a:off x="727200" y="432000"/>
            <a:ext cx="5040000" cy="369332"/>
          </a:xfrm>
        </p:spPr>
        <p:txBody>
          <a:bodyPr/>
          <a:lstStyle/>
          <a:p>
            <a:r>
              <a:rPr lang="en-GB" dirty="0"/>
              <a:t>5. The Four-Step Travel Demand Model</a:t>
            </a:r>
            <a:endParaRPr lang="LID4096" dirty="0"/>
          </a:p>
        </p:txBody>
      </p:sp>
    </p:spTree>
    <p:extLst>
      <p:ext uri="{BB962C8B-B14F-4D97-AF65-F5344CB8AC3E}">
        <p14:creationId xmlns:p14="http://schemas.microsoft.com/office/powerpoint/2010/main" val="300029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C920E-A9BF-A705-EAE5-4BC3BB1A968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03E261B-BCE5-4A5E-CF13-EF199E6E7C1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5.2 </a:t>
            </a:r>
            <a:r>
              <a:rPr lang="en-GB" sz="1800" b="1" dirty="0">
                <a:solidFill>
                  <a:sysClr val="windowText" lastClr="000000"/>
                </a:solidFill>
                <a:latin typeface="Arial"/>
                <a:cs typeface="Arial"/>
              </a:rPr>
              <a:t>Strengths &amp; Limitations of FSM</a:t>
            </a:r>
            <a:r>
              <a:rPr lang="en-US" sz="1800" b="1" dirty="0">
                <a:solidFill>
                  <a:sysClr val="windowText" lastClr="000000"/>
                </a:solidFill>
                <a:latin typeface="Arial"/>
                <a:cs typeface="Arial"/>
              </a:rPr>
              <a:t> </a:t>
            </a:r>
          </a:p>
        </p:txBody>
      </p:sp>
      <p:sp>
        <p:nvSpPr>
          <p:cNvPr id="7" name="object 3">
            <a:extLst>
              <a:ext uri="{FF2B5EF4-FFF2-40B4-BE49-F238E27FC236}">
                <a16:creationId xmlns:a16="http://schemas.microsoft.com/office/drawing/2014/main" id="{CA1CEBB5-708A-695F-8B99-D57B4B378C2A}"/>
              </a:ext>
            </a:extLst>
          </p:cNvPr>
          <p:cNvSpPr txBox="1"/>
          <p:nvPr/>
        </p:nvSpPr>
        <p:spPr>
          <a:xfrm>
            <a:off x="740567"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The Four-Step Model (FSM) is one of the most widely used methods in transport planning because it is simple, structured, and practical. However, it also has limitations, especially in modern cities where travel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is more complex. </a:t>
            </a:r>
            <a:endParaRPr lang="en-US" sz="1800" dirty="0">
              <a:solidFill>
                <a:sysClr val="windowText" lastClr="000000"/>
              </a:solidFill>
              <a:latin typeface="Arial"/>
              <a:cs typeface="Arial"/>
            </a:endParaRPr>
          </a:p>
        </p:txBody>
      </p:sp>
      <p:sp>
        <p:nvSpPr>
          <p:cNvPr id="6" name="Title 5">
            <a:extLst>
              <a:ext uri="{FF2B5EF4-FFF2-40B4-BE49-F238E27FC236}">
                <a16:creationId xmlns:a16="http://schemas.microsoft.com/office/drawing/2014/main" id="{5D87957E-AFDA-FCA2-BBCA-D6612BC54E81}"/>
              </a:ext>
            </a:extLst>
          </p:cNvPr>
          <p:cNvSpPr>
            <a:spLocks noGrp="1"/>
          </p:cNvSpPr>
          <p:nvPr>
            <p:ph type="title"/>
          </p:nvPr>
        </p:nvSpPr>
        <p:spPr>
          <a:xfrm>
            <a:off x="727200" y="432000"/>
            <a:ext cx="5040000" cy="369332"/>
          </a:xfrm>
        </p:spPr>
        <p:txBody>
          <a:bodyPr/>
          <a:lstStyle/>
          <a:p>
            <a:r>
              <a:rPr lang="en-GB" dirty="0"/>
              <a:t>5. The Four-Step Travel Demand Model</a:t>
            </a:r>
            <a:endParaRPr lang="LID4096" dirty="0"/>
          </a:p>
        </p:txBody>
      </p:sp>
      <p:sp>
        <p:nvSpPr>
          <p:cNvPr id="2" name="object 3">
            <a:extLst>
              <a:ext uri="{FF2B5EF4-FFF2-40B4-BE49-F238E27FC236}">
                <a16:creationId xmlns:a16="http://schemas.microsoft.com/office/drawing/2014/main" id="{568E6D1C-D398-7862-E347-712CDFE71BE5}"/>
              </a:ext>
            </a:extLst>
          </p:cNvPr>
          <p:cNvSpPr txBox="1"/>
          <p:nvPr/>
        </p:nvSpPr>
        <p:spPr>
          <a:xfrm>
            <a:off x="733424" y="2502317"/>
            <a:ext cx="10725152" cy="174260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Strengths of FSM:</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Easy to understand and apply: clear steps that beginners can follow.</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Widely used and well-documented: strong support, tools, and data availability.</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Useful for long-term forecasting: supports big infrastructure planning.</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Good for evaluating policy scenarios: new roads, public transport expansion.</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Computationally efficient: works well even with large regions.</a:t>
            </a:r>
            <a:endParaRPr lang="en-US" sz="18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01E6059F-28AA-E195-95EE-95E5B732B3E7}"/>
              </a:ext>
            </a:extLst>
          </p:cNvPr>
          <p:cNvSpPr txBox="1"/>
          <p:nvPr/>
        </p:nvSpPr>
        <p:spPr>
          <a:xfrm>
            <a:off x="740567" y="4384944"/>
            <a:ext cx="10725152" cy="172977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Limitations of FSM:</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Assumes simplified travel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may not capture real human decisions accurately.</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Treats trips as independent steps instead of linking daily activities.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Less suitable for short-term, dynamic conditions like congestion changes over minutes/hours.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Not ideal for modern mobility trends: ride-sharing, teleworking, micromobility, AVs.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Relies on aggregated data, which hides individual travel variations.</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3060938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a:t>
            </a:r>
            <a:r>
              <a:rPr lang="en-US" sz="3200" b="1" dirty="0">
                <a:solidFill>
                  <a:prstClr val="white"/>
                </a:solidFill>
                <a:latin typeface="Calibri"/>
              </a:rPr>
              <a:t>6</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Case Studies</a:t>
            </a:r>
          </a:p>
        </p:txBody>
      </p:sp>
    </p:spTree>
    <p:extLst>
      <p:ext uri="{BB962C8B-B14F-4D97-AF65-F5344CB8AC3E}">
        <p14:creationId xmlns:p14="http://schemas.microsoft.com/office/powerpoint/2010/main" val="12297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222AA-40DC-965F-BA70-D04A595B8B7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FDB5DC4-0721-038D-9A04-6CA6B9EF95F5}"/>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6.1 Case Study 1: Public Transit Expansion in a Metropolitan City</a:t>
            </a:r>
          </a:p>
        </p:txBody>
      </p:sp>
      <p:sp>
        <p:nvSpPr>
          <p:cNvPr id="7" name="object 3">
            <a:extLst>
              <a:ext uri="{FF2B5EF4-FFF2-40B4-BE49-F238E27FC236}">
                <a16:creationId xmlns:a16="http://schemas.microsoft.com/office/drawing/2014/main" id="{9DFAC0B2-4779-5DA9-D51F-0A78AC0919D5}"/>
              </a:ext>
            </a:extLst>
          </p:cNvPr>
          <p:cNvSpPr txBox="1"/>
          <p:nvPr/>
        </p:nvSpPr>
        <p:spPr>
          <a:xfrm>
            <a:off x="740567" y="1514807"/>
            <a:ext cx="11049356" cy="473572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700" b="1" dirty="0">
                <a:solidFill>
                  <a:sysClr val="windowText" lastClr="000000"/>
                </a:solidFill>
                <a:latin typeface="Arial"/>
                <a:cs typeface="Arial"/>
              </a:rPr>
              <a:t>Scenario: </a:t>
            </a:r>
            <a:r>
              <a:rPr lang="en-US" sz="1700" dirty="0">
                <a:solidFill>
                  <a:sysClr val="windowText" lastClr="000000"/>
                </a:solidFill>
                <a:latin typeface="Arial"/>
                <a:cs typeface="Arial"/>
              </a:rPr>
              <a:t>A fast-growing metropolitan city faces severe traffic congestion, especially during peak hours. To address this, the government decides to introduce a new metro rail line to improve public transportation.</a:t>
            </a:r>
          </a:p>
          <a:p>
            <a:pPr marL="16328" defTabSz="1175644" hangingPunct="1">
              <a:lnSpc>
                <a:spcPct val="150000"/>
              </a:lnSpc>
              <a:spcBef>
                <a:spcPts val="129"/>
              </a:spcBef>
            </a:pPr>
            <a:r>
              <a:rPr lang="en-US" sz="1700" b="1" dirty="0">
                <a:solidFill>
                  <a:sysClr val="windowText" lastClr="000000"/>
                </a:solidFill>
                <a:latin typeface="Arial"/>
                <a:cs typeface="Arial"/>
              </a:rPr>
              <a:t>How Travel Demand Modeling Helps:</a:t>
            </a:r>
          </a:p>
          <a:p>
            <a:pPr marL="627063" lvl="1" indent="-384175" defTabSz="1175644" hangingPunct="1">
              <a:lnSpc>
                <a:spcPct val="100000"/>
              </a:lnSpc>
              <a:spcBef>
                <a:spcPts val="129"/>
              </a:spcBef>
            </a:pPr>
            <a:r>
              <a:rPr lang="en-US" sz="1700" dirty="0">
                <a:solidFill>
                  <a:sysClr val="windowText" lastClr="000000"/>
                </a:solidFill>
                <a:latin typeface="Arial"/>
                <a:cs typeface="Arial"/>
              </a:rPr>
              <a:t>✅ </a:t>
            </a:r>
            <a:r>
              <a:rPr lang="en-US" sz="1700" b="1" dirty="0">
                <a:solidFill>
                  <a:sysClr val="windowText" lastClr="000000"/>
                </a:solidFill>
                <a:latin typeface="Arial"/>
                <a:cs typeface="Arial"/>
              </a:rPr>
              <a:t>Before metro construction: </a:t>
            </a:r>
            <a:r>
              <a:rPr lang="en-US" sz="1700" dirty="0">
                <a:solidFill>
                  <a:sysClr val="windowText" lastClr="000000"/>
                </a:solidFill>
                <a:latin typeface="Arial"/>
                <a:cs typeface="Arial"/>
              </a:rPr>
              <a:t>Travel demand modeling analyzes current travel patterns, predicting how many people will shift from cars and buses to metro.</a:t>
            </a:r>
          </a:p>
          <a:p>
            <a:pPr marL="627063" lvl="1" indent="-384175" defTabSz="1175644" hangingPunct="1">
              <a:lnSpc>
                <a:spcPct val="100000"/>
              </a:lnSpc>
              <a:spcBef>
                <a:spcPts val="129"/>
              </a:spcBef>
            </a:pPr>
            <a:r>
              <a:rPr lang="en-US" sz="1700" b="1" dirty="0">
                <a:solidFill>
                  <a:sysClr val="windowText" lastClr="000000"/>
                </a:solidFill>
                <a:latin typeface="Arial"/>
                <a:cs typeface="Arial"/>
              </a:rPr>
              <a:t>✅ After metro implementation: </a:t>
            </a:r>
            <a:r>
              <a:rPr lang="en-US" sz="1700" dirty="0">
                <a:solidFill>
                  <a:sysClr val="windowText" lastClr="000000"/>
                </a:solidFill>
                <a:latin typeface="Arial"/>
                <a:cs typeface="Arial"/>
              </a:rPr>
              <a:t>The model evaluates the impact on congestion, travel time, and environmental benefits.</a:t>
            </a:r>
          </a:p>
          <a:p>
            <a:pPr marL="16328" defTabSz="1175644" hangingPunct="1">
              <a:lnSpc>
                <a:spcPct val="150000"/>
              </a:lnSpc>
              <a:spcBef>
                <a:spcPts val="129"/>
              </a:spcBef>
            </a:pPr>
            <a:r>
              <a:rPr lang="en-US" sz="1700" b="1" dirty="0">
                <a:solidFill>
                  <a:sysClr val="windowText" lastClr="000000"/>
                </a:solidFill>
                <a:latin typeface="Arial"/>
                <a:cs typeface="Arial"/>
              </a:rPr>
              <a:t>Key Findings:</a:t>
            </a:r>
          </a:p>
          <a:p>
            <a:pPr marL="16328" lvl="1" defTabSz="1175644" hangingPunct="1">
              <a:lnSpc>
                <a:spcPct val="100000"/>
              </a:lnSpc>
              <a:spcBef>
                <a:spcPts val="129"/>
              </a:spcBef>
            </a:pPr>
            <a:r>
              <a:rPr lang="en-US" sz="1700" dirty="0">
                <a:solidFill>
                  <a:sysClr val="windowText" lastClr="000000"/>
                </a:solidFill>
                <a:latin typeface="Arial"/>
                <a:cs typeface="Arial"/>
              </a:rPr>
              <a:t>✅ A significant shift from private vehicles to metro, reducing the number of cars on the road.</a:t>
            </a:r>
          </a:p>
          <a:p>
            <a:pPr marL="627063" lvl="1" indent="-384175" defTabSz="1175644" hangingPunct="1">
              <a:lnSpc>
                <a:spcPct val="100000"/>
              </a:lnSpc>
              <a:spcBef>
                <a:spcPts val="129"/>
              </a:spcBef>
            </a:pPr>
            <a:r>
              <a:rPr lang="en-US" sz="1700" dirty="0">
                <a:solidFill>
                  <a:sysClr val="windowText" lastClr="000000"/>
                </a:solidFill>
                <a:latin typeface="Arial"/>
                <a:cs typeface="Arial"/>
              </a:rPr>
              <a:t>✅ Shorter travel times and better accessibility, leading to increased productivity and reduction in peak-hour congestion, improving road conditions</a:t>
            </a:r>
          </a:p>
          <a:p>
            <a:pPr marL="16328" lvl="1" defTabSz="1175644" hangingPunct="1">
              <a:lnSpc>
                <a:spcPct val="100000"/>
              </a:lnSpc>
              <a:spcBef>
                <a:spcPts val="129"/>
              </a:spcBef>
            </a:pPr>
            <a:r>
              <a:rPr lang="en-US" sz="1700" dirty="0">
                <a:solidFill>
                  <a:sysClr val="windowText" lastClr="000000"/>
                </a:solidFill>
                <a:latin typeface="Arial"/>
                <a:cs typeface="Arial"/>
              </a:rPr>
              <a:t>✅ Environmental benefits: Lower fuel consumption and reduced emissions due to fewer cars.</a:t>
            </a:r>
          </a:p>
          <a:p>
            <a:pPr marL="16328" defTabSz="1175644" hangingPunct="1">
              <a:lnSpc>
                <a:spcPct val="150000"/>
              </a:lnSpc>
              <a:spcBef>
                <a:spcPts val="129"/>
              </a:spcBef>
            </a:pPr>
            <a:r>
              <a:rPr lang="en-US" sz="1700" b="1" dirty="0">
                <a:solidFill>
                  <a:sysClr val="windowText" lastClr="000000"/>
                </a:solidFill>
                <a:latin typeface="Arial"/>
                <a:cs typeface="Arial"/>
              </a:rPr>
              <a:t>Outcome:</a:t>
            </a:r>
          </a:p>
          <a:p>
            <a:pPr marL="16328" lvl="1" defTabSz="1175644" hangingPunct="1">
              <a:lnSpc>
                <a:spcPct val="100000"/>
              </a:lnSpc>
              <a:spcBef>
                <a:spcPts val="129"/>
              </a:spcBef>
            </a:pPr>
            <a:r>
              <a:rPr lang="en-US" sz="1700" dirty="0">
                <a:solidFill>
                  <a:sysClr val="windowText" lastClr="000000"/>
                </a:solidFill>
                <a:latin typeface="Arial"/>
                <a:cs typeface="Arial"/>
              </a:rPr>
              <a:t>✅ Metro ridership increases significantly as more people prefer affordable, fast, and reliable transit.</a:t>
            </a:r>
          </a:p>
          <a:p>
            <a:pPr marL="16328" lvl="1" defTabSz="1175644" hangingPunct="1">
              <a:lnSpc>
                <a:spcPct val="100000"/>
              </a:lnSpc>
              <a:spcBef>
                <a:spcPts val="129"/>
              </a:spcBef>
            </a:pPr>
            <a:r>
              <a:rPr lang="en-US" sz="1700" dirty="0">
                <a:solidFill>
                  <a:sysClr val="windowText" lastClr="000000"/>
                </a:solidFill>
                <a:latin typeface="Arial"/>
                <a:cs typeface="Arial"/>
              </a:rPr>
              <a:t>✅ Car dependency decreases, reducing the demand for road expansion projects.</a:t>
            </a:r>
          </a:p>
          <a:p>
            <a:pPr marL="16328" lvl="1" defTabSz="1175644" hangingPunct="1">
              <a:lnSpc>
                <a:spcPct val="100000"/>
              </a:lnSpc>
              <a:spcBef>
                <a:spcPts val="129"/>
              </a:spcBef>
            </a:pPr>
            <a:r>
              <a:rPr lang="en-US" sz="1700" dirty="0">
                <a:solidFill>
                  <a:sysClr val="windowText" lastClr="000000"/>
                </a:solidFill>
                <a:latin typeface="Arial"/>
                <a:cs typeface="Arial"/>
              </a:rPr>
              <a:t>✅ Future policies: The city plans more metro extensions based on demand forecasts.</a:t>
            </a:r>
          </a:p>
        </p:txBody>
      </p:sp>
      <p:sp>
        <p:nvSpPr>
          <p:cNvPr id="5" name="Title 4">
            <a:extLst>
              <a:ext uri="{FF2B5EF4-FFF2-40B4-BE49-F238E27FC236}">
                <a16:creationId xmlns:a16="http://schemas.microsoft.com/office/drawing/2014/main" id="{E11C4EAF-B36D-175A-0BF2-F0781D18B466}"/>
              </a:ext>
            </a:extLst>
          </p:cNvPr>
          <p:cNvSpPr>
            <a:spLocks noGrp="1"/>
          </p:cNvSpPr>
          <p:nvPr>
            <p:ph type="title"/>
          </p:nvPr>
        </p:nvSpPr>
        <p:spPr>
          <a:xfrm>
            <a:off x="727200" y="432000"/>
            <a:ext cx="1944000" cy="369332"/>
          </a:xfrm>
        </p:spPr>
        <p:txBody>
          <a:bodyPr/>
          <a:lstStyle/>
          <a:p>
            <a:r>
              <a:rPr lang="en-GB" dirty="0"/>
              <a:t>6. Case Studies </a:t>
            </a:r>
            <a:endParaRPr lang="LID4096" dirty="0"/>
          </a:p>
        </p:txBody>
      </p:sp>
    </p:spTree>
    <p:extLst>
      <p:ext uri="{BB962C8B-B14F-4D97-AF65-F5344CB8AC3E}">
        <p14:creationId xmlns:p14="http://schemas.microsoft.com/office/powerpoint/2010/main" val="2714089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2D294-36E1-887E-041A-6F1A51B66B9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B90229F-D4E4-4858-F573-028A105DADF7}"/>
              </a:ext>
            </a:extLst>
          </p:cNvPr>
          <p:cNvSpPr txBox="1"/>
          <p:nvPr/>
        </p:nvSpPr>
        <p:spPr>
          <a:xfrm>
            <a:off x="726282" y="1025080"/>
            <a:ext cx="10726092" cy="3755974"/>
          </a:xfrm>
          <a:prstGeom prst="rect">
            <a:avLst/>
          </a:prstGeom>
        </p:spPr>
        <p:txBody>
          <a:bodyPr vert="horz" wrap="square" lIns="0" tIns="16329" rIns="0" bIns="0" rtlCol="0">
            <a:spAutoFit/>
          </a:bodyPr>
          <a:lstStyle/>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4.4 Predictive Analysis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4.5 Data-Driven Approach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28</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5: The Four-Step Travel Demand Model (FSM)</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30</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5.1 The Four-Step Travel Demand Model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5.2 Strengths &amp; Limitations of FSM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36</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06: Case Studies	……………..……………………………………………………..……………...	37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6.1 Case Study 1: Public Transit Expansion in a Metropolitan City</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6.2 Case Study 2: Impact of Ride-Sharing Services on Travel Demand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6.3 Lessons Learned: How Travel Demand Modelling Informs Real Planning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40</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07: Quiz</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41</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7.1 MCQ Questions (x10)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42</a:t>
            </a:r>
          </a:p>
          <a:p>
            <a:pPr marL="180975" marR="7348" defTabSz="1175644" hangingPunct="1">
              <a:lnSpc>
                <a:spcPct val="100000"/>
              </a:lnSpc>
              <a:spcBef>
                <a:spcPts val="0"/>
              </a:spcBef>
              <a:tabLst>
                <a:tab pos="10080000" algn="r"/>
                <a:tab pos="10440000" algn="r"/>
              </a:tabLst>
            </a:pPr>
            <a:endParaRPr lang="en-GB" sz="1800" spc="64"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7023A383-20B6-1B9C-4672-1D17A6B6247E}"/>
              </a:ext>
            </a:extLst>
          </p:cNvPr>
          <p:cNvSpPr txBox="1">
            <a:spLocks/>
          </p:cNvSpPr>
          <p:nvPr/>
        </p:nvSpPr>
        <p:spPr>
          <a:xfrm>
            <a:off x="8624048" y="428560"/>
            <a:ext cx="2861564"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Autonomous Vehicles</a:t>
            </a:r>
          </a:p>
        </p:txBody>
      </p:sp>
      <p:sp>
        <p:nvSpPr>
          <p:cNvPr id="14" name="object 2">
            <a:extLst>
              <a:ext uri="{FF2B5EF4-FFF2-40B4-BE49-F238E27FC236}">
                <a16:creationId xmlns:a16="http://schemas.microsoft.com/office/drawing/2014/main" id="{CC49134B-8DFB-1607-746D-9175FDC78671}"/>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27504832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DA84-C173-8D1C-2585-0D17D22EDBF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E65D643-DC0D-16D0-7AA0-C0DE4BDDFC2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6.2 Case Study 2: Impact of Ride-Sharing Services on Travel Demand</a:t>
            </a:r>
          </a:p>
        </p:txBody>
      </p:sp>
      <p:sp>
        <p:nvSpPr>
          <p:cNvPr id="7" name="object 3">
            <a:extLst>
              <a:ext uri="{FF2B5EF4-FFF2-40B4-BE49-F238E27FC236}">
                <a16:creationId xmlns:a16="http://schemas.microsoft.com/office/drawing/2014/main" id="{5476A7C3-39F8-B7B3-4D3C-CAD351DD8CA0}"/>
              </a:ext>
            </a:extLst>
          </p:cNvPr>
          <p:cNvSpPr txBox="1"/>
          <p:nvPr/>
        </p:nvSpPr>
        <p:spPr>
          <a:xfrm>
            <a:off x="740567" y="1514807"/>
            <a:ext cx="10725152" cy="474855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700" b="1" dirty="0">
                <a:solidFill>
                  <a:sysClr val="windowText" lastClr="000000"/>
                </a:solidFill>
                <a:latin typeface="Arial"/>
                <a:cs typeface="Arial"/>
              </a:rPr>
              <a:t>Scenario: </a:t>
            </a:r>
            <a:r>
              <a:rPr lang="en-US" sz="1700" dirty="0">
                <a:solidFill>
                  <a:sysClr val="windowText" lastClr="000000"/>
                </a:solidFill>
                <a:latin typeface="Arial"/>
                <a:cs typeface="Arial"/>
              </a:rPr>
              <a:t>The rise of ride-hailing services like Uber and Lyft has changed urban mobility patterns. More people choose on-demand rides instead of owning personal cars or using public transit.</a:t>
            </a:r>
          </a:p>
          <a:p>
            <a:pPr marL="16328" defTabSz="1175644" hangingPunct="1">
              <a:lnSpc>
                <a:spcPct val="150000"/>
              </a:lnSpc>
              <a:spcBef>
                <a:spcPts val="129"/>
              </a:spcBef>
            </a:pPr>
            <a:r>
              <a:rPr lang="en-US" sz="1700" b="1" dirty="0">
                <a:solidFill>
                  <a:sysClr val="windowText" lastClr="000000"/>
                </a:solidFill>
                <a:latin typeface="Arial"/>
                <a:cs typeface="Arial"/>
              </a:rPr>
              <a:t>How Travel Demand Modeling Helps:</a:t>
            </a:r>
          </a:p>
          <a:p>
            <a:pPr marL="16328" lvl="1" defTabSz="1175644" hangingPunct="1">
              <a:lnSpc>
                <a:spcPct val="100000"/>
              </a:lnSpc>
              <a:spcBef>
                <a:spcPts val="129"/>
              </a:spcBef>
            </a:pPr>
            <a:r>
              <a:rPr lang="en-US" sz="1700" dirty="0">
                <a:solidFill>
                  <a:sysClr val="windowText" lastClr="000000"/>
                </a:solidFill>
                <a:latin typeface="Arial"/>
                <a:cs typeface="Arial"/>
              </a:rPr>
              <a:t>✅ Travel demand models study the shift from traditional transport modes (buses, cars, taxis) to ride-sharing.</a:t>
            </a:r>
          </a:p>
          <a:p>
            <a:pPr marL="16328" lvl="1" defTabSz="1175644" hangingPunct="1">
              <a:lnSpc>
                <a:spcPct val="100000"/>
              </a:lnSpc>
              <a:spcBef>
                <a:spcPts val="129"/>
              </a:spcBef>
            </a:pPr>
            <a:r>
              <a:rPr lang="en-US" sz="1700" dirty="0">
                <a:solidFill>
                  <a:sysClr val="windowText" lastClr="000000"/>
                </a:solidFill>
                <a:latin typeface="Arial"/>
                <a:cs typeface="Arial"/>
              </a:rPr>
              <a:t>✅ Data is analyzed to measure changes in traffic volume, travel times, and congestion levels.</a:t>
            </a:r>
          </a:p>
          <a:p>
            <a:pPr marL="16328" defTabSz="1175644" hangingPunct="1">
              <a:lnSpc>
                <a:spcPct val="100000"/>
              </a:lnSpc>
              <a:spcBef>
                <a:spcPts val="129"/>
              </a:spcBef>
            </a:pPr>
            <a:r>
              <a:rPr lang="en-US" sz="1700" b="1" dirty="0">
                <a:solidFill>
                  <a:sysClr val="windowText" lastClr="000000"/>
                </a:solidFill>
                <a:latin typeface="Arial"/>
                <a:cs typeface="Arial"/>
              </a:rPr>
              <a:t>Key Findings:</a:t>
            </a:r>
          </a:p>
          <a:p>
            <a:pPr marL="16328" lvl="1" defTabSz="1175644" hangingPunct="1">
              <a:lnSpc>
                <a:spcPct val="100000"/>
              </a:lnSpc>
              <a:spcBef>
                <a:spcPts val="129"/>
              </a:spcBef>
            </a:pPr>
            <a:r>
              <a:rPr lang="en-US" sz="1700" dirty="0">
                <a:solidFill>
                  <a:sysClr val="windowText" lastClr="000000"/>
                </a:solidFill>
                <a:latin typeface="Arial"/>
                <a:cs typeface="Arial"/>
              </a:rPr>
              <a:t>✅ Reduced car ownership: More people rely on ride-sharing instead of buying personal vehicles.</a:t>
            </a:r>
          </a:p>
          <a:p>
            <a:pPr marL="627063" lvl="1" indent="-384175" defTabSz="1175644" hangingPunct="1">
              <a:lnSpc>
                <a:spcPct val="100000"/>
              </a:lnSpc>
              <a:spcBef>
                <a:spcPts val="129"/>
              </a:spcBef>
            </a:pPr>
            <a:r>
              <a:rPr lang="en-US" sz="1700" dirty="0">
                <a:solidFill>
                  <a:sysClr val="windowText" lastClr="000000"/>
                </a:solidFill>
                <a:latin typeface="Arial"/>
                <a:cs typeface="Arial"/>
              </a:rPr>
              <a:t>✅ Decline in public transit usage: Some commuters who previously used buses or trains now prefer door-to-door convenience.</a:t>
            </a:r>
          </a:p>
          <a:p>
            <a:pPr marL="627063" lvl="1" indent="-384175" defTabSz="1175644" hangingPunct="1">
              <a:lnSpc>
                <a:spcPct val="100000"/>
              </a:lnSpc>
              <a:spcBef>
                <a:spcPts val="129"/>
              </a:spcBef>
            </a:pPr>
            <a:r>
              <a:rPr lang="en-US" sz="1700" dirty="0">
                <a:solidFill>
                  <a:sysClr val="windowText" lastClr="000000"/>
                </a:solidFill>
                <a:latin typeface="Arial"/>
                <a:cs typeface="Arial"/>
              </a:rPr>
              <a:t>✅ Increased road congestion: More ride-hailing cars on the road contribute to higher traffic volume, especially in busy downtown areas.</a:t>
            </a:r>
          </a:p>
          <a:p>
            <a:pPr marL="627063" lvl="1" indent="-384175" defTabSz="1175644" hangingPunct="1">
              <a:lnSpc>
                <a:spcPct val="100000"/>
              </a:lnSpc>
              <a:spcBef>
                <a:spcPts val="129"/>
              </a:spcBef>
            </a:pPr>
            <a:r>
              <a:rPr lang="en-US" sz="1700" dirty="0">
                <a:solidFill>
                  <a:sysClr val="windowText" lastClr="000000"/>
                </a:solidFill>
                <a:latin typeface="Arial"/>
                <a:cs typeface="Arial"/>
              </a:rPr>
              <a:t>✅ Empty vehicle miles: Ride-hailing drivers often travel without passengers between pickups, adding unnecessary traffic.</a:t>
            </a:r>
          </a:p>
          <a:p>
            <a:pPr marL="16328" defTabSz="1175644" hangingPunct="1">
              <a:lnSpc>
                <a:spcPct val="100000"/>
              </a:lnSpc>
              <a:spcBef>
                <a:spcPts val="129"/>
              </a:spcBef>
            </a:pPr>
            <a:r>
              <a:rPr lang="en-US" sz="1700" b="1" dirty="0">
                <a:solidFill>
                  <a:sysClr val="windowText" lastClr="000000"/>
                </a:solidFill>
                <a:latin typeface="Arial"/>
                <a:cs typeface="Arial"/>
              </a:rPr>
              <a:t>Outcome:</a:t>
            </a:r>
          </a:p>
          <a:p>
            <a:pPr marL="16328" lvl="1" defTabSz="1175644" hangingPunct="1">
              <a:lnSpc>
                <a:spcPct val="100000"/>
              </a:lnSpc>
              <a:spcBef>
                <a:spcPts val="129"/>
              </a:spcBef>
            </a:pPr>
            <a:r>
              <a:rPr lang="en-US" sz="1700" dirty="0">
                <a:solidFill>
                  <a:sysClr val="windowText" lastClr="000000"/>
                </a:solidFill>
                <a:latin typeface="Arial"/>
                <a:cs typeface="Arial"/>
              </a:rPr>
              <a:t>✅ Cities implement new policies like congestion pricing and dedicated ride-sharing zones.</a:t>
            </a:r>
          </a:p>
          <a:p>
            <a:pPr marL="16328" lvl="1" defTabSz="1175644" hangingPunct="1">
              <a:lnSpc>
                <a:spcPct val="100000"/>
              </a:lnSpc>
              <a:spcBef>
                <a:spcPts val="129"/>
              </a:spcBef>
            </a:pPr>
            <a:r>
              <a:rPr lang="en-US" sz="1700" dirty="0">
                <a:solidFill>
                  <a:sysClr val="windowText" lastClr="000000"/>
                </a:solidFill>
                <a:latin typeface="Arial"/>
                <a:cs typeface="Arial"/>
              </a:rPr>
              <a:t>✅ Some cities partner with ride-sharing companies to provide first/last mile connections to metro stations.</a:t>
            </a:r>
          </a:p>
          <a:p>
            <a:pPr marL="16328" lvl="1" defTabSz="1175644" hangingPunct="1">
              <a:lnSpc>
                <a:spcPct val="100000"/>
              </a:lnSpc>
              <a:spcBef>
                <a:spcPts val="129"/>
              </a:spcBef>
            </a:pPr>
            <a:r>
              <a:rPr lang="en-US" sz="1700" dirty="0">
                <a:solidFill>
                  <a:sysClr val="windowText" lastClr="000000"/>
                </a:solidFill>
                <a:latin typeface="Arial"/>
                <a:cs typeface="Arial"/>
              </a:rPr>
              <a:t>✅ Planners use data-driven policies to balance ride-sharing with sustainable transport options.</a:t>
            </a:r>
          </a:p>
        </p:txBody>
      </p:sp>
      <p:sp>
        <p:nvSpPr>
          <p:cNvPr id="5" name="Title 4">
            <a:extLst>
              <a:ext uri="{FF2B5EF4-FFF2-40B4-BE49-F238E27FC236}">
                <a16:creationId xmlns:a16="http://schemas.microsoft.com/office/drawing/2014/main" id="{A3168BB2-28DC-543A-AD19-ADF8D7396D62}"/>
              </a:ext>
            </a:extLst>
          </p:cNvPr>
          <p:cNvSpPr>
            <a:spLocks noGrp="1"/>
          </p:cNvSpPr>
          <p:nvPr>
            <p:ph type="title"/>
          </p:nvPr>
        </p:nvSpPr>
        <p:spPr>
          <a:xfrm>
            <a:off x="727200" y="432000"/>
            <a:ext cx="1944000" cy="369332"/>
          </a:xfrm>
        </p:spPr>
        <p:txBody>
          <a:bodyPr/>
          <a:lstStyle/>
          <a:p>
            <a:r>
              <a:rPr lang="en-GB" dirty="0"/>
              <a:t>6. Case Studies </a:t>
            </a:r>
            <a:endParaRPr lang="LID4096" dirty="0"/>
          </a:p>
        </p:txBody>
      </p:sp>
    </p:spTree>
    <p:extLst>
      <p:ext uri="{BB962C8B-B14F-4D97-AF65-F5344CB8AC3E}">
        <p14:creationId xmlns:p14="http://schemas.microsoft.com/office/powerpoint/2010/main" val="2708255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7B6E6-B23A-B774-6907-BD7D193CC53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CD16A4F-B622-476A-27D4-B1A52486BA3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6.3 </a:t>
            </a:r>
            <a:r>
              <a:rPr lang="en-GB" sz="1800" b="1" dirty="0">
                <a:solidFill>
                  <a:sysClr val="windowText" lastClr="000000"/>
                </a:solidFill>
                <a:latin typeface="Arial"/>
                <a:cs typeface="Arial"/>
              </a:rPr>
              <a:t>Lessons Learned: How Travel Demand Modelling Informs Real Planning</a:t>
            </a:r>
            <a:endParaRPr lang="en-US" sz="18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F789DC34-70F4-CD12-BFF8-158C67F437E4}"/>
              </a:ext>
            </a:extLst>
          </p:cNvPr>
          <p:cNvSpPr txBox="1"/>
          <p:nvPr/>
        </p:nvSpPr>
        <p:spPr>
          <a:xfrm>
            <a:off x="740567"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Travel demand modelling provides planners with insights that help cities make smarter, evidence-based decisions. It allows stakeholders to understand current travel patterns, predict future changes, and evaluate the impact of different planning strategies before implementing them in the real world.</a:t>
            </a:r>
            <a:endParaRPr lang="en-US" sz="1800" dirty="0">
              <a:solidFill>
                <a:sysClr val="windowText" lastClr="000000"/>
              </a:solidFill>
              <a:latin typeface="Arial"/>
              <a:cs typeface="Arial"/>
            </a:endParaRPr>
          </a:p>
        </p:txBody>
      </p:sp>
      <p:sp>
        <p:nvSpPr>
          <p:cNvPr id="6" name="Title 5">
            <a:extLst>
              <a:ext uri="{FF2B5EF4-FFF2-40B4-BE49-F238E27FC236}">
                <a16:creationId xmlns:a16="http://schemas.microsoft.com/office/drawing/2014/main" id="{BFC97EBA-D02C-B389-7241-06B23ADBD349}"/>
              </a:ext>
            </a:extLst>
          </p:cNvPr>
          <p:cNvSpPr>
            <a:spLocks noGrp="1"/>
          </p:cNvSpPr>
          <p:nvPr>
            <p:ph type="title"/>
          </p:nvPr>
        </p:nvSpPr>
        <p:spPr>
          <a:xfrm>
            <a:off x="727200" y="432000"/>
            <a:ext cx="1944000" cy="369332"/>
          </a:xfrm>
        </p:spPr>
        <p:txBody>
          <a:bodyPr/>
          <a:lstStyle/>
          <a:p>
            <a:r>
              <a:rPr lang="en-GB" dirty="0"/>
              <a:t>6. Case Studies </a:t>
            </a:r>
            <a:endParaRPr lang="LID4096" dirty="0"/>
          </a:p>
        </p:txBody>
      </p:sp>
      <p:sp>
        <p:nvSpPr>
          <p:cNvPr id="2" name="object 3">
            <a:extLst>
              <a:ext uri="{FF2B5EF4-FFF2-40B4-BE49-F238E27FC236}">
                <a16:creationId xmlns:a16="http://schemas.microsoft.com/office/drawing/2014/main" id="{3939F961-AC2F-13D4-BED5-A5813310AD37}"/>
              </a:ext>
            </a:extLst>
          </p:cNvPr>
          <p:cNvSpPr txBox="1"/>
          <p:nvPr/>
        </p:nvSpPr>
        <p:spPr>
          <a:xfrm>
            <a:off x="740567" y="2439564"/>
            <a:ext cx="11451433" cy="381752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Key Lessons Learned:</a:t>
            </a:r>
          </a:p>
          <a:p>
            <a:pPr marL="302078"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Data-driven decisions produce better outcomes</a:t>
            </a:r>
            <a:br>
              <a:rPr lang="en-GB" sz="1600" b="1" dirty="0">
                <a:solidFill>
                  <a:sysClr val="windowText" lastClr="000000"/>
                </a:solidFill>
                <a:latin typeface="Arial"/>
                <a:cs typeface="Arial"/>
              </a:rPr>
            </a:br>
            <a:r>
              <a:rPr lang="en-GB" sz="1600" dirty="0">
                <a:solidFill>
                  <a:sysClr val="windowText" lastClr="000000"/>
                </a:solidFill>
                <a:latin typeface="Arial"/>
                <a:cs typeface="Arial"/>
              </a:rPr>
              <a:t>Modelling helps avoid guessing and ensures that transport investments respond to real needs.</a:t>
            </a:r>
          </a:p>
          <a:p>
            <a:pPr marL="302078"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Planning must align with how people actually travel</a:t>
            </a:r>
            <a:br>
              <a:rPr lang="en-GB" sz="1600" dirty="0">
                <a:solidFill>
                  <a:sysClr val="windowText" lastClr="000000"/>
                </a:solidFill>
                <a:latin typeface="Arial"/>
                <a:cs typeface="Arial"/>
              </a:rPr>
            </a:br>
            <a:r>
              <a:rPr lang="en-GB" sz="1600" dirty="0">
                <a:solidFill>
                  <a:sysClr val="windowText" lastClr="000000"/>
                </a:solidFill>
                <a:latin typeface="Arial"/>
                <a:cs typeface="Arial"/>
              </a:rPr>
              <a:t>Understanding trip purpose, timing, and preferred modes helps design systems people will use.</a:t>
            </a:r>
          </a:p>
          <a:p>
            <a:pPr marL="302078"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Models highlight future challenges early</a:t>
            </a:r>
            <a:br>
              <a:rPr lang="en-GB" sz="1600" dirty="0">
                <a:solidFill>
                  <a:sysClr val="windowText" lastClr="000000"/>
                </a:solidFill>
                <a:latin typeface="Arial"/>
                <a:cs typeface="Arial"/>
              </a:rPr>
            </a:br>
            <a:r>
              <a:rPr lang="en-GB" sz="1600" dirty="0">
                <a:solidFill>
                  <a:sysClr val="windowText" lastClr="000000"/>
                </a:solidFill>
                <a:latin typeface="Arial"/>
                <a:cs typeface="Arial"/>
              </a:rPr>
              <a:t>Issues like congestion, overcrowded public transport or new growth areas can be identified in advance.</a:t>
            </a:r>
          </a:p>
          <a:p>
            <a:pPr marL="302078"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Testing scenarios reduces risk</a:t>
            </a:r>
            <a:br>
              <a:rPr lang="en-GB" sz="1600" dirty="0">
                <a:solidFill>
                  <a:sysClr val="windowText" lastClr="000000"/>
                </a:solidFill>
                <a:latin typeface="Arial"/>
                <a:cs typeface="Arial"/>
              </a:rPr>
            </a:br>
            <a:r>
              <a:rPr lang="en-GB" sz="1600" dirty="0">
                <a:solidFill>
                  <a:sysClr val="windowText" lastClr="000000"/>
                </a:solidFill>
                <a:latin typeface="Arial"/>
                <a:cs typeface="Arial"/>
              </a:rPr>
              <a:t>Cities can evaluate policies, such as new bus lanes, road pricing, or land-use changes without costly real-world experiments.</a:t>
            </a:r>
          </a:p>
          <a:p>
            <a:pPr marL="302078"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Integrated planning is essential</a:t>
            </a:r>
            <a:br>
              <a:rPr lang="en-GB" sz="1600" dirty="0">
                <a:solidFill>
                  <a:sysClr val="windowText" lastClr="000000"/>
                </a:solidFill>
                <a:latin typeface="Arial"/>
                <a:cs typeface="Arial"/>
              </a:rPr>
            </a:br>
            <a:r>
              <a:rPr lang="en-GB" sz="1600" dirty="0">
                <a:solidFill>
                  <a:sysClr val="windowText" lastClr="000000"/>
                </a:solidFill>
                <a:latin typeface="Arial"/>
                <a:cs typeface="Arial"/>
              </a:rPr>
              <a:t>Travel demand models show how land use, transport supply, and population growth interact, supporting coordinated planning.</a:t>
            </a:r>
          </a:p>
          <a:p>
            <a:pPr marL="302078" indent="-285750" defTabSz="1175644" hangingPunct="1">
              <a:lnSpc>
                <a:spcPct val="100000"/>
              </a:lnSpc>
              <a:spcBef>
                <a:spcPts val="129"/>
              </a:spcBef>
              <a:buFont typeface="Wingdings" panose="05000000000000000000" pitchFamily="2" charset="2"/>
              <a:buChar char="v"/>
            </a:pPr>
            <a:r>
              <a:rPr lang="en-GB" sz="1600" b="1" dirty="0">
                <a:solidFill>
                  <a:sysClr val="windowText" lastClr="000000"/>
                </a:solidFill>
                <a:latin typeface="Arial"/>
                <a:cs typeface="Arial"/>
              </a:rPr>
              <a:t>Models support sustainable and equitable mobility</a:t>
            </a:r>
            <a:br>
              <a:rPr lang="en-GB" sz="1600" dirty="0">
                <a:solidFill>
                  <a:sysClr val="windowText" lastClr="000000"/>
                </a:solidFill>
                <a:latin typeface="Arial"/>
                <a:cs typeface="Arial"/>
              </a:rPr>
            </a:br>
            <a:r>
              <a:rPr lang="en-GB" sz="1600" dirty="0">
                <a:solidFill>
                  <a:sysClr val="windowText" lastClr="000000"/>
                </a:solidFill>
                <a:latin typeface="Arial"/>
                <a:cs typeface="Arial"/>
              </a:rPr>
              <a:t>They help planners design systems that reduce emissions, improve accessibility, and serve diverse communities.</a:t>
            </a:r>
            <a:endParaRPr lang="en-US" sz="1600" dirty="0">
              <a:solidFill>
                <a:sysClr val="windowText" lastClr="000000"/>
              </a:solidFill>
              <a:latin typeface="Arial"/>
              <a:cs typeface="Arial"/>
            </a:endParaRPr>
          </a:p>
        </p:txBody>
      </p:sp>
    </p:spTree>
    <p:extLst>
      <p:ext uri="{BB962C8B-B14F-4D97-AF65-F5344CB8AC3E}">
        <p14:creationId xmlns:p14="http://schemas.microsoft.com/office/powerpoint/2010/main" val="37954242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a:t>
            </a:r>
            <a:r>
              <a:rPr lang="en-US" sz="3200" b="1" dirty="0">
                <a:solidFill>
                  <a:prstClr val="white"/>
                </a:solidFill>
                <a:latin typeface="Calibri"/>
              </a:rPr>
              <a:t>7</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Quiz</a:t>
            </a:r>
          </a:p>
        </p:txBody>
      </p:sp>
    </p:spTree>
    <p:extLst>
      <p:ext uri="{BB962C8B-B14F-4D97-AF65-F5344CB8AC3E}">
        <p14:creationId xmlns:p14="http://schemas.microsoft.com/office/powerpoint/2010/main" val="10039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561B-B03D-F88D-FE05-D6D469B0C03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F934B01-F691-7FC2-E7BF-9542F709C074}"/>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7. Quiz</a:t>
            </a:r>
            <a:endParaRPr sz="2000" b="1" spc="-13" dirty="0">
              <a:solidFill>
                <a:schemeClr val="bg1"/>
              </a:solidFill>
            </a:endParaRPr>
          </a:p>
        </p:txBody>
      </p:sp>
      <p:sp>
        <p:nvSpPr>
          <p:cNvPr id="3" name="object 3">
            <a:extLst>
              <a:ext uri="{FF2B5EF4-FFF2-40B4-BE49-F238E27FC236}">
                <a16:creationId xmlns:a16="http://schemas.microsoft.com/office/drawing/2014/main" id="{12EB5580-F70E-4C5A-C1CE-B305450E3E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 What is the primary goal of travel demand modeling?</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61EC5B2-4F02-FE9C-99E9-221A41935A9F}"/>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Predicting the weather</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Estimating future travel patterns and transport needs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Increasing fuel consumption</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Reducing the number of vehicles on the road</a:t>
            </a:r>
          </a:p>
        </p:txBody>
      </p:sp>
      <p:sp>
        <p:nvSpPr>
          <p:cNvPr id="9" name="object 3">
            <a:extLst>
              <a:ext uri="{FF2B5EF4-FFF2-40B4-BE49-F238E27FC236}">
                <a16:creationId xmlns:a16="http://schemas.microsoft.com/office/drawing/2014/main" id="{18EF1F6F-950B-EBD2-88BB-BA3D767547E3}"/>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a:t>
            </a:r>
            <a:r>
              <a:rPr lang="en-US" sz="1800" b="1" dirty="0">
                <a:solidFill>
                  <a:sysClr val="windowText" lastClr="000000"/>
                </a:solidFill>
                <a:latin typeface="Arial"/>
                <a:cs typeface="Arial"/>
              </a:rPr>
              <a:t>Which of the following factors does NOT influence travel demand?</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1F798FA8-D5B1-DDE9-D3B4-EA89857E4312}"/>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Population and employment levels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Land use patterns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Weather forecasts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Transportation costs</a:t>
            </a:r>
          </a:p>
        </p:txBody>
      </p:sp>
      <p:sp>
        <p:nvSpPr>
          <p:cNvPr id="11" name="object 3">
            <a:extLst>
              <a:ext uri="{FF2B5EF4-FFF2-40B4-BE49-F238E27FC236}">
                <a16:creationId xmlns:a16="http://schemas.microsoft.com/office/drawing/2014/main" id="{5A0D79E7-AF84-2C7E-6A28-2600494F5B28}"/>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a:t>
            </a:r>
            <a:r>
              <a:rPr lang="en-US" sz="1800" b="1" dirty="0">
                <a:solidFill>
                  <a:sysClr val="windowText" lastClr="000000"/>
                </a:solidFill>
                <a:latin typeface="Arial"/>
                <a:cs typeface="Arial"/>
              </a:rPr>
              <a:t>Which step in the four-step model predicts where trips will go?</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EFEFC6DA-2422-CB15-FB53-768D70B8E1C9}"/>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Trip generation</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Trip distribution</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Mode choice</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Route assignment</a:t>
            </a:r>
          </a:p>
        </p:txBody>
      </p:sp>
    </p:spTree>
    <p:extLst>
      <p:ext uri="{BB962C8B-B14F-4D97-AF65-F5344CB8AC3E}">
        <p14:creationId xmlns:p14="http://schemas.microsoft.com/office/powerpoint/2010/main" val="3998914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B50FA-4270-41EC-1769-0A19F6F9439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C8958A0-6C74-2583-3749-6D7E9390589C}"/>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7. Quiz</a:t>
            </a:r>
            <a:endParaRPr sz="2000" b="1" spc="-13" dirty="0">
              <a:solidFill>
                <a:schemeClr val="bg1"/>
              </a:solidFill>
            </a:endParaRPr>
          </a:p>
        </p:txBody>
      </p:sp>
      <p:sp>
        <p:nvSpPr>
          <p:cNvPr id="3" name="object 3">
            <a:extLst>
              <a:ext uri="{FF2B5EF4-FFF2-40B4-BE49-F238E27FC236}">
                <a16:creationId xmlns:a16="http://schemas.microsoft.com/office/drawing/2014/main" id="{38D5C097-8660-6AF7-C46F-ED6A7C703CC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 What does the mode choice step analyze?</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3E91414E-B348-651E-EE49-02C96F5B64A2}"/>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How people select their travel routes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How people choose between different transport options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 number of trips generated in a zone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 speed of vehicles on highways</a:t>
            </a:r>
          </a:p>
        </p:txBody>
      </p:sp>
      <p:sp>
        <p:nvSpPr>
          <p:cNvPr id="9" name="object 3">
            <a:extLst>
              <a:ext uri="{FF2B5EF4-FFF2-40B4-BE49-F238E27FC236}">
                <a16:creationId xmlns:a16="http://schemas.microsoft.com/office/drawing/2014/main" id="{1A7F7D5E-9DA2-87F7-1FCD-30BD13285B44}"/>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 Which method is commonly used in trip distribution modeling?</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0083FC87-731A-5372-991F-CD3926EB1127}"/>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Regression analysis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Gravity model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Monte Carlo simulation</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Machine learning</a:t>
            </a:r>
          </a:p>
        </p:txBody>
      </p:sp>
      <p:sp>
        <p:nvSpPr>
          <p:cNvPr id="11" name="object 3">
            <a:extLst>
              <a:ext uri="{FF2B5EF4-FFF2-40B4-BE49-F238E27FC236}">
                <a16:creationId xmlns:a16="http://schemas.microsoft.com/office/drawing/2014/main" id="{6ACCB4A2-3F2B-FCDC-3BC3-E8CC01EA8E62}"/>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 What is the primary factor influencing route assignment in travel demand modeling?</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F0838772-039D-6E54-AF4E-08C872CFE4C8}"/>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Availability of public transport</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Travel time and congestion levels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 number of shopping malls in a city</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Population density alone</a:t>
            </a:r>
          </a:p>
        </p:txBody>
      </p:sp>
    </p:spTree>
    <p:extLst>
      <p:ext uri="{BB962C8B-B14F-4D97-AF65-F5344CB8AC3E}">
        <p14:creationId xmlns:p14="http://schemas.microsoft.com/office/powerpoint/2010/main" val="3837699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7EC7D-5032-DD28-E8E8-A917496ED2C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9B14D16-6C2C-CD1E-C4E0-97F3BF78ED74}"/>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7. Quiz</a:t>
            </a:r>
            <a:endParaRPr sz="2000" b="1" spc="-13" dirty="0">
              <a:solidFill>
                <a:schemeClr val="bg1"/>
              </a:solidFill>
            </a:endParaRPr>
          </a:p>
        </p:txBody>
      </p:sp>
      <p:sp>
        <p:nvSpPr>
          <p:cNvPr id="3" name="object 3">
            <a:extLst>
              <a:ext uri="{FF2B5EF4-FFF2-40B4-BE49-F238E27FC236}">
                <a16:creationId xmlns:a16="http://schemas.microsoft.com/office/drawing/2014/main" id="{7B150AB9-7618-05C9-20B1-D143BB5B928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7. A city expands its metro system. What impact might this have on travel demand?</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A184E7A-B723-BF6A-F7AF-EE053CAF6195}"/>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Increased use of public transit and reduced car travel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Higher congestion on roads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Fewer people commuting to work</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No change in travel behavior</a:t>
            </a:r>
          </a:p>
        </p:txBody>
      </p:sp>
      <p:sp>
        <p:nvSpPr>
          <p:cNvPr id="9" name="object 3">
            <a:extLst>
              <a:ext uri="{FF2B5EF4-FFF2-40B4-BE49-F238E27FC236}">
                <a16:creationId xmlns:a16="http://schemas.microsoft.com/office/drawing/2014/main" id="{102B01DC-2D05-DD1F-0343-F069AA5C5F75}"/>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8. Why is travel demand forecasting important for urban planning?</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48E8AD48-D4F6-5F97-571C-90893F5A3366}"/>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It helps in designing public transportation systems efficiently</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It increases traffic congestion intentionally</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It eliminates the need for new infrastructure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It predicts crime rates in a city</a:t>
            </a:r>
          </a:p>
        </p:txBody>
      </p:sp>
      <p:sp>
        <p:nvSpPr>
          <p:cNvPr id="11" name="object 3">
            <a:extLst>
              <a:ext uri="{FF2B5EF4-FFF2-40B4-BE49-F238E27FC236}">
                <a16:creationId xmlns:a16="http://schemas.microsoft.com/office/drawing/2014/main" id="{5DA4AAA8-E73E-A012-AD71-15574EDB56F5}"/>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9. Which of the following is an example of trip generation?</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0FB52174-5C90-3CAF-5C25-B85E97DC7753}"/>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Choosing to travel by bicycle instead of a car</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 residential neighborhood generating work trips in the morning</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 navigation app recommending a faster route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A toll road reducing highway congestion</a:t>
            </a:r>
          </a:p>
        </p:txBody>
      </p:sp>
    </p:spTree>
    <p:extLst>
      <p:ext uri="{BB962C8B-B14F-4D97-AF65-F5344CB8AC3E}">
        <p14:creationId xmlns:p14="http://schemas.microsoft.com/office/powerpoint/2010/main" val="32445755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ECA6C-FEB4-871F-9019-42CB4078A42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807C38F-8707-14DB-3405-424A400F179F}"/>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7. Quiz</a:t>
            </a:r>
            <a:endParaRPr sz="2000" b="1" spc="-13" dirty="0">
              <a:solidFill>
                <a:schemeClr val="bg1"/>
              </a:solidFill>
            </a:endParaRPr>
          </a:p>
        </p:txBody>
      </p:sp>
      <p:sp>
        <p:nvSpPr>
          <p:cNvPr id="3" name="object 3">
            <a:extLst>
              <a:ext uri="{FF2B5EF4-FFF2-40B4-BE49-F238E27FC236}">
                <a16:creationId xmlns:a16="http://schemas.microsoft.com/office/drawing/2014/main" id="{17D94258-0489-CD93-7676-DA917989782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10. What is the limitation of the traditional four-step model?</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8333E9E-71B8-AA8E-2C1C-964C580C4F5C}"/>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It does not account for population growth</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It assumes travel behavior is fixed and does not change dynamically</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It only applies to large cities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It is only used for predicting air travel demand</a:t>
            </a:r>
          </a:p>
        </p:txBody>
      </p:sp>
    </p:spTree>
    <p:extLst>
      <p:ext uri="{BB962C8B-B14F-4D97-AF65-F5344CB8AC3E}">
        <p14:creationId xmlns:p14="http://schemas.microsoft.com/office/powerpoint/2010/main" val="42759874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3317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Overview and Objectives</a:t>
            </a:r>
          </a:p>
        </p:txBody>
      </p:sp>
    </p:spTree>
    <p:extLst>
      <p:ext uri="{BB962C8B-B14F-4D97-AF65-F5344CB8AC3E}">
        <p14:creationId xmlns:p14="http://schemas.microsoft.com/office/powerpoint/2010/main" val="94445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1.1 Overview: Travel Demand Modelling</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140148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lecture introduces the fundamental ideas behind Travel Demand Modelling, a key topic in transportation planning. Students will learn why travel demand exists, what factors influence it, and how planners forecast and manage travel patterns in cities. The lecture also explains the well-known Four-Step Travel Demand Model, which is used to predict how people travel today and how they will travel in the future.</a:t>
            </a:r>
          </a:p>
        </p:txBody>
      </p:sp>
      <p:sp>
        <p:nvSpPr>
          <p:cNvPr id="2" name="object 3">
            <a:extLst>
              <a:ext uri="{FF2B5EF4-FFF2-40B4-BE49-F238E27FC236}">
                <a16:creationId xmlns:a16="http://schemas.microsoft.com/office/drawing/2014/main" id="{26319F22-75A5-364D-292E-4CAA4A86AA98}"/>
              </a:ext>
            </a:extLst>
          </p:cNvPr>
          <p:cNvSpPr txBox="1"/>
          <p:nvPr/>
        </p:nvSpPr>
        <p:spPr>
          <a:xfrm>
            <a:off x="733424" y="3469623"/>
            <a:ext cx="10827097" cy="2494090"/>
          </a:xfrm>
          <a:prstGeom prst="rect">
            <a:avLst/>
          </a:prstGeom>
        </p:spPr>
        <p:txBody>
          <a:bodyPr vert="horz" wrap="square" lIns="0" tIns="16329" rIns="0" bIns="0" rtlCol="0">
            <a:spAutoFit/>
          </a:bodyPr>
          <a:lstStyle/>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Understand what travel demand means and why it is important.</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Identify the main factors that influence travel demand (population, land use, economics, etc.).</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Explain the purpose of travel demand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in transport planning.</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Describe the key principles used to predict travel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Understand and explain the Four-Step Travel Demand Model</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Recognize real-world applications using case studies.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Answer basic quiz questions to check understanding.</a:t>
            </a:r>
          </a:p>
        </p:txBody>
      </p:sp>
      <p:sp>
        <p:nvSpPr>
          <p:cNvPr id="4" name="object 3">
            <a:extLst>
              <a:ext uri="{FF2B5EF4-FFF2-40B4-BE49-F238E27FC236}">
                <a16:creationId xmlns:a16="http://schemas.microsoft.com/office/drawing/2014/main" id="{8FA6F1C0-3DE5-19FA-2F84-FE40A95D3CF1}"/>
              </a:ext>
            </a:extLst>
          </p:cNvPr>
          <p:cNvSpPr txBox="1"/>
          <p:nvPr/>
        </p:nvSpPr>
        <p:spPr>
          <a:xfrm>
            <a:off x="740378" y="302553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Learning Objectives:</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Overview and Objectives</a:t>
            </a: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8386B-BA8E-40ED-A62D-22384DA010B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DB6E58C-B456-2809-2AC4-DF0D2F6A2B1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1.2 Why Study Travel Demand Modelling?</a:t>
            </a:r>
          </a:p>
        </p:txBody>
      </p:sp>
      <p:sp>
        <p:nvSpPr>
          <p:cNvPr id="5" name="object 3">
            <a:extLst>
              <a:ext uri="{FF2B5EF4-FFF2-40B4-BE49-F238E27FC236}">
                <a16:creationId xmlns:a16="http://schemas.microsoft.com/office/drawing/2014/main" id="{52D2793C-D983-D2D8-C38C-AF93F42A563D}"/>
              </a:ext>
            </a:extLst>
          </p:cNvPr>
          <p:cNvSpPr txBox="1"/>
          <p:nvPr/>
        </p:nvSpPr>
        <p:spPr>
          <a:xfrm>
            <a:off x="733424" y="1514807"/>
            <a:ext cx="10725152"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Travel demand modelling helps us understand how, when, and why people travel, and how those travel patterns will change in the future.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Cities and transport systems are constantly growing, and planners need reliable methods to predict demand so they can design safer, more efficient, and sustainable mobility solutions. </a:t>
            </a:r>
          </a:p>
        </p:txBody>
      </p:sp>
      <p:sp>
        <p:nvSpPr>
          <p:cNvPr id="8" name="object 2">
            <a:extLst>
              <a:ext uri="{FF2B5EF4-FFF2-40B4-BE49-F238E27FC236}">
                <a16:creationId xmlns:a16="http://schemas.microsoft.com/office/drawing/2014/main" id="{866F6205-D12B-0177-7768-D0E217F59F22}"/>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Overview and Objectives</a:t>
            </a:r>
          </a:p>
        </p:txBody>
      </p:sp>
      <p:pic>
        <p:nvPicPr>
          <p:cNvPr id="4" name="Picture 3">
            <a:extLst>
              <a:ext uri="{FF2B5EF4-FFF2-40B4-BE49-F238E27FC236}">
                <a16:creationId xmlns:a16="http://schemas.microsoft.com/office/drawing/2014/main" id="{DB4822F1-0E6B-174F-6B7E-07EC2D1F0187}"/>
              </a:ext>
            </a:extLst>
          </p:cNvPr>
          <p:cNvPicPr>
            <a:picLocks noChangeAspect="1"/>
          </p:cNvPicPr>
          <p:nvPr/>
        </p:nvPicPr>
        <p:blipFill>
          <a:blip r:embed="rId2"/>
          <a:stretch>
            <a:fillRect/>
          </a:stretch>
        </p:blipFill>
        <p:spPr>
          <a:xfrm>
            <a:off x="6768353" y="3192911"/>
            <a:ext cx="4887366" cy="3034336"/>
          </a:xfrm>
          <a:prstGeom prst="rect">
            <a:avLst/>
          </a:prstGeom>
        </p:spPr>
      </p:pic>
      <p:sp>
        <p:nvSpPr>
          <p:cNvPr id="6" name="object 3">
            <a:extLst>
              <a:ext uri="{FF2B5EF4-FFF2-40B4-BE49-F238E27FC236}">
                <a16:creationId xmlns:a16="http://schemas.microsoft.com/office/drawing/2014/main" id="{A96A4B19-C7B6-2221-644A-4F44D5F2E91E}"/>
              </a:ext>
            </a:extLst>
          </p:cNvPr>
          <p:cNvSpPr txBox="1"/>
          <p:nvPr/>
        </p:nvSpPr>
        <p:spPr>
          <a:xfrm>
            <a:off x="726472" y="3205962"/>
            <a:ext cx="5728116"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By studying travel demand modelling, we learn how to forecast future needs, test different policy options, and make informed decisions about roads, public transport, and infrastructure investments.</a:t>
            </a:r>
          </a:p>
        </p:txBody>
      </p:sp>
    </p:spTree>
    <p:extLst>
      <p:ext uri="{BB962C8B-B14F-4D97-AF65-F5344CB8AC3E}">
        <p14:creationId xmlns:p14="http://schemas.microsoft.com/office/powerpoint/2010/main" val="4208944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E496-6483-2082-6773-D1209952E8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3945B5D-67AF-01D7-66BD-88653EA5B75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02:</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Fundamentals of Travel Demand</a:t>
            </a:r>
          </a:p>
        </p:txBody>
      </p:sp>
    </p:spTree>
    <p:extLst>
      <p:ext uri="{BB962C8B-B14F-4D97-AF65-F5344CB8AC3E}">
        <p14:creationId xmlns:p14="http://schemas.microsoft.com/office/powerpoint/2010/main" val="134158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E8EA851-848A-BB18-492D-2123B999C0F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panose="020B0604020202020204" pitchFamily="34" charset="0"/>
                <a:cs typeface="Arial" panose="020B0604020202020204" pitchFamily="34" charset="0"/>
              </a:rPr>
              <a:t>2.1 What is Travel Demand?</a:t>
            </a: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panose="020B0604020202020204" pitchFamily="34" charset="0"/>
                <a:cs typeface="Arial" panose="020B0604020202020204" pitchFamily="34" charset="0"/>
              </a:rPr>
              <a:t>Travel demand refers to the </a:t>
            </a:r>
            <a:r>
              <a:rPr lang="en-US" sz="1800" b="1" dirty="0">
                <a:solidFill>
                  <a:sysClr val="windowText" lastClr="000000"/>
                </a:solidFill>
                <a:latin typeface="Arial" panose="020B0604020202020204" pitchFamily="34" charset="0"/>
                <a:cs typeface="Arial" panose="020B0604020202020204" pitchFamily="34" charset="0"/>
              </a:rPr>
              <a:t>number of people or vehicles </a:t>
            </a:r>
            <a:r>
              <a:rPr lang="en-US" sz="1800" dirty="0">
                <a:solidFill>
                  <a:sysClr val="windowText" lastClr="000000"/>
                </a:solidFill>
                <a:latin typeface="Arial" panose="020B0604020202020204" pitchFamily="34" charset="0"/>
                <a:cs typeface="Arial" panose="020B0604020202020204" pitchFamily="34" charset="0"/>
              </a:rPr>
              <a:t>that need to </a:t>
            </a:r>
            <a:r>
              <a:rPr lang="en-US" sz="1800" b="1" dirty="0">
                <a:solidFill>
                  <a:sysClr val="windowText" lastClr="000000"/>
                </a:solidFill>
                <a:latin typeface="Arial" panose="020B0604020202020204" pitchFamily="34" charset="0"/>
                <a:cs typeface="Arial" panose="020B0604020202020204" pitchFamily="34" charset="0"/>
              </a:rPr>
              <a:t>travel between different locations</a:t>
            </a:r>
            <a:r>
              <a:rPr lang="en-US" sz="1800" dirty="0">
                <a:solidFill>
                  <a:sysClr val="windowText" lastClr="000000"/>
                </a:solidFill>
                <a:latin typeface="Arial" panose="020B0604020202020204" pitchFamily="34" charset="0"/>
                <a:cs typeface="Arial" panose="020B0604020202020204" pitchFamily="34" charset="0"/>
              </a:rPr>
              <a:t> within a </a:t>
            </a:r>
            <a:r>
              <a:rPr lang="en-US" sz="1800" b="1" dirty="0">
                <a:solidFill>
                  <a:sysClr val="windowText" lastClr="000000"/>
                </a:solidFill>
                <a:latin typeface="Arial" panose="020B0604020202020204" pitchFamily="34" charset="0"/>
                <a:cs typeface="Arial" panose="020B0604020202020204" pitchFamily="34" charset="0"/>
              </a:rPr>
              <a:t>given period</a:t>
            </a:r>
            <a:r>
              <a:rPr lang="en-US" sz="1800" dirty="0">
                <a:solidFill>
                  <a:sysClr val="windowText" lastClr="000000"/>
                </a:solidFill>
                <a:latin typeface="Arial" panose="020B0604020202020204" pitchFamily="34" charset="0"/>
                <a:cs typeface="Arial" panose="020B0604020202020204" pitchFamily="34" charset="0"/>
              </a:rPr>
              <a:t>. It represents the movement of individuals or goods across a transportation network based on various </a:t>
            </a:r>
            <a:r>
              <a:rPr lang="en-US" sz="1800" b="1" dirty="0">
                <a:solidFill>
                  <a:sysClr val="windowText" lastClr="000000"/>
                </a:solidFill>
                <a:latin typeface="Arial" panose="020B0604020202020204" pitchFamily="34" charset="0"/>
                <a:cs typeface="Arial" panose="020B0604020202020204" pitchFamily="34" charset="0"/>
              </a:rPr>
              <a:t>factors</a:t>
            </a:r>
            <a:r>
              <a:rPr lang="en-US" sz="1800" dirty="0">
                <a:solidFill>
                  <a:sysClr val="windowText" lastClr="000000"/>
                </a:solidFill>
                <a:latin typeface="Arial" panose="020B0604020202020204" pitchFamily="34" charset="0"/>
                <a:cs typeface="Arial" panose="020B0604020202020204" pitchFamily="34" charset="0"/>
              </a:rPr>
              <a:t> like </a:t>
            </a:r>
            <a:r>
              <a:rPr lang="en-US" sz="1800" b="1" dirty="0">
                <a:solidFill>
                  <a:sysClr val="windowText" lastClr="000000"/>
                </a:solidFill>
                <a:latin typeface="Arial" panose="020B0604020202020204" pitchFamily="34" charset="0"/>
                <a:cs typeface="Arial" panose="020B0604020202020204" pitchFamily="34" charset="0"/>
              </a:rPr>
              <a:t>population, economic activity</a:t>
            </a:r>
            <a:r>
              <a:rPr lang="en-US" sz="1800" dirty="0">
                <a:solidFill>
                  <a:sysClr val="windowText" lastClr="000000"/>
                </a:solidFill>
                <a:latin typeface="Arial" panose="020B0604020202020204" pitchFamily="34" charset="0"/>
                <a:cs typeface="Arial" panose="020B0604020202020204" pitchFamily="34" charset="0"/>
              </a:rPr>
              <a:t>, and </a:t>
            </a:r>
            <a:r>
              <a:rPr lang="en-US" sz="1800" b="1" dirty="0">
                <a:solidFill>
                  <a:sysClr val="windowText" lastClr="000000"/>
                </a:solidFill>
                <a:latin typeface="Arial" panose="020B0604020202020204" pitchFamily="34" charset="0"/>
                <a:cs typeface="Arial" panose="020B0604020202020204" pitchFamily="34" charset="0"/>
              </a:rPr>
              <a:t>land</a:t>
            </a:r>
            <a:r>
              <a:rPr lang="en-US" sz="1800" dirty="0">
                <a:solidFill>
                  <a:sysClr val="windowText" lastClr="000000"/>
                </a:solidFill>
                <a:latin typeface="Arial" panose="020B0604020202020204" pitchFamily="34" charset="0"/>
                <a:cs typeface="Arial" panose="020B0604020202020204" pitchFamily="34" charset="0"/>
              </a:rPr>
              <a:t> use.</a:t>
            </a:r>
            <a:endParaRPr lang="en-GB" sz="1800" dirty="0">
              <a:solidFill>
                <a:sysClr val="windowText" lastClr="000000"/>
              </a:solidFill>
              <a:latin typeface="Arial" panose="020B0604020202020204" pitchFamily="34" charset="0"/>
              <a:cs typeface="Arial" panose="020B0604020202020204" pitchFamily="34" charset="0"/>
            </a:endParaRPr>
          </a:p>
        </p:txBody>
      </p:sp>
      <p:sp>
        <p:nvSpPr>
          <p:cNvPr id="7" name="Title 6">
            <a:extLst>
              <a:ext uri="{FF2B5EF4-FFF2-40B4-BE49-F238E27FC236}">
                <a16:creationId xmlns:a16="http://schemas.microsoft.com/office/drawing/2014/main" id="{47FFA922-1B91-DDDB-68E0-1F075A1FB040}"/>
              </a:ext>
            </a:extLst>
          </p:cNvPr>
          <p:cNvSpPr>
            <a:spLocks noGrp="1"/>
          </p:cNvSpPr>
          <p:nvPr>
            <p:ph type="title"/>
          </p:nvPr>
        </p:nvSpPr>
        <p:spPr>
          <a:xfrm>
            <a:off x="727200" y="432000"/>
            <a:ext cx="4535082" cy="369332"/>
          </a:xfrm>
        </p:spPr>
        <p:txBody>
          <a:bodyPr/>
          <a:lstStyle/>
          <a:p>
            <a:r>
              <a:rPr lang="en-GB" dirty="0"/>
              <a:t>2. Fundamentals of Travel Demand</a:t>
            </a:r>
            <a:endParaRPr lang="LID4096" dirty="0"/>
          </a:p>
        </p:txBody>
      </p:sp>
      <p:sp>
        <p:nvSpPr>
          <p:cNvPr id="2" name="object 3">
            <a:extLst>
              <a:ext uri="{FF2B5EF4-FFF2-40B4-BE49-F238E27FC236}">
                <a16:creationId xmlns:a16="http://schemas.microsoft.com/office/drawing/2014/main" id="{CF9CE567-6261-FCEE-A5B2-DD8F1BBF858E}"/>
              </a:ext>
            </a:extLst>
          </p:cNvPr>
          <p:cNvSpPr txBox="1"/>
          <p:nvPr/>
        </p:nvSpPr>
        <p:spPr>
          <a:xfrm>
            <a:off x="733424" y="2505421"/>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panose="020B0604020202020204" pitchFamily="34" charset="0"/>
                <a:cs typeface="Arial" panose="020B0604020202020204" pitchFamily="34" charset="0"/>
              </a:rPr>
              <a:t>Definition of Travel Demand:</a:t>
            </a:r>
            <a:endParaRPr lang="en-GB" sz="1800" b="1" dirty="0">
              <a:solidFill>
                <a:sysClr val="windowText" lastClr="000000"/>
              </a:solidFill>
              <a:latin typeface="Arial" panose="020B0604020202020204" pitchFamily="34" charset="0"/>
              <a:cs typeface="Arial" panose="020B0604020202020204" pitchFamily="34" charset="0"/>
            </a:endParaRPr>
          </a:p>
        </p:txBody>
      </p:sp>
      <p:sp>
        <p:nvSpPr>
          <p:cNvPr id="4" name="object 3">
            <a:extLst>
              <a:ext uri="{FF2B5EF4-FFF2-40B4-BE49-F238E27FC236}">
                <a16:creationId xmlns:a16="http://schemas.microsoft.com/office/drawing/2014/main" id="{F9A6FE25-FCF1-96C5-21EB-3A52702CF25D}"/>
              </a:ext>
            </a:extLst>
          </p:cNvPr>
          <p:cNvSpPr txBox="1"/>
          <p:nvPr/>
        </p:nvSpPr>
        <p:spPr>
          <a:xfrm>
            <a:off x="733424" y="2995148"/>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panose="020B0604020202020204" pitchFamily="34" charset="0"/>
                <a:cs typeface="Arial" panose="020B0604020202020204" pitchFamily="34" charset="0"/>
              </a:rPr>
              <a:t>Travel Demand refers to the number of people or vehicles that wish to travel between different locations over a specific period.</a:t>
            </a:r>
          </a:p>
        </p:txBody>
      </p:sp>
      <p:pic>
        <p:nvPicPr>
          <p:cNvPr id="10" name="Picture 9">
            <a:extLst>
              <a:ext uri="{FF2B5EF4-FFF2-40B4-BE49-F238E27FC236}">
                <a16:creationId xmlns:a16="http://schemas.microsoft.com/office/drawing/2014/main" id="{C6C3FA88-65C6-D784-2795-535EAD73BEEB}"/>
              </a:ext>
            </a:extLst>
          </p:cNvPr>
          <p:cNvPicPr>
            <a:picLocks noChangeAspect="1"/>
          </p:cNvPicPr>
          <p:nvPr/>
        </p:nvPicPr>
        <p:blipFill>
          <a:blip r:embed="rId2"/>
          <a:stretch>
            <a:fillRect/>
          </a:stretch>
        </p:blipFill>
        <p:spPr>
          <a:xfrm>
            <a:off x="1931886" y="3705659"/>
            <a:ext cx="3480186" cy="2572098"/>
          </a:xfrm>
          <a:prstGeom prst="rect">
            <a:avLst/>
          </a:prstGeom>
        </p:spPr>
      </p:pic>
      <p:pic>
        <p:nvPicPr>
          <p:cNvPr id="16" name="Picture 15">
            <a:extLst>
              <a:ext uri="{FF2B5EF4-FFF2-40B4-BE49-F238E27FC236}">
                <a16:creationId xmlns:a16="http://schemas.microsoft.com/office/drawing/2014/main" id="{D3CD0C0B-2E83-AFFB-5382-0642F08BFB3D}"/>
              </a:ext>
            </a:extLst>
          </p:cNvPr>
          <p:cNvPicPr>
            <a:picLocks noChangeAspect="1"/>
          </p:cNvPicPr>
          <p:nvPr/>
        </p:nvPicPr>
        <p:blipFill>
          <a:blip r:embed="rId3"/>
          <a:stretch>
            <a:fillRect/>
          </a:stretch>
        </p:blipFill>
        <p:spPr>
          <a:xfrm>
            <a:off x="6476352" y="3827929"/>
            <a:ext cx="3879477" cy="2220155"/>
          </a:xfrm>
          <a:prstGeom prst="rect">
            <a:avLst/>
          </a:prstGeom>
        </p:spPr>
      </p:pic>
    </p:spTree>
    <p:extLst>
      <p:ext uri="{BB962C8B-B14F-4D97-AF65-F5344CB8AC3E}">
        <p14:creationId xmlns:p14="http://schemas.microsoft.com/office/powerpoint/2010/main" val="4084088984"/>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purl.org/dc/dcmitype/"/>
    <ds:schemaRef ds:uri="d7c2d7e5-d637-40e7-a03d-32f79b35a394"/>
    <ds:schemaRef ds:uri="http://purl.org/dc/elements/1.1/"/>
    <ds:schemaRef ds:uri="http://purl.org/dc/terms/"/>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597320a7-26c9-4ada-a5d3-9ce4cfbbe2be"/>
  </ds:schemaRefs>
</ds:datastoreItem>
</file>

<file path=customXml/itemProps3.xml><?xml version="1.0" encoding="utf-8"?>
<ds:datastoreItem xmlns:ds="http://schemas.openxmlformats.org/officeDocument/2006/customXml" ds:itemID="{FC06A127-3C3E-4685-BE46-3495E1659DAE}"/>
</file>

<file path=docProps/app.xml><?xml version="1.0" encoding="utf-8"?>
<Properties xmlns="http://schemas.openxmlformats.org/officeDocument/2006/extended-properties" xmlns:vt="http://schemas.openxmlformats.org/officeDocument/2006/docPropsVTypes">
  <TotalTime>3042</TotalTime>
  <Words>6185</Words>
  <Application>Microsoft Office PowerPoint</Application>
  <PresentationFormat>Widescreen</PresentationFormat>
  <Paragraphs>579</Paragraphs>
  <Slides>47</Slides>
  <Notes>10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47</vt:i4>
      </vt:variant>
    </vt:vector>
  </HeadingPairs>
  <TitlesOfParts>
    <vt:vector size="57" baseType="lpstr">
      <vt:lpstr>Aptos</vt:lpstr>
      <vt:lpstr>Arial</vt:lpstr>
      <vt:lpstr>Arial Rounded MT Bold</vt:lpstr>
      <vt:lpstr>Calibri</vt:lpstr>
      <vt:lpstr>Helvetica Neue</vt:lpstr>
      <vt:lpstr>Helvetica Neue Medium</vt:lpstr>
      <vt:lpstr>Montserrat Regular</vt:lpstr>
      <vt:lpstr>Wingdings</vt:lpstr>
      <vt:lpstr>21_BasicWhite</vt:lpstr>
      <vt:lpstr>Office Theme</vt:lpstr>
      <vt:lpstr>Transport Research and Analysis</vt:lpstr>
      <vt:lpstr>PowerPoint Presentation</vt:lpstr>
      <vt:lpstr>PowerPoint Presentation</vt:lpstr>
      <vt:lpstr>PowerPoint Presentation</vt:lpstr>
      <vt:lpstr>PowerPoint Presentation</vt:lpstr>
      <vt:lpstr>1. Overview and Objectives</vt:lpstr>
      <vt:lpstr>1. Overview and Objectives</vt:lpstr>
      <vt:lpstr>PowerPoint Presentation</vt:lpstr>
      <vt:lpstr>2. Fundamentals of Travel Demand</vt:lpstr>
      <vt:lpstr>2. Fundamentals of Travel Demand</vt:lpstr>
      <vt:lpstr>2. Fundamentals of Travel Demand</vt:lpstr>
      <vt:lpstr>2. Fundamentals of Travel Demand</vt:lpstr>
      <vt:lpstr>2. Fundamentals of Travel Demand</vt:lpstr>
      <vt:lpstr>2. Fundamentals of Travel Demand</vt:lpstr>
      <vt:lpstr>2. Fundamentals of Travel Demand</vt:lpstr>
      <vt:lpstr>2. Fundamentals of Travel Demand</vt:lpstr>
      <vt:lpstr>PowerPoint Presentation</vt:lpstr>
      <vt:lpstr>3. Travel Demand Modelling</vt:lpstr>
      <vt:lpstr>3. Travel Demand Modelling</vt:lpstr>
      <vt:lpstr>3. Travel Demand Modelling</vt:lpstr>
      <vt:lpstr>3. Travel Demand Modelling</vt:lpstr>
      <vt:lpstr>3. Travel Demand Modelling</vt:lpstr>
      <vt:lpstr>PowerPoint Presentation</vt:lpstr>
      <vt:lpstr>4. Principles of Travel Demand Modeling</vt:lpstr>
      <vt:lpstr>4. Principles of Travel Demand Modeling</vt:lpstr>
      <vt:lpstr>4. Principles of Travel Demand Modeling</vt:lpstr>
      <vt:lpstr>4. Principles of Travel Demand Modeling</vt:lpstr>
      <vt:lpstr>4. Principles of Travel Demand Modeling</vt:lpstr>
      <vt:lpstr>4. Principles of Travel Demand Modeling</vt:lpstr>
      <vt:lpstr>4. Principles of Travel Demand Modeling</vt:lpstr>
      <vt:lpstr>PowerPoint Presentation</vt:lpstr>
      <vt:lpstr>5. The Four-Step Travel Demand Model</vt:lpstr>
      <vt:lpstr>5. The Four-Step Travel Demand Model</vt:lpstr>
      <vt:lpstr>5. The Four-Step Travel Demand Model</vt:lpstr>
      <vt:lpstr>5. The Four-Step Travel Demand Model</vt:lpstr>
      <vt:lpstr>5. The Four-Step Travel Demand Model</vt:lpstr>
      <vt:lpstr>5. The Four-Step Travel Demand Model</vt:lpstr>
      <vt:lpstr>PowerPoint Presentation</vt:lpstr>
      <vt:lpstr>6. Case Studies </vt:lpstr>
      <vt:lpstr>6. Case Studies </vt:lpstr>
      <vt:lpstr>6. Case Studies </vt:lpstr>
      <vt:lpstr>PowerPoint Presentation</vt:lpstr>
      <vt:lpstr>7. Quiz</vt:lpstr>
      <vt:lpstr>7. Quiz</vt:lpstr>
      <vt:lpstr>7. Quiz</vt:lpstr>
      <vt:lpstr>7. Quiz</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626</cp:revision>
  <dcterms:modified xsi:type="dcterms:W3CDTF">2026-05-04T16:28:55Z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