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33"/>
  </p:notesMasterIdLst>
  <p:handoutMasterIdLst>
    <p:handoutMasterId r:id="rId34"/>
  </p:handoutMasterIdLst>
  <p:sldIdLst>
    <p:sldId id="306" r:id="rId6"/>
    <p:sldId id="307" r:id="rId7"/>
    <p:sldId id="318" r:id="rId8"/>
    <p:sldId id="420" r:id="rId9"/>
    <p:sldId id="419" r:id="rId10"/>
    <p:sldId id="401" r:id="rId11"/>
    <p:sldId id="389" r:id="rId12"/>
    <p:sldId id="319" r:id="rId13"/>
    <p:sldId id="320" r:id="rId14"/>
    <p:sldId id="390" r:id="rId15"/>
    <p:sldId id="321" r:id="rId16"/>
    <p:sldId id="322" r:id="rId17"/>
    <p:sldId id="324" r:id="rId18"/>
    <p:sldId id="325" r:id="rId19"/>
    <p:sldId id="402" r:id="rId20"/>
    <p:sldId id="400" r:id="rId21"/>
    <p:sldId id="398" r:id="rId22"/>
    <p:sldId id="444" r:id="rId23"/>
    <p:sldId id="445" r:id="rId24"/>
    <p:sldId id="446" r:id="rId25"/>
    <p:sldId id="425" r:id="rId26"/>
    <p:sldId id="442" r:id="rId27"/>
    <p:sldId id="426" r:id="rId28"/>
    <p:sldId id="447" r:id="rId29"/>
    <p:sldId id="448" r:id="rId30"/>
    <p:sldId id="427" r:id="rId31"/>
    <p:sldId id="309" r:id="rId3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5AF120-9852-4927-BB26-9834C8DA4C89}" v="2" dt="2026-05-04T16:14:21.22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4660"/>
  </p:normalViewPr>
  <p:slideViewPr>
    <p:cSldViewPr snapToGrid="0">
      <p:cViewPr varScale="1">
        <p:scale>
          <a:sx n="144" d="100"/>
          <a:sy n="144" d="100"/>
        </p:scale>
        <p:origin x="114" y="3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6/11/relationships/changesInfo" Target="changesInfos/changesInfo1.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14:21.223" v="1"/>
      <pc:docMkLst>
        <pc:docMk/>
      </pc:docMkLst>
      <pc:sldMasterChg chg="modSldLayout">
        <pc:chgData name="Wojciech Kustra" userId="afebd3d0-216b-4c4f-8992-1bf1fda6d5e8" providerId="ADAL" clId="{1D307E72-7901-4E61-A01B-3C4232ABCF63}" dt="2026-05-04T16:14:21.223" v="1"/>
        <pc:sldMasterMkLst>
          <pc:docMk/>
          <pc:sldMasterMk cId="0" sldId="2147483648"/>
        </pc:sldMasterMkLst>
        <pc:sldLayoutChg chg="addSp delSp modSp">
          <pc:chgData name="Wojciech Kustra" userId="afebd3d0-216b-4c4f-8992-1bf1fda6d5e8" providerId="ADAL" clId="{1D307E72-7901-4E61-A01B-3C4232ABCF63}" dt="2026-05-04T16:14:21.223" v="1"/>
          <pc:sldLayoutMkLst>
            <pc:docMk/>
            <pc:sldMasterMk cId="0" sldId="2147483648"/>
            <pc:sldLayoutMk cId="0" sldId="2147483650"/>
          </pc:sldLayoutMkLst>
          <pc:spChg chg="mod">
            <ac:chgData name="Wojciech Kustra" userId="afebd3d0-216b-4c4f-8992-1bf1fda6d5e8" providerId="ADAL" clId="{1D307E72-7901-4E61-A01B-3C4232ABCF63}" dt="2026-05-04T16:14:21.223" v="1"/>
            <ac:spMkLst>
              <pc:docMk/>
              <pc:sldMasterMk cId="0" sldId="2147483648"/>
              <pc:sldLayoutMk cId="0" sldId="2147483650"/>
              <ac:spMk id="5" creationId="{3BF05187-857F-0374-55BA-52161AAB3E90}"/>
            </ac:spMkLst>
          </pc:spChg>
          <pc:grpChg chg="add mod">
            <ac:chgData name="Wojciech Kustra" userId="afebd3d0-216b-4c4f-8992-1bf1fda6d5e8" providerId="ADAL" clId="{1D307E72-7901-4E61-A01B-3C4232ABCF63}" dt="2026-05-04T16:14:21.223" v="1"/>
            <ac:grpSpMkLst>
              <pc:docMk/>
              <pc:sldMasterMk cId="0" sldId="2147483648"/>
              <pc:sldLayoutMk cId="0" sldId="2147483650"/>
              <ac:grpSpMk id="3" creationId="{473BCA0F-CFAE-7858-CD0C-5E4351BDBA15}"/>
            </ac:grpSpMkLst>
          </pc:grpChg>
          <pc:picChg chg="mod">
            <ac:chgData name="Wojciech Kustra" userId="afebd3d0-216b-4c4f-8992-1bf1fda6d5e8" providerId="ADAL" clId="{1D307E72-7901-4E61-A01B-3C4232ABCF63}" dt="2026-05-04T16:14:21.223" v="1"/>
            <ac:picMkLst>
              <pc:docMk/>
              <pc:sldMasterMk cId="0" sldId="2147483648"/>
              <pc:sldLayoutMk cId="0" sldId="2147483650"/>
              <ac:picMk id="4" creationId="{987108C3-9E5F-786F-ED4C-B9EC8A92B0B5}"/>
            </ac:picMkLst>
          </pc:picChg>
          <pc:picChg chg="del">
            <ac:chgData name="Wojciech Kustra" userId="afebd3d0-216b-4c4f-8992-1bf1fda6d5e8" providerId="ADAL" clId="{1D307E72-7901-4E61-A01B-3C4232ABCF63}" dt="2026-05-04T16:14:20.865"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AAF4A82-CC62-4063-A431-AFDD5A6103A4}"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596FFBB-1D21-4530-82B9-DD66E0D256E6}"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31F4BD1-C057-4BCA-82FE-6C8CB8A4CB0F}" type="datetime1">
              <a:rPr lang="en-US" smtClean="0"/>
              <a:t>5/4/2026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5AB8CE7-F943-4E35-B4DB-0D8949D93E93}" type="datetime1">
              <a:rPr lang="en-US" smtClean="0"/>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559D3213-C6CD-4D74-9651-A4329A565EB8}" type="datetime1">
              <a:rPr lang="en-US" smtClean="0"/>
              <a:t>5/4/2026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473BCA0F-CFAE-7858-CD0C-5E4351BDBA15}"/>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987108C3-9E5F-786F-ED4C-B9EC8A92B0B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3BF05187-857F-0374-55BA-52161AAB3E90}"/>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55C629A3-76D3-4950-8045-7063EF384CA2}" type="datetime1">
              <a:rPr lang="en-US" smtClean="0"/>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dirty="0">
                <a:solidFill>
                  <a:srgbClr val="0070C0"/>
                </a:solidFill>
              </a:rPr>
              <a:t>Module 4: Sustainable Transport and Policy Analysis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a:solidFill>
                  <a:srgbClr val="0070C0"/>
                </a:solidFill>
              </a:rPr>
              <a:t>Lab</a:t>
            </a:r>
            <a:r>
              <a:rPr lang="pl-PL">
                <a:solidFill>
                  <a:srgbClr val="0070C0"/>
                </a:solidFill>
              </a:rPr>
              <a:t> </a:t>
            </a:r>
            <a:r>
              <a:rPr lang="en-US" dirty="0">
                <a:solidFill>
                  <a:srgbClr val="0070C0"/>
                </a:solidFill>
              </a:rPr>
              <a:t>10</a:t>
            </a:r>
            <a:r>
              <a:rPr lang="pl-PL" dirty="0">
                <a:solidFill>
                  <a:srgbClr val="0070C0"/>
                </a:solidFill>
              </a:rPr>
              <a:t>: Cost-Benefit Analysis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Costs &amp; Benefits</a:t>
            </a:r>
          </a:p>
        </p:txBody>
      </p:sp>
      <p:sp>
        <p:nvSpPr>
          <p:cNvPr id="5" name="Slide Number Placeholder 4">
            <a:extLst>
              <a:ext uri="{FF2B5EF4-FFF2-40B4-BE49-F238E27FC236}">
                <a16:creationId xmlns:a16="http://schemas.microsoft.com/office/drawing/2014/main" id="{2D6D805E-7F02-292A-E208-CD672EB92279}"/>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10</a:t>
            </a:fld>
            <a:endParaRPr lang="en-AT" spc="-64" dirty="0"/>
          </a:p>
        </p:txBody>
      </p:sp>
      <p:sp>
        <p:nvSpPr>
          <p:cNvPr id="2" name="object 6">
            <a:extLst>
              <a:ext uri="{FF2B5EF4-FFF2-40B4-BE49-F238E27FC236}">
                <a16:creationId xmlns:a16="http://schemas.microsoft.com/office/drawing/2014/main" id="{B5F615F7-A378-E99D-3F79-A5F7391C0A4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4" name="object 6">
            <a:extLst>
              <a:ext uri="{FF2B5EF4-FFF2-40B4-BE49-F238E27FC236}">
                <a16:creationId xmlns:a16="http://schemas.microsoft.com/office/drawing/2014/main" id="{8DC2CCB8-1122-D6C6-EA6B-957BBE42CCC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289209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6B74A-8B5E-E61C-E791-93DDFD1D915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3935518-AD67-968F-02A1-15EB91670168}"/>
              </a:ext>
            </a:extLst>
          </p:cNvPr>
          <p:cNvSpPr txBox="1">
            <a:spLocks noGrp="1"/>
          </p:cNvSpPr>
          <p:nvPr>
            <p:ph type="title"/>
          </p:nvPr>
        </p:nvSpPr>
        <p:spPr>
          <a:xfrm>
            <a:off x="726281" y="432621"/>
            <a:ext cx="269015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rPr>
              <a:t>Costs &amp; Benefits</a:t>
            </a:r>
            <a:endParaRPr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A8149FC6-52A2-4C6E-C1CB-D7D4ECA6BC13}"/>
              </a:ext>
            </a:extLst>
          </p:cNvPr>
          <p:cNvSpPr txBox="1"/>
          <p:nvPr/>
        </p:nvSpPr>
        <p:spPr>
          <a:xfrm>
            <a:off x="726281" y="1278687"/>
            <a:ext cx="10725152" cy="324265"/>
          </a:xfrm>
          <a:prstGeom prst="rect">
            <a:avLst/>
          </a:prstGeom>
        </p:spPr>
        <p:txBody>
          <a:bodyPr vert="horz" wrap="square" lIns="0" tIns="16329" rIns="0" bIns="0" rtlCol="0">
            <a:spAutoFit/>
          </a:bodyPr>
          <a:lstStyle/>
          <a:p>
            <a:pPr marL="359228" indent="-342900" defTabSz="1175644" hangingPunct="1">
              <a:lnSpc>
                <a:spcPct val="100000"/>
              </a:lnSpc>
              <a:spcBef>
                <a:spcPts val="600"/>
              </a:spcBef>
              <a:buFont typeface="Arial" panose="020B0604020202020204" pitchFamily="34" charset="0"/>
              <a:buChar char="•"/>
            </a:pPr>
            <a:r>
              <a:rPr lang="en-US" sz="2000" dirty="0">
                <a:latin typeface="Aptos" panose="020B0004020202020204" pitchFamily="34" charset="0"/>
              </a:rPr>
              <a:t>Costs represent resources spent.</a:t>
            </a:r>
            <a:endParaRPr lang="en-GB" sz="2800" b="1" dirty="0">
              <a:solidFill>
                <a:sysClr val="windowText" lastClr="000000"/>
              </a:solidFill>
              <a:latin typeface="Aptos" panose="020B0004020202020204" pitchFamily="34" charset="0"/>
              <a:cs typeface="Arial"/>
            </a:endParaRPr>
          </a:p>
        </p:txBody>
      </p:sp>
      <p:sp>
        <p:nvSpPr>
          <p:cNvPr id="13" name="object 3">
            <a:extLst>
              <a:ext uri="{FF2B5EF4-FFF2-40B4-BE49-F238E27FC236}">
                <a16:creationId xmlns:a16="http://schemas.microsoft.com/office/drawing/2014/main" id="{82F249FA-FB62-3819-46F8-834AF2EA9058}"/>
              </a:ext>
            </a:extLst>
          </p:cNvPr>
          <p:cNvSpPr txBox="1"/>
          <p:nvPr/>
        </p:nvSpPr>
        <p:spPr>
          <a:xfrm>
            <a:off x="733424" y="5854099"/>
            <a:ext cx="10725152" cy="293487"/>
          </a:xfrm>
          <a:prstGeom prst="rect">
            <a:avLst/>
          </a:prstGeom>
        </p:spPr>
        <p:txBody>
          <a:bodyPr vert="horz" wrap="square" lIns="0" tIns="16329" rIns="0" bIns="0" rtlCol="0">
            <a:spAutoFit/>
          </a:bodyPr>
          <a:lstStyle/>
          <a:p>
            <a:pPr marL="302078" indent="-285750" defTabSz="1175644" hangingPunct="1">
              <a:lnSpc>
                <a:spcPct val="100000"/>
              </a:lnSpc>
              <a:spcBef>
                <a:spcPts val="129"/>
              </a:spcBef>
              <a:buFont typeface="Arial" panose="020B0604020202020204" pitchFamily="34" charset="0"/>
              <a:buChar char="•"/>
            </a:pPr>
            <a:r>
              <a:rPr lang="en-US" sz="1800" b="1" dirty="0">
                <a:latin typeface="Aptos" panose="020B0004020202020204" pitchFamily="34" charset="0"/>
              </a:rPr>
              <a:t>All costs are discounted to present value for NPV calculation.</a:t>
            </a:r>
            <a:endParaRPr lang="en-GB" b="1" dirty="0">
              <a:solidFill>
                <a:sysClr val="windowText" lastClr="000000"/>
              </a:solidFill>
              <a:latin typeface="Aptos" panose="020B0004020202020204" pitchFamily="34" charset="0"/>
              <a:cs typeface="Arial"/>
            </a:endParaRPr>
          </a:p>
        </p:txBody>
      </p:sp>
      <p:sp>
        <p:nvSpPr>
          <p:cNvPr id="4" name="Slide Number Placeholder 3">
            <a:extLst>
              <a:ext uri="{FF2B5EF4-FFF2-40B4-BE49-F238E27FC236}">
                <a16:creationId xmlns:a16="http://schemas.microsoft.com/office/drawing/2014/main" id="{181241C5-F278-112B-BECB-E6F1C254B456}"/>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11</a:t>
            </a:fld>
            <a:endParaRPr lang="en-AT" spc="-64" dirty="0"/>
          </a:p>
        </p:txBody>
      </p:sp>
      <p:pic>
        <p:nvPicPr>
          <p:cNvPr id="2054" name="Picture 6">
            <a:extLst>
              <a:ext uri="{FF2B5EF4-FFF2-40B4-BE49-F238E27FC236}">
                <a16:creationId xmlns:a16="http://schemas.microsoft.com/office/drawing/2014/main" id="{0C9667AD-CE59-4494-F49E-0B34AC66975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66" t="24464" r="1759" b="8412"/>
          <a:stretch/>
        </p:blipFill>
        <p:spPr bwMode="auto">
          <a:xfrm>
            <a:off x="1021582" y="1611110"/>
            <a:ext cx="10148835" cy="3779212"/>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3">
            <a:extLst>
              <a:ext uri="{FF2B5EF4-FFF2-40B4-BE49-F238E27FC236}">
                <a16:creationId xmlns:a16="http://schemas.microsoft.com/office/drawing/2014/main" id="{6B516959-DBD8-6FC9-8F27-84EE9B3DFD3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Components of Costs</a:t>
            </a:r>
          </a:p>
        </p:txBody>
      </p:sp>
      <p:sp>
        <p:nvSpPr>
          <p:cNvPr id="6" name="object 6">
            <a:extLst>
              <a:ext uri="{FF2B5EF4-FFF2-40B4-BE49-F238E27FC236}">
                <a16:creationId xmlns:a16="http://schemas.microsoft.com/office/drawing/2014/main" id="{A2B9799A-D108-FC0A-8397-5721FDBA0E4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7" name="object 6">
            <a:extLst>
              <a:ext uri="{FF2B5EF4-FFF2-40B4-BE49-F238E27FC236}">
                <a16:creationId xmlns:a16="http://schemas.microsoft.com/office/drawing/2014/main" id="{30DB878A-3653-1441-744C-40E7FB534BD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211062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6CF5A-522C-96E8-9120-1583F03140E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865E665-5D5E-D5AA-0A30-76AC0F610D3D}"/>
              </a:ext>
            </a:extLst>
          </p:cNvPr>
          <p:cNvSpPr txBox="1">
            <a:spLocks noGrp="1"/>
          </p:cNvSpPr>
          <p:nvPr>
            <p:ph type="title"/>
          </p:nvPr>
        </p:nvSpPr>
        <p:spPr>
          <a:xfrm>
            <a:off x="726282" y="432621"/>
            <a:ext cx="2690159"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2. </a:t>
            </a:r>
            <a:r>
              <a:rPr lang="en-US" sz="2400" b="1" dirty="0">
                <a:solidFill>
                  <a:schemeClr val="bg1"/>
                </a:solidFill>
              </a:rPr>
              <a:t>Costs &amp; Benefits</a:t>
            </a:r>
            <a:endParaRPr lang="en-US" sz="2400" b="1" spc="-13" dirty="0">
              <a:solidFill>
                <a:schemeClr val="bg1"/>
              </a:solidFill>
              <a:latin typeface="Aptos" panose="020B0004020202020204" pitchFamily="34" charset="0"/>
            </a:endParaRPr>
          </a:p>
        </p:txBody>
      </p:sp>
      <p:sp>
        <p:nvSpPr>
          <p:cNvPr id="3" name="Slide Number Placeholder 2">
            <a:extLst>
              <a:ext uri="{FF2B5EF4-FFF2-40B4-BE49-F238E27FC236}">
                <a16:creationId xmlns:a16="http://schemas.microsoft.com/office/drawing/2014/main" id="{6D21444B-16DD-F36B-73A9-527DFF0F1AA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12</a:t>
            </a:fld>
            <a:endParaRPr lang="en-AT" spc="-64" dirty="0"/>
          </a:p>
        </p:txBody>
      </p:sp>
      <p:sp>
        <p:nvSpPr>
          <p:cNvPr id="4" name="object 3">
            <a:extLst>
              <a:ext uri="{FF2B5EF4-FFF2-40B4-BE49-F238E27FC236}">
                <a16:creationId xmlns:a16="http://schemas.microsoft.com/office/drawing/2014/main" id="{478DB36B-8C04-80B5-3682-8C3FF368DD84}"/>
              </a:ext>
            </a:extLst>
          </p:cNvPr>
          <p:cNvSpPr txBox="1"/>
          <p:nvPr/>
        </p:nvSpPr>
        <p:spPr>
          <a:xfrm>
            <a:off x="726280" y="1311833"/>
            <a:ext cx="10725152" cy="324265"/>
          </a:xfrm>
          <a:prstGeom prst="rect">
            <a:avLst/>
          </a:prstGeom>
        </p:spPr>
        <p:txBody>
          <a:bodyPr vert="horz" wrap="square" lIns="0" tIns="16329" rIns="0" bIns="0" rtlCol="0">
            <a:spAutoFit/>
          </a:bodyPr>
          <a:lstStyle/>
          <a:p>
            <a:pPr marL="359228" indent="-342900" defTabSz="1175644" hangingPunct="1">
              <a:lnSpc>
                <a:spcPct val="100000"/>
              </a:lnSpc>
              <a:spcBef>
                <a:spcPts val="600"/>
              </a:spcBef>
              <a:buFont typeface="Arial" panose="020B0604020202020204" pitchFamily="34" charset="0"/>
              <a:buChar char="•"/>
            </a:pPr>
            <a:r>
              <a:rPr lang="en-US" sz="2000" dirty="0">
                <a:latin typeface="Aptos" panose="020B0004020202020204" pitchFamily="34" charset="0"/>
              </a:rPr>
              <a:t>Benefits represent positive project impacts.</a:t>
            </a:r>
          </a:p>
        </p:txBody>
      </p:sp>
      <p:sp>
        <p:nvSpPr>
          <p:cNvPr id="5" name="object 3">
            <a:extLst>
              <a:ext uri="{FF2B5EF4-FFF2-40B4-BE49-F238E27FC236}">
                <a16:creationId xmlns:a16="http://schemas.microsoft.com/office/drawing/2014/main" id="{6F615052-13C4-24A9-FC31-23861548DDA8}"/>
              </a:ext>
            </a:extLst>
          </p:cNvPr>
          <p:cNvSpPr txBox="1"/>
          <p:nvPr/>
        </p:nvSpPr>
        <p:spPr>
          <a:xfrm>
            <a:off x="733425" y="5978672"/>
            <a:ext cx="10725152" cy="293487"/>
          </a:xfrm>
          <a:prstGeom prst="rect">
            <a:avLst/>
          </a:prstGeom>
        </p:spPr>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q"/>
            </a:pPr>
            <a:r>
              <a:rPr lang="en-US" sz="1800" b="1" dirty="0">
                <a:latin typeface="Aptos" panose="020B0004020202020204" pitchFamily="34" charset="0"/>
              </a:rPr>
              <a:t>All benefits are discounted to present value for NPV/BCR calculation.</a:t>
            </a:r>
            <a:endParaRPr lang="en-GB" b="1" dirty="0">
              <a:solidFill>
                <a:sysClr val="windowText" lastClr="000000"/>
              </a:solidFill>
              <a:latin typeface="Aptos" panose="020B0004020202020204" pitchFamily="34" charset="0"/>
              <a:cs typeface="Arial"/>
            </a:endParaRPr>
          </a:p>
        </p:txBody>
      </p:sp>
      <p:pic>
        <p:nvPicPr>
          <p:cNvPr id="3074" name="Picture 2">
            <a:extLst>
              <a:ext uri="{FF2B5EF4-FFF2-40B4-BE49-F238E27FC236}">
                <a16:creationId xmlns:a16="http://schemas.microsoft.com/office/drawing/2014/main" id="{3EAF9ED9-C8AC-1907-3B6B-7BA2F1D6910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91" t="17652" r="1423" b="4884"/>
          <a:stretch/>
        </p:blipFill>
        <p:spPr bwMode="auto">
          <a:xfrm>
            <a:off x="2216507" y="1527670"/>
            <a:ext cx="7777423" cy="4256555"/>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3">
            <a:extLst>
              <a:ext uri="{FF2B5EF4-FFF2-40B4-BE49-F238E27FC236}">
                <a16:creationId xmlns:a16="http://schemas.microsoft.com/office/drawing/2014/main" id="{075CFBD6-9509-8677-0FCC-CFE8C9737DB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2.2. Components of Benefits</a:t>
            </a:r>
          </a:p>
        </p:txBody>
      </p:sp>
      <p:sp>
        <p:nvSpPr>
          <p:cNvPr id="8" name="object 6">
            <a:extLst>
              <a:ext uri="{FF2B5EF4-FFF2-40B4-BE49-F238E27FC236}">
                <a16:creationId xmlns:a16="http://schemas.microsoft.com/office/drawing/2014/main" id="{C2EE1E6A-9DA0-EFDD-F296-BFD6257DCC4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1B054CBF-BD93-CFA6-3E74-E6EDD1D70FF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784600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591EA-47AD-8DDB-2F7B-1B825637458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158C96E-FE06-B915-8058-845486088FBD}"/>
              </a:ext>
            </a:extLst>
          </p:cNvPr>
          <p:cNvSpPr txBox="1">
            <a:spLocks noGrp="1"/>
          </p:cNvSpPr>
          <p:nvPr>
            <p:ph type="title"/>
          </p:nvPr>
        </p:nvSpPr>
        <p:spPr>
          <a:xfrm>
            <a:off x="726282" y="432621"/>
            <a:ext cx="2690158"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2. </a:t>
            </a:r>
            <a:r>
              <a:rPr lang="en-US" sz="2400" b="1" dirty="0">
                <a:solidFill>
                  <a:schemeClr val="bg1"/>
                </a:solidFill>
              </a:rPr>
              <a:t>Costs &amp; Benefits</a:t>
            </a:r>
            <a:endParaRPr lang="en-US" sz="2400" b="1" spc="-13" dirty="0">
              <a:solidFill>
                <a:schemeClr val="bg1"/>
              </a:solidFill>
              <a:latin typeface="Aptos" panose="020B0004020202020204" pitchFamily="34" charset="0"/>
            </a:endParaRPr>
          </a:p>
        </p:txBody>
      </p:sp>
      <p:sp>
        <p:nvSpPr>
          <p:cNvPr id="3" name="Slide Number Placeholder 2">
            <a:extLst>
              <a:ext uri="{FF2B5EF4-FFF2-40B4-BE49-F238E27FC236}">
                <a16:creationId xmlns:a16="http://schemas.microsoft.com/office/drawing/2014/main" id="{62A4C354-B339-03F4-C339-27068669CAD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13</a:t>
            </a:fld>
            <a:endParaRPr lang="en-AT" spc="-64" dirty="0"/>
          </a:p>
        </p:txBody>
      </p:sp>
      <p:sp>
        <p:nvSpPr>
          <p:cNvPr id="10" name="object 3">
            <a:extLst>
              <a:ext uri="{FF2B5EF4-FFF2-40B4-BE49-F238E27FC236}">
                <a16:creationId xmlns:a16="http://schemas.microsoft.com/office/drawing/2014/main" id="{AD274B75-4D05-A17B-0C18-68EF8317CE31}"/>
              </a:ext>
            </a:extLst>
          </p:cNvPr>
          <p:cNvSpPr txBox="1"/>
          <p:nvPr/>
        </p:nvSpPr>
        <p:spPr>
          <a:xfrm>
            <a:off x="726281" y="1326803"/>
            <a:ext cx="10725152" cy="293487"/>
          </a:xfrm>
          <a:prstGeom prst="rect">
            <a:avLst/>
          </a:prstGeom>
        </p:spPr>
        <p:txBody>
          <a:bodyPr vert="horz" wrap="square" lIns="0" tIns="16329" rIns="0" bIns="0" rtlCol="0">
            <a:spAutoFit/>
          </a:bodyPr>
          <a:lstStyle/>
          <a:p>
            <a:pPr marL="302078" indent="-285750" defTabSz="1175644" hangingPunct="1">
              <a:lnSpc>
                <a:spcPct val="100000"/>
              </a:lnSpc>
              <a:spcBef>
                <a:spcPts val="129"/>
              </a:spcBef>
              <a:buFont typeface="Arial" panose="020B0604020202020204" pitchFamily="34" charset="0"/>
              <a:buChar char="•"/>
            </a:pPr>
            <a:r>
              <a:rPr lang="en-US" sz="1800" b="1" dirty="0">
                <a:latin typeface="Aptos" panose="020B0004020202020204" pitchFamily="34" charset="0"/>
              </a:rPr>
              <a:t>Comparing discounted costs and benefits gives us:</a:t>
            </a:r>
            <a:endParaRPr lang="en-GB" b="1" dirty="0">
              <a:solidFill>
                <a:sysClr val="windowText" lastClr="000000"/>
              </a:solidFill>
              <a:latin typeface="Aptos" panose="020B0004020202020204" pitchFamily="34" charset="0"/>
              <a:cs typeface="Arial"/>
            </a:endParaRPr>
          </a:p>
        </p:txBody>
      </p:sp>
      <p:pic>
        <p:nvPicPr>
          <p:cNvPr id="12" name="Picture 11">
            <a:extLst>
              <a:ext uri="{FF2B5EF4-FFF2-40B4-BE49-F238E27FC236}">
                <a16:creationId xmlns:a16="http://schemas.microsoft.com/office/drawing/2014/main" id="{C67C54A7-8CBD-AC35-CF25-8066FC6C961D}"/>
              </a:ext>
            </a:extLst>
          </p:cNvPr>
          <p:cNvPicPr>
            <a:picLocks noChangeAspect="1"/>
          </p:cNvPicPr>
          <p:nvPr/>
        </p:nvPicPr>
        <p:blipFill>
          <a:blip r:embed="rId2"/>
          <a:stretch>
            <a:fillRect/>
          </a:stretch>
        </p:blipFill>
        <p:spPr>
          <a:xfrm>
            <a:off x="934615" y="1584014"/>
            <a:ext cx="6544588" cy="2295845"/>
          </a:xfrm>
          <a:prstGeom prst="rect">
            <a:avLst/>
          </a:prstGeom>
        </p:spPr>
      </p:pic>
      <p:pic>
        <p:nvPicPr>
          <p:cNvPr id="14" name="Picture 13">
            <a:extLst>
              <a:ext uri="{FF2B5EF4-FFF2-40B4-BE49-F238E27FC236}">
                <a16:creationId xmlns:a16="http://schemas.microsoft.com/office/drawing/2014/main" id="{3A2AAB6B-1778-B132-0BF3-2D1C676C563D}"/>
              </a:ext>
            </a:extLst>
          </p:cNvPr>
          <p:cNvPicPr>
            <a:picLocks noChangeAspect="1"/>
          </p:cNvPicPr>
          <p:nvPr/>
        </p:nvPicPr>
        <p:blipFill>
          <a:blip r:embed="rId3"/>
          <a:srcRect t="296" b="4211"/>
          <a:stretch>
            <a:fillRect/>
          </a:stretch>
        </p:blipFill>
        <p:spPr>
          <a:xfrm>
            <a:off x="1033076" y="3717536"/>
            <a:ext cx="6287377" cy="2438017"/>
          </a:xfrm>
          <a:prstGeom prst="rect">
            <a:avLst/>
          </a:prstGeom>
        </p:spPr>
      </p:pic>
      <p:sp>
        <p:nvSpPr>
          <p:cNvPr id="6" name="object 3">
            <a:extLst>
              <a:ext uri="{FF2B5EF4-FFF2-40B4-BE49-F238E27FC236}">
                <a16:creationId xmlns:a16="http://schemas.microsoft.com/office/drawing/2014/main" id="{F114741D-4DFD-ED84-3363-AC557F6DAFF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2.3. From Costs and Benefits → To Viability</a:t>
            </a:r>
          </a:p>
        </p:txBody>
      </p:sp>
      <p:sp>
        <p:nvSpPr>
          <p:cNvPr id="8" name="object 6">
            <a:extLst>
              <a:ext uri="{FF2B5EF4-FFF2-40B4-BE49-F238E27FC236}">
                <a16:creationId xmlns:a16="http://schemas.microsoft.com/office/drawing/2014/main" id="{DE89AD1C-E4F2-2510-1A80-62DDB23DF9F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44DA9231-718C-2559-C59D-E0B60B30B2E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2143827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2E461-D832-5E68-3A98-E9A2D543EA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6C4CD40-A27F-7C2C-79E2-6D5C924543A3}"/>
              </a:ext>
            </a:extLst>
          </p:cNvPr>
          <p:cNvSpPr txBox="1">
            <a:spLocks noGrp="1"/>
          </p:cNvSpPr>
          <p:nvPr>
            <p:ph type="title"/>
          </p:nvPr>
        </p:nvSpPr>
        <p:spPr>
          <a:xfrm>
            <a:off x="726281" y="432621"/>
            <a:ext cx="2690157"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2. </a:t>
            </a:r>
            <a:r>
              <a:rPr lang="en-US" sz="2400" b="1" dirty="0">
                <a:solidFill>
                  <a:schemeClr val="bg1"/>
                </a:solidFill>
              </a:rPr>
              <a:t>Costs &amp; Benefits</a:t>
            </a:r>
            <a:endParaRPr lang="en-US"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797BDA13-2879-6F27-9144-9C36A5839103}"/>
              </a:ext>
            </a:extLst>
          </p:cNvPr>
          <p:cNvSpPr txBox="1"/>
          <p:nvPr/>
        </p:nvSpPr>
        <p:spPr>
          <a:xfrm>
            <a:off x="726281" y="131856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latin typeface="Aptos" panose="020B0004020202020204" pitchFamily="34" charset="0"/>
              </a:rPr>
              <a:t>Interpreting indicators → Project decision making</a:t>
            </a:r>
            <a:endParaRPr lang="en-GB" b="1" dirty="0">
              <a:solidFill>
                <a:sysClr val="windowText" lastClr="000000"/>
              </a:solidFill>
              <a:latin typeface="Aptos" panose="020B0004020202020204" pitchFamily="34" charset="0"/>
              <a:cs typeface="Arial"/>
            </a:endParaRPr>
          </a:p>
        </p:txBody>
      </p:sp>
      <p:sp>
        <p:nvSpPr>
          <p:cNvPr id="12" name="object 3">
            <a:extLst>
              <a:ext uri="{FF2B5EF4-FFF2-40B4-BE49-F238E27FC236}">
                <a16:creationId xmlns:a16="http://schemas.microsoft.com/office/drawing/2014/main" id="{95A959F9-6D88-A1A6-6C85-226B0D34F4C2}"/>
              </a:ext>
            </a:extLst>
          </p:cNvPr>
          <p:cNvSpPr txBox="1"/>
          <p:nvPr/>
        </p:nvSpPr>
        <p:spPr>
          <a:xfrm>
            <a:off x="726281" y="4539292"/>
            <a:ext cx="10725152" cy="293487"/>
          </a:xfrm>
          <a:prstGeom prst="rect">
            <a:avLst/>
          </a:prstGeom>
        </p:spPr>
        <p:txBody>
          <a:bodyPr vert="horz" wrap="square" lIns="0" tIns="16329" rIns="0" bIns="0" rtlCol="0">
            <a:spAutoFit/>
          </a:bodyPr>
          <a:lstStyle/>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CBA does not make the decision → it informs the decision makers.</a:t>
            </a:r>
            <a:endParaRPr lang="en-GB" sz="1800" dirty="0">
              <a:solidFill>
                <a:sysClr val="windowText" lastClr="000000"/>
              </a:solidFill>
              <a:latin typeface="Aptos" panose="020B0004020202020204" pitchFamily="34" charset="0"/>
              <a:cs typeface="Arial"/>
            </a:endParaRPr>
          </a:p>
        </p:txBody>
      </p:sp>
      <p:sp>
        <p:nvSpPr>
          <p:cNvPr id="4" name="Slide Number Placeholder 3">
            <a:extLst>
              <a:ext uri="{FF2B5EF4-FFF2-40B4-BE49-F238E27FC236}">
                <a16:creationId xmlns:a16="http://schemas.microsoft.com/office/drawing/2014/main" id="{99E10225-53EA-3C83-FC11-0FC99A6C2D6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14</a:t>
            </a:fld>
            <a:endParaRPr lang="en-AT" spc="-64" dirty="0"/>
          </a:p>
        </p:txBody>
      </p:sp>
      <p:graphicFrame>
        <p:nvGraphicFramePr>
          <p:cNvPr id="9" name="Table 8">
            <a:extLst>
              <a:ext uri="{FF2B5EF4-FFF2-40B4-BE49-F238E27FC236}">
                <a16:creationId xmlns:a16="http://schemas.microsoft.com/office/drawing/2014/main" id="{5F6B0380-B40A-2F6B-AF49-8B6B8D4AD0B8}"/>
              </a:ext>
            </a:extLst>
          </p:cNvPr>
          <p:cNvGraphicFramePr>
            <a:graphicFrameLocks noGrp="1"/>
          </p:cNvGraphicFramePr>
          <p:nvPr>
            <p:extLst>
              <p:ext uri="{D42A27DB-BD31-4B8C-83A1-F6EECF244321}">
                <p14:modId xmlns:p14="http://schemas.microsoft.com/office/powerpoint/2010/main" val="3566413965"/>
              </p:ext>
            </p:extLst>
          </p:nvPr>
        </p:nvGraphicFramePr>
        <p:xfrm>
          <a:off x="726281" y="2011425"/>
          <a:ext cx="9784296" cy="2128496"/>
        </p:xfrm>
        <a:graphic>
          <a:graphicData uri="http://schemas.openxmlformats.org/drawingml/2006/table">
            <a:tbl>
              <a:tblPr firstRow="1" bandRow="1">
                <a:tableStyleId>{EEE7283C-3CF3-47DC-8721-378D4A62B228}</a:tableStyleId>
              </a:tblPr>
              <a:tblGrid>
                <a:gridCol w="2776178">
                  <a:extLst>
                    <a:ext uri="{9D8B030D-6E8A-4147-A177-3AD203B41FA5}">
                      <a16:colId xmlns:a16="http://schemas.microsoft.com/office/drawing/2014/main" val="2277632747"/>
                    </a:ext>
                  </a:extLst>
                </a:gridCol>
                <a:gridCol w="3167757">
                  <a:extLst>
                    <a:ext uri="{9D8B030D-6E8A-4147-A177-3AD203B41FA5}">
                      <a16:colId xmlns:a16="http://schemas.microsoft.com/office/drawing/2014/main" val="2824486408"/>
                    </a:ext>
                  </a:extLst>
                </a:gridCol>
                <a:gridCol w="3840361">
                  <a:extLst>
                    <a:ext uri="{9D8B030D-6E8A-4147-A177-3AD203B41FA5}">
                      <a16:colId xmlns:a16="http://schemas.microsoft.com/office/drawing/2014/main" val="4166867706"/>
                    </a:ext>
                  </a:extLst>
                </a:gridCol>
              </a:tblGrid>
              <a:tr h="532124">
                <a:tc>
                  <a:txBody>
                    <a:bodyPr/>
                    <a:lstStyle/>
                    <a:p>
                      <a:r>
                        <a:rPr lang="en-US" dirty="0">
                          <a:solidFill>
                            <a:schemeClr val="bg1"/>
                          </a:solidFill>
                        </a:rPr>
                        <a:t>BCR Range</a:t>
                      </a:r>
                    </a:p>
                  </a:txBody>
                  <a:tcPr>
                    <a:solidFill>
                      <a:srgbClr val="FD001F"/>
                    </a:solidFill>
                  </a:tcPr>
                </a:tc>
                <a:tc>
                  <a:txBody>
                    <a:bodyPr/>
                    <a:lstStyle/>
                    <a:p>
                      <a:r>
                        <a:rPr lang="en-US" dirty="0">
                          <a:solidFill>
                            <a:schemeClr val="bg1"/>
                          </a:solidFill>
                        </a:rPr>
                        <a:t>Interpretation</a:t>
                      </a:r>
                    </a:p>
                  </a:txBody>
                  <a:tcPr>
                    <a:solidFill>
                      <a:srgbClr val="FD001F"/>
                    </a:solidFill>
                  </a:tcPr>
                </a:tc>
                <a:tc>
                  <a:txBody>
                    <a:bodyPr/>
                    <a:lstStyle/>
                    <a:p>
                      <a:r>
                        <a:rPr lang="en-US" dirty="0">
                          <a:solidFill>
                            <a:schemeClr val="bg1"/>
                          </a:solidFill>
                        </a:rPr>
                        <a:t>Recommendation</a:t>
                      </a:r>
                    </a:p>
                  </a:txBody>
                  <a:tcPr>
                    <a:solidFill>
                      <a:srgbClr val="FD001F"/>
                    </a:solidFill>
                  </a:tcPr>
                </a:tc>
                <a:extLst>
                  <a:ext uri="{0D108BD9-81ED-4DB2-BD59-A6C34878D82A}">
                    <a16:rowId xmlns:a16="http://schemas.microsoft.com/office/drawing/2014/main" val="2675665397"/>
                  </a:ext>
                </a:extLst>
              </a:tr>
              <a:tr h="532124">
                <a:tc>
                  <a:txBody>
                    <a:bodyPr/>
                    <a:lstStyle/>
                    <a:p>
                      <a:r>
                        <a:rPr lang="en-US" dirty="0"/>
                        <a:t>BCR &gt; 1</a:t>
                      </a:r>
                    </a:p>
                  </a:txBody>
                  <a:tcPr/>
                </a:tc>
                <a:tc>
                  <a:txBody>
                    <a:bodyPr/>
                    <a:lstStyle/>
                    <a:p>
                      <a:r>
                        <a:rPr lang="en-US" dirty="0"/>
                        <a:t>Project adds value</a:t>
                      </a:r>
                    </a:p>
                  </a:txBody>
                  <a:tcPr/>
                </a:tc>
                <a:tc>
                  <a:txBody>
                    <a:bodyPr/>
                    <a:lstStyle/>
                    <a:p>
                      <a:r>
                        <a:rPr lang="en-US" dirty="0"/>
                        <a:t>Proceed</a:t>
                      </a:r>
                    </a:p>
                  </a:txBody>
                  <a:tcPr/>
                </a:tc>
                <a:extLst>
                  <a:ext uri="{0D108BD9-81ED-4DB2-BD59-A6C34878D82A}">
                    <a16:rowId xmlns:a16="http://schemas.microsoft.com/office/drawing/2014/main" val="781380621"/>
                  </a:ext>
                </a:extLst>
              </a:tr>
              <a:tr h="532124">
                <a:tc>
                  <a:txBody>
                    <a:bodyPr/>
                    <a:lstStyle/>
                    <a:p>
                      <a:r>
                        <a:rPr lang="en-US" dirty="0"/>
                        <a:t>BCR ≈ 1</a:t>
                      </a:r>
                    </a:p>
                  </a:txBody>
                  <a:tcPr/>
                </a:tc>
                <a:tc>
                  <a:txBody>
                    <a:bodyPr/>
                    <a:lstStyle/>
                    <a:p>
                      <a:r>
                        <a:rPr lang="en-US" dirty="0"/>
                        <a:t>Marginal case</a:t>
                      </a:r>
                    </a:p>
                  </a:txBody>
                  <a:tcPr/>
                </a:tc>
                <a:tc>
                  <a:txBody>
                    <a:bodyPr/>
                    <a:lstStyle/>
                    <a:p>
                      <a:r>
                        <a:rPr lang="en-US" dirty="0"/>
                        <a:t>Further policy/strategic assessment</a:t>
                      </a:r>
                    </a:p>
                  </a:txBody>
                  <a:tcPr/>
                </a:tc>
                <a:extLst>
                  <a:ext uri="{0D108BD9-81ED-4DB2-BD59-A6C34878D82A}">
                    <a16:rowId xmlns:a16="http://schemas.microsoft.com/office/drawing/2014/main" val="136588533"/>
                  </a:ext>
                </a:extLst>
              </a:tr>
              <a:tr h="532124">
                <a:tc>
                  <a:txBody>
                    <a:bodyPr/>
                    <a:lstStyle/>
                    <a:p>
                      <a:r>
                        <a:rPr lang="en-US" dirty="0"/>
                        <a:t>BCR &lt; 1</a:t>
                      </a:r>
                    </a:p>
                  </a:txBody>
                  <a:tcPr/>
                </a:tc>
                <a:tc>
                  <a:txBody>
                    <a:bodyPr/>
                    <a:lstStyle/>
                    <a:p>
                      <a:r>
                        <a:rPr lang="en-US" dirty="0"/>
                        <a:t>Project not viable</a:t>
                      </a:r>
                    </a:p>
                  </a:txBody>
                  <a:tcPr/>
                </a:tc>
                <a:tc>
                  <a:txBody>
                    <a:bodyPr/>
                    <a:lstStyle/>
                    <a:p>
                      <a:r>
                        <a:rPr lang="en-US" dirty="0"/>
                        <a:t>Redesign or abandon</a:t>
                      </a:r>
                    </a:p>
                  </a:txBody>
                  <a:tcPr/>
                </a:tc>
                <a:extLst>
                  <a:ext uri="{0D108BD9-81ED-4DB2-BD59-A6C34878D82A}">
                    <a16:rowId xmlns:a16="http://schemas.microsoft.com/office/drawing/2014/main" val="3431146"/>
                  </a:ext>
                </a:extLst>
              </a:tr>
            </a:tbl>
          </a:graphicData>
        </a:graphic>
      </p:graphicFrame>
      <p:sp>
        <p:nvSpPr>
          <p:cNvPr id="5" name="object 3">
            <a:extLst>
              <a:ext uri="{FF2B5EF4-FFF2-40B4-BE49-F238E27FC236}">
                <a16:creationId xmlns:a16="http://schemas.microsoft.com/office/drawing/2014/main" id="{20C66425-AB35-E1B8-F03A-80BBED6DE45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2.4. Interpreting CBA Results</a:t>
            </a:r>
          </a:p>
        </p:txBody>
      </p:sp>
      <p:sp>
        <p:nvSpPr>
          <p:cNvPr id="7" name="object 6">
            <a:extLst>
              <a:ext uri="{FF2B5EF4-FFF2-40B4-BE49-F238E27FC236}">
                <a16:creationId xmlns:a16="http://schemas.microsoft.com/office/drawing/2014/main" id="{9CD29677-8AF5-7872-6E37-312627A6068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8" name="object 6">
            <a:extLst>
              <a:ext uri="{FF2B5EF4-FFF2-40B4-BE49-F238E27FC236}">
                <a16:creationId xmlns:a16="http://schemas.microsoft.com/office/drawing/2014/main" id="{48A51ECC-B45C-6339-95CC-CBD3350C340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3213502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2A763-0560-73C5-1B67-308B8A94908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0D3E3BD-8ACD-ABCE-90D3-2906A2E99911}"/>
              </a:ext>
            </a:extLst>
          </p:cNvPr>
          <p:cNvSpPr txBox="1">
            <a:spLocks noGrp="1"/>
          </p:cNvSpPr>
          <p:nvPr>
            <p:ph type="title"/>
          </p:nvPr>
        </p:nvSpPr>
        <p:spPr>
          <a:xfrm>
            <a:off x="726282" y="432621"/>
            <a:ext cx="2690156"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2. </a:t>
            </a:r>
            <a:r>
              <a:rPr lang="en-US" sz="2400" b="1" dirty="0">
                <a:solidFill>
                  <a:schemeClr val="bg1"/>
                </a:solidFill>
              </a:rPr>
              <a:t>Costs &amp; Benefits</a:t>
            </a:r>
            <a:endParaRPr lang="en-US"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32F1E050-D970-6BA3-D376-E537A34F40DB}"/>
              </a:ext>
            </a:extLst>
          </p:cNvPr>
          <p:cNvSpPr txBox="1"/>
          <p:nvPr/>
        </p:nvSpPr>
        <p:spPr>
          <a:xfrm>
            <a:off x="726281" y="1577739"/>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latin typeface="Aptos" panose="020B0004020202020204" pitchFamily="34" charset="0"/>
              </a:rPr>
              <a:t>Why do Sensitivity Analysis?</a:t>
            </a:r>
            <a:endParaRPr lang="en-GB" b="1" dirty="0">
              <a:solidFill>
                <a:sysClr val="windowText" lastClr="000000"/>
              </a:solidFill>
              <a:latin typeface="Aptos" panose="020B0004020202020204" pitchFamily="34" charset="0"/>
              <a:cs typeface="Arial"/>
            </a:endParaRPr>
          </a:p>
        </p:txBody>
      </p:sp>
      <p:sp>
        <p:nvSpPr>
          <p:cNvPr id="12" name="object 3">
            <a:extLst>
              <a:ext uri="{FF2B5EF4-FFF2-40B4-BE49-F238E27FC236}">
                <a16:creationId xmlns:a16="http://schemas.microsoft.com/office/drawing/2014/main" id="{0550FB6F-C92B-0EAE-E5A8-22089196E8D9}"/>
              </a:ext>
            </a:extLst>
          </p:cNvPr>
          <p:cNvSpPr txBox="1"/>
          <p:nvPr/>
        </p:nvSpPr>
        <p:spPr>
          <a:xfrm>
            <a:off x="938359" y="2077865"/>
            <a:ext cx="10725152" cy="1001373"/>
          </a:xfrm>
          <a:prstGeom prst="rect">
            <a:avLst/>
          </a:prstGeom>
        </p:spPr>
        <p:txBody>
          <a:bodyPr vert="horz" wrap="square" lIns="0" tIns="16329" rIns="0" bIns="0" rtlCol="0">
            <a:spAutoFit/>
          </a:bodyPr>
          <a:lstStyle/>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Assumptions are uncertain → costs and benefits may change</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Test robustness → Will the project still be viable if things get worse?</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Helps manage risk → Decision makers want confidence</a:t>
            </a:r>
            <a:endParaRPr lang="en-GB" sz="1800" dirty="0">
              <a:solidFill>
                <a:sysClr val="windowText" lastClr="000000"/>
              </a:solidFill>
              <a:latin typeface="Aptos" panose="020B0004020202020204" pitchFamily="34" charset="0"/>
              <a:cs typeface="Arial"/>
            </a:endParaRPr>
          </a:p>
        </p:txBody>
      </p:sp>
      <p:sp>
        <p:nvSpPr>
          <p:cNvPr id="4" name="Slide Number Placeholder 3">
            <a:extLst>
              <a:ext uri="{FF2B5EF4-FFF2-40B4-BE49-F238E27FC236}">
                <a16:creationId xmlns:a16="http://schemas.microsoft.com/office/drawing/2014/main" id="{51766EFC-10EA-576E-0CC5-9F484B9D4906}"/>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15</a:t>
            </a:fld>
            <a:endParaRPr lang="en-AT" spc="-64" dirty="0"/>
          </a:p>
        </p:txBody>
      </p:sp>
      <p:sp>
        <p:nvSpPr>
          <p:cNvPr id="15" name="object 3">
            <a:extLst>
              <a:ext uri="{FF2B5EF4-FFF2-40B4-BE49-F238E27FC236}">
                <a16:creationId xmlns:a16="http://schemas.microsoft.com/office/drawing/2014/main" id="{55B84667-FE99-D946-21A9-02873C9BB7D1}"/>
              </a:ext>
            </a:extLst>
          </p:cNvPr>
          <p:cNvSpPr txBox="1"/>
          <p:nvPr/>
        </p:nvSpPr>
        <p:spPr>
          <a:xfrm>
            <a:off x="719138" y="366089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latin typeface="Aptos" panose="020B0004020202020204" pitchFamily="34" charset="0"/>
              </a:rPr>
              <a:t>Examples:</a:t>
            </a:r>
            <a:endParaRPr lang="en-GB" b="1" dirty="0">
              <a:solidFill>
                <a:sysClr val="windowText" lastClr="000000"/>
              </a:solidFill>
              <a:latin typeface="Aptos" panose="020B0004020202020204" pitchFamily="34" charset="0"/>
              <a:cs typeface="Arial"/>
            </a:endParaRPr>
          </a:p>
        </p:txBody>
      </p:sp>
      <p:sp>
        <p:nvSpPr>
          <p:cNvPr id="16" name="object 3">
            <a:extLst>
              <a:ext uri="{FF2B5EF4-FFF2-40B4-BE49-F238E27FC236}">
                <a16:creationId xmlns:a16="http://schemas.microsoft.com/office/drawing/2014/main" id="{117478A7-9A42-D5F9-A495-4CD278BA9C8B}"/>
              </a:ext>
            </a:extLst>
          </p:cNvPr>
          <p:cNvSpPr txBox="1"/>
          <p:nvPr/>
        </p:nvSpPr>
        <p:spPr>
          <a:xfrm>
            <a:off x="931216" y="4161024"/>
            <a:ext cx="10725152" cy="1001373"/>
          </a:xfrm>
          <a:prstGeom prst="rect">
            <a:avLst/>
          </a:prstGeom>
        </p:spPr>
        <p:txBody>
          <a:bodyPr vert="horz" wrap="square" lIns="0" tIns="16329" rIns="0" bIns="0" rtlCol="0">
            <a:spAutoFit/>
          </a:bodyPr>
          <a:lstStyle/>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Higher construction costs</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Higher delay costs (as we will test today)</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Lower-than-expected benefits</a:t>
            </a:r>
            <a:endParaRPr lang="en-GB" sz="1800" dirty="0">
              <a:solidFill>
                <a:sysClr val="windowText" lastClr="000000"/>
              </a:solidFill>
              <a:latin typeface="Aptos" panose="020B0004020202020204" pitchFamily="34" charset="0"/>
              <a:cs typeface="Arial"/>
            </a:endParaRPr>
          </a:p>
        </p:txBody>
      </p:sp>
      <p:sp>
        <p:nvSpPr>
          <p:cNvPr id="19" name="object 3">
            <a:extLst>
              <a:ext uri="{FF2B5EF4-FFF2-40B4-BE49-F238E27FC236}">
                <a16:creationId xmlns:a16="http://schemas.microsoft.com/office/drawing/2014/main" id="{CD7CBE3D-63D0-9896-56EA-8AF3F68EFEDC}"/>
              </a:ext>
            </a:extLst>
          </p:cNvPr>
          <p:cNvSpPr txBox="1"/>
          <p:nvPr/>
        </p:nvSpPr>
        <p:spPr>
          <a:xfrm>
            <a:off x="719138" y="5662523"/>
            <a:ext cx="10725152" cy="293487"/>
          </a:xfrm>
          <a:prstGeom prst="rect">
            <a:avLst/>
          </a:prstGeom>
        </p:spPr>
        <p:txBody>
          <a:bodyPr vert="horz" wrap="square" lIns="0" tIns="16329" rIns="0" bIns="0" rtlCol="0">
            <a:spAutoFit/>
          </a:bodyPr>
          <a:lstStyle/>
          <a:p>
            <a:pPr marL="302078" lvl="1" indent="-285750" defTabSz="1175644" hangingPunct="1">
              <a:lnSpc>
                <a:spcPct val="100000"/>
              </a:lnSpc>
              <a:spcBef>
                <a:spcPts val="600"/>
              </a:spcBef>
              <a:buFont typeface="Arial" panose="020B0604020202020204" pitchFamily="34" charset="0"/>
              <a:buChar char="•"/>
            </a:pPr>
            <a:r>
              <a:rPr lang="en-US" sz="1800" b="1" dirty="0">
                <a:latin typeface="Aptos" panose="020B0004020202020204" pitchFamily="34" charset="0"/>
              </a:rPr>
              <a:t>Good projects remain viable even under stress → Sensitivity helps prove that.</a:t>
            </a:r>
            <a:endParaRPr lang="en-GB" sz="1800" b="1" dirty="0">
              <a:solidFill>
                <a:sysClr val="windowText" lastClr="000000"/>
              </a:solidFill>
              <a:latin typeface="Aptos" panose="020B0004020202020204" pitchFamily="34" charset="0"/>
              <a:cs typeface="Arial"/>
            </a:endParaRPr>
          </a:p>
        </p:txBody>
      </p:sp>
      <p:sp>
        <p:nvSpPr>
          <p:cNvPr id="7" name="object 3">
            <a:extLst>
              <a:ext uri="{FF2B5EF4-FFF2-40B4-BE49-F238E27FC236}">
                <a16:creationId xmlns:a16="http://schemas.microsoft.com/office/drawing/2014/main" id="{4B4F5740-3EE7-4BD4-0AEF-94138D79FE8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2.5. Sensitivity Analysis in CBA</a:t>
            </a:r>
          </a:p>
        </p:txBody>
      </p:sp>
      <p:sp>
        <p:nvSpPr>
          <p:cNvPr id="9" name="object 6">
            <a:extLst>
              <a:ext uri="{FF2B5EF4-FFF2-40B4-BE49-F238E27FC236}">
                <a16:creationId xmlns:a16="http://schemas.microsoft.com/office/drawing/2014/main" id="{E5CFF96D-DB89-28DC-9D8D-FD9BD3A2885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0" name="object 6">
            <a:extLst>
              <a:ext uri="{FF2B5EF4-FFF2-40B4-BE49-F238E27FC236}">
                <a16:creationId xmlns:a16="http://schemas.microsoft.com/office/drawing/2014/main" id="{EE0F4AA1-830F-0658-9703-686A898B72B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3647912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3E5CC-BE2C-CBAD-B906-F0383B5A616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1422A18-1EA3-9A8B-3F89-554F48337B4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solidFill>
                  <a:schemeClr val="bg1"/>
                </a:solidFill>
              </a:rPr>
              <a:t>Practical Example</a:t>
            </a:r>
          </a:p>
        </p:txBody>
      </p:sp>
      <p:sp>
        <p:nvSpPr>
          <p:cNvPr id="5" name="Slide Number Placeholder 4">
            <a:extLst>
              <a:ext uri="{FF2B5EF4-FFF2-40B4-BE49-F238E27FC236}">
                <a16:creationId xmlns:a16="http://schemas.microsoft.com/office/drawing/2014/main" id="{344AD06C-DC3D-6926-DB5F-14D9AD92BC6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16</a:t>
            </a:fld>
            <a:endParaRPr lang="en-AT" spc="-64" dirty="0"/>
          </a:p>
        </p:txBody>
      </p:sp>
      <p:sp>
        <p:nvSpPr>
          <p:cNvPr id="2" name="object 6">
            <a:extLst>
              <a:ext uri="{FF2B5EF4-FFF2-40B4-BE49-F238E27FC236}">
                <a16:creationId xmlns:a16="http://schemas.microsoft.com/office/drawing/2014/main" id="{98ABDE5B-026C-3B6C-4A65-949C1254C7F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4" name="object 6">
            <a:extLst>
              <a:ext uri="{FF2B5EF4-FFF2-40B4-BE49-F238E27FC236}">
                <a16:creationId xmlns:a16="http://schemas.microsoft.com/office/drawing/2014/main" id="{CC3A91DD-4AC1-20DD-9173-C60AECA2274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250595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A01C4-EEFA-8B6F-AE53-3668D901AFE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7D54DC0-9C3A-60BE-B1FA-930B79AC9769}"/>
              </a:ext>
            </a:extLst>
          </p:cNvPr>
          <p:cNvSpPr txBox="1">
            <a:spLocks noGrp="1"/>
          </p:cNvSpPr>
          <p:nvPr>
            <p:ph type="title"/>
          </p:nvPr>
        </p:nvSpPr>
        <p:spPr>
          <a:xfrm>
            <a:off x="726282" y="432621"/>
            <a:ext cx="2951415"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3. </a:t>
            </a:r>
            <a:r>
              <a:rPr lang="en-US" sz="2400" b="1" dirty="0">
                <a:solidFill>
                  <a:schemeClr val="bg1"/>
                </a:solidFill>
              </a:rPr>
              <a:t>Practical Example</a:t>
            </a:r>
            <a:endParaRPr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2A3D93BC-9930-3DA9-AFCD-05B1E98C206A}"/>
              </a:ext>
            </a:extLst>
          </p:cNvPr>
          <p:cNvSpPr txBox="1"/>
          <p:nvPr/>
        </p:nvSpPr>
        <p:spPr>
          <a:xfrm>
            <a:off x="726282" y="1515588"/>
            <a:ext cx="9693859" cy="647430"/>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Let's proceed to hands on experience in calculating CBA for projects on Excel and Python.</a:t>
            </a:r>
          </a:p>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Also, can write programs to automate this procedure.</a:t>
            </a:r>
            <a:endParaRPr lang="en-GB" dirty="0">
              <a:solidFill>
                <a:sysClr val="windowText" lastClr="000000"/>
              </a:solidFill>
              <a:latin typeface="Aptos" panose="020B0004020202020204" pitchFamily="34" charset="0"/>
              <a:cs typeface="Arial"/>
            </a:endParaRPr>
          </a:p>
        </p:txBody>
      </p:sp>
      <p:sp>
        <p:nvSpPr>
          <p:cNvPr id="4" name="object 3">
            <a:extLst>
              <a:ext uri="{FF2B5EF4-FFF2-40B4-BE49-F238E27FC236}">
                <a16:creationId xmlns:a16="http://schemas.microsoft.com/office/drawing/2014/main" id="{20AB5B22-60D9-49AE-966D-1A0F1CE84B47}"/>
              </a:ext>
            </a:extLst>
          </p:cNvPr>
          <p:cNvSpPr txBox="1"/>
          <p:nvPr/>
        </p:nvSpPr>
        <p:spPr>
          <a:xfrm>
            <a:off x="726282" y="2365875"/>
            <a:ext cx="10149241" cy="632042"/>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2000" dirty="0">
                <a:solidFill>
                  <a:sysClr val="windowText" lastClr="000000"/>
                </a:solidFill>
                <a:latin typeface="Aptos" panose="020B0004020202020204" pitchFamily="34" charset="0"/>
                <a:cs typeface="Arial"/>
              </a:rPr>
              <a:t>Let's proceed with a practical example using “</a:t>
            </a:r>
            <a:r>
              <a:rPr lang="en-US" sz="2000" b="1" dirty="0">
                <a:solidFill>
                  <a:sysClr val="windowText" lastClr="000000"/>
                </a:solidFill>
                <a:latin typeface="Aptos" panose="020B0004020202020204" pitchFamily="34" charset="0"/>
                <a:cs typeface="Arial"/>
              </a:rPr>
              <a:t>USDOT BCA Spreadsheet Template 11.18.24</a:t>
            </a:r>
            <a:r>
              <a:rPr lang="en-US" sz="2000" dirty="0">
                <a:solidFill>
                  <a:sysClr val="windowText" lastClr="000000"/>
                </a:solidFill>
                <a:latin typeface="Aptos" panose="020B0004020202020204" pitchFamily="34" charset="0"/>
                <a:cs typeface="Arial"/>
              </a:rPr>
              <a:t>” in EXCEL to identify the excel template for CBA analysis.</a:t>
            </a:r>
            <a:endParaRPr lang="en-GB" sz="2800" dirty="0">
              <a:solidFill>
                <a:sysClr val="windowText" lastClr="000000"/>
              </a:solidFill>
              <a:latin typeface="Aptos" panose="020B0004020202020204" pitchFamily="34" charset="0"/>
              <a:cs typeface="Arial"/>
            </a:endParaRPr>
          </a:p>
        </p:txBody>
      </p:sp>
      <p:pic>
        <p:nvPicPr>
          <p:cNvPr id="9" name="Picture 8" descr="A logo with a black background&#10;&#10;AI-generated content may be incorrect.">
            <a:extLst>
              <a:ext uri="{FF2B5EF4-FFF2-40B4-BE49-F238E27FC236}">
                <a16:creationId xmlns:a16="http://schemas.microsoft.com/office/drawing/2014/main" id="{8D3A9024-16CA-58A9-1D2F-4248E00FCD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3963" y="3903866"/>
            <a:ext cx="2170185" cy="2170185"/>
          </a:xfrm>
          <a:prstGeom prst="rect">
            <a:avLst/>
          </a:prstGeom>
        </p:spPr>
      </p:pic>
      <p:pic>
        <p:nvPicPr>
          <p:cNvPr id="11" name="Picture 10" descr="A green box with a white x on it&#10;&#10;AI-generated content may be incorrect.">
            <a:extLst>
              <a:ext uri="{FF2B5EF4-FFF2-40B4-BE49-F238E27FC236}">
                <a16:creationId xmlns:a16="http://schemas.microsoft.com/office/drawing/2014/main" id="{2C6B1EF0-B27D-46A6-012B-D43F3CAAA2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1466" y="4035673"/>
            <a:ext cx="2018173" cy="1906569"/>
          </a:xfrm>
          <a:prstGeom prst="rect">
            <a:avLst/>
          </a:prstGeom>
        </p:spPr>
      </p:pic>
      <p:sp>
        <p:nvSpPr>
          <p:cNvPr id="12" name="object 3">
            <a:extLst>
              <a:ext uri="{FF2B5EF4-FFF2-40B4-BE49-F238E27FC236}">
                <a16:creationId xmlns:a16="http://schemas.microsoft.com/office/drawing/2014/main" id="{6CC6E497-48A3-98C6-3EB2-B7AAEDA3D7B9}"/>
              </a:ext>
            </a:extLst>
          </p:cNvPr>
          <p:cNvSpPr txBox="1"/>
          <p:nvPr/>
        </p:nvSpPr>
        <p:spPr>
          <a:xfrm>
            <a:off x="726282" y="3200774"/>
            <a:ext cx="10149241" cy="632042"/>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GB" sz="2000" dirty="0">
                <a:solidFill>
                  <a:sysClr val="windowText" lastClr="000000"/>
                </a:solidFill>
                <a:latin typeface="Aptos" panose="020B0004020202020204" pitchFamily="34" charset="0"/>
                <a:cs typeface="Arial"/>
              </a:rPr>
              <a:t>After that we will proceed to use CBA analysis knowledge </a:t>
            </a:r>
            <a:r>
              <a:rPr lang="en-US" sz="2000" dirty="0">
                <a:solidFill>
                  <a:sysClr val="windowText" lastClr="000000"/>
                </a:solidFill>
                <a:latin typeface="Aptos" panose="020B0004020202020204" pitchFamily="34" charset="0"/>
                <a:cs typeface="Arial"/>
              </a:rPr>
              <a:t>to a realistic transport dataset and see how project viability is calculated.</a:t>
            </a:r>
            <a:endParaRPr lang="en-GB" sz="2000" dirty="0">
              <a:solidFill>
                <a:sysClr val="windowText" lastClr="000000"/>
              </a:solidFill>
              <a:latin typeface="Aptos" panose="020B0004020202020204" pitchFamily="34" charset="0"/>
              <a:cs typeface="Arial"/>
            </a:endParaRPr>
          </a:p>
        </p:txBody>
      </p:sp>
      <p:sp>
        <p:nvSpPr>
          <p:cNvPr id="5" name="Slide Number Placeholder 4">
            <a:extLst>
              <a:ext uri="{FF2B5EF4-FFF2-40B4-BE49-F238E27FC236}">
                <a16:creationId xmlns:a16="http://schemas.microsoft.com/office/drawing/2014/main" id="{B24499E1-7AD8-93BE-D79A-A49C7A37F10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17</a:t>
            </a:fld>
            <a:endParaRPr lang="en-AT" spc="-64" dirty="0"/>
          </a:p>
        </p:txBody>
      </p:sp>
      <p:sp>
        <p:nvSpPr>
          <p:cNvPr id="6" name="object 3">
            <a:extLst>
              <a:ext uri="{FF2B5EF4-FFF2-40B4-BE49-F238E27FC236}">
                <a16:creationId xmlns:a16="http://schemas.microsoft.com/office/drawing/2014/main" id="{6FC23C32-EB98-CD54-9480-0C2F444E1EA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a:t>
            </a:r>
            <a:r>
              <a:rPr lang="en-US" b="1" dirty="0">
                <a:latin typeface="Aptos" panose="020B0004020202020204" pitchFamily="34" charset="0"/>
              </a:rPr>
              <a:t>Practical</a:t>
            </a:r>
            <a:endParaRPr lang="en-US" b="1" dirty="0">
              <a:solidFill>
                <a:schemeClr val="tx1"/>
              </a:solidFill>
              <a:latin typeface="Aptos" panose="020B0004020202020204" pitchFamily="34" charset="0"/>
            </a:endParaRPr>
          </a:p>
        </p:txBody>
      </p:sp>
      <p:sp>
        <p:nvSpPr>
          <p:cNvPr id="7" name="object 6">
            <a:extLst>
              <a:ext uri="{FF2B5EF4-FFF2-40B4-BE49-F238E27FC236}">
                <a16:creationId xmlns:a16="http://schemas.microsoft.com/office/drawing/2014/main" id="{435C6292-6778-02EC-DDF6-BD527575B5A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8" name="object 6">
            <a:extLst>
              <a:ext uri="{FF2B5EF4-FFF2-40B4-BE49-F238E27FC236}">
                <a16:creationId xmlns:a16="http://schemas.microsoft.com/office/drawing/2014/main" id="{6B4AA026-AAE2-50BB-F6EB-6B3466F948A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1105821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E5509-2046-95C0-3AF1-1D0EDE55920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EC3D57E-D08B-5149-54CF-030C2D718236}"/>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3. </a:t>
            </a:r>
            <a:r>
              <a:rPr lang="en-US" sz="2400" b="1" dirty="0">
                <a:solidFill>
                  <a:schemeClr val="bg1"/>
                </a:solidFill>
              </a:rPr>
              <a:t>Practical Example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1B3A7B18-DF50-1503-C674-8C73A092F8F9}"/>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18</a:t>
            </a:fld>
            <a:endParaRPr lang="en-AT" spc="-64" dirty="0"/>
          </a:p>
        </p:txBody>
      </p:sp>
      <p:sp>
        <p:nvSpPr>
          <p:cNvPr id="3" name="Content Placeholder 2">
            <a:extLst>
              <a:ext uri="{FF2B5EF4-FFF2-40B4-BE49-F238E27FC236}">
                <a16:creationId xmlns:a16="http://schemas.microsoft.com/office/drawing/2014/main" id="{7BC7746E-B71E-A961-5726-94D43D19C00A}"/>
              </a:ext>
            </a:extLst>
          </p:cNvPr>
          <p:cNvSpPr txBox="1">
            <a:spLocks/>
          </p:cNvSpPr>
          <p:nvPr/>
        </p:nvSpPr>
        <p:spPr>
          <a:xfrm>
            <a:off x="726280" y="1354777"/>
            <a:ext cx="10733192" cy="4171816"/>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800" b="1" dirty="0">
                <a:latin typeface="Aptos" panose="020B0004020202020204" pitchFamily="34" charset="0"/>
              </a:rPr>
              <a:t>Activity 1: Exploring USDOT Excel Tool</a:t>
            </a:r>
          </a:p>
          <a:p>
            <a:pPr marL="873572" lvl="1" indent="-285750">
              <a:spcBef>
                <a:spcPts val="1200"/>
              </a:spcBef>
              <a:buFont typeface="Arial" panose="020B0604020202020204" pitchFamily="34" charset="0"/>
              <a:buChar char="•"/>
            </a:pPr>
            <a:r>
              <a:rPr lang="en-US" sz="1800" dirty="0">
                <a:latin typeface="Aptos" panose="020B0004020202020204" pitchFamily="34" charset="0"/>
              </a:rPr>
              <a:t>File name</a:t>
            </a:r>
            <a:r>
              <a:rPr lang="en-US" sz="1800" b="1" i="1" dirty="0">
                <a:latin typeface="Aptos" panose="020B0004020202020204" pitchFamily="34" charset="0"/>
              </a:rPr>
              <a:t>: </a:t>
            </a:r>
            <a:r>
              <a:rPr lang="en-US" sz="1800" b="1" i="1" dirty="0">
                <a:highlight>
                  <a:srgbClr val="00FF00"/>
                </a:highlight>
                <a:latin typeface="Aptos" panose="020B0004020202020204" pitchFamily="34" charset="0"/>
              </a:rPr>
              <a:t>USDOT BCA Spreadsheet Template 11.18.24.xlsx</a:t>
            </a:r>
          </a:p>
          <a:p>
            <a:pPr marL="873572" lvl="1" indent="-285750">
              <a:spcBef>
                <a:spcPts val="600"/>
              </a:spcBef>
              <a:buFont typeface="Arial" panose="020B0604020202020204" pitchFamily="34" charset="0"/>
              <a:buChar char="•"/>
            </a:pPr>
            <a:r>
              <a:rPr lang="en-US" sz="1800" dirty="0">
                <a:latin typeface="Aptos" panose="020B0004020202020204" pitchFamily="34" charset="0"/>
              </a:rPr>
              <a:t>Platform: Microsoft Excel (or Google Sheets)</a:t>
            </a:r>
          </a:p>
          <a:p>
            <a:pPr marL="873572" lvl="1" indent="-285750">
              <a:spcBef>
                <a:spcPts val="600"/>
              </a:spcBef>
              <a:buFont typeface="Arial" panose="020B0604020202020204" pitchFamily="34" charset="0"/>
              <a:buChar char="•"/>
            </a:pPr>
            <a:r>
              <a:rPr lang="en-US" sz="1800" b="1" dirty="0">
                <a:latin typeface="Aptos" panose="020B0004020202020204" pitchFamily="34" charset="0"/>
              </a:rPr>
              <a:t>Purpose</a:t>
            </a:r>
            <a:r>
              <a:rPr lang="en-US" sz="1800" dirty="0">
                <a:latin typeface="Aptos" panose="020B0004020202020204" pitchFamily="34" charset="0"/>
              </a:rPr>
              <a:t>: Understand the structure and components of a professional transport CBA tool</a:t>
            </a:r>
          </a:p>
          <a:p>
            <a:pPr marL="873572" lvl="1" indent="-285750">
              <a:spcBef>
                <a:spcPts val="600"/>
              </a:spcBef>
              <a:buFont typeface="Arial" panose="020B0604020202020204" pitchFamily="34" charset="0"/>
              <a:buChar char="•"/>
            </a:pPr>
            <a:r>
              <a:rPr lang="en-US" sz="1800" dirty="0">
                <a:latin typeface="Aptos" panose="020B0004020202020204" pitchFamily="34" charset="0"/>
              </a:rPr>
              <a:t>Steps:</a:t>
            </a:r>
          </a:p>
          <a:p>
            <a:pPr marL="1518544" lvl="2" indent="-342900">
              <a:spcBef>
                <a:spcPts val="600"/>
              </a:spcBef>
              <a:buFont typeface="+mj-lt"/>
              <a:buAutoNum type="arabicPeriod"/>
            </a:pPr>
            <a:r>
              <a:rPr lang="en-US" sz="1800" dirty="0">
                <a:latin typeface="Aptos" panose="020B0004020202020204" pitchFamily="34" charset="0"/>
              </a:rPr>
              <a:t>Open the Excel file and explore key input/output sections:</a:t>
            </a:r>
          </a:p>
          <a:p>
            <a:pPr marL="2163516" lvl="3" indent="-400050">
              <a:spcBef>
                <a:spcPts val="600"/>
              </a:spcBef>
              <a:buFont typeface="+mj-lt"/>
              <a:buAutoNum type="romanUcPeriod"/>
            </a:pPr>
            <a:r>
              <a:rPr lang="en-US" sz="1800" dirty="0">
                <a:latin typeface="Aptos" panose="020B0004020202020204" pitchFamily="34" charset="0"/>
              </a:rPr>
              <a:t>Cost inputs (capital, operating)</a:t>
            </a:r>
          </a:p>
          <a:p>
            <a:pPr marL="2163516" lvl="3" indent="-400050">
              <a:spcBef>
                <a:spcPts val="600"/>
              </a:spcBef>
              <a:buFont typeface="+mj-lt"/>
              <a:buAutoNum type="romanUcPeriod"/>
            </a:pPr>
            <a:r>
              <a:rPr lang="en-US" sz="1800" dirty="0">
                <a:latin typeface="Aptos" panose="020B0004020202020204" pitchFamily="34" charset="0"/>
              </a:rPr>
              <a:t>Benefit streams (time savings, etc.)</a:t>
            </a:r>
          </a:p>
          <a:p>
            <a:pPr marL="2163516" lvl="3" indent="-400050">
              <a:spcBef>
                <a:spcPts val="600"/>
              </a:spcBef>
              <a:buFont typeface="+mj-lt"/>
              <a:buAutoNum type="romanUcPeriod"/>
            </a:pPr>
            <a:r>
              <a:rPr lang="en-US" sz="1800" dirty="0">
                <a:latin typeface="Aptos" panose="020B0004020202020204" pitchFamily="34" charset="0"/>
              </a:rPr>
              <a:t>Output indicators (NPV, BCR, IRR)</a:t>
            </a:r>
          </a:p>
          <a:p>
            <a:pPr marL="1518544" lvl="2" indent="-342900">
              <a:spcBef>
                <a:spcPts val="600"/>
              </a:spcBef>
              <a:buFont typeface="+mj-lt"/>
              <a:buAutoNum type="arabicPeriod"/>
            </a:pPr>
            <a:r>
              <a:rPr lang="en-US" sz="1800" dirty="0">
                <a:latin typeface="Aptos" panose="020B0004020202020204" pitchFamily="34" charset="0"/>
              </a:rPr>
              <a:t>Review embedded formulas and linked worksheets</a:t>
            </a:r>
          </a:p>
          <a:p>
            <a:pPr marL="1518544" lvl="2" indent="-342900">
              <a:spcBef>
                <a:spcPts val="600"/>
              </a:spcBef>
              <a:buFont typeface="+mj-lt"/>
              <a:buAutoNum type="arabicPeriod"/>
            </a:pPr>
            <a:r>
              <a:rPr lang="en-US" sz="1800" dirty="0">
                <a:latin typeface="Aptos" panose="020B0004020202020204" pitchFamily="34" charset="0"/>
              </a:rPr>
              <a:t>Discuss how these templates are used in real-world project appraisals</a:t>
            </a:r>
          </a:p>
        </p:txBody>
      </p:sp>
      <p:sp>
        <p:nvSpPr>
          <p:cNvPr id="5" name="object 3">
            <a:extLst>
              <a:ext uri="{FF2B5EF4-FFF2-40B4-BE49-F238E27FC236}">
                <a16:creationId xmlns:a16="http://schemas.microsoft.com/office/drawing/2014/main" id="{7357A2DA-3E0A-03B4-3590-B19BC425833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a:t>
            </a:r>
            <a:r>
              <a:rPr lang="en-US" b="1" dirty="0">
                <a:latin typeface="Aptos" panose="020B0004020202020204" pitchFamily="34" charset="0"/>
              </a:rPr>
              <a:t>Cost-Benefit Analysis with Excel</a:t>
            </a:r>
            <a:endParaRPr lang="en-US" b="1" dirty="0">
              <a:solidFill>
                <a:schemeClr val="tx1"/>
              </a:solidFill>
              <a:latin typeface="Aptos" panose="020B0004020202020204" pitchFamily="34" charset="0"/>
            </a:endParaRPr>
          </a:p>
        </p:txBody>
      </p:sp>
      <p:sp>
        <p:nvSpPr>
          <p:cNvPr id="7" name="object 6">
            <a:extLst>
              <a:ext uri="{FF2B5EF4-FFF2-40B4-BE49-F238E27FC236}">
                <a16:creationId xmlns:a16="http://schemas.microsoft.com/office/drawing/2014/main" id="{463B78B2-3ADA-7540-8A9B-07039BC95F2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1" name="object 6">
            <a:extLst>
              <a:ext uri="{FF2B5EF4-FFF2-40B4-BE49-F238E27FC236}">
                <a16:creationId xmlns:a16="http://schemas.microsoft.com/office/drawing/2014/main" id="{BBCCD722-0369-6F9A-D5F0-86D66BC9756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2471748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19799-EF87-2277-B6C5-FC8A14B692E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C86614D-D7B9-7A0F-FA61-37789E9DEB49}"/>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3. </a:t>
            </a:r>
            <a:r>
              <a:rPr lang="en-US" sz="2400" b="1" dirty="0">
                <a:solidFill>
                  <a:schemeClr val="bg1"/>
                </a:solidFill>
              </a:rPr>
              <a:t>Practical Example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7DC0B88F-CB9E-1BBA-1C32-F7D1EA48D686}"/>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19</a:t>
            </a:fld>
            <a:endParaRPr lang="en-AT" spc="-64" dirty="0"/>
          </a:p>
        </p:txBody>
      </p:sp>
      <p:sp>
        <p:nvSpPr>
          <p:cNvPr id="3" name="Content Placeholder 2">
            <a:extLst>
              <a:ext uri="{FF2B5EF4-FFF2-40B4-BE49-F238E27FC236}">
                <a16:creationId xmlns:a16="http://schemas.microsoft.com/office/drawing/2014/main" id="{EEEF5E62-676C-6750-7395-8EA801674B23}"/>
              </a:ext>
            </a:extLst>
          </p:cNvPr>
          <p:cNvSpPr txBox="1">
            <a:spLocks/>
          </p:cNvSpPr>
          <p:nvPr/>
        </p:nvSpPr>
        <p:spPr>
          <a:xfrm>
            <a:off x="726280" y="1354777"/>
            <a:ext cx="10733192" cy="49664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500" b="1" dirty="0">
                <a:latin typeface="Aptos" panose="020B0004020202020204" pitchFamily="34" charset="0"/>
              </a:rPr>
              <a:t>Activity 2: Python CBA Model (Basic)</a:t>
            </a:r>
          </a:p>
          <a:p>
            <a:pPr marL="930722" lvl="1" indent="-342900">
              <a:spcBef>
                <a:spcPts val="1200"/>
              </a:spcBef>
              <a:buFont typeface="Arial" panose="020B0604020202020204" pitchFamily="34" charset="0"/>
              <a:buChar char="•"/>
            </a:pPr>
            <a:r>
              <a:rPr lang="en-US" sz="1500" dirty="0">
                <a:latin typeface="Aptos" panose="020B0004020202020204" pitchFamily="34" charset="0"/>
              </a:rPr>
              <a:t>File (Python Code): </a:t>
            </a:r>
            <a:r>
              <a:rPr lang="en-US" sz="1500" b="1" i="1" dirty="0" err="1">
                <a:highlight>
                  <a:srgbClr val="00FF00"/>
                </a:highlight>
                <a:latin typeface="Aptos" panose="020B0004020202020204" pitchFamily="34" charset="0"/>
              </a:rPr>
              <a:t>Transport_CBA_Practical_with_less_componenets.ipynb</a:t>
            </a:r>
            <a:r>
              <a:rPr lang="en-US" sz="1500" b="1" i="1" dirty="0">
                <a:highlight>
                  <a:srgbClr val="00FF00"/>
                </a:highlight>
                <a:latin typeface="Aptos" panose="020B0004020202020204" pitchFamily="34" charset="0"/>
              </a:rPr>
              <a:t> </a:t>
            </a:r>
          </a:p>
          <a:p>
            <a:pPr marL="930722" lvl="1" indent="-342900">
              <a:spcBef>
                <a:spcPts val="1200"/>
              </a:spcBef>
              <a:buFont typeface="Arial" panose="020B0604020202020204" pitchFamily="34" charset="0"/>
              <a:buChar char="•"/>
            </a:pPr>
            <a:r>
              <a:rPr lang="en-US" sz="1500" dirty="0">
                <a:latin typeface="Aptos" panose="020B0004020202020204" pitchFamily="34" charset="0"/>
              </a:rPr>
              <a:t>Platform: Google </a:t>
            </a:r>
            <a:r>
              <a:rPr lang="en-US" sz="1500" dirty="0" err="1">
                <a:latin typeface="Aptos" panose="020B0004020202020204" pitchFamily="34" charset="0"/>
              </a:rPr>
              <a:t>Colab</a:t>
            </a:r>
            <a:r>
              <a:rPr lang="en-US" sz="1500" dirty="0">
                <a:latin typeface="Aptos" panose="020B0004020202020204" pitchFamily="34" charset="0"/>
              </a:rPr>
              <a:t> (Python)</a:t>
            </a:r>
          </a:p>
          <a:p>
            <a:pPr marL="930722" lvl="1" indent="-342900">
              <a:spcBef>
                <a:spcPts val="1200"/>
              </a:spcBef>
              <a:buFont typeface="Arial" panose="020B0604020202020204" pitchFamily="34" charset="0"/>
              <a:buChar char="•"/>
            </a:pPr>
            <a:r>
              <a:rPr lang="en-US" sz="1500" dirty="0">
                <a:latin typeface="Aptos" panose="020B0004020202020204" pitchFamily="34" charset="0"/>
              </a:rPr>
              <a:t>Purpose: Build a basic transport CBA model using travel delay and distance data</a:t>
            </a:r>
          </a:p>
          <a:p>
            <a:pPr marL="930722" lvl="1" indent="-342900">
              <a:spcBef>
                <a:spcPts val="1200"/>
              </a:spcBef>
              <a:buFont typeface="Arial" panose="020B0604020202020204" pitchFamily="34" charset="0"/>
              <a:buChar char="•"/>
            </a:pPr>
            <a:r>
              <a:rPr lang="en-US" sz="1500" dirty="0">
                <a:latin typeface="Aptos" panose="020B0004020202020204" pitchFamily="34" charset="0"/>
              </a:rPr>
              <a:t>Steps:</a:t>
            </a:r>
          </a:p>
          <a:p>
            <a:pPr marL="1518544" lvl="2" indent="-342900">
              <a:spcBef>
                <a:spcPts val="1200"/>
              </a:spcBef>
              <a:buFont typeface="+mj-lt"/>
              <a:buAutoNum type="arabicPeriod"/>
            </a:pPr>
            <a:r>
              <a:rPr lang="en-US" sz="1500" dirty="0">
                <a:latin typeface="Aptos" panose="020B0004020202020204" pitchFamily="34" charset="0"/>
              </a:rPr>
              <a:t>Load and inspect datasets: Routes_Table.csv, Trip_Table.csv, Service_Table.csv</a:t>
            </a:r>
          </a:p>
          <a:p>
            <a:pPr marL="1518544" lvl="2" indent="-342900">
              <a:spcBef>
                <a:spcPts val="1200"/>
              </a:spcBef>
              <a:buFont typeface="+mj-lt"/>
              <a:buAutoNum type="arabicPeriod"/>
            </a:pPr>
            <a:r>
              <a:rPr lang="en-US" sz="1500" dirty="0">
                <a:latin typeface="Aptos" panose="020B0004020202020204" pitchFamily="34" charset="0"/>
              </a:rPr>
              <a:t>Merge datasets and calculate:</a:t>
            </a:r>
          </a:p>
          <a:p>
            <a:pPr marL="2163516" lvl="3" indent="-400050">
              <a:spcBef>
                <a:spcPts val="1200"/>
              </a:spcBef>
              <a:buFont typeface="+mj-lt"/>
              <a:buAutoNum type="romanUcPeriod"/>
            </a:pPr>
            <a:r>
              <a:rPr lang="en-US" sz="1500" dirty="0">
                <a:latin typeface="Aptos" panose="020B0004020202020204" pitchFamily="34" charset="0"/>
              </a:rPr>
              <a:t>Transport cost = distance × cost per km</a:t>
            </a:r>
          </a:p>
          <a:p>
            <a:pPr marL="2163516" lvl="3" indent="-400050">
              <a:spcBef>
                <a:spcPts val="1200"/>
              </a:spcBef>
              <a:buFont typeface="+mj-lt"/>
              <a:buAutoNum type="romanUcPeriod"/>
            </a:pPr>
            <a:r>
              <a:rPr lang="en-US" sz="1500" dirty="0">
                <a:latin typeface="Aptos" panose="020B0004020202020204" pitchFamily="34" charset="0"/>
              </a:rPr>
              <a:t>Delay cost = max(0, delay minutes) × 0.5</a:t>
            </a:r>
          </a:p>
          <a:p>
            <a:pPr marL="2163516" lvl="3" indent="-400050">
              <a:spcBef>
                <a:spcPts val="1200"/>
              </a:spcBef>
              <a:buFont typeface="+mj-lt"/>
              <a:buAutoNum type="romanUcPeriod"/>
            </a:pPr>
            <a:r>
              <a:rPr lang="en-US" sz="1500" dirty="0">
                <a:latin typeface="Aptos" panose="020B0004020202020204" pitchFamily="34" charset="0"/>
              </a:rPr>
              <a:t>Total cost = transport cost + delay cost</a:t>
            </a:r>
          </a:p>
          <a:p>
            <a:pPr marL="1518544" lvl="2" indent="-342900">
              <a:spcBef>
                <a:spcPts val="1200"/>
              </a:spcBef>
              <a:buFont typeface="+mj-lt"/>
              <a:buAutoNum type="arabicPeriod"/>
            </a:pPr>
            <a:r>
              <a:rPr lang="en-US" sz="1500" dirty="0">
                <a:latin typeface="Aptos" panose="020B0004020202020204" pitchFamily="34" charset="0"/>
              </a:rPr>
              <a:t>Add a flat per-trip benefit (e.g., $10 per trip)</a:t>
            </a:r>
          </a:p>
          <a:p>
            <a:pPr marL="1518544" lvl="2" indent="-342900">
              <a:spcBef>
                <a:spcPts val="1200"/>
              </a:spcBef>
              <a:buFont typeface="+mj-lt"/>
              <a:buAutoNum type="arabicPeriod"/>
            </a:pPr>
            <a:r>
              <a:rPr lang="en-US" sz="1500" dirty="0">
                <a:latin typeface="Aptos" panose="020B0004020202020204" pitchFamily="34" charset="0"/>
              </a:rPr>
              <a:t>Compute Net Present Value (NPV) and Benefit-Cost Ratio (BCR) over 10 years</a:t>
            </a:r>
          </a:p>
          <a:p>
            <a:pPr marL="1518544" lvl="2" indent="-342900">
              <a:spcBef>
                <a:spcPts val="1200"/>
              </a:spcBef>
              <a:buFont typeface="+mj-lt"/>
              <a:buAutoNum type="arabicPeriod"/>
            </a:pPr>
            <a:r>
              <a:rPr lang="en-US" sz="1500" dirty="0">
                <a:latin typeface="Aptos" panose="020B0004020202020204" pitchFamily="34" charset="0"/>
              </a:rPr>
              <a:t>Perform sensitivity analysis by increasing the delay penalty to test project viability under risk</a:t>
            </a:r>
          </a:p>
          <a:p>
            <a:pPr marL="1518544" lvl="2" indent="-342900">
              <a:spcBef>
                <a:spcPts val="1200"/>
              </a:spcBef>
              <a:buFont typeface="+mj-lt"/>
              <a:buAutoNum type="arabicPeriod"/>
            </a:pPr>
            <a:r>
              <a:rPr lang="en-US" sz="1500" dirty="0">
                <a:latin typeface="Aptos" panose="020B0004020202020204" pitchFamily="34" charset="0"/>
              </a:rPr>
              <a:t>Interpret results: Is BCR &gt; 1? What does it suggest about economic viability?</a:t>
            </a:r>
          </a:p>
        </p:txBody>
      </p:sp>
      <p:sp>
        <p:nvSpPr>
          <p:cNvPr id="5" name="object 3">
            <a:extLst>
              <a:ext uri="{FF2B5EF4-FFF2-40B4-BE49-F238E27FC236}">
                <a16:creationId xmlns:a16="http://schemas.microsoft.com/office/drawing/2014/main" id="{5C64A43C-1AEE-A845-FAF2-AD149AC6406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a:t>
            </a:r>
            <a:r>
              <a:rPr lang="en-US" b="1" dirty="0">
                <a:latin typeface="Aptos" panose="020B0004020202020204" pitchFamily="34" charset="0"/>
              </a:rPr>
              <a:t>Cost-Benefit Analysis with Python</a:t>
            </a:r>
            <a:endParaRPr lang="en-US" b="1" dirty="0">
              <a:solidFill>
                <a:schemeClr val="tx1"/>
              </a:solidFill>
              <a:latin typeface="Aptos" panose="020B0004020202020204" pitchFamily="34" charset="0"/>
            </a:endParaRPr>
          </a:p>
        </p:txBody>
      </p:sp>
      <p:sp>
        <p:nvSpPr>
          <p:cNvPr id="4" name="object 6">
            <a:extLst>
              <a:ext uri="{FF2B5EF4-FFF2-40B4-BE49-F238E27FC236}">
                <a16:creationId xmlns:a16="http://schemas.microsoft.com/office/drawing/2014/main" id="{2BBFBE72-B8CB-94AF-C421-38E74AA5407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456E2385-8879-0456-F91F-83CDB2DF2C4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907887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80D0B-043F-883F-D3AD-BCB250B3594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C2250A0-CB38-C2CE-4104-2214AB60F0D0}"/>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3. </a:t>
            </a:r>
            <a:r>
              <a:rPr lang="en-US" sz="2400" b="1" dirty="0">
                <a:solidFill>
                  <a:schemeClr val="bg1"/>
                </a:solidFill>
              </a:rPr>
              <a:t>Practical Example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66F6F5D4-81ED-B8CD-E653-9D7A010E32E1}"/>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20</a:t>
            </a:fld>
            <a:endParaRPr lang="en-AT" spc="-64" dirty="0"/>
          </a:p>
        </p:txBody>
      </p:sp>
      <p:sp>
        <p:nvSpPr>
          <p:cNvPr id="3" name="Content Placeholder 2">
            <a:extLst>
              <a:ext uri="{FF2B5EF4-FFF2-40B4-BE49-F238E27FC236}">
                <a16:creationId xmlns:a16="http://schemas.microsoft.com/office/drawing/2014/main" id="{4C787ED2-775B-923A-D06D-5B03DC97CA6B}"/>
              </a:ext>
            </a:extLst>
          </p:cNvPr>
          <p:cNvSpPr txBox="1">
            <a:spLocks/>
          </p:cNvSpPr>
          <p:nvPr/>
        </p:nvSpPr>
        <p:spPr>
          <a:xfrm>
            <a:off x="726280" y="1354777"/>
            <a:ext cx="10733192" cy="49664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500" b="1" dirty="0">
                <a:latin typeface="Aptos" panose="020B0004020202020204" pitchFamily="34" charset="0"/>
              </a:rPr>
              <a:t>Activity 2: Python CBA Model (Extended)</a:t>
            </a:r>
          </a:p>
          <a:p>
            <a:pPr marL="930722" lvl="1" indent="-342900">
              <a:spcBef>
                <a:spcPts val="1200"/>
              </a:spcBef>
              <a:buFont typeface="Arial" panose="020B0604020202020204" pitchFamily="34" charset="0"/>
              <a:buChar char="•"/>
            </a:pPr>
            <a:r>
              <a:rPr lang="en-US" sz="1500" dirty="0">
                <a:latin typeface="Aptos" panose="020B0004020202020204" pitchFamily="34" charset="0"/>
              </a:rPr>
              <a:t>File: </a:t>
            </a:r>
            <a:r>
              <a:rPr lang="en-US" sz="1500" i="1" dirty="0" err="1">
                <a:highlight>
                  <a:srgbClr val="00FF00"/>
                </a:highlight>
                <a:latin typeface="Aptos" panose="020B0004020202020204" pitchFamily="34" charset="0"/>
              </a:rPr>
              <a:t>CBA_Practical_Notebook_with_extra_components.ipynb</a:t>
            </a:r>
            <a:endParaRPr lang="en-US" sz="1500" i="1" dirty="0">
              <a:highlight>
                <a:srgbClr val="00FF00"/>
              </a:highlight>
              <a:latin typeface="Aptos" panose="020B0004020202020204" pitchFamily="34" charset="0"/>
            </a:endParaRPr>
          </a:p>
          <a:p>
            <a:pPr marL="930722" lvl="1" indent="-342900">
              <a:spcBef>
                <a:spcPts val="1200"/>
              </a:spcBef>
              <a:buFont typeface="Arial" panose="020B0604020202020204" pitchFamily="34" charset="0"/>
              <a:buChar char="•"/>
            </a:pPr>
            <a:r>
              <a:rPr lang="en-US" sz="1500" dirty="0">
                <a:latin typeface="Aptos" panose="020B0004020202020204" pitchFamily="34" charset="0"/>
              </a:rPr>
              <a:t>Platform: </a:t>
            </a:r>
            <a:r>
              <a:rPr lang="en-US" sz="1500" dirty="0" err="1">
                <a:latin typeface="Aptos" panose="020B0004020202020204" pitchFamily="34" charset="0"/>
              </a:rPr>
              <a:t>Jupyter</a:t>
            </a:r>
            <a:r>
              <a:rPr lang="en-US" sz="1500" dirty="0">
                <a:latin typeface="Aptos" panose="020B0004020202020204" pitchFamily="34" charset="0"/>
              </a:rPr>
              <a:t> Notebook (Python)</a:t>
            </a:r>
          </a:p>
          <a:p>
            <a:pPr marL="930722" lvl="1" indent="-342900">
              <a:spcBef>
                <a:spcPts val="1200"/>
              </a:spcBef>
              <a:buFont typeface="Arial" panose="020B0604020202020204" pitchFamily="34" charset="0"/>
              <a:buChar char="•"/>
            </a:pPr>
            <a:r>
              <a:rPr lang="en-US" sz="1500" dirty="0">
                <a:latin typeface="Aptos" panose="020B0004020202020204" pitchFamily="34" charset="0"/>
              </a:rPr>
              <a:t>Purpose: Extend the basic CBA by including broader benefits and fixed costs for realism</a:t>
            </a:r>
          </a:p>
          <a:p>
            <a:pPr marL="930722" lvl="1" indent="-342900">
              <a:spcBef>
                <a:spcPts val="1200"/>
              </a:spcBef>
              <a:buFont typeface="Arial" panose="020B0604020202020204" pitchFamily="34" charset="0"/>
              <a:buChar char="•"/>
            </a:pPr>
            <a:r>
              <a:rPr lang="en-US" sz="1500" dirty="0">
                <a:latin typeface="Aptos" panose="020B0004020202020204" pitchFamily="34" charset="0"/>
              </a:rPr>
              <a:t>Steps:</a:t>
            </a:r>
          </a:p>
          <a:p>
            <a:pPr marL="1518544" lvl="2" indent="-342900">
              <a:spcBef>
                <a:spcPts val="1200"/>
              </a:spcBef>
              <a:buFont typeface="+mj-lt"/>
              <a:buAutoNum type="arabicPeriod"/>
            </a:pPr>
            <a:r>
              <a:rPr lang="en-US" sz="1500" dirty="0">
                <a:latin typeface="Aptos" panose="020B0004020202020204" pitchFamily="34" charset="0"/>
              </a:rPr>
              <a:t>Load the same datasets and calculate transport cost, delay cost, and total cost</a:t>
            </a:r>
          </a:p>
          <a:p>
            <a:pPr marL="1518544" lvl="2" indent="-342900">
              <a:spcBef>
                <a:spcPts val="1200"/>
              </a:spcBef>
              <a:buFont typeface="+mj-lt"/>
              <a:buAutoNum type="arabicPeriod"/>
            </a:pPr>
            <a:r>
              <a:rPr lang="en-US" sz="1500" dirty="0">
                <a:latin typeface="Aptos" panose="020B0004020202020204" pitchFamily="34" charset="0"/>
              </a:rPr>
              <a:t>Add project-level costs:</a:t>
            </a:r>
          </a:p>
          <a:p>
            <a:pPr marL="2163516" lvl="3" indent="-400050">
              <a:spcBef>
                <a:spcPts val="1200"/>
              </a:spcBef>
              <a:buFont typeface="+mj-lt"/>
              <a:buAutoNum type="romanUcPeriod"/>
            </a:pPr>
            <a:r>
              <a:rPr lang="en-US" sz="1500" dirty="0">
                <a:latin typeface="Aptos" panose="020B0004020202020204" pitchFamily="34" charset="0"/>
              </a:rPr>
              <a:t>Capital cost (e.g., $500,000 one-time)</a:t>
            </a:r>
          </a:p>
          <a:p>
            <a:pPr marL="2163516" lvl="3" indent="-400050">
              <a:spcBef>
                <a:spcPts val="1200"/>
              </a:spcBef>
              <a:buFont typeface="+mj-lt"/>
              <a:buAutoNum type="romanUcPeriod"/>
            </a:pPr>
            <a:r>
              <a:rPr lang="en-US" sz="1500" dirty="0">
                <a:latin typeface="Aptos" panose="020B0004020202020204" pitchFamily="34" charset="0"/>
              </a:rPr>
              <a:t>Annual operating cost (e.g., $100,000)</a:t>
            </a:r>
          </a:p>
          <a:p>
            <a:pPr marL="1518544" lvl="2" indent="-342900">
              <a:spcBef>
                <a:spcPts val="1200"/>
              </a:spcBef>
              <a:buFont typeface="+mj-lt"/>
              <a:buAutoNum type="arabicPeriod"/>
            </a:pPr>
            <a:r>
              <a:rPr lang="en-US" sz="1500" dirty="0">
                <a:latin typeface="Aptos" panose="020B0004020202020204" pitchFamily="34" charset="0"/>
              </a:rPr>
              <a:t>Add additional annual benefits:</a:t>
            </a:r>
          </a:p>
          <a:p>
            <a:pPr marL="2106366" lvl="3" indent="-342900">
              <a:spcBef>
                <a:spcPts val="1200"/>
              </a:spcBef>
              <a:buFont typeface="Arial" panose="020B0604020202020204" pitchFamily="34" charset="0"/>
              <a:buChar char="•"/>
            </a:pPr>
            <a:r>
              <a:rPr lang="en-US" sz="1500" dirty="0">
                <a:latin typeface="Aptos" panose="020B0004020202020204" pitchFamily="34" charset="0"/>
              </a:rPr>
              <a:t>Emission reduction, safety improvement, congestion reduction, economic development</a:t>
            </a:r>
          </a:p>
          <a:p>
            <a:pPr marL="1518544" lvl="2" indent="-342900">
              <a:spcBef>
                <a:spcPts val="1200"/>
              </a:spcBef>
              <a:buFont typeface="+mj-lt"/>
              <a:buAutoNum type="arabicPeriod"/>
            </a:pPr>
            <a:r>
              <a:rPr lang="en-US" sz="1500" dirty="0">
                <a:latin typeface="Aptos" panose="020B0004020202020204" pitchFamily="34" charset="0"/>
              </a:rPr>
              <a:t>Calculate total annual benefits and total annual costs, then compute updated NPV and BCR</a:t>
            </a:r>
          </a:p>
          <a:p>
            <a:pPr marL="1518544" lvl="2" indent="-342900">
              <a:spcBef>
                <a:spcPts val="1200"/>
              </a:spcBef>
              <a:buFont typeface="+mj-lt"/>
              <a:buAutoNum type="arabicPeriod"/>
            </a:pPr>
            <a:r>
              <a:rPr lang="en-US" sz="1500" dirty="0">
                <a:latin typeface="Aptos" panose="020B0004020202020204" pitchFamily="34" charset="0"/>
              </a:rPr>
              <a:t>Perform sensitivity analysis: test high-delay cost scenario</a:t>
            </a:r>
          </a:p>
          <a:p>
            <a:pPr marL="1518544" lvl="2" indent="-342900">
              <a:spcBef>
                <a:spcPts val="1200"/>
              </a:spcBef>
              <a:buFont typeface="+mj-lt"/>
              <a:buAutoNum type="arabicPeriod"/>
            </a:pPr>
            <a:r>
              <a:rPr lang="en-US" sz="1500" dirty="0">
                <a:latin typeface="Aptos" panose="020B0004020202020204" pitchFamily="34" charset="0"/>
              </a:rPr>
              <a:t>Compare results with the basic model and draw conclusions about viability and policy implications</a:t>
            </a:r>
          </a:p>
        </p:txBody>
      </p:sp>
      <p:sp>
        <p:nvSpPr>
          <p:cNvPr id="5" name="object 3">
            <a:extLst>
              <a:ext uri="{FF2B5EF4-FFF2-40B4-BE49-F238E27FC236}">
                <a16:creationId xmlns:a16="http://schemas.microsoft.com/office/drawing/2014/main" id="{A5E52E65-E31C-BA54-8069-DEED4FE58E3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a:t>
            </a:r>
            <a:r>
              <a:rPr lang="en-US" b="1" dirty="0">
                <a:latin typeface="Aptos" panose="020B0004020202020204" pitchFamily="34" charset="0"/>
              </a:rPr>
              <a:t>Cost-Benefit Analysis with Python</a:t>
            </a:r>
            <a:endParaRPr lang="en-US" b="1" dirty="0">
              <a:solidFill>
                <a:schemeClr val="tx1"/>
              </a:solidFill>
              <a:latin typeface="Aptos" panose="020B0004020202020204" pitchFamily="34" charset="0"/>
            </a:endParaRPr>
          </a:p>
        </p:txBody>
      </p:sp>
      <p:sp>
        <p:nvSpPr>
          <p:cNvPr id="4" name="object 6">
            <a:extLst>
              <a:ext uri="{FF2B5EF4-FFF2-40B4-BE49-F238E27FC236}">
                <a16:creationId xmlns:a16="http://schemas.microsoft.com/office/drawing/2014/main" id="{CEB57819-714B-2F6D-D8FB-7AE2F4E46AA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D43B4349-37EA-F045-148F-9D689C62DBF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3225334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E2304-FEF0-757A-D37A-C5AD62E5BC3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27AC499-E344-5998-4F04-0CEEC64389D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solidFill>
                  <a:schemeClr val="bg1"/>
                </a:solidFill>
              </a:rPr>
              <a:t>Homework Assignment</a:t>
            </a:r>
          </a:p>
        </p:txBody>
      </p:sp>
      <p:sp>
        <p:nvSpPr>
          <p:cNvPr id="7" name="Slide Number Placeholder 6">
            <a:extLst>
              <a:ext uri="{FF2B5EF4-FFF2-40B4-BE49-F238E27FC236}">
                <a16:creationId xmlns:a16="http://schemas.microsoft.com/office/drawing/2014/main" id="{DA252D9C-DBDE-28E3-CD22-72DD5119479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21</a:t>
            </a:fld>
            <a:endParaRPr lang="en-AT" spc="-64" dirty="0"/>
          </a:p>
        </p:txBody>
      </p:sp>
      <p:sp>
        <p:nvSpPr>
          <p:cNvPr id="5" name="object 6">
            <a:extLst>
              <a:ext uri="{FF2B5EF4-FFF2-40B4-BE49-F238E27FC236}">
                <a16:creationId xmlns:a16="http://schemas.microsoft.com/office/drawing/2014/main" id="{9014D12F-4145-4EC0-7C78-42DBB08D3A4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BC264F02-A71D-7AE5-14AF-F5B37079EC8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2115994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E8B2F-4C66-EE96-E416-C3B7C3B844F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C221C93-0AC2-CDEA-57CF-10EDBEC4C1DC}"/>
              </a:ext>
            </a:extLst>
          </p:cNvPr>
          <p:cNvSpPr txBox="1">
            <a:spLocks noGrp="1"/>
          </p:cNvSpPr>
          <p:nvPr>
            <p:ph type="title"/>
          </p:nvPr>
        </p:nvSpPr>
        <p:spPr>
          <a:xfrm>
            <a:off x="726281" y="432621"/>
            <a:ext cx="337344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4. </a:t>
            </a:r>
            <a:r>
              <a:rPr lang="en-US" sz="2400" b="1" dirty="0">
                <a:solidFill>
                  <a:schemeClr val="bg1"/>
                </a:solidFill>
              </a:rPr>
              <a:t>Homework Assignment</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E852B1BC-5F6E-312E-6D75-A4D8698D4636}"/>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22</a:t>
            </a:fld>
            <a:endParaRPr lang="en-AT" spc="-64" dirty="0"/>
          </a:p>
        </p:txBody>
      </p:sp>
      <p:sp>
        <p:nvSpPr>
          <p:cNvPr id="3" name="Content Placeholder 2">
            <a:extLst>
              <a:ext uri="{FF2B5EF4-FFF2-40B4-BE49-F238E27FC236}">
                <a16:creationId xmlns:a16="http://schemas.microsoft.com/office/drawing/2014/main" id="{E3301BED-E00B-75BD-29AB-13B51472EEE3}"/>
              </a:ext>
            </a:extLst>
          </p:cNvPr>
          <p:cNvSpPr txBox="1">
            <a:spLocks/>
          </p:cNvSpPr>
          <p:nvPr/>
        </p:nvSpPr>
        <p:spPr>
          <a:xfrm>
            <a:off x="729404" y="1495650"/>
            <a:ext cx="10733192" cy="459365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Font typeface="Arial" panose="020B0604020202020204" pitchFamily="34" charset="0"/>
              <a:buChar char="•"/>
            </a:pPr>
            <a:r>
              <a:rPr lang="en-US" sz="1800" b="1" dirty="0"/>
              <a:t>Objective</a:t>
            </a:r>
          </a:p>
          <a:p>
            <a:pPr marL="873572" lvl="1" indent="-285750">
              <a:lnSpc>
                <a:spcPct val="100000"/>
              </a:lnSpc>
              <a:spcBef>
                <a:spcPts val="1200"/>
              </a:spcBef>
              <a:buFont typeface="Arial" panose="020B0604020202020204" pitchFamily="34" charset="0"/>
              <a:buChar char="•"/>
            </a:pPr>
            <a:r>
              <a:rPr lang="en-US" sz="1800" dirty="0"/>
              <a:t>Apply a Python-based Cost-Benefit Analysis (CBA) model to evaluate a transport project scenario.</a:t>
            </a:r>
          </a:p>
          <a:p>
            <a:pPr marL="873572" lvl="1" indent="-285750">
              <a:lnSpc>
                <a:spcPct val="100000"/>
              </a:lnSpc>
              <a:spcBef>
                <a:spcPts val="1200"/>
              </a:spcBef>
              <a:buFont typeface="Arial" panose="020B0604020202020204" pitchFamily="34" charset="0"/>
              <a:buChar char="•"/>
            </a:pPr>
            <a:r>
              <a:rPr lang="en-US" sz="1800" dirty="0"/>
              <a:t>Identify and interpret key economic indicators, including Net Present Value (NPV) and Benefit-Cost Ratio (BCR).</a:t>
            </a:r>
          </a:p>
          <a:p>
            <a:pPr marL="873572" lvl="1" indent="-285750">
              <a:lnSpc>
                <a:spcPct val="100000"/>
              </a:lnSpc>
              <a:spcBef>
                <a:spcPts val="1200"/>
              </a:spcBef>
              <a:buFont typeface="Arial" panose="020B0604020202020204" pitchFamily="34" charset="0"/>
              <a:buChar char="•"/>
            </a:pPr>
            <a:r>
              <a:rPr lang="en-US" sz="1800" dirty="0"/>
              <a:t>Modify project assumptions (costs, benefits, delays, subsidies) to simulate real-world redesign strategies.</a:t>
            </a:r>
          </a:p>
          <a:p>
            <a:pPr marL="873572" lvl="1" indent="-285750">
              <a:lnSpc>
                <a:spcPct val="100000"/>
              </a:lnSpc>
              <a:spcBef>
                <a:spcPts val="1200"/>
              </a:spcBef>
              <a:buFont typeface="Arial" panose="020B0604020202020204" pitchFamily="34" charset="0"/>
              <a:buChar char="•"/>
            </a:pPr>
            <a:r>
              <a:rPr lang="en-US" sz="1800" dirty="0"/>
              <a:t>Assess the economic viability of transport projects under different input conditions.</a:t>
            </a:r>
          </a:p>
          <a:p>
            <a:pPr marL="873572" lvl="1" indent="-285750">
              <a:lnSpc>
                <a:spcPct val="100000"/>
              </a:lnSpc>
              <a:spcBef>
                <a:spcPts val="1200"/>
              </a:spcBef>
              <a:buFont typeface="Arial" panose="020B0604020202020204" pitchFamily="34" charset="0"/>
              <a:buChar char="•"/>
            </a:pPr>
            <a:r>
              <a:rPr lang="en-US" sz="1800" dirty="0"/>
              <a:t>Analyze the impact of external benefits such as emission reduction, safety, and economic development on overall project feasibility.</a:t>
            </a:r>
          </a:p>
          <a:p>
            <a:pPr marL="873572" lvl="1" indent="-285750">
              <a:lnSpc>
                <a:spcPct val="100000"/>
              </a:lnSpc>
              <a:spcBef>
                <a:spcPts val="1200"/>
              </a:spcBef>
              <a:buFont typeface="Arial" panose="020B0604020202020204" pitchFamily="34" charset="0"/>
              <a:buChar char="•"/>
            </a:pPr>
            <a:r>
              <a:rPr lang="en-US" sz="1800" dirty="0"/>
              <a:t>Compare baseline and redesigned scenarios and justify changes using economic reasoning.</a:t>
            </a:r>
          </a:p>
          <a:p>
            <a:pPr marL="873572" lvl="1" indent="-285750">
              <a:lnSpc>
                <a:spcPct val="100000"/>
              </a:lnSpc>
              <a:spcBef>
                <a:spcPts val="1200"/>
              </a:spcBef>
              <a:buFont typeface="Arial" panose="020B0604020202020204" pitchFamily="34" charset="0"/>
              <a:buChar char="•"/>
            </a:pPr>
            <a:r>
              <a:rPr lang="en-US" sz="1800" dirty="0"/>
              <a:t>Document and present analysis results in a clear, structured, and policy-relevant format.</a:t>
            </a:r>
          </a:p>
          <a:p>
            <a:endParaRPr lang="en-US" sz="1800" dirty="0"/>
          </a:p>
          <a:p>
            <a:endParaRPr lang="en-US" sz="1800" dirty="0"/>
          </a:p>
          <a:p>
            <a:endParaRPr lang="en-US" sz="1800" dirty="0"/>
          </a:p>
        </p:txBody>
      </p:sp>
      <p:sp>
        <p:nvSpPr>
          <p:cNvPr id="5" name="object 3">
            <a:extLst>
              <a:ext uri="{FF2B5EF4-FFF2-40B4-BE49-F238E27FC236}">
                <a16:creationId xmlns:a16="http://schemas.microsoft.com/office/drawing/2014/main" id="{C0605F8A-D5B7-200E-3AF0-E2AFC357014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US" b="1" dirty="0">
                <a:latin typeface="Aptos" panose="020B0004020202020204" pitchFamily="34" charset="0"/>
              </a:rPr>
              <a:t>Redesigning a Transport Project for Economic Viability using Python</a:t>
            </a:r>
            <a:endParaRPr lang="en-US" b="1" dirty="0">
              <a:solidFill>
                <a:schemeClr val="tx1"/>
              </a:solidFill>
              <a:latin typeface="Aptos" panose="020B0004020202020204" pitchFamily="34" charset="0"/>
            </a:endParaRPr>
          </a:p>
        </p:txBody>
      </p:sp>
      <p:sp>
        <p:nvSpPr>
          <p:cNvPr id="9" name="object 6">
            <a:extLst>
              <a:ext uri="{FF2B5EF4-FFF2-40B4-BE49-F238E27FC236}">
                <a16:creationId xmlns:a16="http://schemas.microsoft.com/office/drawing/2014/main" id="{BCD0A4FB-4A39-E32B-66AC-813361C145D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1" name="object 6">
            <a:extLst>
              <a:ext uri="{FF2B5EF4-FFF2-40B4-BE49-F238E27FC236}">
                <a16:creationId xmlns:a16="http://schemas.microsoft.com/office/drawing/2014/main" id="{3731FAC8-F023-A0D8-497B-51993D0482A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408938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418DA-C447-EF77-6E2F-77FF320EF4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D92C47-61E4-00B1-98CB-18D63D0B940D}"/>
              </a:ext>
            </a:extLst>
          </p:cNvPr>
          <p:cNvSpPr txBox="1">
            <a:spLocks noGrp="1"/>
          </p:cNvSpPr>
          <p:nvPr>
            <p:ph type="title"/>
          </p:nvPr>
        </p:nvSpPr>
        <p:spPr>
          <a:xfrm>
            <a:off x="726281" y="432621"/>
            <a:ext cx="337344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4. </a:t>
            </a:r>
            <a:r>
              <a:rPr lang="en-US" sz="2400" b="1" dirty="0">
                <a:solidFill>
                  <a:schemeClr val="bg1"/>
                </a:solidFill>
              </a:rPr>
              <a:t>Homework Assignment</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8710910A-E2F1-2CDB-D9E6-D5FDECBA58BC}"/>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23</a:t>
            </a:fld>
            <a:endParaRPr lang="en-AT" spc="-64" dirty="0"/>
          </a:p>
        </p:txBody>
      </p:sp>
      <p:sp>
        <p:nvSpPr>
          <p:cNvPr id="3" name="Content Placeholder 2">
            <a:extLst>
              <a:ext uri="{FF2B5EF4-FFF2-40B4-BE49-F238E27FC236}">
                <a16:creationId xmlns:a16="http://schemas.microsoft.com/office/drawing/2014/main" id="{14854693-C5FF-E771-8DD0-88E799DE5E1E}"/>
              </a:ext>
            </a:extLst>
          </p:cNvPr>
          <p:cNvSpPr txBox="1">
            <a:spLocks/>
          </p:cNvSpPr>
          <p:nvPr/>
        </p:nvSpPr>
        <p:spPr>
          <a:xfrm>
            <a:off x="729404" y="1495650"/>
            <a:ext cx="10733192" cy="4853855"/>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Font typeface="Arial" panose="020B0604020202020204" pitchFamily="34" charset="0"/>
              <a:buChar char="•"/>
            </a:pPr>
            <a:r>
              <a:rPr lang="en-US" sz="1800" b="1" dirty="0"/>
              <a:t>Steps:</a:t>
            </a:r>
          </a:p>
          <a:p>
            <a:pPr marL="342900" indent="-342900">
              <a:buFont typeface="+mj-lt"/>
              <a:buAutoNum type="arabicPeriod"/>
            </a:pPr>
            <a:r>
              <a:rPr lang="en-US" sz="1800" b="1" dirty="0"/>
              <a:t> Open the Notebook</a:t>
            </a:r>
          </a:p>
          <a:p>
            <a:pPr marL="930722" lvl="1" indent="-342900">
              <a:lnSpc>
                <a:spcPct val="100000"/>
              </a:lnSpc>
              <a:spcBef>
                <a:spcPts val="1200"/>
              </a:spcBef>
              <a:buFont typeface="Arial" panose="020B0604020202020204" pitchFamily="34" charset="0"/>
              <a:buChar char="•"/>
            </a:pPr>
            <a:r>
              <a:rPr lang="en-US" sz="1800" dirty="0"/>
              <a:t>Use the file: </a:t>
            </a:r>
            <a:r>
              <a:rPr lang="en-US" sz="1800" dirty="0" err="1"/>
              <a:t>CBA_Practical_Notebook_with_extra_components.ipynb</a:t>
            </a:r>
            <a:endParaRPr lang="en-US" sz="1800" dirty="0"/>
          </a:p>
          <a:p>
            <a:pPr marL="930722" lvl="1" indent="-342900">
              <a:lnSpc>
                <a:spcPct val="100000"/>
              </a:lnSpc>
              <a:spcBef>
                <a:spcPts val="1200"/>
              </a:spcBef>
              <a:buFont typeface="Arial" panose="020B0604020202020204" pitchFamily="34" charset="0"/>
              <a:buChar char="•"/>
            </a:pPr>
            <a:r>
              <a:rPr lang="en-US" sz="1800" dirty="0"/>
              <a:t>Run the notebook once with the default values.</a:t>
            </a:r>
          </a:p>
          <a:p>
            <a:pPr marL="930722" lvl="1" indent="-342900">
              <a:lnSpc>
                <a:spcPct val="100000"/>
              </a:lnSpc>
              <a:spcBef>
                <a:spcPts val="1200"/>
              </a:spcBef>
              <a:buFont typeface="Arial" panose="020B0604020202020204" pitchFamily="34" charset="0"/>
              <a:buChar char="•"/>
            </a:pPr>
            <a:r>
              <a:rPr lang="en-US" sz="1800" dirty="0"/>
              <a:t>Record the initial results:</a:t>
            </a:r>
          </a:p>
          <a:p>
            <a:pPr marL="1518544" lvl="2" indent="-342900">
              <a:lnSpc>
                <a:spcPct val="100000"/>
              </a:lnSpc>
              <a:spcBef>
                <a:spcPts val="1200"/>
              </a:spcBef>
              <a:buFont typeface="Arial" panose="020B0604020202020204" pitchFamily="34" charset="0"/>
              <a:buChar char="•"/>
            </a:pPr>
            <a:r>
              <a:rPr lang="en-US" sz="1800" dirty="0"/>
              <a:t>Net Present Value (NPV)</a:t>
            </a:r>
          </a:p>
          <a:p>
            <a:pPr marL="1518544" lvl="2" indent="-342900">
              <a:lnSpc>
                <a:spcPct val="100000"/>
              </a:lnSpc>
              <a:spcBef>
                <a:spcPts val="1200"/>
              </a:spcBef>
              <a:buFont typeface="Arial" panose="020B0604020202020204" pitchFamily="34" charset="0"/>
              <a:buChar char="•"/>
            </a:pPr>
            <a:r>
              <a:rPr lang="en-US" sz="1800" dirty="0"/>
              <a:t>Benefit-Cost Ratio (BCR)</a:t>
            </a:r>
          </a:p>
          <a:p>
            <a:pPr marL="1518544" lvl="2" indent="-342900">
              <a:lnSpc>
                <a:spcPct val="100000"/>
              </a:lnSpc>
              <a:spcBef>
                <a:spcPts val="1200"/>
              </a:spcBef>
              <a:buFont typeface="Arial" panose="020B0604020202020204" pitchFamily="34" charset="0"/>
              <a:buChar char="•"/>
            </a:pPr>
            <a:r>
              <a:rPr lang="en-US" sz="1800" dirty="0"/>
              <a:t>Project recommendation (Viable / Not Viable)</a:t>
            </a:r>
          </a:p>
          <a:p>
            <a:pPr marL="342900" indent="-342900">
              <a:buFont typeface="+mj-lt"/>
              <a:buAutoNum type="arabicPeriod"/>
            </a:pPr>
            <a:endParaRPr lang="en-US" sz="1800" b="1" dirty="0"/>
          </a:p>
        </p:txBody>
      </p:sp>
      <p:sp>
        <p:nvSpPr>
          <p:cNvPr id="5" name="object 3">
            <a:extLst>
              <a:ext uri="{FF2B5EF4-FFF2-40B4-BE49-F238E27FC236}">
                <a16:creationId xmlns:a16="http://schemas.microsoft.com/office/drawing/2014/main" id="{6EF60A34-020F-7B20-DCBF-D66AF8E1E02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US" b="1" dirty="0">
                <a:latin typeface="Aptos" panose="020B0004020202020204" pitchFamily="34" charset="0"/>
              </a:rPr>
              <a:t>Redesigning a Transport Project for Economic Viability using Python</a:t>
            </a:r>
            <a:endParaRPr lang="en-US" b="1" dirty="0">
              <a:solidFill>
                <a:schemeClr val="tx1"/>
              </a:solidFill>
              <a:latin typeface="Aptos" panose="020B0004020202020204" pitchFamily="34" charset="0"/>
            </a:endParaRPr>
          </a:p>
        </p:txBody>
      </p:sp>
      <p:sp>
        <p:nvSpPr>
          <p:cNvPr id="4" name="object 6">
            <a:extLst>
              <a:ext uri="{FF2B5EF4-FFF2-40B4-BE49-F238E27FC236}">
                <a16:creationId xmlns:a16="http://schemas.microsoft.com/office/drawing/2014/main" id="{97CF3E16-731D-D529-0431-13ADA0D3ECE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8" name="object 6">
            <a:extLst>
              <a:ext uri="{FF2B5EF4-FFF2-40B4-BE49-F238E27FC236}">
                <a16:creationId xmlns:a16="http://schemas.microsoft.com/office/drawing/2014/main" id="{7BCB9161-F41C-A15E-301D-522E90AE756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6019751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2A541-8164-9E60-413F-3262A4D209C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62799E1-2048-8A34-FB13-5B9B14A84E9A}"/>
              </a:ext>
            </a:extLst>
          </p:cNvPr>
          <p:cNvSpPr txBox="1">
            <a:spLocks noGrp="1"/>
          </p:cNvSpPr>
          <p:nvPr>
            <p:ph type="title"/>
          </p:nvPr>
        </p:nvSpPr>
        <p:spPr>
          <a:xfrm>
            <a:off x="726281" y="432621"/>
            <a:ext cx="337344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4. </a:t>
            </a:r>
            <a:r>
              <a:rPr lang="en-US" sz="2400" b="1" dirty="0">
                <a:solidFill>
                  <a:schemeClr val="bg1"/>
                </a:solidFill>
              </a:rPr>
              <a:t>Homework Assignment</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CA92A675-9C50-9A24-EA71-625266C9A660}"/>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24</a:t>
            </a:fld>
            <a:endParaRPr lang="en-AT" spc="-64" dirty="0"/>
          </a:p>
        </p:txBody>
      </p:sp>
      <p:sp>
        <p:nvSpPr>
          <p:cNvPr id="3" name="Content Placeholder 2">
            <a:extLst>
              <a:ext uri="{FF2B5EF4-FFF2-40B4-BE49-F238E27FC236}">
                <a16:creationId xmlns:a16="http://schemas.microsoft.com/office/drawing/2014/main" id="{E48D84C6-8B6A-B005-5731-E18A962F6EEC}"/>
              </a:ext>
            </a:extLst>
          </p:cNvPr>
          <p:cNvSpPr txBox="1">
            <a:spLocks/>
          </p:cNvSpPr>
          <p:nvPr/>
        </p:nvSpPr>
        <p:spPr>
          <a:xfrm>
            <a:off x="729404" y="1495650"/>
            <a:ext cx="10733192" cy="4853855"/>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Font typeface="Arial" panose="020B0604020202020204" pitchFamily="34" charset="0"/>
              <a:buChar char="•"/>
            </a:pPr>
            <a:r>
              <a:rPr lang="en-US" sz="1800" b="1" dirty="0"/>
              <a:t>Steps:</a:t>
            </a:r>
          </a:p>
          <a:p>
            <a:pPr marL="342900" indent="-342900">
              <a:buFont typeface="+mj-lt"/>
              <a:buAutoNum type="arabicPeriod" startAt="2"/>
            </a:pPr>
            <a:r>
              <a:rPr lang="en-US" sz="1800" b="1" dirty="0"/>
              <a:t> Redesign the Project Assumptions</a:t>
            </a:r>
          </a:p>
          <a:p>
            <a:pPr marL="342900" indent="-342900">
              <a:lnSpc>
                <a:spcPct val="100000"/>
              </a:lnSpc>
              <a:spcBef>
                <a:spcPts val="1200"/>
              </a:spcBef>
              <a:buFont typeface="Arial" panose="020B0604020202020204" pitchFamily="34" charset="0"/>
              <a:buChar char="•"/>
            </a:pPr>
            <a:r>
              <a:rPr lang="en-US" sz="1600" dirty="0"/>
              <a:t>Make at least 2–3 changes to the following variables to improve the project's viability:</a:t>
            </a:r>
          </a:p>
          <a:p>
            <a:pPr marL="930722" lvl="1" indent="-342900">
              <a:lnSpc>
                <a:spcPct val="100000"/>
              </a:lnSpc>
              <a:spcBef>
                <a:spcPts val="1200"/>
              </a:spcBef>
              <a:buFont typeface="Arial" panose="020B0604020202020204" pitchFamily="34" charset="0"/>
              <a:buChar char="•"/>
            </a:pPr>
            <a:r>
              <a:rPr lang="en-US" sz="1600" dirty="0"/>
              <a:t>Examples of Improvements:</a:t>
            </a:r>
          </a:p>
          <a:p>
            <a:pPr marL="930722" lvl="1" indent="-342900">
              <a:lnSpc>
                <a:spcPct val="100000"/>
              </a:lnSpc>
              <a:spcBef>
                <a:spcPts val="1200"/>
              </a:spcBef>
              <a:buFont typeface="Arial" panose="020B0604020202020204" pitchFamily="34" charset="0"/>
              <a:buChar char="•"/>
            </a:pPr>
            <a:r>
              <a:rPr lang="en-US" sz="1600" dirty="0"/>
              <a:t>Increase per-trip benefit (e.g., from $10 to $30)</a:t>
            </a:r>
          </a:p>
          <a:p>
            <a:pPr marL="930722" lvl="1" indent="-342900">
              <a:lnSpc>
                <a:spcPct val="100000"/>
              </a:lnSpc>
              <a:spcBef>
                <a:spcPts val="1200"/>
              </a:spcBef>
              <a:buFont typeface="Arial" panose="020B0604020202020204" pitchFamily="34" charset="0"/>
              <a:buChar char="•"/>
            </a:pPr>
            <a:r>
              <a:rPr lang="en-US" sz="1600" dirty="0"/>
              <a:t>Add or increase annual benefit values, such as:</a:t>
            </a:r>
          </a:p>
          <a:p>
            <a:pPr marL="1518544" lvl="2" indent="-342900">
              <a:lnSpc>
                <a:spcPct val="100000"/>
              </a:lnSpc>
              <a:spcBef>
                <a:spcPts val="1200"/>
              </a:spcBef>
              <a:buFont typeface="Arial" panose="020B0604020202020204" pitchFamily="34" charset="0"/>
              <a:buChar char="•"/>
            </a:pPr>
            <a:r>
              <a:rPr lang="en-US" sz="1600" dirty="0"/>
              <a:t>Emission reduction benefit</a:t>
            </a:r>
          </a:p>
          <a:p>
            <a:pPr marL="1518544" lvl="2" indent="-342900">
              <a:lnSpc>
                <a:spcPct val="100000"/>
              </a:lnSpc>
              <a:spcBef>
                <a:spcPts val="1200"/>
              </a:spcBef>
              <a:buFont typeface="Arial" panose="020B0604020202020204" pitchFamily="34" charset="0"/>
              <a:buChar char="•"/>
            </a:pPr>
            <a:r>
              <a:rPr lang="en-US" sz="1600" dirty="0"/>
              <a:t>Safety benefit</a:t>
            </a:r>
          </a:p>
          <a:p>
            <a:pPr marL="1518544" lvl="2" indent="-342900">
              <a:lnSpc>
                <a:spcPct val="100000"/>
              </a:lnSpc>
              <a:spcBef>
                <a:spcPts val="1200"/>
              </a:spcBef>
              <a:buFont typeface="Arial" panose="020B0604020202020204" pitchFamily="34" charset="0"/>
              <a:buChar char="•"/>
            </a:pPr>
            <a:r>
              <a:rPr lang="en-US" sz="1600" dirty="0"/>
              <a:t>Economic development benefit</a:t>
            </a:r>
          </a:p>
          <a:p>
            <a:pPr marL="930722" lvl="1" indent="-342900">
              <a:lnSpc>
                <a:spcPct val="100000"/>
              </a:lnSpc>
              <a:spcBef>
                <a:spcPts val="1200"/>
              </a:spcBef>
              <a:buFont typeface="Arial" panose="020B0604020202020204" pitchFamily="34" charset="0"/>
              <a:buChar char="•"/>
            </a:pPr>
            <a:r>
              <a:rPr lang="en-US" sz="1600" dirty="0"/>
              <a:t>Reduce or eliminate capital cost (simulate a government grant)</a:t>
            </a:r>
          </a:p>
          <a:p>
            <a:pPr marL="930722" lvl="1" indent="-342900">
              <a:lnSpc>
                <a:spcPct val="100000"/>
              </a:lnSpc>
              <a:spcBef>
                <a:spcPts val="1200"/>
              </a:spcBef>
              <a:buFont typeface="Arial" panose="020B0604020202020204" pitchFamily="34" charset="0"/>
              <a:buChar char="•"/>
            </a:pPr>
            <a:r>
              <a:rPr lang="en-US" sz="1600" dirty="0"/>
              <a:t>Reduce delay costs by assuming better operations</a:t>
            </a:r>
          </a:p>
          <a:p>
            <a:pPr marL="930722" lvl="1" indent="-342900">
              <a:lnSpc>
                <a:spcPct val="100000"/>
              </a:lnSpc>
              <a:spcBef>
                <a:spcPts val="1200"/>
              </a:spcBef>
              <a:buFont typeface="Arial" panose="020B0604020202020204" pitchFamily="34" charset="0"/>
              <a:buChar char="•"/>
            </a:pPr>
            <a:r>
              <a:rPr lang="en-US" sz="1600" dirty="0"/>
              <a:t>Lower operating costs per year</a:t>
            </a:r>
          </a:p>
        </p:txBody>
      </p:sp>
      <p:sp>
        <p:nvSpPr>
          <p:cNvPr id="5" name="object 3">
            <a:extLst>
              <a:ext uri="{FF2B5EF4-FFF2-40B4-BE49-F238E27FC236}">
                <a16:creationId xmlns:a16="http://schemas.microsoft.com/office/drawing/2014/main" id="{D83AA360-D09D-9467-7232-1329D3CC0E7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US" b="1" dirty="0">
                <a:latin typeface="Aptos" panose="020B0004020202020204" pitchFamily="34" charset="0"/>
              </a:rPr>
              <a:t>Redesigning a Transport Project for Economic Viability using Python</a:t>
            </a:r>
            <a:endParaRPr lang="en-US" b="1" dirty="0">
              <a:solidFill>
                <a:schemeClr val="tx1"/>
              </a:solidFill>
              <a:latin typeface="Aptos" panose="020B0004020202020204" pitchFamily="34" charset="0"/>
            </a:endParaRPr>
          </a:p>
        </p:txBody>
      </p:sp>
      <p:sp>
        <p:nvSpPr>
          <p:cNvPr id="4" name="object 6">
            <a:extLst>
              <a:ext uri="{FF2B5EF4-FFF2-40B4-BE49-F238E27FC236}">
                <a16:creationId xmlns:a16="http://schemas.microsoft.com/office/drawing/2014/main" id="{CF55CF0B-D9B2-98BF-DE6C-E60CF6D27D0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8" name="object 6">
            <a:extLst>
              <a:ext uri="{FF2B5EF4-FFF2-40B4-BE49-F238E27FC236}">
                <a16:creationId xmlns:a16="http://schemas.microsoft.com/office/drawing/2014/main" id="{30BE61A7-7F70-F890-1C8B-CE8281B1957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27846886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D17D6-CCC8-648D-54C9-39734C7765C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3530190-557D-8FA2-FD37-95EA65C58347}"/>
              </a:ext>
            </a:extLst>
          </p:cNvPr>
          <p:cNvSpPr txBox="1">
            <a:spLocks noGrp="1"/>
          </p:cNvSpPr>
          <p:nvPr>
            <p:ph type="title"/>
          </p:nvPr>
        </p:nvSpPr>
        <p:spPr>
          <a:xfrm>
            <a:off x="726281" y="432621"/>
            <a:ext cx="337344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4. </a:t>
            </a:r>
            <a:r>
              <a:rPr lang="en-US" sz="2400" b="1" dirty="0">
                <a:solidFill>
                  <a:schemeClr val="bg1"/>
                </a:solidFill>
              </a:rPr>
              <a:t>Homework Assignment</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848F5F00-915B-0D37-99BE-8578FC4D8423}"/>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25</a:t>
            </a:fld>
            <a:endParaRPr lang="en-AT" spc="-64" dirty="0"/>
          </a:p>
        </p:txBody>
      </p:sp>
      <p:sp>
        <p:nvSpPr>
          <p:cNvPr id="3" name="Content Placeholder 2">
            <a:extLst>
              <a:ext uri="{FF2B5EF4-FFF2-40B4-BE49-F238E27FC236}">
                <a16:creationId xmlns:a16="http://schemas.microsoft.com/office/drawing/2014/main" id="{95183264-E62F-1428-307C-FBB88B9F68AF}"/>
              </a:ext>
            </a:extLst>
          </p:cNvPr>
          <p:cNvSpPr txBox="1">
            <a:spLocks/>
          </p:cNvSpPr>
          <p:nvPr/>
        </p:nvSpPr>
        <p:spPr>
          <a:xfrm>
            <a:off x="729404" y="1495650"/>
            <a:ext cx="10733192" cy="4853855"/>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Font typeface="Arial" panose="020B0604020202020204" pitchFamily="34" charset="0"/>
              <a:buChar char="•"/>
            </a:pPr>
            <a:r>
              <a:rPr lang="en-US" sz="1800" b="1" dirty="0"/>
              <a:t>Steps:</a:t>
            </a:r>
          </a:p>
          <a:p>
            <a:pPr marL="342900" indent="-342900">
              <a:buFont typeface="+mj-lt"/>
              <a:buAutoNum type="arabicPeriod" startAt="3"/>
            </a:pPr>
            <a:r>
              <a:rPr lang="en-US" sz="1800" b="1" dirty="0"/>
              <a:t> Recalculate &amp; Compare</a:t>
            </a:r>
          </a:p>
          <a:p>
            <a:pPr marL="930722" lvl="1" indent="-342900">
              <a:lnSpc>
                <a:spcPct val="100000"/>
              </a:lnSpc>
              <a:spcBef>
                <a:spcPts val="1200"/>
              </a:spcBef>
              <a:buFont typeface="Arial" panose="020B0604020202020204" pitchFamily="34" charset="0"/>
              <a:buChar char="•"/>
            </a:pPr>
            <a:r>
              <a:rPr lang="en-US" sz="1800" dirty="0"/>
              <a:t>Re-run the notebook with your new assumptions.</a:t>
            </a:r>
          </a:p>
          <a:p>
            <a:pPr marL="930722" lvl="1" indent="-342900">
              <a:lnSpc>
                <a:spcPct val="100000"/>
              </a:lnSpc>
              <a:spcBef>
                <a:spcPts val="1200"/>
              </a:spcBef>
              <a:buFont typeface="Arial" panose="020B0604020202020204" pitchFamily="34" charset="0"/>
              <a:buChar char="•"/>
            </a:pPr>
            <a:r>
              <a:rPr lang="en-US" sz="1800" dirty="0"/>
              <a:t>Note the updated NPV and BCR</a:t>
            </a:r>
          </a:p>
          <a:p>
            <a:pPr marL="930722" lvl="1" indent="-342900">
              <a:lnSpc>
                <a:spcPct val="100000"/>
              </a:lnSpc>
              <a:spcBef>
                <a:spcPts val="1200"/>
              </a:spcBef>
              <a:buFont typeface="Arial" panose="020B0604020202020204" pitchFamily="34" charset="0"/>
              <a:buChar char="•"/>
            </a:pPr>
            <a:r>
              <a:rPr lang="en-US" sz="1800" dirty="0"/>
              <a:t>Check whether the project is now economically viable</a:t>
            </a:r>
          </a:p>
          <a:p>
            <a:pPr marL="342900" indent="-342900">
              <a:spcBef>
                <a:spcPts val="1200"/>
              </a:spcBef>
              <a:buFont typeface="+mj-lt"/>
              <a:buAutoNum type="arabicPeriod" startAt="4"/>
            </a:pPr>
            <a:r>
              <a:rPr lang="en-US" sz="1800" b="1" dirty="0">
                <a:latin typeface="Aptos" panose="020B0004020202020204" pitchFamily="34" charset="0"/>
              </a:rPr>
              <a:t>Save Your Work</a:t>
            </a:r>
            <a:r>
              <a:rPr lang="en-US" sz="1800" dirty="0">
                <a:latin typeface="Aptos" panose="020B0004020202020204" pitchFamily="34" charset="0"/>
              </a:rPr>
              <a:t>:</a:t>
            </a:r>
          </a:p>
          <a:p>
            <a:pPr marL="873572" lvl="1" indent="-285750">
              <a:spcBef>
                <a:spcPts val="1200"/>
              </a:spcBef>
              <a:buFont typeface="Arial" panose="020B0604020202020204" pitchFamily="34" charset="0"/>
              <a:buChar char="•"/>
            </a:pPr>
            <a:r>
              <a:rPr lang="en-US" sz="1800" dirty="0">
                <a:latin typeface="Aptos" panose="020B0004020202020204" pitchFamily="34" charset="0"/>
              </a:rPr>
              <a:t>Download and save your modified .</a:t>
            </a:r>
            <a:r>
              <a:rPr lang="en-US" sz="1800" dirty="0" err="1">
                <a:latin typeface="Aptos" panose="020B0004020202020204" pitchFamily="34" charset="0"/>
              </a:rPr>
              <a:t>ipynb</a:t>
            </a:r>
            <a:r>
              <a:rPr lang="en-US" sz="1800" dirty="0">
                <a:latin typeface="Aptos" panose="020B0004020202020204" pitchFamily="34" charset="0"/>
              </a:rPr>
              <a:t> file.</a:t>
            </a:r>
          </a:p>
          <a:p>
            <a:pPr marL="873572" lvl="1" indent="-285750">
              <a:spcBef>
                <a:spcPts val="1200"/>
              </a:spcBef>
              <a:buFont typeface="Arial" panose="020B0604020202020204" pitchFamily="34" charset="0"/>
              <a:buChar char="•"/>
            </a:pPr>
            <a:r>
              <a:rPr lang="en-US" sz="1800" dirty="0">
                <a:latin typeface="Aptos" panose="020B0004020202020204" pitchFamily="34" charset="0"/>
              </a:rPr>
              <a:t>Export your trip matrices and plots for the report (screenshots or images).</a:t>
            </a:r>
          </a:p>
          <a:p>
            <a:pPr marL="342900" indent="-342900">
              <a:spcBef>
                <a:spcPts val="1200"/>
              </a:spcBef>
              <a:buFont typeface="+mj-lt"/>
              <a:buAutoNum type="arabicPeriod" startAt="5"/>
            </a:pPr>
            <a:r>
              <a:rPr lang="en-US" sz="1800" b="1" dirty="0">
                <a:latin typeface="Aptos" panose="020B0004020202020204" pitchFamily="34" charset="0"/>
              </a:rPr>
              <a:t>Deliverables:</a:t>
            </a:r>
          </a:p>
          <a:p>
            <a:pPr marL="930722" lvl="1" indent="-342900">
              <a:spcBef>
                <a:spcPts val="600"/>
              </a:spcBef>
              <a:buFont typeface="Arial" panose="020B0604020202020204" pitchFamily="34" charset="0"/>
              <a:buChar char="•"/>
            </a:pPr>
            <a:r>
              <a:rPr lang="en-US" sz="1800" dirty="0">
                <a:latin typeface="Aptos" panose="020B0004020202020204" pitchFamily="34" charset="0"/>
              </a:rPr>
              <a:t>.</a:t>
            </a:r>
            <a:r>
              <a:rPr lang="en-US" sz="1800" dirty="0" err="1">
                <a:latin typeface="Aptos" panose="020B0004020202020204" pitchFamily="34" charset="0"/>
              </a:rPr>
              <a:t>ipynb</a:t>
            </a:r>
            <a:r>
              <a:rPr lang="en-US" sz="1800" dirty="0">
                <a:latin typeface="Aptos" panose="020B0004020202020204" pitchFamily="34" charset="0"/>
              </a:rPr>
              <a:t> file.</a:t>
            </a:r>
          </a:p>
          <a:p>
            <a:pPr marL="930722" lvl="1" indent="-342900">
              <a:spcBef>
                <a:spcPts val="600"/>
              </a:spcBef>
              <a:buFont typeface="Arial" panose="020B0604020202020204" pitchFamily="34" charset="0"/>
              <a:buChar char="•"/>
            </a:pPr>
            <a:r>
              <a:rPr lang="en-US" sz="1800" dirty="0">
                <a:latin typeface="Aptos" panose="020B0004020202020204" pitchFamily="34" charset="0"/>
              </a:rPr>
              <a:t>Homework Report PDF</a:t>
            </a:r>
          </a:p>
          <a:p>
            <a:pPr marL="342900" indent="-342900">
              <a:spcBef>
                <a:spcPts val="600"/>
              </a:spcBef>
              <a:buFont typeface="+mj-lt"/>
              <a:buAutoNum type="arabicPeriod" startAt="6"/>
            </a:pPr>
            <a:r>
              <a:rPr lang="en-US" sz="1800" b="1" dirty="0">
                <a:latin typeface="Aptos" panose="020B0004020202020204" pitchFamily="34" charset="0"/>
              </a:rPr>
              <a:t>Deadline:</a:t>
            </a:r>
            <a:r>
              <a:rPr lang="en-US" sz="1800" dirty="0">
                <a:latin typeface="Aptos" panose="020B0004020202020204" pitchFamily="34" charset="0"/>
              </a:rPr>
              <a:t> 1 week</a:t>
            </a:r>
          </a:p>
        </p:txBody>
      </p:sp>
      <p:sp>
        <p:nvSpPr>
          <p:cNvPr id="5" name="object 3">
            <a:extLst>
              <a:ext uri="{FF2B5EF4-FFF2-40B4-BE49-F238E27FC236}">
                <a16:creationId xmlns:a16="http://schemas.microsoft.com/office/drawing/2014/main" id="{BE2FA9F3-005C-35C9-789B-ECD0CD8E00B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US" b="1" dirty="0">
                <a:latin typeface="Aptos" panose="020B0004020202020204" pitchFamily="34" charset="0"/>
              </a:rPr>
              <a:t>Redesigning a Transport Project for Economic Viability using Python</a:t>
            </a:r>
            <a:endParaRPr lang="en-US" b="1" dirty="0">
              <a:solidFill>
                <a:schemeClr val="tx1"/>
              </a:solidFill>
              <a:latin typeface="Aptos" panose="020B0004020202020204" pitchFamily="34" charset="0"/>
            </a:endParaRPr>
          </a:p>
        </p:txBody>
      </p:sp>
      <p:sp>
        <p:nvSpPr>
          <p:cNvPr id="4" name="object 6">
            <a:extLst>
              <a:ext uri="{FF2B5EF4-FFF2-40B4-BE49-F238E27FC236}">
                <a16:creationId xmlns:a16="http://schemas.microsoft.com/office/drawing/2014/main" id="{17678B02-3755-14F0-3478-36CE4291FFF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8" name="object 6">
            <a:extLst>
              <a:ext uri="{FF2B5EF4-FFF2-40B4-BE49-F238E27FC236}">
                <a16:creationId xmlns:a16="http://schemas.microsoft.com/office/drawing/2014/main" id="{67FA39C7-F295-34FB-7726-D8FA1CA6501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2605730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60A84-3DC7-5532-F3B0-02ECE760C1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2C2A8DA-DC0C-8E10-8E18-CCF1A48F6090}"/>
              </a:ext>
            </a:extLst>
          </p:cNvPr>
          <p:cNvSpPr txBox="1">
            <a:spLocks noGrp="1"/>
          </p:cNvSpPr>
          <p:nvPr>
            <p:ph type="title"/>
          </p:nvPr>
        </p:nvSpPr>
        <p:spPr>
          <a:xfrm>
            <a:off x="726282" y="432621"/>
            <a:ext cx="337344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Homework Assignment</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511674D9-DAA1-74AE-A530-9E71F351D2F4}"/>
              </a:ext>
            </a:extLst>
          </p:cNvPr>
          <p:cNvSpPr>
            <a:spLocks noGrp="1"/>
          </p:cNvSpPr>
          <p:nvPr>
            <p:ph type="sldNum" sz="quarter" idx="7"/>
          </p:nvPr>
        </p:nvSpPr>
        <p:spPr>
          <a:xfrm>
            <a:off x="5878286" y="6331263"/>
            <a:ext cx="341228" cy="244413"/>
          </a:xfrm>
        </p:spPr>
        <p:txBody>
          <a:bodyPr/>
          <a:lstStyle/>
          <a:p>
            <a:pPr marL="103685">
              <a:lnSpc>
                <a:spcPts val="1633"/>
              </a:lnSpc>
            </a:pPr>
            <a:fld id="{81D60167-4931-47E6-BA6A-407CBD079E47}" type="slidenum">
              <a:rPr lang="en-AT" spc="-64" smtClean="0"/>
              <a:pPr marL="103685">
                <a:lnSpc>
                  <a:spcPts val="1633"/>
                </a:lnSpc>
              </a:pPr>
              <a:t>26</a:t>
            </a:fld>
            <a:endParaRPr lang="en-AT" spc="-64" dirty="0"/>
          </a:p>
        </p:txBody>
      </p:sp>
      <p:graphicFrame>
        <p:nvGraphicFramePr>
          <p:cNvPr id="5" name="Table 4">
            <a:extLst>
              <a:ext uri="{FF2B5EF4-FFF2-40B4-BE49-F238E27FC236}">
                <a16:creationId xmlns:a16="http://schemas.microsoft.com/office/drawing/2014/main" id="{4B2F04B7-8893-E823-6D77-0CB8324332EC}"/>
              </a:ext>
            </a:extLst>
          </p:cNvPr>
          <p:cNvGraphicFramePr>
            <a:graphicFrameLocks noGrp="1"/>
          </p:cNvGraphicFramePr>
          <p:nvPr>
            <p:extLst>
              <p:ext uri="{D42A27DB-BD31-4B8C-83A1-F6EECF244321}">
                <p14:modId xmlns:p14="http://schemas.microsoft.com/office/powerpoint/2010/main" val="611438568"/>
              </p:ext>
            </p:extLst>
          </p:nvPr>
        </p:nvGraphicFramePr>
        <p:xfrm>
          <a:off x="726279" y="1324633"/>
          <a:ext cx="10733190" cy="4953000"/>
        </p:xfrm>
        <a:graphic>
          <a:graphicData uri="http://schemas.openxmlformats.org/drawingml/2006/table">
            <a:tbl>
              <a:tblPr firstRow="1" bandRow="1">
                <a:tableStyleId>{EEE7283C-3CF3-47DC-8721-378D4A62B228}</a:tableStyleId>
              </a:tblPr>
              <a:tblGrid>
                <a:gridCol w="1388141">
                  <a:extLst>
                    <a:ext uri="{9D8B030D-6E8A-4147-A177-3AD203B41FA5}">
                      <a16:colId xmlns:a16="http://schemas.microsoft.com/office/drawing/2014/main" val="306479142"/>
                    </a:ext>
                  </a:extLst>
                </a:gridCol>
                <a:gridCol w="3271430">
                  <a:extLst>
                    <a:ext uri="{9D8B030D-6E8A-4147-A177-3AD203B41FA5}">
                      <a16:colId xmlns:a16="http://schemas.microsoft.com/office/drawing/2014/main" val="3374657307"/>
                    </a:ext>
                  </a:extLst>
                </a:gridCol>
                <a:gridCol w="6073619">
                  <a:extLst>
                    <a:ext uri="{9D8B030D-6E8A-4147-A177-3AD203B41FA5}">
                      <a16:colId xmlns:a16="http://schemas.microsoft.com/office/drawing/2014/main" val="715852961"/>
                    </a:ext>
                  </a:extLst>
                </a:gridCol>
              </a:tblGrid>
              <a:tr h="370840">
                <a:tc>
                  <a:txBody>
                    <a:bodyPr/>
                    <a:lstStyle/>
                    <a:p>
                      <a:r>
                        <a:rPr lang="en-US" sz="1500" dirty="0"/>
                        <a:t>Section</a:t>
                      </a:r>
                    </a:p>
                  </a:txBody>
                  <a:tcPr/>
                </a:tc>
                <a:tc>
                  <a:txBody>
                    <a:bodyPr/>
                    <a:lstStyle/>
                    <a:p>
                      <a:r>
                        <a:rPr lang="en-US" sz="1500" dirty="0"/>
                        <a:t>Title</a:t>
                      </a:r>
                    </a:p>
                  </a:txBody>
                  <a:tcPr/>
                </a:tc>
                <a:tc>
                  <a:txBody>
                    <a:bodyPr/>
                    <a:lstStyle/>
                    <a:p>
                      <a:r>
                        <a:rPr lang="en-US" sz="1500" dirty="0"/>
                        <a:t>Description</a:t>
                      </a:r>
                    </a:p>
                  </a:txBody>
                  <a:tcPr/>
                </a:tc>
                <a:extLst>
                  <a:ext uri="{0D108BD9-81ED-4DB2-BD59-A6C34878D82A}">
                    <a16:rowId xmlns:a16="http://schemas.microsoft.com/office/drawing/2014/main" val="2802839418"/>
                  </a:ext>
                </a:extLst>
              </a:tr>
              <a:tr h="370840">
                <a:tc>
                  <a:txBody>
                    <a:bodyPr/>
                    <a:lstStyle/>
                    <a:p>
                      <a:pPr algn="ctr"/>
                      <a:r>
                        <a:rPr lang="en-US" sz="1500" dirty="0"/>
                        <a:t>1</a:t>
                      </a:r>
                    </a:p>
                  </a:txBody>
                  <a:tcPr/>
                </a:tc>
                <a:tc>
                  <a:txBody>
                    <a:bodyPr/>
                    <a:lstStyle/>
                    <a:p>
                      <a:r>
                        <a:rPr lang="en-US" sz="1500" dirty="0"/>
                        <a:t>Title Page</a:t>
                      </a:r>
                    </a:p>
                  </a:txBody>
                  <a:tcPr/>
                </a:tc>
                <a:tc>
                  <a:txBody>
                    <a:bodyPr/>
                    <a:lstStyle/>
                    <a:p>
                      <a:r>
                        <a:rPr lang="en-US" sz="1500" dirty="0"/>
                        <a:t>Lab title, course, student name, ID, date</a:t>
                      </a:r>
                    </a:p>
                  </a:txBody>
                  <a:tcPr/>
                </a:tc>
                <a:extLst>
                  <a:ext uri="{0D108BD9-81ED-4DB2-BD59-A6C34878D82A}">
                    <a16:rowId xmlns:a16="http://schemas.microsoft.com/office/drawing/2014/main" val="539689978"/>
                  </a:ext>
                </a:extLst>
              </a:tr>
              <a:tr h="370840">
                <a:tc>
                  <a:txBody>
                    <a:bodyPr/>
                    <a:lstStyle/>
                    <a:p>
                      <a:pPr algn="ctr"/>
                      <a:r>
                        <a:rPr lang="en-US" sz="1500" dirty="0"/>
                        <a:t>2</a:t>
                      </a:r>
                    </a:p>
                  </a:txBody>
                  <a:tcPr/>
                </a:tc>
                <a:tc>
                  <a:txBody>
                    <a:bodyPr/>
                    <a:lstStyle/>
                    <a:p>
                      <a:r>
                        <a:rPr lang="en-US" sz="1500" dirty="0"/>
                        <a:t>Objectives</a:t>
                      </a:r>
                    </a:p>
                  </a:txBody>
                  <a:tcPr/>
                </a:tc>
                <a:tc>
                  <a:txBody>
                    <a:bodyPr/>
                    <a:lstStyle/>
                    <a:p>
                      <a:r>
                        <a:rPr lang="en-US" sz="1500" dirty="0"/>
                        <a:t>List of goals and learning outcomes (e.g., evaluate viability, modify assumptions, interpret NPV/BCR)</a:t>
                      </a:r>
                    </a:p>
                  </a:txBody>
                  <a:tcPr/>
                </a:tc>
                <a:extLst>
                  <a:ext uri="{0D108BD9-81ED-4DB2-BD59-A6C34878D82A}">
                    <a16:rowId xmlns:a16="http://schemas.microsoft.com/office/drawing/2014/main" val="629551756"/>
                  </a:ext>
                </a:extLst>
              </a:tr>
              <a:tr h="370840">
                <a:tc>
                  <a:txBody>
                    <a:bodyPr/>
                    <a:lstStyle/>
                    <a:p>
                      <a:pPr algn="ctr"/>
                      <a:r>
                        <a:rPr lang="en-US" sz="1500" dirty="0"/>
                        <a:t>3</a:t>
                      </a:r>
                    </a:p>
                  </a:txBody>
                  <a:tcPr/>
                </a:tc>
                <a:tc>
                  <a:txBody>
                    <a:bodyPr/>
                    <a:lstStyle/>
                    <a:p>
                      <a:r>
                        <a:rPr lang="en-US" sz="1500" dirty="0"/>
                        <a:t>Introduction</a:t>
                      </a:r>
                    </a:p>
                  </a:txBody>
                  <a:tcPr/>
                </a:tc>
                <a:tc>
                  <a:txBody>
                    <a:bodyPr/>
                    <a:lstStyle/>
                    <a:p>
                      <a:r>
                        <a:rPr lang="en-US" sz="1500" dirty="0"/>
                        <a:t>Brief context of CBA in transport projects, importance of NPV and BCR in decision-making</a:t>
                      </a:r>
                    </a:p>
                  </a:txBody>
                  <a:tcPr/>
                </a:tc>
                <a:extLst>
                  <a:ext uri="{0D108BD9-81ED-4DB2-BD59-A6C34878D82A}">
                    <a16:rowId xmlns:a16="http://schemas.microsoft.com/office/drawing/2014/main" val="2800324533"/>
                  </a:ext>
                </a:extLst>
              </a:tr>
              <a:tr h="370840">
                <a:tc>
                  <a:txBody>
                    <a:bodyPr/>
                    <a:lstStyle/>
                    <a:p>
                      <a:pPr algn="ctr"/>
                      <a:r>
                        <a:rPr lang="en-US" sz="1500" dirty="0"/>
                        <a:t>4</a:t>
                      </a:r>
                    </a:p>
                  </a:txBody>
                  <a:tcPr/>
                </a:tc>
                <a:tc>
                  <a:txBody>
                    <a:bodyPr/>
                    <a:lstStyle/>
                    <a:p>
                      <a:r>
                        <a:rPr lang="en-US" sz="1500" dirty="0"/>
                        <a:t>Methodology</a:t>
                      </a:r>
                    </a:p>
                  </a:txBody>
                  <a:tcPr/>
                </a:tc>
                <a:tc>
                  <a:txBody>
                    <a:bodyPr/>
                    <a:lstStyle/>
                    <a:p>
                      <a:r>
                        <a:rPr lang="en-US" sz="1500" dirty="0"/>
                        <a:t>Description of the Python model used; variables involved (e.g., costs, benefits, capital, discount rate); outline of changes made</a:t>
                      </a:r>
                    </a:p>
                  </a:txBody>
                  <a:tcPr/>
                </a:tc>
                <a:extLst>
                  <a:ext uri="{0D108BD9-81ED-4DB2-BD59-A6C34878D82A}">
                    <a16:rowId xmlns:a16="http://schemas.microsoft.com/office/drawing/2014/main" val="311750034"/>
                  </a:ext>
                </a:extLst>
              </a:tr>
              <a:tr h="370840">
                <a:tc>
                  <a:txBody>
                    <a:bodyPr/>
                    <a:lstStyle/>
                    <a:p>
                      <a:pPr algn="ctr"/>
                      <a:r>
                        <a:rPr lang="en-US" sz="1500" dirty="0"/>
                        <a:t>5</a:t>
                      </a:r>
                    </a:p>
                  </a:txBody>
                  <a:tcPr/>
                </a:tc>
                <a:tc>
                  <a:txBody>
                    <a:bodyPr/>
                    <a:lstStyle/>
                    <a:p>
                      <a:r>
                        <a:rPr lang="en-US" sz="1500" dirty="0"/>
                        <a:t>Results (Base vs Redesign)</a:t>
                      </a:r>
                    </a:p>
                  </a:txBody>
                  <a:tcPr/>
                </a:tc>
                <a:tc>
                  <a:txBody>
                    <a:bodyPr/>
                    <a:lstStyle/>
                    <a:p>
                      <a:r>
                        <a:rPr lang="en-US" sz="1500" dirty="0"/>
                        <a:t>Table of original vs modified assumptions, before/after NPV and BCR values, final recommendation</a:t>
                      </a:r>
                    </a:p>
                  </a:txBody>
                  <a:tcPr/>
                </a:tc>
                <a:extLst>
                  <a:ext uri="{0D108BD9-81ED-4DB2-BD59-A6C34878D82A}">
                    <a16:rowId xmlns:a16="http://schemas.microsoft.com/office/drawing/2014/main" val="263467457"/>
                  </a:ext>
                </a:extLst>
              </a:tr>
              <a:tr h="370840">
                <a:tc>
                  <a:txBody>
                    <a:bodyPr/>
                    <a:lstStyle/>
                    <a:p>
                      <a:pPr algn="ctr"/>
                      <a:r>
                        <a:rPr lang="en-US" sz="1500" dirty="0"/>
                        <a:t>6</a:t>
                      </a:r>
                    </a:p>
                  </a:txBody>
                  <a:tcPr/>
                </a:tc>
                <a:tc>
                  <a:txBody>
                    <a:bodyPr/>
                    <a:lstStyle/>
                    <a:p>
                      <a:r>
                        <a:rPr lang="en-US" sz="1500" dirty="0"/>
                        <a:t>Analysis &amp; Interpretation</a:t>
                      </a:r>
                    </a:p>
                  </a:txBody>
                  <a:tcPr/>
                </a:tc>
                <a:tc>
                  <a:txBody>
                    <a:bodyPr/>
                    <a:lstStyle/>
                    <a:p>
                      <a:pPr marL="0" indent="0">
                        <a:buFont typeface="Arial" panose="020B0604020202020204" pitchFamily="34" charset="0"/>
                        <a:buNone/>
                      </a:pPr>
                      <a:r>
                        <a:rPr lang="en-US" sz="1500" dirty="0"/>
                        <a:t>Justification of the changes made, impact of each component (e.g., added benefits or reduced costs), and whether the project became viable</a:t>
                      </a:r>
                    </a:p>
                  </a:txBody>
                  <a:tcPr/>
                </a:tc>
                <a:extLst>
                  <a:ext uri="{0D108BD9-81ED-4DB2-BD59-A6C34878D82A}">
                    <a16:rowId xmlns:a16="http://schemas.microsoft.com/office/drawing/2014/main" val="1738223014"/>
                  </a:ext>
                </a:extLst>
              </a:tr>
              <a:tr h="370840">
                <a:tc>
                  <a:txBody>
                    <a:bodyPr/>
                    <a:lstStyle/>
                    <a:p>
                      <a:pPr algn="ctr"/>
                      <a:r>
                        <a:rPr lang="en-US" sz="1500" dirty="0"/>
                        <a:t>7</a:t>
                      </a:r>
                    </a:p>
                  </a:txBody>
                  <a:tcPr/>
                </a:tc>
                <a:tc>
                  <a:txBody>
                    <a:bodyPr/>
                    <a:lstStyle/>
                    <a:p>
                      <a:r>
                        <a:rPr lang="en-US" sz="1500" dirty="0"/>
                        <a:t>Conclusion</a:t>
                      </a:r>
                    </a:p>
                  </a:txBody>
                  <a:tcPr/>
                </a:tc>
                <a:tc>
                  <a:txBody>
                    <a:bodyPr/>
                    <a:lstStyle/>
                    <a:p>
                      <a:r>
                        <a:rPr lang="en-US" sz="1500" dirty="0"/>
                        <a:t>Summary of findings, reflection on redesign process, and key</a:t>
                      </a:r>
                    </a:p>
                  </a:txBody>
                  <a:tcPr/>
                </a:tc>
                <a:extLst>
                  <a:ext uri="{0D108BD9-81ED-4DB2-BD59-A6C34878D82A}">
                    <a16:rowId xmlns:a16="http://schemas.microsoft.com/office/drawing/2014/main" val="1831655391"/>
                  </a:ext>
                </a:extLst>
              </a:tr>
              <a:tr h="370840">
                <a:tc>
                  <a:txBody>
                    <a:bodyPr/>
                    <a:lstStyle/>
                    <a:p>
                      <a:pPr algn="ctr"/>
                      <a:r>
                        <a:rPr lang="en-US" sz="1500" dirty="0"/>
                        <a:t>8</a:t>
                      </a:r>
                    </a:p>
                  </a:txBody>
                  <a:tcPr/>
                </a:tc>
                <a:tc>
                  <a:txBody>
                    <a:bodyPr/>
                    <a:lstStyle/>
                    <a:p>
                      <a:r>
                        <a:rPr lang="en-US" sz="1500" dirty="0"/>
                        <a:t>References</a:t>
                      </a:r>
                    </a:p>
                  </a:txBody>
                  <a:tcPr/>
                </a:tc>
                <a:tc>
                  <a:txBody>
                    <a:bodyPr/>
                    <a:lstStyle/>
                    <a:p>
                      <a:r>
                        <a:rPr lang="en-US" sz="1500" dirty="0"/>
                        <a:t>List of any cited sources: datasets used, official values for economic impacts, tutorials, etc.</a:t>
                      </a:r>
                    </a:p>
                  </a:txBody>
                  <a:tcPr/>
                </a:tc>
                <a:extLst>
                  <a:ext uri="{0D108BD9-81ED-4DB2-BD59-A6C34878D82A}">
                    <a16:rowId xmlns:a16="http://schemas.microsoft.com/office/drawing/2014/main" val="2159485567"/>
                  </a:ext>
                </a:extLst>
              </a:tr>
              <a:tr h="312913">
                <a:tc>
                  <a:txBody>
                    <a:bodyPr/>
                    <a:lstStyle/>
                    <a:p>
                      <a:pPr algn="ctr"/>
                      <a:r>
                        <a:rPr lang="en-US" sz="1500" dirty="0"/>
                        <a:t>9</a:t>
                      </a:r>
                    </a:p>
                  </a:txBody>
                  <a:tcPr/>
                </a:tc>
                <a:tc>
                  <a:txBody>
                    <a:bodyPr/>
                    <a:lstStyle/>
                    <a:p>
                      <a:r>
                        <a:rPr lang="en-US" sz="1500" dirty="0"/>
                        <a:t>Appendices</a:t>
                      </a:r>
                    </a:p>
                  </a:txBody>
                  <a:tcPr/>
                </a:tc>
                <a:tc>
                  <a:txBody>
                    <a:bodyPr/>
                    <a:lstStyle/>
                    <a:p>
                      <a:r>
                        <a:rPr lang="en-US" sz="1500" dirty="0"/>
                        <a:t>Optional: screenshots of code, outputs, tables, additional charts or sensitivity results</a:t>
                      </a:r>
                    </a:p>
                  </a:txBody>
                  <a:tcPr/>
                </a:tc>
                <a:extLst>
                  <a:ext uri="{0D108BD9-81ED-4DB2-BD59-A6C34878D82A}">
                    <a16:rowId xmlns:a16="http://schemas.microsoft.com/office/drawing/2014/main" val="2246080761"/>
                  </a:ext>
                </a:extLst>
              </a:tr>
            </a:tbl>
          </a:graphicData>
        </a:graphic>
      </p:graphicFrame>
      <p:sp>
        <p:nvSpPr>
          <p:cNvPr id="3" name="object 3">
            <a:extLst>
              <a:ext uri="{FF2B5EF4-FFF2-40B4-BE49-F238E27FC236}">
                <a16:creationId xmlns:a16="http://schemas.microsoft.com/office/drawing/2014/main" id="{9C79F434-3ECD-7C54-4997-D6F831F525C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6.2. Lab Report Structure</a:t>
            </a:r>
            <a:endParaRPr lang="en-US" b="1" dirty="0">
              <a:solidFill>
                <a:schemeClr val="tx1"/>
              </a:solidFill>
            </a:endParaRPr>
          </a:p>
        </p:txBody>
      </p:sp>
      <p:sp>
        <p:nvSpPr>
          <p:cNvPr id="4" name="object 6">
            <a:extLst>
              <a:ext uri="{FF2B5EF4-FFF2-40B4-BE49-F238E27FC236}">
                <a16:creationId xmlns:a16="http://schemas.microsoft.com/office/drawing/2014/main" id="{DF14BD7D-2FD3-900C-2096-E8F152CE3FA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8" name="object 6">
            <a:extLst>
              <a:ext uri="{FF2B5EF4-FFF2-40B4-BE49-F238E27FC236}">
                <a16:creationId xmlns:a16="http://schemas.microsoft.com/office/drawing/2014/main" id="{D4EBB97B-1733-9C21-229D-7B33BCAA898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646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90368"/>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5" name="Slide Number Placeholder 4">
            <a:extLst>
              <a:ext uri="{FF2B5EF4-FFF2-40B4-BE49-F238E27FC236}">
                <a16:creationId xmlns:a16="http://schemas.microsoft.com/office/drawing/2014/main" id="{6EF6435A-880E-FBF3-C9C4-D3A3C216DD5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a:t>
            </a:fld>
            <a:endParaRPr lang="en-AT" spc="-64" dirty="0"/>
          </a:p>
        </p:txBody>
      </p:sp>
      <p:graphicFrame>
        <p:nvGraphicFramePr>
          <p:cNvPr id="4" name="Table 3">
            <a:extLst>
              <a:ext uri="{FF2B5EF4-FFF2-40B4-BE49-F238E27FC236}">
                <a16:creationId xmlns:a16="http://schemas.microsoft.com/office/drawing/2014/main" id="{0A967C4F-0A90-3946-A838-7A4D13F64F00}"/>
              </a:ext>
            </a:extLst>
          </p:cNvPr>
          <p:cNvGraphicFramePr>
            <a:graphicFrameLocks noGrp="1"/>
          </p:cNvGraphicFramePr>
          <p:nvPr>
            <p:extLst>
              <p:ext uri="{D42A27DB-BD31-4B8C-83A1-F6EECF244321}">
                <p14:modId xmlns:p14="http://schemas.microsoft.com/office/powerpoint/2010/main" val="382092192"/>
              </p:ext>
            </p:extLst>
          </p:nvPr>
        </p:nvGraphicFramePr>
        <p:xfrm>
          <a:off x="726282" y="930041"/>
          <a:ext cx="5369718" cy="5387687"/>
        </p:xfrm>
        <a:graphic>
          <a:graphicData uri="http://schemas.openxmlformats.org/drawingml/2006/table">
            <a:tbl>
              <a:tblPr firstRow="1" bandRow="1">
                <a:tableStyleId>{5940675A-B579-460E-94D1-54222C63F5DA}</a:tableStyleId>
              </a:tblPr>
              <a:tblGrid>
                <a:gridCol w="4961085">
                  <a:extLst>
                    <a:ext uri="{9D8B030D-6E8A-4147-A177-3AD203B41FA5}">
                      <a16:colId xmlns:a16="http://schemas.microsoft.com/office/drawing/2014/main" val="3157834447"/>
                    </a:ext>
                  </a:extLst>
                </a:gridCol>
                <a:gridCol w="408633">
                  <a:extLst>
                    <a:ext uri="{9D8B030D-6E8A-4147-A177-3AD203B41FA5}">
                      <a16:colId xmlns:a16="http://schemas.microsoft.com/office/drawing/2014/main" val="3568564237"/>
                    </a:ext>
                  </a:extLst>
                </a:gridCol>
              </a:tblGrid>
              <a:tr h="344099">
                <a:tc>
                  <a:txBody>
                    <a:bodyPr/>
                    <a:lstStyle/>
                    <a:p>
                      <a:r>
                        <a:rPr lang="en-US" sz="1600" b="1" i="0" baseline="0" dirty="0">
                          <a:solidFill>
                            <a:schemeClr val="tx1"/>
                          </a:solidFill>
                          <a:effectLst/>
                          <a:latin typeface="Aptos" panose="020B0004020202020204" pitchFamily="34" charset="0"/>
                          <a:ea typeface="+mn-ea"/>
                          <a:cs typeface="+mn-cs"/>
                        </a:rPr>
                        <a:t>Section 0: Objectives &amp; Learning Outcomes </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ptos" panose="020B0004020202020204" pitchFamily="34" charset="0"/>
                          <a:cs typeface="Arial" panose="020B0604020202020204" pitchFamily="34" charset="0"/>
                        </a:rPr>
                        <a:t>3</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pPr marL="111125" marR="7348" lvl="0" indent="0" defTabSz="1175644" hangingPunct="1">
                        <a:lnSpc>
                          <a:spcPct val="100000"/>
                        </a:lnSpc>
                        <a:spcBef>
                          <a:spcPts val="1093"/>
                        </a:spcBef>
                        <a:buFont typeface="Arial" panose="020B0604020202020204" pitchFamily="34" charset="0"/>
                        <a:buNone/>
                        <a:tabLst>
                          <a:tab pos="4803775" algn="l"/>
                        </a:tabLst>
                      </a:pPr>
                      <a:r>
                        <a:rPr lang="en-US" sz="1600" spc="64" dirty="0">
                          <a:solidFill>
                            <a:sysClr val="windowText" lastClr="000000"/>
                          </a:solidFill>
                          <a:latin typeface="Aptos" panose="020B0004020202020204" pitchFamily="34" charset="0"/>
                          <a:cs typeface="Arial"/>
                        </a:rPr>
                        <a:t>0.1. Objectives</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ptos" panose="020B0004020202020204" pitchFamily="34" charset="0"/>
                          <a:cs typeface="Arial" panose="020B0604020202020204" pitchFamily="34" charset="0"/>
                        </a:rPr>
                        <a:t>4</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pPr marL="111125" indent="0"/>
                      <a:r>
                        <a:rPr lang="en-US" sz="1600" spc="64" dirty="0">
                          <a:solidFill>
                            <a:sysClr val="windowText" lastClr="000000"/>
                          </a:solidFill>
                          <a:latin typeface="Aptos" panose="020B0004020202020204" pitchFamily="34" charset="0"/>
                          <a:cs typeface="Arial"/>
                        </a:rPr>
                        <a:t>0.2. Learning Outcomes </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5</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pPr marL="111125" indent="0"/>
                      <a:r>
                        <a:rPr lang="en-US" sz="1600" dirty="0">
                          <a:latin typeface="Aptos" panose="020B0004020202020204" pitchFamily="34" charset="0"/>
                        </a:rPr>
                        <a:t>0.3. Reference to the corresponding theoretical lecture</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6</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4061480"/>
                  </a:ext>
                </a:extLst>
              </a:tr>
              <a:tr h="344099">
                <a:tc>
                  <a:txBody>
                    <a:bodyPr/>
                    <a:lstStyle/>
                    <a:p>
                      <a:pPr marL="111125" indent="0"/>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559819"/>
                  </a:ext>
                </a:extLst>
              </a:tr>
              <a:tr h="344099">
                <a:tc>
                  <a:txBody>
                    <a:bodyPr/>
                    <a:lstStyle/>
                    <a:p>
                      <a:r>
                        <a:rPr lang="en-US" sz="1600" b="1" dirty="0">
                          <a:solidFill>
                            <a:sysClr val="windowText" lastClr="000000"/>
                          </a:solidFill>
                          <a:latin typeface="Aptos" panose="020B0004020202020204" pitchFamily="34" charset="0"/>
                          <a:cs typeface="Arial"/>
                        </a:rPr>
                        <a:t>Section 1: </a:t>
                      </a:r>
                      <a:r>
                        <a:rPr lang="en-GB" sz="1600" b="1" dirty="0">
                          <a:solidFill>
                            <a:sysClr val="windowText" lastClr="000000"/>
                          </a:solidFill>
                          <a:latin typeface="Aptos" panose="020B0004020202020204" pitchFamily="34" charset="0"/>
                          <a:cs typeface="Arial"/>
                        </a:rPr>
                        <a:t>Introduction to CBA</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ptos" panose="020B0004020202020204" pitchFamily="34" charset="0"/>
                          <a:cs typeface="Arial" panose="020B0604020202020204" pitchFamily="34" charset="0"/>
                        </a:rPr>
                        <a:t>7</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pPr marL="111125" indent="0"/>
                      <a:r>
                        <a:rPr lang="en-GB" sz="1600" spc="64" dirty="0">
                          <a:solidFill>
                            <a:sysClr val="windowText" lastClr="000000"/>
                          </a:solidFill>
                          <a:latin typeface="Aptos" panose="020B0004020202020204" pitchFamily="34" charset="0"/>
                          <a:cs typeface="Arial"/>
                        </a:rPr>
                        <a:t>1.1. </a:t>
                      </a:r>
                      <a:r>
                        <a:rPr lang="en-US" sz="1600" spc="64" dirty="0">
                          <a:solidFill>
                            <a:sysClr val="windowText" lastClr="000000"/>
                          </a:solidFill>
                          <a:latin typeface="Aptos" panose="020B0004020202020204" pitchFamily="34" charset="0"/>
                          <a:cs typeface="Arial"/>
                        </a:rPr>
                        <a:t>What is Cost-Benefit Analysis (CBA)?</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8</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pPr marL="111125" indent="0"/>
                      <a:r>
                        <a:rPr lang="en-GB" sz="1600" spc="64" dirty="0">
                          <a:solidFill>
                            <a:sysClr val="windowText" lastClr="000000"/>
                          </a:solidFill>
                          <a:latin typeface="Aptos" panose="020B0004020202020204" pitchFamily="34" charset="0"/>
                          <a:cs typeface="Arial"/>
                        </a:rPr>
                        <a:t>1.2. </a:t>
                      </a:r>
                      <a:r>
                        <a:rPr lang="en-US" sz="1600" spc="64" dirty="0">
                          <a:solidFill>
                            <a:sysClr val="windowText" lastClr="000000"/>
                          </a:solidFill>
                          <a:latin typeface="Aptos" panose="020B0004020202020204" pitchFamily="34" charset="0"/>
                          <a:cs typeface="Arial"/>
                        </a:rPr>
                        <a:t>Why is CBA essential in Transport Planning?</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ptos" panose="020B0004020202020204" pitchFamily="34" charset="0"/>
                          <a:cs typeface="Arial" panose="020B0604020202020204" pitchFamily="34" charset="0"/>
                        </a:rPr>
                        <a:t>9</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sz="1600" b="1" dirty="0">
                          <a:solidFill>
                            <a:sysClr val="windowText" lastClr="000000"/>
                          </a:solidFill>
                          <a:latin typeface="Aptos" panose="020B0004020202020204" pitchFamily="34" charset="0"/>
                          <a:cs typeface="Arial"/>
                        </a:rPr>
                        <a:t>Section 2: Costs &amp; Benefits</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10</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pPr marL="111125" indent="0"/>
                      <a:r>
                        <a:rPr lang="en-US" sz="1600" spc="64" dirty="0">
                          <a:solidFill>
                            <a:sysClr val="windowText" lastClr="000000"/>
                          </a:solidFill>
                          <a:latin typeface="Aptos" panose="020B0004020202020204" pitchFamily="34" charset="0"/>
                          <a:cs typeface="Arial"/>
                        </a:rPr>
                        <a:t>2.1. Components of Costs</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0" dirty="0">
                          <a:latin typeface="Aptos" panose="020B0004020202020204" pitchFamily="34" charset="0"/>
                          <a:cs typeface="Arial" panose="020B0604020202020204" pitchFamily="34" charset="0"/>
                        </a:rPr>
                        <a:t>11</a:t>
                      </a:r>
                      <a:endParaRPr lang="en-AT" sz="1600" b="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pPr marL="111125" indent="0"/>
                      <a:r>
                        <a:rPr lang="en-US" sz="1600" spc="64" dirty="0">
                          <a:solidFill>
                            <a:sysClr val="windowText" lastClr="000000"/>
                          </a:solidFill>
                          <a:latin typeface="Aptos" panose="020B0004020202020204" pitchFamily="34" charset="0"/>
                          <a:cs typeface="Arial"/>
                        </a:rPr>
                        <a:t>2.2. Components of Benefits</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ptos" panose="020B0004020202020204" pitchFamily="34" charset="0"/>
                          <a:cs typeface="Arial" panose="020B0604020202020204" pitchFamily="34" charset="0"/>
                        </a:rPr>
                        <a:t>12</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44099">
                <a:tc>
                  <a:txBody>
                    <a:bodyPr/>
                    <a:lstStyle/>
                    <a:p>
                      <a:pPr marL="111125" indent="0"/>
                      <a:r>
                        <a:rPr lang="en-GB" sz="1600" spc="64" dirty="0">
                          <a:solidFill>
                            <a:sysClr val="windowText" lastClr="000000"/>
                          </a:solidFill>
                          <a:latin typeface="Aptos" panose="020B0004020202020204" pitchFamily="34" charset="0"/>
                          <a:cs typeface="Arial"/>
                        </a:rPr>
                        <a:t>2.3. </a:t>
                      </a:r>
                      <a:r>
                        <a:rPr lang="en-US" sz="1600" spc="64" dirty="0">
                          <a:solidFill>
                            <a:sysClr val="windowText" lastClr="000000"/>
                          </a:solidFill>
                          <a:latin typeface="Aptos" panose="020B0004020202020204" pitchFamily="34" charset="0"/>
                          <a:cs typeface="Arial"/>
                        </a:rPr>
                        <a:t>From Costs and Benefits → To Viability</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ptos" panose="020B0004020202020204" pitchFamily="34" charset="0"/>
                          <a:cs typeface="Arial" panose="020B0604020202020204" pitchFamily="34" charset="0"/>
                        </a:rPr>
                        <a:t>13</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0">
                <a:tc>
                  <a:txBody>
                    <a:bodyPr/>
                    <a:lstStyle/>
                    <a:p>
                      <a:pPr marL="111125" indent="0"/>
                      <a:r>
                        <a:rPr lang="en-GB" sz="1600" spc="64" dirty="0">
                          <a:solidFill>
                            <a:sysClr val="windowText" lastClr="000000"/>
                          </a:solidFill>
                          <a:latin typeface="Aptos" panose="020B0004020202020204" pitchFamily="34" charset="0"/>
                          <a:cs typeface="Arial"/>
                        </a:rPr>
                        <a:t>2.4. Interpreting CBA Results</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14</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344099">
                <a:tc>
                  <a:txBody>
                    <a:bodyPr/>
                    <a:lstStyle/>
                    <a:p>
                      <a:pPr marL="111125" indent="0">
                        <a:tabLst>
                          <a:tab pos="111125" algn="l"/>
                        </a:tabLst>
                      </a:pPr>
                      <a:r>
                        <a:rPr lang="en-US" sz="1600" dirty="0">
                          <a:latin typeface="Aptos" panose="020B0004020202020204" pitchFamily="34" charset="0"/>
                          <a:cs typeface="Arial" panose="020B0604020202020204" pitchFamily="34" charset="0"/>
                        </a:rPr>
                        <a:t>2.5. </a:t>
                      </a:r>
                      <a:r>
                        <a:rPr lang="en-GB" sz="1600" spc="64" dirty="0">
                          <a:solidFill>
                            <a:sysClr val="windowText" lastClr="000000"/>
                          </a:solidFill>
                          <a:latin typeface="Aptos" panose="020B0004020202020204" pitchFamily="34" charset="0"/>
                          <a:cs typeface="Arial"/>
                        </a:rPr>
                        <a:t>Sensitivity Analysis in CBA </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15</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bl>
          </a:graphicData>
        </a:graphic>
      </p:graphicFrame>
      <p:graphicFrame>
        <p:nvGraphicFramePr>
          <p:cNvPr id="6" name="Table 5">
            <a:extLst>
              <a:ext uri="{FF2B5EF4-FFF2-40B4-BE49-F238E27FC236}">
                <a16:creationId xmlns:a16="http://schemas.microsoft.com/office/drawing/2014/main" id="{ECC8597D-C7CF-1B5E-056A-691AC5AA917A}"/>
              </a:ext>
            </a:extLst>
          </p:cNvPr>
          <p:cNvGraphicFramePr>
            <a:graphicFrameLocks noGrp="1"/>
          </p:cNvGraphicFramePr>
          <p:nvPr>
            <p:extLst>
              <p:ext uri="{D42A27DB-BD31-4B8C-83A1-F6EECF244321}">
                <p14:modId xmlns:p14="http://schemas.microsoft.com/office/powerpoint/2010/main" val="4232359233"/>
              </p:ext>
            </p:extLst>
          </p:nvPr>
        </p:nvGraphicFramePr>
        <p:xfrm>
          <a:off x="6308078" y="921331"/>
          <a:ext cx="5369718" cy="4808567"/>
        </p:xfrm>
        <a:graphic>
          <a:graphicData uri="http://schemas.openxmlformats.org/drawingml/2006/table">
            <a:tbl>
              <a:tblPr firstRow="1" bandRow="1">
                <a:tableStyleId>{5940675A-B579-460E-94D1-54222C63F5DA}</a:tableStyleId>
              </a:tblPr>
              <a:tblGrid>
                <a:gridCol w="4961085">
                  <a:extLst>
                    <a:ext uri="{9D8B030D-6E8A-4147-A177-3AD203B41FA5}">
                      <a16:colId xmlns:a16="http://schemas.microsoft.com/office/drawing/2014/main" val="3157834447"/>
                    </a:ext>
                  </a:extLst>
                </a:gridCol>
                <a:gridCol w="408633">
                  <a:extLst>
                    <a:ext uri="{9D8B030D-6E8A-4147-A177-3AD203B41FA5}">
                      <a16:colId xmlns:a16="http://schemas.microsoft.com/office/drawing/2014/main" val="3568564237"/>
                    </a:ext>
                  </a:extLst>
                </a:gridCol>
              </a:tblGrid>
              <a:tr h="344099">
                <a:tc>
                  <a:txBody>
                    <a:bodyPr/>
                    <a:lstStyle/>
                    <a:p>
                      <a:r>
                        <a:rPr lang="en-US" sz="1600" b="1" i="0" baseline="0" dirty="0">
                          <a:solidFill>
                            <a:schemeClr val="tx1"/>
                          </a:solidFill>
                          <a:effectLst/>
                          <a:latin typeface="Aptos" panose="020B0004020202020204" pitchFamily="34" charset="0"/>
                          <a:ea typeface="+mn-ea"/>
                          <a:cs typeface="+mn-cs"/>
                        </a:rPr>
                        <a:t>Section 3: </a:t>
                      </a:r>
                      <a:r>
                        <a:rPr lang="en-GB" sz="1600" b="1" dirty="0">
                          <a:solidFill>
                            <a:sysClr val="windowText" lastClr="000000"/>
                          </a:solidFill>
                          <a:latin typeface="Aptos" panose="020B0004020202020204" pitchFamily="34" charset="0"/>
                          <a:cs typeface="Arial"/>
                        </a:rPr>
                        <a:t>Practical Example</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ptos" panose="020B0004020202020204" pitchFamily="34" charset="0"/>
                          <a:cs typeface="Arial" panose="020B0604020202020204" pitchFamily="34" charset="0"/>
                        </a:rPr>
                        <a:t>16</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pPr marL="111125" marR="7348" lvl="0" indent="0" defTabSz="1175644" hangingPunct="1">
                        <a:lnSpc>
                          <a:spcPct val="100000"/>
                        </a:lnSpc>
                        <a:spcBef>
                          <a:spcPts val="1093"/>
                        </a:spcBef>
                        <a:buFont typeface="Arial" panose="020B0604020202020204" pitchFamily="34" charset="0"/>
                        <a:buNone/>
                        <a:tabLst>
                          <a:tab pos="4803775" algn="l"/>
                        </a:tabLst>
                      </a:pPr>
                      <a:r>
                        <a:rPr lang="en-US" sz="1600" spc="64" dirty="0">
                          <a:solidFill>
                            <a:sysClr val="windowText" lastClr="000000"/>
                          </a:solidFill>
                          <a:latin typeface="Aptos" panose="020B0004020202020204" pitchFamily="34" charset="0"/>
                          <a:cs typeface="Arial"/>
                        </a:rPr>
                        <a:t>3.1. </a:t>
                      </a:r>
                      <a:r>
                        <a:rPr lang="en-GB" sz="1600" spc="64" dirty="0">
                          <a:solidFill>
                            <a:sysClr val="windowText" lastClr="000000"/>
                          </a:solidFill>
                          <a:latin typeface="Aptos" panose="020B0004020202020204" pitchFamily="34" charset="0"/>
                          <a:cs typeface="Arial"/>
                        </a:rPr>
                        <a:t>Cost-Benefit Analysis with Excel</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ptos" panose="020B0004020202020204" pitchFamily="34" charset="0"/>
                          <a:cs typeface="Arial" panose="020B0604020202020204" pitchFamily="34" charset="0"/>
                        </a:rPr>
                        <a:t>18</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pPr marL="111125" indent="0"/>
                      <a:r>
                        <a:rPr lang="en-US" sz="1600" spc="64" dirty="0">
                          <a:solidFill>
                            <a:sysClr val="windowText" lastClr="000000"/>
                          </a:solidFill>
                          <a:latin typeface="Aptos" panose="020B0004020202020204" pitchFamily="34" charset="0"/>
                          <a:cs typeface="Arial"/>
                        </a:rPr>
                        <a:t>3.2. Cost-Benefit Analysis with Python</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19</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pPr marL="111125" indent="0"/>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559819"/>
                  </a:ext>
                </a:extLst>
              </a:tr>
              <a:tr h="344099">
                <a:tc>
                  <a:txBody>
                    <a:bodyPr/>
                    <a:lstStyle/>
                    <a:p>
                      <a:r>
                        <a:rPr lang="en-US" sz="1600" b="1" dirty="0">
                          <a:solidFill>
                            <a:sysClr val="windowText" lastClr="000000"/>
                          </a:solidFill>
                          <a:latin typeface="Aptos" panose="020B0004020202020204" pitchFamily="34" charset="0"/>
                          <a:cs typeface="Arial"/>
                        </a:rPr>
                        <a:t>Section 4: </a:t>
                      </a:r>
                      <a:r>
                        <a:rPr lang="en-GB" sz="1600" b="1" dirty="0">
                          <a:solidFill>
                            <a:sysClr val="windowText" lastClr="000000"/>
                          </a:solidFill>
                          <a:latin typeface="Aptos" panose="020B0004020202020204" pitchFamily="34" charset="0"/>
                          <a:cs typeface="Arial"/>
                        </a:rPr>
                        <a:t>Homework Assignment</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ptos" panose="020B0004020202020204" pitchFamily="34" charset="0"/>
                          <a:cs typeface="Arial" panose="020B0604020202020204" pitchFamily="34" charset="0"/>
                        </a:rPr>
                        <a:t>20</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pPr marL="111125" indent="0"/>
                      <a:r>
                        <a:rPr lang="en-GB" sz="1600" spc="64" dirty="0">
                          <a:solidFill>
                            <a:sysClr val="windowText" lastClr="000000"/>
                          </a:solidFill>
                          <a:latin typeface="Aptos" panose="020B0004020202020204" pitchFamily="34" charset="0"/>
                          <a:cs typeface="Arial"/>
                        </a:rPr>
                        <a:t>4.1. Assignment Tasks </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21</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pPr marL="111125" indent="0"/>
                      <a:r>
                        <a:rPr lang="en-GB" sz="1600" spc="64" dirty="0">
                          <a:solidFill>
                            <a:sysClr val="windowText" lastClr="000000"/>
                          </a:solidFill>
                          <a:latin typeface="Aptos" panose="020B0004020202020204" pitchFamily="34" charset="0"/>
                          <a:cs typeface="Arial"/>
                        </a:rPr>
                        <a:t>4.2. Report Structure and Submission </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ptos" panose="020B0004020202020204" pitchFamily="34" charset="0"/>
                          <a:cs typeface="Arial" panose="020B0604020202020204" pitchFamily="34" charset="0"/>
                        </a:rPr>
                        <a:t>25</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pPr marL="111125" indent="0"/>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44099">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0">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344099">
                <a:tc>
                  <a:txBody>
                    <a:bodyPr/>
                    <a:lstStyle/>
                    <a:p>
                      <a:pPr marL="111125" indent="0">
                        <a:tabLst>
                          <a:tab pos="111125" algn="l"/>
                        </a:tabLst>
                      </a:pP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bl>
          </a:graphicData>
        </a:graphic>
      </p:graphicFrame>
      <p:sp>
        <p:nvSpPr>
          <p:cNvPr id="7" name="object 6">
            <a:extLst>
              <a:ext uri="{FF2B5EF4-FFF2-40B4-BE49-F238E27FC236}">
                <a16:creationId xmlns:a16="http://schemas.microsoft.com/office/drawing/2014/main" id="{33034B7C-310A-4EB3-1DC7-0E7F24D962A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8" name="object 6">
            <a:extLst>
              <a:ext uri="{FF2B5EF4-FFF2-40B4-BE49-F238E27FC236}">
                <a16:creationId xmlns:a16="http://schemas.microsoft.com/office/drawing/2014/main" id="{B9725467-DA28-A4C3-C15D-AF0641ED8E4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
        <p:nvSpPr>
          <p:cNvPr id="10" name="Text Placeholder 2">
            <a:extLst>
              <a:ext uri="{FF2B5EF4-FFF2-40B4-BE49-F238E27FC236}">
                <a16:creationId xmlns:a16="http://schemas.microsoft.com/office/drawing/2014/main" id="{2CBD4EBC-E63D-C57F-57A2-A7C02861D5D8}"/>
              </a:ext>
            </a:extLst>
          </p:cNvPr>
          <p:cNvSpPr txBox="1">
            <a:spLocks/>
          </p:cNvSpPr>
          <p:nvPr/>
        </p:nvSpPr>
        <p:spPr>
          <a:xfrm>
            <a:off x="8490857" y="459219"/>
            <a:ext cx="2974860" cy="357302"/>
          </a:xfrm>
          <a:prstGeom prst="rect">
            <a:avLst/>
          </a:prstGeom>
          <a:solidFill>
            <a:srgbClr val="FF00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US" sz="1800" dirty="0">
                <a:solidFill>
                  <a:schemeClr val="bg1"/>
                </a:solidFill>
              </a:rPr>
              <a:t>Lab</a:t>
            </a:r>
            <a:r>
              <a:rPr lang="pl-PL" sz="1800" dirty="0">
                <a:solidFill>
                  <a:schemeClr val="bg1"/>
                </a:solidFill>
              </a:rPr>
              <a:t> </a:t>
            </a:r>
            <a:r>
              <a:rPr lang="en-US" sz="1800" dirty="0">
                <a:solidFill>
                  <a:schemeClr val="bg1"/>
                </a:solidFill>
              </a:rPr>
              <a:t>10</a:t>
            </a:r>
            <a:r>
              <a:rPr lang="pl-PL" sz="1800" dirty="0">
                <a:solidFill>
                  <a:schemeClr val="bg1"/>
                </a:solidFill>
              </a:rPr>
              <a:t>: Cost-Benefit Analysis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C8ECC-119A-6716-ABA4-24348E19C1F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E550E7E-F5A1-62C9-C96A-6EAAF9F98E8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00:</a:t>
            </a:r>
          </a:p>
          <a:p>
            <a:pPr algn="ctr"/>
            <a:r>
              <a:rPr lang="en-US" sz="3200" b="1" dirty="0">
                <a:solidFill>
                  <a:schemeClr val="bg1"/>
                </a:solidFill>
                <a:latin typeface="Calibri" panose="020F0502020204030204" pitchFamily="34" charset="0"/>
                <a:cs typeface="Calibri" panose="020F0502020204030204" pitchFamily="34" charset="0"/>
              </a:rPr>
              <a:t>Objectives and Learning Outcomes</a:t>
            </a:r>
          </a:p>
        </p:txBody>
      </p:sp>
      <p:sp>
        <p:nvSpPr>
          <p:cNvPr id="7" name="Slide Number Placeholder 6">
            <a:extLst>
              <a:ext uri="{FF2B5EF4-FFF2-40B4-BE49-F238E27FC236}">
                <a16:creationId xmlns:a16="http://schemas.microsoft.com/office/drawing/2014/main" id="{EC2C9CB4-3CFF-E932-5AD7-246258618A2F}"/>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pPr marL="103685">
                <a:lnSpc>
                  <a:spcPts val="1633"/>
                </a:lnSpc>
              </a:pPr>
              <a:t>4</a:t>
            </a:fld>
            <a:endParaRPr lang="en-AT" spc="-64" dirty="0"/>
          </a:p>
        </p:txBody>
      </p:sp>
      <p:sp>
        <p:nvSpPr>
          <p:cNvPr id="5" name="object 6">
            <a:extLst>
              <a:ext uri="{FF2B5EF4-FFF2-40B4-BE49-F238E27FC236}">
                <a16:creationId xmlns:a16="http://schemas.microsoft.com/office/drawing/2014/main" id="{352D981A-E455-2CD6-2315-7FAC9D479B2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
        <p:nvSpPr>
          <p:cNvPr id="6" name="object 6">
            <a:extLst>
              <a:ext uri="{FF2B5EF4-FFF2-40B4-BE49-F238E27FC236}">
                <a16:creationId xmlns:a16="http://schemas.microsoft.com/office/drawing/2014/main" id="{19962AAD-F97C-933D-B366-9FC16D98478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Tree>
    <p:extLst>
      <p:ext uri="{BB962C8B-B14F-4D97-AF65-F5344CB8AC3E}">
        <p14:creationId xmlns:p14="http://schemas.microsoft.com/office/powerpoint/2010/main" val="212633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FA94-CC09-476F-C027-6D85D92A4C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DB7AC7A-A800-E071-2261-A42EE9EC7DB1}"/>
              </a:ext>
            </a:extLst>
          </p:cNvPr>
          <p:cNvSpPr txBox="1">
            <a:spLocks noGrp="1"/>
          </p:cNvSpPr>
          <p:nvPr>
            <p:ph type="title"/>
          </p:nvPr>
        </p:nvSpPr>
        <p:spPr>
          <a:xfrm>
            <a:off x="726281" y="432621"/>
            <a:ext cx="4719926"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0. </a:t>
            </a:r>
            <a:r>
              <a:rPr lang="en-US" sz="2400" b="1" dirty="0">
                <a:solidFill>
                  <a:schemeClr val="bg1"/>
                </a:solidFill>
                <a:latin typeface="Calibri" panose="020F0502020204030204" pitchFamily="34" charset="0"/>
                <a:cs typeface="Calibri" panose="020F0502020204030204" pitchFamily="34" charset="0"/>
              </a:rPr>
              <a:t>Objectives and Learning Outcomes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3E934E13-0ADC-1B2F-1912-1C22C72C3826}"/>
              </a:ext>
            </a:extLst>
          </p:cNvPr>
          <p:cNvSpPr>
            <a:spLocks noGrp="1"/>
          </p:cNvSpPr>
          <p:nvPr>
            <p:ph type="sldNum" sz="quarter" idx="7"/>
          </p:nvPr>
        </p:nvSpPr>
        <p:spPr>
          <a:xfrm>
            <a:off x="5966240" y="6301120"/>
            <a:ext cx="253274" cy="241092"/>
          </a:xfrm>
        </p:spPr>
        <p:txBody>
          <a:bodyPr/>
          <a:lstStyle/>
          <a:p>
            <a:pPr marL="103685">
              <a:lnSpc>
                <a:spcPts val="1633"/>
              </a:lnSpc>
            </a:pPr>
            <a:fld id="{81D60167-4931-47E6-BA6A-407CBD079E47}" type="slidenum">
              <a:rPr lang="en-AT" spc="-64" smtClean="0"/>
              <a:pPr marL="103685">
                <a:lnSpc>
                  <a:spcPts val="1633"/>
                </a:lnSpc>
              </a:pPr>
              <a:t>5</a:t>
            </a:fld>
            <a:endParaRPr lang="en-AT" spc="-64" dirty="0"/>
          </a:p>
        </p:txBody>
      </p:sp>
      <p:graphicFrame>
        <p:nvGraphicFramePr>
          <p:cNvPr id="7" name="Table 6">
            <a:extLst>
              <a:ext uri="{FF2B5EF4-FFF2-40B4-BE49-F238E27FC236}">
                <a16:creationId xmlns:a16="http://schemas.microsoft.com/office/drawing/2014/main" id="{16C70B76-A5AD-4305-883C-941E61DBB9B5}"/>
              </a:ext>
            </a:extLst>
          </p:cNvPr>
          <p:cNvGraphicFramePr>
            <a:graphicFrameLocks noGrp="1"/>
          </p:cNvGraphicFramePr>
          <p:nvPr>
            <p:extLst>
              <p:ext uri="{D42A27DB-BD31-4B8C-83A1-F6EECF244321}">
                <p14:modId xmlns:p14="http://schemas.microsoft.com/office/powerpoint/2010/main" val="1174851980"/>
              </p:ext>
            </p:extLst>
          </p:nvPr>
        </p:nvGraphicFramePr>
        <p:xfrm>
          <a:off x="726282" y="1398408"/>
          <a:ext cx="10733192" cy="4053840"/>
        </p:xfrm>
        <a:graphic>
          <a:graphicData uri="http://schemas.openxmlformats.org/drawingml/2006/table">
            <a:tbl>
              <a:tblPr firstRow="1" bandRow="1">
                <a:tableStyleId>{C7B018BB-80A7-4F77-B60F-C8B233D01FF8}</a:tableStyleId>
              </a:tblPr>
              <a:tblGrid>
                <a:gridCol w="931696">
                  <a:extLst>
                    <a:ext uri="{9D8B030D-6E8A-4147-A177-3AD203B41FA5}">
                      <a16:colId xmlns:a16="http://schemas.microsoft.com/office/drawing/2014/main" val="2398772228"/>
                    </a:ext>
                  </a:extLst>
                </a:gridCol>
                <a:gridCol w="5084466">
                  <a:extLst>
                    <a:ext uri="{9D8B030D-6E8A-4147-A177-3AD203B41FA5}">
                      <a16:colId xmlns:a16="http://schemas.microsoft.com/office/drawing/2014/main" val="3455634156"/>
                    </a:ext>
                  </a:extLst>
                </a:gridCol>
                <a:gridCol w="1125415">
                  <a:extLst>
                    <a:ext uri="{9D8B030D-6E8A-4147-A177-3AD203B41FA5}">
                      <a16:colId xmlns:a16="http://schemas.microsoft.com/office/drawing/2014/main" val="2953285964"/>
                    </a:ext>
                  </a:extLst>
                </a:gridCol>
                <a:gridCol w="1507253">
                  <a:extLst>
                    <a:ext uri="{9D8B030D-6E8A-4147-A177-3AD203B41FA5}">
                      <a16:colId xmlns:a16="http://schemas.microsoft.com/office/drawing/2014/main" val="827554269"/>
                    </a:ext>
                  </a:extLst>
                </a:gridCol>
                <a:gridCol w="1075174">
                  <a:extLst>
                    <a:ext uri="{9D8B030D-6E8A-4147-A177-3AD203B41FA5}">
                      <a16:colId xmlns:a16="http://schemas.microsoft.com/office/drawing/2014/main" val="1965303475"/>
                    </a:ext>
                  </a:extLst>
                </a:gridCol>
                <a:gridCol w="1009188">
                  <a:extLst>
                    <a:ext uri="{9D8B030D-6E8A-4147-A177-3AD203B41FA5}">
                      <a16:colId xmlns:a16="http://schemas.microsoft.com/office/drawing/2014/main" val="2194624732"/>
                    </a:ext>
                  </a:extLst>
                </a:gridCol>
              </a:tblGrid>
              <a:tr h="380206">
                <a:tc>
                  <a:txBody>
                    <a:bodyPr/>
                    <a:lstStyle/>
                    <a:p>
                      <a:r>
                        <a:rPr lang="en-US" sz="1600">
                          <a:latin typeface="Aptos" panose="020B0004020202020204" pitchFamily="34" charset="0"/>
                        </a:rPr>
                        <a:t>Section No</a:t>
                      </a:r>
                      <a:endParaRPr lang="en-US" sz="1600" dirty="0">
                        <a:latin typeface="Aptos" panose="020B0004020202020204" pitchFamily="34" charset="0"/>
                      </a:endParaRPr>
                    </a:p>
                  </a:txBody>
                  <a:tcPr>
                    <a:solidFill>
                      <a:srgbClr val="FFC000"/>
                    </a:solidFill>
                  </a:tcPr>
                </a:tc>
                <a:tc>
                  <a:txBody>
                    <a:bodyPr/>
                    <a:lstStyle/>
                    <a:p>
                      <a:r>
                        <a:rPr lang="en-US" sz="1600" dirty="0">
                          <a:latin typeface="Aptos" panose="020B0004020202020204" pitchFamily="34" charset="0"/>
                        </a:rPr>
                        <a:t>Activity</a:t>
                      </a:r>
                    </a:p>
                  </a:txBody>
                  <a:tcPr>
                    <a:solidFill>
                      <a:srgbClr val="FFC000"/>
                    </a:solidFill>
                  </a:tcPr>
                </a:tc>
                <a:tc>
                  <a:txBody>
                    <a:bodyPr/>
                    <a:lstStyle/>
                    <a:p>
                      <a:r>
                        <a:rPr lang="en-US" sz="1600" dirty="0">
                          <a:latin typeface="Aptos" panose="020B0004020202020204" pitchFamily="34" charset="0"/>
                        </a:rPr>
                        <a:t>Tool(s)</a:t>
                      </a:r>
                    </a:p>
                  </a:txBody>
                  <a:tcPr>
                    <a:solidFill>
                      <a:srgbClr val="FFC000"/>
                    </a:solidFill>
                  </a:tcPr>
                </a:tc>
                <a:tc>
                  <a:txBody>
                    <a:bodyPr/>
                    <a:lstStyle/>
                    <a:p>
                      <a:r>
                        <a:rPr lang="en-US" sz="1600">
                          <a:latin typeface="Aptos" panose="020B0004020202020204" pitchFamily="34" charset="0"/>
                        </a:rPr>
                        <a:t>Activity Type</a:t>
                      </a:r>
                      <a:endParaRPr lang="en-US" sz="1600" dirty="0">
                        <a:latin typeface="Aptos" panose="020B0004020202020204" pitchFamily="34" charset="0"/>
                      </a:endParaRPr>
                    </a:p>
                  </a:txBody>
                  <a:tcPr>
                    <a:solidFill>
                      <a:srgbClr val="FFC000"/>
                    </a:solidFill>
                  </a:tcPr>
                </a:tc>
                <a:tc>
                  <a:txBody>
                    <a:bodyPr/>
                    <a:lstStyle/>
                    <a:p>
                      <a:r>
                        <a:rPr lang="en-US" sz="1600">
                          <a:latin typeface="Aptos" panose="020B0004020202020204" pitchFamily="34" charset="0"/>
                        </a:rPr>
                        <a:t>Activity done by</a:t>
                      </a:r>
                      <a:endParaRPr lang="en-US" sz="1600" dirty="0">
                        <a:latin typeface="Aptos" panose="020B0004020202020204" pitchFamily="34" charset="0"/>
                      </a:endParaRPr>
                    </a:p>
                  </a:txBody>
                  <a:tcPr>
                    <a:solidFill>
                      <a:srgbClr val="FFC000"/>
                    </a:solidFill>
                  </a:tcPr>
                </a:tc>
                <a:tc>
                  <a:txBody>
                    <a:bodyPr/>
                    <a:lstStyle/>
                    <a:p>
                      <a:r>
                        <a:rPr lang="en-US" sz="1600">
                          <a:latin typeface="Aptos" panose="020B0004020202020204" pitchFamily="34" charset="0"/>
                        </a:rPr>
                        <a:t>Duration</a:t>
                      </a:r>
                      <a:endParaRPr lang="en-US" sz="1600" dirty="0">
                        <a:latin typeface="Aptos" panose="020B0004020202020204" pitchFamily="34" charset="0"/>
                      </a:endParaRPr>
                    </a:p>
                  </a:txBody>
                  <a:tcPr>
                    <a:solidFill>
                      <a:srgbClr val="FFC000"/>
                    </a:solidFill>
                  </a:tcPr>
                </a:tc>
                <a:extLst>
                  <a:ext uri="{0D108BD9-81ED-4DB2-BD59-A6C34878D82A}">
                    <a16:rowId xmlns:a16="http://schemas.microsoft.com/office/drawing/2014/main" val="3468008137"/>
                  </a:ext>
                </a:extLst>
              </a:tr>
              <a:tr h="370840">
                <a:tc>
                  <a:txBody>
                    <a:bodyPr/>
                    <a:lstStyle/>
                    <a:p>
                      <a:pPr algn="ctr"/>
                      <a:r>
                        <a:rPr lang="en-US" sz="1600" dirty="0">
                          <a:latin typeface="Aptos" panose="020B0004020202020204" pitchFamily="34" charset="0"/>
                        </a:rPr>
                        <a:t>1, 2</a:t>
                      </a:r>
                    </a:p>
                  </a:txBody>
                  <a:tcPr/>
                </a:tc>
                <a:tc>
                  <a:txBody>
                    <a:bodyPr/>
                    <a:lstStyle/>
                    <a:p>
                      <a:pPr algn="l"/>
                      <a:r>
                        <a:rPr lang="en-US" sz="1600" dirty="0"/>
                        <a:t>Define CBA, its importance in transport planning, session overview</a:t>
                      </a:r>
                      <a:endParaRPr lang="en-US" sz="1600" dirty="0">
                        <a:latin typeface="Aptos" panose="020B0004020202020204" pitchFamily="34" charset="0"/>
                      </a:endParaRPr>
                    </a:p>
                  </a:txBody>
                  <a:tcPr/>
                </a:tc>
                <a:tc>
                  <a:txBody>
                    <a:bodyPr/>
                    <a:lstStyle/>
                    <a:p>
                      <a:pPr algn="l"/>
                      <a:r>
                        <a:rPr lang="en-US" sz="1600" dirty="0">
                          <a:latin typeface="Aptos" panose="020B0004020202020204" pitchFamily="34" charset="0"/>
                        </a:rPr>
                        <a:t>Slides</a:t>
                      </a:r>
                    </a:p>
                  </a:txBody>
                  <a:tcPr/>
                </a:tc>
                <a:tc>
                  <a:txBody>
                    <a:bodyPr/>
                    <a:lstStyle/>
                    <a:p>
                      <a:pPr algn="l"/>
                      <a:r>
                        <a:rPr lang="en-US" sz="1600" dirty="0">
                          <a:latin typeface="Aptos" panose="020B0004020202020204" pitchFamily="34" charset="0"/>
                        </a:rPr>
                        <a:t>Presentation</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20mins</a:t>
                      </a:r>
                    </a:p>
                  </a:txBody>
                  <a:tcPr/>
                </a:tc>
                <a:extLst>
                  <a:ext uri="{0D108BD9-81ED-4DB2-BD59-A6C34878D82A}">
                    <a16:rowId xmlns:a16="http://schemas.microsoft.com/office/drawing/2014/main" val="308558350"/>
                  </a:ext>
                </a:extLst>
              </a:tr>
              <a:tr h="370840">
                <a:tc>
                  <a:txBody>
                    <a:bodyPr/>
                    <a:lstStyle/>
                    <a:p>
                      <a:pPr algn="ctr"/>
                      <a:r>
                        <a:rPr lang="en-US" sz="1600" dirty="0">
                          <a:latin typeface="Aptos" panose="020B0004020202020204" pitchFamily="34" charset="0"/>
                        </a:rPr>
                        <a:t>3</a:t>
                      </a:r>
                    </a:p>
                  </a:txBody>
                  <a:tcPr/>
                </a:tc>
                <a:tc>
                  <a:txBody>
                    <a:bodyPr/>
                    <a:lstStyle/>
                    <a:p>
                      <a:pPr algn="l"/>
                      <a:r>
                        <a:rPr lang="en-US" sz="1600" dirty="0"/>
                        <a:t>Walkthrough of professional CBA spreadsheet: components, logic, outputs</a:t>
                      </a:r>
                      <a:endParaRPr lang="en-US" sz="1600" dirty="0">
                        <a:latin typeface="Aptos" panose="020B0004020202020204" pitchFamily="34" charset="0"/>
                      </a:endParaRPr>
                    </a:p>
                  </a:txBody>
                  <a:tcPr/>
                </a:tc>
                <a:tc>
                  <a:txBody>
                    <a:bodyPr/>
                    <a:lstStyle/>
                    <a:p>
                      <a:pPr algn="l"/>
                      <a:r>
                        <a:rPr lang="en-US" sz="1600" dirty="0">
                          <a:latin typeface="Aptos" panose="020B0004020202020204" pitchFamily="34" charset="0"/>
                        </a:rPr>
                        <a:t>Excel</a:t>
                      </a:r>
                    </a:p>
                  </a:txBody>
                  <a:tcPr/>
                </a:tc>
                <a:tc>
                  <a:txBody>
                    <a:bodyPr/>
                    <a:lstStyle/>
                    <a:p>
                      <a:pPr algn="l"/>
                      <a:r>
                        <a:rPr lang="en-US" sz="1600" dirty="0">
                          <a:latin typeface="Aptos" panose="020B0004020202020204" pitchFamily="34" charset="0"/>
                        </a:rPr>
                        <a:t>Presentation</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20mins</a:t>
                      </a:r>
                    </a:p>
                  </a:txBody>
                  <a:tcPr/>
                </a:tc>
                <a:extLst>
                  <a:ext uri="{0D108BD9-81ED-4DB2-BD59-A6C34878D82A}">
                    <a16:rowId xmlns:a16="http://schemas.microsoft.com/office/drawing/2014/main" val="2201246615"/>
                  </a:ext>
                </a:extLst>
              </a:tr>
              <a:tr h="370840">
                <a:tc>
                  <a:txBody>
                    <a:bodyPr/>
                    <a:lstStyle/>
                    <a:p>
                      <a:pPr marL="0" indent="0" algn="ctr">
                        <a:buFont typeface="Arial" panose="020B0604020202020204" pitchFamily="34" charset="0"/>
                        <a:buNone/>
                      </a:pPr>
                      <a:r>
                        <a:rPr lang="en-US" sz="1600" dirty="0">
                          <a:latin typeface="Aptos" panose="020B0004020202020204" pitchFamily="34" charset="0"/>
                        </a:rPr>
                        <a:t>3</a:t>
                      </a:r>
                    </a:p>
                  </a:txBody>
                  <a:tcPr/>
                </a:tc>
                <a:tc>
                  <a:txBody>
                    <a:bodyPr/>
                    <a:lstStyle/>
                    <a:p>
                      <a:pPr algn="l"/>
                      <a:r>
                        <a:rPr lang="en-US" sz="1600" dirty="0"/>
                        <a:t>Execute simple benefit-cost analysis with core components (Time, Delay, Distance)</a:t>
                      </a:r>
                      <a:endParaRPr lang="en-US" sz="1600" dirty="0">
                        <a:latin typeface="Aptos" panose="020B0004020202020204" pitchFamily="34" charset="0"/>
                      </a:endParaRPr>
                    </a:p>
                  </a:txBody>
                  <a:tcPr/>
                </a:tc>
                <a:tc>
                  <a:txBody>
                    <a:bodyPr/>
                    <a:lstStyle/>
                    <a:p>
                      <a:pPr algn="l"/>
                      <a:r>
                        <a:rPr lang="en-US" sz="1600" dirty="0" err="1">
                          <a:latin typeface="Aptos" panose="020B0004020202020204" pitchFamily="34" charset="0"/>
                        </a:rPr>
                        <a:t>Colab</a:t>
                      </a:r>
                      <a:r>
                        <a:rPr lang="en-US" sz="1600" dirty="0">
                          <a:latin typeface="Aptos" panose="020B0004020202020204" pitchFamily="34" charset="0"/>
                        </a:rPr>
                        <a:t> (Python)</a:t>
                      </a:r>
                    </a:p>
                  </a:txBody>
                  <a:tcPr/>
                </a:tc>
                <a:tc>
                  <a:txBody>
                    <a:bodyPr/>
                    <a:lstStyle/>
                    <a:p>
                      <a:pPr algn="l"/>
                      <a:r>
                        <a:rPr lang="en-US" sz="1600" dirty="0">
                          <a:latin typeface="Aptos" panose="020B0004020202020204" pitchFamily="34" charset="0"/>
                        </a:rPr>
                        <a:t>Demonstration + Practical</a:t>
                      </a:r>
                    </a:p>
                  </a:txBody>
                  <a:tcPr/>
                </a:tc>
                <a:tc>
                  <a:txBody>
                    <a:bodyPr/>
                    <a:lstStyle/>
                    <a:p>
                      <a:pPr algn="l"/>
                      <a:r>
                        <a:rPr lang="en-US" sz="1600" dirty="0">
                          <a:latin typeface="Aptos" panose="020B0004020202020204" pitchFamily="34" charset="0"/>
                        </a:rPr>
                        <a:t>Teacher + Student</a:t>
                      </a:r>
                    </a:p>
                  </a:txBody>
                  <a:tcPr/>
                </a:tc>
                <a:tc>
                  <a:txBody>
                    <a:bodyPr/>
                    <a:lstStyle/>
                    <a:p>
                      <a:pPr algn="l"/>
                      <a:r>
                        <a:rPr lang="en-US" sz="1600" dirty="0">
                          <a:latin typeface="Aptos" panose="020B0004020202020204" pitchFamily="34" charset="0"/>
                        </a:rPr>
                        <a:t>45mins</a:t>
                      </a:r>
                    </a:p>
                  </a:txBody>
                  <a:tcPr/>
                </a:tc>
                <a:extLst>
                  <a:ext uri="{0D108BD9-81ED-4DB2-BD59-A6C34878D82A}">
                    <a16:rowId xmlns:a16="http://schemas.microsoft.com/office/drawing/2014/main" val="129778243"/>
                  </a:ext>
                </a:extLst>
              </a:tr>
              <a:tr h="370840">
                <a:tc>
                  <a:txBody>
                    <a:bodyPr/>
                    <a:lstStyle/>
                    <a:p>
                      <a:pPr algn="ctr"/>
                      <a:r>
                        <a:rPr lang="en-US" sz="1600" dirty="0">
                          <a:latin typeface="Aptos" panose="020B0004020202020204" pitchFamily="34" charset="0"/>
                        </a:rPr>
                        <a:t>4</a:t>
                      </a:r>
                    </a:p>
                  </a:txBody>
                  <a:tcPr/>
                </a:tc>
                <a:tc>
                  <a:txBody>
                    <a:bodyPr/>
                    <a:lstStyle/>
                    <a:p>
                      <a:pPr algn="l"/>
                      <a:r>
                        <a:rPr lang="en-US" sz="1600" dirty="0"/>
                        <a:t>Add advanced benefits (emission, safety, congestion, economic growth); test scenarios</a:t>
                      </a:r>
                      <a:endParaRPr lang="en-US" sz="1600" dirty="0">
                        <a:latin typeface="Aptos" panose="020B0004020202020204" pitchFamily="34" charset="0"/>
                      </a:endParaRPr>
                    </a:p>
                  </a:txBody>
                  <a:tcPr/>
                </a:tc>
                <a:tc>
                  <a:txBody>
                    <a:bodyPr/>
                    <a:lstStyle/>
                    <a:p>
                      <a:pPr algn="l"/>
                      <a:r>
                        <a:rPr lang="en-US" sz="1600" dirty="0" err="1">
                          <a:latin typeface="Aptos" panose="020B0004020202020204" pitchFamily="34" charset="0"/>
                        </a:rPr>
                        <a:t>Colab</a:t>
                      </a:r>
                      <a:r>
                        <a:rPr lang="en-US" sz="1600" dirty="0">
                          <a:latin typeface="Aptos" panose="020B0004020202020204" pitchFamily="34" charset="0"/>
                        </a:rPr>
                        <a:t> (Python)</a:t>
                      </a:r>
                    </a:p>
                  </a:txBody>
                  <a:tcPr/>
                </a:tc>
                <a:tc>
                  <a:txBody>
                    <a:bodyPr/>
                    <a:lstStyle/>
                    <a:p>
                      <a:pPr algn="l"/>
                      <a:r>
                        <a:rPr lang="en-US" sz="1600" dirty="0">
                          <a:latin typeface="Aptos" panose="020B0004020202020204" pitchFamily="34" charset="0"/>
                        </a:rPr>
                        <a:t>Demonstration + Practical</a:t>
                      </a:r>
                    </a:p>
                  </a:txBody>
                  <a:tcPr/>
                </a:tc>
                <a:tc>
                  <a:txBody>
                    <a:bodyPr/>
                    <a:lstStyle/>
                    <a:p>
                      <a:pPr algn="l"/>
                      <a:r>
                        <a:rPr lang="en-US" sz="1600" dirty="0">
                          <a:latin typeface="Aptos" panose="020B0004020202020204" pitchFamily="34" charset="0"/>
                        </a:rPr>
                        <a:t>Teacher + Student</a:t>
                      </a:r>
                    </a:p>
                  </a:txBody>
                  <a:tcPr/>
                </a:tc>
                <a:tc>
                  <a:txBody>
                    <a:bodyPr/>
                    <a:lstStyle/>
                    <a:p>
                      <a:pPr algn="l"/>
                      <a:r>
                        <a:rPr lang="en-US" sz="1600" dirty="0">
                          <a:latin typeface="Aptos" panose="020B0004020202020204" pitchFamily="34" charset="0"/>
                        </a:rPr>
                        <a:t>45mins</a:t>
                      </a:r>
                    </a:p>
                  </a:txBody>
                  <a:tcPr/>
                </a:tc>
                <a:extLst>
                  <a:ext uri="{0D108BD9-81ED-4DB2-BD59-A6C34878D82A}">
                    <a16:rowId xmlns:a16="http://schemas.microsoft.com/office/drawing/2014/main" val="4099790155"/>
                  </a:ext>
                </a:extLst>
              </a:tr>
              <a:tr h="370840">
                <a:tc>
                  <a:txBody>
                    <a:bodyPr/>
                    <a:lstStyle/>
                    <a:p>
                      <a:pPr algn="ctr"/>
                      <a:r>
                        <a:rPr lang="en-US" sz="1600" dirty="0">
                          <a:latin typeface="Aptos" panose="020B0004020202020204" pitchFamily="34" charset="0"/>
                        </a:rPr>
                        <a:t>5</a:t>
                      </a:r>
                    </a:p>
                  </a:txBody>
                  <a:tcPr/>
                </a:tc>
                <a:tc>
                  <a:txBody>
                    <a:bodyPr/>
                    <a:lstStyle/>
                    <a:p>
                      <a:pPr algn="l"/>
                      <a:r>
                        <a:rPr lang="en-US" sz="1600" dirty="0"/>
                        <a:t>Compare Python results; analyze NPV, BCR, sensitivity and viability</a:t>
                      </a:r>
                      <a:endParaRPr lang="en-US" sz="1600" dirty="0">
                        <a:latin typeface="Aptos" panose="020B0004020202020204" pitchFamily="34" charset="0"/>
                      </a:endParaRPr>
                    </a:p>
                  </a:txBody>
                  <a:tcPr/>
                </a:tc>
                <a:tc>
                  <a:txBody>
                    <a:bodyPr/>
                    <a:lstStyle/>
                    <a:p>
                      <a:pPr algn="l"/>
                      <a:r>
                        <a:rPr lang="en-US" sz="1600" dirty="0" err="1">
                          <a:latin typeface="Aptos" panose="020B0004020202020204" pitchFamily="34" charset="0"/>
                        </a:rPr>
                        <a:t>Colab</a:t>
                      </a:r>
                      <a:r>
                        <a:rPr lang="en-US" sz="1600" dirty="0">
                          <a:latin typeface="Aptos" panose="020B0004020202020204" pitchFamily="34" charset="0"/>
                        </a:rPr>
                        <a:t> (Python)</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Aptos" panose="020B0004020202020204" pitchFamily="34" charset="0"/>
                        </a:rPr>
                        <a:t>Practical</a:t>
                      </a:r>
                    </a:p>
                  </a:txBody>
                  <a:tcPr/>
                </a:tc>
                <a:tc>
                  <a:txBody>
                    <a:bodyPr/>
                    <a:lstStyle/>
                    <a:p>
                      <a:pPr algn="l"/>
                      <a:r>
                        <a:rPr lang="en-US" sz="1600" dirty="0">
                          <a:latin typeface="Aptos" panose="020B0004020202020204" pitchFamily="34" charset="0"/>
                        </a:rPr>
                        <a:t>Teacher + Student</a:t>
                      </a:r>
                    </a:p>
                  </a:txBody>
                  <a:tcPr/>
                </a:tc>
                <a:tc>
                  <a:txBody>
                    <a:bodyPr/>
                    <a:lstStyle/>
                    <a:p>
                      <a:pPr algn="l"/>
                      <a:r>
                        <a:rPr lang="en-US" sz="1600" dirty="0">
                          <a:latin typeface="Aptos" panose="020B0004020202020204" pitchFamily="34" charset="0"/>
                        </a:rPr>
                        <a:t>30mins</a:t>
                      </a:r>
                    </a:p>
                  </a:txBody>
                  <a:tcPr/>
                </a:tc>
                <a:extLst>
                  <a:ext uri="{0D108BD9-81ED-4DB2-BD59-A6C34878D82A}">
                    <a16:rowId xmlns:a16="http://schemas.microsoft.com/office/drawing/2014/main" val="3163788475"/>
                  </a:ext>
                </a:extLst>
              </a:tr>
              <a:tr h="370840">
                <a:tc>
                  <a:txBody>
                    <a:bodyPr/>
                    <a:lstStyle/>
                    <a:p>
                      <a:pPr algn="ctr"/>
                      <a:r>
                        <a:rPr lang="en-US" sz="1600" dirty="0">
                          <a:latin typeface="Aptos" panose="020B0004020202020204" pitchFamily="34" charset="0"/>
                        </a:rPr>
                        <a:t>6, 7</a:t>
                      </a:r>
                    </a:p>
                  </a:txBody>
                  <a:tcPr/>
                </a:tc>
                <a:tc>
                  <a:txBody>
                    <a:bodyPr/>
                    <a:lstStyle/>
                    <a:p>
                      <a:pPr algn="l"/>
                      <a:r>
                        <a:rPr lang="en-US" sz="1600" dirty="0"/>
                        <a:t>Homework instructions: improve viability, update NPV/BCR, write short report</a:t>
                      </a:r>
                      <a:endParaRPr lang="en-US" sz="1600" dirty="0">
                        <a:latin typeface="Aptos" panose="020B0004020202020204" pitchFamily="34" charset="0"/>
                      </a:endParaRPr>
                    </a:p>
                  </a:txBody>
                  <a:tcPr/>
                </a:tc>
                <a:tc>
                  <a:txBody>
                    <a:bodyPr/>
                    <a:lstStyle/>
                    <a:p>
                      <a:pPr algn="l"/>
                      <a:endParaRPr lang="en-US" sz="1600" dirty="0">
                        <a:latin typeface="Aptos" panose="020B0004020202020204" pitchFamily="34" charset="0"/>
                      </a:endParaRP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Aptos" panose="020B0004020202020204" pitchFamily="34" charset="0"/>
                        </a:rPr>
                        <a:t>Presentation</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20mins</a:t>
                      </a:r>
                    </a:p>
                  </a:txBody>
                  <a:tcPr/>
                </a:tc>
                <a:extLst>
                  <a:ext uri="{0D108BD9-81ED-4DB2-BD59-A6C34878D82A}">
                    <a16:rowId xmlns:a16="http://schemas.microsoft.com/office/drawing/2014/main" val="2468227930"/>
                  </a:ext>
                </a:extLst>
              </a:tr>
            </a:tbl>
          </a:graphicData>
        </a:graphic>
      </p:graphicFrame>
      <p:sp>
        <p:nvSpPr>
          <p:cNvPr id="5" name="object 6">
            <a:extLst>
              <a:ext uri="{FF2B5EF4-FFF2-40B4-BE49-F238E27FC236}">
                <a16:creationId xmlns:a16="http://schemas.microsoft.com/office/drawing/2014/main" id="{53AD8563-443E-E445-E720-1E1E57478C2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3" name="object 3">
            <a:extLst>
              <a:ext uri="{FF2B5EF4-FFF2-40B4-BE49-F238E27FC236}">
                <a16:creationId xmlns:a16="http://schemas.microsoft.com/office/drawing/2014/main" id="{A1EA888E-E2AF-08BD-D937-C8F05869D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Objectives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5DF02EF-EE97-582D-21FB-1AB9122D710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2717534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5B877-CA06-8F2C-DED4-BF2FC8BF828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367DC29-E2D7-A020-A052-814365873652}"/>
              </a:ext>
            </a:extLst>
          </p:cNvPr>
          <p:cNvSpPr txBox="1">
            <a:spLocks noGrp="1"/>
          </p:cNvSpPr>
          <p:nvPr>
            <p:ph type="title"/>
          </p:nvPr>
        </p:nvSpPr>
        <p:spPr>
          <a:xfrm>
            <a:off x="726282" y="432621"/>
            <a:ext cx="4729973"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latin typeface="Aptos" panose="020B0004020202020204" pitchFamily="34" charset="0"/>
              </a:rPr>
              <a:t>0. </a:t>
            </a:r>
            <a:r>
              <a:rPr lang="en-US" sz="2400" b="1" dirty="0">
                <a:solidFill>
                  <a:schemeClr val="bg1"/>
                </a:solidFill>
                <a:latin typeface="Calibri" panose="020F0502020204030204" pitchFamily="34" charset="0"/>
                <a:cs typeface="Calibri" panose="020F0502020204030204" pitchFamily="34" charset="0"/>
              </a:rPr>
              <a:t>Objectives and Learning Outcomes</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2EFE921A-E775-DC0A-C71B-96381E77E47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6</a:t>
            </a:fld>
            <a:endParaRPr lang="en-AT" spc="-64" dirty="0"/>
          </a:p>
        </p:txBody>
      </p:sp>
      <p:sp>
        <p:nvSpPr>
          <p:cNvPr id="6" name="Content Placeholder 2">
            <a:extLst>
              <a:ext uri="{FF2B5EF4-FFF2-40B4-BE49-F238E27FC236}">
                <a16:creationId xmlns:a16="http://schemas.microsoft.com/office/drawing/2014/main" id="{8796DED2-2A02-BAF6-6540-CE5709687423}"/>
              </a:ext>
            </a:extLst>
          </p:cNvPr>
          <p:cNvSpPr txBox="1">
            <a:spLocks/>
          </p:cNvSpPr>
          <p:nvPr/>
        </p:nvSpPr>
        <p:spPr>
          <a:xfrm>
            <a:off x="726282" y="1345446"/>
            <a:ext cx="10515600" cy="5348436"/>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defTabSz="914400" hangingPunct="1">
              <a:lnSpc>
                <a:spcPct val="100000"/>
              </a:lnSpc>
              <a:spcBef>
                <a:spcPts val="600"/>
              </a:spcBef>
            </a:pPr>
            <a:r>
              <a:rPr lang="en-US" sz="1600" b="1" dirty="0">
                <a:solidFill>
                  <a:sysClr val="windowText" lastClr="000000"/>
                </a:solidFill>
              </a:rPr>
              <a:t>By the end of this lab session, students will be able to:</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Explain the role of Cost-Benefit Analysis (CBA) in transport project evaluation, including its relevance to public investment decisions.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Identify and classify key cost and benefit components used in transport CBA, including direct, indirect, and external elements.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Navigate and interpret a professional CBA Excel tool (USDOT template), understanding the structure, formulas, and result indicators (NPV, BCR).</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Execute a simplified Python-based CBA model, interpreting results such as net present value (NPV), benefit-cost ratio (BCR), and delay costs.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Apply a more advanced Python-based CBA model with additional components such as emission reduction, safety, and economic development.</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Assess project viability under different scenarios and explain how sensitivity analysis influences policy and decision-making.</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Redesign a transport project scenario by adjusting assumptions to enhance economic viability.</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Prepare a structured report that presents and interprets CBA results, explains methodological steps, and makes a policy recommendation.</a:t>
            </a:r>
          </a:p>
        </p:txBody>
      </p:sp>
      <p:sp>
        <p:nvSpPr>
          <p:cNvPr id="7" name="object 3">
            <a:extLst>
              <a:ext uri="{FF2B5EF4-FFF2-40B4-BE49-F238E27FC236}">
                <a16:creationId xmlns:a16="http://schemas.microsoft.com/office/drawing/2014/main" id="{341F062A-8178-550A-04DA-092E7238DB6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0.2. Learning Outcome</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CC742164-5239-466C-B721-819CAB8E45B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6FC6E3E4-49EC-67A4-D4FD-8FC2E968F11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1913094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Introduction to CBA</a:t>
            </a:r>
          </a:p>
        </p:txBody>
      </p:sp>
      <p:sp>
        <p:nvSpPr>
          <p:cNvPr id="5" name="Slide Number Placeholder 4">
            <a:extLst>
              <a:ext uri="{FF2B5EF4-FFF2-40B4-BE49-F238E27FC236}">
                <a16:creationId xmlns:a16="http://schemas.microsoft.com/office/drawing/2014/main" id="{F01E3B1B-666E-D9B7-3838-759B0B231FB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7</a:t>
            </a:fld>
            <a:endParaRPr lang="en-AT" spc="-64" dirty="0"/>
          </a:p>
        </p:txBody>
      </p:sp>
      <p:sp>
        <p:nvSpPr>
          <p:cNvPr id="2" name="object 6">
            <a:extLst>
              <a:ext uri="{FF2B5EF4-FFF2-40B4-BE49-F238E27FC236}">
                <a16:creationId xmlns:a16="http://schemas.microsoft.com/office/drawing/2014/main" id="{1AEFA086-CC79-AB44-98E6-75CCDCAB266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4" name="object 6">
            <a:extLst>
              <a:ext uri="{FF2B5EF4-FFF2-40B4-BE49-F238E27FC236}">
                <a16:creationId xmlns:a16="http://schemas.microsoft.com/office/drawing/2014/main" id="{A0F8BB3C-4321-3E9E-A6C2-A3F8B114534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C8E0B9-6901-9362-BA70-0E0E0614FB59}"/>
              </a:ext>
            </a:extLst>
          </p:cNvPr>
          <p:cNvSpPr txBox="1">
            <a:spLocks noGrp="1"/>
          </p:cNvSpPr>
          <p:nvPr>
            <p:ph type="title"/>
          </p:nvPr>
        </p:nvSpPr>
        <p:spPr>
          <a:xfrm>
            <a:off x="726281" y="432621"/>
            <a:ext cx="3051899" cy="385820"/>
          </a:xfrm>
          <a:prstGeom prst="rect">
            <a:avLst/>
          </a:prstGeom>
          <a:solidFill>
            <a:srgbClr val="FD001F"/>
          </a:solidFill>
        </p:spPr>
        <p:txBody>
          <a:bodyPr vert="horz" wrap="square" lIns="0" tIns="16329" rIns="0" bIns="0" rtlCol="0">
            <a:spAutoFit/>
          </a:bodyPr>
          <a:lstStyle/>
          <a:p>
            <a:pPr algn="l"/>
            <a:r>
              <a:rPr lang="en-US" sz="2400" b="1" dirty="0">
                <a:solidFill>
                  <a:schemeClr val="bg1"/>
                </a:solidFill>
              </a:rPr>
              <a:t>1. Introduction to CBA</a:t>
            </a:r>
          </a:p>
        </p:txBody>
      </p:sp>
      <p:sp>
        <p:nvSpPr>
          <p:cNvPr id="3" name="object 3">
            <a:extLst>
              <a:ext uri="{FF2B5EF4-FFF2-40B4-BE49-F238E27FC236}">
                <a16:creationId xmlns:a16="http://schemas.microsoft.com/office/drawing/2014/main" id="{5E8EA851-848A-BB18-492D-2123B999C0F1}"/>
              </a:ext>
            </a:extLst>
          </p:cNvPr>
          <p:cNvSpPr txBox="1"/>
          <p:nvPr/>
        </p:nvSpPr>
        <p:spPr>
          <a:xfrm>
            <a:off x="726281" y="1286804"/>
            <a:ext cx="10725152" cy="293487"/>
          </a:xfrm>
          <a:prstGeom prst="rect">
            <a:avLst/>
          </a:prstGeom>
          <a:solidFill>
            <a:schemeClr val="bg1"/>
          </a:solidFill>
          <a:effectLst/>
        </p:spPr>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GB" sz="1800" b="1" dirty="0">
                <a:solidFill>
                  <a:sysClr val="windowText" lastClr="000000"/>
                </a:solidFill>
                <a:latin typeface="Aptos" panose="020B0004020202020204" pitchFamily="34" charset="0"/>
                <a:cs typeface="Arial"/>
              </a:rPr>
              <a:t>Definition</a:t>
            </a:r>
          </a:p>
        </p:txBody>
      </p:sp>
      <p:sp>
        <p:nvSpPr>
          <p:cNvPr id="5" name="object 3">
            <a:extLst>
              <a:ext uri="{FF2B5EF4-FFF2-40B4-BE49-F238E27FC236}">
                <a16:creationId xmlns:a16="http://schemas.microsoft.com/office/drawing/2014/main" id="{602225C3-B06E-0455-C401-963F7650CA67}"/>
              </a:ext>
            </a:extLst>
          </p:cNvPr>
          <p:cNvSpPr txBox="1"/>
          <p:nvPr/>
        </p:nvSpPr>
        <p:spPr>
          <a:xfrm>
            <a:off x="938359" y="1649555"/>
            <a:ext cx="10725152" cy="807539"/>
          </a:xfrm>
          <a:prstGeom prst="rect">
            <a:avLst/>
          </a:prstGeom>
        </p:spPr>
        <p:txBody>
          <a:bodyPr vert="horz" wrap="square" lIns="0" tIns="16329" rIns="0" bIns="0" rtlCol="0">
            <a:spAutoFit/>
          </a:bodyPr>
          <a:lstStyle/>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A systematic method to evaluate project impacts in monetary terms, comparing total benefits against total costs.</a:t>
            </a:r>
            <a:endParaRPr lang="en-GB" sz="1800" dirty="0">
              <a:solidFill>
                <a:sysClr val="windowText" lastClr="000000"/>
              </a:solidFill>
              <a:latin typeface="Aptos" panose="020B0004020202020204" pitchFamily="34" charset="0"/>
              <a:cs typeface="Arial"/>
            </a:endParaRPr>
          </a:p>
        </p:txBody>
      </p:sp>
      <p:sp>
        <p:nvSpPr>
          <p:cNvPr id="4" name="Slide Number Placeholder 3">
            <a:extLst>
              <a:ext uri="{FF2B5EF4-FFF2-40B4-BE49-F238E27FC236}">
                <a16:creationId xmlns:a16="http://schemas.microsoft.com/office/drawing/2014/main" id="{0D7EE4B4-93F7-F6CA-B8AE-E717A476CEB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8</a:t>
            </a:fld>
            <a:endParaRPr lang="en-AT" spc="-64" dirty="0"/>
          </a:p>
        </p:txBody>
      </p:sp>
      <p:sp>
        <p:nvSpPr>
          <p:cNvPr id="17" name="object 3">
            <a:extLst>
              <a:ext uri="{FF2B5EF4-FFF2-40B4-BE49-F238E27FC236}">
                <a16:creationId xmlns:a16="http://schemas.microsoft.com/office/drawing/2014/main" id="{740F24FF-5A2B-B2F8-0245-C136DF352C60}"/>
              </a:ext>
            </a:extLst>
          </p:cNvPr>
          <p:cNvSpPr txBox="1"/>
          <p:nvPr/>
        </p:nvSpPr>
        <p:spPr>
          <a:xfrm>
            <a:off x="726281" y="2821204"/>
            <a:ext cx="10725152" cy="293487"/>
          </a:xfrm>
          <a:prstGeom prst="rect">
            <a:avLst/>
          </a:prstGeom>
          <a:solidFill>
            <a:schemeClr val="bg1"/>
          </a:solidFill>
          <a:effectLst/>
        </p:spPr>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GB" sz="1800" b="1" dirty="0">
                <a:solidFill>
                  <a:sysClr val="windowText" lastClr="000000"/>
                </a:solidFill>
                <a:latin typeface="Aptos" panose="020B0004020202020204" pitchFamily="34" charset="0"/>
                <a:cs typeface="Arial"/>
              </a:rPr>
              <a:t>Purpose:</a:t>
            </a:r>
          </a:p>
        </p:txBody>
      </p:sp>
      <p:sp>
        <p:nvSpPr>
          <p:cNvPr id="18" name="object 3">
            <a:extLst>
              <a:ext uri="{FF2B5EF4-FFF2-40B4-BE49-F238E27FC236}">
                <a16:creationId xmlns:a16="http://schemas.microsoft.com/office/drawing/2014/main" id="{6221C1EE-4F3D-9078-6098-4C042C37178C}"/>
              </a:ext>
            </a:extLst>
          </p:cNvPr>
          <p:cNvSpPr txBox="1"/>
          <p:nvPr/>
        </p:nvSpPr>
        <p:spPr>
          <a:xfrm>
            <a:off x="938359" y="3166002"/>
            <a:ext cx="10725152" cy="1248685"/>
          </a:xfrm>
          <a:prstGeom prst="rect">
            <a:avLst/>
          </a:prstGeom>
        </p:spPr>
        <p:txBody>
          <a:bodyPr vert="horz" wrap="square" lIns="0" tIns="16329" rIns="0" bIns="0" rtlCol="0">
            <a:spAutoFit/>
          </a:bodyPr>
          <a:lstStyle/>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Helps assess whether a project is worth doing</a:t>
            </a:r>
          </a:p>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Captures both financial and economic impacts</a:t>
            </a:r>
          </a:p>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Supports transparent, evidence-based decision making</a:t>
            </a:r>
            <a:endParaRPr lang="en-GB" sz="1800" dirty="0">
              <a:solidFill>
                <a:sysClr val="windowText" lastClr="000000"/>
              </a:solidFill>
              <a:latin typeface="Aptos" panose="020B0004020202020204" pitchFamily="34" charset="0"/>
              <a:cs typeface="Arial"/>
            </a:endParaRPr>
          </a:p>
        </p:txBody>
      </p:sp>
      <p:sp>
        <p:nvSpPr>
          <p:cNvPr id="25" name="object 3">
            <a:extLst>
              <a:ext uri="{FF2B5EF4-FFF2-40B4-BE49-F238E27FC236}">
                <a16:creationId xmlns:a16="http://schemas.microsoft.com/office/drawing/2014/main" id="{23373CB8-D6E2-AD37-341B-9D33026621BB}"/>
              </a:ext>
            </a:extLst>
          </p:cNvPr>
          <p:cNvSpPr txBox="1"/>
          <p:nvPr/>
        </p:nvSpPr>
        <p:spPr>
          <a:xfrm>
            <a:off x="726282" y="4535026"/>
            <a:ext cx="10725152" cy="293487"/>
          </a:xfrm>
          <a:prstGeom prst="rect">
            <a:avLst/>
          </a:prstGeom>
          <a:solidFill>
            <a:schemeClr val="bg1"/>
          </a:solidFill>
          <a:effectLst/>
        </p:spPr>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GB" sz="1800" b="1" dirty="0">
                <a:solidFill>
                  <a:sysClr val="windowText" lastClr="000000"/>
                </a:solidFill>
                <a:latin typeface="Aptos" panose="020B0004020202020204" pitchFamily="34" charset="0"/>
                <a:cs typeface="Arial"/>
              </a:rPr>
              <a:t>In Transport Projects:</a:t>
            </a:r>
          </a:p>
        </p:txBody>
      </p:sp>
      <p:sp>
        <p:nvSpPr>
          <p:cNvPr id="26" name="object 3">
            <a:extLst>
              <a:ext uri="{FF2B5EF4-FFF2-40B4-BE49-F238E27FC236}">
                <a16:creationId xmlns:a16="http://schemas.microsoft.com/office/drawing/2014/main" id="{853B6AA0-5455-94BA-D066-210FCD8F54BF}"/>
              </a:ext>
            </a:extLst>
          </p:cNvPr>
          <p:cNvSpPr txBox="1"/>
          <p:nvPr/>
        </p:nvSpPr>
        <p:spPr>
          <a:xfrm>
            <a:off x="945502" y="4948852"/>
            <a:ext cx="10725152" cy="1248685"/>
          </a:xfrm>
          <a:prstGeom prst="rect">
            <a:avLst/>
          </a:prstGeom>
        </p:spPr>
        <p:txBody>
          <a:bodyPr vert="horz" wrap="square" lIns="0" tIns="16329" rIns="0" bIns="0" rtlCol="0">
            <a:spAutoFit/>
          </a:bodyPr>
          <a:lstStyle/>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Ensures investments provide net value to society</a:t>
            </a:r>
          </a:p>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Avoids wasteful or harmful projects</a:t>
            </a:r>
          </a:p>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Balances user benefits with project costs</a:t>
            </a:r>
            <a:endParaRPr lang="en-GB" sz="1800" dirty="0">
              <a:solidFill>
                <a:sysClr val="windowText" lastClr="000000"/>
              </a:solidFill>
              <a:latin typeface="Aptos" panose="020B0004020202020204" pitchFamily="34" charset="0"/>
              <a:cs typeface="Arial"/>
            </a:endParaRPr>
          </a:p>
        </p:txBody>
      </p:sp>
      <p:sp>
        <p:nvSpPr>
          <p:cNvPr id="10" name="object 3">
            <a:extLst>
              <a:ext uri="{FF2B5EF4-FFF2-40B4-BE49-F238E27FC236}">
                <a16:creationId xmlns:a16="http://schemas.microsoft.com/office/drawing/2014/main" id="{54C81353-94B7-7336-DBF0-78EC3466CDE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1.1. What is Cost-Benefit Analysis (CBA)?</a:t>
            </a:r>
          </a:p>
        </p:txBody>
      </p:sp>
      <p:sp>
        <p:nvSpPr>
          <p:cNvPr id="11" name="object 6">
            <a:extLst>
              <a:ext uri="{FF2B5EF4-FFF2-40B4-BE49-F238E27FC236}">
                <a16:creationId xmlns:a16="http://schemas.microsoft.com/office/drawing/2014/main" id="{4AEC463E-C30D-4AC0-1C64-AD2BECCCB1E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2" name="object 6">
            <a:extLst>
              <a:ext uri="{FF2B5EF4-FFF2-40B4-BE49-F238E27FC236}">
                <a16:creationId xmlns:a16="http://schemas.microsoft.com/office/drawing/2014/main" id="{C808DEFE-311D-A656-FEF5-3FB75099910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4084088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E6BC3-BC39-28C7-57EA-18DDE02281D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A8B260A-81EE-46CE-99BD-A98C596D9425}"/>
              </a:ext>
            </a:extLst>
          </p:cNvPr>
          <p:cNvSpPr txBox="1">
            <a:spLocks noGrp="1"/>
          </p:cNvSpPr>
          <p:nvPr>
            <p:ph type="title"/>
          </p:nvPr>
        </p:nvSpPr>
        <p:spPr>
          <a:xfrm>
            <a:off x="726282" y="432621"/>
            <a:ext cx="3051897" cy="385820"/>
          </a:xfrm>
          <a:prstGeom prst="rect">
            <a:avLst/>
          </a:prstGeom>
          <a:solidFill>
            <a:srgbClr val="FD001F"/>
          </a:solidFill>
        </p:spPr>
        <p:txBody>
          <a:bodyPr vert="horz" wrap="square" lIns="0" tIns="16329" rIns="0" bIns="0" rtlCol="0">
            <a:spAutoFit/>
          </a:bodyPr>
          <a:lstStyle/>
          <a:p>
            <a:pPr algn="l" defTabSz="914400" hangingPunct="1">
              <a:lnSpc>
                <a:spcPct val="100000"/>
              </a:lnSpc>
              <a:spcBef>
                <a:spcPts val="0"/>
              </a:spcBef>
            </a:pPr>
            <a:r>
              <a:rPr lang="en-US" sz="2400" b="1" dirty="0">
                <a:solidFill>
                  <a:schemeClr val="bg1"/>
                </a:solidFill>
              </a:rPr>
              <a:t>1. Introduction to CBA</a:t>
            </a:r>
          </a:p>
        </p:txBody>
      </p:sp>
      <p:sp>
        <p:nvSpPr>
          <p:cNvPr id="3" name="Slide Number Placeholder 2">
            <a:extLst>
              <a:ext uri="{FF2B5EF4-FFF2-40B4-BE49-F238E27FC236}">
                <a16:creationId xmlns:a16="http://schemas.microsoft.com/office/drawing/2014/main" id="{A5516810-04F9-6CEE-499F-EE2C8309883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9</a:t>
            </a:fld>
            <a:endParaRPr lang="en-AT" spc="-64" dirty="0"/>
          </a:p>
        </p:txBody>
      </p:sp>
      <p:sp>
        <p:nvSpPr>
          <p:cNvPr id="4" name="object 3">
            <a:extLst>
              <a:ext uri="{FF2B5EF4-FFF2-40B4-BE49-F238E27FC236}">
                <a16:creationId xmlns:a16="http://schemas.microsoft.com/office/drawing/2014/main" id="{B7CF62A3-53DF-D2B7-FD35-31F638A22E6E}"/>
              </a:ext>
            </a:extLst>
          </p:cNvPr>
          <p:cNvSpPr txBox="1"/>
          <p:nvPr/>
        </p:nvSpPr>
        <p:spPr>
          <a:xfrm>
            <a:off x="726282" y="4297300"/>
            <a:ext cx="10725152" cy="293487"/>
          </a:xfrm>
          <a:prstGeom prst="rect">
            <a:avLst/>
          </a:prstGeom>
          <a:solidFill>
            <a:schemeClr val="bg1"/>
          </a:solidFill>
          <a:effectLst/>
        </p:spPr>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GB" sz="1800" b="1" dirty="0">
                <a:solidFill>
                  <a:sysClr val="windowText" lastClr="000000"/>
                </a:solidFill>
                <a:latin typeface="Aptos" panose="020B0004020202020204" pitchFamily="34" charset="0"/>
                <a:cs typeface="Arial"/>
              </a:rPr>
              <a:t>CBA answers key questions:</a:t>
            </a:r>
          </a:p>
        </p:txBody>
      </p:sp>
      <p:pic>
        <p:nvPicPr>
          <p:cNvPr id="1026" name="Picture 2">
            <a:extLst>
              <a:ext uri="{FF2B5EF4-FFF2-40B4-BE49-F238E27FC236}">
                <a16:creationId xmlns:a16="http://schemas.microsoft.com/office/drawing/2014/main" id="{61A9155F-04E5-61CB-6385-D46794C5ED3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43" t="24062" r="2804" b="10345"/>
          <a:stretch/>
        </p:blipFill>
        <p:spPr bwMode="auto">
          <a:xfrm>
            <a:off x="2278783" y="1380993"/>
            <a:ext cx="7620150" cy="3271238"/>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3">
            <a:extLst>
              <a:ext uri="{FF2B5EF4-FFF2-40B4-BE49-F238E27FC236}">
                <a16:creationId xmlns:a16="http://schemas.microsoft.com/office/drawing/2014/main" id="{ABCCCDD4-0964-39BE-D35A-976202A97CC0}"/>
              </a:ext>
            </a:extLst>
          </p:cNvPr>
          <p:cNvSpPr txBox="1"/>
          <p:nvPr/>
        </p:nvSpPr>
        <p:spPr>
          <a:xfrm>
            <a:off x="945502" y="4584721"/>
            <a:ext cx="10725152" cy="1248685"/>
          </a:xfrm>
          <a:prstGeom prst="rect">
            <a:avLst/>
          </a:prstGeom>
        </p:spPr>
        <p:txBody>
          <a:bodyPr vert="horz" wrap="square" lIns="0" tIns="16329" rIns="0" bIns="0" rtlCol="0">
            <a:spAutoFit/>
          </a:bodyPr>
          <a:lstStyle/>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Does the project generate enough value to justify costs?</a:t>
            </a:r>
          </a:p>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What are the trade-offs (cost vs. benefits)?</a:t>
            </a:r>
          </a:p>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How sensitive is the outcome to key assumptions?</a:t>
            </a:r>
            <a:endParaRPr lang="en-GB" sz="1800" dirty="0">
              <a:solidFill>
                <a:sysClr val="windowText" lastClr="000000"/>
              </a:solidFill>
              <a:latin typeface="Aptos" panose="020B0004020202020204" pitchFamily="34" charset="0"/>
              <a:cs typeface="Arial"/>
            </a:endParaRPr>
          </a:p>
        </p:txBody>
      </p:sp>
      <p:sp>
        <p:nvSpPr>
          <p:cNvPr id="9" name="object 3">
            <a:extLst>
              <a:ext uri="{FF2B5EF4-FFF2-40B4-BE49-F238E27FC236}">
                <a16:creationId xmlns:a16="http://schemas.microsoft.com/office/drawing/2014/main" id="{88DE848F-0495-585F-6DDC-161715DF171C}"/>
              </a:ext>
            </a:extLst>
          </p:cNvPr>
          <p:cNvSpPr txBox="1"/>
          <p:nvPr/>
        </p:nvSpPr>
        <p:spPr>
          <a:xfrm>
            <a:off x="726282" y="5964337"/>
            <a:ext cx="10725152" cy="293487"/>
          </a:xfrm>
          <a:prstGeom prst="rect">
            <a:avLst/>
          </a:prstGeom>
          <a:solidFill>
            <a:schemeClr val="bg1"/>
          </a:solidFill>
          <a:effectLst/>
        </p:spPr>
        <p:txBody>
          <a:bodyPr vert="horz" wrap="square" lIns="0" tIns="16329" rIns="0" bIns="0" rtlCol="0">
            <a:spAutoFit/>
          </a:bodyPr>
          <a:lstStyle/>
          <a:p>
            <a:pPr marL="302078" indent="-285750" defTabSz="1175644" hangingPunct="1">
              <a:lnSpc>
                <a:spcPct val="100000"/>
              </a:lnSpc>
              <a:spcBef>
                <a:spcPts val="129"/>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Without CBA → Risk of poor investment and negative societal impact.</a:t>
            </a:r>
            <a:endParaRPr lang="en-GB" sz="1800" b="1" dirty="0">
              <a:solidFill>
                <a:sysClr val="windowText" lastClr="000000"/>
              </a:solidFill>
              <a:latin typeface="Aptos" panose="020B0004020202020204" pitchFamily="34" charset="0"/>
              <a:cs typeface="Arial"/>
            </a:endParaRPr>
          </a:p>
        </p:txBody>
      </p:sp>
      <p:sp>
        <p:nvSpPr>
          <p:cNvPr id="6" name="object 3">
            <a:extLst>
              <a:ext uri="{FF2B5EF4-FFF2-40B4-BE49-F238E27FC236}">
                <a16:creationId xmlns:a16="http://schemas.microsoft.com/office/drawing/2014/main" id="{508F0EDD-4A9E-312E-B13F-0BA0E2B9E34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1.2. Why is CBA essential in Transport Planning?</a:t>
            </a:r>
          </a:p>
        </p:txBody>
      </p:sp>
      <p:sp>
        <p:nvSpPr>
          <p:cNvPr id="8" name="object 6">
            <a:extLst>
              <a:ext uri="{FF2B5EF4-FFF2-40B4-BE49-F238E27FC236}">
                <a16:creationId xmlns:a16="http://schemas.microsoft.com/office/drawing/2014/main" id="{150559CC-EB10-7D70-1FED-8D629631A3C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0" name="object 6">
            <a:extLst>
              <a:ext uri="{FF2B5EF4-FFF2-40B4-BE49-F238E27FC236}">
                <a16:creationId xmlns:a16="http://schemas.microsoft.com/office/drawing/2014/main" id="{8946886C-3F73-0DEB-1264-50DF460C34D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Cost-Benefit Analysis</a:t>
            </a:r>
            <a:endParaRPr lang="en-GB" b="1" dirty="0">
              <a:latin typeface="Aptos" panose="020B0004020202020204" pitchFamily="34" charset="0"/>
            </a:endParaRPr>
          </a:p>
        </p:txBody>
      </p:sp>
    </p:spTree>
    <p:extLst>
      <p:ext uri="{BB962C8B-B14F-4D97-AF65-F5344CB8AC3E}">
        <p14:creationId xmlns:p14="http://schemas.microsoft.com/office/powerpoint/2010/main" val="2210926856"/>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9B1E7B41-8D2B-4613-8582-175314BEF595}"/>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terms/"/>
    <ds:schemaRef ds:uri="http://schemas.microsoft.com/office/2006/documentManagement/types"/>
    <ds:schemaRef ds:uri="http://purl.org/dc/elements/1.1/"/>
    <ds:schemaRef ds:uri="http://www.w3.org/XML/1998/namespace"/>
    <ds:schemaRef ds:uri="http://purl.org/dc/dcmitype/"/>
    <ds:schemaRef ds:uri="597320a7-26c9-4ada-a5d3-9ce4cfbbe2be"/>
    <ds:schemaRef ds:uri="http://schemas.microsoft.com/office/infopath/2007/PartnerControls"/>
    <ds:schemaRef ds:uri="http://schemas.openxmlformats.org/package/2006/metadata/core-properties"/>
    <ds:schemaRef ds:uri="d7c2d7e5-d637-40e7-a03d-32f79b35a394"/>
  </ds:schemaRefs>
</ds:datastoreItem>
</file>

<file path=docProps/app.xml><?xml version="1.0" encoding="utf-8"?>
<Properties xmlns="http://schemas.openxmlformats.org/officeDocument/2006/extended-properties" xmlns:vt="http://schemas.openxmlformats.org/officeDocument/2006/docPropsVTypes">
  <TotalTime>1351</TotalTime>
  <Words>2174</Words>
  <Application>Microsoft Office PowerPoint</Application>
  <PresentationFormat>Widescreen</PresentationFormat>
  <Paragraphs>369</Paragraphs>
  <Slides>27</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27</vt:i4>
      </vt:variant>
    </vt:vector>
  </HeadingPairs>
  <TitlesOfParts>
    <vt:vector size="37" baseType="lpstr">
      <vt:lpstr>Aptos</vt:lpstr>
      <vt:lpstr>Arial</vt:lpstr>
      <vt:lpstr>Arial Rounded MT Bold</vt:lpstr>
      <vt:lpstr>Calibri</vt:lpstr>
      <vt:lpstr>Helvetica Neue</vt:lpstr>
      <vt:lpstr>Helvetica Neue Medium</vt:lpstr>
      <vt:lpstr>Montserrat Regular</vt:lpstr>
      <vt:lpstr>Wingdings</vt:lpstr>
      <vt:lpstr>21_BasicWhite</vt:lpstr>
      <vt:lpstr>Office Theme</vt:lpstr>
      <vt:lpstr>Transport Research and Analysis</vt:lpstr>
      <vt:lpstr>PowerPoint Presentation</vt:lpstr>
      <vt:lpstr>Table of contents</vt:lpstr>
      <vt:lpstr>PowerPoint Presentation</vt:lpstr>
      <vt:lpstr>0. Objectives and Learning Outcomes</vt:lpstr>
      <vt:lpstr>0. Objectives and Learning Outcomes</vt:lpstr>
      <vt:lpstr>PowerPoint Presentation</vt:lpstr>
      <vt:lpstr>1. Introduction to CBA</vt:lpstr>
      <vt:lpstr>1. Introduction to CBA</vt:lpstr>
      <vt:lpstr>PowerPoint Presentation</vt:lpstr>
      <vt:lpstr>2. Costs &amp; Benefits</vt:lpstr>
      <vt:lpstr>2. Costs &amp; Benefits</vt:lpstr>
      <vt:lpstr>2. Costs &amp; Benefits</vt:lpstr>
      <vt:lpstr>2. Costs &amp; Benefits</vt:lpstr>
      <vt:lpstr>2. Costs &amp; Benefits</vt:lpstr>
      <vt:lpstr>PowerPoint Presentation</vt:lpstr>
      <vt:lpstr>3. Practical Example</vt:lpstr>
      <vt:lpstr>3. Practical Example</vt:lpstr>
      <vt:lpstr>3. Practical Example</vt:lpstr>
      <vt:lpstr>3. Practical Example</vt:lpstr>
      <vt:lpstr>PowerPoint Presentation</vt:lpstr>
      <vt:lpstr>4. Homework Assignment</vt:lpstr>
      <vt:lpstr>4. Homework Assignment</vt:lpstr>
      <vt:lpstr>4. Homework Assignment</vt:lpstr>
      <vt:lpstr>4. Homework Assignment</vt:lpstr>
      <vt:lpstr>6. Homework Assignment</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59</cp:revision>
  <dcterms:modified xsi:type="dcterms:W3CDTF">2026-05-04T16:14:23Z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