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0"/>
  </p:notesMasterIdLst>
  <p:handoutMasterIdLst>
    <p:handoutMasterId r:id="rId31"/>
  </p:handoutMasterIdLst>
  <p:sldIdLst>
    <p:sldId id="306" r:id="rId5"/>
    <p:sldId id="313" r:id="rId6"/>
    <p:sldId id="307" r:id="rId7"/>
    <p:sldId id="314" r:id="rId8"/>
    <p:sldId id="329" r:id="rId9"/>
    <p:sldId id="317" r:id="rId10"/>
    <p:sldId id="330" r:id="rId11"/>
    <p:sldId id="331" r:id="rId12"/>
    <p:sldId id="332" r:id="rId13"/>
    <p:sldId id="334" r:id="rId14"/>
    <p:sldId id="333" r:id="rId15"/>
    <p:sldId id="335" r:id="rId16"/>
    <p:sldId id="336" r:id="rId17"/>
    <p:sldId id="337" r:id="rId18"/>
    <p:sldId id="338" r:id="rId19"/>
    <p:sldId id="339" r:id="rId20"/>
    <p:sldId id="340" r:id="rId21"/>
    <p:sldId id="341" r:id="rId22"/>
    <p:sldId id="346" r:id="rId23"/>
    <p:sldId id="342" r:id="rId24"/>
    <p:sldId id="345" r:id="rId25"/>
    <p:sldId id="343" r:id="rId26"/>
    <p:sldId id="344" r:id="rId27"/>
    <p:sldId id="347" r:id="rId28"/>
    <p:sldId id="309" r:id="rId2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9D72D80-3BBE-42F1-8A2D-F0D0DC833BF4}" v="1" dt="2026-05-04T16:39:32.519"/>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4" d="100"/>
          <a:sy n="144" d="100"/>
        </p:scale>
        <p:origin x="114" y="180"/>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modMainMaster">
      <pc:chgData name="Wojciech Kustra" userId="afebd3d0-216b-4c4f-8992-1bf1fda6d5e8" providerId="ADAL" clId="{1D307E72-7901-4E61-A01B-3C4232ABCF63}" dt="2026-05-04T16:39:32.519" v="0"/>
      <pc:docMkLst>
        <pc:docMk/>
      </pc:docMkLst>
      <pc:sldMasterChg chg="modSldLayout">
        <pc:chgData name="Wojciech Kustra" userId="afebd3d0-216b-4c4f-8992-1bf1fda6d5e8" providerId="ADAL" clId="{1D307E72-7901-4E61-A01B-3C4232ABCF63}" dt="2026-05-04T16:39:32.519" v="0"/>
        <pc:sldMasterMkLst>
          <pc:docMk/>
          <pc:sldMasterMk cId="0" sldId="2147483648"/>
        </pc:sldMasterMkLst>
        <pc:sldLayoutChg chg="modSp">
          <pc:chgData name="Wojciech Kustra" userId="afebd3d0-216b-4c4f-8992-1bf1fda6d5e8" providerId="ADAL" clId="{1D307E72-7901-4E61-A01B-3C4232ABCF63}" dt="2026-05-04T16:39:32.519" v="0"/>
          <pc:sldLayoutMkLst>
            <pc:docMk/>
            <pc:sldMasterMk cId="0" sldId="2147483648"/>
            <pc:sldLayoutMk cId="0" sldId="2147483650"/>
          </pc:sldLayoutMkLst>
          <pc:spChg chg="mod">
            <ac:chgData name="Wojciech Kustra" userId="afebd3d0-216b-4c4f-8992-1bf1fda6d5e8" providerId="ADAL" clId="{1D307E72-7901-4E61-A01B-3C4232ABCF63}" dt="2026-05-04T16:39:32.519" v="0"/>
            <ac:spMkLst>
              <pc:docMk/>
              <pc:sldMasterMk cId="0" sldId="2147483648"/>
              <pc:sldLayoutMk cId="0" sldId="2147483650"/>
              <ac:spMk id="5" creationId="{7E99E910-D45E-25AF-7503-AE875ECCEB8A}"/>
            </ac:spMkLst>
          </pc:spChg>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4.05.2026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a:t>Fundamentals of Inventory Management</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pl-PL" dirty="0"/>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4CC79-9B8C-E703-2A18-A3462842C6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84F99E7-F818-3525-EB14-C8E27C52B541}"/>
              </a:ext>
            </a:extLst>
          </p:cNvPr>
          <p:cNvSpPr>
            <a:spLocks noGrp="1"/>
          </p:cNvSpPr>
          <p:nvPr>
            <p:ph type="title"/>
          </p:nvPr>
        </p:nvSpPr>
        <p:spPr>
          <a:xfrm>
            <a:off x="603253" y="539751"/>
            <a:ext cx="6445940" cy="717551"/>
          </a:xfrm>
        </p:spPr>
        <p:txBody>
          <a:bodyPr/>
          <a:lstStyle/>
          <a:p>
            <a:r>
              <a:rPr lang="en-US" dirty="0"/>
              <a:t>Cost Category 1: </a:t>
            </a:r>
            <a:br>
              <a:rPr lang="pl-PL" dirty="0"/>
            </a:br>
            <a:r>
              <a:rPr lang="en-US" dirty="0"/>
              <a:t>Holding (Carrying) Costs</a:t>
            </a:r>
            <a:br>
              <a:rPr lang="en-US" dirty="0"/>
            </a:br>
            <a:br>
              <a:rPr lang="pl-PL" dirty="0"/>
            </a:br>
            <a:br>
              <a:rPr lang="pl-PL" dirty="0"/>
            </a:br>
            <a:endParaRPr lang="pl-PL" dirty="0"/>
          </a:p>
        </p:txBody>
      </p:sp>
      <p:pic>
        <p:nvPicPr>
          <p:cNvPr id="7" name="Obraz 6" descr="Obraz zawierający tekst, Czcionka, linia, zrzut ekranu&#10;&#10;Zawartość wygenerowana przez AI może być niepoprawna.">
            <a:extLst>
              <a:ext uri="{FF2B5EF4-FFF2-40B4-BE49-F238E27FC236}">
                <a16:creationId xmlns:a16="http://schemas.microsoft.com/office/drawing/2014/main" id="{DC2B9998-B436-55DC-44CD-FABF10E3DE6E}"/>
              </a:ext>
            </a:extLst>
          </p:cNvPr>
          <p:cNvPicPr>
            <a:picLocks noChangeAspect="1"/>
          </p:cNvPicPr>
          <p:nvPr/>
        </p:nvPicPr>
        <p:blipFill>
          <a:blip r:embed="rId2"/>
          <a:stretch>
            <a:fillRect/>
          </a:stretch>
        </p:blipFill>
        <p:spPr>
          <a:xfrm>
            <a:off x="603253" y="1515259"/>
            <a:ext cx="8896162" cy="1793206"/>
          </a:xfrm>
          <a:prstGeom prst="rect">
            <a:avLst/>
          </a:prstGeom>
        </p:spPr>
      </p:pic>
      <p:pic>
        <p:nvPicPr>
          <p:cNvPr id="9" name="Obraz 8" descr="Obraz zawierający tekst, Czcionka, zrzut ekranu, algebra&#10;&#10;Zawartość wygenerowana przez AI może być niepoprawna.">
            <a:extLst>
              <a:ext uri="{FF2B5EF4-FFF2-40B4-BE49-F238E27FC236}">
                <a16:creationId xmlns:a16="http://schemas.microsoft.com/office/drawing/2014/main" id="{F7800EC5-EAF1-E282-9A0E-E586FDC3610D}"/>
              </a:ext>
            </a:extLst>
          </p:cNvPr>
          <p:cNvPicPr>
            <a:picLocks noChangeAspect="1"/>
          </p:cNvPicPr>
          <p:nvPr/>
        </p:nvPicPr>
        <p:blipFill>
          <a:blip r:embed="rId3"/>
          <a:stretch>
            <a:fillRect/>
          </a:stretch>
        </p:blipFill>
        <p:spPr>
          <a:xfrm>
            <a:off x="603252" y="3742658"/>
            <a:ext cx="8896161" cy="2192144"/>
          </a:xfrm>
          <a:prstGeom prst="rect">
            <a:avLst/>
          </a:prstGeom>
        </p:spPr>
      </p:pic>
    </p:spTree>
    <p:extLst>
      <p:ext uri="{BB962C8B-B14F-4D97-AF65-F5344CB8AC3E}">
        <p14:creationId xmlns:p14="http://schemas.microsoft.com/office/powerpoint/2010/main" val="78043980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637046-4FD6-9CE9-A9F0-FBA375B95D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595A6C-5509-868C-3585-3B649AD602D6}"/>
              </a:ext>
            </a:extLst>
          </p:cNvPr>
          <p:cNvSpPr>
            <a:spLocks noGrp="1"/>
          </p:cNvSpPr>
          <p:nvPr>
            <p:ph type="title"/>
          </p:nvPr>
        </p:nvSpPr>
        <p:spPr>
          <a:xfrm>
            <a:off x="603253" y="539751"/>
            <a:ext cx="6445940" cy="717551"/>
          </a:xfrm>
        </p:spPr>
        <p:txBody>
          <a:bodyPr/>
          <a:lstStyle/>
          <a:p>
            <a:r>
              <a:rPr lang="pl-PL" dirty="0"/>
              <a:t>Components of Holding </a:t>
            </a:r>
            <a:r>
              <a:rPr lang="pl-PL" dirty="0" err="1"/>
              <a:t>Cost</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64DCAD1-95E2-BF1E-59D7-AB3E134F9ECF}"/>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200" dirty="0"/>
              <a:t>Storage Space: Warehouse rent/depreciation for space occupied by inventory</a:t>
            </a:r>
          </a:p>
          <a:p>
            <a:pPr>
              <a:buFont typeface="Wingdings" panose="05000000000000000000" pitchFamily="2" charset="2"/>
              <a:buChar char="§"/>
            </a:pPr>
            <a:r>
              <a:rPr lang="en-US" sz="2200" dirty="0"/>
              <a:t>Handling &amp; Movement: Labor to move, organize, manage inventory</a:t>
            </a:r>
          </a:p>
          <a:p>
            <a:pPr>
              <a:buFont typeface="Wingdings" panose="05000000000000000000" pitchFamily="2" charset="2"/>
              <a:buChar char="§"/>
            </a:pPr>
            <a:r>
              <a:rPr lang="en-US" sz="2200" dirty="0"/>
              <a:t>Insurance: Insurance on inventory value (protection against theft, damage)</a:t>
            </a:r>
          </a:p>
          <a:p>
            <a:pPr>
              <a:buFont typeface="Wingdings" panose="05000000000000000000" pitchFamily="2" charset="2"/>
              <a:buChar char="§"/>
            </a:pPr>
            <a:r>
              <a:rPr lang="en-US" sz="2200" dirty="0"/>
              <a:t>Obsolescence/Spoilage: Products expire, spoil, become outdated, or are damaged</a:t>
            </a:r>
          </a:p>
          <a:p>
            <a:pPr>
              <a:buFont typeface="Wingdings" panose="05000000000000000000" pitchFamily="2" charset="2"/>
              <a:buChar char="§"/>
            </a:pPr>
            <a:r>
              <a:rPr lang="en-US" sz="2200" dirty="0"/>
              <a:t>Shrinkage: Loss to theft, damage, or miscount</a:t>
            </a:r>
          </a:p>
          <a:p>
            <a:pPr>
              <a:buFont typeface="Wingdings" panose="05000000000000000000" pitchFamily="2" charset="2"/>
              <a:buChar char="§"/>
            </a:pPr>
            <a:r>
              <a:rPr lang="en-US" sz="2200" dirty="0"/>
              <a:t>Working Capital Cost: Cost of capital tied up in inventory (money could be invested elsewhere)</a:t>
            </a:r>
          </a:p>
          <a:p>
            <a:pPr marL="0" indent="0">
              <a:buNone/>
            </a:pPr>
            <a:endParaRPr lang="pl-PL" dirty="0"/>
          </a:p>
        </p:txBody>
      </p:sp>
    </p:spTree>
    <p:extLst>
      <p:ext uri="{BB962C8B-B14F-4D97-AF65-F5344CB8AC3E}">
        <p14:creationId xmlns:p14="http://schemas.microsoft.com/office/powerpoint/2010/main" val="3693515994"/>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5CE8D5-0FAC-2262-C379-168EE9ACB2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F076A2-CF6D-4492-8CBA-D5A37CC0A279}"/>
              </a:ext>
            </a:extLst>
          </p:cNvPr>
          <p:cNvSpPr>
            <a:spLocks noGrp="1"/>
          </p:cNvSpPr>
          <p:nvPr>
            <p:ph type="title"/>
          </p:nvPr>
        </p:nvSpPr>
        <p:spPr>
          <a:xfrm>
            <a:off x="603252" y="539751"/>
            <a:ext cx="6961329" cy="717551"/>
          </a:xfrm>
        </p:spPr>
        <p:txBody>
          <a:bodyPr/>
          <a:lstStyle/>
          <a:p>
            <a:r>
              <a:rPr lang="en-US" dirty="0"/>
              <a:t>Cost Category 2: Ordering Costs</a:t>
            </a:r>
            <a:br>
              <a:rPr lang="en-US" dirty="0"/>
            </a:br>
            <a:br>
              <a:rPr lang="en-US" dirty="0"/>
            </a:br>
            <a:br>
              <a:rPr lang="pl-PL" dirty="0"/>
            </a:br>
            <a:br>
              <a:rPr lang="pl-PL" dirty="0"/>
            </a:br>
            <a:endParaRPr lang="pl-PL" dirty="0"/>
          </a:p>
        </p:txBody>
      </p:sp>
      <p:pic>
        <p:nvPicPr>
          <p:cNvPr id="4" name="Obraz 3" descr="Obraz zawierający tekst, Czcionka, linia, zrzut ekranu&#10;&#10;Zawartość wygenerowana przez AI może być niepoprawna.">
            <a:extLst>
              <a:ext uri="{FF2B5EF4-FFF2-40B4-BE49-F238E27FC236}">
                <a16:creationId xmlns:a16="http://schemas.microsoft.com/office/drawing/2014/main" id="{8D696135-706D-AE27-97E8-5D834832F6AE}"/>
              </a:ext>
            </a:extLst>
          </p:cNvPr>
          <p:cNvPicPr>
            <a:picLocks noChangeAspect="1"/>
          </p:cNvPicPr>
          <p:nvPr/>
        </p:nvPicPr>
        <p:blipFill>
          <a:blip r:embed="rId2"/>
          <a:stretch>
            <a:fillRect/>
          </a:stretch>
        </p:blipFill>
        <p:spPr>
          <a:xfrm>
            <a:off x="603252" y="1413313"/>
            <a:ext cx="9003149" cy="1702029"/>
          </a:xfrm>
          <a:prstGeom prst="rect">
            <a:avLst/>
          </a:prstGeom>
        </p:spPr>
      </p:pic>
      <p:sp>
        <p:nvSpPr>
          <p:cNvPr id="6" name="pole tekstowe 5">
            <a:extLst>
              <a:ext uri="{FF2B5EF4-FFF2-40B4-BE49-F238E27FC236}">
                <a16:creationId xmlns:a16="http://schemas.microsoft.com/office/drawing/2014/main" id="{D2EB28F0-C9E3-5543-5D6E-00F81A3B16E5}"/>
              </a:ext>
            </a:extLst>
          </p:cNvPr>
          <p:cNvSpPr txBox="1"/>
          <p:nvPr/>
        </p:nvSpPr>
        <p:spPr>
          <a:xfrm>
            <a:off x="619874" y="3677932"/>
            <a:ext cx="9003149" cy="23442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b="1" dirty="0"/>
              <a:t>The </a:t>
            </a:r>
            <a:r>
              <a:rPr lang="pl-PL" b="1" dirty="0" err="1"/>
              <a:t>Ordering</a:t>
            </a:r>
            <a:r>
              <a:rPr lang="pl-PL" b="1" dirty="0"/>
              <a:t> </a:t>
            </a:r>
            <a:r>
              <a:rPr lang="pl-PL" b="1" dirty="0" err="1"/>
              <a:t>Cost</a:t>
            </a:r>
            <a:r>
              <a:rPr lang="pl-PL" b="1" dirty="0"/>
              <a:t> Trade-Off:</a:t>
            </a:r>
            <a:endParaRPr lang="pl-PL" sz="2400" dirty="0"/>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Order frequently (small quantities): High ordering costs (many orders)</a:t>
            </a:r>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Order infrequently (large quantities): Low ordering costs (few orders) but high holding costs (big inventory</a:t>
            </a:r>
            <a:r>
              <a:rPr lang="en-US" sz="2400" dirty="0"/>
              <a:t>)</a:t>
            </a:r>
          </a:p>
        </p:txBody>
      </p:sp>
    </p:spTree>
    <p:extLst>
      <p:ext uri="{BB962C8B-B14F-4D97-AF65-F5344CB8AC3E}">
        <p14:creationId xmlns:p14="http://schemas.microsoft.com/office/powerpoint/2010/main" val="2094925090"/>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88EDD7-1658-7323-6A24-9642040673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AB01E5-7F94-7B40-4059-B5888FB7BDB7}"/>
              </a:ext>
            </a:extLst>
          </p:cNvPr>
          <p:cNvSpPr>
            <a:spLocks noGrp="1"/>
          </p:cNvSpPr>
          <p:nvPr>
            <p:ph type="title"/>
          </p:nvPr>
        </p:nvSpPr>
        <p:spPr>
          <a:xfrm>
            <a:off x="603253" y="539751"/>
            <a:ext cx="6445940" cy="717551"/>
          </a:xfrm>
        </p:spPr>
        <p:txBody>
          <a:bodyPr/>
          <a:lstStyle/>
          <a:p>
            <a:r>
              <a:rPr lang="pl-PL" dirty="0"/>
              <a:t>Components of </a:t>
            </a:r>
            <a:r>
              <a:rPr lang="pl-PL" dirty="0" err="1"/>
              <a:t>Ordering</a:t>
            </a:r>
            <a:r>
              <a:rPr lang="pl-PL" dirty="0"/>
              <a:t> </a:t>
            </a:r>
            <a:r>
              <a:rPr lang="pl-PL" dirty="0" err="1"/>
              <a:t>Cost</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922210AF-2FCB-39B6-84B9-8353CA5E8B0F}"/>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200" dirty="0"/>
              <a:t>Procurement Time: Buyer time to requisition, negotiate, process PO</a:t>
            </a:r>
          </a:p>
          <a:p>
            <a:pPr>
              <a:buFont typeface="Wingdings" panose="05000000000000000000" pitchFamily="2" charset="2"/>
              <a:buChar char="§"/>
            </a:pPr>
            <a:r>
              <a:rPr lang="en-US" sz="2200" dirty="0"/>
              <a:t>Receiving Time: Receiving dock labor to unload, inspect, log goods</a:t>
            </a:r>
          </a:p>
          <a:p>
            <a:pPr>
              <a:buFont typeface="Wingdings" panose="05000000000000000000" pitchFamily="2" charset="2"/>
              <a:buChar char="§"/>
            </a:pPr>
            <a:r>
              <a:rPr lang="en-US" sz="2200" dirty="0"/>
              <a:t>Quality Inspection: Testing and verification of incoming goods</a:t>
            </a:r>
          </a:p>
          <a:p>
            <a:pPr>
              <a:buFont typeface="Wingdings" panose="05000000000000000000" pitchFamily="2" charset="2"/>
              <a:buChar char="§"/>
            </a:pPr>
            <a:r>
              <a:rPr lang="en-US" sz="2200" dirty="0"/>
              <a:t>Processing/Approval: Accounting to match invoice to PO to receipt</a:t>
            </a:r>
          </a:p>
          <a:p>
            <a:pPr>
              <a:buFont typeface="Wingdings" panose="05000000000000000000" pitchFamily="2" charset="2"/>
              <a:buChar char="§"/>
            </a:pPr>
            <a:r>
              <a:rPr lang="en-US" sz="2200" dirty="0"/>
              <a:t>Transportation: Sometimes company pays for shipping from supplier</a:t>
            </a:r>
          </a:p>
          <a:p>
            <a:pPr marL="0" indent="0">
              <a:buNone/>
            </a:pPr>
            <a:endParaRPr lang="pl-PL" dirty="0"/>
          </a:p>
        </p:txBody>
      </p:sp>
    </p:spTree>
    <p:extLst>
      <p:ext uri="{BB962C8B-B14F-4D97-AF65-F5344CB8AC3E}">
        <p14:creationId xmlns:p14="http://schemas.microsoft.com/office/powerpoint/2010/main" val="368982905"/>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F40B43-58A2-1BE8-F3DA-06EF75FC4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F26037-0E10-5D79-64A2-74B8EAE02CE2}"/>
              </a:ext>
            </a:extLst>
          </p:cNvPr>
          <p:cNvSpPr>
            <a:spLocks noGrp="1"/>
          </p:cNvSpPr>
          <p:nvPr>
            <p:ph type="title"/>
          </p:nvPr>
        </p:nvSpPr>
        <p:spPr>
          <a:xfrm>
            <a:off x="603253" y="539751"/>
            <a:ext cx="6445940" cy="717551"/>
          </a:xfrm>
        </p:spPr>
        <p:txBody>
          <a:bodyPr/>
          <a:lstStyle/>
          <a:p>
            <a:r>
              <a:rPr lang="en-US" dirty="0"/>
              <a:t>Cost Category 3: Stockout Costs</a:t>
            </a:r>
            <a:br>
              <a:rPr lang="en-US" dirty="0"/>
            </a:br>
            <a:br>
              <a:rPr lang="en-US" dirty="0"/>
            </a:br>
            <a:br>
              <a:rPr lang="pl-PL" dirty="0"/>
            </a:br>
            <a:br>
              <a:rPr lang="pl-PL" dirty="0"/>
            </a:br>
            <a:endParaRPr lang="pl-PL" dirty="0"/>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7658DF70-D07E-AF73-1787-51CCFB37534D}"/>
              </a:ext>
            </a:extLst>
          </p:cNvPr>
          <p:cNvPicPr>
            <a:picLocks noChangeAspect="1"/>
          </p:cNvPicPr>
          <p:nvPr/>
        </p:nvPicPr>
        <p:blipFill>
          <a:blip r:embed="rId2"/>
          <a:stretch>
            <a:fillRect/>
          </a:stretch>
        </p:blipFill>
        <p:spPr>
          <a:xfrm>
            <a:off x="570000" y="1623062"/>
            <a:ext cx="9006262" cy="1749248"/>
          </a:xfrm>
          <a:prstGeom prst="rect">
            <a:avLst/>
          </a:prstGeom>
        </p:spPr>
      </p:pic>
      <p:pic>
        <p:nvPicPr>
          <p:cNvPr id="6" name="Obraz 5" descr="Obraz zawierający tekst, zrzut ekranu, Czcionka, linia&#10;&#10;Zawartość wygenerowana przez AI może być niepoprawna.">
            <a:extLst>
              <a:ext uri="{FF2B5EF4-FFF2-40B4-BE49-F238E27FC236}">
                <a16:creationId xmlns:a16="http://schemas.microsoft.com/office/drawing/2014/main" id="{0363ED4B-9145-F29F-2F13-3586E3B4A4EB}"/>
              </a:ext>
            </a:extLst>
          </p:cNvPr>
          <p:cNvPicPr>
            <a:picLocks noChangeAspect="1"/>
          </p:cNvPicPr>
          <p:nvPr/>
        </p:nvPicPr>
        <p:blipFill>
          <a:blip r:embed="rId3"/>
          <a:stretch>
            <a:fillRect/>
          </a:stretch>
        </p:blipFill>
        <p:spPr>
          <a:xfrm>
            <a:off x="569999" y="3894792"/>
            <a:ext cx="9006261" cy="2095574"/>
          </a:xfrm>
          <a:prstGeom prst="rect">
            <a:avLst/>
          </a:prstGeom>
        </p:spPr>
      </p:pic>
    </p:spTree>
    <p:extLst>
      <p:ext uri="{BB962C8B-B14F-4D97-AF65-F5344CB8AC3E}">
        <p14:creationId xmlns:p14="http://schemas.microsoft.com/office/powerpoint/2010/main" val="2315419822"/>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E6FD7A-EAF0-1CCC-436C-8CAF7058025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FB6AC0-F2EF-9C86-B7A1-479B7A8F702A}"/>
              </a:ext>
            </a:extLst>
          </p:cNvPr>
          <p:cNvSpPr>
            <a:spLocks noGrp="1"/>
          </p:cNvSpPr>
          <p:nvPr>
            <p:ph type="title"/>
          </p:nvPr>
        </p:nvSpPr>
        <p:spPr>
          <a:xfrm>
            <a:off x="603253" y="539751"/>
            <a:ext cx="6445940" cy="717551"/>
          </a:xfrm>
        </p:spPr>
        <p:txBody>
          <a:bodyPr/>
          <a:lstStyle/>
          <a:p>
            <a:r>
              <a:rPr lang="pl-PL" dirty="0"/>
              <a:t>Components of </a:t>
            </a:r>
            <a:r>
              <a:rPr lang="pl-PL" dirty="0" err="1"/>
              <a:t>Stockout</a:t>
            </a:r>
            <a:r>
              <a:rPr lang="pl-PL" dirty="0"/>
              <a:t> </a:t>
            </a:r>
            <a:r>
              <a:rPr lang="pl-PL" dirty="0" err="1"/>
              <a:t>Cost</a:t>
            </a: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42D49D92-58EC-95CA-F589-84F44F907DF3}"/>
              </a:ext>
            </a:extLst>
          </p:cNvPr>
          <p:cNvSpPr>
            <a:spLocks noGrp="1"/>
          </p:cNvSpPr>
          <p:nvPr>
            <p:ph type="body" sz="half" idx="1"/>
          </p:nvPr>
        </p:nvSpPr>
        <p:spPr>
          <a:xfrm>
            <a:off x="603253" y="1257302"/>
            <a:ext cx="8807980" cy="5059521"/>
          </a:xfrm>
        </p:spPr>
        <p:txBody>
          <a:bodyPr>
            <a:normAutofit/>
          </a:bodyPr>
          <a:lstStyle/>
          <a:p>
            <a:pPr>
              <a:buFont typeface="Wingdings" panose="05000000000000000000" pitchFamily="2" charset="2"/>
              <a:buChar char="§"/>
            </a:pPr>
            <a:r>
              <a:rPr lang="en-US" sz="2200" dirty="0"/>
              <a:t>Lost Sales: Customer buys from competitor instead</a:t>
            </a:r>
          </a:p>
          <a:p>
            <a:pPr>
              <a:buFont typeface="Wingdings" panose="05000000000000000000" pitchFamily="2" charset="2"/>
              <a:buChar char="§"/>
            </a:pPr>
            <a:r>
              <a:rPr lang="en-US" sz="2200" dirty="0"/>
              <a:t>Lost Profit: Revenue and margin lost on that sale</a:t>
            </a:r>
          </a:p>
          <a:p>
            <a:pPr>
              <a:buFont typeface="Wingdings" panose="05000000000000000000" pitchFamily="2" charset="2"/>
              <a:buChar char="§"/>
            </a:pPr>
            <a:r>
              <a:rPr lang="en-US" sz="2200" dirty="0"/>
              <a:t>Customer Dissatisfaction: Customer may not return; lifetime value lost</a:t>
            </a:r>
          </a:p>
          <a:p>
            <a:pPr>
              <a:buFont typeface="Wingdings" panose="05000000000000000000" pitchFamily="2" charset="2"/>
              <a:buChar char="§"/>
            </a:pPr>
            <a:r>
              <a:rPr lang="en-US" sz="2200" dirty="0"/>
              <a:t>Emergency Ordering Costs: Have to expedite supplies at premium prices to recover</a:t>
            </a:r>
          </a:p>
          <a:p>
            <a:pPr>
              <a:buFont typeface="Wingdings" panose="05000000000000000000" pitchFamily="2" charset="2"/>
              <a:buChar char="§"/>
            </a:pPr>
            <a:r>
              <a:rPr lang="en-US" sz="2200" dirty="0"/>
              <a:t>Backorder Costs: Customer orders but has to wait; may cancel</a:t>
            </a:r>
          </a:p>
          <a:p>
            <a:pPr>
              <a:buFont typeface="Wingdings" panose="05000000000000000000" pitchFamily="2" charset="2"/>
              <a:buChar char="§"/>
            </a:pPr>
            <a:r>
              <a:rPr lang="en-US" sz="2200" dirty="0"/>
              <a:t>Brand Damage: Reputation hurt if customers experience stockouts</a:t>
            </a:r>
          </a:p>
          <a:p>
            <a:pPr marL="0" indent="0">
              <a:buNone/>
            </a:pPr>
            <a:endParaRPr lang="pl-PL" dirty="0"/>
          </a:p>
        </p:txBody>
      </p:sp>
    </p:spTree>
    <p:extLst>
      <p:ext uri="{BB962C8B-B14F-4D97-AF65-F5344CB8AC3E}">
        <p14:creationId xmlns:p14="http://schemas.microsoft.com/office/powerpoint/2010/main" val="358522405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EA122B-3CD6-21C9-5FA6-377479056E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4E1232-55B9-16F9-92FC-899A21EEE7B1}"/>
              </a:ext>
            </a:extLst>
          </p:cNvPr>
          <p:cNvSpPr>
            <a:spLocks noGrp="1"/>
          </p:cNvSpPr>
          <p:nvPr>
            <p:ph type="title"/>
          </p:nvPr>
        </p:nvSpPr>
        <p:spPr>
          <a:xfrm>
            <a:off x="603252" y="539751"/>
            <a:ext cx="6961329" cy="717551"/>
          </a:xfrm>
        </p:spPr>
        <p:txBody>
          <a:bodyPr/>
          <a:lstStyle/>
          <a:p>
            <a:r>
              <a:rPr lang="en-US" dirty="0"/>
              <a:t>Cost Category </a:t>
            </a:r>
            <a:r>
              <a:rPr lang="pl-PL" dirty="0"/>
              <a:t>4</a:t>
            </a:r>
            <a:r>
              <a:rPr lang="en-US" dirty="0"/>
              <a:t>: </a:t>
            </a:r>
            <a:r>
              <a:rPr lang="pl-PL" dirty="0" err="1"/>
              <a:t>Purchase</a:t>
            </a:r>
            <a:r>
              <a:rPr lang="pl-PL" dirty="0"/>
              <a:t> </a:t>
            </a:r>
            <a:r>
              <a:rPr lang="pl-PL" dirty="0" err="1"/>
              <a:t>Cost</a:t>
            </a: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E500B49B-52F7-66CD-6504-BD079A5BA7B8}"/>
              </a:ext>
            </a:extLst>
          </p:cNvPr>
          <p:cNvSpPr txBox="1"/>
          <p:nvPr/>
        </p:nvSpPr>
        <p:spPr>
          <a:xfrm>
            <a:off x="619874" y="3677932"/>
            <a:ext cx="9003149" cy="25283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b="1" dirty="0" err="1"/>
              <a:t>Why</a:t>
            </a:r>
            <a:r>
              <a:rPr lang="pl-PL" b="1" dirty="0"/>
              <a:t> It </a:t>
            </a:r>
            <a:r>
              <a:rPr lang="pl-PL" b="1" dirty="0" err="1"/>
              <a:t>Matters</a:t>
            </a:r>
            <a:r>
              <a:rPr lang="pl-PL" b="1" dirty="0"/>
              <a:t>:</a:t>
            </a:r>
            <a:endParaRPr lang="pl-PL" sz="2400" dirty="0"/>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Bulk purchases = lower per-unit price (volume discounts)</a:t>
            </a:r>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Small purchases = higher per-unit price (pay premium for small orders)</a:t>
            </a:r>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Inventory decisions affect purchase price paid</a:t>
            </a:r>
          </a:p>
        </p:txBody>
      </p:sp>
      <p:pic>
        <p:nvPicPr>
          <p:cNvPr id="5" name="Obraz 4" descr="Obraz zawierający tekst, Czcionka, linia, zrzut ekranu&#10;&#10;Zawartość wygenerowana przez AI może być niepoprawna.">
            <a:extLst>
              <a:ext uri="{FF2B5EF4-FFF2-40B4-BE49-F238E27FC236}">
                <a16:creationId xmlns:a16="http://schemas.microsoft.com/office/drawing/2014/main" id="{D94A3C28-A613-3129-C30E-AEC4441137F2}"/>
              </a:ext>
            </a:extLst>
          </p:cNvPr>
          <p:cNvPicPr>
            <a:picLocks noChangeAspect="1"/>
          </p:cNvPicPr>
          <p:nvPr/>
        </p:nvPicPr>
        <p:blipFill>
          <a:blip r:embed="rId2"/>
          <a:stretch>
            <a:fillRect/>
          </a:stretch>
        </p:blipFill>
        <p:spPr>
          <a:xfrm>
            <a:off x="619874" y="1522444"/>
            <a:ext cx="8507501" cy="1659186"/>
          </a:xfrm>
          <a:prstGeom prst="rect">
            <a:avLst/>
          </a:prstGeom>
        </p:spPr>
      </p:pic>
    </p:spTree>
    <p:extLst>
      <p:ext uri="{BB962C8B-B14F-4D97-AF65-F5344CB8AC3E}">
        <p14:creationId xmlns:p14="http://schemas.microsoft.com/office/powerpoint/2010/main" val="247164253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45DB2-96C3-6DD0-1BAA-D13437353F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2FA87E-964F-971D-9C4E-F6094AAB367B}"/>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3</a:t>
            </a:r>
            <a:br>
              <a:rPr lang="pl-PL" sz="3600" dirty="0"/>
            </a:br>
            <a:r>
              <a:rPr lang="pl-PL" sz="4000" dirty="0"/>
              <a:t>Inventory </a:t>
            </a:r>
            <a:br>
              <a:rPr lang="pl-PL" sz="4000" dirty="0"/>
            </a:br>
            <a:r>
              <a:rPr lang="pl-PL" sz="4000" dirty="0"/>
              <a:t>Performance </a:t>
            </a:r>
            <a:r>
              <a:rPr lang="pl-PL" sz="4000" dirty="0" err="1"/>
              <a:t>Metrics</a:t>
            </a:r>
            <a:br>
              <a:rPr lang="pl-PL" sz="4000" dirty="0"/>
            </a:b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345627289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20611B-CD84-3D4A-82ED-71EAA2DB4E8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3EF70-AD76-D209-9BE0-CE58F43809EA}"/>
              </a:ext>
            </a:extLst>
          </p:cNvPr>
          <p:cNvSpPr>
            <a:spLocks noGrp="1"/>
          </p:cNvSpPr>
          <p:nvPr>
            <p:ph type="title"/>
          </p:nvPr>
        </p:nvSpPr>
        <p:spPr>
          <a:xfrm>
            <a:off x="603252" y="539751"/>
            <a:ext cx="6961329" cy="717551"/>
          </a:xfrm>
        </p:spPr>
        <p:txBody>
          <a:bodyPr/>
          <a:lstStyle/>
          <a:p>
            <a:r>
              <a:rPr lang="pl-PL" dirty="0" err="1"/>
              <a:t>Metric</a:t>
            </a:r>
            <a:r>
              <a:rPr lang="pl-PL" dirty="0"/>
              <a:t> 1: Inventory </a:t>
            </a:r>
            <a:r>
              <a:rPr lang="pl-PL" dirty="0" err="1"/>
              <a:t>Turnover</a:t>
            </a:r>
            <a:r>
              <a:rPr lang="pl-PL" dirty="0"/>
              <a:t> Ratio</a:t>
            </a:r>
            <a:br>
              <a:rPr lang="pl-PL" dirty="0"/>
            </a:b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1DD0F338-2C5E-5E8D-86A4-DF6001C8EF1E}"/>
              </a:ext>
            </a:extLst>
          </p:cNvPr>
          <p:cNvSpPr txBox="1"/>
          <p:nvPr/>
        </p:nvSpPr>
        <p:spPr>
          <a:xfrm>
            <a:off x="619874" y="3677932"/>
            <a:ext cx="9003149" cy="253813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b="1" dirty="0" err="1"/>
              <a:t>What</a:t>
            </a:r>
            <a:r>
              <a:rPr lang="pl-PL" b="1" dirty="0"/>
              <a:t> It </a:t>
            </a:r>
            <a:r>
              <a:rPr lang="pl-PL" b="1" dirty="0" err="1"/>
              <a:t>Means</a:t>
            </a:r>
            <a:r>
              <a:rPr lang="pl-PL" b="1" dirty="0"/>
              <a:t>:</a:t>
            </a:r>
            <a:endParaRPr lang="pl-PL" sz="2400" dirty="0"/>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High turnover (e.g., 12x/year): Inventory sells quickly; company doesn't hold much stock; efficient</a:t>
            </a:r>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Low turnover (e.g., 2x/year): Inventory sits for long periods; slow-moving; may indicate demand problem or overstocking</a:t>
            </a:r>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22EB754F-839D-E4A9-B568-572DF83F8259}"/>
              </a:ext>
            </a:extLst>
          </p:cNvPr>
          <p:cNvPicPr>
            <a:picLocks noChangeAspect="1"/>
          </p:cNvPicPr>
          <p:nvPr/>
        </p:nvPicPr>
        <p:blipFill>
          <a:blip r:embed="rId2"/>
          <a:stretch>
            <a:fillRect/>
          </a:stretch>
        </p:blipFill>
        <p:spPr>
          <a:xfrm>
            <a:off x="619873" y="1573181"/>
            <a:ext cx="8324621" cy="1619281"/>
          </a:xfrm>
          <a:prstGeom prst="rect">
            <a:avLst/>
          </a:prstGeom>
        </p:spPr>
      </p:pic>
    </p:spTree>
    <p:extLst>
      <p:ext uri="{BB962C8B-B14F-4D97-AF65-F5344CB8AC3E}">
        <p14:creationId xmlns:p14="http://schemas.microsoft.com/office/powerpoint/2010/main" val="3325157717"/>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D7D0F-726C-ADE4-58CA-A8E79BAFA512}"/>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60D9ADA6-F4CA-E470-2AE0-30C6F0E5718E}"/>
              </a:ext>
            </a:extLst>
          </p:cNvPr>
          <p:cNvSpPr>
            <a:spLocks noGrp="1"/>
          </p:cNvSpPr>
          <p:nvPr>
            <p:ph type="pic" idx="21"/>
          </p:nvPr>
        </p:nvSpPr>
        <p:spPr/>
        <p:txBody>
          <a:bodyPr/>
          <a:lstStyle/>
          <a:p>
            <a:endParaRPr lang="en-GB"/>
          </a:p>
        </p:txBody>
      </p:sp>
      <p:pic>
        <p:nvPicPr>
          <p:cNvPr id="3" name="Obraz 2" descr="Obraz zawierający tekst, zrzut ekranu, Czcionka&#10;&#10;Zawartość wygenerowana przez AI może być niepoprawna.">
            <a:extLst>
              <a:ext uri="{FF2B5EF4-FFF2-40B4-BE49-F238E27FC236}">
                <a16:creationId xmlns:a16="http://schemas.microsoft.com/office/drawing/2014/main" id="{B5C43505-CE63-E22C-BCF8-D36803F2CFE6}"/>
              </a:ext>
            </a:extLst>
          </p:cNvPr>
          <p:cNvPicPr>
            <a:picLocks noChangeAspect="1"/>
          </p:cNvPicPr>
          <p:nvPr/>
        </p:nvPicPr>
        <p:blipFill>
          <a:blip r:embed="rId2"/>
          <a:stretch>
            <a:fillRect/>
          </a:stretch>
        </p:blipFill>
        <p:spPr>
          <a:xfrm>
            <a:off x="892232" y="0"/>
            <a:ext cx="10407535" cy="6860757"/>
          </a:xfrm>
          <a:prstGeom prst="rect">
            <a:avLst/>
          </a:prstGeom>
        </p:spPr>
      </p:pic>
    </p:spTree>
    <p:extLst>
      <p:ext uri="{BB962C8B-B14F-4D97-AF65-F5344CB8AC3E}">
        <p14:creationId xmlns:p14="http://schemas.microsoft.com/office/powerpoint/2010/main" val="3951546175"/>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CA1D75-8E64-56DB-75C7-3CD3541D60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753ED5-0910-02A8-B383-701A017E27D8}"/>
              </a:ext>
            </a:extLst>
          </p:cNvPr>
          <p:cNvSpPr>
            <a:spLocks noGrp="1"/>
          </p:cNvSpPr>
          <p:nvPr>
            <p:ph type="title"/>
          </p:nvPr>
        </p:nvSpPr>
        <p:spPr>
          <a:xfrm>
            <a:off x="603252" y="539751"/>
            <a:ext cx="6961329" cy="717551"/>
          </a:xfrm>
        </p:spPr>
        <p:txBody>
          <a:bodyPr/>
          <a:lstStyle/>
          <a:p>
            <a:r>
              <a:rPr lang="en-US" dirty="0"/>
              <a:t>Metric 2: Days of Inventory</a:t>
            </a:r>
            <a:br>
              <a:rPr lang="en-US" dirty="0"/>
            </a:br>
            <a:br>
              <a:rPr lang="pl-PL" dirty="0"/>
            </a:b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3DA214E7-D85D-E26F-1187-4ADF287DBFA7}"/>
              </a:ext>
            </a:extLst>
          </p:cNvPr>
          <p:cNvSpPr txBox="1"/>
          <p:nvPr/>
        </p:nvSpPr>
        <p:spPr>
          <a:xfrm>
            <a:off x="603252" y="4218439"/>
            <a:ext cx="9003149" cy="22334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b="1" dirty="0" err="1"/>
              <a:t>What</a:t>
            </a:r>
            <a:r>
              <a:rPr lang="pl-PL" b="1" dirty="0"/>
              <a:t> It </a:t>
            </a:r>
            <a:r>
              <a:rPr lang="pl-PL" b="1" dirty="0" err="1"/>
              <a:t>Means</a:t>
            </a:r>
            <a:r>
              <a:rPr lang="pl-PL" b="1" dirty="0"/>
              <a:t>:</a:t>
            </a:r>
            <a:endParaRPr lang="pl-PL" sz="2400" dirty="0"/>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Low days (e.g., 20 days): Inventory moves quickly; good cash flow; minimal holding costs</a:t>
            </a:r>
          </a:p>
          <a:p>
            <a:pPr marL="304796" indent="-304796" defTabSz="1219154">
              <a:buClr>
                <a:srgbClr val="F78722"/>
              </a:buClr>
              <a:buSzPct val="123000"/>
              <a:buFont typeface="Wingdings" panose="05000000000000000000" pitchFamily="2" charset="2"/>
              <a:buChar char="§"/>
            </a:pPr>
            <a:r>
              <a:rPr lang="en-US" sz="2200" dirty="0">
                <a:solidFill>
                  <a:srgbClr val="432411"/>
                </a:solidFill>
                <a:latin typeface="Montserrat Regular"/>
              </a:rPr>
              <a:t>High days (e.g., 180 days): Inventory sits a long time; ties up capital; high holding costs</a:t>
            </a:r>
          </a:p>
        </p:txBody>
      </p:sp>
      <p:pic>
        <p:nvPicPr>
          <p:cNvPr id="5" name="Obraz 4" descr="Obraz zawierający tekst, zrzut ekranu, Czcionka, linia&#10;&#10;Zawartość wygenerowana przez AI może być niepoprawna.">
            <a:extLst>
              <a:ext uri="{FF2B5EF4-FFF2-40B4-BE49-F238E27FC236}">
                <a16:creationId xmlns:a16="http://schemas.microsoft.com/office/drawing/2014/main" id="{2E44C6E6-AE05-7125-8BA6-E0F132FA7434}"/>
              </a:ext>
            </a:extLst>
          </p:cNvPr>
          <p:cNvPicPr>
            <a:picLocks noChangeAspect="1"/>
          </p:cNvPicPr>
          <p:nvPr/>
        </p:nvPicPr>
        <p:blipFill>
          <a:blip r:embed="rId2"/>
          <a:stretch>
            <a:fillRect/>
          </a:stretch>
        </p:blipFill>
        <p:spPr>
          <a:xfrm>
            <a:off x="603252" y="1257302"/>
            <a:ext cx="8291366" cy="2778259"/>
          </a:xfrm>
          <a:prstGeom prst="rect">
            <a:avLst/>
          </a:prstGeom>
        </p:spPr>
      </p:pic>
    </p:spTree>
    <p:extLst>
      <p:ext uri="{BB962C8B-B14F-4D97-AF65-F5344CB8AC3E}">
        <p14:creationId xmlns:p14="http://schemas.microsoft.com/office/powerpoint/2010/main" val="313430165"/>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900EA3-C7BA-0F09-5F7D-3920E3D58A45}"/>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949C568C-C478-7DD9-02F5-6363A2169FDE}"/>
              </a:ext>
            </a:extLst>
          </p:cNvPr>
          <p:cNvSpPr>
            <a:spLocks noGrp="1"/>
          </p:cNvSpPr>
          <p:nvPr>
            <p:ph type="pic" idx="21"/>
          </p:nvPr>
        </p:nvSpPr>
        <p:spPr/>
        <p:txBody>
          <a:bodyPr/>
          <a:lstStyle/>
          <a:p>
            <a:endParaRPr lang="en-GB"/>
          </a:p>
        </p:txBody>
      </p:sp>
      <p:pic>
        <p:nvPicPr>
          <p:cNvPr id="3" name="Obraz 2" descr="Obraz zawierający tekst, zrzut ekranu, Czcionka&#10;&#10;Zawartość wygenerowana przez AI może być niepoprawna.">
            <a:extLst>
              <a:ext uri="{FF2B5EF4-FFF2-40B4-BE49-F238E27FC236}">
                <a16:creationId xmlns:a16="http://schemas.microsoft.com/office/drawing/2014/main" id="{3A0F9900-9130-8CFD-B541-CCC1AD0A8BCC}"/>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2440423398"/>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724966-63E5-1A08-A6A4-F4A3DA395D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F3334E-FA27-63E4-FB6C-0118DF4B3C58}"/>
              </a:ext>
            </a:extLst>
          </p:cNvPr>
          <p:cNvSpPr>
            <a:spLocks noGrp="1"/>
          </p:cNvSpPr>
          <p:nvPr>
            <p:ph type="title"/>
          </p:nvPr>
        </p:nvSpPr>
        <p:spPr>
          <a:xfrm>
            <a:off x="603252" y="539751"/>
            <a:ext cx="6961329" cy="717551"/>
          </a:xfrm>
        </p:spPr>
        <p:txBody>
          <a:bodyPr/>
          <a:lstStyle/>
          <a:p>
            <a:r>
              <a:rPr lang="en-US" dirty="0"/>
              <a:t>Metric 3: Fill Rate / Service Level</a:t>
            </a:r>
            <a:br>
              <a:rPr lang="en-US" dirty="0"/>
            </a:br>
            <a:br>
              <a:rPr lang="en-US" dirty="0"/>
            </a:br>
            <a:br>
              <a:rPr lang="pl-PL" dirty="0"/>
            </a:br>
            <a:br>
              <a:rPr lang="pl-PL" dirty="0"/>
            </a:br>
            <a:br>
              <a:rPr lang="en-US" dirty="0"/>
            </a:br>
            <a:br>
              <a:rPr lang="en-US" dirty="0"/>
            </a:br>
            <a:br>
              <a:rPr lang="pl-PL" dirty="0"/>
            </a:br>
            <a:br>
              <a:rPr lang="pl-PL" dirty="0"/>
            </a:br>
            <a:endParaRPr lang="pl-PL" dirty="0"/>
          </a:p>
        </p:txBody>
      </p:sp>
      <p:sp>
        <p:nvSpPr>
          <p:cNvPr id="6" name="pole tekstowe 5">
            <a:extLst>
              <a:ext uri="{FF2B5EF4-FFF2-40B4-BE49-F238E27FC236}">
                <a16:creationId xmlns:a16="http://schemas.microsoft.com/office/drawing/2014/main" id="{6B0F5B04-A2FF-6359-5FF0-ECE2EEC05FA5}"/>
              </a:ext>
            </a:extLst>
          </p:cNvPr>
          <p:cNvSpPr txBox="1"/>
          <p:nvPr/>
        </p:nvSpPr>
        <p:spPr>
          <a:xfrm>
            <a:off x="603252" y="4218439"/>
            <a:ext cx="9003149" cy="2694584"/>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pl-PL" sz="2200" b="1" dirty="0" err="1"/>
              <a:t>What</a:t>
            </a:r>
            <a:r>
              <a:rPr lang="pl-PL" sz="2200" b="1" dirty="0"/>
              <a:t> It </a:t>
            </a:r>
            <a:r>
              <a:rPr lang="pl-PL" sz="2200" b="1" dirty="0" err="1"/>
              <a:t>Means</a:t>
            </a:r>
            <a:r>
              <a:rPr lang="pl-PL" b="1" dirty="0"/>
              <a:t>:</a:t>
            </a:r>
            <a:endParaRPr lang="pl-PL" sz="2400" dirty="0"/>
          </a:p>
          <a:p>
            <a:pPr marL="304796" indent="-304796" defTabSz="1219154">
              <a:buClr>
                <a:srgbClr val="F78722"/>
              </a:buClr>
              <a:buSzPct val="123000"/>
              <a:buFont typeface="Wingdings" panose="05000000000000000000" pitchFamily="2" charset="2"/>
              <a:buChar char="§"/>
            </a:pPr>
            <a:r>
              <a:rPr lang="en-US" sz="2000" dirty="0">
                <a:solidFill>
                  <a:srgbClr val="432411"/>
                </a:solidFill>
                <a:latin typeface="Montserrat Regular"/>
              </a:rPr>
              <a:t>100% Fill Rate: Never stockout; always have what customers want</a:t>
            </a:r>
          </a:p>
          <a:p>
            <a:pPr marL="304796" indent="-304796" defTabSz="1219154">
              <a:buClr>
                <a:srgbClr val="F78722"/>
              </a:buClr>
              <a:buSzPct val="123000"/>
              <a:buFont typeface="Wingdings" panose="05000000000000000000" pitchFamily="2" charset="2"/>
              <a:buChar char="§"/>
            </a:pPr>
            <a:r>
              <a:rPr lang="en-US" sz="2000" dirty="0">
                <a:solidFill>
                  <a:srgbClr val="432411"/>
                </a:solidFill>
                <a:latin typeface="Montserrat Regular"/>
              </a:rPr>
              <a:t>95% Fill Rate: 95% of customer orders fulfilled; 5% result in stockout/backorder</a:t>
            </a:r>
          </a:p>
          <a:p>
            <a:pPr marL="304796" indent="-304796" defTabSz="1219154">
              <a:buClr>
                <a:srgbClr val="F78722"/>
              </a:buClr>
              <a:buSzPct val="123000"/>
              <a:buFont typeface="Wingdings" panose="05000000000000000000" pitchFamily="2" charset="2"/>
              <a:buChar char="§"/>
            </a:pPr>
            <a:r>
              <a:rPr lang="en-US" sz="2000" dirty="0">
                <a:solidFill>
                  <a:srgbClr val="432411"/>
                </a:solidFill>
                <a:latin typeface="Montserrat Regular"/>
              </a:rPr>
              <a:t>  90% Fill Rate: 10% of customers can't get what they want; lose to competition</a:t>
            </a:r>
          </a:p>
        </p:txBody>
      </p:sp>
      <p:pic>
        <p:nvPicPr>
          <p:cNvPr id="4" name="Obraz 3" descr="Obraz zawierający tekst, zrzut ekranu, Czcionka, linia&#10;&#10;Zawartość wygenerowana przez AI może być niepoprawna.">
            <a:extLst>
              <a:ext uri="{FF2B5EF4-FFF2-40B4-BE49-F238E27FC236}">
                <a16:creationId xmlns:a16="http://schemas.microsoft.com/office/drawing/2014/main" id="{4364677F-B282-1D1B-F94F-56F3A0BF00BA}"/>
              </a:ext>
            </a:extLst>
          </p:cNvPr>
          <p:cNvPicPr>
            <a:picLocks noChangeAspect="1"/>
          </p:cNvPicPr>
          <p:nvPr/>
        </p:nvPicPr>
        <p:blipFill>
          <a:blip r:embed="rId2"/>
          <a:stretch>
            <a:fillRect/>
          </a:stretch>
        </p:blipFill>
        <p:spPr>
          <a:xfrm>
            <a:off x="603252" y="1257302"/>
            <a:ext cx="9003149" cy="3071940"/>
          </a:xfrm>
          <a:prstGeom prst="rect">
            <a:avLst/>
          </a:prstGeom>
        </p:spPr>
      </p:pic>
    </p:spTree>
    <p:extLst>
      <p:ext uri="{BB962C8B-B14F-4D97-AF65-F5344CB8AC3E}">
        <p14:creationId xmlns:p14="http://schemas.microsoft.com/office/powerpoint/2010/main" val="330646225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78EA50-83F7-C7EB-D071-938B0ACD9781}"/>
            </a:ext>
          </a:extLst>
        </p:cNvPr>
        <p:cNvGrpSpPr/>
        <p:nvPr/>
      </p:nvGrpSpPr>
      <p:grpSpPr>
        <a:xfrm>
          <a:off x="0" y="0"/>
          <a:ext cx="0" cy="0"/>
          <a:chOff x="0" y="0"/>
          <a:chExt cx="0" cy="0"/>
        </a:xfrm>
      </p:grpSpPr>
      <p:sp>
        <p:nvSpPr>
          <p:cNvPr id="10" name="Symbol zastępczy obrazu 9">
            <a:extLst>
              <a:ext uri="{FF2B5EF4-FFF2-40B4-BE49-F238E27FC236}">
                <a16:creationId xmlns:a16="http://schemas.microsoft.com/office/drawing/2014/main" id="{2DA5078C-26B9-26C3-D686-8EDF8575F399}"/>
              </a:ext>
            </a:extLst>
          </p:cNvPr>
          <p:cNvSpPr>
            <a:spLocks noGrp="1"/>
          </p:cNvSpPr>
          <p:nvPr>
            <p:ph type="pic" idx="21"/>
          </p:nvPr>
        </p:nvSpPr>
        <p:spPr/>
        <p:txBody>
          <a:bodyPr/>
          <a:lstStyle/>
          <a:p>
            <a:endParaRPr lang="en-GB"/>
          </a:p>
        </p:txBody>
      </p:sp>
      <p:pic>
        <p:nvPicPr>
          <p:cNvPr id="3" name="Obraz 2" descr="Obraz zawierający tekst, zrzut ekranu, Czcionka, dokument&#10;&#10;Zawartość wygenerowana przez AI może być niepoprawna.">
            <a:extLst>
              <a:ext uri="{FF2B5EF4-FFF2-40B4-BE49-F238E27FC236}">
                <a16:creationId xmlns:a16="http://schemas.microsoft.com/office/drawing/2014/main" id="{82A26082-C704-C127-9CA4-C42F4BE27D49}"/>
              </a:ext>
            </a:extLst>
          </p:cNvPr>
          <p:cNvPicPr>
            <a:picLocks noChangeAspect="1"/>
          </p:cNvPicPr>
          <p:nvPr/>
        </p:nvPicPr>
        <p:blipFill>
          <a:blip r:embed="rId2"/>
          <a:srcRect t="2995"/>
          <a:stretch>
            <a:fillRect/>
          </a:stretch>
        </p:blipFill>
        <p:spPr>
          <a:xfrm>
            <a:off x="1693134" y="-1"/>
            <a:ext cx="8492652" cy="6857999"/>
          </a:xfrm>
          <a:prstGeom prst="rect">
            <a:avLst/>
          </a:prstGeom>
        </p:spPr>
      </p:pic>
    </p:spTree>
    <p:extLst>
      <p:ext uri="{BB962C8B-B14F-4D97-AF65-F5344CB8AC3E}">
        <p14:creationId xmlns:p14="http://schemas.microsoft.com/office/powerpoint/2010/main" val="952296250"/>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5F57B3-BA2B-C471-85AF-CB0F6079A10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C6669A-F18B-6751-1F92-FEF5488472D6}"/>
              </a:ext>
            </a:extLst>
          </p:cNvPr>
          <p:cNvSpPr>
            <a:spLocks noGrp="1"/>
          </p:cNvSpPr>
          <p:nvPr>
            <p:ph type="title"/>
          </p:nvPr>
        </p:nvSpPr>
        <p:spPr>
          <a:xfrm>
            <a:off x="603253" y="539751"/>
            <a:ext cx="6445940" cy="717551"/>
          </a:xfrm>
        </p:spPr>
        <p:txBody>
          <a:bodyPr/>
          <a:lstStyle/>
          <a:p>
            <a:r>
              <a:rPr lang="pl-PL" dirty="0" err="1"/>
              <a:t>Key</a:t>
            </a:r>
            <a:r>
              <a:rPr lang="pl-PL" dirty="0"/>
              <a:t> </a:t>
            </a:r>
            <a:r>
              <a:rPr lang="pl-PL" dirty="0" err="1"/>
              <a:t>Takeaways</a:t>
            </a:r>
            <a:br>
              <a:rPr lang="pl-PL" dirty="0"/>
            </a:br>
            <a:br>
              <a:rPr lang="en-US" dirty="0"/>
            </a:br>
            <a:br>
              <a:rPr lang="pl-PL" dirty="0"/>
            </a:br>
            <a:br>
              <a:rPr lang="pl-PL" dirty="0"/>
            </a:br>
            <a:endParaRPr lang="pl-PL" dirty="0"/>
          </a:p>
        </p:txBody>
      </p:sp>
      <p:sp>
        <p:nvSpPr>
          <p:cNvPr id="3" name="Text Placeholder 2">
            <a:extLst>
              <a:ext uri="{FF2B5EF4-FFF2-40B4-BE49-F238E27FC236}">
                <a16:creationId xmlns:a16="http://schemas.microsoft.com/office/drawing/2014/main" id="{0E3E62F7-D0E3-D39B-01DB-1F67ED0438A8}"/>
              </a:ext>
            </a:extLst>
          </p:cNvPr>
          <p:cNvSpPr>
            <a:spLocks noGrp="1"/>
          </p:cNvSpPr>
          <p:nvPr>
            <p:ph type="body" sz="half" idx="1"/>
          </p:nvPr>
        </p:nvSpPr>
        <p:spPr>
          <a:xfrm>
            <a:off x="603253" y="1257302"/>
            <a:ext cx="8807980" cy="5059521"/>
          </a:xfrm>
        </p:spPr>
        <p:txBody>
          <a:bodyPr>
            <a:normAutofit fontScale="92500" lnSpcReduction="10000"/>
          </a:bodyPr>
          <a:lstStyle/>
          <a:p>
            <a:pPr>
              <a:buFont typeface="Wingdings" panose="05000000000000000000" pitchFamily="2" charset="2"/>
              <a:buChar char="§"/>
            </a:pPr>
            <a:r>
              <a:rPr lang="en-US" sz="2200" dirty="0"/>
              <a:t>Four Types of Inventory: Raw materials | WIP | Finished goods | Safety stock. Each serves strategic purpose.</a:t>
            </a:r>
          </a:p>
          <a:p>
            <a:pPr>
              <a:buFont typeface="Wingdings" panose="05000000000000000000" pitchFamily="2" charset="2"/>
              <a:buChar char="§"/>
            </a:pPr>
            <a:r>
              <a:rPr lang="en-US" sz="2200" dirty="0"/>
              <a:t>Four Cost Categories: Holding (storage), Ordering (procurement), Stockout (lost sales), Purchase (goods cost). They compete and require balance.</a:t>
            </a:r>
          </a:p>
          <a:p>
            <a:pPr>
              <a:buFont typeface="Wingdings" panose="05000000000000000000" pitchFamily="2" charset="2"/>
              <a:buChar char="§"/>
            </a:pPr>
            <a:r>
              <a:rPr lang="en-US" sz="2200" dirty="0"/>
              <a:t>Inventory Turnover: Measures how fast inventory moves. Higher is better (faster cash conversion).</a:t>
            </a:r>
          </a:p>
          <a:p>
            <a:pPr>
              <a:buFont typeface="Wingdings" panose="05000000000000000000" pitchFamily="2" charset="2"/>
              <a:buChar char="§"/>
            </a:pPr>
            <a:r>
              <a:rPr lang="en-US" sz="2200" dirty="0"/>
              <a:t>Days of Inventory: Measures how long inventory sits. Lower is better (less cash tied up, lower holding costs).</a:t>
            </a:r>
          </a:p>
          <a:p>
            <a:pPr>
              <a:buFont typeface="Wingdings" panose="05000000000000000000" pitchFamily="2" charset="2"/>
              <a:buChar char="§"/>
            </a:pPr>
            <a:r>
              <a:rPr lang="en-US" sz="2200" dirty="0"/>
              <a:t>Fill Rate: Measures ability to meet customer demand from inventory. Target is typically 95-99% depending on industry.</a:t>
            </a:r>
          </a:p>
          <a:p>
            <a:pPr>
              <a:buFont typeface="Wingdings" panose="05000000000000000000" pitchFamily="2" charset="2"/>
              <a:buChar char="§"/>
            </a:pPr>
            <a:r>
              <a:rPr lang="en-US" sz="2200" dirty="0"/>
              <a:t>The Balance: Optimal inventory minimizes TOTAL cost (holding + ordering + stockout), not just one category.</a:t>
            </a:r>
          </a:p>
          <a:p>
            <a:pPr marL="0" indent="0">
              <a:buNone/>
            </a:pPr>
            <a:endParaRPr lang="pl-PL" dirty="0"/>
          </a:p>
        </p:txBody>
      </p:sp>
    </p:spTree>
    <p:extLst>
      <p:ext uri="{BB962C8B-B14F-4D97-AF65-F5344CB8AC3E}">
        <p14:creationId xmlns:p14="http://schemas.microsoft.com/office/powerpoint/2010/main" val="1950653206"/>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Learning </a:t>
            </a:r>
            <a:r>
              <a:rPr lang="pl-PL" dirty="0" err="1"/>
              <a:t>Objectives</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rmAutofit/>
          </a:bodyPr>
          <a:lstStyle/>
          <a:p>
            <a:pPr>
              <a:buFont typeface="Wingdings" panose="05000000000000000000" pitchFamily="2" charset="2"/>
              <a:buChar char="§"/>
            </a:pPr>
            <a:r>
              <a:rPr lang="en-US" sz="2400" dirty="0"/>
              <a:t>Understand the purpose of inventory and four types (raw materials, WIP, finished goods, safety stock)</a:t>
            </a:r>
          </a:p>
          <a:p>
            <a:pPr>
              <a:buFont typeface="Wingdings" panose="05000000000000000000" pitchFamily="2" charset="2"/>
              <a:buChar char="§"/>
            </a:pPr>
            <a:r>
              <a:rPr lang="en-US" sz="2400" dirty="0"/>
              <a:t>Identify four categories of inventory costs and their trade-offs</a:t>
            </a:r>
          </a:p>
          <a:p>
            <a:pPr>
              <a:buFont typeface="Wingdings" panose="05000000000000000000" pitchFamily="2" charset="2"/>
              <a:buChar char="§"/>
            </a:pPr>
            <a:r>
              <a:rPr lang="en-US" sz="2400" dirty="0"/>
              <a:t>Calculate key inventory performance metrics (turnover, days of inventory, fill rate)</a:t>
            </a:r>
          </a:p>
          <a:p>
            <a:pPr>
              <a:buFont typeface="Wingdings" panose="05000000000000000000" pitchFamily="2" charset="2"/>
              <a:buChar char="§"/>
            </a:pPr>
            <a:r>
              <a:rPr lang="en-US" sz="2400" dirty="0"/>
              <a:t>Analyze the balance between inventory investment and service level</a:t>
            </a:r>
          </a:p>
          <a:p>
            <a:pPr>
              <a:buFont typeface="Wingdings" panose="05000000000000000000" pitchFamily="2" charset="2"/>
              <a:buChar char="§"/>
            </a:pPr>
            <a:r>
              <a:rPr lang="en-US" sz="2400" dirty="0"/>
              <a:t>Apply inventory concepts to real business scenarios</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1</a:t>
            </a:r>
            <a:br>
              <a:rPr lang="pl-PL" sz="3600" dirty="0"/>
            </a:br>
            <a:r>
              <a:rPr lang="en-US" sz="4000" dirty="0"/>
              <a:t>Purpose and Types </a:t>
            </a:r>
            <a:br>
              <a:rPr lang="pl-PL" sz="4000" dirty="0"/>
            </a:br>
            <a:r>
              <a:rPr lang="en-US" sz="4000" dirty="0"/>
              <a:t>of Inventory</a:t>
            </a: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58244057"/>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9BAA10-50CD-744D-84CC-72011A7355B3}"/>
              </a:ext>
            </a:extLst>
          </p:cNvPr>
          <p:cNvSpPr>
            <a:spLocks noGrp="1"/>
          </p:cNvSpPr>
          <p:nvPr>
            <p:ph type="title"/>
          </p:nvPr>
        </p:nvSpPr>
        <p:spPr>
          <a:xfrm>
            <a:off x="603253" y="539751"/>
            <a:ext cx="6445940" cy="717551"/>
          </a:xfrm>
        </p:spPr>
        <p:txBody>
          <a:bodyPr/>
          <a:lstStyle/>
          <a:p>
            <a:r>
              <a:rPr lang="pl-PL" dirty="0" err="1"/>
              <a:t>Why</a:t>
            </a:r>
            <a:r>
              <a:rPr lang="pl-PL" dirty="0"/>
              <a:t> </a:t>
            </a:r>
            <a:r>
              <a:rPr lang="pl-PL" dirty="0" err="1"/>
              <a:t>Companies</a:t>
            </a:r>
            <a:r>
              <a:rPr lang="pl-PL" dirty="0"/>
              <a:t> </a:t>
            </a:r>
            <a:r>
              <a:rPr lang="pl-PL" dirty="0" err="1"/>
              <a:t>Hold</a:t>
            </a:r>
            <a:r>
              <a:rPr lang="pl-PL" dirty="0"/>
              <a:t> Inventory</a:t>
            </a:r>
            <a:br>
              <a:rPr lang="pl-PL" dirty="0"/>
            </a:br>
            <a:br>
              <a:rPr lang="pl-PL" dirty="0"/>
            </a:br>
            <a:br>
              <a:rPr lang="pl-PL" dirty="0"/>
            </a:br>
            <a:endParaRPr lang="pl-PL" dirty="0"/>
          </a:p>
        </p:txBody>
      </p:sp>
      <p:sp>
        <p:nvSpPr>
          <p:cNvPr id="3" name="Text Placeholder 2">
            <a:extLst>
              <a:ext uri="{FF2B5EF4-FFF2-40B4-BE49-F238E27FC236}">
                <a16:creationId xmlns:a16="http://schemas.microsoft.com/office/drawing/2014/main" id="{664BF2BB-F1BC-00CD-93E5-A8C0AB374159}"/>
              </a:ext>
            </a:extLst>
          </p:cNvPr>
          <p:cNvSpPr>
            <a:spLocks noGrp="1"/>
          </p:cNvSpPr>
          <p:nvPr>
            <p:ph type="body" sz="half" idx="1"/>
          </p:nvPr>
        </p:nvSpPr>
        <p:spPr>
          <a:xfrm>
            <a:off x="603253" y="1798479"/>
            <a:ext cx="8807980" cy="5059521"/>
          </a:xfrm>
        </p:spPr>
        <p:txBody>
          <a:bodyPr>
            <a:normAutofit/>
          </a:bodyPr>
          <a:lstStyle/>
          <a:p>
            <a:pPr>
              <a:buFont typeface="Wingdings" panose="05000000000000000000" pitchFamily="2" charset="2"/>
              <a:buChar char="§"/>
            </a:pPr>
            <a:r>
              <a:rPr lang="en-US" sz="2200" dirty="0"/>
              <a:t>Decouple supply and demand: Production/supply schedules don't match customer demand patterns. Inventory bridges the gap.</a:t>
            </a:r>
          </a:p>
          <a:p>
            <a:pPr>
              <a:buFont typeface="Wingdings" panose="05000000000000000000" pitchFamily="2" charset="2"/>
              <a:buChar char="§"/>
            </a:pPr>
            <a:r>
              <a:rPr lang="en-US" sz="2200" dirty="0"/>
              <a:t>Protect against uncertainty: Demand fluctuates. Lead times vary. Suppliers fail. Inventory provides buffer.</a:t>
            </a:r>
          </a:p>
          <a:p>
            <a:pPr>
              <a:buFont typeface="Wingdings" panose="05000000000000000000" pitchFamily="2" charset="2"/>
              <a:buChar char="§"/>
            </a:pPr>
            <a:r>
              <a:rPr lang="en-US" sz="2200" dirty="0"/>
              <a:t>Enable economies of scale: Buy/make in bulk (lower per-unit cost) but sell gradually. Inventory absorbs difference.</a:t>
            </a:r>
          </a:p>
          <a:p>
            <a:pPr>
              <a:buFont typeface="Wingdings" panose="05000000000000000000" pitchFamily="2" charset="2"/>
              <a:buChar char="§"/>
            </a:pPr>
            <a:r>
              <a:rPr lang="en-US" sz="2200" dirty="0"/>
              <a:t>Reduce customer wait time: Customers want products NOW. Finished goods inventory enables fast delivery.</a:t>
            </a:r>
          </a:p>
          <a:p>
            <a:pPr marL="0" indent="0">
              <a:buNone/>
            </a:pPr>
            <a:endParaRPr lang="pl-PL" dirty="0"/>
          </a:p>
        </p:txBody>
      </p:sp>
    </p:spTree>
    <p:extLst>
      <p:ext uri="{BB962C8B-B14F-4D97-AF65-F5344CB8AC3E}">
        <p14:creationId xmlns:p14="http://schemas.microsoft.com/office/powerpoint/2010/main" val="9739574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4209A6-FE4E-E016-C247-9915C21D433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72E6C7-6B01-892E-65FC-6C3836D29898}"/>
              </a:ext>
            </a:extLst>
          </p:cNvPr>
          <p:cNvSpPr>
            <a:spLocks noGrp="1"/>
          </p:cNvSpPr>
          <p:nvPr>
            <p:ph type="title"/>
          </p:nvPr>
        </p:nvSpPr>
        <p:spPr>
          <a:xfrm>
            <a:off x="8246225" y="2765482"/>
            <a:ext cx="2626823" cy="1889646"/>
          </a:xfrm>
        </p:spPr>
        <p:txBody>
          <a:bodyPr/>
          <a:lstStyle/>
          <a:p>
            <a:pPr algn="ctr"/>
            <a:r>
              <a:rPr lang="pl-PL" dirty="0" err="1"/>
              <a:t>Four</a:t>
            </a:r>
            <a:r>
              <a:rPr lang="pl-PL" dirty="0"/>
              <a:t> </a:t>
            </a:r>
            <a:r>
              <a:rPr lang="pl-PL" dirty="0" err="1"/>
              <a:t>Types</a:t>
            </a:r>
            <a:r>
              <a:rPr lang="pl-PL" dirty="0"/>
              <a:t> of Inventory</a:t>
            </a:r>
            <a:br>
              <a:rPr lang="pl-PL" dirty="0"/>
            </a:br>
            <a:br>
              <a:rPr lang="pl-PL" dirty="0"/>
            </a:br>
            <a:br>
              <a:rPr lang="pl-PL" dirty="0"/>
            </a:br>
            <a:br>
              <a:rPr lang="pl-PL" dirty="0"/>
            </a:br>
            <a:endParaRPr lang="pl-PL" dirty="0"/>
          </a:p>
        </p:txBody>
      </p:sp>
      <p:pic>
        <p:nvPicPr>
          <p:cNvPr id="7" name="Obraz 6" descr="Obraz zawierający tekst, zrzut ekranu, menu, Czcionka&#10;&#10;Zawartość wygenerowana przez AI może być niepoprawna.">
            <a:extLst>
              <a:ext uri="{FF2B5EF4-FFF2-40B4-BE49-F238E27FC236}">
                <a16:creationId xmlns:a16="http://schemas.microsoft.com/office/drawing/2014/main" id="{4F4539C4-C8F8-D538-C2FE-8427674C4787}"/>
              </a:ext>
            </a:extLst>
          </p:cNvPr>
          <p:cNvPicPr>
            <a:picLocks noChangeAspect="1"/>
          </p:cNvPicPr>
          <p:nvPr/>
        </p:nvPicPr>
        <p:blipFill>
          <a:blip r:embed="rId2"/>
          <a:stretch>
            <a:fillRect/>
          </a:stretch>
        </p:blipFill>
        <p:spPr>
          <a:xfrm>
            <a:off x="0" y="0"/>
            <a:ext cx="8076265" cy="6858000"/>
          </a:xfrm>
          <a:prstGeom prst="rect">
            <a:avLst/>
          </a:prstGeom>
        </p:spPr>
      </p:pic>
    </p:spTree>
    <p:extLst>
      <p:ext uri="{BB962C8B-B14F-4D97-AF65-F5344CB8AC3E}">
        <p14:creationId xmlns:p14="http://schemas.microsoft.com/office/powerpoint/2010/main" val="168471875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64425F-B667-3149-521D-9F4E91077C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ECDF31-948A-E282-E96D-9B8A1CE0E625}"/>
              </a:ext>
            </a:extLst>
          </p:cNvPr>
          <p:cNvSpPr>
            <a:spLocks noGrp="1"/>
          </p:cNvSpPr>
          <p:nvPr>
            <p:ph type="title"/>
          </p:nvPr>
        </p:nvSpPr>
        <p:spPr>
          <a:xfrm>
            <a:off x="603253" y="539751"/>
            <a:ext cx="6562318" cy="717551"/>
          </a:xfrm>
        </p:spPr>
        <p:txBody>
          <a:bodyPr/>
          <a:lstStyle/>
          <a:p>
            <a:r>
              <a:rPr lang="en-US" dirty="0"/>
              <a:t>How inventory flows through </a:t>
            </a:r>
            <a:br>
              <a:rPr lang="pl-PL" dirty="0"/>
            </a:br>
            <a:r>
              <a:rPr lang="en-US" dirty="0"/>
              <a:t>a company</a:t>
            </a:r>
            <a:br>
              <a:rPr lang="pl-PL" dirty="0"/>
            </a:br>
            <a:br>
              <a:rPr lang="pl-PL" dirty="0"/>
            </a:br>
            <a:br>
              <a:rPr lang="pl-PL" dirty="0"/>
            </a:br>
            <a:endParaRPr lang="pl-PL" dirty="0"/>
          </a:p>
        </p:txBody>
      </p:sp>
      <p:pic>
        <p:nvPicPr>
          <p:cNvPr id="7" name="Obraz 6" descr="Obraz zawierający tekst, zrzut ekranu, Czcionka, numer&#10;&#10;Zawartość wygenerowana przez AI może być niepoprawna.">
            <a:extLst>
              <a:ext uri="{FF2B5EF4-FFF2-40B4-BE49-F238E27FC236}">
                <a16:creationId xmlns:a16="http://schemas.microsoft.com/office/drawing/2014/main" id="{C5DD8D8A-E6EE-A56F-B50D-4CC15946B04B}"/>
              </a:ext>
            </a:extLst>
          </p:cNvPr>
          <p:cNvPicPr>
            <a:picLocks noChangeAspect="1"/>
          </p:cNvPicPr>
          <p:nvPr/>
        </p:nvPicPr>
        <p:blipFill>
          <a:blip r:embed="rId2"/>
          <a:stretch>
            <a:fillRect/>
          </a:stretch>
        </p:blipFill>
        <p:spPr>
          <a:xfrm>
            <a:off x="603253" y="1552809"/>
            <a:ext cx="9787530" cy="5047496"/>
          </a:xfrm>
          <a:prstGeom prst="rect">
            <a:avLst/>
          </a:prstGeom>
        </p:spPr>
      </p:pic>
    </p:spTree>
    <p:extLst>
      <p:ext uri="{BB962C8B-B14F-4D97-AF65-F5344CB8AC3E}">
        <p14:creationId xmlns:p14="http://schemas.microsoft.com/office/powerpoint/2010/main" val="12167940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00AE8B-DC30-28D3-A627-09A7002E0F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ADD8753-D49A-BA33-E1E8-33286836C352}"/>
              </a:ext>
            </a:extLst>
          </p:cNvPr>
          <p:cNvSpPr>
            <a:spLocks noGrp="1"/>
          </p:cNvSpPr>
          <p:nvPr>
            <p:ph type="title"/>
          </p:nvPr>
        </p:nvSpPr>
        <p:spPr>
          <a:xfrm>
            <a:off x="1984088" y="2028968"/>
            <a:ext cx="6595572" cy="1821063"/>
          </a:xfrm>
        </p:spPr>
        <p:txBody>
          <a:bodyPr>
            <a:normAutofit fontScale="90000"/>
          </a:bodyPr>
          <a:lstStyle/>
          <a:p>
            <a:pPr algn="ctr">
              <a:lnSpc>
                <a:spcPct val="150000"/>
              </a:lnSpc>
              <a:spcBef>
                <a:spcPts val="2400"/>
              </a:spcBef>
              <a:spcAft>
                <a:spcPts val="1200"/>
              </a:spcAft>
            </a:pPr>
            <a:r>
              <a:rPr lang="pl-PL" sz="3600" b="0" dirty="0" err="1"/>
              <a:t>Section</a:t>
            </a:r>
            <a:r>
              <a:rPr lang="pl-PL" sz="3600" b="0" dirty="0"/>
              <a:t> 2</a:t>
            </a:r>
            <a:br>
              <a:rPr lang="pl-PL" sz="3600" dirty="0"/>
            </a:br>
            <a:r>
              <a:rPr lang="en-US" sz="4000" dirty="0"/>
              <a:t>Inventory Costs </a:t>
            </a:r>
            <a:br>
              <a:rPr lang="pl-PL" sz="4000" dirty="0"/>
            </a:br>
            <a:r>
              <a:rPr lang="en-US" sz="4000" dirty="0"/>
              <a:t>- The Four Cost Categories</a:t>
            </a:r>
            <a:br>
              <a:rPr lang="en-US" sz="4000" dirty="0"/>
            </a:br>
            <a:br>
              <a:rPr lang="en-US" sz="4000" dirty="0"/>
            </a:br>
            <a:br>
              <a:rPr lang="pl-PL" dirty="0"/>
            </a:br>
            <a:br>
              <a:rPr lang="pl-PL" dirty="0"/>
            </a:br>
            <a:br>
              <a:rPr lang="pl-PL" dirty="0"/>
            </a:br>
            <a:endParaRPr lang="pl-PL" dirty="0"/>
          </a:p>
        </p:txBody>
      </p:sp>
    </p:spTree>
    <p:extLst>
      <p:ext uri="{BB962C8B-B14F-4D97-AF65-F5344CB8AC3E}">
        <p14:creationId xmlns:p14="http://schemas.microsoft.com/office/powerpoint/2010/main" val="3715132472"/>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C9B75DAF-5353-41DC-B705-3B7EA62DB7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181</TotalTime>
  <Words>897</Words>
  <Application>Microsoft Office PowerPoint</Application>
  <PresentationFormat>Widescreen</PresentationFormat>
  <Paragraphs>70</Paragraphs>
  <Slides>25</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25</vt:i4>
      </vt:variant>
    </vt:vector>
  </HeadingPairs>
  <TitlesOfParts>
    <vt:vector size="34" baseType="lpstr">
      <vt:lpstr>Aptos</vt:lpstr>
      <vt:lpstr>Arial</vt:lpstr>
      <vt:lpstr>Arial Rounded MT Bold</vt:lpstr>
      <vt:lpstr>Calibri</vt:lpstr>
      <vt:lpstr>Helvetica Neue</vt:lpstr>
      <vt:lpstr>Helvetica Neue Medium</vt:lpstr>
      <vt:lpstr>Montserrat Regular</vt:lpstr>
      <vt:lpstr>Wingdings</vt:lpstr>
      <vt:lpstr>21_BasicWhite</vt:lpstr>
      <vt:lpstr>Fundamentals of Inventory Management</vt:lpstr>
      <vt:lpstr>Road Transportation Systems Engineering Development in the Sub-Saharan Africa – Modern EU Master Programme &amp; Capacity Building</vt:lpstr>
      <vt:lpstr>PowerPoint Presentation</vt:lpstr>
      <vt:lpstr>Learning Objectives </vt:lpstr>
      <vt:lpstr>Section 1 Purpose and Types  of Inventory    </vt:lpstr>
      <vt:lpstr>Why Companies Hold Inventory   </vt:lpstr>
      <vt:lpstr>Four Types of Inventory    </vt:lpstr>
      <vt:lpstr>How inventory flows through  a company   </vt:lpstr>
      <vt:lpstr>Section 2 Inventory Costs  - The Four Cost Categories     </vt:lpstr>
      <vt:lpstr>Cost Category 1:  Holding (Carrying) Costs   </vt:lpstr>
      <vt:lpstr>Components of Holding Cost   </vt:lpstr>
      <vt:lpstr>Cost Category 2: Ordering Costs    </vt:lpstr>
      <vt:lpstr>Components of Ordering Cost   </vt:lpstr>
      <vt:lpstr>Cost Category 3: Stockout Costs    </vt:lpstr>
      <vt:lpstr>Components of Stockout Cost   </vt:lpstr>
      <vt:lpstr>Cost Category 4: Purchase Cost     </vt:lpstr>
      <vt:lpstr>Section 3 Inventory  Performance Metrics      </vt:lpstr>
      <vt:lpstr>Metric 1: Inventory Turnover Ratio      </vt:lpstr>
      <vt:lpstr>PowerPoint Presentation</vt:lpstr>
      <vt:lpstr>Metric 2: Days of Inventory       </vt:lpstr>
      <vt:lpstr>PowerPoint Presentation</vt:lpstr>
      <vt:lpstr>Metric 3: Fill Rate / Service Level        </vt:lpstr>
      <vt:lpstr>PowerPoint Presentation</vt:lpstr>
      <vt:lpstr>Key Takeaways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40</cp:revision>
  <dcterms:modified xsi:type="dcterms:W3CDTF">2026-05-04T16:39:35Z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