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9"/>
  </p:notesMasterIdLst>
  <p:handoutMasterIdLst>
    <p:handoutMasterId r:id="rId60"/>
  </p:handoutMasterIdLst>
  <p:sldIdLst>
    <p:sldId id="306" r:id="rId6"/>
    <p:sldId id="307" r:id="rId7"/>
    <p:sldId id="494" r:id="rId8"/>
    <p:sldId id="649" r:id="rId9"/>
    <p:sldId id="622" r:id="rId10"/>
    <p:sldId id="623" r:id="rId11"/>
    <p:sldId id="624" r:id="rId12"/>
    <p:sldId id="637" r:id="rId13"/>
    <p:sldId id="376" r:id="rId14"/>
    <p:sldId id="625" r:id="rId15"/>
    <p:sldId id="626" r:id="rId16"/>
    <p:sldId id="378" r:id="rId17"/>
    <p:sldId id="379" r:id="rId18"/>
    <p:sldId id="380" r:id="rId19"/>
    <p:sldId id="627" r:id="rId20"/>
    <p:sldId id="384" r:id="rId21"/>
    <p:sldId id="385" r:id="rId22"/>
    <p:sldId id="386" r:id="rId23"/>
    <p:sldId id="639" r:id="rId24"/>
    <p:sldId id="387" r:id="rId25"/>
    <p:sldId id="640" r:id="rId26"/>
    <p:sldId id="628" r:id="rId27"/>
    <p:sldId id="629" r:id="rId28"/>
    <p:sldId id="389" r:id="rId29"/>
    <p:sldId id="641" r:id="rId30"/>
    <p:sldId id="391" r:id="rId31"/>
    <p:sldId id="630" r:id="rId32"/>
    <p:sldId id="642" r:id="rId33"/>
    <p:sldId id="643" r:id="rId34"/>
    <p:sldId id="394" r:id="rId35"/>
    <p:sldId id="631" r:id="rId36"/>
    <p:sldId id="396" r:id="rId37"/>
    <p:sldId id="397" r:id="rId38"/>
    <p:sldId id="398" r:id="rId39"/>
    <p:sldId id="399" r:id="rId40"/>
    <p:sldId id="400" r:id="rId41"/>
    <p:sldId id="633" r:id="rId42"/>
    <p:sldId id="402" r:id="rId43"/>
    <p:sldId id="403" r:id="rId44"/>
    <p:sldId id="404" r:id="rId45"/>
    <p:sldId id="634" r:id="rId46"/>
    <p:sldId id="644" r:id="rId47"/>
    <p:sldId id="645" r:id="rId48"/>
    <p:sldId id="646" r:id="rId49"/>
    <p:sldId id="647" r:id="rId50"/>
    <p:sldId id="648" r:id="rId51"/>
    <p:sldId id="412" r:id="rId52"/>
    <p:sldId id="635" r:id="rId53"/>
    <p:sldId id="370" r:id="rId54"/>
    <p:sldId id="415" r:id="rId55"/>
    <p:sldId id="416" r:id="rId56"/>
    <p:sldId id="417" r:id="rId57"/>
    <p:sldId id="636" r:id="rId5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0277D9-DCEC-49EF-B5CA-65EFAA32F9B0}" v="2" dt="2026-05-10T11:54:11.39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56" autoAdjust="0"/>
    <p:restoredTop sz="96711" autoAdjust="0"/>
  </p:normalViewPr>
  <p:slideViewPr>
    <p:cSldViewPr snapToGrid="0">
      <p:cViewPr varScale="1">
        <p:scale>
          <a:sx n="141" d="100"/>
          <a:sy n="141" d="100"/>
        </p:scale>
        <p:origin x="126" y="31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54:11.397" v="1"/>
      <pc:docMkLst>
        <pc:docMk/>
      </pc:docMkLst>
      <pc:sldMasterChg chg="modSldLayout">
        <pc:chgData name="Wojciech Kustra" userId="afebd3d0-216b-4c4f-8992-1bf1fda6d5e8" providerId="ADAL" clId="{1D307E72-7901-4E61-A01B-3C4232ABCF63}" dt="2026-05-10T11:54:11.397" v="1"/>
        <pc:sldMasterMkLst>
          <pc:docMk/>
          <pc:sldMasterMk cId="0" sldId="2147483648"/>
        </pc:sldMasterMkLst>
        <pc:sldLayoutChg chg="addSp delSp modSp">
          <pc:chgData name="Wojciech Kustra" userId="afebd3d0-216b-4c4f-8992-1bf1fda6d5e8" providerId="ADAL" clId="{1D307E72-7901-4E61-A01B-3C4232ABCF63}" dt="2026-05-10T11:54:11.397" v="1"/>
          <pc:sldLayoutMkLst>
            <pc:docMk/>
            <pc:sldMasterMk cId="0" sldId="2147483648"/>
            <pc:sldLayoutMk cId="2823496632" sldId="2147483697"/>
          </pc:sldLayoutMkLst>
          <pc:spChg chg="mod">
            <ac:chgData name="Wojciech Kustra" userId="afebd3d0-216b-4c4f-8992-1bf1fda6d5e8" providerId="ADAL" clId="{1D307E72-7901-4E61-A01B-3C4232ABCF63}" dt="2026-05-10T11:54:11.397" v="1"/>
            <ac:spMkLst>
              <pc:docMk/>
              <pc:sldMasterMk cId="0" sldId="2147483648"/>
              <pc:sldLayoutMk cId="2823496632" sldId="2147483697"/>
              <ac:spMk id="5" creationId="{4AD2A342-3A44-E578-1115-82386790A258}"/>
            </ac:spMkLst>
          </pc:spChg>
          <pc:grpChg chg="add mod">
            <ac:chgData name="Wojciech Kustra" userId="afebd3d0-216b-4c4f-8992-1bf1fda6d5e8" providerId="ADAL" clId="{1D307E72-7901-4E61-A01B-3C4232ABCF63}" dt="2026-05-10T11:54:11.397" v="1"/>
            <ac:grpSpMkLst>
              <pc:docMk/>
              <pc:sldMasterMk cId="0" sldId="2147483648"/>
              <pc:sldLayoutMk cId="2823496632" sldId="2147483697"/>
              <ac:grpSpMk id="3" creationId="{BB3BA7D1-24AF-03AC-CB01-10CF5B1A82B6}"/>
            </ac:grpSpMkLst>
          </pc:grpChg>
          <pc:picChg chg="mod">
            <ac:chgData name="Wojciech Kustra" userId="afebd3d0-216b-4c4f-8992-1bf1fda6d5e8" providerId="ADAL" clId="{1D307E72-7901-4E61-A01B-3C4232ABCF63}" dt="2026-05-10T11:54:11.397" v="1"/>
            <ac:picMkLst>
              <pc:docMk/>
              <pc:sldMasterMk cId="0" sldId="2147483648"/>
              <pc:sldLayoutMk cId="2823496632" sldId="2147483697"/>
              <ac:picMk id="4" creationId="{5703E9E3-FBE6-0AB9-8021-335D7EC67306}"/>
            </ac:picMkLst>
          </pc:picChg>
          <pc:picChg chg="del">
            <ac:chgData name="Wojciech Kustra" userId="afebd3d0-216b-4c4f-8992-1bf1fda6d5e8" providerId="ADAL" clId="{1D307E72-7901-4E61-A01B-3C4232ABCF63}" dt="2026-05-10T11:54:10.689" v="0" actId="478"/>
            <ac:picMkLst>
              <pc:docMk/>
              <pc:sldMasterMk cId="0" sldId="2147483648"/>
              <pc:sldLayoutMk cId="2823496632" sldId="2147483697"/>
              <ac:picMk id="13" creationId="{5579A081-27D5-3F5C-43AA-86A9D68BD6A5}"/>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1. Débit (Q)</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2. Densité (K)</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3. Vitesse (V)</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1. Débit (Q)</a:t>
          </a:r>
          <a:endParaRPr lang="LID4096" sz="1500" b="1" kern="1200" dirty="0">
            <a:solidFill>
              <a:schemeClr val="bg1"/>
            </a:solidFill>
          </a:endParaRPr>
        </a:p>
      </dsp:txBody>
      <dsp:txXfrm>
        <a:off x="127901" y="260918"/>
        <a:ext cx="1299146" cy="317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2. Densité (K)</a:t>
          </a:r>
          <a:endParaRPr lang="LID4096" sz="1500" b="1" kern="1200" dirty="0">
            <a:solidFill>
              <a:schemeClr val="bg1"/>
            </a:solidFill>
          </a:endParaRPr>
        </a:p>
      </dsp:txBody>
      <dsp:txXfrm>
        <a:off x="127901" y="260918"/>
        <a:ext cx="1299146" cy="3171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3. Vitesse (V)</a:t>
          </a:r>
          <a:endParaRPr lang="LID4096" sz="1500" b="1" kern="1200" dirty="0">
            <a:solidFill>
              <a:schemeClr val="bg1"/>
            </a:solidFill>
          </a:endParaRPr>
        </a:p>
      </dsp:txBody>
      <dsp:txXfrm>
        <a:off x="127901" y="260918"/>
        <a:ext cx="1299146" cy="3171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4DD13-8DE3-FB59-A0F6-9A18C6560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7B723-63F0-C5FF-9195-2E1D51752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08C63-F52D-CA14-BF30-3AF8D7A8F7F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934124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Merci de nous avoir suivis. À bientôt pour la </a:t>
            </a:r>
            <a:r>
              <a:rPr lang="en-GB"/>
              <a:t>prochaine session !</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7BD1-542C-19AE-D9FA-C79755770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7D90B-33EC-8691-761D-71558145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24E58-006D-8018-DCC5-DAD66CEB90D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88645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48FDB-A77B-05F5-0A93-152C26AAA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E6181-A074-D07D-D925-752E8791C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A7F27-A8B8-B874-09A7-9E39FD611FA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22668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30F1A-203D-6568-C082-74D00065C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760D0-82B7-120F-45B5-67DCE3B53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9323F-A9B6-17C6-9BCF-FB4707527C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411401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198A7-5C41-932C-61C3-49BC80DD6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2E978-403B-0F68-6929-2CC747126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6747D-00BF-561F-9475-E1892E1DB27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08033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0345-F6E9-DEBE-ECF6-755DB751D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7EBB8-9444-CF1B-C101-A4160E1FE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CB78D-7C99-F106-3975-F6C1D4D3C3D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88298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63C73-0687-580F-C6B2-B5EE37AC9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30366-238F-7F78-DD92-7C2BD19CA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3065E-D016-5A98-2266-01451DB64FA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007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5B692-A40B-E1D0-DB5A-55A28767A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D8A13-61FE-DCFB-75BE-62618A0AE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15721-8654-BD47-18CF-66EFED3C895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685666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A211A55E-45A7-EC69-D88D-C5C388F95E43}"/>
              </a:ext>
            </a:extLst>
          </p:cNvPr>
          <p:cNvSpPr txBox="1">
            <a:spLocks/>
          </p:cNvSpPr>
          <p:nvPr userDrawn="1"/>
        </p:nvSpPr>
        <p:spPr>
          <a:xfrm>
            <a:off x="726470" y="6350540"/>
            <a:ext cx="314884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13" name="object 6">
            <a:extLst>
              <a:ext uri="{FF2B5EF4-FFF2-40B4-BE49-F238E27FC236}">
                <a16:creationId xmlns:a16="http://schemas.microsoft.com/office/drawing/2014/main" id="{A26F30F7-AB20-2CE0-9454-8078B89478E4}"/>
              </a:ext>
            </a:extLst>
          </p:cNvPr>
          <p:cNvSpPr txBox="1">
            <a:spLocks/>
          </p:cNvSpPr>
          <p:nvPr userDrawn="1"/>
        </p:nvSpPr>
        <p:spPr>
          <a:xfrm>
            <a:off x="8466269" y="6343524"/>
            <a:ext cx="299926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i="1" dirty="0" err="1"/>
              <a:t>Théorie</a:t>
            </a:r>
            <a:r>
              <a:rPr lang="en-US" b="1" i="1" dirty="0"/>
              <a:t> et simulation des flux de circulation</a:t>
            </a:r>
            <a:endParaRPr lang="en-US" dirty="0"/>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879799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B3BA7D1-24AF-03AC-CB01-10CF5B1A82B6}"/>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5703E9E3-FBE6-0AB9-8021-335D7EC67306}"/>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AD2A342-3A44-E578-1115-82386790A25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82349663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bg object 18">
            <a:extLst>
              <a:ext uri="{FF2B5EF4-FFF2-40B4-BE49-F238E27FC236}">
                <a16:creationId xmlns:a16="http://schemas.microsoft.com/office/drawing/2014/main" id="{906CCF9C-0DB3-0FC5-4DF5-316F812C762D}"/>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AAE15D31-B9C1-3E31-F73A-33E4CD189AB0}"/>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BDF877BE-FF19-AF79-FD0D-A29DF1ADC6B8}"/>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2" name="bg object 18">
            <a:extLst>
              <a:ext uri="{FF2B5EF4-FFF2-40B4-BE49-F238E27FC236}">
                <a16:creationId xmlns:a16="http://schemas.microsoft.com/office/drawing/2014/main" id="{D031D19B-3AAF-18B1-2EFA-93DE8D0209B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5" name="object 6">
            <a:extLst>
              <a:ext uri="{FF2B5EF4-FFF2-40B4-BE49-F238E27FC236}">
                <a16:creationId xmlns:a16="http://schemas.microsoft.com/office/drawing/2014/main" id="{BC2645C7-067C-F126-164C-B958B6C2AD9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02E47709-42B0-AA7B-F6F7-E93A15DA71DB}"/>
              </a:ext>
            </a:extLst>
          </p:cNvPr>
          <p:cNvSpPr txBox="1">
            <a:spLocks/>
          </p:cNvSpPr>
          <p:nvPr userDrawn="1"/>
        </p:nvSpPr>
        <p:spPr>
          <a:xfrm>
            <a:off x="726470" y="6350540"/>
            <a:ext cx="314884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7" name="object 6">
            <a:extLst>
              <a:ext uri="{FF2B5EF4-FFF2-40B4-BE49-F238E27FC236}">
                <a16:creationId xmlns:a16="http://schemas.microsoft.com/office/drawing/2014/main" id="{003C6695-14D0-B56B-8AF8-2FEAD98080D7}"/>
              </a:ext>
            </a:extLst>
          </p:cNvPr>
          <p:cNvSpPr txBox="1">
            <a:spLocks/>
          </p:cNvSpPr>
          <p:nvPr userDrawn="1"/>
        </p:nvSpPr>
        <p:spPr>
          <a:xfrm>
            <a:off x="8466269" y="6343524"/>
            <a:ext cx="299926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i="1" dirty="0" err="1"/>
              <a:t>Théorie</a:t>
            </a:r>
            <a:r>
              <a:rPr lang="en-US" b="1" i="1" dirty="0"/>
              <a:t> et simulation des flux de circulation</a:t>
            </a:r>
            <a:endParaRPr lang="en-US" dirty="0"/>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8" name="bg object 18">
            <a:extLst>
              <a:ext uri="{FF2B5EF4-FFF2-40B4-BE49-F238E27FC236}">
                <a16:creationId xmlns:a16="http://schemas.microsoft.com/office/drawing/2014/main" id="{29A8ADAC-E992-5C6A-4C54-EADA2E469C4B}"/>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Holder 2">
            <a:extLst>
              <a:ext uri="{FF2B5EF4-FFF2-40B4-BE49-F238E27FC236}">
                <a16:creationId xmlns:a16="http://schemas.microsoft.com/office/drawing/2014/main" id="{5957C42D-494A-82B0-8D1C-B67E0335192E}"/>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20" name="bg object 17">
            <a:extLst>
              <a:ext uri="{FF2B5EF4-FFF2-40B4-BE49-F238E27FC236}">
                <a16:creationId xmlns:a16="http://schemas.microsoft.com/office/drawing/2014/main" id="{E7F27FBA-5082-8BD5-1169-400BDE22111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1" name="bg object 18">
            <a:extLst>
              <a:ext uri="{FF2B5EF4-FFF2-40B4-BE49-F238E27FC236}">
                <a16:creationId xmlns:a16="http://schemas.microsoft.com/office/drawing/2014/main" id="{0FE49067-E786-9772-BBA3-61649571926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4" name="object 6">
            <a:extLst>
              <a:ext uri="{FF2B5EF4-FFF2-40B4-BE49-F238E27FC236}">
                <a16:creationId xmlns:a16="http://schemas.microsoft.com/office/drawing/2014/main" id="{6C1B0184-365C-9B4D-439B-609B97C879B7}"/>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B178AAC2-E206-52B2-1B2E-46BBABC9A2C4}"/>
              </a:ext>
            </a:extLst>
          </p:cNvPr>
          <p:cNvSpPr txBox="1">
            <a:spLocks/>
          </p:cNvSpPr>
          <p:nvPr userDrawn="1"/>
        </p:nvSpPr>
        <p:spPr>
          <a:xfrm>
            <a:off x="726470" y="6350540"/>
            <a:ext cx="314884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5" name="object 6">
            <a:extLst>
              <a:ext uri="{FF2B5EF4-FFF2-40B4-BE49-F238E27FC236}">
                <a16:creationId xmlns:a16="http://schemas.microsoft.com/office/drawing/2014/main" id="{AF328F54-2BA9-A71F-E0BF-F9D35462F8DB}"/>
              </a:ext>
            </a:extLst>
          </p:cNvPr>
          <p:cNvSpPr txBox="1">
            <a:spLocks/>
          </p:cNvSpPr>
          <p:nvPr userDrawn="1"/>
        </p:nvSpPr>
        <p:spPr>
          <a:xfrm>
            <a:off x="8466269" y="6343524"/>
            <a:ext cx="299926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i="1" dirty="0" err="1"/>
              <a:t>Théorie</a:t>
            </a:r>
            <a:r>
              <a:rPr lang="en-US" b="1" i="1" dirty="0"/>
              <a:t> et simulation des flux de circulation</a:t>
            </a:r>
            <a:endParaRPr lang="en-US" dirty="0"/>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6" name="bg object 17">
            <a:extLst>
              <a:ext uri="{FF2B5EF4-FFF2-40B4-BE49-F238E27FC236}">
                <a16:creationId xmlns:a16="http://schemas.microsoft.com/office/drawing/2014/main" id="{1D90A085-40EF-5CB9-99CE-7093C2885F1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1FEE4250-45F2-B470-A196-1AD25322C02F}"/>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399E50B4-AE57-E62E-3F4B-094AD3B919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3" name="object 6">
            <a:extLst>
              <a:ext uri="{FF2B5EF4-FFF2-40B4-BE49-F238E27FC236}">
                <a16:creationId xmlns:a16="http://schemas.microsoft.com/office/drawing/2014/main" id="{C937F580-0FE1-32D0-D0F5-8AF7F00F6A1F}"/>
              </a:ext>
            </a:extLst>
          </p:cNvPr>
          <p:cNvSpPr txBox="1">
            <a:spLocks/>
          </p:cNvSpPr>
          <p:nvPr userDrawn="1"/>
        </p:nvSpPr>
        <p:spPr>
          <a:xfrm>
            <a:off x="726470" y="6350540"/>
            <a:ext cx="314884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4" name="object 6">
            <a:extLst>
              <a:ext uri="{FF2B5EF4-FFF2-40B4-BE49-F238E27FC236}">
                <a16:creationId xmlns:a16="http://schemas.microsoft.com/office/drawing/2014/main" id="{7CFA1151-88E9-A5CB-7858-02F3677C209B}"/>
              </a:ext>
            </a:extLst>
          </p:cNvPr>
          <p:cNvSpPr txBox="1">
            <a:spLocks/>
          </p:cNvSpPr>
          <p:nvPr userDrawn="1"/>
        </p:nvSpPr>
        <p:spPr>
          <a:xfrm>
            <a:off x="8466269" y="6343524"/>
            <a:ext cx="299926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i="1" dirty="0" err="1"/>
              <a:t>Théorie</a:t>
            </a:r>
            <a:r>
              <a:rPr lang="en-US" b="1" i="1" dirty="0"/>
              <a:t> et simulation des flux de circulation</a:t>
            </a:r>
            <a:endParaRPr lang="en-US"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bg object 18">
            <a:extLst>
              <a:ext uri="{FF2B5EF4-FFF2-40B4-BE49-F238E27FC236}">
                <a16:creationId xmlns:a16="http://schemas.microsoft.com/office/drawing/2014/main" id="{FBEE14ED-C913-D78F-F470-062A3AAE074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2">
            <a:extLst>
              <a:ext uri="{FF2B5EF4-FFF2-40B4-BE49-F238E27FC236}">
                <a16:creationId xmlns:a16="http://schemas.microsoft.com/office/drawing/2014/main" id="{7459DF3B-0AA1-3D9A-AA32-3D4C97D899EE}"/>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4" name="bg object 17">
            <a:extLst>
              <a:ext uri="{FF2B5EF4-FFF2-40B4-BE49-F238E27FC236}">
                <a16:creationId xmlns:a16="http://schemas.microsoft.com/office/drawing/2014/main" id="{8B11D50A-2F79-025D-7662-CF5D64C2448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C683C6DF-1888-140F-CF19-64473E14605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3" name="object 6">
            <a:extLst>
              <a:ext uri="{FF2B5EF4-FFF2-40B4-BE49-F238E27FC236}">
                <a16:creationId xmlns:a16="http://schemas.microsoft.com/office/drawing/2014/main" id="{3A083E05-8D64-12A5-9B60-0B6769EC526D}"/>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0AE7B1CC-CF23-70F5-E845-D07D366721E4}"/>
              </a:ext>
            </a:extLst>
          </p:cNvPr>
          <p:cNvSpPr txBox="1">
            <a:spLocks/>
          </p:cNvSpPr>
          <p:nvPr userDrawn="1"/>
        </p:nvSpPr>
        <p:spPr>
          <a:xfrm>
            <a:off x="726470" y="6350540"/>
            <a:ext cx="314884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6" name="object 6">
            <a:extLst>
              <a:ext uri="{FF2B5EF4-FFF2-40B4-BE49-F238E27FC236}">
                <a16:creationId xmlns:a16="http://schemas.microsoft.com/office/drawing/2014/main" id="{ADB56089-3597-F5CD-D9B2-0A6C147828CF}"/>
              </a:ext>
            </a:extLst>
          </p:cNvPr>
          <p:cNvSpPr txBox="1">
            <a:spLocks/>
          </p:cNvSpPr>
          <p:nvPr userDrawn="1"/>
        </p:nvSpPr>
        <p:spPr>
          <a:xfrm>
            <a:off x="8466269" y="6343524"/>
            <a:ext cx="299926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i="1" dirty="0" err="1"/>
              <a:t>Théorie</a:t>
            </a:r>
            <a:r>
              <a:rPr lang="en-US" b="1" i="1" dirty="0"/>
              <a:t> et simulation des flux de circulation</a:t>
            </a:r>
            <a:endParaRPr lang="en-US" dirty="0"/>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7816681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6" r:id="rId10"/>
    <p:sldLayoutId id="214748369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1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 Modélisation et simulation des transports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044904"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600" dirty="0">
                <a:solidFill>
                  <a:srgbClr val="0070C0"/>
                </a:solidFill>
              </a:rPr>
              <a:t>Cours n° 12 : Théorie et simulation des flux de circulation</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21A7F-F1DE-40FE-672D-2247F4AC684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4936BC7-6DE9-DF18-6B32-38BC59A1EBD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Applications concrètes</a:t>
            </a:r>
          </a:p>
        </p:txBody>
      </p:sp>
      <p:sp>
        <p:nvSpPr>
          <p:cNvPr id="5" name="object 3">
            <a:extLst>
              <a:ext uri="{FF2B5EF4-FFF2-40B4-BE49-F238E27FC236}">
                <a16:creationId xmlns:a16="http://schemas.microsoft.com/office/drawing/2014/main" id="{38BA8263-2210-BBC5-85CD-7BE3745B12BB}"/>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théorie des flux de circulation est directement utilisée dans les opérations de transport quotidiennes et la planification à long terme. Elle aide les ingénieurs à comprendre le comportement du trafic dans différentes conditions et facilite la prise de décisions visant à améliorer la sécurité, réduire les embouteillages et optimiser les performances routières. Ces concepts sont appliqués dans de nombreux scénarios concrets, du contrôle du trafic à la conception des infrastructures.</a:t>
            </a:r>
          </a:p>
        </p:txBody>
      </p:sp>
      <p:sp>
        <p:nvSpPr>
          <p:cNvPr id="7" name="Title 6">
            <a:extLst>
              <a:ext uri="{FF2B5EF4-FFF2-40B4-BE49-F238E27FC236}">
                <a16:creationId xmlns:a16="http://schemas.microsoft.com/office/drawing/2014/main" id="{2B9B44C3-C2EC-789A-7106-9C37D2DBC7E0}"/>
              </a:ext>
            </a:extLst>
          </p:cNvPr>
          <p:cNvSpPr>
            <a:spLocks noGrp="1"/>
          </p:cNvSpPr>
          <p:nvPr>
            <p:ph type="title"/>
          </p:nvPr>
        </p:nvSpPr>
        <p:spPr>
          <a:xfrm>
            <a:off x="727200" y="432000"/>
            <a:ext cx="6348514" cy="369332"/>
          </a:xfrm>
        </p:spPr>
        <p:txBody>
          <a:bodyPr/>
          <a:lstStyle/>
          <a:p>
            <a:r>
              <a:rPr lang="en-GB" dirty="0"/>
              <a:t>1. Introduction à la théorie des flux de circulation</a:t>
            </a:r>
            <a:endParaRPr lang="LID4096" dirty="0"/>
          </a:p>
        </p:txBody>
      </p:sp>
      <p:sp>
        <p:nvSpPr>
          <p:cNvPr id="2" name="object 3">
            <a:extLst>
              <a:ext uri="{FF2B5EF4-FFF2-40B4-BE49-F238E27FC236}">
                <a16:creationId xmlns:a16="http://schemas.microsoft.com/office/drawing/2014/main" id="{CAEBAB29-74BA-D50C-EE8C-1B04663537C6}"/>
              </a:ext>
            </a:extLst>
          </p:cNvPr>
          <p:cNvSpPr txBox="1"/>
          <p:nvPr/>
        </p:nvSpPr>
        <p:spPr>
          <a:xfrm>
            <a:off x="727200" y="3056315"/>
            <a:ext cx="10725152" cy="187853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théorie des flux de circulation est utilisée dans :</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Conception de la synchronisation des feux de circulation</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L'analyse de la capacité des autoroutes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Planification des grands événements ou des heures de pointe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Modélisation </a:t>
            </a:r>
            <a:r>
              <a:rPr lang="en-GB" sz="1800" dirty="0" err="1">
                <a:solidFill>
                  <a:sysClr val="windowText" lastClr="000000"/>
                </a:solidFill>
                <a:latin typeface="Arial"/>
                <a:cs typeface="Arial"/>
              </a:rPr>
              <a:t>du comportement</a:t>
            </a:r>
            <a:r>
              <a:rPr lang="en-GB" sz="1800" dirty="0">
                <a:solidFill>
                  <a:sysClr val="windowText" lastClr="000000"/>
                </a:solidFill>
                <a:latin typeface="Arial"/>
                <a:cs typeface="Arial"/>
              </a:rPr>
              <a:t> des véhicules autonomes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Systèmes de mobilité intelligente</a:t>
            </a:r>
          </a:p>
        </p:txBody>
      </p:sp>
    </p:spTree>
    <p:extLst>
      <p:ext uri="{BB962C8B-B14F-4D97-AF65-F5344CB8AC3E}">
        <p14:creationId xmlns:p14="http://schemas.microsoft.com/office/powerpoint/2010/main" val="82067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F61C6-A4DE-50B4-07C5-F3EE0CE171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BBEB522-6837-8A7C-01E1-58739451E48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Concepts fondamentaux du flux de circulation</a:t>
            </a:r>
          </a:p>
        </p:txBody>
      </p:sp>
    </p:spTree>
    <p:extLst>
      <p:ext uri="{BB962C8B-B14F-4D97-AF65-F5344CB8AC3E}">
        <p14:creationId xmlns:p14="http://schemas.microsoft.com/office/powerpoint/2010/main" val="2583613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E8297-F692-05C3-F30C-B5FEDE4DE25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A3D8A3A-98FC-4902-15F1-32C5E68EC3E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3.1 </a:t>
            </a:r>
            <a:r>
              <a:rPr lang="en-GB" sz="1800" b="1" dirty="0">
                <a:solidFill>
                  <a:sysClr val="windowText" lastClr="000000"/>
                </a:solidFill>
                <a:latin typeface="Arial"/>
                <a:cs typeface="Arial"/>
              </a:rPr>
              <a:t>Variables fondamentales : débit, vitesse, densité</a:t>
            </a:r>
          </a:p>
        </p:txBody>
      </p:sp>
      <p:sp>
        <p:nvSpPr>
          <p:cNvPr id="5" name="object 3">
            <a:extLst>
              <a:ext uri="{FF2B5EF4-FFF2-40B4-BE49-F238E27FC236}">
                <a16:creationId xmlns:a16="http://schemas.microsoft.com/office/drawing/2014/main" id="{079A3DB6-CDD6-FEE3-EB95-B20C7225AC95}"/>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Le débit de circulation désigne le mouvement des véhicules sur une route, influencé par la conception de la route, les mesures de contrôle du trafic et le comportement des conducteurs.</a:t>
            </a:r>
            <a:endParaRPr lang="en-GB"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29198D50-0CB4-41C4-E751-E88258F17111}"/>
              </a:ext>
            </a:extLst>
          </p:cNvPr>
          <p:cNvSpPr txBox="1"/>
          <p:nvPr/>
        </p:nvSpPr>
        <p:spPr>
          <a:xfrm>
            <a:off x="733424" y="249086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Le flux de circulation est caractérisé par trois paramètres fondamentaux :</a:t>
            </a:r>
          </a:p>
        </p:txBody>
      </p:sp>
      <p:sp>
        <p:nvSpPr>
          <p:cNvPr id="4" name="object 3">
            <a:extLst>
              <a:ext uri="{FF2B5EF4-FFF2-40B4-BE49-F238E27FC236}">
                <a16:creationId xmlns:a16="http://schemas.microsoft.com/office/drawing/2014/main" id="{4550AE66-252B-9733-E5CF-564D487DF19A}"/>
              </a:ext>
            </a:extLst>
          </p:cNvPr>
          <p:cNvSpPr txBox="1"/>
          <p:nvPr/>
        </p:nvSpPr>
        <p:spPr>
          <a:xfrm>
            <a:off x="733424" y="218597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Éléments clés du débit de circulation</a:t>
            </a:r>
            <a:endParaRPr lang="en-GB" sz="18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A6FD4798-70DB-812C-BA86-BA194CEF1483}"/>
              </a:ext>
            </a:extLst>
          </p:cNvPr>
          <p:cNvSpPr txBox="1"/>
          <p:nvPr/>
        </p:nvSpPr>
        <p:spPr>
          <a:xfrm>
            <a:off x="2695807" y="2977192"/>
            <a:ext cx="8633181" cy="96546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Représente le nombre de véhicules passant par un point fixe par unité de temps.</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Mesuré en véhicules par heure (</a:t>
            </a:r>
            <a:r>
              <a:rPr lang="en-US" sz="1500" dirty="0" err="1">
                <a:solidFill>
                  <a:sysClr val="windowText" lastClr="000000"/>
                </a:solidFill>
                <a:latin typeface="Arial"/>
                <a:cs typeface="Arial"/>
              </a:rPr>
              <a:t>véhicules/heure</a:t>
            </a:r>
            <a:r>
              <a:rPr lang="en-US" sz="1500" dirty="0">
                <a:solidFill>
                  <a:sysClr val="windowText" lastClr="000000"/>
                </a:solidFill>
                <a:latin typeface="Arial"/>
                <a:cs typeface="Arial"/>
              </a:rPr>
              <a:t>).</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Exemple : si 600 voitures passent un point de contrôle autoroutier en une heure, le débit est de 600 veh/h.</a:t>
            </a:r>
          </a:p>
        </p:txBody>
      </p:sp>
      <p:graphicFrame>
        <p:nvGraphicFramePr>
          <p:cNvPr id="9" name="Diagram 8">
            <a:extLst>
              <a:ext uri="{FF2B5EF4-FFF2-40B4-BE49-F238E27FC236}">
                <a16:creationId xmlns:a16="http://schemas.microsoft.com/office/drawing/2014/main" id="{A95613BD-BE76-C425-9582-FAB8D33B0521}"/>
              </a:ext>
            </a:extLst>
          </p:cNvPr>
          <p:cNvGraphicFramePr/>
          <p:nvPr>
            <p:extLst>
              <p:ext uri="{D42A27DB-BD31-4B8C-83A1-F6EECF244321}">
                <p14:modId xmlns:p14="http://schemas.microsoft.com/office/powerpoint/2010/main" val="733728143"/>
              </p:ext>
            </p:extLst>
          </p:nvPr>
        </p:nvGraphicFramePr>
        <p:xfrm>
          <a:off x="863012" y="3009521"/>
          <a:ext cx="1585609" cy="838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a:extLst>
              <a:ext uri="{FF2B5EF4-FFF2-40B4-BE49-F238E27FC236}">
                <a16:creationId xmlns:a16="http://schemas.microsoft.com/office/drawing/2014/main" id="{083FAF45-650A-2333-7346-E5123007B252}"/>
              </a:ext>
            </a:extLst>
          </p:cNvPr>
          <p:cNvGraphicFramePr/>
          <p:nvPr>
            <p:extLst>
              <p:ext uri="{D42A27DB-BD31-4B8C-83A1-F6EECF244321}">
                <p14:modId xmlns:p14="http://schemas.microsoft.com/office/powerpoint/2010/main" val="3749560929"/>
              </p:ext>
            </p:extLst>
          </p:nvPr>
        </p:nvGraphicFramePr>
        <p:xfrm>
          <a:off x="863012" y="4096020"/>
          <a:ext cx="1585609" cy="8389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object 3">
            <a:extLst>
              <a:ext uri="{FF2B5EF4-FFF2-40B4-BE49-F238E27FC236}">
                <a16:creationId xmlns:a16="http://schemas.microsoft.com/office/drawing/2014/main" id="{4B8EB20B-18EB-AD8A-B69C-F7862E322D37}"/>
              </a:ext>
            </a:extLst>
          </p:cNvPr>
          <p:cNvSpPr txBox="1"/>
          <p:nvPr/>
        </p:nvSpPr>
        <p:spPr>
          <a:xfrm>
            <a:off x="2695807" y="4119908"/>
            <a:ext cx="8633181" cy="96546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Représente le nombre de véhicules occupant une longueur de route donnée à un instant donné.</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Mesuré en véhicules par kilomètre (véhicules/km).</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US" sz="1500" dirty="0">
                <a:solidFill>
                  <a:sysClr val="windowText" lastClr="000000"/>
                </a:solidFill>
                <a:latin typeface="Arial"/>
                <a:cs typeface="Arial"/>
              </a:rPr>
              <a:t>Exemple : si 30 véhicules se trouvent sur un tronçon d'autoroute de 1 km, la densité est de 30 véh/km.</a:t>
            </a:r>
          </a:p>
        </p:txBody>
      </p:sp>
      <p:graphicFrame>
        <p:nvGraphicFramePr>
          <p:cNvPr id="14" name="Diagram 13">
            <a:extLst>
              <a:ext uri="{FF2B5EF4-FFF2-40B4-BE49-F238E27FC236}">
                <a16:creationId xmlns:a16="http://schemas.microsoft.com/office/drawing/2014/main" id="{492C5FC0-916F-634F-3C6F-4A867E48BE50}"/>
              </a:ext>
            </a:extLst>
          </p:cNvPr>
          <p:cNvGraphicFramePr/>
          <p:nvPr>
            <p:extLst>
              <p:ext uri="{D42A27DB-BD31-4B8C-83A1-F6EECF244321}">
                <p14:modId xmlns:p14="http://schemas.microsoft.com/office/powerpoint/2010/main" val="4207003242"/>
              </p:ext>
            </p:extLst>
          </p:nvPr>
        </p:nvGraphicFramePr>
        <p:xfrm>
          <a:off x="842687" y="5233126"/>
          <a:ext cx="1585609" cy="8389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5" name="object 3">
            <a:extLst>
              <a:ext uri="{FF2B5EF4-FFF2-40B4-BE49-F238E27FC236}">
                <a16:creationId xmlns:a16="http://schemas.microsoft.com/office/drawing/2014/main" id="{4C40C1BC-389C-A8F7-D629-34AF12BC3E74}"/>
              </a:ext>
            </a:extLst>
          </p:cNvPr>
          <p:cNvSpPr txBox="1"/>
          <p:nvPr/>
        </p:nvSpPr>
        <p:spPr>
          <a:xfrm>
            <a:off x="2675482" y="5257014"/>
            <a:ext cx="8880023" cy="96546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500" b="1" dirty="0">
                <a:solidFill>
                  <a:sysClr val="windowText" lastClr="000000"/>
                </a:solidFill>
                <a:latin typeface="Arial"/>
                <a:cs typeface="Arial"/>
              </a:rPr>
              <a:t>✅ </a:t>
            </a:r>
            <a:r>
              <a:rPr lang="en-GB" sz="1500" dirty="0">
                <a:solidFill>
                  <a:sysClr val="windowText" lastClr="000000"/>
                </a:solidFill>
                <a:latin typeface="Arial"/>
                <a:cs typeface="Arial"/>
              </a:rPr>
              <a:t>Vitesse moyenne des véhicules dans un flux de circulation.</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GB" sz="1500" dirty="0">
                <a:solidFill>
                  <a:sysClr val="windowText" lastClr="000000"/>
                </a:solidFill>
                <a:latin typeface="Arial"/>
                <a:cs typeface="Arial"/>
              </a:rPr>
              <a:t>Mesurée en </a:t>
            </a:r>
            <a:r>
              <a:rPr lang="en-GB" sz="1500" dirty="0" err="1">
                <a:solidFill>
                  <a:sysClr val="windowText" lastClr="000000"/>
                </a:solidFill>
                <a:latin typeface="Arial"/>
                <a:cs typeface="Arial"/>
              </a:rPr>
              <a:t>kilomètres </a:t>
            </a:r>
            <a:r>
              <a:rPr lang="en-GB" sz="1500" dirty="0">
                <a:solidFill>
                  <a:sysClr val="windowText" lastClr="000000"/>
                </a:solidFill>
                <a:latin typeface="Arial"/>
                <a:cs typeface="Arial"/>
              </a:rPr>
              <a:t>par heure (km/h).</a:t>
            </a:r>
          </a:p>
          <a:p>
            <a:pPr marL="16328" defTabSz="1175644" hangingPunct="1">
              <a:lnSpc>
                <a:spcPct val="100000"/>
              </a:lnSpc>
              <a:spcBef>
                <a:spcPts val="129"/>
              </a:spcBef>
            </a:pPr>
            <a:r>
              <a:rPr lang="en-US" sz="1500" b="1" dirty="0">
                <a:solidFill>
                  <a:sysClr val="windowText" lastClr="000000"/>
                </a:solidFill>
                <a:latin typeface="Arial"/>
                <a:cs typeface="Arial"/>
              </a:rPr>
              <a:t>✅ </a:t>
            </a:r>
            <a:r>
              <a:rPr lang="en-GB" sz="1500" dirty="0">
                <a:solidFill>
                  <a:sysClr val="windowText" lastClr="000000"/>
                </a:solidFill>
                <a:latin typeface="Arial"/>
                <a:cs typeface="Arial"/>
              </a:rPr>
              <a:t>Exemple : si la vitesse moyenne des voitures sur une autoroute est de 80 km/h, cela affecte le flux global du trafic.</a:t>
            </a:r>
          </a:p>
        </p:txBody>
      </p:sp>
      <p:sp>
        <p:nvSpPr>
          <p:cNvPr id="11" name="Title 10">
            <a:extLst>
              <a:ext uri="{FF2B5EF4-FFF2-40B4-BE49-F238E27FC236}">
                <a16:creationId xmlns:a16="http://schemas.microsoft.com/office/drawing/2014/main" id="{FD760784-EFA7-5F85-1249-2890DB8F29C9}"/>
              </a:ext>
            </a:extLst>
          </p:cNvPr>
          <p:cNvSpPr>
            <a:spLocks noGrp="1"/>
          </p:cNvSpPr>
          <p:nvPr>
            <p:ph type="title"/>
          </p:nvPr>
        </p:nvSpPr>
        <p:spPr>
          <a:xfrm>
            <a:off x="727199" y="432000"/>
            <a:ext cx="6185229" cy="369332"/>
          </a:xfrm>
        </p:spPr>
        <p:txBody>
          <a:bodyPr/>
          <a:lstStyle/>
          <a:p>
            <a:r>
              <a:rPr lang="en-GB" dirty="0"/>
              <a:t>3. Concepts fondamentaux du flux de circulation</a:t>
            </a:r>
            <a:endParaRPr lang="LID4096" dirty="0"/>
          </a:p>
        </p:txBody>
      </p:sp>
    </p:spTree>
    <p:extLst>
      <p:ext uri="{BB962C8B-B14F-4D97-AF65-F5344CB8AC3E}">
        <p14:creationId xmlns:p14="http://schemas.microsoft.com/office/powerpoint/2010/main" val="224835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0F4C-76B3-8BB9-4156-11A3DFAF861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0792AA61-B7E4-A649-8C83-7F55558D7A44}"/>
              </a:ext>
            </a:extLst>
          </p:cNvPr>
          <p:cNvSpPr/>
          <p:nvPr/>
        </p:nvSpPr>
        <p:spPr>
          <a:xfrm>
            <a:off x="1438275" y="2683214"/>
            <a:ext cx="2324100" cy="11961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object 3">
            <a:extLst>
              <a:ext uri="{FF2B5EF4-FFF2-40B4-BE49-F238E27FC236}">
                <a16:creationId xmlns:a16="http://schemas.microsoft.com/office/drawing/2014/main" id="{D7544FA7-E0A4-ACBC-6D8B-8B5D46EF8D4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Débit, densité et vitesse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27A939C-D6B4-8E3E-EAC7-58EFCBA03D1F}"/>
              </a:ext>
            </a:extLst>
          </p:cNvPr>
          <p:cNvSpPr txBox="1"/>
          <p:nvPr/>
        </p:nvSpPr>
        <p:spPr>
          <a:xfrm>
            <a:off x="733424" y="1514807"/>
            <a:ext cx="10725152" cy="380691"/>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800" dirty="0">
                <a:solidFill>
                  <a:sysClr val="windowText" lastClr="000000"/>
                </a:solidFill>
                <a:latin typeface="Arial"/>
                <a:cs typeface="Arial"/>
              </a:rPr>
              <a:t>Ces trois paramètres sont liés par l'équation fondamentale du flux de circulation :</a:t>
            </a:r>
            <a:endParaRPr lang="en-GB"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E91F6BEA-EC85-51D0-F02F-B08E944AF19C}"/>
              </a:ext>
            </a:extLst>
          </p:cNvPr>
          <p:cNvSpPr txBox="1"/>
          <p:nvPr/>
        </p:nvSpPr>
        <p:spPr>
          <a:xfrm>
            <a:off x="733424" y="4788473"/>
            <a:ext cx="8558635" cy="113730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Si la vitesse des véhicules augmente, la densité diminue (moins de voitures par unité de longueur).</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Si la densité augmente trop, la vitesse diminue, ce qui entraîne des embouteillages.</a:t>
            </a:r>
          </a:p>
        </p:txBody>
      </p:sp>
      <p:sp>
        <p:nvSpPr>
          <p:cNvPr id="4" name="object 3">
            <a:extLst>
              <a:ext uri="{FF2B5EF4-FFF2-40B4-BE49-F238E27FC236}">
                <a16:creationId xmlns:a16="http://schemas.microsoft.com/office/drawing/2014/main" id="{E6B01DD3-0294-1F36-538D-EDCDEC9689F1}"/>
              </a:ext>
            </a:extLst>
          </p:cNvPr>
          <p:cNvSpPr txBox="1"/>
          <p:nvPr/>
        </p:nvSpPr>
        <p:spPr>
          <a:xfrm>
            <a:off x="1438275" y="3027070"/>
            <a:ext cx="2324099" cy="508931"/>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3200" b="1" i="1" dirty="0">
                <a:solidFill>
                  <a:schemeClr val="bg1"/>
                </a:solidFill>
                <a:latin typeface="Arial"/>
                <a:cs typeface="Arial"/>
              </a:rPr>
              <a:t>Q = K </a:t>
            </a:r>
            <a:r>
              <a:rPr lang="en-US" sz="3200" i="1" dirty="0">
                <a:solidFill>
                  <a:schemeClr val="bg1"/>
                </a:solidFill>
                <a:latin typeface="Arial"/>
                <a:cs typeface="Arial"/>
              </a:rPr>
              <a:t>. </a:t>
            </a:r>
            <a:r>
              <a:rPr lang="en-US" sz="3200" b="1" i="1" dirty="0">
                <a:solidFill>
                  <a:schemeClr val="bg1"/>
                </a:solidFill>
                <a:latin typeface="Arial"/>
                <a:cs typeface="Arial"/>
              </a:rPr>
              <a:t>V</a:t>
            </a:r>
            <a:endParaRPr lang="en-GB" sz="3200" b="1" i="1" dirty="0">
              <a:solidFill>
                <a:schemeClr val="bg1"/>
              </a:solidFill>
              <a:latin typeface="Arial"/>
              <a:cs typeface="Arial"/>
            </a:endParaRPr>
          </a:p>
        </p:txBody>
      </p:sp>
      <p:sp>
        <p:nvSpPr>
          <p:cNvPr id="7" name="object 3">
            <a:extLst>
              <a:ext uri="{FF2B5EF4-FFF2-40B4-BE49-F238E27FC236}">
                <a16:creationId xmlns:a16="http://schemas.microsoft.com/office/drawing/2014/main" id="{4B28098E-83B8-011C-C85B-788F3F636CB5}"/>
              </a:ext>
            </a:extLst>
          </p:cNvPr>
          <p:cNvSpPr txBox="1"/>
          <p:nvPr/>
        </p:nvSpPr>
        <p:spPr>
          <a:xfrm>
            <a:off x="4107408" y="2642043"/>
            <a:ext cx="1476811" cy="1237335"/>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800" dirty="0">
                <a:solidFill>
                  <a:sysClr val="windowText" lastClr="000000"/>
                </a:solidFill>
                <a:latin typeface="Arial"/>
                <a:cs typeface="Arial"/>
              </a:rPr>
              <a:t>Q – Flux</a:t>
            </a:r>
          </a:p>
          <a:p>
            <a:pPr marL="16328" defTabSz="1175644" hangingPunct="1">
              <a:lnSpc>
                <a:spcPct val="150000"/>
              </a:lnSpc>
              <a:spcBef>
                <a:spcPts val="129"/>
              </a:spcBef>
            </a:pPr>
            <a:r>
              <a:rPr lang="en-US" sz="1800" dirty="0">
                <a:solidFill>
                  <a:sysClr val="windowText" lastClr="000000"/>
                </a:solidFill>
                <a:latin typeface="Arial"/>
                <a:cs typeface="Arial"/>
              </a:rPr>
              <a:t>K – Densité</a:t>
            </a:r>
          </a:p>
          <a:p>
            <a:pPr marL="16328" defTabSz="1175644" hangingPunct="1">
              <a:lnSpc>
                <a:spcPct val="150000"/>
              </a:lnSpc>
              <a:spcBef>
                <a:spcPts val="129"/>
              </a:spcBef>
            </a:pPr>
            <a:r>
              <a:rPr lang="en-US" sz="1800" dirty="0">
                <a:solidFill>
                  <a:sysClr val="windowText" lastClr="000000"/>
                </a:solidFill>
                <a:latin typeface="Arial"/>
                <a:cs typeface="Arial"/>
              </a:rPr>
              <a:t>V – Vitesse</a:t>
            </a:r>
          </a:p>
        </p:txBody>
      </p:sp>
      <p:pic>
        <p:nvPicPr>
          <p:cNvPr id="12" name="Picture 11">
            <a:extLst>
              <a:ext uri="{FF2B5EF4-FFF2-40B4-BE49-F238E27FC236}">
                <a16:creationId xmlns:a16="http://schemas.microsoft.com/office/drawing/2014/main" id="{552CBA49-D908-0F5E-0D4A-045F6BDFABB2}"/>
              </a:ext>
            </a:extLst>
          </p:cNvPr>
          <p:cNvPicPr>
            <a:picLocks noChangeAspect="1"/>
          </p:cNvPicPr>
          <p:nvPr/>
        </p:nvPicPr>
        <p:blipFill>
          <a:blip r:embed="rId2"/>
          <a:stretch>
            <a:fillRect/>
          </a:stretch>
        </p:blipFill>
        <p:spPr>
          <a:xfrm>
            <a:off x="9292060" y="1318567"/>
            <a:ext cx="2235649" cy="2035923"/>
          </a:xfrm>
          <a:prstGeom prst="rect">
            <a:avLst/>
          </a:prstGeom>
        </p:spPr>
      </p:pic>
      <p:pic>
        <p:nvPicPr>
          <p:cNvPr id="14" name="Picture 13">
            <a:extLst>
              <a:ext uri="{FF2B5EF4-FFF2-40B4-BE49-F238E27FC236}">
                <a16:creationId xmlns:a16="http://schemas.microsoft.com/office/drawing/2014/main" id="{98B03829-D1D8-5415-BE82-923689BD9E41}"/>
              </a:ext>
            </a:extLst>
          </p:cNvPr>
          <p:cNvPicPr>
            <a:picLocks noChangeAspect="1"/>
          </p:cNvPicPr>
          <p:nvPr/>
        </p:nvPicPr>
        <p:blipFill>
          <a:blip r:embed="rId3"/>
          <a:stretch>
            <a:fillRect/>
          </a:stretch>
        </p:blipFill>
        <p:spPr>
          <a:xfrm>
            <a:off x="6391681" y="2247703"/>
            <a:ext cx="2417390" cy="2109357"/>
          </a:xfrm>
          <a:prstGeom prst="rect">
            <a:avLst/>
          </a:prstGeom>
        </p:spPr>
      </p:pic>
      <p:pic>
        <p:nvPicPr>
          <p:cNvPr id="16" name="Picture 15">
            <a:extLst>
              <a:ext uri="{FF2B5EF4-FFF2-40B4-BE49-F238E27FC236}">
                <a16:creationId xmlns:a16="http://schemas.microsoft.com/office/drawing/2014/main" id="{2F2E56CB-CBF4-D963-995E-30CC82CCAB42}"/>
              </a:ext>
            </a:extLst>
          </p:cNvPr>
          <p:cNvPicPr>
            <a:picLocks noChangeAspect="1"/>
          </p:cNvPicPr>
          <p:nvPr/>
        </p:nvPicPr>
        <p:blipFill>
          <a:blip r:embed="rId4"/>
          <a:stretch>
            <a:fillRect/>
          </a:stretch>
        </p:blipFill>
        <p:spPr>
          <a:xfrm>
            <a:off x="9125131" y="3711074"/>
            <a:ext cx="2490983" cy="2062845"/>
          </a:xfrm>
          <a:prstGeom prst="rect">
            <a:avLst/>
          </a:prstGeom>
        </p:spPr>
      </p:pic>
      <p:sp>
        <p:nvSpPr>
          <p:cNvPr id="17" name="object 3">
            <a:extLst>
              <a:ext uri="{FF2B5EF4-FFF2-40B4-BE49-F238E27FC236}">
                <a16:creationId xmlns:a16="http://schemas.microsoft.com/office/drawing/2014/main" id="{A7E4F319-C5B5-12A0-906A-244DC022D9B5}"/>
              </a:ext>
            </a:extLst>
          </p:cNvPr>
          <p:cNvSpPr txBox="1"/>
          <p:nvPr/>
        </p:nvSpPr>
        <p:spPr>
          <a:xfrm>
            <a:off x="9102431" y="1302482"/>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p>
        </p:txBody>
      </p:sp>
      <p:sp>
        <p:nvSpPr>
          <p:cNvPr id="18" name="object 3">
            <a:extLst>
              <a:ext uri="{FF2B5EF4-FFF2-40B4-BE49-F238E27FC236}">
                <a16:creationId xmlns:a16="http://schemas.microsoft.com/office/drawing/2014/main" id="{EDBCAA24-913F-3AB2-CCD7-B7538D22B6D5}"/>
              </a:ext>
            </a:extLst>
          </p:cNvPr>
          <p:cNvSpPr txBox="1"/>
          <p:nvPr/>
        </p:nvSpPr>
        <p:spPr>
          <a:xfrm>
            <a:off x="9102430" y="2247703"/>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r>
              <a:rPr lang="en-US" sz="800" baseline="-25000" dirty="0">
                <a:solidFill>
                  <a:sysClr val="windowText" lastClr="000000"/>
                </a:solidFill>
                <a:latin typeface="Arial"/>
                <a:cs typeface="Arial"/>
              </a:rPr>
              <a:t>0</a:t>
            </a:r>
          </a:p>
        </p:txBody>
      </p:sp>
      <p:sp>
        <p:nvSpPr>
          <p:cNvPr id="19" name="object 3">
            <a:extLst>
              <a:ext uri="{FF2B5EF4-FFF2-40B4-BE49-F238E27FC236}">
                <a16:creationId xmlns:a16="http://schemas.microsoft.com/office/drawing/2014/main" id="{8DB15726-DC53-C94D-6479-197C13D47D7D}"/>
              </a:ext>
            </a:extLst>
          </p:cNvPr>
          <p:cNvSpPr txBox="1"/>
          <p:nvPr/>
        </p:nvSpPr>
        <p:spPr>
          <a:xfrm>
            <a:off x="6202051" y="2212059"/>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p>
        </p:txBody>
      </p:sp>
      <p:sp>
        <p:nvSpPr>
          <p:cNvPr id="20" name="object 3">
            <a:extLst>
              <a:ext uri="{FF2B5EF4-FFF2-40B4-BE49-F238E27FC236}">
                <a16:creationId xmlns:a16="http://schemas.microsoft.com/office/drawing/2014/main" id="{A8E7199F-4153-6ACD-C505-E9F57CD92FD7}"/>
              </a:ext>
            </a:extLst>
          </p:cNvPr>
          <p:cNvSpPr txBox="1"/>
          <p:nvPr/>
        </p:nvSpPr>
        <p:spPr>
          <a:xfrm>
            <a:off x="6202050" y="3157280"/>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r>
              <a:rPr lang="en-US" sz="800" baseline="-25000" dirty="0">
                <a:solidFill>
                  <a:sysClr val="windowText" lastClr="000000"/>
                </a:solidFill>
                <a:latin typeface="Arial"/>
                <a:cs typeface="Arial"/>
              </a:rPr>
              <a:t>0</a:t>
            </a:r>
          </a:p>
        </p:txBody>
      </p:sp>
      <p:sp>
        <p:nvSpPr>
          <p:cNvPr id="21" name="object 3">
            <a:extLst>
              <a:ext uri="{FF2B5EF4-FFF2-40B4-BE49-F238E27FC236}">
                <a16:creationId xmlns:a16="http://schemas.microsoft.com/office/drawing/2014/main" id="{B94FBD93-A646-93BA-C7AC-1CA4F692E0D9}"/>
              </a:ext>
            </a:extLst>
          </p:cNvPr>
          <p:cNvSpPr txBox="1"/>
          <p:nvPr/>
        </p:nvSpPr>
        <p:spPr>
          <a:xfrm>
            <a:off x="7700650" y="4178732"/>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err="1">
                <a:solidFill>
                  <a:sysClr val="windowText" lastClr="000000"/>
                </a:solidFill>
                <a:latin typeface="Arial"/>
                <a:cs typeface="Arial"/>
              </a:rPr>
              <a:t>q</a:t>
            </a:r>
            <a:r>
              <a:rPr lang="en-US" sz="800" baseline="-25000" dirty="0" err="1">
                <a:solidFill>
                  <a:sysClr val="windowText" lastClr="000000"/>
                </a:solidFill>
                <a:latin typeface="Arial"/>
                <a:cs typeface="Arial"/>
              </a:rPr>
              <a:t>m</a:t>
            </a:r>
            <a:endParaRPr lang="en-US" sz="800" baseline="-25000" dirty="0">
              <a:solidFill>
                <a:sysClr val="windowText" lastClr="000000"/>
              </a:solidFill>
              <a:latin typeface="Arial"/>
              <a:cs typeface="Arial"/>
            </a:endParaRPr>
          </a:p>
        </p:txBody>
      </p:sp>
      <p:sp>
        <p:nvSpPr>
          <p:cNvPr id="11" name="Title 10">
            <a:extLst>
              <a:ext uri="{FF2B5EF4-FFF2-40B4-BE49-F238E27FC236}">
                <a16:creationId xmlns:a16="http://schemas.microsoft.com/office/drawing/2014/main" id="{140FD469-A8A6-A03E-0E84-F90E01EB5DF2}"/>
              </a:ext>
            </a:extLst>
          </p:cNvPr>
          <p:cNvSpPr>
            <a:spLocks noGrp="1"/>
          </p:cNvSpPr>
          <p:nvPr>
            <p:ph type="title"/>
          </p:nvPr>
        </p:nvSpPr>
        <p:spPr>
          <a:xfrm>
            <a:off x="727200" y="432000"/>
            <a:ext cx="6217886" cy="369332"/>
          </a:xfrm>
        </p:spPr>
        <p:txBody>
          <a:bodyPr/>
          <a:lstStyle/>
          <a:p>
            <a:r>
              <a:rPr lang="en-GB" dirty="0"/>
              <a:t>3. Concepts fondamentaux du flux de circulation</a:t>
            </a:r>
            <a:endParaRPr lang="LID4096" dirty="0"/>
          </a:p>
        </p:txBody>
      </p:sp>
    </p:spTree>
    <p:extLst>
      <p:ext uri="{BB962C8B-B14F-4D97-AF65-F5344CB8AC3E}">
        <p14:creationId xmlns:p14="http://schemas.microsoft.com/office/powerpoint/2010/main" val="239211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08B78-42C0-DDE3-6005-B95F9746AE4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D96C2-C1CF-32B9-C0DF-3486B484BE8C}"/>
              </a:ext>
            </a:extLst>
          </p:cNvPr>
          <p:cNvSpPr txBox="1"/>
          <p:nvPr/>
        </p:nvSpPr>
        <p:spPr>
          <a:xfrm>
            <a:off x="733424" y="90533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3.2 États du trafic</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CF7163C1-E6A5-FFC5-60B6-188048C0D575}"/>
              </a:ext>
            </a:extLst>
          </p:cNvPr>
          <p:cNvSpPr txBox="1"/>
          <p:nvPr/>
        </p:nvSpPr>
        <p:spPr>
          <a:xfrm>
            <a:off x="733424" y="1395061"/>
            <a:ext cx="10725152" cy="1588714"/>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dirty="0">
                <a:solidFill>
                  <a:sysClr val="windowText" lastClr="000000"/>
                </a:solidFill>
                <a:latin typeface="Arial"/>
                <a:cs typeface="Arial"/>
              </a:rPr>
              <a:t>Comprendre les états du trafic aide à prendre des décisions en matière de gestion du trafic.</a:t>
            </a:r>
            <a:endParaRPr lang="en-US" sz="1800" dirty="0">
              <a:solidFill>
                <a:sysClr val="windowText" lastClr="000000"/>
              </a:solidFill>
              <a:latin typeface="Arial"/>
              <a:cs typeface="Arial"/>
            </a:endParaRPr>
          </a:p>
          <a:p>
            <a:pPr marL="15875" lvl="1" indent="-15875" defTabSz="1175644" hangingPunct="1">
              <a:lnSpc>
                <a:spcPct val="100000"/>
              </a:lnSpc>
              <a:spcBef>
                <a:spcPts val="129"/>
              </a:spcBef>
            </a:pPr>
            <a:endParaRPr lang="en-US" sz="800" dirty="0">
              <a:solidFill>
                <a:sysClr val="windowText" lastClr="000000"/>
              </a:solidFill>
              <a:latin typeface="Arial"/>
              <a:cs typeface="Arial"/>
            </a:endParaRP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Fluidité : les véhicules circulent librement sans interaction</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Flux à pleine capacité : la route est pleinement utilisée, débit maximal</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Flux congestionné : circulation lente, trafic instable</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Planification des évacuations d'urgence.</a:t>
            </a:r>
          </a:p>
        </p:txBody>
      </p:sp>
      <p:sp>
        <p:nvSpPr>
          <p:cNvPr id="7" name="Title 6">
            <a:extLst>
              <a:ext uri="{FF2B5EF4-FFF2-40B4-BE49-F238E27FC236}">
                <a16:creationId xmlns:a16="http://schemas.microsoft.com/office/drawing/2014/main" id="{113CA628-B485-E611-D87D-1BFD952802D1}"/>
              </a:ext>
            </a:extLst>
          </p:cNvPr>
          <p:cNvSpPr>
            <a:spLocks noGrp="1"/>
          </p:cNvSpPr>
          <p:nvPr>
            <p:ph type="title"/>
          </p:nvPr>
        </p:nvSpPr>
        <p:spPr>
          <a:xfrm>
            <a:off x="727199" y="432000"/>
            <a:ext cx="6185229" cy="369332"/>
          </a:xfrm>
        </p:spPr>
        <p:txBody>
          <a:bodyPr/>
          <a:lstStyle/>
          <a:p>
            <a:r>
              <a:rPr lang="en-GB" dirty="0"/>
              <a:t>3. Concepts fondamentaux du flux de circulation</a:t>
            </a:r>
            <a:endParaRPr lang="LID4096" dirty="0"/>
          </a:p>
        </p:txBody>
      </p:sp>
      <p:sp>
        <p:nvSpPr>
          <p:cNvPr id="12" name="object 3">
            <a:extLst>
              <a:ext uri="{FF2B5EF4-FFF2-40B4-BE49-F238E27FC236}">
                <a16:creationId xmlns:a16="http://schemas.microsoft.com/office/drawing/2014/main" id="{D53DDC37-E54F-B12A-7B52-AE9DAC7F2B07}"/>
              </a:ext>
            </a:extLst>
          </p:cNvPr>
          <p:cNvSpPr txBox="1"/>
          <p:nvPr/>
        </p:nvSpPr>
        <p:spPr>
          <a:xfrm>
            <a:off x="727200" y="333390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Applications concrètes</a:t>
            </a:r>
            <a:endParaRPr lang="en-GB" sz="18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A05CE738-21D3-BE2B-1CC9-FEB9034BE495}"/>
              </a:ext>
            </a:extLst>
          </p:cNvPr>
          <p:cNvSpPr txBox="1"/>
          <p:nvPr/>
        </p:nvSpPr>
        <p:spPr>
          <a:xfrm>
            <a:off x="727200" y="3823630"/>
            <a:ext cx="10725152" cy="2142712"/>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dirty="0">
                <a:solidFill>
                  <a:sysClr val="windowText" lastClr="000000"/>
                </a:solidFill>
                <a:latin typeface="Arial"/>
                <a:cs typeface="Arial"/>
              </a:rPr>
              <a:t>La théorie du flux de circulation est directement utilisée dans les opérations de transport quotidiennes et la planification à long terme. Elle aide les ingénieurs à comprendre le comportement du trafic dans différentes conditions et facilite la prise de décisions visant à améliorer la sécurité, réduire les embouteillages et optimiser les performances routières.</a:t>
            </a:r>
          </a:p>
          <a:p>
            <a:pPr marL="15875" lvl="1" indent="-15875" defTabSz="1175644" hangingPunct="1">
              <a:lnSpc>
                <a:spcPct val="100000"/>
              </a:lnSpc>
              <a:spcBef>
                <a:spcPts val="129"/>
              </a:spcBef>
            </a:pPr>
            <a:endParaRPr lang="en-US" sz="800" dirty="0">
              <a:solidFill>
                <a:sysClr val="windowText" lastClr="000000"/>
              </a:solidFill>
              <a:latin typeface="Arial"/>
              <a:cs typeface="Arial"/>
            </a:endParaRPr>
          </a:p>
          <a:p>
            <a:pPr marL="16328" lvl="1" defTabSz="1175644" hangingPunct="1">
              <a:lnSpc>
                <a:spcPct val="100000"/>
              </a:lnSpc>
              <a:spcBef>
                <a:spcPts val="129"/>
              </a:spcBef>
            </a:pPr>
            <a:r>
              <a:rPr lang="en-US" sz="1800" dirty="0">
                <a:solidFill>
                  <a:sysClr val="windowText" lastClr="000000"/>
                </a:solidFill>
                <a:latin typeface="Arial"/>
                <a:cs typeface="Arial"/>
              </a:rPr>
              <a:t>✅ Prévision de la congestion sur les autoroutes.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Conception d'ajouts de voies ou de rampes d'accès</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Fixation des limites de vitesse.</a:t>
            </a:r>
          </a:p>
          <a:p>
            <a:pPr marL="16328" lvl="1" defTabSz="1175644" hangingPunct="1">
              <a:lnSpc>
                <a:spcPct val="100000"/>
              </a:lnSpc>
              <a:spcBef>
                <a:spcPts val="129"/>
              </a:spcBef>
            </a:pPr>
            <a:r>
              <a:rPr lang="en-US" sz="1800" dirty="0">
                <a:solidFill>
                  <a:sysClr val="windowText" lastClr="000000"/>
                </a:solidFill>
                <a:latin typeface="Arial"/>
                <a:cs typeface="Arial"/>
              </a:rPr>
              <a:t>✅ Planification des évacuations d'urgence.</a:t>
            </a:r>
          </a:p>
        </p:txBody>
      </p:sp>
    </p:spTree>
    <p:extLst>
      <p:ext uri="{BB962C8B-B14F-4D97-AF65-F5344CB8AC3E}">
        <p14:creationId xmlns:p14="http://schemas.microsoft.com/office/powerpoint/2010/main" val="3927792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78C9D-7F76-12F3-76F1-17FDC7674B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C741BC9-95E4-A763-10B4-4EB08BD5AE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Flux de trafic microscopique</a:t>
            </a:r>
          </a:p>
        </p:txBody>
      </p:sp>
    </p:spTree>
    <p:extLst>
      <p:ext uri="{BB962C8B-B14F-4D97-AF65-F5344CB8AC3E}">
        <p14:creationId xmlns:p14="http://schemas.microsoft.com/office/powerpoint/2010/main" val="1482374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8928-77ED-0041-A620-DAA021A496E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E2B8D5A-4448-688C-9A8D-C8166F0D9D85}"/>
              </a:ext>
            </a:extLst>
          </p:cNvPr>
          <p:cNvSpPr txBox="1"/>
          <p:nvPr/>
        </p:nvSpPr>
        <p:spPr>
          <a:xfrm>
            <a:off x="733424" y="90533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4.1 Qu'est-ce que la modélisation microscopique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2DD0DCA-C218-4C83-62B8-DEFA22E5C649}"/>
              </a:ext>
            </a:extLst>
          </p:cNvPr>
          <p:cNvSpPr txBox="1"/>
          <p:nvPr/>
        </p:nvSpPr>
        <p:spPr>
          <a:xfrm>
            <a:off x="733424" y="1395061"/>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 microscopique du trafic représente le trafic au niveau des véhicules individuels. Elle examine comment chaque conducteur accélère, décélère, change de voie et réagit à l'environnement qui l'entoure. Cette perspective détaillée nous aide à comprendre comment </a:t>
            </a:r>
            <a:r>
              <a:rPr lang="en-GB" sz="1800" dirty="0" err="1">
                <a:solidFill>
                  <a:sysClr val="windowText" lastClr="000000"/>
                </a:solidFill>
                <a:latin typeface="Arial"/>
                <a:cs typeface="Arial"/>
              </a:rPr>
              <a:t>de</a:t>
            </a:r>
            <a:r>
              <a:rPr lang="en-GB" sz="1800" dirty="0">
                <a:solidFill>
                  <a:sysClr val="windowText" lastClr="000000"/>
                </a:solidFill>
                <a:latin typeface="Arial"/>
                <a:cs typeface="Arial"/>
              </a:rPr>
              <a:t> petits </a:t>
            </a:r>
            <a:r>
              <a:rPr lang="en-GB" sz="1800" dirty="0" err="1">
                <a:solidFill>
                  <a:sysClr val="windowText" lastClr="000000"/>
                </a:solidFill>
                <a:latin typeface="Arial"/>
                <a:cs typeface="Arial"/>
              </a:rPr>
              <a:t>comportements </a:t>
            </a:r>
            <a:r>
              <a:rPr lang="en-GB" sz="1800" dirty="0">
                <a:solidFill>
                  <a:sysClr val="windowText" lastClr="000000"/>
                </a:solidFill>
                <a:latin typeface="Arial"/>
                <a:cs typeface="Arial"/>
              </a:rPr>
              <a:t>peuvent conduire à des phénomènes de circulation plus importants tels que les embouteillages, les vagues de ralentissements ou les goulets d'étranglement.</a:t>
            </a:r>
            <a:endParaRPr lang="en-US"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C46C57F8-73B9-B1AA-4146-8B5666BD743F}"/>
              </a:ext>
            </a:extLst>
          </p:cNvPr>
          <p:cNvSpPr txBox="1"/>
          <p:nvPr/>
        </p:nvSpPr>
        <p:spPr>
          <a:xfrm>
            <a:off x="734342" y="3321590"/>
            <a:ext cx="10725152" cy="22966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microscopiques simulent le mouvement des véhicules un par un, en tenant compte :</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Le comportement du conducteur : accélération, décélération, décisions de changement de voie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Les interactions entre les véhicules : distance de sécurité, réaction au freinage, dépassements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Les règles de circulation : feux de signalisation, panneaux stop, limitations de vitesse</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Contrairement aux modèles macroscopiques qui traitent le trafic comme un flux continu, les modèles microscopiques se concentrent sur </a:t>
            </a:r>
            <a:r>
              <a:rPr lang="en-GB" sz="1800" b="1" dirty="0">
                <a:solidFill>
                  <a:sysClr val="windowText" lastClr="000000"/>
                </a:solidFill>
                <a:latin typeface="Arial"/>
                <a:cs typeface="Arial"/>
              </a:rPr>
              <a:t>la prise de décision individuelle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la dynamique au niveau des véhicules</a:t>
            </a:r>
            <a:r>
              <a:rPr lang="en-GB" sz="1800" dirty="0">
                <a:solidFill>
                  <a:sysClr val="windowText" lastClr="000000"/>
                </a:solidFill>
                <a:latin typeface="Arial"/>
                <a:cs typeface="Arial"/>
              </a:rPr>
              <a:t>, ce qui les rend idéaux pour la simulation détaillée et les systèmes de transport intelligents (ITS).</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29E2ABF4-3FE6-4999-0DF3-2C8C447DB2E6}"/>
              </a:ext>
            </a:extLst>
          </p:cNvPr>
          <p:cNvSpPr txBox="1"/>
          <p:nvPr/>
        </p:nvSpPr>
        <p:spPr>
          <a:xfrm>
            <a:off x="734342" y="288812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Définition et portée </a:t>
            </a:r>
            <a:endParaRPr lang="en-GB" sz="1800" b="1"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2C7CFBD7-444A-76D1-FE06-3788C8224D2C}"/>
              </a:ext>
            </a:extLst>
          </p:cNvPr>
          <p:cNvSpPr>
            <a:spLocks noGrp="1"/>
          </p:cNvSpPr>
          <p:nvPr>
            <p:ph type="title"/>
          </p:nvPr>
        </p:nvSpPr>
        <p:spPr>
          <a:xfrm>
            <a:off x="727200" y="432000"/>
            <a:ext cx="4704771" cy="369332"/>
          </a:xfrm>
        </p:spPr>
        <p:txBody>
          <a:bodyPr/>
          <a:lstStyle/>
          <a:p>
            <a:r>
              <a:rPr lang="en-GB" dirty="0"/>
              <a:t>4. Flux de circulation microscopique</a:t>
            </a:r>
            <a:endParaRPr lang="LID4096" dirty="0"/>
          </a:p>
        </p:txBody>
      </p:sp>
    </p:spTree>
    <p:extLst>
      <p:ext uri="{BB962C8B-B14F-4D97-AF65-F5344CB8AC3E}">
        <p14:creationId xmlns:p14="http://schemas.microsoft.com/office/powerpoint/2010/main" val="7969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D800-CA1A-D247-415E-917ED864DB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297458D-E96A-EE19-66F4-ED7AC49EF11D}"/>
              </a:ext>
            </a:extLst>
          </p:cNvPr>
          <p:cNvSpPr txBox="1"/>
          <p:nvPr/>
        </p:nvSpPr>
        <p:spPr>
          <a:xfrm>
            <a:off x="733424" y="95976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Caractéristiques clés</a:t>
            </a:r>
          </a:p>
        </p:txBody>
      </p:sp>
      <p:sp>
        <p:nvSpPr>
          <p:cNvPr id="5" name="object 3">
            <a:extLst>
              <a:ext uri="{FF2B5EF4-FFF2-40B4-BE49-F238E27FC236}">
                <a16:creationId xmlns:a16="http://schemas.microsoft.com/office/drawing/2014/main" id="{4BBC0FFE-943E-8C71-7425-7266F6912830}"/>
              </a:ext>
            </a:extLst>
          </p:cNvPr>
          <p:cNvSpPr txBox="1"/>
          <p:nvPr/>
        </p:nvSpPr>
        <p:spPr>
          <a:xfrm>
            <a:off x="733424" y="1449491"/>
            <a:ext cx="10725152" cy="124759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Les modèles microscopiques de flux de circulation capturent le comportement individuel des conducteurs sur la route. Ces modèles se concentrent sur les mouvements détaillés de chaque véhicule et son interaction directe avec les véhicules environnants. Ce niveau de détail aide les chercheurs et les ingénieurs à comprendre comment de petits changements </a:t>
            </a:r>
            <a:r>
              <a:rPr lang="en-GB" sz="1600" dirty="0" err="1">
                <a:solidFill>
                  <a:sysClr val="windowText" lastClr="000000"/>
                </a:solidFill>
                <a:latin typeface="Arial"/>
                <a:cs typeface="Arial"/>
              </a:rPr>
              <a:t>de comportement</a:t>
            </a:r>
            <a:r>
              <a:rPr lang="en-GB" sz="1600" dirty="0">
                <a:solidFill>
                  <a:sysClr val="windowText" lastClr="000000"/>
                </a:solidFill>
                <a:latin typeface="Arial"/>
                <a:cs typeface="Arial"/>
              </a:rPr>
              <a:t>, tels que des réactions retardées ou des freinages brusques, peuvent créer des phénomènes de circulation plus importants, tels que des ondes de choc ou des embouteillages.</a:t>
            </a:r>
            <a:endParaRPr lang="en-US" sz="16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D467E414-6771-5C43-4672-677B78A87AA6}"/>
              </a:ext>
            </a:extLst>
          </p:cNvPr>
          <p:cNvSpPr>
            <a:spLocks noGrp="1"/>
          </p:cNvSpPr>
          <p:nvPr>
            <p:ph type="title"/>
          </p:nvPr>
        </p:nvSpPr>
        <p:spPr>
          <a:xfrm>
            <a:off x="727200" y="432000"/>
            <a:ext cx="4672114" cy="369332"/>
          </a:xfrm>
        </p:spPr>
        <p:txBody>
          <a:bodyPr/>
          <a:lstStyle/>
          <a:p>
            <a:r>
              <a:rPr lang="en-GB" dirty="0"/>
              <a:t>4. Flux de circulation microscopique</a:t>
            </a:r>
            <a:endParaRPr lang="LID4096" dirty="0"/>
          </a:p>
        </p:txBody>
      </p:sp>
      <p:sp>
        <p:nvSpPr>
          <p:cNvPr id="2" name="object 3">
            <a:extLst>
              <a:ext uri="{FF2B5EF4-FFF2-40B4-BE49-F238E27FC236}">
                <a16:creationId xmlns:a16="http://schemas.microsoft.com/office/drawing/2014/main" id="{C3DE3A14-E384-32E9-D884-4B75D3C266B2}"/>
              </a:ext>
            </a:extLst>
          </p:cNvPr>
          <p:cNvSpPr txBox="1"/>
          <p:nvPr/>
        </p:nvSpPr>
        <p:spPr>
          <a:xfrm>
            <a:off x="727200" y="2855518"/>
            <a:ext cx="10725152" cy="3404595"/>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Représentation individuelle des véhicules : </a:t>
            </a:r>
            <a:r>
              <a:rPr lang="en-GB" sz="1600" dirty="0">
                <a:solidFill>
                  <a:sysClr val="windowText" lastClr="000000"/>
                </a:solidFill>
                <a:latin typeface="Arial"/>
                <a:cs typeface="Arial"/>
              </a:rPr>
              <a:t>chaque véhicule est </a:t>
            </a:r>
            <a:r>
              <a:rPr lang="en-GB" sz="1600" dirty="0" err="1">
                <a:solidFill>
                  <a:sysClr val="windowText" lastClr="000000"/>
                </a:solidFill>
                <a:latin typeface="Arial"/>
                <a:cs typeface="Arial"/>
              </a:rPr>
              <a:t>modélisé </a:t>
            </a:r>
            <a:r>
              <a:rPr lang="en-GB" sz="1600" dirty="0">
                <a:solidFill>
                  <a:sysClr val="windowText" lastClr="000000"/>
                </a:solidFill>
                <a:latin typeface="Arial"/>
                <a:cs typeface="Arial"/>
              </a:rPr>
              <a:t>séparément avec sa propre position, sa vitesse et son accélération.</a:t>
            </a:r>
          </a:p>
          <a:p>
            <a:pPr marL="538163" indent="-285750" defTabSz="1175644" hangingPunct="1">
              <a:lnSpc>
                <a:spcPct val="100000"/>
              </a:lnSpc>
              <a:spcBef>
                <a:spcPts val="129"/>
              </a:spcBef>
              <a:buFont typeface="Wingdings" panose="05000000000000000000" pitchFamily="2" charset="2"/>
              <a:buChar char="v"/>
            </a:pPr>
            <a:r>
              <a:rPr lang="en-GB" sz="1600" b="1" dirty="0" err="1">
                <a:solidFill>
                  <a:sysClr val="windowText" lastClr="000000"/>
                </a:solidFill>
                <a:latin typeface="Arial"/>
                <a:cs typeface="Arial"/>
              </a:rPr>
              <a:t>Comportement</a:t>
            </a:r>
            <a:r>
              <a:rPr lang="en-GB" sz="1600" b="1" dirty="0">
                <a:solidFill>
                  <a:sysClr val="windowText" lastClr="000000"/>
                </a:solidFill>
                <a:latin typeface="Arial"/>
                <a:cs typeface="Arial"/>
              </a:rPr>
              <a:t> spécifique au conducteur : </a:t>
            </a:r>
            <a:r>
              <a:rPr lang="en-GB" sz="1600" dirty="0">
                <a:solidFill>
                  <a:sysClr val="windowText" lastClr="000000"/>
                </a:solidFill>
                <a:latin typeface="Arial"/>
                <a:cs typeface="Arial"/>
              </a:rPr>
              <a:t>les modèles incluent le temps de réaction, la vitesse souhaitée, l'agressivité et la prise de décision.</a:t>
            </a:r>
          </a:p>
          <a:p>
            <a:pPr marL="538163"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Dynamique de suivi des voitures : </a:t>
            </a:r>
            <a:r>
              <a:rPr lang="en-GB" sz="1600" dirty="0">
                <a:solidFill>
                  <a:sysClr val="windowText" lastClr="000000"/>
                </a:solidFill>
                <a:latin typeface="Arial"/>
                <a:cs typeface="Arial"/>
              </a:rPr>
              <a:t>les véhicules ajustent leur vitesse en fonction de la distance et de la vitesse de la voiture qui les précède.</a:t>
            </a:r>
          </a:p>
          <a:p>
            <a:pPr marL="538163"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Décisions de changement de voie : </a:t>
            </a:r>
            <a:r>
              <a:rPr lang="en-GB" sz="1600" dirty="0">
                <a:solidFill>
                  <a:sysClr val="windowText" lastClr="000000"/>
                </a:solidFill>
                <a:latin typeface="Arial"/>
                <a:cs typeface="Arial"/>
              </a:rPr>
              <a:t>les décisions de changement de voie dépendent de la sécurité, des incitations et des conditions de circulation environnantes.</a:t>
            </a:r>
          </a:p>
          <a:p>
            <a:pPr marL="538163"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Haute résolution temporelle et spatiale :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des véhicules est mis à jour en continu (souvent toutes les 0,1 à 1 seconde).</a:t>
            </a:r>
          </a:p>
          <a:p>
            <a:pPr marL="538163"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Interaction détaillée avec les contrôles de circulation : </a:t>
            </a:r>
            <a:r>
              <a:rPr lang="en-GB" sz="1600" dirty="0">
                <a:solidFill>
                  <a:sysClr val="windowText" lastClr="000000"/>
                </a:solidFill>
                <a:latin typeface="Arial"/>
                <a:cs typeface="Arial"/>
              </a:rPr>
              <a:t>les modèles capturent la manière dont les véhicules individuels réagissent aux feux de signalisation, aux panneaux stop, aux règles de priorité et aux limitations de vitesse.</a:t>
            </a:r>
            <a:endParaRPr lang="en-US" sz="1600" dirty="0">
              <a:solidFill>
                <a:sysClr val="windowText" lastClr="000000"/>
              </a:solidFill>
              <a:latin typeface="Arial"/>
              <a:cs typeface="Arial"/>
            </a:endParaRPr>
          </a:p>
        </p:txBody>
      </p:sp>
    </p:spTree>
    <p:extLst>
      <p:ext uri="{BB962C8B-B14F-4D97-AF65-F5344CB8AC3E}">
        <p14:creationId xmlns:p14="http://schemas.microsoft.com/office/powerpoint/2010/main" val="1233180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A4FA2-6BAC-6DD5-EB24-EB3F417AE97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7C5A431-CB73-A677-2728-6368837C8F98}"/>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4.3 Modèles de suivi de véhicule</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F60FF52B-8E3B-A93F-221D-2F862C1531B6}"/>
              </a:ext>
            </a:extLst>
          </p:cNvPr>
          <p:cNvSpPr txBox="1"/>
          <p:nvPr/>
        </p:nvSpPr>
        <p:spPr>
          <a:xfrm>
            <a:off x="733424" y="151480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de suivi de voiture décrivent comment un conducteur contrôle son véhicule en fonction du véhicule qui le précède.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Ces modèles déterminent l'accélération, la décélération, la distance de suivi et la réaction aux conditions de circulation changeantes. Ils sont essentiels pour simuler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réaliste des conducteurs,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les embouteillages et </a:t>
            </a:r>
            <a:r>
              <a:rPr lang="en-GB" sz="1800" dirty="0" err="1">
                <a:solidFill>
                  <a:sysClr val="windowText" lastClr="000000"/>
                </a:solidFill>
                <a:latin typeface="Arial"/>
                <a:cs typeface="Arial"/>
              </a:rPr>
              <a:t>modéliser </a:t>
            </a:r>
            <a:r>
              <a:rPr lang="en-GB" sz="1800" dirty="0">
                <a:solidFill>
                  <a:sysClr val="windowText" lastClr="000000"/>
                </a:solidFill>
                <a:latin typeface="Arial"/>
                <a:cs typeface="Arial"/>
              </a:rPr>
              <a:t>les mouvements des véhicules autonomes.</a:t>
            </a:r>
            <a:endParaRPr lang="en-US" sz="18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8B62F378-D9B1-BCA0-29B8-BE8179046C7A}"/>
              </a:ext>
            </a:extLst>
          </p:cNvPr>
          <p:cNvSpPr>
            <a:spLocks noGrp="1"/>
          </p:cNvSpPr>
          <p:nvPr>
            <p:ph type="title"/>
          </p:nvPr>
        </p:nvSpPr>
        <p:spPr>
          <a:xfrm>
            <a:off x="727199" y="432000"/>
            <a:ext cx="4661229" cy="369332"/>
          </a:xfrm>
        </p:spPr>
        <p:txBody>
          <a:bodyPr/>
          <a:lstStyle/>
          <a:p>
            <a:r>
              <a:rPr lang="en-GB" dirty="0"/>
              <a:t>4. Flux de circulation microscopique</a:t>
            </a:r>
            <a:endParaRPr lang="LID4096" dirty="0"/>
          </a:p>
        </p:txBody>
      </p:sp>
      <p:sp>
        <p:nvSpPr>
          <p:cNvPr id="2" name="object 3">
            <a:extLst>
              <a:ext uri="{FF2B5EF4-FFF2-40B4-BE49-F238E27FC236}">
                <a16:creationId xmlns:a16="http://schemas.microsoft.com/office/drawing/2014/main" id="{F43A6A81-3279-0864-45E4-B11FC84D7D1C}"/>
              </a:ext>
            </a:extLst>
          </p:cNvPr>
          <p:cNvSpPr txBox="1"/>
          <p:nvPr/>
        </p:nvSpPr>
        <p:spPr>
          <a:xfrm>
            <a:off x="727200" y="3364992"/>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Concepts clés des modèles de suivi de voiture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Décrivent comment un véhicule ajuste sa vitesse en fonction de la distance (écart) et de la différence de vitesse par rapport au véhicule qui le précède.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Capturer le temps de réaction du conducteur, la vitesse souhaitée et les marges de sécurité.</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Influencez la formation des vagues d'arrêt-départ, des ondes de choc et des embouteillages.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Utilisé dans de nombreux outils de simulation tels que VISSIM, SUMO et AIMSUN.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818516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E77-5AF4-6775-418A-558D994898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83FEC8C-F4FC-EF79-C576-1D36016A2A8B}"/>
              </a:ext>
            </a:extLst>
          </p:cNvPr>
          <p:cNvSpPr txBox="1"/>
          <p:nvPr/>
        </p:nvSpPr>
        <p:spPr>
          <a:xfrm>
            <a:off x="733424" y="894448"/>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Modèles courants de suivi de voiture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B88489B-B81C-FB34-F2E8-F0A278A30BF3}"/>
              </a:ext>
            </a:extLst>
          </p:cNvPr>
          <p:cNvSpPr txBox="1"/>
          <p:nvPr/>
        </p:nvSpPr>
        <p:spPr>
          <a:xfrm>
            <a:off x="733424" y="1384175"/>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Modèle GHR (Gazis–Herman–Rothery)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Ajuste la vitesse en fonction de </a:t>
            </a:r>
            <a:r>
              <a:rPr lang="en-GB" sz="1800" b="1" dirty="0">
                <a:solidFill>
                  <a:sysClr val="windowText" lastClr="000000"/>
                </a:solidFill>
                <a:latin typeface="Arial"/>
                <a:cs typeface="Arial"/>
              </a:rPr>
              <a:t>l'écart,</a:t>
            </a:r>
            <a:r>
              <a:rPr lang="en-GB" sz="1800" dirty="0">
                <a:solidFill>
                  <a:sysClr val="windowText" lastClr="000000"/>
                </a:solidFill>
                <a:latin typeface="Arial"/>
                <a:cs typeface="Arial"/>
              </a:rPr>
              <a:t> de </a:t>
            </a:r>
            <a:r>
              <a:rPr lang="en-GB" sz="1800" b="1" dirty="0">
                <a:solidFill>
                  <a:sysClr val="windowText" lastClr="000000"/>
                </a:solidFill>
                <a:latin typeface="Arial"/>
                <a:cs typeface="Arial"/>
              </a:rPr>
              <a:t>la vitesse relative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des paramètres de sensibilité</a:t>
            </a:r>
            <a:r>
              <a:rPr lang="en-GB" sz="1800" dirty="0">
                <a:solidFill>
                  <a:sysClr val="windowText" lastClr="000000"/>
                </a:solidFill>
                <a:latin typeface="Arial"/>
                <a:cs typeface="Arial"/>
              </a:rPr>
              <a: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Représente la réaction humaine au véhicule qui précède.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Utile pour étudier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 base des conducteurs et la stabilité du flux de circulation.</a:t>
            </a:r>
            <a:endParaRPr lang="en-US" sz="18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989D3094-6270-58FF-D569-C45D573B9A03}"/>
              </a:ext>
            </a:extLst>
          </p:cNvPr>
          <p:cNvSpPr>
            <a:spLocks noGrp="1"/>
          </p:cNvSpPr>
          <p:nvPr>
            <p:ph type="title"/>
          </p:nvPr>
        </p:nvSpPr>
        <p:spPr>
          <a:xfrm>
            <a:off x="727199" y="432000"/>
            <a:ext cx="4628571" cy="369332"/>
          </a:xfrm>
        </p:spPr>
        <p:txBody>
          <a:bodyPr/>
          <a:lstStyle/>
          <a:p>
            <a:r>
              <a:rPr lang="en-GB" dirty="0"/>
              <a:t>4. Flux de circulation microscopique</a:t>
            </a:r>
            <a:endParaRPr lang="LID4096" dirty="0"/>
          </a:p>
        </p:txBody>
      </p:sp>
      <p:sp>
        <p:nvSpPr>
          <p:cNvPr id="4" name="object 3">
            <a:extLst>
              <a:ext uri="{FF2B5EF4-FFF2-40B4-BE49-F238E27FC236}">
                <a16:creationId xmlns:a16="http://schemas.microsoft.com/office/drawing/2014/main" id="{10581C7D-90D9-1C72-CFB5-1CA67738C653}"/>
              </a:ext>
            </a:extLst>
          </p:cNvPr>
          <p:cNvSpPr txBox="1"/>
          <p:nvPr/>
        </p:nvSpPr>
        <p:spPr>
          <a:xfrm>
            <a:off x="733424" y="2687156"/>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IDM – Modèle de conducteur intelligent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L'un des modèles de suivi de voiture les plus utilisés aujourd'hui.</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Fournit une accélération/décélération fluide et réaliste.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Comprend la vitesse souhaitée, l'intervalle de sécurité, l'accélération maximale et le freinage confortable.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Utilisé dans la simulation microscopique et la recherche sur les véhicules autonomes.</a:t>
            </a:r>
            <a:endParaRPr lang="en-US" sz="1800"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5FD6980A-89AC-4454-F879-3BB44C7250C9}"/>
              </a:ext>
            </a:extLst>
          </p:cNvPr>
          <p:cNvSpPr txBox="1"/>
          <p:nvPr/>
        </p:nvSpPr>
        <p:spPr>
          <a:xfrm>
            <a:off x="733424" y="4486794"/>
            <a:ext cx="10725152" cy="143995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Modèles de suivi de véhicule ACC/AV</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Conçus pour le régulateur de vitesse adaptatif (ACC) et les véhicules autonomes (AV).</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Les véhicules ajustent automatiquement leur vitesse à l'aide de capteurs (radar/LiDAR).</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Offre </a:t>
            </a:r>
            <a:r>
              <a:rPr lang="en-GB" sz="1800" dirty="0" err="1">
                <a:solidFill>
                  <a:sysClr val="windowText" lastClr="000000"/>
                </a:solidFill>
                <a:latin typeface="Arial"/>
                <a:cs typeface="Arial"/>
              </a:rPr>
              <a:t>un comportement</a:t>
            </a:r>
            <a:r>
              <a:rPr lang="en-GB" sz="1800" dirty="0">
                <a:solidFill>
                  <a:sysClr val="windowText" lastClr="000000"/>
                </a:solidFill>
                <a:latin typeface="Arial"/>
                <a:cs typeface="Arial"/>
              </a:rPr>
              <a:t> cohérent et à faible variance, idéal pour les simulations de conduite coopérative et de peloton de véhicules autonomes.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15835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EC51-462E-62BA-3509-2F370FCC421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134E443-2EED-CAAF-F984-2C814D7900B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4.4 </a:t>
            </a:r>
            <a:r>
              <a:rPr lang="en-GB" sz="1800" b="1" dirty="0">
                <a:solidFill>
                  <a:sysClr val="windowText" lastClr="000000"/>
                </a:solidFill>
                <a:latin typeface="Arial"/>
                <a:cs typeface="Arial"/>
              </a:rPr>
              <a:t>Modèles de changement de voie</a:t>
            </a:r>
          </a:p>
        </p:txBody>
      </p:sp>
      <p:sp>
        <p:nvSpPr>
          <p:cNvPr id="5" name="object 3">
            <a:extLst>
              <a:ext uri="{FF2B5EF4-FFF2-40B4-BE49-F238E27FC236}">
                <a16:creationId xmlns:a16="http://schemas.microsoft.com/office/drawing/2014/main" id="{791F1AF6-3BC4-0D86-8F11-3F4517844C44}"/>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de changement de voie décrivent comment et pourquoi les conducteurs décident de changer de voie. Ces décisions dépendent de la sécurité, de l'espace disponible, des règles de circulation et de l'intention du conducteur (par exemple, dépasser, se préparer à tourner). </a:t>
            </a:r>
            <a:r>
              <a:rPr lang="en-GB" sz="1800" dirty="0" err="1">
                <a:solidFill>
                  <a:sysClr val="windowText" lastClr="000000"/>
                </a:solidFill>
                <a:latin typeface="Arial"/>
                <a:cs typeface="Arial"/>
              </a:rPr>
              <a:t>Une modélisation</a:t>
            </a:r>
            <a:r>
              <a:rPr lang="en-GB" sz="1800" dirty="0">
                <a:solidFill>
                  <a:sysClr val="windowText" lastClr="000000"/>
                </a:solidFill>
                <a:latin typeface="Arial"/>
                <a:cs typeface="Arial"/>
              </a:rPr>
              <a:t> précise des changements de voie est essentielle pour des simulations de trafic réalistes, en particulier sur les autoroutes à plusieurs voies et aux intersections complexes.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9C75E628-5F36-EC28-8DC7-19547794819C}"/>
              </a:ext>
            </a:extLst>
          </p:cNvPr>
          <p:cNvSpPr>
            <a:spLocks noGrp="1"/>
          </p:cNvSpPr>
          <p:nvPr>
            <p:ph type="title"/>
          </p:nvPr>
        </p:nvSpPr>
        <p:spPr>
          <a:xfrm>
            <a:off x="727199" y="432000"/>
            <a:ext cx="4661229" cy="369332"/>
          </a:xfrm>
        </p:spPr>
        <p:txBody>
          <a:bodyPr/>
          <a:lstStyle/>
          <a:p>
            <a:r>
              <a:rPr lang="en-GB" dirty="0"/>
              <a:t>4. Flux de circulation microscopique</a:t>
            </a:r>
            <a:endParaRPr lang="LID4096" dirty="0"/>
          </a:p>
        </p:txBody>
      </p:sp>
      <p:sp>
        <p:nvSpPr>
          <p:cNvPr id="2" name="object 3">
            <a:extLst>
              <a:ext uri="{FF2B5EF4-FFF2-40B4-BE49-F238E27FC236}">
                <a16:creationId xmlns:a16="http://schemas.microsoft.com/office/drawing/2014/main" id="{BACCCF24-2AD1-525F-3314-CFE8EB2CE83F}"/>
              </a:ext>
            </a:extLst>
          </p:cNvPr>
          <p:cNvSpPr txBox="1"/>
          <p:nvPr/>
        </p:nvSpPr>
        <p:spPr>
          <a:xfrm>
            <a:off x="727200" y="3105890"/>
            <a:ext cx="10725152" cy="261207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Types de modèles de changement de voie :</a:t>
            </a:r>
          </a:p>
          <a:p>
            <a:pPr marL="16328" defTabSz="1175644" hangingPunct="1">
              <a:lnSpc>
                <a:spcPct val="100000"/>
              </a:lnSpc>
              <a:spcBef>
                <a:spcPts val="129"/>
              </a:spcBef>
            </a:pPr>
            <a:endParaRPr lang="en-GB" sz="1800" b="1"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1. Modèles basés sur des règles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Utilisent un ensemble de règles claires pour décider quand un véhicule change de voie.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 modèle MOBIL évalue :</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La sécurité (le changement est-il sûr ?)</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Avantage (cela améliorera-t-il ma vitesse ?)</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Impact sur les autres (cela entraîne-t-il un danger ou un freinage brusque ?)</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Largement utilisé en raison de sa simplicité et de </a:t>
            </a:r>
            <a:r>
              <a:rPr lang="en-GB" sz="1800" dirty="0" err="1">
                <a:solidFill>
                  <a:sysClr val="windowText" lastClr="000000"/>
                </a:solidFill>
                <a:latin typeface="Arial"/>
                <a:cs typeface="Arial"/>
              </a:rPr>
              <a:t>son comportement</a:t>
            </a:r>
            <a:r>
              <a:rPr lang="en-GB" sz="1800" dirty="0">
                <a:solidFill>
                  <a:sysClr val="windowText" lastClr="000000"/>
                </a:solidFill>
                <a:latin typeface="Arial"/>
                <a:cs typeface="Arial"/>
              </a:rPr>
              <a:t> réaliste.</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733069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8C498-D09B-321F-A73A-8CC6D6DA5E5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CF7FBC9-8FD4-B7CC-0690-C1A3ED04D639}"/>
              </a:ext>
            </a:extLst>
          </p:cNvPr>
          <p:cNvSpPr>
            <a:spLocks noGrp="1"/>
          </p:cNvSpPr>
          <p:nvPr>
            <p:ph type="title"/>
          </p:nvPr>
        </p:nvSpPr>
        <p:spPr>
          <a:xfrm>
            <a:off x="727200" y="432000"/>
            <a:ext cx="4084286" cy="369332"/>
          </a:xfrm>
        </p:spPr>
        <p:txBody>
          <a:bodyPr/>
          <a:lstStyle/>
          <a:p>
            <a:r>
              <a:rPr lang="en-GB" dirty="0"/>
              <a:t>4. Flux de trafic microscopique</a:t>
            </a:r>
            <a:endParaRPr lang="LID4096" dirty="0"/>
          </a:p>
        </p:txBody>
      </p:sp>
      <p:sp>
        <p:nvSpPr>
          <p:cNvPr id="2" name="object 3">
            <a:extLst>
              <a:ext uri="{FF2B5EF4-FFF2-40B4-BE49-F238E27FC236}">
                <a16:creationId xmlns:a16="http://schemas.microsoft.com/office/drawing/2014/main" id="{E15DDE6C-CE90-95D7-78BD-059BDDC68599}"/>
              </a:ext>
            </a:extLst>
          </p:cNvPr>
          <p:cNvSpPr txBox="1"/>
          <p:nvPr/>
        </p:nvSpPr>
        <p:spPr>
          <a:xfrm>
            <a:off x="733425" y="1025080"/>
            <a:ext cx="10725152" cy="24581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Modèles d'acceptation des intervalles</a:t>
            </a:r>
          </a:p>
          <a:p>
            <a:pPr marL="16328" defTabSz="1175644" hangingPunct="1">
              <a:lnSpc>
                <a:spcPct val="100000"/>
              </a:lnSpc>
              <a:spcBef>
                <a:spcPts val="129"/>
              </a:spcBef>
            </a:pPr>
            <a:endParaRPr lang="en-GB" sz="800" b="1"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 véhicule ne change de voie que si un écart suffisant est disponible dans la voie cible.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Basé sur le jugement du conducteur en matière de sécurité et de confort.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Utilisé pour simuler les jonctions, les sections sinueuses et les ronds-points.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Facteurs clés :</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Écart minimum acceptable</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Vitesse relative par rapport aux voitures dans la voie cible</a:t>
            </a:r>
          </a:p>
          <a:p>
            <a:pPr marL="896938" indent="-28575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Agressivité du conducteur</a:t>
            </a:r>
          </a:p>
        </p:txBody>
      </p:sp>
    </p:spTree>
    <p:extLst>
      <p:ext uri="{BB962C8B-B14F-4D97-AF65-F5344CB8AC3E}">
        <p14:creationId xmlns:p14="http://schemas.microsoft.com/office/powerpoint/2010/main" val="1470263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02279-2D9A-DB99-8940-492C9A6570A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0D0F0B3-2566-501A-8722-E6AAEE8F9B2D}"/>
              </a:ext>
            </a:extLst>
          </p:cNvPr>
          <p:cNvSpPr txBox="1"/>
          <p:nvPr/>
        </p:nvSpPr>
        <p:spPr>
          <a:xfrm>
            <a:off x="733424" y="85090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4.5 Simulation microscopique du trafic</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30A54AA-5329-73E9-0698-E97C8C7C9CCA}"/>
              </a:ext>
            </a:extLst>
          </p:cNvPr>
          <p:cNvSpPr txBox="1"/>
          <p:nvPr/>
        </p:nvSpPr>
        <p:spPr>
          <a:xfrm>
            <a:off x="733424" y="1231773"/>
            <a:ext cx="10725152" cy="100137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Les outils de simulation microscopique du trafic modélisent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individuel des véhicules à l'aide de règles de suivi et de changement de voie. Ils permettent aux planificateurs et aux chercheurs de visualiser le fonctionnement du trafic dans des environnements détaillés tels que les intersections, les ronds-points, les corridors urbains et les scénarios de test de véhicules autonomes.</a:t>
            </a:r>
            <a:endParaRPr lang="en-US" sz="16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72C68182-7E4A-3540-9993-DB07B342C981}"/>
              </a:ext>
            </a:extLst>
          </p:cNvPr>
          <p:cNvSpPr>
            <a:spLocks noGrp="1"/>
          </p:cNvSpPr>
          <p:nvPr>
            <p:ph type="title"/>
          </p:nvPr>
        </p:nvSpPr>
        <p:spPr>
          <a:xfrm>
            <a:off x="727200" y="432000"/>
            <a:ext cx="4683000" cy="369332"/>
          </a:xfrm>
        </p:spPr>
        <p:txBody>
          <a:bodyPr/>
          <a:lstStyle/>
          <a:p>
            <a:r>
              <a:rPr lang="en-GB" dirty="0"/>
              <a:t>4. Flux de circulation microscopique</a:t>
            </a:r>
            <a:endParaRPr lang="LID4096" dirty="0"/>
          </a:p>
        </p:txBody>
      </p:sp>
      <p:sp>
        <p:nvSpPr>
          <p:cNvPr id="2" name="object 3">
            <a:extLst>
              <a:ext uri="{FF2B5EF4-FFF2-40B4-BE49-F238E27FC236}">
                <a16:creationId xmlns:a16="http://schemas.microsoft.com/office/drawing/2014/main" id="{E90BF894-DA2C-86E0-4B40-371E06377648}"/>
              </a:ext>
            </a:extLst>
          </p:cNvPr>
          <p:cNvSpPr txBox="1"/>
          <p:nvPr/>
        </p:nvSpPr>
        <p:spPr>
          <a:xfrm>
            <a:off x="727200" y="2223767"/>
            <a:ext cx="10725152" cy="410991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Outils de simulation microscopique populaires :</a:t>
            </a:r>
          </a:p>
          <a:p>
            <a:pPr marL="16328" defTabSz="1175644" hangingPunct="1">
              <a:lnSpc>
                <a:spcPct val="100000"/>
              </a:lnSpc>
              <a:spcBef>
                <a:spcPts val="129"/>
              </a:spcBef>
            </a:pPr>
            <a:r>
              <a:rPr lang="en-GB" sz="1600" b="1" dirty="0">
                <a:solidFill>
                  <a:sysClr val="windowText" lastClr="000000"/>
                </a:solidFill>
                <a:latin typeface="Arial"/>
                <a:cs typeface="Arial"/>
              </a:rPr>
              <a:t>1. VISSIM</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Logiciel de simulation microscopique conforme aux normes industrielles.</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Modèles très détaillés pour les feux de signalisation, les règles de priorité, les piétons, les vélos et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des véhicules autonomes.</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Souvent utilisé pour la conception d'intersections, l'évaluation du contrôle des feux de signalisation et les études sur la priorité des transports publics.</a:t>
            </a:r>
          </a:p>
          <a:p>
            <a:pPr marL="16328" defTabSz="1175644" hangingPunct="1">
              <a:lnSpc>
                <a:spcPct val="100000"/>
              </a:lnSpc>
              <a:spcBef>
                <a:spcPts val="129"/>
              </a:spcBef>
            </a:pPr>
            <a:r>
              <a:rPr lang="en-GB" sz="1600" b="1" dirty="0">
                <a:solidFill>
                  <a:sysClr val="windowText" lastClr="000000"/>
                </a:solidFill>
                <a:latin typeface="Arial"/>
                <a:cs typeface="Arial"/>
              </a:rPr>
              <a:t>2. SUMO (Simulation of Urban Mobility)</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Simulateur microscopique open source très flexible.</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Prend en charge les réseaux à grande échelle, l'attribution d'itinéraires et les véhicules connectés/automatisés.</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Populaire dans la recherche universitaire et les études sur la communication des véhicules autonomes.</a:t>
            </a:r>
          </a:p>
          <a:p>
            <a:pPr marL="16328" defTabSz="1175644" hangingPunct="1">
              <a:lnSpc>
                <a:spcPct val="100000"/>
              </a:lnSpc>
              <a:spcBef>
                <a:spcPts val="129"/>
              </a:spcBef>
            </a:pPr>
            <a:r>
              <a:rPr lang="en-GB" sz="1600" b="1" dirty="0">
                <a:solidFill>
                  <a:sysClr val="windowText" lastClr="000000"/>
                </a:solidFill>
                <a:latin typeface="Arial"/>
                <a:cs typeface="Arial"/>
              </a:rPr>
              <a:t>3. AIMSUN</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Propose des simulations microscopiques, mésoscopiques et hybrides.</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Performant dans les opérations en temps réel, la gestion prédictive du trafic et la modélisation des réseaux urbains.</a:t>
            </a:r>
          </a:p>
          <a:p>
            <a:pPr marL="538163"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Prend en charge l'attribution dynamique du trafic et les tests de scénarios complexes.</a:t>
            </a:r>
            <a:endParaRPr lang="en-US" sz="1600" dirty="0">
              <a:solidFill>
                <a:sysClr val="windowText" lastClr="000000"/>
              </a:solidFill>
              <a:latin typeface="Arial"/>
              <a:cs typeface="Arial"/>
            </a:endParaRPr>
          </a:p>
        </p:txBody>
      </p:sp>
    </p:spTree>
    <p:extLst>
      <p:ext uri="{BB962C8B-B14F-4D97-AF65-F5344CB8AC3E}">
        <p14:creationId xmlns:p14="http://schemas.microsoft.com/office/powerpoint/2010/main" val="3551125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ACDC0-F752-5DE7-4299-E8AA7E2EFC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41F0BC-D4CF-5923-2839-40E91E383C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Théorie macroscopique des flux de circulation</a:t>
            </a:r>
          </a:p>
        </p:txBody>
      </p:sp>
    </p:spTree>
    <p:extLst>
      <p:ext uri="{BB962C8B-B14F-4D97-AF65-F5344CB8AC3E}">
        <p14:creationId xmlns:p14="http://schemas.microsoft.com/office/powerpoint/2010/main" val="3361376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DE07F-30BF-191C-9F98-E8FEFEC022A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7AF76EB-B7DC-BD9F-E8A0-363F3366D47C}"/>
              </a:ext>
            </a:extLst>
          </p:cNvPr>
          <p:cNvSpPr txBox="1"/>
          <p:nvPr/>
        </p:nvSpPr>
        <p:spPr>
          <a:xfrm>
            <a:off x="733424" y="85090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5.1 Qu'est-ce que la modélisation macroscopique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8227C62-2730-3094-04C4-676F8D4E69C8}"/>
              </a:ext>
            </a:extLst>
          </p:cNvPr>
          <p:cNvSpPr txBox="1"/>
          <p:nvPr/>
        </p:nvSpPr>
        <p:spPr>
          <a:xfrm>
            <a:off x="733424" y="1340633"/>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 macroscopique du trafic étudie les flux de circulation à un niveau agrégé plutôt que de se concentrer sur les véhicules individuels. Au lieu de </a:t>
            </a:r>
            <a:r>
              <a:rPr lang="en-GB" sz="1800" dirty="0" err="1">
                <a:solidFill>
                  <a:sysClr val="windowText" lastClr="000000"/>
                </a:solidFill>
                <a:latin typeface="Arial"/>
                <a:cs typeface="Arial"/>
              </a:rPr>
              <a:t>modéliser </a:t>
            </a:r>
            <a:r>
              <a:rPr lang="en-GB" sz="1800" dirty="0">
                <a:solidFill>
                  <a:sysClr val="windowText" lastClr="000000"/>
                </a:solidFill>
                <a:latin typeface="Arial"/>
                <a:cs typeface="Arial"/>
              </a:rPr>
              <a:t>chaque conducteur séparément, elle décrit le trafic à l'aide de variables collectives telles que le débit, la vitesse et la densité. Cette approche est utile pour comprendre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du trafic à grande échelle sur les corridors, les autoroutes ou l'ensemble des réseaux.</a:t>
            </a:r>
            <a:endParaRPr lang="en-US" sz="1800" b="1"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69733240-44C7-4983-6EF2-BD787E79E5FA}"/>
              </a:ext>
            </a:extLst>
          </p:cNvPr>
          <p:cNvSpPr txBox="1"/>
          <p:nvPr/>
        </p:nvSpPr>
        <p:spPr>
          <a:xfrm>
            <a:off x="727200" y="3310245"/>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Modèles macroscopiques :</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Traitent le trafic comme un </a:t>
            </a:r>
            <a:r>
              <a:rPr lang="en-GB" sz="1800" b="1" dirty="0">
                <a:solidFill>
                  <a:sysClr val="windowText" lastClr="000000"/>
                </a:solidFill>
                <a:latin typeface="Arial"/>
                <a:cs typeface="Arial"/>
              </a:rPr>
              <a:t>flux continu</a:t>
            </a:r>
            <a:r>
              <a:rPr lang="en-GB" sz="1800" dirty="0">
                <a:solidFill>
                  <a:sysClr val="windowText" lastClr="000000"/>
                </a:solidFill>
                <a:latin typeface="Arial"/>
                <a:cs typeface="Arial"/>
              </a:rPr>
              <a:t>, similaire à la dynamique des fluides.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Utilisent </a:t>
            </a:r>
            <a:r>
              <a:rPr lang="en-GB" sz="1800" b="1" dirty="0">
                <a:solidFill>
                  <a:sysClr val="windowText" lastClr="000000"/>
                </a:solidFill>
                <a:latin typeface="Arial"/>
                <a:cs typeface="Arial"/>
              </a:rPr>
              <a:t>des mesures agrégées </a:t>
            </a:r>
            <a:r>
              <a:rPr lang="en-GB" sz="1800" dirty="0">
                <a:solidFill>
                  <a:sysClr val="windowText" lastClr="000000"/>
                </a:solidFill>
                <a:latin typeface="Arial"/>
                <a:cs typeface="Arial"/>
              </a:rPr>
              <a:t>telles que la vitesse moyenne, le flux total et la densité des véhicules.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Se concentrent sur </a:t>
            </a:r>
            <a:r>
              <a:rPr lang="en-GB" sz="1800" b="1" dirty="0">
                <a:solidFill>
                  <a:sysClr val="windowText" lastClr="000000"/>
                </a:solidFill>
                <a:latin typeface="Arial"/>
                <a:cs typeface="Arial"/>
              </a:rPr>
              <a:t>les tendances générales</a:t>
            </a:r>
            <a:r>
              <a:rPr lang="en-GB" sz="1800" dirty="0">
                <a:solidFill>
                  <a:sysClr val="windowText" lastClr="000000"/>
                </a:solidFill>
                <a:latin typeface="Arial"/>
                <a:cs typeface="Arial"/>
              </a:rPr>
              <a:t>, et non sur les décisions individuelles des conducteurs.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Sont idéaux pour </a:t>
            </a:r>
            <a:r>
              <a:rPr lang="en-GB" sz="1800" dirty="0" err="1">
                <a:solidFill>
                  <a:sysClr val="windowText" lastClr="000000"/>
                </a:solidFill>
                <a:latin typeface="Arial"/>
                <a:cs typeface="Arial"/>
              </a:rPr>
              <a:t>analyser </a:t>
            </a:r>
            <a:r>
              <a:rPr lang="en-GB" sz="1800" b="1" dirty="0">
                <a:solidFill>
                  <a:sysClr val="windowText" lastClr="000000"/>
                </a:solidFill>
                <a:latin typeface="Arial"/>
                <a:cs typeface="Arial"/>
              </a:rPr>
              <a:t>les conditions de circulation à grande échelle</a:t>
            </a:r>
            <a:r>
              <a:rPr lang="en-GB" sz="1800" dirty="0">
                <a:solidFill>
                  <a:sysClr val="windowText" lastClr="000000"/>
                </a:solidFill>
                <a:latin typeface="Arial"/>
                <a:cs typeface="Arial"/>
              </a:rPr>
              <a:t>, les modèles de congestion et la relation entre la vitesse, le flux et la densité.</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Soutiennent </a:t>
            </a:r>
            <a:r>
              <a:rPr lang="en-GB" sz="1800" b="1" dirty="0">
                <a:solidFill>
                  <a:sysClr val="windowText" lastClr="000000"/>
                </a:solidFill>
                <a:latin typeface="Arial"/>
                <a:cs typeface="Arial"/>
              </a:rPr>
              <a:t>la planification stratégique</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la conception des autoroutes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les politiques de contrôle du trafic</a:t>
            </a:r>
            <a:r>
              <a:rPr lang="en-GB" sz="1800" dirty="0">
                <a:solidFill>
                  <a:sysClr val="windowText" lastClr="000000"/>
                </a:solidFill>
                <a:latin typeface="Arial"/>
                <a:cs typeface="Arial"/>
              </a:rPr>
              <a:t>.</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C23E9A2D-DB01-36A6-0EA2-B845CC64A48B}"/>
              </a:ext>
            </a:extLst>
          </p:cNvPr>
          <p:cNvSpPr txBox="1"/>
          <p:nvPr/>
        </p:nvSpPr>
        <p:spPr>
          <a:xfrm>
            <a:off x="727200" y="293171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Définition et portée :</a:t>
            </a:r>
            <a:endParaRPr lang="en-GB" sz="1800" b="1"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DF93ECF5-FD2A-DADF-EF7E-3BD287543923}"/>
              </a:ext>
            </a:extLst>
          </p:cNvPr>
          <p:cNvSpPr>
            <a:spLocks noGrp="1"/>
          </p:cNvSpPr>
          <p:nvPr>
            <p:ph type="title"/>
          </p:nvPr>
        </p:nvSpPr>
        <p:spPr>
          <a:xfrm>
            <a:off x="727199" y="432000"/>
            <a:ext cx="6032829" cy="369332"/>
          </a:xfrm>
        </p:spPr>
        <p:txBody>
          <a:bodyPr/>
          <a:lstStyle/>
          <a:p>
            <a:r>
              <a:rPr lang="en-GB" dirty="0"/>
              <a:t>5. Théorie macroscopique du flux de circulation</a:t>
            </a:r>
            <a:endParaRPr lang="LID4096" dirty="0"/>
          </a:p>
        </p:txBody>
      </p:sp>
    </p:spTree>
    <p:extLst>
      <p:ext uri="{BB962C8B-B14F-4D97-AF65-F5344CB8AC3E}">
        <p14:creationId xmlns:p14="http://schemas.microsoft.com/office/powerpoint/2010/main" val="433213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4C9D2-9F84-A43A-1D44-EDE5613E1A4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3374CA-791D-97C2-A108-C25D1670A1F7}"/>
              </a:ext>
            </a:extLst>
          </p:cNvPr>
          <p:cNvSpPr txBox="1"/>
          <p:nvPr/>
        </p:nvSpPr>
        <p:spPr>
          <a:xfrm>
            <a:off x="733424" y="850906"/>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Variables clés (relations agrégées flux-densité-vitesse) :</a:t>
            </a:r>
          </a:p>
        </p:txBody>
      </p:sp>
      <p:sp>
        <p:nvSpPr>
          <p:cNvPr id="5" name="object 3">
            <a:extLst>
              <a:ext uri="{FF2B5EF4-FFF2-40B4-BE49-F238E27FC236}">
                <a16:creationId xmlns:a16="http://schemas.microsoft.com/office/drawing/2014/main" id="{8319FD5C-2A2C-DDE8-7AFE-DE00213DBC76}"/>
              </a:ext>
            </a:extLst>
          </p:cNvPr>
          <p:cNvSpPr txBox="1"/>
          <p:nvPr/>
        </p:nvSpPr>
        <p:spPr>
          <a:xfrm>
            <a:off x="733424" y="1340633"/>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 flux de circulation macroscopique décrit le comportement du trafic à grande échelle à l'aide de trois variables agrégées : le flux, la densité et la vitesse. Ces variables nous aident à comprendre le niveau d'encombrement d'une route, la vitesse à laquelle circulent les véhicules et le nombre de véhicules que le réseau routier peut accueillir.</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F6D6C27F-AA87-A1C4-14BD-CAF371E6E9E1}"/>
              </a:ext>
            </a:extLst>
          </p:cNvPr>
          <p:cNvSpPr>
            <a:spLocks noGrp="1"/>
          </p:cNvSpPr>
          <p:nvPr>
            <p:ph type="title"/>
          </p:nvPr>
        </p:nvSpPr>
        <p:spPr>
          <a:xfrm>
            <a:off x="727200" y="432000"/>
            <a:ext cx="6054600" cy="369332"/>
          </a:xfrm>
        </p:spPr>
        <p:txBody>
          <a:bodyPr/>
          <a:lstStyle/>
          <a:p>
            <a:r>
              <a:rPr lang="en-GB" dirty="0"/>
              <a:t>5. Théorie macroscopique du flux de circulation</a:t>
            </a:r>
            <a:endParaRPr lang="LID4096" dirty="0"/>
          </a:p>
        </p:txBody>
      </p:sp>
      <p:sp>
        <p:nvSpPr>
          <p:cNvPr id="2" name="object 3">
            <a:extLst>
              <a:ext uri="{FF2B5EF4-FFF2-40B4-BE49-F238E27FC236}">
                <a16:creationId xmlns:a16="http://schemas.microsoft.com/office/drawing/2014/main" id="{8B2CC748-70CD-2F9C-B0D6-A22AF7D1699B}"/>
              </a:ext>
            </a:extLst>
          </p:cNvPr>
          <p:cNvSpPr txBox="1"/>
          <p:nvPr/>
        </p:nvSpPr>
        <p:spPr>
          <a:xfrm>
            <a:off x="733424" y="2502317"/>
            <a:ext cx="10725152" cy="377136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Variables macroscopiques principales :</a:t>
            </a:r>
          </a:p>
          <a:p>
            <a:pPr marL="16328" defTabSz="1175644" hangingPunct="1">
              <a:lnSpc>
                <a:spcPct val="100000"/>
              </a:lnSpc>
              <a:spcBef>
                <a:spcPts val="129"/>
              </a:spcBef>
            </a:pPr>
            <a:r>
              <a:rPr lang="en-GB" sz="1800" dirty="0">
                <a:solidFill>
                  <a:sysClr val="windowText" lastClr="000000"/>
                </a:solidFill>
                <a:latin typeface="Arial"/>
                <a:cs typeface="Arial"/>
              </a:rPr>
              <a:t>1. Flux de circulation (Q)</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Nombre de véhicules passant par un point spécifique par unité de temps.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Mesuré en véhicules par heure (véhicules/heure).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Représente le volume de trafic sur la route.</a:t>
            </a:r>
          </a:p>
          <a:p>
            <a:pPr marL="16328" defTabSz="1175644" hangingPunct="1">
              <a:lnSpc>
                <a:spcPct val="100000"/>
              </a:lnSpc>
              <a:spcBef>
                <a:spcPts val="129"/>
              </a:spcBef>
            </a:pPr>
            <a:r>
              <a:rPr lang="en-GB" sz="1800" dirty="0">
                <a:solidFill>
                  <a:sysClr val="windowText" lastClr="000000"/>
                </a:solidFill>
                <a:latin typeface="Arial"/>
                <a:cs typeface="Arial"/>
              </a:rPr>
              <a:t>2. Densité du trafic (K)</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Nombre de véhicules par unité de longueur de route.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Mesuré en véhicules par </a:t>
            </a:r>
            <a:r>
              <a:rPr lang="en-GB" sz="1800" dirty="0" err="1">
                <a:solidFill>
                  <a:sysClr val="windowText" lastClr="000000"/>
                </a:solidFill>
                <a:latin typeface="Arial"/>
                <a:cs typeface="Arial"/>
              </a:rPr>
              <a:t>kilomètre </a:t>
            </a:r>
            <a:r>
              <a:rPr lang="en-GB" sz="1800" dirty="0">
                <a:solidFill>
                  <a:sysClr val="windowText" lastClr="000000"/>
                </a:solidFill>
                <a:latin typeface="Arial"/>
                <a:cs typeface="Arial"/>
              </a:rPr>
              <a:t>(véhicules/km).</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Indique la distance entre les véhicules.</a:t>
            </a:r>
          </a:p>
          <a:p>
            <a:pPr marL="16328" defTabSz="1175644" hangingPunct="1">
              <a:lnSpc>
                <a:spcPct val="100000"/>
              </a:lnSpc>
              <a:spcBef>
                <a:spcPts val="129"/>
              </a:spcBef>
            </a:pPr>
            <a:r>
              <a:rPr lang="en-GB" sz="1800" dirty="0">
                <a:solidFill>
                  <a:sysClr val="windowText" lastClr="000000"/>
                </a:solidFill>
                <a:latin typeface="Arial"/>
                <a:cs typeface="Arial"/>
              </a:rPr>
              <a:t>3. Vitesse du trafic (V)</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Vitesse moyenne des véhicules sur un tronçon routier donné.</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Mesurée en km/h ou mph.</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Permet de décrire les conditions de circulation (flux libre ou congestion).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1900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A9F1-2796-616F-F3E3-46DB12E4AB5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E269DAB-309B-43D4-D6EE-54764577D8EE}"/>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Relation entre les variables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4802655-08FA-278B-0C0D-ACCE6343C3E1}"/>
              </a:ext>
            </a:extLst>
          </p:cNvPr>
          <p:cNvSpPr txBox="1"/>
          <p:nvPr/>
        </p:nvSpPr>
        <p:spPr>
          <a:xfrm>
            <a:off x="733424" y="1514807"/>
            <a:ext cx="10725152" cy="319171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Ces variables sont liées par l'équation fondamentale du flux de circulation :</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b="1" dirty="0">
              <a:solidFill>
                <a:sysClr val="windowText" lastClr="000000"/>
              </a:solidFill>
              <a:latin typeface="Arial"/>
              <a:cs typeface="Arial"/>
            </a:endParaRPr>
          </a:p>
          <a:p>
            <a:pPr marL="16328" defTabSz="1175644" hangingPunct="1">
              <a:lnSpc>
                <a:spcPct val="100000"/>
              </a:lnSpc>
              <a:spcBef>
                <a:spcPts val="129"/>
              </a:spcBef>
            </a:pPr>
            <a:endParaRPr lang="en-US" sz="18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Densité plus élevée avec une vitesse modérée → augmentation du flux</a:t>
            </a: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Densité supérieure à un niveau critique → baisse de la vitesse → diminution du flux</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Exemple :</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Autoroute à circulation fluide : </a:t>
            </a:r>
            <a:r>
              <a:rPr lang="en-GB" sz="1800" dirty="0">
                <a:solidFill>
                  <a:sysClr val="windowText" lastClr="000000"/>
                </a:solidFill>
                <a:latin typeface="Arial"/>
                <a:cs typeface="Arial"/>
              </a:rPr>
              <a:t>faible densité → vitesse élevée → flux modéré</a:t>
            </a:r>
            <a:r>
              <a:rPr lang="en-US" sz="1800" dirty="0">
                <a:solidFill>
                  <a:sysClr val="windowText" lastClr="000000"/>
                </a:solidFill>
                <a:latin typeface="Arial"/>
                <a:cs typeface="Arial"/>
              </a:rPr>
              <a:t>.</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Embouteillage : </a:t>
            </a:r>
            <a:r>
              <a:rPr lang="en-GB" sz="1800" dirty="0">
                <a:solidFill>
                  <a:sysClr val="windowText" lastClr="000000"/>
                </a:solidFill>
                <a:latin typeface="Arial"/>
                <a:cs typeface="Arial"/>
              </a:rPr>
              <a:t>densité élevée → vitesse très faible → faible flux</a:t>
            </a:r>
            <a:endParaRPr lang="en-US" sz="1800" dirty="0">
              <a:solidFill>
                <a:sysClr val="windowText" lastClr="000000"/>
              </a:solidFill>
              <a:latin typeface="Arial"/>
              <a:cs typeface="Arial"/>
            </a:endParaRPr>
          </a:p>
        </p:txBody>
      </p:sp>
      <p:sp>
        <p:nvSpPr>
          <p:cNvPr id="9" name="Rectangle: Rounded Corners 8">
            <a:extLst>
              <a:ext uri="{FF2B5EF4-FFF2-40B4-BE49-F238E27FC236}">
                <a16:creationId xmlns:a16="http://schemas.microsoft.com/office/drawing/2014/main" id="{AD8AB1BA-DF53-6F55-D6F0-547D3D680FF3}"/>
              </a:ext>
            </a:extLst>
          </p:cNvPr>
          <p:cNvSpPr/>
          <p:nvPr/>
        </p:nvSpPr>
        <p:spPr>
          <a:xfrm>
            <a:off x="2123733" y="2022650"/>
            <a:ext cx="1663733" cy="6116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bg1"/>
                </a:solidFill>
                <a:latin typeface="Arial"/>
                <a:cs typeface="Arial"/>
              </a:rPr>
              <a:t>Q = K </a:t>
            </a:r>
            <a:r>
              <a:rPr lang="en-US" i="1" dirty="0">
                <a:solidFill>
                  <a:schemeClr val="bg1"/>
                </a:solidFill>
                <a:latin typeface="Arial"/>
                <a:cs typeface="Arial"/>
              </a:rPr>
              <a:t>. </a:t>
            </a:r>
            <a:r>
              <a:rPr lang="en-US" b="1" i="1" dirty="0">
                <a:solidFill>
                  <a:schemeClr val="bg1"/>
                </a:solidFill>
                <a:latin typeface="Arial"/>
                <a:cs typeface="Arial"/>
              </a:rPr>
              <a:t>V</a:t>
            </a:r>
            <a:endParaRPr lang="en-GB" b="1" i="1" dirty="0">
              <a:solidFill>
                <a:schemeClr val="bg1"/>
              </a:solidFill>
              <a:latin typeface="Arial"/>
              <a:cs typeface="Arial"/>
            </a:endParaRPr>
          </a:p>
        </p:txBody>
      </p:sp>
      <p:sp>
        <p:nvSpPr>
          <p:cNvPr id="7" name="Title 6">
            <a:extLst>
              <a:ext uri="{FF2B5EF4-FFF2-40B4-BE49-F238E27FC236}">
                <a16:creationId xmlns:a16="http://schemas.microsoft.com/office/drawing/2014/main" id="{ECDC7B19-A3D4-F2A1-656D-D0040422235B}"/>
              </a:ext>
            </a:extLst>
          </p:cNvPr>
          <p:cNvSpPr>
            <a:spLocks noGrp="1"/>
          </p:cNvSpPr>
          <p:nvPr>
            <p:ph type="title"/>
          </p:nvPr>
        </p:nvSpPr>
        <p:spPr>
          <a:xfrm>
            <a:off x="727199" y="432000"/>
            <a:ext cx="6076371" cy="369332"/>
          </a:xfrm>
        </p:spPr>
        <p:txBody>
          <a:bodyPr/>
          <a:lstStyle/>
          <a:p>
            <a:r>
              <a:rPr lang="en-GB" dirty="0"/>
              <a:t>5. Théorie macroscopique du flux de circulation</a:t>
            </a:r>
            <a:endParaRPr lang="LID4096" dirty="0"/>
          </a:p>
        </p:txBody>
      </p:sp>
    </p:spTree>
    <p:extLst>
      <p:ext uri="{BB962C8B-B14F-4D97-AF65-F5344CB8AC3E}">
        <p14:creationId xmlns:p14="http://schemas.microsoft.com/office/powerpoint/2010/main" val="538189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1748A-48F4-2CD5-8556-85EE747A5C0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1D5CF80-2C7D-D44E-F35C-712B439B1C37}"/>
              </a:ext>
            </a:extLst>
          </p:cNvPr>
          <p:cNvSpPr txBox="1"/>
          <p:nvPr/>
        </p:nvSpPr>
        <p:spPr>
          <a:xfrm>
            <a:off x="733424" y="86179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5.2 Modèles fondamentaux de circulation</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F0743AAF-A5C0-0B42-4454-6BEAF6711C8D}"/>
              </a:ext>
            </a:extLst>
          </p:cNvPr>
          <p:cNvSpPr txBox="1"/>
          <p:nvPr/>
        </p:nvSpPr>
        <p:spPr>
          <a:xfrm>
            <a:off x="733424" y="131886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macroscopiques de flux de circulation décrivent les relations entre la vitesse, le flux et la densité. Ces modèles aident les planificateurs à prédire le comportement du trafic lorsque les routes sont encombrées, à identifier les points de congestion et à estimer la capacité des routes. Les trois modèles classiques ci-dessous sont largement utilisés dans l'ingénierie des transports.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5DED19A2-2683-BE99-096D-1C41832A1458}"/>
              </a:ext>
            </a:extLst>
          </p:cNvPr>
          <p:cNvSpPr>
            <a:spLocks noGrp="1"/>
          </p:cNvSpPr>
          <p:nvPr>
            <p:ph type="title"/>
          </p:nvPr>
        </p:nvSpPr>
        <p:spPr>
          <a:xfrm>
            <a:off x="727199" y="432000"/>
            <a:ext cx="6185229" cy="369332"/>
          </a:xfrm>
        </p:spPr>
        <p:txBody>
          <a:bodyPr/>
          <a:lstStyle/>
          <a:p>
            <a:r>
              <a:rPr lang="en-GB" dirty="0"/>
              <a:t>5. Théorie macroscopique des flux de circulation</a:t>
            </a:r>
            <a:endParaRPr lang="LID4096" dirty="0"/>
          </a:p>
        </p:txBody>
      </p:sp>
      <p:sp>
        <p:nvSpPr>
          <p:cNvPr id="2" name="object 3">
            <a:extLst>
              <a:ext uri="{FF2B5EF4-FFF2-40B4-BE49-F238E27FC236}">
                <a16:creationId xmlns:a16="http://schemas.microsoft.com/office/drawing/2014/main" id="{4F0202B2-A8B0-E212-5480-87132DF048ED}"/>
              </a:ext>
            </a:extLst>
          </p:cNvPr>
          <p:cNvSpPr txBox="1"/>
          <p:nvPr/>
        </p:nvSpPr>
        <p:spPr>
          <a:xfrm>
            <a:off x="727200" y="2502317"/>
            <a:ext cx="10725152" cy="174260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Modèle de Greenshields (modèle linéaire)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Suppose une relation linéaire entre la vitesse et la densité.</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La vitesse diminue régulièrement à mesure que la densité augmente.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À la densité d'embouteillage, la vitesse devient nulle.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Simple et largement utilisé pour l'enseignement et l'analyse de base.</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Équation :</a:t>
            </a:r>
          </a:p>
        </p:txBody>
      </p:sp>
      <p:pic>
        <p:nvPicPr>
          <p:cNvPr id="4" name="Picture 3">
            <a:extLst>
              <a:ext uri="{FF2B5EF4-FFF2-40B4-BE49-F238E27FC236}">
                <a16:creationId xmlns:a16="http://schemas.microsoft.com/office/drawing/2014/main" id="{5A8663BF-9A1E-7EA2-F0D7-78636F26197C}"/>
              </a:ext>
            </a:extLst>
          </p:cNvPr>
          <p:cNvPicPr>
            <a:picLocks noChangeAspect="1"/>
          </p:cNvPicPr>
          <p:nvPr/>
        </p:nvPicPr>
        <p:blipFill>
          <a:blip r:embed="rId2"/>
          <a:stretch>
            <a:fillRect/>
          </a:stretch>
        </p:blipFill>
        <p:spPr>
          <a:xfrm>
            <a:off x="1948854" y="4285565"/>
            <a:ext cx="2252419" cy="653551"/>
          </a:xfrm>
          <a:prstGeom prst="rect">
            <a:avLst/>
          </a:prstGeom>
        </p:spPr>
      </p:pic>
      <p:sp>
        <p:nvSpPr>
          <p:cNvPr id="6" name="object 3">
            <a:extLst>
              <a:ext uri="{FF2B5EF4-FFF2-40B4-BE49-F238E27FC236}">
                <a16:creationId xmlns:a16="http://schemas.microsoft.com/office/drawing/2014/main" id="{D39CAEC3-867B-E120-5732-E0D0CD72A67B}"/>
              </a:ext>
            </a:extLst>
          </p:cNvPr>
          <p:cNvSpPr txBox="1"/>
          <p:nvPr/>
        </p:nvSpPr>
        <p:spPr>
          <a:xfrm>
            <a:off x="727200" y="5072771"/>
            <a:ext cx="10725152" cy="87313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Cas d'utilisation :</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Estimations rapides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Compréhension des caractéristiques de base du débit et de la densité</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F1C16DF3-382C-0D36-E98C-82C529CB9472}"/>
              </a:ext>
            </a:extLst>
          </p:cNvPr>
          <p:cNvSpPr txBox="1"/>
          <p:nvPr/>
        </p:nvSpPr>
        <p:spPr>
          <a:xfrm>
            <a:off x="4707530" y="4175773"/>
            <a:ext cx="2491129" cy="87313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Où :</a:t>
            </a:r>
          </a:p>
          <a:p>
            <a:pPr marL="16328" defTabSz="1175644" hangingPunct="1">
              <a:lnSpc>
                <a:spcPct val="100000"/>
              </a:lnSpc>
              <a:spcBef>
                <a:spcPts val="129"/>
              </a:spcBef>
            </a:pPr>
            <a:r>
              <a:rPr lang="en-GB" sz="1800" dirty="0">
                <a:solidFill>
                  <a:sysClr val="windowText" lastClr="000000"/>
                </a:solidFill>
                <a:latin typeface="Arial"/>
                <a:cs typeface="Arial"/>
              </a:rPr>
              <a:t>𝑉𝑓​ = vitesse d'écoulement libre</a:t>
            </a:r>
          </a:p>
          <a:p>
            <a:pPr marL="16328" defTabSz="1175644" hangingPunct="1">
              <a:lnSpc>
                <a:spcPct val="100000"/>
              </a:lnSpc>
              <a:spcBef>
                <a:spcPts val="129"/>
              </a:spcBef>
            </a:pPr>
            <a:r>
              <a:rPr lang="en-GB" sz="1800" dirty="0">
                <a:solidFill>
                  <a:sysClr val="windowText" lastClr="000000"/>
                </a:solidFill>
                <a:latin typeface="Arial"/>
                <a:cs typeface="Arial"/>
              </a:rPr>
              <a:t>𝐾𝑗​ = densité d'embouteillage</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88603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827D2-2CB8-4173-8684-53EFEDBF6C3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8A7E539-C306-B6E4-B6ED-D1CF3802DCCE}"/>
              </a:ext>
            </a:extLst>
          </p:cNvPr>
          <p:cNvSpPr>
            <a:spLocks noGrp="1"/>
          </p:cNvSpPr>
          <p:nvPr>
            <p:ph type="title"/>
          </p:nvPr>
        </p:nvSpPr>
        <p:spPr>
          <a:xfrm>
            <a:off x="727199" y="432000"/>
            <a:ext cx="6228771" cy="369332"/>
          </a:xfrm>
        </p:spPr>
        <p:txBody>
          <a:bodyPr/>
          <a:lstStyle/>
          <a:p>
            <a:r>
              <a:rPr lang="en-GB" dirty="0"/>
              <a:t>5. Théorie macroscopique des flux de circulation</a:t>
            </a:r>
            <a:endParaRPr lang="LID4096" dirty="0"/>
          </a:p>
        </p:txBody>
      </p:sp>
      <p:sp>
        <p:nvSpPr>
          <p:cNvPr id="2" name="object 3">
            <a:extLst>
              <a:ext uri="{FF2B5EF4-FFF2-40B4-BE49-F238E27FC236}">
                <a16:creationId xmlns:a16="http://schemas.microsoft.com/office/drawing/2014/main" id="{296C71C7-0138-2BAD-B194-4FC3FE506BD2}"/>
              </a:ext>
            </a:extLst>
          </p:cNvPr>
          <p:cNvSpPr txBox="1"/>
          <p:nvPr/>
        </p:nvSpPr>
        <p:spPr>
          <a:xfrm>
            <a:off x="727200" y="1025080"/>
            <a:ext cx="10725152" cy="158871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 Modèle de Greenberg (modèle logarithmique)</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Utilise une relation logarithmique entre la vitesse et la densité.</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Mieux adapté au trafic à forte densité, tel que la congestion urbaine.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Implique que la vitesse tend vers l'infini à faible densité (théorique).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Équation :</a:t>
            </a:r>
          </a:p>
        </p:txBody>
      </p:sp>
      <p:sp>
        <p:nvSpPr>
          <p:cNvPr id="6" name="object 3">
            <a:extLst>
              <a:ext uri="{FF2B5EF4-FFF2-40B4-BE49-F238E27FC236}">
                <a16:creationId xmlns:a16="http://schemas.microsoft.com/office/drawing/2014/main" id="{3B9A4EF0-090D-904A-6326-0E7A1F715188}"/>
              </a:ext>
            </a:extLst>
          </p:cNvPr>
          <p:cNvSpPr txBox="1"/>
          <p:nvPr/>
        </p:nvSpPr>
        <p:spPr>
          <a:xfrm>
            <a:off x="733424" y="3683241"/>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Cas d'utilisation :</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Trafic urbain dense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Modélisation des embouteillages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Études analytiques</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0F0638E4-F88D-8781-66C9-C9FA4333193F}"/>
              </a:ext>
            </a:extLst>
          </p:cNvPr>
          <p:cNvSpPr txBox="1"/>
          <p:nvPr/>
        </p:nvSpPr>
        <p:spPr>
          <a:xfrm>
            <a:off x="4967507" y="2648188"/>
            <a:ext cx="2491129"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Où :</a:t>
            </a:r>
          </a:p>
          <a:p>
            <a:pPr marL="16328" defTabSz="1175644" hangingPunct="1">
              <a:lnSpc>
                <a:spcPct val="100000"/>
              </a:lnSpc>
              <a:spcBef>
                <a:spcPts val="129"/>
              </a:spcBef>
            </a:pPr>
            <a:r>
              <a:rPr lang="en-GB" sz="1800" i="1" dirty="0">
                <a:solidFill>
                  <a:sysClr val="windowText" lastClr="000000"/>
                </a:solidFill>
                <a:latin typeface="Arial"/>
                <a:cs typeface="Arial"/>
              </a:rPr>
              <a:t>c </a:t>
            </a:r>
            <a:r>
              <a:rPr lang="en-GB" sz="1800" dirty="0">
                <a:solidFill>
                  <a:sysClr val="windowText" lastClr="000000"/>
                </a:solidFill>
                <a:latin typeface="Arial"/>
                <a:cs typeface="Arial"/>
              </a:rPr>
              <a:t>= constante du modèle</a:t>
            </a:r>
            <a:endParaRPr lang="en-US" sz="1800" dirty="0">
              <a:solidFill>
                <a:sysClr val="windowText" lastClr="000000"/>
              </a:solidFill>
              <a:latin typeface="Arial"/>
              <a:cs typeface="Arial"/>
            </a:endParaRPr>
          </a:p>
        </p:txBody>
      </p:sp>
      <p:pic>
        <p:nvPicPr>
          <p:cNvPr id="10" name="Picture 9">
            <a:extLst>
              <a:ext uri="{FF2B5EF4-FFF2-40B4-BE49-F238E27FC236}">
                <a16:creationId xmlns:a16="http://schemas.microsoft.com/office/drawing/2014/main" id="{B3E9C81E-546F-FA9C-6635-D8DB9ABC939E}"/>
              </a:ext>
            </a:extLst>
          </p:cNvPr>
          <p:cNvPicPr>
            <a:picLocks noChangeAspect="1"/>
          </p:cNvPicPr>
          <p:nvPr/>
        </p:nvPicPr>
        <p:blipFill>
          <a:blip r:embed="rId2"/>
          <a:stretch>
            <a:fillRect/>
          </a:stretch>
        </p:blipFill>
        <p:spPr>
          <a:xfrm>
            <a:off x="2736936" y="2510052"/>
            <a:ext cx="1913031" cy="905501"/>
          </a:xfrm>
          <a:prstGeom prst="rect">
            <a:avLst/>
          </a:prstGeom>
        </p:spPr>
      </p:pic>
    </p:spTree>
    <p:extLst>
      <p:ext uri="{BB962C8B-B14F-4D97-AF65-F5344CB8AC3E}">
        <p14:creationId xmlns:p14="http://schemas.microsoft.com/office/powerpoint/2010/main" val="1970080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DC7F-55AD-0282-4C1B-5C3DC759C9D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D1E7ED-3CC8-1828-F5F1-65505941FA6D}"/>
              </a:ext>
            </a:extLst>
          </p:cNvPr>
          <p:cNvSpPr>
            <a:spLocks noGrp="1"/>
          </p:cNvSpPr>
          <p:nvPr>
            <p:ph type="title"/>
          </p:nvPr>
        </p:nvSpPr>
        <p:spPr>
          <a:xfrm>
            <a:off x="727199" y="432000"/>
            <a:ext cx="6174343" cy="369332"/>
          </a:xfrm>
        </p:spPr>
        <p:txBody>
          <a:bodyPr/>
          <a:lstStyle/>
          <a:p>
            <a:r>
              <a:rPr lang="en-GB" dirty="0"/>
              <a:t>5. Théorie macroscopique des flux de circulation</a:t>
            </a:r>
            <a:endParaRPr lang="LID4096" dirty="0"/>
          </a:p>
        </p:txBody>
      </p:sp>
      <p:sp>
        <p:nvSpPr>
          <p:cNvPr id="2" name="object 3">
            <a:extLst>
              <a:ext uri="{FF2B5EF4-FFF2-40B4-BE49-F238E27FC236}">
                <a16:creationId xmlns:a16="http://schemas.microsoft.com/office/drawing/2014/main" id="{A9E3F447-8097-17A6-4BBD-CE59B7E99034}"/>
              </a:ext>
            </a:extLst>
          </p:cNvPr>
          <p:cNvSpPr txBox="1"/>
          <p:nvPr/>
        </p:nvSpPr>
        <p:spPr>
          <a:xfrm>
            <a:off x="727200" y="1025080"/>
            <a:ext cx="10725152" cy="158871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 Modèle d'Underwood (modèle exponentiel)</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Utilise une relation exponentielle entre la vitesse et la densité.</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Suppose une réduction plus progressive de la vitesse à mesure que la densité augmente.</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Offre </a:t>
            </a:r>
            <a:r>
              <a:rPr lang="en-GB" sz="1800" dirty="0" err="1">
                <a:solidFill>
                  <a:sysClr val="windowText" lastClr="000000"/>
                </a:solidFill>
                <a:latin typeface="Arial"/>
                <a:cs typeface="Arial"/>
              </a:rPr>
              <a:t>un comportement</a:t>
            </a:r>
            <a:r>
              <a:rPr lang="en-GB" sz="1800" dirty="0">
                <a:solidFill>
                  <a:sysClr val="windowText" lastClr="000000"/>
                </a:solidFill>
                <a:latin typeface="Arial"/>
                <a:cs typeface="Arial"/>
              </a:rPr>
              <a:t> plus réaliste à des densités moyennes.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Équation :</a:t>
            </a:r>
          </a:p>
        </p:txBody>
      </p:sp>
      <p:sp>
        <p:nvSpPr>
          <p:cNvPr id="6" name="object 3">
            <a:extLst>
              <a:ext uri="{FF2B5EF4-FFF2-40B4-BE49-F238E27FC236}">
                <a16:creationId xmlns:a16="http://schemas.microsoft.com/office/drawing/2014/main" id="{7BA49948-4855-5424-7A49-8399834260A3}"/>
              </a:ext>
            </a:extLst>
          </p:cNvPr>
          <p:cNvSpPr txBox="1"/>
          <p:nvPr/>
        </p:nvSpPr>
        <p:spPr>
          <a:xfrm>
            <a:off x="733424" y="3683241"/>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Cas d'utilisation :</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Analyse autoroutière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Flux de densité moyenne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Calibrage de simulation</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664A5C04-8E35-B2CC-244E-8FACE09552E9}"/>
              </a:ext>
            </a:extLst>
          </p:cNvPr>
          <p:cNvSpPr txBox="1"/>
          <p:nvPr/>
        </p:nvSpPr>
        <p:spPr>
          <a:xfrm>
            <a:off x="4967507" y="2477859"/>
            <a:ext cx="3504140"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Où :</a:t>
            </a:r>
          </a:p>
          <a:p>
            <a:pPr marL="16328" defTabSz="1175644" hangingPunct="1">
              <a:lnSpc>
                <a:spcPct val="100000"/>
              </a:lnSpc>
              <a:spcBef>
                <a:spcPts val="129"/>
              </a:spcBef>
            </a:pPr>
            <a:r>
              <a:rPr lang="en-GB" sz="1800" i="1" dirty="0">
                <a:solidFill>
                  <a:sysClr val="windowText" lastClr="000000"/>
                </a:solidFill>
                <a:latin typeface="Arial"/>
                <a:cs typeface="Arial"/>
              </a:rPr>
              <a:t>𝐾</a:t>
            </a:r>
            <a:r>
              <a:rPr lang="en-GB" sz="1800" i="1" baseline="-25000" dirty="0">
                <a:solidFill>
                  <a:sysClr val="windowText" lastClr="000000"/>
                </a:solidFill>
                <a:latin typeface="Arial"/>
                <a:cs typeface="Arial"/>
              </a:rPr>
              <a:t>0​</a:t>
            </a:r>
            <a:r>
              <a:rPr lang="en-GB" sz="1800" i="1" dirty="0">
                <a:solidFill>
                  <a:sysClr val="windowText" lastClr="000000"/>
                </a:solidFill>
                <a:latin typeface="Arial"/>
                <a:cs typeface="Arial"/>
              </a:rPr>
              <a:t> = paramètre de forme du modèle</a:t>
            </a:r>
            <a:endParaRPr lang="en-US" sz="18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70FD3E26-8FCD-41A1-AE86-F18A678D3F38}"/>
              </a:ext>
            </a:extLst>
          </p:cNvPr>
          <p:cNvPicPr>
            <a:picLocks noChangeAspect="1"/>
          </p:cNvPicPr>
          <p:nvPr/>
        </p:nvPicPr>
        <p:blipFill>
          <a:blip r:embed="rId2"/>
          <a:stretch>
            <a:fillRect/>
          </a:stretch>
        </p:blipFill>
        <p:spPr>
          <a:xfrm>
            <a:off x="2750664" y="2360042"/>
            <a:ext cx="1968635" cy="739889"/>
          </a:xfrm>
          <a:prstGeom prst="rect">
            <a:avLst/>
          </a:prstGeom>
        </p:spPr>
      </p:pic>
    </p:spTree>
    <p:extLst>
      <p:ext uri="{BB962C8B-B14F-4D97-AF65-F5344CB8AC3E}">
        <p14:creationId xmlns:p14="http://schemas.microsoft.com/office/powerpoint/2010/main" val="387761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694692"/>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600" b="1" dirty="0">
                <a:solidFill>
                  <a:sysClr val="windowText" lastClr="000000"/>
                </a:solidFill>
                <a:latin typeface="Arial"/>
                <a:cs typeface="Arial"/>
              </a:rPr>
              <a:t>Section 1 : Aperçu et </a:t>
            </a:r>
            <a:r>
              <a:rPr lang="en-GB" sz="1600" b="1" dirty="0" err="1">
                <a:solidFill>
                  <a:sysClr val="windowText" lastClr="000000"/>
                </a:solidFill>
                <a:latin typeface="Arial"/>
                <a:cs typeface="Arial"/>
              </a:rPr>
              <a:t>objectifs</a:t>
            </a:r>
            <a:r>
              <a:rPr lang="en-GB" sz="1600" b="1" dirty="0">
                <a:solidFill>
                  <a:sysClr val="windowText" lastClr="000000"/>
                </a:solidFill>
                <a:latin typeface="Arial"/>
                <a:cs typeface="Arial"/>
              </a:rPr>
              <a:t>    ……………………..…………………………………………………………………....	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1.1 Aperçu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5</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2 : Principes fondamentaux de la demande de transport    ……..…………………….............................	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2.1 Qu'est-ce que la théorie des flux de circulation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2.2 Importance de la théorie des flux de circulation dans la planification des transports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8</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2.3 Applications </a:t>
            </a:r>
            <a:r>
              <a:rPr lang="en-GB" sz="1600" spc="64" dirty="0" err="1">
                <a:solidFill>
                  <a:sysClr val="windowText" lastClr="000000"/>
                </a:solidFill>
                <a:latin typeface="Arial"/>
                <a:cs typeface="Arial"/>
              </a:rPr>
              <a:t>concrètes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9</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3 : Concepts fondamentaux de la circulation </a:t>
            </a:r>
            <a:r>
              <a:rPr lang="en-GB" sz="1600" b="1" dirty="0" err="1">
                <a:solidFill>
                  <a:sysClr val="windowText" lastClr="000000"/>
                </a:solidFill>
                <a:latin typeface="Arial"/>
                <a:cs typeface="Arial"/>
              </a:rPr>
              <a:t>routière</a:t>
            </a:r>
            <a:r>
              <a:rPr lang="en-GB" sz="1600" b="1" dirty="0">
                <a:solidFill>
                  <a:sysClr val="windowText" lastClr="000000"/>
                </a:solidFill>
                <a:latin typeface="Arial"/>
                <a:cs typeface="Arial"/>
              </a:rPr>
              <a:t>    ……………………..…..………………………	…	10</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3.1 Variables fondamentales : flux, vitesse, </a:t>
            </a:r>
            <a:r>
              <a:rPr lang="en-GB" sz="1600" spc="64" dirty="0" err="1">
                <a:solidFill>
                  <a:sysClr val="windowText" lastClr="000000"/>
                </a:solidFill>
                <a:latin typeface="Arial"/>
                <a:cs typeface="Arial"/>
              </a:rPr>
              <a:t>densité</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3.2 États du </a:t>
            </a:r>
            <a:r>
              <a:rPr lang="en-GB" sz="1600" spc="64" dirty="0" err="1">
                <a:solidFill>
                  <a:sysClr val="windowText" lastClr="000000"/>
                </a:solidFill>
                <a:latin typeface="Arial"/>
                <a:cs typeface="Arial"/>
              </a:rPr>
              <a:t>trafic</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13</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4 : Flux de circulation </a:t>
            </a:r>
            <a:r>
              <a:rPr lang="en-GB" sz="1600" b="1" dirty="0" err="1">
                <a:solidFill>
                  <a:sysClr val="windowText" lastClr="000000"/>
                </a:solidFill>
                <a:latin typeface="Arial"/>
                <a:cs typeface="Arial"/>
              </a:rPr>
              <a:t>microscopique</a:t>
            </a:r>
            <a:r>
              <a:rPr lang="en-GB" sz="1600" b="1" dirty="0">
                <a:solidFill>
                  <a:sysClr val="windowText" lastClr="000000"/>
                </a:solidFill>
                <a:latin typeface="Arial"/>
                <a:cs typeface="Arial"/>
              </a:rPr>
              <a:t> </a:t>
            </a:r>
            <a:r>
              <a:rPr lang="en-GB" sz="1600" b="1" spc="373" dirty="0">
                <a:solidFill>
                  <a:sysClr val="windowText" lastClr="000000"/>
                </a:solidFill>
                <a:latin typeface="Arial"/>
                <a:cs typeface="Arial"/>
              </a:rPr>
              <a:t>   ……………………………………………………….	</a:t>
            </a:r>
            <a:r>
              <a:rPr lang="en-GB" sz="1600" b="1" spc="-13" dirty="0">
                <a:solidFill>
                  <a:sysClr val="windowText" lastClr="000000"/>
                </a:solidFill>
                <a:latin typeface="Arial"/>
                <a:cs typeface="Arial"/>
              </a:rPr>
              <a:t>14</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4.1 Qu'est-ce que la </a:t>
            </a:r>
            <a:r>
              <a:rPr lang="en-GB" sz="1600" spc="64" dirty="0" err="1">
                <a:solidFill>
                  <a:sysClr val="windowText" lastClr="000000"/>
                </a:solidFill>
                <a:latin typeface="Arial"/>
                <a:cs typeface="Arial"/>
              </a:rPr>
              <a:t>modélisation</a:t>
            </a:r>
            <a:r>
              <a:rPr lang="en-GB" sz="1600" spc="64" dirty="0">
                <a:solidFill>
                  <a:sysClr val="windowText" lastClr="000000"/>
                </a:solidFill>
                <a:latin typeface="Arial"/>
                <a:cs typeface="Arial"/>
              </a:rPr>
              <a:t> microscopique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15</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4.2 Caractéristiques </a:t>
            </a:r>
            <a:r>
              <a:rPr lang="en-GB" sz="1600" spc="64" dirty="0" err="1">
                <a:solidFill>
                  <a:sysClr val="windowText" lastClr="000000"/>
                </a:solidFill>
                <a:latin typeface="Arial"/>
                <a:cs typeface="Arial"/>
              </a:rPr>
              <a:t>clés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4.3 Modèles de suivi des </a:t>
            </a:r>
            <a:r>
              <a:rPr lang="en-GB" sz="1600" spc="64" dirty="0" err="1">
                <a:solidFill>
                  <a:sysClr val="windowText" lastClr="000000"/>
                </a:solidFill>
                <a:latin typeface="Arial"/>
                <a:cs typeface="Arial"/>
              </a:rPr>
              <a:t>véhicules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4.4 Modèles de changement de </a:t>
            </a:r>
            <a:r>
              <a:rPr lang="en-GB" sz="1600" spc="64" dirty="0" err="1">
                <a:solidFill>
                  <a:sysClr val="windowText" lastClr="000000"/>
                </a:solidFill>
                <a:latin typeface="Arial"/>
                <a:cs typeface="Arial"/>
              </a:rPr>
              <a:t>voie</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19</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4.5 Simulation microscopique du </a:t>
            </a:r>
            <a:r>
              <a:rPr lang="en-GB" sz="1600" spc="64" dirty="0" err="1">
                <a:solidFill>
                  <a:sysClr val="windowText" lastClr="000000"/>
                </a:solidFill>
                <a:latin typeface="Arial"/>
                <a:cs typeface="Arial"/>
              </a:rPr>
              <a:t>trafic</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21</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5 : Théorie macroscopique des flux de circulation    ………………….….……………………………….		</a:t>
            </a:r>
            <a:r>
              <a:rPr lang="en-GB" sz="1600" b="1" spc="-13" dirty="0">
                <a:solidFill>
                  <a:sysClr val="windowText" lastClr="000000"/>
                </a:solidFill>
                <a:latin typeface="Arial"/>
                <a:cs typeface="Arial"/>
              </a:rPr>
              <a:t>22</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5.1 Qu'est-ce que la </a:t>
            </a:r>
            <a:r>
              <a:rPr lang="en-GB" sz="1600" spc="64" dirty="0" err="1">
                <a:solidFill>
                  <a:sysClr val="windowText" lastClr="000000"/>
                </a:solidFill>
                <a:latin typeface="Arial"/>
                <a:cs typeface="Arial"/>
              </a:rPr>
              <a:t>modélisation</a:t>
            </a:r>
            <a:r>
              <a:rPr lang="en-GB" sz="1600" spc="64" dirty="0">
                <a:solidFill>
                  <a:sysClr val="windowText" lastClr="000000"/>
                </a:solidFill>
                <a:latin typeface="Arial"/>
                <a:cs typeface="Arial"/>
              </a:rPr>
              <a:t> macroscopique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23</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823857" y="428560"/>
            <a:ext cx="5661755"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Théorie et simulation des flux de circulation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4824-1298-7758-36F1-CDA1FCC2771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CACCD5-BE60-5865-0462-2D806625199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5.3 Applications des modèles macroscopiques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0ECF5A8-193D-CC89-0755-C4BE3E0D2A6D}"/>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de trafic macroscopiques sont largement utilisés dans la planification des transports, car ils permettent de comprendre de manière globale le comportement du trafic sur de grands tronçons d'un réseau routier. En </a:t>
            </a:r>
            <a:r>
              <a:rPr lang="en-GB" sz="1800" dirty="0" err="1">
                <a:solidFill>
                  <a:sysClr val="windowText" lastClr="000000"/>
                </a:solidFill>
                <a:latin typeface="Arial"/>
                <a:cs typeface="Arial"/>
              </a:rPr>
              <a:t>analysant </a:t>
            </a:r>
            <a:r>
              <a:rPr lang="en-GB" sz="1800" dirty="0">
                <a:solidFill>
                  <a:sysClr val="windowText" lastClr="000000"/>
                </a:solidFill>
                <a:latin typeface="Arial"/>
                <a:cs typeface="Arial"/>
              </a:rPr>
              <a:t>l'évolution conjointe de la vitesse, du débit et de la densité, les planificateurs peuvent prendre des décisions éclairées concernant la conception des routes, la gestion des embouteillages et les performances du réseau.</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75AE24B-DEF6-83DC-35E2-EFF8EB342C86}"/>
              </a:ext>
            </a:extLst>
          </p:cNvPr>
          <p:cNvSpPr>
            <a:spLocks noGrp="1"/>
          </p:cNvSpPr>
          <p:nvPr>
            <p:ph type="title"/>
          </p:nvPr>
        </p:nvSpPr>
        <p:spPr>
          <a:xfrm>
            <a:off x="727199" y="432000"/>
            <a:ext cx="6163457" cy="369332"/>
          </a:xfrm>
        </p:spPr>
        <p:txBody>
          <a:bodyPr/>
          <a:lstStyle/>
          <a:p>
            <a:r>
              <a:rPr lang="en-GB" dirty="0"/>
              <a:t>5. Théorie macroscopique du flux de circulation</a:t>
            </a:r>
            <a:endParaRPr lang="LID4096" dirty="0"/>
          </a:p>
        </p:txBody>
      </p:sp>
      <p:sp>
        <p:nvSpPr>
          <p:cNvPr id="2" name="object 3">
            <a:extLst>
              <a:ext uri="{FF2B5EF4-FFF2-40B4-BE49-F238E27FC236}">
                <a16:creationId xmlns:a16="http://schemas.microsoft.com/office/drawing/2014/main" id="{31DF1C07-B95B-34D3-0012-9F68785D5C4C}"/>
              </a:ext>
            </a:extLst>
          </p:cNvPr>
          <p:cNvSpPr txBox="1"/>
          <p:nvPr/>
        </p:nvSpPr>
        <p:spPr>
          <a:xfrm>
            <a:off x="727200" y="3214745"/>
            <a:ext cx="10725152" cy="1742602"/>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Analyse de la capacité des autoroutes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Prévision et gestion de la congestion</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Conception et planification des routes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Évaluation vitesse-flux-densité</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Analyse des politiques et des opérations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Intégration avec des outils de simulation</a:t>
            </a:r>
          </a:p>
        </p:txBody>
      </p:sp>
      <p:pic>
        <p:nvPicPr>
          <p:cNvPr id="1026" name="Picture 2" descr="Transport Modelling Hierarchy (Adapted from TfL, 2010) Macroscopic... |  Download Scientific Diagram">
            <a:extLst>
              <a:ext uri="{FF2B5EF4-FFF2-40B4-BE49-F238E27FC236}">
                <a16:creationId xmlns:a16="http://schemas.microsoft.com/office/drawing/2014/main" id="{23CE22DC-ED68-E269-09C8-6F1336C99B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1414" y="2563091"/>
            <a:ext cx="3631116" cy="354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7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B6A5E-CFC6-17B5-8137-4D804F4E177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224788F-E543-77DD-F10A-C398D6A8362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06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Théorie mésoscopique des flux de circulation</a:t>
            </a:r>
          </a:p>
        </p:txBody>
      </p:sp>
    </p:spTree>
    <p:extLst>
      <p:ext uri="{BB962C8B-B14F-4D97-AF65-F5344CB8AC3E}">
        <p14:creationId xmlns:p14="http://schemas.microsoft.com/office/powerpoint/2010/main" val="728082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1DB89-D326-808B-9CC1-BD394A6BE81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67D0827-E1EF-FE88-E1FA-BBA77B7570C5}"/>
              </a:ext>
            </a:extLst>
          </p:cNvPr>
          <p:cNvSpPr txBox="1"/>
          <p:nvPr/>
        </p:nvSpPr>
        <p:spPr>
          <a:xfrm>
            <a:off x="733424" y="91622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Qu'est-ce que </a:t>
            </a:r>
            <a:r>
              <a:rPr lang="en-GB" sz="1800" b="1" dirty="0" err="1">
                <a:solidFill>
                  <a:sysClr val="windowText" lastClr="000000"/>
                </a:solidFill>
                <a:latin typeface="Arial"/>
                <a:cs typeface="Arial"/>
              </a:rPr>
              <a:t>la modélisation</a:t>
            </a:r>
            <a:r>
              <a:rPr lang="en-GB" sz="1800" b="1" dirty="0">
                <a:solidFill>
                  <a:sysClr val="windowText" lastClr="000000"/>
                </a:solidFill>
                <a:latin typeface="Arial"/>
                <a:cs typeface="Arial"/>
              </a:rPr>
              <a:t> mésoscopique ?</a:t>
            </a:r>
          </a:p>
        </p:txBody>
      </p:sp>
      <p:sp>
        <p:nvSpPr>
          <p:cNvPr id="5" name="object 3">
            <a:extLst>
              <a:ext uri="{FF2B5EF4-FFF2-40B4-BE49-F238E27FC236}">
                <a16:creationId xmlns:a16="http://schemas.microsoft.com/office/drawing/2014/main" id="{9DBC17C6-9E38-6704-B144-61069146500C}"/>
              </a:ext>
            </a:extLst>
          </p:cNvPr>
          <p:cNvSpPr txBox="1"/>
          <p:nvPr/>
        </p:nvSpPr>
        <p:spPr>
          <a:xfrm>
            <a:off x="733424" y="1329748"/>
            <a:ext cx="10725152" cy="155024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 mésoscopique du trafic représente un juste milieu entre les approches microscopiques et macroscopiques. </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Au lieu de </a:t>
            </a:r>
            <a:r>
              <a:rPr lang="en-GB" sz="1800" dirty="0" err="1">
                <a:solidFill>
                  <a:sysClr val="windowText" lastClr="000000"/>
                </a:solidFill>
                <a:latin typeface="Arial"/>
                <a:cs typeface="Arial"/>
              </a:rPr>
              <a:t>modéliser </a:t>
            </a:r>
            <a:r>
              <a:rPr lang="en-GB" sz="1800" dirty="0">
                <a:solidFill>
                  <a:sysClr val="windowText" lastClr="000000"/>
                </a:solidFill>
                <a:latin typeface="Arial"/>
                <a:cs typeface="Arial"/>
              </a:rPr>
              <a:t>chaque véhicule individuellement ou de traiter le trafic comme un flux continu, les modèles mésoscopiques simulent les véhicules par groupes ou paquets. Cela permet d'obtenir </a:t>
            </a:r>
            <a:r>
              <a:rPr lang="en-GB" sz="1800" dirty="0" err="1">
                <a:solidFill>
                  <a:sysClr val="windowText" lastClr="000000"/>
                </a:solidFill>
                <a:latin typeface="Arial"/>
                <a:cs typeface="Arial"/>
              </a:rPr>
              <a:t>un comportement</a:t>
            </a:r>
            <a:r>
              <a:rPr lang="en-GB" sz="1800" dirty="0">
                <a:solidFill>
                  <a:sysClr val="windowText" lastClr="000000"/>
                </a:solidFill>
                <a:latin typeface="Arial"/>
                <a:cs typeface="Arial"/>
              </a:rPr>
              <a:t> réaliste tout en conservant une efficacité de calcul, ce qui les rend idéaux pour les simulations à l'échelle d'une ville ou d'une région.</a:t>
            </a:r>
            <a:endParaRPr lang="en-US" sz="1800" b="1"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ADC9C393-8EB3-665D-7A73-E2071BC24D7A}"/>
              </a:ext>
            </a:extLst>
          </p:cNvPr>
          <p:cNvSpPr txBox="1"/>
          <p:nvPr/>
        </p:nvSpPr>
        <p:spPr>
          <a:xfrm>
            <a:off x="727200" y="3604654"/>
            <a:ext cx="10725152" cy="2032425"/>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Combiner les caractéristiques des modèles micro et macro</a:t>
            </a:r>
          </a:p>
          <a:p>
            <a:pPr marL="896938"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Les véhicules individuels peuvent être représentés</a:t>
            </a:r>
          </a:p>
          <a:p>
            <a:pPr marL="896938"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Mais leur </a:t>
            </a:r>
            <a:r>
              <a:rPr lang="en-GB" sz="1800" dirty="0" err="1">
                <a:solidFill>
                  <a:sysClr val="windowText" lastClr="000000"/>
                </a:solidFill>
                <a:latin typeface="Arial"/>
                <a:cs typeface="Arial"/>
              </a:rPr>
              <a:t>comportement </a:t>
            </a:r>
            <a:r>
              <a:rPr lang="en-GB" sz="1800" dirty="0">
                <a:solidFill>
                  <a:sysClr val="windowText" lastClr="000000"/>
                </a:solidFill>
                <a:latin typeface="Arial"/>
                <a:cs typeface="Arial"/>
              </a:rPr>
              <a:t>est simplifié ou moyenné</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Mettre l'accent sur la dynamique du trafic (files d'attente, propagation, vitesses) plutôt que sur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détaillé des conducteurs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Utiliser des règles agrégées pour le mouvement et l'interaction</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Fournir des modèles de trafic réalistes sans coût de calcul élevé</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Convient à l'analyse de grands réseaux, à l'affectation dynamique du trafic et aux applications en temps réel</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53FF9FE9-CC14-D3DF-671B-EC24943396D8}"/>
              </a:ext>
            </a:extLst>
          </p:cNvPr>
          <p:cNvSpPr txBox="1"/>
          <p:nvPr/>
        </p:nvSpPr>
        <p:spPr>
          <a:xfrm>
            <a:off x="741484" y="32278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Modèles mésoscopiques :</a:t>
            </a:r>
            <a:endParaRPr lang="en-GB" sz="1800" b="1" dirty="0">
              <a:solidFill>
                <a:sysClr val="windowText" lastClr="000000"/>
              </a:solidFill>
              <a:latin typeface="Arial"/>
              <a:cs typeface="Arial"/>
            </a:endParaRPr>
          </a:p>
        </p:txBody>
      </p:sp>
      <p:sp>
        <p:nvSpPr>
          <p:cNvPr id="11" name="Title 10">
            <a:extLst>
              <a:ext uri="{FF2B5EF4-FFF2-40B4-BE49-F238E27FC236}">
                <a16:creationId xmlns:a16="http://schemas.microsoft.com/office/drawing/2014/main" id="{215C8851-ACAF-B961-520E-F1D894CD3146}"/>
              </a:ext>
            </a:extLst>
          </p:cNvPr>
          <p:cNvSpPr>
            <a:spLocks noGrp="1"/>
          </p:cNvSpPr>
          <p:nvPr>
            <p:ph type="title"/>
          </p:nvPr>
        </p:nvSpPr>
        <p:spPr>
          <a:xfrm>
            <a:off x="727199" y="432000"/>
            <a:ext cx="6109029" cy="369332"/>
          </a:xfrm>
        </p:spPr>
        <p:txBody>
          <a:bodyPr/>
          <a:lstStyle/>
          <a:p>
            <a:r>
              <a:rPr lang="en-GB" dirty="0"/>
              <a:t>6. Théorie mésoscopique des flux de circulation</a:t>
            </a:r>
            <a:endParaRPr lang="LID4096" dirty="0"/>
          </a:p>
        </p:txBody>
      </p:sp>
    </p:spTree>
    <p:extLst>
      <p:ext uri="{BB962C8B-B14F-4D97-AF65-F5344CB8AC3E}">
        <p14:creationId xmlns:p14="http://schemas.microsoft.com/office/powerpoint/2010/main" val="3762698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E3834-7B38-170C-82D6-E035A706AF8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140F31-03D6-A5F6-3022-406395963D8D}"/>
              </a:ext>
            </a:extLst>
          </p:cNvPr>
          <p:cNvSpPr txBox="1"/>
          <p:nvPr/>
        </p:nvSpPr>
        <p:spPr>
          <a:xfrm>
            <a:off x="733424" y="861791"/>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Concepts clés (basé sur les paquets, </a:t>
            </a:r>
            <a:r>
              <a:rPr lang="en-GB" sz="1800" b="1" dirty="0" err="1">
                <a:solidFill>
                  <a:sysClr val="windowText" lastClr="000000"/>
                </a:solidFill>
                <a:latin typeface="Arial"/>
                <a:cs typeface="Arial"/>
              </a:rPr>
              <a:t>comportement</a:t>
            </a:r>
            <a:r>
              <a:rPr lang="en-GB" sz="1800" b="1" dirty="0">
                <a:solidFill>
                  <a:sysClr val="windowText" lastClr="000000"/>
                </a:solidFill>
                <a:latin typeface="Arial"/>
                <a:cs typeface="Arial"/>
              </a:rPr>
              <a:t> hybride) :</a:t>
            </a:r>
          </a:p>
        </p:txBody>
      </p:sp>
      <p:sp>
        <p:nvSpPr>
          <p:cNvPr id="5" name="object 3">
            <a:extLst>
              <a:ext uri="{FF2B5EF4-FFF2-40B4-BE49-F238E27FC236}">
                <a16:creationId xmlns:a16="http://schemas.microsoft.com/office/drawing/2014/main" id="{7918C35A-641F-C69C-A130-34A2BDDE088A}"/>
              </a:ext>
            </a:extLst>
          </p:cNvPr>
          <p:cNvSpPr txBox="1"/>
          <p:nvPr/>
        </p:nvSpPr>
        <p:spPr>
          <a:xfrm>
            <a:off x="733424" y="1351518"/>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de flux de trafic mésoscopiques simplifient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des conducteurs tout en capturant les conditions de trafic dynamiques telles que l'accumulation de congestion, la formation de files d'attente et les variations du temps de trajet.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Ils offrent un bon compromis entre réalisme et efficacité de calcul, ce qui les rend adaptés à la modélisation de scénarios de réseaux étendus où une approche entièrement microscopique serait trop lente ou trop complexe.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1C634EE4-4988-00A3-DEC4-C61F0A4ACFCF}"/>
              </a:ext>
            </a:extLst>
          </p:cNvPr>
          <p:cNvSpPr>
            <a:spLocks noGrp="1"/>
          </p:cNvSpPr>
          <p:nvPr>
            <p:ph type="title"/>
          </p:nvPr>
        </p:nvSpPr>
        <p:spPr>
          <a:xfrm>
            <a:off x="727199" y="432000"/>
            <a:ext cx="6087257" cy="369332"/>
          </a:xfrm>
        </p:spPr>
        <p:txBody>
          <a:bodyPr/>
          <a:lstStyle/>
          <a:p>
            <a:r>
              <a:rPr lang="en-GB" dirty="0"/>
              <a:t>6. Théorie mésoscopique des flux de circulation</a:t>
            </a:r>
            <a:endParaRPr lang="LID4096" dirty="0"/>
          </a:p>
        </p:txBody>
      </p:sp>
      <p:sp>
        <p:nvSpPr>
          <p:cNvPr id="2" name="object 3">
            <a:extLst>
              <a:ext uri="{FF2B5EF4-FFF2-40B4-BE49-F238E27FC236}">
                <a16:creationId xmlns:a16="http://schemas.microsoft.com/office/drawing/2014/main" id="{CF59D500-48EC-01C0-36EC-C45DEE75B3E4}"/>
              </a:ext>
            </a:extLst>
          </p:cNvPr>
          <p:cNvSpPr txBox="1"/>
          <p:nvPr/>
        </p:nvSpPr>
        <p:spPr>
          <a:xfrm>
            <a:off x="727200" y="3441194"/>
            <a:ext cx="10725152" cy="1742602"/>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Paquets ou groupes de véhicules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Comportement simplifié des conducteurs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Vitesse et temps de trajet en fonction de la densité</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Propagation dynamique du trafic</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Baisse des besoins en calcul</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Prise en charge de l'affectation dynamique du trafic (DTA)</a:t>
            </a:r>
          </a:p>
        </p:txBody>
      </p:sp>
    </p:spTree>
    <p:extLst>
      <p:ext uri="{BB962C8B-B14F-4D97-AF65-F5344CB8AC3E}">
        <p14:creationId xmlns:p14="http://schemas.microsoft.com/office/powerpoint/2010/main" val="3405470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61CFC-5237-EEAD-BB06-12E9251B056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7F43644-2BEA-1C34-B2DE-9EA316FDE5B7}"/>
              </a:ext>
            </a:extLst>
          </p:cNvPr>
          <p:cNvSpPr txBox="1"/>
          <p:nvPr/>
        </p:nvSpPr>
        <p:spPr>
          <a:xfrm>
            <a:off x="733424" y="88356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Modèles mésoscopiques courants (cinétique des gaz, METANET)</a:t>
            </a:r>
          </a:p>
        </p:txBody>
      </p:sp>
      <p:sp>
        <p:nvSpPr>
          <p:cNvPr id="5" name="object 3">
            <a:extLst>
              <a:ext uri="{FF2B5EF4-FFF2-40B4-BE49-F238E27FC236}">
                <a16:creationId xmlns:a16="http://schemas.microsoft.com/office/drawing/2014/main" id="{7C0E0337-F38D-5652-D58B-D66068F23065}"/>
              </a:ext>
            </a:extLst>
          </p:cNvPr>
          <p:cNvSpPr txBox="1"/>
          <p:nvPr/>
        </p:nvSpPr>
        <p:spPr>
          <a:xfrm>
            <a:off x="733424" y="1297091"/>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mésoscopiques utilisent des règles simplifiées et </a:t>
            </a:r>
            <a:r>
              <a:rPr lang="en-GB" sz="1800" dirty="0" err="1">
                <a:solidFill>
                  <a:sysClr val="windowText" lastClr="000000"/>
                </a:solidFill>
                <a:latin typeface="Arial"/>
                <a:cs typeface="Arial"/>
              </a:rPr>
              <a:t>des comportements</a:t>
            </a:r>
            <a:r>
              <a:rPr lang="en-GB" sz="1800" dirty="0">
                <a:solidFill>
                  <a:sysClr val="windowText" lastClr="000000"/>
                </a:solidFill>
                <a:latin typeface="Arial"/>
                <a:cs typeface="Arial"/>
              </a:rPr>
              <a:t> agrégés pour simuler la dynamique du trafic. Ils sont largement utilisés pour la planification des transports à grande échelle et l'affectation dynamique du trafic, car ils offrent un bon compromis entre réalisme et efficacité computationnelle.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59A49CA-6840-7E5E-8ADE-6F725F44A2C7}"/>
              </a:ext>
            </a:extLst>
          </p:cNvPr>
          <p:cNvSpPr>
            <a:spLocks noGrp="1"/>
          </p:cNvSpPr>
          <p:nvPr>
            <p:ph type="title"/>
          </p:nvPr>
        </p:nvSpPr>
        <p:spPr>
          <a:xfrm>
            <a:off x="727200" y="432000"/>
            <a:ext cx="5445000" cy="369332"/>
          </a:xfrm>
        </p:spPr>
        <p:txBody>
          <a:bodyPr/>
          <a:lstStyle/>
          <a:p>
            <a:r>
              <a:rPr lang="en-GB" dirty="0"/>
              <a:t>6. Théorie mésoscopique des flux de trafic</a:t>
            </a:r>
            <a:endParaRPr lang="LID4096" dirty="0"/>
          </a:p>
        </p:txBody>
      </p:sp>
      <p:sp>
        <p:nvSpPr>
          <p:cNvPr id="2" name="object 3">
            <a:extLst>
              <a:ext uri="{FF2B5EF4-FFF2-40B4-BE49-F238E27FC236}">
                <a16:creationId xmlns:a16="http://schemas.microsoft.com/office/drawing/2014/main" id="{FA956D93-33FF-01FC-6C59-FDB30CE0D55B}"/>
              </a:ext>
            </a:extLst>
          </p:cNvPr>
          <p:cNvSpPr txBox="1"/>
          <p:nvPr/>
        </p:nvSpPr>
        <p:spPr>
          <a:xfrm>
            <a:off x="733424" y="2570196"/>
            <a:ext cx="10725152" cy="357130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b="1" dirty="0">
                <a:solidFill>
                  <a:sysClr val="windowText" lastClr="000000"/>
                </a:solidFill>
                <a:latin typeface="Arial"/>
                <a:cs typeface="Arial"/>
              </a:rPr>
              <a:t>1. Modèles cinétiques des gaz</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Basés sur des principes similaires au mouvement des particules gazeuses.</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Les groupes de véhicules se comportent comme des particules dans un flux.</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Capture bien les ondes de choc du trafic et la formation de congestions.</a:t>
            </a:r>
          </a:p>
          <a:p>
            <a:pPr marL="16328" defTabSz="1175644" hangingPunct="1">
              <a:lnSpc>
                <a:spcPct val="100000"/>
              </a:lnSpc>
              <a:spcBef>
                <a:spcPts val="129"/>
              </a:spcBef>
            </a:pPr>
            <a:r>
              <a:rPr lang="en-GB" sz="1700" b="1" dirty="0">
                <a:solidFill>
                  <a:sysClr val="windowText" lastClr="000000"/>
                </a:solidFill>
                <a:latin typeface="Arial"/>
                <a:cs typeface="Arial"/>
              </a:rPr>
              <a:t>2. Modèle METANET</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L'un des modèles mésoscopiques les plus largement utilisés.</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Décrit le flux, la densité et la vitesse à l'aide d'équations différentielles.</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Prend en charge la simulation de réseaux autoroutiers complets.</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Souvent utilisé pour les applications de gestion du trafic en temps réel.</a:t>
            </a:r>
          </a:p>
          <a:p>
            <a:pPr marL="16328" defTabSz="1175644" hangingPunct="1">
              <a:lnSpc>
                <a:spcPct val="100000"/>
              </a:lnSpc>
              <a:spcBef>
                <a:spcPts val="129"/>
              </a:spcBef>
            </a:pPr>
            <a:r>
              <a:rPr lang="en-GB" sz="1700" b="1" dirty="0">
                <a:solidFill>
                  <a:sysClr val="windowText" lastClr="000000"/>
                </a:solidFill>
                <a:latin typeface="Arial"/>
                <a:cs typeface="Arial"/>
              </a:rPr>
              <a:t>3. Modèle de transmission cellulaire (CTM)</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Divise les routes en cellules (segments).</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Les véhicules se déplacent d'une cellule à l'autre en fonction de la capacité et de la densité.</a:t>
            </a:r>
          </a:p>
          <a:p>
            <a:pPr marL="538163" indent="-285750" defTabSz="1175644" hangingPunct="1">
              <a:lnSpc>
                <a:spcPct val="100000"/>
              </a:lnSpc>
              <a:spcBef>
                <a:spcPts val="129"/>
              </a:spcBef>
              <a:buFont typeface="Wingdings" panose="05000000000000000000" pitchFamily="2" charset="2"/>
              <a:buChar char="v"/>
            </a:pPr>
            <a:r>
              <a:rPr lang="en-GB" sz="1700" dirty="0">
                <a:solidFill>
                  <a:sysClr val="windowText" lastClr="000000"/>
                </a:solidFill>
                <a:latin typeface="Arial"/>
                <a:cs typeface="Arial"/>
              </a:rPr>
              <a:t>Simple, efficace et largement utilisé pour les grands réseaux.</a:t>
            </a:r>
            <a:endParaRPr lang="en-US" sz="1700" dirty="0">
              <a:solidFill>
                <a:sysClr val="windowText" lastClr="000000"/>
              </a:solidFill>
              <a:latin typeface="Arial"/>
              <a:cs typeface="Arial"/>
            </a:endParaRPr>
          </a:p>
        </p:txBody>
      </p:sp>
    </p:spTree>
    <p:extLst>
      <p:ext uri="{BB962C8B-B14F-4D97-AF65-F5344CB8AC3E}">
        <p14:creationId xmlns:p14="http://schemas.microsoft.com/office/powerpoint/2010/main" val="243319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822A9-D5DD-0260-30E0-C79007DB52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AE514F-C435-95CB-477A-F3BEF2458651}"/>
              </a:ext>
            </a:extLst>
          </p:cNvPr>
          <p:cNvSpPr txBox="1"/>
          <p:nvPr/>
        </p:nvSpPr>
        <p:spPr>
          <a:xfrm>
            <a:off x="733424" y="88356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6.4 Avantages et limites des modèles mésoscopiques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6B223C6-42A3-0D92-A733-76EC8320414A}"/>
              </a:ext>
            </a:extLst>
          </p:cNvPr>
          <p:cNvSpPr txBox="1"/>
          <p:nvPr/>
        </p:nvSpPr>
        <p:spPr>
          <a:xfrm>
            <a:off x="733424" y="1536576"/>
            <a:ext cx="10725152" cy="423046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Les modèles mésoscopiques offrent un compromis pratique entre précision et vitesse de calcul. Ils sont utiles pour les simulations à grande échelle, mais présentent des compromis en termes de détails et de réalisme </a:t>
            </a:r>
            <a:r>
              <a:rPr lang="en-GB" sz="1600" dirty="0" err="1">
                <a:solidFill>
                  <a:sysClr val="windowText" lastClr="000000"/>
                </a:solidFill>
                <a:latin typeface="Arial"/>
                <a:cs typeface="Arial"/>
              </a:rPr>
              <a:t>comportemental</a:t>
            </a:r>
            <a:r>
              <a:rPr lang="en-GB" sz="1600" dirty="0">
                <a:solidFill>
                  <a:sysClr val="windowText" lastClr="000000"/>
                </a:solidFill>
                <a:latin typeface="Arial"/>
                <a:cs typeface="Arial"/>
              </a:rPr>
              <a:t>.</a:t>
            </a:r>
          </a:p>
          <a:p>
            <a:pPr marL="16328" defTabSz="1175644" hangingPunct="1">
              <a:lnSpc>
                <a:spcPct val="100000"/>
              </a:lnSpc>
              <a:spcBef>
                <a:spcPts val="129"/>
              </a:spcBef>
            </a:pPr>
            <a:endParaRPr lang="en-GB" sz="700" b="1"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 Avantages</a:t>
            </a:r>
          </a:p>
          <a:p>
            <a:pPr marL="16328" lvl="1" defTabSz="1175644" hangingPunct="1">
              <a:lnSpc>
                <a:spcPct val="100000"/>
              </a:lnSpc>
              <a:spcBef>
                <a:spcPts val="129"/>
              </a:spcBef>
            </a:pPr>
            <a:r>
              <a:rPr lang="en-US" sz="1600" b="1" dirty="0">
                <a:solidFill>
                  <a:sysClr val="windowText" lastClr="000000"/>
                </a:solidFill>
                <a:latin typeface="Arial"/>
                <a:cs typeface="Arial"/>
              </a:rPr>
              <a:t>✔ Efficaces pour les grands réseaux : </a:t>
            </a:r>
            <a:r>
              <a:rPr lang="en-US" sz="1600" dirty="0">
                <a:solidFill>
                  <a:sysClr val="windowText" lastClr="000000"/>
                </a:solidFill>
                <a:latin typeface="Arial"/>
                <a:cs typeface="Arial"/>
              </a:rPr>
              <a:t>plus rapides que les modèles microscopiques.</a:t>
            </a:r>
          </a:p>
          <a:p>
            <a:pPr marL="16328" lvl="1" defTabSz="1175644" hangingPunct="1">
              <a:lnSpc>
                <a:spcPct val="100000"/>
              </a:lnSpc>
              <a:spcBef>
                <a:spcPts val="129"/>
              </a:spcBef>
            </a:pPr>
            <a:r>
              <a:rPr lang="en-US" sz="1600" b="1" dirty="0">
                <a:solidFill>
                  <a:sysClr val="windowText" lastClr="000000"/>
                </a:solidFill>
                <a:latin typeface="Arial"/>
                <a:cs typeface="Arial"/>
              </a:rPr>
              <a:t>✔ Capture la congestion dynamique : </a:t>
            </a:r>
            <a:r>
              <a:rPr lang="en-US" sz="1600" dirty="0">
                <a:solidFill>
                  <a:sysClr val="windowText" lastClr="000000"/>
                </a:solidFill>
                <a:latin typeface="Arial"/>
                <a:cs typeface="Arial"/>
              </a:rPr>
              <a:t>accumulation et dissipation réalistes des files d'attente.</a:t>
            </a:r>
          </a:p>
          <a:p>
            <a:pPr marL="16328" lvl="1" defTabSz="1175644" hangingPunct="1">
              <a:lnSpc>
                <a:spcPct val="100000"/>
              </a:lnSpc>
              <a:spcBef>
                <a:spcPts val="129"/>
              </a:spcBef>
            </a:pPr>
            <a:r>
              <a:rPr lang="en-US" sz="1600" b="1" dirty="0">
                <a:solidFill>
                  <a:sysClr val="windowText" lastClr="000000"/>
                </a:solidFill>
                <a:latin typeface="Arial"/>
                <a:cs typeface="Arial"/>
              </a:rPr>
              <a:t>✔ Bon équilibre entre le niveau de détail et la puissance de calcul : </a:t>
            </a:r>
            <a:r>
              <a:rPr lang="en-US" sz="1600" dirty="0">
                <a:solidFill>
                  <a:sysClr val="windowText" lastClr="000000"/>
                </a:solidFill>
                <a:latin typeface="Arial"/>
                <a:cs typeface="Arial"/>
              </a:rPr>
              <a:t>plus réaliste que les modèles macroscopiques.</a:t>
            </a:r>
          </a:p>
          <a:p>
            <a:pPr marL="16328" lvl="1" defTabSz="1175644" hangingPunct="1">
              <a:lnSpc>
                <a:spcPct val="100000"/>
              </a:lnSpc>
              <a:spcBef>
                <a:spcPts val="129"/>
              </a:spcBef>
            </a:pPr>
            <a:r>
              <a:rPr lang="en-US" sz="1600" b="1" dirty="0">
                <a:solidFill>
                  <a:sysClr val="windowText" lastClr="000000"/>
                </a:solidFill>
                <a:latin typeface="Arial"/>
                <a:cs typeface="Arial"/>
              </a:rPr>
              <a:t>✔ Idéal pour les tests de scénarios : </a:t>
            </a:r>
            <a:r>
              <a:rPr lang="en-US" sz="1600" dirty="0">
                <a:solidFill>
                  <a:sysClr val="windowText" lastClr="000000"/>
                </a:solidFill>
                <a:latin typeface="Arial"/>
                <a:cs typeface="Arial"/>
              </a:rPr>
              <a:t>péages, réacheminement, gestion des incidents.</a:t>
            </a:r>
          </a:p>
          <a:p>
            <a:pPr marL="16328" lvl="1" defTabSz="1175644" hangingPunct="1">
              <a:lnSpc>
                <a:spcPct val="100000"/>
              </a:lnSpc>
              <a:spcBef>
                <a:spcPts val="129"/>
              </a:spcBef>
            </a:pPr>
            <a:r>
              <a:rPr lang="en-US" sz="1600" b="1" dirty="0">
                <a:solidFill>
                  <a:sysClr val="windowText" lastClr="000000"/>
                </a:solidFill>
                <a:latin typeface="Arial"/>
                <a:cs typeface="Arial"/>
              </a:rPr>
              <a:t>✔ Prend en charge le DTA : </a:t>
            </a:r>
            <a:r>
              <a:rPr lang="en-US" sz="1600" dirty="0">
                <a:solidFill>
                  <a:sysClr val="windowText" lastClr="000000"/>
                </a:solidFill>
                <a:latin typeface="Arial"/>
                <a:cs typeface="Arial"/>
              </a:rPr>
              <a:t>utilisé pour évaluer le comportement des déplacements à l'échelle du réseau.</a:t>
            </a:r>
          </a:p>
          <a:p>
            <a:pPr marL="16328" lvl="1"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 Limites</a:t>
            </a:r>
          </a:p>
          <a:p>
            <a:pPr marL="16328" lvl="1" defTabSz="1175644" hangingPunct="1">
              <a:lnSpc>
                <a:spcPct val="100000"/>
              </a:lnSpc>
              <a:spcBef>
                <a:spcPts val="129"/>
              </a:spcBef>
            </a:pPr>
            <a:r>
              <a:rPr lang="en-US" sz="1600" b="1" dirty="0">
                <a:solidFill>
                  <a:sysClr val="windowText" lastClr="000000"/>
                </a:solidFill>
                <a:latin typeface="Arial"/>
                <a:cs typeface="Arial"/>
              </a:rPr>
              <a:t>✘ </a:t>
            </a:r>
            <a:r>
              <a:rPr lang="en-GB" sz="1600" b="1" dirty="0">
                <a:solidFill>
                  <a:sysClr val="windowText" lastClr="000000"/>
                </a:solidFill>
                <a:latin typeface="Arial"/>
                <a:cs typeface="Arial"/>
              </a:rPr>
              <a:t>Moins de détails </a:t>
            </a:r>
            <a:r>
              <a:rPr lang="en-GB" sz="1600" b="1" dirty="0" err="1">
                <a:solidFill>
                  <a:sysClr val="windowText" lastClr="000000"/>
                </a:solidFill>
                <a:latin typeface="Arial"/>
                <a:cs typeface="Arial"/>
              </a:rPr>
              <a:t>comportementaux </a:t>
            </a:r>
            <a:r>
              <a:rPr lang="en-GB" sz="1600" b="1" dirty="0">
                <a:solidFill>
                  <a:sysClr val="windowText" lastClr="000000"/>
                </a:solidFill>
                <a:latin typeface="Arial"/>
                <a:cs typeface="Arial"/>
              </a:rPr>
              <a:t>: </a:t>
            </a:r>
            <a:r>
              <a:rPr lang="en-GB" sz="1600" dirty="0">
                <a:solidFill>
                  <a:sysClr val="windowText" lastClr="000000"/>
                </a:solidFill>
                <a:latin typeface="Arial"/>
                <a:cs typeface="Arial"/>
              </a:rPr>
              <a:t>pas d'actions individuelles des conducteurs.</a:t>
            </a:r>
          </a:p>
          <a:p>
            <a:pPr marL="16328" lvl="1" defTabSz="1175644" hangingPunct="1">
              <a:lnSpc>
                <a:spcPct val="100000"/>
              </a:lnSpc>
              <a:spcBef>
                <a:spcPts val="129"/>
              </a:spcBef>
            </a:pPr>
            <a:r>
              <a:rPr lang="en-US" sz="1600" b="1" dirty="0">
                <a:solidFill>
                  <a:sysClr val="windowText" lastClr="000000"/>
                </a:solidFill>
                <a:latin typeface="Arial"/>
                <a:cs typeface="Arial"/>
              </a:rPr>
              <a:t>✘ </a:t>
            </a:r>
            <a:r>
              <a:rPr lang="en-GB" sz="1600" b="1" dirty="0">
                <a:solidFill>
                  <a:sysClr val="windowText" lastClr="000000"/>
                </a:solidFill>
                <a:latin typeface="Arial"/>
                <a:cs typeface="Arial"/>
              </a:rPr>
              <a:t>Changement de voie simplifié : </a:t>
            </a:r>
            <a:r>
              <a:rPr lang="en-GB" sz="1600" dirty="0">
                <a:solidFill>
                  <a:sysClr val="windowText" lastClr="000000"/>
                </a:solidFill>
                <a:latin typeface="Arial"/>
                <a:cs typeface="Arial"/>
              </a:rPr>
              <a:t>ne convient pas à une analyse détaillée des intersections.</a:t>
            </a:r>
          </a:p>
          <a:p>
            <a:pPr marL="16328" lvl="1" defTabSz="1175644" hangingPunct="1">
              <a:lnSpc>
                <a:spcPct val="100000"/>
              </a:lnSpc>
              <a:spcBef>
                <a:spcPts val="129"/>
              </a:spcBef>
            </a:pPr>
            <a:r>
              <a:rPr lang="en-US" sz="1600" b="1" dirty="0">
                <a:solidFill>
                  <a:sysClr val="windowText" lastClr="000000"/>
                </a:solidFill>
                <a:latin typeface="Arial"/>
                <a:cs typeface="Arial"/>
              </a:rPr>
              <a:t>✘ </a:t>
            </a:r>
            <a:r>
              <a:rPr lang="en-GB" sz="1600" b="1" dirty="0">
                <a:solidFill>
                  <a:sysClr val="windowText" lastClr="000000"/>
                </a:solidFill>
                <a:latin typeface="Arial"/>
                <a:cs typeface="Arial"/>
              </a:rPr>
              <a:t>Moins précis que la simulation microscopique : </a:t>
            </a:r>
            <a:r>
              <a:rPr lang="en-GB" sz="1600" dirty="0">
                <a:solidFill>
                  <a:sysClr val="windowText" lastClr="000000"/>
                </a:solidFill>
                <a:latin typeface="Arial"/>
                <a:cs typeface="Arial"/>
              </a:rPr>
              <a:t>ne convient pas aux études sur les véhicules autonomes ou la sécurité.</a:t>
            </a:r>
          </a:p>
          <a:p>
            <a:pPr marL="16328" lvl="1" defTabSz="1175644" hangingPunct="1">
              <a:lnSpc>
                <a:spcPct val="100000"/>
              </a:lnSpc>
              <a:spcBef>
                <a:spcPts val="129"/>
              </a:spcBef>
            </a:pPr>
            <a:r>
              <a:rPr lang="en-US" sz="1600" b="1" dirty="0">
                <a:solidFill>
                  <a:sysClr val="windowText" lastClr="000000"/>
                </a:solidFill>
                <a:latin typeface="Arial"/>
                <a:cs typeface="Arial"/>
              </a:rPr>
              <a:t>✘ </a:t>
            </a:r>
            <a:r>
              <a:rPr lang="en-GB" sz="1600" b="1" dirty="0">
                <a:solidFill>
                  <a:sysClr val="windowText" lastClr="000000"/>
                </a:solidFill>
                <a:latin typeface="Arial"/>
                <a:cs typeface="Arial"/>
              </a:rPr>
              <a:t>Les hypothèses varient selon les modèles : </a:t>
            </a:r>
            <a:r>
              <a:rPr lang="en-GB" sz="1600" dirty="0">
                <a:solidFill>
                  <a:sysClr val="windowText" lastClr="000000"/>
                </a:solidFill>
                <a:latin typeface="Arial"/>
                <a:cs typeface="Arial"/>
              </a:rPr>
              <a:t>le calibrage peut s'avérer difficile.</a:t>
            </a:r>
            <a:endParaRPr lang="en-US" sz="16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A80CBC00-5D08-F493-CD63-AD13D0842819}"/>
              </a:ext>
            </a:extLst>
          </p:cNvPr>
          <p:cNvSpPr>
            <a:spLocks noGrp="1"/>
          </p:cNvSpPr>
          <p:nvPr>
            <p:ph type="title"/>
          </p:nvPr>
        </p:nvSpPr>
        <p:spPr>
          <a:xfrm>
            <a:off x="727200" y="432000"/>
            <a:ext cx="5989286" cy="369332"/>
          </a:xfrm>
        </p:spPr>
        <p:txBody>
          <a:bodyPr/>
          <a:lstStyle/>
          <a:p>
            <a:r>
              <a:rPr lang="en-GB" dirty="0"/>
              <a:t>6. Théorie mésoscopique du flux de circulation</a:t>
            </a:r>
            <a:endParaRPr lang="LID4096" dirty="0"/>
          </a:p>
        </p:txBody>
      </p:sp>
    </p:spTree>
    <p:extLst>
      <p:ext uri="{BB962C8B-B14F-4D97-AF65-F5344CB8AC3E}">
        <p14:creationId xmlns:p14="http://schemas.microsoft.com/office/powerpoint/2010/main" val="1116457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AF33-5600-69C3-42A6-66751BD2A94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F3D037-5E1B-1FE4-7C23-2851B24B11E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6.5 Applications des modèles mésoscopiques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252BC22-FC6B-5009-4493-7D7B3FFDA053}"/>
              </a:ext>
            </a:extLst>
          </p:cNvPr>
          <p:cNvSpPr txBox="1"/>
          <p:nvPr/>
        </p:nvSpPr>
        <p:spPr>
          <a:xfrm>
            <a:off x="733424" y="1514807"/>
            <a:ext cx="10725152" cy="360465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mésoscopiques sont particulièrement utiles pour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la mobilité à l'échelle régionale ou urbaine. Leur rapidité et leur flexibilité les rendent idéaux pour tester plusieurs scénarios et stratégies opérationnelles.</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Simulation du trafic à l'échelle de la ville</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Évaluez les schémas de congestion dans l'ensemble des zones urbaines.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Affectation dynamique du trafic (DTA)</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Étudiez comment les conducteurs modifient leurs itinéraires en fonction des conditions en temps réel.</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Test et évaluation des politiques</a:t>
            </a:r>
          </a:p>
          <a:p>
            <a:pPr marL="717550" indent="-285750" defTabSz="1175644" hangingPunct="1">
              <a:lnSpc>
                <a:spcPct val="100000"/>
              </a:lnSpc>
              <a:spcBef>
                <a:spcPts val="129"/>
              </a:spcBef>
              <a:buFont typeface="Wingdings" panose="05000000000000000000" pitchFamily="2" charset="2"/>
              <a:buChar char="v"/>
              <a:tabLst>
                <a:tab pos="717550" algn="l"/>
              </a:tabLst>
            </a:pPr>
            <a:r>
              <a:rPr lang="en-GB" sz="1800" dirty="0">
                <a:solidFill>
                  <a:sysClr val="windowText" lastClr="000000"/>
                </a:solidFill>
                <a:latin typeface="Arial"/>
                <a:cs typeface="Arial"/>
              </a:rPr>
              <a:t>Tarification de la congestion, péages, zones à faibles émissions.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Gestion des incidents et des événements</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Évaluez les effets des accidents, des travaux routiers ou des événements majeurs.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Planification des transports à grande échelle</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Conception du réseau futur et stratégies de mobilité à long terme.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2DBCE6B-512B-7BE8-0E51-0E416684036D}"/>
              </a:ext>
            </a:extLst>
          </p:cNvPr>
          <p:cNvSpPr>
            <a:spLocks noGrp="1"/>
          </p:cNvSpPr>
          <p:nvPr>
            <p:ph type="title"/>
          </p:nvPr>
        </p:nvSpPr>
        <p:spPr>
          <a:xfrm>
            <a:off x="727199" y="432000"/>
            <a:ext cx="6021943" cy="369332"/>
          </a:xfrm>
        </p:spPr>
        <p:txBody>
          <a:bodyPr/>
          <a:lstStyle/>
          <a:p>
            <a:r>
              <a:rPr lang="en-GB" dirty="0"/>
              <a:t>6. Théorie mésoscopique des flux de circulation</a:t>
            </a:r>
            <a:endParaRPr lang="LID4096" dirty="0"/>
          </a:p>
        </p:txBody>
      </p:sp>
    </p:spTree>
    <p:extLst>
      <p:ext uri="{BB962C8B-B14F-4D97-AF65-F5344CB8AC3E}">
        <p14:creationId xmlns:p14="http://schemas.microsoft.com/office/powerpoint/2010/main" val="4285000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5BD99-E367-4398-35F7-FFA175EFA9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CC683E4-8CC9-C914-719F-ED43F36E078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07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Comparaison des modèles de flux de circulation</a:t>
            </a:r>
          </a:p>
        </p:txBody>
      </p:sp>
    </p:spTree>
    <p:extLst>
      <p:ext uri="{BB962C8B-B14F-4D97-AF65-F5344CB8AC3E}">
        <p14:creationId xmlns:p14="http://schemas.microsoft.com/office/powerpoint/2010/main" val="3200444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46231-EE5D-2593-D24B-5CFDAC97C01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44920C-6103-FC6A-AD90-672EA565B44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it-IT" sz="1800" b="1" dirty="0">
                <a:solidFill>
                  <a:sysClr val="windowText" lastClr="000000"/>
                </a:solidFill>
                <a:latin typeface="Arial"/>
                <a:cs typeface="Arial"/>
              </a:rPr>
              <a:t>7.1 Microscopique, macroscopique et mésoscopique</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720A392-2FAD-0522-94DF-F4A9A833ADCE}"/>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de flux de circulation sont généralement </a:t>
            </a:r>
            <a:r>
              <a:rPr lang="en-US" sz="1800" dirty="0">
                <a:solidFill>
                  <a:sysClr val="windowText" lastClr="000000"/>
                </a:solidFill>
                <a:latin typeface="Arial"/>
                <a:cs typeface="Arial"/>
              </a:rPr>
              <a:t>classés en </a:t>
            </a:r>
            <a:r>
              <a:rPr lang="en-US" sz="1800" b="1" dirty="0">
                <a:solidFill>
                  <a:sysClr val="windowText" lastClr="000000"/>
                </a:solidFill>
                <a:latin typeface="Arial"/>
                <a:cs typeface="Arial"/>
              </a:rPr>
              <a:t>modèles microscopiques, macroscopiques et mésoscopiques. </a:t>
            </a:r>
            <a:r>
              <a:rPr lang="en-GB" sz="1800" dirty="0">
                <a:solidFill>
                  <a:sysClr val="windowText" lastClr="000000"/>
                </a:solidFill>
                <a:latin typeface="Arial"/>
                <a:cs typeface="Arial"/>
              </a:rPr>
              <a:t>Ces catégories diffèrent par la manière dont elles représentent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des véhicules, le niveau de détail qu'elles fournissent et l'effort de calcul requis.</a:t>
            </a:r>
            <a:endParaRPr lang="en-US"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35289550-87D7-C618-4DF3-D33C2CDB7813}"/>
              </a:ext>
            </a:extLst>
          </p:cNvPr>
          <p:cNvSpPr txBox="1"/>
          <p:nvPr/>
        </p:nvSpPr>
        <p:spPr>
          <a:xfrm>
            <a:off x="727200" y="2502317"/>
            <a:ext cx="10725152" cy="375340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Modèles microscopiques :</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Représentent les véhicules individuels et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des conducteurs.</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Très détaillés, haute précision.</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Idéaux pour les intersections, les études sur les véhicules autonomes et les analyses de sécurité.</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Modèles macroscopiques :</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Traitent le trafic comme un flux continu.</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Se concentrent sur les variables agrégées (flux, vitesse, densité).</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Idéal pour les autoroutes et les analyses au niveau des corridors.</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Modèles mésoscopiques :</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Approche hybride : véhicules regroupés en paquets.</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Bon équilibre entre réalisme et efficacité de calcul.</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Idéal pour les simulations à l'échelle d'une ville ou d'une région.</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BA4A5CFD-DF96-2071-D73F-DE0A5ED50522}"/>
              </a:ext>
            </a:extLst>
          </p:cNvPr>
          <p:cNvSpPr>
            <a:spLocks noGrp="1"/>
          </p:cNvSpPr>
          <p:nvPr>
            <p:ph type="title"/>
          </p:nvPr>
        </p:nvSpPr>
        <p:spPr>
          <a:xfrm>
            <a:off x="727200" y="432000"/>
            <a:ext cx="5826000" cy="369332"/>
          </a:xfrm>
        </p:spPr>
        <p:txBody>
          <a:bodyPr/>
          <a:lstStyle/>
          <a:p>
            <a:r>
              <a:rPr lang="en-GB" dirty="0"/>
              <a:t>7. Comparaison des modèles de flux de trafic</a:t>
            </a:r>
            <a:endParaRPr lang="LID4096" dirty="0"/>
          </a:p>
        </p:txBody>
      </p:sp>
    </p:spTree>
    <p:extLst>
      <p:ext uri="{BB962C8B-B14F-4D97-AF65-F5344CB8AC3E}">
        <p14:creationId xmlns:p14="http://schemas.microsoft.com/office/powerpoint/2010/main" val="4124745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B6A94-2769-3E65-2A7D-A78DDE5E310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1C2281-A63C-2829-17BD-A8B76BB8E14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600" b="1" dirty="0">
                <a:solidFill>
                  <a:sysClr val="windowText" lastClr="000000"/>
                </a:solidFill>
                <a:latin typeface="Arial"/>
                <a:cs typeface="Arial"/>
              </a:rPr>
              <a:t> </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9CDF9C99-9034-22E7-B57B-28CB3F4AAF5E}"/>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endParaRPr lang="en-US" sz="1200" b="1"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1077DEFB-3D02-8482-2427-DFA30B7EC8AB}"/>
              </a:ext>
            </a:extLst>
          </p:cNvPr>
          <p:cNvGraphicFramePr>
            <a:graphicFrameLocks noGrp="1"/>
          </p:cNvGraphicFramePr>
          <p:nvPr>
            <p:extLst>
              <p:ext uri="{D42A27DB-BD31-4B8C-83A1-F6EECF244321}">
                <p14:modId xmlns:p14="http://schemas.microsoft.com/office/powerpoint/2010/main" val="1743335430"/>
              </p:ext>
            </p:extLst>
          </p:nvPr>
        </p:nvGraphicFramePr>
        <p:xfrm>
          <a:off x="727200" y="1511538"/>
          <a:ext cx="10785111" cy="4714527"/>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755482268"/>
                    </a:ext>
                  </a:extLst>
                </a:gridCol>
                <a:gridCol w="1367518">
                  <a:extLst>
                    <a:ext uri="{9D8B030D-6E8A-4147-A177-3AD203B41FA5}">
                      <a16:colId xmlns:a16="http://schemas.microsoft.com/office/drawing/2014/main" val="938120323"/>
                    </a:ext>
                  </a:extLst>
                </a:gridCol>
                <a:gridCol w="3069771">
                  <a:extLst>
                    <a:ext uri="{9D8B030D-6E8A-4147-A177-3AD203B41FA5}">
                      <a16:colId xmlns:a16="http://schemas.microsoft.com/office/drawing/2014/main" val="3705453515"/>
                    </a:ext>
                  </a:extLst>
                </a:gridCol>
                <a:gridCol w="3069771">
                  <a:extLst>
                    <a:ext uri="{9D8B030D-6E8A-4147-A177-3AD203B41FA5}">
                      <a16:colId xmlns:a16="http://schemas.microsoft.com/office/drawing/2014/main" val="2078147879"/>
                    </a:ext>
                  </a:extLst>
                </a:gridCol>
                <a:gridCol w="3069771">
                  <a:extLst>
                    <a:ext uri="{9D8B030D-6E8A-4147-A177-3AD203B41FA5}">
                      <a16:colId xmlns:a16="http://schemas.microsoft.com/office/drawing/2014/main" val="1129960210"/>
                    </a:ext>
                  </a:extLst>
                </a:gridCol>
              </a:tblGrid>
              <a:tr h="310167">
                <a:tc>
                  <a:txBody>
                    <a:bodyPr/>
                    <a:lstStyle/>
                    <a:p>
                      <a:pPr algn="ctr"/>
                      <a:r>
                        <a:rPr lang="en-GB" sz="1300" dirty="0"/>
                        <a:t>#</a:t>
                      </a:r>
                      <a:endParaRPr lang="LID4096" sz="1300" dirty="0"/>
                    </a:p>
                  </a:txBody>
                  <a:tcPr/>
                </a:tc>
                <a:tc>
                  <a:txBody>
                    <a:bodyPr/>
                    <a:lstStyle/>
                    <a:p>
                      <a:r>
                        <a:rPr lang="en-GB" sz="1300" dirty="0"/>
                        <a:t>Caractéristique</a:t>
                      </a:r>
                    </a:p>
                  </a:txBody>
                  <a:tcPr/>
                </a:tc>
                <a:tc>
                  <a:txBody>
                    <a:bodyPr/>
                    <a:lstStyle/>
                    <a:p>
                      <a:r>
                        <a:rPr lang="en-GB" sz="1300" dirty="0"/>
                        <a:t>Modèle microscopique</a:t>
                      </a:r>
                    </a:p>
                  </a:txBody>
                  <a:tcPr/>
                </a:tc>
                <a:tc>
                  <a:txBody>
                    <a:bodyPr/>
                    <a:lstStyle/>
                    <a:p>
                      <a:r>
                        <a:rPr lang="en-GB" sz="1300" dirty="0"/>
                        <a:t>Modèle macroscopique</a:t>
                      </a:r>
                    </a:p>
                  </a:txBody>
                  <a:tcPr/>
                </a:tc>
                <a:tc>
                  <a:txBody>
                    <a:bodyPr/>
                    <a:lstStyle/>
                    <a:p>
                      <a:r>
                        <a:rPr lang="en-GB" sz="1300" dirty="0"/>
                        <a:t>Modèle mésoscopique</a:t>
                      </a:r>
                    </a:p>
                  </a:txBody>
                  <a:tcPr/>
                </a:tc>
                <a:extLst>
                  <a:ext uri="{0D108BD9-81ED-4DB2-BD59-A6C34878D82A}">
                    <a16:rowId xmlns:a16="http://schemas.microsoft.com/office/drawing/2014/main" val="2509159265"/>
                  </a:ext>
                </a:extLst>
              </a:tr>
              <a:tr h="433384">
                <a:tc>
                  <a:txBody>
                    <a:bodyPr/>
                    <a:lstStyle/>
                    <a:p>
                      <a:pPr algn="ctr"/>
                      <a:r>
                        <a:rPr lang="en-GB" sz="1300" b="1" dirty="0"/>
                        <a:t>1</a:t>
                      </a:r>
                      <a:endParaRPr lang="LID4096" sz="1300" b="1" dirty="0"/>
                    </a:p>
                  </a:txBody>
                  <a:tcPr/>
                </a:tc>
                <a:tc>
                  <a:txBody>
                    <a:bodyPr/>
                    <a:lstStyle/>
                    <a:p>
                      <a:r>
                        <a:rPr lang="en-GB" sz="1300" b="1" dirty="0"/>
                        <a:t>Focus</a:t>
                      </a:r>
                      <a:endParaRPr lang="LID4096" sz="1300" b="1" dirty="0"/>
                    </a:p>
                  </a:txBody>
                  <a:tcPr/>
                </a:tc>
                <a:tc>
                  <a:txBody>
                    <a:bodyPr/>
                    <a:lstStyle/>
                    <a:p>
                      <a:r>
                        <a:rPr lang="en-GB" sz="1300" dirty="0"/>
                        <a:t>Véhicules individuels et conducteurs</a:t>
                      </a:r>
                    </a:p>
                    <a:p>
                      <a:endParaRPr lang="LID4096" sz="1300" dirty="0"/>
                    </a:p>
                  </a:txBody>
                  <a:tcPr/>
                </a:tc>
                <a:tc>
                  <a:txBody>
                    <a:bodyPr/>
                    <a:lstStyle/>
                    <a:p>
                      <a:r>
                        <a:rPr lang="en-GB" sz="1300" dirty="0"/>
                        <a:t>Flux de circulation global</a:t>
                      </a:r>
                    </a:p>
                    <a:p>
                      <a:endParaRPr lang="LID4096" sz="1300" dirty="0"/>
                    </a:p>
                  </a:txBody>
                  <a:tcPr/>
                </a:tc>
                <a:tc>
                  <a:txBody>
                    <a:bodyPr/>
                    <a:lstStyle/>
                    <a:p>
                      <a:r>
                        <a:rPr lang="en-GB" sz="1300" dirty="0"/>
                        <a:t>Groupes de véhicules (pelotons)</a:t>
                      </a:r>
                    </a:p>
                    <a:p>
                      <a:endParaRPr lang="LID4096" sz="1300" dirty="0"/>
                    </a:p>
                  </a:txBody>
                  <a:tcPr/>
                </a:tc>
                <a:extLst>
                  <a:ext uri="{0D108BD9-81ED-4DB2-BD59-A6C34878D82A}">
                    <a16:rowId xmlns:a16="http://schemas.microsoft.com/office/drawing/2014/main" val="2175920149"/>
                  </a:ext>
                </a:extLst>
              </a:tr>
              <a:tr h="611837">
                <a:tc>
                  <a:txBody>
                    <a:bodyPr/>
                    <a:lstStyle/>
                    <a:p>
                      <a:pPr algn="ctr"/>
                      <a:r>
                        <a:rPr lang="en-GB" sz="1300" b="1" dirty="0"/>
                        <a:t>2</a:t>
                      </a:r>
                      <a:endParaRPr lang="LID4096" sz="1300" b="1" dirty="0"/>
                    </a:p>
                  </a:txBody>
                  <a:tcPr/>
                </a:tc>
                <a:tc>
                  <a:txBody>
                    <a:bodyPr/>
                    <a:lstStyle/>
                    <a:p>
                      <a:r>
                        <a:rPr lang="en-GB" sz="1300" b="1" dirty="0"/>
                        <a:t>Variables clés</a:t>
                      </a:r>
                    </a:p>
                  </a:txBody>
                  <a:tcPr/>
                </a:tc>
                <a:tc>
                  <a:txBody>
                    <a:bodyPr/>
                    <a:lstStyle/>
                    <a:p>
                      <a:r>
                        <a:rPr lang="en-GB" sz="1300" dirty="0"/>
                        <a:t>Vitesse, accélération, changements de voie</a:t>
                      </a:r>
                    </a:p>
                    <a:p>
                      <a:endParaRPr lang="LID4096" sz="1300" dirty="0"/>
                    </a:p>
                  </a:txBody>
                  <a:tcPr/>
                </a:tc>
                <a:tc>
                  <a:txBody>
                    <a:bodyPr/>
                    <a:lstStyle/>
                    <a:p>
                      <a:r>
                        <a:rPr lang="en-GB" sz="1300" dirty="0"/>
                        <a:t>Flux, densité, vitesse moyenne</a:t>
                      </a:r>
                    </a:p>
                    <a:p>
                      <a:endParaRPr lang="LID4096" sz="1300" dirty="0"/>
                    </a:p>
                  </a:txBody>
                  <a:tcPr/>
                </a:tc>
                <a:tc>
                  <a:txBody>
                    <a:bodyPr/>
                    <a:lstStyle/>
                    <a:p>
                      <a:r>
                        <a:rPr lang="en-GB" sz="1300" dirty="0" err="1"/>
                        <a:t>Comportement</a:t>
                      </a:r>
                      <a:r>
                        <a:rPr lang="en-GB" sz="1300" dirty="0"/>
                        <a:t> statistique des véhicules</a:t>
                      </a:r>
                    </a:p>
                    <a:p>
                      <a:endParaRPr lang="LID4096" sz="1300" dirty="0"/>
                    </a:p>
                  </a:txBody>
                  <a:tcPr/>
                </a:tc>
                <a:extLst>
                  <a:ext uri="{0D108BD9-81ED-4DB2-BD59-A6C34878D82A}">
                    <a16:rowId xmlns:a16="http://schemas.microsoft.com/office/drawing/2014/main" val="667188357"/>
                  </a:ext>
                </a:extLst>
              </a:tr>
              <a:tr h="611837">
                <a:tc>
                  <a:txBody>
                    <a:bodyPr/>
                    <a:lstStyle/>
                    <a:p>
                      <a:pPr algn="ctr"/>
                      <a:r>
                        <a:rPr lang="en-GB" sz="1300" b="1" dirty="0"/>
                        <a:t>3</a:t>
                      </a:r>
                      <a:endParaRPr lang="LID4096" sz="1300" b="1" dirty="0"/>
                    </a:p>
                  </a:txBody>
                  <a:tcPr/>
                </a:tc>
                <a:tc>
                  <a:txBody>
                    <a:bodyPr/>
                    <a:lstStyle/>
                    <a:p>
                      <a:r>
                        <a:rPr lang="en-GB" sz="1300" b="1" dirty="0"/>
                        <a:t>Exigences en matière de données</a:t>
                      </a:r>
                    </a:p>
                  </a:txBody>
                  <a:tcPr/>
                </a:tc>
                <a:tc>
                  <a:txBody>
                    <a:bodyPr/>
                    <a:lstStyle/>
                    <a:p>
                      <a:r>
                        <a:rPr lang="en-GB" sz="1300" dirty="0"/>
                        <a:t>Élevées (données détaillées </a:t>
                      </a:r>
                      <a:r>
                        <a:rPr lang="en-GB" sz="1300" dirty="0" err="1"/>
                        <a:t>sur le comportement</a:t>
                      </a:r>
                      <a:r>
                        <a:rPr lang="en-GB" sz="1300" dirty="0"/>
                        <a:t> des véhicules et des conducteurs)</a:t>
                      </a:r>
                    </a:p>
                  </a:txBody>
                  <a:tcPr/>
                </a:tc>
                <a:tc>
                  <a:txBody>
                    <a:bodyPr/>
                    <a:lstStyle/>
                    <a:p>
                      <a:r>
                        <a:rPr lang="en-GB" sz="1300" dirty="0"/>
                        <a:t>Faible (données agrégées sur le trafic)</a:t>
                      </a:r>
                    </a:p>
                    <a:p>
                      <a:endParaRPr lang="LID4096" sz="1300" dirty="0"/>
                    </a:p>
                  </a:txBody>
                  <a:tcPr/>
                </a:tc>
                <a:tc>
                  <a:txBody>
                    <a:bodyPr/>
                    <a:lstStyle/>
                    <a:p>
                      <a:r>
                        <a:rPr lang="en-GB" sz="1300" dirty="0"/>
                        <a:t>Moyen (certaines données individuelles sur les véhicules)</a:t>
                      </a:r>
                    </a:p>
                    <a:p>
                      <a:endParaRPr lang="LID4096" sz="1300" dirty="0"/>
                    </a:p>
                  </a:txBody>
                  <a:tcPr/>
                </a:tc>
                <a:extLst>
                  <a:ext uri="{0D108BD9-81ED-4DB2-BD59-A6C34878D82A}">
                    <a16:rowId xmlns:a16="http://schemas.microsoft.com/office/drawing/2014/main" val="1341259936"/>
                  </a:ext>
                </a:extLst>
              </a:tr>
              <a:tr h="433384">
                <a:tc>
                  <a:txBody>
                    <a:bodyPr/>
                    <a:lstStyle/>
                    <a:p>
                      <a:pPr algn="ctr"/>
                      <a:r>
                        <a:rPr lang="en-GB" sz="1300" b="1" dirty="0"/>
                        <a:t>4</a:t>
                      </a:r>
                      <a:endParaRPr lang="LID4096" sz="1300" b="1" dirty="0"/>
                    </a:p>
                  </a:txBody>
                  <a:tcPr/>
                </a:tc>
                <a:tc>
                  <a:txBody>
                    <a:bodyPr/>
                    <a:lstStyle/>
                    <a:p>
                      <a:r>
                        <a:rPr lang="en-GB" sz="1300" b="1" dirty="0"/>
                        <a:t>Complexité informatique</a:t>
                      </a:r>
                    </a:p>
                  </a:txBody>
                  <a:tcPr/>
                </a:tc>
                <a:tc>
                  <a:txBody>
                    <a:bodyPr/>
                    <a:lstStyle/>
                    <a:p>
                      <a:r>
                        <a:rPr lang="en-GB" sz="1300" dirty="0"/>
                        <a:t>Élevée (simule chaque véhicule)</a:t>
                      </a:r>
                    </a:p>
                  </a:txBody>
                  <a:tcPr/>
                </a:tc>
                <a:tc>
                  <a:txBody>
                    <a:bodyPr/>
                    <a:lstStyle/>
                    <a:p>
                      <a:r>
                        <a:rPr lang="en-GB" sz="1300" dirty="0"/>
                        <a:t>Faible (résout des équations agrégées)</a:t>
                      </a:r>
                    </a:p>
                    <a:p>
                      <a:endParaRPr lang="LID4096" sz="1300" dirty="0"/>
                    </a:p>
                  </a:txBody>
                  <a:tcPr/>
                </a:tc>
                <a:tc>
                  <a:txBody>
                    <a:bodyPr/>
                    <a:lstStyle/>
                    <a:p>
                      <a:r>
                        <a:rPr lang="en-GB" sz="1300" dirty="0"/>
                        <a:t>Moyenne (simplifie les interactions entre véhicules)</a:t>
                      </a:r>
                      <a:endParaRPr lang="LID4096" sz="1300" dirty="0"/>
                    </a:p>
                  </a:txBody>
                  <a:tcPr/>
                </a:tc>
                <a:extLst>
                  <a:ext uri="{0D108BD9-81ED-4DB2-BD59-A6C34878D82A}">
                    <a16:rowId xmlns:a16="http://schemas.microsoft.com/office/drawing/2014/main" val="1430705026"/>
                  </a:ext>
                </a:extLst>
              </a:tr>
              <a:tr h="611837">
                <a:tc>
                  <a:txBody>
                    <a:bodyPr/>
                    <a:lstStyle/>
                    <a:p>
                      <a:pPr algn="ctr"/>
                      <a:r>
                        <a:rPr lang="en-GB" sz="1300" b="1" dirty="0"/>
                        <a:t>5</a:t>
                      </a:r>
                      <a:endParaRPr lang="LID4096" sz="1300" b="1" dirty="0"/>
                    </a:p>
                  </a:txBody>
                  <a:tcPr/>
                </a:tc>
                <a:tc>
                  <a:txBody>
                    <a:bodyPr/>
                    <a:lstStyle/>
                    <a:p>
                      <a:r>
                        <a:rPr lang="en-GB" sz="1300" b="1" dirty="0"/>
                        <a:t>Meilleur cas d'utilisation</a:t>
                      </a:r>
                    </a:p>
                  </a:txBody>
                  <a:tcPr/>
                </a:tc>
                <a:tc>
                  <a:txBody>
                    <a:bodyPr/>
                    <a:lstStyle/>
                    <a:p>
                      <a:r>
                        <a:rPr lang="en-GB" sz="1300" dirty="0" err="1"/>
                        <a:t>Modélisation</a:t>
                      </a:r>
                      <a:r>
                        <a:rPr lang="en-GB" sz="1300" dirty="0"/>
                        <a:t> des intersections, optimisation des feux de signalisation</a:t>
                      </a:r>
                    </a:p>
                  </a:txBody>
                  <a:tcPr/>
                </a:tc>
                <a:tc>
                  <a:txBody>
                    <a:bodyPr/>
                    <a:lstStyle/>
                    <a:p>
                      <a:r>
                        <a:rPr lang="en-GB" sz="1300" dirty="0"/>
                        <a:t>Analyse de la capacité des autoroutes, estimation de la congestion</a:t>
                      </a:r>
                    </a:p>
                  </a:txBody>
                  <a:tcPr/>
                </a:tc>
                <a:tc>
                  <a:txBody>
                    <a:bodyPr/>
                    <a:lstStyle/>
                    <a:p>
                      <a:r>
                        <a:rPr lang="en-GB" sz="1300" dirty="0"/>
                        <a:t>Répartition dynamique du trafic, flux de circulation urbaine</a:t>
                      </a:r>
                    </a:p>
                    <a:p>
                      <a:endParaRPr lang="LID4096" sz="1300" dirty="0"/>
                    </a:p>
                  </a:txBody>
                  <a:tcPr/>
                </a:tc>
                <a:extLst>
                  <a:ext uri="{0D108BD9-81ED-4DB2-BD59-A6C34878D82A}">
                    <a16:rowId xmlns:a16="http://schemas.microsoft.com/office/drawing/2014/main" val="1667060229"/>
                  </a:ext>
                </a:extLst>
              </a:tr>
              <a:tr h="611837">
                <a:tc>
                  <a:txBody>
                    <a:bodyPr/>
                    <a:lstStyle/>
                    <a:p>
                      <a:pPr algn="ctr"/>
                      <a:r>
                        <a:rPr lang="en-GB" sz="1300" b="1" dirty="0"/>
                        <a:t>6</a:t>
                      </a:r>
                      <a:endParaRPr lang="LID4096" sz="1300" b="1" dirty="0"/>
                    </a:p>
                  </a:txBody>
                  <a:tcPr/>
                </a:tc>
                <a:tc>
                  <a:txBody>
                    <a:bodyPr/>
                    <a:lstStyle/>
                    <a:p>
                      <a:r>
                        <a:rPr lang="en-GB" sz="1300" b="1" dirty="0"/>
                        <a:t>Exemples de modèles</a:t>
                      </a:r>
                    </a:p>
                  </a:txBody>
                  <a:tcPr/>
                </a:tc>
                <a:tc>
                  <a:txBody>
                    <a:bodyPr/>
                    <a:lstStyle/>
                    <a:p>
                      <a:r>
                        <a:rPr lang="en-GB" sz="1300" dirty="0"/>
                        <a:t>Modèles de suivi de véhicules (Gipps, IDM), modèles de changement de voie (MOBIL)</a:t>
                      </a:r>
                    </a:p>
                  </a:txBody>
                  <a:tcPr/>
                </a:tc>
                <a:tc>
                  <a:txBody>
                    <a:bodyPr/>
                    <a:lstStyle/>
                    <a:p>
                      <a:r>
                        <a:rPr lang="en-GB" sz="1300" dirty="0"/>
                        <a:t>Modèle LWR (Lighthill-Whitham-Richards), modèle Greenshields</a:t>
                      </a:r>
                    </a:p>
                  </a:txBody>
                  <a:tcPr/>
                </a:tc>
                <a:tc>
                  <a:txBody>
                    <a:bodyPr/>
                    <a:lstStyle/>
                    <a:p>
                      <a:r>
                        <a:rPr lang="sv-SE" sz="1300" dirty="0"/>
                        <a:t>Modèle de transmission cellulaire (CTM), modèles hybrides</a:t>
                      </a:r>
                    </a:p>
                  </a:txBody>
                  <a:tcPr/>
                </a:tc>
                <a:extLst>
                  <a:ext uri="{0D108BD9-81ED-4DB2-BD59-A6C34878D82A}">
                    <a16:rowId xmlns:a16="http://schemas.microsoft.com/office/drawing/2014/main" val="830302030"/>
                  </a:ext>
                </a:extLst>
              </a:tr>
              <a:tr h="611837">
                <a:tc>
                  <a:txBody>
                    <a:bodyPr/>
                    <a:lstStyle/>
                    <a:p>
                      <a:pPr algn="ctr"/>
                      <a:r>
                        <a:rPr lang="en-GB" sz="1300" b="1" dirty="0"/>
                        <a:t>7</a:t>
                      </a:r>
                      <a:endParaRPr lang="LID4096" sz="1300" b="1" dirty="0"/>
                    </a:p>
                  </a:txBody>
                  <a:tcPr/>
                </a:tc>
                <a:tc>
                  <a:txBody>
                    <a:bodyPr/>
                    <a:lstStyle/>
                    <a:p>
                      <a:r>
                        <a:rPr lang="en-GB" sz="1300" b="1" dirty="0"/>
                        <a:t>Domaines d'application</a:t>
                      </a:r>
                    </a:p>
                  </a:txBody>
                  <a:tcPr/>
                </a:tc>
                <a:tc>
                  <a:txBody>
                    <a:bodyPr/>
                    <a:lstStyle/>
                    <a:p>
                      <a:r>
                        <a:rPr lang="en-GB" sz="1300" dirty="0"/>
                        <a:t>Essais de véhicules autonomes, analyse </a:t>
                      </a:r>
                      <a:r>
                        <a:rPr lang="en-GB" sz="1300" dirty="0" err="1"/>
                        <a:t>du comportement</a:t>
                      </a:r>
                      <a:r>
                        <a:rPr lang="en-GB" sz="1300" dirty="0"/>
                        <a:t> des conducteurs</a:t>
                      </a:r>
                    </a:p>
                  </a:txBody>
                  <a:tcPr/>
                </a:tc>
                <a:tc>
                  <a:txBody>
                    <a:bodyPr/>
                    <a:lstStyle/>
                    <a:p>
                      <a:r>
                        <a:rPr lang="en-GB" sz="1300" dirty="0"/>
                        <a:t>Simulation de trafic à grande échelle, planification des transports</a:t>
                      </a:r>
                    </a:p>
                  </a:txBody>
                  <a:tcPr/>
                </a:tc>
                <a:tc>
                  <a:txBody>
                    <a:bodyPr/>
                    <a:lstStyle/>
                    <a:p>
                      <a:r>
                        <a:rPr lang="en-GB" sz="1300" dirty="0"/>
                        <a:t>Systèmes de transport intelligents (ITS), tarification des péages, planification des évacuations</a:t>
                      </a:r>
                    </a:p>
                  </a:txBody>
                  <a:tcPr/>
                </a:tc>
                <a:extLst>
                  <a:ext uri="{0D108BD9-81ED-4DB2-BD59-A6C34878D82A}">
                    <a16:rowId xmlns:a16="http://schemas.microsoft.com/office/drawing/2014/main" val="3274028628"/>
                  </a:ext>
                </a:extLst>
              </a:tr>
            </a:tbl>
          </a:graphicData>
        </a:graphic>
      </p:graphicFrame>
      <p:sp>
        <p:nvSpPr>
          <p:cNvPr id="4" name="object 3">
            <a:extLst>
              <a:ext uri="{FF2B5EF4-FFF2-40B4-BE49-F238E27FC236}">
                <a16:creationId xmlns:a16="http://schemas.microsoft.com/office/drawing/2014/main" id="{7BB9CFD1-9DC3-393E-0CC1-975F03953DA8}"/>
              </a:ext>
            </a:extLst>
          </p:cNvPr>
          <p:cNvSpPr txBox="1"/>
          <p:nvPr/>
        </p:nvSpPr>
        <p:spPr>
          <a:xfrm>
            <a:off x="733424" y="103222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600" b="1" dirty="0">
                <a:solidFill>
                  <a:sysClr val="windowText" lastClr="000000"/>
                </a:solidFill>
                <a:latin typeface="Arial"/>
                <a:cs typeface="Arial"/>
              </a:rPr>
              <a:t>Tableau comparatif :</a:t>
            </a:r>
            <a:endParaRPr lang="en-GB" sz="1600" b="1"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EFAB8FE9-A988-3FCB-5F0A-5BB84AEB4FE9}"/>
              </a:ext>
            </a:extLst>
          </p:cNvPr>
          <p:cNvSpPr>
            <a:spLocks noGrp="1"/>
          </p:cNvSpPr>
          <p:nvPr>
            <p:ph type="title"/>
          </p:nvPr>
        </p:nvSpPr>
        <p:spPr>
          <a:xfrm>
            <a:off x="727199" y="432000"/>
            <a:ext cx="6402943" cy="369332"/>
          </a:xfrm>
        </p:spPr>
        <p:txBody>
          <a:bodyPr/>
          <a:lstStyle/>
          <a:p>
            <a:r>
              <a:rPr lang="en-GB" dirty="0"/>
              <a:t>7. Comparaison des modèles de flux de circulation</a:t>
            </a:r>
            <a:endParaRPr lang="LID4096" dirty="0"/>
          </a:p>
        </p:txBody>
      </p:sp>
    </p:spTree>
    <p:extLst>
      <p:ext uri="{BB962C8B-B14F-4D97-AF65-F5344CB8AC3E}">
        <p14:creationId xmlns:p14="http://schemas.microsoft.com/office/powerpoint/2010/main" val="175049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C7199-EB99-C4DE-C3AB-03408791A5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A001D10-846D-A2C3-DA85-ED07D24D912C}"/>
              </a:ext>
            </a:extLst>
          </p:cNvPr>
          <p:cNvSpPr txBox="1"/>
          <p:nvPr/>
        </p:nvSpPr>
        <p:spPr>
          <a:xfrm>
            <a:off x="726282" y="1025080"/>
            <a:ext cx="10726092" cy="4448471"/>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5.2 Modèles fondamentaux de circulation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26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5.3 Applications des modèles </a:t>
            </a:r>
            <a:r>
              <a:rPr lang="en-GB" sz="1600" spc="64" dirty="0" err="1">
                <a:solidFill>
                  <a:sysClr val="windowText" lastClr="000000"/>
                </a:solidFill>
                <a:latin typeface="Arial"/>
                <a:cs typeface="Arial"/>
              </a:rPr>
              <a:t>macroscopiques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29</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6 :  Théorie mésoscopique des flux de circulation    ……..………...…………………………………......	30</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6.1 Qu'est-ce que la </a:t>
            </a:r>
            <a:r>
              <a:rPr lang="en-GB" sz="1600" spc="64" dirty="0" err="1">
                <a:solidFill>
                  <a:sysClr val="windowText" lastClr="000000"/>
                </a:solidFill>
                <a:latin typeface="Arial"/>
                <a:cs typeface="Arial"/>
              </a:rPr>
              <a:t>modélisation</a:t>
            </a:r>
            <a:r>
              <a:rPr lang="en-GB" sz="1600" spc="64" dirty="0">
                <a:solidFill>
                  <a:sysClr val="windowText" lastClr="000000"/>
                </a:solidFill>
                <a:latin typeface="Arial"/>
                <a:cs typeface="Arial"/>
              </a:rPr>
              <a:t> mésoscopique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6.2 Modèles mésoscopiques courants (cinétique des gaz, METANET)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33</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6.3 Avantages et limites des modèles </a:t>
            </a:r>
            <a:r>
              <a:rPr lang="en-GB" sz="1600" spc="64" dirty="0" err="1">
                <a:solidFill>
                  <a:sysClr val="windowText" lastClr="000000"/>
                </a:solidFill>
                <a:latin typeface="Arial"/>
                <a:cs typeface="Arial"/>
              </a:rPr>
              <a:t>mésoscopiques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6.4 Applications des modèles </a:t>
            </a:r>
            <a:r>
              <a:rPr lang="en-GB" sz="1600" spc="64" dirty="0" err="1">
                <a:solidFill>
                  <a:sysClr val="windowText" lastClr="000000"/>
                </a:solidFill>
                <a:latin typeface="Arial"/>
                <a:cs typeface="Arial"/>
              </a:rPr>
              <a:t>mésoscopiques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35</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7 : Comparaison des modèles de flux de circulation    ………………………..…………………………..	36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7.1 Microscopique, macroscopique et </a:t>
            </a:r>
            <a:r>
              <a:rPr lang="en-GB" sz="1600" spc="64" dirty="0" err="1">
                <a:solidFill>
                  <a:sysClr val="windowText" lastClr="000000"/>
                </a:solidFill>
                <a:latin typeface="Arial"/>
                <a:cs typeface="Arial"/>
              </a:rPr>
              <a:t>mésoscopique</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7.2 Quand utiliser chaque modèle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39</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8 :  Modèles mathématiques dans le flux de circulation    ……………................……………………...		40</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8.1 Modèles microscopiques de flux de circulation (forme mathématique)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41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8.2 Modèles macroscopiques de flux de circulation (forme mathématique)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43</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8.3 Modèles mésoscopiques de flux de circulation (forme mathématique)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44</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9 : Quiz    ………………………………………………………………..….………………………………………		</a:t>
            </a:r>
            <a:r>
              <a:rPr lang="en-GB" sz="1600" b="1" spc="-13" dirty="0">
                <a:solidFill>
                  <a:sysClr val="windowText" lastClr="000000"/>
                </a:solidFill>
                <a:latin typeface="Arial"/>
                <a:cs typeface="Arial"/>
              </a:rPr>
              <a:t>47</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9.1 Questions à choix multiples (x10)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48</a:t>
            </a:r>
          </a:p>
        </p:txBody>
      </p:sp>
      <p:sp>
        <p:nvSpPr>
          <p:cNvPr id="14" name="object 2">
            <a:extLst>
              <a:ext uri="{FF2B5EF4-FFF2-40B4-BE49-F238E27FC236}">
                <a16:creationId xmlns:a16="http://schemas.microsoft.com/office/drawing/2014/main" id="{C98850F2-3719-BBEB-506D-391001218D2C}"/>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34606644-1879-7D02-B636-B14807D7B402}"/>
              </a:ext>
            </a:extLst>
          </p:cNvPr>
          <p:cNvSpPr txBox="1">
            <a:spLocks/>
          </p:cNvSpPr>
          <p:nvPr/>
        </p:nvSpPr>
        <p:spPr>
          <a:xfrm>
            <a:off x="5823857" y="428560"/>
            <a:ext cx="5661755"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Théorie et simulation des flux de circulation</a:t>
            </a:r>
          </a:p>
        </p:txBody>
      </p:sp>
    </p:spTree>
    <p:extLst>
      <p:ext uri="{BB962C8B-B14F-4D97-AF65-F5344CB8AC3E}">
        <p14:creationId xmlns:p14="http://schemas.microsoft.com/office/powerpoint/2010/main" val="1806706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DF9B9-AB1C-EE12-F051-47B7ABE8040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8F1BEE-CE15-B216-905F-28C599EAFB8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7.2 Quand utiliser chaque modèle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BDDC9D90-3966-65D1-3D63-E2BD6852B639}"/>
              </a:ext>
            </a:extLst>
          </p:cNvPr>
          <p:cNvSpPr txBox="1"/>
          <p:nvPr/>
        </p:nvSpPr>
        <p:spPr>
          <a:xfrm>
            <a:off x="733424" y="1514807"/>
            <a:ext cx="10725152" cy="448437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Chaque type de modèle est adapté à différents problèmes. Le choix du modèle approprié dépend du domaine d'étude, du niveau de détail requis et des ressources informatiques disponibles.</a:t>
            </a: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 Modèles microscopiques :</a:t>
            </a:r>
          </a:p>
          <a:p>
            <a:pPr marL="16328" lvl="1" defTabSz="1175644" hangingPunct="1">
              <a:lnSpc>
                <a:spcPct val="100000"/>
              </a:lnSpc>
              <a:spcBef>
                <a:spcPts val="129"/>
              </a:spcBef>
            </a:pPr>
            <a:r>
              <a:rPr lang="en-US" sz="1600" dirty="0">
                <a:solidFill>
                  <a:sysClr val="windowText" lastClr="000000"/>
                </a:solidFill>
                <a:latin typeface="Arial"/>
                <a:cs typeface="Arial"/>
              </a:rPr>
              <a:t>✔ Idéaux pour l'analyse du comportement du trafic local.</a:t>
            </a:r>
          </a:p>
          <a:p>
            <a:pPr marL="16328" lvl="1" defTabSz="1175644" hangingPunct="1">
              <a:lnSpc>
                <a:spcPct val="100000"/>
              </a:lnSpc>
              <a:spcBef>
                <a:spcPts val="129"/>
              </a:spcBef>
            </a:pPr>
            <a:r>
              <a:rPr lang="en-US" sz="1600" dirty="0">
                <a:solidFill>
                  <a:sysClr val="windowText" lastClr="000000"/>
                </a:solidFill>
                <a:latin typeface="Arial"/>
                <a:cs typeface="Arial"/>
              </a:rPr>
              <a:t>✔ Utilisés dans la recherche sur le comportement des conducteurs, la gestion des voies et la conception des intersections.</a:t>
            </a:r>
          </a:p>
          <a:p>
            <a:pPr marL="16328" lvl="1"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 Modèles macroscopiques :</a:t>
            </a:r>
          </a:p>
          <a:p>
            <a:pPr marL="16328" lvl="1" defTabSz="1175644" hangingPunct="1">
              <a:lnSpc>
                <a:spcPct val="100000"/>
              </a:lnSpc>
              <a:spcBef>
                <a:spcPts val="129"/>
              </a:spcBef>
            </a:pPr>
            <a:r>
              <a:rPr lang="en-US" sz="1600" dirty="0">
                <a:solidFill>
                  <a:sysClr val="windowText" lastClr="000000"/>
                </a:solidFill>
                <a:latin typeface="Arial"/>
                <a:cs typeface="Arial"/>
              </a:rPr>
              <a:t>✔ Idéaux pour l'analyse des flux de circulation à grande échelle.</a:t>
            </a:r>
          </a:p>
          <a:p>
            <a:pPr marL="16328" lvl="1" defTabSz="1175644" hangingPunct="1">
              <a:lnSpc>
                <a:spcPct val="100000"/>
              </a:lnSpc>
              <a:spcBef>
                <a:spcPts val="129"/>
              </a:spcBef>
            </a:pPr>
            <a:r>
              <a:rPr lang="en-US" sz="1600" dirty="0">
                <a:solidFill>
                  <a:sysClr val="windowText" lastClr="000000"/>
                </a:solidFill>
                <a:latin typeface="Arial"/>
                <a:cs typeface="Arial"/>
              </a:rPr>
              <a:t>✔ Utilisés pour prévoir la congestion routière et planifier les transports régionaux.</a:t>
            </a:r>
          </a:p>
          <a:p>
            <a:pPr marL="16328" lvl="1"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 Modèles mésoscopiques :</a:t>
            </a:r>
          </a:p>
          <a:p>
            <a:pPr marL="16328" lvl="1" defTabSz="1175644" hangingPunct="1">
              <a:lnSpc>
                <a:spcPct val="100000"/>
              </a:lnSpc>
              <a:spcBef>
                <a:spcPts val="129"/>
              </a:spcBef>
            </a:pPr>
            <a:r>
              <a:rPr lang="en-US" sz="1600" dirty="0">
                <a:solidFill>
                  <a:sysClr val="windowText" lastClr="000000"/>
                </a:solidFill>
                <a:latin typeface="Arial"/>
                <a:cs typeface="Arial"/>
              </a:rPr>
              <a:t>✔ Idéaux pour les simulations dynamiques avec un niveau de détail modéré.</a:t>
            </a:r>
          </a:p>
          <a:p>
            <a:pPr marL="16328" lvl="1" defTabSz="1175644" hangingPunct="1">
              <a:lnSpc>
                <a:spcPct val="100000"/>
              </a:lnSpc>
              <a:spcBef>
                <a:spcPts val="129"/>
              </a:spcBef>
            </a:pPr>
            <a:r>
              <a:rPr lang="en-US" sz="1600" dirty="0">
                <a:solidFill>
                  <a:sysClr val="windowText" lastClr="000000"/>
                </a:solidFill>
                <a:latin typeface="Arial"/>
                <a:cs typeface="Arial"/>
              </a:rPr>
              <a:t>✔ Utilisés dans la gestion du trafic en temps réel, la tarification dynamique et les simulations urbaines.</a:t>
            </a:r>
          </a:p>
          <a:p>
            <a:pPr marL="16328" lvl="1"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Exemple :</a:t>
            </a:r>
          </a:p>
          <a:p>
            <a:pPr marL="16328" lvl="1" defTabSz="1175644" hangingPunct="1">
              <a:lnSpc>
                <a:spcPct val="100000"/>
              </a:lnSpc>
              <a:spcBef>
                <a:spcPts val="129"/>
              </a:spcBef>
            </a:pPr>
            <a:r>
              <a:rPr lang="en-US" sz="1600" dirty="0">
                <a:solidFill>
                  <a:sysClr val="windowText" lastClr="000000"/>
                </a:solidFill>
                <a:latin typeface="Arial"/>
                <a:cs typeface="Arial"/>
              </a:rPr>
              <a:t>✅ Pour analyser les mouvements d'un véhicule autonome, utilisez des modèles microscopiques.</a:t>
            </a:r>
          </a:p>
          <a:p>
            <a:pPr marL="16328" lvl="1" defTabSz="1175644" hangingPunct="1">
              <a:lnSpc>
                <a:spcPct val="100000"/>
              </a:lnSpc>
              <a:spcBef>
                <a:spcPts val="129"/>
              </a:spcBef>
            </a:pPr>
            <a:r>
              <a:rPr lang="en-US" sz="1600" dirty="0">
                <a:solidFill>
                  <a:sysClr val="windowText" lastClr="000000"/>
                </a:solidFill>
                <a:latin typeface="Arial"/>
                <a:cs typeface="Arial"/>
              </a:rPr>
              <a:t>✅ Si vous estimez les tendances de congestion à l'échelle d'une ville, utilisez des modèles macroscopiques.</a:t>
            </a:r>
          </a:p>
          <a:p>
            <a:pPr marL="16328" lvl="1" defTabSz="1175644" hangingPunct="1">
              <a:lnSpc>
                <a:spcPct val="100000"/>
              </a:lnSpc>
              <a:spcBef>
                <a:spcPts val="129"/>
              </a:spcBef>
            </a:pPr>
            <a:r>
              <a:rPr lang="en-US" sz="1600" dirty="0">
                <a:solidFill>
                  <a:sysClr val="windowText" lastClr="000000"/>
                </a:solidFill>
                <a:latin typeface="Arial"/>
                <a:cs typeface="Arial"/>
              </a:rPr>
              <a:t>✅ Si vous simulez des réseaux urbains avec un niveau de détail moyen, utilisez des modèles mésoscopiques.</a:t>
            </a:r>
          </a:p>
        </p:txBody>
      </p:sp>
      <p:sp>
        <p:nvSpPr>
          <p:cNvPr id="7" name="Title 6">
            <a:extLst>
              <a:ext uri="{FF2B5EF4-FFF2-40B4-BE49-F238E27FC236}">
                <a16:creationId xmlns:a16="http://schemas.microsoft.com/office/drawing/2014/main" id="{C825DC57-5E8F-F54E-4065-A4C9F892DBF0}"/>
              </a:ext>
            </a:extLst>
          </p:cNvPr>
          <p:cNvSpPr>
            <a:spLocks noGrp="1"/>
          </p:cNvSpPr>
          <p:nvPr>
            <p:ph type="title"/>
          </p:nvPr>
        </p:nvSpPr>
        <p:spPr>
          <a:xfrm>
            <a:off x="727200" y="432000"/>
            <a:ext cx="6435600" cy="369332"/>
          </a:xfrm>
        </p:spPr>
        <p:txBody>
          <a:bodyPr/>
          <a:lstStyle/>
          <a:p>
            <a:r>
              <a:rPr lang="en-GB" dirty="0"/>
              <a:t>7. Comparaison des modèles de flux de circulation</a:t>
            </a:r>
            <a:endParaRPr lang="LID4096" dirty="0"/>
          </a:p>
        </p:txBody>
      </p:sp>
    </p:spTree>
    <p:extLst>
      <p:ext uri="{BB962C8B-B14F-4D97-AF65-F5344CB8AC3E}">
        <p14:creationId xmlns:p14="http://schemas.microsoft.com/office/powerpoint/2010/main" val="3794908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B22FA-DFC2-8485-40D6-9FCEBA600AB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D6220D9-C43B-DE53-1E72-F07A4DB0DE0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08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Modèles mathématiques dans le flux de circulation </a:t>
            </a:r>
          </a:p>
        </p:txBody>
      </p:sp>
    </p:spTree>
    <p:extLst>
      <p:ext uri="{BB962C8B-B14F-4D97-AF65-F5344CB8AC3E}">
        <p14:creationId xmlns:p14="http://schemas.microsoft.com/office/powerpoint/2010/main" val="3206865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3ABF6-B5AD-3AF5-39E4-9BB807B3DB5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8A0449A-6FB0-4AFE-A42A-4BD5844D19C7}"/>
              </a:ext>
            </a:extLst>
          </p:cNvPr>
          <p:cNvSpPr txBox="1"/>
          <p:nvPr/>
        </p:nvSpPr>
        <p:spPr>
          <a:xfrm>
            <a:off x="733424" y="850905"/>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8.1 Modèles microscopiques de flux de circulation (forme mathématique)</a:t>
            </a:r>
          </a:p>
        </p:txBody>
      </p:sp>
      <p:sp>
        <p:nvSpPr>
          <p:cNvPr id="5" name="object 3">
            <a:extLst>
              <a:ext uri="{FF2B5EF4-FFF2-40B4-BE49-F238E27FC236}">
                <a16:creationId xmlns:a16="http://schemas.microsoft.com/office/drawing/2014/main" id="{CC246EF8-FAB3-C924-0EED-6BA9C803DF76}"/>
              </a:ext>
            </a:extLst>
          </p:cNvPr>
          <p:cNvSpPr txBox="1"/>
          <p:nvPr/>
        </p:nvSpPr>
        <p:spPr>
          <a:xfrm>
            <a:off x="733424" y="134063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microscopiques décrivent le </a:t>
            </a:r>
            <a:r>
              <a:rPr lang="en-GB" sz="1800" dirty="0" err="1">
                <a:solidFill>
                  <a:sysClr val="windowText" lastClr="000000"/>
                </a:solidFill>
                <a:latin typeface="Arial"/>
                <a:cs typeface="Arial"/>
              </a:rPr>
              <a:t>comportement </a:t>
            </a:r>
            <a:r>
              <a:rPr lang="en-GB" sz="1800" dirty="0">
                <a:solidFill>
                  <a:sysClr val="windowText" lastClr="000000"/>
                </a:solidFill>
                <a:latin typeface="Arial"/>
                <a:cs typeface="Arial"/>
              </a:rPr>
              <a:t>des véhicules individuels à l'aide de règles mathématiques relatives à l'accélération, au freinage et aux distances de sécurité. Ces équations permettent de simuler de manière réaliste les réactions des conducteurs et les interactions entre les véhicules dans des environnements dynamiques.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970E029-057B-FE19-97C2-A624CD536A0D}"/>
              </a:ext>
            </a:extLst>
          </p:cNvPr>
          <p:cNvSpPr>
            <a:spLocks noGrp="1"/>
          </p:cNvSpPr>
          <p:nvPr>
            <p:ph type="title"/>
          </p:nvPr>
        </p:nvSpPr>
        <p:spPr>
          <a:xfrm>
            <a:off x="727199" y="432000"/>
            <a:ext cx="6871029" cy="369332"/>
          </a:xfrm>
        </p:spPr>
        <p:txBody>
          <a:bodyPr/>
          <a:lstStyle/>
          <a:p>
            <a:r>
              <a:rPr lang="en-GB" dirty="0"/>
              <a:t>8. Modèles mathématiques dans le flux de circulation</a:t>
            </a:r>
            <a:endParaRPr lang="LID4096" dirty="0"/>
          </a:p>
        </p:txBody>
      </p:sp>
      <p:sp>
        <p:nvSpPr>
          <p:cNvPr id="2" name="object 3">
            <a:extLst>
              <a:ext uri="{FF2B5EF4-FFF2-40B4-BE49-F238E27FC236}">
                <a16:creationId xmlns:a16="http://schemas.microsoft.com/office/drawing/2014/main" id="{9AB5FC6B-0AC3-A3AC-9E7E-98A83AD68877}"/>
              </a:ext>
            </a:extLst>
          </p:cNvPr>
          <p:cNvSpPr txBox="1"/>
          <p:nvPr/>
        </p:nvSpPr>
        <p:spPr>
          <a:xfrm>
            <a:off x="733424" y="2589404"/>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Modèle GHR (Gazis-Herman-Rothery)</a:t>
            </a:r>
          </a:p>
          <a:p>
            <a:pPr marL="263525" defTabSz="1175644" hangingPunct="1">
              <a:lnSpc>
                <a:spcPct val="100000"/>
              </a:lnSpc>
              <a:spcBef>
                <a:spcPts val="129"/>
              </a:spcBef>
            </a:pPr>
            <a:r>
              <a:rPr lang="en-GB" sz="1800" dirty="0">
                <a:solidFill>
                  <a:sysClr val="windowText" lastClr="000000"/>
                </a:solidFill>
                <a:latin typeface="Arial"/>
                <a:cs typeface="Arial"/>
              </a:rPr>
              <a:t>Décrit l'accélération en fonction de la distance et de la vitesse relative par rapport au véhicule de tête.</a:t>
            </a:r>
            <a:endParaRPr lang="en-US" sz="1800" dirty="0">
              <a:solidFill>
                <a:sysClr val="windowText" lastClr="000000"/>
              </a:solidFill>
              <a:latin typeface="Arial"/>
              <a:cs typeface="Arial"/>
            </a:endParaRPr>
          </a:p>
        </p:txBody>
      </p:sp>
      <p:pic>
        <p:nvPicPr>
          <p:cNvPr id="6" name="Picture 5">
            <a:extLst>
              <a:ext uri="{FF2B5EF4-FFF2-40B4-BE49-F238E27FC236}">
                <a16:creationId xmlns:a16="http://schemas.microsoft.com/office/drawing/2014/main" id="{3D2DB53F-4161-12B0-5FC4-CAE16338DDC9}"/>
              </a:ext>
            </a:extLst>
          </p:cNvPr>
          <p:cNvPicPr>
            <a:picLocks noChangeAspect="1"/>
          </p:cNvPicPr>
          <p:nvPr/>
        </p:nvPicPr>
        <p:blipFill>
          <a:blip r:embed="rId2"/>
          <a:stretch>
            <a:fillRect/>
          </a:stretch>
        </p:blipFill>
        <p:spPr>
          <a:xfrm>
            <a:off x="1143502" y="3312739"/>
            <a:ext cx="3362794" cy="762106"/>
          </a:xfrm>
          <a:prstGeom prst="rect">
            <a:avLst/>
          </a:prstGeom>
        </p:spPr>
      </p:pic>
      <p:sp>
        <p:nvSpPr>
          <p:cNvPr id="8" name="object 3">
            <a:extLst>
              <a:ext uri="{FF2B5EF4-FFF2-40B4-BE49-F238E27FC236}">
                <a16:creationId xmlns:a16="http://schemas.microsoft.com/office/drawing/2014/main" id="{7AB525D6-9455-C141-FD8F-7D2E12279268}"/>
              </a:ext>
            </a:extLst>
          </p:cNvPr>
          <p:cNvSpPr txBox="1"/>
          <p:nvPr/>
        </p:nvSpPr>
        <p:spPr>
          <a:xfrm>
            <a:off x="733424" y="4214870"/>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Où :</a:t>
            </a:r>
          </a:p>
          <a:p>
            <a:pPr marL="358775" defTabSz="1175644" hangingPunct="1">
              <a:lnSpc>
                <a:spcPct val="100000"/>
              </a:lnSpc>
              <a:spcBef>
                <a:spcPts val="129"/>
              </a:spcBef>
            </a:pPr>
            <a:r>
              <a:rPr lang="en-GB" sz="1800" dirty="0">
                <a:solidFill>
                  <a:sysClr val="windowText" lastClr="000000"/>
                </a:solidFill>
                <a:latin typeface="Arial"/>
                <a:cs typeface="Arial"/>
              </a:rPr>
              <a:t>𝑣𝑛​ = vitesse du véhicule qui suit</a:t>
            </a:r>
          </a:p>
          <a:p>
            <a:pPr marL="358775" defTabSz="1175644" hangingPunct="1">
              <a:lnSpc>
                <a:spcPct val="100000"/>
              </a:lnSpc>
              <a:spcBef>
                <a:spcPts val="129"/>
              </a:spcBef>
            </a:pPr>
            <a:r>
              <a:rPr lang="en-GB" sz="1800" dirty="0">
                <a:solidFill>
                  <a:sysClr val="windowText" lastClr="000000"/>
                </a:solidFill>
                <a:latin typeface="Arial"/>
                <a:cs typeface="Arial"/>
              </a:rPr>
              <a:t>𝑣𝑛−1​ = vitesse du véhicule de tête</a:t>
            </a:r>
          </a:p>
          <a:p>
            <a:pPr marL="358775" defTabSz="1175644" hangingPunct="1">
              <a:lnSpc>
                <a:spcPct val="100000"/>
              </a:lnSpc>
              <a:spcBef>
                <a:spcPts val="129"/>
              </a:spcBef>
            </a:pPr>
            <a:r>
              <a:rPr lang="en-GB" sz="1800" dirty="0">
                <a:solidFill>
                  <a:sysClr val="windowText" lastClr="000000"/>
                </a:solidFill>
                <a:latin typeface="Arial"/>
                <a:cs typeface="Arial"/>
              </a:rPr>
              <a:t>𝑥𝑛−1−𝑥𝑛​ = écart (distance)</a:t>
            </a:r>
          </a:p>
          <a:p>
            <a:pPr marL="358775" defTabSz="1175644" hangingPunct="1">
              <a:lnSpc>
                <a:spcPct val="100000"/>
              </a:lnSpc>
              <a:spcBef>
                <a:spcPts val="129"/>
              </a:spcBef>
            </a:pPr>
            <a:r>
              <a:rPr lang="en-GB" sz="1800" dirty="0">
                <a:solidFill>
                  <a:sysClr val="windowText" lastClr="000000"/>
                </a:solidFill>
                <a:latin typeface="Arial"/>
                <a:cs typeface="Arial"/>
              </a:rPr>
              <a:t>𝛼,𝛽 </a:t>
            </a:r>
            <a:r>
              <a:rPr lang="el-GR" sz="1800" dirty="0">
                <a:solidFill>
                  <a:sysClr val="windowText" lastClr="000000"/>
                </a:solidFill>
                <a:latin typeface="Arial"/>
                <a:cs typeface="Arial"/>
              </a:rPr>
              <a:t>= </a:t>
            </a:r>
            <a:r>
              <a:rPr lang="en-GB" sz="1800" dirty="0">
                <a:solidFill>
                  <a:sysClr val="windowText" lastClr="000000"/>
                </a:solidFill>
                <a:latin typeface="Arial"/>
                <a:cs typeface="Arial"/>
              </a:rPr>
              <a:t>paramètres de sensibilité</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4479116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6457-9CB5-6D20-9336-77931541183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3E6308-59D7-4D62-7616-DF5112FA17D6}"/>
              </a:ext>
            </a:extLst>
          </p:cNvPr>
          <p:cNvSpPr>
            <a:spLocks noGrp="1"/>
          </p:cNvSpPr>
          <p:nvPr>
            <p:ph type="title"/>
          </p:nvPr>
        </p:nvSpPr>
        <p:spPr>
          <a:xfrm>
            <a:off x="727200" y="432000"/>
            <a:ext cx="6881914" cy="369332"/>
          </a:xfrm>
        </p:spPr>
        <p:txBody>
          <a:bodyPr/>
          <a:lstStyle/>
          <a:p>
            <a:r>
              <a:rPr lang="en-GB" dirty="0"/>
              <a:t>8. Modèles mathématiques dans le flux de circulation</a:t>
            </a:r>
            <a:endParaRPr lang="LID4096" dirty="0"/>
          </a:p>
        </p:txBody>
      </p:sp>
      <p:sp>
        <p:nvSpPr>
          <p:cNvPr id="2" name="object 3">
            <a:extLst>
              <a:ext uri="{FF2B5EF4-FFF2-40B4-BE49-F238E27FC236}">
                <a16:creationId xmlns:a16="http://schemas.microsoft.com/office/drawing/2014/main" id="{115C59AB-88B9-4236-BF58-629F667B421C}"/>
              </a:ext>
            </a:extLst>
          </p:cNvPr>
          <p:cNvSpPr txBox="1"/>
          <p:nvPr/>
        </p:nvSpPr>
        <p:spPr>
          <a:xfrm>
            <a:off x="727200" y="1025080"/>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IDM (modèle de conducteur intelligent)</a:t>
            </a:r>
          </a:p>
          <a:p>
            <a:pPr marL="263525" defTabSz="1175644" hangingPunct="1">
              <a:lnSpc>
                <a:spcPct val="100000"/>
              </a:lnSpc>
              <a:spcBef>
                <a:spcPts val="129"/>
              </a:spcBef>
            </a:pPr>
            <a:r>
              <a:rPr lang="en-GB" sz="1800" dirty="0">
                <a:solidFill>
                  <a:sysClr val="windowText" lastClr="000000"/>
                </a:solidFill>
                <a:latin typeface="Arial"/>
                <a:cs typeface="Arial"/>
              </a:rPr>
              <a:t>L'un des modèles de suivi de voiture les plus largement utilisés.</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C1EC1B62-EFE6-52BE-3337-253B88D30908}"/>
              </a:ext>
            </a:extLst>
          </p:cNvPr>
          <p:cNvSpPr txBox="1"/>
          <p:nvPr/>
        </p:nvSpPr>
        <p:spPr>
          <a:xfrm>
            <a:off x="727200" y="2650546"/>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Caractéristiques principales :</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Accélération en douceur</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Contrôle de la distance de sécurité</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Largement utilisé dans la simulation AV et CAV</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CC32657F-92E9-E6D1-DCCD-5CB95599886D}"/>
              </a:ext>
            </a:extLst>
          </p:cNvPr>
          <p:cNvPicPr>
            <a:picLocks noChangeAspect="1"/>
          </p:cNvPicPr>
          <p:nvPr/>
        </p:nvPicPr>
        <p:blipFill>
          <a:blip r:embed="rId2"/>
          <a:stretch>
            <a:fillRect/>
          </a:stretch>
        </p:blipFill>
        <p:spPr>
          <a:xfrm>
            <a:off x="1170460" y="1650281"/>
            <a:ext cx="4153480" cy="1000265"/>
          </a:xfrm>
          <a:prstGeom prst="rect">
            <a:avLst/>
          </a:prstGeom>
        </p:spPr>
      </p:pic>
      <p:pic>
        <p:nvPicPr>
          <p:cNvPr id="11" name="Picture 10">
            <a:extLst>
              <a:ext uri="{FF2B5EF4-FFF2-40B4-BE49-F238E27FC236}">
                <a16:creationId xmlns:a16="http://schemas.microsoft.com/office/drawing/2014/main" id="{A1B824B5-0CE0-7ECD-EE38-03DF69CFE961}"/>
              </a:ext>
            </a:extLst>
          </p:cNvPr>
          <p:cNvPicPr>
            <a:picLocks noChangeAspect="1"/>
          </p:cNvPicPr>
          <p:nvPr/>
        </p:nvPicPr>
        <p:blipFill>
          <a:blip r:embed="rId3"/>
          <a:stretch>
            <a:fillRect/>
          </a:stretch>
        </p:blipFill>
        <p:spPr>
          <a:xfrm>
            <a:off x="6774474" y="1886091"/>
            <a:ext cx="3658111" cy="714475"/>
          </a:xfrm>
          <a:prstGeom prst="rect">
            <a:avLst/>
          </a:prstGeom>
        </p:spPr>
      </p:pic>
      <p:sp>
        <p:nvSpPr>
          <p:cNvPr id="12" name="object 3">
            <a:extLst>
              <a:ext uri="{FF2B5EF4-FFF2-40B4-BE49-F238E27FC236}">
                <a16:creationId xmlns:a16="http://schemas.microsoft.com/office/drawing/2014/main" id="{A4AAC085-25C5-6B47-5EA7-3F4F863F4407}"/>
              </a:ext>
            </a:extLst>
          </p:cNvPr>
          <p:cNvSpPr txBox="1"/>
          <p:nvPr/>
        </p:nvSpPr>
        <p:spPr>
          <a:xfrm>
            <a:off x="727200" y="4052656"/>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Modèles de contrôle ACC/AV</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Utilisation des données radar/LiDAR pour le contrôle automatique de la vitesse</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Souvent basés sur des variantes de contrôle IDM ou PID</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Assure </a:t>
            </a:r>
            <a:r>
              <a:rPr lang="en-GB" sz="1800" dirty="0" err="1">
                <a:solidFill>
                  <a:sysClr val="windowText" lastClr="000000"/>
                </a:solidFill>
                <a:latin typeface="Arial"/>
                <a:cs typeface="Arial"/>
              </a:rPr>
              <a:t>un comportement</a:t>
            </a:r>
            <a:r>
              <a:rPr lang="en-GB" sz="1800" dirty="0">
                <a:solidFill>
                  <a:sysClr val="windowText" lastClr="000000"/>
                </a:solidFill>
                <a:latin typeface="Arial"/>
                <a:cs typeface="Arial"/>
              </a:rPr>
              <a:t> stable et coopératif en matière de suivi des véhicules</a:t>
            </a:r>
            <a:endParaRPr lang="en-US" sz="1800"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32681CAB-BA6A-458B-9F32-E4D55410AF70}"/>
              </a:ext>
            </a:extLst>
          </p:cNvPr>
          <p:cNvSpPr txBox="1"/>
          <p:nvPr/>
        </p:nvSpPr>
        <p:spPr>
          <a:xfrm>
            <a:off x="6966427" y="1658960"/>
            <a:ext cx="34095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Écart souhaité :</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426356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A9988-A6B9-3BD0-F5FC-9126241997E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5CAC2C-BE09-D25A-26B4-5BC74B3922A6}"/>
              </a:ext>
            </a:extLst>
          </p:cNvPr>
          <p:cNvSpPr txBox="1"/>
          <p:nvPr/>
        </p:nvSpPr>
        <p:spPr>
          <a:xfrm>
            <a:off x="733424" y="86179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8.2 Modèles macroscopiques de flux de circulation (forme mathématique)</a:t>
            </a:r>
          </a:p>
        </p:txBody>
      </p:sp>
      <p:sp>
        <p:nvSpPr>
          <p:cNvPr id="5" name="object 3">
            <a:extLst>
              <a:ext uri="{FF2B5EF4-FFF2-40B4-BE49-F238E27FC236}">
                <a16:creationId xmlns:a16="http://schemas.microsoft.com/office/drawing/2014/main" id="{FEBD362A-2508-D6EC-6476-F09DDEC9DE15}"/>
              </a:ext>
            </a:extLst>
          </p:cNvPr>
          <p:cNvSpPr txBox="1"/>
          <p:nvPr/>
        </p:nvSpPr>
        <p:spPr>
          <a:xfrm>
            <a:off x="733424" y="13515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macroscopiques traitent le trafic comme un flux continu et utilisent des équations similaires à celles de la dynamique des fluides. Ces modèles décrivent la relation entre le flux, la vitesse et la densité à grande échelle.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2BD5F85-F821-9219-D707-8876D9DA2F78}"/>
              </a:ext>
            </a:extLst>
          </p:cNvPr>
          <p:cNvSpPr>
            <a:spLocks noGrp="1"/>
          </p:cNvSpPr>
          <p:nvPr>
            <p:ph type="title"/>
          </p:nvPr>
        </p:nvSpPr>
        <p:spPr>
          <a:xfrm>
            <a:off x="727199" y="432000"/>
            <a:ext cx="6860143" cy="369332"/>
          </a:xfrm>
        </p:spPr>
        <p:txBody>
          <a:bodyPr/>
          <a:lstStyle/>
          <a:p>
            <a:r>
              <a:rPr lang="en-GB" dirty="0"/>
              <a:t>8. Modèles mathématiques dans le flux de circulation</a:t>
            </a:r>
            <a:endParaRPr lang="LID4096" dirty="0"/>
          </a:p>
        </p:txBody>
      </p:sp>
      <p:sp>
        <p:nvSpPr>
          <p:cNvPr id="2" name="object 3">
            <a:extLst>
              <a:ext uri="{FF2B5EF4-FFF2-40B4-BE49-F238E27FC236}">
                <a16:creationId xmlns:a16="http://schemas.microsoft.com/office/drawing/2014/main" id="{197F5C4E-323A-AC38-6584-C9EF94B86902}"/>
              </a:ext>
            </a:extLst>
          </p:cNvPr>
          <p:cNvSpPr txBox="1"/>
          <p:nvPr/>
        </p:nvSpPr>
        <p:spPr>
          <a:xfrm>
            <a:off x="727200" y="229063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Équation fondamentale du flux</a:t>
            </a:r>
          </a:p>
        </p:txBody>
      </p:sp>
      <p:sp>
        <p:nvSpPr>
          <p:cNvPr id="8" name="object 3">
            <a:extLst>
              <a:ext uri="{FF2B5EF4-FFF2-40B4-BE49-F238E27FC236}">
                <a16:creationId xmlns:a16="http://schemas.microsoft.com/office/drawing/2014/main" id="{A482823B-E048-8E74-E2F6-6DBFBABB65E9}"/>
              </a:ext>
            </a:extLst>
          </p:cNvPr>
          <p:cNvSpPr txBox="1"/>
          <p:nvPr/>
        </p:nvSpPr>
        <p:spPr>
          <a:xfrm>
            <a:off x="7250549" y="4851815"/>
            <a:ext cx="3854226"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Caractéristiques :</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Capture les vagues d'arrêt et de redémarrage</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Largement utilisé dans </a:t>
            </a: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 du trafic routier</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0A23F1CC-F80B-2782-5DAD-05815F17B8A9}"/>
              </a:ext>
            </a:extLst>
          </p:cNvPr>
          <p:cNvPicPr>
            <a:picLocks noChangeAspect="1"/>
          </p:cNvPicPr>
          <p:nvPr/>
        </p:nvPicPr>
        <p:blipFill>
          <a:blip r:embed="rId2"/>
          <a:stretch>
            <a:fillRect/>
          </a:stretch>
        </p:blipFill>
        <p:spPr>
          <a:xfrm>
            <a:off x="1505946" y="2629618"/>
            <a:ext cx="1362265" cy="371527"/>
          </a:xfrm>
          <a:prstGeom prst="rect">
            <a:avLst/>
          </a:prstGeom>
        </p:spPr>
      </p:pic>
      <p:sp>
        <p:nvSpPr>
          <p:cNvPr id="10" name="object 3">
            <a:extLst>
              <a:ext uri="{FF2B5EF4-FFF2-40B4-BE49-F238E27FC236}">
                <a16:creationId xmlns:a16="http://schemas.microsoft.com/office/drawing/2014/main" id="{0A314748-8DC9-F04D-938D-029BBF51D7B5}"/>
              </a:ext>
            </a:extLst>
          </p:cNvPr>
          <p:cNvSpPr txBox="1"/>
          <p:nvPr/>
        </p:nvSpPr>
        <p:spPr>
          <a:xfrm>
            <a:off x="720976" y="328674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Modèle de Greenshields (vitesse-densité linéaire)</a:t>
            </a:r>
          </a:p>
        </p:txBody>
      </p:sp>
      <p:pic>
        <p:nvPicPr>
          <p:cNvPr id="12" name="Picture 11">
            <a:extLst>
              <a:ext uri="{FF2B5EF4-FFF2-40B4-BE49-F238E27FC236}">
                <a16:creationId xmlns:a16="http://schemas.microsoft.com/office/drawing/2014/main" id="{A9025A38-A917-D979-636F-380CF998A583}"/>
              </a:ext>
            </a:extLst>
          </p:cNvPr>
          <p:cNvPicPr>
            <a:picLocks noChangeAspect="1"/>
          </p:cNvPicPr>
          <p:nvPr/>
        </p:nvPicPr>
        <p:blipFill>
          <a:blip r:embed="rId3"/>
          <a:stretch>
            <a:fillRect/>
          </a:stretch>
        </p:blipFill>
        <p:spPr>
          <a:xfrm>
            <a:off x="1505946" y="3616015"/>
            <a:ext cx="1981477" cy="666843"/>
          </a:xfrm>
          <a:prstGeom prst="rect">
            <a:avLst/>
          </a:prstGeom>
        </p:spPr>
      </p:pic>
      <p:sp>
        <p:nvSpPr>
          <p:cNvPr id="13" name="object 3">
            <a:extLst>
              <a:ext uri="{FF2B5EF4-FFF2-40B4-BE49-F238E27FC236}">
                <a16:creationId xmlns:a16="http://schemas.microsoft.com/office/drawing/2014/main" id="{C96EE3EA-D8F1-E5D1-13E3-AC5F4695F430}"/>
              </a:ext>
            </a:extLst>
          </p:cNvPr>
          <p:cNvSpPr txBox="1"/>
          <p:nvPr/>
        </p:nvSpPr>
        <p:spPr>
          <a:xfrm>
            <a:off x="720976" y="455182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Modèle LWR (Lighthill-Whitham-Richards)</a:t>
            </a:r>
          </a:p>
          <a:p>
            <a:pPr marL="263525" defTabSz="1175644" hangingPunct="1">
              <a:lnSpc>
                <a:spcPct val="100000"/>
              </a:lnSpc>
              <a:spcBef>
                <a:spcPts val="129"/>
              </a:spcBef>
            </a:pPr>
            <a:r>
              <a:rPr lang="en-GB" sz="1800" dirty="0">
                <a:solidFill>
                  <a:sysClr val="windowText" lastClr="000000"/>
                </a:solidFill>
                <a:latin typeface="Arial"/>
                <a:cs typeface="Arial"/>
              </a:rPr>
              <a:t>Décrit la propagation des ondes de choc et les états du trafic.</a:t>
            </a:r>
          </a:p>
        </p:txBody>
      </p:sp>
      <p:pic>
        <p:nvPicPr>
          <p:cNvPr id="15" name="Picture 14">
            <a:extLst>
              <a:ext uri="{FF2B5EF4-FFF2-40B4-BE49-F238E27FC236}">
                <a16:creationId xmlns:a16="http://schemas.microsoft.com/office/drawing/2014/main" id="{0A640419-F7BC-29DB-19CB-2EC267188D0D}"/>
              </a:ext>
            </a:extLst>
          </p:cNvPr>
          <p:cNvPicPr>
            <a:picLocks noChangeAspect="1"/>
          </p:cNvPicPr>
          <p:nvPr/>
        </p:nvPicPr>
        <p:blipFill>
          <a:blip r:embed="rId4"/>
          <a:stretch>
            <a:fillRect/>
          </a:stretch>
        </p:blipFill>
        <p:spPr>
          <a:xfrm>
            <a:off x="1486894" y="5131510"/>
            <a:ext cx="2000529" cy="695422"/>
          </a:xfrm>
          <a:prstGeom prst="rect">
            <a:avLst/>
          </a:prstGeom>
        </p:spPr>
      </p:pic>
    </p:spTree>
    <p:extLst>
      <p:ext uri="{BB962C8B-B14F-4D97-AF65-F5344CB8AC3E}">
        <p14:creationId xmlns:p14="http://schemas.microsoft.com/office/powerpoint/2010/main" val="27149521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D860-E9E1-00AF-46F9-2090854D9A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DD7ADB2-7240-D227-62D2-5E147DE29B1C}"/>
              </a:ext>
            </a:extLst>
          </p:cNvPr>
          <p:cNvSpPr txBox="1"/>
          <p:nvPr/>
        </p:nvSpPr>
        <p:spPr>
          <a:xfrm>
            <a:off x="733424" y="98153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8.3 Modèles mésoscopiques de flux de circulation (forme mathématique)</a:t>
            </a:r>
          </a:p>
        </p:txBody>
      </p:sp>
      <p:sp>
        <p:nvSpPr>
          <p:cNvPr id="5" name="object 3">
            <a:extLst>
              <a:ext uri="{FF2B5EF4-FFF2-40B4-BE49-F238E27FC236}">
                <a16:creationId xmlns:a16="http://schemas.microsoft.com/office/drawing/2014/main" id="{E7D27897-44CA-4A94-3E22-46CC37F28BF9}"/>
              </a:ext>
            </a:extLst>
          </p:cNvPr>
          <p:cNvSpPr txBox="1"/>
          <p:nvPr/>
        </p:nvSpPr>
        <p:spPr>
          <a:xfrm>
            <a:off x="733424" y="1471263"/>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modèles mésoscopiques combinent la dynamique au niveau micro avec l'agrégation au niveau macro. Leurs équations décrivent comment des groupes de véhicules se déplacent, réagissent à la congestion et se propagent à travers le réseau.</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5B32FE60-A3DA-6CEA-8380-71C718DFFED4}"/>
              </a:ext>
            </a:extLst>
          </p:cNvPr>
          <p:cNvSpPr>
            <a:spLocks noGrp="1"/>
          </p:cNvSpPr>
          <p:nvPr>
            <p:ph type="title"/>
          </p:nvPr>
        </p:nvSpPr>
        <p:spPr>
          <a:xfrm>
            <a:off x="727200" y="432000"/>
            <a:ext cx="6892800" cy="369332"/>
          </a:xfrm>
        </p:spPr>
        <p:txBody>
          <a:bodyPr/>
          <a:lstStyle/>
          <a:p>
            <a:r>
              <a:rPr lang="en-GB" dirty="0"/>
              <a:t>8. Modèles mathématiques dans le flux de circulation</a:t>
            </a:r>
            <a:endParaRPr lang="LID4096" dirty="0"/>
          </a:p>
        </p:txBody>
      </p:sp>
      <p:sp>
        <p:nvSpPr>
          <p:cNvPr id="2" name="object 3">
            <a:extLst>
              <a:ext uri="{FF2B5EF4-FFF2-40B4-BE49-F238E27FC236}">
                <a16:creationId xmlns:a16="http://schemas.microsoft.com/office/drawing/2014/main" id="{096E66C3-8E65-35E6-953B-0D5F51C41516}"/>
              </a:ext>
            </a:extLst>
          </p:cNvPr>
          <p:cNvSpPr txBox="1"/>
          <p:nvPr/>
        </p:nvSpPr>
        <p:spPr>
          <a:xfrm>
            <a:off x="733424" y="250231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Modèle cinétique des gaz (exemple)</a:t>
            </a:r>
          </a:p>
          <a:p>
            <a:pPr marL="263525" defTabSz="1175644" hangingPunct="1">
              <a:lnSpc>
                <a:spcPct val="100000"/>
              </a:lnSpc>
              <a:spcBef>
                <a:spcPts val="129"/>
              </a:spcBef>
            </a:pPr>
            <a:r>
              <a:rPr lang="en-GB" sz="1800" dirty="0">
                <a:solidFill>
                  <a:sysClr val="windowText" lastClr="000000"/>
                </a:solidFill>
                <a:latin typeface="Arial"/>
                <a:cs typeface="Arial"/>
              </a:rPr>
              <a:t>Décrit l'accélération en fonction de la distance et de la vitesse relative par rapport au véhicule de tête.</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22ED7588-5CE8-5CB9-0511-8A6C44C86BEC}"/>
              </a:ext>
            </a:extLst>
          </p:cNvPr>
          <p:cNvSpPr txBox="1"/>
          <p:nvPr/>
        </p:nvSpPr>
        <p:spPr>
          <a:xfrm>
            <a:off x="733424" y="41277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Où 𝑃 est la « pression du trafic » due à une circulation dense.</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A65491A0-AF81-01DF-1477-BACD425C82D8}"/>
              </a:ext>
            </a:extLst>
          </p:cNvPr>
          <p:cNvPicPr>
            <a:picLocks noChangeAspect="1"/>
          </p:cNvPicPr>
          <p:nvPr/>
        </p:nvPicPr>
        <p:blipFill>
          <a:blip r:embed="rId2"/>
          <a:stretch>
            <a:fillRect/>
          </a:stretch>
        </p:blipFill>
        <p:spPr>
          <a:xfrm>
            <a:off x="1256737" y="3273283"/>
            <a:ext cx="2438740" cy="666843"/>
          </a:xfrm>
          <a:prstGeom prst="rect">
            <a:avLst/>
          </a:prstGeom>
        </p:spPr>
      </p:pic>
    </p:spTree>
    <p:extLst>
      <p:ext uri="{BB962C8B-B14F-4D97-AF65-F5344CB8AC3E}">
        <p14:creationId xmlns:p14="http://schemas.microsoft.com/office/powerpoint/2010/main" val="2127779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6A940-9641-F967-35F9-E577C453024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3EDD9F-1A1B-1B5D-631C-32CD93A52F8C}"/>
              </a:ext>
            </a:extLst>
          </p:cNvPr>
          <p:cNvSpPr>
            <a:spLocks noGrp="1"/>
          </p:cNvSpPr>
          <p:nvPr>
            <p:ph type="title"/>
          </p:nvPr>
        </p:nvSpPr>
        <p:spPr>
          <a:xfrm>
            <a:off x="727200" y="432000"/>
            <a:ext cx="6827486" cy="369332"/>
          </a:xfrm>
        </p:spPr>
        <p:txBody>
          <a:bodyPr/>
          <a:lstStyle/>
          <a:p>
            <a:r>
              <a:rPr lang="en-GB" dirty="0"/>
              <a:t>8. Modèles mathématiques dans le flux de circulation</a:t>
            </a:r>
            <a:endParaRPr lang="LID4096" dirty="0"/>
          </a:p>
        </p:txBody>
      </p:sp>
      <p:sp>
        <p:nvSpPr>
          <p:cNvPr id="2" name="object 3">
            <a:extLst>
              <a:ext uri="{FF2B5EF4-FFF2-40B4-BE49-F238E27FC236}">
                <a16:creationId xmlns:a16="http://schemas.microsoft.com/office/drawing/2014/main" id="{226811F6-0969-A7AB-BF88-6570CC6651A2}"/>
              </a:ext>
            </a:extLst>
          </p:cNvPr>
          <p:cNvSpPr txBox="1"/>
          <p:nvPr/>
        </p:nvSpPr>
        <p:spPr>
          <a:xfrm>
            <a:off x="727200" y="1025080"/>
            <a:ext cx="10725152" cy="719245"/>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800" b="1" dirty="0">
                <a:solidFill>
                  <a:sysClr val="windowText" lastClr="000000"/>
                </a:solidFill>
                <a:latin typeface="Arial"/>
                <a:cs typeface="Arial"/>
              </a:rPr>
              <a:t>2. Modèle METANET (modèle mésoscopique commun)</a:t>
            </a:r>
            <a:endParaRPr lang="en-GB" sz="1800" b="1" dirty="0">
              <a:solidFill>
                <a:sysClr val="windowText" lastClr="000000"/>
              </a:solidFill>
              <a:latin typeface="Arial"/>
              <a:cs typeface="Arial"/>
            </a:endParaRPr>
          </a:p>
          <a:p>
            <a:pPr marL="263525" defTabSz="1175644" hangingPunct="1">
              <a:lnSpc>
                <a:spcPct val="100000"/>
              </a:lnSpc>
              <a:spcBef>
                <a:spcPts val="129"/>
              </a:spcBef>
            </a:pPr>
            <a:endParaRPr lang="en-GB" sz="800" dirty="0">
              <a:solidFill>
                <a:sysClr val="windowText" lastClr="000000"/>
              </a:solidFill>
              <a:latin typeface="Arial"/>
              <a:cs typeface="Arial"/>
            </a:endParaRPr>
          </a:p>
          <a:p>
            <a:pPr marL="263525" defTabSz="1175644" hangingPunct="1">
              <a:lnSpc>
                <a:spcPct val="100000"/>
              </a:lnSpc>
              <a:spcBef>
                <a:spcPts val="129"/>
              </a:spcBef>
            </a:pPr>
            <a:r>
              <a:rPr lang="en-GB" sz="1800" dirty="0">
                <a:solidFill>
                  <a:sysClr val="windowText" lastClr="000000"/>
                </a:solidFill>
                <a:latin typeface="Arial"/>
                <a:cs typeface="Arial"/>
              </a:rPr>
              <a:t>Équation de mise à jour de la vitesse :</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6A28F45F-8407-65B7-A539-420ED65F3F74}"/>
              </a:ext>
            </a:extLst>
          </p:cNvPr>
          <p:cNvSpPr txBox="1"/>
          <p:nvPr/>
        </p:nvSpPr>
        <p:spPr>
          <a:xfrm>
            <a:off x="727200" y="265054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Équation de flux :</a:t>
            </a:r>
            <a:endParaRPr lang="en-US" sz="1800"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AFE6B66-B9AC-38DF-27C2-438F1A5A0C3A}"/>
              </a:ext>
            </a:extLst>
          </p:cNvPr>
          <p:cNvSpPr txBox="1"/>
          <p:nvPr/>
        </p:nvSpPr>
        <p:spPr>
          <a:xfrm>
            <a:off x="727200" y="4631593"/>
            <a:ext cx="10725152" cy="71924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Modèle de transmission cellulaire (CTM)</a:t>
            </a:r>
          </a:p>
          <a:p>
            <a:pPr marL="263525" defTabSz="1175644" hangingPunct="1">
              <a:lnSpc>
                <a:spcPct val="100000"/>
              </a:lnSpc>
              <a:spcBef>
                <a:spcPts val="129"/>
              </a:spcBef>
            </a:pPr>
            <a:endParaRPr lang="en-GB" sz="800" dirty="0">
              <a:solidFill>
                <a:sysClr val="windowText" lastClr="000000"/>
              </a:solidFill>
              <a:latin typeface="Arial"/>
              <a:cs typeface="Arial"/>
            </a:endParaRPr>
          </a:p>
          <a:p>
            <a:pPr marL="263525" defTabSz="1175644" hangingPunct="1">
              <a:lnSpc>
                <a:spcPct val="100000"/>
              </a:lnSpc>
              <a:spcBef>
                <a:spcPts val="129"/>
              </a:spcBef>
            </a:pPr>
            <a:r>
              <a:rPr lang="en-GB" sz="1800" dirty="0">
                <a:solidFill>
                  <a:sysClr val="windowText" lastClr="000000"/>
                </a:solidFill>
                <a:latin typeface="Arial"/>
                <a:cs typeface="Arial"/>
              </a:rPr>
              <a:t>Flux entre les cellules :</a:t>
            </a:r>
            <a:endParaRPr lang="en-US" sz="18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FF6020A4-54B1-89F7-A578-EEE8296D480B}"/>
              </a:ext>
            </a:extLst>
          </p:cNvPr>
          <p:cNvPicPr>
            <a:picLocks noChangeAspect="1"/>
          </p:cNvPicPr>
          <p:nvPr/>
        </p:nvPicPr>
        <p:blipFill>
          <a:blip r:embed="rId2"/>
          <a:stretch>
            <a:fillRect/>
          </a:stretch>
        </p:blipFill>
        <p:spPr>
          <a:xfrm>
            <a:off x="1225911" y="1836111"/>
            <a:ext cx="6458851" cy="628738"/>
          </a:xfrm>
          <a:prstGeom prst="rect">
            <a:avLst/>
          </a:prstGeom>
        </p:spPr>
      </p:pic>
      <p:pic>
        <p:nvPicPr>
          <p:cNvPr id="6" name="Picture 5">
            <a:extLst>
              <a:ext uri="{FF2B5EF4-FFF2-40B4-BE49-F238E27FC236}">
                <a16:creationId xmlns:a16="http://schemas.microsoft.com/office/drawing/2014/main" id="{03977DC6-50C8-FA6F-87DF-4ACFED5A615A}"/>
              </a:ext>
            </a:extLst>
          </p:cNvPr>
          <p:cNvPicPr>
            <a:picLocks noChangeAspect="1"/>
          </p:cNvPicPr>
          <p:nvPr/>
        </p:nvPicPr>
        <p:blipFill>
          <a:blip r:embed="rId3"/>
          <a:stretch>
            <a:fillRect/>
          </a:stretch>
        </p:blipFill>
        <p:spPr>
          <a:xfrm>
            <a:off x="2441542" y="2591001"/>
            <a:ext cx="2105319" cy="428685"/>
          </a:xfrm>
          <a:prstGeom prst="rect">
            <a:avLst/>
          </a:prstGeom>
        </p:spPr>
      </p:pic>
      <p:sp>
        <p:nvSpPr>
          <p:cNvPr id="10" name="object 3">
            <a:extLst>
              <a:ext uri="{FF2B5EF4-FFF2-40B4-BE49-F238E27FC236}">
                <a16:creationId xmlns:a16="http://schemas.microsoft.com/office/drawing/2014/main" id="{16D31E6D-CBB2-80B4-E977-1EDC5F598A4C}"/>
              </a:ext>
            </a:extLst>
          </p:cNvPr>
          <p:cNvSpPr txBox="1"/>
          <p:nvPr/>
        </p:nvSpPr>
        <p:spPr>
          <a:xfrm>
            <a:off x="727200" y="32053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Mise à jour de la densité :</a:t>
            </a:r>
            <a:endParaRPr lang="en-US" sz="1800" dirty="0">
              <a:solidFill>
                <a:sysClr val="windowText" lastClr="000000"/>
              </a:solidFill>
              <a:latin typeface="Arial"/>
              <a:cs typeface="Arial"/>
            </a:endParaRPr>
          </a:p>
        </p:txBody>
      </p:sp>
      <p:pic>
        <p:nvPicPr>
          <p:cNvPr id="15" name="Picture 14">
            <a:extLst>
              <a:ext uri="{FF2B5EF4-FFF2-40B4-BE49-F238E27FC236}">
                <a16:creationId xmlns:a16="http://schemas.microsoft.com/office/drawing/2014/main" id="{783DEA4B-46CF-85A2-503D-4F59E4791EA2}"/>
              </a:ext>
            </a:extLst>
          </p:cNvPr>
          <p:cNvPicPr>
            <a:picLocks noChangeAspect="1"/>
          </p:cNvPicPr>
          <p:nvPr/>
        </p:nvPicPr>
        <p:blipFill>
          <a:blip r:embed="rId4"/>
          <a:stretch>
            <a:fillRect/>
          </a:stretch>
        </p:blipFill>
        <p:spPr>
          <a:xfrm>
            <a:off x="2441542" y="3079231"/>
            <a:ext cx="4124901" cy="600159"/>
          </a:xfrm>
          <a:prstGeom prst="rect">
            <a:avLst/>
          </a:prstGeom>
        </p:spPr>
      </p:pic>
      <p:sp>
        <p:nvSpPr>
          <p:cNvPr id="16" name="object 3">
            <a:extLst>
              <a:ext uri="{FF2B5EF4-FFF2-40B4-BE49-F238E27FC236}">
                <a16:creationId xmlns:a16="http://schemas.microsoft.com/office/drawing/2014/main" id="{4EDE04FB-6636-7778-EDFF-80A27030AE9C}"/>
              </a:ext>
            </a:extLst>
          </p:cNvPr>
          <p:cNvSpPr txBox="1"/>
          <p:nvPr/>
        </p:nvSpPr>
        <p:spPr>
          <a:xfrm>
            <a:off x="7335390" y="2625631"/>
            <a:ext cx="3854226"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Pourquoi est-il utilisé ?</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Dynamique réaliste</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Adapté aux réseaux autoroutiers</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Prend en charge les applications de contrôle en temps réel</a:t>
            </a:r>
            <a:endParaRPr lang="en-US" sz="1800" dirty="0">
              <a:solidFill>
                <a:sysClr val="windowText" lastClr="000000"/>
              </a:solidFill>
              <a:latin typeface="Arial"/>
              <a:cs typeface="Arial"/>
            </a:endParaRPr>
          </a:p>
        </p:txBody>
      </p:sp>
      <p:pic>
        <p:nvPicPr>
          <p:cNvPr id="18" name="Picture 17">
            <a:extLst>
              <a:ext uri="{FF2B5EF4-FFF2-40B4-BE49-F238E27FC236}">
                <a16:creationId xmlns:a16="http://schemas.microsoft.com/office/drawing/2014/main" id="{A1B6C275-485E-4569-8D95-9D620B2B63B5}"/>
              </a:ext>
            </a:extLst>
          </p:cNvPr>
          <p:cNvPicPr>
            <a:picLocks noChangeAspect="1"/>
          </p:cNvPicPr>
          <p:nvPr/>
        </p:nvPicPr>
        <p:blipFill>
          <a:blip r:embed="rId5"/>
          <a:stretch>
            <a:fillRect/>
          </a:stretch>
        </p:blipFill>
        <p:spPr>
          <a:xfrm>
            <a:off x="1023512" y="5340004"/>
            <a:ext cx="4677428" cy="428685"/>
          </a:xfrm>
          <a:prstGeom prst="rect">
            <a:avLst/>
          </a:prstGeom>
        </p:spPr>
      </p:pic>
      <p:sp>
        <p:nvSpPr>
          <p:cNvPr id="19" name="object 3">
            <a:extLst>
              <a:ext uri="{FF2B5EF4-FFF2-40B4-BE49-F238E27FC236}">
                <a16:creationId xmlns:a16="http://schemas.microsoft.com/office/drawing/2014/main" id="{1BDD9182-E250-CF64-FCFA-4C4D2718EC2B}"/>
              </a:ext>
            </a:extLst>
          </p:cNvPr>
          <p:cNvSpPr txBox="1"/>
          <p:nvPr/>
        </p:nvSpPr>
        <p:spPr>
          <a:xfrm>
            <a:off x="7335390" y="4585722"/>
            <a:ext cx="3854226"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 CTM est largement utilisé pour :</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Simulations à grande échelle</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 coordination des feux de signalisation</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Prévision des modèles de congestion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398174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57E8-CC8D-4E41-1CF8-4FD577D609F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42FD6-8D89-7810-B4D4-5ABF7086A7EC}"/>
              </a:ext>
            </a:extLst>
          </p:cNvPr>
          <p:cNvSpPr txBox="1"/>
          <p:nvPr/>
        </p:nvSpPr>
        <p:spPr>
          <a:xfrm>
            <a:off x="733424" y="86179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Tableau récapitulatif de toutes les approches mathématiques :</a:t>
            </a:r>
            <a:endParaRPr lang="en-US"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10069E75-71A7-7D90-A237-1A6660ECAC89}"/>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p>
        </p:txBody>
      </p:sp>
      <p:sp>
        <p:nvSpPr>
          <p:cNvPr id="12" name="object 3">
            <a:extLst>
              <a:ext uri="{FF2B5EF4-FFF2-40B4-BE49-F238E27FC236}">
                <a16:creationId xmlns:a16="http://schemas.microsoft.com/office/drawing/2014/main" id="{C9B91415-D0DE-C384-C4BF-2DA5E2ACF342}"/>
              </a:ext>
            </a:extLst>
          </p:cNvPr>
          <p:cNvSpPr txBox="1"/>
          <p:nvPr/>
        </p:nvSpPr>
        <p:spPr>
          <a:xfrm>
            <a:off x="727200" y="4940805"/>
            <a:ext cx="10725152" cy="124759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Le choix du modèle de flux de trafic approprié dépend du niveau de détail requis et des contraintes informatiques. Les modèles microscopiques offrent une grande précision, mais nécessitent une puissance de calcul importante, tandis que les modèles macroscopiques simplifient la dynamique des flux pour la planification à grande échelle. Les modèles mésoscopiques offrent un compromis entre ces deux approches pour les simulations urbaines et les affectations dynamiques du trafic.</a:t>
            </a:r>
          </a:p>
        </p:txBody>
      </p:sp>
      <p:graphicFrame>
        <p:nvGraphicFramePr>
          <p:cNvPr id="4" name="Table 3">
            <a:extLst>
              <a:ext uri="{FF2B5EF4-FFF2-40B4-BE49-F238E27FC236}">
                <a16:creationId xmlns:a16="http://schemas.microsoft.com/office/drawing/2014/main" id="{EE6B322B-B4B9-47C0-6B78-0DED48EACBD6}"/>
              </a:ext>
            </a:extLst>
          </p:cNvPr>
          <p:cNvGraphicFramePr>
            <a:graphicFrameLocks noGrp="1"/>
          </p:cNvGraphicFramePr>
          <p:nvPr>
            <p:extLst>
              <p:ext uri="{D42A27DB-BD31-4B8C-83A1-F6EECF244321}">
                <p14:modId xmlns:p14="http://schemas.microsoft.com/office/powerpoint/2010/main" val="1171606319"/>
              </p:ext>
            </p:extLst>
          </p:nvPr>
        </p:nvGraphicFramePr>
        <p:xfrm>
          <a:off x="733423" y="1317943"/>
          <a:ext cx="10720207" cy="342900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755482268"/>
                    </a:ext>
                  </a:extLst>
                </a:gridCol>
                <a:gridCol w="1921607">
                  <a:extLst>
                    <a:ext uri="{9D8B030D-6E8A-4147-A177-3AD203B41FA5}">
                      <a16:colId xmlns:a16="http://schemas.microsoft.com/office/drawing/2014/main" val="938120323"/>
                    </a:ext>
                  </a:extLst>
                </a:gridCol>
                <a:gridCol w="2604870">
                  <a:extLst>
                    <a:ext uri="{9D8B030D-6E8A-4147-A177-3AD203B41FA5}">
                      <a16:colId xmlns:a16="http://schemas.microsoft.com/office/drawing/2014/main" val="3705453515"/>
                    </a:ext>
                  </a:extLst>
                </a:gridCol>
                <a:gridCol w="3026073">
                  <a:extLst>
                    <a:ext uri="{9D8B030D-6E8A-4147-A177-3AD203B41FA5}">
                      <a16:colId xmlns:a16="http://schemas.microsoft.com/office/drawing/2014/main" val="3857467283"/>
                    </a:ext>
                  </a:extLst>
                </a:gridCol>
                <a:gridCol w="2959377">
                  <a:extLst>
                    <a:ext uri="{9D8B030D-6E8A-4147-A177-3AD203B41FA5}">
                      <a16:colId xmlns:a16="http://schemas.microsoft.com/office/drawing/2014/main" val="963197336"/>
                    </a:ext>
                  </a:extLst>
                </a:gridCol>
              </a:tblGrid>
              <a:tr h="370840">
                <a:tc>
                  <a:txBody>
                    <a:bodyPr/>
                    <a:lstStyle/>
                    <a:p>
                      <a:pPr algn="ctr"/>
                      <a:r>
                        <a:rPr lang="en-GB" sz="1600" b="1" dirty="0"/>
                        <a:t>#</a:t>
                      </a:r>
                      <a:endParaRPr lang="LID4096" sz="1600" b="1" dirty="0"/>
                    </a:p>
                  </a:txBody>
                  <a:tcPr/>
                </a:tc>
                <a:tc>
                  <a:txBody>
                    <a:bodyPr/>
                    <a:lstStyle/>
                    <a:p>
                      <a:r>
                        <a:rPr lang="en-GB" sz="1600" dirty="0"/>
                        <a:t>Caractéristique</a:t>
                      </a:r>
                    </a:p>
                  </a:txBody>
                  <a:tcPr/>
                </a:tc>
                <a:tc>
                  <a:txBody>
                    <a:bodyPr/>
                    <a:lstStyle/>
                    <a:p>
                      <a:r>
                        <a:rPr lang="en-GB" sz="1600" dirty="0"/>
                        <a:t>Modèles microscopiques</a:t>
                      </a:r>
                    </a:p>
                  </a:txBody>
                  <a:tcPr/>
                </a:tc>
                <a:tc>
                  <a:txBody>
                    <a:bodyPr/>
                    <a:lstStyle/>
                    <a:p>
                      <a:r>
                        <a:rPr lang="en-GB" sz="1600" dirty="0"/>
                        <a:t>Modèles macroscopiques</a:t>
                      </a:r>
                    </a:p>
                  </a:txBody>
                  <a:tcPr/>
                </a:tc>
                <a:tc>
                  <a:txBody>
                    <a:bodyPr/>
                    <a:lstStyle/>
                    <a:p>
                      <a:r>
                        <a:rPr lang="en-GB" sz="1600" dirty="0"/>
                        <a:t>Modèles mésoscopiques</a:t>
                      </a:r>
                    </a:p>
                  </a:txBody>
                  <a:tcPr/>
                </a:tc>
                <a:extLst>
                  <a:ext uri="{0D108BD9-81ED-4DB2-BD59-A6C34878D82A}">
                    <a16:rowId xmlns:a16="http://schemas.microsoft.com/office/drawing/2014/main" val="2509159265"/>
                  </a:ext>
                </a:extLst>
              </a:tr>
              <a:tr h="370840">
                <a:tc>
                  <a:txBody>
                    <a:bodyPr/>
                    <a:lstStyle/>
                    <a:p>
                      <a:pPr algn="ctr"/>
                      <a:r>
                        <a:rPr lang="en-GB" sz="1600" b="1" dirty="0"/>
                        <a:t>1</a:t>
                      </a:r>
                      <a:endParaRPr lang="LID4096" sz="1600" b="1" dirty="0"/>
                    </a:p>
                  </a:txBody>
                  <a:tcPr/>
                </a:tc>
                <a:tc>
                  <a:txBody>
                    <a:bodyPr/>
                    <a:lstStyle/>
                    <a:p>
                      <a:r>
                        <a:rPr lang="en-GB" sz="1600" b="1" dirty="0"/>
                        <a:t>Focus</a:t>
                      </a:r>
                      <a:endParaRPr lang="LID4096" sz="1600" b="1" dirty="0"/>
                    </a:p>
                  </a:txBody>
                  <a:tcPr/>
                </a:tc>
                <a:tc>
                  <a:txBody>
                    <a:bodyPr/>
                    <a:lstStyle/>
                    <a:p>
                      <a:r>
                        <a:rPr lang="en-GB" sz="1600" dirty="0"/>
                        <a:t>Véhicules individuels</a:t>
                      </a:r>
                    </a:p>
                  </a:txBody>
                  <a:tcPr/>
                </a:tc>
                <a:tc>
                  <a:txBody>
                    <a:bodyPr/>
                    <a:lstStyle/>
                    <a:p>
                      <a:r>
                        <a:rPr lang="en-GB" sz="1600" dirty="0"/>
                        <a:t>Flux de circulation agrégé</a:t>
                      </a:r>
                    </a:p>
                  </a:txBody>
                  <a:tcPr/>
                </a:tc>
                <a:tc>
                  <a:txBody>
                    <a:bodyPr/>
                    <a:lstStyle/>
                    <a:p>
                      <a:r>
                        <a:rPr lang="en-GB" sz="1600" dirty="0"/>
                        <a:t>Groupes de véhicules</a:t>
                      </a:r>
                    </a:p>
                  </a:txBody>
                  <a:tcPr/>
                </a:tc>
                <a:extLst>
                  <a:ext uri="{0D108BD9-81ED-4DB2-BD59-A6C34878D82A}">
                    <a16:rowId xmlns:a16="http://schemas.microsoft.com/office/drawing/2014/main" val="2175920149"/>
                  </a:ext>
                </a:extLst>
              </a:tr>
              <a:tr h="370840">
                <a:tc>
                  <a:txBody>
                    <a:bodyPr/>
                    <a:lstStyle/>
                    <a:p>
                      <a:pPr algn="ctr"/>
                      <a:r>
                        <a:rPr lang="en-GB" sz="1600" b="1" dirty="0"/>
                        <a:t>2</a:t>
                      </a:r>
                      <a:endParaRPr lang="LID4096" sz="1600" b="1" dirty="0"/>
                    </a:p>
                  </a:txBody>
                  <a:tcPr/>
                </a:tc>
                <a:tc>
                  <a:txBody>
                    <a:bodyPr/>
                    <a:lstStyle/>
                    <a:p>
                      <a:r>
                        <a:rPr lang="en-GB" sz="1600" b="1" dirty="0"/>
                        <a:t>Complexité mathématique</a:t>
                      </a:r>
                    </a:p>
                  </a:txBody>
                  <a:tcPr/>
                </a:tc>
                <a:tc>
                  <a:txBody>
                    <a:bodyPr/>
                    <a:lstStyle/>
                    <a:p>
                      <a:r>
                        <a:rPr lang="en-GB" sz="1600" dirty="0"/>
                        <a:t>Élevée</a:t>
                      </a:r>
                      <a:endParaRPr lang="LID4096" sz="1600" dirty="0"/>
                    </a:p>
                  </a:txBody>
                  <a:tcPr/>
                </a:tc>
                <a:tc>
                  <a:txBody>
                    <a:bodyPr/>
                    <a:lstStyle/>
                    <a:p>
                      <a:r>
                        <a:rPr lang="en-GB" sz="1600" dirty="0"/>
                        <a:t>Modérée</a:t>
                      </a:r>
                      <a:endParaRPr lang="LID4096" sz="1600" dirty="0"/>
                    </a:p>
                  </a:txBody>
                  <a:tcPr/>
                </a:tc>
                <a:tc>
                  <a:txBody>
                    <a:bodyPr/>
                    <a:lstStyle/>
                    <a:p>
                      <a:r>
                        <a:rPr lang="en-GB" sz="1600" dirty="0"/>
                        <a:t>Moyenne</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600" b="1" dirty="0"/>
                        <a:t>3</a:t>
                      </a:r>
                      <a:endParaRPr lang="LID4096" sz="1600" b="1" dirty="0"/>
                    </a:p>
                  </a:txBody>
                  <a:tcPr/>
                </a:tc>
                <a:tc>
                  <a:txBody>
                    <a:bodyPr/>
                    <a:lstStyle/>
                    <a:p>
                      <a:r>
                        <a:rPr lang="en-GB" sz="1600" b="1" dirty="0"/>
                        <a:t>Modèles clés</a:t>
                      </a:r>
                    </a:p>
                  </a:txBody>
                  <a:tcPr/>
                </a:tc>
                <a:tc>
                  <a:txBody>
                    <a:bodyPr/>
                    <a:lstStyle/>
                    <a:p>
                      <a:r>
                        <a:rPr lang="en-GB" sz="1600" dirty="0"/>
                        <a:t>Suivi de voiture, changement de voie</a:t>
                      </a:r>
                    </a:p>
                  </a:txBody>
                  <a:tcPr/>
                </a:tc>
                <a:tc>
                  <a:txBody>
                    <a:bodyPr/>
                    <a:lstStyle/>
                    <a:p>
                      <a:r>
                        <a:rPr lang="en-GB" sz="1600" dirty="0"/>
                        <a:t>Relations entre le débit, la densité et la vitesse</a:t>
                      </a:r>
                    </a:p>
                  </a:txBody>
                  <a:tcPr/>
                </a:tc>
                <a:tc>
                  <a:txBody>
                    <a:bodyPr/>
                    <a:lstStyle/>
                    <a:p>
                      <a:r>
                        <a:rPr lang="en-GB" sz="1600" dirty="0"/>
                        <a:t>Modèle de transmission cellulaire, cinétique des gaz</a:t>
                      </a:r>
                    </a:p>
                  </a:txBody>
                  <a:tcPr/>
                </a:tc>
                <a:extLst>
                  <a:ext uri="{0D108BD9-81ED-4DB2-BD59-A6C34878D82A}">
                    <a16:rowId xmlns:a16="http://schemas.microsoft.com/office/drawing/2014/main" val="1341259936"/>
                  </a:ext>
                </a:extLst>
              </a:tr>
              <a:tr h="370840">
                <a:tc>
                  <a:txBody>
                    <a:bodyPr/>
                    <a:lstStyle/>
                    <a:p>
                      <a:pPr algn="ctr"/>
                      <a:r>
                        <a:rPr lang="en-GB" sz="1600" b="1" dirty="0"/>
                        <a:t>4</a:t>
                      </a:r>
                      <a:endParaRPr lang="LID4096" sz="1600" b="1" dirty="0"/>
                    </a:p>
                  </a:txBody>
                  <a:tcPr/>
                </a:tc>
                <a:tc>
                  <a:txBody>
                    <a:bodyPr/>
                    <a:lstStyle/>
                    <a:p>
                      <a:r>
                        <a:rPr lang="en-GB" sz="1600" b="1" dirty="0"/>
                        <a:t>Équations types</a:t>
                      </a:r>
                    </a:p>
                  </a:txBody>
                  <a:tcPr/>
                </a:tc>
                <a:tc>
                  <a:txBody>
                    <a:bodyPr/>
                    <a:lstStyle/>
                    <a:p>
                      <a:r>
                        <a:rPr lang="en-GB" sz="1600" dirty="0"/>
                        <a:t>Équations différentielles ordinaires (ex. : IDM, MOBIL)</a:t>
                      </a:r>
                    </a:p>
                  </a:txBody>
                  <a:tcPr/>
                </a:tc>
                <a:tc>
                  <a:txBody>
                    <a:bodyPr/>
                    <a:lstStyle/>
                    <a:p>
                      <a:r>
                        <a:rPr lang="en-GB" sz="1600" dirty="0"/>
                        <a:t>EDP (ex : modèle LWR, Greenshields)</a:t>
                      </a:r>
                    </a:p>
                  </a:txBody>
                  <a:tcPr/>
                </a:tc>
                <a:tc>
                  <a:txBody>
                    <a:bodyPr/>
                    <a:lstStyle/>
                    <a:p>
                      <a:r>
                        <a:rPr lang="en-GB" sz="1600" dirty="0"/>
                        <a:t>Hybride (modèles de flux à temps discret)</a:t>
                      </a:r>
                    </a:p>
                  </a:txBody>
                  <a:tcPr/>
                </a:tc>
                <a:extLst>
                  <a:ext uri="{0D108BD9-81ED-4DB2-BD59-A6C34878D82A}">
                    <a16:rowId xmlns:a16="http://schemas.microsoft.com/office/drawing/2014/main" val="1430705026"/>
                  </a:ext>
                </a:extLst>
              </a:tr>
              <a:tr h="370840">
                <a:tc>
                  <a:txBody>
                    <a:bodyPr/>
                    <a:lstStyle/>
                    <a:p>
                      <a:pPr algn="ctr"/>
                      <a:r>
                        <a:rPr lang="en-GB" sz="1600" b="1" dirty="0"/>
                        <a:t>5</a:t>
                      </a:r>
                      <a:endParaRPr lang="LID4096" sz="1600" b="1" dirty="0"/>
                    </a:p>
                  </a:txBody>
                  <a:tcPr/>
                </a:tc>
                <a:tc>
                  <a:txBody>
                    <a:bodyPr/>
                    <a:lstStyle/>
                    <a:p>
                      <a:r>
                        <a:rPr lang="en-GB" sz="1600" b="1" dirty="0"/>
                        <a:t>Coût de calcul</a:t>
                      </a:r>
                    </a:p>
                  </a:txBody>
                  <a:tcPr/>
                </a:tc>
                <a:tc>
                  <a:txBody>
                    <a:bodyPr/>
                    <a:lstStyle/>
                    <a:p>
                      <a:r>
                        <a:rPr lang="en-GB" sz="1600" dirty="0"/>
                        <a:t>Élevé</a:t>
                      </a:r>
                      <a:endParaRPr lang="LID4096" sz="1600" dirty="0"/>
                    </a:p>
                  </a:txBody>
                  <a:tcPr/>
                </a:tc>
                <a:tc>
                  <a:txBody>
                    <a:bodyPr/>
                    <a:lstStyle/>
                    <a:p>
                      <a:r>
                        <a:rPr lang="en-GB" sz="1600" dirty="0"/>
                        <a:t>Faible</a:t>
                      </a:r>
                      <a:endParaRPr lang="LID4096" sz="1600" dirty="0"/>
                    </a:p>
                  </a:txBody>
                  <a:tcPr/>
                </a:tc>
                <a:tc>
                  <a:txBody>
                    <a:bodyPr/>
                    <a:lstStyle/>
                    <a:p>
                      <a:r>
                        <a:rPr lang="en-GB" sz="1600" dirty="0"/>
                        <a:t>Moyen</a:t>
                      </a:r>
                      <a:endParaRPr lang="LID4096" sz="1600" dirty="0"/>
                    </a:p>
                  </a:txBody>
                  <a:tcPr/>
                </a:tc>
                <a:extLst>
                  <a:ext uri="{0D108BD9-81ED-4DB2-BD59-A6C34878D82A}">
                    <a16:rowId xmlns:a16="http://schemas.microsoft.com/office/drawing/2014/main" val="1667060229"/>
                  </a:ext>
                </a:extLst>
              </a:tr>
              <a:tr h="370840">
                <a:tc>
                  <a:txBody>
                    <a:bodyPr/>
                    <a:lstStyle/>
                    <a:p>
                      <a:pPr algn="ctr"/>
                      <a:r>
                        <a:rPr lang="en-GB" sz="1600" b="1" dirty="0"/>
                        <a:t>6</a:t>
                      </a:r>
                      <a:endParaRPr lang="LID4096" sz="1600" b="1" dirty="0"/>
                    </a:p>
                  </a:txBody>
                  <a:tcPr/>
                </a:tc>
                <a:tc>
                  <a:txBody>
                    <a:bodyPr/>
                    <a:lstStyle/>
                    <a:p>
                      <a:r>
                        <a:rPr lang="en-GB" sz="1600" b="1" dirty="0"/>
                        <a:t>Cas d'utilisation</a:t>
                      </a:r>
                    </a:p>
                  </a:txBody>
                  <a:tcPr/>
                </a:tc>
                <a:tc>
                  <a:txBody>
                    <a:bodyPr/>
                    <a:lstStyle/>
                    <a:p>
                      <a:r>
                        <a:rPr lang="en-GB" sz="1600" dirty="0"/>
                        <a:t>Analyse </a:t>
                      </a:r>
                      <a:r>
                        <a:rPr lang="en-GB" sz="1600" dirty="0" err="1"/>
                        <a:t>du comportement</a:t>
                      </a:r>
                      <a:r>
                        <a:rPr lang="en-GB" sz="1600" dirty="0"/>
                        <a:t> des conducteurs, ITS</a:t>
                      </a:r>
                    </a:p>
                  </a:txBody>
                  <a:tcPr/>
                </a:tc>
                <a:tc>
                  <a:txBody>
                    <a:bodyPr/>
                    <a:lstStyle/>
                    <a:p>
                      <a:r>
                        <a:rPr lang="en-GB" sz="1600" dirty="0"/>
                        <a:t>Prévision du trafic routier</a:t>
                      </a:r>
                    </a:p>
                  </a:txBody>
                  <a:tcPr/>
                </a:tc>
                <a:tc>
                  <a:txBody>
                    <a:bodyPr/>
                    <a:lstStyle/>
                    <a:p>
                      <a:r>
                        <a:rPr lang="en-GB" sz="1600" dirty="0"/>
                        <a:t>Planification des transports urbains, tarification des péages</a:t>
                      </a:r>
                    </a:p>
                  </a:txBody>
                  <a:tcPr/>
                </a:tc>
                <a:extLst>
                  <a:ext uri="{0D108BD9-81ED-4DB2-BD59-A6C34878D82A}">
                    <a16:rowId xmlns:a16="http://schemas.microsoft.com/office/drawing/2014/main" val="830302030"/>
                  </a:ext>
                </a:extLst>
              </a:tr>
            </a:tbl>
          </a:graphicData>
        </a:graphic>
      </p:graphicFrame>
      <p:sp>
        <p:nvSpPr>
          <p:cNvPr id="9" name="Title 8">
            <a:extLst>
              <a:ext uri="{FF2B5EF4-FFF2-40B4-BE49-F238E27FC236}">
                <a16:creationId xmlns:a16="http://schemas.microsoft.com/office/drawing/2014/main" id="{214C6966-076B-CFA8-AEDB-A7E96E4E6386}"/>
              </a:ext>
            </a:extLst>
          </p:cNvPr>
          <p:cNvSpPr>
            <a:spLocks noGrp="1"/>
          </p:cNvSpPr>
          <p:nvPr>
            <p:ph type="title"/>
          </p:nvPr>
        </p:nvSpPr>
        <p:spPr>
          <a:xfrm>
            <a:off x="727200" y="432000"/>
            <a:ext cx="6805714" cy="369332"/>
          </a:xfrm>
        </p:spPr>
        <p:txBody>
          <a:bodyPr/>
          <a:lstStyle/>
          <a:p>
            <a:r>
              <a:rPr lang="en-GB" dirty="0"/>
              <a:t>8. Modèles mathématiques dans le flux de circulation </a:t>
            </a:r>
            <a:endParaRPr lang="LID4096" dirty="0"/>
          </a:p>
        </p:txBody>
      </p:sp>
    </p:spTree>
    <p:extLst>
      <p:ext uri="{BB962C8B-B14F-4D97-AF65-F5344CB8AC3E}">
        <p14:creationId xmlns:p14="http://schemas.microsoft.com/office/powerpoint/2010/main" val="13177395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09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Quelle est la caractéristique principale des modèles microscopiques de flux de circulation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prennent en compte le comportement collectif du flux de circulation.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analysent le mouvement des véhicules individuels.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se concentrent uniquement sur les infrastructures routières.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ignorent le comportement des conducteurs.</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65515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a:t>
            </a:r>
            <a:r>
              <a:rPr lang="en-US" sz="1800" b="1" dirty="0">
                <a:solidFill>
                  <a:sysClr val="windowText" lastClr="000000"/>
                </a:solidFill>
                <a:latin typeface="Arial"/>
                <a:cs typeface="Arial"/>
              </a:rPr>
              <a:t>Quelle équation représente la relation fondamentale dans les modèles macroscopiques de flux de circulation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215471"/>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Q = K.V</a:t>
            </a: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F = </a:t>
            </a:r>
            <a:r>
              <a:rPr lang="en-US" sz="1800" i="1" dirty="0" err="1">
                <a:solidFill>
                  <a:sysClr val="windowText" lastClr="000000"/>
                </a:solidFill>
                <a:latin typeface="Arial"/>
                <a:cs typeface="Arial"/>
              </a:rPr>
              <a:t>m⋅a</a:t>
            </a:r>
            <a:endParaRPr lang="en-US" sz="1800" i="1" dirty="0">
              <a:solidFill>
                <a:sysClr val="windowText" lastClr="000000"/>
              </a:solidFill>
              <a:latin typeface="Arial"/>
              <a:cs typeface="Arial"/>
            </a:endParaRP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E = mc2</a:t>
            </a: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P = V⋅IP</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21826"/>
            <a:ext cx="1130243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t>
            </a:r>
            <a:r>
              <a:rPr lang="en-US" sz="1800" b="1" dirty="0">
                <a:solidFill>
                  <a:sysClr val="windowText" lastClr="000000"/>
                </a:solidFill>
                <a:latin typeface="Arial"/>
                <a:cs typeface="Arial"/>
              </a:rPr>
              <a:t>Parmi les modèles suivants, lequel est un exemple de modèle mésoscopique de flux de circulation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5425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Modèle de Lighthill-Whitham-Richards (LWR)</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Modèle de transmission cellulaire (CTM)</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Modèle de conducteur intelligent (IDM)</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Loi du mouvement de Newton</a:t>
            </a:r>
          </a:p>
        </p:txBody>
      </p:sp>
      <p:sp>
        <p:nvSpPr>
          <p:cNvPr id="7" name="Title 6">
            <a:extLst>
              <a:ext uri="{FF2B5EF4-FFF2-40B4-BE49-F238E27FC236}">
                <a16:creationId xmlns:a16="http://schemas.microsoft.com/office/drawing/2014/main" id="{6D5BA412-9368-9C8C-8B0A-1FA3FC3353A6}"/>
              </a:ext>
            </a:extLst>
          </p:cNvPr>
          <p:cNvSpPr>
            <a:spLocks noGrp="1"/>
          </p:cNvSpPr>
          <p:nvPr>
            <p:ph type="title"/>
          </p:nvPr>
        </p:nvSpPr>
        <p:spPr>
          <a:xfrm>
            <a:off x="727199"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998914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Aperçu et objectifs</a:t>
            </a:r>
          </a:p>
        </p:txBody>
      </p:sp>
    </p:spTree>
    <p:extLst>
      <p:ext uri="{BB962C8B-B14F-4D97-AF65-F5344CB8AC3E}">
        <p14:creationId xmlns:p14="http://schemas.microsoft.com/office/powerpoint/2010/main" val="94445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4CF3-BE1E-B633-3F75-78AAA63291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2A271-9363-1E62-221F-2CB67B2A253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 Quelle est la principale limite des modèles macroscopiques de flux de trafic ?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A086EC3-A91A-7E2E-C419-738553473FD2}"/>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nécessitent une puissance de calcul importante.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ne tiennent pas compte du comportement individuel des véhicules.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ne peuvent pas modéliser les variations de vitesse.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Ils ne fonctionnent que sur les autoroutes.</a:t>
            </a:r>
          </a:p>
        </p:txBody>
      </p:sp>
      <p:sp>
        <p:nvSpPr>
          <p:cNvPr id="9" name="object 3">
            <a:extLst>
              <a:ext uri="{FF2B5EF4-FFF2-40B4-BE49-F238E27FC236}">
                <a16:creationId xmlns:a16="http://schemas.microsoft.com/office/drawing/2014/main" id="{857B59FD-78A5-09F5-7D9B-3B021B6C7CD2}"/>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 Parmi les modèles suivants, lequel est couramment utilisé pour la simulation microscopique du trafic ?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2D91779B-0551-DE5D-6073-0733656FC3CD}"/>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 Greenshields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 LWR</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 Gipps de suivi des véhicules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 de transmission cellulaire</a:t>
            </a:r>
          </a:p>
        </p:txBody>
      </p:sp>
      <p:sp>
        <p:nvSpPr>
          <p:cNvPr id="11" name="object 3">
            <a:extLst>
              <a:ext uri="{FF2B5EF4-FFF2-40B4-BE49-F238E27FC236}">
                <a16:creationId xmlns:a16="http://schemas.microsoft.com/office/drawing/2014/main" id="{42536F85-95DB-78FC-9AFB-7EF6B82C38DD}"/>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 Que décrit principalement le modèle Lighthill-Whitham-Richards (LWR) ?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87588E1-D101-8DA9-5582-7A2572563C88}"/>
              </a:ext>
            </a:extLst>
          </p:cNvPr>
          <p:cNvSpPr txBox="1"/>
          <p:nvPr/>
        </p:nvSpPr>
        <p:spPr>
          <a:xfrm>
            <a:off x="740566" y="4810718"/>
            <a:ext cx="10725152" cy="1162956"/>
          </a:xfrm>
          <a:prstGeom prst="rect">
            <a:avLst/>
          </a:prstGeom>
        </p:spPr>
        <p:txBody>
          <a:bodyPr vert="horz" wrap="square" lIns="0" tIns="16329" rIns="0" bIns="0" rtlCol="0">
            <a:spAutoFit/>
          </a:bodyPr>
          <a:lstStyle/>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Le mouvement des véhicules individuels</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répartition des feux de signalisation</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propagation des ondes de densité du trafic</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relation entre la largeur des voies et la vitesse des véhicules</a:t>
            </a:r>
          </a:p>
        </p:txBody>
      </p:sp>
      <p:sp>
        <p:nvSpPr>
          <p:cNvPr id="7" name="Title 6">
            <a:extLst>
              <a:ext uri="{FF2B5EF4-FFF2-40B4-BE49-F238E27FC236}">
                <a16:creationId xmlns:a16="http://schemas.microsoft.com/office/drawing/2014/main" id="{59F6CA87-DD1A-80EA-60B3-D8FF9F74E8B7}"/>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549505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10C7-E918-DD1C-8B68-DA7A2DF8807A}"/>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FD3056C4-642C-02C7-6DC6-24F11C84646C}"/>
              </a:ext>
            </a:extLst>
          </p:cNvPr>
          <p:cNvSpPr txBox="1">
            <a:spLocks noGrp="1"/>
          </p:cNvSpPr>
          <p:nvPr>
            <p:ph type="ftr" sz="quarter" idx="4294967295"/>
          </p:nvPr>
        </p:nvSpPr>
        <p:spPr>
          <a:xfrm>
            <a:off x="8842375" y="6355949"/>
            <a:ext cx="2616201"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3">
            <a:extLst>
              <a:ext uri="{FF2B5EF4-FFF2-40B4-BE49-F238E27FC236}">
                <a16:creationId xmlns:a16="http://schemas.microsoft.com/office/drawing/2014/main" id="{68DE050B-E265-A4DD-3621-1659F518A70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 Quel modèle de flux de trafic offre le meilleur équilibre entre efficacité de calcul et réalisme ? </a:t>
            </a:r>
            <a:endParaRPr lang="en-GB" sz="1800" b="1" dirty="0">
              <a:solidFill>
                <a:sysClr val="windowText" lastClr="000000"/>
              </a:solidFill>
              <a:latin typeface="Arial"/>
              <a:cs typeface="Arial"/>
            </a:endParaRPr>
          </a:p>
        </p:txBody>
      </p:sp>
      <p:sp>
        <p:nvSpPr>
          <p:cNvPr id="8" name="TextBox 7">
            <a:extLst>
              <a:ext uri="{FF2B5EF4-FFF2-40B4-BE49-F238E27FC236}">
                <a16:creationId xmlns:a16="http://schemas.microsoft.com/office/drawing/2014/main" id="{03EF0B4F-1422-BDF8-BD1D-9C778BF3003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fld id="{946707E8-28DD-402F-80A5-F0101BD375DF}" type="slidenum">
              <a:rPr lang="en-GB" sz="1500" dirty="0">
                <a:solidFill>
                  <a:schemeClr val="bg1"/>
                </a:solidFill>
              </a:rPr>
              <a:t>51</a:t>
            </a:fld>
            <a:endParaRPr lang="LID4096" sz="1500" dirty="0">
              <a:solidFill>
                <a:schemeClr val="bg1"/>
              </a:solidFill>
            </a:endParaRPr>
          </a:p>
        </p:txBody>
      </p:sp>
      <p:sp>
        <p:nvSpPr>
          <p:cNvPr id="5" name="object 3">
            <a:extLst>
              <a:ext uri="{FF2B5EF4-FFF2-40B4-BE49-F238E27FC236}">
                <a16:creationId xmlns:a16="http://schemas.microsoft.com/office/drawing/2014/main" id="{D8FD27A4-D4AD-0505-A566-6EE125E425B1}"/>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Modèles macroscopiques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Modèles microscopiques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Modèles mésoscopiques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Modèles de marche aléatoire</a:t>
            </a:r>
          </a:p>
        </p:txBody>
      </p:sp>
      <p:sp>
        <p:nvSpPr>
          <p:cNvPr id="9" name="object 3">
            <a:extLst>
              <a:ext uri="{FF2B5EF4-FFF2-40B4-BE49-F238E27FC236}">
                <a16:creationId xmlns:a16="http://schemas.microsoft.com/office/drawing/2014/main" id="{CC6878DD-DB61-C33F-84CC-FFFE36EC5741}"/>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8. Selon le modèle de Greenshields, qu'advient-il de la vitesse des véhicules lorsque la densité augmente ?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38CA5AF7-B1B9-5436-5C80-DEEA120C3685}"/>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vitesse reste constante.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vitesse augmente de manière linéaire.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vitesse diminue de manière linéaire.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vitesse devient imprévisible.</a:t>
            </a:r>
          </a:p>
        </p:txBody>
      </p:sp>
      <p:sp>
        <p:nvSpPr>
          <p:cNvPr id="11" name="object 3">
            <a:extLst>
              <a:ext uri="{FF2B5EF4-FFF2-40B4-BE49-F238E27FC236}">
                <a16:creationId xmlns:a16="http://schemas.microsoft.com/office/drawing/2014/main" id="{8D6F1660-5367-256B-F484-6A021A86BA9A}"/>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9. Quelle est l'application courante des modèles de trafic mésoscopiques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27D6224-0CE6-D5E5-A2D4-C7DA250F2A8F}"/>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Prévision du comportement individuel des véhicules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Analyse à grande échelle de la congestion routière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Simulations du trafic à l'échelle de la ville et répartition dynamique du trafic</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Modélisation du mouvement des piétons uniquement</a:t>
            </a:r>
          </a:p>
        </p:txBody>
      </p:sp>
      <p:sp>
        <p:nvSpPr>
          <p:cNvPr id="7" name="Title 6">
            <a:extLst>
              <a:ext uri="{FF2B5EF4-FFF2-40B4-BE49-F238E27FC236}">
                <a16:creationId xmlns:a16="http://schemas.microsoft.com/office/drawing/2014/main" id="{A2C2A136-D927-3974-6144-1E40DFB98FA6}"/>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503853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7BA89-1C27-4536-143B-A3866D86F51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E1092B-7887-E7DB-2E19-A014DCE148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10. Dans quel scénario un modèle de trafic microscopique serait-il le meilleur choix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05CE270-5C40-40E6-2B3E-AB3D768A2CD0}"/>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Simulation du trafic à l'échelle d'une ville entière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Conception d'un système de conduite autonome pour un véhicule individuel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Estimation des schémas quotidiens de congestion pour un État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Évaluer les tendances en matière de consommation de carburant sur les autoroutes</a:t>
            </a:r>
          </a:p>
        </p:txBody>
      </p:sp>
      <p:sp>
        <p:nvSpPr>
          <p:cNvPr id="7" name="Title 6">
            <a:extLst>
              <a:ext uri="{FF2B5EF4-FFF2-40B4-BE49-F238E27FC236}">
                <a16:creationId xmlns:a16="http://schemas.microsoft.com/office/drawing/2014/main" id="{C29F9FCF-A2F0-3FC6-C841-195B74CE71BF}"/>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762495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Aperçu : théorie et simulation des flux de circulation</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théorie des flux de circulation nous aide à comprendre comment les véhicules se déplacent sur les routes, comment se forment les embouteillages et comment prévoir les conditions de circulation. Ce cours présente les principes scientifiques clés qui sous-tendent la circulation routière et montre comment les outils de simulation utilisent ces principes pour modéliser les réseaux routiers réels.</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1760556"/>
          </a:xfrm>
          <a:prstGeom prst="rect">
            <a:avLst/>
          </a:prstGeom>
        </p:spPr>
        <p:txBody>
          <a:bodyPr vert="horz" wrap="square" lIns="0" tIns="16329" rIns="0" bIns="0" rtlCol="0">
            <a:spAutoFit/>
          </a:bodyPr>
          <a:lstStyle/>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Comprendre les concepts de base du flux de circulation : vitesse, flux et densité.</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Expliquer les modèles de flux de circulation microscopiques, macroscopiques et mésoscopiques.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Interpréter le diagramme fondamental du flux de circulation.</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Comparer différentes approches de modélisation du trafic.</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Comprendre comment les outils de simulation utilisent la théorie des flux de circulation.</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Objectifs d'apprentissage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296378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Aperçu et objectifs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9CBAA-F9A1-15D0-88EC-8BC8D6720D3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213F1A6-A18C-CBD3-7CC6-53181E932CB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Introduction à la théorie des flux de circulation</a:t>
            </a:r>
          </a:p>
        </p:txBody>
      </p:sp>
    </p:spTree>
    <p:extLst>
      <p:ext uri="{BB962C8B-B14F-4D97-AF65-F5344CB8AC3E}">
        <p14:creationId xmlns:p14="http://schemas.microsoft.com/office/powerpoint/2010/main" val="3776321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3EF1B-081A-0EFE-EBAE-921E3AD0C1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16242AC-5696-38AE-CF89-BE8693C7956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Qu'est-ce que la théorie des flux de circulation ?</a:t>
            </a:r>
          </a:p>
        </p:txBody>
      </p:sp>
      <p:sp>
        <p:nvSpPr>
          <p:cNvPr id="5" name="object 3">
            <a:extLst>
              <a:ext uri="{FF2B5EF4-FFF2-40B4-BE49-F238E27FC236}">
                <a16:creationId xmlns:a16="http://schemas.microsoft.com/office/drawing/2014/main" id="{469B5B5C-976E-6011-6420-A4A515500469}"/>
              </a:ext>
            </a:extLst>
          </p:cNvPr>
          <p:cNvSpPr txBox="1"/>
          <p:nvPr/>
        </p:nvSpPr>
        <p:spPr>
          <a:xfrm>
            <a:off x="733424" y="1514807"/>
            <a:ext cx="10725152"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théorie des flux de circulation est l'étude du comportement des véhicules sur les réseaux routiers.</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Elle utilise des modèles mathématiques et analytiques pour décrire les mouvements du trafic, aidant ainsi les planificateurs et les ingénieurs à comprendre les embouteillages, les retards et les questions de sécurité.</a:t>
            </a:r>
          </a:p>
        </p:txBody>
      </p:sp>
      <p:sp>
        <p:nvSpPr>
          <p:cNvPr id="73" name="object 3">
            <a:extLst>
              <a:ext uri="{FF2B5EF4-FFF2-40B4-BE49-F238E27FC236}">
                <a16:creationId xmlns:a16="http://schemas.microsoft.com/office/drawing/2014/main" id="{7EF1A5B4-5CF2-67C2-1243-15649B760538}"/>
              </a:ext>
            </a:extLst>
          </p:cNvPr>
          <p:cNvSpPr txBox="1"/>
          <p:nvPr/>
        </p:nvSpPr>
        <p:spPr>
          <a:xfrm>
            <a:off x="733424" y="2986071"/>
            <a:ext cx="10725152" cy="174260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Pourquoi est-elle importante ?</a:t>
            </a:r>
          </a:p>
          <a:p>
            <a:pPr marL="16328" defTabSz="1175644" hangingPunct="1">
              <a:lnSpc>
                <a:spcPct val="100000"/>
              </a:lnSpc>
              <a:spcBef>
                <a:spcPts val="129"/>
              </a:spcBef>
            </a:pPr>
            <a:r>
              <a:rPr lang="en-GB" sz="1800" dirty="0">
                <a:solidFill>
                  <a:sysClr val="windowText" lastClr="000000"/>
                </a:solidFill>
                <a:latin typeface="Arial"/>
                <a:cs typeface="Arial"/>
              </a:rPr>
              <a:t>La théorie des flux de circulation est essentielle car elle :</a:t>
            </a:r>
            <a:endParaRPr lang="en-US" sz="1800" dirty="0">
              <a:solidFill>
                <a:sysClr val="windowText" lastClr="000000"/>
              </a:solidFill>
              <a:latin typeface="Arial"/>
              <a:cs typeface="Arial"/>
            </a:endParaRP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Comprendre les concepts fondamentaux de la circulation routière</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Fait la distinction entre le trafic microscopique, macroscopique et mésoscopique</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Explore le rôle des simulations de trafic dans l'urbanisme et la gestion des embouteillages</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Analyse les modèles mathématiques utilisés pour l'analyse du trafic</a:t>
            </a:r>
          </a:p>
        </p:txBody>
      </p:sp>
      <p:sp>
        <p:nvSpPr>
          <p:cNvPr id="7" name="Title 6">
            <a:extLst>
              <a:ext uri="{FF2B5EF4-FFF2-40B4-BE49-F238E27FC236}">
                <a16:creationId xmlns:a16="http://schemas.microsoft.com/office/drawing/2014/main" id="{977FB7E6-1C26-C0C8-8C7B-29710207E23D}"/>
              </a:ext>
            </a:extLst>
          </p:cNvPr>
          <p:cNvSpPr>
            <a:spLocks noGrp="1"/>
          </p:cNvSpPr>
          <p:nvPr>
            <p:ph type="title"/>
          </p:nvPr>
        </p:nvSpPr>
        <p:spPr>
          <a:xfrm>
            <a:off x="727199" y="432000"/>
            <a:ext cx="6315857" cy="369332"/>
          </a:xfrm>
        </p:spPr>
        <p:txBody>
          <a:bodyPr/>
          <a:lstStyle/>
          <a:p>
            <a:r>
              <a:rPr lang="en-GB" dirty="0"/>
              <a:t>2. Introduction à la théorie des flux de circulation</a:t>
            </a:r>
            <a:endParaRPr lang="LID4096" dirty="0"/>
          </a:p>
        </p:txBody>
      </p:sp>
    </p:spTree>
    <p:extLst>
      <p:ext uri="{BB962C8B-B14F-4D97-AF65-F5344CB8AC3E}">
        <p14:creationId xmlns:p14="http://schemas.microsoft.com/office/powerpoint/2010/main" val="1342344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83F02-A78C-5B46-D17E-848104A44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5BAE78-C9FB-C5FB-203C-3146E7ABD85C}"/>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C5DFE3B-1459-CA52-47AC-02D0CD272868}"/>
              </a:ext>
            </a:extLst>
          </p:cNvPr>
          <p:cNvSpPr txBox="1"/>
          <p:nvPr/>
        </p:nvSpPr>
        <p:spPr>
          <a:xfrm>
            <a:off x="733424" y="86179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2.2 Importance de la théorie des flux de circulation dans la planification des transports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B6C10FA-10AB-BC35-D45B-79D46C4C43D8}"/>
              </a:ext>
            </a:extLst>
          </p:cNvPr>
          <p:cNvSpPr txBox="1"/>
          <p:nvPr/>
        </p:nvSpPr>
        <p:spPr>
          <a:xfrm>
            <a:off x="733424" y="1264431"/>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La théorie des flux de circulation est essentielle pour concevoir des systèmes de transport efficaces et sûrs. Sans elle, les routes seraient chaotiques, ce qui entraînerait des embouteillages, une augmentation du temps de trajet et des risques pour la sécurité.</a:t>
            </a:r>
            <a:endParaRPr lang="en-GB" sz="1800" dirty="0">
              <a:solidFill>
                <a:sysClr val="windowText" lastClr="000000"/>
              </a:solidFill>
              <a:latin typeface="Arial"/>
              <a:cs typeface="Arial"/>
            </a:endParaRPr>
          </a:p>
        </p:txBody>
      </p:sp>
      <p:grpSp>
        <p:nvGrpSpPr>
          <p:cNvPr id="58" name="Group">
            <a:extLst>
              <a:ext uri="{FF2B5EF4-FFF2-40B4-BE49-F238E27FC236}">
                <a16:creationId xmlns:a16="http://schemas.microsoft.com/office/drawing/2014/main" id="{53DF0C2C-EE37-E550-D369-4E3ADC33B49E}"/>
              </a:ext>
            </a:extLst>
          </p:cNvPr>
          <p:cNvGrpSpPr/>
          <p:nvPr/>
        </p:nvGrpSpPr>
        <p:grpSpPr>
          <a:xfrm>
            <a:off x="570341" y="2186014"/>
            <a:ext cx="3880442" cy="3880440"/>
            <a:chOff x="0" y="0"/>
            <a:chExt cx="8388307" cy="8388307"/>
          </a:xfrm>
        </p:grpSpPr>
        <p:sp>
          <p:nvSpPr>
            <p:cNvPr id="59" name="Circle">
              <a:extLst>
                <a:ext uri="{FF2B5EF4-FFF2-40B4-BE49-F238E27FC236}">
                  <a16:creationId xmlns:a16="http://schemas.microsoft.com/office/drawing/2014/main" id="{60C29D4D-1742-3386-81A5-B2C3CC87EA72}"/>
                </a:ext>
              </a:extLst>
            </p:cNvPr>
            <p:cNvSpPr/>
            <p:nvPr/>
          </p:nvSpPr>
          <p:spPr>
            <a:xfrm>
              <a:off x="1458705" y="1459322"/>
              <a:ext cx="5469663" cy="5469663"/>
            </a:xfrm>
            <a:prstGeom prst="ellipse">
              <a:avLst/>
            </a:prstGeom>
            <a:noFill/>
            <a:ln w="25400" cap="flat">
              <a:solidFill>
                <a:srgbClr val="B2B2B2">
                  <a:lumOff val="1669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0" name="Circle">
              <a:extLst>
                <a:ext uri="{FF2B5EF4-FFF2-40B4-BE49-F238E27FC236}">
                  <a16:creationId xmlns:a16="http://schemas.microsoft.com/office/drawing/2014/main" id="{0C98FE03-30FC-D29F-869D-AB81CEE02354}"/>
                </a:ext>
              </a:extLst>
            </p:cNvPr>
            <p:cNvSpPr/>
            <p:nvPr/>
          </p:nvSpPr>
          <p:spPr>
            <a:xfrm>
              <a:off x="1202714" y="1202714"/>
              <a:ext cx="5982879" cy="5982879"/>
            </a:xfrm>
            <a:prstGeom prst="ellipse">
              <a:avLst/>
            </a:prstGeom>
            <a:noFill/>
            <a:ln w="25400" cap="flat">
              <a:solidFill>
                <a:srgbClr val="B2B2B2">
                  <a:lumOff val="16690"/>
                  <a:alpha val="75772"/>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1" name="Circle">
              <a:extLst>
                <a:ext uri="{FF2B5EF4-FFF2-40B4-BE49-F238E27FC236}">
                  <a16:creationId xmlns:a16="http://schemas.microsoft.com/office/drawing/2014/main" id="{339D8D53-CED5-FCF8-C0D1-4D8D19BE04B5}"/>
                </a:ext>
              </a:extLst>
            </p:cNvPr>
            <p:cNvSpPr/>
            <p:nvPr/>
          </p:nvSpPr>
          <p:spPr>
            <a:xfrm>
              <a:off x="949082" y="949699"/>
              <a:ext cx="6488909" cy="6488909"/>
            </a:xfrm>
            <a:prstGeom prst="ellipse">
              <a:avLst/>
            </a:prstGeom>
            <a:noFill/>
            <a:ln w="25400" cap="flat">
              <a:solidFill>
                <a:srgbClr val="B2B2B2">
                  <a:lumOff val="16690"/>
                  <a:alpha val="57926"/>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2" name="Circle">
              <a:extLst>
                <a:ext uri="{FF2B5EF4-FFF2-40B4-BE49-F238E27FC236}">
                  <a16:creationId xmlns:a16="http://schemas.microsoft.com/office/drawing/2014/main" id="{01FEF2AD-2A97-6F71-FA1D-239FD384FB81}"/>
                </a:ext>
              </a:extLst>
            </p:cNvPr>
            <p:cNvSpPr/>
            <p:nvPr/>
          </p:nvSpPr>
          <p:spPr>
            <a:xfrm>
              <a:off x="696901" y="697518"/>
              <a:ext cx="6993270" cy="6993271"/>
            </a:xfrm>
            <a:prstGeom prst="ellipse">
              <a:avLst/>
            </a:prstGeom>
            <a:noFill/>
            <a:ln w="25400" cap="flat">
              <a:solidFill>
                <a:srgbClr val="B2B2B2">
                  <a:lumOff val="16690"/>
                  <a:alpha val="4190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3" name="Circle">
              <a:extLst>
                <a:ext uri="{FF2B5EF4-FFF2-40B4-BE49-F238E27FC236}">
                  <a16:creationId xmlns:a16="http://schemas.microsoft.com/office/drawing/2014/main" id="{101FAB6A-BE6C-DEC1-347D-DF54975A3E7F}"/>
                </a:ext>
              </a:extLst>
            </p:cNvPr>
            <p:cNvSpPr/>
            <p:nvPr/>
          </p:nvSpPr>
          <p:spPr>
            <a:xfrm>
              <a:off x="459851" y="460468"/>
              <a:ext cx="7467371" cy="7467371"/>
            </a:xfrm>
            <a:prstGeom prst="ellipse">
              <a:avLst/>
            </a:prstGeom>
            <a:noFill/>
            <a:ln w="25400" cap="flat">
              <a:solidFill>
                <a:srgbClr val="B2B2B2">
                  <a:lumOff val="16690"/>
                  <a:alpha val="29685"/>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4" name="Circle">
              <a:extLst>
                <a:ext uri="{FF2B5EF4-FFF2-40B4-BE49-F238E27FC236}">
                  <a16:creationId xmlns:a16="http://schemas.microsoft.com/office/drawing/2014/main" id="{913D73BB-92BC-D6EB-DB7F-354D6B1B0F51}"/>
                </a:ext>
              </a:extLst>
            </p:cNvPr>
            <p:cNvSpPr/>
            <p:nvPr/>
          </p:nvSpPr>
          <p:spPr>
            <a:xfrm>
              <a:off x="224843" y="226961"/>
              <a:ext cx="7934385" cy="7934385"/>
            </a:xfrm>
            <a:prstGeom prst="ellipse">
              <a:avLst/>
            </a:prstGeom>
            <a:noFill/>
            <a:ln w="25400" cap="flat">
              <a:solidFill>
                <a:srgbClr val="B2B2B2">
                  <a:lumOff val="16690"/>
                  <a:alpha val="17133"/>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5" name="Circle">
              <a:extLst>
                <a:ext uri="{FF2B5EF4-FFF2-40B4-BE49-F238E27FC236}">
                  <a16:creationId xmlns:a16="http://schemas.microsoft.com/office/drawing/2014/main" id="{402B86A6-28D9-A661-CEAE-EB417279077D}"/>
                </a:ext>
              </a:extLst>
            </p:cNvPr>
            <p:cNvSpPr/>
            <p:nvPr/>
          </p:nvSpPr>
          <p:spPr>
            <a:xfrm>
              <a:off x="0" y="0"/>
              <a:ext cx="8388308" cy="8388308"/>
            </a:xfrm>
            <a:prstGeom prst="ellipse">
              <a:avLst/>
            </a:prstGeom>
            <a:noFill/>
            <a:ln w="25400" cap="flat">
              <a:solidFill>
                <a:srgbClr val="B2B2B2">
                  <a:lumOff val="16690"/>
                  <a:alpha val="8601"/>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grpSp>
      <p:sp>
        <p:nvSpPr>
          <p:cNvPr id="66" name="Line">
            <a:extLst>
              <a:ext uri="{FF2B5EF4-FFF2-40B4-BE49-F238E27FC236}">
                <a16:creationId xmlns:a16="http://schemas.microsoft.com/office/drawing/2014/main" id="{F5B66BF7-BBE2-9B39-E381-A4848C421821}"/>
              </a:ext>
            </a:extLst>
          </p:cNvPr>
          <p:cNvSpPr/>
          <p:nvPr/>
        </p:nvSpPr>
        <p:spPr>
          <a:xfrm>
            <a:off x="2559118" y="2457086"/>
            <a:ext cx="2401788" cy="15652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334" y="948"/>
                </a:lnTo>
                <a:cubicBezTo>
                  <a:pt x="8458" y="695"/>
                  <a:pt x="8617" y="483"/>
                  <a:pt x="8801" y="323"/>
                </a:cubicBezTo>
                <a:cubicBezTo>
                  <a:pt x="9025" y="129"/>
                  <a:pt x="9278" y="18"/>
                  <a:pt x="95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7" name="Line">
            <a:extLst>
              <a:ext uri="{FF2B5EF4-FFF2-40B4-BE49-F238E27FC236}">
                <a16:creationId xmlns:a16="http://schemas.microsoft.com/office/drawing/2014/main" id="{F72F4B3D-9CF0-6E0F-C447-7513165F044B}"/>
              </a:ext>
            </a:extLst>
          </p:cNvPr>
          <p:cNvSpPr/>
          <p:nvPr/>
        </p:nvSpPr>
        <p:spPr>
          <a:xfrm>
            <a:off x="2562815" y="4231491"/>
            <a:ext cx="2275366" cy="1565260"/>
          </a:xfrm>
          <a:custGeom>
            <a:avLst/>
            <a:gdLst/>
            <a:ahLst/>
            <a:cxnLst>
              <a:cxn ang="0">
                <a:pos x="wd2" y="hd2"/>
              </a:cxn>
              <a:cxn ang="5400000">
                <a:pos x="wd2" y="hd2"/>
              </a:cxn>
              <a:cxn ang="10800000">
                <a:pos x="wd2" y="hd2"/>
              </a:cxn>
              <a:cxn ang="16200000">
                <a:pos x="wd2" y="hd2"/>
              </a:cxn>
            </a:cxnLst>
            <a:rect l="0" t="0" r="r" b="b"/>
            <a:pathLst>
              <a:path w="21600" h="21593" extrusionOk="0">
                <a:moveTo>
                  <a:pt x="0" y="0"/>
                </a:moveTo>
                <a:lnTo>
                  <a:pt x="8866" y="20477"/>
                </a:lnTo>
                <a:cubicBezTo>
                  <a:pt x="8987" y="20800"/>
                  <a:pt x="9171" y="21073"/>
                  <a:pt x="9398" y="21269"/>
                </a:cubicBezTo>
                <a:cubicBezTo>
                  <a:pt x="9650" y="21487"/>
                  <a:pt x="9946" y="21600"/>
                  <a:pt x="10247" y="21593"/>
                </a:cubicBezTo>
                <a:lnTo>
                  <a:pt x="21600" y="21593"/>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8" name="Line">
            <a:extLst>
              <a:ext uri="{FF2B5EF4-FFF2-40B4-BE49-F238E27FC236}">
                <a16:creationId xmlns:a16="http://schemas.microsoft.com/office/drawing/2014/main" id="{8A9698BA-6203-4818-3133-ABAC5A8491D2}"/>
              </a:ext>
            </a:extLst>
          </p:cNvPr>
          <p:cNvSpPr/>
          <p:nvPr/>
        </p:nvSpPr>
        <p:spPr>
          <a:xfrm>
            <a:off x="2648818" y="4259817"/>
            <a:ext cx="2688292" cy="796835"/>
          </a:xfrm>
          <a:custGeom>
            <a:avLst/>
            <a:gdLst/>
            <a:ahLst/>
            <a:cxnLst>
              <a:cxn ang="0">
                <a:pos x="wd2" y="hd2"/>
              </a:cxn>
              <a:cxn ang="5400000">
                <a:pos x="wd2" y="hd2"/>
              </a:cxn>
              <a:cxn ang="10800000">
                <a:pos x="wd2" y="hd2"/>
              </a:cxn>
              <a:cxn ang="16200000">
                <a:pos x="wd2" y="hd2"/>
              </a:cxn>
            </a:cxnLst>
            <a:rect l="0" t="0" r="r" b="b"/>
            <a:pathLst>
              <a:path w="21600" h="21579" extrusionOk="0">
                <a:moveTo>
                  <a:pt x="0" y="0"/>
                </a:moveTo>
                <a:lnTo>
                  <a:pt x="13040" y="20896"/>
                </a:lnTo>
                <a:cubicBezTo>
                  <a:pt x="13179" y="21152"/>
                  <a:pt x="13333" y="21342"/>
                  <a:pt x="13496" y="21455"/>
                </a:cubicBezTo>
                <a:cubicBezTo>
                  <a:pt x="13649" y="21562"/>
                  <a:pt x="13807" y="21600"/>
                  <a:pt x="13965" y="21568"/>
                </a:cubicBezTo>
                <a:lnTo>
                  <a:pt x="21600" y="21568"/>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9" name="Line">
            <a:extLst>
              <a:ext uri="{FF2B5EF4-FFF2-40B4-BE49-F238E27FC236}">
                <a16:creationId xmlns:a16="http://schemas.microsoft.com/office/drawing/2014/main" id="{D321DFE8-F27F-C194-D95E-DA74368EC9CF}"/>
              </a:ext>
            </a:extLst>
          </p:cNvPr>
          <p:cNvSpPr/>
          <p:nvPr/>
        </p:nvSpPr>
        <p:spPr>
          <a:xfrm flipV="1">
            <a:off x="2645832" y="4124248"/>
            <a:ext cx="2498392" cy="2"/>
          </a:xfrm>
          <a:prstGeom prst="line">
            <a:avLst/>
          </a:pr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70" name="Line">
            <a:extLst>
              <a:ext uri="{FF2B5EF4-FFF2-40B4-BE49-F238E27FC236}">
                <a16:creationId xmlns:a16="http://schemas.microsoft.com/office/drawing/2014/main" id="{EA9FC2A1-9564-8E55-A6E3-A6EC683CAD7C}"/>
              </a:ext>
            </a:extLst>
          </p:cNvPr>
          <p:cNvSpPr/>
          <p:nvPr/>
        </p:nvSpPr>
        <p:spPr>
          <a:xfrm>
            <a:off x="2651196" y="3191257"/>
            <a:ext cx="2721224" cy="79683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2631" y="1063"/>
                </a:lnTo>
                <a:cubicBezTo>
                  <a:pt x="12795" y="761"/>
                  <a:pt x="12971" y="519"/>
                  <a:pt x="13155" y="342"/>
                </a:cubicBezTo>
                <a:cubicBezTo>
                  <a:pt x="13376" y="131"/>
                  <a:pt x="13607" y="16"/>
                  <a:pt x="138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71" name="Rounded Rectangle">
            <a:extLst>
              <a:ext uri="{FF2B5EF4-FFF2-40B4-BE49-F238E27FC236}">
                <a16:creationId xmlns:a16="http://schemas.microsoft.com/office/drawing/2014/main" id="{2AAD04BD-CF24-70CC-834E-63CC693145A7}"/>
              </a:ext>
            </a:extLst>
          </p:cNvPr>
          <p:cNvSpPr/>
          <p:nvPr/>
        </p:nvSpPr>
        <p:spPr>
          <a:xfrm>
            <a:off x="4712925" y="2201004"/>
            <a:ext cx="6199227"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2" name="Operational optimization and forecasting">
            <a:extLst>
              <a:ext uri="{FF2B5EF4-FFF2-40B4-BE49-F238E27FC236}">
                <a16:creationId xmlns:a16="http://schemas.microsoft.com/office/drawing/2014/main" id="{105C73B5-BE28-751B-112C-B2B3035CD3BB}"/>
              </a:ext>
            </a:extLst>
          </p:cNvPr>
          <p:cNvSpPr txBox="1"/>
          <p:nvPr/>
        </p:nvSpPr>
        <p:spPr>
          <a:xfrm>
            <a:off x="5380078" y="2241079"/>
            <a:ext cx="4872628" cy="48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Optimise l'efficacité du réseau routier : </a:t>
            </a:r>
            <a:r>
              <a:rPr lang="en-GB" sz="1400" dirty="0">
                <a:solidFill>
                  <a:srgbClr val="656565"/>
                </a:solidFill>
                <a:latin typeface="Arial" panose="020B0604020202020204" pitchFamily="34" charset="0"/>
                <a:cs typeface="Arial" panose="020B0604020202020204" pitchFamily="34" charset="0"/>
              </a:rPr>
              <a:t>aide à concevoir des réseaux routiers afin de maximiser la capacité et de minimiser les retards.</a:t>
            </a:r>
          </a:p>
        </p:txBody>
      </p:sp>
      <p:sp>
        <p:nvSpPr>
          <p:cNvPr id="74" name="Circle">
            <a:extLst>
              <a:ext uri="{FF2B5EF4-FFF2-40B4-BE49-F238E27FC236}">
                <a16:creationId xmlns:a16="http://schemas.microsoft.com/office/drawing/2014/main" id="{63F10B24-196D-5500-2F76-B84CFC016EF8}"/>
              </a:ext>
            </a:extLst>
          </p:cNvPr>
          <p:cNvSpPr/>
          <p:nvPr/>
        </p:nvSpPr>
        <p:spPr>
          <a:xfrm>
            <a:off x="4802908" y="2265854"/>
            <a:ext cx="457802" cy="457802"/>
          </a:xfrm>
          <a:prstGeom prst="ellipse">
            <a:avLst/>
          </a:prstGeom>
          <a:solidFill>
            <a:srgbClr val="845CC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5" name="Rounded Rectangle">
            <a:extLst>
              <a:ext uri="{FF2B5EF4-FFF2-40B4-BE49-F238E27FC236}">
                <a16:creationId xmlns:a16="http://schemas.microsoft.com/office/drawing/2014/main" id="{760AAE8C-9E87-8E5A-D76D-9CB6BF402AD4}"/>
              </a:ext>
            </a:extLst>
          </p:cNvPr>
          <p:cNvSpPr/>
          <p:nvPr/>
        </p:nvSpPr>
        <p:spPr>
          <a:xfrm>
            <a:off x="4715283" y="3013804"/>
            <a:ext cx="6199227"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6" name="Streamlined procurement processes">
            <a:extLst>
              <a:ext uri="{FF2B5EF4-FFF2-40B4-BE49-F238E27FC236}">
                <a16:creationId xmlns:a16="http://schemas.microsoft.com/office/drawing/2014/main" id="{68C2D22D-2AA7-AC3E-20DE-9BCD59A5828E}"/>
              </a:ext>
            </a:extLst>
          </p:cNvPr>
          <p:cNvSpPr txBox="1"/>
          <p:nvPr/>
        </p:nvSpPr>
        <p:spPr>
          <a:xfrm>
            <a:off x="5380078" y="3053879"/>
            <a:ext cx="4872628" cy="48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Améliore la sécurité routière : </a:t>
            </a:r>
            <a:r>
              <a:rPr lang="en-GB" sz="1400" dirty="0">
                <a:solidFill>
                  <a:srgbClr val="656565"/>
                </a:solidFill>
                <a:latin typeface="Arial" panose="020B0604020202020204" pitchFamily="34" charset="0"/>
                <a:cs typeface="Arial" panose="020B0604020202020204" pitchFamily="34" charset="0"/>
              </a:rPr>
              <a:t>la compréhension des interactions entre les véhicules peut contribuer à réduire les accidents.</a:t>
            </a:r>
          </a:p>
        </p:txBody>
      </p:sp>
      <p:sp>
        <p:nvSpPr>
          <p:cNvPr id="77" name="Circle">
            <a:extLst>
              <a:ext uri="{FF2B5EF4-FFF2-40B4-BE49-F238E27FC236}">
                <a16:creationId xmlns:a16="http://schemas.microsoft.com/office/drawing/2014/main" id="{652C7715-2A39-300D-4166-7D672A0431AF}"/>
              </a:ext>
            </a:extLst>
          </p:cNvPr>
          <p:cNvSpPr/>
          <p:nvPr/>
        </p:nvSpPr>
        <p:spPr>
          <a:xfrm>
            <a:off x="4802908" y="3078654"/>
            <a:ext cx="457802" cy="457802"/>
          </a:xfrm>
          <a:prstGeom prst="ellipse">
            <a:avLst/>
          </a:prstGeom>
          <a:solidFill>
            <a:srgbClr val="2B72D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8" name="Rounded Rectangle">
            <a:extLst>
              <a:ext uri="{FF2B5EF4-FFF2-40B4-BE49-F238E27FC236}">
                <a16:creationId xmlns:a16="http://schemas.microsoft.com/office/drawing/2014/main" id="{EAC8FC1D-ECD9-3235-50C7-93D1B08FAB54}"/>
              </a:ext>
            </a:extLst>
          </p:cNvPr>
          <p:cNvSpPr/>
          <p:nvPr/>
        </p:nvSpPr>
        <p:spPr>
          <a:xfrm>
            <a:off x="4715285" y="3832482"/>
            <a:ext cx="6199228"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9" name="Customer analysis and behavioural prediction">
            <a:extLst>
              <a:ext uri="{FF2B5EF4-FFF2-40B4-BE49-F238E27FC236}">
                <a16:creationId xmlns:a16="http://schemas.microsoft.com/office/drawing/2014/main" id="{0BB85D5D-D7E3-AAA5-09C9-4274B163A4F9}"/>
              </a:ext>
            </a:extLst>
          </p:cNvPr>
          <p:cNvSpPr txBox="1"/>
          <p:nvPr/>
        </p:nvSpPr>
        <p:spPr>
          <a:xfrm>
            <a:off x="5380078" y="3872556"/>
            <a:ext cx="4872628" cy="48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Réduit les embouteillages et les temps de trajet : </a:t>
            </a:r>
            <a:r>
              <a:rPr lang="en-GB" sz="1400" dirty="0">
                <a:solidFill>
                  <a:srgbClr val="656565"/>
                </a:solidFill>
                <a:latin typeface="Arial" panose="020B0604020202020204" pitchFamily="34" charset="0"/>
                <a:cs typeface="Arial" panose="020B0604020202020204" pitchFamily="34" charset="0"/>
              </a:rPr>
              <a:t>les modèles de circulation permettent de prévoir et d'atténuer les points noirs en matière d'embouteillages.</a:t>
            </a:r>
          </a:p>
        </p:txBody>
      </p:sp>
      <p:sp>
        <p:nvSpPr>
          <p:cNvPr id="80" name="Circle">
            <a:extLst>
              <a:ext uri="{FF2B5EF4-FFF2-40B4-BE49-F238E27FC236}">
                <a16:creationId xmlns:a16="http://schemas.microsoft.com/office/drawing/2014/main" id="{4C891B50-BE83-5061-0891-631DE53DF4F2}"/>
              </a:ext>
            </a:extLst>
          </p:cNvPr>
          <p:cNvSpPr/>
          <p:nvPr/>
        </p:nvSpPr>
        <p:spPr>
          <a:xfrm>
            <a:off x="4802908" y="3897332"/>
            <a:ext cx="457802" cy="457802"/>
          </a:xfrm>
          <a:prstGeom prst="ellipse">
            <a:avLst/>
          </a:prstGeom>
          <a:solidFill>
            <a:srgbClr val="0089BA"/>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1" name="Rounded Rectangle">
            <a:extLst>
              <a:ext uri="{FF2B5EF4-FFF2-40B4-BE49-F238E27FC236}">
                <a16:creationId xmlns:a16="http://schemas.microsoft.com/office/drawing/2014/main" id="{F52B6355-38A6-1E82-7427-26D4A205030D}"/>
              </a:ext>
            </a:extLst>
          </p:cNvPr>
          <p:cNvSpPr/>
          <p:nvPr/>
        </p:nvSpPr>
        <p:spPr>
          <a:xfrm>
            <a:off x="4724932" y="4648249"/>
            <a:ext cx="6199229"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2" name="Utilisation of real-time and historical data">
            <a:extLst>
              <a:ext uri="{FF2B5EF4-FFF2-40B4-BE49-F238E27FC236}">
                <a16:creationId xmlns:a16="http://schemas.microsoft.com/office/drawing/2014/main" id="{D401A176-0B5A-0D41-7477-A2F9D60D1FA5}"/>
              </a:ext>
            </a:extLst>
          </p:cNvPr>
          <p:cNvSpPr txBox="1"/>
          <p:nvPr/>
        </p:nvSpPr>
        <p:spPr>
          <a:xfrm>
            <a:off x="5392082" y="4593302"/>
            <a:ext cx="4859372" cy="69762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Soutient la planification durable des transports : </a:t>
            </a:r>
            <a:r>
              <a:rPr lang="en-GB" sz="1400" dirty="0">
                <a:solidFill>
                  <a:srgbClr val="656565"/>
                </a:solidFill>
                <a:latin typeface="Arial" panose="020B0604020202020204" pitchFamily="34" charset="0"/>
                <a:cs typeface="Arial" panose="020B0604020202020204" pitchFamily="34" charset="0"/>
              </a:rPr>
              <a:t>aide à concevoir des politiques de transport respectueuses de l'environnement et à réduire les émissions.</a:t>
            </a:r>
          </a:p>
        </p:txBody>
      </p:sp>
      <p:sp>
        <p:nvSpPr>
          <p:cNvPr id="83" name="Circle">
            <a:extLst>
              <a:ext uri="{FF2B5EF4-FFF2-40B4-BE49-F238E27FC236}">
                <a16:creationId xmlns:a16="http://schemas.microsoft.com/office/drawing/2014/main" id="{700966C5-72D6-5E39-583C-4CEACA046D43}"/>
              </a:ext>
            </a:extLst>
          </p:cNvPr>
          <p:cNvSpPr/>
          <p:nvPr/>
        </p:nvSpPr>
        <p:spPr>
          <a:xfrm>
            <a:off x="4815398" y="4713100"/>
            <a:ext cx="457802" cy="457802"/>
          </a:xfrm>
          <a:prstGeom prst="ellipse">
            <a:avLst/>
          </a:prstGeom>
          <a:solidFill>
            <a:srgbClr val="058D7A"/>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4" name="Rounded Rectangle">
            <a:extLst>
              <a:ext uri="{FF2B5EF4-FFF2-40B4-BE49-F238E27FC236}">
                <a16:creationId xmlns:a16="http://schemas.microsoft.com/office/drawing/2014/main" id="{7E706AF7-D417-E881-000B-5D07C811919A}"/>
              </a:ext>
            </a:extLst>
          </p:cNvPr>
          <p:cNvSpPr/>
          <p:nvPr/>
        </p:nvSpPr>
        <p:spPr>
          <a:xfrm>
            <a:off x="4724932" y="5449779"/>
            <a:ext cx="6199230"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5" name="Informed strategic decision-making">
            <a:extLst>
              <a:ext uri="{FF2B5EF4-FFF2-40B4-BE49-F238E27FC236}">
                <a16:creationId xmlns:a16="http://schemas.microsoft.com/office/drawing/2014/main" id="{3CD7F1BC-B64A-A141-7D6A-56EC9C8B4911}"/>
              </a:ext>
            </a:extLst>
          </p:cNvPr>
          <p:cNvSpPr txBox="1"/>
          <p:nvPr/>
        </p:nvSpPr>
        <p:spPr>
          <a:xfrm>
            <a:off x="5388443" y="5502553"/>
            <a:ext cx="5389803" cy="48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Guide les décisions politiques : </a:t>
            </a:r>
            <a:r>
              <a:rPr lang="en-GB" sz="1400" dirty="0">
                <a:solidFill>
                  <a:srgbClr val="656565"/>
                </a:solidFill>
                <a:latin typeface="Arial" panose="020B0604020202020204" pitchFamily="34" charset="0"/>
                <a:cs typeface="Arial" panose="020B0604020202020204" pitchFamily="34" charset="0"/>
              </a:rPr>
              <a:t>utilisé par les gouvernements et les urbanistes pour mettre en œuvre des réglementations routières et améliorer les infrastructures.</a:t>
            </a:r>
            <a:endParaRPr sz="1400" dirty="0">
              <a:solidFill>
                <a:srgbClr val="656565"/>
              </a:solidFill>
              <a:latin typeface="Arial" panose="020B0604020202020204" pitchFamily="34" charset="0"/>
              <a:cs typeface="Arial" panose="020B0604020202020204" pitchFamily="34" charset="0"/>
            </a:endParaRPr>
          </a:p>
        </p:txBody>
      </p:sp>
      <p:sp>
        <p:nvSpPr>
          <p:cNvPr id="86" name="Circle">
            <a:extLst>
              <a:ext uri="{FF2B5EF4-FFF2-40B4-BE49-F238E27FC236}">
                <a16:creationId xmlns:a16="http://schemas.microsoft.com/office/drawing/2014/main" id="{B453FBCD-3EE3-3B0D-7367-A7F607EAC78C}"/>
              </a:ext>
            </a:extLst>
          </p:cNvPr>
          <p:cNvSpPr/>
          <p:nvPr/>
        </p:nvSpPr>
        <p:spPr>
          <a:xfrm>
            <a:off x="4815398" y="5514629"/>
            <a:ext cx="457802" cy="457802"/>
          </a:xfrm>
          <a:prstGeom prst="ellipse">
            <a:avLst/>
          </a:prstGeom>
          <a:solidFill>
            <a:srgbClr val="845CC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7" name="Circle">
            <a:extLst>
              <a:ext uri="{FF2B5EF4-FFF2-40B4-BE49-F238E27FC236}">
                <a16:creationId xmlns:a16="http://schemas.microsoft.com/office/drawing/2014/main" id="{D624178E-3A17-EFCA-DED6-D49E1947AD9F}"/>
              </a:ext>
            </a:extLst>
          </p:cNvPr>
          <p:cNvSpPr/>
          <p:nvPr/>
        </p:nvSpPr>
        <p:spPr>
          <a:xfrm>
            <a:off x="1470956" y="3086904"/>
            <a:ext cx="2078658" cy="2078658"/>
          </a:xfrm>
          <a:prstGeom prst="ellipse">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8" name="Venn diagram">
            <a:extLst>
              <a:ext uri="{FF2B5EF4-FFF2-40B4-BE49-F238E27FC236}">
                <a16:creationId xmlns:a16="http://schemas.microsoft.com/office/drawing/2014/main" id="{9804B964-1D9B-A8F0-A0A6-B44B603CB83C}"/>
              </a:ext>
            </a:extLst>
          </p:cNvPr>
          <p:cNvSpPr txBox="1"/>
          <p:nvPr/>
        </p:nvSpPr>
        <p:spPr>
          <a:xfrm>
            <a:off x="1611108" y="3765729"/>
            <a:ext cx="1858484" cy="10361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svg="http://schemas.microsoft.com/office/drawing/2016/SVG/main" xmlns:a16="http://schemas.microsoft.com/office/drawing/2014/main" xmlns="" val="1"/>
            </a:ext>
          </a:extLst>
        </p:spPr>
        <p:txBody>
          <a:bodyPr wrap="square" lIns="25400" tIns="25400" rIns="25400" bIns="25400" anchor="b">
            <a:spAutoFit/>
          </a:bodyPr>
          <a:lstStyle>
            <a:lvl1pPr>
              <a:defRPr>
                <a:solidFill>
                  <a:srgbClr val="000000"/>
                </a:solidFill>
              </a:defRPr>
            </a:lvl1pPr>
          </a:lstStyle>
          <a:p>
            <a:pPr algn="ctr" defTabSz="412750">
              <a:lnSpc>
                <a:spcPct val="100000"/>
              </a:lnSpc>
              <a:spcBef>
                <a:spcPts val="0"/>
              </a:spcBef>
            </a:pPr>
            <a:r>
              <a:rPr lang="en-GB" sz="1600" b="1" dirty="0">
                <a:solidFill>
                  <a:srgbClr val="1A1A1A"/>
                </a:solidFill>
                <a:latin typeface="Arial" panose="020B0604020202020204" pitchFamily="34" charset="0"/>
                <a:cs typeface="Arial" panose="020B0604020202020204" pitchFamily="34" charset="0"/>
                <a:sym typeface="DM Sans Medium"/>
              </a:rPr>
              <a:t>Pourquoi la théorie des flux de circulation est-elle importante ?</a:t>
            </a:r>
          </a:p>
        </p:txBody>
      </p:sp>
      <p:sp>
        <p:nvSpPr>
          <p:cNvPr id="93" name="Freeform 931">
            <a:extLst>
              <a:ext uri="{FF2B5EF4-FFF2-40B4-BE49-F238E27FC236}">
                <a16:creationId xmlns:a16="http://schemas.microsoft.com/office/drawing/2014/main" id="{1E334E78-526D-6283-70C8-696A73203F56}"/>
              </a:ext>
            </a:extLst>
          </p:cNvPr>
          <p:cNvSpPr/>
          <p:nvPr/>
        </p:nvSpPr>
        <p:spPr>
          <a:xfrm>
            <a:off x="4951806" y="5620003"/>
            <a:ext cx="184988" cy="221882"/>
          </a:xfrm>
          <a:custGeom>
            <a:avLst/>
            <a:gdLst/>
            <a:ahLst/>
            <a:cxnLst>
              <a:cxn ang="0">
                <a:pos x="wd2" y="hd2"/>
              </a:cxn>
              <a:cxn ang="5400000">
                <a:pos x="wd2" y="hd2"/>
              </a:cxn>
              <a:cxn ang="10800000">
                <a:pos x="wd2" y="hd2"/>
              </a:cxn>
              <a:cxn ang="16200000">
                <a:pos x="wd2" y="hd2"/>
              </a:cxn>
            </a:cxnLst>
            <a:rect l="0" t="0" r="r" b="b"/>
            <a:pathLst>
              <a:path w="21600" h="21600" extrusionOk="0">
                <a:moveTo>
                  <a:pt x="11857" y="0"/>
                </a:moveTo>
                <a:cubicBezTo>
                  <a:pt x="6478" y="0"/>
                  <a:pt x="2114" y="3633"/>
                  <a:pt x="2114" y="8123"/>
                </a:cubicBezTo>
                <a:cubicBezTo>
                  <a:pt x="2114" y="8423"/>
                  <a:pt x="2137" y="8721"/>
                  <a:pt x="2174" y="9013"/>
                </a:cubicBezTo>
                <a:cubicBezTo>
                  <a:pt x="1455" y="10232"/>
                  <a:pt x="122" y="12396"/>
                  <a:pt x="101" y="12436"/>
                </a:cubicBezTo>
                <a:cubicBezTo>
                  <a:pt x="32" y="12565"/>
                  <a:pt x="0" y="12706"/>
                  <a:pt x="0" y="12856"/>
                </a:cubicBezTo>
                <a:cubicBezTo>
                  <a:pt x="0" y="13425"/>
                  <a:pt x="547" y="13897"/>
                  <a:pt x="1228" y="13897"/>
                </a:cubicBezTo>
                <a:lnTo>
                  <a:pt x="2476" y="13897"/>
                </a:lnTo>
                <a:lnTo>
                  <a:pt x="2456" y="16834"/>
                </a:lnTo>
                <a:cubicBezTo>
                  <a:pt x="2456" y="17625"/>
                  <a:pt x="3238" y="18260"/>
                  <a:pt x="4187" y="18260"/>
                </a:cubicBezTo>
                <a:lnTo>
                  <a:pt x="7730" y="18260"/>
                </a:lnTo>
                <a:lnTo>
                  <a:pt x="8938" y="21600"/>
                </a:lnTo>
                <a:lnTo>
                  <a:pt x="20533" y="18663"/>
                </a:lnTo>
                <a:lnTo>
                  <a:pt x="18762" y="13846"/>
                </a:lnTo>
                <a:cubicBezTo>
                  <a:pt x="20506" y="12377"/>
                  <a:pt x="21600" y="10354"/>
                  <a:pt x="21600" y="8123"/>
                </a:cubicBezTo>
                <a:cubicBezTo>
                  <a:pt x="21600" y="3633"/>
                  <a:pt x="17236" y="0"/>
                  <a:pt x="11857" y="0"/>
                </a:cubicBezTo>
                <a:close/>
                <a:moveTo>
                  <a:pt x="11877" y="3088"/>
                </a:moveTo>
                <a:cubicBezTo>
                  <a:pt x="14393" y="3088"/>
                  <a:pt x="16346" y="4835"/>
                  <a:pt x="16346" y="6697"/>
                </a:cubicBezTo>
                <a:cubicBezTo>
                  <a:pt x="16345" y="8883"/>
                  <a:pt x="14455" y="9165"/>
                  <a:pt x="13991" y="10288"/>
                </a:cubicBezTo>
                <a:lnTo>
                  <a:pt x="9763" y="10288"/>
                </a:lnTo>
                <a:cubicBezTo>
                  <a:pt x="9300" y="9165"/>
                  <a:pt x="7408" y="8883"/>
                  <a:pt x="7408" y="6697"/>
                </a:cubicBezTo>
                <a:cubicBezTo>
                  <a:pt x="7408" y="4835"/>
                  <a:pt x="9361" y="3088"/>
                  <a:pt x="11877" y="3088"/>
                </a:cubicBezTo>
                <a:close/>
                <a:moveTo>
                  <a:pt x="12018" y="4246"/>
                </a:moveTo>
                <a:lnTo>
                  <a:pt x="12018" y="5522"/>
                </a:lnTo>
                <a:cubicBezTo>
                  <a:pt x="12403" y="5522"/>
                  <a:pt x="12751" y="5664"/>
                  <a:pt x="13004" y="5874"/>
                </a:cubicBezTo>
                <a:cubicBezTo>
                  <a:pt x="13257" y="6085"/>
                  <a:pt x="13407" y="6358"/>
                  <a:pt x="13407" y="6680"/>
                </a:cubicBezTo>
                <a:lnTo>
                  <a:pt x="14957" y="6680"/>
                </a:lnTo>
                <a:cubicBezTo>
                  <a:pt x="14958" y="6007"/>
                  <a:pt x="14620" y="5391"/>
                  <a:pt x="14091" y="4951"/>
                </a:cubicBezTo>
                <a:cubicBezTo>
                  <a:pt x="13564" y="4510"/>
                  <a:pt x="12824" y="4245"/>
                  <a:pt x="12018" y="4246"/>
                </a:cubicBezTo>
                <a:close/>
                <a:moveTo>
                  <a:pt x="9864" y="11564"/>
                </a:moveTo>
                <a:lnTo>
                  <a:pt x="13870" y="11564"/>
                </a:lnTo>
                <a:lnTo>
                  <a:pt x="13870" y="13376"/>
                </a:lnTo>
                <a:lnTo>
                  <a:pt x="9864" y="13376"/>
                </a:lnTo>
                <a:lnTo>
                  <a:pt x="9864" y="11564"/>
                </a:lnTo>
                <a:close/>
              </a:path>
            </a:pathLst>
          </a:custGeom>
          <a:solidFill>
            <a:srgbClr val="FFFFFF"/>
          </a:solidFill>
          <a:ln w="12700">
            <a:miter lim="400000"/>
          </a:ln>
        </p:spPr>
        <p:txBody>
          <a:bodyPr lIns="22860" rIns="22860" anchor="ctr"/>
          <a:lstStyle/>
          <a:p>
            <a:pPr defTabSz="457200">
              <a:lnSpc>
                <a:spcPct val="100000"/>
              </a:lnSpc>
              <a:spcBef>
                <a:spcPts val="0"/>
              </a:spcBef>
              <a:defRPr sz="1800">
                <a:solidFill>
                  <a:srgbClr val="000000"/>
                </a:solidFill>
                <a:latin typeface="+mn-lt"/>
                <a:ea typeface="+mn-ea"/>
                <a:cs typeface="+mn-cs"/>
                <a:sym typeface="DM Sans Regular"/>
              </a:defRPr>
            </a:pPr>
            <a:endParaRPr sz="900">
              <a:latin typeface="DM Sans Regular"/>
              <a:sym typeface="DM Sans Regular"/>
            </a:endParaRPr>
          </a:p>
        </p:txBody>
      </p:sp>
      <p:grpSp>
        <p:nvGrpSpPr>
          <p:cNvPr id="94" name="Group">
            <a:extLst>
              <a:ext uri="{FF2B5EF4-FFF2-40B4-BE49-F238E27FC236}">
                <a16:creationId xmlns:a16="http://schemas.microsoft.com/office/drawing/2014/main" id="{C3A82227-7110-5C3C-F91E-420483CE1517}"/>
              </a:ext>
            </a:extLst>
          </p:cNvPr>
          <p:cNvGrpSpPr/>
          <p:nvPr/>
        </p:nvGrpSpPr>
        <p:grpSpPr>
          <a:xfrm rot="10800000">
            <a:off x="3496997" y="4004785"/>
            <a:ext cx="242896" cy="242896"/>
            <a:chOff x="0" y="0"/>
            <a:chExt cx="525065" cy="525065"/>
          </a:xfrm>
        </p:grpSpPr>
        <p:sp>
          <p:nvSpPr>
            <p:cNvPr id="95" name="Circle">
              <a:extLst>
                <a:ext uri="{FF2B5EF4-FFF2-40B4-BE49-F238E27FC236}">
                  <a16:creationId xmlns:a16="http://schemas.microsoft.com/office/drawing/2014/main" id="{137E0BC8-D345-9243-DC4A-8A00365AEE9B}"/>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96" name="Graphic 2">
              <a:extLst>
                <a:ext uri="{FF2B5EF4-FFF2-40B4-BE49-F238E27FC236}">
                  <a16:creationId xmlns:a16="http://schemas.microsoft.com/office/drawing/2014/main" id="{15E1D2B2-0D47-398A-932C-7A557B749E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089B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97" name="Group">
            <a:extLst>
              <a:ext uri="{FF2B5EF4-FFF2-40B4-BE49-F238E27FC236}">
                <a16:creationId xmlns:a16="http://schemas.microsoft.com/office/drawing/2014/main" id="{FBFA3E64-0641-E125-EDCA-6B61482C8893}"/>
              </a:ext>
            </a:extLst>
          </p:cNvPr>
          <p:cNvGrpSpPr/>
          <p:nvPr/>
        </p:nvGrpSpPr>
        <p:grpSpPr>
          <a:xfrm rot="9115795">
            <a:off x="3363647" y="3452335"/>
            <a:ext cx="242896" cy="242896"/>
            <a:chOff x="0" y="0"/>
            <a:chExt cx="525065" cy="525065"/>
          </a:xfrm>
        </p:grpSpPr>
        <p:sp>
          <p:nvSpPr>
            <p:cNvPr id="98" name="Circle">
              <a:extLst>
                <a:ext uri="{FF2B5EF4-FFF2-40B4-BE49-F238E27FC236}">
                  <a16:creationId xmlns:a16="http://schemas.microsoft.com/office/drawing/2014/main" id="{AE4DB55F-5EF2-04EB-3E27-94570E9F589E}"/>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99" name="Graphic 2">
              <a:extLst>
                <a:ext uri="{FF2B5EF4-FFF2-40B4-BE49-F238E27FC236}">
                  <a16:creationId xmlns:a16="http://schemas.microsoft.com/office/drawing/2014/main" id="{ACC1D7FD-7A5B-1C5F-E293-0DC676EFD88D}"/>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2B72D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0" name="Group">
            <a:extLst>
              <a:ext uri="{FF2B5EF4-FFF2-40B4-BE49-F238E27FC236}">
                <a16:creationId xmlns:a16="http://schemas.microsoft.com/office/drawing/2014/main" id="{95877C13-85D1-ADCD-2D21-9546EA8C64B4}"/>
              </a:ext>
            </a:extLst>
          </p:cNvPr>
          <p:cNvGrpSpPr/>
          <p:nvPr/>
        </p:nvGrpSpPr>
        <p:grpSpPr>
          <a:xfrm rot="7185699">
            <a:off x="2963981" y="3039586"/>
            <a:ext cx="242894" cy="242894"/>
            <a:chOff x="0" y="0"/>
            <a:chExt cx="525065" cy="525065"/>
          </a:xfrm>
        </p:grpSpPr>
        <p:sp>
          <p:nvSpPr>
            <p:cNvPr id="101" name="Circle">
              <a:extLst>
                <a:ext uri="{FF2B5EF4-FFF2-40B4-BE49-F238E27FC236}">
                  <a16:creationId xmlns:a16="http://schemas.microsoft.com/office/drawing/2014/main" id="{9E6FE0A1-6895-C797-72FB-A875979BA719}"/>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2" name="Graphic 2">
              <a:extLst>
                <a:ext uri="{FF2B5EF4-FFF2-40B4-BE49-F238E27FC236}">
                  <a16:creationId xmlns:a16="http://schemas.microsoft.com/office/drawing/2014/main" id="{FD596150-B78A-B428-ECFF-2A9F87BD60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3" name="Group">
            <a:extLst>
              <a:ext uri="{FF2B5EF4-FFF2-40B4-BE49-F238E27FC236}">
                <a16:creationId xmlns:a16="http://schemas.microsoft.com/office/drawing/2014/main" id="{A45D1808-C02A-7A71-03C3-1E4504E91E30}"/>
              </a:ext>
            </a:extLst>
          </p:cNvPr>
          <p:cNvGrpSpPr/>
          <p:nvPr/>
        </p:nvGrpSpPr>
        <p:grpSpPr>
          <a:xfrm rot="14319716">
            <a:off x="2963980" y="4975728"/>
            <a:ext cx="242896" cy="242896"/>
            <a:chOff x="0" y="0"/>
            <a:chExt cx="525065" cy="525065"/>
          </a:xfrm>
        </p:grpSpPr>
        <p:sp>
          <p:nvSpPr>
            <p:cNvPr id="104" name="Circle">
              <a:extLst>
                <a:ext uri="{FF2B5EF4-FFF2-40B4-BE49-F238E27FC236}">
                  <a16:creationId xmlns:a16="http://schemas.microsoft.com/office/drawing/2014/main" id="{1C2C517B-65B0-D0AD-70B0-769220C2FD54}"/>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5" name="Graphic 2">
              <a:extLst>
                <a:ext uri="{FF2B5EF4-FFF2-40B4-BE49-F238E27FC236}">
                  <a16:creationId xmlns:a16="http://schemas.microsoft.com/office/drawing/2014/main" id="{B6A93C27-67A9-C283-CB9A-2E1DB7993C27}"/>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6" name="Group">
            <a:extLst>
              <a:ext uri="{FF2B5EF4-FFF2-40B4-BE49-F238E27FC236}">
                <a16:creationId xmlns:a16="http://schemas.microsoft.com/office/drawing/2014/main" id="{9DBBFF93-E168-D645-D21D-6F97E6552981}"/>
              </a:ext>
            </a:extLst>
          </p:cNvPr>
          <p:cNvGrpSpPr/>
          <p:nvPr/>
        </p:nvGrpSpPr>
        <p:grpSpPr>
          <a:xfrm rot="12513124">
            <a:off x="3357469" y="4526176"/>
            <a:ext cx="242896" cy="268144"/>
            <a:chOff x="0" y="0"/>
            <a:chExt cx="525065" cy="579645"/>
          </a:xfrm>
        </p:grpSpPr>
        <p:sp>
          <p:nvSpPr>
            <p:cNvPr id="107" name="Circle">
              <a:extLst>
                <a:ext uri="{FF2B5EF4-FFF2-40B4-BE49-F238E27FC236}">
                  <a16:creationId xmlns:a16="http://schemas.microsoft.com/office/drawing/2014/main" id="{D4A83B64-F79D-0275-6FE7-BE45006C670B}"/>
                </a:ext>
              </a:extLst>
            </p:cNvPr>
            <p:cNvSpPr/>
            <p:nvPr/>
          </p:nvSpPr>
          <p:spPr>
            <a:xfrm>
              <a:off x="4150" y="58943"/>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8" name="Graphic 2">
              <a:extLst>
                <a:ext uri="{FF2B5EF4-FFF2-40B4-BE49-F238E27FC236}">
                  <a16:creationId xmlns:a16="http://schemas.microsoft.com/office/drawing/2014/main" id="{776392E9-006B-0A25-FA47-CCAA752A4810}"/>
                </a:ext>
              </a:extLst>
            </p:cNvPr>
            <p:cNvSpPr/>
            <p:nvPr/>
          </p:nvSpPr>
          <p:spPr>
            <a:xfrm rot="5400000">
              <a:off x="-1" y="0"/>
              <a:ext cx="525067" cy="52506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58D7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pic>
        <p:nvPicPr>
          <p:cNvPr id="109" name="Graphic 108" descr="Traffic light with solid fill">
            <a:extLst>
              <a:ext uri="{FF2B5EF4-FFF2-40B4-BE49-F238E27FC236}">
                <a16:creationId xmlns:a16="http://schemas.microsoft.com/office/drawing/2014/main" id="{A2227897-7755-88C6-9220-0D33AE5BD45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38322" y="3196647"/>
            <a:ext cx="660104" cy="660104"/>
          </a:xfrm>
          <a:prstGeom prst="rect">
            <a:avLst/>
          </a:prstGeom>
        </p:spPr>
      </p:pic>
      <p:pic>
        <p:nvPicPr>
          <p:cNvPr id="111" name="Graphic 110" descr="Fork In Road with solid fill">
            <a:extLst>
              <a:ext uri="{FF2B5EF4-FFF2-40B4-BE49-F238E27FC236}">
                <a16:creationId xmlns:a16="http://schemas.microsoft.com/office/drawing/2014/main" id="{CE865BD1-992D-582C-509F-AA3BDC82E6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83250" y="2330203"/>
            <a:ext cx="310799" cy="310799"/>
          </a:xfrm>
          <a:prstGeom prst="rect">
            <a:avLst/>
          </a:prstGeom>
        </p:spPr>
      </p:pic>
      <p:pic>
        <p:nvPicPr>
          <p:cNvPr id="113" name="Graphic 112" descr="Shield Tick with solid fill">
            <a:extLst>
              <a:ext uri="{FF2B5EF4-FFF2-40B4-BE49-F238E27FC236}">
                <a16:creationId xmlns:a16="http://schemas.microsoft.com/office/drawing/2014/main" id="{9FFE340E-1957-4450-8014-51FCCBD85C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75644" y="3156291"/>
            <a:ext cx="304369" cy="304369"/>
          </a:xfrm>
          <a:prstGeom prst="rect">
            <a:avLst/>
          </a:prstGeom>
        </p:spPr>
      </p:pic>
      <p:pic>
        <p:nvPicPr>
          <p:cNvPr id="115" name="Graphic 114" descr="Alarm clock with solid fill">
            <a:extLst>
              <a:ext uri="{FF2B5EF4-FFF2-40B4-BE49-F238E27FC236}">
                <a16:creationId xmlns:a16="http://schemas.microsoft.com/office/drawing/2014/main" id="{4AC41CDA-49FC-605A-CAB7-CE4350115C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75011" y="3962081"/>
            <a:ext cx="325068" cy="325068"/>
          </a:xfrm>
          <a:prstGeom prst="rect">
            <a:avLst/>
          </a:prstGeom>
        </p:spPr>
      </p:pic>
      <p:pic>
        <p:nvPicPr>
          <p:cNvPr id="119" name="Graphic 118" descr="Slippery Road with solid fill">
            <a:extLst>
              <a:ext uri="{FF2B5EF4-FFF2-40B4-BE49-F238E27FC236}">
                <a16:creationId xmlns:a16="http://schemas.microsoft.com/office/drawing/2014/main" id="{C73750B1-3F5E-8232-31ED-0BEBD8DBF9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4769" y="4784390"/>
            <a:ext cx="289625" cy="289625"/>
          </a:xfrm>
          <a:prstGeom prst="rect">
            <a:avLst/>
          </a:prstGeom>
        </p:spPr>
      </p:pic>
    </p:spTree>
    <p:extLst>
      <p:ext uri="{BB962C8B-B14F-4D97-AF65-F5344CB8AC3E}">
        <p14:creationId xmlns:p14="http://schemas.microsoft.com/office/powerpoint/2010/main" val="26289240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D7B9850D-30B6-4D31-A4DD-89B451F87403}"/>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597320a7-26c9-4ada-a5d3-9ce4cfbbe2be"/>
    <ds:schemaRef ds:uri="http://purl.org/dc/dcmitype/"/>
    <ds:schemaRef ds:uri="http://purl.org/dc/elements/1.1/"/>
    <ds:schemaRef ds:uri="http://schemas.microsoft.com/office/2006/documentManagement/types"/>
    <ds:schemaRef ds:uri="http://schemas.microsoft.com/office/2006/metadata/properties"/>
    <ds:schemaRef ds:uri="d7c2d7e5-d637-40e7-a03d-32f79b35a394"/>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5424</TotalTime>
  <Words>7390</Words>
  <Application>Microsoft Office PowerPoint</Application>
  <PresentationFormat>Widescreen</PresentationFormat>
  <Paragraphs>711</Paragraphs>
  <Slides>53</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53</vt:i4>
      </vt:variant>
    </vt:vector>
  </HeadingPairs>
  <TitlesOfParts>
    <vt:vector size="65" baseType="lpstr">
      <vt:lpstr>Aptos</vt:lpstr>
      <vt:lpstr>Arial</vt:lpstr>
      <vt:lpstr>Arial Rounded MT Bold</vt:lpstr>
      <vt:lpstr>Calibri</vt:lpstr>
      <vt:lpstr>DM Sans Medium</vt:lpstr>
      <vt:lpstr>DM Sans Regular</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PowerPoint Presentation</vt:lpstr>
      <vt:lpstr>PowerPoint Presentation</vt:lpstr>
      <vt:lpstr>PowerPoint Presentation</vt:lpstr>
      <vt:lpstr>1. Aperçu et objectifs</vt:lpstr>
      <vt:lpstr>PowerPoint Presentation</vt:lpstr>
      <vt:lpstr>2. Introduction à la théorie des flux de circulation</vt:lpstr>
      <vt:lpstr>1. Introduction</vt:lpstr>
      <vt:lpstr>1. Introduction à la théorie des flux de circulation</vt:lpstr>
      <vt:lpstr>PowerPoint Presentation</vt:lpstr>
      <vt:lpstr>3. Concepts fondamentaux du flux de circulation</vt:lpstr>
      <vt:lpstr>3. Concepts fondamentaux du flux de circulation</vt:lpstr>
      <vt:lpstr>3. Concepts fondamentaux du flux de circulation</vt:lpstr>
      <vt:lpstr>PowerPoint Presentation</vt:lpstr>
      <vt:lpstr>4. Flux de circulation microscopique</vt:lpstr>
      <vt:lpstr>4. Flux de circulation microscopique</vt:lpstr>
      <vt:lpstr>4. Flux de circulation microscopique</vt:lpstr>
      <vt:lpstr>4. Flux de circulation microscopique</vt:lpstr>
      <vt:lpstr>4. Flux de circulation microscopique</vt:lpstr>
      <vt:lpstr>4. Flux de trafic microscopique</vt:lpstr>
      <vt:lpstr>4. Flux de circulation microscopique</vt:lpstr>
      <vt:lpstr>PowerPoint Presentation</vt:lpstr>
      <vt:lpstr>5. Théorie macroscopique du flux de circulation</vt:lpstr>
      <vt:lpstr>5. Théorie macroscopique du flux de circulation</vt:lpstr>
      <vt:lpstr>5. Théorie macroscopique du flux de circulation</vt:lpstr>
      <vt:lpstr>5. Théorie macroscopique des flux de circulation</vt:lpstr>
      <vt:lpstr>5. Théorie macroscopique des flux de circulation</vt:lpstr>
      <vt:lpstr>5. Théorie macroscopique des flux de circulation</vt:lpstr>
      <vt:lpstr>5. Théorie macroscopique du flux de circulation</vt:lpstr>
      <vt:lpstr>PowerPoint Presentation</vt:lpstr>
      <vt:lpstr>6. Théorie mésoscopique des flux de circulation</vt:lpstr>
      <vt:lpstr>6. Théorie mésoscopique des flux de circulation</vt:lpstr>
      <vt:lpstr>6. Théorie mésoscopique des flux de trafic</vt:lpstr>
      <vt:lpstr>6. Théorie mésoscopique du flux de circulation</vt:lpstr>
      <vt:lpstr>6. Théorie mésoscopique des flux de circulation</vt:lpstr>
      <vt:lpstr>PowerPoint Presentation</vt:lpstr>
      <vt:lpstr>7. Comparaison des modèles de flux de trafic</vt:lpstr>
      <vt:lpstr>7. Comparaison des modèles de flux de circulation</vt:lpstr>
      <vt:lpstr>7. Comparaison des modèles de flux de circulation</vt:lpstr>
      <vt:lpstr>PowerPoint Presentation</vt:lpstr>
      <vt:lpstr>8. Modèles mathématiques dans le flux de circulation</vt:lpstr>
      <vt:lpstr>8. Modèles mathématiques dans le flux de circulation</vt:lpstr>
      <vt:lpstr>8. Modèles mathématiques dans le flux de circulation</vt:lpstr>
      <vt:lpstr>8. Modèles mathématiques dans le flux de circulation</vt:lpstr>
      <vt:lpstr>8. Modèles mathématiques dans le flux de circulation</vt:lpstr>
      <vt:lpstr>8. Modèles mathématiques dans le flux de circulation </vt:lpstr>
      <vt:lpstr>PowerPoint Presentation</vt:lpstr>
      <vt:lpstr>9. Quiz</vt:lpstr>
      <vt:lpstr>9. Quiz</vt:lpstr>
      <vt:lpstr>9. Quiz</vt:lpstr>
      <vt:lpstr>9. Quiz</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docId:118A8F5090D21AD29F26C49988F5A7E9</cp:keywords>
  <cp:lastModifiedBy>Wojciech Kustra</cp:lastModifiedBy>
  <cp:revision>939</cp:revision>
  <dcterms:modified xsi:type="dcterms:W3CDTF">2026-05-10T11:54:13Z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