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4"/>
  </p:notesMasterIdLst>
  <p:handoutMasterIdLst>
    <p:handoutMasterId r:id="rId55"/>
  </p:handoutMasterIdLst>
  <p:sldIdLst>
    <p:sldId id="306" r:id="rId6"/>
    <p:sldId id="432" r:id="rId7"/>
    <p:sldId id="318" r:id="rId8"/>
    <p:sldId id="431" r:id="rId9"/>
    <p:sldId id="389" r:id="rId10"/>
    <p:sldId id="319" r:id="rId11"/>
    <p:sldId id="390" r:id="rId12"/>
    <p:sldId id="391" r:id="rId13"/>
    <p:sldId id="392" r:id="rId14"/>
    <p:sldId id="393" r:id="rId15"/>
    <p:sldId id="394" r:id="rId16"/>
    <p:sldId id="396" r:id="rId17"/>
    <p:sldId id="395" r:id="rId18"/>
    <p:sldId id="397" r:id="rId19"/>
    <p:sldId id="398" r:id="rId20"/>
    <p:sldId id="401" r:id="rId21"/>
    <p:sldId id="399" r:id="rId22"/>
    <p:sldId id="400" r:id="rId23"/>
    <p:sldId id="402" r:id="rId24"/>
    <p:sldId id="403" r:id="rId25"/>
    <p:sldId id="404" r:id="rId26"/>
    <p:sldId id="405" r:id="rId27"/>
    <p:sldId id="406" r:id="rId28"/>
    <p:sldId id="407" r:id="rId29"/>
    <p:sldId id="408" r:id="rId30"/>
    <p:sldId id="409" r:id="rId31"/>
    <p:sldId id="410" r:id="rId32"/>
    <p:sldId id="411" r:id="rId33"/>
    <p:sldId id="412" r:id="rId34"/>
    <p:sldId id="413" r:id="rId35"/>
    <p:sldId id="414" r:id="rId36"/>
    <p:sldId id="415" r:id="rId37"/>
    <p:sldId id="416" r:id="rId38"/>
    <p:sldId id="417" r:id="rId39"/>
    <p:sldId id="418" r:id="rId40"/>
    <p:sldId id="419" r:id="rId41"/>
    <p:sldId id="420" r:id="rId42"/>
    <p:sldId id="421" r:id="rId43"/>
    <p:sldId id="422" r:id="rId44"/>
    <p:sldId id="423" r:id="rId45"/>
    <p:sldId id="424" r:id="rId46"/>
    <p:sldId id="425" r:id="rId47"/>
    <p:sldId id="426" r:id="rId48"/>
    <p:sldId id="427" r:id="rId49"/>
    <p:sldId id="428" r:id="rId50"/>
    <p:sldId id="429" r:id="rId51"/>
    <p:sldId id="430" r:id="rId52"/>
    <p:sldId id="309" r:id="rId5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D9872E-8816-4E96-93CD-FFE905AE6741}" v="2" dt="2026-05-10T11:54:01.93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54:01.931" v="1"/>
      <pc:docMkLst>
        <pc:docMk/>
      </pc:docMkLst>
      <pc:sldMasterChg chg="modSldLayout">
        <pc:chgData name="Wojciech Kustra" userId="afebd3d0-216b-4c4f-8992-1bf1fda6d5e8" providerId="ADAL" clId="{1D307E72-7901-4E61-A01B-3C4232ABCF63}" dt="2026-05-10T11:54:01.931" v="1"/>
        <pc:sldMasterMkLst>
          <pc:docMk/>
          <pc:sldMasterMk cId="0" sldId="2147483648"/>
        </pc:sldMasterMkLst>
        <pc:sldLayoutChg chg="addSp delSp modSp">
          <pc:chgData name="Wojciech Kustra" userId="afebd3d0-216b-4c4f-8992-1bf1fda6d5e8" providerId="ADAL" clId="{1D307E72-7901-4E61-A01B-3C4232ABCF63}" dt="2026-05-10T11:54:01.931" v="1"/>
          <pc:sldLayoutMkLst>
            <pc:docMk/>
            <pc:sldMasterMk cId="0" sldId="2147483648"/>
            <pc:sldLayoutMk cId="0" sldId="2147483650"/>
          </pc:sldLayoutMkLst>
          <pc:spChg chg="mod">
            <ac:chgData name="Wojciech Kustra" userId="afebd3d0-216b-4c4f-8992-1bf1fda6d5e8" providerId="ADAL" clId="{1D307E72-7901-4E61-A01B-3C4232ABCF63}" dt="2026-05-10T11:54:01.931" v="1"/>
            <ac:spMkLst>
              <pc:docMk/>
              <pc:sldMasterMk cId="0" sldId="2147483648"/>
              <pc:sldLayoutMk cId="0" sldId="2147483650"/>
              <ac:spMk id="5" creationId="{FDBEF417-17B8-F9AD-E5F8-44822820BC47}"/>
            </ac:spMkLst>
          </pc:spChg>
          <pc:grpChg chg="add mod">
            <ac:chgData name="Wojciech Kustra" userId="afebd3d0-216b-4c4f-8992-1bf1fda6d5e8" providerId="ADAL" clId="{1D307E72-7901-4E61-A01B-3C4232ABCF63}" dt="2026-05-10T11:54:01.931" v="1"/>
            <ac:grpSpMkLst>
              <pc:docMk/>
              <pc:sldMasterMk cId="0" sldId="2147483648"/>
              <pc:sldLayoutMk cId="0" sldId="2147483650"/>
              <ac:grpSpMk id="3" creationId="{32BE1148-2627-B045-28FD-3D2B632F3109}"/>
            </ac:grpSpMkLst>
          </pc:grpChg>
          <pc:picChg chg="mod">
            <ac:chgData name="Wojciech Kustra" userId="afebd3d0-216b-4c4f-8992-1bf1fda6d5e8" providerId="ADAL" clId="{1D307E72-7901-4E61-A01B-3C4232ABCF63}" dt="2026-05-10T11:54:01.931" v="1"/>
            <ac:picMkLst>
              <pc:docMk/>
              <pc:sldMasterMk cId="0" sldId="2147483648"/>
              <pc:sldLayoutMk cId="0" sldId="2147483650"/>
              <ac:picMk id="4" creationId="{1BD57F3C-C957-8E12-3C05-A26D86C9E1EE}"/>
            </ac:picMkLst>
          </pc:picChg>
          <pc:picChg chg="del">
            <ac:chgData name="Wojciech Kustra" userId="afebd3d0-216b-4c4f-8992-1bf1fda6d5e8" providerId="ADAL" clId="{1D307E72-7901-4E61-A01B-3C4232ABCF63}" dt="2026-05-10T11:54:01.063"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6F9C0-1CAC-2DA6-45D5-19CB56197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B3237-4146-F9A6-C2BD-FC7828215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C012B-21BE-18E7-A341-15D37A384707}"/>
              </a:ext>
            </a:extLst>
          </p:cNvPr>
          <p:cNvSpPr>
            <a:spLocks noGrp="1"/>
          </p:cNvSpPr>
          <p:nvPr>
            <p:ph type="body" idx="1"/>
          </p:nvPr>
        </p:nvSpPr>
        <p:spPr/>
        <p:txBody>
          <a:bodyPr/>
          <a:lstStyle/>
          <a:p>
            <a:r>
              <a:rPr lang="en-US" dirty="0"/>
              <a:t>Plus de détails seront abordés lors des prochains cours.</a:t>
            </a:r>
          </a:p>
        </p:txBody>
      </p:sp>
    </p:spTree>
    <p:extLst>
      <p:ext uri="{BB962C8B-B14F-4D97-AF65-F5344CB8AC3E}">
        <p14:creationId xmlns:p14="http://schemas.microsoft.com/office/powerpoint/2010/main" val="867050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C807-93C2-D2EC-99D5-5AFEEC27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4D49-2DB7-7741-341C-5E5BEFCCD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EBF30-F46F-B56C-F9F1-3F5E5B6DC1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614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43CE7-0CAC-97D7-13A3-470711B85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3DB7C-3D13-F505-1A74-DE2277CE5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57348-3DDC-1F66-6BD0-4B5B6F6F63B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7906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BA491-9A29-C7BB-758F-B7CA5C819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60799-6CF5-0E8F-6396-16C8D2153C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9DBF7-3E9C-E6CB-7741-792A70CBBD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3297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AD3BB-0648-A5D1-F0AD-6542D5CC42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EB254-3E40-B142-F3CD-1BD6D93A2E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C2859-6E4F-F5EA-397E-4C443E4F653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516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0392-550F-62A7-EACD-D2E38CF44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43E4B-70C9-263E-2824-79DD8D084C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0F583-41CE-3F69-F1A7-F4971F256CB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60619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B0BE-FCBE-C340-D303-6370A232B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F82A-1345-9EF6-37B8-827EBABB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CEA7-E29B-41CD-BD49-75B1E28CCF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587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Plus de détails seront abordés lors des prochains cours.</a:t>
            </a:r>
          </a:p>
        </p:txBody>
      </p:sp>
    </p:spTree>
    <p:extLst>
      <p:ext uri="{BB962C8B-B14F-4D97-AF65-F5344CB8AC3E}">
        <p14:creationId xmlns:p14="http://schemas.microsoft.com/office/powerpoint/2010/main" val="1536474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596D-5D94-D4CA-8504-651F5E7B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C2E9-BF72-8DC9-2106-6B747ECB6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2446-792B-73DC-D4B7-DE68320AE4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34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134E-FC06-1929-3B7B-815E48072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E366B-F64C-0432-C499-EF4716474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16132-96AF-F1CA-8D6C-612FD6D0FE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3922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B4FAD-6999-0AAF-5848-AD7CD1DFD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6879-9C4C-4D95-DAA4-C2136A7E2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3F2A1-C72E-92E0-6AB3-998E24725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8243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79085-097D-806B-A416-3D9257D3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8A67E-1E0C-766D-ADD5-3C1044981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2F7E3-8FF1-9C9E-53EE-62C13C09CD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41682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7B1A-3A6B-BC1E-F00D-A781FF406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64E76-08A6-1820-1DF5-12B5C6F7D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27EF8-FF91-0033-EA0C-C1D8A20C66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660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5F12-BF58-6DB7-1FD1-87C638552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82A9F-6953-BF97-A72B-A031731815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1CF6F-693E-C2C5-386E-8DCECF8F71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7851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C2F5-6D40-A5EB-DB6C-ED33A9CDF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16094-8200-4743-0312-6A486E7E6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A12DA-DB18-F44D-AAEA-B469B83F2FE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4987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F9B0D-B1D0-7CA7-066C-A3E6A48DE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0A2D6-A60C-5EC3-917C-F41690C46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A72C3-058B-9000-03B2-D3388240DD2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54337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50031-0C68-C936-46FB-6AC7B47B2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98DDA-0C2E-9DCE-5604-6C7E40462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D6E98-BA26-9BC6-7F89-DC38962A08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7034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33AB1-0EB1-815E-147E-AFFE94D85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AAD30-EC84-821C-EE07-ECC4A9564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1EAC3-FD3A-0D61-2680-90680D54922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7600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717AD-3C74-8A1D-84C7-013D70838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0E405-DC3D-218D-8B5C-32D1ECC853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97D29-9FDC-0A08-B326-92021DE56E9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8829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E691-6637-89D7-DF86-A32760E54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1501E5-6945-225F-38D6-67624A03F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E7899-D0B3-3B5A-6827-DB468EC3146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1935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DF51D-1B66-8EDD-6956-683B09C89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C74B4-73F1-0EE3-0B16-E3CDB071C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9721C-1BB8-BC22-A748-0ADAB1BFBF1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93701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F4F36-7F67-FCB9-7F23-E854DBAAE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11D37-8778-3386-22B8-52ACAA61E4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205F9-C3C9-4981-B203-82363434E8F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5453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43E-5DDA-892C-2079-FC0099BE2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A4100-0EF6-F731-FEFA-D0A5C8A30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5A150-AA45-8099-8C94-F495C9D0667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38549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BFCA4-7176-5440-E335-01C442371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22886B-7B3F-75E2-39C8-289B625B7F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44449-FBA8-E102-0786-85D3202F2C2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6073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50961B7-03C5-4B86-A177-4F09B50166E0}"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B8C293E-EB51-48A3-8816-0EC1C4BC4C16}"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C476F10A-9A9F-48E9-B938-3BA0AD3D740D}"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F9607748-E58F-470F-BCC0-68BD4CD32E26}"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Modeling and Simulation</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76DC659-FE1B-4CC1-B8F3-FF852B5AE15E}"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2BE1148-2627-B045-28FD-3D2B632F3109}"/>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1BD57F3C-C957-8E12-3C05-A26D86C9E1EE}"/>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DBEF417-17B8-F9AD-E5F8-44822820BC4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Modélisation et simulation des transports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F949EAB1-ED57-4D75-81D3-CA0E3743D555}"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a:t>
            </a:r>
            <a:r>
              <a:rPr lang="en-US" dirty="0">
                <a:solidFill>
                  <a:srgbClr val="0070C0"/>
                </a:solidFill>
              </a:rPr>
              <a:t> 3 </a:t>
            </a:r>
            <a:r>
              <a:rPr lang="pl-PL" dirty="0">
                <a:solidFill>
                  <a:srgbClr val="0070C0"/>
                </a:solidFill>
              </a:rPr>
              <a:t>: Modélisation et simulation des transports</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Cours </a:t>
            </a:r>
            <a:r>
              <a:rPr lang="en-US" dirty="0">
                <a:solidFill>
                  <a:srgbClr val="0070C0"/>
                </a:solidFill>
              </a:rPr>
              <a:t>n° 10 </a:t>
            </a:r>
            <a:r>
              <a:rPr lang="pl-PL" dirty="0">
                <a:solidFill>
                  <a:srgbClr val="0070C0"/>
                </a:solidFill>
              </a:rPr>
              <a:t>: Introduction à la modélisation des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22573"/>
            <a:ext cx="62253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à la modélisation des transports</a:t>
            </a:r>
          </a:p>
        </p:txBody>
      </p:sp>
      <p:sp>
        <p:nvSpPr>
          <p:cNvPr id="4" name="object 3">
            <a:extLst>
              <a:ext uri="{FF2B5EF4-FFF2-40B4-BE49-F238E27FC236}">
                <a16:creationId xmlns:a16="http://schemas.microsoft.com/office/drawing/2014/main" id="{578F14C5-63E6-54D5-6380-0537369FE4DD}"/>
              </a:ext>
            </a:extLst>
          </p:cNvPr>
          <p:cNvSpPr txBox="1"/>
          <p:nvPr/>
        </p:nvSpPr>
        <p:spPr>
          <a:xfrm>
            <a:off x="733424" y="118000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Hypothèses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49B903DA-3F20-DF1C-7C53-35C9FD7681FA}"/>
              </a:ext>
            </a:extLst>
          </p:cNvPr>
          <p:cNvSpPr txBox="1"/>
          <p:nvPr/>
        </p:nvSpPr>
        <p:spPr>
          <a:xfrm>
            <a:off x="927977" y="1453353"/>
            <a:ext cx="10725152" cy="15297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500" kern="100" dirty="0">
                <a:effectLst/>
                <a:latin typeface="Aptos" panose="020B0004020202020204" pitchFamily="34" charset="0"/>
                <a:ea typeface="Aptos" panose="020B0004020202020204" pitchFamily="34" charset="0"/>
                <a:cs typeface="Segoe UI Emoji" panose="020B0502040204020203" pitchFamily="34" charset="0"/>
              </a:rPr>
              <a:t>Les modèles de transport simplifient la réalité et s'appuient sur des hypothèses pour la prise de décision.</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500" kern="100" dirty="0">
                <a:effectLst/>
                <a:latin typeface="Aptos" panose="020B0004020202020204" pitchFamily="34" charset="0"/>
                <a:ea typeface="Aptos" panose="020B0004020202020204" pitchFamily="34" charset="0"/>
                <a:cs typeface="Segoe UI Emoji" panose="020B0502040204020203" pitchFamily="34" charset="0"/>
              </a:rPr>
              <a:t>On suppose que les voyageurs font des choix rationnels (itinéraire, mode de transport, destination) en fonction de la maximisation de l'utilité.</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500" kern="100" dirty="0">
                <a:effectLst/>
                <a:latin typeface="Aptos" panose="020B0004020202020204" pitchFamily="34" charset="0"/>
                <a:ea typeface="Aptos" panose="020B0004020202020204" pitchFamily="34" charset="0"/>
                <a:cs typeface="Segoe UI Emoji" panose="020B0502040204020203" pitchFamily="34" charset="0"/>
              </a:rPr>
              <a:t>La précision dépend de la qualité des données d'entrée, qui doit permettre d'équilibrer la complexité du modèle et la précision des données.</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E9364878-E273-EF0F-FEC2-3662B2EA90E3}"/>
              </a:ext>
            </a:extLst>
          </p:cNvPr>
          <p:cNvSpPr txBox="1"/>
          <p:nvPr/>
        </p:nvSpPr>
        <p:spPr>
          <a:xfrm>
            <a:off x="733424" y="295685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Principales limites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55017CAF-E2AC-B27E-B0FF-E11E8EEAEB36}"/>
              </a:ext>
            </a:extLst>
          </p:cNvPr>
          <p:cNvSpPr txBox="1"/>
          <p:nvPr/>
        </p:nvSpPr>
        <p:spPr>
          <a:xfrm>
            <a:off x="927978" y="3249822"/>
            <a:ext cx="8502462" cy="3104513"/>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b="1" kern="100" dirty="0">
                <a:effectLst/>
                <a:latin typeface="Aptos" panose="020B0004020202020204" pitchFamily="34" charset="0"/>
                <a:ea typeface="Aptos" panose="020B0004020202020204" pitchFamily="34" charset="0"/>
                <a:cs typeface="Segoe UI Emoji" panose="020B0502040204020203" pitchFamily="34" charset="0"/>
              </a:rPr>
              <a:t>Incertitude des prévisions : </a:t>
            </a:r>
            <a:r>
              <a:rPr lang="en-US" sz="1400" kern="100" dirty="0">
                <a:effectLst/>
                <a:latin typeface="Aptos" panose="020B0004020202020204" pitchFamily="34" charset="0"/>
                <a:ea typeface="Aptos" panose="020B0004020202020204" pitchFamily="34" charset="0"/>
                <a:cs typeface="Segoe UI Emoji" panose="020B0502040204020203" pitchFamily="34" charset="0"/>
              </a:rPr>
              <a:t>le comportement en matière de transport est dynamique et difficile à prévoir avec précision.</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b="1" kern="100" dirty="0">
                <a:effectLst/>
                <a:latin typeface="Aptos" panose="020B0004020202020204" pitchFamily="34" charset="0"/>
                <a:ea typeface="Aptos" panose="020B0004020202020204" pitchFamily="34" charset="0"/>
                <a:cs typeface="Segoe UI Emoji" panose="020B0502040204020203" pitchFamily="34" charset="0"/>
              </a:rPr>
              <a:t>Complexité informatique : </a:t>
            </a:r>
            <a:r>
              <a:rPr lang="en-US" sz="1400" kern="100" dirty="0">
                <a:effectLst/>
                <a:latin typeface="Aptos" panose="020B0004020202020204" pitchFamily="34" charset="0"/>
                <a:ea typeface="Aptos" panose="020B0004020202020204" pitchFamily="34" charset="0"/>
                <a:cs typeface="Segoe UI Emoji" panose="020B0502040204020203" pitchFamily="34" charset="0"/>
              </a:rPr>
              <a:t>les modèles à grande échelle nécessitent d'importantes ressources informatiques.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b="1" kern="100" dirty="0">
                <a:effectLst/>
                <a:latin typeface="Aptos" panose="020B0004020202020204" pitchFamily="34" charset="0"/>
                <a:ea typeface="Aptos" panose="020B0004020202020204" pitchFamily="34" charset="0"/>
                <a:cs typeface="Segoe UI Emoji" panose="020B0502040204020203" pitchFamily="34" charset="0"/>
              </a:rPr>
              <a:t>Limites de la méthode d'affectation classique :</a:t>
            </a:r>
            <a:r>
              <a:rPr lang="en-US" sz="1400" kern="100" dirty="0">
                <a:effectLst/>
                <a:latin typeface="Aptos" panose="020B0004020202020204" pitchFamily="34" charset="0"/>
                <a:ea typeface="Aptos" panose="020B0004020202020204" pitchFamily="34" charset="0"/>
                <a:cs typeface="Segoe UI Emoji" panose="020B0502040204020203" pitchFamily="34" charset="0"/>
              </a:rPr>
              <a:t>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Elle suppose que tous les voyageurs perçoivent les coûts de la même manière.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Elle suppose une connaissance parfaite des coûts de déplacement sur l'ensemble du réseau.</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Difficulté à représenter les variations quotidiennes et les conditions de circulation dynamiques.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0000"/>
              </a:lnSpc>
              <a:spcBef>
                <a:spcPts val="0"/>
              </a:spcBef>
              <a:spcAft>
                <a:spcPts val="800"/>
              </a:spcAft>
              <a:buSzPts val="1000"/>
              <a:buFont typeface="Courier New" panose="02070309020205020404" pitchFamily="49" charset="0"/>
              <a:buChar char="o"/>
              <a:tabLst>
                <a:tab pos="9144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Les erreurs dans les données d'entrée ont un impact sur la fiabilité du modèle.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b="1" kern="100" dirty="0">
                <a:effectLst/>
                <a:latin typeface="Aptos" panose="020B0004020202020204" pitchFamily="34" charset="0"/>
                <a:ea typeface="Aptos" panose="020B0004020202020204" pitchFamily="34" charset="0"/>
                <a:cs typeface="Segoe UI Emoji" panose="020B0502040204020203" pitchFamily="34" charset="0"/>
              </a:rPr>
              <a:t>Biais d'agrégation : </a:t>
            </a:r>
            <a:r>
              <a:rPr lang="en-US" sz="1400" kern="100" dirty="0">
                <a:effectLst/>
                <a:latin typeface="Aptos" panose="020B0004020202020204" pitchFamily="34" charset="0"/>
                <a:ea typeface="Aptos" panose="020B0004020202020204" pitchFamily="34" charset="0"/>
                <a:cs typeface="Segoe UI Emoji" panose="020B0502040204020203" pitchFamily="34" charset="0"/>
              </a:rPr>
              <a:t>le passage de données désagrégées (individuelles) à des prévisions agrégées peut introduire des inexactitudes.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9" name="Picture 8" descr="A screenshot of a computer&#10;&#10;AI-generated content may be incorrect.">
            <a:extLst>
              <a:ext uri="{FF2B5EF4-FFF2-40B4-BE49-F238E27FC236}">
                <a16:creationId xmlns:a16="http://schemas.microsoft.com/office/drawing/2014/main" id="{640C43CB-70DE-CFF4-7EEE-6717A3E6702C}"/>
              </a:ext>
            </a:extLst>
          </p:cNvPr>
          <p:cNvPicPr>
            <a:picLocks noChangeAspect="1"/>
          </p:cNvPicPr>
          <p:nvPr/>
        </p:nvPicPr>
        <p:blipFill>
          <a:blip r:embed="rId3" cstate="print">
            <a:extLst>
              <a:ext uri="{28A0092B-C50C-407E-A947-70E740481C1C}">
                <a14:useLocalDpi xmlns:a14="http://schemas.microsoft.com/office/drawing/2010/main" val="0"/>
              </a:ext>
            </a:extLst>
          </a:blip>
          <a:srcRect l="8527" t="11787" r="6715" b="11206"/>
          <a:stretch/>
        </p:blipFill>
        <p:spPr>
          <a:xfrm>
            <a:off x="8769428" y="3670997"/>
            <a:ext cx="3387847" cy="1944536"/>
          </a:xfrm>
          <a:prstGeom prst="rect">
            <a:avLst/>
          </a:prstGeom>
        </p:spPr>
      </p:pic>
      <p:sp>
        <p:nvSpPr>
          <p:cNvPr id="3" name="Slide Number Placeholder 2">
            <a:extLst>
              <a:ext uri="{FF2B5EF4-FFF2-40B4-BE49-F238E27FC236}">
                <a16:creationId xmlns:a16="http://schemas.microsoft.com/office/drawing/2014/main" id="{75830C04-D253-5E9B-F602-C91D86316A21}"/>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7" name="object 6">
            <a:extLst>
              <a:ext uri="{FF2B5EF4-FFF2-40B4-BE49-F238E27FC236}">
                <a16:creationId xmlns:a16="http://schemas.microsoft.com/office/drawing/2014/main" id="{872F5248-F7E7-6CEA-03AD-0D521450B8C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7A8AF613-F9B7-59CC-E73A-0337244D758E}"/>
              </a:ext>
            </a:extLst>
          </p:cNvPr>
          <p:cNvSpPr txBox="1"/>
          <p:nvPr/>
        </p:nvSpPr>
        <p:spPr>
          <a:xfrm>
            <a:off x="726280" y="849631"/>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Hypothèses et limites de la modélisation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7004231F-65B8-93B3-76CC-A6346CC7ED3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7F1E3-9996-E878-0A5C-5ABAF713B8B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5DBC76D-A857-2AEA-8A2C-F405DA30CF0E}"/>
              </a:ext>
            </a:extLst>
          </p:cNvPr>
          <p:cNvSpPr txBox="1">
            <a:spLocks noGrp="1"/>
          </p:cNvSpPr>
          <p:nvPr>
            <p:ph type="title"/>
          </p:nvPr>
        </p:nvSpPr>
        <p:spPr>
          <a:xfrm>
            <a:off x="726281" y="422573"/>
            <a:ext cx="623637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à la modélisation des transports</a:t>
            </a:r>
          </a:p>
        </p:txBody>
      </p:sp>
      <p:sp>
        <p:nvSpPr>
          <p:cNvPr id="4" name="object 3">
            <a:extLst>
              <a:ext uri="{FF2B5EF4-FFF2-40B4-BE49-F238E27FC236}">
                <a16:creationId xmlns:a16="http://schemas.microsoft.com/office/drawing/2014/main" id="{76C25E62-11CA-5183-13F0-638F0CF4867B}"/>
              </a:ext>
            </a:extLst>
          </p:cNvPr>
          <p:cNvSpPr txBox="1"/>
          <p:nvPr/>
        </p:nvSpPr>
        <p:spPr>
          <a:xfrm>
            <a:off x="733424" y="1310503"/>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Scénario :</a:t>
            </a:r>
            <a:r>
              <a:rPr lang="en-US" sz="1600" dirty="0">
                <a:effectLst/>
                <a:latin typeface="Aptos" panose="020B0004020202020204" pitchFamily="34" charset="0"/>
                <a:ea typeface="Aptos" panose="020B0004020202020204" pitchFamily="34"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07124F4-7D1C-34CA-92D1-9E18C62FBFC0}"/>
              </a:ext>
            </a:extLst>
          </p:cNvPr>
          <p:cNvSpPr txBox="1"/>
          <p:nvPr/>
        </p:nvSpPr>
        <p:spPr>
          <a:xfrm>
            <a:off x="927977" y="1594871"/>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Une ville prévoit de mettre en place un système de bus à haut niveau de service (BHNS).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92D53FC1-9710-86E1-3D61-D1959558AE17}"/>
              </a:ext>
            </a:extLst>
          </p:cNvPr>
          <p:cNvSpPr txBox="1"/>
          <p:nvPr/>
        </p:nvSpPr>
        <p:spPr>
          <a:xfrm>
            <a:off x="726281" y="4457887"/>
            <a:ext cx="7279583"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Résultats de la modélisation :</a:t>
            </a:r>
            <a:r>
              <a:rPr lang="en-US" sz="1600" dirty="0">
                <a:effectLst/>
                <a:latin typeface="Aptos" panose="020B0004020202020204" pitchFamily="34" charset="0"/>
                <a:ea typeface="Aptos" panose="020B0004020202020204" pitchFamily="34"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035F11AC-B90F-9D04-E74C-6A4FCC99607E}"/>
              </a:ext>
            </a:extLst>
          </p:cNvPr>
          <p:cNvSpPr txBox="1"/>
          <p:nvPr/>
        </p:nvSpPr>
        <p:spPr>
          <a:xfrm>
            <a:off x="920834" y="4905094"/>
            <a:ext cx="10725152"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Réduction des embouteillages sur les principales artères routières.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Augmentation de l'utilisation des transports publics.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Risque de congestion sur les routes secondaires.</a:t>
            </a:r>
          </a:p>
        </p:txBody>
      </p:sp>
      <p:sp>
        <p:nvSpPr>
          <p:cNvPr id="3" name="object 3">
            <a:extLst>
              <a:ext uri="{FF2B5EF4-FFF2-40B4-BE49-F238E27FC236}">
                <a16:creationId xmlns:a16="http://schemas.microsoft.com/office/drawing/2014/main" id="{9864F8AF-E24E-6A69-A937-0D86C47F0311}"/>
              </a:ext>
            </a:extLst>
          </p:cNvPr>
          <p:cNvSpPr txBox="1"/>
          <p:nvPr/>
        </p:nvSpPr>
        <p:spPr>
          <a:xfrm>
            <a:off x="733424" y="1864977"/>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latin typeface="Aptos" panose="020B0004020202020204" pitchFamily="34" charset="0"/>
              </a:rPr>
              <a:t>Utilisation du modèle en quatre étapes :</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CF21B82B-3C26-8464-A413-C33B5A6383F3}"/>
              </a:ext>
            </a:extLst>
          </p:cNvPr>
          <p:cNvSpPr txBox="1"/>
          <p:nvPr/>
        </p:nvSpPr>
        <p:spPr>
          <a:xfrm>
            <a:off x="927977" y="2205449"/>
            <a:ext cx="10725152" cy="22786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Génération de déplacements – Identifier les zones à forte demande de déplacements, en se concentrant sur les navetteurs le long du corridor BRT.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Répartition des trajets – Prévoir l'évolution des habitudes de déplacement, certains automobilistes passant au BRT.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Choix du mode de transport – Modéliser l'influence de facteurs tels que le coût et la durée du trajet sur le passage de la voiture particulière au BRT.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Affectation des déplacements – Simuler les changements dans le flux de circulation, en montrant la réduction de la congestion sur les routes principales.</a:t>
            </a:r>
          </a:p>
        </p:txBody>
      </p:sp>
      <p:pic>
        <p:nvPicPr>
          <p:cNvPr id="9" name="Picture 8" descr="A group of people walking by a bus stop&#10;&#10;AI-generated content may be incorrect.">
            <a:extLst>
              <a:ext uri="{FF2B5EF4-FFF2-40B4-BE49-F238E27FC236}">
                <a16:creationId xmlns:a16="http://schemas.microsoft.com/office/drawing/2014/main" id="{731FB12A-50F4-65ED-139A-E89B86C30E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6248" y="4157106"/>
            <a:ext cx="3069471" cy="2083883"/>
          </a:xfrm>
          <a:prstGeom prst="rect">
            <a:avLst/>
          </a:prstGeom>
        </p:spPr>
      </p:pic>
      <p:sp>
        <p:nvSpPr>
          <p:cNvPr id="7" name="Slide Number Placeholder 6">
            <a:extLst>
              <a:ext uri="{FF2B5EF4-FFF2-40B4-BE49-F238E27FC236}">
                <a16:creationId xmlns:a16="http://schemas.microsoft.com/office/drawing/2014/main" id="{3E2D6E98-001B-2669-375C-7AA4E2E7F57B}"/>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14" name="object 6">
            <a:extLst>
              <a:ext uri="{FF2B5EF4-FFF2-40B4-BE49-F238E27FC236}">
                <a16:creationId xmlns:a16="http://schemas.microsoft.com/office/drawing/2014/main" id="{62428269-4A57-2AEE-91C5-D3702524B06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D9C1FAD4-9C0C-CB45-A7E6-FA728121243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Exemple – Prévision des embouteillages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7128826-572B-76C1-F0CA-9F554BB406BD}"/>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363903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Objectif et applications des modèles de transport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B94D1368-DF3D-D360-C8E3-9D3413A472C4}"/>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6" name="object 6">
            <a:extLst>
              <a:ext uri="{FF2B5EF4-FFF2-40B4-BE49-F238E27FC236}">
                <a16:creationId xmlns:a16="http://schemas.microsoft.com/office/drawing/2014/main" id="{2F85B5F0-402F-865D-CFFD-11224A7EDDE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6E66C5B9-49E5-9F79-2780-72590EA25DE8}"/>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33686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22573"/>
            <a:ext cx="74812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Objectif et applications des modèles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5" y="1269729"/>
            <a:ext cx="7914398"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Urbanisme : conception des réseaux de transport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635986"/>
            <a:ext cx="7914398" cy="1103966"/>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Aide à planifier et à évaluer les infrastructures de transport (routes, transports publics).</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Évalue la demande pour de nouveaux projets et leur rapport coût-bénéfice.</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Contribue à optimiser la répartition spatiale des activités et les systèmes de zonage.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156266D1-7B41-70F1-1402-DEBFF7E2B917}"/>
              </a:ext>
            </a:extLst>
          </p:cNvPr>
          <p:cNvSpPr txBox="1"/>
          <p:nvPr/>
        </p:nvSpPr>
        <p:spPr>
          <a:xfrm>
            <a:off x="726280" y="4800547"/>
            <a:ext cx="11160919"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Conception des politiques : évaluation des décisions d'investissement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3A060E5A-B748-0480-C5D9-D4733BFF549F}"/>
              </a:ext>
            </a:extLst>
          </p:cNvPr>
          <p:cNvSpPr txBox="1"/>
          <p:nvPr/>
        </p:nvSpPr>
        <p:spPr>
          <a:xfrm>
            <a:off x="920834" y="5126567"/>
            <a:ext cx="8943013" cy="1103966"/>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Prévoit l'impact des politiques de transport et des investissements dans les infrastructures.</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Soutient la prise de décision en prédisant les effets sur la congestion, les retards et les émissions.</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Utilisation par le secteur privé : prévision de la demande pour les projections de revenus dans les projets de transport.</a:t>
            </a: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862357"/>
            <a:ext cx="7914398"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Gestion du trafic : optimisation du contrôle de la congestion</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7" y="3213844"/>
            <a:ext cx="7914398" cy="1596408"/>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Analyse l'équilibre entre l'offre et la demande afin d'évaluer les solutions à la congestion.</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Évalue l'impact des politiques telles que les voies réservées aux bus et la tarification de la congestion.</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Aide à étudier la congestion pendant les périodes de pointe et les conditions de circulation dynamiques.</a:t>
            </a:r>
          </a:p>
        </p:txBody>
      </p:sp>
      <p:pic>
        <p:nvPicPr>
          <p:cNvPr id="16" name="Picture 15" descr="A screenshot of a video game&#10;&#10;AI-generated content may be incorrect.">
            <a:extLst>
              <a:ext uri="{FF2B5EF4-FFF2-40B4-BE49-F238E27FC236}">
                <a16:creationId xmlns:a16="http://schemas.microsoft.com/office/drawing/2014/main" id="{8CC247BF-7D48-65BE-DF57-D74F6F6E5172}"/>
              </a:ext>
            </a:extLst>
          </p:cNvPr>
          <p:cNvPicPr>
            <a:picLocks noChangeAspect="1"/>
          </p:cNvPicPr>
          <p:nvPr/>
        </p:nvPicPr>
        <p:blipFill>
          <a:blip r:embed="rId3" cstate="print">
            <a:extLst>
              <a:ext uri="{28A0092B-C50C-407E-A947-70E740481C1C}">
                <a14:useLocalDpi xmlns:a14="http://schemas.microsoft.com/office/drawing/2010/main" val="0"/>
              </a:ext>
            </a:extLst>
          </a:blip>
          <a:srcRect l="21886" t="19010" r="16109" b="9078"/>
          <a:stretch/>
        </p:blipFill>
        <p:spPr>
          <a:xfrm>
            <a:off x="8647823" y="1533999"/>
            <a:ext cx="3460545" cy="2528000"/>
          </a:xfrm>
          <a:prstGeom prst="rect">
            <a:avLst/>
          </a:prstGeom>
        </p:spPr>
      </p:pic>
      <p:sp>
        <p:nvSpPr>
          <p:cNvPr id="7" name="Slide Number Placeholder 6">
            <a:extLst>
              <a:ext uri="{FF2B5EF4-FFF2-40B4-BE49-F238E27FC236}">
                <a16:creationId xmlns:a16="http://schemas.microsoft.com/office/drawing/2014/main" id="{F6054ADA-056C-AA9E-6E81-BD11F9DE93FD}"/>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13" name="object 6">
            <a:extLst>
              <a:ext uri="{FF2B5EF4-FFF2-40B4-BE49-F238E27FC236}">
                <a16:creationId xmlns:a16="http://schemas.microsoft.com/office/drawing/2014/main" id="{E409E590-790D-C7DD-4870-B43FA395B6E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3A80059F-C132-01CF-00F0-96D7596C5E4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Fonctions clés des modèles de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D45B2C7B-B15D-53F8-0897-A7A186DB43E1}"/>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912012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1" y="422573"/>
            <a:ext cx="74372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Objectif et applications des modèles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DEB9334A-1BB3-22DC-AF12-A1BD5AD2AE1E}"/>
              </a:ext>
            </a:extLst>
          </p:cNvPr>
          <p:cNvSpPr txBox="1"/>
          <p:nvPr/>
        </p:nvSpPr>
        <p:spPr>
          <a:xfrm>
            <a:off x="733424" y="126030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Exemple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927977" y="1664381"/>
            <a:ext cx="6453211" cy="37816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Urbanisme – Prévision de la demande de transport pour les nouvelles lignes de métro et les extensions routières.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Transport de marchandises – Optimisation des itinéraires de la chaîne d'approvisionnement et de l'efficacité logistique.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Études environnementales – Évaluation de la réduction des émissions grâce à des politiques de transport durables.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Politiques publiques et gouvernance – Évaluation de l'impact des investissements et des réglementations dans le domaine des transports.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Gestion du trafic – Analyse des schémas de congestion afin d'améliorer les performances du réseau routier.</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2" name="Picture 11" descr="A diagram of a transport model&#10;&#10;AI-generated content may be incorrect.">
            <a:extLst>
              <a:ext uri="{FF2B5EF4-FFF2-40B4-BE49-F238E27FC236}">
                <a16:creationId xmlns:a16="http://schemas.microsoft.com/office/drawing/2014/main" id="{C2D02953-3A1E-E501-39AC-98B828DC8BDB}"/>
              </a:ext>
            </a:extLst>
          </p:cNvPr>
          <p:cNvPicPr>
            <a:picLocks noChangeAspect="1"/>
          </p:cNvPicPr>
          <p:nvPr/>
        </p:nvPicPr>
        <p:blipFill>
          <a:blip r:embed="rId3" cstate="print">
            <a:extLst>
              <a:ext uri="{28A0092B-C50C-407E-A947-70E740481C1C}">
                <a14:useLocalDpi xmlns:a14="http://schemas.microsoft.com/office/drawing/2010/main" val="0"/>
              </a:ext>
            </a:extLst>
          </a:blip>
          <a:srcRect t="20540" b="6315"/>
          <a:stretch/>
        </p:blipFill>
        <p:spPr>
          <a:xfrm>
            <a:off x="7226120" y="3627794"/>
            <a:ext cx="4965880" cy="2661109"/>
          </a:xfrm>
          <a:prstGeom prst="rect">
            <a:avLst/>
          </a:prstGeom>
        </p:spPr>
      </p:pic>
      <p:sp>
        <p:nvSpPr>
          <p:cNvPr id="3" name="Slide Number Placeholder 2">
            <a:extLst>
              <a:ext uri="{FF2B5EF4-FFF2-40B4-BE49-F238E27FC236}">
                <a16:creationId xmlns:a16="http://schemas.microsoft.com/office/drawing/2014/main" id="{059192AC-6D95-CD0A-9741-4155BEBA32B9}"/>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7" name="object 6">
            <a:extLst>
              <a:ext uri="{FF2B5EF4-FFF2-40B4-BE49-F238E27FC236}">
                <a16:creationId xmlns:a16="http://schemas.microsoft.com/office/drawing/2014/main" id="{CB639249-0892-625B-571B-B70508356C6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5C3B941A-821C-87D9-10BE-EAE682FD3F7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Secteurs utilisant des modèles de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3FBE324-0E31-9921-E9A3-2C18B3EB3627}"/>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713391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1" y="422573"/>
            <a:ext cx="746920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Objectif et applications des modèles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29801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Exemple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7" y="1702091"/>
            <a:ext cx="6533138" cy="35046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Singapour – Utilisation de modèles de transport pour optimiser les transports publics et réduire les embouteillages.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Londres – Mise en place de modèles de tarification de la congestion pour gérer le trafic aux heures de pointe.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New York – Les modèles de réseau de métro et de bus contribuent à améliorer l'efficacité des transports.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Fret et logistique – Des entreprises telles qu'Amazon et FedEx utilisent des modèles pour optimiser leurs chaînes d'approvisionnement.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Véhicules autonomes – Les modèles de transport facilitent les essais de déploiement des voitures autonomes.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descr="A close-up of a sign&#10;&#10;AI-generated content may be incorrect.">
            <a:extLst>
              <a:ext uri="{FF2B5EF4-FFF2-40B4-BE49-F238E27FC236}">
                <a16:creationId xmlns:a16="http://schemas.microsoft.com/office/drawing/2014/main" id="{0B89ABFE-9811-1D46-0B84-94F12785BA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0729" y="3774735"/>
            <a:ext cx="3767847" cy="2354904"/>
          </a:xfrm>
          <a:prstGeom prst="rect">
            <a:avLst/>
          </a:prstGeom>
        </p:spPr>
      </p:pic>
      <p:pic>
        <p:nvPicPr>
          <p:cNvPr id="9" name="Picture 8" descr="A train in a subway station&#10;&#10;AI-generated content may be incorrect.">
            <a:extLst>
              <a:ext uri="{FF2B5EF4-FFF2-40B4-BE49-F238E27FC236}">
                <a16:creationId xmlns:a16="http://schemas.microsoft.com/office/drawing/2014/main" id="{CA07CCBB-72B1-260E-1AA1-2455F5A3BC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0730" y="1440983"/>
            <a:ext cx="2669228" cy="2001921"/>
          </a:xfrm>
          <a:prstGeom prst="rect">
            <a:avLst/>
          </a:prstGeom>
        </p:spPr>
      </p:pic>
      <p:sp>
        <p:nvSpPr>
          <p:cNvPr id="11" name="TextBox 10">
            <a:extLst>
              <a:ext uri="{FF2B5EF4-FFF2-40B4-BE49-F238E27FC236}">
                <a16:creationId xmlns:a16="http://schemas.microsoft.com/office/drawing/2014/main" id="{EED1646D-D53B-A135-D14D-3107C6C28A1E}"/>
              </a:ext>
            </a:extLst>
          </p:cNvPr>
          <p:cNvSpPr txBox="1"/>
          <p:nvPr/>
        </p:nvSpPr>
        <p:spPr>
          <a:xfrm>
            <a:off x="7957226" y="3442904"/>
            <a:ext cx="1293778" cy="216982"/>
          </a:xfrm>
          <a:prstGeom prst="rect">
            <a:avLst/>
          </a:prstGeom>
          <a:noFill/>
        </p:spPr>
        <p:txBody>
          <a:bodyPr wrap="square" rtlCol="0">
            <a:spAutoFit/>
          </a:bodyPr>
          <a:lstStyle/>
          <a:p>
            <a:r>
              <a:rPr lang="en-US" sz="900" dirty="0"/>
              <a:t>Métro de New York</a:t>
            </a:r>
          </a:p>
        </p:txBody>
      </p:sp>
      <p:sp>
        <p:nvSpPr>
          <p:cNvPr id="12" name="TextBox 11">
            <a:extLst>
              <a:ext uri="{FF2B5EF4-FFF2-40B4-BE49-F238E27FC236}">
                <a16:creationId xmlns:a16="http://schemas.microsoft.com/office/drawing/2014/main" id="{FBDE4CAC-395B-82F4-2B2E-3AB5FB378BF5}"/>
              </a:ext>
            </a:extLst>
          </p:cNvPr>
          <p:cNvSpPr txBox="1"/>
          <p:nvPr/>
        </p:nvSpPr>
        <p:spPr>
          <a:xfrm>
            <a:off x="8195485" y="6138967"/>
            <a:ext cx="1561357" cy="216982"/>
          </a:xfrm>
          <a:prstGeom prst="rect">
            <a:avLst/>
          </a:prstGeom>
          <a:noFill/>
        </p:spPr>
        <p:txBody>
          <a:bodyPr wrap="square" rtlCol="0">
            <a:spAutoFit/>
          </a:bodyPr>
          <a:lstStyle/>
          <a:p>
            <a:r>
              <a:rPr lang="en-US" sz="900" dirty="0"/>
              <a:t>Système de congestion de Londres</a:t>
            </a:r>
          </a:p>
        </p:txBody>
      </p:sp>
      <p:sp>
        <p:nvSpPr>
          <p:cNvPr id="3" name="Slide Number Placeholder 2">
            <a:extLst>
              <a:ext uri="{FF2B5EF4-FFF2-40B4-BE49-F238E27FC236}">
                <a16:creationId xmlns:a16="http://schemas.microsoft.com/office/drawing/2014/main" id="{0B0CA3EA-81DE-C1AF-DE98-728B13A457BD}"/>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13" name="object 6">
            <a:extLst>
              <a:ext uri="{FF2B5EF4-FFF2-40B4-BE49-F238E27FC236}">
                <a16:creationId xmlns:a16="http://schemas.microsoft.com/office/drawing/2014/main" id="{C3D05A52-23AC-99B2-BB12-35853AF4A2C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098011AD-36B8-1DCF-036A-1F78C58012D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Applications concrètes de la modélisation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B192FE9-18B5-3FDA-0A71-785F579B2341}"/>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183815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1" y="422573"/>
            <a:ext cx="738213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Objectif et applications des modèles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BD28C609-2954-5647-2B04-41115A5D3DAC}"/>
              </a:ext>
            </a:extLst>
          </p:cNvPr>
          <p:cNvSpPr txBox="1"/>
          <p:nvPr/>
        </p:nvSpPr>
        <p:spPr>
          <a:xfrm>
            <a:off x="733424" y="12980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Points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927977" y="1702088"/>
            <a:ext cx="10725152" cy="960337"/>
          </a:xfrm>
          <a:prstGeom prst="rect">
            <a:avLst/>
          </a:prstGeom>
        </p:spPr>
        <p:txBody>
          <a:bodyPr vert="horz" wrap="square" lIns="0" tIns="16329" rIns="0" bIns="0" rtlCol="0">
            <a:spAutoFit/>
          </a:bodyPr>
          <a:lstStyle/>
          <a:p>
            <a:pPr marL="342900" marR="0" lvl="0" indent="-342900">
              <a:lnSpc>
                <a:spcPct val="100000"/>
              </a:lnSpc>
              <a:spcBef>
                <a:spcPts val="600"/>
              </a:spcBef>
              <a:spcAft>
                <a:spcPts val="2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Analyse, prédit et optimise les modèles de mobilité.</a:t>
            </a:r>
          </a:p>
          <a:p>
            <a:pPr marL="342900" marR="0" lvl="0" indent="-342900">
              <a:lnSpc>
                <a:spcPct val="100000"/>
              </a:lnSpc>
              <a:spcBef>
                <a:spcPts val="600"/>
              </a:spcBef>
              <a:spcAft>
                <a:spcPts val="2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Indispensables pour l'urbanisme, la gestion du trafic et l'élaboration des politiques.</a:t>
            </a:r>
          </a:p>
          <a:p>
            <a:pPr marL="342900" marR="0" lvl="0" indent="-342900">
              <a:lnSpc>
                <a:spcPct val="100000"/>
              </a:lnSpc>
              <a:spcBef>
                <a:spcPts val="600"/>
              </a:spcBef>
              <a:spcAft>
                <a:spcPts val="2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Impact dans le monde réel :</a:t>
            </a:r>
            <a:endParaRPr lang="en-US" sz="16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1019AB0-5C5D-4F9D-BB49-C91C286C8601}"/>
              </a:ext>
            </a:extLst>
          </p:cNvPr>
          <p:cNvSpPr txBox="1"/>
          <p:nvPr/>
        </p:nvSpPr>
        <p:spPr>
          <a:xfrm>
            <a:off x="1592043" y="2821166"/>
            <a:ext cx="9069472" cy="1350187"/>
          </a:xfrm>
          <a:prstGeom prst="rect">
            <a:avLst/>
          </a:prstGeom>
        </p:spPr>
        <p:txBody>
          <a:bodyPr vert="horz" wrap="square" lIns="0" tIns="16329" rIns="0" bIns="0" rtlCol="0">
            <a:spAutoFit/>
          </a:bodyPr>
          <a:lstStyle/>
          <a:p>
            <a:pPr marL="285750" marR="0" lvl="0" indent="-285750">
              <a:lnSpc>
                <a:spcPct val="100000"/>
              </a:lnSpc>
              <a:spcBef>
                <a:spcPts val="0"/>
              </a:spcBef>
              <a:spcAft>
                <a:spcPts val="200"/>
              </a:spcAft>
              <a:buSzPct val="100000"/>
              <a:buFont typeface="Arial" panose="020B0604020202020204" pitchFamily="34" charset="0"/>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Les villes améliorent les transports publics et réduisent les embouteillages à l'aide de modèles de transport.</a:t>
            </a:r>
          </a:p>
          <a:p>
            <a:pPr marL="285750" marR="0" lvl="0" indent="-285750">
              <a:lnSpc>
                <a:spcPct val="100000"/>
              </a:lnSpc>
              <a:spcBef>
                <a:spcPts val="0"/>
              </a:spcBef>
              <a:spcAft>
                <a:spcPts val="200"/>
              </a:spcAft>
              <a:buSzPct val="100000"/>
              <a:buFont typeface="Arial" panose="020B0604020202020204" pitchFamily="34" charset="0"/>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Les secteurs du fret et de la logistique optimisent les itinéraires de livraison à l'aide de modèles prédictifs.</a:t>
            </a:r>
          </a:p>
          <a:p>
            <a:pPr marL="285750" marR="0" lvl="0" indent="-285750">
              <a:lnSpc>
                <a:spcPct val="100000"/>
              </a:lnSpc>
              <a:spcBef>
                <a:spcPts val="0"/>
              </a:spcBef>
              <a:spcAft>
                <a:spcPts val="200"/>
              </a:spcAft>
              <a:buSzPct val="100000"/>
              <a:buFont typeface="Arial" panose="020B0604020202020204" pitchFamily="34" charset="0"/>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Soutient la mobilité durable en évaluant les impacts environnementaux.</a:t>
            </a:r>
          </a:p>
        </p:txBody>
      </p:sp>
      <p:pic>
        <p:nvPicPr>
          <p:cNvPr id="7" name="Picture 6" descr="A screenshot of a black background&#10;&#10;AI-generated content may be incorrect.">
            <a:extLst>
              <a:ext uri="{FF2B5EF4-FFF2-40B4-BE49-F238E27FC236}">
                <a16:creationId xmlns:a16="http://schemas.microsoft.com/office/drawing/2014/main" id="{E82B9E93-AB60-05E0-F652-C5FF48DF1F05}"/>
              </a:ext>
            </a:extLst>
          </p:cNvPr>
          <p:cNvPicPr>
            <a:picLocks noChangeAspect="1"/>
          </p:cNvPicPr>
          <p:nvPr/>
        </p:nvPicPr>
        <p:blipFill>
          <a:blip r:embed="rId3" cstate="print">
            <a:extLst>
              <a:ext uri="{28A0092B-C50C-407E-A947-70E740481C1C}">
                <a14:useLocalDpi xmlns:a14="http://schemas.microsoft.com/office/drawing/2010/main" val="0"/>
              </a:ext>
            </a:extLst>
          </a:blip>
          <a:srcRect l="2963" t="21613" r="2963" b="9645"/>
          <a:stretch/>
        </p:blipFill>
        <p:spPr>
          <a:xfrm>
            <a:off x="3010988" y="4004557"/>
            <a:ext cx="5345071" cy="2267202"/>
          </a:xfrm>
          <a:prstGeom prst="rect">
            <a:avLst/>
          </a:prstGeom>
        </p:spPr>
      </p:pic>
      <p:sp>
        <p:nvSpPr>
          <p:cNvPr id="3" name="Slide Number Placeholder 2">
            <a:extLst>
              <a:ext uri="{FF2B5EF4-FFF2-40B4-BE49-F238E27FC236}">
                <a16:creationId xmlns:a16="http://schemas.microsoft.com/office/drawing/2014/main" id="{07D9A60B-64A6-E85B-E065-237423389BD1}"/>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11" name="object 6">
            <a:extLst>
              <a:ext uri="{FF2B5EF4-FFF2-40B4-BE49-F238E27FC236}">
                <a16:creationId xmlns:a16="http://schemas.microsoft.com/office/drawing/2014/main" id="{8EC25251-521F-0817-20AC-7682C23792E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5C387D1A-15B3-04B9-CFD5-FC2439A249E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Pourquoi la modélisation des transports est-elle importante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73D2982-EDCA-4FD9-E763-BDD8F489FAA4}"/>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860916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BDA6-1156-21A4-04E9-5B7C9D6D4E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94C6E2-CC29-C71B-D143-0B24BB13F290}"/>
              </a:ext>
            </a:extLst>
          </p:cNvPr>
          <p:cNvSpPr txBox="1">
            <a:spLocks noGrp="1"/>
          </p:cNvSpPr>
          <p:nvPr>
            <p:ph type="title"/>
          </p:nvPr>
        </p:nvSpPr>
        <p:spPr>
          <a:xfrm>
            <a:off x="726282" y="422573"/>
            <a:ext cx="738213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Objectif et applications des modèles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EEFC881D-D506-C6E9-9172-90A75355332C}"/>
              </a:ext>
            </a:extLst>
          </p:cNvPr>
          <p:cNvSpPr txBox="1"/>
          <p:nvPr/>
        </p:nvSpPr>
        <p:spPr>
          <a:xfrm>
            <a:off x="733424" y="1208168"/>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Contexte : les défis des transports publics à Londres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8E53F15-E47F-3CB7-9E2A-5D9371E0D3FE}"/>
              </a:ext>
            </a:extLst>
          </p:cNvPr>
          <p:cNvSpPr txBox="1"/>
          <p:nvPr/>
        </p:nvSpPr>
        <p:spPr>
          <a:xfrm>
            <a:off x="927977" y="1492536"/>
            <a:ext cx="10725152" cy="934689"/>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Problème : </a:t>
            </a:r>
            <a:r>
              <a:rPr lang="en-US" sz="1600" dirty="0">
                <a:effectLst/>
                <a:latin typeface="Aptos" panose="020B0004020202020204" pitchFamily="34" charset="0"/>
                <a:ea typeface="Aptos" panose="020B0004020202020204" pitchFamily="34" charset="0"/>
                <a:cs typeface="Times New Roman" panose="02020603050405020304" pitchFamily="18" charset="0"/>
              </a:rPr>
              <a:t>le métro (Tube) et le réseau de bus de Londres étaient confrontés à des problèmes de surcharge, de retards et d'inefficacité.</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Problèmes clés :</a:t>
            </a:r>
          </a:p>
        </p:txBody>
      </p:sp>
      <p:sp>
        <p:nvSpPr>
          <p:cNvPr id="3" name="object 3">
            <a:extLst>
              <a:ext uri="{FF2B5EF4-FFF2-40B4-BE49-F238E27FC236}">
                <a16:creationId xmlns:a16="http://schemas.microsoft.com/office/drawing/2014/main" id="{74B41C47-9D0A-070C-E82B-503ACEC1F2A8}"/>
              </a:ext>
            </a:extLst>
          </p:cNvPr>
          <p:cNvSpPr txBox="1"/>
          <p:nvPr/>
        </p:nvSpPr>
        <p:spPr>
          <a:xfrm>
            <a:off x="1297628" y="2328595"/>
            <a:ext cx="6810786" cy="160666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La congestion aux heures de pointe entraînait des temps de trajet plus longs.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La fréquence irrégulière des bus affectait la fiabilité pour les passagers.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effectLst/>
                <a:latin typeface="Aptos" panose="020B0004020202020204" pitchFamily="34" charset="0"/>
                <a:ea typeface="Aptos" panose="020B0004020202020204" pitchFamily="34" charset="0"/>
                <a:cs typeface="Times New Roman" panose="02020603050405020304" pitchFamily="18" charset="0"/>
              </a:rPr>
              <a:t>Conditions de circulation imprévisibles entraînant des retards dans les transports publics.</a:t>
            </a:r>
          </a:p>
        </p:txBody>
      </p:sp>
      <p:sp>
        <p:nvSpPr>
          <p:cNvPr id="5" name="object 3">
            <a:extLst>
              <a:ext uri="{FF2B5EF4-FFF2-40B4-BE49-F238E27FC236}">
                <a16:creationId xmlns:a16="http://schemas.microsoft.com/office/drawing/2014/main" id="{17FB05A8-4047-FEBB-9F87-CDFC8BB0F4F4}"/>
              </a:ext>
            </a:extLst>
          </p:cNvPr>
          <p:cNvSpPr txBox="1"/>
          <p:nvPr/>
        </p:nvSpPr>
        <p:spPr>
          <a:xfrm>
            <a:off x="927977" y="3867640"/>
            <a:ext cx="705843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00000"/>
              </a:lnSpc>
              <a:spcBef>
                <a:spcPts val="600"/>
              </a:spcBef>
              <a:spcAft>
                <a:spcPts val="800"/>
              </a:spcAft>
              <a:buFont typeface="Wingdings" panose="05000000000000000000" pitchFamily="2" charset="2"/>
              <a:buChar char="Ø"/>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Rôle de la modélisation des transports dans la solution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5767EDA6-E808-6913-6D4C-B4AB87BAEFF8}"/>
              </a:ext>
            </a:extLst>
          </p:cNvPr>
          <p:cNvSpPr txBox="1"/>
          <p:nvPr/>
        </p:nvSpPr>
        <p:spPr>
          <a:xfrm>
            <a:off x="927977" y="4300372"/>
            <a:ext cx="10725152" cy="262710"/>
          </a:xfrm>
          <a:prstGeom prst="rect">
            <a:avLst/>
          </a:prstGeom>
        </p:spPr>
        <p:txBody>
          <a:bodyPr vert="horz" wrap="square" lIns="0" tIns="16329" rIns="0" bIns="0" rtlCol="0">
            <a:spAutoFit/>
          </a:bodyPr>
          <a:lstStyle/>
          <a:p>
            <a:pPr marL="285750" marR="0" indent="-285750">
              <a:lnSpc>
                <a:spcPct val="100000"/>
              </a:lnSpc>
              <a:spcBef>
                <a:spcPts val="600"/>
              </a:spcBef>
              <a:spcAft>
                <a:spcPts val="800"/>
              </a:spcAft>
              <a:buFont typeface="Arial" panose="020B0604020202020204" pitchFamily="34" charset="0"/>
              <a:buChar char="•"/>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Comment la modélisation des transports a-t-elle été appliquée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751A8A41-C6D3-7D7B-0D63-AC550B15C94D}"/>
              </a:ext>
            </a:extLst>
          </p:cNvPr>
          <p:cNvSpPr txBox="1"/>
          <p:nvPr/>
        </p:nvSpPr>
        <p:spPr>
          <a:xfrm>
            <a:off x="1297628" y="4733104"/>
            <a:ext cx="10725152" cy="1606667"/>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Modèles de demande macroscopiques : </a:t>
            </a:r>
            <a:r>
              <a:rPr lang="en-US" sz="1600" dirty="0">
                <a:effectLst/>
                <a:latin typeface="Aptos" panose="020B0004020202020204" pitchFamily="34" charset="0"/>
                <a:ea typeface="Aptos" panose="020B0004020202020204" pitchFamily="34" charset="0"/>
                <a:cs typeface="Times New Roman" panose="02020603050405020304" pitchFamily="18" charset="0"/>
              </a:rPr>
              <a:t>utilisés pour prévoir le nombre de passagers sur différents itinéraires.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Modèles de simulation microscopiques : </a:t>
            </a:r>
            <a:r>
              <a:rPr lang="en-US" sz="1600" dirty="0">
                <a:effectLst/>
                <a:latin typeface="Aptos" panose="020B0004020202020204" pitchFamily="34" charset="0"/>
                <a:ea typeface="Aptos" panose="020B0004020202020204" pitchFamily="34" charset="0"/>
                <a:cs typeface="Times New Roman" panose="02020603050405020304" pitchFamily="18" charset="0"/>
              </a:rPr>
              <a:t>analysés les mouvements des bus en temps réel afin d'identifier les goulets d'étranglement.</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Modèles de flux de circulation basés sur l'IA : </a:t>
            </a:r>
            <a:r>
              <a:rPr lang="en-US" sz="1600" dirty="0">
                <a:effectLst/>
                <a:latin typeface="Aptos" panose="020B0004020202020204" pitchFamily="34" charset="0"/>
                <a:ea typeface="Aptos" panose="020B0004020202020204" pitchFamily="34" charset="0"/>
                <a:cs typeface="Times New Roman" panose="02020603050405020304" pitchFamily="18" charset="0"/>
              </a:rPr>
              <a:t>ajustement dynamique des horaires des bus et du métro en fonction de la demande.</a:t>
            </a:r>
          </a:p>
        </p:txBody>
      </p:sp>
      <p:pic>
        <p:nvPicPr>
          <p:cNvPr id="14" name="Picture 13" descr="A group of people standing in a subway&#10;&#10;AI-generated content may be incorrect.">
            <a:extLst>
              <a:ext uri="{FF2B5EF4-FFF2-40B4-BE49-F238E27FC236}">
                <a16:creationId xmlns:a16="http://schemas.microsoft.com/office/drawing/2014/main" id="{998A5EE3-5C6F-68F0-5854-858FB6E11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458" y="2336765"/>
            <a:ext cx="3883499" cy="2184469"/>
          </a:xfrm>
          <a:prstGeom prst="rect">
            <a:avLst/>
          </a:prstGeom>
        </p:spPr>
      </p:pic>
      <p:sp>
        <p:nvSpPr>
          <p:cNvPr id="11" name="Slide Number Placeholder 10">
            <a:extLst>
              <a:ext uri="{FF2B5EF4-FFF2-40B4-BE49-F238E27FC236}">
                <a16:creationId xmlns:a16="http://schemas.microsoft.com/office/drawing/2014/main" id="{BD2C3144-1D3D-DEE2-ADE7-CB02738C3888}"/>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13" name="object 6">
            <a:extLst>
              <a:ext uri="{FF2B5EF4-FFF2-40B4-BE49-F238E27FC236}">
                <a16:creationId xmlns:a16="http://schemas.microsoft.com/office/drawing/2014/main" id="{D2657B24-DBBA-5DEC-48B3-BB0D6D3984C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8C5998BA-6728-3C6B-FFAD-BA4E01BD362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Étude de cas – Optimisation des transports publics à Londres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D2234B4-7AF4-E311-F8ED-3A6608529A82}"/>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421744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1003-B8DD-6969-2FCC-BA7ACD02A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A6E9DE1-D7EC-F5A4-7DD3-D0E9B96B5D23}"/>
              </a:ext>
            </a:extLst>
          </p:cNvPr>
          <p:cNvSpPr txBox="1">
            <a:spLocks noGrp="1"/>
          </p:cNvSpPr>
          <p:nvPr>
            <p:ph type="title"/>
          </p:nvPr>
        </p:nvSpPr>
        <p:spPr>
          <a:xfrm>
            <a:off x="726282" y="422573"/>
            <a:ext cx="665490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Objectif et applications des modèles de transport </a:t>
            </a:r>
            <a:endParaRPr lang="en-US" sz="2400" b="1" dirty="0">
              <a:solidFill>
                <a:schemeClr val="bg1"/>
              </a:solidFill>
            </a:endParaRPr>
          </a:p>
        </p:txBody>
      </p:sp>
      <p:sp>
        <p:nvSpPr>
          <p:cNvPr id="4" name="object 3">
            <a:extLst>
              <a:ext uri="{FF2B5EF4-FFF2-40B4-BE49-F238E27FC236}">
                <a16:creationId xmlns:a16="http://schemas.microsoft.com/office/drawing/2014/main" id="{9EA85DD5-CBAF-015E-DE7E-8BD3BCFAC043}"/>
              </a:ext>
            </a:extLst>
          </p:cNvPr>
          <p:cNvSpPr txBox="1"/>
          <p:nvPr/>
        </p:nvSpPr>
        <p:spPr>
          <a:xfrm>
            <a:off x="733424" y="135457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Principales modifications mises en œuvre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8689D67C-5B38-13F7-2C7C-C92E103B9810}"/>
              </a:ext>
            </a:extLst>
          </p:cNvPr>
          <p:cNvSpPr txBox="1"/>
          <p:nvPr/>
        </p:nvSpPr>
        <p:spPr>
          <a:xfrm>
            <a:off x="927977" y="1815211"/>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Optimisation de la fréquence des bus </a:t>
            </a:r>
            <a:r>
              <a:rPr lang="en-US" sz="1800" dirty="0">
                <a:effectLst/>
                <a:latin typeface="Aptos" panose="020B0004020202020204" pitchFamily="34" charset="0"/>
                <a:ea typeface="Aptos" panose="020B0004020202020204" pitchFamily="34" charset="0"/>
                <a:cs typeface="Times New Roman" panose="02020603050405020304" pitchFamily="18" charset="0"/>
              </a:rPr>
              <a:t>→ Augmentation du nombre de bus aux heures de pointe.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Surveillance du trafic en temps réel </a:t>
            </a:r>
            <a:r>
              <a:rPr lang="en-US" sz="1800" dirty="0">
                <a:effectLst/>
                <a:latin typeface="Aptos" panose="020B0004020202020204" pitchFamily="34" charset="0"/>
                <a:ea typeface="Aptos" panose="020B0004020202020204" pitchFamily="34" charset="0"/>
                <a:cs typeface="Times New Roman" panose="02020603050405020304" pitchFamily="18" charset="0"/>
              </a:rPr>
              <a:t>→ Horaires des métros et des bus ajustés de manière dynamique par l'IA.</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Gestion des embouteillages </a:t>
            </a:r>
            <a:r>
              <a:rPr lang="en-US" sz="1800" dirty="0">
                <a:effectLst/>
                <a:latin typeface="Aptos" panose="020B0004020202020204" pitchFamily="34" charset="0"/>
                <a:ea typeface="Aptos" panose="020B0004020202020204" pitchFamily="34" charset="0"/>
                <a:cs typeface="Times New Roman" panose="02020603050405020304" pitchFamily="18" charset="0"/>
              </a:rPr>
              <a:t>→ Introduction d'une tarification intelligente et redistribution de la demande de transport.</a:t>
            </a:r>
          </a:p>
        </p:txBody>
      </p:sp>
      <p:sp>
        <p:nvSpPr>
          <p:cNvPr id="3" name="object 3">
            <a:extLst>
              <a:ext uri="{FF2B5EF4-FFF2-40B4-BE49-F238E27FC236}">
                <a16:creationId xmlns:a16="http://schemas.microsoft.com/office/drawing/2014/main" id="{F59A9D29-29C6-4E16-010A-3BB8CF462EA6}"/>
              </a:ext>
            </a:extLst>
          </p:cNvPr>
          <p:cNvSpPr txBox="1"/>
          <p:nvPr/>
        </p:nvSpPr>
        <p:spPr>
          <a:xfrm>
            <a:off x="726282" y="326359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Résultats et impact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5639853-0CA8-F07C-A2FD-B95663393C1F}"/>
              </a:ext>
            </a:extLst>
          </p:cNvPr>
          <p:cNvSpPr txBox="1"/>
          <p:nvPr/>
        </p:nvSpPr>
        <p:spPr>
          <a:xfrm>
            <a:off x="927977" y="3596317"/>
            <a:ext cx="7650249" cy="277108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Réduction de 15 % des temps de trajet en bus grâce à l'optimisation des horaires.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La surcharge du métro a diminué de 12 %, améliorant ainsi le confort des passagers.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Meilleure expérience des usagers → 80 % des passagers interrogés ont constaté une amélioration de la ponctualité.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Réduction de l'empreinte carbone grâce à la diminution du nombre de véhicules à l'arrêt et à la réduction des embouteillages.</a:t>
            </a:r>
          </a:p>
        </p:txBody>
      </p:sp>
      <p:pic>
        <p:nvPicPr>
          <p:cNvPr id="12" name="Picture 11" descr="A graph of different colored cylinders&#10;&#10;AI-generated content may be incorrect.">
            <a:extLst>
              <a:ext uri="{FF2B5EF4-FFF2-40B4-BE49-F238E27FC236}">
                <a16:creationId xmlns:a16="http://schemas.microsoft.com/office/drawing/2014/main" id="{656B3C89-7F84-9B6B-1E52-3F4EC821ADF1}"/>
              </a:ext>
            </a:extLst>
          </p:cNvPr>
          <p:cNvPicPr>
            <a:picLocks noChangeAspect="1"/>
          </p:cNvPicPr>
          <p:nvPr/>
        </p:nvPicPr>
        <p:blipFill>
          <a:blip r:embed="rId3" cstate="print">
            <a:extLst>
              <a:ext uri="{28A0092B-C50C-407E-A947-70E740481C1C}">
                <a14:useLocalDpi xmlns:a14="http://schemas.microsoft.com/office/drawing/2010/main" val="0"/>
              </a:ext>
            </a:extLst>
          </a:blip>
          <a:srcRect l="2199" t="19010" r="2777" b="12198"/>
          <a:stretch/>
        </p:blipFill>
        <p:spPr>
          <a:xfrm>
            <a:off x="8291815" y="3655412"/>
            <a:ext cx="3900185" cy="2652900"/>
          </a:xfrm>
          <a:prstGeom prst="rect">
            <a:avLst/>
          </a:prstGeom>
        </p:spPr>
      </p:pic>
      <p:sp>
        <p:nvSpPr>
          <p:cNvPr id="7" name="Slide Number Placeholder 6">
            <a:extLst>
              <a:ext uri="{FF2B5EF4-FFF2-40B4-BE49-F238E27FC236}">
                <a16:creationId xmlns:a16="http://schemas.microsoft.com/office/drawing/2014/main" id="{8D05D58D-F733-70F2-F2B3-9AC1B8BF48DF}"/>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sp>
        <p:nvSpPr>
          <p:cNvPr id="11" name="object 6">
            <a:extLst>
              <a:ext uri="{FF2B5EF4-FFF2-40B4-BE49-F238E27FC236}">
                <a16:creationId xmlns:a16="http://schemas.microsoft.com/office/drawing/2014/main" id="{A71BD04E-196A-2EE0-43BD-E6FB0C5FB68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7195673E-66EE-CBFE-F567-864F71F89EC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Étude de cas – Optimisation des transports publics à Londres (suite)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6D56EAFB-B7DB-AA3D-22E7-F7706439F4B9}"/>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335567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Types de modèles de transport</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12ABEC2F-72A2-4C0B-2B7A-3CDF35C0F3DF}"/>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sp>
        <p:nvSpPr>
          <p:cNvPr id="6" name="object 6">
            <a:extLst>
              <a:ext uri="{FF2B5EF4-FFF2-40B4-BE49-F238E27FC236}">
                <a16:creationId xmlns:a16="http://schemas.microsoft.com/office/drawing/2014/main" id="{FEF1F22F-A7CA-7086-3749-7597E8D7910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C19652F1-B5DF-09CB-7425-033E7E12C0F6}"/>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67237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4670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2" y="422573"/>
            <a:ext cx="48262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pic>
        <p:nvPicPr>
          <p:cNvPr id="5" name="Picture 4" descr="A diagram of a model&#10;&#10;AI-generated content may be incorrect.">
            <a:extLst>
              <a:ext uri="{FF2B5EF4-FFF2-40B4-BE49-F238E27FC236}">
                <a16:creationId xmlns:a16="http://schemas.microsoft.com/office/drawing/2014/main" id="{1CEDA26E-8EAF-FCCD-41C3-1F72C194DDDC}"/>
              </a:ext>
            </a:extLst>
          </p:cNvPr>
          <p:cNvPicPr>
            <a:picLocks noChangeAspect="1"/>
          </p:cNvPicPr>
          <p:nvPr/>
        </p:nvPicPr>
        <p:blipFill>
          <a:blip r:embed="rId3" cstate="print">
            <a:extLst>
              <a:ext uri="{28A0092B-C50C-407E-A947-70E740481C1C}">
                <a14:useLocalDpi xmlns:a14="http://schemas.microsoft.com/office/drawing/2010/main" val="0"/>
              </a:ext>
            </a:extLst>
          </a:blip>
          <a:srcRect l="2713" t="13843" r="2739" b="8851"/>
          <a:stretch/>
        </p:blipFill>
        <p:spPr>
          <a:xfrm>
            <a:off x="726279" y="1279519"/>
            <a:ext cx="10733192" cy="4909190"/>
          </a:xfrm>
          <a:prstGeom prst="rect">
            <a:avLst/>
          </a:prstGeom>
        </p:spPr>
      </p:pic>
      <p:sp>
        <p:nvSpPr>
          <p:cNvPr id="3" name="Slide Number Placeholder 2">
            <a:extLst>
              <a:ext uri="{FF2B5EF4-FFF2-40B4-BE49-F238E27FC236}">
                <a16:creationId xmlns:a16="http://schemas.microsoft.com/office/drawing/2014/main" id="{82D6910F-474B-A587-F470-188617FE8B31}"/>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7" name="object 6">
            <a:extLst>
              <a:ext uri="{FF2B5EF4-FFF2-40B4-BE49-F238E27FC236}">
                <a16:creationId xmlns:a16="http://schemas.microsoft.com/office/drawing/2014/main" id="{8CD2CB26-F9F2-8840-E13E-E866DD8D956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EF24DA4F-7CED-7FDC-6FAB-AA08DA420EC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Aperçu des classifications des modèles de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0520FF2-4445-5938-253D-EBA5A07CCF60}"/>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378916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2" y="422573"/>
            <a:ext cx="472706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sp>
        <p:nvSpPr>
          <p:cNvPr id="4" name="object 3">
            <a:extLst>
              <a:ext uri="{FF2B5EF4-FFF2-40B4-BE49-F238E27FC236}">
                <a16:creationId xmlns:a16="http://schemas.microsoft.com/office/drawing/2014/main" id="{72D40F0B-EC18-AEEE-151F-4C0B4722350A}"/>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51637842-C2FE-4EF3-C313-849F32114B48}"/>
              </a:ext>
            </a:extLst>
          </p:cNvPr>
          <p:cNvSpPr txBox="1"/>
          <p:nvPr/>
        </p:nvSpPr>
        <p:spPr>
          <a:xfrm>
            <a:off x="927977" y="1720827"/>
            <a:ext cx="10725152" cy="1380965"/>
          </a:xfrm>
          <a:prstGeom prst="rect">
            <a:avLst/>
          </a:prstGeom>
        </p:spPr>
        <p:txBody>
          <a:bodyPr vert="horz" wrap="square" lIns="0" tIns="16329" rIns="0" bIns="0" rtlCol="0">
            <a:spAutoFit/>
          </a:bodyPr>
          <a:lstStyle/>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modèles macroscopiques analysent les réseaux de transport à grande échelle en traitant le trafic comme un flux continu, plutôt qu'en suivant les véhicules individuels.</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Ces modèles estiment la demande globale en matière de trafic et la capacité du réseau, aidant ainsi les planificateurs à prendre des décisions à long terme en matière d'infrastructures.</a:t>
            </a:r>
          </a:p>
        </p:txBody>
      </p:sp>
      <p:sp>
        <p:nvSpPr>
          <p:cNvPr id="3" name="object 3">
            <a:extLst>
              <a:ext uri="{FF2B5EF4-FFF2-40B4-BE49-F238E27FC236}">
                <a16:creationId xmlns:a16="http://schemas.microsoft.com/office/drawing/2014/main" id="{F335F9C5-43D2-78D4-0DE3-B2B03DF5F36F}"/>
              </a:ext>
            </a:extLst>
          </p:cNvPr>
          <p:cNvSpPr txBox="1"/>
          <p:nvPr/>
        </p:nvSpPr>
        <p:spPr>
          <a:xfrm>
            <a:off x="726282" y="324462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Caractéristiques principales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F0CFAF50-47D2-2236-B035-B4D8D5B7651B}"/>
              </a:ext>
            </a:extLst>
          </p:cNvPr>
          <p:cNvSpPr txBox="1"/>
          <p:nvPr/>
        </p:nvSpPr>
        <p:spPr>
          <a:xfrm>
            <a:off x="920835" y="3705269"/>
            <a:ext cx="6005259" cy="2314553"/>
          </a:xfrm>
          <a:prstGeom prst="rect">
            <a:avLst/>
          </a:prstGeom>
        </p:spPr>
        <p:txBody>
          <a:bodyPr vert="horz" wrap="square" lIns="0" tIns="16329" rIns="0" bIns="0" rtlCol="0">
            <a:spAutoFit/>
          </a:bodyPr>
          <a:lstStyle/>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Approche agrégée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fonctionne avec de grands ensembles de données, et non avec les mouvements individuels des véhicules.</a:t>
            </a:r>
          </a:p>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Basée sur le flux de trafic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utilise des équations telles que la relation vitesse-flux-densité.</a:t>
            </a:r>
          </a:p>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Planification à long terme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convient particulièrement aux stratégies de transport régionales, à l'extension du métro et aux prévisions relatives au réseau routier.</a:t>
            </a:r>
          </a:p>
        </p:txBody>
      </p:sp>
      <p:pic>
        <p:nvPicPr>
          <p:cNvPr id="14" name="Picture 13" descr="A screenshot of a computer&#10;&#10;AI-generated content may be incorrect.">
            <a:extLst>
              <a:ext uri="{FF2B5EF4-FFF2-40B4-BE49-F238E27FC236}">
                <a16:creationId xmlns:a16="http://schemas.microsoft.com/office/drawing/2014/main" id="{26AF5878-F785-5131-7828-797B132764DC}"/>
              </a:ext>
            </a:extLst>
          </p:cNvPr>
          <p:cNvPicPr>
            <a:picLocks noChangeAspect="1"/>
          </p:cNvPicPr>
          <p:nvPr/>
        </p:nvPicPr>
        <p:blipFill>
          <a:blip r:embed="rId3" cstate="print">
            <a:extLst>
              <a:ext uri="{28A0092B-C50C-407E-A947-70E740481C1C}">
                <a14:useLocalDpi xmlns:a14="http://schemas.microsoft.com/office/drawing/2010/main" val="0"/>
              </a:ext>
            </a:extLst>
          </a:blip>
          <a:srcRect l="2176" t="26099" r="10093" b="10780"/>
          <a:stretch/>
        </p:blipFill>
        <p:spPr>
          <a:xfrm>
            <a:off x="7024451" y="3490965"/>
            <a:ext cx="4426983" cy="2680283"/>
          </a:xfrm>
          <a:prstGeom prst="rect">
            <a:avLst/>
          </a:prstGeom>
        </p:spPr>
      </p:pic>
      <p:sp>
        <p:nvSpPr>
          <p:cNvPr id="7" name="Slide Number Placeholder 6">
            <a:extLst>
              <a:ext uri="{FF2B5EF4-FFF2-40B4-BE49-F238E27FC236}">
                <a16:creationId xmlns:a16="http://schemas.microsoft.com/office/drawing/2014/main" id="{B09E3EB6-AF6C-0DAD-5E88-906CF1710500}"/>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11" name="object 6">
            <a:extLst>
              <a:ext uri="{FF2B5EF4-FFF2-40B4-BE49-F238E27FC236}">
                <a16:creationId xmlns:a16="http://schemas.microsoft.com/office/drawing/2014/main" id="{F7A1FDC0-1D98-1A36-2A0C-80CFF5E9D6B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6" name="object 3">
            <a:extLst>
              <a:ext uri="{FF2B5EF4-FFF2-40B4-BE49-F238E27FC236}">
                <a16:creationId xmlns:a16="http://schemas.microsoft.com/office/drawing/2014/main" id="{1A8FDD32-107D-0CA3-3EED-D3506DB9728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Modèles macroscopiques – Analyse à l'échelle de la ville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FFB2F144-EBF5-0B95-0AC3-0E7292408B6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353763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3" y="422573"/>
            <a:ext cx="487028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sp>
        <p:nvSpPr>
          <p:cNvPr id="4" name="object 3">
            <a:extLst>
              <a:ext uri="{FF2B5EF4-FFF2-40B4-BE49-F238E27FC236}">
                <a16:creationId xmlns:a16="http://schemas.microsoft.com/office/drawing/2014/main" id="{95BFC0D6-422F-8D6B-A19A-86BAB8BBCDBF}"/>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Exemple : prévision de la demande future pour une ligne de métro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CAEC0FD-CF8C-B6CD-2781-3EA17F16D08C}"/>
              </a:ext>
            </a:extLst>
          </p:cNvPr>
          <p:cNvSpPr txBox="1"/>
          <p:nvPr/>
        </p:nvSpPr>
        <p:spPr>
          <a:xfrm>
            <a:off x="927977" y="1834063"/>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Crossrail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à Londres → Des modèles de transport ont été utilisés pour prévoir le nombre de passagers, optimiser la fréquence des trains et justifier l'investissement.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Utilisés dans des études de transport à grande échelle pour l'extension des autoroutes, la faisabilité du métro et les politiques nationales de transport.</a:t>
            </a:r>
          </a:p>
        </p:txBody>
      </p:sp>
      <p:sp>
        <p:nvSpPr>
          <p:cNvPr id="3" name="object 3">
            <a:extLst>
              <a:ext uri="{FF2B5EF4-FFF2-40B4-BE49-F238E27FC236}">
                <a16:creationId xmlns:a16="http://schemas.microsoft.com/office/drawing/2014/main" id="{C28ECB40-7ACA-11F9-0A8B-910DDB26905A}"/>
              </a:ext>
            </a:extLst>
          </p:cNvPr>
          <p:cNvSpPr txBox="1"/>
          <p:nvPr/>
        </p:nvSpPr>
        <p:spPr>
          <a:xfrm>
            <a:off x="726283" y="3357865"/>
            <a:ext cx="6131718"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Techniques courantes de modélisation macroscopique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0A47EC3-6262-46C9-DCA0-295201945F3E}"/>
              </a:ext>
            </a:extLst>
          </p:cNvPr>
          <p:cNvSpPr txBox="1"/>
          <p:nvPr/>
        </p:nvSpPr>
        <p:spPr>
          <a:xfrm>
            <a:off x="920836" y="3818505"/>
            <a:ext cx="5684246"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Modèle de transport en quatre étapes (FSM) : génération de trajets, répartition des trajets, choix du mode de transport et répartition du trafic.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Fonctions volume-retard : prédit l'augmentation du temps de trajet en fonction de la congestion.</a:t>
            </a:r>
          </a:p>
        </p:txBody>
      </p:sp>
      <p:pic>
        <p:nvPicPr>
          <p:cNvPr id="9" name="Picture 8" descr="A map of a city&#10;&#10;AI-generated content may be incorrect.">
            <a:extLst>
              <a:ext uri="{FF2B5EF4-FFF2-40B4-BE49-F238E27FC236}">
                <a16:creationId xmlns:a16="http://schemas.microsoft.com/office/drawing/2014/main" id="{FA73162F-8F7E-414D-FF50-354EBCC8C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4187" y="2971366"/>
            <a:ext cx="4975130" cy="2799029"/>
          </a:xfrm>
          <a:prstGeom prst="rect">
            <a:avLst/>
          </a:prstGeom>
        </p:spPr>
      </p:pic>
      <p:sp>
        <p:nvSpPr>
          <p:cNvPr id="7" name="Slide Number Placeholder 6">
            <a:extLst>
              <a:ext uri="{FF2B5EF4-FFF2-40B4-BE49-F238E27FC236}">
                <a16:creationId xmlns:a16="http://schemas.microsoft.com/office/drawing/2014/main" id="{8C4E6804-712C-57A6-C47B-3D763ABA943B}"/>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12" name="object 6">
            <a:extLst>
              <a:ext uri="{FF2B5EF4-FFF2-40B4-BE49-F238E27FC236}">
                <a16:creationId xmlns:a16="http://schemas.microsoft.com/office/drawing/2014/main" id="{E66B136C-EB19-FEAF-1B56-8D252297103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E6F28CE3-1A88-1C73-1395-24BB7907C6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Modèles macroscopiques – Analyse à l'échelle de la ville (suite)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C6FC5A1-EA84-A9AC-1438-11AED57C3D40}"/>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208849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22573"/>
            <a:ext cx="47601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sp>
        <p:nvSpPr>
          <p:cNvPr id="4" name="object 3">
            <a:extLst>
              <a:ext uri="{FF2B5EF4-FFF2-40B4-BE49-F238E27FC236}">
                <a16:creationId xmlns:a16="http://schemas.microsoft.com/office/drawing/2014/main" id="{0EEBDD65-9B4F-B843-2633-B40812DE38ED}"/>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8B8D671-1FA7-0877-9F3A-FE648273025D}"/>
              </a:ext>
            </a:extLst>
          </p:cNvPr>
          <p:cNvSpPr txBox="1"/>
          <p:nvPr/>
        </p:nvSpPr>
        <p:spPr>
          <a:xfrm>
            <a:off x="927977" y="1881197"/>
            <a:ext cx="10725152"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modèles microscopiques simulent les interactions individuelles entre véhicules, notamment l'accélération, les changements de voie et les comportements d'arrêt.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Utilisés pour l'analyse détaillée du trafic routier, des intersections et des réseaux autoroutiers.</a:t>
            </a:r>
          </a:p>
        </p:txBody>
      </p:sp>
      <p:sp>
        <p:nvSpPr>
          <p:cNvPr id="3" name="object 3">
            <a:extLst>
              <a:ext uri="{FF2B5EF4-FFF2-40B4-BE49-F238E27FC236}">
                <a16:creationId xmlns:a16="http://schemas.microsoft.com/office/drawing/2014/main" id="{8884BAAF-7994-20AE-2DF3-1C8300ACB6A7}"/>
              </a:ext>
            </a:extLst>
          </p:cNvPr>
          <p:cNvSpPr txBox="1"/>
          <p:nvPr/>
        </p:nvSpPr>
        <p:spPr>
          <a:xfrm>
            <a:off x="726282" y="32177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Caractéristiques principales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923F6567-1204-DCBF-BD77-816678AA0ADD}"/>
              </a:ext>
            </a:extLst>
          </p:cNvPr>
          <p:cNvSpPr txBox="1"/>
          <p:nvPr/>
        </p:nvSpPr>
        <p:spPr>
          <a:xfrm>
            <a:off x="920835" y="3678350"/>
            <a:ext cx="6783471" cy="203755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Modélisation spécifique au conducteur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Capture des comportements tels que les changements de voie, les insertions et les temps de réaction.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Simulations dynamiques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chaque véhicule est modélisé comme une entité distincte.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Idéal pour l'analyse localisée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utilisé pour évaluer l'efficacité des intersections, la conception des ronds-points et les essais de véhicules autonomes.</a:t>
            </a:r>
          </a:p>
        </p:txBody>
      </p:sp>
      <p:pic>
        <p:nvPicPr>
          <p:cNvPr id="12" name="Picture 11" descr="A screenshot of a computer&#10;&#10;AI-generated content may be incorrect.">
            <a:extLst>
              <a:ext uri="{FF2B5EF4-FFF2-40B4-BE49-F238E27FC236}">
                <a16:creationId xmlns:a16="http://schemas.microsoft.com/office/drawing/2014/main" id="{3727F0C6-68E5-26AD-B67D-A1BA437D4F1F}"/>
              </a:ext>
            </a:extLst>
          </p:cNvPr>
          <p:cNvPicPr>
            <a:picLocks noChangeAspect="1"/>
          </p:cNvPicPr>
          <p:nvPr/>
        </p:nvPicPr>
        <p:blipFill>
          <a:blip r:embed="rId3" cstate="print">
            <a:extLst>
              <a:ext uri="{28A0092B-C50C-407E-A947-70E740481C1C}">
                <a14:useLocalDpi xmlns:a14="http://schemas.microsoft.com/office/drawing/2010/main" val="0"/>
              </a:ext>
            </a:extLst>
          </a:blip>
          <a:srcRect l="5040" t="25106" r="6274" b="9787"/>
          <a:stretch/>
        </p:blipFill>
        <p:spPr>
          <a:xfrm>
            <a:off x="8210144" y="3784909"/>
            <a:ext cx="3492230" cy="2157380"/>
          </a:xfrm>
          <a:prstGeom prst="rect">
            <a:avLst/>
          </a:prstGeom>
        </p:spPr>
      </p:pic>
      <p:sp>
        <p:nvSpPr>
          <p:cNvPr id="7" name="Slide Number Placeholder 6">
            <a:extLst>
              <a:ext uri="{FF2B5EF4-FFF2-40B4-BE49-F238E27FC236}">
                <a16:creationId xmlns:a16="http://schemas.microsoft.com/office/drawing/2014/main" id="{E5AAF10E-7E8B-9D77-D262-8B0B496D8254}"/>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11" name="object 6">
            <a:extLst>
              <a:ext uri="{FF2B5EF4-FFF2-40B4-BE49-F238E27FC236}">
                <a16:creationId xmlns:a16="http://schemas.microsoft.com/office/drawing/2014/main" id="{44AB096B-043E-FA17-E23C-F6814BA5C6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4DD136D2-D55D-9A7C-320D-3DBDE852DA8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Modèles microscopiques – Comportement individuel des véhicules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34F6BCC-5580-855F-ECF3-443B09851808}"/>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452995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03389-8EA2-A8ED-6CDD-75AE6EB4D3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506F0A9-D080-2A59-8570-B9B8C8DC11D2}"/>
              </a:ext>
            </a:extLst>
          </p:cNvPr>
          <p:cNvSpPr txBox="1">
            <a:spLocks noGrp="1"/>
          </p:cNvSpPr>
          <p:nvPr>
            <p:ph type="title"/>
          </p:nvPr>
        </p:nvSpPr>
        <p:spPr>
          <a:xfrm>
            <a:off x="726281" y="422573"/>
            <a:ext cx="495842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sp>
        <p:nvSpPr>
          <p:cNvPr id="4" name="object 3">
            <a:extLst>
              <a:ext uri="{FF2B5EF4-FFF2-40B4-BE49-F238E27FC236}">
                <a16:creationId xmlns:a16="http://schemas.microsoft.com/office/drawing/2014/main" id="{E1AF0A71-844D-2BBA-60A0-4BFEB0193DCF}"/>
              </a:ext>
            </a:extLst>
          </p:cNvPr>
          <p:cNvSpPr txBox="1"/>
          <p:nvPr/>
        </p:nvSpPr>
        <p:spPr>
          <a:xfrm>
            <a:off x="733424" y="1277452"/>
            <a:ext cx="10718010" cy="3025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Exemple : évaluation des politiques de sécurité routière à l'aide de modèles de conduite basés sur l'IA</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F8F43EBF-8215-25E1-B77B-168EF6BEB5C4}"/>
              </a:ext>
            </a:extLst>
          </p:cNvPr>
          <p:cNvSpPr txBox="1"/>
          <p:nvPr/>
        </p:nvSpPr>
        <p:spPr>
          <a:xfrm>
            <a:off x="927977" y="1627922"/>
            <a:ext cx="7329903" cy="1781074"/>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Simulation du comportement lors des changements de voie afin d'évaluer les zones à risque d'accident.</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Test des stratégies d'optimisation des feux de circulation en milieu urbain.</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Utilisation pour les simulations de voitures autonomes (par exemple, Tesla, Waymo).</a:t>
            </a:r>
          </a:p>
        </p:txBody>
      </p:sp>
      <p:sp>
        <p:nvSpPr>
          <p:cNvPr id="3" name="object 3">
            <a:extLst>
              <a:ext uri="{FF2B5EF4-FFF2-40B4-BE49-F238E27FC236}">
                <a16:creationId xmlns:a16="http://schemas.microsoft.com/office/drawing/2014/main" id="{5693F56D-B084-1607-30E7-FBF9C26AAF41}"/>
              </a:ext>
            </a:extLst>
          </p:cNvPr>
          <p:cNvSpPr txBox="1"/>
          <p:nvPr/>
        </p:nvSpPr>
        <p:spPr>
          <a:xfrm>
            <a:off x="726282" y="3078128"/>
            <a:ext cx="6520824"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latin typeface="Aptos" panose="020B0004020202020204" pitchFamily="34" charset="0"/>
              </a:rPr>
              <a:t>Techniques courantes de modélisation microscopique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9DAC2BC0-4102-BFF9-8DA8-13AA9C6914B3}"/>
              </a:ext>
            </a:extLst>
          </p:cNvPr>
          <p:cNvSpPr txBox="1"/>
          <p:nvPr/>
        </p:nvSpPr>
        <p:spPr>
          <a:xfrm>
            <a:off x="920835" y="3362496"/>
            <a:ext cx="10725152" cy="176055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Modèles de suivi de voiture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Simulent la manière dont les conducteurs maintiennent leur distance (par exemple, modèle Gipps, modèle de conducteur intelligent).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Modèles de changement de voie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Prédisent les décisions des conducteurs de changer de voie (par exemple, modèle MOBIL, modèle Wiedemann).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Modèles d'acceptation des écarts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Utilisés pour l'analyse du comportement lors des insertions et aux intersections.</a:t>
            </a:r>
          </a:p>
        </p:txBody>
      </p:sp>
      <p:sp>
        <p:nvSpPr>
          <p:cNvPr id="7" name="object 3">
            <a:extLst>
              <a:ext uri="{FF2B5EF4-FFF2-40B4-BE49-F238E27FC236}">
                <a16:creationId xmlns:a16="http://schemas.microsoft.com/office/drawing/2014/main" id="{1D2381CD-1ECA-1B60-3DE5-F33685E975F5}"/>
              </a:ext>
            </a:extLst>
          </p:cNvPr>
          <p:cNvSpPr txBox="1"/>
          <p:nvPr/>
        </p:nvSpPr>
        <p:spPr>
          <a:xfrm>
            <a:off x="726282" y="5402884"/>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Logiciels courants de modélisation microscopique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7E272A11-01AF-117A-9270-28421E8D6EAE}"/>
              </a:ext>
            </a:extLst>
          </p:cNvPr>
          <p:cNvSpPr txBox="1"/>
          <p:nvPr/>
        </p:nvSpPr>
        <p:spPr>
          <a:xfrm>
            <a:off x="920835" y="5863524"/>
            <a:ext cx="10725152" cy="319328"/>
          </a:xfrm>
          <a:prstGeom prst="rect">
            <a:avLst/>
          </a:prstGeom>
        </p:spPr>
        <p:txBody>
          <a:bodyPr vert="horz" wrap="square" lIns="0" tIns="16329" rIns="0" bIns="0" rtlCol="0">
            <a:spAutoFit/>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VISSIM, AIMSUN, SUMO,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TransModeler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Simulent les mouvements au niveau des véhicules.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2" name="Picture 11" descr="A car with a computer on the dashboard&#10;&#10;AI-generated content may be incorrect.">
            <a:extLst>
              <a:ext uri="{FF2B5EF4-FFF2-40B4-BE49-F238E27FC236}">
                <a16:creationId xmlns:a16="http://schemas.microsoft.com/office/drawing/2014/main" id="{CE5680B2-F7D9-8AFE-D069-D55B41EBB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7880" y="1548036"/>
            <a:ext cx="3625220" cy="1839799"/>
          </a:xfrm>
          <a:prstGeom prst="rect">
            <a:avLst/>
          </a:prstGeom>
        </p:spPr>
      </p:pic>
      <p:sp>
        <p:nvSpPr>
          <p:cNvPr id="11" name="Slide Number Placeholder 10">
            <a:extLst>
              <a:ext uri="{FF2B5EF4-FFF2-40B4-BE49-F238E27FC236}">
                <a16:creationId xmlns:a16="http://schemas.microsoft.com/office/drawing/2014/main" id="{260DC4DA-7AC6-3935-26D6-F80F03B2A080}"/>
              </a:ext>
            </a:extLst>
          </p:cNvPr>
          <p:cNvSpPr>
            <a:spLocks noGrp="1"/>
          </p:cNvSpPr>
          <p:nvPr>
            <p:ph type="sldNum" sz="quarter" idx="7"/>
          </p:nvPr>
        </p:nvSpPr>
        <p:spPr/>
        <p:txBody>
          <a:bodyPr/>
          <a:lstStyle/>
          <a:p>
            <a:pPr marL="103685">
              <a:lnSpc>
                <a:spcPts val="1633"/>
              </a:lnSpc>
            </a:pPr>
            <a:fld id="{81D60167-4931-47E6-BA6A-407CBD079E47}" type="slidenum">
              <a:rPr lang="en-AT" spc="-64" smtClean="0"/>
              <a:t>24</a:t>
            </a:fld>
            <a:endParaRPr lang="en-AT" spc="-64" dirty="0"/>
          </a:p>
        </p:txBody>
      </p:sp>
      <p:sp>
        <p:nvSpPr>
          <p:cNvPr id="14" name="object 6">
            <a:extLst>
              <a:ext uri="{FF2B5EF4-FFF2-40B4-BE49-F238E27FC236}">
                <a16:creationId xmlns:a16="http://schemas.microsoft.com/office/drawing/2014/main" id="{00B7E23F-DA53-62C2-1C61-3D734F5961F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FE31537-9D67-E3A5-2816-9189BB35EB4B}"/>
              </a:ext>
            </a:extLst>
          </p:cNvPr>
          <p:cNvSpPr txBox="1"/>
          <p:nvPr/>
        </p:nvSpPr>
        <p:spPr>
          <a:xfrm>
            <a:off x="726280" y="893699"/>
            <a:ext cx="10733191" cy="324265"/>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solidFill>
                  <a:schemeClr val="tx1"/>
                </a:solidFill>
                <a:latin typeface="Aptos" panose="020B0004020202020204" pitchFamily="34" charset="0"/>
                <a:ea typeface="Aptos" panose="020B0004020202020204" pitchFamily="34" charset="0"/>
                <a:cs typeface="Times New Roman" panose="02020603050405020304" pitchFamily="18" charset="0"/>
              </a:rPr>
              <a:t>3.3. Modèles microscopiques – Comportement individuel des véhicules (suite)</a:t>
            </a:r>
            <a:endParaRPr lang="en-GB" sz="28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FE063BE-F9E7-F6F7-E3DF-EC6C1E8EE511}"/>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770951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A207-3468-F6B2-E89C-FCF1D85532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A4C3DF-DF50-FF41-6C83-813B35AA051E}"/>
              </a:ext>
            </a:extLst>
          </p:cNvPr>
          <p:cNvSpPr txBox="1">
            <a:spLocks noGrp="1"/>
          </p:cNvSpPr>
          <p:nvPr>
            <p:ph type="title"/>
          </p:nvPr>
        </p:nvSpPr>
        <p:spPr>
          <a:xfrm>
            <a:off x="726282" y="422573"/>
            <a:ext cx="474910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sp>
        <p:nvSpPr>
          <p:cNvPr id="4" name="object 3">
            <a:extLst>
              <a:ext uri="{FF2B5EF4-FFF2-40B4-BE49-F238E27FC236}">
                <a16:creationId xmlns:a16="http://schemas.microsoft.com/office/drawing/2014/main" id="{CEFA93FC-B574-2609-4DD5-27C5CF9ACC0C}"/>
              </a:ext>
            </a:extLst>
          </p:cNvPr>
          <p:cNvSpPr txBox="1"/>
          <p:nvPr/>
        </p:nvSpPr>
        <p:spPr>
          <a:xfrm>
            <a:off x="733424" y="126972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D5494A83-01CA-0665-9935-128856BAEDE6}"/>
              </a:ext>
            </a:extLst>
          </p:cNvPr>
          <p:cNvSpPr txBox="1"/>
          <p:nvPr/>
        </p:nvSpPr>
        <p:spPr>
          <a:xfrm>
            <a:off x="927977" y="173036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Simulation du comportement lors des changements de voie afin d'évaluer les zones à risque d'accident.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Test des stratégies d'optimisation des feux de circulation en milieu urbain.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Utilisation pour les simulations de voitures autonomes (par exemple, Tesla, Waymo).</a:t>
            </a:r>
          </a:p>
        </p:txBody>
      </p:sp>
      <p:sp>
        <p:nvSpPr>
          <p:cNvPr id="3" name="object 3">
            <a:extLst>
              <a:ext uri="{FF2B5EF4-FFF2-40B4-BE49-F238E27FC236}">
                <a16:creationId xmlns:a16="http://schemas.microsoft.com/office/drawing/2014/main" id="{DB2AD633-F3B7-5635-611A-A82ED857154E}"/>
              </a:ext>
            </a:extLst>
          </p:cNvPr>
          <p:cNvSpPr txBox="1"/>
          <p:nvPr/>
        </p:nvSpPr>
        <p:spPr>
          <a:xfrm>
            <a:off x="726282" y="322589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Caractéristiques principales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21817101-8840-EE48-A819-6B8A7CC785E6}"/>
              </a:ext>
            </a:extLst>
          </p:cNvPr>
          <p:cNvSpPr txBox="1"/>
          <p:nvPr/>
        </p:nvSpPr>
        <p:spPr>
          <a:xfrm>
            <a:off x="920835" y="3686530"/>
            <a:ext cx="6783471" cy="231455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Niveau de détail moyen : Capture des groupes de véhicules plutôt que chaque véhicule individuellement.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Répartition dynamique du trafic : simule l'évolution du trafic au fil du temps.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Idéal pour l'analyse des flux de circulation à moyenne échelle : fonctionne bien pour les études au niveau des corridors, l'évaluation de l'impact des incidents de circulation et l'évaluation de la tarification de la congestion.</a:t>
            </a:r>
          </a:p>
        </p:txBody>
      </p:sp>
      <p:pic>
        <p:nvPicPr>
          <p:cNvPr id="9" name="Picture 8" descr="A screenshot of a computer&#10;&#10;AI-generated content may be incorrect.">
            <a:extLst>
              <a:ext uri="{FF2B5EF4-FFF2-40B4-BE49-F238E27FC236}">
                <a16:creationId xmlns:a16="http://schemas.microsoft.com/office/drawing/2014/main" id="{02F1FBE8-0242-1F3F-EF22-3BB05E4C50E3}"/>
              </a:ext>
            </a:extLst>
          </p:cNvPr>
          <p:cNvPicPr>
            <a:picLocks noChangeAspect="1"/>
          </p:cNvPicPr>
          <p:nvPr/>
        </p:nvPicPr>
        <p:blipFill>
          <a:blip r:embed="rId3" cstate="print">
            <a:extLst>
              <a:ext uri="{28A0092B-C50C-407E-A947-70E740481C1C}">
                <a14:useLocalDpi xmlns:a14="http://schemas.microsoft.com/office/drawing/2010/main" val="0"/>
              </a:ext>
            </a:extLst>
          </a:blip>
          <a:srcRect l="6114" t="25389" r="4363" b="4908"/>
          <a:stretch/>
        </p:blipFill>
        <p:spPr>
          <a:xfrm>
            <a:off x="7754017" y="3569872"/>
            <a:ext cx="3899112" cy="2554693"/>
          </a:xfrm>
          <a:prstGeom prst="rect">
            <a:avLst/>
          </a:prstGeom>
        </p:spPr>
      </p:pic>
      <p:sp>
        <p:nvSpPr>
          <p:cNvPr id="7" name="Slide Number Placeholder 6">
            <a:extLst>
              <a:ext uri="{FF2B5EF4-FFF2-40B4-BE49-F238E27FC236}">
                <a16:creationId xmlns:a16="http://schemas.microsoft.com/office/drawing/2014/main" id="{C0A2D584-228E-20E0-31A7-783DCD85ED88}"/>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12" name="object 6">
            <a:extLst>
              <a:ext uri="{FF2B5EF4-FFF2-40B4-BE49-F238E27FC236}">
                <a16:creationId xmlns:a16="http://schemas.microsoft.com/office/drawing/2014/main" id="{DCC82D62-F327-D0B8-2C90-FE3701C118B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97DD5E68-ACC9-1A9F-A6A7-783A5395201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Modèles mésoscopiques – Approche hybride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E24A73B-0035-E995-8762-D1B7EE4DB220}"/>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853028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BF67-78F5-C08F-B87E-A4873A75E2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C78163-9DE5-58CA-FBD7-34291F452D79}"/>
              </a:ext>
            </a:extLst>
          </p:cNvPr>
          <p:cNvSpPr txBox="1">
            <a:spLocks noGrp="1"/>
          </p:cNvSpPr>
          <p:nvPr>
            <p:ph type="title"/>
          </p:nvPr>
        </p:nvSpPr>
        <p:spPr>
          <a:xfrm>
            <a:off x="726282" y="422573"/>
            <a:ext cx="474910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Types de modèles de transport</a:t>
            </a:r>
            <a:endParaRPr lang="en-US" sz="2400" b="1" dirty="0">
              <a:solidFill>
                <a:schemeClr val="bg1"/>
              </a:solidFill>
            </a:endParaRPr>
          </a:p>
        </p:txBody>
      </p:sp>
      <p:sp>
        <p:nvSpPr>
          <p:cNvPr id="4" name="object 3">
            <a:extLst>
              <a:ext uri="{FF2B5EF4-FFF2-40B4-BE49-F238E27FC236}">
                <a16:creationId xmlns:a16="http://schemas.microsoft.com/office/drawing/2014/main" id="{1C266AA1-D281-E66B-2921-5A3EE02B4872}"/>
              </a:ext>
            </a:extLst>
          </p:cNvPr>
          <p:cNvSpPr txBox="1"/>
          <p:nvPr/>
        </p:nvSpPr>
        <p:spPr>
          <a:xfrm>
            <a:off x="733424" y="1200217"/>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Exemple : simulation du trafic pour la tarification des routes à péage aux Pays-Bas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52A2300E-B543-D884-DB86-BE5D2D0C2245}"/>
              </a:ext>
            </a:extLst>
          </p:cNvPr>
          <p:cNvSpPr txBox="1"/>
          <p:nvPr/>
        </p:nvSpPr>
        <p:spPr>
          <a:xfrm>
            <a:off x="927977" y="1660857"/>
            <a:ext cx="10725152" cy="11809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modèles mésoscopiques ont permis de prédire l'influence de la tarification dynamique des péages sur le choix d'itinéraire des conducteurs.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Résultat : réduction des embouteillages aux heures de pointe grâce au transfert de la demande vers des itinéraires alternatifs.</a:t>
            </a:r>
          </a:p>
        </p:txBody>
      </p:sp>
      <p:sp>
        <p:nvSpPr>
          <p:cNvPr id="3" name="object 3">
            <a:extLst>
              <a:ext uri="{FF2B5EF4-FFF2-40B4-BE49-F238E27FC236}">
                <a16:creationId xmlns:a16="http://schemas.microsoft.com/office/drawing/2014/main" id="{07502DB6-7AC6-A20D-A315-21B9E96C3116}"/>
              </a:ext>
            </a:extLst>
          </p:cNvPr>
          <p:cNvSpPr txBox="1"/>
          <p:nvPr/>
        </p:nvSpPr>
        <p:spPr>
          <a:xfrm>
            <a:off x="726282" y="2657564"/>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Où les modèles mésoscopiques sont-ils utilisés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0137F59D-12B1-7ABC-3871-9AAE89E6EDDF}"/>
              </a:ext>
            </a:extLst>
          </p:cNvPr>
          <p:cNvSpPr txBox="1"/>
          <p:nvPr/>
        </p:nvSpPr>
        <p:spPr>
          <a:xfrm>
            <a:off x="920835" y="3118204"/>
            <a:ext cx="10725152"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Systèmes de gestion du trafic urbain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Prédisent la congestion du trafic aux intersections au niveau de la ville.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Analyse des routes à péage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Évalue le comportement des conducteurs en réponse aux stratégies tarifaires.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Simulations de voies rapides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Utilisées en Californie pour optimiser les politiques relatives aux voies réservées aux véhicules multi-occupants (HOV).</a:t>
            </a:r>
          </a:p>
        </p:txBody>
      </p:sp>
      <p:sp>
        <p:nvSpPr>
          <p:cNvPr id="7" name="object 3">
            <a:extLst>
              <a:ext uri="{FF2B5EF4-FFF2-40B4-BE49-F238E27FC236}">
                <a16:creationId xmlns:a16="http://schemas.microsoft.com/office/drawing/2014/main" id="{537C3C08-F944-DFAA-CD9B-E789E91AD88D}"/>
              </a:ext>
            </a:extLst>
          </p:cNvPr>
          <p:cNvSpPr txBox="1"/>
          <p:nvPr/>
        </p:nvSpPr>
        <p:spPr>
          <a:xfrm>
            <a:off x="733424" y="4931872"/>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Logiciels courants de modélisation mésoscopique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70BF008-43C7-57C0-76E2-BE5A03CC4FA4}"/>
              </a:ext>
            </a:extLst>
          </p:cNvPr>
          <p:cNvSpPr txBox="1"/>
          <p:nvPr/>
        </p:nvSpPr>
        <p:spPr>
          <a:xfrm>
            <a:off x="927977" y="5475741"/>
            <a:ext cx="10725152" cy="285729"/>
          </a:xfrm>
          <a:prstGeom prst="rect">
            <a:avLst/>
          </a:prstGeom>
        </p:spPr>
        <p:txBody>
          <a:bodyPr vert="horz" wrap="square" lIns="0" tIns="16329" rIns="0" bIns="0" rtlCol="0">
            <a:spAutoFit/>
          </a:bodyPr>
          <a:lstStyle/>
          <a:p>
            <a:pPr marL="342900" marR="0" lvl="0" indent="-342900">
              <a:lnSpc>
                <a:spcPct val="115000"/>
              </a:lnSpc>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AIMSUN Next, </a:t>
            </a:r>
            <a:r>
              <a:rPr lang="en-US" sz="1600" b="1" kern="100" dirty="0" err="1">
                <a:effectLst/>
                <a:latin typeface="Aptos" panose="020B0004020202020204" pitchFamily="34" charset="0"/>
                <a:ea typeface="Aptos" panose="020B0004020202020204" pitchFamily="34" charset="0"/>
                <a:cs typeface="Times New Roman" panose="02020603050405020304" pitchFamily="18" charset="0"/>
              </a:rPr>
              <a:t>Dynameq</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600" b="1" kern="100" dirty="0" err="1">
                <a:effectLst/>
                <a:latin typeface="Aptos" panose="020B0004020202020204" pitchFamily="34" charset="0"/>
                <a:ea typeface="Aptos" panose="020B0004020202020204" pitchFamily="34" charset="0"/>
                <a:cs typeface="Times New Roman" panose="02020603050405020304" pitchFamily="18" charset="0"/>
              </a:rPr>
              <a:t>MATSim</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 PTV </a:t>
            </a:r>
            <a:r>
              <a:rPr lang="en-US" sz="1600" b="1" kern="100" dirty="0" err="1">
                <a:effectLst/>
                <a:latin typeface="Aptos" panose="020B0004020202020204" pitchFamily="34" charset="0"/>
                <a:ea typeface="Aptos" panose="020B0004020202020204" pitchFamily="34" charset="0"/>
                <a:cs typeface="Times New Roman" panose="02020603050405020304" pitchFamily="18" charset="0"/>
              </a:rPr>
              <a:t>Vistro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 Utilisés pour l'analyse du trafic sur les corridors.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Slide Number Placeholder 10">
            <a:extLst>
              <a:ext uri="{FF2B5EF4-FFF2-40B4-BE49-F238E27FC236}">
                <a16:creationId xmlns:a16="http://schemas.microsoft.com/office/drawing/2014/main" id="{C6F78EF6-6C3B-2D53-5932-9DA6DA721CFA}"/>
              </a:ext>
            </a:extLst>
          </p:cNvPr>
          <p:cNvSpPr>
            <a:spLocks noGrp="1"/>
          </p:cNvSpPr>
          <p:nvPr>
            <p:ph type="sldNum" sz="quarter" idx="7"/>
          </p:nvPr>
        </p:nvSpPr>
        <p:spPr/>
        <p:txBody>
          <a:bodyPr/>
          <a:lstStyle/>
          <a:p>
            <a:pPr marL="103685">
              <a:lnSpc>
                <a:spcPts val="1633"/>
              </a:lnSpc>
            </a:pPr>
            <a:fld id="{81D60167-4931-47E6-BA6A-407CBD079E47}" type="slidenum">
              <a:rPr lang="en-AT" spc="-64" smtClean="0"/>
              <a:t>26</a:t>
            </a:fld>
            <a:endParaRPr lang="en-AT" spc="-64" dirty="0"/>
          </a:p>
        </p:txBody>
      </p:sp>
      <p:sp>
        <p:nvSpPr>
          <p:cNvPr id="13" name="object 6">
            <a:extLst>
              <a:ext uri="{FF2B5EF4-FFF2-40B4-BE49-F238E27FC236}">
                <a16:creationId xmlns:a16="http://schemas.microsoft.com/office/drawing/2014/main" id="{7B8BCD57-3564-CE2D-507A-DD53D8EFA1F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8EAE7849-A05D-532E-FE3D-78EF8A9B13DF}"/>
              </a:ext>
            </a:extLst>
          </p:cNvPr>
          <p:cNvSpPr txBox="1"/>
          <p:nvPr/>
        </p:nvSpPr>
        <p:spPr>
          <a:xfrm>
            <a:off x="726280" y="838614"/>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Modèles mésoscopiques – Approche hybride (suite)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7544286-6525-24C7-8074-6CD0DC2AB333}"/>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430348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8976-BA82-8C4D-7849-A1BDE57AEA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D8AA2C-2D76-A2B0-6CDF-688E99484C0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Approches mathématiques dans la modélisation des transports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C30FAAA2-9BE7-7F20-1855-F88D9626C95A}"/>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6" name="object 6">
            <a:extLst>
              <a:ext uri="{FF2B5EF4-FFF2-40B4-BE49-F238E27FC236}">
                <a16:creationId xmlns:a16="http://schemas.microsoft.com/office/drawing/2014/main" id="{E920643B-EDA7-7D24-5AA2-66E1F5AED3E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C7C20C66-D503-F4BD-9E71-AE9E407AAEE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754183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CE9F-3D99-6176-DFE2-9D4D59DD01D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1F9F95-1089-E1E9-961F-76B8AD2C5A6D}"/>
              </a:ext>
            </a:extLst>
          </p:cNvPr>
          <p:cNvSpPr txBox="1">
            <a:spLocks noGrp="1"/>
          </p:cNvSpPr>
          <p:nvPr>
            <p:ph type="title"/>
          </p:nvPr>
        </p:nvSpPr>
        <p:spPr>
          <a:xfrm>
            <a:off x="726281" y="422573"/>
            <a:ext cx="943127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Approches mathématiques dans la modélisation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BF975647-1F8A-356C-51DA-A978C51B4CE1}"/>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FA7EACE-8AF5-9421-59B7-6D43E84CC954}"/>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Utilise des équations mathématiques fixes pour prédire les conditions exactes de transport.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Suppose un comportement constant des conducteurs et des niveaux de demande fixes.</a:t>
            </a:r>
          </a:p>
        </p:txBody>
      </p:sp>
      <p:sp>
        <p:nvSpPr>
          <p:cNvPr id="3" name="object 3">
            <a:extLst>
              <a:ext uri="{FF2B5EF4-FFF2-40B4-BE49-F238E27FC236}">
                <a16:creationId xmlns:a16="http://schemas.microsoft.com/office/drawing/2014/main" id="{B7B886EB-8ABD-2BDC-AF08-4FAF40ABE5F1}"/>
              </a:ext>
            </a:extLst>
          </p:cNvPr>
          <p:cNvSpPr txBox="1"/>
          <p:nvPr/>
        </p:nvSpPr>
        <p:spPr>
          <a:xfrm>
            <a:off x="726282" y="2877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Exemple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CDCDF3-ACB8-EC6A-488C-938EEB481C4A}"/>
              </a:ext>
            </a:extLst>
          </p:cNvPr>
          <p:cNvSpPr txBox="1"/>
          <p:nvPr/>
        </p:nvSpPr>
        <p:spPr>
          <a:xfrm>
            <a:off x="920835" y="33385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 modèle déterministe peut prédire les niveaux exacts de congestion sur une autoroute dans des conditions données (par exemple, volume de trafic, limitations de vitesse).</a:t>
            </a:r>
          </a:p>
        </p:txBody>
      </p:sp>
      <p:sp>
        <p:nvSpPr>
          <p:cNvPr id="7" name="object 3">
            <a:extLst>
              <a:ext uri="{FF2B5EF4-FFF2-40B4-BE49-F238E27FC236}">
                <a16:creationId xmlns:a16="http://schemas.microsoft.com/office/drawing/2014/main" id="{00B643C6-3391-9897-23E1-00D13845F4AE}"/>
              </a:ext>
            </a:extLst>
          </p:cNvPr>
          <p:cNvSpPr txBox="1"/>
          <p:nvPr/>
        </p:nvSpPr>
        <p:spPr>
          <a:xfrm>
            <a:off x="733424" y="405104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Limites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49588FE-F777-B83E-FD50-484984F8D5AD}"/>
              </a:ext>
            </a:extLst>
          </p:cNvPr>
          <p:cNvSpPr txBox="1"/>
          <p:nvPr/>
        </p:nvSpPr>
        <p:spPr>
          <a:xfrm>
            <a:off x="927977" y="459491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Ne peut pas tenir compte des changements de voie soudains ou des embouteillages imprévisibles.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Convient mieux aux modèles macroscopiques.</a:t>
            </a:r>
          </a:p>
        </p:txBody>
      </p:sp>
      <p:sp>
        <p:nvSpPr>
          <p:cNvPr id="11" name="Slide Number Placeholder 10">
            <a:extLst>
              <a:ext uri="{FF2B5EF4-FFF2-40B4-BE49-F238E27FC236}">
                <a16:creationId xmlns:a16="http://schemas.microsoft.com/office/drawing/2014/main" id="{B94226C4-9585-FAC0-D97D-16201E71905D}"/>
              </a:ext>
            </a:extLst>
          </p:cNvPr>
          <p:cNvSpPr>
            <a:spLocks noGrp="1"/>
          </p:cNvSpPr>
          <p:nvPr>
            <p:ph type="sldNum" sz="quarter" idx="7"/>
          </p:nvPr>
        </p:nvSpPr>
        <p:spPr/>
        <p:txBody>
          <a:bodyPr/>
          <a:lstStyle/>
          <a:p>
            <a:pPr marL="103685">
              <a:lnSpc>
                <a:spcPts val="1633"/>
              </a:lnSpc>
            </a:pPr>
            <a:fld id="{81D60167-4931-47E6-BA6A-407CBD079E47}" type="slidenum">
              <a:rPr lang="en-AT" spc="-64" smtClean="0"/>
              <a:t>28</a:t>
            </a:fld>
            <a:endParaRPr lang="en-AT" spc="-64" dirty="0"/>
          </a:p>
        </p:txBody>
      </p:sp>
      <p:sp>
        <p:nvSpPr>
          <p:cNvPr id="13" name="object 6">
            <a:extLst>
              <a:ext uri="{FF2B5EF4-FFF2-40B4-BE49-F238E27FC236}">
                <a16:creationId xmlns:a16="http://schemas.microsoft.com/office/drawing/2014/main" id="{CA55271F-8075-B0DD-9513-4189C5201BC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7EA21954-847E-77AC-2078-D0D53B791B6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Modèles déterministes – Prédire des résultats fixes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575B7FD-BA9D-6CE9-30E7-3BEF73FD61BF}"/>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815204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E25D-EF92-7588-DCC4-25BE157837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452C16-B471-716B-8A56-D7FC68FB0411}"/>
              </a:ext>
            </a:extLst>
          </p:cNvPr>
          <p:cNvSpPr txBox="1">
            <a:spLocks noGrp="1"/>
          </p:cNvSpPr>
          <p:nvPr>
            <p:ph type="title"/>
          </p:nvPr>
        </p:nvSpPr>
        <p:spPr>
          <a:xfrm>
            <a:off x="726281" y="422573"/>
            <a:ext cx="928805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Approches mathématiques dans la modélisation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D63910FD-9F18-2DD9-6AA0-0E8812361961}"/>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B6906948-2E2D-E16C-CF50-D6F32B673AD2}"/>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Intègre des distributions de probabilité pour tenir compte de la variabilité de la demande de transport et du comportement humain.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Simule les incertitudes du monde réel, ce qui la rend plus flexible et plus réaliste.</a:t>
            </a:r>
          </a:p>
        </p:txBody>
      </p:sp>
      <p:sp>
        <p:nvSpPr>
          <p:cNvPr id="3" name="object 3">
            <a:extLst>
              <a:ext uri="{FF2B5EF4-FFF2-40B4-BE49-F238E27FC236}">
                <a16:creationId xmlns:a16="http://schemas.microsoft.com/office/drawing/2014/main" id="{766F7C44-F6EB-4B28-E47D-FD149A4BA8A8}"/>
              </a:ext>
            </a:extLst>
          </p:cNvPr>
          <p:cNvSpPr txBox="1"/>
          <p:nvPr/>
        </p:nvSpPr>
        <p:spPr>
          <a:xfrm>
            <a:off x="726282" y="2877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Exemple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F7DAD0-92EA-18B9-8351-D1E9C2D394D1}"/>
              </a:ext>
            </a:extLst>
          </p:cNvPr>
          <p:cNvSpPr txBox="1"/>
          <p:nvPr/>
        </p:nvSpPr>
        <p:spPr>
          <a:xfrm>
            <a:off x="920835" y="33385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 modèle stochastique peut prédire différents scénarios de congestion pour une même autoroute en fonction des comportements variables des conducteurs.</a:t>
            </a:r>
          </a:p>
        </p:txBody>
      </p:sp>
      <p:sp>
        <p:nvSpPr>
          <p:cNvPr id="7" name="object 3">
            <a:extLst>
              <a:ext uri="{FF2B5EF4-FFF2-40B4-BE49-F238E27FC236}">
                <a16:creationId xmlns:a16="http://schemas.microsoft.com/office/drawing/2014/main" id="{4E791D24-20AC-9199-1263-20CD9C0FA68E}"/>
              </a:ext>
            </a:extLst>
          </p:cNvPr>
          <p:cNvSpPr txBox="1"/>
          <p:nvPr/>
        </p:nvSpPr>
        <p:spPr>
          <a:xfrm>
            <a:off x="733424" y="405104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Limites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FC5BD819-A784-8CD3-B0B9-AD60FE7771A4}"/>
              </a:ext>
            </a:extLst>
          </p:cNvPr>
          <p:cNvSpPr txBox="1"/>
          <p:nvPr/>
        </p:nvSpPr>
        <p:spPr>
          <a:xfrm>
            <a:off x="927977" y="4594917"/>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Modèles microscopiques et mésoscopiques → Utilisés pour simuler des interactions complexes (par exemple, les schémas de circulation en accordéon).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Essais de véhicules autonomes → Les modèles d'apprentissage basés sur l'IA utilisent des simulations stochastiques pour tenir compte de l'imprévisibilité humaine.</a:t>
            </a:r>
          </a:p>
        </p:txBody>
      </p:sp>
      <p:sp>
        <p:nvSpPr>
          <p:cNvPr id="11" name="Slide Number Placeholder 10">
            <a:extLst>
              <a:ext uri="{FF2B5EF4-FFF2-40B4-BE49-F238E27FC236}">
                <a16:creationId xmlns:a16="http://schemas.microsoft.com/office/drawing/2014/main" id="{A5210027-A260-6829-1786-6F94AF397532}"/>
              </a:ext>
            </a:extLst>
          </p:cNvPr>
          <p:cNvSpPr>
            <a:spLocks noGrp="1"/>
          </p:cNvSpPr>
          <p:nvPr>
            <p:ph type="sldNum" sz="quarter" idx="7"/>
          </p:nvPr>
        </p:nvSpPr>
        <p:spPr/>
        <p:txBody>
          <a:bodyPr/>
          <a:lstStyle/>
          <a:p>
            <a:pPr marL="103685">
              <a:lnSpc>
                <a:spcPts val="1633"/>
              </a:lnSpc>
            </a:pPr>
            <a:fld id="{81D60167-4931-47E6-BA6A-407CBD079E47}" type="slidenum">
              <a:rPr lang="en-AT" spc="-64" smtClean="0"/>
              <a:t>29</a:t>
            </a:fld>
            <a:endParaRPr lang="en-AT" spc="-64" dirty="0"/>
          </a:p>
        </p:txBody>
      </p:sp>
      <p:sp>
        <p:nvSpPr>
          <p:cNvPr id="13" name="object 6">
            <a:extLst>
              <a:ext uri="{FF2B5EF4-FFF2-40B4-BE49-F238E27FC236}">
                <a16:creationId xmlns:a16="http://schemas.microsoft.com/office/drawing/2014/main" id="{A69B364B-ECAA-A399-4FDE-30FEB767411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87C2FEF1-A091-DED1-895A-6B666D84821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Modèles stochastiques – Introduction au caractère aléatoire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2B377291-5D21-8C61-4737-D57C8ED618FF}"/>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56696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3" name="object 3"/>
          <p:cNvSpPr txBox="1"/>
          <p:nvPr/>
        </p:nvSpPr>
        <p:spPr>
          <a:xfrm>
            <a:off x="1009650" y="934868"/>
            <a:ext cx="5039999" cy="5189700"/>
          </a:xfrm>
          <a:prstGeom prst="rect">
            <a:avLst/>
          </a:prstGeom>
        </p:spPr>
        <p:txBody>
          <a:bodyPr vert="horz" wrap="square" lIns="0" tIns="16329" rIns="0" bIns="0" rtlCol="0">
            <a:spAutoFit/>
          </a:bodyPr>
          <a:lstStyle/>
          <a:p>
            <a:pPr marL="357188" indent="-215900" defTabSz="1212850" hangingPunct="1">
              <a:lnSpc>
                <a:spcPct val="100000"/>
              </a:lnSpc>
              <a:spcBef>
                <a:spcPts val="129"/>
              </a:spcBef>
              <a:tabLst>
                <a:tab pos="4564063" algn="l"/>
                <a:tab pos="4794250" algn="l"/>
              </a:tabLst>
            </a:pPr>
            <a:r>
              <a:rPr lang="en-GB" sz="1100" b="1" dirty="0">
                <a:solidFill>
                  <a:schemeClr val="tx1"/>
                </a:solidFill>
                <a:latin typeface="Arial" panose="020B0604020202020204" pitchFamily="34" charset="0"/>
                <a:cs typeface="Arial" panose="020B0604020202020204" pitchFamily="34" charset="0"/>
              </a:rPr>
              <a:t>Section 1 </a:t>
            </a:r>
            <a:r>
              <a:rPr lang="en-US" sz="1100" b="1" dirty="0">
                <a:solidFill>
                  <a:schemeClr val="tx1"/>
                </a:solidFill>
                <a:latin typeface="Arial" panose="020B0604020202020204" pitchFamily="34" charset="0"/>
                <a:cs typeface="Arial" panose="020B0604020202020204" pitchFamily="34" charset="0"/>
              </a:rPr>
              <a:t>Introduction à la modélisation des transports ……</a:t>
            </a:r>
            <a:r>
              <a:rPr lang="en-GB" sz="1100" b="1" spc="-13" dirty="0">
                <a:solidFill>
                  <a:schemeClr val="tx1"/>
                </a:solidFill>
                <a:latin typeface="Arial" panose="020B0604020202020204" pitchFamily="34" charset="0"/>
                <a:cs typeface="Arial" panose="020B0604020202020204" pitchFamily="34" charset="0"/>
              </a:rPr>
              <a:t>.................	</a:t>
            </a:r>
            <a:r>
              <a:rPr lang="en-GB" sz="1100" b="1" spc="469" dirty="0">
                <a:solidFill>
                  <a:schemeClr val="tx1"/>
                </a:solidFill>
                <a:latin typeface="Arial" panose="020B0604020202020204" pitchFamily="34" charset="0"/>
                <a:cs typeface="Arial" panose="020B0604020202020204" pitchFamily="34" charset="0"/>
              </a:rPr>
              <a:t>3</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98563" hangingPunct="1">
              <a:lnSpc>
                <a:spcPct val="100000"/>
              </a:lnSpc>
              <a:spcBef>
                <a:spcPts val="600"/>
              </a:spcBef>
              <a:buFontTx/>
              <a:buAutoNum type="arabicPeriod"/>
              <a:tabLst>
                <a:tab pos="4564063" algn="l"/>
                <a:tab pos="4794250" algn="l"/>
              </a:tabLst>
            </a:pPr>
            <a:r>
              <a:rPr lang="en-US" sz="1100" dirty="0">
                <a:latin typeface="Arial" panose="020B0604020202020204" pitchFamily="34" charset="0"/>
                <a:cs typeface="Arial" panose="020B0604020202020204" pitchFamily="34" charset="0"/>
              </a:rPr>
              <a:t>Qu'est-ce que la modélisation des transports ?</a:t>
            </a:r>
            <a:r>
              <a:rPr lang="en-GB" sz="1100" dirty="0">
                <a:latin typeface="Arial" panose="020B0604020202020204" pitchFamily="34" charset="0"/>
                <a:cs typeface="Arial" panose="020B0604020202020204" pitchFamily="34" charset="0"/>
              </a:rPr>
              <a:t> .................................	4</a:t>
            </a:r>
          </a:p>
          <a:p>
            <a:pPr marL="357188" marR="7348" indent="-215900" defTabSz="1198563" hangingPunct="1">
              <a:lnSpc>
                <a:spcPct val="100000"/>
              </a:lnSpc>
              <a:spcBef>
                <a:spcPts val="600"/>
              </a:spcBef>
              <a:buFontTx/>
              <a:buAutoNum type="arabicPeriod"/>
              <a:tabLst>
                <a:tab pos="4564063" algn="l"/>
                <a:tab pos="4794250" algn="l"/>
              </a:tabLst>
            </a:pPr>
            <a:r>
              <a:rPr lang="en-US" sz="1100" dirty="0">
                <a:latin typeface="Arial" panose="020B0604020202020204" pitchFamily="34" charset="0"/>
                <a:cs typeface="Arial" panose="020B0604020202020204" pitchFamily="34" charset="0"/>
              </a:rPr>
              <a:t>Comment modéliser les systèmes de transport réels ?</a:t>
            </a:r>
            <a:r>
              <a:rPr lang="en-GB" sz="1100" dirty="0">
                <a:latin typeface="Arial" panose="020B0604020202020204" pitchFamily="34" charset="0"/>
                <a:cs typeface="Arial" panose="020B0604020202020204" pitchFamily="34" charset="0"/>
              </a:rPr>
              <a:t> .....................	5</a:t>
            </a:r>
          </a:p>
          <a:p>
            <a:pPr marL="357188" marR="7348" indent="-215900" defTabSz="1198563" hangingPunct="1">
              <a:lnSpc>
                <a:spcPct val="100000"/>
              </a:lnSpc>
              <a:spcBef>
                <a:spcPts val="600"/>
              </a:spcBef>
              <a:buFontTx/>
              <a:buAutoNum type="arabicPeriod"/>
              <a:tabLst>
                <a:tab pos="4564063" algn="l"/>
                <a:tab pos="4794250" algn="l"/>
              </a:tabLst>
            </a:pPr>
            <a:r>
              <a:rPr lang="en-US" sz="1100" dirty="0">
                <a:latin typeface="Arial" panose="020B0604020202020204" pitchFamily="34" charset="0"/>
                <a:cs typeface="Arial" panose="020B0604020202020204" pitchFamily="34" charset="0"/>
              </a:rPr>
              <a:t>Le modèle de transport en quatre étapes</a:t>
            </a:r>
            <a:r>
              <a:rPr lang="en-GB" sz="1100" dirty="0">
                <a:latin typeface="Arial" panose="020B0604020202020204" pitchFamily="34" charset="0"/>
                <a:cs typeface="Arial" panose="020B0604020202020204" pitchFamily="34" charset="0"/>
              </a:rPr>
              <a:t> ..........................................	6</a:t>
            </a:r>
          </a:p>
          <a:p>
            <a:pPr marL="357188" marR="7348" indent="-215900" defTabSz="1198563" hangingPunct="1">
              <a:lnSpc>
                <a:spcPct val="100000"/>
              </a:lnSpc>
              <a:spcBef>
                <a:spcPts val="600"/>
              </a:spcBef>
              <a:buFontTx/>
              <a:buAutoNum type="arabicPeriod"/>
              <a:tabLst>
                <a:tab pos="4564063" algn="l"/>
                <a:tab pos="4794250" algn="l"/>
              </a:tabLst>
            </a:pPr>
            <a:r>
              <a:rPr lang="en-US" sz="1100" dirty="0">
                <a:latin typeface="Arial" panose="020B0604020202020204" pitchFamily="34" charset="0"/>
                <a:cs typeface="Arial" panose="020B0604020202020204" pitchFamily="34" charset="0"/>
              </a:rPr>
              <a:t>Hypothèses et limites de la modélisation des transports</a:t>
            </a:r>
            <a:r>
              <a:rPr lang="en-GB" sz="1100" dirty="0">
                <a:latin typeface="Arial" panose="020B0604020202020204" pitchFamily="34" charset="0"/>
                <a:cs typeface="Arial" panose="020B0604020202020204" pitchFamily="34" charset="0"/>
              </a:rPr>
              <a:t> ...................	8</a:t>
            </a:r>
          </a:p>
          <a:p>
            <a:pPr marL="357188" marR="7348" indent="-215900" defTabSz="1198563" hangingPunct="1">
              <a:lnSpc>
                <a:spcPct val="100000"/>
              </a:lnSpc>
              <a:spcBef>
                <a:spcPts val="600"/>
              </a:spcBef>
              <a:buFontTx/>
              <a:buAutoNum type="arabicPeriod"/>
              <a:tabLst>
                <a:tab pos="4564063" algn="l"/>
                <a:tab pos="4794250" algn="l"/>
              </a:tabLst>
            </a:pPr>
            <a:r>
              <a:rPr lang="en-US" sz="1100" dirty="0">
                <a:latin typeface="Arial" panose="020B0604020202020204" pitchFamily="34" charset="0"/>
                <a:cs typeface="Arial" panose="020B0604020202020204" pitchFamily="34" charset="0"/>
              </a:rPr>
              <a:t>Exemple - Prévision des </a:t>
            </a:r>
            <a:r>
              <a:rPr lang="en-US" sz="1100" dirty="0" err="1">
                <a:latin typeface="Arial" panose="020B0604020202020204" pitchFamily="34" charset="0"/>
                <a:cs typeface="Arial" panose="020B0604020202020204" pitchFamily="34" charset="0"/>
              </a:rPr>
              <a:t>embouteillages</a:t>
            </a:r>
            <a:r>
              <a:rPr lang="en-US" sz="1100" dirty="0">
                <a:latin typeface="Arial" panose="020B0604020202020204" pitchFamily="34" charset="0"/>
                <a:cs typeface="Arial" panose="020B0604020202020204" pitchFamily="34" charset="0"/>
              </a:rPr>
              <a:t> ...........................................	9</a:t>
            </a:r>
            <a:endParaRPr lang="en-GB" sz="1100" dirty="0">
              <a:latin typeface="Arial" panose="020B0604020202020204" pitchFamily="34" charset="0"/>
              <a:cs typeface="Arial" panose="020B0604020202020204" pitchFamily="34" charset="0"/>
            </a:endParaRPr>
          </a:p>
          <a:p>
            <a:pPr marL="357188" indent="-215900" defTabSz="1175644" hangingPunct="1">
              <a:lnSpc>
                <a:spcPct val="100000"/>
              </a:lnSpc>
              <a:spcBef>
                <a:spcPts val="129"/>
              </a:spcBef>
              <a:tabLst>
                <a:tab pos="4564063" algn="l"/>
                <a:tab pos="4794250" algn="l"/>
              </a:tabLst>
            </a:pPr>
            <a:endParaRPr lang="en-GB" sz="1100" b="1" dirty="0">
              <a:solidFill>
                <a:schemeClr val="tx1"/>
              </a:solidFill>
              <a:latin typeface="Arial" panose="020B0604020202020204" pitchFamily="34" charset="0"/>
              <a:cs typeface="Arial" panose="020B0604020202020204" pitchFamily="34" charset="0"/>
            </a:endParaRPr>
          </a:p>
          <a:p>
            <a:pPr marL="357188" indent="-215900" defTabSz="1212850" hangingPunct="1">
              <a:lnSpc>
                <a:spcPct val="100000"/>
              </a:lnSpc>
              <a:spcBef>
                <a:spcPts val="129"/>
              </a:spcBef>
              <a:tabLst>
                <a:tab pos="4564063" algn="l"/>
                <a:tab pos="4794250" algn="l"/>
              </a:tabLst>
            </a:pPr>
            <a:r>
              <a:rPr lang="en-GB" sz="1100" b="1" dirty="0">
                <a:solidFill>
                  <a:schemeClr val="tx1"/>
                </a:solidFill>
                <a:latin typeface="Arial" panose="020B0604020202020204" pitchFamily="34" charset="0"/>
                <a:cs typeface="Arial" panose="020B0604020202020204" pitchFamily="34" charset="0"/>
              </a:rPr>
              <a:t>Section 2 </a:t>
            </a:r>
            <a:r>
              <a:rPr lang="en-US" sz="1100" b="1" dirty="0">
                <a:solidFill>
                  <a:schemeClr val="tx1"/>
                </a:solidFill>
                <a:effectLst/>
                <a:latin typeface="Arial" panose="020B0604020202020204" pitchFamily="34" charset="0"/>
                <a:ea typeface="Aptos" panose="020B0004020202020204" pitchFamily="34" charset="0"/>
                <a:cs typeface="Arial" panose="020B0604020202020204" pitchFamily="34" charset="0"/>
              </a:rPr>
              <a:t>Objectifs et applications des modèles de transport</a:t>
            </a:r>
            <a:r>
              <a:rPr lang="en-GB" sz="1100" b="1" spc="-13" dirty="0">
                <a:solidFill>
                  <a:schemeClr val="tx1"/>
                </a:solidFill>
                <a:latin typeface="Arial" panose="020B0604020202020204" pitchFamily="34" charset="0"/>
                <a:cs typeface="Arial" panose="020B0604020202020204" pitchFamily="34" charset="0"/>
              </a:rPr>
              <a:t> ...............	10</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98563" hangingPunct="1">
              <a:lnSpc>
                <a:spcPct val="100000"/>
              </a:lnSpc>
              <a:spcBef>
                <a:spcPts val="600"/>
              </a:spcBef>
              <a:buFontTx/>
              <a:buAutoNum type="arabicPeriod"/>
              <a:tabLst>
                <a:tab pos="4564063" algn="l"/>
                <a:tab pos="4794250" algn="l"/>
              </a:tabLst>
            </a:pPr>
            <a:r>
              <a:rPr lang="en-US" sz="11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Fonctions clés des modèles de transport</a:t>
            </a:r>
            <a:r>
              <a:rPr lang="en-GB" sz="1100" spc="64" dirty="0">
                <a:solidFill>
                  <a:schemeClr val="tx1"/>
                </a:solidFill>
                <a:latin typeface="Arial" panose="020B0604020202020204" pitchFamily="34" charset="0"/>
                <a:cs typeface="Arial" panose="020B0604020202020204" pitchFamily="34" charset="0"/>
              </a:rPr>
              <a:t> ...................................	11</a:t>
            </a:r>
          </a:p>
          <a:p>
            <a:pPr marL="357188" marR="7348" indent="-215900" defTabSz="1198563" hangingPunct="1">
              <a:lnSpc>
                <a:spcPct val="100000"/>
              </a:lnSpc>
              <a:spcBef>
                <a:spcPts val="600"/>
              </a:spcBef>
              <a:buFontTx/>
              <a:buAutoNum type="arabicPeriod"/>
              <a:tabLst>
                <a:tab pos="4564063" algn="l"/>
                <a:tab pos="4794250" algn="l"/>
              </a:tabLst>
            </a:pPr>
            <a:r>
              <a:rPr lang="en-US" sz="1100" dirty="0">
                <a:solidFill>
                  <a:schemeClr val="tx1"/>
                </a:solidFill>
                <a:effectLst/>
                <a:latin typeface="Arial" panose="020B0604020202020204" pitchFamily="34" charset="0"/>
                <a:ea typeface="Aptos" panose="020B0004020202020204" pitchFamily="34" charset="0"/>
                <a:cs typeface="Arial" panose="020B0604020202020204" pitchFamily="34" charset="0"/>
              </a:rPr>
              <a:t>Secteurs utilisant les modèles de transport </a:t>
            </a:r>
            <a:r>
              <a:rPr lang="en-GB" sz="1100" spc="64" dirty="0">
                <a:solidFill>
                  <a:schemeClr val="tx1"/>
                </a:solidFill>
                <a:latin typeface="Arial" panose="020B0604020202020204" pitchFamily="34" charset="0"/>
                <a:cs typeface="Arial" panose="020B0604020202020204" pitchFamily="34" charset="0"/>
              </a:rPr>
              <a:t>….............................	12</a:t>
            </a:r>
          </a:p>
          <a:p>
            <a:pPr marL="357188" marR="7348" indent="-215900" defTabSz="1198563" hangingPunct="1">
              <a:lnSpc>
                <a:spcPct val="100000"/>
              </a:lnSpc>
              <a:spcBef>
                <a:spcPts val="600"/>
              </a:spcBef>
              <a:buFontTx/>
              <a:buAutoNum type="arabicPeriod"/>
              <a:tabLst>
                <a:tab pos="4564063" algn="l"/>
                <a:tab pos="4794250" algn="l"/>
              </a:tabLst>
            </a:pPr>
            <a:r>
              <a:rPr lang="en-US" sz="1100" spc="64" dirty="0">
                <a:solidFill>
                  <a:schemeClr val="tx1"/>
                </a:solidFill>
                <a:latin typeface="Arial" panose="020B0604020202020204" pitchFamily="34" charset="0"/>
                <a:cs typeface="Arial" panose="020B0604020202020204" pitchFamily="34" charset="0"/>
              </a:rPr>
              <a:t>Applications concrètes de la modélisation des transports </a:t>
            </a:r>
            <a:r>
              <a:rPr lang="en-GB" sz="1100" spc="64" dirty="0">
                <a:solidFill>
                  <a:schemeClr val="tx1"/>
                </a:solidFill>
                <a:latin typeface="Arial" panose="020B0604020202020204" pitchFamily="34" charset="0"/>
                <a:cs typeface="Arial" panose="020B0604020202020204" pitchFamily="34" charset="0"/>
              </a:rPr>
              <a:t>….	13</a:t>
            </a:r>
          </a:p>
          <a:p>
            <a:pPr marL="357188" marR="7348" indent="-215900" defTabSz="1198563" hangingPunct="1">
              <a:lnSpc>
                <a:spcPct val="100000"/>
              </a:lnSpc>
              <a:spcBef>
                <a:spcPts val="600"/>
              </a:spcBef>
              <a:buFontTx/>
              <a:buAutoNum type="arabicPeriod"/>
              <a:tabLst>
                <a:tab pos="4564063" algn="l"/>
                <a:tab pos="4794250" algn="l"/>
              </a:tabLst>
            </a:pPr>
            <a:r>
              <a:rPr lang="en-US" sz="1100" spc="64" dirty="0">
                <a:solidFill>
                  <a:schemeClr val="tx1"/>
                </a:solidFill>
                <a:latin typeface="Arial" panose="020B0604020202020204" pitchFamily="34" charset="0"/>
                <a:cs typeface="Arial" panose="020B0604020202020204" pitchFamily="34" charset="0"/>
              </a:rPr>
              <a:t>Pourquoi la modélisation des transports est-elle importante ?</a:t>
            </a:r>
            <a:r>
              <a:rPr lang="en-GB" sz="1100" spc="64" dirty="0">
                <a:solidFill>
                  <a:schemeClr val="tx1"/>
                </a:solidFill>
                <a:latin typeface="Arial" panose="020B0604020202020204" pitchFamily="34" charset="0"/>
                <a:cs typeface="Arial" panose="020B0604020202020204" pitchFamily="34" charset="0"/>
              </a:rPr>
              <a:t> …………………………………………………………………………	14</a:t>
            </a:r>
          </a:p>
          <a:p>
            <a:pPr marL="357188" marR="7348" indent="-215900" defTabSz="1198563" hangingPunct="1">
              <a:lnSpc>
                <a:spcPct val="100000"/>
              </a:lnSpc>
              <a:spcBef>
                <a:spcPts val="600"/>
              </a:spcBef>
              <a:buFontTx/>
              <a:buAutoNum type="arabicPeriod"/>
              <a:tabLst>
                <a:tab pos="4564063" algn="l"/>
                <a:tab pos="4794250" algn="l"/>
              </a:tabLst>
            </a:pPr>
            <a:r>
              <a:rPr lang="en-US" sz="1100" spc="64" dirty="0">
                <a:solidFill>
                  <a:schemeClr val="tx1"/>
                </a:solidFill>
                <a:latin typeface="Arial" panose="020B0604020202020204" pitchFamily="34" charset="0"/>
                <a:cs typeface="Arial" panose="020B0604020202020204" pitchFamily="34" charset="0"/>
              </a:rPr>
              <a:t>Étude de cas – Optimisation des transports publics à </a:t>
            </a:r>
            <a:r>
              <a:rPr lang="en-US" sz="1100" spc="64" dirty="0" err="1">
                <a:solidFill>
                  <a:schemeClr val="tx1"/>
                </a:solidFill>
                <a:latin typeface="Arial" panose="020B0604020202020204" pitchFamily="34" charset="0"/>
                <a:cs typeface="Arial" panose="020B0604020202020204" pitchFamily="34" charset="0"/>
              </a:rPr>
              <a:t>Londres</a:t>
            </a:r>
            <a:r>
              <a:rPr lang="en-US" sz="1100" spc="64" dirty="0">
                <a:solidFill>
                  <a:schemeClr val="tx1"/>
                </a:solidFill>
                <a:latin typeface="Arial" panose="020B0604020202020204" pitchFamily="34" charset="0"/>
                <a:cs typeface="Arial" panose="020B0604020202020204" pitchFamily="34" charset="0"/>
              </a:rPr>
              <a:t> 15</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tabLst>
                <a:tab pos="4564063" algn="l"/>
                <a:tab pos="4794250" algn="l"/>
              </a:tabLst>
            </a:pPr>
            <a:endParaRPr lang="en-GB" sz="1100" spc="64" dirty="0">
              <a:solidFill>
                <a:schemeClr val="tx1"/>
              </a:solidFill>
              <a:latin typeface="Arial" panose="020B0604020202020204" pitchFamily="34" charset="0"/>
              <a:cs typeface="Arial" panose="020B0604020202020204" pitchFamily="34" charset="0"/>
            </a:endParaRPr>
          </a:p>
          <a:p>
            <a:pPr marL="357188" indent="-215900" defTabSz="1212850" hangingPunct="1">
              <a:lnSpc>
                <a:spcPct val="100000"/>
              </a:lnSpc>
              <a:spcBef>
                <a:spcPts val="129"/>
              </a:spcBef>
              <a:tabLst>
                <a:tab pos="4564063" algn="l"/>
                <a:tab pos="4794250" algn="l"/>
              </a:tabLst>
            </a:pPr>
            <a:r>
              <a:rPr lang="en-GB" sz="1100" b="1" dirty="0">
                <a:solidFill>
                  <a:schemeClr val="tx1"/>
                </a:solidFill>
                <a:latin typeface="Arial" panose="020B0604020202020204" pitchFamily="34" charset="0"/>
                <a:cs typeface="Arial" panose="020B0604020202020204" pitchFamily="34" charset="0"/>
              </a:rPr>
              <a:t>Section 3 Types de modèles de transport</a:t>
            </a:r>
            <a:r>
              <a:rPr lang="en-GB" sz="1100" b="1" spc="-13" dirty="0">
                <a:solidFill>
                  <a:schemeClr val="tx1"/>
                </a:solidFill>
                <a:latin typeface="Arial" panose="020B0604020202020204" pitchFamily="34" charset="0"/>
                <a:cs typeface="Arial" panose="020B0604020202020204" pitchFamily="34" charset="0"/>
              </a:rPr>
              <a:t> ..................................................	17</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98563" hangingPunct="1">
              <a:lnSpc>
                <a:spcPct val="100000"/>
              </a:lnSpc>
              <a:spcBef>
                <a:spcPts val="1093"/>
              </a:spcBef>
              <a:buFontTx/>
              <a:buAutoNum type="arabicPeriod"/>
              <a:tabLst>
                <a:tab pos="4564063" algn="l"/>
                <a:tab pos="4794250" algn="l"/>
              </a:tabLst>
            </a:pPr>
            <a:r>
              <a:rPr lang="en-US" sz="1100" spc="64" dirty="0">
                <a:solidFill>
                  <a:schemeClr val="tx1"/>
                </a:solidFill>
                <a:latin typeface="Arial" panose="020B0604020202020204" pitchFamily="34" charset="0"/>
                <a:cs typeface="Arial" panose="020B0604020202020204" pitchFamily="34" charset="0"/>
              </a:rPr>
              <a:t>Aperçu des classifications des modèles de transport</a:t>
            </a:r>
            <a:r>
              <a:rPr lang="en-GB" sz="1100" spc="64" dirty="0">
                <a:solidFill>
                  <a:schemeClr val="tx1"/>
                </a:solidFill>
                <a:latin typeface="Arial" panose="020B0604020202020204" pitchFamily="34" charset="0"/>
                <a:cs typeface="Arial" panose="020B0604020202020204" pitchFamily="34" charset="0"/>
              </a:rPr>
              <a:t> ..........	18</a:t>
            </a:r>
          </a:p>
          <a:p>
            <a:pPr marL="357188" marR="7348" indent="-215900" defTabSz="1198563" hangingPunct="1">
              <a:lnSpc>
                <a:spcPct val="100000"/>
              </a:lnSpc>
              <a:spcBef>
                <a:spcPts val="1093"/>
              </a:spcBef>
              <a:buFontTx/>
              <a:buAutoNum type="arabicPeriod"/>
              <a:tabLst>
                <a:tab pos="4564063" algn="l"/>
                <a:tab pos="4794250" algn="l"/>
              </a:tabLst>
            </a:pPr>
            <a:r>
              <a:rPr lang="en-GB" sz="1100" spc="64" dirty="0">
                <a:solidFill>
                  <a:schemeClr val="tx1"/>
                </a:solidFill>
                <a:latin typeface="Arial" panose="020B0604020202020204" pitchFamily="34" charset="0"/>
                <a:cs typeface="Arial" panose="020B0604020202020204" pitchFamily="34" charset="0"/>
              </a:rPr>
              <a:t>Modèles macroscopiques – Analyse à l'échelle de la </a:t>
            </a:r>
            <a:r>
              <a:rPr lang="en-GB" sz="1100" spc="64" dirty="0" err="1">
                <a:solidFill>
                  <a:schemeClr val="tx1"/>
                </a:solidFill>
                <a:latin typeface="Arial" panose="020B0604020202020204" pitchFamily="34" charset="0"/>
                <a:cs typeface="Arial" panose="020B0604020202020204" pitchFamily="34" charset="0"/>
              </a:rPr>
              <a:t>ville</a:t>
            </a:r>
            <a:r>
              <a:rPr lang="en-GB" sz="1100" spc="64" dirty="0">
                <a:solidFill>
                  <a:schemeClr val="tx1"/>
                </a:solidFill>
                <a:latin typeface="Arial" panose="020B0604020202020204" pitchFamily="34" charset="0"/>
                <a:cs typeface="Arial" panose="020B0604020202020204" pitchFamily="34" charset="0"/>
              </a:rPr>
              <a:t> ...	19</a:t>
            </a:r>
          </a:p>
          <a:p>
            <a:pPr marL="357188" marR="7348" indent="-215900" defTabSz="1198563" hangingPunct="1">
              <a:lnSpc>
                <a:spcPct val="100000"/>
              </a:lnSpc>
              <a:spcBef>
                <a:spcPts val="1093"/>
              </a:spcBef>
              <a:buFontTx/>
              <a:buAutoNum type="arabicPeriod"/>
              <a:tabLst>
                <a:tab pos="4564063" algn="l"/>
                <a:tab pos="4794250" algn="l"/>
              </a:tabLst>
            </a:pPr>
            <a:r>
              <a:rPr lang="en-US" sz="1100" spc="64" dirty="0">
                <a:solidFill>
                  <a:schemeClr val="tx1"/>
                </a:solidFill>
                <a:latin typeface="Arial" panose="020B0604020202020204" pitchFamily="34" charset="0"/>
                <a:cs typeface="Arial" panose="020B0604020202020204" pitchFamily="34" charset="0"/>
              </a:rPr>
              <a:t>Modèles microscopiques – Comportement individuel des </a:t>
            </a:r>
            <a:r>
              <a:rPr lang="en-US" sz="1100" spc="64" dirty="0" err="1">
                <a:solidFill>
                  <a:schemeClr val="tx1"/>
                </a:solidFill>
                <a:latin typeface="Arial" panose="020B0604020202020204" pitchFamily="34" charset="0"/>
                <a:cs typeface="Arial" panose="020B0604020202020204" pitchFamily="34" charset="0"/>
              </a:rPr>
              <a:t>véhicules</a:t>
            </a:r>
            <a:r>
              <a:rPr lang="en-US" sz="1100" spc="64" dirty="0">
                <a:solidFill>
                  <a:schemeClr val="tx1"/>
                </a:solidFill>
                <a:latin typeface="Arial" panose="020B0604020202020204" pitchFamily="34" charset="0"/>
                <a:cs typeface="Arial" panose="020B0604020202020204" pitchFamily="34" charset="0"/>
              </a:rPr>
              <a:t> ..........................................................................................	</a:t>
            </a:r>
            <a:r>
              <a:rPr lang="en-GB" sz="1100" spc="64" dirty="0">
                <a:solidFill>
                  <a:schemeClr val="tx1"/>
                </a:solidFill>
                <a:latin typeface="Arial" panose="020B0604020202020204" pitchFamily="34" charset="0"/>
                <a:cs typeface="Arial" panose="020B0604020202020204" pitchFamily="34" charset="0"/>
              </a:rPr>
              <a:t>21</a:t>
            </a:r>
          </a:p>
          <a:p>
            <a:pPr marL="357188" marR="7348" indent="-215900" defTabSz="1198563" hangingPunct="1">
              <a:lnSpc>
                <a:spcPct val="100000"/>
              </a:lnSpc>
              <a:spcBef>
                <a:spcPts val="1093"/>
              </a:spcBef>
              <a:buFontTx/>
              <a:buAutoNum type="arabicPeriod"/>
              <a:tabLst>
                <a:tab pos="4564063" algn="l"/>
                <a:tab pos="4794250" algn="l"/>
              </a:tabLst>
            </a:pPr>
            <a:r>
              <a:rPr lang="en-GB" sz="1100" spc="64" dirty="0">
                <a:solidFill>
                  <a:schemeClr val="tx1"/>
                </a:solidFill>
                <a:latin typeface="Arial" panose="020B0604020202020204" pitchFamily="34" charset="0"/>
                <a:cs typeface="Arial" panose="020B0604020202020204" pitchFamily="34" charset="0"/>
              </a:rPr>
              <a:t>Modèles mésoscopiques – Approche </a:t>
            </a:r>
            <a:r>
              <a:rPr lang="en-GB" sz="1100" spc="64" dirty="0" err="1">
                <a:solidFill>
                  <a:schemeClr val="tx1"/>
                </a:solidFill>
                <a:latin typeface="Arial" panose="020B0604020202020204" pitchFamily="34" charset="0"/>
                <a:cs typeface="Arial" panose="020B0604020202020204" pitchFamily="34" charset="0"/>
              </a:rPr>
              <a:t>hybride</a:t>
            </a:r>
            <a:r>
              <a:rPr lang="en-GB" sz="1100" spc="64" dirty="0">
                <a:solidFill>
                  <a:schemeClr val="tx1"/>
                </a:solidFill>
                <a:latin typeface="Arial" panose="020B0604020202020204" pitchFamily="34" charset="0"/>
                <a:cs typeface="Arial" panose="020B0604020202020204" pitchFamily="34" charset="0"/>
              </a:rPr>
              <a:t> .....................	23</a:t>
            </a:r>
          </a:p>
        </p:txBody>
      </p:sp>
      <p:sp>
        <p:nvSpPr>
          <p:cNvPr id="4" name="object 4"/>
          <p:cNvSpPr txBox="1"/>
          <p:nvPr/>
        </p:nvSpPr>
        <p:spPr>
          <a:xfrm>
            <a:off x="6142352" y="934868"/>
            <a:ext cx="5491460" cy="4879358"/>
          </a:xfrm>
          <a:prstGeom prst="rect">
            <a:avLst/>
          </a:prstGeom>
        </p:spPr>
        <p:txBody>
          <a:bodyPr vert="horz" wrap="square" lIns="0" tIns="16329" rIns="0" bIns="0" rtlCol="0">
            <a:spAutoFit/>
          </a:bodyPr>
          <a:lstStyle/>
          <a:p>
            <a:pPr marL="357188" indent="-215900" defTabSz="1058863" hangingPunct="1">
              <a:lnSpc>
                <a:spcPct val="100000"/>
              </a:lnSpc>
              <a:spcBef>
                <a:spcPts val="600"/>
              </a:spcBef>
              <a:tabLst>
                <a:tab pos="5024438" algn="l"/>
                <a:tab pos="5254625" algn="l"/>
              </a:tabLst>
            </a:pPr>
            <a:r>
              <a:rPr lang="en-GB" sz="1100" b="1" dirty="0">
                <a:solidFill>
                  <a:sysClr val="windowText" lastClr="000000"/>
                </a:solidFill>
                <a:latin typeface="Arial"/>
                <a:cs typeface="Arial"/>
              </a:rPr>
              <a:t>Section 4 </a:t>
            </a:r>
            <a:r>
              <a:rPr lang="en-US" sz="1100" b="1" dirty="0">
                <a:solidFill>
                  <a:sysClr val="windowText" lastClr="000000"/>
                </a:solidFill>
                <a:latin typeface="Arial"/>
                <a:cs typeface="Arial"/>
              </a:rPr>
              <a:t>Approches mathématiques dans la modélisation des transports </a:t>
            </a:r>
            <a:r>
              <a:rPr lang="en-GB" sz="1100" b="1" spc="-13" dirty="0">
                <a:solidFill>
                  <a:sysClr val="windowText" lastClr="000000"/>
                </a:solidFill>
                <a:latin typeface="Arial"/>
                <a:cs typeface="Arial"/>
              </a:rPr>
              <a:t>….	 25</a:t>
            </a:r>
            <a:endParaRPr lang="en-GB" sz="11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Modèles déterministes – Prédiction de résultats fixes</a:t>
            </a:r>
            <a:r>
              <a:rPr lang="en-GB" sz="1100" spc="64" dirty="0">
                <a:solidFill>
                  <a:sysClr val="windowText" lastClr="000000"/>
                </a:solidFill>
                <a:latin typeface="Arial"/>
                <a:cs typeface="Arial"/>
              </a:rPr>
              <a:t> ...................	26</a:t>
            </a:r>
          </a:p>
          <a:p>
            <a:pPr marL="357188" marR="7348" indent="-215900" defTabSz="1008063" hangingPunct="1">
              <a:lnSpc>
                <a:spcPct val="100000"/>
              </a:lnSpc>
              <a:spcBef>
                <a:spcPts val="600"/>
              </a:spcBef>
              <a:buFontTx/>
              <a:buAutoNum type="arabicPeriod"/>
              <a:tabLst>
                <a:tab pos="5024438" algn="l"/>
                <a:tab pos="5254625" algn="l"/>
              </a:tabLst>
            </a:pPr>
            <a:r>
              <a:rPr lang="en-GB" sz="1100" spc="64" dirty="0">
                <a:solidFill>
                  <a:sysClr val="windowText" lastClr="000000"/>
                </a:solidFill>
                <a:latin typeface="Arial"/>
                <a:cs typeface="Arial"/>
              </a:rPr>
              <a:t>Modèles stochastiques – Introduction du </a:t>
            </a:r>
            <a:r>
              <a:rPr lang="en-GB" sz="1100" spc="64" dirty="0" err="1">
                <a:solidFill>
                  <a:sysClr val="windowText" lastClr="000000"/>
                </a:solidFill>
                <a:latin typeface="Arial"/>
                <a:cs typeface="Arial"/>
              </a:rPr>
              <a:t>hasard</a:t>
            </a:r>
            <a:r>
              <a:rPr lang="en-GB" sz="1100" spc="64" dirty="0">
                <a:solidFill>
                  <a:sysClr val="windowText" lastClr="000000"/>
                </a:solidFill>
                <a:latin typeface="Arial"/>
                <a:cs typeface="Arial"/>
              </a:rPr>
              <a:t> ..........................	27</a:t>
            </a:r>
          </a:p>
          <a:p>
            <a:pPr marL="357188" marR="7348" indent="-215900" defTabSz="1008063" hangingPunct="1">
              <a:lnSpc>
                <a:spcPct val="100000"/>
              </a:lnSpc>
              <a:spcBef>
                <a:spcPts val="600"/>
              </a:spcBef>
              <a:buFontTx/>
              <a:buAutoNum type="arabicPeriod"/>
              <a:tabLst>
                <a:tab pos="5024438" algn="l"/>
                <a:tab pos="5254625" algn="l"/>
              </a:tabLst>
            </a:pPr>
            <a:r>
              <a:rPr lang="en-GB" sz="1100" spc="64" dirty="0">
                <a:solidFill>
                  <a:sysClr val="windowText" lastClr="000000"/>
                </a:solidFill>
                <a:latin typeface="Arial"/>
                <a:cs typeface="Arial"/>
              </a:rPr>
              <a:t>Approches mathématiques </a:t>
            </a:r>
            <a:r>
              <a:rPr lang="en-GB" sz="1100" spc="64" dirty="0" err="1">
                <a:solidFill>
                  <a:sysClr val="windowText" lastClr="000000"/>
                </a:solidFill>
                <a:latin typeface="Arial"/>
                <a:cs typeface="Arial"/>
              </a:rPr>
              <a:t>supplémentaires</a:t>
            </a:r>
            <a:r>
              <a:rPr lang="en-GB" sz="1100" spc="64" dirty="0">
                <a:solidFill>
                  <a:sysClr val="windowText" lastClr="000000"/>
                </a:solidFill>
                <a:latin typeface="Arial"/>
                <a:cs typeface="Arial"/>
              </a:rPr>
              <a:t> .................................	28</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Étude de cas – Prévision du trafic basée sur l'IA à </a:t>
            </a:r>
            <a:r>
              <a:rPr lang="en-US" sz="1100" spc="64" dirty="0" err="1">
                <a:solidFill>
                  <a:sysClr val="windowText" lastClr="000000"/>
                </a:solidFill>
                <a:latin typeface="Arial"/>
                <a:cs typeface="Arial"/>
              </a:rPr>
              <a:t>Singapour</a:t>
            </a:r>
            <a:r>
              <a:rPr lang="en-US" sz="1100" spc="64" dirty="0">
                <a:solidFill>
                  <a:sysClr val="windowText" lastClr="000000"/>
                </a:solidFill>
                <a:latin typeface="Arial"/>
                <a:cs typeface="Arial"/>
              </a:rPr>
              <a:t> </a:t>
            </a:r>
            <a:r>
              <a:rPr lang="en-GB" sz="1100" spc="64" dirty="0">
                <a:solidFill>
                  <a:sysClr val="windowText" lastClr="000000"/>
                </a:solidFill>
                <a:latin typeface="Arial"/>
                <a:cs typeface="Arial"/>
              </a:rPr>
              <a:t>……	29</a:t>
            </a:r>
            <a:endParaRPr lang="en-GB" sz="1100" b="1" dirty="0">
              <a:solidFill>
                <a:sysClr val="windowText" lastClr="000000"/>
              </a:solidFill>
              <a:latin typeface="Arial"/>
              <a:cs typeface="Arial"/>
            </a:endParaRPr>
          </a:p>
          <a:p>
            <a:pPr marL="357188" indent="-215900" defTabSz="1030288" hangingPunct="1">
              <a:lnSpc>
                <a:spcPct val="100000"/>
              </a:lnSpc>
              <a:spcBef>
                <a:spcPts val="600"/>
              </a:spcBef>
              <a:tabLst>
                <a:tab pos="5024438" algn="l"/>
                <a:tab pos="5254625" algn="l"/>
              </a:tabLst>
            </a:pPr>
            <a:r>
              <a:rPr lang="en-GB" sz="1100" b="1" dirty="0">
                <a:solidFill>
                  <a:sysClr val="windowText" lastClr="000000"/>
                </a:solidFill>
                <a:latin typeface="Arial"/>
                <a:cs typeface="Arial"/>
              </a:rPr>
              <a:t>Section 5 Processus de développement d'un modèle de transport</a:t>
            </a:r>
            <a:r>
              <a:rPr lang="en-GB" sz="1100" b="1" spc="-13" dirty="0">
                <a:solidFill>
                  <a:sysClr val="windowText" lastClr="000000"/>
                </a:solidFill>
                <a:latin typeface="Arial"/>
                <a:cs typeface="Arial"/>
              </a:rPr>
              <a:t> ...................	30</a:t>
            </a:r>
            <a:endParaRPr lang="en-GB" sz="1100" b="1"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Étapes de l'élaboration d'un modèle de transport</a:t>
            </a:r>
            <a:r>
              <a:rPr lang="en-GB" sz="1100" spc="64" dirty="0">
                <a:solidFill>
                  <a:sysClr val="windowText" lastClr="000000"/>
                </a:solidFill>
                <a:latin typeface="Arial"/>
                <a:cs typeface="Arial"/>
              </a:rPr>
              <a:t> ..........................	31</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Étape 01 – Définir l'objectif de la recherche</a:t>
            </a:r>
            <a:r>
              <a:rPr lang="en-GB" sz="1100" spc="64" dirty="0">
                <a:solidFill>
                  <a:sysClr val="windowText" lastClr="000000"/>
                </a:solidFill>
                <a:latin typeface="Arial"/>
                <a:cs typeface="Arial"/>
              </a:rPr>
              <a:t> ..................................	32</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Étape 02 – Collecte de données – Comptages de trafic, données GPS, enquêtes sur les </a:t>
            </a:r>
            <a:r>
              <a:rPr lang="en-US" sz="1100" spc="64" dirty="0" err="1">
                <a:solidFill>
                  <a:sysClr val="windowText" lastClr="000000"/>
                </a:solidFill>
                <a:latin typeface="Arial"/>
                <a:cs typeface="Arial"/>
              </a:rPr>
              <a:t>déplacements</a:t>
            </a:r>
            <a:r>
              <a:rPr lang="en-GB" sz="1100" spc="64" dirty="0">
                <a:solidFill>
                  <a:sysClr val="windowText" lastClr="000000"/>
                </a:solidFill>
                <a:latin typeface="Arial"/>
                <a:cs typeface="Arial"/>
              </a:rPr>
              <a:t> ...................................................	33</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Étape 03 – Sélectionner le type de modèle (macroscopique, microscopique, mésoscopique)</a:t>
            </a:r>
            <a:r>
              <a:rPr lang="en-GB" sz="1100" spc="64" dirty="0">
                <a:solidFill>
                  <a:sysClr val="windowText" lastClr="000000"/>
                </a:solidFill>
                <a:latin typeface="Arial"/>
                <a:cs typeface="Arial"/>
              </a:rPr>
              <a:t> ...................................................	34</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Étape 04 - Étalonnage et validation </a:t>
            </a:r>
            <a:r>
              <a:rPr lang="en-GB" sz="1100" spc="64" dirty="0">
                <a:solidFill>
                  <a:sysClr val="windowText" lastClr="000000"/>
                </a:solidFill>
                <a:latin typeface="Arial"/>
                <a:cs typeface="Arial"/>
              </a:rPr>
              <a:t>….........................................	35</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Étape 05 - Mise en œuvre et test de </a:t>
            </a:r>
            <a:r>
              <a:rPr lang="en-US" sz="1100" spc="64" dirty="0" err="1">
                <a:solidFill>
                  <a:sysClr val="windowText" lastClr="000000"/>
                </a:solidFill>
                <a:latin typeface="Arial"/>
                <a:cs typeface="Arial"/>
              </a:rPr>
              <a:t>scénarios</a:t>
            </a:r>
            <a:r>
              <a:rPr lang="en-US" sz="1100" spc="64" dirty="0">
                <a:solidFill>
                  <a:sysClr val="windowText" lastClr="000000"/>
                </a:solidFill>
                <a:latin typeface="Arial"/>
                <a:cs typeface="Arial"/>
              </a:rPr>
              <a:t> ….............…........	36</a:t>
            </a:r>
          </a:p>
          <a:p>
            <a:pPr marL="357188" marR="7348" indent="-215900" defTabSz="1008063" hangingPunct="1">
              <a:lnSpc>
                <a:spcPct val="100000"/>
              </a:lnSpc>
              <a:spcBef>
                <a:spcPts val="600"/>
              </a:spcBef>
              <a:buFontTx/>
              <a:buAutoNum type="arabicPeriod"/>
              <a:tabLst>
                <a:tab pos="5024438" algn="l"/>
                <a:tab pos="5254625" algn="l"/>
              </a:tabLst>
            </a:pPr>
            <a:r>
              <a:rPr lang="en-GB" sz="1100" spc="64" dirty="0">
                <a:solidFill>
                  <a:sysClr val="windowText" lastClr="000000"/>
                </a:solidFill>
                <a:latin typeface="Arial"/>
                <a:cs typeface="Arial"/>
              </a:rPr>
              <a:t>Défis liés au développement du </a:t>
            </a:r>
            <a:r>
              <a:rPr lang="en-GB" sz="1100" spc="64" dirty="0" err="1">
                <a:solidFill>
                  <a:sysClr val="windowText" lastClr="000000"/>
                </a:solidFill>
                <a:latin typeface="Arial"/>
                <a:cs typeface="Arial"/>
              </a:rPr>
              <a:t>modèle</a:t>
            </a:r>
            <a:r>
              <a:rPr lang="en-US" sz="1100" spc="64" dirty="0">
                <a:solidFill>
                  <a:sysClr val="windowText" lastClr="000000"/>
                </a:solidFill>
                <a:latin typeface="Arial"/>
                <a:cs typeface="Arial"/>
              </a:rPr>
              <a:t> ......................................	37</a:t>
            </a:r>
            <a:endParaRPr lang="en-GB" sz="1100" spc="64" dirty="0">
              <a:solidFill>
                <a:sysClr val="windowText" lastClr="000000"/>
              </a:solidFill>
              <a:latin typeface="Arial"/>
              <a:cs typeface="Arial"/>
            </a:endParaRP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Étude de cas – Le modèle de transport de Tokyo ….....................	38</a:t>
            </a:r>
          </a:p>
          <a:p>
            <a:pPr marL="357188" marR="7348" indent="-215900" defTabSz="1008063" hangingPunct="1">
              <a:lnSpc>
                <a:spcPct val="100000"/>
              </a:lnSpc>
              <a:spcBef>
                <a:spcPts val="600"/>
              </a:spcBef>
              <a:buFontTx/>
              <a:buAutoNum type="arabicPeriod"/>
              <a:tabLst>
                <a:tab pos="5024438" algn="l"/>
                <a:tab pos="5254625" algn="l"/>
              </a:tabLst>
            </a:pPr>
            <a:r>
              <a:rPr lang="en-US" sz="1100" spc="64" dirty="0">
                <a:solidFill>
                  <a:sysClr val="windowText" lastClr="000000"/>
                </a:solidFill>
                <a:latin typeface="Arial"/>
                <a:cs typeface="Arial"/>
              </a:rPr>
              <a:t>Étude de cas – Impact de la COVID-19 sur la modélisation des transports ..................................................................................................	40</a:t>
            </a:r>
            <a:endParaRPr lang="en-GB" sz="1100" spc="64" dirty="0">
              <a:solidFill>
                <a:sysClr val="windowText" lastClr="000000"/>
              </a:solidFill>
              <a:latin typeface="Arial"/>
              <a:cs typeface="Arial"/>
            </a:endParaRPr>
          </a:p>
          <a:p>
            <a:pPr marL="357188" indent="-215900" defTabSz="1030288" hangingPunct="1">
              <a:lnSpc>
                <a:spcPct val="100000"/>
              </a:lnSpc>
              <a:spcBef>
                <a:spcPts val="600"/>
              </a:spcBef>
              <a:tabLst>
                <a:tab pos="5024438" algn="l"/>
                <a:tab pos="5254625" algn="l"/>
              </a:tabLst>
            </a:pPr>
            <a:r>
              <a:rPr lang="en-GB" sz="1100" b="1" dirty="0">
                <a:solidFill>
                  <a:sysClr val="windowText" lastClr="000000"/>
                </a:solidFill>
                <a:latin typeface="Arial"/>
                <a:cs typeface="Arial"/>
              </a:rPr>
              <a:t>Section 6 Quiz et discussion de </a:t>
            </a:r>
            <a:r>
              <a:rPr lang="en-GB" sz="1100" b="1" dirty="0" err="1">
                <a:solidFill>
                  <a:sysClr val="windowText" lastClr="000000"/>
                </a:solidFill>
                <a:latin typeface="Arial"/>
                <a:cs typeface="Arial"/>
              </a:rPr>
              <a:t>groupe</a:t>
            </a:r>
            <a:r>
              <a:rPr lang="en-GB" sz="1100" b="1" spc="-13" dirty="0">
                <a:solidFill>
                  <a:sysClr val="windowText" lastClr="000000"/>
                </a:solidFill>
                <a:latin typeface="Arial"/>
                <a:cs typeface="Arial"/>
              </a:rPr>
              <a:t> ..................................................................	43</a:t>
            </a:r>
            <a:endParaRPr lang="en-GB" sz="1100" b="1" dirty="0">
              <a:solidFill>
                <a:sysClr val="windowText" lastClr="000000"/>
              </a:solidFill>
              <a:latin typeface="Arial"/>
              <a:cs typeface="Arial"/>
            </a:endParaRPr>
          </a:p>
          <a:p>
            <a:pPr marL="357188" marR="7348" indent="-215900" defTabSz="839788" hangingPunct="1">
              <a:lnSpc>
                <a:spcPct val="100000"/>
              </a:lnSpc>
              <a:spcBef>
                <a:spcPts val="600"/>
              </a:spcBef>
              <a:buFontTx/>
              <a:buAutoNum type="arabicPeriod"/>
              <a:tabLst>
                <a:tab pos="5024438" algn="l"/>
                <a:tab pos="5254625" algn="l"/>
              </a:tabLst>
            </a:pPr>
            <a:r>
              <a:rPr lang="en-GB" sz="1100" spc="64" dirty="0">
                <a:solidFill>
                  <a:sysClr val="windowText" lastClr="000000"/>
                </a:solidFill>
                <a:latin typeface="Arial"/>
                <a:cs typeface="Arial"/>
              </a:rPr>
              <a:t>Quiz ..........................................................................................	44</a:t>
            </a:r>
          </a:p>
          <a:p>
            <a:pPr marL="357188" marR="7348" indent="-215900" defTabSz="839788" hangingPunct="1">
              <a:lnSpc>
                <a:spcPct val="100000"/>
              </a:lnSpc>
              <a:spcBef>
                <a:spcPts val="600"/>
              </a:spcBef>
              <a:buFontTx/>
              <a:buAutoNum type="arabicPeriod"/>
              <a:tabLst>
                <a:tab pos="5024438" algn="l"/>
                <a:tab pos="5254625" algn="l"/>
              </a:tabLst>
            </a:pPr>
            <a:r>
              <a:rPr lang="en-GB" sz="1100" spc="64" dirty="0">
                <a:solidFill>
                  <a:sysClr val="windowText" lastClr="000000"/>
                </a:solidFill>
                <a:latin typeface="Arial"/>
                <a:cs typeface="Arial"/>
              </a:rPr>
              <a:t>Discussion de </a:t>
            </a:r>
            <a:r>
              <a:rPr lang="en-GB" sz="1100" spc="64" dirty="0" err="1">
                <a:solidFill>
                  <a:sysClr val="windowText" lastClr="000000"/>
                </a:solidFill>
                <a:latin typeface="Arial"/>
                <a:cs typeface="Arial"/>
              </a:rPr>
              <a:t>groupe</a:t>
            </a:r>
            <a:r>
              <a:rPr lang="en-GB" sz="1100" spc="64" dirty="0">
                <a:solidFill>
                  <a:sysClr val="windowText" lastClr="000000"/>
                </a:solidFill>
                <a:latin typeface="Arial"/>
                <a:cs typeface="Arial"/>
              </a:rPr>
              <a:t> .................................................................	45</a:t>
            </a:r>
          </a:p>
        </p:txBody>
      </p:sp>
      <p:sp>
        <p:nvSpPr>
          <p:cNvPr id="5" name="Slide Number Placeholder 4">
            <a:extLst>
              <a:ext uri="{FF2B5EF4-FFF2-40B4-BE49-F238E27FC236}">
                <a16:creationId xmlns:a16="http://schemas.microsoft.com/office/drawing/2014/main" id="{45B428D9-0D8F-5B85-7E39-5E7C2EFE51F7}"/>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sp>
        <p:nvSpPr>
          <p:cNvPr id="7" name="object 6">
            <a:extLst>
              <a:ext uri="{FF2B5EF4-FFF2-40B4-BE49-F238E27FC236}">
                <a16:creationId xmlns:a16="http://schemas.microsoft.com/office/drawing/2014/main" id="{A65D72E2-1101-17E0-37CB-B50E2895D06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
        <p:nvSpPr>
          <p:cNvPr id="9" name="object 6">
            <a:extLst>
              <a:ext uri="{FF2B5EF4-FFF2-40B4-BE49-F238E27FC236}">
                <a16:creationId xmlns:a16="http://schemas.microsoft.com/office/drawing/2014/main" id="{D990F405-1EBE-AD5D-FE83-A053C4B40E9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a:t>
            </a:r>
            <a:r>
              <a:rPr lang="en-US" b="1" dirty="0" err="1">
                <a:latin typeface="Aptos" panose="020B0004020202020204" pitchFamily="34" charset="0"/>
              </a:rPr>
              <a:t>modélisation</a:t>
            </a:r>
            <a:r>
              <a:rPr lang="en-US" b="1" dirty="0">
                <a:latin typeface="Aptos" panose="020B0004020202020204" pitchFamily="34" charset="0"/>
              </a:rPr>
              <a:t> des transports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B7401-7B1F-DF99-BB67-1B06BB2D745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0B9796-26F5-AE3F-8189-1A872EEC969D}"/>
              </a:ext>
            </a:extLst>
          </p:cNvPr>
          <p:cNvSpPr txBox="1">
            <a:spLocks noGrp="1"/>
          </p:cNvSpPr>
          <p:nvPr>
            <p:ph type="title"/>
          </p:nvPr>
        </p:nvSpPr>
        <p:spPr>
          <a:xfrm>
            <a:off x="726282" y="422573"/>
            <a:ext cx="935415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Approches mathématiques dans la modélisation des transports</a:t>
            </a:r>
            <a:endParaRPr lang="en-US" sz="2400" b="1" dirty="0">
              <a:solidFill>
                <a:schemeClr val="bg1"/>
              </a:solidFill>
            </a:endParaRPr>
          </a:p>
        </p:txBody>
      </p:sp>
      <p:graphicFrame>
        <p:nvGraphicFramePr>
          <p:cNvPr id="13" name="Table 12">
            <a:extLst>
              <a:ext uri="{FF2B5EF4-FFF2-40B4-BE49-F238E27FC236}">
                <a16:creationId xmlns:a16="http://schemas.microsoft.com/office/drawing/2014/main" id="{827986FD-1867-3128-7F55-C9A702442EFE}"/>
              </a:ext>
            </a:extLst>
          </p:cNvPr>
          <p:cNvGraphicFramePr>
            <a:graphicFrameLocks noGrp="1"/>
          </p:cNvGraphicFramePr>
          <p:nvPr>
            <p:extLst>
              <p:ext uri="{D42A27DB-BD31-4B8C-83A1-F6EECF244321}">
                <p14:modId xmlns:p14="http://schemas.microsoft.com/office/powerpoint/2010/main" val="92431518"/>
              </p:ext>
            </p:extLst>
          </p:nvPr>
        </p:nvGraphicFramePr>
        <p:xfrm>
          <a:off x="872885" y="1310390"/>
          <a:ext cx="10402161" cy="4943352"/>
        </p:xfrm>
        <a:graphic>
          <a:graphicData uri="http://schemas.openxmlformats.org/drawingml/2006/table">
            <a:tbl>
              <a:tblPr firstRow="1" bandRow="1">
                <a:tableStyleId>{5940675A-B579-460E-94D1-54222C63F5DA}</a:tableStyleId>
              </a:tblPr>
              <a:tblGrid>
                <a:gridCol w="3467387">
                  <a:extLst>
                    <a:ext uri="{9D8B030D-6E8A-4147-A177-3AD203B41FA5}">
                      <a16:colId xmlns:a16="http://schemas.microsoft.com/office/drawing/2014/main" val="2977590702"/>
                    </a:ext>
                  </a:extLst>
                </a:gridCol>
                <a:gridCol w="3467387">
                  <a:extLst>
                    <a:ext uri="{9D8B030D-6E8A-4147-A177-3AD203B41FA5}">
                      <a16:colId xmlns:a16="http://schemas.microsoft.com/office/drawing/2014/main" val="3294445418"/>
                    </a:ext>
                  </a:extLst>
                </a:gridCol>
                <a:gridCol w="3467387">
                  <a:extLst>
                    <a:ext uri="{9D8B030D-6E8A-4147-A177-3AD203B41FA5}">
                      <a16:colId xmlns:a16="http://schemas.microsoft.com/office/drawing/2014/main" val="4077302531"/>
                    </a:ext>
                  </a:extLst>
                </a:gridCol>
              </a:tblGrid>
              <a:tr h="473847">
                <a:tc>
                  <a:txBody>
                    <a:bodyPr/>
                    <a:lstStyle/>
                    <a:p>
                      <a:r>
                        <a:rPr lang="en-US" sz="1400" b="1" dirty="0">
                          <a:solidFill>
                            <a:schemeClr val="tx1"/>
                          </a:solidFill>
                          <a:effectLst/>
                          <a:latin typeface="+mn-lt"/>
                          <a:ea typeface="+mn-ea"/>
                          <a:cs typeface="+mn-cs"/>
                        </a:rPr>
                        <a:t>Modèle mathématique</a:t>
                      </a:r>
                      <a:endParaRPr lang="en-US" sz="1400" dirty="0"/>
                    </a:p>
                  </a:txBody>
                  <a:tcPr>
                    <a:solidFill>
                      <a:schemeClr val="bg1">
                        <a:lumMod val="75000"/>
                      </a:schemeClr>
                    </a:solidFill>
                  </a:tcPr>
                </a:tc>
                <a:tc>
                  <a:txBody>
                    <a:bodyPr/>
                    <a:lstStyle/>
                    <a:p>
                      <a:r>
                        <a:rPr lang="en-US" sz="1400" b="1" dirty="0">
                          <a:solidFill>
                            <a:schemeClr val="tx1"/>
                          </a:solidFill>
                          <a:effectLst/>
                          <a:latin typeface="+mn-lt"/>
                          <a:ea typeface="+mn-ea"/>
                          <a:cs typeface="+mn-cs"/>
                        </a:rPr>
                        <a:t>Description</a:t>
                      </a:r>
                      <a:endParaRPr lang="en-US" sz="1400" dirty="0"/>
                    </a:p>
                  </a:txBody>
                  <a:tcPr>
                    <a:solidFill>
                      <a:schemeClr val="bg1">
                        <a:lumMod val="75000"/>
                      </a:schemeClr>
                    </a:solidFill>
                  </a:tcPr>
                </a:tc>
                <a:tc>
                  <a:txBody>
                    <a:bodyPr/>
                    <a:lstStyle/>
                    <a:p>
                      <a:r>
                        <a:rPr lang="en-US" sz="1400" b="1" dirty="0">
                          <a:solidFill>
                            <a:schemeClr val="tx1"/>
                          </a:solidFill>
                          <a:effectLst/>
                          <a:latin typeface="+mn-lt"/>
                          <a:ea typeface="+mn-ea"/>
                          <a:cs typeface="+mn-cs"/>
                        </a:rPr>
                        <a:t>Applications courantes dans le domaine des transports</a:t>
                      </a:r>
                      <a:endParaRPr lang="en-US" sz="1400" dirty="0"/>
                    </a:p>
                  </a:txBody>
                  <a:tcPr>
                    <a:solidFill>
                      <a:schemeClr val="bg1">
                        <a:lumMod val="75000"/>
                      </a:schemeClr>
                    </a:solidFill>
                  </a:tcPr>
                </a:tc>
                <a:extLst>
                  <a:ext uri="{0D108BD9-81ED-4DB2-BD59-A6C34878D82A}">
                    <a16:rowId xmlns:a16="http://schemas.microsoft.com/office/drawing/2014/main" val="4029733960"/>
                  </a:ext>
                </a:extLst>
              </a:tr>
              <a:tr h="872877">
                <a:tc>
                  <a:txBody>
                    <a:bodyPr/>
                    <a:lstStyle/>
                    <a:p>
                      <a:r>
                        <a:rPr lang="en-US" sz="1400" b="0" dirty="0">
                          <a:solidFill>
                            <a:schemeClr val="tx1"/>
                          </a:solidFill>
                          <a:effectLst/>
                          <a:latin typeface="+mn-lt"/>
                          <a:ea typeface="+mn-ea"/>
                          <a:cs typeface="+mn-cs"/>
                        </a:rPr>
                        <a:t>Modèles basés sur les agents (ABM)</a:t>
                      </a:r>
                      <a:endParaRPr lang="en-US" sz="1400" b="0" dirty="0"/>
                    </a:p>
                  </a:txBody>
                  <a:tcPr/>
                </a:tc>
                <a:tc>
                  <a:txBody>
                    <a:bodyPr/>
                    <a:lstStyle/>
                    <a:p>
                      <a:r>
                        <a:rPr lang="en-US" sz="1400" b="0" dirty="0">
                          <a:solidFill>
                            <a:schemeClr val="tx1"/>
                          </a:solidFill>
                          <a:effectLst/>
                          <a:latin typeface="+mn-lt"/>
                          <a:ea typeface="+mn-ea"/>
                          <a:cs typeface="+mn-cs"/>
                        </a:rPr>
                        <a:t>Modèles représentant les voyageurs individuels comme des agents prenant des décisions indépendantes en fonction de règles établies.</a:t>
                      </a:r>
                      <a:endParaRPr lang="en-US" sz="1400" b="0" dirty="0"/>
                    </a:p>
                  </a:txBody>
                  <a:tcPr/>
                </a:tc>
                <a:tc>
                  <a:txBody>
                    <a:bodyPr/>
                    <a:lstStyle/>
                    <a:p>
                      <a:r>
                        <a:rPr lang="en-US" sz="1400" b="0" dirty="0">
                          <a:solidFill>
                            <a:schemeClr val="tx1"/>
                          </a:solidFill>
                          <a:effectLst/>
                          <a:latin typeface="+mn-lt"/>
                          <a:ea typeface="+mn-ea"/>
                          <a:cs typeface="+mn-cs"/>
                        </a:rPr>
                        <a:t>Simulation des déplacements des piétons, du comportement en matière de covoiturage (Uber, Lyft) et des évacuations.</a:t>
                      </a:r>
                      <a:endParaRPr lang="en-US" sz="1400" b="0" dirty="0"/>
                    </a:p>
                  </a:txBody>
                  <a:tcPr/>
                </a:tc>
                <a:extLst>
                  <a:ext uri="{0D108BD9-81ED-4DB2-BD59-A6C34878D82A}">
                    <a16:rowId xmlns:a16="http://schemas.microsoft.com/office/drawing/2014/main" val="4175562335"/>
                  </a:ext>
                </a:extLst>
              </a:tr>
              <a:tr h="673362">
                <a:tc>
                  <a:txBody>
                    <a:bodyPr/>
                    <a:lstStyle/>
                    <a:p>
                      <a:r>
                        <a:rPr lang="en-US" sz="1400" b="0" dirty="0">
                          <a:solidFill>
                            <a:schemeClr val="tx1"/>
                          </a:solidFill>
                          <a:effectLst/>
                          <a:latin typeface="+mn-lt"/>
                          <a:ea typeface="+mn-ea"/>
                          <a:cs typeface="+mn-cs"/>
                        </a:rPr>
                        <a:t>Modèles de choix discrets (DCM)</a:t>
                      </a:r>
                      <a:endParaRPr lang="en-US" sz="1400" b="0" dirty="0"/>
                    </a:p>
                  </a:txBody>
                  <a:tcPr/>
                </a:tc>
                <a:tc>
                  <a:txBody>
                    <a:bodyPr/>
                    <a:lstStyle/>
                    <a:p>
                      <a:r>
                        <a:rPr lang="en-US" sz="1400" b="0" dirty="0">
                          <a:solidFill>
                            <a:schemeClr val="tx1"/>
                          </a:solidFill>
                          <a:effectLst/>
                          <a:latin typeface="+mn-lt"/>
                          <a:ea typeface="+mn-ea"/>
                          <a:cs typeface="+mn-cs"/>
                        </a:rPr>
                        <a:t>Prévoient les choix des voyageurs (par exemple, mode de transport, choix d'itinéraire).</a:t>
                      </a:r>
                      <a:endParaRPr lang="en-US" sz="1400" b="0" dirty="0"/>
                    </a:p>
                  </a:txBody>
                  <a:tcPr/>
                </a:tc>
                <a:tc>
                  <a:txBody>
                    <a:bodyPr/>
                    <a:lstStyle/>
                    <a:p>
                      <a:r>
                        <a:rPr lang="en-US" sz="1400" b="0" dirty="0">
                          <a:solidFill>
                            <a:schemeClr val="tx1"/>
                          </a:solidFill>
                          <a:effectLst/>
                          <a:latin typeface="+mn-lt"/>
                          <a:ea typeface="+mn-ea"/>
                          <a:cs typeface="+mn-cs"/>
                        </a:rPr>
                        <a:t>Analyse du choix du mode de transport, impact des routes à péage, stratégies de tarification.</a:t>
                      </a:r>
                      <a:endParaRPr lang="en-US" sz="1400" b="0" dirty="0"/>
                    </a:p>
                  </a:txBody>
                  <a:tcPr/>
                </a:tc>
                <a:extLst>
                  <a:ext uri="{0D108BD9-81ED-4DB2-BD59-A6C34878D82A}">
                    <a16:rowId xmlns:a16="http://schemas.microsoft.com/office/drawing/2014/main" val="3833403485"/>
                  </a:ext>
                </a:extLst>
              </a:tr>
              <a:tr h="872877">
                <a:tc>
                  <a:txBody>
                    <a:bodyPr/>
                    <a:lstStyle/>
                    <a:p>
                      <a:r>
                        <a:rPr lang="en-US" sz="1400" b="0" dirty="0">
                          <a:solidFill>
                            <a:schemeClr val="tx1"/>
                          </a:solidFill>
                          <a:effectLst/>
                          <a:latin typeface="+mn-lt"/>
                          <a:ea typeface="+mn-ea"/>
                          <a:cs typeface="+mn-cs"/>
                        </a:rPr>
                        <a:t>Modèles de flux réseau</a:t>
                      </a:r>
                      <a:endParaRPr lang="en-US" sz="1400" b="0" dirty="0"/>
                    </a:p>
                  </a:txBody>
                  <a:tcPr/>
                </a:tc>
                <a:tc>
                  <a:txBody>
                    <a:bodyPr/>
                    <a:lstStyle/>
                    <a:p>
                      <a:r>
                        <a:rPr lang="en-US" sz="1400" b="0" dirty="0">
                          <a:solidFill>
                            <a:schemeClr val="tx1"/>
                          </a:solidFill>
                          <a:effectLst/>
                          <a:latin typeface="+mn-lt"/>
                          <a:ea typeface="+mn-ea"/>
                          <a:cs typeface="+mn-cs"/>
                        </a:rPr>
                        <a:t>Se concentre sur la manière dont les déplacements s'effectuent à travers un réseau de transport.</a:t>
                      </a:r>
                      <a:endParaRPr lang="en-US" sz="1400" b="0" dirty="0"/>
                    </a:p>
                  </a:txBody>
                  <a:tcPr/>
                </a:tc>
                <a:tc>
                  <a:txBody>
                    <a:bodyPr/>
                    <a:lstStyle/>
                    <a:p>
                      <a:r>
                        <a:rPr lang="en-US" sz="1400" b="0" dirty="0">
                          <a:solidFill>
                            <a:schemeClr val="tx1"/>
                          </a:solidFill>
                          <a:effectLst/>
                          <a:latin typeface="+mn-lt"/>
                          <a:ea typeface="+mn-ea"/>
                          <a:cs typeface="+mn-cs"/>
                        </a:rPr>
                        <a:t>Utilisés dans les modèles macroscopiques pour la planification de la capacité des autoroutes et l'optimisation des réseaux de métro.</a:t>
                      </a:r>
                      <a:endParaRPr lang="en-US" sz="1400" b="0" dirty="0"/>
                    </a:p>
                  </a:txBody>
                  <a:tcPr/>
                </a:tc>
                <a:extLst>
                  <a:ext uri="{0D108BD9-81ED-4DB2-BD59-A6C34878D82A}">
                    <a16:rowId xmlns:a16="http://schemas.microsoft.com/office/drawing/2014/main" val="2726540120"/>
                  </a:ext>
                </a:extLst>
              </a:tr>
              <a:tr h="1072392">
                <a:tc>
                  <a:txBody>
                    <a:bodyPr/>
                    <a:lstStyle/>
                    <a:p>
                      <a:r>
                        <a:rPr lang="en-US" sz="1400" b="0" dirty="0">
                          <a:solidFill>
                            <a:schemeClr val="tx1"/>
                          </a:solidFill>
                          <a:effectLst/>
                          <a:latin typeface="+mn-lt"/>
                          <a:ea typeface="+mn-ea"/>
                          <a:cs typeface="+mn-cs"/>
                        </a:rPr>
                        <a:t>Modèles basés sur l'apprentissage automatique</a:t>
                      </a:r>
                      <a:endParaRPr lang="en-US" sz="1400" b="0" dirty="0"/>
                    </a:p>
                  </a:txBody>
                  <a:tcPr/>
                </a:tc>
                <a:tc>
                  <a:txBody>
                    <a:bodyPr/>
                    <a:lstStyle/>
                    <a:p>
                      <a:r>
                        <a:rPr lang="en-US" sz="1400" b="0" dirty="0">
                          <a:solidFill>
                            <a:schemeClr val="tx1"/>
                          </a:solidFill>
                          <a:effectLst/>
                          <a:latin typeface="+mn-lt"/>
                          <a:ea typeface="+mn-ea"/>
                          <a:cs typeface="+mn-cs"/>
                        </a:rPr>
                        <a:t>Modèles basés sur l'intelligence artificielle qui apprennent à partir de grands ensembles de données pour faire des prévisions en matière de transport.</a:t>
                      </a:r>
                      <a:endParaRPr lang="en-US" sz="1400" b="0" dirty="0"/>
                    </a:p>
                  </a:txBody>
                  <a:tcPr/>
                </a:tc>
                <a:tc>
                  <a:txBody>
                    <a:bodyPr/>
                    <a:lstStyle/>
                    <a:p>
                      <a:r>
                        <a:rPr lang="en-US" sz="1400" b="0" dirty="0">
                          <a:solidFill>
                            <a:schemeClr val="tx1"/>
                          </a:solidFill>
                          <a:effectLst/>
                          <a:latin typeface="+mn-lt"/>
                          <a:ea typeface="+mn-ea"/>
                          <a:cs typeface="+mn-cs"/>
                        </a:rPr>
                        <a:t>Feux de circulation intelligents, prévision des embouteillages, planification adaptative des transports.</a:t>
                      </a:r>
                      <a:endParaRPr lang="en-US" sz="1400" b="0" dirty="0"/>
                    </a:p>
                  </a:txBody>
                  <a:tcPr/>
                </a:tc>
                <a:extLst>
                  <a:ext uri="{0D108BD9-81ED-4DB2-BD59-A6C34878D82A}">
                    <a16:rowId xmlns:a16="http://schemas.microsoft.com/office/drawing/2014/main" val="2862354381"/>
                  </a:ext>
                </a:extLst>
              </a:tr>
              <a:tr h="673362">
                <a:tc>
                  <a:txBody>
                    <a:bodyPr/>
                    <a:lstStyle/>
                    <a:p>
                      <a:r>
                        <a:rPr lang="en-US" sz="1400" b="0" dirty="0">
                          <a:solidFill>
                            <a:schemeClr val="tx1"/>
                          </a:solidFill>
                          <a:effectLst/>
                          <a:latin typeface="+mn-lt"/>
                          <a:ea typeface="+mn-ea"/>
                          <a:cs typeface="+mn-cs"/>
                        </a:rPr>
                        <a:t>Modèles d'automates cellulaires (CA)</a:t>
                      </a:r>
                      <a:endParaRPr lang="en-US" sz="1400" b="0" dirty="0"/>
                    </a:p>
                  </a:txBody>
                  <a:tcPr/>
                </a:tc>
                <a:tc>
                  <a:txBody>
                    <a:bodyPr/>
                    <a:lstStyle/>
                    <a:p>
                      <a:r>
                        <a:rPr lang="en-US" sz="1400" b="0" dirty="0">
                          <a:solidFill>
                            <a:schemeClr val="tx1"/>
                          </a:solidFill>
                          <a:effectLst/>
                          <a:latin typeface="+mn-lt"/>
                          <a:ea typeface="+mn-ea"/>
                          <a:cs typeface="+mn-cs"/>
                        </a:rPr>
                        <a:t>Divise les réseaux routiers en petites cellules, modélisant les mouvements à un niveau microscopique.</a:t>
                      </a:r>
                      <a:endParaRPr lang="en-US" sz="1400" b="0" dirty="0"/>
                    </a:p>
                  </a:txBody>
                  <a:tcPr/>
                </a:tc>
                <a:tc>
                  <a:txBody>
                    <a:bodyPr/>
                    <a:lstStyle/>
                    <a:p>
                      <a:r>
                        <a:rPr lang="en-US" sz="1400" b="0" dirty="0">
                          <a:solidFill>
                            <a:schemeClr val="tx1"/>
                          </a:solidFill>
                          <a:effectLst/>
                          <a:latin typeface="+mn-lt"/>
                          <a:ea typeface="+mn-ea"/>
                          <a:cs typeface="+mn-cs"/>
                        </a:rPr>
                        <a:t>Simulation du comportement des véhicules aux intersections, dynamique des parkings.</a:t>
                      </a:r>
                      <a:endParaRPr lang="en-US" sz="1400" b="0" dirty="0"/>
                    </a:p>
                  </a:txBody>
                  <a:tcPr/>
                </a:tc>
                <a:extLst>
                  <a:ext uri="{0D108BD9-81ED-4DB2-BD59-A6C34878D82A}">
                    <a16:rowId xmlns:a16="http://schemas.microsoft.com/office/drawing/2014/main" val="4059439541"/>
                  </a:ext>
                </a:extLst>
              </a:tr>
            </a:tbl>
          </a:graphicData>
        </a:graphic>
      </p:graphicFrame>
      <p:sp>
        <p:nvSpPr>
          <p:cNvPr id="3" name="Slide Number Placeholder 2">
            <a:extLst>
              <a:ext uri="{FF2B5EF4-FFF2-40B4-BE49-F238E27FC236}">
                <a16:creationId xmlns:a16="http://schemas.microsoft.com/office/drawing/2014/main" id="{1FF0BFE5-7E0F-C880-43BB-FC809391820B}"/>
              </a:ext>
            </a:extLst>
          </p:cNvPr>
          <p:cNvSpPr>
            <a:spLocks noGrp="1"/>
          </p:cNvSpPr>
          <p:nvPr>
            <p:ph type="sldNum" sz="quarter" idx="7"/>
          </p:nvPr>
        </p:nvSpPr>
        <p:spPr/>
        <p:txBody>
          <a:bodyPr/>
          <a:lstStyle/>
          <a:p>
            <a:pPr marL="103685">
              <a:lnSpc>
                <a:spcPts val="1633"/>
              </a:lnSpc>
            </a:pPr>
            <a:fld id="{81D60167-4931-47E6-BA6A-407CBD079E47}" type="slidenum">
              <a:rPr lang="en-AT" spc="-64" smtClean="0"/>
              <a:t>30</a:t>
            </a:fld>
            <a:endParaRPr lang="en-AT" spc="-64" dirty="0"/>
          </a:p>
        </p:txBody>
      </p:sp>
      <p:sp>
        <p:nvSpPr>
          <p:cNvPr id="5" name="object 6">
            <a:extLst>
              <a:ext uri="{FF2B5EF4-FFF2-40B4-BE49-F238E27FC236}">
                <a16:creationId xmlns:a16="http://schemas.microsoft.com/office/drawing/2014/main" id="{00276856-32DB-7E79-8613-F605351AAFC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7" name="object 3">
            <a:extLst>
              <a:ext uri="{FF2B5EF4-FFF2-40B4-BE49-F238E27FC236}">
                <a16:creationId xmlns:a16="http://schemas.microsoft.com/office/drawing/2014/main" id="{7ED40CF5-57D5-2F1E-6996-AB7CA2850372}"/>
              </a:ext>
            </a:extLst>
          </p:cNvPr>
          <p:cNvSpPr txBox="1"/>
          <p:nvPr/>
        </p:nvSpPr>
        <p:spPr>
          <a:xfrm>
            <a:off x="726280" y="871665"/>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4.3. Approches mathématiques supplémentaires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61D96A99-B132-E5AA-678E-0C4609D3537A}"/>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977941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BE74-4D18-89F6-B25A-CD19AED48A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4AA4DE-BDDE-227C-1D7C-CE420E899E61}"/>
              </a:ext>
            </a:extLst>
          </p:cNvPr>
          <p:cNvSpPr txBox="1">
            <a:spLocks noGrp="1"/>
          </p:cNvSpPr>
          <p:nvPr>
            <p:ph type="title"/>
          </p:nvPr>
        </p:nvSpPr>
        <p:spPr>
          <a:xfrm>
            <a:off x="726282" y="422573"/>
            <a:ext cx="928805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Approches mathématiques dans la modélisation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79E61C50-7F91-C9D2-F47E-B0B2081FA582}"/>
              </a:ext>
            </a:extLst>
          </p:cNvPr>
          <p:cNvSpPr txBox="1"/>
          <p:nvPr/>
        </p:nvSpPr>
        <p:spPr>
          <a:xfrm>
            <a:off x="733424" y="1279159"/>
            <a:ext cx="10725152" cy="3025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700" b="1" dirty="0">
                <a:effectLst/>
                <a:latin typeface="Aptos" panose="020B0004020202020204" pitchFamily="34" charset="0"/>
                <a:ea typeface="Aptos" panose="020B0004020202020204" pitchFamily="34" charset="0"/>
                <a:cs typeface="Times New Roman" panose="02020603050405020304" pitchFamily="18" charset="0"/>
              </a:rPr>
              <a:t>Comment les modèles basés sur l'IA ajustent les feux de circulation en temps réel</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1FF514C4-F5DB-CEE7-E997-C1FCCF93E3E2}"/>
              </a:ext>
            </a:extLst>
          </p:cNvPr>
          <p:cNvSpPr txBox="1"/>
          <p:nvPr/>
        </p:nvSpPr>
        <p:spPr>
          <a:xfrm>
            <a:off x="927977" y="1585561"/>
            <a:ext cx="10725152" cy="1114225"/>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L'Autorité des transports terrestres (LTA) de Singapour utilise une modélisation des transports basée sur l'IA pour gérer le flux de trafic urbain.</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Des algorithmes d'apprentissage automatique analysent les données GPS en temps réel provenant des taxis, des applications de VTC et des capteurs routiers.</a:t>
            </a:r>
          </a:p>
        </p:txBody>
      </p:sp>
      <p:sp>
        <p:nvSpPr>
          <p:cNvPr id="3" name="object 3">
            <a:extLst>
              <a:ext uri="{FF2B5EF4-FFF2-40B4-BE49-F238E27FC236}">
                <a16:creationId xmlns:a16="http://schemas.microsoft.com/office/drawing/2014/main" id="{823099B2-8358-E128-E721-14AE00AF3C23}"/>
              </a:ext>
            </a:extLst>
          </p:cNvPr>
          <p:cNvSpPr txBox="1"/>
          <p:nvPr/>
        </p:nvSpPr>
        <p:spPr>
          <a:xfrm>
            <a:off x="733424" y="2693754"/>
            <a:ext cx="10725152" cy="3025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700" b="1" dirty="0">
                <a:effectLst/>
                <a:latin typeface="Aptos" panose="020B0004020202020204" pitchFamily="34" charset="0"/>
                <a:ea typeface="Aptos" panose="020B0004020202020204" pitchFamily="34" charset="0"/>
                <a:cs typeface="Times New Roman" panose="02020603050405020304" pitchFamily="18" charset="0"/>
              </a:rPr>
              <a:t>Composantes clés du modèle :</a:t>
            </a:r>
            <a:endParaRPr lang="en-US" sz="17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8EECDB-1F93-3BED-097E-965CAA7F2EF8}"/>
              </a:ext>
            </a:extLst>
          </p:cNvPr>
          <p:cNvSpPr txBox="1"/>
          <p:nvPr/>
        </p:nvSpPr>
        <p:spPr>
          <a:xfrm>
            <a:off x="927977" y="3033207"/>
            <a:ext cx="10725152" cy="1427131"/>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Collecte de données → Les capteurs GPS, IoT et les caméras de vidéosurveillance recueillent des données sur le flux de circulation.</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Modèles de prédiction → Des algorithmes d'IA prévoient les embouteillages avant qu'ils ne se produisent.</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Ajustements des feux de circulation en temps réel → Les feux de circulation changent de manière dynamique en fonction des prévisions d'embouteillages.</a:t>
            </a:r>
          </a:p>
        </p:txBody>
      </p:sp>
      <p:sp>
        <p:nvSpPr>
          <p:cNvPr id="7" name="object 3">
            <a:extLst>
              <a:ext uri="{FF2B5EF4-FFF2-40B4-BE49-F238E27FC236}">
                <a16:creationId xmlns:a16="http://schemas.microsoft.com/office/drawing/2014/main" id="{B1B2A53D-C79A-5886-2B47-A441A55AE7D5}"/>
              </a:ext>
            </a:extLst>
          </p:cNvPr>
          <p:cNvSpPr txBox="1"/>
          <p:nvPr/>
        </p:nvSpPr>
        <p:spPr>
          <a:xfrm>
            <a:off x="733424" y="4593795"/>
            <a:ext cx="7564270" cy="3025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700" b="1" dirty="0">
                <a:effectLst/>
                <a:latin typeface="Aptos" panose="020B0004020202020204" pitchFamily="34" charset="0"/>
                <a:ea typeface="Aptos" panose="020B0004020202020204" pitchFamily="34" charset="0"/>
                <a:cs typeface="Times New Roman" panose="02020603050405020304" pitchFamily="18" charset="0"/>
              </a:rPr>
              <a:t>Résultats :</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5533CCD1-3BED-F305-12BE-A6D8E79AFBC0}"/>
              </a:ext>
            </a:extLst>
          </p:cNvPr>
          <p:cNvSpPr txBox="1"/>
          <p:nvPr/>
        </p:nvSpPr>
        <p:spPr>
          <a:xfrm>
            <a:off x="927977" y="5024540"/>
            <a:ext cx="8033399" cy="1165521"/>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Réduction de 15 % du temps de trajet moyen aux heures de pointe.</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Meilleure synchronisation des feux de circulation pour améliorer l'efficacité du flux.</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Diminution des émissions des véhicules grâce à la réduction des temps d'attente inutiles.</a:t>
            </a:r>
          </a:p>
        </p:txBody>
      </p:sp>
      <p:pic>
        <p:nvPicPr>
          <p:cNvPr id="12" name="Picture 11" descr="A car driving on a road&#10;&#10;AI-generated content may be incorrect.">
            <a:extLst>
              <a:ext uri="{FF2B5EF4-FFF2-40B4-BE49-F238E27FC236}">
                <a16:creationId xmlns:a16="http://schemas.microsoft.com/office/drawing/2014/main" id="{0D981439-F06B-CB29-9C0E-D9D0725AB7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1376" y="4290527"/>
            <a:ext cx="2616201" cy="1960575"/>
          </a:xfrm>
          <a:prstGeom prst="rect">
            <a:avLst/>
          </a:prstGeom>
        </p:spPr>
      </p:pic>
      <p:sp>
        <p:nvSpPr>
          <p:cNvPr id="11" name="Slide Number Placeholder 10">
            <a:extLst>
              <a:ext uri="{FF2B5EF4-FFF2-40B4-BE49-F238E27FC236}">
                <a16:creationId xmlns:a16="http://schemas.microsoft.com/office/drawing/2014/main" id="{9A3A7C42-5FDB-4987-F35E-08F6B99F1165}"/>
              </a:ext>
            </a:extLst>
          </p:cNvPr>
          <p:cNvSpPr>
            <a:spLocks noGrp="1"/>
          </p:cNvSpPr>
          <p:nvPr>
            <p:ph type="sldNum" sz="quarter" idx="7"/>
          </p:nvPr>
        </p:nvSpPr>
        <p:spPr/>
        <p:txBody>
          <a:bodyPr/>
          <a:lstStyle/>
          <a:p>
            <a:pPr marL="103685">
              <a:lnSpc>
                <a:spcPts val="1633"/>
              </a:lnSpc>
            </a:pPr>
            <a:fld id="{81D60167-4931-47E6-BA6A-407CBD079E47}" type="slidenum">
              <a:rPr lang="en-AT" spc="-64" smtClean="0"/>
              <a:t>31</a:t>
            </a:fld>
            <a:endParaRPr lang="en-AT" spc="-64" dirty="0"/>
          </a:p>
        </p:txBody>
      </p:sp>
      <p:sp>
        <p:nvSpPr>
          <p:cNvPr id="14" name="object 6">
            <a:extLst>
              <a:ext uri="{FF2B5EF4-FFF2-40B4-BE49-F238E27FC236}">
                <a16:creationId xmlns:a16="http://schemas.microsoft.com/office/drawing/2014/main" id="{6382DA9F-8087-CB77-1DB6-15A6066216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B666AFE0-5808-9776-4CC3-E05929DE9D0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Étude de cas – Prévision du trafic basée sur l'IA à Singapour</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0C5D7C05-A5E4-20CA-CF6C-4865160E3558}"/>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366585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B10D-F24F-CC20-EFCD-B17967F31C8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175EE2-B566-D669-E43C-3885D8B93D5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Processus d'élaboration du modèle de transport </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FCB5B94C-8C67-AB95-33B6-81F78071C67C}"/>
              </a:ext>
            </a:extLst>
          </p:cNvPr>
          <p:cNvSpPr>
            <a:spLocks noGrp="1"/>
          </p:cNvSpPr>
          <p:nvPr>
            <p:ph type="sldNum" sz="quarter" idx="7"/>
          </p:nvPr>
        </p:nvSpPr>
        <p:spPr/>
        <p:txBody>
          <a:bodyPr/>
          <a:lstStyle/>
          <a:p>
            <a:pPr marL="103685">
              <a:lnSpc>
                <a:spcPts val="1633"/>
              </a:lnSpc>
            </a:pPr>
            <a:fld id="{81D60167-4931-47E6-BA6A-407CBD079E47}" type="slidenum">
              <a:rPr lang="en-AT" spc="-64" smtClean="0"/>
              <a:t>32</a:t>
            </a:fld>
            <a:endParaRPr lang="en-AT" spc="-64" dirty="0"/>
          </a:p>
        </p:txBody>
      </p:sp>
      <p:sp>
        <p:nvSpPr>
          <p:cNvPr id="6" name="object 6">
            <a:extLst>
              <a:ext uri="{FF2B5EF4-FFF2-40B4-BE49-F238E27FC236}">
                <a16:creationId xmlns:a16="http://schemas.microsoft.com/office/drawing/2014/main" id="{A13E8DC8-80A2-4550-B257-65501F26C68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C97FC42F-B8AE-5AE6-00F2-F760EC8541E7}"/>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892518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41C7D-1902-F677-6ADA-97580018A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9C129A6-F7D9-400D-4E94-0BEEE57B77DC}"/>
              </a:ext>
            </a:extLst>
          </p:cNvPr>
          <p:cNvSpPr txBox="1">
            <a:spLocks noGrp="1"/>
          </p:cNvSpPr>
          <p:nvPr>
            <p:ph type="title"/>
          </p:nvPr>
        </p:nvSpPr>
        <p:spPr>
          <a:xfrm>
            <a:off x="726282" y="422573"/>
            <a:ext cx="721687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 modèle de transport </a:t>
            </a:r>
            <a:endParaRPr lang="en-US" sz="2400" b="1" dirty="0">
              <a:solidFill>
                <a:schemeClr val="bg1"/>
              </a:solidFill>
            </a:endParaRPr>
          </a:p>
        </p:txBody>
      </p:sp>
      <p:pic>
        <p:nvPicPr>
          <p:cNvPr id="7" name="Picture 6" descr="A diagram of a process&#10;&#10;AI-generated content may be incorrect.">
            <a:extLst>
              <a:ext uri="{FF2B5EF4-FFF2-40B4-BE49-F238E27FC236}">
                <a16:creationId xmlns:a16="http://schemas.microsoft.com/office/drawing/2014/main" id="{2127C3D7-B8F9-D84A-F255-1D00FB0082C3}"/>
              </a:ext>
            </a:extLst>
          </p:cNvPr>
          <p:cNvPicPr>
            <a:picLocks noChangeAspect="1"/>
          </p:cNvPicPr>
          <p:nvPr/>
        </p:nvPicPr>
        <p:blipFill>
          <a:blip r:embed="rId3" cstate="print">
            <a:extLst>
              <a:ext uri="{28A0092B-C50C-407E-A947-70E740481C1C}">
                <a14:useLocalDpi xmlns:a14="http://schemas.microsoft.com/office/drawing/2010/main" val="0"/>
              </a:ext>
            </a:extLst>
          </a:blip>
          <a:srcRect l="2980" t="13759" r="1932" b="7321"/>
          <a:stretch/>
        </p:blipFill>
        <p:spPr>
          <a:xfrm>
            <a:off x="2124237" y="1257255"/>
            <a:ext cx="7961964" cy="5051257"/>
          </a:xfrm>
          <a:prstGeom prst="rect">
            <a:avLst/>
          </a:prstGeom>
        </p:spPr>
      </p:pic>
      <p:sp>
        <p:nvSpPr>
          <p:cNvPr id="3" name="Slide Number Placeholder 2">
            <a:extLst>
              <a:ext uri="{FF2B5EF4-FFF2-40B4-BE49-F238E27FC236}">
                <a16:creationId xmlns:a16="http://schemas.microsoft.com/office/drawing/2014/main" id="{44678665-68C6-5971-D4D9-054AC0E554C8}"/>
              </a:ext>
            </a:extLst>
          </p:cNvPr>
          <p:cNvSpPr>
            <a:spLocks noGrp="1"/>
          </p:cNvSpPr>
          <p:nvPr>
            <p:ph type="sldNum" sz="quarter" idx="7"/>
          </p:nvPr>
        </p:nvSpPr>
        <p:spPr/>
        <p:txBody>
          <a:bodyPr/>
          <a:lstStyle/>
          <a:p>
            <a:pPr marL="103685">
              <a:lnSpc>
                <a:spcPts val="1633"/>
              </a:lnSpc>
            </a:pPr>
            <a:fld id="{81D60167-4931-47E6-BA6A-407CBD079E47}" type="slidenum">
              <a:rPr lang="en-AT" spc="-64" smtClean="0"/>
              <a:t>33</a:t>
            </a:fld>
            <a:endParaRPr lang="en-AT" spc="-64" dirty="0"/>
          </a:p>
        </p:txBody>
      </p:sp>
      <p:sp>
        <p:nvSpPr>
          <p:cNvPr id="5" name="object 6">
            <a:extLst>
              <a:ext uri="{FF2B5EF4-FFF2-40B4-BE49-F238E27FC236}">
                <a16:creationId xmlns:a16="http://schemas.microsoft.com/office/drawing/2014/main" id="{D24AB973-D4AC-F6CF-CC96-718B4320BF4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3B0D110D-9D98-5EF9-C56F-E857EC4BA27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Étapes de l'élaboration d'un modèle de transport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0956CD45-0B17-AE26-AFB7-DF68B7EC8F73}"/>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596068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D9E8-710F-A750-B5F5-899A616AE9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D210B9C-9092-5789-1C38-980C1777D4D7}"/>
              </a:ext>
            </a:extLst>
          </p:cNvPr>
          <p:cNvSpPr txBox="1">
            <a:spLocks noGrp="1"/>
          </p:cNvSpPr>
          <p:nvPr>
            <p:ph type="title"/>
          </p:nvPr>
        </p:nvSpPr>
        <p:spPr>
          <a:xfrm>
            <a:off x="726282" y="422573"/>
            <a:ext cx="719484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3D809066-CA60-9267-BE41-365D75B4C6B2}"/>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cette étape est-elle importante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70EAAB8-FFA0-CA55-0B22-03FFDBB3D0E6}"/>
              </a:ext>
            </a:extLst>
          </p:cNvPr>
          <p:cNvSpPr txBox="1"/>
          <p:nvPr/>
        </p:nvSpPr>
        <p:spPr>
          <a:xfrm>
            <a:off x="927977" y="1786929"/>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 permet de définir clairement le problème ou l'objectif que le modèle vise à résoudre.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 guide le choix du type de modèle, des sources de données et des indicateurs de performance.</a:t>
            </a:r>
          </a:p>
        </p:txBody>
      </p:sp>
      <p:sp>
        <p:nvSpPr>
          <p:cNvPr id="3" name="object 3">
            <a:extLst>
              <a:ext uri="{FF2B5EF4-FFF2-40B4-BE49-F238E27FC236}">
                <a16:creationId xmlns:a16="http://schemas.microsoft.com/office/drawing/2014/main" id="{13067998-22CD-67D1-B543-5A3C50E2BD5B}"/>
              </a:ext>
            </a:extLst>
          </p:cNvPr>
          <p:cNvSpPr txBox="1"/>
          <p:nvPr/>
        </p:nvSpPr>
        <p:spPr>
          <a:xfrm>
            <a:off x="733424" y="293907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Questions clés à poser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26FF7348-D1E7-6084-E93B-01F06046EB86}"/>
              </a:ext>
            </a:extLst>
          </p:cNvPr>
          <p:cNvSpPr txBox="1"/>
          <p:nvPr/>
        </p:nvSpPr>
        <p:spPr>
          <a:xfrm>
            <a:off x="927977" y="3399715"/>
            <a:ext cx="10725152"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Quel aspect du transport doit être analysé ? (par exemple, congestion, efficacité des transports publics, optimisation des itinéraires)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L'objectif est-il la prévision, l'évaluation des politiques ou l'amélioration des opérations ?</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Quel niveau de détail est requis ? (Modèle macroscopique, microscopique ou mésoscopique ?)</a:t>
            </a:r>
          </a:p>
        </p:txBody>
      </p:sp>
      <p:sp>
        <p:nvSpPr>
          <p:cNvPr id="7" name="Slide Number Placeholder 6">
            <a:extLst>
              <a:ext uri="{FF2B5EF4-FFF2-40B4-BE49-F238E27FC236}">
                <a16:creationId xmlns:a16="http://schemas.microsoft.com/office/drawing/2014/main" id="{F4D05C18-AF40-A273-B492-2C0DF81DA7D7}"/>
              </a:ext>
            </a:extLst>
          </p:cNvPr>
          <p:cNvSpPr>
            <a:spLocks noGrp="1"/>
          </p:cNvSpPr>
          <p:nvPr>
            <p:ph type="sldNum" sz="quarter" idx="7"/>
          </p:nvPr>
        </p:nvSpPr>
        <p:spPr/>
        <p:txBody>
          <a:bodyPr/>
          <a:lstStyle/>
          <a:p>
            <a:pPr marL="103685">
              <a:lnSpc>
                <a:spcPts val="1633"/>
              </a:lnSpc>
            </a:pPr>
            <a:fld id="{81D60167-4931-47E6-BA6A-407CBD079E47}" type="slidenum">
              <a:rPr lang="en-AT" spc="-64" smtClean="0"/>
              <a:t>34</a:t>
            </a:fld>
            <a:endParaRPr lang="en-AT" spc="-64" dirty="0"/>
          </a:p>
        </p:txBody>
      </p:sp>
      <p:sp>
        <p:nvSpPr>
          <p:cNvPr id="11" name="object 6">
            <a:extLst>
              <a:ext uri="{FF2B5EF4-FFF2-40B4-BE49-F238E27FC236}">
                <a16:creationId xmlns:a16="http://schemas.microsoft.com/office/drawing/2014/main" id="{53802B97-D031-2CE7-AD29-52D4FE9A27B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47DA1599-7C4C-DC70-40CE-BB9C217AC85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Étape 01 - Définir l'objectif de la recherche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04CA25D-61C6-2359-20EF-0EC6F3BBEEA7}"/>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659563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DA3A4-3302-25A3-312A-E617A0B6CE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07347-5F56-52D8-1A57-8126AF6435EC}"/>
              </a:ext>
            </a:extLst>
          </p:cNvPr>
          <p:cNvSpPr txBox="1">
            <a:spLocks noGrp="1"/>
          </p:cNvSpPr>
          <p:nvPr>
            <p:ph type="title"/>
          </p:nvPr>
        </p:nvSpPr>
        <p:spPr>
          <a:xfrm>
            <a:off x="726282" y="422573"/>
            <a:ext cx="727196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4C213DAB-871B-DEBF-636C-670C00E75503}"/>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la collecte de données est-elle essentielle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44B64C4-53E1-490E-4D07-BBBF95826B4C}"/>
              </a:ext>
            </a:extLst>
          </p:cNvPr>
          <p:cNvSpPr txBox="1"/>
          <p:nvPr/>
        </p:nvSpPr>
        <p:spPr>
          <a:xfrm>
            <a:off x="927977" y="1786929"/>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modèles de transport nécessitent des données de haute qualité pour établir des prévisions fiables.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données peuvent être collectées à partir de plusieurs sources, notamment des enquêtes sur le terrain, des capteurs et des archives historiques.</a:t>
            </a:r>
          </a:p>
        </p:txBody>
      </p:sp>
      <p:sp>
        <p:nvSpPr>
          <p:cNvPr id="3" name="object 3">
            <a:extLst>
              <a:ext uri="{FF2B5EF4-FFF2-40B4-BE49-F238E27FC236}">
                <a16:creationId xmlns:a16="http://schemas.microsoft.com/office/drawing/2014/main" id="{1EFF4765-C5CC-BF7B-9633-607AA44A8EF8}"/>
              </a:ext>
            </a:extLst>
          </p:cNvPr>
          <p:cNvSpPr txBox="1"/>
          <p:nvPr/>
        </p:nvSpPr>
        <p:spPr>
          <a:xfrm>
            <a:off x="733424" y="293907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Types de données utilisées dans les modèles de transport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D76C6AA5-2529-2F1F-DE34-44B94A811EC1}"/>
              </a:ext>
            </a:extLst>
          </p:cNvPr>
          <p:cNvSpPr txBox="1"/>
          <p:nvPr/>
        </p:nvSpPr>
        <p:spPr>
          <a:xfrm>
            <a:off x="927977" y="3399715"/>
            <a:ext cx="10725152" cy="194009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Comptages de trafic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nombre de véhicules passant à un endroit donné à différents moments.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GPS et données mobiles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suivi en temps réel des déplacements des véhicules et des embouteillages.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Enquêtes sur les déplacements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comprennent les préférences des navetteurs, la fréquence des trajets et le choix du mode de transport.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Données sur l'utilisation des sols et les données socio-économiques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la densité de population, l'emploi et les niveaux de revenus ont une incidence sur la demande de transport.</a:t>
            </a:r>
          </a:p>
        </p:txBody>
      </p:sp>
      <p:sp>
        <p:nvSpPr>
          <p:cNvPr id="7" name="Slide Number Placeholder 6">
            <a:extLst>
              <a:ext uri="{FF2B5EF4-FFF2-40B4-BE49-F238E27FC236}">
                <a16:creationId xmlns:a16="http://schemas.microsoft.com/office/drawing/2014/main" id="{8B7BB3A6-7CBF-9949-A57A-CCEADFB745C5}"/>
              </a:ext>
            </a:extLst>
          </p:cNvPr>
          <p:cNvSpPr>
            <a:spLocks noGrp="1"/>
          </p:cNvSpPr>
          <p:nvPr>
            <p:ph type="sldNum" sz="quarter" idx="7"/>
          </p:nvPr>
        </p:nvSpPr>
        <p:spPr/>
        <p:txBody>
          <a:bodyPr/>
          <a:lstStyle/>
          <a:p>
            <a:pPr marL="103685">
              <a:lnSpc>
                <a:spcPts val="1633"/>
              </a:lnSpc>
            </a:pPr>
            <a:fld id="{81D60167-4931-47E6-BA6A-407CBD079E47}" type="slidenum">
              <a:rPr lang="en-AT" spc="-64" smtClean="0"/>
              <a:t>35</a:t>
            </a:fld>
            <a:endParaRPr lang="en-AT" spc="-64" dirty="0"/>
          </a:p>
        </p:txBody>
      </p:sp>
      <p:sp>
        <p:nvSpPr>
          <p:cNvPr id="11" name="object 6">
            <a:extLst>
              <a:ext uri="{FF2B5EF4-FFF2-40B4-BE49-F238E27FC236}">
                <a16:creationId xmlns:a16="http://schemas.microsoft.com/office/drawing/2014/main" id="{C91BC75D-7448-52A8-31E0-CE056C9364C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EB2A84D3-AC5F-01AA-9E7F-7C67DBCE4912}"/>
              </a:ext>
            </a:extLst>
          </p:cNvPr>
          <p:cNvSpPr txBox="1"/>
          <p:nvPr/>
        </p:nvSpPr>
        <p:spPr>
          <a:xfrm>
            <a:off x="726279" y="893699"/>
            <a:ext cx="10830415" cy="293487"/>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1800" b="1" dirty="0">
                <a:solidFill>
                  <a:schemeClr val="tx1"/>
                </a:solidFill>
                <a:latin typeface="Aptos" panose="020B0004020202020204" pitchFamily="34" charset="0"/>
                <a:ea typeface="Aptos" panose="020B0004020202020204" pitchFamily="34" charset="0"/>
                <a:cs typeface="Times New Roman" panose="02020603050405020304" pitchFamily="18" charset="0"/>
              </a:rPr>
              <a:t>5.3. Étape 02 - </a:t>
            </a:r>
            <a:r>
              <a:rPr lang="en-US" sz="18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Collecte de données – Comptages de trafic, données GPS, enquêtes sur les déplacements</a:t>
            </a:r>
            <a:endParaRPr lang="en-GB" sz="18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5C9B6D7C-7629-CA47-9E94-E3D0010FEE25}"/>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281955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D6B8-E37F-A824-CFF9-B756C48162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9597B07-505F-54E9-7EBD-1C291F36BB0B}"/>
              </a:ext>
            </a:extLst>
          </p:cNvPr>
          <p:cNvSpPr txBox="1">
            <a:spLocks noGrp="1"/>
          </p:cNvSpPr>
          <p:nvPr>
            <p:ph type="title"/>
          </p:nvPr>
        </p:nvSpPr>
        <p:spPr>
          <a:xfrm>
            <a:off x="726281" y="422573"/>
            <a:ext cx="815331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de développement d'un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F41082A3-D170-671D-4190-D73ABD4CDCE4}"/>
              </a:ext>
            </a:extLst>
          </p:cNvPr>
          <p:cNvSpPr txBox="1"/>
          <p:nvPr/>
        </p:nvSpPr>
        <p:spPr>
          <a:xfrm>
            <a:off x="733424" y="128858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le choix du modèle est-il important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667404D-F65A-7A6E-D7BE-9329CB607230}"/>
              </a:ext>
            </a:extLst>
          </p:cNvPr>
          <p:cNvSpPr txBox="1"/>
          <p:nvPr/>
        </p:nvSpPr>
        <p:spPr>
          <a:xfrm>
            <a:off x="927977" y="1749223"/>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 type de modèle choisi dépend de l'objectif de la recherche, de la disponibilité des données et du niveau de détail requis.</a:t>
            </a:r>
          </a:p>
        </p:txBody>
      </p:sp>
      <p:sp>
        <p:nvSpPr>
          <p:cNvPr id="3" name="object 3">
            <a:extLst>
              <a:ext uri="{FF2B5EF4-FFF2-40B4-BE49-F238E27FC236}">
                <a16:creationId xmlns:a16="http://schemas.microsoft.com/office/drawing/2014/main" id="{45066E9E-228F-5947-F1DC-B2A7A7A892A9}"/>
              </a:ext>
            </a:extLst>
          </p:cNvPr>
          <p:cNvSpPr txBox="1"/>
          <p:nvPr/>
        </p:nvSpPr>
        <p:spPr>
          <a:xfrm>
            <a:off x="719768" y="2372099"/>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Critères de sélection du type de modèle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9" name="Picture 8" descr="A screenshot of a computer&#10;&#10;AI-generated content may be incorrect.">
            <a:extLst>
              <a:ext uri="{FF2B5EF4-FFF2-40B4-BE49-F238E27FC236}">
                <a16:creationId xmlns:a16="http://schemas.microsoft.com/office/drawing/2014/main" id="{DAF42A70-E4DE-ADC4-722F-A064B1A0FBAE}"/>
              </a:ext>
            </a:extLst>
          </p:cNvPr>
          <p:cNvPicPr>
            <a:picLocks noChangeAspect="1"/>
          </p:cNvPicPr>
          <p:nvPr/>
        </p:nvPicPr>
        <p:blipFill>
          <a:blip r:embed="rId3" cstate="print">
            <a:extLst>
              <a:ext uri="{28A0092B-C50C-407E-A947-70E740481C1C}">
                <a14:useLocalDpi xmlns:a14="http://schemas.microsoft.com/office/drawing/2010/main" val="0"/>
              </a:ext>
            </a:extLst>
          </a:blip>
          <a:srcRect l="2792" t="20069" r="2580" b="9095"/>
          <a:stretch/>
        </p:blipFill>
        <p:spPr>
          <a:xfrm>
            <a:off x="1801073" y="2662782"/>
            <a:ext cx="8562542" cy="3419446"/>
          </a:xfrm>
          <a:prstGeom prst="rect">
            <a:avLst/>
          </a:prstGeom>
        </p:spPr>
      </p:pic>
      <p:sp>
        <p:nvSpPr>
          <p:cNvPr id="5" name="Slide Number Placeholder 4">
            <a:extLst>
              <a:ext uri="{FF2B5EF4-FFF2-40B4-BE49-F238E27FC236}">
                <a16:creationId xmlns:a16="http://schemas.microsoft.com/office/drawing/2014/main" id="{95FFA3F9-7FA6-B881-4705-17572962CD93}"/>
              </a:ext>
            </a:extLst>
          </p:cNvPr>
          <p:cNvSpPr>
            <a:spLocks noGrp="1"/>
          </p:cNvSpPr>
          <p:nvPr>
            <p:ph type="sldNum" sz="quarter" idx="7"/>
          </p:nvPr>
        </p:nvSpPr>
        <p:spPr/>
        <p:txBody>
          <a:bodyPr/>
          <a:lstStyle/>
          <a:p>
            <a:pPr marL="103685">
              <a:lnSpc>
                <a:spcPts val="1633"/>
              </a:lnSpc>
            </a:pPr>
            <a:fld id="{81D60167-4931-47E6-BA6A-407CBD079E47}" type="slidenum">
              <a:rPr lang="en-AT" spc="-64" smtClean="0"/>
              <a:t>36</a:t>
            </a:fld>
            <a:endParaRPr lang="en-AT" spc="-64" dirty="0"/>
          </a:p>
        </p:txBody>
      </p:sp>
      <p:sp>
        <p:nvSpPr>
          <p:cNvPr id="11" name="object 6">
            <a:extLst>
              <a:ext uri="{FF2B5EF4-FFF2-40B4-BE49-F238E27FC236}">
                <a16:creationId xmlns:a16="http://schemas.microsoft.com/office/drawing/2014/main" id="{615C363C-F1B0-6973-9194-A5DC4701306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B544C9D7-3116-1B00-69A3-1E835F6AA380}"/>
              </a:ext>
            </a:extLst>
          </p:cNvPr>
          <p:cNvSpPr txBox="1"/>
          <p:nvPr/>
        </p:nvSpPr>
        <p:spPr>
          <a:xfrm>
            <a:off x="726280" y="893699"/>
            <a:ext cx="10733191" cy="293487"/>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1800" b="1" dirty="0">
                <a:solidFill>
                  <a:schemeClr val="tx1"/>
                </a:solidFill>
                <a:latin typeface="Aptos" panose="020B0004020202020204" pitchFamily="34" charset="0"/>
                <a:ea typeface="Aptos" panose="020B0004020202020204" pitchFamily="34" charset="0"/>
                <a:cs typeface="Times New Roman" panose="02020603050405020304" pitchFamily="18" charset="0"/>
              </a:rPr>
              <a:t>5.4. Étape 03 - </a:t>
            </a:r>
            <a:r>
              <a:rPr lang="en-US" sz="18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Sélectionner le type de modèle (macroscopique, microscopique, mésoscopique)</a:t>
            </a:r>
            <a:endParaRPr lang="en-GB"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76FF3ED-B3D1-B4B7-E99D-249A5525375D}"/>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860582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E2C5-3A27-56BD-5541-03974CDFCF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BFA9C6-18FE-C034-B930-024494E84353}"/>
              </a:ext>
            </a:extLst>
          </p:cNvPr>
          <p:cNvSpPr txBox="1">
            <a:spLocks noGrp="1"/>
          </p:cNvSpPr>
          <p:nvPr>
            <p:ph type="title"/>
          </p:nvPr>
        </p:nvSpPr>
        <p:spPr>
          <a:xfrm>
            <a:off x="726281" y="422573"/>
            <a:ext cx="794399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de développement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F2E12043-8C99-E265-65A0-A52B59FFB9E5}"/>
              </a:ext>
            </a:extLst>
          </p:cNvPr>
          <p:cNvSpPr txBox="1"/>
          <p:nvPr/>
        </p:nvSpPr>
        <p:spPr>
          <a:xfrm>
            <a:off x="733424" y="127881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Qu'est-ce que l'étalonnage et la validation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05DC3F0-44BD-F3EF-C875-705814ECA905}"/>
              </a:ext>
            </a:extLst>
          </p:cNvPr>
          <p:cNvSpPr txBox="1"/>
          <p:nvPr/>
        </p:nvSpPr>
        <p:spPr>
          <a:xfrm>
            <a:off x="927977" y="1739452"/>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Étalonnage : ajustement des paramètres du modèle afin qu'ils correspondent au comportement observé du trafic.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Validation : comparaison des prévisions du modèle avec les données de transport réelles afin d'en mesurer la précision.</a:t>
            </a:r>
          </a:p>
        </p:txBody>
      </p:sp>
      <p:sp>
        <p:nvSpPr>
          <p:cNvPr id="3" name="object 3">
            <a:extLst>
              <a:ext uri="{FF2B5EF4-FFF2-40B4-BE49-F238E27FC236}">
                <a16:creationId xmlns:a16="http://schemas.microsoft.com/office/drawing/2014/main" id="{512E353F-5558-0264-596D-B98197659273}"/>
              </a:ext>
            </a:extLst>
          </p:cNvPr>
          <p:cNvSpPr txBox="1"/>
          <p:nvPr/>
        </p:nvSpPr>
        <p:spPr>
          <a:xfrm>
            <a:off x="733424" y="308990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est-ce nécessaire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08CE78BC-477A-3509-D705-67D2383800A8}"/>
              </a:ext>
            </a:extLst>
          </p:cNvPr>
          <p:cNvSpPr txBox="1"/>
          <p:nvPr/>
        </p:nvSpPr>
        <p:spPr>
          <a:xfrm>
            <a:off x="927977" y="35505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 modèle mal calibré peut produire des résultats trompeurs, entraînant des erreurs coûteuses dans la planification des transports.</a:t>
            </a:r>
          </a:p>
        </p:txBody>
      </p:sp>
      <p:sp>
        <p:nvSpPr>
          <p:cNvPr id="21" name="object 3">
            <a:extLst>
              <a:ext uri="{FF2B5EF4-FFF2-40B4-BE49-F238E27FC236}">
                <a16:creationId xmlns:a16="http://schemas.microsoft.com/office/drawing/2014/main" id="{3E69FB74-DCA3-E40C-D24C-499315210D04}"/>
              </a:ext>
            </a:extLst>
          </p:cNvPr>
          <p:cNvSpPr txBox="1"/>
          <p:nvPr/>
        </p:nvSpPr>
        <p:spPr>
          <a:xfrm>
            <a:off x="733424" y="4319693"/>
            <a:ext cx="10725152"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Techniques courantes d'étalonnage et de validation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964B26AB-E048-02E2-C579-A295C7FE74BA}"/>
              </a:ext>
            </a:extLst>
          </p:cNvPr>
          <p:cNvSpPr txBox="1"/>
          <p:nvPr/>
        </p:nvSpPr>
        <p:spPr>
          <a:xfrm>
            <a:off x="927977" y="478033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Comparaison des résultats du modèle avec les comptages de trafic et les temps de trajet réels.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Utilisation de données historiques pour tester la précision du modèle.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Ajustement des variables telles que l'élasticité de la demande de transport et les retards dus à la congestion.</a:t>
            </a:r>
          </a:p>
        </p:txBody>
      </p:sp>
      <p:sp>
        <p:nvSpPr>
          <p:cNvPr id="7" name="Slide Number Placeholder 6">
            <a:extLst>
              <a:ext uri="{FF2B5EF4-FFF2-40B4-BE49-F238E27FC236}">
                <a16:creationId xmlns:a16="http://schemas.microsoft.com/office/drawing/2014/main" id="{324C16B9-48C2-64FD-C0DC-574C7ECC5502}"/>
              </a:ext>
            </a:extLst>
          </p:cNvPr>
          <p:cNvSpPr>
            <a:spLocks noGrp="1"/>
          </p:cNvSpPr>
          <p:nvPr>
            <p:ph type="sldNum" sz="quarter" idx="7"/>
          </p:nvPr>
        </p:nvSpPr>
        <p:spPr/>
        <p:txBody>
          <a:bodyPr/>
          <a:lstStyle/>
          <a:p>
            <a:pPr marL="103685">
              <a:lnSpc>
                <a:spcPts val="1633"/>
              </a:lnSpc>
            </a:pPr>
            <a:fld id="{81D60167-4931-47E6-BA6A-407CBD079E47}" type="slidenum">
              <a:rPr lang="en-AT" spc="-64" smtClean="0"/>
              <a:t>37</a:t>
            </a:fld>
            <a:endParaRPr lang="en-AT" spc="-64" dirty="0"/>
          </a:p>
        </p:txBody>
      </p:sp>
      <p:sp>
        <p:nvSpPr>
          <p:cNvPr id="11" name="object 6">
            <a:extLst>
              <a:ext uri="{FF2B5EF4-FFF2-40B4-BE49-F238E27FC236}">
                <a16:creationId xmlns:a16="http://schemas.microsoft.com/office/drawing/2014/main" id="{AAFB6600-AFC6-E53B-C1EB-C0E37E371CA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FA62E50F-7523-F64C-4793-B370DCE591D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5.5. Étape 04 -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Calibrage et validation</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A74E77FE-9617-4FD7-B1EE-26E4DB693F73}"/>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8902549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102B-094F-400E-5157-EA8A5771427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675501-F153-DC22-7168-B4D2AE493359}"/>
              </a:ext>
            </a:extLst>
          </p:cNvPr>
          <p:cNvSpPr txBox="1">
            <a:spLocks noGrp="1"/>
          </p:cNvSpPr>
          <p:nvPr>
            <p:ph type="title"/>
          </p:nvPr>
        </p:nvSpPr>
        <p:spPr>
          <a:xfrm>
            <a:off x="726282" y="422573"/>
            <a:ext cx="793297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de développement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295407C0-918B-3541-1237-923F56C12C70}"/>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Qu'est-ce que la mise en œuvre et les tests de scénarios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D6C243A5-3656-36E0-C519-43B4DCC96EF1}"/>
              </a:ext>
            </a:extLst>
          </p:cNvPr>
          <p:cNvSpPr txBox="1"/>
          <p:nvPr/>
        </p:nvSpPr>
        <p:spPr>
          <a:xfrm>
            <a:off x="927977" y="188119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Mise en œuvre : application du modèle de transport pour analyser les conditions réelles.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Test de scénario – Simulation de différentes politiques de transport, modifications des infrastructures ou variations de la demande.</a:t>
            </a:r>
          </a:p>
        </p:txBody>
      </p:sp>
      <p:sp>
        <p:nvSpPr>
          <p:cNvPr id="3" name="object 3">
            <a:extLst>
              <a:ext uri="{FF2B5EF4-FFF2-40B4-BE49-F238E27FC236}">
                <a16:creationId xmlns:a16="http://schemas.microsoft.com/office/drawing/2014/main" id="{3276CE52-670C-3BCE-F72B-2E4252649833}"/>
              </a:ext>
            </a:extLst>
          </p:cNvPr>
          <p:cNvSpPr txBox="1"/>
          <p:nvPr/>
        </p:nvSpPr>
        <p:spPr>
          <a:xfrm>
            <a:off x="733424" y="3033343"/>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est-ce important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CC56DD6E-207F-E447-E89C-52F9451A3002}"/>
              </a:ext>
            </a:extLst>
          </p:cNvPr>
          <p:cNvSpPr txBox="1"/>
          <p:nvPr/>
        </p:nvSpPr>
        <p:spPr>
          <a:xfrm>
            <a:off x="927977" y="3493983"/>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Cela permet d'évaluer l'impact des extensions routières, des projets de transport public ou des changements de politique.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Identifie les goulets d'étranglement potentiels et les défis futurs en matière de mobilité.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Aide à la prise de décision en testant plusieurs scénarios hypothétiques avant la mise en œuvre.</a:t>
            </a:r>
          </a:p>
        </p:txBody>
      </p:sp>
      <p:sp>
        <p:nvSpPr>
          <p:cNvPr id="7" name="Slide Number Placeholder 6">
            <a:extLst>
              <a:ext uri="{FF2B5EF4-FFF2-40B4-BE49-F238E27FC236}">
                <a16:creationId xmlns:a16="http://schemas.microsoft.com/office/drawing/2014/main" id="{D38FF14F-DDEC-3341-3D66-89EC0980921F}"/>
              </a:ext>
            </a:extLst>
          </p:cNvPr>
          <p:cNvSpPr>
            <a:spLocks noGrp="1"/>
          </p:cNvSpPr>
          <p:nvPr>
            <p:ph type="sldNum" sz="quarter" idx="7"/>
          </p:nvPr>
        </p:nvSpPr>
        <p:spPr/>
        <p:txBody>
          <a:bodyPr/>
          <a:lstStyle/>
          <a:p>
            <a:pPr marL="103685">
              <a:lnSpc>
                <a:spcPts val="1633"/>
              </a:lnSpc>
            </a:pPr>
            <a:fld id="{81D60167-4931-47E6-BA6A-407CBD079E47}" type="slidenum">
              <a:rPr lang="en-AT" spc="-64" smtClean="0"/>
              <a:t>38</a:t>
            </a:fld>
            <a:endParaRPr lang="en-AT" spc="-64" dirty="0"/>
          </a:p>
        </p:txBody>
      </p:sp>
      <p:sp>
        <p:nvSpPr>
          <p:cNvPr id="11" name="object 6">
            <a:extLst>
              <a:ext uri="{FF2B5EF4-FFF2-40B4-BE49-F238E27FC236}">
                <a16:creationId xmlns:a16="http://schemas.microsoft.com/office/drawing/2014/main" id="{CD5E8A85-61E8-C1ED-0FF1-7F4B6B4D7C1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39690AC9-DDCD-1BC4-9F3C-DCA87FF0517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5.6. Étape 05 -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Mise en œuvre et test de scénarios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0788C39D-F355-E458-64B0-4E5041E3DA1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52322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6AB5-D175-2371-074B-1BB8DD99CDA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A650B08-8963-B4E8-2436-B06D0228CBBF}"/>
              </a:ext>
            </a:extLst>
          </p:cNvPr>
          <p:cNvSpPr txBox="1">
            <a:spLocks noGrp="1"/>
          </p:cNvSpPr>
          <p:nvPr>
            <p:ph type="title"/>
          </p:nvPr>
        </p:nvSpPr>
        <p:spPr>
          <a:xfrm>
            <a:off x="726280" y="422573"/>
            <a:ext cx="730501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 modèle de transport </a:t>
            </a:r>
            <a:endParaRPr lang="en-US" sz="2400" b="1" dirty="0">
              <a:solidFill>
                <a:schemeClr val="bg1"/>
              </a:solidFill>
            </a:endParaRPr>
          </a:p>
        </p:txBody>
      </p:sp>
      <p:pic>
        <p:nvPicPr>
          <p:cNvPr id="4" name="Picture 3" descr="A diagram of a model development challenge&#10;&#10;AI-generated content may be incorrect.">
            <a:extLst>
              <a:ext uri="{FF2B5EF4-FFF2-40B4-BE49-F238E27FC236}">
                <a16:creationId xmlns:a16="http://schemas.microsoft.com/office/drawing/2014/main" id="{549AE9AC-099F-C4FB-BB09-D0D848DD18C9}"/>
              </a:ext>
            </a:extLst>
          </p:cNvPr>
          <p:cNvPicPr>
            <a:picLocks noChangeAspect="1"/>
          </p:cNvPicPr>
          <p:nvPr/>
        </p:nvPicPr>
        <p:blipFill>
          <a:blip r:embed="rId3" cstate="print">
            <a:extLst>
              <a:ext uri="{28A0092B-C50C-407E-A947-70E740481C1C}">
                <a14:useLocalDpi xmlns:a14="http://schemas.microsoft.com/office/drawing/2010/main" val="0"/>
              </a:ext>
            </a:extLst>
          </a:blip>
          <a:srcRect l="1301" t="10780" r="1764" b="4703"/>
          <a:stretch/>
        </p:blipFill>
        <p:spPr>
          <a:xfrm>
            <a:off x="3008891" y="1312882"/>
            <a:ext cx="5786939" cy="4940002"/>
          </a:xfrm>
          <a:prstGeom prst="rect">
            <a:avLst/>
          </a:prstGeom>
        </p:spPr>
      </p:pic>
      <p:sp>
        <p:nvSpPr>
          <p:cNvPr id="3" name="Slide Number Placeholder 2">
            <a:extLst>
              <a:ext uri="{FF2B5EF4-FFF2-40B4-BE49-F238E27FC236}">
                <a16:creationId xmlns:a16="http://schemas.microsoft.com/office/drawing/2014/main" id="{6003F482-3CDB-8339-AD28-BBE3B43E4A51}"/>
              </a:ext>
            </a:extLst>
          </p:cNvPr>
          <p:cNvSpPr>
            <a:spLocks noGrp="1"/>
          </p:cNvSpPr>
          <p:nvPr>
            <p:ph type="sldNum" sz="quarter" idx="7"/>
          </p:nvPr>
        </p:nvSpPr>
        <p:spPr/>
        <p:txBody>
          <a:bodyPr/>
          <a:lstStyle/>
          <a:p>
            <a:pPr marL="103685">
              <a:lnSpc>
                <a:spcPts val="1633"/>
              </a:lnSpc>
            </a:pPr>
            <a:fld id="{81D60167-4931-47E6-BA6A-407CBD079E47}" type="slidenum">
              <a:rPr lang="en-AT" spc="-64" smtClean="0"/>
              <a:t>39</a:t>
            </a:fld>
            <a:endParaRPr lang="en-AT" spc="-64" dirty="0"/>
          </a:p>
        </p:txBody>
      </p:sp>
      <p:sp>
        <p:nvSpPr>
          <p:cNvPr id="7" name="object 6">
            <a:extLst>
              <a:ext uri="{FF2B5EF4-FFF2-40B4-BE49-F238E27FC236}">
                <a16:creationId xmlns:a16="http://schemas.microsoft.com/office/drawing/2014/main" id="{5F34D4B9-67B5-7560-CE8E-150B07741F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FA61FE92-6A6C-F0A5-F258-F6C9471D00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5.7. Défis liés au développement de modèles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1BE9115-5996-9EFE-8B81-E33B7B1963DD}"/>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825400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4102-DD9D-4B00-3F4F-76D67F55EAC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4E71D43-C5EE-3B3D-6651-E99427E5CEC8}"/>
              </a:ext>
            </a:extLst>
          </p:cNvPr>
          <p:cNvSpPr txBox="1">
            <a:spLocks noGrp="1"/>
          </p:cNvSpPr>
          <p:nvPr>
            <p:ph type="title"/>
          </p:nvPr>
        </p:nvSpPr>
        <p:spPr>
          <a:xfrm>
            <a:off x="726281" y="422573"/>
            <a:ext cx="751304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a:t>
            </a:r>
            <a:r>
              <a:rPr lang="en-US" sz="2400" b="1" dirty="0">
                <a:solidFill>
                  <a:schemeClr val="bg1"/>
                </a:solidFill>
                <a:latin typeface="Aptos" panose="020B0004020202020204" pitchFamily="34" charset="0"/>
              </a:rPr>
              <a:t>Objectifs</a:t>
            </a:r>
            <a:endParaRPr sz="2800" b="1" spc="-13" dirty="0">
              <a:solidFill>
                <a:schemeClr val="bg1"/>
              </a:solidFill>
              <a:latin typeface="Aptos" panose="020B0004020202020204" pitchFamily="34" charset="0"/>
            </a:endParaRPr>
          </a:p>
        </p:txBody>
      </p:sp>
      <p:sp>
        <p:nvSpPr>
          <p:cNvPr id="10" name="object 3">
            <a:extLst>
              <a:ext uri="{FF2B5EF4-FFF2-40B4-BE49-F238E27FC236}">
                <a16:creationId xmlns:a16="http://schemas.microsoft.com/office/drawing/2014/main" id="{E8DEC031-0146-6B70-55E0-8C1848381E7A}"/>
              </a:ext>
            </a:extLst>
          </p:cNvPr>
          <p:cNvSpPr txBox="1"/>
          <p:nvPr/>
        </p:nvSpPr>
        <p:spPr>
          <a:xfrm>
            <a:off x="733424" y="1441514"/>
            <a:ext cx="10725152" cy="2771089"/>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Définir et comprendre : </a:t>
            </a:r>
            <a:r>
              <a:rPr lang="en-US" sz="1800" kern="100" dirty="0">
                <a:latin typeface="Aptos" panose="020B0004020202020204" pitchFamily="34" charset="0"/>
                <a:ea typeface="Aptos" panose="020B0004020202020204" pitchFamily="34" charset="0"/>
                <a:cs typeface="Times New Roman" panose="02020603050405020304" pitchFamily="18" charset="0"/>
              </a:rPr>
              <a:t>appréhender la définition fondamentale de la modélisation des transports et son rôle essentiel dans l'élaboration des politiques, la planification des infrastructures et le développement durable.</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Maîtriser le cadre : </a:t>
            </a:r>
            <a:r>
              <a:rPr lang="en-US" sz="1800" kern="100" dirty="0">
                <a:latin typeface="Aptos" panose="020B0004020202020204" pitchFamily="34" charset="0"/>
                <a:ea typeface="Aptos" panose="020B0004020202020204" pitchFamily="34" charset="0"/>
                <a:cs typeface="Times New Roman" panose="02020603050405020304" pitchFamily="18" charset="0"/>
              </a:rPr>
              <a:t>analyser le « modèle de transport en quatre étapes » classique (génération, distribution, choix du mode, affectation) comme pilier de l'urbanisme.</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Différencier les approches : </a:t>
            </a:r>
            <a:r>
              <a:rPr lang="en-US" sz="1800" kern="100" dirty="0">
                <a:latin typeface="Aptos" panose="020B0004020202020204" pitchFamily="34" charset="0"/>
                <a:ea typeface="Aptos" panose="020B0004020202020204" pitchFamily="34" charset="0"/>
                <a:cs typeface="Times New Roman" panose="02020603050405020304" pitchFamily="18" charset="0"/>
              </a:rPr>
              <a:t>distinguer les méthodologies de modélisation macroscopique (à l'échelle de la ville), microscopique (comportement individuel) et mésoscopique (hybride).</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Appliquer et évaluer : </a:t>
            </a:r>
            <a:r>
              <a:rPr lang="en-US" sz="1800" kern="100" dirty="0">
                <a:latin typeface="Aptos" panose="020B0004020202020204" pitchFamily="34" charset="0"/>
                <a:ea typeface="Aptos" panose="020B0004020202020204" pitchFamily="34" charset="0"/>
                <a:cs typeface="Times New Roman" panose="02020603050405020304" pitchFamily="18" charset="0"/>
              </a:rPr>
              <a:t>comprendre le cycle de vie du développement d'un modèle, de la collecte des données à l'étalonnage, et évaluer des applications concrètes telles que la tarification de la congestion.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18C4160-9521-8E88-F869-820D8E08D47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 d'apprentissage</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0309B22B-FAD5-76E3-1F60-FCD2E244F175}"/>
              </a:ext>
            </a:extLst>
          </p:cNvPr>
          <p:cNvSpPr>
            <a:spLocks noGrp="1"/>
          </p:cNvSpPr>
          <p:nvPr>
            <p:ph type="sldNum" sz="quarter" idx="7"/>
          </p:nvPr>
        </p:nvSpPr>
        <p:spPr/>
        <p:txBody>
          <a:bodyPr/>
          <a:lstStyle/>
          <a:p>
            <a:pPr marL="103685">
              <a:lnSpc>
                <a:spcPts val="1633"/>
              </a:lnSpc>
            </a:pPr>
            <a:fld id="{81D60167-4931-47E6-BA6A-407CBD079E47}" type="slidenum">
              <a:rPr lang="en-AT" spc="-64" smtClean="0"/>
              <a:t>4</a:t>
            </a:fld>
            <a:endParaRPr lang="en-AT" spc="-64" dirty="0"/>
          </a:p>
        </p:txBody>
      </p:sp>
      <p:sp>
        <p:nvSpPr>
          <p:cNvPr id="14" name="object 3">
            <a:extLst>
              <a:ext uri="{FF2B5EF4-FFF2-40B4-BE49-F238E27FC236}">
                <a16:creationId xmlns:a16="http://schemas.microsoft.com/office/drawing/2014/main" id="{2FC541B2-CE39-283B-5DE7-03F31210F86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Objectifs</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C1DC14FB-D0D6-5D46-A240-937A380DEAC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3" name="object 6">
            <a:extLst>
              <a:ext uri="{FF2B5EF4-FFF2-40B4-BE49-F238E27FC236}">
                <a16:creationId xmlns:a16="http://schemas.microsoft.com/office/drawing/2014/main" id="{99739F97-4EF6-B0A7-515F-82770FC7622B}"/>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84033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713E5-A063-0385-63AA-B756E3659B4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5C1FC90-66FC-D356-C426-452191D9928B}"/>
              </a:ext>
            </a:extLst>
          </p:cNvPr>
          <p:cNvSpPr txBox="1">
            <a:spLocks noGrp="1"/>
          </p:cNvSpPr>
          <p:nvPr>
            <p:ph type="title"/>
          </p:nvPr>
        </p:nvSpPr>
        <p:spPr>
          <a:xfrm>
            <a:off x="726281" y="422573"/>
            <a:ext cx="801009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de développement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CF67FD8B-C88A-13A1-AC60-8A930F7A5126}"/>
              </a:ext>
            </a:extLst>
          </p:cNvPr>
          <p:cNvSpPr txBox="1"/>
          <p:nvPr/>
        </p:nvSpPr>
        <p:spPr>
          <a:xfrm>
            <a:off x="733424" y="1420557"/>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q"/>
            </a:pPr>
            <a:r>
              <a:rPr lang="en-US" sz="1600" b="1" dirty="0">
                <a:effectLst/>
                <a:latin typeface="Aptos" panose="020B0004020202020204" pitchFamily="34" charset="0"/>
                <a:ea typeface="Aptos" panose="020B0004020202020204" pitchFamily="34" charset="0"/>
                <a:cs typeface="Segoe UI Emoji" panose="020B0502040204020203" pitchFamily="34" charset="0"/>
              </a:rPr>
              <a:t>Utilisation de l'IA et de l'apprentissage automatique pour optimiser la demande des passagers ferroviaires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C4BF4AD-7CDE-E020-DB50-EE4D857ADE2B}"/>
              </a:ext>
            </a:extLst>
          </p:cNvPr>
          <p:cNvSpPr txBox="1"/>
          <p:nvPr/>
        </p:nvSpPr>
        <p:spPr>
          <a:xfrm>
            <a:off x="927977" y="2332319"/>
            <a:ext cx="10725152"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Plus de 8 millions de passagers quotidiens → forte surcharge pendant les heures de pointe.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méthodes traditionnelles de planification ne permettaient pas de prévoir efficacement les pics de demande.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Objectif : utiliser la modélisation des transports basée sur l'IA pour optimiser la fréquence des trains, prévoir la congestion et améliorer l'efficacité.</a:t>
            </a:r>
          </a:p>
        </p:txBody>
      </p:sp>
      <p:sp>
        <p:nvSpPr>
          <p:cNvPr id="3" name="object 3">
            <a:extLst>
              <a:ext uri="{FF2B5EF4-FFF2-40B4-BE49-F238E27FC236}">
                <a16:creationId xmlns:a16="http://schemas.microsoft.com/office/drawing/2014/main" id="{7802B6B6-8054-E168-6828-1C400FFD83DD}"/>
              </a:ext>
            </a:extLst>
          </p:cNvPr>
          <p:cNvSpPr txBox="1"/>
          <p:nvPr/>
        </p:nvSpPr>
        <p:spPr>
          <a:xfrm>
            <a:off x="733424" y="3984782"/>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Segoe UI Emoji" panose="020B0502040204020203" pitchFamily="34" charset="0"/>
              </a:rPr>
              <a:t>Comment l'IA et l'apprentissage automatique ont été appliqués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A25434D0-DC28-A73D-66BE-C4FCC1C573E9}"/>
              </a:ext>
            </a:extLst>
          </p:cNvPr>
          <p:cNvSpPr txBox="1"/>
          <p:nvPr/>
        </p:nvSpPr>
        <p:spPr>
          <a:xfrm>
            <a:off x="927977" y="4445422"/>
            <a:ext cx="10725152" cy="185288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Prévision de la demande des passagers basée sur l'IA → Analyse des données historiques sur la fréquentation, la billetterie et les tendances de déplacement GPS.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Optimisation en temps réel de la fréquence des trains → Ajustement dynamique des horaires des trains pour éviter la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Intégration des transports multimodaux → Recommandation d'alternatives telles que le bus, le vélo et la marche dans les zones à forte circulation.</a:t>
            </a:r>
          </a:p>
        </p:txBody>
      </p:sp>
      <p:sp>
        <p:nvSpPr>
          <p:cNvPr id="7" name="object 3">
            <a:extLst>
              <a:ext uri="{FF2B5EF4-FFF2-40B4-BE49-F238E27FC236}">
                <a16:creationId xmlns:a16="http://schemas.microsoft.com/office/drawing/2014/main" id="{2E391832-C140-97FB-F210-F4ABFAC67843}"/>
              </a:ext>
            </a:extLst>
          </p:cNvPr>
          <p:cNvSpPr txBox="1"/>
          <p:nvPr/>
        </p:nvSpPr>
        <p:spPr>
          <a:xfrm>
            <a:off x="733424" y="1876438"/>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Segoe UI Emoji" panose="020B0502040204020203" pitchFamily="34" charset="0"/>
              </a:rPr>
              <a:t>Contexte : le défi des embouteillages aux heures de pointe à Tokyo</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lide Number Placeholder 8">
            <a:extLst>
              <a:ext uri="{FF2B5EF4-FFF2-40B4-BE49-F238E27FC236}">
                <a16:creationId xmlns:a16="http://schemas.microsoft.com/office/drawing/2014/main" id="{56B7A7E3-E7E0-A84C-00FC-562706DDF217}"/>
              </a:ext>
            </a:extLst>
          </p:cNvPr>
          <p:cNvSpPr>
            <a:spLocks noGrp="1"/>
          </p:cNvSpPr>
          <p:nvPr>
            <p:ph type="sldNum" sz="quarter" idx="7"/>
          </p:nvPr>
        </p:nvSpPr>
        <p:spPr/>
        <p:txBody>
          <a:bodyPr/>
          <a:lstStyle/>
          <a:p>
            <a:pPr marL="103685">
              <a:lnSpc>
                <a:spcPts val="1633"/>
              </a:lnSpc>
            </a:pPr>
            <a:fld id="{81D60167-4931-47E6-BA6A-407CBD079E47}" type="slidenum">
              <a:rPr lang="en-AT" spc="-64" smtClean="0"/>
              <a:t>40</a:t>
            </a:fld>
            <a:endParaRPr lang="en-AT" spc="-64" dirty="0"/>
          </a:p>
        </p:txBody>
      </p:sp>
      <p:sp>
        <p:nvSpPr>
          <p:cNvPr id="12" name="object 6">
            <a:extLst>
              <a:ext uri="{FF2B5EF4-FFF2-40B4-BE49-F238E27FC236}">
                <a16:creationId xmlns:a16="http://schemas.microsoft.com/office/drawing/2014/main" id="{D2B4AC5A-7F29-B484-1FAF-EDB376D720A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3" name="object 3">
            <a:extLst>
              <a:ext uri="{FF2B5EF4-FFF2-40B4-BE49-F238E27FC236}">
                <a16:creationId xmlns:a16="http://schemas.microsoft.com/office/drawing/2014/main" id="{108C5995-9F0A-478D-7364-F810039F8CC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5.8. Étude de cas – Le modèle de transport de Tokyo</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D4B56677-95C5-8AEB-169C-93223F66EC61}"/>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9935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410DF-933E-32CA-A1C6-0DF457B1F95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B96C2D-A645-85E9-3DA4-DE1985A186AE}"/>
              </a:ext>
            </a:extLst>
          </p:cNvPr>
          <p:cNvSpPr txBox="1">
            <a:spLocks noGrp="1"/>
          </p:cNvSpPr>
          <p:nvPr>
            <p:ph type="title"/>
          </p:nvPr>
        </p:nvSpPr>
        <p:spPr>
          <a:xfrm>
            <a:off x="726282" y="422573"/>
            <a:ext cx="71838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17B55600-17BC-B532-2511-14A2A019F311}"/>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q"/>
            </a:pPr>
            <a:r>
              <a:rPr lang="en-US" sz="1800" b="1" dirty="0">
                <a:effectLst/>
                <a:latin typeface="Aptos" panose="020B0004020202020204" pitchFamily="34" charset="0"/>
                <a:ea typeface="Aptos" panose="020B0004020202020204" pitchFamily="34" charset="0"/>
                <a:cs typeface="Times New Roman" panose="02020603050405020304" pitchFamily="18" charset="0"/>
              </a:rPr>
              <a:t>Résultats et impact de la modélisation des transports par IA à Tokyo</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0BE5EF0-4F01-AF2D-0277-BEFEAB44CFA1}"/>
              </a:ext>
            </a:extLst>
          </p:cNvPr>
          <p:cNvSpPr txBox="1"/>
          <p:nvPr/>
        </p:nvSpPr>
        <p:spPr>
          <a:xfrm>
            <a:off x="957160" y="1868717"/>
            <a:ext cx="5686831" cy="29506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Réduction de 18 % des embouteillages aux heures de pointe.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Amélioration du flux de passagers et de la ponctualité des trains.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Réduction de 15 % des temps d'attente des passagers grâce à une meilleure planification.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Répartition plus uniforme du nombre de passagers dans les wagons.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Réduction des coûts d'exploitation grâce à la diminution du nombre de trains vides inutiles pendant les heures creuses.</a:t>
            </a:r>
          </a:p>
        </p:txBody>
      </p:sp>
      <p:pic>
        <p:nvPicPr>
          <p:cNvPr id="5" name="Picture 4" descr="A diagram of a transportation model&#10;&#10;AI-generated content may be incorrect.">
            <a:extLst>
              <a:ext uri="{FF2B5EF4-FFF2-40B4-BE49-F238E27FC236}">
                <a16:creationId xmlns:a16="http://schemas.microsoft.com/office/drawing/2014/main" id="{99BA667F-393F-2AFA-7E77-2BFA3824C271}"/>
              </a:ext>
            </a:extLst>
          </p:cNvPr>
          <p:cNvPicPr>
            <a:picLocks noChangeAspect="1"/>
          </p:cNvPicPr>
          <p:nvPr/>
        </p:nvPicPr>
        <p:blipFill>
          <a:blip r:embed="rId3" cstate="print">
            <a:extLst>
              <a:ext uri="{28A0092B-C50C-407E-A947-70E740481C1C}">
                <a14:useLocalDpi xmlns:a14="http://schemas.microsoft.com/office/drawing/2010/main" val="0"/>
              </a:ext>
            </a:extLst>
          </a:blip>
          <a:srcRect l="3300" t="19010" r="3950" b="8936"/>
          <a:stretch/>
        </p:blipFill>
        <p:spPr>
          <a:xfrm>
            <a:off x="6867119" y="1996840"/>
            <a:ext cx="4815193" cy="3210012"/>
          </a:xfrm>
          <a:prstGeom prst="rect">
            <a:avLst/>
          </a:prstGeom>
        </p:spPr>
      </p:pic>
      <p:sp>
        <p:nvSpPr>
          <p:cNvPr id="3" name="Slide Number Placeholder 2">
            <a:extLst>
              <a:ext uri="{FF2B5EF4-FFF2-40B4-BE49-F238E27FC236}">
                <a16:creationId xmlns:a16="http://schemas.microsoft.com/office/drawing/2014/main" id="{10FD28A2-3885-37B9-5EDE-02CFDA162D9E}"/>
              </a:ext>
            </a:extLst>
          </p:cNvPr>
          <p:cNvSpPr>
            <a:spLocks noGrp="1"/>
          </p:cNvSpPr>
          <p:nvPr>
            <p:ph type="sldNum" sz="quarter" idx="7"/>
          </p:nvPr>
        </p:nvSpPr>
        <p:spPr/>
        <p:txBody>
          <a:bodyPr/>
          <a:lstStyle/>
          <a:p>
            <a:pPr marL="103685">
              <a:lnSpc>
                <a:spcPts val="1633"/>
              </a:lnSpc>
            </a:pPr>
            <a:fld id="{81D60167-4931-47E6-BA6A-407CBD079E47}" type="slidenum">
              <a:rPr lang="en-AT" spc="-64" smtClean="0"/>
              <a:t>41</a:t>
            </a:fld>
            <a:endParaRPr lang="en-AT" spc="-64" dirty="0"/>
          </a:p>
        </p:txBody>
      </p:sp>
      <p:sp>
        <p:nvSpPr>
          <p:cNvPr id="9" name="object 6">
            <a:extLst>
              <a:ext uri="{FF2B5EF4-FFF2-40B4-BE49-F238E27FC236}">
                <a16:creationId xmlns:a16="http://schemas.microsoft.com/office/drawing/2014/main" id="{3F8BC670-1DC3-81E5-2790-F171D2B0539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5E722313-C676-F55E-3EEB-C4A02A3AC88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5.8. Étude de cas – Le modèle de transport de Tokyo (suite)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DF640D1F-7DDC-F064-EDD8-9A43350C631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433856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800BA-8FFC-DB4B-6D2A-2C4083F4AEE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DC1D312-271E-202B-D3B8-CBB01B48126C}"/>
              </a:ext>
            </a:extLst>
          </p:cNvPr>
          <p:cNvSpPr txBox="1">
            <a:spLocks noGrp="1"/>
          </p:cNvSpPr>
          <p:nvPr>
            <p:ph type="title"/>
          </p:nvPr>
        </p:nvSpPr>
        <p:spPr>
          <a:xfrm>
            <a:off x="726282" y="422573"/>
            <a:ext cx="71838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 modèle de transport </a:t>
            </a:r>
            <a:endParaRPr lang="en-US" sz="2400" b="1" dirty="0">
              <a:solidFill>
                <a:schemeClr val="bg1"/>
              </a:solidFill>
            </a:endParaRPr>
          </a:p>
        </p:txBody>
      </p:sp>
      <p:sp>
        <p:nvSpPr>
          <p:cNvPr id="4" name="object 3">
            <a:extLst>
              <a:ext uri="{FF2B5EF4-FFF2-40B4-BE49-F238E27FC236}">
                <a16:creationId xmlns:a16="http://schemas.microsoft.com/office/drawing/2014/main" id="{5BE747C7-672F-4847-1096-3D7A3D45E4D2}"/>
              </a:ext>
            </a:extLst>
          </p:cNvPr>
          <p:cNvSpPr txBox="1"/>
          <p:nvPr/>
        </p:nvSpPr>
        <p:spPr>
          <a:xfrm>
            <a:off x="733424" y="128858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q"/>
            </a:pPr>
            <a:r>
              <a:rPr lang="en-US" sz="1800" b="1" dirty="0">
                <a:effectLst/>
                <a:latin typeface="Aptos" panose="020B0004020202020204" pitchFamily="34" charset="0"/>
                <a:ea typeface="Aptos" panose="020B0004020202020204" pitchFamily="34" charset="0"/>
                <a:cs typeface="Segoe UI Emoji" panose="020B0502040204020203" pitchFamily="34" charset="0"/>
              </a:rPr>
              <a:t>Comment la pandémie de COVID-19 a bouleversé les modèles de transport traditionnels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92FD315-6EC1-BF33-54D9-29E09EAA9E82}"/>
              </a:ext>
            </a:extLst>
          </p:cNvPr>
          <p:cNvSpPr txBox="1"/>
          <p:nvPr/>
        </p:nvSpPr>
        <p:spPr>
          <a:xfrm>
            <a:off x="927977" y="1868363"/>
            <a:ext cx="10725152" cy="857744"/>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modèles pré-pandémiques tablaient sur une demande stable en matière de déplacements.</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 fréquentation des transports publics a chuté de 50 à 90 % en raison des confinements et du télétravail.</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planificateurs des transports ont rencontré des difficultés, les modèles traditionnels étant devenus peu fiables.</a:t>
            </a:r>
          </a:p>
        </p:txBody>
      </p:sp>
      <p:sp>
        <p:nvSpPr>
          <p:cNvPr id="3" name="object 3">
            <a:extLst>
              <a:ext uri="{FF2B5EF4-FFF2-40B4-BE49-F238E27FC236}">
                <a16:creationId xmlns:a16="http://schemas.microsoft.com/office/drawing/2014/main" id="{B1AE121D-3FB3-6CFD-D261-486DB2A7B166}"/>
              </a:ext>
            </a:extLst>
          </p:cNvPr>
          <p:cNvSpPr txBox="1"/>
          <p:nvPr/>
        </p:nvSpPr>
        <p:spPr>
          <a:xfrm>
            <a:off x="733424" y="3026568"/>
            <a:ext cx="6776329" cy="3025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700" b="1" dirty="0">
                <a:effectLst/>
                <a:latin typeface="Aptos" panose="020B0004020202020204" pitchFamily="34" charset="0"/>
                <a:ea typeface="Aptos" panose="020B0004020202020204" pitchFamily="34" charset="0"/>
                <a:cs typeface="Segoe UI Emoji" panose="020B0502040204020203" pitchFamily="34" charset="0"/>
              </a:rPr>
              <a:t>Principaux changements et impact sur les modèles de transport</a:t>
            </a:r>
            <a:endParaRPr lang="en-US" sz="17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A944A7-C080-A805-A058-00A94F15227D}"/>
              </a:ext>
            </a:extLst>
          </p:cNvPr>
          <p:cNvSpPr txBox="1"/>
          <p:nvPr/>
        </p:nvSpPr>
        <p:spPr>
          <a:xfrm>
            <a:off x="927978" y="3491966"/>
            <a:ext cx="6581776" cy="278099"/>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700" kern="100" dirty="0" err="1">
                <a:effectLst/>
                <a:latin typeface="Aptos" panose="020B0004020202020204" pitchFamily="34" charset="0"/>
                <a:ea typeface="Aptos" panose="020B0004020202020204" pitchFamily="34" charset="0"/>
                <a:cs typeface="Times New Roman" panose="02020603050405020304" pitchFamily="18" charset="0"/>
              </a:rPr>
              <a:t>Déclin</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 des transports publics et </a:t>
            </a:r>
            <a:r>
              <a:rPr lang="en-US" sz="1700" kern="100" dirty="0" err="1">
                <a:effectLst/>
                <a:latin typeface="Aptos" panose="020B0004020202020204" pitchFamily="34" charset="0"/>
                <a:ea typeface="Aptos" panose="020B0004020202020204" pitchFamily="34" charset="0"/>
                <a:cs typeface="Times New Roman" panose="02020603050405020304" pitchFamily="18" charset="0"/>
              </a:rPr>
              <a:t>changement</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 de mode de transport</a:t>
            </a:r>
          </a:p>
        </p:txBody>
      </p:sp>
      <p:sp>
        <p:nvSpPr>
          <p:cNvPr id="7" name="object 3">
            <a:extLst>
              <a:ext uri="{FF2B5EF4-FFF2-40B4-BE49-F238E27FC236}">
                <a16:creationId xmlns:a16="http://schemas.microsoft.com/office/drawing/2014/main" id="{9D9B9561-548B-24F6-9A9C-C68832BECC0E}"/>
              </a:ext>
            </a:extLst>
          </p:cNvPr>
          <p:cNvSpPr txBox="1"/>
          <p:nvPr/>
        </p:nvSpPr>
        <p:spPr>
          <a:xfrm>
            <a:off x="733424" y="156672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Contexte : le défi de la mobilité imprévisible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35B6DB66-769C-AE25-2071-C2D6CB643E0B}"/>
              </a:ext>
            </a:extLst>
          </p:cNvPr>
          <p:cNvSpPr txBox="1"/>
          <p:nvPr/>
        </p:nvSpPr>
        <p:spPr>
          <a:xfrm>
            <a:off x="1171169" y="3900670"/>
            <a:ext cx="6469824" cy="1052670"/>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 fréquentation des métros et des bus a diminué, tandis que le vélo, la marche et les voitures particulières ont augmenté.</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Exemple :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la fréquentation du métro de New York a chuté de 75 % au début de l'année 2020.</a:t>
            </a:r>
          </a:p>
        </p:txBody>
      </p:sp>
      <p:sp>
        <p:nvSpPr>
          <p:cNvPr id="13" name="object 3">
            <a:extLst>
              <a:ext uri="{FF2B5EF4-FFF2-40B4-BE49-F238E27FC236}">
                <a16:creationId xmlns:a16="http://schemas.microsoft.com/office/drawing/2014/main" id="{BA285073-D181-8609-2C03-89F9444D5FA2}"/>
              </a:ext>
            </a:extLst>
          </p:cNvPr>
          <p:cNvSpPr txBox="1"/>
          <p:nvPr/>
        </p:nvSpPr>
        <p:spPr>
          <a:xfrm>
            <a:off x="927977" y="493948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Télétravail et baisse de la demande de transport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75531CC5-ACF0-8327-3482-FF88A1F55AFA}"/>
              </a:ext>
            </a:extLst>
          </p:cNvPr>
          <p:cNvSpPr txBox="1"/>
          <p:nvPr/>
        </p:nvSpPr>
        <p:spPr>
          <a:xfrm>
            <a:off x="1171169" y="5226998"/>
            <a:ext cx="6882161" cy="1052670"/>
          </a:xfrm>
          <a:prstGeom prst="rect">
            <a:avLst/>
          </a:prstGeom>
        </p:spPr>
        <p:txBody>
          <a:bodyPr vert="horz" wrap="square" lIns="0" tIns="16329" rIns="0" bIns="0" rtlCol="0">
            <a:spAutoFit/>
          </a:bodyPr>
          <a:lstStyle/>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hypothèses relatives à la congestion aux heures de pointe se sont révélées erronées.</a:t>
            </a:r>
          </a:p>
          <a:p>
            <a:pPr marL="342900" marR="0" lvl="0" indent="-342900">
              <a:lnSpc>
                <a:spcPct val="100000"/>
              </a:lnSpc>
              <a:spcBef>
                <a:spcPts val="200"/>
              </a:spcBef>
              <a:spcAft>
                <a:spcPts val="2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Exemple :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en 2022, la fréquentation du métro londonien est restée inférieure de 30 % aux niveaux d'avant la pandémie.</a:t>
            </a:r>
          </a:p>
        </p:txBody>
      </p:sp>
      <p:pic>
        <p:nvPicPr>
          <p:cNvPr id="16" name="Picture 15" descr="A graph of a number of vehicles and a number of vehicles&#10;&#10;AI-generated content may be incorrect.">
            <a:extLst>
              <a:ext uri="{FF2B5EF4-FFF2-40B4-BE49-F238E27FC236}">
                <a16:creationId xmlns:a16="http://schemas.microsoft.com/office/drawing/2014/main" id="{319038F1-C4C9-2116-A923-FA97DCABE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030" y="2685259"/>
            <a:ext cx="4428630" cy="2973033"/>
          </a:xfrm>
          <a:prstGeom prst="rect">
            <a:avLst/>
          </a:prstGeom>
        </p:spPr>
      </p:pic>
      <p:sp>
        <p:nvSpPr>
          <p:cNvPr id="9" name="Slide Number Placeholder 8">
            <a:extLst>
              <a:ext uri="{FF2B5EF4-FFF2-40B4-BE49-F238E27FC236}">
                <a16:creationId xmlns:a16="http://schemas.microsoft.com/office/drawing/2014/main" id="{D174414C-07EA-984B-2D5D-5AB7B7B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t>42</a:t>
            </a:fld>
            <a:endParaRPr lang="en-AT" spc="-64" dirty="0"/>
          </a:p>
        </p:txBody>
      </p:sp>
      <p:sp>
        <p:nvSpPr>
          <p:cNvPr id="15" name="object 6">
            <a:extLst>
              <a:ext uri="{FF2B5EF4-FFF2-40B4-BE49-F238E27FC236}">
                <a16:creationId xmlns:a16="http://schemas.microsoft.com/office/drawing/2014/main" id="{8973007C-793A-9315-6E27-55FC180DCC6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C3F1F939-7ACC-CCCD-2199-367516D070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5.9. Étude de cas – Impact de la COVID-19 sur la modélisation des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8B983463-76CB-C33C-2BCB-A8238AD08663}"/>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4021639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1987-35FF-BE95-DECD-CD54C1B8508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00BC9E6-95C3-47FF-694D-C6454C1802A8}"/>
              </a:ext>
            </a:extLst>
          </p:cNvPr>
          <p:cNvSpPr txBox="1">
            <a:spLocks noGrp="1"/>
          </p:cNvSpPr>
          <p:nvPr>
            <p:ph type="title"/>
          </p:nvPr>
        </p:nvSpPr>
        <p:spPr>
          <a:xfrm>
            <a:off x="726282" y="422573"/>
            <a:ext cx="752535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des modèles de transport </a:t>
            </a:r>
            <a:endParaRPr lang="en-US" sz="2400" b="1" dirty="0">
              <a:solidFill>
                <a:schemeClr val="bg1"/>
              </a:solidFill>
            </a:endParaRPr>
          </a:p>
        </p:txBody>
      </p:sp>
      <p:sp>
        <p:nvSpPr>
          <p:cNvPr id="3" name="object 3">
            <a:extLst>
              <a:ext uri="{FF2B5EF4-FFF2-40B4-BE49-F238E27FC236}">
                <a16:creationId xmlns:a16="http://schemas.microsoft.com/office/drawing/2014/main" id="{0D9C7753-9F78-1355-77E6-F7565DE01F48}"/>
              </a:ext>
            </a:extLst>
          </p:cNvPr>
          <p:cNvSpPr txBox="1"/>
          <p:nvPr/>
        </p:nvSpPr>
        <p:spPr>
          <a:xfrm>
            <a:off x="726281" y="1407028"/>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Principaux changements et impact sur les modèles de transport (suite)</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2741A29C-6D39-E4D9-392F-C16FBDAD8593}"/>
              </a:ext>
            </a:extLst>
          </p:cNvPr>
          <p:cNvSpPr txBox="1"/>
          <p:nvPr/>
        </p:nvSpPr>
        <p:spPr>
          <a:xfrm>
            <a:off x="920834" y="1872426"/>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Incertitude de la demande et défis liés aux prévisions</a:t>
            </a:r>
          </a:p>
        </p:txBody>
      </p:sp>
      <p:sp>
        <p:nvSpPr>
          <p:cNvPr id="12" name="object 3">
            <a:extLst>
              <a:ext uri="{FF2B5EF4-FFF2-40B4-BE49-F238E27FC236}">
                <a16:creationId xmlns:a16="http://schemas.microsoft.com/office/drawing/2014/main" id="{A2C0AEA2-5708-B7BA-63DE-2915EB508F5A}"/>
              </a:ext>
            </a:extLst>
          </p:cNvPr>
          <p:cNvSpPr txBox="1"/>
          <p:nvPr/>
        </p:nvSpPr>
        <p:spPr>
          <a:xfrm>
            <a:off x="1164026" y="2281130"/>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modèles de prévision traditionnels ont échoué, nécessitant l'intégration de données en temps réel.</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Exemple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Uber et Lyft ont ajusté leurs tarifs et leur disponibilité de manière dynamique.</a:t>
            </a:r>
          </a:p>
        </p:txBody>
      </p:sp>
      <p:sp>
        <p:nvSpPr>
          <p:cNvPr id="13" name="object 3">
            <a:extLst>
              <a:ext uri="{FF2B5EF4-FFF2-40B4-BE49-F238E27FC236}">
                <a16:creationId xmlns:a16="http://schemas.microsoft.com/office/drawing/2014/main" id="{697D3E7E-A7B9-1113-AF67-249D4ADF2BDA}"/>
              </a:ext>
            </a:extLst>
          </p:cNvPr>
          <p:cNvSpPr txBox="1"/>
          <p:nvPr/>
        </p:nvSpPr>
        <p:spPr>
          <a:xfrm>
            <a:off x="920834" y="319875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800" dirty="0">
                <a:effectLst/>
                <a:latin typeface="Aptos" panose="020B0004020202020204" pitchFamily="34" charset="0"/>
                <a:ea typeface="Aptos" panose="020B0004020202020204" pitchFamily="34" charset="0"/>
                <a:cs typeface="Segoe UI Emoji" panose="020B0502040204020203" pitchFamily="34" charset="0"/>
              </a:rPr>
              <a:t>Essor des modes de transport actifs et alternatifs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502DA7C6-A38D-D014-BD6B-5745A6C9BA66}"/>
              </a:ext>
            </a:extLst>
          </p:cNvPr>
          <p:cNvSpPr txBox="1"/>
          <p:nvPr/>
        </p:nvSpPr>
        <p:spPr>
          <a:xfrm>
            <a:off x="1164026" y="3607459"/>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Augmentation de l'utilisation du vélo, du scooter et de la marche.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villes se sont adaptées en créant de nouvelles pistes cyclables (par exemple, Paris, Berlin).</a:t>
            </a:r>
          </a:p>
        </p:txBody>
      </p:sp>
      <p:sp>
        <p:nvSpPr>
          <p:cNvPr id="9" name="object 3">
            <a:extLst>
              <a:ext uri="{FF2B5EF4-FFF2-40B4-BE49-F238E27FC236}">
                <a16:creationId xmlns:a16="http://schemas.microsoft.com/office/drawing/2014/main" id="{A56250EA-2D7A-1979-EB21-5B59078E4E85}"/>
              </a:ext>
            </a:extLst>
          </p:cNvPr>
          <p:cNvSpPr txBox="1"/>
          <p:nvPr/>
        </p:nvSpPr>
        <p:spPr>
          <a:xfrm>
            <a:off x="726281" y="4472699"/>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Segoe UI Emoji" panose="020B0502040204020203" pitchFamily="34" charset="0"/>
              </a:rPr>
              <a:t>Impact à long terme sur la modélisation des transports</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8483D586-3B97-AB9D-8A15-3FE63ACA58A1}"/>
              </a:ext>
            </a:extLst>
          </p:cNvPr>
          <p:cNvSpPr txBox="1"/>
          <p:nvPr/>
        </p:nvSpPr>
        <p:spPr>
          <a:xfrm>
            <a:off x="1164026" y="4982280"/>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Modèles plus flexibles et adaptatifs intégrant des facteurs d'incertitude.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Recours accru aux données en temps réel pour une planification dynamique des transports.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Après la pandémie, accent mis sur la résilience, la durabilité et les transports multimodaux.</a:t>
            </a:r>
          </a:p>
        </p:txBody>
      </p:sp>
      <p:sp>
        <p:nvSpPr>
          <p:cNvPr id="4" name="Slide Number Placeholder 3">
            <a:extLst>
              <a:ext uri="{FF2B5EF4-FFF2-40B4-BE49-F238E27FC236}">
                <a16:creationId xmlns:a16="http://schemas.microsoft.com/office/drawing/2014/main" id="{BAB3C37B-8E64-BFDD-4D2C-5E8354CC05A2}"/>
              </a:ext>
            </a:extLst>
          </p:cNvPr>
          <p:cNvSpPr>
            <a:spLocks noGrp="1"/>
          </p:cNvSpPr>
          <p:nvPr>
            <p:ph type="sldNum" sz="quarter" idx="7"/>
          </p:nvPr>
        </p:nvSpPr>
        <p:spPr/>
        <p:txBody>
          <a:bodyPr/>
          <a:lstStyle/>
          <a:p>
            <a:pPr marL="103685">
              <a:lnSpc>
                <a:spcPts val="1633"/>
              </a:lnSpc>
            </a:pPr>
            <a:fld id="{81D60167-4931-47E6-BA6A-407CBD079E47}" type="slidenum">
              <a:rPr lang="en-AT" spc="-64" smtClean="0"/>
              <a:t>43</a:t>
            </a:fld>
            <a:endParaRPr lang="en-AT" spc="-64" dirty="0"/>
          </a:p>
        </p:txBody>
      </p:sp>
      <p:sp>
        <p:nvSpPr>
          <p:cNvPr id="10" name="object 6">
            <a:extLst>
              <a:ext uri="{FF2B5EF4-FFF2-40B4-BE49-F238E27FC236}">
                <a16:creationId xmlns:a16="http://schemas.microsoft.com/office/drawing/2014/main" id="{EAA4AFB3-4EEA-6A5A-A0AD-B6D85396AA7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4569E46-E090-C5C9-C472-6433C510D58C}"/>
              </a:ext>
            </a:extLst>
          </p:cNvPr>
          <p:cNvSpPr txBox="1"/>
          <p:nvPr/>
        </p:nvSpPr>
        <p:spPr>
          <a:xfrm>
            <a:off x="726280" y="893699"/>
            <a:ext cx="10733191" cy="324265"/>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solidFill>
                  <a:schemeClr val="tx1"/>
                </a:solidFill>
                <a:latin typeface="Aptos" panose="020B0004020202020204" pitchFamily="34" charset="0"/>
                <a:ea typeface="Aptos" panose="020B0004020202020204" pitchFamily="34" charset="0"/>
                <a:cs typeface="Times New Roman" panose="02020603050405020304" pitchFamily="18" charset="0"/>
              </a:rPr>
              <a:t>5.9. Étude de cas – Impact du COVID-19 sur la modélisation des transports (suite)</a:t>
            </a:r>
            <a:endParaRPr lang="en-GB" sz="28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FAF72790-A75A-039D-E1FD-060B248144BE}"/>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375900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D5EEF-CA6B-BDD0-92EE-86EFF7A02B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89B795E-599B-AD05-0036-AD2AA35B5BF3}"/>
              </a:ext>
            </a:extLst>
          </p:cNvPr>
          <p:cNvSpPr txBox="1">
            <a:spLocks noGrp="1"/>
          </p:cNvSpPr>
          <p:nvPr>
            <p:ph type="title"/>
          </p:nvPr>
        </p:nvSpPr>
        <p:spPr>
          <a:xfrm>
            <a:off x="726282" y="422573"/>
            <a:ext cx="74702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d'un modèle de transport </a:t>
            </a:r>
            <a:endParaRPr lang="en-US" sz="2400" b="1" dirty="0">
              <a:solidFill>
                <a:schemeClr val="bg1"/>
              </a:solidFill>
            </a:endParaRPr>
          </a:p>
        </p:txBody>
      </p:sp>
      <p:sp>
        <p:nvSpPr>
          <p:cNvPr id="3" name="object 3">
            <a:extLst>
              <a:ext uri="{FF2B5EF4-FFF2-40B4-BE49-F238E27FC236}">
                <a16:creationId xmlns:a16="http://schemas.microsoft.com/office/drawing/2014/main" id="{37F559BD-103F-1CE0-D646-0E2FECB4210C}"/>
              </a:ext>
            </a:extLst>
          </p:cNvPr>
          <p:cNvSpPr txBox="1"/>
          <p:nvPr/>
        </p:nvSpPr>
        <p:spPr>
          <a:xfrm>
            <a:off x="726281" y="1275053"/>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Segoe UI Emoji" panose="020B0502040204020203" pitchFamily="34" charset="0"/>
              </a:rPr>
              <a:t>Leçons pour les futurs modèles de transport</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A0D22677-E0F4-3530-E9AC-4BAEAF01759D}"/>
              </a:ext>
            </a:extLst>
          </p:cNvPr>
          <p:cNvSpPr txBox="1"/>
          <p:nvPr/>
        </p:nvSpPr>
        <p:spPr>
          <a:xfrm>
            <a:off x="920834" y="1674349"/>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données en temps réel sont essentielles</a:t>
            </a:r>
          </a:p>
        </p:txBody>
      </p:sp>
      <p:sp>
        <p:nvSpPr>
          <p:cNvPr id="12" name="object 3">
            <a:extLst>
              <a:ext uri="{FF2B5EF4-FFF2-40B4-BE49-F238E27FC236}">
                <a16:creationId xmlns:a16="http://schemas.microsoft.com/office/drawing/2014/main" id="{5A4276CE-B36E-F755-242F-C9E27C169F90}"/>
              </a:ext>
            </a:extLst>
          </p:cNvPr>
          <p:cNvSpPr txBox="1"/>
          <p:nvPr/>
        </p:nvSpPr>
        <p:spPr>
          <a:xfrm>
            <a:off x="1164026" y="2083053"/>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L'IA et le Big Data permettent désormais de suivre les changements de mobilité en temps réel.</a:t>
            </a:r>
          </a:p>
        </p:txBody>
      </p:sp>
      <p:sp>
        <p:nvSpPr>
          <p:cNvPr id="13" name="object 3">
            <a:extLst>
              <a:ext uri="{FF2B5EF4-FFF2-40B4-BE49-F238E27FC236}">
                <a16:creationId xmlns:a16="http://schemas.microsoft.com/office/drawing/2014/main" id="{9EE3779E-D22B-F06F-7E9F-814E4C07E1CD}"/>
              </a:ext>
            </a:extLst>
          </p:cNvPr>
          <p:cNvSpPr txBox="1"/>
          <p:nvPr/>
        </p:nvSpPr>
        <p:spPr>
          <a:xfrm>
            <a:off x="920834" y="2491757"/>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600" dirty="0">
                <a:effectLst/>
                <a:latin typeface="Aptos" panose="020B0004020202020204" pitchFamily="34" charset="0"/>
                <a:ea typeface="Aptos" panose="020B0004020202020204" pitchFamily="34" charset="0"/>
                <a:cs typeface="Segoe UI Emoji" panose="020B0502040204020203" pitchFamily="34" charset="0"/>
              </a:rPr>
              <a:t>Planification des transports basée sur des scénarios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6B7D0ED1-1586-92B9-2D78-9FEED9594D6A}"/>
              </a:ext>
            </a:extLst>
          </p:cNvPr>
          <p:cNvSpPr txBox="1"/>
          <p:nvPr/>
        </p:nvSpPr>
        <p:spPr>
          <a:xfrm>
            <a:off x="1164026" y="2856393"/>
            <a:ext cx="10725152" cy="93468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villes développent plusieurs modèles de demande (par exemple, les tendances hybrides en matière de travail).</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Exemple : Singapour a ajusté les horaires du métro pour permettre une plus grande flexibilité dans les déplacements domicile-travail.</a:t>
            </a:r>
          </a:p>
        </p:txBody>
      </p:sp>
      <p:sp>
        <p:nvSpPr>
          <p:cNvPr id="4" name="object 3">
            <a:extLst>
              <a:ext uri="{FF2B5EF4-FFF2-40B4-BE49-F238E27FC236}">
                <a16:creationId xmlns:a16="http://schemas.microsoft.com/office/drawing/2014/main" id="{29675F2F-C6FF-E87E-8798-6E670A8F8B9A}"/>
              </a:ext>
            </a:extLst>
          </p:cNvPr>
          <p:cNvSpPr txBox="1"/>
          <p:nvPr/>
        </p:nvSpPr>
        <p:spPr>
          <a:xfrm>
            <a:off x="920834" y="3765701"/>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600" dirty="0">
                <a:effectLst/>
                <a:latin typeface="Aptos" panose="020B0004020202020204" pitchFamily="34" charset="0"/>
                <a:ea typeface="Aptos" panose="020B0004020202020204" pitchFamily="34" charset="0"/>
                <a:cs typeface="Segoe UI Emoji" panose="020B0502040204020203" pitchFamily="34" charset="0"/>
              </a:rPr>
              <a:t>IA et apprentissage automatique pour l'analyse prédictive</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3812AB86-4A38-10E1-D8D0-E368EE23D66E}"/>
              </a:ext>
            </a:extLst>
          </p:cNvPr>
          <p:cNvSpPr txBox="1"/>
          <p:nvPr/>
        </p:nvSpPr>
        <p:spPr>
          <a:xfrm>
            <a:off x="1164026" y="4174405"/>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L'IA détecte les nouveaux modèles de déplacement plus rapidement que les méthodes traditionnelles.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Exemple : les rapports Google Mobility ont facilité la planification urbaine.</a:t>
            </a:r>
          </a:p>
        </p:txBody>
      </p:sp>
      <p:sp>
        <p:nvSpPr>
          <p:cNvPr id="20" name="object 3">
            <a:extLst>
              <a:ext uri="{FF2B5EF4-FFF2-40B4-BE49-F238E27FC236}">
                <a16:creationId xmlns:a16="http://schemas.microsoft.com/office/drawing/2014/main" id="{45818527-3FD8-7547-C0B5-202B2558848B}"/>
              </a:ext>
            </a:extLst>
          </p:cNvPr>
          <p:cNvSpPr txBox="1"/>
          <p:nvPr/>
        </p:nvSpPr>
        <p:spPr>
          <a:xfrm>
            <a:off x="920834" y="5045504"/>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Courier New" panose="02070309020205020404" pitchFamily="49" charset="0"/>
              <a:buChar char="o"/>
              <a:tabLst>
                <a:tab pos="457200" algn="l"/>
              </a:tabLst>
            </a:pPr>
            <a:r>
              <a:rPr lang="en-US" sz="1600" dirty="0">
                <a:effectLst/>
                <a:latin typeface="Aptos" panose="020B0004020202020204" pitchFamily="34" charset="0"/>
                <a:ea typeface="Aptos" panose="020B0004020202020204" pitchFamily="34" charset="0"/>
                <a:cs typeface="Segoe UI Emoji" panose="020B0502040204020203" pitchFamily="34" charset="0"/>
              </a:rPr>
              <a:t>Priorité au transport durable</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 name="object 3">
            <a:extLst>
              <a:ext uri="{FF2B5EF4-FFF2-40B4-BE49-F238E27FC236}">
                <a16:creationId xmlns:a16="http://schemas.microsoft.com/office/drawing/2014/main" id="{FF52700D-E3E6-0F44-82E0-B7E3C4CBF188}"/>
              </a:ext>
            </a:extLst>
          </p:cNvPr>
          <p:cNvSpPr txBox="1"/>
          <p:nvPr/>
        </p:nvSpPr>
        <p:spPr>
          <a:xfrm>
            <a:off x="1164026" y="5454208"/>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gouvernements se concentrent sur des aménagements urbains favorables aux piétons.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Exemple : Paris a prolongé de manière permanente les pistes cyclables après la pandémie.</a:t>
            </a:r>
          </a:p>
        </p:txBody>
      </p:sp>
      <p:sp>
        <p:nvSpPr>
          <p:cNvPr id="9" name="Slide Number Placeholder 8">
            <a:extLst>
              <a:ext uri="{FF2B5EF4-FFF2-40B4-BE49-F238E27FC236}">
                <a16:creationId xmlns:a16="http://schemas.microsoft.com/office/drawing/2014/main" id="{B96773C5-1965-BF38-ABB1-A6329B405505}"/>
              </a:ext>
            </a:extLst>
          </p:cNvPr>
          <p:cNvSpPr>
            <a:spLocks noGrp="1"/>
          </p:cNvSpPr>
          <p:nvPr>
            <p:ph type="sldNum" sz="quarter" idx="7"/>
          </p:nvPr>
        </p:nvSpPr>
        <p:spPr/>
        <p:txBody>
          <a:bodyPr/>
          <a:lstStyle/>
          <a:p>
            <a:pPr marL="103685">
              <a:lnSpc>
                <a:spcPts val="1633"/>
              </a:lnSpc>
            </a:pPr>
            <a:fld id="{81D60167-4931-47E6-BA6A-407CBD079E47}" type="slidenum">
              <a:rPr lang="en-AT" spc="-64" smtClean="0"/>
              <a:t>44</a:t>
            </a:fld>
            <a:endParaRPr lang="en-AT" spc="-64" dirty="0"/>
          </a:p>
        </p:txBody>
      </p:sp>
      <p:sp>
        <p:nvSpPr>
          <p:cNvPr id="11" name="object 6">
            <a:extLst>
              <a:ext uri="{FF2B5EF4-FFF2-40B4-BE49-F238E27FC236}">
                <a16:creationId xmlns:a16="http://schemas.microsoft.com/office/drawing/2014/main" id="{D750D441-7838-D33D-7061-764F8B4CABB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4D6C1DA5-712C-078D-8C62-160774426F6A}"/>
              </a:ext>
            </a:extLst>
          </p:cNvPr>
          <p:cNvSpPr txBox="1"/>
          <p:nvPr/>
        </p:nvSpPr>
        <p:spPr>
          <a:xfrm>
            <a:off x="726280" y="893699"/>
            <a:ext cx="10733191" cy="324265"/>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solidFill>
                  <a:schemeClr val="tx1"/>
                </a:solidFill>
                <a:latin typeface="Aptos" panose="020B0004020202020204" pitchFamily="34" charset="0"/>
                <a:ea typeface="Aptos" panose="020B0004020202020204" pitchFamily="34" charset="0"/>
                <a:cs typeface="Times New Roman" panose="02020603050405020304" pitchFamily="18" charset="0"/>
              </a:rPr>
              <a:t>5.9. Étude de cas – Impact du COVID-19 sur la modélisation des transports (suite)</a:t>
            </a:r>
            <a:endParaRPr lang="en-GB" sz="28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D7532D5-6E6D-EF83-62CE-09AA0C12FFDA}"/>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26494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et discussion de groupe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EA332B17-0AAE-89DF-6830-C6EFB8AAA6E6}"/>
              </a:ext>
            </a:extLst>
          </p:cNvPr>
          <p:cNvSpPr>
            <a:spLocks noGrp="1"/>
          </p:cNvSpPr>
          <p:nvPr>
            <p:ph type="sldNum" sz="quarter" idx="7"/>
          </p:nvPr>
        </p:nvSpPr>
        <p:spPr/>
        <p:txBody>
          <a:bodyPr/>
          <a:lstStyle/>
          <a:p>
            <a:pPr marL="103685">
              <a:lnSpc>
                <a:spcPts val="1633"/>
              </a:lnSpc>
            </a:pPr>
            <a:fld id="{81D60167-4931-47E6-BA6A-407CBD079E47}" type="slidenum">
              <a:rPr lang="en-AT" spc="-64" smtClean="0"/>
              <a:t>45</a:t>
            </a:fld>
            <a:endParaRPr lang="en-AT" spc="-64" dirty="0"/>
          </a:p>
        </p:txBody>
      </p:sp>
      <p:sp>
        <p:nvSpPr>
          <p:cNvPr id="6" name="object 6">
            <a:extLst>
              <a:ext uri="{FF2B5EF4-FFF2-40B4-BE49-F238E27FC236}">
                <a16:creationId xmlns:a16="http://schemas.microsoft.com/office/drawing/2014/main" id="{8F86F7ED-139B-0037-8756-6286FE8DBAB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A2FCF7E4-32DD-22D9-15BD-A9636B7B41E4}"/>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455768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1" y="422573"/>
            <a:ext cx="446266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460555"/>
            <a:ext cx="10725152" cy="458697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 est l'objectif principal de la modélisation des transports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Laquelle des étapes suivantes ne fait PAS partie du modèle de transport en quatre étapes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Quelle est la principale limite de la modélisation des transports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 type de modèle de transport simule les mouvements et les comportements individuels des véhicules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 facteur n'influence PAS de manière significative le choix du mode de transport dans la modélisation des transports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 est le principal avantage des modèles de transport macroscopiques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Quelle méthode de modélisation des transports part du principe que tous les voyageurs empruntent le trajet le plus court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 rôle joue l'IA dans la modélisation moderne des transports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Quelle ville a mis en place des modèles de tarification de la congestion pour gérer le trafic aux heures de pointe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Quelles sont les sources de données couramment utilisées dans la modélisation des transports ?</a:t>
            </a:r>
          </a:p>
        </p:txBody>
      </p:sp>
      <p:sp>
        <p:nvSpPr>
          <p:cNvPr id="3" name="Slide Number Placeholder 2">
            <a:extLst>
              <a:ext uri="{FF2B5EF4-FFF2-40B4-BE49-F238E27FC236}">
                <a16:creationId xmlns:a16="http://schemas.microsoft.com/office/drawing/2014/main" id="{4541E6BD-A49B-FC18-261B-968FC90BC868}"/>
              </a:ext>
            </a:extLst>
          </p:cNvPr>
          <p:cNvSpPr>
            <a:spLocks noGrp="1"/>
          </p:cNvSpPr>
          <p:nvPr>
            <p:ph type="sldNum" sz="quarter" idx="7"/>
          </p:nvPr>
        </p:nvSpPr>
        <p:spPr/>
        <p:txBody>
          <a:bodyPr/>
          <a:lstStyle/>
          <a:p>
            <a:pPr marL="103685">
              <a:lnSpc>
                <a:spcPts val="1633"/>
              </a:lnSpc>
            </a:pPr>
            <a:fld id="{81D60167-4931-47E6-BA6A-407CBD079E47}" type="slidenum">
              <a:rPr lang="en-AT" spc="-64" smtClean="0"/>
              <a:t>46</a:t>
            </a:fld>
            <a:endParaRPr lang="en-AT" spc="-64" dirty="0"/>
          </a:p>
        </p:txBody>
      </p:sp>
      <p:sp>
        <p:nvSpPr>
          <p:cNvPr id="7" name="object 6">
            <a:extLst>
              <a:ext uri="{FF2B5EF4-FFF2-40B4-BE49-F238E27FC236}">
                <a16:creationId xmlns:a16="http://schemas.microsoft.com/office/drawing/2014/main" id="{0A0C7FC9-D705-2537-A6AE-1C96FBD8A90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C72B1F8D-E119-72C7-838B-177D9046FFF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6.1. Quiz</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878C413-6B72-9F5F-9CDB-99B2EF8E16D5}"/>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1129122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2" y="422573"/>
            <a:ext cx="452876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5B6426E7-21D8-A806-0055-A8091FB38DF7}"/>
              </a:ext>
            </a:extLst>
          </p:cNvPr>
          <p:cNvSpPr txBox="1"/>
          <p:nvPr/>
        </p:nvSpPr>
        <p:spPr>
          <a:xfrm>
            <a:off x="733424" y="1309726"/>
            <a:ext cx="10725152" cy="32426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dirty="0">
                <a:latin typeface="Aptos" panose="020B0004020202020204" pitchFamily="34" charset="0"/>
              </a:rPr>
              <a:t>Modélisation des transports pour les pays en développement et les pays développés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E5328DF3-ED3F-10D6-2F41-A3E4B32E1370}"/>
              </a:ext>
            </a:extLst>
          </p:cNvPr>
          <p:cNvSpPr txBox="1"/>
          <p:nvPr/>
        </p:nvSpPr>
        <p:spPr>
          <a:xfrm>
            <a:off x="733424" y="1795959"/>
            <a:ext cx="10725152" cy="32426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dirty="0">
                <a:latin typeface="Aptos" panose="020B0004020202020204" pitchFamily="34" charset="0"/>
              </a:rPr>
              <a:t>Points clés de la discussion :</a:t>
            </a:r>
          </a:p>
        </p:txBody>
      </p:sp>
      <p:sp>
        <p:nvSpPr>
          <p:cNvPr id="4" name="object 3">
            <a:extLst>
              <a:ext uri="{FF2B5EF4-FFF2-40B4-BE49-F238E27FC236}">
                <a16:creationId xmlns:a16="http://schemas.microsoft.com/office/drawing/2014/main" id="{DACD0CFA-621C-F9B8-5C5D-08F0692FCDA6}"/>
              </a:ext>
            </a:extLst>
          </p:cNvPr>
          <p:cNvSpPr txBox="1"/>
          <p:nvPr/>
        </p:nvSpPr>
        <p:spPr>
          <a:xfrm>
            <a:off x="1056000" y="2237300"/>
            <a:ext cx="8652204" cy="166309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Infrastructures et disponibilité des données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Priorités en matière de modélisation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Technologie et ressources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Politiques et mise en œuvre</a:t>
            </a:r>
          </a:p>
        </p:txBody>
      </p:sp>
      <p:sp>
        <p:nvSpPr>
          <p:cNvPr id="7" name="Slide Number Placeholder 6">
            <a:extLst>
              <a:ext uri="{FF2B5EF4-FFF2-40B4-BE49-F238E27FC236}">
                <a16:creationId xmlns:a16="http://schemas.microsoft.com/office/drawing/2014/main" id="{8BA9A1F1-521D-9CB1-D32C-E816B294686C}"/>
              </a:ext>
            </a:extLst>
          </p:cNvPr>
          <p:cNvSpPr>
            <a:spLocks noGrp="1"/>
          </p:cNvSpPr>
          <p:nvPr>
            <p:ph type="sldNum" sz="quarter" idx="7"/>
          </p:nvPr>
        </p:nvSpPr>
        <p:spPr/>
        <p:txBody>
          <a:bodyPr/>
          <a:lstStyle/>
          <a:p>
            <a:pPr marL="103685">
              <a:lnSpc>
                <a:spcPts val="1633"/>
              </a:lnSpc>
            </a:pPr>
            <a:fld id="{81D60167-4931-47E6-BA6A-407CBD079E47}" type="slidenum">
              <a:rPr lang="en-AT" spc="-64" smtClean="0"/>
              <a:t>47</a:t>
            </a:fld>
            <a:endParaRPr lang="en-AT" spc="-64" dirty="0"/>
          </a:p>
        </p:txBody>
      </p:sp>
      <p:sp>
        <p:nvSpPr>
          <p:cNvPr id="10" name="object 6">
            <a:extLst>
              <a:ext uri="{FF2B5EF4-FFF2-40B4-BE49-F238E27FC236}">
                <a16:creationId xmlns:a16="http://schemas.microsoft.com/office/drawing/2014/main" id="{8629D40B-5E75-D213-E36D-1CF7CBAC158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5785B560-E24A-6CB5-1408-60261E25D05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6.2. Discussion de groupe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A5125D1B-6B6D-0BC2-D54D-2D0D2F14C853}"/>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427399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à la modélisation des transports</a:t>
            </a:r>
          </a:p>
        </p:txBody>
      </p:sp>
      <p:sp>
        <p:nvSpPr>
          <p:cNvPr id="2" name="Slide Number Placeholder 1">
            <a:extLst>
              <a:ext uri="{FF2B5EF4-FFF2-40B4-BE49-F238E27FC236}">
                <a16:creationId xmlns:a16="http://schemas.microsoft.com/office/drawing/2014/main" id="{076A8F57-33D6-ECAB-28CE-D94958FFA859}"/>
              </a:ext>
            </a:extLst>
          </p:cNvPr>
          <p:cNvSpPr>
            <a:spLocks noGrp="1"/>
          </p:cNvSpPr>
          <p:nvPr>
            <p:ph type="sldNum" sz="quarter" idx="7"/>
          </p:nvPr>
        </p:nvSpPr>
        <p:spPr/>
        <p:txBody>
          <a:bodyPr/>
          <a:lstStyle/>
          <a:p>
            <a:pPr marL="103685">
              <a:lnSpc>
                <a:spcPts val="1633"/>
              </a:lnSpc>
            </a:pPr>
            <a:fld id="{81D60167-4931-47E6-BA6A-407CBD079E47}" type="slidenum">
              <a:rPr lang="en-AT" spc="-64" smtClean="0"/>
              <a:t>5</a:t>
            </a:fld>
            <a:endParaRPr lang="en-AT" spc="-64" dirty="0"/>
          </a:p>
        </p:txBody>
      </p:sp>
      <p:sp>
        <p:nvSpPr>
          <p:cNvPr id="6" name="object 6">
            <a:extLst>
              <a:ext uri="{FF2B5EF4-FFF2-40B4-BE49-F238E27FC236}">
                <a16:creationId xmlns:a16="http://schemas.microsoft.com/office/drawing/2014/main" id="{3D04B9AF-2ADF-A69B-25DE-9839601B93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4" name="object 6">
            <a:extLst>
              <a:ext uri="{FF2B5EF4-FFF2-40B4-BE49-F238E27FC236}">
                <a16:creationId xmlns:a16="http://schemas.microsoft.com/office/drawing/2014/main" id="{43E7EF9A-495C-3E33-AD7D-D6C7276C7E43}"/>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2" y="422573"/>
            <a:ext cx="619231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à la modélisation des transports</a:t>
            </a: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30788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797611"/>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 modélisation des transports est une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représentation mathématique des systèmes de transport réels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utilisée à des fins d'analyse et de prise de décision.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 permet de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simuler et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de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prévoir le comportement futur des transports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en fonction de la demande, des infrastructures et des politiques.</a:t>
            </a:r>
          </a:p>
        </p:txBody>
      </p:sp>
      <p:sp>
        <p:nvSpPr>
          <p:cNvPr id="4" name="object 3">
            <a:extLst>
              <a:ext uri="{FF2B5EF4-FFF2-40B4-BE49-F238E27FC236}">
                <a16:creationId xmlns:a16="http://schemas.microsoft.com/office/drawing/2014/main" id="{DA0E9648-4BB9-5E93-E227-D397DF04DC97}"/>
              </a:ext>
            </a:extLst>
          </p:cNvPr>
          <p:cNvSpPr txBox="1"/>
          <p:nvPr/>
        </p:nvSpPr>
        <p:spPr>
          <a:xfrm>
            <a:off x="733424" y="3384270"/>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latin typeface="Aptos" panose="020B0004020202020204" pitchFamily="34" charset="0"/>
              </a:rPr>
              <a:t>Pourquoi est-ce important ?</a:t>
            </a:r>
            <a:endParaRPr lang="en-GB" sz="2000" b="1" dirty="0">
              <a:solidFill>
                <a:sysClr val="windowText" lastClr="000000"/>
              </a:solidFill>
              <a:latin typeface="Aptos" panose="020B0004020202020204" pitchFamily="34" charset="0"/>
              <a:cs typeface="Arial"/>
            </a:endParaRPr>
          </a:p>
        </p:txBody>
      </p:sp>
      <p:pic>
        <p:nvPicPr>
          <p:cNvPr id="16" name="Picture 15" descr="A diagram of a project&#10;&#10;AI-generated content may be incorrect.">
            <a:extLst>
              <a:ext uri="{FF2B5EF4-FFF2-40B4-BE49-F238E27FC236}">
                <a16:creationId xmlns:a16="http://schemas.microsoft.com/office/drawing/2014/main" id="{E0EA3A39-01D4-3499-1A64-4EFE28B9A99B}"/>
              </a:ext>
            </a:extLst>
          </p:cNvPr>
          <p:cNvPicPr>
            <a:picLocks noChangeAspect="1"/>
          </p:cNvPicPr>
          <p:nvPr/>
        </p:nvPicPr>
        <p:blipFill>
          <a:blip r:embed="rId2">
            <a:extLst>
              <a:ext uri="{28A0092B-C50C-407E-A947-70E740481C1C}">
                <a14:useLocalDpi xmlns:a14="http://schemas.microsoft.com/office/drawing/2010/main" val="0"/>
              </a:ext>
            </a:extLst>
          </a:blip>
          <a:srcRect l="4946" t="33596" r="5373" b="13447"/>
          <a:stretch/>
        </p:blipFill>
        <p:spPr>
          <a:xfrm>
            <a:off x="1756954" y="3657721"/>
            <a:ext cx="8696529" cy="2660155"/>
          </a:xfrm>
          <a:prstGeom prst="rect">
            <a:avLst/>
          </a:prstGeom>
        </p:spPr>
      </p:pic>
      <p:sp>
        <p:nvSpPr>
          <p:cNvPr id="7" name="Slide Number Placeholder 6">
            <a:extLst>
              <a:ext uri="{FF2B5EF4-FFF2-40B4-BE49-F238E27FC236}">
                <a16:creationId xmlns:a16="http://schemas.microsoft.com/office/drawing/2014/main" id="{499FC8F6-DA0B-ED86-F505-7F2EFBD3E38D}"/>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10" name="object 6">
            <a:extLst>
              <a:ext uri="{FF2B5EF4-FFF2-40B4-BE49-F238E27FC236}">
                <a16:creationId xmlns:a16="http://schemas.microsoft.com/office/drawing/2014/main" id="{320D9127-9CF6-CFCD-4D29-9C98D6FC4E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031E3CAD-D910-E5D8-59A5-48945954214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Qu'est-ce que la modélisation des transports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816B381-E03D-7F05-7DC2-D98D633CF545}"/>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1" y="422573"/>
            <a:ext cx="620332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à la modélisation des transports</a:t>
            </a:r>
          </a:p>
        </p:txBody>
      </p:sp>
      <p:sp>
        <p:nvSpPr>
          <p:cNvPr id="5" name="object 3">
            <a:extLst>
              <a:ext uri="{FF2B5EF4-FFF2-40B4-BE49-F238E27FC236}">
                <a16:creationId xmlns:a16="http://schemas.microsoft.com/office/drawing/2014/main" id="{B3B0DB66-D36F-FEA8-CB34-1CC92473B56D}"/>
              </a:ext>
            </a:extLst>
          </p:cNvPr>
          <p:cNvSpPr txBox="1"/>
          <p:nvPr/>
        </p:nvSpPr>
        <p:spPr>
          <a:xfrm>
            <a:off x="733424" y="1334159"/>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Il existe aujourd'hui de nombreux modèles avancés, mais </a:t>
            </a:r>
            <a:r>
              <a:rPr lang="en-US" sz="1800" dirty="0">
                <a:latin typeface="Aptos" panose="020B0004020202020204" pitchFamily="34" charset="0"/>
              </a:rPr>
              <a:t>le </a:t>
            </a:r>
            <a:r>
              <a:rPr lang="en-US" sz="1800" b="1" dirty="0">
                <a:latin typeface="Aptos" panose="020B0004020202020204" pitchFamily="34" charset="0"/>
              </a:rPr>
              <a:t>modèle en quatre étapes </a:t>
            </a:r>
            <a:r>
              <a:rPr lang="en-US" sz="1800" dirty="0">
                <a:latin typeface="Aptos" panose="020B0004020202020204" pitchFamily="34" charset="0"/>
              </a:rPr>
              <a:t>reste la pierre angulaire de la planification des transports urbains et est encore largement utilisé.</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92332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Le modèle de transport en quatre étapes</a:t>
            </a:r>
            <a:endParaRPr lang="en-GB" sz="2000" b="1" dirty="0">
              <a:solidFill>
                <a:sysClr val="windowText" lastClr="000000"/>
              </a:solidFill>
              <a:latin typeface="Aptos" panose="020B0004020202020204" pitchFamily="34" charset="0"/>
              <a:cs typeface="Arial"/>
            </a:endParaRPr>
          </a:p>
        </p:txBody>
      </p:sp>
      <p:pic>
        <p:nvPicPr>
          <p:cNvPr id="15" name="Picture 14" descr="A diagram of steps with colorful squares&#10;&#10;AI-generated content may be incorrect.">
            <a:extLst>
              <a:ext uri="{FF2B5EF4-FFF2-40B4-BE49-F238E27FC236}">
                <a16:creationId xmlns:a16="http://schemas.microsoft.com/office/drawing/2014/main" id="{C107CCC1-D055-2FE4-358E-054E609B2201}"/>
              </a:ext>
            </a:extLst>
          </p:cNvPr>
          <p:cNvPicPr>
            <a:picLocks noChangeAspect="1"/>
          </p:cNvPicPr>
          <p:nvPr/>
        </p:nvPicPr>
        <p:blipFill>
          <a:blip r:embed="rId2" cstate="print">
            <a:extLst>
              <a:ext uri="{28A0092B-C50C-407E-A947-70E740481C1C}">
                <a14:useLocalDpi xmlns:a14="http://schemas.microsoft.com/office/drawing/2010/main" val="0"/>
              </a:ext>
            </a:extLst>
          </a:blip>
          <a:srcRect l="3462" t="20709" r="3395" b="2695"/>
          <a:stretch/>
        </p:blipFill>
        <p:spPr>
          <a:xfrm>
            <a:off x="2530813" y="2195132"/>
            <a:ext cx="7130374" cy="4140217"/>
          </a:xfrm>
          <a:prstGeom prst="rect">
            <a:avLst/>
          </a:prstGeom>
        </p:spPr>
      </p:pic>
      <p:sp>
        <p:nvSpPr>
          <p:cNvPr id="3" name="Slide Number Placeholder 2">
            <a:extLst>
              <a:ext uri="{FF2B5EF4-FFF2-40B4-BE49-F238E27FC236}">
                <a16:creationId xmlns:a16="http://schemas.microsoft.com/office/drawing/2014/main" id="{06742A37-0F43-B3BF-E021-E93392E92049}"/>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sp>
        <p:nvSpPr>
          <p:cNvPr id="9" name="object 6">
            <a:extLst>
              <a:ext uri="{FF2B5EF4-FFF2-40B4-BE49-F238E27FC236}">
                <a16:creationId xmlns:a16="http://schemas.microsoft.com/office/drawing/2014/main" id="{BBE4F9C8-8BD1-6950-9BFA-619AAB3A222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0" name="object 3">
            <a:extLst>
              <a:ext uri="{FF2B5EF4-FFF2-40B4-BE49-F238E27FC236}">
                <a16:creationId xmlns:a16="http://schemas.microsoft.com/office/drawing/2014/main" id="{BDE4E6FC-2E7E-8678-8C45-08D999EE326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Comment modéliser les systèmes de transport réels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7FCF0C9E-02EA-D0B3-3743-81FDC943C68C}"/>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1" y="422573"/>
            <a:ext cx="635756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à la modélisation des transports</a:t>
            </a:r>
          </a:p>
        </p:txBody>
      </p:sp>
      <p:sp>
        <p:nvSpPr>
          <p:cNvPr id="4" name="object 3">
            <a:extLst>
              <a:ext uri="{FF2B5EF4-FFF2-40B4-BE49-F238E27FC236}">
                <a16:creationId xmlns:a16="http://schemas.microsoft.com/office/drawing/2014/main" id="{85A625F8-1D9A-0CD5-7EC9-E34A1BB98918}"/>
              </a:ext>
            </a:extLst>
          </p:cNvPr>
          <p:cNvSpPr txBox="1"/>
          <p:nvPr/>
        </p:nvSpPr>
        <p:spPr>
          <a:xfrm>
            <a:off x="733424" y="1224070"/>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Génération de déplacements</a:t>
            </a:r>
            <a:endParaRPr lang="en-GB" sz="2000" b="1" dirty="0">
              <a:solidFill>
                <a:sysClr val="windowText" lastClr="000000"/>
              </a:solidFill>
              <a:latin typeface="Aptos" panose="020B0004020202020204" pitchFamily="34" charset="0"/>
              <a:cs typeface="Arial"/>
            </a:endParaRPr>
          </a:p>
        </p:txBody>
      </p:sp>
      <p:sp>
        <p:nvSpPr>
          <p:cNvPr id="10" name="object 3">
            <a:extLst>
              <a:ext uri="{FF2B5EF4-FFF2-40B4-BE49-F238E27FC236}">
                <a16:creationId xmlns:a16="http://schemas.microsoft.com/office/drawing/2014/main" id="{3638A215-67D3-5254-D4DD-ACACB583DF23}"/>
              </a:ext>
            </a:extLst>
          </p:cNvPr>
          <p:cNvSpPr txBox="1"/>
          <p:nvPr/>
        </p:nvSpPr>
        <p:spPr>
          <a:xfrm>
            <a:off x="927977" y="1564522"/>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Détermine le nombre de déplacements au départ et à destination de différentes zones géographiques.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facteurs qui influencent la génération de déplacements comprennent : </a:t>
            </a:r>
          </a:p>
        </p:txBody>
      </p:sp>
      <p:sp>
        <p:nvSpPr>
          <p:cNvPr id="9" name="object 3">
            <a:extLst>
              <a:ext uri="{FF2B5EF4-FFF2-40B4-BE49-F238E27FC236}">
                <a16:creationId xmlns:a16="http://schemas.microsoft.com/office/drawing/2014/main" id="{20D6FC16-BE60-50B8-7579-652E5388CBED}"/>
              </a:ext>
            </a:extLst>
          </p:cNvPr>
          <p:cNvSpPr txBox="1"/>
          <p:nvPr/>
        </p:nvSpPr>
        <p:spPr>
          <a:xfrm>
            <a:off x="927977" y="2409391"/>
            <a:ext cx="10725152" cy="111422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L'utilisation des sols (résidentielle, commerciale, industrielle)</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caractéristiques socio-économiques (revenu, possession d'une voiture)</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L'accessibilité</a:t>
            </a:r>
          </a:p>
        </p:txBody>
      </p:sp>
      <p:sp>
        <p:nvSpPr>
          <p:cNvPr id="11" name="object 3">
            <a:extLst>
              <a:ext uri="{FF2B5EF4-FFF2-40B4-BE49-F238E27FC236}">
                <a16:creationId xmlns:a16="http://schemas.microsoft.com/office/drawing/2014/main" id="{4DF6275E-D487-1345-3B91-C6F19F6C57D2}"/>
              </a:ext>
            </a:extLst>
          </p:cNvPr>
          <p:cNvSpPr txBox="1"/>
          <p:nvPr/>
        </p:nvSpPr>
        <p:spPr>
          <a:xfrm>
            <a:off x="733424" y="356922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Répartition des déplacements</a:t>
            </a:r>
            <a:endParaRPr lang="en-GB" sz="2000"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16FCD747-40A1-EB46-48B7-9F284B441BBB}"/>
              </a:ext>
            </a:extLst>
          </p:cNvPr>
          <p:cNvSpPr txBox="1"/>
          <p:nvPr/>
        </p:nvSpPr>
        <p:spPr>
          <a:xfrm>
            <a:off x="927977" y="4032414"/>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Correspondance entre les origines et les destinations des déplacements (paires origine-destination).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Les méthodes utilisées sont les suivantes : </a:t>
            </a:r>
          </a:p>
        </p:txBody>
      </p:sp>
      <p:sp>
        <p:nvSpPr>
          <p:cNvPr id="13" name="object 3">
            <a:extLst>
              <a:ext uri="{FF2B5EF4-FFF2-40B4-BE49-F238E27FC236}">
                <a16:creationId xmlns:a16="http://schemas.microsoft.com/office/drawing/2014/main" id="{F52115E4-FA68-8C3F-F5BB-C638793873E7}"/>
              </a:ext>
            </a:extLst>
          </p:cNvPr>
          <p:cNvSpPr txBox="1"/>
          <p:nvPr/>
        </p:nvSpPr>
        <p:spPr>
          <a:xfrm>
            <a:off x="927977" y="4877283"/>
            <a:ext cx="10725152" cy="111422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Modèles gravitaires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Les déplacements sont plus fréquents entre les zones actives, mais diminuent avec la distance ou le coût.</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Modèles à facteur de croissance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Utilise les données passées pour prédire les tendances futures.</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Approche de maximisation de l'entropie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Méthode statistique pour les modèles de répartition des trajets.</a:t>
            </a:r>
          </a:p>
        </p:txBody>
      </p:sp>
      <p:sp>
        <p:nvSpPr>
          <p:cNvPr id="3" name="Slide Number Placeholder 2">
            <a:extLst>
              <a:ext uri="{FF2B5EF4-FFF2-40B4-BE49-F238E27FC236}">
                <a16:creationId xmlns:a16="http://schemas.microsoft.com/office/drawing/2014/main" id="{20E448BF-844F-6315-D418-27F22324F284}"/>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sp>
        <p:nvSpPr>
          <p:cNvPr id="7" name="object 6">
            <a:extLst>
              <a:ext uri="{FF2B5EF4-FFF2-40B4-BE49-F238E27FC236}">
                <a16:creationId xmlns:a16="http://schemas.microsoft.com/office/drawing/2014/main" id="{671CC448-26CE-3ED9-61D4-87AD7E3E3B2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4B594F8B-41BC-BC3B-D470-C671803FF3C9}"/>
              </a:ext>
            </a:extLst>
          </p:cNvPr>
          <p:cNvSpPr txBox="1"/>
          <p:nvPr/>
        </p:nvSpPr>
        <p:spPr>
          <a:xfrm>
            <a:off x="726280" y="849631"/>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Le modèle de transport en quatre étapes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09AA642B-EBD0-FA8F-21BD-D3121E3F4E3B}"/>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1" y="422573"/>
            <a:ext cx="621434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à la modélisation des transports</a:t>
            </a:r>
          </a:p>
        </p:txBody>
      </p:sp>
      <p:sp>
        <p:nvSpPr>
          <p:cNvPr id="4" name="object 3">
            <a:extLst>
              <a:ext uri="{FF2B5EF4-FFF2-40B4-BE49-F238E27FC236}">
                <a16:creationId xmlns:a16="http://schemas.microsoft.com/office/drawing/2014/main" id="{86779A29-853B-6609-9005-2A95CD2AC97E}"/>
              </a:ext>
            </a:extLst>
          </p:cNvPr>
          <p:cNvSpPr txBox="1"/>
          <p:nvPr/>
        </p:nvSpPr>
        <p:spPr>
          <a:xfrm>
            <a:off x="733424" y="134525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Choix du mode</a:t>
            </a:r>
            <a:endParaRPr lang="en-GB" sz="2000" b="1" dirty="0">
              <a:solidFill>
                <a:sysClr val="windowText" lastClr="000000"/>
              </a:solidFill>
              <a:latin typeface="Aptos" panose="020B0004020202020204" pitchFamily="34" charset="0"/>
              <a:cs typeface="Arial"/>
            </a:endParaRPr>
          </a:p>
        </p:txBody>
      </p:sp>
      <p:sp>
        <p:nvSpPr>
          <p:cNvPr id="10" name="object 3">
            <a:extLst>
              <a:ext uri="{FF2B5EF4-FFF2-40B4-BE49-F238E27FC236}">
                <a16:creationId xmlns:a16="http://schemas.microsoft.com/office/drawing/2014/main" id="{1DEF31E3-4056-D88A-E246-F4C16D9AFC90}"/>
              </a:ext>
            </a:extLst>
          </p:cNvPr>
          <p:cNvSpPr txBox="1"/>
          <p:nvPr/>
        </p:nvSpPr>
        <p:spPr>
          <a:xfrm>
            <a:off x="927977" y="1657428"/>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Détermine le mode de transport utilisé pour chaque trajet.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Facteurs influents : </a:t>
            </a:r>
          </a:p>
        </p:txBody>
      </p:sp>
      <p:sp>
        <p:nvSpPr>
          <p:cNvPr id="9" name="object 3">
            <a:extLst>
              <a:ext uri="{FF2B5EF4-FFF2-40B4-BE49-F238E27FC236}">
                <a16:creationId xmlns:a16="http://schemas.microsoft.com/office/drawing/2014/main" id="{95431E8C-47F4-2ECB-E0C7-753F7A433109}"/>
              </a:ext>
            </a:extLst>
          </p:cNvPr>
          <p:cNvSpPr txBox="1"/>
          <p:nvPr/>
        </p:nvSpPr>
        <p:spPr>
          <a:xfrm>
            <a:off x="927977" y="2502297"/>
            <a:ext cx="10725152" cy="111422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Durée et coût du trajet</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Confort et commodité</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Disponibilité des options de transport</a:t>
            </a:r>
          </a:p>
        </p:txBody>
      </p:sp>
      <p:sp>
        <p:nvSpPr>
          <p:cNvPr id="11" name="object 3">
            <a:extLst>
              <a:ext uri="{FF2B5EF4-FFF2-40B4-BE49-F238E27FC236}">
                <a16:creationId xmlns:a16="http://schemas.microsoft.com/office/drawing/2014/main" id="{145D2DFE-052C-0AD0-8099-C6C7C55291A9}"/>
              </a:ext>
            </a:extLst>
          </p:cNvPr>
          <p:cNvSpPr txBox="1"/>
          <p:nvPr/>
        </p:nvSpPr>
        <p:spPr>
          <a:xfrm>
            <a:off x="733424" y="377377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Affectation du trafic</a:t>
            </a:r>
            <a:endParaRPr lang="en-GB" sz="2000"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3AEB4B87-E9D4-6C69-8C4A-8917C3987586}"/>
              </a:ext>
            </a:extLst>
          </p:cNvPr>
          <p:cNvSpPr txBox="1"/>
          <p:nvPr/>
        </p:nvSpPr>
        <p:spPr>
          <a:xfrm>
            <a:off x="927977" y="4208686"/>
            <a:ext cx="10725152" cy="262710"/>
          </a:xfrm>
          <a:prstGeom prst="rect">
            <a:avLst/>
          </a:prstGeom>
        </p:spPr>
        <p:txBody>
          <a:bodyPr vert="horz" wrap="square" lIns="0" tIns="16329" rIns="0" bIns="0" rtlCol="0">
            <a:spAutoFit/>
          </a:bodyPr>
          <a:lstStyle/>
          <a:p>
            <a:pPr marL="342900" marR="0" lvl="0" indent="-342900">
              <a:lnSpc>
                <a:spcPct val="100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Attribue les trajets à des itinéraires spécifiques au sein du réseau de transport.</a:t>
            </a:r>
          </a:p>
        </p:txBody>
      </p:sp>
      <p:sp>
        <p:nvSpPr>
          <p:cNvPr id="13" name="object 3">
            <a:extLst>
              <a:ext uri="{FF2B5EF4-FFF2-40B4-BE49-F238E27FC236}">
                <a16:creationId xmlns:a16="http://schemas.microsoft.com/office/drawing/2014/main" id="{863C2A13-061B-D6F4-E816-3D3D80984658}"/>
              </a:ext>
            </a:extLst>
          </p:cNvPr>
          <p:cNvSpPr txBox="1"/>
          <p:nvPr/>
        </p:nvSpPr>
        <p:spPr>
          <a:xfrm>
            <a:off x="927977" y="4562785"/>
            <a:ext cx="10725152" cy="153998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L'affectation des véhicules privés tient compte des éléments suivants : </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Sélection des routes en fonction du temps de trajet et de la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L'affectation des transports publics tient compte des éléments suivants : </a:t>
            </a:r>
          </a:p>
          <a:p>
            <a:pPr marL="742950" marR="0" lvl="1" indent="-285750">
              <a:lnSpc>
                <a:spcPct val="100000"/>
              </a:lnSpc>
              <a:spcBef>
                <a:spcPts val="600"/>
              </a:spcBef>
              <a:spcAft>
                <a:spcPts val="800"/>
              </a:spcAft>
              <a:buSzPts val="1000"/>
              <a:buFont typeface="Courier New" panose="02070309020205020404" pitchFamily="49" charset="0"/>
              <a:buChar char="o"/>
              <a:tabLst>
                <a:tab pos="9144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 fréquence des itinéraires, les correspondances et la capacité.</a:t>
            </a:r>
          </a:p>
        </p:txBody>
      </p:sp>
      <p:sp>
        <p:nvSpPr>
          <p:cNvPr id="3" name="Slide Number Placeholder 2">
            <a:extLst>
              <a:ext uri="{FF2B5EF4-FFF2-40B4-BE49-F238E27FC236}">
                <a16:creationId xmlns:a16="http://schemas.microsoft.com/office/drawing/2014/main" id="{262225DB-2A62-A14B-03CF-A043AF86350E}"/>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7" name="object 6">
            <a:extLst>
              <a:ext uri="{FF2B5EF4-FFF2-40B4-BE49-F238E27FC236}">
                <a16:creationId xmlns:a16="http://schemas.microsoft.com/office/drawing/2014/main" id="{4EF3D723-856D-2384-7AD8-2FFF4FE55DC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Introduction à la modélisation des transports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529470BB-9A8E-8FE6-63D1-10FFAB634A5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Le modèle de transport en quatre étapes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8088CD5-E94E-C402-8341-4089EA4DD53A}"/>
              </a:ext>
            </a:extLst>
          </p:cNvPr>
          <p:cNvSpPr txBox="1">
            <a:spLocks noGrp="1"/>
          </p:cNvSpPr>
          <p:nvPr>
            <p:ph type="ftr" sz="quarter" idx="5"/>
          </p:nvPr>
        </p:nvSpPr>
        <p:spPr>
          <a:xfrm>
            <a:off x="763501" y="6349505"/>
            <a:ext cx="3433926" cy="178062"/>
          </a:xfrm>
          <a:prstGeom prst="rect">
            <a:avLst/>
          </a:prstGeom>
        </p:spPr>
        <p:txBody>
          <a:bodyPr vert="horz" wrap="square" lIns="0" tIns="0" rIns="0" bIns="0" rtlCol="0">
            <a:spAutoFit/>
          </a:bodyPr>
          <a:lstStyle/>
          <a:p>
            <a:r>
              <a:rPr lang="en-US" dirty="0" err="1"/>
              <a:t>Modélisation</a:t>
            </a:r>
            <a:r>
              <a:rPr lang="en-US" dirty="0"/>
              <a:t> et simulation des transports</a:t>
            </a: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72B782-DA95-455E-94D0-46105DE0F5C5}"/>
</file>

<file path=customXml/itemProps2.xml><?xml version="1.0" encoding="utf-8"?>
<ds:datastoreItem xmlns:ds="http://schemas.openxmlformats.org/officeDocument/2006/customXml" ds:itemID="{065DF086-0EAC-4629-BE9C-33DF98D26663}">
  <ds:schemaRefs>
    <ds:schemaRef ds:uri="http://purl.org/dc/terms/"/>
    <ds:schemaRef ds:uri="http://purl.org/dc/dcmitype/"/>
    <ds:schemaRef ds:uri="http://schemas.microsoft.com/office/2006/documentManagement/types"/>
    <ds:schemaRef ds:uri="d7c2d7e5-d637-40e7-a03d-32f79b35a394"/>
    <ds:schemaRef ds:uri="http://www.w3.org/XML/1998/namespace"/>
    <ds:schemaRef ds:uri="http://purl.org/dc/elements/1.1/"/>
    <ds:schemaRef ds:uri="http://schemas.microsoft.com/office/infopath/2007/PartnerControls"/>
    <ds:schemaRef ds:uri="http://schemas.openxmlformats.org/package/2006/metadata/core-properties"/>
    <ds:schemaRef ds:uri="597320a7-26c9-4ada-a5d3-9ce4cfbbe2be"/>
    <ds:schemaRef ds:uri="http://schemas.microsoft.com/office/2006/metadata/properties"/>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7090</TotalTime>
  <Words>5956</Words>
  <Application>Microsoft Office PowerPoint</Application>
  <PresentationFormat>Widescreen</PresentationFormat>
  <Paragraphs>571</Paragraphs>
  <Slides>48</Slides>
  <Notes>36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48</vt:i4>
      </vt:variant>
    </vt:vector>
  </HeadingPairs>
  <TitlesOfParts>
    <vt:vector size="60" baseType="lpstr">
      <vt:lpstr>Aptos</vt:lpstr>
      <vt:lpstr>Arial</vt:lpstr>
      <vt:lpstr>Arial Rounded MT Bold</vt:lpstr>
      <vt:lpstr>Calibri</vt:lpstr>
      <vt:lpstr>Courier New</vt:lpstr>
      <vt:lpstr>Helvetica Neue</vt:lpstr>
      <vt:lpstr>Helvetica Neue Medium</vt:lpstr>
      <vt:lpstr>Montserrat Regular</vt:lpstr>
      <vt:lpstr>Symbol</vt:lpstr>
      <vt:lpstr>Wingdings</vt:lpstr>
      <vt:lpstr>21_BasicWhite</vt:lpstr>
      <vt:lpstr>Office Theme</vt:lpstr>
      <vt:lpstr>Recherche et analyse dans le domaine des transports</vt:lpstr>
      <vt:lpstr>PowerPoint Presentation</vt:lpstr>
      <vt:lpstr>Table des matières</vt:lpstr>
      <vt:lpstr>0. Objectifs</vt:lpstr>
      <vt:lpstr>PowerPoint Presentation</vt:lpstr>
      <vt:lpstr>1. Introduction à la modélisation des transports</vt:lpstr>
      <vt:lpstr>1. Introduction à la modélisation des transports</vt:lpstr>
      <vt:lpstr>1. Introduction à la modélisation des transports</vt:lpstr>
      <vt:lpstr>1. Introduction à la modélisation des transports</vt:lpstr>
      <vt:lpstr>1. Introduction à la modélisation des transports</vt:lpstr>
      <vt:lpstr>1. Introduction à la modélisation des transports</vt:lpstr>
      <vt:lpstr>PowerPoint Presentation</vt:lpstr>
      <vt:lpstr>2. Objectif et applications des modèles de transport </vt:lpstr>
      <vt:lpstr>2. Objectif et applications des modèles de transport </vt:lpstr>
      <vt:lpstr>2. Objectif et applications des modèles de transport </vt:lpstr>
      <vt:lpstr>2. Objectif et applications des modèles de transport </vt:lpstr>
      <vt:lpstr>2. Objectif et applications des modèles de transport </vt:lpstr>
      <vt:lpstr>2. Objectif et applications des modèles de transport </vt:lpstr>
      <vt:lpstr>PowerPoint Presentation</vt:lpstr>
      <vt:lpstr>3. Types de modèles de transport</vt:lpstr>
      <vt:lpstr>3. Types de modèles de transport</vt:lpstr>
      <vt:lpstr>3. Types de modèles de transport</vt:lpstr>
      <vt:lpstr>3. Types de modèles de transport</vt:lpstr>
      <vt:lpstr>3. Types de modèles de transport</vt:lpstr>
      <vt:lpstr>3. Types de modèles de transport</vt:lpstr>
      <vt:lpstr>3. Types de modèles de transport</vt:lpstr>
      <vt:lpstr>PowerPoint Presentation</vt:lpstr>
      <vt:lpstr>4. Approches mathématiques dans la modélisation des transports</vt:lpstr>
      <vt:lpstr>4. Approches mathématiques dans la modélisation des transports</vt:lpstr>
      <vt:lpstr>4. Approches mathématiques dans la modélisation des transports</vt:lpstr>
      <vt:lpstr>4. Approches mathématiques dans la modélisation des transports</vt:lpstr>
      <vt:lpstr>PowerPoint Presentation</vt:lpstr>
      <vt:lpstr>5. Processus d'élaboration du modèle de transport </vt:lpstr>
      <vt:lpstr>5. Processus d'élaboration du modèle de transport </vt:lpstr>
      <vt:lpstr>5. Processus d'élaboration du modèle de transport </vt:lpstr>
      <vt:lpstr>5. Processus de développement d'un modèle de transport </vt:lpstr>
      <vt:lpstr>5. Processus de développement du modèle de transport </vt:lpstr>
      <vt:lpstr>5. Processus de développement du modèle de transport </vt:lpstr>
      <vt:lpstr>5. Processus d'élaboration du modèle de transport </vt:lpstr>
      <vt:lpstr>5. Processus de développement du modèle de transport </vt:lpstr>
      <vt:lpstr>5. Processus d'élaboration du modèle de transport </vt:lpstr>
      <vt:lpstr>5. Processus d'élaboration du modèle de transport </vt:lpstr>
      <vt:lpstr>5. Processus d'élaboration des modèles de transport </vt:lpstr>
      <vt:lpstr>5. Processus d'élaboration d'un modèle de transport </vt:lpstr>
      <vt:lpstr>PowerPoint Presentation</vt:lpstr>
      <vt:lpstr>6. Quiz et discussion de groupe</vt:lpstr>
      <vt:lpstr>6. Quiz et discussion de groupe</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docId:95C931629852EEDF01723E498CAB6E4E</cp:keywords>
  <cp:lastModifiedBy>Wojciech Kustra</cp:lastModifiedBy>
  <cp:revision>53</cp:revision>
  <dcterms:modified xsi:type="dcterms:W3CDTF">2026-05-10T11:54:05Z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