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Lst>
  <p:sldSz cy="6858000" cx="12192000"/>
  <p:notesSz cx="6858000" cy="9144000"/>
  <p:embeddedFontLst>
    <p:embeddedFont>
      <p:font typeface="Corbel"/>
      <p:regular r:id="rId67"/>
      <p:bold r:id="rId68"/>
      <p:italic r:id="rId69"/>
      <p:boldItalic r:id="rId7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71" roundtripDataSignature="AMtx7mjTDc9WgH4geIKlv7/3eZU3lcspM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C9E67A6-7613-44D6-8D6F-7043CFD4EED3}">
  <a:tblStyle styleId="{8C9E67A6-7613-44D6-8D6F-7043CFD4EED3}" styleName="Table_0">
    <a:wholeTbl>
      <a:tcTxStyle b="off" i="off">
        <a:font>
          <a:latin typeface="Corbel"/>
          <a:ea typeface="Corbel"/>
          <a:cs typeface="Corbe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F3F7"/>
          </a:solidFill>
        </a:fill>
      </a:tcStyle>
    </a:wholeTbl>
    <a:band1H>
      <a:tcTxStyle/>
      <a:tcStyle>
        <a:fill>
          <a:solidFill>
            <a:srgbClr val="CDE6EE"/>
          </a:solidFill>
        </a:fill>
      </a:tcStyle>
    </a:band1H>
    <a:band2H>
      <a:tcTxStyle/>
    </a:band2H>
    <a:band1V>
      <a:tcTxStyle/>
      <a:tcStyle>
        <a:fill>
          <a:solidFill>
            <a:srgbClr val="CDE6EE"/>
          </a:solidFill>
        </a:fill>
      </a:tcStyle>
    </a:band1V>
    <a:band2V>
      <a:tcTxStyle/>
    </a:band2V>
    <a:lastCol>
      <a:tcTxStyle b="on" i="off">
        <a:font>
          <a:latin typeface="Corbel"/>
          <a:ea typeface="Corbel"/>
          <a:cs typeface="Corbel"/>
        </a:font>
        <a:schemeClr val="lt1"/>
      </a:tcTxStyle>
      <a:tcStyle>
        <a:fill>
          <a:solidFill>
            <a:schemeClr val="accent1"/>
          </a:solidFill>
        </a:fill>
      </a:tcStyle>
    </a:lastCol>
    <a:firstCol>
      <a:tcTxStyle b="on" i="off">
        <a:font>
          <a:latin typeface="Corbel"/>
          <a:ea typeface="Corbel"/>
          <a:cs typeface="Corbel"/>
        </a:font>
        <a:schemeClr val="lt1"/>
      </a:tcTxStyle>
      <a:tcStyle>
        <a:fill>
          <a:solidFill>
            <a:schemeClr val="accent1"/>
          </a:solidFill>
        </a:fill>
      </a:tcStyle>
    </a:firstCol>
    <a:lastRow>
      <a:tcTxStyle b="on" i="off">
        <a:font>
          <a:latin typeface="Corbel"/>
          <a:ea typeface="Corbel"/>
          <a:cs typeface="Corbe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orbel"/>
          <a:ea typeface="Corbel"/>
          <a:cs typeface="Corbe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1" Type="http://customschemas.google.com/relationships/presentationmetadata" Target="metadata"/><Relationship Id="rId70" Type="http://schemas.openxmlformats.org/officeDocument/2006/relationships/font" Target="fonts/Corbel-boldItalic.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font" Target="fonts/Corbel-bold.fntdata"/><Relationship Id="rId23" Type="http://schemas.openxmlformats.org/officeDocument/2006/relationships/slide" Target="slides/slide18.xml"/><Relationship Id="rId67" Type="http://schemas.openxmlformats.org/officeDocument/2006/relationships/font" Target="fonts/Corbel-regular.fntdata"/><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Corbel-italic.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 name="Google Shape;306;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 name="Google Shape;316;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 name="Google Shape;341;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 name="Google Shape;364;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 name="Google Shape;378;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4" name="Google Shape;384;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5" name="Google Shape;385;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8" name="Google Shape;398;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infografika</a:t>
            </a:r>
            <a:endParaRPr/>
          </a:p>
        </p:txBody>
      </p:sp>
      <p:sp>
        <p:nvSpPr>
          <p:cNvPr id="399" name="Google Shape;399;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5" name="Google Shape;405;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p4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p4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p4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5" name="Google Shape;435;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p4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 name="Google Shape;443;p4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9" name="Google Shape;449;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0" name="Google Shape;450;p4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p4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p4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1" name="Google Shape;471;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p4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9" name="Google Shape;479;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 name="Google Shape;480;p5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7" name="Google Shape;487;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8" name="Google Shape;488;p5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4" name="Google Shape;494;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 name="Google Shape;495;p5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p5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9" name="Google Shape;509;p5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5" name="Google Shape;515;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p5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2" name="Google Shape;522;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p5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9" name="Google Shape;529;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0" name="Google Shape;530;p5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6" name="Google Shape;536;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7" name="Google Shape;537;p5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3" name="Google Shape;543;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4" name="Google Shape;544;p5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0" name="Google Shape;550;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p6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7" name="Google Shape;557;p6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8" name="Google Shape;558;p6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ajd tytułowy" showMasterSp="0" type="title">
  <p:cSld name="TITLE">
    <p:spTree>
      <p:nvGrpSpPr>
        <p:cNvPr id="17" name="Shape 17"/>
        <p:cNvGrpSpPr/>
        <p:nvPr/>
      </p:nvGrpSpPr>
      <p:grpSpPr>
        <a:xfrm>
          <a:off x="0" y="0"/>
          <a:ext cx="0" cy="0"/>
          <a:chOff x="0" y="0"/>
          <a:chExt cx="0" cy="0"/>
        </a:xfrm>
      </p:grpSpPr>
      <p:sp>
        <p:nvSpPr>
          <p:cNvPr id="18" name="Google Shape;18;p63"/>
          <p:cNvSpPr/>
          <p:nvPr/>
        </p:nvSpPr>
        <p:spPr>
          <a:xfrm>
            <a:off x="0" y="761999"/>
            <a:ext cx="9141619" cy="5334001"/>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63"/>
          <p:cNvSpPr/>
          <p:nvPr/>
        </p:nvSpPr>
        <p:spPr>
          <a:xfrm>
            <a:off x="9270263" y="761999"/>
            <a:ext cx="2925318" cy="5334001"/>
          </a:xfrm>
          <a:prstGeom prst="rect">
            <a:avLst/>
          </a:prstGeom>
          <a:solidFill>
            <a:srgbClr val="C8C8C8">
              <a:alpha val="4980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63"/>
          <p:cNvSpPr txBox="1"/>
          <p:nvPr>
            <p:ph type="ctrTitle"/>
          </p:nvPr>
        </p:nvSpPr>
        <p:spPr>
          <a:xfrm>
            <a:off x="1069848" y="1298448"/>
            <a:ext cx="7315200" cy="325526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FFFFF"/>
              </a:buClr>
              <a:buSzPts val="5900"/>
              <a:buFont typeface="Corbel"/>
              <a:buNone/>
              <a:defRPr sz="59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63"/>
          <p:cNvSpPr txBox="1"/>
          <p:nvPr>
            <p:ph idx="1" type="subTitle"/>
          </p:nvPr>
        </p:nvSpPr>
        <p:spPr>
          <a:xfrm>
            <a:off x="1100015" y="4670246"/>
            <a:ext cx="7315200" cy="9144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1200"/>
              </a:spcBef>
              <a:spcAft>
                <a:spcPts val="0"/>
              </a:spcAft>
              <a:buSzPts val="2200"/>
              <a:buNone/>
              <a:defRPr sz="2200" cap="none">
                <a:solidFill>
                  <a:srgbClr val="D7F0F6"/>
                </a:solidFill>
              </a:defRPr>
            </a:lvl1pPr>
            <a:lvl2pPr lvl="1" algn="ctr">
              <a:lnSpc>
                <a:spcPct val="90000"/>
              </a:lnSpc>
              <a:spcBef>
                <a:spcPts val="250"/>
              </a:spcBef>
              <a:spcAft>
                <a:spcPts val="0"/>
              </a:spcAft>
              <a:buSzPts val="2200"/>
              <a:buNone/>
              <a:defRPr sz="2200"/>
            </a:lvl2pPr>
            <a:lvl3pPr lvl="2" algn="ctr">
              <a:lnSpc>
                <a:spcPct val="90000"/>
              </a:lnSpc>
              <a:spcBef>
                <a:spcPts val="250"/>
              </a:spcBef>
              <a:spcAft>
                <a:spcPts val="0"/>
              </a:spcAft>
              <a:buSzPts val="2200"/>
              <a:buNone/>
              <a:defRPr sz="2200"/>
            </a:lvl3pPr>
            <a:lvl4pPr lvl="3" algn="ctr">
              <a:lnSpc>
                <a:spcPct val="90000"/>
              </a:lnSpc>
              <a:spcBef>
                <a:spcPts val="250"/>
              </a:spcBef>
              <a:spcAft>
                <a:spcPts val="0"/>
              </a:spcAft>
              <a:buSzPts val="2000"/>
              <a:buNone/>
              <a:defRPr sz="2000"/>
            </a:lvl4pPr>
            <a:lvl5pPr lvl="4" algn="ctr">
              <a:lnSpc>
                <a:spcPct val="90000"/>
              </a:lnSpc>
              <a:spcBef>
                <a:spcPts val="250"/>
              </a:spcBef>
              <a:spcAft>
                <a:spcPts val="0"/>
              </a:spcAft>
              <a:buSzPts val="2000"/>
              <a:buNone/>
              <a:defRPr sz="2000"/>
            </a:lvl5pPr>
            <a:lvl6pPr lvl="5" algn="ctr">
              <a:lnSpc>
                <a:spcPct val="90000"/>
              </a:lnSpc>
              <a:spcBef>
                <a:spcPts val="250"/>
              </a:spcBef>
              <a:spcAft>
                <a:spcPts val="0"/>
              </a:spcAft>
              <a:buSzPts val="2000"/>
              <a:buNone/>
              <a:defRPr sz="2000"/>
            </a:lvl6pPr>
            <a:lvl7pPr lvl="6" algn="ctr">
              <a:lnSpc>
                <a:spcPct val="90000"/>
              </a:lnSpc>
              <a:spcBef>
                <a:spcPts val="250"/>
              </a:spcBef>
              <a:spcAft>
                <a:spcPts val="0"/>
              </a:spcAft>
              <a:buSzPts val="2000"/>
              <a:buNone/>
              <a:defRPr sz="2000"/>
            </a:lvl7pPr>
            <a:lvl8pPr lvl="7" algn="ctr">
              <a:lnSpc>
                <a:spcPct val="90000"/>
              </a:lnSpc>
              <a:spcBef>
                <a:spcPts val="250"/>
              </a:spcBef>
              <a:spcAft>
                <a:spcPts val="0"/>
              </a:spcAft>
              <a:buSzPts val="2000"/>
              <a:buNone/>
              <a:defRPr sz="2000"/>
            </a:lvl8pPr>
            <a:lvl9pPr lvl="8" algn="ctr">
              <a:lnSpc>
                <a:spcPct val="90000"/>
              </a:lnSpc>
              <a:spcBef>
                <a:spcPts val="250"/>
              </a:spcBef>
              <a:spcAft>
                <a:spcPts val="250"/>
              </a:spcAft>
              <a:buSzPts val="2000"/>
              <a:buNone/>
              <a:defRPr sz="2000"/>
            </a:lvl9pPr>
          </a:lstStyle>
          <a:p/>
        </p:txBody>
      </p:sp>
      <p:sp>
        <p:nvSpPr>
          <p:cNvPr id="22" name="Google Shape;22;p63"/>
          <p:cNvSpPr txBox="1"/>
          <p:nvPr>
            <p:ph idx="10" type="dt"/>
          </p:nvPr>
        </p:nvSpPr>
        <p:spPr>
          <a:xfrm>
            <a:off x="262465"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63"/>
          <p:cNvSpPr txBox="1"/>
          <p:nvPr>
            <p:ph idx="11" type="ftr"/>
          </p:nvPr>
        </p:nvSpPr>
        <p:spPr>
          <a:xfrm>
            <a:off x="3869268" y="6356350"/>
            <a:ext cx="591151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63"/>
          <p:cNvSpPr txBox="1"/>
          <p:nvPr>
            <p:ph idx="12" type="sldNum"/>
          </p:nvPr>
        </p:nvSpPr>
        <p:spPr>
          <a:xfrm>
            <a:off x="10634135" y="6356350"/>
            <a:ext cx="153092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ytuł i tekst pionowy" type="vertTx">
  <p:cSld name="VERTICAL_TEXT">
    <p:spTree>
      <p:nvGrpSpPr>
        <p:cNvPr id="76" name="Shape 76"/>
        <p:cNvGrpSpPr/>
        <p:nvPr/>
      </p:nvGrpSpPr>
      <p:grpSpPr>
        <a:xfrm>
          <a:off x="0" y="0"/>
          <a:ext cx="0" cy="0"/>
          <a:chOff x="0" y="0"/>
          <a:chExt cx="0" cy="0"/>
        </a:xfrm>
      </p:grpSpPr>
      <p:sp>
        <p:nvSpPr>
          <p:cNvPr id="77" name="Google Shape;77;p72"/>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72"/>
          <p:cNvSpPr txBox="1"/>
          <p:nvPr>
            <p:ph idx="1" type="body"/>
          </p:nvPr>
        </p:nvSpPr>
        <p:spPr>
          <a:xfrm rot="5400000">
            <a:off x="4966548" y="-233172"/>
            <a:ext cx="5120640" cy="7315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200"/>
              </a:spcBef>
              <a:spcAft>
                <a:spcPts val="0"/>
              </a:spcAft>
              <a:buSzPts val="1800"/>
              <a:buChar char="●"/>
              <a:defRPr/>
            </a:lvl1pPr>
            <a:lvl2pPr indent="-342900" lvl="1" marL="914400" algn="l">
              <a:lnSpc>
                <a:spcPct val="90000"/>
              </a:lnSpc>
              <a:spcBef>
                <a:spcPts val="250"/>
              </a:spcBef>
              <a:spcAft>
                <a:spcPts val="0"/>
              </a:spcAft>
              <a:buSzPts val="1800"/>
              <a:buChar char="●"/>
              <a:defRPr/>
            </a:lvl2pPr>
            <a:lvl3pPr indent="-342900" lvl="2" marL="1371600" algn="l">
              <a:lnSpc>
                <a:spcPct val="90000"/>
              </a:lnSpc>
              <a:spcBef>
                <a:spcPts val="250"/>
              </a:spcBef>
              <a:spcAft>
                <a:spcPts val="0"/>
              </a:spcAft>
              <a:buSzPts val="1800"/>
              <a:buChar char="●"/>
              <a:defRPr/>
            </a:lvl3pPr>
            <a:lvl4pPr indent="-342900" lvl="3" marL="1828800" algn="l">
              <a:lnSpc>
                <a:spcPct val="90000"/>
              </a:lnSpc>
              <a:spcBef>
                <a:spcPts val="250"/>
              </a:spcBef>
              <a:spcAft>
                <a:spcPts val="0"/>
              </a:spcAft>
              <a:buSzPts val="1800"/>
              <a:buChar char="●"/>
              <a:defRPr/>
            </a:lvl4pPr>
            <a:lvl5pPr indent="-342900" lvl="4" marL="2286000" algn="l">
              <a:lnSpc>
                <a:spcPct val="90000"/>
              </a:lnSpc>
              <a:spcBef>
                <a:spcPts val="250"/>
              </a:spcBef>
              <a:spcAft>
                <a:spcPts val="0"/>
              </a:spcAft>
              <a:buSzPts val="1800"/>
              <a:buChar char="●"/>
              <a:defRPr/>
            </a:lvl5pPr>
            <a:lvl6pPr indent="-342900" lvl="5" marL="2743200" algn="l">
              <a:lnSpc>
                <a:spcPct val="90000"/>
              </a:lnSpc>
              <a:spcBef>
                <a:spcPts val="250"/>
              </a:spcBef>
              <a:spcAft>
                <a:spcPts val="0"/>
              </a:spcAft>
              <a:buSzPts val="1800"/>
              <a:buChar char="●"/>
              <a:defRPr/>
            </a:lvl6pPr>
            <a:lvl7pPr indent="-342900" lvl="6" marL="3200400" algn="l">
              <a:lnSpc>
                <a:spcPct val="90000"/>
              </a:lnSpc>
              <a:spcBef>
                <a:spcPts val="250"/>
              </a:spcBef>
              <a:spcAft>
                <a:spcPts val="0"/>
              </a:spcAft>
              <a:buSzPts val="1800"/>
              <a:buChar char="●"/>
              <a:defRPr/>
            </a:lvl7pPr>
            <a:lvl8pPr indent="-342900" lvl="7" marL="3657600" algn="l">
              <a:lnSpc>
                <a:spcPct val="90000"/>
              </a:lnSpc>
              <a:spcBef>
                <a:spcPts val="250"/>
              </a:spcBef>
              <a:spcAft>
                <a:spcPts val="0"/>
              </a:spcAft>
              <a:buSzPts val="1800"/>
              <a:buChar char="●"/>
              <a:defRPr/>
            </a:lvl8pPr>
            <a:lvl9pPr indent="-342900" lvl="8" marL="4114800" algn="l">
              <a:lnSpc>
                <a:spcPct val="90000"/>
              </a:lnSpc>
              <a:spcBef>
                <a:spcPts val="250"/>
              </a:spcBef>
              <a:spcAft>
                <a:spcPts val="250"/>
              </a:spcAft>
              <a:buSzPts val="1800"/>
              <a:buChar char="●"/>
              <a:defRPr/>
            </a:lvl9pPr>
          </a:lstStyle>
          <a:p/>
        </p:txBody>
      </p:sp>
      <p:sp>
        <p:nvSpPr>
          <p:cNvPr id="79" name="Google Shape;79;p72"/>
          <p:cNvSpPr txBox="1"/>
          <p:nvPr>
            <p:ph idx="10" type="dt"/>
          </p:nvPr>
        </p:nvSpPr>
        <p:spPr>
          <a:xfrm>
            <a:off x="262465"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72"/>
          <p:cNvSpPr txBox="1"/>
          <p:nvPr>
            <p:ph idx="11" type="ftr"/>
          </p:nvPr>
        </p:nvSpPr>
        <p:spPr>
          <a:xfrm>
            <a:off x="3869268" y="6356350"/>
            <a:ext cx="591151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72"/>
          <p:cNvSpPr txBox="1"/>
          <p:nvPr>
            <p:ph idx="12" type="sldNum"/>
          </p:nvPr>
        </p:nvSpPr>
        <p:spPr>
          <a:xfrm>
            <a:off x="10634135" y="6356350"/>
            <a:ext cx="153092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ytuł pionowy i tekst" type="vertTitleAndTx">
  <p:cSld name="VERTICAL_TITLE_AND_VERTICAL_TEXT">
    <p:spTree>
      <p:nvGrpSpPr>
        <p:cNvPr id="82" name="Shape 82"/>
        <p:cNvGrpSpPr/>
        <p:nvPr/>
      </p:nvGrpSpPr>
      <p:grpSpPr>
        <a:xfrm>
          <a:off x="0" y="0"/>
          <a:ext cx="0" cy="0"/>
          <a:chOff x="0" y="0"/>
          <a:chExt cx="0" cy="0"/>
        </a:xfrm>
      </p:grpSpPr>
      <p:sp>
        <p:nvSpPr>
          <p:cNvPr id="83" name="Google Shape;83;p73"/>
          <p:cNvSpPr txBox="1"/>
          <p:nvPr>
            <p:ph type="title"/>
          </p:nvPr>
        </p:nvSpPr>
        <p:spPr>
          <a:xfrm rot="5400000">
            <a:off x="-685800" y="2057400"/>
            <a:ext cx="4953000" cy="28194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73"/>
          <p:cNvSpPr txBox="1"/>
          <p:nvPr>
            <p:ph idx="1" type="body"/>
          </p:nvPr>
        </p:nvSpPr>
        <p:spPr>
          <a:xfrm rot="5400000">
            <a:off x="4965192" y="-228600"/>
            <a:ext cx="5120640" cy="7315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200"/>
              </a:spcBef>
              <a:spcAft>
                <a:spcPts val="0"/>
              </a:spcAft>
              <a:buSzPts val="1800"/>
              <a:buChar char="●"/>
              <a:defRPr/>
            </a:lvl1pPr>
            <a:lvl2pPr indent="-342900" lvl="1" marL="914400" algn="l">
              <a:lnSpc>
                <a:spcPct val="90000"/>
              </a:lnSpc>
              <a:spcBef>
                <a:spcPts val="250"/>
              </a:spcBef>
              <a:spcAft>
                <a:spcPts val="0"/>
              </a:spcAft>
              <a:buSzPts val="1800"/>
              <a:buChar char="●"/>
              <a:defRPr/>
            </a:lvl2pPr>
            <a:lvl3pPr indent="-342900" lvl="2" marL="1371600" algn="l">
              <a:lnSpc>
                <a:spcPct val="90000"/>
              </a:lnSpc>
              <a:spcBef>
                <a:spcPts val="250"/>
              </a:spcBef>
              <a:spcAft>
                <a:spcPts val="0"/>
              </a:spcAft>
              <a:buSzPts val="1800"/>
              <a:buChar char="●"/>
              <a:defRPr/>
            </a:lvl3pPr>
            <a:lvl4pPr indent="-342900" lvl="3" marL="1828800" algn="l">
              <a:lnSpc>
                <a:spcPct val="90000"/>
              </a:lnSpc>
              <a:spcBef>
                <a:spcPts val="250"/>
              </a:spcBef>
              <a:spcAft>
                <a:spcPts val="0"/>
              </a:spcAft>
              <a:buSzPts val="1800"/>
              <a:buChar char="●"/>
              <a:defRPr/>
            </a:lvl4pPr>
            <a:lvl5pPr indent="-342900" lvl="4" marL="2286000" algn="l">
              <a:lnSpc>
                <a:spcPct val="90000"/>
              </a:lnSpc>
              <a:spcBef>
                <a:spcPts val="250"/>
              </a:spcBef>
              <a:spcAft>
                <a:spcPts val="0"/>
              </a:spcAft>
              <a:buSzPts val="1800"/>
              <a:buChar char="●"/>
              <a:defRPr/>
            </a:lvl5pPr>
            <a:lvl6pPr indent="-342900" lvl="5" marL="2743200" algn="l">
              <a:lnSpc>
                <a:spcPct val="90000"/>
              </a:lnSpc>
              <a:spcBef>
                <a:spcPts val="250"/>
              </a:spcBef>
              <a:spcAft>
                <a:spcPts val="0"/>
              </a:spcAft>
              <a:buSzPts val="1800"/>
              <a:buChar char="●"/>
              <a:defRPr/>
            </a:lvl6pPr>
            <a:lvl7pPr indent="-342900" lvl="6" marL="3200400" algn="l">
              <a:lnSpc>
                <a:spcPct val="90000"/>
              </a:lnSpc>
              <a:spcBef>
                <a:spcPts val="250"/>
              </a:spcBef>
              <a:spcAft>
                <a:spcPts val="0"/>
              </a:spcAft>
              <a:buSzPts val="1800"/>
              <a:buChar char="●"/>
              <a:defRPr/>
            </a:lvl7pPr>
            <a:lvl8pPr indent="-342900" lvl="7" marL="3657600" algn="l">
              <a:lnSpc>
                <a:spcPct val="90000"/>
              </a:lnSpc>
              <a:spcBef>
                <a:spcPts val="250"/>
              </a:spcBef>
              <a:spcAft>
                <a:spcPts val="0"/>
              </a:spcAft>
              <a:buSzPts val="1800"/>
              <a:buChar char="●"/>
              <a:defRPr/>
            </a:lvl8pPr>
            <a:lvl9pPr indent="-342900" lvl="8" marL="4114800" algn="l">
              <a:lnSpc>
                <a:spcPct val="90000"/>
              </a:lnSpc>
              <a:spcBef>
                <a:spcPts val="250"/>
              </a:spcBef>
              <a:spcAft>
                <a:spcPts val="250"/>
              </a:spcAft>
              <a:buSzPts val="1800"/>
              <a:buChar char="●"/>
              <a:defRPr/>
            </a:lvl9pPr>
          </a:lstStyle>
          <a:p/>
        </p:txBody>
      </p:sp>
      <p:sp>
        <p:nvSpPr>
          <p:cNvPr id="85" name="Google Shape;85;p73"/>
          <p:cNvSpPr txBox="1"/>
          <p:nvPr>
            <p:ph idx="10" type="dt"/>
          </p:nvPr>
        </p:nvSpPr>
        <p:spPr>
          <a:xfrm>
            <a:off x="262465"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73"/>
          <p:cNvSpPr txBox="1"/>
          <p:nvPr>
            <p:ph idx="11" type="ftr"/>
          </p:nvPr>
        </p:nvSpPr>
        <p:spPr>
          <a:xfrm>
            <a:off x="3869268" y="6356350"/>
            <a:ext cx="591151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73"/>
          <p:cNvSpPr txBox="1"/>
          <p:nvPr>
            <p:ph idx="12" type="sldNum"/>
          </p:nvPr>
        </p:nvSpPr>
        <p:spPr>
          <a:xfrm>
            <a:off x="10634135" y="6356350"/>
            <a:ext cx="153092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ytuł i zawartość" type="obj">
  <p:cSld name="OBJECT">
    <p:spTree>
      <p:nvGrpSpPr>
        <p:cNvPr id="25" name="Shape 25"/>
        <p:cNvGrpSpPr/>
        <p:nvPr/>
      </p:nvGrpSpPr>
      <p:grpSpPr>
        <a:xfrm>
          <a:off x="0" y="0"/>
          <a:ext cx="0" cy="0"/>
          <a:chOff x="0" y="0"/>
          <a:chExt cx="0" cy="0"/>
        </a:xfrm>
      </p:grpSpPr>
      <p:sp>
        <p:nvSpPr>
          <p:cNvPr id="26" name="Google Shape;26;p64"/>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64"/>
          <p:cNvSpPr txBox="1"/>
          <p:nvPr>
            <p:ph idx="1" type="body"/>
          </p:nvPr>
        </p:nvSpPr>
        <p:spPr>
          <a:xfrm>
            <a:off x="3869268" y="864108"/>
            <a:ext cx="7315200" cy="5120640"/>
          </a:xfrm>
          <a:prstGeom prst="rect">
            <a:avLst/>
          </a:prstGeom>
          <a:noFill/>
          <a:ln>
            <a:noFill/>
          </a:ln>
        </p:spPr>
        <p:txBody>
          <a:bodyPr anchorCtr="0" anchor="ctr" bIns="45700" lIns="91425" spcFirstLastPara="1" rIns="91425" wrap="square" tIns="45700">
            <a:normAutofit/>
          </a:bodyPr>
          <a:lstStyle>
            <a:lvl1pPr indent="-342900" lvl="0" marL="457200" algn="l">
              <a:lnSpc>
                <a:spcPct val="90000"/>
              </a:lnSpc>
              <a:spcBef>
                <a:spcPts val="1200"/>
              </a:spcBef>
              <a:spcAft>
                <a:spcPts val="0"/>
              </a:spcAft>
              <a:buSzPts val="1800"/>
              <a:buChar char="●"/>
              <a:defRPr/>
            </a:lvl1pPr>
            <a:lvl2pPr indent="-342900" lvl="1" marL="914400" algn="l">
              <a:lnSpc>
                <a:spcPct val="90000"/>
              </a:lnSpc>
              <a:spcBef>
                <a:spcPts val="250"/>
              </a:spcBef>
              <a:spcAft>
                <a:spcPts val="0"/>
              </a:spcAft>
              <a:buSzPts val="1800"/>
              <a:buChar char="●"/>
              <a:defRPr/>
            </a:lvl2pPr>
            <a:lvl3pPr indent="-342900" lvl="2" marL="1371600" algn="l">
              <a:lnSpc>
                <a:spcPct val="90000"/>
              </a:lnSpc>
              <a:spcBef>
                <a:spcPts val="250"/>
              </a:spcBef>
              <a:spcAft>
                <a:spcPts val="0"/>
              </a:spcAft>
              <a:buSzPts val="1800"/>
              <a:buChar char="●"/>
              <a:defRPr/>
            </a:lvl3pPr>
            <a:lvl4pPr indent="-342900" lvl="3" marL="1828800" algn="l">
              <a:lnSpc>
                <a:spcPct val="90000"/>
              </a:lnSpc>
              <a:spcBef>
                <a:spcPts val="250"/>
              </a:spcBef>
              <a:spcAft>
                <a:spcPts val="0"/>
              </a:spcAft>
              <a:buSzPts val="1800"/>
              <a:buChar char="●"/>
              <a:defRPr/>
            </a:lvl4pPr>
            <a:lvl5pPr indent="-342900" lvl="4" marL="2286000" algn="l">
              <a:lnSpc>
                <a:spcPct val="90000"/>
              </a:lnSpc>
              <a:spcBef>
                <a:spcPts val="250"/>
              </a:spcBef>
              <a:spcAft>
                <a:spcPts val="0"/>
              </a:spcAft>
              <a:buSzPts val="1800"/>
              <a:buChar char="●"/>
              <a:defRPr/>
            </a:lvl5pPr>
            <a:lvl6pPr indent="-342900" lvl="5" marL="2743200" algn="l">
              <a:lnSpc>
                <a:spcPct val="90000"/>
              </a:lnSpc>
              <a:spcBef>
                <a:spcPts val="250"/>
              </a:spcBef>
              <a:spcAft>
                <a:spcPts val="0"/>
              </a:spcAft>
              <a:buSzPts val="1800"/>
              <a:buChar char="●"/>
              <a:defRPr/>
            </a:lvl6pPr>
            <a:lvl7pPr indent="-342900" lvl="6" marL="3200400" algn="l">
              <a:lnSpc>
                <a:spcPct val="90000"/>
              </a:lnSpc>
              <a:spcBef>
                <a:spcPts val="250"/>
              </a:spcBef>
              <a:spcAft>
                <a:spcPts val="0"/>
              </a:spcAft>
              <a:buSzPts val="1800"/>
              <a:buChar char="●"/>
              <a:defRPr/>
            </a:lvl7pPr>
            <a:lvl8pPr indent="-342900" lvl="7" marL="3657600" algn="l">
              <a:lnSpc>
                <a:spcPct val="90000"/>
              </a:lnSpc>
              <a:spcBef>
                <a:spcPts val="250"/>
              </a:spcBef>
              <a:spcAft>
                <a:spcPts val="0"/>
              </a:spcAft>
              <a:buSzPts val="1800"/>
              <a:buChar char="●"/>
              <a:defRPr/>
            </a:lvl8pPr>
            <a:lvl9pPr indent="-342900" lvl="8" marL="4114800" algn="l">
              <a:lnSpc>
                <a:spcPct val="90000"/>
              </a:lnSpc>
              <a:spcBef>
                <a:spcPts val="250"/>
              </a:spcBef>
              <a:spcAft>
                <a:spcPts val="250"/>
              </a:spcAft>
              <a:buSzPts val="1800"/>
              <a:buChar char="●"/>
              <a:defRPr/>
            </a:lvl9pPr>
          </a:lstStyle>
          <a:p/>
        </p:txBody>
      </p:sp>
      <p:sp>
        <p:nvSpPr>
          <p:cNvPr id="28" name="Google Shape;28;p64"/>
          <p:cNvSpPr txBox="1"/>
          <p:nvPr>
            <p:ph idx="10" type="dt"/>
          </p:nvPr>
        </p:nvSpPr>
        <p:spPr>
          <a:xfrm>
            <a:off x="262465"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64"/>
          <p:cNvSpPr txBox="1"/>
          <p:nvPr>
            <p:ph idx="11" type="ftr"/>
          </p:nvPr>
        </p:nvSpPr>
        <p:spPr>
          <a:xfrm>
            <a:off x="3869268" y="6356350"/>
            <a:ext cx="591151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64"/>
          <p:cNvSpPr txBox="1"/>
          <p:nvPr>
            <p:ph idx="12" type="sldNum"/>
          </p:nvPr>
        </p:nvSpPr>
        <p:spPr>
          <a:xfrm>
            <a:off x="10634135" y="6356350"/>
            <a:ext cx="153092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główek sekcji" type="secHead">
  <p:cSld name="SECTION_HEADER">
    <p:spTree>
      <p:nvGrpSpPr>
        <p:cNvPr id="31" name="Shape 31"/>
        <p:cNvGrpSpPr/>
        <p:nvPr/>
      </p:nvGrpSpPr>
      <p:grpSpPr>
        <a:xfrm>
          <a:off x="0" y="0"/>
          <a:ext cx="0" cy="0"/>
          <a:chOff x="0" y="0"/>
          <a:chExt cx="0" cy="0"/>
        </a:xfrm>
      </p:grpSpPr>
      <p:sp>
        <p:nvSpPr>
          <p:cNvPr id="32" name="Google Shape;32;p65"/>
          <p:cNvSpPr txBox="1"/>
          <p:nvPr>
            <p:ph type="title"/>
          </p:nvPr>
        </p:nvSpPr>
        <p:spPr>
          <a:xfrm>
            <a:off x="3867912" y="1298448"/>
            <a:ext cx="7315200" cy="325526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595959"/>
              </a:buClr>
              <a:buSzPts val="5900"/>
              <a:buFont typeface="Corbel"/>
              <a:buNone/>
              <a:defRPr b="0" sz="5900">
                <a:solidFill>
                  <a:srgbClr val="59595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65"/>
          <p:cNvSpPr txBox="1"/>
          <p:nvPr>
            <p:ph idx="1" type="body"/>
          </p:nvPr>
        </p:nvSpPr>
        <p:spPr>
          <a:xfrm>
            <a:off x="3886200" y="4672584"/>
            <a:ext cx="7315200" cy="9144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2200"/>
              <a:buNone/>
              <a:defRPr sz="2200" cap="none">
                <a:solidFill>
                  <a:srgbClr val="595959"/>
                </a:solidFill>
              </a:defRPr>
            </a:lvl1pPr>
            <a:lvl2pPr indent="-228600" lvl="1" marL="914400" algn="l">
              <a:lnSpc>
                <a:spcPct val="90000"/>
              </a:lnSpc>
              <a:spcBef>
                <a:spcPts val="250"/>
              </a:spcBef>
              <a:spcAft>
                <a:spcPts val="0"/>
              </a:spcAft>
              <a:buSzPts val="1800"/>
              <a:buNone/>
              <a:defRPr sz="1800">
                <a:solidFill>
                  <a:srgbClr val="888888"/>
                </a:solidFill>
              </a:defRPr>
            </a:lvl2pPr>
            <a:lvl3pPr indent="-228600" lvl="2" marL="1371600" algn="l">
              <a:lnSpc>
                <a:spcPct val="90000"/>
              </a:lnSpc>
              <a:spcBef>
                <a:spcPts val="250"/>
              </a:spcBef>
              <a:spcAft>
                <a:spcPts val="0"/>
              </a:spcAft>
              <a:buSzPts val="1600"/>
              <a:buNone/>
              <a:defRPr sz="1600">
                <a:solidFill>
                  <a:srgbClr val="888888"/>
                </a:solidFill>
              </a:defRPr>
            </a:lvl3pPr>
            <a:lvl4pPr indent="-228600" lvl="3" marL="1828800" algn="l">
              <a:lnSpc>
                <a:spcPct val="90000"/>
              </a:lnSpc>
              <a:spcBef>
                <a:spcPts val="250"/>
              </a:spcBef>
              <a:spcAft>
                <a:spcPts val="0"/>
              </a:spcAft>
              <a:buSzPts val="1400"/>
              <a:buNone/>
              <a:defRPr sz="1400">
                <a:solidFill>
                  <a:srgbClr val="888888"/>
                </a:solidFill>
              </a:defRPr>
            </a:lvl4pPr>
            <a:lvl5pPr indent="-228600" lvl="4" marL="2286000" algn="l">
              <a:lnSpc>
                <a:spcPct val="90000"/>
              </a:lnSpc>
              <a:spcBef>
                <a:spcPts val="250"/>
              </a:spcBef>
              <a:spcAft>
                <a:spcPts val="0"/>
              </a:spcAft>
              <a:buSzPts val="1400"/>
              <a:buNone/>
              <a:defRPr sz="1400">
                <a:solidFill>
                  <a:srgbClr val="888888"/>
                </a:solidFill>
              </a:defRPr>
            </a:lvl5pPr>
            <a:lvl6pPr indent="-228600" lvl="5" marL="2743200" algn="l">
              <a:lnSpc>
                <a:spcPct val="90000"/>
              </a:lnSpc>
              <a:spcBef>
                <a:spcPts val="250"/>
              </a:spcBef>
              <a:spcAft>
                <a:spcPts val="0"/>
              </a:spcAft>
              <a:buSzPts val="1400"/>
              <a:buNone/>
              <a:defRPr sz="1400">
                <a:solidFill>
                  <a:srgbClr val="888888"/>
                </a:solidFill>
              </a:defRPr>
            </a:lvl6pPr>
            <a:lvl7pPr indent="-228600" lvl="6" marL="3200400" algn="l">
              <a:lnSpc>
                <a:spcPct val="90000"/>
              </a:lnSpc>
              <a:spcBef>
                <a:spcPts val="250"/>
              </a:spcBef>
              <a:spcAft>
                <a:spcPts val="0"/>
              </a:spcAft>
              <a:buSzPts val="1400"/>
              <a:buNone/>
              <a:defRPr sz="1400">
                <a:solidFill>
                  <a:srgbClr val="888888"/>
                </a:solidFill>
              </a:defRPr>
            </a:lvl7pPr>
            <a:lvl8pPr indent="-228600" lvl="7" marL="3657600" algn="l">
              <a:lnSpc>
                <a:spcPct val="90000"/>
              </a:lnSpc>
              <a:spcBef>
                <a:spcPts val="250"/>
              </a:spcBef>
              <a:spcAft>
                <a:spcPts val="0"/>
              </a:spcAft>
              <a:buSzPts val="1400"/>
              <a:buNone/>
              <a:defRPr sz="1400">
                <a:solidFill>
                  <a:srgbClr val="888888"/>
                </a:solidFill>
              </a:defRPr>
            </a:lvl8pPr>
            <a:lvl9pPr indent="-228600" lvl="8" marL="4114800" algn="l">
              <a:lnSpc>
                <a:spcPct val="90000"/>
              </a:lnSpc>
              <a:spcBef>
                <a:spcPts val="250"/>
              </a:spcBef>
              <a:spcAft>
                <a:spcPts val="250"/>
              </a:spcAft>
              <a:buSzPts val="1400"/>
              <a:buNone/>
              <a:defRPr sz="1400">
                <a:solidFill>
                  <a:srgbClr val="888888"/>
                </a:solidFill>
              </a:defRPr>
            </a:lvl9pPr>
          </a:lstStyle>
          <a:p/>
        </p:txBody>
      </p:sp>
      <p:sp>
        <p:nvSpPr>
          <p:cNvPr id="34" name="Google Shape;34;p65"/>
          <p:cNvSpPr txBox="1"/>
          <p:nvPr>
            <p:ph idx="10" type="dt"/>
          </p:nvPr>
        </p:nvSpPr>
        <p:spPr>
          <a:xfrm>
            <a:off x="262465"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65"/>
          <p:cNvSpPr txBox="1"/>
          <p:nvPr>
            <p:ph idx="11" type="ftr"/>
          </p:nvPr>
        </p:nvSpPr>
        <p:spPr>
          <a:xfrm>
            <a:off x="3869268" y="6356350"/>
            <a:ext cx="591151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65"/>
          <p:cNvSpPr txBox="1"/>
          <p:nvPr>
            <p:ph idx="12" type="sldNum"/>
          </p:nvPr>
        </p:nvSpPr>
        <p:spPr>
          <a:xfrm>
            <a:off x="10634135" y="6356350"/>
            <a:ext cx="153092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wa elementy zawartości" type="twoObj">
  <p:cSld name="TWO_OBJECTS">
    <p:spTree>
      <p:nvGrpSpPr>
        <p:cNvPr id="37" name="Shape 37"/>
        <p:cNvGrpSpPr/>
        <p:nvPr/>
      </p:nvGrpSpPr>
      <p:grpSpPr>
        <a:xfrm>
          <a:off x="0" y="0"/>
          <a:ext cx="0" cy="0"/>
          <a:chOff x="0" y="0"/>
          <a:chExt cx="0" cy="0"/>
        </a:xfrm>
      </p:grpSpPr>
      <p:sp>
        <p:nvSpPr>
          <p:cNvPr id="38" name="Google Shape;38;p66"/>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66"/>
          <p:cNvSpPr txBox="1"/>
          <p:nvPr>
            <p:ph idx="1" type="body"/>
          </p:nvPr>
        </p:nvSpPr>
        <p:spPr>
          <a:xfrm>
            <a:off x="3867912" y="868680"/>
            <a:ext cx="3474720" cy="5120640"/>
          </a:xfrm>
          <a:prstGeom prst="rect">
            <a:avLst/>
          </a:prstGeom>
          <a:noFill/>
          <a:ln>
            <a:noFill/>
          </a:ln>
        </p:spPr>
        <p:txBody>
          <a:bodyPr anchorCtr="0" anchor="ctr" bIns="45700" lIns="91425" spcFirstLastPara="1" rIns="91425" wrap="square" tIns="45700">
            <a:normAutofit/>
          </a:bodyPr>
          <a:lstStyle>
            <a:lvl1pPr indent="-355600" lvl="0" marL="457200" algn="l">
              <a:lnSpc>
                <a:spcPct val="90000"/>
              </a:lnSpc>
              <a:spcBef>
                <a:spcPts val="1200"/>
              </a:spcBef>
              <a:spcAft>
                <a:spcPts val="0"/>
              </a:spcAft>
              <a:buSzPts val="2000"/>
              <a:buChar char="●"/>
              <a:defRPr sz="2000"/>
            </a:lvl1pPr>
            <a:lvl2pPr indent="-342900" lvl="1" marL="914400" algn="l">
              <a:lnSpc>
                <a:spcPct val="90000"/>
              </a:lnSpc>
              <a:spcBef>
                <a:spcPts val="250"/>
              </a:spcBef>
              <a:spcAft>
                <a:spcPts val="0"/>
              </a:spcAft>
              <a:buSzPts val="1800"/>
              <a:buChar char="●"/>
              <a:defRPr sz="1800"/>
            </a:lvl2pPr>
            <a:lvl3pPr indent="-330200" lvl="2" marL="1371600" algn="l">
              <a:lnSpc>
                <a:spcPct val="90000"/>
              </a:lnSpc>
              <a:spcBef>
                <a:spcPts val="250"/>
              </a:spcBef>
              <a:spcAft>
                <a:spcPts val="0"/>
              </a:spcAft>
              <a:buSzPts val="1600"/>
              <a:buChar char="●"/>
              <a:defRPr sz="1600"/>
            </a:lvl3pPr>
            <a:lvl4pPr indent="-317500" lvl="3" marL="1828800" algn="l">
              <a:lnSpc>
                <a:spcPct val="90000"/>
              </a:lnSpc>
              <a:spcBef>
                <a:spcPts val="250"/>
              </a:spcBef>
              <a:spcAft>
                <a:spcPts val="0"/>
              </a:spcAft>
              <a:buSzPts val="1400"/>
              <a:buChar char="●"/>
              <a:defRPr sz="1400"/>
            </a:lvl4pPr>
            <a:lvl5pPr indent="-317500" lvl="4" marL="2286000" algn="l">
              <a:lnSpc>
                <a:spcPct val="90000"/>
              </a:lnSpc>
              <a:spcBef>
                <a:spcPts val="250"/>
              </a:spcBef>
              <a:spcAft>
                <a:spcPts val="0"/>
              </a:spcAft>
              <a:buSzPts val="1400"/>
              <a:buChar char="●"/>
              <a:defRPr sz="1400"/>
            </a:lvl5pPr>
            <a:lvl6pPr indent="-317500" lvl="5" marL="2743200" algn="l">
              <a:lnSpc>
                <a:spcPct val="90000"/>
              </a:lnSpc>
              <a:spcBef>
                <a:spcPts val="250"/>
              </a:spcBef>
              <a:spcAft>
                <a:spcPts val="0"/>
              </a:spcAft>
              <a:buSzPts val="1400"/>
              <a:buChar char="●"/>
              <a:defRPr sz="1400"/>
            </a:lvl6pPr>
            <a:lvl7pPr indent="-317500" lvl="6" marL="3200400" algn="l">
              <a:lnSpc>
                <a:spcPct val="90000"/>
              </a:lnSpc>
              <a:spcBef>
                <a:spcPts val="250"/>
              </a:spcBef>
              <a:spcAft>
                <a:spcPts val="0"/>
              </a:spcAft>
              <a:buSzPts val="1400"/>
              <a:buChar char="●"/>
              <a:defRPr sz="1400"/>
            </a:lvl7pPr>
            <a:lvl8pPr indent="-317500" lvl="7" marL="3657600" algn="l">
              <a:lnSpc>
                <a:spcPct val="90000"/>
              </a:lnSpc>
              <a:spcBef>
                <a:spcPts val="250"/>
              </a:spcBef>
              <a:spcAft>
                <a:spcPts val="0"/>
              </a:spcAft>
              <a:buSzPts val="1400"/>
              <a:buChar char="●"/>
              <a:defRPr sz="1400"/>
            </a:lvl8pPr>
            <a:lvl9pPr indent="-317500" lvl="8" marL="4114800" algn="l">
              <a:lnSpc>
                <a:spcPct val="90000"/>
              </a:lnSpc>
              <a:spcBef>
                <a:spcPts val="250"/>
              </a:spcBef>
              <a:spcAft>
                <a:spcPts val="250"/>
              </a:spcAft>
              <a:buSzPts val="1400"/>
              <a:buChar char="●"/>
              <a:defRPr sz="1400"/>
            </a:lvl9pPr>
          </a:lstStyle>
          <a:p/>
        </p:txBody>
      </p:sp>
      <p:sp>
        <p:nvSpPr>
          <p:cNvPr id="40" name="Google Shape;40;p66"/>
          <p:cNvSpPr txBox="1"/>
          <p:nvPr>
            <p:ph idx="2" type="body"/>
          </p:nvPr>
        </p:nvSpPr>
        <p:spPr>
          <a:xfrm>
            <a:off x="7818120" y="868680"/>
            <a:ext cx="3474720" cy="5120640"/>
          </a:xfrm>
          <a:prstGeom prst="rect">
            <a:avLst/>
          </a:prstGeom>
          <a:noFill/>
          <a:ln>
            <a:noFill/>
          </a:ln>
        </p:spPr>
        <p:txBody>
          <a:bodyPr anchorCtr="0" anchor="ctr" bIns="45700" lIns="91425" spcFirstLastPara="1" rIns="91425" wrap="square" tIns="45700">
            <a:normAutofit/>
          </a:bodyPr>
          <a:lstStyle>
            <a:lvl1pPr indent="-355600" lvl="0" marL="457200" algn="l">
              <a:lnSpc>
                <a:spcPct val="90000"/>
              </a:lnSpc>
              <a:spcBef>
                <a:spcPts val="1200"/>
              </a:spcBef>
              <a:spcAft>
                <a:spcPts val="0"/>
              </a:spcAft>
              <a:buSzPts val="2000"/>
              <a:buChar char="●"/>
              <a:defRPr sz="2000"/>
            </a:lvl1pPr>
            <a:lvl2pPr indent="-342900" lvl="1" marL="914400" algn="l">
              <a:lnSpc>
                <a:spcPct val="90000"/>
              </a:lnSpc>
              <a:spcBef>
                <a:spcPts val="250"/>
              </a:spcBef>
              <a:spcAft>
                <a:spcPts val="0"/>
              </a:spcAft>
              <a:buSzPts val="1800"/>
              <a:buChar char="●"/>
              <a:defRPr sz="1800"/>
            </a:lvl2pPr>
            <a:lvl3pPr indent="-330200" lvl="2" marL="1371600" algn="l">
              <a:lnSpc>
                <a:spcPct val="90000"/>
              </a:lnSpc>
              <a:spcBef>
                <a:spcPts val="250"/>
              </a:spcBef>
              <a:spcAft>
                <a:spcPts val="0"/>
              </a:spcAft>
              <a:buSzPts val="1600"/>
              <a:buChar char="●"/>
              <a:defRPr sz="1600"/>
            </a:lvl3pPr>
            <a:lvl4pPr indent="-317500" lvl="3" marL="1828800" algn="l">
              <a:lnSpc>
                <a:spcPct val="90000"/>
              </a:lnSpc>
              <a:spcBef>
                <a:spcPts val="250"/>
              </a:spcBef>
              <a:spcAft>
                <a:spcPts val="0"/>
              </a:spcAft>
              <a:buSzPts val="1400"/>
              <a:buChar char="●"/>
              <a:defRPr sz="1400"/>
            </a:lvl4pPr>
            <a:lvl5pPr indent="-317500" lvl="4" marL="2286000" algn="l">
              <a:lnSpc>
                <a:spcPct val="90000"/>
              </a:lnSpc>
              <a:spcBef>
                <a:spcPts val="250"/>
              </a:spcBef>
              <a:spcAft>
                <a:spcPts val="0"/>
              </a:spcAft>
              <a:buSzPts val="1400"/>
              <a:buChar char="●"/>
              <a:defRPr sz="1400"/>
            </a:lvl5pPr>
            <a:lvl6pPr indent="-317500" lvl="5" marL="2743200" algn="l">
              <a:lnSpc>
                <a:spcPct val="90000"/>
              </a:lnSpc>
              <a:spcBef>
                <a:spcPts val="250"/>
              </a:spcBef>
              <a:spcAft>
                <a:spcPts val="0"/>
              </a:spcAft>
              <a:buSzPts val="1400"/>
              <a:buChar char="●"/>
              <a:defRPr sz="1400"/>
            </a:lvl6pPr>
            <a:lvl7pPr indent="-317500" lvl="6" marL="3200400" algn="l">
              <a:lnSpc>
                <a:spcPct val="90000"/>
              </a:lnSpc>
              <a:spcBef>
                <a:spcPts val="250"/>
              </a:spcBef>
              <a:spcAft>
                <a:spcPts val="0"/>
              </a:spcAft>
              <a:buSzPts val="1400"/>
              <a:buChar char="●"/>
              <a:defRPr sz="1400"/>
            </a:lvl7pPr>
            <a:lvl8pPr indent="-317500" lvl="7" marL="3657600" algn="l">
              <a:lnSpc>
                <a:spcPct val="90000"/>
              </a:lnSpc>
              <a:spcBef>
                <a:spcPts val="250"/>
              </a:spcBef>
              <a:spcAft>
                <a:spcPts val="0"/>
              </a:spcAft>
              <a:buSzPts val="1400"/>
              <a:buChar char="●"/>
              <a:defRPr sz="1400"/>
            </a:lvl8pPr>
            <a:lvl9pPr indent="-317500" lvl="8" marL="4114800" algn="l">
              <a:lnSpc>
                <a:spcPct val="90000"/>
              </a:lnSpc>
              <a:spcBef>
                <a:spcPts val="250"/>
              </a:spcBef>
              <a:spcAft>
                <a:spcPts val="250"/>
              </a:spcAft>
              <a:buSzPts val="1400"/>
              <a:buChar char="●"/>
              <a:defRPr sz="1400"/>
            </a:lvl9pPr>
          </a:lstStyle>
          <a:p/>
        </p:txBody>
      </p:sp>
      <p:sp>
        <p:nvSpPr>
          <p:cNvPr id="41" name="Google Shape;41;p66"/>
          <p:cNvSpPr txBox="1"/>
          <p:nvPr>
            <p:ph idx="10" type="dt"/>
          </p:nvPr>
        </p:nvSpPr>
        <p:spPr>
          <a:xfrm>
            <a:off x="262465"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66"/>
          <p:cNvSpPr txBox="1"/>
          <p:nvPr>
            <p:ph idx="11" type="ftr"/>
          </p:nvPr>
        </p:nvSpPr>
        <p:spPr>
          <a:xfrm>
            <a:off x="3869268" y="6356350"/>
            <a:ext cx="591151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6"/>
          <p:cNvSpPr txBox="1"/>
          <p:nvPr>
            <p:ph idx="12" type="sldNum"/>
          </p:nvPr>
        </p:nvSpPr>
        <p:spPr>
          <a:xfrm>
            <a:off x="10634135" y="6356350"/>
            <a:ext cx="153092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równanie" type="twoTxTwoObj">
  <p:cSld name="TWO_OBJECTS_WITH_TEXT">
    <p:spTree>
      <p:nvGrpSpPr>
        <p:cNvPr id="44" name="Shape 44"/>
        <p:cNvGrpSpPr/>
        <p:nvPr/>
      </p:nvGrpSpPr>
      <p:grpSpPr>
        <a:xfrm>
          <a:off x="0" y="0"/>
          <a:ext cx="0" cy="0"/>
          <a:chOff x="0" y="0"/>
          <a:chExt cx="0" cy="0"/>
        </a:xfrm>
      </p:grpSpPr>
      <p:sp>
        <p:nvSpPr>
          <p:cNvPr id="45" name="Google Shape;45;p67"/>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67"/>
          <p:cNvSpPr txBox="1"/>
          <p:nvPr>
            <p:ph idx="1" type="body"/>
          </p:nvPr>
        </p:nvSpPr>
        <p:spPr>
          <a:xfrm>
            <a:off x="3867912" y="1023586"/>
            <a:ext cx="3474720" cy="80772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0"/>
              </a:spcBef>
              <a:spcAft>
                <a:spcPts val="0"/>
              </a:spcAft>
              <a:buSzPts val="2000"/>
              <a:buNone/>
              <a:defRPr b="1" sz="2000">
                <a:solidFill>
                  <a:srgbClr val="595959"/>
                </a:solidFill>
              </a:defRPr>
            </a:lvl1pPr>
            <a:lvl2pPr indent="-228600" lvl="1" marL="914400" algn="l">
              <a:lnSpc>
                <a:spcPct val="90000"/>
              </a:lnSpc>
              <a:spcBef>
                <a:spcPts val="250"/>
              </a:spcBef>
              <a:spcAft>
                <a:spcPts val="0"/>
              </a:spcAft>
              <a:buSzPts val="2000"/>
              <a:buNone/>
              <a:defRPr b="1" sz="2000"/>
            </a:lvl2pPr>
            <a:lvl3pPr indent="-228600" lvl="2" marL="1371600" algn="l">
              <a:lnSpc>
                <a:spcPct val="90000"/>
              </a:lnSpc>
              <a:spcBef>
                <a:spcPts val="250"/>
              </a:spcBef>
              <a:spcAft>
                <a:spcPts val="0"/>
              </a:spcAft>
              <a:buSzPts val="1800"/>
              <a:buNone/>
              <a:defRPr b="1" sz="1800"/>
            </a:lvl3pPr>
            <a:lvl4pPr indent="-228600" lvl="3" marL="1828800" algn="l">
              <a:lnSpc>
                <a:spcPct val="90000"/>
              </a:lnSpc>
              <a:spcBef>
                <a:spcPts val="250"/>
              </a:spcBef>
              <a:spcAft>
                <a:spcPts val="0"/>
              </a:spcAft>
              <a:buSzPts val="1600"/>
              <a:buNone/>
              <a:defRPr b="1" sz="1600"/>
            </a:lvl4pPr>
            <a:lvl5pPr indent="-228600" lvl="4" marL="2286000" algn="l">
              <a:lnSpc>
                <a:spcPct val="90000"/>
              </a:lnSpc>
              <a:spcBef>
                <a:spcPts val="250"/>
              </a:spcBef>
              <a:spcAft>
                <a:spcPts val="0"/>
              </a:spcAft>
              <a:buSzPts val="1600"/>
              <a:buNone/>
              <a:defRPr b="1" sz="1600"/>
            </a:lvl5pPr>
            <a:lvl6pPr indent="-228600" lvl="5" marL="2743200" algn="l">
              <a:lnSpc>
                <a:spcPct val="90000"/>
              </a:lnSpc>
              <a:spcBef>
                <a:spcPts val="250"/>
              </a:spcBef>
              <a:spcAft>
                <a:spcPts val="0"/>
              </a:spcAft>
              <a:buSzPts val="1600"/>
              <a:buNone/>
              <a:defRPr b="1" sz="1600"/>
            </a:lvl6pPr>
            <a:lvl7pPr indent="-228600" lvl="6" marL="3200400" algn="l">
              <a:lnSpc>
                <a:spcPct val="90000"/>
              </a:lnSpc>
              <a:spcBef>
                <a:spcPts val="250"/>
              </a:spcBef>
              <a:spcAft>
                <a:spcPts val="0"/>
              </a:spcAft>
              <a:buSzPts val="1600"/>
              <a:buNone/>
              <a:defRPr b="1" sz="1600"/>
            </a:lvl7pPr>
            <a:lvl8pPr indent="-228600" lvl="7" marL="3657600" algn="l">
              <a:lnSpc>
                <a:spcPct val="90000"/>
              </a:lnSpc>
              <a:spcBef>
                <a:spcPts val="250"/>
              </a:spcBef>
              <a:spcAft>
                <a:spcPts val="0"/>
              </a:spcAft>
              <a:buSzPts val="1600"/>
              <a:buNone/>
              <a:defRPr b="1" sz="1600"/>
            </a:lvl8pPr>
            <a:lvl9pPr indent="-228600" lvl="8" marL="4114800" algn="l">
              <a:lnSpc>
                <a:spcPct val="90000"/>
              </a:lnSpc>
              <a:spcBef>
                <a:spcPts val="250"/>
              </a:spcBef>
              <a:spcAft>
                <a:spcPts val="250"/>
              </a:spcAft>
              <a:buSzPts val="1600"/>
              <a:buNone/>
              <a:defRPr b="1" sz="1600"/>
            </a:lvl9pPr>
          </a:lstStyle>
          <a:p/>
        </p:txBody>
      </p:sp>
      <p:sp>
        <p:nvSpPr>
          <p:cNvPr id="47" name="Google Shape;47;p67"/>
          <p:cNvSpPr txBox="1"/>
          <p:nvPr>
            <p:ph idx="2" type="body"/>
          </p:nvPr>
        </p:nvSpPr>
        <p:spPr>
          <a:xfrm>
            <a:off x="3867912" y="1930936"/>
            <a:ext cx="3474720" cy="4023360"/>
          </a:xfrm>
          <a:prstGeom prst="rect">
            <a:avLst/>
          </a:prstGeom>
          <a:noFill/>
          <a:ln>
            <a:noFill/>
          </a:ln>
        </p:spPr>
        <p:txBody>
          <a:bodyPr anchorCtr="0" anchor="ctr" bIns="45700" lIns="91425" spcFirstLastPara="1" rIns="91425" wrap="square" tIns="45700">
            <a:normAutofit/>
          </a:bodyPr>
          <a:lstStyle>
            <a:lvl1pPr indent="-355600" lvl="0" marL="457200" algn="l">
              <a:lnSpc>
                <a:spcPct val="90000"/>
              </a:lnSpc>
              <a:spcBef>
                <a:spcPts val="1200"/>
              </a:spcBef>
              <a:spcAft>
                <a:spcPts val="0"/>
              </a:spcAft>
              <a:buSzPts val="2000"/>
              <a:buChar char="●"/>
              <a:defRPr sz="2000"/>
            </a:lvl1pPr>
            <a:lvl2pPr indent="-342900" lvl="1" marL="914400" algn="l">
              <a:lnSpc>
                <a:spcPct val="90000"/>
              </a:lnSpc>
              <a:spcBef>
                <a:spcPts val="250"/>
              </a:spcBef>
              <a:spcAft>
                <a:spcPts val="0"/>
              </a:spcAft>
              <a:buSzPts val="1800"/>
              <a:buChar char="●"/>
              <a:defRPr sz="1800"/>
            </a:lvl2pPr>
            <a:lvl3pPr indent="-330200" lvl="2" marL="1371600" algn="l">
              <a:lnSpc>
                <a:spcPct val="90000"/>
              </a:lnSpc>
              <a:spcBef>
                <a:spcPts val="250"/>
              </a:spcBef>
              <a:spcAft>
                <a:spcPts val="0"/>
              </a:spcAft>
              <a:buSzPts val="1600"/>
              <a:buChar char="●"/>
              <a:defRPr sz="1600"/>
            </a:lvl3pPr>
            <a:lvl4pPr indent="-317500" lvl="3" marL="1828800" algn="l">
              <a:lnSpc>
                <a:spcPct val="90000"/>
              </a:lnSpc>
              <a:spcBef>
                <a:spcPts val="250"/>
              </a:spcBef>
              <a:spcAft>
                <a:spcPts val="0"/>
              </a:spcAft>
              <a:buSzPts val="1400"/>
              <a:buChar char="●"/>
              <a:defRPr sz="1400"/>
            </a:lvl4pPr>
            <a:lvl5pPr indent="-317500" lvl="4" marL="2286000" algn="l">
              <a:lnSpc>
                <a:spcPct val="90000"/>
              </a:lnSpc>
              <a:spcBef>
                <a:spcPts val="250"/>
              </a:spcBef>
              <a:spcAft>
                <a:spcPts val="0"/>
              </a:spcAft>
              <a:buSzPts val="1400"/>
              <a:buChar char="●"/>
              <a:defRPr sz="1400"/>
            </a:lvl5pPr>
            <a:lvl6pPr indent="-317500" lvl="5" marL="2743200" algn="l">
              <a:lnSpc>
                <a:spcPct val="90000"/>
              </a:lnSpc>
              <a:spcBef>
                <a:spcPts val="250"/>
              </a:spcBef>
              <a:spcAft>
                <a:spcPts val="0"/>
              </a:spcAft>
              <a:buSzPts val="1400"/>
              <a:buChar char="●"/>
              <a:defRPr sz="1400"/>
            </a:lvl6pPr>
            <a:lvl7pPr indent="-317500" lvl="6" marL="3200400" algn="l">
              <a:lnSpc>
                <a:spcPct val="90000"/>
              </a:lnSpc>
              <a:spcBef>
                <a:spcPts val="250"/>
              </a:spcBef>
              <a:spcAft>
                <a:spcPts val="0"/>
              </a:spcAft>
              <a:buSzPts val="1400"/>
              <a:buChar char="●"/>
              <a:defRPr sz="1400"/>
            </a:lvl7pPr>
            <a:lvl8pPr indent="-317500" lvl="7" marL="3657600" algn="l">
              <a:lnSpc>
                <a:spcPct val="90000"/>
              </a:lnSpc>
              <a:spcBef>
                <a:spcPts val="250"/>
              </a:spcBef>
              <a:spcAft>
                <a:spcPts val="0"/>
              </a:spcAft>
              <a:buSzPts val="1400"/>
              <a:buChar char="●"/>
              <a:defRPr sz="1400"/>
            </a:lvl8pPr>
            <a:lvl9pPr indent="-317500" lvl="8" marL="4114800" algn="l">
              <a:lnSpc>
                <a:spcPct val="90000"/>
              </a:lnSpc>
              <a:spcBef>
                <a:spcPts val="250"/>
              </a:spcBef>
              <a:spcAft>
                <a:spcPts val="250"/>
              </a:spcAft>
              <a:buSzPts val="1400"/>
              <a:buChar char="●"/>
              <a:defRPr sz="1400"/>
            </a:lvl9pPr>
          </a:lstStyle>
          <a:p/>
        </p:txBody>
      </p:sp>
      <p:sp>
        <p:nvSpPr>
          <p:cNvPr id="48" name="Google Shape;48;p67"/>
          <p:cNvSpPr txBox="1"/>
          <p:nvPr>
            <p:ph idx="3" type="body"/>
          </p:nvPr>
        </p:nvSpPr>
        <p:spPr>
          <a:xfrm>
            <a:off x="7818463" y="1023586"/>
            <a:ext cx="3474720" cy="813171"/>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0"/>
              </a:spcBef>
              <a:spcAft>
                <a:spcPts val="0"/>
              </a:spcAft>
              <a:buSzPts val="2000"/>
              <a:buNone/>
              <a:defRPr b="1" sz="2000">
                <a:solidFill>
                  <a:srgbClr val="595959"/>
                </a:solidFill>
              </a:defRPr>
            </a:lvl1pPr>
            <a:lvl2pPr indent="-228600" lvl="1" marL="914400" algn="l">
              <a:lnSpc>
                <a:spcPct val="90000"/>
              </a:lnSpc>
              <a:spcBef>
                <a:spcPts val="250"/>
              </a:spcBef>
              <a:spcAft>
                <a:spcPts val="0"/>
              </a:spcAft>
              <a:buSzPts val="2000"/>
              <a:buNone/>
              <a:defRPr b="1" sz="2000"/>
            </a:lvl2pPr>
            <a:lvl3pPr indent="-228600" lvl="2" marL="1371600" algn="l">
              <a:lnSpc>
                <a:spcPct val="90000"/>
              </a:lnSpc>
              <a:spcBef>
                <a:spcPts val="250"/>
              </a:spcBef>
              <a:spcAft>
                <a:spcPts val="0"/>
              </a:spcAft>
              <a:buSzPts val="1800"/>
              <a:buNone/>
              <a:defRPr b="1" sz="1800"/>
            </a:lvl3pPr>
            <a:lvl4pPr indent="-228600" lvl="3" marL="1828800" algn="l">
              <a:lnSpc>
                <a:spcPct val="90000"/>
              </a:lnSpc>
              <a:spcBef>
                <a:spcPts val="250"/>
              </a:spcBef>
              <a:spcAft>
                <a:spcPts val="0"/>
              </a:spcAft>
              <a:buSzPts val="1600"/>
              <a:buNone/>
              <a:defRPr b="1" sz="1600"/>
            </a:lvl4pPr>
            <a:lvl5pPr indent="-228600" lvl="4" marL="2286000" algn="l">
              <a:lnSpc>
                <a:spcPct val="90000"/>
              </a:lnSpc>
              <a:spcBef>
                <a:spcPts val="250"/>
              </a:spcBef>
              <a:spcAft>
                <a:spcPts val="0"/>
              </a:spcAft>
              <a:buSzPts val="1600"/>
              <a:buNone/>
              <a:defRPr b="1" sz="1600"/>
            </a:lvl5pPr>
            <a:lvl6pPr indent="-228600" lvl="5" marL="2743200" algn="l">
              <a:lnSpc>
                <a:spcPct val="90000"/>
              </a:lnSpc>
              <a:spcBef>
                <a:spcPts val="250"/>
              </a:spcBef>
              <a:spcAft>
                <a:spcPts val="0"/>
              </a:spcAft>
              <a:buSzPts val="1600"/>
              <a:buNone/>
              <a:defRPr b="1" sz="1600"/>
            </a:lvl6pPr>
            <a:lvl7pPr indent="-228600" lvl="6" marL="3200400" algn="l">
              <a:lnSpc>
                <a:spcPct val="90000"/>
              </a:lnSpc>
              <a:spcBef>
                <a:spcPts val="250"/>
              </a:spcBef>
              <a:spcAft>
                <a:spcPts val="0"/>
              </a:spcAft>
              <a:buSzPts val="1600"/>
              <a:buNone/>
              <a:defRPr b="1" sz="1600"/>
            </a:lvl7pPr>
            <a:lvl8pPr indent="-228600" lvl="7" marL="3657600" algn="l">
              <a:lnSpc>
                <a:spcPct val="90000"/>
              </a:lnSpc>
              <a:spcBef>
                <a:spcPts val="250"/>
              </a:spcBef>
              <a:spcAft>
                <a:spcPts val="0"/>
              </a:spcAft>
              <a:buSzPts val="1600"/>
              <a:buNone/>
              <a:defRPr b="1" sz="1600"/>
            </a:lvl8pPr>
            <a:lvl9pPr indent="-228600" lvl="8" marL="4114800" algn="l">
              <a:lnSpc>
                <a:spcPct val="90000"/>
              </a:lnSpc>
              <a:spcBef>
                <a:spcPts val="250"/>
              </a:spcBef>
              <a:spcAft>
                <a:spcPts val="250"/>
              </a:spcAft>
              <a:buSzPts val="1600"/>
              <a:buNone/>
              <a:defRPr b="1" sz="1600"/>
            </a:lvl9pPr>
          </a:lstStyle>
          <a:p/>
        </p:txBody>
      </p:sp>
      <p:sp>
        <p:nvSpPr>
          <p:cNvPr id="49" name="Google Shape;49;p67"/>
          <p:cNvSpPr txBox="1"/>
          <p:nvPr>
            <p:ph idx="4" type="body"/>
          </p:nvPr>
        </p:nvSpPr>
        <p:spPr>
          <a:xfrm>
            <a:off x="7818463" y="1930936"/>
            <a:ext cx="3474720" cy="4023360"/>
          </a:xfrm>
          <a:prstGeom prst="rect">
            <a:avLst/>
          </a:prstGeom>
          <a:noFill/>
          <a:ln>
            <a:noFill/>
          </a:ln>
        </p:spPr>
        <p:txBody>
          <a:bodyPr anchorCtr="0" anchor="ctr" bIns="45700" lIns="91425" spcFirstLastPara="1" rIns="91425" wrap="square" tIns="45700">
            <a:normAutofit/>
          </a:bodyPr>
          <a:lstStyle>
            <a:lvl1pPr indent="-355600" lvl="0" marL="457200" algn="l">
              <a:lnSpc>
                <a:spcPct val="90000"/>
              </a:lnSpc>
              <a:spcBef>
                <a:spcPts val="1200"/>
              </a:spcBef>
              <a:spcAft>
                <a:spcPts val="0"/>
              </a:spcAft>
              <a:buSzPts val="2000"/>
              <a:buChar char="●"/>
              <a:defRPr sz="2000"/>
            </a:lvl1pPr>
            <a:lvl2pPr indent="-342900" lvl="1" marL="914400" algn="l">
              <a:lnSpc>
                <a:spcPct val="90000"/>
              </a:lnSpc>
              <a:spcBef>
                <a:spcPts val="250"/>
              </a:spcBef>
              <a:spcAft>
                <a:spcPts val="0"/>
              </a:spcAft>
              <a:buSzPts val="1800"/>
              <a:buChar char="●"/>
              <a:defRPr sz="1800"/>
            </a:lvl2pPr>
            <a:lvl3pPr indent="-330200" lvl="2" marL="1371600" algn="l">
              <a:lnSpc>
                <a:spcPct val="90000"/>
              </a:lnSpc>
              <a:spcBef>
                <a:spcPts val="250"/>
              </a:spcBef>
              <a:spcAft>
                <a:spcPts val="0"/>
              </a:spcAft>
              <a:buSzPts val="1600"/>
              <a:buChar char="●"/>
              <a:defRPr sz="1600"/>
            </a:lvl3pPr>
            <a:lvl4pPr indent="-317500" lvl="3" marL="1828800" algn="l">
              <a:lnSpc>
                <a:spcPct val="90000"/>
              </a:lnSpc>
              <a:spcBef>
                <a:spcPts val="250"/>
              </a:spcBef>
              <a:spcAft>
                <a:spcPts val="0"/>
              </a:spcAft>
              <a:buSzPts val="1400"/>
              <a:buChar char="●"/>
              <a:defRPr sz="1400"/>
            </a:lvl4pPr>
            <a:lvl5pPr indent="-317500" lvl="4" marL="2286000" algn="l">
              <a:lnSpc>
                <a:spcPct val="90000"/>
              </a:lnSpc>
              <a:spcBef>
                <a:spcPts val="250"/>
              </a:spcBef>
              <a:spcAft>
                <a:spcPts val="0"/>
              </a:spcAft>
              <a:buSzPts val="1400"/>
              <a:buChar char="●"/>
              <a:defRPr sz="1400"/>
            </a:lvl5pPr>
            <a:lvl6pPr indent="-317500" lvl="5" marL="2743200" algn="l">
              <a:lnSpc>
                <a:spcPct val="90000"/>
              </a:lnSpc>
              <a:spcBef>
                <a:spcPts val="250"/>
              </a:spcBef>
              <a:spcAft>
                <a:spcPts val="0"/>
              </a:spcAft>
              <a:buSzPts val="1400"/>
              <a:buChar char="●"/>
              <a:defRPr sz="1400"/>
            </a:lvl6pPr>
            <a:lvl7pPr indent="-317500" lvl="6" marL="3200400" algn="l">
              <a:lnSpc>
                <a:spcPct val="90000"/>
              </a:lnSpc>
              <a:spcBef>
                <a:spcPts val="250"/>
              </a:spcBef>
              <a:spcAft>
                <a:spcPts val="0"/>
              </a:spcAft>
              <a:buSzPts val="1400"/>
              <a:buChar char="●"/>
              <a:defRPr sz="1400"/>
            </a:lvl7pPr>
            <a:lvl8pPr indent="-317500" lvl="7" marL="3657600" algn="l">
              <a:lnSpc>
                <a:spcPct val="90000"/>
              </a:lnSpc>
              <a:spcBef>
                <a:spcPts val="250"/>
              </a:spcBef>
              <a:spcAft>
                <a:spcPts val="0"/>
              </a:spcAft>
              <a:buSzPts val="1400"/>
              <a:buChar char="●"/>
              <a:defRPr sz="1400"/>
            </a:lvl8pPr>
            <a:lvl9pPr indent="-317500" lvl="8" marL="4114800" algn="l">
              <a:lnSpc>
                <a:spcPct val="90000"/>
              </a:lnSpc>
              <a:spcBef>
                <a:spcPts val="250"/>
              </a:spcBef>
              <a:spcAft>
                <a:spcPts val="250"/>
              </a:spcAft>
              <a:buSzPts val="1400"/>
              <a:buChar char="●"/>
              <a:defRPr sz="1400"/>
            </a:lvl9pPr>
          </a:lstStyle>
          <a:p/>
        </p:txBody>
      </p:sp>
      <p:sp>
        <p:nvSpPr>
          <p:cNvPr id="50" name="Google Shape;50;p67"/>
          <p:cNvSpPr txBox="1"/>
          <p:nvPr>
            <p:ph idx="10" type="dt"/>
          </p:nvPr>
        </p:nvSpPr>
        <p:spPr>
          <a:xfrm>
            <a:off x="262465"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67"/>
          <p:cNvSpPr txBox="1"/>
          <p:nvPr>
            <p:ph idx="11" type="ftr"/>
          </p:nvPr>
        </p:nvSpPr>
        <p:spPr>
          <a:xfrm>
            <a:off x="3869268" y="6356350"/>
            <a:ext cx="591151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67"/>
          <p:cNvSpPr txBox="1"/>
          <p:nvPr>
            <p:ph idx="12" type="sldNum"/>
          </p:nvPr>
        </p:nvSpPr>
        <p:spPr>
          <a:xfrm>
            <a:off x="10634135" y="6356350"/>
            <a:ext cx="153092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ylko tytuł" type="titleOnly">
  <p:cSld name="TITLE_ONLY">
    <p:spTree>
      <p:nvGrpSpPr>
        <p:cNvPr id="53" name="Shape 53"/>
        <p:cNvGrpSpPr/>
        <p:nvPr/>
      </p:nvGrpSpPr>
      <p:grpSpPr>
        <a:xfrm>
          <a:off x="0" y="0"/>
          <a:ext cx="0" cy="0"/>
          <a:chOff x="0" y="0"/>
          <a:chExt cx="0" cy="0"/>
        </a:xfrm>
      </p:grpSpPr>
      <p:sp>
        <p:nvSpPr>
          <p:cNvPr id="54" name="Google Shape;54;p68"/>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68"/>
          <p:cNvSpPr txBox="1"/>
          <p:nvPr>
            <p:ph idx="10" type="dt"/>
          </p:nvPr>
        </p:nvSpPr>
        <p:spPr>
          <a:xfrm>
            <a:off x="262465"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68"/>
          <p:cNvSpPr txBox="1"/>
          <p:nvPr>
            <p:ph idx="11" type="ftr"/>
          </p:nvPr>
        </p:nvSpPr>
        <p:spPr>
          <a:xfrm>
            <a:off x="3869268" y="6356350"/>
            <a:ext cx="591151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68"/>
          <p:cNvSpPr txBox="1"/>
          <p:nvPr>
            <p:ph idx="12" type="sldNum"/>
          </p:nvPr>
        </p:nvSpPr>
        <p:spPr>
          <a:xfrm>
            <a:off x="10634135" y="6356350"/>
            <a:ext cx="153092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usty" showMasterSp="0" type="blank">
  <p:cSld name="BLANK">
    <p:spTree>
      <p:nvGrpSpPr>
        <p:cNvPr id="58" name="Shape 58"/>
        <p:cNvGrpSpPr/>
        <p:nvPr/>
      </p:nvGrpSpPr>
      <p:grpSpPr>
        <a:xfrm>
          <a:off x="0" y="0"/>
          <a:ext cx="0" cy="0"/>
          <a:chOff x="0" y="0"/>
          <a:chExt cx="0" cy="0"/>
        </a:xfrm>
      </p:grpSpPr>
      <p:sp>
        <p:nvSpPr>
          <p:cNvPr id="59" name="Google Shape;59;p69"/>
          <p:cNvSpPr txBox="1"/>
          <p:nvPr>
            <p:ph idx="10" type="dt"/>
          </p:nvPr>
        </p:nvSpPr>
        <p:spPr>
          <a:xfrm>
            <a:off x="262465"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69"/>
          <p:cNvSpPr txBox="1"/>
          <p:nvPr>
            <p:ph idx="11" type="ftr"/>
          </p:nvPr>
        </p:nvSpPr>
        <p:spPr>
          <a:xfrm>
            <a:off x="3869268" y="6356350"/>
            <a:ext cx="591151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69"/>
          <p:cNvSpPr txBox="1"/>
          <p:nvPr>
            <p:ph idx="12" type="sldNum"/>
          </p:nvPr>
        </p:nvSpPr>
        <p:spPr>
          <a:xfrm>
            <a:off x="10634135" y="6356350"/>
            <a:ext cx="153092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awartość z podpisem" type="objTx">
  <p:cSld name="OBJECT_WITH_CAPTION_TEXT">
    <p:spTree>
      <p:nvGrpSpPr>
        <p:cNvPr id="62" name="Shape 62"/>
        <p:cNvGrpSpPr/>
        <p:nvPr/>
      </p:nvGrpSpPr>
      <p:grpSpPr>
        <a:xfrm>
          <a:off x="0" y="0"/>
          <a:ext cx="0" cy="0"/>
          <a:chOff x="0" y="0"/>
          <a:chExt cx="0" cy="0"/>
        </a:xfrm>
      </p:grpSpPr>
      <p:sp>
        <p:nvSpPr>
          <p:cNvPr id="63" name="Google Shape;63;p70"/>
          <p:cNvSpPr txBox="1"/>
          <p:nvPr>
            <p:ph type="title"/>
          </p:nvPr>
        </p:nvSpPr>
        <p:spPr>
          <a:xfrm>
            <a:off x="256032" y="1143000"/>
            <a:ext cx="2834640" cy="237744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FFFFF"/>
              </a:buClr>
              <a:buSzPts val="3200"/>
              <a:buFont typeface="Corbel"/>
              <a:buNone/>
              <a:defRPr b="0"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70"/>
          <p:cNvSpPr txBox="1"/>
          <p:nvPr>
            <p:ph idx="1" type="body"/>
          </p:nvPr>
        </p:nvSpPr>
        <p:spPr>
          <a:xfrm>
            <a:off x="3867912" y="868680"/>
            <a:ext cx="7315200" cy="5120640"/>
          </a:xfrm>
          <a:prstGeom prst="rect">
            <a:avLst/>
          </a:prstGeom>
          <a:noFill/>
          <a:ln>
            <a:noFill/>
          </a:ln>
        </p:spPr>
        <p:txBody>
          <a:bodyPr anchorCtr="0" anchor="ctr" bIns="45700" lIns="91425" spcFirstLastPara="1" rIns="91425" wrap="square" tIns="45700">
            <a:normAutofit/>
          </a:bodyPr>
          <a:lstStyle>
            <a:lvl1pPr indent="-355600" lvl="0" marL="457200" algn="l">
              <a:lnSpc>
                <a:spcPct val="90000"/>
              </a:lnSpc>
              <a:spcBef>
                <a:spcPts val="1200"/>
              </a:spcBef>
              <a:spcAft>
                <a:spcPts val="0"/>
              </a:spcAft>
              <a:buSzPts val="2000"/>
              <a:buChar char="●"/>
              <a:defRPr sz="2000"/>
            </a:lvl1pPr>
            <a:lvl2pPr indent="-342900" lvl="1" marL="914400" algn="l">
              <a:lnSpc>
                <a:spcPct val="90000"/>
              </a:lnSpc>
              <a:spcBef>
                <a:spcPts val="250"/>
              </a:spcBef>
              <a:spcAft>
                <a:spcPts val="0"/>
              </a:spcAft>
              <a:buSzPts val="1800"/>
              <a:buChar char="●"/>
              <a:defRPr sz="1800"/>
            </a:lvl2pPr>
            <a:lvl3pPr indent="-330200" lvl="2" marL="1371600" algn="l">
              <a:lnSpc>
                <a:spcPct val="90000"/>
              </a:lnSpc>
              <a:spcBef>
                <a:spcPts val="250"/>
              </a:spcBef>
              <a:spcAft>
                <a:spcPts val="0"/>
              </a:spcAft>
              <a:buSzPts val="1600"/>
              <a:buChar char="●"/>
              <a:defRPr sz="1600"/>
            </a:lvl3pPr>
            <a:lvl4pPr indent="-317500" lvl="3" marL="1828800" algn="l">
              <a:lnSpc>
                <a:spcPct val="90000"/>
              </a:lnSpc>
              <a:spcBef>
                <a:spcPts val="250"/>
              </a:spcBef>
              <a:spcAft>
                <a:spcPts val="0"/>
              </a:spcAft>
              <a:buSzPts val="1400"/>
              <a:buChar char="●"/>
              <a:defRPr sz="1400"/>
            </a:lvl4pPr>
            <a:lvl5pPr indent="-317500" lvl="4" marL="2286000" algn="l">
              <a:lnSpc>
                <a:spcPct val="90000"/>
              </a:lnSpc>
              <a:spcBef>
                <a:spcPts val="250"/>
              </a:spcBef>
              <a:spcAft>
                <a:spcPts val="0"/>
              </a:spcAft>
              <a:buSzPts val="1400"/>
              <a:buChar char="●"/>
              <a:defRPr sz="1400"/>
            </a:lvl5pPr>
            <a:lvl6pPr indent="-317500" lvl="5" marL="2743200" algn="l">
              <a:lnSpc>
                <a:spcPct val="90000"/>
              </a:lnSpc>
              <a:spcBef>
                <a:spcPts val="250"/>
              </a:spcBef>
              <a:spcAft>
                <a:spcPts val="0"/>
              </a:spcAft>
              <a:buSzPts val="1400"/>
              <a:buChar char="●"/>
              <a:defRPr sz="1400"/>
            </a:lvl6pPr>
            <a:lvl7pPr indent="-317500" lvl="6" marL="3200400" algn="l">
              <a:lnSpc>
                <a:spcPct val="90000"/>
              </a:lnSpc>
              <a:spcBef>
                <a:spcPts val="250"/>
              </a:spcBef>
              <a:spcAft>
                <a:spcPts val="0"/>
              </a:spcAft>
              <a:buSzPts val="1400"/>
              <a:buChar char="●"/>
              <a:defRPr sz="1400"/>
            </a:lvl7pPr>
            <a:lvl8pPr indent="-317500" lvl="7" marL="3657600" algn="l">
              <a:lnSpc>
                <a:spcPct val="90000"/>
              </a:lnSpc>
              <a:spcBef>
                <a:spcPts val="250"/>
              </a:spcBef>
              <a:spcAft>
                <a:spcPts val="0"/>
              </a:spcAft>
              <a:buSzPts val="1400"/>
              <a:buChar char="●"/>
              <a:defRPr sz="1400"/>
            </a:lvl8pPr>
            <a:lvl9pPr indent="-317500" lvl="8" marL="4114800" algn="l">
              <a:lnSpc>
                <a:spcPct val="90000"/>
              </a:lnSpc>
              <a:spcBef>
                <a:spcPts val="250"/>
              </a:spcBef>
              <a:spcAft>
                <a:spcPts val="250"/>
              </a:spcAft>
              <a:buSzPts val="1400"/>
              <a:buChar char="●"/>
              <a:defRPr sz="1400"/>
            </a:lvl9pPr>
          </a:lstStyle>
          <a:p/>
        </p:txBody>
      </p:sp>
      <p:sp>
        <p:nvSpPr>
          <p:cNvPr id="65" name="Google Shape;65;p70"/>
          <p:cNvSpPr txBox="1"/>
          <p:nvPr>
            <p:ph idx="2" type="body"/>
          </p:nvPr>
        </p:nvSpPr>
        <p:spPr>
          <a:xfrm>
            <a:off x="256032" y="3494176"/>
            <a:ext cx="2834640" cy="232199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200"/>
              </a:spcBef>
              <a:spcAft>
                <a:spcPts val="0"/>
              </a:spcAft>
              <a:buSzPts val="1400"/>
              <a:buNone/>
              <a:defRPr sz="1400">
                <a:solidFill>
                  <a:srgbClr val="FFFFFF"/>
                </a:solidFill>
              </a:defRPr>
            </a:lvl1pPr>
            <a:lvl2pPr indent="-228600" lvl="1" marL="914400" algn="l">
              <a:lnSpc>
                <a:spcPct val="90000"/>
              </a:lnSpc>
              <a:spcBef>
                <a:spcPts val="250"/>
              </a:spcBef>
              <a:spcAft>
                <a:spcPts val="0"/>
              </a:spcAft>
              <a:buSzPts val="1200"/>
              <a:buNone/>
              <a:defRPr sz="1200"/>
            </a:lvl2pPr>
            <a:lvl3pPr indent="-228600" lvl="2" marL="1371600" algn="l">
              <a:lnSpc>
                <a:spcPct val="90000"/>
              </a:lnSpc>
              <a:spcBef>
                <a:spcPts val="250"/>
              </a:spcBef>
              <a:spcAft>
                <a:spcPts val="0"/>
              </a:spcAft>
              <a:buSzPts val="1000"/>
              <a:buNone/>
              <a:defRPr sz="1000"/>
            </a:lvl3pPr>
            <a:lvl4pPr indent="-228600" lvl="3" marL="1828800" algn="l">
              <a:lnSpc>
                <a:spcPct val="90000"/>
              </a:lnSpc>
              <a:spcBef>
                <a:spcPts val="250"/>
              </a:spcBef>
              <a:spcAft>
                <a:spcPts val="0"/>
              </a:spcAft>
              <a:buSzPts val="900"/>
              <a:buNone/>
              <a:defRPr sz="900"/>
            </a:lvl4pPr>
            <a:lvl5pPr indent="-228600" lvl="4" marL="2286000" algn="l">
              <a:lnSpc>
                <a:spcPct val="90000"/>
              </a:lnSpc>
              <a:spcBef>
                <a:spcPts val="250"/>
              </a:spcBef>
              <a:spcAft>
                <a:spcPts val="0"/>
              </a:spcAft>
              <a:buSzPts val="900"/>
              <a:buNone/>
              <a:defRPr sz="900"/>
            </a:lvl5pPr>
            <a:lvl6pPr indent="-228600" lvl="5" marL="2743200" algn="l">
              <a:lnSpc>
                <a:spcPct val="90000"/>
              </a:lnSpc>
              <a:spcBef>
                <a:spcPts val="250"/>
              </a:spcBef>
              <a:spcAft>
                <a:spcPts val="0"/>
              </a:spcAft>
              <a:buSzPts val="900"/>
              <a:buNone/>
              <a:defRPr sz="900"/>
            </a:lvl6pPr>
            <a:lvl7pPr indent="-228600" lvl="6" marL="3200400" algn="l">
              <a:lnSpc>
                <a:spcPct val="90000"/>
              </a:lnSpc>
              <a:spcBef>
                <a:spcPts val="250"/>
              </a:spcBef>
              <a:spcAft>
                <a:spcPts val="0"/>
              </a:spcAft>
              <a:buSzPts val="900"/>
              <a:buNone/>
              <a:defRPr sz="900"/>
            </a:lvl7pPr>
            <a:lvl8pPr indent="-228600" lvl="7" marL="3657600" algn="l">
              <a:lnSpc>
                <a:spcPct val="90000"/>
              </a:lnSpc>
              <a:spcBef>
                <a:spcPts val="250"/>
              </a:spcBef>
              <a:spcAft>
                <a:spcPts val="0"/>
              </a:spcAft>
              <a:buSzPts val="900"/>
              <a:buNone/>
              <a:defRPr sz="900"/>
            </a:lvl8pPr>
            <a:lvl9pPr indent="-228600" lvl="8" marL="4114800" algn="l">
              <a:lnSpc>
                <a:spcPct val="90000"/>
              </a:lnSpc>
              <a:spcBef>
                <a:spcPts val="250"/>
              </a:spcBef>
              <a:spcAft>
                <a:spcPts val="250"/>
              </a:spcAft>
              <a:buSzPts val="900"/>
              <a:buNone/>
              <a:defRPr sz="900"/>
            </a:lvl9pPr>
          </a:lstStyle>
          <a:p/>
        </p:txBody>
      </p:sp>
      <p:sp>
        <p:nvSpPr>
          <p:cNvPr id="66" name="Google Shape;66;p70"/>
          <p:cNvSpPr txBox="1"/>
          <p:nvPr>
            <p:ph idx="10" type="dt"/>
          </p:nvPr>
        </p:nvSpPr>
        <p:spPr>
          <a:xfrm>
            <a:off x="262465"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70"/>
          <p:cNvSpPr txBox="1"/>
          <p:nvPr>
            <p:ph idx="11" type="ftr"/>
          </p:nvPr>
        </p:nvSpPr>
        <p:spPr>
          <a:xfrm>
            <a:off x="3869268" y="6356350"/>
            <a:ext cx="591151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70"/>
          <p:cNvSpPr txBox="1"/>
          <p:nvPr>
            <p:ph idx="12" type="sldNum"/>
          </p:nvPr>
        </p:nvSpPr>
        <p:spPr>
          <a:xfrm>
            <a:off x="10634135" y="6356350"/>
            <a:ext cx="153092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raz z podpisem" type="picTx">
  <p:cSld name="PICTURE_WITH_CAPTION_TEXT">
    <p:spTree>
      <p:nvGrpSpPr>
        <p:cNvPr id="69" name="Shape 69"/>
        <p:cNvGrpSpPr/>
        <p:nvPr/>
      </p:nvGrpSpPr>
      <p:grpSpPr>
        <a:xfrm>
          <a:off x="0" y="0"/>
          <a:ext cx="0" cy="0"/>
          <a:chOff x="0" y="0"/>
          <a:chExt cx="0" cy="0"/>
        </a:xfrm>
      </p:grpSpPr>
      <p:sp>
        <p:nvSpPr>
          <p:cNvPr id="70" name="Google Shape;70;p71"/>
          <p:cNvSpPr txBox="1"/>
          <p:nvPr>
            <p:ph type="title"/>
          </p:nvPr>
        </p:nvSpPr>
        <p:spPr>
          <a:xfrm>
            <a:off x="256032" y="1143000"/>
            <a:ext cx="2834640" cy="237744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FFFFF"/>
              </a:buClr>
              <a:buSzPts val="3200"/>
              <a:buFont typeface="Corbel"/>
              <a:buNone/>
              <a:defRPr b="0"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71"/>
          <p:cNvSpPr/>
          <p:nvPr>
            <p:ph idx="2" type="pic"/>
          </p:nvPr>
        </p:nvSpPr>
        <p:spPr>
          <a:xfrm>
            <a:off x="3570644" y="767419"/>
            <a:ext cx="8115230" cy="5330952"/>
          </a:xfrm>
          <a:prstGeom prst="rect">
            <a:avLst/>
          </a:prstGeom>
          <a:solidFill>
            <a:srgbClr val="BFBFBF"/>
          </a:solidFill>
          <a:ln>
            <a:noFill/>
          </a:ln>
        </p:spPr>
      </p:sp>
      <p:sp>
        <p:nvSpPr>
          <p:cNvPr id="72" name="Google Shape;72;p71"/>
          <p:cNvSpPr txBox="1"/>
          <p:nvPr>
            <p:ph idx="1" type="body"/>
          </p:nvPr>
        </p:nvSpPr>
        <p:spPr>
          <a:xfrm>
            <a:off x="256032" y="3493008"/>
            <a:ext cx="2834640" cy="2322576"/>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200"/>
              </a:spcBef>
              <a:spcAft>
                <a:spcPts val="0"/>
              </a:spcAft>
              <a:buSzPts val="1400"/>
              <a:buNone/>
              <a:defRPr sz="1400">
                <a:solidFill>
                  <a:srgbClr val="FFFFFF"/>
                </a:solidFill>
              </a:defRPr>
            </a:lvl1pPr>
            <a:lvl2pPr indent="-228600" lvl="1" marL="914400" algn="l">
              <a:lnSpc>
                <a:spcPct val="90000"/>
              </a:lnSpc>
              <a:spcBef>
                <a:spcPts val="250"/>
              </a:spcBef>
              <a:spcAft>
                <a:spcPts val="0"/>
              </a:spcAft>
              <a:buSzPts val="1200"/>
              <a:buNone/>
              <a:defRPr sz="1200"/>
            </a:lvl2pPr>
            <a:lvl3pPr indent="-228600" lvl="2" marL="1371600" algn="l">
              <a:lnSpc>
                <a:spcPct val="90000"/>
              </a:lnSpc>
              <a:spcBef>
                <a:spcPts val="250"/>
              </a:spcBef>
              <a:spcAft>
                <a:spcPts val="0"/>
              </a:spcAft>
              <a:buSzPts val="1000"/>
              <a:buNone/>
              <a:defRPr sz="1000"/>
            </a:lvl3pPr>
            <a:lvl4pPr indent="-228600" lvl="3" marL="1828800" algn="l">
              <a:lnSpc>
                <a:spcPct val="90000"/>
              </a:lnSpc>
              <a:spcBef>
                <a:spcPts val="250"/>
              </a:spcBef>
              <a:spcAft>
                <a:spcPts val="0"/>
              </a:spcAft>
              <a:buSzPts val="900"/>
              <a:buNone/>
              <a:defRPr sz="900"/>
            </a:lvl4pPr>
            <a:lvl5pPr indent="-228600" lvl="4" marL="2286000" algn="l">
              <a:lnSpc>
                <a:spcPct val="90000"/>
              </a:lnSpc>
              <a:spcBef>
                <a:spcPts val="250"/>
              </a:spcBef>
              <a:spcAft>
                <a:spcPts val="0"/>
              </a:spcAft>
              <a:buSzPts val="900"/>
              <a:buNone/>
              <a:defRPr sz="900"/>
            </a:lvl5pPr>
            <a:lvl6pPr indent="-228600" lvl="5" marL="2743200" algn="l">
              <a:lnSpc>
                <a:spcPct val="90000"/>
              </a:lnSpc>
              <a:spcBef>
                <a:spcPts val="250"/>
              </a:spcBef>
              <a:spcAft>
                <a:spcPts val="0"/>
              </a:spcAft>
              <a:buSzPts val="900"/>
              <a:buNone/>
              <a:defRPr sz="900"/>
            </a:lvl6pPr>
            <a:lvl7pPr indent="-228600" lvl="6" marL="3200400" algn="l">
              <a:lnSpc>
                <a:spcPct val="90000"/>
              </a:lnSpc>
              <a:spcBef>
                <a:spcPts val="250"/>
              </a:spcBef>
              <a:spcAft>
                <a:spcPts val="0"/>
              </a:spcAft>
              <a:buSzPts val="900"/>
              <a:buNone/>
              <a:defRPr sz="900"/>
            </a:lvl7pPr>
            <a:lvl8pPr indent="-228600" lvl="7" marL="3657600" algn="l">
              <a:lnSpc>
                <a:spcPct val="90000"/>
              </a:lnSpc>
              <a:spcBef>
                <a:spcPts val="250"/>
              </a:spcBef>
              <a:spcAft>
                <a:spcPts val="0"/>
              </a:spcAft>
              <a:buSzPts val="900"/>
              <a:buNone/>
              <a:defRPr sz="900"/>
            </a:lvl8pPr>
            <a:lvl9pPr indent="-228600" lvl="8" marL="4114800" algn="l">
              <a:lnSpc>
                <a:spcPct val="90000"/>
              </a:lnSpc>
              <a:spcBef>
                <a:spcPts val="250"/>
              </a:spcBef>
              <a:spcAft>
                <a:spcPts val="250"/>
              </a:spcAft>
              <a:buSzPts val="900"/>
              <a:buNone/>
              <a:defRPr sz="900"/>
            </a:lvl9pPr>
          </a:lstStyle>
          <a:p/>
        </p:txBody>
      </p:sp>
      <p:sp>
        <p:nvSpPr>
          <p:cNvPr id="73" name="Google Shape;73;p71"/>
          <p:cNvSpPr txBox="1"/>
          <p:nvPr>
            <p:ph idx="10" type="dt"/>
          </p:nvPr>
        </p:nvSpPr>
        <p:spPr>
          <a:xfrm>
            <a:off x="262465"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71"/>
          <p:cNvSpPr txBox="1"/>
          <p:nvPr>
            <p:ph idx="11" type="ftr"/>
          </p:nvPr>
        </p:nvSpPr>
        <p:spPr>
          <a:xfrm>
            <a:off x="3499101" y="6356350"/>
            <a:ext cx="591151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71"/>
          <p:cNvSpPr txBox="1"/>
          <p:nvPr>
            <p:ph idx="12" type="sldNum"/>
          </p:nvPr>
        </p:nvSpPr>
        <p:spPr>
          <a:xfrm>
            <a:off x="10634135" y="6356350"/>
            <a:ext cx="153092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62"/>
          <p:cNvSpPr/>
          <p:nvPr/>
        </p:nvSpPr>
        <p:spPr>
          <a:xfrm>
            <a:off x="1" y="758952"/>
            <a:ext cx="3443590" cy="5330952"/>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62"/>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FFFFFF"/>
              </a:buClr>
              <a:buSzPts val="3600"/>
              <a:buFont typeface="Corbel"/>
              <a:buNone/>
              <a:defRPr b="0" i="0" sz="3600" u="none" cap="none" strike="noStrike">
                <a:solidFill>
                  <a:srgbClr val="FFFFFF"/>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62"/>
          <p:cNvSpPr/>
          <p:nvPr/>
        </p:nvSpPr>
        <p:spPr>
          <a:xfrm>
            <a:off x="11815864" y="758952"/>
            <a:ext cx="384048" cy="5330952"/>
          </a:xfrm>
          <a:prstGeom prst="rect">
            <a:avLst/>
          </a:prstGeom>
          <a:solidFill>
            <a:srgbClr val="C8C8C8">
              <a:alpha val="4980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62"/>
          <p:cNvSpPr txBox="1"/>
          <p:nvPr>
            <p:ph idx="1" type="body"/>
          </p:nvPr>
        </p:nvSpPr>
        <p:spPr>
          <a:xfrm>
            <a:off x="3869268" y="864108"/>
            <a:ext cx="7315200" cy="5120640"/>
          </a:xfrm>
          <a:prstGeom prst="rect">
            <a:avLst/>
          </a:prstGeom>
          <a:noFill/>
          <a:ln>
            <a:noFill/>
          </a:ln>
        </p:spPr>
        <p:txBody>
          <a:bodyPr anchorCtr="0" anchor="ctr" bIns="45700" lIns="91425" spcFirstLastPara="1" rIns="91425" wrap="square" tIns="45700">
            <a:normAutofit/>
          </a:bodyPr>
          <a:lstStyle>
            <a:lvl1pPr indent="-355600" lvl="0" marL="457200" marR="0" rtl="0" algn="l">
              <a:lnSpc>
                <a:spcPct val="90000"/>
              </a:lnSpc>
              <a:spcBef>
                <a:spcPts val="1200"/>
              </a:spcBef>
              <a:spcAft>
                <a:spcPts val="0"/>
              </a:spcAft>
              <a:buClr>
                <a:schemeClr val="accent1"/>
              </a:buClr>
              <a:buSzPts val="2000"/>
              <a:buFont typeface="Noto Sans Symbols"/>
              <a:buChar char="●"/>
              <a:defRPr b="0" i="0" sz="2000" u="none" cap="none" strike="noStrike">
                <a:solidFill>
                  <a:srgbClr val="595959"/>
                </a:solidFill>
                <a:latin typeface="Corbel"/>
                <a:ea typeface="Corbel"/>
                <a:cs typeface="Corbel"/>
                <a:sym typeface="Corbel"/>
              </a:defRPr>
            </a:lvl1pPr>
            <a:lvl2pPr indent="-342900" lvl="1" marL="914400" marR="0" rtl="0" algn="l">
              <a:lnSpc>
                <a:spcPct val="90000"/>
              </a:lnSpc>
              <a:spcBef>
                <a:spcPts val="250"/>
              </a:spcBef>
              <a:spcAft>
                <a:spcPts val="0"/>
              </a:spcAft>
              <a:buClr>
                <a:schemeClr val="accent1"/>
              </a:buClr>
              <a:buSzPts val="1800"/>
              <a:buFont typeface="Noto Sans Symbols"/>
              <a:buChar char="●"/>
              <a:defRPr b="0" i="0" sz="1800" u="none" cap="none" strike="noStrike">
                <a:solidFill>
                  <a:srgbClr val="595959"/>
                </a:solidFill>
                <a:latin typeface="Corbel"/>
                <a:ea typeface="Corbel"/>
                <a:cs typeface="Corbel"/>
                <a:sym typeface="Corbel"/>
              </a:defRPr>
            </a:lvl2pPr>
            <a:lvl3pPr indent="-330200" lvl="2" marL="1371600" marR="0" rtl="0" algn="l">
              <a:lnSpc>
                <a:spcPct val="90000"/>
              </a:lnSpc>
              <a:spcBef>
                <a:spcPts val="250"/>
              </a:spcBef>
              <a:spcAft>
                <a:spcPts val="0"/>
              </a:spcAft>
              <a:buClr>
                <a:schemeClr val="accent1"/>
              </a:buClr>
              <a:buSzPts val="1600"/>
              <a:buFont typeface="Noto Sans Symbols"/>
              <a:buChar char="●"/>
              <a:defRPr b="0" i="0" sz="1600" u="none" cap="none" strike="noStrike">
                <a:solidFill>
                  <a:srgbClr val="595959"/>
                </a:solidFill>
                <a:latin typeface="Corbel"/>
                <a:ea typeface="Corbel"/>
                <a:cs typeface="Corbel"/>
                <a:sym typeface="Corbel"/>
              </a:defRPr>
            </a:lvl3pPr>
            <a:lvl4pPr indent="-317500" lvl="3" marL="1828800" marR="0" rtl="0" algn="l">
              <a:lnSpc>
                <a:spcPct val="90000"/>
              </a:lnSpc>
              <a:spcBef>
                <a:spcPts val="250"/>
              </a:spcBef>
              <a:spcAft>
                <a:spcPts val="0"/>
              </a:spcAft>
              <a:buClr>
                <a:schemeClr val="accent1"/>
              </a:buClr>
              <a:buSzPts val="1400"/>
              <a:buFont typeface="Noto Sans Symbols"/>
              <a:buChar char="●"/>
              <a:defRPr b="0" i="0" sz="1400" u="none" cap="none" strike="noStrike">
                <a:solidFill>
                  <a:srgbClr val="595959"/>
                </a:solidFill>
                <a:latin typeface="Corbel"/>
                <a:ea typeface="Corbel"/>
                <a:cs typeface="Corbel"/>
                <a:sym typeface="Corbel"/>
              </a:defRPr>
            </a:lvl4pPr>
            <a:lvl5pPr indent="-317500" lvl="4" marL="2286000" marR="0" rtl="0" algn="l">
              <a:lnSpc>
                <a:spcPct val="90000"/>
              </a:lnSpc>
              <a:spcBef>
                <a:spcPts val="250"/>
              </a:spcBef>
              <a:spcAft>
                <a:spcPts val="0"/>
              </a:spcAft>
              <a:buClr>
                <a:schemeClr val="accent1"/>
              </a:buClr>
              <a:buSzPts val="1400"/>
              <a:buFont typeface="Noto Sans Symbols"/>
              <a:buChar char="●"/>
              <a:defRPr b="0" i="0" sz="1400" u="none" cap="none" strike="noStrike">
                <a:solidFill>
                  <a:srgbClr val="595959"/>
                </a:solidFill>
                <a:latin typeface="Corbel"/>
                <a:ea typeface="Corbel"/>
                <a:cs typeface="Corbel"/>
                <a:sym typeface="Corbel"/>
              </a:defRPr>
            </a:lvl5pPr>
            <a:lvl6pPr indent="-317500" lvl="5" marL="2743200" marR="0" rtl="0" algn="l">
              <a:lnSpc>
                <a:spcPct val="90000"/>
              </a:lnSpc>
              <a:spcBef>
                <a:spcPts val="250"/>
              </a:spcBef>
              <a:spcAft>
                <a:spcPts val="0"/>
              </a:spcAft>
              <a:buClr>
                <a:schemeClr val="accent1"/>
              </a:buClr>
              <a:buSzPts val="1400"/>
              <a:buFont typeface="Noto Sans Symbols"/>
              <a:buChar char="●"/>
              <a:defRPr b="0" i="0" sz="1400" u="none" cap="none" strike="noStrike">
                <a:solidFill>
                  <a:srgbClr val="595959"/>
                </a:solidFill>
                <a:latin typeface="Corbel"/>
                <a:ea typeface="Corbel"/>
                <a:cs typeface="Corbel"/>
                <a:sym typeface="Corbel"/>
              </a:defRPr>
            </a:lvl6pPr>
            <a:lvl7pPr indent="-317500" lvl="6" marL="3200400" marR="0" rtl="0" algn="l">
              <a:lnSpc>
                <a:spcPct val="90000"/>
              </a:lnSpc>
              <a:spcBef>
                <a:spcPts val="250"/>
              </a:spcBef>
              <a:spcAft>
                <a:spcPts val="0"/>
              </a:spcAft>
              <a:buClr>
                <a:schemeClr val="accent1"/>
              </a:buClr>
              <a:buSzPts val="1400"/>
              <a:buFont typeface="Noto Sans Symbols"/>
              <a:buChar char="●"/>
              <a:defRPr b="0" i="0" sz="1400" u="none" cap="none" strike="noStrike">
                <a:solidFill>
                  <a:srgbClr val="595959"/>
                </a:solidFill>
                <a:latin typeface="Corbel"/>
                <a:ea typeface="Corbel"/>
                <a:cs typeface="Corbel"/>
                <a:sym typeface="Corbel"/>
              </a:defRPr>
            </a:lvl7pPr>
            <a:lvl8pPr indent="-317500" lvl="7" marL="3657600" marR="0" rtl="0" algn="l">
              <a:lnSpc>
                <a:spcPct val="90000"/>
              </a:lnSpc>
              <a:spcBef>
                <a:spcPts val="250"/>
              </a:spcBef>
              <a:spcAft>
                <a:spcPts val="0"/>
              </a:spcAft>
              <a:buClr>
                <a:schemeClr val="accent1"/>
              </a:buClr>
              <a:buSzPts val="1400"/>
              <a:buFont typeface="Noto Sans Symbols"/>
              <a:buChar char="●"/>
              <a:defRPr b="0" i="0" sz="1400" u="none" cap="none" strike="noStrike">
                <a:solidFill>
                  <a:srgbClr val="595959"/>
                </a:solidFill>
                <a:latin typeface="Corbel"/>
                <a:ea typeface="Corbel"/>
                <a:cs typeface="Corbel"/>
                <a:sym typeface="Corbel"/>
              </a:defRPr>
            </a:lvl8pPr>
            <a:lvl9pPr indent="-317500" lvl="8" marL="4114800" marR="0" rtl="0" algn="l">
              <a:lnSpc>
                <a:spcPct val="90000"/>
              </a:lnSpc>
              <a:spcBef>
                <a:spcPts val="250"/>
              </a:spcBef>
              <a:spcAft>
                <a:spcPts val="250"/>
              </a:spcAft>
              <a:buClr>
                <a:schemeClr val="accent1"/>
              </a:buClr>
              <a:buSzPts val="1400"/>
              <a:buFont typeface="Noto Sans Symbols"/>
              <a:buChar char="●"/>
              <a:defRPr b="0" i="0" sz="1400" u="none" cap="none" strike="noStrike">
                <a:solidFill>
                  <a:srgbClr val="595959"/>
                </a:solidFill>
                <a:latin typeface="Corbel"/>
                <a:ea typeface="Corbel"/>
                <a:cs typeface="Corbel"/>
                <a:sym typeface="Corbel"/>
              </a:defRPr>
            </a:lvl9pPr>
          </a:lstStyle>
          <a:p/>
        </p:txBody>
      </p:sp>
      <p:sp>
        <p:nvSpPr>
          <p:cNvPr id="14" name="Google Shape;14;p62"/>
          <p:cNvSpPr txBox="1"/>
          <p:nvPr>
            <p:ph idx="10" type="dt"/>
          </p:nvPr>
        </p:nvSpPr>
        <p:spPr>
          <a:xfrm>
            <a:off x="262465"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100" u="none" cap="none" strike="noStrike">
                <a:solidFill>
                  <a:srgbClr val="7F7F7F"/>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9pPr>
          </a:lstStyle>
          <a:p/>
        </p:txBody>
      </p:sp>
      <p:sp>
        <p:nvSpPr>
          <p:cNvPr id="15" name="Google Shape;15;p62"/>
          <p:cNvSpPr txBox="1"/>
          <p:nvPr>
            <p:ph idx="11" type="ftr"/>
          </p:nvPr>
        </p:nvSpPr>
        <p:spPr>
          <a:xfrm>
            <a:off x="3869268" y="6356350"/>
            <a:ext cx="5911517"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100" u="none" cap="none" strike="noStrike">
                <a:solidFill>
                  <a:srgbClr val="7F7F7F"/>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9pPr>
          </a:lstStyle>
          <a:p/>
        </p:txBody>
      </p:sp>
      <p:sp>
        <p:nvSpPr>
          <p:cNvPr id="16" name="Google Shape;16;p62"/>
          <p:cNvSpPr txBox="1"/>
          <p:nvPr>
            <p:ph idx="12" type="sldNum"/>
          </p:nvPr>
        </p:nvSpPr>
        <p:spPr>
          <a:xfrm>
            <a:off x="10634135" y="6356350"/>
            <a:ext cx="1530927"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1" i="0" sz="1200" u="none" cap="none" strike="noStrike">
                <a:solidFill>
                  <a:schemeClr val="accent1"/>
                </a:solidFill>
                <a:latin typeface="Corbel"/>
                <a:ea typeface="Corbel"/>
                <a:cs typeface="Corbel"/>
                <a:sym typeface="Corbel"/>
              </a:defRPr>
            </a:lvl1pPr>
            <a:lvl2pPr indent="0" lvl="1" marL="0" marR="0" rtl="0" algn="r">
              <a:spcBef>
                <a:spcPts val="0"/>
              </a:spcBef>
              <a:buNone/>
              <a:defRPr b="1" i="0" sz="1200" u="none" cap="none" strike="noStrike">
                <a:solidFill>
                  <a:schemeClr val="accent1"/>
                </a:solidFill>
                <a:latin typeface="Corbel"/>
                <a:ea typeface="Corbel"/>
                <a:cs typeface="Corbel"/>
                <a:sym typeface="Corbel"/>
              </a:defRPr>
            </a:lvl2pPr>
            <a:lvl3pPr indent="0" lvl="2" marL="0" marR="0" rtl="0" algn="r">
              <a:spcBef>
                <a:spcPts val="0"/>
              </a:spcBef>
              <a:buNone/>
              <a:defRPr b="1" i="0" sz="1200" u="none" cap="none" strike="noStrike">
                <a:solidFill>
                  <a:schemeClr val="accent1"/>
                </a:solidFill>
                <a:latin typeface="Corbel"/>
                <a:ea typeface="Corbel"/>
                <a:cs typeface="Corbel"/>
                <a:sym typeface="Corbel"/>
              </a:defRPr>
            </a:lvl3pPr>
            <a:lvl4pPr indent="0" lvl="3" marL="0" marR="0" rtl="0" algn="r">
              <a:spcBef>
                <a:spcPts val="0"/>
              </a:spcBef>
              <a:buNone/>
              <a:defRPr b="1" i="0" sz="1200" u="none" cap="none" strike="noStrike">
                <a:solidFill>
                  <a:schemeClr val="accent1"/>
                </a:solidFill>
                <a:latin typeface="Corbel"/>
                <a:ea typeface="Corbel"/>
                <a:cs typeface="Corbel"/>
                <a:sym typeface="Corbel"/>
              </a:defRPr>
            </a:lvl4pPr>
            <a:lvl5pPr indent="0" lvl="4" marL="0" marR="0" rtl="0" algn="r">
              <a:spcBef>
                <a:spcPts val="0"/>
              </a:spcBef>
              <a:buNone/>
              <a:defRPr b="1" i="0" sz="1200" u="none" cap="none" strike="noStrike">
                <a:solidFill>
                  <a:schemeClr val="accent1"/>
                </a:solidFill>
                <a:latin typeface="Corbel"/>
                <a:ea typeface="Corbel"/>
                <a:cs typeface="Corbel"/>
                <a:sym typeface="Corbel"/>
              </a:defRPr>
            </a:lvl5pPr>
            <a:lvl6pPr indent="0" lvl="5" marL="0" marR="0" rtl="0" algn="r">
              <a:spcBef>
                <a:spcPts val="0"/>
              </a:spcBef>
              <a:buNone/>
              <a:defRPr b="1" i="0" sz="1200" u="none" cap="none" strike="noStrike">
                <a:solidFill>
                  <a:schemeClr val="accent1"/>
                </a:solidFill>
                <a:latin typeface="Corbel"/>
                <a:ea typeface="Corbel"/>
                <a:cs typeface="Corbel"/>
                <a:sym typeface="Corbel"/>
              </a:defRPr>
            </a:lvl6pPr>
            <a:lvl7pPr indent="0" lvl="6" marL="0" marR="0" rtl="0" algn="r">
              <a:spcBef>
                <a:spcPts val="0"/>
              </a:spcBef>
              <a:buNone/>
              <a:defRPr b="1" i="0" sz="1200" u="none" cap="none" strike="noStrike">
                <a:solidFill>
                  <a:schemeClr val="accent1"/>
                </a:solidFill>
                <a:latin typeface="Corbel"/>
                <a:ea typeface="Corbel"/>
                <a:cs typeface="Corbel"/>
                <a:sym typeface="Corbel"/>
              </a:defRPr>
            </a:lvl7pPr>
            <a:lvl8pPr indent="0" lvl="7" marL="0" marR="0" rtl="0" algn="r">
              <a:spcBef>
                <a:spcPts val="0"/>
              </a:spcBef>
              <a:buNone/>
              <a:defRPr b="1" i="0" sz="1200" u="none" cap="none" strike="noStrike">
                <a:solidFill>
                  <a:schemeClr val="accent1"/>
                </a:solidFill>
                <a:latin typeface="Corbel"/>
                <a:ea typeface="Corbel"/>
                <a:cs typeface="Corbel"/>
                <a:sym typeface="Corbel"/>
              </a:defRPr>
            </a:lvl8pPr>
            <a:lvl9pPr indent="0" lvl="8" marL="0" marR="0" rtl="0" algn="r">
              <a:spcBef>
                <a:spcPts val="0"/>
              </a:spcBef>
              <a:buNone/>
              <a:defRPr b="1" i="0" sz="1200" u="none" cap="none" strike="noStrike">
                <a:solidFill>
                  <a:schemeClr val="accent1"/>
                </a:solidFill>
                <a:latin typeface="Corbel"/>
                <a:ea typeface="Corbel"/>
                <a:cs typeface="Corbel"/>
                <a:sym typeface="Corbe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4.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
          <p:cNvSpPr/>
          <p:nvPr/>
        </p:nvSpPr>
        <p:spPr>
          <a:xfrm>
            <a:off x="0" y="0"/>
            <a:ext cx="12192000" cy="17634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94" name="Google Shape;94;p1"/>
          <p:cNvSpPr txBox="1"/>
          <p:nvPr>
            <p:ph type="ctrTitle"/>
          </p:nvPr>
        </p:nvSpPr>
        <p:spPr>
          <a:xfrm>
            <a:off x="1069848" y="1298448"/>
            <a:ext cx="7315200" cy="3255264"/>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rgbClr val="FFFFFF"/>
              </a:buClr>
              <a:buSzPts val="4800"/>
              <a:buFont typeface="Calibri"/>
              <a:buNone/>
            </a:pPr>
            <a:r>
              <a:rPr lang="en-US" sz="4800">
                <a:latin typeface="Calibri"/>
                <a:ea typeface="Calibri"/>
                <a:cs typeface="Calibri"/>
                <a:sym typeface="Calibri"/>
              </a:rPr>
              <a:t>Introduction to Smart Cities </a:t>
            </a:r>
            <a:br>
              <a:rPr lang="en-US" sz="4800">
                <a:latin typeface="Calibri"/>
                <a:ea typeface="Calibri"/>
                <a:cs typeface="Calibri"/>
                <a:sym typeface="Calibri"/>
              </a:rPr>
            </a:br>
            <a:r>
              <a:rPr lang="en-US" sz="4800">
                <a:latin typeface="Calibri"/>
                <a:ea typeface="Calibri"/>
                <a:cs typeface="Calibri"/>
                <a:sym typeface="Calibri"/>
              </a:rPr>
              <a:t>&amp; Urban Mobility Challenges</a:t>
            </a:r>
            <a:endParaRPr sz="4800">
              <a:latin typeface="Calibri"/>
              <a:ea typeface="Calibri"/>
              <a:cs typeface="Calibri"/>
              <a:sym typeface="Calibri"/>
            </a:endParaRPr>
          </a:p>
        </p:txBody>
      </p:sp>
      <p:sp>
        <p:nvSpPr>
          <p:cNvPr id="95" name="Google Shape;95;p1"/>
          <p:cNvSpPr txBox="1"/>
          <p:nvPr>
            <p:ph idx="1" type="subTitle"/>
          </p:nvPr>
        </p:nvSpPr>
        <p:spPr>
          <a:xfrm>
            <a:off x="1100015" y="4670246"/>
            <a:ext cx="7751458" cy="91440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SzPts val="2200"/>
              <a:buNone/>
            </a:pPr>
            <a:r>
              <a:t/>
            </a:r>
            <a:endParaRPr/>
          </a:p>
          <a:p>
            <a:pPr indent="0" lvl="0" marL="0" rtl="0" algn="r">
              <a:lnSpc>
                <a:spcPct val="90000"/>
              </a:lnSpc>
              <a:spcBef>
                <a:spcPts val="1200"/>
              </a:spcBef>
              <a:spcAft>
                <a:spcPts val="0"/>
              </a:spcAft>
              <a:buSzPts val="2200"/>
              <a:buNone/>
            </a:pPr>
            <a:r>
              <a:rPr lang="en-US">
                <a:latin typeface="Calibri"/>
                <a:ea typeface="Calibri"/>
                <a:cs typeface="Calibri"/>
                <a:sym typeface="Calibri"/>
              </a:rPr>
              <a:t>Justyna Staszak-Winkler</a:t>
            </a:r>
            <a:endParaRPr>
              <a:latin typeface="Calibri"/>
              <a:ea typeface="Calibri"/>
              <a:cs typeface="Calibri"/>
              <a:sym typeface="Calibri"/>
            </a:endParaRPr>
          </a:p>
        </p:txBody>
      </p:sp>
      <p:pic>
        <p:nvPicPr>
          <p:cNvPr descr="SQUARES – Sustainability and Quality Assurance for Academic Governance and Redesign Engineering Studies" id="96" name="Google Shape;96;p1"/>
          <p:cNvPicPr preferRelativeResize="0"/>
          <p:nvPr/>
        </p:nvPicPr>
        <p:blipFill rotWithShape="1">
          <a:blip r:embed="rId3">
            <a:alphaModFix/>
          </a:blip>
          <a:srcRect b="0" l="0" r="0" t="0"/>
          <a:stretch/>
        </p:blipFill>
        <p:spPr>
          <a:xfrm>
            <a:off x="437763" y="399460"/>
            <a:ext cx="1764831" cy="782454"/>
          </a:xfrm>
          <a:prstGeom prst="rect">
            <a:avLst/>
          </a:prstGeom>
          <a:noFill/>
          <a:ln>
            <a:noFill/>
          </a:ln>
        </p:spPr>
      </p:pic>
      <p:sp>
        <p:nvSpPr>
          <p:cNvPr id="97" name="Google Shape;97;p1"/>
          <p:cNvSpPr txBox="1"/>
          <p:nvPr/>
        </p:nvSpPr>
        <p:spPr>
          <a:xfrm>
            <a:off x="2370787" y="399460"/>
            <a:ext cx="5479991" cy="757130"/>
          </a:xfrm>
          <a:prstGeom prst="rect">
            <a:avLst/>
          </a:prstGeom>
          <a:noFill/>
          <a:ln>
            <a:noFill/>
          </a:ln>
        </p:spPr>
        <p:txBody>
          <a:bodyPr anchorCtr="0" anchor="t" bIns="45700" lIns="91425" spcFirstLastPara="1" rIns="91425" wrap="square" tIns="45700">
            <a:spAutoFit/>
          </a:bodyPr>
          <a:lstStyle/>
          <a:p>
            <a:pPr indent="0" lvl="0" marL="0" marR="0" rtl="0" algn="ctr">
              <a:lnSpc>
                <a:spcPct val="120000"/>
              </a:lnSpc>
              <a:spcBef>
                <a:spcPts val="0"/>
              </a:spcBef>
              <a:spcAft>
                <a:spcPts val="0"/>
              </a:spcAft>
              <a:buNone/>
            </a:pPr>
            <a:r>
              <a:rPr b="1" i="0" lang="en-US" sz="1800" u="none" cap="none" strike="noStrike">
                <a:solidFill>
                  <a:schemeClr val="dk1"/>
                </a:solidFill>
                <a:latin typeface="Calibri"/>
                <a:ea typeface="Calibri"/>
                <a:cs typeface="Calibri"/>
                <a:sym typeface="Calibri"/>
              </a:rPr>
              <a:t>Sustainability and Quality Assurance for Academic Governance and Redesign Engineering Studies</a:t>
            </a:r>
            <a:endParaRPr/>
          </a:p>
        </p:txBody>
      </p:sp>
      <p:pic>
        <p:nvPicPr>
          <p:cNvPr id="98" name="Google Shape;98;p1"/>
          <p:cNvPicPr preferRelativeResize="0"/>
          <p:nvPr/>
        </p:nvPicPr>
        <p:blipFill rotWithShape="1">
          <a:blip r:embed="rId4">
            <a:alphaModFix/>
          </a:blip>
          <a:srcRect b="0" l="0" r="0" t="0"/>
          <a:stretch/>
        </p:blipFill>
        <p:spPr>
          <a:xfrm>
            <a:off x="437763" y="6197600"/>
            <a:ext cx="2352675" cy="504825"/>
          </a:xfrm>
          <a:prstGeom prst="rect">
            <a:avLst/>
          </a:prstGeom>
          <a:noFill/>
          <a:ln>
            <a:noFill/>
          </a:ln>
        </p:spPr>
      </p:pic>
      <p:pic>
        <p:nvPicPr>
          <p:cNvPr id="99" name="Google Shape;99;p1"/>
          <p:cNvPicPr preferRelativeResize="0"/>
          <p:nvPr/>
        </p:nvPicPr>
        <p:blipFill rotWithShape="1">
          <a:blip r:embed="rId5">
            <a:alphaModFix/>
          </a:blip>
          <a:srcRect b="0" l="0" r="0" t="0"/>
          <a:stretch/>
        </p:blipFill>
        <p:spPr>
          <a:xfrm>
            <a:off x="9267825" y="6254750"/>
            <a:ext cx="2924175" cy="447675"/>
          </a:xfrm>
          <a:prstGeom prst="rect">
            <a:avLst/>
          </a:prstGeom>
          <a:noFill/>
          <a:ln>
            <a:noFill/>
          </a:ln>
        </p:spPr>
      </p:pic>
      <p:pic>
        <p:nvPicPr>
          <p:cNvPr id="100" name="Google Shape;100;p1"/>
          <p:cNvPicPr preferRelativeResize="0"/>
          <p:nvPr/>
        </p:nvPicPr>
        <p:blipFill rotWithShape="1">
          <a:blip r:embed="rId6">
            <a:alphaModFix/>
          </a:blip>
          <a:srcRect b="0" l="0" r="0" t="0"/>
          <a:stretch/>
        </p:blipFill>
        <p:spPr>
          <a:xfrm>
            <a:off x="7624062" y="6254751"/>
            <a:ext cx="1227411" cy="447674"/>
          </a:xfrm>
          <a:prstGeom prst="rect">
            <a:avLst/>
          </a:prstGeom>
          <a:noFill/>
          <a:ln>
            <a:noFill/>
          </a:ln>
        </p:spPr>
      </p:pic>
      <p:sp>
        <p:nvSpPr>
          <p:cNvPr id="101" name="Google Shape;101;p1"/>
          <p:cNvSpPr/>
          <p:nvPr/>
        </p:nvSpPr>
        <p:spPr>
          <a:xfrm>
            <a:off x="9267825" y="1763486"/>
            <a:ext cx="2924175" cy="4434114"/>
          </a:xfrm>
          <a:prstGeom prst="rect">
            <a:avLst/>
          </a:prstGeom>
          <a:solidFill>
            <a:srgbClr val="FBC49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102" name="Google Shape;102;p1"/>
          <p:cNvSpPr txBox="1"/>
          <p:nvPr/>
        </p:nvSpPr>
        <p:spPr>
          <a:xfrm>
            <a:off x="9527380" y="3362786"/>
            <a:ext cx="2405063"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3600" u="none" cap="none" strike="noStrike">
                <a:solidFill>
                  <a:schemeClr val="lt1"/>
                </a:solidFill>
                <a:latin typeface="Calibri"/>
                <a:ea typeface="Calibri"/>
                <a:cs typeface="Calibri"/>
                <a:sym typeface="Calibri"/>
              </a:rPr>
              <a:t>MODULE 1</a:t>
            </a:r>
            <a:endParaRPr b="1" sz="3600">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0"/>
          <p:cNvSpPr txBox="1"/>
          <p:nvPr>
            <p:ph idx="1" type="body"/>
          </p:nvPr>
        </p:nvSpPr>
        <p:spPr>
          <a:xfrm>
            <a:off x="3869267" y="864108"/>
            <a:ext cx="7782801" cy="51206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b="1" lang="en-US" sz="2800" u="sng">
                <a:latin typeface="Calibri"/>
                <a:ea typeface="Calibri"/>
                <a:cs typeface="Calibri"/>
                <a:sym typeface="Calibri"/>
              </a:rPr>
              <a:t>Smart Energy Systems</a:t>
            </a:r>
            <a:br>
              <a:rPr lang="en-US" sz="2800">
                <a:latin typeface="Calibri"/>
                <a:ea typeface="Calibri"/>
                <a:cs typeface="Calibri"/>
                <a:sym typeface="Calibri"/>
              </a:rPr>
            </a:br>
            <a:endParaRPr sz="2800">
              <a:latin typeface="Calibri"/>
              <a:ea typeface="Calibri"/>
              <a:cs typeface="Calibri"/>
              <a:sym typeface="Calibri"/>
            </a:endParaRPr>
          </a:p>
          <a:p>
            <a:pPr indent="0" lvl="0" marL="0" rtl="0" algn="l">
              <a:lnSpc>
                <a:spcPct val="90000"/>
              </a:lnSpc>
              <a:spcBef>
                <a:spcPts val="1200"/>
              </a:spcBef>
              <a:spcAft>
                <a:spcPts val="0"/>
              </a:spcAft>
              <a:buSzPts val="2800"/>
              <a:buNone/>
            </a:pPr>
            <a:r>
              <a:rPr lang="en-US" sz="2800">
                <a:latin typeface="Calibri"/>
                <a:ea typeface="Calibri"/>
                <a:cs typeface="Calibri"/>
                <a:sym typeface="Calibri"/>
              </a:rPr>
              <a:t>A smart city develops infrastructure that supports energy efficiency and the use of renewable energy sources (RES):</a:t>
            </a:r>
            <a:endParaRPr/>
          </a:p>
          <a:p>
            <a:pPr indent="-182880" lvl="0" marL="182880" rtl="0" algn="l">
              <a:lnSpc>
                <a:spcPct val="90000"/>
              </a:lnSpc>
              <a:spcBef>
                <a:spcPts val="1200"/>
              </a:spcBef>
              <a:spcAft>
                <a:spcPts val="0"/>
              </a:spcAft>
              <a:buSzPts val="2800"/>
              <a:buFont typeface="Arial"/>
              <a:buChar char="•"/>
            </a:pPr>
            <a:r>
              <a:rPr b="1" lang="en-US" sz="2800">
                <a:latin typeface="Calibri"/>
                <a:ea typeface="Calibri"/>
                <a:cs typeface="Calibri"/>
                <a:sym typeface="Calibri"/>
              </a:rPr>
              <a:t>smart grids</a:t>
            </a:r>
            <a:r>
              <a:rPr lang="en-US" sz="2800">
                <a:latin typeface="Calibri"/>
                <a:ea typeface="Calibri"/>
                <a:cs typeface="Calibri"/>
                <a:sym typeface="Calibri"/>
              </a:rPr>
              <a:t>: enable monitoring and automatic adjustment of energy consumption,</a:t>
            </a:r>
            <a:endParaRPr/>
          </a:p>
          <a:p>
            <a:pPr indent="-182880" lvl="0" marL="182880" rtl="0" algn="l">
              <a:lnSpc>
                <a:spcPct val="90000"/>
              </a:lnSpc>
              <a:spcBef>
                <a:spcPts val="1200"/>
              </a:spcBef>
              <a:spcAft>
                <a:spcPts val="0"/>
              </a:spcAft>
              <a:buSzPts val="2800"/>
              <a:buFont typeface="Arial"/>
              <a:buChar char="•"/>
            </a:pPr>
            <a:r>
              <a:rPr b="1" lang="en-US" sz="2800">
                <a:latin typeface="Calibri"/>
                <a:ea typeface="Calibri"/>
                <a:cs typeface="Calibri"/>
                <a:sym typeface="Calibri"/>
              </a:rPr>
              <a:t>distributed energy production systems</a:t>
            </a:r>
            <a:r>
              <a:rPr lang="en-US" sz="2800">
                <a:latin typeface="Calibri"/>
                <a:ea typeface="Calibri"/>
                <a:cs typeface="Calibri"/>
                <a:sym typeface="Calibri"/>
              </a:rPr>
              <a:t> (e.g., building-mounted solar panels, local microgrids),</a:t>
            </a:r>
            <a:endParaRPr/>
          </a:p>
          <a:p>
            <a:pPr indent="-182880" lvl="0" marL="182880" rtl="0" algn="l">
              <a:lnSpc>
                <a:spcPct val="90000"/>
              </a:lnSpc>
              <a:spcBef>
                <a:spcPts val="1200"/>
              </a:spcBef>
              <a:spcAft>
                <a:spcPts val="0"/>
              </a:spcAft>
              <a:buSzPts val="2800"/>
              <a:buFont typeface="Arial"/>
              <a:buChar char="•"/>
            </a:pPr>
            <a:r>
              <a:rPr b="1" lang="en-US" sz="2800">
                <a:latin typeface="Calibri"/>
                <a:ea typeface="Calibri"/>
                <a:cs typeface="Calibri"/>
                <a:sym typeface="Calibri"/>
              </a:rPr>
              <a:t>real-time energy management</a:t>
            </a:r>
            <a:r>
              <a:rPr lang="en-US" sz="2800">
                <a:latin typeface="Calibri"/>
                <a:ea typeface="Calibri"/>
                <a:cs typeface="Calibri"/>
                <a:sym typeface="Calibri"/>
              </a:rPr>
              <a:t> (Energy Management Systems – EMS).</a:t>
            </a:r>
            <a:endParaRPr/>
          </a:p>
          <a:p>
            <a:pPr indent="-55880" lvl="0" marL="182880" rtl="0" algn="l">
              <a:lnSpc>
                <a:spcPct val="90000"/>
              </a:lnSpc>
              <a:spcBef>
                <a:spcPts val="1200"/>
              </a:spcBef>
              <a:spcAft>
                <a:spcPts val="0"/>
              </a:spcAft>
              <a:buSzPts val="2000"/>
              <a:buNone/>
            </a:pPr>
            <a:r>
              <a:t/>
            </a:r>
            <a:endParaRPr/>
          </a:p>
        </p:txBody>
      </p:sp>
      <p:sp>
        <p:nvSpPr>
          <p:cNvPr id="171" name="Google Shape;171;p10"/>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Eco-friendly and energy-efficient infrastructure in a smart city</a:t>
            </a:r>
            <a:endParaRPr>
              <a:latin typeface="Calibri"/>
              <a:ea typeface="Calibri"/>
              <a:cs typeface="Calibri"/>
              <a:sym typeface="Calibri"/>
            </a:endParaRPr>
          </a:p>
        </p:txBody>
      </p:sp>
      <p:sp>
        <p:nvSpPr>
          <p:cNvPr id="172" name="Google Shape;172;p10"/>
          <p:cNvSpPr/>
          <p:nvPr/>
        </p:nvSpPr>
        <p:spPr>
          <a:xfrm>
            <a:off x="0" y="708338"/>
            <a:ext cx="3457575" cy="830997"/>
          </a:xfrm>
          <a:prstGeom prst="rect">
            <a:avLst/>
          </a:prstGeom>
          <a:solidFill>
            <a:srgbClr val="EAF6CC"/>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Calibri"/>
                <a:ea typeface="Calibri"/>
                <a:cs typeface="Calibri"/>
                <a:sym typeface="Calibri"/>
              </a:rPr>
              <a:t>Ecological and Energy-efficient infrastructure</a:t>
            </a:r>
            <a:endParaRPr b="1" sz="24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1"/>
          <p:cNvSpPr txBox="1"/>
          <p:nvPr>
            <p:ph idx="1" type="body"/>
          </p:nvPr>
        </p:nvSpPr>
        <p:spPr>
          <a:xfrm>
            <a:off x="3869267" y="864108"/>
            <a:ext cx="7730549" cy="51206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b="1" lang="en-US" sz="2800" u="sng">
                <a:latin typeface="Calibri"/>
                <a:ea typeface="Calibri"/>
                <a:cs typeface="Calibri"/>
                <a:sym typeface="Calibri"/>
              </a:rPr>
              <a:t>Smart Street Lighting</a:t>
            </a:r>
            <a:endParaRPr b="1" sz="2800" u="sng">
              <a:latin typeface="Calibri"/>
              <a:ea typeface="Calibri"/>
              <a:cs typeface="Calibri"/>
              <a:sym typeface="Calibri"/>
            </a:endParaRPr>
          </a:p>
          <a:p>
            <a:pPr indent="0" lvl="0" marL="0" rtl="0" algn="l">
              <a:lnSpc>
                <a:spcPct val="90000"/>
              </a:lnSpc>
              <a:spcBef>
                <a:spcPts val="1200"/>
              </a:spcBef>
              <a:spcAft>
                <a:spcPts val="0"/>
              </a:spcAft>
              <a:buSzPts val="2800"/>
              <a:buNone/>
            </a:pPr>
            <a:r>
              <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LED lamps with motion sensors that automatically adjust light intensity,</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can be integrated with other services: air quality sensors, security cameras, Wi-Fi hotspots,</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significant energy savings and improved safety.</a:t>
            </a:r>
            <a:endParaRPr/>
          </a:p>
          <a:p>
            <a:pPr indent="-55880" lvl="0" marL="182880" rtl="0" algn="l">
              <a:lnSpc>
                <a:spcPct val="90000"/>
              </a:lnSpc>
              <a:spcBef>
                <a:spcPts val="1200"/>
              </a:spcBef>
              <a:spcAft>
                <a:spcPts val="0"/>
              </a:spcAft>
              <a:buSzPts val="2000"/>
              <a:buNone/>
            </a:pPr>
            <a:r>
              <a:t/>
            </a:r>
            <a:endParaRPr/>
          </a:p>
        </p:txBody>
      </p:sp>
      <p:sp>
        <p:nvSpPr>
          <p:cNvPr id="179" name="Google Shape;179;p11"/>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Eco-friendly and energy-efficient infrastructure in a smart city</a:t>
            </a:r>
            <a:endParaRPr>
              <a:latin typeface="Calibri"/>
              <a:ea typeface="Calibri"/>
              <a:cs typeface="Calibri"/>
              <a:sym typeface="Calibri"/>
            </a:endParaRPr>
          </a:p>
        </p:txBody>
      </p:sp>
      <p:sp>
        <p:nvSpPr>
          <p:cNvPr id="180" name="Google Shape;180;p11"/>
          <p:cNvSpPr/>
          <p:nvPr/>
        </p:nvSpPr>
        <p:spPr>
          <a:xfrm>
            <a:off x="0" y="708338"/>
            <a:ext cx="3457575" cy="830997"/>
          </a:xfrm>
          <a:prstGeom prst="rect">
            <a:avLst/>
          </a:prstGeom>
          <a:solidFill>
            <a:srgbClr val="EAF6CC"/>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Calibri"/>
                <a:ea typeface="Calibri"/>
                <a:cs typeface="Calibri"/>
                <a:sym typeface="Calibri"/>
              </a:rPr>
              <a:t>Ecological and Energy-efficient infrastructure</a:t>
            </a:r>
            <a:endParaRPr b="1" sz="24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12"/>
          <p:cNvSpPr txBox="1"/>
          <p:nvPr>
            <p:ph idx="1" type="body"/>
          </p:nvPr>
        </p:nvSpPr>
        <p:spPr>
          <a:xfrm>
            <a:off x="3869268" y="864108"/>
            <a:ext cx="7315200" cy="51206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b="1" lang="en-US" sz="2800" u="sng">
                <a:latin typeface="Calibri"/>
                <a:ea typeface="Calibri"/>
                <a:cs typeface="Calibri"/>
                <a:sym typeface="Calibri"/>
              </a:rPr>
              <a:t>E-mobility and Charging Infrastructure</a:t>
            </a:r>
            <a:endParaRPr b="1" sz="2800" u="sng">
              <a:latin typeface="Calibri"/>
              <a:ea typeface="Calibri"/>
              <a:cs typeface="Calibri"/>
              <a:sym typeface="Calibri"/>
            </a:endParaRPr>
          </a:p>
          <a:p>
            <a:pPr indent="0" lvl="0" marL="0" rtl="0" algn="l">
              <a:lnSpc>
                <a:spcPct val="90000"/>
              </a:lnSpc>
              <a:spcBef>
                <a:spcPts val="1200"/>
              </a:spcBef>
              <a:spcAft>
                <a:spcPts val="0"/>
              </a:spcAft>
              <a:buSzPts val="2800"/>
              <a:buNone/>
            </a:pPr>
            <a:r>
              <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Local charging stations for electric vehicles equipped with smart systems for managing grid load.</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Use of renewable energy sources and optimization of consumption based on peak hours.</a:t>
            </a:r>
            <a:endParaRPr/>
          </a:p>
          <a:p>
            <a:pPr indent="-55880" lvl="0" marL="182880" rtl="0" algn="l">
              <a:lnSpc>
                <a:spcPct val="90000"/>
              </a:lnSpc>
              <a:spcBef>
                <a:spcPts val="1200"/>
              </a:spcBef>
              <a:spcAft>
                <a:spcPts val="0"/>
              </a:spcAft>
              <a:buSzPts val="2000"/>
              <a:buNone/>
            </a:pPr>
            <a:r>
              <a:t/>
            </a:r>
            <a:endParaRPr/>
          </a:p>
        </p:txBody>
      </p:sp>
      <p:sp>
        <p:nvSpPr>
          <p:cNvPr id="187" name="Google Shape;187;p12"/>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Eco-friendly and energy-efficient infrastructure in a smart city</a:t>
            </a:r>
            <a:endParaRPr>
              <a:latin typeface="Calibri"/>
              <a:ea typeface="Calibri"/>
              <a:cs typeface="Calibri"/>
              <a:sym typeface="Calibri"/>
            </a:endParaRPr>
          </a:p>
        </p:txBody>
      </p:sp>
      <p:sp>
        <p:nvSpPr>
          <p:cNvPr id="188" name="Google Shape;188;p12"/>
          <p:cNvSpPr/>
          <p:nvPr/>
        </p:nvSpPr>
        <p:spPr>
          <a:xfrm>
            <a:off x="0" y="708338"/>
            <a:ext cx="3457575" cy="830997"/>
          </a:xfrm>
          <a:prstGeom prst="rect">
            <a:avLst/>
          </a:prstGeom>
          <a:solidFill>
            <a:srgbClr val="EAF6CC"/>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Calibri"/>
                <a:ea typeface="Calibri"/>
                <a:cs typeface="Calibri"/>
                <a:sym typeface="Calibri"/>
              </a:rPr>
              <a:t>Ecological and Energy-efficient infrastructure</a:t>
            </a:r>
            <a:endParaRPr b="1" sz="24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3"/>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Why is eco-friendly and energy-efficient infrastructure so important?</a:t>
            </a:r>
            <a:endParaRPr>
              <a:latin typeface="Calibri"/>
              <a:ea typeface="Calibri"/>
              <a:cs typeface="Calibri"/>
              <a:sym typeface="Calibri"/>
            </a:endParaRPr>
          </a:p>
        </p:txBody>
      </p:sp>
      <p:sp>
        <p:nvSpPr>
          <p:cNvPr id="195" name="Google Shape;195;p13"/>
          <p:cNvSpPr txBox="1"/>
          <p:nvPr>
            <p:ph idx="1" type="body"/>
          </p:nvPr>
        </p:nvSpPr>
        <p:spPr>
          <a:xfrm>
            <a:off x="3869268" y="864108"/>
            <a:ext cx="7315200"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lang="en-US" sz="2800">
                <a:latin typeface="Calibri"/>
                <a:ea typeface="Calibri"/>
                <a:cs typeface="Calibri"/>
                <a:sym typeface="Calibri"/>
              </a:rPr>
              <a:t>Reduction of CO₂ emissions and energy consumption</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Adapting cities to the impacts of climate change</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Better quality of life for residents (less noise, cleaner air, more people-friendly spaces)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Support for local energy sources and innovative solutions</a:t>
            </a:r>
            <a:endParaRPr sz="2800">
              <a:latin typeface="Calibri"/>
              <a:ea typeface="Calibri"/>
              <a:cs typeface="Calibri"/>
              <a:sym typeface="Calibri"/>
            </a:endParaRPr>
          </a:p>
        </p:txBody>
      </p:sp>
      <p:sp>
        <p:nvSpPr>
          <p:cNvPr id="196" name="Google Shape;196;p13"/>
          <p:cNvSpPr/>
          <p:nvPr/>
        </p:nvSpPr>
        <p:spPr>
          <a:xfrm>
            <a:off x="0" y="708338"/>
            <a:ext cx="3457575" cy="830997"/>
          </a:xfrm>
          <a:prstGeom prst="rect">
            <a:avLst/>
          </a:prstGeom>
          <a:solidFill>
            <a:srgbClr val="EAF6CC"/>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Calibri"/>
                <a:ea typeface="Calibri"/>
                <a:cs typeface="Calibri"/>
                <a:sym typeface="Calibri"/>
              </a:rPr>
              <a:t>Ecological and Energy-efficient infrastructure</a:t>
            </a:r>
            <a:endParaRPr b="1" sz="24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4"/>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FFFFFF"/>
              </a:buClr>
              <a:buSzPct val="100000"/>
              <a:buFont typeface="Corbel"/>
              <a:buNone/>
            </a:pPr>
            <a:r>
              <a:rPr b="1" lang="en-US"/>
              <a:t>Seeds of smart solutions</a:t>
            </a:r>
            <a:br>
              <a:rPr lang="en-US"/>
            </a:br>
            <a:r>
              <a:rPr lang="en-US"/>
              <a:t>– local innovations that can evolve towards full smart city systems</a:t>
            </a:r>
            <a:br>
              <a:rPr lang="en-US"/>
            </a:br>
            <a:endParaRPr/>
          </a:p>
        </p:txBody>
      </p:sp>
      <p:sp>
        <p:nvSpPr>
          <p:cNvPr id="203" name="Google Shape;203;p14"/>
          <p:cNvSpPr txBox="1"/>
          <p:nvPr>
            <p:ph idx="1" type="body"/>
          </p:nvPr>
        </p:nvSpPr>
        <p:spPr>
          <a:xfrm>
            <a:off x="3751913" y="1050685"/>
            <a:ext cx="7919531"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b="1" lang="en-US" sz="2800">
                <a:latin typeface="Calibri"/>
                <a:ea typeface="Calibri"/>
                <a:cs typeface="Calibri"/>
                <a:sym typeface="Calibri"/>
              </a:rPr>
              <a:t>Technology:</a:t>
            </a:r>
            <a:r>
              <a:rPr lang="en-US" sz="2800">
                <a:latin typeface="Calibri"/>
                <a:ea typeface="Calibri"/>
                <a:cs typeface="Calibri"/>
                <a:sym typeface="Calibri"/>
              </a:rPr>
              <a:t> Air quality monitoring systems and smart municipal waste management using sensors and mobile applications.</a:t>
            </a:r>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Goal:</a:t>
            </a:r>
            <a:r>
              <a:rPr lang="en-US" sz="2800">
                <a:latin typeface="Calibri"/>
                <a:ea typeface="Calibri"/>
                <a:cs typeface="Calibri"/>
                <a:sym typeface="Calibri"/>
              </a:rPr>
              <a:t> Collect real-time environmental data to enable more effective planning of green spaces and improve waste management.</a:t>
            </a:r>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Effect:</a:t>
            </a:r>
            <a:r>
              <a:rPr lang="en-US" sz="2800">
                <a:latin typeface="Calibri"/>
                <a:ea typeface="Calibri"/>
                <a:cs typeface="Calibri"/>
                <a:sym typeface="Calibri"/>
              </a:rPr>
              <a:t> Better pollution control, more efficient waste management, and a foundation for developing an intelligent, eco-friendly urban system.</a:t>
            </a:r>
            <a:endParaRPr/>
          </a:p>
          <a:p>
            <a:pPr indent="-55880" lvl="0" marL="182880" rtl="0" algn="l">
              <a:lnSpc>
                <a:spcPct val="90000"/>
              </a:lnSpc>
              <a:spcBef>
                <a:spcPts val="1200"/>
              </a:spcBef>
              <a:spcAft>
                <a:spcPts val="0"/>
              </a:spcAft>
              <a:buSzPts val="2000"/>
              <a:buNone/>
            </a:pPr>
            <a:r>
              <a:t/>
            </a:r>
            <a:endParaRPr/>
          </a:p>
        </p:txBody>
      </p:sp>
      <p:sp>
        <p:nvSpPr>
          <p:cNvPr id="204" name="Google Shape;204;p14"/>
          <p:cNvSpPr/>
          <p:nvPr/>
        </p:nvSpPr>
        <p:spPr>
          <a:xfrm>
            <a:off x="0" y="5534561"/>
            <a:ext cx="3443288" cy="1323439"/>
          </a:xfrm>
          <a:prstGeom prst="rect">
            <a:avLst/>
          </a:prstGeom>
          <a:solidFill>
            <a:srgbClr val="FFD663"/>
          </a:solid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2000">
                <a:solidFill>
                  <a:schemeClr val="dk1"/>
                </a:solidFill>
                <a:latin typeface="Calibri"/>
                <a:ea typeface="Calibri"/>
                <a:cs typeface="Calibri"/>
                <a:sym typeface="Calibri"/>
              </a:rPr>
              <a:t>Air quality monitoring systems and smart municipal waste management </a:t>
            </a:r>
            <a:endParaRPr sz="2000">
              <a:solidFill>
                <a:schemeClr val="dk1"/>
              </a:solidFill>
              <a:latin typeface="Calibri"/>
              <a:ea typeface="Calibri"/>
              <a:cs typeface="Calibri"/>
              <a:sym typeface="Calibri"/>
            </a:endParaRPr>
          </a:p>
          <a:p>
            <a:pPr indent="0" lvl="0" marL="0" marR="0" rtl="0" algn="r">
              <a:spcBef>
                <a:spcPts val="0"/>
              </a:spcBef>
              <a:spcAft>
                <a:spcPts val="0"/>
              </a:spcAft>
              <a:buNone/>
            </a:pPr>
            <a:r>
              <a:rPr b="1" lang="en-US" sz="2000">
                <a:solidFill>
                  <a:schemeClr val="dk1"/>
                </a:solidFill>
                <a:latin typeface="Calibri"/>
                <a:ea typeface="Calibri"/>
                <a:cs typeface="Calibri"/>
                <a:sym typeface="Calibri"/>
              </a:rPr>
              <a:t>Kathmandu (Nepal)</a:t>
            </a:r>
            <a:endParaRPr b="1" sz="2000">
              <a:solidFill>
                <a:schemeClr val="dk1"/>
              </a:solidFill>
              <a:latin typeface="Calibri"/>
              <a:ea typeface="Calibri"/>
              <a:cs typeface="Calibri"/>
              <a:sym typeface="Calibri"/>
            </a:endParaRPr>
          </a:p>
        </p:txBody>
      </p:sp>
      <p:sp>
        <p:nvSpPr>
          <p:cNvPr id="205" name="Google Shape;205;p14"/>
          <p:cNvSpPr/>
          <p:nvPr/>
        </p:nvSpPr>
        <p:spPr>
          <a:xfrm>
            <a:off x="3599802" y="840880"/>
            <a:ext cx="8071642" cy="5540249"/>
          </a:xfrm>
          <a:prstGeom prst="rect">
            <a:avLst/>
          </a:prstGeom>
          <a:solidFill>
            <a:srgbClr val="8BD5E4">
              <a:alpha val="2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20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5"/>
          <p:cNvSpPr txBox="1"/>
          <p:nvPr>
            <p:ph idx="1" type="body"/>
          </p:nvPr>
        </p:nvSpPr>
        <p:spPr>
          <a:xfrm>
            <a:off x="3869267" y="864108"/>
            <a:ext cx="7760757"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b="1" lang="en-US" sz="2800">
                <a:latin typeface="Calibri"/>
                <a:ea typeface="Calibri"/>
                <a:cs typeface="Calibri"/>
                <a:sym typeface="Calibri"/>
              </a:rPr>
              <a:t>Technology:</a:t>
            </a:r>
            <a:r>
              <a:rPr lang="en-US" sz="2800">
                <a:latin typeface="Calibri"/>
                <a:ea typeface="Calibri"/>
                <a:cs typeface="Calibri"/>
                <a:sym typeface="Calibri"/>
              </a:rPr>
              <a:t> Energy-efficient LED public lighting and small-scale solar installations on public buildings and schools.</a:t>
            </a:r>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Goal:</a:t>
            </a:r>
            <a:r>
              <a:rPr lang="en-US" sz="2800">
                <a:latin typeface="Calibri"/>
                <a:ea typeface="Calibri"/>
                <a:cs typeface="Calibri"/>
                <a:sym typeface="Calibri"/>
              </a:rPr>
              <a:t> Reduce electricity consumption and CO₂ emissions by using renewable energy sources and modern lighting technologies.</a:t>
            </a:r>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Effect:</a:t>
            </a:r>
            <a:r>
              <a:rPr lang="en-US" sz="2800">
                <a:latin typeface="Calibri"/>
                <a:ea typeface="Calibri"/>
                <a:cs typeface="Calibri"/>
                <a:sym typeface="Calibri"/>
              </a:rPr>
              <a:t> Lower energy costs, reduced carbon footprint, and increased awareness and readiness for broader implementation of smart city systems.</a:t>
            </a:r>
            <a:endParaRPr/>
          </a:p>
          <a:p>
            <a:pPr indent="-55880" lvl="0" marL="182880" rtl="0" algn="l">
              <a:lnSpc>
                <a:spcPct val="90000"/>
              </a:lnSpc>
              <a:spcBef>
                <a:spcPts val="1200"/>
              </a:spcBef>
              <a:spcAft>
                <a:spcPts val="0"/>
              </a:spcAft>
              <a:buSzPts val="2000"/>
              <a:buNone/>
            </a:pPr>
            <a:r>
              <a:t/>
            </a:r>
            <a:endParaRPr/>
          </a:p>
        </p:txBody>
      </p:sp>
      <p:sp>
        <p:nvSpPr>
          <p:cNvPr id="212" name="Google Shape;212;p15"/>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FFFFFF"/>
              </a:buClr>
              <a:buSzPct val="100000"/>
              <a:buFont typeface="Corbel"/>
              <a:buNone/>
            </a:pPr>
            <a:r>
              <a:rPr b="1" lang="en-US"/>
              <a:t>Seeds of smart solutions</a:t>
            </a:r>
            <a:br>
              <a:rPr lang="en-US"/>
            </a:br>
            <a:r>
              <a:rPr lang="en-US"/>
              <a:t>– local innovations that can evolve towards full smart city systems</a:t>
            </a:r>
            <a:br>
              <a:rPr lang="en-US"/>
            </a:br>
            <a:endParaRPr/>
          </a:p>
        </p:txBody>
      </p:sp>
      <p:sp>
        <p:nvSpPr>
          <p:cNvPr id="213" name="Google Shape;213;p15"/>
          <p:cNvSpPr/>
          <p:nvPr/>
        </p:nvSpPr>
        <p:spPr>
          <a:xfrm>
            <a:off x="0" y="5534561"/>
            <a:ext cx="3443288" cy="1323439"/>
          </a:xfrm>
          <a:prstGeom prst="rect">
            <a:avLst/>
          </a:prstGeom>
          <a:solidFill>
            <a:srgbClr val="FFD663"/>
          </a:solid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2000">
                <a:solidFill>
                  <a:schemeClr val="dk1"/>
                </a:solidFill>
                <a:latin typeface="Calibri"/>
                <a:ea typeface="Calibri"/>
                <a:cs typeface="Calibri"/>
                <a:sym typeface="Calibri"/>
              </a:rPr>
              <a:t>Energy-efficient LED public lighting and small-scale solar installations </a:t>
            </a:r>
            <a:endParaRPr/>
          </a:p>
          <a:p>
            <a:pPr indent="0" lvl="0" marL="0" marR="0" rtl="0" algn="r">
              <a:spcBef>
                <a:spcPts val="0"/>
              </a:spcBef>
              <a:spcAft>
                <a:spcPts val="0"/>
              </a:spcAft>
              <a:buNone/>
            </a:pPr>
            <a:r>
              <a:rPr b="1" lang="en-US" sz="2000">
                <a:solidFill>
                  <a:schemeClr val="dk1"/>
                </a:solidFill>
                <a:latin typeface="Calibri"/>
                <a:ea typeface="Calibri"/>
                <a:cs typeface="Calibri"/>
                <a:sym typeface="Calibri"/>
              </a:rPr>
              <a:t>Dhaka (Bangladesh)</a:t>
            </a:r>
            <a:endParaRPr b="1" sz="2000">
              <a:solidFill>
                <a:schemeClr val="dk1"/>
              </a:solidFill>
              <a:latin typeface="Calibri"/>
              <a:ea typeface="Calibri"/>
              <a:cs typeface="Calibri"/>
              <a:sym typeface="Calibri"/>
            </a:endParaRPr>
          </a:p>
        </p:txBody>
      </p:sp>
      <p:sp>
        <p:nvSpPr>
          <p:cNvPr id="214" name="Google Shape;214;p15"/>
          <p:cNvSpPr/>
          <p:nvPr/>
        </p:nvSpPr>
        <p:spPr>
          <a:xfrm>
            <a:off x="3599802" y="840880"/>
            <a:ext cx="8071642" cy="5540249"/>
          </a:xfrm>
          <a:prstGeom prst="rect">
            <a:avLst/>
          </a:prstGeom>
          <a:solidFill>
            <a:srgbClr val="8BD5E4">
              <a:alpha val="2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20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16"/>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Environmental Protection and Climate Adaptation in Smart Cities</a:t>
            </a:r>
            <a:endParaRPr>
              <a:latin typeface="Calibri"/>
              <a:ea typeface="Calibri"/>
              <a:cs typeface="Calibri"/>
              <a:sym typeface="Calibri"/>
            </a:endParaRPr>
          </a:p>
        </p:txBody>
      </p:sp>
      <p:sp>
        <p:nvSpPr>
          <p:cNvPr id="221" name="Google Shape;221;p16"/>
          <p:cNvSpPr txBox="1"/>
          <p:nvPr>
            <p:ph idx="1" type="body"/>
          </p:nvPr>
        </p:nvSpPr>
        <p:spPr>
          <a:xfrm>
            <a:off x="3869267" y="864108"/>
            <a:ext cx="7703607"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lang="en-US" sz="2800">
                <a:latin typeface="Calibri"/>
                <a:ea typeface="Calibri"/>
                <a:cs typeface="Calibri"/>
                <a:sym typeface="Calibri"/>
              </a:rPr>
              <a:t>Environmental protection and climate adaptation in smart cities involve integrated actions aimed at reducing the negative impact of urbanization on the environment and preparing the city for the effects of climate change.</a:t>
            </a:r>
            <a:endParaRPr sz="2800">
              <a:latin typeface="Calibri"/>
              <a:ea typeface="Calibri"/>
              <a:cs typeface="Calibri"/>
              <a:sym typeface="Calibri"/>
            </a:endParaRPr>
          </a:p>
        </p:txBody>
      </p:sp>
      <p:sp>
        <p:nvSpPr>
          <p:cNvPr id="222" name="Google Shape;222;p16"/>
          <p:cNvSpPr/>
          <p:nvPr/>
        </p:nvSpPr>
        <p:spPr>
          <a:xfrm>
            <a:off x="0" y="708338"/>
            <a:ext cx="3429000" cy="830997"/>
          </a:xfrm>
          <a:prstGeom prst="rect">
            <a:avLst/>
          </a:prstGeom>
          <a:solidFill>
            <a:srgbClr val="EEAEB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Calibri"/>
                <a:ea typeface="Calibri"/>
                <a:cs typeface="Calibri"/>
                <a:sym typeface="Calibri"/>
              </a:rPr>
              <a:t>Environmental Protection and Climate Adaptation</a:t>
            </a:r>
            <a:endParaRPr b="1" sz="24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17"/>
          <p:cNvSpPr txBox="1"/>
          <p:nvPr>
            <p:ph idx="1" type="body"/>
          </p:nvPr>
        </p:nvSpPr>
        <p:spPr>
          <a:xfrm>
            <a:off x="3869268" y="864108"/>
            <a:ext cx="7315200"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lang="en-US" sz="2800">
                <a:latin typeface="Calibri"/>
                <a:ea typeface="Calibri"/>
                <a:cs typeface="Calibri"/>
                <a:sym typeface="Calibri"/>
              </a:rPr>
              <a:t>Reducing greenhouse gas emissions and pollution.</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Protecting natural resources (water, air, soil).</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Minimizing risks and impacts of extreme weather events (floods, droughts, heatwaves).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Enhancing the resilience of urban infrastructure.</a:t>
            </a:r>
            <a:endParaRPr sz="2800">
              <a:latin typeface="Calibri"/>
              <a:ea typeface="Calibri"/>
              <a:cs typeface="Calibri"/>
              <a:sym typeface="Calibri"/>
            </a:endParaRPr>
          </a:p>
        </p:txBody>
      </p:sp>
      <p:sp>
        <p:nvSpPr>
          <p:cNvPr id="229" name="Google Shape;229;p17"/>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Key Goals of Environmental Protection and Climate Adaptation in Smart Cities</a:t>
            </a:r>
            <a:endParaRPr>
              <a:latin typeface="Calibri"/>
              <a:ea typeface="Calibri"/>
              <a:cs typeface="Calibri"/>
              <a:sym typeface="Calibri"/>
            </a:endParaRPr>
          </a:p>
        </p:txBody>
      </p:sp>
      <p:sp>
        <p:nvSpPr>
          <p:cNvPr id="230" name="Google Shape;230;p17"/>
          <p:cNvSpPr/>
          <p:nvPr/>
        </p:nvSpPr>
        <p:spPr>
          <a:xfrm>
            <a:off x="0" y="708338"/>
            <a:ext cx="3429000" cy="830997"/>
          </a:xfrm>
          <a:prstGeom prst="rect">
            <a:avLst/>
          </a:prstGeom>
          <a:solidFill>
            <a:srgbClr val="EEAEB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Calibri"/>
                <a:ea typeface="Calibri"/>
                <a:cs typeface="Calibri"/>
                <a:sym typeface="Calibri"/>
              </a:rPr>
              <a:t>Environmental Protection and Climate Adaptation</a:t>
            </a:r>
            <a:endParaRPr b="1" sz="240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18"/>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Technologies and Solutions</a:t>
            </a:r>
            <a:endParaRPr/>
          </a:p>
        </p:txBody>
      </p:sp>
      <p:sp>
        <p:nvSpPr>
          <p:cNvPr id="237" name="Google Shape;237;p18"/>
          <p:cNvSpPr txBox="1"/>
          <p:nvPr>
            <p:ph idx="1" type="body"/>
          </p:nvPr>
        </p:nvSpPr>
        <p:spPr>
          <a:xfrm>
            <a:off x="3869267" y="864108"/>
            <a:ext cx="7717895"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lang="en-US" sz="2800">
                <a:latin typeface="Calibri"/>
                <a:ea typeface="Calibri"/>
                <a:cs typeface="Calibri"/>
                <a:sym typeface="Calibri"/>
              </a:rPr>
              <a:t>Intelligent air and water quality monitoring systems.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Energy management using renewable sources (solar panels, wind turbines).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Green infrastructure: parks, green roofs, living walls, natural water retention systems.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Early warning and crisis management systems.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Smart transport systems reducing emissions</a:t>
            </a:r>
            <a:r>
              <a:rPr lang="en-US" sz="2800">
                <a:latin typeface="Calibri"/>
                <a:ea typeface="Calibri"/>
                <a:cs typeface="Calibri"/>
                <a:sym typeface="Calibri"/>
              </a:rPr>
              <a:t>.</a:t>
            </a:r>
            <a:endParaRPr/>
          </a:p>
        </p:txBody>
      </p:sp>
      <p:sp>
        <p:nvSpPr>
          <p:cNvPr id="238" name="Google Shape;238;p18"/>
          <p:cNvSpPr/>
          <p:nvPr/>
        </p:nvSpPr>
        <p:spPr>
          <a:xfrm>
            <a:off x="0" y="708338"/>
            <a:ext cx="3429000" cy="830997"/>
          </a:xfrm>
          <a:prstGeom prst="rect">
            <a:avLst/>
          </a:prstGeom>
          <a:solidFill>
            <a:srgbClr val="EEAEB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Calibri"/>
                <a:ea typeface="Calibri"/>
                <a:cs typeface="Calibri"/>
                <a:sym typeface="Calibri"/>
              </a:rPr>
              <a:t>Environmental Protection and Climate Adaptation</a:t>
            </a:r>
            <a:endParaRPr b="1" sz="24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19"/>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Benefits for the City</a:t>
            </a:r>
            <a:endParaRPr>
              <a:latin typeface="Calibri"/>
              <a:ea typeface="Calibri"/>
              <a:cs typeface="Calibri"/>
              <a:sym typeface="Calibri"/>
            </a:endParaRPr>
          </a:p>
        </p:txBody>
      </p:sp>
      <p:sp>
        <p:nvSpPr>
          <p:cNvPr id="245" name="Google Shape;245;p19"/>
          <p:cNvSpPr txBox="1"/>
          <p:nvPr>
            <p:ph idx="1" type="body"/>
          </p:nvPr>
        </p:nvSpPr>
        <p:spPr>
          <a:xfrm>
            <a:off x="3869268" y="864108"/>
            <a:ext cx="7315200"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lang="en-US" sz="2800">
                <a:latin typeface="Calibri"/>
                <a:ea typeface="Calibri"/>
                <a:cs typeface="Calibri"/>
                <a:sym typeface="Calibri"/>
              </a:rPr>
              <a:t>Improved quality of life for residents.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Increased energy efficiency and cost savings.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Reduced impacts of climate change.</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Enhanced attractiveness of the city as a place to live and invest.</a:t>
            </a:r>
            <a:endParaRPr sz="2800">
              <a:latin typeface="Calibri"/>
              <a:ea typeface="Calibri"/>
              <a:cs typeface="Calibri"/>
              <a:sym typeface="Calibri"/>
            </a:endParaRPr>
          </a:p>
        </p:txBody>
      </p:sp>
      <p:sp>
        <p:nvSpPr>
          <p:cNvPr id="246" name="Google Shape;246;p19"/>
          <p:cNvSpPr/>
          <p:nvPr/>
        </p:nvSpPr>
        <p:spPr>
          <a:xfrm>
            <a:off x="0" y="708338"/>
            <a:ext cx="3429000" cy="830997"/>
          </a:xfrm>
          <a:prstGeom prst="rect">
            <a:avLst/>
          </a:prstGeom>
          <a:solidFill>
            <a:srgbClr val="EEAEB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Calibri"/>
                <a:ea typeface="Calibri"/>
                <a:cs typeface="Calibri"/>
                <a:sym typeface="Calibri"/>
              </a:rPr>
              <a:t>Environmental Protection and Climate Adaptation</a:t>
            </a:r>
            <a:endParaRPr b="1" sz="24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
          <p:cNvSpPr txBox="1"/>
          <p:nvPr>
            <p:ph idx="1" type="body"/>
          </p:nvPr>
        </p:nvSpPr>
        <p:spPr>
          <a:xfrm>
            <a:off x="3869268" y="1123838"/>
            <a:ext cx="7315200" cy="486091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lang="en-US" sz="2800">
                <a:latin typeface="Calibri"/>
                <a:ea typeface="Calibri"/>
                <a:cs typeface="Calibri"/>
                <a:sym typeface="Calibri"/>
              </a:rPr>
              <a:t>Smart City is a modern concept of urban development that involves the use of advanced information and communication technologies (ICT) to improve the quality of life of residents, increase the efficiency of urban services, and ensure sustainable resource management.</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At the heart of the smart city idea is the human being – their needs, safety, comfort, and access to services.</a:t>
            </a:r>
            <a:endParaRPr sz="2800">
              <a:latin typeface="Calibri"/>
              <a:ea typeface="Calibri"/>
              <a:cs typeface="Calibri"/>
              <a:sym typeface="Calibri"/>
            </a:endParaRPr>
          </a:p>
        </p:txBody>
      </p:sp>
      <p:sp>
        <p:nvSpPr>
          <p:cNvPr id="109" name="Google Shape;109;p2"/>
          <p:cNvSpPr txBox="1"/>
          <p:nvPr>
            <p:ph type="title"/>
          </p:nvPr>
        </p:nvSpPr>
        <p:spPr>
          <a:xfrm>
            <a:off x="252919" y="1123838"/>
            <a:ext cx="2947482" cy="4291126"/>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The concept of a Smart City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20"/>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Sustainable spatial planning for </a:t>
            </a:r>
            <a:br>
              <a:rPr lang="en-US">
                <a:latin typeface="Calibri"/>
                <a:ea typeface="Calibri"/>
                <a:cs typeface="Calibri"/>
                <a:sym typeface="Calibri"/>
              </a:rPr>
            </a:br>
            <a:r>
              <a:rPr lang="en-US">
                <a:latin typeface="Calibri"/>
                <a:ea typeface="Calibri"/>
                <a:cs typeface="Calibri"/>
                <a:sym typeface="Calibri"/>
              </a:rPr>
              <a:t>a smart city</a:t>
            </a:r>
            <a:endParaRPr>
              <a:latin typeface="Calibri"/>
              <a:ea typeface="Calibri"/>
              <a:cs typeface="Calibri"/>
              <a:sym typeface="Calibri"/>
            </a:endParaRPr>
          </a:p>
        </p:txBody>
      </p:sp>
      <p:sp>
        <p:nvSpPr>
          <p:cNvPr id="253" name="Google Shape;253;p20"/>
          <p:cNvSpPr txBox="1"/>
          <p:nvPr>
            <p:ph idx="1" type="body"/>
          </p:nvPr>
        </p:nvSpPr>
        <p:spPr>
          <a:xfrm>
            <a:off x="3869268" y="604380"/>
            <a:ext cx="7315200"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lang="en-US" sz="2800">
                <a:latin typeface="Calibri"/>
                <a:ea typeface="Calibri"/>
                <a:cs typeface="Calibri"/>
                <a:sym typeface="Calibri"/>
              </a:rPr>
              <a:t>It is the process of shaping urban space in a way that balances social, economic, and environmental needs — for both present and future generations.</a:t>
            </a:r>
            <a:endParaRPr sz="2800">
              <a:latin typeface="Calibri"/>
              <a:ea typeface="Calibri"/>
              <a:cs typeface="Calibri"/>
              <a:sym typeface="Calibri"/>
            </a:endParaRPr>
          </a:p>
        </p:txBody>
      </p:sp>
      <p:sp>
        <p:nvSpPr>
          <p:cNvPr id="254" name="Google Shape;254;p20"/>
          <p:cNvSpPr/>
          <p:nvPr/>
        </p:nvSpPr>
        <p:spPr>
          <a:xfrm>
            <a:off x="1" y="754505"/>
            <a:ext cx="3428999" cy="830997"/>
          </a:xfrm>
          <a:prstGeom prst="rect">
            <a:avLst/>
          </a:prstGeom>
          <a:solidFill>
            <a:srgbClr val="B0E3ED"/>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Sustainable spatial planning</a:t>
            </a:r>
            <a:endParaRPr b="1" sz="24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21"/>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The importance of sustainable spatial planning for a smart city</a:t>
            </a:r>
            <a:endParaRPr>
              <a:latin typeface="Calibri"/>
              <a:ea typeface="Calibri"/>
              <a:cs typeface="Calibri"/>
              <a:sym typeface="Calibri"/>
            </a:endParaRPr>
          </a:p>
        </p:txBody>
      </p:sp>
      <p:sp>
        <p:nvSpPr>
          <p:cNvPr id="261" name="Google Shape;261;p21"/>
          <p:cNvSpPr txBox="1"/>
          <p:nvPr>
            <p:ph idx="1" type="body"/>
          </p:nvPr>
        </p:nvSpPr>
        <p:spPr>
          <a:xfrm>
            <a:off x="3869267" y="864108"/>
            <a:ext cx="7646457"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Font typeface="Arial"/>
              <a:buChar char="•"/>
            </a:pPr>
            <a:r>
              <a:rPr lang="en-US" sz="2800">
                <a:latin typeface="Calibri"/>
                <a:ea typeface="Calibri"/>
                <a:cs typeface="Calibri"/>
                <a:sym typeface="Calibri"/>
              </a:rPr>
              <a:t>It creates a foundation for implementing modern technologies in a responsible manner.</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Font typeface="Arial"/>
              <a:buChar char="•"/>
            </a:pPr>
            <a:r>
              <a:rPr lang="en-US" sz="2800">
                <a:latin typeface="Calibri"/>
                <a:ea typeface="Calibri"/>
                <a:cs typeface="Calibri"/>
                <a:sym typeface="Calibri"/>
              </a:rPr>
              <a:t>It supports the integration of city functions (housing, transport, services, recreation).</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Font typeface="Arial"/>
              <a:buChar char="•"/>
            </a:pPr>
            <a:r>
              <a:rPr lang="en-US" sz="2800">
                <a:latin typeface="Calibri"/>
                <a:ea typeface="Calibri"/>
                <a:cs typeface="Calibri"/>
                <a:sym typeface="Calibri"/>
              </a:rPr>
              <a:t>It reduces the carbon footprint through compact development and limiting urban sprawl.</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Font typeface="Arial"/>
              <a:buChar char="•"/>
            </a:pPr>
            <a:r>
              <a:rPr lang="en-US" sz="2800">
                <a:latin typeface="Calibri"/>
                <a:ea typeface="Calibri"/>
                <a:cs typeface="Calibri"/>
                <a:sym typeface="Calibri"/>
              </a:rPr>
              <a:t>It facilitates access to green spaces, public transport, cycling, and pedestrian infrastructure.</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Font typeface="Arial"/>
              <a:buChar char="•"/>
            </a:pPr>
            <a:r>
              <a:rPr lang="en-US" sz="2800">
                <a:latin typeface="Calibri"/>
                <a:ea typeface="Calibri"/>
                <a:cs typeface="Calibri"/>
                <a:sym typeface="Calibri"/>
              </a:rPr>
              <a:t>It strengthens social participation in planning processes.</a:t>
            </a:r>
            <a:endParaRPr sz="2800">
              <a:latin typeface="Calibri"/>
              <a:ea typeface="Calibri"/>
              <a:cs typeface="Calibri"/>
              <a:sym typeface="Calibri"/>
            </a:endParaRPr>
          </a:p>
        </p:txBody>
      </p:sp>
      <p:sp>
        <p:nvSpPr>
          <p:cNvPr id="262" name="Google Shape;262;p21"/>
          <p:cNvSpPr/>
          <p:nvPr/>
        </p:nvSpPr>
        <p:spPr>
          <a:xfrm>
            <a:off x="1" y="754505"/>
            <a:ext cx="3428999" cy="830997"/>
          </a:xfrm>
          <a:prstGeom prst="rect">
            <a:avLst/>
          </a:prstGeom>
          <a:solidFill>
            <a:srgbClr val="B0E3ED"/>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Sustainable spatial planning</a:t>
            </a:r>
            <a:endParaRPr b="1" sz="24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22"/>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Main areas of action</a:t>
            </a:r>
            <a:endParaRPr>
              <a:latin typeface="Calibri"/>
              <a:ea typeface="Calibri"/>
              <a:cs typeface="Calibri"/>
              <a:sym typeface="Calibri"/>
            </a:endParaRPr>
          </a:p>
        </p:txBody>
      </p:sp>
      <p:sp>
        <p:nvSpPr>
          <p:cNvPr id="269" name="Google Shape;269;p22"/>
          <p:cNvSpPr txBox="1"/>
          <p:nvPr>
            <p:ph idx="1" type="body"/>
          </p:nvPr>
        </p:nvSpPr>
        <p:spPr>
          <a:xfrm>
            <a:off x="3697817" y="864108"/>
            <a:ext cx="8060796" cy="512064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800"/>
              <a:buNone/>
            </a:pPr>
            <a:r>
              <a:rPr b="1" lang="en-US" sz="2800">
                <a:latin typeface="Calibri"/>
                <a:ea typeface="Calibri"/>
                <a:cs typeface="Calibri"/>
                <a:sym typeface="Calibri"/>
              </a:rPr>
              <a:t>Reduction of CO₂ and other pollutant emissions:</a:t>
            </a:r>
            <a:endParaRPr b="1"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    Implementation of renewable energy sources (solar, wind energy)</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    Promotion of low-emission transport (electromobility, public transport)</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    Intelligent energy and infrastructure management (smart grids)</a:t>
            </a:r>
            <a:endParaRPr sz="2800">
              <a:latin typeface="Calibri"/>
              <a:ea typeface="Calibri"/>
              <a:cs typeface="Calibri"/>
              <a:sym typeface="Calibri"/>
            </a:endParaRPr>
          </a:p>
          <a:p>
            <a:pPr indent="0" lvl="0" marL="0" rtl="0" algn="l">
              <a:lnSpc>
                <a:spcPct val="90000"/>
              </a:lnSpc>
              <a:spcBef>
                <a:spcPts val="1200"/>
              </a:spcBef>
              <a:spcAft>
                <a:spcPts val="0"/>
              </a:spcAft>
              <a:buSzPts val="2800"/>
              <a:buNone/>
            </a:pPr>
            <a:r>
              <a:rPr b="1" lang="en-US" sz="2800">
                <a:latin typeface="Calibri"/>
                <a:ea typeface="Calibri"/>
                <a:cs typeface="Calibri"/>
                <a:sym typeface="Calibri"/>
              </a:rPr>
              <a:t>Efficient resource management:</a:t>
            </a:r>
            <a:endParaRPr b="1"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Saving water and energy</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Recycling and waste management</a:t>
            </a:r>
            <a:endParaRPr sz="2800">
              <a:latin typeface="Calibri"/>
              <a:ea typeface="Calibri"/>
              <a:cs typeface="Calibri"/>
              <a:sym typeface="Calibri"/>
            </a:endParaRPr>
          </a:p>
        </p:txBody>
      </p:sp>
      <p:sp>
        <p:nvSpPr>
          <p:cNvPr id="270" name="Google Shape;270;p22"/>
          <p:cNvSpPr/>
          <p:nvPr/>
        </p:nvSpPr>
        <p:spPr>
          <a:xfrm>
            <a:off x="1" y="754505"/>
            <a:ext cx="3428999" cy="830997"/>
          </a:xfrm>
          <a:prstGeom prst="rect">
            <a:avLst/>
          </a:prstGeom>
          <a:solidFill>
            <a:srgbClr val="B0E3ED"/>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Sustainable spatial planning</a:t>
            </a:r>
            <a:endParaRPr b="1" sz="2400">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23"/>
          <p:cNvSpPr txBox="1"/>
          <p:nvPr>
            <p:ph idx="1" type="body"/>
          </p:nvPr>
        </p:nvSpPr>
        <p:spPr>
          <a:xfrm>
            <a:off x="3869268" y="864108"/>
            <a:ext cx="7315200" cy="51206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b="1" lang="en-US" sz="2800">
                <a:latin typeface="Calibri"/>
                <a:ea typeface="Calibri"/>
                <a:cs typeface="Calibri"/>
                <a:sym typeface="Calibri"/>
              </a:rPr>
              <a:t>Climate adaptation:</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Infrastructure resilient to extreme weather events (floods, droughts, heatwaves)</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Monitoring and early warning systems</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Spatial planning that takes climate risks into account</a:t>
            </a:r>
            <a:endParaRPr/>
          </a:p>
          <a:p>
            <a:pPr indent="-55880" lvl="0" marL="182880" rtl="0" algn="l">
              <a:lnSpc>
                <a:spcPct val="90000"/>
              </a:lnSpc>
              <a:spcBef>
                <a:spcPts val="1200"/>
              </a:spcBef>
              <a:spcAft>
                <a:spcPts val="0"/>
              </a:spcAft>
              <a:buSzPts val="2000"/>
              <a:buNone/>
            </a:pPr>
            <a:r>
              <a:t/>
            </a:r>
            <a:endParaRPr/>
          </a:p>
        </p:txBody>
      </p:sp>
      <p:sp>
        <p:nvSpPr>
          <p:cNvPr id="277" name="Google Shape;277;p23"/>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Main areas of action</a:t>
            </a:r>
            <a:endParaRPr>
              <a:latin typeface="Calibri"/>
              <a:ea typeface="Calibri"/>
              <a:cs typeface="Calibri"/>
              <a:sym typeface="Calibri"/>
            </a:endParaRPr>
          </a:p>
        </p:txBody>
      </p:sp>
      <p:sp>
        <p:nvSpPr>
          <p:cNvPr id="278" name="Google Shape;278;p23"/>
          <p:cNvSpPr/>
          <p:nvPr/>
        </p:nvSpPr>
        <p:spPr>
          <a:xfrm>
            <a:off x="1" y="754505"/>
            <a:ext cx="3428999" cy="830997"/>
          </a:xfrm>
          <a:prstGeom prst="rect">
            <a:avLst/>
          </a:prstGeom>
          <a:solidFill>
            <a:srgbClr val="B0E3ED"/>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Sustainable spatial planning</a:t>
            </a:r>
            <a:endParaRPr b="1" sz="2400">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24"/>
          <p:cNvSpPr txBox="1"/>
          <p:nvPr>
            <p:ph idx="1" type="body"/>
          </p:nvPr>
        </p:nvSpPr>
        <p:spPr>
          <a:xfrm>
            <a:off x="3869268" y="864108"/>
            <a:ext cx="7746470"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lang="en-US" sz="2800">
                <a:latin typeface="Calibri"/>
                <a:ea typeface="Calibri"/>
                <a:cs typeface="Calibri"/>
                <a:sym typeface="Calibri"/>
              </a:rPr>
              <a:t>Sustainable public transport</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Development of shared mobility</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Electromobility</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Intelligent traffic management</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Active transport (walking and cycling)</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Mobility as a Service (MaaS)</a:t>
            </a:r>
            <a:endParaRPr sz="2800">
              <a:latin typeface="Calibri"/>
              <a:ea typeface="Calibri"/>
              <a:cs typeface="Calibri"/>
              <a:sym typeface="Calibri"/>
            </a:endParaRPr>
          </a:p>
          <a:p>
            <a:pPr indent="-55880" lvl="0" marL="182880" rtl="0" algn="l">
              <a:lnSpc>
                <a:spcPct val="90000"/>
              </a:lnSpc>
              <a:spcBef>
                <a:spcPts val="1200"/>
              </a:spcBef>
              <a:spcAft>
                <a:spcPts val="0"/>
              </a:spcAft>
              <a:buSzPts val="2000"/>
              <a:buNone/>
            </a:pPr>
            <a:r>
              <a:t/>
            </a:r>
            <a:endParaRPr/>
          </a:p>
        </p:txBody>
      </p:sp>
      <p:sp>
        <p:nvSpPr>
          <p:cNvPr id="285" name="Google Shape;285;p24"/>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Key features of efficient and eco-friendly transport systems</a:t>
            </a:r>
            <a:br>
              <a:rPr b="1" lang="en-US">
                <a:latin typeface="Calibri"/>
                <a:ea typeface="Calibri"/>
                <a:cs typeface="Calibri"/>
                <a:sym typeface="Calibri"/>
              </a:rPr>
            </a:b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25"/>
          <p:cNvSpPr txBox="1"/>
          <p:nvPr>
            <p:ph idx="1" type="body"/>
          </p:nvPr>
        </p:nvSpPr>
        <p:spPr>
          <a:xfrm>
            <a:off x="3869268" y="864108"/>
            <a:ext cx="7689320"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lang="en-US" sz="2800">
                <a:latin typeface="Calibri"/>
                <a:ea typeface="Calibri"/>
                <a:cs typeface="Calibri"/>
                <a:sym typeface="Calibri"/>
              </a:rPr>
              <a:t>The electric bus is part of the project - Promoting Green Electric Mobility for Urban Transport in Bhutan and wider Hindu Kush Himalaya—implemented through a partnership between United Nations Industrial Development Organisation, the Prime Minister’s Office, the Thimphu City Council and CBS.</a:t>
            </a:r>
            <a:endParaRPr sz="2800">
              <a:latin typeface="Calibri"/>
              <a:ea typeface="Calibri"/>
              <a:cs typeface="Calibri"/>
              <a:sym typeface="Calibri"/>
            </a:endParaRPr>
          </a:p>
        </p:txBody>
      </p:sp>
      <p:sp>
        <p:nvSpPr>
          <p:cNvPr id="292" name="Google Shape;292;p25"/>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200"/>
              <a:buFont typeface="Calibri"/>
              <a:buNone/>
            </a:pPr>
            <a:r>
              <a:rPr b="1" lang="en-US" sz="3200">
                <a:latin typeface="Calibri"/>
                <a:ea typeface="Calibri"/>
                <a:cs typeface="Calibri"/>
                <a:sym typeface="Calibri"/>
              </a:rPr>
              <a:t>Seeds of smart solutions</a:t>
            </a:r>
            <a:br>
              <a:rPr lang="en-US" sz="3200">
                <a:latin typeface="Calibri"/>
                <a:ea typeface="Calibri"/>
                <a:cs typeface="Calibri"/>
                <a:sym typeface="Calibri"/>
              </a:rPr>
            </a:br>
            <a:r>
              <a:rPr lang="en-US" sz="3200">
                <a:latin typeface="Calibri"/>
                <a:ea typeface="Calibri"/>
                <a:cs typeface="Calibri"/>
                <a:sym typeface="Calibri"/>
              </a:rPr>
              <a:t>– local innovations that can evolve towards full smart mobility systems</a:t>
            </a:r>
            <a:br>
              <a:rPr lang="en-US" sz="3200">
                <a:latin typeface="Calibri"/>
                <a:ea typeface="Calibri"/>
                <a:cs typeface="Calibri"/>
                <a:sym typeface="Calibri"/>
              </a:rPr>
            </a:br>
            <a:endParaRPr sz="3200">
              <a:latin typeface="Calibri"/>
              <a:ea typeface="Calibri"/>
              <a:cs typeface="Calibri"/>
              <a:sym typeface="Calibri"/>
            </a:endParaRPr>
          </a:p>
        </p:txBody>
      </p:sp>
      <p:sp>
        <p:nvSpPr>
          <p:cNvPr id="293" name="Google Shape;293;p25"/>
          <p:cNvSpPr/>
          <p:nvPr/>
        </p:nvSpPr>
        <p:spPr>
          <a:xfrm>
            <a:off x="5016" y="6110783"/>
            <a:ext cx="3443288" cy="646331"/>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Bhutan tries electric bus as focus shifts to eco-friendly transport</a:t>
            </a:r>
            <a:endParaRPr b="1" sz="1800">
              <a:solidFill>
                <a:schemeClr val="dk1"/>
              </a:solidFill>
              <a:latin typeface="Calibri"/>
              <a:ea typeface="Calibri"/>
              <a:cs typeface="Calibri"/>
              <a:sym typeface="Calibri"/>
            </a:endParaRPr>
          </a:p>
        </p:txBody>
      </p:sp>
      <p:sp>
        <p:nvSpPr>
          <p:cNvPr id="294" name="Google Shape;294;p25"/>
          <p:cNvSpPr/>
          <p:nvPr/>
        </p:nvSpPr>
        <p:spPr>
          <a:xfrm>
            <a:off x="3675858" y="508000"/>
            <a:ext cx="8071642" cy="5738501"/>
          </a:xfrm>
          <a:prstGeom prst="rect">
            <a:avLst/>
          </a:prstGeom>
          <a:solidFill>
            <a:srgbClr val="8BD5E4">
              <a:alpha val="2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2000">
              <a:solidFill>
                <a:srgbClr val="000000"/>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26"/>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200"/>
              <a:buFont typeface="Calibri"/>
              <a:buNone/>
            </a:pPr>
            <a:r>
              <a:rPr b="1" lang="en-US" sz="3200">
                <a:latin typeface="Calibri"/>
                <a:ea typeface="Calibri"/>
                <a:cs typeface="Calibri"/>
                <a:sym typeface="Calibri"/>
              </a:rPr>
              <a:t>Seeds of smart solutions</a:t>
            </a:r>
            <a:br>
              <a:rPr lang="en-US" sz="3200">
                <a:latin typeface="Calibri"/>
                <a:ea typeface="Calibri"/>
                <a:cs typeface="Calibri"/>
                <a:sym typeface="Calibri"/>
              </a:rPr>
            </a:br>
            <a:r>
              <a:rPr lang="en-US" sz="3200">
                <a:latin typeface="Calibri"/>
                <a:ea typeface="Calibri"/>
                <a:cs typeface="Calibri"/>
                <a:sym typeface="Calibri"/>
              </a:rPr>
              <a:t>– local innovations that can evolve towards full smart mobility systems</a:t>
            </a:r>
            <a:br>
              <a:rPr lang="en-US" sz="3200">
                <a:latin typeface="Calibri"/>
                <a:ea typeface="Calibri"/>
                <a:cs typeface="Calibri"/>
                <a:sym typeface="Calibri"/>
              </a:rPr>
            </a:br>
            <a:endParaRPr sz="3200">
              <a:latin typeface="Calibri"/>
              <a:ea typeface="Calibri"/>
              <a:cs typeface="Calibri"/>
              <a:sym typeface="Calibri"/>
            </a:endParaRPr>
          </a:p>
        </p:txBody>
      </p:sp>
      <p:sp>
        <p:nvSpPr>
          <p:cNvPr id="301" name="Google Shape;301;p26"/>
          <p:cNvSpPr txBox="1"/>
          <p:nvPr>
            <p:ph idx="1" type="body"/>
          </p:nvPr>
        </p:nvSpPr>
        <p:spPr>
          <a:xfrm>
            <a:off x="3869268" y="864108"/>
            <a:ext cx="7803620" cy="51206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lang="en-US" sz="2800">
                <a:latin typeface="Calibri"/>
                <a:ea typeface="Calibri"/>
                <a:cs typeface="Calibri"/>
                <a:sym typeface="Calibri"/>
              </a:rPr>
              <a:t>Main goals of the project:</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Facilitating residents of Thimphu in accessing economic opportunities and services through the development of sustainable urban transport options.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Providing reliable, safe, and environmentally friendly urban mobility choices.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Improving infrastructure for public transport and pedestrians.</a:t>
            </a:r>
            <a:endParaRPr sz="2800">
              <a:latin typeface="Calibri"/>
              <a:ea typeface="Calibri"/>
              <a:cs typeface="Calibri"/>
              <a:sym typeface="Calibri"/>
            </a:endParaRPr>
          </a:p>
        </p:txBody>
      </p:sp>
      <p:sp>
        <p:nvSpPr>
          <p:cNvPr id="302" name="Google Shape;302;p26"/>
          <p:cNvSpPr/>
          <p:nvPr/>
        </p:nvSpPr>
        <p:spPr>
          <a:xfrm>
            <a:off x="5016" y="6110783"/>
            <a:ext cx="3443288" cy="646331"/>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Bhutan tries electric bus as focus shifts to eco-friendly transport</a:t>
            </a:r>
            <a:endParaRPr b="1" sz="1800">
              <a:solidFill>
                <a:schemeClr val="dk1"/>
              </a:solidFill>
              <a:latin typeface="Calibri"/>
              <a:ea typeface="Calibri"/>
              <a:cs typeface="Calibri"/>
              <a:sym typeface="Calibri"/>
            </a:endParaRPr>
          </a:p>
        </p:txBody>
      </p:sp>
      <p:sp>
        <p:nvSpPr>
          <p:cNvPr id="303" name="Google Shape;303;p26"/>
          <p:cNvSpPr/>
          <p:nvPr/>
        </p:nvSpPr>
        <p:spPr>
          <a:xfrm>
            <a:off x="3601246" y="695447"/>
            <a:ext cx="8071642" cy="5738501"/>
          </a:xfrm>
          <a:prstGeom prst="rect">
            <a:avLst/>
          </a:prstGeom>
          <a:solidFill>
            <a:srgbClr val="8BD5E4">
              <a:alpha val="2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2000">
              <a:solidFill>
                <a:srgbClr val="000000"/>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pic>
        <p:nvPicPr>
          <p:cNvPr id="309" name="Google Shape;309;p27"/>
          <p:cNvPicPr preferRelativeResize="0"/>
          <p:nvPr>
            <p:ph idx="1" type="body"/>
          </p:nvPr>
        </p:nvPicPr>
        <p:blipFill rotWithShape="1">
          <a:blip r:embed="rId3">
            <a:alphaModFix/>
          </a:blip>
          <a:srcRect b="0" l="0" r="0" t="0"/>
          <a:stretch/>
        </p:blipFill>
        <p:spPr>
          <a:xfrm>
            <a:off x="4112155" y="863600"/>
            <a:ext cx="6828366" cy="5121275"/>
          </a:xfrm>
          <a:prstGeom prst="rect">
            <a:avLst/>
          </a:prstGeom>
          <a:noFill/>
          <a:ln>
            <a:noFill/>
          </a:ln>
        </p:spPr>
      </p:pic>
      <p:sp>
        <p:nvSpPr>
          <p:cNvPr id="310" name="Google Shape;310;p27"/>
          <p:cNvSpPr/>
          <p:nvPr/>
        </p:nvSpPr>
        <p:spPr>
          <a:xfrm>
            <a:off x="8036455" y="6114534"/>
            <a:ext cx="2802370"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000">
                <a:solidFill>
                  <a:schemeClr val="dk1"/>
                </a:solidFill>
                <a:latin typeface="Corbel"/>
                <a:ea typeface="Corbel"/>
                <a:cs typeface="Corbel"/>
                <a:sym typeface="Corbel"/>
              </a:rPr>
              <a:t>https://en.sicomedia.com/2023/0720/24300.shtml</a:t>
            </a:r>
            <a:endParaRPr/>
          </a:p>
        </p:txBody>
      </p:sp>
      <p:sp>
        <p:nvSpPr>
          <p:cNvPr id="311" name="Google Shape;311;p27"/>
          <p:cNvSpPr txBox="1"/>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FFFFFF"/>
              </a:buClr>
              <a:buSzPts val="3200"/>
              <a:buFont typeface="Calibri"/>
              <a:buNone/>
            </a:pPr>
            <a:r>
              <a:rPr b="1" lang="en-US" sz="3200">
                <a:solidFill>
                  <a:srgbClr val="FFFFFF"/>
                </a:solidFill>
                <a:latin typeface="Calibri"/>
                <a:ea typeface="Calibri"/>
                <a:cs typeface="Calibri"/>
                <a:sym typeface="Calibri"/>
              </a:rPr>
              <a:t>Seeds of smart solutions</a:t>
            </a:r>
            <a:br>
              <a:rPr lang="en-US" sz="3200">
                <a:solidFill>
                  <a:srgbClr val="FFFFFF"/>
                </a:solidFill>
                <a:latin typeface="Calibri"/>
                <a:ea typeface="Calibri"/>
                <a:cs typeface="Calibri"/>
                <a:sym typeface="Calibri"/>
              </a:rPr>
            </a:br>
            <a:r>
              <a:rPr lang="en-US" sz="3200">
                <a:solidFill>
                  <a:srgbClr val="FFFFFF"/>
                </a:solidFill>
                <a:latin typeface="Calibri"/>
                <a:ea typeface="Calibri"/>
                <a:cs typeface="Calibri"/>
                <a:sym typeface="Calibri"/>
              </a:rPr>
              <a:t>– local innovations that can evolve towards full smart mobility systems</a:t>
            </a:r>
            <a:br>
              <a:rPr lang="en-US" sz="3200">
                <a:solidFill>
                  <a:srgbClr val="FFFFFF"/>
                </a:solidFill>
                <a:latin typeface="Calibri"/>
                <a:ea typeface="Calibri"/>
                <a:cs typeface="Calibri"/>
                <a:sym typeface="Calibri"/>
              </a:rPr>
            </a:br>
            <a:endParaRPr sz="3200">
              <a:solidFill>
                <a:srgbClr val="FFFFFF"/>
              </a:solidFill>
              <a:latin typeface="Calibri"/>
              <a:ea typeface="Calibri"/>
              <a:cs typeface="Calibri"/>
              <a:sym typeface="Calibri"/>
            </a:endParaRPr>
          </a:p>
        </p:txBody>
      </p:sp>
      <p:sp>
        <p:nvSpPr>
          <p:cNvPr id="312" name="Google Shape;312;p27"/>
          <p:cNvSpPr/>
          <p:nvPr/>
        </p:nvSpPr>
        <p:spPr>
          <a:xfrm>
            <a:off x="5016" y="6110783"/>
            <a:ext cx="3443288" cy="646331"/>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Bhutan tries electric bus as focus shifts to eco-friendly transport</a:t>
            </a:r>
            <a:endParaRPr b="1" sz="1800">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pic>
        <p:nvPicPr>
          <p:cNvPr id="318" name="Google Shape;318;p28"/>
          <p:cNvPicPr preferRelativeResize="0"/>
          <p:nvPr>
            <p:ph idx="1" type="body"/>
          </p:nvPr>
        </p:nvPicPr>
        <p:blipFill rotWithShape="1">
          <a:blip r:embed="rId3">
            <a:alphaModFix/>
          </a:blip>
          <a:srcRect b="0" l="0" r="0" t="0"/>
          <a:stretch/>
        </p:blipFill>
        <p:spPr>
          <a:xfrm>
            <a:off x="3868738" y="985837"/>
            <a:ext cx="7315200" cy="4876800"/>
          </a:xfrm>
          <a:prstGeom prst="rect">
            <a:avLst/>
          </a:prstGeom>
          <a:noFill/>
          <a:ln>
            <a:noFill/>
          </a:ln>
        </p:spPr>
      </p:pic>
      <p:sp>
        <p:nvSpPr>
          <p:cNvPr id="319" name="Google Shape;319;p28"/>
          <p:cNvSpPr/>
          <p:nvPr/>
        </p:nvSpPr>
        <p:spPr>
          <a:xfrm>
            <a:off x="3868738" y="6028035"/>
            <a:ext cx="801846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Corbel"/>
                <a:ea typeface="Corbel"/>
                <a:cs typeface="Corbel"/>
                <a:sym typeface="Corbel"/>
              </a:rPr>
              <a:t>https://nigt.re.kr/eng/newsImg.do?mode=view&amp;articleNo=2160&amp;title=%5BBhutan%5D+Thimphu+City+Green+Transport+Bus+Information+System+Exemplary+Project+Completion</a:t>
            </a:r>
            <a:endParaRPr/>
          </a:p>
        </p:txBody>
      </p:sp>
      <p:sp>
        <p:nvSpPr>
          <p:cNvPr id="320" name="Google Shape;320;p28"/>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200"/>
              <a:buFont typeface="Calibri"/>
              <a:buNone/>
            </a:pPr>
            <a:r>
              <a:rPr b="1" lang="en-US" sz="3200">
                <a:latin typeface="Calibri"/>
                <a:ea typeface="Calibri"/>
                <a:cs typeface="Calibri"/>
                <a:sym typeface="Calibri"/>
              </a:rPr>
              <a:t>Seeds of smart solutions</a:t>
            </a:r>
            <a:br>
              <a:rPr lang="en-US" sz="3200">
                <a:latin typeface="Calibri"/>
                <a:ea typeface="Calibri"/>
                <a:cs typeface="Calibri"/>
                <a:sym typeface="Calibri"/>
              </a:rPr>
            </a:br>
            <a:r>
              <a:rPr lang="en-US" sz="3200">
                <a:latin typeface="Calibri"/>
                <a:ea typeface="Calibri"/>
                <a:cs typeface="Calibri"/>
                <a:sym typeface="Calibri"/>
              </a:rPr>
              <a:t>– local innovations that can evolve towards full smart mobility systems</a:t>
            </a:r>
            <a:br>
              <a:rPr lang="en-US" sz="3200">
                <a:latin typeface="Calibri"/>
                <a:ea typeface="Calibri"/>
                <a:cs typeface="Calibri"/>
                <a:sym typeface="Calibri"/>
              </a:rPr>
            </a:br>
            <a:endParaRPr sz="3200">
              <a:latin typeface="Calibri"/>
              <a:ea typeface="Calibri"/>
              <a:cs typeface="Calibri"/>
              <a:sym typeface="Calibri"/>
            </a:endParaRPr>
          </a:p>
        </p:txBody>
      </p:sp>
      <p:sp>
        <p:nvSpPr>
          <p:cNvPr id="321" name="Google Shape;321;p28"/>
          <p:cNvSpPr/>
          <p:nvPr/>
        </p:nvSpPr>
        <p:spPr>
          <a:xfrm>
            <a:off x="5016" y="6110783"/>
            <a:ext cx="3443288" cy="646331"/>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Bhutan tries electric bus as focus shifts to eco-friendly transport</a:t>
            </a:r>
            <a:endParaRPr b="1" sz="18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graphicFrame>
        <p:nvGraphicFramePr>
          <p:cNvPr id="327" name="Google Shape;327;p29"/>
          <p:cNvGraphicFramePr/>
          <p:nvPr/>
        </p:nvGraphicFramePr>
        <p:xfrm>
          <a:off x="3856038" y="838060"/>
          <a:ext cx="3000000" cy="3000000"/>
        </p:xfrm>
        <a:graphic>
          <a:graphicData uri="http://schemas.openxmlformats.org/drawingml/2006/table">
            <a:tbl>
              <a:tblPr bandRow="1" firstRow="1">
                <a:noFill/>
                <a:tableStyleId>{8C9E67A6-7613-44D6-8D6F-7043CFD4EED3}</a:tableStyleId>
              </a:tblPr>
              <a:tblGrid>
                <a:gridCol w="2438400"/>
                <a:gridCol w="2438400"/>
                <a:gridCol w="2438400"/>
              </a:tblGrid>
              <a:tr h="1625600">
                <a:tc>
                  <a:txBody>
                    <a:bodyPr/>
                    <a:lstStyle/>
                    <a:p>
                      <a:pPr indent="0" lvl="0" marL="0" marR="0" rtl="0" algn="ctr">
                        <a:spcBef>
                          <a:spcPts val="0"/>
                        </a:spcBef>
                        <a:spcAft>
                          <a:spcPts val="0"/>
                        </a:spcAft>
                        <a:buNone/>
                      </a:pPr>
                      <a:r>
                        <a:rPr lang="en-US" sz="2000" u="none" cap="none" strike="noStrike">
                          <a:latin typeface="Calibri"/>
                          <a:ea typeface="Calibri"/>
                          <a:cs typeface="Calibri"/>
                          <a:sym typeface="Calibri"/>
                        </a:rPr>
                        <a:t>Priority bus transport infrastructure</a:t>
                      </a:r>
                      <a:endParaRPr sz="2000" u="none" cap="none" strike="noStrike">
                        <a:latin typeface="Calibri"/>
                        <a:ea typeface="Calibri"/>
                        <a:cs typeface="Calibri"/>
                        <a:sym typeface="Calibri"/>
                      </a:endParaRPr>
                    </a:p>
                  </a:txBody>
                  <a:tcPr marT="45725" marB="45725" marR="91450" marL="91450">
                    <a:solidFill>
                      <a:srgbClr val="002060"/>
                    </a:solidFill>
                  </a:tcPr>
                </a:tc>
                <a:tc>
                  <a:txBody>
                    <a:bodyPr/>
                    <a:lstStyle/>
                    <a:p>
                      <a:pPr indent="0" lvl="0" marL="0" marR="0" rtl="0" algn="ctr">
                        <a:spcBef>
                          <a:spcPts val="0"/>
                        </a:spcBef>
                        <a:spcAft>
                          <a:spcPts val="0"/>
                        </a:spcAft>
                        <a:buNone/>
                      </a:pPr>
                      <a:r>
                        <a:rPr lang="en-US" sz="2000" u="none" cap="none" strike="noStrike">
                          <a:latin typeface="Calibri"/>
                          <a:ea typeface="Calibri"/>
                          <a:cs typeface="Calibri"/>
                          <a:sym typeface="Calibri"/>
                        </a:rPr>
                        <a:t>Improvement of pedestrian infrastructure</a:t>
                      </a:r>
                      <a:endParaRPr sz="2000" u="none" cap="none" strike="noStrike">
                        <a:latin typeface="Calibri"/>
                        <a:ea typeface="Calibri"/>
                        <a:cs typeface="Calibri"/>
                        <a:sym typeface="Calibri"/>
                      </a:endParaRPr>
                    </a:p>
                  </a:txBody>
                  <a:tcPr marT="45725" marB="45725" marR="91450" marL="91450">
                    <a:solidFill>
                      <a:srgbClr val="002060"/>
                    </a:solidFill>
                  </a:tcPr>
                </a:tc>
                <a:tc>
                  <a:txBody>
                    <a:bodyPr/>
                    <a:lstStyle/>
                    <a:p>
                      <a:pPr indent="0" lvl="0" marL="0" marR="0" rtl="0" algn="ctr">
                        <a:spcBef>
                          <a:spcPts val="0"/>
                        </a:spcBef>
                        <a:spcAft>
                          <a:spcPts val="0"/>
                        </a:spcAft>
                        <a:buNone/>
                      </a:pPr>
                      <a:r>
                        <a:rPr lang="en-US" sz="2000" u="none" cap="none" strike="noStrike">
                          <a:latin typeface="Calibri"/>
                          <a:ea typeface="Calibri"/>
                          <a:cs typeface="Calibri"/>
                          <a:sym typeface="Calibri"/>
                        </a:rPr>
                        <a:t>Integration with the “Bhutan Transport 2040” vision</a:t>
                      </a:r>
                      <a:endParaRPr sz="2000" u="none" cap="none" strike="noStrike">
                        <a:latin typeface="Calibri"/>
                        <a:ea typeface="Calibri"/>
                        <a:cs typeface="Calibri"/>
                        <a:sym typeface="Calibri"/>
                      </a:endParaRPr>
                    </a:p>
                  </a:txBody>
                  <a:tcPr marT="45725" marB="45725" marR="91450" marL="91450">
                    <a:solidFill>
                      <a:srgbClr val="002060"/>
                    </a:solidFill>
                  </a:tcPr>
                </a:tc>
              </a:tr>
              <a:tr h="3149600">
                <a:tc>
                  <a:txBody>
                    <a:bodyPr/>
                    <a:lstStyle/>
                    <a:p>
                      <a:pPr indent="0" lvl="0" marL="0" marR="0" rtl="0" algn="ctr">
                        <a:spcBef>
                          <a:spcPts val="0"/>
                        </a:spcBef>
                        <a:spcAft>
                          <a:spcPts val="0"/>
                        </a:spcAft>
                        <a:buNone/>
                      </a:pPr>
                      <a:r>
                        <a:rPr lang="en-US" sz="1600" u="none" cap="none" strike="noStrike">
                          <a:latin typeface="Calibri"/>
                          <a:ea typeface="Calibri"/>
                          <a:cs typeface="Calibri"/>
                          <a:sym typeface="Calibri"/>
                        </a:rPr>
                        <a:t>Development of a 16-kilometer priority bus corridor along the north-south axis of Thimphu (from Babesa to Dechencholing), including features such as dedicated lanes, intersection priority, and modern traffic management systems.</a:t>
                      </a:r>
                      <a:endParaRPr sz="1600" u="none" cap="none" strike="noStrike">
                        <a:latin typeface="Calibri"/>
                        <a:ea typeface="Calibri"/>
                        <a:cs typeface="Calibri"/>
                        <a:sym typeface="Calibri"/>
                      </a:endParaRPr>
                    </a:p>
                  </a:txBody>
                  <a:tcPr marT="45725" marB="45725" marR="91450" marL="91450"/>
                </a:tc>
                <a:tc>
                  <a:txBody>
                    <a:bodyPr/>
                    <a:lstStyle/>
                    <a:p>
                      <a:pPr indent="0" lvl="0" marL="0" marR="0" rtl="0" algn="ctr">
                        <a:spcBef>
                          <a:spcPts val="0"/>
                        </a:spcBef>
                        <a:spcAft>
                          <a:spcPts val="0"/>
                        </a:spcAft>
                        <a:buNone/>
                      </a:pPr>
                      <a:r>
                        <a:rPr lang="en-US" sz="1600" u="none" cap="none" strike="noStrike">
                          <a:latin typeface="Calibri"/>
                          <a:ea typeface="Calibri"/>
                          <a:cs typeface="Calibri"/>
                          <a:sym typeface="Calibri"/>
                        </a:rPr>
                        <a:t>Construction of safe and accessible pedestrian routes in the city center and along main transport corridors</a:t>
                      </a:r>
                      <a:endParaRPr sz="1600" u="none" cap="none" strike="noStrike">
                        <a:latin typeface="Calibri"/>
                        <a:ea typeface="Calibri"/>
                        <a:cs typeface="Calibri"/>
                        <a:sym typeface="Calibri"/>
                      </a:endParaRPr>
                    </a:p>
                  </a:txBody>
                  <a:tcPr marT="45725" marB="45725" marR="91450" marL="91450"/>
                </a:tc>
                <a:tc>
                  <a:txBody>
                    <a:bodyPr/>
                    <a:lstStyle/>
                    <a:p>
                      <a:pPr indent="0" lvl="0" marL="0" marR="0" rtl="0" algn="ctr">
                        <a:spcBef>
                          <a:spcPts val="0"/>
                        </a:spcBef>
                        <a:spcAft>
                          <a:spcPts val="0"/>
                        </a:spcAft>
                        <a:buNone/>
                      </a:pPr>
                      <a:r>
                        <a:rPr lang="en-US" sz="1600" u="none" cap="none" strike="noStrike">
                          <a:latin typeface="Calibri"/>
                          <a:ea typeface="Calibri"/>
                          <a:cs typeface="Calibri"/>
                          <a:sym typeface="Calibri"/>
                        </a:rPr>
                        <a:t>The project aligns with the country’s long-term transport strategy, which focuses on creating “green” cities by promoting public transport and walking as the dominant modes of movement in urban areas.</a:t>
                      </a:r>
                      <a:endParaRPr sz="1600" u="none" cap="none" strike="noStrike">
                        <a:latin typeface="Calibri"/>
                        <a:ea typeface="Calibri"/>
                        <a:cs typeface="Calibri"/>
                        <a:sym typeface="Calibri"/>
                      </a:endParaRPr>
                    </a:p>
                  </a:txBody>
                  <a:tcPr marT="45725" marB="45725" marR="91450" marL="91450"/>
                </a:tc>
              </a:tr>
            </a:tbl>
          </a:graphicData>
        </a:graphic>
      </p:graphicFrame>
      <p:sp>
        <p:nvSpPr>
          <p:cNvPr id="328" name="Google Shape;328;p29"/>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200"/>
              <a:buFont typeface="Calibri"/>
              <a:buNone/>
            </a:pPr>
            <a:r>
              <a:rPr lang="en-US" sz="3200">
                <a:latin typeface="Calibri"/>
                <a:ea typeface="Calibri"/>
                <a:cs typeface="Calibri"/>
                <a:sym typeface="Calibri"/>
              </a:rPr>
              <a:t>Key components of the project</a:t>
            </a:r>
            <a:endParaRPr sz="32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3"/>
          <p:cNvSpPr txBox="1"/>
          <p:nvPr>
            <p:ph type="title"/>
          </p:nvPr>
        </p:nvSpPr>
        <p:spPr>
          <a:xfrm>
            <a:off x="252919" y="1123837"/>
            <a:ext cx="2947482" cy="431970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Key features </a:t>
            </a:r>
            <a:br>
              <a:rPr lang="en-US">
                <a:latin typeface="Calibri"/>
                <a:ea typeface="Calibri"/>
                <a:cs typeface="Calibri"/>
                <a:sym typeface="Calibri"/>
              </a:rPr>
            </a:br>
            <a:r>
              <a:rPr lang="en-US">
                <a:latin typeface="Calibri"/>
                <a:ea typeface="Calibri"/>
                <a:cs typeface="Calibri"/>
                <a:sym typeface="Calibri"/>
              </a:rPr>
              <a:t>of a Smart City</a:t>
            </a:r>
            <a:endParaRPr>
              <a:latin typeface="Calibri"/>
              <a:ea typeface="Calibri"/>
              <a:cs typeface="Calibri"/>
              <a:sym typeface="Calibri"/>
            </a:endParaRPr>
          </a:p>
        </p:txBody>
      </p:sp>
      <p:pic>
        <p:nvPicPr>
          <p:cNvPr id="116" name="Google Shape;116;p3"/>
          <p:cNvPicPr preferRelativeResize="0"/>
          <p:nvPr>
            <p:ph idx="1" type="body"/>
          </p:nvPr>
        </p:nvPicPr>
        <p:blipFill rotWithShape="1">
          <a:blip r:embed="rId3">
            <a:alphaModFix/>
          </a:blip>
          <a:srcRect b="0" l="0" r="0" t="0"/>
          <a:stretch/>
        </p:blipFill>
        <p:spPr>
          <a:xfrm>
            <a:off x="3868738" y="985837"/>
            <a:ext cx="7315200" cy="48768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30"/>
          <p:cNvSpPr txBox="1"/>
          <p:nvPr>
            <p:ph idx="1" type="body"/>
          </p:nvPr>
        </p:nvSpPr>
        <p:spPr>
          <a:xfrm>
            <a:off x="3869267" y="864108"/>
            <a:ext cx="7717895"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lang="en-US" sz="2800">
                <a:latin typeface="Calibri"/>
                <a:ea typeface="Calibri"/>
                <a:cs typeface="Calibri"/>
                <a:sym typeface="Calibri"/>
              </a:rPr>
              <a:t>BGTP (Bhutan Green Transport Project) represents Bhutan’s approach to sustainable development, combining the modernization of transport infrastructure with environmental protection and improving residents’ quality of life. This project can serve as a model for other developing countries striving to implement smart urban mobility solutions.</a:t>
            </a:r>
            <a:endParaRPr sz="2800">
              <a:latin typeface="Calibri"/>
              <a:ea typeface="Calibri"/>
              <a:cs typeface="Calibri"/>
              <a:sym typeface="Calibri"/>
            </a:endParaRPr>
          </a:p>
        </p:txBody>
      </p:sp>
      <p:sp>
        <p:nvSpPr>
          <p:cNvPr id="335" name="Google Shape;335;p30"/>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200"/>
              <a:buFont typeface="Calibri"/>
              <a:buNone/>
            </a:pPr>
            <a:r>
              <a:rPr b="1" lang="en-US" sz="3200">
                <a:latin typeface="Calibri"/>
                <a:ea typeface="Calibri"/>
                <a:cs typeface="Calibri"/>
                <a:sym typeface="Calibri"/>
              </a:rPr>
              <a:t>Seeds of smart solutions</a:t>
            </a:r>
            <a:br>
              <a:rPr lang="en-US" sz="3200">
                <a:latin typeface="Calibri"/>
                <a:ea typeface="Calibri"/>
                <a:cs typeface="Calibri"/>
                <a:sym typeface="Calibri"/>
              </a:rPr>
            </a:br>
            <a:r>
              <a:rPr lang="en-US" sz="3200">
                <a:latin typeface="Calibri"/>
                <a:ea typeface="Calibri"/>
                <a:cs typeface="Calibri"/>
                <a:sym typeface="Calibri"/>
              </a:rPr>
              <a:t>– local innovations that can evolve towards full smart mobility systems</a:t>
            </a:r>
            <a:br>
              <a:rPr lang="en-US" sz="3200">
                <a:latin typeface="Calibri"/>
                <a:ea typeface="Calibri"/>
                <a:cs typeface="Calibri"/>
                <a:sym typeface="Calibri"/>
              </a:rPr>
            </a:br>
            <a:endParaRPr sz="3200">
              <a:latin typeface="Calibri"/>
              <a:ea typeface="Calibri"/>
              <a:cs typeface="Calibri"/>
              <a:sym typeface="Calibri"/>
            </a:endParaRPr>
          </a:p>
        </p:txBody>
      </p:sp>
      <p:sp>
        <p:nvSpPr>
          <p:cNvPr id="336" name="Google Shape;336;p30"/>
          <p:cNvSpPr/>
          <p:nvPr/>
        </p:nvSpPr>
        <p:spPr>
          <a:xfrm>
            <a:off x="5016" y="6110783"/>
            <a:ext cx="3443288" cy="646331"/>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Bhutan tries electric bus as focus shifts to eco-friendly transport</a:t>
            </a:r>
            <a:endParaRPr b="1" sz="1800">
              <a:solidFill>
                <a:schemeClr val="dk1"/>
              </a:solidFill>
              <a:latin typeface="Calibri"/>
              <a:ea typeface="Calibri"/>
              <a:cs typeface="Calibri"/>
              <a:sym typeface="Calibri"/>
            </a:endParaRPr>
          </a:p>
        </p:txBody>
      </p:sp>
      <p:sp>
        <p:nvSpPr>
          <p:cNvPr id="337" name="Google Shape;337;p30"/>
          <p:cNvSpPr/>
          <p:nvPr/>
        </p:nvSpPr>
        <p:spPr>
          <a:xfrm>
            <a:off x="3692393" y="864108"/>
            <a:ext cx="8071642" cy="5246675"/>
          </a:xfrm>
          <a:prstGeom prst="rect">
            <a:avLst/>
          </a:prstGeom>
          <a:solidFill>
            <a:srgbClr val="8BD5E4">
              <a:alpha val="2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2000">
              <a:solidFill>
                <a:srgbClr val="000000"/>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31"/>
          <p:cNvSpPr txBox="1"/>
          <p:nvPr>
            <p:ph idx="1" type="body"/>
          </p:nvPr>
        </p:nvSpPr>
        <p:spPr>
          <a:xfrm>
            <a:off x="3869268" y="864108"/>
            <a:ext cx="7315200"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lang="en-US" sz="2800">
                <a:latin typeface="Calibri"/>
                <a:ea typeface="Calibri"/>
                <a:cs typeface="Calibri"/>
                <a:sym typeface="Calibri"/>
              </a:rPr>
              <a:t>Smart mobility is an approach to planning and organizing urban transport using modern technologies, aimed at providing an efficient, sustainable, and accessible transportation system.</a:t>
            </a:r>
            <a:endParaRPr sz="2800">
              <a:latin typeface="Calibri"/>
              <a:ea typeface="Calibri"/>
              <a:cs typeface="Calibri"/>
              <a:sym typeface="Calibri"/>
            </a:endParaRPr>
          </a:p>
        </p:txBody>
      </p:sp>
      <p:sp>
        <p:nvSpPr>
          <p:cNvPr id="344" name="Google Shape;344;p31"/>
          <p:cNvSpPr txBox="1"/>
          <p:nvPr>
            <p:ph type="title"/>
          </p:nvPr>
        </p:nvSpPr>
        <p:spPr>
          <a:xfrm>
            <a:off x="110044" y="1080975"/>
            <a:ext cx="3333244" cy="393393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The concept </a:t>
            </a:r>
            <a:br>
              <a:rPr lang="en-US">
                <a:latin typeface="Calibri"/>
                <a:ea typeface="Calibri"/>
                <a:cs typeface="Calibri"/>
                <a:sym typeface="Calibri"/>
              </a:rPr>
            </a:br>
            <a:r>
              <a:rPr lang="en-US">
                <a:latin typeface="Calibri"/>
                <a:ea typeface="Calibri"/>
                <a:cs typeface="Calibri"/>
                <a:sym typeface="Calibri"/>
              </a:rPr>
              <a:t>of Smart Mobility</a:t>
            </a:r>
            <a:endParaRPr>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32"/>
          <p:cNvSpPr txBox="1"/>
          <p:nvPr>
            <p:ph type="title"/>
          </p:nvPr>
        </p:nvSpPr>
        <p:spPr>
          <a:xfrm>
            <a:off x="124330" y="1309574"/>
            <a:ext cx="3407858" cy="384821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Key benefits </a:t>
            </a:r>
            <a:br>
              <a:rPr lang="en-US">
                <a:latin typeface="Calibri"/>
                <a:ea typeface="Calibri"/>
                <a:cs typeface="Calibri"/>
                <a:sym typeface="Calibri"/>
              </a:rPr>
            </a:br>
            <a:r>
              <a:rPr lang="en-US">
                <a:latin typeface="Calibri"/>
                <a:ea typeface="Calibri"/>
                <a:cs typeface="Calibri"/>
                <a:sym typeface="Calibri"/>
              </a:rPr>
              <a:t>of Smart Mobility</a:t>
            </a:r>
            <a:endParaRPr>
              <a:latin typeface="Calibri"/>
              <a:ea typeface="Calibri"/>
              <a:cs typeface="Calibri"/>
              <a:sym typeface="Calibri"/>
            </a:endParaRPr>
          </a:p>
        </p:txBody>
      </p:sp>
      <p:sp>
        <p:nvSpPr>
          <p:cNvPr id="351" name="Google Shape;351;p32"/>
          <p:cNvSpPr/>
          <p:nvPr/>
        </p:nvSpPr>
        <p:spPr>
          <a:xfrm>
            <a:off x="3532188" y="927971"/>
            <a:ext cx="3870476" cy="2322285"/>
          </a:xfrm>
          <a:prstGeom prst="rect">
            <a:avLst/>
          </a:prstGeom>
          <a:solidFill>
            <a:srgbClr val="E58789">
              <a:alpha val="52941"/>
            </a:srgbClr>
          </a:solidFill>
          <a:ln cap="flat" cmpd="sng" w="107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85000"/>
              </a:lnSpc>
              <a:spcBef>
                <a:spcPts val="0"/>
              </a:spcBef>
              <a:spcAft>
                <a:spcPts val="0"/>
              </a:spcAft>
              <a:buNone/>
            </a:pPr>
            <a:r>
              <a:rPr lang="en-US" sz="1800">
                <a:solidFill>
                  <a:schemeClr val="lt1"/>
                </a:solidFill>
                <a:latin typeface="Corbel"/>
                <a:ea typeface="Corbel"/>
                <a:cs typeface="Corbel"/>
                <a:sym typeface="Corbel"/>
              </a:rPr>
              <a:t>Economic</a:t>
            </a:r>
            <a:endParaRPr sz="1800">
              <a:solidFill>
                <a:schemeClr val="lt1"/>
              </a:solidFill>
              <a:latin typeface="Corbel"/>
              <a:ea typeface="Corbel"/>
              <a:cs typeface="Corbel"/>
              <a:sym typeface="Corbel"/>
            </a:endParaRPr>
          </a:p>
        </p:txBody>
      </p:sp>
      <p:sp>
        <p:nvSpPr>
          <p:cNvPr id="352" name="Google Shape;352;p32"/>
          <p:cNvSpPr/>
          <p:nvPr/>
        </p:nvSpPr>
        <p:spPr>
          <a:xfrm>
            <a:off x="7789711" y="927971"/>
            <a:ext cx="3870476" cy="2322285"/>
          </a:xfrm>
          <a:prstGeom prst="rect">
            <a:avLst/>
          </a:prstGeom>
          <a:solidFill>
            <a:srgbClr val="002060">
              <a:alpha val="42745"/>
            </a:srgbClr>
          </a:solidFill>
          <a:ln cap="flat" cmpd="sng" w="107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85000"/>
              </a:lnSpc>
              <a:spcBef>
                <a:spcPts val="0"/>
              </a:spcBef>
              <a:spcAft>
                <a:spcPts val="0"/>
              </a:spcAft>
              <a:buNone/>
            </a:pPr>
            <a:r>
              <a:rPr lang="en-US" sz="1800">
                <a:solidFill>
                  <a:schemeClr val="lt1"/>
                </a:solidFill>
                <a:latin typeface="Corbel"/>
                <a:ea typeface="Corbel"/>
                <a:cs typeface="Corbel"/>
                <a:sym typeface="Corbel"/>
              </a:rPr>
              <a:t>Environmental</a:t>
            </a:r>
            <a:endParaRPr sz="1800">
              <a:solidFill>
                <a:schemeClr val="lt1"/>
              </a:solidFill>
              <a:latin typeface="Corbel"/>
              <a:ea typeface="Corbel"/>
              <a:cs typeface="Corbel"/>
              <a:sym typeface="Corbel"/>
            </a:endParaRPr>
          </a:p>
        </p:txBody>
      </p:sp>
      <p:sp>
        <p:nvSpPr>
          <p:cNvPr id="353" name="Google Shape;353;p32"/>
          <p:cNvSpPr/>
          <p:nvPr/>
        </p:nvSpPr>
        <p:spPr>
          <a:xfrm>
            <a:off x="5660949" y="3598598"/>
            <a:ext cx="3870476" cy="2322285"/>
          </a:xfrm>
          <a:prstGeom prst="rect">
            <a:avLst/>
          </a:prstGeom>
          <a:solidFill>
            <a:schemeClr val="accent2">
              <a:alpha val="46666"/>
            </a:schemeClr>
          </a:solidFill>
          <a:ln cap="flat" cmpd="sng" w="107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85000"/>
              </a:lnSpc>
              <a:spcBef>
                <a:spcPts val="0"/>
              </a:spcBef>
              <a:spcAft>
                <a:spcPts val="0"/>
              </a:spcAft>
              <a:buNone/>
            </a:pPr>
            <a:r>
              <a:rPr lang="en-US" sz="1800">
                <a:solidFill>
                  <a:schemeClr val="lt1"/>
                </a:solidFill>
                <a:latin typeface="Corbel"/>
                <a:ea typeface="Corbel"/>
                <a:cs typeface="Corbel"/>
                <a:sym typeface="Corbel"/>
              </a:rPr>
              <a:t>Social</a:t>
            </a:r>
            <a:endParaRPr sz="1800">
              <a:solidFill>
                <a:schemeClr val="lt1"/>
              </a:solidFill>
              <a:latin typeface="Corbel"/>
              <a:ea typeface="Corbel"/>
              <a:cs typeface="Corbel"/>
              <a:sym typeface="Corbe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33"/>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Economic Benefits</a:t>
            </a:r>
            <a:br>
              <a:rPr lang="en-US"/>
            </a:br>
            <a:endParaRPr/>
          </a:p>
        </p:txBody>
      </p:sp>
      <p:sp>
        <p:nvSpPr>
          <p:cNvPr id="360" name="Google Shape;360;p33"/>
          <p:cNvSpPr txBox="1"/>
          <p:nvPr>
            <p:ph idx="1" type="body"/>
          </p:nvPr>
        </p:nvSpPr>
        <p:spPr>
          <a:xfrm>
            <a:off x="3754967" y="1123837"/>
            <a:ext cx="7832195" cy="5120640"/>
          </a:xfrm>
          <a:prstGeom prst="rect">
            <a:avLst/>
          </a:prstGeom>
          <a:noFill/>
          <a:ln>
            <a:noFill/>
          </a:ln>
        </p:spPr>
        <p:txBody>
          <a:bodyPr anchorCtr="0" anchor="ctr" bIns="45700" lIns="91425" spcFirstLastPara="1" rIns="91425" wrap="square" tIns="45700">
            <a:noAutofit/>
          </a:bodyPr>
          <a:lstStyle/>
          <a:p>
            <a:pPr indent="-182880" lvl="0" marL="182880" rtl="0" algn="l">
              <a:lnSpc>
                <a:spcPct val="90000"/>
              </a:lnSpc>
              <a:spcBef>
                <a:spcPts val="0"/>
              </a:spcBef>
              <a:spcAft>
                <a:spcPts val="0"/>
              </a:spcAft>
              <a:buSzPts val="2800"/>
              <a:buChar char="●"/>
            </a:pPr>
            <a:r>
              <a:rPr b="1" lang="en-US" sz="2800">
                <a:latin typeface="Calibri"/>
                <a:ea typeface="Calibri"/>
                <a:cs typeface="Calibri"/>
                <a:sym typeface="Calibri"/>
              </a:rPr>
              <a:t>Reduction of transport costs</a:t>
            </a:r>
            <a:br>
              <a:rPr lang="en-US" sz="2800">
                <a:latin typeface="Calibri"/>
                <a:ea typeface="Calibri"/>
                <a:cs typeface="Calibri"/>
                <a:sym typeface="Calibri"/>
              </a:rPr>
            </a:br>
            <a:r>
              <a:rPr lang="en-US" sz="2800">
                <a:latin typeface="Calibri"/>
                <a:ea typeface="Calibri"/>
                <a:cs typeface="Calibri"/>
                <a:sym typeface="Calibri"/>
              </a:rPr>
              <a:t>Smart mobility solutions like shared vehicles, ride-pooling, and optimized routing reduce the need for private car ownership and lower fuel consumption. This translates into savings on vehicle purchase, maintenance, fuel, and parking fees for individuals and businesses.</a:t>
            </a:r>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Better accessibility to workplaces and services</a:t>
            </a:r>
            <a:br>
              <a:rPr lang="en-US" sz="2800">
                <a:latin typeface="Calibri"/>
                <a:ea typeface="Calibri"/>
                <a:cs typeface="Calibri"/>
                <a:sym typeface="Calibri"/>
              </a:rPr>
            </a:br>
            <a:r>
              <a:rPr lang="en-US" sz="2800">
                <a:latin typeface="Calibri"/>
                <a:ea typeface="Calibri"/>
                <a:cs typeface="Calibri"/>
                <a:sym typeface="Calibri"/>
              </a:rPr>
              <a:t>Integrated mobility systems and first/last mile solutions improve access to jobs, healthcare, education, and retail, especially for residents in suburban or underserved areas. This connectivity boosts workforce participation and economic inclusion.</a:t>
            </a:r>
            <a:endParaRPr/>
          </a:p>
          <a:p>
            <a:pPr indent="-5080" lvl="0" marL="182880" rtl="0" algn="l">
              <a:lnSpc>
                <a:spcPct val="90000"/>
              </a:lnSpc>
              <a:spcBef>
                <a:spcPts val="1200"/>
              </a:spcBef>
              <a:spcAft>
                <a:spcPts val="0"/>
              </a:spcAft>
              <a:buSzPts val="2800"/>
              <a:buNone/>
            </a:pPr>
            <a:r>
              <a:t/>
            </a:r>
            <a:endParaRPr sz="28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34"/>
          <p:cNvSpPr txBox="1"/>
          <p:nvPr>
            <p:ph idx="1" type="body"/>
          </p:nvPr>
        </p:nvSpPr>
        <p:spPr>
          <a:xfrm>
            <a:off x="3869267" y="864108"/>
            <a:ext cx="7703607"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b="1" lang="en-US" sz="2800">
                <a:latin typeface="Calibri"/>
                <a:ea typeface="Calibri"/>
                <a:cs typeface="Calibri"/>
                <a:sym typeface="Calibri"/>
              </a:rPr>
              <a:t>Increased efficiency of goods and people flows</a:t>
            </a:r>
            <a:br>
              <a:rPr lang="en-US" sz="2800">
                <a:latin typeface="Calibri"/>
                <a:ea typeface="Calibri"/>
                <a:cs typeface="Calibri"/>
                <a:sym typeface="Calibri"/>
              </a:rPr>
            </a:br>
            <a:r>
              <a:rPr lang="en-US" sz="2800">
                <a:latin typeface="Calibri"/>
                <a:ea typeface="Calibri"/>
                <a:cs typeface="Calibri"/>
                <a:sym typeface="Calibri"/>
              </a:rPr>
              <a:t>Smart logistics, real-time traffic management, and multimodal transport reduce congestion and delays, speeding up deliveries and commutes. This efficiency lowers operational costs for businesses and enhances overall urban productivity.</a:t>
            </a:r>
            <a:endParaRPr/>
          </a:p>
          <a:p>
            <a:pPr indent="-55880" lvl="0" marL="182880" rtl="0" algn="l">
              <a:lnSpc>
                <a:spcPct val="90000"/>
              </a:lnSpc>
              <a:spcBef>
                <a:spcPts val="1200"/>
              </a:spcBef>
              <a:spcAft>
                <a:spcPts val="0"/>
              </a:spcAft>
              <a:buSzPts val="2000"/>
              <a:buNone/>
            </a:pPr>
            <a:r>
              <a:t/>
            </a:r>
            <a:endParaRPr/>
          </a:p>
        </p:txBody>
      </p:sp>
      <p:sp>
        <p:nvSpPr>
          <p:cNvPr id="367" name="Google Shape;367;p34"/>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Economic Benefits</a:t>
            </a:r>
            <a:br>
              <a:rPr lang="en-US"/>
            </a:b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35"/>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Environmental Benefits</a:t>
            </a:r>
            <a:endParaRPr>
              <a:latin typeface="Calibri"/>
              <a:ea typeface="Calibri"/>
              <a:cs typeface="Calibri"/>
              <a:sym typeface="Calibri"/>
            </a:endParaRPr>
          </a:p>
        </p:txBody>
      </p:sp>
      <p:sp>
        <p:nvSpPr>
          <p:cNvPr id="374" name="Google Shape;374;p35"/>
          <p:cNvSpPr txBox="1"/>
          <p:nvPr>
            <p:ph idx="1" type="body"/>
          </p:nvPr>
        </p:nvSpPr>
        <p:spPr>
          <a:xfrm>
            <a:off x="3597805" y="864108"/>
            <a:ext cx="7975070" cy="512064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800"/>
              <a:buNone/>
            </a:pPr>
            <a:r>
              <a:rPr b="1" lang="en-US" sz="2800">
                <a:latin typeface="Calibri"/>
                <a:ea typeface="Calibri"/>
                <a:cs typeface="Calibri"/>
                <a:sym typeface="Calibri"/>
              </a:rPr>
              <a:t>Reduction of CO₂ emissions and air pollution:</a:t>
            </a:r>
            <a:endParaRPr b="1"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By promoting electric vehicles, shared mobility, and public transport use, smart mobility decreases reliance on fossil fuels, cutting greenhouse gas emissions and harmful air pollutants that affect public health.</a:t>
            </a:r>
            <a:endParaRPr sz="2800">
              <a:latin typeface="Calibri"/>
              <a:ea typeface="Calibri"/>
              <a:cs typeface="Calibri"/>
              <a:sym typeface="Calibri"/>
            </a:endParaRPr>
          </a:p>
          <a:p>
            <a:pPr indent="0" lvl="0" marL="0" rtl="0" algn="l">
              <a:lnSpc>
                <a:spcPct val="90000"/>
              </a:lnSpc>
              <a:spcBef>
                <a:spcPts val="1200"/>
              </a:spcBef>
              <a:spcAft>
                <a:spcPts val="0"/>
              </a:spcAft>
              <a:buSzPts val="2800"/>
              <a:buNone/>
            </a:pPr>
            <a:r>
              <a:rPr b="1" lang="en-US" sz="2800">
                <a:latin typeface="Calibri"/>
                <a:ea typeface="Calibri"/>
                <a:cs typeface="Calibri"/>
                <a:sym typeface="Calibri"/>
              </a:rPr>
              <a:t>Limitation of noise pollution:</a:t>
            </a:r>
            <a:endParaRPr b="1"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Quieter electric vehicles and better traffic flow management reduce urban noise levels, improving comfort and reducing stress for city residents.</a:t>
            </a:r>
            <a:endParaRPr sz="2800">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36"/>
          <p:cNvSpPr txBox="1"/>
          <p:nvPr>
            <p:ph idx="1" type="body"/>
          </p:nvPr>
        </p:nvSpPr>
        <p:spPr>
          <a:xfrm>
            <a:off x="3869268" y="864108"/>
            <a:ext cx="7315200" cy="51206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b="1" lang="en-US" sz="2800">
                <a:latin typeface="Calibri"/>
                <a:ea typeface="Calibri"/>
                <a:cs typeface="Calibri"/>
                <a:sym typeface="Calibri"/>
              </a:rPr>
              <a:t>Reduced space consumption</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Shared mobility and improved public transport reduce the number of private cars on roads, freeing up space currently used for parking lots and wide streets. This reclaimed space can be transformed into green areas, pedestrian zones, or bike lanes.</a:t>
            </a:r>
            <a:endParaRPr sz="2800">
              <a:latin typeface="Calibri"/>
              <a:ea typeface="Calibri"/>
              <a:cs typeface="Calibri"/>
              <a:sym typeface="Calibri"/>
            </a:endParaRPr>
          </a:p>
          <a:p>
            <a:pPr indent="-55880" lvl="0" marL="182880" rtl="0" algn="l">
              <a:lnSpc>
                <a:spcPct val="90000"/>
              </a:lnSpc>
              <a:spcBef>
                <a:spcPts val="1200"/>
              </a:spcBef>
              <a:spcAft>
                <a:spcPts val="0"/>
              </a:spcAft>
              <a:buSzPts val="2000"/>
              <a:buNone/>
            </a:pPr>
            <a:r>
              <a:t/>
            </a:r>
            <a:endParaRPr/>
          </a:p>
        </p:txBody>
      </p:sp>
      <p:sp>
        <p:nvSpPr>
          <p:cNvPr id="381" name="Google Shape;381;p36"/>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Environmental Benefits</a:t>
            </a:r>
            <a:endParaRPr>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37"/>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Social Benefits</a:t>
            </a:r>
            <a:br>
              <a:rPr b="1" lang="en-US">
                <a:latin typeface="Calibri"/>
                <a:ea typeface="Calibri"/>
                <a:cs typeface="Calibri"/>
                <a:sym typeface="Calibri"/>
              </a:rPr>
            </a:br>
            <a:endParaRPr b="1">
              <a:latin typeface="Calibri"/>
              <a:ea typeface="Calibri"/>
              <a:cs typeface="Calibri"/>
              <a:sym typeface="Calibri"/>
            </a:endParaRPr>
          </a:p>
        </p:txBody>
      </p:sp>
      <p:sp>
        <p:nvSpPr>
          <p:cNvPr id="388" name="Google Shape;388;p37"/>
          <p:cNvSpPr txBox="1"/>
          <p:nvPr>
            <p:ph idx="1" type="body"/>
          </p:nvPr>
        </p:nvSpPr>
        <p:spPr>
          <a:xfrm>
            <a:off x="3597805" y="864108"/>
            <a:ext cx="8175095" cy="512064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800"/>
              <a:buNone/>
            </a:pPr>
            <a:r>
              <a:rPr b="1" lang="en-US" sz="2800">
                <a:latin typeface="Calibri"/>
                <a:ea typeface="Calibri"/>
                <a:cs typeface="Calibri"/>
                <a:sym typeface="Calibri"/>
              </a:rPr>
              <a:t>Increased accessibility of transport for all social groups</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    Smart mobility fosters inclusive transport options tailored for people with disabilities, elderly citizens, and low-income groups. Affordable, on-demand services and user-friendly apps make mobility more equitable.</a:t>
            </a:r>
            <a:endParaRPr/>
          </a:p>
          <a:p>
            <a:pPr indent="0" lvl="0" marL="0" rtl="0" algn="l">
              <a:lnSpc>
                <a:spcPct val="90000"/>
              </a:lnSpc>
              <a:spcBef>
                <a:spcPts val="1200"/>
              </a:spcBef>
              <a:spcAft>
                <a:spcPts val="0"/>
              </a:spcAft>
              <a:buSzPts val="2800"/>
              <a:buNone/>
            </a:pPr>
            <a:r>
              <a:rPr b="1" lang="en-US" sz="2800">
                <a:latin typeface="Calibri"/>
                <a:ea typeface="Calibri"/>
                <a:cs typeface="Calibri"/>
                <a:sym typeface="Calibri"/>
              </a:rPr>
              <a:t>Improvement of safety and quality of life in the city</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    Smart traffic control systems reduce accidents and optimize traffic flow, while fewer cars and more active transport options contribute to healthier, safer urban environments.</a:t>
            </a:r>
            <a:endParaRPr sz="2800">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38"/>
          <p:cNvSpPr txBox="1"/>
          <p:nvPr>
            <p:ph idx="1" type="body"/>
          </p:nvPr>
        </p:nvSpPr>
        <p:spPr>
          <a:xfrm>
            <a:off x="3869267" y="864108"/>
            <a:ext cx="7832195" cy="51206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b="1" lang="en-US" sz="2800">
                <a:latin typeface="Calibri"/>
                <a:ea typeface="Calibri"/>
                <a:cs typeface="Calibri"/>
                <a:sym typeface="Calibri"/>
              </a:rPr>
              <a:t>Promotion of active mobility (walking, cycling)</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    Smart city planning and mobility apps encourage walking and cycling by improving infrastructure (bike lanes, pedestrian paths) and providing real-time information, thus enhancing public health and reducing emissions.</a:t>
            </a:r>
            <a:endParaRPr sz="2800">
              <a:latin typeface="Calibri"/>
              <a:ea typeface="Calibri"/>
              <a:cs typeface="Calibri"/>
              <a:sym typeface="Calibri"/>
            </a:endParaRPr>
          </a:p>
          <a:p>
            <a:pPr indent="-55880" lvl="0" marL="182880" rtl="0" algn="l">
              <a:lnSpc>
                <a:spcPct val="90000"/>
              </a:lnSpc>
              <a:spcBef>
                <a:spcPts val="1200"/>
              </a:spcBef>
              <a:spcAft>
                <a:spcPts val="0"/>
              </a:spcAft>
              <a:buSzPts val="2000"/>
              <a:buNone/>
            </a:pPr>
            <a:r>
              <a:t/>
            </a:r>
            <a:endParaRPr/>
          </a:p>
        </p:txBody>
      </p:sp>
      <p:sp>
        <p:nvSpPr>
          <p:cNvPr id="395" name="Google Shape;395;p38"/>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Social Benefits</a:t>
            </a:r>
            <a:br>
              <a:rPr b="1" lang="en-US">
                <a:latin typeface="Calibri"/>
                <a:ea typeface="Calibri"/>
                <a:cs typeface="Calibri"/>
                <a:sym typeface="Calibri"/>
              </a:rPr>
            </a:br>
            <a:endParaRPr b="1">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39"/>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Key components of Smart Mobility</a:t>
            </a:r>
            <a:endParaRPr>
              <a:latin typeface="Calibri"/>
              <a:ea typeface="Calibri"/>
              <a:cs typeface="Calibri"/>
              <a:sym typeface="Calibri"/>
            </a:endParaRPr>
          </a:p>
        </p:txBody>
      </p:sp>
      <p:sp>
        <p:nvSpPr>
          <p:cNvPr id="402" name="Google Shape;402;p39"/>
          <p:cNvSpPr txBox="1"/>
          <p:nvPr>
            <p:ph idx="1" type="body"/>
          </p:nvPr>
        </p:nvSpPr>
        <p:spPr>
          <a:xfrm>
            <a:off x="3869268" y="864108"/>
            <a:ext cx="7315200"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lang="en-US" sz="2800">
                <a:latin typeface="Calibri"/>
                <a:ea typeface="Calibri"/>
                <a:cs typeface="Calibri"/>
                <a:sym typeface="Calibri"/>
              </a:rPr>
              <a:t>Shared Mobility (carsharing, bikesharing, ridesharing)</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Electromobility (electric vehicles and charging infrastructure)</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Public Transport Enhanced by Technology</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Mobility-as-a-Service (MaaS)</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Smart Traffic and Infrastructure Management</a:t>
            </a:r>
            <a:endParaRPr sz="280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4"/>
          <p:cNvSpPr txBox="1"/>
          <p:nvPr>
            <p:ph type="title"/>
          </p:nvPr>
        </p:nvSpPr>
        <p:spPr>
          <a:xfrm>
            <a:off x="357187" y="2000251"/>
            <a:ext cx="2845341" cy="27432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Why are data crucial for a smart city?</a:t>
            </a:r>
            <a:endParaRPr>
              <a:latin typeface="Calibri"/>
              <a:ea typeface="Calibri"/>
              <a:cs typeface="Calibri"/>
              <a:sym typeface="Calibri"/>
            </a:endParaRPr>
          </a:p>
        </p:txBody>
      </p:sp>
      <p:sp>
        <p:nvSpPr>
          <p:cNvPr id="123" name="Google Shape;123;p4"/>
          <p:cNvSpPr txBox="1"/>
          <p:nvPr>
            <p:ph idx="1" type="body"/>
          </p:nvPr>
        </p:nvSpPr>
        <p:spPr>
          <a:xfrm>
            <a:off x="3869267" y="864108"/>
            <a:ext cx="7848115" cy="51206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lang="en-US" sz="2800">
                <a:latin typeface="Calibri"/>
                <a:ea typeface="Calibri"/>
                <a:cs typeface="Calibri"/>
                <a:sym typeface="Calibri"/>
              </a:rPr>
              <a:t>A smart city is a city that "</a:t>
            </a:r>
            <a:r>
              <a:rPr i="1" lang="en-US" sz="2800">
                <a:latin typeface="Calibri"/>
                <a:ea typeface="Calibri"/>
                <a:cs typeface="Calibri"/>
                <a:sym typeface="Calibri"/>
              </a:rPr>
              <a:t>knows what is happening within it</a:t>
            </a:r>
            <a:r>
              <a:rPr lang="en-US" sz="2800">
                <a:latin typeface="Calibri"/>
                <a:ea typeface="Calibri"/>
                <a:cs typeface="Calibri"/>
                <a:sym typeface="Calibri"/>
              </a:rPr>
              <a:t>."</a:t>
            </a:r>
            <a:br>
              <a:rPr lang="en-US" sz="2800">
                <a:latin typeface="Calibri"/>
                <a:ea typeface="Calibri"/>
                <a:cs typeface="Calibri"/>
                <a:sym typeface="Calibri"/>
              </a:rPr>
            </a:br>
            <a:r>
              <a:rPr lang="en-US" sz="2800">
                <a:latin typeface="Calibri"/>
                <a:ea typeface="Calibri"/>
                <a:cs typeface="Calibri"/>
                <a:sym typeface="Calibri"/>
              </a:rPr>
              <a:t>City management is based on:</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collecting real-time data (from sensors, urban systems),</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analyzing this data,</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making informed decisions based on it.</a:t>
            </a:r>
            <a:endParaRPr/>
          </a:p>
          <a:p>
            <a:pPr indent="-55880" lvl="0" marL="182880" rtl="0" algn="l">
              <a:lnSpc>
                <a:spcPct val="90000"/>
              </a:lnSpc>
              <a:spcBef>
                <a:spcPts val="1200"/>
              </a:spcBef>
              <a:spcAft>
                <a:spcPts val="0"/>
              </a:spcAft>
              <a:buSzPts val="2000"/>
              <a:buNone/>
            </a:pPr>
            <a:r>
              <a:t/>
            </a:r>
            <a:endParaRPr/>
          </a:p>
        </p:txBody>
      </p:sp>
      <p:sp>
        <p:nvSpPr>
          <p:cNvPr id="124" name="Google Shape;124;p4"/>
          <p:cNvSpPr/>
          <p:nvPr/>
        </p:nvSpPr>
        <p:spPr>
          <a:xfrm>
            <a:off x="14288" y="594646"/>
            <a:ext cx="3429000" cy="830997"/>
          </a:xfrm>
          <a:prstGeom prst="rect">
            <a:avLst/>
          </a:prstGeom>
          <a:solidFill>
            <a:srgbClr val="D8D8D8"/>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Calibri"/>
                <a:ea typeface="Calibri"/>
                <a:cs typeface="Calibri"/>
                <a:sym typeface="Calibri"/>
              </a:rPr>
              <a:t>Integrated Urban Data Management Systems</a:t>
            </a:r>
            <a:endParaRPr b="1" sz="2400">
              <a:solidFill>
                <a:schemeClr val="dk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40"/>
          <p:cNvSpPr txBox="1"/>
          <p:nvPr>
            <p:ph idx="1" type="body"/>
          </p:nvPr>
        </p:nvSpPr>
        <p:spPr>
          <a:xfrm>
            <a:off x="3726392" y="604380"/>
            <a:ext cx="7875057"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b="1" lang="en-US" sz="2800">
                <a:latin typeface="Calibri"/>
                <a:ea typeface="Calibri"/>
                <a:cs typeface="Calibri"/>
                <a:sym typeface="Calibri"/>
              </a:rPr>
              <a:t>Carsharing</a:t>
            </a:r>
            <a:r>
              <a:rPr lang="en-US" sz="2800">
                <a:latin typeface="Calibri"/>
                <a:ea typeface="Calibri"/>
                <a:cs typeface="Calibri"/>
                <a:sym typeface="Calibri"/>
              </a:rPr>
              <a:t>: short-term rental of cars through apps, often charged by the hour or kilometer, reducing the need to own a private vehicle.</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Bikesharing and scootersharing</a:t>
            </a:r>
            <a:r>
              <a:rPr lang="en-US" sz="2800">
                <a:latin typeface="Calibri"/>
                <a:ea typeface="Calibri"/>
                <a:cs typeface="Calibri"/>
                <a:sym typeface="Calibri"/>
              </a:rPr>
              <a:t>: shared fleets of bicycles and e-scooters available for one-way trips, helping cover short urban distances.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Ridesharing and ride-hailing</a:t>
            </a:r>
            <a:r>
              <a:rPr lang="en-US" sz="2800">
                <a:latin typeface="Calibri"/>
                <a:ea typeface="Calibri"/>
                <a:cs typeface="Calibri"/>
                <a:sym typeface="Calibri"/>
              </a:rPr>
              <a:t>: platforms that connect passengers with drivers or help people share rides going in the same direction to reduce traffic and costs.</a:t>
            </a:r>
            <a:endParaRPr sz="2800">
              <a:latin typeface="Calibri"/>
              <a:ea typeface="Calibri"/>
              <a:cs typeface="Calibri"/>
              <a:sym typeface="Calibri"/>
            </a:endParaRPr>
          </a:p>
        </p:txBody>
      </p:sp>
      <p:sp>
        <p:nvSpPr>
          <p:cNvPr id="409" name="Google Shape;409;p40"/>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Shared Mobility (carsharing, bikesharing, ridesharing)</a:t>
            </a:r>
            <a:endParaRPr>
              <a:latin typeface="Calibri"/>
              <a:ea typeface="Calibri"/>
              <a:cs typeface="Calibri"/>
              <a:sym typeface="Calibri"/>
            </a:endParaRPr>
          </a:p>
        </p:txBody>
      </p:sp>
      <p:sp>
        <p:nvSpPr>
          <p:cNvPr id="410" name="Google Shape;410;p40"/>
          <p:cNvSpPr/>
          <p:nvPr/>
        </p:nvSpPr>
        <p:spPr>
          <a:xfrm>
            <a:off x="5345644" y="5725020"/>
            <a:ext cx="6141507" cy="646331"/>
          </a:xfrm>
          <a:prstGeom prst="rect">
            <a:avLst/>
          </a:prstGeom>
          <a:solidFill>
            <a:srgbClr val="F6D6D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orbel"/>
                <a:ea typeface="Corbel"/>
                <a:cs typeface="Corbel"/>
                <a:sym typeface="Corbel"/>
              </a:rPr>
              <a:t>Shared mobility means offering flexible, on-demand access to different vehicles and rides, rather than private ownership. </a:t>
            </a:r>
            <a:endParaRPr sz="1800">
              <a:solidFill>
                <a:schemeClr val="dk1"/>
              </a:solidFill>
              <a:latin typeface="Corbel"/>
              <a:ea typeface="Corbel"/>
              <a:cs typeface="Corbel"/>
              <a:sym typeface="Corbe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41"/>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Shared Mobility (carsharing, bikesharing, ridesharing)</a:t>
            </a:r>
            <a:endParaRPr>
              <a:latin typeface="Calibri"/>
              <a:ea typeface="Calibri"/>
              <a:cs typeface="Calibri"/>
              <a:sym typeface="Calibri"/>
            </a:endParaRPr>
          </a:p>
        </p:txBody>
      </p:sp>
      <p:sp>
        <p:nvSpPr>
          <p:cNvPr id="417" name="Google Shape;417;p41"/>
          <p:cNvSpPr txBox="1"/>
          <p:nvPr>
            <p:ph idx="1" type="body"/>
          </p:nvPr>
        </p:nvSpPr>
        <p:spPr>
          <a:xfrm>
            <a:off x="3854981" y="604380"/>
            <a:ext cx="7632170"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b="1" lang="en-US" sz="2800">
                <a:latin typeface="Calibri"/>
                <a:ea typeface="Calibri"/>
                <a:cs typeface="Calibri"/>
                <a:sym typeface="Calibri"/>
              </a:rPr>
              <a:t>Efficient use of resources: </a:t>
            </a:r>
            <a:r>
              <a:rPr lang="en-US" sz="2800">
                <a:latin typeface="Calibri"/>
                <a:ea typeface="Calibri"/>
                <a:cs typeface="Calibri"/>
                <a:sym typeface="Calibri"/>
              </a:rPr>
              <a:t>By sharing vehicles instead of owning them, fewer cars and bikes are needed overall, reducing production, maintenance, and parking demands.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Flexibility and convenience: </a:t>
            </a:r>
            <a:r>
              <a:rPr lang="en-US" sz="2800">
                <a:latin typeface="Calibri"/>
                <a:ea typeface="Calibri"/>
                <a:cs typeface="Calibri"/>
                <a:sym typeface="Calibri"/>
              </a:rPr>
              <a:t>Users can choose the most suitable transport mode depending on their needs—cars for longer trips, bikes or scooters for short distances, and ridesharing for commuting.</a:t>
            </a:r>
            <a:endParaRPr sz="2800">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42"/>
          <p:cNvSpPr txBox="1"/>
          <p:nvPr>
            <p:ph idx="1" type="body"/>
          </p:nvPr>
        </p:nvSpPr>
        <p:spPr>
          <a:xfrm>
            <a:off x="3869267" y="864108"/>
            <a:ext cx="7760757"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b="1" lang="en-US" sz="2800">
                <a:latin typeface="Calibri"/>
                <a:ea typeface="Calibri"/>
                <a:cs typeface="Calibri"/>
                <a:sym typeface="Calibri"/>
              </a:rPr>
              <a:t>Cost savings: </a:t>
            </a:r>
            <a:r>
              <a:rPr lang="en-US" sz="2800">
                <a:latin typeface="Calibri"/>
                <a:ea typeface="Calibri"/>
                <a:cs typeface="Calibri"/>
                <a:sym typeface="Calibri"/>
              </a:rPr>
              <a:t>Shared mobility lowers individual transport costs by spreading them across many users, making mobility more affordable, especially for people who only need occasional access to a vehicle.</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Reduced congestion: </a:t>
            </a:r>
            <a:r>
              <a:rPr lang="en-US" sz="2800">
                <a:latin typeface="Calibri"/>
                <a:ea typeface="Calibri"/>
                <a:cs typeface="Calibri"/>
                <a:sym typeface="Calibri"/>
              </a:rPr>
              <a:t>Fewer privately owned vehicles on the road help decrease traffic congestion, shorten travel times, and reduce the environmental footprint.</a:t>
            </a:r>
            <a:endParaRPr sz="2800">
              <a:latin typeface="Calibri"/>
              <a:ea typeface="Calibri"/>
              <a:cs typeface="Calibri"/>
              <a:sym typeface="Calibri"/>
            </a:endParaRPr>
          </a:p>
        </p:txBody>
      </p:sp>
      <p:sp>
        <p:nvSpPr>
          <p:cNvPr id="424" name="Google Shape;424;p42"/>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Shared Mobility (carsharing, bikesharing, ridesharing)</a:t>
            </a:r>
            <a:endParaRPr>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43"/>
          <p:cNvSpPr txBox="1"/>
          <p:nvPr>
            <p:ph idx="1" type="body"/>
          </p:nvPr>
        </p:nvSpPr>
        <p:spPr>
          <a:xfrm>
            <a:off x="3869268" y="864108"/>
            <a:ext cx="7675032"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b="1" lang="en-US" sz="2800">
                <a:latin typeface="Calibri"/>
                <a:ea typeface="Calibri"/>
                <a:cs typeface="Calibri"/>
                <a:sym typeface="Calibri"/>
              </a:rPr>
              <a:t>Electric vehicles (EVs</a:t>
            </a:r>
            <a:r>
              <a:rPr lang="en-US" sz="2800">
                <a:latin typeface="Calibri"/>
                <a:ea typeface="Calibri"/>
                <a:cs typeface="Calibri"/>
                <a:sym typeface="Calibri"/>
              </a:rPr>
              <a:t>): cars, buses, vans, trucks, and even bikes and scooters powered by batteries instead of internal combustion engines.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Charging infrastructure: </a:t>
            </a:r>
            <a:r>
              <a:rPr lang="en-US" sz="2800">
                <a:latin typeface="Calibri"/>
                <a:ea typeface="Calibri"/>
                <a:cs typeface="Calibri"/>
                <a:sym typeface="Calibri"/>
              </a:rPr>
              <a:t>a network of public and private charging stations—fast chargers, ultra-fast chargers, and standard chargers—to keep EVs running reliably.</a:t>
            </a:r>
            <a:endParaRPr sz="2800">
              <a:latin typeface="Calibri"/>
              <a:ea typeface="Calibri"/>
              <a:cs typeface="Calibri"/>
              <a:sym typeface="Calibri"/>
            </a:endParaRPr>
          </a:p>
        </p:txBody>
      </p:sp>
      <p:sp>
        <p:nvSpPr>
          <p:cNvPr id="431" name="Google Shape;431;p43"/>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Electromobility (electric vehicles and charging infrastructure)</a:t>
            </a:r>
            <a:endParaRPr>
              <a:latin typeface="Calibri"/>
              <a:ea typeface="Calibri"/>
              <a:cs typeface="Calibri"/>
              <a:sym typeface="Calibri"/>
            </a:endParaRPr>
          </a:p>
        </p:txBody>
      </p:sp>
      <p:sp>
        <p:nvSpPr>
          <p:cNvPr id="432" name="Google Shape;432;p43"/>
          <p:cNvSpPr/>
          <p:nvPr/>
        </p:nvSpPr>
        <p:spPr>
          <a:xfrm>
            <a:off x="5448300" y="5725020"/>
            <a:ext cx="6096000" cy="646331"/>
          </a:xfrm>
          <a:prstGeom prst="rect">
            <a:avLst/>
          </a:prstGeom>
          <a:solidFill>
            <a:srgbClr val="D8D8D8"/>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orbel"/>
                <a:ea typeface="Corbel"/>
                <a:cs typeface="Corbel"/>
                <a:sym typeface="Corbel"/>
              </a:rPr>
              <a:t>This focuses on transitioning urban and regional transport systems toward low-emission electric power. </a:t>
            </a:r>
            <a:endParaRPr sz="1800">
              <a:solidFill>
                <a:schemeClr val="dk1"/>
              </a:solidFill>
              <a:latin typeface="Corbel"/>
              <a:ea typeface="Corbel"/>
              <a:cs typeface="Corbel"/>
              <a:sym typeface="Corbe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44"/>
          <p:cNvSpPr txBox="1"/>
          <p:nvPr>
            <p:ph type="title"/>
          </p:nvPr>
        </p:nvSpPr>
        <p:spPr>
          <a:xfrm>
            <a:off x="252918" y="1123837"/>
            <a:ext cx="3061781"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Electromobility (electric vehicles and charging infrastructure)</a:t>
            </a:r>
            <a:endParaRPr>
              <a:latin typeface="Calibri"/>
              <a:ea typeface="Calibri"/>
              <a:cs typeface="Calibri"/>
              <a:sym typeface="Calibri"/>
            </a:endParaRPr>
          </a:p>
        </p:txBody>
      </p:sp>
      <p:sp>
        <p:nvSpPr>
          <p:cNvPr id="439" name="Google Shape;439;p44"/>
          <p:cNvSpPr txBox="1"/>
          <p:nvPr>
            <p:ph idx="1" type="body"/>
          </p:nvPr>
        </p:nvSpPr>
        <p:spPr>
          <a:xfrm>
            <a:off x="3869268" y="864108"/>
            <a:ext cx="7689320"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b="1" lang="en-US" sz="2800">
                <a:latin typeface="Calibri"/>
                <a:ea typeface="Calibri"/>
                <a:cs typeface="Calibri"/>
                <a:sym typeface="Calibri"/>
              </a:rPr>
              <a:t>Lower emissions: </a:t>
            </a:r>
            <a:r>
              <a:rPr lang="en-US" sz="2800">
                <a:latin typeface="Calibri"/>
                <a:ea typeface="Calibri"/>
                <a:cs typeface="Calibri"/>
                <a:sym typeface="Calibri"/>
              </a:rPr>
              <a:t>Electric vehicles (EVs) produce zero tailpipe emissions, helping cities combat air pollution and reduce CO₂ emissions.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Quiet operation: </a:t>
            </a:r>
            <a:r>
              <a:rPr lang="en-US" sz="2800">
                <a:latin typeface="Calibri"/>
                <a:ea typeface="Calibri"/>
                <a:cs typeface="Calibri"/>
                <a:sym typeface="Calibri"/>
              </a:rPr>
              <a:t>EVs are quieter than traditional vehicles, contributing to reduced noise pollution in urban areas.</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45"/>
          <p:cNvSpPr txBox="1"/>
          <p:nvPr>
            <p:ph idx="1" type="body"/>
          </p:nvPr>
        </p:nvSpPr>
        <p:spPr>
          <a:xfrm>
            <a:off x="3869268" y="864108"/>
            <a:ext cx="7315200"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b="1" lang="en-US" sz="2800">
                <a:latin typeface="Calibri"/>
                <a:ea typeface="Calibri"/>
                <a:cs typeface="Calibri"/>
                <a:sym typeface="Calibri"/>
              </a:rPr>
              <a:t>Modern charging infrastructure: </a:t>
            </a:r>
            <a:r>
              <a:rPr lang="en-US" sz="2800">
                <a:latin typeface="Calibri"/>
                <a:ea typeface="Calibri"/>
                <a:cs typeface="Calibri"/>
                <a:sym typeface="Calibri"/>
              </a:rPr>
              <a:t>Expansion of fast and smart charging stations supports wider EV adoption and integration with renewable energy sources.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Cost efficiency over time: </a:t>
            </a:r>
            <a:r>
              <a:rPr lang="en-US" sz="2800">
                <a:latin typeface="Calibri"/>
                <a:ea typeface="Calibri"/>
                <a:cs typeface="Calibri"/>
                <a:sym typeface="Calibri"/>
              </a:rPr>
              <a:t>Though purchase costs can be higher, EVs typically have lower running and maintenance costs, benefiting both private users and companies operating vehicle fleets.</a:t>
            </a:r>
            <a:endParaRPr sz="2800">
              <a:latin typeface="Calibri"/>
              <a:ea typeface="Calibri"/>
              <a:cs typeface="Calibri"/>
              <a:sym typeface="Calibri"/>
            </a:endParaRPr>
          </a:p>
        </p:txBody>
      </p:sp>
      <p:sp>
        <p:nvSpPr>
          <p:cNvPr id="446" name="Google Shape;446;p45"/>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Electromobility (electric vehicles and charging infrastructure)</a:t>
            </a:r>
            <a:endParaRPr>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46"/>
          <p:cNvSpPr txBox="1"/>
          <p:nvPr>
            <p:ph idx="1" type="body"/>
          </p:nvPr>
        </p:nvSpPr>
        <p:spPr>
          <a:xfrm>
            <a:off x="3854980" y="435483"/>
            <a:ext cx="7775045" cy="5120640"/>
          </a:xfrm>
          <a:prstGeom prst="rect">
            <a:avLst/>
          </a:prstGeom>
          <a:noFill/>
          <a:ln>
            <a:noFill/>
          </a:ln>
        </p:spPr>
        <p:txBody>
          <a:bodyPr anchorCtr="0" anchor="ctr" bIns="45700" lIns="91425" spcFirstLastPara="1" rIns="91425" wrap="square" tIns="45700">
            <a:noAutofit/>
          </a:bodyPr>
          <a:lstStyle/>
          <a:p>
            <a:pPr indent="-182880" lvl="0" marL="182880" rtl="0" algn="l">
              <a:lnSpc>
                <a:spcPct val="90000"/>
              </a:lnSpc>
              <a:spcBef>
                <a:spcPts val="0"/>
              </a:spcBef>
              <a:spcAft>
                <a:spcPts val="0"/>
              </a:spcAft>
              <a:buSzPts val="2800"/>
              <a:buChar char="●"/>
            </a:pPr>
            <a:r>
              <a:rPr b="1" lang="en-US" sz="2800">
                <a:latin typeface="Calibri"/>
                <a:ea typeface="Calibri"/>
                <a:cs typeface="Calibri"/>
                <a:sym typeface="Calibri"/>
              </a:rPr>
              <a:t>Real-time passenger information systems </a:t>
            </a:r>
            <a:r>
              <a:rPr lang="en-US" sz="2800">
                <a:latin typeface="Calibri"/>
                <a:ea typeface="Calibri"/>
                <a:cs typeface="Calibri"/>
                <a:sym typeface="Calibri"/>
              </a:rPr>
              <a:t>that show live arrival times, delays, and service updates on apps, screens, or websites.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Contactless and mobile ticketing </a:t>
            </a:r>
            <a:r>
              <a:rPr lang="en-US" sz="2800">
                <a:latin typeface="Calibri"/>
                <a:ea typeface="Calibri"/>
                <a:cs typeface="Calibri"/>
                <a:sym typeface="Calibri"/>
              </a:rPr>
              <a:t>that speeds up boarding and makes payment more convenient.</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Smart card systems and apps </a:t>
            </a:r>
            <a:r>
              <a:rPr lang="en-US" sz="2800">
                <a:latin typeface="Calibri"/>
                <a:ea typeface="Calibri"/>
                <a:cs typeface="Calibri"/>
                <a:sym typeface="Calibri"/>
              </a:rPr>
              <a:t>that integrate with other mobility services for seamless travel.</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Data analytics </a:t>
            </a:r>
            <a:r>
              <a:rPr lang="en-US" sz="2800">
                <a:latin typeface="Calibri"/>
                <a:ea typeface="Calibri"/>
                <a:cs typeface="Calibri"/>
                <a:sym typeface="Calibri"/>
              </a:rPr>
              <a:t>to monitor ridership patterns, optimize routes, and adjust schedules to better match demand.</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Digital tools </a:t>
            </a:r>
            <a:r>
              <a:rPr lang="en-US" sz="2800">
                <a:latin typeface="Calibri"/>
                <a:ea typeface="Calibri"/>
                <a:cs typeface="Calibri"/>
                <a:sym typeface="Calibri"/>
              </a:rPr>
              <a:t>for service planning that help cities design more efficient and sustainable transit networks.</a:t>
            </a:r>
            <a:endParaRPr sz="2800">
              <a:latin typeface="Calibri"/>
              <a:ea typeface="Calibri"/>
              <a:cs typeface="Calibri"/>
              <a:sym typeface="Calibri"/>
            </a:endParaRPr>
          </a:p>
        </p:txBody>
      </p:sp>
      <p:sp>
        <p:nvSpPr>
          <p:cNvPr id="453" name="Google Shape;453;p46"/>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Public Transport (data-driven and digital technologies)</a:t>
            </a:r>
            <a:endParaRPr/>
          </a:p>
        </p:txBody>
      </p:sp>
      <p:sp>
        <p:nvSpPr>
          <p:cNvPr id="454" name="Google Shape;454;p46"/>
          <p:cNvSpPr/>
          <p:nvPr/>
        </p:nvSpPr>
        <p:spPr>
          <a:xfrm>
            <a:off x="5719762" y="5725020"/>
            <a:ext cx="6096000" cy="923330"/>
          </a:xfrm>
          <a:prstGeom prst="rect">
            <a:avLst/>
          </a:prstGeom>
          <a:solidFill>
            <a:srgbClr val="FDE1CA"/>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orbel"/>
                <a:ea typeface="Corbel"/>
                <a:cs typeface="Corbel"/>
                <a:sym typeface="Corbel"/>
              </a:rPr>
              <a:t>This focuses on using digital tools and real-time data to make public transport smarter, more reliable, and more user-friendly. </a:t>
            </a:r>
            <a:endParaRPr sz="1800">
              <a:solidFill>
                <a:schemeClr val="dk1"/>
              </a:solidFill>
              <a:latin typeface="Corbel"/>
              <a:ea typeface="Corbel"/>
              <a:cs typeface="Corbel"/>
              <a:sym typeface="Corbe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47"/>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Public Transport (data-driven and digital technologies)</a:t>
            </a:r>
            <a:endParaRPr/>
          </a:p>
        </p:txBody>
      </p:sp>
      <p:sp>
        <p:nvSpPr>
          <p:cNvPr id="461" name="Google Shape;461;p47"/>
          <p:cNvSpPr txBox="1"/>
          <p:nvPr>
            <p:ph idx="1" type="body"/>
          </p:nvPr>
        </p:nvSpPr>
        <p:spPr>
          <a:xfrm>
            <a:off x="3869268" y="864108"/>
            <a:ext cx="7746470"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b="1" lang="en-US" sz="2800">
                <a:latin typeface="Calibri"/>
                <a:ea typeface="Calibri"/>
                <a:cs typeface="Calibri"/>
                <a:sym typeface="Calibri"/>
              </a:rPr>
              <a:t>Real-time information: </a:t>
            </a:r>
            <a:r>
              <a:rPr lang="en-US" sz="2800">
                <a:latin typeface="Calibri"/>
                <a:ea typeface="Calibri"/>
                <a:cs typeface="Calibri"/>
                <a:sym typeface="Calibri"/>
              </a:rPr>
              <a:t>Digital tools like mobile apps and online platforms provide passengers with up-to-date data on schedules, delays, and crowd levels, making travel more predictable and convenient.</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Optimized services:</a:t>
            </a:r>
            <a:r>
              <a:rPr lang="en-US" sz="2800">
                <a:latin typeface="Calibri"/>
                <a:ea typeface="Calibri"/>
                <a:cs typeface="Calibri"/>
                <a:sym typeface="Calibri"/>
              </a:rPr>
              <a:t> Data analytics help transport authorities adjust routes, schedules, and vehicle deployment based on actual demand, improving efficiency and reducing operating costs.</a:t>
            </a:r>
            <a:endParaRPr sz="2800">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48"/>
          <p:cNvSpPr txBox="1"/>
          <p:nvPr>
            <p:ph idx="1" type="body"/>
          </p:nvPr>
        </p:nvSpPr>
        <p:spPr>
          <a:xfrm>
            <a:off x="3869267" y="864108"/>
            <a:ext cx="7703607"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b="1" lang="en-US" sz="2800">
                <a:latin typeface="Calibri"/>
                <a:ea typeface="Calibri"/>
                <a:cs typeface="Calibri"/>
                <a:sym typeface="Calibri"/>
              </a:rPr>
              <a:t>Integration with other modes: </a:t>
            </a:r>
            <a:r>
              <a:rPr lang="en-US" sz="2800">
                <a:latin typeface="Calibri"/>
                <a:ea typeface="Calibri"/>
                <a:cs typeface="Calibri"/>
                <a:sym typeface="Calibri"/>
              </a:rPr>
              <a:t>Public transport becomes part of a seamless multimodal system (e.g., combined with bike-sharing or car-sharing), supporting first and last mile connections.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Sustainability: </a:t>
            </a:r>
            <a:r>
              <a:rPr lang="en-US" sz="2800">
                <a:latin typeface="Calibri"/>
                <a:ea typeface="Calibri"/>
                <a:cs typeface="Calibri"/>
                <a:sym typeface="Calibri"/>
              </a:rPr>
              <a:t>Modern electric and hybrid buses, along with better route planning, reduce the environmental impact of urban transport systems.</a:t>
            </a:r>
            <a:endParaRPr sz="2800">
              <a:latin typeface="Calibri"/>
              <a:ea typeface="Calibri"/>
              <a:cs typeface="Calibri"/>
              <a:sym typeface="Calibri"/>
            </a:endParaRPr>
          </a:p>
        </p:txBody>
      </p:sp>
      <p:sp>
        <p:nvSpPr>
          <p:cNvPr id="468" name="Google Shape;468;p48"/>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Public Transport (data-driven and digital technologies)</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49"/>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Integration </a:t>
            </a:r>
            <a:br>
              <a:rPr lang="en-US">
                <a:latin typeface="Calibri"/>
                <a:ea typeface="Calibri"/>
                <a:cs typeface="Calibri"/>
                <a:sym typeface="Calibri"/>
              </a:rPr>
            </a:br>
            <a:r>
              <a:rPr lang="en-US">
                <a:latin typeface="Calibri"/>
                <a:ea typeface="Calibri"/>
                <a:cs typeface="Calibri"/>
                <a:sym typeface="Calibri"/>
              </a:rPr>
              <a:t>of Transport Modes (MaaS)</a:t>
            </a:r>
            <a:endParaRPr>
              <a:latin typeface="Calibri"/>
              <a:ea typeface="Calibri"/>
              <a:cs typeface="Calibri"/>
              <a:sym typeface="Calibri"/>
            </a:endParaRPr>
          </a:p>
        </p:txBody>
      </p:sp>
      <p:sp>
        <p:nvSpPr>
          <p:cNvPr id="475" name="Google Shape;475;p49"/>
          <p:cNvSpPr txBox="1"/>
          <p:nvPr>
            <p:ph idx="1" type="body"/>
          </p:nvPr>
        </p:nvSpPr>
        <p:spPr>
          <a:xfrm>
            <a:off x="3869268" y="604380"/>
            <a:ext cx="7803620"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b="1" lang="en-US" sz="2800">
                <a:latin typeface="Calibri"/>
                <a:ea typeface="Calibri"/>
                <a:cs typeface="Calibri"/>
                <a:sym typeface="Calibri"/>
              </a:rPr>
              <a:t>MaaS apps</a:t>
            </a:r>
            <a:r>
              <a:rPr lang="en-US" sz="2800">
                <a:latin typeface="Calibri"/>
                <a:ea typeface="Calibri"/>
                <a:cs typeface="Calibri"/>
                <a:sym typeface="Calibri"/>
              </a:rPr>
              <a:t> that help users plan door-to-door journeys using multiple transport modes.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Unified ticketing and payment </a:t>
            </a:r>
            <a:r>
              <a:rPr lang="en-US" sz="2800">
                <a:latin typeface="Calibri"/>
                <a:ea typeface="Calibri"/>
                <a:cs typeface="Calibri"/>
                <a:sym typeface="Calibri"/>
              </a:rPr>
              <a:t>so travelers don’t need to use separate apps or tickets for each mode.</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Real-time data integration </a:t>
            </a:r>
            <a:r>
              <a:rPr lang="en-US" sz="2800">
                <a:latin typeface="Calibri"/>
                <a:ea typeface="Calibri"/>
                <a:cs typeface="Calibri"/>
                <a:sym typeface="Calibri"/>
              </a:rPr>
              <a:t>to suggest the fastest, cheapest, or most sustainable travel options.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Access to schedules, availability, and pricing in one place for convenience and flexibility.</a:t>
            </a:r>
            <a:endParaRPr sz="2800">
              <a:latin typeface="Calibri"/>
              <a:ea typeface="Calibri"/>
              <a:cs typeface="Calibri"/>
              <a:sym typeface="Calibri"/>
            </a:endParaRPr>
          </a:p>
        </p:txBody>
      </p:sp>
      <p:sp>
        <p:nvSpPr>
          <p:cNvPr id="476" name="Google Shape;476;p49"/>
          <p:cNvSpPr/>
          <p:nvPr/>
        </p:nvSpPr>
        <p:spPr>
          <a:xfrm>
            <a:off x="4291541" y="5524995"/>
            <a:ext cx="7381347" cy="1200329"/>
          </a:xfrm>
          <a:prstGeom prst="rect">
            <a:avLst/>
          </a:prstGeom>
          <a:solidFill>
            <a:srgbClr val="93EFE3"/>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orbel"/>
                <a:ea typeface="Corbel"/>
                <a:cs typeface="Corbel"/>
                <a:sym typeface="Corbel"/>
              </a:rPr>
              <a:t>Digital platforms for planning, booking and paying for transport. This concept aims to seamlessly combine different modes of transport—such as public transit, bikesharing, carsharing, trains, and ride-hailing—into a single, user-friendly service. </a:t>
            </a:r>
            <a:endParaRPr sz="1800">
              <a:solidFill>
                <a:schemeClr val="dk1"/>
              </a:solidFill>
              <a:latin typeface="Corbel"/>
              <a:ea typeface="Corbel"/>
              <a:cs typeface="Corbel"/>
              <a:sym typeface="Corbe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5"/>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Key Components</a:t>
            </a:r>
            <a:br>
              <a:rPr lang="en-US">
                <a:latin typeface="Calibri"/>
                <a:ea typeface="Calibri"/>
                <a:cs typeface="Calibri"/>
                <a:sym typeface="Calibri"/>
              </a:rPr>
            </a:br>
            <a:r>
              <a:rPr lang="en-US">
                <a:latin typeface="Calibri"/>
                <a:ea typeface="Calibri"/>
                <a:cs typeface="Calibri"/>
                <a:sym typeface="Calibri"/>
              </a:rPr>
              <a:t>of Integrated Urban Data Management Systems</a:t>
            </a:r>
            <a:endParaRPr>
              <a:latin typeface="Calibri"/>
              <a:ea typeface="Calibri"/>
              <a:cs typeface="Calibri"/>
              <a:sym typeface="Calibri"/>
            </a:endParaRPr>
          </a:p>
        </p:txBody>
      </p:sp>
      <p:sp>
        <p:nvSpPr>
          <p:cNvPr id="131" name="Google Shape;131;p5"/>
          <p:cNvSpPr txBox="1"/>
          <p:nvPr>
            <p:ph idx="1" type="body"/>
          </p:nvPr>
        </p:nvSpPr>
        <p:spPr>
          <a:xfrm>
            <a:off x="3644537" y="535577"/>
            <a:ext cx="8307456" cy="5765465"/>
          </a:xfrm>
          <a:prstGeom prst="rect">
            <a:avLst/>
          </a:prstGeom>
          <a:noFill/>
          <a:ln>
            <a:noFill/>
          </a:ln>
        </p:spPr>
        <p:txBody>
          <a:bodyPr anchorCtr="0" anchor="ctr" bIns="45700" lIns="91425" spcFirstLastPara="1" rIns="91425" wrap="square" tIns="45700">
            <a:normAutofit fontScale="92500"/>
          </a:bodyPr>
          <a:lstStyle/>
          <a:p>
            <a:pPr indent="-182880" lvl="0" marL="182880" rtl="0" algn="l">
              <a:lnSpc>
                <a:spcPct val="110000"/>
              </a:lnSpc>
              <a:spcBef>
                <a:spcPts val="0"/>
              </a:spcBef>
              <a:spcAft>
                <a:spcPts val="0"/>
              </a:spcAft>
              <a:buSzPct val="100000"/>
              <a:buChar char="●"/>
            </a:pPr>
            <a:r>
              <a:rPr b="1" lang="en-US" sz="2800">
                <a:latin typeface="Calibri"/>
                <a:ea typeface="Calibri"/>
                <a:cs typeface="Calibri"/>
                <a:sym typeface="Calibri"/>
              </a:rPr>
              <a:t>Urban Data Platforms</a:t>
            </a:r>
            <a:br>
              <a:rPr lang="en-US" sz="2800">
                <a:latin typeface="Calibri"/>
                <a:ea typeface="Calibri"/>
                <a:cs typeface="Calibri"/>
                <a:sym typeface="Calibri"/>
              </a:rPr>
            </a:br>
            <a:r>
              <a:rPr lang="en-US" sz="2800">
                <a:latin typeface="Calibri"/>
                <a:ea typeface="Calibri"/>
                <a:cs typeface="Calibri"/>
                <a:sym typeface="Calibri"/>
              </a:rPr>
              <a:t>– collect data from various sources (transport, energy, environment, security)</a:t>
            </a:r>
            <a:br>
              <a:rPr lang="en-US" sz="2800">
                <a:latin typeface="Calibri"/>
                <a:ea typeface="Calibri"/>
                <a:cs typeface="Calibri"/>
                <a:sym typeface="Calibri"/>
              </a:rPr>
            </a:br>
            <a:r>
              <a:rPr lang="en-US" sz="2800">
                <a:latin typeface="Calibri"/>
                <a:ea typeface="Calibri"/>
                <a:cs typeface="Calibri"/>
                <a:sym typeface="Calibri"/>
              </a:rPr>
              <a:t>– provide data access for officials, companies, and residents</a:t>
            </a:r>
            <a:endParaRPr/>
          </a:p>
          <a:p>
            <a:pPr indent="-182880" lvl="0" marL="182880" rtl="0" algn="l">
              <a:lnSpc>
                <a:spcPct val="110000"/>
              </a:lnSpc>
              <a:spcBef>
                <a:spcPts val="1200"/>
              </a:spcBef>
              <a:spcAft>
                <a:spcPts val="0"/>
              </a:spcAft>
              <a:buSzPct val="100000"/>
              <a:buChar char="●"/>
            </a:pPr>
            <a:r>
              <a:rPr b="1" lang="en-US" sz="2800">
                <a:latin typeface="Calibri"/>
                <a:ea typeface="Calibri"/>
                <a:cs typeface="Calibri"/>
                <a:sym typeface="Calibri"/>
              </a:rPr>
              <a:t>City Management Dashboards</a:t>
            </a:r>
            <a:br>
              <a:rPr lang="en-US" sz="2800">
                <a:latin typeface="Calibri"/>
                <a:ea typeface="Calibri"/>
                <a:cs typeface="Calibri"/>
                <a:sym typeface="Calibri"/>
              </a:rPr>
            </a:br>
            <a:r>
              <a:rPr lang="en-US" sz="2800">
                <a:latin typeface="Calibri"/>
                <a:ea typeface="Calibri"/>
                <a:cs typeface="Calibri"/>
                <a:sym typeface="Calibri"/>
              </a:rPr>
              <a:t>– real-time data visualization tools</a:t>
            </a:r>
            <a:br>
              <a:rPr lang="en-US" sz="2800">
                <a:latin typeface="Calibri"/>
                <a:ea typeface="Calibri"/>
                <a:cs typeface="Calibri"/>
                <a:sym typeface="Calibri"/>
              </a:rPr>
            </a:br>
            <a:r>
              <a:rPr lang="en-US" sz="2800">
                <a:latin typeface="Calibri"/>
                <a:ea typeface="Calibri"/>
                <a:cs typeface="Calibri"/>
                <a:sym typeface="Calibri"/>
              </a:rPr>
              <a:t>– display, for example, pollution levels, traffic flow, energy consumption</a:t>
            </a:r>
            <a:endParaRPr/>
          </a:p>
          <a:p>
            <a:pPr indent="-182880" lvl="0" marL="182880" rtl="0" algn="l">
              <a:lnSpc>
                <a:spcPct val="110000"/>
              </a:lnSpc>
              <a:spcBef>
                <a:spcPts val="1200"/>
              </a:spcBef>
              <a:spcAft>
                <a:spcPts val="0"/>
              </a:spcAft>
              <a:buSzPct val="100000"/>
              <a:buChar char="●"/>
            </a:pPr>
            <a:r>
              <a:rPr b="1" lang="en-US" sz="2800">
                <a:latin typeface="Calibri"/>
                <a:ea typeface="Calibri"/>
                <a:cs typeface="Calibri"/>
                <a:sym typeface="Calibri"/>
              </a:rPr>
              <a:t>IT Systems Interoperability</a:t>
            </a:r>
            <a:br>
              <a:rPr lang="en-US" sz="2800">
                <a:latin typeface="Calibri"/>
                <a:ea typeface="Calibri"/>
                <a:cs typeface="Calibri"/>
                <a:sym typeface="Calibri"/>
              </a:rPr>
            </a:br>
            <a:r>
              <a:rPr lang="en-US" sz="2800">
                <a:latin typeface="Calibri"/>
                <a:ea typeface="Calibri"/>
                <a:cs typeface="Calibri"/>
                <a:sym typeface="Calibri"/>
              </a:rPr>
              <a:t>– integration of different systems and databases</a:t>
            </a:r>
            <a:br>
              <a:rPr lang="en-US" sz="2800">
                <a:latin typeface="Calibri"/>
                <a:ea typeface="Calibri"/>
                <a:cs typeface="Calibri"/>
                <a:sym typeface="Calibri"/>
              </a:rPr>
            </a:br>
            <a:r>
              <a:rPr lang="en-US" sz="2800">
                <a:latin typeface="Calibri"/>
                <a:ea typeface="Calibri"/>
                <a:cs typeface="Calibri"/>
                <a:sym typeface="Calibri"/>
              </a:rPr>
              <a:t>– facilitates institutional cooperation and faster response</a:t>
            </a:r>
            <a:endParaRPr/>
          </a:p>
          <a:p>
            <a:pPr indent="-65405" lvl="0" marL="182880" rtl="0" algn="l">
              <a:lnSpc>
                <a:spcPct val="90000"/>
              </a:lnSpc>
              <a:spcBef>
                <a:spcPts val="1200"/>
              </a:spcBef>
              <a:spcAft>
                <a:spcPts val="0"/>
              </a:spcAft>
              <a:buSzPct val="100000"/>
              <a:buNone/>
            </a:pPr>
            <a:r>
              <a:t/>
            </a:r>
            <a:endParaRPr/>
          </a:p>
        </p:txBody>
      </p:sp>
      <p:sp>
        <p:nvSpPr>
          <p:cNvPr id="132" name="Google Shape;132;p5"/>
          <p:cNvSpPr/>
          <p:nvPr/>
        </p:nvSpPr>
        <p:spPr>
          <a:xfrm>
            <a:off x="0" y="708338"/>
            <a:ext cx="3457575" cy="830997"/>
          </a:xfrm>
          <a:prstGeom prst="rect">
            <a:avLst/>
          </a:prstGeom>
          <a:solidFill>
            <a:srgbClr val="DCDCDC"/>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Calibri"/>
                <a:ea typeface="Calibri"/>
                <a:cs typeface="Calibri"/>
                <a:sym typeface="Calibri"/>
              </a:rPr>
              <a:t>Integrated Urban Data Management Systems</a:t>
            </a:r>
            <a:endParaRPr b="1" sz="2400">
              <a:solidFill>
                <a:schemeClr val="dk1"/>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50"/>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Smart Traffic and Infrastructure Management</a:t>
            </a:r>
            <a:br>
              <a:rPr lang="en-US">
                <a:latin typeface="Calibri"/>
                <a:ea typeface="Calibri"/>
                <a:cs typeface="Calibri"/>
                <a:sym typeface="Calibri"/>
              </a:rPr>
            </a:br>
            <a:endParaRPr>
              <a:latin typeface="Calibri"/>
              <a:ea typeface="Calibri"/>
              <a:cs typeface="Calibri"/>
              <a:sym typeface="Calibri"/>
            </a:endParaRPr>
          </a:p>
        </p:txBody>
      </p:sp>
      <p:sp>
        <p:nvSpPr>
          <p:cNvPr id="483" name="Google Shape;483;p50"/>
          <p:cNvSpPr txBox="1"/>
          <p:nvPr>
            <p:ph idx="1" type="body"/>
          </p:nvPr>
        </p:nvSpPr>
        <p:spPr>
          <a:xfrm>
            <a:off x="3683530" y="264033"/>
            <a:ext cx="7832195" cy="5120640"/>
          </a:xfrm>
          <a:prstGeom prst="rect">
            <a:avLst/>
          </a:prstGeom>
          <a:noFill/>
          <a:ln>
            <a:noFill/>
          </a:ln>
        </p:spPr>
        <p:txBody>
          <a:bodyPr anchorCtr="0" anchor="ctr" bIns="45700" lIns="91425" spcFirstLastPara="1" rIns="91425" wrap="square" tIns="45700">
            <a:noAutofit/>
          </a:bodyPr>
          <a:lstStyle/>
          <a:p>
            <a:pPr indent="-182880" lvl="0" marL="182880" rtl="0" algn="l">
              <a:lnSpc>
                <a:spcPct val="90000"/>
              </a:lnSpc>
              <a:spcBef>
                <a:spcPts val="0"/>
              </a:spcBef>
              <a:spcAft>
                <a:spcPts val="0"/>
              </a:spcAft>
              <a:buSzPts val="2800"/>
              <a:buChar char="●"/>
            </a:pPr>
            <a:r>
              <a:rPr b="1" lang="en-US" sz="2800">
                <a:latin typeface="Calibri"/>
                <a:ea typeface="Calibri"/>
                <a:cs typeface="Calibri"/>
                <a:sym typeface="Calibri"/>
              </a:rPr>
              <a:t>Smart traffic lights </a:t>
            </a:r>
            <a:r>
              <a:rPr lang="en-US" sz="2800">
                <a:latin typeface="Calibri"/>
                <a:ea typeface="Calibri"/>
                <a:cs typeface="Calibri"/>
                <a:sym typeface="Calibri"/>
              </a:rPr>
              <a:t>that adjust signal timings in real time based on current traffic conditions.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Intelligent parking systems </a:t>
            </a:r>
            <a:r>
              <a:rPr lang="en-US" sz="2800">
                <a:latin typeface="Calibri"/>
                <a:ea typeface="Calibri"/>
                <a:cs typeface="Calibri"/>
                <a:sym typeface="Calibri"/>
              </a:rPr>
              <a:t>that guide drivers to available spaces via apps or dynamic signage.</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Traffic monitoring </a:t>
            </a:r>
            <a:r>
              <a:rPr lang="en-US" sz="2800">
                <a:latin typeface="Calibri"/>
                <a:ea typeface="Calibri"/>
                <a:cs typeface="Calibri"/>
                <a:sym typeface="Calibri"/>
              </a:rPr>
              <a:t>and congestion prediction using data from sensors, cameras, and GPS devices.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Dynamic lane management and speed limits </a:t>
            </a:r>
            <a:r>
              <a:rPr lang="en-US" sz="2800">
                <a:latin typeface="Calibri"/>
                <a:ea typeface="Calibri"/>
                <a:cs typeface="Calibri"/>
                <a:sym typeface="Calibri"/>
              </a:rPr>
              <a:t>that change according to traffic demand or incidents.</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The goal is to reduce congestion, lower emissions, and improve the overall travel experience.</a:t>
            </a:r>
            <a:endParaRPr sz="2800">
              <a:latin typeface="Calibri"/>
              <a:ea typeface="Calibri"/>
              <a:cs typeface="Calibri"/>
              <a:sym typeface="Calibri"/>
            </a:endParaRPr>
          </a:p>
        </p:txBody>
      </p:sp>
      <p:sp>
        <p:nvSpPr>
          <p:cNvPr id="484" name="Google Shape;484;p50"/>
          <p:cNvSpPr/>
          <p:nvPr/>
        </p:nvSpPr>
        <p:spPr>
          <a:xfrm>
            <a:off x="4843462" y="5747612"/>
            <a:ext cx="6672263" cy="923330"/>
          </a:xfrm>
          <a:prstGeom prst="rect">
            <a:avLst/>
          </a:prstGeom>
          <a:solidFill>
            <a:srgbClr val="D6ED9B"/>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orbel"/>
                <a:ea typeface="Corbel"/>
                <a:cs typeface="Corbel"/>
                <a:sym typeface="Corbel"/>
              </a:rPr>
              <a:t>This refers to a set of advanced technologies and systems designed to optimize traffic flow and manage parking resources in urban areas.</a:t>
            </a:r>
            <a:endParaRPr sz="1800">
              <a:solidFill>
                <a:schemeClr val="dk1"/>
              </a:solidFill>
              <a:latin typeface="Corbel"/>
              <a:ea typeface="Corbel"/>
              <a:cs typeface="Corbel"/>
              <a:sym typeface="Corbe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51"/>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Smart mobility as a tool for economic growth and improvement of quality of life</a:t>
            </a:r>
            <a:endParaRPr>
              <a:latin typeface="Calibri"/>
              <a:ea typeface="Calibri"/>
              <a:cs typeface="Calibri"/>
              <a:sym typeface="Calibri"/>
            </a:endParaRPr>
          </a:p>
        </p:txBody>
      </p:sp>
      <p:sp>
        <p:nvSpPr>
          <p:cNvPr id="491" name="Google Shape;491;p51"/>
          <p:cNvSpPr txBox="1"/>
          <p:nvPr>
            <p:ph idx="1" type="body"/>
          </p:nvPr>
        </p:nvSpPr>
        <p:spPr>
          <a:xfrm>
            <a:off x="3869268" y="864108"/>
            <a:ext cx="7789332" cy="51206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b="1" lang="en-US" sz="2800">
                <a:latin typeface="Calibri"/>
                <a:ea typeface="Calibri"/>
                <a:cs typeface="Calibri"/>
                <a:sym typeface="Calibri"/>
              </a:rPr>
              <a:t>Mobility and economic development:</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Modern transport supports the development of the local labor market, services, and tourism.</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Innovative mobility solutions stimulate investment and create new jobs in the ICT, energy, and industrial sectors.</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Improving transport efficiency reduces costs for businesses.</a:t>
            </a:r>
            <a:endParaRPr/>
          </a:p>
          <a:p>
            <a:pPr indent="-5080" lvl="0" marL="182880" rtl="0" algn="l">
              <a:lnSpc>
                <a:spcPct val="90000"/>
              </a:lnSpc>
              <a:spcBef>
                <a:spcPts val="1200"/>
              </a:spcBef>
              <a:spcAft>
                <a:spcPts val="0"/>
              </a:spcAft>
              <a:buSzPts val="2800"/>
              <a:buNone/>
            </a:pPr>
            <a:r>
              <a:t/>
            </a:r>
            <a:endParaRPr sz="2800">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52"/>
          <p:cNvSpPr txBox="1"/>
          <p:nvPr>
            <p:ph idx="1" type="body"/>
          </p:nvPr>
        </p:nvSpPr>
        <p:spPr>
          <a:xfrm>
            <a:off x="3869268" y="864108"/>
            <a:ext cx="7315200" cy="51206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b="1" lang="en-US" sz="2800">
                <a:latin typeface="Calibri"/>
                <a:ea typeface="Calibri"/>
                <a:cs typeface="Calibri"/>
                <a:sym typeface="Calibri"/>
              </a:rPr>
              <a:t>Cost reduction and productivity growth:</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Intelligent traffic management systems reduce time lost in traffic jams.</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Better organization of public transport improves punctuality and service reliability.</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Integration of transport modes makes trip planning and logistics easier.</a:t>
            </a:r>
            <a:endParaRPr/>
          </a:p>
          <a:p>
            <a:pPr indent="-5080" lvl="0" marL="182880" rtl="0" algn="l">
              <a:lnSpc>
                <a:spcPct val="90000"/>
              </a:lnSpc>
              <a:spcBef>
                <a:spcPts val="1200"/>
              </a:spcBef>
              <a:spcAft>
                <a:spcPts val="0"/>
              </a:spcAft>
              <a:buSzPts val="2800"/>
              <a:buNone/>
            </a:pPr>
            <a:r>
              <a:t/>
            </a:r>
            <a:endParaRPr sz="2800">
              <a:latin typeface="Calibri"/>
              <a:ea typeface="Calibri"/>
              <a:cs typeface="Calibri"/>
              <a:sym typeface="Calibri"/>
            </a:endParaRPr>
          </a:p>
        </p:txBody>
      </p:sp>
      <p:sp>
        <p:nvSpPr>
          <p:cNvPr id="498" name="Google Shape;498;p52"/>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Smart mobility as a tool for economic growth and improvement of quality of life</a:t>
            </a:r>
            <a:endParaRPr>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p53"/>
          <p:cNvSpPr txBox="1"/>
          <p:nvPr>
            <p:ph idx="1" type="body"/>
          </p:nvPr>
        </p:nvSpPr>
        <p:spPr>
          <a:xfrm>
            <a:off x="3869268" y="864108"/>
            <a:ext cx="7315200" cy="51206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b="1" lang="en-US" sz="2800">
                <a:latin typeface="Calibri"/>
                <a:ea typeface="Calibri"/>
                <a:cs typeface="Calibri"/>
                <a:sym typeface="Calibri"/>
              </a:rPr>
              <a:t>Smart mobility as a tool for social inclusion:</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Providing access to transport for people with disabilities, seniors, and residents of peripheral areas.</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Reducing economic barriers (more affordable and shared means of transport).</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Promoting equal access to urban services (education, healthcare, culture).</a:t>
            </a:r>
            <a:endParaRPr/>
          </a:p>
          <a:p>
            <a:pPr indent="-55880" lvl="0" marL="182880" rtl="0" algn="l">
              <a:lnSpc>
                <a:spcPct val="90000"/>
              </a:lnSpc>
              <a:spcBef>
                <a:spcPts val="1200"/>
              </a:spcBef>
              <a:spcAft>
                <a:spcPts val="0"/>
              </a:spcAft>
              <a:buSzPts val="2000"/>
              <a:buNone/>
            </a:pPr>
            <a:r>
              <a:t/>
            </a:r>
            <a:endParaRPr/>
          </a:p>
        </p:txBody>
      </p:sp>
      <p:sp>
        <p:nvSpPr>
          <p:cNvPr id="505" name="Google Shape;505;p53"/>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Smart mobility as a tool for economic growth and improvement of quality of life</a:t>
            </a:r>
            <a:endParaRPr>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54"/>
          <p:cNvSpPr txBox="1"/>
          <p:nvPr>
            <p:ph idx="1" type="body"/>
          </p:nvPr>
        </p:nvSpPr>
        <p:spPr>
          <a:xfrm>
            <a:off x="3869268" y="864108"/>
            <a:ext cx="7746470" cy="51206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lang="en-US" sz="2800">
                <a:latin typeface="Calibri"/>
                <a:ea typeface="Calibri"/>
                <a:cs typeface="Calibri"/>
                <a:sym typeface="Calibri"/>
              </a:rPr>
              <a:t>Smart mobility not only </a:t>
            </a:r>
            <a:r>
              <a:rPr b="1" lang="en-US" sz="2800">
                <a:latin typeface="Calibri"/>
                <a:ea typeface="Calibri"/>
                <a:cs typeface="Calibri"/>
                <a:sym typeface="Calibri"/>
              </a:rPr>
              <a:t>reduces direct transport costs</a:t>
            </a:r>
            <a:r>
              <a:rPr lang="en-US" sz="2800">
                <a:latin typeface="Calibri"/>
                <a:ea typeface="Calibri"/>
                <a:cs typeface="Calibri"/>
                <a:sym typeface="Calibri"/>
              </a:rPr>
              <a:t> through efficiency and technology but also </a:t>
            </a:r>
            <a:r>
              <a:rPr b="1" lang="en-US" sz="2800">
                <a:latin typeface="Calibri"/>
                <a:ea typeface="Calibri"/>
                <a:cs typeface="Calibri"/>
                <a:sym typeface="Calibri"/>
              </a:rPr>
              <a:t>strengthens economic competitiveness</a:t>
            </a:r>
            <a:r>
              <a:rPr lang="en-US" sz="2800">
                <a:latin typeface="Calibri"/>
                <a:ea typeface="Calibri"/>
                <a:cs typeface="Calibri"/>
                <a:sym typeface="Calibri"/>
              </a:rPr>
              <a:t> by saving time, improving accessibility, and enabling new digital business models.</a:t>
            </a:r>
            <a:endParaRPr sz="2800">
              <a:latin typeface="Calibri"/>
              <a:ea typeface="Calibri"/>
              <a:cs typeface="Calibri"/>
              <a:sym typeface="Calibri"/>
            </a:endParaRPr>
          </a:p>
        </p:txBody>
      </p:sp>
      <p:sp>
        <p:nvSpPr>
          <p:cNvPr id="512" name="Google Shape;512;p54"/>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The role of smart mobility in reducing transportation costs and increasing economic productivity</a:t>
            </a:r>
            <a:endParaRPr>
              <a:latin typeface="Calibri"/>
              <a:ea typeface="Calibri"/>
              <a:cs typeface="Calibri"/>
              <a:sym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55"/>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The role of smart mobility in reducing transportation costs</a:t>
            </a:r>
            <a:endParaRPr>
              <a:latin typeface="Calibri"/>
              <a:ea typeface="Calibri"/>
              <a:cs typeface="Calibri"/>
              <a:sym typeface="Calibri"/>
            </a:endParaRPr>
          </a:p>
        </p:txBody>
      </p:sp>
      <p:sp>
        <p:nvSpPr>
          <p:cNvPr id="519" name="Google Shape;519;p55"/>
          <p:cNvSpPr txBox="1"/>
          <p:nvPr>
            <p:ph idx="1" type="body"/>
          </p:nvPr>
        </p:nvSpPr>
        <p:spPr>
          <a:xfrm>
            <a:off x="3883554" y="1123837"/>
            <a:ext cx="7660745" cy="5120640"/>
          </a:xfrm>
          <a:prstGeom prst="rect">
            <a:avLst/>
          </a:prstGeom>
          <a:noFill/>
          <a:ln>
            <a:noFill/>
          </a:ln>
        </p:spPr>
        <p:txBody>
          <a:bodyPr anchorCtr="0" anchor="ctr" bIns="45700" lIns="91425" spcFirstLastPara="1" rIns="91425" wrap="square" tIns="45700">
            <a:normAutofit lnSpcReduction="10000"/>
          </a:bodyPr>
          <a:lstStyle/>
          <a:p>
            <a:pPr indent="-5080" lvl="0" marL="182880" rtl="0" algn="l">
              <a:lnSpc>
                <a:spcPct val="90000"/>
              </a:lnSpc>
              <a:spcBef>
                <a:spcPts val="0"/>
              </a:spcBef>
              <a:spcAft>
                <a:spcPts val="0"/>
              </a:spcAft>
              <a:buSzPts val="2800"/>
              <a:buNone/>
            </a:pPr>
            <a:r>
              <a:t/>
            </a:r>
            <a:endParaRPr b="1" sz="2800">
              <a:latin typeface="Calibri"/>
              <a:ea typeface="Calibri"/>
              <a:cs typeface="Calibri"/>
              <a:sym typeface="Calibri"/>
            </a:endParaRPr>
          </a:p>
          <a:p>
            <a:pPr indent="-182880" lvl="0" marL="182880" rtl="0" algn="l">
              <a:lnSpc>
                <a:spcPct val="90000"/>
              </a:lnSpc>
              <a:spcBef>
                <a:spcPts val="1200"/>
              </a:spcBef>
              <a:spcAft>
                <a:spcPts val="0"/>
              </a:spcAft>
              <a:buSzPts val="2000"/>
              <a:buChar char="●"/>
            </a:pPr>
            <a:r>
              <a:rPr lang="en-US">
                <a:latin typeface="Calibri"/>
                <a:ea typeface="Calibri"/>
                <a:cs typeface="Calibri"/>
                <a:sym typeface="Calibri"/>
              </a:rPr>
              <a:t> </a:t>
            </a:r>
            <a:r>
              <a:rPr b="1" lang="en-US" sz="2800">
                <a:latin typeface="Calibri"/>
                <a:ea typeface="Calibri"/>
                <a:cs typeface="Calibri"/>
                <a:sym typeface="Calibri"/>
              </a:rPr>
              <a:t>Efficient use of resources</a:t>
            </a:r>
            <a:r>
              <a:rPr lang="en-US" sz="2800">
                <a:latin typeface="Calibri"/>
                <a:ea typeface="Calibri"/>
                <a:cs typeface="Calibri"/>
                <a:sym typeface="Calibri"/>
              </a:rPr>
              <a:t>: Shared mobility (e.g., carsharing, bikesharing) reduces the need for individual vehicle ownership and maintenance.</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 </a:t>
            </a:r>
            <a:r>
              <a:rPr b="1" lang="en-US" sz="2800">
                <a:latin typeface="Calibri"/>
                <a:ea typeface="Calibri"/>
                <a:cs typeface="Calibri"/>
                <a:sym typeface="Calibri"/>
              </a:rPr>
              <a:t>Intelligent Transport Systems (ITS): </a:t>
            </a:r>
            <a:r>
              <a:rPr lang="en-US" sz="2800">
                <a:latin typeface="Calibri"/>
                <a:ea typeface="Calibri"/>
                <a:cs typeface="Calibri"/>
                <a:sym typeface="Calibri"/>
              </a:rPr>
              <a:t>Smart traffic management lowers congestion, saving time and fuel.</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 </a:t>
            </a:r>
            <a:r>
              <a:rPr b="1" lang="en-US" sz="2800">
                <a:latin typeface="Calibri"/>
                <a:ea typeface="Calibri"/>
                <a:cs typeface="Calibri"/>
                <a:sym typeface="Calibri"/>
              </a:rPr>
              <a:t>Mobility as a Service (MaaS): </a:t>
            </a:r>
            <a:r>
              <a:rPr lang="en-US" sz="2800">
                <a:latin typeface="Calibri"/>
                <a:ea typeface="Calibri"/>
                <a:cs typeface="Calibri"/>
                <a:sym typeface="Calibri"/>
              </a:rPr>
              <a:t>Integrating different transport modes into one app helps users choose the most cost-effective options.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 </a:t>
            </a:r>
            <a:r>
              <a:rPr b="1" lang="en-US" sz="2800">
                <a:latin typeface="Calibri"/>
                <a:ea typeface="Calibri"/>
                <a:cs typeface="Calibri"/>
                <a:sym typeface="Calibri"/>
              </a:rPr>
              <a:t>E-mobility:</a:t>
            </a:r>
            <a:r>
              <a:rPr lang="en-US" sz="2800">
                <a:latin typeface="Calibri"/>
                <a:ea typeface="Calibri"/>
                <a:cs typeface="Calibri"/>
                <a:sym typeface="Calibri"/>
              </a:rPr>
              <a:t> Lower long-term operational costs compared to traditional combustion vehicles.</a:t>
            </a:r>
            <a:endParaRPr/>
          </a:p>
          <a:p>
            <a:pPr indent="-55880" lvl="0" marL="182880" rtl="0" algn="l">
              <a:lnSpc>
                <a:spcPct val="90000"/>
              </a:lnSpc>
              <a:spcBef>
                <a:spcPts val="1200"/>
              </a:spcBef>
              <a:spcAft>
                <a:spcPts val="0"/>
              </a:spcAft>
              <a:buSzPts val="2000"/>
              <a:buNone/>
            </a:pPr>
            <a:r>
              <a:t/>
            </a:r>
            <a:endParaRPr/>
          </a:p>
          <a:p>
            <a:pPr indent="-55880" lvl="0" marL="182880" rtl="0" algn="l">
              <a:lnSpc>
                <a:spcPct val="90000"/>
              </a:lnSpc>
              <a:spcBef>
                <a:spcPts val="1200"/>
              </a:spcBef>
              <a:spcAft>
                <a:spcPts val="0"/>
              </a:spcAft>
              <a:buSzPts val="2000"/>
              <a:buNone/>
            </a:pPr>
            <a:r>
              <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56"/>
          <p:cNvSpPr txBox="1"/>
          <p:nvPr>
            <p:ph idx="1" type="body"/>
          </p:nvPr>
        </p:nvSpPr>
        <p:spPr>
          <a:xfrm>
            <a:off x="3869268" y="864108"/>
            <a:ext cx="7732182" cy="5120640"/>
          </a:xfrm>
          <a:prstGeom prst="rect">
            <a:avLst/>
          </a:prstGeom>
          <a:noFill/>
          <a:ln>
            <a:noFill/>
          </a:ln>
        </p:spPr>
        <p:txBody>
          <a:bodyPr anchorCtr="0" anchor="ctr" bIns="45700" lIns="91425" spcFirstLastPara="1" rIns="91425" wrap="square" tIns="45700">
            <a:normAutofit lnSpcReduction="10000"/>
          </a:bodyPr>
          <a:lstStyle/>
          <a:p>
            <a:pPr indent="-55880" lvl="0" marL="182880" rtl="0" algn="l">
              <a:lnSpc>
                <a:spcPct val="90000"/>
              </a:lnSpc>
              <a:spcBef>
                <a:spcPts val="0"/>
              </a:spcBef>
              <a:spcAft>
                <a:spcPts val="0"/>
              </a:spcAft>
              <a:buSzPts val="2000"/>
              <a:buNone/>
            </a:pPr>
            <a:r>
              <a:t/>
            </a:r>
            <a:endParaRPr>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Time savings: </a:t>
            </a:r>
            <a:r>
              <a:rPr lang="en-US" sz="2800">
                <a:latin typeface="Calibri"/>
                <a:ea typeface="Calibri"/>
                <a:cs typeface="Calibri"/>
                <a:sym typeface="Calibri"/>
              </a:rPr>
              <a:t>Faster, smoother trips mean more time for work and leisure, boosting employee productivity.</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Improved market access</a:t>
            </a:r>
            <a:r>
              <a:rPr lang="en-US" sz="2800">
                <a:latin typeface="Calibri"/>
                <a:ea typeface="Calibri"/>
                <a:cs typeface="Calibri"/>
                <a:sym typeface="Calibri"/>
              </a:rPr>
              <a:t>: Better mobility supports trade, services, and connections between businesses and customers.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 </a:t>
            </a:r>
            <a:r>
              <a:rPr b="1" lang="en-US" sz="2800">
                <a:latin typeface="Calibri"/>
                <a:ea typeface="Calibri"/>
                <a:cs typeface="Calibri"/>
                <a:sym typeface="Calibri"/>
              </a:rPr>
              <a:t>Data-driven development</a:t>
            </a:r>
            <a:r>
              <a:rPr lang="en-US" sz="2800">
                <a:latin typeface="Calibri"/>
                <a:ea typeface="Calibri"/>
                <a:cs typeface="Calibri"/>
                <a:sym typeface="Calibri"/>
              </a:rPr>
              <a:t>: Smart mobility generates valuable data for planning and creating innovative digital services.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Reduced external costs</a:t>
            </a:r>
            <a:r>
              <a:rPr lang="en-US" sz="2800">
                <a:latin typeface="Calibri"/>
                <a:ea typeface="Calibri"/>
                <a:cs typeface="Calibri"/>
                <a:sym typeface="Calibri"/>
              </a:rPr>
              <a:t>: Lower pollution and traffic decrease public spending on healthcare and infrastructure.</a:t>
            </a:r>
            <a:endParaRPr sz="2800">
              <a:latin typeface="Calibri"/>
              <a:ea typeface="Calibri"/>
              <a:cs typeface="Calibri"/>
              <a:sym typeface="Calibri"/>
            </a:endParaRPr>
          </a:p>
        </p:txBody>
      </p:sp>
      <p:sp>
        <p:nvSpPr>
          <p:cNvPr id="526" name="Google Shape;526;p56"/>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The role of smart mobility in increasing economic productivity</a:t>
            </a:r>
            <a:endParaRPr>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57"/>
          <p:cNvSpPr txBox="1"/>
          <p:nvPr>
            <p:ph idx="1" type="body"/>
          </p:nvPr>
        </p:nvSpPr>
        <p:spPr>
          <a:xfrm>
            <a:off x="3869268" y="864108"/>
            <a:ext cx="7746470" cy="5120640"/>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SzPts val="2800"/>
              <a:buChar char="●"/>
            </a:pPr>
            <a:r>
              <a:rPr lang="en-US" sz="2800">
                <a:latin typeface="Calibri"/>
                <a:ea typeface="Calibri"/>
                <a:cs typeface="Calibri"/>
                <a:sym typeface="Calibri"/>
              </a:rPr>
              <a:t>Smart mobility can </a:t>
            </a:r>
            <a:r>
              <a:rPr b="1" lang="en-US" sz="2800">
                <a:latin typeface="Calibri"/>
                <a:ea typeface="Calibri"/>
                <a:cs typeface="Calibri"/>
                <a:sym typeface="Calibri"/>
              </a:rPr>
              <a:t>reduce social and economic inequalities</a:t>
            </a:r>
            <a:r>
              <a:rPr lang="en-US" sz="2800">
                <a:latin typeface="Calibri"/>
                <a:ea typeface="Calibri"/>
                <a:cs typeface="Calibri"/>
                <a:sym typeface="Calibri"/>
              </a:rPr>
              <a:t> by making urban transport more accessible, flexible, and responsive to diverse needs. When designed thoughtfully, it helps build </a:t>
            </a:r>
            <a:r>
              <a:rPr b="1" lang="en-US" sz="2800">
                <a:latin typeface="Calibri"/>
                <a:ea typeface="Calibri"/>
                <a:cs typeface="Calibri"/>
                <a:sym typeface="Calibri"/>
              </a:rPr>
              <a:t>more inclusive, equitable cities</a:t>
            </a:r>
            <a:r>
              <a:rPr lang="en-US" sz="2800">
                <a:latin typeface="Calibri"/>
                <a:ea typeface="Calibri"/>
                <a:cs typeface="Calibri"/>
                <a:sym typeface="Calibri"/>
              </a:rPr>
              <a:t> where everyone can participate fully in urban life.</a:t>
            </a:r>
            <a:endParaRPr sz="2800">
              <a:latin typeface="Calibri"/>
              <a:ea typeface="Calibri"/>
              <a:cs typeface="Calibri"/>
              <a:sym typeface="Calibri"/>
            </a:endParaRPr>
          </a:p>
        </p:txBody>
      </p:sp>
      <p:sp>
        <p:nvSpPr>
          <p:cNvPr id="533" name="Google Shape;533;p57"/>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Smart mobility as a tool for promoting inclusivity and social equity in urban environments</a:t>
            </a:r>
            <a:endParaRPr>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id="539" name="Google Shape;539;p58"/>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Smart mobility as a tool for promoting inclusivity and social equity in urban environments</a:t>
            </a:r>
            <a:endParaRPr>
              <a:latin typeface="Calibri"/>
              <a:ea typeface="Calibri"/>
              <a:cs typeface="Calibri"/>
              <a:sym typeface="Calibri"/>
            </a:endParaRPr>
          </a:p>
        </p:txBody>
      </p:sp>
      <p:sp>
        <p:nvSpPr>
          <p:cNvPr id="540" name="Google Shape;540;p58"/>
          <p:cNvSpPr txBox="1"/>
          <p:nvPr>
            <p:ph idx="1" type="body"/>
          </p:nvPr>
        </p:nvSpPr>
        <p:spPr>
          <a:xfrm>
            <a:off x="3869268" y="864108"/>
            <a:ext cx="7803620" cy="5120640"/>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0"/>
              </a:spcBef>
              <a:spcAft>
                <a:spcPts val="0"/>
              </a:spcAft>
              <a:buSzPts val="2800"/>
              <a:buNone/>
            </a:pPr>
            <a:r>
              <a:rPr b="1" lang="en-US" sz="2800">
                <a:latin typeface="Calibri"/>
                <a:ea typeface="Calibri"/>
                <a:cs typeface="Calibri"/>
                <a:sym typeface="Calibri"/>
              </a:rPr>
              <a:t>Reducing barriers to mobility:</a:t>
            </a:r>
            <a:endParaRPr b="1"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Accessible shared services</a:t>
            </a:r>
            <a:r>
              <a:rPr lang="en-US" sz="2800">
                <a:latin typeface="Calibri"/>
                <a:ea typeface="Calibri"/>
                <a:cs typeface="Calibri"/>
                <a:sym typeface="Calibri"/>
              </a:rPr>
              <a:t>: Shared bikes, scooters, and carsharing can be more affordable than private cars, helping low-income residents access transportation.</a:t>
            </a:r>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First and last mile solutions</a:t>
            </a:r>
            <a:r>
              <a:rPr lang="en-US" sz="2800">
                <a:latin typeface="Calibri"/>
                <a:ea typeface="Calibri"/>
                <a:cs typeface="Calibri"/>
                <a:sym typeface="Calibri"/>
              </a:rPr>
              <a:t>: Smart mobility connects underserved neighborhoods to main transit lines, reducing isolation.</a:t>
            </a:r>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Universal design</a:t>
            </a:r>
            <a:r>
              <a:rPr lang="en-US" sz="2800">
                <a:latin typeface="Calibri"/>
                <a:ea typeface="Calibri"/>
                <a:cs typeface="Calibri"/>
                <a:sym typeface="Calibri"/>
              </a:rPr>
              <a:t>: Apps and vehicles designed with features for people with disabilities, seniors, and other vulnerable groups improve accessibility for all.</a:t>
            </a:r>
            <a:endParaRPr/>
          </a:p>
          <a:p>
            <a:pPr indent="-55880" lvl="0" marL="182880" rtl="0" algn="l">
              <a:lnSpc>
                <a:spcPct val="90000"/>
              </a:lnSpc>
              <a:spcBef>
                <a:spcPts val="1200"/>
              </a:spcBef>
              <a:spcAft>
                <a:spcPts val="0"/>
              </a:spcAft>
              <a:buSzPts val="2000"/>
              <a:buNone/>
            </a:pPr>
            <a:r>
              <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59"/>
          <p:cNvSpPr txBox="1"/>
          <p:nvPr>
            <p:ph idx="1" type="body"/>
          </p:nvPr>
        </p:nvSpPr>
        <p:spPr>
          <a:xfrm>
            <a:off x="3869268" y="864108"/>
            <a:ext cx="7732182" cy="512064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800"/>
              <a:buNone/>
            </a:pPr>
            <a:r>
              <a:rPr b="1" lang="en-US" sz="2800">
                <a:latin typeface="Calibri"/>
                <a:ea typeface="Calibri"/>
                <a:cs typeface="Calibri"/>
                <a:sym typeface="Calibri"/>
              </a:rPr>
              <a:t>Enhancing equal access to opportunities:</a:t>
            </a:r>
            <a:endParaRPr b="1"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Better access to jobs, education, and healthcare</a:t>
            </a:r>
            <a:r>
              <a:rPr lang="en-US" sz="2800">
                <a:latin typeface="Calibri"/>
                <a:ea typeface="Calibri"/>
                <a:cs typeface="Calibri"/>
                <a:sym typeface="Calibri"/>
              </a:rPr>
              <a:t>: Efficient and affordable transport helps residents participate fully in urban life.</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Flexible and on-demand services: </a:t>
            </a:r>
            <a:r>
              <a:rPr lang="en-US" sz="2800">
                <a:latin typeface="Calibri"/>
                <a:ea typeface="Calibri"/>
                <a:cs typeface="Calibri"/>
                <a:sym typeface="Calibri"/>
              </a:rPr>
              <a:t>Smart shuttles and demand-responsive transport adapt to individual needs and areas with lower demand, which are often neglected by traditional transit.</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Multilingual and inclusive apps: </a:t>
            </a:r>
            <a:r>
              <a:rPr lang="en-US" sz="2800">
                <a:latin typeface="Calibri"/>
                <a:ea typeface="Calibri"/>
                <a:cs typeface="Calibri"/>
                <a:sym typeface="Calibri"/>
              </a:rPr>
              <a:t>Digital tools can be designed to accommodate different languages and literacy levels.</a:t>
            </a:r>
            <a:endParaRPr sz="2800">
              <a:latin typeface="Calibri"/>
              <a:ea typeface="Calibri"/>
              <a:cs typeface="Calibri"/>
              <a:sym typeface="Calibri"/>
            </a:endParaRPr>
          </a:p>
        </p:txBody>
      </p:sp>
      <p:sp>
        <p:nvSpPr>
          <p:cNvPr id="547" name="Google Shape;547;p59"/>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Smart mobility as a tool for promoting inclusivity and social equity in urban environments</a:t>
            </a:r>
            <a:endParaRPr>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6"/>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Smart govermance</a:t>
            </a:r>
            <a:endParaRPr>
              <a:latin typeface="Calibri"/>
              <a:ea typeface="Calibri"/>
              <a:cs typeface="Calibri"/>
              <a:sym typeface="Calibri"/>
            </a:endParaRPr>
          </a:p>
        </p:txBody>
      </p:sp>
      <p:sp>
        <p:nvSpPr>
          <p:cNvPr id="139" name="Google Shape;139;p6"/>
          <p:cNvSpPr txBox="1"/>
          <p:nvPr>
            <p:ph idx="1" type="body"/>
          </p:nvPr>
        </p:nvSpPr>
        <p:spPr>
          <a:xfrm>
            <a:off x="3869268" y="864108"/>
            <a:ext cx="7808926" cy="51206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lang="en-US" sz="2800">
                <a:latin typeface="Calibri"/>
                <a:ea typeface="Calibri"/>
                <a:cs typeface="Calibri"/>
                <a:sym typeface="Calibri"/>
              </a:rPr>
              <a:t>It is intelligent city management based on:</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transparency of decisions,</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collaboration between the administration and residents,</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open access to information,</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the use of digital technologies for communication and decision-making.</a:t>
            </a:r>
            <a:endParaRPr/>
          </a:p>
          <a:p>
            <a:pPr indent="-55880" lvl="0" marL="182880" rtl="0" algn="l">
              <a:lnSpc>
                <a:spcPct val="90000"/>
              </a:lnSpc>
              <a:spcBef>
                <a:spcPts val="1200"/>
              </a:spcBef>
              <a:spcAft>
                <a:spcPts val="0"/>
              </a:spcAft>
              <a:buSzPts val="2000"/>
              <a:buNone/>
            </a:pPr>
            <a:r>
              <a:t/>
            </a:r>
            <a:endParaRPr/>
          </a:p>
        </p:txBody>
      </p:sp>
      <p:sp>
        <p:nvSpPr>
          <p:cNvPr id="140" name="Google Shape;140;p6"/>
          <p:cNvSpPr/>
          <p:nvPr/>
        </p:nvSpPr>
        <p:spPr>
          <a:xfrm>
            <a:off x="5016" y="704015"/>
            <a:ext cx="3443288" cy="1200329"/>
          </a:xfrm>
          <a:prstGeom prst="rect">
            <a:avLst/>
          </a:prstGeom>
          <a:solidFill>
            <a:srgbClr val="FDE1CA"/>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Calibri"/>
                <a:ea typeface="Calibri"/>
                <a:cs typeface="Calibri"/>
                <a:sym typeface="Calibri"/>
              </a:rPr>
              <a:t>Citizen Participacion in decision - making processes</a:t>
            </a:r>
            <a:endParaRPr b="1" sz="2400">
              <a:solidFill>
                <a:schemeClr val="dk1"/>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60"/>
          <p:cNvSpPr txBox="1"/>
          <p:nvPr>
            <p:ph idx="1" type="body"/>
          </p:nvPr>
        </p:nvSpPr>
        <p:spPr>
          <a:xfrm>
            <a:off x="3869268" y="864108"/>
            <a:ext cx="7746470" cy="512064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800"/>
              <a:buNone/>
            </a:pPr>
            <a:r>
              <a:rPr b="1" lang="en-US" sz="2800">
                <a:latin typeface="Calibri"/>
                <a:ea typeface="Calibri"/>
                <a:cs typeface="Calibri"/>
                <a:sym typeface="Calibri"/>
              </a:rPr>
              <a:t>Empowering communities through technology:</a:t>
            </a:r>
            <a:endParaRPr b="1"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Data-driven planning: </a:t>
            </a:r>
            <a:r>
              <a:rPr lang="en-US" sz="2800">
                <a:latin typeface="Calibri"/>
                <a:ea typeface="Calibri"/>
                <a:cs typeface="Calibri"/>
                <a:sym typeface="Calibri"/>
              </a:rPr>
              <a:t>Cities can identify mobility gaps and direct resources where they’re needed most, supporting equity-focused investments.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Community engagement: </a:t>
            </a:r>
            <a:r>
              <a:rPr lang="en-US" sz="2800">
                <a:latin typeface="Calibri"/>
                <a:ea typeface="Calibri"/>
                <a:cs typeface="Calibri"/>
                <a:sym typeface="Calibri"/>
              </a:rPr>
              <a:t>Smart mobility projects often involve local input, giving marginalized groups a voice in designing solutions.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b="1" lang="en-US" sz="2800">
                <a:latin typeface="Calibri"/>
                <a:ea typeface="Calibri"/>
                <a:cs typeface="Calibri"/>
                <a:sym typeface="Calibri"/>
              </a:rPr>
              <a:t>Digital inclusion: </a:t>
            </a:r>
            <a:r>
              <a:rPr lang="en-US" sz="2800">
                <a:latin typeface="Calibri"/>
                <a:ea typeface="Calibri"/>
                <a:cs typeface="Calibri"/>
                <a:sym typeface="Calibri"/>
              </a:rPr>
              <a:t>Providing access to digital tools and platforms reduces the digital divide and helps more people benefit from smart mobility.</a:t>
            </a:r>
            <a:endParaRPr sz="2800">
              <a:latin typeface="Calibri"/>
              <a:ea typeface="Calibri"/>
              <a:cs typeface="Calibri"/>
              <a:sym typeface="Calibri"/>
            </a:endParaRPr>
          </a:p>
        </p:txBody>
      </p:sp>
      <p:sp>
        <p:nvSpPr>
          <p:cNvPr id="554" name="Google Shape;554;p60"/>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Smart mobility as a tool for promoting inclusivity and social equity in urban environments</a:t>
            </a:r>
            <a:endParaRPr>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61"/>
          <p:cNvSpPr/>
          <p:nvPr/>
        </p:nvSpPr>
        <p:spPr>
          <a:xfrm>
            <a:off x="0" y="700088"/>
            <a:ext cx="3514725" cy="5443537"/>
          </a:xfrm>
          <a:prstGeom prst="rect">
            <a:avLst/>
          </a:prstGeom>
          <a:solidFill>
            <a:srgbClr val="FBC49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561" name="Google Shape;561;p61"/>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b="1" lang="en-US">
                <a:latin typeface="Calibri"/>
                <a:ea typeface="Calibri"/>
                <a:cs typeface="Calibri"/>
                <a:sym typeface="Calibri"/>
              </a:rPr>
              <a:t>Student assignment</a:t>
            </a:r>
            <a:r>
              <a:rPr lang="en-US">
                <a:latin typeface="Calibri"/>
                <a:ea typeface="Calibri"/>
                <a:cs typeface="Calibri"/>
                <a:sym typeface="Calibri"/>
              </a:rPr>
              <a:t>: Mapping Urban Mobility Challenges</a:t>
            </a:r>
            <a:endParaRPr>
              <a:latin typeface="Calibri"/>
              <a:ea typeface="Calibri"/>
              <a:cs typeface="Calibri"/>
              <a:sym typeface="Calibri"/>
            </a:endParaRPr>
          </a:p>
        </p:txBody>
      </p:sp>
      <p:sp>
        <p:nvSpPr>
          <p:cNvPr id="562" name="Google Shape;562;p61"/>
          <p:cNvSpPr txBox="1"/>
          <p:nvPr>
            <p:ph idx="1" type="body"/>
          </p:nvPr>
        </p:nvSpPr>
        <p:spPr>
          <a:xfrm>
            <a:off x="3712105" y="1123837"/>
            <a:ext cx="7989357" cy="5120640"/>
          </a:xfrm>
          <a:prstGeom prst="rect">
            <a:avLst/>
          </a:prstGeom>
          <a:noFill/>
          <a:ln>
            <a:noFill/>
          </a:ln>
        </p:spPr>
        <p:txBody>
          <a:bodyPr anchorCtr="0" anchor="ctr" bIns="45700" lIns="91425" spcFirstLastPara="1" rIns="91425" wrap="square" tIns="45700">
            <a:noAutofit/>
          </a:bodyPr>
          <a:lstStyle/>
          <a:p>
            <a:pPr indent="-182880" lvl="0" marL="182880" rtl="0" algn="l">
              <a:lnSpc>
                <a:spcPct val="90000"/>
              </a:lnSpc>
              <a:spcBef>
                <a:spcPts val="0"/>
              </a:spcBef>
              <a:spcAft>
                <a:spcPts val="0"/>
              </a:spcAft>
              <a:buSzPts val="2800"/>
              <a:buChar char="●"/>
            </a:pPr>
            <a:r>
              <a:rPr lang="en-US" sz="2800">
                <a:latin typeface="Calibri"/>
                <a:ea typeface="Calibri"/>
                <a:cs typeface="Calibri"/>
                <a:sym typeface="Calibri"/>
              </a:rPr>
              <a:t>Choose a city (it can be your own city or an example city from a developing country).</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Identify the </a:t>
            </a:r>
            <a:r>
              <a:rPr b="1" lang="en-US" sz="2800">
                <a:latin typeface="Calibri"/>
                <a:ea typeface="Calibri"/>
                <a:cs typeface="Calibri"/>
                <a:sym typeface="Calibri"/>
              </a:rPr>
              <a:t>main urban mobility challenges</a:t>
            </a:r>
            <a:r>
              <a:rPr lang="en-US" sz="2800">
                <a:latin typeface="Calibri"/>
                <a:ea typeface="Calibri"/>
                <a:cs typeface="Calibri"/>
                <a:sym typeface="Calibri"/>
              </a:rPr>
              <a:t>, e.g., traffic congestion, pollution, lack of public transport, poor integration of transport modes, pedestrian safety, etc.</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Create a </a:t>
            </a:r>
            <a:r>
              <a:rPr b="1" lang="en-US" sz="2800">
                <a:latin typeface="Calibri"/>
                <a:ea typeface="Calibri"/>
                <a:cs typeface="Calibri"/>
                <a:sym typeface="Calibri"/>
              </a:rPr>
              <a:t>problem map</a:t>
            </a:r>
            <a:r>
              <a:rPr lang="en-US" sz="2800">
                <a:latin typeface="Calibri"/>
                <a:ea typeface="Calibri"/>
                <a:cs typeface="Calibri"/>
                <a:sym typeface="Calibri"/>
              </a:rPr>
              <a:t> – a visual representation showing the locations and types of challenges (you can use Google Maps, simple diagrams, or paper maps)</a:t>
            </a:r>
            <a:endParaRPr sz="2800">
              <a:latin typeface="Calibri"/>
              <a:ea typeface="Calibri"/>
              <a:cs typeface="Calibri"/>
              <a:sym typeface="Calibri"/>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Highlight </a:t>
            </a:r>
            <a:r>
              <a:rPr b="1" lang="en-US" sz="2800">
                <a:latin typeface="Calibri"/>
                <a:ea typeface="Calibri"/>
                <a:cs typeface="Calibri"/>
                <a:sym typeface="Calibri"/>
              </a:rPr>
              <a:t>priority areas for intervention</a:t>
            </a:r>
            <a:r>
              <a:rPr lang="en-US" sz="2800">
                <a:latin typeface="Calibri"/>
                <a:ea typeface="Calibri"/>
                <a:cs typeface="Calibri"/>
                <a:sym typeface="Calibri"/>
              </a:rPr>
              <a:t> – what should be addressed first and why.</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Prepare a short presentation summarizing your findings and suggested solutions.</a:t>
            </a:r>
            <a:endParaRPr/>
          </a:p>
          <a:p>
            <a:pPr indent="-5080" lvl="0" marL="182880" rtl="0" algn="l">
              <a:lnSpc>
                <a:spcPct val="90000"/>
              </a:lnSpc>
              <a:spcBef>
                <a:spcPts val="1200"/>
              </a:spcBef>
              <a:spcAft>
                <a:spcPts val="0"/>
              </a:spcAft>
              <a:buSzPts val="2800"/>
              <a:buNone/>
            </a:pPr>
            <a:r>
              <a:t/>
            </a:r>
            <a:endParaRPr sz="28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7"/>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E-participation (digital participation)</a:t>
            </a:r>
            <a:endParaRPr/>
          </a:p>
        </p:txBody>
      </p:sp>
      <p:sp>
        <p:nvSpPr>
          <p:cNvPr id="147" name="Google Shape;147;p7"/>
          <p:cNvSpPr txBox="1"/>
          <p:nvPr>
            <p:ph idx="1" type="body"/>
          </p:nvPr>
        </p:nvSpPr>
        <p:spPr>
          <a:xfrm>
            <a:off x="3869268" y="864108"/>
            <a:ext cx="7315200" cy="51206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lang="en-US" sz="2800">
                <a:latin typeface="Calibri"/>
                <a:ea typeface="Calibri"/>
                <a:cs typeface="Calibri"/>
                <a:sym typeface="Calibri"/>
              </a:rPr>
              <a:t>It is the active participation of residents in city life through digital tools, such as:</a:t>
            </a:r>
            <a:endParaRPr/>
          </a:p>
          <a:p>
            <a:pPr indent="-182880" lvl="0" marL="182880" rtl="0" algn="l">
              <a:lnSpc>
                <a:spcPct val="90000"/>
              </a:lnSpc>
              <a:spcBef>
                <a:spcPts val="1200"/>
              </a:spcBef>
              <a:spcAft>
                <a:spcPts val="0"/>
              </a:spcAft>
              <a:buSzPts val="2800"/>
              <a:buFont typeface="Arial"/>
              <a:buChar char="•"/>
            </a:pPr>
            <a:r>
              <a:rPr lang="en-US" sz="2800">
                <a:latin typeface="Calibri"/>
                <a:ea typeface="Calibri"/>
                <a:cs typeface="Calibri"/>
                <a:sym typeface="Calibri"/>
              </a:rPr>
              <a:t>mobile applications,</a:t>
            </a:r>
            <a:endParaRPr/>
          </a:p>
          <a:p>
            <a:pPr indent="-182880" lvl="0" marL="182880" rtl="0" algn="l">
              <a:lnSpc>
                <a:spcPct val="90000"/>
              </a:lnSpc>
              <a:spcBef>
                <a:spcPts val="1200"/>
              </a:spcBef>
              <a:spcAft>
                <a:spcPts val="0"/>
              </a:spcAft>
              <a:buSzPts val="2800"/>
              <a:buFont typeface="Arial"/>
              <a:buChar char="•"/>
            </a:pPr>
            <a:r>
              <a:rPr lang="en-US" sz="2800">
                <a:latin typeface="Calibri"/>
                <a:ea typeface="Calibri"/>
                <a:cs typeface="Calibri"/>
                <a:sym typeface="Calibri"/>
              </a:rPr>
              <a:t>online consultation platforms,</a:t>
            </a:r>
            <a:endParaRPr/>
          </a:p>
          <a:p>
            <a:pPr indent="-182880" lvl="0" marL="182880" rtl="0" algn="l">
              <a:lnSpc>
                <a:spcPct val="90000"/>
              </a:lnSpc>
              <a:spcBef>
                <a:spcPts val="1200"/>
              </a:spcBef>
              <a:spcAft>
                <a:spcPts val="0"/>
              </a:spcAft>
              <a:buSzPts val="2800"/>
              <a:buFont typeface="Arial"/>
              <a:buChar char="•"/>
            </a:pPr>
            <a:r>
              <a:rPr lang="en-US" sz="2800">
                <a:latin typeface="Calibri"/>
                <a:ea typeface="Calibri"/>
                <a:cs typeface="Calibri"/>
                <a:sym typeface="Calibri"/>
              </a:rPr>
              <a:t>electronic voting (e-voting),</a:t>
            </a:r>
            <a:endParaRPr/>
          </a:p>
          <a:p>
            <a:pPr indent="-182880" lvl="0" marL="182880" rtl="0" algn="l">
              <a:lnSpc>
                <a:spcPct val="90000"/>
              </a:lnSpc>
              <a:spcBef>
                <a:spcPts val="1200"/>
              </a:spcBef>
              <a:spcAft>
                <a:spcPts val="0"/>
              </a:spcAft>
              <a:buSzPts val="2800"/>
              <a:buFont typeface="Arial"/>
              <a:buChar char="•"/>
            </a:pPr>
            <a:r>
              <a:rPr lang="en-US" sz="2800">
                <a:latin typeface="Calibri"/>
                <a:ea typeface="Calibri"/>
                <a:cs typeface="Calibri"/>
                <a:sym typeface="Calibri"/>
              </a:rPr>
              <a:t>problem maps (e.g., “fix it!”),</a:t>
            </a:r>
            <a:endParaRPr/>
          </a:p>
          <a:p>
            <a:pPr indent="-182880" lvl="0" marL="182880" rtl="0" algn="l">
              <a:lnSpc>
                <a:spcPct val="90000"/>
              </a:lnSpc>
              <a:spcBef>
                <a:spcPts val="1200"/>
              </a:spcBef>
              <a:spcAft>
                <a:spcPts val="0"/>
              </a:spcAft>
              <a:buSzPts val="2800"/>
              <a:buFont typeface="Arial"/>
              <a:buChar char="•"/>
            </a:pPr>
            <a:r>
              <a:rPr lang="en-US" sz="2800">
                <a:latin typeface="Calibri"/>
                <a:ea typeface="Calibri"/>
                <a:cs typeface="Calibri"/>
                <a:sym typeface="Calibri"/>
              </a:rPr>
              <a:t>systems for submitting local ideas/projects.</a:t>
            </a:r>
            <a:endParaRPr/>
          </a:p>
          <a:p>
            <a:pPr indent="-55880" lvl="0" marL="182880" rtl="0" algn="l">
              <a:lnSpc>
                <a:spcPct val="90000"/>
              </a:lnSpc>
              <a:spcBef>
                <a:spcPts val="1200"/>
              </a:spcBef>
              <a:spcAft>
                <a:spcPts val="0"/>
              </a:spcAft>
              <a:buSzPts val="2000"/>
              <a:buNone/>
            </a:pPr>
            <a:r>
              <a:t/>
            </a:r>
            <a:endParaRPr/>
          </a:p>
        </p:txBody>
      </p:sp>
      <p:sp>
        <p:nvSpPr>
          <p:cNvPr id="148" name="Google Shape;148;p7"/>
          <p:cNvSpPr/>
          <p:nvPr/>
        </p:nvSpPr>
        <p:spPr>
          <a:xfrm>
            <a:off x="5016" y="704015"/>
            <a:ext cx="3443288" cy="1200329"/>
          </a:xfrm>
          <a:prstGeom prst="rect">
            <a:avLst/>
          </a:prstGeom>
          <a:solidFill>
            <a:srgbClr val="FDE1CA"/>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Calibri"/>
                <a:ea typeface="Calibri"/>
                <a:cs typeface="Calibri"/>
                <a:sym typeface="Calibri"/>
              </a:rPr>
              <a:t>Citizen Participacion in decision - making processes</a:t>
            </a:r>
            <a:endParaRPr b="1" sz="24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8"/>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FFFFFF"/>
              </a:buClr>
              <a:buSzPct val="100000"/>
              <a:buFont typeface="Corbel"/>
              <a:buNone/>
            </a:pPr>
            <a:r>
              <a:rPr b="1" lang="en-US"/>
              <a:t>Seeds of smart solutions</a:t>
            </a:r>
            <a:br>
              <a:rPr lang="en-US"/>
            </a:br>
            <a:r>
              <a:rPr lang="en-US"/>
              <a:t>– local innovations that can evolve towards full smart city systems</a:t>
            </a:r>
            <a:br>
              <a:rPr lang="en-US"/>
            </a:br>
            <a:endParaRPr/>
          </a:p>
        </p:txBody>
      </p:sp>
      <p:sp>
        <p:nvSpPr>
          <p:cNvPr id="155" name="Google Shape;155;p8"/>
          <p:cNvSpPr txBox="1"/>
          <p:nvPr>
            <p:ph idx="1" type="body"/>
          </p:nvPr>
        </p:nvSpPr>
        <p:spPr>
          <a:xfrm>
            <a:off x="3764765" y="1029474"/>
            <a:ext cx="8017932" cy="512064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800"/>
              <a:buNone/>
            </a:pPr>
            <a:r>
              <a:rPr lang="en-US" sz="2800">
                <a:latin typeface="Calibri"/>
                <a:ea typeface="Calibri"/>
                <a:cs typeface="Calibri"/>
                <a:sym typeface="Calibri"/>
              </a:rPr>
              <a:t>In Kathmandu, initiatives involving residents were conducted in the process of hazard mapping (e.g., earthquakes, floods, narrow streets, lack of infrastructure).</a:t>
            </a:r>
            <a:br>
              <a:rPr lang="en-US" sz="2800">
                <a:latin typeface="Calibri"/>
                <a:ea typeface="Calibri"/>
                <a:cs typeface="Calibri"/>
                <a:sym typeface="Calibri"/>
              </a:rPr>
            </a:br>
            <a:r>
              <a:rPr b="1" lang="en-US" sz="2800">
                <a:latin typeface="Calibri"/>
                <a:ea typeface="Calibri"/>
                <a:cs typeface="Calibri"/>
                <a:sym typeface="Calibri"/>
              </a:rPr>
              <a:t>Technology:</a:t>
            </a:r>
            <a:br>
              <a:rPr lang="en-US" sz="2800">
                <a:latin typeface="Calibri"/>
                <a:ea typeface="Calibri"/>
                <a:cs typeface="Calibri"/>
                <a:sym typeface="Calibri"/>
              </a:rPr>
            </a:br>
            <a:r>
              <a:rPr lang="en-US" sz="2800">
                <a:latin typeface="Calibri"/>
                <a:ea typeface="Calibri"/>
                <a:cs typeface="Calibri"/>
                <a:sym typeface="Calibri"/>
              </a:rPr>
              <a:t>Open-source tools such as OpenStreetMap and mobile applications for field data collection were used.</a:t>
            </a:r>
            <a:br>
              <a:rPr lang="en-US" sz="2800">
                <a:latin typeface="Calibri"/>
                <a:ea typeface="Calibri"/>
                <a:cs typeface="Calibri"/>
                <a:sym typeface="Calibri"/>
              </a:rPr>
            </a:br>
            <a:r>
              <a:rPr b="1" lang="en-US" sz="2800">
                <a:latin typeface="Calibri"/>
                <a:ea typeface="Calibri"/>
                <a:cs typeface="Calibri"/>
                <a:sym typeface="Calibri"/>
              </a:rPr>
              <a:t>Goal:</a:t>
            </a:r>
            <a:br>
              <a:rPr lang="en-US" sz="2800">
                <a:latin typeface="Calibri"/>
                <a:ea typeface="Calibri"/>
                <a:cs typeface="Calibri"/>
                <a:sym typeface="Calibri"/>
              </a:rPr>
            </a:br>
            <a:r>
              <a:rPr lang="en-US" sz="2800">
                <a:latin typeface="Calibri"/>
                <a:ea typeface="Calibri"/>
                <a:cs typeface="Calibri"/>
                <a:sym typeface="Calibri"/>
              </a:rPr>
              <a:t>To improve spatial planning and crisis response by incorporating local knowledge.</a:t>
            </a:r>
            <a:br>
              <a:rPr lang="en-US" sz="2800">
                <a:latin typeface="Calibri"/>
                <a:ea typeface="Calibri"/>
                <a:cs typeface="Calibri"/>
                <a:sym typeface="Calibri"/>
              </a:rPr>
            </a:br>
            <a:r>
              <a:rPr b="1" lang="en-US" sz="2800">
                <a:latin typeface="Calibri"/>
                <a:ea typeface="Calibri"/>
                <a:cs typeface="Calibri"/>
                <a:sym typeface="Calibri"/>
              </a:rPr>
              <a:t>Result:</a:t>
            </a:r>
            <a:br>
              <a:rPr lang="en-US" sz="2800">
                <a:latin typeface="Calibri"/>
                <a:ea typeface="Calibri"/>
                <a:cs typeface="Calibri"/>
                <a:sym typeface="Calibri"/>
              </a:rPr>
            </a:br>
            <a:r>
              <a:rPr lang="en-US" sz="2800">
                <a:latin typeface="Calibri"/>
                <a:ea typeface="Calibri"/>
                <a:cs typeface="Calibri"/>
                <a:sym typeface="Calibri"/>
              </a:rPr>
              <a:t>Up-to-date maps of needs and risks were created to support decision-making by city authorities and non-governmental organizations.</a:t>
            </a:r>
            <a:endParaRPr sz="2800">
              <a:latin typeface="Calibri"/>
              <a:ea typeface="Calibri"/>
              <a:cs typeface="Calibri"/>
              <a:sym typeface="Calibri"/>
            </a:endParaRPr>
          </a:p>
        </p:txBody>
      </p:sp>
      <p:sp>
        <p:nvSpPr>
          <p:cNvPr id="156" name="Google Shape;156;p8"/>
          <p:cNvSpPr/>
          <p:nvPr/>
        </p:nvSpPr>
        <p:spPr>
          <a:xfrm>
            <a:off x="1" y="5442228"/>
            <a:ext cx="3429000" cy="707886"/>
          </a:xfrm>
          <a:prstGeom prst="rect">
            <a:avLst/>
          </a:prstGeom>
          <a:solidFill>
            <a:srgbClr val="FFD663"/>
          </a:solid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2000">
                <a:solidFill>
                  <a:schemeClr val="dk1"/>
                </a:solidFill>
                <a:latin typeface="Calibri"/>
                <a:ea typeface="Calibri"/>
                <a:cs typeface="Calibri"/>
                <a:sym typeface="Calibri"/>
              </a:rPr>
              <a:t>Participatory Mapping in Kathmandu (Nepal)</a:t>
            </a:r>
            <a:endParaRPr b="1" sz="2000">
              <a:solidFill>
                <a:schemeClr val="dk1"/>
              </a:solidFill>
              <a:latin typeface="Calibri"/>
              <a:ea typeface="Calibri"/>
              <a:cs typeface="Calibri"/>
              <a:sym typeface="Calibri"/>
            </a:endParaRPr>
          </a:p>
        </p:txBody>
      </p:sp>
      <p:sp>
        <p:nvSpPr>
          <p:cNvPr id="157" name="Google Shape;157;p8"/>
          <p:cNvSpPr/>
          <p:nvPr/>
        </p:nvSpPr>
        <p:spPr>
          <a:xfrm>
            <a:off x="3540335" y="510838"/>
            <a:ext cx="8242362" cy="6157911"/>
          </a:xfrm>
          <a:prstGeom prst="rect">
            <a:avLst/>
          </a:prstGeom>
          <a:solidFill>
            <a:srgbClr val="8BD5E4">
              <a:alpha val="2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20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9"/>
          <p:cNvSpPr txBox="1"/>
          <p:nvPr>
            <p:ph type="title"/>
          </p:nvPr>
        </p:nvSpPr>
        <p:spPr>
          <a:xfrm>
            <a:off x="252919" y="1123837"/>
            <a:ext cx="2947482" cy="46011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600"/>
              <a:buFont typeface="Calibri"/>
              <a:buNone/>
            </a:pPr>
            <a:r>
              <a:rPr lang="en-US">
                <a:latin typeface="Calibri"/>
                <a:ea typeface="Calibri"/>
                <a:cs typeface="Calibri"/>
                <a:sym typeface="Calibri"/>
              </a:rPr>
              <a:t>Eco-friendly and energy-efficient infrastructure in a smart city</a:t>
            </a:r>
            <a:endParaRPr>
              <a:latin typeface="Calibri"/>
              <a:ea typeface="Calibri"/>
              <a:cs typeface="Calibri"/>
              <a:sym typeface="Calibri"/>
            </a:endParaRPr>
          </a:p>
        </p:txBody>
      </p:sp>
      <p:sp>
        <p:nvSpPr>
          <p:cNvPr id="163" name="Google Shape;163;p9"/>
          <p:cNvSpPr txBox="1"/>
          <p:nvPr>
            <p:ph idx="1" type="body"/>
          </p:nvPr>
        </p:nvSpPr>
        <p:spPr>
          <a:xfrm>
            <a:off x="3869268" y="864108"/>
            <a:ext cx="7315200" cy="51206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b="1" lang="en-US" sz="2800" u="sng">
                <a:latin typeface="Calibri"/>
                <a:ea typeface="Calibri"/>
                <a:cs typeface="Calibri"/>
                <a:sym typeface="Calibri"/>
              </a:rPr>
              <a:t>Green Infrastructure</a:t>
            </a:r>
            <a:endParaRPr b="1" sz="2800" u="sng">
              <a:latin typeface="Calibri"/>
              <a:ea typeface="Calibri"/>
              <a:cs typeface="Calibri"/>
              <a:sym typeface="Calibri"/>
            </a:endParaRPr>
          </a:p>
          <a:p>
            <a:pPr indent="0" lvl="0" marL="0" rtl="0" algn="l">
              <a:lnSpc>
                <a:spcPct val="90000"/>
              </a:lnSpc>
              <a:spcBef>
                <a:spcPts val="1200"/>
              </a:spcBef>
              <a:spcAft>
                <a:spcPts val="0"/>
              </a:spcAft>
              <a:buSzPts val="2800"/>
              <a:buNone/>
            </a:pPr>
            <a:br>
              <a:rPr lang="en-US" sz="2800">
                <a:latin typeface="Calibri"/>
                <a:ea typeface="Calibri"/>
                <a:cs typeface="Calibri"/>
                <a:sym typeface="Calibri"/>
              </a:rPr>
            </a:br>
            <a:r>
              <a:rPr lang="en-US" sz="2800">
                <a:latin typeface="Calibri"/>
                <a:ea typeface="Calibri"/>
                <a:cs typeface="Calibri"/>
                <a:sym typeface="Calibri"/>
              </a:rPr>
              <a:t>A system of natural and semi-natural elements in the city that:</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cools urban space (e.g., green roofs, green walls, pocket parks),</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supports water retention (e.g., rain gardens, permeable surfaces),</a:t>
            </a:r>
            <a:endParaRPr/>
          </a:p>
          <a:p>
            <a:pPr indent="-182880" lvl="0" marL="182880" rtl="0" algn="l">
              <a:lnSpc>
                <a:spcPct val="90000"/>
              </a:lnSpc>
              <a:spcBef>
                <a:spcPts val="1200"/>
              </a:spcBef>
              <a:spcAft>
                <a:spcPts val="0"/>
              </a:spcAft>
              <a:buSzPts val="2800"/>
              <a:buChar char="●"/>
            </a:pPr>
            <a:r>
              <a:rPr lang="en-US" sz="2800">
                <a:latin typeface="Calibri"/>
                <a:ea typeface="Calibri"/>
                <a:cs typeface="Calibri"/>
                <a:sym typeface="Calibri"/>
              </a:rPr>
              <a:t>improves air quality and biodiversity (e.g., urban forests, street greenery).</a:t>
            </a:r>
            <a:endParaRPr/>
          </a:p>
          <a:p>
            <a:pPr indent="-55880" lvl="0" marL="182880" rtl="0" algn="l">
              <a:lnSpc>
                <a:spcPct val="90000"/>
              </a:lnSpc>
              <a:spcBef>
                <a:spcPts val="1200"/>
              </a:spcBef>
              <a:spcAft>
                <a:spcPts val="0"/>
              </a:spcAft>
              <a:buSzPts val="2000"/>
              <a:buNone/>
            </a:pPr>
            <a:r>
              <a:t/>
            </a:r>
            <a:endParaRPr/>
          </a:p>
        </p:txBody>
      </p:sp>
      <p:sp>
        <p:nvSpPr>
          <p:cNvPr id="164" name="Google Shape;164;p9"/>
          <p:cNvSpPr/>
          <p:nvPr/>
        </p:nvSpPr>
        <p:spPr>
          <a:xfrm>
            <a:off x="0" y="708338"/>
            <a:ext cx="3457575" cy="830997"/>
          </a:xfrm>
          <a:prstGeom prst="rect">
            <a:avLst/>
          </a:prstGeom>
          <a:solidFill>
            <a:srgbClr val="EAF6CC"/>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Calibri"/>
                <a:ea typeface="Calibri"/>
                <a:cs typeface="Calibri"/>
                <a:sym typeface="Calibri"/>
              </a:rPr>
              <a:t>Ecological and Energy-efficient infrastructure</a:t>
            </a:r>
            <a:endParaRPr b="1" sz="24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Ramka">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tyw pakietu Office">
  <a:themeElements>
    <a:clrScheme name="Pakiet 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2025-05-29T05:59:11Z</dcterms:created>
  <dc:creator>Staszak</dc:creator>
</cp:coreProperties>
</file>