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306" r:id="rId5"/>
    <p:sldId id="611" r:id="rId6"/>
    <p:sldId id="590" r:id="rId7"/>
    <p:sldId id="309" r:id="rId8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0F00"/>
    <a:srgbClr val="00518E"/>
    <a:srgbClr val="B51600"/>
    <a:srgbClr val="B43519"/>
    <a:srgbClr val="005EA4"/>
    <a:srgbClr val="EE230C"/>
    <a:srgbClr val="F26211"/>
    <a:srgbClr val="F787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Exercise 5.2: Level of Service (LOS)  Analysis -Concepts 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3FC57-98BC-FACC-FDBA-176B0384C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7292AC-0CE8-6548-3B91-9FC5EF00B59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43556" y="1433336"/>
            <a:ext cx="8807980" cy="5059521"/>
          </a:xfrm>
        </p:spPr>
        <p:txBody>
          <a:bodyPr>
            <a:normAutofit/>
          </a:bodyPr>
          <a:lstStyle/>
          <a:p>
            <a:pPr marL="514350" indent="-51435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Estimate the free </a:t>
            </a:r>
            <a:r>
              <a:rPr lang="en-US" sz="2000" b="1" dirty="0"/>
              <a:t>flow speed </a:t>
            </a:r>
            <a:r>
              <a:rPr lang="en-US" sz="2000" dirty="0"/>
              <a:t>of a six-lane suburban freeway with 11-ft lanes, right-side lateral clearance of 2 ft, and ramp </a:t>
            </a:r>
            <a:r>
              <a:rPr lang="en-US" sz="2000" b="1" dirty="0"/>
              <a:t>density of 4.5 /mi</a:t>
            </a:r>
            <a:r>
              <a:rPr lang="en-US" sz="2000" dirty="0"/>
              <a:t>.</a:t>
            </a:r>
          </a:p>
          <a:p>
            <a:pPr marL="514350" indent="-514350">
              <a:buClr>
                <a:srgbClr val="890F00"/>
              </a:buClr>
              <a:buFont typeface="+mj-lt"/>
              <a:buAutoNum type="arabicPeriod"/>
            </a:pPr>
            <a:r>
              <a:rPr lang="en-US" sz="2000" dirty="0"/>
              <a:t>A six-lane freeway (three lanes in each direction) in rolling terrain has </a:t>
            </a:r>
            <a:r>
              <a:rPr lang="en-US" sz="2000" b="1" dirty="0"/>
              <a:t>10-ft lanes</a:t>
            </a:r>
            <a:r>
              <a:rPr lang="en-US" sz="2000" dirty="0"/>
              <a:t> and obstructions </a:t>
            </a:r>
            <a:r>
              <a:rPr lang="en-US" sz="2000" b="1" dirty="0"/>
              <a:t>4 ft</a:t>
            </a:r>
            <a:r>
              <a:rPr lang="en-US" sz="2000" dirty="0"/>
              <a:t> from the right edge of the traveled pavement. There are </a:t>
            </a:r>
            <a:r>
              <a:rPr lang="en-US" sz="2000" b="1" dirty="0"/>
              <a:t>five ramps</a:t>
            </a:r>
            <a:r>
              <a:rPr lang="en-US" sz="2000" dirty="0"/>
              <a:t> within three miles upstream of the segment midpoint and </a:t>
            </a:r>
            <a:r>
              <a:rPr lang="en-US" sz="2000" b="1" dirty="0"/>
              <a:t>four ramps</a:t>
            </a:r>
            <a:r>
              <a:rPr lang="en-US" sz="2000" dirty="0"/>
              <a:t> within three miles downstream of the segment midpoint. A directional peak-hour volume of </a:t>
            </a:r>
            <a:r>
              <a:rPr lang="en-US" sz="2000" b="1" dirty="0"/>
              <a:t>2000 vehicles</a:t>
            </a:r>
            <a:r>
              <a:rPr lang="en-US" sz="2000" dirty="0"/>
              <a:t> (primarily commuters) is observed, with </a:t>
            </a:r>
            <a:r>
              <a:rPr lang="en-US" sz="2000" b="1" dirty="0"/>
              <a:t>600 vehicles arriving in the highest 15-minute flow rate period</a:t>
            </a:r>
            <a:r>
              <a:rPr lang="en-US" sz="2000" dirty="0"/>
              <a:t>. The traffic stream contains </a:t>
            </a:r>
            <a:r>
              <a:rPr lang="en-US" sz="2000" b="1" dirty="0"/>
              <a:t>12% large trucks and buses,</a:t>
            </a:r>
            <a:r>
              <a:rPr lang="en-US" sz="2000" dirty="0"/>
              <a:t> and </a:t>
            </a:r>
            <a:r>
              <a:rPr lang="en-US" sz="2000" b="1" dirty="0"/>
              <a:t>no recreational vehicles</a:t>
            </a:r>
            <a:r>
              <a:rPr lang="en-US" sz="2000" dirty="0"/>
              <a:t>. What is the </a:t>
            </a:r>
            <a:r>
              <a:rPr lang="en-US" sz="2000" b="1" dirty="0"/>
              <a:t>density of the traffic stream and LOS of the facility?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0776601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EE049-B9AC-9655-7A36-D5EEC5D15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2" y="323937"/>
            <a:ext cx="4889500" cy="717551"/>
          </a:xfrm>
        </p:spPr>
        <p:txBody>
          <a:bodyPr/>
          <a:lstStyle/>
          <a:p>
            <a:r>
              <a:rPr lang="en-US" dirty="0"/>
              <a:t>Exercise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4D29F6-8484-F23A-CD34-1FD921728D6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2" y="1041488"/>
            <a:ext cx="6095998" cy="5684776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US" sz="2000" dirty="0"/>
              <a:t>Assume you want to assess the capacity and LOS of an urban freeway segment connecting </a:t>
            </a:r>
            <a:r>
              <a:rPr lang="en-US" sz="2000" b="1" dirty="0"/>
              <a:t>Yaoundé City Center to </a:t>
            </a:r>
            <a:r>
              <a:rPr lang="en-US" sz="2000" b="1" dirty="0" err="1"/>
              <a:t>Nsimalen</a:t>
            </a:r>
            <a:r>
              <a:rPr lang="en-US" sz="2000" b="1" dirty="0"/>
              <a:t> Airport</a:t>
            </a:r>
            <a:r>
              <a:rPr lang="en-US" sz="2000" dirty="0"/>
              <a:t>. The segment is a </a:t>
            </a:r>
            <a:r>
              <a:rPr lang="en-US" sz="2000" b="1" dirty="0"/>
              <a:t>basic freeway section</a:t>
            </a:r>
            <a:r>
              <a:rPr lang="en-US" sz="2000" dirty="0"/>
              <a:t> (no weaving influence), and the following basic data are collected or assumed. </a:t>
            </a:r>
          </a:p>
          <a:p>
            <a:pPr lvl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Lanes: </a:t>
            </a:r>
            <a:r>
              <a:rPr lang="en-US" sz="1600" b="1" dirty="0"/>
              <a:t>6-lane freeway (3 lanes per direction)</a:t>
            </a:r>
          </a:p>
          <a:p>
            <a:pPr lvl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Direction analyzed: </a:t>
            </a:r>
            <a:r>
              <a:rPr lang="en-US" sz="1600" b="1" dirty="0"/>
              <a:t>Outbound direction</a:t>
            </a:r>
          </a:p>
          <a:p>
            <a:pPr lvl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Lane width: </a:t>
            </a:r>
            <a:r>
              <a:rPr lang="en-US" sz="1600" b="1" dirty="0"/>
              <a:t>11 ft</a:t>
            </a:r>
          </a:p>
          <a:p>
            <a:pPr lvl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Right lateral clearance: </a:t>
            </a:r>
            <a:r>
              <a:rPr lang="en-US" sz="1600" b="1" dirty="0"/>
              <a:t>&gt;</a:t>
            </a:r>
            <a:r>
              <a:rPr lang="en-US" sz="1600" dirty="0"/>
              <a:t> </a:t>
            </a:r>
            <a:r>
              <a:rPr lang="en-US" sz="1600" b="1" dirty="0"/>
              <a:t>2 ft</a:t>
            </a:r>
          </a:p>
          <a:p>
            <a:pPr lvl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Total ramps within 3 mi upstream + 3 mi downstream: </a:t>
            </a:r>
            <a:r>
              <a:rPr lang="en-US" sz="1600" b="1" dirty="0"/>
              <a:t>10 ramps</a:t>
            </a:r>
          </a:p>
          <a:p>
            <a:pPr lvl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Peak hour volume (directional): </a:t>
            </a:r>
            <a:r>
              <a:rPr lang="en-US" sz="1600" b="1" dirty="0"/>
              <a:t>V = 2,500 </a:t>
            </a:r>
            <a:r>
              <a:rPr lang="en-US" sz="1600" b="1" dirty="0" err="1"/>
              <a:t>veh</a:t>
            </a:r>
            <a:r>
              <a:rPr lang="en-US" sz="1600" b="1" dirty="0"/>
              <a:t>/h</a:t>
            </a:r>
          </a:p>
          <a:p>
            <a:pPr lvl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Highest 15-min volume in peak hour: </a:t>
            </a:r>
            <a:r>
              <a:rPr lang="en-US" sz="1600" b="1" dirty="0"/>
              <a:t>V15 = 720 </a:t>
            </a:r>
            <a:r>
              <a:rPr lang="en-US" sz="1600" b="1" dirty="0" err="1"/>
              <a:t>veh</a:t>
            </a:r>
            <a:r>
              <a:rPr lang="en-US" sz="1600" b="1" dirty="0"/>
              <a:t>/15-min</a:t>
            </a:r>
          </a:p>
          <a:p>
            <a:pPr lvl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Heavy vehicles: </a:t>
            </a:r>
            <a:r>
              <a:rPr lang="en-US" sz="1600" b="1" dirty="0"/>
              <a:t>12% trucks/buses</a:t>
            </a:r>
          </a:p>
          <a:p>
            <a:pPr lvl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RVs: </a:t>
            </a:r>
            <a:r>
              <a:rPr lang="en-US" sz="1600" b="1" dirty="0"/>
              <a:t>0%</a:t>
            </a:r>
          </a:p>
          <a:p>
            <a:pPr lvl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Driver population: </a:t>
            </a:r>
            <a:r>
              <a:rPr lang="en-US" sz="1600" b="1" dirty="0"/>
              <a:t>Commuter traffic (</a:t>
            </a:r>
            <a:r>
              <a:rPr lang="en-US" sz="1600" b="1" dirty="0" err="1"/>
              <a:t>fp</a:t>
            </a:r>
            <a:r>
              <a:rPr lang="en-US" sz="1600" b="1" dirty="0"/>
              <a:t> = 1.0)</a:t>
            </a:r>
          </a:p>
          <a:p>
            <a:pPr lvl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1600" dirty="0"/>
              <a:t>Terrain: </a:t>
            </a:r>
            <a:r>
              <a:rPr lang="en-US" sz="1600" b="1" dirty="0"/>
              <a:t>Level</a:t>
            </a:r>
          </a:p>
          <a:p>
            <a:pPr marL="304797" lvl="1" indent="0">
              <a:spcBef>
                <a:spcPts val="600"/>
              </a:spcBef>
              <a:buClr>
                <a:srgbClr val="C00000"/>
              </a:buClr>
              <a:buNone/>
            </a:pPr>
            <a:endParaRPr lang="en-US" sz="1600" b="1" dirty="0"/>
          </a:p>
          <a:p>
            <a:pPr marL="304797" lvl="1" indent="0">
              <a:spcBef>
                <a:spcPts val="600"/>
              </a:spcBef>
              <a:buClr>
                <a:srgbClr val="C00000"/>
              </a:buClr>
              <a:buNone/>
            </a:pPr>
            <a:r>
              <a:rPr lang="en-US" sz="1600" b="1" dirty="0"/>
              <a:t>Compute the freeway’s capacity and LOS. </a:t>
            </a:r>
          </a:p>
          <a:p>
            <a:pPr lvl="1">
              <a:spcBef>
                <a:spcPts val="600"/>
              </a:spcBef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1600" b="1" dirty="0"/>
          </a:p>
          <a:p>
            <a:pPr lvl="1"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en-US" sz="16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8E4E62-F75E-D3D7-35FD-30636358CDF3}"/>
              </a:ext>
            </a:extLst>
          </p:cNvPr>
          <p:cNvSpPr txBox="1"/>
          <p:nvPr/>
        </p:nvSpPr>
        <p:spPr>
          <a:xfrm>
            <a:off x="7356820" y="5717785"/>
            <a:ext cx="4231928" cy="25494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defTabSz="2438338">
              <a:spcBef>
                <a:spcPts val="0"/>
              </a:spcBef>
            </a:pP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Source</a:t>
            </a:r>
            <a:r>
              <a:rPr lang="en-US" sz="1100" dirty="0"/>
              <a:t>: </a:t>
            </a:r>
            <a:r>
              <a:rPr kumimoji="0" lang="en-US" sz="11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Google Maps accessed on 15.02.2026, time 4:15 PM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495390-DA7D-935F-CE8F-B559C46C5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7360" y="829159"/>
            <a:ext cx="5294640" cy="488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3751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CA63D9-8BFF-426B-A978-F35C376D346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306</Words>
  <Application>Microsoft Office PowerPoint</Application>
  <PresentationFormat>Widescreen</PresentationFormat>
  <Paragraphs>21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Wingdings</vt:lpstr>
      <vt:lpstr>21_BasicWhite</vt:lpstr>
      <vt:lpstr>Traffic Engineering</vt:lpstr>
      <vt:lpstr>Exercise</vt:lpstr>
      <vt:lpstr>Exercise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793</cp:revision>
  <dcterms:modified xsi:type="dcterms:W3CDTF">2026-02-16T08:18:18Z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