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2"/>
  </p:notesMasterIdLst>
  <p:handoutMasterIdLst>
    <p:handoutMasterId r:id="rId23"/>
  </p:handoutMasterIdLst>
  <p:sldIdLst>
    <p:sldId id="306" r:id="rId5"/>
    <p:sldId id="313" r:id="rId6"/>
    <p:sldId id="307" r:id="rId7"/>
    <p:sldId id="314" r:id="rId8"/>
    <p:sldId id="317" r:id="rId9"/>
    <p:sldId id="329" r:id="rId10"/>
    <p:sldId id="330" r:id="rId11"/>
    <p:sldId id="333" r:id="rId12"/>
    <p:sldId id="331" r:id="rId13"/>
    <p:sldId id="334" r:id="rId14"/>
    <p:sldId id="332" r:id="rId15"/>
    <p:sldId id="335" r:id="rId16"/>
    <p:sldId id="336" r:id="rId17"/>
    <p:sldId id="337" r:id="rId18"/>
    <p:sldId id="338" r:id="rId19"/>
    <p:sldId id="309" r:id="rId20"/>
    <p:sldId id="328" r:id="rId21"/>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612D6E-FDE8-4109-B10D-031E7F9E2F61}" v="1" dt="2026-05-04T16:37:50.00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37:50.005" v="0"/>
      <pc:docMkLst>
        <pc:docMk/>
      </pc:docMkLst>
      <pc:sldMasterChg chg="modSldLayout">
        <pc:chgData name="Wojciech Kustra" userId="afebd3d0-216b-4c4f-8992-1bf1fda6d5e8" providerId="ADAL" clId="{1D307E72-7901-4E61-A01B-3C4232ABCF63}" dt="2026-05-04T16:37:50.005" v="0"/>
        <pc:sldMasterMkLst>
          <pc:docMk/>
          <pc:sldMasterMk cId="0" sldId="2147483648"/>
        </pc:sldMasterMkLst>
        <pc:sldLayoutChg chg="modSp">
          <pc:chgData name="Wojciech Kustra" userId="afebd3d0-216b-4c4f-8992-1bf1fda6d5e8" providerId="ADAL" clId="{1D307E72-7901-4E61-A01B-3C4232ABCF63}" dt="2026-05-04T16:37:50.005" v="0"/>
          <pc:sldLayoutMkLst>
            <pc:docMk/>
            <pc:sldMasterMk cId="0" sldId="2147483648"/>
            <pc:sldLayoutMk cId="0" sldId="2147483650"/>
          </pc:sldLayoutMkLst>
          <pc:spChg chg="mod">
            <ac:chgData name="Wojciech Kustra" userId="afebd3d0-216b-4c4f-8992-1bf1fda6d5e8" providerId="ADAL" clId="{1D307E72-7901-4E61-A01B-3C4232ABCF63}" dt="2026-05-04T16:37:50.005" v="0"/>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US" dirty="0"/>
              <a:t>Supply Chain Risk Management</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2" y="3966005"/>
            <a:ext cx="9675241" cy="573865"/>
          </a:xfrm>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1AAD4-3259-C2F5-E9BF-96D4209EAC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3D4FA6-73D7-3B85-9038-A6AAF6DD4114}"/>
              </a:ext>
            </a:extLst>
          </p:cNvPr>
          <p:cNvSpPr>
            <a:spLocks noGrp="1"/>
          </p:cNvSpPr>
          <p:nvPr>
            <p:ph type="title"/>
          </p:nvPr>
        </p:nvSpPr>
        <p:spPr>
          <a:xfrm>
            <a:off x="603253" y="539751"/>
            <a:ext cx="7792602" cy="717551"/>
          </a:xfrm>
        </p:spPr>
        <p:txBody>
          <a:bodyPr/>
          <a:lstStyle/>
          <a:p>
            <a:r>
              <a:rPr lang="pl-PL" dirty="0" err="1"/>
              <a:t>Risk</a:t>
            </a:r>
            <a:r>
              <a:rPr lang="pl-PL" dirty="0"/>
              <a:t> </a:t>
            </a:r>
            <a:r>
              <a:rPr lang="pl-PL" dirty="0" err="1"/>
              <a:t>Assessment</a:t>
            </a:r>
            <a:r>
              <a:rPr lang="pl-PL" dirty="0"/>
              <a:t> </a:t>
            </a:r>
            <a:r>
              <a:rPr lang="pl-PL" dirty="0" err="1"/>
              <a:t>Methods</a:t>
            </a:r>
            <a:endParaRPr lang="pl-PL" dirty="0"/>
          </a:p>
        </p:txBody>
      </p:sp>
      <p:pic>
        <p:nvPicPr>
          <p:cNvPr id="5" name="Obraz 4" descr="Obraz zawierający tekst, zrzut ekranu, Czcionka, numer&#10;&#10;Zawartość wygenerowana przez AI może być niepoprawna.">
            <a:extLst>
              <a:ext uri="{FF2B5EF4-FFF2-40B4-BE49-F238E27FC236}">
                <a16:creationId xmlns:a16="http://schemas.microsoft.com/office/drawing/2014/main" id="{C87E2C69-DE90-7D28-2484-B3F615489B24}"/>
              </a:ext>
            </a:extLst>
          </p:cNvPr>
          <p:cNvPicPr>
            <a:picLocks noChangeAspect="1"/>
          </p:cNvPicPr>
          <p:nvPr/>
        </p:nvPicPr>
        <p:blipFill>
          <a:blip r:embed="rId2"/>
          <a:stretch>
            <a:fillRect/>
          </a:stretch>
        </p:blipFill>
        <p:spPr>
          <a:xfrm>
            <a:off x="429137" y="1257302"/>
            <a:ext cx="9571428" cy="5209524"/>
          </a:xfrm>
          <a:prstGeom prst="rect">
            <a:avLst/>
          </a:prstGeom>
        </p:spPr>
      </p:pic>
    </p:spTree>
    <p:extLst>
      <p:ext uri="{BB962C8B-B14F-4D97-AF65-F5344CB8AC3E}">
        <p14:creationId xmlns:p14="http://schemas.microsoft.com/office/powerpoint/2010/main" val="318632305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3BD1F-52B2-3458-5231-17A8AE81A1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C74DCA-CFA4-F8B7-F280-123B4D85B55E}"/>
              </a:ext>
            </a:extLst>
          </p:cNvPr>
          <p:cNvSpPr>
            <a:spLocks noGrp="1"/>
          </p:cNvSpPr>
          <p:nvPr>
            <p:ph type="title"/>
          </p:nvPr>
        </p:nvSpPr>
        <p:spPr>
          <a:xfrm>
            <a:off x="7647709" y="2186718"/>
            <a:ext cx="3657601" cy="2170198"/>
          </a:xfrm>
        </p:spPr>
        <p:txBody>
          <a:bodyPr/>
          <a:lstStyle/>
          <a:p>
            <a:pPr algn="ctr"/>
            <a:r>
              <a:rPr lang="pl-PL" dirty="0" err="1"/>
              <a:t>Risk</a:t>
            </a:r>
            <a:r>
              <a:rPr lang="pl-PL" dirty="0"/>
              <a:t> </a:t>
            </a:r>
            <a:r>
              <a:rPr lang="pl-PL" dirty="0" err="1"/>
              <a:t>Mitigation</a:t>
            </a:r>
            <a:r>
              <a:rPr lang="pl-PL" dirty="0"/>
              <a:t> </a:t>
            </a:r>
            <a:r>
              <a:rPr lang="pl-PL" dirty="0" err="1"/>
              <a:t>Strategies</a:t>
            </a:r>
            <a:endParaRPr lang="pl-PL" dirty="0"/>
          </a:p>
        </p:txBody>
      </p:sp>
      <p:pic>
        <p:nvPicPr>
          <p:cNvPr id="4" name="Obraz 3" descr="Obraz zawierający tekst, zrzut ekranu, Czcionka, dokument&#10;&#10;Zawartość wygenerowana przez AI może być niepoprawna.">
            <a:extLst>
              <a:ext uri="{FF2B5EF4-FFF2-40B4-BE49-F238E27FC236}">
                <a16:creationId xmlns:a16="http://schemas.microsoft.com/office/drawing/2014/main" id="{8D51AE37-882D-276B-1B7E-46EE58BBE9FD}"/>
              </a:ext>
            </a:extLst>
          </p:cNvPr>
          <p:cNvPicPr>
            <a:picLocks noChangeAspect="1"/>
          </p:cNvPicPr>
          <p:nvPr/>
        </p:nvPicPr>
        <p:blipFill>
          <a:blip r:embed="rId2"/>
          <a:stretch>
            <a:fillRect/>
          </a:stretch>
        </p:blipFill>
        <p:spPr>
          <a:xfrm>
            <a:off x="614287" y="519593"/>
            <a:ext cx="6684003" cy="5818814"/>
          </a:xfrm>
          <a:prstGeom prst="rect">
            <a:avLst/>
          </a:prstGeom>
        </p:spPr>
      </p:pic>
    </p:spTree>
    <p:extLst>
      <p:ext uri="{BB962C8B-B14F-4D97-AF65-F5344CB8AC3E}">
        <p14:creationId xmlns:p14="http://schemas.microsoft.com/office/powerpoint/2010/main" val="399770184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71FD0-D1B1-6E8A-6BAD-FB37333AF7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9771FB-DC61-CE5E-3AD4-0BCBC98473A3}"/>
              </a:ext>
            </a:extLst>
          </p:cNvPr>
          <p:cNvSpPr>
            <a:spLocks noGrp="1"/>
          </p:cNvSpPr>
          <p:nvPr>
            <p:ph type="title"/>
          </p:nvPr>
        </p:nvSpPr>
        <p:spPr>
          <a:xfrm>
            <a:off x="598517" y="673802"/>
            <a:ext cx="7298574" cy="556482"/>
          </a:xfrm>
        </p:spPr>
        <p:txBody>
          <a:bodyPr/>
          <a:lstStyle/>
          <a:p>
            <a:r>
              <a:rPr lang="pl-PL" dirty="0" err="1"/>
              <a:t>Risk</a:t>
            </a:r>
            <a:r>
              <a:rPr lang="pl-PL" dirty="0"/>
              <a:t> </a:t>
            </a:r>
            <a:r>
              <a:rPr lang="pl-PL" dirty="0" err="1"/>
              <a:t>Mitigation</a:t>
            </a:r>
            <a:r>
              <a:rPr lang="pl-PL" dirty="0"/>
              <a:t> </a:t>
            </a:r>
            <a:r>
              <a:rPr lang="pl-PL" dirty="0" err="1"/>
              <a:t>Strategies</a:t>
            </a:r>
            <a:endParaRPr lang="pl-PL" dirty="0"/>
          </a:p>
        </p:txBody>
      </p:sp>
      <p:pic>
        <p:nvPicPr>
          <p:cNvPr id="9" name="Obraz 8" descr="Obraz zawierający tekst, zrzut ekranu, Czcionka, numer&#10;&#10;Zawartość wygenerowana przez AI może być niepoprawna.">
            <a:extLst>
              <a:ext uri="{FF2B5EF4-FFF2-40B4-BE49-F238E27FC236}">
                <a16:creationId xmlns:a16="http://schemas.microsoft.com/office/drawing/2014/main" id="{E3DB5B41-AB92-AB18-2411-57D69364C46A}"/>
              </a:ext>
            </a:extLst>
          </p:cNvPr>
          <p:cNvPicPr>
            <a:picLocks noChangeAspect="1"/>
          </p:cNvPicPr>
          <p:nvPr/>
        </p:nvPicPr>
        <p:blipFill>
          <a:blip r:embed="rId2"/>
          <a:stretch>
            <a:fillRect/>
          </a:stretch>
        </p:blipFill>
        <p:spPr>
          <a:xfrm>
            <a:off x="598517" y="1508106"/>
            <a:ext cx="8712239" cy="3978293"/>
          </a:xfrm>
          <a:prstGeom prst="rect">
            <a:avLst/>
          </a:prstGeom>
        </p:spPr>
      </p:pic>
    </p:spTree>
    <p:extLst>
      <p:ext uri="{BB962C8B-B14F-4D97-AF65-F5344CB8AC3E}">
        <p14:creationId xmlns:p14="http://schemas.microsoft.com/office/powerpoint/2010/main" val="85950017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AF53-54E2-397A-BB9B-AD05D9856D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323326-8F60-06E8-5038-9CB0C101E834}"/>
              </a:ext>
            </a:extLst>
          </p:cNvPr>
          <p:cNvSpPr>
            <a:spLocks noGrp="1"/>
          </p:cNvSpPr>
          <p:nvPr>
            <p:ph type="title"/>
          </p:nvPr>
        </p:nvSpPr>
        <p:spPr>
          <a:xfrm>
            <a:off x="7647708" y="2194795"/>
            <a:ext cx="3324019" cy="2468409"/>
          </a:xfrm>
        </p:spPr>
        <p:txBody>
          <a:bodyPr/>
          <a:lstStyle/>
          <a:p>
            <a:pPr algn="ctr"/>
            <a:r>
              <a:rPr lang="pl-PL" dirty="0" err="1"/>
              <a:t>Risk</a:t>
            </a:r>
            <a:r>
              <a:rPr lang="pl-PL" dirty="0"/>
              <a:t> </a:t>
            </a:r>
            <a:r>
              <a:rPr lang="pl-PL" dirty="0" err="1"/>
              <a:t>Mitigation</a:t>
            </a:r>
            <a:r>
              <a:rPr lang="pl-PL" dirty="0"/>
              <a:t> </a:t>
            </a:r>
            <a:r>
              <a:rPr lang="pl-PL" dirty="0" err="1"/>
              <a:t>Strategies</a:t>
            </a:r>
            <a:endParaRPr lang="pl-PL" dirty="0"/>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953C2E5D-D2FF-5E13-0A1B-425A4F199CD9}"/>
              </a:ext>
            </a:extLst>
          </p:cNvPr>
          <p:cNvPicPr>
            <a:picLocks noChangeAspect="1"/>
          </p:cNvPicPr>
          <p:nvPr/>
        </p:nvPicPr>
        <p:blipFill>
          <a:blip r:embed="rId2"/>
          <a:stretch>
            <a:fillRect/>
          </a:stretch>
        </p:blipFill>
        <p:spPr>
          <a:xfrm>
            <a:off x="422250" y="347718"/>
            <a:ext cx="6809434" cy="5870201"/>
          </a:xfrm>
          <a:prstGeom prst="rect">
            <a:avLst/>
          </a:prstGeom>
        </p:spPr>
      </p:pic>
    </p:spTree>
    <p:extLst>
      <p:ext uri="{BB962C8B-B14F-4D97-AF65-F5344CB8AC3E}">
        <p14:creationId xmlns:p14="http://schemas.microsoft.com/office/powerpoint/2010/main" val="250782980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6D0A1-7035-5039-2204-CDD5796074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90D0F4-A62C-2ED6-2E63-84F1F2142D73}"/>
              </a:ext>
            </a:extLst>
          </p:cNvPr>
          <p:cNvSpPr>
            <a:spLocks noGrp="1"/>
          </p:cNvSpPr>
          <p:nvPr>
            <p:ph type="title"/>
          </p:nvPr>
        </p:nvSpPr>
        <p:spPr>
          <a:xfrm>
            <a:off x="598517" y="673802"/>
            <a:ext cx="7298574" cy="556482"/>
          </a:xfrm>
        </p:spPr>
        <p:txBody>
          <a:bodyPr/>
          <a:lstStyle/>
          <a:p>
            <a:r>
              <a:rPr lang="en-US" dirty="0"/>
              <a:t>African Context: Typical Risks </a:t>
            </a:r>
            <a:br>
              <a:rPr lang="pl-PL" dirty="0"/>
            </a:br>
            <a:r>
              <a:rPr lang="en-US" dirty="0"/>
              <a:t>and Responses</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FFF36812-5E99-F87C-FE0A-58AAE07DC0D1}"/>
              </a:ext>
            </a:extLst>
          </p:cNvPr>
          <p:cNvPicPr>
            <a:picLocks noChangeAspect="1"/>
          </p:cNvPicPr>
          <p:nvPr/>
        </p:nvPicPr>
        <p:blipFill>
          <a:blip r:embed="rId2"/>
          <a:stretch>
            <a:fillRect/>
          </a:stretch>
        </p:blipFill>
        <p:spPr>
          <a:xfrm>
            <a:off x="598516" y="1922558"/>
            <a:ext cx="9606267" cy="3181457"/>
          </a:xfrm>
          <a:prstGeom prst="rect">
            <a:avLst/>
          </a:prstGeom>
        </p:spPr>
      </p:pic>
    </p:spTree>
    <p:extLst>
      <p:ext uri="{BB962C8B-B14F-4D97-AF65-F5344CB8AC3E}">
        <p14:creationId xmlns:p14="http://schemas.microsoft.com/office/powerpoint/2010/main" val="204098776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8A106-8BC9-3ABC-D302-F8AD45E27C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B8A914-00C3-6FD1-65F5-5F53DCFDF457}"/>
              </a:ext>
            </a:extLst>
          </p:cNvPr>
          <p:cNvSpPr>
            <a:spLocks noGrp="1"/>
          </p:cNvSpPr>
          <p:nvPr>
            <p:ph type="title"/>
          </p:nvPr>
        </p:nvSpPr>
        <p:spPr>
          <a:xfrm>
            <a:off x="598517" y="673802"/>
            <a:ext cx="7298574" cy="556482"/>
          </a:xfrm>
        </p:spPr>
        <p:txBody>
          <a:bodyPr/>
          <a:lstStyle/>
          <a:p>
            <a:r>
              <a:rPr lang="en-US" dirty="0"/>
              <a:t>African Context: Typical Risks </a:t>
            </a:r>
            <a:br>
              <a:rPr lang="pl-PL" dirty="0"/>
            </a:br>
            <a:r>
              <a:rPr lang="en-US" dirty="0"/>
              <a:t>and Responses</a:t>
            </a:r>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22D4D861-B304-35EF-629E-A8C4C8AA3C05}"/>
              </a:ext>
            </a:extLst>
          </p:cNvPr>
          <p:cNvPicPr>
            <a:picLocks noChangeAspect="1"/>
          </p:cNvPicPr>
          <p:nvPr/>
        </p:nvPicPr>
        <p:blipFill>
          <a:blip r:embed="rId2"/>
          <a:stretch>
            <a:fillRect/>
          </a:stretch>
        </p:blipFill>
        <p:spPr>
          <a:xfrm>
            <a:off x="598517" y="1799387"/>
            <a:ext cx="7058297" cy="4735313"/>
          </a:xfrm>
          <a:prstGeom prst="rect">
            <a:avLst/>
          </a:prstGeom>
        </p:spPr>
      </p:pic>
    </p:spTree>
    <p:extLst>
      <p:ext uri="{BB962C8B-B14F-4D97-AF65-F5344CB8AC3E}">
        <p14:creationId xmlns:p14="http://schemas.microsoft.com/office/powerpoint/2010/main" val="10891172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5E9EF-C440-5421-16C8-F0C5BF9BFCB6}"/>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04D69DE9-4929-C23D-23E2-F9905D0E92B8}"/>
              </a:ext>
            </a:extLst>
          </p:cNvPr>
          <p:cNvSpPr>
            <a:spLocks noGrp="1"/>
          </p:cNvSpPr>
          <p:nvPr>
            <p:ph type="pic" idx="21"/>
          </p:nvPr>
        </p:nvSpPr>
        <p:spPr/>
        <p:txBody>
          <a:bodyPr/>
          <a:lstStyle/>
          <a:p>
            <a:endParaRPr lang="en-GB"/>
          </a:p>
        </p:txBody>
      </p:sp>
    </p:spTree>
    <p:extLst>
      <p:ext uri="{BB962C8B-B14F-4D97-AF65-F5344CB8AC3E}">
        <p14:creationId xmlns:p14="http://schemas.microsoft.com/office/powerpoint/2010/main" val="422652704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Learning </a:t>
            </a:r>
            <a:r>
              <a:rPr lang="pl-PL" dirty="0" err="1"/>
              <a:t>Objectives</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a:bodyPr>
          <a:lstStyle/>
          <a:p>
            <a:pPr>
              <a:buFont typeface="Wingdings" panose="05000000000000000000" pitchFamily="2" charset="2"/>
              <a:buChar char="§"/>
            </a:pPr>
            <a:r>
              <a:rPr lang="en-US" sz="2400" dirty="0"/>
              <a:t>Explain why modern supply chains are vulnerable to disruption.</a:t>
            </a:r>
          </a:p>
          <a:p>
            <a:pPr>
              <a:buFont typeface="Wingdings" panose="05000000000000000000" pitchFamily="2" charset="2"/>
              <a:buChar char="§"/>
            </a:pPr>
            <a:r>
              <a:rPr lang="en-US" sz="2400" dirty="0"/>
              <a:t>Identify key types of supply chain risk (supply, demand, process, control, environmental).</a:t>
            </a:r>
          </a:p>
          <a:p>
            <a:pPr>
              <a:buFont typeface="Wingdings" panose="05000000000000000000" pitchFamily="2" charset="2"/>
              <a:buChar char="§"/>
            </a:pPr>
            <a:r>
              <a:rPr lang="en-US" sz="2400" dirty="0"/>
              <a:t>Apply simple risk assessment tools (risk mapping, basic FMEA, impact–likelihood matrix, risk appetite).</a:t>
            </a:r>
          </a:p>
          <a:p>
            <a:pPr>
              <a:buFont typeface="Wingdings" panose="05000000000000000000" pitchFamily="2" charset="2"/>
              <a:buChar char="§"/>
            </a:pPr>
            <a:r>
              <a:rPr lang="en-US" sz="2400" dirty="0"/>
              <a:t>Design basic mitigation strategies (redundancy, flexibility, visibility, collaboration, insurance).</a:t>
            </a:r>
          </a:p>
          <a:p>
            <a:pPr>
              <a:buFont typeface="Wingdings" panose="05000000000000000000" pitchFamily="2" charset="2"/>
              <a:buChar char="§"/>
            </a:pPr>
            <a:r>
              <a:rPr lang="en-US" sz="2400" dirty="0"/>
              <a:t>Recognize specific risk patterns in Central and West African contexts and appropriate responses.</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3" y="539751"/>
            <a:ext cx="7792602" cy="717551"/>
          </a:xfrm>
        </p:spPr>
        <p:txBody>
          <a:bodyPr/>
          <a:lstStyle/>
          <a:p>
            <a:r>
              <a:rPr lang="en-US" dirty="0"/>
              <a:t>Why Supply Chains Are Vulnerable</a:t>
            </a:r>
          </a:p>
        </p:txBody>
      </p:sp>
      <p:pic>
        <p:nvPicPr>
          <p:cNvPr id="7" name="Obraz 6" descr="Obraz zawierający tekst, zrzut ekranu, Czcionka&#10;&#10;Zawartość wygenerowana przez AI może być niepoprawna.">
            <a:extLst>
              <a:ext uri="{FF2B5EF4-FFF2-40B4-BE49-F238E27FC236}">
                <a16:creationId xmlns:a16="http://schemas.microsoft.com/office/drawing/2014/main" id="{9B26FD4C-C255-07CE-CDE2-1C91D4DC8F0E}"/>
              </a:ext>
            </a:extLst>
          </p:cNvPr>
          <p:cNvPicPr>
            <a:picLocks noChangeAspect="1"/>
          </p:cNvPicPr>
          <p:nvPr/>
        </p:nvPicPr>
        <p:blipFill>
          <a:blip r:embed="rId2"/>
          <a:stretch>
            <a:fillRect/>
          </a:stretch>
        </p:blipFill>
        <p:spPr>
          <a:xfrm>
            <a:off x="603252" y="1257302"/>
            <a:ext cx="8890547" cy="5060947"/>
          </a:xfrm>
          <a:prstGeom prst="rect">
            <a:avLst/>
          </a:prstGeom>
        </p:spPr>
      </p:pic>
    </p:spTree>
    <p:extLst>
      <p:ext uri="{BB962C8B-B14F-4D97-AF65-F5344CB8AC3E}">
        <p14:creationId xmlns:p14="http://schemas.microsoft.com/office/powerpoint/2010/main" val="973957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A6A19-4958-F99E-B2D0-1C4C088EEE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C56C96-50D2-D7F9-C2FE-412F5E1BF33C}"/>
              </a:ext>
            </a:extLst>
          </p:cNvPr>
          <p:cNvSpPr>
            <a:spLocks noGrp="1"/>
          </p:cNvSpPr>
          <p:nvPr>
            <p:ph type="title"/>
          </p:nvPr>
        </p:nvSpPr>
        <p:spPr>
          <a:xfrm>
            <a:off x="603253" y="539751"/>
            <a:ext cx="7792602" cy="717551"/>
          </a:xfrm>
        </p:spPr>
        <p:txBody>
          <a:bodyPr/>
          <a:lstStyle/>
          <a:p>
            <a:r>
              <a:rPr lang="en-US" dirty="0"/>
              <a:t>Why Supply Chains Are Vulnerable</a:t>
            </a:r>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E02C4877-4D6E-EB3E-879A-F6962CF58632}"/>
              </a:ext>
            </a:extLst>
          </p:cNvPr>
          <p:cNvPicPr>
            <a:picLocks noChangeAspect="1"/>
          </p:cNvPicPr>
          <p:nvPr/>
        </p:nvPicPr>
        <p:blipFill>
          <a:blip r:embed="rId2"/>
          <a:stretch>
            <a:fillRect/>
          </a:stretch>
        </p:blipFill>
        <p:spPr>
          <a:xfrm>
            <a:off x="603253" y="1543862"/>
            <a:ext cx="9446918" cy="4191919"/>
          </a:xfrm>
          <a:prstGeom prst="rect">
            <a:avLst/>
          </a:prstGeom>
        </p:spPr>
      </p:pic>
    </p:spTree>
    <p:extLst>
      <p:ext uri="{BB962C8B-B14F-4D97-AF65-F5344CB8AC3E}">
        <p14:creationId xmlns:p14="http://schemas.microsoft.com/office/powerpoint/2010/main" val="341696154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B885D-6AFA-621E-BD60-FBA23EF86D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A6F8DE-2D8D-876C-EC0B-D9F25B05C835}"/>
              </a:ext>
            </a:extLst>
          </p:cNvPr>
          <p:cNvSpPr>
            <a:spLocks noGrp="1"/>
          </p:cNvSpPr>
          <p:nvPr>
            <p:ph type="title"/>
          </p:nvPr>
        </p:nvSpPr>
        <p:spPr>
          <a:xfrm>
            <a:off x="603253" y="539751"/>
            <a:ext cx="7792602" cy="717551"/>
          </a:xfrm>
        </p:spPr>
        <p:txBody>
          <a:bodyPr/>
          <a:lstStyle/>
          <a:p>
            <a:r>
              <a:rPr lang="en-US" dirty="0"/>
              <a:t>Why Supply Chains Are Vulnerable</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9EB6D956-D292-5690-8160-5DF6AE6639AF}"/>
              </a:ext>
            </a:extLst>
          </p:cNvPr>
          <p:cNvPicPr>
            <a:picLocks noChangeAspect="1"/>
          </p:cNvPicPr>
          <p:nvPr/>
        </p:nvPicPr>
        <p:blipFill>
          <a:blip r:embed="rId2"/>
          <a:stretch>
            <a:fillRect/>
          </a:stretch>
        </p:blipFill>
        <p:spPr>
          <a:xfrm>
            <a:off x="603253" y="1518208"/>
            <a:ext cx="9721566" cy="3801937"/>
          </a:xfrm>
          <a:prstGeom prst="rect">
            <a:avLst/>
          </a:prstGeom>
        </p:spPr>
      </p:pic>
    </p:spTree>
    <p:extLst>
      <p:ext uri="{BB962C8B-B14F-4D97-AF65-F5344CB8AC3E}">
        <p14:creationId xmlns:p14="http://schemas.microsoft.com/office/powerpoint/2010/main" val="57683168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A2A85-E37D-6A19-7657-9155632409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84B875-33C6-47B6-3029-141CA6939901}"/>
              </a:ext>
            </a:extLst>
          </p:cNvPr>
          <p:cNvSpPr>
            <a:spLocks noGrp="1"/>
          </p:cNvSpPr>
          <p:nvPr>
            <p:ph type="title"/>
          </p:nvPr>
        </p:nvSpPr>
        <p:spPr>
          <a:xfrm>
            <a:off x="7614457" y="2732231"/>
            <a:ext cx="3241965" cy="1274504"/>
          </a:xfrm>
        </p:spPr>
        <p:txBody>
          <a:bodyPr/>
          <a:lstStyle/>
          <a:p>
            <a:pPr algn="ctr"/>
            <a:r>
              <a:rPr lang="en-US" dirty="0"/>
              <a:t>Types of Supply Chain Risk</a:t>
            </a:r>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19E336F1-0EF4-3772-DCF9-800C0F55108E}"/>
              </a:ext>
            </a:extLst>
          </p:cNvPr>
          <p:cNvPicPr>
            <a:picLocks noChangeAspect="1"/>
          </p:cNvPicPr>
          <p:nvPr/>
        </p:nvPicPr>
        <p:blipFill>
          <a:blip r:embed="rId2"/>
          <a:stretch>
            <a:fillRect/>
          </a:stretch>
        </p:blipFill>
        <p:spPr>
          <a:xfrm>
            <a:off x="448886" y="225787"/>
            <a:ext cx="6766561" cy="6457429"/>
          </a:xfrm>
          <a:prstGeom prst="rect">
            <a:avLst/>
          </a:prstGeom>
        </p:spPr>
      </p:pic>
    </p:spTree>
    <p:extLst>
      <p:ext uri="{BB962C8B-B14F-4D97-AF65-F5344CB8AC3E}">
        <p14:creationId xmlns:p14="http://schemas.microsoft.com/office/powerpoint/2010/main" val="320755964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EDA22-8566-80F4-C2B2-7B2331FDEF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B0D5B7-DA74-0D0F-1B80-0E89A7573A32}"/>
              </a:ext>
            </a:extLst>
          </p:cNvPr>
          <p:cNvSpPr>
            <a:spLocks noGrp="1"/>
          </p:cNvSpPr>
          <p:nvPr>
            <p:ph type="title"/>
          </p:nvPr>
        </p:nvSpPr>
        <p:spPr>
          <a:xfrm>
            <a:off x="603253" y="539751"/>
            <a:ext cx="7792602" cy="717551"/>
          </a:xfrm>
        </p:spPr>
        <p:txBody>
          <a:bodyPr/>
          <a:lstStyle/>
          <a:p>
            <a:r>
              <a:rPr lang="pl-PL" dirty="0" err="1"/>
              <a:t>Risk</a:t>
            </a:r>
            <a:r>
              <a:rPr lang="pl-PL" dirty="0"/>
              <a:t> </a:t>
            </a:r>
            <a:r>
              <a:rPr lang="pl-PL" dirty="0" err="1"/>
              <a:t>Assessment</a:t>
            </a:r>
            <a:r>
              <a:rPr lang="pl-PL" dirty="0"/>
              <a:t> </a:t>
            </a:r>
            <a:r>
              <a:rPr lang="pl-PL" dirty="0" err="1"/>
              <a:t>Methods</a:t>
            </a:r>
            <a:endParaRPr lang="pl-PL" dirty="0"/>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8EB3928E-C381-9541-8F2E-EEF7C58E6EA5}"/>
              </a:ext>
            </a:extLst>
          </p:cNvPr>
          <p:cNvPicPr>
            <a:picLocks noChangeAspect="1"/>
          </p:cNvPicPr>
          <p:nvPr/>
        </p:nvPicPr>
        <p:blipFill>
          <a:blip r:embed="rId2"/>
          <a:stretch>
            <a:fillRect/>
          </a:stretch>
        </p:blipFill>
        <p:spPr>
          <a:xfrm>
            <a:off x="603253" y="1257302"/>
            <a:ext cx="7552381" cy="5123809"/>
          </a:xfrm>
          <a:prstGeom prst="rect">
            <a:avLst/>
          </a:prstGeom>
        </p:spPr>
      </p:pic>
    </p:spTree>
    <p:extLst>
      <p:ext uri="{BB962C8B-B14F-4D97-AF65-F5344CB8AC3E}">
        <p14:creationId xmlns:p14="http://schemas.microsoft.com/office/powerpoint/2010/main" val="3408562440"/>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52D222F7-8FDC-41B9-84B8-564A9344FC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153</TotalTime>
  <Words>154</Words>
  <Application>Microsoft Office PowerPoint</Application>
  <PresentationFormat>Widescreen</PresentationFormat>
  <Paragraphs>20</Paragraphs>
  <Slides>17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Aptos</vt:lpstr>
      <vt:lpstr>Arial</vt:lpstr>
      <vt:lpstr>Arial Rounded MT Bold</vt:lpstr>
      <vt:lpstr>Calibri</vt:lpstr>
      <vt:lpstr>Helvetica Neue</vt:lpstr>
      <vt:lpstr>Helvetica Neue Medium</vt:lpstr>
      <vt:lpstr>Montserrat Regular</vt:lpstr>
      <vt:lpstr>Wingdings</vt:lpstr>
      <vt:lpstr>21_BasicWhite</vt:lpstr>
      <vt:lpstr>Supply Chain Risk Management</vt:lpstr>
      <vt:lpstr>Road Transportation Systems Engineering Development in the Sub-Saharan Africa – Modern EU Master Programme &amp; Capacity Building</vt:lpstr>
      <vt:lpstr>PowerPoint Presentation</vt:lpstr>
      <vt:lpstr>Learning Objectives </vt:lpstr>
      <vt:lpstr>Why Supply Chains Are Vulnerable</vt:lpstr>
      <vt:lpstr>Why Supply Chains Are Vulnerable</vt:lpstr>
      <vt:lpstr>Why Supply Chains Are Vulnerable</vt:lpstr>
      <vt:lpstr>Types of Supply Chain Risk</vt:lpstr>
      <vt:lpstr>Risk Assessment Methods</vt:lpstr>
      <vt:lpstr>Risk Assessment Methods</vt:lpstr>
      <vt:lpstr>Risk Mitigation Strategies</vt:lpstr>
      <vt:lpstr>Risk Mitigation Strategies</vt:lpstr>
      <vt:lpstr>Risk Mitigation Strategies</vt:lpstr>
      <vt:lpstr>African Context: Typical Risks  and Responses</vt:lpstr>
      <vt:lpstr>African Context: Typical Risks  and Responses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30</cp:revision>
  <dcterms:modified xsi:type="dcterms:W3CDTF">2026-05-04T16:37:53Z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