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7" r:id="rId2"/>
    <p:sldId id="259" r:id="rId3"/>
    <p:sldId id="372" r:id="rId4"/>
    <p:sldId id="333" r:id="rId5"/>
    <p:sldId id="380" r:id="rId6"/>
    <p:sldId id="342" r:id="rId7"/>
    <p:sldId id="344" r:id="rId8"/>
    <p:sldId id="343" r:id="rId9"/>
    <p:sldId id="341" r:id="rId10"/>
    <p:sldId id="339" r:id="rId11"/>
    <p:sldId id="338" r:id="rId12"/>
    <p:sldId id="346" r:id="rId13"/>
    <p:sldId id="345" r:id="rId14"/>
    <p:sldId id="347" r:id="rId15"/>
    <p:sldId id="329" r:id="rId16"/>
    <p:sldId id="348" r:id="rId17"/>
    <p:sldId id="330" r:id="rId18"/>
    <p:sldId id="352" r:id="rId19"/>
    <p:sldId id="353" r:id="rId20"/>
    <p:sldId id="349" r:id="rId21"/>
    <p:sldId id="331" r:id="rId22"/>
    <p:sldId id="332" r:id="rId23"/>
    <p:sldId id="350" r:id="rId24"/>
    <p:sldId id="351" r:id="rId25"/>
    <p:sldId id="337" r:id="rId26"/>
    <p:sldId id="378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da Rościszewska" initials="MR" lastIdx="1" clrIdx="0">
    <p:extLst>
      <p:ext uri="{19B8F6BF-5375-455C-9EA6-DF929625EA0E}">
        <p15:presenceInfo xmlns:p15="http://schemas.microsoft.com/office/powerpoint/2012/main" userId="S-1-5-21-2663519210-1971841176-429000914-10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02" autoAdjust="0"/>
    <p:restoredTop sz="75256" autoAdjust="0"/>
  </p:normalViewPr>
  <p:slideViewPr>
    <p:cSldViewPr snapToGrid="0">
      <p:cViewPr varScale="1">
        <p:scale>
          <a:sx n="76" d="100"/>
          <a:sy n="76" d="100"/>
        </p:scale>
        <p:origin x="1173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4E12D-ED51-4B09-84B1-ACF82B8CFD8C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EA7E8-C080-4388-B306-9D3EDE6178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1475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1711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0920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8683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4581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8921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68060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36450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47552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93757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41238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164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85665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57863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77942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48061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2417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5271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4828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1646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3394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4200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2868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5411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9105-563A-4FC3-9EFA-6A31E43D7F1C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784E-609D-43C7-80AE-3A509C0F83EC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816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9105-563A-4FC3-9EFA-6A31E43D7F1C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784E-609D-43C7-80AE-3A509C0F83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0656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9105-563A-4FC3-9EFA-6A31E43D7F1C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784E-609D-43C7-80AE-3A509C0F83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9948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9105-563A-4FC3-9EFA-6A31E43D7F1C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784E-609D-43C7-80AE-3A509C0F83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0859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9105-563A-4FC3-9EFA-6A31E43D7F1C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784E-609D-43C7-80AE-3A509C0F83EC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229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9105-563A-4FC3-9EFA-6A31E43D7F1C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784E-609D-43C7-80AE-3A509C0F83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1545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9105-563A-4FC3-9EFA-6A31E43D7F1C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784E-609D-43C7-80AE-3A509C0F83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326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9105-563A-4FC3-9EFA-6A31E43D7F1C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784E-609D-43C7-80AE-3A509C0F83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9562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9105-563A-4FC3-9EFA-6A31E43D7F1C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784E-609D-43C7-80AE-3A509C0F83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2587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4C09105-563A-4FC3-9EFA-6A31E43D7F1C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73784E-609D-43C7-80AE-3A509C0F83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974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9105-563A-4FC3-9EFA-6A31E43D7F1C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784E-609D-43C7-80AE-3A509C0F83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8892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4C09105-563A-4FC3-9EFA-6A31E43D7F1C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D73784E-609D-43C7-80AE-3A509C0F83EC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130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s://docs.google.com/forms/d/1daLGlCSBalPb58wWGwg-wcIO1wD8i4pEOpMYIw7OYoY/edit" TargetMode="Externa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iro.com/app/board/uXjVLNsnpBE=/" TargetMode="External"/><Relationship Id="rId5" Type="http://schemas.openxmlformats.org/officeDocument/2006/relationships/image" Target="../media/image32.png"/><Relationship Id="rId4" Type="http://schemas.openxmlformats.org/officeDocument/2006/relationships/hyperlink" Target="https://www.notion.so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meter.com/app/presentation/n/alh5ukrf9nsakkc7m3rcjw38j9gcjmrq/edit?question=bmni59zc7n8p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gather.town/app/OJtqfsB5BEfp7S7P/ppp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027B11-AF45-4423-A1D5-A250071C7B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b="1" dirty="0"/>
              <a:t>Psychologiczne Aspekty Zarządzania Zespołem 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323D540-52D2-4796-9083-DB4C481A99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4455620"/>
            <a:ext cx="10058400" cy="1143000"/>
          </a:xfrm>
        </p:spPr>
        <p:txBody>
          <a:bodyPr>
            <a:normAutofit/>
          </a:bodyPr>
          <a:lstStyle/>
          <a:p>
            <a:pPr algn="r"/>
            <a:r>
              <a:rPr lang="pl-PL" sz="1400" dirty="0"/>
              <a:t>Dr inż. Magda Rościszewska</a:t>
            </a:r>
          </a:p>
          <a:p>
            <a:pPr algn="r"/>
            <a:r>
              <a:rPr lang="pl-PL" sz="1400" dirty="0"/>
              <a:t>Wydział Inżynierii mechanicznej i okrętownictwa</a:t>
            </a:r>
          </a:p>
          <a:p>
            <a:pPr algn="r"/>
            <a:r>
              <a:rPr lang="pl-PL" sz="1400" dirty="0"/>
              <a:t>Instytut Technologii Maszyn i Materiałów</a:t>
            </a:r>
          </a:p>
        </p:txBody>
      </p:sp>
    </p:spTree>
    <p:extLst>
      <p:ext uri="{BB962C8B-B14F-4D97-AF65-F5344CB8AC3E}">
        <p14:creationId xmlns:p14="http://schemas.microsoft.com/office/powerpoint/2010/main" val="826889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Wykład 6: Zarządzanie w zespołach hybrydowych</a:t>
            </a:r>
            <a:br>
              <a:rPr lang="pl-PL" sz="4400" dirty="0"/>
            </a:br>
            <a:r>
              <a:rPr lang="pl-PL" sz="1700" dirty="0"/>
              <a:t>-</a:t>
            </a:r>
            <a:r>
              <a:rPr lang="pl-PL" sz="1700" b="1" dirty="0"/>
              <a:t>Zakres</a:t>
            </a:r>
            <a:endParaRPr lang="pl-PL" sz="17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2A0BD67-D90A-4DD3-9883-E78C58A76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Badanie: 357 respondentów pracujących w systemie hybrydowym, spośród których kobiety stanowiły 81%. Ankietowani to osoby w przedziale wiekowym 20–50 lat, na stanowiskach specjalisty (48%).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0097167-4B5F-439F-85C4-E62851564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4" y="3240932"/>
            <a:ext cx="6068906" cy="257814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C5345E3-5A8B-4013-9EFC-23CC877D7C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4571" y="3072761"/>
            <a:ext cx="6128432" cy="2914488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C7F0CAE7-29DA-4F46-A29E-7BF7218960CD}"/>
              </a:ext>
            </a:extLst>
          </p:cNvPr>
          <p:cNvSpPr txBox="1"/>
          <p:nvPr/>
        </p:nvSpPr>
        <p:spPr>
          <a:xfrm>
            <a:off x="1532466" y="2703429"/>
            <a:ext cx="2523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Zalety pracy hybrydowej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DD77237-9BFC-4CB0-8782-3C4641CA7B68}"/>
              </a:ext>
            </a:extLst>
          </p:cNvPr>
          <p:cNvSpPr txBox="1"/>
          <p:nvPr/>
        </p:nvSpPr>
        <p:spPr>
          <a:xfrm>
            <a:off x="7349066" y="2661566"/>
            <a:ext cx="2489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Wady pracy hybrydowej</a:t>
            </a:r>
          </a:p>
        </p:txBody>
      </p:sp>
    </p:spTree>
    <p:extLst>
      <p:ext uri="{BB962C8B-B14F-4D97-AF65-F5344CB8AC3E}">
        <p14:creationId xmlns:p14="http://schemas.microsoft.com/office/powerpoint/2010/main" val="3842360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7200"/>
            <a:ext cx="10058400" cy="128016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Wykład 6: Zarządzanie w zespołach hybrydowych</a:t>
            </a:r>
            <a:br>
              <a:rPr lang="pl-PL" sz="4400" dirty="0"/>
            </a:br>
            <a:endParaRPr lang="pl-PL" sz="17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67418A-0AEA-4444-A485-ECD18B11D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62668"/>
            <a:ext cx="10058400" cy="11351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600" b="1" u="sng" dirty="0"/>
              <a:t>Wyzwania kierowania ludźmi w systemie hybrydowej organizacji pracy: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1600" dirty="0"/>
              <a:t>Rola menedżera w wirtualnym środowisku nie polega na tradycyjnej hierarchii, lecz na funkcji integratora, który buduje zaufanie i zapewnia skuteczną wymianę informacji.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1600" dirty="0"/>
              <a:t>Wysokie kompetencji w obszarze komunikacji i integracji zespołów.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1600" dirty="0"/>
              <a:t>Menedżer powinien wspierać uczestników zespołu w podejmowaniu inicjatyw i rozwiązywaniu problemów, co wymaga od niego raczej umiejętności koordynacyjnych niż eksperckich.</a:t>
            </a:r>
          </a:p>
          <a:p>
            <a:pPr marL="0" indent="0">
              <a:buNone/>
            </a:pPr>
            <a:r>
              <a:rPr lang="pl-PL" sz="1600" b="1" u="sng" dirty="0"/>
              <a:t> </a:t>
            </a:r>
          </a:p>
          <a:p>
            <a:pPr marL="0" indent="0">
              <a:buNone/>
            </a:pPr>
            <a:endParaRPr lang="pl-PL" sz="1600" b="1" u="sng" dirty="0"/>
          </a:p>
        </p:txBody>
      </p:sp>
    </p:spTree>
    <p:extLst>
      <p:ext uri="{BB962C8B-B14F-4D97-AF65-F5344CB8AC3E}">
        <p14:creationId xmlns:p14="http://schemas.microsoft.com/office/powerpoint/2010/main" val="2313277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7200"/>
            <a:ext cx="10058400" cy="128016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Wykład 6: Zarządzanie w zespołach hybrydowych</a:t>
            </a:r>
            <a:br>
              <a:rPr lang="pl-PL" sz="4400" dirty="0"/>
            </a:br>
            <a:r>
              <a:rPr lang="pl-PL" sz="1700" dirty="0"/>
              <a:t>-</a:t>
            </a:r>
            <a:r>
              <a:rPr lang="pl-PL" sz="1700" b="1" dirty="0"/>
              <a:t>Zakres</a:t>
            </a:r>
            <a:endParaRPr lang="pl-PL" sz="17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67418A-0AEA-4444-A485-ECD18B11D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62668"/>
            <a:ext cx="10058400" cy="11351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600" b="1" u="sng" dirty="0"/>
              <a:t>Wyzwania kierowania ludźmi w systemie hybrydowej organizacji pracy:</a:t>
            </a:r>
          </a:p>
          <a:p>
            <a:r>
              <a:rPr lang="pl-PL" sz="1600" dirty="0"/>
              <a:t>Kompetencje menedżerów wirtualnych dzielą się na trzy główne kategorie: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b="1" dirty="0"/>
              <a:t>Techniczne (cyfrowe)</a:t>
            </a:r>
            <a:r>
              <a:rPr lang="pl-PL" sz="1600" dirty="0"/>
              <a:t>: programowanie, analiza danych, </a:t>
            </a:r>
            <a:r>
              <a:rPr lang="pl-PL" sz="1600" dirty="0" err="1"/>
              <a:t>cyberbezpieczeństwo</a:t>
            </a:r>
            <a:r>
              <a:rPr lang="pl-PL" sz="1600" dirty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b="1" dirty="0"/>
              <a:t>Poznawcze (osobiste)</a:t>
            </a:r>
            <a:r>
              <a:rPr lang="pl-PL" sz="1600" dirty="0"/>
              <a:t>: kreatywność, logiczne myślenie, rozwiązywanie skomplikowanych problemów.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b="1" dirty="0"/>
              <a:t>Społeczne (interpersonalne)</a:t>
            </a:r>
            <a:r>
              <a:rPr lang="pl-PL" sz="1600" dirty="0"/>
              <a:t>: praca zespołowa, przywództwo, inteligencja emocjonalna.</a:t>
            </a:r>
          </a:p>
          <a:p>
            <a:pPr marL="0" indent="0">
              <a:buNone/>
            </a:pPr>
            <a:r>
              <a:rPr lang="pl-PL" sz="1600" b="1" u="sng" dirty="0"/>
              <a:t> Kluczowe obszary dla </a:t>
            </a:r>
            <a:r>
              <a:rPr lang="pl-PL" sz="1600" b="1" u="sng" dirty="0" err="1"/>
              <a:t>Menadzerów</a:t>
            </a:r>
            <a:r>
              <a:rPr lang="pl-PL" sz="1600" b="1" u="sng" dirty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/>
              <a:t>monitorowanie zaufania,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/>
              <a:t> wzmacnianie więzi między pracownikami, 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/>
              <a:t>budowanie bezpieczeństwa psychicznego 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/>
              <a:t>częsta ocena pracy zespołowej.</a:t>
            </a:r>
            <a:endParaRPr lang="pl-PL" sz="1600" b="1" u="sng" dirty="0"/>
          </a:p>
        </p:txBody>
      </p:sp>
    </p:spTree>
    <p:extLst>
      <p:ext uri="{BB962C8B-B14F-4D97-AF65-F5344CB8AC3E}">
        <p14:creationId xmlns:p14="http://schemas.microsoft.com/office/powerpoint/2010/main" val="312834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7200"/>
            <a:ext cx="10058400" cy="128016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Wykład 6: Zarządzanie w zespołach hybrydowych</a:t>
            </a:r>
            <a:br>
              <a:rPr lang="pl-PL" sz="4400" dirty="0"/>
            </a:br>
            <a:r>
              <a:rPr lang="pl-PL" sz="1700" dirty="0"/>
              <a:t>-</a:t>
            </a:r>
            <a:r>
              <a:rPr lang="pl-PL" sz="1700" b="1" dirty="0"/>
              <a:t>Zakres</a:t>
            </a:r>
            <a:endParaRPr lang="pl-PL" sz="17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67418A-0AEA-4444-A485-ECD18B11D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62668"/>
            <a:ext cx="10058400" cy="4148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600" b="1" u="sng" dirty="0"/>
              <a:t>Oczekiwania pracowników w związku ze świadczeniem pracy w systemie hybrydowym (%)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1AB2528-E209-455A-8203-FE27F7F16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67" y="2402841"/>
            <a:ext cx="11023600" cy="35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97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7200"/>
            <a:ext cx="10058400" cy="128016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Wykład 6: Zarządzanie w zespołach hybrydowych</a:t>
            </a:r>
            <a:br>
              <a:rPr lang="pl-PL" sz="4400" dirty="0"/>
            </a:br>
            <a:r>
              <a:rPr lang="pl-PL" sz="1700" dirty="0"/>
              <a:t>-</a:t>
            </a:r>
            <a:r>
              <a:rPr lang="pl-PL" sz="1700" b="1" dirty="0"/>
              <a:t>Techniki budowania relacji w zespołach zdalnych i hybrydowych</a:t>
            </a:r>
            <a:endParaRPr lang="pl-PL" sz="17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67418A-0AEA-4444-A485-ECD18B11D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516" y="1808136"/>
            <a:ext cx="10058400" cy="1329345"/>
          </a:xfrm>
        </p:spPr>
        <p:txBody>
          <a:bodyPr>
            <a:noAutofit/>
          </a:bodyPr>
          <a:lstStyle/>
          <a:p>
            <a:pPr lvl="0"/>
            <a:r>
              <a:rPr lang="pl-PL" sz="1600" b="1" dirty="0"/>
              <a:t>Regularne spotkania zespołu (stand-</a:t>
            </a:r>
            <a:r>
              <a:rPr lang="pl-PL" sz="1600" b="1" dirty="0" err="1"/>
              <a:t>up</a:t>
            </a:r>
            <a:r>
              <a:rPr lang="pl-PL" sz="1600" b="1" dirty="0"/>
              <a:t> </a:t>
            </a:r>
            <a:r>
              <a:rPr lang="pl-PL" sz="1600" b="1" dirty="0" err="1"/>
              <a:t>meetings</a:t>
            </a:r>
            <a:r>
              <a:rPr lang="pl-PL" sz="1600" b="1" dirty="0"/>
              <a:t>):</a:t>
            </a:r>
            <a:endParaRPr lang="pl-PL" sz="1600" dirty="0"/>
          </a:p>
          <a:p>
            <a:pPr lvl="1"/>
            <a:r>
              <a:rPr lang="pl-PL" sz="1600" b="1" dirty="0"/>
              <a:t>Opis:</a:t>
            </a:r>
            <a:r>
              <a:rPr lang="pl-PL" sz="1600" dirty="0"/>
              <a:t> Codzienne lub cotygodniowe krótkie spotkania, podczas których każdy członek zespołu dzieli się postępami, planami na najbliższy czas oraz ewentualnymi problemami.</a:t>
            </a:r>
          </a:p>
          <a:p>
            <a:pPr lvl="1"/>
            <a:r>
              <a:rPr lang="pl-PL" sz="1600" b="1" dirty="0"/>
              <a:t>Zalety:</a:t>
            </a:r>
            <a:r>
              <a:rPr lang="pl-PL" sz="1600" dirty="0"/>
              <a:t> Umożliwiają bieżącą wymianę informacji, utrzymanie spójności zespołu oraz szybkie rozwiązywanie problemów.</a:t>
            </a:r>
          </a:p>
          <a:p>
            <a:pPr algn="ctr"/>
            <a:endParaRPr lang="pl-PL" sz="3200" b="1" dirty="0"/>
          </a:p>
        </p:txBody>
      </p:sp>
      <p:pic>
        <p:nvPicPr>
          <p:cNvPr id="2050" name="Picture 2" descr="An Introduction to Modern DevOps Platform">
            <a:extLst>
              <a:ext uri="{FF2B5EF4-FFF2-40B4-BE49-F238E27FC236}">
                <a16:creationId xmlns:a16="http://schemas.microsoft.com/office/drawing/2014/main" id="{0CFD1D41-D3C7-4F64-8B56-A3F82D1377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08" b="33767"/>
          <a:stretch/>
        </p:blipFill>
        <p:spPr bwMode="auto">
          <a:xfrm>
            <a:off x="638828" y="3480661"/>
            <a:ext cx="4746186" cy="98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3DEC79A2-B040-4CE1-934D-C41717FD0CA7}"/>
              </a:ext>
            </a:extLst>
          </p:cNvPr>
          <p:cNvSpPr txBox="1"/>
          <p:nvPr/>
        </p:nvSpPr>
        <p:spPr>
          <a:xfrm>
            <a:off x="958046" y="4628098"/>
            <a:ext cx="4052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Codzienne </a:t>
            </a:r>
            <a:r>
              <a:rPr lang="pl-PL" dirty="0" err="1"/>
              <a:t>stund-upy</a:t>
            </a:r>
            <a:r>
              <a:rPr lang="pl-PL" dirty="0"/>
              <a:t>, tygodniowe spotkania zespołowe, miesięczne spotkania firmowe</a:t>
            </a:r>
          </a:p>
        </p:txBody>
      </p:sp>
      <p:pic>
        <p:nvPicPr>
          <p:cNvPr id="2052" name="Picture 4" descr="Zapier Review - The Good and Bad for 2024">
            <a:extLst>
              <a:ext uri="{FF2B5EF4-FFF2-40B4-BE49-F238E27FC236}">
                <a16:creationId xmlns:a16="http://schemas.microsoft.com/office/drawing/2014/main" id="{391E421C-25C3-4E5C-89B7-6B4B7241B0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4" t="30571" r="16230" b="22908"/>
          <a:stretch/>
        </p:blipFill>
        <p:spPr bwMode="auto">
          <a:xfrm>
            <a:off x="6538585" y="3532340"/>
            <a:ext cx="4465530" cy="132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9346A0FB-AA17-47D8-9397-C1579310FA7E}"/>
              </a:ext>
            </a:extLst>
          </p:cNvPr>
          <p:cNvSpPr txBox="1"/>
          <p:nvPr/>
        </p:nvSpPr>
        <p:spPr>
          <a:xfrm>
            <a:off x="8341473" y="4720431"/>
            <a:ext cx="1466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„</a:t>
            </a:r>
            <a:r>
              <a:rPr lang="pl-PL" dirty="0" err="1"/>
              <a:t>Friday</a:t>
            </a:r>
            <a:r>
              <a:rPr lang="pl-PL" dirty="0"/>
              <a:t> </a:t>
            </a:r>
            <a:r>
              <a:rPr lang="pl-PL" dirty="0" err="1"/>
              <a:t>Wins</a:t>
            </a:r>
            <a:r>
              <a:rPr lang="pl-PL" dirty="0"/>
              <a:t>”</a:t>
            </a:r>
          </a:p>
        </p:txBody>
      </p:sp>
      <p:pic>
        <p:nvPicPr>
          <p:cNvPr id="8" name="Picture 2" descr="Google LLC – aplikacje na Androida w Google Play">
            <a:extLst>
              <a:ext uri="{FF2B5EF4-FFF2-40B4-BE49-F238E27FC236}">
                <a16:creationId xmlns:a16="http://schemas.microsoft.com/office/drawing/2014/main" id="{2EC49834-0694-4F06-B88B-F2CEAA5FC7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53" b="27238"/>
          <a:stretch/>
        </p:blipFill>
        <p:spPr bwMode="auto">
          <a:xfrm>
            <a:off x="4955349" y="5089763"/>
            <a:ext cx="2857500" cy="72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79DECE95-BDD6-4DF5-8C65-33BA4B781131}"/>
              </a:ext>
            </a:extLst>
          </p:cNvPr>
          <p:cNvSpPr/>
          <p:nvPr/>
        </p:nvSpPr>
        <p:spPr>
          <a:xfrm>
            <a:off x="5385014" y="5743277"/>
            <a:ext cx="1759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„</a:t>
            </a:r>
            <a:r>
              <a:rPr lang="pl-PL" dirty="0" err="1"/>
              <a:t>Daily</a:t>
            </a:r>
            <a:r>
              <a:rPr lang="pl-PL" dirty="0"/>
              <a:t> </a:t>
            </a:r>
            <a:r>
              <a:rPr lang="pl-PL" dirty="0" err="1"/>
              <a:t>Standups</a:t>
            </a:r>
            <a:r>
              <a:rPr lang="pl-PL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691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7200"/>
            <a:ext cx="10058400" cy="128016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Wykład 6: Zarządzanie w zespołach hybrydowych</a:t>
            </a:r>
            <a:br>
              <a:rPr lang="pl-PL" sz="4400" dirty="0"/>
            </a:br>
            <a:r>
              <a:rPr lang="pl-PL" sz="1700" dirty="0"/>
              <a:t>-</a:t>
            </a:r>
            <a:r>
              <a:rPr lang="pl-PL" sz="1700" b="1" dirty="0"/>
              <a:t>Techniki budowania relacji w zespołach zdalnych i hybrydowych</a:t>
            </a:r>
            <a:endParaRPr lang="pl-PL" sz="17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67418A-0AEA-4444-A485-ECD18B11D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516" y="1808136"/>
            <a:ext cx="10058400" cy="1329345"/>
          </a:xfrm>
        </p:spPr>
        <p:txBody>
          <a:bodyPr>
            <a:noAutofit/>
          </a:bodyPr>
          <a:lstStyle/>
          <a:p>
            <a:pPr lvl="0"/>
            <a:r>
              <a:rPr lang="pl-PL" sz="1600" b="1" dirty="0"/>
              <a:t>Czas na nieformalne rozmowy (</a:t>
            </a:r>
            <a:r>
              <a:rPr lang="pl-PL" sz="1600" b="1" dirty="0" err="1"/>
              <a:t>virtual</a:t>
            </a:r>
            <a:r>
              <a:rPr lang="pl-PL" sz="1600" b="1" dirty="0"/>
              <a:t> </a:t>
            </a:r>
            <a:r>
              <a:rPr lang="pl-PL" sz="1600" b="1" dirty="0" err="1"/>
              <a:t>coffee</a:t>
            </a:r>
            <a:r>
              <a:rPr lang="pl-PL" sz="1600" b="1" dirty="0"/>
              <a:t> </a:t>
            </a:r>
            <a:r>
              <a:rPr lang="pl-PL" sz="1600" b="1" dirty="0" err="1"/>
              <a:t>breaks</a:t>
            </a:r>
            <a:r>
              <a:rPr lang="pl-PL" sz="1600" b="1" dirty="0"/>
              <a:t>):</a:t>
            </a:r>
            <a:endParaRPr lang="pl-PL" sz="1600" dirty="0"/>
          </a:p>
          <a:p>
            <a:pPr lvl="1"/>
            <a:r>
              <a:rPr lang="pl-PL" sz="1600" b="1" dirty="0"/>
              <a:t>Opis:</a:t>
            </a:r>
            <a:r>
              <a:rPr lang="pl-PL" sz="1600" dirty="0"/>
              <a:t> Zorganizowane, nieformalne spotkania online, podczas których członkowie zespołu mogą porozmawiać na tematy niezwiązane z pracą, tak jak w biurze podczas przerwy na kawę.</a:t>
            </a:r>
          </a:p>
          <a:p>
            <a:pPr lvl="1"/>
            <a:r>
              <a:rPr lang="pl-PL" sz="1600" b="1" dirty="0"/>
              <a:t>Zalety:</a:t>
            </a:r>
            <a:r>
              <a:rPr lang="pl-PL" sz="1600" dirty="0"/>
              <a:t> Pomagają budować więzi międzyludzkie, zwiększają zaangażowanie i poprawiają atmosferę w zespole.</a:t>
            </a:r>
          </a:p>
          <a:p>
            <a:pPr algn="ctr"/>
            <a:endParaRPr lang="pl-PL" sz="3200" b="1" dirty="0"/>
          </a:p>
        </p:txBody>
      </p:sp>
      <p:pic>
        <p:nvPicPr>
          <p:cNvPr id="5" name="Picture 2" descr="Buffer - narzędzie do planowania postów - Infografika Polska">
            <a:extLst>
              <a:ext uri="{FF2B5EF4-FFF2-40B4-BE49-F238E27FC236}">
                <a16:creationId xmlns:a16="http://schemas.microsoft.com/office/drawing/2014/main" id="{1D1FD17B-DD37-455B-8D59-09604680DE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26" b="38013"/>
          <a:stretch/>
        </p:blipFill>
        <p:spPr bwMode="auto">
          <a:xfrm>
            <a:off x="1097280" y="3275846"/>
            <a:ext cx="2615128" cy="67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4A43881-C4DC-420B-958D-629BB3205D90}"/>
              </a:ext>
            </a:extLst>
          </p:cNvPr>
          <p:cNvSpPr txBox="1"/>
          <p:nvPr/>
        </p:nvSpPr>
        <p:spPr>
          <a:xfrm>
            <a:off x="1628189" y="3946856"/>
            <a:ext cx="1553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„</a:t>
            </a:r>
            <a:r>
              <a:rPr lang="pl-PL" dirty="0" err="1"/>
              <a:t>Coffee</a:t>
            </a:r>
            <a:r>
              <a:rPr lang="pl-PL" dirty="0"/>
              <a:t> </a:t>
            </a:r>
            <a:r>
              <a:rPr lang="pl-PL" dirty="0" err="1"/>
              <a:t>Chats</a:t>
            </a:r>
            <a:r>
              <a:rPr lang="pl-PL" dirty="0"/>
              <a:t>”</a:t>
            </a:r>
          </a:p>
        </p:txBody>
      </p:sp>
      <p:pic>
        <p:nvPicPr>
          <p:cNvPr id="7" name="Picture 4" descr="Specjalista od... HubSpot, platformy marketingowej oferującej zestaw  narzędzi do zarządzania marketingiem, sprzedażą i obsługą klienta -  Digitalx.pl">
            <a:extLst>
              <a:ext uri="{FF2B5EF4-FFF2-40B4-BE49-F238E27FC236}">
                <a16:creationId xmlns:a16="http://schemas.microsoft.com/office/drawing/2014/main" id="{737F73A6-C043-44DE-8EDD-7CE4985926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85" b="23125"/>
          <a:stretch/>
        </p:blipFill>
        <p:spPr bwMode="auto">
          <a:xfrm>
            <a:off x="7273121" y="3341897"/>
            <a:ext cx="2421700" cy="75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E2CEB8C8-4D40-4DF4-862F-849DFC837D8C}"/>
              </a:ext>
            </a:extLst>
          </p:cNvPr>
          <p:cNvSpPr txBox="1"/>
          <p:nvPr/>
        </p:nvSpPr>
        <p:spPr>
          <a:xfrm>
            <a:off x="7607145" y="4118892"/>
            <a:ext cx="187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„Donat </a:t>
            </a:r>
            <a:r>
              <a:rPr lang="pl-PL" dirty="0" err="1"/>
              <a:t>Meetings</a:t>
            </a:r>
            <a:r>
              <a:rPr lang="pl-PL" dirty="0"/>
              <a:t>”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E2387272-74B8-413A-A6AA-3F35AA52B133}"/>
              </a:ext>
            </a:extLst>
          </p:cNvPr>
          <p:cNvSpPr/>
          <p:nvPr/>
        </p:nvSpPr>
        <p:spPr>
          <a:xfrm>
            <a:off x="4581529" y="5505282"/>
            <a:ext cx="1801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„Virtual </a:t>
            </a:r>
            <a:r>
              <a:rPr lang="pl-PL" dirty="0" err="1"/>
              <a:t>Lunches</a:t>
            </a:r>
            <a:r>
              <a:rPr lang="pl-PL" dirty="0"/>
              <a:t>”</a:t>
            </a:r>
          </a:p>
        </p:txBody>
      </p:sp>
      <p:pic>
        <p:nvPicPr>
          <p:cNvPr id="3074" name="Picture 2" descr="Google LLC – aplikacje na Androida w Google Play">
            <a:extLst>
              <a:ext uri="{FF2B5EF4-FFF2-40B4-BE49-F238E27FC236}">
                <a16:creationId xmlns:a16="http://schemas.microsoft.com/office/drawing/2014/main" id="{ECA15C05-A2B3-4210-B524-D83D745CDA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53" b="27238"/>
          <a:stretch/>
        </p:blipFill>
        <p:spPr bwMode="auto">
          <a:xfrm>
            <a:off x="4116105" y="4722313"/>
            <a:ext cx="2857500" cy="72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92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7200"/>
            <a:ext cx="10058400" cy="128016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Wykład 6: Zarządzanie w zespołach hybrydowych</a:t>
            </a:r>
            <a:br>
              <a:rPr lang="pl-PL" sz="4400" dirty="0"/>
            </a:br>
            <a:r>
              <a:rPr lang="pl-PL" sz="1700" dirty="0"/>
              <a:t>-</a:t>
            </a:r>
            <a:r>
              <a:rPr lang="pl-PL" sz="1700" b="1" dirty="0"/>
              <a:t>Techniki budowania relacji w zespołach zdalnych i hybrydowych</a:t>
            </a:r>
            <a:endParaRPr lang="pl-PL" sz="17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67418A-0AEA-4444-A485-ECD18B11D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516" y="1808136"/>
            <a:ext cx="10058400" cy="1329345"/>
          </a:xfrm>
        </p:spPr>
        <p:txBody>
          <a:bodyPr>
            <a:noAutofit/>
          </a:bodyPr>
          <a:lstStyle/>
          <a:p>
            <a:pPr lvl="0"/>
            <a:r>
              <a:rPr lang="pl-PL" sz="1600" b="1" dirty="0"/>
              <a:t>Rytuały zespołowe (team </a:t>
            </a:r>
            <a:r>
              <a:rPr lang="pl-PL" sz="1600" b="1" dirty="0" err="1"/>
              <a:t>rituals</a:t>
            </a:r>
            <a:r>
              <a:rPr lang="pl-PL" sz="1600" b="1" dirty="0"/>
              <a:t>):</a:t>
            </a:r>
            <a:endParaRPr lang="pl-PL" sz="1600" dirty="0"/>
          </a:p>
          <a:p>
            <a:pPr lvl="1"/>
            <a:r>
              <a:rPr lang="pl-PL" sz="1600" b="1" dirty="0"/>
              <a:t>Opis:</a:t>
            </a:r>
            <a:r>
              <a:rPr lang="pl-PL" sz="1600" dirty="0"/>
              <a:t> Wprowadzenie regularnych, powtarzających się aktywności, takich jak wspólne świętowanie sukcesów, urodzin, czy inne zespołowe rytuały.</a:t>
            </a:r>
          </a:p>
          <a:p>
            <a:pPr lvl="1"/>
            <a:r>
              <a:rPr lang="pl-PL" sz="1600" b="1" dirty="0"/>
              <a:t>Zalety:</a:t>
            </a:r>
            <a:r>
              <a:rPr lang="pl-PL" sz="1600" dirty="0"/>
              <a:t> Tworzą poczucie przynależności i wspólnoty, co jest szczególnie ważne w zespołach rozproszonych.</a:t>
            </a:r>
          </a:p>
          <a:p>
            <a:pPr algn="ctr"/>
            <a:endParaRPr lang="pl-PL" sz="3200" b="1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B4EA0CB-5D55-4072-8C1D-79201435B95E}"/>
              </a:ext>
            </a:extLst>
          </p:cNvPr>
          <p:cNvSpPr/>
          <p:nvPr/>
        </p:nvSpPr>
        <p:spPr>
          <a:xfrm>
            <a:off x="3673054" y="4376372"/>
            <a:ext cx="3262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„Remote Team </a:t>
            </a:r>
            <a:r>
              <a:rPr lang="pl-PL" dirty="0" err="1"/>
              <a:t>Building</a:t>
            </a:r>
            <a:r>
              <a:rPr lang="pl-PL" dirty="0"/>
              <a:t> Games”, </a:t>
            </a:r>
          </a:p>
        </p:txBody>
      </p:sp>
      <p:pic>
        <p:nvPicPr>
          <p:cNvPr id="5" name="Picture 4" descr="Zapier Review - The Good and Bad for 2024">
            <a:extLst>
              <a:ext uri="{FF2B5EF4-FFF2-40B4-BE49-F238E27FC236}">
                <a16:creationId xmlns:a16="http://schemas.microsoft.com/office/drawing/2014/main" id="{3B119E41-3D6E-471C-8524-BBF27D7AB3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4" t="30571" r="16230" b="22908"/>
          <a:stretch/>
        </p:blipFill>
        <p:spPr bwMode="auto">
          <a:xfrm>
            <a:off x="2728656" y="3137481"/>
            <a:ext cx="4465530" cy="132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51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7200"/>
            <a:ext cx="10058400" cy="128016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Wykład 6: Zarządzanie w zespołach hybrydowych</a:t>
            </a:r>
            <a:br>
              <a:rPr lang="pl-PL" sz="4400" dirty="0"/>
            </a:br>
            <a:r>
              <a:rPr lang="pl-PL" sz="1700" dirty="0"/>
              <a:t>-</a:t>
            </a:r>
            <a:r>
              <a:rPr lang="pl-PL" sz="1700" b="1" dirty="0"/>
              <a:t>Techniki budowania relacji w zespołach zdalnych i hybrydowych</a:t>
            </a:r>
            <a:endParaRPr lang="pl-PL" sz="17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67418A-0AEA-4444-A485-ECD18B11D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516" y="2152246"/>
            <a:ext cx="10058400" cy="985235"/>
          </a:xfrm>
        </p:spPr>
        <p:txBody>
          <a:bodyPr>
            <a:noAutofit/>
          </a:bodyPr>
          <a:lstStyle/>
          <a:p>
            <a:pPr lvl="0"/>
            <a:r>
              <a:rPr lang="pl-PL" b="1" dirty="0"/>
              <a:t>Transparentność i otwarta komunikacja:</a:t>
            </a:r>
            <a:endParaRPr lang="pl-PL" sz="1800" dirty="0"/>
          </a:p>
          <a:p>
            <a:pPr lvl="1"/>
            <a:r>
              <a:rPr lang="pl-PL" b="1" dirty="0"/>
              <a:t>Opis:</a:t>
            </a:r>
            <a:r>
              <a:rPr lang="pl-PL" dirty="0"/>
              <a:t> Zachęcanie do otwartej i szczerej komunikacji w zespole, gdzie każdy czuje się swobodnie, dzieląc się swoimi opiniami i pomysłami.</a:t>
            </a:r>
            <a:endParaRPr lang="pl-PL" sz="1600" dirty="0"/>
          </a:p>
          <a:p>
            <a:pPr lvl="1"/>
            <a:r>
              <a:rPr lang="pl-PL" b="1" dirty="0"/>
              <a:t>Zalety:</a:t>
            </a:r>
            <a:r>
              <a:rPr lang="pl-PL" dirty="0"/>
              <a:t> Buduje zaufanie, eliminuje nieporozumienia i wspiera wspólne podejmowanie decyzji.</a:t>
            </a:r>
            <a:endParaRPr lang="pl-PL" sz="1600" dirty="0"/>
          </a:p>
          <a:p>
            <a:pPr algn="ctr"/>
            <a:endParaRPr lang="pl-PL" sz="3200" b="1" dirty="0"/>
          </a:p>
        </p:txBody>
      </p:sp>
      <p:pic>
        <p:nvPicPr>
          <p:cNvPr id="4" name="Picture 2" descr="Google LLC – aplikacje na Androida w Google Play">
            <a:extLst>
              <a:ext uri="{FF2B5EF4-FFF2-40B4-BE49-F238E27FC236}">
                <a16:creationId xmlns:a16="http://schemas.microsoft.com/office/drawing/2014/main" id="{F39E323D-3AB7-459A-BD37-3B8828585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53" b="27238"/>
          <a:stretch/>
        </p:blipFill>
        <p:spPr bwMode="auto">
          <a:xfrm>
            <a:off x="4122545" y="4026854"/>
            <a:ext cx="2857500" cy="72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E4EFC25A-F578-4294-8FAB-FC8B9014781F}"/>
              </a:ext>
            </a:extLst>
          </p:cNvPr>
          <p:cNvSpPr/>
          <p:nvPr/>
        </p:nvSpPr>
        <p:spPr>
          <a:xfrm>
            <a:off x="4451122" y="4796944"/>
            <a:ext cx="2200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„</a:t>
            </a:r>
            <a:r>
              <a:rPr lang="pl-PL" dirty="0" err="1"/>
              <a:t>Check</a:t>
            </a:r>
            <a:r>
              <a:rPr lang="pl-PL" dirty="0"/>
              <a:t>-in </a:t>
            </a:r>
            <a:r>
              <a:rPr lang="pl-PL" dirty="0" err="1"/>
              <a:t>Meetings</a:t>
            </a:r>
            <a:r>
              <a:rPr lang="pl-PL" dirty="0"/>
              <a:t>” </a:t>
            </a:r>
          </a:p>
        </p:txBody>
      </p:sp>
      <p:pic>
        <p:nvPicPr>
          <p:cNvPr id="10242" name="Picture 2" descr="Google Forms: Online Form Builder for Business | Google Workspace">
            <a:extLst>
              <a:ext uri="{FF2B5EF4-FFF2-40B4-BE49-F238E27FC236}">
                <a16:creationId xmlns:a16="http://schemas.microsoft.com/office/drawing/2014/main" id="{28BFFD4E-6282-4BBE-AAA8-2939FD53E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117" y="3929766"/>
            <a:ext cx="1734354" cy="173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1CB4D29C-DDBF-4591-B495-598A00445EF2}"/>
              </a:ext>
            </a:extLst>
          </p:cNvPr>
          <p:cNvSpPr/>
          <p:nvPr/>
        </p:nvSpPr>
        <p:spPr>
          <a:xfrm>
            <a:off x="7901189" y="5648661"/>
            <a:ext cx="23761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>
                <a:hlinkClick r:id="rId5"/>
              </a:rPr>
              <a:t>Formularz bez nazwy - Formularze Google</a:t>
            </a:r>
            <a:endParaRPr lang="pl-PL" sz="1000" dirty="0"/>
          </a:p>
        </p:txBody>
      </p:sp>
      <p:pic>
        <p:nvPicPr>
          <p:cNvPr id="10244" name="Picture 4" descr="Basecamp Review | PCMag">
            <a:extLst>
              <a:ext uri="{FF2B5EF4-FFF2-40B4-BE49-F238E27FC236}">
                <a16:creationId xmlns:a16="http://schemas.microsoft.com/office/drawing/2014/main" id="{92FB8092-ABEE-4430-88C4-0B061CD58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34" y="3852393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F9918881-02CB-48AC-8347-9B88520FB4BF}"/>
              </a:ext>
            </a:extLst>
          </p:cNvPr>
          <p:cNvSpPr/>
          <p:nvPr/>
        </p:nvSpPr>
        <p:spPr>
          <a:xfrm>
            <a:off x="1313140" y="5252514"/>
            <a:ext cx="1469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„</a:t>
            </a:r>
            <a:r>
              <a:rPr lang="pl-PL" dirty="0" err="1"/>
              <a:t>Heartbeats</a:t>
            </a:r>
            <a:r>
              <a:rPr lang="pl-PL" dirty="0"/>
              <a:t>” </a:t>
            </a:r>
          </a:p>
        </p:txBody>
      </p:sp>
      <p:pic>
        <p:nvPicPr>
          <p:cNvPr id="10246" name="Picture 6" descr="The tool we built to keep everyone in the loop at Basecamp - Signal v. Noise">
            <a:extLst>
              <a:ext uri="{FF2B5EF4-FFF2-40B4-BE49-F238E27FC236}">
                <a16:creationId xmlns:a16="http://schemas.microsoft.com/office/drawing/2014/main" id="{CFD54817-5925-4EC4-B454-C50154B2E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87" y="3495340"/>
            <a:ext cx="3667388" cy="260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52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7200"/>
            <a:ext cx="10058400" cy="128016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Wykład 6: Zarządzanie w zespołach hybrydowych</a:t>
            </a:r>
            <a:br>
              <a:rPr lang="pl-PL" sz="4400" dirty="0"/>
            </a:br>
            <a:r>
              <a:rPr lang="pl-PL" sz="1700" dirty="0"/>
              <a:t>-</a:t>
            </a:r>
            <a:r>
              <a:rPr lang="pl-PL" sz="1700" b="1" dirty="0"/>
              <a:t>Techniki budowania relacji w zespołach zdalnych i hybrydowych</a:t>
            </a:r>
            <a:endParaRPr lang="pl-PL" sz="17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67418A-0AEA-4444-A485-ECD18B11D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516" y="1957590"/>
            <a:ext cx="10058400" cy="1179892"/>
          </a:xfrm>
        </p:spPr>
        <p:txBody>
          <a:bodyPr>
            <a:noAutofit/>
          </a:bodyPr>
          <a:lstStyle/>
          <a:p>
            <a:pPr lvl="0"/>
            <a:r>
              <a:rPr lang="pl-PL" b="1" dirty="0"/>
              <a:t>Mentoring i buddy system:</a:t>
            </a:r>
            <a:endParaRPr lang="pl-PL" sz="1800" dirty="0"/>
          </a:p>
          <a:p>
            <a:pPr lvl="1"/>
            <a:r>
              <a:rPr lang="pl-PL" b="1" dirty="0"/>
              <a:t>Opis:</a:t>
            </a:r>
            <a:r>
              <a:rPr lang="pl-PL" dirty="0"/>
              <a:t> Nowi członkowie zespołu są przypisani do bardziej doświadczonych pracowników, którzy pomagają im się zaaklimatyzować i zrozumieć kulturę zespołu.</a:t>
            </a:r>
            <a:endParaRPr lang="pl-PL" sz="1600" dirty="0"/>
          </a:p>
          <a:p>
            <a:pPr lvl="1"/>
            <a:r>
              <a:rPr lang="pl-PL" b="1" dirty="0"/>
              <a:t>Zalety:</a:t>
            </a:r>
            <a:r>
              <a:rPr lang="pl-PL" dirty="0"/>
              <a:t> Przyspiesza integrację nowych członków, wspiera dzielenie się wiedzą i buduje relacje w zespole.</a:t>
            </a:r>
          </a:p>
          <a:p>
            <a:pPr lvl="1"/>
            <a:endParaRPr lang="pl-PL" dirty="0"/>
          </a:p>
          <a:p>
            <a:pPr lvl="1"/>
            <a:endParaRPr lang="pl-PL" sz="1600" dirty="0"/>
          </a:p>
          <a:p>
            <a:pPr algn="ctr"/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val="2650956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7200"/>
            <a:ext cx="10058400" cy="128016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Wykład 6: Zarządzanie w zespołach hybrydowych</a:t>
            </a:r>
            <a:br>
              <a:rPr lang="pl-PL" sz="4400" dirty="0"/>
            </a:br>
            <a:r>
              <a:rPr lang="pl-PL" sz="1700" dirty="0"/>
              <a:t>-</a:t>
            </a:r>
            <a:r>
              <a:rPr lang="pl-PL" sz="1700" b="1" dirty="0"/>
              <a:t>Techniki budowania relacji w zespołach zdalnych i hybrydowych</a:t>
            </a:r>
            <a:endParaRPr lang="pl-PL" sz="17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67418A-0AEA-4444-A485-ECD18B11D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516" y="1957590"/>
            <a:ext cx="10058400" cy="11798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b="1" dirty="0"/>
              <a:t>Budowanie więzi przez dzielenie się zainteresowaniami i pasjami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dirty="0"/>
              <a:t>„kluby zainteresowań” </a:t>
            </a:r>
            <a:endParaRPr lang="pl-PL" b="1" dirty="0"/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Regularne spotkania twarzą w twarz (</a:t>
            </a:r>
            <a:r>
              <a:rPr lang="pl-PL" b="1" dirty="0" err="1"/>
              <a:t>retreats</a:t>
            </a:r>
            <a:r>
              <a:rPr lang="pl-PL" b="1" dirty="0"/>
              <a:t>)</a:t>
            </a:r>
          </a:p>
          <a:p>
            <a:pPr lvl="1"/>
            <a:endParaRPr lang="pl-PL" dirty="0"/>
          </a:p>
          <a:p>
            <a:pPr lvl="1"/>
            <a:endParaRPr lang="pl-PL" sz="1600" dirty="0"/>
          </a:p>
          <a:p>
            <a:pPr algn="ctr"/>
            <a:endParaRPr lang="pl-PL" sz="3200" b="1" dirty="0"/>
          </a:p>
        </p:txBody>
      </p:sp>
      <p:pic>
        <p:nvPicPr>
          <p:cNvPr id="11268" name="Picture 4" descr="Salesforce – Wikipedia, wolna encyklopedia">
            <a:extLst>
              <a:ext uri="{FF2B5EF4-FFF2-40B4-BE49-F238E27FC236}">
                <a16:creationId xmlns:a16="http://schemas.microsoft.com/office/drawing/2014/main" id="{A59C6CDB-E4D6-4E26-90C9-6C696D4E9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4" y="2432364"/>
            <a:ext cx="2014484" cy="141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WordPress świętuje urodziny – skończył 10 lat! - MarketingLink">
            <a:extLst>
              <a:ext uri="{FF2B5EF4-FFF2-40B4-BE49-F238E27FC236}">
                <a16:creationId xmlns:a16="http://schemas.microsoft.com/office/drawing/2014/main" id="{0A7AFE5B-52EE-47ED-9DAA-C764CBF5D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890" y="2335772"/>
            <a:ext cx="25336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3793C752-1B3F-45B3-B4B4-1696D1802B4E}"/>
              </a:ext>
            </a:extLst>
          </p:cNvPr>
          <p:cNvSpPr/>
          <p:nvPr/>
        </p:nvSpPr>
        <p:spPr>
          <a:xfrm>
            <a:off x="5880677" y="4145522"/>
            <a:ext cx="1615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„Happy </a:t>
            </a:r>
            <a:r>
              <a:rPr lang="pl-PL" dirty="0" err="1"/>
              <a:t>hours</a:t>
            </a:r>
            <a:r>
              <a:rPr lang="pl-PL" dirty="0"/>
              <a:t>” </a:t>
            </a:r>
          </a:p>
        </p:txBody>
      </p:sp>
      <p:pic>
        <p:nvPicPr>
          <p:cNvPr id="11276" name="Picture 12" descr="Specjalista od… InVision, narzędzia do tworzenia interfejsów, prototypów i  animacji - Digitalx.pl">
            <a:extLst>
              <a:ext uri="{FF2B5EF4-FFF2-40B4-BE49-F238E27FC236}">
                <a16:creationId xmlns:a16="http://schemas.microsoft.com/office/drawing/2014/main" id="{FF77CCC6-EBD6-49A4-B049-914B022D7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547" y="5142709"/>
            <a:ext cx="2378298" cy="79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30DB3153-30E9-43EE-AC1C-8B6D3F3F4568}"/>
              </a:ext>
            </a:extLst>
          </p:cNvPr>
          <p:cNvSpPr/>
          <p:nvPr/>
        </p:nvSpPr>
        <p:spPr>
          <a:xfrm>
            <a:off x="1406373" y="5939561"/>
            <a:ext cx="1676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Coroczne zjazdy</a:t>
            </a:r>
          </a:p>
        </p:txBody>
      </p:sp>
      <p:pic>
        <p:nvPicPr>
          <p:cNvPr id="11280" name="Picture 16" descr="Shopify: co to, zalety i wady platformy eCommerce">
            <a:extLst>
              <a:ext uri="{FF2B5EF4-FFF2-40B4-BE49-F238E27FC236}">
                <a16:creationId xmlns:a16="http://schemas.microsoft.com/office/drawing/2014/main" id="{9B047C2E-7153-4324-88EF-1922770CE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132" y="4975194"/>
            <a:ext cx="2096134" cy="10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rostokąt 14">
            <a:extLst>
              <a:ext uri="{FF2B5EF4-FFF2-40B4-BE49-F238E27FC236}">
                <a16:creationId xmlns:a16="http://schemas.microsoft.com/office/drawing/2014/main" id="{A43EAF05-1680-4AD3-B050-FD0B4432C88A}"/>
              </a:ext>
            </a:extLst>
          </p:cNvPr>
          <p:cNvSpPr/>
          <p:nvPr/>
        </p:nvSpPr>
        <p:spPr>
          <a:xfrm>
            <a:off x="5937590" y="6031468"/>
            <a:ext cx="2326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Półroczne „</a:t>
            </a:r>
            <a:r>
              <a:rPr lang="pl-PL" dirty="0" err="1"/>
              <a:t>gatherings</a:t>
            </a:r>
            <a:r>
              <a:rPr lang="pl-PL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8443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D7E3F5-8B24-458B-83B2-7BBE3E909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38190"/>
          </a:xfrm>
        </p:spPr>
        <p:txBody>
          <a:bodyPr>
            <a:normAutofit fontScale="90000"/>
          </a:bodyPr>
          <a:lstStyle/>
          <a:p>
            <a:r>
              <a:rPr lang="pl-PL" dirty="0"/>
              <a:t>Psychologiczne Aspekty Zarządzania Zespołem- zagadnienia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505418F-6424-40FD-8FC9-F045062D7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786855"/>
            <a:ext cx="4301037" cy="408223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B050"/>
                </a:solidFill>
              </a:rPr>
              <a:t>Wprowadzenie do psychologii w zarządzaniu zespołem</a:t>
            </a:r>
            <a:endParaRPr lang="pl-PL" dirty="0">
              <a:solidFill>
                <a:srgbClr val="00B05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B050"/>
                </a:solidFill>
              </a:rPr>
              <a:t>Inteligencja emocjonalna lidera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B050"/>
                </a:solidFill>
              </a:rPr>
              <a:t>Psychologia motywacji w zespołach technicznych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B050"/>
                </a:solidFill>
              </a:rPr>
              <a:t>Zarządzanie stresem i wypaleniem zawodowym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Psychologia konfliktu w zespołach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tx1"/>
                </a:solidFill>
              </a:rPr>
              <a:t>Komunikacja w zespole – aspekty psychologiczne</a:t>
            </a:r>
          </a:p>
          <a:p>
            <a:pPr>
              <a:buFont typeface="Arial" panose="020B0604020202020204" pitchFamily="34" charset="0"/>
              <a:buChar char="•"/>
            </a:pPr>
            <a:endParaRPr lang="pl-PL" b="1" dirty="0"/>
          </a:p>
          <a:p>
            <a:pPr marL="0" indent="0">
              <a:buNone/>
            </a:pPr>
            <a:endParaRPr lang="pl-PL" b="1" dirty="0"/>
          </a:p>
          <a:p>
            <a:pPr>
              <a:buFont typeface="Arial" panose="020B0604020202020204" pitchFamily="34" charset="0"/>
              <a:buChar char="•"/>
            </a:pPr>
            <a:endParaRPr lang="pl-PL" b="1" dirty="0"/>
          </a:p>
          <a:p>
            <a:endParaRPr lang="pl-PL" dirty="0"/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2B2AB936-2DDC-4584-98C9-7A262B547AA9}"/>
              </a:ext>
            </a:extLst>
          </p:cNvPr>
          <p:cNvSpPr txBox="1">
            <a:spLocks/>
          </p:cNvSpPr>
          <p:nvPr/>
        </p:nvSpPr>
        <p:spPr>
          <a:xfrm>
            <a:off x="6270489" y="1786854"/>
            <a:ext cx="4483105" cy="45262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92D050"/>
                </a:solidFill>
              </a:rPr>
              <a:t>Kultura feedbacku i otwartej komunikacji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92D050"/>
                </a:solidFill>
              </a:rPr>
              <a:t>Wyzwania kierowania ludźmi w systemie hybrydowej organizacji pracy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92D050"/>
                </a:solidFill>
              </a:rPr>
              <a:t>Nowe technologie w zarządzaniu zespołem – perspektywa psychologiczna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Psychologia podejmowania decyzji w zespołach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Wpływ AI i nowych technologii na zarządzanie zespołami</a:t>
            </a:r>
            <a:endParaRPr lang="pl-PL" b="1" dirty="0">
              <a:solidFill>
                <a:srgbClr val="92D05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…….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28655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7200"/>
            <a:ext cx="10058400" cy="128016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Wykład 6: Zarządzanie w zespołach hybrydowych</a:t>
            </a:r>
            <a:br>
              <a:rPr lang="pl-PL" sz="4400" dirty="0"/>
            </a:br>
            <a:r>
              <a:rPr lang="pl-PL" sz="1700" dirty="0"/>
              <a:t>-Narzędzia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67418A-0AEA-4444-A485-ECD18B11D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516" y="1985434"/>
            <a:ext cx="10058400" cy="1152048"/>
          </a:xfrm>
        </p:spPr>
        <p:txBody>
          <a:bodyPr>
            <a:noAutofit/>
          </a:bodyPr>
          <a:lstStyle/>
          <a:p>
            <a:pPr lvl="0"/>
            <a:r>
              <a:rPr lang="en-US" b="1" dirty="0" err="1"/>
              <a:t>Komunikatory</a:t>
            </a:r>
            <a:r>
              <a:rPr lang="en-US" b="1" dirty="0"/>
              <a:t> (Slack, Microsoft Teams, Zoom):</a:t>
            </a:r>
            <a:endParaRPr lang="pl-PL" sz="1800" dirty="0"/>
          </a:p>
          <a:p>
            <a:pPr lvl="1"/>
            <a:r>
              <a:rPr lang="pl-PL" b="1" dirty="0"/>
              <a:t>Funkcje:</a:t>
            </a:r>
            <a:r>
              <a:rPr lang="pl-PL" dirty="0"/>
              <a:t> Chat grupowy, wideokonferencje, połączenia głosowe, integracje z innymi narzędziami.</a:t>
            </a:r>
            <a:endParaRPr lang="pl-PL" sz="1600" dirty="0"/>
          </a:p>
          <a:p>
            <a:pPr lvl="1"/>
            <a:r>
              <a:rPr lang="pl-PL" b="1" dirty="0"/>
              <a:t>Zastosowanie:</a:t>
            </a:r>
            <a:r>
              <a:rPr lang="pl-PL" dirty="0"/>
              <a:t> Umożliwiają bieżącą komunikację, organizowanie spotkań i współpracę w czasie rzeczywistym.</a:t>
            </a:r>
            <a:endParaRPr lang="pl-PL" sz="1600" dirty="0"/>
          </a:p>
          <a:p>
            <a:pPr algn="ctr"/>
            <a:endParaRPr lang="pl-PL" sz="3200" b="1" dirty="0"/>
          </a:p>
        </p:txBody>
      </p:sp>
      <p:pic>
        <p:nvPicPr>
          <p:cNvPr id="5122" name="Picture 2" descr="Slack Review | PCMag">
            <a:extLst>
              <a:ext uri="{FF2B5EF4-FFF2-40B4-BE49-F238E27FC236}">
                <a16:creationId xmlns:a16="http://schemas.microsoft.com/office/drawing/2014/main" id="{42A2A8C9-8807-4ECC-82C9-9B663C297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340" y="3429000"/>
            <a:ext cx="3606344" cy="266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ezpłatna usługa Microsoft Teams | Microsoft Teams">
            <a:extLst>
              <a:ext uri="{FF2B5EF4-FFF2-40B4-BE49-F238E27FC236}">
                <a16:creationId xmlns:a16="http://schemas.microsoft.com/office/drawing/2014/main" id="{413FD2F4-5D76-4BB4-918F-A6083B697B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9" t="19909" r="15155" b="14794"/>
          <a:stretch/>
        </p:blipFill>
        <p:spPr bwMode="auto">
          <a:xfrm>
            <a:off x="6388665" y="3535133"/>
            <a:ext cx="4145334" cy="244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515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7200"/>
            <a:ext cx="10058400" cy="128016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Wykład 5: Zarządzanie w zespołach hybrydowych</a:t>
            </a:r>
            <a:br>
              <a:rPr lang="pl-PL" sz="4400" dirty="0"/>
            </a:br>
            <a:r>
              <a:rPr lang="pl-PL" sz="1700" dirty="0"/>
              <a:t>-Narzędzia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67418A-0AEA-4444-A485-ECD18B11D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516" y="1985434"/>
            <a:ext cx="10058400" cy="1152048"/>
          </a:xfrm>
        </p:spPr>
        <p:txBody>
          <a:bodyPr>
            <a:noAutofit/>
          </a:bodyPr>
          <a:lstStyle/>
          <a:p>
            <a:pPr lvl="0"/>
            <a:r>
              <a:rPr lang="pl-PL" b="1" dirty="0"/>
              <a:t>Platformy do zarządzania projektami (</a:t>
            </a:r>
            <a:r>
              <a:rPr lang="pl-PL" b="1" dirty="0" err="1"/>
              <a:t>Trello</a:t>
            </a:r>
            <a:r>
              <a:rPr lang="pl-PL" b="1" dirty="0"/>
              <a:t>, Asana, </a:t>
            </a:r>
            <a:r>
              <a:rPr lang="pl-PL" b="1" dirty="0" err="1"/>
              <a:t>Jira</a:t>
            </a:r>
            <a:r>
              <a:rPr lang="pl-PL" b="1" dirty="0"/>
              <a:t>):</a:t>
            </a:r>
            <a:endParaRPr lang="pl-PL" sz="1800" dirty="0"/>
          </a:p>
          <a:p>
            <a:pPr lvl="1"/>
            <a:r>
              <a:rPr lang="pl-PL" b="1" dirty="0"/>
              <a:t>Funkcje:</a:t>
            </a:r>
            <a:r>
              <a:rPr lang="pl-PL" dirty="0"/>
              <a:t> Tablice zadań, harmonogramy, komentarze, przypomnienia, śledzenie postępów.</a:t>
            </a:r>
            <a:endParaRPr lang="pl-PL" sz="1600" dirty="0"/>
          </a:p>
          <a:p>
            <a:pPr lvl="1"/>
            <a:r>
              <a:rPr lang="pl-PL" b="1" dirty="0"/>
              <a:t>Zastosowanie:</a:t>
            </a:r>
            <a:r>
              <a:rPr lang="pl-PL" dirty="0"/>
              <a:t> Pomagają utrzymać porządek w zadaniach, monitorować postępy i ułatwiają współpracę przy projekcie.</a:t>
            </a:r>
            <a:endParaRPr lang="pl-PL" sz="1600" dirty="0"/>
          </a:p>
          <a:p>
            <a:pPr algn="ctr"/>
            <a:endParaRPr lang="pl-PL" sz="3200" b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2C29863-8814-4D78-8A9D-BC4150465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244" y="3267098"/>
            <a:ext cx="5162811" cy="273175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09A99EB-73DD-4878-B39E-6480F1389C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0" t="1369" r="1492" b="1735"/>
          <a:stretch/>
        </p:blipFill>
        <p:spPr>
          <a:xfrm>
            <a:off x="6385096" y="3099078"/>
            <a:ext cx="5154552" cy="2899778"/>
          </a:xfrm>
          <a:prstGeom prst="rect">
            <a:avLst/>
          </a:prstGeom>
        </p:spPr>
      </p:pic>
      <p:pic>
        <p:nvPicPr>
          <p:cNvPr id="6146" name="Picture 2" descr="Przykład osi czas z zaznaczoną ścieżką krytyczną w Asanie.">
            <a:extLst>
              <a:ext uri="{FF2B5EF4-FFF2-40B4-BE49-F238E27FC236}">
                <a16:creationId xmlns:a16="http://schemas.microsoft.com/office/drawing/2014/main" id="{09A6F858-928D-4E59-8142-3A4C92A04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299" y="3429000"/>
            <a:ext cx="4588974" cy="258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rzykład projektu z polami niestandardowymi i formułami.">
            <a:extLst>
              <a:ext uri="{FF2B5EF4-FFF2-40B4-BE49-F238E27FC236}">
                <a16:creationId xmlns:a16="http://schemas.microsoft.com/office/drawing/2014/main" id="{FDE1C76D-B6C6-4CB0-9F78-5458C502E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35" y="3565807"/>
            <a:ext cx="4588974" cy="258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1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7200"/>
            <a:ext cx="10058400" cy="128016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Wykład 6: Zarządzanie w zespołach hybrydowych</a:t>
            </a:r>
            <a:br>
              <a:rPr lang="pl-PL" sz="4400" dirty="0"/>
            </a:br>
            <a:r>
              <a:rPr lang="pl-PL" sz="1700" dirty="0"/>
              <a:t>-</a:t>
            </a:r>
            <a:r>
              <a:rPr lang="pl-PL" sz="1700" b="1" dirty="0"/>
              <a:t>Narzędzia</a:t>
            </a:r>
            <a:endParaRPr lang="pl-PL" sz="17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67418A-0AEA-4444-A485-ECD18B11D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516" y="1888068"/>
            <a:ext cx="10058400" cy="1249414"/>
          </a:xfrm>
        </p:spPr>
        <p:txBody>
          <a:bodyPr>
            <a:noAutofit/>
          </a:bodyPr>
          <a:lstStyle/>
          <a:p>
            <a:pPr lvl="0"/>
            <a:r>
              <a:rPr lang="pl-PL" b="1" dirty="0"/>
              <a:t>Narzędzia do zarządzania wiedzą (</a:t>
            </a:r>
            <a:r>
              <a:rPr lang="pl-PL" b="1" dirty="0" err="1"/>
              <a:t>Confluence</a:t>
            </a:r>
            <a:r>
              <a:rPr lang="pl-PL" b="1" dirty="0"/>
              <a:t>, </a:t>
            </a:r>
            <a:r>
              <a:rPr lang="pl-PL" b="1" dirty="0" err="1"/>
              <a:t>Notion</a:t>
            </a:r>
            <a:r>
              <a:rPr lang="pl-PL" b="1" dirty="0"/>
              <a:t>):</a:t>
            </a:r>
            <a:endParaRPr lang="pl-PL" sz="1800" dirty="0"/>
          </a:p>
          <a:p>
            <a:pPr lvl="1"/>
            <a:r>
              <a:rPr lang="pl-PL" b="1" dirty="0"/>
              <a:t>Funkcje:</a:t>
            </a:r>
            <a:r>
              <a:rPr lang="pl-PL" dirty="0"/>
              <a:t> Tworzenie i udostępnianie baz wiedzy, dokumentacji, </a:t>
            </a:r>
            <a:r>
              <a:rPr lang="pl-PL" dirty="0" err="1"/>
              <a:t>wiki</a:t>
            </a:r>
            <a:r>
              <a:rPr lang="pl-PL" dirty="0"/>
              <a:t> zespołowych.</a:t>
            </a:r>
            <a:endParaRPr lang="pl-PL" sz="1600" dirty="0"/>
          </a:p>
          <a:p>
            <a:pPr lvl="1"/>
            <a:r>
              <a:rPr lang="pl-PL" b="1" dirty="0"/>
              <a:t>Zastosowanie:</a:t>
            </a:r>
            <a:r>
              <a:rPr lang="pl-PL" dirty="0"/>
              <a:t> Centralizują informacje i zasoby, co ułatwia współpracę i dzielenie się wiedzą.</a:t>
            </a:r>
            <a:endParaRPr lang="pl-PL" sz="1600" dirty="0"/>
          </a:p>
          <a:p>
            <a:pPr algn="ctr"/>
            <a:endParaRPr lang="pl-PL" sz="3200" b="1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CB14515-142B-47F5-B7FA-875A275E52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89" r="20719" b="24658"/>
          <a:stretch/>
        </p:blipFill>
        <p:spPr>
          <a:xfrm>
            <a:off x="7860082" y="2891393"/>
            <a:ext cx="2748044" cy="307200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3E85C207-C29E-4E35-9353-400536B41248}"/>
              </a:ext>
            </a:extLst>
          </p:cNvPr>
          <p:cNvSpPr/>
          <p:nvPr/>
        </p:nvSpPr>
        <p:spPr>
          <a:xfrm>
            <a:off x="6096000" y="6031468"/>
            <a:ext cx="5861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Your connected workspace for wiki, docs &amp; projects | Notion</a:t>
            </a: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D01646D-A6C3-4C43-98E6-B19246030E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66" t="1904"/>
          <a:stretch/>
        </p:blipFill>
        <p:spPr>
          <a:xfrm>
            <a:off x="855670" y="2994337"/>
            <a:ext cx="5559180" cy="2969055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45E115F8-B7D7-4090-A3D4-FD3D43ADA009}"/>
              </a:ext>
            </a:extLst>
          </p:cNvPr>
          <p:cNvSpPr/>
          <p:nvPr/>
        </p:nvSpPr>
        <p:spPr>
          <a:xfrm>
            <a:off x="56246" y="6041648"/>
            <a:ext cx="2613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hlinkClick r:id="rId6"/>
              </a:rPr>
              <a:t>Planowanie sprintu - Miro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89731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7200"/>
            <a:ext cx="10058400" cy="128016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Wykład 6: Zarządzanie w zespołach hybrydowych</a:t>
            </a:r>
            <a:br>
              <a:rPr lang="pl-PL" sz="4400" dirty="0"/>
            </a:br>
            <a:r>
              <a:rPr lang="pl-PL" sz="1700" dirty="0"/>
              <a:t>-</a:t>
            </a:r>
            <a:r>
              <a:rPr lang="pl-PL" sz="1700" b="1" dirty="0"/>
              <a:t>Narzędzia</a:t>
            </a:r>
            <a:endParaRPr lang="pl-PL" sz="17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67418A-0AEA-4444-A485-ECD18B11D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516" y="1888068"/>
            <a:ext cx="10058400" cy="1249414"/>
          </a:xfrm>
        </p:spPr>
        <p:txBody>
          <a:bodyPr>
            <a:noAutofit/>
          </a:bodyPr>
          <a:lstStyle/>
          <a:p>
            <a:pPr lvl="0"/>
            <a:r>
              <a:rPr lang="pl-PL" b="1" dirty="0"/>
              <a:t>Narzędzia do ankiet i głosowania (</a:t>
            </a:r>
            <a:r>
              <a:rPr lang="pl-PL" b="1" dirty="0" err="1"/>
              <a:t>Mentimeter</a:t>
            </a:r>
            <a:r>
              <a:rPr lang="pl-PL" b="1" dirty="0"/>
              <a:t>, </a:t>
            </a:r>
            <a:r>
              <a:rPr lang="pl-PL" b="1" dirty="0" err="1"/>
              <a:t>Slido</a:t>
            </a:r>
            <a:r>
              <a:rPr lang="pl-PL" b="1" dirty="0"/>
              <a:t>):</a:t>
            </a:r>
            <a:endParaRPr lang="pl-PL" sz="1800" dirty="0"/>
          </a:p>
          <a:p>
            <a:pPr lvl="1"/>
            <a:r>
              <a:rPr lang="pl-PL" b="1" dirty="0"/>
              <a:t>Funkcje:</a:t>
            </a:r>
            <a:r>
              <a:rPr lang="pl-PL" dirty="0"/>
              <a:t> Tworzenie interaktywnych ankiet, quizów, głosowań.</a:t>
            </a:r>
            <a:endParaRPr lang="pl-PL" sz="1600" dirty="0"/>
          </a:p>
          <a:p>
            <a:pPr lvl="1"/>
            <a:r>
              <a:rPr lang="pl-PL" b="1" dirty="0"/>
              <a:t>Zastosowanie:</a:t>
            </a:r>
            <a:r>
              <a:rPr lang="pl-PL" dirty="0"/>
              <a:t> Umożliwiają zbieranie opinii od zespołu, co angażuje wszystkich członków i wspiera podejmowanie decyzji.</a:t>
            </a:r>
            <a:endParaRPr lang="pl-PL" sz="1600" dirty="0"/>
          </a:p>
          <a:p>
            <a:pPr algn="ctr"/>
            <a:endParaRPr lang="pl-PL" sz="3200" b="1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1557B05C-88D8-4366-9FC5-C0701596ED20}"/>
              </a:ext>
            </a:extLst>
          </p:cNvPr>
          <p:cNvSpPr/>
          <p:nvPr/>
        </p:nvSpPr>
        <p:spPr>
          <a:xfrm>
            <a:off x="717994" y="4752975"/>
            <a:ext cx="3347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My first Word cloud - </a:t>
            </a:r>
            <a:r>
              <a:rPr lang="en-US" dirty="0" err="1">
                <a:hlinkClick r:id="rId3"/>
              </a:rPr>
              <a:t>Mentimeter</a:t>
            </a:r>
            <a:endParaRPr lang="pl-PL" dirty="0"/>
          </a:p>
        </p:txBody>
      </p:sp>
      <p:pic>
        <p:nvPicPr>
          <p:cNvPr id="8194" name="Picture 2" descr="New Look; Same Menti - Mentimeter">
            <a:extLst>
              <a:ext uri="{FF2B5EF4-FFF2-40B4-BE49-F238E27FC236}">
                <a16:creationId xmlns:a16="http://schemas.microsoft.com/office/drawing/2014/main" id="{CEEC60AF-5D7B-4505-920C-40825246F9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55"/>
          <a:stretch/>
        </p:blipFill>
        <p:spPr bwMode="auto">
          <a:xfrm>
            <a:off x="717994" y="3683521"/>
            <a:ext cx="3448050" cy="99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4949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7200"/>
            <a:ext cx="10058400" cy="128016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Wykład 6: Zarządzanie w zespołach hybrydowych</a:t>
            </a:r>
            <a:br>
              <a:rPr lang="pl-PL" sz="4400" dirty="0"/>
            </a:br>
            <a:r>
              <a:rPr lang="pl-PL" sz="1700" dirty="0"/>
              <a:t>-</a:t>
            </a:r>
            <a:r>
              <a:rPr lang="pl-PL" sz="1700" b="1" dirty="0"/>
              <a:t>Narzędzia</a:t>
            </a:r>
            <a:endParaRPr lang="pl-PL" sz="17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67418A-0AEA-4444-A485-ECD18B11D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516" y="1888068"/>
            <a:ext cx="10058400" cy="1249414"/>
          </a:xfrm>
        </p:spPr>
        <p:txBody>
          <a:bodyPr>
            <a:noAutofit/>
          </a:bodyPr>
          <a:lstStyle/>
          <a:p>
            <a:pPr lvl="0"/>
            <a:r>
              <a:rPr lang="pl-PL" b="1" dirty="0"/>
              <a:t>Wirtualne przestrzenie do spotkań i gier zespołowych (</a:t>
            </a:r>
            <a:r>
              <a:rPr lang="pl-PL" b="1" dirty="0" err="1"/>
              <a:t>Gather.town</a:t>
            </a:r>
            <a:r>
              <a:rPr lang="pl-PL" b="1" dirty="0"/>
              <a:t>, Miro):</a:t>
            </a:r>
            <a:endParaRPr lang="pl-PL" sz="1800" dirty="0"/>
          </a:p>
          <a:p>
            <a:pPr lvl="1"/>
            <a:r>
              <a:rPr lang="pl-PL" b="1" dirty="0"/>
              <a:t>Funkcje:</a:t>
            </a:r>
            <a:r>
              <a:rPr lang="pl-PL" dirty="0"/>
              <a:t> Wirtualne biura, przestrzenie do burzy mózgów, gry zespołowe.</a:t>
            </a:r>
            <a:endParaRPr lang="pl-PL" sz="1600" dirty="0"/>
          </a:p>
          <a:p>
            <a:pPr lvl="1"/>
            <a:r>
              <a:rPr lang="pl-PL" b="1" dirty="0"/>
              <a:t>Zastosowanie:</a:t>
            </a:r>
            <a:r>
              <a:rPr lang="pl-PL" dirty="0"/>
              <a:t> Umożliwiają bardziej interaktywne i angażujące spotkania, wspierając budowanie relacji w zespole.</a:t>
            </a:r>
            <a:endParaRPr lang="pl-PL" sz="1600" dirty="0"/>
          </a:p>
          <a:p>
            <a:pPr algn="ctr"/>
            <a:endParaRPr lang="pl-PL" sz="3200" b="1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3DC615E4-6718-4B95-9FBA-BDC82632F1A6}"/>
              </a:ext>
            </a:extLst>
          </p:cNvPr>
          <p:cNvSpPr/>
          <p:nvPr/>
        </p:nvSpPr>
        <p:spPr>
          <a:xfrm>
            <a:off x="908927" y="5852306"/>
            <a:ext cx="14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>
                <a:hlinkClick r:id="rId3"/>
              </a:rPr>
              <a:t>ppp</a:t>
            </a:r>
            <a:r>
              <a:rPr lang="pl-PL" dirty="0">
                <a:hlinkClick r:id="rId3"/>
              </a:rPr>
              <a:t> | </a:t>
            </a:r>
            <a:r>
              <a:rPr lang="pl-PL" dirty="0" err="1">
                <a:hlinkClick r:id="rId3"/>
              </a:rPr>
              <a:t>Gather</a:t>
            </a:r>
            <a:endParaRPr lang="pl-PL" dirty="0"/>
          </a:p>
        </p:txBody>
      </p:sp>
      <p:pic>
        <p:nvPicPr>
          <p:cNvPr id="9218" name="Picture 2" descr="Building the Metaverse with Gather | by Sequoia | Sequoia Capital  Publication | Medium">
            <a:extLst>
              <a:ext uri="{FF2B5EF4-FFF2-40B4-BE49-F238E27FC236}">
                <a16:creationId xmlns:a16="http://schemas.microsoft.com/office/drawing/2014/main" id="{98416F7E-B797-414A-8E33-CEDF153CB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552" y="2922875"/>
            <a:ext cx="5082862" cy="314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3427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7200"/>
            <a:ext cx="10058400" cy="128016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Wykład 6: Zarządzanie w zespołach hybrydowych</a:t>
            </a:r>
            <a:br>
              <a:rPr lang="pl-PL" sz="4400" dirty="0"/>
            </a:br>
            <a:r>
              <a:rPr lang="pl-PL" sz="1700" dirty="0"/>
              <a:t>-</a:t>
            </a:r>
            <a:r>
              <a:rPr lang="pl-PL" sz="1700" b="1" dirty="0"/>
              <a:t>Podsumowanie</a:t>
            </a:r>
            <a:endParaRPr lang="pl-PL" sz="17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67418A-0AEA-4444-A485-ECD18B11D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516" y="2152246"/>
            <a:ext cx="10058400" cy="985235"/>
          </a:xfrm>
        </p:spPr>
        <p:txBody>
          <a:bodyPr>
            <a:noAutofit/>
          </a:bodyPr>
          <a:lstStyle/>
          <a:p>
            <a:pPr algn="ctr"/>
            <a:r>
              <a:rPr lang="pl-PL" dirty="0"/>
              <a:t>Zarządzanie w zespołach hybrydowych </a:t>
            </a:r>
          </a:p>
          <a:p>
            <a:pPr algn="ctr"/>
            <a:r>
              <a:rPr lang="pl-PL" dirty="0"/>
              <a:t>Kluczowe jest regularne utrzymywanie kontaktu, dbanie o otwartą komunikację oraz wykorzystywanie narzędzi, które ułatwiają współpracę i integrację zespołu.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8801394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7200"/>
            <a:ext cx="10058400" cy="128016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Wykład 6: Zarządzanie w zespołach hybrydowych</a:t>
            </a:r>
            <a:br>
              <a:rPr lang="pl-PL" sz="4400" dirty="0"/>
            </a:br>
            <a:endParaRPr lang="pl-PL" sz="17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67418A-0AEA-4444-A485-ECD18B11D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516" y="2152246"/>
            <a:ext cx="10058400" cy="985235"/>
          </a:xfrm>
        </p:spPr>
        <p:txBody>
          <a:bodyPr>
            <a:noAutofit/>
          </a:bodyPr>
          <a:lstStyle/>
          <a:p>
            <a:pPr algn="ctr"/>
            <a:r>
              <a:rPr lang="pl-PL" sz="3200" b="1" dirty="0"/>
              <a:t>dziękuję</a:t>
            </a:r>
          </a:p>
        </p:txBody>
      </p:sp>
    </p:spTree>
    <p:extLst>
      <p:ext uri="{BB962C8B-B14F-4D97-AF65-F5344CB8AC3E}">
        <p14:creationId xmlns:p14="http://schemas.microsoft.com/office/powerpoint/2010/main" val="446566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D7E3F5-8B24-458B-83B2-7BBE3E909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Psychologiczne Aspekty Zarządzania Zespołem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505418F-6424-40FD-8FC9-F045062D7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u="sng" dirty="0"/>
              <a:t>Obecne trendy psychologiczne w zarządzaniu zespołem:</a:t>
            </a:r>
          </a:p>
          <a:p>
            <a:r>
              <a:rPr lang="pl-PL" dirty="0"/>
              <a:t>1. Dobrostan psychiczny i zrównoważony rozwój w miejscu pracy (podejście holistyczne)</a:t>
            </a:r>
          </a:p>
          <a:p>
            <a:r>
              <a:rPr lang="pl-PL" dirty="0"/>
              <a:t>2. Autentyczne i empatyczne przywództwo (Leader jako mentor)</a:t>
            </a:r>
          </a:p>
          <a:p>
            <a:r>
              <a:rPr lang="pl-PL" dirty="0"/>
              <a:t>3. Promowanie samoświadomości i rozwoju emocjonalnego (EQ)</a:t>
            </a:r>
          </a:p>
          <a:p>
            <a:r>
              <a:rPr lang="pl-PL" dirty="0"/>
              <a:t>4. Stawianie na ciągły rozwój kompetencji (</a:t>
            </a:r>
            <a:r>
              <a:rPr lang="pl-PL" dirty="0" err="1"/>
              <a:t>reskilling</a:t>
            </a:r>
            <a:r>
              <a:rPr lang="pl-PL" dirty="0"/>
              <a:t> i </a:t>
            </a:r>
            <a:r>
              <a:rPr lang="pl-PL" dirty="0" err="1"/>
              <a:t>upskilling</a:t>
            </a:r>
            <a:r>
              <a:rPr lang="pl-PL" dirty="0"/>
              <a:t>)</a:t>
            </a:r>
          </a:p>
          <a:p>
            <a:r>
              <a:rPr lang="pl-PL" dirty="0"/>
              <a:t>5. Adaptacyjność i zwinne podejście do zarządzania zespołem (decentralizacja, agile)</a:t>
            </a:r>
          </a:p>
          <a:p>
            <a:r>
              <a:rPr lang="pl-PL" b="1" dirty="0"/>
              <a:t>6. Kultura feedbacku i otwartej komunikacji</a:t>
            </a:r>
          </a:p>
          <a:p>
            <a:r>
              <a:rPr lang="pl-PL" b="1" dirty="0"/>
              <a:t>7. Zarządzanie zespołami rozproszonymi i hybrydowymi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86902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Wykład 6: Zarządzanie w zespołach hybrydowych</a:t>
            </a:r>
            <a:br>
              <a:rPr lang="pl-PL" sz="4400" dirty="0"/>
            </a:br>
            <a:r>
              <a:rPr lang="pl-PL" sz="1700" dirty="0"/>
              <a:t>-</a:t>
            </a:r>
            <a:r>
              <a:rPr lang="pl-PL" sz="1700" b="1" dirty="0"/>
              <a:t>To warto wiedzieć</a:t>
            </a:r>
            <a:endParaRPr lang="pl-PL" sz="17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3FBC3D8-16FE-4660-B40C-DACC1674C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Olson w 1983 r. zdefiniował pracę zdalną jako pracę, która odnosi się do pracy organizacyjnej, a jest wykonywana poza normalnymi granicami przestrzeni i czasu [Olson, 1983].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Przełom: Pandemia Covid-19.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Jak wynika z raportu Polskiej Agencji Rozwoju Przedsiębiorczości (PARP) i Uniwersytetu Jagiellońskiego (UJ), około </a:t>
            </a:r>
            <a:r>
              <a:rPr lang="pl-PL" b="1" dirty="0"/>
              <a:t>8% </a:t>
            </a:r>
            <a:r>
              <a:rPr lang="pl-PL" dirty="0"/>
              <a:t>pracowników deklarowało wykonywanie pracy zdalnej przed wybuchem pandemii COVID-19 [PARP, UJ, 2021].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Synonimy: „telepraca”, „praca w domu”, „praca domowa” czy „praca wirtualna”, ostatni: Home </a:t>
            </a:r>
            <a:r>
              <a:rPr lang="pl-PL" dirty="0" err="1"/>
              <a:t>office</a:t>
            </a:r>
            <a:r>
              <a:rPr lang="pl-PL" dirty="0"/>
              <a:t>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„praca zdalna” to pojęcie, które pojawiło się w </a:t>
            </a:r>
            <a:r>
              <a:rPr lang="pl-PL" b="1" dirty="0"/>
              <a:t>polskich przepisach dopiero w marcu 2020 r.</a:t>
            </a:r>
            <a:r>
              <a:rPr lang="pl-PL" dirty="0"/>
              <a:t>, a wprowadziła je ustawa z dnia 2 marca 2020 r. o szczególnych rozwiązaniach związanych z zapobieganiem, przeciwdziałaniem i zwalczaniem COVID-19, innych chorób zakaźnych oraz wywołanych nimi sytuacji kryzysowych.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System hybrydowy: </a:t>
            </a:r>
            <a:r>
              <a:rPr lang="pl-PL" dirty="0"/>
              <a:t>W systemie tym, w różnych proporcjach, uwzględnia się pracę zdalną świadczoną z domu lub z innego wybranego miejsca oraz pracę stacjonarną realizowaną w siedzibie firmy. funkcjonuje z wykorzystaniem Internetu oraz innych nowoczesnych rozwiązań technologiczno-informacyjnych, oraz opiera się na zaufaniu.</a:t>
            </a:r>
          </a:p>
          <a:p>
            <a:pPr>
              <a:buFont typeface="Arial" panose="020B0604020202020204" pitchFamily="34" charset="0"/>
              <a:buChar char="•"/>
            </a:pPr>
            <a:endParaRPr lang="pl-PL" dirty="0"/>
          </a:p>
          <a:p>
            <a:pPr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8376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Wykład 6: Zarządzanie w zespołach hybrydowych</a:t>
            </a:r>
            <a:br>
              <a:rPr lang="pl-PL" sz="4400" dirty="0"/>
            </a:br>
            <a:r>
              <a:rPr lang="pl-PL" sz="1700" dirty="0"/>
              <a:t>-</a:t>
            </a:r>
            <a:r>
              <a:rPr lang="pl-PL" sz="1700" b="1" dirty="0"/>
              <a:t>To warto wiedzieć</a:t>
            </a:r>
            <a:endParaRPr lang="pl-PL" sz="17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3FBC3D8-16FE-4660-B40C-DACC1674C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40245" y="2415444"/>
            <a:ext cx="4733172" cy="210400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pl-PL" dirty="0"/>
          </a:p>
          <a:p>
            <a:pPr>
              <a:buFont typeface="Arial" panose="020B0604020202020204" pitchFamily="34" charset="0"/>
              <a:buChar char="•"/>
            </a:pPr>
            <a:endParaRPr lang="pl-PL" dirty="0"/>
          </a:p>
        </p:txBody>
      </p:sp>
      <p:pic>
        <p:nvPicPr>
          <p:cNvPr id="4098" name="Picture 2" descr="Home office perfekcyjnej pani domu - Obrazkowo.pl - najlepsze memy w sieci.">
            <a:extLst>
              <a:ext uri="{FF2B5EF4-FFF2-40B4-BE49-F238E27FC236}">
                <a16:creationId xmlns:a16="http://schemas.microsoft.com/office/drawing/2014/main" id="{48084BB5-5DF8-4DB0-9F80-C0B8A23A1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3" y="1818625"/>
            <a:ext cx="2988646" cy="234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ome office daje Ci już popalić? Nie tylko Tobie... Te memy o home office i  pracy zdalnej poprawią humor! | Express Ilustrowany">
            <a:extLst>
              <a:ext uri="{FF2B5EF4-FFF2-40B4-BE49-F238E27FC236}">
                <a16:creationId xmlns:a16="http://schemas.microsoft.com/office/drawing/2014/main" id="{14FC9E44-4AB5-4FE5-A769-6D13FBABA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843" y="67764"/>
            <a:ext cx="2636140" cy="338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ome office daje Ci już popalić? Nie tylko Tobie... Te memy o home office i  pracy zdalnej poprawią humor! | Dziennik Łódzki">
            <a:extLst>
              <a:ext uri="{FF2B5EF4-FFF2-40B4-BE49-F238E27FC236}">
                <a16:creationId xmlns:a16="http://schemas.microsoft.com/office/drawing/2014/main" id="{5D362724-D43D-4BB7-95EA-B264770BD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213" y="1004005"/>
            <a:ext cx="2558972" cy="294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ome office - Memy.pl">
            <a:extLst>
              <a:ext uri="{FF2B5EF4-FFF2-40B4-BE49-F238E27FC236}">
                <a16:creationId xmlns:a16="http://schemas.microsoft.com/office/drawing/2014/main" id="{3BB6226C-E1EA-4C5B-95AD-6901AC8F8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867" y="3286455"/>
            <a:ext cx="2557346" cy="295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Praca zdalna to powód do... memów. Zobacz, jak internauci umilają sobie home  office. Memy o pracy w domu na rozbawienie! | Dziennik Polski">
            <a:extLst>
              <a:ext uri="{FF2B5EF4-FFF2-40B4-BE49-F238E27FC236}">
                <a16:creationId xmlns:a16="http://schemas.microsoft.com/office/drawing/2014/main" id="{E20CA587-3BE1-43CE-A43F-958FB31D2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39" y="4240996"/>
            <a:ext cx="2247914" cy="197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ome office daje Ci już popalić? Nie tylko Tobie... Te memy o home office i  pracy zdalnej poprawią humor! | Express Ilustrowany">
            <a:extLst>
              <a:ext uri="{FF2B5EF4-FFF2-40B4-BE49-F238E27FC236}">
                <a16:creationId xmlns:a16="http://schemas.microsoft.com/office/drawing/2014/main" id="{6CFDC2EB-1E7A-42BE-9581-A7039EB2B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869" y="3669885"/>
            <a:ext cx="2720088" cy="257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ome Office Ewolucja Homo Officius Office Humor' Naklejka | Spreadshirt">
            <a:extLst>
              <a:ext uri="{FF2B5EF4-FFF2-40B4-BE49-F238E27FC236}">
                <a16:creationId xmlns:a16="http://schemas.microsoft.com/office/drawing/2014/main" id="{32BE7F11-78AD-4BAA-B108-623686274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495" y="3975774"/>
            <a:ext cx="2093694" cy="209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909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613" y="320469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Wykład 6: Zarządzanie w zespołach hybrydowych</a:t>
            </a:r>
            <a:br>
              <a:rPr lang="pl-PL" sz="4400" dirty="0"/>
            </a:br>
            <a:r>
              <a:rPr lang="pl-PL" sz="1700" dirty="0"/>
              <a:t>-Zadanie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3FBC3D8-16FE-4660-B40C-DACC1674C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934" y="1896532"/>
            <a:ext cx="11302999" cy="838201"/>
          </a:xfrm>
        </p:spPr>
        <p:txBody>
          <a:bodyPr>
            <a:normAutofit/>
          </a:bodyPr>
          <a:lstStyle/>
          <a:p>
            <a:pPr algn="ctr"/>
            <a:r>
              <a:rPr lang="pl-PL" b="1" dirty="0"/>
              <a:t>Korzyści i koszty wynikające z wdrożenia pracy zdalnej w organizacji, zarówno w ujęciu pracownika, jak i pracodawcy</a:t>
            </a:r>
            <a:endParaRPr lang="pl-PL" dirty="0"/>
          </a:p>
          <a:p>
            <a:endParaRPr lang="pl-PL" dirty="0"/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3F61705D-561C-4356-AF0E-401ACF9ED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690718"/>
              </p:ext>
            </p:extLst>
          </p:nvPr>
        </p:nvGraphicFramePr>
        <p:xfrm>
          <a:off x="2366433" y="3285066"/>
          <a:ext cx="8128000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8375313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2758605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/>
                        <a:t>Korzyści dla pracownika</a:t>
                      </a:r>
                    </a:p>
                    <a:p>
                      <a:pPr algn="ct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/>
                        <a:t>Korzyści dla pracodawcy</a:t>
                      </a:r>
                    </a:p>
                    <a:p>
                      <a:pPr algn="ctr"/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19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/>
                        <a:t>Koszty dla pracownika</a:t>
                      </a:r>
                    </a:p>
                    <a:p>
                      <a:pPr algn="ct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/>
                        <a:t>Koszty dla pracodawcy</a:t>
                      </a:r>
                    </a:p>
                    <a:p>
                      <a:pPr algn="ctr"/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38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130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30C46FFE-92B4-46A8-8B78-DE8FD9BB70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154254"/>
              </p:ext>
            </p:extLst>
          </p:nvPr>
        </p:nvGraphicFramePr>
        <p:xfrm>
          <a:off x="575731" y="939710"/>
          <a:ext cx="11184467" cy="4510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4464">
                  <a:extLst>
                    <a:ext uri="{9D8B030D-6E8A-4147-A177-3AD203B41FA5}">
                      <a16:colId xmlns:a16="http://schemas.microsoft.com/office/drawing/2014/main" val="414589518"/>
                    </a:ext>
                  </a:extLst>
                </a:gridCol>
                <a:gridCol w="5780003">
                  <a:extLst>
                    <a:ext uri="{9D8B030D-6E8A-4147-A177-3AD203B41FA5}">
                      <a16:colId xmlns:a16="http://schemas.microsoft.com/office/drawing/2014/main" val="3295344768"/>
                    </a:ext>
                  </a:extLst>
                </a:gridCol>
              </a:tblGrid>
              <a:tr h="159379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Korzyści dla pracownika</a:t>
                      </a:r>
                    </a:p>
                  </a:txBody>
                  <a:tcPr marL="88170" marR="88170" marT="44085" marB="440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Korzyści dla pracodawcy</a:t>
                      </a:r>
                    </a:p>
                  </a:txBody>
                  <a:tcPr marL="88170" marR="88170" marT="44085" marB="44085"/>
                </a:tc>
                <a:extLst>
                  <a:ext uri="{0D108BD9-81ED-4DB2-BD59-A6C34878D82A}">
                    <a16:rowId xmlns:a16="http://schemas.microsoft.com/office/drawing/2014/main" val="3726600588"/>
                  </a:ext>
                </a:extLst>
              </a:tr>
              <a:tr h="304608"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/>
                        <a:t>Wzrost wydajności pracy</a:t>
                      </a:r>
                    </a:p>
                  </a:txBody>
                  <a:tcPr marL="88170" marR="88170" marT="44085" marB="440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/>
                        <a:t>identyfikacja oraz ujawnienie słabości organizacji </a:t>
                      </a:r>
                    </a:p>
                  </a:txBody>
                  <a:tcPr marL="88170" marR="88170" marT="44085" marB="44085"/>
                </a:tc>
                <a:extLst>
                  <a:ext uri="{0D108BD9-81ED-4DB2-BD59-A6C34878D82A}">
                    <a16:rowId xmlns:a16="http://schemas.microsoft.com/office/drawing/2014/main" val="1222465202"/>
                  </a:ext>
                </a:extLst>
              </a:tr>
              <a:tr h="310226"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/>
                        <a:t>zwiększenie motywacji i satysfakcji z pracy</a:t>
                      </a:r>
                    </a:p>
                  </a:txBody>
                  <a:tcPr marL="88170" marR="88170" marT="44085" marB="440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/>
                        <a:t>wzrost zaangażowania organizacyjnego pracowników,</a:t>
                      </a:r>
                    </a:p>
                  </a:txBody>
                  <a:tcPr marL="88170" marR="88170" marT="44085" marB="44085"/>
                </a:tc>
                <a:extLst>
                  <a:ext uri="{0D108BD9-81ED-4DB2-BD59-A6C34878D82A}">
                    <a16:rowId xmlns:a16="http://schemas.microsoft.com/office/drawing/2014/main" val="2451392473"/>
                  </a:ext>
                </a:extLst>
              </a:tr>
              <a:tr h="499627"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/>
                        <a:t>pogodzenie konkurujących ze sobą wymagań zawodowych i pozazawodowych</a:t>
                      </a:r>
                    </a:p>
                  </a:txBody>
                  <a:tcPr marL="88170" marR="88170" marT="44085" marB="440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/>
                        <a:t>obniżenie kosztów</a:t>
                      </a:r>
                    </a:p>
                  </a:txBody>
                  <a:tcPr marL="88170" marR="88170" marT="44085" marB="44085"/>
                </a:tc>
                <a:extLst>
                  <a:ext uri="{0D108BD9-81ED-4DB2-BD59-A6C34878D82A}">
                    <a16:rowId xmlns:a16="http://schemas.microsoft.com/office/drawing/2014/main" val="1997669545"/>
                  </a:ext>
                </a:extLst>
              </a:tr>
              <a:tr h="293898"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/>
                        <a:t>możliwość pogodzenia wychowywania dzieci z pracą</a:t>
                      </a:r>
                    </a:p>
                  </a:txBody>
                  <a:tcPr marL="88170" marR="88170" marT="44085" marB="440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/>
                        <a:t>wyższa elastyczność prowadzi do wyższej produktywności i wydajności </a:t>
                      </a:r>
                    </a:p>
                  </a:txBody>
                  <a:tcPr marL="88170" marR="88170" marT="44085" marB="44085"/>
                </a:tc>
                <a:extLst>
                  <a:ext uri="{0D108BD9-81ED-4DB2-BD59-A6C34878D82A}">
                    <a16:rowId xmlns:a16="http://schemas.microsoft.com/office/drawing/2014/main" val="1621807731"/>
                  </a:ext>
                </a:extLst>
              </a:tr>
              <a:tr h="497995"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/>
                        <a:t>elastyczne godziny pracy</a:t>
                      </a:r>
                    </a:p>
                  </a:txBody>
                  <a:tcPr marL="88170" marR="88170" marT="44085" marB="440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/>
                        <a:t>możliwość przyciągnięcia i utrzymania utalentowanych pracowników</a:t>
                      </a:r>
                    </a:p>
                  </a:txBody>
                  <a:tcPr marL="88170" marR="88170" marT="44085" marB="44085"/>
                </a:tc>
                <a:extLst>
                  <a:ext uri="{0D108BD9-81ED-4DB2-BD59-A6C34878D82A}">
                    <a16:rowId xmlns:a16="http://schemas.microsoft.com/office/drawing/2014/main" val="3402065552"/>
                  </a:ext>
                </a:extLst>
              </a:tr>
              <a:tr h="408192"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/>
                        <a:t>oszczędność czasu na dojazdy do pracy</a:t>
                      </a:r>
                    </a:p>
                  </a:txBody>
                  <a:tcPr marL="88170" marR="88170" marT="44085" marB="440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/>
                        <a:t>praca zdalna jest bardziej produktywna niż tradycyjny model pracy</a:t>
                      </a:r>
                    </a:p>
                  </a:txBody>
                  <a:tcPr marL="88170" marR="88170" marT="44085" marB="44085"/>
                </a:tc>
                <a:extLst>
                  <a:ext uri="{0D108BD9-81ED-4DB2-BD59-A6C34878D82A}">
                    <a16:rowId xmlns:a16="http://schemas.microsoft.com/office/drawing/2014/main" val="386661939"/>
                  </a:ext>
                </a:extLst>
              </a:tr>
              <a:tr h="293898"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/>
                        <a:t>możliwość wpływania na miejsce pracy</a:t>
                      </a:r>
                    </a:p>
                  </a:txBody>
                  <a:tcPr marL="88170" marR="88170" marT="44085" marB="44085"/>
                </a:tc>
                <a:tc>
                  <a:txBody>
                    <a:bodyPr/>
                    <a:lstStyle/>
                    <a:p>
                      <a:pPr algn="ctr"/>
                      <a:endParaRPr lang="pl-PL" sz="1600" b="0" dirty="0"/>
                    </a:p>
                  </a:txBody>
                  <a:tcPr marL="88170" marR="88170" marT="44085" marB="44085"/>
                </a:tc>
                <a:extLst>
                  <a:ext uri="{0D108BD9-81ED-4DB2-BD59-A6C34878D82A}">
                    <a16:rowId xmlns:a16="http://schemas.microsoft.com/office/drawing/2014/main" val="379518267"/>
                  </a:ext>
                </a:extLst>
              </a:tr>
              <a:tr h="331452"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/>
                        <a:t>Możliwość samodzielnej organizacji pracy</a:t>
                      </a:r>
                    </a:p>
                  </a:txBody>
                  <a:tcPr marL="88170" marR="88170" marT="44085" marB="44085"/>
                </a:tc>
                <a:tc>
                  <a:txBody>
                    <a:bodyPr/>
                    <a:lstStyle/>
                    <a:p>
                      <a:pPr algn="ctr"/>
                      <a:endParaRPr lang="pl-PL" sz="1600" b="0" dirty="0"/>
                    </a:p>
                  </a:txBody>
                  <a:tcPr marL="88170" marR="88170" marT="44085" marB="44085"/>
                </a:tc>
                <a:extLst>
                  <a:ext uri="{0D108BD9-81ED-4DB2-BD59-A6C34878D82A}">
                    <a16:rowId xmlns:a16="http://schemas.microsoft.com/office/drawing/2014/main" val="109812453"/>
                  </a:ext>
                </a:extLst>
              </a:tr>
              <a:tr h="357174"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/>
                        <a:t>zachowanie równowagi praca–dom</a:t>
                      </a:r>
                    </a:p>
                  </a:txBody>
                  <a:tcPr marL="88170" marR="88170" marT="44085" marB="44085"/>
                </a:tc>
                <a:tc>
                  <a:txBody>
                    <a:bodyPr/>
                    <a:lstStyle/>
                    <a:p>
                      <a:pPr algn="ctr"/>
                      <a:endParaRPr lang="pl-PL" sz="1600" b="0" dirty="0"/>
                    </a:p>
                  </a:txBody>
                  <a:tcPr marL="88170" marR="88170" marT="44085" marB="44085"/>
                </a:tc>
                <a:extLst>
                  <a:ext uri="{0D108BD9-81ED-4DB2-BD59-A6C34878D82A}">
                    <a16:rowId xmlns:a16="http://schemas.microsoft.com/office/drawing/2014/main" val="3197006529"/>
                  </a:ext>
                </a:extLst>
              </a:tr>
              <a:tr h="357174"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/>
                        <a:t>ograniczenie stresu </a:t>
                      </a:r>
                    </a:p>
                  </a:txBody>
                  <a:tcPr marL="88170" marR="88170" marT="44085" marB="44085"/>
                </a:tc>
                <a:tc>
                  <a:txBody>
                    <a:bodyPr/>
                    <a:lstStyle/>
                    <a:p>
                      <a:pPr algn="ctr"/>
                      <a:endParaRPr lang="pl-PL" sz="1600" b="0" dirty="0"/>
                    </a:p>
                  </a:txBody>
                  <a:tcPr marL="88170" marR="88170" marT="44085" marB="44085"/>
                </a:tc>
                <a:extLst>
                  <a:ext uri="{0D108BD9-81ED-4DB2-BD59-A6C34878D82A}">
                    <a16:rowId xmlns:a16="http://schemas.microsoft.com/office/drawing/2014/main" val="1282498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7818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3FBC3D8-16FE-4660-B40C-DACC1674CBC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89000" y="1879600"/>
            <a:ext cx="11303000" cy="4022725"/>
          </a:xfrm>
        </p:spPr>
        <p:txBody>
          <a:bodyPr>
            <a:normAutofit/>
          </a:bodyPr>
          <a:lstStyle/>
          <a:p>
            <a:r>
              <a:rPr lang="pl-PL" dirty="0"/>
              <a:t>Korzyści i koszty wynikające z wdrożenia pracy zdalnej w organizacji, zarówno w ujęciu pracownika, jak i pracodawcy: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33600" y="320675"/>
            <a:ext cx="10058400" cy="1450975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Wykład 5: Zarządzanie w zespołach hybrydowych</a:t>
            </a:r>
            <a:br>
              <a:rPr lang="pl-PL" sz="4400" dirty="0"/>
            </a:br>
            <a:r>
              <a:rPr lang="pl-PL" sz="1700" dirty="0"/>
              <a:t>-</a:t>
            </a:r>
            <a:r>
              <a:rPr lang="pl-PL" sz="1700" b="1" dirty="0"/>
              <a:t>Zakres</a:t>
            </a:r>
            <a:endParaRPr lang="pl-PL" sz="1700" dirty="0"/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30C46FFE-92B4-46A8-8B78-DE8FD9BB70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032172"/>
              </p:ext>
            </p:extLst>
          </p:nvPr>
        </p:nvGraphicFramePr>
        <p:xfrm>
          <a:off x="678180" y="0"/>
          <a:ext cx="11184467" cy="631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4464">
                  <a:extLst>
                    <a:ext uri="{9D8B030D-6E8A-4147-A177-3AD203B41FA5}">
                      <a16:colId xmlns:a16="http://schemas.microsoft.com/office/drawing/2014/main" val="414589518"/>
                    </a:ext>
                  </a:extLst>
                </a:gridCol>
                <a:gridCol w="5780003">
                  <a:extLst>
                    <a:ext uri="{9D8B030D-6E8A-4147-A177-3AD203B41FA5}">
                      <a16:colId xmlns:a16="http://schemas.microsoft.com/office/drawing/2014/main" val="3295344768"/>
                    </a:ext>
                  </a:extLst>
                </a:gridCol>
              </a:tblGrid>
              <a:tr h="413810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Koszty dla pracownika</a:t>
                      </a:r>
                    </a:p>
                  </a:txBody>
                  <a:tcPr marL="88170" marR="88170" marT="44085" marB="440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Koszty dla pracodawcy</a:t>
                      </a:r>
                    </a:p>
                  </a:txBody>
                  <a:tcPr marL="88170" marR="88170" marT="44085" marB="44085"/>
                </a:tc>
                <a:extLst>
                  <a:ext uri="{0D108BD9-81ED-4DB2-BD59-A6C34878D82A}">
                    <a16:rowId xmlns:a16="http://schemas.microsoft.com/office/drawing/2014/main" val="3726600588"/>
                  </a:ext>
                </a:extLst>
              </a:tr>
              <a:tr h="304608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powstanie konfliktu praca–dom</a:t>
                      </a:r>
                    </a:p>
                  </a:txBody>
                  <a:tcPr marL="88170" marR="88170" marT="44085" marB="440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trudność w przekazywaniu odpowiednich informacji na czas</a:t>
                      </a:r>
                    </a:p>
                  </a:txBody>
                  <a:tcPr marL="88170" marR="88170" marT="44085" marB="44085"/>
                </a:tc>
                <a:extLst>
                  <a:ext uri="{0D108BD9-81ED-4DB2-BD59-A6C34878D82A}">
                    <a16:rowId xmlns:a16="http://schemas.microsoft.com/office/drawing/2014/main" val="1222465202"/>
                  </a:ext>
                </a:extLst>
              </a:tr>
              <a:tr h="310226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potrzeba posiadania wydzielonej przestrzeni</a:t>
                      </a:r>
                    </a:p>
                  </a:txBody>
                  <a:tcPr marL="88170" marR="88170" marT="44085" marB="440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utrudnienie współpracy i interakcji pomiędzy członkami organizacji;</a:t>
                      </a:r>
                    </a:p>
                  </a:txBody>
                  <a:tcPr marL="88170" marR="88170" marT="44085" marB="44085"/>
                </a:tc>
                <a:extLst>
                  <a:ext uri="{0D108BD9-81ED-4DB2-BD59-A6C34878D82A}">
                    <a16:rowId xmlns:a16="http://schemas.microsoft.com/office/drawing/2014/main" val="2451392473"/>
                  </a:ext>
                </a:extLst>
              </a:tr>
              <a:tr h="499627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dodatkowe koszty wynikające z utrzymywania domowego biura</a:t>
                      </a:r>
                    </a:p>
                  </a:txBody>
                  <a:tcPr marL="88170" marR="88170" marT="44085" marB="440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wzrost kosztów wynikający z konieczności wprowadzenia dużych zmian w procesach i procedurach, infrastrukturze technicznej </a:t>
                      </a:r>
                    </a:p>
                  </a:txBody>
                  <a:tcPr marL="88170" marR="88170" marT="44085" marB="44085"/>
                </a:tc>
                <a:extLst>
                  <a:ext uri="{0D108BD9-81ED-4DB2-BD59-A6C34878D82A}">
                    <a16:rowId xmlns:a16="http://schemas.microsoft.com/office/drawing/2014/main" val="1997669545"/>
                  </a:ext>
                </a:extLst>
              </a:tr>
              <a:tr h="293898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możliwość pojawienia się przepracowania</a:t>
                      </a:r>
                    </a:p>
                  </a:txBody>
                  <a:tcPr marL="88170" marR="88170" marT="44085" marB="440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konieczność zapewnienia pracownikom infrastruktury i szkoleń z zakresu obsługi technologii oraz organizacji pracy w domu</a:t>
                      </a:r>
                    </a:p>
                  </a:txBody>
                  <a:tcPr marL="88170" marR="88170" marT="44085" marB="44085"/>
                </a:tc>
                <a:extLst>
                  <a:ext uri="{0D108BD9-81ED-4DB2-BD59-A6C34878D82A}">
                    <a16:rowId xmlns:a16="http://schemas.microsoft.com/office/drawing/2014/main" val="1621807731"/>
                  </a:ext>
                </a:extLst>
              </a:tr>
              <a:tr h="497995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err="1"/>
                        <a:t>admiernego</a:t>
                      </a:r>
                      <a:r>
                        <a:rPr lang="pl-PL" sz="1600" dirty="0"/>
                        <a:t> wykorzystania technologii służącej do pracy</a:t>
                      </a:r>
                    </a:p>
                  </a:txBody>
                  <a:tcPr marL="88170" marR="88170" marT="44085" marB="440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konieczność odpowiedniego dobrania kadry, która potrafi zarządzać zespołami wirtualnymi i oceniać ich pracę;</a:t>
                      </a:r>
                    </a:p>
                  </a:txBody>
                  <a:tcPr marL="88170" marR="88170" marT="44085" marB="44085"/>
                </a:tc>
                <a:extLst>
                  <a:ext uri="{0D108BD9-81ED-4DB2-BD59-A6C34878D82A}">
                    <a16:rowId xmlns:a16="http://schemas.microsoft.com/office/drawing/2014/main" val="3402065552"/>
                  </a:ext>
                </a:extLst>
              </a:tr>
              <a:tr h="408192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wydłużone, często nieregularne godziny pracy wydłużone, często nieregularne godziny pracy</a:t>
                      </a:r>
                    </a:p>
                  </a:txBody>
                  <a:tcPr marL="88170" marR="88170" marT="44085" marB="440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ograniczona komunikacja z kolegami i przełożonymi budzi wątpliwości co do indywidualnych wyników,</a:t>
                      </a:r>
                    </a:p>
                  </a:txBody>
                  <a:tcPr marL="88170" marR="88170" marT="44085" marB="44085"/>
                </a:tc>
                <a:extLst>
                  <a:ext uri="{0D108BD9-81ED-4DB2-BD59-A6C34878D82A}">
                    <a16:rowId xmlns:a16="http://schemas.microsoft.com/office/drawing/2014/main" val="386661939"/>
                  </a:ext>
                </a:extLst>
              </a:tr>
              <a:tr h="293898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zwiększenie zużycia energii przez gospodarstwo domowe pracownika </a:t>
                      </a:r>
                    </a:p>
                  </a:txBody>
                  <a:tcPr marL="88170" marR="88170" marT="44085" marB="440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zmniejszenie zaufania do kierownictwa,</a:t>
                      </a:r>
                    </a:p>
                  </a:txBody>
                  <a:tcPr marL="88170" marR="88170" marT="44085" marB="44085"/>
                </a:tc>
                <a:extLst>
                  <a:ext uri="{0D108BD9-81ED-4DB2-BD59-A6C34878D82A}">
                    <a16:rowId xmlns:a16="http://schemas.microsoft.com/office/drawing/2014/main" val="379518267"/>
                  </a:ext>
                </a:extLst>
              </a:tr>
              <a:tr h="331452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brak motywacji do pracy </a:t>
                      </a:r>
                    </a:p>
                  </a:txBody>
                  <a:tcPr marL="88170" marR="88170" marT="44085" marB="440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wraz ze wzrostem intensywności (powyżej 3 dni w tygodniu) efektywność pracy zdalnej spada</a:t>
                      </a:r>
                    </a:p>
                  </a:txBody>
                  <a:tcPr marL="88170" marR="88170" marT="44085" marB="44085"/>
                </a:tc>
                <a:extLst>
                  <a:ext uri="{0D108BD9-81ED-4DB2-BD59-A6C34878D82A}">
                    <a16:rowId xmlns:a16="http://schemas.microsoft.com/office/drawing/2014/main" val="109812453"/>
                  </a:ext>
                </a:extLst>
              </a:tr>
              <a:tr h="357174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izolacja społeczna,</a:t>
                      </a:r>
                    </a:p>
                  </a:txBody>
                  <a:tcPr marL="88170" marR="88170" marT="44085" marB="440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Spadek motywacji</a:t>
                      </a:r>
                    </a:p>
                  </a:txBody>
                  <a:tcPr marL="88170" marR="88170" marT="44085" marB="44085"/>
                </a:tc>
                <a:extLst>
                  <a:ext uri="{0D108BD9-81ED-4DB2-BD59-A6C34878D82A}">
                    <a16:rowId xmlns:a16="http://schemas.microsoft.com/office/drawing/2014/main" val="3197006529"/>
                  </a:ext>
                </a:extLst>
              </a:tr>
              <a:tr h="357174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większe wymagania w zakresie umiejętności organizacyjnych </a:t>
                      </a:r>
                    </a:p>
                  </a:txBody>
                  <a:tcPr marL="88170" marR="88170" marT="44085" marB="440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Spadek utożsamiania się z firmą</a:t>
                      </a:r>
                    </a:p>
                  </a:txBody>
                  <a:tcPr marL="88170" marR="88170" marT="44085" marB="44085"/>
                </a:tc>
                <a:extLst>
                  <a:ext uri="{0D108BD9-81ED-4DB2-BD59-A6C34878D82A}">
                    <a16:rowId xmlns:a16="http://schemas.microsoft.com/office/drawing/2014/main" val="1282498001"/>
                  </a:ext>
                </a:extLst>
              </a:tr>
              <a:tr h="357174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negatywny wpływ na zdrowie psychiczne pracowników</a:t>
                      </a:r>
                    </a:p>
                  </a:txBody>
                  <a:tcPr marL="88170" marR="88170" marT="44085" marB="44085"/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/>
                    </a:p>
                  </a:txBody>
                  <a:tcPr marL="88170" marR="88170" marT="44085" marB="44085"/>
                </a:tc>
                <a:extLst>
                  <a:ext uri="{0D108BD9-81ED-4DB2-BD59-A6C34878D82A}">
                    <a16:rowId xmlns:a16="http://schemas.microsoft.com/office/drawing/2014/main" val="298973884"/>
                  </a:ext>
                </a:extLst>
              </a:tr>
              <a:tr h="357174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z brak aktywności fizycznej </a:t>
                      </a:r>
                    </a:p>
                  </a:txBody>
                  <a:tcPr marL="88170" marR="88170" marT="44085" marB="44085"/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/>
                    </a:p>
                  </a:txBody>
                  <a:tcPr marL="88170" marR="88170" marT="44085" marB="44085"/>
                </a:tc>
                <a:extLst>
                  <a:ext uri="{0D108BD9-81ED-4DB2-BD59-A6C34878D82A}">
                    <a16:rowId xmlns:a16="http://schemas.microsoft.com/office/drawing/2014/main" val="830394968"/>
                  </a:ext>
                </a:extLst>
              </a:tr>
              <a:tr h="357174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wzrastający poziom stresu oraz obawa przed utratą pracy</a:t>
                      </a:r>
                    </a:p>
                  </a:txBody>
                  <a:tcPr marL="88170" marR="88170" marT="44085" marB="44085"/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/>
                    </a:p>
                  </a:txBody>
                  <a:tcPr marL="88170" marR="88170" marT="44085" marB="44085"/>
                </a:tc>
                <a:extLst>
                  <a:ext uri="{0D108BD9-81ED-4DB2-BD59-A6C34878D82A}">
                    <a16:rowId xmlns:a16="http://schemas.microsoft.com/office/drawing/2014/main" val="3761606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6918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Wykład 6: Zarządzanie w zespołach hybrydowych</a:t>
            </a:r>
            <a:br>
              <a:rPr lang="pl-PL" sz="4400" dirty="0"/>
            </a:br>
            <a:r>
              <a:rPr lang="pl-PL" sz="1700" dirty="0"/>
              <a:t>-</a:t>
            </a:r>
            <a:r>
              <a:rPr lang="pl-PL" sz="1700" b="1" dirty="0"/>
              <a:t>Dane literaturowe</a:t>
            </a:r>
            <a:endParaRPr lang="pl-PL" sz="17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0D84C72-DAAD-4D2C-AEF0-EFA860983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320" y="1737360"/>
            <a:ext cx="4907281" cy="455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6093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3090</TotalTime>
  <Words>1787</Words>
  <Application>Microsoft Office PowerPoint</Application>
  <PresentationFormat>Panoramiczny</PresentationFormat>
  <Paragraphs>206</Paragraphs>
  <Slides>26</Slides>
  <Notes>23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Retrospekcja</vt:lpstr>
      <vt:lpstr>Psychologiczne Aspekty Zarządzania Zespołem </vt:lpstr>
      <vt:lpstr>Psychologiczne Aspekty Zarządzania Zespołem- zagadnienia  </vt:lpstr>
      <vt:lpstr>Psychologiczne Aspekty Zarządzania Zespołem</vt:lpstr>
      <vt:lpstr>Wykład 6: Zarządzanie w zespołach hybrydowych -To warto wiedzieć</vt:lpstr>
      <vt:lpstr>Wykład 6: Zarządzanie w zespołach hybrydowych -To warto wiedzieć</vt:lpstr>
      <vt:lpstr>Wykład 6: Zarządzanie w zespołach hybrydowych -Zadanie</vt:lpstr>
      <vt:lpstr>Prezentacja programu PowerPoint</vt:lpstr>
      <vt:lpstr>Wykład 5: Zarządzanie w zespołach hybrydowych -Zakres</vt:lpstr>
      <vt:lpstr>Wykład 6: Zarządzanie w zespołach hybrydowych -Dane literaturowe</vt:lpstr>
      <vt:lpstr>Wykład 6: Zarządzanie w zespołach hybrydowych -Zakres</vt:lpstr>
      <vt:lpstr>Wykład 6: Zarządzanie w zespołach hybrydowych </vt:lpstr>
      <vt:lpstr>Wykład 6: Zarządzanie w zespołach hybrydowych -Zakres</vt:lpstr>
      <vt:lpstr>Wykład 6: Zarządzanie w zespołach hybrydowych -Zakres</vt:lpstr>
      <vt:lpstr>Wykład 6: Zarządzanie w zespołach hybrydowych -Techniki budowania relacji w zespołach zdalnych i hybrydowych</vt:lpstr>
      <vt:lpstr>Wykład 6: Zarządzanie w zespołach hybrydowych -Techniki budowania relacji w zespołach zdalnych i hybrydowych</vt:lpstr>
      <vt:lpstr>Wykład 6: Zarządzanie w zespołach hybrydowych -Techniki budowania relacji w zespołach zdalnych i hybrydowych</vt:lpstr>
      <vt:lpstr>Wykład 6: Zarządzanie w zespołach hybrydowych -Techniki budowania relacji w zespołach zdalnych i hybrydowych</vt:lpstr>
      <vt:lpstr>Wykład 6: Zarządzanie w zespołach hybrydowych -Techniki budowania relacji w zespołach zdalnych i hybrydowych</vt:lpstr>
      <vt:lpstr>Wykład 6: Zarządzanie w zespołach hybrydowych -Techniki budowania relacji w zespołach zdalnych i hybrydowych</vt:lpstr>
      <vt:lpstr>Wykład 6: Zarządzanie w zespołach hybrydowych -Narzędzia</vt:lpstr>
      <vt:lpstr>Wykład 5: Zarządzanie w zespołach hybrydowych -Narzędzia</vt:lpstr>
      <vt:lpstr>Wykład 6: Zarządzanie w zespołach hybrydowych -Narzędzia</vt:lpstr>
      <vt:lpstr>Wykład 6: Zarządzanie w zespołach hybrydowych -Narzędzia</vt:lpstr>
      <vt:lpstr>Wykład 6: Zarządzanie w zespołach hybrydowych -Narzędzia</vt:lpstr>
      <vt:lpstr>Wykład 6: Zarządzanie w zespołach hybrydowych -Podsumowanie</vt:lpstr>
      <vt:lpstr>Wykład 6: Zarządzanie w zespołach hybrydowych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Psychologiczne Aspekty Zarządzania Zespołem</dc:title>
  <dc:creator>Magda Rościszewska</dc:creator>
  <cp:lastModifiedBy>Magda Rościszewska</cp:lastModifiedBy>
  <cp:revision>724</cp:revision>
  <dcterms:created xsi:type="dcterms:W3CDTF">2024-10-08T10:01:15Z</dcterms:created>
  <dcterms:modified xsi:type="dcterms:W3CDTF">2024-10-28T16:57:18Z</dcterms:modified>
</cp:coreProperties>
</file>