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89" r:id="rId5"/>
    <p:sldMasterId id="2147483696" r:id="rId6"/>
  </p:sldMasterIdLst>
  <p:notesMasterIdLst>
    <p:notesMasterId r:id="rId71"/>
  </p:notesMasterIdLst>
  <p:handoutMasterIdLst>
    <p:handoutMasterId r:id="rId72"/>
  </p:handoutMasterIdLst>
  <p:sldIdLst>
    <p:sldId id="306" r:id="rId7"/>
    <p:sldId id="584" r:id="rId8"/>
    <p:sldId id="458" r:id="rId9"/>
    <p:sldId id="459" r:id="rId10"/>
    <p:sldId id="576" r:id="rId11"/>
    <p:sldId id="419" r:id="rId12"/>
    <p:sldId id="575" r:id="rId13"/>
    <p:sldId id="577" r:id="rId14"/>
    <p:sldId id="569" r:id="rId15"/>
    <p:sldId id="477" r:id="rId16"/>
    <p:sldId id="478" r:id="rId17"/>
    <p:sldId id="420" r:id="rId18"/>
    <p:sldId id="572" r:id="rId19"/>
    <p:sldId id="461" r:id="rId20"/>
    <p:sldId id="422" r:id="rId21"/>
    <p:sldId id="425" r:id="rId22"/>
    <p:sldId id="426" r:id="rId23"/>
    <p:sldId id="427" r:id="rId24"/>
    <p:sldId id="462" r:id="rId25"/>
    <p:sldId id="429" r:id="rId26"/>
    <p:sldId id="430" r:id="rId27"/>
    <p:sldId id="463" r:id="rId28"/>
    <p:sldId id="464" r:id="rId29"/>
    <p:sldId id="465" r:id="rId30"/>
    <p:sldId id="432" r:id="rId31"/>
    <p:sldId id="570" r:id="rId32"/>
    <p:sldId id="433" r:id="rId33"/>
    <p:sldId id="435" r:id="rId34"/>
    <p:sldId id="467" r:id="rId35"/>
    <p:sldId id="468" r:id="rId36"/>
    <p:sldId id="437" r:id="rId37"/>
    <p:sldId id="469" r:id="rId38"/>
    <p:sldId id="438" r:id="rId39"/>
    <p:sldId id="470" r:id="rId40"/>
    <p:sldId id="573" r:id="rId41"/>
    <p:sldId id="440" r:id="rId42"/>
    <p:sldId id="471" r:id="rId43"/>
    <p:sldId id="441" r:id="rId44"/>
    <p:sldId id="442" r:id="rId45"/>
    <p:sldId id="443" r:id="rId46"/>
    <p:sldId id="444" r:id="rId47"/>
    <p:sldId id="445" r:id="rId48"/>
    <p:sldId id="447" r:id="rId49"/>
    <p:sldId id="448" r:id="rId50"/>
    <p:sldId id="473" r:id="rId51"/>
    <p:sldId id="474" r:id="rId52"/>
    <p:sldId id="452" r:id="rId53"/>
    <p:sldId id="475" r:id="rId54"/>
    <p:sldId id="453" r:id="rId55"/>
    <p:sldId id="476" r:id="rId56"/>
    <p:sldId id="454" r:id="rId57"/>
    <p:sldId id="455" r:id="rId58"/>
    <p:sldId id="456" r:id="rId59"/>
    <p:sldId id="457" r:id="rId60"/>
    <p:sldId id="574" r:id="rId61"/>
    <p:sldId id="487" r:id="rId62"/>
    <p:sldId id="578" r:id="rId63"/>
    <p:sldId id="580" r:id="rId64"/>
    <p:sldId id="581" r:id="rId65"/>
    <p:sldId id="582" r:id="rId66"/>
    <p:sldId id="583" r:id="rId67"/>
    <p:sldId id="479" r:id="rId68"/>
    <p:sldId id="480" r:id="rId69"/>
    <p:sldId id="309" r:id="rId70"/>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001F"/>
    <a:srgbClr val="FF1100"/>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E0AC4F7-4016-4F2A-9DEA-40A8BCDBE499}" v="5" dt="2026-05-10T11:55:01.203"/>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294" autoAdjust="0"/>
    <p:restoredTop sz="85714" autoAdjust="0"/>
  </p:normalViewPr>
  <p:slideViewPr>
    <p:cSldViewPr snapToGrid="0">
      <p:cViewPr varScale="1">
        <p:scale>
          <a:sx n="146" d="100"/>
          <a:sy n="146" d="100"/>
        </p:scale>
        <p:origin x="126" y="23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p:scale>
          <a:sx n="1" d="2"/>
          <a:sy n="1" d="2"/>
        </p:scale>
        <p:origin x="4548" y="97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16" Type="http://schemas.openxmlformats.org/officeDocument/2006/relationships/slide" Target="slides/slide10.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slide" Target="slides/slide60.xml"/><Relationship Id="rId74" Type="http://schemas.openxmlformats.org/officeDocument/2006/relationships/viewProps" Target="viewProps.xml"/><Relationship Id="rId5" Type="http://schemas.openxmlformats.org/officeDocument/2006/relationships/slideMaster" Target="slideMasters/slideMaster2.xml"/><Relationship Id="rId61" Type="http://schemas.openxmlformats.org/officeDocument/2006/relationships/slide" Target="slides/slide55.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77" Type="http://schemas.microsoft.com/office/2016/11/relationships/changesInfo" Target="changesInfos/changesInfo1.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handoutMaster" Target="handoutMasters/handoutMaster1.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presProps" Target="presProps.xml"/><Relationship Id="rId78"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tableStyles" Target="tableStyles.xml"/><Relationship Id="rId7" Type="http://schemas.openxmlformats.org/officeDocument/2006/relationships/slide" Target="slides/slide1.xml"/><Relationship Id="rId71" Type="http://schemas.openxmlformats.org/officeDocument/2006/relationships/notesMaster" Target="notesMasters/notesMaster1.xml"/><Relationship Id="rId2" Type="http://schemas.openxmlformats.org/officeDocument/2006/relationships/customXml" Target="../customXml/item2.xml"/><Relationship Id="rId29" Type="http://schemas.openxmlformats.org/officeDocument/2006/relationships/slide" Target="slides/slide2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custSel modSld modMainMaster">
      <pc:chgData name="Wojciech Kustra" userId="afebd3d0-216b-4c4f-8992-1bf1fda6d5e8" providerId="ADAL" clId="{1D307E72-7901-4E61-A01B-3C4232ABCF63}" dt="2026-05-10T11:55:08.523" v="3" actId="700"/>
      <pc:docMkLst>
        <pc:docMk/>
      </pc:docMkLst>
      <pc:sldChg chg="delSp mod modClrScheme chgLayout">
        <pc:chgData name="Wojciech Kustra" userId="afebd3d0-216b-4c4f-8992-1bf1fda6d5e8" providerId="ADAL" clId="{1D307E72-7901-4E61-A01B-3C4232ABCF63}" dt="2026-05-10T11:55:08.523" v="3" actId="700"/>
        <pc:sldMkLst>
          <pc:docMk/>
          <pc:sldMk cId="3959726039" sldId="584"/>
        </pc:sldMkLst>
        <pc:spChg chg="del">
          <ac:chgData name="Wojciech Kustra" userId="afebd3d0-216b-4c4f-8992-1bf1fda6d5e8" providerId="ADAL" clId="{1D307E72-7901-4E61-A01B-3C4232ABCF63}" dt="2026-05-10T11:55:08.523" v="3" actId="700"/>
          <ac:spMkLst>
            <pc:docMk/>
            <pc:sldMk cId="3959726039" sldId="584"/>
            <ac:spMk id="2" creationId="{025C1158-017D-700C-EF28-945D62E73478}"/>
          </ac:spMkLst>
        </pc:spChg>
        <pc:spChg chg="del">
          <ac:chgData name="Wojciech Kustra" userId="afebd3d0-216b-4c4f-8992-1bf1fda6d5e8" providerId="ADAL" clId="{1D307E72-7901-4E61-A01B-3C4232ABCF63}" dt="2026-05-10T11:55:08.523" v="3" actId="700"/>
          <ac:spMkLst>
            <pc:docMk/>
            <pc:sldMk cId="3959726039" sldId="584"/>
            <ac:spMk id="3" creationId="{893B562A-E34F-C4C5-B3A0-852665EDDC13}"/>
          </ac:spMkLst>
        </pc:spChg>
        <pc:picChg chg="del">
          <ac:chgData name="Wojciech Kustra" userId="afebd3d0-216b-4c4f-8992-1bf1fda6d5e8" providerId="ADAL" clId="{1D307E72-7901-4E61-A01B-3C4232ABCF63}" dt="2026-05-10T11:55:04.775" v="2" actId="478"/>
          <ac:picMkLst>
            <pc:docMk/>
            <pc:sldMk cId="3959726039" sldId="584"/>
            <ac:picMk id="5" creationId="{BDC871F2-0563-7A13-F0DD-04CE2B292071}"/>
          </ac:picMkLst>
        </pc:picChg>
      </pc:sldChg>
      <pc:sldMasterChg chg="modSldLayout">
        <pc:chgData name="Wojciech Kustra" userId="afebd3d0-216b-4c4f-8992-1bf1fda6d5e8" providerId="ADAL" clId="{1D307E72-7901-4E61-A01B-3C4232ABCF63}" dt="2026-05-10T11:54:55.880" v="1"/>
        <pc:sldMasterMkLst>
          <pc:docMk/>
          <pc:sldMasterMk cId="0" sldId="2147483648"/>
        </pc:sldMasterMkLst>
        <pc:sldLayoutChg chg="addSp modSp">
          <pc:chgData name="Wojciech Kustra" userId="afebd3d0-216b-4c4f-8992-1bf1fda6d5e8" providerId="ADAL" clId="{1D307E72-7901-4E61-A01B-3C4232ABCF63}" dt="2026-05-10T11:54:55.880" v="1"/>
          <pc:sldLayoutMkLst>
            <pc:docMk/>
            <pc:sldMasterMk cId="0" sldId="2147483648"/>
            <pc:sldLayoutMk cId="194785450" sldId="2147483686"/>
          </pc:sldLayoutMkLst>
          <pc:spChg chg="mod">
            <ac:chgData name="Wojciech Kustra" userId="afebd3d0-216b-4c4f-8992-1bf1fda6d5e8" providerId="ADAL" clId="{1D307E72-7901-4E61-A01B-3C4232ABCF63}" dt="2026-05-10T11:54:52.977" v="0"/>
            <ac:spMkLst>
              <pc:docMk/>
              <pc:sldMasterMk cId="0" sldId="2147483648"/>
              <pc:sldLayoutMk cId="194785450" sldId="2147483686"/>
              <ac:spMk id="15" creationId="{398C2E51-5343-E840-C4A1-7910806EA2E2}"/>
            </ac:spMkLst>
          </pc:spChg>
          <pc:spChg chg="mod">
            <ac:chgData name="Wojciech Kustra" userId="afebd3d0-216b-4c4f-8992-1bf1fda6d5e8" providerId="ADAL" clId="{1D307E72-7901-4E61-A01B-3C4232ABCF63}" dt="2026-05-10T11:54:55.880" v="1"/>
            <ac:spMkLst>
              <pc:docMk/>
              <pc:sldMasterMk cId="0" sldId="2147483648"/>
              <pc:sldLayoutMk cId="194785450" sldId="2147483686"/>
              <ac:spMk id="18" creationId="{9E824645-7F63-BB4C-83D5-0673F3BB47A6}"/>
            </ac:spMkLst>
          </pc:spChg>
          <pc:grpChg chg="add mod">
            <ac:chgData name="Wojciech Kustra" userId="afebd3d0-216b-4c4f-8992-1bf1fda6d5e8" providerId="ADAL" clId="{1D307E72-7901-4E61-A01B-3C4232ABCF63}" dt="2026-05-10T11:54:52.977" v="0"/>
            <ac:grpSpMkLst>
              <pc:docMk/>
              <pc:sldMasterMk cId="0" sldId="2147483648"/>
              <pc:sldLayoutMk cId="194785450" sldId="2147483686"/>
              <ac:grpSpMk id="13" creationId="{D5D3FB89-5A06-6FD1-9F8D-FEDDADE114BA}"/>
            </ac:grpSpMkLst>
          </pc:grpChg>
          <pc:grpChg chg="add mod">
            <ac:chgData name="Wojciech Kustra" userId="afebd3d0-216b-4c4f-8992-1bf1fda6d5e8" providerId="ADAL" clId="{1D307E72-7901-4E61-A01B-3C4232ABCF63}" dt="2026-05-10T11:54:55.880" v="1"/>
            <ac:grpSpMkLst>
              <pc:docMk/>
              <pc:sldMasterMk cId="0" sldId="2147483648"/>
              <pc:sldLayoutMk cId="194785450" sldId="2147483686"/>
              <ac:grpSpMk id="16" creationId="{79C5F7AF-EE55-E24D-F34B-2D63B6689E5B}"/>
            </ac:grpSpMkLst>
          </pc:grpChg>
          <pc:picChg chg="mod">
            <ac:chgData name="Wojciech Kustra" userId="afebd3d0-216b-4c4f-8992-1bf1fda6d5e8" providerId="ADAL" clId="{1D307E72-7901-4E61-A01B-3C4232ABCF63}" dt="2026-05-10T11:54:52.977" v="0"/>
            <ac:picMkLst>
              <pc:docMk/>
              <pc:sldMasterMk cId="0" sldId="2147483648"/>
              <pc:sldLayoutMk cId="194785450" sldId="2147483686"/>
              <ac:picMk id="14" creationId="{4C1943E8-71DE-C619-4D0C-ECAED0639376}"/>
            </ac:picMkLst>
          </pc:picChg>
          <pc:picChg chg="mod">
            <ac:chgData name="Wojciech Kustra" userId="afebd3d0-216b-4c4f-8992-1bf1fda6d5e8" providerId="ADAL" clId="{1D307E72-7901-4E61-A01B-3C4232ABCF63}" dt="2026-05-10T11:54:55.880" v="1"/>
            <ac:picMkLst>
              <pc:docMk/>
              <pc:sldMasterMk cId="0" sldId="2147483648"/>
              <pc:sldLayoutMk cId="194785450" sldId="2147483686"/>
              <ac:picMk id="17" creationId="{DBB8AF54-4F97-11AE-28B0-A2D807E154CA}"/>
            </ac:picMkLst>
          </pc:pic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10.05.2026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Bonjour à tous et bienvenue au laboratoire 7 de notre cours sur la recherche et l'analyse dans le domaine des transports. Dans ce laboratoire, nous allons explorer la simulation des flux de circulation à l'aide d'un outil puissant appelé </a:t>
            </a:r>
            <a:r>
              <a:rPr lang="en-GB" b="1" dirty="0"/>
              <a:t>VISSIM</a:t>
            </a:r>
            <a:r>
              <a:rPr lang="en-GB" dirty="0"/>
              <a:t>. Que vous soyez novice en matière de simulation ou que vous ayez déjà une certaine expérience, ne vous inquiétez pas : cette session est conçue pour les débutants et nous vous guiderons étape par étape.</a:t>
            </a:r>
          </a:p>
        </p:txBody>
      </p:sp>
    </p:spTree>
    <p:extLst>
      <p:ext uri="{BB962C8B-B14F-4D97-AF65-F5344CB8AC3E}">
        <p14:creationId xmlns:p14="http://schemas.microsoft.com/office/powerpoint/2010/main" val="33161977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EAFDCB-0EE6-0017-6765-D6317B5980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4B929D-3EF1-3BF1-6F42-0C8049DCFB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EBC188-3BBD-B724-8BEF-5425F26E2DA9}"/>
              </a:ext>
            </a:extLst>
          </p:cNvPr>
          <p:cNvSpPr>
            <a:spLocks noGrp="1"/>
          </p:cNvSpPr>
          <p:nvPr>
            <p:ph type="body" idx="1"/>
          </p:nvPr>
        </p:nvSpPr>
        <p:spPr/>
        <p:txBody>
          <a:bodyPr/>
          <a:lstStyle/>
          <a:p>
            <a:r>
              <a:rPr lang="en-GB" dirty="0"/>
              <a:t># Anglais</a:t>
            </a:r>
          </a:p>
          <a:p>
            <a:pPr marL="0" marR="0" lvl="0" indent="0" defTabSz="228589" eaLnBrk="1" fontAlgn="auto" latinLnBrk="0" hangingPunct="1">
              <a:lnSpc>
                <a:spcPct val="117999"/>
              </a:lnSpc>
              <a:spcBef>
                <a:spcPts val="0"/>
              </a:spcBef>
              <a:spcAft>
                <a:spcPts val="0"/>
              </a:spcAft>
              <a:buClrTx/>
              <a:buSzTx/>
              <a:buFontTx/>
              <a:buNone/>
              <a:tabLst/>
              <a:defRPr/>
            </a:pPr>
            <a:r>
              <a:rPr lang="en-GB" dirty="0"/>
              <a:t>Voici une vidéo de simulation intéressante créée dans le cadre d'un projet de master à Singapour. L'équipe a utilisé PTV VISSIM pour modéliser le trafic dans la zone d'extension de la côte est. Ce projet explore comment des voies de virage réservées peuvent améliorer la circulation dans un corridor très fréquenté. Vous pouvez voir comment ils ont testé des scénarios de mobilité futurs et utilisé VISSIM pour soutenir la planification du trafic urbain.</a:t>
            </a:r>
          </a:p>
          <a:p>
            <a:endParaRPr lang="en-GB" dirty="0"/>
          </a:p>
          <a:p>
            <a:endParaRPr lang="en-GB" dirty="0"/>
          </a:p>
          <a:p>
            <a:r>
              <a:rPr lang="en-GB" dirty="0"/>
              <a:t># Français</a:t>
            </a:r>
          </a:p>
        </p:txBody>
      </p:sp>
    </p:spTree>
    <p:extLst>
      <p:ext uri="{BB962C8B-B14F-4D97-AF65-F5344CB8AC3E}">
        <p14:creationId xmlns:p14="http://schemas.microsoft.com/office/powerpoint/2010/main" val="4677302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792340-5A11-B7F4-EA8C-2E29C20C25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9D352D-18B9-B376-FD92-0F57F196F7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EBE60A-57B8-3C5D-C66A-B5DB26DECD21}"/>
              </a:ext>
            </a:extLst>
          </p:cNvPr>
          <p:cNvSpPr>
            <a:spLocks noGrp="1"/>
          </p:cNvSpPr>
          <p:nvPr>
            <p:ph type="body" idx="1"/>
          </p:nvPr>
        </p:nvSpPr>
        <p:spPr/>
        <p:txBody>
          <a:bodyPr/>
          <a:lstStyle/>
          <a:p>
            <a:r>
              <a:rPr lang="en-GB" dirty="0"/>
              <a:t># Anglais</a:t>
            </a:r>
          </a:p>
          <a:p>
            <a:r>
              <a:rPr lang="en-GB" dirty="0"/>
              <a:t>Voici une simulation PTV </a:t>
            </a:r>
            <a:r>
              <a:rPr lang="en-GB" dirty="0" err="1"/>
              <a:t>Vissim</a:t>
            </a:r>
            <a:r>
              <a:rPr lang="en-GB" dirty="0"/>
              <a:t> intéressante montrant l'intersection </a:t>
            </a:r>
            <a:r>
              <a:rPr lang="en-GB" dirty="0" err="1"/>
              <a:t>Ilica-Vrapcanska </a:t>
            </a:r>
            <a:r>
              <a:rPr lang="en-GB" dirty="0"/>
              <a:t>près d'une école à Zagreb. Cette vidéo fait partie du projet NPSCP et sert à présenter visuellement la circulation dans les zones scolaires. Elle nous aide à comprendre le flux de circulation et la sécurité autour des zones sensibles telles que les écoles.</a:t>
            </a:r>
          </a:p>
          <a:p>
            <a:endParaRPr lang="en-GB" dirty="0"/>
          </a:p>
          <a:p>
            <a:r>
              <a:rPr lang="en-GB" dirty="0"/>
              <a:t># Français</a:t>
            </a:r>
          </a:p>
        </p:txBody>
      </p:sp>
    </p:spTree>
    <p:extLst>
      <p:ext uri="{BB962C8B-B14F-4D97-AF65-F5344CB8AC3E}">
        <p14:creationId xmlns:p14="http://schemas.microsoft.com/office/powerpoint/2010/main" val="6289484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84E431-BD5D-1C92-8BD7-92271F509D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82B351-B4EC-455B-6856-CBA9B750D5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2F28AD-CB54-6B6A-A7A0-037B9BB64B7F}"/>
              </a:ext>
            </a:extLst>
          </p:cNvPr>
          <p:cNvSpPr>
            <a:spLocks noGrp="1"/>
          </p:cNvSpPr>
          <p:nvPr>
            <p:ph type="body" idx="1"/>
          </p:nvPr>
        </p:nvSpPr>
        <p:spPr/>
        <p:txBody>
          <a:bodyPr/>
          <a:lstStyle/>
          <a:p>
            <a:r>
              <a:rPr lang="en-GB" dirty="0"/>
              <a:t># Anglais</a:t>
            </a:r>
          </a:p>
          <a:p>
            <a:r>
              <a:rPr lang="en-GB" dirty="0"/>
              <a:t>Voici un aperçu d'une simulation d'intersection à feux tricolores contrôlée par un turbo à Breda. Ce modèle montre le trafic aux heures de pointe avec une intensité supplémentaire de 30 % afin de tester les performances de l'intersection. Le cycle des feux dure 75 secondes et la vidéo est diffusée à double vitesse afin de montrer clairement le flux de circulation et la coordination des feux dans un environnement urbain très fréquenté.</a:t>
            </a:r>
          </a:p>
          <a:p>
            <a:endParaRPr lang="en-GB" dirty="0"/>
          </a:p>
          <a:p>
            <a:r>
              <a:rPr lang="en-GB" dirty="0"/>
              <a:t># Français</a:t>
            </a:r>
          </a:p>
        </p:txBody>
      </p:sp>
    </p:spTree>
    <p:extLst>
      <p:ext uri="{BB962C8B-B14F-4D97-AF65-F5344CB8AC3E}">
        <p14:creationId xmlns:p14="http://schemas.microsoft.com/office/powerpoint/2010/main" val="3826336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2E766A-ACBA-32DA-8FFF-792D88B081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5E617F-401B-2CD5-9BC9-035BE67FCA6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D3778D-B1C0-87CD-2014-75D8E1A8ED3A}"/>
              </a:ext>
            </a:extLst>
          </p:cNvPr>
          <p:cNvSpPr>
            <a:spLocks noGrp="1"/>
          </p:cNvSpPr>
          <p:nvPr>
            <p:ph type="body" idx="1"/>
          </p:nvPr>
        </p:nvSpPr>
        <p:spPr/>
        <p:txBody>
          <a:bodyPr/>
          <a:lstStyle/>
          <a:p>
            <a:r>
              <a:rPr lang="en-GB" dirty="0"/>
              <a:t># Anglais</a:t>
            </a:r>
          </a:p>
          <a:p>
            <a:r>
              <a:rPr lang="en-GB" dirty="0"/>
              <a:t>Voici une simulation intéressante montrant une étude de capacité multimodale à un carrefour très fréquenté près de la gare centrale de Heidelberg, en Allemagne. Le modèle inclut des voitures, des bus, des tramways, des vélos et des piétons qui circulent tous à ce carrefour. Cette simulation permet </a:t>
            </a:r>
            <a:r>
              <a:rPr lang="en-GB" dirty="0" err="1"/>
              <a:t>d'analyser </a:t>
            </a:r>
            <a:r>
              <a:rPr lang="en-GB" dirty="0"/>
              <a:t>les temps de trajet, le nombre de véhicules, les retards et les files d'attente, qui peuvent ensuite être utilisés pour tester et recommander des améliorations de la circulation afin de fluidifier le trafic.</a:t>
            </a:r>
          </a:p>
          <a:p>
            <a:endParaRPr lang="en-GB" dirty="0"/>
          </a:p>
          <a:p>
            <a:endParaRPr lang="en-GB" dirty="0"/>
          </a:p>
          <a:p>
            <a:r>
              <a:rPr lang="en-GB" dirty="0"/>
              <a:t># Français</a:t>
            </a:r>
          </a:p>
        </p:txBody>
      </p:sp>
    </p:spTree>
    <p:extLst>
      <p:ext uri="{BB962C8B-B14F-4D97-AF65-F5344CB8AC3E}">
        <p14:creationId xmlns:p14="http://schemas.microsoft.com/office/powerpoint/2010/main" val="12433128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r>
              <a:rPr lang="en-GB" dirty="0"/>
              <a:t>Passons maintenant à vos devoirs pour le laboratoire 4.</a:t>
            </a:r>
          </a:p>
          <a:p>
            <a:endParaRPr lang="en-GB" dirty="0"/>
          </a:p>
          <a:p>
            <a:endParaRPr lang="en-GB" dirty="0"/>
          </a:p>
          <a:p>
            <a:r>
              <a:rPr lang="en-GB" dirty="0"/>
              <a:t># Français</a:t>
            </a:r>
          </a:p>
          <a:p>
            <a:r>
              <a:rPr lang="fr-FR" dirty="0"/>
              <a:t>Ensuite, examinons vos devoirs pour le laboratoire 4.</a:t>
            </a:r>
            <a:endParaRPr lang="LID4096" dirty="0"/>
          </a:p>
          <a:p>
            <a:endParaRPr lang="LID4096" dirty="0"/>
          </a:p>
        </p:txBody>
      </p:sp>
    </p:spTree>
    <p:extLst>
      <p:ext uri="{BB962C8B-B14F-4D97-AF65-F5344CB8AC3E}">
        <p14:creationId xmlns:p14="http://schemas.microsoft.com/office/powerpoint/2010/main" val="42002517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endParaRPr lang="en-GB" dirty="0"/>
          </a:p>
          <a:p>
            <a:endParaRPr lang="en-GB" dirty="0"/>
          </a:p>
          <a:p>
            <a:r>
              <a:rPr lang="en-GB" dirty="0"/>
              <a:t># Français</a:t>
            </a:r>
          </a:p>
        </p:txBody>
      </p:sp>
    </p:spTree>
    <p:extLst>
      <p:ext uri="{BB962C8B-B14F-4D97-AF65-F5344CB8AC3E}">
        <p14:creationId xmlns:p14="http://schemas.microsoft.com/office/powerpoint/2010/main" val="18483098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C3CE12-01A1-7224-7943-4034E25568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2C5506-F58F-B05D-D2CD-5969F97694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A725E0-D3D3-C9D2-C6DE-8A55D7D5B561}"/>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endParaRPr lang="en-GB" dirty="0"/>
          </a:p>
          <a:p>
            <a:endParaRPr lang="en-GB" dirty="0"/>
          </a:p>
          <a:p>
            <a:r>
              <a:rPr lang="en-GB" dirty="0"/>
              <a:t># Français</a:t>
            </a:r>
          </a:p>
        </p:txBody>
      </p:sp>
    </p:spTree>
    <p:extLst>
      <p:ext uri="{BB962C8B-B14F-4D97-AF65-F5344CB8AC3E}">
        <p14:creationId xmlns:p14="http://schemas.microsoft.com/office/powerpoint/2010/main" val="1468427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31C6ED-6839-CA68-5782-516804AE65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4021B2-3CF9-9A16-1DF0-B296CDCB9A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1510BB-C07A-789F-9C8A-A2D5B36F20EB}"/>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endParaRPr lang="en-GB" dirty="0"/>
          </a:p>
          <a:p>
            <a:endParaRPr lang="en-GB" dirty="0"/>
          </a:p>
          <a:p>
            <a:r>
              <a:rPr lang="en-GB" dirty="0"/>
              <a:t># Français</a:t>
            </a:r>
          </a:p>
        </p:txBody>
      </p:sp>
    </p:spTree>
    <p:extLst>
      <p:ext uri="{BB962C8B-B14F-4D97-AF65-F5344CB8AC3E}">
        <p14:creationId xmlns:p14="http://schemas.microsoft.com/office/powerpoint/2010/main" val="19933017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9E6476-E556-06F6-4963-BCB021602A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FF5DB7-BEEA-702D-7C30-9D1461EF58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7AB149-1A81-E512-0EEC-A68DAF93266B}"/>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endParaRPr lang="en-GB" dirty="0"/>
          </a:p>
          <a:p>
            <a:endParaRPr lang="en-GB" dirty="0"/>
          </a:p>
          <a:p>
            <a:r>
              <a:rPr lang="en-GB" dirty="0"/>
              <a:t># Français</a:t>
            </a:r>
          </a:p>
        </p:txBody>
      </p:sp>
    </p:spTree>
    <p:extLst>
      <p:ext uri="{BB962C8B-B14F-4D97-AF65-F5344CB8AC3E}">
        <p14:creationId xmlns:p14="http://schemas.microsoft.com/office/powerpoint/2010/main" val="15020787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6935D4-44F0-96C4-8E0C-A6FA3DFDC6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38E8CE-26CD-BCAA-30CB-70EE371894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DBA047-2BC7-8080-7043-FE143602D6CC}"/>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endParaRPr lang="en-GB" dirty="0"/>
          </a:p>
          <a:p>
            <a:endParaRPr lang="en-GB" dirty="0"/>
          </a:p>
          <a:p>
            <a:r>
              <a:rPr lang="en-GB" dirty="0"/>
              <a:t># Français</a:t>
            </a:r>
          </a:p>
          <a:p>
            <a:endParaRPr lang="fr-FR" dirty="0"/>
          </a:p>
        </p:txBody>
      </p:sp>
    </p:spTree>
    <p:extLst>
      <p:ext uri="{BB962C8B-B14F-4D97-AF65-F5344CB8AC3E}">
        <p14:creationId xmlns:p14="http://schemas.microsoft.com/office/powerpoint/2010/main" val="35105077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L'objectif principal de ce laboratoire est de vous aider à comprendre le comportement du trafic aux intersections. Vous apprendrez à construire une intersection simple dans VISSIM, à simuler les mouvements des véhicules et </a:t>
            </a:r>
            <a:r>
              <a:rPr lang="en-GB" dirty="0" err="1"/>
              <a:t>à analyser </a:t>
            </a:r>
            <a:r>
              <a:rPr lang="en-GB" dirty="0"/>
              <a:t>l'impact de la synchronisation des feux de signalisation sur la fluidité du trafic. À la fin de ce laboratoire, vous serez en mesure d'identifier les schémas de congestion et de proposer des solutions pour améliorer les performances des intersections.</a:t>
            </a:r>
          </a:p>
        </p:txBody>
      </p:sp>
    </p:spTree>
    <p:extLst>
      <p:ext uri="{BB962C8B-B14F-4D97-AF65-F5344CB8AC3E}">
        <p14:creationId xmlns:p14="http://schemas.microsoft.com/office/powerpoint/2010/main" val="25822932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F37898-1C4B-8420-284C-BEFCCF8527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E764B8-3D7A-E4F4-1893-4D69999223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4B1A697-CE53-E8FA-0E0D-E237EA7DB27A}"/>
              </a:ext>
            </a:extLst>
          </p:cNvPr>
          <p:cNvSpPr>
            <a:spLocks noGrp="1"/>
          </p:cNvSpPr>
          <p:nvPr>
            <p:ph type="body" idx="1"/>
          </p:nvPr>
        </p:nvSpPr>
        <p:spPr/>
        <p:txBody>
          <a:bodyPr/>
          <a:lstStyle/>
          <a:p>
            <a:r>
              <a:rPr lang="en-GB" dirty="0"/>
              <a:t>VISSIM est un logiciel de simulation microscopique du trafic routier développé par PTV Group. Il est utilisé par les ingénieurs et les planificateurs pour modéliser les conditions réelles du trafic routier. Ce qui rend VISSIM unique, c'est sa capacité à simuler le </a:t>
            </a:r>
            <a:r>
              <a:rPr lang="en-GB" dirty="0" err="1"/>
              <a:t>comportement </a:t>
            </a:r>
            <a:r>
              <a:rPr lang="en-GB" dirty="0"/>
              <a:t>individuel des véhicules, comme leur accélération, leurs changements de voie ou leur réaction aux feux de signalisation.</a:t>
            </a:r>
            <a:endParaRPr lang="en-US" dirty="0"/>
          </a:p>
        </p:txBody>
      </p:sp>
    </p:spTree>
    <p:extLst>
      <p:ext uri="{BB962C8B-B14F-4D97-AF65-F5344CB8AC3E}">
        <p14:creationId xmlns:p14="http://schemas.microsoft.com/office/powerpoint/2010/main" val="16180407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53CE5B-0456-C44A-F45D-8FF05F3003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2E4B55-294C-E30C-2962-FA8F5777AB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5CE7C0-4C03-021B-0AC3-DA743A77E5B4}"/>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pPr marL="0" marR="0" lvl="0" indent="0" defTabSz="228589" eaLnBrk="1" fontAlgn="auto" latinLnBrk="0" hangingPunct="1">
              <a:lnSpc>
                <a:spcPct val="117999"/>
              </a:lnSpc>
              <a:spcBef>
                <a:spcPts val="0"/>
              </a:spcBef>
              <a:spcAft>
                <a:spcPts val="0"/>
              </a:spcAft>
              <a:buClrTx/>
              <a:buSzTx/>
              <a:buFontTx/>
              <a:buNone/>
              <a:tabLst/>
              <a:defRPr/>
            </a:pPr>
            <a:r>
              <a:rPr lang="en-GB" dirty="0"/>
              <a:t>Nous sommes maintenant dans </a:t>
            </a:r>
            <a:r>
              <a:rPr lang="en-GB" b="1" dirty="0"/>
              <a:t>la section 1 : Présentation générale et outils.</a:t>
            </a:r>
          </a:p>
          <a:p>
            <a:pPr marL="0" marR="0" lvl="0" indent="0" defTabSz="228589" eaLnBrk="1" fontAlgn="auto" latinLnBrk="0" hangingPunct="1">
              <a:lnSpc>
                <a:spcPct val="117999"/>
              </a:lnSpc>
              <a:spcBef>
                <a:spcPts val="0"/>
              </a:spcBef>
              <a:spcAft>
                <a:spcPts val="0"/>
              </a:spcAft>
              <a:buClrTx/>
              <a:buSzTx/>
              <a:buFontTx/>
              <a:buNone/>
              <a:tabLst/>
              <a:defRPr/>
            </a:pPr>
            <a:r>
              <a:rPr lang="en-GB" dirty="0"/>
              <a:t>Voyons rapidement en quoi consiste ce laboratoire et quels outils nous allons utiliser.</a:t>
            </a:r>
          </a:p>
          <a:p>
            <a:endParaRPr lang="en-GB" dirty="0"/>
          </a:p>
          <a:p>
            <a:endParaRPr lang="en-GB" dirty="0"/>
          </a:p>
          <a:p>
            <a:r>
              <a:rPr lang="en-GB" dirty="0"/>
              <a:t># Français</a:t>
            </a:r>
          </a:p>
          <a:p>
            <a:r>
              <a:rPr lang="fr-FR" dirty="0"/>
              <a:t>Nous voici maintenant à la section 1 : Présentation et outils.</a:t>
            </a:r>
          </a:p>
          <a:p>
            <a:r>
              <a:rPr lang="fr-FR" dirty="0"/>
              <a:t>Voyons rapidement en quoi consiste cet atelier et quels outils nous utiliserons.</a:t>
            </a:r>
          </a:p>
        </p:txBody>
      </p:sp>
    </p:spTree>
    <p:extLst>
      <p:ext uri="{BB962C8B-B14F-4D97-AF65-F5344CB8AC3E}">
        <p14:creationId xmlns:p14="http://schemas.microsoft.com/office/powerpoint/2010/main" val="23876200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FA6115-F5EC-5FC2-22F9-BD0092E372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75E1B4-C327-C8D7-8DF1-E330998FD0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DE1893-72F7-9399-3417-321ED551DF8C}"/>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r>
              <a:rPr lang="en-GB" dirty="0"/>
              <a:t>Dans ce laboratoire, nous explorerons les techniques de prétraitement des données qui sont essentielles pour préparer les ensembles de données brutes de transport ou tabulaires en vue de leur analyse. Vous apprendrez à nettoyer, normaliser et visualiser des ensembles de données réels à l'aide de Python et de Google </a:t>
            </a:r>
            <a:r>
              <a:rPr lang="en-GB" dirty="0" err="1"/>
              <a:t>Colab</a:t>
            </a:r>
            <a:r>
              <a:rPr lang="en-GB" dirty="0"/>
              <a:t>.</a:t>
            </a:r>
          </a:p>
          <a:p>
            <a:r>
              <a:rPr lang="en-GB" dirty="0"/>
              <a:t>Ce laboratoire comprend 8 sections principales et il vous faudra environ</a:t>
            </a:r>
            <a:r>
              <a:rPr lang="en-GB" b="1" strike="sngStrike" dirty="0"/>
              <a:t> 135 minutes </a:t>
            </a:r>
            <a:r>
              <a:rPr lang="en-GB" dirty="0"/>
              <a:t>pour réaliser toutes les activités.</a:t>
            </a:r>
          </a:p>
          <a:p>
            <a:br>
              <a:rPr lang="en-GB" dirty="0"/>
            </a:br>
            <a:br>
              <a:rPr lang="en-GB" dirty="0"/>
            </a:br>
            <a:r>
              <a:rPr lang="en-GB" dirty="0"/>
              <a:t># Français</a:t>
            </a:r>
          </a:p>
          <a:p>
            <a:endParaRPr lang="fr-FR" dirty="0"/>
          </a:p>
        </p:txBody>
      </p:sp>
    </p:spTree>
    <p:extLst>
      <p:ext uri="{BB962C8B-B14F-4D97-AF65-F5344CB8AC3E}">
        <p14:creationId xmlns:p14="http://schemas.microsoft.com/office/powerpoint/2010/main" val="17937561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429FDB-DD5F-481D-BA56-5363C4907D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FC3C84-11E3-DA82-D611-6540F972DE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40975F-82BD-1FD3-6074-7E05EA7DEF80}"/>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r>
              <a:rPr lang="en-GB" dirty="0"/>
              <a:t>Pour ce laboratoire, nous utiliserons trois outils principaux :</a:t>
            </a:r>
            <a:br>
              <a:rPr lang="en-GB" dirty="0"/>
            </a:br>
            <a:r>
              <a:rPr lang="en-GB" b="1" dirty="0"/>
              <a:t>Python </a:t>
            </a:r>
            <a:r>
              <a:rPr lang="en-GB" dirty="0"/>
              <a:t>pour le nettoyage et </a:t>
            </a:r>
            <a:r>
              <a:rPr lang="en-GB" dirty="0" err="1"/>
              <a:t>l'analyse </a:t>
            </a:r>
            <a:r>
              <a:rPr lang="en-GB" dirty="0"/>
              <a:t>des données,</a:t>
            </a:r>
            <a:br>
              <a:rPr lang="en-GB" dirty="0"/>
            </a:br>
            <a:r>
              <a:rPr lang="en-GB" b="1" dirty="0"/>
              <a:t>Google </a:t>
            </a:r>
            <a:r>
              <a:rPr lang="en-GB" b="1" dirty="0" err="1"/>
              <a:t>Colab </a:t>
            </a:r>
            <a:r>
              <a:rPr lang="en-GB" dirty="0"/>
              <a:t>pour exécuter Python dans votre navigateur,</a:t>
            </a:r>
            <a:br>
              <a:rPr lang="en-GB" dirty="0"/>
            </a:br>
            <a:r>
              <a:rPr lang="en-GB" dirty="0"/>
              <a:t>et Excel pour prévisualiser et inspecter rapidement les ensembles de données CSV fournis et les fichiers de sortie nettoyés.</a:t>
            </a:r>
          </a:p>
          <a:p>
            <a:br>
              <a:rPr lang="en-GB" dirty="0"/>
            </a:br>
            <a:r>
              <a:rPr lang="en-GB" dirty="0"/>
              <a:t># Français</a:t>
            </a:r>
          </a:p>
          <a:p>
            <a:r>
              <a:rPr lang="fr-FR" dirty="0"/>
              <a:t>Pour ce laboratoire, nous utiliserons trois outils principaux : Python pour nettoyer et analyser les données, Google </a:t>
            </a:r>
            <a:r>
              <a:rPr lang="fr-FR" dirty="0" err="1"/>
              <a:t>Colab </a:t>
            </a:r>
            <a:r>
              <a:rPr lang="fr-FR" dirty="0"/>
              <a:t>pour exécuter Python dans votre navigateur et Excel pour prévisualiser et inspecter rapidement les fichiers CSV bruts.</a:t>
            </a:r>
          </a:p>
        </p:txBody>
      </p:sp>
    </p:spTree>
    <p:extLst>
      <p:ext uri="{BB962C8B-B14F-4D97-AF65-F5344CB8AC3E}">
        <p14:creationId xmlns:p14="http://schemas.microsoft.com/office/powerpoint/2010/main" val="14842093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Français</a:t>
            </a:r>
          </a:p>
          <a:p>
            <a:pPr marL="0" marR="0" lvl="0" indent="0" defTabSz="228589" eaLnBrk="1" fontAlgn="auto" latinLnBrk="0" hangingPunct="1">
              <a:lnSpc>
                <a:spcPct val="117999"/>
              </a:lnSpc>
              <a:spcBef>
                <a:spcPts val="0"/>
              </a:spcBef>
              <a:spcAft>
                <a:spcPts val="0"/>
              </a:spcAft>
              <a:buClrTx/>
              <a:buSzTx/>
              <a:buFontTx/>
              <a:buNone/>
              <a:tabLst/>
              <a:defRPr/>
            </a:pPr>
            <a:r>
              <a:rPr lang="en-GB" dirty="0"/>
              <a:t>Voici une simulation détaillée d'un carrefour complexe à Karlsruhe, en Allemagne, réalisée à l'aide de PTV VISSIM. Ce carrefour comprend des voitures, des bus, des camions, des tramways, des piétons et des cyclistes, qui circulent tous ensemble dans un environnement urbain très fréquenté. La vidéo montre comment la visualisation 3D de VISSIM aide les ingénieurs de la circulation à concevoir des synchronisations de feux plus sûres et plus efficaces. C'est un excellent exemple de la manière dont les outils de simulation peuvent résoudre des problèmes de circulation réels et aider à communiquer des idées à un public technique et non technique.</a:t>
            </a:r>
          </a:p>
          <a:p>
            <a:endParaRPr lang="en-GB" dirty="0"/>
          </a:p>
          <a:p>
            <a:endParaRPr lang="en-GB" dirty="0"/>
          </a:p>
          <a:p>
            <a:r>
              <a:rPr lang="en-GB" dirty="0"/>
              <a:t># Français</a:t>
            </a:r>
          </a:p>
        </p:txBody>
      </p:sp>
    </p:spTree>
    <p:extLst>
      <p:ext uri="{BB962C8B-B14F-4D97-AF65-F5344CB8AC3E}">
        <p14:creationId xmlns:p14="http://schemas.microsoft.com/office/powerpoint/2010/main" val="13339542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VISSIM est un logiciel de simulation microscopique du trafic routier développé par PTV Group. Il est utilisé par les ingénieurs et les urbanistes pour modéliser les conditions réelles du trafic routier. Ce qui rend VISSIM si particulier, c'est sa capacité à simuler le </a:t>
            </a:r>
            <a:r>
              <a:rPr lang="en-GB" dirty="0" err="1"/>
              <a:t>comportement </a:t>
            </a:r>
            <a:r>
              <a:rPr lang="en-GB" dirty="0"/>
              <a:t>individuel des véhicules, comme leur accélération, leurs changements de voie ou leur réaction aux feux de signalisation.</a:t>
            </a:r>
          </a:p>
          <a:p>
            <a:endParaRPr lang="en-GB" dirty="0"/>
          </a:p>
          <a:p>
            <a:r>
              <a:rPr lang="en-GB" dirty="0"/>
              <a:t>Alors, pourquoi utiliser VISSIM ? Ce logiciel est idéal pour tester différents tracés routiers, synchronisations de feux de signalisation ou politiques de circulation, sans avoir à construire quoi que ce soit dans le monde réel. Il nous aide à prendre des décisions de planification plus intelligentes, à réduire les embouteillages et à améliorer la sécurité.</a:t>
            </a:r>
            <a:endParaRPr lang="LID4096" dirty="0"/>
          </a:p>
        </p:txBody>
      </p:sp>
    </p:spTree>
    <p:extLst>
      <p:ext uri="{BB962C8B-B14F-4D97-AF65-F5344CB8AC3E}">
        <p14:creationId xmlns:p14="http://schemas.microsoft.com/office/powerpoint/2010/main" val="8018842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Pour commencer, installez la version étudiante de VISSIM à partir du lien fourni dans votre guide. Une fois l'installation terminée, ouvrez le programme et créez un nouveau projet. Vous utiliserez l'arrière-plan de la carte pour localiser un véritable carrefour à Klagenfurt, idéalement près de l'université, puis vous dessinerez des segments de route appelés « liens ».</a:t>
            </a:r>
            <a:endParaRPr lang="LID4096" dirty="0"/>
          </a:p>
        </p:txBody>
      </p:sp>
    </p:spTree>
    <p:extLst>
      <p:ext uri="{BB962C8B-B14F-4D97-AF65-F5344CB8AC3E}">
        <p14:creationId xmlns:p14="http://schemas.microsoft.com/office/powerpoint/2010/main" val="4053600884"/>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jpeg"/><Relationship Id="rId11" Type="http://schemas.openxmlformats.org/officeDocument/2006/relationships/image" Target="../media/image12.tiff"/><Relationship Id="rId5" Type="http://schemas.openxmlformats.org/officeDocument/2006/relationships/image" Target="../media/image6.jpe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283220"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obj">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sz="half" idx="2"/>
          </p:nvPr>
        </p:nvSpPr>
        <p:spPr>
          <a:xfrm>
            <a:off x="609601" y="1577340"/>
            <a:ext cx="5303519" cy="13080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19" cy="130805"/>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5/10/2026</a:t>
            </a:fld>
            <a:endParaRPr lang="en-US"/>
          </a:p>
        </p:txBody>
      </p:sp>
      <p:sp>
        <p:nvSpPr>
          <p:cNvPr id="8" name="bg object 17">
            <a:extLst>
              <a:ext uri="{FF2B5EF4-FFF2-40B4-BE49-F238E27FC236}">
                <a16:creationId xmlns:a16="http://schemas.microsoft.com/office/drawing/2014/main" id="{23670F9C-FD7B-9F72-D89F-313B259C7F01}"/>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9" name="bg object 18">
            <a:extLst>
              <a:ext uri="{FF2B5EF4-FFF2-40B4-BE49-F238E27FC236}">
                <a16:creationId xmlns:a16="http://schemas.microsoft.com/office/drawing/2014/main" id="{3331126D-CCB1-A12A-1297-13EA42ACCB30}"/>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10" name="object 6">
            <a:extLst>
              <a:ext uri="{FF2B5EF4-FFF2-40B4-BE49-F238E27FC236}">
                <a16:creationId xmlns:a16="http://schemas.microsoft.com/office/drawing/2014/main" id="{7DF08561-C944-B197-1E55-518671D3BC29}"/>
              </a:ext>
            </a:extLst>
          </p:cNvPr>
          <p:cNvSpPr txBox="1">
            <a:spLocks/>
          </p:cNvSpPr>
          <p:nvPr userDrawn="1"/>
        </p:nvSpPr>
        <p:spPr>
          <a:xfrm>
            <a:off x="726470" y="6350540"/>
            <a:ext cx="2870745"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r>
              <a:rPr lang="en-US" dirty="0" err="1"/>
              <a:t>Modélisation</a:t>
            </a:r>
            <a:r>
              <a:rPr lang="en-US" dirty="0"/>
              <a:t> et simulation des transports</a:t>
            </a:r>
          </a:p>
        </p:txBody>
      </p:sp>
      <p:sp>
        <p:nvSpPr>
          <p:cNvPr id="11" name="object 6">
            <a:extLst>
              <a:ext uri="{FF2B5EF4-FFF2-40B4-BE49-F238E27FC236}">
                <a16:creationId xmlns:a16="http://schemas.microsoft.com/office/drawing/2014/main" id="{185C8178-1247-7C8C-2D77-2842A313E1E1}"/>
              </a:ext>
            </a:extLst>
          </p:cNvPr>
          <p:cNvSpPr txBox="1">
            <a:spLocks/>
          </p:cNvSpPr>
          <p:nvPr userDrawn="1"/>
        </p:nvSpPr>
        <p:spPr>
          <a:xfrm>
            <a:off x="8849329" y="6343524"/>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Simulation des flux de circulation</a:t>
            </a:r>
          </a:p>
        </p:txBody>
      </p:sp>
      <p:sp>
        <p:nvSpPr>
          <p:cNvPr id="12" name="object 6">
            <a:extLst>
              <a:ext uri="{FF2B5EF4-FFF2-40B4-BE49-F238E27FC236}">
                <a16:creationId xmlns:a16="http://schemas.microsoft.com/office/drawing/2014/main" id="{90661174-F1AD-0DD7-91C5-E3668A2E6909}"/>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Tree>
    <p:extLst>
      <p:ext uri="{BB962C8B-B14F-4D97-AF65-F5344CB8AC3E}">
        <p14:creationId xmlns:p14="http://schemas.microsoft.com/office/powerpoint/2010/main" val="11649591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276999"/>
          </a:xfrm>
          <a:prstGeom prst="rect">
            <a:avLst/>
          </a:prstGeom>
        </p:spPr>
        <p:txBody>
          <a:bodyPr wrap="square" lIns="0" tIns="0" rIns="0" bIns="0">
            <a:spAutoFit/>
          </a:bodyPr>
          <a:lstStyle>
            <a:lvl1pPr>
              <a:defRPr sz="1800" b="0" i="1">
                <a:solidFill>
                  <a:srgbClr val="FD001F"/>
                </a:solidFill>
                <a:latin typeface="Calibri"/>
                <a:cs typeface="Calibri"/>
              </a:defRPr>
            </a:lvl1pPr>
          </a:lstStyle>
          <a:p>
            <a:endParaRPr/>
          </a:p>
        </p:txBody>
      </p:sp>
      <p:sp>
        <p:nvSpPr>
          <p:cNvPr id="3" name="Holder 3"/>
          <p:cNvSpPr>
            <a:spLocks noGrp="1"/>
          </p:cNvSpPr>
          <p:nvPr>
            <p:ph type="subTitle" idx="4"/>
          </p:nvPr>
        </p:nvSpPr>
        <p:spPr>
          <a:xfrm>
            <a:off x="1828800" y="3840480"/>
            <a:ext cx="8534400" cy="168188"/>
          </a:xfrm>
          <a:prstGeom prst="rect">
            <a:avLst/>
          </a:prstGeom>
        </p:spPr>
        <p:txBody>
          <a:bodyPr wrap="square" lIns="0" tIns="0" rIns="0" bIns="0">
            <a:spAutoFit/>
          </a:bodyPr>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5/10/2026</a:t>
            </a:fld>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6331769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68188"/>
          </a:xfrm>
        </p:spPr>
        <p:txBody>
          <a:bodyPr lIns="0" tIns="0" rIns="0" bIns="0"/>
          <a:lstStyle>
            <a:lvl1pPr>
              <a:defRPr sz="1093" b="0" i="0">
                <a:solidFill>
                  <a:schemeClr val="tx1"/>
                </a:solidFill>
                <a:latin typeface="Arial"/>
                <a:cs typeface="Arial"/>
              </a:defRPr>
            </a:lvl1pPr>
          </a:lstStyle>
          <a:p>
            <a:endParaRPr/>
          </a:p>
        </p:txBody>
      </p:sp>
      <p:sp>
        <p:nvSpPr>
          <p:cNvPr id="7" name="bg object 17">
            <a:extLst>
              <a:ext uri="{FF2B5EF4-FFF2-40B4-BE49-F238E27FC236}">
                <a16:creationId xmlns:a16="http://schemas.microsoft.com/office/drawing/2014/main" id="{8D6A3931-F03A-99D4-7224-7025D41F168A}"/>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8" name="bg object 18">
            <a:extLst>
              <a:ext uri="{FF2B5EF4-FFF2-40B4-BE49-F238E27FC236}">
                <a16:creationId xmlns:a16="http://schemas.microsoft.com/office/drawing/2014/main" id="{0D808CF5-65BE-9B9A-CA19-0417F25697FD}"/>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11" name="object 6">
            <a:extLst>
              <a:ext uri="{FF2B5EF4-FFF2-40B4-BE49-F238E27FC236}">
                <a16:creationId xmlns:a16="http://schemas.microsoft.com/office/drawing/2014/main" id="{39B24765-1613-3263-E01A-2B4DB4AC7CA2}"/>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
        <p:nvSpPr>
          <p:cNvPr id="4" name="object 6">
            <a:extLst>
              <a:ext uri="{FF2B5EF4-FFF2-40B4-BE49-F238E27FC236}">
                <a16:creationId xmlns:a16="http://schemas.microsoft.com/office/drawing/2014/main" id="{D7486824-CDD9-CFC5-1063-3083E1671AB2}"/>
              </a:ext>
            </a:extLst>
          </p:cNvPr>
          <p:cNvSpPr txBox="1">
            <a:spLocks/>
          </p:cNvSpPr>
          <p:nvPr userDrawn="1"/>
        </p:nvSpPr>
        <p:spPr>
          <a:xfrm>
            <a:off x="726470" y="6350540"/>
            <a:ext cx="2870745"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r>
              <a:rPr lang="en-US" dirty="0" err="1"/>
              <a:t>Modélisation</a:t>
            </a:r>
            <a:r>
              <a:rPr lang="en-US" dirty="0"/>
              <a:t> et simulation des transports</a:t>
            </a:r>
          </a:p>
        </p:txBody>
      </p:sp>
      <p:sp>
        <p:nvSpPr>
          <p:cNvPr id="5" name="object 6">
            <a:extLst>
              <a:ext uri="{FF2B5EF4-FFF2-40B4-BE49-F238E27FC236}">
                <a16:creationId xmlns:a16="http://schemas.microsoft.com/office/drawing/2014/main" id="{A3ED983E-ACC2-5D90-6D3B-B74D9B999834}"/>
              </a:ext>
            </a:extLst>
          </p:cNvPr>
          <p:cNvSpPr txBox="1">
            <a:spLocks/>
          </p:cNvSpPr>
          <p:nvPr userDrawn="1"/>
        </p:nvSpPr>
        <p:spPr>
          <a:xfrm>
            <a:off x="8849329" y="6343524"/>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Simulation des flux de circulation</a:t>
            </a:r>
          </a:p>
        </p:txBody>
      </p:sp>
    </p:spTree>
    <p:extLst>
      <p:ext uri="{BB962C8B-B14F-4D97-AF65-F5344CB8AC3E}">
        <p14:creationId xmlns:p14="http://schemas.microsoft.com/office/powerpoint/2010/main" val="22019541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sz="half" idx="2"/>
          </p:nvPr>
        </p:nvSpPr>
        <p:spPr>
          <a:xfrm>
            <a:off x="609601" y="1577340"/>
            <a:ext cx="5303519" cy="13080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19" cy="130805"/>
          </a:xfrm>
          <a:prstGeom prst="rect">
            <a:avLst/>
          </a:prstGeom>
        </p:spPr>
        <p:txBody>
          <a:bodyPr wrap="square" lIns="0" tIns="0" rIns="0" bIns="0">
            <a:spAutoFit/>
          </a:bodyPr>
          <a:lstStyle>
            <a:lvl1pPr>
              <a:defRPr/>
            </a:lvl1pPr>
          </a:lstStyle>
          <a:p>
            <a:endParaRPr/>
          </a:p>
        </p:txBody>
      </p:sp>
      <p:sp>
        <p:nvSpPr>
          <p:cNvPr id="8" name="bg object 17">
            <a:extLst>
              <a:ext uri="{FF2B5EF4-FFF2-40B4-BE49-F238E27FC236}">
                <a16:creationId xmlns:a16="http://schemas.microsoft.com/office/drawing/2014/main" id="{5B981AD7-82CF-3E6F-916D-F5A37E71A037}"/>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9" name="bg object 18">
            <a:extLst>
              <a:ext uri="{FF2B5EF4-FFF2-40B4-BE49-F238E27FC236}">
                <a16:creationId xmlns:a16="http://schemas.microsoft.com/office/drawing/2014/main" id="{0CC94D20-FD3D-51B7-81C6-309DE62573EB}"/>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12" name="object 6">
            <a:extLst>
              <a:ext uri="{FF2B5EF4-FFF2-40B4-BE49-F238E27FC236}">
                <a16:creationId xmlns:a16="http://schemas.microsoft.com/office/drawing/2014/main" id="{B56E898F-2301-EE1A-00B5-4757CCE660A3}"/>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
        <p:nvSpPr>
          <p:cNvPr id="5" name="object 6">
            <a:extLst>
              <a:ext uri="{FF2B5EF4-FFF2-40B4-BE49-F238E27FC236}">
                <a16:creationId xmlns:a16="http://schemas.microsoft.com/office/drawing/2014/main" id="{A383C42F-352F-BD03-1F96-33164EDACB27}"/>
              </a:ext>
            </a:extLst>
          </p:cNvPr>
          <p:cNvSpPr txBox="1">
            <a:spLocks/>
          </p:cNvSpPr>
          <p:nvPr userDrawn="1"/>
        </p:nvSpPr>
        <p:spPr>
          <a:xfrm>
            <a:off x="726470" y="6350540"/>
            <a:ext cx="2870745"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r>
              <a:rPr lang="en-US" dirty="0" err="1"/>
              <a:t>Modélisation</a:t>
            </a:r>
            <a:r>
              <a:rPr lang="en-US" dirty="0"/>
              <a:t> et simulation des transports</a:t>
            </a:r>
          </a:p>
        </p:txBody>
      </p:sp>
      <p:sp>
        <p:nvSpPr>
          <p:cNvPr id="6" name="object 6">
            <a:extLst>
              <a:ext uri="{FF2B5EF4-FFF2-40B4-BE49-F238E27FC236}">
                <a16:creationId xmlns:a16="http://schemas.microsoft.com/office/drawing/2014/main" id="{A81562EA-4580-10A5-3226-E2F8B17FDEA8}"/>
              </a:ext>
            </a:extLst>
          </p:cNvPr>
          <p:cNvSpPr txBox="1">
            <a:spLocks/>
          </p:cNvSpPr>
          <p:nvPr userDrawn="1"/>
        </p:nvSpPr>
        <p:spPr>
          <a:xfrm>
            <a:off x="8849329" y="6343524"/>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Simulation des flux de circulation</a:t>
            </a:r>
          </a:p>
        </p:txBody>
      </p:sp>
    </p:spTree>
    <p:extLst>
      <p:ext uri="{BB962C8B-B14F-4D97-AF65-F5344CB8AC3E}">
        <p14:creationId xmlns:p14="http://schemas.microsoft.com/office/powerpoint/2010/main" val="7713300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5/10/2026</a:t>
            </a:fld>
            <a:endParaRPr lang="en-US"/>
          </a:p>
        </p:txBody>
      </p:sp>
      <p:sp>
        <p:nvSpPr>
          <p:cNvPr id="5" name="Holder 5"/>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193445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8" name="bg object 18"/>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5" name="bg object 17">
            <a:extLst>
              <a:ext uri="{FF2B5EF4-FFF2-40B4-BE49-F238E27FC236}">
                <a16:creationId xmlns:a16="http://schemas.microsoft.com/office/drawing/2014/main" id="{90FC4BD3-D822-2D28-C037-6AADD23D1F5D}"/>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6" name="bg object 18">
            <a:extLst>
              <a:ext uri="{FF2B5EF4-FFF2-40B4-BE49-F238E27FC236}">
                <a16:creationId xmlns:a16="http://schemas.microsoft.com/office/drawing/2014/main" id="{0AEF28A0-BBEF-FD19-CA53-C6F4B99F0021}"/>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9" name="object 6">
            <a:extLst>
              <a:ext uri="{FF2B5EF4-FFF2-40B4-BE49-F238E27FC236}">
                <a16:creationId xmlns:a16="http://schemas.microsoft.com/office/drawing/2014/main" id="{94CFF9FC-7050-44FF-CA75-42F207E6D05C}"/>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
        <p:nvSpPr>
          <p:cNvPr id="2" name="object 6">
            <a:extLst>
              <a:ext uri="{FF2B5EF4-FFF2-40B4-BE49-F238E27FC236}">
                <a16:creationId xmlns:a16="http://schemas.microsoft.com/office/drawing/2014/main" id="{2853E234-4DB4-434A-7D88-6180CDBF72E5}"/>
              </a:ext>
            </a:extLst>
          </p:cNvPr>
          <p:cNvSpPr txBox="1">
            <a:spLocks/>
          </p:cNvSpPr>
          <p:nvPr userDrawn="1"/>
        </p:nvSpPr>
        <p:spPr>
          <a:xfrm>
            <a:off x="726470" y="6350540"/>
            <a:ext cx="2870745"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r>
              <a:rPr lang="en-US" dirty="0" err="1"/>
              <a:t>Modélisation</a:t>
            </a:r>
            <a:r>
              <a:rPr lang="en-US" dirty="0"/>
              <a:t> et simulation des transports</a:t>
            </a:r>
          </a:p>
        </p:txBody>
      </p:sp>
      <p:sp>
        <p:nvSpPr>
          <p:cNvPr id="3" name="object 6">
            <a:extLst>
              <a:ext uri="{FF2B5EF4-FFF2-40B4-BE49-F238E27FC236}">
                <a16:creationId xmlns:a16="http://schemas.microsoft.com/office/drawing/2014/main" id="{35104B43-2D44-03F9-FFAF-2DA43D362175}"/>
              </a:ext>
            </a:extLst>
          </p:cNvPr>
          <p:cNvSpPr txBox="1">
            <a:spLocks/>
          </p:cNvSpPr>
          <p:nvPr userDrawn="1"/>
        </p:nvSpPr>
        <p:spPr>
          <a:xfrm>
            <a:off x="8849329" y="6343524"/>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Simulation des flux de circulation</a:t>
            </a:r>
          </a:p>
        </p:txBody>
      </p:sp>
    </p:spTree>
    <p:extLst>
      <p:ext uri="{BB962C8B-B14F-4D97-AF65-F5344CB8AC3E}">
        <p14:creationId xmlns:p14="http://schemas.microsoft.com/office/powerpoint/2010/main" val="38339986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276999"/>
          </a:xfrm>
          <a:prstGeom prst="rect">
            <a:avLst/>
          </a:prstGeom>
        </p:spPr>
        <p:txBody>
          <a:bodyPr wrap="square" lIns="0" tIns="0" rIns="0" bIns="0">
            <a:spAutoFit/>
          </a:bodyPr>
          <a:lstStyle>
            <a:lvl1pPr>
              <a:defRPr sz="1800" b="0" i="1">
                <a:solidFill>
                  <a:srgbClr val="FD001F"/>
                </a:solidFill>
                <a:latin typeface="Calibri"/>
                <a:cs typeface="Calibri"/>
              </a:defRPr>
            </a:lvl1pPr>
          </a:lstStyle>
          <a:p>
            <a:endParaRPr/>
          </a:p>
        </p:txBody>
      </p:sp>
      <p:sp>
        <p:nvSpPr>
          <p:cNvPr id="3" name="Holder 3"/>
          <p:cNvSpPr>
            <a:spLocks noGrp="1"/>
          </p:cNvSpPr>
          <p:nvPr>
            <p:ph type="subTitle" idx="4"/>
          </p:nvPr>
        </p:nvSpPr>
        <p:spPr>
          <a:xfrm>
            <a:off x="1828800" y="3840480"/>
            <a:ext cx="8534400" cy="168188"/>
          </a:xfrm>
          <a:prstGeom prst="rect">
            <a:avLst/>
          </a:prstGeom>
        </p:spPr>
        <p:txBody>
          <a:bodyPr wrap="square" lIns="0" tIns="0" rIns="0" bIns="0">
            <a:spAutoFit/>
          </a:bodyPr>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5/10/2026</a:t>
            </a:fld>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8220018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68188"/>
          </a:xfrm>
        </p:spPr>
        <p:txBody>
          <a:bodyPr lIns="0" tIns="0" rIns="0" bIns="0"/>
          <a:lstStyle>
            <a:lvl1pPr>
              <a:defRPr sz="1093" b="0" i="0">
                <a:solidFill>
                  <a:schemeClr val="tx1"/>
                </a:solidFill>
                <a:latin typeface="Arial"/>
                <a:cs typeface="Arial"/>
              </a:defRPr>
            </a:lvl1pPr>
          </a:lstStyle>
          <a:p>
            <a:endParaRPr/>
          </a:p>
        </p:txBody>
      </p:sp>
      <p:sp>
        <p:nvSpPr>
          <p:cNvPr id="7" name="bg object 17">
            <a:extLst>
              <a:ext uri="{FF2B5EF4-FFF2-40B4-BE49-F238E27FC236}">
                <a16:creationId xmlns:a16="http://schemas.microsoft.com/office/drawing/2014/main" id="{AC69BB8C-07D0-0383-9866-3A747639C5B5}"/>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8" name="bg object 18">
            <a:extLst>
              <a:ext uri="{FF2B5EF4-FFF2-40B4-BE49-F238E27FC236}">
                <a16:creationId xmlns:a16="http://schemas.microsoft.com/office/drawing/2014/main" id="{76101CAA-F64E-FDD1-69DD-A50D28EDF924}"/>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11" name="object 6">
            <a:extLst>
              <a:ext uri="{FF2B5EF4-FFF2-40B4-BE49-F238E27FC236}">
                <a16:creationId xmlns:a16="http://schemas.microsoft.com/office/drawing/2014/main" id="{1F7D100C-7CAC-BB5A-2A97-F6F00A5C855F}"/>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
        <p:nvSpPr>
          <p:cNvPr id="4" name="object 6">
            <a:extLst>
              <a:ext uri="{FF2B5EF4-FFF2-40B4-BE49-F238E27FC236}">
                <a16:creationId xmlns:a16="http://schemas.microsoft.com/office/drawing/2014/main" id="{03069957-7712-1C1C-1EF2-C44C740B2ADA}"/>
              </a:ext>
            </a:extLst>
          </p:cNvPr>
          <p:cNvSpPr txBox="1">
            <a:spLocks/>
          </p:cNvSpPr>
          <p:nvPr userDrawn="1"/>
        </p:nvSpPr>
        <p:spPr>
          <a:xfrm>
            <a:off x="726470" y="6350540"/>
            <a:ext cx="2870745"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r>
              <a:rPr lang="en-US" dirty="0" err="1"/>
              <a:t>Modélisation</a:t>
            </a:r>
            <a:r>
              <a:rPr lang="en-US" dirty="0"/>
              <a:t> et simulation des transports</a:t>
            </a:r>
          </a:p>
        </p:txBody>
      </p:sp>
      <p:sp>
        <p:nvSpPr>
          <p:cNvPr id="5" name="object 6">
            <a:extLst>
              <a:ext uri="{FF2B5EF4-FFF2-40B4-BE49-F238E27FC236}">
                <a16:creationId xmlns:a16="http://schemas.microsoft.com/office/drawing/2014/main" id="{AF1AA12B-6698-B009-119E-78EAEA9DBB22}"/>
              </a:ext>
            </a:extLst>
          </p:cNvPr>
          <p:cNvSpPr txBox="1">
            <a:spLocks/>
          </p:cNvSpPr>
          <p:nvPr userDrawn="1"/>
        </p:nvSpPr>
        <p:spPr>
          <a:xfrm>
            <a:off x="8849329" y="6343524"/>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Simulation des flux de circulation</a:t>
            </a:r>
          </a:p>
        </p:txBody>
      </p:sp>
    </p:spTree>
    <p:extLst>
      <p:ext uri="{BB962C8B-B14F-4D97-AF65-F5344CB8AC3E}">
        <p14:creationId xmlns:p14="http://schemas.microsoft.com/office/powerpoint/2010/main" val="278920922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sz="half" idx="2"/>
          </p:nvPr>
        </p:nvSpPr>
        <p:spPr>
          <a:xfrm>
            <a:off x="609601" y="1577340"/>
            <a:ext cx="5303519" cy="13080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19" cy="130805"/>
          </a:xfrm>
          <a:prstGeom prst="rect">
            <a:avLst/>
          </a:prstGeom>
        </p:spPr>
        <p:txBody>
          <a:bodyPr wrap="square" lIns="0" tIns="0" rIns="0" bIns="0">
            <a:spAutoFit/>
          </a:bodyPr>
          <a:lstStyle>
            <a:lvl1pPr>
              <a:defRPr/>
            </a:lvl1pPr>
          </a:lstStyle>
          <a:p>
            <a:endParaRPr/>
          </a:p>
        </p:txBody>
      </p:sp>
      <p:sp>
        <p:nvSpPr>
          <p:cNvPr id="8" name="bg object 17">
            <a:extLst>
              <a:ext uri="{FF2B5EF4-FFF2-40B4-BE49-F238E27FC236}">
                <a16:creationId xmlns:a16="http://schemas.microsoft.com/office/drawing/2014/main" id="{904C9BF5-4DDB-A851-53FA-F0AD1082DEC5}"/>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9" name="bg object 18">
            <a:extLst>
              <a:ext uri="{FF2B5EF4-FFF2-40B4-BE49-F238E27FC236}">
                <a16:creationId xmlns:a16="http://schemas.microsoft.com/office/drawing/2014/main" id="{E72B3F16-7BDF-F83D-DFE0-8935B6C9C6EC}"/>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12" name="object 6">
            <a:extLst>
              <a:ext uri="{FF2B5EF4-FFF2-40B4-BE49-F238E27FC236}">
                <a16:creationId xmlns:a16="http://schemas.microsoft.com/office/drawing/2014/main" id="{B11B856C-213F-EA05-85A4-743854CD1BE9}"/>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
        <p:nvSpPr>
          <p:cNvPr id="5" name="object 6">
            <a:extLst>
              <a:ext uri="{FF2B5EF4-FFF2-40B4-BE49-F238E27FC236}">
                <a16:creationId xmlns:a16="http://schemas.microsoft.com/office/drawing/2014/main" id="{CE4BF790-8505-8BA6-CA2B-52A6200C9F05}"/>
              </a:ext>
            </a:extLst>
          </p:cNvPr>
          <p:cNvSpPr txBox="1">
            <a:spLocks/>
          </p:cNvSpPr>
          <p:nvPr userDrawn="1"/>
        </p:nvSpPr>
        <p:spPr>
          <a:xfrm>
            <a:off x="726470" y="6350540"/>
            <a:ext cx="2870745"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r>
              <a:rPr lang="en-US" dirty="0" err="1"/>
              <a:t>Modélisation</a:t>
            </a:r>
            <a:r>
              <a:rPr lang="en-US" dirty="0"/>
              <a:t> et simulation des transports</a:t>
            </a:r>
          </a:p>
        </p:txBody>
      </p:sp>
      <p:sp>
        <p:nvSpPr>
          <p:cNvPr id="6" name="object 6">
            <a:extLst>
              <a:ext uri="{FF2B5EF4-FFF2-40B4-BE49-F238E27FC236}">
                <a16:creationId xmlns:a16="http://schemas.microsoft.com/office/drawing/2014/main" id="{08FF2CA2-71DC-4A1E-C989-BF790769BEA3}"/>
              </a:ext>
            </a:extLst>
          </p:cNvPr>
          <p:cNvSpPr txBox="1">
            <a:spLocks/>
          </p:cNvSpPr>
          <p:nvPr userDrawn="1"/>
        </p:nvSpPr>
        <p:spPr>
          <a:xfrm>
            <a:off x="8849329" y="6343524"/>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Simulation des flux de circulation</a:t>
            </a:r>
          </a:p>
        </p:txBody>
      </p:sp>
    </p:spTree>
    <p:extLst>
      <p:ext uri="{BB962C8B-B14F-4D97-AF65-F5344CB8AC3E}">
        <p14:creationId xmlns:p14="http://schemas.microsoft.com/office/powerpoint/2010/main" val="3128613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4"/>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5"/>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6"/>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7"/>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8"/>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9"/>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0"/>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1"/>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DDAF9097-B84A-E1CA-7B2E-4F3F315D9794}"/>
              </a:ext>
            </a:extLst>
          </p:cNvPr>
          <p:cNvGrpSpPr/>
          <p:nvPr userDrawn="1"/>
        </p:nvGrpSpPr>
        <p:grpSpPr>
          <a:xfrm>
            <a:off x="3064024" y="1650945"/>
            <a:ext cx="5797172" cy="1937484"/>
            <a:chOff x="3064024" y="1650945"/>
            <a:chExt cx="5797172" cy="1937484"/>
          </a:xfrm>
        </p:grpSpPr>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extLst>
      <p:ext uri="{BB962C8B-B14F-4D97-AF65-F5344CB8AC3E}">
        <p14:creationId xmlns:p14="http://schemas.microsoft.com/office/powerpoint/2010/main" val="368347033"/>
      </p:ext>
    </p:extLst>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5/10/2026</a:t>
            </a:fld>
            <a:endParaRPr lang="en-US"/>
          </a:p>
        </p:txBody>
      </p:sp>
      <p:sp>
        <p:nvSpPr>
          <p:cNvPr id="5" name="Holder 5"/>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12924969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8" name="bg object 18"/>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5" name="bg object 17">
            <a:extLst>
              <a:ext uri="{FF2B5EF4-FFF2-40B4-BE49-F238E27FC236}">
                <a16:creationId xmlns:a16="http://schemas.microsoft.com/office/drawing/2014/main" id="{570BB78F-2B56-AE81-681B-D12F21A2CBA9}"/>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9" name="bg object 18">
            <a:extLst>
              <a:ext uri="{FF2B5EF4-FFF2-40B4-BE49-F238E27FC236}">
                <a16:creationId xmlns:a16="http://schemas.microsoft.com/office/drawing/2014/main" id="{150D6857-E92C-040B-4D77-6DDA4F6A8577}"/>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2" name="object 6">
            <a:extLst>
              <a:ext uri="{FF2B5EF4-FFF2-40B4-BE49-F238E27FC236}">
                <a16:creationId xmlns:a16="http://schemas.microsoft.com/office/drawing/2014/main" id="{D66AE0F2-0738-5B6C-0918-EE042F7BCB53}"/>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
        <p:nvSpPr>
          <p:cNvPr id="2" name="object 6">
            <a:extLst>
              <a:ext uri="{FF2B5EF4-FFF2-40B4-BE49-F238E27FC236}">
                <a16:creationId xmlns:a16="http://schemas.microsoft.com/office/drawing/2014/main" id="{DC4487E9-34EE-97CF-1860-4B6F62E02A06}"/>
              </a:ext>
            </a:extLst>
          </p:cNvPr>
          <p:cNvSpPr txBox="1">
            <a:spLocks/>
          </p:cNvSpPr>
          <p:nvPr userDrawn="1"/>
        </p:nvSpPr>
        <p:spPr>
          <a:xfrm>
            <a:off x="726470" y="6350540"/>
            <a:ext cx="2870745"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r>
              <a:rPr lang="en-US" dirty="0" err="1"/>
              <a:t>Modélisation</a:t>
            </a:r>
            <a:r>
              <a:rPr lang="en-US" dirty="0"/>
              <a:t> et simulation des transports</a:t>
            </a:r>
          </a:p>
        </p:txBody>
      </p:sp>
      <p:sp>
        <p:nvSpPr>
          <p:cNvPr id="3" name="object 6">
            <a:extLst>
              <a:ext uri="{FF2B5EF4-FFF2-40B4-BE49-F238E27FC236}">
                <a16:creationId xmlns:a16="http://schemas.microsoft.com/office/drawing/2014/main" id="{73EE91A5-7126-7990-037C-98127D7D3EA5}"/>
              </a:ext>
            </a:extLst>
          </p:cNvPr>
          <p:cNvSpPr txBox="1">
            <a:spLocks/>
          </p:cNvSpPr>
          <p:nvPr userDrawn="1"/>
        </p:nvSpPr>
        <p:spPr>
          <a:xfrm>
            <a:off x="8849329" y="6343524"/>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Simulation des flux de circulation</a:t>
            </a:r>
          </a:p>
        </p:txBody>
      </p:sp>
    </p:spTree>
    <p:extLst>
      <p:ext uri="{BB962C8B-B14F-4D97-AF65-F5344CB8AC3E}">
        <p14:creationId xmlns:p14="http://schemas.microsoft.com/office/powerpoint/2010/main" val="33133227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theme" Target="../theme/theme2.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theme" Target="../theme/theme3.xml"/><Relationship Id="rId5" Type="http://schemas.openxmlformats.org/officeDocument/2006/relationships/slideLayout" Target="../slideLayouts/slideLayout21.xml"/><Relationship Id="rId4"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Titre de la diapositive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Texte de la puce de la diapositive</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702"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 id="2147483695"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15444"/>
          </a:xfrm>
          <a:prstGeom prst="rect">
            <a:avLst/>
          </a:prstGeom>
        </p:spPr>
        <p:txBody>
          <a:bodyPr wrap="square" lIns="0" tIns="0" rIns="0" bIns="0">
            <a:spAutoFit/>
          </a:bodyPr>
          <a:lstStyle>
            <a:lvl1pPr>
              <a:defRPr sz="14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30805"/>
          </a:xfrm>
          <a:prstGeom prst="rect">
            <a:avLst/>
          </a:prstGeom>
        </p:spPr>
        <p:txBody>
          <a:bodyPr wrap="square" lIns="0" tIns="0" rIns="0" bIns="0">
            <a:spAutoFit/>
          </a:bodyPr>
          <a:lstStyle>
            <a:lvl1pPr>
              <a:defRPr sz="850" b="0" i="0">
                <a:solidFill>
                  <a:schemeClr val="tx1"/>
                </a:solidFill>
                <a:latin typeface="Arial"/>
                <a:cs typeface="Arial"/>
              </a:defRPr>
            </a:lvl1pPr>
          </a:lstStyle>
          <a:p>
            <a:endParaRPr/>
          </a:p>
        </p:txBody>
      </p:sp>
      <p:sp>
        <p:nvSpPr>
          <p:cNvPr id="4" name="Holder 4"/>
          <p:cNvSpPr>
            <a:spLocks noGrp="1"/>
          </p:cNvSpPr>
          <p:nvPr>
            <p:ph type="ftr" sz="quarter" idx="5"/>
          </p:nvPr>
        </p:nvSpPr>
        <p:spPr>
          <a:xfrm>
            <a:off x="8842375" y="6355949"/>
            <a:ext cx="2650479" cy="179536"/>
          </a:xfrm>
          <a:prstGeom prst="rect">
            <a:avLst/>
          </a:prstGeom>
        </p:spPr>
        <p:txBody>
          <a:bodyPr wrap="square" lIns="0" tIns="0" rIns="0" bIns="0">
            <a:spAutoFit/>
          </a:bodyPr>
          <a:lstStyle>
            <a:lvl1pPr>
              <a:defRPr sz="1286" b="0" i="1">
                <a:solidFill>
                  <a:schemeClr val="tx1"/>
                </a:solidFill>
                <a:latin typeface="Calibri"/>
                <a:cs typeface="Calibri"/>
              </a:defRPr>
            </a:lvl1pPr>
          </a:lstStyle>
          <a:p>
            <a:pPr marL="16328">
              <a:lnSpc>
                <a:spcPts val="1408"/>
              </a:lnSpc>
            </a:pPr>
            <a:r>
              <a:rPr lang="fr-FR"/>
              <a:t>Notions de base du GPS </a:t>
            </a:r>
            <a:r>
              <a:rPr lang="fr-FR" spc="-13"/>
              <a:t>-1.0.0fr</a:t>
            </a:r>
            <a:endParaRPr lang="fr-FR" spc="-13" dirty="0"/>
          </a:p>
        </p:txBody>
      </p:sp>
      <p:sp>
        <p:nvSpPr>
          <p:cNvPr id="5" name="Holder 5"/>
          <p:cNvSpPr>
            <a:spLocks noGrp="1"/>
          </p:cNvSpPr>
          <p:nvPr>
            <p:ph type="dt" sz="half" idx="6"/>
          </p:nvPr>
        </p:nvSpPr>
        <p:spPr>
          <a:xfrm>
            <a:off x="609601"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5/10/2026</a:t>
            </a:fld>
            <a:endParaRPr lang="en-US"/>
          </a:p>
        </p:txBody>
      </p:sp>
      <p:sp>
        <p:nvSpPr>
          <p:cNvPr id="6" name="Holder 6"/>
          <p:cNvSpPr>
            <a:spLocks noGrp="1"/>
          </p:cNvSpPr>
          <p:nvPr>
            <p:ph type="sldNum" sz="quarter" idx="7"/>
          </p:nvPr>
        </p:nvSpPr>
        <p:spPr>
          <a:xfrm>
            <a:off x="5902361" y="6317876"/>
            <a:ext cx="405717" cy="205184"/>
          </a:xfrm>
          <a:prstGeom prst="rect">
            <a:avLst/>
          </a:prstGeom>
        </p:spPr>
        <p:txBody>
          <a:bodyPr wrap="square" lIns="0" tIns="0" rIns="0" bIns="0">
            <a:spAutoFit/>
          </a:bodyPr>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t>‹#›</a:t>
            </a:fld>
            <a:endParaRPr lang="en-AT" spc="-64" dirty="0"/>
          </a:p>
        </p:txBody>
      </p:sp>
    </p:spTree>
    <p:extLst>
      <p:ext uri="{BB962C8B-B14F-4D97-AF65-F5344CB8AC3E}">
        <p14:creationId xmlns:p14="http://schemas.microsoft.com/office/powerpoint/2010/main" val="334003315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Lst>
  <p:txStyles>
    <p:titleStyle>
      <a:lvl1pPr>
        <a:defRPr>
          <a:latin typeface="+mj-lt"/>
          <a:ea typeface="+mj-ea"/>
          <a:cs typeface="+mj-cs"/>
        </a:defRPr>
      </a:lvl1pPr>
    </p:titleStyle>
    <p:body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bodyStyle>
    <p:other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15444"/>
          </a:xfrm>
          <a:prstGeom prst="rect">
            <a:avLst/>
          </a:prstGeom>
        </p:spPr>
        <p:txBody>
          <a:bodyPr wrap="square" lIns="0" tIns="0" rIns="0" bIns="0">
            <a:spAutoFit/>
          </a:bodyPr>
          <a:lstStyle>
            <a:lvl1pPr>
              <a:defRPr sz="14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30805"/>
          </a:xfrm>
          <a:prstGeom prst="rect">
            <a:avLst/>
          </a:prstGeom>
        </p:spPr>
        <p:txBody>
          <a:bodyPr wrap="square" lIns="0" tIns="0" rIns="0" bIns="0">
            <a:spAutoFit/>
          </a:bodyPr>
          <a:lstStyle>
            <a:lvl1pPr>
              <a:defRPr sz="850" b="0" i="0">
                <a:solidFill>
                  <a:schemeClr val="tx1"/>
                </a:solidFill>
                <a:latin typeface="Arial"/>
                <a:cs typeface="Arial"/>
              </a:defRPr>
            </a:lvl1pPr>
          </a:lstStyle>
          <a:p>
            <a:endParaRPr/>
          </a:p>
        </p:txBody>
      </p:sp>
      <p:sp>
        <p:nvSpPr>
          <p:cNvPr id="4" name="Holder 4"/>
          <p:cNvSpPr>
            <a:spLocks noGrp="1"/>
          </p:cNvSpPr>
          <p:nvPr>
            <p:ph type="ftr" sz="quarter" idx="5"/>
          </p:nvPr>
        </p:nvSpPr>
        <p:spPr>
          <a:xfrm>
            <a:off x="8842375" y="6355949"/>
            <a:ext cx="2650479" cy="179536"/>
          </a:xfrm>
          <a:prstGeom prst="rect">
            <a:avLst/>
          </a:prstGeom>
        </p:spPr>
        <p:txBody>
          <a:bodyPr wrap="square" lIns="0" tIns="0" rIns="0" bIns="0">
            <a:spAutoFit/>
          </a:bodyPr>
          <a:lstStyle>
            <a:lvl1pPr>
              <a:defRPr sz="1286" b="0" i="1">
                <a:solidFill>
                  <a:schemeClr val="tx1"/>
                </a:solidFill>
                <a:latin typeface="Calibri"/>
                <a:cs typeface="Calibri"/>
              </a:defRPr>
            </a:lvl1pPr>
          </a:lstStyle>
          <a:p>
            <a:pPr marL="16328">
              <a:lnSpc>
                <a:spcPts val="1408"/>
              </a:lnSpc>
            </a:pPr>
            <a:r>
              <a:rPr lang="fr-FR"/>
              <a:t>Notions de base du GPS </a:t>
            </a:r>
            <a:r>
              <a:rPr lang="fr-FR" spc="-13"/>
              <a:t>-1.0.0fr</a:t>
            </a:r>
            <a:endParaRPr lang="fr-FR" spc="-13" dirty="0"/>
          </a:p>
        </p:txBody>
      </p:sp>
      <p:sp>
        <p:nvSpPr>
          <p:cNvPr id="5" name="Holder 5"/>
          <p:cNvSpPr>
            <a:spLocks noGrp="1"/>
          </p:cNvSpPr>
          <p:nvPr>
            <p:ph type="dt" sz="half" idx="6"/>
          </p:nvPr>
        </p:nvSpPr>
        <p:spPr>
          <a:xfrm>
            <a:off x="609601"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5/10/2026</a:t>
            </a:fld>
            <a:endParaRPr lang="en-US"/>
          </a:p>
        </p:txBody>
      </p:sp>
      <p:sp>
        <p:nvSpPr>
          <p:cNvPr id="6" name="Holder 6"/>
          <p:cNvSpPr>
            <a:spLocks noGrp="1"/>
          </p:cNvSpPr>
          <p:nvPr>
            <p:ph type="sldNum" sz="quarter" idx="7"/>
          </p:nvPr>
        </p:nvSpPr>
        <p:spPr>
          <a:xfrm>
            <a:off x="5902361" y="6317876"/>
            <a:ext cx="405717" cy="205184"/>
          </a:xfrm>
          <a:prstGeom prst="rect">
            <a:avLst/>
          </a:prstGeom>
        </p:spPr>
        <p:txBody>
          <a:bodyPr wrap="square" lIns="0" tIns="0" rIns="0" bIns="0">
            <a:spAutoFit/>
          </a:bodyPr>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t>‹#›</a:t>
            </a:fld>
            <a:endParaRPr lang="en-AT" spc="-64" dirty="0"/>
          </a:p>
        </p:txBody>
      </p:sp>
    </p:spTree>
    <p:extLst>
      <p:ext uri="{BB962C8B-B14F-4D97-AF65-F5344CB8AC3E}">
        <p14:creationId xmlns:p14="http://schemas.microsoft.com/office/powerpoint/2010/main" val="1506831222"/>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Lst>
  <p:txStyles>
    <p:titleStyle>
      <a:lvl1pPr>
        <a:defRPr>
          <a:latin typeface="+mj-lt"/>
          <a:ea typeface="+mj-ea"/>
          <a:cs typeface="+mj-cs"/>
        </a:defRPr>
      </a:lvl1pPr>
    </p:titleStyle>
    <p:body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bodyStyle>
    <p:other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hyperlink" Target="https://your.visum.ptvgroup.com/vision-traffic-suite-students-en" TargetMode="External"/><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4.xml"/><Relationship Id="rId1" Type="http://schemas.openxmlformats.org/officeDocument/2006/relationships/video" Target="https://www.youtube.com/embed/K0Ejf0xQ_LU?feature=oembed" TargetMode="External"/><Relationship Id="rId5" Type="http://schemas.openxmlformats.org/officeDocument/2006/relationships/image" Target="../media/image20.jpeg"/><Relationship Id="rId4" Type="http://schemas.openxmlformats.org/officeDocument/2006/relationships/hyperlink" Target="https://youtu.be/K0Ejf0xQ_LU"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s://maps.app.goo.gl/UYrqEas8xDv3HAz57" TargetMode="Externa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4.xml"/><Relationship Id="rId1" Type="http://schemas.openxmlformats.org/officeDocument/2006/relationships/video" Target="https://www.youtube.com/embed/eygkfJsoqk0?feature=oembed" TargetMode="External"/><Relationship Id="rId5" Type="http://schemas.openxmlformats.org/officeDocument/2006/relationships/image" Target="../media/image35.jpeg"/><Relationship Id="rId4" Type="http://schemas.openxmlformats.org/officeDocument/2006/relationships/hyperlink" Target="https://youtu.be/eygkfJsoqk0" TargetMode="External"/></Relationships>
</file>

<file path=ppt/slides/_rels/slide2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4.xml"/><Relationship Id="rId1" Type="http://schemas.openxmlformats.org/officeDocument/2006/relationships/video" Target="https://www.youtube.com/embed/lZ_ZAVC1fVo?feature=oembed" TargetMode="External"/><Relationship Id="rId5" Type="http://schemas.openxmlformats.org/officeDocument/2006/relationships/image" Target="../media/image37.jpeg"/><Relationship Id="rId4" Type="http://schemas.openxmlformats.org/officeDocument/2006/relationships/hyperlink" Target="https://youtu.be/lZ_ZAVC1fVo" TargetMode="Externa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14.xml"/><Relationship Id="rId4" Type="http://schemas.openxmlformats.org/officeDocument/2006/relationships/image" Target="../media/image44.png"/></Relationships>
</file>

<file path=ppt/slides/_rels/slide4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1.xml"/></Relationships>
</file>

<file path=ppt/slides/_rels/slide50.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4.xml"/></Relationships>
</file>

<file path=ppt/slides/_rels/slide51.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4.xml"/></Relationships>
</file>

<file path=ppt/slides/_rels/slide52.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4.xml"/></Relationships>
</file>

<file path=ppt/slides/_rels/slide54.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4.xml"/></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4.xml"/><Relationship Id="rId1" Type="http://schemas.openxmlformats.org/officeDocument/2006/relationships/video" Target="https://www.youtube.com/embed/18q4is-xyI8?feature=oembed" TargetMode="External"/><Relationship Id="rId5" Type="http://schemas.openxmlformats.org/officeDocument/2006/relationships/image" Target="../media/image53.jpeg"/><Relationship Id="rId4" Type="http://schemas.openxmlformats.org/officeDocument/2006/relationships/hyperlink" Target="https://youtu.be/18q4is-xyI8" TargetMode="Externa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1.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9.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9.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9.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9.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3.xml.rels><?xml version="1.0" encoding="UTF-8" standalone="yes"?>
<Relationships xmlns="http://schemas.openxmlformats.org/package/2006/relationships"><Relationship Id="rId2" Type="http://schemas.openxmlformats.org/officeDocument/2006/relationships/hyperlink" Target="https://us-resources.ptvgroup.com/en-us/ptv-academy/getting-to-know-ptv-vissim" TargetMode="External"/><Relationship Id="rId1" Type="http://schemas.openxmlformats.org/officeDocument/2006/relationships/slideLayout" Target="../slideLayouts/slideLayout14.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19.xml"/><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4.xml"/><Relationship Id="rId1" Type="http://schemas.openxmlformats.org/officeDocument/2006/relationships/video" Target="https://www.youtube.com/embed/OtYby7QnyAE?feature=oembed" TargetMode="External"/><Relationship Id="rId5" Type="http://schemas.openxmlformats.org/officeDocument/2006/relationships/image" Target="../media/image18.jpeg"/><Relationship Id="rId4" Type="http://schemas.openxmlformats.org/officeDocument/2006/relationships/hyperlink" Target="https://youtu.be/OtYby7QnyA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normAutofit/>
          </a:bodyPr>
          <a:lstStyle/>
          <a:p>
            <a:r>
              <a:rPr lang="pl-PL" sz="4400" dirty="0">
                <a:latin typeface="Calibri" panose="020F0502020204030204" pitchFamily="34" charset="0"/>
                <a:ea typeface="Calibri" panose="020F0502020204030204" pitchFamily="34" charset="0"/>
                <a:cs typeface="Calibri" panose="020F0502020204030204" pitchFamily="34" charset="0"/>
              </a:rPr>
              <a:t>Recherche et analyse dans le domaine des transports</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767347" y="3907639"/>
            <a:ext cx="8898903" cy="573865"/>
          </a:xfrm>
        </p:spPr>
        <p:txBody>
          <a:bodyPr/>
          <a:lstStyle/>
          <a:p>
            <a:pPr algn="l"/>
            <a:r>
              <a:rPr lang="en-US" sz="2600" dirty="0">
                <a:solidFill>
                  <a:srgbClr val="0070C0"/>
                </a:solidFill>
              </a:rPr>
              <a:t>Module 3 : Modélisation et simulation des transports</a:t>
            </a:r>
            <a:endParaRPr lang="pl-PL" sz="2600" dirty="0">
              <a:solidFill>
                <a:srgbClr val="0070C0"/>
              </a:solidFill>
            </a:endParaRPr>
          </a:p>
        </p:txBody>
      </p:sp>
      <p:sp>
        <p:nvSpPr>
          <p:cNvPr id="4" name="Text Placeholder 2">
            <a:extLst>
              <a:ext uri="{FF2B5EF4-FFF2-40B4-BE49-F238E27FC236}">
                <a16:creationId xmlns:a16="http://schemas.microsoft.com/office/drawing/2014/main" id="{DC78A803-9C7A-ED31-625D-3FCCCA6E40A8}"/>
              </a:ext>
            </a:extLst>
          </p:cNvPr>
          <p:cNvSpPr txBox="1">
            <a:spLocks/>
          </p:cNvSpPr>
          <p:nvPr/>
        </p:nvSpPr>
        <p:spPr>
          <a:xfrm>
            <a:off x="756197" y="4481504"/>
            <a:ext cx="6921312" cy="573865"/>
          </a:xfrm>
          <a:prstGeom prst="rect">
            <a:avLst/>
          </a:prstGeom>
          <a:solidFill>
            <a:srgbClr val="FFFF00"/>
          </a:solidFill>
          <a:ln w="12700">
            <a:miter lim="400000"/>
          </a:ln>
          <a:extLst>
            <a:ext uri="{C572A759-6A51-4108-AA02-DFA0A04FC94B}">
              <ma14:wrappingTextBoxFlag xmlns="" xmlns:a16="http://schemas.microsoft.com/office/drawing/2014/main" xmlns:p14="http://schemas.microsoft.com/office/powerpoint/2010/main" xmlns:m="http://schemas.openxmlformats.org/officeDocument/2006/math" xmlns:a14="http://schemas.microsoft.com/office/drawing/2010/main" xmlns:ma14="http://schemas.microsoft.com/office/mac/drawingml/2011/main" val="1"/>
            </a:ext>
          </a:extLst>
        </p:spPr>
        <p:txBody>
          <a:bodyPr lIns="50800" tIns="50800" rIns="50800" bIns="50800">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l" hangingPunct="1"/>
            <a:r>
              <a:rPr lang="en-GB" sz="2600" dirty="0">
                <a:solidFill>
                  <a:srgbClr val="0070C0"/>
                </a:solidFill>
              </a:rPr>
              <a:t>Laboratoire 7 : Simulation des flux de circulation</a:t>
            </a:r>
            <a:endParaRPr lang="pl-PL" sz="2600" dirty="0">
              <a:solidFill>
                <a:srgbClr val="0070C0"/>
              </a:solidFill>
            </a:endParaRP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F46851-3D08-A5FE-A253-957AA1B6135D}"/>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00FF1248-2F4F-328E-5A6F-FD978EAB4FBB}"/>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02 :</a:t>
            </a:r>
          </a:p>
          <a:p>
            <a:pPr algn="ctr"/>
            <a:r>
              <a:rPr lang="en-GB" sz="3200" b="1" dirty="0">
                <a:solidFill>
                  <a:schemeClr val="bg1"/>
                </a:solidFill>
              </a:rPr>
              <a:t>Introduction et installation de VISSIM</a:t>
            </a:r>
          </a:p>
        </p:txBody>
      </p:sp>
    </p:spTree>
    <p:extLst>
      <p:ext uri="{BB962C8B-B14F-4D97-AF65-F5344CB8AC3E}">
        <p14:creationId xmlns:p14="http://schemas.microsoft.com/office/powerpoint/2010/main" val="6691134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17AF50-D11D-5DB0-230D-207F5DE9AAE9}"/>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8131CD84-A77E-40BA-8985-EDE5AEBCC191}"/>
              </a:ext>
            </a:extLst>
          </p:cNvPr>
          <p:cNvSpPr txBox="1"/>
          <p:nvPr/>
        </p:nvSpPr>
        <p:spPr>
          <a:xfrm>
            <a:off x="733424" y="869807"/>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2.1.1 Introduction</a:t>
            </a:r>
          </a:p>
        </p:txBody>
      </p:sp>
      <p:sp>
        <p:nvSpPr>
          <p:cNvPr id="5" name="object 3">
            <a:extLst>
              <a:ext uri="{FF2B5EF4-FFF2-40B4-BE49-F238E27FC236}">
                <a16:creationId xmlns:a16="http://schemas.microsoft.com/office/drawing/2014/main" id="{3DCCB7E5-004F-73F0-75C1-DFF17FE712E8}"/>
              </a:ext>
            </a:extLst>
          </p:cNvPr>
          <p:cNvSpPr txBox="1"/>
          <p:nvPr/>
        </p:nvSpPr>
        <p:spPr>
          <a:xfrm>
            <a:off x="733424" y="1264645"/>
            <a:ext cx="10725152" cy="847485"/>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VISSIM </a:t>
            </a:r>
            <a:r>
              <a:rPr lang="en-GB" sz="1800" dirty="0">
                <a:solidFill>
                  <a:sysClr val="windowText" lastClr="000000"/>
                </a:solidFill>
                <a:latin typeface="Arial"/>
                <a:cs typeface="Arial"/>
              </a:rPr>
              <a:t>est un </a:t>
            </a:r>
            <a:r>
              <a:rPr lang="en-GB" sz="1800" b="1" dirty="0">
                <a:solidFill>
                  <a:sysClr val="windowText" lastClr="000000"/>
                </a:solidFill>
                <a:latin typeface="Arial"/>
                <a:cs typeface="Arial"/>
              </a:rPr>
              <a:t>logiciel de simulation microscopique du trafic </a:t>
            </a:r>
            <a:r>
              <a:rPr lang="en-GB" sz="1800" dirty="0">
                <a:solidFill>
                  <a:sysClr val="windowText" lastClr="000000"/>
                </a:solidFill>
                <a:latin typeface="Arial"/>
                <a:cs typeface="Arial"/>
              </a:rPr>
              <a:t>développé par </a:t>
            </a:r>
            <a:r>
              <a:rPr lang="en-GB" sz="1800" b="1" dirty="0">
                <a:solidFill>
                  <a:sysClr val="windowText" lastClr="000000"/>
                </a:solidFill>
                <a:latin typeface="Arial"/>
                <a:cs typeface="Arial"/>
              </a:rPr>
              <a:t>PTV Group</a:t>
            </a:r>
            <a:r>
              <a:rPr lang="en-GB" sz="1800" dirty="0">
                <a:solidFill>
                  <a:sysClr val="windowText" lastClr="000000"/>
                </a:solidFill>
                <a:latin typeface="Arial"/>
                <a:cs typeface="Arial"/>
              </a:rPr>
              <a:t>. Il est largement utilisé par les ingénieurs et chercheurs en transport pour modéliser et </a:t>
            </a:r>
            <a:r>
              <a:rPr lang="en-GB" sz="1800" dirty="0" err="1">
                <a:solidFill>
                  <a:sysClr val="windowText" lastClr="000000"/>
                </a:solidFill>
                <a:latin typeface="Arial"/>
                <a:cs typeface="Arial"/>
              </a:rPr>
              <a:t>analyser </a:t>
            </a:r>
            <a:r>
              <a:rPr lang="en-GB" sz="1800" dirty="0">
                <a:solidFill>
                  <a:sysClr val="windowText" lastClr="000000"/>
                </a:solidFill>
                <a:latin typeface="Arial"/>
                <a:cs typeface="Arial"/>
              </a:rPr>
              <a:t>les flux de circulation, optimiser les intersections et évaluer les stratégies de synchronisation des feux de signalisation.</a:t>
            </a:r>
          </a:p>
        </p:txBody>
      </p:sp>
      <p:sp>
        <p:nvSpPr>
          <p:cNvPr id="11" name="object 2">
            <a:extLst>
              <a:ext uri="{FF2B5EF4-FFF2-40B4-BE49-F238E27FC236}">
                <a16:creationId xmlns:a16="http://schemas.microsoft.com/office/drawing/2014/main" id="{45AAB87A-4DBE-6D32-AB47-21E3CE42B069}"/>
              </a:ext>
            </a:extLst>
          </p:cNvPr>
          <p:cNvSpPr txBox="1">
            <a:spLocks noGrp="1"/>
          </p:cNvSpPr>
          <p:nvPr>
            <p:ph type="title"/>
          </p:nvPr>
        </p:nvSpPr>
        <p:spPr>
          <a:xfrm>
            <a:off x="726469" y="427119"/>
            <a:ext cx="5332105"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2. Introduction et installation de VISSIM</a:t>
            </a:r>
          </a:p>
        </p:txBody>
      </p:sp>
      <p:pic>
        <p:nvPicPr>
          <p:cNvPr id="12" name="Picture 11">
            <a:extLst>
              <a:ext uri="{FF2B5EF4-FFF2-40B4-BE49-F238E27FC236}">
                <a16:creationId xmlns:a16="http://schemas.microsoft.com/office/drawing/2014/main" id="{71B0351E-E624-5869-9C21-4594A573B578}"/>
              </a:ext>
            </a:extLst>
          </p:cNvPr>
          <p:cNvPicPr>
            <a:picLocks noChangeAspect="1"/>
          </p:cNvPicPr>
          <p:nvPr/>
        </p:nvPicPr>
        <p:blipFill>
          <a:blip r:embed="rId3"/>
          <a:srcRect l="636" t="790"/>
          <a:stretch/>
        </p:blipFill>
        <p:spPr>
          <a:xfrm>
            <a:off x="6058575" y="2208984"/>
            <a:ext cx="5400000" cy="4050024"/>
          </a:xfrm>
          <a:prstGeom prst="rect">
            <a:avLst/>
          </a:prstGeom>
        </p:spPr>
      </p:pic>
      <p:sp>
        <p:nvSpPr>
          <p:cNvPr id="9" name="object 3">
            <a:extLst>
              <a:ext uri="{FF2B5EF4-FFF2-40B4-BE49-F238E27FC236}">
                <a16:creationId xmlns:a16="http://schemas.microsoft.com/office/drawing/2014/main" id="{C8C2B5F8-3EE1-4030-6CD4-78961DDAE6B0}"/>
              </a:ext>
            </a:extLst>
          </p:cNvPr>
          <p:cNvSpPr txBox="1"/>
          <p:nvPr/>
        </p:nvSpPr>
        <p:spPr>
          <a:xfrm>
            <a:off x="733425" y="2473817"/>
            <a:ext cx="5173390" cy="2522239"/>
          </a:xfrm>
          <a:prstGeom prst="rect">
            <a:avLst/>
          </a:prstGeom>
        </p:spPr>
        <p:txBody>
          <a:bodyPr vert="horz" wrap="square" lIns="0" tIns="16329" rIns="0" bIns="0" rtlCol="0">
            <a:spAutoFit/>
          </a:bodyPr>
          <a:lstStyle/>
          <a:p>
            <a:pPr marL="16328" defTabSz="1175644" hangingPunct="1">
              <a:lnSpc>
                <a:spcPct val="150000"/>
              </a:lnSpc>
              <a:spcBef>
                <a:spcPts val="129"/>
              </a:spcBef>
            </a:pPr>
            <a:r>
              <a:rPr lang="en-GB" sz="1800" b="1" dirty="0">
                <a:solidFill>
                  <a:sysClr val="windowText" lastClr="000000"/>
                </a:solidFill>
                <a:latin typeface="Arial"/>
                <a:cs typeface="Arial"/>
              </a:rPr>
              <a:t>Domaines d'application : </a:t>
            </a:r>
          </a:p>
          <a:p>
            <a:pPr marL="269875" defTabSz="1175644" hangingPunct="1">
              <a:lnSpc>
                <a:spcPct val="15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Intersections urbaines 	</a:t>
            </a:r>
          </a:p>
          <a:p>
            <a:pPr marL="269875" defTabSz="1175644" hangingPunct="1">
              <a:lnSpc>
                <a:spcPct val="15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Corridors </a:t>
            </a:r>
            <a:r>
              <a:rPr lang="en-GB" sz="1800" dirty="0" err="1">
                <a:solidFill>
                  <a:sysClr val="windowText" lastClr="000000"/>
                </a:solidFill>
                <a:latin typeface="Arial"/>
                <a:cs typeface="Arial"/>
              </a:rPr>
              <a:t>autoroutiers</a:t>
            </a:r>
            <a:r>
              <a:rPr lang="en-GB" sz="1800" dirty="0">
                <a:solidFill>
                  <a:sysClr val="windowText" lastClr="000000"/>
                </a:solidFill>
                <a:latin typeface="Arial"/>
                <a:cs typeface="Arial"/>
              </a:rPr>
              <a:t> </a:t>
            </a:r>
          </a:p>
          <a:p>
            <a:pPr marL="269875" defTabSz="1175644" hangingPunct="1">
              <a:lnSpc>
                <a:spcPct val="15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Analyse des transports </a:t>
            </a:r>
            <a:r>
              <a:rPr lang="en-GB" sz="1800" dirty="0" err="1">
                <a:solidFill>
                  <a:sysClr val="windowText" lastClr="000000"/>
                </a:solidFill>
                <a:latin typeface="Arial"/>
                <a:cs typeface="Arial"/>
              </a:rPr>
              <a:t>publics </a:t>
            </a:r>
            <a:r>
              <a:rPr lang="en-GB" sz="1800" dirty="0">
                <a:solidFill>
                  <a:sysClr val="windowText" lastClr="000000"/>
                </a:solidFill>
                <a:latin typeface="Arial"/>
                <a:cs typeface="Arial"/>
              </a:rPr>
              <a:t>	</a:t>
            </a:r>
          </a:p>
          <a:p>
            <a:pPr marL="269875" defTabSz="1175644" hangingPunct="1">
              <a:lnSpc>
                <a:spcPct val="15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Passages </a:t>
            </a:r>
            <a:r>
              <a:rPr lang="en-GB" sz="1800" dirty="0" err="1">
                <a:solidFill>
                  <a:sysClr val="windowText" lastClr="000000"/>
                </a:solidFill>
                <a:latin typeface="Arial"/>
                <a:cs typeface="Arial"/>
              </a:rPr>
              <a:t>piétons</a:t>
            </a:r>
          </a:p>
          <a:p>
            <a:pPr marL="269875" defTabSz="1175644" hangingPunct="1">
              <a:lnSpc>
                <a:spcPct val="15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Systèmes de transport intelligents (ITS)</a:t>
            </a:r>
          </a:p>
        </p:txBody>
      </p:sp>
      <p:sp>
        <p:nvSpPr>
          <p:cNvPr id="10" name="object 3">
            <a:extLst>
              <a:ext uri="{FF2B5EF4-FFF2-40B4-BE49-F238E27FC236}">
                <a16:creationId xmlns:a16="http://schemas.microsoft.com/office/drawing/2014/main" id="{0E4B672B-D395-B8C1-81FF-B897937FDB64}"/>
              </a:ext>
            </a:extLst>
          </p:cNvPr>
          <p:cNvSpPr txBox="1"/>
          <p:nvPr/>
        </p:nvSpPr>
        <p:spPr>
          <a:xfrm>
            <a:off x="726282" y="5891949"/>
            <a:ext cx="5180533" cy="293487"/>
          </a:xfrm>
          <a:prstGeom prst="rect">
            <a:avLst/>
          </a:prstGeom>
        </p:spPr>
        <p:txBody>
          <a:bodyPr vert="horz" wrap="square" lIns="0" tIns="16329" rIns="0" bIns="0" rtlCol="0">
            <a:spAutoFit/>
          </a:bodyPr>
          <a:lstStyle/>
          <a:p>
            <a:pPr marL="0" marR="0" lvl="3" indent="0" algn="l" defTabSz="1175644" rtl="0" eaLnBrk="1" fontAlgn="auto" latinLnBrk="0" hangingPunct="1">
              <a:lnSpc>
                <a:spcPct val="100000"/>
              </a:lnSpc>
              <a:spcBef>
                <a:spcPts val="129"/>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Suivez le </a:t>
            </a:r>
            <a:r>
              <a:rPr kumimoji="0" lang="en-US" sz="1800" b="1" i="0" u="none" strike="noStrike" kern="0" cap="none" spc="0" normalizeH="0" baseline="0" noProof="0" dirty="0">
                <a:ln>
                  <a:noFill/>
                </a:ln>
                <a:solidFill>
                  <a:sysClr val="windowText" lastClr="000000"/>
                </a:solidFill>
                <a:effectLst/>
                <a:uLnTx/>
                <a:uFillTx/>
                <a:latin typeface="Arial"/>
                <a:ea typeface="+mn-ea"/>
                <a:cs typeface="Arial"/>
                <a:sym typeface="Helvetica Neue"/>
              </a:rPr>
              <a:t>Lab 1 </a:t>
            </a:r>
            <a:r>
              <a:rPr kumimoji="0" lang="en-US"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pour en savoir plus sur </a:t>
            </a:r>
            <a:r>
              <a:rPr kumimoji="0" lang="en-US" sz="1800" b="1" i="0" u="none" strike="noStrike" kern="0" cap="none" spc="0" normalizeH="0" baseline="0" noProof="0" dirty="0">
                <a:ln>
                  <a:noFill/>
                </a:ln>
                <a:solidFill>
                  <a:sysClr val="windowText" lastClr="000000"/>
                </a:solidFill>
                <a:effectLst/>
                <a:uLnTx/>
                <a:uFillTx/>
                <a:latin typeface="Arial"/>
                <a:ea typeface="+mn-ea"/>
                <a:cs typeface="Arial"/>
                <a:sym typeface="Helvetica Neue"/>
              </a:rPr>
              <a:t>VISSIM</a:t>
            </a:r>
            <a:r>
              <a:rPr kumimoji="0" lang="en-US"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a:t>
            </a:r>
          </a:p>
        </p:txBody>
      </p:sp>
    </p:spTree>
    <p:extLst>
      <p:ext uri="{BB962C8B-B14F-4D97-AF65-F5344CB8AC3E}">
        <p14:creationId xmlns:p14="http://schemas.microsoft.com/office/powerpoint/2010/main" val="20017271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FD44E1-501D-D412-7630-9097B7EB7C37}"/>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00B01509-3587-A1D5-6805-293166A189B4}"/>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2.1.2 Configuration système requise</a:t>
            </a:r>
          </a:p>
        </p:txBody>
      </p:sp>
      <p:sp>
        <p:nvSpPr>
          <p:cNvPr id="5" name="object 3">
            <a:extLst>
              <a:ext uri="{FF2B5EF4-FFF2-40B4-BE49-F238E27FC236}">
                <a16:creationId xmlns:a16="http://schemas.microsoft.com/office/drawing/2014/main" id="{E76A709C-A15E-DE04-F23C-2FAADE5C576E}"/>
              </a:ext>
            </a:extLst>
          </p:cNvPr>
          <p:cNvSpPr txBox="1"/>
          <p:nvPr/>
        </p:nvSpPr>
        <p:spPr>
          <a:xfrm>
            <a:off x="733424" y="1514807"/>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Pour utiliser VISSIM de manière optimale, assurez-vous que votre système répond aux exigences suivantes :</a:t>
            </a:r>
          </a:p>
        </p:txBody>
      </p:sp>
      <p:sp>
        <p:nvSpPr>
          <p:cNvPr id="73" name="object 3">
            <a:extLst>
              <a:ext uri="{FF2B5EF4-FFF2-40B4-BE49-F238E27FC236}">
                <a16:creationId xmlns:a16="http://schemas.microsoft.com/office/drawing/2014/main" id="{5B02B224-23B7-CC65-B2FA-408E70DCDBF1}"/>
              </a:ext>
            </a:extLst>
          </p:cNvPr>
          <p:cNvSpPr txBox="1"/>
          <p:nvPr/>
        </p:nvSpPr>
        <p:spPr>
          <a:xfrm>
            <a:off x="733424" y="2503021"/>
            <a:ext cx="5362576" cy="1452779"/>
          </a:xfrm>
          <a:prstGeom prst="rect">
            <a:avLst/>
          </a:prstGeom>
        </p:spPr>
        <p:txBody>
          <a:bodyPr vert="horz" wrap="square" lIns="0" tIns="16329" rIns="0" bIns="0" rtlCol="0">
            <a:spAutoFit/>
          </a:bodyPr>
          <a:lstStyle/>
          <a:p>
            <a:pPr marL="188913" lvl="3" indent="0" defTabSz="1175644" hangingPunct="1">
              <a:lnSpc>
                <a:spcPct val="100000"/>
              </a:lnSpc>
              <a:spcBef>
                <a:spcPts val="129"/>
              </a:spcBef>
            </a:pPr>
            <a:r>
              <a:rPr lang="en-US" sz="1800" dirty="0">
                <a:solidFill>
                  <a:sysClr val="windowText" lastClr="000000"/>
                </a:solidFill>
                <a:latin typeface="Arial"/>
                <a:cs typeface="Arial"/>
              </a:rPr>
              <a:t>✅ </a:t>
            </a:r>
            <a:r>
              <a:rPr lang="en-US" sz="1800" b="1" dirty="0">
                <a:solidFill>
                  <a:sysClr val="windowText" lastClr="000000"/>
                </a:solidFill>
                <a:latin typeface="Arial"/>
                <a:cs typeface="Arial"/>
              </a:rPr>
              <a:t>Système d'exploitation : </a:t>
            </a:r>
            <a:r>
              <a:rPr lang="en-US" sz="1800" dirty="0">
                <a:solidFill>
                  <a:sysClr val="windowText" lastClr="000000"/>
                </a:solidFill>
                <a:latin typeface="Arial"/>
                <a:cs typeface="Arial"/>
              </a:rPr>
              <a:t>Windows 10 (64 bits)</a:t>
            </a:r>
          </a:p>
          <a:p>
            <a:pPr marL="188913" lvl="3" indent="0" defTabSz="1175644" hangingPunct="1">
              <a:lnSpc>
                <a:spcPct val="100000"/>
              </a:lnSpc>
              <a:spcBef>
                <a:spcPts val="129"/>
              </a:spcBef>
            </a:pPr>
            <a:r>
              <a:rPr lang="en-US" sz="1800" dirty="0">
                <a:solidFill>
                  <a:sysClr val="windowText" lastClr="000000"/>
                </a:solidFill>
                <a:latin typeface="Arial"/>
                <a:cs typeface="Arial"/>
              </a:rPr>
              <a:t>✅ </a:t>
            </a:r>
            <a:r>
              <a:rPr lang="en-US" sz="1800" b="1" dirty="0">
                <a:solidFill>
                  <a:sysClr val="windowText" lastClr="000000"/>
                </a:solidFill>
                <a:latin typeface="Arial"/>
                <a:cs typeface="Arial"/>
              </a:rPr>
              <a:t>Processeur : </a:t>
            </a:r>
            <a:r>
              <a:rPr lang="en-US" sz="1800" dirty="0">
                <a:solidFill>
                  <a:sysClr val="windowText" lastClr="000000"/>
                </a:solidFill>
                <a:latin typeface="Arial"/>
                <a:cs typeface="Arial"/>
              </a:rPr>
              <a:t>Intel Core i5 ou équivalent</a:t>
            </a:r>
          </a:p>
          <a:p>
            <a:pPr marL="188913" lvl="3" indent="0" defTabSz="1175644" hangingPunct="1">
              <a:lnSpc>
                <a:spcPct val="100000"/>
              </a:lnSpc>
              <a:spcBef>
                <a:spcPts val="129"/>
              </a:spcBef>
            </a:pPr>
            <a:r>
              <a:rPr lang="en-US" sz="1800" dirty="0">
                <a:solidFill>
                  <a:sysClr val="windowText" lastClr="000000"/>
                </a:solidFill>
                <a:latin typeface="Arial"/>
                <a:cs typeface="Arial"/>
              </a:rPr>
              <a:t>✅ </a:t>
            </a:r>
            <a:r>
              <a:rPr lang="en-US" sz="1800" b="1" dirty="0">
                <a:solidFill>
                  <a:sysClr val="windowText" lastClr="000000"/>
                </a:solidFill>
                <a:latin typeface="Arial"/>
                <a:cs typeface="Arial"/>
              </a:rPr>
              <a:t>RAM :</a:t>
            </a:r>
            <a:r>
              <a:rPr lang="en-US" sz="1800" dirty="0">
                <a:solidFill>
                  <a:sysClr val="windowText" lastClr="000000"/>
                </a:solidFill>
                <a:latin typeface="Arial"/>
                <a:cs typeface="Arial"/>
              </a:rPr>
              <a:t> 8 Go</a:t>
            </a:r>
          </a:p>
          <a:p>
            <a:pPr marL="188913" lvl="3" indent="0" defTabSz="1175644" hangingPunct="1">
              <a:lnSpc>
                <a:spcPct val="100000"/>
              </a:lnSpc>
              <a:spcBef>
                <a:spcPts val="129"/>
              </a:spcBef>
            </a:pPr>
            <a:r>
              <a:rPr lang="en-US" sz="1800" dirty="0">
                <a:solidFill>
                  <a:sysClr val="windowText" lastClr="000000"/>
                </a:solidFill>
                <a:latin typeface="Arial"/>
                <a:cs typeface="Arial"/>
              </a:rPr>
              <a:t>✅ </a:t>
            </a:r>
            <a:r>
              <a:rPr lang="en-US" sz="1800" b="1" dirty="0">
                <a:solidFill>
                  <a:sysClr val="windowText" lastClr="000000"/>
                </a:solidFill>
                <a:latin typeface="Arial"/>
                <a:cs typeface="Arial"/>
              </a:rPr>
              <a:t>Carte graphique : </a:t>
            </a:r>
            <a:r>
              <a:rPr lang="en-US" sz="1800" dirty="0">
                <a:solidFill>
                  <a:sysClr val="windowText" lastClr="000000"/>
                </a:solidFill>
                <a:latin typeface="Arial"/>
                <a:cs typeface="Arial"/>
              </a:rPr>
              <a:t>GPU compatible DirectX 11</a:t>
            </a:r>
          </a:p>
          <a:p>
            <a:pPr marL="188913" lvl="3" indent="0" defTabSz="1175644" hangingPunct="1">
              <a:lnSpc>
                <a:spcPct val="100000"/>
              </a:lnSpc>
              <a:spcBef>
                <a:spcPts val="129"/>
              </a:spcBef>
            </a:pPr>
            <a:r>
              <a:rPr lang="en-US" sz="1800" dirty="0">
                <a:solidFill>
                  <a:sysClr val="windowText" lastClr="000000"/>
                </a:solidFill>
                <a:latin typeface="Arial"/>
                <a:cs typeface="Arial"/>
              </a:rPr>
              <a:t>✅ </a:t>
            </a:r>
            <a:r>
              <a:rPr lang="en-US" sz="1800" b="1" dirty="0">
                <a:solidFill>
                  <a:sysClr val="windowText" lastClr="000000"/>
                </a:solidFill>
                <a:latin typeface="Arial"/>
                <a:cs typeface="Arial"/>
              </a:rPr>
              <a:t>Stockage :</a:t>
            </a:r>
            <a:r>
              <a:rPr lang="en-US" sz="1800" dirty="0">
                <a:solidFill>
                  <a:sysClr val="windowText" lastClr="000000"/>
                </a:solidFill>
                <a:latin typeface="Arial"/>
                <a:cs typeface="Arial"/>
              </a:rPr>
              <a:t> 5 Go d'espace disque disponible</a:t>
            </a:r>
          </a:p>
        </p:txBody>
      </p:sp>
      <p:sp>
        <p:nvSpPr>
          <p:cNvPr id="4" name="object 3">
            <a:extLst>
              <a:ext uri="{FF2B5EF4-FFF2-40B4-BE49-F238E27FC236}">
                <a16:creationId xmlns:a16="http://schemas.microsoft.com/office/drawing/2014/main" id="{07463C80-4A70-123E-6EF8-235884BE4F30}"/>
              </a:ext>
            </a:extLst>
          </p:cNvPr>
          <p:cNvSpPr txBox="1"/>
          <p:nvPr/>
        </p:nvSpPr>
        <p:spPr>
          <a:xfrm>
            <a:off x="733424" y="2007215"/>
            <a:ext cx="5362576"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Configuration minimale requise :</a:t>
            </a:r>
          </a:p>
        </p:txBody>
      </p:sp>
      <p:sp>
        <p:nvSpPr>
          <p:cNvPr id="12" name="object 2">
            <a:extLst>
              <a:ext uri="{FF2B5EF4-FFF2-40B4-BE49-F238E27FC236}">
                <a16:creationId xmlns:a16="http://schemas.microsoft.com/office/drawing/2014/main" id="{5BF5E1E6-9BB2-A19A-813A-EFD60AC396CE}"/>
              </a:ext>
            </a:extLst>
          </p:cNvPr>
          <p:cNvSpPr txBox="1">
            <a:spLocks noGrp="1"/>
          </p:cNvSpPr>
          <p:nvPr>
            <p:ph type="title"/>
          </p:nvPr>
        </p:nvSpPr>
        <p:spPr>
          <a:xfrm>
            <a:off x="726470" y="427119"/>
            <a:ext cx="5208504"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2. Introduction et installation de VISSIM</a:t>
            </a:r>
          </a:p>
        </p:txBody>
      </p:sp>
      <p:sp>
        <p:nvSpPr>
          <p:cNvPr id="16" name="object 3">
            <a:extLst>
              <a:ext uri="{FF2B5EF4-FFF2-40B4-BE49-F238E27FC236}">
                <a16:creationId xmlns:a16="http://schemas.microsoft.com/office/drawing/2014/main" id="{BE803A99-1739-DE9A-D91D-4E87A0EC5052}"/>
              </a:ext>
            </a:extLst>
          </p:cNvPr>
          <p:cNvSpPr txBox="1"/>
          <p:nvPr/>
        </p:nvSpPr>
        <p:spPr>
          <a:xfrm>
            <a:off x="747708" y="4757866"/>
            <a:ext cx="10725152" cy="293487"/>
          </a:xfrm>
          <a:prstGeom prst="rect">
            <a:avLst/>
          </a:prstGeom>
        </p:spPr>
        <p:txBody>
          <a:bodyPr vert="horz" wrap="square" lIns="0" tIns="16329" rIns="0" bIns="0" rtlCol="0">
            <a:spAutoFit/>
          </a:bodyPr>
          <a:lstStyle/>
          <a:p>
            <a:pPr lvl="3" indent="0" defTabSz="1175644" hangingPunct="1">
              <a:lnSpc>
                <a:spcPct val="100000"/>
              </a:lnSpc>
              <a:spcBef>
                <a:spcPts val="129"/>
              </a:spcBef>
            </a:pPr>
            <a:r>
              <a:rPr lang="en-US" sz="1800" dirty="0">
                <a:solidFill>
                  <a:sysClr val="windowText" lastClr="000000"/>
                </a:solidFill>
                <a:latin typeface="Arial"/>
                <a:cs typeface="Arial"/>
              </a:rPr>
              <a:t>Suivez le </a:t>
            </a:r>
            <a:r>
              <a:rPr lang="en-US" sz="1800" b="1" dirty="0">
                <a:solidFill>
                  <a:sysClr val="windowText" lastClr="000000"/>
                </a:solidFill>
                <a:latin typeface="Arial"/>
                <a:cs typeface="Arial"/>
              </a:rPr>
              <a:t>laboratoire 1 </a:t>
            </a:r>
            <a:r>
              <a:rPr lang="en-US" sz="1800" dirty="0">
                <a:solidFill>
                  <a:sysClr val="windowText" lastClr="000000"/>
                </a:solidFill>
                <a:latin typeface="Arial"/>
                <a:cs typeface="Arial"/>
              </a:rPr>
              <a:t>pour installer </a:t>
            </a:r>
            <a:r>
              <a:rPr lang="en-US" sz="1800" b="1" dirty="0">
                <a:solidFill>
                  <a:sysClr val="windowText" lastClr="000000"/>
                </a:solidFill>
                <a:latin typeface="Arial"/>
                <a:cs typeface="Arial"/>
              </a:rPr>
              <a:t>la version étudiante de VISSIM</a:t>
            </a:r>
            <a:r>
              <a:rPr lang="en-US" sz="1800" dirty="0">
                <a:solidFill>
                  <a:sysClr val="windowText" lastClr="000000"/>
                </a:solidFill>
                <a:latin typeface="Arial"/>
                <a:cs typeface="Arial"/>
              </a:rPr>
              <a:t>.</a:t>
            </a:r>
          </a:p>
        </p:txBody>
      </p:sp>
      <p:sp>
        <p:nvSpPr>
          <p:cNvPr id="17" name="object 3">
            <a:extLst>
              <a:ext uri="{FF2B5EF4-FFF2-40B4-BE49-F238E27FC236}">
                <a16:creationId xmlns:a16="http://schemas.microsoft.com/office/drawing/2014/main" id="{8A749CD4-3E17-8866-8058-466C7B853816}"/>
              </a:ext>
            </a:extLst>
          </p:cNvPr>
          <p:cNvSpPr txBox="1"/>
          <p:nvPr/>
        </p:nvSpPr>
        <p:spPr>
          <a:xfrm>
            <a:off x="733424" y="4327531"/>
            <a:ext cx="10739436"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2.2 Télécharger la version étudiante de VISSIM et l'installer</a:t>
            </a:r>
          </a:p>
        </p:txBody>
      </p:sp>
      <p:sp>
        <p:nvSpPr>
          <p:cNvPr id="18" name="object 3">
            <a:extLst>
              <a:ext uri="{FF2B5EF4-FFF2-40B4-BE49-F238E27FC236}">
                <a16:creationId xmlns:a16="http://schemas.microsoft.com/office/drawing/2014/main" id="{0DF12CF1-354D-5091-A964-AB1D903CA38B}"/>
              </a:ext>
            </a:extLst>
          </p:cNvPr>
          <p:cNvSpPr txBox="1"/>
          <p:nvPr/>
        </p:nvSpPr>
        <p:spPr>
          <a:xfrm>
            <a:off x="747708" y="5188054"/>
            <a:ext cx="10725152" cy="583310"/>
          </a:xfrm>
          <a:prstGeom prst="rect">
            <a:avLst/>
          </a:prstGeom>
        </p:spPr>
        <p:txBody>
          <a:bodyPr vert="horz" wrap="square" lIns="0" tIns="16329" rIns="0" bIns="0" rtlCol="0">
            <a:spAutoFit/>
          </a:bodyPr>
          <a:lstStyle/>
          <a:p>
            <a:pPr marL="179388" defTabSz="1175644" hangingPunct="1">
              <a:lnSpc>
                <a:spcPct val="100000"/>
              </a:lnSpc>
              <a:spcBef>
                <a:spcPts val="129"/>
              </a:spcBef>
            </a:pPr>
            <a:r>
              <a:rPr lang="en-US" sz="1800" dirty="0">
                <a:solidFill>
                  <a:sysClr val="windowText" lastClr="000000"/>
                </a:solidFill>
                <a:latin typeface="Arial"/>
                <a:cs typeface="Arial"/>
              </a:rPr>
              <a:t>✅ </a:t>
            </a:r>
            <a:r>
              <a:rPr lang="en-GB" sz="1800" b="1" dirty="0">
                <a:solidFill>
                  <a:sysClr val="windowText" lastClr="000000"/>
                </a:solidFill>
                <a:latin typeface="Arial"/>
                <a:cs typeface="Arial"/>
              </a:rPr>
              <a:t>Téléchargez la version étudiante ici : </a:t>
            </a:r>
          </a:p>
          <a:p>
            <a:pPr marL="179388" defTabSz="1175644" hangingPunct="1">
              <a:lnSpc>
                <a:spcPct val="100000"/>
              </a:lnSpc>
              <a:spcBef>
                <a:spcPts val="129"/>
              </a:spcBef>
            </a:pPr>
            <a:r>
              <a:rPr lang="en-GB" sz="1800" b="1" dirty="0">
                <a:solidFill>
                  <a:sysClr val="windowText" lastClr="000000"/>
                </a:solidFill>
                <a:latin typeface="Arial"/>
                <a:cs typeface="Arial"/>
              </a:rPr>
              <a:t>      </a:t>
            </a:r>
            <a:r>
              <a:rPr lang="en-GB" sz="1800" dirty="0">
                <a:solidFill>
                  <a:sysClr val="windowText" lastClr="000000"/>
                </a:solidFill>
                <a:latin typeface="Arial"/>
                <a:cs typeface="Arial"/>
                <a:hlinkClick r:id="rId3"/>
              </a:rPr>
              <a:t>https://your.visum.ptvgroup.com/vision-traffic-suite-students-en</a:t>
            </a:r>
            <a:endParaRPr lang="en-GB" sz="1800" dirty="0">
              <a:solidFill>
                <a:sysClr val="windowText" lastClr="000000"/>
              </a:solidFill>
              <a:latin typeface="Arial"/>
              <a:cs typeface="Arial"/>
            </a:endParaRPr>
          </a:p>
        </p:txBody>
      </p:sp>
    </p:spTree>
    <p:extLst>
      <p:ext uri="{BB962C8B-B14F-4D97-AF65-F5344CB8AC3E}">
        <p14:creationId xmlns:p14="http://schemas.microsoft.com/office/powerpoint/2010/main" val="5975465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7AA978-D00F-20E0-8711-8C8A535860F2}"/>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B76E4D16-36A3-1DFA-25D7-3A659484C6CA}"/>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Simulation du flux de circulation dans le monde réel à Singapour :</a:t>
            </a:r>
          </a:p>
        </p:txBody>
      </p:sp>
      <p:sp>
        <p:nvSpPr>
          <p:cNvPr id="7" name="object 3">
            <a:extLst>
              <a:ext uri="{FF2B5EF4-FFF2-40B4-BE49-F238E27FC236}">
                <a16:creationId xmlns:a16="http://schemas.microsoft.com/office/drawing/2014/main" id="{FF2CE9C5-28E2-59E2-FC2A-62F0A9F8CAF2}"/>
              </a:ext>
            </a:extLst>
          </p:cNvPr>
          <p:cNvSpPr txBox="1"/>
          <p:nvPr/>
        </p:nvSpPr>
        <p:spPr>
          <a:xfrm>
            <a:off x="733424" y="1569219"/>
            <a:ext cx="10725152"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Cette vidéo montre une simulation VISSIM d'une solution de circulation proposée pour l'extension de la côte est à Singapour, axée sur des voies de virage restreintes afin d'améliorer la fluidité du trafic.</a:t>
            </a:r>
          </a:p>
        </p:txBody>
      </p:sp>
      <p:sp>
        <p:nvSpPr>
          <p:cNvPr id="4" name="object 3">
            <a:extLst>
              <a:ext uri="{FF2B5EF4-FFF2-40B4-BE49-F238E27FC236}">
                <a16:creationId xmlns:a16="http://schemas.microsoft.com/office/drawing/2014/main" id="{C3CF9827-F82E-16FF-CE99-29CDC2C8EB3E}"/>
              </a:ext>
            </a:extLst>
          </p:cNvPr>
          <p:cNvSpPr txBox="1"/>
          <p:nvPr/>
        </p:nvSpPr>
        <p:spPr>
          <a:xfrm>
            <a:off x="7629527" y="2342386"/>
            <a:ext cx="3829050" cy="1162956"/>
          </a:xfrm>
          <a:prstGeom prst="rect">
            <a:avLst/>
          </a:prstGeom>
        </p:spPr>
        <p:txBody>
          <a:bodyPr vert="horz" wrap="square" lIns="0" tIns="16329" rIns="0" bIns="0" rtlCol="0">
            <a:spAutoFit/>
          </a:bodyPr>
          <a:lstStyle/>
          <a:p>
            <a:pPr marL="16328" defTabSz="1175644" hangingPunct="1">
              <a:lnSpc>
                <a:spcPct val="100000"/>
              </a:lnSpc>
              <a:spcBef>
                <a:spcPts val="129"/>
              </a:spcBef>
              <a:defRPr/>
            </a:pPr>
            <a:r>
              <a:rPr lang="en-GB" sz="1800" b="1" dirty="0">
                <a:solidFill>
                  <a:sysClr val="windowText" lastClr="000000"/>
                </a:solidFill>
                <a:latin typeface="Arial"/>
                <a:cs typeface="Arial"/>
              </a:rPr>
              <a:t>Crédits vidéo : </a:t>
            </a:r>
            <a:r>
              <a:rPr lang="en-GB" sz="1800" dirty="0">
                <a:solidFill>
                  <a:sysClr val="windowText" lastClr="000000"/>
                </a:solidFill>
                <a:latin typeface="Arial"/>
                <a:cs typeface="Arial"/>
              </a:rPr>
              <a:t>PTV Group</a:t>
            </a:r>
          </a:p>
          <a:p>
            <a:pPr marL="16328" marR="0" lvl="0" indent="0" algn="l" defTabSz="1175644" rtl="0" eaLnBrk="1" fontAlgn="auto" latinLnBrk="0" hangingPunct="1">
              <a:lnSpc>
                <a:spcPct val="100000"/>
              </a:lnSpc>
              <a:spcBef>
                <a:spcPts val="129"/>
              </a:spcBef>
              <a:spcAft>
                <a:spcPts val="0"/>
              </a:spcAft>
              <a:buClrTx/>
              <a:buSzTx/>
              <a:buFontTx/>
              <a:buNone/>
              <a:tabLst/>
              <a:defRPr/>
            </a:pPr>
            <a:endParaRPr kumimoji="0" lang="en-GB" sz="1800" b="1" i="0" u="none" strike="noStrike" kern="0" cap="none" spc="0" normalizeH="0" baseline="0" noProof="0" dirty="0">
              <a:ln>
                <a:noFill/>
              </a:ln>
              <a:solidFill>
                <a:sysClr val="windowText" lastClr="000000"/>
              </a:solidFill>
              <a:effectLst/>
              <a:uLnTx/>
              <a:uFillTx/>
              <a:latin typeface="Arial"/>
              <a:ea typeface="+mn-ea"/>
              <a:cs typeface="Arial"/>
              <a:sym typeface="Helvetica Neue"/>
            </a:endParaRPr>
          </a:p>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1" i="0" u="none" strike="noStrike" kern="0" cap="none" spc="0" normalizeH="0" baseline="0" noProof="0" dirty="0">
                <a:ln>
                  <a:noFill/>
                </a:ln>
                <a:solidFill>
                  <a:sysClr val="windowText" lastClr="000000"/>
                </a:solidFill>
                <a:effectLst/>
                <a:uLnTx/>
                <a:uFillTx/>
                <a:latin typeface="Arial"/>
                <a:ea typeface="+mn-ea"/>
                <a:cs typeface="Arial"/>
                <a:sym typeface="Helvetica Neue"/>
              </a:rPr>
              <a:t>Lien vers la vidéo : </a:t>
            </a:r>
          </a:p>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0" i="1" u="none" strike="noStrike" kern="0" cap="none" spc="0" normalizeH="0" baseline="0" noProof="0" dirty="0">
                <a:ln>
                  <a:noFill/>
                </a:ln>
                <a:solidFill>
                  <a:sysClr val="windowText" lastClr="000000"/>
                </a:solidFill>
                <a:effectLst/>
                <a:uLnTx/>
                <a:uFillTx/>
                <a:latin typeface="Arial"/>
                <a:ea typeface="+mn-ea"/>
                <a:cs typeface="Arial"/>
                <a:sym typeface="Helvetica Neue"/>
                <a:hlinkClick r:id="rId4"/>
              </a:rPr>
              <a:t>https://youtu.be/K0Ejf0xQ_LU</a:t>
            </a:r>
            <a:endParaRPr kumimoji="0" lang="en-GB" sz="1800" b="0" i="1" u="none" strike="noStrike" kern="0" cap="none" spc="0" normalizeH="0" baseline="0" noProof="0" dirty="0">
              <a:ln>
                <a:noFill/>
              </a:ln>
              <a:solidFill>
                <a:sysClr val="windowText" lastClr="000000"/>
              </a:solidFill>
              <a:effectLst/>
              <a:uLnTx/>
              <a:uFillTx/>
              <a:latin typeface="Arial"/>
              <a:ea typeface="+mn-ea"/>
              <a:cs typeface="Arial"/>
              <a:sym typeface="Helvetica Neue"/>
            </a:endParaRPr>
          </a:p>
        </p:txBody>
      </p:sp>
      <p:pic>
        <p:nvPicPr>
          <p:cNvPr id="6" name="Online Media 5" title="Restricted Turn Lane in Singapore Corridor | PTV Vissim | Demo">
            <a:hlinkClick r:id="" action="ppaction://media"/>
            <a:extLst>
              <a:ext uri="{FF2B5EF4-FFF2-40B4-BE49-F238E27FC236}">
                <a16:creationId xmlns:a16="http://schemas.microsoft.com/office/drawing/2014/main" id="{E2B8F5F5-75B5-3272-471E-3ADF7540F680}"/>
              </a:ext>
            </a:extLst>
          </p:cNvPr>
          <p:cNvPicPr>
            <a:picLocks noRot="1" noChangeAspect="1"/>
          </p:cNvPicPr>
          <p:nvPr>
            <a:videoFile r:link="rId1"/>
          </p:nvPr>
        </p:nvPicPr>
        <p:blipFill>
          <a:blip r:embed="rId5"/>
          <a:stretch>
            <a:fillRect/>
          </a:stretch>
        </p:blipFill>
        <p:spPr>
          <a:xfrm>
            <a:off x="766092" y="2334142"/>
            <a:ext cx="6638874" cy="3750972"/>
          </a:xfrm>
          <a:prstGeom prst="rect">
            <a:avLst/>
          </a:prstGeom>
        </p:spPr>
      </p:pic>
      <p:sp>
        <p:nvSpPr>
          <p:cNvPr id="9" name="object 2">
            <a:extLst>
              <a:ext uri="{FF2B5EF4-FFF2-40B4-BE49-F238E27FC236}">
                <a16:creationId xmlns:a16="http://schemas.microsoft.com/office/drawing/2014/main" id="{05B20DD6-6B0C-4550-1EC7-ABF0B19CB20F}"/>
              </a:ext>
            </a:extLst>
          </p:cNvPr>
          <p:cNvSpPr txBox="1">
            <a:spLocks noGrp="1"/>
          </p:cNvSpPr>
          <p:nvPr>
            <p:ph type="title"/>
          </p:nvPr>
        </p:nvSpPr>
        <p:spPr>
          <a:xfrm>
            <a:off x="726470" y="417692"/>
            <a:ext cx="5303394"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Simulation du flux de circulation - Vidéo</a:t>
            </a:r>
          </a:p>
        </p:txBody>
      </p:sp>
    </p:spTree>
    <p:extLst>
      <p:ext uri="{BB962C8B-B14F-4D97-AF65-F5344CB8AC3E}">
        <p14:creationId xmlns:p14="http://schemas.microsoft.com/office/powerpoint/2010/main" val="4249763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CC7E77-A11B-EA21-28EF-2B0DB95A6B4E}"/>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34F1E464-369E-25B3-1899-6DAC3A21EB7C}"/>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03 :</a:t>
            </a:r>
          </a:p>
          <a:p>
            <a:pPr algn="ctr"/>
            <a:r>
              <a:rPr lang="en-GB" sz="3200" b="1" dirty="0">
                <a:solidFill>
                  <a:schemeClr val="bg1"/>
                </a:solidFill>
              </a:rPr>
              <a:t>Créer et exécuter une simulation VISSIM</a:t>
            </a:r>
          </a:p>
        </p:txBody>
      </p:sp>
    </p:spTree>
    <p:extLst>
      <p:ext uri="{BB962C8B-B14F-4D97-AF65-F5344CB8AC3E}">
        <p14:creationId xmlns:p14="http://schemas.microsoft.com/office/powerpoint/2010/main" val="19127663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362CCE-1E67-5B59-24C2-F4A9C0FC9628}"/>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7C8CD298-6BBF-4727-B0D1-0882B09EE9F4}"/>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3.1 Configuration d'une intersection de base pour la simulation</a:t>
            </a:r>
          </a:p>
        </p:txBody>
      </p:sp>
      <p:sp>
        <p:nvSpPr>
          <p:cNvPr id="5" name="object 3">
            <a:extLst>
              <a:ext uri="{FF2B5EF4-FFF2-40B4-BE49-F238E27FC236}">
                <a16:creationId xmlns:a16="http://schemas.microsoft.com/office/drawing/2014/main" id="{685B4B3D-9B4F-ECBF-B66E-4E84E28212B1}"/>
              </a:ext>
            </a:extLst>
          </p:cNvPr>
          <p:cNvSpPr txBox="1"/>
          <p:nvPr/>
        </p:nvSpPr>
        <p:spPr>
          <a:xfrm>
            <a:off x="747708" y="2007933"/>
            <a:ext cx="10725152" cy="1427131"/>
          </a:xfrm>
          <a:prstGeom prst="rect">
            <a:avLst/>
          </a:prstGeom>
        </p:spPr>
        <p:txBody>
          <a:bodyPr vert="horz" wrap="square" lIns="0" tIns="16329" rIns="0" bIns="0" rtlCol="0">
            <a:spAutoFit/>
          </a:bodyPr>
          <a:lstStyle/>
          <a:p>
            <a:pPr marL="473075" lvl="1" indent="-293688" defTabSz="1175644" hangingPunct="1">
              <a:lnSpc>
                <a:spcPct val="100000"/>
              </a:lnSpc>
              <a:spcBef>
                <a:spcPts val="129"/>
              </a:spcBef>
              <a:buFont typeface="+mj-lt"/>
              <a:buAutoNum type="arabicPeriod"/>
            </a:pPr>
            <a:r>
              <a:rPr lang="en-GB" sz="1800" dirty="0">
                <a:solidFill>
                  <a:sysClr val="windowText" lastClr="000000"/>
                </a:solidFill>
                <a:latin typeface="Arial"/>
                <a:cs typeface="Arial"/>
              </a:rPr>
              <a:t>Ouvrez </a:t>
            </a:r>
            <a:r>
              <a:rPr lang="en-GB" sz="1800" b="1" dirty="0">
                <a:solidFill>
                  <a:sysClr val="windowText" lastClr="000000"/>
                </a:solidFill>
                <a:latin typeface="Arial"/>
                <a:cs typeface="Arial"/>
              </a:rPr>
              <a:t>PTV VISSIM</a:t>
            </a:r>
            <a:r>
              <a:rPr lang="en-GB" sz="1800" dirty="0">
                <a:solidFill>
                  <a:sysClr val="windowText" lastClr="000000"/>
                </a:solidFill>
                <a:latin typeface="Arial"/>
                <a:cs typeface="Arial"/>
              </a:rPr>
              <a:t>.</a:t>
            </a:r>
          </a:p>
          <a:p>
            <a:pPr marL="473075" lvl="1" indent="-293688" defTabSz="1175644" hangingPunct="1">
              <a:lnSpc>
                <a:spcPct val="100000"/>
              </a:lnSpc>
              <a:spcBef>
                <a:spcPts val="129"/>
              </a:spcBef>
              <a:buFont typeface="+mj-lt"/>
              <a:buAutoNum type="arabicPeriod"/>
            </a:pPr>
            <a:r>
              <a:rPr lang="en-GB" sz="1800" dirty="0">
                <a:solidFill>
                  <a:sysClr val="windowText" lastClr="000000"/>
                </a:solidFill>
                <a:latin typeface="Arial"/>
                <a:cs typeface="Arial"/>
              </a:rPr>
              <a:t>Cliquez sur </a:t>
            </a:r>
            <a:r>
              <a:rPr lang="en-GB" sz="1800" b="1" dirty="0">
                <a:solidFill>
                  <a:sysClr val="windowText" lastClr="000000"/>
                </a:solidFill>
                <a:latin typeface="Arial"/>
                <a:cs typeface="Arial"/>
              </a:rPr>
              <a:t>Fichier &gt; Nouveau </a:t>
            </a:r>
            <a:r>
              <a:rPr lang="en-GB" sz="1800" dirty="0">
                <a:solidFill>
                  <a:sysClr val="windowText" lastClr="000000"/>
                </a:solidFill>
                <a:latin typeface="Arial"/>
                <a:cs typeface="Arial"/>
              </a:rPr>
              <a:t>pour créer un nouveau projet de simulation </a:t>
            </a:r>
            <a:br>
              <a:rPr lang="en-GB" sz="1800" dirty="0">
                <a:solidFill>
                  <a:sysClr val="windowText" lastClr="000000"/>
                </a:solidFill>
                <a:latin typeface="Arial"/>
                <a:cs typeface="Arial"/>
              </a:rPr>
            </a:br>
            <a:r>
              <a:rPr lang="en-GB" sz="1800" dirty="0">
                <a:solidFill>
                  <a:sysClr val="windowText" lastClr="000000"/>
                </a:solidFill>
                <a:latin typeface="Arial"/>
                <a:cs typeface="Arial"/>
              </a:rPr>
              <a:t>.</a:t>
            </a:r>
          </a:p>
          <a:p>
            <a:pPr marL="473075" lvl="1" indent="-293688" defTabSz="1175644" hangingPunct="1">
              <a:lnSpc>
                <a:spcPct val="100000"/>
              </a:lnSpc>
              <a:spcBef>
                <a:spcPts val="129"/>
              </a:spcBef>
              <a:buFont typeface="+mj-lt"/>
              <a:buAutoNum type="arabicPeriod"/>
            </a:pPr>
            <a:r>
              <a:rPr lang="en-GB" sz="1800" dirty="0">
                <a:solidFill>
                  <a:sysClr val="windowText" lastClr="000000"/>
                </a:solidFill>
                <a:latin typeface="Arial"/>
                <a:cs typeface="Arial"/>
              </a:rPr>
              <a:t>Enregistrez le fichier sous un nom tel que : </a:t>
            </a:r>
            <a:br>
              <a:rPr lang="en-GB" sz="1800" dirty="0">
                <a:solidFill>
                  <a:sysClr val="windowText" lastClr="000000"/>
                </a:solidFill>
                <a:latin typeface="Arial"/>
                <a:cs typeface="Arial"/>
              </a:rPr>
            </a:br>
            <a:r>
              <a:rPr lang="en-GB" sz="1800" i="1" dirty="0">
                <a:solidFill>
                  <a:sysClr val="windowText" lastClr="000000"/>
                </a:solidFill>
                <a:latin typeface="Arial"/>
                <a:cs typeface="Arial"/>
              </a:rPr>
              <a:t>VISSIM_Lab7_Klagenfurt_Intersection.inpx</a:t>
            </a:r>
          </a:p>
        </p:txBody>
      </p:sp>
      <p:sp>
        <p:nvSpPr>
          <p:cNvPr id="7" name="object 3">
            <a:extLst>
              <a:ext uri="{FF2B5EF4-FFF2-40B4-BE49-F238E27FC236}">
                <a16:creationId xmlns:a16="http://schemas.microsoft.com/office/drawing/2014/main" id="{1A99EDA6-9A92-DD72-BD5D-2EA31E7675BB}"/>
              </a:ext>
            </a:extLst>
          </p:cNvPr>
          <p:cNvSpPr txBox="1"/>
          <p:nvPr/>
        </p:nvSpPr>
        <p:spPr>
          <a:xfrm>
            <a:off x="740566" y="3813969"/>
            <a:ext cx="5841389"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Étape 2 : Localisez la zone à l'aide de la carte de fond</a:t>
            </a:r>
          </a:p>
        </p:txBody>
      </p:sp>
      <p:sp>
        <p:nvSpPr>
          <p:cNvPr id="9" name="object 3">
            <a:extLst>
              <a:ext uri="{FF2B5EF4-FFF2-40B4-BE49-F238E27FC236}">
                <a16:creationId xmlns:a16="http://schemas.microsoft.com/office/drawing/2014/main" id="{A6395ACB-E688-AE46-12E0-6A09E9E1AF30}"/>
              </a:ext>
            </a:extLst>
          </p:cNvPr>
          <p:cNvSpPr txBox="1"/>
          <p:nvPr/>
        </p:nvSpPr>
        <p:spPr>
          <a:xfrm>
            <a:off x="747708" y="4467285"/>
            <a:ext cx="5369718" cy="847485"/>
          </a:xfrm>
          <a:prstGeom prst="rect">
            <a:avLst/>
          </a:prstGeom>
        </p:spPr>
        <p:txBody>
          <a:bodyPr vert="horz" wrap="square" lIns="0" tIns="16329" rIns="0" bIns="0" rtlCol="0">
            <a:spAutoFit/>
          </a:bodyPr>
          <a:lstStyle/>
          <a:p>
            <a:pPr marL="473075" lvl="1" indent="-388938" defTabSz="1175644" hangingPunct="1">
              <a:lnSpc>
                <a:spcPct val="100000"/>
              </a:lnSpc>
              <a:spcBef>
                <a:spcPts val="129"/>
              </a:spcBef>
              <a:buFont typeface="+mj-lt"/>
              <a:buAutoNum type="arabicPeriod"/>
            </a:pPr>
            <a:r>
              <a:rPr lang="en-GB" sz="1800" dirty="0">
                <a:solidFill>
                  <a:sysClr val="windowText" lastClr="000000"/>
                </a:solidFill>
                <a:latin typeface="Arial"/>
                <a:cs typeface="Arial"/>
              </a:rPr>
              <a:t>Utilisez l'icône « Rechercher un emplacement » dans la barre de recherche  pour trouver un carrefour à Klagenfurt. </a:t>
            </a:r>
            <a:br>
              <a:rPr lang="en-GB" sz="1800" dirty="0">
                <a:solidFill>
                  <a:sysClr val="windowText" lastClr="000000"/>
                </a:solidFill>
                <a:latin typeface="Arial"/>
                <a:cs typeface="Arial"/>
              </a:rPr>
            </a:br>
            <a:r>
              <a:rPr lang="en-GB" sz="1800" dirty="0">
                <a:solidFill>
                  <a:sysClr val="windowText" lastClr="000000"/>
                </a:solidFill>
                <a:latin typeface="Arial"/>
                <a:cs typeface="Arial"/>
              </a:rPr>
              <a:t>Mot-clé : </a:t>
            </a:r>
            <a:r>
              <a:rPr lang="en-GB" sz="1800" b="1" dirty="0">
                <a:solidFill>
                  <a:sysClr val="windowText" lastClr="000000"/>
                </a:solidFill>
                <a:latin typeface="Arial"/>
                <a:cs typeface="Arial"/>
              </a:rPr>
              <a:t>Klagenfurt, Autriche</a:t>
            </a:r>
          </a:p>
        </p:txBody>
      </p:sp>
      <p:pic>
        <p:nvPicPr>
          <p:cNvPr id="10" name="Picture 9" descr="A screenshot of a computer&#10;&#10;AI-generated content may be incorrect.">
            <a:extLst>
              <a:ext uri="{FF2B5EF4-FFF2-40B4-BE49-F238E27FC236}">
                <a16:creationId xmlns:a16="http://schemas.microsoft.com/office/drawing/2014/main" id="{3FC28C2C-B5C1-3519-00A2-DC0E86B7A65B}"/>
              </a:ext>
            </a:extLst>
          </p:cNvPr>
          <p:cNvPicPr>
            <a:picLocks noChangeAspect="1"/>
          </p:cNvPicPr>
          <p:nvPr/>
        </p:nvPicPr>
        <p:blipFill>
          <a:blip r:embed="rId2"/>
          <a:stretch>
            <a:fillRect/>
          </a:stretch>
        </p:blipFill>
        <p:spPr>
          <a:xfrm>
            <a:off x="6596765" y="2675312"/>
            <a:ext cx="5039995" cy="3484245"/>
          </a:xfrm>
          <a:prstGeom prst="rect">
            <a:avLst/>
          </a:prstGeom>
        </p:spPr>
      </p:pic>
      <p:sp>
        <p:nvSpPr>
          <p:cNvPr id="4" name="object 3">
            <a:extLst>
              <a:ext uri="{FF2B5EF4-FFF2-40B4-BE49-F238E27FC236}">
                <a16:creationId xmlns:a16="http://schemas.microsoft.com/office/drawing/2014/main" id="{E9414D7F-E455-90E1-1309-12BEB4411238}"/>
              </a:ext>
            </a:extLst>
          </p:cNvPr>
          <p:cNvSpPr txBox="1"/>
          <p:nvPr/>
        </p:nvSpPr>
        <p:spPr>
          <a:xfrm>
            <a:off x="740566" y="1535771"/>
            <a:ext cx="10718010"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Étape 1 : Lancez VISSIM et créez un nouveau projet</a:t>
            </a:r>
          </a:p>
        </p:txBody>
      </p:sp>
      <p:sp>
        <p:nvSpPr>
          <p:cNvPr id="13" name="object 2">
            <a:extLst>
              <a:ext uri="{FF2B5EF4-FFF2-40B4-BE49-F238E27FC236}">
                <a16:creationId xmlns:a16="http://schemas.microsoft.com/office/drawing/2014/main" id="{0DD366A3-8332-3F76-A5AD-8A93D79DBAD6}"/>
              </a:ext>
            </a:extLst>
          </p:cNvPr>
          <p:cNvSpPr txBox="1">
            <a:spLocks noGrp="1"/>
          </p:cNvSpPr>
          <p:nvPr>
            <p:ph type="title"/>
          </p:nvPr>
        </p:nvSpPr>
        <p:spPr>
          <a:xfrm>
            <a:off x="726471" y="427119"/>
            <a:ext cx="5706394"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3. Créer et exécuter une simulation VISSIM</a:t>
            </a:r>
          </a:p>
        </p:txBody>
      </p:sp>
    </p:spTree>
    <p:extLst>
      <p:ext uri="{BB962C8B-B14F-4D97-AF65-F5344CB8AC3E}">
        <p14:creationId xmlns:p14="http://schemas.microsoft.com/office/powerpoint/2010/main" val="4728422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9B3567-44F8-F808-0719-12F7BEC8DB35}"/>
            </a:ext>
          </a:extLst>
        </p:cNvPr>
        <p:cNvGrpSpPr/>
        <p:nvPr/>
      </p:nvGrpSpPr>
      <p:grpSpPr>
        <a:xfrm>
          <a:off x="0" y="0"/>
          <a:ext cx="0" cy="0"/>
          <a:chOff x="0" y="0"/>
          <a:chExt cx="0" cy="0"/>
        </a:xfrm>
      </p:grpSpPr>
      <p:sp>
        <p:nvSpPr>
          <p:cNvPr id="5" name="object 3">
            <a:extLst>
              <a:ext uri="{FF2B5EF4-FFF2-40B4-BE49-F238E27FC236}">
                <a16:creationId xmlns:a16="http://schemas.microsoft.com/office/drawing/2014/main" id="{E04D50F3-9F48-65F1-1F9F-6D7476B9FC0E}"/>
              </a:ext>
            </a:extLst>
          </p:cNvPr>
          <p:cNvSpPr txBox="1"/>
          <p:nvPr/>
        </p:nvSpPr>
        <p:spPr>
          <a:xfrm>
            <a:off x="733424" y="1025080"/>
            <a:ext cx="10725152" cy="570486"/>
          </a:xfrm>
          <a:prstGeom prst="rect">
            <a:avLst/>
          </a:prstGeom>
        </p:spPr>
        <p:txBody>
          <a:bodyPr vert="horz" wrap="square" lIns="0" tIns="16329" rIns="0" bIns="0" rtlCol="0">
            <a:spAutoFit/>
          </a:bodyPr>
          <a:lstStyle/>
          <a:p>
            <a:pPr marL="536575" lvl="1" indent="-357188" defTabSz="1175644" hangingPunct="1">
              <a:lnSpc>
                <a:spcPct val="100000"/>
              </a:lnSpc>
              <a:spcBef>
                <a:spcPts val="129"/>
              </a:spcBef>
              <a:buFont typeface="+mj-lt"/>
              <a:buAutoNum type="arabicPeriod" startAt="2"/>
            </a:pPr>
            <a:r>
              <a:rPr lang="en-GB" sz="1800" dirty="0">
                <a:solidFill>
                  <a:sysClr val="windowText" lastClr="000000"/>
                </a:solidFill>
                <a:latin typeface="Arial"/>
                <a:cs typeface="Arial"/>
              </a:rPr>
              <a:t>Zoomez pour trouver un croisement près de l'université Alpen-Adria-Universität Klagenfurt.</a:t>
            </a:r>
            <a:br>
              <a:rPr lang="en-GB" sz="1800" dirty="0">
                <a:solidFill>
                  <a:sysClr val="windowText" lastClr="000000"/>
                </a:solidFill>
                <a:latin typeface="Arial"/>
                <a:cs typeface="Arial"/>
              </a:rPr>
            </a:br>
            <a:r>
              <a:rPr lang="en-GB" sz="1800" dirty="0">
                <a:solidFill>
                  <a:sysClr val="windowText" lastClr="000000"/>
                </a:solidFill>
                <a:latin typeface="Arial"/>
                <a:cs typeface="Arial"/>
              </a:rPr>
              <a:t>Exemple :</a:t>
            </a:r>
            <a:r>
              <a:rPr lang="en-GB" sz="1800" i="1" dirty="0">
                <a:solidFill>
                  <a:sysClr val="windowText" lastClr="000000"/>
                </a:solidFill>
                <a:latin typeface="Arial"/>
                <a:cs typeface="Arial"/>
                <a:hlinkClick r:id="rId2"/>
              </a:rPr>
              <a:t> https://maps.app.goo.gl/UYrqEas8xDv3HAz57</a:t>
            </a:r>
            <a:endParaRPr lang="en-GB" sz="1800" i="1" dirty="0">
              <a:solidFill>
                <a:sysClr val="windowText" lastClr="000000"/>
              </a:solidFill>
              <a:latin typeface="Arial"/>
              <a:cs typeface="Arial"/>
            </a:endParaRPr>
          </a:p>
        </p:txBody>
      </p:sp>
      <p:pic>
        <p:nvPicPr>
          <p:cNvPr id="12" name="Picture 11" descr="A screenshot of a computer&#10;&#10;AI-generated content may be incorrect.">
            <a:extLst>
              <a:ext uri="{FF2B5EF4-FFF2-40B4-BE49-F238E27FC236}">
                <a16:creationId xmlns:a16="http://schemas.microsoft.com/office/drawing/2014/main" id="{B0136411-B231-0E0F-754F-5ECFEF4B9960}"/>
              </a:ext>
            </a:extLst>
          </p:cNvPr>
          <p:cNvPicPr>
            <a:picLocks noChangeAspect="1"/>
          </p:cNvPicPr>
          <p:nvPr/>
        </p:nvPicPr>
        <p:blipFill>
          <a:blip r:embed="rId3"/>
          <a:stretch>
            <a:fillRect/>
          </a:stretch>
        </p:blipFill>
        <p:spPr>
          <a:xfrm>
            <a:off x="1280179" y="1852947"/>
            <a:ext cx="6248922" cy="4320000"/>
          </a:xfrm>
          <a:prstGeom prst="rect">
            <a:avLst/>
          </a:prstGeom>
        </p:spPr>
      </p:pic>
      <p:sp>
        <p:nvSpPr>
          <p:cNvPr id="4" name="object 2">
            <a:extLst>
              <a:ext uri="{FF2B5EF4-FFF2-40B4-BE49-F238E27FC236}">
                <a16:creationId xmlns:a16="http://schemas.microsoft.com/office/drawing/2014/main" id="{EE3B3A8E-D6B8-A280-85E6-F3B2F096C387}"/>
              </a:ext>
            </a:extLst>
          </p:cNvPr>
          <p:cNvSpPr txBox="1">
            <a:spLocks/>
          </p:cNvSpPr>
          <p:nvPr/>
        </p:nvSpPr>
        <p:spPr>
          <a:xfrm>
            <a:off x="726471" y="427119"/>
            <a:ext cx="5553560"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3. Créer et exécuter une simulation VISSIM</a:t>
            </a:r>
          </a:p>
        </p:txBody>
      </p:sp>
    </p:spTree>
    <p:extLst>
      <p:ext uri="{BB962C8B-B14F-4D97-AF65-F5344CB8AC3E}">
        <p14:creationId xmlns:p14="http://schemas.microsoft.com/office/powerpoint/2010/main" val="22898140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4BEFB2-C436-A802-1256-6BDAD9E53815}"/>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2DEC5FE3-D324-C216-3CE4-AA46798E33D2}"/>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Étape 3 : Dessiner des liaisons (segments de route/voie)</a:t>
            </a:r>
          </a:p>
        </p:txBody>
      </p:sp>
      <p:sp>
        <p:nvSpPr>
          <p:cNvPr id="5" name="object 3">
            <a:extLst>
              <a:ext uri="{FF2B5EF4-FFF2-40B4-BE49-F238E27FC236}">
                <a16:creationId xmlns:a16="http://schemas.microsoft.com/office/drawing/2014/main" id="{65566045-5E03-16EF-766A-6C4981282954}"/>
              </a:ext>
            </a:extLst>
          </p:cNvPr>
          <p:cNvSpPr txBox="1"/>
          <p:nvPr/>
        </p:nvSpPr>
        <p:spPr>
          <a:xfrm>
            <a:off x="733424" y="1394043"/>
            <a:ext cx="10725152" cy="539709"/>
          </a:xfrm>
          <a:prstGeom prst="rect">
            <a:avLst/>
          </a:prstGeom>
        </p:spPr>
        <p:txBody>
          <a:bodyPr vert="horz" wrap="square" lIns="0" tIns="16329" rIns="0" bIns="0" rtlCol="0">
            <a:spAutoFit/>
          </a:bodyPr>
          <a:lstStyle/>
          <a:p>
            <a:pPr marL="293688" lvl="1" indent="-293688" defTabSz="1175644" hangingPunct="1">
              <a:lnSpc>
                <a:spcPct val="100000"/>
              </a:lnSpc>
              <a:spcBef>
                <a:spcPts val="129"/>
              </a:spcBef>
              <a:buFont typeface="+mj-lt"/>
              <a:buAutoNum type="arabicPeriod"/>
            </a:pPr>
            <a:r>
              <a:rPr lang="en-GB" sz="1700" dirty="0">
                <a:solidFill>
                  <a:sysClr val="windowText" lastClr="000000"/>
                </a:solidFill>
                <a:latin typeface="Arial"/>
                <a:cs typeface="Arial"/>
              </a:rPr>
              <a:t>Dans la barre d'outils de gauche, </a:t>
            </a:r>
            <a:br>
              <a:rPr lang="en-GB" sz="1700" dirty="0">
                <a:solidFill>
                  <a:sysClr val="windowText" lastClr="000000"/>
                </a:solidFill>
                <a:latin typeface="Arial"/>
                <a:cs typeface="Arial"/>
              </a:rPr>
            </a:br>
            <a:r>
              <a:rPr lang="en-GB" sz="1700" dirty="0">
                <a:solidFill>
                  <a:sysClr val="windowText" lastClr="000000"/>
                </a:solidFill>
                <a:latin typeface="Arial"/>
                <a:cs typeface="Arial"/>
              </a:rPr>
              <a:t>cliquez sur </a:t>
            </a:r>
            <a:r>
              <a:rPr lang="en-GB" sz="1700" b="1" dirty="0">
                <a:solidFill>
                  <a:sysClr val="windowText" lastClr="000000"/>
                </a:solidFill>
                <a:latin typeface="Arial"/>
                <a:cs typeface="Arial"/>
              </a:rPr>
              <a:t>Objets réseau &gt; Liaisons.</a:t>
            </a:r>
          </a:p>
        </p:txBody>
      </p:sp>
      <p:sp>
        <p:nvSpPr>
          <p:cNvPr id="9" name="object 3">
            <a:extLst>
              <a:ext uri="{FF2B5EF4-FFF2-40B4-BE49-F238E27FC236}">
                <a16:creationId xmlns:a16="http://schemas.microsoft.com/office/drawing/2014/main" id="{20F01C7F-70DF-5E9F-4622-6E25C92420C4}"/>
              </a:ext>
            </a:extLst>
          </p:cNvPr>
          <p:cNvSpPr txBox="1"/>
          <p:nvPr/>
        </p:nvSpPr>
        <p:spPr>
          <a:xfrm>
            <a:off x="6183653" y="1394043"/>
            <a:ext cx="5369718" cy="1062929"/>
          </a:xfrm>
          <a:prstGeom prst="rect">
            <a:avLst/>
          </a:prstGeom>
        </p:spPr>
        <p:txBody>
          <a:bodyPr vert="horz" wrap="square" lIns="0" tIns="16329" rIns="0" bIns="0" rtlCol="0">
            <a:spAutoFit/>
          </a:bodyPr>
          <a:lstStyle/>
          <a:p>
            <a:pPr marL="536575" lvl="1" indent="-357188" defTabSz="1175644" hangingPunct="1">
              <a:lnSpc>
                <a:spcPct val="100000"/>
              </a:lnSpc>
              <a:spcBef>
                <a:spcPts val="129"/>
              </a:spcBef>
              <a:buFont typeface="+mj-lt"/>
              <a:buAutoNum type="arabicPeriod" startAt="2"/>
            </a:pPr>
            <a:r>
              <a:rPr lang="en-GB" sz="1700" dirty="0">
                <a:solidFill>
                  <a:sysClr val="windowText" lastClr="000000"/>
                </a:solidFill>
                <a:latin typeface="Arial"/>
                <a:cs typeface="Arial"/>
              </a:rPr>
              <a:t>Cliquez avec le bouton droit sur la route et cliquez sur une extrémité de la route pour commencer à dessiner. Suivez la géométrie réelle sur l'image satellite.</a:t>
            </a:r>
          </a:p>
        </p:txBody>
      </p:sp>
      <p:pic>
        <p:nvPicPr>
          <p:cNvPr id="11" name="Picture 10" descr="A screenshot of a computer&#10;&#10;AI-generated content may be incorrect.">
            <a:extLst>
              <a:ext uri="{FF2B5EF4-FFF2-40B4-BE49-F238E27FC236}">
                <a16:creationId xmlns:a16="http://schemas.microsoft.com/office/drawing/2014/main" id="{52B7A73B-F729-CEFE-1D70-AC600C2AB9E7}"/>
              </a:ext>
            </a:extLst>
          </p:cNvPr>
          <p:cNvPicPr>
            <a:picLocks noChangeAspect="1"/>
          </p:cNvPicPr>
          <p:nvPr/>
        </p:nvPicPr>
        <p:blipFill>
          <a:blip r:embed="rId2"/>
          <a:stretch>
            <a:fillRect/>
          </a:stretch>
        </p:blipFill>
        <p:spPr>
          <a:xfrm>
            <a:off x="6183653" y="2511654"/>
            <a:ext cx="5274918" cy="3646652"/>
          </a:xfrm>
          <a:prstGeom prst="rect">
            <a:avLst/>
          </a:prstGeom>
        </p:spPr>
      </p:pic>
      <p:pic>
        <p:nvPicPr>
          <p:cNvPr id="10" name="Picture 9">
            <a:extLst>
              <a:ext uri="{FF2B5EF4-FFF2-40B4-BE49-F238E27FC236}">
                <a16:creationId xmlns:a16="http://schemas.microsoft.com/office/drawing/2014/main" id="{3379B84E-D218-C04E-C81C-3A393205CA8D}"/>
              </a:ext>
            </a:extLst>
          </p:cNvPr>
          <p:cNvPicPr>
            <a:picLocks noChangeAspect="1"/>
          </p:cNvPicPr>
          <p:nvPr/>
        </p:nvPicPr>
        <p:blipFill>
          <a:blip r:embed="rId3"/>
          <a:stretch>
            <a:fillRect/>
          </a:stretch>
        </p:blipFill>
        <p:spPr>
          <a:xfrm>
            <a:off x="726277" y="2511654"/>
            <a:ext cx="5274918" cy="3632561"/>
          </a:xfrm>
          <a:prstGeom prst="rect">
            <a:avLst/>
          </a:prstGeom>
        </p:spPr>
      </p:pic>
      <p:sp>
        <p:nvSpPr>
          <p:cNvPr id="6" name="object 2">
            <a:extLst>
              <a:ext uri="{FF2B5EF4-FFF2-40B4-BE49-F238E27FC236}">
                <a16:creationId xmlns:a16="http://schemas.microsoft.com/office/drawing/2014/main" id="{806E3A6F-89E1-7F57-0195-C0288366775F}"/>
              </a:ext>
            </a:extLst>
          </p:cNvPr>
          <p:cNvSpPr txBox="1">
            <a:spLocks noGrp="1"/>
          </p:cNvSpPr>
          <p:nvPr>
            <p:ph type="title"/>
          </p:nvPr>
        </p:nvSpPr>
        <p:spPr>
          <a:xfrm>
            <a:off x="726471" y="427119"/>
            <a:ext cx="5536306"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3. Créer et exécuter une simulation VISSIM</a:t>
            </a:r>
          </a:p>
        </p:txBody>
      </p:sp>
    </p:spTree>
    <p:extLst>
      <p:ext uri="{BB962C8B-B14F-4D97-AF65-F5344CB8AC3E}">
        <p14:creationId xmlns:p14="http://schemas.microsoft.com/office/powerpoint/2010/main" val="14863528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B0F0C2-C394-82FB-BC4A-EE0FC548B0D3}"/>
            </a:ext>
          </a:extLst>
        </p:cNvPr>
        <p:cNvGrpSpPr/>
        <p:nvPr/>
      </p:nvGrpSpPr>
      <p:grpSpPr>
        <a:xfrm>
          <a:off x="0" y="0"/>
          <a:ext cx="0" cy="0"/>
          <a:chOff x="0" y="0"/>
          <a:chExt cx="0" cy="0"/>
        </a:xfrm>
      </p:grpSpPr>
      <p:sp>
        <p:nvSpPr>
          <p:cNvPr id="5" name="object 3">
            <a:extLst>
              <a:ext uri="{FF2B5EF4-FFF2-40B4-BE49-F238E27FC236}">
                <a16:creationId xmlns:a16="http://schemas.microsoft.com/office/drawing/2014/main" id="{A1E8D953-BA89-6181-2DA3-AF826648749C}"/>
              </a:ext>
            </a:extLst>
          </p:cNvPr>
          <p:cNvSpPr txBox="1"/>
          <p:nvPr/>
        </p:nvSpPr>
        <p:spPr>
          <a:xfrm>
            <a:off x="733424" y="938818"/>
            <a:ext cx="5362576" cy="570486"/>
          </a:xfrm>
          <a:prstGeom prst="rect">
            <a:avLst/>
          </a:prstGeom>
        </p:spPr>
        <p:txBody>
          <a:bodyPr vert="horz" wrap="square" lIns="0" tIns="16329" rIns="0" bIns="0" rtlCol="0">
            <a:spAutoFit/>
          </a:bodyPr>
          <a:lstStyle/>
          <a:p>
            <a:pPr marL="277813" lvl="1" indent="-277813" defTabSz="1175644" hangingPunct="1">
              <a:lnSpc>
                <a:spcPct val="100000"/>
              </a:lnSpc>
              <a:spcBef>
                <a:spcPts val="129"/>
              </a:spcBef>
              <a:buFont typeface="+mj-lt"/>
              <a:buAutoNum type="arabicPeriod" startAt="3"/>
            </a:pPr>
            <a:r>
              <a:rPr lang="en-GB" sz="1800" dirty="0">
                <a:solidFill>
                  <a:sysClr val="windowText" lastClr="000000"/>
                </a:solidFill>
                <a:latin typeface="Arial"/>
                <a:cs typeface="Arial"/>
              </a:rPr>
              <a:t>Définissez le nombre de voies dans les attributs du lien </a:t>
            </a:r>
            <a:br>
              <a:rPr lang="en-GB" sz="1800" dirty="0">
                <a:solidFill>
                  <a:sysClr val="windowText" lastClr="000000"/>
                </a:solidFill>
                <a:latin typeface="Arial"/>
                <a:cs typeface="Arial"/>
              </a:rPr>
            </a:br>
            <a:r>
              <a:rPr lang="en-GB" sz="1800" dirty="0">
                <a:solidFill>
                  <a:sysClr val="windowText" lastClr="000000"/>
                </a:solidFill>
                <a:latin typeface="Arial"/>
                <a:cs typeface="Arial"/>
              </a:rPr>
              <a:t>(ex : 2 voies pour les routes principales, 1 pour les routes secondaires)</a:t>
            </a:r>
          </a:p>
        </p:txBody>
      </p:sp>
      <p:pic>
        <p:nvPicPr>
          <p:cNvPr id="3" name="Picture 2" descr="A screenshot of a computer&#10;&#10;AI-generated content may be incorrect.">
            <a:extLst>
              <a:ext uri="{FF2B5EF4-FFF2-40B4-BE49-F238E27FC236}">
                <a16:creationId xmlns:a16="http://schemas.microsoft.com/office/drawing/2014/main" id="{291D3202-A696-462C-C1D1-CDCFB83D0AA1}"/>
              </a:ext>
            </a:extLst>
          </p:cNvPr>
          <p:cNvPicPr>
            <a:picLocks noChangeAspect="1"/>
          </p:cNvPicPr>
          <p:nvPr/>
        </p:nvPicPr>
        <p:blipFill>
          <a:blip r:embed="rId2"/>
          <a:stretch>
            <a:fillRect/>
          </a:stretch>
        </p:blipFill>
        <p:spPr>
          <a:xfrm>
            <a:off x="978716" y="2255194"/>
            <a:ext cx="5039995" cy="3171190"/>
          </a:xfrm>
          <a:prstGeom prst="rect">
            <a:avLst/>
          </a:prstGeom>
        </p:spPr>
      </p:pic>
      <p:sp>
        <p:nvSpPr>
          <p:cNvPr id="4" name="object 3">
            <a:extLst>
              <a:ext uri="{FF2B5EF4-FFF2-40B4-BE49-F238E27FC236}">
                <a16:creationId xmlns:a16="http://schemas.microsoft.com/office/drawing/2014/main" id="{BF3367ED-3554-0508-E94C-10CE1E1DB6E6}"/>
              </a:ext>
            </a:extLst>
          </p:cNvPr>
          <p:cNvSpPr txBox="1"/>
          <p:nvPr/>
        </p:nvSpPr>
        <p:spPr>
          <a:xfrm>
            <a:off x="6418576" y="938818"/>
            <a:ext cx="5040000" cy="570486"/>
          </a:xfrm>
          <a:prstGeom prst="rect">
            <a:avLst/>
          </a:prstGeom>
        </p:spPr>
        <p:txBody>
          <a:bodyPr vert="horz" wrap="square" lIns="0" tIns="16329" rIns="0" bIns="0" rtlCol="0">
            <a:spAutoFit/>
          </a:bodyPr>
          <a:lstStyle/>
          <a:p>
            <a:pPr marL="277813" lvl="1" indent="-277813" defTabSz="1175644" hangingPunct="1">
              <a:lnSpc>
                <a:spcPct val="100000"/>
              </a:lnSpc>
              <a:spcBef>
                <a:spcPts val="129"/>
              </a:spcBef>
              <a:buFont typeface="+mj-lt"/>
              <a:buAutoNum type="arabicPeriod" startAt="4"/>
            </a:pPr>
            <a:r>
              <a:rPr lang="en-GB" sz="1800" dirty="0">
                <a:solidFill>
                  <a:sysClr val="windowText" lastClr="000000"/>
                </a:solidFill>
                <a:latin typeface="Arial"/>
                <a:cs typeface="Arial"/>
              </a:rPr>
              <a:t>Vous pouvez modifier le lien en double-cliquant dessus ou en cliquant dessus avec le bouton droit de la souris et en sélectionnant « Modifier ».</a:t>
            </a:r>
          </a:p>
        </p:txBody>
      </p:sp>
      <p:pic>
        <p:nvPicPr>
          <p:cNvPr id="7" name="Picture 6" descr="A screenshot of a computer&#10;&#10;AI-generated content may be incorrect.">
            <a:extLst>
              <a:ext uri="{FF2B5EF4-FFF2-40B4-BE49-F238E27FC236}">
                <a16:creationId xmlns:a16="http://schemas.microsoft.com/office/drawing/2014/main" id="{22F60471-C2FC-8592-01CF-D7767C505C9D}"/>
              </a:ext>
            </a:extLst>
          </p:cNvPr>
          <p:cNvPicPr>
            <a:picLocks noChangeAspect="1"/>
          </p:cNvPicPr>
          <p:nvPr/>
        </p:nvPicPr>
        <p:blipFill>
          <a:blip r:embed="rId3"/>
          <a:stretch>
            <a:fillRect/>
          </a:stretch>
        </p:blipFill>
        <p:spPr>
          <a:xfrm>
            <a:off x="6552707" y="2139351"/>
            <a:ext cx="4879991" cy="3366868"/>
          </a:xfrm>
          <a:prstGeom prst="rect">
            <a:avLst/>
          </a:prstGeom>
        </p:spPr>
      </p:pic>
      <p:sp>
        <p:nvSpPr>
          <p:cNvPr id="9" name="object 3">
            <a:extLst>
              <a:ext uri="{FF2B5EF4-FFF2-40B4-BE49-F238E27FC236}">
                <a16:creationId xmlns:a16="http://schemas.microsoft.com/office/drawing/2014/main" id="{12C5E875-5C94-700F-4C51-6CB80A8C1084}"/>
              </a:ext>
            </a:extLst>
          </p:cNvPr>
          <p:cNvSpPr txBox="1"/>
          <p:nvPr/>
        </p:nvSpPr>
        <p:spPr>
          <a:xfrm>
            <a:off x="733424" y="5615394"/>
            <a:ext cx="8161001" cy="247321"/>
          </a:xfrm>
          <a:prstGeom prst="rect">
            <a:avLst/>
          </a:prstGeom>
        </p:spPr>
        <p:txBody>
          <a:bodyPr vert="horz" wrap="square" lIns="0" tIns="16329" rIns="0" bIns="0" rtlCol="0">
            <a:spAutoFit/>
          </a:bodyPr>
          <a:lstStyle/>
          <a:p>
            <a:pPr marL="16328" lvl="1" indent="0" defTabSz="1175644" hangingPunct="1">
              <a:lnSpc>
                <a:spcPct val="100000"/>
              </a:lnSpc>
              <a:spcBef>
                <a:spcPts val="129"/>
              </a:spcBef>
            </a:pPr>
            <a:r>
              <a:rPr lang="en-GB" sz="1500" dirty="0">
                <a:solidFill>
                  <a:sysClr val="windowText" lastClr="000000"/>
                </a:solidFill>
                <a:latin typeface="Arial"/>
                <a:cs typeface="Arial"/>
              </a:rPr>
              <a:t>En fonction de la route, vous pouvez modifier les attributs des liaisons :</a:t>
            </a:r>
          </a:p>
        </p:txBody>
      </p:sp>
      <p:sp>
        <p:nvSpPr>
          <p:cNvPr id="10" name="object 3">
            <a:extLst>
              <a:ext uri="{FF2B5EF4-FFF2-40B4-BE49-F238E27FC236}">
                <a16:creationId xmlns:a16="http://schemas.microsoft.com/office/drawing/2014/main" id="{B2FA89CA-3453-B7AF-D9B9-7FD545C4EA6D}"/>
              </a:ext>
            </a:extLst>
          </p:cNvPr>
          <p:cNvSpPr txBox="1"/>
          <p:nvPr/>
        </p:nvSpPr>
        <p:spPr>
          <a:xfrm>
            <a:off x="733423" y="5988546"/>
            <a:ext cx="10972621" cy="247321"/>
          </a:xfrm>
          <a:prstGeom prst="rect">
            <a:avLst/>
          </a:prstGeom>
        </p:spPr>
        <p:txBody>
          <a:bodyPr vert="horz" wrap="square" lIns="0" tIns="16329" rIns="0" bIns="0" rtlCol="0">
            <a:spAutoFit/>
          </a:bodyPr>
          <a:lstStyle/>
          <a:p>
            <a:pPr marL="16328" lvl="1" indent="0" defTabSz="1175644" hangingPunct="1">
              <a:lnSpc>
                <a:spcPct val="100000"/>
              </a:lnSpc>
              <a:spcBef>
                <a:spcPts val="129"/>
              </a:spcBef>
            </a:pPr>
            <a:r>
              <a:rPr lang="en-US" sz="1500" dirty="0">
                <a:solidFill>
                  <a:sysClr val="windowText" lastClr="000000"/>
                </a:solidFill>
                <a:latin typeface="Arial"/>
                <a:cs typeface="Arial"/>
              </a:rPr>
              <a:t>✅ </a:t>
            </a:r>
            <a:r>
              <a:rPr lang="en-GB" sz="1500" dirty="0">
                <a:solidFill>
                  <a:sysClr val="windowText" lastClr="000000"/>
                </a:solidFill>
                <a:latin typeface="Arial"/>
                <a:cs typeface="Arial"/>
              </a:rPr>
              <a:t>Numéro de liaison, nombre de voies, nom, type </a:t>
            </a:r>
            <a:r>
              <a:rPr lang="en-GB" sz="1500" dirty="0" err="1">
                <a:solidFill>
                  <a:sysClr val="windowText" lastClr="000000"/>
                </a:solidFill>
                <a:latin typeface="Arial"/>
                <a:cs typeface="Arial"/>
              </a:rPr>
              <a:t>de comportement</a:t>
            </a:r>
            <a:r>
              <a:rPr lang="en-GB" sz="1500" dirty="0">
                <a:solidFill>
                  <a:sysClr val="windowText" lastClr="000000"/>
                </a:solidFill>
                <a:latin typeface="Arial"/>
                <a:cs typeface="Arial"/>
              </a:rPr>
              <a:t> de la liaison, type d'affichage, niveau, largeur de voie, etc.</a:t>
            </a:r>
          </a:p>
        </p:txBody>
      </p:sp>
      <p:sp>
        <p:nvSpPr>
          <p:cNvPr id="8" name="object 2">
            <a:extLst>
              <a:ext uri="{FF2B5EF4-FFF2-40B4-BE49-F238E27FC236}">
                <a16:creationId xmlns:a16="http://schemas.microsoft.com/office/drawing/2014/main" id="{6D888A75-BAE0-1B6A-37C3-590F559FBEA3}"/>
              </a:ext>
            </a:extLst>
          </p:cNvPr>
          <p:cNvSpPr txBox="1">
            <a:spLocks noGrp="1"/>
          </p:cNvSpPr>
          <p:nvPr>
            <p:ph type="title"/>
          </p:nvPr>
        </p:nvSpPr>
        <p:spPr>
          <a:xfrm>
            <a:off x="726470" y="427119"/>
            <a:ext cx="5475921"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3. Créer et exécuter une simulation VISSIM</a:t>
            </a:r>
          </a:p>
        </p:txBody>
      </p:sp>
    </p:spTree>
    <p:extLst>
      <p:ext uri="{BB962C8B-B14F-4D97-AF65-F5344CB8AC3E}">
        <p14:creationId xmlns:p14="http://schemas.microsoft.com/office/powerpoint/2010/main" val="26265858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B7FC89-5231-9B77-A011-9B8C749AA409}"/>
            </a:ext>
          </a:extLst>
        </p:cNvPr>
        <p:cNvGrpSpPr/>
        <p:nvPr/>
      </p:nvGrpSpPr>
      <p:grpSpPr>
        <a:xfrm>
          <a:off x="0" y="0"/>
          <a:ext cx="0" cy="0"/>
          <a:chOff x="0" y="0"/>
          <a:chExt cx="0" cy="0"/>
        </a:xfrm>
      </p:grpSpPr>
      <p:sp>
        <p:nvSpPr>
          <p:cNvPr id="5" name="object 3">
            <a:extLst>
              <a:ext uri="{FF2B5EF4-FFF2-40B4-BE49-F238E27FC236}">
                <a16:creationId xmlns:a16="http://schemas.microsoft.com/office/drawing/2014/main" id="{838FF643-426F-356D-00FB-A82D12EA71C1}"/>
              </a:ext>
            </a:extLst>
          </p:cNvPr>
          <p:cNvSpPr txBox="1"/>
          <p:nvPr/>
        </p:nvSpPr>
        <p:spPr>
          <a:xfrm>
            <a:off x="733424" y="861180"/>
            <a:ext cx="10725152" cy="1062929"/>
          </a:xfrm>
          <a:prstGeom prst="rect">
            <a:avLst/>
          </a:prstGeom>
        </p:spPr>
        <p:txBody>
          <a:bodyPr vert="horz" wrap="square" lIns="0" tIns="16329" rIns="0" bIns="0" rtlCol="0">
            <a:spAutoFit/>
          </a:bodyPr>
          <a:lstStyle/>
          <a:p>
            <a:pPr marL="354013" lvl="1" indent="-354013" defTabSz="1175644" hangingPunct="1">
              <a:lnSpc>
                <a:spcPct val="100000"/>
              </a:lnSpc>
              <a:spcBef>
                <a:spcPts val="129"/>
              </a:spcBef>
              <a:buFont typeface="+mj-lt"/>
              <a:buAutoNum type="arabicPeriod" startAt="5"/>
            </a:pPr>
            <a:r>
              <a:rPr lang="en-GB" sz="1700" dirty="0">
                <a:solidFill>
                  <a:sysClr val="windowText" lastClr="000000"/>
                </a:solidFill>
                <a:latin typeface="Arial"/>
                <a:cs typeface="Arial"/>
              </a:rPr>
              <a:t>Vous pouvez augmenter ou réduire le nombre de voies en faisant glisser les bords et modifier la longueur et la position finale des voies en cliquant sur les deux points jaunes. La voie de circulation des véhicules (trajet emprunté par les véhicules) est indiquée par les flèches. Vous pouvez modifier le trajet en faisant glisser les deux points.</a:t>
            </a:r>
          </a:p>
        </p:txBody>
      </p:sp>
      <p:pic>
        <p:nvPicPr>
          <p:cNvPr id="12" name="Picture 11" descr="A screenshot of a computer&#10;&#10;AI-generated content may be incorrect.">
            <a:extLst>
              <a:ext uri="{FF2B5EF4-FFF2-40B4-BE49-F238E27FC236}">
                <a16:creationId xmlns:a16="http://schemas.microsoft.com/office/drawing/2014/main" id="{A8ECA661-8E84-4CB6-80DC-C6F30C885472}"/>
              </a:ext>
            </a:extLst>
          </p:cNvPr>
          <p:cNvPicPr>
            <a:picLocks noChangeAspect="1"/>
          </p:cNvPicPr>
          <p:nvPr/>
        </p:nvPicPr>
        <p:blipFill>
          <a:blip r:embed="rId2"/>
          <a:stretch>
            <a:fillRect/>
          </a:stretch>
        </p:blipFill>
        <p:spPr>
          <a:xfrm>
            <a:off x="5727066" y="2235588"/>
            <a:ext cx="5731510" cy="3959860"/>
          </a:xfrm>
          <a:prstGeom prst="rect">
            <a:avLst/>
          </a:prstGeom>
        </p:spPr>
      </p:pic>
      <p:pic>
        <p:nvPicPr>
          <p:cNvPr id="18" name="Picture 17">
            <a:extLst>
              <a:ext uri="{FF2B5EF4-FFF2-40B4-BE49-F238E27FC236}">
                <a16:creationId xmlns:a16="http://schemas.microsoft.com/office/drawing/2014/main" id="{984C9FE7-6B7A-4087-77A7-9CDF3A0F469E}"/>
              </a:ext>
            </a:extLst>
          </p:cNvPr>
          <p:cNvPicPr>
            <a:picLocks noChangeAspect="1"/>
          </p:cNvPicPr>
          <p:nvPr/>
        </p:nvPicPr>
        <p:blipFill>
          <a:blip r:embed="rId3"/>
          <a:srcRect b="10880"/>
          <a:stretch>
            <a:fillRect/>
          </a:stretch>
        </p:blipFill>
        <p:spPr>
          <a:xfrm>
            <a:off x="1081033" y="4667552"/>
            <a:ext cx="4087766" cy="1527896"/>
          </a:xfrm>
          <a:prstGeom prst="rect">
            <a:avLst/>
          </a:prstGeom>
        </p:spPr>
      </p:pic>
      <p:sp>
        <p:nvSpPr>
          <p:cNvPr id="2" name="object 3">
            <a:extLst>
              <a:ext uri="{FF2B5EF4-FFF2-40B4-BE49-F238E27FC236}">
                <a16:creationId xmlns:a16="http://schemas.microsoft.com/office/drawing/2014/main" id="{6C5C2E50-DECB-80FF-5A2D-0DD764E027B0}"/>
              </a:ext>
            </a:extLst>
          </p:cNvPr>
          <p:cNvSpPr txBox="1"/>
          <p:nvPr/>
        </p:nvSpPr>
        <p:spPr>
          <a:xfrm>
            <a:off x="733424" y="1962727"/>
            <a:ext cx="4920927" cy="2632589"/>
          </a:xfrm>
          <a:prstGeom prst="rect">
            <a:avLst/>
          </a:prstGeom>
        </p:spPr>
        <p:txBody>
          <a:bodyPr vert="horz" wrap="square" lIns="0" tIns="16329" rIns="0" bIns="0" rtlCol="0">
            <a:spAutoFit/>
          </a:bodyPr>
          <a:lstStyle/>
          <a:p>
            <a:pPr marL="361950" lvl="1" indent="-361950" defTabSz="1175644" hangingPunct="1">
              <a:lnSpc>
                <a:spcPct val="100000"/>
              </a:lnSpc>
              <a:spcBef>
                <a:spcPts val="129"/>
              </a:spcBef>
              <a:buFont typeface="+mj-lt"/>
              <a:buAutoNum type="arabicPeriod" startAt="6"/>
            </a:pPr>
            <a:r>
              <a:rPr lang="en-GB" sz="1700" dirty="0">
                <a:solidFill>
                  <a:sysClr val="windowText" lastClr="000000"/>
                </a:solidFill>
                <a:latin typeface="Arial"/>
                <a:cs typeface="Arial"/>
              </a:rPr>
              <a:t>Ajoutez des points pour les voies courbes (facultatif mais recommandé) : après avoir dessiné un lien, cliquez dessus avec le bouton droit de la souris et cliquez sur « Ajouter des points » pour lisser les courbes, ce qui est particulièrement utile pour les voies légèrement courbées. En ajoutant des points, vous pouvez « générer une spline » pour courber les liens, et vous pouvez décider du nombre de points par segment.</a:t>
            </a:r>
          </a:p>
        </p:txBody>
      </p:sp>
      <p:sp>
        <p:nvSpPr>
          <p:cNvPr id="3" name="object 2">
            <a:extLst>
              <a:ext uri="{FF2B5EF4-FFF2-40B4-BE49-F238E27FC236}">
                <a16:creationId xmlns:a16="http://schemas.microsoft.com/office/drawing/2014/main" id="{49D72FDF-D644-5292-EE0B-4283166C495D}"/>
              </a:ext>
            </a:extLst>
          </p:cNvPr>
          <p:cNvSpPr txBox="1">
            <a:spLocks/>
          </p:cNvSpPr>
          <p:nvPr/>
        </p:nvSpPr>
        <p:spPr>
          <a:xfrm>
            <a:off x="726471" y="427119"/>
            <a:ext cx="5562186"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3. Créer et exécuter une simulation VISSIM</a:t>
            </a:r>
          </a:p>
        </p:txBody>
      </p:sp>
    </p:spTree>
    <p:extLst>
      <p:ext uri="{BB962C8B-B14F-4D97-AF65-F5344CB8AC3E}">
        <p14:creationId xmlns:p14="http://schemas.microsoft.com/office/powerpoint/2010/main" val="29869375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959726039"/>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264E8A-A8C9-6AAD-8805-E517C47F1459}"/>
            </a:ext>
          </a:extLst>
        </p:cNvPr>
        <p:cNvGrpSpPr/>
        <p:nvPr/>
      </p:nvGrpSpPr>
      <p:grpSpPr>
        <a:xfrm>
          <a:off x="0" y="0"/>
          <a:ext cx="0" cy="0"/>
          <a:chOff x="0" y="0"/>
          <a:chExt cx="0" cy="0"/>
        </a:xfrm>
      </p:grpSpPr>
      <p:sp>
        <p:nvSpPr>
          <p:cNvPr id="5" name="object 3">
            <a:extLst>
              <a:ext uri="{FF2B5EF4-FFF2-40B4-BE49-F238E27FC236}">
                <a16:creationId xmlns:a16="http://schemas.microsoft.com/office/drawing/2014/main" id="{11B1ED56-1314-6436-8500-D714792FD27A}"/>
              </a:ext>
            </a:extLst>
          </p:cNvPr>
          <p:cNvSpPr txBox="1"/>
          <p:nvPr/>
        </p:nvSpPr>
        <p:spPr>
          <a:xfrm>
            <a:off x="733424" y="1025080"/>
            <a:ext cx="10725152" cy="293487"/>
          </a:xfrm>
          <a:prstGeom prst="rect">
            <a:avLst/>
          </a:prstGeom>
        </p:spPr>
        <p:txBody>
          <a:bodyPr vert="horz" wrap="square" lIns="0" tIns="16329" rIns="0" bIns="0" rtlCol="0">
            <a:spAutoFit/>
          </a:bodyPr>
          <a:lstStyle/>
          <a:p>
            <a:pPr marL="244928" lvl="1" indent="-228600" defTabSz="1175644" hangingPunct="1">
              <a:lnSpc>
                <a:spcPct val="100000"/>
              </a:lnSpc>
              <a:spcBef>
                <a:spcPts val="129"/>
              </a:spcBef>
              <a:buFont typeface="+mj-lt"/>
              <a:buAutoNum type="arabicPeriod" startAt="7"/>
            </a:pPr>
            <a:r>
              <a:rPr lang="en-GB" sz="1800" dirty="0">
                <a:solidFill>
                  <a:sysClr val="windowText" lastClr="000000"/>
                </a:solidFill>
                <a:latin typeface="Arial"/>
                <a:cs typeface="Arial"/>
              </a:rPr>
              <a:t> Répétez l'opération pour toutes les routes entrantes et sortantes formant l'intersection.</a:t>
            </a:r>
          </a:p>
        </p:txBody>
      </p:sp>
      <p:pic>
        <p:nvPicPr>
          <p:cNvPr id="9" name="Picture 8">
            <a:extLst>
              <a:ext uri="{FF2B5EF4-FFF2-40B4-BE49-F238E27FC236}">
                <a16:creationId xmlns:a16="http://schemas.microsoft.com/office/drawing/2014/main" id="{4697FCE0-A1CA-7A62-156E-83DB7A5B5160}"/>
              </a:ext>
            </a:extLst>
          </p:cNvPr>
          <p:cNvPicPr>
            <a:picLocks noChangeAspect="1"/>
          </p:cNvPicPr>
          <p:nvPr/>
        </p:nvPicPr>
        <p:blipFill>
          <a:blip r:embed="rId2"/>
          <a:stretch>
            <a:fillRect/>
          </a:stretch>
        </p:blipFill>
        <p:spPr>
          <a:xfrm>
            <a:off x="1072169" y="1491504"/>
            <a:ext cx="6784582" cy="4680000"/>
          </a:xfrm>
          <a:prstGeom prst="rect">
            <a:avLst/>
          </a:prstGeom>
        </p:spPr>
      </p:pic>
      <p:sp>
        <p:nvSpPr>
          <p:cNvPr id="7" name="object 2">
            <a:extLst>
              <a:ext uri="{FF2B5EF4-FFF2-40B4-BE49-F238E27FC236}">
                <a16:creationId xmlns:a16="http://schemas.microsoft.com/office/drawing/2014/main" id="{5EC29C49-E5F8-1F3B-0C57-4B747B3BF28E}"/>
              </a:ext>
            </a:extLst>
          </p:cNvPr>
          <p:cNvSpPr txBox="1">
            <a:spLocks noGrp="1"/>
          </p:cNvSpPr>
          <p:nvPr>
            <p:ph type="title"/>
          </p:nvPr>
        </p:nvSpPr>
        <p:spPr>
          <a:xfrm>
            <a:off x="726471" y="427119"/>
            <a:ext cx="5527680"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3. Créer et exécuter une simulation VISSIM</a:t>
            </a:r>
          </a:p>
        </p:txBody>
      </p:sp>
    </p:spTree>
    <p:extLst>
      <p:ext uri="{BB962C8B-B14F-4D97-AF65-F5344CB8AC3E}">
        <p14:creationId xmlns:p14="http://schemas.microsoft.com/office/powerpoint/2010/main" val="13303470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E77586-B37E-A641-CDAF-2D5517CCECA7}"/>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C0135A34-54C7-43DD-F67D-79DE611B9E89}"/>
              </a:ext>
            </a:extLst>
          </p:cNvPr>
          <p:cNvSpPr txBox="1"/>
          <p:nvPr/>
        </p:nvSpPr>
        <p:spPr>
          <a:xfrm>
            <a:off x="733424" y="887061"/>
            <a:ext cx="10725152" cy="583310"/>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Étape 4 : Ajouter des connecteurs</a:t>
            </a:r>
          </a:p>
          <a:p>
            <a:pPr marL="16328" defTabSz="1175644" hangingPunct="1">
              <a:lnSpc>
                <a:spcPct val="100000"/>
              </a:lnSpc>
              <a:spcBef>
                <a:spcPts val="129"/>
              </a:spcBef>
            </a:pPr>
            <a:r>
              <a:rPr lang="en-GB" sz="1800" b="1" dirty="0">
                <a:solidFill>
                  <a:sysClr val="windowText" lastClr="000000"/>
                </a:solidFill>
                <a:latin typeface="Arial"/>
                <a:cs typeface="Arial"/>
              </a:rPr>
              <a:t>            </a:t>
            </a:r>
            <a:r>
              <a:rPr lang="en-US" sz="1800" dirty="0">
                <a:solidFill>
                  <a:sysClr val="windowText" lastClr="000000"/>
                </a:solidFill>
                <a:latin typeface="Arial"/>
                <a:cs typeface="Arial"/>
              </a:rPr>
              <a:t>✅ </a:t>
            </a:r>
            <a:r>
              <a:rPr lang="en-GB" sz="1800" dirty="0">
                <a:solidFill>
                  <a:sysClr val="windowText" lastClr="000000"/>
                </a:solidFill>
                <a:latin typeface="Arial"/>
                <a:cs typeface="Arial"/>
              </a:rPr>
              <a:t>Coudes, séparateurs, extensions, connecteurs et mouvements croisés</a:t>
            </a:r>
          </a:p>
        </p:txBody>
      </p:sp>
      <p:sp>
        <p:nvSpPr>
          <p:cNvPr id="5" name="object 3">
            <a:extLst>
              <a:ext uri="{FF2B5EF4-FFF2-40B4-BE49-F238E27FC236}">
                <a16:creationId xmlns:a16="http://schemas.microsoft.com/office/drawing/2014/main" id="{BB52446A-13B9-A8C1-7C7F-BFE45E1BDA2F}"/>
              </a:ext>
            </a:extLst>
          </p:cNvPr>
          <p:cNvSpPr txBox="1"/>
          <p:nvPr/>
        </p:nvSpPr>
        <p:spPr>
          <a:xfrm>
            <a:off x="726282" y="1722577"/>
            <a:ext cx="10725152" cy="570486"/>
          </a:xfrm>
          <a:prstGeom prst="rect">
            <a:avLst/>
          </a:prstGeom>
        </p:spPr>
        <p:txBody>
          <a:bodyPr vert="horz" wrap="square" lIns="0" tIns="16329" rIns="0" bIns="0" rtlCol="0">
            <a:spAutoFit/>
          </a:bodyPr>
          <a:lstStyle/>
          <a:p>
            <a:pPr marL="295275" lvl="1" indent="-295275" defTabSz="1175644" hangingPunct="1">
              <a:lnSpc>
                <a:spcPct val="100000"/>
              </a:lnSpc>
              <a:spcBef>
                <a:spcPts val="129"/>
              </a:spcBef>
              <a:buFont typeface="+mj-lt"/>
              <a:buAutoNum type="arabicPeriod"/>
            </a:pPr>
            <a:r>
              <a:rPr lang="en-GB" sz="1800" dirty="0">
                <a:solidFill>
                  <a:sysClr val="windowText" lastClr="000000"/>
                </a:solidFill>
                <a:latin typeface="Arial"/>
                <a:cs typeface="Arial"/>
              </a:rPr>
              <a:t>Appuyez sur </a:t>
            </a:r>
            <a:r>
              <a:rPr lang="en-GB" sz="1800" b="1" dirty="0">
                <a:solidFill>
                  <a:sysClr val="windowText" lastClr="000000"/>
                </a:solidFill>
                <a:latin typeface="Arial"/>
                <a:cs typeface="Arial"/>
              </a:rPr>
              <a:t>CTRL + RMB </a:t>
            </a:r>
            <a:r>
              <a:rPr lang="en-GB" sz="1800" dirty="0">
                <a:solidFill>
                  <a:sysClr val="windowText" lastClr="000000"/>
                </a:solidFill>
                <a:latin typeface="Arial"/>
                <a:cs typeface="Arial"/>
              </a:rPr>
              <a:t>(bouton droit de la souris) à l'extrémité du premier lien et </a:t>
            </a:r>
            <a:r>
              <a:rPr lang="en-GB" sz="1800" b="1" dirty="0">
                <a:solidFill>
                  <a:sysClr val="windowText" lastClr="000000"/>
                </a:solidFill>
                <a:latin typeface="Arial"/>
                <a:cs typeface="Arial"/>
              </a:rPr>
              <a:t>glissez-déposez </a:t>
            </a:r>
            <a:r>
              <a:rPr lang="en-GB" sz="1800" dirty="0">
                <a:solidFill>
                  <a:sysClr val="windowText" lastClr="000000"/>
                </a:solidFill>
                <a:latin typeface="Arial"/>
                <a:cs typeface="Arial"/>
              </a:rPr>
              <a:t>vers le deuxième lien pour dessiner des connecteurs.</a:t>
            </a:r>
            <a:endParaRPr lang="en-GB" sz="1800" b="1" dirty="0">
              <a:solidFill>
                <a:sysClr val="windowText" lastClr="000000"/>
              </a:solidFill>
              <a:latin typeface="Arial"/>
              <a:cs typeface="Arial"/>
            </a:endParaRPr>
          </a:p>
        </p:txBody>
      </p:sp>
      <p:pic>
        <p:nvPicPr>
          <p:cNvPr id="7" name="Picture 6" descr="A screenshot of a computer&#10;&#10;AI-generated content may be incorrect.">
            <a:extLst>
              <a:ext uri="{FF2B5EF4-FFF2-40B4-BE49-F238E27FC236}">
                <a16:creationId xmlns:a16="http://schemas.microsoft.com/office/drawing/2014/main" id="{A27C836A-3E1E-E51A-D61B-D94597B7DA58}"/>
              </a:ext>
            </a:extLst>
          </p:cNvPr>
          <p:cNvPicPr>
            <a:picLocks noChangeAspect="1"/>
          </p:cNvPicPr>
          <p:nvPr/>
        </p:nvPicPr>
        <p:blipFill>
          <a:blip r:embed="rId2"/>
          <a:stretch>
            <a:fillRect/>
          </a:stretch>
        </p:blipFill>
        <p:spPr>
          <a:xfrm>
            <a:off x="3253895" y="2343271"/>
            <a:ext cx="5669925" cy="3911870"/>
          </a:xfrm>
          <a:prstGeom prst="rect">
            <a:avLst/>
          </a:prstGeom>
        </p:spPr>
      </p:pic>
      <p:sp>
        <p:nvSpPr>
          <p:cNvPr id="6" name="object 2">
            <a:extLst>
              <a:ext uri="{FF2B5EF4-FFF2-40B4-BE49-F238E27FC236}">
                <a16:creationId xmlns:a16="http://schemas.microsoft.com/office/drawing/2014/main" id="{A0E9C1AB-4FD8-BCE3-FE6E-0485DCCB921D}"/>
              </a:ext>
            </a:extLst>
          </p:cNvPr>
          <p:cNvSpPr txBox="1">
            <a:spLocks noGrp="1"/>
          </p:cNvSpPr>
          <p:nvPr>
            <p:ph type="title"/>
          </p:nvPr>
        </p:nvSpPr>
        <p:spPr>
          <a:xfrm>
            <a:off x="726470" y="427119"/>
            <a:ext cx="5553559"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3. Créer et exécuter une simulation VISSIM</a:t>
            </a:r>
          </a:p>
        </p:txBody>
      </p:sp>
    </p:spTree>
    <p:extLst>
      <p:ext uri="{BB962C8B-B14F-4D97-AF65-F5344CB8AC3E}">
        <p14:creationId xmlns:p14="http://schemas.microsoft.com/office/powerpoint/2010/main" val="9335822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E92854-BD11-61E8-D8DB-DE7E258492ED}"/>
            </a:ext>
          </a:extLst>
        </p:cNvPr>
        <p:cNvGrpSpPr/>
        <p:nvPr/>
      </p:nvGrpSpPr>
      <p:grpSpPr>
        <a:xfrm>
          <a:off x="0" y="0"/>
          <a:ext cx="0" cy="0"/>
          <a:chOff x="0" y="0"/>
          <a:chExt cx="0" cy="0"/>
        </a:xfrm>
      </p:grpSpPr>
      <p:sp>
        <p:nvSpPr>
          <p:cNvPr id="9" name="object 3">
            <a:extLst>
              <a:ext uri="{FF2B5EF4-FFF2-40B4-BE49-F238E27FC236}">
                <a16:creationId xmlns:a16="http://schemas.microsoft.com/office/drawing/2014/main" id="{7C478135-EDEA-C184-C108-2A603B68E8CE}"/>
              </a:ext>
            </a:extLst>
          </p:cNvPr>
          <p:cNvSpPr txBox="1"/>
          <p:nvPr/>
        </p:nvSpPr>
        <p:spPr>
          <a:xfrm>
            <a:off x="726282" y="938816"/>
            <a:ext cx="5476221" cy="3076300"/>
          </a:xfrm>
          <a:prstGeom prst="rect">
            <a:avLst/>
          </a:prstGeom>
        </p:spPr>
        <p:txBody>
          <a:bodyPr vert="horz" wrap="square" lIns="0" tIns="16329" rIns="0" bIns="0" rtlCol="0">
            <a:spAutoFit/>
          </a:bodyPr>
          <a:lstStyle/>
          <a:p>
            <a:pPr marL="295275" lvl="1" indent="-295275" defTabSz="1175644" hangingPunct="1">
              <a:lnSpc>
                <a:spcPct val="100000"/>
              </a:lnSpc>
              <a:spcBef>
                <a:spcPts val="129"/>
              </a:spcBef>
              <a:buFont typeface="+mj-lt"/>
              <a:buAutoNum type="arabicPeriod" startAt="2"/>
            </a:pPr>
            <a:r>
              <a:rPr lang="en-GB" sz="1800" dirty="0">
                <a:solidFill>
                  <a:sysClr val="windowText" lastClr="000000"/>
                </a:solidFill>
                <a:latin typeface="Arial"/>
                <a:cs typeface="Arial"/>
              </a:rPr>
              <a:t>Répétez le même processus pour toutes les possibilités de virage : </a:t>
            </a:r>
            <a:br>
              <a:rPr lang="en-GB" sz="1800" dirty="0">
                <a:solidFill>
                  <a:sysClr val="windowText" lastClr="000000"/>
                </a:solidFill>
                <a:latin typeface="Arial"/>
                <a:cs typeface="Arial"/>
              </a:rPr>
            </a:br>
            <a:r>
              <a:rPr lang="en-US" sz="1800" dirty="0">
                <a:solidFill>
                  <a:sysClr val="windowText" lastClr="000000"/>
                </a:solidFill>
                <a:latin typeface="Arial"/>
                <a:cs typeface="Arial"/>
              </a:rPr>
              <a:t>✅ </a:t>
            </a:r>
            <a:r>
              <a:rPr lang="en-GB" sz="1800" dirty="0">
                <a:solidFill>
                  <a:sysClr val="windowText" lastClr="000000"/>
                </a:solidFill>
                <a:latin typeface="Arial"/>
                <a:cs typeface="Arial"/>
              </a:rPr>
              <a:t>Virage à gauche </a:t>
            </a:r>
            <a:br>
              <a:rPr lang="en-GB" sz="1800" dirty="0">
                <a:solidFill>
                  <a:sysClr val="windowText" lastClr="000000"/>
                </a:solidFill>
                <a:latin typeface="Arial"/>
                <a:cs typeface="Arial"/>
              </a:rPr>
            </a:br>
            <a:r>
              <a:rPr lang="en-US" sz="1800" dirty="0">
                <a:solidFill>
                  <a:sysClr val="windowText" lastClr="000000"/>
                </a:solidFill>
                <a:latin typeface="Arial"/>
                <a:cs typeface="Arial"/>
              </a:rPr>
              <a:t>✅ </a:t>
            </a:r>
            <a:r>
              <a:rPr lang="en-GB" sz="1800" dirty="0">
                <a:solidFill>
                  <a:sysClr val="windowText" lastClr="000000"/>
                </a:solidFill>
                <a:latin typeface="Arial"/>
                <a:cs typeface="Arial"/>
              </a:rPr>
              <a:t>Virage </a:t>
            </a:r>
            <a:r>
              <a:rPr lang="en-GB" sz="1800" dirty="0" err="1">
                <a:solidFill>
                  <a:sysClr val="windowText" lastClr="000000"/>
                </a:solidFill>
                <a:latin typeface="Arial"/>
                <a:cs typeface="Arial"/>
              </a:rPr>
              <a:t>à droite</a:t>
            </a:r>
            <a:r>
              <a:rPr lang="en-GB" sz="1800" dirty="0">
                <a:solidFill>
                  <a:sysClr val="windowText" lastClr="000000"/>
                </a:solidFill>
                <a:latin typeface="Arial"/>
                <a:cs typeface="Arial"/>
              </a:rPr>
              <a:t> </a:t>
            </a:r>
            <a:br>
              <a:rPr lang="en-GB" sz="1800" dirty="0">
                <a:solidFill>
                  <a:sysClr val="windowText" lastClr="000000"/>
                </a:solidFill>
                <a:latin typeface="Arial"/>
                <a:cs typeface="Arial"/>
              </a:rPr>
            </a:br>
            <a:r>
              <a:rPr lang="en-US" sz="1800" dirty="0">
                <a:solidFill>
                  <a:sysClr val="windowText" lastClr="000000"/>
                </a:solidFill>
                <a:latin typeface="Arial"/>
                <a:cs typeface="Arial"/>
              </a:rPr>
              <a:t>✅ </a:t>
            </a:r>
            <a:r>
              <a:rPr lang="en-GB" sz="1800" dirty="0" err="1">
                <a:solidFill>
                  <a:sysClr val="windowText" lastClr="000000"/>
                </a:solidFill>
                <a:latin typeface="Arial"/>
                <a:cs typeface="Arial"/>
              </a:rPr>
              <a:t>Tout </a:t>
            </a:r>
            <a:r>
              <a:rPr lang="en-GB" sz="1800" dirty="0">
                <a:solidFill>
                  <a:sysClr val="windowText" lastClr="000000"/>
                </a:solidFill>
                <a:latin typeface="Arial"/>
                <a:cs typeface="Arial"/>
              </a:rPr>
              <a:t>droit (pour chaque direction)</a:t>
            </a:r>
            <a:br>
              <a:rPr lang="en-GB" sz="1800" dirty="0">
                <a:solidFill>
                  <a:sysClr val="windowText" lastClr="000000"/>
                </a:solidFill>
                <a:latin typeface="Arial"/>
                <a:cs typeface="Arial"/>
              </a:rPr>
            </a:br>
            <a:endParaRPr lang="en-GB" sz="1800" dirty="0">
              <a:solidFill>
                <a:sysClr val="windowText" lastClr="000000"/>
              </a:solidFill>
              <a:latin typeface="Arial"/>
              <a:cs typeface="Arial"/>
            </a:endParaRPr>
          </a:p>
          <a:p>
            <a:pPr marL="295275" lvl="1" indent="-295275" defTabSz="1175644" hangingPunct="1">
              <a:lnSpc>
                <a:spcPct val="100000"/>
              </a:lnSpc>
              <a:spcBef>
                <a:spcPts val="129"/>
              </a:spcBef>
              <a:buFont typeface="+mj-lt"/>
              <a:buAutoNum type="arabicPeriod" startAt="2"/>
            </a:pPr>
            <a:r>
              <a:rPr lang="en-GB" sz="1800" dirty="0">
                <a:solidFill>
                  <a:sysClr val="windowText" lastClr="000000"/>
                </a:solidFill>
                <a:latin typeface="Arial"/>
                <a:cs typeface="Arial"/>
              </a:rPr>
              <a:t>Si nécessaire, ajoutez des courbes aux connecteurs comme </a:t>
            </a:r>
            <a:br>
              <a:rPr lang="en-GB" sz="1800" dirty="0">
                <a:solidFill>
                  <a:sysClr val="windowText" lastClr="000000"/>
                </a:solidFill>
                <a:latin typeface="Arial"/>
                <a:cs typeface="Arial"/>
              </a:rPr>
            </a:br>
            <a:r>
              <a:rPr lang="en-GB" sz="1800" dirty="0">
                <a:solidFill>
                  <a:sysClr val="windowText" lastClr="000000"/>
                </a:solidFill>
                <a:latin typeface="Arial"/>
                <a:cs typeface="Arial"/>
              </a:rPr>
              <a:t>des liens ou vous pouvez utiliser « Générer une spline » </a:t>
            </a:r>
            <a:br>
              <a:rPr lang="en-GB" sz="1800" dirty="0">
                <a:solidFill>
                  <a:sysClr val="windowText" lastClr="000000"/>
                </a:solidFill>
                <a:latin typeface="Arial"/>
                <a:cs typeface="Arial"/>
              </a:rPr>
            </a:br>
            <a:r>
              <a:rPr lang="en-GB" sz="1800" dirty="0">
                <a:solidFill>
                  <a:sysClr val="windowText" lastClr="000000"/>
                </a:solidFill>
                <a:latin typeface="Arial"/>
                <a:cs typeface="Arial"/>
              </a:rPr>
              <a:t>pour courber les liens.</a:t>
            </a:r>
          </a:p>
        </p:txBody>
      </p:sp>
      <p:pic>
        <p:nvPicPr>
          <p:cNvPr id="4" name="Picture 3" descr="A screenshot of a computer&#10;&#10;AI-generated content may be incorrect.">
            <a:extLst>
              <a:ext uri="{FF2B5EF4-FFF2-40B4-BE49-F238E27FC236}">
                <a16:creationId xmlns:a16="http://schemas.microsoft.com/office/drawing/2014/main" id="{272D7388-FDF9-D495-1E7B-FEBBB3A25D6C}"/>
              </a:ext>
            </a:extLst>
          </p:cNvPr>
          <p:cNvPicPr>
            <a:picLocks noChangeAspect="1"/>
          </p:cNvPicPr>
          <p:nvPr/>
        </p:nvPicPr>
        <p:blipFill>
          <a:blip r:embed="rId2"/>
          <a:stretch>
            <a:fillRect/>
          </a:stretch>
        </p:blipFill>
        <p:spPr>
          <a:xfrm>
            <a:off x="6006749" y="2416629"/>
            <a:ext cx="5476221" cy="3774087"/>
          </a:xfrm>
          <a:prstGeom prst="rect">
            <a:avLst/>
          </a:prstGeom>
        </p:spPr>
      </p:pic>
      <p:sp>
        <p:nvSpPr>
          <p:cNvPr id="5" name="object 2">
            <a:extLst>
              <a:ext uri="{FF2B5EF4-FFF2-40B4-BE49-F238E27FC236}">
                <a16:creationId xmlns:a16="http://schemas.microsoft.com/office/drawing/2014/main" id="{BA40C3E1-8BAE-4417-D803-57043031F82F}"/>
              </a:ext>
            </a:extLst>
          </p:cNvPr>
          <p:cNvSpPr txBox="1">
            <a:spLocks noGrp="1"/>
          </p:cNvSpPr>
          <p:nvPr>
            <p:ph type="title"/>
          </p:nvPr>
        </p:nvSpPr>
        <p:spPr>
          <a:xfrm>
            <a:off x="726471" y="427119"/>
            <a:ext cx="5562186"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3. Créer et exécuter une simulation VISSIM</a:t>
            </a:r>
          </a:p>
        </p:txBody>
      </p:sp>
    </p:spTree>
    <p:extLst>
      <p:ext uri="{BB962C8B-B14F-4D97-AF65-F5344CB8AC3E}">
        <p14:creationId xmlns:p14="http://schemas.microsoft.com/office/powerpoint/2010/main" val="16132167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9E4903-D010-6F60-2EC5-3F3D5FBA5A3C}"/>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DBF709E8-F2E0-63D2-D8EE-402030878288}"/>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Étape 5 : Définir les entrées du véhicule</a:t>
            </a:r>
          </a:p>
        </p:txBody>
      </p:sp>
      <p:sp>
        <p:nvSpPr>
          <p:cNvPr id="5" name="object 3">
            <a:extLst>
              <a:ext uri="{FF2B5EF4-FFF2-40B4-BE49-F238E27FC236}">
                <a16:creationId xmlns:a16="http://schemas.microsoft.com/office/drawing/2014/main" id="{95AC217A-9B8E-F741-E146-DE36A33E7A4A}"/>
              </a:ext>
            </a:extLst>
          </p:cNvPr>
          <p:cNvSpPr txBox="1"/>
          <p:nvPr/>
        </p:nvSpPr>
        <p:spPr>
          <a:xfrm>
            <a:off x="733424" y="1514807"/>
            <a:ext cx="5362576" cy="293487"/>
          </a:xfrm>
          <a:prstGeom prst="rect">
            <a:avLst/>
          </a:prstGeom>
        </p:spPr>
        <p:txBody>
          <a:bodyPr vert="horz" wrap="square" lIns="0" tIns="16329" rIns="0" bIns="0" rtlCol="0">
            <a:spAutoFit/>
          </a:bodyPr>
          <a:lstStyle/>
          <a:p>
            <a:pPr marL="244928" lvl="1" indent="-228600" defTabSz="1175644" hangingPunct="1">
              <a:lnSpc>
                <a:spcPct val="100000"/>
              </a:lnSpc>
              <a:spcBef>
                <a:spcPts val="129"/>
              </a:spcBef>
              <a:buFont typeface="+mj-lt"/>
              <a:buAutoNum type="arabicPeriod"/>
            </a:pPr>
            <a:r>
              <a:rPr lang="en-GB" sz="1800" dirty="0">
                <a:solidFill>
                  <a:sysClr val="windowText" lastClr="000000"/>
                </a:solidFill>
                <a:latin typeface="Arial"/>
                <a:cs typeface="Arial"/>
              </a:rPr>
              <a:t>Accédez à Objets réseau &gt; Entrées de véhicule.</a:t>
            </a:r>
            <a:endParaRPr lang="en-GB" sz="1800" b="1" dirty="0">
              <a:solidFill>
                <a:sysClr val="windowText" lastClr="000000"/>
              </a:solidFill>
              <a:latin typeface="Arial"/>
              <a:cs typeface="Arial"/>
            </a:endParaRPr>
          </a:p>
        </p:txBody>
      </p:sp>
      <p:pic>
        <p:nvPicPr>
          <p:cNvPr id="10" name="Picture 9">
            <a:extLst>
              <a:ext uri="{FF2B5EF4-FFF2-40B4-BE49-F238E27FC236}">
                <a16:creationId xmlns:a16="http://schemas.microsoft.com/office/drawing/2014/main" id="{B0B68419-8832-C0D7-2526-01B0746E1DDC}"/>
              </a:ext>
            </a:extLst>
          </p:cNvPr>
          <p:cNvPicPr>
            <a:picLocks noChangeAspect="1"/>
          </p:cNvPicPr>
          <p:nvPr/>
        </p:nvPicPr>
        <p:blipFill>
          <a:blip r:embed="rId2"/>
          <a:stretch>
            <a:fillRect/>
          </a:stretch>
        </p:blipFill>
        <p:spPr>
          <a:xfrm>
            <a:off x="1004016" y="1864413"/>
            <a:ext cx="6287886" cy="4320000"/>
          </a:xfrm>
          <a:prstGeom prst="rect">
            <a:avLst/>
          </a:prstGeom>
        </p:spPr>
      </p:pic>
      <p:sp>
        <p:nvSpPr>
          <p:cNvPr id="6" name="object 2">
            <a:extLst>
              <a:ext uri="{FF2B5EF4-FFF2-40B4-BE49-F238E27FC236}">
                <a16:creationId xmlns:a16="http://schemas.microsoft.com/office/drawing/2014/main" id="{03D026CF-DD22-FA54-3E86-8EB291FC006B}"/>
              </a:ext>
            </a:extLst>
          </p:cNvPr>
          <p:cNvSpPr txBox="1">
            <a:spLocks noGrp="1"/>
          </p:cNvSpPr>
          <p:nvPr>
            <p:ph type="title"/>
          </p:nvPr>
        </p:nvSpPr>
        <p:spPr>
          <a:xfrm>
            <a:off x="726470" y="427119"/>
            <a:ext cx="5631197"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3. Créer et exécuter une simulation VISSIM</a:t>
            </a:r>
          </a:p>
        </p:txBody>
      </p:sp>
    </p:spTree>
    <p:extLst>
      <p:ext uri="{BB962C8B-B14F-4D97-AF65-F5344CB8AC3E}">
        <p14:creationId xmlns:p14="http://schemas.microsoft.com/office/powerpoint/2010/main" val="19306684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362358-DD6C-F263-080B-2FD0325A615E}"/>
            </a:ext>
          </a:extLst>
        </p:cNvPr>
        <p:cNvGrpSpPr/>
        <p:nvPr/>
      </p:nvGrpSpPr>
      <p:grpSpPr>
        <a:xfrm>
          <a:off x="0" y="0"/>
          <a:ext cx="0" cy="0"/>
          <a:chOff x="0" y="0"/>
          <a:chExt cx="0" cy="0"/>
        </a:xfrm>
      </p:grpSpPr>
      <p:sp>
        <p:nvSpPr>
          <p:cNvPr id="9" name="object 3">
            <a:extLst>
              <a:ext uri="{FF2B5EF4-FFF2-40B4-BE49-F238E27FC236}">
                <a16:creationId xmlns:a16="http://schemas.microsoft.com/office/drawing/2014/main" id="{5548C619-14AF-B972-A33F-639942887863}"/>
              </a:ext>
            </a:extLst>
          </p:cNvPr>
          <p:cNvSpPr txBox="1"/>
          <p:nvPr/>
        </p:nvSpPr>
        <p:spPr>
          <a:xfrm>
            <a:off x="726469" y="1025080"/>
            <a:ext cx="10732101" cy="293487"/>
          </a:xfrm>
          <a:prstGeom prst="rect">
            <a:avLst/>
          </a:prstGeom>
        </p:spPr>
        <p:txBody>
          <a:bodyPr vert="horz" wrap="square" lIns="0" tIns="16329" rIns="0" bIns="0" rtlCol="0">
            <a:spAutoFit/>
          </a:bodyPr>
          <a:lstStyle/>
          <a:p>
            <a:pPr marL="244928" lvl="1" indent="-228600" defTabSz="1175644" hangingPunct="1">
              <a:lnSpc>
                <a:spcPct val="100000"/>
              </a:lnSpc>
              <a:spcBef>
                <a:spcPts val="129"/>
              </a:spcBef>
              <a:buFont typeface="+mj-lt"/>
              <a:buAutoNum type="arabicPeriod" startAt="2"/>
            </a:pPr>
            <a:r>
              <a:rPr lang="en-GB" sz="1800" dirty="0">
                <a:solidFill>
                  <a:sysClr val="windowText" lastClr="000000"/>
                </a:solidFill>
                <a:latin typeface="Arial"/>
                <a:cs typeface="Arial"/>
              </a:rPr>
              <a:t> Cliquez sur le lien entrant et définissez des paramètres tels que :</a:t>
            </a:r>
          </a:p>
        </p:txBody>
      </p:sp>
      <p:pic>
        <p:nvPicPr>
          <p:cNvPr id="11" name="Picture 10" descr="A screenshot of a computer&#10;&#10;AI-generated content may be incorrect.">
            <a:extLst>
              <a:ext uri="{FF2B5EF4-FFF2-40B4-BE49-F238E27FC236}">
                <a16:creationId xmlns:a16="http://schemas.microsoft.com/office/drawing/2014/main" id="{9BC69877-EE88-A3DA-BC66-B4E3309FC98C}"/>
              </a:ext>
            </a:extLst>
          </p:cNvPr>
          <p:cNvPicPr>
            <a:picLocks noChangeAspect="1"/>
          </p:cNvPicPr>
          <p:nvPr/>
        </p:nvPicPr>
        <p:blipFill>
          <a:blip r:embed="rId2"/>
          <a:stretch>
            <a:fillRect/>
          </a:stretch>
        </p:blipFill>
        <p:spPr>
          <a:xfrm>
            <a:off x="5189935" y="1627035"/>
            <a:ext cx="6268635" cy="4320000"/>
          </a:xfrm>
          <a:prstGeom prst="rect">
            <a:avLst/>
          </a:prstGeom>
        </p:spPr>
      </p:pic>
      <p:sp>
        <p:nvSpPr>
          <p:cNvPr id="2" name="object 3">
            <a:extLst>
              <a:ext uri="{FF2B5EF4-FFF2-40B4-BE49-F238E27FC236}">
                <a16:creationId xmlns:a16="http://schemas.microsoft.com/office/drawing/2014/main" id="{B41CEAC7-B0E5-CEC7-25B5-1B0EAB03DC1F}"/>
              </a:ext>
            </a:extLst>
          </p:cNvPr>
          <p:cNvSpPr txBox="1"/>
          <p:nvPr/>
        </p:nvSpPr>
        <p:spPr>
          <a:xfrm>
            <a:off x="726469" y="1561486"/>
            <a:ext cx="4470428" cy="1427131"/>
          </a:xfrm>
          <a:prstGeom prst="rect">
            <a:avLst/>
          </a:prstGeom>
        </p:spPr>
        <p:txBody>
          <a:bodyPr vert="horz" wrap="square" lIns="0" tIns="16329" rIns="0" bIns="0" rtlCol="0">
            <a:spAutoFit/>
          </a:bodyPr>
          <a:lstStyle/>
          <a:p>
            <a:pPr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Volume (véhicules/heure) </a:t>
            </a:r>
            <a:br>
              <a:rPr lang="en-GB" sz="1800" dirty="0">
                <a:solidFill>
                  <a:sysClr val="windowText" lastClr="000000"/>
                </a:solidFill>
                <a:latin typeface="Arial"/>
                <a:cs typeface="Arial"/>
              </a:rPr>
            </a:br>
            <a:r>
              <a:rPr lang="en-GB" sz="1800" dirty="0">
                <a:solidFill>
                  <a:sysClr val="windowText" lastClr="000000"/>
                </a:solidFill>
                <a:latin typeface="Arial"/>
                <a:cs typeface="Arial"/>
              </a:rPr>
              <a:t>      (ex : 10 000)</a:t>
            </a:r>
          </a:p>
          <a:p>
            <a:pPr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Composition du parc automobile </a:t>
            </a:r>
            <a:br>
              <a:rPr lang="en-GB" sz="1800" dirty="0">
                <a:solidFill>
                  <a:sysClr val="windowText" lastClr="000000"/>
                </a:solidFill>
                <a:latin typeface="Arial"/>
                <a:cs typeface="Arial"/>
              </a:rPr>
            </a:br>
            <a:r>
              <a:rPr lang="en-GB" sz="1800" dirty="0">
                <a:solidFill>
                  <a:sysClr val="windowText" lastClr="000000"/>
                </a:solidFill>
                <a:latin typeface="Arial"/>
                <a:cs typeface="Arial"/>
              </a:rPr>
              <a:t>      (ex : 90 % de voitures, 10 % de bus)</a:t>
            </a:r>
          </a:p>
          <a:p>
            <a:pPr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Répartition souhaitée des vitesses</a:t>
            </a:r>
          </a:p>
        </p:txBody>
      </p:sp>
      <p:sp>
        <p:nvSpPr>
          <p:cNvPr id="5" name="object 2">
            <a:extLst>
              <a:ext uri="{FF2B5EF4-FFF2-40B4-BE49-F238E27FC236}">
                <a16:creationId xmlns:a16="http://schemas.microsoft.com/office/drawing/2014/main" id="{416443BC-066B-D8EB-0756-5ED99F58F38A}"/>
              </a:ext>
            </a:extLst>
          </p:cNvPr>
          <p:cNvSpPr txBox="1">
            <a:spLocks noGrp="1"/>
          </p:cNvSpPr>
          <p:nvPr>
            <p:ph type="title"/>
          </p:nvPr>
        </p:nvSpPr>
        <p:spPr>
          <a:xfrm>
            <a:off x="726471" y="427119"/>
            <a:ext cx="5648450"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3. Créer et exécuter une simulation VISSIM</a:t>
            </a:r>
          </a:p>
        </p:txBody>
      </p:sp>
    </p:spTree>
    <p:extLst>
      <p:ext uri="{BB962C8B-B14F-4D97-AF65-F5344CB8AC3E}">
        <p14:creationId xmlns:p14="http://schemas.microsoft.com/office/powerpoint/2010/main" val="26810488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F4331A-8752-248D-937E-7CFCB7C5AD59}"/>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207B63D3-A9A5-8118-B614-9C882AB097E1}"/>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Étape 6 : Ajouter des itinéraires pour les véhicules (décisions de routage)</a:t>
            </a:r>
          </a:p>
        </p:txBody>
      </p:sp>
      <p:sp>
        <p:nvSpPr>
          <p:cNvPr id="5" name="object 3">
            <a:extLst>
              <a:ext uri="{FF2B5EF4-FFF2-40B4-BE49-F238E27FC236}">
                <a16:creationId xmlns:a16="http://schemas.microsoft.com/office/drawing/2014/main" id="{4DC85629-32F9-1123-C4F5-AEC4702B2588}"/>
              </a:ext>
            </a:extLst>
          </p:cNvPr>
          <p:cNvSpPr txBox="1"/>
          <p:nvPr/>
        </p:nvSpPr>
        <p:spPr>
          <a:xfrm>
            <a:off x="733424" y="1514807"/>
            <a:ext cx="9259662" cy="2032425"/>
          </a:xfrm>
          <a:prstGeom prst="rect">
            <a:avLst/>
          </a:prstGeom>
        </p:spPr>
        <p:txBody>
          <a:bodyPr vert="horz" wrap="square" lIns="0" tIns="16329" rIns="0" bIns="0" rtlCol="0">
            <a:spAutoFit/>
          </a:bodyPr>
          <a:lstStyle/>
          <a:p>
            <a:pPr marL="295275" lvl="1" indent="-295275" defTabSz="1175644" hangingPunct="1">
              <a:lnSpc>
                <a:spcPct val="100000"/>
              </a:lnSpc>
              <a:spcBef>
                <a:spcPts val="129"/>
              </a:spcBef>
              <a:buFont typeface="+mj-lt"/>
              <a:buAutoNum type="arabicPeriod"/>
            </a:pPr>
            <a:r>
              <a:rPr lang="en-GB" sz="1800" dirty="0">
                <a:solidFill>
                  <a:sysClr val="windowText" lastClr="000000"/>
                </a:solidFill>
                <a:latin typeface="Arial"/>
                <a:cs typeface="Arial"/>
              </a:rPr>
              <a:t>Accédez à </a:t>
            </a:r>
            <a:r>
              <a:rPr lang="en-GB" sz="1800" b="1" dirty="0">
                <a:solidFill>
                  <a:sysClr val="windowText" lastClr="000000"/>
                </a:solidFill>
                <a:latin typeface="Arial"/>
                <a:cs typeface="Arial"/>
              </a:rPr>
              <a:t>Objets réseau &gt; Décisions d'itinéraire </a:t>
            </a:r>
            <a:r>
              <a:rPr lang="en-GB" sz="1800" dirty="0">
                <a:solidFill>
                  <a:sysClr val="windowText" lastClr="000000"/>
                </a:solidFill>
                <a:latin typeface="Arial"/>
                <a:cs typeface="Arial"/>
              </a:rPr>
              <a:t>(si disponible).</a:t>
            </a:r>
          </a:p>
          <a:p>
            <a:pPr marL="295275" lvl="1" indent="-295275" defTabSz="1175644" hangingPunct="1">
              <a:lnSpc>
                <a:spcPct val="100000"/>
              </a:lnSpc>
              <a:spcBef>
                <a:spcPts val="129"/>
              </a:spcBef>
              <a:buFont typeface="+mj-lt"/>
              <a:buAutoNum type="arabicPeriod"/>
            </a:pPr>
            <a:r>
              <a:rPr lang="en-GB" sz="1800" dirty="0">
                <a:solidFill>
                  <a:sysClr val="windowText" lastClr="000000"/>
                </a:solidFill>
                <a:latin typeface="Arial"/>
                <a:cs typeface="Arial"/>
              </a:rPr>
              <a:t>Attribuez des pourcentages d'acheminement aux intersections pour chaque flux entrant/sortant.</a:t>
            </a:r>
          </a:p>
          <a:p>
            <a:pPr marL="16328" lvl="1" indent="0" defTabSz="1175644" hangingPunct="1">
              <a:lnSpc>
                <a:spcPct val="100000"/>
              </a:lnSpc>
              <a:spcBef>
                <a:spcPts val="129"/>
              </a:spcBef>
            </a:pPr>
            <a:endParaRPr lang="en-GB" sz="1800" dirty="0">
              <a:solidFill>
                <a:sysClr val="windowText" lastClr="000000"/>
              </a:solidFill>
              <a:latin typeface="Arial"/>
              <a:cs typeface="Arial"/>
            </a:endParaRPr>
          </a:p>
          <a:p>
            <a:pPr marL="354013" lvl="3" indent="0" defTabSz="1175644" hangingPunct="1">
              <a:lnSpc>
                <a:spcPct val="100000"/>
              </a:lnSpc>
              <a:spcBef>
                <a:spcPts val="129"/>
              </a:spcBef>
            </a:pPr>
            <a:r>
              <a:rPr lang="en-GB" sz="1800" dirty="0">
                <a:solidFill>
                  <a:sysClr val="windowText" lastClr="000000"/>
                </a:solidFill>
                <a:latin typeface="Arial"/>
                <a:cs typeface="Arial"/>
              </a:rPr>
              <a:t>Exemple :</a:t>
            </a:r>
          </a:p>
          <a:p>
            <a:pPr marL="539750" lvl="3" indent="0" defTabSz="1175644" hangingPunct="1">
              <a:lnSpc>
                <a:spcPct val="100000"/>
              </a:lnSpc>
              <a:spcBef>
                <a:spcPts val="129"/>
              </a:spcBef>
            </a:pPr>
            <a:r>
              <a:rPr lang="en-US" sz="1800" dirty="0">
                <a:solidFill>
                  <a:sysClr val="windowText" lastClr="000000"/>
                </a:solidFill>
                <a:latin typeface="Arial"/>
                <a:cs typeface="Arial"/>
              </a:rPr>
              <a:t>✅</a:t>
            </a:r>
            <a:r>
              <a:rPr lang="en-GB" sz="1800" dirty="0">
                <a:solidFill>
                  <a:sysClr val="windowText" lastClr="000000"/>
                </a:solidFill>
                <a:latin typeface="Arial"/>
                <a:cs typeface="Arial"/>
              </a:rPr>
              <a:t> 60 % continuent tout droit</a:t>
            </a:r>
          </a:p>
          <a:p>
            <a:pPr marL="539750" lvl="3" indent="0" defTabSz="1175644" hangingPunct="1">
              <a:lnSpc>
                <a:spcPct val="100000"/>
              </a:lnSpc>
              <a:spcBef>
                <a:spcPts val="129"/>
              </a:spcBef>
            </a:pPr>
            <a:r>
              <a:rPr lang="en-US" sz="1800" dirty="0">
                <a:solidFill>
                  <a:sysClr val="windowText" lastClr="000000"/>
                </a:solidFill>
                <a:latin typeface="Arial"/>
                <a:cs typeface="Arial"/>
              </a:rPr>
              <a:t>✅</a:t>
            </a:r>
            <a:r>
              <a:rPr lang="en-GB" sz="1800" dirty="0">
                <a:solidFill>
                  <a:sysClr val="windowText" lastClr="000000"/>
                </a:solidFill>
                <a:latin typeface="Arial"/>
                <a:cs typeface="Arial"/>
              </a:rPr>
              <a:t> 25 % tournent à gauche</a:t>
            </a:r>
          </a:p>
          <a:p>
            <a:pPr marL="539750" lvl="3" indent="0" defTabSz="1175644" hangingPunct="1">
              <a:lnSpc>
                <a:spcPct val="100000"/>
              </a:lnSpc>
              <a:spcBef>
                <a:spcPts val="129"/>
              </a:spcBef>
            </a:pPr>
            <a:r>
              <a:rPr lang="en-US" sz="1800" dirty="0">
                <a:solidFill>
                  <a:sysClr val="windowText" lastClr="000000"/>
                </a:solidFill>
                <a:latin typeface="Arial"/>
                <a:cs typeface="Arial"/>
              </a:rPr>
              <a:t>✅</a:t>
            </a:r>
            <a:r>
              <a:rPr lang="en-GB" sz="1800" dirty="0">
                <a:solidFill>
                  <a:sysClr val="windowText" lastClr="000000"/>
                </a:solidFill>
                <a:latin typeface="Arial"/>
                <a:cs typeface="Arial"/>
              </a:rPr>
              <a:t> 15 % tournent à droite</a:t>
            </a:r>
          </a:p>
        </p:txBody>
      </p:sp>
      <p:sp>
        <p:nvSpPr>
          <p:cNvPr id="9" name="object 3">
            <a:extLst>
              <a:ext uri="{FF2B5EF4-FFF2-40B4-BE49-F238E27FC236}">
                <a16:creationId xmlns:a16="http://schemas.microsoft.com/office/drawing/2014/main" id="{3A0A6A61-EBD5-AA6A-B21E-53C6B65A6F43}"/>
              </a:ext>
            </a:extLst>
          </p:cNvPr>
          <p:cNvSpPr txBox="1"/>
          <p:nvPr/>
        </p:nvSpPr>
        <p:spPr>
          <a:xfrm>
            <a:off x="726282" y="5653515"/>
            <a:ext cx="10805428" cy="570486"/>
          </a:xfrm>
          <a:prstGeom prst="rect">
            <a:avLst/>
          </a:prstGeom>
        </p:spPr>
        <p:txBody>
          <a:bodyPr vert="horz" wrap="square" lIns="0" tIns="16329" rIns="0" bIns="0" rtlCol="0">
            <a:spAutoFit/>
          </a:bodyPr>
          <a:lstStyle/>
          <a:p>
            <a:pPr marL="16328" lvl="1" indent="0" defTabSz="1175644" hangingPunct="1">
              <a:lnSpc>
                <a:spcPct val="100000"/>
              </a:lnSpc>
              <a:spcBef>
                <a:spcPts val="129"/>
              </a:spcBef>
            </a:pPr>
            <a:r>
              <a:rPr lang="en-GB" sz="1800" dirty="0">
                <a:solidFill>
                  <a:sysClr val="windowText" lastClr="000000"/>
                </a:solidFill>
                <a:latin typeface="Arial"/>
                <a:cs typeface="Arial"/>
              </a:rPr>
              <a:t>Cliquez avec le bouton droit de la souris et sélectionnez « Ajouter une nouvelle décision de routage statique pour les véhicules », puis glissez-déposez pour chaque flux entrant/sortant. </a:t>
            </a:r>
          </a:p>
        </p:txBody>
      </p:sp>
      <p:pic>
        <p:nvPicPr>
          <p:cNvPr id="4" name="Picture 3" descr="A screenshot of a computer&#10;&#10;AI-generated content may be incorrect.">
            <a:extLst>
              <a:ext uri="{FF2B5EF4-FFF2-40B4-BE49-F238E27FC236}">
                <a16:creationId xmlns:a16="http://schemas.microsoft.com/office/drawing/2014/main" id="{66C0DB5F-38D0-FBF2-888F-1DA67D0E9DD3}"/>
              </a:ext>
            </a:extLst>
          </p:cNvPr>
          <p:cNvPicPr>
            <a:picLocks noChangeAspect="1"/>
          </p:cNvPicPr>
          <p:nvPr/>
        </p:nvPicPr>
        <p:blipFill>
          <a:blip r:embed="rId2"/>
          <a:stretch>
            <a:fillRect/>
          </a:stretch>
        </p:blipFill>
        <p:spPr>
          <a:xfrm>
            <a:off x="6491715" y="2184321"/>
            <a:ext cx="5039995" cy="3473450"/>
          </a:xfrm>
          <a:prstGeom prst="rect">
            <a:avLst/>
          </a:prstGeom>
        </p:spPr>
      </p:pic>
      <p:sp>
        <p:nvSpPr>
          <p:cNvPr id="7" name="object 3">
            <a:extLst>
              <a:ext uri="{FF2B5EF4-FFF2-40B4-BE49-F238E27FC236}">
                <a16:creationId xmlns:a16="http://schemas.microsoft.com/office/drawing/2014/main" id="{A4A200BB-D30C-3FA3-722F-2288D0432EF1}"/>
              </a:ext>
            </a:extLst>
          </p:cNvPr>
          <p:cNvSpPr txBox="1"/>
          <p:nvPr/>
        </p:nvSpPr>
        <p:spPr>
          <a:xfrm>
            <a:off x="726282" y="4082026"/>
            <a:ext cx="5369718"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Étape 7 : Enregistrez votre projet</a:t>
            </a:r>
          </a:p>
        </p:txBody>
      </p:sp>
      <p:sp>
        <p:nvSpPr>
          <p:cNvPr id="12" name="object 3">
            <a:extLst>
              <a:ext uri="{FF2B5EF4-FFF2-40B4-BE49-F238E27FC236}">
                <a16:creationId xmlns:a16="http://schemas.microsoft.com/office/drawing/2014/main" id="{1B9B12BD-50CC-4F98-F15E-2AA2D5FAA48D}"/>
              </a:ext>
            </a:extLst>
          </p:cNvPr>
          <p:cNvSpPr txBox="1"/>
          <p:nvPr/>
        </p:nvSpPr>
        <p:spPr>
          <a:xfrm>
            <a:off x="726282" y="4571753"/>
            <a:ext cx="5362576" cy="570486"/>
          </a:xfrm>
          <a:prstGeom prst="rect">
            <a:avLst/>
          </a:prstGeom>
        </p:spPr>
        <p:txBody>
          <a:bodyPr vert="horz" wrap="square" lIns="0" tIns="16329" rIns="0" bIns="0" rtlCol="0">
            <a:spAutoFit/>
          </a:bodyPr>
          <a:lstStyle/>
          <a:p>
            <a:pPr marL="16328" lvl="1" indent="0" defTabSz="1175644" hangingPunct="1">
              <a:lnSpc>
                <a:spcPct val="100000"/>
              </a:lnSpc>
              <a:spcBef>
                <a:spcPts val="129"/>
              </a:spcBef>
            </a:pPr>
            <a:r>
              <a:rPr lang="en-GB" sz="1800" dirty="0">
                <a:solidFill>
                  <a:sysClr val="windowText" lastClr="000000"/>
                </a:solidFill>
                <a:latin typeface="Arial"/>
                <a:cs typeface="Arial"/>
              </a:rPr>
              <a:t>Cliquez sur Fichier &gt; Enregistrer et assurez-vous que votre fichier .</a:t>
            </a:r>
            <a:r>
              <a:rPr lang="en-GB" sz="1800" dirty="0" err="1">
                <a:solidFill>
                  <a:sysClr val="windowText" lastClr="000000"/>
                </a:solidFill>
                <a:latin typeface="Arial"/>
                <a:cs typeface="Arial"/>
              </a:rPr>
              <a:t>inpx </a:t>
            </a:r>
            <a:r>
              <a:rPr lang="en-GB" sz="1800" dirty="0">
                <a:solidFill>
                  <a:sysClr val="windowText" lastClr="000000"/>
                </a:solidFill>
                <a:latin typeface="Arial"/>
                <a:cs typeface="Arial"/>
              </a:rPr>
              <a:t>est à jour.</a:t>
            </a:r>
          </a:p>
        </p:txBody>
      </p:sp>
      <p:sp>
        <p:nvSpPr>
          <p:cNvPr id="8" name="object 2">
            <a:extLst>
              <a:ext uri="{FF2B5EF4-FFF2-40B4-BE49-F238E27FC236}">
                <a16:creationId xmlns:a16="http://schemas.microsoft.com/office/drawing/2014/main" id="{B70D6F5F-A4ED-1D21-485E-95A59779B5A9}"/>
              </a:ext>
            </a:extLst>
          </p:cNvPr>
          <p:cNvSpPr txBox="1">
            <a:spLocks noGrp="1"/>
          </p:cNvSpPr>
          <p:nvPr>
            <p:ph type="title"/>
          </p:nvPr>
        </p:nvSpPr>
        <p:spPr>
          <a:xfrm>
            <a:off x="726470" y="427119"/>
            <a:ext cx="5501801"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3. Créer et exécuter une simulation VISSIM</a:t>
            </a:r>
          </a:p>
        </p:txBody>
      </p:sp>
    </p:spTree>
    <p:extLst>
      <p:ext uri="{BB962C8B-B14F-4D97-AF65-F5344CB8AC3E}">
        <p14:creationId xmlns:p14="http://schemas.microsoft.com/office/powerpoint/2010/main" val="26721462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936501-09D3-321F-E3F5-577EBC21EB55}"/>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ECEF5C49-9B63-FFC2-D4D8-1BC1C9F99E70}"/>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Simulation d'intersection dans une zone scolaire (exemple de vidéo de simulation)</a:t>
            </a:r>
          </a:p>
        </p:txBody>
      </p:sp>
      <p:sp>
        <p:nvSpPr>
          <p:cNvPr id="7" name="object 3">
            <a:extLst>
              <a:ext uri="{FF2B5EF4-FFF2-40B4-BE49-F238E27FC236}">
                <a16:creationId xmlns:a16="http://schemas.microsoft.com/office/drawing/2014/main" id="{1430F747-E92F-DF38-70CD-8834E6F16339}"/>
              </a:ext>
            </a:extLst>
          </p:cNvPr>
          <p:cNvSpPr txBox="1"/>
          <p:nvPr/>
        </p:nvSpPr>
        <p:spPr>
          <a:xfrm>
            <a:off x="733424" y="1482957"/>
            <a:ext cx="10725152"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Cette simulation PTV </a:t>
            </a:r>
            <a:r>
              <a:rPr lang="en-GB" sz="1800" dirty="0" err="1">
                <a:solidFill>
                  <a:sysClr val="windowText" lastClr="000000"/>
                </a:solidFill>
                <a:latin typeface="Arial"/>
                <a:cs typeface="Arial"/>
              </a:rPr>
              <a:t>Vissim </a:t>
            </a:r>
            <a:r>
              <a:rPr lang="en-GB" sz="1800" dirty="0">
                <a:solidFill>
                  <a:sysClr val="windowText" lastClr="000000"/>
                </a:solidFill>
                <a:latin typeface="Arial"/>
                <a:cs typeface="Arial"/>
              </a:rPr>
              <a:t>présente l'intersection </a:t>
            </a:r>
            <a:r>
              <a:rPr lang="en-GB" sz="1800" dirty="0" err="1">
                <a:solidFill>
                  <a:sysClr val="windowText" lastClr="000000"/>
                </a:solidFill>
                <a:latin typeface="Arial"/>
                <a:cs typeface="Arial"/>
              </a:rPr>
              <a:t>Ilica-Vrapcanska </a:t>
            </a:r>
            <a:r>
              <a:rPr lang="en-GB" sz="1800" dirty="0">
                <a:solidFill>
                  <a:sysClr val="windowText" lastClr="000000"/>
                </a:solidFill>
                <a:latin typeface="Arial"/>
                <a:cs typeface="Arial"/>
              </a:rPr>
              <a:t>dans une zone scolaire à Zagreb. Elle a été créée pour le projet NPSCP afin de présenter visuellement les schémas et les flux de circulation.</a:t>
            </a:r>
          </a:p>
        </p:txBody>
      </p:sp>
      <p:sp>
        <p:nvSpPr>
          <p:cNvPr id="4" name="object 3">
            <a:extLst>
              <a:ext uri="{FF2B5EF4-FFF2-40B4-BE49-F238E27FC236}">
                <a16:creationId xmlns:a16="http://schemas.microsoft.com/office/drawing/2014/main" id="{0A9886F1-2325-0E30-B7B5-E2425F4DCB44}"/>
              </a:ext>
            </a:extLst>
          </p:cNvPr>
          <p:cNvSpPr txBox="1"/>
          <p:nvPr/>
        </p:nvSpPr>
        <p:spPr>
          <a:xfrm>
            <a:off x="7629527" y="2342386"/>
            <a:ext cx="3829050" cy="1162956"/>
          </a:xfrm>
          <a:prstGeom prst="rect">
            <a:avLst/>
          </a:prstGeom>
        </p:spPr>
        <p:txBody>
          <a:bodyPr vert="horz" wrap="square" lIns="0" tIns="16329" rIns="0" bIns="0" rtlCol="0">
            <a:spAutoFit/>
          </a:bodyPr>
          <a:lstStyle/>
          <a:p>
            <a:pPr marL="16328" defTabSz="1175644" hangingPunct="1">
              <a:lnSpc>
                <a:spcPct val="100000"/>
              </a:lnSpc>
              <a:spcBef>
                <a:spcPts val="129"/>
              </a:spcBef>
              <a:defRPr/>
            </a:pPr>
            <a:r>
              <a:rPr lang="en-GB" sz="1800" b="1" dirty="0">
                <a:solidFill>
                  <a:sysClr val="windowText" lastClr="000000"/>
                </a:solidFill>
                <a:latin typeface="Arial"/>
                <a:cs typeface="Arial"/>
              </a:rPr>
              <a:t>Crédits vidéo : </a:t>
            </a:r>
            <a:r>
              <a:rPr lang="en-GB" sz="1800" dirty="0" err="1">
                <a:solidFill>
                  <a:sysClr val="windowText" lastClr="000000"/>
                </a:solidFill>
                <a:latin typeface="Arial"/>
                <a:cs typeface="Arial"/>
              </a:rPr>
              <a:t>ProRenders</a:t>
            </a:r>
            <a:endParaRPr lang="en-GB" sz="1800" dirty="0">
              <a:solidFill>
                <a:sysClr val="windowText" lastClr="000000"/>
              </a:solidFill>
              <a:latin typeface="Arial"/>
              <a:cs typeface="Arial"/>
            </a:endParaRPr>
          </a:p>
          <a:p>
            <a:pPr marL="16328" marR="0" lvl="0" indent="0" algn="l" defTabSz="1175644" rtl="0" eaLnBrk="1" fontAlgn="auto" latinLnBrk="0" hangingPunct="1">
              <a:lnSpc>
                <a:spcPct val="100000"/>
              </a:lnSpc>
              <a:spcBef>
                <a:spcPts val="129"/>
              </a:spcBef>
              <a:spcAft>
                <a:spcPts val="0"/>
              </a:spcAft>
              <a:buClrTx/>
              <a:buSzTx/>
              <a:buFontTx/>
              <a:buNone/>
              <a:tabLst/>
              <a:defRPr/>
            </a:pPr>
            <a:endParaRPr kumimoji="0" lang="en-GB" sz="1800" b="1" i="0" u="none" strike="noStrike" kern="0" cap="none" spc="0" normalizeH="0" baseline="0" noProof="0" dirty="0">
              <a:ln>
                <a:noFill/>
              </a:ln>
              <a:solidFill>
                <a:sysClr val="windowText" lastClr="000000"/>
              </a:solidFill>
              <a:effectLst/>
              <a:uLnTx/>
              <a:uFillTx/>
              <a:latin typeface="Arial"/>
              <a:ea typeface="+mn-ea"/>
              <a:cs typeface="Arial"/>
              <a:sym typeface="Helvetica Neue"/>
            </a:endParaRPr>
          </a:p>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1" i="0" u="none" strike="noStrike" kern="0" cap="none" spc="0" normalizeH="0" baseline="0" noProof="0" dirty="0">
                <a:ln>
                  <a:noFill/>
                </a:ln>
                <a:solidFill>
                  <a:sysClr val="windowText" lastClr="000000"/>
                </a:solidFill>
                <a:effectLst/>
                <a:uLnTx/>
                <a:uFillTx/>
                <a:latin typeface="Arial"/>
                <a:ea typeface="+mn-ea"/>
                <a:cs typeface="Arial"/>
                <a:sym typeface="Helvetica Neue"/>
              </a:rPr>
              <a:t>Lien vers la vidéo : </a:t>
            </a:r>
          </a:p>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0" i="1" u="none" strike="noStrike" kern="0" cap="none" spc="0" normalizeH="0" baseline="0" noProof="0" dirty="0">
                <a:ln>
                  <a:noFill/>
                </a:ln>
                <a:solidFill>
                  <a:sysClr val="windowText" lastClr="000000"/>
                </a:solidFill>
                <a:effectLst/>
                <a:uLnTx/>
                <a:uFillTx/>
                <a:latin typeface="Arial"/>
                <a:ea typeface="+mn-ea"/>
                <a:cs typeface="Arial"/>
                <a:sym typeface="Helvetica Neue"/>
                <a:hlinkClick r:id="rId4"/>
              </a:rPr>
              <a:t>https://youtu.be/eygkfJsoqk0</a:t>
            </a:r>
            <a:endParaRPr kumimoji="0" lang="en-GB" sz="1800" b="0" i="1" u="none" strike="noStrike" kern="0" cap="none" spc="0" normalizeH="0" baseline="0" noProof="0" dirty="0">
              <a:ln>
                <a:noFill/>
              </a:ln>
              <a:solidFill>
                <a:sysClr val="windowText" lastClr="000000"/>
              </a:solidFill>
              <a:effectLst/>
              <a:uLnTx/>
              <a:uFillTx/>
              <a:latin typeface="Arial"/>
              <a:ea typeface="+mn-ea"/>
              <a:cs typeface="Arial"/>
              <a:sym typeface="Helvetica Neue"/>
            </a:endParaRPr>
          </a:p>
        </p:txBody>
      </p:sp>
      <p:pic>
        <p:nvPicPr>
          <p:cNvPr id="6" name="Online Media 5" title="Vissim Simulation #03">
            <a:hlinkClick r:id="" action="ppaction://media"/>
            <a:extLst>
              <a:ext uri="{FF2B5EF4-FFF2-40B4-BE49-F238E27FC236}">
                <a16:creationId xmlns:a16="http://schemas.microsoft.com/office/drawing/2014/main" id="{034AA16A-2AB0-2A60-FB8B-A901A13435F9}"/>
              </a:ext>
            </a:extLst>
          </p:cNvPr>
          <p:cNvPicPr>
            <a:picLocks noRot="1" noChangeAspect="1"/>
          </p:cNvPicPr>
          <p:nvPr>
            <a:videoFile r:link="rId1"/>
          </p:nvPr>
        </p:nvPicPr>
        <p:blipFill>
          <a:blip r:embed="rId5"/>
          <a:stretch>
            <a:fillRect/>
          </a:stretch>
        </p:blipFill>
        <p:spPr>
          <a:xfrm>
            <a:off x="726470" y="2342386"/>
            <a:ext cx="6575926" cy="3715407"/>
          </a:xfrm>
          <a:prstGeom prst="rect">
            <a:avLst/>
          </a:prstGeom>
        </p:spPr>
      </p:pic>
      <p:sp>
        <p:nvSpPr>
          <p:cNvPr id="10" name="object 2">
            <a:extLst>
              <a:ext uri="{FF2B5EF4-FFF2-40B4-BE49-F238E27FC236}">
                <a16:creationId xmlns:a16="http://schemas.microsoft.com/office/drawing/2014/main" id="{F90AE784-647C-BC0A-A983-695560F7B8FA}"/>
              </a:ext>
            </a:extLst>
          </p:cNvPr>
          <p:cNvSpPr txBox="1">
            <a:spLocks noGrp="1"/>
          </p:cNvSpPr>
          <p:nvPr>
            <p:ph type="title"/>
          </p:nvPr>
        </p:nvSpPr>
        <p:spPr>
          <a:xfrm>
            <a:off x="726470" y="417692"/>
            <a:ext cx="5268888"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Simulation des flux de circulation - Vidéo</a:t>
            </a:r>
          </a:p>
        </p:txBody>
      </p:sp>
    </p:spTree>
    <p:extLst>
      <p:ext uri="{BB962C8B-B14F-4D97-AF65-F5344CB8AC3E}">
        <p14:creationId xmlns:p14="http://schemas.microsoft.com/office/powerpoint/2010/main" val="20789238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832921-F405-C70B-BA5C-9A9867373135}"/>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6F11F4C0-06AE-7AA1-F648-ACDCF4CA96FE}"/>
              </a:ext>
            </a:extLst>
          </p:cNvPr>
          <p:cNvSpPr txBox="1"/>
          <p:nvPr/>
        </p:nvSpPr>
        <p:spPr>
          <a:xfrm>
            <a:off x="733424" y="2879808"/>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Étape 1 : Ouvrez le panneau Simulation</a:t>
            </a:r>
          </a:p>
        </p:txBody>
      </p:sp>
      <p:sp>
        <p:nvSpPr>
          <p:cNvPr id="5" name="object 3">
            <a:extLst>
              <a:ext uri="{FF2B5EF4-FFF2-40B4-BE49-F238E27FC236}">
                <a16:creationId xmlns:a16="http://schemas.microsoft.com/office/drawing/2014/main" id="{2E80CCD3-C5F7-B81A-936F-9DAE90F4151F}"/>
              </a:ext>
            </a:extLst>
          </p:cNvPr>
          <p:cNvSpPr txBox="1"/>
          <p:nvPr/>
        </p:nvSpPr>
        <p:spPr>
          <a:xfrm>
            <a:off x="733425" y="3284653"/>
            <a:ext cx="6778625" cy="2894199"/>
          </a:xfrm>
          <a:prstGeom prst="rect">
            <a:avLst/>
          </a:prstGeom>
        </p:spPr>
        <p:txBody>
          <a:bodyPr vert="horz" wrap="square" lIns="0" tIns="16329" rIns="0" bIns="0" rtlCol="0">
            <a:spAutoFit/>
          </a:bodyPr>
          <a:lstStyle/>
          <a:p>
            <a:pPr marL="295275" lvl="1" indent="-295275" defTabSz="1175644" hangingPunct="1">
              <a:lnSpc>
                <a:spcPct val="100000"/>
              </a:lnSpc>
              <a:spcBef>
                <a:spcPts val="129"/>
              </a:spcBef>
              <a:buFont typeface="+mj-lt"/>
              <a:buAutoNum type="arabicPeriod"/>
            </a:pPr>
            <a:r>
              <a:rPr lang="en-GB" sz="1800" dirty="0">
                <a:solidFill>
                  <a:sysClr val="windowText" lastClr="000000"/>
                </a:solidFill>
                <a:latin typeface="Arial"/>
                <a:cs typeface="Arial"/>
              </a:rPr>
              <a:t>Accédez au menu </a:t>
            </a:r>
            <a:r>
              <a:rPr lang="en-GB" sz="1800" b="1" dirty="0">
                <a:solidFill>
                  <a:sysClr val="windowText" lastClr="000000"/>
                </a:solidFill>
                <a:latin typeface="Arial"/>
                <a:cs typeface="Arial"/>
              </a:rPr>
              <a:t>Simulation </a:t>
            </a:r>
            <a:r>
              <a:rPr lang="en-GB" sz="1800" dirty="0">
                <a:solidFill>
                  <a:sysClr val="windowText" lastClr="000000"/>
                </a:solidFill>
                <a:latin typeface="Arial"/>
                <a:cs typeface="Arial"/>
              </a:rPr>
              <a:t>en haut de l'écran.</a:t>
            </a:r>
          </a:p>
          <a:p>
            <a:pPr marL="295275" lvl="1" indent="-295275" defTabSz="1175644" hangingPunct="1">
              <a:lnSpc>
                <a:spcPct val="100000"/>
              </a:lnSpc>
              <a:spcBef>
                <a:spcPts val="129"/>
              </a:spcBef>
              <a:buFont typeface="+mj-lt"/>
              <a:buAutoNum type="arabicPeriod"/>
            </a:pPr>
            <a:r>
              <a:rPr lang="en-GB" sz="1800" dirty="0">
                <a:solidFill>
                  <a:sysClr val="windowText" lastClr="000000"/>
                </a:solidFill>
                <a:latin typeface="Arial"/>
                <a:cs typeface="Arial"/>
              </a:rPr>
              <a:t>Cliquez sur </a:t>
            </a:r>
            <a:r>
              <a:rPr lang="en-GB" sz="1800" b="1" dirty="0">
                <a:solidFill>
                  <a:sysClr val="windowText" lastClr="000000"/>
                </a:solidFill>
                <a:latin typeface="Arial"/>
                <a:cs typeface="Arial"/>
              </a:rPr>
              <a:t>Paramètres de simulation </a:t>
            </a:r>
            <a:r>
              <a:rPr lang="en-GB" sz="1800" dirty="0">
                <a:solidFill>
                  <a:sysClr val="windowText" lastClr="000000"/>
                </a:solidFill>
                <a:latin typeface="Arial"/>
                <a:cs typeface="Arial"/>
              </a:rPr>
              <a:t>et définissez :</a:t>
            </a:r>
          </a:p>
          <a:p>
            <a:pPr marL="276225" lvl="1" indent="0" defTabSz="1175644" hangingPunct="1">
              <a:lnSpc>
                <a:spcPct val="100000"/>
              </a:lnSpc>
              <a:spcBef>
                <a:spcPts val="129"/>
              </a:spcBef>
              <a:spcAft>
                <a:spcPts val="600"/>
              </a:spcAft>
            </a:pPr>
            <a:r>
              <a:rPr lang="en-US" sz="1800" dirty="0">
                <a:solidFill>
                  <a:sysClr val="windowText" lastClr="000000"/>
                </a:solidFill>
                <a:latin typeface="Arial"/>
                <a:cs typeface="Arial"/>
              </a:rPr>
              <a:t>✅ </a:t>
            </a:r>
            <a:r>
              <a:rPr lang="en-GB" sz="1800" b="1" dirty="0">
                <a:solidFill>
                  <a:sysClr val="windowText" lastClr="000000"/>
                </a:solidFill>
                <a:latin typeface="Arial"/>
                <a:cs typeface="Arial"/>
              </a:rPr>
              <a:t>Résolution de simulation :</a:t>
            </a:r>
            <a:r>
              <a:rPr lang="en-GB" sz="1800" dirty="0">
                <a:solidFill>
                  <a:sysClr val="windowText" lastClr="000000"/>
                </a:solidFill>
                <a:latin typeface="Arial"/>
                <a:cs typeface="Arial"/>
              </a:rPr>
              <a:t> 10 s</a:t>
            </a:r>
          </a:p>
          <a:p>
            <a:pPr marL="276225" lvl="1" indent="0" defTabSz="1175644" hangingPunct="1">
              <a:lnSpc>
                <a:spcPct val="100000"/>
              </a:lnSpc>
              <a:spcBef>
                <a:spcPts val="129"/>
              </a:spcBef>
              <a:spcAft>
                <a:spcPts val="600"/>
              </a:spcAft>
            </a:pPr>
            <a:r>
              <a:rPr lang="en-US" sz="1800" dirty="0">
                <a:solidFill>
                  <a:sysClr val="windowText" lastClr="000000"/>
                </a:solidFill>
                <a:latin typeface="Arial"/>
                <a:cs typeface="Arial"/>
              </a:rPr>
              <a:t>✅ </a:t>
            </a:r>
            <a:r>
              <a:rPr lang="en-GB" sz="1800" b="1" dirty="0">
                <a:solidFill>
                  <a:sysClr val="windowText" lastClr="000000"/>
                </a:solidFill>
                <a:latin typeface="Arial"/>
                <a:cs typeface="Arial"/>
              </a:rPr>
              <a:t>Durée de la simulation : </a:t>
            </a:r>
            <a:r>
              <a:rPr lang="en-GB" sz="1800" dirty="0">
                <a:solidFill>
                  <a:sysClr val="windowText" lastClr="000000"/>
                </a:solidFill>
                <a:latin typeface="Arial"/>
                <a:cs typeface="Arial"/>
              </a:rPr>
              <a:t>ex : 3600 secondes (1 heure)</a:t>
            </a:r>
          </a:p>
          <a:p>
            <a:pPr marL="276225" lvl="1" indent="0" defTabSz="1175644" hangingPunct="1">
              <a:lnSpc>
                <a:spcPct val="100000"/>
              </a:lnSpc>
              <a:spcBef>
                <a:spcPts val="129"/>
              </a:spcBef>
              <a:spcAft>
                <a:spcPts val="600"/>
              </a:spcAft>
            </a:pPr>
            <a:r>
              <a:rPr lang="en-US" sz="1800" dirty="0">
                <a:solidFill>
                  <a:sysClr val="windowText" lastClr="000000"/>
                </a:solidFill>
                <a:latin typeface="Arial"/>
                <a:cs typeface="Arial"/>
              </a:rPr>
              <a:t>✅ </a:t>
            </a:r>
            <a:r>
              <a:rPr lang="en-GB" sz="1800" b="1" dirty="0">
                <a:solidFill>
                  <a:sysClr val="windowText" lastClr="000000"/>
                </a:solidFill>
                <a:latin typeface="Arial"/>
                <a:cs typeface="Arial"/>
              </a:rPr>
              <a:t>Graine aléatoire : </a:t>
            </a:r>
            <a:r>
              <a:rPr lang="en-GB" sz="1800" dirty="0">
                <a:solidFill>
                  <a:sysClr val="windowText" lastClr="000000"/>
                </a:solidFill>
                <a:latin typeface="Arial"/>
                <a:cs typeface="Arial"/>
              </a:rPr>
              <a:t>n'importe quelle valeur (ex : 42) </a:t>
            </a:r>
            <a:br>
              <a:rPr lang="en-GB" sz="1800" dirty="0">
                <a:solidFill>
                  <a:sysClr val="windowText" lastClr="000000"/>
                </a:solidFill>
                <a:latin typeface="Arial"/>
                <a:cs typeface="Arial"/>
              </a:rPr>
            </a:br>
            <a:r>
              <a:rPr lang="en-GB" sz="1800" dirty="0">
                <a:solidFill>
                  <a:sysClr val="windowText" lastClr="000000"/>
                </a:solidFill>
                <a:latin typeface="Arial"/>
                <a:cs typeface="Arial"/>
              </a:rPr>
              <a:t>      utile pour répéter les simulations</a:t>
            </a:r>
          </a:p>
          <a:p>
            <a:pPr marL="276225" lvl="1" indent="0" defTabSz="1175644" hangingPunct="1">
              <a:lnSpc>
                <a:spcPct val="100000"/>
              </a:lnSpc>
              <a:spcBef>
                <a:spcPts val="129"/>
              </a:spcBef>
              <a:spcAft>
                <a:spcPts val="600"/>
              </a:spcAft>
            </a:pPr>
            <a:r>
              <a:rPr lang="en-US" sz="1800" dirty="0">
                <a:solidFill>
                  <a:sysClr val="windowText" lastClr="000000"/>
                </a:solidFill>
                <a:latin typeface="Arial"/>
                <a:cs typeface="Arial"/>
              </a:rPr>
              <a:t>✅ </a:t>
            </a:r>
            <a:r>
              <a:rPr lang="en-GB" sz="1800" b="1" dirty="0">
                <a:solidFill>
                  <a:sysClr val="windowText" lastClr="000000"/>
                </a:solidFill>
                <a:latin typeface="Arial"/>
                <a:cs typeface="Arial"/>
              </a:rPr>
              <a:t>Nombre d'exécutions :</a:t>
            </a:r>
            <a:r>
              <a:rPr lang="en-GB" sz="1800" dirty="0">
                <a:solidFill>
                  <a:sysClr val="windowText" lastClr="000000"/>
                </a:solidFill>
                <a:latin typeface="Arial"/>
                <a:cs typeface="Arial"/>
              </a:rPr>
              <a:t> 1</a:t>
            </a:r>
          </a:p>
          <a:p>
            <a:pPr marL="276225" lvl="1" indent="0" defTabSz="1175644" hangingPunct="1">
              <a:lnSpc>
                <a:spcPct val="100000"/>
              </a:lnSpc>
              <a:spcBef>
                <a:spcPts val="129"/>
              </a:spcBef>
              <a:spcAft>
                <a:spcPts val="600"/>
              </a:spcAft>
            </a:pPr>
            <a:r>
              <a:rPr lang="en-US" sz="1800" dirty="0">
                <a:solidFill>
                  <a:sysClr val="windowText" lastClr="000000"/>
                </a:solidFill>
                <a:latin typeface="Arial"/>
                <a:cs typeface="Arial"/>
              </a:rPr>
              <a:t>✅ </a:t>
            </a:r>
            <a:r>
              <a:rPr lang="en-GB" sz="1800" b="1" dirty="0">
                <a:solidFill>
                  <a:sysClr val="windowText" lastClr="000000"/>
                </a:solidFill>
                <a:latin typeface="Arial"/>
                <a:cs typeface="Arial"/>
              </a:rPr>
              <a:t>Vitesse de simulation : </a:t>
            </a:r>
            <a:br>
              <a:rPr lang="en-GB" sz="1800" b="1" dirty="0">
                <a:solidFill>
                  <a:sysClr val="windowText" lastClr="000000"/>
                </a:solidFill>
                <a:latin typeface="Arial"/>
                <a:cs typeface="Arial"/>
              </a:rPr>
            </a:br>
            <a:r>
              <a:rPr lang="en-GB" sz="1800" b="1" dirty="0">
                <a:solidFill>
                  <a:sysClr val="windowText" lastClr="000000"/>
                </a:solidFill>
                <a:latin typeface="Arial"/>
                <a:cs typeface="Arial"/>
              </a:rPr>
              <a:t>      </a:t>
            </a:r>
            <a:r>
              <a:rPr lang="en-GB" sz="1800" dirty="0">
                <a:solidFill>
                  <a:sysClr val="windowText" lastClr="000000"/>
                </a:solidFill>
                <a:latin typeface="Arial"/>
                <a:cs typeface="Arial"/>
              </a:rPr>
              <a:t>Utilisez </a:t>
            </a:r>
            <a:r>
              <a:rPr lang="en-GB" sz="1800" b="1" dirty="0">
                <a:solidFill>
                  <a:sysClr val="windowText" lastClr="000000"/>
                </a:solidFill>
                <a:latin typeface="Arial"/>
                <a:cs typeface="Arial"/>
              </a:rPr>
              <a:t>le facteur </a:t>
            </a:r>
            <a:r>
              <a:rPr lang="en-GB" sz="1800" dirty="0">
                <a:solidFill>
                  <a:sysClr val="windowText" lastClr="000000"/>
                </a:solidFill>
                <a:latin typeface="Arial"/>
                <a:cs typeface="Arial"/>
              </a:rPr>
              <a:t>pour une vitesse faible – Facteur 10 %</a:t>
            </a:r>
          </a:p>
        </p:txBody>
      </p:sp>
      <p:sp>
        <p:nvSpPr>
          <p:cNvPr id="4" name="object 3">
            <a:extLst>
              <a:ext uri="{FF2B5EF4-FFF2-40B4-BE49-F238E27FC236}">
                <a16:creationId xmlns:a16="http://schemas.microsoft.com/office/drawing/2014/main" id="{8991149C-29AF-F4D0-7802-AE9E5ADEE09B}"/>
              </a:ext>
            </a:extLst>
          </p:cNvPr>
          <p:cNvSpPr txBox="1"/>
          <p:nvPr/>
        </p:nvSpPr>
        <p:spPr>
          <a:xfrm>
            <a:off x="726470" y="1551633"/>
            <a:ext cx="6778626" cy="1124484"/>
          </a:xfrm>
          <a:prstGeom prst="rect">
            <a:avLst/>
          </a:prstGeom>
        </p:spPr>
        <p:txBody>
          <a:bodyPr vert="horz" wrap="square" lIns="0" tIns="16329" rIns="0" bIns="0" rtlCol="0">
            <a:spAutoFit/>
          </a:bodyPr>
          <a:lstStyle/>
          <a:p>
            <a:pPr marL="16328" lvl="1" indent="0" defTabSz="1175644" hangingPunct="1">
              <a:lnSpc>
                <a:spcPct val="100000"/>
              </a:lnSpc>
              <a:spcBef>
                <a:spcPts val="129"/>
              </a:spcBef>
            </a:pPr>
            <a:r>
              <a:rPr lang="en-GB" sz="1800" dirty="0">
                <a:solidFill>
                  <a:sysClr val="windowText" lastClr="000000"/>
                </a:solidFill>
                <a:latin typeface="Arial"/>
                <a:cs typeface="Arial"/>
              </a:rPr>
              <a:t>Après avoir configuré votre intersection de base (liaisons, connecteurs, entrées et routage), cette partie aide les étudiants à simuler le scénario, à observer le comportement du trafic et à identifier les congestions ou les inefficacités.</a:t>
            </a:r>
          </a:p>
        </p:txBody>
      </p:sp>
      <p:pic>
        <p:nvPicPr>
          <p:cNvPr id="11" name="Picture 10" descr="A screenshot of a computer&#10;&#10;AI-generated content may be incorrect.">
            <a:extLst>
              <a:ext uri="{FF2B5EF4-FFF2-40B4-BE49-F238E27FC236}">
                <a16:creationId xmlns:a16="http://schemas.microsoft.com/office/drawing/2014/main" id="{896C2AD2-16E6-B7A6-EE0E-97CD361C607D}"/>
              </a:ext>
            </a:extLst>
          </p:cNvPr>
          <p:cNvPicPr>
            <a:picLocks noChangeAspect="1"/>
          </p:cNvPicPr>
          <p:nvPr/>
        </p:nvPicPr>
        <p:blipFill>
          <a:blip r:embed="rId2"/>
          <a:srcRect t="72"/>
          <a:stretch/>
        </p:blipFill>
        <p:spPr>
          <a:xfrm>
            <a:off x="7588885" y="1523117"/>
            <a:ext cx="3869690" cy="4724163"/>
          </a:xfrm>
          <a:prstGeom prst="rect">
            <a:avLst/>
          </a:prstGeom>
        </p:spPr>
      </p:pic>
      <p:sp>
        <p:nvSpPr>
          <p:cNvPr id="7" name="object 3">
            <a:extLst>
              <a:ext uri="{FF2B5EF4-FFF2-40B4-BE49-F238E27FC236}">
                <a16:creationId xmlns:a16="http://schemas.microsoft.com/office/drawing/2014/main" id="{89677F68-C6AC-96E6-4811-312B6A7EC534}"/>
              </a:ext>
            </a:extLst>
          </p:cNvPr>
          <p:cNvSpPr txBox="1"/>
          <p:nvPr/>
        </p:nvSpPr>
        <p:spPr>
          <a:xfrm>
            <a:off x="733424" y="1062057"/>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3.2 Exécuter des simulations</a:t>
            </a:r>
          </a:p>
        </p:txBody>
      </p:sp>
      <p:sp>
        <p:nvSpPr>
          <p:cNvPr id="9" name="object 2">
            <a:extLst>
              <a:ext uri="{FF2B5EF4-FFF2-40B4-BE49-F238E27FC236}">
                <a16:creationId xmlns:a16="http://schemas.microsoft.com/office/drawing/2014/main" id="{3B8CDFDC-CBE8-9F9F-9EFF-A907F0438CF9}"/>
              </a:ext>
            </a:extLst>
          </p:cNvPr>
          <p:cNvSpPr txBox="1">
            <a:spLocks noGrp="1"/>
          </p:cNvSpPr>
          <p:nvPr>
            <p:ph type="title"/>
          </p:nvPr>
        </p:nvSpPr>
        <p:spPr>
          <a:xfrm>
            <a:off x="726470" y="427119"/>
            <a:ext cx="5596691"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3. Créer et exécuter une simulation VISSIM</a:t>
            </a:r>
          </a:p>
        </p:txBody>
      </p:sp>
    </p:spTree>
    <p:extLst>
      <p:ext uri="{BB962C8B-B14F-4D97-AF65-F5344CB8AC3E}">
        <p14:creationId xmlns:p14="http://schemas.microsoft.com/office/powerpoint/2010/main" val="28882187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BA6EF1-82F1-AEB9-8E7C-FD6A9BD5D698}"/>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FA4CF333-7DC1-A553-3D3B-FAF9DD5A9F78}"/>
              </a:ext>
            </a:extLst>
          </p:cNvPr>
          <p:cNvSpPr txBox="1"/>
          <p:nvPr/>
        </p:nvSpPr>
        <p:spPr>
          <a:xfrm>
            <a:off x="733424" y="1025080"/>
            <a:ext cx="5450229"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Étape 2 : Afficher l'animation du véhicule</a:t>
            </a:r>
          </a:p>
        </p:txBody>
      </p:sp>
      <p:sp>
        <p:nvSpPr>
          <p:cNvPr id="5" name="object 3">
            <a:extLst>
              <a:ext uri="{FF2B5EF4-FFF2-40B4-BE49-F238E27FC236}">
                <a16:creationId xmlns:a16="http://schemas.microsoft.com/office/drawing/2014/main" id="{DF5E91D7-02AE-A093-3F4C-39670B0F0C88}"/>
              </a:ext>
            </a:extLst>
          </p:cNvPr>
          <p:cNvSpPr txBox="1"/>
          <p:nvPr/>
        </p:nvSpPr>
        <p:spPr>
          <a:xfrm>
            <a:off x="733423" y="1514807"/>
            <a:ext cx="10725151" cy="2322248"/>
          </a:xfrm>
          <a:prstGeom prst="rect">
            <a:avLst/>
          </a:prstGeom>
        </p:spPr>
        <p:txBody>
          <a:bodyPr vert="horz" wrap="square" lIns="0" tIns="16329" rIns="0" bIns="0" rtlCol="0">
            <a:spAutoFit/>
          </a:bodyPr>
          <a:lstStyle/>
          <a:p>
            <a:pPr marL="244928" lvl="1" indent="-228600" defTabSz="1175644" hangingPunct="1">
              <a:lnSpc>
                <a:spcPct val="100000"/>
              </a:lnSpc>
              <a:spcBef>
                <a:spcPts val="129"/>
              </a:spcBef>
              <a:buFont typeface="+mj-lt"/>
              <a:buAutoNum type="arabicPeriod"/>
            </a:pPr>
            <a:r>
              <a:rPr lang="en-GB" sz="1800" dirty="0">
                <a:solidFill>
                  <a:sysClr val="windowText" lastClr="000000"/>
                </a:solidFill>
                <a:latin typeface="Arial"/>
                <a:cs typeface="Arial"/>
              </a:rPr>
              <a:t>Dans la barre d'outils, cliquez sur l'icône </a:t>
            </a:r>
            <a:r>
              <a:rPr lang="en-GB" sz="1800" b="1" dirty="0">
                <a:solidFill>
                  <a:sysClr val="windowText" lastClr="000000"/>
                </a:solidFill>
                <a:latin typeface="Arial"/>
                <a:cs typeface="Arial"/>
              </a:rPr>
              <a:t>« Lecture » </a:t>
            </a:r>
            <a:r>
              <a:rPr lang="en-GB" sz="1800" dirty="0">
                <a:solidFill>
                  <a:sysClr val="windowText" lastClr="000000"/>
                </a:solidFill>
                <a:latin typeface="Arial"/>
                <a:cs typeface="Arial"/>
              </a:rPr>
              <a:t>(▶️) ou allez dans </a:t>
            </a:r>
            <a:r>
              <a:rPr lang="en-GB" sz="1800" b="1" dirty="0">
                <a:solidFill>
                  <a:sysClr val="windowText" lastClr="000000"/>
                </a:solidFill>
                <a:latin typeface="Arial"/>
                <a:cs typeface="Arial"/>
              </a:rPr>
              <a:t>Simulation &gt; Démarrer.</a:t>
            </a:r>
          </a:p>
          <a:p>
            <a:pPr marL="244928" lvl="1" indent="-228600" defTabSz="1175644" hangingPunct="1">
              <a:lnSpc>
                <a:spcPct val="100000"/>
              </a:lnSpc>
              <a:spcBef>
                <a:spcPts val="129"/>
              </a:spcBef>
              <a:buFont typeface="+mj-lt"/>
              <a:buAutoNum type="arabicPeriod"/>
            </a:pPr>
            <a:r>
              <a:rPr lang="en-GB" sz="1800" dirty="0">
                <a:solidFill>
                  <a:sysClr val="windowText" lastClr="000000"/>
                </a:solidFill>
                <a:latin typeface="Arial"/>
                <a:cs typeface="Arial"/>
              </a:rPr>
              <a:t>VISSIM commencera à simuler le mouvement du trafic en temps réel.</a:t>
            </a:r>
          </a:p>
          <a:p>
            <a:pPr marL="244928" lvl="1" indent="-228600" defTabSz="1175644" hangingPunct="1">
              <a:lnSpc>
                <a:spcPct val="100000"/>
              </a:lnSpc>
              <a:spcBef>
                <a:spcPts val="129"/>
              </a:spcBef>
              <a:buFont typeface="+mj-lt"/>
              <a:buAutoNum type="arabicPeriod"/>
            </a:pPr>
            <a:r>
              <a:rPr lang="en-GB" sz="1800" dirty="0">
                <a:solidFill>
                  <a:sysClr val="windowText" lastClr="000000"/>
                </a:solidFill>
                <a:latin typeface="Arial"/>
                <a:cs typeface="Arial"/>
              </a:rPr>
              <a:t>Observez :</a:t>
            </a:r>
          </a:p>
          <a:p>
            <a:pPr marL="371475" lvl="1"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Arrivées de véhicules</a:t>
            </a:r>
          </a:p>
          <a:p>
            <a:pPr marL="371475" lvl="1"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Les mouvements de virage</a:t>
            </a:r>
          </a:p>
          <a:p>
            <a:pPr marL="371475" lvl="1"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Les files d'attente aux jonctions</a:t>
            </a:r>
          </a:p>
          <a:p>
            <a:pPr marL="371475" lvl="1"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Réactions aux feux de signalisation (si un système de contrôle des feux est utilisé)</a:t>
            </a:r>
          </a:p>
          <a:p>
            <a:pPr marL="16328" lvl="1" indent="0" defTabSz="1175644" hangingPunct="1">
              <a:lnSpc>
                <a:spcPct val="100000"/>
              </a:lnSpc>
              <a:spcBef>
                <a:spcPts val="129"/>
              </a:spcBef>
            </a:pPr>
            <a:r>
              <a:rPr lang="en-GB" sz="1800" b="1" dirty="0">
                <a:solidFill>
                  <a:sysClr val="windowText" lastClr="000000"/>
                </a:solidFill>
                <a:latin typeface="Arial"/>
                <a:cs typeface="Arial"/>
              </a:rPr>
              <a:t>Astuce : </a:t>
            </a:r>
            <a:r>
              <a:rPr lang="en-GB" sz="1800" dirty="0">
                <a:solidFill>
                  <a:sysClr val="windowText" lastClr="000000"/>
                </a:solidFill>
                <a:latin typeface="Arial"/>
                <a:cs typeface="Arial"/>
              </a:rPr>
              <a:t>utilisez le bouton « Étape » (⏭️) pour passer image par image et </a:t>
            </a:r>
            <a:r>
              <a:rPr lang="en-GB" sz="1800" dirty="0" err="1">
                <a:solidFill>
                  <a:sysClr val="windowText" lastClr="000000"/>
                </a:solidFill>
                <a:latin typeface="Arial"/>
                <a:cs typeface="Arial"/>
              </a:rPr>
              <a:t>analyser </a:t>
            </a:r>
            <a:r>
              <a:rPr lang="en-GB" sz="1800" dirty="0">
                <a:solidFill>
                  <a:sysClr val="windowText" lastClr="000000"/>
                </a:solidFill>
                <a:latin typeface="Arial"/>
                <a:cs typeface="Arial"/>
              </a:rPr>
              <a:t>les zones critiques.</a:t>
            </a:r>
          </a:p>
        </p:txBody>
      </p:sp>
      <p:sp>
        <p:nvSpPr>
          <p:cNvPr id="4" name="object 3">
            <a:extLst>
              <a:ext uri="{FF2B5EF4-FFF2-40B4-BE49-F238E27FC236}">
                <a16:creationId xmlns:a16="http://schemas.microsoft.com/office/drawing/2014/main" id="{EAE7B57F-CF6A-2908-C360-DABD760C3CCF}"/>
              </a:ext>
            </a:extLst>
          </p:cNvPr>
          <p:cNvSpPr txBox="1"/>
          <p:nvPr/>
        </p:nvSpPr>
        <p:spPr>
          <a:xfrm>
            <a:off x="726282" y="4306895"/>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Étape 3 : Ajuster la vitesse de simulation</a:t>
            </a:r>
          </a:p>
        </p:txBody>
      </p:sp>
      <p:sp>
        <p:nvSpPr>
          <p:cNvPr id="7" name="object 3">
            <a:extLst>
              <a:ext uri="{FF2B5EF4-FFF2-40B4-BE49-F238E27FC236}">
                <a16:creationId xmlns:a16="http://schemas.microsoft.com/office/drawing/2014/main" id="{FD63BC94-18D2-C25D-97B7-865F6ED842BD}"/>
              </a:ext>
            </a:extLst>
          </p:cNvPr>
          <p:cNvSpPr txBox="1"/>
          <p:nvPr/>
        </p:nvSpPr>
        <p:spPr>
          <a:xfrm>
            <a:off x="726282" y="4796622"/>
            <a:ext cx="10739248" cy="873133"/>
          </a:xfrm>
          <a:prstGeom prst="rect">
            <a:avLst/>
          </a:prstGeom>
        </p:spPr>
        <p:txBody>
          <a:bodyPr vert="horz" wrap="square" lIns="0" tIns="16329" rIns="0" bIns="0" rtlCol="0">
            <a:spAutoFit/>
          </a:bodyPr>
          <a:lstStyle/>
          <a:p>
            <a:pPr marL="244928" lvl="1" indent="-228600" defTabSz="1175644" hangingPunct="1">
              <a:lnSpc>
                <a:spcPct val="100000"/>
              </a:lnSpc>
              <a:spcBef>
                <a:spcPts val="129"/>
              </a:spcBef>
              <a:buFont typeface="+mj-lt"/>
              <a:buAutoNum type="arabicPeriod"/>
            </a:pPr>
            <a:r>
              <a:rPr lang="en-GB" sz="1800" dirty="0">
                <a:solidFill>
                  <a:sysClr val="windowText" lastClr="000000"/>
                </a:solidFill>
                <a:latin typeface="Arial"/>
                <a:cs typeface="Arial"/>
              </a:rPr>
              <a:t>Utilisez le curseur de vitesse de simulation (en bas de l'écran).</a:t>
            </a:r>
          </a:p>
          <a:p>
            <a:pPr marL="371475" lvl="1"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Faites glisser vers la droite pour accélérer l'animation (par exemple, pour passer les longs temps d'inactivité)</a:t>
            </a:r>
          </a:p>
          <a:p>
            <a:pPr marL="371475" lvl="1"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Faites glisser vers la gauche pour ralentir et observer de près les interactions entre les véhicules</a:t>
            </a:r>
          </a:p>
        </p:txBody>
      </p:sp>
      <p:sp>
        <p:nvSpPr>
          <p:cNvPr id="9" name="object 2">
            <a:extLst>
              <a:ext uri="{FF2B5EF4-FFF2-40B4-BE49-F238E27FC236}">
                <a16:creationId xmlns:a16="http://schemas.microsoft.com/office/drawing/2014/main" id="{D24DDD33-CCB3-810D-3A83-06CD1315C6A2}"/>
              </a:ext>
            </a:extLst>
          </p:cNvPr>
          <p:cNvSpPr txBox="1">
            <a:spLocks noGrp="1"/>
          </p:cNvSpPr>
          <p:nvPr>
            <p:ph type="title"/>
          </p:nvPr>
        </p:nvSpPr>
        <p:spPr>
          <a:xfrm>
            <a:off x="726471" y="427119"/>
            <a:ext cx="5536306"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3. Créer et exécuter une simulation VISSIM</a:t>
            </a:r>
          </a:p>
        </p:txBody>
      </p:sp>
    </p:spTree>
    <p:extLst>
      <p:ext uri="{BB962C8B-B14F-4D97-AF65-F5344CB8AC3E}">
        <p14:creationId xmlns:p14="http://schemas.microsoft.com/office/powerpoint/2010/main" val="41764184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D2ECFE-D152-5B2E-A0F2-428AB49300EB}"/>
            </a:ext>
          </a:extLst>
        </p:cNvPr>
        <p:cNvGrpSpPr/>
        <p:nvPr/>
      </p:nvGrpSpPr>
      <p:grpSpPr>
        <a:xfrm>
          <a:off x="0" y="0"/>
          <a:ext cx="0" cy="0"/>
          <a:chOff x="0" y="0"/>
          <a:chExt cx="0" cy="0"/>
        </a:xfrm>
      </p:grpSpPr>
      <p:sp>
        <p:nvSpPr>
          <p:cNvPr id="9" name="object 3">
            <a:extLst>
              <a:ext uri="{FF2B5EF4-FFF2-40B4-BE49-F238E27FC236}">
                <a16:creationId xmlns:a16="http://schemas.microsoft.com/office/drawing/2014/main" id="{9D851C46-C530-1D19-F1F5-90BEA75E42A2}"/>
              </a:ext>
            </a:extLst>
          </p:cNvPr>
          <p:cNvSpPr txBox="1"/>
          <p:nvPr/>
        </p:nvSpPr>
        <p:spPr>
          <a:xfrm>
            <a:off x="726470" y="1514807"/>
            <a:ext cx="10732101" cy="293487"/>
          </a:xfrm>
          <a:prstGeom prst="rect">
            <a:avLst/>
          </a:prstGeom>
        </p:spPr>
        <p:txBody>
          <a:bodyPr vert="horz" wrap="square" lIns="0" tIns="16329" rIns="0" bIns="0" rtlCol="0">
            <a:spAutoFit/>
          </a:bodyPr>
          <a:lstStyle/>
          <a:p>
            <a:pPr marL="16328" lvl="1" indent="0" defTabSz="1175644" hangingPunct="1">
              <a:lnSpc>
                <a:spcPct val="100000"/>
              </a:lnSpc>
              <a:spcBef>
                <a:spcPts val="129"/>
              </a:spcBef>
            </a:pPr>
            <a:r>
              <a:rPr lang="en-GB" sz="1800" dirty="0">
                <a:solidFill>
                  <a:sysClr val="windowText" lastClr="000000"/>
                </a:solidFill>
                <a:latin typeface="Arial"/>
                <a:cs typeface="Arial"/>
              </a:rPr>
              <a:t>Pendant la simulation, prenez note des éléments suivants :</a:t>
            </a:r>
          </a:p>
        </p:txBody>
      </p:sp>
      <p:sp>
        <p:nvSpPr>
          <p:cNvPr id="12" name="object 3">
            <a:extLst>
              <a:ext uri="{FF2B5EF4-FFF2-40B4-BE49-F238E27FC236}">
                <a16:creationId xmlns:a16="http://schemas.microsoft.com/office/drawing/2014/main" id="{1F430C6D-2E53-B7F4-29E8-BD02351B180F}"/>
              </a:ext>
            </a:extLst>
          </p:cNvPr>
          <p:cNvSpPr txBox="1"/>
          <p:nvPr/>
        </p:nvSpPr>
        <p:spPr>
          <a:xfrm>
            <a:off x="726471" y="1050315"/>
            <a:ext cx="1090741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3.3 Observez les schémas de circulation</a:t>
            </a:r>
          </a:p>
        </p:txBody>
      </p:sp>
      <p:graphicFrame>
        <p:nvGraphicFramePr>
          <p:cNvPr id="14" name="Table 13">
            <a:extLst>
              <a:ext uri="{FF2B5EF4-FFF2-40B4-BE49-F238E27FC236}">
                <a16:creationId xmlns:a16="http://schemas.microsoft.com/office/drawing/2014/main" id="{57D12128-7993-4028-AE02-E5C85BDD5F31}"/>
              </a:ext>
            </a:extLst>
          </p:cNvPr>
          <p:cNvGraphicFramePr>
            <a:graphicFrameLocks noGrp="1"/>
          </p:cNvGraphicFramePr>
          <p:nvPr>
            <p:extLst>
              <p:ext uri="{D42A27DB-BD31-4B8C-83A1-F6EECF244321}">
                <p14:modId xmlns:p14="http://schemas.microsoft.com/office/powerpoint/2010/main" val="2080262327"/>
              </p:ext>
            </p:extLst>
          </p:nvPr>
        </p:nvGraphicFramePr>
        <p:xfrm>
          <a:off x="726469" y="2076448"/>
          <a:ext cx="10732103" cy="2225040"/>
        </p:xfrm>
        <a:graphic>
          <a:graphicData uri="http://schemas.openxmlformats.org/drawingml/2006/table">
            <a:tbl>
              <a:tblPr firstRow="1" bandRow="1">
                <a:tableStyleId>{5C22544A-7EE6-4342-B048-85BDC9FD1C3A}</a:tableStyleId>
              </a:tblPr>
              <a:tblGrid>
                <a:gridCol w="759431">
                  <a:extLst>
                    <a:ext uri="{9D8B030D-6E8A-4147-A177-3AD203B41FA5}">
                      <a16:colId xmlns:a16="http://schemas.microsoft.com/office/drawing/2014/main" val="904284817"/>
                    </a:ext>
                  </a:extLst>
                </a:gridCol>
                <a:gridCol w="3273136">
                  <a:extLst>
                    <a:ext uri="{9D8B030D-6E8A-4147-A177-3AD203B41FA5}">
                      <a16:colId xmlns:a16="http://schemas.microsoft.com/office/drawing/2014/main" val="1755482268"/>
                    </a:ext>
                  </a:extLst>
                </a:gridCol>
                <a:gridCol w="6699536">
                  <a:extLst>
                    <a:ext uri="{9D8B030D-6E8A-4147-A177-3AD203B41FA5}">
                      <a16:colId xmlns:a16="http://schemas.microsoft.com/office/drawing/2014/main" val="938120323"/>
                    </a:ext>
                  </a:extLst>
                </a:gridCol>
              </a:tblGrid>
              <a:tr h="370840">
                <a:tc>
                  <a:txBody>
                    <a:bodyPr/>
                    <a:lstStyle/>
                    <a:p>
                      <a:pPr algn="ctr"/>
                      <a:r>
                        <a:rPr lang="en-GB" sz="1800" dirty="0"/>
                        <a:t>#</a:t>
                      </a:r>
                      <a:endParaRPr lang="LID4096" sz="1800" dirty="0"/>
                    </a:p>
                  </a:txBody>
                  <a:tcPr/>
                </a:tc>
                <a:tc>
                  <a:txBody>
                    <a:bodyPr/>
                    <a:lstStyle/>
                    <a:p>
                      <a:pPr algn="ctr"/>
                      <a:r>
                        <a:rPr lang="en-GB" sz="1800" dirty="0"/>
                        <a:t>Caractéristique</a:t>
                      </a:r>
                      <a:endParaRPr lang="LID4096" sz="1800" dirty="0"/>
                    </a:p>
                  </a:txBody>
                  <a:tcPr/>
                </a:tc>
                <a:tc>
                  <a:txBody>
                    <a:bodyPr/>
                    <a:lstStyle/>
                    <a:p>
                      <a:pPr algn="ctr"/>
                      <a:r>
                        <a:rPr lang="en-GB" sz="1800" dirty="0"/>
                        <a:t>À surveiller</a:t>
                      </a:r>
                    </a:p>
                  </a:txBody>
                  <a:tcPr/>
                </a:tc>
                <a:extLst>
                  <a:ext uri="{0D108BD9-81ED-4DB2-BD59-A6C34878D82A}">
                    <a16:rowId xmlns:a16="http://schemas.microsoft.com/office/drawing/2014/main" val="2509159265"/>
                  </a:ext>
                </a:extLst>
              </a:tr>
              <a:tr h="370840">
                <a:tc>
                  <a:txBody>
                    <a:bodyPr/>
                    <a:lstStyle/>
                    <a:p>
                      <a:pPr lvl="0" algn="ctr">
                        <a:lnSpc>
                          <a:spcPct val="115000"/>
                        </a:lnSpc>
                        <a:spcAft>
                          <a:spcPts val="800"/>
                        </a:spcAft>
                      </a:pPr>
                      <a:r>
                        <a:rPr lang="en-GB" sz="1800" kern="100" dirty="0">
                          <a:solidFill>
                            <a:schemeClr val="tx1"/>
                          </a:solidFill>
                          <a:effectLst/>
                          <a:latin typeface="+mn-lt"/>
                          <a:ea typeface="Aptos" panose="020B0004020202020204" pitchFamily="34" charset="0"/>
                          <a:cs typeface="Times New Roman" panose="02020603050405020304" pitchFamily="18" charset="0"/>
                        </a:rPr>
                        <a:t>1</a:t>
                      </a:r>
                    </a:p>
                  </a:txBody>
                  <a:tcPr marL="68580" marR="68580" marT="0" marB="0" anchor="ctr"/>
                </a:tc>
                <a:tc>
                  <a:txBody>
                    <a:bodyPr/>
                    <a:lstStyle/>
                    <a:p>
                      <a:pPr lvl="0" algn="l">
                        <a:lnSpc>
                          <a:spcPct val="115000"/>
                        </a:lnSpc>
                        <a:spcAft>
                          <a:spcPts val="800"/>
                        </a:spcAft>
                      </a:pPr>
                      <a:r>
                        <a:rPr lang="en-US" sz="1800" b="1" kern="0" dirty="0">
                          <a:solidFill>
                            <a:schemeClr val="tx1"/>
                          </a:solidFill>
                          <a:effectLst/>
                          <a:latin typeface="+mn-lt"/>
                          <a:ea typeface="Times New Roman" panose="02020603050405020304" pitchFamily="18" charset="0"/>
                          <a:cs typeface="Times New Roman" panose="02020603050405020304" pitchFamily="18" charset="0"/>
                        </a:rPr>
                        <a:t>Flux de véhicules</a:t>
                      </a:r>
                      <a:endParaRPr lang="en-GB"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l">
                        <a:lnSpc>
                          <a:spcPct val="115000"/>
                        </a:lnSpc>
                        <a:spcAft>
                          <a:spcPts val="800"/>
                        </a:spcAft>
                      </a:pPr>
                      <a:r>
                        <a:rPr lang="en-GB" sz="1800" b="0" kern="0" dirty="0">
                          <a:solidFill>
                            <a:schemeClr val="tx1"/>
                          </a:solidFill>
                          <a:effectLst/>
                          <a:latin typeface="+mn-lt"/>
                          <a:ea typeface="Times New Roman" panose="02020603050405020304" pitchFamily="18" charset="0"/>
                          <a:cs typeface="Times New Roman" panose="02020603050405020304" pitchFamily="18" charset="0"/>
                        </a:rPr>
                        <a:t>Circulation fluide ou circulation discontinue</a:t>
                      </a:r>
                      <a:endParaRPr lang="en-AT" sz="18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175920149"/>
                  </a:ext>
                </a:extLst>
              </a:tr>
              <a:tr h="370840">
                <a:tc>
                  <a:txBody>
                    <a:bodyPr/>
                    <a:lstStyle/>
                    <a:p>
                      <a:pPr lvl="0" algn="ctr">
                        <a:lnSpc>
                          <a:spcPct val="115000"/>
                        </a:lnSpc>
                        <a:spcAft>
                          <a:spcPts val="800"/>
                        </a:spcAft>
                      </a:pPr>
                      <a:r>
                        <a:rPr lang="en-GB" sz="1800" kern="100" dirty="0">
                          <a:solidFill>
                            <a:schemeClr val="tx1"/>
                          </a:solidFill>
                          <a:effectLst/>
                          <a:latin typeface="+mn-lt"/>
                          <a:ea typeface="Aptos" panose="020B0004020202020204" pitchFamily="34" charset="0"/>
                          <a:cs typeface="Times New Roman" panose="02020603050405020304" pitchFamily="18" charset="0"/>
                        </a:rPr>
                        <a:t>2</a:t>
                      </a:r>
                    </a:p>
                  </a:txBody>
                  <a:tcPr marL="68580" marR="68580" marT="0" marB="0" anchor="ctr"/>
                </a:tc>
                <a:tc>
                  <a:txBody>
                    <a:bodyPr/>
                    <a:lstStyle/>
                    <a:p>
                      <a:pPr lvl="0" algn="l">
                        <a:lnSpc>
                          <a:spcPct val="115000"/>
                        </a:lnSpc>
                        <a:spcAft>
                          <a:spcPts val="800"/>
                        </a:spcAft>
                      </a:pPr>
                      <a:r>
                        <a:rPr lang="en-GB" sz="1800" b="1" kern="0" dirty="0">
                          <a:solidFill>
                            <a:schemeClr val="tx1"/>
                          </a:solidFill>
                          <a:effectLst/>
                          <a:latin typeface="+mn-lt"/>
                          <a:ea typeface="Times New Roman" panose="02020603050405020304" pitchFamily="18" charset="0"/>
                          <a:cs typeface="Times New Roman" panose="02020603050405020304" pitchFamily="18" charset="0"/>
                        </a:rPr>
                        <a:t>Virages aux jonctions</a:t>
                      </a:r>
                      <a:endParaRPr lang="en-GB"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l">
                        <a:lnSpc>
                          <a:spcPct val="115000"/>
                        </a:lnSpc>
                        <a:spcAft>
                          <a:spcPts val="800"/>
                        </a:spcAft>
                      </a:pPr>
                      <a:r>
                        <a:rPr lang="en-GB" sz="1800" kern="0" dirty="0">
                          <a:solidFill>
                            <a:schemeClr val="tx1"/>
                          </a:solidFill>
                          <a:effectLst/>
                          <a:latin typeface="+mn-lt"/>
                          <a:ea typeface="Times New Roman" panose="02020603050405020304" pitchFamily="18" charset="0"/>
                          <a:cs typeface="Times New Roman" panose="02020603050405020304" pitchFamily="18" charset="0"/>
                        </a:rPr>
                        <a:t>Manœuvres correctes ? Respect des voies ?</a:t>
                      </a:r>
                      <a:endParaRPr lang="en-AT"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45288351"/>
                  </a:ext>
                </a:extLst>
              </a:tr>
              <a:tr h="370840">
                <a:tc>
                  <a:txBody>
                    <a:bodyPr/>
                    <a:lstStyle/>
                    <a:p>
                      <a:pPr lvl="0" algn="ctr">
                        <a:lnSpc>
                          <a:spcPct val="115000"/>
                        </a:lnSpc>
                        <a:spcAft>
                          <a:spcPts val="800"/>
                        </a:spcAft>
                      </a:pPr>
                      <a:r>
                        <a:rPr lang="en-GB" sz="1800" kern="100" dirty="0">
                          <a:solidFill>
                            <a:schemeClr val="tx1"/>
                          </a:solidFill>
                          <a:effectLst/>
                          <a:latin typeface="+mn-lt"/>
                          <a:ea typeface="Aptos" panose="020B0004020202020204" pitchFamily="34" charset="0"/>
                          <a:cs typeface="Times New Roman" panose="02020603050405020304" pitchFamily="18" charset="0"/>
                        </a:rPr>
                        <a:t>3</a:t>
                      </a:r>
                    </a:p>
                  </a:txBody>
                  <a:tcPr marL="68580" marR="68580" marT="0" marB="0" anchor="ctr"/>
                </a:tc>
                <a:tc>
                  <a:txBody>
                    <a:bodyPr/>
                    <a:lstStyle/>
                    <a:p>
                      <a:pPr lvl="0" algn="l">
                        <a:lnSpc>
                          <a:spcPct val="115000"/>
                        </a:lnSpc>
                        <a:spcAft>
                          <a:spcPts val="800"/>
                        </a:spcAft>
                      </a:pPr>
                      <a:r>
                        <a:rPr lang="en-GB" sz="1800" b="1" kern="0" dirty="0">
                          <a:solidFill>
                            <a:schemeClr val="tx1"/>
                          </a:solidFill>
                          <a:effectLst/>
                          <a:latin typeface="+mn-lt"/>
                          <a:ea typeface="Times New Roman" panose="02020603050405020304" pitchFamily="18" charset="0"/>
                          <a:cs typeface="Times New Roman" panose="02020603050405020304" pitchFamily="18" charset="0"/>
                        </a:rPr>
                        <a:t>Longueur des files d'attente</a:t>
                      </a:r>
                      <a:endParaRPr lang="en-GB"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l">
                        <a:lnSpc>
                          <a:spcPct val="115000"/>
                        </a:lnSpc>
                        <a:spcAft>
                          <a:spcPts val="800"/>
                        </a:spcAft>
                      </a:pPr>
                      <a:r>
                        <a:rPr lang="en-GB" sz="1800" kern="0" dirty="0">
                          <a:solidFill>
                            <a:schemeClr val="tx1"/>
                          </a:solidFill>
                          <a:effectLst/>
                          <a:latin typeface="+mn-lt"/>
                          <a:ea typeface="Times New Roman" panose="02020603050405020304" pitchFamily="18" charset="0"/>
                          <a:cs typeface="Times New Roman" panose="02020603050405020304" pitchFamily="18" charset="0"/>
                        </a:rPr>
                        <a:t>Les véhicules reculent-ils dans les intersections ?</a:t>
                      </a:r>
                      <a:endParaRPr lang="en-AT"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054510909"/>
                  </a:ext>
                </a:extLst>
              </a:tr>
              <a:tr h="370840">
                <a:tc>
                  <a:txBody>
                    <a:bodyPr/>
                    <a:lstStyle/>
                    <a:p>
                      <a:pPr lvl="0" algn="ctr">
                        <a:lnSpc>
                          <a:spcPct val="115000"/>
                        </a:lnSpc>
                        <a:spcAft>
                          <a:spcPts val="800"/>
                        </a:spcAft>
                      </a:pPr>
                      <a:r>
                        <a:rPr lang="en-GB" sz="1800" kern="100" dirty="0">
                          <a:solidFill>
                            <a:schemeClr val="tx1"/>
                          </a:solidFill>
                          <a:effectLst/>
                          <a:latin typeface="+mn-lt"/>
                          <a:ea typeface="Aptos" panose="020B0004020202020204" pitchFamily="34" charset="0"/>
                          <a:cs typeface="Times New Roman" panose="02020603050405020304" pitchFamily="18" charset="0"/>
                        </a:rPr>
                        <a:t>4</a:t>
                      </a:r>
                    </a:p>
                  </a:txBody>
                  <a:tcPr marL="68580" marR="68580" marT="0" marB="0" anchor="ctr"/>
                </a:tc>
                <a:tc>
                  <a:txBody>
                    <a:bodyPr/>
                    <a:lstStyle/>
                    <a:p>
                      <a:pPr lvl="0" algn="l">
                        <a:lnSpc>
                          <a:spcPct val="115000"/>
                        </a:lnSpc>
                        <a:spcAft>
                          <a:spcPts val="800"/>
                        </a:spcAft>
                      </a:pPr>
                      <a:r>
                        <a:rPr lang="en-GB" sz="1800" b="1" kern="0" dirty="0">
                          <a:solidFill>
                            <a:schemeClr val="tx1"/>
                          </a:solidFill>
                          <a:effectLst/>
                          <a:latin typeface="+mn-lt"/>
                          <a:ea typeface="Times New Roman" panose="02020603050405020304" pitchFamily="18" charset="0"/>
                          <a:cs typeface="Times New Roman" panose="02020603050405020304" pitchFamily="18" charset="0"/>
                        </a:rPr>
                        <a:t>Zones de conflit</a:t>
                      </a:r>
                      <a:endParaRPr lang="en-GB"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l">
                        <a:lnSpc>
                          <a:spcPct val="115000"/>
                        </a:lnSpc>
                        <a:spcAft>
                          <a:spcPts val="800"/>
                        </a:spcAft>
                      </a:pPr>
                      <a:r>
                        <a:rPr lang="en-GB" sz="1800" kern="0" dirty="0">
                          <a:solidFill>
                            <a:schemeClr val="tx1"/>
                          </a:solidFill>
                          <a:effectLst/>
                          <a:latin typeface="+mn-lt"/>
                          <a:ea typeface="Times New Roman" panose="02020603050405020304" pitchFamily="18" charset="0"/>
                          <a:cs typeface="Times New Roman" panose="02020603050405020304" pitchFamily="18" charset="0"/>
                        </a:rPr>
                        <a:t>Y a-t-il des quasi-collisions ou des chevauchements aux intersections ?</a:t>
                      </a:r>
                      <a:endParaRPr lang="en-AT"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667188357"/>
                  </a:ext>
                </a:extLst>
              </a:tr>
              <a:tr h="370840">
                <a:tc>
                  <a:txBody>
                    <a:bodyPr/>
                    <a:lstStyle/>
                    <a:p>
                      <a:pPr lvl="0" algn="ctr">
                        <a:lnSpc>
                          <a:spcPct val="115000"/>
                        </a:lnSpc>
                        <a:spcAft>
                          <a:spcPts val="800"/>
                        </a:spcAft>
                      </a:pPr>
                      <a:r>
                        <a:rPr lang="en-GB" sz="1800" b="1" kern="100" dirty="0">
                          <a:solidFill>
                            <a:schemeClr val="tx1"/>
                          </a:solidFill>
                          <a:effectLst/>
                          <a:latin typeface="+mn-lt"/>
                          <a:ea typeface="Aptos" panose="020B0004020202020204" pitchFamily="34" charset="0"/>
                          <a:cs typeface="Times New Roman" panose="02020603050405020304" pitchFamily="18" charset="0"/>
                        </a:rPr>
                        <a:t>5</a:t>
                      </a:r>
                    </a:p>
                  </a:txBody>
                  <a:tcPr marL="68580" marR="68580" marT="0" marB="0" anchor="ctr"/>
                </a:tc>
                <a:tc>
                  <a:txBody>
                    <a:bodyPr/>
                    <a:lstStyle/>
                    <a:p>
                      <a:pPr lvl="0" algn="l">
                        <a:lnSpc>
                          <a:spcPct val="115000"/>
                        </a:lnSpc>
                        <a:spcAft>
                          <a:spcPts val="800"/>
                        </a:spcAft>
                      </a:pPr>
                      <a:r>
                        <a:rPr lang="en-GB" sz="1800" b="1" kern="100" dirty="0">
                          <a:solidFill>
                            <a:schemeClr val="tx1"/>
                          </a:solidFill>
                          <a:effectLst/>
                          <a:latin typeface="+mn-lt"/>
                          <a:ea typeface="Aptos" panose="020B0004020202020204" pitchFamily="34" charset="0"/>
                          <a:cs typeface="Times New Roman" panose="02020603050405020304" pitchFamily="18" charset="0"/>
                        </a:rPr>
                        <a:t>Voies sous-utilisées</a:t>
                      </a:r>
                    </a:p>
                  </a:txBody>
                  <a:tcPr marL="68580" marR="68580" marT="0" marB="0" anchor="ctr"/>
                </a:tc>
                <a:tc>
                  <a:txBody>
                    <a:bodyPr/>
                    <a:lstStyle/>
                    <a:p>
                      <a:pPr algn="l">
                        <a:lnSpc>
                          <a:spcPct val="115000"/>
                        </a:lnSpc>
                        <a:spcAft>
                          <a:spcPts val="800"/>
                        </a:spcAft>
                      </a:pPr>
                      <a:r>
                        <a:rPr lang="en-GB" sz="1800" kern="100" dirty="0">
                          <a:solidFill>
                            <a:schemeClr val="tx1"/>
                          </a:solidFill>
                          <a:effectLst/>
                          <a:latin typeface="+mn-lt"/>
                          <a:ea typeface="Aptos" panose="020B0004020202020204" pitchFamily="34" charset="0"/>
                          <a:cs typeface="Times New Roman" panose="02020603050405020304" pitchFamily="18" charset="0"/>
                        </a:rPr>
                        <a:t>Certaines voies sont-elles vides tandis que d'autres sont encombrées ?</a:t>
                      </a:r>
                      <a:endParaRPr lang="en-AT"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905745265"/>
                  </a:ext>
                </a:extLst>
              </a:tr>
            </a:tbl>
          </a:graphicData>
        </a:graphic>
      </p:graphicFrame>
      <p:sp>
        <p:nvSpPr>
          <p:cNvPr id="5" name="object 2">
            <a:extLst>
              <a:ext uri="{FF2B5EF4-FFF2-40B4-BE49-F238E27FC236}">
                <a16:creationId xmlns:a16="http://schemas.microsoft.com/office/drawing/2014/main" id="{AE825DD7-BE2E-3BB2-CF41-12A6DD503FBF}"/>
              </a:ext>
            </a:extLst>
          </p:cNvPr>
          <p:cNvSpPr txBox="1">
            <a:spLocks noGrp="1"/>
          </p:cNvSpPr>
          <p:nvPr>
            <p:ph type="title"/>
          </p:nvPr>
        </p:nvSpPr>
        <p:spPr>
          <a:xfrm>
            <a:off x="726471" y="427119"/>
            <a:ext cx="5829604"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3. Créer et exécuter une simulation VISSIM</a:t>
            </a:r>
          </a:p>
        </p:txBody>
      </p:sp>
    </p:spTree>
    <p:extLst>
      <p:ext uri="{BB962C8B-B14F-4D97-AF65-F5344CB8AC3E}">
        <p14:creationId xmlns:p14="http://schemas.microsoft.com/office/powerpoint/2010/main" val="33828077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726282" y="1025080"/>
            <a:ext cx="10726092" cy="4243287"/>
          </a:xfrm>
          <a:prstGeom prst="rect">
            <a:avLst/>
          </a:prstGeom>
        </p:spPr>
        <p:txBody>
          <a:bodyPr vert="horz" wrap="square" lIns="0" tIns="16329" rIns="0" bIns="0" rtlCol="0">
            <a:spAutoFit/>
          </a:bodyPr>
          <a:lstStyle/>
          <a:p>
            <a:pPr marL="141288" defTabSz="1175644" hangingPunct="1">
              <a:lnSpc>
                <a:spcPct val="100000"/>
              </a:lnSpc>
              <a:spcBef>
                <a:spcPts val="500"/>
              </a:spcBef>
              <a:tabLst>
                <a:tab pos="10079038" algn="r"/>
                <a:tab pos="10279063" algn="l"/>
                <a:tab pos="10439400" algn="r"/>
              </a:tabLst>
            </a:pPr>
            <a:r>
              <a:rPr lang="en-GB" sz="1400" b="1" dirty="0">
                <a:solidFill>
                  <a:sysClr val="windowText" lastClr="000000"/>
                </a:solidFill>
                <a:latin typeface="Arial"/>
                <a:cs typeface="Arial"/>
              </a:rPr>
              <a:t>Section 1 : Présentation du laboratoire et outils </a:t>
            </a:r>
            <a:r>
              <a:rPr lang="en-GB" sz="1400" b="1" dirty="0" err="1">
                <a:solidFill>
                  <a:sysClr val="windowText" lastClr="000000"/>
                </a:solidFill>
                <a:latin typeface="Arial"/>
                <a:cs typeface="Arial"/>
              </a:rPr>
              <a:t>requis</a:t>
            </a:r>
            <a:r>
              <a:rPr lang="en-GB" sz="1400" b="1" dirty="0">
                <a:solidFill>
                  <a:sysClr val="windowText" lastClr="000000"/>
                </a:solidFill>
                <a:latin typeface="Arial"/>
                <a:cs typeface="Arial"/>
              </a:rPr>
              <a:t>     .…………………………………………………………………........	4</a:t>
            </a:r>
          </a:p>
          <a:p>
            <a:pPr marL="141288" marR="7348" defTabSz="1175644" hangingPunct="1">
              <a:lnSpc>
                <a:spcPct val="100000"/>
              </a:lnSpc>
              <a:spcBef>
                <a:spcPts val="500"/>
              </a:spcBef>
              <a:tabLst>
                <a:tab pos="10079038" algn="r"/>
                <a:tab pos="10279063" algn="l"/>
                <a:tab pos="10439400" algn="r"/>
              </a:tabLst>
            </a:pPr>
            <a:r>
              <a:rPr lang="en-GB" sz="1400" spc="64" dirty="0">
                <a:solidFill>
                  <a:sysClr val="windowText" lastClr="000000"/>
                </a:solidFill>
                <a:latin typeface="Arial"/>
                <a:cs typeface="Arial"/>
              </a:rPr>
              <a:t>1.1 Objectifs - Simulation du flux de circulation     …….……………………………………………………………………..	5</a:t>
            </a:r>
            <a:endParaRPr lang="en-GB" sz="1400" b="1" dirty="0">
              <a:solidFill>
                <a:sysClr val="windowText" lastClr="000000"/>
              </a:solidFill>
              <a:latin typeface="Arial"/>
              <a:cs typeface="Arial"/>
            </a:endParaRPr>
          </a:p>
          <a:p>
            <a:pPr marL="141288" marR="7348" defTabSz="1175644" hangingPunct="1">
              <a:lnSpc>
                <a:spcPct val="100000"/>
              </a:lnSpc>
              <a:spcBef>
                <a:spcPts val="500"/>
              </a:spcBef>
              <a:tabLst>
                <a:tab pos="10079038" algn="r"/>
                <a:tab pos="10279063" algn="l"/>
                <a:tab pos="10439400" algn="r"/>
              </a:tabLst>
            </a:pPr>
            <a:r>
              <a:rPr lang="en-GB" sz="1400" spc="64" dirty="0">
                <a:solidFill>
                  <a:sysClr val="windowText" lastClr="000000"/>
                </a:solidFill>
                <a:latin typeface="Arial"/>
                <a:cs typeface="Arial"/>
              </a:rPr>
              <a:t>1.2 Activités du laboratoire et répartition du temps     ...…….………………………………………………………………	6</a:t>
            </a:r>
          </a:p>
          <a:p>
            <a:pPr marL="141288" marR="7348" defTabSz="1175644" hangingPunct="1">
              <a:lnSpc>
                <a:spcPct val="100000"/>
              </a:lnSpc>
              <a:spcBef>
                <a:spcPts val="500"/>
              </a:spcBef>
              <a:tabLst>
                <a:tab pos="10079038" algn="r"/>
                <a:tab pos="10279063" algn="l"/>
                <a:tab pos="10439400" algn="r"/>
              </a:tabLst>
            </a:pPr>
            <a:r>
              <a:rPr lang="en-GB" sz="1400" spc="64" dirty="0">
                <a:solidFill>
                  <a:sysClr val="windowText" lastClr="000000"/>
                </a:solidFill>
                <a:latin typeface="Arial"/>
                <a:cs typeface="Arial"/>
              </a:rPr>
              <a:t>1.3 Outils utilisés dans ce </a:t>
            </a:r>
            <a:r>
              <a:rPr lang="en-GB" sz="1400" spc="64" dirty="0" err="1">
                <a:solidFill>
                  <a:sysClr val="windowText" lastClr="000000"/>
                </a:solidFill>
                <a:latin typeface="Arial"/>
                <a:cs typeface="Arial"/>
              </a:rPr>
              <a:t>laboratoire</a:t>
            </a:r>
            <a:r>
              <a:rPr lang="en-GB" sz="1400" spc="64" dirty="0">
                <a:solidFill>
                  <a:sysClr val="windowText" lastClr="000000"/>
                </a:solidFill>
                <a:latin typeface="Arial"/>
                <a:cs typeface="Arial"/>
              </a:rPr>
              <a:t>     …………………….…………………………………………………………………	7</a:t>
            </a:r>
            <a:endParaRPr lang="en-GB" sz="800" b="1" dirty="0">
              <a:solidFill>
                <a:sysClr val="windowText" lastClr="000000"/>
              </a:solidFill>
              <a:latin typeface="Arial"/>
              <a:cs typeface="Arial"/>
            </a:endParaRPr>
          </a:p>
          <a:p>
            <a:pPr marL="141288" defTabSz="1175644" hangingPunct="1">
              <a:lnSpc>
                <a:spcPct val="100000"/>
              </a:lnSpc>
              <a:spcBef>
                <a:spcPts val="500"/>
              </a:spcBef>
              <a:tabLst>
                <a:tab pos="10079038" algn="r"/>
                <a:tab pos="10279063" algn="l"/>
                <a:tab pos="10439400" algn="r"/>
              </a:tabLst>
            </a:pPr>
            <a:endParaRPr lang="en-GB" sz="400" b="1" dirty="0">
              <a:solidFill>
                <a:sysClr val="windowText" lastClr="000000"/>
              </a:solidFill>
              <a:latin typeface="Arial"/>
              <a:cs typeface="Arial"/>
            </a:endParaRPr>
          </a:p>
          <a:p>
            <a:pPr marL="141288" defTabSz="1175644" hangingPunct="1">
              <a:lnSpc>
                <a:spcPct val="100000"/>
              </a:lnSpc>
              <a:spcBef>
                <a:spcPts val="500"/>
              </a:spcBef>
              <a:tabLst>
                <a:tab pos="10079038" algn="r"/>
                <a:tab pos="10279063" algn="l"/>
                <a:tab pos="10439400" algn="r"/>
              </a:tabLst>
            </a:pPr>
            <a:r>
              <a:rPr lang="en-GB" sz="1400" b="1" dirty="0">
                <a:solidFill>
                  <a:sysClr val="windowText" lastClr="000000"/>
                </a:solidFill>
                <a:latin typeface="Arial"/>
                <a:cs typeface="Arial"/>
              </a:rPr>
              <a:t>Section 2 : Introduction et installation de VISSIM     …………….………………………………………………………………..	9</a:t>
            </a:r>
          </a:p>
          <a:p>
            <a:pPr marL="141288" marR="7348" defTabSz="1175644" hangingPunct="1">
              <a:lnSpc>
                <a:spcPct val="100000"/>
              </a:lnSpc>
              <a:spcBef>
                <a:spcPts val="500"/>
              </a:spcBef>
              <a:tabLst>
                <a:tab pos="10079038" algn="r"/>
                <a:tab pos="10279063" algn="l"/>
                <a:tab pos="10439400" algn="r"/>
              </a:tabLst>
            </a:pPr>
            <a:r>
              <a:rPr lang="en-GB" sz="1400" spc="64" dirty="0">
                <a:solidFill>
                  <a:sysClr val="windowText" lastClr="000000"/>
                </a:solidFill>
                <a:latin typeface="Arial"/>
                <a:cs typeface="Arial"/>
              </a:rPr>
              <a:t>2.1 Introduction et configuration système </a:t>
            </a:r>
            <a:r>
              <a:rPr lang="en-GB" sz="1400" spc="64" dirty="0" err="1">
                <a:solidFill>
                  <a:sysClr val="windowText" lastClr="000000"/>
                </a:solidFill>
                <a:latin typeface="Arial"/>
                <a:cs typeface="Arial"/>
              </a:rPr>
              <a:t>requise</a:t>
            </a:r>
            <a:r>
              <a:rPr lang="en-GB" sz="1400" spc="64" dirty="0">
                <a:solidFill>
                  <a:sysClr val="windowText" lastClr="000000"/>
                </a:solidFill>
                <a:latin typeface="Arial"/>
                <a:cs typeface="Arial"/>
              </a:rPr>
              <a:t>    ….…………………………………………..…………………………	10</a:t>
            </a:r>
          </a:p>
          <a:p>
            <a:pPr marL="141288" marR="7348" defTabSz="1175644" hangingPunct="1">
              <a:lnSpc>
                <a:spcPct val="100000"/>
              </a:lnSpc>
              <a:spcBef>
                <a:spcPts val="500"/>
              </a:spcBef>
              <a:tabLst>
                <a:tab pos="10079038" algn="r"/>
                <a:tab pos="10279063" algn="l"/>
                <a:tab pos="10439400" algn="r"/>
              </a:tabLst>
            </a:pPr>
            <a:r>
              <a:rPr lang="en-GB" sz="1400" spc="64" dirty="0">
                <a:solidFill>
                  <a:sysClr val="windowText" lastClr="000000"/>
                </a:solidFill>
                <a:latin typeface="Arial"/>
                <a:cs typeface="Arial"/>
              </a:rPr>
              <a:t>2.2 Téléchargement et installation de la version étudiante de VISSIM    ………………………………………………..	11</a:t>
            </a:r>
            <a:endParaRPr lang="en-GB" sz="800" b="1" dirty="0">
              <a:solidFill>
                <a:sysClr val="windowText" lastClr="000000"/>
              </a:solidFill>
              <a:latin typeface="Arial"/>
              <a:cs typeface="Arial"/>
            </a:endParaRPr>
          </a:p>
          <a:p>
            <a:pPr marL="141288" defTabSz="1175644" hangingPunct="1">
              <a:lnSpc>
                <a:spcPct val="100000"/>
              </a:lnSpc>
              <a:spcBef>
                <a:spcPts val="500"/>
              </a:spcBef>
              <a:tabLst>
                <a:tab pos="10079038" algn="r"/>
                <a:tab pos="10279063" algn="l"/>
                <a:tab pos="10439400" algn="r"/>
              </a:tabLst>
            </a:pPr>
            <a:endParaRPr lang="en-GB" sz="400" b="1" dirty="0">
              <a:solidFill>
                <a:sysClr val="windowText" lastClr="000000"/>
              </a:solidFill>
              <a:latin typeface="Arial"/>
              <a:cs typeface="Arial"/>
            </a:endParaRPr>
          </a:p>
          <a:p>
            <a:pPr marL="141288" defTabSz="1175644" hangingPunct="1">
              <a:lnSpc>
                <a:spcPct val="100000"/>
              </a:lnSpc>
              <a:spcBef>
                <a:spcPts val="500"/>
              </a:spcBef>
              <a:tabLst>
                <a:tab pos="10079038" algn="r"/>
                <a:tab pos="10279063" algn="l"/>
                <a:tab pos="10439400" algn="r"/>
              </a:tabLst>
            </a:pPr>
            <a:r>
              <a:rPr lang="en-GB" sz="1400" b="1" dirty="0">
                <a:solidFill>
                  <a:sysClr val="windowText" lastClr="000000"/>
                </a:solidFill>
                <a:latin typeface="Arial"/>
                <a:cs typeface="Arial"/>
              </a:rPr>
              <a:t>Section 3 : Création et exécution d'une simulation VISSIM     ….………….......……………………………...………………..	13</a:t>
            </a:r>
          </a:p>
          <a:p>
            <a:pPr marL="141288" marR="7348" defTabSz="1175644" hangingPunct="1">
              <a:lnSpc>
                <a:spcPct val="100000"/>
              </a:lnSpc>
              <a:spcBef>
                <a:spcPts val="500"/>
              </a:spcBef>
              <a:tabLst>
                <a:tab pos="10079038" algn="r"/>
                <a:tab pos="10279063" algn="l"/>
                <a:tab pos="10439400" algn="r"/>
              </a:tabLst>
            </a:pPr>
            <a:r>
              <a:rPr lang="en-GB" sz="1400" spc="64" dirty="0">
                <a:solidFill>
                  <a:sysClr val="windowText" lastClr="000000"/>
                </a:solidFill>
                <a:latin typeface="Arial"/>
                <a:cs typeface="Arial"/>
              </a:rPr>
              <a:t>3.1 Configuration d'une intersection de base    …………….…………………………………………….…………………..	14</a:t>
            </a:r>
            <a:endParaRPr lang="en-GB" sz="800" b="1" dirty="0">
              <a:solidFill>
                <a:sysClr val="windowText" lastClr="000000"/>
              </a:solidFill>
              <a:latin typeface="Arial"/>
              <a:cs typeface="Arial"/>
            </a:endParaRPr>
          </a:p>
          <a:p>
            <a:pPr marL="141288" marR="7348" defTabSz="1175644" hangingPunct="1">
              <a:lnSpc>
                <a:spcPct val="100000"/>
              </a:lnSpc>
              <a:spcBef>
                <a:spcPts val="500"/>
              </a:spcBef>
              <a:tabLst>
                <a:tab pos="10079038" algn="r"/>
                <a:tab pos="10279063" algn="l"/>
                <a:tab pos="10439400" algn="r"/>
              </a:tabLst>
            </a:pPr>
            <a:r>
              <a:rPr lang="en-US" sz="1400" spc="64" dirty="0">
                <a:solidFill>
                  <a:sysClr val="windowText" lastClr="000000"/>
                </a:solidFill>
                <a:latin typeface="Arial"/>
                <a:cs typeface="Arial"/>
              </a:rPr>
              <a:t>3.2 Exécution des simulations    ………………………….………………………………………………………………….....	26</a:t>
            </a:r>
          </a:p>
          <a:p>
            <a:pPr marL="141288" marR="7348" defTabSz="1175644" hangingPunct="1">
              <a:lnSpc>
                <a:spcPct val="100000"/>
              </a:lnSpc>
              <a:spcBef>
                <a:spcPts val="500"/>
              </a:spcBef>
              <a:tabLst>
                <a:tab pos="10079038" algn="r"/>
                <a:tab pos="10279063" algn="l"/>
                <a:tab pos="10439400" algn="r"/>
              </a:tabLst>
            </a:pPr>
            <a:r>
              <a:rPr lang="en-GB" sz="1400" spc="64" dirty="0">
                <a:solidFill>
                  <a:sysClr val="windowText" lastClr="000000"/>
                </a:solidFill>
                <a:latin typeface="Arial"/>
                <a:cs typeface="Arial"/>
              </a:rPr>
              <a:t>3.3 Observer les schémas de circulation    …………………………………………………….......…………………………	28</a:t>
            </a:r>
            <a:endParaRPr lang="en-GB" sz="400" b="1" dirty="0">
              <a:solidFill>
                <a:sysClr val="windowText" lastClr="000000"/>
              </a:solidFill>
              <a:latin typeface="Arial"/>
              <a:cs typeface="Arial"/>
            </a:endParaRPr>
          </a:p>
          <a:p>
            <a:pPr marL="141288" defTabSz="1175644" hangingPunct="1">
              <a:lnSpc>
                <a:spcPct val="100000"/>
              </a:lnSpc>
              <a:spcBef>
                <a:spcPts val="500"/>
              </a:spcBef>
              <a:tabLst>
                <a:tab pos="10079038" algn="r"/>
                <a:tab pos="10279063" algn="l"/>
                <a:tab pos="10439400" algn="r"/>
              </a:tabLst>
            </a:pPr>
            <a:endParaRPr lang="en-GB" sz="400" b="1" dirty="0">
              <a:solidFill>
                <a:sysClr val="windowText" lastClr="000000"/>
              </a:solidFill>
              <a:latin typeface="Arial"/>
              <a:cs typeface="Arial"/>
            </a:endParaRPr>
          </a:p>
          <a:p>
            <a:pPr marL="141288" defTabSz="1175644" hangingPunct="1">
              <a:lnSpc>
                <a:spcPct val="100000"/>
              </a:lnSpc>
              <a:spcBef>
                <a:spcPts val="500"/>
              </a:spcBef>
              <a:tabLst>
                <a:tab pos="10079038" algn="r"/>
                <a:tab pos="10279063" algn="l"/>
                <a:tab pos="10439400" algn="r"/>
              </a:tabLst>
            </a:pPr>
            <a:r>
              <a:rPr lang="en-GB" sz="1400" b="1" dirty="0">
                <a:solidFill>
                  <a:sysClr val="windowText" lastClr="000000"/>
                </a:solidFill>
                <a:latin typeface="Arial"/>
                <a:cs typeface="Arial"/>
              </a:rPr>
              <a:t>Section 4 : Analyser et améliorer le flux de circulation </a:t>
            </a:r>
            <a:r>
              <a:rPr lang="en-US" sz="1400" b="1" dirty="0">
                <a:solidFill>
                  <a:sysClr val="windowText" lastClr="000000"/>
                </a:solidFill>
                <a:latin typeface="Arial"/>
                <a:cs typeface="Arial"/>
              </a:rPr>
              <a:t>   …..………….……………………………...………………………….	29</a:t>
            </a:r>
            <a:endParaRPr lang="en-GB" sz="1400" b="1" dirty="0">
              <a:solidFill>
                <a:sysClr val="windowText" lastClr="000000"/>
              </a:solidFill>
              <a:latin typeface="Arial"/>
              <a:cs typeface="Arial"/>
            </a:endParaRPr>
          </a:p>
          <a:p>
            <a:pPr marL="141288" marR="7348" defTabSz="1175644" hangingPunct="1">
              <a:lnSpc>
                <a:spcPct val="100000"/>
              </a:lnSpc>
              <a:spcBef>
                <a:spcPts val="500"/>
              </a:spcBef>
              <a:tabLst>
                <a:tab pos="10079038" algn="r"/>
                <a:tab pos="10279063" algn="l"/>
                <a:tab pos="10439400" algn="r"/>
              </a:tabLst>
            </a:pPr>
            <a:r>
              <a:rPr lang="en-US" sz="1400" spc="64" dirty="0">
                <a:solidFill>
                  <a:sysClr val="windowText" lastClr="000000"/>
                </a:solidFill>
                <a:latin typeface="Arial"/>
                <a:cs typeface="Arial"/>
              </a:rPr>
              <a:t>4.1 Qu'est-ce qu'un goulot d'étranglement ?    …………………………………………………………………….………….	30</a:t>
            </a:r>
          </a:p>
          <a:p>
            <a:pPr marL="141288" marR="7348" defTabSz="1175644" hangingPunct="1">
              <a:lnSpc>
                <a:spcPct val="100000"/>
              </a:lnSpc>
              <a:spcBef>
                <a:spcPts val="500"/>
              </a:spcBef>
              <a:tabLst>
                <a:tab pos="10079038" algn="r"/>
                <a:tab pos="10279063" algn="l"/>
                <a:tab pos="10439400" algn="r"/>
              </a:tabLst>
            </a:pPr>
            <a:r>
              <a:rPr lang="en-US" sz="1400" spc="64" dirty="0">
                <a:solidFill>
                  <a:sysClr val="windowText" lastClr="000000"/>
                </a:solidFill>
                <a:latin typeface="Arial"/>
                <a:cs typeface="Arial"/>
              </a:rPr>
              <a:t>4.2 Identifier les goulots d'étranglement et les files </a:t>
            </a:r>
            <a:r>
              <a:rPr lang="en-US" sz="1400" spc="64" dirty="0" err="1">
                <a:solidFill>
                  <a:sysClr val="windowText" lastClr="000000"/>
                </a:solidFill>
                <a:latin typeface="Arial"/>
                <a:cs typeface="Arial"/>
              </a:rPr>
              <a:t>d'attente</a:t>
            </a:r>
            <a:r>
              <a:rPr lang="en-US" sz="1400" spc="64" dirty="0">
                <a:solidFill>
                  <a:sysClr val="windowText" lastClr="000000"/>
                </a:solidFill>
                <a:latin typeface="Arial"/>
                <a:cs typeface="Arial"/>
              </a:rPr>
              <a:t>    ……………………………………………………………	31</a:t>
            </a:r>
          </a:p>
        </p:txBody>
      </p:sp>
      <p:sp>
        <p:nvSpPr>
          <p:cNvPr id="5" name="object 2">
            <a:extLst>
              <a:ext uri="{FF2B5EF4-FFF2-40B4-BE49-F238E27FC236}">
                <a16:creationId xmlns:a16="http://schemas.microsoft.com/office/drawing/2014/main" id="{AFE1DC46-6185-D491-242C-36E3BE3D1ECC}"/>
              </a:ext>
            </a:extLst>
          </p:cNvPr>
          <p:cNvSpPr txBox="1">
            <a:spLocks/>
          </p:cNvSpPr>
          <p:nvPr/>
        </p:nvSpPr>
        <p:spPr>
          <a:xfrm>
            <a:off x="7142672" y="428560"/>
            <a:ext cx="4342940" cy="385820"/>
          </a:xfrm>
          <a:prstGeom prst="rect">
            <a:avLst/>
          </a:prstGeom>
          <a:solidFill>
            <a:srgbClr val="FD001F"/>
          </a:solidFill>
        </p:spPr>
        <p:txBody>
          <a:bodyPr vert="horz" wrap="square" lIns="0" tIns="16329" rIns="36000" bIns="0" rtlCol="0">
            <a:spAutoFit/>
          </a:bodyPr>
          <a:lstStyle>
            <a:lvl1pPr>
              <a:defRPr sz="1800" b="0" i="1">
                <a:solidFill>
                  <a:srgbClr val="FD001F"/>
                </a:solidFill>
                <a:latin typeface="Calibri"/>
                <a:ea typeface="+mj-ea"/>
                <a:cs typeface="Calibri"/>
              </a:defRPr>
            </a:lvl1pPr>
          </a:lstStyle>
          <a:p>
            <a:pPr marL="22043" algn="r" defTabSz="914400" hangingPunct="1">
              <a:lnSpc>
                <a:spcPct val="100000"/>
              </a:lnSpc>
              <a:spcBef>
                <a:spcPts val="129"/>
              </a:spcBef>
            </a:pPr>
            <a:r>
              <a:rPr lang="en-GB" sz="2400" b="1" dirty="0">
                <a:solidFill>
                  <a:schemeClr val="bg1"/>
                </a:solidFill>
              </a:rPr>
              <a:t>Simulation du flux de circulation</a:t>
            </a:r>
          </a:p>
        </p:txBody>
      </p:sp>
      <p:sp>
        <p:nvSpPr>
          <p:cNvPr id="14" name="object 2">
            <a:extLst>
              <a:ext uri="{FF2B5EF4-FFF2-40B4-BE49-F238E27FC236}">
                <a16:creationId xmlns:a16="http://schemas.microsoft.com/office/drawing/2014/main" id="{88DBE8D1-2F40-D046-6732-C2A41831598B}"/>
              </a:ext>
            </a:extLst>
          </p:cNvPr>
          <p:cNvSpPr txBox="1">
            <a:spLocks/>
          </p:cNvSpPr>
          <p:nvPr/>
        </p:nvSpPr>
        <p:spPr>
          <a:xfrm>
            <a:off x="726282" y="428560"/>
            <a:ext cx="2442220"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marR="0" lvl="0" indent="0" defTabSz="914400" eaLnBrk="1" fontAlgn="auto" latinLnBrk="0" hangingPunct="1">
              <a:lnSpc>
                <a:spcPct val="100000"/>
              </a:lnSpc>
              <a:spcBef>
                <a:spcPts val="129"/>
              </a:spcBef>
              <a:spcAft>
                <a:spcPts val="0"/>
              </a:spcAft>
              <a:buClrTx/>
              <a:buSzTx/>
              <a:buFontTx/>
              <a:buNone/>
              <a:tabLst/>
              <a:defRPr/>
            </a:pPr>
            <a:r>
              <a:rPr kumimoji="0" lang="en-GB" sz="2400" b="1" i="1" u="none" strike="noStrike" kern="0" cap="none" spc="0" normalizeH="0" baseline="0" noProof="0" dirty="0">
                <a:ln>
                  <a:noFill/>
                </a:ln>
                <a:solidFill>
                  <a:sysClr val="window" lastClr="FFFFFF"/>
                </a:solidFill>
                <a:effectLst/>
                <a:uLnTx/>
                <a:uFillTx/>
                <a:latin typeface="Calibri"/>
                <a:ea typeface="+mj-ea"/>
                <a:cs typeface="Calibri"/>
              </a:rPr>
              <a:t>Table des matières</a:t>
            </a:r>
            <a:endParaRPr kumimoji="0" lang="en-GB" sz="2400" b="1" i="1" u="none" strike="noStrike" kern="0" cap="none" spc="-13" normalizeH="0" baseline="0" noProof="0" dirty="0">
              <a:ln>
                <a:noFill/>
              </a:ln>
              <a:solidFill>
                <a:sysClr val="window" lastClr="FFFFFF"/>
              </a:solidFill>
              <a:effectLst/>
              <a:uLnTx/>
              <a:uFillTx/>
              <a:latin typeface="Calibri"/>
              <a:ea typeface="+mj-ea"/>
              <a:cs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391777-2364-B923-A075-1F3BEACEE9D3}"/>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EB027492-69F4-6D14-7418-EE3AB077CDB3}"/>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04 :</a:t>
            </a:r>
          </a:p>
          <a:p>
            <a:pPr algn="ctr"/>
            <a:r>
              <a:rPr lang="en-GB" sz="3200" b="1" dirty="0" err="1">
                <a:solidFill>
                  <a:schemeClr val="bg1"/>
                </a:solidFill>
              </a:rPr>
              <a:t>Analyse </a:t>
            </a:r>
            <a:r>
              <a:rPr lang="en-GB" sz="3200" b="1" dirty="0">
                <a:solidFill>
                  <a:schemeClr val="bg1"/>
                </a:solidFill>
              </a:rPr>
              <a:t>et amélioration de la fluidité du trafic</a:t>
            </a:r>
          </a:p>
        </p:txBody>
      </p:sp>
    </p:spTree>
    <p:extLst>
      <p:ext uri="{BB962C8B-B14F-4D97-AF65-F5344CB8AC3E}">
        <p14:creationId xmlns:p14="http://schemas.microsoft.com/office/powerpoint/2010/main" val="288782253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4F996D-F93C-7A4A-C4BE-3A37910D70E1}"/>
            </a:ext>
          </a:extLst>
        </p:cNvPr>
        <p:cNvGrpSpPr/>
        <p:nvPr/>
      </p:nvGrpSpPr>
      <p:grpSpPr>
        <a:xfrm>
          <a:off x="0" y="0"/>
          <a:ext cx="0" cy="0"/>
          <a:chOff x="0" y="0"/>
          <a:chExt cx="0" cy="0"/>
        </a:xfrm>
      </p:grpSpPr>
      <p:sp>
        <p:nvSpPr>
          <p:cNvPr id="5" name="object 3">
            <a:extLst>
              <a:ext uri="{FF2B5EF4-FFF2-40B4-BE49-F238E27FC236}">
                <a16:creationId xmlns:a16="http://schemas.microsoft.com/office/drawing/2014/main" id="{9BC7BE57-7525-DAE8-EFA9-80C26A3527DC}"/>
              </a:ext>
            </a:extLst>
          </p:cNvPr>
          <p:cNvSpPr txBox="1"/>
          <p:nvPr/>
        </p:nvSpPr>
        <p:spPr>
          <a:xfrm>
            <a:off x="726281" y="1352512"/>
            <a:ext cx="10801351" cy="508931"/>
          </a:xfrm>
          <a:prstGeom prst="rect">
            <a:avLst/>
          </a:prstGeom>
        </p:spPr>
        <p:txBody>
          <a:bodyPr vert="horz" wrap="square" lIns="0" tIns="16329" rIns="0" bIns="0" rtlCol="0">
            <a:spAutoFit/>
          </a:bodyPr>
          <a:lstStyle/>
          <a:p>
            <a:pPr marL="16328" lvl="1" indent="0" defTabSz="1175644" hangingPunct="1">
              <a:lnSpc>
                <a:spcPct val="100000"/>
              </a:lnSpc>
              <a:spcBef>
                <a:spcPts val="129"/>
              </a:spcBef>
            </a:pPr>
            <a:r>
              <a:rPr lang="en-GB" sz="1600" dirty="0">
                <a:solidFill>
                  <a:sysClr val="windowText" lastClr="000000"/>
                </a:solidFill>
                <a:latin typeface="Arial"/>
                <a:cs typeface="Arial"/>
              </a:rPr>
              <a:t>Un </a:t>
            </a:r>
            <a:r>
              <a:rPr lang="en-GB" sz="1600" b="1" dirty="0">
                <a:solidFill>
                  <a:sysClr val="windowText" lastClr="000000"/>
                </a:solidFill>
                <a:latin typeface="Arial"/>
                <a:cs typeface="Arial"/>
              </a:rPr>
              <a:t>goulot d'étranglement </a:t>
            </a:r>
            <a:r>
              <a:rPr lang="en-GB" sz="1600" dirty="0">
                <a:solidFill>
                  <a:sysClr val="windowText" lastClr="000000"/>
                </a:solidFill>
                <a:latin typeface="Arial"/>
                <a:cs typeface="Arial"/>
              </a:rPr>
              <a:t>se produit lorsque la demande de trafic dépasse la capacité à un point spécifique du réseau, provoquant </a:t>
            </a:r>
            <a:r>
              <a:rPr lang="en-GB" sz="1600" b="1" dirty="0">
                <a:solidFill>
                  <a:sysClr val="windowText" lastClr="000000"/>
                </a:solidFill>
                <a:latin typeface="Arial"/>
                <a:cs typeface="Arial"/>
              </a:rPr>
              <a:t>des embouteillages, des retards de véhicules </a:t>
            </a:r>
            <a:r>
              <a:rPr lang="en-GB" sz="1600" dirty="0">
                <a:solidFill>
                  <a:sysClr val="windowText" lastClr="000000"/>
                </a:solidFill>
                <a:latin typeface="Arial"/>
                <a:cs typeface="Arial"/>
              </a:rPr>
              <a:t>et </a:t>
            </a:r>
            <a:r>
              <a:rPr lang="en-GB" sz="1600" b="1" dirty="0">
                <a:solidFill>
                  <a:sysClr val="windowText" lastClr="000000"/>
                </a:solidFill>
                <a:latin typeface="Arial"/>
                <a:cs typeface="Arial"/>
              </a:rPr>
              <a:t>des refoulements de files d'attente.</a:t>
            </a:r>
          </a:p>
        </p:txBody>
      </p:sp>
      <p:sp>
        <p:nvSpPr>
          <p:cNvPr id="4" name="object 3">
            <a:extLst>
              <a:ext uri="{FF2B5EF4-FFF2-40B4-BE49-F238E27FC236}">
                <a16:creationId xmlns:a16="http://schemas.microsoft.com/office/drawing/2014/main" id="{C028B5B0-ED71-9828-B443-6057E81B9D2D}"/>
              </a:ext>
            </a:extLst>
          </p:cNvPr>
          <p:cNvSpPr txBox="1"/>
          <p:nvPr/>
        </p:nvSpPr>
        <p:spPr>
          <a:xfrm>
            <a:off x="726281" y="2105960"/>
            <a:ext cx="10725152" cy="755152"/>
          </a:xfrm>
          <a:prstGeom prst="rect">
            <a:avLst/>
          </a:prstGeom>
        </p:spPr>
        <p:txBody>
          <a:bodyPr vert="horz" wrap="square" lIns="0" tIns="16329" rIns="0" bIns="0" rtlCol="0">
            <a:spAutoFit/>
          </a:bodyPr>
          <a:lstStyle/>
          <a:p>
            <a:pPr marL="16328" lvl="1" indent="0" defTabSz="1175644" hangingPunct="1">
              <a:lnSpc>
                <a:spcPct val="100000"/>
              </a:lnSpc>
              <a:spcBef>
                <a:spcPts val="129"/>
              </a:spcBef>
            </a:pPr>
            <a:r>
              <a:rPr lang="en-GB" sz="1600" dirty="0">
                <a:solidFill>
                  <a:sysClr val="windowText" lastClr="000000"/>
                </a:solidFill>
                <a:latin typeface="Arial"/>
                <a:cs typeface="Arial"/>
              </a:rPr>
              <a:t>Cette section aide les étudiants à comprendre comment utiliser les résultats visuels en temps réel de VISSIM pour repérer les problèmes de circulation tels que les goulots d'étranglement, les longues files d'attente et les voies sous-utilisées pendant la simulation.</a:t>
            </a:r>
          </a:p>
        </p:txBody>
      </p:sp>
      <p:sp>
        <p:nvSpPr>
          <p:cNvPr id="7" name="object 3">
            <a:extLst>
              <a:ext uri="{FF2B5EF4-FFF2-40B4-BE49-F238E27FC236}">
                <a16:creationId xmlns:a16="http://schemas.microsoft.com/office/drawing/2014/main" id="{4929A664-AD53-2B80-DE64-95CCC2056C05}"/>
              </a:ext>
            </a:extLst>
          </p:cNvPr>
          <p:cNvSpPr txBox="1"/>
          <p:nvPr/>
        </p:nvSpPr>
        <p:spPr>
          <a:xfrm>
            <a:off x="726281" y="3007361"/>
            <a:ext cx="10725152" cy="262710"/>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600" b="1" dirty="0">
                <a:solidFill>
                  <a:sysClr val="windowText" lastClr="000000"/>
                </a:solidFill>
                <a:latin typeface="Arial"/>
                <a:cs typeface="Arial"/>
              </a:rPr>
              <a:t>1. Lancez la simulation</a:t>
            </a:r>
          </a:p>
        </p:txBody>
      </p:sp>
      <p:sp>
        <p:nvSpPr>
          <p:cNvPr id="9" name="object 3">
            <a:extLst>
              <a:ext uri="{FF2B5EF4-FFF2-40B4-BE49-F238E27FC236}">
                <a16:creationId xmlns:a16="http://schemas.microsoft.com/office/drawing/2014/main" id="{21EB4277-018C-C16F-C4B0-4B08AC599334}"/>
              </a:ext>
            </a:extLst>
          </p:cNvPr>
          <p:cNvSpPr txBox="1"/>
          <p:nvPr/>
        </p:nvSpPr>
        <p:spPr>
          <a:xfrm>
            <a:off x="733423" y="3438219"/>
            <a:ext cx="10801351" cy="1014197"/>
          </a:xfrm>
          <a:prstGeom prst="rect">
            <a:avLst/>
          </a:prstGeom>
        </p:spPr>
        <p:txBody>
          <a:bodyPr vert="horz" wrap="square" lIns="0" tIns="16329" rIns="0" bIns="0" rtlCol="0">
            <a:spAutoFit/>
          </a:bodyPr>
          <a:lstStyle/>
          <a:p>
            <a:pPr marL="276225" lvl="1" indent="0" defTabSz="1175644" hangingPunct="1">
              <a:lnSpc>
                <a:spcPct val="100000"/>
              </a:lnSpc>
              <a:spcBef>
                <a:spcPts val="129"/>
              </a:spcBef>
            </a:pPr>
            <a:r>
              <a:rPr lang="en-US" sz="1600" dirty="0">
                <a:solidFill>
                  <a:sysClr val="windowText" lastClr="000000"/>
                </a:solidFill>
                <a:latin typeface="Arial"/>
                <a:cs typeface="Arial"/>
              </a:rPr>
              <a:t>✅ </a:t>
            </a:r>
            <a:r>
              <a:rPr lang="en-GB" sz="1600" dirty="0">
                <a:solidFill>
                  <a:sysClr val="windowText" lastClr="000000"/>
                </a:solidFill>
                <a:latin typeface="Arial"/>
                <a:cs typeface="Arial"/>
              </a:rPr>
              <a:t>Cliquez sur ▶️ </a:t>
            </a:r>
            <a:r>
              <a:rPr lang="en-GB" sz="1600" b="1" dirty="0">
                <a:solidFill>
                  <a:sysClr val="windowText" lastClr="000000"/>
                </a:solidFill>
                <a:latin typeface="Arial"/>
                <a:cs typeface="Arial"/>
              </a:rPr>
              <a:t>Simulation &gt; Démarrer </a:t>
            </a:r>
            <a:r>
              <a:rPr lang="en-GB" sz="1600" dirty="0">
                <a:solidFill>
                  <a:sysClr val="windowText" lastClr="000000"/>
                </a:solidFill>
                <a:latin typeface="Arial"/>
                <a:cs typeface="Arial"/>
              </a:rPr>
              <a:t>ou utilisez le bouton de lecture de la barre d'outils.</a:t>
            </a:r>
          </a:p>
          <a:p>
            <a:pPr marL="276225" lvl="1" indent="0" defTabSz="1175644" hangingPunct="1">
              <a:lnSpc>
                <a:spcPct val="100000"/>
              </a:lnSpc>
              <a:spcBef>
                <a:spcPts val="129"/>
              </a:spcBef>
            </a:pPr>
            <a:r>
              <a:rPr lang="en-US" sz="1600" dirty="0">
                <a:solidFill>
                  <a:sysClr val="windowText" lastClr="000000"/>
                </a:solidFill>
                <a:latin typeface="Arial"/>
                <a:cs typeface="Arial"/>
              </a:rPr>
              <a:t>✅ </a:t>
            </a:r>
            <a:r>
              <a:rPr lang="en-GB" sz="1600" dirty="0">
                <a:solidFill>
                  <a:sysClr val="windowText" lastClr="000000"/>
                </a:solidFill>
                <a:latin typeface="Arial"/>
                <a:cs typeface="Arial"/>
              </a:rPr>
              <a:t>Assurez-vous que la vitesse de simulation est appropriée pour observer les mouvements en temps réel : utilisez le curseur de vitesse </a:t>
            </a:r>
            <a:br>
              <a:rPr lang="en-GB" sz="1600" dirty="0">
                <a:solidFill>
                  <a:sysClr val="windowText" lastClr="000000"/>
                </a:solidFill>
                <a:latin typeface="Arial"/>
                <a:cs typeface="Arial"/>
              </a:rPr>
            </a:br>
            <a:r>
              <a:rPr lang="en-GB" sz="1600" dirty="0">
                <a:solidFill>
                  <a:sysClr val="windowText" lastClr="000000"/>
                </a:solidFill>
                <a:latin typeface="Arial"/>
                <a:cs typeface="Arial"/>
              </a:rPr>
              <a:t>      pour la ralentir si nécessaire.</a:t>
            </a:r>
          </a:p>
        </p:txBody>
      </p:sp>
      <p:sp>
        <p:nvSpPr>
          <p:cNvPr id="10" name="object 3">
            <a:extLst>
              <a:ext uri="{FF2B5EF4-FFF2-40B4-BE49-F238E27FC236}">
                <a16:creationId xmlns:a16="http://schemas.microsoft.com/office/drawing/2014/main" id="{7C66081A-1E46-6AF2-71E5-29C263BBB2CB}"/>
              </a:ext>
            </a:extLst>
          </p:cNvPr>
          <p:cNvSpPr txBox="1"/>
          <p:nvPr/>
        </p:nvSpPr>
        <p:spPr>
          <a:xfrm>
            <a:off x="726281" y="449380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2. Observez attentivement l'affichage visuel</a:t>
            </a:r>
          </a:p>
        </p:txBody>
      </p:sp>
      <p:sp>
        <p:nvSpPr>
          <p:cNvPr id="12" name="object 3">
            <a:extLst>
              <a:ext uri="{FF2B5EF4-FFF2-40B4-BE49-F238E27FC236}">
                <a16:creationId xmlns:a16="http://schemas.microsoft.com/office/drawing/2014/main" id="{E1B6FB78-ADCB-4F16-3C22-BE47FD738A05}"/>
              </a:ext>
            </a:extLst>
          </p:cNvPr>
          <p:cNvSpPr txBox="1"/>
          <p:nvPr/>
        </p:nvSpPr>
        <p:spPr>
          <a:xfrm>
            <a:off x="764454" y="4818065"/>
            <a:ext cx="10801351" cy="1286067"/>
          </a:xfrm>
          <a:prstGeom prst="rect">
            <a:avLst/>
          </a:prstGeom>
        </p:spPr>
        <p:txBody>
          <a:bodyPr vert="horz" wrap="square" lIns="0" tIns="16329" rIns="0" bIns="0" rtlCol="0">
            <a:spAutoFit/>
          </a:bodyPr>
          <a:lstStyle/>
          <a:p>
            <a:pPr marL="269875" lvl="1" indent="0" defTabSz="1175644" hangingPunct="1">
              <a:lnSpc>
                <a:spcPct val="100000"/>
              </a:lnSpc>
              <a:spcBef>
                <a:spcPts val="129"/>
              </a:spcBef>
            </a:pPr>
            <a:r>
              <a:rPr lang="en-GB" sz="1600" dirty="0">
                <a:solidFill>
                  <a:sysClr val="windowText" lastClr="000000"/>
                </a:solidFill>
                <a:latin typeface="Arial"/>
                <a:cs typeface="Arial"/>
              </a:rPr>
              <a:t>Concentrez-vous sur :</a:t>
            </a:r>
          </a:p>
          <a:p>
            <a:pPr marL="269875" lvl="1" indent="0" defTabSz="1175644" hangingPunct="1">
              <a:lnSpc>
                <a:spcPct val="100000"/>
              </a:lnSpc>
              <a:spcBef>
                <a:spcPts val="129"/>
              </a:spcBef>
            </a:pPr>
            <a:r>
              <a:rPr lang="en-US" sz="1600" dirty="0">
                <a:solidFill>
                  <a:sysClr val="windowText" lastClr="000000"/>
                </a:solidFill>
                <a:latin typeface="Arial"/>
                <a:cs typeface="Arial"/>
              </a:rPr>
              <a:t>✅ </a:t>
            </a:r>
            <a:r>
              <a:rPr lang="en-GB" sz="1600" b="1" dirty="0">
                <a:solidFill>
                  <a:sysClr val="windowText" lastClr="000000"/>
                </a:solidFill>
                <a:latin typeface="Arial"/>
                <a:cs typeface="Arial"/>
              </a:rPr>
              <a:t>L'utilisation des voies </a:t>
            </a:r>
            <a:r>
              <a:rPr lang="en-GB" sz="1600" dirty="0">
                <a:solidFill>
                  <a:sysClr val="windowText" lastClr="000000"/>
                </a:solidFill>
                <a:latin typeface="Arial"/>
                <a:cs typeface="Arial"/>
              </a:rPr>
              <a:t>– Toutes les voies sont-elles utilisées de manière égale ?</a:t>
            </a:r>
          </a:p>
          <a:p>
            <a:pPr marL="269875" lvl="1" indent="0" defTabSz="1175644" hangingPunct="1">
              <a:lnSpc>
                <a:spcPct val="100000"/>
              </a:lnSpc>
              <a:spcBef>
                <a:spcPts val="129"/>
              </a:spcBef>
            </a:pPr>
            <a:r>
              <a:rPr lang="en-US" sz="1600" dirty="0">
                <a:solidFill>
                  <a:sysClr val="windowText" lastClr="000000"/>
                </a:solidFill>
                <a:latin typeface="Arial"/>
                <a:cs typeface="Arial"/>
              </a:rPr>
              <a:t>✅ </a:t>
            </a:r>
            <a:r>
              <a:rPr lang="en-GB" sz="1600" b="1" dirty="0">
                <a:solidFill>
                  <a:sysClr val="windowText" lastClr="000000"/>
                </a:solidFill>
                <a:latin typeface="Arial"/>
                <a:cs typeface="Arial"/>
              </a:rPr>
              <a:t>Les mouvements de virage </a:t>
            </a:r>
            <a:r>
              <a:rPr lang="en-GB" sz="1600" dirty="0">
                <a:solidFill>
                  <a:sysClr val="windowText" lastClr="000000"/>
                </a:solidFill>
                <a:latin typeface="Arial"/>
                <a:cs typeface="Arial"/>
              </a:rPr>
              <a:t>– Les véhicules tournent-ils correctement ou sont-ils bloqués ?</a:t>
            </a:r>
          </a:p>
          <a:p>
            <a:pPr marL="269875" lvl="1" indent="0" defTabSz="1175644" hangingPunct="1">
              <a:lnSpc>
                <a:spcPct val="100000"/>
              </a:lnSpc>
              <a:spcBef>
                <a:spcPts val="129"/>
              </a:spcBef>
            </a:pPr>
            <a:r>
              <a:rPr lang="en-US" sz="1600" dirty="0">
                <a:solidFill>
                  <a:sysClr val="windowText" lastClr="000000"/>
                </a:solidFill>
                <a:latin typeface="Arial"/>
                <a:cs typeface="Arial"/>
              </a:rPr>
              <a:t>✅ </a:t>
            </a:r>
            <a:r>
              <a:rPr lang="en-GB" sz="1600" b="1" dirty="0" err="1">
                <a:solidFill>
                  <a:sysClr val="windowText" lastClr="000000"/>
                </a:solidFill>
                <a:latin typeface="Arial"/>
                <a:cs typeface="Arial"/>
              </a:rPr>
              <a:t>Comportement</a:t>
            </a:r>
            <a:r>
              <a:rPr lang="en-GB" sz="1600" b="1" dirty="0">
                <a:solidFill>
                  <a:sysClr val="windowText" lastClr="000000"/>
                </a:solidFill>
                <a:latin typeface="Arial"/>
                <a:cs typeface="Arial"/>
              </a:rPr>
              <a:t> des véhicules aux feux de signalisation </a:t>
            </a:r>
            <a:r>
              <a:rPr lang="en-GB" sz="1600" dirty="0">
                <a:solidFill>
                  <a:sysClr val="windowText" lastClr="000000"/>
                </a:solidFill>
                <a:latin typeface="Arial"/>
                <a:cs typeface="Arial"/>
              </a:rPr>
              <a:t>– Des files d'attente se forment-elles avant les feux rouges ?</a:t>
            </a:r>
          </a:p>
        </p:txBody>
      </p:sp>
      <p:sp>
        <p:nvSpPr>
          <p:cNvPr id="14" name="object 2">
            <a:extLst>
              <a:ext uri="{FF2B5EF4-FFF2-40B4-BE49-F238E27FC236}">
                <a16:creationId xmlns:a16="http://schemas.microsoft.com/office/drawing/2014/main" id="{0AD2648A-645E-EE28-19C6-A63BD143EC93}"/>
              </a:ext>
            </a:extLst>
          </p:cNvPr>
          <p:cNvSpPr txBox="1">
            <a:spLocks/>
          </p:cNvSpPr>
          <p:nvPr/>
        </p:nvSpPr>
        <p:spPr>
          <a:xfrm>
            <a:off x="726470" y="427119"/>
            <a:ext cx="5117282"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4. </a:t>
            </a:r>
            <a:r>
              <a:rPr lang="en-GB" sz="2400" b="1" dirty="0" err="1">
                <a:solidFill>
                  <a:schemeClr val="bg1"/>
                </a:solidFill>
              </a:rPr>
              <a:t>Analyse </a:t>
            </a:r>
            <a:r>
              <a:rPr lang="en-GB" sz="2400" b="1" dirty="0">
                <a:solidFill>
                  <a:schemeClr val="bg1"/>
                </a:solidFill>
              </a:rPr>
              <a:t>et amélioration de la fluidité du trafic</a:t>
            </a:r>
          </a:p>
        </p:txBody>
      </p:sp>
      <p:sp>
        <p:nvSpPr>
          <p:cNvPr id="2" name="object 3">
            <a:extLst>
              <a:ext uri="{FF2B5EF4-FFF2-40B4-BE49-F238E27FC236}">
                <a16:creationId xmlns:a16="http://schemas.microsoft.com/office/drawing/2014/main" id="{C32A0D83-631D-73A5-DE07-73B9A394E866}"/>
              </a:ext>
            </a:extLst>
          </p:cNvPr>
          <p:cNvSpPr txBox="1"/>
          <p:nvPr/>
        </p:nvSpPr>
        <p:spPr>
          <a:xfrm>
            <a:off x="726471" y="920922"/>
            <a:ext cx="1090741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4.1 Qu'est-ce qu'un goulet d'étranglement ?</a:t>
            </a:r>
          </a:p>
        </p:txBody>
      </p:sp>
    </p:spTree>
    <p:extLst>
      <p:ext uri="{BB962C8B-B14F-4D97-AF65-F5344CB8AC3E}">
        <p14:creationId xmlns:p14="http://schemas.microsoft.com/office/powerpoint/2010/main" val="23892276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45775A-F87C-61AD-FD00-CE16D557BA2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EC3B62AD-073D-A7A4-6448-33936B7D7F6A}"/>
              </a:ext>
            </a:extLst>
          </p:cNvPr>
          <p:cNvSpPr txBox="1"/>
          <p:nvPr/>
        </p:nvSpPr>
        <p:spPr>
          <a:xfrm>
            <a:off x="733424" y="1025080"/>
            <a:ext cx="10725146"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4.2 Identifier visuellement les goulots d'étranglement et les files d'attente</a:t>
            </a:r>
          </a:p>
        </p:txBody>
      </p:sp>
      <p:sp>
        <p:nvSpPr>
          <p:cNvPr id="5" name="object 3">
            <a:extLst>
              <a:ext uri="{FF2B5EF4-FFF2-40B4-BE49-F238E27FC236}">
                <a16:creationId xmlns:a16="http://schemas.microsoft.com/office/drawing/2014/main" id="{E6F9EC19-62A0-FE0F-CBDE-193D0C4FF1D9}"/>
              </a:ext>
            </a:extLst>
          </p:cNvPr>
          <p:cNvSpPr txBox="1"/>
          <p:nvPr/>
        </p:nvSpPr>
        <p:spPr>
          <a:xfrm>
            <a:off x="733424" y="1514807"/>
            <a:ext cx="5362576" cy="293487"/>
          </a:xfrm>
          <a:prstGeom prst="rect">
            <a:avLst/>
          </a:prstGeom>
        </p:spPr>
        <p:txBody>
          <a:bodyPr vert="horz" wrap="square" lIns="0" tIns="16329" rIns="0" bIns="0" rtlCol="0">
            <a:spAutoFit/>
          </a:bodyPr>
          <a:lstStyle/>
          <a:p>
            <a:pPr marL="16328" lvl="1" indent="0" defTabSz="1175644" hangingPunct="1">
              <a:lnSpc>
                <a:spcPct val="100000"/>
              </a:lnSpc>
              <a:spcBef>
                <a:spcPts val="129"/>
              </a:spcBef>
            </a:pPr>
            <a:r>
              <a:rPr lang="en-GB" sz="1800" dirty="0">
                <a:solidFill>
                  <a:sysClr val="windowText" lastClr="000000"/>
                </a:solidFill>
                <a:latin typeface="Arial"/>
                <a:cs typeface="Arial"/>
              </a:rPr>
              <a:t>Les signes de problèmes comprennent :</a:t>
            </a:r>
          </a:p>
        </p:txBody>
      </p:sp>
      <p:sp>
        <p:nvSpPr>
          <p:cNvPr id="4" name="object 3">
            <a:extLst>
              <a:ext uri="{FF2B5EF4-FFF2-40B4-BE49-F238E27FC236}">
                <a16:creationId xmlns:a16="http://schemas.microsoft.com/office/drawing/2014/main" id="{5AA1D03D-B6BF-E742-98A9-1A7070A199E7}"/>
              </a:ext>
            </a:extLst>
          </p:cNvPr>
          <p:cNvSpPr txBox="1"/>
          <p:nvPr/>
        </p:nvSpPr>
        <p:spPr>
          <a:xfrm>
            <a:off x="726280" y="4044576"/>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1. Ajouter des compteurs de files d'attente (facultatif pour plus de précision)</a:t>
            </a:r>
          </a:p>
        </p:txBody>
      </p:sp>
      <p:sp>
        <p:nvSpPr>
          <p:cNvPr id="7" name="object 3">
            <a:extLst>
              <a:ext uri="{FF2B5EF4-FFF2-40B4-BE49-F238E27FC236}">
                <a16:creationId xmlns:a16="http://schemas.microsoft.com/office/drawing/2014/main" id="{7AE59D3F-B2DB-CD95-5E4F-E07BC6E16896}"/>
              </a:ext>
            </a:extLst>
          </p:cNvPr>
          <p:cNvSpPr txBox="1"/>
          <p:nvPr/>
        </p:nvSpPr>
        <p:spPr>
          <a:xfrm>
            <a:off x="726280" y="4478088"/>
            <a:ext cx="10725151" cy="1162956"/>
          </a:xfrm>
          <a:prstGeom prst="rect">
            <a:avLst/>
          </a:prstGeom>
        </p:spPr>
        <p:txBody>
          <a:bodyPr vert="horz" wrap="square" lIns="0" tIns="16329" rIns="0" bIns="0" rtlCol="0">
            <a:spAutoFit/>
          </a:bodyPr>
          <a:lstStyle/>
          <a:p>
            <a:pPr marL="16328" lvl="1" indent="0" defTabSz="1175644" hangingPunct="1">
              <a:lnSpc>
                <a:spcPct val="100000"/>
              </a:lnSpc>
              <a:spcBef>
                <a:spcPts val="129"/>
              </a:spcBef>
            </a:pPr>
            <a:r>
              <a:rPr lang="en-GB" sz="1800" dirty="0">
                <a:solidFill>
                  <a:sysClr val="windowText" lastClr="000000"/>
                </a:solidFill>
                <a:latin typeface="Arial"/>
                <a:cs typeface="Arial"/>
              </a:rPr>
              <a:t>Si disponible :</a:t>
            </a:r>
          </a:p>
          <a:p>
            <a:pPr marL="371475" lvl="1"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Allez dans </a:t>
            </a:r>
            <a:r>
              <a:rPr lang="en-GB" sz="1800" b="1" dirty="0">
                <a:solidFill>
                  <a:sysClr val="windowText" lastClr="000000"/>
                </a:solidFill>
                <a:latin typeface="Arial"/>
                <a:cs typeface="Arial"/>
              </a:rPr>
              <a:t>Objets réseau &gt; Compteur de file d'attente</a:t>
            </a:r>
          </a:p>
          <a:p>
            <a:pPr marL="371475" lvl="1"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Placez-les juste avant les feux de signalisation ou les lignes d'arrêt</a:t>
            </a:r>
          </a:p>
          <a:p>
            <a:pPr marL="371475" lvl="1"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Utilisé ultérieurement pour exporter les valeurs réelles de longueur de file d'attente</a:t>
            </a:r>
          </a:p>
        </p:txBody>
      </p:sp>
      <p:graphicFrame>
        <p:nvGraphicFramePr>
          <p:cNvPr id="14" name="Table 13">
            <a:extLst>
              <a:ext uri="{FF2B5EF4-FFF2-40B4-BE49-F238E27FC236}">
                <a16:creationId xmlns:a16="http://schemas.microsoft.com/office/drawing/2014/main" id="{4C505AAC-B12A-ECFA-E08C-B702C7B8C030}"/>
              </a:ext>
            </a:extLst>
          </p:cNvPr>
          <p:cNvGraphicFramePr>
            <a:graphicFrameLocks noGrp="1"/>
          </p:cNvGraphicFramePr>
          <p:nvPr>
            <p:extLst>
              <p:ext uri="{D42A27DB-BD31-4B8C-83A1-F6EECF244321}">
                <p14:modId xmlns:p14="http://schemas.microsoft.com/office/powerpoint/2010/main" val="2985981622"/>
              </p:ext>
            </p:extLst>
          </p:nvPr>
        </p:nvGraphicFramePr>
        <p:xfrm>
          <a:off x="733423" y="1904295"/>
          <a:ext cx="10718010" cy="2095754"/>
        </p:xfrm>
        <a:graphic>
          <a:graphicData uri="http://schemas.openxmlformats.org/drawingml/2006/table">
            <a:tbl>
              <a:tblPr firstRow="1" bandRow="1">
                <a:tableStyleId>{5C22544A-7EE6-4342-B048-85BDC9FD1C3A}</a:tableStyleId>
              </a:tblPr>
              <a:tblGrid>
                <a:gridCol w="690132">
                  <a:extLst>
                    <a:ext uri="{9D8B030D-6E8A-4147-A177-3AD203B41FA5}">
                      <a16:colId xmlns:a16="http://schemas.microsoft.com/office/drawing/2014/main" val="2122076739"/>
                    </a:ext>
                  </a:extLst>
                </a:gridCol>
                <a:gridCol w="4457700">
                  <a:extLst>
                    <a:ext uri="{9D8B030D-6E8A-4147-A177-3AD203B41FA5}">
                      <a16:colId xmlns:a16="http://schemas.microsoft.com/office/drawing/2014/main" val="1755482268"/>
                    </a:ext>
                  </a:extLst>
                </a:gridCol>
                <a:gridCol w="5570178">
                  <a:extLst>
                    <a:ext uri="{9D8B030D-6E8A-4147-A177-3AD203B41FA5}">
                      <a16:colId xmlns:a16="http://schemas.microsoft.com/office/drawing/2014/main" val="938120323"/>
                    </a:ext>
                  </a:extLst>
                </a:gridCol>
              </a:tblGrid>
              <a:tr h="370840">
                <a:tc>
                  <a:txBody>
                    <a:bodyPr/>
                    <a:lstStyle/>
                    <a:p>
                      <a:pPr algn="ctr"/>
                      <a:r>
                        <a:rPr lang="en-GB" sz="1800" dirty="0"/>
                        <a:t>#</a:t>
                      </a:r>
                      <a:endParaRPr lang="LID4096" sz="1800" dirty="0"/>
                    </a:p>
                  </a:txBody>
                  <a:tcPr/>
                </a:tc>
                <a:tc>
                  <a:txBody>
                    <a:bodyPr/>
                    <a:lstStyle/>
                    <a:p>
                      <a:pPr algn="ctr"/>
                      <a:r>
                        <a:rPr lang="en-GB" sz="1800" dirty="0"/>
                        <a:t>Indicateur</a:t>
                      </a:r>
                      <a:endParaRPr lang="LID4096" sz="1800" dirty="0"/>
                    </a:p>
                  </a:txBody>
                  <a:tcPr/>
                </a:tc>
                <a:tc>
                  <a:txBody>
                    <a:bodyPr/>
                    <a:lstStyle/>
                    <a:p>
                      <a:pPr algn="ctr"/>
                      <a:r>
                        <a:rPr lang="en-GB" sz="1800" dirty="0"/>
                        <a:t>Signification</a:t>
                      </a:r>
                    </a:p>
                  </a:txBody>
                  <a:tcPr/>
                </a:tc>
                <a:extLst>
                  <a:ext uri="{0D108BD9-81ED-4DB2-BD59-A6C34878D82A}">
                    <a16:rowId xmlns:a16="http://schemas.microsoft.com/office/drawing/2014/main" val="2509159265"/>
                  </a:ext>
                </a:extLst>
              </a:tr>
              <a:tr h="370840">
                <a:tc>
                  <a:txBody>
                    <a:bodyPr/>
                    <a:lstStyle/>
                    <a:p>
                      <a:pPr lvl="0" algn="ctr">
                        <a:lnSpc>
                          <a:spcPct val="115000"/>
                        </a:lnSpc>
                        <a:spcAft>
                          <a:spcPts val="800"/>
                        </a:spcAft>
                      </a:pPr>
                      <a:r>
                        <a:rPr lang="en-GB" sz="1800" kern="100" dirty="0">
                          <a:solidFill>
                            <a:schemeClr val="tx1"/>
                          </a:solidFill>
                          <a:effectLst/>
                          <a:latin typeface="+mn-lt"/>
                          <a:ea typeface="Aptos" panose="020B0004020202020204" pitchFamily="34" charset="0"/>
                          <a:cs typeface="Times New Roman" panose="02020603050405020304" pitchFamily="18" charset="0"/>
                        </a:rPr>
                        <a:t>1</a:t>
                      </a:r>
                    </a:p>
                  </a:txBody>
                  <a:tcPr marL="68580" marR="68580" marT="0" marB="0" anchor="ctr"/>
                </a:tc>
                <a:tc>
                  <a:txBody>
                    <a:bodyPr/>
                    <a:lstStyle/>
                    <a:p>
                      <a:pPr lvl="0" algn="l">
                        <a:lnSpc>
                          <a:spcPct val="115000"/>
                        </a:lnSpc>
                        <a:spcAft>
                          <a:spcPts val="800"/>
                        </a:spcAft>
                      </a:pPr>
                      <a:r>
                        <a:rPr lang="en-US" sz="1800" b="1" kern="0" dirty="0">
                          <a:solidFill>
                            <a:schemeClr val="tx1"/>
                          </a:solidFill>
                          <a:effectLst/>
                          <a:latin typeface="+mn-lt"/>
                          <a:ea typeface="Times New Roman" panose="02020603050405020304" pitchFamily="18" charset="0"/>
                          <a:cs typeface="Times New Roman" panose="02020603050405020304" pitchFamily="18" charset="0"/>
                        </a:rPr>
                        <a:t>Longue file d'attente débordant vers l'arrière</a:t>
                      </a:r>
                      <a:endParaRPr lang="en-GB"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l">
                        <a:lnSpc>
                          <a:spcPct val="115000"/>
                        </a:lnSpc>
                        <a:spcAft>
                          <a:spcPts val="800"/>
                        </a:spcAft>
                      </a:pPr>
                      <a:r>
                        <a:rPr lang="en-GB" sz="1800" b="0" kern="0" dirty="0">
                          <a:solidFill>
                            <a:schemeClr val="tx1"/>
                          </a:solidFill>
                          <a:effectLst/>
                          <a:latin typeface="+mn-lt"/>
                          <a:ea typeface="Times New Roman" panose="02020603050405020304" pitchFamily="18" charset="0"/>
                          <a:cs typeface="Times New Roman" panose="02020603050405020304" pitchFamily="18" charset="0"/>
                        </a:rPr>
                        <a:t>Le cycle des feux de signalisation est trop court ou la demande est trop importante</a:t>
                      </a:r>
                      <a:endParaRPr lang="en-AT" sz="18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175920149"/>
                  </a:ext>
                </a:extLst>
              </a:tr>
              <a:tr h="370840">
                <a:tc>
                  <a:txBody>
                    <a:bodyPr/>
                    <a:lstStyle/>
                    <a:p>
                      <a:pPr lvl="0" algn="ctr">
                        <a:lnSpc>
                          <a:spcPct val="115000"/>
                        </a:lnSpc>
                        <a:spcAft>
                          <a:spcPts val="800"/>
                        </a:spcAft>
                      </a:pPr>
                      <a:r>
                        <a:rPr lang="en-GB" sz="1800" kern="100" dirty="0">
                          <a:solidFill>
                            <a:schemeClr val="tx1"/>
                          </a:solidFill>
                          <a:effectLst/>
                          <a:latin typeface="+mn-lt"/>
                          <a:ea typeface="Aptos" panose="020B0004020202020204" pitchFamily="34" charset="0"/>
                          <a:cs typeface="Times New Roman" panose="02020603050405020304" pitchFamily="18" charset="0"/>
                        </a:rPr>
                        <a:t>2</a:t>
                      </a:r>
                    </a:p>
                  </a:txBody>
                  <a:tcPr marL="68580" marR="68580" marT="0" marB="0" anchor="ctr"/>
                </a:tc>
                <a:tc>
                  <a:txBody>
                    <a:bodyPr/>
                    <a:lstStyle/>
                    <a:p>
                      <a:pPr lvl="0" algn="l">
                        <a:lnSpc>
                          <a:spcPct val="115000"/>
                        </a:lnSpc>
                        <a:spcAft>
                          <a:spcPts val="800"/>
                        </a:spcAft>
                      </a:pPr>
                      <a:r>
                        <a:rPr lang="en-GB" sz="1800" b="1" kern="0" dirty="0">
                          <a:solidFill>
                            <a:schemeClr val="tx1"/>
                          </a:solidFill>
                          <a:effectLst/>
                          <a:latin typeface="+mn-lt"/>
                          <a:ea typeface="Times New Roman" panose="02020603050405020304" pitchFamily="18" charset="0"/>
                          <a:cs typeface="Times New Roman" panose="02020603050405020304" pitchFamily="18" charset="0"/>
                        </a:rPr>
                        <a:t>Véhicules bloqués à l'intersection</a:t>
                      </a:r>
                      <a:endParaRPr lang="en-GB"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l">
                        <a:lnSpc>
                          <a:spcPct val="115000"/>
                        </a:lnSpc>
                        <a:spcAft>
                          <a:spcPts val="800"/>
                        </a:spcAft>
                      </a:pPr>
                      <a:r>
                        <a:rPr lang="en-GB" sz="1800" kern="0" dirty="0">
                          <a:solidFill>
                            <a:schemeClr val="tx1"/>
                          </a:solidFill>
                          <a:effectLst/>
                          <a:latin typeface="+mn-lt"/>
                          <a:ea typeface="Times New Roman" panose="02020603050405020304" pitchFamily="18" charset="0"/>
                          <a:cs typeface="Times New Roman" panose="02020603050405020304" pitchFamily="18" charset="0"/>
                        </a:rPr>
                        <a:t>Mauvaise coordination des feux ou espace insuffisant</a:t>
                      </a:r>
                      <a:endParaRPr lang="en-AT"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45288351"/>
                  </a:ext>
                </a:extLst>
              </a:tr>
              <a:tr h="370840">
                <a:tc>
                  <a:txBody>
                    <a:bodyPr/>
                    <a:lstStyle/>
                    <a:p>
                      <a:pPr lvl="0" algn="ctr">
                        <a:lnSpc>
                          <a:spcPct val="115000"/>
                        </a:lnSpc>
                        <a:spcAft>
                          <a:spcPts val="800"/>
                        </a:spcAft>
                      </a:pPr>
                      <a:r>
                        <a:rPr lang="en-GB" sz="1800" kern="100" dirty="0">
                          <a:solidFill>
                            <a:schemeClr val="tx1"/>
                          </a:solidFill>
                          <a:effectLst/>
                          <a:latin typeface="+mn-lt"/>
                          <a:ea typeface="Aptos" panose="020B0004020202020204" pitchFamily="34" charset="0"/>
                          <a:cs typeface="Times New Roman" panose="02020603050405020304" pitchFamily="18" charset="0"/>
                        </a:rPr>
                        <a:t>3</a:t>
                      </a:r>
                    </a:p>
                  </a:txBody>
                  <a:tcPr marL="68580" marR="68580" marT="0" marB="0" anchor="ctr"/>
                </a:tc>
                <a:tc>
                  <a:txBody>
                    <a:bodyPr/>
                    <a:lstStyle/>
                    <a:p>
                      <a:pPr lvl="0" algn="l">
                        <a:lnSpc>
                          <a:spcPct val="115000"/>
                        </a:lnSpc>
                        <a:spcAft>
                          <a:spcPts val="800"/>
                        </a:spcAft>
                      </a:pPr>
                      <a:r>
                        <a:rPr lang="en-GB" sz="1800" b="1" kern="0" dirty="0">
                          <a:solidFill>
                            <a:schemeClr val="tx1"/>
                          </a:solidFill>
                          <a:effectLst/>
                          <a:latin typeface="+mn-lt"/>
                          <a:ea typeface="Times New Roman" panose="02020603050405020304" pitchFamily="18" charset="0"/>
                          <a:cs typeface="Times New Roman" panose="02020603050405020304" pitchFamily="18" charset="0"/>
                        </a:rPr>
                        <a:t>Une voie très encombrée, les autres libres</a:t>
                      </a:r>
                      <a:endParaRPr lang="en-GB"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l">
                        <a:lnSpc>
                          <a:spcPct val="115000"/>
                        </a:lnSpc>
                        <a:spcAft>
                          <a:spcPts val="800"/>
                        </a:spcAft>
                      </a:pPr>
                      <a:r>
                        <a:rPr lang="en-GB" sz="1800" kern="0" dirty="0">
                          <a:solidFill>
                            <a:schemeClr val="tx1"/>
                          </a:solidFill>
                          <a:effectLst/>
                          <a:latin typeface="+mn-lt"/>
                          <a:ea typeface="Times New Roman" panose="02020603050405020304" pitchFamily="18" charset="0"/>
                          <a:cs typeface="Times New Roman" panose="02020603050405020304" pitchFamily="18" charset="0"/>
                        </a:rPr>
                        <a:t>Demande déséquilibrée ou itinéraire incorrect</a:t>
                      </a:r>
                      <a:endParaRPr lang="en-AT"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054510909"/>
                  </a:ext>
                </a:extLst>
              </a:tr>
              <a:tr h="370840">
                <a:tc>
                  <a:txBody>
                    <a:bodyPr/>
                    <a:lstStyle/>
                    <a:p>
                      <a:pPr lvl="0" algn="ctr">
                        <a:lnSpc>
                          <a:spcPct val="115000"/>
                        </a:lnSpc>
                        <a:spcAft>
                          <a:spcPts val="800"/>
                        </a:spcAft>
                      </a:pPr>
                      <a:r>
                        <a:rPr lang="en-GB" sz="1800" kern="100" dirty="0">
                          <a:solidFill>
                            <a:schemeClr val="tx1"/>
                          </a:solidFill>
                          <a:effectLst/>
                          <a:latin typeface="+mn-lt"/>
                          <a:ea typeface="Aptos" panose="020B0004020202020204" pitchFamily="34" charset="0"/>
                          <a:cs typeface="Times New Roman" panose="02020603050405020304" pitchFamily="18" charset="0"/>
                        </a:rPr>
                        <a:t>4</a:t>
                      </a:r>
                    </a:p>
                  </a:txBody>
                  <a:tcPr marL="68580" marR="68580" marT="0" marB="0" anchor="ctr"/>
                </a:tc>
                <a:tc>
                  <a:txBody>
                    <a:bodyPr/>
                    <a:lstStyle/>
                    <a:p>
                      <a:pPr lvl="0" algn="l">
                        <a:lnSpc>
                          <a:spcPct val="115000"/>
                        </a:lnSpc>
                        <a:spcAft>
                          <a:spcPts val="800"/>
                        </a:spcAft>
                      </a:pPr>
                      <a:r>
                        <a:rPr lang="en-GB" sz="1800" b="1" kern="0" dirty="0">
                          <a:solidFill>
                            <a:schemeClr val="tx1"/>
                          </a:solidFill>
                          <a:effectLst/>
                          <a:latin typeface="+mn-lt"/>
                          <a:ea typeface="Times New Roman" panose="02020603050405020304" pitchFamily="18" charset="0"/>
                          <a:cs typeface="Times New Roman" panose="02020603050405020304" pitchFamily="18" charset="0"/>
                        </a:rPr>
                        <a:t>Arrêts/démarrages fréquents</a:t>
                      </a:r>
                      <a:endParaRPr lang="en-GB"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l">
                        <a:lnSpc>
                          <a:spcPct val="115000"/>
                        </a:lnSpc>
                        <a:spcAft>
                          <a:spcPts val="800"/>
                        </a:spcAft>
                      </a:pPr>
                      <a:r>
                        <a:rPr lang="en-GB" sz="1800" kern="0" dirty="0">
                          <a:solidFill>
                            <a:schemeClr val="tx1"/>
                          </a:solidFill>
                          <a:effectLst/>
                          <a:latin typeface="+mn-lt"/>
                          <a:ea typeface="Times New Roman" panose="02020603050405020304" pitchFamily="18" charset="0"/>
                          <a:cs typeface="Times New Roman" panose="02020603050405020304" pitchFamily="18" charset="0"/>
                        </a:rPr>
                        <a:t>Congestion et conditions de circulation instables</a:t>
                      </a:r>
                      <a:endParaRPr lang="en-AT"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667188357"/>
                  </a:ext>
                </a:extLst>
              </a:tr>
            </a:tbl>
          </a:graphicData>
        </a:graphic>
      </p:graphicFrame>
      <p:sp>
        <p:nvSpPr>
          <p:cNvPr id="13" name="object 2">
            <a:extLst>
              <a:ext uri="{FF2B5EF4-FFF2-40B4-BE49-F238E27FC236}">
                <a16:creationId xmlns:a16="http://schemas.microsoft.com/office/drawing/2014/main" id="{E363D9B9-E4F6-A8B1-118A-2E991A995FB3}"/>
              </a:ext>
            </a:extLst>
          </p:cNvPr>
          <p:cNvSpPr txBox="1">
            <a:spLocks/>
          </p:cNvSpPr>
          <p:nvPr/>
        </p:nvSpPr>
        <p:spPr>
          <a:xfrm>
            <a:off x="726469" y="427119"/>
            <a:ext cx="9254293"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4. Identifier les goulots d'étranglement et la longueur des files d'attente</a:t>
            </a:r>
          </a:p>
        </p:txBody>
      </p:sp>
    </p:spTree>
    <p:extLst>
      <p:ext uri="{BB962C8B-B14F-4D97-AF65-F5344CB8AC3E}">
        <p14:creationId xmlns:p14="http://schemas.microsoft.com/office/powerpoint/2010/main" val="288043978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8EC6DB-D6F1-0434-562F-5B5038DB94E2}"/>
            </a:ext>
          </a:extLst>
        </p:cNvPr>
        <p:cNvGrpSpPr/>
        <p:nvPr/>
      </p:nvGrpSpPr>
      <p:grpSpPr>
        <a:xfrm>
          <a:off x="0" y="0"/>
          <a:ext cx="0" cy="0"/>
          <a:chOff x="0" y="0"/>
          <a:chExt cx="0" cy="0"/>
        </a:xfrm>
      </p:grpSpPr>
      <p:sp>
        <p:nvSpPr>
          <p:cNvPr id="9" name="object 3">
            <a:extLst>
              <a:ext uri="{FF2B5EF4-FFF2-40B4-BE49-F238E27FC236}">
                <a16:creationId xmlns:a16="http://schemas.microsoft.com/office/drawing/2014/main" id="{0F24FAEC-78C3-9BF8-6B5B-C035E1309A9A}"/>
              </a:ext>
            </a:extLst>
          </p:cNvPr>
          <p:cNvSpPr txBox="1"/>
          <p:nvPr/>
        </p:nvSpPr>
        <p:spPr>
          <a:xfrm>
            <a:off x="740568" y="1489572"/>
            <a:ext cx="10718008" cy="1162956"/>
          </a:xfrm>
          <a:prstGeom prst="rect">
            <a:avLst/>
          </a:prstGeom>
        </p:spPr>
        <p:txBody>
          <a:bodyPr vert="horz" wrap="square" lIns="0" tIns="16329" rIns="0" bIns="0" rtlCol="0">
            <a:spAutoFit/>
          </a:bodyPr>
          <a:lstStyle/>
          <a:p>
            <a:pPr marL="355600" lvl="3"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Prenez </a:t>
            </a:r>
            <a:r>
              <a:rPr lang="en-GB" sz="1800" b="1" dirty="0">
                <a:solidFill>
                  <a:sysClr val="windowText" lastClr="000000"/>
                </a:solidFill>
                <a:latin typeface="Arial"/>
                <a:cs typeface="Arial"/>
              </a:rPr>
              <a:t>des captures d'écran </a:t>
            </a:r>
            <a:r>
              <a:rPr lang="en-GB" sz="1800" dirty="0">
                <a:solidFill>
                  <a:sysClr val="windowText" lastClr="000000"/>
                </a:solidFill>
                <a:latin typeface="Arial"/>
                <a:cs typeface="Arial"/>
              </a:rPr>
              <a:t>des zones très encombrées</a:t>
            </a:r>
          </a:p>
          <a:p>
            <a:pPr marL="355600" lvl="3"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Notez quelques observations (par exemple : « La file d'attente nord a dépassé les 10 voitures pendant les heures de pointe »).</a:t>
            </a:r>
          </a:p>
          <a:p>
            <a:pPr lvl="1" indent="0" defTabSz="1175644" hangingPunct="1">
              <a:lnSpc>
                <a:spcPct val="100000"/>
              </a:lnSpc>
              <a:spcBef>
                <a:spcPts val="129"/>
              </a:spcBef>
            </a:pPr>
            <a:endParaRPr lang="en-GB" sz="1800" dirty="0">
              <a:solidFill>
                <a:sysClr val="windowText" lastClr="000000"/>
              </a:solidFill>
              <a:latin typeface="Arial"/>
              <a:cs typeface="Arial"/>
            </a:endParaRPr>
          </a:p>
          <a:p>
            <a:pPr lvl="1" indent="0" defTabSz="1175644" hangingPunct="1">
              <a:lnSpc>
                <a:spcPct val="100000"/>
              </a:lnSpc>
              <a:spcBef>
                <a:spcPts val="129"/>
              </a:spcBef>
            </a:pPr>
            <a:r>
              <a:rPr lang="en-GB" sz="1800" dirty="0">
                <a:solidFill>
                  <a:sysClr val="windowText" lastClr="000000"/>
                </a:solidFill>
                <a:latin typeface="Arial"/>
                <a:cs typeface="Arial"/>
              </a:rPr>
              <a:t>Ces observations faciliteront l'analyse et la comparaison lors des étapes suivantes.</a:t>
            </a:r>
          </a:p>
        </p:txBody>
      </p:sp>
      <p:sp>
        <p:nvSpPr>
          <p:cNvPr id="12" name="object 3">
            <a:extLst>
              <a:ext uri="{FF2B5EF4-FFF2-40B4-BE49-F238E27FC236}">
                <a16:creationId xmlns:a16="http://schemas.microsoft.com/office/drawing/2014/main" id="{8DFCF1EE-1CF7-10A4-B080-47EEC6306445}"/>
              </a:ext>
            </a:extLst>
          </p:cNvPr>
          <p:cNvSpPr txBox="1"/>
          <p:nvPr/>
        </p:nvSpPr>
        <p:spPr>
          <a:xfrm>
            <a:off x="740568" y="1025080"/>
            <a:ext cx="5450229"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2. Prenez des captures d'écran ou des notes</a:t>
            </a:r>
          </a:p>
        </p:txBody>
      </p:sp>
      <p:sp>
        <p:nvSpPr>
          <p:cNvPr id="13" name="object 2">
            <a:extLst>
              <a:ext uri="{FF2B5EF4-FFF2-40B4-BE49-F238E27FC236}">
                <a16:creationId xmlns:a16="http://schemas.microsoft.com/office/drawing/2014/main" id="{DF5917DB-3370-7CB9-9ABB-23D820D3FFB6}"/>
              </a:ext>
            </a:extLst>
          </p:cNvPr>
          <p:cNvSpPr txBox="1">
            <a:spLocks/>
          </p:cNvSpPr>
          <p:nvPr/>
        </p:nvSpPr>
        <p:spPr>
          <a:xfrm>
            <a:off x="726470" y="427119"/>
            <a:ext cx="9211160"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4. Identifiez les goulots d'étranglement et la longueur des files d'attente</a:t>
            </a:r>
          </a:p>
        </p:txBody>
      </p:sp>
    </p:spTree>
    <p:extLst>
      <p:ext uri="{BB962C8B-B14F-4D97-AF65-F5344CB8AC3E}">
        <p14:creationId xmlns:p14="http://schemas.microsoft.com/office/powerpoint/2010/main" val="356944900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BDD6F4-19C0-F8BE-2C5E-0318E6C2D4C2}"/>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5B167CCB-48ED-5BBA-A43E-995DC9A93F98}"/>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05 :</a:t>
            </a:r>
          </a:p>
          <a:p>
            <a:pPr algn="ctr"/>
            <a:r>
              <a:rPr lang="en-GB" sz="3200" b="1" dirty="0">
                <a:solidFill>
                  <a:schemeClr val="bg1"/>
                </a:solidFill>
              </a:rPr>
              <a:t>Réglage des synchronisations des signaux</a:t>
            </a:r>
          </a:p>
        </p:txBody>
      </p:sp>
    </p:spTree>
    <p:extLst>
      <p:ext uri="{BB962C8B-B14F-4D97-AF65-F5344CB8AC3E}">
        <p14:creationId xmlns:p14="http://schemas.microsoft.com/office/powerpoint/2010/main" val="23625549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F8F85B-7255-72B3-7718-DD146119584A}"/>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E14C7307-3505-8534-F7F1-A135CF9B8D02}"/>
              </a:ext>
            </a:extLst>
          </p:cNvPr>
          <p:cNvSpPr txBox="1"/>
          <p:nvPr/>
        </p:nvSpPr>
        <p:spPr>
          <a:xfrm>
            <a:off x="733424" y="887059"/>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Simulation d'un carrefour turbo contrôlé par feux tricolores :</a:t>
            </a:r>
          </a:p>
        </p:txBody>
      </p:sp>
      <p:sp>
        <p:nvSpPr>
          <p:cNvPr id="7" name="object 3">
            <a:extLst>
              <a:ext uri="{FF2B5EF4-FFF2-40B4-BE49-F238E27FC236}">
                <a16:creationId xmlns:a16="http://schemas.microsoft.com/office/drawing/2014/main" id="{7609F343-B3AD-E22F-4AC6-0051381612D9}"/>
              </a:ext>
            </a:extLst>
          </p:cNvPr>
          <p:cNvSpPr txBox="1"/>
          <p:nvPr/>
        </p:nvSpPr>
        <p:spPr>
          <a:xfrm>
            <a:off x="733424" y="1431198"/>
            <a:ext cx="10725152"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Cette simulation PTV </a:t>
            </a:r>
            <a:r>
              <a:rPr lang="en-GB" sz="1800" dirty="0" err="1">
                <a:solidFill>
                  <a:sysClr val="windowText" lastClr="000000"/>
                </a:solidFill>
                <a:latin typeface="Arial"/>
                <a:cs typeface="Arial"/>
              </a:rPr>
              <a:t>Vissim </a:t>
            </a:r>
            <a:r>
              <a:rPr lang="en-GB" sz="1800" dirty="0">
                <a:solidFill>
                  <a:sysClr val="windowText" lastClr="000000"/>
                </a:solidFill>
                <a:latin typeface="Arial"/>
                <a:cs typeface="Arial"/>
              </a:rPr>
              <a:t>montre un carrefour turbo à trois phases contrôlé par feux tricolores à Breda pendant les heures de pointe, avec une augmentation de 30 % de l'intensité du trafic et un cycle maximal de 75 secondes.</a:t>
            </a:r>
          </a:p>
        </p:txBody>
      </p:sp>
      <p:sp>
        <p:nvSpPr>
          <p:cNvPr id="4" name="object 3">
            <a:extLst>
              <a:ext uri="{FF2B5EF4-FFF2-40B4-BE49-F238E27FC236}">
                <a16:creationId xmlns:a16="http://schemas.microsoft.com/office/drawing/2014/main" id="{16B1B278-C1C3-4CBF-3069-3BCEF9FE6A05}"/>
              </a:ext>
            </a:extLst>
          </p:cNvPr>
          <p:cNvSpPr txBox="1"/>
          <p:nvPr/>
        </p:nvSpPr>
        <p:spPr>
          <a:xfrm>
            <a:off x="7629527" y="2342386"/>
            <a:ext cx="3829050" cy="1162956"/>
          </a:xfrm>
          <a:prstGeom prst="rect">
            <a:avLst/>
          </a:prstGeom>
        </p:spPr>
        <p:txBody>
          <a:bodyPr vert="horz" wrap="square" lIns="0" tIns="16329" rIns="0" bIns="0" rtlCol="0">
            <a:spAutoFit/>
          </a:bodyPr>
          <a:lstStyle/>
          <a:p>
            <a:pPr marL="16328" defTabSz="1175644" hangingPunct="1">
              <a:lnSpc>
                <a:spcPct val="100000"/>
              </a:lnSpc>
              <a:spcBef>
                <a:spcPts val="129"/>
              </a:spcBef>
              <a:defRPr/>
            </a:pPr>
            <a:r>
              <a:rPr lang="en-GB" sz="1800" b="1" dirty="0">
                <a:solidFill>
                  <a:sysClr val="windowText" lastClr="000000"/>
                </a:solidFill>
                <a:latin typeface="Arial"/>
                <a:cs typeface="Arial"/>
              </a:rPr>
              <a:t>Crédits vidéo : </a:t>
            </a:r>
            <a:r>
              <a:rPr lang="en-GB" sz="1800" dirty="0">
                <a:solidFill>
                  <a:sysClr val="windowText" lastClr="000000"/>
                </a:solidFill>
                <a:latin typeface="Arial"/>
                <a:cs typeface="Arial"/>
              </a:rPr>
              <a:t>Maarten Vrolijk</a:t>
            </a:r>
          </a:p>
          <a:p>
            <a:pPr marL="16328" marR="0" lvl="0" indent="0" algn="l" defTabSz="1175644" rtl="0" eaLnBrk="1" fontAlgn="auto" latinLnBrk="0" hangingPunct="1">
              <a:lnSpc>
                <a:spcPct val="100000"/>
              </a:lnSpc>
              <a:spcBef>
                <a:spcPts val="129"/>
              </a:spcBef>
              <a:spcAft>
                <a:spcPts val="0"/>
              </a:spcAft>
              <a:buClrTx/>
              <a:buSzTx/>
              <a:buFontTx/>
              <a:buNone/>
              <a:tabLst/>
              <a:defRPr/>
            </a:pPr>
            <a:endParaRPr kumimoji="0" lang="en-GB" sz="1800" b="1" i="0" u="none" strike="noStrike" kern="0" cap="none" spc="0" normalizeH="0" baseline="0" noProof="0" dirty="0">
              <a:ln>
                <a:noFill/>
              </a:ln>
              <a:solidFill>
                <a:sysClr val="windowText" lastClr="000000"/>
              </a:solidFill>
              <a:effectLst/>
              <a:uLnTx/>
              <a:uFillTx/>
              <a:latin typeface="Arial"/>
              <a:ea typeface="+mn-ea"/>
              <a:cs typeface="Arial"/>
              <a:sym typeface="Helvetica Neue"/>
            </a:endParaRPr>
          </a:p>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1" i="0" u="none" strike="noStrike" kern="0" cap="none" spc="0" normalizeH="0" baseline="0" noProof="0" dirty="0">
                <a:ln>
                  <a:noFill/>
                </a:ln>
                <a:solidFill>
                  <a:sysClr val="windowText" lastClr="000000"/>
                </a:solidFill>
                <a:effectLst/>
                <a:uLnTx/>
                <a:uFillTx/>
                <a:latin typeface="Arial"/>
                <a:ea typeface="+mn-ea"/>
                <a:cs typeface="Arial"/>
                <a:sym typeface="Helvetica Neue"/>
              </a:rPr>
              <a:t>Lien vers la vidéo : </a:t>
            </a:r>
          </a:p>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0" i="1" u="none" strike="noStrike" kern="0" cap="none" spc="0" normalizeH="0" baseline="0" noProof="0" dirty="0">
                <a:ln>
                  <a:noFill/>
                </a:ln>
                <a:solidFill>
                  <a:sysClr val="windowText" lastClr="000000"/>
                </a:solidFill>
                <a:effectLst/>
                <a:uLnTx/>
                <a:uFillTx/>
                <a:latin typeface="Arial"/>
                <a:ea typeface="+mn-ea"/>
                <a:cs typeface="Arial"/>
                <a:sym typeface="Helvetica Neue"/>
                <a:hlinkClick r:id="rId4"/>
              </a:rPr>
              <a:t>https://youtu.be/lZ_ZAVC1fVo</a:t>
            </a:r>
            <a:endParaRPr kumimoji="0" lang="en-GB" sz="1800" b="0" i="1" u="none" strike="noStrike" kern="0" cap="none" spc="0" normalizeH="0" baseline="0" noProof="0" dirty="0">
              <a:ln>
                <a:noFill/>
              </a:ln>
              <a:solidFill>
                <a:sysClr val="windowText" lastClr="000000"/>
              </a:solidFill>
              <a:effectLst/>
              <a:uLnTx/>
              <a:uFillTx/>
              <a:latin typeface="Arial"/>
              <a:ea typeface="+mn-ea"/>
              <a:cs typeface="Arial"/>
              <a:sym typeface="Helvetica Neue"/>
            </a:endParaRPr>
          </a:p>
        </p:txBody>
      </p:sp>
      <p:pic>
        <p:nvPicPr>
          <p:cNvPr id="6" name="Online Media 5" title="Turbo VRI-kruispunt : Doornboslaan - Noordenringweg (Breda)">
            <a:hlinkClick r:id="" action="ppaction://media"/>
            <a:extLst>
              <a:ext uri="{FF2B5EF4-FFF2-40B4-BE49-F238E27FC236}">
                <a16:creationId xmlns:a16="http://schemas.microsoft.com/office/drawing/2014/main" id="{3819F190-A8F5-3CE7-0C95-3386544D0B45}"/>
              </a:ext>
            </a:extLst>
          </p:cNvPr>
          <p:cNvPicPr>
            <a:picLocks noRot="1" noChangeAspect="1"/>
          </p:cNvPicPr>
          <p:nvPr>
            <a:videoFile r:link="rId1"/>
          </p:nvPr>
        </p:nvPicPr>
        <p:blipFill>
          <a:blip r:embed="rId5"/>
          <a:stretch>
            <a:fillRect/>
          </a:stretch>
        </p:blipFill>
        <p:spPr>
          <a:xfrm>
            <a:off x="733423" y="2334142"/>
            <a:ext cx="6639538" cy="3751348"/>
          </a:xfrm>
          <a:prstGeom prst="rect">
            <a:avLst/>
          </a:prstGeom>
        </p:spPr>
      </p:pic>
      <p:sp>
        <p:nvSpPr>
          <p:cNvPr id="10" name="object 2">
            <a:extLst>
              <a:ext uri="{FF2B5EF4-FFF2-40B4-BE49-F238E27FC236}">
                <a16:creationId xmlns:a16="http://schemas.microsoft.com/office/drawing/2014/main" id="{01559A3A-1D87-75FF-0228-2817C3E8B320}"/>
              </a:ext>
            </a:extLst>
          </p:cNvPr>
          <p:cNvSpPr txBox="1">
            <a:spLocks noGrp="1"/>
          </p:cNvSpPr>
          <p:nvPr>
            <p:ph type="title"/>
          </p:nvPr>
        </p:nvSpPr>
        <p:spPr>
          <a:xfrm>
            <a:off x="726469" y="417692"/>
            <a:ext cx="5234383"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Simulation du flux de circulation - Vidéo</a:t>
            </a:r>
          </a:p>
        </p:txBody>
      </p:sp>
    </p:spTree>
    <p:extLst>
      <p:ext uri="{BB962C8B-B14F-4D97-AF65-F5344CB8AC3E}">
        <p14:creationId xmlns:p14="http://schemas.microsoft.com/office/powerpoint/2010/main" val="1301177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192A90-A53A-FF99-8556-8C3DCC779B7E}"/>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5DA8FE41-5672-473D-78F6-090A84895205}"/>
              </a:ext>
            </a:extLst>
          </p:cNvPr>
          <p:cNvSpPr txBox="1"/>
          <p:nvPr/>
        </p:nvSpPr>
        <p:spPr>
          <a:xfrm>
            <a:off x="733424" y="898362"/>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5.1 Pourquoi la synchronisation des feux de signalisation est-elle importante ?</a:t>
            </a:r>
          </a:p>
        </p:txBody>
      </p:sp>
      <p:sp>
        <p:nvSpPr>
          <p:cNvPr id="5" name="object 3">
            <a:extLst>
              <a:ext uri="{FF2B5EF4-FFF2-40B4-BE49-F238E27FC236}">
                <a16:creationId xmlns:a16="http://schemas.microsoft.com/office/drawing/2014/main" id="{478C62A3-7F22-ECFC-9C55-9C7D1E0DD966}"/>
              </a:ext>
            </a:extLst>
          </p:cNvPr>
          <p:cNvSpPr txBox="1"/>
          <p:nvPr/>
        </p:nvSpPr>
        <p:spPr>
          <a:xfrm>
            <a:off x="740566" y="1316680"/>
            <a:ext cx="10710868" cy="4956302"/>
          </a:xfrm>
          <a:prstGeom prst="rect">
            <a:avLst/>
          </a:prstGeom>
        </p:spPr>
        <p:txBody>
          <a:bodyPr vert="horz" wrap="square" lIns="0" tIns="16329" rIns="0" bIns="0" rtlCol="0">
            <a:spAutoFit/>
          </a:bodyPr>
          <a:lstStyle/>
          <a:p>
            <a:pPr marL="16328" lvl="1" indent="0" defTabSz="1175644" hangingPunct="1">
              <a:lnSpc>
                <a:spcPct val="100000"/>
              </a:lnSpc>
              <a:spcBef>
                <a:spcPts val="129"/>
              </a:spcBef>
              <a:spcAft>
                <a:spcPts val="600"/>
              </a:spcAft>
            </a:pPr>
            <a:r>
              <a:rPr lang="en-GB" sz="1600" dirty="0">
                <a:solidFill>
                  <a:sysClr val="windowText" lastClr="000000"/>
                </a:solidFill>
                <a:latin typeface="Arial"/>
                <a:cs typeface="Arial"/>
              </a:rPr>
              <a:t>La synchronisation des feux de signalisation est un facteur essentiel dans la gestion du trafic, car elle a une incidence directe sur :</a:t>
            </a:r>
          </a:p>
          <a:p>
            <a:pPr marL="190500" lvl="1" indent="0" defTabSz="1175644" hangingPunct="1">
              <a:lnSpc>
                <a:spcPct val="150000"/>
              </a:lnSpc>
              <a:spcBef>
                <a:spcPts val="129"/>
              </a:spcBef>
              <a:spcAft>
                <a:spcPts val="600"/>
              </a:spcAft>
            </a:pPr>
            <a:r>
              <a:rPr lang="en-US" sz="1600" b="1" dirty="0">
                <a:solidFill>
                  <a:sysClr val="windowText" lastClr="000000"/>
                </a:solidFill>
                <a:latin typeface="Arial"/>
                <a:cs typeface="Arial"/>
              </a:rPr>
              <a:t>✅ </a:t>
            </a:r>
            <a:r>
              <a:rPr lang="en-GB" sz="1600" b="1" dirty="0">
                <a:solidFill>
                  <a:sysClr val="windowText" lastClr="000000"/>
                </a:solidFill>
                <a:latin typeface="Arial"/>
                <a:cs typeface="Arial"/>
              </a:rPr>
              <a:t>Les retards des véhicules : </a:t>
            </a:r>
            <a:r>
              <a:rPr lang="en-GB" sz="1600" dirty="0">
                <a:solidFill>
                  <a:sysClr val="windowText" lastClr="000000"/>
                </a:solidFill>
                <a:latin typeface="Arial"/>
                <a:cs typeface="Arial"/>
              </a:rPr>
              <a:t>une mauvaise synchronisation augmente les temps d'attente aux feux de signalisation.</a:t>
            </a:r>
          </a:p>
          <a:p>
            <a:pPr marL="190500" lvl="1" indent="0" defTabSz="1175644" hangingPunct="1">
              <a:lnSpc>
                <a:spcPct val="150000"/>
              </a:lnSpc>
              <a:spcBef>
                <a:spcPts val="129"/>
              </a:spcBef>
              <a:spcAft>
                <a:spcPts val="600"/>
              </a:spcAft>
            </a:pPr>
            <a:r>
              <a:rPr lang="en-GB" sz="1600" dirty="0">
                <a:solidFill>
                  <a:sysClr val="windowText" lastClr="000000"/>
                </a:solidFill>
                <a:latin typeface="Arial"/>
                <a:cs typeface="Arial"/>
              </a:rPr>
              <a:t>✅ </a:t>
            </a:r>
            <a:r>
              <a:rPr lang="en-GB" sz="1600" b="1" dirty="0">
                <a:solidFill>
                  <a:sysClr val="windowText" lastClr="000000"/>
                </a:solidFill>
                <a:latin typeface="Arial"/>
                <a:cs typeface="Arial"/>
              </a:rPr>
              <a:t>La longueur des files d'attente : </a:t>
            </a:r>
            <a:r>
              <a:rPr lang="en-GB" sz="1600" dirty="0">
                <a:solidFill>
                  <a:sysClr val="windowText" lastClr="000000"/>
                </a:solidFill>
                <a:latin typeface="Arial"/>
                <a:cs typeface="Arial"/>
              </a:rPr>
              <a:t>une synchronisation inefficace peut entraîner de longues files de véhicules, ce qui provoque des embouteillages.</a:t>
            </a:r>
          </a:p>
          <a:p>
            <a:pPr marL="190500" lvl="1" indent="0" defTabSz="1175644" hangingPunct="1">
              <a:lnSpc>
                <a:spcPct val="150000"/>
              </a:lnSpc>
              <a:spcBef>
                <a:spcPts val="129"/>
              </a:spcBef>
              <a:spcAft>
                <a:spcPts val="600"/>
              </a:spcAft>
            </a:pPr>
            <a:r>
              <a:rPr lang="en-GB" sz="1600" dirty="0">
                <a:solidFill>
                  <a:sysClr val="windowText" lastClr="000000"/>
                </a:solidFill>
                <a:latin typeface="Arial"/>
                <a:cs typeface="Arial"/>
              </a:rPr>
              <a:t>✅ </a:t>
            </a:r>
            <a:r>
              <a:rPr lang="en-GB" sz="1600" b="1" dirty="0">
                <a:solidFill>
                  <a:sysClr val="windowText" lastClr="000000"/>
                </a:solidFill>
                <a:latin typeface="Arial"/>
                <a:cs typeface="Arial"/>
              </a:rPr>
              <a:t>Le débit aux intersections : </a:t>
            </a:r>
            <a:r>
              <a:rPr lang="en-GB" sz="1600" dirty="0">
                <a:solidFill>
                  <a:sysClr val="windowText" lastClr="000000"/>
                </a:solidFill>
                <a:latin typeface="Arial"/>
                <a:cs typeface="Arial"/>
              </a:rPr>
              <a:t>des feux bien synchronisés permettent à un plus grand nombre de véhicules de passer sans encombre.</a:t>
            </a:r>
            <a:br>
              <a:rPr lang="en-GB" sz="1600" dirty="0">
                <a:solidFill>
                  <a:sysClr val="windowText" lastClr="000000"/>
                </a:solidFill>
                <a:latin typeface="Arial"/>
                <a:cs typeface="Arial"/>
              </a:rPr>
            </a:br>
            <a:endParaRPr lang="en-GB" sz="1600" dirty="0">
              <a:solidFill>
                <a:sysClr val="windowText" lastClr="000000"/>
              </a:solidFill>
              <a:latin typeface="Arial"/>
              <a:cs typeface="Arial"/>
            </a:endParaRPr>
          </a:p>
          <a:p>
            <a:pPr marL="16328" lvl="1" indent="0" defTabSz="1175644" hangingPunct="1">
              <a:lnSpc>
                <a:spcPct val="100000"/>
              </a:lnSpc>
              <a:spcBef>
                <a:spcPts val="129"/>
              </a:spcBef>
            </a:pPr>
            <a:r>
              <a:rPr lang="en-GB" sz="1600" dirty="0">
                <a:solidFill>
                  <a:sysClr val="windowText" lastClr="000000"/>
                </a:solidFill>
                <a:latin typeface="Arial"/>
                <a:cs typeface="Arial"/>
              </a:rPr>
              <a:t>Lorsque les feux de circulation ne sont pas correctement synchronisés, les intersections peuvent rapidement devenir des goulots d'étranglement. Des feux rouges longs, des feux verts courts ou des phases incohérentes peuvent gaspiller une capacité routière précieuse et frustrer les conducteurs.</a:t>
            </a:r>
          </a:p>
          <a:p>
            <a:pPr marL="16328" lvl="1" indent="0" defTabSz="1175644" hangingPunct="1">
              <a:lnSpc>
                <a:spcPct val="100000"/>
              </a:lnSpc>
              <a:spcBef>
                <a:spcPts val="129"/>
              </a:spcBef>
            </a:pPr>
            <a:endParaRPr lang="en-GB" sz="1600" dirty="0">
              <a:solidFill>
                <a:sysClr val="windowText" lastClr="000000"/>
              </a:solidFill>
              <a:latin typeface="Arial"/>
              <a:cs typeface="Arial"/>
            </a:endParaRPr>
          </a:p>
          <a:p>
            <a:pPr marL="16328" lvl="1" indent="0" defTabSz="1175644" hangingPunct="1">
              <a:lnSpc>
                <a:spcPct val="100000"/>
              </a:lnSpc>
              <a:spcBef>
                <a:spcPts val="129"/>
              </a:spcBef>
            </a:pPr>
            <a:r>
              <a:rPr lang="en-GB" sz="1600" dirty="0">
                <a:solidFill>
                  <a:sysClr val="windowText" lastClr="000000"/>
                </a:solidFill>
                <a:latin typeface="Arial"/>
                <a:cs typeface="Arial"/>
              </a:rPr>
              <a:t>En revanche, une bonne synchronisation des feux de signalisation permet </a:t>
            </a:r>
            <a:r>
              <a:rPr lang="en-GB" sz="1600" b="1" dirty="0">
                <a:solidFill>
                  <a:sysClr val="windowText" lastClr="000000"/>
                </a:solidFill>
                <a:latin typeface="Arial"/>
                <a:cs typeface="Arial"/>
              </a:rPr>
              <a:t>d'optimiser la fluidité du trafic</a:t>
            </a:r>
            <a:r>
              <a:rPr lang="en-GB" sz="1600" dirty="0">
                <a:solidFill>
                  <a:sysClr val="windowText" lastClr="000000"/>
                </a:solidFill>
                <a:latin typeface="Arial"/>
                <a:cs typeface="Arial"/>
              </a:rPr>
              <a:t>, de réduire les arrêts des véhicules, d'améliorer la sécurité et de minimiser les retards.</a:t>
            </a:r>
          </a:p>
        </p:txBody>
      </p:sp>
      <p:sp>
        <p:nvSpPr>
          <p:cNvPr id="10" name="object 2">
            <a:extLst>
              <a:ext uri="{FF2B5EF4-FFF2-40B4-BE49-F238E27FC236}">
                <a16:creationId xmlns:a16="http://schemas.microsoft.com/office/drawing/2014/main" id="{490AE155-5850-B45D-CF3B-70CB6D1CFE63}"/>
              </a:ext>
            </a:extLst>
          </p:cNvPr>
          <p:cNvSpPr txBox="1">
            <a:spLocks/>
          </p:cNvSpPr>
          <p:nvPr/>
        </p:nvSpPr>
        <p:spPr>
          <a:xfrm>
            <a:off x="726470" y="427119"/>
            <a:ext cx="6916534"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5. Ajuster la synchronisation des feux de signalisation</a:t>
            </a:r>
          </a:p>
        </p:txBody>
      </p:sp>
    </p:spTree>
    <p:extLst>
      <p:ext uri="{BB962C8B-B14F-4D97-AF65-F5344CB8AC3E}">
        <p14:creationId xmlns:p14="http://schemas.microsoft.com/office/powerpoint/2010/main" val="412136052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C185A2-0763-C3E5-89CF-E853FCAC6F55}"/>
            </a:ext>
          </a:extLst>
        </p:cNvPr>
        <p:cNvGrpSpPr/>
        <p:nvPr/>
      </p:nvGrpSpPr>
      <p:grpSpPr>
        <a:xfrm>
          <a:off x="0" y="0"/>
          <a:ext cx="0" cy="0"/>
          <a:chOff x="0" y="0"/>
          <a:chExt cx="0" cy="0"/>
        </a:xfrm>
      </p:grpSpPr>
      <p:pic>
        <p:nvPicPr>
          <p:cNvPr id="14" name="Picture 13" descr="A screenshot of a computer&#10;&#10;AI-generated content may be incorrect.">
            <a:extLst>
              <a:ext uri="{FF2B5EF4-FFF2-40B4-BE49-F238E27FC236}">
                <a16:creationId xmlns:a16="http://schemas.microsoft.com/office/drawing/2014/main" id="{C6D9408F-59B2-6D5F-273D-E40532C9C7B3}"/>
              </a:ext>
            </a:extLst>
          </p:cNvPr>
          <p:cNvPicPr>
            <a:picLocks noChangeAspect="1"/>
          </p:cNvPicPr>
          <p:nvPr/>
        </p:nvPicPr>
        <p:blipFill>
          <a:blip r:embed="rId2"/>
          <a:stretch>
            <a:fillRect/>
          </a:stretch>
        </p:blipFill>
        <p:spPr>
          <a:xfrm>
            <a:off x="5698568" y="2250303"/>
            <a:ext cx="5760000" cy="3969661"/>
          </a:xfrm>
          <a:prstGeom prst="rect">
            <a:avLst/>
          </a:prstGeom>
        </p:spPr>
      </p:pic>
      <p:sp>
        <p:nvSpPr>
          <p:cNvPr id="2" name="object 3">
            <a:extLst>
              <a:ext uri="{FF2B5EF4-FFF2-40B4-BE49-F238E27FC236}">
                <a16:creationId xmlns:a16="http://schemas.microsoft.com/office/drawing/2014/main" id="{5CD085ED-CF4C-3F0A-E13F-CF657B5C173B}"/>
              </a:ext>
            </a:extLst>
          </p:cNvPr>
          <p:cNvSpPr txBox="1"/>
          <p:nvPr/>
        </p:nvSpPr>
        <p:spPr>
          <a:xfrm>
            <a:off x="733424" y="1025080"/>
            <a:ext cx="10725146"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5.2 Ajouter des feux de signalisation à l'intersection</a:t>
            </a:r>
          </a:p>
        </p:txBody>
      </p:sp>
      <p:sp>
        <p:nvSpPr>
          <p:cNvPr id="7" name="object 3">
            <a:extLst>
              <a:ext uri="{FF2B5EF4-FFF2-40B4-BE49-F238E27FC236}">
                <a16:creationId xmlns:a16="http://schemas.microsoft.com/office/drawing/2014/main" id="{EE1E2AEF-43FB-E923-10E3-1386461775AF}"/>
              </a:ext>
            </a:extLst>
          </p:cNvPr>
          <p:cNvSpPr txBox="1"/>
          <p:nvPr/>
        </p:nvSpPr>
        <p:spPr>
          <a:xfrm>
            <a:off x="733423" y="1514807"/>
            <a:ext cx="4882373" cy="3525398"/>
          </a:xfrm>
          <a:prstGeom prst="rect">
            <a:avLst/>
          </a:prstGeom>
        </p:spPr>
        <p:txBody>
          <a:bodyPr vert="horz" wrap="square" lIns="0" tIns="16329" rIns="0" bIns="0" rtlCol="0">
            <a:spAutoFit/>
          </a:bodyPr>
          <a:lstStyle/>
          <a:p>
            <a:pPr marL="16328" lvl="1" indent="0" defTabSz="1175644" hangingPunct="1">
              <a:lnSpc>
                <a:spcPct val="150000"/>
              </a:lnSpc>
              <a:spcBef>
                <a:spcPts val="129"/>
              </a:spcBef>
            </a:pPr>
            <a:r>
              <a:rPr lang="en-GB" sz="1700" dirty="0">
                <a:solidFill>
                  <a:sysClr val="windowText" lastClr="000000"/>
                </a:solidFill>
                <a:latin typeface="Arial"/>
                <a:cs typeface="Arial"/>
              </a:rPr>
              <a:t>Les feux de signalisation sont nécessaires pour contrôler la circulation à l'aide de signaux visuels (rouge/orange/vert).</a:t>
            </a:r>
          </a:p>
          <a:p>
            <a:pPr marL="447675" lvl="1" indent="-228600" defTabSz="1175644" hangingPunct="1">
              <a:lnSpc>
                <a:spcPct val="150000"/>
              </a:lnSpc>
              <a:spcBef>
                <a:spcPts val="129"/>
              </a:spcBef>
              <a:buFont typeface="+mj-lt"/>
              <a:buAutoNum type="arabicPeriod"/>
            </a:pPr>
            <a:r>
              <a:rPr lang="en-GB" sz="1700" dirty="0">
                <a:solidFill>
                  <a:sysClr val="windowText" lastClr="000000"/>
                </a:solidFill>
                <a:latin typeface="Arial"/>
                <a:cs typeface="Arial"/>
              </a:rPr>
              <a:t>Accédez à </a:t>
            </a:r>
            <a:r>
              <a:rPr lang="en-GB" sz="1700" b="1" dirty="0">
                <a:solidFill>
                  <a:sysClr val="windowText" lastClr="000000"/>
                </a:solidFill>
                <a:latin typeface="Arial"/>
                <a:cs typeface="Arial"/>
              </a:rPr>
              <a:t>Objets du réseau &gt; Feux de signalisation</a:t>
            </a:r>
            <a:endParaRPr lang="en-GB" sz="1700" dirty="0">
              <a:solidFill>
                <a:sysClr val="windowText" lastClr="000000"/>
              </a:solidFill>
              <a:latin typeface="Arial"/>
              <a:cs typeface="Arial"/>
            </a:endParaRPr>
          </a:p>
          <a:p>
            <a:pPr marL="447675" lvl="1" indent="-228600" defTabSz="1175644" hangingPunct="1">
              <a:lnSpc>
                <a:spcPct val="150000"/>
              </a:lnSpc>
              <a:spcBef>
                <a:spcPts val="129"/>
              </a:spcBef>
              <a:buFont typeface="+mj-lt"/>
              <a:buAutoNum type="arabicPeriod"/>
            </a:pPr>
            <a:r>
              <a:rPr lang="en-GB" sz="1700" dirty="0">
                <a:solidFill>
                  <a:sysClr val="windowText" lastClr="000000"/>
                </a:solidFill>
                <a:latin typeface="Arial"/>
                <a:cs typeface="Arial"/>
              </a:rPr>
              <a:t>Cliquez avec le bouton droit de la souris sur la voie près de la ligne d'arrêt </a:t>
            </a:r>
            <a:br>
              <a:rPr lang="en-GB" sz="1700" dirty="0">
                <a:solidFill>
                  <a:sysClr val="windowText" lastClr="000000"/>
                </a:solidFill>
                <a:latin typeface="Arial"/>
                <a:cs typeface="Arial"/>
              </a:rPr>
            </a:br>
            <a:r>
              <a:rPr lang="en-GB" sz="1700" dirty="0">
                <a:solidFill>
                  <a:sysClr val="windowText" lastClr="000000"/>
                </a:solidFill>
                <a:latin typeface="Arial"/>
                <a:cs typeface="Arial"/>
              </a:rPr>
              <a:t>où les véhicules s'arrêtent et sélectionnez </a:t>
            </a:r>
            <a:br>
              <a:rPr lang="en-GB" sz="1700" dirty="0">
                <a:solidFill>
                  <a:sysClr val="windowText" lastClr="000000"/>
                </a:solidFill>
                <a:latin typeface="Arial"/>
                <a:cs typeface="Arial"/>
              </a:rPr>
            </a:br>
            <a:r>
              <a:rPr lang="en-GB" sz="1700" b="1" dirty="0">
                <a:solidFill>
                  <a:sysClr val="windowText" lastClr="000000"/>
                </a:solidFill>
                <a:latin typeface="Arial"/>
                <a:cs typeface="Arial"/>
              </a:rPr>
              <a:t>Ajouter de nouveaux feux de signalisation</a:t>
            </a:r>
            <a:r>
              <a:rPr lang="en-GB" sz="1700" dirty="0">
                <a:solidFill>
                  <a:sysClr val="windowText" lastClr="000000"/>
                </a:solidFill>
                <a:latin typeface="Arial"/>
                <a:cs typeface="Arial"/>
              </a:rPr>
              <a:t>. </a:t>
            </a:r>
          </a:p>
        </p:txBody>
      </p:sp>
      <p:sp>
        <p:nvSpPr>
          <p:cNvPr id="3" name="object 2">
            <a:extLst>
              <a:ext uri="{FF2B5EF4-FFF2-40B4-BE49-F238E27FC236}">
                <a16:creationId xmlns:a16="http://schemas.microsoft.com/office/drawing/2014/main" id="{B186DFA7-C1FB-3C8B-E541-F6D6A90ACD39}"/>
              </a:ext>
            </a:extLst>
          </p:cNvPr>
          <p:cNvSpPr txBox="1">
            <a:spLocks/>
          </p:cNvSpPr>
          <p:nvPr/>
        </p:nvSpPr>
        <p:spPr>
          <a:xfrm>
            <a:off x="726470" y="427119"/>
            <a:ext cx="4972098"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5. Réglez la synchronisation des feux</a:t>
            </a:r>
          </a:p>
        </p:txBody>
      </p:sp>
    </p:spTree>
    <p:extLst>
      <p:ext uri="{BB962C8B-B14F-4D97-AF65-F5344CB8AC3E}">
        <p14:creationId xmlns:p14="http://schemas.microsoft.com/office/powerpoint/2010/main" val="197520015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26B958-438E-4ECE-78F5-5541485FB862}"/>
            </a:ext>
          </a:extLst>
        </p:cNvPr>
        <p:cNvGrpSpPr/>
        <p:nvPr/>
      </p:nvGrpSpPr>
      <p:grpSpPr>
        <a:xfrm>
          <a:off x="0" y="0"/>
          <a:ext cx="0" cy="0"/>
          <a:chOff x="0" y="0"/>
          <a:chExt cx="0" cy="0"/>
        </a:xfrm>
      </p:grpSpPr>
      <p:sp>
        <p:nvSpPr>
          <p:cNvPr id="4" name="object 3">
            <a:extLst>
              <a:ext uri="{FF2B5EF4-FFF2-40B4-BE49-F238E27FC236}">
                <a16:creationId xmlns:a16="http://schemas.microsoft.com/office/drawing/2014/main" id="{D3D36FBE-ED85-AC53-4CB6-3F540372EBAC}"/>
              </a:ext>
            </a:extLst>
          </p:cNvPr>
          <p:cNvSpPr txBox="1"/>
          <p:nvPr/>
        </p:nvSpPr>
        <p:spPr>
          <a:xfrm>
            <a:off x="733424" y="1019130"/>
            <a:ext cx="4951384" cy="4561259"/>
          </a:xfrm>
          <a:prstGeom prst="rect">
            <a:avLst/>
          </a:prstGeom>
        </p:spPr>
        <p:txBody>
          <a:bodyPr vert="horz" wrap="square" lIns="0" tIns="16329" rIns="0" bIns="0" rtlCol="0">
            <a:spAutoFit/>
          </a:bodyPr>
          <a:lstStyle/>
          <a:p>
            <a:pPr marL="269875" lvl="1" indent="-269875" defTabSz="1175644" hangingPunct="1">
              <a:lnSpc>
                <a:spcPct val="150000"/>
              </a:lnSpc>
              <a:spcBef>
                <a:spcPts val="129"/>
              </a:spcBef>
              <a:buFont typeface="+mj-lt"/>
              <a:buAutoNum type="arabicPeriod" startAt="3"/>
            </a:pPr>
            <a:r>
              <a:rPr lang="en-GB" sz="1800" dirty="0">
                <a:solidFill>
                  <a:sysClr val="windowText" lastClr="000000"/>
                </a:solidFill>
                <a:latin typeface="Arial"/>
                <a:cs typeface="Arial"/>
              </a:rPr>
              <a:t>Placez un panneau de signalisation par voie (par exemple : tout droit, gauche, droite).</a:t>
            </a:r>
          </a:p>
          <a:p>
            <a:pPr marL="269875" lvl="1" indent="-269875" defTabSz="1175644" hangingPunct="1">
              <a:lnSpc>
                <a:spcPct val="150000"/>
              </a:lnSpc>
              <a:spcBef>
                <a:spcPts val="129"/>
              </a:spcBef>
              <a:buFont typeface="+mj-lt"/>
              <a:buAutoNum type="arabicPeriod" startAt="3"/>
            </a:pPr>
            <a:r>
              <a:rPr lang="en-GB" sz="1800" dirty="0">
                <a:solidFill>
                  <a:sysClr val="windowText" lastClr="000000"/>
                </a:solidFill>
                <a:latin typeface="Arial"/>
                <a:cs typeface="Arial"/>
              </a:rPr>
              <a:t>Assurez-vous que la flèche du feu tricolore pointe dans la direction du mouvement.</a:t>
            </a:r>
          </a:p>
          <a:p>
            <a:pPr marL="269875" lvl="1" indent="-269875" defTabSz="1175644" hangingPunct="1">
              <a:lnSpc>
                <a:spcPct val="150000"/>
              </a:lnSpc>
              <a:spcBef>
                <a:spcPts val="129"/>
              </a:spcBef>
              <a:buFont typeface="+mj-lt"/>
              <a:buAutoNum type="arabicPeriod" startAt="3"/>
            </a:pPr>
            <a:r>
              <a:rPr lang="en-GB" sz="1800" dirty="0">
                <a:solidFill>
                  <a:sysClr val="windowText" lastClr="000000"/>
                </a:solidFill>
                <a:latin typeface="Arial"/>
                <a:cs typeface="Arial"/>
              </a:rPr>
              <a:t>Cliquez avec le bouton droit sur le feu de signalisation et sélectionnez Modifier le feu de signalisation : définir le numéro du groupe de feux </a:t>
            </a:r>
            <a:br>
              <a:rPr lang="en-GB" sz="1800" dirty="0">
                <a:solidFill>
                  <a:sysClr val="windowText" lastClr="000000"/>
                </a:solidFill>
                <a:latin typeface="Arial"/>
                <a:cs typeface="Arial"/>
              </a:rPr>
            </a:br>
            <a:r>
              <a:rPr lang="en-GB" sz="1800" dirty="0">
                <a:solidFill>
                  <a:sysClr val="windowText" lastClr="000000"/>
                </a:solidFill>
                <a:latin typeface="Arial"/>
                <a:cs typeface="Arial"/>
              </a:rPr>
              <a:t>(ex : 1, 2, 3...) pour associer le feu à un contrôleur </a:t>
            </a:r>
            <a:br>
              <a:rPr lang="en-GB" sz="1800" dirty="0">
                <a:solidFill>
                  <a:sysClr val="windowText" lastClr="000000"/>
                </a:solidFill>
                <a:latin typeface="Arial"/>
                <a:cs typeface="Arial"/>
              </a:rPr>
            </a:br>
            <a:r>
              <a:rPr lang="en-GB" sz="1800" dirty="0">
                <a:solidFill>
                  <a:sysClr val="windowText" lastClr="000000"/>
                </a:solidFill>
                <a:latin typeface="Arial"/>
                <a:cs typeface="Arial"/>
              </a:rPr>
              <a:t>phase.</a:t>
            </a:r>
          </a:p>
        </p:txBody>
      </p:sp>
      <p:pic>
        <p:nvPicPr>
          <p:cNvPr id="7" name="Picture 6" descr="A screenshot of a computer&#10;&#10;AI-generated content may be incorrect.">
            <a:extLst>
              <a:ext uri="{FF2B5EF4-FFF2-40B4-BE49-F238E27FC236}">
                <a16:creationId xmlns:a16="http://schemas.microsoft.com/office/drawing/2014/main" id="{9B1BF6BF-8122-9AA7-AB7A-B2475D0BE544}"/>
              </a:ext>
            </a:extLst>
          </p:cNvPr>
          <p:cNvPicPr>
            <a:picLocks noChangeAspect="1"/>
          </p:cNvPicPr>
          <p:nvPr/>
        </p:nvPicPr>
        <p:blipFill>
          <a:blip r:embed="rId2"/>
          <a:stretch>
            <a:fillRect/>
          </a:stretch>
        </p:blipFill>
        <p:spPr>
          <a:xfrm>
            <a:off x="5840404" y="2375453"/>
            <a:ext cx="5618172" cy="3859883"/>
          </a:xfrm>
          <a:prstGeom prst="rect">
            <a:avLst/>
          </a:prstGeom>
        </p:spPr>
      </p:pic>
      <p:sp>
        <p:nvSpPr>
          <p:cNvPr id="2" name="object 2">
            <a:extLst>
              <a:ext uri="{FF2B5EF4-FFF2-40B4-BE49-F238E27FC236}">
                <a16:creationId xmlns:a16="http://schemas.microsoft.com/office/drawing/2014/main" id="{6028E32D-2B90-C61B-DDDB-F0164CB251D3}"/>
              </a:ext>
            </a:extLst>
          </p:cNvPr>
          <p:cNvSpPr txBox="1">
            <a:spLocks/>
          </p:cNvSpPr>
          <p:nvPr/>
        </p:nvSpPr>
        <p:spPr>
          <a:xfrm>
            <a:off x="726470" y="427119"/>
            <a:ext cx="4803062"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5. Régler la synchronisation des feux</a:t>
            </a:r>
          </a:p>
        </p:txBody>
      </p:sp>
    </p:spTree>
    <p:extLst>
      <p:ext uri="{BB962C8B-B14F-4D97-AF65-F5344CB8AC3E}">
        <p14:creationId xmlns:p14="http://schemas.microsoft.com/office/powerpoint/2010/main" val="140525637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BCAD35-93F3-C5FD-74AF-2898BAEB804D}"/>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8B449FD4-3288-9174-86B3-881403BE35BE}"/>
              </a:ext>
            </a:extLst>
          </p:cNvPr>
          <p:cNvSpPr txBox="1"/>
          <p:nvPr/>
        </p:nvSpPr>
        <p:spPr>
          <a:xfrm>
            <a:off x="733424" y="843929"/>
            <a:ext cx="10725147"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5.3 Créer et attribuer un contrôleur de signal</a:t>
            </a:r>
          </a:p>
        </p:txBody>
      </p:sp>
      <p:sp>
        <p:nvSpPr>
          <p:cNvPr id="5" name="object 3">
            <a:extLst>
              <a:ext uri="{FF2B5EF4-FFF2-40B4-BE49-F238E27FC236}">
                <a16:creationId xmlns:a16="http://schemas.microsoft.com/office/drawing/2014/main" id="{6BB46C72-F199-0750-B67F-B34F09090EBE}"/>
              </a:ext>
            </a:extLst>
          </p:cNvPr>
          <p:cNvSpPr txBox="1"/>
          <p:nvPr/>
        </p:nvSpPr>
        <p:spPr>
          <a:xfrm>
            <a:off x="733424" y="1256017"/>
            <a:ext cx="5362576" cy="1273243"/>
          </a:xfrm>
          <a:prstGeom prst="rect">
            <a:avLst/>
          </a:prstGeom>
        </p:spPr>
        <p:txBody>
          <a:bodyPr vert="horz" wrap="square" lIns="0" tIns="16329" rIns="0" bIns="0" rtlCol="0">
            <a:spAutoFit/>
          </a:bodyPr>
          <a:lstStyle/>
          <a:p>
            <a:pPr marL="263525" lvl="1" indent="-263525" defTabSz="1175644" hangingPunct="1">
              <a:lnSpc>
                <a:spcPct val="100000"/>
              </a:lnSpc>
              <a:spcBef>
                <a:spcPts val="129"/>
              </a:spcBef>
              <a:buFont typeface="+mj-lt"/>
              <a:buAutoNum type="arabicPeriod"/>
            </a:pPr>
            <a:r>
              <a:rPr lang="en-GB" sz="1600" dirty="0">
                <a:solidFill>
                  <a:sysClr val="windowText" lastClr="000000"/>
                </a:solidFill>
                <a:latin typeface="Arial"/>
                <a:cs typeface="Arial"/>
              </a:rPr>
              <a:t>Accédez à </a:t>
            </a:r>
            <a:r>
              <a:rPr lang="en-GB" sz="1600" b="1" dirty="0">
                <a:solidFill>
                  <a:sysClr val="windowText" lastClr="000000"/>
                </a:solidFill>
                <a:latin typeface="Arial"/>
                <a:cs typeface="Arial"/>
              </a:rPr>
              <a:t>Contrôle des signaux &gt; Contrôleurs de signaux</a:t>
            </a:r>
          </a:p>
          <a:p>
            <a:pPr marL="263525" lvl="1" indent="-263525" defTabSz="1175644" hangingPunct="1">
              <a:lnSpc>
                <a:spcPct val="100000"/>
              </a:lnSpc>
              <a:spcBef>
                <a:spcPts val="129"/>
              </a:spcBef>
              <a:buFont typeface="+mj-lt"/>
              <a:buAutoNum type="arabicPeriod"/>
            </a:pPr>
            <a:r>
              <a:rPr lang="en-GB" sz="1600" dirty="0">
                <a:solidFill>
                  <a:sysClr val="windowText" lastClr="000000"/>
                </a:solidFill>
                <a:latin typeface="Arial"/>
                <a:cs typeface="Arial"/>
              </a:rPr>
              <a:t>Ajoutez un nouveau contrôleur (s'il n'existe pas déjà).</a:t>
            </a:r>
          </a:p>
          <a:p>
            <a:pPr marL="263525" lvl="1" indent="-263525" defTabSz="1175644" hangingPunct="1">
              <a:lnSpc>
                <a:spcPct val="100000"/>
              </a:lnSpc>
              <a:spcBef>
                <a:spcPts val="129"/>
              </a:spcBef>
              <a:buFont typeface="+mj-lt"/>
              <a:buAutoNum type="arabicPeriod"/>
            </a:pPr>
            <a:r>
              <a:rPr lang="en-GB" sz="1600" dirty="0">
                <a:solidFill>
                  <a:sysClr val="windowText" lastClr="000000"/>
                </a:solidFill>
                <a:latin typeface="Arial"/>
                <a:cs typeface="Arial"/>
              </a:rPr>
              <a:t>Attribuez ce contrôleur à l'ensemble du carrefour ou aux approches concernées.</a:t>
            </a:r>
          </a:p>
        </p:txBody>
      </p:sp>
      <p:sp>
        <p:nvSpPr>
          <p:cNvPr id="9" name="object 3">
            <a:extLst>
              <a:ext uri="{FF2B5EF4-FFF2-40B4-BE49-F238E27FC236}">
                <a16:creationId xmlns:a16="http://schemas.microsoft.com/office/drawing/2014/main" id="{16B85C4F-F61C-A562-E943-97A83F109F65}"/>
              </a:ext>
            </a:extLst>
          </p:cNvPr>
          <p:cNvSpPr txBox="1"/>
          <p:nvPr/>
        </p:nvSpPr>
        <p:spPr>
          <a:xfrm>
            <a:off x="6341100" y="1281897"/>
            <a:ext cx="5546103" cy="1273243"/>
          </a:xfrm>
          <a:prstGeom prst="rect">
            <a:avLst/>
          </a:prstGeom>
        </p:spPr>
        <p:txBody>
          <a:bodyPr vert="horz" wrap="square" lIns="0" tIns="16329" rIns="0" bIns="0" rtlCol="0">
            <a:spAutoFit/>
          </a:bodyPr>
          <a:lstStyle/>
          <a:p>
            <a:pPr marL="263525" lvl="1" indent="-260350" defTabSz="1175644" hangingPunct="1">
              <a:lnSpc>
                <a:spcPct val="100000"/>
              </a:lnSpc>
              <a:spcBef>
                <a:spcPts val="129"/>
              </a:spcBef>
              <a:buFont typeface="+mj-lt"/>
              <a:buAutoNum type="arabicPeriod" startAt="4"/>
            </a:pPr>
            <a:r>
              <a:rPr lang="en-GB" sz="1600" dirty="0">
                <a:solidFill>
                  <a:sysClr val="windowText" lastClr="000000"/>
                </a:solidFill>
                <a:latin typeface="Arial"/>
                <a:cs typeface="Arial"/>
              </a:rPr>
              <a:t>Cliquez sur </a:t>
            </a:r>
            <a:r>
              <a:rPr lang="en-GB" sz="1600" b="1" dirty="0">
                <a:solidFill>
                  <a:sysClr val="windowText" lastClr="000000"/>
                </a:solidFill>
                <a:latin typeface="Arial"/>
                <a:cs typeface="Arial"/>
              </a:rPr>
              <a:t>Modifier les données du contrôleur.</a:t>
            </a:r>
          </a:p>
          <a:p>
            <a:pPr marL="263525" lvl="1" indent="-260350" defTabSz="1175644" hangingPunct="1">
              <a:lnSpc>
                <a:spcPct val="100000"/>
              </a:lnSpc>
              <a:spcBef>
                <a:spcPts val="129"/>
              </a:spcBef>
              <a:buFont typeface="+mj-lt"/>
              <a:buAutoNum type="arabicPeriod" startAt="4"/>
            </a:pPr>
            <a:r>
              <a:rPr lang="en-GB" sz="1600" dirty="0">
                <a:solidFill>
                  <a:sysClr val="windowText" lastClr="000000"/>
                </a:solidFill>
                <a:latin typeface="Arial"/>
                <a:cs typeface="Arial"/>
              </a:rPr>
              <a:t>Cliquez sur </a:t>
            </a:r>
            <a:r>
              <a:rPr lang="en-GB" sz="1600" b="1" dirty="0">
                <a:solidFill>
                  <a:sysClr val="windowText" lastClr="000000"/>
                </a:solidFill>
                <a:latin typeface="Arial"/>
                <a:cs typeface="Arial"/>
              </a:rPr>
              <a:t>Groupes de signaux </a:t>
            </a:r>
            <a:r>
              <a:rPr lang="en-GB" sz="1600" dirty="0">
                <a:solidFill>
                  <a:sysClr val="windowText" lastClr="000000"/>
                </a:solidFill>
                <a:latin typeface="Arial"/>
                <a:cs typeface="Arial"/>
              </a:rPr>
              <a:t>et ajoutez 2 nouveaux groupes.</a:t>
            </a:r>
          </a:p>
          <a:p>
            <a:pPr marL="263525" lvl="1" indent="-260350" defTabSz="1175644" hangingPunct="1">
              <a:lnSpc>
                <a:spcPct val="100000"/>
              </a:lnSpc>
              <a:spcBef>
                <a:spcPts val="129"/>
              </a:spcBef>
              <a:buFont typeface="+mj-lt"/>
              <a:buAutoNum type="arabicPeriod" startAt="4"/>
            </a:pPr>
            <a:r>
              <a:rPr lang="en-GB" sz="1600" dirty="0">
                <a:solidFill>
                  <a:sysClr val="windowText" lastClr="000000"/>
                </a:solidFill>
                <a:latin typeface="Arial"/>
                <a:cs typeface="Arial"/>
              </a:rPr>
              <a:t>Cliquez sur </a:t>
            </a:r>
            <a:r>
              <a:rPr lang="en-GB" sz="1600" b="1" dirty="0">
                <a:solidFill>
                  <a:sysClr val="windowText" lastClr="000000"/>
                </a:solidFill>
                <a:latin typeface="Arial"/>
                <a:cs typeface="Arial"/>
              </a:rPr>
              <a:t>Programme de signalisation </a:t>
            </a:r>
            <a:r>
              <a:rPr lang="en-GB" sz="1600" dirty="0">
                <a:solidFill>
                  <a:sysClr val="windowText" lastClr="000000"/>
                </a:solidFill>
                <a:latin typeface="Arial"/>
                <a:cs typeface="Arial"/>
              </a:rPr>
              <a:t>et ajoutez un nouveau programme de signalisation.</a:t>
            </a:r>
          </a:p>
        </p:txBody>
      </p:sp>
      <p:pic>
        <p:nvPicPr>
          <p:cNvPr id="10" name="Picture 9" descr="A screenshot of a computer&#10;&#10;AI-generated content may be incorrect.">
            <a:extLst>
              <a:ext uri="{FF2B5EF4-FFF2-40B4-BE49-F238E27FC236}">
                <a16:creationId xmlns:a16="http://schemas.microsoft.com/office/drawing/2014/main" id="{7A195C01-5ACB-DD1C-2ED1-8A2FBCA775A7}"/>
              </a:ext>
            </a:extLst>
          </p:cNvPr>
          <p:cNvPicPr>
            <a:picLocks noChangeAspect="1"/>
          </p:cNvPicPr>
          <p:nvPr/>
        </p:nvPicPr>
        <p:blipFill>
          <a:blip r:embed="rId2"/>
          <a:stretch>
            <a:fillRect/>
          </a:stretch>
        </p:blipFill>
        <p:spPr>
          <a:xfrm>
            <a:off x="726470" y="2798696"/>
            <a:ext cx="5039995" cy="3477260"/>
          </a:xfrm>
          <a:prstGeom prst="rect">
            <a:avLst/>
          </a:prstGeom>
        </p:spPr>
      </p:pic>
      <p:pic>
        <p:nvPicPr>
          <p:cNvPr id="11" name="Picture 10" descr="A screenshot of a computer&#10;&#10;AI-generated content may be incorrect.">
            <a:extLst>
              <a:ext uri="{FF2B5EF4-FFF2-40B4-BE49-F238E27FC236}">
                <a16:creationId xmlns:a16="http://schemas.microsoft.com/office/drawing/2014/main" id="{671EAD05-84EF-4039-3DB7-339050D46F12}"/>
              </a:ext>
            </a:extLst>
          </p:cNvPr>
          <p:cNvPicPr>
            <a:picLocks noChangeAspect="1"/>
          </p:cNvPicPr>
          <p:nvPr/>
        </p:nvPicPr>
        <p:blipFill>
          <a:blip r:embed="rId3"/>
          <a:stretch>
            <a:fillRect/>
          </a:stretch>
        </p:blipFill>
        <p:spPr>
          <a:xfrm>
            <a:off x="6418576" y="2787901"/>
            <a:ext cx="5039995" cy="3488055"/>
          </a:xfrm>
          <a:prstGeom prst="rect">
            <a:avLst/>
          </a:prstGeom>
        </p:spPr>
      </p:pic>
      <p:sp>
        <p:nvSpPr>
          <p:cNvPr id="2" name="object 2">
            <a:extLst>
              <a:ext uri="{FF2B5EF4-FFF2-40B4-BE49-F238E27FC236}">
                <a16:creationId xmlns:a16="http://schemas.microsoft.com/office/drawing/2014/main" id="{7D34A942-A91B-D6EE-5EB2-6C0138B7BB12}"/>
              </a:ext>
            </a:extLst>
          </p:cNvPr>
          <p:cNvSpPr txBox="1">
            <a:spLocks/>
          </p:cNvSpPr>
          <p:nvPr/>
        </p:nvSpPr>
        <p:spPr>
          <a:xfrm>
            <a:off x="726470" y="427119"/>
            <a:ext cx="5217130"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5. Ajustez les synchronisations des feux</a:t>
            </a:r>
          </a:p>
        </p:txBody>
      </p:sp>
    </p:spTree>
    <p:extLst>
      <p:ext uri="{BB962C8B-B14F-4D97-AF65-F5344CB8AC3E}">
        <p14:creationId xmlns:p14="http://schemas.microsoft.com/office/powerpoint/2010/main" val="25897586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B53ED6-EA0A-12BF-4AC8-12D6FB33F76E}"/>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D19B7A7A-4F46-A045-C7AB-1B3BC6E0FEC6}"/>
              </a:ext>
            </a:extLst>
          </p:cNvPr>
          <p:cNvSpPr txBox="1"/>
          <p:nvPr/>
        </p:nvSpPr>
        <p:spPr>
          <a:xfrm>
            <a:off x="726282" y="1025080"/>
            <a:ext cx="10726092" cy="4089398"/>
          </a:xfrm>
          <a:prstGeom prst="rect">
            <a:avLst/>
          </a:prstGeom>
        </p:spPr>
        <p:txBody>
          <a:bodyPr vert="horz" wrap="square" lIns="0" tIns="16329" rIns="0" bIns="0" rtlCol="0">
            <a:spAutoFit/>
          </a:bodyPr>
          <a:lstStyle/>
          <a:p>
            <a:pPr marL="16328" defTabSz="1175644" hangingPunct="1">
              <a:lnSpc>
                <a:spcPct val="100000"/>
              </a:lnSpc>
              <a:spcBef>
                <a:spcPts val="500"/>
              </a:spcBef>
              <a:tabLst>
                <a:tab pos="10080000" algn="r"/>
                <a:tab pos="10440000" algn="r"/>
              </a:tabLst>
            </a:pPr>
            <a:r>
              <a:rPr lang="en-GB" sz="1400" b="1" dirty="0">
                <a:solidFill>
                  <a:sysClr val="windowText" lastClr="000000"/>
                </a:solidFill>
                <a:latin typeface="Arial"/>
                <a:cs typeface="Arial"/>
              </a:rPr>
              <a:t>Section 5 : Réglage des synchronisations des </a:t>
            </a:r>
            <a:r>
              <a:rPr lang="en-GB" sz="1400" b="1" dirty="0" err="1">
                <a:solidFill>
                  <a:sysClr val="windowText" lastClr="000000"/>
                </a:solidFill>
                <a:latin typeface="Arial"/>
                <a:cs typeface="Arial"/>
              </a:rPr>
              <a:t>signaux</a:t>
            </a:r>
            <a:r>
              <a:rPr lang="en-GB" sz="1400" b="1" dirty="0">
                <a:solidFill>
                  <a:sysClr val="windowText" lastClr="000000"/>
                </a:solidFill>
                <a:latin typeface="Arial"/>
                <a:cs typeface="Arial"/>
              </a:rPr>
              <a:t>    ……………….……………..………………………………………….	34</a:t>
            </a:r>
          </a:p>
          <a:p>
            <a:pPr marL="141288" marR="7348" defTabSz="1175644" hangingPunct="1">
              <a:lnSpc>
                <a:spcPct val="100000"/>
              </a:lnSpc>
              <a:spcBef>
                <a:spcPts val="500"/>
              </a:spcBef>
              <a:tabLst>
                <a:tab pos="10080000" algn="r"/>
                <a:tab pos="10440000" algn="r"/>
              </a:tabLst>
            </a:pPr>
            <a:r>
              <a:rPr lang="en-GB" sz="1400" spc="64" dirty="0">
                <a:solidFill>
                  <a:sysClr val="windowText" lastClr="000000"/>
                </a:solidFill>
                <a:latin typeface="Arial"/>
                <a:cs typeface="Arial"/>
              </a:rPr>
              <a:t>5.1 Pourquoi la synchronisation des feux est-elle importante ?     ………………………...……………………………..	35</a:t>
            </a:r>
          </a:p>
          <a:p>
            <a:pPr marL="141288" marR="7348" defTabSz="1175644" hangingPunct="1">
              <a:lnSpc>
                <a:spcPct val="100000"/>
              </a:lnSpc>
              <a:spcBef>
                <a:spcPts val="500"/>
              </a:spcBef>
              <a:tabLst>
                <a:tab pos="10080000" algn="r"/>
                <a:tab pos="10440000" algn="r"/>
              </a:tabLst>
            </a:pPr>
            <a:r>
              <a:rPr lang="en-GB" sz="1400" spc="64" dirty="0">
                <a:solidFill>
                  <a:sysClr val="windowText" lastClr="000000"/>
                </a:solidFill>
                <a:latin typeface="Arial"/>
                <a:cs typeface="Arial"/>
              </a:rPr>
              <a:t>5.2 Ajouter des feux de signalisation à </a:t>
            </a:r>
            <a:r>
              <a:rPr lang="en-GB" sz="1400" spc="64" dirty="0" err="1">
                <a:solidFill>
                  <a:sysClr val="windowText" lastClr="000000"/>
                </a:solidFill>
                <a:latin typeface="Arial"/>
                <a:cs typeface="Arial"/>
              </a:rPr>
              <a:t>l'intersection</a:t>
            </a:r>
            <a:r>
              <a:rPr lang="en-GB" sz="1400" spc="64" dirty="0">
                <a:solidFill>
                  <a:sysClr val="windowText" lastClr="000000"/>
                </a:solidFill>
                <a:latin typeface="Arial"/>
                <a:cs typeface="Arial"/>
              </a:rPr>
              <a:t>    ……………………………………………………………………..	36</a:t>
            </a:r>
          </a:p>
          <a:p>
            <a:pPr marL="141288" marR="7348" defTabSz="1175644" hangingPunct="1">
              <a:lnSpc>
                <a:spcPct val="100000"/>
              </a:lnSpc>
              <a:spcBef>
                <a:spcPts val="500"/>
              </a:spcBef>
              <a:tabLst>
                <a:tab pos="10080000" algn="r"/>
                <a:tab pos="10440000" algn="r"/>
              </a:tabLst>
            </a:pPr>
            <a:r>
              <a:rPr lang="en-GB" sz="1400" spc="64" dirty="0">
                <a:solidFill>
                  <a:sysClr val="windowText" lastClr="000000"/>
                </a:solidFill>
                <a:latin typeface="Arial"/>
                <a:cs typeface="Arial"/>
              </a:rPr>
              <a:t>5.3 Créer et attribuer un contrôleur de signalisation    ………………………………………………...……………………	38</a:t>
            </a:r>
          </a:p>
          <a:p>
            <a:pPr marL="141288" marR="7348" defTabSz="1175644" hangingPunct="1">
              <a:lnSpc>
                <a:spcPct val="100000"/>
              </a:lnSpc>
              <a:spcBef>
                <a:spcPts val="500"/>
              </a:spcBef>
              <a:tabLst>
                <a:tab pos="10080000" algn="r"/>
                <a:tab pos="10440000" algn="r"/>
              </a:tabLst>
            </a:pPr>
            <a:r>
              <a:rPr lang="en-GB" sz="1400" spc="64" dirty="0">
                <a:solidFill>
                  <a:sysClr val="windowText" lastClr="000000"/>
                </a:solidFill>
                <a:latin typeface="Arial"/>
                <a:cs typeface="Arial"/>
              </a:rPr>
              <a:t>5.4 Enregistrer et relancer la simulation    …….………………………………………………...……………………………	41</a:t>
            </a:r>
          </a:p>
          <a:p>
            <a:pPr marL="141288" marR="7348" defTabSz="1175644" hangingPunct="1">
              <a:lnSpc>
                <a:spcPct val="100000"/>
              </a:lnSpc>
              <a:spcBef>
                <a:spcPts val="500"/>
              </a:spcBef>
              <a:tabLst>
                <a:tab pos="10080000" algn="r"/>
                <a:tab pos="10440000" algn="r"/>
              </a:tabLst>
            </a:pPr>
            <a:r>
              <a:rPr lang="en-GB" sz="1400" spc="64" dirty="0">
                <a:solidFill>
                  <a:sysClr val="windowText" lastClr="000000"/>
                </a:solidFill>
                <a:latin typeface="Arial"/>
                <a:cs typeface="Arial"/>
              </a:rPr>
              <a:t>5.6 Observer les changements dans le flux de circulation après les ajustements des feux de signalisation    …..	42</a:t>
            </a:r>
          </a:p>
          <a:p>
            <a:pPr marL="141288" marR="7348" defTabSz="1175644" hangingPunct="1">
              <a:lnSpc>
                <a:spcPct val="100000"/>
              </a:lnSpc>
              <a:spcBef>
                <a:spcPts val="500"/>
              </a:spcBef>
              <a:tabLst>
                <a:tab pos="10080000" algn="r"/>
                <a:tab pos="10440000" algn="r"/>
              </a:tabLst>
            </a:pPr>
            <a:r>
              <a:rPr lang="en-GB" sz="1400" spc="64" dirty="0">
                <a:solidFill>
                  <a:sysClr val="windowText" lastClr="000000"/>
                </a:solidFill>
                <a:latin typeface="Arial"/>
                <a:cs typeface="Arial"/>
              </a:rPr>
              <a:t>5.7 Comparer visuellement le flux de circulation    ………………………………………………………………...……….	43</a:t>
            </a:r>
          </a:p>
          <a:p>
            <a:pPr marL="16328" defTabSz="1175644" hangingPunct="1">
              <a:lnSpc>
                <a:spcPct val="100000"/>
              </a:lnSpc>
              <a:spcBef>
                <a:spcPts val="500"/>
              </a:spcBef>
              <a:tabLst>
                <a:tab pos="10080000" algn="r"/>
                <a:tab pos="10440000" algn="r"/>
              </a:tabLst>
            </a:pPr>
            <a:endParaRPr lang="en-GB" sz="400" b="1" dirty="0">
              <a:solidFill>
                <a:sysClr val="windowText" lastClr="000000"/>
              </a:solidFill>
              <a:latin typeface="Arial"/>
              <a:cs typeface="Arial"/>
            </a:endParaRPr>
          </a:p>
          <a:p>
            <a:pPr marL="16328" defTabSz="1175644" hangingPunct="1">
              <a:lnSpc>
                <a:spcPct val="100000"/>
              </a:lnSpc>
              <a:spcBef>
                <a:spcPts val="500"/>
              </a:spcBef>
              <a:tabLst>
                <a:tab pos="10080000" algn="r"/>
                <a:tab pos="10440000" algn="r"/>
              </a:tabLst>
            </a:pPr>
            <a:r>
              <a:rPr lang="en-GB" sz="1400" b="1" dirty="0">
                <a:solidFill>
                  <a:sysClr val="windowText" lastClr="000000"/>
                </a:solidFill>
                <a:latin typeface="Arial"/>
                <a:cs typeface="Arial"/>
              </a:rPr>
              <a:t>Section 6 : Analyse des mesures de performance du trafic et exportation des données </a:t>
            </a:r>
            <a:r>
              <a:rPr lang="en-US" sz="1400" b="1" dirty="0">
                <a:solidFill>
                  <a:sysClr val="windowText" lastClr="000000"/>
                </a:solidFill>
                <a:latin typeface="Arial"/>
                <a:cs typeface="Arial"/>
              </a:rPr>
              <a:t>   ……………………………..…..	45</a:t>
            </a:r>
            <a:endParaRPr lang="en-GB" sz="1400" b="1" dirty="0">
              <a:solidFill>
                <a:sysClr val="windowText" lastClr="000000"/>
              </a:solidFill>
              <a:latin typeface="Arial"/>
              <a:cs typeface="Arial"/>
            </a:endParaRPr>
          </a:p>
          <a:p>
            <a:pPr marL="141288" marR="7348" defTabSz="1175644" hangingPunct="1">
              <a:lnSpc>
                <a:spcPct val="100000"/>
              </a:lnSpc>
              <a:spcBef>
                <a:spcPts val="500"/>
              </a:spcBef>
              <a:tabLst>
                <a:tab pos="10080000" algn="r"/>
                <a:tab pos="10440000" algn="r"/>
              </a:tabLst>
            </a:pPr>
            <a:r>
              <a:rPr lang="en-GB" sz="1400" spc="64" dirty="0">
                <a:solidFill>
                  <a:sysClr val="windowText" lastClr="000000"/>
                </a:solidFill>
                <a:latin typeface="Arial"/>
                <a:cs typeface="Arial"/>
              </a:rPr>
              <a:t>6.1 Ajouter et activer des objets d'évaluation à votre réseau </a:t>
            </a:r>
            <a:r>
              <a:rPr lang="en-US" sz="1400" spc="64" dirty="0">
                <a:solidFill>
                  <a:sysClr val="windowText" lastClr="000000"/>
                </a:solidFill>
                <a:latin typeface="Arial"/>
                <a:cs typeface="Arial"/>
              </a:rPr>
              <a:t>   ……………….…………………….…………………….	46</a:t>
            </a:r>
          </a:p>
          <a:p>
            <a:pPr marL="141288" marR="7348" defTabSz="1175644" hangingPunct="1">
              <a:lnSpc>
                <a:spcPct val="100000"/>
              </a:lnSpc>
              <a:spcBef>
                <a:spcPts val="500"/>
              </a:spcBef>
              <a:tabLst>
                <a:tab pos="10080000" algn="r"/>
                <a:tab pos="10440000" algn="r"/>
              </a:tabLst>
            </a:pPr>
            <a:r>
              <a:rPr lang="en-GB" sz="1400" spc="64" dirty="0">
                <a:solidFill>
                  <a:sysClr val="windowText" lastClr="000000"/>
                </a:solidFill>
                <a:latin typeface="Arial"/>
                <a:cs typeface="Arial"/>
              </a:rPr>
              <a:t>6.2 Créer et analyser des </a:t>
            </a:r>
            <a:r>
              <a:rPr lang="en-GB" sz="1400" spc="64" dirty="0" err="1">
                <a:solidFill>
                  <a:sysClr val="windowText" lastClr="000000"/>
                </a:solidFill>
                <a:latin typeface="Arial"/>
                <a:cs typeface="Arial"/>
              </a:rPr>
              <a:t>graphiques</a:t>
            </a:r>
            <a:r>
              <a:rPr lang="en-GB" sz="1400" spc="64" dirty="0">
                <a:solidFill>
                  <a:sysClr val="windowText" lastClr="000000"/>
                </a:solidFill>
                <a:latin typeface="Arial"/>
                <a:cs typeface="Arial"/>
              </a:rPr>
              <a:t>    …………………………………………….…………………………....................	51</a:t>
            </a:r>
          </a:p>
          <a:p>
            <a:pPr marL="141288" marR="7348" defTabSz="1175644" hangingPunct="1">
              <a:lnSpc>
                <a:spcPct val="100000"/>
              </a:lnSpc>
              <a:spcBef>
                <a:spcPts val="500"/>
              </a:spcBef>
              <a:tabLst>
                <a:tab pos="10080000" algn="r"/>
                <a:tab pos="10440000" algn="r"/>
              </a:tabLst>
            </a:pPr>
            <a:r>
              <a:rPr lang="en-GB" sz="1400" spc="64" dirty="0">
                <a:solidFill>
                  <a:sysClr val="windowText" lastClr="000000"/>
                </a:solidFill>
                <a:latin typeface="Arial"/>
                <a:cs typeface="Arial"/>
              </a:rPr>
              <a:t>6.3 Exporter les données au format CSV </a:t>
            </a:r>
            <a:r>
              <a:rPr lang="en-US" sz="1400" spc="64" dirty="0">
                <a:solidFill>
                  <a:sysClr val="windowText" lastClr="000000"/>
                </a:solidFill>
                <a:latin typeface="Arial"/>
                <a:cs typeface="Arial"/>
              </a:rPr>
              <a:t>   …………………………………………………...………………………………	55</a:t>
            </a:r>
          </a:p>
          <a:p>
            <a:pPr marL="16328" defTabSz="1175644" hangingPunct="1">
              <a:lnSpc>
                <a:spcPct val="100000"/>
              </a:lnSpc>
              <a:spcBef>
                <a:spcPts val="129"/>
              </a:spcBef>
              <a:tabLst>
                <a:tab pos="10080000" algn="r"/>
                <a:tab pos="10440000" algn="r"/>
              </a:tabLst>
            </a:pPr>
            <a:endParaRPr lang="en-GB" sz="400" b="1" dirty="0">
              <a:solidFill>
                <a:sysClr val="windowText" lastClr="000000"/>
              </a:solidFill>
              <a:latin typeface="Arial"/>
              <a:cs typeface="Arial"/>
            </a:endParaRPr>
          </a:p>
          <a:p>
            <a:pPr marL="16328" defTabSz="1175644" hangingPunct="1">
              <a:lnSpc>
                <a:spcPct val="100000"/>
              </a:lnSpc>
              <a:spcBef>
                <a:spcPts val="500"/>
              </a:spcBef>
              <a:tabLst>
                <a:tab pos="10080000" algn="r"/>
                <a:tab pos="10440000" algn="r"/>
              </a:tabLst>
            </a:pPr>
            <a:r>
              <a:rPr lang="en-GB" sz="1400" b="1" dirty="0">
                <a:solidFill>
                  <a:sysClr val="windowText" lastClr="000000"/>
                </a:solidFill>
                <a:latin typeface="Arial"/>
                <a:cs typeface="Arial"/>
              </a:rPr>
              <a:t>Section 7 : Devoirs à faire à la </a:t>
            </a:r>
            <a:r>
              <a:rPr lang="en-GB" sz="1400" b="1" dirty="0" err="1">
                <a:solidFill>
                  <a:sysClr val="windowText" lastClr="000000"/>
                </a:solidFill>
                <a:latin typeface="Arial"/>
                <a:cs typeface="Arial"/>
              </a:rPr>
              <a:t>maison</a:t>
            </a:r>
            <a:r>
              <a:rPr lang="en-GB" sz="1400" b="1" dirty="0">
                <a:solidFill>
                  <a:sysClr val="windowText" lastClr="000000"/>
                </a:solidFill>
                <a:latin typeface="Arial"/>
                <a:cs typeface="Arial"/>
              </a:rPr>
              <a:t> </a:t>
            </a:r>
            <a:r>
              <a:rPr lang="en-US" sz="1400" b="1" dirty="0">
                <a:solidFill>
                  <a:sysClr val="windowText" lastClr="000000"/>
                </a:solidFill>
                <a:latin typeface="Arial"/>
                <a:cs typeface="Arial"/>
              </a:rPr>
              <a:t>   ………………………………………..…………………………..…………………………	55</a:t>
            </a:r>
            <a:endParaRPr lang="en-GB" sz="1400" b="1" dirty="0">
              <a:solidFill>
                <a:sysClr val="windowText" lastClr="000000"/>
              </a:solidFill>
              <a:latin typeface="Arial"/>
              <a:cs typeface="Arial"/>
            </a:endParaRPr>
          </a:p>
          <a:p>
            <a:pPr marL="141288" marR="7348" defTabSz="1175644" hangingPunct="1">
              <a:lnSpc>
                <a:spcPct val="100000"/>
              </a:lnSpc>
              <a:spcBef>
                <a:spcPts val="500"/>
              </a:spcBef>
              <a:tabLst>
                <a:tab pos="10080000" algn="r"/>
                <a:tab pos="10440000" algn="r"/>
              </a:tabLst>
            </a:pPr>
            <a:r>
              <a:rPr lang="en-GB" sz="1400" spc="64" dirty="0">
                <a:solidFill>
                  <a:sysClr val="windowText" lastClr="000000"/>
                </a:solidFill>
                <a:latin typeface="Arial"/>
                <a:cs typeface="Arial"/>
              </a:rPr>
              <a:t>7.1 Ajouter et activer des objets d'évaluation sur votre réseau </a:t>
            </a:r>
            <a:r>
              <a:rPr lang="en-US" sz="1400" spc="64" dirty="0">
                <a:solidFill>
                  <a:sysClr val="windowText" lastClr="000000"/>
                </a:solidFill>
                <a:latin typeface="Arial"/>
                <a:cs typeface="Arial"/>
              </a:rPr>
              <a:t>   ……………….…………………….…………………..	56</a:t>
            </a:r>
          </a:p>
          <a:p>
            <a:pPr marL="16328" defTabSz="1175644" hangingPunct="1">
              <a:lnSpc>
                <a:spcPct val="100000"/>
              </a:lnSpc>
              <a:spcBef>
                <a:spcPts val="129"/>
              </a:spcBef>
              <a:tabLst>
                <a:tab pos="10080000" algn="r"/>
                <a:tab pos="10440000" algn="r"/>
              </a:tabLst>
            </a:pPr>
            <a:endParaRPr lang="en-GB" sz="400" b="1" dirty="0">
              <a:solidFill>
                <a:sysClr val="windowText" lastClr="000000"/>
              </a:solidFill>
              <a:latin typeface="Arial"/>
              <a:cs typeface="Arial"/>
            </a:endParaRPr>
          </a:p>
          <a:p>
            <a:pPr marL="16328" defTabSz="1175644" hangingPunct="1">
              <a:lnSpc>
                <a:spcPct val="100000"/>
              </a:lnSpc>
              <a:spcBef>
                <a:spcPts val="129"/>
              </a:spcBef>
              <a:tabLst>
                <a:tab pos="10080000" algn="r"/>
                <a:tab pos="10440000" algn="r"/>
              </a:tabLst>
            </a:pPr>
            <a:r>
              <a:rPr lang="en-GB" sz="1400" b="1" dirty="0">
                <a:solidFill>
                  <a:sysClr val="windowText" lastClr="000000"/>
                </a:solidFill>
                <a:latin typeface="Arial"/>
                <a:cs typeface="Arial"/>
              </a:rPr>
              <a:t>Section</a:t>
            </a:r>
            <a:r>
              <a:rPr lang="en-GB" sz="1400" b="1" spc="64" dirty="0">
                <a:solidFill>
                  <a:sysClr val="windowText" lastClr="000000"/>
                </a:solidFill>
                <a:latin typeface="Arial"/>
                <a:cs typeface="Arial"/>
              </a:rPr>
              <a:t> 8 : </a:t>
            </a:r>
            <a:r>
              <a:rPr lang="en-GB" sz="1400" b="1" spc="64" dirty="0" err="1">
                <a:solidFill>
                  <a:sysClr val="windowText" lastClr="000000"/>
                </a:solidFill>
                <a:latin typeface="Arial"/>
                <a:cs typeface="Arial"/>
              </a:rPr>
              <a:t>Références</a:t>
            </a:r>
            <a:r>
              <a:rPr lang="en-GB" sz="1400" b="1" spc="64" dirty="0">
                <a:solidFill>
                  <a:sysClr val="windowText" lastClr="000000"/>
                </a:solidFill>
                <a:latin typeface="Arial"/>
                <a:cs typeface="Arial"/>
              </a:rPr>
              <a:t>     …………………………………………………….…………………………………………………...	61</a:t>
            </a:r>
          </a:p>
        </p:txBody>
      </p:sp>
      <p:sp>
        <p:nvSpPr>
          <p:cNvPr id="4" name="object 2">
            <a:extLst>
              <a:ext uri="{FF2B5EF4-FFF2-40B4-BE49-F238E27FC236}">
                <a16:creationId xmlns:a16="http://schemas.microsoft.com/office/drawing/2014/main" id="{D4FA63F4-C2A8-9439-6353-E5E01378F335}"/>
              </a:ext>
            </a:extLst>
          </p:cNvPr>
          <p:cNvSpPr txBox="1">
            <a:spLocks/>
          </p:cNvSpPr>
          <p:nvPr/>
        </p:nvSpPr>
        <p:spPr>
          <a:xfrm>
            <a:off x="7867291" y="428560"/>
            <a:ext cx="3618321" cy="385820"/>
          </a:xfrm>
          <a:prstGeom prst="rect">
            <a:avLst/>
          </a:prstGeom>
          <a:solidFill>
            <a:srgbClr val="FD001F"/>
          </a:solidFill>
        </p:spPr>
        <p:txBody>
          <a:bodyPr vert="horz" wrap="square" lIns="0" tIns="16329" rIns="36000" bIns="0" rtlCol="0">
            <a:spAutoFit/>
          </a:bodyPr>
          <a:lstStyle>
            <a:lvl1pPr>
              <a:defRPr sz="1800" b="0" i="1">
                <a:solidFill>
                  <a:srgbClr val="FD001F"/>
                </a:solidFill>
                <a:latin typeface="Calibri"/>
                <a:ea typeface="+mj-ea"/>
                <a:cs typeface="Calibri"/>
              </a:defRPr>
            </a:lvl1pPr>
          </a:lstStyle>
          <a:p>
            <a:pPr marL="22043" algn="r" defTabSz="914400" hangingPunct="1">
              <a:lnSpc>
                <a:spcPct val="100000"/>
              </a:lnSpc>
              <a:spcBef>
                <a:spcPts val="129"/>
              </a:spcBef>
            </a:pPr>
            <a:r>
              <a:rPr lang="en-GB" sz="2400" b="1" dirty="0">
                <a:solidFill>
                  <a:schemeClr val="bg1"/>
                </a:solidFill>
              </a:rPr>
              <a:t>Simulation du flux de trafic</a:t>
            </a:r>
          </a:p>
        </p:txBody>
      </p:sp>
      <p:sp>
        <p:nvSpPr>
          <p:cNvPr id="8" name="object 2">
            <a:extLst>
              <a:ext uri="{FF2B5EF4-FFF2-40B4-BE49-F238E27FC236}">
                <a16:creationId xmlns:a16="http://schemas.microsoft.com/office/drawing/2014/main" id="{B819E4C4-47A8-91BB-314A-55CDF1394EF5}"/>
              </a:ext>
            </a:extLst>
          </p:cNvPr>
          <p:cNvSpPr txBox="1">
            <a:spLocks/>
          </p:cNvSpPr>
          <p:nvPr/>
        </p:nvSpPr>
        <p:spPr>
          <a:xfrm>
            <a:off x="726282" y="428560"/>
            <a:ext cx="2442220"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marR="0" lvl="0" indent="0" defTabSz="914400" eaLnBrk="1" fontAlgn="auto" latinLnBrk="0" hangingPunct="1">
              <a:lnSpc>
                <a:spcPct val="100000"/>
              </a:lnSpc>
              <a:spcBef>
                <a:spcPts val="129"/>
              </a:spcBef>
              <a:spcAft>
                <a:spcPts val="0"/>
              </a:spcAft>
              <a:buClrTx/>
              <a:buSzTx/>
              <a:buFontTx/>
              <a:buNone/>
              <a:tabLst/>
              <a:defRPr/>
            </a:pPr>
            <a:r>
              <a:rPr kumimoji="0" lang="en-GB" sz="2400" b="1" i="1" u="none" strike="noStrike" kern="0" cap="none" spc="0" normalizeH="0" baseline="0" noProof="0" dirty="0">
                <a:ln>
                  <a:noFill/>
                </a:ln>
                <a:solidFill>
                  <a:sysClr val="window" lastClr="FFFFFF"/>
                </a:solidFill>
                <a:effectLst/>
                <a:uLnTx/>
                <a:uFillTx/>
                <a:latin typeface="Calibri"/>
                <a:ea typeface="+mj-ea"/>
                <a:cs typeface="Calibri"/>
              </a:rPr>
              <a:t>Table des matières</a:t>
            </a:r>
            <a:endParaRPr kumimoji="0" lang="en-GB" sz="2400" b="1" i="1" u="none" strike="noStrike" kern="0" cap="none" spc="-13" normalizeH="0" baseline="0" noProof="0" dirty="0">
              <a:ln>
                <a:noFill/>
              </a:ln>
              <a:solidFill>
                <a:sysClr val="window" lastClr="FFFFFF"/>
              </a:solidFill>
              <a:effectLst/>
              <a:uLnTx/>
              <a:uFillTx/>
              <a:latin typeface="Calibri"/>
              <a:ea typeface="+mj-ea"/>
              <a:cs typeface="Calibri"/>
            </a:endParaRPr>
          </a:p>
        </p:txBody>
      </p:sp>
    </p:spTree>
    <p:extLst>
      <p:ext uri="{BB962C8B-B14F-4D97-AF65-F5344CB8AC3E}">
        <p14:creationId xmlns:p14="http://schemas.microsoft.com/office/powerpoint/2010/main" val="111531816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5ABCA2-7BE1-123B-36E0-0F144FADDF1D}"/>
            </a:ext>
          </a:extLst>
        </p:cNvPr>
        <p:cNvGrpSpPr/>
        <p:nvPr/>
      </p:nvGrpSpPr>
      <p:grpSpPr>
        <a:xfrm>
          <a:off x="0" y="0"/>
          <a:ext cx="0" cy="0"/>
          <a:chOff x="0" y="0"/>
          <a:chExt cx="0" cy="0"/>
        </a:xfrm>
      </p:grpSpPr>
      <p:sp>
        <p:nvSpPr>
          <p:cNvPr id="5" name="object 3">
            <a:extLst>
              <a:ext uri="{FF2B5EF4-FFF2-40B4-BE49-F238E27FC236}">
                <a16:creationId xmlns:a16="http://schemas.microsoft.com/office/drawing/2014/main" id="{29E4F163-3ACC-5AA1-E12C-87D8DDE026AE}"/>
              </a:ext>
            </a:extLst>
          </p:cNvPr>
          <p:cNvSpPr txBox="1"/>
          <p:nvPr/>
        </p:nvSpPr>
        <p:spPr>
          <a:xfrm>
            <a:off x="726280" y="1025080"/>
            <a:ext cx="10732296" cy="1237335"/>
          </a:xfrm>
          <a:prstGeom prst="rect">
            <a:avLst/>
          </a:prstGeom>
        </p:spPr>
        <p:txBody>
          <a:bodyPr vert="horz" wrap="square" lIns="0" tIns="16329" rIns="0" bIns="0" rtlCol="0">
            <a:spAutoFit/>
          </a:bodyPr>
          <a:lstStyle/>
          <a:p>
            <a:pPr marL="266700" lvl="1" indent="-266700" defTabSz="1175644" hangingPunct="1">
              <a:lnSpc>
                <a:spcPct val="150000"/>
              </a:lnSpc>
              <a:spcBef>
                <a:spcPts val="129"/>
              </a:spcBef>
              <a:buFont typeface="+mj-lt"/>
              <a:buAutoNum type="arabicPeriod" startAt="7"/>
            </a:pPr>
            <a:r>
              <a:rPr lang="en-GB" sz="1800" dirty="0">
                <a:solidFill>
                  <a:sysClr val="windowText" lastClr="000000"/>
                </a:solidFill>
                <a:latin typeface="Arial"/>
                <a:cs typeface="Arial"/>
              </a:rPr>
              <a:t>Ajustez les 2 groupes de signaux comme indiqué ci-dessous pour la jonction simple sélectionnée.</a:t>
            </a:r>
          </a:p>
          <a:p>
            <a:pPr marL="266700" lvl="1" indent="-266700" defTabSz="1175644" hangingPunct="1">
              <a:lnSpc>
                <a:spcPct val="150000"/>
              </a:lnSpc>
              <a:spcBef>
                <a:spcPts val="129"/>
              </a:spcBef>
              <a:buFont typeface="+mj-lt"/>
              <a:buAutoNum type="arabicPeriod" startAt="7"/>
            </a:pPr>
            <a:r>
              <a:rPr lang="en-GB" sz="1800" dirty="0">
                <a:solidFill>
                  <a:sysClr val="windowText" lastClr="000000"/>
                </a:solidFill>
                <a:latin typeface="Arial"/>
                <a:cs typeface="Arial"/>
              </a:rPr>
              <a:t>Cliquez sur </a:t>
            </a:r>
            <a:r>
              <a:rPr lang="en-GB" sz="1800" b="1" dirty="0">
                <a:solidFill>
                  <a:sysClr val="windowText" lastClr="000000"/>
                </a:solidFill>
                <a:latin typeface="Arial"/>
                <a:cs typeface="Arial"/>
              </a:rPr>
              <a:t>« Enregistrer les données et revenir à l'icône VISSIM </a:t>
            </a:r>
            <a:r>
              <a:rPr lang="en-GB" sz="1800" dirty="0">
                <a:solidFill>
                  <a:sysClr val="windowText" lastClr="000000"/>
                </a:solidFill>
                <a:latin typeface="Arial"/>
                <a:cs typeface="Arial"/>
              </a:rPr>
              <a:t>».</a:t>
            </a:r>
          </a:p>
          <a:p>
            <a:pPr marL="266700" lvl="1" indent="-266700" defTabSz="1175644" hangingPunct="1">
              <a:lnSpc>
                <a:spcPct val="150000"/>
              </a:lnSpc>
              <a:spcBef>
                <a:spcPts val="129"/>
              </a:spcBef>
              <a:buFont typeface="+mj-lt"/>
              <a:buAutoNum type="arabicPeriod" startAt="7"/>
            </a:pPr>
            <a:r>
              <a:rPr lang="en-GB" sz="1800" dirty="0">
                <a:solidFill>
                  <a:sysClr val="windowText" lastClr="000000"/>
                </a:solidFill>
                <a:latin typeface="Arial"/>
                <a:cs typeface="Arial"/>
              </a:rPr>
              <a:t>Vous pouvez voir les contrôleurs de signalisation ci-dessous.</a:t>
            </a:r>
          </a:p>
        </p:txBody>
      </p:sp>
      <p:pic>
        <p:nvPicPr>
          <p:cNvPr id="4" name="Picture 3">
            <a:extLst>
              <a:ext uri="{FF2B5EF4-FFF2-40B4-BE49-F238E27FC236}">
                <a16:creationId xmlns:a16="http://schemas.microsoft.com/office/drawing/2014/main" id="{4C00ED4A-ECF7-1318-E06D-7CF79BE89AE0}"/>
              </a:ext>
            </a:extLst>
          </p:cNvPr>
          <p:cNvPicPr>
            <a:picLocks noChangeAspect="1"/>
          </p:cNvPicPr>
          <p:nvPr/>
        </p:nvPicPr>
        <p:blipFill>
          <a:blip r:embed="rId2"/>
          <a:srcRect l="10944"/>
          <a:stretch/>
        </p:blipFill>
        <p:spPr>
          <a:xfrm>
            <a:off x="7597873" y="1025080"/>
            <a:ext cx="324012" cy="363829"/>
          </a:xfrm>
          <a:prstGeom prst="rect">
            <a:avLst/>
          </a:prstGeom>
        </p:spPr>
      </p:pic>
      <p:pic>
        <p:nvPicPr>
          <p:cNvPr id="7" name="Picture 6" descr="A screenshot of a computer&#10;&#10;AI-generated content may be incorrect.">
            <a:extLst>
              <a:ext uri="{FF2B5EF4-FFF2-40B4-BE49-F238E27FC236}">
                <a16:creationId xmlns:a16="http://schemas.microsoft.com/office/drawing/2014/main" id="{F6B8CC68-326E-9981-1D55-ED148E60C78C}"/>
              </a:ext>
            </a:extLst>
          </p:cNvPr>
          <p:cNvPicPr>
            <a:picLocks noChangeAspect="1"/>
          </p:cNvPicPr>
          <p:nvPr/>
        </p:nvPicPr>
        <p:blipFill>
          <a:blip r:embed="rId3"/>
          <a:stretch>
            <a:fillRect/>
          </a:stretch>
        </p:blipFill>
        <p:spPr>
          <a:xfrm>
            <a:off x="726279" y="2359025"/>
            <a:ext cx="5220000" cy="3597505"/>
          </a:xfrm>
          <a:prstGeom prst="rect">
            <a:avLst/>
          </a:prstGeom>
        </p:spPr>
      </p:pic>
      <p:pic>
        <p:nvPicPr>
          <p:cNvPr id="12" name="Picture 11" descr="A computer screen shot of a road&#10;&#10;AI-generated content may be incorrect.">
            <a:extLst>
              <a:ext uri="{FF2B5EF4-FFF2-40B4-BE49-F238E27FC236}">
                <a16:creationId xmlns:a16="http://schemas.microsoft.com/office/drawing/2014/main" id="{E5CEB85D-BA52-212A-EFCD-54EB48A5FCEE}"/>
              </a:ext>
            </a:extLst>
          </p:cNvPr>
          <p:cNvPicPr>
            <a:picLocks noChangeAspect="1"/>
          </p:cNvPicPr>
          <p:nvPr/>
        </p:nvPicPr>
        <p:blipFill>
          <a:blip r:embed="rId4"/>
          <a:stretch>
            <a:fillRect/>
          </a:stretch>
        </p:blipFill>
        <p:spPr>
          <a:xfrm>
            <a:off x="6232375" y="2374495"/>
            <a:ext cx="5220000" cy="3597505"/>
          </a:xfrm>
          <a:prstGeom prst="rect">
            <a:avLst/>
          </a:prstGeom>
        </p:spPr>
      </p:pic>
      <p:sp>
        <p:nvSpPr>
          <p:cNvPr id="2" name="object 2">
            <a:extLst>
              <a:ext uri="{FF2B5EF4-FFF2-40B4-BE49-F238E27FC236}">
                <a16:creationId xmlns:a16="http://schemas.microsoft.com/office/drawing/2014/main" id="{01ADCA22-26A3-8CF5-018C-B96D640166D9}"/>
              </a:ext>
            </a:extLst>
          </p:cNvPr>
          <p:cNvSpPr txBox="1">
            <a:spLocks/>
          </p:cNvSpPr>
          <p:nvPr/>
        </p:nvSpPr>
        <p:spPr>
          <a:xfrm>
            <a:off x="726470" y="427119"/>
            <a:ext cx="5369530"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5. Réglez les synchronisations des signaux</a:t>
            </a:r>
          </a:p>
        </p:txBody>
      </p:sp>
    </p:spTree>
    <p:extLst>
      <p:ext uri="{BB962C8B-B14F-4D97-AF65-F5344CB8AC3E}">
        <p14:creationId xmlns:p14="http://schemas.microsoft.com/office/powerpoint/2010/main" val="13120009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56CC9D-D1DC-5C24-510A-DE64AEBDB9CD}"/>
            </a:ext>
          </a:extLst>
        </p:cNvPr>
        <p:cNvGrpSpPr/>
        <p:nvPr/>
      </p:nvGrpSpPr>
      <p:grpSpPr>
        <a:xfrm>
          <a:off x="0" y="0"/>
          <a:ext cx="0" cy="0"/>
          <a:chOff x="0" y="0"/>
          <a:chExt cx="0" cy="0"/>
        </a:xfrm>
      </p:grpSpPr>
      <p:sp>
        <p:nvSpPr>
          <p:cNvPr id="5" name="object 3">
            <a:extLst>
              <a:ext uri="{FF2B5EF4-FFF2-40B4-BE49-F238E27FC236}">
                <a16:creationId xmlns:a16="http://schemas.microsoft.com/office/drawing/2014/main" id="{8704CE87-E8C6-B3AE-58AA-3AA04CC17348}"/>
              </a:ext>
            </a:extLst>
          </p:cNvPr>
          <p:cNvSpPr txBox="1"/>
          <p:nvPr/>
        </p:nvSpPr>
        <p:spPr>
          <a:xfrm>
            <a:off x="726281" y="1025080"/>
            <a:ext cx="10746590" cy="508931"/>
          </a:xfrm>
          <a:prstGeom prst="rect">
            <a:avLst/>
          </a:prstGeom>
        </p:spPr>
        <p:txBody>
          <a:bodyPr vert="horz" wrap="square" lIns="0" tIns="16329" rIns="0" bIns="0" rtlCol="0">
            <a:spAutoFit/>
          </a:bodyPr>
          <a:lstStyle/>
          <a:p>
            <a:pPr marL="361950" lvl="1" indent="-361950" defTabSz="1175644" hangingPunct="1">
              <a:lnSpc>
                <a:spcPct val="100000"/>
              </a:lnSpc>
              <a:spcBef>
                <a:spcPts val="129"/>
              </a:spcBef>
              <a:buFont typeface="+mj-lt"/>
              <a:buAutoNum type="arabicPeriod" startAt="10"/>
            </a:pPr>
            <a:r>
              <a:rPr lang="en-GB" sz="1600" dirty="0">
                <a:solidFill>
                  <a:sysClr val="windowText" lastClr="000000"/>
                </a:solidFill>
                <a:latin typeface="Arial"/>
                <a:cs typeface="Arial"/>
              </a:rPr>
              <a:t>Double-cliquez sur les </a:t>
            </a:r>
            <a:r>
              <a:rPr lang="en-GB" sz="1600" b="1" dirty="0">
                <a:solidFill>
                  <a:sysClr val="windowText" lastClr="000000"/>
                </a:solidFill>
                <a:latin typeface="Arial"/>
                <a:cs typeface="Arial"/>
              </a:rPr>
              <a:t>têtes de signal </a:t>
            </a:r>
            <a:r>
              <a:rPr lang="en-GB" sz="1600" dirty="0">
                <a:solidFill>
                  <a:sysClr val="windowText" lastClr="000000"/>
                </a:solidFill>
                <a:latin typeface="Arial"/>
                <a:cs typeface="Arial"/>
              </a:rPr>
              <a:t>pour attribuer des contrôleurs de signal. (Vous pouvez également sélectionner les </a:t>
            </a:r>
            <a:r>
              <a:rPr lang="en-GB" sz="1600" b="1" dirty="0">
                <a:solidFill>
                  <a:sysClr val="windowText" lastClr="000000"/>
                </a:solidFill>
                <a:latin typeface="Arial"/>
                <a:cs typeface="Arial"/>
              </a:rPr>
              <a:t>têtes de signal </a:t>
            </a:r>
            <a:r>
              <a:rPr lang="en-GB" sz="1600" dirty="0">
                <a:solidFill>
                  <a:sysClr val="windowText" lastClr="000000"/>
                </a:solidFill>
                <a:latin typeface="Arial"/>
                <a:cs typeface="Arial"/>
              </a:rPr>
              <a:t>et modifier le groupe dans </a:t>
            </a:r>
            <a:r>
              <a:rPr lang="en-GB" sz="1600" b="1" dirty="0">
                <a:solidFill>
                  <a:sysClr val="windowText" lastClr="000000"/>
                </a:solidFill>
                <a:latin typeface="Arial"/>
                <a:cs typeface="Arial"/>
              </a:rPr>
              <a:t>l'aperçu rapide </a:t>
            </a:r>
            <a:r>
              <a:rPr lang="en-GB" sz="1600" dirty="0">
                <a:solidFill>
                  <a:sysClr val="windowText" lastClr="000000"/>
                </a:solidFill>
                <a:latin typeface="Arial"/>
                <a:cs typeface="Arial"/>
              </a:rPr>
              <a:t>dans la barre de menu de gauche). </a:t>
            </a:r>
          </a:p>
        </p:txBody>
      </p:sp>
      <p:sp>
        <p:nvSpPr>
          <p:cNvPr id="9" name="object 3">
            <a:extLst>
              <a:ext uri="{FF2B5EF4-FFF2-40B4-BE49-F238E27FC236}">
                <a16:creationId xmlns:a16="http://schemas.microsoft.com/office/drawing/2014/main" id="{6CA6C842-D8B3-7461-AB9F-1A2EDA322023}"/>
              </a:ext>
            </a:extLst>
          </p:cNvPr>
          <p:cNvSpPr txBox="1"/>
          <p:nvPr/>
        </p:nvSpPr>
        <p:spPr>
          <a:xfrm>
            <a:off x="726280" y="5599971"/>
            <a:ext cx="4741070" cy="583310"/>
          </a:xfrm>
          <a:prstGeom prst="rect">
            <a:avLst/>
          </a:prstGeom>
        </p:spPr>
        <p:txBody>
          <a:bodyPr vert="horz" wrap="square" lIns="0" tIns="16329" rIns="0" bIns="0" rtlCol="0">
            <a:spAutoFit/>
          </a:bodyPr>
          <a:lstStyle/>
          <a:p>
            <a:pPr lvl="1"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Tête de signal 1 : groupe de signaux 1</a:t>
            </a:r>
          </a:p>
          <a:p>
            <a:pPr lvl="1"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Signal Head 2 : Signal Group 2</a:t>
            </a:r>
          </a:p>
        </p:txBody>
      </p:sp>
      <p:pic>
        <p:nvPicPr>
          <p:cNvPr id="3" name="Picture 2" descr="A screenshot of a computer&#10;&#10;AI-generated content may be incorrect.">
            <a:extLst>
              <a:ext uri="{FF2B5EF4-FFF2-40B4-BE49-F238E27FC236}">
                <a16:creationId xmlns:a16="http://schemas.microsoft.com/office/drawing/2014/main" id="{EC25142F-EF00-38EB-5A6D-24979350B120}"/>
              </a:ext>
            </a:extLst>
          </p:cNvPr>
          <p:cNvPicPr>
            <a:picLocks noChangeAspect="1"/>
          </p:cNvPicPr>
          <p:nvPr/>
        </p:nvPicPr>
        <p:blipFill>
          <a:blip r:embed="rId2"/>
          <a:stretch>
            <a:fillRect/>
          </a:stretch>
        </p:blipFill>
        <p:spPr>
          <a:xfrm>
            <a:off x="733429" y="1700673"/>
            <a:ext cx="5039995" cy="3462655"/>
          </a:xfrm>
          <a:prstGeom prst="rect">
            <a:avLst/>
          </a:prstGeom>
        </p:spPr>
      </p:pic>
      <p:sp>
        <p:nvSpPr>
          <p:cNvPr id="10" name="object 3">
            <a:extLst>
              <a:ext uri="{FF2B5EF4-FFF2-40B4-BE49-F238E27FC236}">
                <a16:creationId xmlns:a16="http://schemas.microsoft.com/office/drawing/2014/main" id="{DC4E2917-FA83-7F74-ED9F-D8D88EC7C82A}"/>
              </a:ext>
            </a:extLst>
          </p:cNvPr>
          <p:cNvSpPr txBox="1"/>
          <p:nvPr/>
        </p:nvSpPr>
        <p:spPr>
          <a:xfrm>
            <a:off x="733429" y="5244979"/>
            <a:ext cx="10739442" cy="293487"/>
          </a:xfrm>
          <a:prstGeom prst="rect">
            <a:avLst/>
          </a:prstGeom>
        </p:spPr>
        <p:txBody>
          <a:bodyPr vert="horz" wrap="square" lIns="0" tIns="16329" rIns="0" bIns="0" rtlCol="0">
            <a:spAutoFit/>
          </a:bodyPr>
          <a:lstStyle/>
          <a:p>
            <a:pPr marL="38100" lvl="1" indent="0" defTabSz="1175644" hangingPunct="1">
              <a:lnSpc>
                <a:spcPct val="100000"/>
              </a:lnSpc>
              <a:spcBef>
                <a:spcPts val="129"/>
              </a:spcBef>
            </a:pPr>
            <a:r>
              <a:rPr lang="en-GB" sz="1800" dirty="0">
                <a:solidFill>
                  <a:sysClr val="windowText" lastClr="000000"/>
                </a:solidFill>
                <a:latin typeface="Arial"/>
                <a:cs typeface="Arial"/>
              </a:rPr>
              <a:t>Exemple : pour la jonction simplifiée, attribuez le signal opposé au même groupe.</a:t>
            </a:r>
          </a:p>
        </p:txBody>
      </p:sp>
      <p:pic>
        <p:nvPicPr>
          <p:cNvPr id="11" name="Picture 10">
            <a:extLst>
              <a:ext uri="{FF2B5EF4-FFF2-40B4-BE49-F238E27FC236}">
                <a16:creationId xmlns:a16="http://schemas.microsoft.com/office/drawing/2014/main" id="{8E0D85E8-AD91-BD5E-9CE4-9E59ECD52EC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432876" y="1700673"/>
            <a:ext cx="5039995" cy="3484245"/>
          </a:xfrm>
          <a:prstGeom prst="rect">
            <a:avLst/>
          </a:prstGeom>
          <a:noFill/>
          <a:ln>
            <a:noFill/>
          </a:ln>
        </p:spPr>
      </p:pic>
      <p:sp>
        <p:nvSpPr>
          <p:cNvPr id="13" name="object 3">
            <a:extLst>
              <a:ext uri="{FF2B5EF4-FFF2-40B4-BE49-F238E27FC236}">
                <a16:creationId xmlns:a16="http://schemas.microsoft.com/office/drawing/2014/main" id="{B2E4D66D-DAAE-CF83-1C1A-45B2A1C0C200}"/>
              </a:ext>
            </a:extLst>
          </p:cNvPr>
          <p:cNvSpPr txBox="1"/>
          <p:nvPr/>
        </p:nvSpPr>
        <p:spPr>
          <a:xfrm>
            <a:off x="5559431" y="5599971"/>
            <a:ext cx="5899145" cy="583310"/>
          </a:xfrm>
          <a:prstGeom prst="rect">
            <a:avLst/>
          </a:prstGeom>
        </p:spPr>
        <p:txBody>
          <a:bodyPr vert="horz" wrap="square" lIns="0" tIns="16329" rIns="0" bIns="0" rtlCol="0">
            <a:spAutoFit/>
          </a:bodyPr>
          <a:lstStyle/>
          <a:p>
            <a:pPr marL="371475" lvl="1"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Tête de signal 3 : groupe de signaux 1</a:t>
            </a:r>
          </a:p>
          <a:p>
            <a:pPr marL="371475" lvl="1"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Tête de signal 4 : groupe de signaux 2</a:t>
            </a:r>
          </a:p>
        </p:txBody>
      </p:sp>
      <p:sp>
        <p:nvSpPr>
          <p:cNvPr id="2" name="object 2">
            <a:extLst>
              <a:ext uri="{FF2B5EF4-FFF2-40B4-BE49-F238E27FC236}">
                <a16:creationId xmlns:a16="http://schemas.microsoft.com/office/drawing/2014/main" id="{812F712D-C322-4798-5405-E7220FFDD60E}"/>
              </a:ext>
            </a:extLst>
          </p:cNvPr>
          <p:cNvSpPr txBox="1">
            <a:spLocks/>
          </p:cNvSpPr>
          <p:nvPr/>
        </p:nvSpPr>
        <p:spPr>
          <a:xfrm>
            <a:off x="726469" y="427119"/>
            <a:ext cx="5191251"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5. Réglez la synchronisation des signaux</a:t>
            </a:r>
          </a:p>
        </p:txBody>
      </p:sp>
    </p:spTree>
    <p:extLst>
      <p:ext uri="{BB962C8B-B14F-4D97-AF65-F5344CB8AC3E}">
        <p14:creationId xmlns:p14="http://schemas.microsoft.com/office/powerpoint/2010/main" val="40316955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53C719-65F6-6B8A-9C4B-70CACCAD5A67}"/>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393D58CB-98E9-324F-1B9F-110A743A3593}"/>
              </a:ext>
            </a:extLst>
          </p:cNvPr>
          <p:cNvSpPr txBox="1"/>
          <p:nvPr/>
        </p:nvSpPr>
        <p:spPr>
          <a:xfrm>
            <a:off x="733424" y="1025080"/>
            <a:ext cx="10725147"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5.4 Enregistrer et relancer la simulation</a:t>
            </a:r>
          </a:p>
        </p:txBody>
      </p:sp>
      <p:sp>
        <p:nvSpPr>
          <p:cNvPr id="5" name="object 3">
            <a:extLst>
              <a:ext uri="{FF2B5EF4-FFF2-40B4-BE49-F238E27FC236}">
                <a16:creationId xmlns:a16="http://schemas.microsoft.com/office/drawing/2014/main" id="{E29AB58F-241F-624C-6F5F-BFC9EA52FD27}"/>
              </a:ext>
            </a:extLst>
          </p:cNvPr>
          <p:cNvSpPr txBox="1"/>
          <p:nvPr/>
        </p:nvSpPr>
        <p:spPr>
          <a:xfrm>
            <a:off x="733423" y="1514807"/>
            <a:ext cx="10725147" cy="2124758"/>
          </a:xfrm>
          <a:prstGeom prst="rect">
            <a:avLst/>
          </a:prstGeom>
        </p:spPr>
        <p:txBody>
          <a:bodyPr vert="horz" wrap="square" lIns="0" tIns="16329" rIns="0" bIns="0" rtlCol="0">
            <a:spAutoFit/>
          </a:bodyPr>
          <a:lstStyle/>
          <a:p>
            <a:pPr marL="266700" lvl="1" indent="-266700" defTabSz="1175644" hangingPunct="1">
              <a:lnSpc>
                <a:spcPct val="100000"/>
              </a:lnSpc>
              <a:spcBef>
                <a:spcPts val="129"/>
              </a:spcBef>
              <a:buFont typeface="+mj-lt"/>
              <a:buAutoNum type="arabicPeriod"/>
            </a:pPr>
            <a:r>
              <a:rPr lang="en-GB" sz="1600" dirty="0">
                <a:solidFill>
                  <a:sysClr val="windowText" lastClr="000000"/>
                </a:solidFill>
                <a:latin typeface="Arial"/>
                <a:cs typeface="Arial"/>
              </a:rPr>
              <a:t>Cliquez sur OK ou Appliquer pour enregistrer vos modifications de synchronisation du signal.</a:t>
            </a:r>
          </a:p>
          <a:p>
            <a:pPr marL="266700" lvl="1" indent="-266700" defTabSz="1175644" hangingPunct="1">
              <a:lnSpc>
                <a:spcPct val="100000"/>
              </a:lnSpc>
              <a:spcBef>
                <a:spcPts val="129"/>
              </a:spcBef>
              <a:buFont typeface="+mj-lt"/>
              <a:buAutoNum type="arabicPeriod"/>
            </a:pPr>
            <a:r>
              <a:rPr lang="en-GB" sz="1600" dirty="0">
                <a:solidFill>
                  <a:sysClr val="windowText" lastClr="000000"/>
                </a:solidFill>
                <a:latin typeface="Arial"/>
                <a:cs typeface="Arial"/>
              </a:rPr>
              <a:t>Accédez à la fenêtre principale de simulation et lancez la simulation.</a:t>
            </a:r>
          </a:p>
          <a:p>
            <a:pPr marL="266700" lvl="1" indent="-266700" defTabSz="1175644" hangingPunct="1">
              <a:lnSpc>
                <a:spcPct val="100000"/>
              </a:lnSpc>
              <a:spcBef>
                <a:spcPts val="129"/>
              </a:spcBef>
              <a:spcAft>
                <a:spcPts val="600"/>
              </a:spcAft>
              <a:buFont typeface="+mj-lt"/>
              <a:buAutoNum type="arabicPeriod"/>
            </a:pPr>
            <a:r>
              <a:rPr lang="en-GB" sz="1600" dirty="0">
                <a:solidFill>
                  <a:sysClr val="windowText" lastClr="000000"/>
                </a:solidFill>
                <a:latin typeface="Arial"/>
                <a:cs typeface="Arial"/>
              </a:rPr>
              <a:t>Observez comment le timing ajusté des signaux affecte :</a:t>
            </a:r>
          </a:p>
          <a:p>
            <a:pPr marL="447675" lvl="1" indent="0" defTabSz="1175644" hangingPunct="1">
              <a:lnSpc>
                <a:spcPct val="100000"/>
              </a:lnSpc>
              <a:spcBef>
                <a:spcPts val="129"/>
              </a:spcBef>
              <a:spcAft>
                <a:spcPts val="600"/>
              </a:spcAft>
            </a:pPr>
            <a:r>
              <a:rPr lang="en-US" sz="1600" dirty="0">
                <a:solidFill>
                  <a:sysClr val="windowText" lastClr="000000"/>
                </a:solidFill>
                <a:latin typeface="Arial"/>
                <a:cs typeface="Arial"/>
              </a:rPr>
              <a:t>✅ </a:t>
            </a:r>
            <a:r>
              <a:rPr lang="en-GB" sz="1600" dirty="0">
                <a:solidFill>
                  <a:sysClr val="windowText" lastClr="000000"/>
                </a:solidFill>
                <a:latin typeface="Arial"/>
                <a:cs typeface="Arial"/>
              </a:rPr>
              <a:t>Longueur des files d'attente</a:t>
            </a:r>
          </a:p>
          <a:p>
            <a:pPr marL="447675" lvl="1" indent="0" defTabSz="1175644" hangingPunct="1">
              <a:lnSpc>
                <a:spcPct val="100000"/>
              </a:lnSpc>
              <a:spcBef>
                <a:spcPts val="129"/>
              </a:spcBef>
              <a:spcAft>
                <a:spcPts val="600"/>
              </a:spcAft>
            </a:pPr>
            <a:r>
              <a:rPr lang="en-US" sz="1600" dirty="0">
                <a:solidFill>
                  <a:sysClr val="windowText" lastClr="000000"/>
                </a:solidFill>
                <a:latin typeface="Arial"/>
                <a:cs typeface="Arial"/>
              </a:rPr>
              <a:t>✅ </a:t>
            </a:r>
            <a:r>
              <a:rPr lang="en-GB" sz="1600" dirty="0" err="1">
                <a:solidFill>
                  <a:sysClr val="windowText" lastClr="000000"/>
                </a:solidFill>
                <a:latin typeface="Arial"/>
                <a:cs typeface="Arial"/>
              </a:rPr>
              <a:t>Le comportement</a:t>
            </a:r>
            <a:r>
              <a:rPr lang="en-GB" sz="1600" dirty="0">
                <a:solidFill>
                  <a:sysClr val="windowText" lastClr="000000"/>
                </a:solidFill>
                <a:latin typeface="Arial"/>
                <a:cs typeface="Arial"/>
              </a:rPr>
              <a:t> stop-and-go</a:t>
            </a:r>
          </a:p>
          <a:p>
            <a:pPr marL="447675" lvl="1" indent="0" defTabSz="1175644" hangingPunct="1">
              <a:lnSpc>
                <a:spcPct val="100000"/>
              </a:lnSpc>
              <a:spcBef>
                <a:spcPts val="129"/>
              </a:spcBef>
              <a:spcAft>
                <a:spcPts val="600"/>
              </a:spcAft>
            </a:pPr>
            <a:r>
              <a:rPr lang="en-US" sz="1600" dirty="0">
                <a:solidFill>
                  <a:sysClr val="windowText" lastClr="000000"/>
                </a:solidFill>
                <a:latin typeface="Arial"/>
                <a:cs typeface="Arial"/>
              </a:rPr>
              <a:t>✅ </a:t>
            </a:r>
            <a:r>
              <a:rPr lang="en-GB" sz="1600" dirty="0">
                <a:solidFill>
                  <a:sysClr val="windowText" lastClr="000000"/>
                </a:solidFill>
                <a:latin typeface="Arial"/>
                <a:cs typeface="Arial"/>
              </a:rPr>
              <a:t>Les retards des véhicules aux voies d'approche</a:t>
            </a:r>
          </a:p>
          <a:p>
            <a:pPr marL="314325" lvl="1" indent="0" defTabSz="1175644" hangingPunct="1">
              <a:lnSpc>
                <a:spcPct val="100000"/>
              </a:lnSpc>
              <a:spcBef>
                <a:spcPts val="129"/>
              </a:spcBef>
            </a:pPr>
            <a:endParaRPr lang="en-GB" sz="1600" dirty="0">
              <a:solidFill>
                <a:sysClr val="windowText" lastClr="000000"/>
              </a:solidFill>
              <a:latin typeface="Arial"/>
              <a:cs typeface="Arial"/>
            </a:endParaRPr>
          </a:p>
        </p:txBody>
      </p:sp>
      <p:sp>
        <p:nvSpPr>
          <p:cNvPr id="4" name="object 3">
            <a:extLst>
              <a:ext uri="{FF2B5EF4-FFF2-40B4-BE49-F238E27FC236}">
                <a16:creationId xmlns:a16="http://schemas.microsoft.com/office/drawing/2014/main" id="{B32F7976-4704-B926-1E80-02555C4B25E5}"/>
              </a:ext>
            </a:extLst>
          </p:cNvPr>
          <p:cNvSpPr txBox="1"/>
          <p:nvPr/>
        </p:nvSpPr>
        <p:spPr>
          <a:xfrm>
            <a:off x="726470" y="3726982"/>
            <a:ext cx="5450229" cy="262710"/>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600" b="1" dirty="0">
                <a:solidFill>
                  <a:sysClr val="windowText" lastClr="000000"/>
                </a:solidFill>
                <a:latin typeface="Arial"/>
                <a:cs typeface="Arial"/>
              </a:rPr>
              <a:t>Facultatif : ajustez la durée du cycle ou le décalage</a:t>
            </a:r>
          </a:p>
        </p:txBody>
      </p:sp>
      <p:sp>
        <p:nvSpPr>
          <p:cNvPr id="7" name="object 3">
            <a:extLst>
              <a:ext uri="{FF2B5EF4-FFF2-40B4-BE49-F238E27FC236}">
                <a16:creationId xmlns:a16="http://schemas.microsoft.com/office/drawing/2014/main" id="{6D17BDEA-D7DE-580F-762C-622A84318A8B}"/>
              </a:ext>
            </a:extLst>
          </p:cNvPr>
          <p:cNvSpPr txBox="1"/>
          <p:nvPr/>
        </p:nvSpPr>
        <p:spPr>
          <a:xfrm>
            <a:off x="733422" y="4128290"/>
            <a:ext cx="5362576" cy="2011907"/>
          </a:xfrm>
          <a:prstGeom prst="rect">
            <a:avLst/>
          </a:prstGeom>
        </p:spPr>
        <p:txBody>
          <a:bodyPr vert="horz" wrap="square" lIns="0" tIns="16329" rIns="0" bIns="0" rtlCol="0">
            <a:spAutoFit/>
          </a:bodyPr>
          <a:lstStyle/>
          <a:p>
            <a:pPr marL="266700" lvl="1" indent="-266700" defTabSz="1175644" hangingPunct="1">
              <a:lnSpc>
                <a:spcPct val="100000"/>
              </a:lnSpc>
              <a:spcBef>
                <a:spcPts val="129"/>
              </a:spcBef>
              <a:buFont typeface="+mj-lt"/>
              <a:buAutoNum type="arabicPeriod"/>
            </a:pPr>
            <a:r>
              <a:rPr lang="en-GB" sz="1600" b="1" dirty="0">
                <a:solidFill>
                  <a:sysClr val="windowText" lastClr="000000"/>
                </a:solidFill>
                <a:latin typeface="Arial"/>
                <a:cs typeface="Arial"/>
              </a:rPr>
              <a:t>Durée du cycle : </a:t>
            </a:r>
            <a:r>
              <a:rPr lang="en-GB" sz="1600" dirty="0">
                <a:solidFill>
                  <a:sysClr val="windowText" lastClr="000000"/>
                </a:solidFill>
                <a:latin typeface="Arial"/>
                <a:cs typeface="Arial"/>
              </a:rPr>
              <a:t>durée totale d'une séquence complète de feux de signalisation (ex. : 90 s)</a:t>
            </a:r>
          </a:p>
          <a:p>
            <a:pPr marL="266700" lvl="1" indent="-266700" defTabSz="1175644" hangingPunct="1">
              <a:lnSpc>
                <a:spcPct val="100000"/>
              </a:lnSpc>
              <a:spcBef>
                <a:spcPts val="129"/>
              </a:spcBef>
              <a:buFont typeface="+mj-lt"/>
              <a:buAutoNum type="arabicPeriod"/>
            </a:pPr>
            <a:r>
              <a:rPr lang="en-GB" sz="1600" b="1" dirty="0">
                <a:solidFill>
                  <a:sysClr val="windowText" lastClr="000000"/>
                </a:solidFill>
                <a:latin typeface="Arial"/>
                <a:cs typeface="Arial"/>
              </a:rPr>
              <a:t>Décalage : </a:t>
            </a:r>
            <a:r>
              <a:rPr lang="en-GB" sz="1600" dirty="0">
                <a:solidFill>
                  <a:sysClr val="windowText" lastClr="000000"/>
                </a:solidFill>
                <a:latin typeface="Arial"/>
                <a:cs typeface="Arial"/>
              </a:rPr>
              <a:t>différence de synchronisation entre les feux (utilisée dans la coordination)</a:t>
            </a:r>
            <a:br>
              <a:rPr lang="en-GB" sz="1600" dirty="0">
                <a:solidFill>
                  <a:sysClr val="windowText" lastClr="000000"/>
                </a:solidFill>
                <a:latin typeface="Arial"/>
                <a:cs typeface="Arial"/>
              </a:rPr>
            </a:br>
            <a:endParaRPr lang="en-GB" sz="1600" dirty="0">
              <a:solidFill>
                <a:sysClr val="windowText" lastClr="000000"/>
              </a:solidFill>
              <a:latin typeface="Arial"/>
              <a:cs typeface="Arial"/>
            </a:endParaRPr>
          </a:p>
          <a:p>
            <a:pPr lvl="1" indent="0" defTabSz="1175644" hangingPunct="1">
              <a:lnSpc>
                <a:spcPct val="100000"/>
              </a:lnSpc>
              <a:spcBef>
                <a:spcPts val="129"/>
              </a:spcBef>
            </a:pPr>
            <a:r>
              <a:rPr lang="en-GB" sz="1600" dirty="0">
                <a:solidFill>
                  <a:sysClr val="windowText" lastClr="000000"/>
                </a:solidFill>
                <a:latin typeface="Arial"/>
                <a:cs typeface="Arial"/>
              </a:rPr>
              <a:t>Ces paramètres peuvent également être modifiés dans l'interface du contrôleur de signalisation pour un réglage plus avancé.</a:t>
            </a:r>
          </a:p>
        </p:txBody>
      </p:sp>
      <p:pic>
        <p:nvPicPr>
          <p:cNvPr id="12" name="Picture 11" descr="A computer screen shot of a road map&#10;&#10;AI-generated content may be incorrect.">
            <a:extLst>
              <a:ext uri="{FF2B5EF4-FFF2-40B4-BE49-F238E27FC236}">
                <a16:creationId xmlns:a16="http://schemas.microsoft.com/office/drawing/2014/main" id="{5834F620-EFBF-6A63-B915-637B5FD520F4}"/>
              </a:ext>
            </a:extLst>
          </p:cNvPr>
          <p:cNvPicPr>
            <a:picLocks noChangeAspect="1"/>
          </p:cNvPicPr>
          <p:nvPr/>
        </p:nvPicPr>
        <p:blipFill>
          <a:blip r:embed="rId2"/>
          <a:stretch>
            <a:fillRect/>
          </a:stretch>
        </p:blipFill>
        <p:spPr>
          <a:xfrm>
            <a:off x="6099652" y="2509935"/>
            <a:ext cx="5367545" cy="3707305"/>
          </a:xfrm>
          <a:prstGeom prst="rect">
            <a:avLst/>
          </a:prstGeom>
        </p:spPr>
      </p:pic>
      <p:sp>
        <p:nvSpPr>
          <p:cNvPr id="2" name="object 2">
            <a:extLst>
              <a:ext uri="{FF2B5EF4-FFF2-40B4-BE49-F238E27FC236}">
                <a16:creationId xmlns:a16="http://schemas.microsoft.com/office/drawing/2014/main" id="{7EB0564F-5E82-7268-CDB0-C2BF7BE1425B}"/>
              </a:ext>
            </a:extLst>
          </p:cNvPr>
          <p:cNvSpPr txBox="1">
            <a:spLocks/>
          </p:cNvSpPr>
          <p:nvPr/>
        </p:nvSpPr>
        <p:spPr>
          <a:xfrm>
            <a:off x="726470" y="427119"/>
            <a:ext cx="4932458"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5. Ajuster la synchronisation des feux</a:t>
            </a:r>
          </a:p>
        </p:txBody>
      </p:sp>
    </p:spTree>
    <p:extLst>
      <p:ext uri="{BB962C8B-B14F-4D97-AF65-F5344CB8AC3E}">
        <p14:creationId xmlns:p14="http://schemas.microsoft.com/office/powerpoint/2010/main" val="247864075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E4DF14-BC4B-2C17-2C40-1E2A4DCF2AB1}"/>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8FFFCD73-A322-D3F6-5229-EEC1D4827F69}"/>
              </a:ext>
            </a:extLst>
          </p:cNvPr>
          <p:cNvSpPr txBox="1"/>
          <p:nvPr/>
        </p:nvSpPr>
        <p:spPr>
          <a:xfrm>
            <a:off x="726282" y="3978155"/>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Étape 1 : Exécutez la simulation mise à jour</a:t>
            </a:r>
          </a:p>
        </p:txBody>
      </p:sp>
      <p:sp>
        <p:nvSpPr>
          <p:cNvPr id="5" name="object 3">
            <a:extLst>
              <a:ext uri="{FF2B5EF4-FFF2-40B4-BE49-F238E27FC236}">
                <a16:creationId xmlns:a16="http://schemas.microsoft.com/office/drawing/2014/main" id="{66D6CD30-42F8-51A8-EBB1-A95211BE0440}"/>
              </a:ext>
            </a:extLst>
          </p:cNvPr>
          <p:cNvSpPr txBox="1"/>
          <p:nvPr/>
        </p:nvSpPr>
        <p:spPr>
          <a:xfrm>
            <a:off x="726282" y="2256889"/>
            <a:ext cx="10718010" cy="1452779"/>
          </a:xfrm>
          <a:prstGeom prst="rect">
            <a:avLst/>
          </a:prstGeom>
        </p:spPr>
        <p:txBody>
          <a:bodyPr vert="horz" wrap="square" lIns="0" tIns="16329" rIns="0" bIns="0" rtlCol="0">
            <a:spAutoFit/>
          </a:bodyPr>
          <a:lstStyle/>
          <a:p>
            <a:pPr marL="16328" lvl="1" indent="0" defTabSz="1175644" hangingPunct="1">
              <a:lnSpc>
                <a:spcPct val="100000"/>
              </a:lnSpc>
              <a:spcBef>
                <a:spcPts val="129"/>
              </a:spcBef>
            </a:pPr>
            <a:r>
              <a:rPr lang="en-GB" sz="1800" dirty="0">
                <a:solidFill>
                  <a:sysClr val="windowText" lastClr="000000"/>
                </a:solidFill>
                <a:latin typeface="Arial"/>
                <a:cs typeface="Arial"/>
              </a:rPr>
              <a:t>Découvrez comment les ajustements de la synchronisation des feux de signalisation influencent :</a:t>
            </a:r>
          </a:p>
          <a:p>
            <a:pPr marL="190500" lvl="1"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Les retards des véhicules</a:t>
            </a:r>
          </a:p>
          <a:p>
            <a:pPr marL="190500" lvl="1"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La formation de files d'attente</a:t>
            </a:r>
          </a:p>
          <a:p>
            <a:pPr marL="190500" lvl="1"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Le débit (véhicules traités)</a:t>
            </a:r>
          </a:p>
          <a:p>
            <a:pPr marL="190500" lvl="1"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L'efficacité globale des intersections</a:t>
            </a:r>
          </a:p>
        </p:txBody>
      </p:sp>
      <p:sp>
        <p:nvSpPr>
          <p:cNvPr id="4" name="object 3">
            <a:extLst>
              <a:ext uri="{FF2B5EF4-FFF2-40B4-BE49-F238E27FC236}">
                <a16:creationId xmlns:a16="http://schemas.microsoft.com/office/drawing/2014/main" id="{E532FD55-CEB7-8066-1F22-EF36F761AFB1}"/>
              </a:ext>
            </a:extLst>
          </p:cNvPr>
          <p:cNvSpPr txBox="1"/>
          <p:nvPr/>
        </p:nvSpPr>
        <p:spPr>
          <a:xfrm>
            <a:off x="726282" y="1394516"/>
            <a:ext cx="10725152" cy="570486"/>
          </a:xfrm>
          <a:prstGeom prst="rect">
            <a:avLst/>
          </a:prstGeom>
        </p:spPr>
        <p:txBody>
          <a:bodyPr vert="horz" wrap="square" lIns="0" tIns="16329" rIns="0" bIns="0" rtlCol="0">
            <a:spAutoFit/>
          </a:bodyPr>
          <a:lstStyle/>
          <a:p>
            <a:pPr marL="16328" lvl="1" indent="0" defTabSz="1175644" hangingPunct="1">
              <a:lnSpc>
                <a:spcPct val="100000"/>
              </a:lnSpc>
              <a:spcBef>
                <a:spcPts val="129"/>
              </a:spcBef>
            </a:pPr>
            <a:r>
              <a:rPr lang="en-GB" sz="1800" dirty="0">
                <a:solidFill>
                  <a:sysClr val="windowText" lastClr="000000"/>
                </a:solidFill>
                <a:latin typeface="Arial"/>
                <a:cs typeface="Arial"/>
              </a:rPr>
              <a:t>Après avoir modifié la synchronisation des feux de signalisation et attribué les feux de signalisation, les élèves </a:t>
            </a:r>
            <a:r>
              <a:rPr lang="en-GB" sz="1800" b="1" dirty="0">
                <a:solidFill>
                  <a:sysClr val="windowText" lastClr="000000"/>
                </a:solidFill>
                <a:latin typeface="Arial"/>
                <a:cs typeface="Arial"/>
              </a:rPr>
              <a:t>lanceront </a:t>
            </a:r>
            <a:r>
              <a:rPr lang="en-GB" sz="1800" dirty="0">
                <a:solidFill>
                  <a:sysClr val="windowText" lastClr="000000"/>
                </a:solidFill>
                <a:latin typeface="Arial"/>
                <a:cs typeface="Arial"/>
              </a:rPr>
              <a:t>à nouveau</a:t>
            </a:r>
            <a:r>
              <a:rPr lang="en-GB" sz="1800" b="1" dirty="0">
                <a:solidFill>
                  <a:sysClr val="windowText" lastClr="000000"/>
                </a:solidFill>
                <a:latin typeface="Arial"/>
                <a:cs typeface="Arial"/>
              </a:rPr>
              <a:t> des simulations </a:t>
            </a:r>
            <a:r>
              <a:rPr lang="en-GB" sz="1800" dirty="0">
                <a:solidFill>
                  <a:sysClr val="windowText" lastClr="000000"/>
                </a:solidFill>
                <a:latin typeface="Arial"/>
                <a:cs typeface="Arial"/>
              </a:rPr>
              <a:t>afin </a:t>
            </a:r>
            <a:r>
              <a:rPr lang="en-GB" sz="1800" b="1" dirty="0" err="1">
                <a:solidFill>
                  <a:sysClr val="windowText" lastClr="000000"/>
                </a:solidFill>
                <a:latin typeface="Arial"/>
                <a:cs typeface="Arial"/>
              </a:rPr>
              <a:t>d'analyser </a:t>
            </a:r>
            <a:r>
              <a:rPr lang="en-GB" sz="1800" b="1" dirty="0">
                <a:solidFill>
                  <a:sysClr val="windowText" lastClr="000000"/>
                </a:solidFill>
                <a:latin typeface="Arial"/>
                <a:cs typeface="Arial"/>
              </a:rPr>
              <a:t>l'impact </a:t>
            </a:r>
            <a:r>
              <a:rPr lang="en-GB" sz="1800" dirty="0">
                <a:solidFill>
                  <a:sysClr val="windowText" lastClr="000000"/>
                </a:solidFill>
                <a:latin typeface="Arial"/>
                <a:cs typeface="Arial"/>
              </a:rPr>
              <a:t>des nouveaux réglages sur la fluidité du trafic, la longueur des files d'attente et la congestion.</a:t>
            </a:r>
          </a:p>
        </p:txBody>
      </p:sp>
      <p:sp>
        <p:nvSpPr>
          <p:cNvPr id="7" name="object 3">
            <a:extLst>
              <a:ext uri="{FF2B5EF4-FFF2-40B4-BE49-F238E27FC236}">
                <a16:creationId xmlns:a16="http://schemas.microsoft.com/office/drawing/2014/main" id="{7A7120C3-D193-060D-283A-BC957A08FF4C}"/>
              </a:ext>
            </a:extLst>
          </p:cNvPr>
          <p:cNvSpPr txBox="1"/>
          <p:nvPr/>
        </p:nvSpPr>
        <p:spPr>
          <a:xfrm>
            <a:off x="733424" y="4454789"/>
            <a:ext cx="10718010" cy="873133"/>
          </a:xfrm>
          <a:prstGeom prst="rect">
            <a:avLst/>
          </a:prstGeom>
        </p:spPr>
        <p:txBody>
          <a:bodyPr vert="horz" wrap="square" lIns="0" tIns="16329" rIns="0" bIns="0" rtlCol="0">
            <a:spAutoFit/>
          </a:bodyPr>
          <a:lstStyle/>
          <a:p>
            <a:pPr marL="419100" lvl="1" indent="-228600" defTabSz="1175644" hangingPunct="1">
              <a:lnSpc>
                <a:spcPct val="100000"/>
              </a:lnSpc>
              <a:spcBef>
                <a:spcPts val="129"/>
              </a:spcBef>
              <a:buFont typeface="+mj-lt"/>
              <a:buAutoNum type="arabicPeriod"/>
            </a:pPr>
            <a:r>
              <a:rPr lang="en-GB" sz="1800" dirty="0">
                <a:solidFill>
                  <a:sysClr val="windowText" lastClr="000000"/>
                </a:solidFill>
                <a:latin typeface="Arial"/>
                <a:cs typeface="Arial"/>
              </a:rPr>
              <a:t>Cliquez sur </a:t>
            </a:r>
            <a:r>
              <a:rPr lang="en-GB" sz="1800" b="1" dirty="0">
                <a:solidFill>
                  <a:sysClr val="windowText" lastClr="000000"/>
                </a:solidFill>
                <a:latin typeface="Arial"/>
                <a:cs typeface="Arial"/>
              </a:rPr>
              <a:t>Simulation &gt; Démarrer </a:t>
            </a:r>
            <a:r>
              <a:rPr lang="en-GB" sz="1800" dirty="0">
                <a:solidFill>
                  <a:sysClr val="windowText" lastClr="000000"/>
                </a:solidFill>
                <a:latin typeface="Arial"/>
                <a:cs typeface="Arial"/>
              </a:rPr>
              <a:t>ou sur le bouton ▶️ Lecture.</a:t>
            </a:r>
          </a:p>
          <a:p>
            <a:pPr marL="419100" lvl="1" indent="-228600" defTabSz="1175644" hangingPunct="1">
              <a:lnSpc>
                <a:spcPct val="100000"/>
              </a:lnSpc>
              <a:spcBef>
                <a:spcPts val="129"/>
              </a:spcBef>
              <a:buFont typeface="+mj-lt"/>
              <a:buAutoNum type="arabicPeriod"/>
            </a:pPr>
            <a:r>
              <a:rPr lang="en-GB" sz="1800" dirty="0">
                <a:solidFill>
                  <a:sysClr val="windowText" lastClr="000000"/>
                </a:solidFill>
                <a:latin typeface="Arial"/>
                <a:cs typeface="Arial"/>
              </a:rPr>
              <a:t>Définissez une durée de simulation appropriée (par exemple : 3600 secondes pour 1 heure).</a:t>
            </a:r>
          </a:p>
          <a:p>
            <a:pPr marL="419100" lvl="1" indent="-228600" defTabSz="1175644" hangingPunct="1">
              <a:lnSpc>
                <a:spcPct val="100000"/>
              </a:lnSpc>
              <a:spcBef>
                <a:spcPts val="129"/>
              </a:spcBef>
              <a:buFont typeface="+mj-lt"/>
              <a:buAutoNum type="arabicPeriod"/>
            </a:pPr>
            <a:r>
              <a:rPr lang="en-GB" sz="1800" dirty="0">
                <a:solidFill>
                  <a:sysClr val="windowText" lastClr="000000"/>
                </a:solidFill>
                <a:latin typeface="Arial"/>
                <a:cs typeface="Arial"/>
              </a:rPr>
              <a:t>Observez </a:t>
            </a:r>
            <a:r>
              <a:rPr lang="en-GB" sz="1800" dirty="0" err="1">
                <a:solidFill>
                  <a:sysClr val="windowText" lastClr="000000"/>
                </a:solidFill>
                <a:latin typeface="Arial"/>
                <a:cs typeface="Arial"/>
              </a:rPr>
              <a:t>le comportement</a:t>
            </a:r>
            <a:r>
              <a:rPr lang="en-GB" sz="1800" dirty="0">
                <a:solidFill>
                  <a:sysClr val="windowText" lastClr="000000"/>
                </a:solidFill>
                <a:latin typeface="Arial"/>
                <a:cs typeface="Arial"/>
              </a:rPr>
              <a:t> des véhicules à l'intersection après la modification de la synchronisation des feux.</a:t>
            </a:r>
          </a:p>
        </p:txBody>
      </p:sp>
      <p:sp>
        <p:nvSpPr>
          <p:cNvPr id="10" name="object 3">
            <a:extLst>
              <a:ext uri="{FF2B5EF4-FFF2-40B4-BE49-F238E27FC236}">
                <a16:creationId xmlns:a16="http://schemas.microsoft.com/office/drawing/2014/main" id="{483C2FE1-4367-6559-55A2-95C35920725F}"/>
              </a:ext>
            </a:extLst>
          </p:cNvPr>
          <p:cNvSpPr txBox="1"/>
          <p:nvPr/>
        </p:nvSpPr>
        <p:spPr>
          <a:xfrm>
            <a:off x="733424" y="912433"/>
            <a:ext cx="1061031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5.5 Observez les changements dans la fluidité du trafic après les ajustements des feux</a:t>
            </a:r>
          </a:p>
        </p:txBody>
      </p:sp>
      <p:sp>
        <p:nvSpPr>
          <p:cNvPr id="2" name="object 2">
            <a:extLst>
              <a:ext uri="{FF2B5EF4-FFF2-40B4-BE49-F238E27FC236}">
                <a16:creationId xmlns:a16="http://schemas.microsoft.com/office/drawing/2014/main" id="{96C0B770-101D-0085-2B6C-4216D5246C26}"/>
              </a:ext>
            </a:extLst>
          </p:cNvPr>
          <p:cNvSpPr txBox="1">
            <a:spLocks/>
          </p:cNvSpPr>
          <p:nvPr/>
        </p:nvSpPr>
        <p:spPr>
          <a:xfrm>
            <a:off x="726469" y="427119"/>
            <a:ext cx="4863447"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5. Ajuster la synchronisation des feux</a:t>
            </a:r>
          </a:p>
        </p:txBody>
      </p:sp>
    </p:spTree>
    <p:extLst>
      <p:ext uri="{BB962C8B-B14F-4D97-AF65-F5344CB8AC3E}">
        <p14:creationId xmlns:p14="http://schemas.microsoft.com/office/powerpoint/2010/main" val="359018526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DCD416-4951-72EB-7D84-19B8784A66E1}"/>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54BC50C2-8DF6-7F53-3281-1E3A1FC15899}"/>
              </a:ext>
            </a:extLst>
          </p:cNvPr>
          <p:cNvSpPr txBox="1"/>
          <p:nvPr/>
        </p:nvSpPr>
        <p:spPr>
          <a:xfrm>
            <a:off x="733424" y="904313"/>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5.6 Comparaison visuelle des flux de circulation</a:t>
            </a:r>
          </a:p>
        </p:txBody>
      </p:sp>
      <p:sp>
        <p:nvSpPr>
          <p:cNvPr id="5" name="object 3">
            <a:extLst>
              <a:ext uri="{FF2B5EF4-FFF2-40B4-BE49-F238E27FC236}">
                <a16:creationId xmlns:a16="http://schemas.microsoft.com/office/drawing/2014/main" id="{5588B164-3BF6-E092-7583-10114B704538}"/>
              </a:ext>
            </a:extLst>
          </p:cNvPr>
          <p:cNvSpPr txBox="1"/>
          <p:nvPr/>
        </p:nvSpPr>
        <p:spPr>
          <a:xfrm>
            <a:off x="733424" y="1325030"/>
            <a:ext cx="5362576" cy="278099"/>
          </a:xfrm>
          <a:prstGeom prst="rect">
            <a:avLst/>
          </a:prstGeom>
        </p:spPr>
        <p:txBody>
          <a:bodyPr vert="horz" wrap="square" lIns="0" tIns="16329" rIns="0" bIns="0" rtlCol="0">
            <a:spAutoFit/>
          </a:bodyPr>
          <a:lstStyle/>
          <a:p>
            <a:pPr lvl="1" indent="0" defTabSz="1175644" hangingPunct="1">
              <a:lnSpc>
                <a:spcPct val="100000"/>
              </a:lnSpc>
              <a:spcBef>
                <a:spcPts val="129"/>
              </a:spcBef>
            </a:pPr>
            <a:r>
              <a:rPr lang="en-GB" sz="1700" dirty="0">
                <a:solidFill>
                  <a:sysClr val="windowText" lastClr="000000"/>
                </a:solidFill>
                <a:latin typeface="Arial"/>
                <a:cs typeface="Arial"/>
              </a:rPr>
              <a:t>Pendant la simulation, observez attentivement :</a:t>
            </a:r>
          </a:p>
        </p:txBody>
      </p:sp>
      <p:sp>
        <p:nvSpPr>
          <p:cNvPr id="4" name="object 3">
            <a:extLst>
              <a:ext uri="{FF2B5EF4-FFF2-40B4-BE49-F238E27FC236}">
                <a16:creationId xmlns:a16="http://schemas.microsoft.com/office/drawing/2014/main" id="{0ECCF3E9-EF40-C463-CEFD-EAC2E1299E3E}"/>
              </a:ext>
            </a:extLst>
          </p:cNvPr>
          <p:cNvSpPr txBox="1"/>
          <p:nvPr/>
        </p:nvSpPr>
        <p:spPr>
          <a:xfrm>
            <a:off x="733424" y="3601526"/>
            <a:ext cx="5450229" cy="278099"/>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700" b="1" dirty="0">
                <a:solidFill>
                  <a:sysClr val="windowText" lastClr="000000"/>
                </a:solidFill>
                <a:latin typeface="Arial"/>
                <a:cs typeface="Arial"/>
              </a:rPr>
              <a:t>Facultatif : ajustez la durée du cycle ou le décalage</a:t>
            </a:r>
          </a:p>
        </p:txBody>
      </p:sp>
      <p:sp>
        <p:nvSpPr>
          <p:cNvPr id="7" name="object 3">
            <a:extLst>
              <a:ext uri="{FF2B5EF4-FFF2-40B4-BE49-F238E27FC236}">
                <a16:creationId xmlns:a16="http://schemas.microsoft.com/office/drawing/2014/main" id="{CAEF2056-0166-E232-0700-69140B372043}"/>
              </a:ext>
            </a:extLst>
          </p:cNvPr>
          <p:cNvSpPr txBox="1"/>
          <p:nvPr/>
        </p:nvSpPr>
        <p:spPr>
          <a:xfrm>
            <a:off x="726469" y="4485746"/>
            <a:ext cx="10725152" cy="1624621"/>
          </a:xfrm>
          <a:prstGeom prst="rect">
            <a:avLst/>
          </a:prstGeom>
        </p:spPr>
        <p:txBody>
          <a:bodyPr vert="horz" wrap="square" lIns="0" tIns="16329" rIns="0" bIns="0" rtlCol="0">
            <a:spAutoFit/>
          </a:bodyPr>
          <a:lstStyle/>
          <a:p>
            <a:pPr marL="542925" lvl="1" indent="-276225" defTabSz="1175644" hangingPunct="1">
              <a:lnSpc>
                <a:spcPct val="100000"/>
              </a:lnSpc>
              <a:spcBef>
                <a:spcPts val="129"/>
              </a:spcBef>
              <a:buFont typeface="+mj-lt"/>
              <a:buAutoNum type="arabicPeriod"/>
            </a:pPr>
            <a:r>
              <a:rPr lang="en-GB" sz="1700" b="1" dirty="0">
                <a:solidFill>
                  <a:sysClr val="windowText" lastClr="000000"/>
                </a:solidFill>
                <a:latin typeface="Arial"/>
                <a:cs typeface="Arial"/>
              </a:rPr>
              <a:t>Réduction de la longueur des files d'attente : </a:t>
            </a:r>
            <a:r>
              <a:rPr lang="en-GB" sz="1700" dirty="0">
                <a:solidFill>
                  <a:sysClr val="windowText" lastClr="000000"/>
                </a:solidFill>
                <a:latin typeface="Arial"/>
                <a:cs typeface="Arial"/>
              </a:rPr>
              <a:t>les files d'attente sont-elles désormais plus courtes ? Certaines voies sont-elles entièrement dégagées pendant la phase verte ?</a:t>
            </a:r>
          </a:p>
          <a:p>
            <a:pPr marL="542925" lvl="1" indent="-276225" defTabSz="1175644" hangingPunct="1">
              <a:lnSpc>
                <a:spcPct val="100000"/>
              </a:lnSpc>
              <a:spcBef>
                <a:spcPts val="129"/>
              </a:spcBef>
              <a:buFont typeface="+mj-lt"/>
              <a:buAutoNum type="arabicPeriod"/>
            </a:pPr>
            <a:r>
              <a:rPr lang="en-GB" sz="1700" b="1" dirty="0">
                <a:solidFill>
                  <a:sysClr val="windowText" lastClr="000000"/>
                </a:solidFill>
                <a:latin typeface="Arial"/>
                <a:cs typeface="Arial"/>
              </a:rPr>
              <a:t>Réduction du temps d'attente : </a:t>
            </a:r>
            <a:r>
              <a:rPr lang="en-GB" sz="1700" dirty="0">
                <a:solidFill>
                  <a:sysClr val="windowText" lastClr="000000"/>
                </a:solidFill>
                <a:latin typeface="Arial"/>
                <a:cs typeface="Arial"/>
              </a:rPr>
              <a:t>les véhicules attendent-ils moins longtemps aux feux rouges ?</a:t>
            </a:r>
          </a:p>
          <a:p>
            <a:pPr marL="542925" lvl="1" indent="-276225" defTabSz="1175644" hangingPunct="1">
              <a:lnSpc>
                <a:spcPct val="100000"/>
              </a:lnSpc>
              <a:spcBef>
                <a:spcPts val="129"/>
              </a:spcBef>
              <a:buFont typeface="+mj-lt"/>
              <a:buAutoNum type="arabicPeriod"/>
            </a:pPr>
            <a:r>
              <a:rPr lang="en-GB" sz="1700" b="1" dirty="0">
                <a:solidFill>
                  <a:sysClr val="windowText" lastClr="000000"/>
                </a:solidFill>
                <a:latin typeface="Arial"/>
                <a:cs typeface="Arial"/>
              </a:rPr>
              <a:t>Utilisation équilibrée des voies : </a:t>
            </a:r>
            <a:r>
              <a:rPr lang="en-GB" sz="1700" dirty="0">
                <a:solidFill>
                  <a:sysClr val="windowText" lastClr="000000"/>
                </a:solidFill>
                <a:latin typeface="Arial"/>
                <a:cs typeface="Arial"/>
              </a:rPr>
              <a:t>les véhicules utilisent-ils mieux toutes les voies disponibles qu'auparavant ?</a:t>
            </a:r>
          </a:p>
          <a:p>
            <a:pPr marL="542925" lvl="1" indent="-276225" defTabSz="1175644" hangingPunct="1">
              <a:lnSpc>
                <a:spcPct val="100000"/>
              </a:lnSpc>
              <a:spcBef>
                <a:spcPts val="129"/>
              </a:spcBef>
              <a:buFont typeface="+mj-lt"/>
              <a:buAutoNum type="arabicPeriod"/>
            </a:pPr>
            <a:r>
              <a:rPr lang="en-GB" sz="1700" b="1" dirty="0">
                <a:solidFill>
                  <a:sysClr val="windowText" lastClr="000000"/>
                </a:solidFill>
                <a:latin typeface="Arial"/>
                <a:cs typeface="Arial"/>
              </a:rPr>
              <a:t>Amélioration du débit : </a:t>
            </a:r>
            <a:r>
              <a:rPr lang="en-GB" sz="1700" dirty="0">
                <a:solidFill>
                  <a:sysClr val="windowText" lastClr="000000"/>
                </a:solidFill>
                <a:latin typeface="Arial"/>
                <a:cs typeface="Arial"/>
              </a:rPr>
              <a:t>le nombre de véhicules passant par le carrefour par cycle est-il plus élevé ?</a:t>
            </a:r>
          </a:p>
        </p:txBody>
      </p:sp>
      <p:graphicFrame>
        <p:nvGraphicFramePr>
          <p:cNvPr id="9" name="Table 8">
            <a:extLst>
              <a:ext uri="{FF2B5EF4-FFF2-40B4-BE49-F238E27FC236}">
                <a16:creationId xmlns:a16="http://schemas.microsoft.com/office/drawing/2014/main" id="{1CA9C2F5-5A04-7E99-DFB4-40C9BE991617}"/>
              </a:ext>
            </a:extLst>
          </p:cNvPr>
          <p:cNvGraphicFramePr>
            <a:graphicFrameLocks noGrp="1"/>
          </p:cNvGraphicFramePr>
          <p:nvPr>
            <p:extLst>
              <p:ext uri="{D42A27DB-BD31-4B8C-83A1-F6EECF244321}">
                <p14:modId xmlns:p14="http://schemas.microsoft.com/office/powerpoint/2010/main" val="1393496026"/>
              </p:ext>
            </p:extLst>
          </p:nvPr>
        </p:nvGraphicFramePr>
        <p:xfrm>
          <a:off x="733425" y="1662753"/>
          <a:ext cx="10725150" cy="1854200"/>
        </p:xfrm>
        <a:graphic>
          <a:graphicData uri="http://schemas.openxmlformats.org/drawingml/2006/table">
            <a:tbl>
              <a:tblPr firstRow="1" bandRow="1">
                <a:tableStyleId>{5C22544A-7EE6-4342-B048-85BDC9FD1C3A}</a:tableStyleId>
              </a:tblPr>
              <a:tblGrid>
                <a:gridCol w="503093">
                  <a:extLst>
                    <a:ext uri="{9D8B030D-6E8A-4147-A177-3AD203B41FA5}">
                      <a16:colId xmlns:a16="http://schemas.microsoft.com/office/drawing/2014/main" val="3177844556"/>
                    </a:ext>
                  </a:extLst>
                </a:gridCol>
                <a:gridCol w="5164282">
                  <a:extLst>
                    <a:ext uri="{9D8B030D-6E8A-4147-A177-3AD203B41FA5}">
                      <a16:colId xmlns:a16="http://schemas.microsoft.com/office/drawing/2014/main" val="1755482268"/>
                    </a:ext>
                  </a:extLst>
                </a:gridCol>
                <a:gridCol w="5057775">
                  <a:extLst>
                    <a:ext uri="{9D8B030D-6E8A-4147-A177-3AD203B41FA5}">
                      <a16:colId xmlns:a16="http://schemas.microsoft.com/office/drawing/2014/main" val="938120323"/>
                    </a:ext>
                  </a:extLst>
                </a:gridCol>
              </a:tblGrid>
              <a:tr h="370840">
                <a:tc>
                  <a:txBody>
                    <a:bodyPr/>
                    <a:lstStyle/>
                    <a:p>
                      <a:pPr algn="ctr"/>
                      <a:r>
                        <a:rPr lang="en-GB" sz="1800" dirty="0"/>
                        <a:t>#</a:t>
                      </a:r>
                      <a:endParaRPr lang="LID4096" sz="1800" dirty="0"/>
                    </a:p>
                  </a:txBody>
                  <a:tcPr/>
                </a:tc>
                <a:tc>
                  <a:txBody>
                    <a:bodyPr/>
                    <a:lstStyle/>
                    <a:p>
                      <a:pPr algn="ctr"/>
                      <a:r>
                        <a:rPr lang="en-GB" sz="1800" dirty="0"/>
                        <a:t>Avant l'ajustement des feux</a:t>
                      </a:r>
                      <a:endParaRPr lang="LID4096" sz="1800" dirty="0"/>
                    </a:p>
                  </a:txBody>
                  <a:tcPr/>
                </a:tc>
                <a:tc>
                  <a:txBody>
                    <a:bodyPr/>
                    <a:lstStyle/>
                    <a:p>
                      <a:pPr algn="ctr"/>
                      <a:r>
                        <a:rPr lang="en-GB" sz="1800" dirty="0"/>
                        <a:t>Après ajustement des feux</a:t>
                      </a:r>
                    </a:p>
                  </a:txBody>
                  <a:tcPr/>
                </a:tc>
                <a:extLst>
                  <a:ext uri="{0D108BD9-81ED-4DB2-BD59-A6C34878D82A}">
                    <a16:rowId xmlns:a16="http://schemas.microsoft.com/office/drawing/2014/main" val="2509159265"/>
                  </a:ext>
                </a:extLst>
              </a:tr>
              <a:tr h="370840">
                <a:tc>
                  <a:txBody>
                    <a:bodyPr/>
                    <a:lstStyle/>
                    <a:p>
                      <a:pPr lvl="0" algn="ctr">
                        <a:lnSpc>
                          <a:spcPct val="115000"/>
                        </a:lnSpc>
                        <a:spcAft>
                          <a:spcPts val="800"/>
                        </a:spcAft>
                      </a:pPr>
                      <a:r>
                        <a:rPr lang="en-GB" sz="1800" kern="100" dirty="0">
                          <a:solidFill>
                            <a:schemeClr val="tx1"/>
                          </a:solidFill>
                          <a:effectLst/>
                          <a:latin typeface="+mn-lt"/>
                          <a:ea typeface="Aptos" panose="020B0004020202020204" pitchFamily="34" charset="0"/>
                          <a:cs typeface="Times New Roman" panose="02020603050405020304" pitchFamily="18" charset="0"/>
                        </a:rPr>
                        <a:t>1</a:t>
                      </a:r>
                    </a:p>
                  </a:txBody>
                  <a:tcPr marL="68580" marR="68580" marT="0" marB="0" anchor="ctr"/>
                </a:tc>
                <a:tc>
                  <a:txBody>
                    <a:bodyPr/>
                    <a:lstStyle/>
                    <a:p>
                      <a:pPr lvl="0" algn="l">
                        <a:lnSpc>
                          <a:spcPct val="115000"/>
                        </a:lnSpc>
                        <a:spcAft>
                          <a:spcPts val="800"/>
                        </a:spcAft>
                      </a:pPr>
                      <a:r>
                        <a:rPr lang="en-GB" sz="1800" b="1" kern="0" dirty="0">
                          <a:solidFill>
                            <a:schemeClr val="tx1"/>
                          </a:solidFill>
                          <a:effectLst/>
                          <a:latin typeface="+mn-lt"/>
                          <a:ea typeface="Times New Roman" panose="02020603050405020304" pitchFamily="18" charset="0"/>
                          <a:cs typeface="Times New Roman" panose="02020603050405020304" pitchFamily="18" charset="0"/>
                        </a:rPr>
                        <a:t>Formation de longues files d'attente avant les feux</a:t>
                      </a:r>
                      <a:endParaRPr lang="en-GB"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l">
                        <a:lnSpc>
                          <a:spcPct val="115000"/>
                        </a:lnSpc>
                        <a:spcAft>
                          <a:spcPts val="800"/>
                        </a:spcAft>
                      </a:pPr>
                      <a:r>
                        <a:rPr lang="en-GB" sz="1800" b="0" kern="0" dirty="0">
                          <a:solidFill>
                            <a:schemeClr val="tx1"/>
                          </a:solidFill>
                          <a:effectLst/>
                          <a:latin typeface="+mn-lt"/>
                          <a:ea typeface="Times New Roman" panose="02020603050405020304" pitchFamily="18" charset="0"/>
                          <a:cs typeface="Times New Roman" panose="02020603050405020304" pitchFamily="18" charset="0"/>
                        </a:rPr>
                        <a:t>Files d'attente plus courtes ou circulation plus fluide</a:t>
                      </a:r>
                      <a:endParaRPr lang="en-AT" sz="18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175920149"/>
                  </a:ext>
                </a:extLst>
              </a:tr>
              <a:tr h="370840">
                <a:tc>
                  <a:txBody>
                    <a:bodyPr/>
                    <a:lstStyle/>
                    <a:p>
                      <a:pPr lvl="0" algn="ctr">
                        <a:lnSpc>
                          <a:spcPct val="115000"/>
                        </a:lnSpc>
                        <a:spcAft>
                          <a:spcPts val="800"/>
                        </a:spcAft>
                      </a:pPr>
                      <a:r>
                        <a:rPr lang="en-GB" sz="1800" kern="100" dirty="0">
                          <a:solidFill>
                            <a:schemeClr val="tx1"/>
                          </a:solidFill>
                          <a:effectLst/>
                          <a:latin typeface="+mn-lt"/>
                          <a:ea typeface="Aptos" panose="020B0004020202020204" pitchFamily="34" charset="0"/>
                          <a:cs typeface="Times New Roman" panose="02020603050405020304" pitchFamily="18" charset="0"/>
                        </a:rPr>
                        <a:t>2</a:t>
                      </a:r>
                    </a:p>
                  </a:txBody>
                  <a:tcPr marL="68580" marR="68580" marT="0" marB="0" anchor="ctr"/>
                </a:tc>
                <a:tc>
                  <a:txBody>
                    <a:bodyPr/>
                    <a:lstStyle/>
                    <a:p>
                      <a:pPr lvl="0" algn="l">
                        <a:lnSpc>
                          <a:spcPct val="115000"/>
                        </a:lnSpc>
                        <a:spcAft>
                          <a:spcPts val="800"/>
                        </a:spcAft>
                      </a:pPr>
                      <a:r>
                        <a:rPr lang="en-GB" sz="1800" b="1" kern="0" dirty="0">
                          <a:solidFill>
                            <a:schemeClr val="tx1"/>
                          </a:solidFill>
                          <a:effectLst/>
                          <a:latin typeface="+mn-lt"/>
                          <a:ea typeface="Times New Roman" panose="02020603050405020304" pitchFamily="18" charset="0"/>
                          <a:cs typeface="Times New Roman" panose="02020603050405020304" pitchFamily="18" charset="0"/>
                        </a:rPr>
                        <a:t>Mouvements fréquents d'arrêt et de redémarrage</a:t>
                      </a:r>
                      <a:endParaRPr lang="en-GB"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l">
                        <a:lnSpc>
                          <a:spcPct val="115000"/>
                        </a:lnSpc>
                        <a:spcAft>
                          <a:spcPts val="800"/>
                        </a:spcAft>
                      </a:pPr>
                      <a:r>
                        <a:rPr lang="en-GB" sz="1800" kern="0" dirty="0">
                          <a:solidFill>
                            <a:schemeClr val="tx1"/>
                          </a:solidFill>
                          <a:effectLst/>
                          <a:latin typeface="+mn-lt"/>
                          <a:ea typeface="Times New Roman" panose="02020603050405020304" pitchFamily="18" charset="0"/>
                          <a:cs typeface="Times New Roman" panose="02020603050405020304" pitchFamily="18" charset="0"/>
                        </a:rPr>
                        <a:t>Réduction des arrêts et circulation plus fluide</a:t>
                      </a:r>
                      <a:endParaRPr lang="en-AT"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45288351"/>
                  </a:ext>
                </a:extLst>
              </a:tr>
              <a:tr h="370840">
                <a:tc>
                  <a:txBody>
                    <a:bodyPr/>
                    <a:lstStyle/>
                    <a:p>
                      <a:pPr lvl="0" algn="ctr">
                        <a:lnSpc>
                          <a:spcPct val="115000"/>
                        </a:lnSpc>
                        <a:spcAft>
                          <a:spcPts val="800"/>
                        </a:spcAft>
                      </a:pPr>
                      <a:r>
                        <a:rPr lang="en-GB" sz="1800" kern="100" dirty="0">
                          <a:solidFill>
                            <a:schemeClr val="tx1"/>
                          </a:solidFill>
                          <a:effectLst/>
                          <a:latin typeface="+mn-lt"/>
                          <a:ea typeface="Aptos" panose="020B0004020202020204" pitchFamily="34" charset="0"/>
                          <a:cs typeface="Times New Roman" panose="02020603050405020304" pitchFamily="18" charset="0"/>
                        </a:rPr>
                        <a:t>3</a:t>
                      </a:r>
                    </a:p>
                  </a:txBody>
                  <a:tcPr marL="68580" marR="68580" marT="0" marB="0" anchor="ctr"/>
                </a:tc>
                <a:tc>
                  <a:txBody>
                    <a:bodyPr/>
                    <a:lstStyle/>
                    <a:p>
                      <a:pPr lvl="0" algn="l">
                        <a:lnSpc>
                          <a:spcPct val="115000"/>
                        </a:lnSpc>
                        <a:spcAft>
                          <a:spcPts val="800"/>
                        </a:spcAft>
                      </a:pPr>
                      <a:r>
                        <a:rPr lang="en-GB" sz="1800" b="1" kern="0" dirty="0">
                          <a:solidFill>
                            <a:schemeClr val="tx1"/>
                          </a:solidFill>
                          <a:effectLst/>
                          <a:latin typeface="+mn-lt"/>
                          <a:ea typeface="Times New Roman" panose="02020603050405020304" pitchFamily="18" charset="0"/>
                          <a:cs typeface="Times New Roman" panose="02020603050405020304" pitchFamily="18" charset="0"/>
                        </a:rPr>
                        <a:t>Retards à certaines approches</a:t>
                      </a:r>
                      <a:endParaRPr lang="en-GB"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l">
                        <a:lnSpc>
                          <a:spcPct val="115000"/>
                        </a:lnSpc>
                        <a:spcAft>
                          <a:spcPts val="800"/>
                        </a:spcAft>
                      </a:pPr>
                      <a:r>
                        <a:rPr lang="en-GB" sz="1800" kern="0" dirty="0">
                          <a:solidFill>
                            <a:schemeClr val="tx1"/>
                          </a:solidFill>
                          <a:effectLst/>
                          <a:latin typeface="+mn-lt"/>
                          <a:ea typeface="Times New Roman" panose="02020603050405020304" pitchFamily="18" charset="0"/>
                          <a:cs typeface="Times New Roman" panose="02020603050405020304" pitchFamily="18" charset="0"/>
                        </a:rPr>
                        <a:t>Amélioration de la répartition du temps vert</a:t>
                      </a:r>
                      <a:endParaRPr lang="en-AT"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054510909"/>
                  </a:ext>
                </a:extLst>
              </a:tr>
              <a:tr h="370840">
                <a:tc>
                  <a:txBody>
                    <a:bodyPr/>
                    <a:lstStyle/>
                    <a:p>
                      <a:pPr lvl="0" algn="ctr">
                        <a:lnSpc>
                          <a:spcPct val="115000"/>
                        </a:lnSpc>
                        <a:spcAft>
                          <a:spcPts val="800"/>
                        </a:spcAft>
                      </a:pPr>
                      <a:r>
                        <a:rPr lang="en-GB" sz="1800" kern="100" dirty="0">
                          <a:solidFill>
                            <a:schemeClr val="tx1"/>
                          </a:solidFill>
                          <a:effectLst/>
                          <a:latin typeface="+mn-lt"/>
                          <a:ea typeface="Aptos" panose="020B0004020202020204" pitchFamily="34" charset="0"/>
                          <a:cs typeface="Times New Roman" panose="02020603050405020304" pitchFamily="18" charset="0"/>
                        </a:rPr>
                        <a:t>4</a:t>
                      </a:r>
                    </a:p>
                  </a:txBody>
                  <a:tcPr marL="68580" marR="68580" marT="0" marB="0" anchor="ctr"/>
                </a:tc>
                <a:tc>
                  <a:txBody>
                    <a:bodyPr/>
                    <a:lstStyle/>
                    <a:p>
                      <a:pPr lvl="0" algn="l">
                        <a:lnSpc>
                          <a:spcPct val="115000"/>
                        </a:lnSpc>
                        <a:spcAft>
                          <a:spcPts val="800"/>
                        </a:spcAft>
                      </a:pPr>
                      <a:r>
                        <a:rPr lang="en-GB" sz="1800" b="1" kern="0" dirty="0">
                          <a:solidFill>
                            <a:schemeClr val="tx1"/>
                          </a:solidFill>
                          <a:effectLst/>
                          <a:latin typeface="+mn-lt"/>
                          <a:ea typeface="Times New Roman" panose="02020603050405020304" pitchFamily="18" charset="0"/>
                          <a:cs typeface="Times New Roman" panose="02020603050405020304" pitchFamily="18" charset="0"/>
                        </a:rPr>
                        <a:t>Véhicules débordant sur les voies adjacentes</a:t>
                      </a:r>
                      <a:endParaRPr lang="en-GB"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l">
                        <a:lnSpc>
                          <a:spcPct val="115000"/>
                        </a:lnSpc>
                        <a:spcAft>
                          <a:spcPts val="800"/>
                        </a:spcAft>
                      </a:pPr>
                      <a:r>
                        <a:rPr lang="en-GB" sz="1800" kern="0" dirty="0">
                          <a:solidFill>
                            <a:schemeClr val="tx1"/>
                          </a:solidFill>
                          <a:effectLst/>
                          <a:latin typeface="+mn-lt"/>
                          <a:ea typeface="Times New Roman" panose="02020603050405020304" pitchFamily="18" charset="0"/>
                          <a:cs typeface="Times New Roman" panose="02020603050405020304" pitchFamily="18" charset="0"/>
                        </a:rPr>
                        <a:t>Réduction des refoulements de files d'attente</a:t>
                      </a:r>
                      <a:endParaRPr lang="en-AT" sz="18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667188357"/>
                  </a:ext>
                </a:extLst>
              </a:tr>
            </a:tbl>
          </a:graphicData>
        </a:graphic>
      </p:graphicFrame>
      <p:sp>
        <p:nvSpPr>
          <p:cNvPr id="10" name="object 3">
            <a:extLst>
              <a:ext uri="{FF2B5EF4-FFF2-40B4-BE49-F238E27FC236}">
                <a16:creationId xmlns:a16="http://schemas.microsoft.com/office/drawing/2014/main" id="{9A30934C-62B1-A1BE-64B8-CADB048FA026}"/>
              </a:ext>
            </a:extLst>
          </p:cNvPr>
          <p:cNvSpPr txBox="1"/>
          <p:nvPr/>
        </p:nvSpPr>
        <p:spPr>
          <a:xfrm>
            <a:off x="726470" y="4097530"/>
            <a:ext cx="10725150" cy="278099"/>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700" b="1" dirty="0">
                <a:solidFill>
                  <a:sysClr val="windowText" lastClr="000000"/>
                </a:solidFill>
                <a:latin typeface="Arial"/>
                <a:cs typeface="Arial"/>
              </a:rPr>
              <a:t>Étape 1 : surveiller des indicateurs spécifiques et se concentrer sur les facteurs ci-dessous</a:t>
            </a:r>
          </a:p>
        </p:txBody>
      </p:sp>
      <p:sp>
        <p:nvSpPr>
          <p:cNvPr id="2" name="object 2">
            <a:extLst>
              <a:ext uri="{FF2B5EF4-FFF2-40B4-BE49-F238E27FC236}">
                <a16:creationId xmlns:a16="http://schemas.microsoft.com/office/drawing/2014/main" id="{ECAB255B-9F9B-85EE-3B1B-BE5998859C60}"/>
              </a:ext>
            </a:extLst>
          </p:cNvPr>
          <p:cNvSpPr txBox="1">
            <a:spLocks/>
          </p:cNvSpPr>
          <p:nvPr/>
        </p:nvSpPr>
        <p:spPr>
          <a:xfrm>
            <a:off x="726470" y="427119"/>
            <a:ext cx="4880700"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5. Ajuster la synchronisation des feux</a:t>
            </a:r>
          </a:p>
        </p:txBody>
      </p:sp>
    </p:spTree>
    <p:extLst>
      <p:ext uri="{BB962C8B-B14F-4D97-AF65-F5344CB8AC3E}">
        <p14:creationId xmlns:p14="http://schemas.microsoft.com/office/powerpoint/2010/main" val="298506028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954467-1D1A-BB15-96D3-7DED9C7EA307}"/>
            </a:ext>
          </a:extLst>
        </p:cNvPr>
        <p:cNvGrpSpPr/>
        <p:nvPr/>
      </p:nvGrpSpPr>
      <p:grpSpPr>
        <a:xfrm>
          <a:off x="0" y="0"/>
          <a:ext cx="0" cy="0"/>
          <a:chOff x="0" y="0"/>
          <a:chExt cx="0" cy="0"/>
        </a:xfrm>
      </p:grpSpPr>
      <p:sp>
        <p:nvSpPr>
          <p:cNvPr id="11" name="object 3">
            <a:extLst>
              <a:ext uri="{FF2B5EF4-FFF2-40B4-BE49-F238E27FC236}">
                <a16:creationId xmlns:a16="http://schemas.microsoft.com/office/drawing/2014/main" id="{4C72A164-DAE6-C04E-7679-57D377DD7348}"/>
              </a:ext>
            </a:extLst>
          </p:cNvPr>
          <p:cNvSpPr txBox="1"/>
          <p:nvPr/>
        </p:nvSpPr>
        <p:spPr>
          <a:xfrm>
            <a:off x="726470" y="1413296"/>
            <a:ext cx="10902313" cy="1393789"/>
          </a:xfrm>
          <a:prstGeom prst="rect">
            <a:avLst/>
          </a:prstGeom>
        </p:spPr>
        <p:txBody>
          <a:bodyPr vert="horz" wrap="square" lIns="0" tIns="16329" rIns="0" bIns="0" rtlCol="0">
            <a:spAutoFit/>
          </a:bodyPr>
          <a:lstStyle/>
          <a:p>
            <a:pPr lvl="1" indent="0" defTabSz="1175644" hangingPunct="1">
              <a:lnSpc>
                <a:spcPct val="100000"/>
              </a:lnSpc>
              <a:spcBef>
                <a:spcPts val="129"/>
              </a:spcBef>
              <a:spcAft>
                <a:spcPts val="600"/>
              </a:spcAft>
            </a:pPr>
            <a:r>
              <a:rPr lang="en-GB" sz="1800" dirty="0">
                <a:solidFill>
                  <a:sysClr val="windowText" lastClr="000000"/>
                </a:solidFill>
                <a:latin typeface="Arial"/>
                <a:cs typeface="Arial"/>
              </a:rPr>
              <a:t>Suggestion :</a:t>
            </a:r>
          </a:p>
          <a:p>
            <a:pPr marL="542925" lvl="1" indent="-228600" defTabSz="1175644" hangingPunct="1">
              <a:lnSpc>
                <a:spcPct val="100000"/>
              </a:lnSpc>
              <a:spcBef>
                <a:spcPts val="129"/>
              </a:spcBef>
              <a:spcAft>
                <a:spcPts val="600"/>
              </a:spcAft>
              <a:buFont typeface="+mj-lt"/>
              <a:buAutoNum type="arabicPeriod"/>
            </a:pPr>
            <a:r>
              <a:rPr lang="en-GB" sz="1800" dirty="0">
                <a:solidFill>
                  <a:sysClr val="windowText" lastClr="000000"/>
                </a:solidFill>
                <a:latin typeface="Arial"/>
                <a:cs typeface="Arial"/>
              </a:rPr>
              <a:t>Capturez des captures d'écran avant et après des points de congestion.</a:t>
            </a:r>
          </a:p>
          <a:p>
            <a:pPr marL="542925" lvl="1" indent="-228600" defTabSz="1175644" hangingPunct="1">
              <a:lnSpc>
                <a:spcPct val="100000"/>
              </a:lnSpc>
              <a:spcBef>
                <a:spcPts val="129"/>
              </a:spcBef>
              <a:spcAft>
                <a:spcPts val="600"/>
              </a:spcAft>
              <a:buFont typeface="+mj-lt"/>
              <a:buAutoNum type="arabicPeriod"/>
            </a:pPr>
            <a:r>
              <a:rPr lang="en-GB" sz="1800" dirty="0">
                <a:solidFill>
                  <a:sysClr val="windowText" lastClr="000000"/>
                </a:solidFill>
                <a:latin typeface="Arial"/>
                <a:cs typeface="Arial"/>
              </a:rPr>
              <a:t>Notez tout résultat inattendu (par exemple, un mouvement mineur qui provoque désormais un retard).</a:t>
            </a:r>
          </a:p>
          <a:p>
            <a:pPr marL="542925" lvl="1" indent="-228600" defTabSz="1175644" hangingPunct="1">
              <a:lnSpc>
                <a:spcPct val="100000"/>
              </a:lnSpc>
              <a:spcBef>
                <a:spcPts val="129"/>
              </a:spcBef>
              <a:spcAft>
                <a:spcPts val="600"/>
              </a:spcAft>
              <a:buFont typeface="+mj-lt"/>
              <a:buAutoNum type="arabicPeriod"/>
            </a:pPr>
            <a:r>
              <a:rPr lang="en-GB" sz="1800" dirty="0">
                <a:solidFill>
                  <a:sysClr val="windowText" lastClr="000000"/>
                </a:solidFill>
                <a:latin typeface="Arial"/>
                <a:cs typeface="Arial"/>
              </a:rPr>
              <a:t>Notez vos observations pour en discuter ultérieurement.</a:t>
            </a:r>
          </a:p>
        </p:txBody>
      </p:sp>
      <p:sp>
        <p:nvSpPr>
          <p:cNvPr id="13" name="object 3">
            <a:extLst>
              <a:ext uri="{FF2B5EF4-FFF2-40B4-BE49-F238E27FC236}">
                <a16:creationId xmlns:a16="http://schemas.microsoft.com/office/drawing/2014/main" id="{10EE7251-07AF-42A7-0BF1-78D9369FF991}"/>
              </a:ext>
            </a:extLst>
          </p:cNvPr>
          <p:cNvSpPr txBox="1"/>
          <p:nvPr/>
        </p:nvSpPr>
        <p:spPr>
          <a:xfrm>
            <a:off x="726470" y="1025080"/>
            <a:ext cx="10493568"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Étape 2 : Prendre des notes / captures d'écran</a:t>
            </a:r>
          </a:p>
        </p:txBody>
      </p:sp>
      <p:sp>
        <p:nvSpPr>
          <p:cNvPr id="2" name="object 2">
            <a:extLst>
              <a:ext uri="{FF2B5EF4-FFF2-40B4-BE49-F238E27FC236}">
                <a16:creationId xmlns:a16="http://schemas.microsoft.com/office/drawing/2014/main" id="{4F34525E-B6BF-FAC1-17F8-87CAB0B584FF}"/>
              </a:ext>
            </a:extLst>
          </p:cNvPr>
          <p:cNvSpPr txBox="1">
            <a:spLocks/>
          </p:cNvSpPr>
          <p:nvPr/>
        </p:nvSpPr>
        <p:spPr>
          <a:xfrm>
            <a:off x="726469" y="427119"/>
            <a:ext cx="6890655"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5. Ajuster la synchronisation des feux de signalisation</a:t>
            </a:r>
          </a:p>
        </p:txBody>
      </p:sp>
    </p:spTree>
    <p:extLst>
      <p:ext uri="{BB962C8B-B14F-4D97-AF65-F5344CB8AC3E}">
        <p14:creationId xmlns:p14="http://schemas.microsoft.com/office/powerpoint/2010/main" val="137462511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90DD35-38E4-2515-FECD-3516BB2E4275}"/>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49838EA8-8AEF-C408-6ADD-8214F4FCE56F}"/>
              </a:ext>
            </a:extLst>
          </p:cNvPr>
          <p:cNvSpPr/>
          <p:nvPr/>
        </p:nvSpPr>
        <p:spPr>
          <a:xfrm>
            <a:off x="2897359" y="2371117"/>
            <a:ext cx="6397282" cy="2115766"/>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06 :</a:t>
            </a:r>
          </a:p>
          <a:p>
            <a:pPr algn="ctr"/>
            <a:r>
              <a:rPr lang="en-GB" sz="3200" b="1" dirty="0">
                <a:solidFill>
                  <a:schemeClr val="bg1"/>
                </a:solidFill>
              </a:rPr>
              <a:t>Analyse des indicateurs de performance du trafic et exportation des données</a:t>
            </a:r>
          </a:p>
        </p:txBody>
      </p:sp>
    </p:spTree>
    <p:extLst>
      <p:ext uri="{BB962C8B-B14F-4D97-AF65-F5344CB8AC3E}">
        <p14:creationId xmlns:p14="http://schemas.microsoft.com/office/powerpoint/2010/main" val="256661577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A33F8C-E8DC-8008-09BC-A715E552E60E}"/>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B65583A8-5552-059A-0C6E-230603DA93B9}"/>
              </a:ext>
            </a:extLst>
          </p:cNvPr>
          <p:cNvSpPr txBox="1"/>
          <p:nvPr/>
        </p:nvSpPr>
        <p:spPr>
          <a:xfrm>
            <a:off x="733424" y="904314"/>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6.1 Ajouter et activer des objets d'évaluation à votre réseau</a:t>
            </a:r>
          </a:p>
        </p:txBody>
      </p:sp>
      <p:sp>
        <p:nvSpPr>
          <p:cNvPr id="5" name="object 3">
            <a:extLst>
              <a:ext uri="{FF2B5EF4-FFF2-40B4-BE49-F238E27FC236}">
                <a16:creationId xmlns:a16="http://schemas.microsoft.com/office/drawing/2014/main" id="{B927D05F-4EF2-3984-20B9-571373EFC9F0}"/>
              </a:ext>
            </a:extLst>
          </p:cNvPr>
          <p:cNvSpPr txBox="1"/>
          <p:nvPr/>
        </p:nvSpPr>
        <p:spPr>
          <a:xfrm>
            <a:off x="733423" y="1359534"/>
            <a:ext cx="10725147" cy="4589535"/>
          </a:xfrm>
          <a:prstGeom prst="rect">
            <a:avLst/>
          </a:prstGeom>
        </p:spPr>
        <p:txBody>
          <a:bodyPr vert="horz" wrap="square" lIns="0" tIns="16329" rIns="0" bIns="0" rtlCol="0">
            <a:spAutoFit/>
          </a:bodyPr>
          <a:lstStyle/>
          <a:p>
            <a:pPr marL="16328" lvl="1" indent="0" defTabSz="1175644" hangingPunct="1">
              <a:lnSpc>
                <a:spcPct val="100000"/>
              </a:lnSpc>
              <a:spcBef>
                <a:spcPts val="129"/>
              </a:spcBef>
            </a:pPr>
            <a:r>
              <a:rPr lang="en-GB" sz="1800" dirty="0">
                <a:solidFill>
                  <a:sysClr val="windowText" lastClr="000000"/>
                </a:solidFill>
                <a:latin typeface="Arial"/>
                <a:cs typeface="Arial"/>
              </a:rPr>
              <a:t>Avant de lancer la simulation et d'activer l'évaluation :</a:t>
            </a:r>
          </a:p>
          <a:p>
            <a:pPr marL="244928" lvl="1" indent="-228600" defTabSz="1175644" hangingPunct="1">
              <a:lnSpc>
                <a:spcPct val="100000"/>
              </a:lnSpc>
              <a:spcBef>
                <a:spcPts val="129"/>
              </a:spcBef>
              <a:buFont typeface="+mj-lt"/>
              <a:buAutoNum type="arabicPeriod"/>
            </a:pPr>
            <a:r>
              <a:rPr lang="en-GB" sz="1800" b="1" dirty="0">
                <a:solidFill>
                  <a:sysClr val="windowText" lastClr="000000"/>
                </a:solidFill>
                <a:latin typeface="Arial"/>
                <a:cs typeface="Arial"/>
              </a:rPr>
              <a:t>Ajoutez des compteurs de file d'attente</a:t>
            </a:r>
          </a:p>
          <a:p>
            <a:pPr marL="276225" lvl="1"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Accédez à </a:t>
            </a:r>
            <a:r>
              <a:rPr lang="en-GB" sz="1800" b="1" dirty="0">
                <a:solidFill>
                  <a:sysClr val="windowText" lastClr="000000"/>
                </a:solidFill>
                <a:latin typeface="Arial"/>
                <a:cs typeface="Arial"/>
              </a:rPr>
              <a:t>Objets réseau &gt; Compteur de file d'attente.</a:t>
            </a:r>
          </a:p>
          <a:p>
            <a:pPr marL="276225" lvl="1"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Placez un </a:t>
            </a:r>
            <a:r>
              <a:rPr lang="en-GB" sz="1800" b="1" dirty="0">
                <a:solidFill>
                  <a:sysClr val="windowText" lastClr="000000"/>
                </a:solidFill>
                <a:latin typeface="Arial"/>
                <a:cs typeface="Arial"/>
              </a:rPr>
              <a:t>compteur de file d'attente </a:t>
            </a:r>
            <a:r>
              <a:rPr lang="en-GB" sz="1800" dirty="0">
                <a:solidFill>
                  <a:sysClr val="windowText" lastClr="000000"/>
                </a:solidFill>
                <a:latin typeface="Arial"/>
                <a:cs typeface="Arial"/>
              </a:rPr>
              <a:t>juste avant les intersections signalées ou les lignes d'arrêt où des files d'attente </a:t>
            </a:r>
            <a:br>
              <a:rPr lang="en-GB" sz="1800" dirty="0">
                <a:solidFill>
                  <a:sysClr val="windowText" lastClr="000000"/>
                </a:solidFill>
                <a:latin typeface="Arial"/>
                <a:cs typeface="Arial"/>
              </a:rPr>
            </a:br>
            <a:r>
              <a:rPr lang="en-GB" sz="1800" dirty="0">
                <a:solidFill>
                  <a:sysClr val="windowText" lastClr="000000"/>
                </a:solidFill>
                <a:latin typeface="Arial"/>
                <a:cs typeface="Arial"/>
              </a:rPr>
              <a:t>      peuvent se former.</a:t>
            </a:r>
          </a:p>
          <a:p>
            <a:pPr marL="276225" lvl="1"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Il mesure </a:t>
            </a:r>
            <a:r>
              <a:rPr lang="en-GB" sz="1800" b="1" dirty="0">
                <a:solidFill>
                  <a:sysClr val="windowText" lastClr="000000"/>
                </a:solidFill>
                <a:latin typeface="Arial"/>
                <a:cs typeface="Arial"/>
              </a:rPr>
              <a:t>la longueur </a:t>
            </a:r>
            <a:r>
              <a:rPr lang="en-GB" sz="1800" dirty="0">
                <a:solidFill>
                  <a:sysClr val="windowText" lastClr="000000"/>
                </a:solidFill>
                <a:latin typeface="Arial"/>
                <a:cs typeface="Arial"/>
              </a:rPr>
              <a:t>et </a:t>
            </a:r>
            <a:r>
              <a:rPr lang="en-GB" sz="1800" b="1" dirty="0">
                <a:solidFill>
                  <a:sysClr val="windowText" lastClr="000000"/>
                </a:solidFill>
                <a:latin typeface="Arial"/>
                <a:cs typeface="Arial"/>
              </a:rPr>
              <a:t>la durée de la file d'attente </a:t>
            </a:r>
            <a:r>
              <a:rPr lang="en-GB" sz="1800" dirty="0">
                <a:solidFill>
                  <a:sysClr val="windowText" lastClr="000000"/>
                </a:solidFill>
                <a:latin typeface="Arial"/>
                <a:cs typeface="Arial"/>
              </a:rPr>
              <a:t>à cet endroit.</a:t>
            </a:r>
            <a:br>
              <a:rPr lang="en-GB" sz="1800" dirty="0">
                <a:solidFill>
                  <a:sysClr val="windowText" lastClr="000000"/>
                </a:solidFill>
                <a:latin typeface="Arial"/>
                <a:cs typeface="Arial"/>
              </a:rPr>
            </a:br>
            <a:endParaRPr lang="en-GB" sz="1800" dirty="0">
              <a:solidFill>
                <a:sysClr val="windowText" lastClr="000000"/>
              </a:solidFill>
              <a:latin typeface="Arial"/>
              <a:cs typeface="Arial"/>
            </a:endParaRPr>
          </a:p>
          <a:p>
            <a:pPr marL="244928" lvl="1" indent="-228600" defTabSz="1175644" hangingPunct="1">
              <a:lnSpc>
                <a:spcPct val="100000"/>
              </a:lnSpc>
              <a:spcBef>
                <a:spcPts val="129"/>
              </a:spcBef>
              <a:buFont typeface="+mj-lt"/>
              <a:buAutoNum type="arabicPeriod" startAt="2"/>
            </a:pPr>
            <a:r>
              <a:rPr lang="en-GB" sz="1800" b="1" dirty="0">
                <a:solidFill>
                  <a:sysClr val="windowText" lastClr="000000"/>
                </a:solidFill>
                <a:latin typeface="Arial"/>
                <a:cs typeface="Arial"/>
              </a:rPr>
              <a:t>Ajouter des mesures du temps de trajet</a:t>
            </a:r>
          </a:p>
          <a:p>
            <a:pPr marL="276225" lvl="1"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Allez dans </a:t>
            </a:r>
            <a:r>
              <a:rPr lang="en-GB" sz="1800" b="1" dirty="0">
                <a:solidFill>
                  <a:sysClr val="windowText" lastClr="000000"/>
                </a:solidFill>
                <a:latin typeface="Arial"/>
                <a:cs typeface="Arial"/>
              </a:rPr>
              <a:t>Objets du réseau &gt; Mesure du temps de trajet</a:t>
            </a:r>
            <a:r>
              <a:rPr lang="en-GB" sz="1800" dirty="0">
                <a:solidFill>
                  <a:sysClr val="windowText" lastClr="000000"/>
                </a:solidFill>
                <a:latin typeface="Arial"/>
                <a:cs typeface="Arial"/>
              </a:rPr>
              <a:t>.</a:t>
            </a:r>
          </a:p>
          <a:p>
            <a:pPr marL="276225" lvl="1"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Placez un </a:t>
            </a:r>
            <a:r>
              <a:rPr lang="en-GB" sz="1800" b="1" dirty="0">
                <a:solidFill>
                  <a:sysClr val="windowText" lastClr="000000"/>
                </a:solidFill>
                <a:latin typeface="Arial"/>
                <a:cs typeface="Arial"/>
              </a:rPr>
              <a:t>point de départ </a:t>
            </a:r>
            <a:r>
              <a:rPr lang="en-GB" sz="1800" dirty="0">
                <a:solidFill>
                  <a:sysClr val="windowText" lastClr="000000"/>
                </a:solidFill>
                <a:latin typeface="Arial"/>
                <a:cs typeface="Arial"/>
              </a:rPr>
              <a:t>et </a:t>
            </a:r>
            <a:r>
              <a:rPr lang="en-GB" sz="1800" b="1" dirty="0">
                <a:solidFill>
                  <a:sysClr val="windowText" lastClr="000000"/>
                </a:solidFill>
                <a:latin typeface="Arial"/>
                <a:cs typeface="Arial"/>
              </a:rPr>
              <a:t>un point d'arrivée </a:t>
            </a:r>
            <a:r>
              <a:rPr lang="en-GB" sz="1800" dirty="0">
                <a:solidFill>
                  <a:sysClr val="windowText" lastClr="000000"/>
                </a:solidFill>
                <a:latin typeface="Arial"/>
                <a:cs typeface="Arial"/>
              </a:rPr>
              <a:t>pour définir la section où vous souhaitez mesurer </a:t>
            </a:r>
            <a:br>
              <a:rPr lang="en-GB" sz="1800" dirty="0">
                <a:solidFill>
                  <a:sysClr val="windowText" lastClr="000000"/>
                </a:solidFill>
                <a:latin typeface="Arial"/>
                <a:cs typeface="Arial"/>
              </a:rPr>
            </a:br>
            <a:r>
              <a:rPr lang="en-GB" sz="1800" dirty="0">
                <a:solidFill>
                  <a:sysClr val="windowText" lastClr="000000"/>
                </a:solidFill>
                <a:latin typeface="Arial"/>
                <a:cs typeface="Arial"/>
              </a:rPr>
              <a:t>      </a:t>
            </a:r>
            <a:r>
              <a:rPr lang="en-GB" sz="1800" b="1" dirty="0">
                <a:solidFill>
                  <a:sysClr val="windowText" lastClr="000000"/>
                </a:solidFill>
                <a:latin typeface="Arial"/>
                <a:cs typeface="Arial"/>
              </a:rPr>
              <a:t>les temps de trajet des véhicules.</a:t>
            </a:r>
            <a:br>
              <a:rPr lang="en-GB" sz="1800" b="1" dirty="0">
                <a:solidFill>
                  <a:sysClr val="windowText" lastClr="000000"/>
                </a:solidFill>
                <a:latin typeface="Arial"/>
                <a:cs typeface="Arial"/>
              </a:rPr>
            </a:br>
            <a:endParaRPr lang="en-GB" sz="1800" b="1" dirty="0">
              <a:solidFill>
                <a:sysClr val="windowText" lastClr="000000"/>
              </a:solidFill>
              <a:latin typeface="Arial"/>
              <a:cs typeface="Arial"/>
            </a:endParaRPr>
          </a:p>
          <a:p>
            <a:pPr marL="244928" lvl="1" indent="-228600" defTabSz="1175644" hangingPunct="1">
              <a:lnSpc>
                <a:spcPct val="100000"/>
              </a:lnSpc>
              <a:spcBef>
                <a:spcPts val="129"/>
              </a:spcBef>
              <a:buFont typeface="+mj-lt"/>
              <a:buAutoNum type="arabicPeriod" startAt="3"/>
            </a:pPr>
            <a:r>
              <a:rPr lang="en-GB" sz="1800" b="1" dirty="0">
                <a:solidFill>
                  <a:sysClr val="windowText" lastClr="000000"/>
                </a:solidFill>
                <a:latin typeface="Arial"/>
                <a:cs typeface="Arial"/>
              </a:rPr>
              <a:t>Ajouter des points de collecte de données</a:t>
            </a:r>
          </a:p>
          <a:p>
            <a:pPr marL="276225" lvl="1"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Allez dans </a:t>
            </a:r>
            <a:r>
              <a:rPr lang="en-GB" sz="1800" b="1" dirty="0">
                <a:solidFill>
                  <a:sysClr val="windowText" lastClr="000000"/>
                </a:solidFill>
                <a:latin typeface="Arial"/>
                <a:cs typeface="Arial"/>
              </a:rPr>
              <a:t>Objets du réseau &gt; Point de collecte de données</a:t>
            </a:r>
            <a:r>
              <a:rPr lang="en-GB" sz="1800" dirty="0">
                <a:solidFill>
                  <a:sysClr val="windowText" lastClr="000000"/>
                </a:solidFill>
                <a:latin typeface="Arial"/>
                <a:cs typeface="Arial"/>
              </a:rPr>
              <a:t>.</a:t>
            </a:r>
          </a:p>
          <a:p>
            <a:pPr marL="276225" lvl="1"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Placez des points aux principaux points d'entrée ou de sortie.</a:t>
            </a:r>
          </a:p>
          <a:p>
            <a:pPr marL="276225" lvl="1" indent="0"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Il mesure </a:t>
            </a:r>
            <a:r>
              <a:rPr lang="en-GB" sz="1800" b="1" dirty="0">
                <a:solidFill>
                  <a:sysClr val="windowText" lastClr="000000"/>
                </a:solidFill>
                <a:latin typeface="Arial"/>
                <a:cs typeface="Arial"/>
              </a:rPr>
              <a:t>le débit de véhicules </a:t>
            </a:r>
            <a:r>
              <a:rPr lang="en-GB" sz="1800" dirty="0">
                <a:solidFill>
                  <a:sysClr val="windowText" lastClr="000000"/>
                </a:solidFill>
                <a:latin typeface="Arial"/>
                <a:cs typeface="Arial"/>
              </a:rPr>
              <a:t>(nombre de véhicules passant par un point).</a:t>
            </a:r>
          </a:p>
        </p:txBody>
      </p:sp>
      <p:sp>
        <p:nvSpPr>
          <p:cNvPr id="9" name="object 2">
            <a:extLst>
              <a:ext uri="{FF2B5EF4-FFF2-40B4-BE49-F238E27FC236}">
                <a16:creationId xmlns:a16="http://schemas.microsoft.com/office/drawing/2014/main" id="{C074B77F-655E-7757-367C-9FADE1CA7F81}"/>
              </a:ext>
            </a:extLst>
          </p:cNvPr>
          <p:cNvSpPr txBox="1">
            <a:spLocks/>
          </p:cNvSpPr>
          <p:nvPr/>
        </p:nvSpPr>
        <p:spPr>
          <a:xfrm>
            <a:off x="726470" y="427119"/>
            <a:ext cx="10082427"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6. Analyse des indicateurs de performance du trafic et exportation des données</a:t>
            </a:r>
          </a:p>
        </p:txBody>
      </p:sp>
    </p:spTree>
    <p:extLst>
      <p:ext uri="{BB962C8B-B14F-4D97-AF65-F5344CB8AC3E}">
        <p14:creationId xmlns:p14="http://schemas.microsoft.com/office/powerpoint/2010/main" val="346248184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02A4DC-9BA7-3FAE-EA69-1A5630E39002}"/>
            </a:ext>
          </a:extLst>
        </p:cNvPr>
        <p:cNvGrpSpPr/>
        <p:nvPr/>
      </p:nvGrpSpPr>
      <p:grpSpPr>
        <a:xfrm>
          <a:off x="0" y="0"/>
          <a:ext cx="0" cy="0"/>
          <a:chOff x="0" y="0"/>
          <a:chExt cx="0" cy="0"/>
        </a:xfrm>
      </p:grpSpPr>
      <p:pic>
        <p:nvPicPr>
          <p:cNvPr id="10" name="Picture 9" descr="A screenshot of a computer&#10;&#10;AI-generated content may be incorrect.">
            <a:extLst>
              <a:ext uri="{FF2B5EF4-FFF2-40B4-BE49-F238E27FC236}">
                <a16:creationId xmlns:a16="http://schemas.microsoft.com/office/drawing/2014/main" id="{D2911D79-0FD3-9859-D489-DB02BD5F8E52}"/>
              </a:ext>
            </a:extLst>
          </p:cNvPr>
          <p:cNvPicPr>
            <a:picLocks noChangeAspect="1"/>
          </p:cNvPicPr>
          <p:nvPr/>
        </p:nvPicPr>
        <p:blipFill>
          <a:blip r:embed="rId2"/>
          <a:stretch>
            <a:fillRect/>
          </a:stretch>
        </p:blipFill>
        <p:spPr>
          <a:xfrm>
            <a:off x="733429" y="1025079"/>
            <a:ext cx="7410446" cy="5118315"/>
          </a:xfrm>
          <a:prstGeom prst="rect">
            <a:avLst/>
          </a:prstGeom>
        </p:spPr>
      </p:pic>
      <p:sp>
        <p:nvSpPr>
          <p:cNvPr id="2" name="object 2">
            <a:extLst>
              <a:ext uri="{FF2B5EF4-FFF2-40B4-BE49-F238E27FC236}">
                <a16:creationId xmlns:a16="http://schemas.microsoft.com/office/drawing/2014/main" id="{7187C3AB-1F6B-931A-1912-10E547ED7EEB}"/>
              </a:ext>
            </a:extLst>
          </p:cNvPr>
          <p:cNvSpPr txBox="1">
            <a:spLocks/>
          </p:cNvSpPr>
          <p:nvPr/>
        </p:nvSpPr>
        <p:spPr>
          <a:xfrm>
            <a:off x="726470" y="427119"/>
            <a:ext cx="10082427"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6. Analyse des indicateurs de performance du trafic et exportation des données</a:t>
            </a:r>
          </a:p>
        </p:txBody>
      </p:sp>
    </p:spTree>
    <p:extLst>
      <p:ext uri="{BB962C8B-B14F-4D97-AF65-F5344CB8AC3E}">
        <p14:creationId xmlns:p14="http://schemas.microsoft.com/office/powerpoint/2010/main" val="295384573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1901F9-CC84-55EA-FF3C-CCC56DE95569}"/>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EB342CB8-C02B-1F14-9543-AC3ECD6D7598}"/>
              </a:ext>
            </a:extLst>
          </p:cNvPr>
          <p:cNvSpPr txBox="1"/>
          <p:nvPr/>
        </p:nvSpPr>
        <p:spPr>
          <a:xfrm>
            <a:off x="733424" y="1025080"/>
            <a:ext cx="10725152" cy="349702"/>
          </a:xfrm>
          <a:prstGeom prst="rect">
            <a:avLst/>
          </a:prstGeom>
          <a:no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Activer l'évaluation dans VISSIM :</a:t>
            </a:r>
          </a:p>
        </p:txBody>
      </p:sp>
      <p:sp>
        <p:nvSpPr>
          <p:cNvPr id="5" name="object 3">
            <a:extLst>
              <a:ext uri="{FF2B5EF4-FFF2-40B4-BE49-F238E27FC236}">
                <a16:creationId xmlns:a16="http://schemas.microsoft.com/office/drawing/2014/main" id="{2A912364-C76C-B9AF-8379-D08E1F418EAC}"/>
              </a:ext>
            </a:extLst>
          </p:cNvPr>
          <p:cNvSpPr txBox="1"/>
          <p:nvPr/>
        </p:nvSpPr>
        <p:spPr>
          <a:xfrm>
            <a:off x="733424" y="1514807"/>
            <a:ext cx="10718010" cy="2050379"/>
          </a:xfrm>
          <a:prstGeom prst="rect">
            <a:avLst/>
          </a:prstGeom>
        </p:spPr>
        <p:txBody>
          <a:bodyPr vert="horz" wrap="square" lIns="0" tIns="16329" rIns="0" bIns="0" rtlCol="0">
            <a:spAutoFit/>
          </a:bodyPr>
          <a:lstStyle/>
          <a:p>
            <a:pPr marL="244475" lvl="1" indent="-244475" defTabSz="1175644" hangingPunct="1">
              <a:lnSpc>
                <a:spcPct val="100000"/>
              </a:lnSpc>
              <a:spcBef>
                <a:spcPts val="129"/>
              </a:spcBef>
              <a:buFont typeface="+mj-lt"/>
              <a:buAutoNum type="arabicPeriod"/>
            </a:pPr>
            <a:r>
              <a:rPr lang="en-GB" sz="1800" dirty="0">
                <a:solidFill>
                  <a:sysClr val="windowText" lastClr="000000"/>
                </a:solidFill>
                <a:latin typeface="Arial"/>
                <a:cs typeface="Arial"/>
              </a:rPr>
              <a:t>Allez dans le menu supérieur </a:t>
            </a:r>
            <a:r>
              <a:rPr lang="en-GB" sz="1800" b="1" dirty="0">
                <a:solidFill>
                  <a:sysClr val="windowText" lastClr="000000"/>
                </a:solidFill>
                <a:latin typeface="Arial"/>
                <a:cs typeface="Arial"/>
              </a:rPr>
              <a:t>Évaluation &gt; Configuration de l'évaluation</a:t>
            </a:r>
          </a:p>
          <a:p>
            <a:pPr marL="244475" lvl="1" indent="-244475" defTabSz="1175644" hangingPunct="1">
              <a:lnSpc>
                <a:spcPct val="100000"/>
              </a:lnSpc>
              <a:spcBef>
                <a:spcPts val="129"/>
              </a:spcBef>
              <a:spcAft>
                <a:spcPts val="600"/>
              </a:spcAft>
              <a:buFont typeface="+mj-lt"/>
              <a:buAutoNum type="arabicPeriod"/>
            </a:pPr>
            <a:r>
              <a:rPr lang="en-GB" sz="1800" dirty="0">
                <a:solidFill>
                  <a:sysClr val="windowText" lastClr="000000"/>
                </a:solidFill>
                <a:latin typeface="Arial"/>
                <a:cs typeface="Arial"/>
              </a:rPr>
              <a:t>Activer :</a:t>
            </a:r>
          </a:p>
          <a:p>
            <a:pPr marL="266700" lvl="1" indent="0" defTabSz="1175644" hangingPunct="1">
              <a:lnSpc>
                <a:spcPct val="100000"/>
              </a:lnSpc>
              <a:spcBef>
                <a:spcPts val="129"/>
              </a:spcBef>
              <a:spcAft>
                <a:spcPts val="600"/>
              </a:spcAft>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Compteur de file d'attente (pour la longueur des files d'attente)</a:t>
            </a:r>
          </a:p>
          <a:p>
            <a:pPr marL="276225" lvl="1" indent="0" defTabSz="1175644" hangingPunct="1">
              <a:lnSpc>
                <a:spcPct val="100000"/>
              </a:lnSpc>
              <a:spcBef>
                <a:spcPts val="129"/>
              </a:spcBef>
              <a:spcAft>
                <a:spcPts val="600"/>
              </a:spcAft>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Mesure du temps de trajet (pour les temps de trajet)</a:t>
            </a:r>
          </a:p>
          <a:p>
            <a:pPr marL="276225" lvl="1" indent="0" defTabSz="1175644" hangingPunct="1">
              <a:lnSpc>
                <a:spcPct val="100000"/>
              </a:lnSpc>
              <a:spcBef>
                <a:spcPts val="129"/>
              </a:spcBef>
              <a:spcAft>
                <a:spcPts val="600"/>
              </a:spcAft>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Temps de retard (pour les temps d'attente)</a:t>
            </a:r>
          </a:p>
          <a:p>
            <a:pPr marL="276225" lvl="1" indent="0" defTabSz="1175644" hangingPunct="1">
              <a:lnSpc>
                <a:spcPct val="100000"/>
              </a:lnSpc>
              <a:spcBef>
                <a:spcPts val="129"/>
              </a:spcBef>
              <a:spcAft>
                <a:spcPts val="600"/>
              </a:spcAft>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Point de collecte des données (pour le débit/rendement)</a:t>
            </a:r>
          </a:p>
        </p:txBody>
      </p:sp>
      <p:sp>
        <p:nvSpPr>
          <p:cNvPr id="7" name="object 3">
            <a:extLst>
              <a:ext uri="{FF2B5EF4-FFF2-40B4-BE49-F238E27FC236}">
                <a16:creationId xmlns:a16="http://schemas.microsoft.com/office/drawing/2014/main" id="{16F5C1C2-A9AC-2144-511A-D7020456DFAF}"/>
              </a:ext>
            </a:extLst>
          </p:cNvPr>
          <p:cNvSpPr txBox="1"/>
          <p:nvPr/>
        </p:nvSpPr>
        <p:spPr>
          <a:xfrm>
            <a:off x="733424" y="3854821"/>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Placer les objets d'évaluation (si ce n'est déjà fait) :</a:t>
            </a:r>
          </a:p>
        </p:txBody>
      </p:sp>
      <p:sp>
        <p:nvSpPr>
          <p:cNvPr id="9" name="object 3">
            <a:extLst>
              <a:ext uri="{FF2B5EF4-FFF2-40B4-BE49-F238E27FC236}">
                <a16:creationId xmlns:a16="http://schemas.microsoft.com/office/drawing/2014/main" id="{A8B1174F-CB8B-AB68-2D38-0951228E97F3}"/>
              </a:ext>
            </a:extLst>
          </p:cNvPr>
          <p:cNvSpPr txBox="1"/>
          <p:nvPr/>
        </p:nvSpPr>
        <p:spPr>
          <a:xfrm>
            <a:off x="733424" y="4344548"/>
            <a:ext cx="10732294" cy="1427131"/>
          </a:xfrm>
          <a:prstGeom prst="rect">
            <a:avLst/>
          </a:prstGeom>
        </p:spPr>
        <p:txBody>
          <a:bodyPr vert="horz" wrap="square" lIns="0" tIns="16329" rIns="0" bIns="0" rtlCol="0">
            <a:spAutoFit/>
          </a:bodyPr>
          <a:lstStyle/>
          <a:p>
            <a:pPr marL="244475" lvl="1" indent="-244475" defTabSz="1175644" hangingPunct="1">
              <a:lnSpc>
                <a:spcPct val="100000"/>
              </a:lnSpc>
              <a:spcBef>
                <a:spcPts val="129"/>
              </a:spcBef>
              <a:buFont typeface="+mj-lt"/>
              <a:buAutoNum type="arabicPeriod"/>
            </a:pPr>
            <a:r>
              <a:rPr lang="en-GB" sz="1800" dirty="0">
                <a:solidFill>
                  <a:sysClr val="windowText" lastClr="000000"/>
                </a:solidFill>
                <a:latin typeface="Arial"/>
                <a:cs typeface="Arial"/>
              </a:rPr>
              <a:t>Allez dans </a:t>
            </a:r>
            <a:r>
              <a:rPr lang="en-GB" sz="1800" b="1" dirty="0">
                <a:solidFill>
                  <a:sysClr val="windowText" lastClr="000000"/>
                </a:solidFill>
                <a:latin typeface="Arial"/>
                <a:cs typeface="Arial"/>
              </a:rPr>
              <a:t>Objets réseau &gt; Compteur de file d'attente </a:t>
            </a:r>
            <a:r>
              <a:rPr lang="en-GB" sz="1800" dirty="0">
                <a:solidFill>
                  <a:sysClr val="windowText" lastClr="000000"/>
                </a:solidFill>
                <a:latin typeface="Arial"/>
                <a:cs typeface="Arial"/>
              </a:rPr>
              <a:t>et placez-les avant les intersections où des files d'attente sont susceptibles de se former.</a:t>
            </a:r>
          </a:p>
          <a:p>
            <a:pPr marL="244475" lvl="1" indent="-244475" defTabSz="1175644" hangingPunct="1">
              <a:lnSpc>
                <a:spcPct val="100000"/>
              </a:lnSpc>
              <a:spcBef>
                <a:spcPts val="129"/>
              </a:spcBef>
              <a:buFont typeface="+mj-lt"/>
              <a:buAutoNum type="arabicPeriod"/>
            </a:pPr>
            <a:r>
              <a:rPr lang="en-GB" sz="1800" dirty="0">
                <a:solidFill>
                  <a:sysClr val="windowText" lastClr="000000"/>
                </a:solidFill>
                <a:latin typeface="Arial"/>
                <a:cs typeface="Arial"/>
              </a:rPr>
              <a:t>Allez dans </a:t>
            </a:r>
            <a:r>
              <a:rPr lang="en-GB" sz="1800" b="1" dirty="0">
                <a:solidFill>
                  <a:sysClr val="windowText" lastClr="000000"/>
                </a:solidFill>
                <a:latin typeface="Arial"/>
                <a:cs typeface="Arial"/>
              </a:rPr>
              <a:t>Objets réseau &gt; Mesure du temps de trajet </a:t>
            </a:r>
            <a:r>
              <a:rPr lang="en-GB" sz="1800" dirty="0">
                <a:solidFill>
                  <a:sysClr val="windowText" lastClr="000000"/>
                </a:solidFill>
                <a:latin typeface="Arial"/>
                <a:cs typeface="Arial"/>
              </a:rPr>
              <a:t>et placez les points de départ et d'arrivée sur les itinéraires importants.</a:t>
            </a:r>
          </a:p>
          <a:p>
            <a:pPr marL="244475" lvl="1" indent="-244475" defTabSz="1175644" hangingPunct="1">
              <a:lnSpc>
                <a:spcPct val="100000"/>
              </a:lnSpc>
              <a:spcBef>
                <a:spcPts val="129"/>
              </a:spcBef>
              <a:buFont typeface="+mj-lt"/>
              <a:buAutoNum type="arabicPeriod"/>
            </a:pPr>
            <a:r>
              <a:rPr lang="en-GB" sz="1800" dirty="0">
                <a:solidFill>
                  <a:sysClr val="windowText" lastClr="000000"/>
                </a:solidFill>
                <a:latin typeface="Arial"/>
                <a:cs typeface="Arial"/>
              </a:rPr>
              <a:t>Allez dans </a:t>
            </a:r>
            <a:r>
              <a:rPr lang="en-GB" sz="1800" b="1" dirty="0">
                <a:solidFill>
                  <a:sysClr val="windowText" lastClr="000000"/>
                </a:solidFill>
                <a:latin typeface="Arial"/>
                <a:cs typeface="Arial"/>
              </a:rPr>
              <a:t>Objets réseau &gt; Point de collecte de données </a:t>
            </a:r>
            <a:r>
              <a:rPr lang="en-GB" sz="1800" dirty="0">
                <a:solidFill>
                  <a:sysClr val="windowText" lastClr="000000"/>
                </a:solidFill>
                <a:latin typeface="Arial"/>
                <a:cs typeface="Arial"/>
              </a:rPr>
              <a:t>et placez-les à des endroits stratégiques pour mesurer les débits.</a:t>
            </a:r>
          </a:p>
        </p:txBody>
      </p:sp>
      <p:sp>
        <p:nvSpPr>
          <p:cNvPr id="2" name="object 2">
            <a:extLst>
              <a:ext uri="{FF2B5EF4-FFF2-40B4-BE49-F238E27FC236}">
                <a16:creationId xmlns:a16="http://schemas.microsoft.com/office/drawing/2014/main" id="{CAFE82B8-BF76-EACB-29C6-903AF1E2335A}"/>
              </a:ext>
            </a:extLst>
          </p:cNvPr>
          <p:cNvSpPr txBox="1">
            <a:spLocks/>
          </p:cNvSpPr>
          <p:nvPr/>
        </p:nvSpPr>
        <p:spPr>
          <a:xfrm>
            <a:off x="726470" y="427119"/>
            <a:ext cx="9711491"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6. Analyse des mesures de performance du trafic et exportation des données</a:t>
            </a:r>
          </a:p>
        </p:txBody>
      </p:sp>
    </p:spTree>
    <p:extLst>
      <p:ext uri="{BB962C8B-B14F-4D97-AF65-F5344CB8AC3E}">
        <p14:creationId xmlns:p14="http://schemas.microsoft.com/office/powerpoint/2010/main" val="1586163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6509BA-B6D0-439D-7E76-D478C7F72C4F}"/>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E80F8025-2B4C-A139-986F-977608CDDAC1}"/>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US" sz="3200" b="1" i="0" u="none" strike="noStrike" kern="0" cap="none" spc="0" normalizeH="0" baseline="0" noProof="0" dirty="0">
                <a:ln>
                  <a:noFill/>
                </a:ln>
                <a:solidFill>
                  <a:prstClr val="white"/>
                </a:solidFill>
                <a:effectLst/>
                <a:uLnTx/>
                <a:uFillTx/>
                <a:latin typeface="Calibri"/>
                <a:ea typeface="+mn-ea"/>
                <a:cs typeface="+mn-cs"/>
                <a:sym typeface="Helvetica Neue"/>
              </a:rPr>
              <a:t> Section 01 :</a:t>
            </a:r>
          </a:p>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GB" sz="3200" b="1" i="0" u="none" strike="noStrike" kern="0" cap="none" spc="0" normalizeH="0" baseline="0" noProof="0" dirty="0">
                <a:ln>
                  <a:noFill/>
                </a:ln>
                <a:solidFill>
                  <a:prstClr val="white"/>
                </a:solidFill>
                <a:effectLst/>
                <a:uLnTx/>
                <a:uFillTx/>
                <a:latin typeface="Calibri"/>
                <a:ea typeface="+mn-ea"/>
                <a:cs typeface="+mn-cs"/>
                <a:sym typeface="Helvetica Neue"/>
              </a:rPr>
              <a:t> Présentation du laboratoire et outils requis</a:t>
            </a:r>
          </a:p>
        </p:txBody>
      </p:sp>
    </p:spTree>
    <p:extLst>
      <p:ext uri="{BB962C8B-B14F-4D97-AF65-F5344CB8AC3E}">
        <p14:creationId xmlns:p14="http://schemas.microsoft.com/office/powerpoint/2010/main" val="339427968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0B3F86-7AEB-08AF-53E3-B17A1D7E6E87}"/>
            </a:ext>
          </a:extLst>
        </p:cNvPr>
        <p:cNvGrpSpPr/>
        <p:nvPr/>
      </p:nvGrpSpPr>
      <p:grpSpPr>
        <a:xfrm>
          <a:off x="0" y="0"/>
          <a:ext cx="0" cy="0"/>
          <a:chOff x="0" y="0"/>
          <a:chExt cx="0" cy="0"/>
        </a:xfrm>
      </p:grpSpPr>
      <p:pic>
        <p:nvPicPr>
          <p:cNvPr id="4" name="Picture 3" descr="A screenshot of a computer&#10;&#10;AI-generated content may be incorrect.">
            <a:extLst>
              <a:ext uri="{FF2B5EF4-FFF2-40B4-BE49-F238E27FC236}">
                <a16:creationId xmlns:a16="http://schemas.microsoft.com/office/drawing/2014/main" id="{28F3788D-F30D-24D0-9299-C07C012D9943}"/>
              </a:ext>
            </a:extLst>
          </p:cNvPr>
          <p:cNvPicPr>
            <a:picLocks noChangeAspect="1"/>
          </p:cNvPicPr>
          <p:nvPr/>
        </p:nvPicPr>
        <p:blipFill>
          <a:blip r:embed="rId2"/>
          <a:stretch>
            <a:fillRect/>
          </a:stretch>
        </p:blipFill>
        <p:spPr>
          <a:xfrm>
            <a:off x="740566" y="1025080"/>
            <a:ext cx="7460459" cy="5152858"/>
          </a:xfrm>
          <a:prstGeom prst="rect">
            <a:avLst/>
          </a:prstGeom>
        </p:spPr>
      </p:pic>
      <p:sp>
        <p:nvSpPr>
          <p:cNvPr id="2" name="object 2">
            <a:extLst>
              <a:ext uri="{FF2B5EF4-FFF2-40B4-BE49-F238E27FC236}">
                <a16:creationId xmlns:a16="http://schemas.microsoft.com/office/drawing/2014/main" id="{6FC09BEE-6E63-FCC7-FD86-48423E1FDA70}"/>
              </a:ext>
            </a:extLst>
          </p:cNvPr>
          <p:cNvSpPr txBox="1">
            <a:spLocks/>
          </p:cNvSpPr>
          <p:nvPr/>
        </p:nvSpPr>
        <p:spPr>
          <a:xfrm>
            <a:off x="726471" y="427119"/>
            <a:ext cx="10134186"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6. Analyse des indicateurs de performance du trafic et exportation des données</a:t>
            </a:r>
          </a:p>
        </p:txBody>
      </p:sp>
    </p:spTree>
    <p:extLst>
      <p:ext uri="{BB962C8B-B14F-4D97-AF65-F5344CB8AC3E}">
        <p14:creationId xmlns:p14="http://schemas.microsoft.com/office/powerpoint/2010/main" val="383640374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B19233-EB8B-1D42-312F-4B83F919D4EA}"/>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71227301-5EF5-0739-856E-05BD1D870C15}"/>
              </a:ext>
            </a:extLst>
          </p:cNvPr>
          <p:cNvSpPr txBox="1"/>
          <p:nvPr/>
        </p:nvSpPr>
        <p:spPr>
          <a:xfrm>
            <a:off x="733424" y="878436"/>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Relancez la simulation :</a:t>
            </a:r>
          </a:p>
        </p:txBody>
      </p:sp>
      <p:sp>
        <p:nvSpPr>
          <p:cNvPr id="5" name="object 3">
            <a:extLst>
              <a:ext uri="{FF2B5EF4-FFF2-40B4-BE49-F238E27FC236}">
                <a16:creationId xmlns:a16="http://schemas.microsoft.com/office/drawing/2014/main" id="{EA499566-33B1-2CBA-51DD-05D099902F2E}"/>
              </a:ext>
            </a:extLst>
          </p:cNvPr>
          <p:cNvSpPr txBox="1"/>
          <p:nvPr/>
        </p:nvSpPr>
        <p:spPr>
          <a:xfrm>
            <a:off x="733423" y="1264648"/>
            <a:ext cx="10725151" cy="873133"/>
          </a:xfrm>
          <a:prstGeom prst="rect">
            <a:avLst/>
          </a:prstGeom>
        </p:spPr>
        <p:txBody>
          <a:bodyPr vert="horz" wrap="square" lIns="0" tIns="16329" rIns="0" bIns="0" rtlCol="0">
            <a:spAutoFit/>
          </a:bodyPr>
          <a:lstStyle/>
          <a:p>
            <a:pPr marL="542925" lvl="1" indent="-266700" defTabSz="1175644" hangingPunct="1">
              <a:lnSpc>
                <a:spcPct val="100000"/>
              </a:lnSpc>
              <a:spcBef>
                <a:spcPts val="129"/>
              </a:spcBef>
              <a:buFont typeface="+mj-lt"/>
              <a:buAutoNum type="arabicPeriod"/>
            </a:pPr>
            <a:r>
              <a:rPr lang="en-GB" sz="1800" dirty="0">
                <a:solidFill>
                  <a:sysClr val="windowText" lastClr="000000"/>
                </a:solidFill>
                <a:latin typeface="Arial"/>
                <a:cs typeface="Arial"/>
              </a:rPr>
              <a:t>Enregistrez votre configuration.</a:t>
            </a:r>
          </a:p>
          <a:p>
            <a:pPr marL="542925" lvl="1" indent="-266700" defTabSz="1175644" hangingPunct="1">
              <a:lnSpc>
                <a:spcPct val="100000"/>
              </a:lnSpc>
              <a:spcBef>
                <a:spcPts val="129"/>
              </a:spcBef>
              <a:buFont typeface="+mj-lt"/>
              <a:buAutoNum type="arabicPeriod"/>
            </a:pPr>
            <a:r>
              <a:rPr lang="en-GB" sz="1800" dirty="0">
                <a:solidFill>
                  <a:sysClr val="windowText" lastClr="000000"/>
                </a:solidFill>
                <a:latin typeface="Arial"/>
                <a:cs typeface="Arial"/>
              </a:rPr>
              <a:t>Lancez une </a:t>
            </a:r>
            <a:r>
              <a:rPr lang="en-GB" sz="1800" b="1" dirty="0">
                <a:solidFill>
                  <a:sysClr val="windowText" lastClr="000000"/>
                </a:solidFill>
                <a:latin typeface="Arial"/>
                <a:cs typeface="Arial"/>
              </a:rPr>
              <a:t>simulation complète </a:t>
            </a:r>
            <a:r>
              <a:rPr lang="en-GB" sz="1800" dirty="0">
                <a:solidFill>
                  <a:sysClr val="windowText" lastClr="000000"/>
                </a:solidFill>
                <a:latin typeface="Arial"/>
                <a:cs typeface="Arial"/>
              </a:rPr>
              <a:t>(par exemple : 3600 secondes ou plus).</a:t>
            </a:r>
          </a:p>
          <a:p>
            <a:pPr marL="542925" lvl="1" indent="-266700" defTabSz="1175644" hangingPunct="1">
              <a:lnSpc>
                <a:spcPct val="100000"/>
              </a:lnSpc>
              <a:spcBef>
                <a:spcPts val="129"/>
              </a:spcBef>
              <a:buFont typeface="+mj-lt"/>
              <a:buAutoNum type="arabicPeriod"/>
            </a:pPr>
            <a:r>
              <a:rPr lang="en-GB" sz="1800" dirty="0">
                <a:solidFill>
                  <a:sysClr val="windowText" lastClr="000000"/>
                </a:solidFill>
                <a:latin typeface="Arial"/>
                <a:cs typeface="Arial"/>
              </a:rPr>
              <a:t>VISSIM </a:t>
            </a:r>
            <a:r>
              <a:rPr lang="en-GB" sz="1800" b="1" dirty="0">
                <a:solidFill>
                  <a:sysClr val="windowText" lastClr="000000"/>
                </a:solidFill>
                <a:latin typeface="Arial"/>
                <a:cs typeface="Arial"/>
              </a:rPr>
              <a:t>enregistrera</a:t>
            </a:r>
            <a:r>
              <a:rPr lang="en-GB" sz="1800" dirty="0">
                <a:solidFill>
                  <a:sysClr val="windowText" lastClr="000000"/>
                </a:solidFill>
                <a:latin typeface="Arial"/>
                <a:cs typeface="Arial"/>
              </a:rPr>
              <a:t> automatiquement </a:t>
            </a:r>
            <a:r>
              <a:rPr lang="en-GB" sz="1800" b="1" dirty="0">
                <a:solidFill>
                  <a:sysClr val="windowText" lastClr="000000"/>
                </a:solidFill>
                <a:latin typeface="Arial"/>
                <a:cs typeface="Arial"/>
              </a:rPr>
              <a:t>les données </a:t>
            </a:r>
            <a:r>
              <a:rPr lang="en-GB" sz="1800" dirty="0">
                <a:solidFill>
                  <a:sysClr val="windowText" lastClr="000000"/>
                </a:solidFill>
                <a:latin typeface="Arial"/>
                <a:cs typeface="Arial"/>
              </a:rPr>
              <a:t>en fonction de votre configuration d'évaluation active.</a:t>
            </a:r>
          </a:p>
        </p:txBody>
      </p:sp>
      <p:pic>
        <p:nvPicPr>
          <p:cNvPr id="4" name="Picture 3" descr="A screenshot of a computer&#10;&#10;AI-generated content may be incorrect.">
            <a:extLst>
              <a:ext uri="{FF2B5EF4-FFF2-40B4-BE49-F238E27FC236}">
                <a16:creationId xmlns:a16="http://schemas.microsoft.com/office/drawing/2014/main" id="{7903FF90-5711-5E6D-B5E8-37C001A35029}"/>
              </a:ext>
            </a:extLst>
          </p:cNvPr>
          <p:cNvPicPr>
            <a:picLocks noChangeAspect="1"/>
          </p:cNvPicPr>
          <p:nvPr/>
        </p:nvPicPr>
        <p:blipFill>
          <a:blip r:embed="rId2"/>
          <a:stretch>
            <a:fillRect/>
          </a:stretch>
        </p:blipFill>
        <p:spPr>
          <a:xfrm>
            <a:off x="6418579" y="2722226"/>
            <a:ext cx="5039995" cy="3481070"/>
          </a:xfrm>
          <a:prstGeom prst="rect">
            <a:avLst/>
          </a:prstGeom>
        </p:spPr>
      </p:pic>
      <p:sp>
        <p:nvSpPr>
          <p:cNvPr id="7" name="object 3">
            <a:extLst>
              <a:ext uri="{FF2B5EF4-FFF2-40B4-BE49-F238E27FC236}">
                <a16:creationId xmlns:a16="http://schemas.microsoft.com/office/drawing/2014/main" id="{8F27D2A2-ACDC-6CFA-AEE8-BCA91BA69F2F}"/>
              </a:ext>
            </a:extLst>
          </p:cNvPr>
          <p:cNvSpPr txBox="1"/>
          <p:nvPr/>
        </p:nvSpPr>
        <p:spPr>
          <a:xfrm>
            <a:off x="733423" y="235442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Analyse des données dans VISSIM (à l'aide des graphiques intégrés) :</a:t>
            </a:r>
          </a:p>
        </p:txBody>
      </p:sp>
      <p:sp>
        <p:nvSpPr>
          <p:cNvPr id="9" name="object 3">
            <a:extLst>
              <a:ext uri="{FF2B5EF4-FFF2-40B4-BE49-F238E27FC236}">
                <a16:creationId xmlns:a16="http://schemas.microsoft.com/office/drawing/2014/main" id="{61B86FF6-B58D-1013-4873-C03775CC9E95}"/>
              </a:ext>
            </a:extLst>
          </p:cNvPr>
          <p:cNvSpPr txBox="1"/>
          <p:nvPr/>
        </p:nvSpPr>
        <p:spPr>
          <a:xfrm>
            <a:off x="733423" y="2860044"/>
            <a:ext cx="5543551" cy="3184022"/>
          </a:xfrm>
          <a:prstGeom prst="rect">
            <a:avLst/>
          </a:prstGeom>
        </p:spPr>
        <p:txBody>
          <a:bodyPr vert="horz" wrap="square" lIns="0" tIns="16329" rIns="0" bIns="0" rtlCol="0">
            <a:spAutoFit/>
          </a:bodyPr>
          <a:lstStyle/>
          <a:p>
            <a:pPr marL="16328" lvl="1" indent="0" defTabSz="1175644" hangingPunct="1">
              <a:lnSpc>
                <a:spcPct val="100000"/>
              </a:lnSpc>
              <a:spcBef>
                <a:spcPts val="129"/>
              </a:spcBef>
            </a:pPr>
            <a:r>
              <a:rPr lang="en-GB" sz="1800" dirty="0">
                <a:solidFill>
                  <a:sysClr val="windowText" lastClr="000000"/>
                </a:solidFill>
                <a:latin typeface="Arial"/>
                <a:cs typeface="Arial"/>
              </a:rPr>
              <a:t>Ouvrez le panneau des résultats d'évaluation</a:t>
            </a:r>
          </a:p>
          <a:p>
            <a:pPr marL="542925" lvl="1" indent="-266700" defTabSz="1175644" hangingPunct="1">
              <a:lnSpc>
                <a:spcPct val="100000"/>
              </a:lnSpc>
              <a:spcBef>
                <a:spcPts val="129"/>
              </a:spcBef>
              <a:buFont typeface="+mj-lt"/>
              <a:buAutoNum type="arabicPeriod"/>
            </a:pPr>
            <a:r>
              <a:rPr lang="en-GB" sz="1800" dirty="0">
                <a:solidFill>
                  <a:sysClr val="windowText" lastClr="000000"/>
                </a:solidFill>
                <a:latin typeface="Arial"/>
                <a:cs typeface="Arial"/>
              </a:rPr>
              <a:t>Accédez au menu </a:t>
            </a:r>
            <a:r>
              <a:rPr lang="en-GB" sz="1800" b="1" dirty="0">
                <a:solidFill>
                  <a:sysClr val="windowText" lastClr="000000"/>
                </a:solidFill>
                <a:latin typeface="Arial"/>
                <a:cs typeface="Arial"/>
              </a:rPr>
              <a:t>Évaluation</a:t>
            </a:r>
            <a:r>
              <a:rPr lang="en-GB" sz="1800" dirty="0">
                <a:solidFill>
                  <a:sysClr val="windowText" lastClr="000000"/>
                </a:solidFill>
                <a:latin typeface="Arial"/>
                <a:cs typeface="Arial"/>
              </a:rPr>
              <a:t>.</a:t>
            </a:r>
          </a:p>
          <a:p>
            <a:pPr marL="542925" lvl="1" indent="-266700" defTabSz="1175644" hangingPunct="1">
              <a:lnSpc>
                <a:spcPct val="100000"/>
              </a:lnSpc>
              <a:spcBef>
                <a:spcPts val="129"/>
              </a:spcBef>
              <a:buFont typeface="+mj-lt"/>
              <a:buAutoNum type="arabicPeriod"/>
            </a:pPr>
            <a:r>
              <a:rPr lang="en-GB" sz="1800" dirty="0">
                <a:solidFill>
                  <a:sysClr val="windowText" lastClr="000000"/>
                </a:solidFill>
                <a:latin typeface="Arial"/>
                <a:cs typeface="Arial"/>
              </a:rPr>
              <a:t>Cliquez sur </a:t>
            </a:r>
            <a:r>
              <a:rPr lang="en-GB" sz="1800" b="1" dirty="0">
                <a:solidFill>
                  <a:sysClr val="windowText" lastClr="000000"/>
                </a:solidFill>
                <a:latin typeface="Arial"/>
                <a:cs typeface="Arial"/>
              </a:rPr>
              <a:t>Résultats </a:t>
            </a:r>
            <a:r>
              <a:rPr lang="en-GB" sz="1800" dirty="0">
                <a:solidFill>
                  <a:sysClr val="windowText" lastClr="000000"/>
                </a:solidFill>
                <a:latin typeface="Arial"/>
                <a:cs typeface="Arial"/>
              </a:rPr>
              <a:t>ou </a:t>
            </a:r>
            <a:r>
              <a:rPr lang="en-GB" sz="1800" b="1" dirty="0">
                <a:solidFill>
                  <a:sysClr val="windowText" lastClr="000000"/>
                </a:solidFill>
                <a:latin typeface="Arial"/>
                <a:cs typeface="Arial"/>
              </a:rPr>
              <a:t>Afficher les résultats </a:t>
            </a:r>
            <a:r>
              <a:rPr lang="en-GB" sz="1800" dirty="0">
                <a:solidFill>
                  <a:sysClr val="windowText" lastClr="000000"/>
                </a:solidFill>
                <a:latin typeface="Arial"/>
                <a:cs typeface="Arial"/>
              </a:rPr>
              <a:t>(selon votre version de VISSIM).</a:t>
            </a:r>
          </a:p>
          <a:p>
            <a:pPr marL="542925" lvl="1" indent="-266700" defTabSz="1175644" hangingPunct="1">
              <a:lnSpc>
                <a:spcPct val="100000"/>
              </a:lnSpc>
              <a:spcBef>
                <a:spcPts val="129"/>
              </a:spcBef>
              <a:spcAft>
                <a:spcPts val="600"/>
              </a:spcAft>
              <a:buFont typeface="+mj-lt"/>
              <a:buAutoNum type="arabicPeriod"/>
            </a:pPr>
            <a:r>
              <a:rPr lang="en-GB" sz="1800" dirty="0">
                <a:solidFill>
                  <a:sysClr val="windowText" lastClr="000000"/>
                </a:solidFill>
                <a:latin typeface="Arial"/>
                <a:cs typeface="Arial"/>
              </a:rPr>
              <a:t>Une fenêtre de résultats s'affiche, présentant différentes catégories :</a:t>
            </a:r>
          </a:p>
          <a:p>
            <a:pPr marL="542925" lvl="2" indent="0" defTabSz="1175644" hangingPunct="1">
              <a:lnSpc>
                <a:spcPct val="100000"/>
              </a:lnSpc>
              <a:spcBef>
                <a:spcPts val="129"/>
              </a:spcBef>
              <a:spcAft>
                <a:spcPts val="600"/>
              </a:spcAft>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Résultats de la file d'attente</a:t>
            </a:r>
          </a:p>
          <a:p>
            <a:pPr marL="542925" lvl="2" indent="0" defTabSz="1175644" hangingPunct="1">
              <a:lnSpc>
                <a:spcPct val="100000"/>
              </a:lnSpc>
              <a:spcBef>
                <a:spcPts val="129"/>
              </a:spcBef>
              <a:spcAft>
                <a:spcPts val="600"/>
              </a:spcAft>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Résultats relatifs au temps de trajet</a:t>
            </a:r>
          </a:p>
          <a:p>
            <a:pPr marL="542925" lvl="2" indent="0" defTabSz="1175644" hangingPunct="1">
              <a:lnSpc>
                <a:spcPct val="100000"/>
              </a:lnSpc>
              <a:spcBef>
                <a:spcPts val="129"/>
              </a:spcBef>
              <a:spcAft>
                <a:spcPts val="600"/>
              </a:spcAft>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Résultats relatifs aux retards</a:t>
            </a:r>
          </a:p>
          <a:p>
            <a:pPr marL="542925" lvl="2" indent="0" defTabSz="1175644" hangingPunct="1">
              <a:lnSpc>
                <a:spcPct val="100000"/>
              </a:lnSpc>
              <a:spcBef>
                <a:spcPts val="129"/>
              </a:spcBef>
              <a:spcAft>
                <a:spcPts val="600"/>
              </a:spcAft>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Résultats de la collecte de données, etc.</a:t>
            </a:r>
          </a:p>
        </p:txBody>
      </p:sp>
      <p:sp>
        <p:nvSpPr>
          <p:cNvPr id="2" name="object 2">
            <a:extLst>
              <a:ext uri="{FF2B5EF4-FFF2-40B4-BE49-F238E27FC236}">
                <a16:creationId xmlns:a16="http://schemas.microsoft.com/office/drawing/2014/main" id="{0EA882AC-E067-F247-276A-DC3DEE35DF39}"/>
              </a:ext>
            </a:extLst>
          </p:cNvPr>
          <p:cNvSpPr txBox="1">
            <a:spLocks/>
          </p:cNvSpPr>
          <p:nvPr/>
        </p:nvSpPr>
        <p:spPr>
          <a:xfrm>
            <a:off x="726470" y="427119"/>
            <a:ext cx="10047921"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6. Analyse des indicateurs de performance du trafic et exportation des données</a:t>
            </a:r>
          </a:p>
        </p:txBody>
      </p:sp>
    </p:spTree>
    <p:extLst>
      <p:ext uri="{BB962C8B-B14F-4D97-AF65-F5344CB8AC3E}">
        <p14:creationId xmlns:p14="http://schemas.microsoft.com/office/powerpoint/2010/main" val="177908993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E911ED-C580-4C42-5DED-D62D5B22212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C72EEB3E-DDAE-62C8-5547-F5254171BB00}"/>
              </a:ext>
            </a:extLst>
          </p:cNvPr>
          <p:cNvSpPr txBox="1"/>
          <p:nvPr/>
        </p:nvSpPr>
        <p:spPr>
          <a:xfrm>
            <a:off x="733424" y="912942"/>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6.3 Créer et </a:t>
            </a:r>
            <a:r>
              <a:rPr lang="en-GB" sz="2000" b="1" dirty="0" err="1">
                <a:solidFill>
                  <a:sysClr val="windowText" lastClr="000000"/>
                </a:solidFill>
                <a:latin typeface="Arial"/>
                <a:cs typeface="Arial"/>
              </a:rPr>
              <a:t>analyser </a:t>
            </a:r>
            <a:r>
              <a:rPr lang="en-GB" sz="2000" b="1" dirty="0">
                <a:solidFill>
                  <a:sysClr val="windowText" lastClr="000000"/>
                </a:solidFill>
                <a:latin typeface="Arial"/>
                <a:cs typeface="Arial"/>
              </a:rPr>
              <a:t>des graphiques - Directement depuis VISSIM</a:t>
            </a:r>
          </a:p>
        </p:txBody>
      </p:sp>
      <p:sp>
        <p:nvSpPr>
          <p:cNvPr id="5" name="object 3">
            <a:extLst>
              <a:ext uri="{FF2B5EF4-FFF2-40B4-BE49-F238E27FC236}">
                <a16:creationId xmlns:a16="http://schemas.microsoft.com/office/drawing/2014/main" id="{74AB0741-88F2-B09C-5CB7-4496516C7594}"/>
              </a:ext>
            </a:extLst>
          </p:cNvPr>
          <p:cNvSpPr txBox="1"/>
          <p:nvPr/>
        </p:nvSpPr>
        <p:spPr>
          <a:xfrm>
            <a:off x="733424" y="1428547"/>
            <a:ext cx="10725146" cy="583310"/>
          </a:xfrm>
          <a:prstGeom prst="rect">
            <a:avLst/>
          </a:prstGeom>
        </p:spPr>
        <p:txBody>
          <a:bodyPr vert="horz" wrap="square" lIns="0" tIns="16329" rIns="0" bIns="0" rtlCol="0">
            <a:spAutoFit/>
          </a:bodyPr>
          <a:lstStyle/>
          <a:p>
            <a:pPr marL="244928" lvl="1" indent="-228600" defTabSz="1175644" hangingPunct="1">
              <a:lnSpc>
                <a:spcPct val="100000"/>
              </a:lnSpc>
              <a:spcBef>
                <a:spcPts val="129"/>
              </a:spcBef>
              <a:buFont typeface="+mj-lt"/>
              <a:buAutoNum type="arabicPeriod"/>
            </a:pPr>
            <a:r>
              <a:rPr lang="en-GB" sz="1800" dirty="0">
                <a:solidFill>
                  <a:sysClr val="windowText" lastClr="000000"/>
                </a:solidFill>
                <a:latin typeface="Arial"/>
                <a:cs typeface="Arial"/>
              </a:rPr>
              <a:t>Sélectionnez toutes les cellules et </a:t>
            </a:r>
            <a:r>
              <a:rPr lang="en-GB" sz="1800" b="1" dirty="0">
                <a:solidFill>
                  <a:sysClr val="windowText" lastClr="000000"/>
                </a:solidFill>
                <a:latin typeface="Arial"/>
                <a:cs typeface="Arial"/>
              </a:rPr>
              <a:t>cliquez avec le bouton droit </a:t>
            </a:r>
            <a:r>
              <a:rPr lang="en-GB" sz="1800" dirty="0">
                <a:solidFill>
                  <a:sysClr val="windowText" lastClr="000000"/>
                </a:solidFill>
                <a:latin typeface="Arial"/>
                <a:cs typeface="Arial"/>
              </a:rPr>
              <a:t>sur le tableau de données sélectionné.</a:t>
            </a:r>
          </a:p>
          <a:p>
            <a:pPr marL="244928" lvl="1" indent="-228600" defTabSz="1175644" hangingPunct="1">
              <a:lnSpc>
                <a:spcPct val="100000"/>
              </a:lnSpc>
              <a:spcBef>
                <a:spcPts val="129"/>
              </a:spcBef>
              <a:buFont typeface="+mj-lt"/>
              <a:buAutoNum type="arabicPeriod"/>
            </a:pPr>
            <a:r>
              <a:rPr lang="en-GB" sz="1800" dirty="0">
                <a:solidFill>
                  <a:sysClr val="windowText" lastClr="000000"/>
                </a:solidFill>
                <a:latin typeface="Arial"/>
                <a:cs typeface="Arial"/>
              </a:rPr>
              <a:t>Choisissez </a:t>
            </a:r>
            <a:r>
              <a:rPr lang="en-GB" sz="1800" b="1" dirty="0">
                <a:solidFill>
                  <a:sysClr val="windowText" lastClr="000000"/>
                </a:solidFill>
                <a:latin typeface="Arial"/>
                <a:cs typeface="Arial"/>
              </a:rPr>
              <a:t>Ajouter un graphique </a:t>
            </a:r>
            <a:r>
              <a:rPr lang="en-GB" sz="1800" dirty="0">
                <a:solidFill>
                  <a:sysClr val="windowText" lastClr="000000"/>
                </a:solidFill>
                <a:latin typeface="Arial"/>
                <a:cs typeface="Arial"/>
              </a:rPr>
              <a:t>ou </a:t>
            </a:r>
            <a:r>
              <a:rPr lang="en-GB" sz="1800" b="1" dirty="0">
                <a:solidFill>
                  <a:sysClr val="windowText" lastClr="000000"/>
                </a:solidFill>
                <a:latin typeface="Arial"/>
                <a:cs typeface="Arial"/>
              </a:rPr>
              <a:t>Créer un graphique</a:t>
            </a:r>
            <a:r>
              <a:rPr lang="en-GB" sz="1800" dirty="0">
                <a:solidFill>
                  <a:sysClr val="windowText" lastClr="000000"/>
                </a:solidFill>
                <a:latin typeface="Arial"/>
                <a:cs typeface="Arial"/>
              </a:rPr>
              <a:t>. Une boîte de dialogue de graphique s'affiche.</a:t>
            </a:r>
          </a:p>
        </p:txBody>
      </p:sp>
      <p:sp>
        <p:nvSpPr>
          <p:cNvPr id="7" name="object 3">
            <a:extLst>
              <a:ext uri="{FF2B5EF4-FFF2-40B4-BE49-F238E27FC236}">
                <a16:creationId xmlns:a16="http://schemas.microsoft.com/office/drawing/2014/main" id="{1371F3CC-1AC3-497E-02CF-1A2D2751AD22}"/>
              </a:ext>
            </a:extLst>
          </p:cNvPr>
          <p:cNvSpPr txBox="1"/>
          <p:nvPr/>
        </p:nvSpPr>
        <p:spPr>
          <a:xfrm>
            <a:off x="726470" y="2283828"/>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Personnalisez le graphique :</a:t>
            </a:r>
          </a:p>
        </p:txBody>
      </p:sp>
      <p:sp>
        <p:nvSpPr>
          <p:cNvPr id="9" name="object 3">
            <a:extLst>
              <a:ext uri="{FF2B5EF4-FFF2-40B4-BE49-F238E27FC236}">
                <a16:creationId xmlns:a16="http://schemas.microsoft.com/office/drawing/2014/main" id="{81400F45-4921-A93C-0902-6DD9EDBE97B5}"/>
              </a:ext>
            </a:extLst>
          </p:cNvPr>
          <p:cNvSpPr txBox="1"/>
          <p:nvPr/>
        </p:nvSpPr>
        <p:spPr>
          <a:xfrm>
            <a:off x="733424" y="2695628"/>
            <a:ext cx="5615618" cy="3566178"/>
          </a:xfrm>
          <a:prstGeom prst="rect">
            <a:avLst/>
          </a:prstGeom>
        </p:spPr>
        <p:txBody>
          <a:bodyPr vert="horz" wrap="square" lIns="0" tIns="16329" rIns="0" bIns="0" rtlCol="0">
            <a:spAutoFit/>
          </a:bodyPr>
          <a:lstStyle/>
          <a:p>
            <a:pPr marL="16328" lvl="1" indent="0" defTabSz="1175644" hangingPunct="1">
              <a:lnSpc>
                <a:spcPct val="100000"/>
              </a:lnSpc>
              <a:spcBef>
                <a:spcPts val="129"/>
              </a:spcBef>
            </a:pPr>
            <a:r>
              <a:rPr lang="en-GB" sz="1600" dirty="0">
                <a:solidFill>
                  <a:sysClr val="windowText" lastClr="000000"/>
                </a:solidFill>
                <a:latin typeface="Arial"/>
                <a:cs typeface="Arial"/>
              </a:rPr>
              <a:t>Dans la fenêtre des paramètres du graphique :</a:t>
            </a:r>
          </a:p>
          <a:p>
            <a:pPr marL="244928" lvl="1" indent="-228600" defTabSz="1175644" hangingPunct="1">
              <a:lnSpc>
                <a:spcPct val="100000"/>
              </a:lnSpc>
              <a:spcBef>
                <a:spcPts val="129"/>
              </a:spcBef>
              <a:buFont typeface="+mj-lt"/>
              <a:buAutoNum type="arabicPeriod"/>
            </a:pPr>
            <a:r>
              <a:rPr lang="en-GB" sz="1600" b="1" dirty="0">
                <a:solidFill>
                  <a:sysClr val="windowText" lastClr="000000"/>
                </a:solidFill>
                <a:latin typeface="Arial"/>
                <a:cs typeface="Arial"/>
              </a:rPr>
              <a:t>Choisissez l'axe x et l'axe y :</a:t>
            </a:r>
          </a:p>
          <a:p>
            <a:pPr marL="276225" lvl="1" indent="0" defTabSz="1175644" hangingPunct="1">
              <a:lnSpc>
                <a:spcPct val="100000"/>
              </a:lnSpc>
              <a:spcBef>
                <a:spcPts val="129"/>
              </a:spcBef>
            </a:pPr>
            <a:r>
              <a:rPr lang="en-US" sz="1600" dirty="0">
                <a:solidFill>
                  <a:sysClr val="windowText" lastClr="000000"/>
                </a:solidFill>
                <a:latin typeface="Arial"/>
                <a:cs typeface="Arial"/>
              </a:rPr>
              <a:t>✅ </a:t>
            </a:r>
            <a:r>
              <a:rPr lang="en-GB" sz="1600" dirty="0">
                <a:solidFill>
                  <a:sysClr val="windowText" lastClr="000000"/>
                </a:solidFill>
                <a:latin typeface="Arial"/>
                <a:cs typeface="Arial"/>
              </a:rPr>
              <a:t>Axe X : scénario, mouvement ou intervalle de temps</a:t>
            </a:r>
          </a:p>
          <a:p>
            <a:pPr marL="276225" lvl="1" indent="0" defTabSz="1175644" hangingPunct="1">
              <a:lnSpc>
                <a:spcPct val="100000"/>
              </a:lnSpc>
              <a:spcBef>
                <a:spcPts val="129"/>
              </a:spcBef>
            </a:pPr>
            <a:r>
              <a:rPr lang="en-US" sz="1600" dirty="0">
                <a:solidFill>
                  <a:sysClr val="windowText" lastClr="000000"/>
                </a:solidFill>
                <a:latin typeface="Arial"/>
                <a:cs typeface="Arial"/>
              </a:rPr>
              <a:t>✅ </a:t>
            </a:r>
            <a:r>
              <a:rPr lang="en-GB" sz="1600" dirty="0">
                <a:solidFill>
                  <a:sysClr val="windowText" lastClr="000000"/>
                </a:solidFill>
                <a:latin typeface="Arial"/>
                <a:cs typeface="Arial"/>
              </a:rPr>
              <a:t>Axe Y : longueur moyenne de la file d'attente, </a:t>
            </a:r>
            <a:br>
              <a:rPr lang="en-GB" sz="1600" dirty="0">
                <a:solidFill>
                  <a:sysClr val="windowText" lastClr="000000"/>
                </a:solidFill>
                <a:latin typeface="Arial"/>
                <a:cs typeface="Arial"/>
              </a:rPr>
            </a:br>
            <a:r>
              <a:rPr lang="en-GB" sz="1600" dirty="0">
                <a:solidFill>
                  <a:sysClr val="windowText" lastClr="000000"/>
                </a:solidFill>
                <a:latin typeface="Arial"/>
                <a:cs typeface="Arial"/>
              </a:rPr>
              <a:t>      retard moyen, temps de trajet, etc.</a:t>
            </a:r>
          </a:p>
          <a:p>
            <a:pPr marL="244928" lvl="1" indent="-228600" defTabSz="1175644" hangingPunct="1">
              <a:lnSpc>
                <a:spcPct val="100000"/>
              </a:lnSpc>
              <a:spcBef>
                <a:spcPts val="129"/>
              </a:spcBef>
              <a:buFont typeface="+mj-lt"/>
              <a:buAutoNum type="arabicPeriod" startAt="2"/>
            </a:pPr>
            <a:r>
              <a:rPr lang="en-GB" sz="1600" b="1" dirty="0">
                <a:solidFill>
                  <a:sysClr val="windowText" lastClr="000000"/>
                </a:solidFill>
                <a:latin typeface="Arial"/>
                <a:cs typeface="Arial"/>
              </a:rPr>
              <a:t>Choisissez le type de graphique :</a:t>
            </a:r>
          </a:p>
          <a:p>
            <a:pPr marL="276225" lvl="1" indent="0" defTabSz="1175644" hangingPunct="1">
              <a:lnSpc>
                <a:spcPct val="100000"/>
              </a:lnSpc>
              <a:spcBef>
                <a:spcPts val="129"/>
              </a:spcBef>
            </a:pPr>
            <a:r>
              <a:rPr lang="en-US" sz="1600" dirty="0">
                <a:solidFill>
                  <a:sysClr val="windowText" lastClr="000000"/>
                </a:solidFill>
                <a:latin typeface="Arial"/>
                <a:cs typeface="Arial"/>
              </a:rPr>
              <a:t>✅ </a:t>
            </a:r>
            <a:r>
              <a:rPr lang="en-GB" sz="1600" dirty="0">
                <a:solidFill>
                  <a:sysClr val="windowText" lastClr="000000"/>
                </a:solidFill>
                <a:latin typeface="Arial"/>
                <a:cs typeface="Arial"/>
              </a:rPr>
              <a:t>Graphique linéaire (pour les tendances du temps de trajet)</a:t>
            </a:r>
          </a:p>
          <a:p>
            <a:pPr marL="276225" lvl="1" indent="0" defTabSz="1175644" hangingPunct="1">
              <a:lnSpc>
                <a:spcPct val="100000"/>
              </a:lnSpc>
              <a:spcBef>
                <a:spcPts val="129"/>
              </a:spcBef>
            </a:pPr>
            <a:r>
              <a:rPr lang="en-US" sz="1600" dirty="0">
                <a:solidFill>
                  <a:sysClr val="windowText" lastClr="000000"/>
                </a:solidFill>
                <a:latin typeface="Arial"/>
                <a:cs typeface="Arial"/>
              </a:rPr>
              <a:t>✅ </a:t>
            </a:r>
            <a:r>
              <a:rPr lang="en-GB" sz="1600" dirty="0">
                <a:solidFill>
                  <a:sysClr val="windowText" lastClr="000000"/>
                </a:solidFill>
                <a:latin typeface="Arial"/>
                <a:cs typeface="Arial"/>
              </a:rPr>
              <a:t>Graphique à barres (pour la longueur de la file d'attente, la comparaison des retards </a:t>
            </a:r>
            <a:br>
              <a:rPr lang="en-GB" sz="1600" dirty="0">
                <a:solidFill>
                  <a:sysClr val="windowText" lastClr="000000"/>
                </a:solidFill>
                <a:latin typeface="Arial"/>
                <a:cs typeface="Arial"/>
              </a:rPr>
            </a:br>
            <a:r>
              <a:rPr lang="en-GB" sz="1600" dirty="0">
                <a:solidFill>
                  <a:sysClr val="windowText" lastClr="000000"/>
                </a:solidFill>
                <a:latin typeface="Arial"/>
                <a:cs typeface="Arial"/>
              </a:rPr>
              <a:t>      )</a:t>
            </a:r>
          </a:p>
          <a:p>
            <a:pPr marL="244928" lvl="1" indent="-228600" defTabSz="1175644" hangingPunct="1">
              <a:lnSpc>
                <a:spcPct val="100000"/>
              </a:lnSpc>
              <a:spcBef>
                <a:spcPts val="129"/>
              </a:spcBef>
              <a:buFont typeface="+mj-lt"/>
              <a:buAutoNum type="arabicPeriod" startAt="3"/>
            </a:pPr>
            <a:r>
              <a:rPr lang="en-GB" sz="1600" b="1" dirty="0">
                <a:solidFill>
                  <a:sysClr val="windowText" lastClr="000000"/>
                </a:solidFill>
                <a:latin typeface="Arial"/>
                <a:cs typeface="Arial"/>
              </a:rPr>
              <a:t>Vous pouvez personnaliser :</a:t>
            </a:r>
          </a:p>
          <a:p>
            <a:pPr marL="276225" lvl="1" indent="0" defTabSz="1175644" hangingPunct="1">
              <a:lnSpc>
                <a:spcPct val="100000"/>
              </a:lnSpc>
              <a:spcBef>
                <a:spcPts val="129"/>
              </a:spcBef>
            </a:pPr>
            <a:r>
              <a:rPr lang="en-US" sz="1600" dirty="0">
                <a:solidFill>
                  <a:sysClr val="windowText" lastClr="000000"/>
                </a:solidFill>
                <a:latin typeface="Arial"/>
                <a:cs typeface="Arial"/>
              </a:rPr>
              <a:t>✅ </a:t>
            </a:r>
            <a:r>
              <a:rPr lang="en-GB" sz="1600" dirty="0" err="1">
                <a:solidFill>
                  <a:sysClr val="windowText" lastClr="000000"/>
                </a:solidFill>
                <a:latin typeface="Arial"/>
                <a:cs typeface="Arial"/>
              </a:rPr>
              <a:t>Les couleurs</a:t>
            </a:r>
            <a:r>
              <a:rPr lang="en-GB" sz="1600" dirty="0">
                <a:solidFill>
                  <a:sysClr val="windowText" lastClr="000000"/>
                </a:solidFill>
                <a:latin typeface="Arial"/>
                <a:cs typeface="Arial"/>
              </a:rPr>
              <a:t>, les étiquettes des axes, les titres, l'affichage de la légende</a:t>
            </a:r>
          </a:p>
        </p:txBody>
      </p:sp>
      <p:pic>
        <p:nvPicPr>
          <p:cNvPr id="12" name="Picture 11" descr="A screenshot of a computer&#10;&#10;AI-generated content may be incorrect.">
            <a:extLst>
              <a:ext uri="{FF2B5EF4-FFF2-40B4-BE49-F238E27FC236}">
                <a16:creationId xmlns:a16="http://schemas.microsoft.com/office/drawing/2014/main" id="{03AD2161-6664-5A75-6F4B-8A4B4273DE90}"/>
              </a:ext>
            </a:extLst>
          </p:cNvPr>
          <p:cNvPicPr>
            <a:picLocks noChangeAspect="1"/>
          </p:cNvPicPr>
          <p:nvPr/>
        </p:nvPicPr>
        <p:blipFill>
          <a:blip r:embed="rId2"/>
          <a:stretch>
            <a:fillRect/>
          </a:stretch>
        </p:blipFill>
        <p:spPr>
          <a:xfrm>
            <a:off x="6418576" y="2651172"/>
            <a:ext cx="5039995" cy="3473450"/>
          </a:xfrm>
          <a:prstGeom prst="rect">
            <a:avLst/>
          </a:prstGeom>
        </p:spPr>
      </p:pic>
      <p:sp>
        <p:nvSpPr>
          <p:cNvPr id="2" name="object 2">
            <a:extLst>
              <a:ext uri="{FF2B5EF4-FFF2-40B4-BE49-F238E27FC236}">
                <a16:creationId xmlns:a16="http://schemas.microsoft.com/office/drawing/2014/main" id="{CFA0D8AC-5555-0FA1-F59A-45032DCD249B}"/>
              </a:ext>
            </a:extLst>
          </p:cNvPr>
          <p:cNvSpPr txBox="1">
            <a:spLocks/>
          </p:cNvSpPr>
          <p:nvPr/>
        </p:nvSpPr>
        <p:spPr>
          <a:xfrm>
            <a:off x="726470" y="427119"/>
            <a:ext cx="10125559"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6. Analyse des indicateurs de performance du trafic et exportation des données</a:t>
            </a:r>
          </a:p>
        </p:txBody>
      </p:sp>
    </p:spTree>
    <p:extLst>
      <p:ext uri="{BB962C8B-B14F-4D97-AF65-F5344CB8AC3E}">
        <p14:creationId xmlns:p14="http://schemas.microsoft.com/office/powerpoint/2010/main" val="63808962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27409D-19A8-C5A1-2B14-D367AB58187A}"/>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D90BC0F8-40A1-6294-624B-B758E3574DF0}"/>
              </a:ext>
            </a:extLst>
          </p:cNvPr>
          <p:cNvSpPr txBox="1"/>
          <p:nvPr/>
        </p:nvSpPr>
        <p:spPr>
          <a:xfrm>
            <a:off x="733424" y="1025080"/>
            <a:ext cx="10725152" cy="295175"/>
          </a:xfrm>
          <a:prstGeom prst="rect">
            <a:avLst/>
          </a:prstGeom>
          <a:noFill/>
        </p:spPr>
        <p:txBody>
          <a:bodyPr vert="horz" wrap="square" lIns="0" tIns="18000" rIns="0" bIns="0" rtlCol="0">
            <a:spAutoFit/>
          </a:bodyPr>
          <a:lstStyle/>
          <a:p>
            <a:pPr marL="16328" defTabSz="1175644" hangingPunct="1">
              <a:lnSpc>
                <a:spcPct val="100000"/>
              </a:lnSpc>
              <a:spcBef>
                <a:spcPts val="129"/>
              </a:spcBef>
            </a:pPr>
            <a:r>
              <a:rPr lang="en-GB" sz="1800" b="1" dirty="0" err="1">
                <a:solidFill>
                  <a:sysClr val="windowText" lastClr="000000"/>
                </a:solidFill>
                <a:latin typeface="Arial"/>
                <a:cs typeface="Arial"/>
              </a:rPr>
              <a:t>Analyser </a:t>
            </a:r>
            <a:r>
              <a:rPr lang="en-GB" sz="1800" b="1" dirty="0">
                <a:solidFill>
                  <a:sysClr val="windowText" lastClr="000000"/>
                </a:solidFill>
                <a:latin typeface="Arial"/>
                <a:cs typeface="Arial"/>
              </a:rPr>
              <a:t>les graphiques :</a:t>
            </a:r>
          </a:p>
        </p:txBody>
      </p:sp>
      <p:sp>
        <p:nvSpPr>
          <p:cNvPr id="5" name="object 3">
            <a:extLst>
              <a:ext uri="{FF2B5EF4-FFF2-40B4-BE49-F238E27FC236}">
                <a16:creationId xmlns:a16="http://schemas.microsoft.com/office/drawing/2014/main" id="{222835DE-EF24-401E-4563-964459886A00}"/>
              </a:ext>
            </a:extLst>
          </p:cNvPr>
          <p:cNvSpPr txBox="1"/>
          <p:nvPr/>
        </p:nvSpPr>
        <p:spPr>
          <a:xfrm>
            <a:off x="733424" y="1463051"/>
            <a:ext cx="4175006" cy="1947786"/>
          </a:xfrm>
          <a:prstGeom prst="rect">
            <a:avLst/>
          </a:prstGeom>
        </p:spPr>
        <p:txBody>
          <a:bodyPr vert="horz" wrap="square" lIns="0" tIns="16329" rIns="0" bIns="0" rtlCol="0">
            <a:spAutoFit/>
          </a:bodyPr>
          <a:lstStyle/>
          <a:p>
            <a:pPr marL="244928" lvl="1" indent="-228600" defTabSz="1175644" hangingPunct="1">
              <a:lnSpc>
                <a:spcPct val="100000"/>
              </a:lnSpc>
              <a:spcBef>
                <a:spcPts val="129"/>
              </a:spcBef>
              <a:spcAft>
                <a:spcPts val="600"/>
              </a:spcAft>
              <a:buFont typeface="+mj-lt"/>
              <a:buAutoNum type="arabicPeriod"/>
            </a:pPr>
            <a:r>
              <a:rPr lang="en-GB" sz="1800" dirty="0">
                <a:solidFill>
                  <a:sysClr val="windowText" lastClr="000000"/>
                </a:solidFill>
                <a:latin typeface="Arial"/>
                <a:cs typeface="Arial"/>
              </a:rPr>
              <a:t>Vérifiez visuellement si le nouveau timing des feux :</a:t>
            </a:r>
          </a:p>
          <a:p>
            <a:pPr marL="276225" lvl="1" indent="0" defTabSz="1175644" hangingPunct="1">
              <a:lnSpc>
                <a:spcPct val="100000"/>
              </a:lnSpc>
              <a:spcBef>
                <a:spcPts val="129"/>
              </a:spcBef>
              <a:spcAft>
                <a:spcPts val="600"/>
              </a:spcAft>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Réduction de la longueur moyenne des files d'attente</a:t>
            </a:r>
          </a:p>
          <a:p>
            <a:pPr marL="276225" lvl="1" indent="0" defTabSz="1175644" hangingPunct="1">
              <a:lnSpc>
                <a:spcPct val="100000"/>
              </a:lnSpc>
              <a:spcBef>
                <a:spcPts val="129"/>
              </a:spcBef>
              <a:spcAft>
                <a:spcPts val="600"/>
              </a:spcAft>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Réduit les temps de trajet</a:t>
            </a:r>
          </a:p>
          <a:p>
            <a:pPr marL="276225" lvl="1" indent="0" defTabSz="1175644" hangingPunct="1">
              <a:lnSpc>
                <a:spcPct val="100000"/>
              </a:lnSpc>
              <a:spcBef>
                <a:spcPts val="129"/>
              </a:spcBef>
              <a:spcAft>
                <a:spcPts val="600"/>
              </a:spcAft>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Amélioration du débit</a:t>
            </a:r>
          </a:p>
        </p:txBody>
      </p:sp>
      <p:sp>
        <p:nvSpPr>
          <p:cNvPr id="7" name="object 3">
            <a:extLst>
              <a:ext uri="{FF2B5EF4-FFF2-40B4-BE49-F238E27FC236}">
                <a16:creationId xmlns:a16="http://schemas.microsoft.com/office/drawing/2014/main" id="{B8E3AAAC-BCD9-4569-2AD3-509975196888}"/>
              </a:ext>
            </a:extLst>
          </p:cNvPr>
          <p:cNvSpPr txBox="1"/>
          <p:nvPr/>
        </p:nvSpPr>
        <p:spPr>
          <a:xfrm>
            <a:off x="726282" y="3478552"/>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Enregistrer les graphiques :</a:t>
            </a:r>
          </a:p>
        </p:txBody>
      </p:sp>
      <p:sp>
        <p:nvSpPr>
          <p:cNvPr id="9" name="object 3">
            <a:extLst>
              <a:ext uri="{FF2B5EF4-FFF2-40B4-BE49-F238E27FC236}">
                <a16:creationId xmlns:a16="http://schemas.microsoft.com/office/drawing/2014/main" id="{7D19D536-AC24-68BD-2C5F-438461E8A628}"/>
              </a:ext>
            </a:extLst>
          </p:cNvPr>
          <p:cNvSpPr txBox="1"/>
          <p:nvPr/>
        </p:nvSpPr>
        <p:spPr>
          <a:xfrm>
            <a:off x="726281" y="3868473"/>
            <a:ext cx="4182149" cy="1768250"/>
          </a:xfrm>
          <a:prstGeom prst="rect">
            <a:avLst/>
          </a:prstGeom>
        </p:spPr>
        <p:txBody>
          <a:bodyPr vert="horz" wrap="square" lIns="0" tIns="16329" rIns="0" bIns="0" rtlCol="0">
            <a:spAutoFit/>
          </a:bodyPr>
          <a:lstStyle/>
          <a:p>
            <a:pPr marL="244928" lvl="1" indent="-228600" defTabSz="1175644" hangingPunct="1">
              <a:lnSpc>
                <a:spcPct val="100000"/>
              </a:lnSpc>
              <a:spcBef>
                <a:spcPts val="129"/>
              </a:spcBef>
              <a:spcAft>
                <a:spcPts val="600"/>
              </a:spcAft>
              <a:buFont typeface="+mj-lt"/>
              <a:buAutoNum type="arabicPeriod"/>
            </a:pPr>
            <a:r>
              <a:rPr lang="en-GB" sz="1800" dirty="0">
                <a:solidFill>
                  <a:sysClr val="windowText" lastClr="000000"/>
                </a:solidFill>
                <a:latin typeface="Arial"/>
                <a:cs typeface="Arial"/>
              </a:rPr>
              <a:t>Vous pouvez enregistrer les graphiques :</a:t>
            </a:r>
          </a:p>
          <a:p>
            <a:pPr marL="276225" lvl="1" indent="0" defTabSz="1175644" hangingPunct="1">
              <a:lnSpc>
                <a:spcPct val="100000"/>
              </a:lnSpc>
              <a:spcBef>
                <a:spcPts val="129"/>
              </a:spcBef>
              <a:spcAft>
                <a:spcPts val="600"/>
              </a:spcAft>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Cliquez sur le bouton « Enregistrer le graphique » </a:t>
            </a:r>
            <a:br>
              <a:rPr lang="en-GB" sz="1800" dirty="0">
                <a:solidFill>
                  <a:sysClr val="windowText" lastClr="000000"/>
                </a:solidFill>
                <a:latin typeface="Arial"/>
                <a:cs typeface="Arial"/>
              </a:rPr>
            </a:br>
            <a:r>
              <a:rPr lang="en-GB" sz="1800" dirty="0">
                <a:solidFill>
                  <a:sysClr val="windowText" lastClr="000000"/>
                </a:solidFill>
                <a:latin typeface="Arial"/>
                <a:cs typeface="Arial"/>
              </a:rPr>
              <a:t>      → Enregistrer en tant qu'image (.</a:t>
            </a:r>
            <a:r>
              <a:rPr lang="en-GB" sz="1800" dirty="0" err="1">
                <a:solidFill>
                  <a:sysClr val="windowText" lastClr="000000"/>
                </a:solidFill>
                <a:latin typeface="Arial"/>
                <a:cs typeface="Arial"/>
              </a:rPr>
              <a:t>png</a:t>
            </a:r>
            <a:r>
              <a:rPr lang="en-GB" sz="1800" dirty="0">
                <a:solidFill>
                  <a:sysClr val="windowText" lastClr="000000"/>
                </a:solidFill>
                <a:latin typeface="Arial"/>
                <a:cs typeface="Arial"/>
              </a:rPr>
              <a:t>, .jpg)</a:t>
            </a:r>
          </a:p>
        </p:txBody>
      </p:sp>
      <p:pic>
        <p:nvPicPr>
          <p:cNvPr id="4" name="Picture 3" descr="A screenshot of a computer&#10;&#10;AI-generated content may be incorrect.">
            <a:extLst>
              <a:ext uri="{FF2B5EF4-FFF2-40B4-BE49-F238E27FC236}">
                <a16:creationId xmlns:a16="http://schemas.microsoft.com/office/drawing/2014/main" id="{ACF7491A-4390-953A-EBB1-E61247071EE2}"/>
              </a:ext>
            </a:extLst>
          </p:cNvPr>
          <p:cNvPicPr>
            <a:picLocks noChangeAspect="1"/>
          </p:cNvPicPr>
          <p:nvPr/>
        </p:nvPicPr>
        <p:blipFill>
          <a:blip r:embed="rId2"/>
          <a:stretch>
            <a:fillRect/>
          </a:stretch>
        </p:blipFill>
        <p:spPr>
          <a:xfrm>
            <a:off x="5047861" y="1514807"/>
            <a:ext cx="6403573" cy="4409164"/>
          </a:xfrm>
          <a:prstGeom prst="rect">
            <a:avLst/>
          </a:prstGeom>
        </p:spPr>
      </p:pic>
      <p:sp>
        <p:nvSpPr>
          <p:cNvPr id="2" name="object 2">
            <a:extLst>
              <a:ext uri="{FF2B5EF4-FFF2-40B4-BE49-F238E27FC236}">
                <a16:creationId xmlns:a16="http://schemas.microsoft.com/office/drawing/2014/main" id="{75481776-5804-9B23-C57B-014E11C3A055}"/>
              </a:ext>
            </a:extLst>
          </p:cNvPr>
          <p:cNvSpPr txBox="1">
            <a:spLocks/>
          </p:cNvSpPr>
          <p:nvPr/>
        </p:nvSpPr>
        <p:spPr>
          <a:xfrm>
            <a:off x="726471" y="427119"/>
            <a:ext cx="10108306"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6. Analyse des indicateurs de performance du trafic et exportation des données</a:t>
            </a:r>
          </a:p>
        </p:txBody>
      </p:sp>
    </p:spTree>
    <p:extLst>
      <p:ext uri="{BB962C8B-B14F-4D97-AF65-F5344CB8AC3E}">
        <p14:creationId xmlns:p14="http://schemas.microsoft.com/office/powerpoint/2010/main" val="418310942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A84F1B-B074-3F63-D496-35B24E758E54}"/>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C13A9F78-414A-C0ED-CF79-0CEF4342F413}"/>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6.4 Exporter les données au format CSV</a:t>
            </a:r>
          </a:p>
        </p:txBody>
      </p:sp>
      <p:sp>
        <p:nvSpPr>
          <p:cNvPr id="5" name="object 3">
            <a:extLst>
              <a:ext uri="{FF2B5EF4-FFF2-40B4-BE49-F238E27FC236}">
                <a16:creationId xmlns:a16="http://schemas.microsoft.com/office/drawing/2014/main" id="{3EA1F34A-DE97-E9B2-AA61-742329D14322}"/>
              </a:ext>
            </a:extLst>
          </p:cNvPr>
          <p:cNvSpPr txBox="1"/>
          <p:nvPr/>
        </p:nvSpPr>
        <p:spPr>
          <a:xfrm>
            <a:off x="733423" y="1514807"/>
            <a:ext cx="8410577" cy="860309"/>
          </a:xfrm>
          <a:prstGeom prst="rect">
            <a:avLst/>
          </a:prstGeom>
        </p:spPr>
        <p:txBody>
          <a:bodyPr vert="horz" wrap="square" lIns="0" tIns="16329" rIns="0" bIns="0" rtlCol="0">
            <a:spAutoFit/>
          </a:bodyPr>
          <a:lstStyle/>
          <a:p>
            <a:pPr marL="269875" lvl="1" indent="-269875" defTabSz="1175644" hangingPunct="1">
              <a:lnSpc>
                <a:spcPct val="100000"/>
              </a:lnSpc>
              <a:spcBef>
                <a:spcPts val="129"/>
              </a:spcBef>
              <a:buFont typeface="+mj-lt"/>
              <a:buAutoNum type="arabicPeriod"/>
            </a:pPr>
            <a:r>
              <a:rPr lang="en-GB" sz="1800" dirty="0">
                <a:solidFill>
                  <a:sysClr val="windowText" lastClr="000000"/>
                </a:solidFill>
                <a:latin typeface="Arial"/>
                <a:cs typeface="Arial"/>
              </a:rPr>
              <a:t>Cliquez sur le bouton Enregistrer et sélectionnez </a:t>
            </a:r>
            <a:r>
              <a:rPr lang="en-GB" sz="1800" b="1" dirty="0">
                <a:solidFill>
                  <a:sysClr val="windowText" lastClr="000000"/>
                </a:solidFill>
                <a:latin typeface="Arial"/>
                <a:cs typeface="Arial"/>
              </a:rPr>
              <a:t>Enregistrer le fichier CSV</a:t>
            </a:r>
            <a:r>
              <a:rPr lang="en-GB" sz="1800" dirty="0">
                <a:solidFill>
                  <a:sysClr val="windowText" lastClr="000000"/>
                </a:solidFill>
                <a:latin typeface="Arial"/>
                <a:cs typeface="Arial"/>
              </a:rPr>
              <a:t>.</a:t>
            </a:r>
          </a:p>
          <a:p>
            <a:pPr marL="269875" lvl="1" indent="-269875" defTabSz="1175644" hangingPunct="1">
              <a:lnSpc>
                <a:spcPct val="100000"/>
              </a:lnSpc>
              <a:spcBef>
                <a:spcPts val="129"/>
              </a:spcBef>
              <a:buFont typeface="+mj-lt"/>
              <a:buAutoNum type="arabicPeriod"/>
            </a:pPr>
            <a:r>
              <a:rPr lang="en-GB" sz="1800" dirty="0">
                <a:solidFill>
                  <a:sysClr val="windowText" lastClr="000000"/>
                </a:solidFill>
                <a:latin typeface="Arial"/>
                <a:cs typeface="Arial"/>
              </a:rPr>
              <a:t>Enregistrez les fichiers avec des noms clairs :</a:t>
            </a:r>
            <a:br>
              <a:rPr lang="en-GB" sz="1800" dirty="0">
                <a:solidFill>
                  <a:sysClr val="windowText" lastClr="000000"/>
                </a:solidFill>
                <a:latin typeface="Arial"/>
                <a:cs typeface="Arial"/>
              </a:rPr>
            </a:br>
            <a:r>
              <a:rPr lang="en-GB" sz="1800" dirty="0">
                <a:solidFill>
                  <a:sysClr val="windowText" lastClr="000000"/>
                </a:solidFill>
                <a:latin typeface="Arial"/>
                <a:cs typeface="Arial"/>
              </a:rPr>
              <a:t>ex : </a:t>
            </a:r>
            <a:r>
              <a:rPr lang="en-GB" sz="1600" i="1" dirty="0">
                <a:solidFill>
                  <a:sysClr val="windowText" lastClr="000000"/>
                </a:solidFill>
                <a:latin typeface="Arial"/>
                <a:cs typeface="Arial"/>
              </a:rPr>
              <a:t>VISSIM_Lab7_Klagenfurt_Intersection_Queue_Results.csv</a:t>
            </a:r>
          </a:p>
        </p:txBody>
      </p:sp>
      <p:pic>
        <p:nvPicPr>
          <p:cNvPr id="10" name="Picture 9" descr="A screenshot of a computer&#10;&#10;AI-generated content may be incorrect.">
            <a:extLst>
              <a:ext uri="{FF2B5EF4-FFF2-40B4-BE49-F238E27FC236}">
                <a16:creationId xmlns:a16="http://schemas.microsoft.com/office/drawing/2014/main" id="{33586AC2-7A03-A8B6-A26B-4F0D8D953CDA}"/>
              </a:ext>
            </a:extLst>
          </p:cNvPr>
          <p:cNvPicPr>
            <a:picLocks noChangeAspect="1"/>
          </p:cNvPicPr>
          <p:nvPr/>
        </p:nvPicPr>
        <p:blipFill>
          <a:blip r:embed="rId2"/>
          <a:stretch>
            <a:fillRect/>
          </a:stretch>
        </p:blipFill>
        <p:spPr>
          <a:xfrm>
            <a:off x="969503" y="2484363"/>
            <a:ext cx="5408584" cy="3735651"/>
          </a:xfrm>
          <a:prstGeom prst="rect">
            <a:avLst/>
          </a:prstGeom>
        </p:spPr>
      </p:pic>
      <p:sp>
        <p:nvSpPr>
          <p:cNvPr id="2" name="object 2">
            <a:extLst>
              <a:ext uri="{FF2B5EF4-FFF2-40B4-BE49-F238E27FC236}">
                <a16:creationId xmlns:a16="http://schemas.microsoft.com/office/drawing/2014/main" id="{E098B3F4-3A25-262B-69A5-BE6CCCE00C78}"/>
              </a:ext>
            </a:extLst>
          </p:cNvPr>
          <p:cNvSpPr txBox="1">
            <a:spLocks/>
          </p:cNvSpPr>
          <p:nvPr/>
        </p:nvSpPr>
        <p:spPr>
          <a:xfrm>
            <a:off x="726470" y="427119"/>
            <a:ext cx="10125559"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6. Analyse des indicateurs de performance du trafic et exportation des données</a:t>
            </a:r>
          </a:p>
        </p:txBody>
      </p:sp>
    </p:spTree>
    <p:extLst>
      <p:ext uri="{BB962C8B-B14F-4D97-AF65-F5344CB8AC3E}">
        <p14:creationId xmlns:p14="http://schemas.microsoft.com/office/powerpoint/2010/main" val="3598935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095954-B314-256F-E54F-EA046A8AD75E}"/>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6F0FBB77-6C60-2B8C-8664-EE73206FEDA2}"/>
              </a:ext>
            </a:extLst>
          </p:cNvPr>
          <p:cNvSpPr txBox="1"/>
          <p:nvPr/>
        </p:nvSpPr>
        <p:spPr>
          <a:xfrm>
            <a:off x="733424" y="938817"/>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Étude de capacité multimodale – Intersection de Heidelberg, Allemagne :</a:t>
            </a:r>
          </a:p>
        </p:txBody>
      </p:sp>
      <p:sp>
        <p:nvSpPr>
          <p:cNvPr id="7" name="object 3">
            <a:extLst>
              <a:ext uri="{FF2B5EF4-FFF2-40B4-BE49-F238E27FC236}">
                <a16:creationId xmlns:a16="http://schemas.microsoft.com/office/drawing/2014/main" id="{086256A8-6933-0B84-7A53-625DAA000E4E}"/>
              </a:ext>
            </a:extLst>
          </p:cNvPr>
          <p:cNvSpPr txBox="1"/>
          <p:nvPr/>
        </p:nvSpPr>
        <p:spPr>
          <a:xfrm>
            <a:off x="733424" y="1482956"/>
            <a:ext cx="10725152" cy="847485"/>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Cette simulation PTV </a:t>
            </a:r>
            <a:r>
              <a:rPr lang="en-GB" sz="1800" dirty="0" err="1">
                <a:solidFill>
                  <a:sysClr val="windowText" lastClr="000000"/>
                </a:solidFill>
                <a:latin typeface="Arial"/>
                <a:cs typeface="Arial"/>
              </a:rPr>
              <a:t>Vissim </a:t>
            </a:r>
            <a:r>
              <a:rPr lang="en-GB" sz="1800" dirty="0">
                <a:solidFill>
                  <a:sysClr val="windowText" lastClr="000000"/>
                </a:solidFill>
                <a:latin typeface="Arial"/>
                <a:cs typeface="Arial"/>
              </a:rPr>
              <a:t>présente une étude de capacité multimodale du carrefour central situé près de la gare centrale de Heidelberg, en Allemagne. </a:t>
            </a:r>
            <a:r>
              <a:rPr lang="en-GB" sz="1800" dirty="0" err="1">
                <a:solidFill>
                  <a:sysClr val="windowText" lastClr="000000"/>
                </a:solidFill>
                <a:latin typeface="Arial"/>
                <a:cs typeface="Arial"/>
              </a:rPr>
              <a:t>Elle analyse </a:t>
            </a:r>
            <a:r>
              <a:rPr lang="en-GB" sz="1800" dirty="0">
                <a:solidFill>
                  <a:sysClr val="windowText" lastClr="000000"/>
                </a:solidFill>
                <a:latin typeface="Arial"/>
                <a:cs typeface="Arial"/>
              </a:rPr>
              <a:t>l'interaction entre les voitures, les bus, les tramways, les vélos et les piétons afin d'optimiser la circulation.</a:t>
            </a:r>
          </a:p>
        </p:txBody>
      </p:sp>
      <p:sp>
        <p:nvSpPr>
          <p:cNvPr id="4" name="object 3">
            <a:extLst>
              <a:ext uri="{FF2B5EF4-FFF2-40B4-BE49-F238E27FC236}">
                <a16:creationId xmlns:a16="http://schemas.microsoft.com/office/drawing/2014/main" id="{8087A650-DAAB-FD11-93B1-57DFABAEF120}"/>
              </a:ext>
            </a:extLst>
          </p:cNvPr>
          <p:cNvSpPr txBox="1"/>
          <p:nvPr/>
        </p:nvSpPr>
        <p:spPr>
          <a:xfrm>
            <a:off x="7629527" y="2342386"/>
            <a:ext cx="3829050" cy="1162956"/>
          </a:xfrm>
          <a:prstGeom prst="rect">
            <a:avLst/>
          </a:prstGeom>
        </p:spPr>
        <p:txBody>
          <a:bodyPr vert="horz" wrap="square" lIns="0" tIns="16329" rIns="0" bIns="0" rtlCol="0">
            <a:spAutoFit/>
          </a:bodyPr>
          <a:lstStyle/>
          <a:p>
            <a:pPr marL="16328" defTabSz="1175644" hangingPunct="1">
              <a:lnSpc>
                <a:spcPct val="100000"/>
              </a:lnSpc>
              <a:spcBef>
                <a:spcPts val="129"/>
              </a:spcBef>
              <a:defRPr/>
            </a:pPr>
            <a:r>
              <a:rPr lang="en-GB" sz="1800" b="1" dirty="0">
                <a:solidFill>
                  <a:sysClr val="windowText" lastClr="000000"/>
                </a:solidFill>
                <a:latin typeface="Arial"/>
                <a:cs typeface="Arial"/>
              </a:rPr>
              <a:t>Crédits vidéo : </a:t>
            </a:r>
            <a:r>
              <a:rPr lang="en-GB" sz="1800" dirty="0">
                <a:solidFill>
                  <a:sysClr val="windowText" lastClr="000000"/>
                </a:solidFill>
                <a:latin typeface="Arial"/>
                <a:cs typeface="Arial"/>
              </a:rPr>
              <a:t>PTV Group</a:t>
            </a:r>
          </a:p>
          <a:p>
            <a:pPr marL="16328" marR="0" lvl="0" indent="0" algn="l" defTabSz="1175644" rtl="0" eaLnBrk="1" fontAlgn="auto" latinLnBrk="0" hangingPunct="1">
              <a:lnSpc>
                <a:spcPct val="100000"/>
              </a:lnSpc>
              <a:spcBef>
                <a:spcPts val="129"/>
              </a:spcBef>
              <a:spcAft>
                <a:spcPts val="0"/>
              </a:spcAft>
              <a:buClrTx/>
              <a:buSzTx/>
              <a:buFontTx/>
              <a:buNone/>
              <a:tabLst/>
              <a:defRPr/>
            </a:pPr>
            <a:endParaRPr kumimoji="0" lang="en-GB" sz="1800" b="1" i="0" u="none" strike="noStrike" kern="0" cap="none" spc="0" normalizeH="0" baseline="0" noProof="0" dirty="0">
              <a:ln>
                <a:noFill/>
              </a:ln>
              <a:solidFill>
                <a:sysClr val="windowText" lastClr="000000"/>
              </a:solidFill>
              <a:effectLst/>
              <a:uLnTx/>
              <a:uFillTx/>
              <a:latin typeface="Arial"/>
              <a:ea typeface="+mn-ea"/>
              <a:cs typeface="Arial"/>
              <a:sym typeface="Helvetica Neue"/>
            </a:endParaRPr>
          </a:p>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1" i="0" u="none" strike="noStrike" kern="0" cap="none" spc="0" normalizeH="0" baseline="0" noProof="0" dirty="0">
                <a:ln>
                  <a:noFill/>
                </a:ln>
                <a:solidFill>
                  <a:sysClr val="windowText" lastClr="000000"/>
                </a:solidFill>
                <a:effectLst/>
                <a:uLnTx/>
                <a:uFillTx/>
                <a:latin typeface="Arial"/>
                <a:ea typeface="+mn-ea"/>
                <a:cs typeface="Arial"/>
                <a:sym typeface="Helvetica Neue"/>
              </a:rPr>
              <a:t>Lien vers la vidéo : </a:t>
            </a:r>
          </a:p>
          <a:p>
            <a:pPr marL="16328" marR="0" lvl="0" indent="0" algn="l" defTabSz="1175644" rtl="0" eaLnBrk="1" fontAlgn="auto" latinLnBrk="0" hangingPunct="1">
              <a:lnSpc>
                <a:spcPct val="100000"/>
              </a:lnSpc>
              <a:spcBef>
                <a:spcPts val="129"/>
              </a:spcBef>
              <a:spcAft>
                <a:spcPts val="0"/>
              </a:spcAft>
              <a:buClrTx/>
              <a:buSzTx/>
              <a:buFontTx/>
              <a:buNone/>
              <a:tabLst/>
              <a:defRPr/>
            </a:pPr>
            <a:r>
              <a:rPr lang="en-GB" sz="1800" i="1" dirty="0">
                <a:solidFill>
                  <a:sysClr val="windowText" lastClr="000000"/>
                </a:solidFill>
                <a:latin typeface="Arial"/>
                <a:cs typeface="Arial"/>
                <a:hlinkClick r:id="rId4"/>
              </a:rPr>
              <a:t>https://youtu.be/18q4is-xyI8</a:t>
            </a:r>
            <a:endParaRPr kumimoji="0" lang="en-GB" sz="1800" b="0" i="1" u="none" strike="noStrike" kern="0" cap="none" spc="0" normalizeH="0" baseline="0" noProof="0" dirty="0">
              <a:ln>
                <a:noFill/>
              </a:ln>
              <a:solidFill>
                <a:sysClr val="windowText" lastClr="000000"/>
              </a:solidFill>
              <a:effectLst/>
              <a:uLnTx/>
              <a:uFillTx/>
              <a:latin typeface="Arial"/>
              <a:ea typeface="+mn-ea"/>
              <a:cs typeface="Arial"/>
              <a:sym typeface="Helvetica Neue"/>
            </a:endParaRPr>
          </a:p>
        </p:txBody>
      </p:sp>
      <p:sp>
        <p:nvSpPr>
          <p:cNvPr id="10" name="object 2">
            <a:extLst>
              <a:ext uri="{FF2B5EF4-FFF2-40B4-BE49-F238E27FC236}">
                <a16:creationId xmlns:a16="http://schemas.microsoft.com/office/drawing/2014/main" id="{76D0ECDA-6684-F937-09A4-E7D1F9565E9B}"/>
              </a:ext>
            </a:extLst>
          </p:cNvPr>
          <p:cNvSpPr txBox="1">
            <a:spLocks noGrp="1"/>
          </p:cNvSpPr>
          <p:nvPr>
            <p:ph type="title"/>
          </p:nvPr>
        </p:nvSpPr>
        <p:spPr>
          <a:xfrm>
            <a:off x="726469" y="417692"/>
            <a:ext cx="5234383"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Simulation du flux de circulation - Vidéo</a:t>
            </a:r>
          </a:p>
        </p:txBody>
      </p:sp>
      <p:pic>
        <p:nvPicPr>
          <p:cNvPr id="2" name="Online Media 1" title="Multimodal Capacity study Heidelberg | PTV Vissim | Demo">
            <a:hlinkClick r:id="" action="ppaction://media"/>
            <a:extLst>
              <a:ext uri="{FF2B5EF4-FFF2-40B4-BE49-F238E27FC236}">
                <a16:creationId xmlns:a16="http://schemas.microsoft.com/office/drawing/2014/main" id="{D775EA48-2548-B816-80B3-12FE3DD48787}"/>
              </a:ext>
            </a:extLst>
          </p:cNvPr>
          <p:cNvPicPr>
            <a:picLocks noRot="1" noChangeAspect="1"/>
          </p:cNvPicPr>
          <p:nvPr>
            <a:videoFile r:link="rId1"/>
          </p:nvPr>
        </p:nvPicPr>
        <p:blipFill>
          <a:blip r:embed="rId5"/>
          <a:stretch>
            <a:fillRect/>
          </a:stretch>
        </p:blipFill>
        <p:spPr>
          <a:xfrm>
            <a:off x="733423" y="2416704"/>
            <a:ext cx="6632363" cy="3747294"/>
          </a:xfrm>
          <a:prstGeom prst="rect">
            <a:avLst/>
          </a:prstGeom>
        </p:spPr>
      </p:pic>
    </p:spTree>
    <p:extLst>
      <p:ext uri="{BB962C8B-B14F-4D97-AF65-F5344CB8AC3E}">
        <p14:creationId xmlns:p14="http://schemas.microsoft.com/office/powerpoint/2010/main" val="201782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55ED99-2A8C-21A7-C5D3-D4F374D5F180}"/>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FF24CF87-2BAC-4F61-7B2C-A3982B2EF894}"/>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US" sz="3200" b="1" i="0" u="none" strike="noStrike" kern="0" cap="none" spc="0" normalizeH="0" baseline="0" noProof="0" dirty="0">
                <a:ln>
                  <a:noFill/>
                </a:ln>
                <a:solidFill>
                  <a:prstClr val="white"/>
                </a:solidFill>
                <a:effectLst/>
                <a:uLnTx/>
                <a:uFillTx/>
                <a:latin typeface="Calibri"/>
                <a:ea typeface="+mn-ea"/>
                <a:cs typeface="+mn-cs"/>
                <a:sym typeface="Helvetica Neue"/>
              </a:rPr>
              <a:t>Section 07 :</a:t>
            </a:r>
          </a:p>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GB" sz="3200" b="1" i="0" u="none" strike="noStrike" kern="0" cap="none" spc="0" normalizeH="0" baseline="0" noProof="0" dirty="0">
                <a:ln>
                  <a:noFill/>
                </a:ln>
                <a:solidFill>
                  <a:prstClr val="white"/>
                </a:solidFill>
                <a:effectLst/>
                <a:uLnTx/>
                <a:uFillTx/>
                <a:latin typeface="Calibri"/>
                <a:ea typeface="+mn-ea"/>
                <a:cs typeface="+mn-cs"/>
                <a:sym typeface="Helvetica Neue"/>
              </a:rPr>
              <a:t>Devoirs : Devoir n° 1</a:t>
            </a:r>
          </a:p>
        </p:txBody>
      </p:sp>
    </p:spTree>
    <p:extLst>
      <p:ext uri="{BB962C8B-B14F-4D97-AF65-F5344CB8AC3E}">
        <p14:creationId xmlns:p14="http://schemas.microsoft.com/office/powerpoint/2010/main" val="141768608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B684B6-D164-2F3F-95EB-21309075461D}"/>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83866C59-ECE6-60E4-1DA6-E2CB0C02EA8D}"/>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2000" b="1" i="0" u="none" strike="noStrike" kern="0" cap="none" spc="0" normalizeH="0" baseline="0" noProof="0" dirty="0">
                <a:ln>
                  <a:noFill/>
                </a:ln>
                <a:solidFill>
                  <a:sysClr val="windowText" lastClr="000000"/>
                </a:solidFill>
                <a:effectLst/>
                <a:uLnTx/>
                <a:uFillTx/>
                <a:latin typeface="Arial"/>
                <a:ea typeface="+mn-ea"/>
                <a:cs typeface="Arial"/>
                <a:sym typeface="Helvetica Neue"/>
              </a:rPr>
              <a:t>7.1.1 Exercice 1 - Simulation du flux de circulation à l'aide de VISSIM</a:t>
            </a:r>
          </a:p>
        </p:txBody>
      </p:sp>
      <p:sp>
        <p:nvSpPr>
          <p:cNvPr id="5" name="object 3">
            <a:extLst>
              <a:ext uri="{FF2B5EF4-FFF2-40B4-BE49-F238E27FC236}">
                <a16:creationId xmlns:a16="http://schemas.microsoft.com/office/drawing/2014/main" id="{86702944-0874-C40C-B02F-F8CF816A6E87}"/>
              </a:ext>
            </a:extLst>
          </p:cNvPr>
          <p:cNvSpPr txBox="1"/>
          <p:nvPr/>
        </p:nvSpPr>
        <p:spPr>
          <a:xfrm>
            <a:off x="733424" y="1514807"/>
            <a:ext cx="10725152" cy="847485"/>
          </a:xfrm>
          <a:prstGeom prst="rect">
            <a:avLst/>
          </a:prstGeom>
        </p:spPr>
        <p:txBody>
          <a:bodyPr vert="horz" wrap="square" lIns="0" tIns="16329" rIns="0" bIns="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Ce devoir fait partie du laboratoire 7 : Simulation du flux de circulation dans le cours Recherche et analyse des transports. Vous appliquerez les concepts étudiés en classe pour construire et simuler un carrefour à feux tricolores à l'aide de PTV VISSIM, puis vous soumettrez votre travail sous la forme d'un rapport structuré.</a:t>
            </a:r>
          </a:p>
        </p:txBody>
      </p:sp>
      <p:sp>
        <p:nvSpPr>
          <p:cNvPr id="11" name="object 2">
            <a:extLst>
              <a:ext uri="{FF2B5EF4-FFF2-40B4-BE49-F238E27FC236}">
                <a16:creationId xmlns:a16="http://schemas.microsoft.com/office/drawing/2014/main" id="{910D0FDA-BA22-62AF-E16E-4DDB063000A1}"/>
              </a:ext>
            </a:extLst>
          </p:cNvPr>
          <p:cNvSpPr txBox="1">
            <a:spLocks noGrp="1"/>
          </p:cNvSpPr>
          <p:nvPr>
            <p:ph type="title"/>
          </p:nvPr>
        </p:nvSpPr>
        <p:spPr>
          <a:xfrm>
            <a:off x="726468" y="427119"/>
            <a:ext cx="4647789"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7. Devoirs : Devoir 1 – Laboratoire 7</a:t>
            </a:r>
          </a:p>
        </p:txBody>
      </p:sp>
      <p:sp>
        <p:nvSpPr>
          <p:cNvPr id="2" name="object 3">
            <a:extLst>
              <a:ext uri="{FF2B5EF4-FFF2-40B4-BE49-F238E27FC236}">
                <a16:creationId xmlns:a16="http://schemas.microsoft.com/office/drawing/2014/main" id="{844BFDE6-6EEE-6F39-E3CD-40E1BE5D30D8}"/>
              </a:ext>
            </a:extLst>
          </p:cNvPr>
          <p:cNvSpPr txBox="1"/>
          <p:nvPr/>
        </p:nvSpPr>
        <p:spPr>
          <a:xfrm>
            <a:off x="733424" y="2569557"/>
            <a:ext cx="10725152" cy="293487"/>
          </a:xfrm>
          <a:prstGeom prst="rect">
            <a:avLst/>
          </a:prstGeom>
        </p:spPr>
        <p:txBody>
          <a:bodyPr vert="horz" wrap="square" lIns="0" tIns="16329" rIns="0" bIns="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1" i="0" u="none" strike="noStrike" kern="0" cap="none" spc="0" normalizeH="0" baseline="0" noProof="0" dirty="0">
                <a:ln>
                  <a:noFill/>
                </a:ln>
                <a:solidFill>
                  <a:sysClr val="windowText" lastClr="000000"/>
                </a:solidFill>
                <a:effectLst/>
                <a:uLnTx/>
                <a:uFillTx/>
                <a:latin typeface="Arial"/>
                <a:ea typeface="+mn-ea"/>
                <a:cs typeface="Arial"/>
                <a:sym typeface="Helvetica Neue"/>
              </a:rPr>
              <a:t>Objectif du devoir :</a:t>
            </a:r>
          </a:p>
        </p:txBody>
      </p:sp>
      <p:sp>
        <p:nvSpPr>
          <p:cNvPr id="4" name="object 3">
            <a:extLst>
              <a:ext uri="{FF2B5EF4-FFF2-40B4-BE49-F238E27FC236}">
                <a16:creationId xmlns:a16="http://schemas.microsoft.com/office/drawing/2014/main" id="{BDBDA81F-76C8-6544-D3F2-2B330913BB09}"/>
              </a:ext>
            </a:extLst>
          </p:cNvPr>
          <p:cNvSpPr txBox="1"/>
          <p:nvPr/>
        </p:nvSpPr>
        <p:spPr>
          <a:xfrm>
            <a:off x="733424" y="3070309"/>
            <a:ext cx="10725152" cy="570486"/>
          </a:xfrm>
          <a:prstGeom prst="rect">
            <a:avLst/>
          </a:prstGeom>
        </p:spPr>
        <p:txBody>
          <a:bodyPr vert="horz" wrap="square" lIns="0" tIns="16329" rIns="0" bIns="0" rtlCol="0">
            <a:spAutoFit/>
          </a:bodyPr>
          <a:lstStyle/>
          <a:p>
            <a:pPr marL="0" marR="0" lvl="0" indent="0" algn="l" defTabSz="1175644" rtl="0" eaLnBrk="1" fontAlgn="auto" latinLnBrk="0" hangingPunct="1">
              <a:lnSpc>
                <a:spcPct val="100000"/>
              </a:lnSpc>
              <a:spcBef>
                <a:spcPts val="129"/>
              </a:spcBef>
              <a:spcAft>
                <a:spcPts val="600"/>
              </a:spcAft>
              <a:buClrTx/>
              <a:buSzTx/>
              <a:buFontTx/>
              <a:buNone/>
              <a:tabLst/>
              <a:defRPr/>
            </a:pP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L'objectif est de créer un modèle de simulation microscopique simple d'un carrefour réel, de modifier la synchronisation des feux de signalisation et d'évaluer les performances du trafic à l'aide des outils d'analyse de VISSIM.</a:t>
            </a:r>
          </a:p>
        </p:txBody>
      </p:sp>
    </p:spTree>
    <p:extLst>
      <p:ext uri="{BB962C8B-B14F-4D97-AF65-F5344CB8AC3E}">
        <p14:creationId xmlns:p14="http://schemas.microsoft.com/office/powerpoint/2010/main" val="113491728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95D2BF-DB65-54A3-FA4A-32A61E9BE050}"/>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DB07863F-46A2-8072-62C5-F4B2427A8216}"/>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2000" b="1" i="0" u="none" strike="noStrike" kern="0" cap="none" spc="0" normalizeH="0" baseline="0" noProof="0" dirty="0">
                <a:ln>
                  <a:noFill/>
                </a:ln>
                <a:solidFill>
                  <a:sysClr val="windowText" lastClr="000000"/>
                </a:solidFill>
                <a:effectLst/>
                <a:uLnTx/>
                <a:uFillTx/>
                <a:latin typeface="Arial"/>
                <a:ea typeface="+mn-ea"/>
                <a:cs typeface="Arial"/>
                <a:sym typeface="Helvetica Neue"/>
              </a:rPr>
              <a:t>7.1.3 Exercice 1 - Instructions</a:t>
            </a:r>
          </a:p>
        </p:txBody>
      </p:sp>
      <p:sp>
        <p:nvSpPr>
          <p:cNvPr id="5" name="object 3">
            <a:extLst>
              <a:ext uri="{FF2B5EF4-FFF2-40B4-BE49-F238E27FC236}">
                <a16:creationId xmlns:a16="http://schemas.microsoft.com/office/drawing/2014/main" id="{EC6B11C0-112D-986B-1886-56280F45D9F0}"/>
              </a:ext>
            </a:extLst>
          </p:cNvPr>
          <p:cNvSpPr txBox="1"/>
          <p:nvPr/>
        </p:nvSpPr>
        <p:spPr>
          <a:xfrm>
            <a:off x="733424" y="1514807"/>
            <a:ext cx="10725152" cy="293487"/>
          </a:xfrm>
          <a:prstGeom prst="rect">
            <a:avLst/>
          </a:prstGeom>
        </p:spPr>
        <p:txBody>
          <a:bodyPr vert="horz" wrap="square" lIns="0" tIns="16329" rIns="0" bIns="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0" i="0" u="none" strike="noStrike" kern="0" cap="none" spc="0" normalizeH="0" baseline="0" noProof="0" dirty="0">
                <a:ln>
                  <a:noFill/>
                </a:ln>
                <a:solidFill>
                  <a:prstClr val="black"/>
                </a:solidFill>
                <a:effectLst/>
                <a:uLnTx/>
                <a:uFillTx/>
                <a:latin typeface="Arial"/>
                <a:ea typeface="+mn-ea"/>
                <a:cs typeface="Arial"/>
                <a:sym typeface="Helvetica Neue"/>
              </a:rPr>
              <a:t>Suivez ces étapes à l'aide de PTV VISSIM :</a:t>
            </a:r>
          </a:p>
        </p:txBody>
      </p:sp>
      <p:sp>
        <p:nvSpPr>
          <p:cNvPr id="11" name="object 2">
            <a:extLst>
              <a:ext uri="{FF2B5EF4-FFF2-40B4-BE49-F238E27FC236}">
                <a16:creationId xmlns:a16="http://schemas.microsoft.com/office/drawing/2014/main" id="{A11CEADA-461B-462C-DC17-DAE73A6E8F03}"/>
              </a:ext>
            </a:extLst>
          </p:cNvPr>
          <p:cNvSpPr txBox="1">
            <a:spLocks noGrp="1"/>
          </p:cNvSpPr>
          <p:nvPr>
            <p:ph type="title"/>
          </p:nvPr>
        </p:nvSpPr>
        <p:spPr>
          <a:xfrm>
            <a:off x="726469" y="427119"/>
            <a:ext cx="3146791"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7. Devoirs : instructions</a:t>
            </a:r>
          </a:p>
        </p:txBody>
      </p:sp>
      <p:sp>
        <p:nvSpPr>
          <p:cNvPr id="6" name="object 3">
            <a:extLst>
              <a:ext uri="{FF2B5EF4-FFF2-40B4-BE49-F238E27FC236}">
                <a16:creationId xmlns:a16="http://schemas.microsoft.com/office/drawing/2014/main" id="{B4F4E707-6118-66E6-E1CE-8F8B0004B4FE}"/>
              </a:ext>
            </a:extLst>
          </p:cNvPr>
          <p:cNvSpPr txBox="1"/>
          <p:nvPr/>
        </p:nvSpPr>
        <p:spPr>
          <a:xfrm>
            <a:off x="726469" y="1925089"/>
            <a:ext cx="10725152" cy="3289179"/>
          </a:xfrm>
          <a:prstGeom prst="rect">
            <a:avLst/>
          </a:prstGeom>
        </p:spPr>
        <p:txBody>
          <a:bodyPr vert="horz" wrap="square" lIns="0" tIns="16329" rIns="0" bIns="0" rtlCol="0">
            <a:spAutoFit/>
          </a:bodyPr>
          <a:lstStyle/>
          <a:p>
            <a:pPr marL="619125" marR="0" lvl="0" indent="-342900" algn="l" defTabSz="914400" rtl="0" eaLnBrk="1" fontAlgn="auto" latinLnBrk="0" hangingPunct="1">
              <a:lnSpc>
                <a:spcPct val="150000"/>
              </a:lnSpc>
              <a:spcBef>
                <a:spcPts val="0"/>
              </a:spcBef>
              <a:spcAft>
                <a:spcPts val="0"/>
              </a:spcAft>
              <a:buClrTx/>
              <a:buSzTx/>
              <a:buFont typeface="+mj-lt"/>
              <a:buAutoNum type="arabicPeriod"/>
              <a:tabLst>
                <a:tab pos="361950" algn="l"/>
              </a:tabLst>
              <a:defRPr/>
            </a:pP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Créez un nouveau réseau et dessinez l'intersection en vous basant sur l'activité en classe.</a:t>
            </a:r>
          </a:p>
          <a:p>
            <a:pPr marL="619125" marR="0" lvl="0" indent="-342900" algn="l" defTabSz="914400" rtl="0" eaLnBrk="1" fontAlgn="auto" latinLnBrk="0" hangingPunct="1">
              <a:lnSpc>
                <a:spcPct val="150000"/>
              </a:lnSpc>
              <a:spcBef>
                <a:spcPts val="0"/>
              </a:spcBef>
              <a:spcAft>
                <a:spcPts val="0"/>
              </a:spcAft>
              <a:buClrTx/>
              <a:buSzTx/>
              <a:buFont typeface="+mj-lt"/>
              <a:buAutoNum type="arabicPeriod"/>
              <a:tabLst>
                <a:tab pos="361950" algn="l"/>
              </a:tabLst>
              <a:defRPr/>
            </a:pP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Ajoutez les entrées de véhicules, les itinéraires et les volumes de trafic.</a:t>
            </a:r>
          </a:p>
          <a:p>
            <a:pPr marL="619125" marR="0" lvl="0" indent="-342900" algn="l" defTabSz="914400" rtl="0" eaLnBrk="1" fontAlgn="auto" latinLnBrk="0" hangingPunct="1">
              <a:lnSpc>
                <a:spcPct val="150000"/>
              </a:lnSpc>
              <a:spcBef>
                <a:spcPts val="0"/>
              </a:spcBef>
              <a:spcAft>
                <a:spcPts val="0"/>
              </a:spcAft>
              <a:buClrTx/>
              <a:buSzTx/>
              <a:buFont typeface="+mj-lt"/>
              <a:buAutoNum type="arabicPeriod"/>
              <a:tabLst>
                <a:tab pos="361950" algn="l"/>
              </a:tabLst>
              <a:defRPr/>
            </a:pP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Insérez des feux de signalisation et définissez le plan de synchronisation des feux.</a:t>
            </a:r>
          </a:p>
          <a:p>
            <a:pPr marL="619125" marR="0" lvl="0" indent="-342900" algn="l" defTabSz="914400" rtl="0" eaLnBrk="1" fontAlgn="auto" latinLnBrk="0" hangingPunct="1">
              <a:lnSpc>
                <a:spcPct val="150000"/>
              </a:lnSpc>
              <a:spcBef>
                <a:spcPts val="0"/>
              </a:spcBef>
              <a:spcAft>
                <a:spcPts val="0"/>
              </a:spcAft>
              <a:buClrTx/>
              <a:buSzTx/>
              <a:buFont typeface="+mj-lt"/>
              <a:buAutoNum type="arabicPeriod"/>
              <a:tabLst>
                <a:tab pos="361950" algn="l"/>
              </a:tabLst>
              <a:defRPr/>
            </a:pP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Lancez la simulation pour une période sélectionnée (par exemple, 10 à 20 minutes).</a:t>
            </a:r>
          </a:p>
          <a:p>
            <a:pPr marL="619125" marR="0" lvl="0" indent="-342900" algn="l" defTabSz="914400" rtl="0" eaLnBrk="1" fontAlgn="auto" latinLnBrk="0" hangingPunct="1">
              <a:lnSpc>
                <a:spcPct val="150000"/>
              </a:lnSpc>
              <a:spcBef>
                <a:spcPts val="0"/>
              </a:spcBef>
              <a:spcAft>
                <a:spcPts val="0"/>
              </a:spcAft>
              <a:buClrTx/>
              <a:buSzTx/>
              <a:buFont typeface="+mj-lt"/>
              <a:buAutoNum type="arabicPeriod"/>
              <a:tabLst>
                <a:tab pos="361950" algn="l"/>
              </a:tabLst>
              <a:defRPr/>
            </a:pP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Modifiez la synchronisation des feux (par exemple, phase verte/rouge) et observez les changements dans le flux de circulation.</a:t>
            </a:r>
          </a:p>
          <a:p>
            <a:pPr marL="619125" marR="0" lvl="0" indent="-342900" algn="l" defTabSz="914400" rtl="0" eaLnBrk="1" fontAlgn="auto" latinLnBrk="0" hangingPunct="1">
              <a:lnSpc>
                <a:spcPct val="150000"/>
              </a:lnSpc>
              <a:spcBef>
                <a:spcPts val="0"/>
              </a:spcBef>
              <a:spcAft>
                <a:spcPts val="0"/>
              </a:spcAft>
              <a:buClrTx/>
              <a:buSzTx/>
              <a:buFont typeface="+mj-lt"/>
              <a:buAutoNum type="arabicPeriod"/>
              <a:tabLst>
                <a:tab pos="361950" algn="l"/>
              </a:tabLst>
              <a:defRPr/>
            </a:pP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Utilisez des outils d'évaluation pour collecter des indicateurs clés tels que la longueur des files d'attente, le temps de trajet et les retards.</a:t>
            </a:r>
          </a:p>
          <a:p>
            <a:pPr marL="619125" marR="0" lvl="0" indent="-342900" algn="l" defTabSz="914400" rtl="0" eaLnBrk="1" fontAlgn="auto" latinLnBrk="0" hangingPunct="1">
              <a:lnSpc>
                <a:spcPct val="150000"/>
              </a:lnSpc>
              <a:spcBef>
                <a:spcPts val="0"/>
              </a:spcBef>
              <a:spcAft>
                <a:spcPts val="0"/>
              </a:spcAft>
              <a:buClrTx/>
              <a:buSzTx/>
              <a:buFont typeface="+mj-lt"/>
              <a:buAutoNum type="arabicPeriod"/>
              <a:tabLst>
                <a:tab pos="361950" algn="l"/>
              </a:tabLst>
              <a:defRPr/>
            </a:pP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Capturez des captures d'écran de la simulation et des graphiques de performance.</a:t>
            </a:r>
          </a:p>
          <a:p>
            <a:pPr marL="619125" marR="0" lvl="0" indent="-342900" algn="l" defTabSz="914400" rtl="0" eaLnBrk="1" fontAlgn="auto" latinLnBrk="0" hangingPunct="1">
              <a:lnSpc>
                <a:spcPct val="150000"/>
              </a:lnSpc>
              <a:spcBef>
                <a:spcPts val="0"/>
              </a:spcBef>
              <a:spcAft>
                <a:spcPts val="0"/>
              </a:spcAft>
              <a:buClrTx/>
              <a:buSzTx/>
              <a:buFont typeface="+mj-lt"/>
              <a:buAutoNum type="arabicPeriod"/>
              <a:tabLst>
                <a:tab pos="361950" algn="l"/>
              </a:tabLst>
              <a:defRPr/>
            </a:pP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Préparez un bref rapport résumant vos observations et les améliorations apportées.</a:t>
            </a:r>
            <a:endParaRPr kumimoji="0" lang="en-GB" sz="1800" b="0" i="1"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endParaRPr>
          </a:p>
        </p:txBody>
      </p:sp>
    </p:spTree>
    <p:extLst>
      <p:ext uri="{BB962C8B-B14F-4D97-AF65-F5344CB8AC3E}">
        <p14:creationId xmlns:p14="http://schemas.microsoft.com/office/powerpoint/2010/main" val="254222783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CD5D61-2A0C-AFF3-878D-725BFD790729}"/>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3A598671-4970-593A-167C-1E76B66AB78B}"/>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2000" b="1" i="0" u="none" strike="noStrike" kern="0" cap="none" spc="0" normalizeH="0" baseline="0" noProof="0" dirty="0">
                <a:ln>
                  <a:noFill/>
                </a:ln>
                <a:solidFill>
                  <a:sysClr val="windowText" lastClr="000000"/>
                </a:solidFill>
                <a:effectLst/>
                <a:uLnTx/>
                <a:uFillTx/>
                <a:latin typeface="Arial"/>
                <a:ea typeface="+mn-ea"/>
                <a:cs typeface="Arial"/>
                <a:sym typeface="Helvetica Neue"/>
              </a:rPr>
              <a:t>7.1.4 Devoir 1 - Consignes de soumission</a:t>
            </a:r>
          </a:p>
        </p:txBody>
      </p:sp>
      <p:sp>
        <p:nvSpPr>
          <p:cNvPr id="5" name="object 3">
            <a:extLst>
              <a:ext uri="{FF2B5EF4-FFF2-40B4-BE49-F238E27FC236}">
                <a16:creationId xmlns:a16="http://schemas.microsoft.com/office/drawing/2014/main" id="{706D2810-6D50-64F7-418D-0D456A45BED6}"/>
              </a:ext>
            </a:extLst>
          </p:cNvPr>
          <p:cNvSpPr txBox="1"/>
          <p:nvPr/>
        </p:nvSpPr>
        <p:spPr>
          <a:xfrm>
            <a:off x="733424" y="1514807"/>
            <a:ext cx="10725152" cy="293487"/>
          </a:xfrm>
          <a:prstGeom prst="rect">
            <a:avLst/>
          </a:prstGeom>
        </p:spPr>
        <p:txBody>
          <a:bodyPr vert="horz" wrap="square" lIns="0" tIns="16329" rIns="0" bIns="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0" i="0" u="none" strike="noStrike" kern="0" cap="none" spc="0" normalizeH="0" baseline="0" noProof="0" dirty="0">
                <a:ln>
                  <a:noFill/>
                </a:ln>
                <a:solidFill>
                  <a:prstClr val="black"/>
                </a:solidFill>
                <a:effectLst/>
                <a:uLnTx/>
                <a:uFillTx/>
                <a:latin typeface="Arial"/>
                <a:ea typeface="+mn-ea"/>
                <a:cs typeface="Arial"/>
                <a:sym typeface="Helvetica Neue"/>
              </a:rPr>
              <a:t>Suivez ces étapes à l'aide de Python (de préférence dans Google </a:t>
            </a:r>
            <a:r>
              <a:rPr kumimoji="0" lang="en-GB" sz="1800" b="0" i="0" u="none" strike="noStrike" kern="0" cap="none" spc="0" normalizeH="0" baseline="0" noProof="0" dirty="0" err="1">
                <a:ln>
                  <a:noFill/>
                </a:ln>
                <a:solidFill>
                  <a:prstClr val="black"/>
                </a:solidFill>
                <a:effectLst/>
                <a:uLnTx/>
                <a:uFillTx/>
                <a:latin typeface="Arial"/>
                <a:ea typeface="+mn-ea"/>
                <a:cs typeface="Arial"/>
                <a:sym typeface="Helvetica Neue"/>
              </a:rPr>
              <a:t>Colab</a:t>
            </a:r>
            <a:r>
              <a:rPr kumimoji="0" lang="en-GB" sz="1800" b="0" i="0" u="none" strike="noStrike" kern="0" cap="none" spc="0" normalizeH="0" baseline="0" noProof="0" dirty="0">
                <a:ln>
                  <a:noFill/>
                </a:ln>
                <a:solidFill>
                  <a:prstClr val="black"/>
                </a:solidFill>
                <a:effectLst/>
                <a:uLnTx/>
                <a:uFillTx/>
                <a:latin typeface="Arial"/>
                <a:ea typeface="+mn-ea"/>
                <a:cs typeface="Arial"/>
                <a:sym typeface="Helvetica Neue"/>
              </a:rPr>
              <a:t>) :</a:t>
            </a:r>
          </a:p>
        </p:txBody>
      </p:sp>
      <p:sp>
        <p:nvSpPr>
          <p:cNvPr id="11" name="object 2">
            <a:extLst>
              <a:ext uri="{FF2B5EF4-FFF2-40B4-BE49-F238E27FC236}">
                <a16:creationId xmlns:a16="http://schemas.microsoft.com/office/drawing/2014/main" id="{4D43A582-0FD2-0EE6-3A0A-73F9173F2908}"/>
              </a:ext>
            </a:extLst>
          </p:cNvPr>
          <p:cNvSpPr txBox="1">
            <a:spLocks noGrp="1"/>
          </p:cNvSpPr>
          <p:nvPr>
            <p:ph type="title"/>
          </p:nvPr>
        </p:nvSpPr>
        <p:spPr>
          <a:xfrm>
            <a:off x="726468" y="427119"/>
            <a:ext cx="4854823"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7. Devoirs : directives de soumission</a:t>
            </a:r>
          </a:p>
        </p:txBody>
      </p:sp>
      <p:sp>
        <p:nvSpPr>
          <p:cNvPr id="4" name="object 3">
            <a:extLst>
              <a:ext uri="{FF2B5EF4-FFF2-40B4-BE49-F238E27FC236}">
                <a16:creationId xmlns:a16="http://schemas.microsoft.com/office/drawing/2014/main" id="{7CC3306C-479F-8257-4C8A-E53A039D7607}"/>
              </a:ext>
            </a:extLst>
          </p:cNvPr>
          <p:cNvSpPr txBox="1"/>
          <p:nvPr/>
        </p:nvSpPr>
        <p:spPr>
          <a:xfrm>
            <a:off x="726469" y="5331063"/>
            <a:ext cx="10725152" cy="293487"/>
          </a:xfrm>
          <a:prstGeom prst="rect">
            <a:avLst/>
          </a:prstGeom>
        </p:spPr>
        <p:txBody>
          <a:bodyPr vert="horz" wrap="square" lIns="0" tIns="16329" rIns="0" bIns="0" rtlCol="0">
            <a:spAutoFit/>
          </a:bodyPr>
          <a:lstStyle/>
          <a:p>
            <a:pPr marL="0" marR="0" lvl="0" indent="0" algn="l" defTabSz="1175644" rtl="0" eaLnBrk="1" fontAlgn="auto" latinLnBrk="0" hangingPunct="1">
              <a:lnSpc>
                <a:spcPct val="100000"/>
              </a:lnSpc>
              <a:spcBef>
                <a:spcPts val="129"/>
              </a:spcBef>
              <a:spcAft>
                <a:spcPts val="600"/>
              </a:spcAft>
              <a:buClrTx/>
              <a:buSzTx/>
              <a:buFontTx/>
              <a:buNone/>
              <a:tabLst/>
              <a:defRPr/>
            </a:pP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 </a:t>
            </a:r>
          </a:p>
        </p:txBody>
      </p:sp>
      <p:sp>
        <p:nvSpPr>
          <p:cNvPr id="6" name="object 3">
            <a:extLst>
              <a:ext uri="{FF2B5EF4-FFF2-40B4-BE49-F238E27FC236}">
                <a16:creationId xmlns:a16="http://schemas.microsoft.com/office/drawing/2014/main" id="{3F0C0DC6-B556-930D-08D7-0ABA30394AE9}"/>
              </a:ext>
            </a:extLst>
          </p:cNvPr>
          <p:cNvSpPr txBox="1"/>
          <p:nvPr/>
        </p:nvSpPr>
        <p:spPr>
          <a:xfrm>
            <a:off x="726469" y="1925089"/>
            <a:ext cx="10725152" cy="1211687"/>
          </a:xfrm>
          <a:prstGeom prst="rect">
            <a:avLst/>
          </a:prstGeom>
        </p:spPr>
        <p:txBody>
          <a:bodyPr vert="horz" wrap="square" lIns="0" tIns="16329" rIns="0" bIns="0" rtlCol="0">
            <a:spAutoFit/>
          </a:bodyPr>
          <a:lstStyle/>
          <a:p>
            <a:pPr marL="619125" marR="0" lvl="0" indent="-342900" algn="l" defTabSz="914400" rtl="0" eaLnBrk="1" fontAlgn="auto" latinLnBrk="0" hangingPunct="1">
              <a:lnSpc>
                <a:spcPct val="150000"/>
              </a:lnSpc>
              <a:spcBef>
                <a:spcPts val="0"/>
              </a:spcBef>
              <a:spcAft>
                <a:spcPts val="0"/>
              </a:spcAft>
              <a:buClrTx/>
              <a:buSzTx/>
              <a:buFont typeface="+mj-lt"/>
              <a:buAutoNum type="arabicPeriod"/>
              <a:tabLst>
                <a:tab pos="361950" algn="l"/>
              </a:tabLst>
              <a:defRPr/>
            </a:pP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Fichier de simulation (format .</a:t>
            </a:r>
            <a:r>
              <a:rPr kumimoji="0" lang="en-GB" sz="1800" b="0" i="0" u="none" strike="noStrike" kern="1200" cap="none" spc="0" normalizeH="0" baseline="0" noProof="0" dirty="0" err="1">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inpx</a:t>
            </a: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a:t>
            </a:r>
          </a:p>
          <a:p>
            <a:pPr marL="619125" marR="0" lvl="0" indent="-342900" algn="l" defTabSz="914400" rtl="0" eaLnBrk="1" fontAlgn="auto" latinLnBrk="0" hangingPunct="1">
              <a:lnSpc>
                <a:spcPct val="150000"/>
              </a:lnSpc>
              <a:spcBef>
                <a:spcPts val="0"/>
              </a:spcBef>
              <a:spcAft>
                <a:spcPts val="0"/>
              </a:spcAft>
              <a:buClrTx/>
              <a:buSzTx/>
              <a:buFont typeface="+mj-lt"/>
              <a:buAutoNum type="arabicPeriod"/>
              <a:tabLst>
                <a:tab pos="361950" algn="l"/>
              </a:tabLst>
              <a:defRPr/>
            </a:pP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Rapport PDF avec observations et captures d'écran</a:t>
            </a:r>
          </a:p>
          <a:p>
            <a:pPr marL="619125" marR="0" lvl="0" indent="-342900" algn="l" defTabSz="914400" rtl="0" eaLnBrk="1" fontAlgn="auto" latinLnBrk="0" hangingPunct="1">
              <a:lnSpc>
                <a:spcPct val="150000"/>
              </a:lnSpc>
              <a:spcBef>
                <a:spcPts val="0"/>
              </a:spcBef>
              <a:spcAft>
                <a:spcPts val="0"/>
              </a:spcAft>
              <a:buClrTx/>
              <a:buSzTx/>
              <a:buFont typeface="+mj-lt"/>
              <a:buAutoNum type="arabicPeriod"/>
              <a:tabLst>
                <a:tab pos="361950" algn="l"/>
              </a:tabLst>
              <a:defRPr/>
            </a:pP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Captures d'écran/graphiques des résultats de l'évaluation</a:t>
            </a:r>
            <a:endParaRPr kumimoji="0" lang="en-GB" sz="1800" b="0" i="1"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endParaRPr>
          </a:p>
        </p:txBody>
      </p:sp>
    </p:spTree>
    <p:extLst>
      <p:ext uri="{BB962C8B-B14F-4D97-AF65-F5344CB8AC3E}">
        <p14:creationId xmlns:p14="http://schemas.microsoft.com/office/powerpoint/2010/main" val="12465118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B684B6-D164-2F3F-95EB-21309075461D}"/>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83866C59-ECE6-60E4-1DA6-E2CB0C02EA8D}"/>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1.1 Objectifs : Simulation du flux de circulation à l'aide de PTV VISSIM</a:t>
            </a:r>
          </a:p>
        </p:txBody>
      </p:sp>
      <p:sp>
        <p:nvSpPr>
          <p:cNvPr id="5" name="object 3">
            <a:extLst>
              <a:ext uri="{FF2B5EF4-FFF2-40B4-BE49-F238E27FC236}">
                <a16:creationId xmlns:a16="http://schemas.microsoft.com/office/drawing/2014/main" id="{86702944-0874-C40C-B02F-F8CF816A6E87}"/>
              </a:ext>
            </a:extLst>
          </p:cNvPr>
          <p:cNvSpPr txBox="1"/>
          <p:nvPr/>
        </p:nvSpPr>
        <p:spPr>
          <a:xfrm>
            <a:off x="733424" y="1514807"/>
            <a:ext cx="10725152" cy="939818"/>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500" dirty="0">
                <a:solidFill>
                  <a:sysClr val="windowText" lastClr="000000"/>
                </a:solidFill>
                <a:latin typeface="Arial"/>
                <a:cs typeface="Arial"/>
              </a:rPr>
              <a:t>Dans ce laboratoire, les étudiants découvriront comment simuler le flux de circulation à un carrefour réel à l'aide d'une simulation microscopique du trafic. L'accent est mis sur la compréhension </a:t>
            </a:r>
            <a:r>
              <a:rPr lang="en-GB" sz="1500" dirty="0" err="1">
                <a:solidFill>
                  <a:sysClr val="windowText" lastClr="000000"/>
                </a:solidFill>
                <a:latin typeface="Arial"/>
                <a:cs typeface="Arial"/>
              </a:rPr>
              <a:t>du comportement</a:t>
            </a:r>
            <a:r>
              <a:rPr lang="en-GB" sz="1500" dirty="0">
                <a:solidFill>
                  <a:sysClr val="windowText" lastClr="000000"/>
                </a:solidFill>
                <a:latin typeface="Arial"/>
                <a:cs typeface="Arial"/>
              </a:rPr>
              <a:t> du trafic, </a:t>
            </a:r>
            <a:r>
              <a:rPr lang="en-GB" sz="1500" dirty="0" err="1">
                <a:solidFill>
                  <a:sysClr val="windowText" lastClr="000000"/>
                </a:solidFill>
                <a:latin typeface="Arial"/>
                <a:cs typeface="Arial"/>
              </a:rPr>
              <a:t>l'analyse </a:t>
            </a:r>
            <a:r>
              <a:rPr lang="en-GB" sz="1500" dirty="0">
                <a:solidFill>
                  <a:sysClr val="windowText" lastClr="000000"/>
                </a:solidFill>
                <a:latin typeface="Arial"/>
                <a:cs typeface="Arial"/>
              </a:rPr>
              <a:t>des embouteillages et l'évaluation de la manière dont l'ajustement de la synchronisation des feux de signalisation peut améliorer l'efficacité du flux.</a:t>
            </a:r>
          </a:p>
        </p:txBody>
      </p:sp>
      <p:sp>
        <p:nvSpPr>
          <p:cNvPr id="2" name="object 3">
            <a:extLst>
              <a:ext uri="{FF2B5EF4-FFF2-40B4-BE49-F238E27FC236}">
                <a16:creationId xmlns:a16="http://schemas.microsoft.com/office/drawing/2014/main" id="{26319F22-75A5-364D-292E-4CAA4A86AA98}"/>
              </a:ext>
            </a:extLst>
          </p:cNvPr>
          <p:cNvSpPr txBox="1"/>
          <p:nvPr/>
        </p:nvSpPr>
        <p:spPr>
          <a:xfrm>
            <a:off x="726470" y="3064161"/>
            <a:ext cx="10827097" cy="3094254"/>
          </a:xfrm>
          <a:prstGeom prst="rect">
            <a:avLst/>
          </a:prstGeom>
        </p:spPr>
        <p:txBody>
          <a:bodyPr vert="horz" wrap="square" lIns="0" tIns="16329" rIns="0" bIns="0" rtlCol="0">
            <a:spAutoFit/>
          </a:bodyPr>
          <a:lstStyle/>
          <a:p>
            <a:pPr marL="180975" defTabSz="1175644" hangingPunct="1">
              <a:lnSpc>
                <a:spcPct val="100000"/>
              </a:lnSpc>
              <a:spcBef>
                <a:spcPts val="129"/>
              </a:spcBef>
              <a:spcAft>
                <a:spcPts val="600"/>
              </a:spcAft>
            </a:pPr>
            <a:r>
              <a:rPr lang="en-GB" sz="1500" dirty="0">
                <a:solidFill>
                  <a:sysClr val="windowText" lastClr="000000"/>
                </a:solidFill>
                <a:latin typeface="Arial"/>
                <a:cs typeface="Arial"/>
              </a:rPr>
              <a:t>✅ Concevoir une </a:t>
            </a:r>
            <a:r>
              <a:rPr lang="en-GB" sz="1500" b="1" dirty="0">
                <a:solidFill>
                  <a:sysClr val="windowText" lastClr="000000"/>
                </a:solidFill>
                <a:latin typeface="Arial"/>
                <a:cs typeface="Arial"/>
              </a:rPr>
              <a:t>intersection de base </a:t>
            </a:r>
            <a:r>
              <a:rPr lang="en-GB" sz="1500" dirty="0">
                <a:solidFill>
                  <a:sysClr val="windowText" lastClr="000000"/>
                </a:solidFill>
                <a:latin typeface="Arial"/>
                <a:cs typeface="Arial"/>
              </a:rPr>
              <a:t>dans </a:t>
            </a:r>
            <a:r>
              <a:rPr lang="en-GB" sz="1500" b="1" dirty="0">
                <a:solidFill>
                  <a:sysClr val="windowText" lastClr="000000"/>
                </a:solidFill>
                <a:latin typeface="Arial"/>
                <a:cs typeface="Arial"/>
              </a:rPr>
              <a:t>VISSIM </a:t>
            </a:r>
            <a:r>
              <a:rPr lang="en-GB" sz="1500" dirty="0">
                <a:solidFill>
                  <a:sysClr val="windowText" lastClr="000000"/>
                </a:solidFill>
                <a:latin typeface="Arial"/>
                <a:cs typeface="Arial"/>
              </a:rPr>
              <a:t>à l'aide d'une carte réelle de Klagenfurt.</a:t>
            </a:r>
          </a:p>
          <a:p>
            <a:pPr marL="180975" defTabSz="1175644" hangingPunct="1">
              <a:lnSpc>
                <a:spcPct val="100000"/>
              </a:lnSpc>
              <a:spcBef>
                <a:spcPts val="129"/>
              </a:spcBef>
              <a:spcAft>
                <a:spcPts val="600"/>
              </a:spcAft>
            </a:pPr>
            <a:r>
              <a:rPr lang="en-GB" sz="1500" dirty="0">
                <a:solidFill>
                  <a:sysClr val="windowText" lastClr="000000"/>
                </a:solidFill>
                <a:latin typeface="Arial"/>
                <a:cs typeface="Arial"/>
              </a:rPr>
              <a:t>✅ Définissez </a:t>
            </a:r>
            <a:r>
              <a:rPr lang="en-GB" sz="1500" b="1" dirty="0">
                <a:solidFill>
                  <a:sysClr val="windowText" lastClr="000000"/>
                </a:solidFill>
                <a:latin typeface="Arial"/>
                <a:cs typeface="Arial"/>
              </a:rPr>
              <a:t>les données d'entrée des véhicules </a:t>
            </a:r>
            <a:r>
              <a:rPr lang="en-GB" sz="1500" dirty="0">
                <a:solidFill>
                  <a:sysClr val="windowText" lastClr="000000"/>
                </a:solidFill>
                <a:latin typeface="Arial"/>
                <a:cs typeface="Arial"/>
              </a:rPr>
              <a:t>et simulez leurs mouvements avec les paramètres de signalisation par défaut.</a:t>
            </a:r>
          </a:p>
          <a:p>
            <a:pPr marL="180975" defTabSz="1175644" hangingPunct="1">
              <a:lnSpc>
                <a:spcPct val="100000"/>
              </a:lnSpc>
              <a:spcBef>
                <a:spcPts val="129"/>
              </a:spcBef>
              <a:spcAft>
                <a:spcPts val="600"/>
              </a:spcAft>
            </a:pPr>
            <a:r>
              <a:rPr lang="en-GB" sz="1500" dirty="0">
                <a:solidFill>
                  <a:sysClr val="windowText" lastClr="000000"/>
                </a:solidFill>
                <a:latin typeface="Arial"/>
                <a:cs typeface="Arial"/>
              </a:rPr>
              <a:t>✅ Observez </a:t>
            </a:r>
            <a:r>
              <a:rPr lang="en-GB" sz="1500" b="1" dirty="0" err="1">
                <a:solidFill>
                  <a:sysClr val="windowText" lastClr="000000"/>
                </a:solidFill>
                <a:latin typeface="Arial"/>
                <a:cs typeface="Arial"/>
              </a:rPr>
              <a:t>le comportement</a:t>
            </a:r>
            <a:r>
              <a:rPr lang="en-GB" sz="1500" b="1" dirty="0">
                <a:solidFill>
                  <a:sysClr val="windowText" lastClr="000000"/>
                </a:solidFill>
                <a:latin typeface="Arial"/>
                <a:cs typeface="Arial"/>
              </a:rPr>
              <a:t> du trafic</a:t>
            </a:r>
            <a:r>
              <a:rPr lang="en-GB" sz="1500" dirty="0">
                <a:solidFill>
                  <a:sysClr val="windowText" lastClr="000000"/>
                </a:solidFill>
                <a:latin typeface="Arial"/>
                <a:cs typeface="Arial"/>
              </a:rPr>
              <a:t>, </a:t>
            </a:r>
            <a:r>
              <a:rPr lang="en-GB" sz="1500" b="1" dirty="0">
                <a:solidFill>
                  <a:sysClr val="windowText" lastClr="000000"/>
                </a:solidFill>
                <a:latin typeface="Arial"/>
                <a:cs typeface="Arial"/>
              </a:rPr>
              <a:t>le flux de véhicules </a:t>
            </a:r>
            <a:r>
              <a:rPr lang="en-GB" sz="1500" dirty="0">
                <a:solidFill>
                  <a:sysClr val="windowText" lastClr="000000"/>
                </a:solidFill>
                <a:latin typeface="Arial"/>
                <a:cs typeface="Arial"/>
              </a:rPr>
              <a:t>et </a:t>
            </a:r>
            <a:r>
              <a:rPr lang="en-GB" sz="1500" b="1" dirty="0">
                <a:solidFill>
                  <a:sysClr val="windowText" lastClr="000000"/>
                </a:solidFill>
                <a:latin typeface="Arial"/>
                <a:cs typeface="Arial"/>
              </a:rPr>
              <a:t>le contrôle des feux de signalisation </a:t>
            </a:r>
            <a:r>
              <a:rPr lang="en-GB" sz="1500" dirty="0">
                <a:solidFill>
                  <a:sysClr val="windowText" lastClr="000000"/>
                </a:solidFill>
                <a:latin typeface="Arial"/>
                <a:cs typeface="Arial"/>
              </a:rPr>
              <a:t>au sein d'un carrefour simple.</a:t>
            </a:r>
          </a:p>
          <a:p>
            <a:pPr marL="180975" defTabSz="1175644" hangingPunct="1">
              <a:lnSpc>
                <a:spcPct val="100000"/>
              </a:lnSpc>
              <a:spcBef>
                <a:spcPts val="129"/>
              </a:spcBef>
              <a:spcAft>
                <a:spcPts val="600"/>
              </a:spcAft>
            </a:pPr>
            <a:r>
              <a:rPr lang="en-GB" sz="1500" dirty="0">
                <a:solidFill>
                  <a:sysClr val="windowText" lastClr="000000"/>
                </a:solidFill>
                <a:latin typeface="Arial"/>
                <a:cs typeface="Arial"/>
              </a:rPr>
              <a:t>✅ </a:t>
            </a:r>
            <a:r>
              <a:rPr lang="en-GB" sz="1500" b="1" dirty="0" err="1">
                <a:solidFill>
                  <a:sysClr val="windowText" lastClr="000000"/>
                </a:solidFill>
                <a:latin typeface="Arial"/>
                <a:cs typeface="Arial"/>
              </a:rPr>
              <a:t>Analyser </a:t>
            </a:r>
            <a:r>
              <a:rPr lang="en-GB" sz="1500" b="1" dirty="0">
                <a:solidFill>
                  <a:sysClr val="windowText" lastClr="000000"/>
                </a:solidFill>
                <a:latin typeface="Arial"/>
                <a:cs typeface="Arial"/>
              </a:rPr>
              <a:t>les schémas de congestion </a:t>
            </a:r>
            <a:r>
              <a:rPr lang="en-GB" sz="1500" dirty="0">
                <a:solidFill>
                  <a:sysClr val="windowText" lastClr="000000"/>
                </a:solidFill>
                <a:latin typeface="Arial"/>
                <a:cs typeface="Arial"/>
              </a:rPr>
              <a:t>en identifiant </a:t>
            </a:r>
            <a:r>
              <a:rPr lang="en-GB" sz="1500" b="1" dirty="0">
                <a:solidFill>
                  <a:sysClr val="windowText" lastClr="000000"/>
                </a:solidFill>
                <a:latin typeface="Arial"/>
                <a:cs typeface="Arial"/>
              </a:rPr>
              <a:t>les goulots d'étranglement </a:t>
            </a:r>
            <a:r>
              <a:rPr lang="en-GB" sz="1500" dirty="0">
                <a:solidFill>
                  <a:sysClr val="windowText" lastClr="000000"/>
                </a:solidFill>
                <a:latin typeface="Arial"/>
                <a:cs typeface="Arial"/>
              </a:rPr>
              <a:t>et </a:t>
            </a:r>
            <a:r>
              <a:rPr lang="en-GB" sz="1500" b="1" dirty="0">
                <a:solidFill>
                  <a:sysClr val="windowText" lastClr="000000"/>
                </a:solidFill>
                <a:latin typeface="Arial"/>
                <a:cs typeface="Arial"/>
              </a:rPr>
              <a:t>en ajustant la durée des feux verts/rouges</a:t>
            </a:r>
            <a:r>
              <a:rPr lang="en-GB" sz="1500" dirty="0">
                <a:solidFill>
                  <a:sysClr val="windowText" lastClr="000000"/>
                </a:solidFill>
                <a:latin typeface="Arial"/>
                <a:cs typeface="Arial"/>
              </a:rPr>
              <a:t>.</a:t>
            </a:r>
          </a:p>
          <a:p>
            <a:pPr marL="180975" defTabSz="1175644" hangingPunct="1">
              <a:lnSpc>
                <a:spcPct val="100000"/>
              </a:lnSpc>
              <a:spcBef>
                <a:spcPts val="129"/>
              </a:spcBef>
              <a:spcAft>
                <a:spcPts val="600"/>
              </a:spcAft>
            </a:pPr>
            <a:r>
              <a:rPr lang="en-GB" sz="1500" dirty="0">
                <a:solidFill>
                  <a:sysClr val="windowText" lastClr="000000"/>
                </a:solidFill>
                <a:latin typeface="Arial"/>
                <a:cs typeface="Arial"/>
              </a:rPr>
              <a:t>✅ Apprendre comment </a:t>
            </a:r>
            <a:r>
              <a:rPr lang="en-GB" sz="1500" b="1" dirty="0">
                <a:solidFill>
                  <a:sysClr val="windowText" lastClr="000000"/>
                </a:solidFill>
                <a:latin typeface="Arial"/>
                <a:cs typeface="Arial"/>
              </a:rPr>
              <a:t>les changements </a:t>
            </a:r>
            <a:r>
              <a:rPr lang="en-GB" sz="1500" dirty="0">
                <a:solidFill>
                  <a:sysClr val="windowText" lastClr="000000"/>
                </a:solidFill>
                <a:latin typeface="Arial"/>
                <a:cs typeface="Arial"/>
              </a:rPr>
              <a:t>de </a:t>
            </a:r>
            <a:r>
              <a:rPr lang="en-GB" sz="1500" b="1" dirty="0">
                <a:solidFill>
                  <a:sysClr val="windowText" lastClr="000000"/>
                </a:solidFill>
                <a:latin typeface="Arial"/>
                <a:cs typeface="Arial"/>
              </a:rPr>
              <a:t>synchronisation des feux de signalisation ont un impact sur </a:t>
            </a:r>
            <a:r>
              <a:rPr lang="en-GB" sz="1500" dirty="0">
                <a:solidFill>
                  <a:sysClr val="windowText" lastClr="000000"/>
                </a:solidFill>
                <a:latin typeface="Arial"/>
                <a:cs typeface="Arial"/>
              </a:rPr>
              <a:t>les performances du trafic.</a:t>
            </a:r>
          </a:p>
          <a:p>
            <a:pPr marL="180975" defTabSz="1175644" hangingPunct="1">
              <a:lnSpc>
                <a:spcPct val="100000"/>
              </a:lnSpc>
              <a:spcBef>
                <a:spcPts val="129"/>
              </a:spcBef>
              <a:spcAft>
                <a:spcPts val="600"/>
              </a:spcAft>
            </a:pPr>
            <a:r>
              <a:rPr lang="en-GB" sz="1500" dirty="0">
                <a:solidFill>
                  <a:sysClr val="windowText" lastClr="000000"/>
                </a:solidFill>
                <a:latin typeface="Arial"/>
                <a:cs typeface="Arial"/>
              </a:rPr>
              <a:t>✅ Collecter des indicateurs de performance clés tels que </a:t>
            </a:r>
            <a:r>
              <a:rPr lang="en-GB" sz="1500" b="1" dirty="0">
                <a:solidFill>
                  <a:sysClr val="windowText" lastClr="000000"/>
                </a:solidFill>
                <a:latin typeface="Arial"/>
                <a:cs typeface="Arial"/>
              </a:rPr>
              <a:t>le temps de trajet, les retards et la longueur des files d'attente</a:t>
            </a:r>
            <a:r>
              <a:rPr lang="en-GB" sz="1500" dirty="0">
                <a:solidFill>
                  <a:sysClr val="windowText" lastClr="000000"/>
                </a:solidFill>
                <a:latin typeface="Arial"/>
                <a:cs typeface="Arial"/>
              </a:rPr>
              <a:t>.</a:t>
            </a:r>
          </a:p>
          <a:p>
            <a:pPr marL="180975" defTabSz="1175644" hangingPunct="1">
              <a:lnSpc>
                <a:spcPct val="100000"/>
              </a:lnSpc>
              <a:spcBef>
                <a:spcPts val="129"/>
              </a:spcBef>
              <a:spcAft>
                <a:spcPts val="600"/>
              </a:spcAft>
            </a:pPr>
            <a:r>
              <a:rPr lang="en-GB" sz="1500" dirty="0">
                <a:solidFill>
                  <a:sysClr val="windowText" lastClr="000000"/>
                </a:solidFill>
                <a:latin typeface="Arial"/>
                <a:cs typeface="Arial"/>
              </a:rPr>
              <a:t>✅ Comprenez comment </a:t>
            </a:r>
            <a:r>
              <a:rPr lang="en-GB" sz="1500" b="1" dirty="0">
                <a:solidFill>
                  <a:sysClr val="windowText" lastClr="000000"/>
                </a:solidFill>
                <a:latin typeface="Arial"/>
                <a:cs typeface="Arial"/>
              </a:rPr>
              <a:t>l'optimisation des feux de signalisation </a:t>
            </a:r>
            <a:r>
              <a:rPr lang="en-GB" sz="1500" dirty="0">
                <a:solidFill>
                  <a:sysClr val="windowText" lastClr="000000"/>
                </a:solidFill>
                <a:latin typeface="Arial"/>
                <a:cs typeface="Arial"/>
              </a:rPr>
              <a:t>peut améliorer </a:t>
            </a:r>
            <a:r>
              <a:rPr lang="en-GB" sz="1500" b="1" dirty="0">
                <a:solidFill>
                  <a:sysClr val="windowText" lastClr="000000"/>
                </a:solidFill>
                <a:latin typeface="Arial"/>
                <a:cs typeface="Arial"/>
              </a:rPr>
              <a:t>l'efficacité </a:t>
            </a:r>
            <a:r>
              <a:rPr lang="en-GB" sz="1500" dirty="0">
                <a:solidFill>
                  <a:sysClr val="windowText" lastClr="000000"/>
                </a:solidFill>
                <a:latin typeface="Arial"/>
                <a:cs typeface="Arial"/>
              </a:rPr>
              <a:t>globale </a:t>
            </a:r>
            <a:r>
              <a:rPr lang="en-GB" sz="1500" b="1" dirty="0">
                <a:solidFill>
                  <a:sysClr val="windowText" lastClr="000000"/>
                </a:solidFill>
                <a:latin typeface="Arial"/>
                <a:cs typeface="Arial"/>
              </a:rPr>
              <a:t>de la circulation.</a:t>
            </a:r>
          </a:p>
        </p:txBody>
      </p:sp>
      <p:sp>
        <p:nvSpPr>
          <p:cNvPr id="4" name="object 3">
            <a:extLst>
              <a:ext uri="{FF2B5EF4-FFF2-40B4-BE49-F238E27FC236}">
                <a16:creationId xmlns:a16="http://schemas.microsoft.com/office/drawing/2014/main" id="{8FA6F1C0-3DE5-19FA-2F84-FE40A95D3CF1}"/>
              </a:ext>
            </a:extLst>
          </p:cNvPr>
          <p:cNvSpPr txBox="1"/>
          <p:nvPr/>
        </p:nvSpPr>
        <p:spPr>
          <a:xfrm>
            <a:off x="733424" y="2620075"/>
            <a:ext cx="10725152" cy="262710"/>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600" dirty="0">
                <a:solidFill>
                  <a:sysClr val="windowText" lastClr="000000"/>
                </a:solidFill>
                <a:latin typeface="Arial"/>
                <a:cs typeface="Arial"/>
              </a:rPr>
              <a:t>Vous apprendrez :</a:t>
            </a:r>
          </a:p>
        </p:txBody>
      </p:sp>
      <p:sp>
        <p:nvSpPr>
          <p:cNvPr id="8" name="object 2">
            <a:extLst>
              <a:ext uri="{FF2B5EF4-FFF2-40B4-BE49-F238E27FC236}">
                <a16:creationId xmlns:a16="http://schemas.microsoft.com/office/drawing/2014/main" id="{5CD88058-0C05-35EF-BDEA-745DDAAA8992}"/>
              </a:ext>
            </a:extLst>
          </p:cNvPr>
          <p:cNvSpPr txBox="1">
            <a:spLocks noGrp="1"/>
          </p:cNvSpPr>
          <p:nvPr>
            <p:ph type="title"/>
          </p:nvPr>
        </p:nvSpPr>
        <p:spPr>
          <a:xfrm>
            <a:off x="726471" y="427119"/>
            <a:ext cx="5967627"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1. Présentation du laboratoire et outils requis</a:t>
            </a:r>
          </a:p>
        </p:txBody>
      </p:sp>
    </p:spTree>
    <p:extLst>
      <p:ext uri="{BB962C8B-B14F-4D97-AF65-F5344CB8AC3E}">
        <p14:creationId xmlns:p14="http://schemas.microsoft.com/office/powerpoint/2010/main" val="4891286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4C61F3-C19E-587F-2EC7-05839AACBB4D}"/>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442F0626-3098-94D5-32D3-330CFF4BED77}"/>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2000" b="1" i="0" u="none" strike="noStrike" kern="0" cap="none" spc="0" normalizeH="0" baseline="0" noProof="0" dirty="0">
                <a:ln>
                  <a:noFill/>
                </a:ln>
                <a:solidFill>
                  <a:sysClr val="windowText" lastClr="000000"/>
                </a:solidFill>
                <a:effectLst/>
                <a:uLnTx/>
                <a:uFillTx/>
                <a:latin typeface="Arial"/>
                <a:ea typeface="+mn-ea"/>
                <a:cs typeface="Arial"/>
                <a:sym typeface="Helvetica Neue"/>
              </a:rPr>
              <a:t>7.1.5 Devoir 1 - Structure du rapport</a:t>
            </a:r>
          </a:p>
        </p:txBody>
      </p:sp>
      <p:sp>
        <p:nvSpPr>
          <p:cNvPr id="5" name="object 3">
            <a:extLst>
              <a:ext uri="{FF2B5EF4-FFF2-40B4-BE49-F238E27FC236}">
                <a16:creationId xmlns:a16="http://schemas.microsoft.com/office/drawing/2014/main" id="{742FDDC8-0D4B-AFB8-11B8-5621FF5387CD}"/>
              </a:ext>
            </a:extLst>
          </p:cNvPr>
          <p:cNvSpPr txBox="1"/>
          <p:nvPr/>
        </p:nvSpPr>
        <p:spPr>
          <a:xfrm>
            <a:off x="733424" y="1514807"/>
            <a:ext cx="10725152" cy="293487"/>
          </a:xfrm>
          <a:prstGeom prst="rect">
            <a:avLst/>
          </a:prstGeom>
        </p:spPr>
        <p:txBody>
          <a:bodyPr vert="horz" wrap="square" lIns="0" tIns="16329" rIns="0" bIns="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0" i="0" u="none" strike="noStrike" kern="0" cap="none" spc="0" normalizeH="0" baseline="0" noProof="0" dirty="0">
                <a:ln>
                  <a:noFill/>
                </a:ln>
                <a:solidFill>
                  <a:prstClr val="black"/>
                </a:solidFill>
                <a:effectLst/>
                <a:uLnTx/>
                <a:uFillTx/>
                <a:latin typeface="Arial"/>
                <a:ea typeface="+mn-ea"/>
                <a:cs typeface="Arial"/>
                <a:sym typeface="Helvetica Neue"/>
              </a:rPr>
              <a:t>Votre rapport doit inclure :</a:t>
            </a:r>
          </a:p>
        </p:txBody>
      </p:sp>
      <p:sp>
        <p:nvSpPr>
          <p:cNvPr id="11" name="object 2">
            <a:extLst>
              <a:ext uri="{FF2B5EF4-FFF2-40B4-BE49-F238E27FC236}">
                <a16:creationId xmlns:a16="http://schemas.microsoft.com/office/drawing/2014/main" id="{790C51B9-A961-5023-C767-EC5DC9581822}"/>
              </a:ext>
            </a:extLst>
          </p:cNvPr>
          <p:cNvSpPr txBox="1">
            <a:spLocks noGrp="1"/>
          </p:cNvSpPr>
          <p:nvPr>
            <p:ph type="title"/>
          </p:nvPr>
        </p:nvSpPr>
        <p:spPr>
          <a:xfrm>
            <a:off x="726468" y="427119"/>
            <a:ext cx="4181961"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7. Devoir : Structure du rapport</a:t>
            </a:r>
          </a:p>
        </p:txBody>
      </p:sp>
      <p:sp>
        <p:nvSpPr>
          <p:cNvPr id="4" name="object 3">
            <a:extLst>
              <a:ext uri="{FF2B5EF4-FFF2-40B4-BE49-F238E27FC236}">
                <a16:creationId xmlns:a16="http://schemas.microsoft.com/office/drawing/2014/main" id="{4AB46C58-5100-C516-A3EF-D59DC9B33072}"/>
              </a:ext>
            </a:extLst>
          </p:cNvPr>
          <p:cNvSpPr txBox="1"/>
          <p:nvPr/>
        </p:nvSpPr>
        <p:spPr>
          <a:xfrm>
            <a:off x="726469" y="5331063"/>
            <a:ext cx="10725152" cy="293487"/>
          </a:xfrm>
          <a:prstGeom prst="rect">
            <a:avLst/>
          </a:prstGeom>
        </p:spPr>
        <p:txBody>
          <a:bodyPr vert="horz" wrap="square" lIns="0" tIns="16329" rIns="0" bIns="0" rtlCol="0">
            <a:spAutoFit/>
          </a:bodyPr>
          <a:lstStyle/>
          <a:p>
            <a:pPr marL="0" marR="0" lvl="0" indent="0" algn="l" defTabSz="1175644" rtl="0" eaLnBrk="1" fontAlgn="auto" latinLnBrk="0" hangingPunct="1">
              <a:lnSpc>
                <a:spcPct val="100000"/>
              </a:lnSpc>
              <a:spcBef>
                <a:spcPts val="129"/>
              </a:spcBef>
              <a:spcAft>
                <a:spcPts val="600"/>
              </a:spcAft>
              <a:buClrTx/>
              <a:buSzTx/>
              <a:buFontTx/>
              <a:buNone/>
              <a:tabLst/>
              <a:defRPr/>
            </a:pP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 </a:t>
            </a:r>
          </a:p>
        </p:txBody>
      </p:sp>
      <p:sp>
        <p:nvSpPr>
          <p:cNvPr id="6" name="object 3">
            <a:extLst>
              <a:ext uri="{FF2B5EF4-FFF2-40B4-BE49-F238E27FC236}">
                <a16:creationId xmlns:a16="http://schemas.microsoft.com/office/drawing/2014/main" id="{0554D777-7261-BA09-CF95-C42DE30B24FA}"/>
              </a:ext>
            </a:extLst>
          </p:cNvPr>
          <p:cNvSpPr txBox="1"/>
          <p:nvPr/>
        </p:nvSpPr>
        <p:spPr>
          <a:xfrm>
            <a:off x="726469" y="1925089"/>
            <a:ext cx="10725152" cy="2458183"/>
          </a:xfrm>
          <a:prstGeom prst="rect">
            <a:avLst/>
          </a:prstGeom>
        </p:spPr>
        <p:txBody>
          <a:bodyPr vert="horz" wrap="square" lIns="0" tIns="16329" rIns="0" bIns="0" rtlCol="0">
            <a:spAutoFit/>
          </a:bodyPr>
          <a:lstStyle/>
          <a:p>
            <a:pPr marL="619125" marR="0" lvl="0" indent="-342900" algn="l" defTabSz="914400" rtl="0" eaLnBrk="1" fontAlgn="auto" latinLnBrk="0" hangingPunct="1">
              <a:lnSpc>
                <a:spcPct val="150000"/>
              </a:lnSpc>
              <a:spcBef>
                <a:spcPts val="0"/>
              </a:spcBef>
              <a:spcAft>
                <a:spcPts val="0"/>
              </a:spcAft>
              <a:buClrTx/>
              <a:buSzTx/>
              <a:buFont typeface="+mj-lt"/>
              <a:buAutoNum type="arabicPeriod"/>
              <a:tabLst>
                <a:tab pos="361950" algn="l"/>
              </a:tabLst>
              <a:defRPr/>
            </a:pP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Page de titre avec votre nom, le cours et la date</a:t>
            </a:r>
          </a:p>
          <a:p>
            <a:pPr marL="619125" marR="0" lvl="0" indent="-342900" algn="l" defTabSz="914400" rtl="0" eaLnBrk="1" fontAlgn="auto" latinLnBrk="0" hangingPunct="1">
              <a:lnSpc>
                <a:spcPct val="150000"/>
              </a:lnSpc>
              <a:spcBef>
                <a:spcPts val="0"/>
              </a:spcBef>
              <a:spcAft>
                <a:spcPts val="0"/>
              </a:spcAft>
              <a:buClrTx/>
              <a:buSzTx/>
              <a:buFont typeface="+mj-lt"/>
              <a:buAutoNum type="arabicPeriod"/>
              <a:tabLst>
                <a:tab pos="361950" algn="l"/>
              </a:tabLst>
              <a:defRPr/>
            </a:pP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Description du modèle et détails de la disposition</a:t>
            </a:r>
          </a:p>
          <a:p>
            <a:pPr marL="619125" marR="0" lvl="0" indent="-342900" algn="l" defTabSz="914400" rtl="0" eaLnBrk="1" fontAlgn="auto" latinLnBrk="0" hangingPunct="1">
              <a:lnSpc>
                <a:spcPct val="150000"/>
              </a:lnSpc>
              <a:spcBef>
                <a:spcPts val="0"/>
              </a:spcBef>
              <a:spcAft>
                <a:spcPts val="0"/>
              </a:spcAft>
              <a:buClrTx/>
              <a:buSzTx/>
              <a:buFont typeface="+mj-lt"/>
              <a:buAutoNum type="arabicPeriod"/>
              <a:tabLst>
                <a:tab pos="361950" algn="l"/>
              </a:tabLst>
              <a:defRPr/>
            </a:pP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Résumé de la modification de la synchronisation des signaux</a:t>
            </a:r>
          </a:p>
          <a:p>
            <a:pPr marL="619125" marR="0" lvl="0" indent="-342900" algn="l" defTabSz="914400" rtl="0" eaLnBrk="1" fontAlgn="auto" latinLnBrk="0" hangingPunct="1">
              <a:lnSpc>
                <a:spcPct val="150000"/>
              </a:lnSpc>
              <a:spcBef>
                <a:spcPts val="0"/>
              </a:spcBef>
              <a:spcAft>
                <a:spcPts val="0"/>
              </a:spcAft>
              <a:buClrTx/>
              <a:buSzTx/>
              <a:buFont typeface="+mj-lt"/>
              <a:buAutoNum type="arabicPeriod"/>
              <a:tabLst>
                <a:tab pos="361950" algn="l"/>
              </a:tabLst>
              <a:defRPr/>
            </a:pP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Captures d'écran de la simulation et des résultats</a:t>
            </a:r>
          </a:p>
          <a:p>
            <a:pPr marL="619125" marR="0" lvl="0" indent="-342900" algn="l" defTabSz="914400" rtl="0" eaLnBrk="1" fontAlgn="auto" latinLnBrk="0" hangingPunct="1">
              <a:lnSpc>
                <a:spcPct val="150000"/>
              </a:lnSpc>
              <a:spcBef>
                <a:spcPts val="0"/>
              </a:spcBef>
              <a:spcAft>
                <a:spcPts val="0"/>
              </a:spcAft>
              <a:buClrTx/>
              <a:buSzTx/>
              <a:buFont typeface="+mj-lt"/>
              <a:buAutoNum type="arabicPeriod"/>
              <a:tabLst>
                <a:tab pos="361950" algn="l"/>
              </a:tabLst>
              <a:defRPr/>
            </a:pP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Résultats et analyse de l'évaluation</a:t>
            </a:r>
          </a:p>
          <a:p>
            <a:pPr marL="619125" marR="0" lvl="0" indent="-342900" algn="l" defTabSz="914400" rtl="0" eaLnBrk="1" fontAlgn="auto" latinLnBrk="0" hangingPunct="1">
              <a:lnSpc>
                <a:spcPct val="150000"/>
              </a:lnSpc>
              <a:spcBef>
                <a:spcPts val="0"/>
              </a:spcBef>
              <a:spcAft>
                <a:spcPts val="0"/>
              </a:spcAft>
              <a:buClrTx/>
              <a:buSzTx/>
              <a:buFont typeface="+mj-lt"/>
              <a:buAutoNum type="arabicPeriod"/>
              <a:tabLst>
                <a:tab pos="361950" algn="l"/>
              </a:tabLst>
              <a:defRPr/>
            </a:pPr>
            <a:r>
              <a:rPr kumimoji="0" lang="en-GB" sz="1800" b="0" i="0"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rPr>
              <a:t>Conclusion : qu'avez-vous appris et quel a été l'impact des modifications des feux de signalisation sur le trafic ?</a:t>
            </a:r>
            <a:endParaRPr kumimoji="0" lang="en-GB" sz="1800" b="0" i="1" u="none" strike="noStrike" kern="1200" cap="none" spc="0" normalizeH="0" baseline="0" noProof="0" dirty="0">
              <a:ln>
                <a:noFill/>
              </a:ln>
              <a:solidFill>
                <a:srgbClr val="000000">
                  <a:lumMod val="75000"/>
                  <a:lumOff val="25000"/>
                </a:srgbClr>
              </a:solidFill>
              <a:effectLst/>
              <a:uLnTx/>
              <a:uFillTx/>
              <a:latin typeface="Arial" panose="020B0604020202020204" pitchFamily="34" charset="0"/>
              <a:ea typeface="+mn-ea"/>
              <a:cs typeface="Arial" panose="020B0604020202020204" pitchFamily="34" charset="0"/>
              <a:sym typeface="Helvetica Neue"/>
            </a:endParaRPr>
          </a:p>
        </p:txBody>
      </p:sp>
    </p:spTree>
    <p:extLst>
      <p:ext uri="{BB962C8B-B14F-4D97-AF65-F5344CB8AC3E}">
        <p14:creationId xmlns:p14="http://schemas.microsoft.com/office/powerpoint/2010/main" val="306189411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F20F4F-15FA-4F07-141A-026E2F8ECEB5}"/>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F488DFED-A2CC-B911-0A2E-A97C200FF365}"/>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2000" b="1" i="0" u="none" strike="noStrike" kern="0" cap="none" spc="0" normalizeH="0" baseline="0" noProof="0" dirty="0">
                <a:ln>
                  <a:noFill/>
                </a:ln>
                <a:solidFill>
                  <a:sysClr val="windowText" lastClr="000000"/>
                </a:solidFill>
                <a:effectLst/>
                <a:uLnTx/>
                <a:uFillTx/>
                <a:latin typeface="Arial"/>
                <a:ea typeface="+mn-ea"/>
                <a:cs typeface="Arial"/>
                <a:sym typeface="Helvetica Neue"/>
              </a:rPr>
              <a:t>7.1.6 Devoir 1 - Date limite et remarques</a:t>
            </a:r>
          </a:p>
        </p:txBody>
      </p:sp>
      <p:sp>
        <p:nvSpPr>
          <p:cNvPr id="5" name="object 3">
            <a:extLst>
              <a:ext uri="{FF2B5EF4-FFF2-40B4-BE49-F238E27FC236}">
                <a16:creationId xmlns:a16="http://schemas.microsoft.com/office/drawing/2014/main" id="{7BF27860-88B0-9383-AC8C-BC59F88EB486}"/>
              </a:ext>
            </a:extLst>
          </p:cNvPr>
          <p:cNvSpPr txBox="1"/>
          <p:nvPr/>
        </p:nvSpPr>
        <p:spPr>
          <a:xfrm>
            <a:off x="733424" y="1617701"/>
            <a:ext cx="10725152" cy="293487"/>
          </a:xfrm>
          <a:prstGeom prst="rect">
            <a:avLst/>
          </a:prstGeom>
        </p:spPr>
        <p:txBody>
          <a:bodyPr vert="horz" wrap="square" lIns="0" tIns="16329" rIns="0" bIns="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1" i="0" u="none" strike="noStrike" kern="0" cap="none" spc="0" normalizeH="0" baseline="0" noProof="0" dirty="0">
                <a:ln>
                  <a:noFill/>
                </a:ln>
                <a:solidFill>
                  <a:prstClr val="black"/>
                </a:solidFill>
                <a:effectLst/>
                <a:uLnTx/>
                <a:uFillTx/>
                <a:latin typeface="Arial"/>
                <a:ea typeface="+mn-ea"/>
                <a:cs typeface="Arial"/>
                <a:sym typeface="Helvetica Neue"/>
              </a:rPr>
              <a:t>Date limite : </a:t>
            </a:r>
            <a:r>
              <a:rPr kumimoji="0" lang="en-GB" sz="1800" b="0" i="0" u="none" strike="noStrike" kern="0" cap="none" spc="0" normalizeH="0" baseline="0" noProof="0" dirty="0">
                <a:ln>
                  <a:noFill/>
                </a:ln>
                <a:solidFill>
                  <a:prstClr val="black"/>
                </a:solidFill>
                <a:effectLst/>
                <a:uLnTx/>
                <a:uFillTx/>
                <a:latin typeface="Arial"/>
                <a:ea typeface="+mn-ea"/>
                <a:cs typeface="Arial"/>
                <a:sym typeface="Helvetica Neue"/>
              </a:rPr>
              <a:t>soumettez tous les fichiers requis avant le … / … / … (1 semaine après le laboratoire 4)</a:t>
            </a:r>
          </a:p>
        </p:txBody>
      </p:sp>
      <p:sp>
        <p:nvSpPr>
          <p:cNvPr id="11" name="object 2">
            <a:extLst>
              <a:ext uri="{FF2B5EF4-FFF2-40B4-BE49-F238E27FC236}">
                <a16:creationId xmlns:a16="http://schemas.microsoft.com/office/drawing/2014/main" id="{D28BDAEF-AC20-7AC6-04C4-4438AE3F1A8D}"/>
              </a:ext>
            </a:extLst>
          </p:cNvPr>
          <p:cNvSpPr txBox="1">
            <a:spLocks noGrp="1"/>
          </p:cNvSpPr>
          <p:nvPr>
            <p:ph type="title"/>
          </p:nvPr>
        </p:nvSpPr>
        <p:spPr>
          <a:xfrm>
            <a:off x="726469" y="427119"/>
            <a:ext cx="4690920"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7. Devoirs : date limite et remarques</a:t>
            </a:r>
          </a:p>
        </p:txBody>
      </p:sp>
      <p:sp>
        <p:nvSpPr>
          <p:cNvPr id="4" name="object 3">
            <a:extLst>
              <a:ext uri="{FF2B5EF4-FFF2-40B4-BE49-F238E27FC236}">
                <a16:creationId xmlns:a16="http://schemas.microsoft.com/office/drawing/2014/main" id="{839BDF53-CE4D-7435-30B9-46A8007C6646}"/>
              </a:ext>
            </a:extLst>
          </p:cNvPr>
          <p:cNvSpPr txBox="1"/>
          <p:nvPr/>
        </p:nvSpPr>
        <p:spPr>
          <a:xfrm>
            <a:off x="726469" y="5331063"/>
            <a:ext cx="10725152" cy="293487"/>
          </a:xfrm>
          <a:prstGeom prst="rect">
            <a:avLst/>
          </a:prstGeom>
        </p:spPr>
        <p:txBody>
          <a:bodyPr vert="horz" wrap="square" lIns="0" tIns="16329" rIns="0" bIns="0" rtlCol="0">
            <a:spAutoFit/>
          </a:bodyPr>
          <a:lstStyle/>
          <a:p>
            <a:pPr marL="0" marR="0" lvl="0" indent="0" algn="l" defTabSz="1175644" rtl="0" eaLnBrk="1" fontAlgn="auto" latinLnBrk="0" hangingPunct="1">
              <a:lnSpc>
                <a:spcPct val="100000"/>
              </a:lnSpc>
              <a:spcBef>
                <a:spcPts val="129"/>
              </a:spcBef>
              <a:spcAft>
                <a:spcPts val="600"/>
              </a:spcAft>
              <a:buClrTx/>
              <a:buSzTx/>
              <a:buFontTx/>
              <a:buNone/>
              <a:tabLst/>
              <a:defRPr/>
            </a:pP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 </a:t>
            </a:r>
          </a:p>
        </p:txBody>
      </p:sp>
      <p:sp>
        <p:nvSpPr>
          <p:cNvPr id="2" name="object 3">
            <a:extLst>
              <a:ext uri="{FF2B5EF4-FFF2-40B4-BE49-F238E27FC236}">
                <a16:creationId xmlns:a16="http://schemas.microsoft.com/office/drawing/2014/main" id="{FBAAC3F5-81F8-4D96-6C10-F494310C5A6F}"/>
              </a:ext>
            </a:extLst>
          </p:cNvPr>
          <p:cNvSpPr txBox="1"/>
          <p:nvPr/>
        </p:nvSpPr>
        <p:spPr>
          <a:xfrm>
            <a:off x="733424" y="2123329"/>
            <a:ext cx="10725152" cy="570486"/>
          </a:xfrm>
          <a:prstGeom prst="rect">
            <a:avLst/>
          </a:prstGeom>
        </p:spPr>
        <p:txBody>
          <a:bodyPr vert="horz" wrap="square" lIns="0" tIns="16329" rIns="0" bIns="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1" i="0" u="none" strike="noStrike" kern="0" cap="none" spc="0" normalizeH="0" baseline="0" noProof="0" dirty="0">
                <a:ln>
                  <a:noFill/>
                </a:ln>
                <a:solidFill>
                  <a:prstClr val="black"/>
                </a:solidFill>
                <a:effectLst/>
                <a:uLnTx/>
                <a:uFillTx/>
                <a:latin typeface="Arial"/>
                <a:ea typeface="+mn-ea"/>
                <a:cs typeface="Arial"/>
                <a:sym typeface="Helvetica Neue"/>
              </a:rPr>
              <a:t>Remarque : </a:t>
            </a:r>
            <a:r>
              <a:rPr kumimoji="0" lang="en-GB" sz="1800" b="0" i="0" u="none" strike="noStrike" kern="0" cap="none" spc="0" normalizeH="0" baseline="0" noProof="0" dirty="0">
                <a:ln>
                  <a:noFill/>
                </a:ln>
                <a:solidFill>
                  <a:prstClr val="black"/>
                </a:solidFill>
                <a:effectLst/>
                <a:uLnTx/>
                <a:uFillTx/>
                <a:latin typeface="Arial"/>
                <a:ea typeface="+mn-ea"/>
                <a:cs typeface="Arial"/>
                <a:sym typeface="Helvetica Neue"/>
              </a:rPr>
              <a:t>la notation tiendra compte de la précision du modèle, de la logique de synchronisation des signaux, de l'utilisation des outils d'évaluation et de la clarté du rapport.</a:t>
            </a:r>
            <a:endParaRPr kumimoji="0" lang="en-GB" sz="1800" b="1" i="0" u="none" strike="noStrike" kern="0" cap="none" spc="0" normalizeH="0" baseline="0" noProof="0" dirty="0">
              <a:ln>
                <a:noFill/>
              </a:ln>
              <a:solidFill>
                <a:prstClr val="black"/>
              </a:solidFill>
              <a:effectLst/>
              <a:uLnTx/>
              <a:uFillTx/>
              <a:latin typeface="Arial"/>
              <a:ea typeface="+mn-ea"/>
              <a:cs typeface="Arial"/>
              <a:sym typeface="Helvetica Neue"/>
            </a:endParaRPr>
          </a:p>
        </p:txBody>
      </p:sp>
    </p:spTree>
    <p:extLst>
      <p:ext uri="{BB962C8B-B14F-4D97-AF65-F5344CB8AC3E}">
        <p14:creationId xmlns:p14="http://schemas.microsoft.com/office/powerpoint/2010/main" val="266045166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55ED99-2A8C-21A7-C5D3-D4F374D5F180}"/>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FF24CF87-2BAC-4F61-7B2C-A3982B2EF894}"/>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08 :</a:t>
            </a:r>
          </a:p>
          <a:p>
            <a:pPr algn="ctr"/>
            <a:r>
              <a:rPr lang="en-GB" sz="3200" b="1" dirty="0">
                <a:solidFill>
                  <a:schemeClr val="bg1"/>
                </a:solidFill>
              </a:rPr>
              <a:t>Références</a:t>
            </a:r>
          </a:p>
        </p:txBody>
      </p:sp>
    </p:spTree>
    <p:extLst>
      <p:ext uri="{BB962C8B-B14F-4D97-AF65-F5344CB8AC3E}">
        <p14:creationId xmlns:p14="http://schemas.microsoft.com/office/powerpoint/2010/main" val="116215511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E801FE-B6C9-5BD0-9E78-7AEEB4BC3E3E}"/>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55CE9788-0E91-BC1E-03B0-5F39E116E939}"/>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Manuels de référence</a:t>
            </a:r>
          </a:p>
        </p:txBody>
      </p:sp>
      <p:sp>
        <p:nvSpPr>
          <p:cNvPr id="5" name="object 3">
            <a:extLst>
              <a:ext uri="{FF2B5EF4-FFF2-40B4-BE49-F238E27FC236}">
                <a16:creationId xmlns:a16="http://schemas.microsoft.com/office/drawing/2014/main" id="{794819E5-EC6B-F0A2-3CE0-BD26964F53C4}"/>
              </a:ext>
            </a:extLst>
          </p:cNvPr>
          <p:cNvSpPr txBox="1"/>
          <p:nvPr/>
        </p:nvSpPr>
        <p:spPr>
          <a:xfrm>
            <a:off x="733423" y="1514807"/>
            <a:ext cx="10725152" cy="2976786"/>
          </a:xfrm>
          <a:prstGeom prst="rect">
            <a:avLst/>
          </a:prstGeom>
        </p:spPr>
        <p:txBody>
          <a:bodyPr vert="horz" wrap="square" lIns="0" tIns="16329" rIns="0" bIns="0" rtlCol="0">
            <a:spAutoFit/>
          </a:bodyPr>
          <a:lstStyle/>
          <a:p>
            <a:pPr marL="269875" lvl="1" indent="-254000" defTabSz="1175644" hangingPunct="1">
              <a:lnSpc>
                <a:spcPct val="150000"/>
              </a:lnSpc>
              <a:spcBef>
                <a:spcPts val="129"/>
              </a:spcBef>
              <a:buFont typeface="+mj-lt"/>
              <a:buAutoNum type="arabicPeriod"/>
            </a:pPr>
            <a:r>
              <a:rPr lang="en-GB" sz="1600" b="1" i="1" dirty="0">
                <a:solidFill>
                  <a:sysClr val="windowText" lastClr="000000"/>
                </a:solidFill>
                <a:latin typeface="Arial"/>
                <a:cs typeface="Arial"/>
              </a:rPr>
              <a:t>« Transportation Engineering and Planning » (Ingénierie et planification des transports) </a:t>
            </a:r>
            <a:r>
              <a:rPr lang="en-GB" sz="1600" dirty="0">
                <a:solidFill>
                  <a:sysClr val="windowText" lastClr="000000"/>
                </a:solidFill>
                <a:latin typeface="Arial"/>
                <a:cs typeface="Arial"/>
              </a:rPr>
              <a:t>par C.S. </a:t>
            </a:r>
            <a:r>
              <a:rPr lang="en-GB" sz="1600" dirty="0" err="1">
                <a:solidFill>
                  <a:sysClr val="windowText" lastClr="000000"/>
                </a:solidFill>
                <a:latin typeface="Arial"/>
                <a:cs typeface="Arial"/>
              </a:rPr>
              <a:t>Papacostas </a:t>
            </a:r>
            <a:r>
              <a:rPr lang="en-GB" sz="1600" dirty="0">
                <a:solidFill>
                  <a:sysClr val="windowText" lastClr="000000"/>
                </a:solidFill>
                <a:latin typeface="Arial"/>
                <a:cs typeface="Arial"/>
              </a:rPr>
              <a:t>et P.D. </a:t>
            </a:r>
            <a:r>
              <a:rPr lang="en-GB" sz="1600" dirty="0" err="1">
                <a:solidFill>
                  <a:sysClr val="windowText" lastClr="000000"/>
                </a:solidFill>
                <a:latin typeface="Arial"/>
                <a:cs typeface="Arial"/>
              </a:rPr>
              <a:t>Prevedouros </a:t>
            </a:r>
            <a:r>
              <a:rPr lang="en-GB" sz="1600" dirty="0">
                <a:solidFill>
                  <a:sysClr val="windowText" lastClr="000000"/>
                </a:solidFill>
                <a:latin typeface="Arial"/>
                <a:cs typeface="Arial"/>
              </a:rPr>
              <a:t>(Couvre les bases des systèmes de transport, les données, la planification et les politiques)</a:t>
            </a:r>
          </a:p>
          <a:p>
            <a:pPr marL="269875" lvl="1" indent="-254000" defTabSz="1175644" hangingPunct="1">
              <a:lnSpc>
                <a:spcPct val="150000"/>
              </a:lnSpc>
              <a:spcBef>
                <a:spcPts val="129"/>
              </a:spcBef>
              <a:buFont typeface="+mj-lt"/>
              <a:buAutoNum type="arabicPeriod"/>
            </a:pPr>
            <a:r>
              <a:rPr lang="en-GB" sz="1600" b="1" i="1" dirty="0">
                <a:solidFill>
                  <a:sysClr val="windowText" lastClr="000000"/>
                </a:solidFill>
                <a:latin typeface="Arial"/>
                <a:cs typeface="Arial"/>
              </a:rPr>
              <a:t>« Introduction to Transportation Systems » (Introduction aux systèmes de transport) </a:t>
            </a:r>
            <a:r>
              <a:rPr lang="en-GB" sz="1600" dirty="0">
                <a:solidFill>
                  <a:sysClr val="windowText" lastClr="000000"/>
                </a:solidFill>
                <a:latin typeface="Arial"/>
                <a:cs typeface="Arial"/>
              </a:rPr>
              <a:t>par Joseph Sussman</a:t>
            </a:r>
          </a:p>
          <a:p>
            <a:pPr marL="269875" lvl="1" indent="-254000" defTabSz="1175644" hangingPunct="1">
              <a:lnSpc>
                <a:spcPct val="150000"/>
              </a:lnSpc>
              <a:spcBef>
                <a:spcPts val="129"/>
              </a:spcBef>
              <a:buFont typeface="+mj-lt"/>
              <a:buAutoNum type="arabicPeriod"/>
            </a:pPr>
            <a:r>
              <a:rPr lang="en-GB" sz="1600" b="1" i="1" dirty="0">
                <a:solidFill>
                  <a:sysClr val="windowText" lastClr="000000"/>
                </a:solidFill>
                <a:latin typeface="Arial"/>
                <a:cs typeface="Arial"/>
              </a:rPr>
              <a:t>« Data Science for Transport: A Self-Study Guide with Computer Exercises » (Science des données pour les transports : guide d'autoformation avec exercices informatiques) </a:t>
            </a:r>
            <a:r>
              <a:rPr lang="en-GB" sz="1600" dirty="0">
                <a:solidFill>
                  <a:sysClr val="windowText" lastClr="000000"/>
                </a:solidFill>
                <a:latin typeface="Arial"/>
                <a:cs typeface="Arial"/>
              </a:rPr>
              <a:t>par Charles Fox</a:t>
            </a:r>
          </a:p>
          <a:p>
            <a:pPr marL="269875" lvl="1" indent="-254000" defTabSz="1175644" hangingPunct="1">
              <a:lnSpc>
                <a:spcPct val="150000"/>
              </a:lnSpc>
              <a:spcBef>
                <a:spcPts val="129"/>
              </a:spcBef>
              <a:buFont typeface="+mj-lt"/>
              <a:buAutoNum type="arabicPeriod"/>
            </a:pPr>
            <a:r>
              <a:rPr lang="en-GB" sz="1600" b="1" i="1" dirty="0">
                <a:solidFill>
                  <a:sysClr val="windowText" lastClr="000000"/>
                </a:solidFill>
                <a:latin typeface="Arial"/>
                <a:cs typeface="Arial"/>
              </a:rPr>
              <a:t>« </a:t>
            </a:r>
            <a:r>
              <a:rPr lang="en-GB" sz="1600" b="1" i="1" dirty="0" err="1">
                <a:solidFill>
                  <a:sysClr val="windowText" lastClr="000000"/>
                </a:solidFill>
                <a:latin typeface="Arial"/>
                <a:cs typeface="Arial"/>
              </a:rPr>
              <a:t>Modeling </a:t>
            </a:r>
            <a:r>
              <a:rPr lang="en-GB" sz="1600" b="1" i="1" dirty="0">
                <a:solidFill>
                  <a:sysClr val="windowText" lastClr="000000"/>
                </a:solidFill>
                <a:latin typeface="Arial"/>
                <a:cs typeface="Arial"/>
              </a:rPr>
              <a:t>Transport » (Modélisation des transports) </a:t>
            </a:r>
            <a:r>
              <a:rPr lang="en-GB" sz="1600" dirty="0">
                <a:solidFill>
                  <a:sysClr val="windowText" lastClr="000000"/>
                </a:solidFill>
                <a:latin typeface="Arial"/>
                <a:cs typeface="Arial"/>
              </a:rPr>
              <a:t>par Juan de Dios </a:t>
            </a:r>
            <a:r>
              <a:rPr lang="en-GB" sz="1600" dirty="0" err="1">
                <a:solidFill>
                  <a:sysClr val="windowText" lastClr="000000"/>
                </a:solidFill>
                <a:latin typeface="Arial"/>
                <a:cs typeface="Arial"/>
              </a:rPr>
              <a:t>Ortúzar </a:t>
            </a:r>
            <a:r>
              <a:rPr lang="en-GB" sz="1600" dirty="0">
                <a:solidFill>
                  <a:sysClr val="windowText" lastClr="000000"/>
                </a:solidFill>
                <a:latin typeface="Arial"/>
                <a:cs typeface="Arial"/>
              </a:rPr>
              <a:t>et Luis G. Willumsen </a:t>
            </a:r>
            <a:br>
              <a:rPr lang="en-GB" sz="1600" dirty="0">
                <a:solidFill>
                  <a:sysClr val="windowText" lastClr="000000"/>
                </a:solidFill>
                <a:latin typeface="Arial"/>
                <a:cs typeface="Arial"/>
              </a:rPr>
            </a:br>
            <a:r>
              <a:rPr lang="en-GB" sz="1600" dirty="0">
                <a:solidFill>
                  <a:sysClr val="windowText" lastClr="000000"/>
                </a:solidFill>
                <a:latin typeface="Arial"/>
                <a:cs typeface="Arial"/>
              </a:rPr>
              <a:t>(</a:t>
            </a:r>
            <a:r>
              <a:rPr lang="en-GB" sz="1600" dirty="0" err="1">
                <a:solidFill>
                  <a:sysClr val="windowText" lastClr="000000"/>
                </a:solidFill>
                <a:latin typeface="Arial"/>
                <a:cs typeface="Arial"/>
              </a:rPr>
              <a:t>Modélisation</a:t>
            </a:r>
            <a:r>
              <a:rPr lang="en-GB" sz="1600" dirty="0">
                <a:solidFill>
                  <a:sysClr val="windowText" lastClr="000000"/>
                </a:solidFill>
                <a:latin typeface="Arial"/>
                <a:cs typeface="Arial"/>
              </a:rPr>
              <a:t> de la demande de transport)</a:t>
            </a:r>
          </a:p>
          <a:p>
            <a:pPr marL="269875" lvl="1" indent="-254000" defTabSz="1175644" hangingPunct="1">
              <a:lnSpc>
                <a:spcPct val="150000"/>
              </a:lnSpc>
              <a:spcBef>
                <a:spcPts val="129"/>
              </a:spcBef>
              <a:buFont typeface="+mj-lt"/>
              <a:buAutoNum type="arabicPeriod"/>
            </a:pPr>
            <a:r>
              <a:rPr lang="en-GB" sz="1600" b="1" i="1" dirty="0">
                <a:solidFill>
                  <a:sysClr val="windowText" lastClr="000000"/>
                </a:solidFill>
                <a:latin typeface="Arial"/>
                <a:cs typeface="Arial"/>
              </a:rPr>
              <a:t>« Planification des systèmes de transport : méthodes et applications » </a:t>
            </a:r>
            <a:r>
              <a:rPr lang="en-GB" sz="1600" dirty="0">
                <a:solidFill>
                  <a:sysClr val="windowText" lastClr="000000"/>
                </a:solidFill>
                <a:latin typeface="Arial"/>
                <a:cs typeface="Arial"/>
              </a:rPr>
              <a:t>par </a:t>
            </a:r>
            <a:r>
              <a:rPr lang="en-GB" sz="1600" dirty="0" err="1">
                <a:solidFill>
                  <a:sysClr val="windowText" lastClr="000000"/>
                </a:solidFill>
                <a:latin typeface="Arial"/>
                <a:cs typeface="Arial"/>
              </a:rPr>
              <a:t>Konstadinos </a:t>
            </a:r>
            <a:r>
              <a:rPr lang="en-GB" sz="1600" dirty="0">
                <a:solidFill>
                  <a:sysClr val="windowText" lastClr="000000"/>
                </a:solidFill>
                <a:latin typeface="Arial"/>
                <a:cs typeface="Arial"/>
              </a:rPr>
              <a:t>G. </a:t>
            </a:r>
            <a:r>
              <a:rPr lang="en-GB" sz="1600" dirty="0" err="1">
                <a:solidFill>
                  <a:sysClr val="windowText" lastClr="000000"/>
                </a:solidFill>
                <a:latin typeface="Arial"/>
                <a:cs typeface="Arial"/>
              </a:rPr>
              <a:t>Goulias</a:t>
            </a:r>
            <a:endParaRPr lang="en-GB" sz="1600" dirty="0">
              <a:solidFill>
                <a:sysClr val="windowText" lastClr="000000"/>
              </a:solidFill>
              <a:latin typeface="Arial"/>
              <a:cs typeface="Arial"/>
            </a:endParaRPr>
          </a:p>
        </p:txBody>
      </p:sp>
      <p:sp>
        <p:nvSpPr>
          <p:cNvPr id="14" name="object 2">
            <a:extLst>
              <a:ext uri="{FF2B5EF4-FFF2-40B4-BE49-F238E27FC236}">
                <a16:creationId xmlns:a16="http://schemas.microsoft.com/office/drawing/2014/main" id="{F1A93582-9794-4EC0-D3E3-CB8C2CF4B3D1}"/>
              </a:ext>
            </a:extLst>
          </p:cNvPr>
          <p:cNvSpPr txBox="1">
            <a:spLocks/>
          </p:cNvSpPr>
          <p:nvPr/>
        </p:nvSpPr>
        <p:spPr>
          <a:xfrm>
            <a:off x="726471" y="427119"/>
            <a:ext cx="1932754"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8. Références</a:t>
            </a:r>
          </a:p>
        </p:txBody>
      </p:sp>
      <p:sp>
        <p:nvSpPr>
          <p:cNvPr id="12" name="object 3">
            <a:extLst>
              <a:ext uri="{FF2B5EF4-FFF2-40B4-BE49-F238E27FC236}">
                <a16:creationId xmlns:a16="http://schemas.microsoft.com/office/drawing/2014/main" id="{0517032F-498F-A37D-90F3-CAE319A2E16D}"/>
              </a:ext>
            </a:extLst>
          </p:cNvPr>
          <p:cNvSpPr txBox="1"/>
          <p:nvPr/>
        </p:nvSpPr>
        <p:spPr>
          <a:xfrm>
            <a:off x="726471" y="4648471"/>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Ressources vidéo de référence</a:t>
            </a:r>
          </a:p>
        </p:txBody>
      </p:sp>
      <p:sp>
        <p:nvSpPr>
          <p:cNvPr id="13" name="object 3">
            <a:extLst>
              <a:ext uri="{FF2B5EF4-FFF2-40B4-BE49-F238E27FC236}">
                <a16:creationId xmlns:a16="http://schemas.microsoft.com/office/drawing/2014/main" id="{CB5BAAA0-6D8E-EABC-5FAC-323C82B69515}"/>
              </a:ext>
            </a:extLst>
          </p:cNvPr>
          <p:cNvSpPr txBox="1"/>
          <p:nvPr/>
        </p:nvSpPr>
        <p:spPr>
          <a:xfrm>
            <a:off x="726470" y="5138198"/>
            <a:ext cx="10725152" cy="709499"/>
          </a:xfrm>
          <a:prstGeom prst="rect">
            <a:avLst/>
          </a:prstGeom>
        </p:spPr>
        <p:txBody>
          <a:bodyPr vert="horz" wrap="square" lIns="0" tIns="16329" rIns="0" bIns="0" rtlCol="0">
            <a:spAutoFit/>
          </a:bodyPr>
          <a:lstStyle/>
          <a:p>
            <a:pPr marL="269875" lvl="1" indent="-254000" defTabSz="1175644" hangingPunct="1">
              <a:lnSpc>
                <a:spcPct val="150000"/>
              </a:lnSpc>
              <a:spcBef>
                <a:spcPts val="129"/>
              </a:spcBef>
              <a:buFont typeface="+mj-lt"/>
              <a:buAutoNum type="arabicPeriod"/>
            </a:pPr>
            <a:r>
              <a:rPr lang="en-GB" sz="1600" dirty="0">
                <a:solidFill>
                  <a:sysClr val="windowText" lastClr="000000"/>
                </a:solidFill>
                <a:latin typeface="Arial"/>
                <a:cs typeface="Arial"/>
              </a:rPr>
              <a:t>Tutoriels vidéo de A à Z pour </a:t>
            </a:r>
            <a:r>
              <a:rPr lang="en-GB" sz="1600" b="1" dirty="0">
                <a:solidFill>
                  <a:sysClr val="windowText" lastClr="000000"/>
                </a:solidFill>
                <a:latin typeface="Arial"/>
                <a:cs typeface="Arial"/>
              </a:rPr>
              <a:t>VISSIM </a:t>
            </a:r>
            <a:r>
              <a:rPr lang="en-GB" sz="1600" dirty="0">
                <a:solidFill>
                  <a:sysClr val="windowText" lastClr="000000"/>
                </a:solidFill>
                <a:latin typeface="Arial"/>
                <a:cs typeface="Arial"/>
              </a:rPr>
              <a:t>par </a:t>
            </a:r>
            <a:r>
              <a:rPr lang="en-GB" sz="1600" b="1" dirty="0">
                <a:solidFill>
                  <a:sysClr val="windowText" lastClr="000000"/>
                </a:solidFill>
                <a:latin typeface="Arial"/>
                <a:cs typeface="Arial"/>
              </a:rPr>
              <a:t>PTV Group </a:t>
            </a:r>
            <a:r>
              <a:rPr lang="en-GB" sz="1600" dirty="0">
                <a:solidFill>
                  <a:sysClr val="windowText" lastClr="000000"/>
                </a:solidFill>
                <a:latin typeface="Arial"/>
                <a:cs typeface="Arial"/>
              </a:rPr>
              <a:t>: </a:t>
            </a:r>
            <a:br>
              <a:rPr lang="en-GB" sz="1600" dirty="0">
                <a:solidFill>
                  <a:sysClr val="windowText" lastClr="000000"/>
                </a:solidFill>
                <a:latin typeface="Arial"/>
                <a:cs typeface="Arial"/>
              </a:rPr>
            </a:br>
            <a:r>
              <a:rPr lang="en-GB" sz="1600" i="1" dirty="0">
                <a:solidFill>
                  <a:sysClr val="windowText" lastClr="000000"/>
                </a:solidFill>
                <a:latin typeface="Arial"/>
                <a:cs typeface="Arial"/>
                <a:hlinkClick r:id="rId2"/>
              </a:rPr>
              <a:t>https://us-resources.ptvgroup.com/en-us/ptv-academy/getting-to-know-ptv-vissim</a:t>
            </a:r>
            <a:endParaRPr lang="en-GB" sz="1600" i="1" dirty="0">
              <a:solidFill>
                <a:sysClr val="windowText" lastClr="000000"/>
              </a:solidFill>
              <a:latin typeface="Arial"/>
              <a:cs typeface="Arial"/>
            </a:endParaRPr>
          </a:p>
        </p:txBody>
      </p:sp>
    </p:spTree>
    <p:extLst>
      <p:ext uri="{BB962C8B-B14F-4D97-AF65-F5344CB8AC3E}">
        <p14:creationId xmlns:p14="http://schemas.microsoft.com/office/powerpoint/2010/main" val="128355840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a:xfrm>
            <a:off x="756196" y="2885952"/>
            <a:ext cx="8910054" cy="949719"/>
          </a:xfrm>
        </p:spPr>
        <p:txBody>
          <a:bodyPr/>
          <a:lstStyle/>
          <a:p>
            <a:pPr algn="ctr"/>
            <a:r>
              <a:rPr lang="en-GB" dirty="0">
                <a:latin typeface="Calibri" panose="020F0502020204030204" pitchFamily="34" charset="0"/>
                <a:ea typeface="Calibri" panose="020F0502020204030204" pitchFamily="34" charset="0"/>
                <a:cs typeface="Calibri" panose="020F0502020204030204" pitchFamily="34" charset="0"/>
              </a:rPr>
              <a:t>Merci de votre attention !</a:t>
            </a:r>
            <a:endParaRPr lang="pl-PL"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50183073"/>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47822-44B5-8045-A64A-F1BD7A8C5B7B}"/>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C39B6FA5-5035-0E97-3929-F787C348772B}"/>
              </a:ext>
            </a:extLst>
          </p:cNvPr>
          <p:cNvSpPr txBox="1"/>
          <p:nvPr/>
        </p:nvSpPr>
        <p:spPr>
          <a:xfrm>
            <a:off x="733424" y="861182"/>
            <a:ext cx="10725152" cy="380480"/>
          </a:xfrm>
          <a:prstGeom prst="rect">
            <a:avLst/>
          </a:prstGeom>
          <a:solidFill>
            <a:srgbClr val="FFFF00"/>
          </a:solidFill>
        </p:spPr>
        <p:txBody>
          <a:bodyPr vert="horz" wrap="square" lIns="0" tIns="36000" rIns="0" bIns="3600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2000" b="1" i="0" u="none" strike="noStrike" kern="0" cap="none" spc="0" normalizeH="0" baseline="0" noProof="0" dirty="0">
                <a:ln>
                  <a:noFill/>
                </a:ln>
                <a:solidFill>
                  <a:sysClr val="windowText" lastClr="000000"/>
                </a:solidFill>
                <a:effectLst/>
                <a:uLnTx/>
                <a:uFillTx/>
                <a:latin typeface="Arial"/>
                <a:ea typeface="+mn-ea"/>
                <a:cs typeface="Arial"/>
                <a:sym typeface="Helvetica Neue"/>
              </a:rPr>
              <a:t>1.2 Activités en laboratoire et répartition du temps</a:t>
            </a:r>
          </a:p>
        </p:txBody>
      </p:sp>
      <p:sp>
        <p:nvSpPr>
          <p:cNvPr id="5" name="object 3">
            <a:extLst>
              <a:ext uri="{FF2B5EF4-FFF2-40B4-BE49-F238E27FC236}">
                <a16:creationId xmlns:a16="http://schemas.microsoft.com/office/drawing/2014/main" id="{F9B7D2E2-FE71-2A9A-6F9E-C7A4B9966F66}"/>
              </a:ext>
            </a:extLst>
          </p:cNvPr>
          <p:cNvSpPr txBox="1"/>
          <p:nvPr/>
        </p:nvSpPr>
        <p:spPr>
          <a:xfrm>
            <a:off x="733424" y="1195635"/>
            <a:ext cx="10725152" cy="847485"/>
          </a:xfrm>
          <a:prstGeom prst="rect">
            <a:avLst/>
          </a:prstGeom>
        </p:spPr>
        <p:txBody>
          <a:bodyPr vert="horz" wrap="square" lIns="0" tIns="16329" rIns="0" bIns="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0" i="0" u="none" kern="0" cap="none" spc="0" normalizeH="0" baseline="0" noProof="0" dirty="0">
                <a:ln>
                  <a:noFill/>
                </a:ln>
                <a:solidFill>
                  <a:sysClr val="windowText" lastClr="000000"/>
                </a:solidFill>
                <a:effectLst/>
                <a:uLnTx/>
                <a:uFillTx/>
                <a:latin typeface="Arial"/>
                <a:ea typeface="+mn-ea"/>
                <a:cs typeface="Arial"/>
                <a:sym typeface="Helvetica Neue"/>
              </a:rPr>
              <a:t>Ce laboratoire guide les étudiants dans la simulation et </a:t>
            </a:r>
            <a:r>
              <a:rPr kumimoji="0" lang="en-GB" sz="1800" b="0" i="0" u="none" kern="0" cap="none" spc="0" normalizeH="0" baseline="0" noProof="0" dirty="0" err="1">
                <a:ln>
                  <a:noFill/>
                </a:ln>
                <a:solidFill>
                  <a:sysClr val="windowText" lastClr="000000"/>
                </a:solidFill>
                <a:effectLst/>
                <a:uLnTx/>
                <a:uFillTx/>
                <a:latin typeface="Arial"/>
                <a:ea typeface="+mn-ea"/>
                <a:cs typeface="Arial"/>
                <a:sym typeface="Helvetica Neue"/>
              </a:rPr>
              <a:t>l'analyse </a:t>
            </a:r>
            <a:r>
              <a:rPr kumimoji="0" lang="en-GB" sz="1800" b="0" i="0" u="none" kern="0" cap="none" spc="0" normalizeH="0" baseline="0" noProof="0" dirty="0">
                <a:ln>
                  <a:noFill/>
                </a:ln>
                <a:solidFill>
                  <a:sysClr val="windowText" lastClr="000000"/>
                </a:solidFill>
                <a:effectLst/>
                <a:uLnTx/>
                <a:uFillTx/>
                <a:latin typeface="Arial"/>
                <a:ea typeface="+mn-ea"/>
                <a:cs typeface="Arial"/>
                <a:sym typeface="Helvetica Neue"/>
              </a:rPr>
              <a:t>du flux de circulation à l'aide de PTV VISSIM. Les activités comprennent la conception d'intersections, le réglage des feux de signalisation et l'évaluation des indicateurs de performance. Les tâches pratiques sont combinées à des analyses afin de renforcer les compétences en matière de simulation.</a:t>
            </a:r>
          </a:p>
        </p:txBody>
      </p:sp>
      <p:sp>
        <p:nvSpPr>
          <p:cNvPr id="11" name="object 2">
            <a:extLst>
              <a:ext uri="{FF2B5EF4-FFF2-40B4-BE49-F238E27FC236}">
                <a16:creationId xmlns:a16="http://schemas.microsoft.com/office/drawing/2014/main" id="{069F1C98-F538-424B-C01D-59706A57D3AD}"/>
              </a:ext>
            </a:extLst>
          </p:cNvPr>
          <p:cNvSpPr txBox="1">
            <a:spLocks noGrp="1"/>
          </p:cNvSpPr>
          <p:nvPr>
            <p:ph type="title"/>
          </p:nvPr>
        </p:nvSpPr>
        <p:spPr>
          <a:xfrm>
            <a:off x="726471" y="427119"/>
            <a:ext cx="5889989"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1. Présentation du laboratoire et outils requis</a:t>
            </a:r>
          </a:p>
        </p:txBody>
      </p:sp>
      <p:graphicFrame>
        <p:nvGraphicFramePr>
          <p:cNvPr id="10" name="Table 9">
            <a:extLst>
              <a:ext uri="{FF2B5EF4-FFF2-40B4-BE49-F238E27FC236}">
                <a16:creationId xmlns:a16="http://schemas.microsoft.com/office/drawing/2014/main" id="{F97DD135-A473-A8C1-F5FD-5C2A116C2CD8}"/>
              </a:ext>
            </a:extLst>
          </p:cNvPr>
          <p:cNvGraphicFramePr>
            <a:graphicFrameLocks noGrp="1"/>
          </p:cNvGraphicFramePr>
          <p:nvPr>
            <p:extLst>
              <p:ext uri="{D42A27DB-BD31-4B8C-83A1-F6EECF244321}">
                <p14:modId xmlns:p14="http://schemas.microsoft.com/office/powerpoint/2010/main" val="1208423046"/>
              </p:ext>
            </p:extLst>
          </p:nvPr>
        </p:nvGraphicFramePr>
        <p:xfrm>
          <a:off x="726471" y="2307641"/>
          <a:ext cx="10730593" cy="3927602"/>
        </p:xfrm>
        <a:graphic>
          <a:graphicData uri="http://schemas.openxmlformats.org/drawingml/2006/table">
            <a:tbl>
              <a:tblPr firstRow="1" bandRow="1">
                <a:tableStyleId>{5C22544A-7EE6-4342-B048-85BDC9FD1C3A}</a:tableStyleId>
              </a:tblPr>
              <a:tblGrid>
                <a:gridCol w="828000">
                  <a:extLst>
                    <a:ext uri="{9D8B030D-6E8A-4147-A177-3AD203B41FA5}">
                      <a16:colId xmlns:a16="http://schemas.microsoft.com/office/drawing/2014/main" val="1755482268"/>
                    </a:ext>
                  </a:extLst>
                </a:gridCol>
                <a:gridCol w="4284000">
                  <a:extLst>
                    <a:ext uri="{9D8B030D-6E8A-4147-A177-3AD203B41FA5}">
                      <a16:colId xmlns:a16="http://schemas.microsoft.com/office/drawing/2014/main" val="3311583749"/>
                    </a:ext>
                  </a:extLst>
                </a:gridCol>
                <a:gridCol w="1118593">
                  <a:extLst>
                    <a:ext uri="{9D8B030D-6E8A-4147-A177-3AD203B41FA5}">
                      <a16:colId xmlns:a16="http://schemas.microsoft.com/office/drawing/2014/main" val="1522891638"/>
                    </a:ext>
                  </a:extLst>
                </a:gridCol>
                <a:gridCol w="1368000">
                  <a:extLst>
                    <a:ext uri="{9D8B030D-6E8A-4147-A177-3AD203B41FA5}">
                      <a16:colId xmlns:a16="http://schemas.microsoft.com/office/drawing/2014/main" val="3508822070"/>
                    </a:ext>
                  </a:extLst>
                </a:gridCol>
                <a:gridCol w="1692000">
                  <a:extLst>
                    <a:ext uri="{9D8B030D-6E8A-4147-A177-3AD203B41FA5}">
                      <a16:colId xmlns:a16="http://schemas.microsoft.com/office/drawing/2014/main" val="2645060776"/>
                    </a:ext>
                  </a:extLst>
                </a:gridCol>
                <a:gridCol w="1440000">
                  <a:extLst>
                    <a:ext uri="{9D8B030D-6E8A-4147-A177-3AD203B41FA5}">
                      <a16:colId xmlns:a16="http://schemas.microsoft.com/office/drawing/2014/main" val="3475959410"/>
                    </a:ext>
                  </a:extLst>
                </a:gridCol>
              </a:tblGrid>
              <a:tr h="370840">
                <a:tc>
                  <a:txBody>
                    <a:bodyPr/>
                    <a:lstStyle/>
                    <a:p>
                      <a:pPr algn="ctr"/>
                      <a:r>
                        <a:rPr lang="en-GB" sz="1600" dirty="0"/>
                        <a:t>Section</a:t>
                      </a:r>
                      <a:endParaRPr lang="LID4096" sz="1600" dirty="0"/>
                    </a:p>
                  </a:txBody>
                  <a:tcPr/>
                </a:tc>
                <a:tc>
                  <a:txBody>
                    <a:bodyPr/>
                    <a:lstStyle/>
                    <a:p>
                      <a:pPr algn="ctr"/>
                      <a:r>
                        <a:rPr lang="en-GB" sz="1600" dirty="0"/>
                        <a:t>Thème</a:t>
                      </a:r>
                      <a:endParaRPr lang="LID4096" sz="1600" dirty="0"/>
                    </a:p>
                  </a:txBody>
                  <a:tcPr/>
                </a:tc>
                <a:tc>
                  <a:txBody>
                    <a:bodyPr/>
                    <a:lstStyle/>
                    <a:p>
                      <a:pPr algn="ctr"/>
                      <a:r>
                        <a:rPr lang="en-GB" sz="1600" dirty="0"/>
                        <a:t>Outils</a:t>
                      </a:r>
                      <a:endParaRPr lang="LID4096" sz="1600" dirty="0"/>
                    </a:p>
                  </a:txBody>
                  <a:tcPr/>
                </a:tc>
                <a:tc>
                  <a:txBody>
                    <a:bodyPr/>
                    <a:lstStyle/>
                    <a:p>
                      <a:pPr algn="ctr"/>
                      <a:r>
                        <a:rPr lang="en-GB" sz="1600" dirty="0"/>
                        <a:t>Type d'activité</a:t>
                      </a:r>
                      <a:endParaRPr lang="LID4096" sz="1600" dirty="0"/>
                    </a:p>
                  </a:txBody>
                  <a:tcPr/>
                </a:tc>
                <a:tc>
                  <a:txBody>
                    <a:bodyPr/>
                    <a:lstStyle/>
                    <a:p>
                      <a:pPr algn="ctr"/>
                      <a:r>
                        <a:rPr lang="en-GB" sz="1600" dirty="0"/>
                        <a:t>Activité réalisée par</a:t>
                      </a:r>
                      <a:endParaRPr lang="LID4096" sz="1600" dirty="0"/>
                    </a:p>
                  </a:txBody>
                  <a:tcPr/>
                </a:tc>
                <a:tc>
                  <a:txBody>
                    <a:bodyPr/>
                    <a:lstStyle/>
                    <a:p>
                      <a:pPr algn="ctr"/>
                      <a:r>
                        <a:rPr lang="en-GB" sz="1600" dirty="0"/>
                        <a:t>Durée (min)</a:t>
                      </a:r>
                      <a:endParaRPr lang="LID4096" sz="1600" dirty="0"/>
                    </a:p>
                  </a:txBody>
                  <a:tcPr/>
                </a:tc>
                <a:extLst>
                  <a:ext uri="{0D108BD9-81ED-4DB2-BD59-A6C34878D82A}">
                    <a16:rowId xmlns:a16="http://schemas.microsoft.com/office/drawing/2014/main" val="2509159265"/>
                  </a:ext>
                </a:extLst>
              </a:tr>
              <a:tr h="370840">
                <a:tc>
                  <a:txBody>
                    <a:bodyPr/>
                    <a:lstStyle/>
                    <a:p>
                      <a:pPr algn="ctr">
                        <a:lnSpc>
                          <a:spcPct val="115000"/>
                        </a:lnSpc>
                        <a:spcAft>
                          <a:spcPts val="800"/>
                        </a:spcAft>
                      </a:pPr>
                      <a:r>
                        <a:rPr lang="en-GB" sz="1600" b="0" kern="100" dirty="0">
                          <a:solidFill>
                            <a:schemeClr val="tx1"/>
                          </a:solidFill>
                          <a:effectLst/>
                          <a:latin typeface="+mn-lt"/>
                          <a:ea typeface="Aptos" panose="020B0004020202020204" pitchFamily="34" charset="0"/>
                          <a:cs typeface="Times New Roman" panose="02020603050405020304" pitchFamily="18" charset="0"/>
                        </a:rPr>
                        <a:t>1</a:t>
                      </a:r>
                    </a:p>
                  </a:txBody>
                  <a:tcPr marL="68580" marR="68580" marT="0" marB="0" anchor="ctr"/>
                </a:tc>
                <a:tc>
                  <a:txBody>
                    <a:bodyPr/>
                    <a:lstStyle/>
                    <a:p>
                      <a:r>
                        <a:rPr lang="en-GB" sz="1600" dirty="0"/>
                        <a:t>Présentation du laboratoire et outils requis </a:t>
                      </a:r>
                    </a:p>
                  </a:txBody>
                  <a:tcPr/>
                </a:tc>
                <a:tc>
                  <a:txBody>
                    <a:bodyPr/>
                    <a:lstStyle/>
                    <a:p>
                      <a:pPr algn="ctr">
                        <a:lnSpc>
                          <a:spcPct val="115000"/>
                        </a:lnSpc>
                        <a:spcAft>
                          <a:spcPts val="800"/>
                        </a:spcAft>
                      </a:pPr>
                      <a:r>
                        <a:rPr lang="en-GB" sz="1600" kern="100" dirty="0">
                          <a:solidFill>
                            <a:schemeClr val="tx1"/>
                          </a:solidFill>
                          <a:effectLst/>
                          <a:latin typeface="+mn-lt"/>
                          <a:ea typeface="Aptos" panose="020B0004020202020204" pitchFamily="34" charset="0"/>
                          <a:cs typeface="Times New Roman" panose="02020603050405020304" pitchFamily="18" charset="0"/>
                        </a:rPr>
                        <a:t>-</a:t>
                      </a:r>
                      <a:endParaRPr lang="en-GB" sz="16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kumimoji="0" lang="en-GB" sz="1600" b="0" i="0" u="none" strike="noStrike" kern="100" cap="none" spc="0" normalizeH="0" baseline="0" noProof="0" dirty="0">
                          <a:ln>
                            <a:noFill/>
                          </a:ln>
                          <a:solidFill>
                            <a:prstClr val="black"/>
                          </a:solidFill>
                          <a:effectLst/>
                          <a:uLnTx/>
                          <a:uFillTx/>
                          <a:latin typeface="+mn-lt"/>
                          <a:ea typeface="Aptos" panose="020B0004020202020204" pitchFamily="34" charset="0"/>
                          <a:cs typeface="Times New Roman" panose="02020603050405020304" pitchFamily="18" charset="0"/>
                        </a:rPr>
                        <a:t>Présentation</a:t>
                      </a:r>
                      <a:endParaRPr lang="en-GB" sz="16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GB" sz="1600" b="0" kern="100" dirty="0">
                          <a:solidFill>
                            <a:schemeClr val="tx1"/>
                          </a:solidFill>
                          <a:effectLst/>
                          <a:latin typeface="+mn-lt"/>
                          <a:ea typeface="Aptos" panose="020B0004020202020204" pitchFamily="34" charset="0"/>
                          <a:cs typeface="Times New Roman" panose="02020603050405020304" pitchFamily="18" charset="0"/>
                        </a:rPr>
                        <a:t>Enseignant</a:t>
                      </a:r>
                    </a:p>
                  </a:txBody>
                  <a:tcPr marL="68580" marR="68580" marT="0" marB="0" anchor="ctr"/>
                </a:tc>
                <a:tc>
                  <a:txBody>
                    <a:bodyPr/>
                    <a:lstStyle/>
                    <a:p>
                      <a:pPr algn="ctr"/>
                      <a:r>
                        <a:rPr lang="en-GB" sz="1600" dirty="0"/>
                        <a:t>10</a:t>
                      </a:r>
                      <a:endParaRPr lang="LID4096" sz="1600" dirty="0"/>
                    </a:p>
                  </a:txBody>
                  <a:tcPr/>
                </a:tc>
                <a:extLst>
                  <a:ext uri="{0D108BD9-81ED-4DB2-BD59-A6C34878D82A}">
                    <a16:rowId xmlns:a16="http://schemas.microsoft.com/office/drawing/2014/main" val="1118167900"/>
                  </a:ext>
                </a:extLst>
              </a:tr>
              <a:tr h="370840">
                <a:tc>
                  <a:txBody>
                    <a:bodyPr/>
                    <a:lstStyle/>
                    <a:p>
                      <a:pPr algn="ctr">
                        <a:lnSpc>
                          <a:spcPct val="115000"/>
                        </a:lnSpc>
                        <a:spcAft>
                          <a:spcPts val="800"/>
                        </a:spcAft>
                      </a:pPr>
                      <a:r>
                        <a:rPr lang="en-GB" sz="1600" b="0" kern="100" dirty="0">
                          <a:solidFill>
                            <a:schemeClr val="tx1"/>
                          </a:solidFill>
                          <a:effectLst/>
                          <a:latin typeface="+mn-lt"/>
                          <a:ea typeface="Aptos" panose="020B0004020202020204" pitchFamily="34" charset="0"/>
                          <a:cs typeface="Times New Roman" panose="02020603050405020304" pitchFamily="18" charset="0"/>
                        </a:rPr>
                        <a:t>2</a:t>
                      </a:r>
                    </a:p>
                  </a:txBody>
                  <a:tcPr marL="68580" marR="68580" marT="0" marB="0" anchor="ct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600" dirty="0"/>
                        <a:t>Introduction et installation de VISSIM</a:t>
                      </a:r>
                      <a:endParaRPr lang="LID4096" sz="1600" dirty="0"/>
                    </a:p>
                  </a:txBody>
                  <a:tcPr/>
                </a:tc>
                <a:tc>
                  <a:txBody>
                    <a:bodyPr/>
                    <a:lstStyle/>
                    <a:p>
                      <a:pPr algn="ctr">
                        <a:lnSpc>
                          <a:spcPct val="115000"/>
                        </a:lnSpc>
                        <a:spcAft>
                          <a:spcPts val="800"/>
                        </a:spcAft>
                      </a:pPr>
                      <a:r>
                        <a:rPr lang="en-GB" sz="1600" kern="100" dirty="0">
                          <a:solidFill>
                            <a:schemeClr val="tx1"/>
                          </a:solidFill>
                          <a:effectLst/>
                          <a:latin typeface="+mn-lt"/>
                          <a:ea typeface="Aptos" panose="020B0004020202020204" pitchFamily="34" charset="0"/>
                          <a:cs typeface="Times New Roman" panose="02020603050405020304" pitchFamily="18" charset="0"/>
                        </a:rPr>
                        <a:t>VISSIM</a:t>
                      </a:r>
                      <a:endParaRPr lang="en-GB" sz="16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kumimoji="0" lang="en-GB" sz="1600" b="0" i="0" u="none" strike="noStrike" kern="100" cap="none" spc="0" normalizeH="0" baseline="0" noProof="0">
                          <a:ln>
                            <a:noFill/>
                          </a:ln>
                          <a:solidFill>
                            <a:prstClr val="black"/>
                          </a:solidFill>
                          <a:effectLst/>
                          <a:uLnTx/>
                          <a:uFillTx/>
                          <a:latin typeface="Calibri"/>
                          <a:ea typeface="Aptos" panose="020B0004020202020204" pitchFamily="34" charset="0"/>
                          <a:cs typeface="Times New Roman" panose="02020603050405020304" pitchFamily="18" charset="0"/>
                        </a:rPr>
                        <a:t>Pratique</a:t>
                      </a:r>
                      <a:endParaRPr lang="en-GB" sz="16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GB" sz="1600" b="0" kern="100" dirty="0">
                          <a:solidFill>
                            <a:schemeClr val="tx1"/>
                          </a:solidFill>
                          <a:effectLst/>
                          <a:latin typeface="+mn-lt"/>
                          <a:ea typeface="Aptos" panose="020B0004020202020204" pitchFamily="34" charset="0"/>
                          <a:cs typeface="Times New Roman" panose="02020603050405020304" pitchFamily="18" charset="0"/>
                        </a:rPr>
                        <a:t>Enseignant + Élève</a:t>
                      </a:r>
                    </a:p>
                  </a:txBody>
                  <a:tcPr marL="68580" marR="68580" marT="0" marB="0" anchor="ctr"/>
                </a:tc>
                <a:tc>
                  <a:txBody>
                    <a:bodyPr/>
                    <a:lstStyle/>
                    <a:p>
                      <a:pPr algn="ctr"/>
                      <a:r>
                        <a:rPr lang="en-GB" sz="1600" dirty="0"/>
                        <a:t>15</a:t>
                      </a:r>
                      <a:endParaRPr lang="LID4096" sz="1600" dirty="0"/>
                    </a:p>
                  </a:txBody>
                  <a:tcPr/>
                </a:tc>
                <a:extLst>
                  <a:ext uri="{0D108BD9-81ED-4DB2-BD59-A6C34878D82A}">
                    <a16:rowId xmlns:a16="http://schemas.microsoft.com/office/drawing/2014/main" val="1955390290"/>
                  </a:ext>
                </a:extLst>
              </a:tr>
              <a:tr h="370840">
                <a:tc>
                  <a:txBody>
                    <a:bodyPr/>
                    <a:lstStyle/>
                    <a:p>
                      <a:pPr algn="ctr">
                        <a:lnSpc>
                          <a:spcPct val="115000"/>
                        </a:lnSpc>
                        <a:spcAft>
                          <a:spcPts val="800"/>
                        </a:spcAft>
                      </a:pPr>
                      <a:r>
                        <a:rPr lang="en-GB" sz="1600" b="0" kern="100" dirty="0">
                          <a:solidFill>
                            <a:schemeClr val="tx1"/>
                          </a:solidFill>
                          <a:effectLst/>
                          <a:latin typeface="+mn-lt"/>
                          <a:ea typeface="Aptos" panose="020B0004020202020204" pitchFamily="34" charset="0"/>
                          <a:cs typeface="Times New Roman" panose="02020603050405020304" pitchFamily="18" charset="0"/>
                        </a:rPr>
                        <a:t>3</a:t>
                      </a:r>
                    </a:p>
                  </a:txBody>
                  <a:tcPr marL="68580" marR="68580" marT="0" marB="0" anchor="ctr"/>
                </a:tc>
                <a:tc>
                  <a:txBody>
                    <a:bodyPr/>
                    <a:lstStyle/>
                    <a:p>
                      <a:r>
                        <a:rPr lang="en-GB" sz="1600" dirty="0"/>
                        <a:t>Créer et exécuter une simulation VISSIM </a:t>
                      </a:r>
                    </a:p>
                  </a:txBody>
                  <a:tcPr/>
                </a:tc>
                <a:tc>
                  <a:txBody>
                    <a:bodyPr/>
                    <a:lstStyle/>
                    <a:p>
                      <a:pPr algn="ctr">
                        <a:lnSpc>
                          <a:spcPct val="115000"/>
                        </a:lnSpc>
                        <a:spcAft>
                          <a:spcPts val="800"/>
                        </a:spcAft>
                      </a:pPr>
                      <a:r>
                        <a:rPr lang="en-GB" sz="1600" kern="100" dirty="0">
                          <a:solidFill>
                            <a:schemeClr val="tx1"/>
                          </a:solidFill>
                          <a:effectLst/>
                          <a:latin typeface="+mn-lt"/>
                          <a:ea typeface="Aptos" panose="020B0004020202020204" pitchFamily="34" charset="0"/>
                          <a:cs typeface="Times New Roman" panose="02020603050405020304" pitchFamily="18" charset="0"/>
                        </a:rPr>
                        <a:t>VISSIM</a:t>
                      </a:r>
                      <a:endParaRPr lang="en-GB" sz="16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kumimoji="0" lang="en-GB" sz="1600" b="0" i="0" u="none" strike="noStrike" kern="100" cap="none" spc="0" normalizeH="0" baseline="0" noProof="0">
                          <a:ln>
                            <a:noFill/>
                          </a:ln>
                          <a:solidFill>
                            <a:prstClr val="black"/>
                          </a:solidFill>
                          <a:effectLst/>
                          <a:uLnTx/>
                          <a:uFillTx/>
                          <a:latin typeface="Calibri"/>
                          <a:ea typeface="Aptos" panose="020B0004020202020204" pitchFamily="34" charset="0"/>
                          <a:cs typeface="Times New Roman" panose="02020603050405020304" pitchFamily="18" charset="0"/>
                        </a:rPr>
                        <a:t>Pratique</a:t>
                      </a:r>
                      <a:endParaRPr lang="en-GB" sz="1600" b="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GB" sz="1600" b="0" kern="100" dirty="0">
                          <a:solidFill>
                            <a:schemeClr val="tx1"/>
                          </a:solidFill>
                          <a:effectLst/>
                          <a:latin typeface="+mn-lt"/>
                          <a:ea typeface="Aptos" panose="020B0004020202020204" pitchFamily="34" charset="0"/>
                          <a:cs typeface="Times New Roman" panose="02020603050405020304" pitchFamily="18" charset="0"/>
                        </a:rPr>
                        <a:t>Enseignant + Élève</a:t>
                      </a:r>
                    </a:p>
                  </a:txBody>
                  <a:tcPr marL="68580" marR="68580" marT="0" marB="0" anchor="ctr"/>
                </a:tc>
                <a:tc>
                  <a:txBody>
                    <a:bodyPr/>
                    <a:lstStyle/>
                    <a:p>
                      <a:pPr algn="ctr"/>
                      <a:r>
                        <a:rPr lang="en-GB" sz="1600" dirty="0"/>
                        <a:t>35</a:t>
                      </a:r>
                    </a:p>
                  </a:txBody>
                  <a:tcPr/>
                </a:tc>
                <a:extLst>
                  <a:ext uri="{0D108BD9-81ED-4DB2-BD59-A6C34878D82A}">
                    <a16:rowId xmlns:a16="http://schemas.microsoft.com/office/drawing/2014/main" val="2175920149"/>
                  </a:ext>
                </a:extLst>
              </a:tr>
              <a:tr h="370840">
                <a:tc>
                  <a:txBody>
                    <a:bodyPr/>
                    <a:lstStyle/>
                    <a:p>
                      <a:pPr algn="ctr">
                        <a:lnSpc>
                          <a:spcPct val="115000"/>
                        </a:lnSpc>
                        <a:spcAft>
                          <a:spcPts val="800"/>
                        </a:spcAft>
                      </a:pPr>
                      <a:r>
                        <a:rPr lang="en-GB" sz="1600" b="0" kern="100" dirty="0">
                          <a:solidFill>
                            <a:schemeClr val="tx1"/>
                          </a:solidFill>
                          <a:effectLst/>
                          <a:latin typeface="+mn-lt"/>
                          <a:ea typeface="Aptos" panose="020B0004020202020204" pitchFamily="34" charset="0"/>
                          <a:cs typeface="Times New Roman" panose="02020603050405020304" pitchFamily="18" charset="0"/>
                        </a:rPr>
                        <a:t>4</a:t>
                      </a:r>
                    </a:p>
                  </a:txBody>
                  <a:tcPr marL="68580" marR="68580" marT="0" marB="0" anchor="ctr"/>
                </a:tc>
                <a:tc>
                  <a:txBody>
                    <a:bodyPr/>
                    <a:lstStyle/>
                    <a:p>
                      <a:r>
                        <a:rPr lang="en-GB" sz="1600" dirty="0" err="1"/>
                        <a:t>Analyse </a:t>
                      </a:r>
                      <a:r>
                        <a:rPr lang="en-GB" sz="1600" dirty="0"/>
                        <a:t>et amélioration de la fluidité du trafic</a:t>
                      </a:r>
                    </a:p>
                  </a:txBody>
                  <a:tcPr/>
                </a:tc>
                <a:tc>
                  <a:txBody>
                    <a:bodyPr/>
                    <a:lstStyle/>
                    <a:p>
                      <a:pPr algn="ctr">
                        <a:lnSpc>
                          <a:spcPct val="115000"/>
                        </a:lnSpc>
                        <a:spcAft>
                          <a:spcPts val="800"/>
                        </a:spcAft>
                      </a:pPr>
                      <a:r>
                        <a:rPr lang="en-GB" sz="1600" kern="100" dirty="0">
                          <a:solidFill>
                            <a:schemeClr val="tx1"/>
                          </a:solidFill>
                          <a:effectLst/>
                          <a:latin typeface="+mn-lt"/>
                          <a:ea typeface="Aptos" panose="020B0004020202020204" pitchFamily="34" charset="0"/>
                          <a:cs typeface="Times New Roman" panose="02020603050405020304" pitchFamily="18" charset="0"/>
                        </a:rPr>
                        <a:t>VISSIM</a:t>
                      </a:r>
                    </a:p>
                  </a:txBody>
                  <a:tcPr marL="68580" marR="68580" marT="0" marB="0" anchor="ctr"/>
                </a:tc>
                <a:tc>
                  <a:txBody>
                    <a:bodyPr/>
                    <a:lstStyle/>
                    <a:p>
                      <a:pPr algn="ctr">
                        <a:lnSpc>
                          <a:spcPct val="115000"/>
                        </a:lnSpc>
                        <a:spcAft>
                          <a:spcPts val="800"/>
                        </a:spcAft>
                      </a:pPr>
                      <a:r>
                        <a:rPr kumimoji="0" lang="en-GB" sz="1600" b="0" i="0" u="none" strike="noStrike" kern="100" cap="none" spc="0" normalizeH="0" baseline="0" noProof="0" dirty="0">
                          <a:ln>
                            <a:noFill/>
                          </a:ln>
                          <a:solidFill>
                            <a:prstClr val="black"/>
                          </a:solidFill>
                          <a:effectLst/>
                          <a:uLnTx/>
                          <a:uFillTx/>
                          <a:latin typeface="Calibri"/>
                          <a:ea typeface="Aptos" panose="020B0004020202020204" pitchFamily="34" charset="0"/>
                          <a:cs typeface="Times New Roman" panose="02020603050405020304" pitchFamily="18" charset="0"/>
                        </a:rPr>
                        <a:t>Pratique</a:t>
                      </a:r>
                      <a:endParaRPr lang="en-GB"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marL="0" marR="0" lvl="0" indent="0" algn="ctr" defTabSz="914400" eaLnBrk="1" fontAlgn="auto" latinLnBrk="0" hangingPunct="1">
                        <a:lnSpc>
                          <a:spcPct val="115000"/>
                        </a:lnSpc>
                        <a:spcBef>
                          <a:spcPts val="0"/>
                        </a:spcBef>
                        <a:spcAft>
                          <a:spcPts val="800"/>
                        </a:spcAft>
                        <a:buClrTx/>
                        <a:buSzTx/>
                        <a:buFontTx/>
                        <a:buNone/>
                        <a:tabLst/>
                        <a:defRPr/>
                      </a:pPr>
                      <a:r>
                        <a:rPr lang="en-GB" sz="1600" b="0" kern="100" dirty="0">
                          <a:solidFill>
                            <a:schemeClr val="tx1"/>
                          </a:solidFill>
                          <a:effectLst/>
                          <a:latin typeface="+mn-lt"/>
                          <a:ea typeface="Aptos" panose="020B0004020202020204" pitchFamily="34" charset="0"/>
                          <a:cs typeface="Times New Roman" panose="02020603050405020304" pitchFamily="18" charset="0"/>
                        </a:rPr>
                        <a:t>Enseignant + Élève</a:t>
                      </a:r>
                      <a:endParaRPr lang="en-GB"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r>
                        <a:rPr lang="en-GB" sz="1600" dirty="0"/>
                        <a:t>25</a:t>
                      </a:r>
                    </a:p>
                  </a:txBody>
                  <a:tcPr/>
                </a:tc>
                <a:extLst>
                  <a:ext uri="{0D108BD9-81ED-4DB2-BD59-A6C34878D82A}">
                    <a16:rowId xmlns:a16="http://schemas.microsoft.com/office/drawing/2014/main" val="3845288351"/>
                  </a:ext>
                </a:extLst>
              </a:tr>
              <a:tr h="370840">
                <a:tc>
                  <a:txBody>
                    <a:bodyPr/>
                    <a:lstStyle/>
                    <a:p>
                      <a:pPr algn="ctr">
                        <a:lnSpc>
                          <a:spcPct val="115000"/>
                        </a:lnSpc>
                        <a:spcAft>
                          <a:spcPts val="800"/>
                        </a:spcAft>
                      </a:pPr>
                      <a:r>
                        <a:rPr lang="en-GB" sz="1600" b="0" kern="100" dirty="0">
                          <a:solidFill>
                            <a:schemeClr val="tx1"/>
                          </a:solidFill>
                          <a:effectLst/>
                          <a:latin typeface="+mn-lt"/>
                          <a:ea typeface="Aptos" panose="020B0004020202020204" pitchFamily="34" charset="0"/>
                          <a:cs typeface="Times New Roman" panose="02020603050405020304" pitchFamily="18" charset="0"/>
                        </a:rPr>
                        <a:t>5</a:t>
                      </a:r>
                    </a:p>
                  </a:txBody>
                  <a:tcPr marL="68580" marR="68580" marT="0" marB="0" anchor="ctr"/>
                </a:tc>
                <a:tc>
                  <a:txBody>
                    <a:bodyPr/>
                    <a:lstStyle/>
                    <a:p>
                      <a:r>
                        <a:rPr lang="en-GB" sz="1600" dirty="0"/>
                        <a:t>Ajuster la synchronisation des feux</a:t>
                      </a:r>
                    </a:p>
                  </a:txBody>
                  <a:tcPr/>
                </a:tc>
                <a:tc>
                  <a:txBody>
                    <a:bodyPr/>
                    <a:lstStyle/>
                    <a:p>
                      <a:pPr algn="ctr">
                        <a:lnSpc>
                          <a:spcPct val="115000"/>
                        </a:lnSpc>
                        <a:spcAft>
                          <a:spcPts val="800"/>
                        </a:spcAft>
                      </a:pPr>
                      <a:r>
                        <a:rPr lang="en-GB" sz="1600" kern="100" dirty="0">
                          <a:solidFill>
                            <a:schemeClr val="tx1"/>
                          </a:solidFill>
                          <a:effectLst/>
                          <a:latin typeface="+mn-lt"/>
                          <a:ea typeface="Aptos" panose="020B0004020202020204" pitchFamily="34" charset="0"/>
                          <a:cs typeface="Times New Roman" panose="02020603050405020304" pitchFamily="18" charset="0"/>
                        </a:rPr>
                        <a:t>VISSIM</a:t>
                      </a:r>
                    </a:p>
                  </a:txBody>
                  <a:tcPr marL="68580" marR="68580" marT="0" marB="0" anchor="ctr"/>
                </a:tc>
                <a:tc>
                  <a:txBody>
                    <a:bodyPr/>
                    <a:lstStyle/>
                    <a:p>
                      <a:pPr algn="ctr">
                        <a:lnSpc>
                          <a:spcPct val="115000"/>
                        </a:lnSpc>
                        <a:spcAft>
                          <a:spcPts val="800"/>
                        </a:spcAft>
                      </a:pPr>
                      <a:r>
                        <a:rPr lang="en-GB" sz="1600" kern="100" dirty="0">
                          <a:solidFill>
                            <a:schemeClr val="tx1"/>
                          </a:solidFill>
                          <a:effectLst/>
                          <a:latin typeface="+mn-lt"/>
                          <a:ea typeface="Aptos" panose="020B0004020202020204" pitchFamily="34" charset="0"/>
                          <a:cs typeface="Times New Roman" panose="02020603050405020304" pitchFamily="18" charset="0"/>
                        </a:rPr>
                        <a:t>Pratique</a:t>
                      </a:r>
                    </a:p>
                  </a:txBody>
                  <a:tcPr marL="68580" marR="68580" marT="0" marB="0" anchor="ctr"/>
                </a:tc>
                <a:tc>
                  <a:txBody>
                    <a:bodyPr/>
                    <a:lstStyle/>
                    <a:p>
                      <a:pPr algn="ctr">
                        <a:lnSpc>
                          <a:spcPct val="115000"/>
                        </a:lnSpc>
                        <a:spcAft>
                          <a:spcPts val="800"/>
                        </a:spcAft>
                      </a:pPr>
                      <a:r>
                        <a:rPr lang="en-GB" sz="1600" b="0" kern="100" dirty="0">
                          <a:solidFill>
                            <a:schemeClr val="tx1"/>
                          </a:solidFill>
                          <a:effectLst/>
                          <a:latin typeface="+mn-lt"/>
                          <a:ea typeface="Aptos" panose="020B0004020202020204" pitchFamily="34" charset="0"/>
                          <a:cs typeface="Times New Roman" panose="02020603050405020304" pitchFamily="18" charset="0"/>
                        </a:rPr>
                        <a:t>Enseignant + Élève</a:t>
                      </a:r>
                      <a:endParaRPr lang="en-GB"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r>
                        <a:rPr lang="en-GB" sz="1600" dirty="0"/>
                        <a:t>20</a:t>
                      </a:r>
                    </a:p>
                  </a:txBody>
                  <a:tcPr/>
                </a:tc>
                <a:extLst>
                  <a:ext uri="{0D108BD9-81ED-4DB2-BD59-A6C34878D82A}">
                    <a16:rowId xmlns:a16="http://schemas.microsoft.com/office/drawing/2014/main" val="2054510909"/>
                  </a:ext>
                </a:extLst>
              </a:tr>
              <a:tr h="370840">
                <a:tc>
                  <a:txBody>
                    <a:bodyPr/>
                    <a:lstStyle/>
                    <a:p>
                      <a:pPr algn="ctr">
                        <a:lnSpc>
                          <a:spcPct val="115000"/>
                        </a:lnSpc>
                        <a:spcAft>
                          <a:spcPts val="800"/>
                        </a:spcAft>
                      </a:pPr>
                      <a:r>
                        <a:rPr lang="en-GB" sz="1600" b="0" kern="100" dirty="0">
                          <a:solidFill>
                            <a:schemeClr val="tx1"/>
                          </a:solidFill>
                          <a:effectLst/>
                          <a:latin typeface="+mn-lt"/>
                          <a:ea typeface="Aptos" panose="020B0004020202020204" pitchFamily="34" charset="0"/>
                          <a:cs typeface="Times New Roman" panose="02020603050405020304" pitchFamily="18" charset="0"/>
                        </a:rPr>
                        <a:t>6</a:t>
                      </a:r>
                    </a:p>
                  </a:txBody>
                  <a:tcPr marL="68580" marR="68580" marT="0" marB="0" anchor="ctr"/>
                </a:tc>
                <a:tc>
                  <a:txBody>
                    <a:bodyPr/>
                    <a:lstStyle/>
                    <a:p>
                      <a:r>
                        <a:rPr lang="en-GB" sz="1600" dirty="0"/>
                        <a:t>Analyse des indicateurs de performance du trafic et exportation des données</a:t>
                      </a:r>
                    </a:p>
                  </a:txBody>
                  <a:tcPr/>
                </a:tc>
                <a:tc>
                  <a:txBody>
                    <a:bodyPr/>
                    <a:lstStyle/>
                    <a:p>
                      <a:pPr algn="ctr">
                        <a:lnSpc>
                          <a:spcPct val="115000"/>
                        </a:lnSpc>
                        <a:spcAft>
                          <a:spcPts val="800"/>
                        </a:spcAft>
                      </a:pPr>
                      <a:r>
                        <a:rPr lang="en-GB" sz="1600" kern="100" dirty="0">
                          <a:solidFill>
                            <a:schemeClr val="tx1"/>
                          </a:solidFill>
                          <a:effectLst/>
                          <a:latin typeface="+mn-lt"/>
                          <a:ea typeface="Aptos" panose="020B0004020202020204" pitchFamily="34" charset="0"/>
                          <a:cs typeface="Times New Roman" panose="02020603050405020304" pitchFamily="18" charset="0"/>
                        </a:rPr>
                        <a:t>VISSIM</a:t>
                      </a:r>
                    </a:p>
                  </a:txBody>
                  <a:tcPr marL="68580" marR="68580" marT="0" marB="0" anchor="ctr"/>
                </a:tc>
                <a:tc>
                  <a:txBody>
                    <a:bodyPr/>
                    <a:lstStyle/>
                    <a:p>
                      <a:pPr algn="ctr">
                        <a:lnSpc>
                          <a:spcPct val="115000"/>
                        </a:lnSpc>
                        <a:spcAft>
                          <a:spcPts val="800"/>
                        </a:spcAft>
                      </a:pPr>
                      <a:r>
                        <a:rPr lang="en-GB" sz="1600" kern="100" dirty="0">
                          <a:solidFill>
                            <a:schemeClr val="tx1"/>
                          </a:solidFill>
                          <a:effectLst/>
                          <a:latin typeface="+mn-lt"/>
                          <a:ea typeface="Aptos" panose="020B0004020202020204" pitchFamily="34" charset="0"/>
                          <a:cs typeface="Times New Roman" panose="02020603050405020304" pitchFamily="18" charset="0"/>
                        </a:rPr>
                        <a:t>Pratique</a:t>
                      </a:r>
                    </a:p>
                  </a:txBody>
                  <a:tcPr marL="68580" marR="68580" marT="0" marB="0" anchor="ctr"/>
                </a:tc>
                <a:tc>
                  <a:txBody>
                    <a:bodyPr/>
                    <a:lstStyle/>
                    <a:p>
                      <a:pPr marL="0" marR="0" lvl="0" indent="0" algn="ctr" defTabSz="914400" eaLnBrk="1" fontAlgn="auto" latinLnBrk="0" hangingPunct="1">
                        <a:lnSpc>
                          <a:spcPct val="115000"/>
                        </a:lnSpc>
                        <a:spcBef>
                          <a:spcPts val="0"/>
                        </a:spcBef>
                        <a:spcAft>
                          <a:spcPts val="800"/>
                        </a:spcAft>
                        <a:buClrTx/>
                        <a:buSzTx/>
                        <a:buFontTx/>
                        <a:buNone/>
                        <a:tabLst/>
                        <a:defRPr/>
                      </a:pPr>
                      <a:r>
                        <a:rPr lang="en-GB" sz="1600" b="0" kern="100" dirty="0">
                          <a:solidFill>
                            <a:schemeClr val="tx1"/>
                          </a:solidFill>
                          <a:effectLst/>
                          <a:latin typeface="+mn-lt"/>
                          <a:ea typeface="Aptos" panose="020B0004020202020204" pitchFamily="34" charset="0"/>
                          <a:cs typeface="Times New Roman" panose="02020603050405020304" pitchFamily="18" charset="0"/>
                        </a:rPr>
                        <a:t>Enseignant + Élève</a:t>
                      </a:r>
                      <a:endParaRPr lang="en-GB"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r>
                        <a:rPr lang="en-GB" sz="1600" dirty="0"/>
                        <a:t>20</a:t>
                      </a:r>
                    </a:p>
                  </a:txBody>
                  <a:tcPr/>
                </a:tc>
                <a:extLst>
                  <a:ext uri="{0D108BD9-81ED-4DB2-BD59-A6C34878D82A}">
                    <a16:rowId xmlns:a16="http://schemas.microsoft.com/office/drawing/2014/main" val="667188357"/>
                  </a:ext>
                </a:extLst>
              </a:tr>
              <a:tr h="370840">
                <a:tc>
                  <a:txBody>
                    <a:bodyPr/>
                    <a:lstStyle/>
                    <a:p>
                      <a:pPr algn="ctr">
                        <a:lnSpc>
                          <a:spcPct val="115000"/>
                        </a:lnSpc>
                        <a:spcAft>
                          <a:spcPts val="800"/>
                        </a:spcAft>
                      </a:pPr>
                      <a:r>
                        <a:rPr lang="en-GB" sz="1600" b="0" kern="100" dirty="0">
                          <a:solidFill>
                            <a:schemeClr val="tx1"/>
                          </a:solidFill>
                          <a:effectLst/>
                          <a:latin typeface="+mn-lt"/>
                          <a:ea typeface="Aptos" panose="020B0004020202020204" pitchFamily="34" charset="0"/>
                          <a:cs typeface="Times New Roman" panose="02020603050405020304" pitchFamily="18" charset="0"/>
                        </a:rPr>
                        <a:t>7</a:t>
                      </a:r>
                    </a:p>
                  </a:txBody>
                  <a:tcPr marL="68580" marR="68580" marT="0" marB="0" anchor="ctr"/>
                </a:tc>
                <a:tc>
                  <a:txBody>
                    <a:bodyPr/>
                    <a:lstStyle/>
                    <a:p>
                      <a:pPr algn="l">
                        <a:lnSpc>
                          <a:spcPct val="115000"/>
                        </a:lnSpc>
                        <a:spcAft>
                          <a:spcPts val="800"/>
                        </a:spcAft>
                      </a:pPr>
                      <a:r>
                        <a:rPr lang="en-AT" sz="1600" kern="100" dirty="0">
                          <a:solidFill>
                            <a:schemeClr val="tx1"/>
                          </a:solidFill>
                          <a:effectLst/>
                          <a:latin typeface="+mn-lt"/>
                          <a:ea typeface="Aptos" panose="020B0004020202020204" pitchFamily="34" charset="0"/>
                          <a:cs typeface="Times New Roman" panose="02020603050405020304" pitchFamily="18" charset="0"/>
                        </a:rPr>
                        <a:t>Devoirs </a:t>
                      </a:r>
                      <a:r>
                        <a:rPr lang="en-GB" sz="1600" kern="100" dirty="0">
                          <a:solidFill>
                            <a:schemeClr val="tx1"/>
                          </a:solidFill>
                          <a:effectLst/>
                          <a:latin typeface="+mn-lt"/>
                          <a:ea typeface="Aptos" panose="020B0004020202020204" pitchFamily="34" charset="0"/>
                          <a:cs typeface="Times New Roman" panose="02020603050405020304" pitchFamily="18" charset="0"/>
                        </a:rPr>
                        <a:t>: </a:t>
                      </a:r>
                      <a:r>
                        <a:rPr lang="en-AT" sz="1600" kern="100" dirty="0">
                          <a:solidFill>
                            <a:schemeClr val="tx1"/>
                          </a:solidFill>
                          <a:effectLst/>
                          <a:latin typeface="+mn-lt"/>
                          <a:ea typeface="Aptos" panose="020B0004020202020204" pitchFamily="34" charset="0"/>
                          <a:cs typeface="Times New Roman" panose="02020603050405020304" pitchFamily="18" charset="0"/>
                        </a:rPr>
                        <a:t>Devoir </a:t>
                      </a:r>
                      <a:r>
                        <a:rPr lang="en-GB" sz="1600" kern="100" dirty="0">
                          <a:solidFill>
                            <a:schemeClr val="tx1"/>
                          </a:solidFill>
                          <a:effectLst/>
                          <a:latin typeface="+mn-lt"/>
                          <a:ea typeface="Aptos" panose="020B0004020202020204" pitchFamily="34" charset="0"/>
                          <a:cs typeface="Times New Roman" panose="02020603050405020304" pitchFamily="18" charset="0"/>
                        </a:rPr>
                        <a:t>n° 1 </a:t>
                      </a:r>
                      <a:r>
                        <a:rPr lang="en-GB" sz="1600" i="1" kern="100" dirty="0">
                          <a:solidFill>
                            <a:schemeClr val="tx1"/>
                          </a:solidFill>
                          <a:effectLst/>
                          <a:latin typeface="+mn-lt"/>
                          <a:ea typeface="Aptos" panose="020B0004020202020204" pitchFamily="34" charset="0"/>
                          <a:cs typeface="Times New Roman" panose="02020603050405020304" pitchFamily="18" charset="0"/>
                        </a:rPr>
                        <a:t>(à faire à la maison, 120 à 180 minutes)</a:t>
                      </a:r>
                      <a:endParaRPr lang="en-AT"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marL="0" marR="0" lvl="0" indent="0" algn="ctr" defTabSz="914400" eaLnBrk="1" fontAlgn="auto" latinLnBrk="0" hangingPunct="1">
                        <a:lnSpc>
                          <a:spcPct val="115000"/>
                        </a:lnSpc>
                        <a:spcBef>
                          <a:spcPts val="0"/>
                        </a:spcBef>
                        <a:spcAft>
                          <a:spcPts val="800"/>
                        </a:spcAft>
                        <a:buClrTx/>
                        <a:buSzTx/>
                        <a:buFontTx/>
                        <a:buNone/>
                        <a:tabLst/>
                        <a:defRPr/>
                      </a:pPr>
                      <a:r>
                        <a:rPr lang="en-GB" sz="1600" kern="100" dirty="0">
                          <a:solidFill>
                            <a:schemeClr val="tx1"/>
                          </a:solidFill>
                          <a:effectLst/>
                          <a:latin typeface="+mn-lt"/>
                          <a:ea typeface="Aptos" panose="020B0004020202020204" pitchFamily="34" charset="0"/>
                          <a:cs typeface="Times New Roman" panose="02020603050405020304" pitchFamily="18" charset="0"/>
                        </a:rPr>
                        <a:t>VISSIM</a:t>
                      </a:r>
                    </a:p>
                  </a:txBody>
                  <a:tcPr marL="68580" marR="68580" marT="0" marB="0" anchor="ctr"/>
                </a:tc>
                <a:tc>
                  <a:txBody>
                    <a:bodyPr/>
                    <a:lstStyle/>
                    <a:p>
                      <a:pPr algn="ctr">
                        <a:lnSpc>
                          <a:spcPct val="115000"/>
                        </a:lnSpc>
                        <a:spcAft>
                          <a:spcPts val="800"/>
                        </a:spcAft>
                      </a:pPr>
                      <a:r>
                        <a:rPr lang="en-AT" sz="1600" kern="100" dirty="0">
                          <a:solidFill>
                            <a:schemeClr val="tx1"/>
                          </a:solidFill>
                          <a:effectLst/>
                          <a:latin typeface="+mn-lt"/>
                          <a:ea typeface="Aptos" panose="020B0004020202020204" pitchFamily="34" charset="0"/>
                          <a:cs typeface="Times New Roman" panose="02020603050405020304" pitchFamily="18" charset="0"/>
                        </a:rPr>
                        <a:t>Devoirs</a:t>
                      </a:r>
                      <a:endParaRPr lang="en-GB"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GB" sz="1600" b="0" kern="100" dirty="0">
                          <a:solidFill>
                            <a:schemeClr val="tx1"/>
                          </a:solidFill>
                          <a:effectLst/>
                          <a:latin typeface="+mn-lt"/>
                          <a:ea typeface="Aptos" panose="020B0004020202020204" pitchFamily="34" charset="0"/>
                          <a:cs typeface="Times New Roman" panose="02020603050405020304" pitchFamily="18" charset="0"/>
                        </a:rPr>
                        <a:t>Étudiant</a:t>
                      </a:r>
                      <a:endParaRPr lang="en-GB"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r>
                        <a:rPr lang="en-GB" sz="1600" dirty="0"/>
                        <a:t>10</a:t>
                      </a:r>
                    </a:p>
                  </a:txBody>
                  <a:tcPr/>
                </a:tc>
                <a:extLst>
                  <a:ext uri="{0D108BD9-81ED-4DB2-BD59-A6C34878D82A}">
                    <a16:rowId xmlns:a16="http://schemas.microsoft.com/office/drawing/2014/main" val="1341259936"/>
                  </a:ext>
                </a:extLst>
              </a:tr>
              <a:tr h="370840">
                <a:tc gridSpan="5">
                  <a:txBody>
                    <a:bodyPr/>
                    <a:lstStyle/>
                    <a:p>
                      <a:pPr algn="ctr">
                        <a:lnSpc>
                          <a:spcPct val="115000"/>
                        </a:lnSpc>
                        <a:spcAft>
                          <a:spcPts val="800"/>
                        </a:spcAft>
                      </a:pPr>
                      <a:r>
                        <a:rPr lang="en-GB" sz="1600" b="1" kern="100" dirty="0">
                          <a:solidFill>
                            <a:schemeClr val="tx1"/>
                          </a:solidFill>
                          <a:effectLst/>
                          <a:latin typeface="+mn-lt"/>
                          <a:ea typeface="Aptos" panose="020B0004020202020204" pitchFamily="34" charset="0"/>
                          <a:cs typeface="Times New Roman" panose="02020603050405020304" pitchFamily="18" charset="0"/>
                        </a:rPr>
                        <a:t>Total</a:t>
                      </a:r>
                    </a:p>
                  </a:txBody>
                  <a:tcPr marL="68580" marR="68580" marT="0" marB="0" anchor="ctr"/>
                </a:tc>
                <a:tc hMerge="1">
                  <a:txBody>
                    <a:bodyPr/>
                    <a:lstStyle/>
                    <a:p>
                      <a:pPr algn="l">
                        <a:lnSpc>
                          <a:spcPct val="115000"/>
                        </a:lnSpc>
                        <a:spcAft>
                          <a:spcPts val="800"/>
                        </a:spcAft>
                      </a:pPr>
                      <a:endParaRPr lang="en-AT"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hMerge="1">
                  <a:txBody>
                    <a:bodyPr/>
                    <a:lstStyle/>
                    <a:p>
                      <a:pPr marL="0" marR="0" lvl="0" indent="0" algn="ctr" defTabSz="914400" eaLnBrk="1" fontAlgn="auto" latinLnBrk="0" hangingPunct="1">
                        <a:lnSpc>
                          <a:spcPct val="115000"/>
                        </a:lnSpc>
                        <a:spcBef>
                          <a:spcPts val="0"/>
                        </a:spcBef>
                        <a:spcAft>
                          <a:spcPts val="800"/>
                        </a:spcAft>
                        <a:buClrTx/>
                        <a:buSzTx/>
                        <a:buFontTx/>
                        <a:buNone/>
                        <a:tabLst/>
                        <a:defRPr/>
                      </a:pPr>
                      <a:endParaRPr lang="en-GB"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hMerge="1">
                  <a:txBody>
                    <a:bodyPr/>
                    <a:lstStyle/>
                    <a:p>
                      <a:pPr algn="ctr">
                        <a:lnSpc>
                          <a:spcPct val="115000"/>
                        </a:lnSpc>
                        <a:spcAft>
                          <a:spcPts val="800"/>
                        </a:spcAft>
                      </a:pPr>
                      <a:endParaRPr lang="en-GB"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hMerge="1">
                  <a:txBody>
                    <a:bodyPr/>
                    <a:lstStyle/>
                    <a:p>
                      <a:pPr algn="ctr">
                        <a:lnSpc>
                          <a:spcPct val="115000"/>
                        </a:lnSpc>
                        <a:spcAft>
                          <a:spcPts val="800"/>
                        </a:spcAft>
                      </a:pPr>
                      <a:endParaRPr lang="en-GB" sz="1600" kern="100" dirty="0">
                        <a:solidFill>
                          <a:schemeClr val="tx1"/>
                        </a:solidFill>
                        <a:effectLst/>
                        <a:latin typeface="+mn-lt"/>
                        <a:ea typeface="Aptos" panose="020B0004020202020204" pitchFamily="34" charset="0"/>
                        <a:cs typeface="Times New Roman" panose="02020603050405020304" pitchFamily="18" charset="0"/>
                      </a:endParaRPr>
                    </a:p>
                  </a:txBody>
                  <a:tcPr marL="68580" marR="68580" marT="0" marB="0" anchor="ctr"/>
                </a:tc>
                <a:tc>
                  <a:txBody>
                    <a:bodyPr/>
                    <a:lstStyle/>
                    <a:p>
                      <a:pPr algn="ctr">
                        <a:lnSpc>
                          <a:spcPct val="115000"/>
                        </a:lnSpc>
                        <a:spcAft>
                          <a:spcPts val="800"/>
                        </a:spcAft>
                      </a:pPr>
                      <a:r>
                        <a:rPr lang="en-GB" sz="1600" b="1" kern="100" dirty="0">
                          <a:solidFill>
                            <a:schemeClr val="tx1"/>
                          </a:solidFill>
                          <a:effectLst/>
                          <a:latin typeface="+mn-lt"/>
                          <a:ea typeface="Aptos" panose="020B0004020202020204" pitchFamily="34" charset="0"/>
                          <a:cs typeface="Times New Roman" panose="02020603050405020304" pitchFamily="18" charset="0"/>
                        </a:rPr>
                        <a:t>135</a:t>
                      </a:r>
                    </a:p>
                  </a:txBody>
                  <a:tcPr marL="68580" marR="68580" marT="0" marB="0" anchor="ctr"/>
                </a:tc>
                <a:extLst>
                  <a:ext uri="{0D108BD9-81ED-4DB2-BD59-A6C34878D82A}">
                    <a16:rowId xmlns:a16="http://schemas.microsoft.com/office/drawing/2014/main" val="2071129486"/>
                  </a:ext>
                </a:extLst>
              </a:tr>
            </a:tbl>
          </a:graphicData>
        </a:graphic>
      </p:graphicFrame>
    </p:spTree>
    <p:extLst>
      <p:ext uri="{BB962C8B-B14F-4D97-AF65-F5344CB8AC3E}">
        <p14:creationId xmlns:p14="http://schemas.microsoft.com/office/powerpoint/2010/main" val="8430874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CE960E-E860-9209-7ECA-E981741CDEC7}"/>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7994AC4F-EB42-4155-8487-4489CE9546B3}"/>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2000" b="1" i="0" u="none" strike="noStrike" kern="0" cap="none" spc="0" normalizeH="0" baseline="0" noProof="0" dirty="0">
                <a:ln>
                  <a:noFill/>
                </a:ln>
                <a:solidFill>
                  <a:sysClr val="windowText" lastClr="000000"/>
                </a:solidFill>
                <a:effectLst/>
                <a:uLnTx/>
                <a:uFillTx/>
                <a:latin typeface="Arial"/>
                <a:ea typeface="+mn-ea"/>
                <a:cs typeface="Arial"/>
                <a:sym typeface="Helvetica Neue"/>
              </a:rPr>
              <a:t>1.3 Outils utilisés dans ce laboratoire</a:t>
            </a:r>
          </a:p>
        </p:txBody>
      </p:sp>
      <p:sp>
        <p:nvSpPr>
          <p:cNvPr id="5" name="object 3">
            <a:extLst>
              <a:ext uri="{FF2B5EF4-FFF2-40B4-BE49-F238E27FC236}">
                <a16:creationId xmlns:a16="http://schemas.microsoft.com/office/drawing/2014/main" id="{7EFF82ED-DA1B-5E8B-BEA3-41B0844ECC02}"/>
              </a:ext>
            </a:extLst>
          </p:cNvPr>
          <p:cNvSpPr txBox="1"/>
          <p:nvPr/>
        </p:nvSpPr>
        <p:spPr>
          <a:xfrm>
            <a:off x="733424" y="1514807"/>
            <a:ext cx="10725152" cy="293487"/>
          </a:xfrm>
          <a:prstGeom prst="rect">
            <a:avLst/>
          </a:prstGeom>
        </p:spPr>
        <p:txBody>
          <a:bodyPr vert="horz" wrap="square" lIns="0" tIns="16329" rIns="0" bIns="0" rtlCol="0">
            <a:spAutoFit/>
          </a:bodyPr>
          <a:lstStyle/>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Pour suivre ce laboratoire, vous devrez utiliser l'outil suivant :</a:t>
            </a:r>
          </a:p>
        </p:txBody>
      </p:sp>
      <p:sp>
        <p:nvSpPr>
          <p:cNvPr id="2" name="object 3">
            <a:extLst>
              <a:ext uri="{FF2B5EF4-FFF2-40B4-BE49-F238E27FC236}">
                <a16:creationId xmlns:a16="http://schemas.microsoft.com/office/drawing/2014/main" id="{9D8BC6EF-74E0-F51C-45CF-06C263725521}"/>
              </a:ext>
            </a:extLst>
          </p:cNvPr>
          <p:cNvSpPr txBox="1"/>
          <p:nvPr/>
        </p:nvSpPr>
        <p:spPr>
          <a:xfrm>
            <a:off x="733424" y="2015559"/>
            <a:ext cx="10725152" cy="847485"/>
          </a:xfrm>
          <a:prstGeom prst="rect">
            <a:avLst/>
          </a:prstGeom>
        </p:spPr>
        <p:txBody>
          <a:bodyPr vert="horz" wrap="square" lIns="0" tIns="16329" rIns="0" bIns="0" rtlCol="0">
            <a:spAutoFit/>
          </a:bodyPr>
          <a:lstStyle/>
          <a:p>
            <a:pPr marL="180975" marR="0" lvl="0" indent="0" algn="l" defTabSz="1175644" rtl="0" eaLnBrk="1" fontAlgn="auto" latinLnBrk="0" hangingPunct="1">
              <a:lnSpc>
                <a:spcPct val="100000"/>
              </a:lnSpc>
              <a:spcBef>
                <a:spcPts val="129"/>
              </a:spcBef>
              <a:spcAft>
                <a:spcPts val="600"/>
              </a:spcAft>
              <a:buClrTx/>
              <a:buSzTx/>
              <a:buFontTx/>
              <a:buNone/>
              <a:tabLst>
                <a:tab pos="1520825" algn="l"/>
              </a:tabLst>
              <a:defRPr/>
            </a:pPr>
            <a:r>
              <a:rPr kumimoji="0" lang="en-GB" sz="1800" b="1" i="0" u="none" strike="noStrike" kern="0" cap="none" spc="0" normalizeH="0" baseline="0" noProof="0" dirty="0">
                <a:ln>
                  <a:noFill/>
                </a:ln>
                <a:solidFill>
                  <a:sysClr val="windowText" lastClr="000000"/>
                </a:solidFill>
                <a:effectLst/>
                <a:uLnTx/>
                <a:uFillTx/>
                <a:latin typeface="Arial"/>
                <a:ea typeface="+mn-ea"/>
                <a:cs typeface="Arial"/>
                <a:sym typeface="Helvetica Neue"/>
              </a:rPr>
              <a:t>✅ VISSIM : </a:t>
            </a: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VISSIM est un </a:t>
            </a:r>
            <a:r>
              <a:rPr kumimoji="0" lang="en-GB" sz="1800" b="1" i="0" u="none" strike="noStrike" kern="0" cap="none" spc="0" normalizeH="0" baseline="0" noProof="0" dirty="0">
                <a:ln>
                  <a:noFill/>
                </a:ln>
                <a:solidFill>
                  <a:sysClr val="windowText" lastClr="000000"/>
                </a:solidFill>
                <a:effectLst/>
                <a:uLnTx/>
                <a:uFillTx/>
                <a:latin typeface="Arial"/>
                <a:ea typeface="+mn-ea"/>
                <a:cs typeface="Arial"/>
                <a:sym typeface="Helvetica Neue"/>
              </a:rPr>
              <a:t>logiciel de simulation microscopique du trafic </a:t>
            </a: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développé par </a:t>
            </a:r>
            <a:r>
              <a:rPr kumimoji="0" lang="en-GB" sz="1800" b="1" i="0" u="none" strike="noStrike" kern="0" cap="none" spc="0" normalizeH="0" baseline="0" noProof="0" dirty="0">
                <a:ln>
                  <a:noFill/>
                </a:ln>
                <a:solidFill>
                  <a:sysClr val="windowText" lastClr="000000"/>
                </a:solidFill>
                <a:effectLst/>
                <a:uLnTx/>
                <a:uFillTx/>
                <a:latin typeface="Arial"/>
                <a:ea typeface="+mn-ea"/>
                <a:cs typeface="Arial"/>
                <a:sym typeface="Helvetica Neue"/>
              </a:rPr>
              <a:t>PTV Group</a:t>
            </a: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 Il est largement utilisé par les ingénieurs et les chercheurs </a:t>
            </a:r>
            <a:r>
              <a:rPr kumimoji="0" lang="en-GB" sz="1800" b="1" i="0" u="none" strike="noStrike" kern="0" cap="none" spc="0" normalizeH="0" baseline="0" noProof="0" dirty="0">
                <a:ln>
                  <a:noFill/>
                </a:ln>
                <a:solidFill>
                  <a:sysClr val="windowText" lastClr="000000"/>
                </a:solidFill>
                <a:effectLst/>
                <a:uLnTx/>
                <a:uFillTx/>
                <a:latin typeface="Arial"/>
                <a:ea typeface="+mn-ea"/>
                <a:cs typeface="Arial"/>
                <a:sym typeface="Helvetica Neue"/>
              </a:rPr>
              <a:t>en transport </a:t>
            </a: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pour modéliser et </a:t>
            </a:r>
            <a:r>
              <a:rPr kumimoji="0" lang="en-GB" sz="1800" b="0" i="0" u="none" strike="noStrike" kern="0" cap="none" spc="0" normalizeH="0" baseline="0" noProof="0" dirty="0" err="1">
                <a:ln>
                  <a:noFill/>
                </a:ln>
                <a:solidFill>
                  <a:sysClr val="windowText" lastClr="000000"/>
                </a:solidFill>
                <a:effectLst/>
                <a:uLnTx/>
                <a:uFillTx/>
                <a:latin typeface="Arial"/>
                <a:ea typeface="+mn-ea"/>
                <a:cs typeface="Arial"/>
                <a:sym typeface="Helvetica Neue"/>
              </a:rPr>
              <a:t>analyser </a:t>
            </a:r>
            <a:r>
              <a:rPr kumimoji="0" lang="en-GB" sz="1800" b="1" i="0" u="none" strike="noStrike" kern="0" cap="none" spc="0" normalizeH="0" baseline="0" noProof="0" dirty="0">
                <a:ln>
                  <a:noFill/>
                </a:ln>
                <a:solidFill>
                  <a:sysClr val="windowText" lastClr="000000"/>
                </a:solidFill>
                <a:effectLst/>
                <a:uLnTx/>
                <a:uFillTx/>
                <a:latin typeface="Arial"/>
                <a:ea typeface="+mn-ea"/>
                <a:cs typeface="Arial"/>
                <a:sym typeface="Helvetica Neue"/>
              </a:rPr>
              <a:t>les flux de circulation, optimiser les intersections </a:t>
            </a: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et </a:t>
            </a:r>
            <a:r>
              <a:rPr kumimoji="0" lang="en-GB" sz="1800" b="1" i="0" u="none" strike="noStrike" kern="0" cap="none" spc="0" normalizeH="0" baseline="0" noProof="0" dirty="0">
                <a:ln>
                  <a:noFill/>
                </a:ln>
                <a:solidFill>
                  <a:sysClr val="windowText" lastClr="000000"/>
                </a:solidFill>
                <a:effectLst/>
                <a:uLnTx/>
                <a:uFillTx/>
                <a:latin typeface="Arial"/>
                <a:ea typeface="+mn-ea"/>
                <a:cs typeface="Arial"/>
                <a:sym typeface="Helvetica Neue"/>
              </a:rPr>
              <a:t>évaluer les stratégies de synchronisation des feux de signalisation</a:t>
            </a:r>
            <a:r>
              <a:rPr kumimoji="0" lang="en-GB" sz="1800" b="0" i="0" u="none" strike="noStrike" kern="0" cap="none" spc="0" normalizeH="0" baseline="0" noProof="0" dirty="0">
                <a:ln>
                  <a:noFill/>
                </a:ln>
                <a:solidFill>
                  <a:sysClr val="windowText" lastClr="000000"/>
                </a:solidFill>
                <a:effectLst/>
                <a:uLnTx/>
                <a:uFillTx/>
                <a:latin typeface="Arial"/>
                <a:ea typeface="+mn-ea"/>
                <a:cs typeface="Arial"/>
                <a:sym typeface="Helvetica Neue"/>
              </a:rPr>
              <a:t>.</a:t>
            </a:r>
          </a:p>
        </p:txBody>
      </p:sp>
      <p:sp>
        <p:nvSpPr>
          <p:cNvPr id="4" name="object 2">
            <a:extLst>
              <a:ext uri="{FF2B5EF4-FFF2-40B4-BE49-F238E27FC236}">
                <a16:creationId xmlns:a16="http://schemas.microsoft.com/office/drawing/2014/main" id="{CA1C90AD-318D-FFCC-53A7-AF347D827E75}"/>
              </a:ext>
            </a:extLst>
          </p:cNvPr>
          <p:cNvSpPr txBox="1">
            <a:spLocks noGrp="1"/>
          </p:cNvSpPr>
          <p:nvPr>
            <p:ph type="title"/>
          </p:nvPr>
        </p:nvSpPr>
        <p:spPr>
          <a:xfrm>
            <a:off x="726471" y="427119"/>
            <a:ext cx="5967627"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1. Présentation du laboratoire et outils requis</a:t>
            </a:r>
          </a:p>
        </p:txBody>
      </p:sp>
      <p:pic>
        <p:nvPicPr>
          <p:cNvPr id="6" name="Picture 2" descr="Traffic Simulation Software | PTV Vissim | PTV Group">
            <a:extLst>
              <a:ext uri="{FF2B5EF4-FFF2-40B4-BE49-F238E27FC236}">
                <a16:creationId xmlns:a16="http://schemas.microsoft.com/office/drawing/2014/main" id="{1D773D19-FA23-E18D-44BE-C353E766283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78987" y="4036997"/>
            <a:ext cx="683550" cy="68355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A916F0D9-47E4-9E61-013A-04C2A1BD0EF6}"/>
              </a:ext>
            </a:extLst>
          </p:cNvPr>
          <p:cNvPicPr>
            <a:picLocks noChangeAspect="1"/>
          </p:cNvPicPr>
          <p:nvPr/>
        </p:nvPicPr>
        <p:blipFill>
          <a:blip r:embed="rId4"/>
          <a:stretch>
            <a:fillRect/>
          </a:stretch>
        </p:blipFill>
        <p:spPr>
          <a:xfrm>
            <a:off x="4977754" y="3994957"/>
            <a:ext cx="2972215" cy="762106"/>
          </a:xfrm>
          <a:prstGeom prst="rect">
            <a:avLst/>
          </a:prstGeom>
        </p:spPr>
      </p:pic>
    </p:spTree>
    <p:extLst>
      <p:ext uri="{BB962C8B-B14F-4D97-AF65-F5344CB8AC3E}">
        <p14:creationId xmlns:p14="http://schemas.microsoft.com/office/powerpoint/2010/main" val="11023216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085789-E29C-BE1A-0CE8-087CF6BB82D5}"/>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685196E2-6C8B-92CF-6220-B0156026CD64}"/>
              </a:ext>
            </a:extLst>
          </p:cNvPr>
          <p:cNvSpPr txBox="1"/>
          <p:nvPr/>
        </p:nvSpPr>
        <p:spPr>
          <a:xfrm>
            <a:off x="733424" y="895687"/>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Simulation d'intersection complexe à l'aide de VISSIM :</a:t>
            </a:r>
          </a:p>
        </p:txBody>
      </p:sp>
      <p:sp>
        <p:nvSpPr>
          <p:cNvPr id="7" name="object 3">
            <a:extLst>
              <a:ext uri="{FF2B5EF4-FFF2-40B4-BE49-F238E27FC236}">
                <a16:creationId xmlns:a16="http://schemas.microsoft.com/office/drawing/2014/main" id="{620ECF52-91B5-0C41-541A-A4D503678613}"/>
              </a:ext>
            </a:extLst>
          </p:cNvPr>
          <p:cNvSpPr txBox="1"/>
          <p:nvPr/>
        </p:nvSpPr>
        <p:spPr>
          <a:xfrm>
            <a:off x="733424" y="1310431"/>
            <a:ext cx="10725152"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Cette simulation VISSIM modélise un carrefour complexe équipé de feux de signalisation à Karlsruhe, en Allemagne, et montre des voitures, des bus, des tramways, des camions, des piétons et des cyclistes à l'aide d'une visualisation 3D avancée.</a:t>
            </a:r>
          </a:p>
        </p:txBody>
      </p:sp>
      <p:sp>
        <p:nvSpPr>
          <p:cNvPr id="4" name="object 3">
            <a:extLst>
              <a:ext uri="{FF2B5EF4-FFF2-40B4-BE49-F238E27FC236}">
                <a16:creationId xmlns:a16="http://schemas.microsoft.com/office/drawing/2014/main" id="{341E3922-30C4-ADFD-77D7-E584F452230A}"/>
              </a:ext>
            </a:extLst>
          </p:cNvPr>
          <p:cNvSpPr txBox="1"/>
          <p:nvPr/>
        </p:nvSpPr>
        <p:spPr>
          <a:xfrm>
            <a:off x="7629527" y="2342386"/>
            <a:ext cx="3829050" cy="1162956"/>
          </a:xfrm>
          <a:prstGeom prst="rect">
            <a:avLst/>
          </a:prstGeom>
        </p:spPr>
        <p:txBody>
          <a:bodyPr vert="horz" wrap="square" lIns="0" tIns="16329" rIns="0" bIns="0" rtlCol="0">
            <a:spAutoFit/>
          </a:bodyPr>
          <a:lstStyle/>
          <a:p>
            <a:pPr marL="16328" defTabSz="1175644" hangingPunct="1">
              <a:lnSpc>
                <a:spcPct val="100000"/>
              </a:lnSpc>
              <a:spcBef>
                <a:spcPts val="129"/>
              </a:spcBef>
              <a:defRPr/>
            </a:pPr>
            <a:r>
              <a:rPr lang="en-GB" sz="1800" b="1" dirty="0">
                <a:solidFill>
                  <a:sysClr val="windowText" lastClr="000000"/>
                </a:solidFill>
                <a:latin typeface="Arial"/>
                <a:cs typeface="Arial"/>
              </a:rPr>
              <a:t>Crédits vidéo : </a:t>
            </a:r>
            <a:r>
              <a:rPr lang="en-GB" sz="1800" dirty="0">
                <a:solidFill>
                  <a:sysClr val="windowText" lastClr="000000"/>
                </a:solidFill>
                <a:latin typeface="Arial"/>
                <a:cs typeface="Arial"/>
              </a:rPr>
              <a:t>PTV Group</a:t>
            </a:r>
          </a:p>
          <a:p>
            <a:pPr marL="16328" marR="0" lvl="0" indent="0" algn="l" defTabSz="1175644" rtl="0" eaLnBrk="1" fontAlgn="auto" latinLnBrk="0" hangingPunct="1">
              <a:lnSpc>
                <a:spcPct val="100000"/>
              </a:lnSpc>
              <a:spcBef>
                <a:spcPts val="129"/>
              </a:spcBef>
              <a:spcAft>
                <a:spcPts val="0"/>
              </a:spcAft>
              <a:buClrTx/>
              <a:buSzTx/>
              <a:buFontTx/>
              <a:buNone/>
              <a:tabLst/>
              <a:defRPr/>
            </a:pPr>
            <a:endParaRPr kumimoji="0" lang="en-GB" sz="1800" b="1" i="0" u="none" strike="noStrike" kern="0" cap="none" spc="0" normalizeH="0" baseline="0" noProof="0" dirty="0">
              <a:ln>
                <a:noFill/>
              </a:ln>
              <a:solidFill>
                <a:sysClr val="windowText" lastClr="000000"/>
              </a:solidFill>
              <a:effectLst/>
              <a:uLnTx/>
              <a:uFillTx/>
              <a:latin typeface="Arial"/>
              <a:ea typeface="+mn-ea"/>
              <a:cs typeface="Arial"/>
              <a:sym typeface="Helvetica Neue"/>
            </a:endParaRPr>
          </a:p>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1" i="0" u="none" strike="noStrike" kern="0" cap="none" spc="0" normalizeH="0" baseline="0" noProof="0" dirty="0">
                <a:ln>
                  <a:noFill/>
                </a:ln>
                <a:solidFill>
                  <a:sysClr val="windowText" lastClr="000000"/>
                </a:solidFill>
                <a:effectLst/>
                <a:uLnTx/>
                <a:uFillTx/>
                <a:latin typeface="Arial"/>
                <a:ea typeface="+mn-ea"/>
                <a:cs typeface="Arial"/>
                <a:sym typeface="Helvetica Neue"/>
              </a:rPr>
              <a:t>Lien vers la vidéo : </a:t>
            </a:r>
          </a:p>
          <a:p>
            <a:pPr marL="16328" marR="0" lvl="0" indent="0" algn="l" defTabSz="1175644" rtl="0" eaLnBrk="1" fontAlgn="auto" latinLnBrk="0" hangingPunct="1">
              <a:lnSpc>
                <a:spcPct val="100000"/>
              </a:lnSpc>
              <a:spcBef>
                <a:spcPts val="129"/>
              </a:spcBef>
              <a:spcAft>
                <a:spcPts val="0"/>
              </a:spcAft>
              <a:buClrTx/>
              <a:buSzTx/>
              <a:buFontTx/>
              <a:buNone/>
              <a:tabLst/>
              <a:defRPr/>
            </a:pPr>
            <a:r>
              <a:rPr kumimoji="0" lang="en-GB" sz="1800" b="0" i="1" u="none" strike="noStrike" kern="0" cap="none" spc="0" normalizeH="0" baseline="0" noProof="0" dirty="0">
                <a:ln>
                  <a:noFill/>
                </a:ln>
                <a:solidFill>
                  <a:sysClr val="windowText" lastClr="000000"/>
                </a:solidFill>
                <a:effectLst/>
                <a:uLnTx/>
                <a:uFillTx/>
                <a:latin typeface="Arial"/>
                <a:ea typeface="+mn-ea"/>
                <a:cs typeface="Arial"/>
                <a:sym typeface="Helvetica Neue"/>
                <a:hlinkClick r:id="rId4"/>
              </a:rPr>
              <a:t>https://youtu.be/OtYby7QnyAE</a:t>
            </a:r>
            <a:endParaRPr kumimoji="0" lang="en-GB" sz="1800" b="0" i="1" u="none" strike="noStrike" kern="0" cap="none" spc="0" normalizeH="0" baseline="0" noProof="0" dirty="0">
              <a:ln>
                <a:noFill/>
              </a:ln>
              <a:solidFill>
                <a:sysClr val="windowText" lastClr="000000"/>
              </a:solidFill>
              <a:effectLst/>
              <a:uLnTx/>
              <a:uFillTx/>
              <a:latin typeface="Arial"/>
              <a:ea typeface="+mn-ea"/>
              <a:cs typeface="Arial"/>
              <a:sym typeface="Helvetica Neue"/>
            </a:endParaRPr>
          </a:p>
        </p:txBody>
      </p:sp>
      <p:pic>
        <p:nvPicPr>
          <p:cNvPr id="8" name="Online Media 7" title="Complex Intersection Simulation | PTV Vissim | Demo">
            <a:hlinkClick r:id="" action="ppaction://media"/>
            <a:extLst>
              <a:ext uri="{FF2B5EF4-FFF2-40B4-BE49-F238E27FC236}">
                <a16:creationId xmlns:a16="http://schemas.microsoft.com/office/drawing/2014/main" id="{CACD7938-68CE-350C-0E55-4256D33A45E9}"/>
              </a:ext>
            </a:extLst>
          </p:cNvPr>
          <p:cNvPicPr>
            <a:picLocks noRot="1" noChangeAspect="1"/>
          </p:cNvPicPr>
          <p:nvPr>
            <a:videoFile r:link="rId1"/>
          </p:nvPr>
        </p:nvPicPr>
        <p:blipFill>
          <a:blip r:embed="rId5"/>
          <a:stretch>
            <a:fillRect/>
          </a:stretch>
        </p:blipFill>
        <p:spPr>
          <a:xfrm>
            <a:off x="733423" y="2314078"/>
            <a:ext cx="6501767" cy="3839053"/>
          </a:xfrm>
          <a:prstGeom prst="rect">
            <a:avLst/>
          </a:prstGeom>
        </p:spPr>
      </p:pic>
      <p:sp>
        <p:nvSpPr>
          <p:cNvPr id="11" name="object 2">
            <a:extLst>
              <a:ext uri="{FF2B5EF4-FFF2-40B4-BE49-F238E27FC236}">
                <a16:creationId xmlns:a16="http://schemas.microsoft.com/office/drawing/2014/main" id="{A0231DF9-1560-F581-220E-333C4B164F2B}"/>
              </a:ext>
            </a:extLst>
          </p:cNvPr>
          <p:cNvSpPr txBox="1">
            <a:spLocks noGrp="1"/>
          </p:cNvSpPr>
          <p:nvPr>
            <p:ph type="title"/>
          </p:nvPr>
        </p:nvSpPr>
        <p:spPr>
          <a:xfrm>
            <a:off x="726469" y="417692"/>
            <a:ext cx="5243009"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Simulation du flux de circulation - Vidéo</a:t>
            </a:r>
          </a:p>
        </p:txBody>
      </p:sp>
    </p:spTree>
    <p:extLst>
      <p:ext uri="{BB962C8B-B14F-4D97-AF65-F5344CB8AC3E}">
        <p14:creationId xmlns:p14="http://schemas.microsoft.com/office/powerpoint/2010/main" val="3840969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65DF086-0EAC-4629-BE9C-33DF98D26663}">
  <ds:schemaRefs>
    <ds:schemaRef ds:uri="http://purl.org/dc/dcmitype/"/>
    <ds:schemaRef ds:uri="http://schemas.openxmlformats.org/package/2006/metadata/core-properties"/>
    <ds:schemaRef ds:uri="d7c2d7e5-d637-40e7-a03d-32f79b35a394"/>
    <ds:schemaRef ds:uri="http://purl.org/dc/elements/1.1/"/>
    <ds:schemaRef ds:uri="http://schemas.microsoft.com/office/2006/metadata/properties"/>
    <ds:schemaRef ds:uri="597320a7-26c9-4ada-a5d3-9ce4cfbbe2be"/>
    <ds:schemaRef ds:uri="http://schemas.microsoft.com/office/2006/documentManagement/types"/>
    <ds:schemaRef ds:uri="http://schemas.microsoft.com/office/infopath/2007/PartnerControls"/>
    <ds:schemaRef ds:uri="http://www.w3.org/XML/1998/namespace"/>
    <ds:schemaRef ds:uri="http://purl.org/dc/terms/"/>
  </ds:schemaRefs>
</ds:datastoreItem>
</file>

<file path=customXml/itemProps2.xml><?xml version="1.0" encoding="utf-8"?>
<ds:datastoreItem xmlns:ds="http://schemas.openxmlformats.org/officeDocument/2006/customXml" ds:itemID="{348FF697-D775-4CF1-99DC-7513C53DA42E}"/>
</file>

<file path=customXml/itemProps3.xml><?xml version="1.0" encoding="utf-8"?>
<ds:datastoreItem xmlns:ds="http://schemas.openxmlformats.org/officeDocument/2006/customXml" ds:itemID="{5167823F-587A-477D-BE82-6BCC301C67C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1655</TotalTime>
  <Words>6751</Words>
  <Application>Microsoft Office PowerPoint</Application>
  <PresentationFormat>Widescreen</PresentationFormat>
  <Paragraphs>601</Paragraphs>
  <Slides>64</Slides>
  <Notes>19</Notes>
  <HiddenSlides>0</HiddenSlides>
  <MMClips>5</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64</vt:i4>
      </vt:variant>
    </vt:vector>
  </HeadingPairs>
  <TitlesOfParts>
    <vt:vector size="74" baseType="lpstr">
      <vt:lpstr>Aptos</vt:lpstr>
      <vt:lpstr>Arial</vt:lpstr>
      <vt:lpstr>Arial Rounded MT Bold</vt:lpstr>
      <vt:lpstr>Calibri</vt:lpstr>
      <vt:lpstr>Helvetica Neue</vt:lpstr>
      <vt:lpstr>Helvetica Neue Medium</vt:lpstr>
      <vt:lpstr>Montserrat Regular</vt:lpstr>
      <vt:lpstr>21_BasicWhite</vt:lpstr>
      <vt:lpstr>Office Theme</vt:lpstr>
      <vt:lpstr>1_Office Theme</vt:lpstr>
      <vt:lpstr>Recherche et analyse dans le domaine des transports</vt:lpstr>
      <vt:lpstr>PowerPoint Presentation</vt:lpstr>
      <vt:lpstr>PowerPoint Presentation</vt:lpstr>
      <vt:lpstr>PowerPoint Presentation</vt:lpstr>
      <vt:lpstr>PowerPoint Presentation</vt:lpstr>
      <vt:lpstr>1. Présentation du laboratoire et outils requis</vt:lpstr>
      <vt:lpstr>1. Présentation du laboratoire et outils requis</vt:lpstr>
      <vt:lpstr>1. Présentation du laboratoire et outils requis</vt:lpstr>
      <vt:lpstr>Simulation du flux de circulation - Vidéo</vt:lpstr>
      <vt:lpstr>PowerPoint Presentation</vt:lpstr>
      <vt:lpstr>2. Introduction et installation de VISSIM</vt:lpstr>
      <vt:lpstr>2. Introduction et installation de VISSIM</vt:lpstr>
      <vt:lpstr>Simulation du flux de circulation - Vidéo</vt:lpstr>
      <vt:lpstr>PowerPoint Presentation</vt:lpstr>
      <vt:lpstr>3. Créer et exécuter une simulation VISSIM</vt:lpstr>
      <vt:lpstr>PowerPoint Presentation</vt:lpstr>
      <vt:lpstr>3. Créer et exécuter une simulation VISSIM</vt:lpstr>
      <vt:lpstr>3. Créer et exécuter une simulation VISSIM</vt:lpstr>
      <vt:lpstr>PowerPoint Presentation</vt:lpstr>
      <vt:lpstr>3. Créer et exécuter une simulation VISSIM</vt:lpstr>
      <vt:lpstr>3. Créer et exécuter une simulation VISSIM</vt:lpstr>
      <vt:lpstr>3. Créer et exécuter une simulation VISSIM</vt:lpstr>
      <vt:lpstr>3. Créer et exécuter une simulation VISSIM</vt:lpstr>
      <vt:lpstr>3. Créer et exécuter une simulation VISSIM</vt:lpstr>
      <vt:lpstr>3. Créer et exécuter une simulation VISSIM</vt:lpstr>
      <vt:lpstr>Simulation des flux de circulation - Vidéo</vt:lpstr>
      <vt:lpstr>3. Créer et exécuter une simulation VISSIM</vt:lpstr>
      <vt:lpstr>3. Créer et exécuter une simulation VISSIM</vt:lpstr>
      <vt:lpstr>3. Créer et exécuter une simulation VISSIM</vt:lpstr>
      <vt:lpstr>PowerPoint Presentation</vt:lpstr>
      <vt:lpstr>PowerPoint Presentation</vt:lpstr>
      <vt:lpstr>PowerPoint Presentation</vt:lpstr>
      <vt:lpstr>PowerPoint Presentation</vt:lpstr>
      <vt:lpstr>PowerPoint Presentation</vt:lpstr>
      <vt:lpstr>Simulation du flux de circulation - Vidéo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Simulation du flux de circulation - Vidéo</vt:lpstr>
      <vt:lpstr>PowerPoint Presentation</vt:lpstr>
      <vt:lpstr>7. Devoirs : Devoir 1 – Laboratoire 7</vt:lpstr>
      <vt:lpstr>7. Devoirs : instructions</vt:lpstr>
      <vt:lpstr>7. Devoirs : directives de soumission</vt:lpstr>
      <vt:lpstr>7. Devoir : Structure du rapport</vt:lpstr>
      <vt:lpstr>7. Devoirs : date limite et remarques</vt:lpstr>
      <vt:lpstr>PowerPoint Presentation</vt:lpstr>
      <vt:lpstr>PowerPoint Presentation</vt:lpstr>
      <vt:lpstr>Merci de votre attention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keywords>, docId:FBF97C2B0DC9601ADF1CD8BC679285B8</cp:keywords>
  <cp:lastModifiedBy>Wojciech Kustra</cp:lastModifiedBy>
  <cp:revision>1290</cp:revision>
  <dcterms:modified xsi:type="dcterms:W3CDTF">2026-05-10T11:55:09Z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