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89" r:id="rId5"/>
  </p:sldMasterIdLst>
  <p:notesMasterIdLst>
    <p:notesMasterId r:id="rId51"/>
  </p:notesMasterIdLst>
  <p:handoutMasterIdLst>
    <p:handoutMasterId r:id="rId52"/>
  </p:handoutMasterIdLst>
  <p:sldIdLst>
    <p:sldId id="306" r:id="rId6"/>
    <p:sldId id="457" r:id="rId7"/>
    <p:sldId id="318" r:id="rId8"/>
    <p:sldId id="456" r:id="rId9"/>
    <p:sldId id="401" r:id="rId10"/>
    <p:sldId id="419" r:id="rId11"/>
    <p:sldId id="422" r:id="rId12"/>
    <p:sldId id="421" r:id="rId13"/>
    <p:sldId id="455" r:id="rId14"/>
    <p:sldId id="389" r:id="rId15"/>
    <p:sldId id="319" r:id="rId16"/>
    <p:sldId id="320" r:id="rId17"/>
    <p:sldId id="323" r:id="rId18"/>
    <p:sldId id="390" r:id="rId19"/>
    <p:sldId id="321" r:id="rId20"/>
    <p:sldId id="322" r:id="rId21"/>
    <p:sldId id="324" r:id="rId22"/>
    <p:sldId id="325" r:id="rId23"/>
    <p:sldId id="450" r:id="rId24"/>
    <p:sldId id="451" r:id="rId25"/>
    <p:sldId id="452" r:id="rId26"/>
    <p:sldId id="453" r:id="rId27"/>
    <p:sldId id="454" r:id="rId28"/>
    <p:sldId id="391" r:id="rId29"/>
    <p:sldId id="392" r:id="rId30"/>
    <p:sldId id="395" r:id="rId31"/>
    <p:sldId id="393" r:id="rId32"/>
    <p:sldId id="394" r:id="rId33"/>
    <p:sldId id="396" r:id="rId34"/>
    <p:sldId id="397" r:id="rId35"/>
    <p:sldId id="400" r:id="rId36"/>
    <p:sldId id="398" r:id="rId37"/>
    <p:sldId id="444" r:id="rId38"/>
    <p:sldId id="446" r:id="rId39"/>
    <p:sldId id="445" r:id="rId40"/>
    <p:sldId id="447" r:id="rId41"/>
    <p:sldId id="448" r:id="rId42"/>
    <p:sldId id="449" r:id="rId43"/>
    <p:sldId id="399" r:id="rId44"/>
    <p:sldId id="425" r:id="rId45"/>
    <p:sldId id="442" r:id="rId46"/>
    <p:sldId id="426" r:id="rId47"/>
    <p:sldId id="443" r:id="rId48"/>
    <p:sldId id="427" r:id="rId49"/>
    <p:sldId id="309" r:id="rId50"/>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001F"/>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119AC7-3500-4AEE-9BA6-D707C7CA2E9F}" v="2" dt="2026-05-04T16:27:47.429"/>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4" d="100"/>
          <a:sy n="144" d="100"/>
        </p:scale>
        <p:origin x="114" y="18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presProps" Target="presProps.xml"/><Relationship Id="rId58" Type="http://schemas.microsoft.com/office/2015/10/relationships/revisionInfo" Target="revisionInfo.xml"/><Relationship Id="rId5" Type="http://schemas.openxmlformats.org/officeDocument/2006/relationships/slideMaster" Target="slideMasters/slideMaster2.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microsoft.com/office/2016/11/relationships/changesInfo" Target="changesInfos/changesInfo1.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modMainMaster">
      <pc:chgData name="Wojciech Kustra" userId="afebd3d0-216b-4c4f-8992-1bf1fda6d5e8" providerId="ADAL" clId="{1D307E72-7901-4E61-A01B-3C4232ABCF63}" dt="2026-05-04T16:27:47.428" v="1"/>
      <pc:docMkLst>
        <pc:docMk/>
      </pc:docMkLst>
      <pc:sldMasterChg chg="modSldLayout">
        <pc:chgData name="Wojciech Kustra" userId="afebd3d0-216b-4c4f-8992-1bf1fda6d5e8" providerId="ADAL" clId="{1D307E72-7901-4E61-A01B-3C4232ABCF63}" dt="2026-05-04T16:27:47.428" v="1"/>
        <pc:sldMasterMkLst>
          <pc:docMk/>
          <pc:sldMasterMk cId="0" sldId="2147483648"/>
        </pc:sldMasterMkLst>
        <pc:sldLayoutChg chg="addSp delSp modSp">
          <pc:chgData name="Wojciech Kustra" userId="afebd3d0-216b-4c4f-8992-1bf1fda6d5e8" providerId="ADAL" clId="{1D307E72-7901-4E61-A01B-3C4232ABCF63}" dt="2026-05-04T16:27:47.428" v="1"/>
          <pc:sldLayoutMkLst>
            <pc:docMk/>
            <pc:sldMasterMk cId="0" sldId="2147483648"/>
            <pc:sldLayoutMk cId="0" sldId="2147483650"/>
          </pc:sldLayoutMkLst>
          <pc:spChg chg="mod">
            <ac:chgData name="Wojciech Kustra" userId="afebd3d0-216b-4c4f-8992-1bf1fda6d5e8" providerId="ADAL" clId="{1D307E72-7901-4E61-A01B-3C4232ABCF63}" dt="2026-05-04T16:27:47.428" v="1"/>
            <ac:spMkLst>
              <pc:docMk/>
              <pc:sldMasterMk cId="0" sldId="2147483648"/>
              <pc:sldLayoutMk cId="0" sldId="2147483650"/>
              <ac:spMk id="5" creationId="{19E2553E-2DB8-7981-0034-9CA54DCCCB92}"/>
            </ac:spMkLst>
          </pc:spChg>
          <pc:grpChg chg="add mod">
            <ac:chgData name="Wojciech Kustra" userId="afebd3d0-216b-4c4f-8992-1bf1fda6d5e8" providerId="ADAL" clId="{1D307E72-7901-4E61-A01B-3C4232ABCF63}" dt="2026-05-04T16:27:47.428" v="1"/>
            <ac:grpSpMkLst>
              <pc:docMk/>
              <pc:sldMasterMk cId="0" sldId="2147483648"/>
              <pc:sldLayoutMk cId="0" sldId="2147483650"/>
              <ac:grpSpMk id="3" creationId="{BAD82FD5-4CC4-AB6C-DC0A-92C91F1564E3}"/>
            </ac:grpSpMkLst>
          </pc:grpChg>
          <pc:picChg chg="mod">
            <ac:chgData name="Wojciech Kustra" userId="afebd3d0-216b-4c4f-8992-1bf1fda6d5e8" providerId="ADAL" clId="{1D307E72-7901-4E61-A01B-3C4232ABCF63}" dt="2026-05-04T16:27:47.428" v="1"/>
            <ac:picMkLst>
              <pc:docMk/>
              <pc:sldMasterMk cId="0" sldId="2147483648"/>
              <pc:sldLayoutMk cId="0" sldId="2147483650"/>
              <ac:picMk id="4" creationId="{CD90AB5F-394A-C004-6D40-AD58B34FE910}"/>
            </ac:picMkLst>
          </pc:picChg>
          <pc:picChg chg="del">
            <ac:chgData name="Wojciech Kustra" userId="afebd3d0-216b-4c4f-8992-1bf1fda6d5e8" providerId="ADAL" clId="{1D307E72-7901-4E61-A01B-3C4232ABCF63}" dt="2026-05-04T16:27:43.978" v="0" actId="478"/>
            <ac:picMkLst>
              <pc:docMk/>
              <pc:sldMasterMk cId="0" sldId="2147483648"/>
              <pc:sldLayoutMk cId="0" sldId="2147483650"/>
              <ac:picMk id="13" creationId="{5579A081-27D5-3F5C-43AA-86A9D68BD6A5}"/>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4.05.2026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wrap="square" lIns="0" tIns="0" rIns="0" bIns="0">
            <a:spAutoFit/>
          </a:bodyPr>
          <a:lstStyle>
            <a:lvl1pPr>
              <a:defRPr sz="1800" b="0" i="1">
                <a:solidFill>
                  <a:srgbClr val="FD001F"/>
                </a:solidFill>
                <a:latin typeface="Calibri"/>
                <a:cs typeface="Calibri"/>
              </a:defRPr>
            </a:lvl1pPr>
          </a:lstStyle>
          <a:p>
            <a:endParaRPr/>
          </a:p>
        </p:txBody>
      </p:sp>
      <p:sp>
        <p:nvSpPr>
          <p:cNvPr id="3" name="Holder 3"/>
          <p:cNvSpPr>
            <a:spLocks noGrp="1"/>
          </p:cNvSpPr>
          <p:nvPr>
            <p:ph type="subTitle" idx="4"/>
          </p:nvPr>
        </p:nvSpPr>
        <p:spPr>
          <a:xfrm>
            <a:off x="1828800" y="3840480"/>
            <a:ext cx="8534400" cy="168188"/>
          </a:xfrm>
          <a:prstGeom prst="rect">
            <a:avLst/>
          </a:prstGeom>
        </p:spPr>
        <p:txBody>
          <a:bodyPr wrap="square" lIns="0" tIns="0" rIns="0" bIns="0">
            <a:spAutoFit/>
          </a:bodyPr>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Transport Modeling and Simulation</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C177CE74-47AD-4DA2-BA16-402CA6039FFB}" type="datetime1">
              <a:rPr lang="en-US" smtClean="0"/>
              <a:t>5/4/2026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6331769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68188"/>
          </a:xfrm>
        </p:spPr>
        <p:txBody>
          <a:bodyPr lIns="0" tIns="0" rIns="0" bIns="0"/>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Transport Modeling and Simulation</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9A04EB7-FC5B-40DB-AAFD-1994FD702AE6}" type="datetime1">
              <a:rPr lang="en-US" smtClean="0"/>
              <a:t>5/4/2026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019541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Transport Modeling and Simulation</a:t>
            </a:r>
            <a:endParaRPr lang="fr-FR" spc="-13"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547E39C-486B-4D86-8044-1F49399197FA}" type="datetime1">
              <a:rPr lang="en-US" smtClean="0"/>
              <a:t>5/4/2026</a:t>
            </a:fld>
            <a:endParaRPr lang="en-US"/>
          </a:p>
        </p:txBody>
      </p:sp>
      <p:sp>
        <p:nvSpPr>
          <p:cNvPr id="7" name="Holder 7"/>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7713300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Transport Modeling and Simulation</a:t>
            </a:r>
            <a:endParaRPr lang="fr-FR" spc="-13"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CF17F6FD-01AE-4917-89CA-7731D880F6C2}" type="datetime1">
              <a:rPr lang="en-US" smtClean="0"/>
              <a:t>5/4/2026</a:t>
            </a:fld>
            <a:endParaRPr lang="en-US"/>
          </a:p>
        </p:txBody>
      </p:sp>
      <p:sp>
        <p:nvSpPr>
          <p:cNvPr id="5" name="Holder 5"/>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193445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Transport Modeling and Simulation</a:t>
            </a:r>
            <a:endParaRPr lang="fr-FR" spc="-13"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325903A-2A69-4D85-A4B6-E32CF965C23E}" type="datetime1">
              <a:rPr lang="en-US" smtClean="0"/>
              <a:t>5/4/2026</a:t>
            </a:fld>
            <a:endParaRPr lang="en-US"/>
          </a:p>
        </p:txBody>
      </p:sp>
      <p:sp>
        <p:nvSpPr>
          <p:cNvPr id="4" name="Holder 4"/>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833998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BAD82FD5-4CC4-AB6C-DC0A-92C91F1564E3}"/>
              </a:ext>
            </a:extLst>
          </p:cNvPr>
          <p:cNvGrpSpPr/>
          <p:nvPr userDrawn="1"/>
        </p:nvGrpSpPr>
        <p:grpSpPr>
          <a:xfrm>
            <a:off x="3064024" y="1650945"/>
            <a:ext cx="5797172" cy="1937484"/>
            <a:chOff x="3064024" y="1650945"/>
            <a:chExt cx="5797172" cy="1937484"/>
          </a:xfrm>
        </p:grpSpPr>
        <p:pic>
          <p:nvPicPr>
            <p:cNvPr id="4" name="Picture 3" descr="A screenshot of a computer&#10;&#10;Description automatically generated">
              <a:extLst>
                <a:ext uri="{FF2B5EF4-FFF2-40B4-BE49-F238E27FC236}">
                  <a16:creationId xmlns:a16="http://schemas.microsoft.com/office/drawing/2014/main" id="{CD90AB5F-394A-C004-6D40-AD58B34FE910}"/>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19E2553E-2DB8-7981-0034-9CA54DCCCB92}"/>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theme" Target="../theme/theme2.xml"/><Relationship Id="rId5" Type="http://schemas.openxmlformats.org/officeDocument/2006/relationships/slideLayout" Target="../slideLayouts/slideLayout15.xml"/><Relationship Id="rId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Lst>
  <p:transition spd="med"/>
  <p:hf hdr="0" dt="0"/>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15444"/>
          </a:xfrm>
          <a:prstGeom prst="rect">
            <a:avLst/>
          </a:prstGeom>
        </p:spPr>
        <p:txBody>
          <a:bodyPr wrap="square" lIns="0" tIns="0" rIns="0" bIns="0">
            <a:spAutoFit/>
          </a:bodyPr>
          <a:lstStyle>
            <a:lvl1pPr>
              <a:defRPr sz="14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30805"/>
          </a:xfrm>
          <a:prstGeom prst="rect">
            <a:avLst/>
          </a:prstGeom>
        </p:spPr>
        <p:txBody>
          <a:bodyPr wrap="square" lIns="0" tIns="0" rIns="0" bIns="0">
            <a:spAutoFit/>
          </a:bodyPr>
          <a:lstStyle>
            <a:lvl1pPr>
              <a:defRPr sz="850" b="0" i="0">
                <a:solidFill>
                  <a:schemeClr val="tx1"/>
                </a:solidFill>
                <a:latin typeface="Arial"/>
                <a:cs typeface="Arial"/>
              </a:defRPr>
            </a:lvl1pPr>
          </a:lstStyle>
          <a:p>
            <a:endParaRPr/>
          </a:p>
        </p:txBody>
      </p:sp>
      <p:sp>
        <p:nvSpPr>
          <p:cNvPr id="4" name="Holder 4"/>
          <p:cNvSpPr>
            <a:spLocks noGrp="1"/>
          </p:cNvSpPr>
          <p:nvPr>
            <p:ph type="ftr" sz="quarter" idx="5"/>
          </p:nvPr>
        </p:nvSpPr>
        <p:spPr>
          <a:xfrm>
            <a:off x="8842375" y="6355949"/>
            <a:ext cx="2650479" cy="179536"/>
          </a:xfrm>
          <a:prstGeom prst="rect">
            <a:avLst/>
          </a:prstGeom>
        </p:spPr>
        <p:txBody>
          <a:bodyPr wrap="square" lIns="0" tIns="0" rIns="0" bIns="0">
            <a:spAutoFit/>
          </a:bodyPr>
          <a:lstStyle>
            <a:lvl1pPr>
              <a:defRPr sz="1286" b="0" i="1">
                <a:solidFill>
                  <a:schemeClr val="tx1"/>
                </a:solidFill>
                <a:latin typeface="Calibri"/>
                <a:cs typeface="Calibri"/>
              </a:defRPr>
            </a:lvl1pPr>
          </a:lstStyle>
          <a:p>
            <a:pPr marL="16328">
              <a:lnSpc>
                <a:spcPts val="1408"/>
              </a:lnSpc>
            </a:pPr>
            <a:r>
              <a:rPr lang="fr-FR"/>
              <a:t>Transport Modeling and Simulation</a:t>
            </a:r>
            <a:endParaRPr lang="fr-FR" spc="-13" dirty="0"/>
          </a:p>
        </p:txBody>
      </p:sp>
      <p:sp>
        <p:nvSpPr>
          <p:cNvPr id="5" name="Holder 5"/>
          <p:cNvSpPr>
            <a:spLocks noGrp="1"/>
          </p:cNvSpPr>
          <p:nvPr>
            <p:ph type="dt" sz="half" idx="6"/>
          </p:nvPr>
        </p:nvSpPr>
        <p:spPr>
          <a:xfrm>
            <a:off x="609601"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11CDA2F-EE70-45CD-A6C8-90C88D1FD766}" type="datetime1">
              <a:rPr lang="en-US" smtClean="0"/>
              <a:t>5/4/2026</a:t>
            </a:fld>
            <a:endParaRPr lang="en-US"/>
          </a:p>
        </p:txBody>
      </p:sp>
      <p:sp>
        <p:nvSpPr>
          <p:cNvPr id="6" name="Holder 6"/>
          <p:cNvSpPr>
            <a:spLocks noGrp="1"/>
          </p:cNvSpPr>
          <p:nvPr>
            <p:ph type="sldNum" sz="quarter" idx="7"/>
          </p:nvPr>
        </p:nvSpPr>
        <p:spPr>
          <a:xfrm>
            <a:off x="5902361" y="6317876"/>
            <a:ext cx="405717" cy="205184"/>
          </a:xfrm>
          <a:prstGeom prst="rect">
            <a:avLst/>
          </a:prstGeom>
        </p:spPr>
        <p:txBody>
          <a:bodyPr wrap="square" lIns="0" tIns="0" rIns="0" bIns="0">
            <a:spAutoFit/>
          </a:bodyPr>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34003315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Lst>
  <p:hf hdr="0" dt="0"/>
  <p:txStyles>
    <p:titleStyle>
      <a:lvl1pPr>
        <a:defRPr>
          <a:latin typeface="+mj-lt"/>
          <a:ea typeface="+mj-ea"/>
          <a:cs typeface="+mj-cs"/>
        </a:defRPr>
      </a:lvl1pPr>
    </p:titleStyle>
    <p:body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bodyStyle>
    <p:other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hyperlink" Target="https://www.youtube.com/watch?v=wCvchbssjfc" TargetMode="External"/><Relationship Id="rId2" Type="http://schemas.openxmlformats.org/officeDocument/2006/relationships/hyperlink" Target="https://www.youtube.com/watch?v=ADnEmJInvpA" TargetMode="Externa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a:bodyPr>
          <a:lstStyle/>
          <a:p>
            <a:r>
              <a:rPr lang="pl-PL" sz="4400" dirty="0">
                <a:latin typeface="Calibri" panose="020F0502020204030204" pitchFamily="34" charset="0"/>
                <a:ea typeface="Calibri" panose="020F0502020204030204" pitchFamily="34" charset="0"/>
                <a:cs typeface="Calibri" panose="020F0502020204030204" pitchFamily="34" charset="0"/>
              </a:rPr>
              <a:t>Transport Research and Analysis</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8903" cy="573865"/>
          </a:xfrm>
        </p:spPr>
        <p:txBody>
          <a:bodyPr/>
          <a:lstStyle/>
          <a:p>
            <a:pPr algn="l"/>
            <a:r>
              <a:rPr lang="pl-PL" dirty="0">
                <a:solidFill>
                  <a:srgbClr val="0070C0"/>
                </a:solidFill>
              </a:rPr>
              <a:t>Module 2: Transport </a:t>
            </a:r>
            <a:r>
              <a:rPr lang="en-AT" dirty="0" err="1">
                <a:solidFill>
                  <a:srgbClr val="0070C0"/>
                </a:solidFill>
              </a:rPr>
              <a:t>Modeling</a:t>
            </a:r>
            <a:r>
              <a:rPr lang="en-AT" dirty="0">
                <a:solidFill>
                  <a:srgbClr val="0070C0"/>
                </a:solidFill>
              </a:rPr>
              <a:t> and Simulation</a:t>
            </a:r>
            <a:endParaRPr lang="pl-PL" dirty="0">
              <a:solidFill>
                <a:srgbClr val="0070C0"/>
              </a:solidFill>
            </a:endParaRPr>
          </a:p>
        </p:txBody>
      </p:sp>
      <p:sp>
        <p:nvSpPr>
          <p:cNvPr id="4" name="Text Placeholder 2">
            <a:extLst>
              <a:ext uri="{FF2B5EF4-FFF2-40B4-BE49-F238E27FC236}">
                <a16:creationId xmlns:a16="http://schemas.microsoft.com/office/drawing/2014/main" id="{DC78A803-9C7A-ED31-625D-3FCCCA6E40A8}"/>
              </a:ext>
            </a:extLst>
          </p:cNvPr>
          <p:cNvSpPr txBox="1">
            <a:spLocks/>
          </p:cNvSpPr>
          <p:nvPr/>
        </p:nvSpPr>
        <p:spPr>
          <a:xfrm>
            <a:off x="756196" y="4481504"/>
            <a:ext cx="8898903" cy="573865"/>
          </a:xfrm>
          <a:prstGeom prst="rect">
            <a:avLst/>
          </a:prstGeom>
          <a:solidFill>
            <a:srgbClr val="FFFF00"/>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l" hangingPunct="1"/>
            <a:r>
              <a:rPr lang="en-US" dirty="0">
                <a:solidFill>
                  <a:srgbClr val="0070C0"/>
                </a:solidFill>
              </a:rPr>
              <a:t>Lab</a:t>
            </a:r>
            <a:r>
              <a:rPr lang="pl-PL" dirty="0">
                <a:solidFill>
                  <a:srgbClr val="0070C0"/>
                </a:solidFill>
              </a:rPr>
              <a:t> </a:t>
            </a:r>
            <a:r>
              <a:rPr lang="en-US" dirty="0">
                <a:solidFill>
                  <a:srgbClr val="0070C0"/>
                </a:solidFill>
              </a:rPr>
              <a:t>6</a:t>
            </a:r>
            <a:r>
              <a:rPr lang="pl-PL" dirty="0">
                <a:solidFill>
                  <a:srgbClr val="0070C0"/>
                </a:solidFill>
              </a:rPr>
              <a:t>: Introduction to Transport Modeling </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01:</a:t>
            </a:r>
          </a:p>
          <a:p>
            <a:pPr algn="ctr"/>
            <a:r>
              <a:rPr lang="en-US" sz="3200" b="1" dirty="0">
                <a:solidFill>
                  <a:schemeClr val="bg1"/>
                </a:solidFill>
              </a:rPr>
              <a:t>Introduction to Transport Modelling</a:t>
            </a:r>
          </a:p>
        </p:txBody>
      </p:sp>
      <p:sp>
        <p:nvSpPr>
          <p:cNvPr id="5" name="Slide Number Placeholder 4">
            <a:extLst>
              <a:ext uri="{FF2B5EF4-FFF2-40B4-BE49-F238E27FC236}">
                <a16:creationId xmlns:a16="http://schemas.microsoft.com/office/drawing/2014/main" id="{E5E67B56-D723-E26F-9B23-804AFCB87F25}"/>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10</a:t>
            </a:fld>
            <a:endParaRPr lang="en-AT" spc="-64" dirty="0"/>
          </a:p>
        </p:txBody>
      </p:sp>
      <p:sp>
        <p:nvSpPr>
          <p:cNvPr id="2" name="object 6">
            <a:extLst>
              <a:ext uri="{FF2B5EF4-FFF2-40B4-BE49-F238E27FC236}">
                <a16:creationId xmlns:a16="http://schemas.microsoft.com/office/drawing/2014/main" id="{0C65C3C0-169C-E00B-AA18-F6DC65F882DB}"/>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4" name="object 6">
            <a:extLst>
              <a:ext uri="{FF2B5EF4-FFF2-40B4-BE49-F238E27FC236}">
                <a16:creationId xmlns:a16="http://schemas.microsoft.com/office/drawing/2014/main" id="{4FC80CC9-693F-36B7-DEA0-7288E546054A}"/>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to Transport Modeling</a:t>
            </a:r>
            <a:endParaRPr lang="en-GB" b="1" dirty="0">
              <a:latin typeface="Aptos" panose="020B0004020202020204" pitchFamily="34" charset="0"/>
            </a:endParaRPr>
          </a:p>
        </p:txBody>
      </p:sp>
    </p:spTree>
    <p:extLst>
      <p:ext uri="{BB962C8B-B14F-4D97-AF65-F5344CB8AC3E}">
        <p14:creationId xmlns:p14="http://schemas.microsoft.com/office/powerpoint/2010/main" val="21572554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C8E656-A268-48CF-BF1F-9585A468CE5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3AC8E0B9-6901-9362-BA70-0E0E0614FB59}"/>
              </a:ext>
            </a:extLst>
          </p:cNvPr>
          <p:cNvSpPr txBox="1">
            <a:spLocks noGrp="1"/>
          </p:cNvSpPr>
          <p:nvPr>
            <p:ph type="title"/>
          </p:nvPr>
        </p:nvSpPr>
        <p:spPr>
          <a:xfrm>
            <a:off x="726281" y="432621"/>
            <a:ext cx="5176079" cy="385820"/>
          </a:xfrm>
          <a:prstGeom prst="rect">
            <a:avLst/>
          </a:prstGeom>
          <a:solidFill>
            <a:srgbClr val="FD001F"/>
          </a:solidFill>
        </p:spPr>
        <p:txBody>
          <a:bodyPr vert="horz" wrap="square" lIns="0" tIns="16329" rIns="0" bIns="0" rtlCol="0">
            <a:spAutoFit/>
          </a:bodyPr>
          <a:lstStyle/>
          <a:p>
            <a:pPr marL="22043" algn="l">
              <a:spcBef>
                <a:spcPts val="129"/>
              </a:spcBef>
            </a:pPr>
            <a:r>
              <a:rPr lang="en-GB" sz="2400" b="1" dirty="0">
                <a:solidFill>
                  <a:schemeClr val="bg1"/>
                </a:solidFill>
                <a:latin typeface="Aptos" panose="020B0004020202020204" pitchFamily="34" charset="0"/>
              </a:rPr>
              <a:t>1. </a:t>
            </a:r>
            <a:r>
              <a:rPr lang="en-US" sz="2400" b="1" dirty="0">
                <a:solidFill>
                  <a:schemeClr val="bg1"/>
                </a:solidFill>
              </a:rPr>
              <a:t>Introduction to Transport Modelling</a:t>
            </a:r>
            <a:endParaRPr sz="2400" b="1" spc="-13" dirty="0">
              <a:solidFill>
                <a:schemeClr val="bg1"/>
              </a:solidFill>
              <a:latin typeface="Aptos" panose="020B0004020202020204" pitchFamily="34" charset="0"/>
            </a:endParaRPr>
          </a:p>
        </p:txBody>
      </p:sp>
      <p:sp>
        <p:nvSpPr>
          <p:cNvPr id="3" name="object 3">
            <a:extLst>
              <a:ext uri="{FF2B5EF4-FFF2-40B4-BE49-F238E27FC236}">
                <a16:creationId xmlns:a16="http://schemas.microsoft.com/office/drawing/2014/main" id="{5E8EA851-848A-BB18-492D-2123B999C0F1}"/>
              </a:ext>
            </a:extLst>
          </p:cNvPr>
          <p:cNvSpPr txBox="1"/>
          <p:nvPr/>
        </p:nvSpPr>
        <p:spPr>
          <a:xfrm>
            <a:off x="733424" y="1300176"/>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ptos" panose="020B0004020202020204" pitchFamily="34" charset="0"/>
                <a:cs typeface="Arial"/>
              </a:rPr>
              <a:t>Definition</a:t>
            </a:r>
            <a:endParaRPr lang="en-GB" sz="1600" b="1" dirty="0">
              <a:solidFill>
                <a:sysClr val="windowText" lastClr="000000"/>
              </a:solidFill>
              <a:latin typeface="Aptos" panose="020B0004020202020204" pitchFamily="34" charset="0"/>
              <a:cs typeface="Arial"/>
            </a:endParaRPr>
          </a:p>
        </p:txBody>
      </p:sp>
      <p:sp>
        <p:nvSpPr>
          <p:cNvPr id="5" name="object 3">
            <a:extLst>
              <a:ext uri="{FF2B5EF4-FFF2-40B4-BE49-F238E27FC236}">
                <a16:creationId xmlns:a16="http://schemas.microsoft.com/office/drawing/2014/main" id="{602225C3-B06E-0455-C401-963F7650CA67}"/>
              </a:ext>
            </a:extLst>
          </p:cNvPr>
          <p:cNvSpPr txBox="1"/>
          <p:nvPr/>
        </p:nvSpPr>
        <p:spPr>
          <a:xfrm>
            <a:off x="733424" y="1621397"/>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dirty="0">
                <a:solidFill>
                  <a:sysClr val="windowText" lastClr="000000"/>
                </a:solidFill>
                <a:latin typeface="Aptos" panose="020B0004020202020204" pitchFamily="34" charset="0"/>
                <a:cs typeface="Arial"/>
              </a:rPr>
              <a:t>Trip distribution is the process by which trips generated in one zone are allocated toother zones in the study area.</a:t>
            </a:r>
            <a:endParaRPr lang="en-GB" sz="1800" dirty="0">
              <a:solidFill>
                <a:sysClr val="windowText" lastClr="000000"/>
              </a:solidFill>
              <a:latin typeface="Aptos" panose="020B0004020202020204" pitchFamily="34" charset="0"/>
              <a:cs typeface="Arial"/>
            </a:endParaRPr>
          </a:p>
        </p:txBody>
      </p:sp>
      <p:pic>
        <p:nvPicPr>
          <p:cNvPr id="10" name="Picture 9">
            <a:extLst>
              <a:ext uri="{FF2B5EF4-FFF2-40B4-BE49-F238E27FC236}">
                <a16:creationId xmlns:a16="http://schemas.microsoft.com/office/drawing/2014/main" id="{CF8EB35A-C1A9-023A-77C3-AADC42D87BB4}"/>
              </a:ext>
            </a:extLst>
          </p:cNvPr>
          <p:cNvPicPr>
            <a:picLocks noChangeAspect="1"/>
          </p:cNvPicPr>
          <p:nvPr/>
        </p:nvPicPr>
        <p:blipFill>
          <a:blip r:embed="rId2"/>
          <a:stretch>
            <a:fillRect/>
          </a:stretch>
        </p:blipFill>
        <p:spPr>
          <a:xfrm>
            <a:off x="4078652" y="2013626"/>
            <a:ext cx="3389543" cy="4197264"/>
          </a:xfrm>
          <a:prstGeom prst="rect">
            <a:avLst/>
          </a:prstGeom>
        </p:spPr>
      </p:pic>
      <p:sp>
        <p:nvSpPr>
          <p:cNvPr id="7" name="Slide Number Placeholder 6">
            <a:extLst>
              <a:ext uri="{FF2B5EF4-FFF2-40B4-BE49-F238E27FC236}">
                <a16:creationId xmlns:a16="http://schemas.microsoft.com/office/drawing/2014/main" id="{F0E99C0E-04AE-C848-E0BB-3754BE345B37}"/>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11</a:t>
            </a:fld>
            <a:endParaRPr lang="en-AT" spc="-64" dirty="0"/>
          </a:p>
        </p:txBody>
      </p:sp>
      <p:sp>
        <p:nvSpPr>
          <p:cNvPr id="6" name="object 3">
            <a:extLst>
              <a:ext uri="{FF2B5EF4-FFF2-40B4-BE49-F238E27FC236}">
                <a16:creationId xmlns:a16="http://schemas.microsoft.com/office/drawing/2014/main" id="{514BABCB-9C26-9C4C-BA7D-C7E4014A25E1}"/>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1.1. </a:t>
            </a:r>
            <a:r>
              <a:rPr lang="en-GB" b="1" dirty="0">
                <a:solidFill>
                  <a:schemeClr val="tx1"/>
                </a:solidFill>
                <a:latin typeface="Aptos" panose="020B0004020202020204" pitchFamily="34" charset="0"/>
              </a:rPr>
              <a:t>What is Trip distribution?</a:t>
            </a:r>
            <a:endParaRPr lang="en-GB" sz="3200" b="1" dirty="0">
              <a:solidFill>
                <a:schemeClr val="tx1"/>
              </a:solidFill>
              <a:latin typeface="Aptos" panose="020B0004020202020204" pitchFamily="34" charset="0"/>
              <a:cs typeface="Arial"/>
            </a:endParaRPr>
          </a:p>
        </p:txBody>
      </p:sp>
      <p:sp>
        <p:nvSpPr>
          <p:cNvPr id="8" name="object 6">
            <a:extLst>
              <a:ext uri="{FF2B5EF4-FFF2-40B4-BE49-F238E27FC236}">
                <a16:creationId xmlns:a16="http://schemas.microsoft.com/office/drawing/2014/main" id="{361314D0-FA1E-2933-3AAB-CA1CAE9472C8}"/>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9" name="object 6">
            <a:extLst>
              <a:ext uri="{FF2B5EF4-FFF2-40B4-BE49-F238E27FC236}">
                <a16:creationId xmlns:a16="http://schemas.microsoft.com/office/drawing/2014/main" id="{41337551-7B6D-6010-E686-62DB76E9942A}"/>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to Transport Modeling</a:t>
            </a:r>
            <a:endParaRPr lang="en-GB" b="1" dirty="0">
              <a:latin typeface="Aptos" panose="020B0004020202020204" pitchFamily="34" charset="0"/>
            </a:endParaRPr>
          </a:p>
        </p:txBody>
      </p:sp>
    </p:spTree>
    <p:extLst>
      <p:ext uri="{BB962C8B-B14F-4D97-AF65-F5344CB8AC3E}">
        <p14:creationId xmlns:p14="http://schemas.microsoft.com/office/powerpoint/2010/main" val="40840889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0E6BC3-BC39-28C7-57EA-18DDE02281DE}"/>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A8B260A-81EE-46CE-99BD-A98C596D9425}"/>
              </a:ext>
            </a:extLst>
          </p:cNvPr>
          <p:cNvSpPr txBox="1">
            <a:spLocks noGrp="1"/>
          </p:cNvSpPr>
          <p:nvPr>
            <p:ph type="title"/>
          </p:nvPr>
        </p:nvSpPr>
        <p:spPr>
          <a:xfrm>
            <a:off x="726281" y="432621"/>
            <a:ext cx="5176077" cy="385820"/>
          </a:xfrm>
          <a:prstGeom prst="rect">
            <a:avLst/>
          </a:prstGeom>
          <a:solidFill>
            <a:srgbClr val="FD001F"/>
          </a:solidFill>
        </p:spPr>
        <p:txBody>
          <a:bodyPr vert="horz" wrap="square" lIns="0" tIns="16329" rIns="0" bIns="0" rtlCol="0">
            <a:spAutoFit/>
          </a:bodyPr>
          <a:lstStyle/>
          <a:p>
            <a:pPr marL="22043" algn="l" defTabSz="914400" hangingPunct="1">
              <a:lnSpc>
                <a:spcPct val="100000"/>
              </a:lnSpc>
              <a:spcBef>
                <a:spcPts val="129"/>
              </a:spcBef>
            </a:pPr>
            <a:r>
              <a:rPr lang="en-US" sz="2400" b="1" dirty="0">
                <a:solidFill>
                  <a:schemeClr val="bg1"/>
                </a:solidFill>
                <a:latin typeface="Aptos" panose="020B0004020202020204" pitchFamily="34" charset="0"/>
              </a:rPr>
              <a:t>1. </a:t>
            </a:r>
            <a:r>
              <a:rPr lang="en-US" sz="2400" b="1" dirty="0">
                <a:solidFill>
                  <a:schemeClr val="bg1"/>
                </a:solidFill>
              </a:rPr>
              <a:t>Introduction to Transport Modelling</a:t>
            </a:r>
            <a:endParaRPr lang="en-US" sz="2400" b="1" spc="-13" dirty="0">
              <a:solidFill>
                <a:schemeClr val="bg1"/>
              </a:solidFill>
              <a:latin typeface="Aptos" panose="020B0004020202020204" pitchFamily="34" charset="0"/>
            </a:endParaRPr>
          </a:p>
        </p:txBody>
      </p:sp>
      <p:pic>
        <p:nvPicPr>
          <p:cNvPr id="7" name="Picture 6" descr="A diagram of a model&#10;&#10;AI-generated content may be incorrect.">
            <a:extLst>
              <a:ext uri="{FF2B5EF4-FFF2-40B4-BE49-F238E27FC236}">
                <a16:creationId xmlns:a16="http://schemas.microsoft.com/office/drawing/2014/main" id="{14FF7E60-EE5A-9E36-F513-D8B61E563761}"/>
              </a:ext>
            </a:extLst>
          </p:cNvPr>
          <p:cNvPicPr>
            <a:picLocks noChangeAspect="1"/>
          </p:cNvPicPr>
          <p:nvPr/>
        </p:nvPicPr>
        <p:blipFill>
          <a:blip r:embed="rId2" cstate="print">
            <a:extLst>
              <a:ext uri="{28A0092B-C50C-407E-A947-70E740481C1C}">
                <a14:useLocalDpi xmlns:a14="http://schemas.microsoft.com/office/drawing/2010/main" val="0"/>
              </a:ext>
            </a:extLst>
          </a:blip>
          <a:srcRect l="2289" t="8892" r="2656" b="6730"/>
          <a:stretch/>
        </p:blipFill>
        <p:spPr>
          <a:xfrm>
            <a:off x="1044220" y="1279519"/>
            <a:ext cx="10097310" cy="4844375"/>
          </a:xfrm>
          <a:prstGeom prst="rect">
            <a:avLst/>
          </a:prstGeom>
        </p:spPr>
      </p:pic>
      <p:sp>
        <p:nvSpPr>
          <p:cNvPr id="4" name="Slide Number Placeholder 3">
            <a:extLst>
              <a:ext uri="{FF2B5EF4-FFF2-40B4-BE49-F238E27FC236}">
                <a16:creationId xmlns:a16="http://schemas.microsoft.com/office/drawing/2014/main" id="{F0C850FC-895F-1ABC-2013-E7C36D8D451E}"/>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12</a:t>
            </a:fld>
            <a:endParaRPr lang="en-AT" spc="-64" dirty="0"/>
          </a:p>
        </p:txBody>
      </p:sp>
      <p:sp>
        <p:nvSpPr>
          <p:cNvPr id="3" name="object 6">
            <a:extLst>
              <a:ext uri="{FF2B5EF4-FFF2-40B4-BE49-F238E27FC236}">
                <a16:creationId xmlns:a16="http://schemas.microsoft.com/office/drawing/2014/main" id="{CDFB6CCE-2EE7-34C5-450F-D8CD8F865298}"/>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5" name="object 6">
            <a:extLst>
              <a:ext uri="{FF2B5EF4-FFF2-40B4-BE49-F238E27FC236}">
                <a16:creationId xmlns:a16="http://schemas.microsoft.com/office/drawing/2014/main" id="{53454340-EF31-10B7-310B-D99F006E7E48}"/>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to Transport Modeling</a:t>
            </a:r>
            <a:endParaRPr lang="en-GB" b="1" dirty="0">
              <a:latin typeface="Aptos" panose="020B0004020202020204" pitchFamily="34" charset="0"/>
            </a:endParaRPr>
          </a:p>
        </p:txBody>
      </p:sp>
      <p:sp>
        <p:nvSpPr>
          <p:cNvPr id="6" name="object 3">
            <a:extLst>
              <a:ext uri="{FF2B5EF4-FFF2-40B4-BE49-F238E27FC236}">
                <a16:creationId xmlns:a16="http://schemas.microsoft.com/office/drawing/2014/main" id="{2E0D7EFB-A7C9-62AE-D874-F678ECA1CA52}"/>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1.2. Methods of Trip Distribution</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22109268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AE08B4-7200-1D71-37BA-CB1EE5B3D95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5F513B9C-6D4E-7FC7-D5CB-7002C7A97B35}"/>
              </a:ext>
            </a:extLst>
          </p:cNvPr>
          <p:cNvSpPr txBox="1">
            <a:spLocks noGrp="1"/>
          </p:cNvSpPr>
          <p:nvPr>
            <p:ph type="title"/>
          </p:nvPr>
        </p:nvSpPr>
        <p:spPr>
          <a:xfrm>
            <a:off x="726282" y="432621"/>
            <a:ext cx="5176075" cy="385820"/>
          </a:xfrm>
          <a:prstGeom prst="rect">
            <a:avLst/>
          </a:prstGeom>
          <a:solidFill>
            <a:srgbClr val="FD001F"/>
          </a:solidFill>
        </p:spPr>
        <p:txBody>
          <a:bodyPr vert="horz" wrap="square" lIns="0" tIns="16329" rIns="0" bIns="0" rtlCol="0">
            <a:spAutoFit/>
          </a:bodyPr>
          <a:lstStyle/>
          <a:p>
            <a:pPr marL="22043" algn="l" defTabSz="914400" hangingPunct="1">
              <a:lnSpc>
                <a:spcPct val="100000"/>
              </a:lnSpc>
              <a:spcBef>
                <a:spcPts val="129"/>
              </a:spcBef>
            </a:pPr>
            <a:r>
              <a:rPr lang="en-US" sz="2400" b="1" dirty="0">
                <a:solidFill>
                  <a:schemeClr val="bg1"/>
                </a:solidFill>
                <a:latin typeface="Aptos" panose="020B0004020202020204" pitchFamily="34" charset="0"/>
              </a:rPr>
              <a:t>1. </a:t>
            </a:r>
            <a:r>
              <a:rPr lang="en-US" sz="2400" b="1" dirty="0">
                <a:solidFill>
                  <a:schemeClr val="bg1"/>
                </a:solidFill>
              </a:rPr>
              <a:t>Introduction to Transport Modelling</a:t>
            </a:r>
            <a:endParaRPr lang="en-US" sz="2400" b="1" spc="-13" dirty="0">
              <a:solidFill>
                <a:schemeClr val="bg1"/>
              </a:solidFill>
              <a:latin typeface="Aptos" panose="020B0004020202020204" pitchFamily="34" charset="0"/>
            </a:endParaRPr>
          </a:p>
        </p:txBody>
      </p:sp>
      <p:sp>
        <p:nvSpPr>
          <p:cNvPr id="5" name="object 3">
            <a:extLst>
              <a:ext uri="{FF2B5EF4-FFF2-40B4-BE49-F238E27FC236}">
                <a16:creationId xmlns:a16="http://schemas.microsoft.com/office/drawing/2014/main" id="{29A9CAEA-BF33-5387-CFC4-AED9EEC2F736}"/>
              </a:ext>
            </a:extLst>
          </p:cNvPr>
          <p:cNvSpPr txBox="1"/>
          <p:nvPr/>
        </p:nvSpPr>
        <p:spPr>
          <a:xfrm>
            <a:off x="733424" y="1271537"/>
            <a:ext cx="10725152" cy="820363"/>
          </a:xfrm>
          <a:prstGeom prst="rect">
            <a:avLst/>
          </a:prstGeom>
        </p:spPr>
        <p:txBody>
          <a:bodyPr vert="horz" wrap="square" lIns="0" tIns="16329" rIns="0" bIns="0" rtlCol="0">
            <a:spAutoFit/>
          </a:bodyPr>
          <a:lstStyle/>
          <a:p>
            <a:pPr marL="359228" indent="-342900" defTabSz="1175644" hangingPunct="1">
              <a:lnSpc>
                <a:spcPct val="150000"/>
              </a:lnSpc>
              <a:spcBef>
                <a:spcPts val="129"/>
              </a:spcBef>
              <a:buFont typeface="+mj-lt"/>
              <a:buAutoNum type="arabicPeriod"/>
            </a:pPr>
            <a:r>
              <a:rPr lang="en-US" sz="1800" dirty="0">
                <a:solidFill>
                  <a:sysClr val="windowText" lastClr="000000"/>
                </a:solidFill>
                <a:latin typeface="Aptos" panose="020B0004020202020204" pitchFamily="34" charset="0"/>
                <a:cs typeface="Arial"/>
              </a:rPr>
              <a:t>Number of trips decrease with COST between zones</a:t>
            </a:r>
          </a:p>
          <a:p>
            <a:pPr marL="359228" indent="-342900" defTabSz="1175644" hangingPunct="1">
              <a:lnSpc>
                <a:spcPct val="150000"/>
              </a:lnSpc>
              <a:spcBef>
                <a:spcPts val="129"/>
              </a:spcBef>
              <a:buFont typeface="+mj-lt"/>
              <a:buAutoNum type="arabicPeriod"/>
            </a:pPr>
            <a:r>
              <a:rPr lang="en-US" sz="1800" dirty="0">
                <a:solidFill>
                  <a:sysClr val="windowText" lastClr="000000"/>
                </a:solidFill>
                <a:latin typeface="Aptos" panose="020B0004020202020204" pitchFamily="34" charset="0"/>
                <a:cs typeface="Arial"/>
              </a:rPr>
              <a:t>The cost function can be considered in terms of</a:t>
            </a:r>
          </a:p>
        </p:txBody>
      </p:sp>
      <p:sp>
        <p:nvSpPr>
          <p:cNvPr id="4" name="object 3">
            <a:extLst>
              <a:ext uri="{FF2B5EF4-FFF2-40B4-BE49-F238E27FC236}">
                <a16:creationId xmlns:a16="http://schemas.microsoft.com/office/drawing/2014/main" id="{8900F458-F569-EFD6-12C8-455C4611419D}"/>
              </a:ext>
            </a:extLst>
          </p:cNvPr>
          <p:cNvSpPr txBox="1"/>
          <p:nvPr/>
        </p:nvSpPr>
        <p:spPr>
          <a:xfrm>
            <a:off x="1153276" y="2091044"/>
            <a:ext cx="10725152" cy="1248685"/>
          </a:xfrm>
          <a:prstGeom prst="rect">
            <a:avLst/>
          </a:prstGeom>
        </p:spPr>
        <p:txBody>
          <a:bodyPr vert="horz" wrap="square" lIns="0" tIns="16329" rIns="0" bIns="0" rtlCol="0">
            <a:spAutoFit/>
          </a:bodyPr>
          <a:lstStyle/>
          <a:p>
            <a:pPr marL="359228" indent="-342900" defTabSz="1175644" hangingPunct="1">
              <a:lnSpc>
                <a:spcPct val="150000"/>
              </a:lnSpc>
              <a:spcBef>
                <a:spcPts val="129"/>
              </a:spcBef>
              <a:buFont typeface="Arial" panose="020B0604020202020204" pitchFamily="34" charset="0"/>
              <a:buChar char="•"/>
            </a:pPr>
            <a:r>
              <a:rPr lang="en-US" sz="1800" b="1" dirty="0">
                <a:solidFill>
                  <a:sysClr val="windowText" lastClr="000000"/>
                </a:solidFill>
                <a:latin typeface="Aptos" panose="020B0004020202020204" pitchFamily="34" charset="0"/>
                <a:cs typeface="Arial"/>
              </a:rPr>
              <a:t>Distance</a:t>
            </a:r>
          </a:p>
          <a:p>
            <a:pPr marL="359228" indent="-342900" defTabSz="1175644" hangingPunct="1">
              <a:lnSpc>
                <a:spcPct val="150000"/>
              </a:lnSpc>
              <a:spcBef>
                <a:spcPts val="129"/>
              </a:spcBef>
              <a:buFont typeface="Arial" panose="020B0604020202020204" pitchFamily="34" charset="0"/>
              <a:buChar char="•"/>
            </a:pPr>
            <a:r>
              <a:rPr lang="en-US" sz="1800" b="1" dirty="0">
                <a:solidFill>
                  <a:sysClr val="windowText" lastClr="000000"/>
                </a:solidFill>
                <a:latin typeface="Aptos" panose="020B0004020202020204" pitchFamily="34" charset="0"/>
                <a:cs typeface="Arial"/>
              </a:rPr>
              <a:t>Time</a:t>
            </a:r>
          </a:p>
          <a:p>
            <a:pPr marL="359228" indent="-342900" defTabSz="1175644" hangingPunct="1">
              <a:lnSpc>
                <a:spcPct val="150000"/>
              </a:lnSpc>
              <a:spcBef>
                <a:spcPts val="129"/>
              </a:spcBef>
              <a:buFont typeface="Arial" panose="020B0604020202020204" pitchFamily="34" charset="0"/>
              <a:buChar char="•"/>
            </a:pPr>
            <a:r>
              <a:rPr lang="en-US" sz="1800" b="1" dirty="0">
                <a:solidFill>
                  <a:sysClr val="windowText" lastClr="000000"/>
                </a:solidFill>
                <a:latin typeface="Aptos" panose="020B0004020202020204" pitchFamily="34" charset="0"/>
                <a:cs typeface="Arial"/>
              </a:rPr>
              <a:t>Money</a:t>
            </a:r>
          </a:p>
        </p:txBody>
      </p:sp>
      <p:sp>
        <p:nvSpPr>
          <p:cNvPr id="7" name="object 3">
            <a:extLst>
              <a:ext uri="{FF2B5EF4-FFF2-40B4-BE49-F238E27FC236}">
                <a16:creationId xmlns:a16="http://schemas.microsoft.com/office/drawing/2014/main" id="{34F117C0-2155-BBDD-635A-D083935BF068}"/>
              </a:ext>
            </a:extLst>
          </p:cNvPr>
          <p:cNvSpPr txBox="1"/>
          <p:nvPr/>
        </p:nvSpPr>
        <p:spPr>
          <a:xfrm>
            <a:off x="733424" y="3258484"/>
            <a:ext cx="10725152" cy="392040"/>
          </a:xfrm>
          <a:prstGeom prst="rect">
            <a:avLst/>
          </a:prstGeom>
        </p:spPr>
        <p:txBody>
          <a:bodyPr vert="horz" wrap="square" lIns="0" tIns="16329" rIns="0" bIns="0" rtlCol="0">
            <a:spAutoFit/>
          </a:bodyPr>
          <a:lstStyle/>
          <a:p>
            <a:pPr marL="359228" indent="-342900" defTabSz="1175644" hangingPunct="1">
              <a:lnSpc>
                <a:spcPct val="150000"/>
              </a:lnSpc>
              <a:spcBef>
                <a:spcPts val="129"/>
              </a:spcBef>
              <a:buFont typeface="+mj-lt"/>
              <a:buAutoNum type="arabicPeriod" startAt="3"/>
            </a:pPr>
            <a:r>
              <a:rPr lang="en-US" sz="1800" dirty="0">
                <a:solidFill>
                  <a:sysClr val="windowText" lastClr="000000"/>
                </a:solidFill>
                <a:latin typeface="Aptos" panose="020B0004020202020204" pitchFamily="34" charset="0"/>
                <a:cs typeface="Arial"/>
              </a:rPr>
              <a:t>It is convenient to use a measure combining all the main attributes to disutility of the journey</a:t>
            </a:r>
          </a:p>
        </p:txBody>
      </p:sp>
      <p:pic>
        <p:nvPicPr>
          <p:cNvPr id="10" name="Picture 9">
            <a:extLst>
              <a:ext uri="{FF2B5EF4-FFF2-40B4-BE49-F238E27FC236}">
                <a16:creationId xmlns:a16="http://schemas.microsoft.com/office/drawing/2014/main" id="{3EBEF1BF-BAB0-FECD-83AC-61BFBC2B0C69}"/>
              </a:ext>
            </a:extLst>
          </p:cNvPr>
          <p:cNvPicPr>
            <a:picLocks noChangeAspect="1"/>
          </p:cNvPicPr>
          <p:nvPr/>
        </p:nvPicPr>
        <p:blipFill>
          <a:blip r:embed="rId2"/>
          <a:srcRect b="5711"/>
          <a:stretch/>
        </p:blipFill>
        <p:spPr>
          <a:xfrm>
            <a:off x="2633811" y="3647235"/>
            <a:ext cx="6208564" cy="2630954"/>
          </a:xfrm>
          <a:prstGeom prst="rect">
            <a:avLst/>
          </a:prstGeom>
        </p:spPr>
      </p:pic>
      <p:sp>
        <p:nvSpPr>
          <p:cNvPr id="9" name="Slide Number Placeholder 8">
            <a:extLst>
              <a:ext uri="{FF2B5EF4-FFF2-40B4-BE49-F238E27FC236}">
                <a16:creationId xmlns:a16="http://schemas.microsoft.com/office/drawing/2014/main" id="{3141F2A8-5182-0629-802F-F6FF416C22BE}"/>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13</a:t>
            </a:fld>
            <a:endParaRPr lang="en-AT" spc="-64" dirty="0"/>
          </a:p>
        </p:txBody>
      </p:sp>
      <p:sp>
        <p:nvSpPr>
          <p:cNvPr id="3" name="object 6">
            <a:extLst>
              <a:ext uri="{FF2B5EF4-FFF2-40B4-BE49-F238E27FC236}">
                <a16:creationId xmlns:a16="http://schemas.microsoft.com/office/drawing/2014/main" id="{978FE446-7CE6-EE3F-8889-7D318D358C92}"/>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6" name="object 6">
            <a:extLst>
              <a:ext uri="{FF2B5EF4-FFF2-40B4-BE49-F238E27FC236}">
                <a16:creationId xmlns:a16="http://schemas.microsoft.com/office/drawing/2014/main" id="{7049A614-5DE7-2144-6FFD-DF7CB619F03F}"/>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to Transport Modeling</a:t>
            </a:r>
            <a:endParaRPr lang="en-GB" b="1" dirty="0">
              <a:latin typeface="Aptos" panose="020B0004020202020204" pitchFamily="34" charset="0"/>
            </a:endParaRPr>
          </a:p>
        </p:txBody>
      </p:sp>
      <p:sp>
        <p:nvSpPr>
          <p:cNvPr id="8" name="object 3">
            <a:extLst>
              <a:ext uri="{FF2B5EF4-FFF2-40B4-BE49-F238E27FC236}">
                <a16:creationId xmlns:a16="http://schemas.microsoft.com/office/drawing/2014/main" id="{CE90F907-F590-5BAA-917E-05B069D197D5}"/>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1.3. Basic Assumptions</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3095922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02:</a:t>
            </a:r>
          </a:p>
          <a:p>
            <a:pPr algn="ctr"/>
            <a:r>
              <a:rPr lang="en-US" sz="3200" b="1" dirty="0">
                <a:solidFill>
                  <a:schemeClr val="bg1"/>
                </a:solidFill>
              </a:rPr>
              <a:t>The Gravity Model</a:t>
            </a:r>
          </a:p>
        </p:txBody>
      </p:sp>
      <p:sp>
        <p:nvSpPr>
          <p:cNvPr id="5" name="Slide Number Placeholder 4">
            <a:extLst>
              <a:ext uri="{FF2B5EF4-FFF2-40B4-BE49-F238E27FC236}">
                <a16:creationId xmlns:a16="http://schemas.microsoft.com/office/drawing/2014/main" id="{EF608BF6-74CB-15D7-D00C-0231AC5FFAA6}"/>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14</a:t>
            </a:fld>
            <a:endParaRPr lang="en-AT" spc="-64" dirty="0"/>
          </a:p>
        </p:txBody>
      </p:sp>
      <p:sp>
        <p:nvSpPr>
          <p:cNvPr id="2" name="object 6">
            <a:extLst>
              <a:ext uri="{FF2B5EF4-FFF2-40B4-BE49-F238E27FC236}">
                <a16:creationId xmlns:a16="http://schemas.microsoft.com/office/drawing/2014/main" id="{DBA075D3-08CF-1D29-F17F-6EECD545F1DA}"/>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4" name="object 6">
            <a:extLst>
              <a:ext uri="{FF2B5EF4-FFF2-40B4-BE49-F238E27FC236}">
                <a16:creationId xmlns:a16="http://schemas.microsoft.com/office/drawing/2014/main" id="{D7675588-8AB4-76AF-32AA-F04EA016AE5C}"/>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to Transport Modeling</a:t>
            </a:r>
            <a:endParaRPr lang="en-GB" b="1" dirty="0">
              <a:latin typeface="Aptos" panose="020B0004020202020204" pitchFamily="34" charset="0"/>
            </a:endParaRPr>
          </a:p>
        </p:txBody>
      </p:sp>
    </p:spTree>
    <p:extLst>
      <p:ext uri="{BB962C8B-B14F-4D97-AF65-F5344CB8AC3E}">
        <p14:creationId xmlns:p14="http://schemas.microsoft.com/office/powerpoint/2010/main" val="2892091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6B74A-8B5E-E61C-E791-93DDFD1D915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93935518-AD67-968F-02A1-15EB91670168}"/>
              </a:ext>
            </a:extLst>
          </p:cNvPr>
          <p:cNvSpPr txBox="1">
            <a:spLocks noGrp="1"/>
          </p:cNvSpPr>
          <p:nvPr>
            <p:ph type="title"/>
          </p:nvPr>
        </p:nvSpPr>
        <p:spPr>
          <a:xfrm>
            <a:off x="726281" y="432621"/>
            <a:ext cx="3001657" cy="385820"/>
          </a:xfrm>
          <a:prstGeom prst="rect">
            <a:avLst/>
          </a:prstGeom>
          <a:solidFill>
            <a:srgbClr val="FD001F"/>
          </a:solidFill>
        </p:spPr>
        <p:txBody>
          <a:bodyPr vert="horz" wrap="square" lIns="0" tIns="16329" rIns="0" bIns="0" rtlCol="0">
            <a:spAutoFit/>
          </a:bodyPr>
          <a:lstStyle/>
          <a:p>
            <a:pPr marL="22043" algn="l">
              <a:spcBef>
                <a:spcPts val="129"/>
              </a:spcBef>
            </a:pPr>
            <a:r>
              <a:rPr lang="en-GB" sz="2400" b="1" dirty="0">
                <a:solidFill>
                  <a:schemeClr val="bg1"/>
                </a:solidFill>
                <a:latin typeface="Aptos" panose="020B0004020202020204" pitchFamily="34" charset="0"/>
              </a:rPr>
              <a:t>2. The </a:t>
            </a:r>
            <a:r>
              <a:rPr lang="en-US" sz="2400" b="1" dirty="0">
                <a:solidFill>
                  <a:schemeClr val="bg1"/>
                </a:solidFill>
              </a:rPr>
              <a:t>Gravity Model</a:t>
            </a:r>
            <a:endParaRPr sz="2400" b="1" spc="-13" dirty="0">
              <a:solidFill>
                <a:schemeClr val="bg1"/>
              </a:solidFill>
              <a:latin typeface="Aptos" panose="020B0004020202020204" pitchFamily="34" charset="0"/>
            </a:endParaRPr>
          </a:p>
        </p:txBody>
      </p:sp>
      <p:sp>
        <p:nvSpPr>
          <p:cNvPr id="3" name="object 3">
            <a:extLst>
              <a:ext uri="{FF2B5EF4-FFF2-40B4-BE49-F238E27FC236}">
                <a16:creationId xmlns:a16="http://schemas.microsoft.com/office/drawing/2014/main" id="{A8149FC6-52A2-4C6E-C1CB-D7D4ECA6BC13}"/>
              </a:ext>
            </a:extLst>
          </p:cNvPr>
          <p:cNvSpPr txBox="1"/>
          <p:nvPr/>
        </p:nvSpPr>
        <p:spPr>
          <a:xfrm>
            <a:off x="733424" y="1369981"/>
            <a:ext cx="10725152" cy="1016762"/>
          </a:xfrm>
          <a:prstGeom prst="rect">
            <a:avLst/>
          </a:prstGeom>
        </p:spPr>
        <p:txBody>
          <a:bodyPr vert="horz" wrap="square" lIns="0" tIns="16329" rIns="0" bIns="0" rtlCol="0">
            <a:spAutoFit/>
          </a:bodyPr>
          <a:lstStyle/>
          <a:p>
            <a:pPr marL="16328" defTabSz="1175644" hangingPunct="1">
              <a:lnSpc>
                <a:spcPct val="100000"/>
              </a:lnSpc>
              <a:spcBef>
                <a:spcPts val="600"/>
              </a:spcBef>
            </a:pPr>
            <a:r>
              <a:rPr lang="en-US" sz="2000" dirty="0">
                <a:latin typeface="Aptos" panose="020B0004020202020204" pitchFamily="34" charset="0"/>
              </a:rPr>
              <a:t>Based on </a:t>
            </a:r>
            <a:r>
              <a:rPr lang="en-US" sz="2000" b="1" dirty="0">
                <a:latin typeface="Aptos" panose="020B0004020202020204" pitchFamily="34" charset="0"/>
              </a:rPr>
              <a:t>Newton’s Law of Gravity</a:t>
            </a:r>
            <a:r>
              <a:rPr lang="en-US" sz="2000" dirty="0">
                <a:latin typeface="Aptos" panose="020B0004020202020204" pitchFamily="34" charset="0"/>
              </a:rPr>
              <a:t>, </a:t>
            </a:r>
          </a:p>
          <a:p>
            <a:pPr marL="16328" defTabSz="1175644" hangingPunct="1">
              <a:lnSpc>
                <a:spcPct val="100000"/>
              </a:lnSpc>
              <a:spcBef>
                <a:spcPts val="600"/>
              </a:spcBef>
            </a:pPr>
            <a:r>
              <a:rPr lang="en-US" sz="2000" dirty="0">
                <a:latin typeface="Aptos" panose="020B0004020202020204" pitchFamily="34" charset="0"/>
              </a:rPr>
              <a:t>which states that attraction between two bodies is proportional to their masses and inversely proportional to the square of the distance.</a:t>
            </a:r>
            <a:endParaRPr lang="en-GB" sz="2800" b="1" dirty="0">
              <a:solidFill>
                <a:sysClr val="windowText" lastClr="000000"/>
              </a:solidFill>
              <a:latin typeface="Aptos" panose="020B0004020202020204" pitchFamily="34" charset="0"/>
              <a:cs typeface="Arial"/>
            </a:endParaRPr>
          </a:p>
        </p:txBody>
      </p:sp>
      <p:pic>
        <p:nvPicPr>
          <p:cNvPr id="7" name="Picture 6">
            <a:extLst>
              <a:ext uri="{FF2B5EF4-FFF2-40B4-BE49-F238E27FC236}">
                <a16:creationId xmlns:a16="http://schemas.microsoft.com/office/drawing/2014/main" id="{17BD6B84-93E9-92C5-5DF6-04FDA62B5CB3}"/>
              </a:ext>
            </a:extLst>
          </p:cNvPr>
          <p:cNvPicPr>
            <a:picLocks noChangeAspect="1"/>
          </p:cNvPicPr>
          <p:nvPr/>
        </p:nvPicPr>
        <p:blipFill>
          <a:blip r:embed="rId2"/>
          <a:stretch>
            <a:fillRect/>
          </a:stretch>
        </p:blipFill>
        <p:spPr>
          <a:xfrm>
            <a:off x="5910608" y="2643078"/>
            <a:ext cx="3629532" cy="1571844"/>
          </a:xfrm>
          <a:prstGeom prst="rect">
            <a:avLst/>
          </a:prstGeom>
        </p:spPr>
      </p:pic>
      <p:pic>
        <p:nvPicPr>
          <p:cNvPr id="10" name="Picture 9">
            <a:extLst>
              <a:ext uri="{FF2B5EF4-FFF2-40B4-BE49-F238E27FC236}">
                <a16:creationId xmlns:a16="http://schemas.microsoft.com/office/drawing/2014/main" id="{FF6A911B-A483-DA03-E68E-C5B187A2A328}"/>
              </a:ext>
            </a:extLst>
          </p:cNvPr>
          <p:cNvPicPr>
            <a:picLocks noChangeAspect="1"/>
          </p:cNvPicPr>
          <p:nvPr/>
        </p:nvPicPr>
        <p:blipFill>
          <a:blip r:embed="rId3"/>
          <a:stretch>
            <a:fillRect/>
          </a:stretch>
        </p:blipFill>
        <p:spPr>
          <a:xfrm>
            <a:off x="2016909" y="2544544"/>
            <a:ext cx="2610214" cy="1609950"/>
          </a:xfrm>
          <a:prstGeom prst="rect">
            <a:avLst/>
          </a:prstGeom>
        </p:spPr>
      </p:pic>
      <p:sp>
        <p:nvSpPr>
          <p:cNvPr id="11" name="object 3">
            <a:extLst>
              <a:ext uri="{FF2B5EF4-FFF2-40B4-BE49-F238E27FC236}">
                <a16:creationId xmlns:a16="http://schemas.microsoft.com/office/drawing/2014/main" id="{CB8AB7DA-DFCC-CD14-BFB6-679E279F7761}"/>
              </a:ext>
            </a:extLst>
          </p:cNvPr>
          <p:cNvSpPr txBox="1"/>
          <p:nvPr/>
        </p:nvSpPr>
        <p:spPr>
          <a:xfrm>
            <a:off x="733424" y="3756314"/>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latin typeface="Aptos" panose="020B0004020202020204" pitchFamily="34" charset="0"/>
              </a:rPr>
              <a:t>In transport:</a:t>
            </a:r>
            <a:endParaRPr lang="en-GB" b="1" dirty="0">
              <a:solidFill>
                <a:sysClr val="windowText" lastClr="000000"/>
              </a:solidFill>
              <a:latin typeface="Aptos" panose="020B0004020202020204" pitchFamily="34" charset="0"/>
              <a:cs typeface="Arial"/>
            </a:endParaRPr>
          </a:p>
        </p:txBody>
      </p:sp>
      <p:sp>
        <p:nvSpPr>
          <p:cNvPr id="12" name="object 3">
            <a:extLst>
              <a:ext uri="{FF2B5EF4-FFF2-40B4-BE49-F238E27FC236}">
                <a16:creationId xmlns:a16="http://schemas.microsoft.com/office/drawing/2014/main" id="{8E14B03B-560E-7B28-4A55-C1AA044F7CAD}"/>
              </a:ext>
            </a:extLst>
          </p:cNvPr>
          <p:cNvSpPr txBox="1"/>
          <p:nvPr/>
        </p:nvSpPr>
        <p:spPr>
          <a:xfrm>
            <a:off x="1056000" y="4193139"/>
            <a:ext cx="10725152" cy="647430"/>
          </a:xfrm>
          <a:prstGeom prst="rect">
            <a:avLst/>
          </a:prstGeom>
        </p:spPr>
        <p:txBody>
          <a:bodyPr vert="horz" wrap="square" lIns="0" tIns="16329" rIns="0" bIns="0" rtlCol="0">
            <a:spAutoFit/>
          </a:bodyPr>
          <a:lstStyle/>
          <a:p>
            <a:pPr marL="302078" lvl="1" indent="-285750" defTabSz="1175644" hangingPunct="1">
              <a:lnSpc>
                <a:spcPct val="100000"/>
              </a:lnSpc>
              <a:spcBef>
                <a:spcPts val="600"/>
              </a:spcBef>
              <a:buFont typeface="Arial" panose="020B0604020202020204" pitchFamily="34" charset="0"/>
              <a:buChar char="•"/>
            </a:pPr>
            <a:r>
              <a:rPr lang="en-US" sz="1800" dirty="0">
                <a:latin typeface="Aptos" panose="020B0004020202020204" pitchFamily="34" charset="0"/>
              </a:rPr>
              <a:t> Trip production and attraction = </a:t>
            </a:r>
            <a:r>
              <a:rPr lang="en-US" sz="1800" b="1" dirty="0">
                <a:latin typeface="Aptos" panose="020B0004020202020204" pitchFamily="34" charset="0"/>
              </a:rPr>
              <a:t>"Mass"</a:t>
            </a:r>
          </a:p>
          <a:p>
            <a:pPr marL="302078" lvl="1" indent="-285750" defTabSz="1175644" hangingPunct="1">
              <a:lnSpc>
                <a:spcPct val="100000"/>
              </a:lnSpc>
              <a:spcBef>
                <a:spcPts val="600"/>
              </a:spcBef>
              <a:buFont typeface="Arial" panose="020B0604020202020204" pitchFamily="34" charset="0"/>
              <a:buChar char="•"/>
            </a:pPr>
            <a:r>
              <a:rPr lang="en-US" sz="1800" dirty="0">
                <a:latin typeface="Aptos" panose="020B0004020202020204" pitchFamily="34" charset="0"/>
              </a:rPr>
              <a:t> Travel impedance (e.g., time or cost) = </a:t>
            </a:r>
            <a:r>
              <a:rPr lang="en-US" sz="1800" b="1" dirty="0">
                <a:latin typeface="Aptos" panose="020B0004020202020204" pitchFamily="34" charset="0"/>
              </a:rPr>
              <a:t>"Distance"</a:t>
            </a:r>
            <a:endParaRPr lang="en-GB" b="1" dirty="0">
              <a:solidFill>
                <a:sysClr val="windowText" lastClr="000000"/>
              </a:solidFill>
              <a:latin typeface="Aptos" panose="020B0004020202020204" pitchFamily="34" charset="0"/>
              <a:cs typeface="Arial"/>
            </a:endParaRPr>
          </a:p>
        </p:txBody>
      </p:sp>
      <p:sp>
        <p:nvSpPr>
          <p:cNvPr id="13" name="object 3">
            <a:extLst>
              <a:ext uri="{FF2B5EF4-FFF2-40B4-BE49-F238E27FC236}">
                <a16:creationId xmlns:a16="http://schemas.microsoft.com/office/drawing/2014/main" id="{82F249FA-FB62-3819-46F8-834AF2EA9058}"/>
              </a:ext>
            </a:extLst>
          </p:cNvPr>
          <p:cNvSpPr txBox="1"/>
          <p:nvPr/>
        </p:nvSpPr>
        <p:spPr>
          <a:xfrm>
            <a:off x="733424" y="4945478"/>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latin typeface="Aptos" panose="020B0004020202020204" pitchFamily="34" charset="0"/>
              </a:rPr>
              <a:t>Assumptions of the Gravity Model:</a:t>
            </a:r>
            <a:endParaRPr lang="en-GB" b="1" dirty="0">
              <a:solidFill>
                <a:sysClr val="windowText" lastClr="000000"/>
              </a:solidFill>
              <a:latin typeface="Aptos" panose="020B0004020202020204" pitchFamily="34" charset="0"/>
              <a:cs typeface="Arial"/>
            </a:endParaRPr>
          </a:p>
        </p:txBody>
      </p:sp>
      <p:sp>
        <p:nvSpPr>
          <p:cNvPr id="14" name="object 3">
            <a:extLst>
              <a:ext uri="{FF2B5EF4-FFF2-40B4-BE49-F238E27FC236}">
                <a16:creationId xmlns:a16="http://schemas.microsoft.com/office/drawing/2014/main" id="{86286778-888F-223E-409B-65AFCC67E606}"/>
              </a:ext>
            </a:extLst>
          </p:cNvPr>
          <p:cNvSpPr txBox="1"/>
          <p:nvPr/>
        </p:nvSpPr>
        <p:spPr>
          <a:xfrm>
            <a:off x="1056000" y="5382303"/>
            <a:ext cx="10725152" cy="647430"/>
          </a:xfrm>
          <a:prstGeom prst="rect">
            <a:avLst/>
          </a:prstGeom>
        </p:spPr>
        <p:txBody>
          <a:bodyPr vert="horz" wrap="square" lIns="0" tIns="16329" rIns="0" bIns="0" rtlCol="0">
            <a:spAutoFit/>
          </a:bodyPr>
          <a:lstStyle/>
          <a:p>
            <a:pPr marL="302078" indent="-285750" defTabSz="1175644" hangingPunct="1">
              <a:lnSpc>
                <a:spcPct val="100000"/>
              </a:lnSpc>
              <a:spcBef>
                <a:spcPts val="600"/>
              </a:spcBef>
              <a:buFont typeface="Arial" panose="020B0604020202020204" pitchFamily="34" charset="0"/>
              <a:buChar char="•"/>
            </a:pPr>
            <a:r>
              <a:rPr lang="en-US" sz="1800" dirty="0">
                <a:latin typeface="Aptos" panose="020B0004020202020204" pitchFamily="34" charset="0"/>
              </a:rPr>
              <a:t>More trips occur between zones with high trip productions and attractions.</a:t>
            </a:r>
          </a:p>
          <a:p>
            <a:pPr marL="302078" indent="-285750" defTabSz="1175644" hangingPunct="1">
              <a:lnSpc>
                <a:spcPct val="100000"/>
              </a:lnSpc>
              <a:spcBef>
                <a:spcPts val="600"/>
              </a:spcBef>
              <a:buFont typeface="Arial" panose="020B0604020202020204" pitchFamily="34" charset="0"/>
              <a:buChar char="•"/>
            </a:pPr>
            <a:r>
              <a:rPr lang="en-US" sz="1800" dirty="0">
                <a:latin typeface="Aptos" panose="020B0004020202020204" pitchFamily="34" charset="0"/>
              </a:rPr>
              <a:t>Fewer trips occur between zones that are far apart (high travel impedance).</a:t>
            </a:r>
            <a:endParaRPr lang="en-GB" b="1" dirty="0">
              <a:solidFill>
                <a:sysClr val="windowText" lastClr="000000"/>
              </a:solidFill>
              <a:latin typeface="Aptos" panose="020B0004020202020204" pitchFamily="34" charset="0"/>
              <a:cs typeface="Arial"/>
            </a:endParaRPr>
          </a:p>
        </p:txBody>
      </p:sp>
      <p:sp>
        <p:nvSpPr>
          <p:cNvPr id="5" name="Slide Number Placeholder 4">
            <a:extLst>
              <a:ext uri="{FF2B5EF4-FFF2-40B4-BE49-F238E27FC236}">
                <a16:creationId xmlns:a16="http://schemas.microsoft.com/office/drawing/2014/main" id="{BBAC8ADF-0F6E-8F48-F30B-4602E736D693}"/>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15</a:t>
            </a:fld>
            <a:endParaRPr lang="en-AT" spc="-64" dirty="0"/>
          </a:p>
        </p:txBody>
      </p:sp>
      <p:sp>
        <p:nvSpPr>
          <p:cNvPr id="4" name="object 6">
            <a:extLst>
              <a:ext uri="{FF2B5EF4-FFF2-40B4-BE49-F238E27FC236}">
                <a16:creationId xmlns:a16="http://schemas.microsoft.com/office/drawing/2014/main" id="{ED4209FF-BCE3-FC74-511B-A875188F3E3D}"/>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6" name="object 6">
            <a:extLst>
              <a:ext uri="{FF2B5EF4-FFF2-40B4-BE49-F238E27FC236}">
                <a16:creationId xmlns:a16="http://schemas.microsoft.com/office/drawing/2014/main" id="{EE0F9F62-AE3F-98E5-A726-A7B1640C1547}"/>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to Transport Modeling</a:t>
            </a:r>
            <a:endParaRPr lang="en-GB" b="1" dirty="0">
              <a:latin typeface="Aptos" panose="020B0004020202020204" pitchFamily="34" charset="0"/>
            </a:endParaRPr>
          </a:p>
        </p:txBody>
      </p:sp>
      <p:sp>
        <p:nvSpPr>
          <p:cNvPr id="8" name="object 3">
            <a:extLst>
              <a:ext uri="{FF2B5EF4-FFF2-40B4-BE49-F238E27FC236}">
                <a16:creationId xmlns:a16="http://schemas.microsoft.com/office/drawing/2014/main" id="{DA1F2D0D-F34E-34E7-7401-196465F3EB1D}"/>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2.1. The Gravity Model – Concept &amp; Assumptions</a:t>
            </a:r>
            <a:endParaRPr lang="en-GB" sz="3200" b="1" dirty="0">
              <a:solidFill>
                <a:schemeClr val="tx1"/>
              </a:solidFill>
              <a:latin typeface="Aptos" panose="020B0004020202020204" pitchFamily="34" charset="0"/>
              <a:cs typeface="Arial"/>
            </a:endParaRPr>
          </a:p>
        </p:txBody>
      </p:sp>
      <p:sp>
        <p:nvSpPr>
          <p:cNvPr id="9" name="TextBox 8">
            <a:extLst>
              <a:ext uri="{FF2B5EF4-FFF2-40B4-BE49-F238E27FC236}">
                <a16:creationId xmlns:a16="http://schemas.microsoft.com/office/drawing/2014/main" id="{6A6AD859-9B3B-1A47-C1BB-A0F27B5885B3}"/>
              </a:ext>
            </a:extLst>
          </p:cNvPr>
          <p:cNvSpPr txBox="1"/>
          <p:nvPr/>
        </p:nvSpPr>
        <p:spPr>
          <a:xfrm>
            <a:off x="6199832" y="3779838"/>
            <a:ext cx="753627" cy="341632"/>
          </a:xfrm>
          <a:prstGeom prst="rect">
            <a:avLst/>
          </a:prstGeom>
          <a:noFill/>
        </p:spPr>
        <p:txBody>
          <a:bodyPr wrap="square" rtlCol="0">
            <a:spAutoFit/>
          </a:bodyPr>
          <a:lstStyle/>
          <a:p>
            <a:r>
              <a:rPr lang="en-US" sz="1800" dirty="0"/>
              <a:t>m1</a:t>
            </a:r>
          </a:p>
        </p:txBody>
      </p:sp>
      <p:sp>
        <p:nvSpPr>
          <p:cNvPr id="15" name="TextBox 14">
            <a:extLst>
              <a:ext uri="{FF2B5EF4-FFF2-40B4-BE49-F238E27FC236}">
                <a16:creationId xmlns:a16="http://schemas.microsoft.com/office/drawing/2014/main" id="{5E0A5A13-9CE8-5107-A70F-DBDFA14338A0}"/>
              </a:ext>
            </a:extLst>
          </p:cNvPr>
          <p:cNvSpPr txBox="1"/>
          <p:nvPr/>
        </p:nvSpPr>
        <p:spPr>
          <a:xfrm>
            <a:off x="8786513" y="3779838"/>
            <a:ext cx="753627" cy="341632"/>
          </a:xfrm>
          <a:prstGeom prst="rect">
            <a:avLst/>
          </a:prstGeom>
          <a:noFill/>
        </p:spPr>
        <p:txBody>
          <a:bodyPr wrap="square" rtlCol="0">
            <a:spAutoFit/>
          </a:bodyPr>
          <a:lstStyle/>
          <a:p>
            <a:r>
              <a:rPr lang="en-US" sz="1800" dirty="0"/>
              <a:t>m2</a:t>
            </a:r>
          </a:p>
        </p:txBody>
      </p:sp>
    </p:spTree>
    <p:extLst>
      <p:ext uri="{BB962C8B-B14F-4D97-AF65-F5344CB8AC3E}">
        <p14:creationId xmlns:p14="http://schemas.microsoft.com/office/powerpoint/2010/main" val="2110624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46CF5A-522C-96E8-9120-1583F03140E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4865E665-5D5E-D5AA-0A30-76AC0F610D3D}"/>
              </a:ext>
            </a:extLst>
          </p:cNvPr>
          <p:cNvSpPr txBox="1">
            <a:spLocks noGrp="1"/>
          </p:cNvSpPr>
          <p:nvPr>
            <p:ph type="title"/>
          </p:nvPr>
        </p:nvSpPr>
        <p:spPr>
          <a:xfrm>
            <a:off x="726282" y="432621"/>
            <a:ext cx="3001655" cy="385820"/>
          </a:xfrm>
          <a:prstGeom prst="rect">
            <a:avLst/>
          </a:prstGeom>
          <a:solidFill>
            <a:srgbClr val="FD001F"/>
          </a:solidFill>
        </p:spPr>
        <p:txBody>
          <a:bodyPr vert="horz" wrap="square" lIns="0" tIns="16329" rIns="0" bIns="0" rtlCol="0">
            <a:spAutoFit/>
          </a:bodyPr>
          <a:lstStyle/>
          <a:p>
            <a:pPr marL="22043" algn="l" defTabSz="914400" hangingPunct="1">
              <a:lnSpc>
                <a:spcPct val="100000"/>
              </a:lnSpc>
              <a:spcBef>
                <a:spcPts val="129"/>
              </a:spcBef>
            </a:pPr>
            <a:r>
              <a:rPr lang="en-GB" sz="2400" b="1" dirty="0">
                <a:solidFill>
                  <a:schemeClr val="bg1"/>
                </a:solidFill>
                <a:latin typeface="Aptos" panose="020B0004020202020204" pitchFamily="34" charset="0"/>
              </a:rPr>
              <a:t>2. The </a:t>
            </a:r>
            <a:r>
              <a:rPr lang="en-GB" sz="2400" b="1" dirty="0">
                <a:solidFill>
                  <a:schemeClr val="bg1"/>
                </a:solidFill>
              </a:rPr>
              <a:t>Gravity Model</a:t>
            </a:r>
            <a:endParaRPr lang="en-GB" sz="2400" b="1" spc="-13" dirty="0">
              <a:solidFill>
                <a:schemeClr val="bg1"/>
              </a:solidFill>
              <a:latin typeface="Aptos" panose="020B0004020202020204" pitchFamily="34" charset="0"/>
            </a:endParaRPr>
          </a:p>
        </p:txBody>
      </p:sp>
      <p:pic>
        <p:nvPicPr>
          <p:cNvPr id="12" name="Picture 11">
            <a:extLst>
              <a:ext uri="{FF2B5EF4-FFF2-40B4-BE49-F238E27FC236}">
                <a16:creationId xmlns:a16="http://schemas.microsoft.com/office/drawing/2014/main" id="{65BC8B8D-77D7-4D0F-A128-61A938464E8B}"/>
              </a:ext>
            </a:extLst>
          </p:cNvPr>
          <p:cNvPicPr>
            <a:picLocks noChangeAspect="1"/>
          </p:cNvPicPr>
          <p:nvPr/>
        </p:nvPicPr>
        <p:blipFill>
          <a:blip r:embed="rId2"/>
          <a:stretch>
            <a:fillRect/>
          </a:stretch>
        </p:blipFill>
        <p:spPr>
          <a:xfrm>
            <a:off x="726282" y="1129855"/>
            <a:ext cx="10728016" cy="4643937"/>
          </a:xfrm>
          <a:prstGeom prst="rect">
            <a:avLst/>
          </a:prstGeom>
        </p:spPr>
      </p:pic>
      <p:sp>
        <p:nvSpPr>
          <p:cNvPr id="4" name="Slide Number Placeholder 3">
            <a:extLst>
              <a:ext uri="{FF2B5EF4-FFF2-40B4-BE49-F238E27FC236}">
                <a16:creationId xmlns:a16="http://schemas.microsoft.com/office/drawing/2014/main" id="{3B9A97B0-2693-CBC1-6F93-6151DDD474A3}"/>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16</a:t>
            </a:fld>
            <a:endParaRPr lang="en-AT" spc="-64" dirty="0"/>
          </a:p>
        </p:txBody>
      </p:sp>
      <p:sp>
        <p:nvSpPr>
          <p:cNvPr id="3" name="object 6">
            <a:extLst>
              <a:ext uri="{FF2B5EF4-FFF2-40B4-BE49-F238E27FC236}">
                <a16:creationId xmlns:a16="http://schemas.microsoft.com/office/drawing/2014/main" id="{19720E67-3A55-32FE-C30B-32BC4F7B01DC}"/>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5" name="object 6">
            <a:extLst>
              <a:ext uri="{FF2B5EF4-FFF2-40B4-BE49-F238E27FC236}">
                <a16:creationId xmlns:a16="http://schemas.microsoft.com/office/drawing/2014/main" id="{933F5590-5839-1F54-322F-659AA307BBFA}"/>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to Transport Modeling</a:t>
            </a:r>
            <a:endParaRPr lang="en-GB" b="1" dirty="0">
              <a:latin typeface="Aptos" panose="020B0004020202020204" pitchFamily="34" charset="0"/>
            </a:endParaRPr>
          </a:p>
        </p:txBody>
      </p:sp>
      <p:sp>
        <p:nvSpPr>
          <p:cNvPr id="6" name="object 3">
            <a:extLst>
              <a:ext uri="{FF2B5EF4-FFF2-40B4-BE49-F238E27FC236}">
                <a16:creationId xmlns:a16="http://schemas.microsoft.com/office/drawing/2014/main" id="{876531EA-1591-541E-D132-C6CC30F48C52}"/>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2.2. Formula of the Gravity Model</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7846005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D591EA-47AD-8DDB-2F7B-1B8256374584}"/>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158C96E-FE06-B915-8058-845486088FBD}"/>
              </a:ext>
            </a:extLst>
          </p:cNvPr>
          <p:cNvSpPr txBox="1">
            <a:spLocks noGrp="1"/>
          </p:cNvSpPr>
          <p:nvPr>
            <p:ph type="title"/>
          </p:nvPr>
        </p:nvSpPr>
        <p:spPr>
          <a:xfrm>
            <a:off x="726282" y="432621"/>
            <a:ext cx="3001653" cy="385820"/>
          </a:xfrm>
          <a:prstGeom prst="rect">
            <a:avLst/>
          </a:prstGeom>
          <a:solidFill>
            <a:srgbClr val="FD001F"/>
          </a:solidFill>
        </p:spPr>
        <p:txBody>
          <a:bodyPr vert="horz" wrap="square" lIns="0" tIns="16329" rIns="0" bIns="0" rtlCol="0">
            <a:spAutoFit/>
          </a:bodyPr>
          <a:lstStyle/>
          <a:p>
            <a:pPr marL="22043" algn="l" defTabSz="914400" hangingPunct="1">
              <a:lnSpc>
                <a:spcPct val="100000"/>
              </a:lnSpc>
              <a:spcBef>
                <a:spcPts val="129"/>
              </a:spcBef>
            </a:pPr>
            <a:r>
              <a:rPr lang="en-GB" sz="2400" b="1" dirty="0">
                <a:solidFill>
                  <a:schemeClr val="bg1"/>
                </a:solidFill>
                <a:latin typeface="Aptos" panose="020B0004020202020204" pitchFamily="34" charset="0"/>
              </a:rPr>
              <a:t>2. The </a:t>
            </a:r>
            <a:r>
              <a:rPr lang="en-GB" sz="2400" b="1" dirty="0">
                <a:solidFill>
                  <a:schemeClr val="bg1"/>
                </a:solidFill>
              </a:rPr>
              <a:t>Gravity Model</a:t>
            </a:r>
            <a:endParaRPr lang="en-GB" sz="2400" b="1" spc="-13" dirty="0">
              <a:solidFill>
                <a:schemeClr val="bg1"/>
              </a:solidFill>
              <a:latin typeface="Aptos" panose="020B0004020202020204" pitchFamily="34" charset="0"/>
            </a:endParaRPr>
          </a:p>
        </p:txBody>
      </p:sp>
      <p:pic>
        <p:nvPicPr>
          <p:cNvPr id="5" name="Picture 4">
            <a:extLst>
              <a:ext uri="{FF2B5EF4-FFF2-40B4-BE49-F238E27FC236}">
                <a16:creationId xmlns:a16="http://schemas.microsoft.com/office/drawing/2014/main" id="{01206EE3-7418-754B-3619-A77D9B2F8662}"/>
              </a:ext>
            </a:extLst>
          </p:cNvPr>
          <p:cNvPicPr>
            <a:picLocks noChangeAspect="1"/>
          </p:cNvPicPr>
          <p:nvPr/>
        </p:nvPicPr>
        <p:blipFill>
          <a:blip r:embed="rId2"/>
          <a:stretch>
            <a:fillRect/>
          </a:stretch>
        </p:blipFill>
        <p:spPr>
          <a:xfrm>
            <a:off x="2071601" y="1110769"/>
            <a:ext cx="8164064" cy="3677163"/>
          </a:xfrm>
          <a:prstGeom prst="rect">
            <a:avLst/>
          </a:prstGeom>
        </p:spPr>
      </p:pic>
      <p:pic>
        <p:nvPicPr>
          <p:cNvPr id="15" name="Picture 14">
            <a:extLst>
              <a:ext uri="{FF2B5EF4-FFF2-40B4-BE49-F238E27FC236}">
                <a16:creationId xmlns:a16="http://schemas.microsoft.com/office/drawing/2014/main" id="{47F987CE-32C2-940D-D175-119A4D60CE8F}"/>
              </a:ext>
            </a:extLst>
          </p:cNvPr>
          <p:cNvPicPr>
            <a:picLocks noChangeAspect="1"/>
          </p:cNvPicPr>
          <p:nvPr/>
        </p:nvPicPr>
        <p:blipFill>
          <a:blip r:embed="rId3"/>
          <a:stretch>
            <a:fillRect/>
          </a:stretch>
        </p:blipFill>
        <p:spPr>
          <a:xfrm>
            <a:off x="2491170" y="4606498"/>
            <a:ext cx="7209660" cy="1707166"/>
          </a:xfrm>
          <a:prstGeom prst="rect">
            <a:avLst/>
          </a:prstGeom>
        </p:spPr>
      </p:pic>
      <p:sp>
        <p:nvSpPr>
          <p:cNvPr id="7" name="TextBox 6">
            <a:extLst>
              <a:ext uri="{FF2B5EF4-FFF2-40B4-BE49-F238E27FC236}">
                <a16:creationId xmlns:a16="http://schemas.microsoft.com/office/drawing/2014/main" id="{E32282E0-829C-5240-97DD-021EDD11F15A}"/>
              </a:ext>
            </a:extLst>
          </p:cNvPr>
          <p:cNvSpPr txBox="1"/>
          <p:nvPr/>
        </p:nvSpPr>
        <p:spPr>
          <a:xfrm>
            <a:off x="6969867" y="1767060"/>
            <a:ext cx="262647" cy="424732"/>
          </a:xfrm>
          <a:prstGeom prst="rect">
            <a:avLst/>
          </a:prstGeom>
          <a:noFill/>
        </p:spPr>
        <p:txBody>
          <a:bodyPr wrap="square" rtlCol="0">
            <a:spAutoFit/>
          </a:bodyPr>
          <a:lstStyle/>
          <a:p>
            <a:r>
              <a:rPr lang="el-GR" dirty="0"/>
              <a:t>β</a:t>
            </a:r>
            <a:endParaRPr lang="en-US" dirty="0"/>
          </a:p>
        </p:txBody>
      </p:sp>
      <p:sp>
        <p:nvSpPr>
          <p:cNvPr id="4" name="Slide Number Placeholder 3">
            <a:extLst>
              <a:ext uri="{FF2B5EF4-FFF2-40B4-BE49-F238E27FC236}">
                <a16:creationId xmlns:a16="http://schemas.microsoft.com/office/drawing/2014/main" id="{96B1E976-D736-0374-1808-8EA17324D5E8}"/>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17</a:t>
            </a:fld>
            <a:endParaRPr lang="en-AT" spc="-64" dirty="0"/>
          </a:p>
        </p:txBody>
      </p:sp>
      <p:sp>
        <p:nvSpPr>
          <p:cNvPr id="3" name="object 6">
            <a:extLst>
              <a:ext uri="{FF2B5EF4-FFF2-40B4-BE49-F238E27FC236}">
                <a16:creationId xmlns:a16="http://schemas.microsoft.com/office/drawing/2014/main" id="{5A454002-AC98-1BFA-1848-1C3EDA9B5703}"/>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6" name="object 6">
            <a:extLst>
              <a:ext uri="{FF2B5EF4-FFF2-40B4-BE49-F238E27FC236}">
                <a16:creationId xmlns:a16="http://schemas.microsoft.com/office/drawing/2014/main" id="{2D860FB2-8C2A-5F85-4318-E4885C6EC0C2}"/>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to Transport Modeling</a:t>
            </a:r>
            <a:endParaRPr lang="en-GB" b="1" dirty="0">
              <a:latin typeface="Aptos" panose="020B0004020202020204" pitchFamily="34" charset="0"/>
            </a:endParaRPr>
          </a:p>
        </p:txBody>
      </p:sp>
      <p:sp>
        <p:nvSpPr>
          <p:cNvPr id="8" name="object 3">
            <a:extLst>
              <a:ext uri="{FF2B5EF4-FFF2-40B4-BE49-F238E27FC236}">
                <a16:creationId xmlns:a16="http://schemas.microsoft.com/office/drawing/2014/main" id="{26E8BA71-064E-FE84-7950-6C362E8B4827}"/>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2.3. Friction Factors</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21438271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A2E461-D832-5E68-3A98-E9A2D543EA5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6C4CD40-A27F-7C2C-79E2-6D5C924543A3}"/>
              </a:ext>
            </a:extLst>
          </p:cNvPr>
          <p:cNvSpPr txBox="1">
            <a:spLocks noGrp="1"/>
          </p:cNvSpPr>
          <p:nvPr>
            <p:ph type="title"/>
          </p:nvPr>
        </p:nvSpPr>
        <p:spPr>
          <a:xfrm>
            <a:off x="726282" y="432621"/>
            <a:ext cx="3001653" cy="385820"/>
          </a:xfrm>
          <a:prstGeom prst="rect">
            <a:avLst/>
          </a:prstGeom>
          <a:solidFill>
            <a:srgbClr val="FD001F"/>
          </a:solidFill>
        </p:spPr>
        <p:txBody>
          <a:bodyPr vert="horz" wrap="square" lIns="0" tIns="16329" rIns="0" bIns="0" rtlCol="0">
            <a:spAutoFit/>
          </a:bodyPr>
          <a:lstStyle/>
          <a:p>
            <a:pPr marL="22043" algn="l" defTabSz="914400" hangingPunct="1">
              <a:lnSpc>
                <a:spcPct val="100000"/>
              </a:lnSpc>
              <a:spcBef>
                <a:spcPts val="129"/>
              </a:spcBef>
            </a:pPr>
            <a:r>
              <a:rPr lang="en-GB" sz="2400" b="1" dirty="0">
                <a:solidFill>
                  <a:schemeClr val="bg1"/>
                </a:solidFill>
                <a:latin typeface="Aptos" panose="020B0004020202020204" pitchFamily="34" charset="0"/>
              </a:rPr>
              <a:t>2. The </a:t>
            </a:r>
            <a:r>
              <a:rPr lang="en-GB" sz="2400" b="1" dirty="0">
                <a:solidFill>
                  <a:schemeClr val="bg1"/>
                </a:solidFill>
              </a:rPr>
              <a:t>Gravity Model</a:t>
            </a:r>
            <a:endParaRPr lang="en-GB" sz="2400" b="1" spc="-13" dirty="0">
              <a:solidFill>
                <a:schemeClr val="bg1"/>
              </a:solidFill>
              <a:latin typeface="Aptos" panose="020B0004020202020204" pitchFamily="34" charset="0"/>
            </a:endParaRPr>
          </a:p>
        </p:txBody>
      </p:sp>
      <p:sp>
        <p:nvSpPr>
          <p:cNvPr id="3" name="object 3">
            <a:extLst>
              <a:ext uri="{FF2B5EF4-FFF2-40B4-BE49-F238E27FC236}">
                <a16:creationId xmlns:a16="http://schemas.microsoft.com/office/drawing/2014/main" id="{797BDA13-2879-6F27-9144-9C36A5839103}"/>
              </a:ext>
            </a:extLst>
          </p:cNvPr>
          <p:cNvSpPr txBox="1"/>
          <p:nvPr/>
        </p:nvSpPr>
        <p:spPr>
          <a:xfrm>
            <a:off x="726282" y="1418444"/>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latin typeface="Aptos" panose="020B0004020202020204" pitchFamily="34" charset="0"/>
              </a:rPr>
              <a:t>Singly Constrained Gravity Model</a:t>
            </a:r>
            <a:endParaRPr lang="en-GB" b="1" dirty="0">
              <a:solidFill>
                <a:sysClr val="windowText" lastClr="000000"/>
              </a:solidFill>
              <a:latin typeface="Aptos" panose="020B0004020202020204" pitchFamily="34" charset="0"/>
              <a:cs typeface="Arial"/>
            </a:endParaRPr>
          </a:p>
        </p:txBody>
      </p:sp>
      <p:sp>
        <p:nvSpPr>
          <p:cNvPr id="11" name="object 3">
            <a:extLst>
              <a:ext uri="{FF2B5EF4-FFF2-40B4-BE49-F238E27FC236}">
                <a16:creationId xmlns:a16="http://schemas.microsoft.com/office/drawing/2014/main" id="{2AF92C9B-D7A4-E63E-5FC2-56BBBF9189A8}"/>
              </a:ext>
            </a:extLst>
          </p:cNvPr>
          <p:cNvSpPr txBox="1"/>
          <p:nvPr/>
        </p:nvSpPr>
        <p:spPr>
          <a:xfrm>
            <a:off x="733424" y="3474647"/>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latin typeface="Aptos" panose="020B0004020202020204" pitchFamily="34" charset="0"/>
              </a:rPr>
              <a:t>Doubly Constrained Gravity Model</a:t>
            </a:r>
            <a:endParaRPr lang="en-GB" b="1" dirty="0">
              <a:solidFill>
                <a:sysClr val="windowText" lastClr="000000"/>
              </a:solidFill>
              <a:latin typeface="Aptos" panose="020B0004020202020204" pitchFamily="34" charset="0"/>
              <a:cs typeface="Arial"/>
            </a:endParaRPr>
          </a:p>
        </p:txBody>
      </p:sp>
      <p:sp>
        <p:nvSpPr>
          <p:cNvPr id="12" name="object 3">
            <a:extLst>
              <a:ext uri="{FF2B5EF4-FFF2-40B4-BE49-F238E27FC236}">
                <a16:creationId xmlns:a16="http://schemas.microsoft.com/office/drawing/2014/main" id="{95A959F9-6D88-A1A6-6C85-226B0D34F4C2}"/>
              </a:ext>
            </a:extLst>
          </p:cNvPr>
          <p:cNvSpPr txBox="1"/>
          <p:nvPr/>
        </p:nvSpPr>
        <p:spPr>
          <a:xfrm>
            <a:off x="1056000" y="3976964"/>
            <a:ext cx="10725152" cy="1355317"/>
          </a:xfrm>
          <a:prstGeom prst="rect">
            <a:avLst/>
          </a:prstGeom>
        </p:spPr>
        <p:txBody>
          <a:bodyPr vert="horz" wrap="square" lIns="0" tIns="16329" rIns="0" bIns="0" rtlCol="0">
            <a:spAutoFit/>
          </a:bodyPr>
          <a:lstStyle/>
          <a:p>
            <a:pPr marL="302078" lvl="1" indent="-285750" defTabSz="1175644" hangingPunct="1">
              <a:lnSpc>
                <a:spcPct val="100000"/>
              </a:lnSpc>
              <a:spcBef>
                <a:spcPts val="600"/>
              </a:spcBef>
              <a:buFont typeface="Arial" panose="020B0604020202020204" pitchFamily="34" charset="0"/>
              <a:buChar char="•"/>
            </a:pPr>
            <a:r>
              <a:rPr lang="en-US" sz="1800" dirty="0">
                <a:latin typeface="Aptos" panose="020B0004020202020204" pitchFamily="34" charset="0"/>
              </a:rPr>
              <a:t>Both trip productions and attractions must match.</a:t>
            </a:r>
          </a:p>
          <a:p>
            <a:pPr marL="302078" lvl="1" indent="-285750" defTabSz="1175644" hangingPunct="1">
              <a:lnSpc>
                <a:spcPct val="100000"/>
              </a:lnSpc>
              <a:spcBef>
                <a:spcPts val="600"/>
              </a:spcBef>
              <a:buFont typeface="Arial" panose="020B0604020202020204" pitchFamily="34" charset="0"/>
              <a:buChar char="•"/>
            </a:pPr>
            <a:r>
              <a:rPr lang="en-US" sz="1800" dirty="0">
                <a:latin typeface="Aptos" panose="020B0004020202020204" pitchFamily="34" charset="0"/>
              </a:rPr>
              <a:t>Used when total trips leaving and arriving in zones must be equal.</a:t>
            </a:r>
          </a:p>
          <a:p>
            <a:pPr marL="302078" lvl="1" indent="-285750" defTabSz="1175644" hangingPunct="1">
              <a:lnSpc>
                <a:spcPct val="100000"/>
              </a:lnSpc>
              <a:spcBef>
                <a:spcPts val="600"/>
              </a:spcBef>
              <a:buFont typeface="Arial" panose="020B0604020202020204" pitchFamily="34" charset="0"/>
              <a:buChar char="•"/>
            </a:pPr>
            <a:r>
              <a:rPr lang="en-US" sz="1800" dirty="0">
                <a:latin typeface="Aptos" panose="020B0004020202020204" pitchFamily="34" charset="0"/>
              </a:rPr>
              <a:t>Most commonly used in transport planning.</a:t>
            </a:r>
          </a:p>
          <a:p>
            <a:pPr marL="302078" lvl="1" indent="-285750" defTabSz="1175644" hangingPunct="1">
              <a:lnSpc>
                <a:spcPct val="100000"/>
              </a:lnSpc>
              <a:spcBef>
                <a:spcPts val="600"/>
              </a:spcBef>
              <a:buFont typeface="Arial" panose="020B0604020202020204" pitchFamily="34" charset="0"/>
              <a:buChar char="•"/>
            </a:pPr>
            <a:r>
              <a:rPr lang="en-US" sz="1800" dirty="0">
                <a:solidFill>
                  <a:sysClr val="windowText" lastClr="000000"/>
                </a:solidFill>
                <a:latin typeface="Aptos" panose="020B0004020202020204" pitchFamily="34" charset="0"/>
                <a:cs typeface="Arial"/>
              </a:rPr>
              <a:t>Two sets of balancing factors</a:t>
            </a:r>
            <a:endParaRPr lang="en-GB" sz="1800" dirty="0">
              <a:solidFill>
                <a:sysClr val="windowText" lastClr="000000"/>
              </a:solidFill>
              <a:latin typeface="Aptos" panose="020B0004020202020204" pitchFamily="34" charset="0"/>
              <a:cs typeface="Arial"/>
            </a:endParaRPr>
          </a:p>
        </p:txBody>
      </p:sp>
      <p:sp>
        <p:nvSpPr>
          <p:cNvPr id="15" name="object 3">
            <a:extLst>
              <a:ext uri="{FF2B5EF4-FFF2-40B4-BE49-F238E27FC236}">
                <a16:creationId xmlns:a16="http://schemas.microsoft.com/office/drawing/2014/main" id="{09FAF6BA-0D1E-E132-ACF6-48E053AF0369}"/>
              </a:ext>
            </a:extLst>
          </p:cNvPr>
          <p:cNvSpPr txBox="1"/>
          <p:nvPr/>
        </p:nvSpPr>
        <p:spPr>
          <a:xfrm>
            <a:off x="1048858" y="1988597"/>
            <a:ext cx="10725152" cy="1001373"/>
          </a:xfrm>
          <a:prstGeom prst="rect">
            <a:avLst/>
          </a:prstGeom>
        </p:spPr>
        <p:txBody>
          <a:bodyPr vert="horz" wrap="square" lIns="0" tIns="16329" rIns="0" bIns="0" rtlCol="0">
            <a:spAutoFit/>
          </a:bodyPr>
          <a:lstStyle/>
          <a:p>
            <a:pPr marL="302078" lvl="1" indent="-285750" defTabSz="1175644" hangingPunct="1">
              <a:lnSpc>
                <a:spcPct val="100000"/>
              </a:lnSpc>
              <a:spcBef>
                <a:spcPts val="600"/>
              </a:spcBef>
              <a:buFont typeface="Arial" panose="020B0604020202020204" pitchFamily="34" charset="0"/>
              <a:buChar char="•"/>
            </a:pPr>
            <a:r>
              <a:rPr lang="en-US" sz="1800" dirty="0">
                <a:latin typeface="Aptos" panose="020B0004020202020204" pitchFamily="34" charset="0"/>
              </a:rPr>
              <a:t>Either trip productions or attractions are fixed.</a:t>
            </a:r>
          </a:p>
          <a:p>
            <a:pPr marL="302078" lvl="1" indent="-285750" defTabSz="1175644" hangingPunct="1">
              <a:lnSpc>
                <a:spcPct val="100000"/>
              </a:lnSpc>
              <a:spcBef>
                <a:spcPts val="600"/>
              </a:spcBef>
              <a:buFont typeface="Arial" panose="020B0604020202020204" pitchFamily="34" charset="0"/>
              <a:buChar char="•"/>
            </a:pPr>
            <a:r>
              <a:rPr lang="en-US" sz="1800" dirty="0">
                <a:latin typeface="Aptos" panose="020B0004020202020204" pitchFamily="34" charset="0"/>
              </a:rPr>
              <a:t>Example: Used when we know total trips leaving but not exact destinations.</a:t>
            </a:r>
          </a:p>
          <a:p>
            <a:pPr marL="302078" lvl="1" indent="-285750" defTabSz="1175644" hangingPunct="1">
              <a:lnSpc>
                <a:spcPct val="100000"/>
              </a:lnSpc>
              <a:spcBef>
                <a:spcPts val="600"/>
              </a:spcBef>
              <a:buFont typeface="Arial" panose="020B0604020202020204" pitchFamily="34" charset="0"/>
              <a:buChar char="•"/>
            </a:pPr>
            <a:r>
              <a:rPr lang="en-US" sz="1800" dirty="0">
                <a:solidFill>
                  <a:sysClr val="windowText" lastClr="000000"/>
                </a:solidFill>
                <a:latin typeface="Aptos" panose="020B0004020202020204" pitchFamily="34" charset="0"/>
                <a:cs typeface="Arial"/>
              </a:rPr>
              <a:t>One set of balancing factors (</a:t>
            </a:r>
            <a:r>
              <a:rPr lang="en-US" sz="1800" dirty="0" err="1">
                <a:solidFill>
                  <a:sysClr val="windowText" lastClr="000000"/>
                </a:solidFill>
                <a:latin typeface="Aptos" panose="020B0004020202020204" pitchFamily="34" charset="0"/>
                <a:cs typeface="Arial"/>
              </a:rPr>
              <a:t>Bj</a:t>
            </a:r>
            <a:r>
              <a:rPr lang="en-US" sz="1800" dirty="0">
                <a:solidFill>
                  <a:sysClr val="windowText" lastClr="000000"/>
                </a:solidFill>
                <a:latin typeface="Aptos" panose="020B0004020202020204" pitchFamily="34" charset="0"/>
                <a:cs typeface="Arial"/>
              </a:rPr>
              <a:t>=1)</a:t>
            </a:r>
            <a:endParaRPr lang="en-GB" sz="1800" dirty="0">
              <a:solidFill>
                <a:sysClr val="windowText" lastClr="000000"/>
              </a:solidFill>
              <a:latin typeface="Aptos" panose="020B0004020202020204" pitchFamily="34" charset="0"/>
              <a:cs typeface="Arial"/>
            </a:endParaRPr>
          </a:p>
        </p:txBody>
      </p:sp>
      <p:pic>
        <p:nvPicPr>
          <p:cNvPr id="18" name="Picture 17">
            <a:extLst>
              <a:ext uri="{FF2B5EF4-FFF2-40B4-BE49-F238E27FC236}">
                <a16:creationId xmlns:a16="http://schemas.microsoft.com/office/drawing/2014/main" id="{68B56882-66B2-8F50-E4EC-9FF3CCFA6C7F}"/>
              </a:ext>
            </a:extLst>
          </p:cNvPr>
          <p:cNvPicPr>
            <a:picLocks noChangeAspect="1"/>
          </p:cNvPicPr>
          <p:nvPr/>
        </p:nvPicPr>
        <p:blipFill>
          <a:blip r:embed="rId2"/>
          <a:stretch>
            <a:fillRect/>
          </a:stretch>
        </p:blipFill>
        <p:spPr>
          <a:xfrm>
            <a:off x="8835233" y="2038083"/>
            <a:ext cx="2876951" cy="819264"/>
          </a:xfrm>
          <a:prstGeom prst="rect">
            <a:avLst/>
          </a:prstGeom>
        </p:spPr>
      </p:pic>
      <p:pic>
        <p:nvPicPr>
          <p:cNvPr id="20" name="Picture 19">
            <a:extLst>
              <a:ext uri="{FF2B5EF4-FFF2-40B4-BE49-F238E27FC236}">
                <a16:creationId xmlns:a16="http://schemas.microsoft.com/office/drawing/2014/main" id="{8BA7F81C-7F48-FAF9-9125-FEC7082C159F}"/>
              </a:ext>
            </a:extLst>
          </p:cNvPr>
          <p:cNvPicPr>
            <a:picLocks noChangeAspect="1"/>
          </p:cNvPicPr>
          <p:nvPr/>
        </p:nvPicPr>
        <p:blipFill>
          <a:blip r:embed="rId3"/>
          <a:stretch>
            <a:fillRect/>
          </a:stretch>
        </p:blipFill>
        <p:spPr>
          <a:xfrm>
            <a:off x="8469078" y="3900076"/>
            <a:ext cx="3362794" cy="1857634"/>
          </a:xfrm>
          <a:prstGeom prst="rect">
            <a:avLst/>
          </a:prstGeom>
        </p:spPr>
      </p:pic>
      <p:sp>
        <p:nvSpPr>
          <p:cNvPr id="5" name="Slide Number Placeholder 4">
            <a:extLst>
              <a:ext uri="{FF2B5EF4-FFF2-40B4-BE49-F238E27FC236}">
                <a16:creationId xmlns:a16="http://schemas.microsoft.com/office/drawing/2014/main" id="{BB2F0392-8E8B-6F44-5A52-5A6FBA712E9E}"/>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18</a:t>
            </a:fld>
            <a:endParaRPr lang="en-AT" spc="-64" dirty="0"/>
          </a:p>
        </p:txBody>
      </p:sp>
      <p:sp>
        <p:nvSpPr>
          <p:cNvPr id="4" name="object 6">
            <a:extLst>
              <a:ext uri="{FF2B5EF4-FFF2-40B4-BE49-F238E27FC236}">
                <a16:creationId xmlns:a16="http://schemas.microsoft.com/office/drawing/2014/main" id="{C8B3AE7A-A07B-14C1-0EAA-6CE1482CA327}"/>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6" name="object 6">
            <a:extLst>
              <a:ext uri="{FF2B5EF4-FFF2-40B4-BE49-F238E27FC236}">
                <a16:creationId xmlns:a16="http://schemas.microsoft.com/office/drawing/2014/main" id="{36EA1DD8-2810-0AE3-8AA3-8A246C8C6DF6}"/>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to Transport Modeling</a:t>
            </a:r>
            <a:endParaRPr lang="en-GB" b="1" dirty="0">
              <a:latin typeface="Aptos" panose="020B0004020202020204" pitchFamily="34" charset="0"/>
            </a:endParaRPr>
          </a:p>
        </p:txBody>
      </p:sp>
      <p:sp>
        <p:nvSpPr>
          <p:cNvPr id="9" name="object 3">
            <a:extLst>
              <a:ext uri="{FF2B5EF4-FFF2-40B4-BE49-F238E27FC236}">
                <a16:creationId xmlns:a16="http://schemas.microsoft.com/office/drawing/2014/main" id="{A0551BAA-729B-F5B3-4C8C-2F001FA2EF48}"/>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2.4. Types of Gravity Models</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32135028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E52A85-E945-F316-751C-A1E0281B887A}"/>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6AC15242-95F6-EF5E-3685-C48F6773B89E}"/>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03:</a:t>
            </a:r>
          </a:p>
          <a:p>
            <a:pPr algn="ctr"/>
            <a:r>
              <a:rPr lang="en-US" sz="3200" b="1" dirty="0">
                <a:solidFill>
                  <a:schemeClr val="bg1"/>
                </a:solidFill>
              </a:rPr>
              <a:t>Zoning in Transport Planning</a:t>
            </a:r>
          </a:p>
        </p:txBody>
      </p:sp>
      <p:sp>
        <p:nvSpPr>
          <p:cNvPr id="5" name="Slide Number Placeholder 4">
            <a:extLst>
              <a:ext uri="{FF2B5EF4-FFF2-40B4-BE49-F238E27FC236}">
                <a16:creationId xmlns:a16="http://schemas.microsoft.com/office/drawing/2014/main" id="{9F7DA23C-5ED7-C507-F024-D6C324D2AE1E}"/>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19</a:t>
            </a:fld>
            <a:endParaRPr lang="en-AT" spc="-64" dirty="0"/>
          </a:p>
        </p:txBody>
      </p:sp>
      <p:sp>
        <p:nvSpPr>
          <p:cNvPr id="2" name="object 6">
            <a:extLst>
              <a:ext uri="{FF2B5EF4-FFF2-40B4-BE49-F238E27FC236}">
                <a16:creationId xmlns:a16="http://schemas.microsoft.com/office/drawing/2014/main" id="{EA5323A2-8223-5CBA-7758-460B85D492D4}"/>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4" name="object 6">
            <a:extLst>
              <a:ext uri="{FF2B5EF4-FFF2-40B4-BE49-F238E27FC236}">
                <a16:creationId xmlns:a16="http://schemas.microsoft.com/office/drawing/2014/main" id="{CFD7D50C-47B3-3280-3904-F4360C8C63B9}"/>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to Transport Modeling</a:t>
            </a:r>
            <a:endParaRPr lang="en-GB" b="1" dirty="0">
              <a:latin typeface="Aptos" panose="020B0004020202020204" pitchFamily="34" charset="0"/>
            </a:endParaRPr>
          </a:p>
        </p:txBody>
      </p:sp>
    </p:spTree>
    <p:extLst>
      <p:ext uri="{BB962C8B-B14F-4D97-AF65-F5344CB8AC3E}">
        <p14:creationId xmlns:p14="http://schemas.microsoft.com/office/powerpoint/2010/main" val="40114749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2081083"/>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45D342-BEF8-60AE-617D-4B6AA5F3B8D4}"/>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DADBAC2-BCB0-C4FE-F9DD-8F6E1864D3B7}"/>
              </a:ext>
            </a:extLst>
          </p:cNvPr>
          <p:cNvSpPr txBox="1">
            <a:spLocks noGrp="1"/>
          </p:cNvSpPr>
          <p:nvPr>
            <p:ph type="title"/>
          </p:nvPr>
        </p:nvSpPr>
        <p:spPr>
          <a:xfrm>
            <a:off x="726282" y="432621"/>
            <a:ext cx="4076830" cy="385820"/>
          </a:xfrm>
          <a:prstGeom prst="rect">
            <a:avLst/>
          </a:prstGeom>
          <a:solidFill>
            <a:srgbClr val="FD001F"/>
          </a:solidFill>
        </p:spPr>
        <p:txBody>
          <a:bodyPr vert="horz" wrap="square" lIns="0" tIns="16329" rIns="0" bIns="0" rtlCol="0">
            <a:spAutoFit/>
          </a:bodyPr>
          <a:lstStyle/>
          <a:p>
            <a:pPr marL="22043" algn="l">
              <a:spcBef>
                <a:spcPts val="129"/>
              </a:spcBef>
            </a:pPr>
            <a:r>
              <a:rPr lang="en-GB" sz="2400" b="1" dirty="0">
                <a:solidFill>
                  <a:schemeClr val="bg1"/>
                </a:solidFill>
                <a:latin typeface="Aptos" panose="020B0004020202020204" pitchFamily="34" charset="0"/>
              </a:rPr>
              <a:t>3. </a:t>
            </a:r>
            <a:r>
              <a:rPr lang="en-US" sz="2400" b="1" dirty="0">
                <a:solidFill>
                  <a:schemeClr val="bg1"/>
                </a:solidFill>
              </a:rPr>
              <a:t>Zoning in Transport Planning</a:t>
            </a:r>
            <a:endParaRPr lang="en-GB" sz="2400" b="1" spc="-13" dirty="0">
              <a:solidFill>
                <a:schemeClr val="bg1"/>
              </a:solidFill>
              <a:latin typeface="Aptos" panose="020B0004020202020204" pitchFamily="34" charset="0"/>
            </a:endParaRPr>
          </a:p>
        </p:txBody>
      </p:sp>
      <p:sp>
        <p:nvSpPr>
          <p:cNvPr id="5" name="Slide Number Placeholder 4">
            <a:extLst>
              <a:ext uri="{FF2B5EF4-FFF2-40B4-BE49-F238E27FC236}">
                <a16:creationId xmlns:a16="http://schemas.microsoft.com/office/drawing/2014/main" id="{7EE79957-4656-CD2D-91CE-E6FE046545B7}"/>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20</a:t>
            </a:fld>
            <a:endParaRPr lang="en-AT" spc="-64" dirty="0"/>
          </a:p>
        </p:txBody>
      </p:sp>
      <p:sp>
        <p:nvSpPr>
          <p:cNvPr id="4" name="object 6">
            <a:extLst>
              <a:ext uri="{FF2B5EF4-FFF2-40B4-BE49-F238E27FC236}">
                <a16:creationId xmlns:a16="http://schemas.microsoft.com/office/drawing/2014/main" id="{E5B6D261-3B0F-621A-627D-045EC819CFAC}"/>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6" name="object 6">
            <a:extLst>
              <a:ext uri="{FF2B5EF4-FFF2-40B4-BE49-F238E27FC236}">
                <a16:creationId xmlns:a16="http://schemas.microsoft.com/office/drawing/2014/main" id="{E2FDA8DE-F5D0-6F61-E6C5-4188C1625E1D}"/>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to Transport Modeling</a:t>
            </a:r>
            <a:endParaRPr lang="en-GB" b="1" dirty="0">
              <a:latin typeface="Aptos" panose="020B0004020202020204" pitchFamily="34" charset="0"/>
            </a:endParaRPr>
          </a:p>
        </p:txBody>
      </p:sp>
      <p:sp>
        <p:nvSpPr>
          <p:cNvPr id="9" name="object 3">
            <a:extLst>
              <a:ext uri="{FF2B5EF4-FFF2-40B4-BE49-F238E27FC236}">
                <a16:creationId xmlns:a16="http://schemas.microsoft.com/office/drawing/2014/main" id="{CF5CD769-F232-9309-58A9-515D368E1547}"/>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3.1. What is Zoning?</a:t>
            </a:r>
            <a:endParaRPr lang="en-GB" sz="3200" b="1" dirty="0">
              <a:solidFill>
                <a:schemeClr val="tx1"/>
              </a:solidFill>
              <a:latin typeface="Aptos" panose="020B0004020202020204" pitchFamily="34" charset="0"/>
              <a:cs typeface="Arial"/>
            </a:endParaRPr>
          </a:p>
        </p:txBody>
      </p:sp>
      <p:pic>
        <p:nvPicPr>
          <p:cNvPr id="14" name="Picture 13">
            <a:extLst>
              <a:ext uri="{FF2B5EF4-FFF2-40B4-BE49-F238E27FC236}">
                <a16:creationId xmlns:a16="http://schemas.microsoft.com/office/drawing/2014/main" id="{EA00DB78-71F9-4040-5A38-41BDDB537B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03912" y="1505795"/>
            <a:ext cx="4455559" cy="3689203"/>
          </a:xfrm>
          <a:prstGeom prst="rect">
            <a:avLst/>
          </a:prstGeom>
        </p:spPr>
      </p:pic>
      <p:sp>
        <p:nvSpPr>
          <p:cNvPr id="7" name="Content Placeholder 2">
            <a:extLst>
              <a:ext uri="{FF2B5EF4-FFF2-40B4-BE49-F238E27FC236}">
                <a16:creationId xmlns:a16="http://schemas.microsoft.com/office/drawing/2014/main" id="{EA6D6384-CE1F-2479-8E73-2E971C6ABE1F}"/>
              </a:ext>
            </a:extLst>
          </p:cNvPr>
          <p:cNvSpPr txBox="1">
            <a:spLocks/>
          </p:cNvSpPr>
          <p:nvPr/>
        </p:nvSpPr>
        <p:spPr>
          <a:xfrm>
            <a:off x="726280" y="1354777"/>
            <a:ext cx="6277632" cy="4351338"/>
          </a:xfrm>
          <a:prstGeom prst="rect">
            <a:avLst/>
          </a:prstGeom>
        </p:spPr>
        <p:txBody>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285750" indent="-285750" defTabSz="914400" hangingPunct="1">
              <a:lnSpc>
                <a:spcPct val="100000"/>
              </a:lnSpc>
              <a:spcBef>
                <a:spcPts val="1200"/>
              </a:spcBef>
              <a:buFont typeface="Arial" panose="020B0604020202020204" pitchFamily="34" charset="0"/>
              <a:buChar char="•"/>
            </a:pPr>
            <a:r>
              <a:rPr lang="en-US" sz="1800" dirty="0">
                <a:solidFill>
                  <a:sysClr val="windowText" lastClr="000000"/>
                </a:solidFill>
                <a:latin typeface="Aptos" panose="020B0004020202020204" pitchFamily="34" charset="0"/>
              </a:rPr>
              <a:t>Zoning is the division of a study area into spatial units (zones) to simplify and structure transport modeling, especially for trip generation and distribution.</a:t>
            </a:r>
          </a:p>
          <a:p>
            <a:pPr marL="873572" lvl="1" indent="-285750" defTabSz="914400" hangingPunct="1">
              <a:lnSpc>
                <a:spcPct val="100000"/>
              </a:lnSpc>
              <a:spcBef>
                <a:spcPts val="1200"/>
              </a:spcBef>
              <a:buFont typeface="Arial" panose="020B0604020202020204" pitchFamily="34" charset="0"/>
              <a:buChar char="•"/>
            </a:pPr>
            <a:r>
              <a:rPr lang="en-US" sz="1800" dirty="0">
                <a:solidFill>
                  <a:sysClr val="windowText" lastClr="000000"/>
                </a:solidFill>
                <a:latin typeface="Aptos" panose="020B0004020202020204" pitchFamily="34" charset="0"/>
              </a:rPr>
              <a:t>Each zone is treated as a uniform area with shared socio-economic and land-use characteristics.</a:t>
            </a:r>
          </a:p>
          <a:p>
            <a:pPr marL="873572" lvl="1" indent="-285750" defTabSz="914400" hangingPunct="1">
              <a:lnSpc>
                <a:spcPct val="100000"/>
              </a:lnSpc>
              <a:spcBef>
                <a:spcPts val="1200"/>
              </a:spcBef>
              <a:buFont typeface="Arial" panose="020B0604020202020204" pitchFamily="34" charset="0"/>
              <a:buChar char="•"/>
            </a:pPr>
            <a:r>
              <a:rPr lang="en-US" sz="1800" dirty="0">
                <a:solidFill>
                  <a:sysClr val="windowText" lastClr="000000"/>
                </a:solidFill>
                <a:latin typeface="Aptos" panose="020B0004020202020204" pitchFamily="34" charset="0"/>
              </a:rPr>
              <a:t>Zoning allows aggregate analysis instead of analyzing each building, household, or road segment individually.</a:t>
            </a:r>
          </a:p>
          <a:p>
            <a:pPr marL="873572" lvl="1" indent="-285750" defTabSz="914400" hangingPunct="1">
              <a:lnSpc>
                <a:spcPct val="100000"/>
              </a:lnSpc>
              <a:spcBef>
                <a:spcPts val="1200"/>
              </a:spcBef>
              <a:buFont typeface="Arial" panose="020B0604020202020204" pitchFamily="34" charset="0"/>
              <a:buChar char="•"/>
            </a:pPr>
            <a:r>
              <a:rPr lang="en-US" sz="1800" dirty="0">
                <a:solidFill>
                  <a:sysClr val="windowText" lastClr="000000"/>
                </a:solidFill>
                <a:latin typeface="Aptos" panose="020B0004020202020204" pitchFamily="34" charset="0"/>
              </a:rPr>
              <a:t>In models like the Gravity Model, zones define the structure of the Origin-Destination (OD) matrix.</a:t>
            </a:r>
          </a:p>
          <a:p>
            <a:pPr marL="285750" indent="-285750" defTabSz="914400" hangingPunct="1">
              <a:lnSpc>
                <a:spcPct val="100000"/>
              </a:lnSpc>
              <a:spcBef>
                <a:spcPts val="1200"/>
              </a:spcBef>
              <a:buFont typeface="Arial" panose="020B0604020202020204" pitchFamily="34" charset="0"/>
              <a:buChar char="•"/>
            </a:pPr>
            <a:endParaRPr lang="en-US" sz="1800" dirty="0">
              <a:solidFill>
                <a:sysClr val="windowText" lastClr="000000"/>
              </a:solidFill>
              <a:latin typeface="Aptos" panose="020B0004020202020204" pitchFamily="34" charset="0"/>
            </a:endParaRPr>
          </a:p>
        </p:txBody>
      </p:sp>
    </p:spTree>
    <p:extLst>
      <p:ext uri="{BB962C8B-B14F-4D97-AF65-F5344CB8AC3E}">
        <p14:creationId xmlns:p14="http://schemas.microsoft.com/office/powerpoint/2010/main" val="2826859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2C4ED-4F68-FCEE-9DFE-C1E8E2298E7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E5347B74-E8DB-D57C-F8F1-E41ED137E0CE}"/>
              </a:ext>
            </a:extLst>
          </p:cNvPr>
          <p:cNvSpPr txBox="1">
            <a:spLocks noGrp="1"/>
          </p:cNvSpPr>
          <p:nvPr>
            <p:ph type="title"/>
          </p:nvPr>
        </p:nvSpPr>
        <p:spPr>
          <a:xfrm>
            <a:off x="726282" y="432621"/>
            <a:ext cx="4076830" cy="385820"/>
          </a:xfrm>
          <a:prstGeom prst="rect">
            <a:avLst/>
          </a:prstGeom>
          <a:solidFill>
            <a:srgbClr val="FD001F"/>
          </a:solidFill>
        </p:spPr>
        <p:txBody>
          <a:bodyPr vert="horz" wrap="square" lIns="0" tIns="16329" rIns="0" bIns="0" rtlCol="0">
            <a:spAutoFit/>
          </a:bodyPr>
          <a:lstStyle/>
          <a:p>
            <a:pPr marL="22043" algn="l">
              <a:spcBef>
                <a:spcPts val="129"/>
              </a:spcBef>
            </a:pPr>
            <a:r>
              <a:rPr lang="en-GB" sz="2400" b="1" dirty="0">
                <a:solidFill>
                  <a:schemeClr val="bg1"/>
                </a:solidFill>
                <a:latin typeface="Aptos" panose="020B0004020202020204" pitchFamily="34" charset="0"/>
              </a:rPr>
              <a:t>3. </a:t>
            </a:r>
            <a:r>
              <a:rPr lang="en-US" sz="2400" b="1" dirty="0">
                <a:solidFill>
                  <a:schemeClr val="bg1"/>
                </a:solidFill>
              </a:rPr>
              <a:t>Zoning in Transport Planning</a:t>
            </a:r>
            <a:endParaRPr lang="en-GB" sz="2400" b="1" spc="-13" dirty="0">
              <a:solidFill>
                <a:schemeClr val="bg1"/>
              </a:solidFill>
              <a:latin typeface="Aptos" panose="020B0004020202020204" pitchFamily="34" charset="0"/>
            </a:endParaRPr>
          </a:p>
        </p:txBody>
      </p:sp>
      <p:sp>
        <p:nvSpPr>
          <p:cNvPr id="5" name="Slide Number Placeholder 4">
            <a:extLst>
              <a:ext uri="{FF2B5EF4-FFF2-40B4-BE49-F238E27FC236}">
                <a16:creationId xmlns:a16="http://schemas.microsoft.com/office/drawing/2014/main" id="{B70DEB6C-0C5B-8C56-7DF8-2B33CEB3CE66}"/>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21</a:t>
            </a:fld>
            <a:endParaRPr lang="en-AT" spc="-64" dirty="0"/>
          </a:p>
        </p:txBody>
      </p:sp>
      <p:sp>
        <p:nvSpPr>
          <p:cNvPr id="4" name="object 6">
            <a:extLst>
              <a:ext uri="{FF2B5EF4-FFF2-40B4-BE49-F238E27FC236}">
                <a16:creationId xmlns:a16="http://schemas.microsoft.com/office/drawing/2014/main" id="{4372A957-8530-B133-B169-EDC5011E4A22}"/>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6" name="object 6">
            <a:extLst>
              <a:ext uri="{FF2B5EF4-FFF2-40B4-BE49-F238E27FC236}">
                <a16:creationId xmlns:a16="http://schemas.microsoft.com/office/drawing/2014/main" id="{924E1784-E6E9-9D97-E25F-7638CBC00766}"/>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to Transport Modeling</a:t>
            </a:r>
            <a:endParaRPr lang="en-GB" b="1" dirty="0">
              <a:latin typeface="Aptos" panose="020B0004020202020204" pitchFamily="34" charset="0"/>
            </a:endParaRPr>
          </a:p>
        </p:txBody>
      </p:sp>
      <p:sp>
        <p:nvSpPr>
          <p:cNvPr id="9" name="object 3">
            <a:extLst>
              <a:ext uri="{FF2B5EF4-FFF2-40B4-BE49-F238E27FC236}">
                <a16:creationId xmlns:a16="http://schemas.microsoft.com/office/drawing/2014/main" id="{DA301818-87C6-ADF6-F12F-1E820A367D18}"/>
              </a:ext>
            </a:extLst>
          </p:cNvPr>
          <p:cNvSpPr txBox="1"/>
          <p:nvPr/>
        </p:nvSpPr>
        <p:spPr>
          <a:xfrm>
            <a:off x="726280" y="893699"/>
            <a:ext cx="10733192"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3.2. How Are Zones Created?</a:t>
            </a:r>
            <a:endParaRPr lang="en-GB" sz="3200" b="1" dirty="0">
              <a:solidFill>
                <a:schemeClr val="tx1"/>
              </a:solidFill>
              <a:latin typeface="Aptos" panose="020B0004020202020204" pitchFamily="34" charset="0"/>
              <a:cs typeface="Arial"/>
            </a:endParaRPr>
          </a:p>
        </p:txBody>
      </p:sp>
      <p:sp>
        <p:nvSpPr>
          <p:cNvPr id="7" name="Content Placeholder 2">
            <a:extLst>
              <a:ext uri="{FF2B5EF4-FFF2-40B4-BE49-F238E27FC236}">
                <a16:creationId xmlns:a16="http://schemas.microsoft.com/office/drawing/2014/main" id="{7BECEBC4-8E2A-357A-7633-FDD8D2B67CCE}"/>
              </a:ext>
            </a:extLst>
          </p:cNvPr>
          <p:cNvSpPr txBox="1">
            <a:spLocks/>
          </p:cNvSpPr>
          <p:nvPr/>
        </p:nvSpPr>
        <p:spPr>
          <a:xfrm>
            <a:off x="726279" y="1354776"/>
            <a:ext cx="8246899" cy="4963099"/>
          </a:xfrm>
          <a:prstGeom prst="rect">
            <a:avLst/>
          </a:prstGeom>
        </p:spPr>
        <p:txBody>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285750" indent="-285750" defTabSz="914400" hangingPunct="1">
              <a:lnSpc>
                <a:spcPct val="100000"/>
              </a:lnSpc>
              <a:spcBef>
                <a:spcPts val="600"/>
              </a:spcBef>
              <a:buFont typeface="Arial" panose="020B0604020202020204" pitchFamily="34" charset="0"/>
              <a:buChar char="•"/>
            </a:pPr>
            <a:r>
              <a:rPr lang="en-US" sz="1600" dirty="0">
                <a:solidFill>
                  <a:sysClr val="windowText" lastClr="000000"/>
                </a:solidFill>
                <a:latin typeface="Aptos" panose="020B0004020202020204" pitchFamily="34" charset="0"/>
              </a:rPr>
              <a:t>Zones are defined based on a mix of geographic, functional, and data availability criteria:</a:t>
            </a:r>
          </a:p>
          <a:p>
            <a:pPr defTabSz="914400" hangingPunct="1">
              <a:lnSpc>
                <a:spcPct val="100000"/>
              </a:lnSpc>
              <a:spcBef>
                <a:spcPts val="600"/>
              </a:spcBef>
            </a:pPr>
            <a:r>
              <a:rPr lang="en-US" sz="1600" dirty="0">
                <a:solidFill>
                  <a:sysClr val="windowText" lastClr="000000"/>
                </a:solidFill>
                <a:latin typeface="Aptos" panose="020B0004020202020204" pitchFamily="34" charset="0"/>
              </a:rPr>
              <a:t>1. </a:t>
            </a:r>
            <a:r>
              <a:rPr lang="en-US" sz="1600" b="1" dirty="0">
                <a:solidFill>
                  <a:sysClr val="windowText" lastClr="000000"/>
                </a:solidFill>
                <a:latin typeface="Aptos" panose="020B0004020202020204" pitchFamily="34" charset="0"/>
              </a:rPr>
              <a:t>Administrative boundaries</a:t>
            </a:r>
          </a:p>
          <a:p>
            <a:pPr marL="873572" lvl="1" indent="-285750" defTabSz="914400" hangingPunct="1">
              <a:lnSpc>
                <a:spcPct val="100000"/>
              </a:lnSpc>
              <a:spcBef>
                <a:spcPts val="600"/>
              </a:spcBef>
              <a:buFont typeface="Arial" panose="020B0604020202020204" pitchFamily="34" charset="0"/>
              <a:buChar char="•"/>
            </a:pPr>
            <a:r>
              <a:rPr lang="en-US" sz="1600" dirty="0">
                <a:solidFill>
                  <a:sysClr val="windowText" lastClr="000000"/>
                </a:solidFill>
                <a:latin typeface="Aptos" panose="020B0004020202020204" pitchFamily="34" charset="0"/>
              </a:rPr>
              <a:t>Wards, districts, municipal zones</a:t>
            </a:r>
          </a:p>
          <a:p>
            <a:pPr marL="873572" lvl="1" indent="-285750" defTabSz="914400" hangingPunct="1">
              <a:lnSpc>
                <a:spcPct val="100000"/>
              </a:lnSpc>
              <a:spcBef>
                <a:spcPts val="600"/>
              </a:spcBef>
              <a:buFont typeface="Arial" panose="020B0604020202020204" pitchFamily="34" charset="0"/>
              <a:buChar char="•"/>
            </a:pPr>
            <a:r>
              <a:rPr lang="en-US" sz="1600" dirty="0">
                <a:solidFill>
                  <a:sysClr val="windowText" lastClr="000000"/>
                </a:solidFill>
                <a:latin typeface="Aptos" panose="020B0004020202020204" pitchFamily="34" charset="0"/>
              </a:rPr>
              <a:t>Easy data access (census, land use)</a:t>
            </a:r>
          </a:p>
          <a:p>
            <a:pPr defTabSz="914400" hangingPunct="1">
              <a:lnSpc>
                <a:spcPct val="100000"/>
              </a:lnSpc>
              <a:spcBef>
                <a:spcPts val="600"/>
              </a:spcBef>
            </a:pPr>
            <a:r>
              <a:rPr lang="en-US" sz="1600" dirty="0">
                <a:solidFill>
                  <a:sysClr val="windowText" lastClr="000000"/>
                </a:solidFill>
                <a:latin typeface="Aptos" panose="020B0004020202020204" pitchFamily="34" charset="0"/>
              </a:rPr>
              <a:t>2. </a:t>
            </a:r>
            <a:r>
              <a:rPr lang="en-US" sz="1600" b="1" dirty="0">
                <a:solidFill>
                  <a:sysClr val="windowText" lastClr="000000"/>
                </a:solidFill>
                <a:latin typeface="Aptos" panose="020B0004020202020204" pitchFamily="34" charset="0"/>
              </a:rPr>
              <a:t>Traffic Analysis Zones (TAZs)</a:t>
            </a:r>
          </a:p>
          <a:p>
            <a:pPr marL="873572" lvl="1" indent="-285750" defTabSz="914400" hangingPunct="1">
              <a:lnSpc>
                <a:spcPct val="100000"/>
              </a:lnSpc>
              <a:spcBef>
                <a:spcPts val="600"/>
              </a:spcBef>
              <a:buFont typeface="Arial" panose="020B0604020202020204" pitchFamily="34" charset="0"/>
              <a:buChar char="•"/>
            </a:pPr>
            <a:r>
              <a:rPr lang="en-US" sz="1600" dirty="0">
                <a:solidFill>
                  <a:sysClr val="windowText" lastClr="000000"/>
                </a:solidFill>
                <a:latin typeface="Aptos" panose="020B0004020202020204" pitchFamily="34" charset="0"/>
              </a:rPr>
              <a:t>Special units used in urban transport planning</a:t>
            </a:r>
          </a:p>
          <a:p>
            <a:pPr marL="873572" lvl="1" indent="-285750" defTabSz="914400" hangingPunct="1">
              <a:lnSpc>
                <a:spcPct val="100000"/>
              </a:lnSpc>
              <a:spcBef>
                <a:spcPts val="600"/>
              </a:spcBef>
              <a:buFont typeface="Arial" panose="020B0604020202020204" pitchFamily="34" charset="0"/>
              <a:buChar char="•"/>
            </a:pPr>
            <a:r>
              <a:rPr lang="en-US" sz="1600" dirty="0">
                <a:solidFill>
                  <a:sysClr val="windowText" lastClr="000000"/>
                </a:solidFill>
                <a:latin typeface="Aptos" panose="020B0004020202020204" pitchFamily="34" charset="0"/>
              </a:rPr>
              <a:t>Created by combining traffic flow patterns, road networks, land use types</a:t>
            </a:r>
          </a:p>
          <a:p>
            <a:pPr defTabSz="914400" hangingPunct="1">
              <a:lnSpc>
                <a:spcPct val="100000"/>
              </a:lnSpc>
              <a:spcBef>
                <a:spcPts val="600"/>
              </a:spcBef>
            </a:pPr>
            <a:r>
              <a:rPr lang="en-US" sz="1600" dirty="0">
                <a:solidFill>
                  <a:sysClr val="windowText" lastClr="000000"/>
                </a:solidFill>
                <a:latin typeface="Aptos" panose="020B0004020202020204" pitchFamily="34" charset="0"/>
              </a:rPr>
              <a:t>3. </a:t>
            </a:r>
            <a:r>
              <a:rPr lang="en-US" sz="1600" b="1" dirty="0">
                <a:solidFill>
                  <a:sysClr val="windowText" lastClr="000000"/>
                </a:solidFill>
                <a:latin typeface="Aptos" panose="020B0004020202020204" pitchFamily="34" charset="0"/>
              </a:rPr>
              <a:t>Homogeneity of land use</a:t>
            </a:r>
          </a:p>
          <a:p>
            <a:pPr marL="873572" lvl="1" indent="-285750" defTabSz="914400" hangingPunct="1">
              <a:lnSpc>
                <a:spcPct val="100000"/>
              </a:lnSpc>
              <a:spcBef>
                <a:spcPts val="600"/>
              </a:spcBef>
              <a:buFont typeface="Arial" panose="020B0604020202020204" pitchFamily="34" charset="0"/>
              <a:buChar char="•"/>
            </a:pPr>
            <a:r>
              <a:rPr lang="en-US" sz="1600" dirty="0">
                <a:solidFill>
                  <a:sysClr val="windowText" lastClr="000000"/>
                </a:solidFill>
                <a:latin typeface="Aptos" panose="020B0004020202020204" pitchFamily="34" charset="0"/>
              </a:rPr>
              <a:t>Zones often contain a similar mix (e.g., residential, industrial, commercial)</a:t>
            </a:r>
          </a:p>
          <a:p>
            <a:pPr defTabSz="914400" hangingPunct="1">
              <a:lnSpc>
                <a:spcPct val="100000"/>
              </a:lnSpc>
              <a:spcBef>
                <a:spcPts val="600"/>
              </a:spcBef>
            </a:pPr>
            <a:r>
              <a:rPr lang="en-US" sz="1600" dirty="0">
                <a:solidFill>
                  <a:sysClr val="windowText" lastClr="000000"/>
                </a:solidFill>
                <a:latin typeface="Aptos" panose="020B0004020202020204" pitchFamily="34" charset="0"/>
              </a:rPr>
              <a:t>4. </a:t>
            </a:r>
            <a:r>
              <a:rPr lang="en-US" sz="1600" b="1" dirty="0">
                <a:solidFill>
                  <a:sysClr val="windowText" lastClr="000000"/>
                </a:solidFill>
                <a:latin typeface="Aptos" panose="020B0004020202020204" pitchFamily="34" charset="0"/>
              </a:rPr>
              <a:t>Data availability</a:t>
            </a:r>
          </a:p>
          <a:p>
            <a:pPr marL="873572" lvl="1" indent="-285750" defTabSz="914400" hangingPunct="1">
              <a:lnSpc>
                <a:spcPct val="100000"/>
              </a:lnSpc>
              <a:spcBef>
                <a:spcPts val="600"/>
              </a:spcBef>
              <a:buFont typeface="Arial" panose="020B0604020202020204" pitchFamily="34" charset="0"/>
              <a:buChar char="•"/>
            </a:pPr>
            <a:r>
              <a:rPr lang="en-US" sz="1600" dirty="0">
                <a:solidFill>
                  <a:sysClr val="windowText" lastClr="000000"/>
                </a:solidFill>
                <a:latin typeface="Aptos" panose="020B0004020202020204" pitchFamily="34" charset="0"/>
              </a:rPr>
              <a:t>Defined to align with available population, employment, or trip data sources</a:t>
            </a:r>
          </a:p>
          <a:p>
            <a:pPr defTabSz="914400" hangingPunct="1">
              <a:lnSpc>
                <a:spcPct val="100000"/>
              </a:lnSpc>
              <a:spcBef>
                <a:spcPts val="600"/>
              </a:spcBef>
            </a:pPr>
            <a:r>
              <a:rPr lang="en-US" sz="1600" dirty="0">
                <a:solidFill>
                  <a:sysClr val="windowText" lastClr="000000"/>
                </a:solidFill>
                <a:latin typeface="Aptos" panose="020B0004020202020204" pitchFamily="34" charset="0"/>
              </a:rPr>
              <a:t>5. </a:t>
            </a:r>
            <a:r>
              <a:rPr lang="en-US" sz="1600" b="1" dirty="0">
                <a:solidFill>
                  <a:sysClr val="windowText" lastClr="000000"/>
                </a:solidFill>
                <a:latin typeface="Aptos" panose="020B0004020202020204" pitchFamily="34" charset="0"/>
              </a:rPr>
              <a:t>Size and shape considerations</a:t>
            </a:r>
          </a:p>
          <a:p>
            <a:pPr marL="873572" lvl="1" indent="-285750" defTabSz="914400" hangingPunct="1">
              <a:lnSpc>
                <a:spcPct val="100000"/>
              </a:lnSpc>
              <a:spcBef>
                <a:spcPts val="600"/>
              </a:spcBef>
              <a:buFont typeface="Arial" panose="020B0604020202020204" pitchFamily="34" charset="0"/>
              <a:buChar char="•"/>
            </a:pPr>
            <a:r>
              <a:rPr lang="en-US" sz="1600" dirty="0">
                <a:solidFill>
                  <a:sysClr val="windowText" lastClr="000000"/>
                </a:solidFill>
                <a:latin typeface="Aptos" panose="020B0004020202020204" pitchFamily="34" charset="0"/>
              </a:rPr>
              <a:t>Should be compact and convex if possible</a:t>
            </a:r>
          </a:p>
          <a:p>
            <a:pPr marL="873572" lvl="1" indent="-285750" defTabSz="914400" hangingPunct="1">
              <a:lnSpc>
                <a:spcPct val="100000"/>
              </a:lnSpc>
              <a:spcBef>
                <a:spcPts val="600"/>
              </a:spcBef>
              <a:buFont typeface="Arial" panose="020B0604020202020204" pitchFamily="34" charset="0"/>
              <a:buChar char="•"/>
            </a:pPr>
            <a:r>
              <a:rPr lang="en-US" sz="1600" dirty="0">
                <a:solidFill>
                  <a:sysClr val="windowText" lastClr="000000"/>
                </a:solidFill>
                <a:latin typeface="Aptos" panose="020B0004020202020204" pitchFamily="34" charset="0"/>
              </a:rPr>
              <a:t>Should minimize internal variability (e.g., all of a zone is either residential or commercial)</a:t>
            </a:r>
          </a:p>
        </p:txBody>
      </p:sp>
      <p:pic>
        <p:nvPicPr>
          <p:cNvPr id="8" name="Picture 7" descr="A map of a city&#10;&#10;AI-generated content may be incorrect.">
            <a:extLst>
              <a:ext uri="{FF2B5EF4-FFF2-40B4-BE49-F238E27FC236}">
                <a16:creationId xmlns:a16="http://schemas.microsoft.com/office/drawing/2014/main" id="{F0FB6860-59BE-1E30-3C36-9AFF41C0B28A}"/>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rcRect r="10481"/>
          <a:stretch>
            <a:fillRect/>
          </a:stretch>
        </p:blipFill>
        <p:spPr>
          <a:xfrm>
            <a:off x="8244672" y="1815854"/>
            <a:ext cx="3818479" cy="2804583"/>
          </a:xfrm>
          <a:prstGeom prst="rect">
            <a:avLst/>
          </a:prstGeom>
        </p:spPr>
      </p:pic>
      <p:sp>
        <p:nvSpPr>
          <p:cNvPr id="10" name="Rectangle 9">
            <a:extLst>
              <a:ext uri="{FF2B5EF4-FFF2-40B4-BE49-F238E27FC236}">
                <a16:creationId xmlns:a16="http://schemas.microsoft.com/office/drawing/2014/main" id="{A35652D5-E68C-2031-A87E-B8898A557A7C}"/>
              </a:ext>
            </a:extLst>
          </p:cNvPr>
          <p:cNvSpPr>
            <a:spLocks noGrp="1" noRot="1" noMove="1" noResize="1" noEditPoints="1" noAdjustHandles="1" noChangeArrowheads="1" noChangeShapeType="1"/>
          </p:cNvSpPr>
          <p:nvPr/>
        </p:nvSpPr>
        <p:spPr>
          <a:xfrm>
            <a:off x="11178896" y="1866980"/>
            <a:ext cx="884255" cy="261257"/>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4912988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EDD951-500B-E37B-2AE0-9C2DF37B5718}"/>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90C83223-577B-CAB1-3749-B59BC7FFA640}"/>
              </a:ext>
            </a:extLst>
          </p:cNvPr>
          <p:cNvSpPr txBox="1">
            <a:spLocks noGrp="1"/>
          </p:cNvSpPr>
          <p:nvPr>
            <p:ph type="title"/>
          </p:nvPr>
        </p:nvSpPr>
        <p:spPr>
          <a:xfrm>
            <a:off x="726282" y="432621"/>
            <a:ext cx="4076830" cy="385820"/>
          </a:xfrm>
          <a:prstGeom prst="rect">
            <a:avLst/>
          </a:prstGeom>
          <a:solidFill>
            <a:srgbClr val="FD001F"/>
          </a:solidFill>
        </p:spPr>
        <p:txBody>
          <a:bodyPr vert="horz" wrap="square" lIns="0" tIns="16329" rIns="0" bIns="0" rtlCol="0">
            <a:spAutoFit/>
          </a:bodyPr>
          <a:lstStyle/>
          <a:p>
            <a:pPr marL="22043" algn="l">
              <a:spcBef>
                <a:spcPts val="129"/>
              </a:spcBef>
            </a:pPr>
            <a:r>
              <a:rPr lang="en-GB" sz="2400" b="1" dirty="0">
                <a:solidFill>
                  <a:schemeClr val="bg1"/>
                </a:solidFill>
                <a:latin typeface="Aptos" panose="020B0004020202020204" pitchFamily="34" charset="0"/>
              </a:rPr>
              <a:t>3. </a:t>
            </a:r>
            <a:r>
              <a:rPr lang="en-US" sz="2400" b="1" dirty="0">
                <a:solidFill>
                  <a:schemeClr val="bg1"/>
                </a:solidFill>
              </a:rPr>
              <a:t>Zoning in Transport Planning</a:t>
            </a:r>
            <a:endParaRPr lang="en-GB" sz="2400" b="1" spc="-13" dirty="0">
              <a:solidFill>
                <a:schemeClr val="bg1"/>
              </a:solidFill>
              <a:latin typeface="Aptos" panose="020B0004020202020204" pitchFamily="34" charset="0"/>
            </a:endParaRPr>
          </a:p>
        </p:txBody>
      </p:sp>
      <p:sp>
        <p:nvSpPr>
          <p:cNvPr id="5" name="Slide Number Placeholder 4">
            <a:extLst>
              <a:ext uri="{FF2B5EF4-FFF2-40B4-BE49-F238E27FC236}">
                <a16:creationId xmlns:a16="http://schemas.microsoft.com/office/drawing/2014/main" id="{2ACD7846-022A-0162-5EFC-433B078DD76D}"/>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22</a:t>
            </a:fld>
            <a:endParaRPr lang="en-AT" spc="-64" dirty="0"/>
          </a:p>
        </p:txBody>
      </p:sp>
      <p:sp>
        <p:nvSpPr>
          <p:cNvPr id="4" name="object 6">
            <a:extLst>
              <a:ext uri="{FF2B5EF4-FFF2-40B4-BE49-F238E27FC236}">
                <a16:creationId xmlns:a16="http://schemas.microsoft.com/office/drawing/2014/main" id="{83CA3685-E11C-45A0-98B6-E8F11D84161E}"/>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6" name="object 6">
            <a:extLst>
              <a:ext uri="{FF2B5EF4-FFF2-40B4-BE49-F238E27FC236}">
                <a16:creationId xmlns:a16="http://schemas.microsoft.com/office/drawing/2014/main" id="{6A1B8BF4-EFB1-C4C7-A543-A018FB4837D9}"/>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to Transport Modeling</a:t>
            </a:r>
            <a:endParaRPr lang="en-GB" b="1" dirty="0">
              <a:latin typeface="Aptos" panose="020B0004020202020204" pitchFamily="34" charset="0"/>
            </a:endParaRPr>
          </a:p>
        </p:txBody>
      </p:sp>
      <p:sp>
        <p:nvSpPr>
          <p:cNvPr id="9" name="object 3">
            <a:extLst>
              <a:ext uri="{FF2B5EF4-FFF2-40B4-BE49-F238E27FC236}">
                <a16:creationId xmlns:a16="http://schemas.microsoft.com/office/drawing/2014/main" id="{F7D8DE2B-CB67-F881-511D-3A9283BEA8A4}"/>
              </a:ext>
            </a:extLst>
          </p:cNvPr>
          <p:cNvSpPr txBox="1"/>
          <p:nvPr/>
        </p:nvSpPr>
        <p:spPr>
          <a:xfrm>
            <a:off x="726280" y="893699"/>
            <a:ext cx="10733192"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3.3. Why zoning matters?</a:t>
            </a:r>
            <a:endParaRPr lang="en-GB" sz="3200" b="1" dirty="0">
              <a:solidFill>
                <a:schemeClr val="tx1"/>
              </a:solidFill>
              <a:latin typeface="Aptos" panose="020B0004020202020204" pitchFamily="34" charset="0"/>
              <a:cs typeface="Arial"/>
            </a:endParaRPr>
          </a:p>
        </p:txBody>
      </p:sp>
      <p:sp>
        <p:nvSpPr>
          <p:cNvPr id="7" name="Content Placeholder 2">
            <a:extLst>
              <a:ext uri="{FF2B5EF4-FFF2-40B4-BE49-F238E27FC236}">
                <a16:creationId xmlns:a16="http://schemas.microsoft.com/office/drawing/2014/main" id="{51E80FA8-98AB-8DDA-D9C2-7A069B2105DA}"/>
              </a:ext>
            </a:extLst>
          </p:cNvPr>
          <p:cNvSpPr txBox="1">
            <a:spLocks/>
          </p:cNvSpPr>
          <p:nvPr/>
        </p:nvSpPr>
        <p:spPr>
          <a:xfrm>
            <a:off x="726279" y="1354776"/>
            <a:ext cx="10733192" cy="4963099"/>
          </a:xfrm>
          <a:prstGeom prst="rect">
            <a:avLst/>
          </a:prstGeom>
        </p:spPr>
        <p:txBody>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285750" indent="-285750" defTabSz="914400" hangingPunct="1">
              <a:lnSpc>
                <a:spcPct val="100000"/>
              </a:lnSpc>
              <a:spcBef>
                <a:spcPts val="1200"/>
              </a:spcBef>
              <a:buFont typeface="Arial" panose="020B0604020202020204" pitchFamily="34" charset="0"/>
              <a:buChar char="•"/>
            </a:pPr>
            <a:r>
              <a:rPr lang="en-US" sz="1800" dirty="0">
                <a:solidFill>
                  <a:sysClr val="windowText" lastClr="000000"/>
                </a:solidFill>
                <a:latin typeface="Aptos" panose="020B0004020202020204" pitchFamily="34" charset="0"/>
              </a:rPr>
              <a:t>In trip distribution modeling, these zones serve as:</a:t>
            </a:r>
          </a:p>
          <a:p>
            <a:pPr marL="873572" lvl="1" indent="-285750" defTabSz="914400" hangingPunct="1">
              <a:lnSpc>
                <a:spcPct val="100000"/>
              </a:lnSpc>
              <a:spcBef>
                <a:spcPts val="1200"/>
              </a:spcBef>
              <a:buFont typeface="Arial" panose="020B0604020202020204" pitchFamily="34" charset="0"/>
              <a:buChar char="•"/>
            </a:pPr>
            <a:r>
              <a:rPr lang="en-US" sz="1800" b="1" dirty="0">
                <a:solidFill>
                  <a:sysClr val="windowText" lastClr="000000"/>
                </a:solidFill>
                <a:latin typeface="Aptos" panose="020B0004020202020204" pitchFamily="34" charset="0"/>
              </a:rPr>
              <a:t>Trip Production Zones (Origin zones): </a:t>
            </a:r>
            <a:r>
              <a:rPr lang="en-US" sz="1800" dirty="0">
                <a:solidFill>
                  <a:sysClr val="windowText" lastClr="000000"/>
                </a:solidFill>
                <a:latin typeface="Aptos" panose="020B0004020202020204" pitchFamily="34" charset="0"/>
              </a:rPr>
              <a:t>Where trips begin</a:t>
            </a:r>
          </a:p>
          <a:p>
            <a:pPr marL="873572" lvl="1" indent="-285750" defTabSz="914400" hangingPunct="1">
              <a:lnSpc>
                <a:spcPct val="100000"/>
              </a:lnSpc>
              <a:spcBef>
                <a:spcPts val="1200"/>
              </a:spcBef>
              <a:buFont typeface="Arial" panose="020B0604020202020204" pitchFamily="34" charset="0"/>
              <a:buChar char="•"/>
            </a:pPr>
            <a:r>
              <a:rPr lang="en-US" sz="1800" b="1" dirty="0">
                <a:solidFill>
                  <a:sysClr val="windowText" lastClr="000000"/>
                </a:solidFill>
                <a:latin typeface="Aptos" panose="020B0004020202020204" pitchFamily="34" charset="0"/>
              </a:rPr>
              <a:t>Trip Attraction Zones (Destination zones): </a:t>
            </a:r>
            <a:r>
              <a:rPr lang="en-US" sz="1800" dirty="0">
                <a:solidFill>
                  <a:sysClr val="windowText" lastClr="000000"/>
                </a:solidFill>
                <a:latin typeface="Aptos" panose="020B0004020202020204" pitchFamily="34" charset="0"/>
              </a:rPr>
              <a:t>Where trips end</a:t>
            </a:r>
          </a:p>
          <a:p>
            <a:pPr marL="285750" indent="-285750" defTabSz="914400" hangingPunct="1">
              <a:lnSpc>
                <a:spcPct val="100000"/>
              </a:lnSpc>
              <a:spcBef>
                <a:spcPts val="1200"/>
              </a:spcBef>
              <a:buFont typeface="Arial" panose="020B0604020202020204" pitchFamily="34" charset="0"/>
              <a:buChar char="•"/>
            </a:pPr>
            <a:endParaRPr lang="en-US" sz="1800" dirty="0">
              <a:solidFill>
                <a:sysClr val="windowText" lastClr="000000"/>
              </a:solidFill>
              <a:latin typeface="Aptos" panose="020B0004020202020204" pitchFamily="34" charset="0"/>
            </a:endParaRPr>
          </a:p>
        </p:txBody>
      </p:sp>
      <p:graphicFrame>
        <p:nvGraphicFramePr>
          <p:cNvPr id="11" name="Table 10">
            <a:extLst>
              <a:ext uri="{FF2B5EF4-FFF2-40B4-BE49-F238E27FC236}">
                <a16:creationId xmlns:a16="http://schemas.microsoft.com/office/drawing/2014/main" id="{E970E5EC-0AC0-4423-A0F5-48B5739EDD5C}"/>
              </a:ext>
            </a:extLst>
          </p:cNvPr>
          <p:cNvGraphicFramePr>
            <a:graphicFrameLocks noGrp="1"/>
          </p:cNvGraphicFramePr>
          <p:nvPr>
            <p:extLst>
              <p:ext uri="{D42A27DB-BD31-4B8C-83A1-F6EECF244321}">
                <p14:modId xmlns:p14="http://schemas.microsoft.com/office/powerpoint/2010/main" val="188647365"/>
              </p:ext>
            </p:extLst>
          </p:nvPr>
        </p:nvGraphicFramePr>
        <p:xfrm>
          <a:off x="1034646" y="2779358"/>
          <a:ext cx="10116458" cy="3109069"/>
        </p:xfrm>
        <a:graphic>
          <a:graphicData uri="http://schemas.openxmlformats.org/drawingml/2006/table">
            <a:tbl>
              <a:tblPr firstRow="1" bandRow="1">
                <a:tableStyleId>{EEE7283C-3CF3-47DC-8721-378D4A62B228}</a:tableStyleId>
              </a:tblPr>
              <a:tblGrid>
                <a:gridCol w="5058229">
                  <a:extLst>
                    <a:ext uri="{9D8B030D-6E8A-4147-A177-3AD203B41FA5}">
                      <a16:colId xmlns:a16="http://schemas.microsoft.com/office/drawing/2014/main" val="3279961830"/>
                    </a:ext>
                  </a:extLst>
                </a:gridCol>
                <a:gridCol w="5058229">
                  <a:extLst>
                    <a:ext uri="{9D8B030D-6E8A-4147-A177-3AD203B41FA5}">
                      <a16:colId xmlns:a16="http://schemas.microsoft.com/office/drawing/2014/main" val="1999319967"/>
                    </a:ext>
                  </a:extLst>
                </a:gridCol>
              </a:tblGrid>
              <a:tr h="548749">
                <a:tc>
                  <a:txBody>
                    <a:bodyPr/>
                    <a:lstStyle/>
                    <a:p>
                      <a:pPr algn="ctr"/>
                      <a:r>
                        <a:rPr lang="en-US" dirty="0"/>
                        <a:t>Role</a:t>
                      </a:r>
                    </a:p>
                  </a:txBody>
                  <a:tcPr/>
                </a:tc>
                <a:tc>
                  <a:txBody>
                    <a:bodyPr/>
                    <a:lstStyle/>
                    <a:p>
                      <a:pPr algn="ctr"/>
                      <a:r>
                        <a:rPr lang="en-US" dirty="0"/>
                        <a:t>Impact</a:t>
                      </a:r>
                    </a:p>
                  </a:txBody>
                  <a:tcPr/>
                </a:tc>
                <a:extLst>
                  <a:ext uri="{0D108BD9-81ED-4DB2-BD59-A6C34878D82A}">
                    <a16:rowId xmlns:a16="http://schemas.microsoft.com/office/drawing/2014/main" val="3873201309"/>
                  </a:ext>
                </a:extLst>
              </a:tr>
              <a:tr h="548749">
                <a:tc>
                  <a:txBody>
                    <a:bodyPr/>
                    <a:lstStyle/>
                    <a:p>
                      <a:r>
                        <a:rPr lang="en-US" dirty="0"/>
                        <a:t>Trip Productions (P)</a:t>
                      </a:r>
                    </a:p>
                  </a:txBody>
                  <a:tcPr/>
                </a:tc>
                <a:tc>
                  <a:txBody>
                    <a:bodyPr/>
                    <a:lstStyle/>
                    <a:p>
                      <a:r>
                        <a:rPr lang="en-US" dirty="0"/>
                        <a:t>A higher number of residents, workers, or generators in a zone increases trip generation</a:t>
                      </a:r>
                    </a:p>
                  </a:txBody>
                  <a:tcPr/>
                </a:tc>
                <a:extLst>
                  <a:ext uri="{0D108BD9-81ED-4DB2-BD59-A6C34878D82A}">
                    <a16:rowId xmlns:a16="http://schemas.microsoft.com/office/drawing/2014/main" val="3695266417"/>
                  </a:ext>
                </a:extLst>
              </a:tr>
              <a:tr h="548749">
                <a:tc>
                  <a:txBody>
                    <a:bodyPr/>
                    <a:lstStyle/>
                    <a:p>
                      <a:r>
                        <a:rPr lang="en-US" dirty="0"/>
                        <a:t>Trip Attractions (A)</a:t>
                      </a:r>
                    </a:p>
                  </a:txBody>
                  <a:tcPr/>
                </a:tc>
                <a:tc>
                  <a:txBody>
                    <a:bodyPr/>
                    <a:lstStyle/>
                    <a:p>
                      <a:r>
                        <a:rPr lang="en-US" dirty="0"/>
                        <a:t>More services, jobs, schools, or commercial centers → higher trip attraction potential</a:t>
                      </a:r>
                    </a:p>
                  </a:txBody>
                  <a:tcPr/>
                </a:tc>
                <a:extLst>
                  <a:ext uri="{0D108BD9-81ED-4DB2-BD59-A6C34878D82A}">
                    <a16:rowId xmlns:a16="http://schemas.microsoft.com/office/drawing/2014/main" val="3721881588"/>
                  </a:ext>
                </a:extLst>
              </a:tr>
              <a:tr h="548749">
                <a:tc>
                  <a:txBody>
                    <a:bodyPr/>
                    <a:lstStyle/>
                    <a:p>
                      <a:r>
                        <a:rPr lang="en-US" dirty="0"/>
                        <a:t>Zone Size &amp; Shape</a:t>
                      </a:r>
                    </a:p>
                  </a:txBody>
                  <a:tcPr/>
                </a:tc>
                <a:tc>
                  <a:txBody>
                    <a:bodyPr/>
                    <a:lstStyle/>
                    <a:p>
                      <a:r>
                        <a:rPr lang="en-US" dirty="0"/>
                        <a:t>Larger or irregular zones can distort distance/travel cost and skew results</a:t>
                      </a:r>
                    </a:p>
                  </a:txBody>
                  <a:tcPr/>
                </a:tc>
                <a:extLst>
                  <a:ext uri="{0D108BD9-81ED-4DB2-BD59-A6C34878D82A}">
                    <a16:rowId xmlns:a16="http://schemas.microsoft.com/office/drawing/2014/main" val="1733125760"/>
                  </a:ext>
                </a:extLst>
              </a:tr>
              <a:tr h="548749">
                <a:tc>
                  <a:txBody>
                    <a:bodyPr/>
                    <a:lstStyle/>
                    <a:p>
                      <a:r>
                        <a:rPr lang="en-US" dirty="0"/>
                        <a:t>Zone Count</a:t>
                      </a:r>
                    </a:p>
                  </a:txBody>
                  <a:tcPr/>
                </a:tc>
                <a:tc>
                  <a:txBody>
                    <a:bodyPr/>
                    <a:lstStyle/>
                    <a:p>
                      <a:r>
                        <a:rPr lang="en-US" dirty="0"/>
                        <a:t>Too few zones oversimplify travel; too many create data &amp; computational complexity</a:t>
                      </a:r>
                    </a:p>
                  </a:txBody>
                  <a:tcPr/>
                </a:tc>
                <a:extLst>
                  <a:ext uri="{0D108BD9-81ED-4DB2-BD59-A6C34878D82A}">
                    <a16:rowId xmlns:a16="http://schemas.microsoft.com/office/drawing/2014/main" val="1960593737"/>
                  </a:ext>
                </a:extLst>
              </a:tr>
            </a:tbl>
          </a:graphicData>
        </a:graphic>
      </p:graphicFrame>
    </p:spTree>
    <p:extLst>
      <p:ext uri="{BB962C8B-B14F-4D97-AF65-F5344CB8AC3E}">
        <p14:creationId xmlns:p14="http://schemas.microsoft.com/office/powerpoint/2010/main" val="19964653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5F39F0-5EE2-9A96-F08D-B45C303940A4}"/>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2370E11-BBDB-B3AB-82EF-0D0C21B1C1DD}"/>
              </a:ext>
            </a:extLst>
          </p:cNvPr>
          <p:cNvSpPr txBox="1">
            <a:spLocks noGrp="1"/>
          </p:cNvSpPr>
          <p:nvPr>
            <p:ph type="title"/>
          </p:nvPr>
        </p:nvSpPr>
        <p:spPr>
          <a:xfrm>
            <a:off x="726282" y="432621"/>
            <a:ext cx="4076830" cy="385820"/>
          </a:xfrm>
          <a:prstGeom prst="rect">
            <a:avLst/>
          </a:prstGeom>
          <a:solidFill>
            <a:srgbClr val="FD001F"/>
          </a:solidFill>
        </p:spPr>
        <p:txBody>
          <a:bodyPr vert="horz" wrap="square" lIns="0" tIns="16329" rIns="0" bIns="0" rtlCol="0">
            <a:spAutoFit/>
          </a:bodyPr>
          <a:lstStyle/>
          <a:p>
            <a:pPr marL="22043" algn="l">
              <a:spcBef>
                <a:spcPts val="129"/>
              </a:spcBef>
            </a:pPr>
            <a:r>
              <a:rPr lang="en-GB" sz="2400" b="1" dirty="0">
                <a:solidFill>
                  <a:schemeClr val="bg1"/>
                </a:solidFill>
                <a:latin typeface="Aptos" panose="020B0004020202020204" pitchFamily="34" charset="0"/>
              </a:rPr>
              <a:t>3. </a:t>
            </a:r>
            <a:r>
              <a:rPr lang="en-US" sz="2400" b="1" dirty="0">
                <a:solidFill>
                  <a:schemeClr val="bg1"/>
                </a:solidFill>
              </a:rPr>
              <a:t>Zoning in Transport Planning</a:t>
            </a:r>
            <a:endParaRPr lang="en-GB" sz="2400" b="1" spc="-13" dirty="0">
              <a:solidFill>
                <a:schemeClr val="bg1"/>
              </a:solidFill>
              <a:latin typeface="Aptos" panose="020B0004020202020204" pitchFamily="34" charset="0"/>
            </a:endParaRPr>
          </a:p>
        </p:txBody>
      </p:sp>
      <p:sp>
        <p:nvSpPr>
          <p:cNvPr id="5" name="Slide Number Placeholder 4">
            <a:extLst>
              <a:ext uri="{FF2B5EF4-FFF2-40B4-BE49-F238E27FC236}">
                <a16:creationId xmlns:a16="http://schemas.microsoft.com/office/drawing/2014/main" id="{03D55DD2-CA6B-DE65-42EA-6680ADAD0CC0}"/>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23</a:t>
            </a:fld>
            <a:endParaRPr lang="en-AT" spc="-64" dirty="0"/>
          </a:p>
        </p:txBody>
      </p:sp>
      <p:sp>
        <p:nvSpPr>
          <p:cNvPr id="4" name="object 6">
            <a:extLst>
              <a:ext uri="{FF2B5EF4-FFF2-40B4-BE49-F238E27FC236}">
                <a16:creationId xmlns:a16="http://schemas.microsoft.com/office/drawing/2014/main" id="{8DDE66E6-C7B4-F773-A4AB-B0344CD6F04E}"/>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6" name="object 6">
            <a:extLst>
              <a:ext uri="{FF2B5EF4-FFF2-40B4-BE49-F238E27FC236}">
                <a16:creationId xmlns:a16="http://schemas.microsoft.com/office/drawing/2014/main" id="{C0C0139D-56E2-FDD5-7206-065016F813E8}"/>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to Transport Modeling</a:t>
            </a:r>
            <a:endParaRPr lang="en-GB" b="1" dirty="0">
              <a:latin typeface="Aptos" panose="020B0004020202020204" pitchFamily="34" charset="0"/>
            </a:endParaRPr>
          </a:p>
        </p:txBody>
      </p:sp>
      <p:sp>
        <p:nvSpPr>
          <p:cNvPr id="9" name="object 3">
            <a:extLst>
              <a:ext uri="{FF2B5EF4-FFF2-40B4-BE49-F238E27FC236}">
                <a16:creationId xmlns:a16="http://schemas.microsoft.com/office/drawing/2014/main" id="{5C913971-202D-A3D1-D0C7-A7F846E68445}"/>
              </a:ext>
            </a:extLst>
          </p:cNvPr>
          <p:cNvSpPr txBox="1"/>
          <p:nvPr/>
        </p:nvSpPr>
        <p:spPr>
          <a:xfrm>
            <a:off x="726280" y="893699"/>
            <a:ext cx="10733192"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3.3. Why zoning matters? Cont.</a:t>
            </a:r>
            <a:endParaRPr lang="en-GB" sz="3200" b="1" dirty="0">
              <a:solidFill>
                <a:schemeClr val="tx1"/>
              </a:solidFill>
              <a:latin typeface="Aptos" panose="020B0004020202020204" pitchFamily="34" charset="0"/>
              <a:cs typeface="Arial"/>
            </a:endParaRPr>
          </a:p>
        </p:txBody>
      </p:sp>
      <p:sp>
        <p:nvSpPr>
          <p:cNvPr id="7" name="Content Placeholder 2">
            <a:extLst>
              <a:ext uri="{FF2B5EF4-FFF2-40B4-BE49-F238E27FC236}">
                <a16:creationId xmlns:a16="http://schemas.microsoft.com/office/drawing/2014/main" id="{B563A14C-9A8D-D3D8-0F34-FF19AF829DE0}"/>
              </a:ext>
            </a:extLst>
          </p:cNvPr>
          <p:cNvSpPr txBox="1">
            <a:spLocks/>
          </p:cNvSpPr>
          <p:nvPr/>
        </p:nvSpPr>
        <p:spPr>
          <a:xfrm>
            <a:off x="726279" y="1354776"/>
            <a:ext cx="10733192" cy="4963099"/>
          </a:xfrm>
          <a:prstGeom prst="rect">
            <a:avLst/>
          </a:prstGeom>
        </p:spPr>
        <p:txBody>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285750" indent="-285750" defTabSz="914400" hangingPunct="1">
              <a:lnSpc>
                <a:spcPct val="100000"/>
              </a:lnSpc>
              <a:spcBef>
                <a:spcPts val="1200"/>
              </a:spcBef>
              <a:buFont typeface="Arial" panose="020B0604020202020204" pitchFamily="34" charset="0"/>
              <a:buChar char="•"/>
            </a:pPr>
            <a:endParaRPr lang="en-US" sz="1800" dirty="0">
              <a:solidFill>
                <a:sysClr val="windowText" lastClr="000000"/>
              </a:solidFill>
              <a:latin typeface="Aptos" panose="020B0004020202020204" pitchFamily="34" charset="0"/>
            </a:endParaRPr>
          </a:p>
        </p:txBody>
      </p:sp>
      <p:pic>
        <p:nvPicPr>
          <p:cNvPr id="8" name="Picture 7" descr="A map of a city&#10;&#10;AI-generated content may be incorrect.">
            <a:extLst>
              <a:ext uri="{FF2B5EF4-FFF2-40B4-BE49-F238E27FC236}">
                <a16:creationId xmlns:a16="http://schemas.microsoft.com/office/drawing/2014/main" id="{551E85EE-AC46-0A5D-DD69-731E9A2D234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1478" y="1354776"/>
            <a:ext cx="5887099" cy="4929464"/>
          </a:xfrm>
          <a:prstGeom prst="rect">
            <a:avLst/>
          </a:prstGeom>
        </p:spPr>
      </p:pic>
      <p:pic>
        <p:nvPicPr>
          <p:cNvPr id="10" name="Picture 9" descr="A map of a city&#10;&#10;AI-generated content may be incorrect.">
            <a:extLst>
              <a:ext uri="{FF2B5EF4-FFF2-40B4-BE49-F238E27FC236}">
                <a16:creationId xmlns:a16="http://schemas.microsoft.com/office/drawing/2014/main" id="{077B95C9-55EF-23F0-2A8D-0B77E05A27D7}"/>
              </a:ext>
            </a:extLst>
          </p:cNvPr>
          <p:cNvPicPr>
            <a:picLocks noChangeAspect="1"/>
          </p:cNvPicPr>
          <p:nvPr/>
        </p:nvPicPr>
        <p:blipFill>
          <a:blip r:embed="rId2">
            <a:extLst>
              <a:ext uri="{28A0092B-C50C-407E-A947-70E740481C1C}">
                <a14:useLocalDpi xmlns:a14="http://schemas.microsoft.com/office/drawing/2010/main" val="0"/>
              </a:ext>
            </a:extLst>
          </a:blip>
          <a:srcRect t="66374" r="63332"/>
          <a:stretch>
            <a:fillRect/>
          </a:stretch>
        </p:blipFill>
        <p:spPr>
          <a:xfrm>
            <a:off x="6763775" y="2375271"/>
            <a:ext cx="5090639" cy="3908969"/>
          </a:xfrm>
          <a:prstGeom prst="rect">
            <a:avLst/>
          </a:prstGeom>
        </p:spPr>
      </p:pic>
    </p:spTree>
    <p:extLst>
      <p:ext uri="{BB962C8B-B14F-4D97-AF65-F5344CB8AC3E}">
        <p14:creationId xmlns:p14="http://schemas.microsoft.com/office/powerpoint/2010/main" val="37402782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04:</a:t>
            </a:r>
          </a:p>
          <a:p>
            <a:pPr algn="ctr"/>
            <a:r>
              <a:rPr lang="en-US" sz="3200" b="1" dirty="0">
                <a:solidFill>
                  <a:schemeClr val="bg1"/>
                </a:solidFill>
              </a:rPr>
              <a:t>Input Data</a:t>
            </a:r>
          </a:p>
        </p:txBody>
      </p:sp>
      <p:sp>
        <p:nvSpPr>
          <p:cNvPr id="5" name="Slide Number Placeholder 4">
            <a:extLst>
              <a:ext uri="{FF2B5EF4-FFF2-40B4-BE49-F238E27FC236}">
                <a16:creationId xmlns:a16="http://schemas.microsoft.com/office/drawing/2014/main" id="{E9392974-721D-6C2A-D6CF-A948B15AB87A}"/>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24</a:t>
            </a:fld>
            <a:endParaRPr lang="en-AT" spc="-64" dirty="0"/>
          </a:p>
        </p:txBody>
      </p:sp>
      <p:sp>
        <p:nvSpPr>
          <p:cNvPr id="2" name="object 6">
            <a:extLst>
              <a:ext uri="{FF2B5EF4-FFF2-40B4-BE49-F238E27FC236}">
                <a16:creationId xmlns:a16="http://schemas.microsoft.com/office/drawing/2014/main" id="{8A74EC80-CE22-3277-2D3E-60DDFD6BB843}"/>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4" name="object 6">
            <a:extLst>
              <a:ext uri="{FF2B5EF4-FFF2-40B4-BE49-F238E27FC236}">
                <a16:creationId xmlns:a16="http://schemas.microsoft.com/office/drawing/2014/main" id="{5E4A44FF-37F0-5F7B-8413-0AB0FE72CEBB}"/>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to Transport Modeling</a:t>
            </a:r>
            <a:endParaRPr lang="en-GB" b="1" dirty="0">
              <a:latin typeface="Aptos" panose="020B0004020202020204" pitchFamily="34" charset="0"/>
            </a:endParaRPr>
          </a:p>
        </p:txBody>
      </p:sp>
    </p:spTree>
    <p:extLst>
      <p:ext uri="{BB962C8B-B14F-4D97-AF65-F5344CB8AC3E}">
        <p14:creationId xmlns:p14="http://schemas.microsoft.com/office/powerpoint/2010/main" val="8366500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80AF7B-9B8A-77CD-5023-49BFD595D1F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0CA0E55-A40E-5719-853E-D92A307A8251}"/>
              </a:ext>
            </a:extLst>
          </p:cNvPr>
          <p:cNvSpPr txBox="1">
            <a:spLocks noGrp="1"/>
          </p:cNvSpPr>
          <p:nvPr>
            <p:ph type="title"/>
          </p:nvPr>
        </p:nvSpPr>
        <p:spPr>
          <a:xfrm>
            <a:off x="726282" y="432621"/>
            <a:ext cx="2278175" cy="385820"/>
          </a:xfrm>
          <a:prstGeom prst="rect">
            <a:avLst/>
          </a:prstGeom>
          <a:solidFill>
            <a:srgbClr val="FD001F"/>
          </a:solidFill>
        </p:spPr>
        <p:txBody>
          <a:bodyPr vert="horz" wrap="square" lIns="0" tIns="16329" rIns="0" bIns="0" rtlCol="0">
            <a:spAutoFit/>
          </a:bodyPr>
          <a:lstStyle/>
          <a:p>
            <a:pPr marL="22043" algn="l">
              <a:spcBef>
                <a:spcPts val="129"/>
              </a:spcBef>
            </a:pPr>
            <a:r>
              <a:rPr lang="en-GB" sz="2400" b="1" dirty="0">
                <a:solidFill>
                  <a:schemeClr val="bg1"/>
                </a:solidFill>
                <a:latin typeface="Aptos" panose="020B0004020202020204" pitchFamily="34" charset="0"/>
              </a:rPr>
              <a:t>4. </a:t>
            </a:r>
            <a:r>
              <a:rPr lang="en-US" sz="2400" b="1" dirty="0">
                <a:solidFill>
                  <a:schemeClr val="bg1"/>
                </a:solidFill>
              </a:rPr>
              <a:t>Input Data</a:t>
            </a:r>
            <a:endParaRPr sz="2400" b="1" spc="-13" dirty="0">
              <a:solidFill>
                <a:schemeClr val="bg1"/>
              </a:solidFill>
              <a:latin typeface="Aptos" panose="020B0004020202020204" pitchFamily="34" charset="0"/>
            </a:endParaRPr>
          </a:p>
        </p:txBody>
      </p:sp>
      <p:sp>
        <p:nvSpPr>
          <p:cNvPr id="3" name="object 3">
            <a:extLst>
              <a:ext uri="{FF2B5EF4-FFF2-40B4-BE49-F238E27FC236}">
                <a16:creationId xmlns:a16="http://schemas.microsoft.com/office/drawing/2014/main" id="{5FF636F1-7490-8730-737F-B675A48DC6D4}"/>
              </a:ext>
            </a:extLst>
          </p:cNvPr>
          <p:cNvSpPr txBox="1"/>
          <p:nvPr/>
        </p:nvSpPr>
        <p:spPr>
          <a:xfrm>
            <a:off x="726282" y="1924678"/>
            <a:ext cx="4828212" cy="1709260"/>
          </a:xfrm>
          <a:prstGeom prst="rect">
            <a:avLst/>
          </a:prstGeom>
        </p:spPr>
        <p:txBody>
          <a:bodyPr vert="horz" wrap="square" lIns="0" tIns="16329" rIns="0" bIns="0" rtlCol="0">
            <a:spAutoFit/>
          </a:bodyPr>
          <a:lstStyle/>
          <a:p>
            <a:pPr marL="302078" indent="-285750" defTabSz="1175644" hangingPunct="1">
              <a:lnSpc>
                <a:spcPct val="100000"/>
              </a:lnSpc>
              <a:spcBef>
                <a:spcPts val="600"/>
              </a:spcBef>
              <a:buFont typeface="Arial" panose="020B0604020202020204" pitchFamily="34" charset="0"/>
              <a:buChar char="•"/>
            </a:pPr>
            <a:r>
              <a:rPr lang="en-US" sz="1800" b="1" dirty="0">
                <a:latin typeface="Aptos" panose="020B0004020202020204" pitchFamily="34" charset="0"/>
              </a:rPr>
              <a:t>Productions [P]</a:t>
            </a:r>
          </a:p>
          <a:p>
            <a:pPr marL="302078" indent="-285750" defTabSz="1175644" hangingPunct="1">
              <a:lnSpc>
                <a:spcPct val="100000"/>
              </a:lnSpc>
              <a:spcBef>
                <a:spcPts val="600"/>
              </a:spcBef>
              <a:buFont typeface="Arial" panose="020B0604020202020204" pitchFamily="34" charset="0"/>
              <a:buChar char="•"/>
            </a:pPr>
            <a:r>
              <a:rPr lang="en-US" sz="1800" b="1" dirty="0">
                <a:solidFill>
                  <a:sysClr val="windowText" lastClr="000000"/>
                </a:solidFill>
                <a:latin typeface="Aptos" panose="020B0004020202020204" pitchFamily="34" charset="0"/>
                <a:cs typeface="Arial"/>
              </a:rPr>
              <a:t>Attractions [A]</a:t>
            </a:r>
          </a:p>
          <a:p>
            <a:pPr marL="302078" indent="-285750" defTabSz="1175644" hangingPunct="1">
              <a:lnSpc>
                <a:spcPct val="100000"/>
              </a:lnSpc>
              <a:spcBef>
                <a:spcPts val="600"/>
              </a:spcBef>
              <a:buFont typeface="Arial" panose="020B0604020202020204" pitchFamily="34" charset="0"/>
              <a:buChar char="•"/>
            </a:pPr>
            <a:r>
              <a:rPr lang="en-US" sz="1800" b="1" dirty="0">
                <a:solidFill>
                  <a:sysClr val="windowText" lastClr="000000"/>
                </a:solidFill>
                <a:latin typeface="Aptos" panose="020B0004020202020204" pitchFamily="34" charset="0"/>
                <a:cs typeface="Arial"/>
              </a:rPr>
              <a:t>Origin-Destination Matrix</a:t>
            </a:r>
          </a:p>
          <a:p>
            <a:pPr marL="302078" indent="-285750" defTabSz="1175644" hangingPunct="1">
              <a:lnSpc>
                <a:spcPct val="100000"/>
              </a:lnSpc>
              <a:spcBef>
                <a:spcPts val="600"/>
              </a:spcBef>
              <a:buFont typeface="Arial" panose="020B0604020202020204" pitchFamily="34" charset="0"/>
              <a:buChar char="•"/>
            </a:pPr>
            <a:r>
              <a:rPr lang="en-US" sz="1800" b="1" dirty="0">
                <a:solidFill>
                  <a:sysClr val="windowText" lastClr="000000"/>
                </a:solidFill>
                <a:latin typeface="Aptos" panose="020B0004020202020204" pitchFamily="34" charset="0"/>
                <a:cs typeface="Arial"/>
              </a:rPr>
              <a:t>Cost Matrix</a:t>
            </a:r>
          </a:p>
          <a:p>
            <a:pPr marL="302078" indent="-285750" defTabSz="1175644" hangingPunct="1">
              <a:lnSpc>
                <a:spcPct val="100000"/>
              </a:lnSpc>
              <a:spcBef>
                <a:spcPts val="600"/>
              </a:spcBef>
              <a:buFont typeface="Arial" panose="020B0604020202020204" pitchFamily="34" charset="0"/>
              <a:buChar char="•"/>
            </a:pPr>
            <a:r>
              <a:rPr lang="en-US" sz="1800" b="1" dirty="0">
                <a:solidFill>
                  <a:sysClr val="windowText" lastClr="000000"/>
                </a:solidFill>
                <a:latin typeface="Aptos" panose="020B0004020202020204" pitchFamily="34" charset="0"/>
                <a:cs typeface="Arial"/>
              </a:rPr>
              <a:t>Choose a Friction Function</a:t>
            </a:r>
            <a:endParaRPr lang="en-GB" b="1" dirty="0">
              <a:solidFill>
                <a:sysClr val="windowText" lastClr="000000"/>
              </a:solidFill>
              <a:latin typeface="Aptos" panose="020B0004020202020204" pitchFamily="34" charset="0"/>
              <a:cs typeface="Arial"/>
            </a:endParaRPr>
          </a:p>
        </p:txBody>
      </p:sp>
      <p:pic>
        <p:nvPicPr>
          <p:cNvPr id="5" name="Picture 4">
            <a:extLst>
              <a:ext uri="{FF2B5EF4-FFF2-40B4-BE49-F238E27FC236}">
                <a16:creationId xmlns:a16="http://schemas.microsoft.com/office/drawing/2014/main" id="{AC4F7358-BB2A-6F1F-8409-0D8CCAC5F7E3}"/>
              </a:ext>
            </a:extLst>
          </p:cNvPr>
          <p:cNvPicPr>
            <a:picLocks noChangeAspect="1"/>
          </p:cNvPicPr>
          <p:nvPr/>
        </p:nvPicPr>
        <p:blipFill>
          <a:blip r:embed="rId2"/>
          <a:stretch>
            <a:fillRect/>
          </a:stretch>
        </p:blipFill>
        <p:spPr>
          <a:xfrm>
            <a:off x="6095999" y="1086609"/>
            <a:ext cx="5208624" cy="2280220"/>
          </a:xfrm>
          <a:prstGeom prst="rect">
            <a:avLst/>
          </a:prstGeom>
        </p:spPr>
      </p:pic>
      <p:pic>
        <p:nvPicPr>
          <p:cNvPr id="9" name="Picture 8">
            <a:extLst>
              <a:ext uri="{FF2B5EF4-FFF2-40B4-BE49-F238E27FC236}">
                <a16:creationId xmlns:a16="http://schemas.microsoft.com/office/drawing/2014/main" id="{FD9CB15E-DBB1-ED86-FB5D-F2EFA6C96E5A}"/>
              </a:ext>
            </a:extLst>
          </p:cNvPr>
          <p:cNvPicPr>
            <a:picLocks noChangeAspect="1"/>
          </p:cNvPicPr>
          <p:nvPr/>
        </p:nvPicPr>
        <p:blipFill>
          <a:blip r:embed="rId3"/>
          <a:stretch>
            <a:fillRect/>
          </a:stretch>
        </p:blipFill>
        <p:spPr>
          <a:xfrm>
            <a:off x="6095999" y="3336427"/>
            <a:ext cx="5208624" cy="1972084"/>
          </a:xfrm>
          <a:prstGeom prst="rect">
            <a:avLst/>
          </a:prstGeom>
        </p:spPr>
      </p:pic>
      <p:cxnSp>
        <p:nvCxnSpPr>
          <p:cNvPr id="7" name="Straight Arrow Connector 6">
            <a:extLst>
              <a:ext uri="{FF2B5EF4-FFF2-40B4-BE49-F238E27FC236}">
                <a16:creationId xmlns:a16="http://schemas.microsoft.com/office/drawing/2014/main" id="{0926A834-FDA0-6EA6-3718-CDF468170A89}"/>
              </a:ext>
            </a:extLst>
          </p:cNvPr>
          <p:cNvCxnSpPr/>
          <p:nvPr/>
        </p:nvCxnSpPr>
        <p:spPr>
          <a:xfrm>
            <a:off x="3822970" y="2830749"/>
            <a:ext cx="2451370" cy="803189"/>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
        <p:nvSpPr>
          <p:cNvPr id="10" name="Slide Number Placeholder 9">
            <a:extLst>
              <a:ext uri="{FF2B5EF4-FFF2-40B4-BE49-F238E27FC236}">
                <a16:creationId xmlns:a16="http://schemas.microsoft.com/office/drawing/2014/main" id="{79C45280-6DB3-711F-4A67-5E7741D7D080}"/>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25</a:t>
            </a:fld>
            <a:endParaRPr lang="en-AT" spc="-64" dirty="0"/>
          </a:p>
        </p:txBody>
      </p:sp>
      <p:sp>
        <p:nvSpPr>
          <p:cNvPr id="4" name="object 6">
            <a:extLst>
              <a:ext uri="{FF2B5EF4-FFF2-40B4-BE49-F238E27FC236}">
                <a16:creationId xmlns:a16="http://schemas.microsoft.com/office/drawing/2014/main" id="{3FE39E17-40C4-9A09-BC17-E69DB4EB8470}"/>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6" name="object 6">
            <a:extLst>
              <a:ext uri="{FF2B5EF4-FFF2-40B4-BE49-F238E27FC236}">
                <a16:creationId xmlns:a16="http://schemas.microsoft.com/office/drawing/2014/main" id="{E3C111E8-9E05-1CAC-A33A-4F4C125B7383}"/>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to Transport Modeling</a:t>
            </a:r>
            <a:endParaRPr lang="en-GB" b="1" dirty="0">
              <a:latin typeface="Aptos" panose="020B0004020202020204" pitchFamily="34" charset="0"/>
            </a:endParaRPr>
          </a:p>
        </p:txBody>
      </p:sp>
      <p:sp>
        <p:nvSpPr>
          <p:cNvPr id="8" name="object 3">
            <a:extLst>
              <a:ext uri="{FF2B5EF4-FFF2-40B4-BE49-F238E27FC236}">
                <a16:creationId xmlns:a16="http://schemas.microsoft.com/office/drawing/2014/main" id="{2F2E2638-399C-8462-5976-FB2B794D1E90}"/>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4.1. </a:t>
            </a:r>
            <a:r>
              <a:rPr lang="en-GB" b="1" dirty="0">
                <a:solidFill>
                  <a:schemeClr val="tx1"/>
                </a:solidFill>
                <a:latin typeface="Aptos" panose="020B0004020202020204" pitchFamily="34" charset="0"/>
              </a:rPr>
              <a:t>Required Input Data</a:t>
            </a:r>
            <a:endParaRPr lang="en-GB" sz="3200" b="1" dirty="0">
              <a:solidFill>
                <a:schemeClr val="tx1"/>
              </a:solidFill>
              <a:latin typeface="Aptos" panose="020B0004020202020204" pitchFamily="34" charset="0"/>
              <a:cs typeface="Arial"/>
            </a:endParaRPr>
          </a:p>
        </p:txBody>
      </p:sp>
      <p:sp>
        <p:nvSpPr>
          <p:cNvPr id="11" name="TextBox 10">
            <a:extLst>
              <a:ext uri="{FF2B5EF4-FFF2-40B4-BE49-F238E27FC236}">
                <a16:creationId xmlns:a16="http://schemas.microsoft.com/office/drawing/2014/main" id="{54462A60-1474-54E9-287B-092814170C1F}"/>
              </a:ext>
            </a:extLst>
          </p:cNvPr>
          <p:cNvSpPr txBox="1"/>
          <p:nvPr/>
        </p:nvSpPr>
        <p:spPr>
          <a:xfrm>
            <a:off x="8179359" y="5165205"/>
            <a:ext cx="1688123" cy="258532"/>
          </a:xfrm>
          <a:prstGeom prst="rect">
            <a:avLst/>
          </a:prstGeom>
          <a:noFill/>
        </p:spPr>
        <p:txBody>
          <a:bodyPr wrap="square" rtlCol="0">
            <a:spAutoFit/>
          </a:bodyPr>
          <a:lstStyle/>
          <a:p>
            <a:r>
              <a:rPr lang="en-US" sz="1200" dirty="0"/>
              <a:t>OD Matrix</a:t>
            </a:r>
          </a:p>
        </p:txBody>
      </p:sp>
      <p:sp>
        <p:nvSpPr>
          <p:cNvPr id="12" name="TextBox 11">
            <a:extLst>
              <a:ext uri="{FF2B5EF4-FFF2-40B4-BE49-F238E27FC236}">
                <a16:creationId xmlns:a16="http://schemas.microsoft.com/office/drawing/2014/main" id="{3749A4FE-C9CA-CA06-EC31-2A27584F438D}"/>
              </a:ext>
            </a:extLst>
          </p:cNvPr>
          <p:cNvSpPr txBox="1"/>
          <p:nvPr/>
        </p:nvSpPr>
        <p:spPr>
          <a:xfrm>
            <a:off x="8179358" y="3029577"/>
            <a:ext cx="1688123" cy="258532"/>
          </a:xfrm>
          <a:prstGeom prst="rect">
            <a:avLst/>
          </a:prstGeom>
          <a:noFill/>
        </p:spPr>
        <p:txBody>
          <a:bodyPr wrap="square" rtlCol="0">
            <a:spAutoFit/>
          </a:bodyPr>
          <a:lstStyle/>
          <a:p>
            <a:r>
              <a:rPr lang="en-US" sz="1200" dirty="0"/>
              <a:t>P &amp; A table</a:t>
            </a:r>
          </a:p>
        </p:txBody>
      </p:sp>
    </p:spTree>
    <p:extLst>
      <p:ext uri="{BB962C8B-B14F-4D97-AF65-F5344CB8AC3E}">
        <p14:creationId xmlns:p14="http://schemas.microsoft.com/office/powerpoint/2010/main" val="14370228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48B1A6-90F1-5CDA-68B6-D63599EA9A44}"/>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87DF100-3847-DF4A-CDF1-EC5FFAE4A232}"/>
              </a:ext>
            </a:extLst>
          </p:cNvPr>
          <p:cNvSpPr txBox="1">
            <a:spLocks noGrp="1"/>
          </p:cNvSpPr>
          <p:nvPr>
            <p:ph type="title"/>
          </p:nvPr>
        </p:nvSpPr>
        <p:spPr>
          <a:xfrm>
            <a:off x="726282" y="432621"/>
            <a:ext cx="2278173" cy="385820"/>
          </a:xfrm>
          <a:prstGeom prst="rect">
            <a:avLst/>
          </a:prstGeom>
          <a:solidFill>
            <a:srgbClr val="FD001F"/>
          </a:solidFill>
        </p:spPr>
        <p:txBody>
          <a:bodyPr vert="horz" wrap="square" lIns="0" tIns="16329" rIns="0" bIns="0" rtlCol="0">
            <a:spAutoFit/>
          </a:bodyPr>
          <a:lstStyle/>
          <a:p>
            <a:pPr marL="22043" algn="l" defTabSz="914400" hangingPunct="1">
              <a:lnSpc>
                <a:spcPct val="100000"/>
              </a:lnSpc>
              <a:spcBef>
                <a:spcPts val="129"/>
              </a:spcBef>
            </a:pPr>
            <a:r>
              <a:rPr lang="en-GB" sz="2400" b="1" dirty="0">
                <a:solidFill>
                  <a:schemeClr val="bg1"/>
                </a:solidFill>
                <a:latin typeface="Aptos" panose="020B0004020202020204" pitchFamily="34" charset="0"/>
              </a:rPr>
              <a:t>4. </a:t>
            </a:r>
            <a:r>
              <a:rPr lang="en-GB" sz="2400" b="1" dirty="0">
                <a:solidFill>
                  <a:schemeClr val="bg1"/>
                </a:solidFill>
              </a:rPr>
              <a:t>Input Data</a:t>
            </a:r>
            <a:endParaRPr lang="en-GB" sz="2400" b="1" spc="-13" dirty="0">
              <a:solidFill>
                <a:schemeClr val="bg1"/>
              </a:solidFill>
              <a:latin typeface="Aptos" panose="020B0004020202020204" pitchFamily="34" charset="0"/>
            </a:endParaRPr>
          </a:p>
        </p:txBody>
      </p:sp>
      <p:pic>
        <p:nvPicPr>
          <p:cNvPr id="11" name="Picture 10">
            <a:extLst>
              <a:ext uri="{FF2B5EF4-FFF2-40B4-BE49-F238E27FC236}">
                <a16:creationId xmlns:a16="http://schemas.microsoft.com/office/drawing/2014/main" id="{12558BE8-0431-513C-9ADD-9D8B5F932A1F}"/>
              </a:ext>
            </a:extLst>
          </p:cNvPr>
          <p:cNvPicPr>
            <a:picLocks noChangeAspect="1"/>
          </p:cNvPicPr>
          <p:nvPr/>
        </p:nvPicPr>
        <p:blipFill>
          <a:blip r:embed="rId2"/>
          <a:srcRect b="2752"/>
          <a:stretch>
            <a:fillRect/>
          </a:stretch>
        </p:blipFill>
        <p:spPr>
          <a:xfrm>
            <a:off x="2118450" y="1297500"/>
            <a:ext cx="7973538" cy="4882236"/>
          </a:xfrm>
          <a:prstGeom prst="rect">
            <a:avLst/>
          </a:prstGeom>
        </p:spPr>
      </p:pic>
      <p:sp>
        <p:nvSpPr>
          <p:cNvPr id="4" name="Slide Number Placeholder 3">
            <a:extLst>
              <a:ext uri="{FF2B5EF4-FFF2-40B4-BE49-F238E27FC236}">
                <a16:creationId xmlns:a16="http://schemas.microsoft.com/office/drawing/2014/main" id="{54CA8BB5-37D8-9E45-0500-8F5F0FF1A617}"/>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26</a:t>
            </a:fld>
            <a:endParaRPr lang="en-AT" spc="-64" dirty="0"/>
          </a:p>
        </p:txBody>
      </p:sp>
      <p:sp>
        <p:nvSpPr>
          <p:cNvPr id="3" name="object 6">
            <a:extLst>
              <a:ext uri="{FF2B5EF4-FFF2-40B4-BE49-F238E27FC236}">
                <a16:creationId xmlns:a16="http://schemas.microsoft.com/office/drawing/2014/main" id="{6483F20D-1AD7-E3FB-902D-CF0112EEF5CE}"/>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5" name="object 6">
            <a:extLst>
              <a:ext uri="{FF2B5EF4-FFF2-40B4-BE49-F238E27FC236}">
                <a16:creationId xmlns:a16="http://schemas.microsoft.com/office/drawing/2014/main" id="{FF64FBDD-F862-CADD-7CB2-33088B41BA6F}"/>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to Transport Modeling</a:t>
            </a:r>
            <a:endParaRPr lang="en-GB" b="1" dirty="0">
              <a:latin typeface="Aptos" panose="020B0004020202020204" pitchFamily="34" charset="0"/>
            </a:endParaRPr>
          </a:p>
        </p:txBody>
      </p:sp>
      <p:sp>
        <p:nvSpPr>
          <p:cNvPr id="6" name="object 3">
            <a:extLst>
              <a:ext uri="{FF2B5EF4-FFF2-40B4-BE49-F238E27FC236}">
                <a16:creationId xmlns:a16="http://schemas.microsoft.com/office/drawing/2014/main" id="{5B2BFD44-A44F-82AB-0D03-70CCF195334D}"/>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4.2. </a:t>
            </a:r>
            <a:r>
              <a:rPr lang="en-GB" b="1" dirty="0">
                <a:solidFill>
                  <a:schemeClr val="tx1"/>
                </a:solidFill>
                <a:latin typeface="Aptos" panose="020B0004020202020204" pitchFamily="34" charset="0"/>
              </a:rPr>
              <a:t>Origin-Destination Matrix</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19514551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693DA6-1160-A96D-4202-C352BD4E580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7BFABD46-A6E6-A870-1837-B519D9D6F236}"/>
              </a:ext>
            </a:extLst>
          </p:cNvPr>
          <p:cNvSpPr txBox="1">
            <a:spLocks noGrp="1"/>
          </p:cNvSpPr>
          <p:nvPr>
            <p:ph type="title"/>
          </p:nvPr>
        </p:nvSpPr>
        <p:spPr>
          <a:xfrm>
            <a:off x="726282" y="432621"/>
            <a:ext cx="2278171" cy="385820"/>
          </a:xfrm>
          <a:prstGeom prst="rect">
            <a:avLst/>
          </a:prstGeom>
          <a:solidFill>
            <a:srgbClr val="FD001F"/>
          </a:solidFill>
        </p:spPr>
        <p:txBody>
          <a:bodyPr vert="horz" wrap="square" lIns="0" tIns="16329" rIns="0" bIns="0" rtlCol="0">
            <a:spAutoFit/>
          </a:bodyPr>
          <a:lstStyle/>
          <a:p>
            <a:pPr marL="22043" algn="l" defTabSz="914400" hangingPunct="1">
              <a:lnSpc>
                <a:spcPct val="100000"/>
              </a:lnSpc>
              <a:spcBef>
                <a:spcPts val="129"/>
              </a:spcBef>
            </a:pPr>
            <a:r>
              <a:rPr lang="en-GB" sz="2400" b="1" dirty="0">
                <a:solidFill>
                  <a:schemeClr val="bg1"/>
                </a:solidFill>
                <a:latin typeface="Aptos" panose="020B0004020202020204" pitchFamily="34" charset="0"/>
              </a:rPr>
              <a:t>4. </a:t>
            </a:r>
            <a:r>
              <a:rPr lang="en-GB" sz="2400" b="1" dirty="0">
                <a:solidFill>
                  <a:schemeClr val="bg1"/>
                </a:solidFill>
              </a:rPr>
              <a:t>Input Data</a:t>
            </a:r>
            <a:endParaRPr lang="en-GB" sz="2400" b="1" spc="-13" dirty="0">
              <a:solidFill>
                <a:schemeClr val="bg1"/>
              </a:solidFill>
              <a:latin typeface="Aptos" panose="020B0004020202020204" pitchFamily="34" charset="0"/>
            </a:endParaRPr>
          </a:p>
        </p:txBody>
      </p:sp>
      <p:sp>
        <p:nvSpPr>
          <p:cNvPr id="3" name="object 3">
            <a:extLst>
              <a:ext uri="{FF2B5EF4-FFF2-40B4-BE49-F238E27FC236}">
                <a16:creationId xmlns:a16="http://schemas.microsoft.com/office/drawing/2014/main" id="{2555FD24-2C9E-5F5A-5F88-C856DEDFF1BD}"/>
              </a:ext>
            </a:extLst>
          </p:cNvPr>
          <p:cNvSpPr txBox="1"/>
          <p:nvPr/>
        </p:nvSpPr>
        <p:spPr>
          <a:xfrm>
            <a:off x="726282" y="1924678"/>
            <a:ext cx="4497471" cy="570486"/>
          </a:xfrm>
          <a:prstGeom prst="rect">
            <a:avLst/>
          </a:prstGeom>
        </p:spPr>
        <p:txBody>
          <a:bodyPr vert="horz" wrap="square" lIns="0" tIns="16329" rIns="0" bIns="0" rtlCol="0">
            <a:spAutoFit/>
          </a:bodyPr>
          <a:lstStyle/>
          <a:p>
            <a:pPr marL="302078" indent="-285750" defTabSz="1175644" hangingPunct="1">
              <a:lnSpc>
                <a:spcPct val="100000"/>
              </a:lnSpc>
              <a:spcBef>
                <a:spcPts val="600"/>
              </a:spcBef>
              <a:buFont typeface="Arial" panose="020B0604020202020204" pitchFamily="34" charset="0"/>
              <a:buChar char="•"/>
            </a:pPr>
            <a:r>
              <a:rPr lang="en-US" sz="1800" dirty="0">
                <a:latin typeface="Aptos" panose="020B0004020202020204" pitchFamily="34" charset="0"/>
              </a:rPr>
              <a:t>Selected </a:t>
            </a:r>
            <a:r>
              <a:rPr lang="en-US" sz="1800" dirty="0" err="1">
                <a:latin typeface="Aptos" panose="020B0004020202020204" pitchFamily="34" charset="0"/>
              </a:rPr>
              <a:t>Fij</a:t>
            </a:r>
            <a:r>
              <a:rPr lang="en-US" sz="1800" dirty="0">
                <a:latin typeface="Aptos" panose="020B0004020202020204" pitchFamily="34" charset="0"/>
              </a:rPr>
              <a:t> (Friction Factor) = </a:t>
            </a:r>
            <a:r>
              <a:rPr lang="en-US" sz="1800" b="1" dirty="0">
                <a:latin typeface="Aptos" panose="020B0004020202020204" pitchFamily="34" charset="0"/>
              </a:rPr>
              <a:t>Inverse Square </a:t>
            </a:r>
            <a:r>
              <a:rPr lang="en-US" sz="1800" b="1" dirty="0" err="1">
                <a:latin typeface="Aptos" panose="020B0004020202020204" pitchFamily="34" charset="0"/>
              </a:rPr>
              <a:t>Fn</a:t>
            </a:r>
            <a:endParaRPr lang="en-GB" b="1" dirty="0">
              <a:solidFill>
                <a:sysClr val="windowText" lastClr="000000"/>
              </a:solidFill>
              <a:latin typeface="Aptos" panose="020B0004020202020204" pitchFamily="34" charset="0"/>
              <a:cs typeface="Arial"/>
            </a:endParaRPr>
          </a:p>
        </p:txBody>
      </p:sp>
      <p:pic>
        <p:nvPicPr>
          <p:cNvPr id="7" name="Picture 6">
            <a:extLst>
              <a:ext uri="{FF2B5EF4-FFF2-40B4-BE49-F238E27FC236}">
                <a16:creationId xmlns:a16="http://schemas.microsoft.com/office/drawing/2014/main" id="{0D7897C8-A91E-97D0-0929-6904355AF086}"/>
              </a:ext>
            </a:extLst>
          </p:cNvPr>
          <p:cNvPicPr>
            <a:picLocks noChangeAspect="1"/>
          </p:cNvPicPr>
          <p:nvPr/>
        </p:nvPicPr>
        <p:blipFill>
          <a:blip r:embed="rId2"/>
          <a:stretch>
            <a:fillRect/>
          </a:stretch>
        </p:blipFill>
        <p:spPr>
          <a:xfrm>
            <a:off x="5348340" y="1503680"/>
            <a:ext cx="6456215" cy="4167545"/>
          </a:xfrm>
          <a:prstGeom prst="rect">
            <a:avLst/>
          </a:prstGeom>
        </p:spPr>
      </p:pic>
      <p:pic>
        <p:nvPicPr>
          <p:cNvPr id="12" name="Picture 11">
            <a:extLst>
              <a:ext uri="{FF2B5EF4-FFF2-40B4-BE49-F238E27FC236}">
                <a16:creationId xmlns:a16="http://schemas.microsoft.com/office/drawing/2014/main" id="{DD2C7DEA-4A78-B745-04CC-CE76A77C7B2A}"/>
              </a:ext>
            </a:extLst>
          </p:cNvPr>
          <p:cNvPicPr>
            <a:picLocks noChangeAspect="1"/>
          </p:cNvPicPr>
          <p:nvPr/>
        </p:nvPicPr>
        <p:blipFill>
          <a:blip r:embed="rId3"/>
          <a:stretch>
            <a:fillRect/>
          </a:stretch>
        </p:blipFill>
        <p:spPr>
          <a:xfrm>
            <a:off x="726281" y="3059379"/>
            <a:ext cx="4828213" cy="2144907"/>
          </a:xfrm>
          <a:prstGeom prst="rect">
            <a:avLst/>
          </a:prstGeom>
        </p:spPr>
      </p:pic>
      <p:sp>
        <p:nvSpPr>
          <p:cNvPr id="5" name="Slide Number Placeholder 4">
            <a:extLst>
              <a:ext uri="{FF2B5EF4-FFF2-40B4-BE49-F238E27FC236}">
                <a16:creationId xmlns:a16="http://schemas.microsoft.com/office/drawing/2014/main" id="{AD67C896-56E7-9FFA-E5AC-F6A25D74A792}"/>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27</a:t>
            </a:fld>
            <a:endParaRPr lang="en-AT" spc="-64" dirty="0"/>
          </a:p>
        </p:txBody>
      </p:sp>
      <p:sp>
        <p:nvSpPr>
          <p:cNvPr id="4" name="object 6">
            <a:extLst>
              <a:ext uri="{FF2B5EF4-FFF2-40B4-BE49-F238E27FC236}">
                <a16:creationId xmlns:a16="http://schemas.microsoft.com/office/drawing/2014/main" id="{EE74CAEE-4D78-7383-8B1F-B37EB5C14326}"/>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6" name="object 6">
            <a:extLst>
              <a:ext uri="{FF2B5EF4-FFF2-40B4-BE49-F238E27FC236}">
                <a16:creationId xmlns:a16="http://schemas.microsoft.com/office/drawing/2014/main" id="{CACEA8E6-07F6-9460-D716-1AAB11E36171}"/>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to Transport Modeling</a:t>
            </a:r>
            <a:endParaRPr lang="en-GB" b="1" dirty="0">
              <a:latin typeface="Aptos" panose="020B0004020202020204" pitchFamily="34" charset="0"/>
            </a:endParaRPr>
          </a:p>
        </p:txBody>
      </p:sp>
      <p:sp>
        <p:nvSpPr>
          <p:cNvPr id="8" name="object 3">
            <a:extLst>
              <a:ext uri="{FF2B5EF4-FFF2-40B4-BE49-F238E27FC236}">
                <a16:creationId xmlns:a16="http://schemas.microsoft.com/office/drawing/2014/main" id="{46B8E66E-11CA-3190-0E28-512EF320B0D1}"/>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4.3. </a:t>
            </a:r>
            <a:r>
              <a:rPr lang="en-GB" b="1" dirty="0" err="1">
                <a:solidFill>
                  <a:schemeClr val="tx1"/>
                </a:solidFill>
                <a:latin typeface="Aptos" panose="020B0004020202020204" pitchFamily="34" charset="0"/>
              </a:rPr>
              <a:t>Fij</a:t>
            </a:r>
            <a:r>
              <a:rPr lang="en-GB" b="1" dirty="0">
                <a:solidFill>
                  <a:schemeClr val="tx1"/>
                </a:solidFill>
                <a:latin typeface="Aptos" panose="020B0004020202020204" pitchFamily="34" charset="0"/>
              </a:rPr>
              <a:t> – Friction Factor &amp; Cost Matrix</a:t>
            </a:r>
            <a:endParaRPr lang="en-GB" sz="3200" b="1" dirty="0">
              <a:solidFill>
                <a:schemeClr val="tx1"/>
              </a:solidFill>
              <a:latin typeface="Aptos" panose="020B0004020202020204" pitchFamily="34" charset="0"/>
              <a:cs typeface="Arial"/>
            </a:endParaRPr>
          </a:p>
        </p:txBody>
      </p:sp>
      <p:sp>
        <p:nvSpPr>
          <p:cNvPr id="9" name="TextBox 8">
            <a:extLst>
              <a:ext uri="{FF2B5EF4-FFF2-40B4-BE49-F238E27FC236}">
                <a16:creationId xmlns:a16="http://schemas.microsoft.com/office/drawing/2014/main" id="{730C98FF-3719-F2D7-4932-CDD568F30783}"/>
              </a:ext>
            </a:extLst>
          </p:cNvPr>
          <p:cNvSpPr txBox="1"/>
          <p:nvPr/>
        </p:nvSpPr>
        <p:spPr>
          <a:xfrm>
            <a:off x="8269793" y="5671225"/>
            <a:ext cx="2672862" cy="286232"/>
          </a:xfrm>
          <a:prstGeom prst="rect">
            <a:avLst/>
          </a:prstGeom>
          <a:noFill/>
        </p:spPr>
        <p:txBody>
          <a:bodyPr wrap="square" rtlCol="0">
            <a:spAutoFit/>
          </a:bodyPr>
          <a:lstStyle/>
          <a:p>
            <a:r>
              <a:rPr lang="en-US" sz="1400" dirty="0"/>
              <a:t>Cost Matrix</a:t>
            </a:r>
          </a:p>
        </p:txBody>
      </p:sp>
    </p:spTree>
    <p:extLst>
      <p:ext uri="{BB962C8B-B14F-4D97-AF65-F5344CB8AC3E}">
        <p14:creationId xmlns:p14="http://schemas.microsoft.com/office/powerpoint/2010/main" val="6412961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B676D1-56E5-7289-EAB2-67A577332578}"/>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243FA277-0E49-AD56-D8D3-F4781546A1C9}"/>
              </a:ext>
            </a:extLst>
          </p:cNvPr>
          <p:cNvSpPr txBox="1">
            <a:spLocks noGrp="1"/>
          </p:cNvSpPr>
          <p:nvPr>
            <p:ph type="title"/>
          </p:nvPr>
        </p:nvSpPr>
        <p:spPr>
          <a:xfrm>
            <a:off x="726282" y="432621"/>
            <a:ext cx="2278169" cy="385820"/>
          </a:xfrm>
          <a:prstGeom prst="rect">
            <a:avLst/>
          </a:prstGeom>
          <a:solidFill>
            <a:srgbClr val="FD001F"/>
          </a:solidFill>
        </p:spPr>
        <p:txBody>
          <a:bodyPr vert="horz" wrap="square" lIns="0" tIns="16329" rIns="0" bIns="0" rtlCol="0">
            <a:spAutoFit/>
          </a:bodyPr>
          <a:lstStyle/>
          <a:p>
            <a:pPr marL="22043" algn="l" defTabSz="914400" hangingPunct="1">
              <a:lnSpc>
                <a:spcPct val="100000"/>
              </a:lnSpc>
              <a:spcBef>
                <a:spcPts val="129"/>
              </a:spcBef>
            </a:pPr>
            <a:r>
              <a:rPr lang="en-GB" sz="2400" b="1" dirty="0">
                <a:solidFill>
                  <a:schemeClr val="bg1"/>
                </a:solidFill>
                <a:latin typeface="Aptos" panose="020B0004020202020204" pitchFamily="34" charset="0"/>
              </a:rPr>
              <a:t>4. </a:t>
            </a:r>
            <a:r>
              <a:rPr lang="en-GB" sz="2400" b="1" dirty="0">
                <a:solidFill>
                  <a:schemeClr val="bg1"/>
                </a:solidFill>
              </a:rPr>
              <a:t>Input Data</a:t>
            </a:r>
            <a:endParaRPr lang="en-GB" sz="2400" b="1" spc="-13" dirty="0">
              <a:solidFill>
                <a:schemeClr val="bg1"/>
              </a:solidFill>
              <a:latin typeface="Aptos" panose="020B0004020202020204" pitchFamily="34" charset="0"/>
            </a:endParaRPr>
          </a:p>
        </p:txBody>
      </p:sp>
      <p:sp>
        <p:nvSpPr>
          <p:cNvPr id="3" name="object 3">
            <a:extLst>
              <a:ext uri="{FF2B5EF4-FFF2-40B4-BE49-F238E27FC236}">
                <a16:creationId xmlns:a16="http://schemas.microsoft.com/office/drawing/2014/main" id="{8579085B-52B4-C1E5-6D98-A66476B68C58}"/>
              </a:ext>
            </a:extLst>
          </p:cNvPr>
          <p:cNvSpPr txBox="1"/>
          <p:nvPr/>
        </p:nvSpPr>
        <p:spPr>
          <a:xfrm>
            <a:off x="726282" y="1415065"/>
            <a:ext cx="7522774" cy="647430"/>
          </a:xfrm>
          <a:prstGeom prst="rect">
            <a:avLst/>
          </a:prstGeom>
        </p:spPr>
        <p:txBody>
          <a:bodyPr vert="horz" wrap="square" lIns="0" tIns="16329" rIns="0" bIns="0" rtlCol="0">
            <a:spAutoFit/>
          </a:bodyPr>
          <a:lstStyle/>
          <a:p>
            <a:pPr marL="302078" indent="-285750" defTabSz="1175644" hangingPunct="1">
              <a:lnSpc>
                <a:spcPct val="100000"/>
              </a:lnSpc>
              <a:spcBef>
                <a:spcPts val="600"/>
              </a:spcBef>
              <a:buFont typeface="Arial" panose="020B0604020202020204" pitchFamily="34" charset="0"/>
              <a:buChar char="•"/>
            </a:pPr>
            <a:r>
              <a:rPr lang="en-US" sz="1800" dirty="0">
                <a:latin typeface="Aptos" panose="020B0004020202020204" pitchFamily="34" charset="0"/>
              </a:rPr>
              <a:t>Apply the values and calculate the </a:t>
            </a:r>
            <a:r>
              <a:rPr lang="en-US" sz="1800" dirty="0" err="1">
                <a:latin typeface="Aptos" panose="020B0004020202020204" pitchFamily="34" charset="0"/>
              </a:rPr>
              <a:t>Tij</a:t>
            </a:r>
            <a:r>
              <a:rPr lang="en-US" sz="1800" dirty="0">
                <a:latin typeface="Aptos" panose="020B0004020202020204" pitchFamily="34" charset="0"/>
              </a:rPr>
              <a:t> values and create the below table</a:t>
            </a:r>
          </a:p>
          <a:p>
            <a:pPr marL="302078" indent="-285750" defTabSz="1175644" hangingPunct="1">
              <a:lnSpc>
                <a:spcPct val="100000"/>
              </a:lnSpc>
              <a:spcBef>
                <a:spcPts val="600"/>
              </a:spcBef>
              <a:buFont typeface="Arial" panose="020B0604020202020204" pitchFamily="34" charset="0"/>
              <a:buChar char="•"/>
            </a:pPr>
            <a:r>
              <a:rPr lang="en-US" sz="1800" dirty="0">
                <a:solidFill>
                  <a:sysClr val="windowText" lastClr="000000"/>
                </a:solidFill>
                <a:latin typeface="Aptos" panose="020B0004020202020204" pitchFamily="34" charset="0"/>
                <a:cs typeface="Arial"/>
              </a:rPr>
              <a:t>Apply balancing factors, </a:t>
            </a:r>
            <a:r>
              <a:rPr lang="en-US" sz="1800" dirty="0" err="1">
                <a:solidFill>
                  <a:sysClr val="windowText" lastClr="000000"/>
                </a:solidFill>
                <a:latin typeface="Aptos" panose="020B0004020202020204" pitchFamily="34" charset="0"/>
                <a:cs typeface="Arial"/>
              </a:rPr>
              <a:t>bj</a:t>
            </a:r>
            <a:r>
              <a:rPr lang="en-US" sz="1800" dirty="0">
                <a:solidFill>
                  <a:sysClr val="windowText" lastClr="000000"/>
                </a:solidFill>
                <a:latin typeface="Aptos" panose="020B0004020202020204" pitchFamily="34" charset="0"/>
                <a:cs typeface="Arial"/>
              </a:rPr>
              <a:t> =1.00, ai = (300/494.05) and so on.</a:t>
            </a:r>
            <a:endParaRPr lang="en-GB" dirty="0">
              <a:solidFill>
                <a:sysClr val="windowText" lastClr="000000"/>
              </a:solidFill>
              <a:latin typeface="Aptos" panose="020B0004020202020204" pitchFamily="34" charset="0"/>
              <a:cs typeface="Arial"/>
            </a:endParaRPr>
          </a:p>
        </p:txBody>
      </p:sp>
      <p:pic>
        <p:nvPicPr>
          <p:cNvPr id="5" name="Picture 4">
            <a:extLst>
              <a:ext uri="{FF2B5EF4-FFF2-40B4-BE49-F238E27FC236}">
                <a16:creationId xmlns:a16="http://schemas.microsoft.com/office/drawing/2014/main" id="{78C6D4F1-600C-4C94-B727-7F1BEC4C5DFF}"/>
              </a:ext>
            </a:extLst>
          </p:cNvPr>
          <p:cNvPicPr>
            <a:picLocks noChangeAspect="1"/>
          </p:cNvPicPr>
          <p:nvPr/>
        </p:nvPicPr>
        <p:blipFill>
          <a:blip r:embed="rId2"/>
          <a:srcRect t="3665" b="17211"/>
          <a:stretch/>
        </p:blipFill>
        <p:spPr>
          <a:xfrm>
            <a:off x="2181650" y="2265100"/>
            <a:ext cx="8473852" cy="3803515"/>
          </a:xfrm>
          <a:prstGeom prst="rect">
            <a:avLst/>
          </a:prstGeom>
        </p:spPr>
      </p:pic>
      <p:sp>
        <p:nvSpPr>
          <p:cNvPr id="7" name="Slide Number Placeholder 6">
            <a:extLst>
              <a:ext uri="{FF2B5EF4-FFF2-40B4-BE49-F238E27FC236}">
                <a16:creationId xmlns:a16="http://schemas.microsoft.com/office/drawing/2014/main" id="{62D1A680-BBC6-DF17-BF37-8466A8ECCEDD}"/>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28</a:t>
            </a:fld>
            <a:endParaRPr lang="en-AT" spc="-64" dirty="0"/>
          </a:p>
        </p:txBody>
      </p:sp>
      <p:sp>
        <p:nvSpPr>
          <p:cNvPr id="4" name="object 6">
            <a:extLst>
              <a:ext uri="{FF2B5EF4-FFF2-40B4-BE49-F238E27FC236}">
                <a16:creationId xmlns:a16="http://schemas.microsoft.com/office/drawing/2014/main" id="{7F331590-C4C4-A346-4CA4-B5F94BA3BA61}"/>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6" name="object 6">
            <a:extLst>
              <a:ext uri="{FF2B5EF4-FFF2-40B4-BE49-F238E27FC236}">
                <a16:creationId xmlns:a16="http://schemas.microsoft.com/office/drawing/2014/main" id="{CDBD97D2-93EA-EB20-AE1A-F27BB3987476}"/>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to Transport Modeling</a:t>
            </a:r>
            <a:endParaRPr lang="en-GB" b="1" dirty="0">
              <a:latin typeface="Aptos" panose="020B0004020202020204" pitchFamily="34" charset="0"/>
            </a:endParaRPr>
          </a:p>
        </p:txBody>
      </p:sp>
      <p:sp>
        <p:nvSpPr>
          <p:cNvPr id="9" name="object 3">
            <a:extLst>
              <a:ext uri="{FF2B5EF4-FFF2-40B4-BE49-F238E27FC236}">
                <a16:creationId xmlns:a16="http://schemas.microsoft.com/office/drawing/2014/main" id="{9D6F700C-893A-612C-236A-4D19DD0BF3E6}"/>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 </a:t>
            </a:r>
            <a:r>
              <a:rPr lang="en-GB" b="1" dirty="0" err="1">
                <a:solidFill>
                  <a:schemeClr val="tx1"/>
                </a:solidFill>
                <a:latin typeface="Aptos" panose="020B0004020202020204" pitchFamily="34" charset="0"/>
              </a:rPr>
              <a:t>Tij</a:t>
            </a:r>
            <a:r>
              <a:rPr lang="en-GB" b="1" dirty="0">
                <a:solidFill>
                  <a:schemeClr val="tx1"/>
                </a:solidFill>
                <a:latin typeface="Aptos" panose="020B0004020202020204" pitchFamily="34" charset="0"/>
              </a:rPr>
              <a:t> Matrix</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13363142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8F530-A834-D40B-B5DD-67864340D59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E3C36B8B-D683-F0F3-5E4E-2D0A9D0745A0}"/>
              </a:ext>
            </a:extLst>
          </p:cNvPr>
          <p:cNvSpPr txBox="1">
            <a:spLocks noGrp="1"/>
          </p:cNvSpPr>
          <p:nvPr>
            <p:ph type="title"/>
          </p:nvPr>
        </p:nvSpPr>
        <p:spPr>
          <a:xfrm>
            <a:off x="726282" y="432621"/>
            <a:ext cx="2278167" cy="385820"/>
          </a:xfrm>
          <a:prstGeom prst="rect">
            <a:avLst/>
          </a:prstGeom>
          <a:solidFill>
            <a:srgbClr val="FD001F"/>
          </a:solidFill>
        </p:spPr>
        <p:txBody>
          <a:bodyPr vert="horz" wrap="square" lIns="0" tIns="16329" rIns="0" bIns="0" rtlCol="0">
            <a:spAutoFit/>
          </a:bodyPr>
          <a:lstStyle/>
          <a:p>
            <a:pPr marL="22043" algn="l" defTabSz="914400" hangingPunct="1">
              <a:lnSpc>
                <a:spcPct val="100000"/>
              </a:lnSpc>
              <a:spcBef>
                <a:spcPts val="129"/>
              </a:spcBef>
            </a:pPr>
            <a:r>
              <a:rPr lang="en-GB" sz="2400" b="1" dirty="0">
                <a:solidFill>
                  <a:schemeClr val="bg1"/>
                </a:solidFill>
                <a:latin typeface="Aptos" panose="020B0004020202020204" pitchFamily="34" charset="0"/>
              </a:rPr>
              <a:t>4. </a:t>
            </a:r>
            <a:r>
              <a:rPr lang="en-GB" sz="2400" b="1" dirty="0">
                <a:solidFill>
                  <a:schemeClr val="bg1"/>
                </a:solidFill>
              </a:rPr>
              <a:t>Input Data</a:t>
            </a:r>
            <a:endParaRPr lang="en-GB" sz="2400" b="1" spc="-13" dirty="0">
              <a:solidFill>
                <a:schemeClr val="bg1"/>
              </a:solidFill>
              <a:latin typeface="Aptos" panose="020B0004020202020204" pitchFamily="34" charset="0"/>
            </a:endParaRPr>
          </a:p>
        </p:txBody>
      </p:sp>
      <p:sp>
        <p:nvSpPr>
          <p:cNvPr id="3" name="object 3">
            <a:extLst>
              <a:ext uri="{FF2B5EF4-FFF2-40B4-BE49-F238E27FC236}">
                <a16:creationId xmlns:a16="http://schemas.microsoft.com/office/drawing/2014/main" id="{FB570244-11F5-7486-B910-4D0C896151D6}"/>
              </a:ext>
            </a:extLst>
          </p:cNvPr>
          <p:cNvSpPr txBox="1"/>
          <p:nvPr/>
        </p:nvSpPr>
        <p:spPr>
          <a:xfrm>
            <a:off x="726282" y="1264340"/>
            <a:ext cx="8116093" cy="647430"/>
          </a:xfrm>
          <a:prstGeom prst="rect">
            <a:avLst/>
          </a:prstGeom>
        </p:spPr>
        <p:txBody>
          <a:bodyPr vert="horz" wrap="square" lIns="0" tIns="16329" rIns="0" bIns="0" rtlCol="0">
            <a:spAutoFit/>
          </a:bodyPr>
          <a:lstStyle/>
          <a:p>
            <a:pPr marL="302078" indent="-285750" defTabSz="1175644" hangingPunct="1">
              <a:lnSpc>
                <a:spcPct val="100000"/>
              </a:lnSpc>
              <a:spcBef>
                <a:spcPts val="600"/>
              </a:spcBef>
              <a:buFont typeface="Arial" panose="020B0604020202020204" pitchFamily="34" charset="0"/>
              <a:buChar char="•"/>
            </a:pPr>
            <a:r>
              <a:rPr lang="en-US" sz="1800" dirty="0">
                <a:solidFill>
                  <a:sysClr val="windowText" lastClr="000000"/>
                </a:solidFill>
                <a:latin typeface="Aptos" panose="020B0004020202020204" pitchFamily="34" charset="0"/>
                <a:cs typeface="Arial"/>
              </a:rPr>
              <a:t>Apply balancing factors for each iteration.</a:t>
            </a:r>
          </a:p>
          <a:p>
            <a:pPr marL="302078" indent="-285750" defTabSz="1175644" hangingPunct="1">
              <a:lnSpc>
                <a:spcPct val="100000"/>
              </a:lnSpc>
              <a:spcBef>
                <a:spcPts val="600"/>
              </a:spcBef>
              <a:buFont typeface="Arial" panose="020B0604020202020204" pitchFamily="34" charset="0"/>
              <a:buChar char="•"/>
            </a:pPr>
            <a:r>
              <a:rPr lang="en-US" sz="1800" dirty="0">
                <a:solidFill>
                  <a:sysClr val="windowText" lastClr="000000"/>
                </a:solidFill>
                <a:latin typeface="Aptos" panose="020B0004020202020204" pitchFamily="34" charset="0"/>
                <a:cs typeface="Arial"/>
              </a:rPr>
              <a:t>New value is calculated by multiplying previous values and both ai, </a:t>
            </a:r>
            <a:r>
              <a:rPr lang="en-US" sz="1800" dirty="0" err="1">
                <a:solidFill>
                  <a:sysClr val="windowText" lastClr="000000"/>
                </a:solidFill>
                <a:latin typeface="Aptos" panose="020B0004020202020204" pitchFamily="34" charset="0"/>
                <a:cs typeface="Arial"/>
              </a:rPr>
              <a:t>bj</a:t>
            </a:r>
            <a:r>
              <a:rPr lang="en-US" sz="1800" dirty="0">
                <a:solidFill>
                  <a:sysClr val="windowText" lastClr="000000"/>
                </a:solidFill>
                <a:latin typeface="Aptos" panose="020B0004020202020204" pitchFamily="34" charset="0"/>
                <a:cs typeface="Arial"/>
              </a:rPr>
              <a:t> ratios</a:t>
            </a:r>
            <a:endParaRPr lang="en-GB" dirty="0">
              <a:solidFill>
                <a:sysClr val="windowText" lastClr="000000"/>
              </a:solidFill>
              <a:latin typeface="Aptos" panose="020B0004020202020204" pitchFamily="34" charset="0"/>
              <a:cs typeface="Arial"/>
            </a:endParaRPr>
          </a:p>
        </p:txBody>
      </p:sp>
      <p:pic>
        <p:nvPicPr>
          <p:cNvPr id="7" name="Picture 6">
            <a:extLst>
              <a:ext uri="{FF2B5EF4-FFF2-40B4-BE49-F238E27FC236}">
                <a16:creationId xmlns:a16="http://schemas.microsoft.com/office/drawing/2014/main" id="{A69A0063-B47B-E454-BC9A-A73677FCAD24}"/>
              </a:ext>
            </a:extLst>
          </p:cNvPr>
          <p:cNvPicPr>
            <a:picLocks noChangeAspect="1"/>
          </p:cNvPicPr>
          <p:nvPr/>
        </p:nvPicPr>
        <p:blipFill>
          <a:blip r:embed="rId2"/>
          <a:stretch>
            <a:fillRect/>
          </a:stretch>
        </p:blipFill>
        <p:spPr>
          <a:xfrm>
            <a:off x="2448657" y="1911770"/>
            <a:ext cx="7939839" cy="4294657"/>
          </a:xfrm>
          <a:prstGeom prst="rect">
            <a:avLst/>
          </a:prstGeom>
        </p:spPr>
      </p:pic>
      <p:sp>
        <p:nvSpPr>
          <p:cNvPr id="5" name="Slide Number Placeholder 4">
            <a:extLst>
              <a:ext uri="{FF2B5EF4-FFF2-40B4-BE49-F238E27FC236}">
                <a16:creationId xmlns:a16="http://schemas.microsoft.com/office/drawing/2014/main" id="{F38DFF02-C0CA-F1BE-0CB7-ADC87729187B}"/>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29</a:t>
            </a:fld>
            <a:endParaRPr lang="en-AT" spc="-64" dirty="0"/>
          </a:p>
        </p:txBody>
      </p:sp>
      <p:sp>
        <p:nvSpPr>
          <p:cNvPr id="4" name="object 6">
            <a:extLst>
              <a:ext uri="{FF2B5EF4-FFF2-40B4-BE49-F238E27FC236}">
                <a16:creationId xmlns:a16="http://schemas.microsoft.com/office/drawing/2014/main" id="{84CC011B-D2B5-3206-7AC2-9BE607F210B5}"/>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6" name="object 6">
            <a:extLst>
              <a:ext uri="{FF2B5EF4-FFF2-40B4-BE49-F238E27FC236}">
                <a16:creationId xmlns:a16="http://schemas.microsoft.com/office/drawing/2014/main" id="{DE34D970-9993-83C8-A198-5DB6D8D28D9D}"/>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to Transport Modeling</a:t>
            </a:r>
            <a:endParaRPr lang="en-GB" b="1" dirty="0">
              <a:latin typeface="Aptos" panose="020B0004020202020204" pitchFamily="34" charset="0"/>
            </a:endParaRPr>
          </a:p>
        </p:txBody>
      </p:sp>
      <p:sp>
        <p:nvSpPr>
          <p:cNvPr id="8" name="object 3">
            <a:extLst>
              <a:ext uri="{FF2B5EF4-FFF2-40B4-BE49-F238E27FC236}">
                <a16:creationId xmlns:a16="http://schemas.microsoft.com/office/drawing/2014/main" id="{F7C803C3-1DF8-4EE9-FC62-F761B5432DB9}"/>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4.5. </a:t>
            </a:r>
            <a:r>
              <a:rPr lang="en-GB" b="1" dirty="0">
                <a:solidFill>
                  <a:schemeClr val="tx1"/>
                </a:solidFill>
                <a:latin typeface="Aptos" panose="020B0004020202020204" pitchFamily="34" charset="0"/>
              </a:rPr>
              <a:t>Balancing Iteration #1</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35109956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26282" y="490989"/>
            <a:ext cx="2524126" cy="324265"/>
          </a:xfrm>
          <a:prstGeom prst="rect">
            <a:avLst/>
          </a:prstGeom>
          <a:solidFill>
            <a:srgbClr val="FD001F"/>
          </a:solidFill>
        </p:spPr>
        <p:txBody>
          <a:bodyPr vert="horz" wrap="square" lIns="0" tIns="16329" rIns="0" bIns="0" rtlCol="0">
            <a:spAutoFit/>
          </a:bodyPr>
          <a:lstStyle/>
          <a:p>
            <a:pPr marL="22043">
              <a:spcBef>
                <a:spcPts val="129"/>
              </a:spcBef>
            </a:pPr>
            <a:r>
              <a:rPr sz="2000" b="1" dirty="0">
                <a:solidFill>
                  <a:schemeClr val="bg1"/>
                </a:solidFill>
              </a:rPr>
              <a:t>Table</a:t>
            </a:r>
            <a:r>
              <a:rPr sz="2000" b="1" spc="39" dirty="0">
                <a:solidFill>
                  <a:schemeClr val="bg1"/>
                </a:solidFill>
              </a:rPr>
              <a:t> </a:t>
            </a:r>
            <a:r>
              <a:rPr lang="en-GB" sz="2000" b="1" dirty="0">
                <a:solidFill>
                  <a:schemeClr val="bg1"/>
                </a:solidFill>
              </a:rPr>
              <a:t>of Contents</a:t>
            </a:r>
            <a:endParaRPr sz="2000" b="1" spc="-13" dirty="0">
              <a:solidFill>
                <a:schemeClr val="bg1"/>
              </a:solidFill>
            </a:endParaRPr>
          </a:p>
        </p:txBody>
      </p:sp>
      <p:sp>
        <p:nvSpPr>
          <p:cNvPr id="7" name="Slide Number Placeholder 6">
            <a:extLst>
              <a:ext uri="{FF2B5EF4-FFF2-40B4-BE49-F238E27FC236}">
                <a16:creationId xmlns:a16="http://schemas.microsoft.com/office/drawing/2014/main" id="{37D91F65-8005-EC6D-9B65-F9E2C009FDA8}"/>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3</a:t>
            </a:fld>
            <a:endParaRPr lang="en-AT" spc="-64" dirty="0"/>
          </a:p>
        </p:txBody>
      </p:sp>
      <p:graphicFrame>
        <p:nvGraphicFramePr>
          <p:cNvPr id="6" name="Table 5">
            <a:extLst>
              <a:ext uri="{FF2B5EF4-FFF2-40B4-BE49-F238E27FC236}">
                <a16:creationId xmlns:a16="http://schemas.microsoft.com/office/drawing/2014/main" id="{0229D276-C33C-C98A-F87C-38881C7D0995}"/>
              </a:ext>
            </a:extLst>
          </p:cNvPr>
          <p:cNvGraphicFramePr>
            <a:graphicFrameLocks noGrp="1"/>
          </p:cNvGraphicFramePr>
          <p:nvPr>
            <p:extLst>
              <p:ext uri="{D42A27DB-BD31-4B8C-83A1-F6EECF244321}">
                <p14:modId xmlns:p14="http://schemas.microsoft.com/office/powerpoint/2010/main" val="138148221"/>
              </p:ext>
            </p:extLst>
          </p:nvPr>
        </p:nvGraphicFramePr>
        <p:xfrm>
          <a:off x="726282" y="930189"/>
          <a:ext cx="5369718" cy="5731786"/>
        </p:xfrm>
        <a:graphic>
          <a:graphicData uri="http://schemas.openxmlformats.org/drawingml/2006/table">
            <a:tbl>
              <a:tblPr firstRow="1" bandRow="1">
                <a:tableStyleId>{5940675A-B579-460E-94D1-54222C63F5DA}</a:tableStyleId>
              </a:tblPr>
              <a:tblGrid>
                <a:gridCol w="4961085">
                  <a:extLst>
                    <a:ext uri="{9D8B030D-6E8A-4147-A177-3AD203B41FA5}">
                      <a16:colId xmlns:a16="http://schemas.microsoft.com/office/drawing/2014/main" val="3157834447"/>
                    </a:ext>
                  </a:extLst>
                </a:gridCol>
                <a:gridCol w="408633">
                  <a:extLst>
                    <a:ext uri="{9D8B030D-6E8A-4147-A177-3AD203B41FA5}">
                      <a16:colId xmlns:a16="http://schemas.microsoft.com/office/drawing/2014/main" val="3568564237"/>
                    </a:ext>
                  </a:extLst>
                </a:gridCol>
              </a:tblGrid>
              <a:tr h="344099">
                <a:tc>
                  <a:txBody>
                    <a:bodyPr/>
                    <a:lstStyle/>
                    <a:p>
                      <a:r>
                        <a:rPr lang="en-US" sz="1600" b="1" i="0" baseline="0" dirty="0">
                          <a:solidFill>
                            <a:schemeClr val="tx1"/>
                          </a:solidFill>
                          <a:effectLst/>
                          <a:latin typeface="Aptos" panose="020B0004020202020204" pitchFamily="34" charset="0"/>
                          <a:ea typeface="+mn-ea"/>
                          <a:cs typeface="+mn-cs"/>
                        </a:rPr>
                        <a:t>Section 0: Objectives &amp; Learning Outcomes </a:t>
                      </a:r>
                      <a:endParaRPr lang="en-AT" sz="1600" dirty="0">
                        <a:latin typeface="Aptos" panose="020B00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ptos" panose="020B0004020202020204" pitchFamily="34" charset="0"/>
                          <a:cs typeface="Arial" panose="020B0604020202020204" pitchFamily="34" charset="0"/>
                        </a:rPr>
                        <a:t>4</a:t>
                      </a:r>
                      <a:endParaRPr lang="en-AT" sz="1600" b="1"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9205527"/>
                  </a:ext>
                </a:extLst>
              </a:tr>
              <a:tr h="344099">
                <a:tc>
                  <a:txBody>
                    <a:bodyPr/>
                    <a:lstStyle/>
                    <a:p>
                      <a:pPr marL="111125" marR="7348" lvl="0" indent="0" defTabSz="1175644" hangingPunct="1">
                        <a:lnSpc>
                          <a:spcPct val="100000"/>
                        </a:lnSpc>
                        <a:spcBef>
                          <a:spcPts val="1093"/>
                        </a:spcBef>
                        <a:buFont typeface="Arial" panose="020B0604020202020204" pitchFamily="34" charset="0"/>
                        <a:buNone/>
                        <a:tabLst>
                          <a:tab pos="4803775" algn="l"/>
                        </a:tabLst>
                      </a:pPr>
                      <a:r>
                        <a:rPr lang="en-US" sz="1600" spc="64" dirty="0">
                          <a:solidFill>
                            <a:sysClr val="windowText" lastClr="000000"/>
                          </a:solidFill>
                          <a:latin typeface="Aptos" panose="020B0004020202020204" pitchFamily="34" charset="0"/>
                          <a:cs typeface="Arial"/>
                        </a:rPr>
                        <a:t>0.1. Objectives</a:t>
                      </a:r>
                      <a:endParaRPr lang="en-AT" sz="1600" dirty="0">
                        <a:latin typeface="Aptos" panose="020B00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dirty="0">
                          <a:latin typeface="Aptos" panose="020B0004020202020204" pitchFamily="34" charset="0"/>
                          <a:cs typeface="Arial" panose="020B0604020202020204" pitchFamily="34" charset="0"/>
                        </a:rPr>
                        <a:t>5</a:t>
                      </a: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9608218"/>
                  </a:ext>
                </a:extLst>
              </a:tr>
              <a:tr h="344099">
                <a:tc>
                  <a:txBody>
                    <a:bodyPr/>
                    <a:lstStyle/>
                    <a:p>
                      <a:pPr marL="111125" indent="0"/>
                      <a:r>
                        <a:rPr lang="en-US" sz="1600" spc="64" dirty="0">
                          <a:solidFill>
                            <a:sysClr val="windowText" lastClr="000000"/>
                          </a:solidFill>
                          <a:latin typeface="Aptos" panose="020B0004020202020204" pitchFamily="34" charset="0"/>
                          <a:cs typeface="Arial"/>
                        </a:rPr>
                        <a:t>0.2. Learning Outcomes </a:t>
                      </a:r>
                      <a:endParaRPr lang="en-AT" sz="1600" dirty="0">
                        <a:latin typeface="Aptos" panose="020B00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1600" dirty="0">
                          <a:latin typeface="Aptos" panose="020B0004020202020204" pitchFamily="34" charset="0"/>
                          <a:cs typeface="Arial" panose="020B0604020202020204" pitchFamily="34" charset="0"/>
                        </a:rPr>
                        <a:t>7</a:t>
                      </a: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28788252"/>
                  </a:ext>
                </a:extLst>
              </a:tr>
              <a:tr h="344099">
                <a:tc>
                  <a:txBody>
                    <a:bodyPr/>
                    <a:lstStyle/>
                    <a:p>
                      <a:pPr marL="111125" indent="0"/>
                      <a:r>
                        <a:rPr lang="en-US" sz="1600" dirty="0">
                          <a:latin typeface="Aptos" panose="020B0004020202020204" pitchFamily="34" charset="0"/>
                        </a:rPr>
                        <a:t>0.3. Reference to the corresponding theoretical lecture</a:t>
                      </a:r>
                      <a:endParaRPr lang="en-AT" sz="1600" dirty="0">
                        <a:latin typeface="Aptos" panose="020B00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1600" dirty="0">
                          <a:latin typeface="Aptos" panose="020B0004020202020204" pitchFamily="34" charset="0"/>
                          <a:cs typeface="Arial" panose="020B0604020202020204" pitchFamily="34" charset="0"/>
                        </a:rPr>
                        <a:t>8</a:t>
                      </a: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54061480"/>
                  </a:ext>
                </a:extLst>
              </a:tr>
              <a:tr h="344099">
                <a:tc>
                  <a:txBody>
                    <a:bodyPr/>
                    <a:lstStyle/>
                    <a:p>
                      <a:pPr marL="111125" indent="0"/>
                      <a:endParaRPr lang="en-AT" sz="1600" dirty="0">
                        <a:latin typeface="Aptos" panose="020B00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60559819"/>
                  </a:ext>
                </a:extLst>
              </a:tr>
              <a:tr h="344099">
                <a:tc>
                  <a:txBody>
                    <a:bodyPr/>
                    <a:lstStyle/>
                    <a:p>
                      <a:r>
                        <a:rPr lang="en-US" sz="1600" b="1" dirty="0">
                          <a:solidFill>
                            <a:sysClr val="windowText" lastClr="000000"/>
                          </a:solidFill>
                          <a:latin typeface="Aptos" panose="020B0004020202020204" pitchFamily="34" charset="0"/>
                          <a:cs typeface="Arial"/>
                        </a:rPr>
                        <a:t>Section 1: Introduction to Transport Modelling</a:t>
                      </a:r>
                      <a:endParaRPr lang="en-AT" sz="1600" dirty="0">
                        <a:latin typeface="Aptos" panose="020B00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ptos" panose="020B0004020202020204" pitchFamily="34" charset="0"/>
                          <a:cs typeface="Arial" panose="020B0604020202020204" pitchFamily="34" charset="0"/>
                        </a:rPr>
                        <a:t>9</a:t>
                      </a:r>
                      <a:endParaRPr lang="en-AT" sz="1600" b="1"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2859530"/>
                  </a:ext>
                </a:extLst>
              </a:tr>
              <a:tr h="344099">
                <a:tc>
                  <a:txBody>
                    <a:bodyPr/>
                    <a:lstStyle/>
                    <a:p>
                      <a:pPr marL="111125" indent="0"/>
                      <a:r>
                        <a:rPr lang="en-GB" sz="1600" spc="64" dirty="0">
                          <a:solidFill>
                            <a:sysClr val="windowText" lastClr="000000"/>
                          </a:solidFill>
                          <a:latin typeface="Aptos" panose="020B0004020202020204" pitchFamily="34" charset="0"/>
                          <a:cs typeface="Arial"/>
                        </a:rPr>
                        <a:t>1.1. What is Trip distribution? </a:t>
                      </a: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1600" dirty="0">
                          <a:latin typeface="Aptos" panose="020B0004020202020204" pitchFamily="34" charset="0"/>
                          <a:cs typeface="Arial" panose="020B0604020202020204" pitchFamily="34" charset="0"/>
                        </a:rPr>
                        <a:t>10</a:t>
                      </a: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831387"/>
                  </a:ext>
                </a:extLst>
              </a:tr>
              <a:tr h="344099">
                <a:tc>
                  <a:txBody>
                    <a:bodyPr/>
                    <a:lstStyle/>
                    <a:p>
                      <a:pPr marL="111125" indent="0"/>
                      <a:r>
                        <a:rPr lang="en-GB" sz="1600" spc="64" dirty="0">
                          <a:solidFill>
                            <a:sysClr val="windowText" lastClr="000000"/>
                          </a:solidFill>
                          <a:latin typeface="Aptos" panose="020B0004020202020204" pitchFamily="34" charset="0"/>
                          <a:cs typeface="Arial"/>
                        </a:rPr>
                        <a:t>1.2. Methods of Trip Distribution </a:t>
                      </a: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dirty="0">
                          <a:latin typeface="Aptos" panose="020B0004020202020204" pitchFamily="34" charset="0"/>
                          <a:cs typeface="Arial" panose="020B0604020202020204" pitchFamily="34" charset="0"/>
                        </a:rPr>
                        <a:t>11</a:t>
                      </a: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86782534"/>
                  </a:ext>
                </a:extLst>
              </a:tr>
              <a:tr h="344099">
                <a:tc>
                  <a:txBody>
                    <a:bodyPr/>
                    <a:lstStyle/>
                    <a:p>
                      <a:pPr marL="111125" indent="0"/>
                      <a:r>
                        <a:rPr lang="en-GB" sz="1600" spc="64" dirty="0">
                          <a:solidFill>
                            <a:sysClr val="windowText" lastClr="000000"/>
                          </a:solidFill>
                          <a:latin typeface="Aptos" panose="020B0004020202020204" pitchFamily="34" charset="0"/>
                          <a:cs typeface="Arial"/>
                        </a:rPr>
                        <a:t>1.3. Basic Assumptions </a:t>
                      </a: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dirty="0">
                          <a:latin typeface="Aptos" panose="020B0004020202020204" pitchFamily="34" charset="0"/>
                          <a:cs typeface="Arial" panose="020B0604020202020204" pitchFamily="34" charset="0"/>
                        </a:rPr>
                        <a:t>12</a:t>
                      </a: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73739701"/>
                  </a:ext>
                </a:extLst>
              </a:tr>
              <a:tr h="344099">
                <a:tc>
                  <a:txBody>
                    <a:bodyPr/>
                    <a:lstStyle/>
                    <a:p>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8330843"/>
                  </a:ext>
                </a:extLst>
              </a:tr>
              <a:tr h="344099">
                <a:tc>
                  <a:txBody>
                    <a:bodyPr/>
                    <a:lstStyle/>
                    <a:p>
                      <a:r>
                        <a:rPr lang="en-GB" sz="1600" b="1" dirty="0">
                          <a:solidFill>
                            <a:sysClr val="windowText" lastClr="000000"/>
                          </a:solidFill>
                          <a:latin typeface="Aptos" panose="020B0004020202020204" pitchFamily="34" charset="0"/>
                          <a:cs typeface="Arial"/>
                        </a:rPr>
                        <a:t>Section 2: The Gravity Model</a:t>
                      </a:r>
                      <a:endParaRPr lang="en-AT" sz="1600" dirty="0">
                        <a:latin typeface="Aptos" panose="020B00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1600" dirty="0">
                          <a:latin typeface="Aptos" panose="020B0004020202020204" pitchFamily="34" charset="0"/>
                          <a:cs typeface="Arial" panose="020B0604020202020204" pitchFamily="34" charset="0"/>
                        </a:rPr>
                        <a:t>13</a:t>
                      </a: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36977138"/>
                  </a:ext>
                </a:extLst>
              </a:tr>
              <a:tr h="344099">
                <a:tc>
                  <a:txBody>
                    <a:bodyPr/>
                    <a:lstStyle/>
                    <a:p>
                      <a:pPr marL="111125" indent="0"/>
                      <a:r>
                        <a:rPr lang="en-US" sz="1600" spc="64" dirty="0">
                          <a:solidFill>
                            <a:sysClr val="windowText" lastClr="000000"/>
                          </a:solidFill>
                          <a:latin typeface="Aptos" panose="020B0004020202020204" pitchFamily="34" charset="0"/>
                          <a:cs typeface="Arial"/>
                        </a:rPr>
                        <a:t>2.1. The Gravity Model – Concept &amp; Assumptions</a:t>
                      </a:r>
                      <a:endParaRPr lang="en-AT" sz="1600" b="1"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0" dirty="0">
                          <a:latin typeface="Aptos" panose="020B0004020202020204" pitchFamily="34" charset="0"/>
                          <a:cs typeface="Arial" panose="020B0604020202020204" pitchFamily="34" charset="0"/>
                        </a:rPr>
                        <a:t>14</a:t>
                      </a:r>
                      <a:endParaRPr lang="en-AT" sz="1600" b="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6297302"/>
                  </a:ext>
                </a:extLst>
              </a:tr>
              <a:tr h="344099">
                <a:tc>
                  <a:txBody>
                    <a:bodyPr/>
                    <a:lstStyle/>
                    <a:p>
                      <a:pPr marL="111125" indent="0"/>
                      <a:r>
                        <a:rPr lang="en-US" sz="1600" spc="64" dirty="0">
                          <a:solidFill>
                            <a:sysClr val="windowText" lastClr="000000"/>
                          </a:solidFill>
                          <a:latin typeface="Aptos" panose="020B0004020202020204" pitchFamily="34" charset="0"/>
                          <a:cs typeface="Arial"/>
                        </a:rPr>
                        <a:t>2.2. Formula of the Gravity Model</a:t>
                      </a:r>
                      <a:r>
                        <a:rPr lang="en-GB" sz="1600" spc="64" dirty="0">
                          <a:solidFill>
                            <a:sysClr val="windowText" lastClr="000000"/>
                          </a:solidFill>
                          <a:latin typeface="Aptos" panose="020B0004020202020204" pitchFamily="34" charset="0"/>
                          <a:cs typeface="Arial"/>
                        </a:rPr>
                        <a:t> </a:t>
                      </a: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dirty="0">
                          <a:latin typeface="Aptos" panose="020B0004020202020204" pitchFamily="34" charset="0"/>
                          <a:cs typeface="Arial" panose="020B0604020202020204" pitchFamily="34" charset="0"/>
                        </a:rPr>
                        <a:t>15</a:t>
                      </a: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07098451"/>
                  </a:ext>
                </a:extLst>
              </a:tr>
              <a:tr h="344099">
                <a:tc>
                  <a:txBody>
                    <a:bodyPr/>
                    <a:lstStyle/>
                    <a:p>
                      <a:pPr marL="111125" indent="0"/>
                      <a:r>
                        <a:rPr lang="en-GB" sz="1600" spc="64" dirty="0">
                          <a:solidFill>
                            <a:sysClr val="windowText" lastClr="000000"/>
                          </a:solidFill>
                          <a:latin typeface="Aptos" panose="020B0004020202020204" pitchFamily="34" charset="0"/>
                          <a:cs typeface="Arial"/>
                        </a:rPr>
                        <a:t>2.3. Friction Factors </a:t>
                      </a: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dirty="0">
                          <a:latin typeface="Aptos" panose="020B0004020202020204" pitchFamily="34" charset="0"/>
                          <a:cs typeface="Arial" panose="020B0604020202020204" pitchFamily="34" charset="0"/>
                        </a:rPr>
                        <a:t>16</a:t>
                      </a: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21154312"/>
                  </a:ext>
                </a:extLst>
              </a:tr>
              <a:tr h="0">
                <a:tc>
                  <a:txBody>
                    <a:bodyPr/>
                    <a:lstStyle/>
                    <a:p>
                      <a:pPr marL="111125" indent="0"/>
                      <a:r>
                        <a:rPr lang="en-GB" sz="1600" spc="64" dirty="0">
                          <a:solidFill>
                            <a:sysClr val="windowText" lastClr="000000"/>
                          </a:solidFill>
                          <a:latin typeface="Aptos" panose="020B0004020202020204" pitchFamily="34" charset="0"/>
                          <a:cs typeface="Arial"/>
                        </a:rPr>
                        <a:t>2.4. Types of Gravity Models </a:t>
                      </a: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1600" dirty="0">
                          <a:latin typeface="Aptos" panose="020B0004020202020204" pitchFamily="34" charset="0"/>
                          <a:cs typeface="Arial" panose="020B0604020202020204" pitchFamily="34" charset="0"/>
                        </a:rPr>
                        <a:t>17</a:t>
                      </a: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76793150"/>
                  </a:ext>
                </a:extLst>
              </a:tr>
              <a:tr h="344099">
                <a:tc>
                  <a:txBody>
                    <a:bodyPr/>
                    <a:lstStyle/>
                    <a:p>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04557640"/>
                  </a:ext>
                </a:extLst>
              </a:tr>
            </a:tbl>
          </a:graphicData>
        </a:graphic>
      </p:graphicFrame>
      <p:graphicFrame>
        <p:nvGraphicFramePr>
          <p:cNvPr id="10" name="Table 9">
            <a:extLst>
              <a:ext uri="{FF2B5EF4-FFF2-40B4-BE49-F238E27FC236}">
                <a16:creationId xmlns:a16="http://schemas.microsoft.com/office/drawing/2014/main" id="{9F0430B8-8DCC-ACE4-7511-5358503D4A5E}"/>
              </a:ext>
            </a:extLst>
          </p:cNvPr>
          <p:cNvGraphicFramePr>
            <a:graphicFrameLocks noGrp="1"/>
          </p:cNvGraphicFramePr>
          <p:nvPr>
            <p:extLst>
              <p:ext uri="{D42A27DB-BD31-4B8C-83A1-F6EECF244321}">
                <p14:modId xmlns:p14="http://schemas.microsoft.com/office/powerpoint/2010/main" val="1980671268"/>
              </p:ext>
            </p:extLst>
          </p:nvPr>
        </p:nvGraphicFramePr>
        <p:xfrm>
          <a:off x="6105219" y="930189"/>
          <a:ext cx="5369718" cy="5161485"/>
        </p:xfrm>
        <a:graphic>
          <a:graphicData uri="http://schemas.openxmlformats.org/drawingml/2006/table">
            <a:tbl>
              <a:tblPr firstRow="1" bandRow="1">
                <a:tableStyleId>{5940675A-B579-460E-94D1-54222C63F5DA}</a:tableStyleId>
              </a:tblPr>
              <a:tblGrid>
                <a:gridCol w="4884081">
                  <a:extLst>
                    <a:ext uri="{9D8B030D-6E8A-4147-A177-3AD203B41FA5}">
                      <a16:colId xmlns:a16="http://schemas.microsoft.com/office/drawing/2014/main" val="3157834447"/>
                    </a:ext>
                  </a:extLst>
                </a:gridCol>
                <a:gridCol w="485637">
                  <a:extLst>
                    <a:ext uri="{9D8B030D-6E8A-4147-A177-3AD203B41FA5}">
                      <a16:colId xmlns:a16="http://schemas.microsoft.com/office/drawing/2014/main" val="3568564237"/>
                    </a:ext>
                  </a:extLst>
                </a:gridCol>
              </a:tblGrid>
              <a:tr h="344099">
                <a:tc>
                  <a:txBody>
                    <a:bodyPr/>
                    <a:lstStyle/>
                    <a:p>
                      <a:r>
                        <a:rPr lang="en-GB" sz="1600" b="1" dirty="0">
                          <a:solidFill>
                            <a:sysClr val="windowText" lastClr="000000"/>
                          </a:solidFill>
                          <a:latin typeface="Aptos" panose="020B0004020202020204" pitchFamily="34" charset="0"/>
                          <a:cs typeface="Arial"/>
                        </a:rPr>
                        <a:t>Section 3: Zoning in Transport Planning</a:t>
                      </a:r>
                      <a:endParaRPr lang="en-AT"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18</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9205527"/>
                  </a:ext>
                </a:extLst>
              </a:tr>
              <a:tr h="344099">
                <a:tc>
                  <a:txBody>
                    <a:bodyPr/>
                    <a:lstStyle/>
                    <a:p>
                      <a:pPr marL="111125" marR="7348" lvl="0" indent="0" defTabSz="1175644" hangingPunct="1">
                        <a:lnSpc>
                          <a:spcPct val="100000"/>
                        </a:lnSpc>
                        <a:spcBef>
                          <a:spcPts val="1093"/>
                        </a:spcBef>
                        <a:buFont typeface="Arial" panose="020B0604020202020204" pitchFamily="34" charset="0"/>
                        <a:buNone/>
                        <a:tabLst>
                          <a:tab pos="4803775" algn="l"/>
                        </a:tabLst>
                      </a:pPr>
                      <a:r>
                        <a:rPr lang="en-US" sz="1600" dirty="0"/>
                        <a:t>3.1. What is zoning?</a:t>
                      </a:r>
                      <a:endParaRPr lang="en-AT"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dirty="0">
                          <a:latin typeface="Arial" panose="020B0604020202020204" pitchFamily="34" charset="0"/>
                          <a:cs typeface="Arial" panose="020B0604020202020204" pitchFamily="34" charset="0"/>
                        </a:rPr>
                        <a:t>19</a:t>
                      </a:r>
                      <a:endParaRPr lang="en-AT" sz="16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9608218"/>
                  </a:ext>
                </a:extLst>
              </a:tr>
              <a:tr h="344099">
                <a:tc>
                  <a:txBody>
                    <a:bodyPr/>
                    <a:lstStyle/>
                    <a:p>
                      <a:pPr marL="111125" indent="0"/>
                      <a:r>
                        <a:rPr lang="en-US" sz="1600" dirty="0"/>
                        <a:t>3.2. How are zones created?</a:t>
                      </a:r>
                      <a:endParaRPr lang="en-AT"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1600" dirty="0">
                          <a:latin typeface="Arial" panose="020B0604020202020204" pitchFamily="34" charset="0"/>
                          <a:cs typeface="Arial" panose="020B0604020202020204" pitchFamily="34" charset="0"/>
                        </a:rPr>
                        <a:t>20</a:t>
                      </a:r>
                      <a:endParaRPr lang="en-AT" sz="16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28788252"/>
                  </a:ext>
                </a:extLst>
              </a:tr>
              <a:tr h="344099">
                <a:tc>
                  <a:txBody>
                    <a:bodyPr/>
                    <a:lstStyle/>
                    <a:p>
                      <a:pPr marL="111125" indent="0"/>
                      <a:r>
                        <a:rPr lang="en-US" sz="1600" dirty="0"/>
                        <a:t>3.3. Why zoning matters?</a:t>
                      </a:r>
                      <a:endParaRPr lang="en-AT"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1600" dirty="0">
                          <a:latin typeface="Arial" panose="020B0604020202020204" pitchFamily="34" charset="0"/>
                          <a:cs typeface="Arial" panose="020B0604020202020204" pitchFamily="34" charset="0"/>
                        </a:rPr>
                        <a:t>21</a:t>
                      </a:r>
                      <a:endParaRPr lang="en-AT" sz="16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54061480"/>
                  </a:ext>
                </a:extLst>
              </a:tr>
              <a:tr h="344099">
                <a:tc>
                  <a:txBody>
                    <a:bodyPr/>
                    <a:lstStyle/>
                    <a:p>
                      <a:pPr marL="111125" indent="0"/>
                      <a:endParaRPr lang="en-AT"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6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84309190"/>
                  </a:ext>
                </a:extLst>
              </a:tr>
              <a:tr h="344099">
                <a:tc>
                  <a:txBody>
                    <a:bodyPr/>
                    <a:lstStyle/>
                    <a:p>
                      <a:r>
                        <a:rPr lang="en-GB" sz="1600" b="1" dirty="0">
                          <a:solidFill>
                            <a:sysClr val="windowText" lastClr="000000"/>
                          </a:solidFill>
                          <a:latin typeface="Aptos" panose="020B0004020202020204" pitchFamily="34" charset="0"/>
                          <a:cs typeface="Arial"/>
                        </a:rPr>
                        <a:t>Section 4: Input Data</a:t>
                      </a:r>
                      <a:r>
                        <a:rPr lang="en-GB" sz="1600" b="1" spc="373" dirty="0">
                          <a:solidFill>
                            <a:sysClr val="windowText" lastClr="000000"/>
                          </a:solidFill>
                          <a:latin typeface="Aptos" panose="020B0004020202020204" pitchFamily="34" charset="0"/>
                          <a:cs typeface="Arial"/>
                        </a:rPr>
                        <a:t> </a:t>
                      </a:r>
                      <a:endParaRPr lang="en-AT"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1600" dirty="0">
                          <a:latin typeface="Arial" panose="020B0604020202020204" pitchFamily="34" charset="0"/>
                          <a:cs typeface="Arial" panose="020B0604020202020204" pitchFamily="34" charset="0"/>
                        </a:rPr>
                        <a:t>23</a:t>
                      </a:r>
                      <a:endParaRPr lang="en-AT" sz="16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84385565"/>
                  </a:ext>
                </a:extLst>
              </a:tr>
              <a:tr h="344099">
                <a:tc>
                  <a:txBody>
                    <a:bodyPr/>
                    <a:lstStyle/>
                    <a:p>
                      <a:pPr marL="111125" marR="7348" lvl="0" indent="0" defTabSz="1175644" hangingPunct="1">
                        <a:lnSpc>
                          <a:spcPct val="100000"/>
                        </a:lnSpc>
                        <a:spcBef>
                          <a:spcPts val="1093"/>
                        </a:spcBef>
                        <a:buFont typeface="Arial" panose="020B0604020202020204" pitchFamily="34" charset="0"/>
                        <a:buNone/>
                        <a:tabLst>
                          <a:tab pos="4803775" algn="l"/>
                        </a:tabLst>
                      </a:pPr>
                      <a:r>
                        <a:rPr lang="en-GB" sz="1600" spc="64" dirty="0">
                          <a:solidFill>
                            <a:sysClr val="windowText" lastClr="000000"/>
                          </a:solidFill>
                          <a:latin typeface="Aptos" panose="020B0004020202020204" pitchFamily="34" charset="0"/>
                          <a:cs typeface="Arial"/>
                        </a:rPr>
                        <a:t>4.1. Required Input Data </a:t>
                      </a:r>
                      <a:endParaRPr lang="en-AT"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1600" dirty="0">
                          <a:latin typeface="Arial" panose="020B0604020202020204" pitchFamily="34" charset="0"/>
                          <a:cs typeface="Arial" panose="020B0604020202020204" pitchFamily="34" charset="0"/>
                        </a:rPr>
                        <a:t>24</a:t>
                      </a:r>
                      <a:endParaRPr lang="en-AT" sz="16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13966525"/>
                  </a:ext>
                </a:extLst>
              </a:tr>
              <a:tr h="344099">
                <a:tc>
                  <a:txBody>
                    <a:bodyPr/>
                    <a:lstStyle/>
                    <a:p>
                      <a:pPr marL="111125" indent="0"/>
                      <a:r>
                        <a:rPr lang="en-GB" sz="1600" spc="64" dirty="0">
                          <a:solidFill>
                            <a:sysClr val="windowText" lastClr="000000"/>
                          </a:solidFill>
                          <a:latin typeface="Aptos" panose="020B0004020202020204" pitchFamily="34" charset="0"/>
                          <a:cs typeface="Arial"/>
                        </a:rPr>
                        <a:t>4.2. Origin-Destination Matrix </a:t>
                      </a:r>
                      <a:endParaRPr lang="en-AT"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1600" b="0" dirty="0">
                          <a:latin typeface="Arial" panose="020B0604020202020204" pitchFamily="34" charset="0"/>
                          <a:cs typeface="Arial" panose="020B0604020202020204" pitchFamily="34" charset="0"/>
                        </a:rPr>
                        <a:t>25</a:t>
                      </a:r>
                      <a:endParaRPr lang="en-AT" sz="16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2859530"/>
                  </a:ext>
                </a:extLst>
              </a:tr>
              <a:tr h="344099">
                <a:tc>
                  <a:txBody>
                    <a:bodyPr/>
                    <a:lstStyle/>
                    <a:p>
                      <a:pPr marL="111125" indent="0"/>
                      <a:r>
                        <a:rPr lang="en-US" sz="1600" spc="64" dirty="0">
                          <a:solidFill>
                            <a:sysClr val="windowText" lastClr="000000"/>
                          </a:solidFill>
                          <a:latin typeface="Aptos" panose="020B0004020202020204" pitchFamily="34" charset="0"/>
                          <a:cs typeface="Arial"/>
                        </a:rPr>
                        <a:t>4.3. </a:t>
                      </a:r>
                      <a:r>
                        <a:rPr lang="en-US" sz="1600" spc="64" dirty="0" err="1">
                          <a:solidFill>
                            <a:sysClr val="windowText" lastClr="000000"/>
                          </a:solidFill>
                          <a:latin typeface="Aptos" panose="020B0004020202020204" pitchFamily="34" charset="0"/>
                          <a:cs typeface="Arial"/>
                        </a:rPr>
                        <a:t>Fij</a:t>
                      </a:r>
                      <a:r>
                        <a:rPr lang="en-US" sz="1600" spc="64" dirty="0">
                          <a:solidFill>
                            <a:sysClr val="windowText" lastClr="000000"/>
                          </a:solidFill>
                          <a:latin typeface="Aptos" panose="020B0004020202020204" pitchFamily="34" charset="0"/>
                          <a:cs typeface="Arial"/>
                        </a:rPr>
                        <a:t> – Friction Factor &amp; Cost Matrix</a:t>
                      </a:r>
                      <a:r>
                        <a:rPr lang="en-GB" sz="1600" spc="64" dirty="0">
                          <a:solidFill>
                            <a:sysClr val="windowText" lastClr="000000"/>
                          </a:solidFill>
                          <a:latin typeface="Aptos" panose="020B0004020202020204" pitchFamily="34" charset="0"/>
                          <a:cs typeface="Arial"/>
                        </a:rPr>
                        <a:t> </a:t>
                      </a:r>
                      <a:endParaRPr lang="en-AT"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1600" dirty="0">
                          <a:latin typeface="Arial" panose="020B0604020202020204" pitchFamily="34" charset="0"/>
                          <a:cs typeface="Arial" panose="020B0604020202020204" pitchFamily="34" charset="0"/>
                        </a:rPr>
                        <a:t>26</a:t>
                      </a:r>
                      <a:endParaRPr lang="en-AT" sz="16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831387"/>
                  </a:ext>
                </a:extLst>
              </a:tr>
              <a:tr h="344099">
                <a:tc>
                  <a:txBody>
                    <a:bodyPr/>
                    <a:lstStyle/>
                    <a:p>
                      <a:pPr marL="111125" indent="0"/>
                      <a:r>
                        <a:rPr lang="en-GB" sz="1600" spc="64" dirty="0">
                          <a:solidFill>
                            <a:sysClr val="windowText" lastClr="000000"/>
                          </a:solidFill>
                          <a:latin typeface="Aptos" panose="020B0004020202020204" pitchFamily="34" charset="0"/>
                          <a:cs typeface="Arial"/>
                        </a:rPr>
                        <a:t>4.4. </a:t>
                      </a:r>
                      <a:r>
                        <a:rPr lang="en-GB" sz="1600" spc="64" dirty="0" err="1">
                          <a:solidFill>
                            <a:sysClr val="windowText" lastClr="000000"/>
                          </a:solidFill>
                          <a:latin typeface="Aptos" panose="020B0004020202020204" pitchFamily="34" charset="0"/>
                          <a:cs typeface="Arial"/>
                        </a:rPr>
                        <a:t>Tij</a:t>
                      </a:r>
                      <a:r>
                        <a:rPr lang="en-GB" sz="1600" spc="64" dirty="0">
                          <a:solidFill>
                            <a:sysClr val="windowText" lastClr="000000"/>
                          </a:solidFill>
                          <a:latin typeface="Aptos" panose="020B0004020202020204" pitchFamily="34" charset="0"/>
                          <a:cs typeface="Arial"/>
                        </a:rPr>
                        <a:t> Matrix </a:t>
                      </a:r>
                      <a:endParaRPr lang="en-AT"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1600" dirty="0">
                          <a:latin typeface="Arial" panose="020B0604020202020204" pitchFamily="34" charset="0"/>
                          <a:cs typeface="Arial" panose="020B0604020202020204" pitchFamily="34" charset="0"/>
                        </a:rPr>
                        <a:t>27</a:t>
                      </a:r>
                      <a:endParaRPr lang="en-AT" sz="16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86782534"/>
                  </a:ext>
                </a:extLst>
              </a:tr>
              <a:tr h="344099">
                <a:tc>
                  <a:txBody>
                    <a:bodyPr/>
                    <a:lstStyle/>
                    <a:p>
                      <a:pPr marL="111125" indent="0"/>
                      <a:r>
                        <a:rPr lang="en-GB" sz="1600" spc="64" dirty="0">
                          <a:solidFill>
                            <a:sysClr val="windowText" lastClr="000000"/>
                          </a:solidFill>
                          <a:latin typeface="Aptos" panose="020B0004020202020204" pitchFamily="34" charset="0"/>
                          <a:cs typeface="Arial"/>
                        </a:rPr>
                        <a:t>4.5. Balancing Iteration </a:t>
                      </a:r>
                      <a:endParaRPr lang="en-AT"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1600" dirty="0">
                          <a:latin typeface="Arial" panose="020B0604020202020204" pitchFamily="34" charset="0"/>
                          <a:cs typeface="Arial" panose="020B0604020202020204" pitchFamily="34" charset="0"/>
                        </a:rPr>
                        <a:t>28</a:t>
                      </a:r>
                      <a:endParaRPr lang="en-AT" sz="16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73739701"/>
                  </a:ext>
                </a:extLst>
              </a:tr>
              <a:tr h="344099">
                <a:tc>
                  <a:txBody>
                    <a:bodyPr/>
                    <a:lstStyle/>
                    <a:p>
                      <a:endParaRPr lang="en-AT" sz="16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6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8330843"/>
                  </a:ext>
                </a:extLst>
              </a:tr>
              <a:tr h="344099">
                <a:tc>
                  <a:txBody>
                    <a:bodyPr/>
                    <a:lstStyle/>
                    <a:p>
                      <a:r>
                        <a:rPr lang="en-GB" sz="1600" b="1" dirty="0">
                          <a:solidFill>
                            <a:sysClr val="windowText" lastClr="000000"/>
                          </a:solidFill>
                          <a:latin typeface="Aptos" panose="020B0004020202020204" pitchFamily="34" charset="0"/>
                          <a:cs typeface="Arial"/>
                        </a:rPr>
                        <a:t>Section 5: In Class Practical Example</a:t>
                      </a:r>
                      <a:r>
                        <a:rPr lang="en-GB" sz="1600" b="1" spc="373" dirty="0">
                          <a:solidFill>
                            <a:sysClr val="windowText" lastClr="000000"/>
                          </a:solidFill>
                          <a:latin typeface="Aptos" panose="020B0004020202020204" pitchFamily="34" charset="0"/>
                          <a:cs typeface="Arial"/>
                        </a:rPr>
                        <a:t> </a:t>
                      </a:r>
                      <a:endParaRPr lang="en-AT"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1600" dirty="0">
                          <a:latin typeface="Arial" panose="020B0604020202020204" pitchFamily="34" charset="0"/>
                          <a:cs typeface="Arial" panose="020B0604020202020204" pitchFamily="34" charset="0"/>
                        </a:rPr>
                        <a:t>30</a:t>
                      </a:r>
                      <a:endParaRPr lang="en-AT" sz="16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36977138"/>
                  </a:ext>
                </a:extLst>
              </a:tr>
              <a:tr h="344099">
                <a:tc>
                  <a:txBody>
                    <a:bodyPr/>
                    <a:lstStyle/>
                    <a:p>
                      <a:pPr marL="111125" indent="0"/>
                      <a:r>
                        <a:rPr lang="en-GB" sz="1600" spc="64" dirty="0">
                          <a:solidFill>
                            <a:sysClr val="windowText" lastClr="000000"/>
                          </a:solidFill>
                          <a:latin typeface="Aptos" panose="020B0004020202020204" pitchFamily="34" charset="0"/>
                          <a:cs typeface="Arial"/>
                        </a:rPr>
                        <a:t>5.1. Calibration (Excel) </a:t>
                      </a:r>
                      <a:endParaRPr lang="en-AT" sz="16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0" dirty="0">
                          <a:latin typeface="Arial" panose="020B0604020202020204" pitchFamily="34" charset="0"/>
                          <a:cs typeface="Arial" panose="020B0604020202020204" pitchFamily="34" charset="0"/>
                        </a:rPr>
                        <a:t>31</a:t>
                      </a:r>
                      <a:endParaRPr lang="en-AT" sz="16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6297302"/>
                  </a:ext>
                </a:extLst>
              </a:tr>
              <a:tr h="344099">
                <a:tc>
                  <a:txBody>
                    <a:bodyPr/>
                    <a:lstStyle/>
                    <a:p>
                      <a:pPr marL="111125" indent="0"/>
                      <a:r>
                        <a:rPr lang="en-GB" sz="1600" spc="64" dirty="0">
                          <a:solidFill>
                            <a:sysClr val="windowText" lastClr="000000"/>
                          </a:solidFill>
                          <a:latin typeface="Aptos" panose="020B0004020202020204" pitchFamily="34" charset="0"/>
                          <a:cs typeface="Arial"/>
                        </a:rPr>
                        <a:t>5.2. </a:t>
                      </a:r>
                      <a:r>
                        <a:rPr lang="en-GB" sz="1600" spc="64" dirty="0" err="1">
                          <a:solidFill>
                            <a:sysClr val="windowText" lastClr="000000"/>
                          </a:solidFill>
                          <a:latin typeface="Aptos" panose="020B0004020202020204" pitchFamily="34" charset="0"/>
                          <a:cs typeface="Arial"/>
                        </a:rPr>
                        <a:t>Colab</a:t>
                      </a:r>
                      <a:r>
                        <a:rPr lang="en-GB" sz="1600" spc="64" dirty="0">
                          <a:solidFill>
                            <a:sysClr val="windowText" lastClr="000000"/>
                          </a:solidFill>
                          <a:latin typeface="Aptos" panose="020B0004020202020204" pitchFamily="34" charset="0"/>
                          <a:cs typeface="Arial"/>
                        </a:rPr>
                        <a:t> (Python Exercises) </a:t>
                      </a:r>
                      <a:endParaRPr lang="en-AT" sz="16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dirty="0">
                          <a:latin typeface="Arial" panose="020B0604020202020204" pitchFamily="34" charset="0"/>
                          <a:cs typeface="Arial" panose="020B0604020202020204" pitchFamily="34" charset="0"/>
                        </a:rPr>
                        <a:t>33</a:t>
                      </a:r>
                      <a:endParaRPr lang="en-AT" sz="16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07098451"/>
                  </a:ext>
                </a:extLst>
              </a:tr>
            </a:tbl>
          </a:graphicData>
        </a:graphic>
      </p:graphicFrame>
      <p:sp>
        <p:nvSpPr>
          <p:cNvPr id="3" name="object 6">
            <a:extLst>
              <a:ext uri="{FF2B5EF4-FFF2-40B4-BE49-F238E27FC236}">
                <a16:creationId xmlns:a16="http://schemas.microsoft.com/office/drawing/2014/main" id="{F2A2E6B3-7A7D-FED3-4ACB-CC51E237CCC8}"/>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to Transport Modeling</a:t>
            </a:r>
            <a:endParaRPr lang="en-GB" b="1" dirty="0">
              <a:latin typeface="Aptos" panose="020B0004020202020204" pitchFamily="34" charset="0"/>
            </a:endParaRPr>
          </a:p>
        </p:txBody>
      </p:sp>
      <p:sp>
        <p:nvSpPr>
          <p:cNvPr id="4" name="object 6">
            <a:extLst>
              <a:ext uri="{FF2B5EF4-FFF2-40B4-BE49-F238E27FC236}">
                <a16:creationId xmlns:a16="http://schemas.microsoft.com/office/drawing/2014/main" id="{707DBF02-BBFF-D3A7-BBD5-89546C290BB8}"/>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5" name="Text Placeholder 2">
            <a:extLst>
              <a:ext uri="{FF2B5EF4-FFF2-40B4-BE49-F238E27FC236}">
                <a16:creationId xmlns:a16="http://schemas.microsoft.com/office/drawing/2014/main" id="{EDBE7D4D-3176-23FE-A44C-68D7CFBC583D}"/>
              </a:ext>
            </a:extLst>
          </p:cNvPr>
          <p:cNvSpPr txBox="1">
            <a:spLocks/>
          </p:cNvSpPr>
          <p:nvPr/>
        </p:nvSpPr>
        <p:spPr>
          <a:xfrm>
            <a:off x="7084088" y="459219"/>
            <a:ext cx="4381630" cy="357302"/>
          </a:xfrm>
          <a:prstGeom prst="rect">
            <a:avLst/>
          </a:prstGeom>
          <a:solidFill>
            <a:srgbClr val="FF0000"/>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r" hangingPunct="1"/>
            <a:r>
              <a:rPr lang="en-US" sz="1800" dirty="0">
                <a:solidFill>
                  <a:schemeClr val="bg1"/>
                </a:solidFill>
                <a:latin typeface="Aptos" panose="020B0004020202020204" pitchFamily="34" charset="0"/>
              </a:rPr>
              <a:t>Lab</a:t>
            </a:r>
            <a:r>
              <a:rPr lang="pl-PL" sz="1800" dirty="0">
                <a:solidFill>
                  <a:schemeClr val="bg1"/>
                </a:solidFill>
                <a:latin typeface="Aptos" panose="020B0004020202020204" pitchFamily="34" charset="0"/>
              </a:rPr>
              <a:t> </a:t>
            </a:r>
            <a:r>
              <a:rPr lang="en-US" sz="1800" dirty="0">
                <a:solidFill>
                  <a:schemeClr val="bg1"/>
                </a:solidFill>
                <a:latin typeface="Aptos" panose="020B0004020202020204" pitchFamily="34" charset="0"/>
              </a:rPr>
              <a:t>6</a:t>
            </a:r>
            <a:r>
              <a:rPr lang="pl-PL" sz="1800" dirty="0">
                <a:solidFill>
                  <a:schemeClr val="bg1"/>
                </a:solidFill>
                <a:latin typeface="Aptos" panose="020B0004020202020204" pitchFamily="34" charset="0"/>
              </a:rPr>
              <a:t>: Introduction to Transport Modeling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692F5D-F246-FC2F-25B7-6E666658EC54}"/>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7901E42-1C86-ECE8-24F3-075166F2B202}"/>
              </a:ext>
            </a:extLst>
          </p:cNvPr>
          <p:cNvSpPr txBox="1">
            <a:spLocks noGrp="1"/>
          </p:cNvSpPr>
          <p:nvPr>
            <p:ph type="title"/>
          </p:nvPr>
        </p:nvSpPr>
        <p:spPr>
          <a:xfrm>
            <a:off x="726282" y="432621"/>
            <a:ext cx="2278165" cy="385820"/>
          </a:xfrm>
          <a:prstGeom prst="rect">
            <a:avLst/>
          </a:prstGeom>
          <a:solidFill>
            <a:srgbClr val="FD001F"/>
          </a:solidFill>
        </p:spPr>
        <p:txBody>
          <a:bodyPr vert="horz" wrap="square" lIns="0" tIns="16329" rIns="0" bIns="0" rtlCol="0">
            <a:spAutoFit/>
          </a:bodyPr>
          <a:lstStyle/>
          <a:p>
            <a:pPr marL="22043" algn="l" defTabSz="914400" hangingPunct="1">
              <a:lnSpc>
                <a:spcPct val="100000"/>
              </a:lnSpc>
              <a:spcBef>
                <a:spcPts val="129"/>
              </a:spcBef>
            </a:pPr>
            <a:r>
              <a:rPr lang="en-GB" sz="2400" b="1" dirty="0">
                <a:solidFill>
                  <a:schemeClr val="bg1"/>
                </a:solidFill>
                <a:latin typeface="Aptos" panose="020B0004020202020204" pitchFamily="34" charset="0"/>
              </a:rPr>
              <a:t>4. </a:t>
            </a:r>
            <a:r>
              <a:rPr lang="en-GB" sz="2400" b="1" dirty="0">
                <a:solidFill>
                  <a:schemeClr val="bg1"/>
                </a:solidFill>
              </a:rPr>
              <a:t>Input Data</a:t>
            </a:r>
            <a:endParaRPr lang="en-GB" sz="2400" b="1" spc="-13" dirty="0">
              <a:solidFill>
                <a:schemeClr val="bg1"/>
              </a:solidFill>
              <a:latin typeface="Aptos" panose="020B0004020202020204" pitchFamily="34" charset="0"/>
            </a:endParaRPr>
          </a:p>
        </p:txBody>
      </p:sp>
      <p:sp>
        <p:nvSpPr>
          <p:cNvPr id="3" name="object 3">
            <a:extLst>
              <a:ext uri="{FF2B5EF4-FFF2-40B4-BE49-F238E27FC236}">
                <a16:creationId xmlns:a16="http://schemas.microsoft.com/office/drawing/2014/main" id="{C1344CBE-40ED-A1CE-4DEF-7FF9DB8D5FA0}"/>
              </a:ext>
            </a:extLst>
          </p:cNvPr>
          <p:cNvSpPr txBox="1"/>
          <p:nvPr/>
        </p:nvSpPr>
        <p:spPr>
          <a:xfrm>
            <a:off x="726282" y="1316629"/>
            <a:ext cx="7727054" cy="647430"/>
          </a:xfrm>
          <a:prstGeom prst="rect">
            <a:avLst/>
          </a:prstGeom>
        </p:spPr>
        <p:txBody>
          <a:bodyPr vert="horz" wrap="square" lIns="0" tIns="16329" rIns="0" bIns="0" rtlCol="0">
            <a:spAutoFit/>
          </a:bodyPr>
          <a:lstStyle/>
          <a:p>
            <a:pPr marL="302078" indent="-285750" defTabSz="1175644" hangingPunct="1">
              <a:lnSpc>
                <a:spcPct val="100000"/>
              </a:lnSpc>
              <a:spcBef>
                <a:spcPts val="600"/>
              </a:spcBef>
              <a:buFont typeface="Arial" panose="020B0604020202020204" pitchFamily="34" charset="0"/>
              <a:buChar char="•"/>
            </a:pPr>
            <a:r>
              <a:rPr lang="en-US" sz="1800" dirty="0">
                <a:solidFill>
                  <a:sysClr val="windowText" lastClr="000000"/>
                </a:solidFill>
                <a:latin typeface="Aptos" panose="020B0004020202020204" pitchFamily="34" charset="0"/>
                <a:cs typeface="Arial"/>
              </a:rPr>
              <a:t>Apply balancing factors for each iteration.</a:t>
            </a:r>
          </a:p>
          <a:p>
            <a:pPr marL="302078" indent="-285750" defTabSz="1175644" hangingPunct="1">
              <a:lnSpc>
                <a:spcPct val="100000"/>
              </a:lnSpc>
              <a:spcBef>
                <a:spcPts val="600"/>
              </a:spcBef>
              <a:buFont typeface="Arial" panose="020B0604020202020204" pitchFamily="34" charset="0"/>
              <a:buChar char="•"/>
            </a:pPr>
            <a:r>
              <a:rPr lang="en-US" sz="1800" dirty="0">
                <a:solidFill>
                  <a:sysClr val="windowText" lastClr="000000"/>
                </a:solidFill>
                <a:latin typeface="Aptos" panose="020B0004020202020204" pitchFamily="34" charset="0"/>
                <a:cs typeface="Arial"/>
              </a:rPr>
              <a:t>New value is calculated by multiplying previous values and both ai, </a:t>
            </a:r>
            <a:r>
              <a:rPr lang="en-US" sz="1800" dirty="0" err="1">
                <a:solidFill>
                  <a:sysClr val="windowText" lastClr="000000"/>
                </a:solidFill>
                <a:latin typeface="Aptos" panose="020B0004020202020204" pitchFamily="34" charset="0"/>
                <a:cs typeface="Arial"/>
              </a:rPr>
              <a:t>bj</a:t>
            </a:r>
            <a:r>
              <a:rPr lang="en-US" sz="1800" dirty="0">
                <a:solidFill>
                  <a:sysClr val="windowText" lastClr="000000"/>
                </a:solidFill>
                <a:latin typeface="Aptos" panose="020B0004020202020204" pitchFamily="34" charset="0"/>
                <a:cs typeface="Arial"/>
              </a:rPr>
              <a:t> ratios</a:t>
            </a:r>
            <a:endParaRPr lang="en-GB" dirty="0">
              <a:solidFill>
                <a:sysClr val="windowText" lastClr="000000"/>
              </a:solidFill>
              <a:latin typeface="Aptos" panose="020B0004020202020204" pitchFamily="34" charset="0"/>
              <a:cs typeface="Arial"/>
            </a:endParaRPr>
          </a:p>
        </p:txBody>
      </p:sp>
      <p:pic>
        <p:nvPicPr>
          <p:cNvPr id="5" name="Picture 4">
            <a:extLst>
              <a:ext uri="{FF2B5EF4-FFF2-40B4-BE49-F238E27FC236}">
                <a16:creationId xmlns:a16="http://schemas.microsoft.com/office/drawing/2014/main" id="{28D73F2E-3780-F8F9-AC24-6BA1BAF97E31}"/>
              </a:ext>
            </a:extLst>
          </p:cNvPr>
          <p:cNvPicPr>
            <a:picLocks noChangeAspect="1"/>
          </p:cNvPicPr>
          <p:nvPr/>
        </p:nvPicPr>
        <p:blipFill>
          <a:blip r:embed="rId2"/>
          <a:stretch>
            <a:fillRect/>
          </a:stretch>
        </p:blipFill>
        <p:spPr>
          <a:xfrm>
            <a:off x="1932721" y="2036345"/>
            <a:ext cx="8326558" cy="4281531"/>
          </a:xfrm>
          <a:prstGeom prst="rect">
            <a:avLst/>
          </a:prstGeom>
        </p:spPr>
      </p:pic>
      <p:sp>
        <p:nvSpPr>
          <p:cNvPr id="7" name="Slide Number Placeholder 6">
            <a:extLst>
              <a:ext uri="{FF2B5EF4-FFF2-40B4-BE49-F238E27FC236}">
                <a16:creationId xmlns:a16="http://schemas.microsoft.com/office/drawing/2014/main" id="{20C3FC1C-D7AD-1CD5-1404-35D2F8E10FE0}"/>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30</a:t>
            </a:fld>
            <a:endParaRPr lang="en-AT" spc="-64" dirty="0"/>
          </a:p>
        </p:txBody>
      </p:sp>
      <p:sp>
        <p:nvSpPr>
          <p:cNvPr id="4" name="object 6">
            <a:extLst>
              <a:ext uri="{FF2B5EF4-FFF2-40B4-BE49-F238E27FC236}">
                <a16:creationId xmlns:a16="http://schemas.microsoft.com/office/drawing/2014/main" id="{633D931A-5E6E-9C35-F5FC-E5112FEDFAB9}"/>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6" name="object 6">
            <a:extLst>
              <a:ext uri="{FF2B5EF4-FFF2-40B4-BE49-F238E27FC236}">
                <a16:creationId xmlns:a16="http://schemas.microsoft.com/office/drawing/2014/main" id="{2D1A989F-2AA1-8B19-2476-168014501055}"/>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to Transport Modeling</a:t>
            </a:r>
            <a:endParaRPr lang="en-GB" b="1" dirty="0">
              <a:latin typeface="Aptos" panose="020B0004020202020204" pitchFamily="34" charset="0"/>
            </a:endParaRPr>
          </a:p>
        </p:txBody>
      </p:sp>
      <p:sp>
        <p:nvSpPr>
          <p:cNvPr id="8" name="object 3">
            <a:extLst>
              <a:ext uri="{FF2B5EF4-FFF2-40B4-BE49-F238E27FC236}">
                <a16:creationId xmlns:a16="http://schemas.microsoft.com/office/drawing/2014/main" id="{BF04B4ED-ABC5-BB50-5A78-B7B6C0153BF8}"/>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4.5. </a:t>
            </a:r>
            <a:r>
              <a:rPr lang="en-GB" b="1" dirty="0">
                <a:solidFill>
                  <a:schemeClr val="tx1"/>
                </a:solidFill>
                <a:latin typeface="Aptos" panose="020B0004020202020204" pitchFamily="34" charset="0"/>
              </a:rPr>
              <a:t>Balancing Iteration #2</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18686596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63E5CC-BE2C-CBAD-B906-F0383B5A616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E1422A18-1EA3-9A8B-3F89-554F48337B4C}"/>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05:</a:t>
            </a:r>
          </a:p>
          <a:p>
            <a:pPr algn="ctr"/>
            <a:r>
              <a:rPr lang="en-US" sz="3200" b="1" dirty="0">
                <a:solidFill>
                  <a:schemeClr val="bg1"/>
                </a:solidFill>
              </a:rPr>
              <a:t>Practical Example</a:t>
            </a:r>
          </a:p>
        </p:txBody>
      </p:sp>
      <p:sp>
        <p:nvSpPr>
          <p:cNvPr id="5" name="Slide Number Placeholder 4">
            <a:extLst>
              <a:ext uri="{FF2B5EF4-FFF2-40B4-BE49-F238E27FC236}">
                <a16:creationId xmlns:a16="http://schemas.microsoft.com/office/drawing/2014/main" id="{ECA82311-CE94-8A7D-FF27-21DA8A793641}"/>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31</a:t>
            </a:fld>
            <a:endParaRPr lang="en-AT" spc="-64" dirty="0"/>
          </a:p>
        </p:txBody>
      </p:sp>
      <p:sp>
        <p:nvSpPr>
          <p:cNvPr id="2" name="object 6">
            <a:extLst>
              <a:ext uri="{FF2B5EF4-FFF2-40B4-BE49-F238E27FC236}">
                <a16:creationId xmlns:a16="http://schemas.microsoft.com/office/drawing/2014/main" id="{297299EE-45B3-3488-3E5C-774AF8BAC386}"/>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4" name="object 6">
            <a:extLst>
              <a:ext uri="{FF2B5EF4-FFF2-40B4-BE49-F238E27FC236}">
                <a16:creationId xmlns:a16="http://schemas.microsoft.com/office/drawing/2014/main" id="{F314858A-E6D7-DEDD-CCD3-50405EEB1DEB}"/>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to Transport Modeling</a:t>
            </a:r>
            <a:endParaRPr lang="en-GB" b="1" dirty="0">
              <a:latin typeface="Aptos" panose="020B0004020202020204" pitchFamily="34" charset="0"/>
            </a:endParaRPr>
          </a:p>
        </p:txBody>
      </p:sp>
    </p:spTree>
    <p:extLst>
      <p:ext uri="{BB962C8B-B14F-4D97-AF65-F5344CB8AC3E}">
        <p14:creationId xmlns:p14="http://schemas.microsoft.com/office/powerpoint/2010/main" val="2505951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0A01C4-EEFA-8B6F-AE53-3668D901AFED}"/>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57D54DC0-9C3A-60BE-B1FA-930B79AC9769}"/>
              </a:ext>
            </a:extLst>
          </p:cNvPr>
          <p:cNvSpPr txBox="1">
            <a:spLocks noGrp="1"/>
          </p:cNvSpPr>
          <p:nvPr>
            <p:ph type="title"/>
          </p:nvPr>
        </p:nvSpPr>
        <p:spPr>
          <a:xfrm>
            <a:off x="726282" y="432621"/>
            <a:ext cx="2750448" cy="385820"/>
          </a:xfrm>
          <a:prstGeom prst="rect">
            <a:avLst/>
          </a:prstGeom>
          <a:solidFill>
            <a:srgbClr val="FD001F"/>
          </a:solidFill>
        </p:spPr>
        <p:txBody>
          <a:bodyPr vert="horz" wrap="square" lIns="0" tIns="16329" rIns="0" bIns="0" rtlCol="0">
            <a:spAutoFit/>
          </a:bodyPr>
          <a:lstStyle/>
          <a:p>
            <a:pPr marL="22043" algn="l" defTabSz="914400" hangingPunct="1">
              <a:lnSpc>
                <a:spcPct val="100000"/>
              </a:lnSpc>
              <a:spcBef>
                <a:spcPts val="129"/>
              </a:spcBef>
            </a:pPr>
            <a:r>
              <a:rPr lang="en-US" sz="2400" b="1" dirty="0">
                <a:solidFill>
                  <a:schemeClr val="bg1"/>
                </a:solidFill>
                <a:latin typeface="Aptos" panose="020B0004020202020204" pitchFamily="34" charset="0"/>
              </a:rPr>
              <a:t>5. </a:t>
            </a:r>
            <a:r>
              <a:rPr lang="en-US" sz="2400" b="1" dirty="0">
                <a:solidFill>
                  <a:schemeClr val="bg1"/>
                </a:solidFill>
              </a:rPr>
              <a:t>Practical Example</a:t>
            </a:r>
            <a:endParaRPr lang="en-US" sz="2400" b="1" spc="-13" dirty="0">
              <a:solidFill>
                <a:schemeClr val="bg1"/>
              </a:solidFill>
              <a:latin typeface="Aptos" panose="020B0004020202020204" pitchFamily="34" charset="0"/>
            </a:endParaRPr>
          </a:p>
        </p:txBody>
      </p:sp>
      <p:sp>
        <p:nvSpPr>
          <p:cNvPr id="3" name="object 3">
            <a:extLst>
              <a:ext uri="{FF2B5EF4-FFF2-40B4-BE49-F238E27FC236}">
                <a16:creationId xmlns:a16="http://schemas.microsoft.com/office/drawing/2014/main" id="{2A3D93BC-9930-3DA9-AFCD-05B1E98C206A}"/>
              </a:ext>
            </a:extLst>
          </p:cNvPr>
          <p:cNvSpPr txBox="1"/>
          <p:nvPr/>
        </p:nvSpPr>
        <p:spPr>
          <a:xfrm>
            <a:off x="726280" y="1421621"/>
            <a:ext cx="7522774" cy="647430"/>
          </a:xfrm>
          <a:prstGeom prst="rect">
            <a:avLst/>
          </a:prstGeom>
        </p:spPr>
        <p:txBody>
          <a:bodyPr vert="horz" wrap="square" lIns="0" tIns="16329" rIns="0" bIns="0" rtlCol="0">
            <a:spAutoFit/>
          </a:bodyPr>
          <a:lstStyle/>
          <a:p>
            <a:pPr marL="302078" indent="-285750" defTabSz="1175644" hangingPunct="1">
              <a:lnSpc>
                <a:spcPct val="100000"/>
              </a:lnSpc>
              <a:spcBef>
                <a:spcPts val="600"/>
              </a:spcBef>
              <a:buFont typeface="Arial" panose="020B0604020202020204" pitchFamily="34" charset="0"/>
              <a:buChar char="•"/>
            </a:pPr>
            <a:r>
              <a:rPr lang="en-US" sz="1800" dirty="0">
                <a:solidFill>
                  <a:sysClr val="windowText" lastClr="000000"/>
                </a:solidFill>
                <a:latin typeface="Aptos" panose="020B0004020202020204" pitchFamily="34" charset="0"/>
                <a:cs typeface="Arial"/>
              </a:rPr>
              <a:t>Conduct an iterative procedure till convergence criteria is satisfied.</a:t>
            </a:r>
          </a:p>
          <a:p>
            <a:pPr marL="302078" indent="-285750" defTabSz="1175644" hangingPunct="1">
              <a:lnSpc>
                <a:spcPct val="100000"/>
              </a:lnSpc>
              <a:spcBef>
                <a:spcPts val="600"/>
              </a:spcBef>
              <a:buFont typeface="Arial" panose="020B0604020202020204" pitchFamily="34" charset="0"/>
              <a:buChar char="•"/>
            </a:pPr>
            <a:r>
              <a:rPr lang="en-US" sz="1800" dirty="0">
                <a:solidFill>
                  <a:sysClr val="windowText" lastClr="000000"/>
                </a:solidFill>
                <a:latin typeface="Aptos" panose="020B0004020202020204" pitchFamily="34" charset="0"/>
                <a:cs typeface="Arial"/>
              </a:rPr>
              <a:t>Also, can write programs to automate this procedure.</a:t>
            </a:r>
            <a:endParaRPr lang="en-GB" dirty="0">
              <a:solidFill>
                <a:sysClr val="windowText" lastClr="000000"/>
              </a:solidFill>
              <a:latin typeface="Aptos" panose="020B0004020202020204" pitchFamily="34" charset="0"/>
              <a:cs typeface="Arial"/>
            </a:endParaRPr>
          </a:p>
        </p:txBody>
      </p:sp>
      <p:sp>
        <p:nvSpPr>
          <p:cNvPr id="4" name="object 3">
            <a:extLst>
              <a:ext uri="{FF2B5EF4-FFF2-40B4-BE49-F238E27FC236}">
                <a16:creationId xmlns:a16="http://schemas.microsoft.com/office/drawing/2014/main" id="{20AB5B22-60D9-49AE-966D-1A0F1CE84B47}"/>
              </a:ext>
            </a:extLst>
          </p:cNvPr>
          <p:cNvSpPr txBox="1"/>
          <p:nvPr/>
        </p:nvSpPr>
        <p:spPr>
          <a:xfrm>
            <a:off x="726280" y="2184892"/>
            <a:ext cx="10149241" cy="632042"/>
          </a:xfrm>
          <a:prstGeom prst="rect">
            <a:avLst/>
          </a:prstGeom>
        </p:spPr>
        <p:txBody>
          <a:bodyPr vert="horz" wrap="square" lIns="0" tIns="16329" rIns="0" bIns="0" rtlCol="0">
            <a:spAutoFit/>
          </a:bodyPr>
          <a:lstStyle/>
          <a:p>
            <a:pPr marL="302078" indent="-285750" defTabSz="1175644" hangingPunct="1">
              <a:lnSpc>
                <a:spcPct val="100000"/>
              </a:lnSpc>
              <a:spcBef>
                <a:spcPts val="600"/>
              </a:spcBef>
              <a:buFont typeface="Arial" panose="020B0604020202020204" pitchFamily="34" charset="0"/>
              <a:buChar char="•"/>
            </a:pPr>
            <a:r>
              <a:rPr lang="en-US" sz="2000" dirty="0">
                <a:solidFill>
                  <a:sysClr val="windowText" lastClr="000000"/>
                </a:solidFill>
                <a:latin typeface="Aptos" panose="020B0004020202020204" pitchFamily="34" charset="0"/>
                <a:cs typeface="Arial"/>
              </a:rPr>
              <a:t>Let's proceed with a practical example using “Exponential Friction Factor” in EXCEL and PYTHON for calibration and calculations.</a:t>
            </a:r>
            <a:endParaRPr lang="en-GB" sz="2800" dirty="0">
              <a:solidFill>
                <a:sysClr val="windowText" lastClr="000000"/>
              </a:solidFill>
              <a:latin typeface="Aptos" panose="020B0004020202020204" pitchFamily="34" charset="0"/>
              <a:cs typeface="Arial"/>
            </a:endParaRPr>
          </a:p>
        </p:txBody>
      </p:sp>
      <p:pic>
        <p:nvPicPr>
          <p:cNvPr id="9" name="Picture 8" descr="A logo with a black background&#10;&#10;AI-generated content may be incorrect.">
            <a:extLst>
              <a:ext uri="{FF2B5EF4-FFF2-40B4-BE49-F238E27FC236}">
                <a16:creationId xmlns:a16="http://schemas.microsoft.com/office/drawing/2014/main" id="{8D3A9024-16CA-58A9-1D2F-4248E00FCD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63963" y="3903866"/>
            <a:ext cx="2170185" cy="2170185"/>
          </a:xfrm>
          <a:prstGeom prst="rect">
            <a:avLst/>
          </a:prstGeom>
        </p:spPr>
      </p:pic>
      <p:pic>
        <p:nvPicPr>
          <p:cNvPr id="11" name="Picture 10" descr="A green box with a white x on it&#10;&#10;AI-generated content may be incorrect.">
            <a:extLst>
              <a:ext uri="{FF2B5EF4-FFF2-40B4-BE49-F238E27FC236}">
                <a16:creationId xmlns:a16="http://schemas.microsoft.com/office/drawing/2014/main" id="{2C6B1EF0-B27D-46A6-012B-D43F3CAAA27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81466" y="4035673"/>
            <a:ext cx="2018173" cy="1906569"/>
          </a:xfrm>
          <a:prstGeom prst="rect">
            <a:avLst/>
          </a:prstGeom>
        </p:spPr>
      </p:pic>
      <p:sp>
        <p:nvSpPr>
          <p:cNvPr id="12" name="object 3">
            <a:extLst>
              <a:ext uri="{FF2B5EF4-FFF2-40B4-BE49-F238E27FC236}">
                <a16:creationId xmlns:a16="http://schemas.microsoft.com/office/drawing/2014/main" id="{6CC6E497-48A3-98C6-3EB2-B7AAEDA3D7B9}"/>
              </a:ext>
            </a:extLst>
          </p:cNvPr>
          <p:cNvSpPr txBox="1"/>
          <p:nvPr/>
        </p:nvSpPr>
        <p:spPr>
          <a:xfrm>
            <a:off x="941992" y="2982528"/>
            <a:ext cx="10149241" cy="647430"/>
          </a:xfrm>
          <a:prstGeom prst="rect">
            <a:avLst/>
          </a:prstGeom>
        </p:spPr>
        <p:txBody>
          <a:bodyPr vert="horz" wrap="square" lIns="0" tIns="16329" rIns="0" bIns="0" rtlCol="0">
            <a:spAutoFit/>
          </a:bodyPr>
          <a:lstStyle/>
          <a:p>
            <a:pPr marL="302078" indent="-285750" defTabSz="1175644" hangingPunct="1">
              <a:lnSpc>
                <a:spcPct val="100000"/>
              </a:lnSpc>
              <a:spcBef>
                <a:spcPts val="600"/>
              </a:spcBef>
              <a:buFont typeface="Arial" panose="020B0604020202020204" pitchFamily="34" charset="0"/>
              <a:buChar char="•"/>
            </a:pPr>
            <a:r>
              <a:rPr lang="en-US" sz="1800" dirty="0">
                <a:solidFill>
                  <a:sysClr val="windowText" lastClr="000000"/>
                </a:solidFill>
                <a:latin typeface="Aptos" panose="020B0004020202020204" pitchFamily="34" charset="0"/>
                <a:cs typeface="Arial"/>
              </a:rPr>
              <a:t>For “Exponential Friction Factor”, we use different “β” values for calibration.</a:t>
            </a:r>
          </a:p>
          <a:p>
            <a:pPr marL="302078" indent="-285750" defTabSz="1175644" hangingPunct="1">
              <a:lnSpc>
                <a:spcPct val="100000"/>
              </a:lnSpc>
              <a:spcBef>
                <a:spcPts val="600"/>
              </a:spcBef>
              <a:buFont typeface="Arial" panose="020B0604020202020204" pitchFamily="34" charset="0"/>
              <a:buChar char="•"/>
            </a:pPr>
            <a:r>
              <a:rPr lang="en-US" sz="1800" dirty="0">
                <a:solidFill>
                  <a:sysClr val="windowText" lastClr="000000"/>
                </a:solidFill>
                <a:latin typeface="Aptos" panose="020B0004020202020204" pitchFamily="34" charset="0"/>
                <a:cs typeface="Arial"/>
              </a:rPr>
              <a:t>Until we meet balanced or convergence criteria, we guess the “β” values for different iterations.</a:t>
            </a:r>
            <a:endParaRPr lang="en-GB" dirty="0">
              <a:solidFill>
                <a:sysClr val="windowText" lastClr="000000"/>
              </a:solidFill>
              <a:latin typeface="Aptos" panose="020B0004020202020204" pitchFamily="34" charset="0"/>
              <a:cs typeface="Arial"/>
            </a:endParaRPr>
          </a:p>
        </p:txBody>
      </p:sp>
      <p:sp>
        <p:nvSpPr>
          <p:cNvPr id="7" name="Slide Number Placeholder 6">
            <a:extLst>
              <a:ext uri="{FF2B5EF4-FFF2-40B4-BE49-F238E27FC236}">
                <a16:creationId xmlns:a16="http://schemas.microsoft.com/office/drawing/2014/main" id="{F5FBE1CD-C3BA-8995-EDB7-525D052546E2}"/>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32</a:t>
            </a:fld>
            <a:endParaRPr lang="en-AT" spc="-64" dirty="0"/>
          </a:p>
        </p:txBody>
      </p:sp>
      <p:sp>
        <p:nvSpPr>
          <p:cNvPr id="5" name="object 6">
            <a:extLst>
              <a:ext uri="{FF2B5EF4-FFF2-40B4-BE49-F238E27FC236}">
                <a16:creationId xmlns:a16="http://schemas.microsoft.com/office/drawing/2014/main" id="{20D73E26-8EF0-B74A-9F87-FB71B8EF44EB}"/>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6" name="object 6">
            <a:extLst>
              <a:ext uri="{FF2B5EF4-FFF2-40B4-BE49-F238E27FC236}">
                <a16:creationId xmlns:a16="http://schemas.microsoft.com/office/drawing/2014/main" id="{CF248E79-CBCC-D981-F3EC-6414446FE0B3}"/>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to Transport Modeling</a:t>
            </a:r>
            <a:endParaRPr lang="en-GB" b="1" dirty="0">
              <a:latin typeface="Aptos" panose="020B0004020202020204" pitchFamily="34" charset="0"/>
            </a:endParaRPr>
          </a:p>
        </p:txBody>
      </p:sp>
      <p:sp>
        <p:nvSpPr>
          <p:cNvPr id="8" name="object 3">
            <a:extLst>
              <a:ext uri="{FF2B5EF4-FFF2-40B4-BE49-F238E27FC236}">
                <a16:creationId xmlns:a16="http://schemas.microsoft.com/office/drawing/2014/main" id="{78888A16-55BC-2BCA-0431-455AA15E1F71}"/>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5.1. </a:t>
            </a:r>
            <a:r>
              <a:rPr lang="en-GB" b="1" dirty="0">
                <a:solidFill>
                  <a:schemeClr val="tx1"/>
                </a:solidFill>
                <a:latin typeface="Aptos" panose="020B0004020202020204" pitchFamily="34" charset="0"/>
              </a:rPr>
              <a:t>Calibration</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11058217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BE5509-2046-95C0-3AF1-1D0EDE559208}"/>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EC3D57E-D08B-5149-54CF-030C2D718236}"/>
              </a:ext>
            </a:extLst>
          </p:cNvPr>
          <p:cNvSpPr txBox="1">
            <a:spLocks noGrp="1"/>
          </p:cNvSpPr>
          <p:nvPr>
            <p:ph type="title"/>
          </p:nvPr>
        </p:nvSpPr>
        <p:spPr>
          <a:xfrm>
            <a:off x="726281" y="432621"/>
            <a:ext cx="2750450"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latin typeface="Aptos" panose="020B0004020202020204" pitchFamily="34" charset="0"/>
              </a:rPr>
              <a:t>5. </a:t>
            </a:r>
            <a:r>
              <a:rPr lang="en-US" sz="2400" b="1" dirty="0">
                <a:solidFill>
                  <a:schemeClr val="bg1"/>
                </a:solidFill>
              </a:rPr>
              <a:t>Practical Example</a:t>
            </a:r>
            <a:endParaRPr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1B3A7B18-DF50-1503-C674-8C73A092F8F9}"/>
              </a:ext>
            </a:extLst>
          </p:cNvPr>
          <p:cNvSpPr>
            <a:spLocks noGrp="1"/>
          </p:cNvSpPr>
          <p:nvPr>
            <p:ph type="sldNum" sz="quarter" idx="7"/>
          </p:nvPr>
        </p:nvSpPr>
        <p:spPr>
          <a:xfrm>
            <a:off x="5888334" y="6321215"/>
            <a:ext cx="331180" cy="244413"/>
          </a:xfrm>
        </p:spPr>
        <p:txBody>
          <a:bodyPr/>
          <a:lstStyle/>
          <a:p>
            <a:pPr marL="103685">
              <a:lnSpc>
                <a:spcPts val="1633"/>
              </a:lnSpc>
            </a:pPr>
            <a:fld id="{81D60167-4931-47E6-BA6A-407CBD079E47}" type="slidenum">
              <a:rPr lang="en-AT" spc="-64" smtClean="0"/>
              <a:pPr marL="103685">
                <a:lnSpc>
                  <a:spcPts val="1633"/>
                </a:lnSpc>
              </a:pPr>
              <a:t>33</a:t>
            </a:fld>
            <a:endParaRPr lang="en-AT" spc="-64" dirty="0"/>
          </a:p>
        </p:txBody>
      </p:sp>
      <p:sp>
        <p:nvSpPr>
          <p:cNvPr id="3" name="Content Placeholder 2">
            <a:extLst>
              <a:ext uri="{FF2B5EF4-FFF2-40B4-BE49-F238E27FC236}">
                <a16:creationId xmlns:a16="http://schemas.microsoft.com/office/drawing/2014/main" id="{7BC7746E-B71E-A961-5726-94D43D19C00A}"/>
              </a:ext>
            </a:extLst>
          </p:cNvPr>
          <p:cNvSpPr txBox="1">
            <a:spLocks/>
          </p:cNvSpPr>
          <p:nvPr/>
        </p:nvSpPr>
        <p:spPr>
          <a:xfrm>
            <a:off x="726280" y="1354777"/>
            <a:ext cx="10733192" cy="3352681"/>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r>
              <a:rPr lang="en-US" sz="1800" b="1" dirty="0"/>
              <a:t>Activity 1: Excel – Trip Distribution Setup</a:t>
            </a:r>
          </a:p>
          <a:p>
            <a:pPr marL="873572" lvl="1" indent="-285750">
              <a:spcBef>
                <a:spcPts val="1200"/>
              </a:spcBef>
              <a:buFont typeface="Arial" panose="020B0604020202020204" pitchFamily="34" charset="0"/>
              <a:buChar char="•"/>
            </a:pPr>
            <a:r>
              <a:rPr lang="en-US" sz="1800" dirty="0"/>
              <a:t>File: Trip Distribution Lab Example.xlsx</a:t>
            </a:r>
          </a:p>
          <a:p>
            <a:pPr marL="873572" lvl="1" indent="-285750">
              <a:spcBef>
                <a:spcPts val="600"/>
              </a:spcBef>
              <a:buFont typeface="Arial" panose="020B0604020202020204" pitchFamily="34" charset="0"/>
              <a:buChar char="•"/>
            </a:pPr>
            <a:r>
              <a:rPr lang="en-US" sz="1800" dirty="0"/>
              <a:t>Platform: Microsoft Excel (or Google Sheets)</a:t>
            </a:r>
          </a:p>
          <a:p>
            <a:pPr marL="873572" lvl="1" indent="-285750">
              <a:spcBef>
                <a:spcPts val="600"/>
              </a:spcBef>
              <a:buFont typeface="Arial" panose="020B0604020202020204" pitchFamily="34" charset="0"/>
              <a:buChar char="•"/>
            </a:pPr>
            <a:r>
              <a:rPr lang="en-US" sz="1800" dirty="0"/>
              <a:t>Purpose: Manual setup and understanding of Gravity Model calculations</a:t>
            </a:r>
          </a:p>
          <a:p>
            <a:pPr marL="873572" lvl="1" indent="-285750">
              <a:spcBef>
                <a:spcPts val="600"/>
              </a:spcBef>
              <a:buFont typeface="Arial" panose="020B0604020202020204" pitchFamily="34" charset="0"/>
              <a:buChar char="•"/>
            </a:pPr>
            <a:r>
              <a:rPr lang="en-US" sz="1800" dirty="0"/>
              <a:t>Steps:</a:t>
            </a:r>
          </a:p>
          <a:p>
            <a:pPr marL="1518544" lvl="2" indent="-342900">
              <a:spcBef>
                <a:spcPts val="600"/>
              </a:spcBef>
              <a:buFont typeface="+mj-lt"/>
              <a:buAutoNum type="arabicPeriod"/>
            </a:pPr>
            <a:r>
              <a:rPr lang="en-US" sz="1800" dirty="0"/>
              <a:t>Open the Excel file and review:</a:t>
            </a:r>
          </a:p>
          <a:p>
            <a:pPr marL="2163516" lvl="3" indent="-400050">
              <a:spcBef>
                <a:spcPts val="600"/>
              </a:spcBef>
              <a:buFont typeface="+mj-lt"/>
              <a:buAutoNum type="romanUcPeriod"/>
            </a:pPr>
            <a:r>
              <a:rPr lang="en-US" sz="1800" dirty="0"/>
              <a:t>Zone-level Trip Productions (P) and Attractions (A)</a:t>
            </a:r>
          </a:p>
          <a:p>
            <a:pPr marL="2163516" lvl="3" indent="-400050">
              <a:spcBef>
                <a:spcPts val="600"/>
              </a:spcBef>
              <a:buFont typeface="+mj-lt"/>
              <a:buAutoNum type="romanUcPeriod"/>
            </a:pPr>
            <a:r>
              <a:rPr lang="en-US" sz="1800" dirty="0"/>
              <a:t>Skim Matrix (</a:t>
            </a:r>
            <a:r>
              <a:rPr lang="en-US" sz="1800" dirty="0" err="1"/>
              <a:t>Cij</a:t>
            </a:r>
            <a:r>
              <a:rPr lang="en-US" sz="1800" dirty="0"/>
              <a:t>): Travel cost between zones</a:t>
            </a:r>
          </a:p>
          <a:p>
            <a:pPr marL="2163516" lvl="3" indent="-400050">
              <a:spcBef>
                <a:spcPts val="600"/>
              </a:spcBef>
              <a:buFont typeface="+mj-lt"/>
              <a:buAutoNum type="romanUcPeriod"/>
            </a:pPr>
            <a:r>
              <a:rPr lang="en-US" sz="1800" dirty="0"/>
              <a:t>Friction factor (</a:t>
            </a:r>
            <a:r>
              <a:rPr lang="en-US" sz="1800" dirty="0" err="1"/>
              <a:t>Fij</a:t>
            </a:r>
            <a:r>
              <a:rPr lang="en-US" sz="1800" dirty="0"/>
              <a:t>) calculated via: f(c) = exp(-</a:t>
            </a:r>
            <a:r>
              <a:rPr lang="el-GR" sz="1800" dirty="0"/>
              <a:t>β × </a:t>
            </a:r>
            <a:r>
              <a:rPr lang="en-US" sz="1800" dirty="0" err="1"/>
              <a:t>Cij</a:t>
            </a:r>
            <a:r>
              <a:rPr lang="en-US" sz="1800" dirty="0"/>
              <a:t>)</a:t>
            </a:r>
          </a:p>
          <a:p>
            <a:pPr marL="1518544" lvl="2" indent="-342900">
              <a:spcBef>
                <a:spcPts val="600"/>
              </a:spcBef>
              <a:buFont typeface="+mj-lt"/>
              <a:buAutoNum type="arabicPeriod"/>
            </a:pPr>
            <a:r>
              <a:rPr lang="en-US" sz="1800" dirty="0"/>
              <a:t>Observe the resulting trip distribution matrix and average trip length</a:t>
            </a:r>
          </a:p>
          <a:p>
            <a:pPr marL="1518544" lvl="2" indent="-342900">
              <a:spcBef>
                <a:spcPts val="600"/>
              </a:spcBef>
              <a:buFont typeface="+mj-lt"/>
              <a:buAutoNum type="arabicPeriod"/>
            </a:pPr>
            <a:r>
              <a:rPr lang="en-US" sz="1800" dirty="0"/>
              <a:t>This file sets the foundation for what we’ll do in Python</a:t>
            </a:r>
          </a:p>
        </p:txBody>
      </p:sp>
      <p:sp>
        <p:nvSpPr>
          <p:cNvPr id="5" name="object 3">
            <a:extLst>
              <a:ext uri="{FF2B5EF4-FFF2-40B4-BE49-F238E27FC236}">
                <a16:creationId xmlns:a16="http://schemas.microsoft.com/office/drawing/2014/main" id="{7357A2DA-3E0A-03B4-3590-B19BC4258331}"/>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5.1. </a:t>
            </a:r>
            <a:r>
              <a:rPr lang="en-US" b="1" dirty="0">
                <a:latin typeface="Aptos" panose="020B0004020202020204" pitchFamily="34" charset="0"/>
              </a:rPr>
              <a:t>Gravity Model Analysis with Excel</a:t>
            </a:r>
            <a:endParaRPr lang="en-US" b="1" dirty="0">
              <a:solidFill>
                <a:schemeClr val="tx1"/>
              </a:solidFill>
              <a:latin typeface="Aptos" panose="020B0004020202020204" pitchFamily="34" charset="0"/>
            </a:endParaRPr>
          </a:p>
        </p:txBody>
      </p:sp>
      <p:sp>
        <p:nvSpPr>
          <p:cNvPr id="8" name="object 6">
            <a:extLst>
              <a:ext uri="{FF2B5EF4-FFF2-40B4-BE49-F238E27FC236}">
                <a16:creationId xmlns:a16="http://schemas.microsoft.com/office/drawing/2014/main" id="{F1BF4127-2603-AD6D-8E22-7843088FD711}"/>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9" name="object 6">
            <a:extLst>
              <a:ext uri="{FF2B5EF4-FFF2-40B4-BE49-F238E27FC236}">
                <a16:creationId xmlns:a16="http://schemas.microsoft.com/office/drawing/2014/main" id="{1D158CDB-45FD-4A4C-CE08-85F88069E376}"/>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to Transport Modeling</a:t>
            </a:r>
            <a:endParaRPr lang="en-GB" b="1" dirty="0">
              <a:latin typeface="Aptos" panose="020B0004020202020204" pitchFamily="34" charset="0"/>
            </a:endParaRPr>
          </a:p>
        </p:txBody>
      </p:sp>
    </p:spTree>
    <p:extLst>
      <p:ext uri="{BB962C8B-B14F-4D97-AF65-F5344CB8AC3E}">
        <p14:creationId xmlns:p14="http://schemas.microsoft.com/office/powerpoint/2010/main" val="24717483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2B7F9E-14C3-2B2C-A7C3-C77699D5CF6C}"/>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7A03B7AD-8A9E-CE39-E2B6-D3C8F88C0DBA}"/>
              </a:ext>
            </a:extLst>
          </p:cNvPr>
          <p:cNvSpPr txBox="1">
            <a:spLocks noGrp="1"/>
          </p:cNvSpPr>
          <p:nvPr>
            <p:ph type="title"/>
          </p:nvPr>
        </p:nvSpPr>
        <p:spPr>
          <a:xfrm>
            <a:off x="726281" y="432621"/>
            <a:ext cx="2750450"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latin typeface="Aptos" panose="020B0004020202020204" pitchFamily="34" charset="0"/>
              </a:rPr>
              <a:t>5. </a:t>
            </a:r>
            <a:r>
              <a:rPr lang="en-US" sz="2400" b="1" dirty="0">
                <a:solidFill>
                  <a:schemeClr val="bg1"/>
                </a:solidFill>
              </a:rPr>
              <a:t>Practical Example</a:t>
            </a:r>
            <a:endParaRPr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BBEC5916-C25A-3C1F-93C6-C1BCF3D902FC}"/>
              </a:ext>
            </a:extLst>
          </p:cNvPr>
          <p:cNvSpPr>
            <a:spLocks noGrp="1"/>
          </p:cNvSpPr>
          <p:nvPr>
            <p:ph type="sldNum" sz="quarter" idx="7"/>
          </p:nvPr>
        </p:nvSpPr>
        <p:spPr>
          <a:xfrm>
            <a:off x="5888334" y="6321215"/>
            <a:ext cx="331180" cy="244413"/>
          </a:xfrm>
        </p:spPr>
        <p:txBody>
          <a:bodyPr/>
          <a:lstStyle/>
          <a:p>
            <a:pPr marL="103685">
              <a:lnSpc>
                <a:spcPts val="1633"/>
              </a:lnSpc>
            </a:pPr>
            <a:fld id="{81D60167-4931-47E6-BA6A-407CBD079E47}" type="slidenum">
              <a:rPr lang="en-AT" spc="-64" smtClean="0"/>
              <a:pPr marL="103685">
                <a:lnSpc>
                  <a:spcPts val="1633"/>
                </a:lnSpc>
              </a:pPr>
              <a:t>34</a:t>
            </a:fld>
            <a:endParaRPr lang="en-AT" spc="-64" dirty="0"/>
          </a:p>
        </p:txBody>
      </p:sp>
      <p:sp>
        <p:nvSpPr>
          <p:cNvPr id="3" name="Content Placeholder 2">
            <a:extLst>
              <a:ext uri="{FF2B5EF4-FFF2-40B4-BE49-F238E27FC236}">
                <a16:creationId xmlns:a16="http://schemas.microsoft.com/office/drawing/2014/main" id="{DF497CAA-7CD6-7107-AED3-36F6FB1C8CC0}"/>
              </a:ext>
            </a:extLst>
          </p:cNvPr>
          <p:cNvSpPr txBox="1">
            <a:spLocks/>
          </p:cNvSpPr>
          <p:nvPr/>
        </p:nvSpPr>
        <p:spPr>
          <a:xfrm>
            <a:off x="726279" y="1354777"/>
            <a:ext cx="10733192" cy="3352681"/>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r>
              <a:rPr lang="en-US" sz="1800" b="1" dirty="0"/>
              <a:t>Activity 2: Python (</a:t>
            </a:r>
            <a:r>
              <a:rPr lang="en-US" sz="1800" b="1" dirty="0" err="1"/>
              <a:t>Colab</a:t>
            </a:r>
            <a:r>
              <a:rPr lang="en-US" sz="1800" b="1" dirty="0"/>
              <a:t>) – Fixed </a:t>
            </a:r>
            <a:r>
              <a:rPr lang="el-GR" sz="1800" b="1" dirty="0"/>
              <a:t>β</a:t>
            </a:r>
            <a:r>
              <a:rPr lang="el-GR" sz="1800" dirty="0"/>
              <a:t> </a:t>
            </a:r>
            <a:r>
              <a:rPr lang="en-US" sz="1800" b="1" dirty="0"/>
              <a:t>values</a:t>
            </a:r>
            <a:r>
              <a:rPr lang="el-GR" sz="1800" b="1" dirty="0"/>
              <a:t> </a:t>
            </a:r>
            <a:r>
              <a:rPr lang="en-US" sz="1800" b="1" dirty="0"/>
              <a:t>Gravity Model</a:t>
            </a:r>
          </a:p>
          <a:p>
            <a:pPr marL="873572" lvl="1" indent="-285750">
              <a:spcBef>
                <a:spcPts val="600"/>
              </a:spcBef>
              <a:buFont typeface="Arial" panose="020B0604020202020204" pitchFamily="34" charset="0"/>
              <a:buChar char="•"/>
            </a:pPr>
            <a:r>
              <a:rPr lang="en-US" sz="1800" dirty="0"/>
              <a:t>File: </a:t>
            </a:r>
            <a:r>
              <a:rPr lang="en-US" sz="1800" dirty="0" err="1"/>
              <a:t>Gravity_Model_Student_Input.ipynb</a:t>
            </a:r>
            <a:endParaRPr lang="en-US" sz="1800" dirty="0"/>
          </a:p>
          <a:p>
            <a:pPr marL="873572" lvl="1" indent="-285750">
              <a:spcBef>
                <a:spcPts val="600"/>
              </a:spcBef>
              <a:buFont typeface="Arial" panose="020B0604020202020204" pitchFamily="34" charset="0"/>
              <a:buChar char="•"/>
            </a:pPr>
            <a:r>
              <a:rPr lang="en-US" sz="1800" dirty="0"/>
              <a:t>Platform: Google </a:t>
            </a:r>
            <a:r>
              <a:rPr lang="en-US" sz="1800" dirty="0" err="1"/>
              <a:t>Colab</a:t>
            </a:r>
            <a:endParaRPr lang="en-US" sz="1800" dirty="0"/>
          </a:p>
          <a:p>
            <a:pPr marL="873572" lvl="1" indent="-285750">
              <a:spcBef>
                <a:spcPts val="600"/>
              </a:spcBef>
              <a:buFont typeface="Arial" panose="020B0604020202020204" pitchFamily="34" charset="0"/>
              <a:buChar char="•"/>
            </a:pPr>
            <a:r>
              <a:rPr lang="en-US" sz="1800" dirty="0"/>
              <a:t>Purpose: Automate trip distribution using a fixed </a:t>
            </a:r>
            <a:r>
              <a:rPr lang="el-GR" sz="1800" dirty="0"/>
              <a:t>β </a:t>
            </a:r>
            <a:r>
              <a:rPr lang="en-US" sz="1800" dirty="0"/>
              <a:t>value</a:t>
            </a:r>
          </a:p>
          <a:p>
            <a:pPr marL="873572" lvl="1" indent="-285750">
              <a:spcBef>
                <a:spcPts val="600"/>
              </a:spcBef>
              <a:buFont typeface="Arial" panose="020B0604020202020204" pitchFamily="34" charset="0"/>
              <a:buChar char="•"/>
            </a:pPr>
            <a:r>
              <a:rPr lang="en-US" sz="1800" dirty="0"/>
              <a:t>Steps:</a:t>
            </a:r>
          </a:p>
          <a:p>
            <a:pPr marL="1518544" lvl="2" indent="-342900">
              <a:spcBef>
                <a:spcPts val="600"/>
              </a:spcBef>
              <a:buFont typeface="+mj-lt"/>
              <a:buAutoNum type="arabicPeriod"/>
            </a:pPr>
            <a:r>
              <a:rPr lang="en-US" sz="1800" dirty="0"/>
              <a:t>Upload the file to Google </a:t>
            </a:r>
            <a:r>
              <a:rPr lang="en-US" sz="1800" dirty="0" err="1"/>
              <a:t>Colab</a:t>
            </a:r>
            <a:endParaRPr lang="en-US" sz="1800" dirty="0"/>
          </a:p>
          <a:p>
            <a:pPr marL="1518544" lvl="2" indent="-342900">
              <a:spcBef>
                <a:spcPts val="600"/>
              </a:spcBef>
              <a:buFont typeface="+mj-lt"/>
              <a:buAutoNum type="arabicPeriod"/>
            </a:pPr>
            <a:r>
              <a:rPr lang="en-US" sz="1800" dirty="0"/>
              <a:t>Input your own:</a:t>
            </a:r>
          </a:p>
          <a:p>
            <a:pPr marL="2163516" lvl="3" indent="-400050">
              <a:spcBef>
                <a:spcPts val="600"/>
              </a:spcBef>
              <a:buFont typeface="+mj-lt"/>
              <a:buAutoNum type="romanUcPeriod"/>
            </a:pPr>
            <a:r>
              <a:rPr lang="en-US" sz="1600" dirty="0"/>
              <a:t>Number of zones</a:t>
            </a:r>
          </a:p>
          <a:p>
            <a:pPr marL="2163516" lvl="3" indent="-400050">
              <a:spcBef>
                <a:spcPts val="600"/>
              </a:spcBef>
              <a:buFont typeface="+mj-lt"/>
              <a:buAutoNum type="romanUcPeriod"/>
            </a:pPr>
            <a:r>
              <a:rPr lang="en-US" sz="1600" dirty="0"/>
              <a:t>Productions (P) and Attractions (A)</a:t>
            </a:r>
          </a:p>
          <a:p>
            <a:pPr marL="2163516" lvl="3" indent="-400050">
              <a:spcBef>
                <a:spcPts val="600"/>
              </a:spcBef>
              <a:buFont typeface="+mj-lt"/>
              <a:buAutoNum type="romanUcPeriod"/>
            </a:pPr>
            <a:r>
              <a:rPr lang="en-US" sz="1600" dirty="0"/>
              <a:t>Cost Matrix (</a:t>
            </a:r>
            <a:r>
              <a:rPr lang="en-US" sz="1600" dirty="0" err="1"/>
              <a:t>Cij</a:t>
            </a:r>
            <a:r>
              <a:rPr lang="en-US" sz="1600" dirty="0"/>
              <a:t>)</a:t>
            </a:r>
          </a:p>
          <a:p>
            <a:pPr marL="1518544" lvl="2" indent="-342900">
              <a:spcBef>
                <a:spcPts val="600"/>
              </a:spcBef>
              <a:buFont typeface="+mj-lt"/>
              <a:buAutoNum type="arabicPeriod"/>
            </a:pPr>
            <a:r>
              <a:rPr lang="el-GR" sz="1800" dirty="0"/>
              <a:t>β </a:t>
            </a:r>
            <a:r>
              <a:rPr lang="en-US" sz="1800" dirty="0"/>
              <a:t>value is fixed in the code (beta = -0.035)</a:t>
            </a:r>
          </a:p>
          <a:p>
            <a:pPr marL="1518544" lvl="2" indent="-342900">
              <a:spcBef>
                <a:spcPts val="600"/>
              </a:spcBef>
              <a:buFont typeface="+mj-lt"/>
              <a:buAutoNum type="arabicPeriod"/>
            </a:pPr>
            <a:r>
              <a:rPr lang="en-US" sz="1800" dirty="0"/>
              <a:t>Run all cells to view:</a:t>
            </a:r>
          </a:p>
          <a:p>
            <a:pPr marL="2163516" lvl="3" indent="-400050">
              <a:spcBef>
                <a:spcPts val="600"/>
              </a:spcBef>
              <a:buFont typeface="+mj-lt"/>
              <a:buAutoNum type="romanUcPeriod"/>
            </a:pPr>
            <a:r>
              <a:rPr lang="en-US" sz="1600" dirty="0"/>
              <a:t>Trip matrix</a:t>
            </a:r>
          </a:p>
          <a:p>
            <a:pPr marL="2163516" lvl="3" indent="-400050">
              <a:spcBef>
                <a:spcPts val="600"/>
              </a:spcBef>
              <a:buFont typeface="+mj-lt"/>
              <a:buAutoNum type="romanUcPeriod"/>
            </a:pPr>
            <a:r>
              <a:rPr lang="en-US" sz="1600" dirty="0"/>
              <a:t>Heatmap</a:t>
            </a:r>
          </a:p>
          <a:p>
            <a:pPr marL="2163516" lvl="3" indent="-400050">
              <a:spcBef>
                <a:spcPts val="600"/>
              </a:spcBef>
              <a:buFont typeface="+mj-lt"/>
              <a:buAutoNum type="romanUcPeriod"/>
            </a:pPr>
            <a:r>
              <a:rPr lang="en-US" sz="1600" dirty="0"/>
              <a:t>Convergence plots</a:t>
            </a:r>
          </a:p>
          <a:p>
            <a:pPr marL="2163516" lvl="3" indent="-400050">
              <a:spcBef>
                <a:spcPts val="600"/>
              </a:spcBef>
              <a:buFont typeface="+mj-lt"/>
              <a:buAutoNum type="romanUcPeriod"/>
            </a:pPr>
            <a:r>
              <a:rPr lang="en-US" sz="1600" dirty="0"/>
              <a:t>Average trip length</a:t>
            </a:r>
          </a:p>
          <a:p>
            <a:pPr marL="873572" lvl="1" indent="-285750">
              <a:spcBef>
                <a:spcPts val="600"/>
              </a:spcBef>
              <a:buFont typeface="Arial" panose="020B0604020202020204" pitchFamily="34" charset="0"/>
              <a:buChar char="•"/>
            </a:pPr>
            <a:endParaRPr lang="en-US" sz="1800" dirty="0"/>
          </a:p>
          <a:p>
            <a:pPr marL="1461394" lvl="2" indent="-285750">
              <a:buFont typeface="Arial" panose="020B0604020202020204" pitchFamily="34" charset="0"/>
              <a:buChar char="•"/>
            </a:pPr>
            <a:endParaRPr lang="en-US" sz="1800" dirty="0"/>
          </a:p>
        </p:txBody>
      </p:sp>
      <p:sp>
        <p:nvSpPr>
          <p:cNvPr id="5" name="object 3">
            <a:extLst>
              <a:ext uri="{FF2B5EF4-FFF2-40B4-BE49-F238E27FC236}">
                <a16:creationId xmlns:a16="http://schemas.microsoft.com/office/drawing/2014/main" id="{6431D55A-139F-12E9-EB0A-735732E63DE2}"/>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5.2. </a:t>
            </a:r>
            <a:r>
              <a:rPr lang="en-US" b="1" dirty="0">
                <a:latin typeface="Aptos" panose="020B0004020202020204" pitchFamily="34" charset="0"/>
              </a:rPr>
              <a:t>Gravity Model Analysis with Python</a:t>
            </a:r>
            <a:endParaRPr lang="en-US" b="1" dirty="0">
              <a:solidFill>
                <a:schemeClr val="tx1"/>
              </a:solidFill>
              <a:latin typeface="Aptos" panose="020B0004020202020204" pitchFamily="34" charset="0"/>
            </a:endParaRPr>
          </a:p>
        </p:txBody>
      </p:sp>
      <p:sp>
        <p:nvSpPr>
          <p:cNvPr id="6" name="object 6">
            <a:extLst>
              <a:ext uri="{FF2B5EF4-FFF2-40B4-BE49-F238E27FC236}">
                <a16:creationId xmlns:a16="http://schemas.microsoft.com/office/drawing/2014/main" id="{563D98E0-FAB1-EE10-0495-4C48908EC902}"/>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7" name="object 6">
            <a:extLst>
              <a:ext uri="{FF2B5EF4-FFF2-40B4-BE49-F238E27FC236}">
                <a16:creationId xmlns:a16="http://schemas.microsoft.com/office/drawing/2014/main" id="{14AA01DB-300D-527A-50B8-24B93995B0D2}"/>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to Transport Modeling</a:t>
            </a:r>
            <a:endParaRPr lang="en-GB" b="1" dirty="0">
              <a:latin typeface="Aptos" panose="020B0004020202020204" pitchFamily="34" charset="0"/>
            </a:endParaRPr>
          </a:p>
        </p:txBody>
      </p:sp>
    </p:spTree>
    <p:extLst>
      <p:ext uri="{BB962C8B-B14F-4D97-AF65-F5344CB8AC3E}">
        <p14:creationId xmlns:p14="http://schemas.microsoft.com/office/powerpoint/2010/main" val="11951374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4BE0DE-8C38-6C90-1FB5-EDB17BA5371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377F5D01-637C-6F03-428B-FFD9EE0FD5AE}"/>
              </a:ext>
            </a:extLst>
          </p:cNvPr>
          <p:cNvSpPr txBox="1">
            <a:spLocks noGrp="1"/>
          </p:cNvSpPr>
          <p:nvPr>
            <p:ph type="title"/>
          </p:nvPr>
        </p:nvSpPr>
        <p:spPr>
          <a:xfrm>
            <a:off x="726281" y="432621"/>
            <a:ext cx="2750450"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latin typeface="Aptos" panose="020B0004020202020204" pitchFamily="34" charset="0"/>
              </a:rPr>
              <a:t>5. </a:t>
            </a:r>
            <a:r>
              <a:rPr lang="en-US" sz="2400" b="1" dirty="0">
                <a:solidFill>
                  <a:schemeClr val="bg1"/>
                </a:solidFill>
              </a:rPr>
              <a:t>Practical Example</a:t>
            </a:r>
            <a:endParaRPr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696BE0A9-E712-06D5-926B-EF4235557EE2}"/>
              </a:ext>
            </a:extLst>
          </p:cNvPr>
          <p:cNvSpPr>
            <a:spLocks noGrp="1"/>
          </p:cNvSpPr>
          <p:nvPr>
            <p:ph type="sldNum" sz="quarter" idx="7"/>
          </p:nvPr>
        </p:nvSpPr>
        <p:spPr>
          <a:xfrm>
            <a:off x="5888334" y="6321215"/>
            <a:ext cx="331180" cy="244413"/>
          </a:xfrm>
        </p:spPr>
        <p:txBody>
          <a:bodyPr/>
          <a:lstStyle/>
          <a:p>
            <a:pPr marL="103685">
              <a:lnSpc>
                <a:spcPts val="1633"/>
              </a:lnSpc>
            </a:pPr>
            <a:fld id="{81D60167-4931-47E6-BA6A-407CBD079E47}" type="slidenum">
              <a:rPr lang="en-AT" spc="-64" smtClean="0"/>
              <a:pPr marL="103685">
                <a:lnSpc>
                  <a:spcPts val="1633"/>
                </a:lnSpc>
              </a:pPr>
              <a:t>35</a:t>
            </a:fld>
            <a:endParaRPr lang="en-AT" spc="-64" dirty="0"/>
          </a:p>
        </p:txBody>
      </p:sp>
      <p:sp>
        <p:nvSpPr>
          <p:cNvPr id="3" name="Content Placeholder 2">
            <a:extLst>
              <a:ext uri="{FF2B5EF4-FFF2-40B4-BE49-F238E27FC236}">
                <a16:creationId xmlns:a16="http://schemas.microsoft.com/office/drawing/2014/main" id="{206454E0-3482-AEC1-68AA-FC1781228F03}"/>
              </a:ext>
            </a:extLst>
          </p:cNvPr>
          <p:cNvSpPr txBox="1">
            <a:spLocks/>
          </p:cNvSpPr>
          <p:nvPr/>
        </p:nvSpPr>
        <p:spPr>
          <a:xfrm>
            <a:off x="726280" y="1354777"/>
            <a:ext cx="10733192" cy="3352681"/>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r>
              <a:rPr lang="en-US" sz="1800" b="1" dirty="0"/>
              <a:t>Activity 3: Python (</a:t>
            </a:r>
            <a:r>
              <a:rPr lang="en-US" sz="1800" b="1" dirty="0" err="1"/>
              <a:t>Colab</a:t>
            </a:r>
            <a:r>
              <a:rPr lang="en-US" sz="1800" b="1" dirty="0"/>
              <a:t>) – </a:t>
            </a:r>
            <a:r>
              <a:rPr lang="en-US" sz="1800" b="1"/>
              <a:t>Fixed P, A, </a:t>
            </a:r>
            <a:r>
              <a:rPr lang="en-US" sz="1800" b="1" dirty="0"/>
              <a:t>C</a:t>
            </a:r>
            <a:r>
              <a:rPr lang="el-GR" sz="1800" b="1"/>
              <a:t> </a:t>
            </a:r>
            <a:r>
              <a:rPr lang="en-US" sz="1800" b="1" dirty="0"/>
              <a:t>Gravity Model</a:t>
            </a:r>
          </a:p>
          <a:p>
            <a:pPr marL="873572" lvl="1" indent="-285750">
              <a:spcBef>
                <a:spcPts val="1200"/>
              </a:spcBef>
              <a:buFont typeface="Arial" panose="020B0604020202020204" pitchFamily="34" charset="0"/>
              <a:buChar char="•"/>
            </a:pPr>
            <a:r>
              <a:rPr lang="en-US" sz="1800" dirty="0"/>
              <a:t>File: </a:t>
            </a:r>
            <a:r>
              <a:rPr lang="en-US" sz="1800" dirty="0" err="1"/>
              <a:t>Interactive_Gravity_Model_Lab.ipynb</a:t>
            </a:r>
            <a:endParaRPr lang="en-US" sz="1800" dirty="0"/>
          </a:p>
          <a:p>
            <a:pPr marL="873572" lvl="1" indent="-285750">
              <a:spcBef>
                <a:spcPts val="600"/>
              </a:spcBef>
              <a:buFont typeface="Arial" panose="020B0604020202020204" pitchFamily="34" charset="0"/>
              <a:buChar char="•"/>
            </a:pPr>
            <a:r>
              <a:rPr lang="en-US" sz="1800" dirty="0"/>
              <a:t>Platform: Google </a:t>
            </a:r>
            <a:r>
              <a:rPr lang="en-US" sz="1800" dirty="0" err="1"/>
              <a:t>Colab</a:t>
            </a:r>
            <a:endParaRPr lang="en-US" sz="1800" dirty="0"/>
          </a:p>
          <a:p>
            <a:pPr marL="873572" lvl="1" indent="-285750">
              <a:spcBef>
                <a:spcPts val="600"/>
              </a:spcBef>
              <a:buFont typeface="Arial" panose="020B0604020202020204" pitchFamily="34" charset="0"/>
              <a:buChar char="•"/>
            </a:pPr>
            <a:r>
              <a:rPr lang="en-US" sz="1800" dirty="0"/>
              <a:t>Purpose: Visualize the impact of changing β on a fixed OD system</a:t>
            </a:r>
          </a:p>
          <a:p>
            <a:pPr marL="873572" lvl="1" indent="-285750">
              <a:spcBef>
                <a:spcPts val="600"/>
              </a:spcBef>
              <a:buFont typeface="Arial" panose="020B0604020202020204" pitchFamily="34" charset="0"/>
              <a:buChar char="•"/>
            </a:pPr>
            <a:r>
              <a:rPr lang="en-US" sz="1800" dirty="0"/>
              <a:t>Steps:</a:t>
            </a:r>
          </a:p>
          <a:p>
            <a:pPr marL="1461394" lvl="2" indent="-285750">
              <a:spcBef>
                <a:spcPts val="600"/>
              </a:spcBef>
              <a:buFont typeface="Arial" panose="020B0604020202020204" pitchFamily="34" charset="0"/>
              <a:buChar char="•"/>
            </a:pPr>
            <a:r>
              <a:rPr lang="en-US" sz="1800" dirty="0"/>
              <a:t>Upload the notebook to </a:t>
            </a:r>
            <a:r>
              <a:rPr lang="en-US" sz="1800" dirty="0" err="1"/>
              <a:t>Colab</a:t>
            </a:r>
            <a:endParaRPr lang="en-US" sz="1800" dirty="0"/>
          </a:p>
          <a:p>
            <a:pPr marL="1461394" lvl="2" indent="-285750">
              <a:spcBef>
                <a:spcPts val="600"/>
              </a:spcBef>
              <a:buFont typeface="Arial" panose="020B0604020202020204" pitchFamily="34" charset="0"/>
              <a:buChar char="•"/>
            </a:pPr>
            <a:r>
              <a:rPr lang="en-US" sz="1800" dirty="0"/>
              <a:t>No need to input P, A, or C — these are preloaded</a:t>
            </a:r>
          </a:p>
          <a:p>
            <a:pPr marL="1461394" lvl="2" indent="-285750">
              <a:spcBef>
                <a:spcPts val="600"/>
              </a:spcBef>
              <a:buFont typeface="Arial" panose="020B0604020202020204" pitchFamily="34" charset="0"/>
              <a:buChar char="•"/>
            </a:pPr>
            <a:r>
              <a:rPr lang="en-US" sz="1800" dirty="0"/>
              <a:t>Use the slider to change β (e.g., -0.01 to -0.20)</a:t>
            </a:r>
          </a:p>
          <a:p>
            <a:pPr marL="1461394" lvl="2" indent="-285750">
              <a:spcBef>
                <a:spcPts val="600"/>
              </a:spcBef>
              <a:buFont typeface="Arial" panose="020B0604020202020204" pitchFamily="34" charset="0"/>
              <a:buChar char="•"/>
            </a:pPr>
            <a:r>
              <a:rPr lang="en-US" sz="1800" dirty="0"/>
              <a:t>Observe:</a:t>
            </a:r>
          </a:p>
          <a:p>
            <a:pPr marL="2049216" lvl="3" indent="-285750">
              <a:spcBef>
                <a:spcPts val="600"/>
              </a:spcBef>
              <a:buFont typeface="Arial" panose="020B0604020202020204" pitchFamily="34" charset="0"/>
              <a:buChar char="•"/>
            </a:pPr>
            <a:r>
              <a:rPr lang="en-US" sz="1800" dirty="0"/>
              <a:t>Trip matrix updates</a:t>
            </a:r>
          </a:p>
          <a:p>
            <a:pPr marL="2049216" lvl="3" indent="-285750">
              <a:spcBef>
                <a:spcPts val="600"/>
              </a:spcBef>
              <a:buFont typeface="Arial" panose="020B0604020202020204" pitchFamily="34" charset="0"/>
              <a:buChar char="•"/>
            </a:pPr>
            <a:r>
              <a:rPr lang="en-US" sz="1800" dirty="0"/>
              <a:t>Convergence plots</a:t>
            </a:r>
          </a:p>
          <a:p>
            <a:pPr marL="2049216" lvl="3" indent="-285750">
              <a:spcBef>
                <a:spcPts val="600"/>
              </a:spcBef>
              <a:buFont typeface="Arial" panose="020B0604020202020204" pitchFamily="34" charset="0"/>
              <a:buChar char="•"/>
            </a:pPr>
            <a:r>
              <a:rPr lang="en-US" sz="1800" dirty="0"/>
              <a:t>Friction factor curve</a:t>
            </a:r>
          </a:p>
        </p:txBody>
      </p:sp>
      <p:sp>
        <p:nvSpPr>
          <p:cNvPr id="5" name="object 3">
            <a:extLst>
              <a:ext uri="{FF2B5EF4-FFF2-40B4-BE49-F238E27FC236}">
                <a16:creationId xmlns:a16="http://schemas.microsoft.com/office/drawing/2014/main" id="{6A47B3ED-7A07-CEC8-ED38-936018CC7E36}"/>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5.2. </a:t>
            </a:r>
            <a:r>
              <a:rPr lang="en-US" b="1" dirty="0">
                <a:latin typeface="Aptos" panose="020B0004020202020204" pitchFamily="34" charset="0"/>
              </a:rPr>
              <a:t>Gravity Model Analysis with Python</a:t>
            </a:r>
            <a:endParaRPr lang="en-US" b="1" dirty="0">
              <a:solidFill>
                <a:schemeClr val="tx1"/>
              </a:solidFill>
              <a:latin typeface="Aptos" panose="020B0004020202020204" pitchFamily="34" charset="0"/>
            </a:endParaRPr>
          </a:p>
        </p:txBody>
      </p:sp>
      <p:sp>
        <p:nvSpPr>
          <p:cNvPr id="6" name="object 6">
            <a:extLst>
              <a:ext uri="{FF2B5EF4-FFF2-40B4-BE49-F238E27FC236}">
                <a16:creationId xmlns:a16="http://schemas.microsoft.com/office/drawing/2014/main" id="{4ED2A9CC-E435-0941-E87B-3C5FF9DBF9A8}"/>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7" name="object 6">
            <a:extLst>
              <a:ext uri="{FF2B5EF4-FFF2-40B4-BE49-F238E27FC236}">
                <a16:creationId xmlns:a16="http://schemas.microsoft.com/office/drawing/2014/main" id="{B0D4F355-AA81-ADF7-6653-53292C695A74}"/>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to Transport Modeling</a:t>
            </a:r>
            <a:endParaRPr lang="en-GB" b="1" dirty="0">
              <a:latin typeface="Aptos" panose="020B0004020202020204" pitchFamily="34" charset="0"/>
            </a:endParaRPr>
          </a:p>
        </p:txBody>
      </p:sp>
    </p:spTree>
    <p:extLst>
      <p:ext uri="{BB962C8B-B14F-4D97-AF65-F5344CB8AC3E}">
        <p14:creationId xmlns:p14="http://schemas.microsoft.com/office/powerpoint/2010/main" val="35000977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2660C0-9485-BCE6-7AE3-DC4CE4F3096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6B59F0A5-BB42-4E0B-76AE-308BAE835CB9}"/>
              </a:ext>
            </a:extLst>
          </p:cNvPr>
          <p:cNvSpPr txBox="1">
            <a:spLocks noGrp="1"/>
          </p:cNvSpPr>
          <p:nvPr>
            <p:ph type="title"/>
          </p:nvPr>
        </p:nvSpPr>
        <p:spPr>
          <a:xfrm>
            <a:off x="726281" y="432621"/>
            <a:ext cx="2750450"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latin typeface="Aptos" panose="020B0004020202020204" pitchFamily="34" charset="0"/>
              </a:rPr>
              <a:t>5. </a:t>
            </a:r>
            <a:r>
              <a:rPr lang="en-US" sz="2400" b="1" dirty="0">
                <a:solidFill>
                  <a:schemeClr val="bg1"/>
                </a:solidFill>
              </a:rPr>
              <a:t>Practical Example</a:t>
            </a:r>
            <a:endParaRPr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1B59CB85-1E28-29B6-F1FC-71323724CAA5}"/>
              </a:ext>
            </a:extLst>
          </p:cNvPr>
          <p:cNvSpPr>
            <a:spLocks noGrp="1"/>
          </p:cNvSpPr>
          <p:nvPr>
            <p:ph type="sldNum" sz="quarter" idx="7"/>
          </p:nvPr>
        </p:nvSpPr>
        <p:spPr>
          <a:xfrm>
            <a:off x="5888334" y="6321215"/>
            <a:ext cx="331180" cy="244413"/>
          </a:xfrm>
        </p:spPr>
        <p:txBody>
          <a:bodyPr/>
          <a:lstStyle/>
          <a:p>
            <a:pPr marL="103685">
              <a:lnSpc>
                <a:spcPts val="1633"/>
              </a:lnSpc>
            </a:pPr>
            <a:fld id="{81D60167-4931-47E6-BA6A-407CBD079E47}" type="slidenum">
              <a:rPr lang="en-AT" spc="-64" smtClean="0"/>
              <a:pPr marL="103685">
                <a:lnSpc>
                  <a:spcPts val="1633"/>
                </a:lnSpc>
              </a:pPr>
              <a:t>36</a:t>
            </a:fld>
            <a:endParaRPr lang="en-AT" spc="-64" dirty="0"/>
          </a:p>
        </p:txBody>
      </p:sp>
      <p:sp>
        <p:nvSpPr>
          <p:cNvPr id="3" name="Content Placeholder 2">
            <a:extLst>
              <a:ext uri="{FF2B5EF4-FFF2-40B4-BE49-F238E27FC236}">
                <a16:creationId xmlns:a16="http://schemas.microsoft.com/office/drawing/2014/main" id="{F519428C-5768-1549-0E7B-640E95CFE6C9}"/>
              </a:ext>
            </a:extLst>
          </p:cNvPr>
          <p:cNvSpPr txBox="1">
            <a:spLocks/>
          </p:cNvSpPr>
          <p:nvPr/>
        </p:nvSpPr>
        <p:spPr>
          <a:xfrm>
            <a:off x="687328" y="1354777"/>
            <a:ext cx="10733192" cy="3950557"/>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a:spcBef>
                <a:spcPts val="600"/>
              </a:spcBef>
            </a:pPr>
            <a:r>
              <a:rPr lang="en-US" sz="1800" b="1" dirty="0"/>
              <a:t>Activity 4: Python (</a:t>
            </a:r>
            <a:r>
              <a:rPr lang="en-US" sz="1800" b="1" dirty="0" err="1"/>
              <a:t>Colab</a:t>
            </a:r>
            <a:r>
              <a:rPr lang="en-US" sz="1800" b="1" dirty="0"/>
              <a:t>) – Gravity Model (</a:t>
            </a:r>
            <a:r>
              <a:rPr lang="el-GR" sz="1800" b="1" dirty="0"/>
              <a:t>β </a:t>
            </a:r>
            <a:r>
              <a:rPr lang="en-US" sz="1800" b="1" dirty="0"/>
              <a:t>Slider + Sensitivity)</a:t>
            </a:r>
          </a:p>
          <a:p>
            <a:pPr marL="930722" lvl="1" indent="-342900">
              <a:spcBef>
                <a:spcPts val="600"/>
              </a:spcBef>
              <a:buFont typeface="Arial" panose="020B0604020202020204" pitchFamily="34" charset="0"/>
              <a:buChar char="•"/>
            </a:pPr>
            <a:r>
              <a:rPr lang="en-US" sz="1800" dirty="0"/>
              <a:t>File: </a:t>
            </a:r>
            <a:r>
              <a:rPr lang="en-US" sz="1800" dirty="0" err="1"/>
              <a:t>Gravity_Model_Student_Input</a:t>
            </a:r>
            <a:r>
              <a:rPr lang="en-US" sz="1800" dirty="0"/>
              <a:t>(</a:t>
            </a:r>
            <a:r>
              <a:rPr lang="en-US" sz="1800" dirty="0" err="1"/>
              <a:t>Exponential_Deterrence_Function</a:t>
            </a:r>
            <a:r>
              <a:rPr lang="en-US" sz="1800" dirty="0"/>
              <a:t>).</a:t>
            </a:r>
            <a:r>
              <a:rPr lang="en-US" sz="1800" dirty="0" err="1"/>
              <a:t>ipynb</a:t>
            </a:r>
            <a:endParaRPr lang="en-US" sz="1800" dirty="0"/>
          </a:p>
          <a:p>
            <a:pPr marL="930722" lvl="1" indent="-342900">
              <a:spcBef>
                <a:spcPts val="600"/>
              </a:spcBef>
              <a:buFont typeface="Arial" panose="020B0604020202020204" pitchFamily="34" charset="0"/>
              <a:buChar char="•"/>
            </a:pPr>
            <a:r>
              <a:rPr lang="en-US" sz="1800" dirty="0"/>
              <a:t>Platform: Google </a:t>
            </a:r>
            <a:r>
              <a:rPr lang="en-US" sz="1800" dirty="0" err="1"/>
              <a:t>Colab</a:t>
            </a:r>
            <a:endParaRPr lang="en-US" sz="1800" dirty="0"/>
          </a:p>
          <a:p>
            <a:pPr marL="930722" lvl="1" indent="-342900">
              <a:spcBef>
                <a:spcPts val="600"/>
              </a:spcBef>
              <a:buFont typeface="Arial" panose="020B0604020202020204" pitchFamily="34" charset="0"/>
              <a:buChar char="•"/>
            </a:pPr>
            <a:r>
              <a:rPr lang="en-US" sz="1800" dirty="0"/>
              <a:t>Purpose: Fully interactive tool to test different OD systems and </a:t>
            </a:r>
            <a:r>
              <a:rPr lang="el-GR" sz="1800" dirty="0"/>
              <a:t>β </a:t>
            </a:r>
            <a:r>
              <a:rPr lang="en-US" sz="1800" dirty="0"/>
              <a:t>values</a:t>
            </a:r>
          </a:p>
          <a:p>
            <a:pPr marL="930722" lvl="1" indent="-342900">
              <a:spcBef>
                <a:spcPts val="600"/>
              </a:spcBef>
              <a:buFont typeface="Arial" panose="020B0604020202020204" pitchFamily="34" charset="0"/>
              <a:buChar char="•"/>
            </a:pPr>
            <a:r>
              <a:rPr lang="en-US" sz="1800" dirty="0"/>
              <a:t>Steps:</a:t>
            </a:r>
          </a:p>
          <a:p>
            <a:pPr marL="1518544" lvl="2" indent="-342900">
              <a:spcBef>
                <a:spcPts val="600"/>
              </a:spcBef>
              <a:buFont typeface="+mj-lt"/>
              <a:buAutoNum type="arabicPeriod"/>
            </a:pPr>
            <a:r>
              <a:rPr lang="en-US" sz="1800" dirty="0"/>
              <a:t>Upload to </a:t>
            </a:r>
            <a:r>
              <a:rPr lang="en-US" sz="1800" dirty="0" err="1"/>
              <a:t>Colab</a:t>
            </a:r>
            <a:endParaRPr lang="en-US" sz="1800" dirty="0"/>
          </a:p>
          <a:p>
            <a:pPr marL="1518544" lvl="2" indent="-342900">
              <a:spcBef>
                <a:spcPts val="600"/>
              </a:spcBef>
              <a:buFont typeface="+mj-lt"/>
              <a:buAutoNum type="arabicPeriod"/>
            </a:pPr>
            <a:r>
              <a:rPr lang="en-US" sz="1800" dirty="0"/>
              <a:t>Input:</a:t>
            </a:r>
          </a:p>
          <a:p>
            <a:pPr marL="2163516" lvl="3" indent="-400050">
              <a:spcBef>
                <a:spcPts val="600"/>
              </a:spcBef>
              <a:buFont typeface="+mj-lt"/>
              <a:buAutoNum type="romanUcPeriod"/>
            </a:pPr>
            <a:r>
              <a:rPr lang="en-US" sz="1800" dirty="0"/>
              <a:t>Zone count</a:t>
            </a:r>
          </a:p>
          <a:p>
            <a:pPr marL="2163516" lvl="3" indent="-400050">
              <a:spcBef>
                <a:spcPts val="600"/>
              </a:spcBef>
              <a:buFont typeface="+mj-lt"/>
              <a:buAutoNum type="romanUcPeriod"/>
            </a:pPr>
            <a:r>
              <a:rPr lang="en-US" sz="1800" dirty="0"/>
              <a:t>Productions (P), Attractions (A)</a:t>
            </a:r>
          </a:p>
          <a:p>
            <a:pPr marL="2163516" lvl="3" indent="-400050">
              <a:spcBef>
                <a:spcPts val="600"/>
              </a:spcBef>
              <a:buFont typeface="+mj-lt"/>
              <a:buAutoNum type="romanUcPeriod"/>
            </a:pPr>
            <a:r>
              <a:rPr lang="en-US" sz="1800" dirty="0"/>
              <a:t>Cost matrix (</a:t>
            </a:r>
            <a:r>
              <a:rPr lang="en-US" sz="1800" dirty="0" err="1"/>
              <a:t>Cij</a:t>
            </a:r>
            <a:r>
              <a:rPr lang="en-US" sz="1800" dirty="0"/>
              <a:t>)</a:t>
            </a:r>
          </a:p>
          <a:p>
            <a:pPr marL="2163516" lvl="3" indent="-400050">
              <a:spcBef>
                <a:spcPts val="600"/>
              </a:spcBef>
              <a:buFont typeface="+mj-lt"/>
              <a:buAutoNum type="romanUcPeriod"/>
            </a:pPr>
            <a:r>
              <a:rPr lang="en-US" sz="1800" dirty="0"/>
              <a:t>Adjust </a:t>
            </a:r>
            <a:r>
              <a:rPr lang="el-GR" sz="1800" dirty="0"/>
              <a:t>β </a:t>
            </a:r>
            <a:r>
              <a:rPr lang="en-US" sz="1800" dirty="0"/>
              <a:t>via slider</a:t>
            </a:r>
          </a:p>
          <a:p>
            <a:pPr marL="1518544" lvl="2" indent="-342900">
              <a:spcBef>
                <a:spcPts val="600"/>
              </a:spcBef>
              <a:buFont typeface="+mj-lt"/>
              <a:buAutoNum type="arabicPeriod"/>
            </a:pPr>
            <a:r>
              <a:rPr lang="en-US" sz="1800" dirty="0"/>
              <a:t>Run the model and analyze:</a:t>
            </a:r>
          </a:p>
          <a:p>
            <a:pPr marL="2163516" lvl="3" indent="-400050">
              <a:spcBef>
                <a:spcPts val="600"/>
              </a:spcBef>
              <a:buFont typeface="+mj-lt"/>
              <a:buAutoNum type="romanUcPeriod"/>
            </a:pPr>
            <a:r>
              <a:rPr lang="en-US" sz="1800" dirty="0"/>
              <a:t>Convergence pattern</a:t>
            </a:r>
          </a:p>
          <a:p>
            <a:pPr marL="2163516" lvl="3" indent="-400050">
              <a:spcBef>
                <a:spcPts val="600"/>
              </a:spcBef>
              <a:buFont typeface="+mj-lt"/>
              <a:buAutoNum type="romanUcPeriod"/>
            </a:pPr>
            <a:r>
              <a:rPr lang="en-US" sz="1800" dirty="0"/>
              <a:t>Trip matrix and heatmap</a:t>
            </a:r>
          </a:p>
          <a:p>
            <a:pPr marL="2163516" lvl="3" indent="-400050">
              <a:spcBef>
                <a:spcPts val="600"/>
              </a:spcBef>
              <a:buFont typeface="+mj-lt"/>
              <a:buAutoNum type="romanUcPeriod"/>
            </a:pPr>
            <a:r>
              <a:rPr lang="en-US" sz="1800" dirty="0"/>
              <a:t>Friction curve</a:t>
            </a:r>
          </a:p>
          <a:p>
            <a:pPr marL="342900" indent="-342900">
              <a:spcBef>
                <a:spcPts val="600"/>
              </a:spcBef>
              <a:buFont typeface="+mj-lt"/>
              <a:buAutoNum type="arabicPeriod" startAt="4"/>
            </a:pPr>
            <a:endParaRPr lang="en-US" sz="1800" dirty="0"/>
          </a:p>
        </p:txBody>
      </p:sp>
      <p:sp>
        <p:nvSpPr>
          <p:cNvPr id="5" name="object 3">
            <a:extLst>
              <a:ext uri="{FF2B5EF4-FFF2-40B4-BE49-F238E27FC236}">
                <a16:creationId xmlns:a16="http://schemas.microsoft.com/office/drawing/2014/main" id="{D62B2DF4-7E77-5841-E807-890290DD53A8}"/>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5.2. </a:t>
            </a:r>
            <a:r>
              <a:rPr lang="en-US" b="1" dirty="0">
                <a:latin typeface="Aptos" panose="020B0004020202020204" pitchFamily="34" charset="0"/>
              </a:rPr>
              <a:t>Gravity Model Analysis with Python</a:t>
            </a:r>
            <a:endParaRPr lang="en-US" b="1" dirty="0">
              <a:solidFill>
                <a:schemeClr val="tx1"/>
              </a:solidFill>
              <a:latin typeface="Aptos" panose="020B0004020202020204" pitchFamily="34" charset="0"/>
            </a:endParaRPr>
          </a:p>
        </p:txBody>
      </p:sp>
      <p:sp>
        <p:nvSpPr>
          <p:cNvPr id="6" name="object 6">
            <a:extLst>
              <a:ext uri="{FF2B5EF4-FFF2-40B4-BE49-F238E27FC236}">
                <a16:creationId xmlns:a16="http://schemas.microsoft.com/office/drawing/2014/main" id="{E7FA2F5A-1D2F-287E-5E2A-CB45F5F87D95}"/>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7" name="object 6">
            <a:extLst>
              <a:ext uri="{FF2B5EF4-FFF2-40B4-BE49-F238E27FC236}">
                <a16:creationId xmlns:a16="http://schemas.microsoft.com/office/drawing/2014/main" id="{DADE3BDC-9FAF-E453-5C74-F498F35CA79E}"/>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to Transport Modeling</a:t>
            </a:r>
            <a:endParaRPr lang="en-GB" b="1" dirty="0">
              <a:latin typeface="Aptos" panose="020B0004020202020204" pitchFamily="34" charset="0"/>
            </a:endParaRPr>
          </a:p>
        </p:txBody>
      </p:sp>
    </p:spTree>
    <p:extLst>
      <p:ext uri="{BB962C8B-B14F-4D97-AF65-F5344CB8AC3E}">
        <p14:creationId xmlns:p14="http://schemas.microsoft.com/office/powerpoint/2010/main" val="8256806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F92E48-A378-270C-4DEE-D310996D2AF8}"/>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471F25E-7BAD-8E13-8347-D8DEF7B84149}"/>
              </a:ext>
            </a:extLst>
          </p:cNvPr>
          <p:cNvSpPr txBox="1">
            <a:spLocks noGrp="1"/>
          </p:cNvSpPr>
          <p:nvPr>
            <p:ph type="title"/>
          </p:nvPr>
        </p:nvSpPr>
        <p:spPr>
          <a:xfrm>
            <a:off x="726281" y="432621"/>
            <a:ext cx="2750450"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latin typeface="Aptos" panose="020B0004020202020204" pitchFamily="34" charset="0"/>
              </a:rPr>
              <a:t>5. </a:t>
            </a:r>
            <a:r>
              <a:rPr lang="en-US" sz="2400" b="1" dirty="0">
                <a:solidFill>
                  <a:schemeClr val="bg1"/>
                </a:solidFill>
              </a:rPr>
              <a:t>Practical Example</a:t>
            </a:r>
            <a:endParaRPr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0AF1A9CA-C444-F808-A9B0-F68EDDD77031}"/>
              </a:ext>
            </a:extLst>
          </p:cNvPr>
          <p:cNvSpPr>
            <a:spLocks noGrp="1"/>
          </p:cNvSpPr>
          <p:nvPr>
            <p:ph type="sldNum" sz="quarter" idx="7"/>
          </p:nvPr>
        </p:nvSpPr>
        <p:spPr>
          <a:xfrm>
            <a:off x="5888334" y="6321215"/>
            <a:ext cx="331180" cy="244413"/>
          </a:xfrm>
        </p:spPr>
        <p:txBody>
          <a:bodyPr/>
          <a:lstStyle/>
          <a:p>
            <a:pPr marL="103685">
              <a:lnSpc>
                <a:spcPts val="1633"/>
              </a:lnSpc>
            </a:pPr>
            <a:fld id="{81D60167-4931-47E6-BA6A-407CBD079E47}" type="slidenum">
              <a:rPr lang="en-AT" spc="-64" smtClean="0"/>
              <a:pPr marL="103685">
                <a:lnSpc>
                  <a:spcPts val="1633"/>
                </a:lnSpc>
              </a:pPr>
              <a:t>37</a:t>
            </a:fld>
            <a:endParaRPr lang="en-AT" spc="-64" dirty="0"/>
          </a:p>
        </p:txBody>
      </p:sp>
      <p:sp>
        <p:nvSpPr>
          <p:cNvPr id="3" name="Content Placeholder 2">
            <a:extLst>
              <a:ext uri="{FF2B5EF4-FFF2-40B4-BE49-F238E27FC236}">
                <a16:creationId xmlns:a16="http://schemas.microsoft.com/office/drawing/2014/main" id="{15352373-8965-763E-E099-CC10DD8231F5}"/>
              </a:ext>
            </a:extLst>
          </p:cNvPr>
          <p:cNvSpPr txBox="1">
            <a:spLocks/>
          </p:cNvSpPr>
          <p:nvPr/>
        </p:nvSpPr>
        <p:spPr>
          <a:xfrm>
            <a:off x="726280" y="1354777"/>
            <a:ext cx="10733192" cy="3950557"/>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a:spcBef>
                <a:spcPts val="600"/>
              </a:spcBef>
            </a:pPr>
            <a:r>
              <a:rPr lang="en-US" sz="1800" b="1" dirty="0"/>
              <a:t>Activity 5: Python (</a:t>
            </a:r>
            <a:r>
              <a:rPr lang="en-US" sz="1800" b="1" dirty="0" err="1"/>
              <a:t>Colab</a:t>
            </a:r>
            <a:r>
              <a:rPr lang="en-US" sz="1800" b="1" dirty="0"/>
              <a:t>) – Manual Friction Factor Matrix</a:t>
            </a:r>
          </a:p>
          <a:p>
            <a:pPr marL="930722" lvl="1" indent="-342900">
              <a:spcBef>
                <a:spcPts val="1200"/>
              </a:spcBef>
              <a:buFont typeface="Arial" panose="020B0604020202020204" pitchFamily="34" charset="0"/>
              <a:buChar char="•"/>
            </a:pPr>
            <a:r>
              <a:rPr lang="en-US" sz="1800" dirty="0"/>
              <a:t>File: </a:t>
            </a:r>
            <a:r>
              <a:rPr lang="en-US" sz="1800" dirty="0" err="1"/>
              <a:t>Gravity_Model_Manual_Friction.ipynb</a:t>
            </a:r>
            <a:endParaRPr lang="en-US" sz="1800" dirty="0"/>
          </a:p>
          <a:p>
            <a:pPr marL="930722" lvl="1" indent="-342900">
              <a:spcBef>
                <a:spcPts val="600"/>
              </a:spcBef>
              <a:buFont typeface="Arial" panose="020B0604020202020204" pitchFamily="34" charset="0"/>
              <a:buChar char="•"/>
            </a:pPr>
            <a:r>
              <a:rPr lang="en-US" sz="1800" dirty="0"/>
              <a:t>Platform: Google </a:t>
            </a:r>
            <a:r>
              <a:rPr lang="en-US" sz="1800" dirty="0" err="1"/>
              <a:t>Colab</a:t>
            </a:r>
            <a:endParaRPr lang="en-US" sz="1800" dirty="0"/>
          </a:p>
          <a:p>
            <a:pPr marL="930722" lvl="1" indent="-342900">
              <a:spcBef>
                <a:spcPts val="600"/>
              </a:spcBef>
              <a:buFont typeface="Arial" panose="020B0604020202020204" pitchFamily="34" charset="0"/>
              <a:buChar char="•"/>
            </a:pPr>
            <a:r>
              <a:rPr lang="en-US" sz="1800" dirty="0"/>
              <a:t>Purpose: Manually define friction factors (</a:t>
            </a:r>
            <a:r>
              <a:rPr lang="en-US" sz="1800" dirty="0" err="1"/>
              <a:t>Fij</a:t>
            </a:r>
            <a:r>
              <a:rPr lang="en-US" sz="1800" dirty="0"/>
              <a:t>) for full control</a:t>
            </a:r>
          </a:p>
          <a:p>
            <a:pPr marL="930722" lvl="1" indent="-342900">
              <a:spcBef>
                <a:spcPts val="600"/>
              </a:spcBef>
              <a:buFont typeface="Arial" panose="020B0604020202020204" pitchFamily="34" charset="0"/>
              <a:buChar char="•"/>
            </a:pPr>
            <a:r>
              <a:rPr lang="en-US" sz="1800" dirty="0"/>
              <a:t>Steps:</a:t>
            </a:r>
          </a:p>
          <a:p>
            <a:pPr marL="1518544" lvl="2" indent="-342900">
              <a:spcBef>
                <a:spcPts val="600"/>
              </a:spcBef>
              <a:buFont typeface="+mj-lt"/>
              <a:buAutoNum type="arabicPeriod"/>
            </a:pPr>
            <a:r>
              <a:rPr lang="en-US" sz="1800" dirty="0"/>
              <a:t>Upload to </a:t>
            </a:r>
            <a:r>
              <a:rPr lang="en-US" sz="1800" dirty="0" err="1"/>
              <a:t>Colab</a:t>
            </a:r>
            <a:endParaRPr lang="en-US" sz="1800" dirty="0"/>
          </a:p>
          <a:p>
            <a:pPr marL="1518544" lvl="2" indent="-342900">
              <a:spcBef>
                <a:spcPts val="600"/>
              </a:spcBef>
              <a:buFont typeface="+mj-lt"/>
              <a:buAutoNum type="arabicPeriod"/>
            </a:pPr>
            <a:r>
              <a:rPr lang="en-US" sz="1800" dirty="0"/>
              <a:t>Enter:</a:t>
            </a:r>
          </a:p>
          <a:p>
            <a:pPr marL="2163516" lvl="3" indent="-400050">
              <a:spcBef>
                <a:spcPts val="600"/>
              </a:spcBef>
              <a:buFont typeface="+mj-lt"/>
              <a:buAutoNum type="romanUcPeriod"/>
            </a:pPr>
            <a:r>
              <a:rPr lang="en-US" sz="1800" dirty="0"/>
              <a:t>P, A, C as before</a:t>
            </a:r>
          </a:p>
          <a:p>
            <a:pPr marL="2163516" lvl="3" indent="-400050">
              <a:spcBef>
                <a:spcPts val="600"/>
              </a:spcBef>
              <a:buFont typeface="+mj-lt"/>
              <a:buAutoNum type="romanUcPeriod"/>
            </a:pPr>
            <a:r>
              <a:rPr lang="en-US" sz="1800" dirty="0"/>
              <a:t>A custom </a:t>
            </a:r>
            <a:r>
              <a:rPr lang="en-US" sz="1800" dirty="0" err="1"/>
              <a:t>Fij</a:t>
            </a:r>
            <a:r>
              <a:rPr lang="en-US" sz="1800" dirty="0"/>
              <a:t> matrix directly</a:t>
            </a:r>
          </a:p>
          <a:p>
            <a:pPr marL="1518544" lvl="2" indent="-342900">
              <a:spcBef>
                <a:spcPts val="600"/>
              </a:spcBef>
              <a:buFont typeface="+mj-lt"/>
              <a:buAutoNum type="arabicPeriod"/>
            </a:pPr>
            <a:r>
              <a:rPr lang="en-US" sz="1800" dirty="0"/>
              <a:t>Run to see how manual adjustments affect trip balancing</a:t>
            </a:r>
          </a:p>
        </p:txBody>
      </p:sp>
      <p:sp>
        <p:nvSpPr>
          <p:cNvPr id="5" name="object 3">
            <a:extLst>
              <a:ext uri="{FF2B5EF4-FFF2-40B4-BE49-F238E27FC236}">
                <a16:creationId xmlns:a16="http://schemas.microsoft.com/office/drawing/2014/main" id="{419C9812-29A6-A0EA-DCCC-B272FFB34052}"/>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5.2. </a:t>
            </a:r>
            <a:r>
              <a:rPr lang="en-US" b="1" dirty="0">
                <a:latin typeface="Aptos" panose="020B0004020202020204" pitchFamily="34" charset="0"/>
              </a:rPr>
              <a:t>Gravity Model Analysis with Python</a:t>
            </a:r>
            <a:endParaRPr lang="en-US" b="1" dirty="0">
              <a:solidFill>
                <a:schemeClr val="tx1"/>
              </a:solidFill>
              <a:latin typeface="Aptos" panose="020B0004020202020204" pitchFamily="34" charset="0"/>
            </a:endParaRPr>
          </a:p>
        </p:txBody>
      </p:sp>
      <p:sp>
        <p:nvSpPr>
          <p:cNvPr id="6" name="object 6">
            <a:extLst>
              <a:ext uri="{FF2B5EF4-FFF2-40B4-BE49-F238E27FC236}">
                <a16:creationId xmlns:a16="http://schemas.microsoft.com/office/drawing/2014/main" id="{B1837D29-8C65-CEA1-F90A-B6B167CE2671}"/>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7" name="object 6">
            <a:extLst>
              <a:ext uri="{FF2B5EF4-FFF2-40B4-BE49-F238E27FC236}">
                <a16:creationId xmlns:a16="http://schemas.microsoft.com/office/drawing/2014/main" id="{98A81846-8D11-04AE-8F56-71CA6D061EF6}"/>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to Transport Modeling</a:t>
            </a:r>
            <a:endParaRPr lang="en-GB" b="1" dirty="0">
              <a:latin typeface="Aptos" panose="020B0004020202020204" pitchFamily="34" charset="0"/>
            </a:endParaRPr>
          </a:p>
        </p:txBody>
      </p:sp>
    </p:spTree>
    <p:extLst>
      <p:ext uri="{BB962C8B-B14F-4D97-AF65-F5344CB8AC3E}">
        <p14:creationId xmlns:p14="http://schemas.microsoft.com/office/powerpoint/2010/main" val="32191036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6469CB-C7A2-AFE6-90E8-600365AC67BE}"/>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4B5311CF-C9D6-42D2-DF13-41054D892B1A}"/>
              </a:ext>
            </a:extLst>
          </p:cNvPr>
          <p:cNvSpPr txBox="1">
            <a:spLocks noGrp="1"/>
          </p:cNvSpPr>
          <p:nvPr>
            <p:ph type="title"/>
          </p:nvPr>
        </p:nvSpPr>
        <p:spPr>
          <a:xfrm>
            <a:off x="726281" y="432621"/>
            <a:ext cx="2750450"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latin typeface="Aptos" panose="020B0004020202020204" pitchFamily="34" charset="0"/>
              </a:rPr>
              <a:t>5. </a:t>
            </a:r>
            <a:r>
              <a:rPr lang="en-US" sz="2400" b="1" dirty="0">
                <a:solidFill>
                  <a:schemeClr val="bg1"/>
                </a:solidFill>
              </a:rPr>
              <a:t>Practical Example</a:t>
            </a:r>
            <a:endParaRPr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DC7C61E0-40D3-3991-5F7A-4FB277B72CAF}"/>
              </a:ext>
            </a:extLst>
          </p:cNvPr>
          <p:cNvSpPr>
            <a:spLocks noGrp="1"/>
          </p:cNvSpPr>
          <p:nvPr>
            <p:ph type="sldNum" sz="quarter" idx="7"/>
          </p:nvPr>
        </p:nvSpPr>
        <p:spPr>
          <a:xfrm>
            <a:off x="5888334" y="6321215"/>
            <a:ext cx="331180" cy="244413"/>
          </a:xfrm>
        </p:spPr>
        <p:txBody>
          <a:bodyPr/>
          <a:lstStyle/>
          <a:p>
            <a:pPr marL="103685">
              <a:lnSpc>
                <a:spcPts val="1633"/>
              </a:lnSpc>
            </a:pPr>
            <a:fld id="{81D60167-4931-47E6-BA6A-407CBD079E47}" type="slidenum">
              <a:rPr lang="en-AT" spc="-64" smtClean="0"/>
              <a:pPr marL="103685">
                <a:lnSpc>
                  <a:spcPts val="1633"/>
                </a:lnSpc>
              </a:pPr>
              <a:t>38</a:t>
            </a:fld>
            <a:endParaRPr lang="en-AT" spc="-64" dirty="0"/>
          </a:p>
        </p:txBody>
      </p:sp>
      <p:sp>
        <p:nvSpPr>
          <p:cNvPr id="3" name="Content Placeholder 2">
            <a:extLst>
              <a:ext uri="{FF2B5EF4-FFF2-40B4-BE49-F238E27FC236}">
                <a16:creationId xmlns:a16="http://schemas.microsoft.com/office/drawing/2014/main" id="{E0D4521F-932E-F66F-4B23-498BA01A5588}"/>
              </a:ext>
            </a:extLst>
          </p:cNvPr>
          <p:cNvSpPr txBox="1">
            <a:spLocks/>
          </p:cNvSpPr>
          <p:nvPr/>
        </p:nvSpPr>
        <p:spPr>
          <a:xfrm>
            <a:off x="726280" y="1354777"/>
            <a:ext cx="10733192" cy="3950557"/>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a:spcBef>
                <a:spcPts val="600"/>
              </a:spcBef>
            </a:pPr>
            <a:r>
              <a:rPr lang="en-US" sz="1800" b="1" dirty="0"/>
              <a:t>Activity 6: Python (</a:t>
            </a:r>
            <a:r>
              <a:rPr lang="en-US" sz="1800" b="1" dirty="0" err="1"/>
              <a:t>Colab</a:t>
            </a:r>
            <a:r>
              <a:rPr lang="en-US" sz="1800" b="1" dirty="0"/>
              <a:t>) – Transport Demand Prediction (Regression)</a:t>
            </a:r>
          </a:p>
          <a:p>
            <a:pPr marL="873572" lvl="1" indent="-285750">
              <a:spcBef>
                <a:spcPts val="1200"/>
              </a:spcBef>
              <a:buFont typeface="Arial" panose="020B0604020202020204" pitchFamily="34" charset="0"/>
              <a:buChar char="•"/>
            </a:pPr>
            <a:r>
              <a:rPr lang="en-US" sz="1800" dirty="0"/>
              <a:t>File: </a:t>
            </a:r>
            <a:r>
              <a:rPr lang="en-US" sz="1800" dirty="0" err="1"/>
              <a:t>Transport_Demand_Regression_Lab.ipynb</a:t>
            </a:r>
            <a:endParaRPr lang="en-US" sz="1800" dirty="0"/>
          </a:p>
          <a:p>
            <a:pPr marL="873572" lvl="1" indent="-285750">
              <a:spcBef>
                <a:spcPts val="600"/>
              </a:spcBef>
              <a:buFont typeface="Arial" panose="020B0604020202020204" pitchFamily="34" charset="0"/>
              <a:buChar char="•"/>
            </a:pPr>
            <a:r>
              <a:rPr lang="en-US" sz="1800" dirty="0"/>
              <a:t>Platform: Google </a:t>
            </a:r>
            <a:r>
              <a:rPr lang="en-US" sz="1800" dirty="0" err="1"/>
              <a:t>Colab</a:t>
            </a:r>
            <a:endParaRPr lang="en-US" sz="1800" dirty="0"/>
          </a:p>
          <a:p>
            <a:pPr marL="873572" lvl="1" indent="-285750">
              <a:spcBef>
                <a:spcPts val="600"/>
              </a:spcBef>
              <a:buFont typeface="Arial" panose="020B0604020202020204" pitchFamily="34" charset="0"/>
              <a:buChar char="•"/>
            </a:pPr>
            <a:r>
              <a:rPr lang="en-US" sz="1800" dirty="0"/>
              <a:t>Purpose: Use real-world transport data to predict passenger demand</a:t>
            </a:r>
          </a:p>
          <a:p>
            <a:pPr marL="873572" lvl="1" indent="-285750">
              <a:spcBef>
                <a:spcPts val="600"/>
              </a:spcBef>
              <a:buFont typeface="Arial" panose="020B0604020202020204" pitchFamily="34" charset="0"/>
              <a:buChar char="•"/>
            </a:pPr>
            <a:r>
              <a:rPr lang="en-US" sz="1800" dirty="0"/>
              <a:t>Steps:</a:t>
            </a:r>
          </a:p>
          <a:p>
            <a:pPr marL="1518544" lvl="2" indent="-342900">
              <a:spcBef>
                <a:spcPts val="600"/>
              </a:spcBef>
              <a:buFont typeface="+mj-lt"/>
              <a:buAutoNum type="arabicPeriod"/>
            </a:pPr>
            <a:r>
              <a:rPr lang="en-US" sz="1800" dirty="0"/>
              <a:t>Open and run through all cells</a:t>
            </a:r>
          </a:p>
          <a:p>
            <a:pPr marL="1518544" lvl="2" indent="-342900">
              <a:spcBef>
                <a:spcPts val="600"/>
              </a:spcBef>
              <a:buFont typeface="+mj-lt"/>
              <a:buAutoNum type="arabicPeriod"/>
            </a:pPr>
            <a:r>
              <a:rPr lang="en-US" sz="1800" dirty="0"/>
              <a:t>Perform EDA, train a linear regression model</a:t>
            </a:r>
          </a:p>
          <a:p>
            <a:pPr marL="1518544" lvl="2" indent="-342900">
              <a:spcBef>
                <a:spcPts val="600"/>
              </a:spcBef>
              <a:buFont typeface="+mj-lt"/>
              <a:buAutoNum type="arabicPeriod"/>
            </a:pPr>
            <a:r>
              <a:rPr lang="en-US" sz="1800" dirty="0"/>
              <a:t>Use distance, fare, and route data to forecast number of passengers</a:t>
            </a:r>
          </a:p>
        </p:txBody>
      </p:sp>
      <p:sp>
        <p:nvSpPr>
          <p:cNvPr id="5" name="object 3">
            <a:extLst>
              <a:ext uri="{FF2B5EF4-FFF2-40B4-BE49-F238E27FC236}">
                <a16:creationId xmlns:a16="http://schemas.microsoft.com/office/drawing/2014/main" id="{94A8E9AE-14B1-3612-F089-637447928AFA}"/>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5.2. </a:t>
            </a:r>
            <a:r>
              <a:rPr lang="en-US" b="1" dirty="0">
                <a:latin typeface="Aptos" panose="020B0004020202020204" pitchFamily="34" charset="0"/>
              </a:rPr>
              <a:t>Gravity Model Analysis with Python</a:t>
            </a:r>
            <a:endParaRPr lang="en-US" b="1" dirty="0">
              <a:solidFill>
                <a:schemeClr val="tx1"/>
              </a:solidFill>
              <a:latin typeface="Aptos" panose="020B0004020202020204" pitchFamily="34" charset="0"/>
            </a:endParaRPr>
          </a:p>
        </p:txBody>
      </p:sp>
      <p:sp>
        <p:nvSpPr>
          <p:cNvPr id="6" name="object 6">
            <a:extLst>
              <a:ext uri="{FF2B5EF4-FFF2-40B4-BE49-F238E27FC236}">
                <a16:creationId xmlns:a16="http://schemas.microsoft.com/office/drawing/2014/main" id="{18D10BBD-1828-DFD1-1F64-E139D9DA0DF9}"/>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7" name="object 6">
            <a:extLst>
              <a:ext uri="{FF2B5EF4-FFF2-40B4-BE49-F238E27FC236}">
                <a16:creationId xmlns:a16="http://schemas.microsoft.com/office/drawing/2014/main" id="{F995919E-F08A-7AE0-F21D-81AAC60DBDE9}"/>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to Transport Modeling</a:t>
            </a:r>
            <a:endParaRPr lang="en-GB" b="1" dirty="0">
              <a:latin typeface="Aptos" panose="020B0004020202020204" pitchFamily="34" charset="0"/>
            </a:endParaRPr>
          </a:p>
        </p:txBody>
      </p:sp>
    </p:spTree>
    <p:extLst>
      <p:ext uri="{BB962C8B-B14F-4D97-AF65-F5344CB8AC3E}">
        <p14:creationId xmlns:p14="http://schemas.microsoft.com/office/powerpoint/2010/main" val="2547741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E9B788-EA35-781A-477C-5F6296EF9F38}"/>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FFA18E7-C660-37B5-F9D4-F231659B88B8}"/>
              </a:ext>
            </a:extLst>
          </p:cNvPr>
          <p:cNvSpPr txBox="1">
            <a:spLocks noGrp="1"/>
          </p:cNvSpPr>
          <p:nvPr>
            <p:ph type="title"/>
          </p:nvPr>
        </p:nvSpPr>
        <p:spPr>
          <a:xfrm>
            <a:off x="726282" y="432621"/>
            <a:ext cx="2750448" cy="385820"/>
          </a:xfrm>
          <a:prstGeom prst="rect">
            <a:avLst/>
          </a:prstGeom>
          <a:solidFill>
            <a:srgbClr val="FD001F"/>
          </a:solidFill>
        </p:spPr>
        <p:txBody>
          <a:bodyPr vert="horz" wrap="square" lIns="0" tIns="16329" rIns="0" bIns="0" rtlCol="0">
            <a:spAutoFit/>
          </a:bodyPr>
          <a:lstStyle/>
          <a:p>
            <a:pPr marL="22043" algn="l" defTabSz="914400" hangingPunct="1">
              <a:lnSpc>
                <a:spcPct val="100000"/>
              </a:lnSpc>
              <a:spcBef>
                <a:spcPts val="129"/>
              </a:spcBef>
            </a:pPr>
            <a:r>
              <a:rPr lang="en-US" sz="2400" b="1" dirty="0">
                <a:solidFill>
                  <a:schemeClr val="bg1"/>
                </a:solidFill>
                <a:latin typeface="Aptos" panose="020B0004020202020204" pitchFamily="34" charset="0"/>
              </a:rPr>
              <a:t>5. </a:t>
            </a:r>
            <a:r>
              <a:rPr lang="en-US" sz="2400" b="1" dirty="0">
                <a:solidFill>
                  <a:schemeClr val="bg1"/>
                </a:solidFill>
              </a:rPr>
              <a:t>Practical Example</a:t>
            </a:r>
            <a:endParaRPr lang="en-US" sz="2400" b="1" spc="-13" dirty="0">
              <a:solidFill>
                <a:schemeClr val="bg1"/>
              </a:solidFill>
              <a:latin typeface="Aptos" panose="020B0004020202020204" pitchFamily="34" charset="0"/>
            </a:endParaRPr>
          </a:p>
        </p:txBody>
      </p:sp>
      <p:sp>
        <p:nvSpPr>
          <p:cNvPr id="3" name="object 3">
            <a:extLst>
              <a:ext uri="{FF2B5EF4-FFF2-40B4-BE49-F238E27FC236}">
                <a16:creationId xmlns:a16="http://schemas.microsoft.com/office/drawing/2014/main" id="{E0A71AEA-D952-C5F0-702B-9C78971CD02B}"/>
              </a:ext>
            </a:extLst>
          </p:cNvPr>
          <p:cNvSpPr txBox="1"/>
          <p:nvPr/>
        </p:nvSpPr>
        <p:spPr>
          <a:xfrm>
            <a:off x="726281" y="1496607"/>
            <a:ext cx="7522774"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02078" indent="-285750" defTabSz="1175644" hangingPunct="1">
              <a:lnSpc>
                <a:spcPct val="100000"/>
              </a:lnSpc>
              <a:spcBef>
                <a:spcPts val="600"/>
              </a:spcBef>
              <a:buFont typeface="Arial" panose="020B0604020202020204" pitchFamily="34" charset="0"/>
              <a:buChar char="•"/>
            </a:pPr>
            <a:r>
              <a:rPr lang="en-US" sz="1800" b="1" dirty="0">
                <a:latin typeface="Aptos" panose="020B0004020202020204" pitchFamily="34" charset="0"/>
              </a:rPr>
              <a:t>Key Insights from Practical Application:</a:t>
            </a:r>
            <a:endParaRPr lang="en-GB" sz="3200" b="1" dirty="0">
              <a:solidFill>
                <a:sysClr val="windowText" lastClr="000000"/>
              </a:solidFill>
              <a:latin typeface="Aptos" panose="020B0004020202020204" pitchFamily="34" charset="0"/>
              <a:cs typeface="Arial"/>
            </a:endParaRPr>
          </a:p>
        </p:txBody>
      </p:sp>
      <p:sp>
        <p:nvSpPr>
          <p:cNvPr id="4" name="object 3">
            <a:extLst>
              <a:ext uri="{FF2B5EF4-FFF2-40B4-BE49-F238E27FC236}">
                <a16:creationId xmlns:a16="http://schemas.microsoft.com/office/drawing/2014/main" id="{E891F6B5-07B7-3D53-99D9-24A357403F56}"/>
              </a:ext>
            </a:extLst>
          </p:cNvPr>
          <p:cNvSpPr txBox="1"/>
          <p:nvPr/>
        </p:nvSpPr>
        <p:spPr>
          <a:xfrm>
            <a:off x="1021378" y="2004035"/>
            <a:ext cx="10149241" cy="1001373"/>
          </a:xfrm>
          <a:prstGeom prst="rect">
            <a:avLst/>
          </a:prstGeom>
        </p:spPr>
        <p:txBody>
          <a:bodyPr vert="horz" wrap="square" lIns="0" tIns="16329" rIns="0" bIns="0" rtlCol="0">
            <a:spAutoFit/>
          </a:bodyPr>
          <a:lstStyle/>
          <a:p>
            <a:pPr marL="302078" indent="-285750" defTabSz="1175644" hangingPunct="1">
              <a:lnSpc>
                <a:spcPct val="100000"/>
              </a:lnSpc>
              <a:spcBef>
                <a:spcPts val="600"/>
              </a:spcBef>
              <a:buFont typeface="Arial" panose="020B0604020202020204" pitchFamily="34" charset="0"/>
              <a:buChar char="•"/>
            </a:pPr>
            <a:r>
              <a:rPr lang="en-US" sz="1800" dirty="0">
                <a:solidFill>
                  <a:sysClr val="windowText" lastClr="000000"/>
                </a:solidFill>
                <a:latin typeface="Aptos" panose="020B0004020202020204" pitchFamily="34" charset="0"/>
                <a:cs typeface="Arial"/>
              </a:rPr>
              <a:t>What happens if travel times increase?</a:t>
            </a:r>
          </a:p>
          <a:p>
            <a:pPr marL="302078" indent="-285750" defTabSz="1175644" hangingPunct="1">
              <a:lnSpc>
                <a:spcPct val="100000"/>
              </a:lnSpc>
              <a:spcBef>
                <a:spcPts val="600"/>
              </a:spcBef>
              <a:buFont typeface="Arial" panose="020B0604020202020204" pitchFamily="34" charset="0"/>
              <a:buChar char="•"/>
            </a:pPr>
            <a:r>
              <a:rPr lang="en-US" sz="1800" dirty="0">
                <a:solidFill>
                  <a:sysClr val="windowText" lastClr="000000"/>
                </a:solidFill>
                <a:latin typeface="Aptos" panose="020B0004020202020204" pitchFamily="34" charset="0"/>
                <a:cs typeface="Arial"/>
              </a:rPr>
              <a:t>How does calibration affect the results?</a:t>
            </a:r>
          </a:p>
          <a:p>
            <a:pPr marL="302078" indent="-285750" defTabSz="1175644" hangingPunct="1">
              <a:lnSpc>
                <a:spcPct val="100000"/>
              </a:lnSpc>
              <a:spcBef>
                <a:spcPts val="600"/>
              </a:spcBef>
              <a:buFont typeface="Arial" panose="020B0604020202020204" pitchFamily="34" charset="0"/>
              <a:buChar char="•"/>
            </a:pPr>
            <a:r>
              <a:rPr lang="en-US" sz="1800" dirty="0">
                <a:solidFill>
                  <a:sysClr val="windowText" lastClr="000000"/>
                </a:solidFill>
                <a:latin typeface="Aptos" panose="020B0004020202020204" pitchFamily="34" charset="0"/>
                <a:cs typeface="Arial"/>
              </a:rPr>
              <a:t>How do different “β” values change trip distribution?</a:t>
            </a:r>
            <a:endParaRPr lang="en-GB" dirty="0">
              <a:solidFill>
                <a:sysClr val="windowText" lastClr="000000"/>
              </a:solidFill>
              <a:latin typeface="Aptos" panose="020B0004020202020204" pitchFamily="34" charset="0"/>
              <a:cs typeface="Arial"/>
            </a:endParaRPr>
          </a:p>
        </p:txBody>
      </p:sp>
      <p:sp>
        <p:nvSpPr>
          <p:cNvPr id="5" name="object 3">
            <a:extLst>
              <a:ext uri="{FF2B5EF4-FFF2-40B4-BE49-F238E27FC236}">
                <a16:creationId xmlns:a16="http://schemas.microsoft.com/office/drawing/2014/main" id="{2B8AE0E3-28BC-3AEE-FB48-1544263ECF9E}"/>
              </a:ext>
            </a:extLst>
          </p:cNvPr>
          <p:cNvSpPr txBox="1"/>
          <p:nvPr/>
        </p:nvSpPr>
        <p:spPr>
          <a:xfrm>
            <a:off x="1021378" y="4551975"/>
            <a:ext cx="10149241" cy="585875"/>
          </a:xfrm>
          <a:prstGeom prst="rect">
            <a:avLst/>
          </a:prstGeom>
        </p:spPr>
        <p:txBody>
          <a:bodyPr vert="horz" wrap="square" lIns="0" tIns="16329" rIns="0" bIns="0" rtlCol="0">
            <a:spAutoFit/>
          </a:bodyPr>
          <a:lstStyle/>
          <a:p>
            <a:pPr marL="302078" indent="-285750" defTabSz="1175644" hangingPunct="1">
              <a:lnSpc>
                <a:spcPct val="100000"/>
              </a:lnSpc>
              <a:spcBef>
                <a:spcPts val="600"/>
              </a:spcBef>
              <a:buFont typeface="Arial" panose="020B0604020202020204" pitchFamily="34" charset="0"/>
              <a:buChar char="•"/>
            </a:pPr>
            <a:r>
              <a:rPr lang="en-US" sz="1600" dirty="0">
                <a:solidFill>
                  <a:sysClr val="windowText" lastClr="000000"/>
                </a:solidFill>
                <a:latin typeface="Aptos" panose="020B0004020202020204" pitchFamily="34" charset="0"/>
                <a:cs typeface="Arial"/>
                <a:hlinkClick r:id="rId2"/>
              </a:rPr>
              <a:t>https://www.youtube.com/watch?v=ADnEmJInvpA</a:t>
            </a:r>
            <a:endParaRPr lang="en-US" sz="1600" dirty="0">
              <a:solidFill>
                <a:sysClr val="windowText" lastClr="000000"/>
              </a:solidFill>
              <a:latin typeface="Aptos" panose="020B0004020202020204" pitchFamily="34" charset="0"/>
              <a:cs typeface="Arial"/>
            </a:endParaRPr>
          </a:p>
          <a:p>
            <a:pPr marL="302078" indent="-285750" defTabSz="1175644" hangingPunct="1">
              <a:lnSpc>
                <a:spcPct val="100000"/>
              </a:lnSpc>
              <a:spcBef>
                <a:spcPts val="600"/>
              </a:spcBef>
              <a:buFont typeface="Arial" panose="020B0604020202020204" pitchFamily="34" charset="0"/>
              <a:buChar char="•"/>
            </a:pPr>
            <a:r>
              <a:rPr lang="en-GB" sz="1600" dirty="0">
                <a:solidFill>
                  <a:sysClr val="windowText" lastClr="000000"/>
                </a:solidFill>
                <a:latin typeface="Aptos" panose="020B0004020202020204" pitchFamily="34" charset="0"/>
                <a:cs typeface="Arial"/>
                <a:hlinkClick r:id="rId3"/>
              </a:rPr>
              <a:t>https://www.youtube.com/watch?v=wCvchbssjfc</a:t>
            </a:r>
            <a:endParaRPr lang="en-GB" sz="1600" dirty="0">
              <a:solidFill>
                <a:sysClr val="windowText" lastClr="000000"/>
              </a:solidFill>
              <a:latin typeface="Aptos" panose="020B0004020202020204" pitchFamily="34" charset="0"/>
              <a:cs typeface="Arial"/>
            </a:endParaRPr>
          </a:p>
        </p:txBody>
      </p:sp>
      <p:sp>
        <p:nvSpPr>
          <p:cNvPr id="7" name="object 3">
            <a:extLst>
              <a:ext uri="{FF2B5EF4-FFF2-40B4-BE49-F238E27FC236}">
                <a16:creationId xmlns:a16="http://schemas.microsoft.com/office/drawing/2014/main" id="{B2BB26D1-C05E-FE18-43DC-D7385FE5E523}"/>
              </a:ext>
            </a:extLst>
          </p:cNvPr>
          <p:cNvSpPr txBox="1"/>
          <p:nvPr/>
        </p:nvSpPr>
        <p:spPr>
          <a:xfrm>
            <a:off x="726282" y="3987111"/>
            <a:ext cx="7522774"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02078" indent="-285750" defTabSz="1175644" hangingPunct="1">
              <a:lnSpc>
                <a:spcPct val="100000"/>
              </a:lnSpc>
              <a:spcBef>
                <a:spcPts val="600"/>
              </a:spcBef>
              <a:buFont typeface="Arial" panose="020B0604020202020204" pitchFamily="34" charset="0"/>
              <a:buChar char="•"/>
            </a:pPr>
            <a:r>
              <a:rPr lang="en-US" sz="1800" b="1" dirty="0">
                <a:latin typeface="Aptos" panose="020B0004020202020204" pitchFamily="34" charset="0"/>
              </a:rPr>
              <a:t>References</a:t>
            </a:r>
            <a:endParaRPr lang="en-GB" sz="3200" b="1" dirty="0">
              <a:solidFill>
                <a:sysClr val="windowText" lastClr="000000"/>
              </a:solidFill>
              <a:latin typeface="Aptos" panose="020B0004020202020204" pitchFamily="34" charset="0"/>
              <a:cs typeface="Arial"/>
            </a:endParaRPr>
          </a:p>
        </p:txBody>
      </p:sp>
      <p:sp>
        <p:nvSpPr>
          <p:cNvPr id="10" name="Slide Number Placeholder 9">
            <a:extLst>
              <a:ext uri="{FF2B5EF4-FFF2-40B4-BE49-F238E27FC236}">
                <a16:creationId xmlns:a16="http://schemas.microsoft.com/office/drawing/2014/main" id="{5D8326D9-8E7F-986B-C1BF-5228DAC9B43F}"/>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39</a:t>
            </a:fld>
            <a:endParaRPr lang="en-AT" spc="-64" dirty="0"/>
          </a:p>
        </p:txBody>
      </p:sp>
      <p:sp>
        <p:nvSpPr>
          <p:cNvPr id="6" name="object 6">
            <a:extLst>
              <a:ext uri="{FF2B5EF4-FFF2-40B4-BE49-F238E27FC236}">
                <a16:creationId xmlns:a16="http://schemas.microsoft.com/office/drawing/2014/main" id="{3346E146-62C5-3550-7E07-D8C46A3F4285}"/>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8" name="object 6">
            <a:extLst>
              <a:ext uri="{FF2B5EF4-FFF2-40B4-BE49-F238E27FC236}">
                <a16:creationId xmlns:a16="http://schemas.microsoft.com/office/drawing/2014/main" id="{809A7BE0-1634-B76B-D3D4-E4C0B3206835}"/>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to Transport Modeling</a:t>
            </a:r>
            <a:endParaRPr lang="en-GB" b="1" dirty="0">
              <a:latin typeface="Aptos" panose="020B0004020202020204" pitchFamily="34" charset="0"/>
            </a:endParaRPr>
          </a:p>
        </p:txBody>
      </p:sp>
      <p:sp>
        <p:nvSpPr>
          <p:cNvPr id="9" name="object 3">
            <a:extLst>
              <a:ext uri="{FF2B5EF4-FFF2-40B4-BE49-F238E27FC236}">
                <a16:creationId xmlns:a16="http://schemas.microsoft.com/office/drawing/2014/main" id="{09935416-AD35-A133-D2D4-01E0B68FCEF0}"/>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5.3. Interpretation of Results</a:t>
            </a:r>
          </a:p>
        </p:txBody>
      </p:sp>
    </p:spTree>
    <p:extLst>
      <p:ext uri="{BB962C8B-B14F-4D97-AF65-F5344CB8AC3E}">
        <p14:creationId xmlns:p14="http://schemas.microsoft.com/office/powerpoint/2010/main" val="35527368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B8798F-C62F-C46C-3BEF-93B02FEE415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1D103A6E-F7C1-89D2-4B50-2D523E9DB72B}"/>
              </a:ext>
            </a:extLst>
          </p:cNvPr>
          <p:cNvSpPr txBox="1">
            <a:spLocks noGrp="1"/>
          </p:cNvSpPr>
          <p:nvPr>
            <p:ph type="title"/>
          </p:nvPr>
        </p:nvSpPr>
        <p:spPr>
          <a:xfrm>
            <a:off x="726282" y="490989"/>
            <a:ext cx="2524126" cy="324265"/>
          </a:xfrm>
          <a:prstGeom prst="rect">
            <a:avLst/>
          </a:prstGeom>
          <a:solidFill>
            <a:srgbClr val="FD001F"/>
          </a:solidFill>
        </p:spPr>
        <p:txBody>
          <a:bodyPr vert="horz" wrap="square" lIns="0" tIns="16329" rIns="0" bIns="0" rtlCol="0">
            <a:spAutoFit/>
          </a:bodyPr>
          <a:lstStyle/>
          <a:p>
            <a:pPr marL="22043">
              <a:spcBef>
                <a:spcPts val="129"/>
              </a:spcBef>
            </a:pPr>
            <a:r>
              <a:rPr sz="2000" b="1" dirty="0">
                <a:solidFill>
                  <a:schemeClr val="bg1"/>
                </a:solidFill>
              </a:rPr>
              <a:t>Table</a:t>
            </a:r>
            <a:r>
              <a:rPr sz="2000" b="1" spc="39" dirty="0">
                <a:solidFill>
                  <a:schemeClr val="bg1"/>
                </a:solidFill>
              </a:rPr>
              <a:t> </a:t>
            </a:r>
            <a:r>
              <a:rPr lang="en-GB" sz="2000" b="1" dirty="0">
                <a:solidFill>
                  <a:schemeClr val="bg1"/>
                </a:solidFill>
              </a:rPr>
              <a:t>of Contents</a:t>
            </a:r>
            <a:endParaRPr sz="2000" b="1" spc="-13" dirty="0">
              <a:solidFill>
                <a:schemeClr val="bg1"/>
              </a:solidFill>
            </a:endParaRPr>
          </a:p>
        </p:txBody>
      </p:sp>
      <p:sp>
        <p:nvSpPr>
          <p:cNvPr id="7" name="Slide Number Placeholder 6">
            <a:extLst>
              <a:ext uri="{FF2B5EF4-FFF2-40B4-BE49-F238E27FC236}">
                <a16:creationId xmlns:a16="http://schemas.microsoft.com/office/drawing/2014/main" id="{927B9C1D-5A29-9EDA-719D-0352D16D7BE0}"/>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4</a:t>
            </a:fld>
            <a:endParaRPr lang="en-AT" spc="-64" dirty="0"/>
          </a:p>
        </p:txBody>
      </p:sp>
      <p:graphicFrame>
        <p:nvGraphicFramePr>
          <p:cNvPr id="6" name="Table 5">
            <a:extLst>
              <a:ext uri="{FF2B5EF4-FFF2-40B4-BE49-F238E27FC236}">
                <a16:creationId xmlns:a16="http://schemas.microsoft.com/office/drawing/2014/main" id="{BF4BEEA2-F097-EB14-655A-8CD7B8F14A48}"/>
              </a:ext>
            </a:extLst>
          </p:cNvPr>
          <p:cNvGraphicFramePr>
            <a:graphicFrameLocks noGrp="1"/>
          </p:cNvGraphicFramePr>
          <p:nvPr>
            <p:extLst>
              <p:ext uri="{D42A27DB-BD31-4B8C-83A1-F6EECF244321}">
                <p14:modId xmlns:p14="http://schemas.microsoft.com/office/powerpoint/2010/main" val="3110496134"/>
              </p:ext>
            </p:extLst>
          </p:nvPr>
        </p:nvGraphicFramePr>
        <p:xfrm>
          <a:off x="726282" y="869901"/>
          <a:ext cx="5369718" cy="5496765"/>
        </p:xfrm>
        <a:graphic>
          <a:graphicData uri="http://schemas.openxmlformats.org/drawingml/2006/table">
            <a:tbl>
              <a:tblPr firstRow="1" bandRow="1">
                <a:tableStyleId>{5940675A-B579-460E-94D1-54222C63F5DA}</a:tableStyleId>
              </a:tblPr>
              <a:tblGrid>
                <a:gridCol w="4961085">
                  <a:extLst>
                    <a:ext uri="{9D8B030D-6E8A-4147-A177-3AD203B41FA5}">
                      <a16:colId xmlns:a16="http://schemas.microsoft.com/office/drawing/2014/main" val="3157834447"/>
                    </a:ext>
                  </a:extLst>
                </a:gridCol>
                <a:gridCol w="408633">
                  <a:extLst>
                    <a:ext uri="{9D8B030D-6E8A-4147-A177-3AD203B41FA5}">
                      <a16:colId xmlns:a16="http://schemas.microsoft.com/office/drawing/2014/main" val="3568564237"/>
                    </a:ext>
                  </a:extLst>
                </a:gridCol>
              </a:tblGrid>
              <a:tr h="344099">
                <a:tc>
                  <a:txBody>
                    <a:bodyPr/>
                    <a:lstStyle/>
                    <a:p>
                      <a:r>
                        <a:rPr lang="en-GB" sz="1600" b="1" dirty="0">
                          <a:solidFill>
                            <a:sysClr val="windowText" lastClr="000000"/>
                          </a:solidFill>
                          <a:latin typeface="Aptos" panose="020B0004020202020204" pitchFamily="34" charset="0"/>
                          <a:cs typeface="Arial"/>
                        </a:rPr>
                        <a:t>Section 6: Homework Assignment </a:t>
                      </a:r>
                      <a:endParaRPr lang="en-AT"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ptos" panose="020B0004020202020204" pitchFamily="34" charset="0"/>
                          <a:cs typeface="Arial" panose="020B0604020202020204" pitchFamily="34" charset="0"/>
                        </a:rPr>
                        <a:t>39</a:t>
                      </a:r>
                      <a:endParaRPr lang="en-AT" sz="1600" b="1"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9205527"/>
                  </a:ext>
                </a:extLst>
              </a:tr>
              <a:tr h="344099">
                <a:tc>
                  <a:txBody>
                    <a:bodyPr/>
                    <a:lstStyle/>
                    <a:p>
                      <a:pPr marL="111125" indent="0"/>
                      <a:r>
                        <a:rPr lang="en-GB" sz="1600" spc="64" dirty="0">
                          <a:solidFill>
                            <a:sysClr val="windowText" lastClr="000000"/>
                          </a:solidFill>
                          <a:latin typeface="Aptos" panose="020B0004020202020204" pitchFamily="34" charset="0"/>
                          <a:cs typeface="Arial"/>
                        </a:rPr>
                        <a:t>6.1. Assignment Tasks </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dirty="0">
                          <a:latin typeface="Aptos" panose="020B0004020202020204" pitchFamily="34" charset="0"/>
                          <a:cs typeface="Arial" panose="020B0604020202020204" pitchFamily="34" charset="0"/>
                        </a:rPr>
                        <a:t>40</a:t>
                      </a: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9608218"/>
                  </a:ext>
                </a:extLst>
              </a:tr>
              <a:tr h="344099">
                <a:tc>
                  <a:txBody>
                    <a:bodyPr/>
                    <a:lstStyle/>
                    <a:p>
                      <a:pPr marL="111125" indent="0"/>
                      <a:r>
                        <a:rPr lang="en-GB" sz="1600" spc="64" dirty="0">
                          <a:solidFill>
                            <a:sysClr val="windowText" lastClr="000000"/>
                          </a:solidFill>
                          <a:latin typeface="Aptos" panose="020B0004020202020204" pitchFamily="34" charset="0"/>
                          <a:cs typeface="Arial"/>
                        </a:rPr>
                        <a:t>6.2. Report Structure and Submission </a:t>
                      </a:r>
                      <a:endParaRPr lang="en-AT" sz="16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1600" dirty="0">
                          <a:latin typeface="Aptos" panose="020B0004020202020204" pitchFamily="34" charset="0"/>
                          <a:cs typeface="Arial" panose="020B0604020202020204" pitchFamily="34" charset="0"/>
                        </a:rPr>
                        <a:t>43</a:t>
                      </a: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28788252"/>
                  </a:ext>
                </a:extLst>
              </a:tr>
              <a:tr h="344099">
                <a:tc>
                  <a:txBody>
                    <a:bodyPr/>
                    <a:lstStyle/>
                    <a:p>
                      <a:endParaRPr lang="en-AT"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54061480"/>
                  </a:ext>
                </a:extLst>
              </a:tr>
              <a:tr h="344099">
                <a:tc>
                  <a:txBody>
                    <a:bodyPr/>
                    <a:lstStyle/>
                    <a:p>
                      <a:pPr marL="111125" indent="0"/>
                      <a:endParaRPr lang="en-AT" sz="1600" dirty="0">
                        <a:latin typeface="Aptos" panose="020B00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60559819"/>
                  </a:ext>
                </a:extLst>
              </a:tr>
              <a:tr h="344099">
                <a:tc>
                  <a:txBody>
                    <a:bodyPr/>
                    <a:lstStyle/>
                    <a:p>
                      <a:endParaRPr lang="en-AT" sz="1600" dirty="0">
                        <a:latin typeface="Aptos" panose="020B00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600" b="1"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2859530"/>
                  </a:ext>
                </a:extLst>
              </a:tr>
              <a:tr h="344099">
                <a:tc>
                  <a:txBody>
                    <a:bodyPr/>
                    <a:lstStyle/>
                    <a:p>
                      <a:pPr marL="111125" indent="0"/>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831387"/>
                  </a:ext>
                </a:extLst>
              </a:tr>
              <a:tr h="344099">
                <a:tc>
                  <a:txBody>
                    <a:bodyPr/>
                    <a:lstStyle/>
                    <a:p>
                      <a:pPr marL="111125" indent="0"/>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86782534"/>
                  </a:ext>
                </a:extLst>
              </a:tr>
              <a:tr h="344099">
                <a:tc>
                  <a:txBody>
                    <a:bodyPr/>
                    <a:lstStyle/>
                    <a:p>
                      <a:pPr marL="111125" indent="0"/>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73739701"/>
                  </a:ext>
                </a:extLst>
              </a:tr>
              <a:tr h="344099">
                <a:tc>
                  <a:txBody>
                    <a:bodyPr/>
                    <a:lstStyle/>
                    <a:p>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8330843"/>
                  </a:ext>
                </a:extLst>
              </a:tr>
              <a:tr h="344099">
                <a:tc>
                  <a:txBody>
                    <a:bodyPr/>
                    <a:lstStyle/>
                    <a:p>
                      <a:endParaRPr lang="en-AT" sz="1600" dirty="0">
                        <a:latin typeface="Aptos" panose="020B00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36977138"/>
                  </a:ext>
                </a:extLst>
              </a:tr>
              <a:tr h="344099">
                <a:tc>
                  <a:txBody>
                    <a:bodyPr/>
                    <a:lstStyle/>
                    <a:p>
                      <a:pPr marL="111125" indent="0"/>
                      <a:endParaRPr lang="en-AT" sz="1600" b="1"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600" b="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6297302"/>
                  </a:ext>
                </a:extLst>
              </a:tr>
              <a:tr h="344099">
                <a:tc>
                  <a:txBody>
                    <a:bodyPr/>
                    <a:lstStyle/>
                    <a:p>
                      <a:pPr marL="111125" indent="0"/>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07098451"/>
                  </a:ext>
                </a:extLst>
              </a:tr>
              <a:tr h="344099">
                <a:tc>
                  <a:txBody>
                    <a:bodyPr/>
                    <a:lstStyle/>
                    <a:p>
                      <a:pPr marL="111125" indent="0"/>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21154312"/>
                  </a:ext>
                </a:extLst>
              </a:tr>
              <a:tr h="0">
                <a:tc>
                  <a:txBody>
                    <a:bodyPr/>
                    <a:lstStyle/>
                    <a:p>
                      <a:pPr marL="111125" indent="0"/>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76793150"/>
                  </a:ext>
                </a:extLst>
              </a:tr>
              <a:tr h="344099">
                <a:tc>
                  <a:txBody>
                    <a:bodyPr/>
                    <a:lstStyle/>
                    <a:p>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04557640"/>
                  </a:ext>
                </a:extLst>
              </a:tr>
            </a:tbl>
          </a:graphicData>
        </a:graphic>
      </p:graphicFrame>
      <p:sp>
        <p:nvSpPr>
          <p:cNvPr id="3" name="object 6">
            <a:extLst>
              <a:ext uri="{FF2B5EF4-FFF2-40B4-BE49-F238E27FC236}">
                <a16:creationId xmlns:a16="http://schemas.microsoft.com/office/drawing/2014/main" id="{D9D884B9-6F69-04BD-75A1-D9281104BBDF}"/>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to Transport Modeling</a:t>
            </a:r>
            <a:endParaRPr lang="en-GB" b="1" dirty="0">
              <a:latin typeface="Aptos" panose="020B0004020202020204" pitchFamily="34" charset="0"/>
            </a:endParaRPr>
          </a:p>
        </p:txBody>
      </p:sp>
      <p:sp>
        <p:nvSpPr>
          <p:cNvPr id="4" name="object 6">
            <a:extLst>
              <a:ext uri="{FF2B5EF4-FFF2-40B4-BE49-F238E27FC236}">
                <a16:creationId xmlns:a16="http://schemas.microsoft.com/office/drawing/2014/main" id="{91833608-EE0B-9BC8-10FC-ABBAB6FFEFFD}"/>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5" name="Text Placeholder 2">
            <a:extLst>
              <a:ext uri="{FF2B5EF4-FFF2-40B4-BE49-F238E27FC236}">
                <a16:creationId xmlns:a16="http://schemas.microsoft.com/office/drawing/2014/main" id="{4B2AC149-2686-104C-52D2-96F57FB1C717}"/>
              </a:ext>
            </a:extLst>
          </p:cNvPr>
          <p:cNvSpPr txBox="1">
            <a:spLocks/>
          </p:cNvSpPr>
          <p:nvPr/>
        </p:nvSpPr>
        <p:spPr>
          <a:xfrm>
            <a:off x="7084088" y="459219"/>
            <a:ext cx="4381630" cy="357302"/>
          </a:xfrm>
          <a:prstGeom prst="rect">
            <a:avLst/>
          </a:prstGeom>
          <a:solidFill>
            <a:srgbClr val="FF00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r" hangingPunct="1"/>
            <a:r>
              <a:rPr lang="en-US" sz="1800" dirty="0">
                <a:solidFill>
                  <a:schemeClr val="bg1"/>
                </a:solidFill>
                <a:latin typeface="Aptos" panose="020B0004020202020204" pitchFamily="34" charset="0"/>
              </a:rPr>
              <a:t>Lab</a:t>
            </a:r>
            <a:r>
              <a:rPr lang="pl-PL" sz="1800" dirty="0">
                <a:solidFill>
                  <a:schemeClr val="bg1"/>
                </a:solidFill>
                <a:latin typeface="Aptos" panose="020B0004020202020204" pitchFamily="34" charset="0"/>
              </a:rPr>
              <a:t> </a:t>
            </a:r>
            <a:r>
              <a:rPr lang="en-US" sz="1800" dirty="0">
                <a:solidFill>
                  <a:schemeClr val="bg1"/>
                </a:solidFill>
                <a:latin typeface="Aptos" panose="020B0004020202020204" pitchFamily="34" charset="0"/>
              </a:rPr>
              <a:t>6</a:t>
            </a:r>
            <a:r>
              <a:rPr lang="pl-PL" sz="1800" dirty="0">
                <a:solidFill>
                  <a:schemeClr val="bg1"/>
                </a:solidFill>
                <a:latin typeface="Aptos" panose="020B0004020202020204" pitchFamily="34" charset="0"/>
              </a:rPr>
              <a:t>: Introduction to Transport Modeling </a:t>
            </a:r>
          </a:p>
        </p:txBody>
      </p:sp>
    </p:spTree>
    <p:extLst>
      <p:ext uri="{BB962C8B-B14F-4D97-AF65-F5344CB8AC3E}">
        <p14:creationId xmlns:p14="http://schemas.microsoft.com/office/powerpoint/2010/main" val="74057575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CE2304-FEF0-757A-D37A-C5AD62E5BC34}"/>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A27AC499-E344-5998-4F04-0CEEC64389D9}"/>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06:</a:t>
            </a:r>
          </a:p>
          <a:p>
            <a:pPr algn="ctr"/>
            <a:r>
              <a:rPr lang="en-US" sz="3200" b="1" dirty="0">
                <a:solidFill>
                  <a:schemeClr val="bg1"/>
                </a:solidFill>
              </a:rPr>
              <a:t>Homework Assignment</a:t>
            </a:r>
          </a:p>
        </p:txBody>
      </p:sp>
      <p:sp>
        <p:nvSpPr>
          <p:cNvPr id="7" name="Slide Number Placeholder 6">
            <a:extLst>
              <a:ext uri="{FF2B5EF4-FFF2-40B4-BE49-F238E27FC236}">
                <a16:creationId xmlns:a16="http://schemas.microsoft.com/office/drawing/2014/main" id="{DA252D9C-DBDE-28E3-CD22-72DD51194790}"/>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40</a:t>
            </a:fld>
            <a:endParaRPr lang="en-AT" spc="-64" dirty="0"/>
          </a:p>
        </p:txBody>
      </p:sp>
      <p:sp>
        <p:nvSpPr>
          <p:cNvPr id="2" name="object 6">
            <a:extLst>
              <a:ext uri="{FF2B5EF4-FFF2-40B4-BE49-F238E27FC236}">
                <a16:creationId xmlns:a16="http://schemas.microsoft.com/office/drawing/2014/main" id="{FC31E876-F33A-3DFD-0790-881057DD3FB9}"/>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4" name="object 6">
            <a:extLst>
              <a:ext uri="{FF2B5EF4-FFF2-40B4-BE49-F238E27FC236}">
                <a16:creationId xmlns:a16="http://schemas.microsoft.com/office/drawing/2014/main" id="{E49B8A8E-8166-D91D-68CB-8BE33F9478B4}"/>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to Transport Modeling</a:t>
            </a:r>
            <a:endParaRPr lang="en-GB" b="1" dirty="0">
              <a:latin typeface="Aptos" panose="020B0004020202020204" pitchFamily="34" charset="0"/>
            </a:endParaRPr>
          </a:p>
        </p:txBody>
      </p:sp>
    </p:spTree>
    <p:extLst>
      <p:ext uri="{BB962C8B-B14F-4D97-AF65-F5344CB8AC3E}">
        <p14:creationId xmlns:p14="http://schemas.microsoft.com/office/powerpoint/2010/main" val="211599488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7E8B2F-4C66-EE96-E416-C3B7C3B844F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9C221C93-0AC2-CDEA-57CF-10EDBEC4C1DC}"/>
              </a:ext>
            </a:extLst>
          </p:cNvPr>
          <p:cNvSpPr txBox="1">
            <a:spLocks noGrp="1"/>
          </p:cNvSpPr>
          <p:nvPr>
            <p:ph type="title"/>
          </p:nvPr>
        </p:nvSpPr>
        <p:spPr>
          <a:xfrm>
            <a:off x="726281" y="432621"/>
            <a:ext cx="3373446"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latin typeface="Aptos" panose="020B0004020202020204" pitchFamily="34" charset="0"/>
              </a:rPr>
              <a:t>6. </a:t>
            </a:r>
            <a:r>
              <a:rPr lang="en-US" sz="2400" b="1" dirty="0">
                <a:solidFill>
                  <a:schemeClr val="bg1"/>
                </a:solidFill>
              </a:rPr>
              <a:t>Homework Assignment</a:t>
            </a:r>
            <a:endParaRPr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E852B1BC-5F6E-312E-6D75-A4D8698D4636}"/>
              </a:ext>
            </a:extLst>
          </p:cNvPr>
          <p:cNvSpPr>
            <a:spLocks noGrp="1"/>
          </p:cNvSpPr>
          <p:nvPr>
            <p:ph type="sldNum" sz="quarter" idx="7"/>
          </p:nvPr>
        </p:nvSpPr>
        <p:spPr>
          <a:xfrm>
            <a:off x="5888334" y="6321215"/>
            <a:ext cx="331180" cy="244413"/>
          </a:xfrm>
        </p:spPr>
        <p:txBody>
          <a:bodyPr/>
          <a:lstStyle/>
          <a:p>
            <a:pPr marL="103685">
              <a:lnSpc>
                <a:spcPts val="1633"/>
              </a:lnSpc>
            </a:pPr>
            <a:fld id="{81D60167-4931-47E6-BA6A-407CBD079E47}" type="slidenum">
              <a:rPr lang="en-AT" spc="-64" smtClean="0"/>
              <a:pPr marL="103685">
                <a:lnSpc>
                  <a:spcPts val="1633"/>
                </a:lnSpc>
              </a:pPr>
              <a:t>41</a:t>
            </a:fld>
            <a:endParaRPr lang="en-AT" spc="-64" dirty="0"/>
          </a:p>
        </p:txBody>
      </p:sp>
      <p:sp>
        <p:nvSpPr>
          <p:cNvPr id="3" name="Content Placeholder 2">
            <a:extLst>
              <a:ext uri="{FF2B5EF4-FFF2-40B4-BE49-F238E27FC236}">
                <a16:creationId xmlns:a16="http://schemas.microsoft.com/office/drawing/2014/main" id="{E3301BED-E00B-75BD-29AB-13B51472EEE3}"/>
              </a:ext>
            </a:extLst>
          </p:cNvPr>
          <p:cNvSpPr txBox="1">
            <a:spLocks/>
          </p:cNvSpPr>
          <p:nvPr/>
        </p:nvSpPr>
        <p:spPr>
          <a:xfrm>
            <a:off x="729404" y="1495650"/>
            <a:ext cx="10733192" cy="3352681"/>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285750" indent="-285750">
              <a:buFont typeface="Arial" panose="020B0604020202020204" pitchFamily="34" charset="0"/>
              <a:buChar char="•"/>
            </a:pPr>
            <a:r>
              <a:rPr lang="en-US" sz="1800" b="1" dirty="0"/>
              <a:t>Objective</a:t>
            </a:r>
          </a:p>
          <a:p>
            <a:r>
              <a:rPr lang="en-US" sz="1800" dirty="0"/>
              <a:t>You are expected to:</a:t>
            </a:r>
          </a:p>
          <a:p>
            <a:pPr marL="873572" lvl="1" indent="-285750">
              <a:buFont typeface="Arial" panose="020B0604020202020204" pitchFamily="34" charset="0"/>
              <a:buChar char="•"/>
            </a:pPr>
            <a:r>
              <a:rPr lang="en-US" sz="1800" dirty="0"/>
              <a:t>Apply the gravity model to a custom OD system</a:t>
            </a:r>
          </a:p>
          <a:p>
            <a:pPr marL="873572" lvl="1" indent="-285750">
              <a:buFont typeface="Arial" panose="020B0604020202020204" pitchFamily="34" charset="0"/>
              <a:buChar char="•"/>
            </a:pPr>
            <a:r>
              <a:rPr lang="en-US" sz="1800" dirty="0"/>
              <a:t>Calibrate trip distribution using the exponential friction function</a:t>
            </a:r>
          </a:p>
          <a:p>
            <a:pPr marL="873572" lvl="1" indent="-285750">
              <a:buFont typeface="Arial" panose="020B0604020202020204" pitchFamily="34" charset="0"/>
              <a:buChar char="•"/>
            </a:pPr>
            <a:r>
              <a:rPr lang="en-US" sz="1800" dirty="0"/>
              <a:t>Analyze the effect of varying β (deterrence parameter)</a:t>
            </a:r>
          </a:p>
          <a:p>
            <a:pPr marL="873572" lvl="1" indent="-285750">
              <a:buFont typeface="Arial" panose="020B0604020202020204" pitchFamily="34" charset="0"/>
              <a:buChar char="•"/>
            </a:pPr>
            <a:r>
              <a:rPr lang="en-US" sz="1800" dirty="0"/>
              <a:t>Interpret convergence and spatial distribution patterns</a:t>
            </a:r>
          </a:p>
          <a:p>
            <a:endParaRPr lang="en-US" sz="1800" dirty="0"/>
          </a:p>
          <a:p>
            <a:endParaRPr lang="en-US" sz="1800" dirty="0"/>
          </a:p>
        </p:txBody>
      </p:sp>
      <p:sp>
        <p:nvSpPr>
          <p:cNvPr id="5" name="object 3">
            <a:extLst>
              <a:ext uri="{FF2B5EF4-FFF2-40B4-BE49-F238E27FC236}">
                <a16:creationId xmlns:a16="http://schemas.microsoft.com/office/drawing/2014/main" id="{C0605F8A-D5B7-200E-3AF0-E2AFC3570142}"/>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6.1. </a:t>
            </a:r>
            <a:r>
              <a:rPr lang="en-US" b="1" dirty="0">
                <a:latin typeface="Aptos" panose="020B0004020202020204" pitchFamily="34" charset="0"/>
              </a:rPr>
              <a:t>Gravity Model Analysis with Sensitivity Exploration</a:t>
            </a:r>
            <a:endParaRPr lang="en-US" b="1" dirty="0">
              <a:solidFill>
                <a:schemeClr val="tx1"/>
              </a:solidFill>
              <a:latin typeface="Aptos" panose="020B0004020202020204" pitchFamily="34" charset="0"/>
            </a:endParaRPr>
          </a:p>
        </p:txBody>
      </p:sp>
      <p:sp>
        <p:nvSpPr>
          <p:cNvPr id="6" name="object 6">
            <a:extLst>
              <a:ext uri="{FF2B5EF4-FFF2-40B4-BE49-F238E27FC236}">
                <a16:creationId xmlns:a16="http://schemas.microsoft.com/office/drawing/2014/main" id="{22C2A789-919D-239D-1556-2E22FDA51120}"/>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7" name="object 6">
            <a:extLst>
              <a:ext uri="{FF2B5EF4-FFF2-40B4-BE49-F238E27FC236}">
                <a16:creationId xmlns:a16="http://schemas.microsoft.com/office/drawing/2014/main" id="{BF94266F-1693-EC49-0715-32C29543AEDB}"/>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to Transport Modeling</a:t>
            </a:r>
            <a:endParaRPr lang="en-GB" b="1" dirty="0">
              <a:latin typeface="Aptos" panose="020B0004020202020204" pitchFamily="34" charset="0"/>
            </a:endParaRPr>
          </a:p>
        </p:txBody>
      </p:sp>
    </p:spTree>
    <p:extLst>
      <p:ext uri="{BB962C8B-B14F-4D97-AF65-F5344CB8AC3E}">
        <p14:creationId xmlns:p14="http://schemas.microsoft.com/office/powerpoint/2010/main" val="40893800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F418DA-C447-EF77-6E2F-77FF320EF4E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BED92C47-61E4-00B1-98CB-18D63D0B940D}"/>
              </a:ext>
            </a:extLst>
          </p:cNvPr>
          <p:cNvSpPr txBox="1">
            <a:spLocks noGrp="1"/>
          </p:cNvSpPr>
          <p:nvPr>
            <p:ph type="title"/>
          </p:nvPr>
        </p:nvSpPr>
        <p:spPr>
          <a:xfrm>
            <a:off x="726281" y="432621"/>
            <a:ext cx="3373446"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latin typeface="Aptos" panose="020B0004020202020204" pitchFamily="34" charset="0"/>
              </a:rPr>
              <a:t>6. </a:t>
            </a:r>
            <a:r>
              <a:rPr lang="en-US" sz="2400" b="1" dirty="0">
                <a:solidFill>
                  <a:schemeClr val="bg1"/>
                </a:solidFill>
              </a:rPr>
              <a:t>Homework Assignment</a:t>
            </a:r>
            <a:endParaRPr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8710910A-E2F1-2CDB-D9E6-D5FDECBA58BC}"/>
              </a:ext>
            </a:extLst>
          </p:cNvPr>
          <p:cNvSpPr>
            <a:spLocks noGrp="1"/>
          </p:cNvSpPr>
          <p:nvPr>
            <p:ph type="sldNum" sz="quarter" idx="7"/>
          </p:nvPr>
        </p:nvSpPr>
        <p:spPr>
          <a:xfrm>
            <a:off x="5888334" y="6321215"/>
            <a:ext cx="331180" cy="244413"/>
          </a:xfrm>
        </p:spPr>
        <p:txBody>
          <a:bodyPr/>
          <a:lstStyle/>
          <a:p>
            <a:pPr marL="103685">
              <a:lnSpc>
                <a:spcPts val="1633"/>
              </a:lnSpc>
            </a:pPr>
            <a:fld id="{81D60167-4931-47E6-BA6A-407CBD079E47}" type="slidenum">
              <a:rPr lang="en-AT" spc="-64" smtClean="0"/>
              <a:pPr marL="103685">
                <a:lnSpc>
                  <a:spcPts val="1633"/>
                </a:lnSpc>
              </a:pPr>
              <a:t>42</a:t>
            </a:fld>
            <a:endParaRPr lang="en-AT" spc="-64" dirty="0"/>
          </a:p>
        </p:txBody>
      </p:sp>
      <p:sp>
        <p:nvSpPr>
          <p:cNvPr id="3" name="Content Placeholder 2">
            <a:extLst>
              <a:ext uri="{FF2B5EF4-FFF2-40B4-BE49-F238E27FC236}">
                <a16:creationId xmlns:a16="http://schemas.microsoft.com/office/drawing/2014/main" id="{14854693-C5FF-E771-8DD0-88E799DE5E1E}"/>
              </a:ext>
            </a:extLst>
          </p:cNvPr>
          <p:cNvSpPr txBox="1">
            <a:spLocks/>
          </p:cNvSpPr>
          <p:nvPr/>
        </p:nvSpPr>
        <p:spPr>
          <a:xfrm>
            <a:off x="729404" y="1495650"/>
            <a:ext cx="10733192" cy="4853855"/>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285750" indent="-285750">
              <a:buFont typeface="Arial" panose="020B0604020202020204" pitchFamily="34" charset="0"/>
              <a:buChar char="•"/>
            </a:pPr>
            <a:r>
              <a:rPr lang="en-US" sz="1800" b="1" dirty="0"/>
              <a:t>Steps:</a:t>
            </a:r>
          </a:p>
          <a:p>
            <a:pPr marL="342900" indent="-342900">
              <a:buFont typeface="+mj-lt"/>
              <a:buAutoNum type="arabicPeriod"/>
            </a:pPr>
            <a:r>
              <a:rPr lang="en-US" sz="1800" b="1" dirty="0"/>
              <a:t> Your Own OD System:</a:t>
            </a:r>
          </a:p>
          <a:p>
            <a:pPr marL="873572" lvl="1" indent="-285750">
              <a:spcBef>
                <a:spcPts val="1200"/>
              </a:spcBef>
              <a:buFont typeface="Arial" panose="020B0604020202020204" pitchFamily="34" charset="0"/>
              <a:buChar char="•"/>
            </a:pPr>
            <a:r>
              <a:rPr lang="en-US" sz="1800" dirty="0"/>
              <a:t>Define a 4-zone or 5-zone system.</a:t>
            </a:r>
          </a:p>
          <a:p>
            <a:pPr marL="873572" lvl="1" indent="-285750">
              <a:spcBef>
                <a:spcPts val="1200"/>
              </a:spcBef>
              <a:buFont typeface="Arial" panose="020B0604020202020204" pitchFamily="34" charset="0"/>
              <a:buChar char="•"/>
            </a:pPr>
            <a:r>
              <a:rPr lang="en-US" sz="1800" dirty="0"/>
              <a:t>Set Production and Attraction values for each zone.</a:t>
            </a:r>
          </a:p>
          <a:p>
            <a:pPr marL="873572" lvl="1" indent="-285750">
              <a:spcBef>
                <a:spcPts val="1200"/>
              </a:spcBef>
              <a:buFont typeface="Arial" panose="020B0604020202020204" pitchFamily="34" charset="0"/>
              <a:buChar char="•"/>
            </a:pPr>
            <a:r>
              <a:rPr lang="en-US" sz="1800" dirty="0"/>
              <a:t>Create a Travel Cost (Skim) Matrix (in minutes or generalized cost).</a:t>
            </a:r>
          </a:p>
          <a:p>
            <a:pPr marL="342900" indent="-342900">
              <a:buFont typeface="+mj-lt"/>
              <a:buAutoNum type="arabicPeriod"/>
            </a:pPr>
            <a:r>
              <a:rPr lang="en-US" sz="1800" b="1" dirty="0"/>
              <a:t>Use the Provided Notebook:</a:t>
            </a:r>
          </a:p>
          <a:p>
            <a:pPr marL="873572" lvl="1" indent="-285750">
              <a:lnSpc>
                <a:spcPct val="100000"/>
              </a:lnSpc>
              <a:spcBef>
                <a:spcPts val="1200"/>
              </a:spcBef>
              <a:buFont typeface="Arial" panose="020B0604020202020204" pitchFamily="34" charset="0"/>
              <a:buChar char="•"/>
            </a:pPr>
            <a:r>
              <a:rPr lang="en-US" sz="1800" dirty="0"/>
              <a:t>Open the notebook: </a:t>
            </a:r>
            <a:r>
              <a:rPr lang="en-US" sz="1800" dirty="0" err="1">
                <a:highlight>
                  <a:srgbClr val="00FFFF"/>
                </a:highlight>
              </a:rPr>
              <a:t>Gravity_Model_Student_Input</a:t>
            </a:r>
            <a:r>
              <a:rPr lang="en-US" sz="1800" dirty="0">
                <a:highlight>
                  <a:srgbClr val="00FFFF"/>
                </a:highlight>
              </a:rPr>
              <a:t>(</a:t>
            </a:r>
            <a:r>
              <a:rPr lang="en-US" sz="1800" dirty="0" err="1">
                <a:highlight>
                  <a:srgbClr val="00FFFF"/>
                </a:highlight>
              </a:rPr>
              <a:t>Exponential_Deterrence_Function</a:t>
            </a:r>
            <a:r>
              <a:rPr lang="en-US" sz="1800" dirty="0">
                <a:highlight>
                  <a:srgbClr val="00FFFF"/>
                </a:highlight>
              </a:rPr>
              <a:t>).</a:t>
            </a:r>
            <a:r>
              <a:rPr lang="en-US" sz="1800" dirty="0" err="1">
                <a:highlight>
                  <a:srgbClr val="00FFFF"/>
                </a:highlight>
              </a:rPr>
              <a:t>ipynb</a:t>
            </a:r>
            <a:r>
              <a:rPr lang="en-US" sz="1800" dirty="0">
                <a:highlight>
                  <a:srgbClr val="00FFFF"/>
                </a:highlight>
              </a:rPr>
              <a:t>.</a:t>
            </a:r>
          </a:p>
          <a:p>
            <a:pPr marL="873572" lvl="1" indent="-285750">
              <a:lnSpc>
                <a:spcPct val="100000"/>
              </a:lnSpc>
              <a:spcBef>
                <a:spcPts val="1200"/>
              </a:spcBef>
              <a:buFont typeface="Arial" panose="020B0604020202020204" pitchFamily="34" charset="0"/>
              <a:buChar char="•"/>
            </a:pPr>
            <a:r>
              <a:rPr lang="en-US" sz="1800" dirty="0"/>
              <a:t>Input your own data.</a:t>
            </a:r>
          </a:p>
          <a:p>
            <a:pPr marL="873572" lvl="1" indent="-285750">
              <a:lnSpc>
                <a:spcPct val="100000"/>
              </a:lnSpc>
              <a:spcBef>
                <a:spcPts val="1200"/>
              </a:spcBef>
              <a:buFont typeface="Arial" panose="020B0604020202020204" pitchFamily="34" charset="0"/>
              <a:buChar char="•"/>
            </a:pPr>
            <a:r>
              <a:rPr lang="en-US" sz="1800" dirty="0"/>
              <a:t>Run the model for at least three different β values (e.g., -0.01, -0.035, -0.10).</a:t>
            </a:r>
          </a:p>
          <a:p>
            <a:pPr marL="873572" lvl="1" indent="-285750">
              <a:lnSpc>
                <a:spcPct val="100000"/>
              </a:lnSpc>
              <a:spcBef>
                <a:spcPts val="1200"/>
              </a:spcBef>
              <a:buFont typeface="Arial" panose="020B0604020202020204" pitchFamily="34" charset="0"/>
              <a:buChar char="•"/>
            </a:pPr>
            <a:r>
              <a:rPr lang="en-US" sz="1800" dirty="0"/>
              <a:t>Record outputs for each run: trip matrix, convergence behavior, average trip length, heatmap, and F(c) curve.</a:t>
            </a:r>
          </a:p>
        </p:txBody>
      </p:sp>
      <p:sp>
        <p:nvSpPr>
          <p:cNvPr id="5" name="object 3">
            <a:extLst>
              <a:ext uri="{FF2B5EF4-FFF2-40B4-BE49-F238E27FC236}">
                <a16:creationId xmlns:a16="http://schemas.microsoft.com/office/drawing/2014/main" id="{6EF60A34-020F-7B20-DCBF-D66AF8E1E02A}"/>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6.1. </a:t>
            </a:r>
            <a:r>
              <a:rPr lang="en-US" b="1" dirty="0">
                <a:latin typeface="Aptos" panose="020B0004020202020204" pitchFamily="34" charset="0"/>
              </a:rPr>
              <a:t>Gravity Model Analysis with Sensitivity Exploration</a:t>
            </a:r>
            <a:endParaRPr lang="en-US" b="1" dirty="0">
              <a:solidFill>
                <a:schemeClr val="tx1"/>
              </a:solidFill>
              <a:latin typeface="Aptos" panose="020B0004020202020204" pitchFamily="34" charset="0"/>
            </a:endParaRPr>
          </a:p>
        </p:txBody>
      </p:sp>
      <p:sp>
        <p:nvSpPr>
          <p:cNvPr id="6" name="object 6">
            <a:extLst>
              <a:ext uri="{FF2B5EF4-FFF2-40B4-BE49-F238E27FC236}">
                <a16:creationId xmlns:a16="http://schemas.microsoft.com/office/drawing/2014/main" id="{425539E6-0362-097E-8BB7-37C2B02F31BF}"/>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7" name="object 6">
            <a:extLst>
              <a:ext uri="{FF2B5EF4-FFF2-40B4-BE49-F238E27FC236}">
                <a16:creationId xmlns:a16="http://schemas.microsoft.com/office/drawing/2014/main" id="{8CCCC308-5298-DFDC-1D21-6D7E3B6F473C}"/>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to Transport Modeling</a:t>
            </a:r>
            <a:endParaRPr lang="en-GB" b="1" dirty="0">
              <a:latin typeface="Aptos" panose="020B0004020202020204" pitchFamily="34" charset="0"/>
            </a:endParaRPr>
          </a:p>
        </p:txBody>
      </p:sp>
    </p:spTree>
    <p:extLst>
      <p:ext uri="{BB962C8B-B14F-4D97-AF65-F5344CB8AC3E}">
        <p14:creationId xmlns:p14="http://schemas.microsoft.com/office/powerpoint/2010/main" val="6019751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A5DF41-3C2C-6800-2486-11E25F03377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0DC0248-05A6-0B11-5BDE-89CA6C0832B5}"/>
              </a:ext>
            </a:extLst>
          </p:cNvPr>
          <p:cNvSpPr txBox="1">
            <a:spLocks noGrp="1"/>
          </p:cNvSpPr>
          <p:nvPr>
            <p:ph type="title"/>
          </p:nvPr>
        </p:nvSpPr>
        <p:spPr>
          <a:xfrm>
            <a:off x="726281" y="432621"/>
            <a:ext cx="3373446"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latin typeface="Aptos" panose="020B0004020202020204" pitchFamily="34" charset="0"/>
              </a:rPr>
              <a:t>6. </a:t>
            </a:r>
            <a:r>
              <a:rPr lang="en-US" sz="2400" b="1" dirty="0">
                <a:solidFill>
                  <a:schemeClr val="bg1"/>
                </a:solidFill>
              </a:rPr>
              <a:t>Homework Assignment</a:t>
            </a:r>
            <a:endParaRPr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A330031F-F164-95A6-E7AA-E8A1FF10C9A4}"/>
              </a:ext>
            </a:extLst>
          </p:cNvPr>
          <p:cNvSpPr>
            <a:spLocks noGrp="1"/>
          </p:cNvSpPr>
          <p:nvPr>
            <p:ph type="sldNum" sz="quarter" idx="7"/>
          </p:nvPr>
        </p:nvSpPr>
        <p:spPr>
          <a:xfrm>
            <a:off x="5888334" y="6321215"/>
            <a:ext cx="331180" cy="244413"/>
          </a:xfrm>
        </p:spPr>
        <p:txBody>
          <a:bodyPr/>
          <a:lstStyle/>
          <a:p>
            <a:pPr marL="103685">
              <a:lnSpc>
                <a:spcPts val="1633"/>
              </a:lnSpc>
            </a:pPr>
            <a:fld id="{81D60167-4931-47E6-BA6A-407CBD079E47}" type="slidenum">
              <a:rPr lang="en-AT" spc="-64" smtClean="0"/>
              <a:pPr marL="103685">
                <a:lnSpc>
                  <a:spcPts val="1633"/>
                </a:lnSpc>
              </a:pPr>
              <a:t>43</a:t>
            </a:fld>
            <a:endParaRPr lang="en-AT" spc="-64" dirty="0"/>
          </a:p>
        </p:txBody>
      </p:sp>
      <p:sp>
        <p:nvSpPr>
          <p:cNvPr id="3" name="Content Placeholder 2">
            <a:extLst>
              <a:ext uri="{FF2B5EF4-FFF2-40B4-BE49-F238E27FC236}">
                <a16:creationId xmlns:a16="http://schemas.microsoft.com/office/drawing/2014/main" id="{D2F0646A-77E4-E069-A3EE-35D61FFBF6A7}"/>
              </a:ext>
            </a:extLst>
          </p:cNvPr>
          <p:cNvSpPr txBox="1">
            <a:spLocks/>
          </p:cNvSpPr>
          <p:nvPr/>
        </p:nvSpPr>
        <p:spPr>
          <a:xfrm>
            <a:off x="729404" y="1495650"/>
            <a:ext cx="10733192" cy="4853855"/>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342900" indent="-342900">
              <a:spcBef>
                <a:spcPts val="1200"/>
              </a:spcBef>
              <a:buFont typeface="+mj-lt"/>
              <a:buAutoNum type="arabicPeriod" startAt="3"/>
            </a:pPr>
            <a:r>
              <a:rPr lang="en-US" sz="1800" b="1" dirty="0">
                <a:latin typeface="Aptos" panose="020B0004020202020204" pitchFamily="34" charset="0"/>
              </a:rPr>
              <a:t>Analysis:</a:t>
            </a:r>
            <a:endParaRPr lang="en-US" sz="1800" dirty="0">
              <a:latin typeface="Aptos" panose="020B0004020202020204" pitchFamily="34" charset="0"/>
            </a:endParaRPr>
          </a:p>
          <a:p>
            <a:pPr marL="873572" lvl="1" indent="-285750">
              <a:spcBef>
                <a:spcPts val="1200"/>
              </a:spcBef>
              <a:buFont typeface="Arial" panose="020B0604020202020204" pitchFamily="34" charset="0"/>
              <a:buChar char="•"/>
            </a:pPr>
            <a:r>
              <a:rPr lang="en-US" sz="1800" dirty="0">
                <a:latin typeface="Aptos" panose="020B0004020202020204" pitchFamily="34" charset="0"/>
              </a:rPr>
              <a:t>Compare the three β values:</a:t>
            </a:r>
          </a:p>
          <a:p>
            <a:pPr marL="1461394" lvl="2" indent="-285750">
              <a:spcBef>
                <a:spcPts val="1200"/>
              </a:spcBef>
              <a:buFont typeface="Arial" panose="020B0604020202020204" pitchFamily="34" charset="0"/>
              <a:buChar char="•"/>
            </a:pPr>
            <a:r>
              <a:rPr lang="en-US" sz="1800" dirty="0">
                <a:latin typeface="Aptos" panose="020B0004020202020204" pitchFamily="34" charset="0"/>
              </a:rPr>
              <a:t>How did trip distribution change?</a:t>
            </a:r>
          </a:p>
          <a:p>
            <a:pPr marL="1461394" lvl="2" indent="-285750">
              <a:spcBef>
                <a:spcPts val="1200"/>
              </a:spcBef>
              <a:buFont typeface="Arial" panose="020B0604020202020204" pitchFamily="34" charset="0"/>
              <a:buChar char="•"/>
            </a:pPr>
            <a:r>
              <a:rPr lang="en-US" sz="1800" dirty="0">
                <a:latin typeface="Aptos" panose="020B0004020202020204" pitchFamily="34" charset="0"/>
              </a:rPr>
              <a:t>What happened to convergence speed and error plots?</a:t>
            </a:r>
          </a:p>
          <a:p>
            <a:pPr marL="1461394" lvl="2" indent="-285750">
              <a:spcBef>
                <a:spcPts val="1200"/>
              </a:spcBef>
              <a:buFont typeface="Arial" panose="020B0604020202020204" pitchFamily="34" charset="0"/>
              <a:buChar char="•"/>
            </a:pPr>
            <a:r>
              <a:rPr lang="en-US" sz="1800" dirty="0">
                <a:latin typeface="Aptos" panose="020B0004020202020204" pitchFamily="34" charset="0"/>
              </a:rPr>
              <a:t>What trends did you observe in friction factor curves?</a:t>
            </a:r>
          </a:p>
          <a:p>
            <a:pPr marL="342900" indent="-342900">
              <a:spcBef>
                <a:spcPts val="1200"/>
              </a:spcBef>
              <a:buFont typeface="+mj-lt"/>
              <a:buAutoNum type="arabicPeriod" startAt="4"/>
            </a:pPr>
            <a:r>
              <a:rPr lang="en-US" sz="1800" b="1" dirty="0">
                <a:latin typeface="Aptos" panose="020B0004020202020204" pitchFamily="34" charset="0"/>
              </a:rPr>
              <a:t>Save Your Work</a:t>
            </a:r>
            <a:r>
              <a:rPr lang="en-US" sz="1800" dirty="0">
                <a:latin typeface="Aptos" panose="020B0004020202020204" pitchFamily="34" charset="0"/>
              </a:rPr>
              <a:t>:</a:t>
            </a:r>
          </a:p>
          <a:p>
            <a:pPr marL="873572" lvl="1" indent="-285750">
              <a:spcBef>
                <a:spcPts val="1200"/>
              </a:spcBef>
              <a:buFont typeface="Arial" panose="020B0604020202020204" pitchFamily="34" charset="0"/>
              <a:buChar char="•"/>
            </a:pPr>
            <a:r>
              <a:rPr lang="en-US" sz="1800" dirty="0">
                <a:latin typeface="Aptos" panose="020B0004020202020204" pitchFamily="34" charset="0"/>
              </a:rPr>
              <a:t>Download and save your modified .</a:t>
            </a:r>
            <a:r>
              <a:rPr lang="en-US" sz="1800" dirty="0" err="1">
                <a:latin typeface="Aptos" panose="020B0004020202020204" pitchFamily="34" charset="0"/>
              </a:rPr>
              <a:t>ipynb</a:t>
            </a:r>
            <a:r>
              <a:rPr lang="en-US" sz="1800" dirty="0">
                <a:latin typeface="Aptos" panose="020B0004020202020204" pitchFamily="34" charset="0"/>
              </a:rPr>
              <a:t> file.</a:t>
            </a:r>
          </a:p>
          <a:p>
            <a:pPr marL="873572" lvl="1" indent="-285750">
              <a:spcBef>
                <a:spcPts val="1200"/>
              </a:spcBef>
              <a:buFont typeface="Arial" panose="020B0604020202020204" pitchFamily="34" charset="0"/>
              <a:buChar char="•"/>
            </a:pPr>
            <a:r>
              <a:rPr lang="en-US" sz="1800" dirty="0">
                <a:latin typeface="Aptos" panose="020B0004020202020204" pitchFamily="34" charset="0"/>
              </a:rPr>
              <a:t>Export your trip matrices and plots for the report (screenshots or images).</a:t>
            </a:r>
          </a:p>
          <a:p>
            <a:pPr marL="342900" indent="-342900">
              <a:spcBef>
                <a:spcPts val="1200"/>
              </a:spcBef>
              <a:buFont typeface="+mj-lt"/>
              <a:buAutoNum type="arabicPeriod" startAt="5"/>
            </a:pPr>
            <a:r>
              <a:rPr lang="en-US" sz="1800" b="1" dirty="0">
                <a:latin typeface="Aptos" panose="020B0004020202020204" pitchFamily="34" charset="0"/>
              </a:rPr>
              <a:t>Deliverables:</a:t>
            </a:r>
          </a:p>
          <a:p>
            <a:pPr marL="930722" lvl="1" indent="-342900">
              <a:spcBef>
                <a:spcPts val="600"/>
              </a:spcBef>
              <a:buFont typeface="Arial" panose="020B0604020202020204" pitchFamily="34" charset="0"/>
              <a:buChar char="•"/>
            </a:pPr>
            <a:r>
              <a:rPr lang="en-US" sz="1800" dirty="0">
                <a:latin typeface="Aptos" panose="020B0004020202020204" pitchFamily="34" charset="0"/>
              </a:rPr>
              <a:t>.</a:t>
            </a:r>
            <a:r>
              <a:rPr lang="en-US" sz="1800" dirty="0" err="1">
                <a:latin typeface="Aptos" panose="020B0004020202020204" pitchFamily="34" charset="0"/>
              </a:rPr>
              <a:t>ipynb</a:t>
            </a:r>
            <a:r>
              <a:rPr lang="en-US" sz="1800" dirty="0">
                <a:latin typeface="Aptos" panose="020B0004020202020204" pitchFamily="34" charset="0"/>
              </a:rPr>
              <a:t> file.</a:t>
            </a:r>
          </a:p>
          <a:p>
            <a:pPr marL="930722" lvl="1" indent="-342900">
              <a:spcBef>
                <a:spcPts val="600"/>
              </a:spcBef>
              <a:buFont typeface="Arial" panose="020B0604020202020204" pitchFamily="34" charset="0"/>
              <a:buChar char="•"/>
            </a:pPr>
            <a:r>
              <a:rPr lang="en-US" sz="1800" dirty="0">
                <a:latin typeface="Aptos" panose="020B0004020202020204" pitchFamily="34" charset="0"/>
              </a:rPr>
              <a:t>Homework Report PDF</a:t>
            </a:r>
          </a:p>
          <a:p>
            <a:pPr marL="342900" indent="-342900">
              <a:spcBef>
                <a:spcPts val="600"/>
              </a:spcBef>
              <a:buFont typeface="+mj-lt"/>
              <a:buAutoNum type="arabicPeriod" startAt="6"/>
            </a:pPr>
            <a:r>
              <a:rPr lang="en-US" sz="1800" b="1" dirty="0">
                <a:latin typeface="Aptos" panose="020B0004020202020204" pitchFamily="34" charset="0"/>
              </a:rPr>
              <a:t>Deadline:</a:t>
            </a:r>
            <a:r>
              <a:rPr lang="en-US" sz="1800" dirty="0">
                <a:latin typeface="Aptos" panose="020B0004020202020204" pitchFamily="34" charset="0"/>
              </a:rPr>
              <a:t> 1 week</a:t>
            </a:r>
          </a:p>
        </p:txBody>
      </p:sp>
      <p:sp>
        <p:nvSpPr>
          <p:cNvPr id="5" name="object 3">
            <a:extLst>
              <a:ext uri="{FF2B5EF4-FFF2-40B4-BE49-F238E27FC236}">
                <a16:creationId xmlns:a16="http://schemas.microsoft.com/office/drawing/2014/main" id="{84E7B7D6-BACA-B1D7-99B6-970A594340CF}"/>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6.1. </a:t>
            </a:r>
            <a:r>
              <a:rPr lang="en-US" b="1" dirty="0">
                <a:latin typeface="Aptos" panose="020B0004020202020204" pitchFamily="34" charset="0"/>
              </a:rPr>
              <a:t>Gravity Model Analysis with Sensitivity Exploration</a:t>
            </a:r>
            <a:endParaRPr lang="en-US" b="1" dirty="0">
              <a:solidFill>
                <a:schemeClr val="tx1"/>
              </a:solidFill>
              <a:latin typeface="Aptos" panose="020B0004020202020204" pitchFamily="34" charset="0"/>
            </a:endParaRPr>
          </a:p>
        </p:txBody>
      </p:sp>
      <p:sp>
        <p:nvSpPr>
          <p:cNvPr id="6" name="object 6">
            <a:extLst>
              <a:ext uri="{FF2B5EF4-FFF2-40B4-BE49-F238E27FC236}">
                <a16:creationId xmlns:a16="http://schemas.microsoft.com/office/drawing/2014/main" id="{C690EEBD-E3CC-3345-789C-463BD148DAB0}"/>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7" name="object 6">
            <a:extLst>
              <a:ext uri="{FF2B5EF4-FFF2-40B4-BE49-F238E27FC236}">
                <a16:creationId xmlns:a16="http://schemas.microsoft.com/office/drawing/2014/main" id="{FCEFDCC7-D735-96E7-4704-C359C5FC9B14}"/>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to Transport Modeling</a:t>
            </a:r>
            <a:endParaRPr lang="en-GB" b="1" dirty="0">
              <a:latin typeface="Aptos" panose="020B0004020202020204" pitchFamily="34" charset="0"/>
            </a:endParaRPr>
          </a:p>
        </p:txBody>
      </p:sp>
    </p:spTree>
    <p:extLst>
      <p:ext uri="{BB962C8B-B14F-4D97-AF65-F5344CB8AC3E}">
        <p14:creationId xmlns:p14="http://schemas.microsoft.com/office/powerpoint/2010/main" val="326487473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60A84-3DC7-5532-F3B0-02ECE760C1F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E2C2A8DA-DC0C-8E10-8E18-CCF1A48F6090}"/>
              </a:ext>
            </a:extLst>
          </p:cNvPr>
          <p:cNvSpPr txBox="1">
            <a:spLocks noGrp="1"/>
          </p:cNvSpPr>
          <p:nvPr>
            <p:ph type="title"/>
          </p:nvPr>
        </p:nvSpPr>
        <p:spPr>
          <a:xfrm>
            <a:off x="726282" y="432621"/>
            <a:ext cx="3373445" cy="385820"/>
          </a:xfrm>
          <a:prstGeom prst="rect">
            <a:avLst/>
          </a:prstGeom>
          <a:solidFill>
            <a:srgbClr val="FD001F"/>
          </a:solidFill>
        </p:spPr>
        <p:txBody>
          <a:bodyPr vert="horz" wrap="square" lIns="0" tIns="16329" rIns="0" bIns="0" rtlCol="0">
            <a:spAutoFit/>
          </a:bodyPr>
          <a:lstStyle/>
          <a:p>
            <a:pPr marL="22043" algn="l" defTabSz="914400" hangingPunct="1">
              <a:lnSpc>
                <a:spcPct val="100000"/>
              </a:lnSpc>
              <a:spcBef>
                <a:spcPts val="129"/>
              </a:spcBef>
            </a:pPr>
            <a:r>
              <a:rPr lang="en-US" sz="2400" b="1" dirty="0">
                <a:solidFill>
                  <a:schemeClr val="bg1"/>
                </a:solidFill>
                <a:latin typeface="Aptos" panose="020B0004020202020204" pitchFamily="34" charset="0"/>
              </a:rPr>
              <a:t>6. </a:t>
            </a:r>
            <a:r>
              <a:rPr lang="en-US" sz="2400" b="1" dirty="0">
                <a:solidFill>
                  <a:schemeClr val="bg1"/>
                </a:solidFill>
              </a:rPr>
              <a:t>Homework Assignment</a:t>
            </a:r>
            <a:endParaRPr lang="en-US"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511674D9-DAA1-74AE-A530-9E71F351D2F4}"/>
              </a:ext>
            </a:extLst>
          </p:cNvPr>
          <p:cNvSpPr>
            <a:spLocks noGrp="1"/>
          </p:cNvSpPr>
          <p:nvPr>
            <p:ph type="sldNum" sz="quarter" idx="7"/>
          </p:nvPr>
        </p:nvSpPr>
        <p:spPr>
          <a:xfrm>
            <a:off x="5878286" y="6331263"/>
            <a:ext cx="341228" cy="244413"/>
          </a:xfrm>
        </p:spPr>
        <p:txBody>
          <a:bodyPr/>
          <a:lstStyle/>
          <a:p>
            <a:pPr marL="103685">
              <a:lnSpc>
                <a:spcPts val="1633"/>
              </a:lnSpc>
            </a:pPr>
            <a:fld id="{81D60167-4931-47E6-BA6A-407CBD079E47}" type="slidenum">
              <a:rPr lang="en-AT" spc="-64" smtClean="0"/>
              <a:pPr marL="103685">
                <a:lnSpc>
                  <a:spcPts val="1633"/>
                </a:lnSpc>
              </a:pPr>
              <a:t>44</a:t>
            </a:fld>
            <a:endParaRPr lang="en-AT" spc="-64" dirty="0"/>
          </a:p>
        </p:txBody>
      </p:sp>
      <p:graphicFrame>
        <p:nvGraphicFramePr>
          <p:cNvPr id="5" name="Table 4">
            <a:extLst>
              <a:ext uri="{FF2B5EF4-FFF2-40B4-BE49-F238E27FC236}">
                <a16:creationId xmlns:a16="http://schemas.microsoft.com/office/drawing/2014/main" id="{4B2F04B7-8893-E823-6D77-0CB8324332EC}"/>
              </a:ext>
            </a:extLst>
          </p:cNvPr>
          <p:cNvGraphicFramePr>
            <a:graphicFrameLocks noGrp="1"/>
          </p:cNvGraphicFramePr>
          <p:nvPr>
            <p:extLst>
              <p:ext uri="{D42A27DB-BD31-4B8C-83A1-F6EECF244321}">
                <p14:modId xmlns:p14="http://schemas.microsoft.com/office/powerpoint/2010/main" val="1851922903"/>
              </p:ext>
            </p:extLst>
          </p:nvPr>
        </p:nvGraphicFramePr>
        <p:xfrm>
          <a:off x="726279" y="1324633"/>
          <a:ext cx="10733190" cy="4937760"/>
        </p:xfrm>
        <a:graphic>
          <a:graphicData uri="http://schemas.openxmlformats.org/drawingml/2006/table">
            <a:tbl>
              <a:tblPr firstRow="1" bandRow="1">
                <a:tableStyleId>{EEE7283C-3CF3-47DC-8721-378D4A62B228}</a:tableStyleId>
              </a:tblPr>
              <a:tblGrid>
                <a:gridCol w="1388141">
                  <a:extLst>
                    <a:ext uri="{9D8B030D-6E8A-4147-A177-3AD203B41FA5}">
                      <a16:colId xmlns:a16="http://schemas.microsoft.com/office/drawing/2014/main" val="306479142"/>
                    </a:ext>
                  </a:extLst>
                </a:gridCol>
                <a:gridCol w="3271430">
                  <a:extLst>
                    <a:ext uri="{9D8B030D-6E8A-4147-A177-3AD203B41FA5}">
                      <a16:colId xmlns:a16="http://schemas.microsoft.com/office/drawing/2014/main" val="3374657307"/>
                    </a:ext>
                  </a:extLst>
                </a:gridCol>
                <a:gridCol w="6073619">
                  <a:extLst>
                    <a:ext uri="{9D8B030D-6E8A-4147-A177-3AD203B41FA5}">
                      <a16:colId xmlns:a16="http://schemas.microsoft.com/office/drawing/2014/main" val="715852961"/>
                    </a:ext>
                  </a:extLst>
                </a:gridCol>
              </a:tblGrid>
              <a:tr h="370840">
                <a:tc>
                  <a:txBody>
                    <a:bodyPr/>
                    <a:lstStyle/>
                    <a:p>
                      <a:r>
                        <a:rPr lang="en-US" sz="1600" dirty="0"/>
                        <a:t>Section</a:t>
                      </a:r>
                    </a:p>
                  </a:txBody>
                  <a:tcPr/>
                </a:tc>
                <a:tc>
                  <a:txBody>
                    <a:bodyPr/>
                    <a:lstStyle/>
                    <a:p>
                      <a:r>
                        <a:rPr lang="en-US" sz="1600" dirty="0"/>
                        <a:t>Title</a:t>
                      </a:r>
                    </a:p>
                  </a:txBody>
                  <a:tcPr/>
                </a:tc>
                <a:tc>
                  <a:txBody>
                    <a:bodyPr/>
                    <a:lstStyle/>
                    <a:p>
                      <a:r>
                        <a:rPr lang="en-US" sz="1600" dirty="0"/>
                        <a:t>Description</a:t>
                      </a:r>
                    </a:p>
                  </a:txBody>
                  <a:tcPr/>
                </a:tc>
                <a:extLst>
                  <a:ext uri="{0D108BD9-81ED-4DB2-BD59-A6C34878D82A}">
                    <a16:rowId xmlns:a16="http://schemas.microsoft.com/office/drawing/2014/main" val="2802839418"/>
                  </a:ext>
                </a:extLst>
              </a:tr>
              <a:tr h="370840">
                <a:tc>
                  <a:txBody>
                    <a:bodyPr/>
                    <a:lstStyle/>
                    <a:p>
                      <a:pPr algn="ctr"/>
                      <a:r>
                        <a:rPr lang="en-US" sz="1600" dirty="0"/>
                        <a:t>1</a:t>
                      </a:r>
                    </a:p>
                  </a:txBody>
                  <a:tcPr/>
                </a:tc>
                <a:tc>
                  <a:txBody>
                    <a:bodyPr/>
                    <a:lstStyle/>
                    <a:p>
                      <a:r>
                        <a:rPr lang="en-US" sz="1600" dirty="0"/>
                        <a:t>Title Page</a:t>
                      </a:r>
                    </a:p>
                  </a:txBody>
                  <a:tcPr/>
                </a:tc>
                <a:tc>
                  <a:txBody>
                    <a:bodyPr/>
                    <a:lstStyle/>
                    <a:p>
                      <a:r>
                        <a:rPr lang="en-US" sz="1600" dirty="0"/>
                        <a:t>Lab title, course, student name, ID, date</a:t>
                      </a:r>
                    </a:p>
                  </a:txBody>
                  <a:tcPr/>
                </a:tc>
                <a:extLst>
                  <a:ext uri="{0D108BD9-81ED-4DB2-BD59-A6C34878D82A}">
                    <a16:rowId xmlns:a16="http://schemas.microsoft.com/office/drawing/2014/main" val="539689978"/>
                  </a:ext>
                </a:extLst>
              </a:tr>
              <a:tr h="370840">
                <a:tc>
                  <a:txBody>
                    <a:bodyPr/>
                    <a:lstStyle/>
                    <a:p>
                      <a:pPr algn="ctr"/>
                      <a:r>
                        <a:rPr lang="en-US" sz="1600" dirty="0"/>
                        <a:t>2</a:t>
                      </a:r>
                    </a:p>
                  </a:txBody>
                  <a:tcPr/>
                </a:tc>
                <a:tc>
                  <a:txBody>
                    <a:bodyPr/>
                    <a:lstStyle/>
                    <a:p>
                      <a:r>
                        <a:rPr lang="en-US" sz="1600" dirty="0"/>
                        <a:t>Objectives</a:t>
                      </a:r>
                    </a:p>
                  </a:txBody>
                  <a:tcPr/>
                </a:tc>
                <a:tc>
                  <a:txBody>
                    <a:bodyPr/>
                    <a:lstStyle/>
                    <a:p>
                      <a:r>
                        <a:rPr lang="en-US" sz="1600" dirty="0"/>
                        <a:t>Goals and intended learning outcomes of the lab</a:t>
                      </a:r>
                    </a:p>
                  </a:txBody>
                  <a:tcPr/>
                </a:tc>
                <a:extLst>
                  <a:ext uri="{0D108BD9-81ED-4DB2-BD59-A6C34878D82A}">
                    <a16:rowId xmlns:a16="http://schemas.microsoft.com/office/drawing/2014/main" val="629551756"/>
                  </a:ext>
                </a:extLst>
              </a:tr>
              <a:tr h="370840">
                <a:tc>
                  <a:txBody>
                    <a:bodyPr/>
                    <a:lstStyle/>
                    <a:p>
                      <a:pPr algn="ctr"/>
                      <a:r>
                        <a:rPr lang="en-US" sz="1600" dirty="0"/>
                        <a:t>3</a:t>
                      </a:r>
                    </a:p>
                  </a:txBody>
                  <a:tcPr/>
                </a:tc>
                <a:tc>
                  <a:txBody>
                    <a:bodyPr/>
                    <a:lstStyle/>
                    <a:p>
                      <a:r>
                        <a:rPr lang="en-US" sz="1600" dirty="0"/>
                        <a:t>Introduction</a:t>
                      </a:r>
                    </a:p>
                  </a:txBody>
                  <a:tcPr/>
                </a:tc>
                <a:tc>
                  <a:txBody>
                    <a:bodyPr/>
                    <a:lstStyle/>
                    <a:p>
                      <a:r>
                        <a:rPr lang="en-US" sz="1600" dirty="0"/>
                        <a:t>Input </a:t>
                      </a:r>
                      <a:r>
                        <a:rPr lang="en-US" sz="1600" dirty="0" err="1"/>
                        <a:t>Data,Table</a:t>
                      </a:r>
                      <a:r>
                        <a:rPr lang="en-US" sz="1600" dirty="0"/>
                        <a:t> of zones, production, attraction, and travel cost matrix</a:t>
                      </a:r>
                    </a:p>
                  </a:txBody>
                  <a:tcPr/>
                </a:tc>
                <a:extLst>
                  <a:ext uri="{0D108BD9-81ED-4DB2-BD59-A6C34878D82A}">
                    <a16:rowId xmlns:a16="http://schemas.microsoft.com/office/drawing/2014/main" val="2800324533"/>
                  </a:ext>
                </a:extLst>
              </a:tr>
              <a:tr h="370840">
                <a:tc>
                  <a:txBody>
                    <a:bodyPr/>
                    <a:lstStyle/>
                    <a:p>
                      <a:pPr algn="ctr"/>
                      <a:r>
                        <a:rPr lang="en-US" sz="1600" dirty="0"/>
                        <a:t>4</a:t>
                      </a:r>
                    </a:p>
                  </a:txBody>
                  <a:tcPr/>
                </a:tc>
                <a:tc>
                  <a:txBody>
                    <a:bodyPr/>
                    <a:lstStyle/>
                    <a:p>
                      <a:r>
                        <a:rPr lang="en-US" sz="1600" dirty="0"/>
                        <a:t>Methodology</a:t>
                      </a:r>
                    </a:p>
                  </a:txBody>
                  <a:tcPr/>
                </a:tc>
                <a:tc>
                  <a:txBody>
                    <a:bodyPr/>
                    <a:lstStyle/>
                    <a:p>
                      <a:r>
                        <a:rPr lang="en-US" sz="1600" dirty="0"/>
                        <a:t>Describe the exponential friction function and how β affects F(c)</a:t>
                      </a:r>
                    </a:p>
                  </a:txBody>
                  <a:tcPr/>
                </a:tc>
                <a:extLst>
                  <a:ext uri="{0D108BD9-81ED-4DB2-BD59-A6C34878D82A}">
                    <a16:rowId xmlns:a16="http://schemas.microsoft.com/office/drawing/2014/main" val="311750034"/>
                  </a:ext>
                </a:extLst>
              </a:tr>
              <a:tr h="370840">
                <a:tc>
                  <a:txBody>
                    <a:bodyPr/>
                    <a:lstStyle/>
                    <a:p>
                      <a:pPr algn="ctr"/>
                      <a:r>
                        <a:rPr lang="en-US" sz="1600" dirty="0"/>
                        <a:t>5</a:t>
                      </a:r>
                    </a:p>
                  </a:txBody>
                  <a:tcPr/>
                </a:tc>
                <a:tc>
                  <a:txBody>
                    <a:bodyPr/>
                    <a:lstStyle/>
                    <a:p>
                      <a:r>
                        <a:rPr lang="el-GR" sz="1600" dirty="0"/>
                        <a:t>β </a:t>
                      </a:r>
                      <a:r>
                        <a:rPr lang="en-US" sz="1600" dirty="0"/>
                        <a:t>Calibration Results</a:t>
                      </a:r>
                    </a:p>
                  </a:txBody>
                  <a:tcPr/>
                </a:tc>
                <a:tc>
                  <a:txBody>
                    <a:bodyPr/>
                    <a:lstStyle/>
                    <a:p>
                      <a:r>
                        <a:rPr lang="en-US" sz="1600" dirty="0"/>
                        <a:t>For each β: include trip matrix, convergence behavior (iterations), average trip length, and heatmap</a:t>
                      </a:r>
                    </a:p>
                  </a:txBody>
                  <a:tcPr/>
                </a:tc>
                <a:extLst>
                  <a:ext uri="{0D108BD9-81ED-4DB2-BD59-A6C34878D82A}">
                    <a16:rowId xmlns:a16="http://schemas.microsoft.com/office/drawing/2014/main" val="263467457"/>
                  </a:ext>
                </a:extLst>
              </a:tr>
              <a:tr h="370840">
                <a:tc>
                  <a:txBody>
                    <a:bodyPr/>
                    <a:lstStyle/>
                    <a:p>
                      <a:pPr algn="ctr"/>
                      <a:r>
                        <a:rPr lang="en-US" sz="1600" dirty="0"/>
                        <a:t>6</a:t>
                      </a:r>
                    </a:p>
                  </a:txBody>
                  <a:tcPr/>
                </a:tc>
                <a:tc>
                  <a:txBody>
                    <a:bodyPr/>
                    <a:lstStyle/>
                    <a:p>
                      <a:r>
                        <a:rPr lang="en-US" sz="1600" dirty="0"/>
                        <a:t>Discussion + Comments</a:t>
                      </a:r>
                    </a:p>
                  </a:txBody>
                  <a:tcPr/>
                </a:tc>
                <a:tc>
                  <a:txBody>
                    <a:bodyPr/>
                    <a:lstStyle/>
                    <a:p>
                      <a:pPr marL="285750" indent="-285750">
                        <a:buFont typeface="Arial" panose="020B0604020202020204" pitchFamily="34" charset="0"/>
                        <a:buChar char="•"/>
                      </a:pPr>
                      <a:r>
                        <a:rPr lang="en-US" sz="1600" dirty="0"/>
                        <a:t>Comparison of β Scenarios	</a:t>
                      </a:r>
                    </a:p>
                    <a:p>
                      <a:r>
                        <a:rPr lang="en-US" sz="1400" dirty="0"/>
                        <a:t>Comparative observations: effect on trip distribution patterns and convergence</a:t>
                      </a:r>
                      <a:endParaRPr lang="en-US" sz="1200" dirty="0"/>
                    </a:p>
                    <a:p>
                      <a:pPr marL="285750" indent="-285750">
                        <a:buFont typeface="Arial" panose="020B0604020202020204" pitchFamily="34" charset="0"/>
                        <a:buChar char="•"/>
                      </a:pPr>
                      <a:r>
                        <a:rPr lang="en-US" sz="1600" dirty="0"/>
                        <a:t>Interpretation &amp; Insights	</a:t>
                      </a:r>
                    </a:p>
                    <a:p>
                      <a:r>
                        <a:rPr lang="en-US" sz="1400" dirty="0"/>
                        <a:t>What do the results imply in a transport planning context? (e.g., short trips more likely with high friction, etc.)</a:t>
                      </a:r>
                    </a:p>
                  </a:txBody>
                  <a:tcPr/>
                </a:tc>
                <a:extLst>
                  <a:ext uri="{0D108BD9-81ED-4DB2-BD59-A6C34878D82A}">
                    <a16:rowId xmlns:a16="http://schemas.microsoft.com/office/drawing/2014/main" val="1738223014"/>
                  </a:ext>
                </a:extLst>
              </a:tr>
              <a:tr h="370840">
                <a:tc>
                  <a:txBody>
                    <a:bodyPr/>
                    <a:lstStyle/>
                    <a:p>
                      <a:pPr algn="ctr"/>
                      <a:r>
                        <a:rPr lang="en-US" sz="1600" dirty="0"/>
                        <a:t>7</a:t>
                      </a:r>
                    </a:p>
                  </a:txBody>
                  <a:tcPr/>
                </a:tc>
                <a:tc>
                  <a:txBody>
                    <a:bodyPr/>
                    <a:lstStyle/>
                    <a:p>
                      <a:r>
                        <a:rPr lang="en-US" sz="1600" dirty="0"/>
                        <a:t>Conclusion</a:t>
                      </a:r>
                    </a:p>
                  </a:txBody>
                  <a:tcPr/>
                </a:tc>
                <a:tc>
                  <a:txBody>
                    <a:bodyPr/>
                    <a:lstStyle/>
                    <a:p>
                      <a:r>
                        <a:rPr lang="en-US" sz="1600" dirty="0"/>
                        <a:t>Summary of learnings and reflections</a:t>
                      </a:r>
                    </a:p>
                  </a:txBody>
                  <a:tcPr/>
                </a:tc>
                <a:extLst>
                  <a:ext uri="{0D108BD9-81ED-4DB2-BD59-A6C34878D82A}">
                    <a16:rowId xmlns:a16="http://schemas.microsoft.com/office/drawing/2014/main" val="1831655391"/>
                  </a:ext>
                </a:extLst>
              </a:tr>
              <a:tr h="370840">
                <a:tc>
                  <a:txBody>
                    <a:bodyPr/>
                    <a:lstStyle/>
                    <a:p>
                      <a:pPr algn="ctr"/>
                      <a:r>
                        <a:rPr lang="en-US" sz="1600" dirty="0"/>
                        <a:t>8</a:t>
                      </a:r>
                    </a:p>
                  </a:txBody>
                  <a:tcPr/>
                </a:tc>
                <a:tc>
                  <a:txBody>
                    <a:bodyPr/>
                    <a:lstStyle/>
                    <a:p>
                      <a:r>
                        <a:rPr lang="en-US" sz="1600" dirty="0"/>
                        <a:t>References</a:t>
                      </a:r>
                    </a:p>
                  </a:txBody>
                  <a:tcPr/>
                </a:tc>
                <a:tc>
                  <a:txBody>
                    <a:bodyPr/>
                    <a:lstStyle/>
                    <a:p>
                      <a:r>
                        <a:rPr lang="en-US" sz="1600" dirty="0"/>
                        <a:t>Cited sources: datasets, software, tutorials</a:t>
                      </a:r>
                    </a:p>
                  </a:txBody>
                  <a:tcPr/>
                </a:tc>
                <a:extLst>
                  <a:ext uri="{0D108BD9-81ED-4DB2-BD59-A6C34878D82A}">
                    <a16:rowId xmlns:a16="http://schemas.microsoft.com/office/drawing/2014/main" val="2159485567"/>
                  </a:ext>
                </a:extLst>
              </a:tr>
              <a:tr h="312913">
                <a:tc>
                  <a:txBody>
                    <a:bodyPr/>
                    <a:lstStyle/>
                    <a:p>
                      <a:pPr algn="ctr"/>
                      <a:r>
                        <a:rPr lang="en-US" sz="1600" dirty="0"/>
                        <a:t>9</a:t>
                      </a:r>
                    </a:p>
                  </a:txBody>
                  <a:tcPr/>
                </a:tc>
                <a:tc>
                  <a:txBody>
                    <a:bodyPr/>
                    <a:lstStyle/>
                    <a:p>
                      <a:r>
                        <a:rPr lang="en-US" sz="1600" dirty="0"/>
                        <a:t>Appendices</a:t>
                      </a:r>
                    </a:p>
                  </a:txBody>
                  <a:tcPr/>
                </a:tc>
                <a:tc>
                  <a:txBody>
                    <a:bodyPr/>
                    <a:lstStyle/>
                    <a:p>
                      <a:r>
                        <a:rPr lang="en-US" sz="1600" dirty="0"/>
                        <a:t>Code, extra plots, screenshots, raw data excerpts</a:t>
                      </a:r>
                    </a:p>
                  </a:txBody>
                  <a:tcPr/>
                </a:tc>
                <a:extLst>
                  <a:ext uri="{0D108BD9-81ED-4DB2-BD59-A6C34878D82A}">
                    <a16:rowId xmlns:a16="http://schemas.microsoft.com/office/drawing/2014/main" val="2246080761"/>
                  </a:ext>
                </a:extLst>
              </a:tr>
            </a:tbl>
          </a:graphicData>
        </a:graphic>
      </p:graphicFrame>
      <p:sp>
        <p:nvSpPr>
          <p:cNvPr id="3" name="object 3">
            <a:extLst>
              <a:ext uri="{FF2B5EF4-FFF2-40B4-BE49-F238E27FC236}">
                <a16:creationId xmlns:a16="http://schemas.microsoft.com/office/drawing/2014/main" id="{9C79F434-3ECD-7C54-4997-D6F831F525C3}"/>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6.2. Lab Report Structure</a:t>
            </a:r>
            <a:endParaRPr lang="en-US" b="1" dirty="0">
              <a:solidFill>
                <a:schemeClr val="tx1"/>
              </a:solidFill>
            </a:endParaRPr>
          </a:p>
        </p:txBody>
      </p:sp>
      <p:sp>
        <p:nvSpPr>
          <p:cNvPr id="6" name="object 6">
            <a:extLst>
              <a:ext uri="{FF2B5EF4-FFF2-40B4-BE49-F238E27FC236}">
                <a16:creationId xmlns:a16="http://schemas.microsoft.com/office/drawing/2014/main" id="{3944FA2C-7227-1F81-59BC-9F95D4B0D771}"/>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7" name="object 6">
            <a:extLst>
              <a:ext uri="{FF2B5EF4-FFF2-40B4-BE49-F238E27FC236}">
                <a16:creationId xmlns:a16="http://schemas.microsoft.com/office/drawing/2014/main" id="{DF0FC065-FEA5-4842-42A5-FD2F3451428F}"/>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to Transport Modeling</a:t>
            </a:r>
            <a:endParaRPr lang="en-GB" b="1" dirty="0">
              <a:latin typeface="Aptos" panose="020B0004020202020204" pitchFamily="34" charset="0"/>
            </a:endParaRPr>
          </a:p>
        </p:txBody>
      </p:sp>
    </p:spTree>
    <p:extLst>
      <p:ext uri="{BB962C8B-B14F-4D97-AF65-F5344CB8AC3E}">
        <p14:creationId xmlns:p14="http://schemas.microsoft.com/office/powerpoint/2010/main" val="64667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a:xfrm>
            <a:off x="756196" y="2885952"/>
            <a:ext cx="8910054" cy="949719"/>
          </a:xfrm>
        </p:spPr>
        <p:txBody>
          <a:bodyPr/>
          <a:lstStyle/>
          <a:p>
            <a:pPr algn="ctr"/>
            <a:r>
              <a:rPr lang="en-US" dirty="0">
                <a:latin typeface="Calibri" panose="020F0502020204030204" pitchFamily="34" charset="0"/>
                <a:ea typeface="Calibri" panose="020F0502020204030204" pitchFamily="34" charset="0"/>
                <a:cs typeface="Calibri" panose="020F0502020204030204" pitchFamily="34" charset="0"/>
              </a:rPr>
              <a:t>Thank you for your attention!</a:t>
            </a:r>
            <a:endParaRPr lang="pl-PL"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50183073"/>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6C8ECC-119A-6716-ABA4-24348E19C1F3}"/>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2E550E7E-F5A1-62C9-C96A-6EAAF9F98E88}"/>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00:</a:t>
            </a:r>
          </a:p>
          <a:p>
            <a:pPr algn="ctr"/>
            <a:r>
              <a:rPr lang="en-US" sz="3200" b="1" dirty="0">
                <a:solidFill>
                  <a:schemeClr val="bg1"/>
                </a:solidFill>
                <a:latin typeface="Calibri" panose="020F0502020204030204" pitchFamily="34" charset="0"/>
                <a:cs typeface="Calibri" panose="020F0502020204030204" pitchFamily="34" charset="0"/>
              </a:rPr>
              <a:t>Objectives and Learning Outcomes</a:t>
            </a:r>
          </a:p>
        </p:txBody>
      </p:sp>
      <p:sp>
        <p:nvSpPr>
          <p:cNvPr id="7" name="Slide Number Placeholder 6">
            <a:extLst>
              <a:ext uri="{FF2B5EF4-FFF2-40B4-BE49-F238E27FC236}">
                <a16:creationId xmlns:a16="http://schemas.microsoft.com/office/drawing/2014/main" id="{EC2C9CB4-3CFF-E932-5AD7-246258618A2F}"/>
              </a:ext>
            </a:extLst>
          </p:cNvPr>
          <p:cNvSpPr>
            <a:spLocks noGrp="1"/>
          </p:cNvSpPr>
          <p:nvPr>
            <p:ph type="sldNum" sz="quarter" idx="7"/>
          </p:nvPr>
        </p:nvSpPr>
        <p:spPr>
          <a:xfrm>
            <a:off x="5966240" y="6291072"/>
            <a:ext cx="253274" cy="241092"/>
          </a:xfrm>
        </p:spPr>
        <p:txBody>
          <a:bodyPr/>
          <a:lstStyle/>
          <a:p>
            <a:pPr marL="103685">
              <a:lnSpc>
                <a:spcPts val="1633"/>
              </a:lnSpc>
            </a:pPr>
            <a:fld id="{81D60167-4931-47E6-BA6A-407CBD079E47}" type="slidenum">
              <a:rPr lang="en-AT" spc="-64" smtClean="0"/>
              <a:pPr marL="103685">
                <a:lnSpc>
                  <a:spcPts val="1633"/>
                </a:lnSpc>
              </a:pPr>
              <a:t>5</a:t>
            </a:fld>
            <a:endParaRPr lang="en-AT" spc="-64" dirty="0"/>
          </a:p>
        </p:txBody>
      </p:sp>
      <p:sp>
        <p:nvSpPr>
          <p:cNvPr id="5" name="object 6">
            <a:extLst>
              <a:ext uri="{FF2B5EF4-FFF2-40B4-BE49-F238E27FC236}">
                <a16:creationId xmlns:a16="http://schemas.microsoft.com/office/drawing/2014/main" id="{352D981A-E455-2CD6-2315-7FAC9D479B2C}"/>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to Transport Modeling</a:t>
            </a:r>
            <a:endParaRPr lang="en-GB" b="1" dirty="0">
              <a:latin typeface="Aptos" panose="020B0004020202020204" pitchFamily="34" charset="0"/>
            </a:endParaRPr>
          </a:p>
        </p:txBody>
      </p:sp>
      <p:sp>
        <p:nvSpPr>
          <p:cNvPr id="6" name="object 6">
            <a:extLst>
              <a:ext uri="{FF2B5EF4-FFF2-40B4-BE49-F238E27FC236}">
                <a16:creationId xmlns:a16="http://schemas.microsoft.com/office/drawing/2014/main" id="{19962AAD-F97C-933D-B366-9FC16D984787}"/>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Tree>
    <p:extLst>
      <p:ext uri="{BB962C8B-B14F-4D97-AF65-F5344CB8AC3E}">
        <p14:creationId xmlns:p14="http://schemas.microsoft.com/office/powerpoint/2010/main" val="2126336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F3FA94-CC09-476F-C027-6D85D92A4CF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BDB7AC7A-A800-E071-2261-A42EE9EC7DB1}"/>
              </a:ext>
            </a:extLst>
          </p:cNvPr>
          <p:cNvSpPr txBox="1">
            <a:spLocks noGrp="1"/>
          </p:cNvSpPr>
          <p:nvPr>
            <p:ph type="title"/>
          </p:nvPr>
        </p:nvSpPr>
        <p:spPr>
          <a:xfrm>
            <a:off x="726281" y="432621"/>
            <a:ext cx="4719926" cy="385820"/>
          </a:xfrm>
          <a:prstGeom prst="rect">
            <a:avLst/>
          </a:prstGeom>
          <a:solidFill>
            <a:srgbClr val="FD001F"/>
          </a:solidFill>
        </p:spPr>
        <p:txBody>
          <a:bodyPr vert="horz" wrap="square" lIns="0" tIns="16329" rIns="0" bIns="0" rtlCol="0">
            <a:spAutoFit/>
          </a:bodyPr>
          <a:lstStyle/>
          <a:p>
            <a:pPr marL="22043">
              <a:lnSpc>
                <a:spcPct val="100000"/>
              </a:lnSpc>
              <a:spcBef>
                <a:spcPts val="129"/>
              </a:spcBef>
            </a:pPr>
            <a:r>
              <a:rPr lang="en-US" sz="2400" b="1" dirty="0">
                <a:solidFill>
                  <a:schemeClr val="bg1"/>
                </a:solidFill>
                <a:latin typeface="Aptos" panose="020B0004020202020204" pitchFamily="34" charset="0"/>
              </a:rPr>
              <a:t>0. </a:t>
            </a:r>
            <a:r>
              <a:rPr lang="en-US" sz="2400" b="1" dirty="0">
                <a:solidFill>
                  <a:schemeClr val="bg1"/>
                </a:solidFill>
                <a:latin typeface="Calibri" panose="020F0502020204030204" pitchFamily="34" charset="0"/>
                <a:cs typeface="Calibri" panose="020F0502020204030204" pitchFamily="34" charset="0"/>
              </a:rPr>
              <a:t>Objectives and Learning Outcomes</a:t>
            </a:r>
            <a:endParaRPr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3E934E13-0ADC-1B2F-1912-1C22C72C3826}"/>
              </a:ext>
            </a:extLst>
          </p:cNvPr>
          <p:cNvSpPr>
            <a:spLocks noGrp="1"/>
          </p:cNvSpPr>
          <p:nvPr>
            <p:ph type="sldNum" sz="quarter" idx="7"/>
          </p:nvPr>
        </p:nvSpPr>
        <p:spPr>
          <a:xfrm>
            <a:off x="5966240" y="6301120"/>
            <a:ext cx="253274" cy="241092"/>
          </a:xfrm>
        </p:spPr>
        <p:txBody>
          <a:bodyPr/>
          <a:lstStyle/>
          <a:p>
            <a:pPr marL="103685">
              <a:lnSpc>
                <a:spcPts val="1633"/>
              </a:lnSpc>
            </a:pPr>
            <a:fld id="{81D60167-4931-47E6-BA6A-407CBD079E47}" type="slidenum">
              <a:rPr lang="en-AT" spc="-64" smtClean="0"/>
              <a:pPr marL="103685">
                <a:lnSpc>
                  <a:spcPts val="1633"/>
                </a:lnSpc>
              </a:pPr>
              <a:t>6</a:t>
            </a:fld>
            <a:endParaRPr lang="en-AT" spc="-64" dirty="0"/>
          </a:p>
        </p:txBody>
      </p:sp>
      <p:graphicFrame>
        <p:nvGraphicFramePr>
          <p:cNvPr id="7" name="Table 6">
            <a:extLst>
              <a:ext uri="{FF2B5EF4-FFF2-40B4-BE49-F238E27FC236}">
                <a16:creationId xmlns:a16="http://schemas.microsoft.com/office/drawing/2014/main" id="{16C70B76-A5AD-4305-883C-941E61DBB9B5}"/>
              </a:ext>
            </a:extLst>
          </p:cNvPr>
          <p:cNvGraphicFramePr>
            <a:graphicFrameLocks noGrp="1"/>
          </p:cNvGraphicFramePr>
          <p:nvPr>
            <p:extLst>
              <p:ext uri="{D42A27DB-BD31-4B8C-83A1-F6EECF244321}">
                <p14:modId xmlns:p14="http://schemas.microsoft.com/office/powerpoint/2010/main" val="1401970036"/>
              </p:ext>
            </p:extLst>
          </p:nvPr>
        </p:nvGraphicFramePr>
        <p:xfrm>
          <a:off x="726282" y="1398408"/>
          <a:ext cx="10733192" cy="4693920"/>
        </p:xfrm>
        <a:graphic>
          <a:graphicData uri="http://schemas.openxmlformats.org/drawingml/2006/table">
            <a:tbl>
              <a:tblPr firstRow="1" bandRow="1">
                <a:tableStyleId>{C7B018BB-80A7-4F77-B60F-C8B233D01FF8}</a:tableStyleId>
              </a:tblPr>
              <a:tblGrid>
                <a:gridCol w="931696">
                  <a:extLst>
                    <a:ext uri="{9D8B030D-6E8A-4147-A177-3AD203B41FA5}">
                      <a16:colId xmlns:a16="http://schemas.microsoft.com/office/drawing/2014/main" val="2398772228"/>
                    </a:ext>
                  </a:extLst>
                </a:gridCol>
                <a:gridCol w="5084466">
                  <a:extLst>
                    <a:ext uri="{9D8B030D-6E8A-4147-A177-3AD203B41FA5}">
                      <a16:colId xmlns:a16="http://schemas.microsoft.com/office/drawing/2014/main" val="3455634156"/>
                    </a:ext>
                  </a:extLst>
                </a:gridCol>
                <a:gridCol w="1416818">
                  <a:extLst>
                    <a:ext uri="{9D8B030D-6E8A-4147-A177-3AD203B41FA5}">
                      <a16:colId xmlns:a16="http://schemas.microsoft.com/office/drawing/2014/main" val="2953285964"/>
                    </a:ext>
                  </a:extLst>
                </a:gridCol>
                <a:gridCol w="1366575">
                  <a:extLst>
                    <a:ext uri="{9D8B030D-6E8A-4147-A177-3AD203B41FA5}">
                      <a16:colId xmlns:a16="http://schemas.microsoft.com/office/drawing/2014/main" val="827554269"/>
                    </a:ext>
                  </a:extLst>
                </a:gridCol>
                <a:gridCol w="924449">
                  <a:extLst>
                    <a:ext uri="{9D8B030D-6E8A-4147-A177-3AD203B41FA5}">
                      <a16:colId xmlns:a16="http://schemas.microsoft.com/office/drawing/2014/main" val="1965303475"/>
                    </a:ext>
                  </a:extLst>
                </a:gridCol>
                <a:gridCol w="1009188">
                  <a:extLst>
                    <a:ext uri="{9D8B030D-6E8A-4147-A177-3AD203B41FA5}">
                      <a16:colId xmlns:a16="http://schemas.microsoft.com/office/drawing/2014/main" val="2194624732"/>
                    </a:ext>
                  </a:extLst>
                </a:gridCol>
              </a:tblGrid>
              <a:tr h="380206">
                <a:tc>
                  <a:txBody>
                    <a:bodyPr/>
                    <a:lstStyle/>
                    <a:p>
                      <a:r>
                        <a:rPr lang="en-US" sz="1600">
                          <a:latin typeface="Aptos" panose="020B0004020202020204" pitchFamily="34" charset="0"/>
                        </a:rPr>
                        <a:t>Section No</a:t>
                      </a:r>
                      <a:endParaRPr lang="en-US" sz="1600" dirty="0">
                        <a:latin typeface="Aptos" panose="020B0004020202020204" pitchFamily="34" charset="0"/>
                      </a:endParaRPr>
                    </a:p>
                  </a:txBody>
                  <a:tcPr>
                    <a:solidFill>
                      <a:srgbClr val="FFC000"/>
                    </a:solidFill>
                  </a:tcPr>
                </a:tc>
                <a:tc>
                  <a:txBody>
                    <a:bodyPr/>
                    <a:lstStyle/>
                    <a:p>
                      <a:r>
                        <a:rPr lang="en-US" sz="1600" dirty="0">
                          <a:latin typeface="Aptos" panose="020B0004020202020204" pitchFamily="34" charset="0"/>
                        </a:rPr>
                        <a:t>Activity</a:t>
                      </a:r>
                    </a:p>
                  </a:txBody>
                  <a:tcPr>
                    <a:solidFill>
                      <a:srgbClr val="FFC000"/>
                    </a:solidFill>
                  </a:tcPr>
                </a:tc>
                <a:tc>
                  <a:txBody>
                    <a:bodyPr/>
                    <a:lstStyle/>
                    <a:p>
                      <a:r>
                        <a:rPr lang="en-US" sz="1600" dirty="0">
                          <a:latin typeface="Aptos" panose="020B0004020202020204" pitchFamily="34" charset="0"/>
                        </a:rPr>
                        <a:t>Tool(s)</a:t>
                      </a:r>
                    </a:p>
                  </a:txBody>
                  <a:tcPr>
                    <a:solidFill>
                      <a:srgbClr val="FFC000"/>
                    </a:solidFill>
                  </a:tcPr>
                </a:tc>
                <a:tc>
                  <a:txBody>
                    <a:bodyPr/>
                    <a:lstStyle/>
                    <a:p>
                      <a:r>
                        <a:rPr lang="en-US" sz="1600">
                          <a:latin typeface="Aptos" panose="020B0004020202020204" pitchFamily="34" charset="0"/>
                        </a:rPr>
                        <a:t>Activity Type</a:t>
                      </a:r>
                      <a:endParaRPr lang="en-US" sz="1600" dirty="0">
                        <a:latin typeface="Aptos" panose="020B0004020202020204" pitchFamily="34" charset="0"/>
                      </a:endParaRPr>
                    </a:p>
                  </a:txBody>
                  <a:tcPr>
                    <a:solidFill>
                      <a:srgbClr val="FFC000"/>
                    </a:solidFill>
                  </a:tcPr>
                </a:tc>
                <a:tc>
                  <a:txBody>
                    <a:bodyPr/>
                    <a:lstStyle/>
                    <a:p>
                      <a:r>
                        <a:rPr lang="en-US" sz="1600">
                          <a:latin typeface="Aptos" panose="020B0004020202020204" pitchFamily="34" charset="0"/>
                        </a:rPr>
                        <a:t>Activity done by</a:t>
                      </a:r>
                      <a:endParaRPr lang="en-US" sz="1600" dirty="0">
                        <a:latin typeface="Aptos" panose="020B0004020202020204" pitchFamily="34" charset="0"/>
                      </a:endParaRPr>
                    </a:p>
                  </a:txBody>
                  <a:tcPr>
                    <a:solidFill>
                      <a:srgbClr val="FFC000"/>
                    </a:solidFill>
                  </a:tcPr>
                </a:tc>
                <a:tc>
                  <a:txBody>
                    <a:bodyPr/>
                    <a:lstStyle/>
                    <a:p>
                      <a:r>
                        <a:rPr lang="en-US" sz="1600">
                          <a:latin typeface="Aptos" panose="020B0004020202020204" pitchFamily="34" charset="0"/>
                        </a:rPr>
                        <a:t>Duration</a:t>
                      </a:r>
                      <a:endParaRPr lang="en-US" sz="1600" dirty="0">
                        <a:latin typeface="Aptos" panose="020B0004020202020204" pitchFamily="34" charset="0"/>
                      </a:endParaRPr>
                    </a:p>
                  </a:txBody>
                  <a:tcPr>
                    <a:solidFill>
                      <a:srgbClr val="FFC000"/>
                    </a:solidFill>
                  </a:tcPr>
                </a:tc>
                <a:extLst>
                  <a:ext uri="{0D108BD9-81ED-4DB2-BD59-A6C34878D82A}">
                    <a16:rowId xmlns:a16="http://schemas.microsoft.com/office/drawing/2014/main" val="3468008137"/>
                  </a:ext>
                </a:extLst>
              </a:tr>
              <a:tr h="370840">
                <a:tc>
                  <a:txBody>
                    <a:bodyPr/>
                    <a:lstStyle/>
                    <a:p>
                      <a:pPr algn="ctr"/>
                      <a:r>
                        <a:rPr lang="en-US" sz="1600">
                          <a:latin typeface="Aptos" panose="020B0004020202020204" pitchFamily="34" charset="0"/>
                        </a:rPr>
                        <a:t>1</a:t>
                      </a:r>
                      <a:endParaRPr lang="en-US" sz="1600" dirty="0">
                        <a:latin typeface="Aptos" panose="020B0004020202020204" pitchFamily="34" charset="0"/>
                      </a:endParaRPr>
                    </a:p>
                  </a:txBody>
                  <a:tcPr/>
                </a:tc>
                <a:tc>
                  <a:txBody>
                    <a:bodyPr/>
                    <a:lstStyle/>
                    <a:p>
                      <a:pPr algn="l"/>
                      <a:r>
                        <a:rPr lang="en-US" sz="1600" dirty="0">
                          <a:latin typeface="Aptos" panose="020B0004020202020204" pitchFamily="34" charset="0"/>
                        </a:rPr>
                        <a:t>Understand the role of trip distribution in transport models while being introduced to the concept of transport modeling</a:t>
                      </a:r>
                    </a:p>
                  </a:txBody>
                  <a:tcPr/>
                </a:tc>
                <a:tc>
                  <a:txBody>
                    <a:bodyPr/>
                    <a:lstStyle/>
                    <a:p>
                      <a:pPr algn="l"/>
                      <a:endParaRPr lang="en-US" sz="1600" dirty="0">
                        <a:latin typeface="Aptos" panose="020B0004020202020204" pitchFamily="34" charset="0"/>
                      </a:endParaRPr>
                    </a:p>
                  </a:txBody>
                  <a:tcPr/>
                </a:tc>
                <a:tc>
                  <a:txBody>
                    <a:bodyPr/>
                    <a:lstStyle/>
                    <a:p>
                      <a:pPr algn="l"/>
                      <a:r>
                        <a:rPr lang="en-US" sz="1600" dirty="0">
                          <a:latin typeface="Aptos" panose="020B0004020202020204" pitchFamily="34" charset="0"/>
                        </a:rPr>
                        <a:t>Presentation</a:t>
                      </a:r>
                    </a:p>
                  </a:txBody>
                  <a:tcPr/>
                </a:tc>
                <a:tc>
                  <a:txBody>
                    <a:bodyPr/>
                    <a:lstStyle/>
                    <a:p>
                      <a:pPr algn="l"/>
                      <a:r>
                        <a:rPr lang="en-US" sz="1600" dirty="0">
                          <a:latin typeface="Aptos" panose="020B0004020202020204" pitchFamily="34" charset="0"/>
                        </a:rPr>
                        <a:t>Teacher</a:t>
                      </a:r>
                    </a:p>
                  </a:txBody>
                  <a:tcPr/>
                </a:tc>
                <a:tc>
                  <a:txBody>
                    <a:bodyPr/>
                    <a:lstStyle/>
                    <a:p>
                      <a:pPr algn="l"/>
                      <a:r>
                        <a:rPr lang="en-US" sz="1600" dirty="0">
                          <a:latin typeface="Aptos" panose="020B0004020202020204" pitchFamily="34" charset="0"/>
                        </a:rPr>
                        <a:t>10mins</a:t>
                      </a:r>
                    </a:p>
                  </a:txBody>
                  <a:tcPr/>
                </a:tc>
                <a:extLst>
                  <a:ext uri="{0D108BD9-81ED-4DB2-BD59-A6C34878D82A}">
                    <a16:rowId xmlns:a16="http://schemas.microsoft.com/office/drawing/2014/main" val="308558350"/>
                  </a:ext>
                </a:extLst>
              </a:tr>
              <a:tr h="370840">
                <a:tc>
                  <a:txBody>
                    <a:bodyPr/>
                    <a:lstStyle/>
                    <a:p>
                      <a:pPr algn="ctr"/>
                      <a:r>
                        <a:rPr lang="en-US" sz="1600">
                          <a:latin typeface="Aptos" panose="020B0004020202020204" pitchFamily="34" charset="0"/>
                        </a:rPr>
                        <a:t>1</a:t>
                      </a:r>
                      <a:endParaRPr lang="en-US" sz="1600" dirty="0">
                        <a:latin typeface="Aptos" panose="020B0004020202020204" pitchFamily="34" charset="0"/>
                      </a:endParaRPr>
                    </a:p>
                  </a:txBody>
                  <a:tcPr/>
                </a:tc>
                <a:tc>
                  <a:txBody>
                    <a:bodyPr/>
                    <a:lstStyle/>
                    <a:p>
                      <a:pPr algn="l"/>
                      <a:r>
                        <a:rPr lang="en-US" sz="1600" dirty="0">
                          <a:latin typeface="Aptos" panose="020B0004020202020204" pitchFamily="34" charset="0"/>
                        </a:rPr>
                        <a:t>Learn the theoretical foundation and assumptions of the gravity model including production, attraction, and travel impedance</a:t>
                      </a:r>
                    </a:p>
                  </a:txBody>
                  <a:tcPr/>
                </a:tc>
                <a:tc>
                  <a:txBody>
                    <a:bodyPr/>
                    <a:lstStyle/>
                    <a:p>
                      <a:pPr algn="l"/>
                      <a:endParaRPr lang="en-US" sz="1600" dirty="0">
                        <a:latin typeface="Aptos" panose="020B0004020202020204" pitchFamily="34" charset="0"/>
                      </a:endParaRPr>
                    </a:p>
                  </a:txBody>
                  <a:tcPr/>
                </a:tc>
                <a:tc>
                  <a:txBody>
                    <a:bodyPr/>
                    <a:lstStyle/>
                    <a:p>
                      <a:pPr algn="l"/>
                      <a:r>
                        <a:rPr lang="en-US" sz="1600" dirty="0">
                          <a:latin typeface="Aptos" panose="020B0004020202020204" pitchFamily="34" charset="0"/>
                        </a:rPr>
                        <a:t>Presentation</a:t>
                      </a:r>
                    </a:p>
                  </a:txBody>
                  <a:tcPr/>
                </a:tc>
                <a:tc>
                  <a:txBody>
                    <a:bodyPr/>
                    <a:lstStyle/>
                    <a:p>
                      <a:pPr algn="l"/>
                      <a:r>
                        <a:rPr lang="en-US" sz="1600" dirty="0">
                          <a:latin typeface="Aptos" panose="020B0004020202020204" pitchFamily="34" charset="0"/>
                        </a:rPr>
                        <a:t>Teacher</a:t>
                      </a:r>
                    </a:p>
                  </a:txBody>
                  <a:tcPr/>
                </a:tc>
                <a:tc>
                  <a:txBody>
                    <a:bodyPr/>
                    <a:lstStyle/>
                    <a:p>
                      <a:pPr algn="l"/>
                      <a:r>
                        <a:rPr lang="en-US" sz="1600" dirty="0">
                          <a:latin typeface="Aptos" panose="020B0004020202020204" pitchFamily="34" charset="0"/>
                        </a:rPr>
                        <a:t>10mins</a:t>
                      </a:r>
                    </a:p>
                  </a:txBody>
                  <a:tcPr/>
                </a:tc>
                <a:extLst>
                  <a:ext uri="{0D108BD9-81ED-4DB2-BD59-A6C34878D82A}">
                    <a16:rowId xmlns:a16="http://schemas.microsoft.com/office/drawing/2014/main" val="2201246615"/>
                  </a:ext>
                </a:extLst>
              </a:tr>
              <a:tr h="370840">
                <a:tc>
                  <a:txBody>
                    <a:bodyPr/>
                    <a:lstStyle/>
                    <a:p>
                      <a:pPr marL="0" indent="0" algn="ctr">
                        <a:buFont typeface="Arial" panose="020B0604020202020204" pitchFamily="34" charset="0"/>
                        <a:buNone/>
                      </a:pPr>
                      <a:r>
                        <a:rPr lang="en-US" sz="1600" dirty="0">
                          <a:latin typeface="Aptos" panose="020B0004020202020204" pitchFamily="34" charset="0"/>
                        </a:rPr>
                        <a:t>3</a:t>
                      </a:r>
                    </a:p>
                  </a:txBody>
                  <a:tcPr/>
                </a:tc>
                <a:tc>
                  <a:txBody>
                    <a:bodyPr/>
                    <a:lstStyle/>
                    <a:p>
                      <a:pPr algn="l"/>
                      <a:r>
                        <a:rPr lang="en-US" sz="1600" dirty="0">
                          <a:latin typeface="Aptos" panose="020B0004020202020204" pitchFamily="34" charset="0"/>
                        </a:rPr>
                        <a:t>Observe how input data (Production, Attraction, Cost) and balancing procedures are handled manually in Excel for a simple OD system</a:t>
                      </a:r>
                    </a:p>
                  </a:txBody>
                  <a:tcPr/>
                </a:tc>
                <a:tc>
                  <a:txBody>
                    <a:bodyPr/>
                    <a:lstStyle/>
                    <a:p>
                      <a:pPr algn="l"/>
                      <a:r>
                        <a:rPr lang="en-US" sz="1600" dirty="0">
                          <a:latin typeface="Aptos" panose="020B0004020202020204" pitchFamily="34" charset="0"/>
                        </a:rPr>
                        <a:t>Excel</a:t>
                      </a:r>
                    </a:p>
                  </a:txBody>
                  <a:tcPr/>
                </a:tc>
                <a:tc>
                  <a:txBody>
                    <a:bodyPr/>
                    <a:lstStyle/>
                    <a:p>
                      <a:pPr algn="l"/>
                      <a:r>
                        <a:rPr lang="en-US" sz="1600" dirty="0">
                          <a:latin typeface="Aptos" panose="020B0004020202020204" pitchFamily="34" charset="0"/>
                        </a:rPr>
                        <a:t>Presentation + Practical</a:t>
                      </a:r>
                    </a:p>
                  </a:txBody>
                  <a:tcPr/>
                </a:tc>
                <a:tc>
                  <a:txBody>
                    <a:bodyPr/>
                    <a:lstStyle/>
                    <a:p>
                      <a:pPr algn="l"/>
                      <a:r>
                        <a:rPr lang="en-US" sz="1600" dirty="0">
                          <a:latin typeface="Aptos" panose="020B0004020202020204" pitchFamily="34" charset="0"/>
                        </a:rPr>
                        <a:t>Teacher</a:t>
                      </a:r>
                    </a:p>
                  </a:txBody>
                  <a:tcPr/>
                </a:tc>
                <a:tc>
                  <a:txBody>
                    <a:bodyPr/>
                    <a:lstStyle/>
                    <a:p>
                      <a:pPr algn="l"/>
                      <a:r>
                        <a:rPr lang="en-US" sz="1600" dirty="0">
                          <a:latin typeface="Aptos" panose="020B0004020202020204" pitchFamily="34" charset="0"/>
                        </a:rPr>
                        <a:t>10mins</a:t>
                      </a:r>
                    </a:p>
                  </a:txBody>
                  <a:tcPr/>
                </a:tc>
                <a:extLst>
                  <a:ext uri="{0D108BD9-81ED-4DB2-BD59-A6C34878D82A}">
                    <a16:rowId xmlns:a16="http://schemas.microsoft.com/office/drawing/2014/main" val="129778243"/>
                  </a:ext>
                </a:extLst>
              </a:tr>
              <a:tr h="370840">
                <a:tc>
                  <a:txBody>
                    <a:bodyPr/>
                    <a:lstStyle/>
                    <a:p>
                      <a:pPr algn="ctr"/>
                      <a:r>
                        <a:rPr lang="en-US" sz="1600" dirty="0">
                          <a:latin typeface="Aptos" panose="020B0004020202020204" pitchFamily="34" charset="0"/>
                        </a:rPr>
                        <a:t>4</a:t>
                      </a:r>
                    </a:p>
                  </a:txBody>
                  <a:tcPr/>
                </a:tc>
                <a:tc>
                  <a:txBody>
                    <a:bodyPr/>
                    <a:lstStyle/>
                    <a:p>
                      <a:pPr algn="l"/>
                      <a:r>
                        <a:rPr lang="en-US" sz="1600" dirty="0">
                          <a:latin typeface="Aptos" panose="020B0004020202020204" pitchFamily="34" charset="0"/>
                        </a:rPr>
                        <a:t>Understand how to input OD data and compute trip distribution using a fixed beta values in a gravity model implementation</a:t>
                      </a:r>
                    </a:p>
                  </a:txBody>
                  <a:tcPr/>
                </a:tc>
                <a:tc>
                  <a:txBody>
                    <a:bodyPr/>
                    <a:lstStyle/>
                    <a:p>
                      <a:pPr algn="l"/>
                      <a:r>
                        <a:rPr lang="en-US" sz="1600" dirty="0" err="1">
                          <a:latin typeface="Aptos" panose="020B0004020202020204" pitchFamily="34" charset="0"/>
                        </a:rPr>
                        <a:t>Colab</a:t>
                      </a:r>
                      <a:r>
                        <a:rPr lang="en-US" sz="1600" dirty="0">
                          <a:latin typeface="Aptos" panose="020B0004020202020204" pitchFamily="34" charset="0"/>
                        </a:rPr>
                        <a:t> (Python)</a:t>
                      </a:r>
                    </a:p>
                  </a:txBody>
                  <a:tcPr/>
                </a:tc>
                <a:tc>
                  <a:txBody>
                    <a:bodyPr/>
                    <a:lstStyle/>
                    <a:p>
                      <a:pPr algn="l"/>
                      <a:r>
                        <a:rPr lang="en-US" sz="1600" dirty="0">
                          <a:latin typeface="Aptos" panose="020B0004020202020204" pitchFamily="34" charset="0"/>
                        </a:rPr>
                        <a:t>Presentation + Practical</a:t>
                      </a:r>
                    </a:p>
                  </a:txBody>
                  <a:tcPr/>
                </a:tc>
                <a:tc>
                  <a:txBody>
                    <a:bodyPr/>
                    <a:lstStyle/>
                    <a:p>
                      <a:pPr algn="l"/>
                      <a:r>
                        <a:rPr lang="en-US" sz="1600" dirty="0">
                          <a:latin typeface="Aptos" panose="020B0004020202020204" pitchFamily="34" charset="0"/>
                        </a:rPr>
                        <a:t>Teacher</a:t>
                      </a:r>
                    </a:p>
                  </a:txBody>
                  <a:tcPr/>
                </a:tc>
                <a:tc>
                  <a:txBody>
                    <a:bodyPr/>
                    <a:lstStyle/>
                    <a:p>
                      <a:pPr algn="l"/>
                      <a:r>
                        <a:rPr lang="en-US" sz="1600" dirty="0">
                          <a:latin typeface="Aptos" panose="020B0004020202020204" pitchFamily="34" charset="0"/>
                        </a:rPr>
                        <a:t>15mins</a:t>
                      </a:r>
                    </a:p>
                  </a:txBody>
                  <a:tcPr/>
                </a:tc>
                <a:extLst>
                  <a:ext uri="{0D108BD9-81ED-4DB2-BD59-A6C34878D82A}">
                    <a16:rowId xmlns:a16="http://schemas.microsoft.com/office/drawing/2014/main" val="4099790155"/>
                  </a:ext>
                </a:extLst>
              </a:tr>
              <a:tr h="370840">
                <a:tc>
                  <a:txBody>
                    <a:bodyPr/>
                    <a:lstStyle/>
                    <a:p>
                      <a:pPr algn="ctr"/>
                      <a:r>
                        <a:rPr lang="en-US" sz="1600" dirty="0">
                          <a:latin typeface="Aptos" panose="020B0004020202020204" pitchFamily="34" charset="0"/>
                        </a:rPr>
                        <a:t>4</a:t>
                      </a:r>
                    </a:p>
                  </a:txBody>
                  <a:tcPr/>
                </a:tc>
                <a:tc>
                  <a:txBody>
                    <a:bodyPr/>
                    <a:lstStyle/>
                    <a:p>
                      <a:pPr algn="l"/>
                      <a:r>
                        <a:rPr lang="en-US" sz="1600" dirty="0">
                          <a:latin typeface="Aptos" panose="020B0004020202020204" pitchFamily="34" charset="0"/>
                        </a:rPr>
                        <a:t>Apply the gravity model using your own inputs to understand how trip distribution results are derived from fixed beta value</a:t>
                      </a:r>
                    </a:p>
                  </a:txBody>
                  <a:tcPr/>
                </a:tc>
                <a:tc>
                  <a:txBody>
                    <a:bodyPr/>
                    <a:lstStyle/>
                    <a:p>
                      <a:pPr algn="l"/>
                      <a:r>
                        <a:rPr lang="en-US" sz="1600" dirty="0" err="1">
                          <a:latin typeface="Aptos" panose="020B0004020202020204" pitchFamily="34" charset="0"/>
                        </a:rPr>
                        <a:t>Colab</a:t>
                      </a:r>
                      <a:r>
                        <a:rPr lang="en-US" sz="1600" dirty="0">
                          <a:latin typeface="Aptos" panose="020B0004020202020204" pitchFamily="34" charset="0"/>
                        </a:rPr>
                        <a:t> (Python)</a:t>
                      </a:r>
                    </a:p>
                  </a:txBody>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600" dirty="0">
                          <a:latin typeface="Aptos" panose="020B0004020202020204" pitchFamily="34" charset="0"/>
                        </a:rPr>
                        <a:t>Practical</a:t>
                      </a:r>
                    </a:p>
                  </a:txBody>
                  <a:tcPr/>
                </a:tc>
                <a:tc>
                  <a:txBody>
                    <a:bodyPr/>
                    <a:lstStyle/>
                    <a:p>
                      <a:pPr algn="l"/>
                      <a:r>
                        <a:rPr lang="en-US" sz="1600" dirty="0">
                          <a:latin typeface="Aptos" panose="020B0004020202020204" pitchFamily="34" charset="0"/>
                        </a:rPr>
                        <a:t>Teacher</a:t>
                      </a:r>
                    </a:p>
                  </a:txBody>
                  <a:tcPr/>
                </a:tc>
                <a:tc>
                  <a:txBody>
                    <a:bodyPr/>
                    <a:lstStyle/>
                    <a:p>
                      <a:pPr algn="l"/>
                      <a:r>
                        <a:rPr lang="en-US" sz="1600" dirty="0">
                          <a:latin typeface="Aptos" panose="020B0004020202020204" pitchFamily="34" charset="0"/>
                        </a:rPr>
                        <a:t>15mins</a:t>
                      </a:r>
                    </a:p>
                  </a:txBody>
                  <a:tcPr/>
                </a:tc>
                <a:extLst>
                  <a:ext uri="{0D108BD9-81ED-4DB2-BD59-A6C34878D82A}">
                    <a16:rowId xmlns:a16="http://schemas.microsoft.com/office/drawing/2014/main" val="3163788475"/>
                  </a:ext>
                </a:extLst>
              </a:tr>
            </a:tbl>
          </a:graphicData>
        </a:graphic>
      </p:graphicFrame>
      <p:sp>
        <p:nvSpPr>
          <p:cNvPr id="5" name="object 6">
            <a:extLst>
              <a:ext uri="{FF2B5EF4-FFF2-40B4-BE49-F238E27FC236}">
                <a16:creationId xmlns:a16="http://schemas.microsoft.com/office/drawing/2014/main" id="{53AD8563-443E-E445-E720-1E1E57478C2F}"/>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3" name="object 3">
            <a:extLst>
              <a:ext uri="{FF2B5EF4-FFF2-40B4-BE49-F238E27FC236}">
                <a16:creationId xmlns:a16="http://schemas.microsoft.com/office/drawing/2014/main" id="{A1EA888E-E2AF-08BD-D937-C8F05869DF3F}"/>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0.1. Objectives</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35DF02EF-EE97-582D-21FB-1AB9122D7104}"/>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to Transport Modeling</a:t>
            </a:r>
            <a:endParaRPr lang="en-GB" b="1" dirty="0">
              <a:latin typeface="Aptos" panose="020B0004020202020204" pitchFamily="34" charset="0"/>
            </a:endParaRPr>
          </a:p>
        </p:txBody>
      </p:sp>
    </p:spTree>
    <p:extLst>
      <p:ext uri="{BB962C8B-B14F-4D97-AF65-F5344CB8AC3E}">
        <p14:creationId xmlns:p14="http://schemas.microsoft.com/office/powerpoint/2010/main" val="27175341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FF3F80-3DE7-E457-D429-86CFBD61BC4D}"/>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B211BC51-A633-FF20-137B-60FAB4C4CD92}"/>
              </a:ext>
            </a:extLst>
          </p:cNvPr>
          <p:cNvSpPr txBox="1">
            <a:spLocks noGrp="1"/>
          </p:cNvSpPr>
          <p:nvPr>
            <p:ph type="title"/>
          </p:nvPr>
        </p:nvSpPr>
        <p:spPr>
          <a:xfrm>
            <a:off x="726281" y="432621"/>
            <a:ext cx="4719926" cy="385820"/>
          </a:xfrm>
          <a:prstGeom prst="rect">
            <a:avLst/>
          </a:prstGeom>
          <a:solidFill>
            <a:srgbClr val="FD001F"/>
          </a:solidFill>
        </p:spPr>
        <p:txBody>
          <a:bodyPr vert="horz" wrap="square" lIns="0" tIns="16329" rIns="0" bIns="0" rtlCol="0">
            <a:spAutoFit/>
          </a:bodyPr>
          <a:lstStyle/>
          <a:p>
            <a:pPr marL="22043">
              <a:lnSpc>
                <a:spcPct val="100000"/>
              </a:lnSpc>
              <a:spcBef>
                <a:spcPts val="129"/>
              </a:spcBef>
            </a:pPr>
            <a:r>
              <a:rPr lang="en-US" sz="2400" b="1" dirty="0">
                <a:solidFill>
                  <a:schemeClr val="bg1"/>
                </a:solidFill>
                <a:latin typeface="Aptos" panose="020B0004020202020204" pitchFamily="34" charset="0"/>
              </a:rPr>
              <a:t>0. </a:t>
            </a:r>
            <a:r>
              <a:rPr lang="en-US" sz="2400" b="1" dirty="0">
                <a:solidFill>
                  <a:schemeClr val="bg1"/>
                </a:solidFill>
                <a:latin typeface="Calibri" panose="020F0502020204030204" pitchFamily="34" charset="0"/>
                <a:cs typeface="Calibri" panose="020F0502020204030204" pitchFamily="34" charset="0"/>
              </a:rPr>
              <a:t>Objectives and Learning Outcomes</a:t>
            </a:r>
            <a:endParaRPr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A0900D13-69C0-FD23-5599-FF1CE3A25800}"/>
              </a:ext>
            </a:extLst>
          </p:cNvPr>
          <p:cNvSpPr>
            <a:spLocks noGrp="1"/>
          </p:cNvSpPr>
          <p:nvPr>
            <p:ph type="sldNum" sz="quarter" idx="7"/>
          </p:nvPr>
        </p:nvSpPr>
        <p:spPr>
          <a:xfrm>
            <a:off x="5966240" y="6301120"/>
            <a:ext cx="253274" cy="241092"/>
          </a:xfrm>
        </p:spPr>
        <p:txBody>
          <a:bodyPr/>
          <a:lstStyle/>
          <a:p>
            <a:pPr marL="103685">
              <a:lnSpc>
                <a:spcPts val="1633"/>
              </a:lnSpc>
            </a:pPr>
            <a:fld id="{81D60167-4931-47E6-BA6A-407CBD079E47}" type="slidenum">
              <a:rPr lang="en-AT" spc="-64" smtClean="0"/>
              <a:pPr marL="103685">
                <a:lnSpc>
                  <a:spcPts val="1633"/>
                </a:lnSpc>
              </a:pPr>
              <a:t>7</a:t>
            </a:fld>
            <a:endParaRPr lang="en-AT" spc="-64" dirty="0"/>
          </a:p>
        </p:txBody>
      </p:sp>
      <p:graphicFrame>
        <p:nvGraphicFramePr>
          <p:cNvPr id="7" name="Table 6">
            <a:extLst>
              <a:ext uri="{FF2B5EF4-FFF2-40B4-BE49-F238E27FC236}">
                <a16:creationId xmlns:a16="http://schemas.microsoft.com/office/drawing/2014/main" id="{FAAFE847-B075-1D67-D4D5-4C8368879141}"/>
              </a:ext>
            </a:extLst>
          </p:cNvPr>
          <p:cNvGraphicFramePr>
            <a:graphicFrameLocks noGrp="1"/>
          </p:cNvGraphicFramePr>
          <p:nvPr>
            <p:extLst>
              <p:ext uri="{D42A27DB-BD31-4B8C-83A1-F6EECF244321}">
                <p14:modId xmlns:p14="http://schemas.microsoft.com/office/powerpoint/2010/main" val="379038334"/>
              </p:ext>
            </p:extLst>
          </p:nvPr>
        </p:nvGraphicFramePr>
        <p:xfrm>
          <a:off x="726282" y="1398408"/>
          <a:ext cx="10733192" cy="4724400"/>
        </p:xfrm>
        <a:graphic>
          <a:graphicData uri="http://schemas.openxmlformats.org/drawingml/2006/table">
            <a:tbl>
              <a:tblPr firstRow="1" bandRow="1">
                <a:tableStyleId>{C7B018BB-80A7-4F77-B60F-C8B233D01FF8}</a:tableStyleId>
              </a:tblPr>
              <a:tblGrid>
                <a:gridCol w="931696">
                  <a:extLst>
                    <a:ext uri="{9D8B030D-6E8A-4147-A177-3AD203B41FA5}">
                      <a16:colId xmlns:a16="http://schemas.microsoft.com/office/drawing/2014/main" val="2398772228"/>
                    </a:ext>
                  </a:extLst>
                </a:gridCol>
                <a:gridCol w="5084466">
                  <a:extLst>
                    <a:ext uri="{9D8B030D-6E8A-4147-A177-3AD203B41FA5}">
                      <a16:colId xmlns:a16="http://schemas.microsoft.com/office/drawing/2014/main" val="3455634156"/>
                    </a:ext>
                  </a:extLst>
                </a:gridCol>
                <a:gridCol w="1436914">
                  <a:extLst>
                    <a:ext uri="{9D8B030D-6E8A-4147-A177-3AD203B41FA5}">
                      <a16:colId xmlns:a16="http://schemas.microsoft.com/office/drawing/2014/main" val="2953285964"/>
                    </a:ext>
                  </a:extLst>
                </a:gridCol>
                <a:gridCol w="1346479">
                  <a:extLst>
                    <a:ext uri="{9D8B030D-6E8A-4147-A177-3AD203B41FA5}">
                      <a16:colId xmlns:a16="http://schemas.microsoft.com/office/drawing/2014/main" val="827554269"/>
                    </a:ext>
                  </a:extLst>
                </a:gridCol>
                <a:gridCol w="934497">
                  <a:extLst>
                    <a:ext uri="{9D8B030D-6E8A-4147-A177-3AD203B41FA5}">
                      <a16:colId xmlns:a16="http://schemas.microsoft.com/office/drawing/2014/main" val="1965303475"/>
                    </a:ext>
                  </a:extLst>
                </a:gridCol>
                <a:gridCol w="999140">
                  <a:extLst>
                    <a:ext uri="{9D8B030D-6E8A-4147-A177-3AD203B41FA5}">
                      <a16:colId xmlns:a16="http://schemas.microsoft.com/office/drawing/2014/main" val="2194624732"/>
                    </a:ext>
                  </a:extLst>
                </a:gridCol>
              </a:tblGrid>
              <a:tr h="380206">
                <a:tc>
                  <a:txBody>
                    <a:bodyPr/>
                    <a:lstStyle/>
                    <a:p>
                      <a:r>
                        <a:rPr lang="en-US" sz="1600">
                          <a:latin typeface="Aptos" panose="020B0004020202020204" pitchFamily="34" charset="0"/>
                        </a:rPr>
                        <a:t>Section No</a:t>
                      </a:r>
                      <a:endParaRPr lang="en-US" sz="1600" dirty="0">
                        <a:latin typeface="Aptos" panose="020B0004020202020204" pitchFamily="34" charset="0"/>
                      </a:endParaRPr>
                    </a:p>
                  </a:txBody>
                  <a:tcPr>
                    <a:solidFill>
                      <a:srgbClr val="FFC000"/>
                    </a:solidFill>
                  </a:tcPr>
                </a:tc>
                <a:tc>
                  <a:txBody>
                    <a:bodyPr/>
                    <a:lstStyle/>
                    <a:p>
                      <a:r>
                        <a:rPr lang="en-US" sz="1600" dirty="0">
                          <a:latin typeface="Aptos" panose="020B0004020202020204" pitchFamily="34" charset="0"/>
                        </a:rPr>
                        <a:t>Activity</a:t>
                      </a:r>
                    </a:p>
                  </a:txBody>
                  <a:tcPr>
                    <a:solidFill>
                      <a:srgbClr val="FFC000"/>
                    </a:solidFill>
                  </a:tcPr>
                </a:tc>
                <a:tc>
                  <a:txBody>
                    <a:bodyPr/>
                    <a:lstStyle/>
                    <a:p>
                      <a:r>
                        <a:rPr lang="en-US" sz="1600" dirty="0">
                          <a:latin typeface="Aptos" panose="020B0004020202020204" pitchFamily="34" charset="0"/>
                        </a:rPr>
                        <a:t>Tool(</a:t>
                      </a:r>
                      <a:r>
                        <a:rPr lang="en-US" sz="1600">
                          <a:latin typeface="Aptos" panose="020B0004020202020204" pitchFamily="34" charset="0"/>
                        </a:rPr>
                        <a:t>s)</a:t>
                      </a:r>
                      <a:endParaRPr lang="en-US" sz="1600" dirty="0">
                        <a:latin typeface="Aptos" panose="020B0004020202020204" pitchFamily="34" charset="0"/>
                      </a:endParaRPr>
                    </a:p>
                  </a:txBody>
                  <a:tcPr>
                    <a:solidFill>
                      <a:srgbClr val="FFC000"/>
                    </a:solidFill>
                  </a:tcPr>
                </a:tc>
                <a:tc>
                  <a:txBody>
                    <a:bodyPr/>
                    <a:lstStyle/>
                    <a:p>
                      <a:r>
                        <a:rPr lang="en-US" sz="1600">
                          <a:latin typeface="Aptos" panose="020B0004020202020204" pitchFamily="34" charset="0"/>
                        </a:rPr>
                        <a:t>Activity Type</a:t>
                      </a:r>
                      <a:endParaRPr lang="en-US" sz="1600" dirty="0">
                        <a:latin typeface="Aptos" panose="020B0004020202020204" pitchFamily="34" charset="0"/>
                      </a:endParaRPr>
                    </a:p>
                  </a:txBody>
                  <a:tcPr>
                    <a:solidFill>
                      <a:srgbClr val="FFC000"/>
                    </a:solidFill>
                  </a:tcPr>
                </a:tc>
                <a:tc>
                  <a:txBody>
                    <a:bodyPr/>
                    <a:lstStyle/>
                    <a:p>
                      <a:r>
                        <a:rPr lang="en-US" sz="1600">
                          <a:latin typeface="Aptos" panose="020B0004020202020204" pitchFamily="34" charset="0"/>
                        </a:rPr>
                        <a:t>Activity done by</a:t>
                      </a:r>
                      <a:endParaRPr lang="en-US" sz="1600" dirty="0">
                        <a:latin typeface="Aptos" panose="020B0004020202020204" pitchFamily="34" charset="0"/>
                      </a:endParaRPr>
                    </a:p>
                  </a:txBody>
                  <a:tcPr>
                    <a:solidFill>
                      <a:srgbClr val="FFC000"/>
                    </a:solidFill>
                  </a:tcPr>
                </a:tc>
                <a:tc>
                  <a:txBody>
                    <a:bodyPr/>
                    <a:lstStyle/>
                    <a:p>
                      <a:r>
                        <a:rPr lang="en-US" sz="1600">
                          <a:latin typeface="Aptos" panose="020B0004020202020204" pitchFamily="34" charset="0"/>
                        </a:rPr>
                        <a:t>Duration</a:t>
                      </a:r>
                      <a:endParaRPr lang="en-US" sz="1600" dirty="0">
                        <a:latin typeface="Aptos" panose="020B0004020202020204" pitchFamily="34" charset="0"/>
                      </a:endParaRPr>
                    </a:p>
                  </a:txBody>
                  <a:tcPr>
                    <a:solidFill>
                      <a:srgbClr val="FFC000"/>
                    </a:solidFill>
                  </a:tcPr>
                </a:tc>
                <a:extLst>
                  <a:ext uri="{0D108BD9-81ED-4DB2-BD59-A6C34878D82A}">
                    <a16:rowId xmlns:a16="http://schemas.microsoft.com/office/drawing/2014/main" val="3468008137"/>
                  </a:ext>
                </a:extLst>
              </a:tr>
              <a:tr h="370840">
                <a:tc>
                  <a:txBody>
                    <a:bodyPr/>
                    <a:lstStyle/>
                    <a:p>
                      <a:pPr algn="ctr"/>
                      <a:r>
                        <a:rPr lang="en-US" sz="1600" dirty="0">
                          <a:latin typeface="Aptos" panose="020B0004020202020204" pitchFamily="34" charset="0"/>
                        </a:rPr>
                        <a:t>4</a:t>
                      </a:r>
                    </a:p>
                  </a:txBody>
                  <a:tcPr/>
                </a:tc>
                <a:tc>
                  <a:txBody>
                    <a:bodyPr/>
                    <a:lstStyle/>
                    <a:p>
                      <a:pPr algn="l"/>
                      <a:r>
                        <a:rPr lang="en-US" sz="1600" dirty="0">
                          <a:latin typeface="Aptos" panose="020B0004020202020204" pitchFamily="34" charset="0"/>
                        </a:rPr>
                        <a:t>Visualize how adjusting beta value affects the spatial distribution of trips and convergence speed in the gravity model</a:t>
                      </a:r>
                    </a:p>
                  </a:txBody>
                  <a:tcPr/>
                </a:tc>
                <a:tc>
                  <a:txBody>
                    <a:bodyPr/>
                    <a:lstStyle/>
                    <a:p>
                      <a:pPr algn="l"/>
                      <a:r>
                        <a:rPr lang="en-US" sz="1600" dirty="0" err="1">
                          <a:latin typeface="Aptos" panose="020B0004020202020204" pitchFamily="34" charset="0"/>
                        </a:rPr>
                        <a:t>Colab</a:t>
                      </a:r>
                      <a:r>
                        <a:rPr lang="en-US" sz="1600" dirty="0">
                          <a:latin typeface="Aptos" panose="020B0004020202020204" pitchFamily="34" charset="0"/>
                        </a:rPr>
                        <a:t> (Python)</a:t>
                      </a:r>
                    </a:p>
                  </a:txBody>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600" dirty="0">
                          <a:latin typeface="Aptos" panose="020B0004020202020204" pitchFamily="34" charset="0"/>
                        </a:rPr>
                        <a:t>Presentation + Practical</a:t>
                      </a:r>
                    </a:p>
                  </a:txBody>
                  <a:tcPr/>
                </a:tc>
                <a:tc>
                  <a:txBody>
                    <a:bodyPr/>
                    <a:lstStyle/>
                    <a:p>
                      <a:pPr algn="l"/>
                      <a:r>
                        <a:rPr lang="en-US" sz="1600" dirty="0">
                          <a:latin typeface="Aptos" panose="020B0004020202020204" pitchFamily="34" charset="0"/>
                        </a:rPr>
                        <a:t>Teacher</a:t>
                      </a:r>
                    </a:p>
                  </a:txBody>
                  <a:tcPr/>
                </a:tc>
                <a:tc>
                  <a:txBody>
                    <a:bodyPr/>
                    <a:lstStyle/>
                    <a:p>
                      <a:pPr algn="l"/>
                      <a:r>
                        <a:rPr lang="en-US" sz="1600">
                          <a:latin typeface="Aptos" panose="020B0004020202020204" pitchFamily="34" charset="0"/>
                        </a:rPr>
                        <a:t>15mins</a:t>
                      </a:r>
                      <a:endParaRPr lang="en-US" sz="1600" dirty="0">
                        <a:latin typeface="Aptos" panose="020B0004020202020204" pitchFamily="34" charset="0"/>
                      </a:endParaRPr>
                    </a:p>
                  </a:txBody>
                  <a:tcPr/>
                </a:tc>
                <a:extLst>
                  <a:ext uri="{0D108BD9-81ED-4DB2-BD59-A6C34878D82A}">
                    <a16:rowId xmlns:a16="http://schemas.microsoft.com/office/drawing/2014/main" val="308558350"/>
                  </a:ext>
                </a:extLst>
              </a:tr>
              <a:tr h="370840">
                <a:tc>
                  <a:txBody>
                    <a:bodyPr/>
                    <a:lstStyle/>
                    <a:p>
                      <a:pPr algn="ctr"/>
                      <a:r>
                        <a:rPr lang="en-US" sz="1600" dirty="0">
                          <a:latin typeface="Aptos" panose="020B0004020202020204" pitchFamily="34" charset="0"/>
                        </a:rPr>
                        <a:t>4</a:t>
                      </a:r>
                    </a:p>
                  </a:txBody>
                  <a:tcPr/>
                </a:tc>
                <a:tc>
                  <a:txBody>
                    <a:bodyPr/>
                    <a:lstStyle/>
                    <a:p>
                      <a:pPr algn="l"/>
                      <a:r>
                        <a:rPr lang="en-US" sz="1600" dirty="0">
                          <a:latin typeface="Aptos" panose="020B0004020202020204" pitchFamily="34" charset="0"/>
                        </a:rPr>
                        <a:t>Experiment with different beta values to analyze how sensitivity in friction factors influences trip outcomes</a:t>
                      </a:r>
                    </a:p>
                  </a:txBody>
                  <a:tcPr/>
                </a:tc>
                <a:tc>
                  <a:txBody>
                    <a:bodyPr/>
                    <a:lstStyle/>
                    <a:p>
                      <a:pPr algn="l"/>
                      <a:r>
                        <a:rPr lang="en-US" sz="1600" dirty="0" err="1">
                          <a:latin typeface="Aptos" panose="020B0004020202020204" pitchFamily="34" charset="0"/>
                        </a:rPr>
                        <a:t>Colab</a:t>
                      </a:r>
                      <a:r>
                        <a:rPr lang="en-US" sz="1600" dirty="0">
                          <a:latin typeface="Aptos" panose="020B0004020202020204" pitchFamily="34" charset="0"/>
                        </a:rPr>
                        <a:t> (Python)</a:t>
                      </a:r>
                    </a:p>
                  </a:txBody>
                  <a:tcPr/>
                </a:tc>
                <a:tc>
                  <a:txBody>
                    <a:bodyPr/>
                    <a:lstStyle/>
                    <a:p>
                      <a:pPr algn="l"/>
                      <a:r>
                        <a:rPr lang="en-US" sz="1600">
                          <a:latin typeface="Aptos" panose="020B0004020202020204" pitchFamily="34" charset="0"/>
                        </a:rPr>
                        <a:t>Practical</a:t>
                      </a:r>
                      <a:endParaRPr lang="en-US" sz="1600" dirty="0">
                        <a:latin typeface="Aptos" panose="020B0004020202020204" pitchFamily="34" charset="0"/>
                      </a:endParaRPr>
                    </a:p>
                  </a:txBody>
                  <a:tcPr/>
                </a:tc>
                <a:tc>
                  <a:txBody>
                    <a:bodyPr/>
                    <a:lstStyle/>
                    <a:p>
                      <a:pPr algn="l"/>
                      <a:r>
                        <a:rPr lang="en-US" sz="1600" dirty="0">
                          <a:latin typeface="Aptos" panose="020B0004020202020204" pitchFamily="34" charset="0"/>
                        </a:rPr>
                        <a:t>Teacher</a:t>
                      </a:r>
                    </a:p>
                  </a:txBody>
                  <a:tcPr/>
                </a:tc>
                <a:tc>
                  <a:txBody>
                    <a:bodyPr/>
                    <a:lstStyle/>
                    <a:p>
                      <a:pPr algn="l"/>
                      <a:r>
                        <a:rPr lang="en-US" sz="1600">
                          <a:latin typeface="Aptos" panose="020B0004020202020204" pitchFamily="34" charset="0"/>
                        </a:rPr>
                        <a:t>15mins</a:t>
                      </a:r>
                      <a:endParaRPr lang="en-US" sz="1600" dirty="0">
                        <a:latin typeface="Aptos" panose="020B0004020202020204" pitchFamily="34" charset="0"/>
                      </a:endParaRPr>
                    </a:p>
                  </a:txBody>
                  <a:tcPr/>
                </a:tc>
                <a:extLst>
                  <a:ext uri="{0D108BD9-81ED-4DB2-BD59-A6C34878D82A}">
                    <a16:rowId xmlns:a16="http://schemas.microsoft.com/office/drawing/2014/main" val="2201246615"/>
                  </a:ext>
                </a:extLst>
              </a:tr>
              <a:tr h="370840">
                <a:tc>
                  <a:txBody>
                    <a:bodyPr/>
                    <a:lstStyle/>
                    <a:p>
                      <a:pPr marL="0" indent="0" algn="ctr">
                        <a:buFont typeface="Arial" panose="020B0604020202020204" pitchFamily="34" charset="0"/>
                        <a:buNone/>
                      </a:pPr>
                      <a:r>
                        <a:rPr lang="en-US" sz="1600" dirty="0">
                          <a:latin typeface="Aptos" panose="020B0004020202020204" pitchFamily="34" charset="0"/>
                        </a:rPr>
                        <a:t>4</a:t>
                      </a:r>
                    </a:p>
                  </a:txBody>
                  <a:tcPr/>
                </a:tc>
                <a:tc>
                  <a:txBody>
                    <a:bodyPr/>
                    <a:lstStyle/>
                    <a:p>
                      <a:pPr algn="l"/>
                      <a:r>
                        <a:rPr lang="en-US" sz="1600" dirty="0">
                          <a:latin typeface="Aptos" panose="020B0004020202020204" pitchFamily="34" charset="0"/>
                        </a:rPr>
                        <a:t>Learn how to manually input and apply a custom </a:t>
                      </a:r>
                      <a:r>
                        <a:rPr lang="en-US" sz="1600" dirty="0" err="1">
                          <a:latin typeface="Aptos" panose="020B0004020202020204" pitchFamily="34" charset="0"/>
                        </a:rPr>
                        <a:t>Fij</a:t>
                      </a:r>
                      <a:r>
                        <a:rPr lang="en-US" sz="1600" dirty="0">
                          <a:latin typeface="Aptos" panose="020B0004020202020204" pitchFamily="34" charset="0"/>
                        </a:rPr>
                        <a:t> friction matrix and explore its effect on trip distribution</a:t>
                      </a:r>
                    </a:p>
                  </a:txBody>
                  <a:tcPr/>
                </a:tc>
                <a:tc>
                  <a:txBody>
                    <a:bodyPr/>
                    <a:lstStyle/>
                    <a:p>
                      <a:pPr algn="l"/>
                      <a:r>
                        <a:rPr lang="en-US" sz="1600" dirty="0" err="1">
                          <a:latin typeface="Aptos" panose="020B0004020202020204" pitchFamily="34" charset="0"/>
                        </a:rPr>
                        <a:t>Colab</a:t>
                      </a:r>
                      <a:r>
                        <a:rPr lang="en-US" sz="1600" dirty="0">
                          <a:latin typeface="Aptos" panose="020B0004020202020204" pitchFamily="34" charset="0"/>
                        </a:rPr>
                        <a:t> (Python)</a:t>
                      </a:r>
                    </a:p>
                  </a:txBody>
                  <a:tcPr/>
                </a:tc>
                <a:tc>
                  <a:txBody>
                    <a:bodyPr/>
                    <a:lstStyle/>
                    <a:p>
                      <a:pPr algn="l"/>
                      <a:r>
                        <a:rPr lang="en-US" sz="1600" dirty="0">
                          <a:latin typeface="Aptos" panose="020B0004020202020204" pitchFamily="34" charset="0"/>
                        </a:rPr>
                        <a:t>Presentation + Practical</a:t>
                      </a:r>
                    </a:p>
                  </a:txBody>
                  <a:tcPr/>
                </a:tc>
                <a:tc>
                  <a:txBody>
                    <a:bodyPr/>
                    <a:lstStyle/>
                    <a:p>
                      <a:pPr algn="l"/>
                      <a:r>
                        <a:rPr lang="en-US" sz="1600" dirty="0">
                          <a:latin typeface="Aptos" panose="020B0004020202020204" pitchFamily="34" charset="0"/>
                        </a:rPr>
                        <a:t>Teacher</a:t>
                      </a:r>
                    </a:p>
                  </a:txBody>
                  <a:tcPr/>
                </a:tc>
                <a:tc>
                  <a:txBody>
                    <a:bodyPr/>
                    <a:lstStyle/>
                    <a:p>
                      <a:pPr algn="l"/>
                      <a:r>
                        <a:rPr lang="en-US" sz="1600" dirty="0">
                          <a:latin typeface="Aptos" panose="020B0004020202020204" pitchFamily="34" charset="0"/>
                        </a:rPr>
                        <a:t>10mins</a:t>
                      </a:r>
                    </a:p>
                  </a:txBody>
                  <a:tcPr/>
                </a:tc>
                <a:extLst>
                  <a:ext uri="{0D108BD9-81ED-4DB2-BD59-A6C34878D82A}">
                    <a16:rowId xmlns:a16="http://schemas.microsoft.com/office/drawing/2014/main" val="129778243"/>
                  </a:ext>
                </a:extLst>
              </a:tr>
              <a:tr h="370840">
                <a:tc>
                  <a:txBody>
                    <a:bodyPr/>
                    <a:lstStyle/>
                    <a:p>
                      <a:pPr algn="ctr"/>
                      <a:r>
                        <a:rPr lang="en-US" sz="1600" dirty="0">
                          <a:latin typeface="Aptos" panose="020B0004020202020204" pitchFamily="34" charset="0"/>
                        </a:rPr>
                        <a:t>4</a:t>
                      </a:r>
                    </a:p>
                  </a:txBody>
                  <a:tcPr/>
                </a:tc>
                <a:tc>
                  <a:txBody>
                    <a:bodyPr/>
                    <a:lstStyle/>
                    <a:p>
                      <a:pPr algn="l"/>
                      <a:r>
                        <a:rPr lang="en-US" sz="1600" dirty="0">
                          <a:latin typeface="Aptos" panose="020B0004020202020204" pitchFamily="34" charset="0"/>
                        </a:rPr>
                        <a:t>Test your own manually defined friction matrix and compare the outcome to exponential deterrence results</a:t>
                      </a:r>
                    </a:p>
                  </a:txBody>
                  <a:tcPr/>
                </a:tc>
                <a:tc>
                  <a:txBody>
                    <a:bodyPr/>
                    <a:lstStyle/>
                    <a:p>
                      <a:pPr algn="l"/>
                      <a:r>
                        <a:rPr lang="en-US" sz="1600" dirty="0" err="1">
                          <a:latin typeface="Aptos" panose="020B0004020202020204" pitchFamily="34" charset="0"/>
                        </a:rPr>
                        <a:t>Colab</a:t>
                      </a:r>
                      <a:r>
                        <a:rPr lang="en-US" sz="1600" dirty="0">
                          <a:latin typeface="Aptos" panose="020B0004020202020204" pitchFamily="34" charset="0"/>
                        </a:rPr>
                        <a:t> (Python)</a:t>
                      </a:r>
                    </a:p>
                  </a:txBody>
                  <a:tcPr/>
                </a:tc>
                <a:tc>
                  <a:txBody>
                    <a:bodyPr/>
                    <a:lstStyle/>
                    <a:p>
                      <a:pPr algn="l"/>
                      <a:r>
                        <a:rPr lang="en-US" sz="1600" dirty="0">
                          <a:latin typeface="Aptos" panose="020B0004020202020204" pitchFamily="34" charset="0"/>
                        </a:rPr>
                        <a:t>Presentation</a:t>
                      </a:r>
                    </a:p>
                  </a:txBody>
                  <a:tcPr/>
                </a:tc>
                <a:tc>
                  <a:txBody>
                    <a:bodyPr/>
                    <a:lstStyle/>
                    <a:p>
                      <a:pPr algn="l"/>
                      <a:r>
                        <a:rPr lang="en-US" sz="1600" dirty="0">
                          <a:latin typeface="Aptos" panose="020B0004020202020204" pitchFamily="34" charset="0"/>
                        </a:rPr>
                        <a:t>Teacher</a:t>
                      </a:r>
                    </a:p>
                  </a:txBody>
                  <a:tcPr/>
                </a:tc>
                <a:tc>
                  <a:txBody>
                    <a:bodyPr/>
                    <a:lstStyle/>
                    <a:p>
                      <a:pPr algn="l"/>
                      <a:r>
                        <a:rPr lang="en-US" sz="1600" dirty="0">
                          <a:latin typeface="Aptos" panose="020B0004020202020204" pitchFamily="34" charset="0"/>
                        </a:rPr>
                        <a:t>10mins</a:t>
                      </a:r>
                    </a:p>
                  </a:txBody>
                  <a:tcPr/>
                </a:tc>
                <a:extLst>
                  <a:ext uri="{0D108BD9-81ED-4DB2-BD59-A6C34878D82A}">
                    <a16:rowId xmlns:a16="http://schemas.microsoft.com/office/drawing/2014/main" val="4099790155"/>
                  </a:ext>
                </a:extLst>
              </a:tr>
              <a:tr h="370840">
                <a:tc>
                  <a:txBody>
                    <a:bodyPr/>
                    <a:lstStyle/>
                    <a:p>
                      <a:pPr algn="ctr"/>
                      <a:r>
                        <a:rPr lang="en-US" sz="1600" dirty="0">
                          <a:latin typeface="Aptos" panose="020B0004020202020204" pitchFamily="34" charset="0"/>
                        </a:rPr>
                        <a:t>4</a:t>
                      </a:r>
                    </a:p>
                  </a:txBody>
                  <a:tcPr/>
                </a:tc>
                <a:tc>
                  <a:txBody>
                    <a:bodyPr/>
                    <a:lstStyle/>
                    <a:p>
                      <a:pPr algn="l"/>
                      <a:r>
                        <a:rPr lang="en-US" sz="1600" dirty="0">
                          <a:latin typeface="Aptos" panose="020B0004020202020204" pitchFamily="34" charset="0"/>
                        </a:rPr>
                        <a:t>Understand how regression modeling is used to forecast transport demand based on features like distance and fare</a:t>
                      </a:r>
                    </a:p>
                  </a:txBody>
                  <a:tcPr/>
                </a:tc>
                <a:tc>
                  <a:txBody>
                    <a:bodyPr/>
                    <a:lstStyle/>
                    <a:p>
                      <a:pPr algn="l"/>
                      <a:r>
                        <a:rPr lang="en-US" sz="1600" dirty="0" err="1">
                          <a:latin typeface="Aptos" panose="020B0004020202020204" pitchFamily="34" charset="0"/>
                        </a:rPr>
                        <a:t>Colab</a:t>
                      </a:r>
                      <a:r>
                        <a:rPr lang="en-US" sz="1600" dirty="0">
                          <a:latin typeface="Aptos" panose="020B0004020202020204" pitchFamily="34" charset="0"/>
                        </a:rPr>
                        <a:t> (Python)</a:t>
                      </a:r>
                    </a:p>
                  </a:txBody>
                  <a:tcPr/>
                </a:tc>
                <a:tc>
                  <a:txBody>
                    <a:bodyPr/>
                    <a:lstStyle/>
                    <a:p>
                      <a:pPr algn="l"/>
                      <a:r>
                        <a:rPr lang="en-US" sz="1600" dirty="0">
                          <a:latin typeface="Aptos" panose="020B0004020202020204" pitchFamily="34" charset="0"/>
                        </a:rPr>
                        <a:t>Presentation</a:t>
                      </a:r>
                    </a:p>
                  </a:txBody>
                  <a:tcPr/>
                </a:tc>
                <a:tc>
                  <a:txBody>
                    <a:bodyPr/>
                    <a:lstStyle/>
                    <a:p>
                      <a:pPr algn="l"/>
                      <a:r>
                        <a:rPr lang="en-US" sz="1600" dirty="0">
                          <a:latin typeface="Aptos" panose="020B0004020202020204" pitchFamily="34" charset="0"/>
                        </a:rPr>
                        <a:t>Teacher</a:t>
                      </a:r>
                    </a:p>
                  </a:txBody>
                  <a:tcPr/>
                </a:tc>
                <a:tc>
                  <a:txBody>
                    <a:bodyPr/>
                    <a:lstStyle/>
                    <a:p>
                      <a:pPr algn="l"/>
                      <a:r>
                        <a:rPr lang="en-US" sz="1600" dirty="0">
                          <a:latin typeface="Aptos" panose="020B0004020202020204" pitchFamily="34" charset="0"/>
                        </a:rPr>
                        <a:t>10mins</a:t>
                      </a:r>
                    </a:p>
                  </a:txBody>
                  <a:tcPr/>
                </a:tc>
                <a:extLst>
                  <a:ext uri="{0D108BD9-81ED-4DB2-BD59-A6C34878D82A}">
                    <a16:rowId xmlns:a16="http://schemas.microsoft.com/office/drawing/2014/main" val="3163788475"/>
                  </a:ext>
                </a:extLst>
              </a:tr>
              <a:tr h="370840">
                <a:tc>
                  <a:txBody>
                    <a:bodyPr/>
                    <a:lstStyle/>
                    <a:p>
                      <a:pPr algn="ctr"/>
                      <a:r>
                        <a:rPr lang="en-US" sz="1600" dirty="0">
                          <a:latin typeface="Aptos" panose="020B0004020202020204" pitchFamily="34" charset="0"/>
                        </a:rPr>
                        <a:t>5</a:t>
                      </a:r>
                    </a:p>
                  </a:txBody>
                  <a:tcPr/>
                </a:tc>
                <a:tc>
                  <a:txBody>
                    <a:bodyPr/>
                    <a:lstStyle/>
                    <a:p>
                      <a:pPr algn="l"/>
                      <a:r>
                        <a:rPr lang="en-US" sz="1600" dirty="0">
                          <a:latin typeface="Aptos" panose="020B0004020202020204" pitchFamily="34" charset="0"/>
                        </a:rPr>
                        <a:t>Homework Assignment Introduction</a:t>
                      </a:r>
                    </a:p>
                  </a:txBody>
                  <a:tcPr/>
                </a:tc>
                <a:tc>
                  <a:txBody>
                    <a:bodyPr/>
                    <a:lstStyle/>
                    <a:p>
                      <a:pPr algn="l"/>
                      <a:endParaRPr lang="en-US" sz="1600" dirty="0">
                        <a:latin typeface="Aptos" panose="020B0004020202020204" pitchFamily="34" charset="0"/>
                      </a:endParaRPr>
                    </a:p>
                  </a:txBody>
                  <a:tcPr/>
                </a:tc>
                <a:tc>
                  <a:txBody>
                    <a:bodyPr/>
                    <a:lstStyle/>
                    <a:p>
                      <a:pPr algn="l"/>
                      <a:r>
                        <a:rPr lang="en-US" sz="1600" dirty="0">
                          <a:latin typeface="Aptos" panose="020B0004020202020204" pitchFamily="34" charset="0"/>
                        </a:rPr>
                        <a:t>Presentation</a:t>
                      </a:r>
                    </a:p>
                  </a:txBody>
                  <a:tcPr/>
                </a:tc>
                <a:tc>
                  <a:txBody>
                    <a:bodyPr/>
                    <a:lstStyle/>
                    <a:p>
                      <a:pPr algn="l"/>
                      <a:r>
                        <a:rPr lang="en-US" sz="1600" dirty="0">
                          <a:latin typeface="Aptos" panose="020B0004020202020204" pitchFamily="34" charset="0"/>
                        </a:rPr>
                        <a:t>Teacher</a:t>
                      </a:r>
                    </a:p>
                  </a:txBody>
                  <a:tcPr/>
                </a:tc>
                <a:tc>
                  <a:txBody>
                    <a:bodyPr/>
                    <a:lstStyle/>
                    <a:p>
                      <a:pPr algn="l"/>
                      <a:r>
                        <a:rPr lang="en-US" sz="1600" dirty="0">
                          <a:latin typeface="Aptos" panose="020B0004020202020204" pitchFamily="34" charset="0"/>
                        </a:rPr>
                        <a:t>10mins</a:t>
                      </a:r>
                    </a:p>
                    <a:p>
                      <a:pPr algn="l"/>
                      <a:r>
                        <a:rPr lang="en-US" sz="1400" dirty="0">
                          <a:latin typeface="Aptos" panose="020B0004020202020204" pitchFamily="34" charset="0"/>
                        </a:rPr>
                        <a:t>(2-3 hours at home)</a:t>
                      </a:r>
                    </a:p>
                  </a:txBody>
                  <a:tcPr/>
                </a:tc>
                <a:extLst>
                  <a:ext uri="{0D108BD9-81ED-4DB2-BD59-A6C34878D82A}">
                    <a16:rowId xmlns:a16="http://schemas.microsoft.com/office/drawing/2014/main" val="4204916121"/>
                  </a:ext>
                </a:extLst>
              </a:tr>
            </a:tbl>
          </a:graphicData>
        </a:graphic>
      </p:graphicFrame>
      <p:sp>
        <p:nvSpPr>
          <p:cNvPr id="5" name="object 6">
            <a:extLst>
              <a:ext uri="{FF2B5EF4-FFF2-40B4-BE49-F238E27FC236}">
                <a16:creationId xmlns:a16="http://schemas.microsoft.com/office/drawing/2014/main" id="{387B1898-1F84-1BF4-5923-98E03E83F881}"/>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3" name="object 3">
            <a:extLst>
              <a:ext uri="{FF2B5EF4-FFF2-40B4-BE49-F238E27FC236}">
                <a16:creationId xmlns:a16="http://schemas.microsoft.com/office/drawing/2014/main" id="{B8457ECB-5779-E0A1-C75E-42521C69BC2A}"/>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0.1. Objectives</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82FAE736-CB46-E31D-F30E-A3B689C98085}"/>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to Transport Modeling</a:t>
            </a:r>
            <a:endParaRPr lang="en-GB" b="1" dirty="0">
              <a:latin typeface="Aptos" panose="020B0004020202020204" pitchFamily="34" charset="0"/>
            </a:endParaRPr>
          </a:p>
        </p:txBody>
      </p:sp>
    </p:spTree>
    <p:extLst>
      <p:ext uri="{BB962C8B-B14F-4D97-AF65-F5344CB8AC3E}">
        <p14:creationId xmlns:p14="http://schemas.microsoft.com/office/powerpoint/2010/main" val="12450235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A5CDAC-9FA6-5108-AE49-ADEA49843C86}"/>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B269D8D3-71A4-646F-2564-62A39CF78A63}"/>
              </a:ext>
            </a:extLst>
          </p:cNvPr>
          <p:cNvSpPr txBox="1"/>
          <p:nvPr/>
        </p:nvSpPr>
        <p:spPr>
          <a:xfrm>
            <a:off x="726281" y="1276397"/>
            <a:ext cx="10725152"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sz="2000" b="1" dirty="0">
                <a:latin typeface="Aptos" panose="020B0004020202020204" pitchFamily="34" charset="0"/>
              </a:rPr>
              <a:t>By the end of this lab, you will be able to …</a:t>
            </a:r>
            <a:endParaRPr lang="en-GB" sz="2800" b="1" dirty="0">
              <a:solidFill>
                <a:sysClr val="windowText" lastClr="000000"/>
              </a:solidFill>
              <a:latin typeface="Aptos" panose="020B0004020202020204" pitchFamily="34" charset="0"/>
              <a:cs typeface="Arial"/>
            </a:endParaRPr>
          </a:p>
        </p:txBody>
      </p:sp>
      <p:sp>
        <p:nvSpPr>
          <p:cNvPr id="10" name="Slide Number Placeholder 9">
            <a:extLst>
              <a:ext uri="{FF2B5EF4-FFF2-40B4-BE49-F238E27FC236}">
                <a16:creationId xmlns:a16="http://schemas.microsoft.com/office/drawing/2014/main" id="{252190D1-DE25-688D-38A4-33FDCEA44BBC}"/>
              </a:ext>
            </a:extLst>
          </p:cNvPr>
          <p:cNvSpPr>
            <a:spLocks noGrp="1"/>
          </p:cNvSpPr>
          <p:nvPr>
            <p:ph type="sldNum" sz="quarter" idx="7"/>
          </p:nvPr>
        </p:nvSpPr>
        <p:spPr>
          <a:xfrm>
            <a:off x="5966240" y="6301120"/>
            <a:ext cx="253274" cy="241092"/>
          </a:xfrm>
        </p:spPr>
        <p:txBody>
          <a:bodyPr/>
          <a:lstStyle/>
          <a:p>
            <a:pPr marL="103685">
              <a:lnSpc>
                <a:spcPts val="1633"/>
              </a:lnSpc>
            </a:pPr>
            <a:fld id="{81D60167-4931-47E6-BA6A-407CBD079E47}" type="slidenum">
              <a:rPr lang="en-AT" spc="-64" smtClean="0"/>
              <a:pPr marL="103685">
                <a:lnSpc>
                  <a:spcPts val="1633"/>
                </a:lnSpc>
              </a:pPr>
              <a:t>8</a:t>
            </a:fld>
            <a:endParaRPr lang="en-AT" spc="-64" dirty="0"/>
          </a:p>
        </p:txBody>
      </p:sp>
      <p:sp>
        <p:nvSpPr>
          <p:cNvPr id="6" name="object 3">
            <a:extLst>
              <a:ext uri="{FF2B5EF4-FFF2-40B4-BE49-F238E27FC236}">
                <a16:creationId xmlns:a16="http://schemas.microsoft.com/office/drawing/2014/main" id="{EFF08C27-69FD-47B8-7DA6-49FC96269567}"/>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0.2. Learning Outcome</a:t>
            </a:r>
            <a:endParaRPr lang="en-GB" sz="3200" b="1" dirty="0">
              <a:solidFill>
                <a:schemeClr val="tx1"/>
              </a:solidFill>
              <a:latin typeface="Aptos" panose="020B0004020202020204" pitchFamily="34" charset="0"/>
              <a:cs typeface="Arial"/>
            </a:endParaRPr>
          </a:p>
        </p:txBody>
      </p:sp>
      <p:sp>
        <p:nvSpPr>
          <p:cNvPr id="14" name="object 2">
            <a:extLst>
              <a:ext uri="{FF2B5EF4-FFF2-40B4-BE49-F238E27FC236}">
                <a16:creationId xmlns:a16="http://schemas.microsoft.com/office/drawing/2014/main" id="{13AB984E-034C-399E-65C8-2F62578F590F}"/>
              </a:ext>
            </a:extLst>
          </p:cNvPr>
          <p:cNvSpPr txBox="1">
            <a:spLocks/>
          </p:cNvSpPr>
          <p:nvPr/>
        </p:nvSpPr>
        <p:spPr>
          <a:xfrm>
            <a:off x="726281" y="432621"/>
            <a:ext cx="4719926" cy="385820"/>
          </a:xfrm>
          <a:prstGeom prst="rect">
            <a:avLst/>
          </a:prstGeom>
          <a:solidFill>
            <a:srgbClr val="FD001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vert="horz" wrap="square" lIns="0" tIns="16329" rIns="0" bIns="0" rtlCol="0">
            <a:spAutoFit/>
          </a:bodyPr>
          <a:lstStyle>
            <a:lvl1pPr marL="0" marR="0" indent="0" algn="l" defTabSz="1219154" rtl="0" latinLnBrk="0">
              <a:lnSpc>
                <a:spcPct val="80000"/>
              </a:lnSpc>
              <a:spcBef>
                <a:spcPts val="0"/>
              </a:spcBef>
              <a:spcAft>
                <a:spcPts val="0"/>
              </a:spcAft>
              <a:buClrTx/>
              <a:buSzTx/>
              <a:buFontTx/>
              <a:buNone/>
              <a:tabLst/>
              <a:defRPr sz="1800" b="0" i="1" u="none" strike="noStrike" cap="none" spc="-85" baseline="0">
                <a:solidFill>
                  <a:srgbClr val="FD001F"/>
                </a:solidFill>
                <a:uFillTx/>
                <a:latin typeface="Calibri"/>
                <a:ea typeface="+mn-ea"/>
                <a:cs typeface="Calibri"/>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marL="22043" hangingPunct="1">
              <a:lnSpc>
                <a:spcPct val="100000"/>
              </a:lnSpc>
              <a:spcBef>
                <a:spcPts val="129"/>
              </a:spcBef>
            </a:pPr>
            <a:r>
              <a:rPr lang="en-US" sz="2400" b="1">
                <a:solidFill>
                  <a:schemeClr val="bg1"/>
                </a:solidFill>
                <a:latin typeface="Aptos" panose="020B0004020202020204" pitchFamily="34" charset="0"/>
              </a:rPr>
              <a:t>0. </a:t>
            </a:r>
            <a:r>
              <a:rPr lang="en-US" sz="2400" b="1">
                <a:solidFill>
                  <a:schemeClr val="bg1"/>
                </a:solidFill>
                <a:latin typeface="Calibri" panose="020F0502020204030204" pitchFamily="34" charset="0"/>
                <a:cs typeface="Calibri" panose="020F0502020204030204" pitchFamily="34" charset="0"/>
              </a:rPr>
              <a:t>Objectives and Learning Outcomes</a:t>
            </a:r>
            <a:endParaRPr lang="en-US" sz="2400" b="1" spc="-13" dirty="0">
              <a:solidFill>
                <a:schemeClr val="bg1"/>
              </a:solidFill>
              <a:latin typeface="Aptos" panose="020B0004020202020204" pitchFamily="34" charset="0"/>
            </a:endParaRPr>
          </a:p>
        </p:txBody>
      </p:sp>
      <p:sp>
        <p:nvSpPr>
          <p:cNvPr id="2" name="Content Placeholder 2">
            <a:extLst>
              <a:ext uri="{FF2B5EF4-FFF2-40B4-BE49-F238E27FC236}">
                <a16:creationId xmlns:a16="http://schemas.microsoft.com/office/drawing/2014/main" id="{AB30D9E5-BD82-58D3-6424-3701D9C32088}"/>
              </a:ext>
            </a:extLst>
          </p:cNvPr>
          <p:cNvSpPr txBox="1">
            <a:spLocks/>
          </p:cNvSpPr>
          <p:nvPr/>
        </p:nvSpPr>
        <p:spPr>
          <a:xfrm>
            <a:off x="838200" y="1632073"/>
            <a:ext cx="10515600" cy="4351338"/>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285750" indent="-285750" defTabSz="914400" hangingPunct="1">
              <a:lnSpc>
                <a:spcPct val="100000"/>
              </a:lnSpc>
              <a:spcBef>
                <a:spcPts val="600"/>
              </a:spcBef>
              <a:buFont typeface="Arial" panose="020B0604020202020204" pitchFamily="34" charset="0"/>
              <a:buChar char="•"/>
            </a:pPr>
            <a:r>
              <a:rPr lang="en-US" sz="1800" dirty="0">
                <a:latin typeface="Aptos" panose="020B0004020202020204" pitchFamily="34" charset="0"/>
              </a:rPr>
              <a:t>Understand the purpose of trip distribution modeling and its relevance in transport planning and decision-making.</a:t>
            </a:r>
          </a:p>
          <a:p>
            <a:pPr marL="285750" indent="-285750" defTabSz="914400" hangingPunct="1">
              <a:lnSpc>
                <a:spcPct val="100000"/>
              </a:lnSpc>
              <a:spcBef>
                <a:spcPts val="600"/>
              </a:spcBef>
              <a:buFont typeface="Arial" panose="020B0604020202020204" pitchFamily="34" charset="0"/>
              <a:buChar char="•"/>
            </a:pPr>
            <a:r>
              <a:rPr lang="en-US" sz="1800" dirty="0">
                <a:latin typeface="Aptos" panose="020B0004020202020204" pitchFamily="34" charset="0"/>
              </a:rPr>
              <a:t>Explain the structure and assumptions of the Gravity Model, including how friction factors influence trip allocation.</a:t>
            </a:r>
          </a:p>
          <a:p>
            <a:pPr marL="285750" indent="-285750" defTabSz="914400" hangingPunct="1">
              <a:lnSpc>
                <a:spcPct val="100000"/>
              </a:lnSpc>
              <a:spcBef>
                <a:spcPts val="600"/>
              </a:spcBef>
              <a:buFont typeface="Arial" panose="020B0604020202020204" pitchFamily="34" charset="0"/>
              <a:buChar char="•"/>
            </a:pPr>
            <a:r>
              <a:rPr lang="en-US" sz="1800" dirty="0">
                <a:latin typeface="Aptos" panose="020B0004020202020204" pitchFamily="34" charset="0"/>
              </a:rPr>
              <a:t>Apply the Gravity Model using both Excel and Python (</a:t>
            </a:r>
            <a:r>
              <a:rPr lang="en-US" sz="1800" dirty="0" err="1">
                <a:latin typeface="Aptos" panose="020B0004020202020204" pitchFamily="34" charset="0"/>
              </a:rPr>
              <a:t>Colab</a:t>
            </a:r>
            <a:r>
              <a:rPr lang="en-US" sz="1800" dirty="0">
                <a:latin typeface="Aptos" panose="020B0004020202020204" pitchFamily="34" charset="0"/>
              </a:rPr>
              <a:t>) for small Origin-Destination (OD) systems.</a:t>
            </a:r>
          </a:p>
          <a:p>
            <a:pPr marL="285750" indent="-285750" defTabSz="914400" hangingPunct="1">
              <a:lnSpc>
                <a:spcPct val="100000"/>
              </a:lnSpc>
              <a:spcBef>
                <a:spcPts val="600"/>
              </a:spcBef>
              <a:buFont typeface="Arial" panose="020B0604020202020204" pitchFamily="34" charset="0"/>
              <a:buChar char="•"/>
            </a:pPr>
            <a:r>
              <a:rPr lang="en-US" sz="1800" dirty="0">
                <a:latin typeface="Aptos" panose="020B0004020202020204" pitchFamily="34" charset="0"/>
              </a:rPr>
              <a:t>Use exponential deterrence functions and experiment with different β (beta) values to calibrate trip flows.</a:t>
            </a:r>
          </a:p>
          <a:p>
            <a:pPr marL="285750" indent="-285750" defTabSz="914400" hangingPunct="1">
              <a:lnSpc>
                <a:spcPct val="100000"/>
              </a:lnSpc>
              <a:spcBef>
                <a:spcPts val="600"/>
              </a:spcBef>
              <a:buFont typeface="Arial" panose="020B0604020202020204" pitchFamily="34" charset="0"/>
              <a:buChar char="•"/>
            </a:pPr>
            <a:r>
              <a:rPr lang="en-US" sz="1800" dirty="0">
                <a:latin typeface="Aptos" panose="020B0004020202020204" pitchFamily="34" charset="0"/>
              </a:rPr>
              <a:t>Analyze convergence patterns and evaluate average trip length and friction curves from the model output.</a:t>
            </a:r>
          </a:p>
          <a:p>
            <a:pPr marL="285750" indent="-285750" defTabSz="914400" hangingPunct="1">
              <a:lnSpc>
                <a:spcPct val="100000"/>
              </a:lnSpc>
              <a:spcBef>
                <a:spcPts val="600"/>
              </a:spcBef>
              <a:buFont typeface="Arial" panose="020B0604020202020204" pitchFamily="34" charset="0"/>
              <a:buChar char="•"/>
            </a:pPr>
            <a:r>
              <a:rPr lang="en-US" sz="1800" dirty="0">
                <a:latin typeface="Aptos" panose="020B0004020202020204" pitchFamily="34" charset="0"/>
              </a:rPr>
              <a:t>Manually define and apply custom friction factors (</a:t>
            </a:r>
            <a:r>
              <a:rPr lang="en-US" sz="1800" dirty="0" err="1">
                <a:latin typeface="Aptos" panose="020B0004020202020204" pitchFamily="34" charset="0"/>
              </a:rPr>
              <a:t>Fij</a:t>
            </a:r>
            <a:r>
              <a:rPr lang="en-US" sz="1800" dirty="0">
                <a:latin typeface="Aptos" panose="020B0004020202020204" pitchFamily="34" charset="0"/>
              </a:rPr>
              <a:t>) and assess their impact on trip distribution.</a:t>
            </a:r>
          </a:p>
          <a:p>
            <a:pPr marL="285750" indent="-285750" defTabSz="914400" hangingPunct="1">
              <a:lnSpc>
                <a:spcPct val="100000"/>
              </a:lnSpc>
              <a:spcBef>
                <a:spcPts val="600"/>
              </a:spcBef>
              <a:buFont typeface="Arial" panose="020B0604020202020204" pitchFamily="34" charset="0"/>
              <a:buChar char="•"/>
            </a:pPr>
            <a:r>
              <a:rPr lang="en-US" sz="1800" dirty="0">
                <a:latin typeface="Aptos" panose="020B0004020202020204" pitchFamily="34" charset="0"/>
              </a:rPr>
              <a:t>Use regression modeling to predict transport demand based on real-world transport features (as an advanced application).</a:t>
            </a:r>
          </a:p>
          <a:p>
            <a:pPr marL="285750" indent="-285750" defTabSz="914400" hangingPunct="1">
              <a:lnSpc>
                <a:spcPct val="100000"/>
              </a:lnSpc>
              <a:spcBef>
                <a:spcPts val="600"/>
              </a:spcBef>
              <a:buFont typeface="Arial" panose="020B0604020202020204" pitchFamily="34" charset="0"/>
              <a:buChar char="•"/>
            </a:pPr>
            <a:r>
              <a:rPr lang="en-US" sz="1800" dirty="0">
                <a:latin typeface="Aptos" panose="020B0004020202020204" pitchFamily="34" charset="0"/>
              </a:rPr>
              <a:t>Summarize and report modeling results clearly through visualizations, trip matrices, and analytical interpretations.</a:t>
            </a:r>
          </a:p>
        </p:txBody>
      </p:sp>
      <p:sp>
        <p:nvSpPr>
          <p:cNvPr id="4" name="object 6">
            <a:extLst>
              <a:ext uri="{FF2B5EF4-FFF2-40B4-BE49-F238E27FC236}">
                <a16:creationId xmlns:a16="http://schemas.microsoft.com/office/drawing/2014/main" id="{1143E919-D231-24DB-1BBE-EA2D3A40EE65}"/>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5" name="object 6">
            <a:extLst>
              <a:ext uri="{FF2B5EF4-FFF2-40B4-BE49-F238E27FC236}">
                <a16:creationId xmlns:a16="http://schemas.microsoft.com/office/drawing/2014/main" id="{B90B53DF-C568-CEA6-BF63-FFEFEE9ABFEF}"/>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to Transport Modeling</a:t>
            </a:r>
            <a:endParaRPr lang="en-GB" b="1" dirty="0">
              <a:latin typeface="Aptos" panose="020B0004020202020204" pitchFamily="34" charset="0"/>
            </a:endParaRPr>
          </a:p>
        </p:txBody>
      </p:sp>
    </p:spTree>
    <p:extLst>
      <p:ext uri="{BB962C8B-B14F-4D97-AF65-F5344CB8AC3E}">
        <p14:creationId xmlns:p14="http://schemas.microsoft.com/office/powerpoint/2010/main" val="9803115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99332A-9052-0167-56B5-6BC3C358650E}"/>
            </a:ext>
          </a:extLst>
        </p:cNvPr>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3AD746B8-B114-F58B-2CCE-891873546B77}"/>
              </a:ext>
            </a:extLst>
          </p:cNvPr>
          <p:cNvSpPr>
            <a:spLocks noGrp="1"/>
          </p:cNvSpPr>
          <p:nvPr>
            <p:ph type="sldNum" sz="quarter" idx="7"/>
          </p:nvPr>
        </p:nvSpPr>
        <p:spPr>
          <a:xfrm>
            <a:off x="5966240" y="6301120"/>
            <a:ext cx="253274" cy="241092"/>
          </a:xfrm>
        </p:spPr>
        <p:txBody>
          <a:bodyPr/>
          <a:lstStyle/>
          <a:p>
            <a:pPr marL="103685">
              <a:lnSpc>
                <a:spcPts val="1633"/>
              </a:lnSpc>
            </a:pPr>
            <a:fld id="{81D60167-4931-47E6-BA6A-407CBD079E47}" type="slidenum">
              <a:rPr lang="en-AT" spc="-64" smtClean="0"/>
              <a:pPr marL="103685">
                <a:lnSpc>
                  <a:spcPts val="1633"/>
                </a:lnSpc>
              </a:pPr>
              <a:t>9</a:t>
            </a:fld>
            <a:endParaRPr lang="en-AT" spc="-64" dirty="0"/>
          </a:p>
        </p:txBody>
      </p:sp>
      <p:sp>
        <p:nvSpPr>
          <p:cNvPr id="6" name="object 3">
            <a:extLst>
              <a:ext uri="{FF2B5EF4-FFF2-40B4-BE49-F238E27FC236}">
                <a16:creationId xmlns:a16="http://schemas.microsoft.com/office/drawing/2014/main" id="{F261F66F-0E2D-99E5-8AC7-9CA11FF465DB}"/>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0.3. Reference to the corresponding lecture (10)</a:t>
            </a:r>
            <a:endParaRPr lang="en-GB" sz="3200" b="1" dirty="0">
              <a:solidFill>
                <a:schemeClr val="tx1"/>
              </a:solidFill>
              <a:latin typeface="Aptos" panose="020B0004020202020204" pitchFamily="34" charset="0"/>
              <a:cs typeface="Arial"/>
            </a:endParaRPr>
          </a:p>
        </p:txBody>
      </p:sp>
      <p:sp>
        <p:nvSpPr>
          <p:cNvPr id="14" name="object 2">
            <a:extLst>
              <a:ext uri="{FF2B5EF4-FFF2-40B4-BE49-F238E27FC236}">
                <a16:creationId xmlns:a16="http://schemas.microsoft.com/office/drawing/2014/main" id="{718EBE0C-FE5E-2E0B-561D-6FD342D7FB07}"/>
              </a:ext>
            </a:extLst>
          </p:cNvPr>
          <p:cNvSpPr txBox="1">
            <a:spLocks/>
          </p:cNvSpPr>
          <p:nvPr/>
        </p:nvSpPr>
        <p:spPr>
          <a:xfrm>
            <a:off x="726281" y="432621"/>
            <a:ext cx="4719926" cy="385820"/>
          </a:xfrm>
          <a:prstGeom prst="rect">
            <a:avLst/>
          </a:prstGeom>
          <a:solidFill>
            <a:srgbClr val="FD001F"/>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vert="horz" wrap="square" lIns="0" tIns="16329" rIns="0" bIns="0" rtlCol="0">
            <a:spAutoFit/>
          </a:bodyPr>
          <a:lstStyle>
            <a:lvl1pPr marL="0" marR="0" indent="0" algn="l" defTabSz="1219154" rtl="0" latinLnBrk="0">
              <a:lnSpc>
                <a:spcPct val="80000"/>
              </a:lnSpc>
              <a:spcBef>
                <a:spcPts val="0"/>
              </a:spcBef>
              <a:spcAft>
                <a:spcPts val="0"/>
              </a:spcAft>
              <a:buClrTx/>
              <a:buSzTx/>
              <a:buFontTx/>
              <a:buNone/>
              <a:tabLst/>
              <a:defRPr sz="1800" b="0" i="1" u="none" strike="noStrike" cap="none" spc="-85" baseline="0">
                <a:solidFill>
                  <a:srgbClr val="FD001F"/>
                </a:solidFill>
                <a:uFillTx/>
                <a:latin typeface="Calibri"/>
                <a:ea typeface="+mn-ea"/>
                <a:cs typeface="Calibri"/>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marL="22043" hangingPunct="1">
              <a:lnSpc>
                <a:spcPct val="100000"/>
              </a:lnSpc>
              <a:spcBef>
                <a:spcPts val="129"/>
              </a:spcBef>
            </a:pPr>
            <a:r>
              <a:rPr lang="en-US" sz="2400" b="1">
                <a:solidFill>
                  <a:schemeClr val="bg1"/>
                </a:solidFill>
                <a:latin typeface="Aptos" panose="020B0004020202020204" pitchFamily="34" charset="0"/>
              </a:rPr>
              <a:t>0. </a:t>
            </a:r>
            <a:r>
              <a:rPr lang="en-US" sz="2400" b="1">
                <a:solidFill>
                  <a:schemeClr val="bg1"/>
                </a:solidFill>
                <a:latin typeface="Calibri" panose="020F0502020204030204" pitchFamily="34" charset="0"/>
                <a:cs typeface="Calibri" panose="020F0502020204030204" pitchFamily="34" charset="0"/>
              </a:rPr>
              <a:t>Objectives and Learning Outcomes</a:t>
            </a:r>
            <a:endParaRPr lang="en-US" sz="2400" b="1" spc="-13" dirty="0">
              <a:solidFill>
                <a:schemeClr val="bg1"/>
              </a:solidFill>
              <a:latin typeface="Aptos" panose="020B0004020202020204" pitchFamily="34" charset="0"/>
            </a:endParaRPr>
          </a:p>
        </p:txBody>
      </p:sp>
      <p:sp>
        <p:nvSpPr>
          <p:cNvPr id="2" name="Content Placeholder 2">
            <a:extLst>
              <a:ext uri="{FF2B5EF4-FFF2-40B4-BE49-F238E27FC236}">
                <a16:creationId xmlns:a16="http://schemas.microsoft.com/office/drawing/2014/main" id="{EDD412E2-406B-0597-868B-3A58872B1E6A}"/>
              </a:ext>
            </a:extLst>
          </p:cNvPr>
          <p:cNvSpPr txBox="1">
            <a:spLocks/>
          </p:cNvSpPr>
          <p:nvPr/>
        </p:nvSpPr>
        <p:spPr>
          <a:xfrm>
            <a:off x="763501" y="1354777"/>
            <a:ext cx="10515600" cy="4351338"/>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285750" indent="-285750" defTabSz="914400" hangingPunct="1">
              <a:lnSpc>
                <a:spcPct val="100000"/>
              </a:lnSpc>
              <a:spcBef>
                <a:spcPts val="600"/>
              </a:spcBef>
              <a:buFont typeface="Arial" panose="020B0604020202020204" pitchFamily="34" charset="0"/>
              <a:buChar char="•"/>
            </a:pPr>
            <a:r>
              <a:rPr lang="en-US" sz="1600" b="1" dirty="0">
                <a:latin typeface="Aptos" panose="020B0004020202020204" pitchFamily="34" charset="0"/>
              </a:rPr>
              <a:t>In Lecture 10, You Were Introduced To:</a:t>
            </a:r>
          </a:p>
          <a:p>
            <a:pPr marL="873572" lvl="1" indent="-285750" defTabSz="914400" hangingPunct="1">
              <a:lnSpc>
                <a:spcPct val="100000"/>
              </a:lnSpc>
              <a:spcBef>
                <a:spcPts val="600"/>
              </a:spcBef>
              <a:buFont typeface="Arial" panose="020B0604020202020204" pitchFamily="34" charset="0"/>
              <a:buChar char="•"/>
            </a:pPr>
            <a:r>
              <a:rPr lang="en-US" sz="1600" dirty="0">
                <a:latin typeface="Aptos" panose="020B0004020202020204" pitchFamily="34" charset="0"/>
              </a:rPr>
              <a:t>The Four-Step Transport Model, including:</a:t>
            </a:r>
          </a:p>
          <a:p>
            <a:pPr marL="1461394" lvl="2" indent="-285750" defTabSz="914400" hangingPunct="1">
              <a:lnSpc>
                <a:spcPct val="100000"/>
              </a:lnSpc>
              <a:spcBef>
                <a:spcPts val="600"/>
              </a:spcBef>
              <a:buFont typeface="Arial" panose="020B0604020202020204" pitchFamily="34" charset="0"/>
              <a:buChar char="•"/>
            </a:pPr>
            <a:r>
              <a:rPr lang="en-US" sz="1600" dirty="0">
                <a:latin typeface="Aptos" panose="020B0004020202020204" pitchFamily="34" charset="0"/>
              </a:rPr>
              <a:t>Trip Generation (Step 1)</a:t>
            </a:r>
          </a:p>
          <a:p>
            <a:pPr marL="1461394" lvl="2" indent="-285750" defTabSz="914400" hangingPunct="1">
              <a:lnSpc>
                <a:spcPct val="100000"/>
              </a:lnSpc>
              <a:spcBef>
                <a:spcPts val="600"/>
              </a:spcBef>
              <a:buFont typeface="Arial" panose="020B0604020202020204" pitchFamily="34" charset="0"/>
              <a:buChar char="•"/>
            </a:pPr>
            <a:r>
              <a:rPr lang="en-US" sz="1600" dirty="0">
                <a:latin typeface="Aptos" panose="020B0004020202020204" pitchFamily="34" charset="0"/>
              </a:rPr>
              <a:t>Trip Distribution (Step 2)</a:t>
            </a:r>
          </a:p>
          <a:p>
            <a:pPr marL="1461394" lvl="2" indent="-285750" defTabSz="914400" hangingPunct="1">
              <a:lnSpc>
                <a:spcPct val="100000"/>
              </a:lnSpc>
              <a:spcBef>
                <a:spcPts val="600"/>
              </a:spcBef>
              <a:buFont typeface="Arial" panose="020B0604020202020204" pitchFamily="34" charset="0"/>
              <a:buChar char="•"/>
            </a:pPr>
            <a:r>
              <a:rPr lang="en-US" sz="1600" dirty="0">
                <a:latin typeface="Aptos" panose="020B0004020202020204" pitchFamily="34" charset="0"/>
              </a:rPr>
              <a:t>Mode Choice and Assignment (Step 3 &amp; 4)</a:t>
            </a:r>
          </a:p>
          <a:p>
            <a:pPr marL="873572" lvl="1" indent="-285750" defTabSz="914400" hangingPunct="1">
              <a:lnSpc>
                <a:spcPct val="100000"/>
              </a:lnSpc>
              <a:spcBef>
                <a:spcPts val="600"/>
              </a:spcBef>
              <a:buFont typeface="Arial" panose="020B0604020202020204" pitchFamily="34" charset="0"/>
              <a:buChar char="•"/>
            </a:pPr>
            <a:r>
              <a:rPr lang="en-US" sz="1600" dirty="0">
                <a:latin typeface="Aptos" panose="020B0004020202020204" pitchFamily="34" charset="0"/>
              </a:rPr>
              <a:t>The conceptual purpose of trip distribution — matching trip origins and destinations</a:t>
            </a:r>
          </a:p>
          <a:p>
            <a:pPr marL="873572" lvl="1" indent="-285750" defTabSz="914400" hangingPunct="1">
              <a:lnSpc>
                <a:spcPct val="100000"/>
              </a:lnSpc>
              <a:spcBef>
                <a:spcPts val="600"/>
              </a:spcBef>
              <a:buFont typeface="Arial" panose="020B0604020202020204" pitchFamily="34" charset="0"/>
              <a:buChar char="•"/>
            </a:pPr>
            <a:r>
              <a:rPr lang="en-US" sz="1600" dirty="0">
                <a:latin typeface="Aptos" panose="020B0004020202020204" pitchFamily="34" charset="0"/>
              </a:rPr>
              <a:t>General mention of Gravity Models as one approach (without equations or calibration)</a:t>
            </a:r>
          </a:p>
          <a:p>
            <a:pPr marL="873572" lvl="1" indent="-285750" defTabSz="914400" hangingPunct="1">
              <a:lnSpc>
                <a:spcPct val="100000"/>
              </a:lnSpc>
              <a:spcBef>
                <a:spcPts val="600"/>
              </a:spcBef>
              <a:buFont typeface="Arial" panose="020B0604020202020204" pitchFamily="34" charset="0"/>
              <a:buChar char="•"/>
            </a:pPr>
            <a:r>
              <a:rPr lang="en-US" sz="1600" dirty="0">
                <a:latin typeface="Aptos" panose="020B0004020202020204" pitchFamily="34" charset="0"/>
              </a:rPr>
              <a:t>The importance of model structure and input quality in transport forecasting</a:t>
            </a:r>
          </a:p>
          <a:p>
            <a:pPr marL="873572" lvl="1" indent="-285750" defTabSz="914400" hangingPunct="1">
              <a:lnSpc>
                <a:spcPct val="100000"/>
              </a:lnSpc>
              <a:spcBef>
                <a:spcPts val="600"/>
              </a:spcBef>
              <a:buFont typeface="Arial" panose="020B0604020202020204" pitchFamily="34" charset="0"/>
              <a:buChar char="•"/>
            </a:pPr>
            <a:endParaRPr lang="en-US" sz="1600" dirty="0">
              <a:latin typeface="Aptos" panose="020B0004020202020204" pitchFamily="34" charset="0"/>
            </a:endParaRPr>
          </a:p>
          <a:p>
            <a:pPr marL="285750" indent="-285750" defTabSz="914400" hangingPunct="1">
              <a:lnSpc>
                <a:spcPct val="100000"/>
              </a:lnSpc>
              <a:spcBef>
                <a:spcPts val="600"/>
              </a:spcBef>
              <a:buFont typeface="Arial" panose="020B0604020202020204" pitchFamily="34" charset="0"/>
              <a:buChar char="•"/>
            </a:pPr>
            <a:r>
              <a:rPr lang="en-US" sz="1600" b="1" dirty="0">
                <a:latin typeface="Aptos" panose="020B0004020202020204" pitchFamily="34" charset="0"/>
              </a:rPr>
              <a:t>Why This Context Matters for Lab 06:</a:t>
            </a:r>
          </a:p>
          <a:p>
            <a:pPr marL="873572" lvl="1" indent="-285750" defTabSz="914400" hangingPunct="1">
              <a:lnSpc>
                <a:spcPct val="100000"/>
              </a:lnSpc>
              <a:spcBef>
                <a:spcPts val="600"/>
              </a:spcBef>
              <a:buFont typeface="Arial" panose="020B0604020202020204" pitchFamily="34" charset="0"/>
              <a:buChar char="•"/>
            </a:pPr>
            <a:r>
              <a:rPr lang="en-US" sz="1600" dirty="0">
                <a:latin typeface="Aptos" panose="020B0004020202020204" pitchFamily="34" charset="0"/>
              </a:rPr>
              <a:t>Lab 06 focuses in-depth on Step 2: Trip Distribution</a:t>
            </a:r>
          </a:p>
          <a:p>
            <a:pPr marL="873572" lvl="1" indent="-285750" defTabSz="914400" hangingPunct="1">
              <a:lnSpc>
                <a:spcPct val="100000"/>
              </a:lnSpc>
              <a:spcBef>
                <a:spcPts val="600"/>
              </a:spcBef>
              <a:buFont typeface="Arial" panose="020B0604020202020204" pitchFamily="34" charset="0"/>
              <a:buChar char="•"/>
            </a:pPr>
            <a:r>
              <a:rPr lang="en-US" sz="1600" dirty="0">
                <a:latin typeface="Aptos" panose="020B0004020202020204" pitchFamily="34" charset="0"/>
              </a:rPr>
              <a:t>You apply inputs from Step 1 (Production &amp; Attraction) in both manual and coded modeling</a:t>
            </a:r>
          </a:p>
          <a:p>
            <a:pPr marL="873572" lvl="1" indent="-285750" defTabSz="914400" hangingPunct="1">
              <a:lnSpc>
                <a:spcPct val="100000"/>
              </a:lnSpc>
              <a:spcBef>
                <a:spcPts val="600"/>
              </a:spcBef>
              <a:buFont typeface="Arial" panose="020B0604020202020204" pitchFamily="34" charset="0"/>
              <a:buChar char="•"/>
            </a:pPr>
            <a:r>
              <a:rPr lang="en-US" sz="1600" dirty="0">
                <a:latin typeface="Aptos" panose="020B0004020202020204" pitchFamily="34" charset="0"/>
              </a:rPr>
              <a:t>This is where theory becomes calculation: you’ll build OD matrices, apply friction functions, and analyze trip flows</a:t>
            </a:r>
          </a:p>
          <a:p>
            <a:pPr marL="873572" lvl="1" indent="-285750" defTabSz="914400" hangingPunct="1">
              <a:lnSpc>
                <a:spcPct val="100000"/>
              </a:lnSpc>
              <a:spcBef>
                <a:spcPts val="600"/>
              </a:spcBef>
              <a:buFont typeface="Arial" panose="020B0604020202020204" pitchFamily="34" charset="0"/>
              <a:buChar char="•"/>
            </a:pPr>
            <a:r>
              <a:rPr lang="en-US" sz="1600" dirty="0">
                <a:latin typeface="Aptos" panose="020B0004020202020204" pitchFamily="34" charset="0"/>
              </a:rPr>
              <a:t>Gravity Model implementation helps you explore how β values and cost impedance influence spatial patterns</a:t>
            </a:r>
          </a:p>
        </p:txBody>
      </p:sp>
      <p:sp>
        <p:nvSpPr>
          <p:cNvPr id="4" name="object 6">
            <a:extLst>
              <a:ext uri="{FF2B5EF4-FFF2-40B4-BE49-F238E27FC236}">
                <a16:creationId xmlns:a16="http://schemas.microsoft.com/office/drawing/2014/main" id="{37108B39-46F4-FBBF-2301-2CBC1105F244}"/>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Modeling and Simulation</a:t>
            </a:r>
            <a:endParaRPr spc="-13" dirty="0">
              <a:solidFill>
                <a:prstClr val="black"/>
              </a:solidFill>
            </a:endParaRPr>
          </a:p>
        </p:txBody>
      </p:sp>
      <p:sp>
        <p:nvSpPr>
          <p:cNvPr id="5" name="object 6">
            <a:extLst>
              <a:ext uri="{FF2B5EF4-FFF2-40B4-BE49-F238E27FC236}">
                <a16:creationId xmlns:a16="http://schemas.microsoft.com/office/drawing/2014/main" id="{102D7652-CB51-9E18-6B2D-FF1F8A989159}"/>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to Transport Modeling</a:t>
            </a:r>
            <a:endParaRPr lang="en-GB" b="1" dirty="0">
              <a:latin typeface="Aptos" panose="020B0004020202020204" pitchFamily="34" charset="0"/>
            </a:endParaRPr>
          </a:p>
        </p:txBody>
      </p:sp>
    </p:spTree>
    <p:extLst>
      <p:ext uri="{BB962C8B-B14F-4D97-AF65-F5344CB8AC3E}">
        <p14:creationId xmlns:p14="http://schemas.microsoft.com/office/powerpoint/2010/main" val="471275360"/>
      </p:ext>
    </p:extLst>
  </p:cSld>
  <p:clrMapOvr>
    <a:masterClrMapping/>
  </p:clrMapOvr>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8C43DBB-F420-4FE1-91D6-E1D9D21BA346}"/>
</file>

<file path=customXml/itemProps2.xml><?xml version="1.0" encoding="utf-8"?>
<ds:datastoreItem xmlns:ds="http://schemas.openxmlformats.org/officeDocument/2006/customXml" ds:itemID="{065DF086-0EAC-4629-BE9C-33DF98D26663}">
  <ds:schemaRefs>
    <ds:schemaRef ds:uri="http://purl.org/dc/elements/1.1/"/>
    <ds:schemaRef ds:uri="http://schemas.microsoft.com/office/2006/metadata/properties"/>
    <ds:schemaRef ds:uri="http://www.w3.org/XML/1998/namespace"/>
    <ds:schemaRef ds:uri="http://schemas.microsoft.com/office/infopath/2007/PartnerControls"/>
    <ds:schemaRef ds:uri="http://purl.org/dc/terms/"/>
    <ds:schemaRef ds:uri="http://schemas.microsoft.com/office/2006/documentManagement/types"/>
    <ds:schemaRef ds:uri="597320a7-26c9-4ada-a5d3-9ce4cfbbe2be"/>
    <ds:schemaRef ds:uri="http://schemas.openxmlformats.org/package/2006/metadata/core-properties"/>
    <ds:schemaRef ds:uri="d7c2d7e5-d637-40e7-a03d-32f79b35a394"/>
    <ds:schemaRef ds:uri="http://purl.org/dc/dcmitype/"/>
  </ds:schemaRefs>
</ds:datastoreItem>
</file>

<file path=customXml/itemProps3.xml><?xml version="1.0" encoding="utf-8"?>
<ds:datastoreItem xmlns:ds="http://schemas.openxmlformats.org/officeDocument/2006/customXml" ds:itemID="{5167823F-587A-477D-BE82-6BCC301C67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1706</TotalTime>
  <Words>3312</Words>
  <Application>Microsoft Office PowerPoint</Application>
  <PresentationFormat>Widescreen</PresentationFormat>
  <Paragraphs>590</Paragraphs>
  <Slides>45</Slides>
  <Notes>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45</vt:i4>
      </vt:variant>
    </vt:vector>
  </HeadingPairs>
  <TitlesOfParts>
    <vt:vector size="54" baseType="lpstr">
      <vt:lpstr>Aptos</vt:lpstr>
      <vt:lpstr>Arial</vt:lpstr>
      <vt:lpstr>Arial Rounded MT Bold</vt:lpstr>
      <vt:lpstr>Calibri</vt:lpstr>
      <vt:lpstr>Helvetica Neue</vt:lpstr>
      <vt:lpstr>Helvetica Neue Medium</vt:lpstr>
      <vt:lpstr>Montserrat Regular</vt:lpstr>
      <vt:lpstr>21_BasicWhite</vt:lpstr>
      <vt:lpstr>Office Theme</vt:lpstr>
      <vt:lpstr>Transport Research and Analysis</vt:lpstr>
      <vt:lpstr>PowerPoint Presentation</vt:lpstr>
      <vt:lpstr>Table of Contents</vt:lpstr>
      <vt:lpstr>Table of Contents</vt:lpstr>
      <vt:lpstr>PowerPoint Presentation</vt:lpstr>
      <vt:lpstr>0. Objectives and Learning Outcomes</vt:lpstr>
      <vt:lpstr>0. Objectives and Learning Outcomes</vt:lpstr>
      <vt:lpstr>PowerPoint Presentation</vt:lpstr>
      <vt:lpstr>PowerPoint Presentation</vt:lpstr>
      <vt:lpstr>PowerPoint Presentation</vt:lpstr>
      <vt:lpstr>1. Introduction to Transport Modelling</vt:lpstr>
      <vt:lpstr>1. Introduction to Transport Modelling</vt:lpstr>
      <vt:lpstr>1. Introduction to Transport Modelling</vt:lpstr>
      <vt:lpstr>PowerPoint Presentation</vt:lpstr>
      <vt:lpstr>2. The Gravity Model</vt:lpstr>
      <vt:lpstr>2. The Gravity Model</vt:lpstr>
      <vt:lpstr>2. The Gravity Model</vt:lpstr>
      <vt:lpstr>2. The Gravity Model</vt:lpstr>
      <vt:lpstr>PowerPoint Presentation</vt:lpstr>
      <vt:lpstr>3. Zoning in Transport Planning</vt:lpstr>
      <vt:lpstr>3. Zoning in Transport Planning</vt:lpstr>
      <vt:lpstr>3. Zoning in Transport Planning</vt:lpstr>
      <vt:lpstr>3. Zoning in Transport Planning</vt:lpstr>
      <vt:lpstr>PowerPoint Presentation</vt:lpstr>
      <vt:lpstr>4. Input Data</vt:lpstr>
      <vt:lpstr>4. Input Data</vt:lpstr>
      <vt:lpstr>4. Input Data</vt:lpstr>
      <vt:lpstr>4. Input Data</vt:lpstr>
      <vt:lpstr>4. Input Data</vt:lpstr>
      <vt:lpstr>4. Input Data</vt:lpstr>
      <vt:lpstr>PowerPoint Presentation</vt:lpstr>
      <vt:lpstr>5. Practical Example</vt:lpstr>
      <vt:lpstr>5. Practical Example</vt:lpstr>
      <vt:lpstr>5. Practical Example</vt:lpstr>
      <vt:lpstr>5. Practical Example</vt:lpstr>
      <vt:lpstr>5. Practical Example</vt:lpstr>
      <vt:lpstr>5. Practical Example</vt:lpstr>
      <vt:lpstr>5. Practical Example</vt:lpstr>
      <vt:lpstr>5. Practical Example</vt:lpstr>
      <vt:lpstr>PowerPoint Presentation</vt:lpstr>
      <vt:lpstr>6. Homework Assignment</vt:lpstr>
      <vt:lpstr>6. Homework Assignment</vt:lpstr>
      <vt:lpstr>6. Homework Assignment</vt:lpstr>
      <vt:lpstr>6. Homework Assignment</vt:lpstr>
      <vt:lpstr>Thank you for your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Wojciech Kustra</cp:lastModifiedBy>
  <cp:revision>83</cp:revision>
  <dcterms:modified xsi:type="dcterms:W3CDTF">2026-05-04T16:27:52Z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