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22" r:id="rId4"/>
  </p:sldMasterIdLst>
  <p:notesMasterIdLst>
    <p:notesMasterId r:id="rId63"/>
  </p:notesMasterIdLst>
  <p:handoutMasterIdLst>
    <p:handoutMasterId r:id="rId64"/>
  </p:handoutMasterIdLst>
  <p:sldIdLst>
    <p:sldId id="411" r:id="rId5"/>
    <p:sldId id="413" r:id="rId6"/>
    <p:sldId id="415" r:id="rId7"/>
    <p:sldId id="424" r:id="rId8"/>
    <p:sldId id="423" r:id="rId9"/>
    <p:sldId id="425" r:id="rId10"/>
    <p:sldId id="426" r:id="rId11"/>
    <p:sldId id="427" r:id="rId12"/>
    <p:sldId id="434" r:id="rId13"/>
    <p:sldId id="448" r:id="rId14"/>
    <p:sldId id="422" r:id="rId15"/>
    <p:sldId id="429" r:id="rId16"/>
    <p:sldId id="430" r:id="rId17"/>
    <p:sldId id="431" r:id="rId18"/>
    <p:sldId id="432" r:id="rId19"/>
    <p:sldId id="433" r:id="rId20"/>
    <p:sldId id="437" r:id="rId21"/>
    <p:sldId id="438" r:id="rId22"/>
    <p:sldId id="439" r:id="rId23"/>
    <p:sldId id="441" r:id="rId24"/>
    <p:sldId id="440" r:id="rId25"/>
    <p:sldId id="442" r:id="rId26"/>
    <p:sldId id="443" r:id="rId27"/>
    <p:sldId id="444" r:id="rId28"/>
    <p:sldId id="445" r:id="rId29"/>
    <p:sldId id="446" r:id="rId30"/>
    <p:sldId id="449" r:id="rId31"/>
    <p:sldId id="450" r:id="rId32"/>
    <p:sldId id="455" r:id="rId33"/>
    <p:sldId id="451" r:id="rId34"/>
    <p:sldId id="452" r:id="rId35"/>
    <p:sldId id="454" r:id="rId36"/>
    <p:sldId id="456" r:id="rId37"/>
    <p:sldId id="457" r:id="rId38"/>
    <p:sldId id="458" r:id="rId39"/>
    <p:sldId id="459" r:id="rId40"/>
    <p:sldId id="436" r:id="rId41"/>
    <p:sldId id="460" r:id="rId42"/>
    <p:sldId id="461" r:id="rId43"/>
    <p:sldId id="462" r:id="rId44"/>
    <p:sldId id="463" r:id="rId45"/>
    <p:sldId id="464" r:id="rId46"/>
    <p:sldId id="466" r:id="rId47"/>
    <p:sldId id="465" r:id="rId48"/>
    <p:sldId id="467" r:id="rId49"/>
    <p:sldId id="470" r:id="rId50"/>
    <p:sldId id="471" r:id="rId51"/>
    <p:sldId id="472" r:id="rId52"/>
    <p:sldId id="473" r:id="rId53"/>
    <p:sldId id="475" r:id="rId54"/>
    <p:sldId id="474" r:id="rId55"/>
    <p:sldId id="476" r:id="rId56"/>
    <p:sldId id="477" r:id="rId57"/>
    <p:sldId id="479" r:id="rId58"/>
    <p:sldId id="480" r:id="rId59"/>
    <p:sldId id="481" r:id="rId60"/>
    <p:sldId id="482" r:id="rId61"/>
    <p:sldId id="483" r:id="rId6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E36AF8D-5BEB-E041-9101-0495C1E2400F}">
          <p14:sldIdLst>
            <p14:sldId id="411"/>
            <p14:sldId id="413"/>
            <p14:sldId id="415"/>
            <p14:sldId id="424"/>
            <p14:sldId id="423"/>
            <p14:sldId id="425"/>
            <p14:sldId id="426"/>
            <p14:sldId id="427"/>
            <p14:sldId id="434"/>
            <p14:sldId id="448"/>
            <p14:sldId id="422"/>
            <p14:sldId id="429"/>
            <p14:sldId id="430"/>
            <p14:sldId id="431"/>
            <p14:sldId id="432"/>
            <p14:sldId id="433"/>
            <p14:sldId id="437"/>
            <p14:sldId id="438"/>
            <p14:sldId id="439"/>
            <p14:sldId id="441"/>
            <p14:sldId id="440"/>
            <p14:sldId id="442"/>
            <p14:sldId id="443"/>
            <p14:sldId id="444"/>
            <p14:sldId id="445"/>
            <p14:sldId id="446"/>
            <p14:sldId id="449"/>
            <p14:sldId id="450"/>
            <p14:sldId id="455"/>
            <p14:sldId id="451"/>
            <p14:sldId id="452"/>
            <p14:sldId id="454"/>
            <p14:sldId id="456"/>
            <p14:sldId id="457"/>
            <p14:sldId id="458"/>
            <p14:sldId id="459"/>
            <p14:sldId id="436"/>
            <p14:sldId id="460"/>
            <p14:sldId id="461"/>
            <p14:sldId id="462"/>
            <p14:sldId id="463"/>
            <p14:sldId id="464"/>
            <p14:sldId id="466"/>
            <p14:sldId id="465"/>
            <p14:sldId id="467"/>
            <p14:sldId id="470"/>
            <p14:sldId id="471"/>
            <p14:sldId id="472"/>
            <p14:sldId id="473"/>
            <p14:sldId id="475"/>
            <p14:sldId id="474"/>
            <p14:sldId id="476"/>
            <p14:sldId id="477"/>
            <p14:sldId id="479"/>
            <p14:sldId id="480"/>
            <p14:sldId id="481"/>
            <p14:sldId id="482"/>
            <p14:sldId id="48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2B60"/>
    <a:srgbClr val="E4067E"/>
    <a:srgbClr val="5BC3D5"/>
    <a:srgbClr val="4D6076"/>
    <a:srgbClr val="FF841D"/>
    <a:srgbClr val="FF6600"/>
    <a:srgbClr val="CC3300"/>
    <a:srgbClr val="47ADBF"/>
    <a:srgbClr val="4FBFD3"/>
    <a:srgbClr val="C9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8944AF-9576-49E2-8F21-DB1D4AC92E6C}" v="1" dt="2025-07-22T14:32:36.476"/>
    <p1510:client id="{53946EF4-E4BA-4D58-9DC4-1326ED2F16DF}" v="1" dt="2025-07-22T14:31:15.871"/>
    <p1510:client id="{72943493-F6B1-495D-B6E9-E19D8FBD628A}" v="2" dt="2025-07-22T14:48:45.9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Kujunduslaad 1 – rõhk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Kujunduslaad 1 – rõhk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46"/>
    <p:restoredTop sz="94699"/>
  </p:normalViewPr>
  <p:slideViewPr>
    <p:cSldViewPr snapToGrid="0">
      <p:cViewPr varScale="1">
        <p:scale>
          <a:sx n="70" d="100"/>
          <a:sy n="70" d="100"/>
        </p:scale>
        <p:origin x="7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2708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ita Andrijevskaja" userId="b4c340d6-f761-4c3b-97d4-16178c239455" providerId="ADAL" clId="{72943493-F6B1-495D-B6E9-E19D8FBD628A}"/>
    <pc:docChg chg="custSel modSld">
      <pc:chgData name="Janita Andrijevskaja" userId="b4c340d6-f761-4c3b-97d4-16178c239455" providerId="ADAL" clId="{72943493-F6B1-495D-B6E9-E19D8FBD628A}" dt="2025-07-22T14:50:30.842" v="39" actId="6549"/>
      <pc:docMkLst>
        <pc:docMk/>
      </pc:docMkLst>
      <pc:sldChg chg="modSp mod">
        <pc:chgData name="Janita Andrijevskaja" userId="b4c340d6-f761-4c3b-97d4-16178c239455" providerId="ADAL" clId="{72943493-F6B1-495D-B6E9-E19D8FBD628A}" dt="2025-07-22T14:50:30.842" v="39" actId="6549"/>
        <pc:sldMkLst>
          <pc:docMk/>
          <pc:sldMk cId="3711337628" sldId="456"/>
        </pc:sldMkLst>
        <pc:spChg chg="mod">
          <ac:chgData name="Janita Andrijevskaja" userId="b4c340d6-f761-4c3b-97d4-16178c239455" providerId="ADAL" clId="{72943493-F6B1-495D-B6E9-E19D8FBD628A}" dt="2025-07-22T14:49:55.453" v="32" actId="20577"/>
          <ac:spMkLst>
            <pc:docMk/>
            <pc:sldMk cId="3711337628" sldId="456"/>
            <ac:spMk id="3" creationId="{521CCA59-49DD-2F7F-CD97-87E3A1BBB604}"/>
          </ac:spMkLst>
        </pc:spChg>
        <pc:spChg chg="mod">
          <ac:chgData name="Janita Andrijevskaja" userId="b4c340d6-f761-4c3b-97d4-16178c239455" providerId="ADAL" clId="{72943493-F6B1-495D-B6E9-E19D8FBD628A}" dt="2025-07-22T14:50:30.842" v="39" actId="6549"/>
          <ac:spMkLst>
            <pc:docMk/>
            <pc:sldMk cId="3711337628" sldId="456"/>
            <ac:spMk id="6" creationId="{3899A640-4942-8C41-4F3A-2B39451B176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4FEB9D-D90F-4044-83DE-9935BFB62C8C}" type="doc">
      <dgm:prSet loTypeId="urn:microsoft.com/office/officeart/2005/8/layout/lProcess2" loCatId="list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et-EE"/>
        </a:p>
      </dgm:t>
    </dgm:pt>
    <dgm:pt modelId="{83D78AF3-5943-4CAF-ABC4-315F717A7447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et-EE" sz="4000" b="1" dirty="0">
              <a:solidFill>
                <a:schemeClr val="accent1">
                  <a:lumMod val="75000"/>
                </a:schemeClr>
              </a:solidFill>
            </a:rPr>
            <a:t>Audit </a:t>
          </a:r>
          <a:r>
            <a:rPr lang="et-EE" sz="4000" b="1" dirty="0" err="1">
              <a:solidFill>
                <a:schemeClr val="accent1">
                  <a:lumMod val="75000"/>
                </a:schemeClr>
              </a:solidFill>
            </a:rPr>
            <a:t>types</a:t>
          </a:r>
          <a:endParaRPr lang="et-EE" sz="4000" b="1" dirty="0">
            <a:solidFill>
              <a:schemeClr val="accent1">
                <a:lumMod val="75000"/>
              </a:schemeClr>
            </a:solidFill>
          </a:endParaRPr>
        </a:p>
      </dgm:t>
    </dgm:pt>
    <dgm:pt modelId="{BCBFF339-C578-4F95-B113-43BB209A9569}" type="parTrans" cxnId="{9D5BCA5E-D298-45CF-9D1D-74EDED2D3A09}">
      <dgm:prSet/>
      <dgm:spPr/>
      <dgm:t>
        <a:bodyPr/>
        <a:lstStyle/>
        <a:p>
          <a:endParaRPr lang="et-EE"/>
        </a:p>
      </dgm:t>
    </dgm:pt>
    <dgm:pt modelId="{1AE2961F-243B-4704-AEE7-A47AAE5174A5}" type="sibTrans" cxnId="{9D5BCA5E-D298-45CF-9D1D-74EDED2D3A09}">
      <dgm:prSet/>
      <dgm:spPr/>
      <dgm:t>
        <a:bodyPr/>
        <a:lstStyle/>
        <a:p>
          <a:endParaRPr lang="et-EE"/>
        </a:p>
      </dgm:t>
    </dgm:pt>
    <dgm:pt modelId="{8C58D442-4B6F-4D47-A1F7-BA2ABF25BD0A}">
      <dgm:prSet phldrT="[Text]" custT="1"/>
      <dgm:spPr/>
      <dgm:t>
        <a:bodyPr/>
        <a:lstStyle/>
        <a:p>
          <a:r>
            <a:rPr lang="en-US" sz="2400" b="1" dirty="0"/>
            <a:t>Walkthrough</a:t>
          </a:r>
          <a:endParaRPr lang="et-EE" sz="2400" b="1" dirty="0"/>
        </a:p>
        <a:p>
          <a:endParaRPr lang="et-EE" sz="1050" b="1" dirty="0"/>
        </a:p>
        <a:p>
          <a:r>
            <a:rPr lang="et-EE" sz="1600" dirty="0"/>
            <a:t>✔ </a:t>
          </a:r>
          <a:r>
            <a:rPr lang="et-EE" sz="1600" dirty="0" err="1"/>
            <a:t>Quick</a:t>
          </a:r>
          <a:r>
            <a:rPr lang="et-EE" sz="1600" dirty="0"/>
            <a:t>, </a:t>
          </a:r>
          <a:r>
            <a:rPr lang="et-EE" sz="1600" dirty="0" err="1"/>
            <a:t>low-cost</a:t>
          </a:r>
          <a:r>
            <a:rPr lang="et-EE" sz="1600" dirty="0"/>
            <a:t>, </a:t>
          </a:r>
          <a:r>
            <a:rPr lang="et-EE" sz="1600" dirty="0" err="1"/>
            <a:t>visual</a:t>
          </a:r>
          <a:r>
            <a:rPr lang="et-EE" sz="1600" dirty="0"/>
            <a:t> </a:t>
          </a:r>
          <a:r>
            <a:rPr lang="et-EE" sz="1600" dirty="0" err="1"/>
            <a:t>inspection</a:t>
          </a:r>
          <a:br>
            <a:rPr lang="et-EE" sz="1600" dirty="0"/>
          </a:br>
          <a:r>
            <a:rPr lang="et-EE" sz="1600" dirty="0"/>
            <a:t>✘ Limited </a:t>
          </a:r>
          <a:r>
            <a:rPr lang="et-EE" sz="1600" dirty="0" err="1"/>
            <a:t>accuracy</a:t>
          </a:r>
          <a:r>
            <a:rPr lang="et-EE" sz="1600" dirty="0"/>
            <a:t>, no </a:t>
          </a:r>
          <a:r>
            <a:rPr lang="et-EE" sz="1600" dirty="0" err="1"/>
            <a:t>measurements</a:t>
          </a:r>
          <a:br>
            <a:rPr lang="et-EE" sz="1600" dirty="0"/>
          </a:br>
          <a:r>
            <a:rPr lang="et-EE" sz="1600" i="1" dirty="0" err="1"/>
            <a:t>Use</a:t>
          </a:r>
          <a:r>
            <a:rPr lang="et-EE" sz="1600" i="1" dirty="0"/>
            <a:t> </a:t>
          </a:r>
          <a:r>
            <a:rPr lang="et-EE" sz="1600" i="1" dirty="0" err="1"/>
            <a:t>case</a:t>
          </a:r>
          <a:r>
            <a:rPr lang="et-EE" sz="1600" i="1" dirty="0"/>
            <a:t>:</a:t>
          </a:r>
          <a:r>
            <a:rPr lang="et-EE" sz="1600" dirty="0"/>
            <a:t> </a:t>
          </a:r>
          <a:r>
            <a:rPr lang="et-EE" sz="1600" dirty="0" err="1"/>
            <a:t>Initial</a:t>
          </a:r>
          <a:r>
            <a:rPr lang="et-EE" sz="1600" dirty="0"/>
            <a:t> </a:t>
          </a:r>
          <a:r>
            <a:rPr lang="et-EE" sz="1600" dirty="0" err="1"/>
            <a:t>screening</a:t>
          </a:r>
          <a:r>
            <a:rPr lang="et-EE" sz="1600" dirty="0"/>
            <a:t>, </a:t>
          </a:r>
          <a:r>
            <a:rPr lang="et-EE" sz="1600" dirty="0" err="1"/>
            <a:t>small</a:t>
          </a:r>
          <a:r>
            <a:rPr lang="et-EE" sz="1600" dirty="0"/>
            <a:t> </a:t>
          </a:r>
          <a:r>
            <a:rPr lang="et-EE" sz="1600" dirty="0" err="1"/>
            <a:t>sites</a:t>
          </a:r>
          <a:endParaRPr lang="et-EE" sz="1600" dirty="0"/>
        </a:p>
      </dgm:t>
    </dgm:pt>
    <dgm:pt modelId="{60D4CE09-A547-4F0D-8BF7-4939BF9836CC}" type="parTrans" cxnId="{17B57117-B3F2-41F9-AC11-3053E7BDC584}">
      <dgm:prSet/>
      <dgm:spPr/>
      <dgm:t>
        <a:bodyPr/>
        <a:lstStyle/>
        <a:p>
          <a:endParaRPr lang="et-EE"/>
        </a:p>
      </dgm:t>
    </dgm:pt>
    <dgm:pt modelId="{AAABD468-8390-4868-BEB6-BAD2DABBE40B}" type="sibTrans" cxnId="{17B57117-B3F2-41F9-AC11-3053E7BDC584}">
      <dgm:prSet/>
      <dgm:spPr/>
      <dgm:t>
        <a:bodyPr/>
        <a:lstStyle/>
        <a:p>
          <a:endParaRPr lang="et-EE"/>
        </a:p>
      </dgm:t>
    </dgm:pt>
    <dgm:pt modelId="{423B7566-9989-4A07-85B7-D0699A3CC7BD}">
      <dgm:prSet phldrT="[Text]" custT="1"/>
      <dgm:spPr/>
      <dgm:t>
        <a:bodyPr/>
        <a:lstStyle/>
        <a:p>
          <a:r>
            <a:rPr lang="et-EE" sz="2400" b="1" dirty="0"/>
            <a:t>D</a:t>
          </a:r>
          <a:r>
            <a:rPr lang="en-US" sz="2400" b="1" dirty="0" err="1"/>
            <a:t>etailed</a:t>
          </a:r>
          <a:r>
            <a:rPr lang="en-US" sz="2400" b="1" dirty="0"/>
            <a:t> audits</a:t>
          </a:r>
          <a:endParaRPr lang="et-EE" sz="2400" b="1" dirty="0"/>
        </a:p>
        <a:p>
          <a:endParaRPr lang="et-EE" sz="900" b="1" dirty="0"/>
        </a:p>
        <a:p>
          <a:r>
            <a:rPr lang="et-EE" sz="1300" dirty="0"/>
            <a:t>✔ </a:t>
          </a:r>
          <a:r>
            <a:rPr lang="et-EE" sz="1300" dirty="0" err="1"/>
            <a:t>Metered</a:t>
          </a:r>
          <a:r>
            <a:rPr lang="et-EE" sz="1300" dirty="0"/>
            <a:t>, </a:t>
          </a:r>
          <a:r>
            <a:rPr lang="et-EE" sz="1300" dirty="0" err="1"/>
            <a:t>data-driven</a:t>
          </a:r>
          <a:r>
            <a:rPr lang="et-EE" sz="1300" dirty="0"/>
            <a:t>, </a:t>
          </a:r>
          <a:r>
            <a:rPr lang="et-EE" sz="1300" dirty="0" err="1"/>
            <a:t>system-specific</a:t>
          </a:r>
          <a:br>
            <a:rPr lang="et-EE" sz="1300" dirty="0"/>
          </a:br>
          <a:r>
            <a:rPr lang="et-EE" sz="1300" dirty="0"/>
            <a:t>✘ </a:t>
          </a:r>
          <a:r>
            <a:rPr lang="et-EE" sz="1300" dirty="0" err="1"/>
            <a:t>Requires</a:t>
          </a:r>
          <a:r>
            <a:rPr lang="et-EE" sz="1300" dirty="0"/>
            <a:t> </a:t>
          </a:r>
          <a:r>
            <a:rPr lang="et-EE" sz="1300" dirty="0" err="1"/>
            <a:t>time</a:t>
          </a:r>
          <a:r>
            <a:rPr lang="et-EE" sz="1300" dirty="0"/>
            <a:t>, </a:t>
          </a:r>
          <a:r>
            <a:rPr lang="et-EE" sz="1300" dirty="0" err="1"/>
            <a:t>instrumentation</a:t>
          </a:r>
          <a:br>
            <a:rPr lang="et-EE" sz="1300" dirty="0"/>
          </a:br>
          <a:r>
            <a:rPr lang="et-EE" sz="1300" i="1" dirty="0" err="1"/>
            <a:t>Use</a:t>
          </a:r>
          <a:r>
            <a:rPr lang="et-EE" sz="1300" i="1" dirty="0"/>
            <a:t> </a:t>
          </a:r>
          <a:r>
            <a:rPr lang="et-EE" sz="1300" i="1" dirty="0" err="1"/>
            <a:t>case</a:t>
          </a:r>
          <a:r>
            <a:rPr lang="et-EE" sz="1300" i="1" dirty="0"/>
            <a:t>:</a:t>
          </a:r>
          <a:r>
            <a:rPr lang="et-EE" sz="1300" dirty="0"/>
            <a:t> Investment </a:t>
          </a:r>
          <a:r>
            <a:rPr lang="et-EE" sz="1300" dirty="0" err="1"/>
            <a:t>planning</a:t>
          </a:r>
          <a:r>
            <a:rPr lang="et-EE" sz="1300" dirty="0"/>
            <a:t>, ISO 50002 </a:t>
          </a:r>
          <a:r>
            <a:rPr lang="et-EE" sz="1300" dirty="0" err="1"/>
            <a:t>compliance</a:t>
          </a:r>
          <a:endParaRPr lang="et-EE" sz="1300" dirty="0"/>
        </a:p>
      </dgm:t>
    </dgm:pt>
    <dgm:pt modelId="{92FE4821-BC4E-4750-8C5C-FA354829E077}" type="parTrans" cxnId="{6CA837DD-179C-445E-BBDC-5BEB8B189BD7}">
      <dgm:prSet/>
      <dgm:spPr/>
      <dgm:t>
        <a:bodyPr/>
        <a:lstStyle/>
        <a:p>
          <a:endParaRPr lang="et-EE"/>
        </a:p>
      </dgm:t>
    </dgm:pt>
    <dgm:pt modelId="{642BF626-AADB-49E6-8E08-B29F5CCB322E}" type="sibTrans" cxnId="{6CA837DD-179C-445E-BBDC-5BEB8B189BD7}">
      <dgm:prSet/>
      <dgm:spPr/>
      <dgm:t>
        <a:bodyPr/>
        <a:lstStyle/>
        <a:p>
          <a:endParaRPr lang="et-EE"/>
        </a:p>
      </dgm:t>
    </dgm:pt>
    <dgm:pt modelId="{4EF01B8D-7B8B-40A5-9E2A-81126C9A9F52}">
      <dgm:prSet phldrT="[Text]" custT="1"/>
      <dgm:spPr/>
      <dgm:t>
        <a:bodyPr/>
        <a:lstStyle/>
        <a:p>
          <a:r>
            <a:rPr lang="et-EE" sz="3600" b="1" dirty="0" err="1">
              <a:solidFill>
                <a:schemeClr val="accent1">
                  <a:lumMod val="75000"/>
                </a:schemeClr>
              </a:solidFill>
            </a:rPr>
            <a:t>Quantification</a:t>
          </a:r>
          <a:r>
            <a:rPr lang="et-EE" sz="3600" b="1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t-EE" sz="3600" b="1" dirty="0" err="1">
              <a:solidFill>
                <a:schemeClr val="accent1">
                  <a:lumMod val="75000"/>
                </a:schemeClr>
              </a:solidFill>
            </a:rPr>
            <a:t>approaches</a:t>
          </a:r>
          <a:endParaRPr lang="et-EE" sz="3600" b="1" dirty="0">
            <a:solidFill>
              <a:schemeClr val="accent1">
                <a:lumMod val="75000"/>
              </a:schemeClr>
            </a:solidFill>
          </a:endParaRPr>
        </a:p>
      </dgm:t>
    </dgm:pt>
    <dgm:pt modelId="{D2F00A41-1C9A-4FBB-8716-9A89C3EA49D6}" type="parTrans" cxnId="{973220D1-501C-46F0-A593-0B07A758EE70}">
      <dgm:prSet/>
      <dgm:spPr/>
      <dgm:t>
        <a:bodyPr/>
        <a:lstStyle/>
        <a:p>
          <a:endParaRPr lang="et-EE"/>
        </a:p>
      </dgm:t>
    </dgm:pt>
    <dgm:pt modelId="{3E6EE31E-22A3-4120-A0E7-5C85DB4D2426}" type="sibTrans" cxnId="{973220D1-501C-46F0-A593-0B07A758EE70}">
      <dgm:prSet/>
      <dgm:spPr/>
      <dgm:t>
        <a:bodyPr/>
        <a:lstStyle/>
        <a:p>
          <a:endParaRPr lang="et-EE"/>
        </a:p>
      </dgm:t>
    </dgm:pt>
    <dgm:pt modelId="{360E45E3-8E61-4BA3-A086-A3C535A8B101}">
      <dgm:prSet phldrT="[Text]" custT="1"/>
      <dgm:spPr>
        <a:solidFill>
          <a:srgbClr val="5BC3D5"/>
        </a:solidFill>
      </dgm:spPr>
      <dgm:t>
        <a:bodyPr/>
        <a:lstStyle/>
        <a:p>
          <a:r>
            <a:rPr lang="en-US" sz="2200" b="1" dirty="0"/>
            <a:t>Normative</a:t>
          </a:r>
          <a:endParaRPr lang="et-EE" sz="2200" b="1" dirty="0"/>
        </a:p>
        <a:p>
          <a:r>
            <a:rPr lang="et-EE" sz="1300" dirty="0"/>
            <a:t>✔ </a:t>
          </a:r>
          <a:r>
            <a:rPr lang="et-EE" sz="1300" dirty="0" err="1"/>
            <a:t>Uses</a:t>
          </a:r>
          <a:r>
            <a:rPr lang="et-EE" sz="1300" dirty="0"/>
            <a:t> </a:t>
          </a:r>
          <a:r>
            <a:rPr lang="et-EE" sz="1300" dirty="0" err="1"/>
            <a:t>standards</a:t>
          </a:r>
          <a:r>
            <a:rPr lang="et-EE" sz="1300" dirty="0"/>
            <a:t>, </a:t>
          </a:r>
          <a:r>
            <a:rPr lang="et-EE" sz="1300" dirty="0" err="1"/>
            <a:t>BATs</a:t>
          </a:r>
          <a:r>
            <a:rPr lang="et-EE" sz="1300" dirty="0"/>
            <a:t>, </a:t>
          </a:r>
          <a:r>
            <a:rPr lang="et-EE" sz="1300" dirty="0" err="1"/>
            <a:t>SECs</a:t>
          </a:r>
          <a:br>
            <a:rPr lang="et-EE" sz="1300" dirty="0"/>
          </a:br>
          <a:r>
            <a:rPr lang="et-EE" sz="1300" dirty="0"/>
            <a:t>✘ </a:t>
          </a:r>
          <a:r>
            <a:rPr lang="et-EE" sz="1300" dirty="0" err="1"/>
            <a:t>May</a:t>
          </a:r>
          <a:r>
            <a:rPr lang="et-EE" sz="1300" dirty="0"/>
            <a:t> miss </a:t>
          </a:r>
          <a:r>
            <a:rPr lang="et-EE" sz="1300" dirty="0" err="1"/>
            <a:t>local</a:t>
          </a:r>
          <a:r>
            <a:rPr lang="et-EE" sz="1300" dirty="0"/>
            <a:t> </a:t>
          </a:r>
          <a:r>
            <a:rPr lang="et-EE" sz="1300" dirty="0" err="1"/>
            <a:t>context</a:t>
          </a:r>
          <a:br>
            <a:rPr lang="et-EE" sz="1300" dirty="0"/>
          </a:br>
          <a:r>
            <a:rPr lang="et-EE" sz="1300" i="1" dirty="0" err="1"/>
            <a:t>Examples</a:t>
          </a:r>
          <a:r>
            <a:rPr lang="et-EE" sz="1300" i="1" dirty="0"/>
            <a:t>:</a:t>
          </a:r>
          <a:r>
            <a:rPr lang="et-EE" sz="1300" dirty="0"/>
            <a:t> Energy </a:t>
          </a:r>
          <a:r>
            <a:rPr lang="et-EE" sz="1300" dirty="0" err="1"/>
            <a:t>norms</a:t>
          </a:r>
          <a:r>
            <a:rPr lang="et-EE" sz="1300" dirty="0"/>
            <a:t> </a:t>
          </a:r>
          <a:r>
            <a:rPr lang="et-EE" sz="1300" dirty="0" err="1"/>
            <a:t>for</a:t>
          </a:r>
          <a:r>
            <a:rPr lang="et-EE" sz="1300" dirty="0"/>
            <a:t> </a:t>
          </a:r>
          <a:r>
            <a:rPr lang="et-EE" sz="1300" dirty="0" err="1"/>
            <a:t>motors</a:t>
          </a:r>
          <a:r>
            <a:rPr lang="et-EE" sz="1300" dirty="0"/>
            <a:t>, HVAC, </a:t>
          </a:r>
          <a:r>
            <a:rPr lang="et-EE" sz="1300" dirty="0" err="1"/>
            <a:t>compressors</a:t>
          </a:r>
          <a:endParaRPr lang="et-EE" sz="1300" dirty="0"/>
        </a:p>
      </dgm:t>
    </dgm:pt>
    <dgm:pt modelId="{2A34F66C-2EB7-4983-97EA-29ED093A17C8}" type="parTrans" cxnId="{70A63BCC-48F5-4F67-8B57-8615F31FD625}">
      <dgm:prSet/>
      <dgm:spPr/>
      <dgm:t>
        <a:bodyPr/>
        <a:lstStyle/>
        <a:p>
          <a:endParaRPr lang="et-EE"/>
        </a:p>
      </dgm:t>
    </dgm:pt>
    <dgm:pt modelId="{3AFB68A0-09B3-4841-BA44-80A5FBFF2873}" type="sibTrans" cxnId="{70A63BCC-48F5-4F67-8B57-8615F31FD625}">
      <dgm:prSet/>
      <dgm:spPr/>
      <dgm:t>
        <a:bodyPr/>
        <a:lstStyle/>
        <a:p>
          <a:endParaRPr lang="et-EE"/>
        </a:p>
      </dgm:t>
    </dgm:pt>
    <dgm:pt modelId="{02B47A3F-E18D-4325-8CE3-415059E10A22}">
      <dgm:prSet phldrT="[Text]" custT="1"/>
      <dgm:spPr>
        <a:solidFill>
          <a:srgbClr val="5BC3D5"/>
        </a:solidFill>
      </dgm:spPr>
      <dgm:t>
        <a:bodyPr/>
        <a:lstStyle/>
        <a:p>
          <a:r>
            <a:rPr lang="et-EE" sz="2200" b="1" dirty="0"/>
            <a:t>M</a:t>
          </a:r>
          <a:r>
            <a:rPr lang="en-US" sz="2200" b="1" dirty="0" err="1"/>
            <a:t>easured</a:t>
          </a:r>
          <a:endParaRPr lang="et-EE" sz="2200" b="1" dirty="0"/>
        </a:p>
        <a:p>
          <a:r>
            <a:rPr lang="et-EE" sz="1300" dirty="0"/>
            <a:t>✔ </a:t>
          </a:r>
          <a:r>
            <a:rPr lang="et-EE" sz="1300" dirty="0" err="1"/>
            <a:t>Based</a:t>
          </a:r>
          <a:r>
            <a:rPr lang="et-EE" sz="1300" dirty="0"/>
            <a:t> on real </a:t>
          </a:r>
          <a:r>
            <a:rPr lang="et-EE" sz="1300" dirty="0" err="1"/>
            <a:t>metering</a:t>
          </a:r>
          <a:r>
            <a:rPr lang="et-EE" sz="1300" dirty="0"/>
            <a:t>, SCADA, </a:t>
          </a:r>
          <a:r>
            <a:rPr lang="et-EE" sz="1300" dirty="0" err="1"/>
            <a:t>logging</a:t>
          </a:r>
          <a:br>
            <a:rPr lang="et-EE" sz="1300" dirty="0"/>
          </a:br>
          <a:r>
            <a:rPr lang="et-EE" sz="1300" dirty="0"/>
            <a:t>✘ </a:t>
          </a:r>
          <a:r>
            <a:rPr lang="et-EE" sz="1300" dirty="0" err="1"/>
            <a:t>Needs</a:t>
          </a:r>
          <a:r>
            <a:rPr lang="et-EE" sz="1300" dirty="0"/>
            <a:t> </a:t>
          </a:r>
          <a:r>
            <a:rPr lang="et-EE" sz="1300" dirty="0" err="1"/>
            <a:t>equipment</a:t>
          </a:r>
          <a:r>
            <a:rPr lang="et-EE" sz="1300" dirty="0"/>
            <a:t> and </a:t>
          </a:r>
          <a:r>
            <a:rPr lang="et-EE" sz="1300" dirty="0" err="1"/>
            <a:t>monitoring</a:t>
          </a:r>
          <a:r>
            <a:rPr lang="et-EE" sz="1300" dirty="0"/>
            <a:t> </a:t>
          </a:r>
          <a:r>
            <a:rPr lang="et-EE" sz="1300" dirty="0" err="1"/>
            <a:t>time</a:t>
          </a:r>
          <a:br>
            <a:rPr lang="et-EE" sz="1300" dirty="0"/>
          </a:br>
          <a:r>
            <a:rPr lang="et-EE" sz="1300" i="1" dirty="0" err="1"/>
            <a:t>Examples</a:t>
          </a:r>
          <a:r>
            <a:rPr lang="et-EE" sz="1300" i="1" dirty="0"/>
            <a:t>:</a:t>
          </a:r>
          <a:r>
            <a:rPr lang="et-EE" sz="1300" dirty="0"/>
            <a:t> Real-</a:t>
          </a:r>
          <a:r>
            <a:rPr lang="et-EE" sz="1300" dirty="0" err="1"/>
            <a:t>time</a:t>
          </a:r>
          <a:r>
            <a:rPr lang="et-EE" sz="1300" dirty="0"/>
            <a:t> </a:t>
          </a:r>
          <a:r>
            <a:rPr lang="et-EE" sz="1300" dirty="0" err="1"/>
            <a:t>energy</a:t>
          </a:r>
          <a:r>
            <a:rPr lang="et-EE" sz="1300" dirty="0"/>
            <a:t> </a:t>
          </a:r>
          <a:r>
            <a:rPr lang="et-EE" sz="1300" dirty="0" err="1"/>
            <a:t>use</a:t>
          </a:r>
          <a:r>
            <a:rPr lang="et-EE" sz="1300" dirty="0"/>
            <a:t> of </a:t>
          </a:r>
          <a:r>
            <a:rPr lang="et-EE" sz="1300" dirty="0" err="1"/>
            <a:t>steam</a:t>
          </a:r>
          <a:r>
            <a:rPr lang="et-EE" sz="1300" dirty="0"/>
            <a:t> </a:t>
          </a:r>
          <a:r>
            <a:rPr lang="et-EE" sz="1300" dirty="0" err="1"/>
            <a:t>boilers</a:t>
          </a:r>
          <a:endParaRPr lang="et-EE" sz="1300" dirty="0"/>
        </a:p>
      </dgm:t>
    </dgm:pt>
    <dgm:pt modelId="{5350960A-C195-48BA-98C5-65B17AB67943}" type="parTrans" cxnId="{BDC8A050-DED0-4F62-9BAA-93733E0DE5DC}">
      <dgm:prSet/>
      <dgm:spPr/>
      <dgm:t>
        <a:bodyPr/>
        <a:lstStyle/>
        <a:p>
          <a:endParaRPr lang="et-EE"/>
        </a:p>
      </dgm:t>
    </dgm:pt>
    <dgm:pt modelId="{DBC1018E-5B3E-4FAC-A4B8-B6D7CC5ABC8D}" type="sibTrans" cxnId="{BDC8A050-DED0-4F62-9BAA-93733E0DE5DC}">
      <dgm:prSet/>
      <dgm:spPr/>
      <dgm:t>
        <a:bodyPr/>
        <a:lstStyle/>
        <a:p>
          <a:endParaRPr lang="et-EE"/>
        </a:p>
      </dgm:t>
    </dgm:pt>
    <dgm:pt modelId="{DD3EF57F-BB4D-49D9-918A-15DA65758DF5}">
      <dgm:prSet phldrT="[Text]" custT="1"/>
      <dgm:spPr>
        <a:solidFill>
          <a:srgbClr val="5BC3D5"/>
        </a:solidFill>
      </dgm:spPr>
      <dgm:t>
        <a:bodyPr/>
        <a:lstStyle/>
        <a:p>
          <a:r>
            <a:rPr lang="et-EE" sz="2200" b="1" dirty="0"/>
            <a:t>M</a:t>
          </a:r>
          <a:r>
            <a:rPr lang="en-US" sz="2200" b="1" dirty="0" err="1"/>
            <a:t>odeled</a:t>
          </a:r>
          <a:endParaRPr lang="et-EE" sz="2200" b="1" dirty="0"/>
        </a:p>
        <a:p>
          <a:r>
            <a:rPr lang="et-EE" sz="1300" dirty="0"/>
            <a:t>✔ </a:t>
          </a:r>
          <a:r>
            <a:rPr lang="et-EE" sz="1300" dirty="0" err="1"/>
            <a:t>Simulates</a:t>
          </a:r>
          <a:r>
            <a:rPr lang="et-EE" sz="1300" dirty="0"/>
            <a:t> </a:t>
          </a:r>
          <a:r>
            <a:rPr lang="et-EE" sz="1300" dirty="0" err="1"/>
            <a:t>processes</a:t>
          </a:r>
          <a:r>
            <a:rPr lang="et-EE" sz="1300" dirty="0"/>
            <a:t> </a:t>
          </a:r>
          <a:r>
            <a:rPr lang="et-EE" sz="1300" dirty="0" err="1"/>
            <a:t>under</a:t>
          </a:r>
          <a:r>
            <a:rPr lang="et-EE" sz="1300" dirty="0"/>
            <a:t> </a:t>
          </a:r>
          <a:r>
            <a:rPr lang="et-EE" sz="1300" dirty="0" err="1"/>
            <a:t>scenarios</a:t>
          </a:r>
          <a:br>
            <a:rPr lang="et-EE" sz="1300" dirty="0"/>
          </a:br>
          <a:r>
            <a:rPr lang="et-EE" sz="1300" dirty="0"/>
            <a:t>✘ </a:t>
          </a:r>
          <a:r>
            <a:rPr lang="et-EE" sz="1300" dirty="0" err="1"/>
            <a:t>Complex</a:t>
          </a:r>
          <a:r>
            <a:rPr lang="et-EE" sz="1300" dirty="0"/>
            <a:t> </a:t>
          </a:r>
          <a:r>
            <a:rPr lang="et-EE" sz="1300" dirty="0" err="1"/>
            <a:t>setup</a:t>
          </a:r>
          <a:r>
            <a:rPr lang="et-EE" sz="1300" dirty="0"/>
            <a:t>, </a:t>
          </a:r>
          <a:r>
            <a:rPr lang="et-EE" sz="1300" dirty="0" err="1"/>
            <a:t>requires</a:t>
          </a:r>
          <a:r>
            <a:rPr lang="et-EE" sz="1300" dirty="0"/>
            <a:t> </a:t>
          </a:r>
          <a:r>
            <a:rPr lang="et-EE" sz="1300" dirty="0" err="1"/>
            <a:t>calibration</a:t>
          </a:r>
          <a:br>
            <a:rPr lang="et-EE" sz="1300" dirty="0"/>
          </a:br>
          <a:r>
            <a:rPr lang="et-EE" sz="1300" i="1" dirty="0" err="1"/>
            <a:t>Examples</a:t>
          </a:r>
          <a:r>
            <a:rPr lang="et-EE" sz="1300" i="1" dirty="0"/>
            <a:t>:</a:t>
          </a:r>
          <a:r>
            <a:rPr lang="et-EE" sz="1300" dirty="0"/>
            <a:t> EnergyPlus, Excel </a:t>
          </a:r>
          <a:r>
            <a:rPr lang="et-EE" sz="1300" dirty="0" err="1"/>
            <a:t>models</a:t>
          </a:r>
          <a:r>
            <a:rPr lang="et-EE" sz="1300" dirty="0"/>
            <a:t>, MATLAB</a:t>
          </a:r>
        </a:p>
      </dgm:t>
    </dgm:pt>
    <dgm:pt modelId="{5EBC5488-6374-485D-9511-8A9BB914F880}" type="parTrans" cxnId="{AF231B8B-10C8-4948-B054-9C89DC5B3B51}">
      <dgm:prSet/>
      <dgm:spPr/>
      <dgm:t>
        <a:bodyPr/>
        <a:lstStyle/>
        <a:p>
          <a:endParaRPr lang="et-EE"/>
        </a:p>
      </dgm:t>
    </dgm:pt>
    <dgm:pt modelId="{B03C390D-2C87-42BE-9D19-587B6A37837D}" type="sibTrans" cxnId="{AF231B8B-10C8-4948-B054-9C89DC5B3B51}">
      <dgm:prSet/>
      <dgm:spPr/>
      <dgm:t>
        <a:bodyPr/>
        <a:lstStyle/>
        <a:p>
          <a:endParaRPr lang="et-EE"/>
        </a:p>
      </dgm:t>
    </dgm:pt>
    <dgm:pt modelId="{4FA6F4B7-B264-477E-AE41-16490BD36CA9}" type="pres">
      <dgm:prSet presAssocID="{FF4FEB9D-D90F-4044-83DE-9935BFB62C8C}" presName="theList" presStyleCnt="0">
        <dgm:presLayoutVars>
          <dgm:dir/>
          <dgm:animLvl val="lvl"/>
          <dgm:resizeHandles val="exact"/>
        </dgm:presLayoutVars>
      </dgm:prSet>
      <dgm:spPr/>
    </dgm:pt>
    <dgm:pt modelId="{BDBD68ED-9091-43D9-8027-5A998BD9A38D}" type="pres">
      <dgm:prSet presAssocID="{83D78AF3-5943-4CAF-ABC4-315F717A7447}" presName="compNode" presStyleCnt="0"/>
      <dgm:spPr/>
    </dgm:pt>
    <dgm:pt modelId="{5AE23D31-BF0D-49BA-BDF1-27FE50682F17}" type="pres">
      <dgm:prSet presAssocID="{83D78AF3-5943-4CAF-ABC4-315F717A7447}" presName="aNode" presStyleLbl="bgShp" presStyleIdx="0" presStyleCnt="2" custScaleY="87265"/>
      <dgm:spPr/>
    </dgm:pt>
    <dgm:pt modelId="{09779CF1-1B6B-4434-8184-2FAE2395C9C9}" type="pres">
      <dgm:prSet presAssocID="{83D78AF3-5943-4CAF-ABC4-315F717A7447}" presName="textNode" presStyleLbl="bgShp" presStyleIdx="0" presStyleCnt="2"/>
      <dgm:spPr/>
    </dgm:pt>
    <dgm:pt modelId="{C6F2FCB0-AD1F-4794-8A39-D83F90992848}" type="pres">
      <dgm:prSet presAssocID="{83D78AF3-5943-4CAF-ABC4-315F717A7447}" presName="compChildNode" presStyleCnt="0"/>
      <dgm:spPr/>
    </dgm:pt>
    <dgm:pt modelId="{91326CC0-CC06-4897-BC42-91D257E6DD2D}" type="pres">
      <dgm:prSet presAssocID="{83D78AF3-5943-4CAF-ABC4-315F717A7447}" presName="theInnerList" presStyleCnt="0"/>
      <dgm:spPr/>
    </dgm:pt>
    <dgm:pt modelId="{BF7D3337-A2BB-47ED-A3D1-59184C274904}" type="pres">
      <dgm:prSet presAssocID="{8C58D442-4B6F-4D47-A1F7-BA2ABF25BD0A}" presName="childNode" presStyleLbl="node1" presStyleIdx="0" presStyleCnt="5" custScaleX="112697" custScaleY="145783" custLinFactNeighborY="-88374">
        <dgm:presLayoutVars>
          <dgm:bulletEnabled val="1"/>
        </dgm:presLayoutVars>
      </dgm:prSet>
      <dgm:spPr/>
    </dgm:pt>
    <dgm:pt modelId="{872DD9E5-46EF-4DC1-AF9A-0D5967889B72}" type="pres">
      <dgm:prSet presAssocID="{8C58D442-4B6F-4D47-A1F7-BA2ABF25BD0A}" presName="aSpace2" presStyleCnt="0"/>
      <dgm:spPr/>
    </dgm:pt>
    <dgm:pt modelId="{00FD98C4-E935-4D29-B282-F4FA8C80ED13}" type="pres">
      <dgm:prSet presAssocID="{423B7566-9989-4A07-85B7-D0699A3CC7BD}" presName="childNode" presStyleLbl="node1" presStyleIdx="1" presStyleCnt="5" custScaleX="114007" custScaleY="125519" custLinFactNeighborY="-88374">
        <dgm:presLayoutVars>
          <dgm:bulletEnabled val="1"/>
        </dgm:presLayoutVars>
      </dgm:prSet>
      <dgm:spPr/>
    </dgm:pt>
    <dgm:pt modelId="{3D4D76AD-77CB-43B3-A846-731635289078}" type="pres">
      <dgm:prSet presAssocID="{83D78AF3-5943-4CAF-ABC4-315F717A7447}" presName="aSpace" presStyleCnt="0"/>
      <dgm:spPr/>
    </dgm:pt>
    <dgm:pt modelId="{39F16951-F4F9-49A3-B3CD-7E980A2C507A}" type="pres">
      <dgm:prSet presAssocID="{4EF01B8D-7B8B-40A5-9E2A-81126C9A9F52}" presName="compNode" presStyleCnt="0"/>
      <dgm:spPr/>
    </dgm:pt>
    <dgm:pt modelId="{73AB5813-93D5-4C53-B94A-78111223C80F}" type="pres">
      <dgm:prSet presAssocID="{4EF01B8D-7B8B-40A5-9E2A-81126C9A9F52}" presName="aNode" presStyleLbl="bgShp" presStyleIdx="1" presStyleCnt="2" custScaleY="87265"/>
      <dgm:spPr/>
    </dgm:pt>
    <dgm:pt modelId="{7F5497D7-D538-4C7F-99D8-31CB79B11F97}" type="pres">
      <dgm:prSet presAssocID="{4EF01B8D-7B8B-40A5-9E2A-81126C9A9F52}" presName="textNode" presStyleLbl="bgShp" presStyleIdx="1" presStyleCnt="2"/>
      <dgm:spPr/>
    </dgm:pt>
    <dgm:pt modelId="{555BB084-F64F-4511-9803-49860B053FD8}" type="pres">
      <dgm:prSet presAssocID="{4EF01B8D-7B8B-40A5-9E2A-81126C9A9F52}" presName="compChildNode" presStyleCnt="0"/>
      <dgm:spPr/>
    </dgm:pt>
    <dgm:pt modelId="{4D225EBC-1E94-4D50-A58F-DF1080DDE1DD}" type="pres">
      <dgm:prSet presAssocID="{4EF01B8D-7B8B-40A5-9E2A-81126C9A9F52}" presName="theInnerList" presStyleCnt="0"/>
      <dgm:spPr/>
    </dgm:pt>
    <dgm:pt modelId="{6C392E28-8A8D-4FE6-BE11-422B888392BC}" type="pres">
      <dgm:prSet presAssocID="{360E45E3-8E61-4BA3-A086-A3C535A8B101}" presName="childNode" presStyleLbl="node1" presStyleIdx="2" presStyleCnt="5" custScaleX="115662">
        <dgm:presLayoutVars>
          <dgm:bulletEnabled val="1"/>
        </dgm:presLayoutVars>
      </dgm:prSet>
      <dgm:spPr/>
    </dgm:pt>
    <dgm:pt modelId="{186C0298-A5FC-4078-8131-2E2A4C3561EB}" type="pres">
      <dgm:prSet presAssocID="{360E45E3-8E61-4BA3-A086-A3C535A8B101}" presName="aSpace2" presStyleCnt="0"/>
      <dgm:spPr/>
    </dgm:pt>
    <dgm:pt modelId="{8FBBA841-C942-4F1B-81F8-A28613AE2297}" type="pres">
      <dgm:prSet presAssocID="{02B47A3F-E18D-4325-8CE3-415059E10A22}" presName="childNode" presStyleLbl="node1" presStyleIdx="3" presStyleCnt="5" custScaleX="115662" custLinFactNeighborY="-47346">
        <dgm:presLayoutVars>
          <dgm:bulletEnabled val="1"/>
        </dgm:presLayoutVars>
      </dgm:prSet>
      <dgm:spPr/>
    </dgm:pt>
    <dgm:pt modelId="{2C41313F-25A5-4FAB-A05B-B395BF31BD08}" type="pres">
      <dgm:prSet presAssocID="{02B47A3F-E18D-4325-8CE3-415059E10A22}" presName="aSpace2" presStyleCnt="0"/>
      <dgm:spPr/>
    </dgm:pt>
    <dgm:pt modelId="{AA8EC708-4D32-410F-9C3F-466A6017074D}" type="pres">
      <dgm:prSet presAssocID="{DD3EF57F-BB4D-49D9-918A-15DA65758DF5}" presName="childNode" presStyleLbl="node1" presStyleIdx="4" presStyleCnt="5" custScaleX="115662" custLinFactY="-2363" custLinFactNeighborX="165" custLinFactNeighborY="-100000">
        <dgm:presLayoutVars>
          <dgm:bulletEnabled val="1"/>
        </dgm:presLayoutVars>
      </dgm:prSet>
      <dgm:spPr/>
    </dgm:pt>
  </dgm:ptLst>
  <dgm:cxnLst>
    <dgm:cxn modelId="{17B57117-B3F2-41F9-AC11-3053E7BDC584}" srcId="{83D78AF3-5943-4CAF-ABC4-315F717A7447}" destId="{8C58D442-4B6F-4D47-A1F7-BA2ABF25BD0A}" srcOrd="0" destOrd="0" parTransId="{60D4CE09-A547-4F0D-8BF7-4939BF9836CC}" sibTransId="{AAABD468-8390-4868-BEB6-BAD2DABBE40B}"/>
    <dgm:cxn modelId="{F0661422-ECA6-4C6C-9EB3-645633B5C0E7}" type="presOf" srcId="{360E45E3-8E61-4BA3-A086-A3C535A8B101}" destId="{6C392E28-8A8D-4FE6-BE11-422B888392BC}" srcOrd="0" destOrd="0" presId="urn:microsoft.com/office/officeart/2005/8/layout/lProcess2"/>
    <dgm:cxn modelId="{9D5BCA5E-D298-45CF-9D1D-74EDED2D3A09}" srcId="{FF4FEB9D-D90F-4044-83DE-9935BFB62C8C}" destId="{83D78AF3-5943-4CAF-ABC4-315F717A7447}" srcOrd="0" destOrd="0" parTransId="{BCBFF339-C578-4F95-B113-43BB209A9569}" sibTransId="{1AE2961F-243B-4704-AEE7-A47AAE5174A5}"/>
    <dgm:cxn modelId="{35A7535F-1D0F-4B45-B346-345218D23014}" type="presOf" srcId="{83D78AF3-5943-4CAF-ABC4-315F717A7447}" destId="{5AE23D31-BF0D-49BA-BDF1-27FE50682F17}" srcOrd="0" destOrd="0" presId="urn:microsoft.com/office/officeart/2005/8/layout/lProcess2"/>
    <dgm:cxn modelId="{CE847D65-5E26-4CAA-9F1A-1DB5E48E32CF}" type="presOf" srcId="{8C58D442-4B6F-4D47-A1F7-BA2ABF25BD0A}" destId="{BF7D3337-A2BB-47ED-A3D1-59184C274904}" srcOrd="0" destOrd="0" presId="urn:microsoft.com/office/officeart/2005/8/layout/lProcess2"/>
    <dgm:cxn modelId="{AAA2276B-C6DB-4188-BE62-B02F9B0D9ABF}" type="presOf" srcId="{02B47A3F-E18D-4325-8CE3-415059E10A22}" destId="{8FBBA841-C942-4F1B-81F8-A28613AE2297}" srcOrd="0" destOrd="0" presId="urn:microsoft.com/office/officeart/2005/8/layout/lProcess2"/>
    <dgm:cxn modelId="{BDC8A050-DED0-4F62-9BAA-93733E0DE5DC}" srcId="{4EF01B8D-7B8B-40A5-9E2A-81126C9A9F52}" destId="{02B47A3F-E18D-4325-8CE3-415059E10A22}" srcOrd="1" destOrd="0" parTransId="{5350960A-C195-48BA-98C5-65B17AB67943}" sibTransId="{DBC1018E-5B3E-4FAC-A4B8-B6D7CC5ABC8D}"/>
    <dgm:cxn modelId="{5B9DD255-401D-4357-883E-FE36C77785A0}" type="presOf" srcId="{FF4FEB9D-D90F-4044-83DE-9935BFB62C8C}" destId="{4FA6F4B7-B264-477E-AE41-16490BD36CA9}" srcOrd="0" destOrd="0" presId="urn:microsoft.com/office/officeart/2005/8/layout/lProcess2"/>
    <dgm:cxn modelId="{AF231B8B-10C8-4948-B054-9C89DC5B3B51}" srcId="{4EF01B8D-7B8B-40A5-9E2A-81126C9A9F52}" destId="{DD3EF57F-BB4D-49D9-918A-15DA65758DF5}" srcOrd="2" destOrd="0" parTransId="{5EBC5488-6374-485D-9511-8A9BB914F880}" sibTransId="{B03C390D-2C87-42BE-9D19-587B6A37837D}"/>
    <dgm:cxn modelId="{E2CDC4AD-6639-4089-86AA-4A0757EA119D}" type="presOf" srcId="{DD3EF57F-BB4D-49D9-918A-15DA65758DF5}" destId="{AA8EC708-4D32-410F-9C3F-466A6017074D}" srcOrd="0" destOrd="0" presId="urn:microsoft.com/office/officeart/2005/8/layout/lProcess2"/>
    <dgm:cxn modelId="{CA2D6EB6-AC34-465C-B150-835690270755}" type="presOf" srcId="{423B7566-9989-4A07-85B7-D0699A3CC7BD}" destId="{00FD98C4-E935-4D29-B282-F4FA8C80ED13}" srcOrd="0" destOrd="0" presId="urn:microsoft.com/office/officeart/2005/8/layout/lProcess2"/>
    <dgm:cxn modelId="{C7F08BBA-6A30-4DCE-A35B-94E0E0053EC6}" type="presOf" srcId="{83D78AF3-5943-4CAF-ABC4-315F717A7447}" destId="{09779CF1-1B6B-4434-8184-2FAE2395C9C9}" srcOrd="1" destOrd="0" presId="urn:microsoft.com/office/officeart/2005/8/layout/lProcess2"/>
    <dgm:cxn modelId="{70A63BCC-48F5-4F67-8B57-8615F31FD625}" srcId="{4EF01B8D-7B8B-40A5-9E2A-81126C9A9F52}" destId="{360E45E3-8E61-4BA3-A086-A3C535A8B101}" srcOrd="0" destOrd="0" parTransId="{2A34F66C-2EB7-4983-97EA-29ED093A17C8}" sibTransId="{3AFB68A0-09B3-4841-BA44-80A5FBFF2873}"/>
    <dgm:cxn modelId="{973220D1-501C-46F0-A593-0B07A758EE70}" srcId="{FF4FEB9D-D90F-4044-83DE-9935BFB62C8C}" destId="{4EF01B8D-7B8B-40A5-9E2A-81126C9A9F52}" srcOrd="1" destOrd="0" parTransId="{D2F00A41-1C9A-4FBB-8716-9A89C3EA49D6}" sibTransId="{3E6EE31E-22A3-4120-A0E7-5C85DB4D2426}"/>
    <dgm:cxn modelId="{727133D7-E92C-4033-80BE-9837091364B9}" type="presOf" srcId="{4EF01B8D-7B8B-40A5-9E2A-81126C9A9F52}" destId="{7F5497D7-D538-4C7F-99D8-31CB79B11F97}" srcOrd="1" destOrd="0" presId="urn:microsoft.com/office/officeart/2005/8/layout/lProcess2"/>
    <dgm:cxn modelId="{6CA837DD-179C-445E-BBDC-5BEB8B189BD7}" srcId="{83D78AF3-5943-4CAF-ABC4-315F717A7447}" destId="{423B7566-9989-4A07-85B7-D0699A3CC7BD}" srcOrd="1" destOrd="0" parTransId="{92FE4821-BC4E-4750-8C5C-FA354829E077}" sibTransId="{642BF626-AADB-49E6-8E08-B29F5CCB322E}"/>
    <dgm:cxn modelId="{BE5EC5DE-623F-4882-9B72-60159FAD8DBF}" type="presOf" srcId="{4EF01B8D-7B8B-40A5-9E2A-81126C9A9F52}" destId="{73AB5813-93D5-4C53-B94A-78111223C80F}" srcOrd="0" destOrd="0" presId="urn:microsoft.com/office/officeart/2005/8/layout/lProcess2"/>
    <dgm:cxn modelId="{EF54CA6B-C57F-4220-A97D-075576241E89}" type="presParOf" srcId="{4FA6F4B7-B264-477E-AE41-16490BD36CA9}" destId="{BDBD68ED-9091-43D9-8027-5A998BD9A38D}" srcOrd="0" destOrd="0" presId="urn:microsoft.com/office/officeart/2005/8/layout/lProcess2"/>
    <dgm:cxn modelId="{07D4953A-84C1-42CB-B68D-FED6EA9FD118}" type="presParOf" srcId="{BDBD68ED-9091-43D9-8027-5A998BD9A38D}" destId="{5AE23D31-BF0D-49BA-BDF1-27FE50682F17}" srcOrd="0" destOrd="0" presId="urn:microsoft.com/office/officeart/2005/8/layout/lProcess2"/>
    <dgm:cxn modelId="{7804DDF9-A72E-425A-8AC9-02A85114871B}" type="presParOf" srcId="{BDBD68ED-9091-43D9-8027-5A998BD9A38D}" destId="{09779CF1-1B6B-4434-8184-2FAE2395C9C9}" srcOrd="1" destOrd="0" presId="urn:microsoft.com/office/officeart/2005/8/layout/lProcess2"/>
    <dgm:cxn modelId="{64B63864-01A4-467F-AF1F-D17C31E2A7B3}" type="presParOf" srcId="{BDBD68ED-9091-43D9-8027-5A998BD9A38D}" destId="{C6F2FCB0-AD1F-4794-8A39-D83F90992848}" srcOrd="2" destOrd="0" presId="urn:microsoft.com/office/officeart/2005/8/layout/lProcess2"/>
    <dgm:cxn modelId="{F371BACD-001F-4413-BB47-3C6CFF1659FC}" type="presParOf" srcId="{C6F2FCB0-AD1F-4794-8A39-D83F90992848}" destId="{91326CC0-CC06-4897-BC42-91D257E6DD2D}" srcOrd="0" destOrd="0" presId="urn:microsoft.com/office/officeart/2005/8/layout/lProcess2"/>
    <dgm:cxn modelId="{24A84F53-9CFD-465A-B48C-9B6B9614EB0A}" type="presParOf" srcId="{91326CC0-CC06-4897-BC42-91D257E6DD2D}" destId="{BF7D3337-A2BB-47ED-A3D1-59184C274904}" srcOrd="0" destOrd="0" presId="urn:microsoft.com/office/officeart/2005/8/layout/lProcess2"/>
    <dgm:cxn modelId="{BDECD625-4261-4B36-BDF8-E95553E58BA2}" type="presParOf" srcId="{91326CC0-CC06-4897-BC42-91D257E6DD2D}" destId="{872DD9E5-46EF-4DC1-AF9A-0D5967889B72}" srcOrd="1" destOrd="0" presId="urn:microsoft.com/office/officeart/2005/8/layout/lProcess2"/>
    <dgm:cxn modelId="{0144791D-5C35-49DC-A96C-DC0234FC412D}" type="presParOf" srcId="{91326CC0-CC06-4897-BC42-91D257E6DD2D}" destId="{00FD98C4-E935-4D29-B282-F4FA8C80ED13}" srcOrd="2" destOrd="0" presId="urn:microsoft.com/office/officeart/2005/8/layout/lProcess2"/>
    <dgm:cxn modelId="{A741CD7A-69D8-4B39-81C5-C6545DFBB97E}" type="presParOf" srcId="{4FA6F4B7-B264-477E-AE41-16490BD36CA9}" destId="{3D4D76AD-77CB-43B3-A846-731635289078}" srcOrd="1" destOrd="0" presId="urn:microsoft.com/office/officeart/2005/8/layout/lProcess2"/>
    <dgm:cxn modelId="{3392AB7F-54C6-4B60-8846-E0FF89AA64A4}" type="presParOf" srcId="{4FA6F4B7-B264-477E-AE41-16490BD36CA9}" destId="{39F16951-F4F9-49A3-B3CD-7E980A2C507A}" srcOrd="2" destOrd="0" presId="urn:microsoft.com/office/officeart/2005/8/layout/lProcess2"/>
    <dgm:cxn modelId="{29C77987-E22A-4E55-8026-7B3D3E8AD6E9}" type="presParOf" srcId="{39F16951-F4F9-49A3-B3CD-7E980A2C507A}" destId="{73AB5813-93D5-4C53-B94A-78111223C80F}" srcOrd="0" destOrd="0" presId="urn:microsoft.com/office/officeart/2005/8/layout/lProcess2"/>
    <dgm:cxn modelId="{AEFBFEE4-57C5-4252-B01E-FDD7BB5915A2}" type="presParOf" srcId="{39F16951-F4F9-49A3-B3CD-7E980A2C507A}" destId="{7F5497D7-D538-4C7F-99D8-31CB79B11F97}" srcOrd="1" destOrd="0" presId="urn:microsoft.com/office/officeart/2005/8/layout/lProcess2"/>
    <dgm:cxn modelId="{BD7B6A80-2641-48B9-815E-73CD7B5E30DB}" type="presParOf" srcId="{39F16951-F4F9-49A3-B3CD-7E980A2C507A}" destId="{555BB084-F64F-4511-9803-49860B053FD8}" srcOrd="2" destOrd="0" presId="urn:microsoft.com/office/officeart/2005/8/layout/lProcess2"/>
    <dgm:cxn modelId="{4B7EC07B-4A74-4357-9EA6-2BADBD49A34C}" type="presParOf" srcId="{555BB084-F64F-4511-9803-49860B053FD8}" destId="{4D225EBC-1E94-4D50-A58F-DF1080DDE1DD}" srcOrd="0" destOrd="0" presId="urn:microsoft.com/office/officeart/2005/8/layout/lProcess2"/>
    <dgm:cxn modelId="{55E62D80-12EC-42D2-A086-DAC7BF8352E6}" type="presParOf" srcId="{4D225EBC-1E94-4D50-A58F-DF1080DDE1DD}" destId="{6C392E28-8A8D-4FE6-BE11-422B888392BC}" srcOrd="0" destOrd="0" presId="urn:microsoft.com/office/officeart/2005/8/layout/lProcess2"/>
    <dgm:cxn modelId="{EFBC7A8C-9069-4EF1-9EBF-64E6C1646FDC}" type="presParOf" srcId="{4D225EBC-1E94-4D50-A58F-DF1080DDE1DD}" destId="{186C0298-A5FC-4078-8131-2E2A4C3561EB}" srcOrd="1" destOrd="0" presId="urn:microsoft.com/office/officeart/2005/8/layout/lProcess2"/>
    <dgm:cxn modelId="{2F44904D-1781-4055-B7DD-2C55A8D68A0E}" type="presParOf" srcId="{4D225EBC-1E94-4D50-A58F-DF1080DDE1DD}" destId="{8FBBA841-C942-4F1B-81F8-A28613AE2297}" srcOrd="2" destOrd="0" presId="urn:microsoft.com/office/officeart/2005/8/layout/lProcess2"/>
    <dgm:cxn modelId="{EDE5B413-941B-4A3A-A0DD-0704A3FAA0D1}" type="presParOf" srcId="{4D225EBC-1E94-4D50-A58F-DF1080DDE1DD}" destId="{2C41313F-25A5-4FAB-A05B-B395BF31BD08}" srcOrd="3" destOrd="0" presId="urn:microsoft.com/office/officeart/2005/8/layout/lProcess2"/>
    <dgm:cxn modelId="{15670A43-2240-4757-867E-9ECD334B582A}" type="presParOf" srcId="{4D225EBC-1E94-4D50-A58F-DF1080DDE1DD}" destId="{AA8EC708-4D32-410F-9C3F-466A6017074D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E23D31-BF0D-49BA-BDF1-27FE50682F17}">
      <dsp:nvSpPr>
        <dsp:cNvPr id="0" name=""/>
        <dsp:cNvSpPr/>
      </dsp:nvSpPr>
      <dsp:spPr>
        <a:xfrm>
          <a:off x="5092" y="335364"/>
          <a:ext cx="4898769" cy="514140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t-EE" sz="4000" b="1" kern="1200" dirty="0">
              <a:solidFill>
                <a:schemeClr val="accent1">
                  <a:lumMod val="75000"/>
                </a:schemeClr>
              </a:solidFill>
            </a:rPr>
            <a:t>Audit </a:t>
          </a:r>
          <a:r>
            <a:rPr lang="et-EE" sz="4000" b="1" kern="1200" dirty="0" err="1">
              <a:solidFill>
                <a:schemeClr val="accent1">
                  <a:lumMod val="75000"/>
                </a:schemeClr>
              </a:solidFill>
            </a:rPr>
            <a:t>types</a:t>
          </a:r>
          <a:endParaRPr lang="et-EE" sz="40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5092" y="335364"/>
        <a:ext cx="4898769" cy="1542422"/>
      </dsp:txXfrm>
    </dsp:sp>
    <dsp:sp modelId="{BF7D3337-A2BB-47ED-A3D1-59184C274904}">
      <dsp:nvSpPr>
        <dsp:cNvPr id="0" name=""/>
        <dsp:cNvSpPr/>
      </dsp:nvSpPr>
      <dsp:spPr>
        <a:xfrm>
          <a:off x="246170" y="1547189"/>
          <a:ext cx="4416613" cy="1946392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Walkthrough</a:t>
          </a:r>
          <a:endParaRPr lang="et-EE" sz="24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t-EE" sz="105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600" kern="1200" dirty="0"/>
            <a:t>✔ </a:t>
          </a:r>
          <a:r>
            <a:rPr lang="et-EE" sz="1600" kern="1200" dirty="0" err="1"/>
            <a:t>Quick</a:t>
          </a:r>
          <a:r>
            <a:rPr lang="et-EE" sz="1600" kern="1200" dirty="0"/>
            <a:t>, </a:t>
          </a:r>
          <a:r>
            <a:rPr lang="et-EE" sz="1600" kern="1200" dirty="0" err="1"/>
            <a:t>low-cost</a:t>
          </a:r>
          <a:r>
            <a:rPr lang="et-EE" sz="1600" kern="1200" dirty="0"/>
            <a:t>, </a:t>
          </a:r>
          <a:r>
            <a:rPr lang="et-EE" sz="1600" kern="1200" dirty="0" err="1"/>
            <a:t>visual</a:t>
          </a:r>
          <a:r>
            <a:rPr lang="et-EE" sz="1600" kern="1200" dirty="0"/>
            <a:t> </a:t>
          </a:r>
          <a:r>
            <a:rPr lang="et-EE" sz="1600" kern="1200" dirty="0" err="1"/>
            <a:t>inspection</a:t>
          </a:r>
          <a:br>
            <a:rPr lang="et-EE" sz="1600" kern="1200" dirty="0"/>
          </a:br>
          <a:r>
            <a:rPr lang="et-EE" sz="1600" kern="1200" dirty="0"/>
            <a:t>✘ Limited </a:t>
          </a:r>
          <a:r>
            <a:rPr lang="et-EE" sz="1600" kern="1200" dirty="0" err="1"/>
            <a:t>accuracy</a:t>
          </a:r>
          <a:r>
            <a:rPr lang="et-EE" sz="1600" kern="1200" dirty="0"/>
            <a:t>, no </a:t>
          </a:r>
          <a:r>
            <a:rPr lang="et-EE" sz="1600" kern="1200" dirty="0" err="1"/>
            <a:t>measurements</a:t>
          </a:r>
          <a:br>
            <a:rPr lang="et-EE" sz="1600" kern="1200" dirty="0"/>
          </a:br>
          <a:r>
            <a:rPr lang="et-EE" sz="1600" i="1" kern="1200" dirty="0" err="1"/>
            <a:t>Use</a:t>
          </a:r>
          <a:r>
            <a:rPr lang="et-EE" sz="1600" i="1" kern="1200" dirty="0"/>
            <a:t> </a:t>
          </a:r>
          <a:r>
            <a:rPr lang="et-EE" sz="1600" i="1" kern="1200" dirty="0" err="1"/>
            <a:t>case</a:t>
          </a:r>
          <a:r>
            <a:rPr lang="et-EE" sz="1600" i="1" kern="1200" dirty="0"/>
            <a:t>:</a:t>
          </a:r>
          <a:r>
            <a:rPr lang="et-EE" sz="1600" kern="1200" dirty="0"/>
            <a:t> </a:t>
          </a:r>
          <a:r>
            <a:rPr lang="et-EE" sz="1600" kern="1200" dirty="0" err="1"/>
            <a:t>Initial</a:t>
          </a:r>
          <a:r>
            <a:rPr lang="et-EE" sz="1600" kern="1200" dirty="0"/>
            <a:t> </a:t>
          </a:r>
          <a:r>
            <a:rPr lang="et-EE" sz="1600" kern="1200" dirty="0" err="1"/>
            <a:t>screening</a:t>
          </a:r>
          <a:r>
            <a:rPr lang="et-EE" sz="1600" kern="1200" dirty="0"/>
            <a:t>, </a:t>
          </a:r>
          <a:r>
            <a:rPr lang="et-EE" sz="1600" kern="1200" dirty="0" err="1"/>
            <a:t>small</a:t>
          </a:r>
          <a:r>
            <a:rPr lang="et-EE" sz="1600" kern="1200" dirty="0"/>
            <a:t> </a:t>
          </a:r>
          <a:r>
            <a:rPr lang="et-EE" sz="1600" kern="1200" dirty="0" err="1"/>
            <a:t>sites</a:t>
          </a:r>
          <a:endParaRPr lang="et-EE" sz="1600" kern="1200" dirty="0"/>
        </a:p>
      </dsp:txBody>
      <dsp:txXfrm>
        <a:off x="303178" y="1604197"/>
        <a:ext cx="4302597" cy="1832376"/>
      </dsp:txXfrm>
    </dsp:sp>
    <dsp:sp modelId="{00FD98C4-E935-4D29-B282-F4FA8C80ED13}">
      <dsp:nvSpPr>
        <dsp:cNvPr id="0" name=""/>
        <dsp:cNvSpPr/>
      </dsp:nvSpPr>
      <dsp:spPr>
        <a:xfrm>
          <a:off x="220501" y="3698987"/>
          <a:ext cx="4467952" cy="1675842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400" b="1" kern="1200" dirty="0"/>
            <a:t>D</a:t>
          </a:r>
          <a:r>
            <a:rPr lang="en-US" sz="2400" b="1" kern="1200" dirty="0" err="1"/>
            <a:t>etailed</a:t>
          </a:r>
          <a:r>
            <a:rPr lang="en-US" sz="2400" b="1" kern="1200" dirty="0"/>
            <a:t> audits</a:t>
          </a:r>
          <a:endParaRPr lang="et-EE" sz="24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t-EE" sz="9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300" kern="1200" dirty="0"/>
            <a:t>✔ </a:t>
          </a:r>
          <a:r>
            <a:rPr lang="et-EE" sz="1300" kern="1200" dirty="0" err="1"/>
            <a:t>Metered</a:t>
          </a:r>
          <a:r>
            <a:rPr lang="et-EE" sz="1300" kern="1200" dirty="0"/>
            <a:t>, </a:t>
          </a:r>
          <a:r>
            <a:rPr lang="et-EE" sz="1300" kern="1200" dirty="0" err="1"/>
            <a:t>data-driven</a:t>
          </a:r>
          <a:r>
            <a:rPr lang="et-EE" sz="1300" kern="1200" dirty="0"/>
            <a:t>, </a:t>
          </a:r>
          <a:r>
            <a:rPr lang="et-EE" sz="1300" kern="1200" dirty="0" err="1"/>
            <a:t>system-specific</a:t>
          </a:r>
          <a:br>
            <a:rPr lang="et-EE" sz="1300" kern="1200" dirty="0"/>
          </a:br>
          <a:r>
            <a:rPr lang="et-EE" sz="1300" kern="1200" dirty="0"/>
            <a:t>✘ </a:t>
          </a:r>
          <a:r>
            <a:rPr lang="et-EE" sz="1300" kern="1200" dirty="0" err="1"/>
            <a:t>Requires</a:t>
          </a:r>
          <a:r>
            <a:rPr lang="et-EE" sz="1300" kern="1200" dirty="0"/>
            <a:t> </a:t>
          </a:r>
          <a:r>
            <a:rPr lang="et-EE" sz="1300" kern="1200" dirty="0" err="1"/>
            <a:t>time</a:t>
          </a:r>
          <a:r>
            <a:rPr lang="et-EE" sz="1300" kern="1200" dirty="0"/>
            <a:t>, </a:t>
          </a:r>
          <a:r>
            <a:rPr lang="et-EE" sz="1300" kern="1200" dirty="0" err="1"/>
            <a:t>instrumentation</a:t>
          </a:r>
          <a:br>
            <a:rPr lang="et-EE" sz="1300" kern="1200" dirty="0"/>
          </a:br>
          <a:r>
            <a:rPr lang="et-EE" sz="1300" i="1" kern="1200" dirty="0" err="1"/>
            <a:t>Use</a:t>
          </a:r>
          <a:r>
            <a:rPr lang="et-EE" sz="1300" i="1" kern="1200" dirty="0"/>
            <a:t> </a:t>
          </a:r>
          <a:r>
            <a:rPr lang="et-EE" sz="1300" i="1" kern="1200" dirty="0" err="1"/>
            <a:t>case</a:t>
          </a:r>
          <a:r>
            <a:rPr lang="et-EE" sz="1300" i="1" kern="1200" dirty="0"/>
            <a:t>:</a:t>
          </a:r>
          <a:r>
            <a:rPr lang="et-EE" sz="1300" kern="1200" dirty="0"/>
            <a:t> Investment </a:t>
          </a:r>
          <a:r>
            <a:rPr lang="et-EE" sz="1300" kern="1200" dirty="0" err="1"/>
            <a:t>planning</a:t>
          </a:r>
          <a:r>
            <a:rPr lang="et-EE" sz="1300" kern="1200" dirty="0"/>
            <a:t>, ISO 50002 </a:t>
          </a:r>
          <a:r>
            <a:rPr lang="et-EE" sz="1300" kern="1200" dirty="0" err="1"/>
            <a:t>compliance</a:t>
          </a:r>
          <a:endParaRPr lang="et-EE" sz="1300" kern="1200" dirty="0"/>
        </a:p>
      </dsp:txBody>
      <dsp:txXfrm>
        <a:off x="269585" y="3748071"/>
        <a:ext cx="4369784" cy="1577674"/>
      </dsp:txXfrm>
    </dsp:sp>
    <dsp:sp modelId="{73AB5813-93D5-4C53-B94A-78111223C80F}">
      <dsp:nvSpPr>
        <dsp:cNvPr id="0" name=""/>
        <dsp:cNvSpPr/>
      </dsp:nvSpPr>
      <dsp:spPr>
        <a:xfrm>
          <a:off x="5271269" y="335122"/>
          <a:ext cx="4898769" cy="514140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3600" b="1" kern="1200" dirty="0" err="1">
              <a:solidFill>
                <a:schemeClr val="accent1">
                  <a:lumMod val="75000"/>
                </a:schemeClr>
              </a:solidFill>
            </a:rPr>
            <a:t>Quantification</a:t>
          </a:r>
          <a:r>
            <a:rPr lang="et-EE" sz="3600" b="1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t-EE" sz="3600" b="1" kern="1200" dirty="0" err="1">
              <a:solidFill>
                <a:schemeClr val="accent1">
                  <a:lumMod val="75000"/>
                </a:schemeClr>
              </a:solidFill>
            </a:rPr>
            <a:t>approaches</a:t>
          </a:r>
          <a:endParaRPr lang="et-EE" sz="36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5271269" y="335122"/>
        <a:ext cx="4898769" cy="1542422"/>
      </dsp:txXfrm>
    </dsp:sp>
    <dsp:sp modelId="{6C392E28-8A8D-4FE6-BE11-422B888392BC}">
      <dsp:nvSpPr>
        <dsp:cNvPr id="0" name=""/>
        <dsp:cNvSpPr/>
      </dsp:nvSpPr>
      <dsp:spPr>
        <a:xfrm>
          <a:off x="5454248" y="1727986"/>
          <a:ext cx="4532811" cy="1157486"/>
        </a:xfrm>
        <a:prstGeom prst="roundRect">
          <a:avLst>
            <a:gd name="adj" fmla="val 10000"/>
          </a:avLst>
        </a:prstGeom>
        <a:solidFill>
          <a:srgbClr val="5BC3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Normative</a:t>
          </a:r>
          <a:endParaRPr lang="et-EE" sz="2200" b="1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300" kern="1200" dirty="0"/>
            <a:t>✔ </a:t>
          </a:r>
          <a:r>
            <a:rPr lang="et-EE" sz="1300" kern="1200" dirty="0" err="1"/>
            <a:t>Uses</a:t>
          </a:r>
          <a:r>
            <a:rPr lang="et-EE" sz="1300" kern="1200" dirty="0"/>
            <a:t> </a:t>
          </a:r>
          <a:r>
            <a:rPr lang="et-EE" sz="1300" kern="1200" dirty="0" err="1"/>
            <a:t>standards</a:t>
          </a:r>
          <a:r>
            <a:rPr lang="et-EE" sz="1300" kern="1200" dirty="0"/>
            <a:t>, </a:t>
          </a:r>
          <a:r>
            <a:rPr lang="et-EE" sz="1300" kern="1200" dirty="0" err="1"/>
            <a:t>BATs</a:t>
          </a:r>
          <a:r>
            <a:rPr lang="et-EE" sz="1300" kern="1200" dirty="0"/>
            <a:t>, </a:t>
          </a:r>
          <a:r>
            <a:rPr lang="et-EE" sz="1300" kern="1200" dirty="0" err="1"/>
            <a:t>SECs</a:t>
          </a:r>
          <a:br>
            <a:rPr lang="et-EE" sz="1300" kern="1200" dirty="0"/>
          </a:br>
          <a:r>
            <a:rPr lang="et-EE" sz="1300" kern="1200" dirty="0"/>
            <a:t>✘ </a:t>
          </a:r>
          <a:r>
            <a:rPr lang="et-EE" sz="1300" kern="1200" dirty="0" err="1"/>
            <a:t>May</a:t>
          </a:r>
          <a:r>
            <a:rPr lang="et-EE" sz="1300" kern="1200" dirty="0"/>
            <a:t> miss </a:t>
          </a:r>
          <a:r>
            <a:rPr lang="et-EE" sz="1300" kern="1200" dirty="0" err="1"/>
            <a:t>local</a:t>
          </a:r>
          <a:r>
            <a:rPr lang="et-EE" sz="1300" kern="1200" dirty="0"/>
            <a:t> </a:t>
          </a:r>
          <a:r>
            <a:rPr lang="et-EE" sz="1300" kern="1200" dirty="0" err="1"/>
            <a:t>context</a:t>
          </a:r>
          <a:br>
            <a:rPr lang="et-EE" sz="1300" kern="1200" dirty="0"/>
          </a:br>
          <a:r>
            <a:rPr lang="et-EE" sz="1300" i="1" kern="1200" dirty="0" err="1"/>
            <a:t>Examples</a:t>
          </a:r>
          <a:r>
            <a:rPr lang="et-EE" sz="1300" i="1" kern="1200" dirty="0"/>
            <a:t>:</a:t>
          </a:r>
          <a:r>
            <a:rPr lang="et-EE" sz="1300" kern="1200" dirty="0"/>
            <a:t> Energy </a:t>
          </a:r>
          <a:r>
            <a:rPr lang="et-EE" sz="1300" kern="1200" dirty="0" err="1"/>
            <a:t>norms</a:t>
          </a:r>
          <a:r>
            <a:rPr lang="et-EE" sz="1300" kern="1200" dirty="0"/>
            <a:t> </a:t>
          </a:r>
          <a:r>
            <a:rPr lang="et-EE" sz="1300" kern="1200" dirty="0" err="1"/>
            <a:t>for</a:t>
          </a:r>
          <a:r>
            <a:rPr lang="et-EE" sz="1300" kern="1200" dirty="0"/>
            <a:t> </a:t>
          </a:r>
          <a:r>
            <a:rPr lang="et-EE" sz="1300" kern="1200" dirty="0" err="1"/>
            <a:t>motors</a:t>
          </a:r>
          <a:r>
            <a:rPr lang="et-EE" sz="1300" kern="1200" dirty="0"/>
            <a:t>, HVAC, </a:t>
          </a:r>
          <a:r>
            <a:rPr lang="et-EE" sz="1300" kern="1200" dirty="0" err="1"/>
            <a:t>compressors</a:t>
          </a:r>
          <a:endParaRPr lang="et-EE" sz="1300" kern="1200" dirty="0"/>
        </a:p>
      </dsp:txBody>
      <dsp:txXfrm>
        <a:off x="5488150" y="1761888"/>
        <a:ext cx="4465007" cy="1089682"/>
      </dsp:txXfrm>
    </dsp:sp>
    <dsp:sp modelId="{8FBBA841-C942-4F1B-81F8-A28613AE2297}">
      <dsp:nvSpPr>
        <dsp:cNvPr id="0" name=""/>
        <dsp:cNvSpPr/>
      </dsp:nvSpPr>
      <dsp:spPr>
        <a:xfrm>
          <a:off x="5454248" y="2979236"/>
          <a:ext cx="4532811" cy="1157486"/>
        </a:xfrm>
        <a:prstGeom prst="roundRect">
          <a:avLst>
            <a:gd name="adj" fmla="val 10000"/>
          </a:avLst>
        </a:prstGeom>
        <a:solidFill>
          <a:srgbClr val="5BC3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200" b="1" kern="1200" dirty="0"/>
            <a:t>M</a:t>
          </a:r>
          <a:r>
            <a:rPr lang="en-US" sz="2200" b="1" kern="1200" dirty="0" err="1"/>
            <a:t>easured</a:t>
          </a:r>
          <a:endParaRPr lang="et-EE" sz="2200" b="1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300" kern="1200" dirty="0"/>
            <a:t>✔ </a:t>
          </a:r>
          <a:r>
            <a:rPr lang="et-EE" sz="1300" kern="1200" dirty="0" err="1"/>
            <a:t>Based</a:t>
          </a:r>
          <a:r>
            <a:rPr lang="et-EE" sz="1300" kern="1200" dirty="0"/>
            <a:t> on real </a:t>
          </a:r>
          <a:r>
            <a:rPr lang="et-EE" sz="1300" kern="1200" dirty="0" err="1"/>
            <a:t>metering</a:t>
          </a:r>
          <a:r>
            <a:rPr lang="et-EE" sz="1300" kern="1200" dirty="0"/>
            <a:t>, SCADA, </a:t>
          </a:r>
          <a:r>
            <a:rPr lang="et-EE" sz="1300" kern="1200" dirty="0" err="1"/>
            <a:t>logging</a:t>
          </a:r>
          <a:br>
            <a:rPr lang="et-EE" sz="1300" kern="1200" dirty="0"/>
          </a:br>
          <a:r>
            <a:rPr lang="et-EE" sz="1300" kern="1200" dirty="0"/>
            <a:t>✘ </a:t>
          </a:r>
          <a:r>
            <a:rPr lang="et-EE" sz="1300" kern="1200" dirty="0" err="1"/>
            <a:t>Needs</a:t>
          </a:r>
          <a:r>
            <a:rPr lang="et-EE" sz="1300" kern="1200" dirty="0"/>
            <a:t> </a:t>
          </a:r>
          <a:r>
            <a:rPr lang="et-EE" sz="1300" kern="1200" dirty="0" err="1"/>
            <a:t>equipment</a:t>
          </a:r>
          <a:r>
            <a:rPr lang="et-EE" sz="1300" kern="1200" dirty="0"/>
            <a:t> and </a:t>
          </a:r>
          <a:r>
            <a:rPr lang="et-EE" sz="1300" kern="1200" dirty="0" err="1"/>
            <a:t>monitoring</a:t>
          </a:r>
          <a:r>
            <a:rPr lang="et-EE" sz="1300" kern="1200" dirty="0"/>
            <a:t> </a:t>
          </a:r>
          <a:r>
            <a:rPr lang="et-EE" sz="1300" kern="1200" dirty="0" err="1"/>
            <a:t>time</a:t>
          </a:r>
          <a:br>
            <a:rPr lang="et-EE" sz="1300" kern="1200" dirty="0"/>
          </a:br>
          <a:r>
            <a:rPr lang="et-EE" sz="1300" i="1" kern="1200" dirty="0" err="1"/>
            <a:t>Examples</a:t>
          </a:r>
          <a:r>
            <a:rPr lang="et-EE" sz="1300" i="1" kern="1200" dirty="0"/>
            <a:t>:</a:t>
          </a:r>
          <a:r>
            <a:rPr lang="et-EE" sz="1300" kern="1200" dirty="0"/>
            <a:t> Real-</a:t>
          </a:r>
          <a:r>
            <a:rPr lang="et-EE" sz="1300" kern="1200" dirty="0" err="1"/>
            <a:t>time</a:t>
          </a:r>
          <a:r>
            <a:rPr lang="et-EE" sz="1300" kern="1200" dirty="0"/>
            <a:t> </a:t>
          </a:r>
          <a:r>
            <a:rPr lang="et-EE" sz="1300" kern="1200" dirty="0" err="1"/>
            <a:t>energy</a:t>
          </a:r>
          <a:r>
            <a:rPr lang="et-EE" sz="1300" kern="1200" dirty="0"/>
            <a:t> </a:t>
          </a:r>
          <a:r>
            <a:rPr lang="et-EE" sz="1300" kern="1200" dirty="0" err="1"/>
            <a:t>use</a:t>
          </a:r>
          <a:r>
            <a:rPr lang="et-EE" sz="1300" kern="1200" dirty="0"/>
            <a:t> of </a:t>
          </a:r>
          <a:r>
            <a:rPr lang="et-EE" sz="1300" kern="1200" dirty="0" err="1"/>
            <a:t>steam</a:t>
          </a:r>
          <a:r>
            <a:rPr lang="et-EE" sz="1300" kern="1200" dirty="0"/>
            <a:t> </a:t>
          </a:r>
          <a:r>
            <a:rPr lang="et-EE" sz="1300" kern="1200" dirty="0" err="1"/>
            <a:t>boilers</a:t>
          </a:r>
          <a:endParaRPr lang="et-EE" sz="1300" kern="1200" dirty="0"/>
        </a:p>
      </dsp:txBody>
      <dsp:txXfrm>
        <a:off x="5488150" y="3013138"/>
        <a:ext cx="4465007" cy="1089682"/>
      </dsp:txXfrm>
    </dsp:sp>
    <dsp:sp modelId="{AA8EC708-4D32-410F-9C3F-466A6017074D}">
      <dsp:nvSpPr>
        <dsp:cNvPr id="0" name=""/>
        <dsp:cNvSpPr/>
      </dsp:nvSpPr>
      <dsp:spPr>
        <a:xfrm>
          <a:off x="5460715" y="4193683"/>
          <a:ext cx="4532811" cy="1157486"/>
        </a:xfrm>
        <a:prstGeom prst="roundRect">
          <a:avLst>
            <a:gd name="adj" fmla="val 10000"/>
          </a:avLst>
        </a:prstGeom>
        <a:solidFill>
          <a:srgbClr val="5BC3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200" b="1" kern="1200" dirty="0"/>
            <a:t>M</a:t>
          </a:r>
          <a:r>
            <a:rPr lang="en-US" sz="2200" b="1" kern="1200" dirty="0" err="1"/>
            <a:t>odeled</a:t>
          </a:r>
          <a:endParaRPr lang="et-EE" sz="2200" b="1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300" kern="1200" dirty="0"/>
            <a:t>✔ </a:t>
          </a:r>
          <a:r>
            <a:rPr lang="et-EE" sz="1300" kern="1200" dirty="0" err="1"/>
            <a:t>Simulates</a:t>
          </a:r>
          <a:r>
            <a:rPr lang="et-EE" sz="1300" kern="1200" dirty="0"/>
            <a:t> </a:t>
          </a:r>
          <a:r>
            <a:rPr lang="et-EE" sz="1300" kern="1200" dirty="0" err="1"/>
            <a:t>processes</a:t>
          </a:r>
          <a:r>
            <a:rPr lang="et-EE" sz="1300" kern="1200" dirty="0"/>
            <a:t> </a:t>
          </a:r>
          <a:r>
            <a:rPr lang="et-EE" sz="1300" kern="1200" dirty="0" err="1"/>
            <a:t>under</a:t>
          </a:r>
          <a:r>
            <a:rPr lang="et-EE" sz="1300" kern="1200" dirty="0"/>
            <a:t> </a:t>
          </a:r>
          <a:r>
            <a:rPr lang="et-EE" sz="1300" kern="1200" dirty="0" err="1"/>
            <a:t>scenarios</a:t>
          </a:r>
          <a:br>
            <a:rPr lang="et-EE" sz="1300" kern="1200" dirty="0"/>
          </a:br>
          <a:r>
            <a:rPr lang="et-EE" sz="1300" kern="1200" dirty="0"/>
            <a:t>✘ </a:t>
          </a:r>
          <a:r>
            <a:rPr lang="et-EE" sz="1300" kern="1200" dirty="0" err="1"/>
            <a:t>Complex</a:t>
          </a:r>
          <a:r>
            <a:rPr lang="et-EE" sz="1300" kern="1200" dirty="0"/>
            <a:t> </a:t>
          </a:r>
          <a:r>
            <a:rPr lang="et-EE" sz="1300" kern="1200" dirty="0" err="1"/>
            <a:t>setup</a:t>
          </a:r>
          <a:r>
            <a:rPr lang="et-EE" sz="1300" kern="1200" dirty="0"/>
            <a:t>, </a:t>
          </a:r>
          <a:r>
            <a:rPr lang="et-EE" sz="1300" kern="1200" dirty="0" err="1"/>
            <a:t>requires</a:t>
          </a:r>
          <a:r>
            <a:rPr lang="et-EE" sz="1300" kern="1200" dirty="0"/>
            <a:t> </a:t>
          </a:r>
          <a:r>
            <a:rPr lang="et-EE" sz="1300" kern="1200" dirty="0" err="1"/>
            <a:t>calibration</a:t>
          </a:r>
          <a:br>
            <a:rPr lang="et-EE" sz="1300" kern="1200" dirty="0"/>
          </a:br>
          <a:r>
            <a:rPr lang="et-EE" sz="1300" i="1" kern="1200" dirty="0" err="1"/>
            <a:t>Examples</a:t>
          </a:r>
          <a:r>
            <a:rPr lang="et-EE" sz="1300" i="1" kern="1200" dirty="0"/>
            <a:t>:</a:t>
          </a:r>
          <a:r>
            <a:rPr lang="et-EE" sz="1300" kern="1200" dirty="0"/>
            <a:t> EnergyPlus, Excel </a:t>
          </a:r>
          <a:r>
            <a:rPr lang="et-EE" sz="1300" kern="1200" dirty="0" err="1"/>
            <a:t>models</a:t>
          </a:r>
          <a:r>
            <a:rPr lang="et-EE" sz="1300" kern="1200" dirty="0"/>
            <a:t>, MATLAB</a:t>
          </a:r>
        </a:p>
      </dsp:txBody>
      <dsp:txXfrm>
        <a:off x="5494617" y="4227585"/>
        <a:ext cx="4465007" cy="10896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7233B-0833-EF40-A4A4-4DDA2CCDF12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8668B-42F9-8648-A8AF-436CB12C4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76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A5CFB8B-B9EB-4E3F-B143-7BE1A009C8C1}" type="datetimeFigureOut">
              <a:rPr lang="en-US"/>
              <a:pPr>
                <a:defRPr/>
              </a:pPr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9D10C4C-EAC2-4D66-B9F8-E052F2E25BCC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0348502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aslaid ar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0" y="-9921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92075" y="1452945"/>
            <a:ext cx="12192000" cy="3545313"/>
          </a:xfrm>
          <a:custGeom>
            <a:avLst/>
            <a:gdLst>
              <a:gd name="connsiteX0" fmla="*/ 986101 w 12192000"/>
              <a:gd name="connsiteY0" fmla="*/ 0 h 3545313"/>
              <a:gd name="connsiteX1" fmla="*/ 12192000 w 12192000"/>
              <a:gd name="connsiteY1" fmla="*/ 0 h 3545313"/>
              <a:gd name="connsiteX2" fmla="*/ 12192000 w 12192000"/>
              <a:gd name="connsiteY2" fmla="*/ 510802 h 3545313"/>
              <a:gd name="connsiteX3" fmla="*/ 12192000 w 12192000"/>
              <a:gd name="connsiteY3" fmla="*/ 1543258 h 3545313"/>
              <a:gd name="connsiteX4" fmla="*/ 12192000 w 12192000"/>
              <a:gd name="connsiteY4" fmla="*/ 3545313 h 3545313"/>
              <a:gd name="connsiteX5" fmla="*/ 986101 w 12192000"/>
              <a:gd name="connsiteY5" fmla="*/ 3545313 h 3545313"/>
              <a:gd name="connsiteX6" fmla="*/ 475299 w 12192000"/>
              <a:gd name="connsiteY6" fmla="*/ 3545313 h 3545313"/>
              <a:gd name="connsiteX7" fmla="*/ 0 w 12192000"/>
              <a:gd name="connsiteY7" fmla="*/ 3545313 h 3545313"/>
              <a:gd name="connsiteX8" fmla="*/ 0 w 12192000"/>
              <a:gd name="connsiteY8" fmla="*/ 1543258 h 3545313"/>
              <a:gd name="connsiteX9" fmla="*/ 475299 w 12192000"/>
              <a:gd name="connsiteY9" fmla="*/ 1543258 h 3545313"/>
              <a:gd name="connsiteX10" fmla="*/ 475299 w 12192000"/>
              <a:gd name="connsiteY10" fmla="*/ 510802 h 3545313"/>
              <a:gd name="connsiteX11" fmla="*/ 986101 w 12192000"/>
              <a:gd name="connsiteY11" fmla="*/ 510802 h 354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3545313">
                <a:moveTo>
                  <a:pt x="986101" y="0"/>
                </a:moveTo>
                <a:lnTo>
                  <a:pt x="12192000" y="0"/>
                </a:lnTo>
                <a:lnTo>
                  <a:pt x="12192000" y="510802"/>
                </a:lnTo>
                <a:lnTo>
                  <a:pt x="12192000" y="1543258"/>
                </a:lnTo>
                <a:lnTo>
                  <a:pt x="12192000" y="3545313"/>
                </a:lnTo>
                <a:lnTo>
                  <a:pt x="986101" y="3545313"/>
                </a:lnTo>
                <a:lnTo>
                  <a:pt x="475299" y="3545313"/>
                </a:lnTo>
                <a:lnTo>
                  <a:pt x="0" y="3545313"/>
                </a:lnTo>
                <a:lnTo>
                  <a:pt x="0" y="1543258"/>
                </a:lnTo>
                <a:lnTo>
                  <a:pt x="475299" y="1543258"/>
                </a:lnTo>
                <a:lnTo>
                  <a:pt x="475299" y="510802"/>
                </a:lnTo>
                <a:lnTo>
                  <a:pt x="986101" y="5108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964578" y="2986194"/>
            <a:ext cx="8892396" cy="8528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cap="all" baseline="0">
                <a:solidFill>
                  <a:schemeClr val="tx2"/>
                </a:solidFill>
                <a:latin typeface="Verdana" charset="0"/>
              </a:defRPr>
            </a:lvl1pPr>
          </a:lstStyle>
          <a:p>
            <a:r>
              <a:rPr lang="et-EE" sz="3600" dirty="0"/>
              <a:t>Presentatsiooni Pealkiri</a:t>
            </a:r>
            <a:endParaRPr lang="et-EE" sz="3600" dirty="0">
              <a:solidFill>
                <a:schemeClr val="accent1"/>
              </a:solidFill>
            </a:endParaRP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964578" y="4446847"/>
            <a:ext cx="4738535" cy="7827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sz="1800" dirty="0"/>
              <a:t>Nimi </a:t>
            </a:r>
            <a:r>
              <a:rPr lang="et-EE" sz="1800" dirty="0" err="1"/>
              <a:t>Nimeste</a:t>
            </a:r>
            <a:br>
              <a:rPr lang="et-EE" sz="1800" dirty="0"/>
            </a:br>
            <a:r>
              <a:rPr lang="et-EE" sz="1800" dirty="0"/>
              <a:t>Teaduskond 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964578" y="3475807"/>
            <a:ext cx="8892396" cy="4814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cap="all" baseline="0">
                <a:solidFill>
                  <a:schemeClr val="accent3"/>
                </a:solidFill>
                <a:latin typeface="Verdana" charset="0"/>
              </a:defRPr>
            </a:lvl1pPr>
          </a:lstStyle>
          <a:p>
            <a:r>
              <a:rPr lang="et-EE" sz="3600" dirty="0">
                <a:solidFill>
                  <a:schemeClr val="accent1"/>
                </a:solidFill>
              </a:rPr>
              <a:t>vajadusel kahel real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623AA-F127-438E-83EA-5A4B108798A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431461" y="4787218"/>
            <a:ext cx="1916097" cy="36512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2"/>
                </a:solidFill>
                <a:latin typeface="+mn-lt"/>
              </a:defRPr>
            </a:lvl1pPr>
          </a:lstStyle>
          <a:p>
            <a:fld id="{EF71279F-60A7-4A90-914C-FB2A6A445492}" type="datetime1">
              <a:rPr lang="et-EE" smtClean="0"/>
              <a:t>22.10.2025</a:t>
            </a:fld>
            <a:endParaRPr lang="et-EE" dirty="0"/>
          </a:p>
        </p:txBody>
      </p:sp>
      <p:pic>
        <p:nvPicPr>
          <p:cNvPr id="27" name="Pilt 26" descr="Pilt, millel on kujutatud Font, Graafika, logo, sümbol&#10;&#10;Kirjeldus on genereeritud automaatselt">
            <a:extLst>
              <a:ext uri="{FF2B5EF4-FFF2-40B4-BE49-F238E27FC236}">
                <a16:creationId xmlns:a16="http://schemas.microsoft.com/office/drawing/2014/main" id="{FF753543-5281-595A-F136-3400313918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3064" y="1897812"/>
            <a:ext cx="2691442" cy="152687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DD06CE8-5110-7CA4-8451-864F65708674}"/>
              </a:ext>
            </a:extLst>
          </p:cNvPr>
          <p:cNvSpPr txBox="1"/>
          <p:nvPr userDrawn="1"/>
        </p:nvSpPr>
        <p:spPr>
          <a:xfrm>
            <a:off x="878317" y="2898481"/>
            <a:ext cx="6359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b="1" kern="0" cap="all" baseline="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Energiatehnoloogia instituut</a:t>
            </a:r>
            <a:endParaRPr lang="et-EE" sz="2000" b="1" cap="all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Google Shape;86;p1">
            <a:extLst>
              <a:ext uri="{FF2B5EF4-FFF2-40B4-BE49-F238E27FC236}">
                <a16:creationId xmlns:a16="http://schemas.microsoft.com/office/drawing/2014/main" id="{720ADC7B-B980-64E1-E855-7A93D2542A7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35529" y="5945188"/>
            <a:ext cx="2352675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0;p1">
            <a:extLst>
              <a:ext uri="{FF2B5EF4-FFF2-40B4-BE49-F238E27FC236}">
                <a16:creationId xmlns:a16="http://schemas.microsoft.com/office/drawing/2014/main" id="{CE4CA486-424E-AE32-00C4-63016AB06E02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851473" y="6002338"/>
            <a:ext cx="2924175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1;p1">
            <a:extLst>
              <a:ext uri="{FF2B5EF4-FFF2-40B4-BE49-F238E27FC236}">
                <a16:creationId xmlns:a16="http://schemas.microsoft.com/office/drawing/2014/main" id="{8AD43BC9-BA4C-29B1-283A-A403E67865EC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7399035" y="6010805"/>
            <a:ext cx="1227411" cy="44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SQUARES – Sustainability and Quality Assurance for Academic Governance and Redesign Engineering Studies">
            <a:extLst>
              <a:ext uri="{FF2B5EF4-FFF2-40B4-BE49-F238E27FC236}">
                <a16:creationId xmlns:a16="http://schemas.microsoft.com/office/drawing/2014/main" id="{E0912B87-FA9E-0CC6-FCE3-9A5FB4AB2D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62" y="91029"/>
            <a:ext cx="1997113" cy="88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ole tekstowe 1">
            <a:extLst>
              <a:ext uri="{FF2B5EF4-FFF2-40B4-BE49-F238E27FC236}">
                <a16:creationId xmlns:a16="http://schemas.microsoft.com/office/drawing/2014/main" id="{30BF4DFD-623E-1FCE-4209-1C881135EA35}"/>
              </a:ext>
            </a:extLst>
          </p:cNvPr>
          <p:cNvSpPr txBox="1"/>
          <p:nvPr userDrawn="1"/>
        </p:nvSpPr>
        <p:spPr>
          <a:xfrm>
            <a:off x="1988835" y="201684"/>
            <a:ext cx="5400675" cy="73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 b="1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Sustainability and Quality Assurance for Academic Governance and Redesign Engineering Studies</a:t>
            </a:r>
          </a:p>
        </p:txBody>
      </p:sp>
    </p:spTree>
    <p:extLst>
      <p:ext uri="{BB962C8B-B14F-4D97-AF65-F5344CB8AC3E}">
        <p14:creationId xmlns:p14="http://schemas.microsoft.com/office/powerpoint/2010/main" val="3540805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51545"/>
            <a:ext cx="10656888" cy="8366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2500" b="1" i="0"/>
            </a:lvl2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23"/>
          </p:nvPr>
        </p:nvSpPr>
        <p:spPr>
          <a:xfrm>
            <a:off x="2180246" y="1637322"/>
            <a:ext cx="8964613" cy="3879241"/>
          </a:xfrm>
          <a:prstGeom prst="rect">
            <a:avLst/>
          </a:prstGeom>
        </p:spPr>
        <p:txBody>
          <a:bodyPr/>
          <a:lstStyle>
            <a:lvl1pPr>
              <a:defRPr sz="1800" baseline="0">
                <a:solidFill>
                  <a:schemeClr val="bg1"/>
                </a:solidFill>
                <a:latin typeface="Verdana" charset="0"/>
              </a:defRPr>
            </a:lvl1pPr>
          </a:lstStyle>
          <a:p>
            <a:pPr lvl="0"/>
            <a:r>
              <a:rPr lang="et-EE" noProof="0"/>
              <a:t>Tabeli lisamiseks klõpsake ikooni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7B319A-3F2D-6E5B-E478-8FAA23C2D7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D0B49C-5ADD-46E4-90CC-02192F4FB928}" type="datetime1">
              <a:rPr lang="et-EE" smtClean="0"/>
              <a:t>22.10.2025</a:t>
            </a:fld>
            <a:endParaRPr lang="et-EE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E8C222E-C681-4BDE-6BAA-12E88046F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A1387A-0BB2-46EE-A14A-56A01A39D322}" type="slidenum">
              <a:rPr lang="et-EE" smtClean="0"/>
              <a:t>‹#›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726658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10656886" cy="84441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171700" y="1577500"/>
            <a:ext cx="8964612" cy="44785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 tekstilaade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171700" y="2221907"/>
            <a:ext cx="8964611" cy="329465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/>
              <a:t>Pildi lisamiseks klõpsake ikooni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63DD03-1440-48DA-8A12-187BE5F74B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98359C-0201-4F7F-B897-BF3CA7AAA986}" type="datetime1">
              <a:rPr lang="et-EE" smtClean="0"/>
              <a:t>22.10.2025</a:t>
            </a:fld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86877-BF0F-8587-FF94-8DE97A388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A1387A-0BB2-46EE-A14A-56A01A39D322}" type="slidenum">
              <a:rPr lang="et-EE" smtClean="0"/>
              <a:t>‹#›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82918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lt 12" descr="Pilt, millel on kujutatud Font, Graafika, logo, sümbol&#10;&#10;Kirjeldus on genereeritud automaatselt">
            <a:extLst>
              <a:ext uri="{FF2B5EF4-FFF2-40B4-BE49-F238E27FC236}">
                <a16:creationId xmlns:a16="http://schemas.microsoft.com/office/drawing/2014/main" id="{550A62C5-D12D-7CA2-CC36-0098CF9E8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3064" y="1897812"/>
            <a:ext cx="2691442" cy="15268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CA01C0-3997-DF64-F971-C3DE1A2DC642}"/>
              </a:ext>
            </a:extLst>
          </p:cNvPr>
          <p:cNvSpPr txBox="1"/>
          <p:nvPr userDrawn="1"/>
        </p:nvSpPr>
        <p:spPr>
          <a:xfrm>
            <a:off x="878317" y="2898481"/>
            <a:ext cx="6359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b="1" kern="0" cap="all" baseline="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Energiatehnoloogia instituut</a:t>
            </a:r>
            <a:endParaRPr lang="et-EE" sz="2000" b="1" cap="all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0" y="3307217"/>
            <a:ext cx="12192000" cy="3545313"/>
          </a:xfrm>
          <a:custGeom>
            <a:avLst/>
            <a:gdLst>
              <a:gd name="connsiteX0" fmla="*/ 986101 w 12192000"/>
              <a:gd name="connsiteY0" fmla="*/ 0 h 3545313"/>
              <a:gd name="connsiteX1" fmla="*/ 12192000 w 12192000"/>
              <a:gd name="connsiteY1" fmla="*/ 0 h 3545313"/>
              <a:gd name="connsiteX2" fmla="*/ 12192000 w 12192000"/>
              <a:gd name="connsiteY2" fmla="*/ 510802 h 3545313"/>
              <a:gd name="connsiteX3" fmla="*/ 12192000 w 12192000"/>
              <a:gd name="connsiteY3" fmla="*/ 1543258 h 3545313"/>
              <a:gd name="connsiteX4" fmla="*/ 12192000 w 12192000"/>
              <a:gd name="connsiteY4" fmla="*/ 3545313 h 3545313"/>
              <a:gd name="connsiteX5" fmla="*/ 986101 w 12192000"/>
              <a:gd name="connsiteY5" fmla="*/ 3545313 h 3545313"/>
              <a:gd name="connsiteX6" fmla="*/ 475299 w 12192000"/>
              <a:gd name="connsiteY6" fmla="*/ 3545313 h 3545313"/>
              <a:gd name="connsiteX7" fmla="*/ 0 w 12192000"/>
              <a:gd name="connsiteY7" fmla="*/ 3545313 h 3545313"/>
              <a:gd name="connsiteX8" fmla="*/ 0 w 12192000"/>
              <a:gd name="connsiteY8" fmla="*/ 1543258 h 3545313"/>
              <a:gd name="connsiteX9" fmla="*/ 475299 w 12192000"/>
              <a:gd name="connsiteY9" fmla="*/ 1543258 h 3545313"/>
              <a:gd name="connsiteX10" fmla="*/ 475299 w 12192000"/>
              <a:gd name="connsiteY10" fmla="*/ 510802 h 3545313"/>
              <a:gd name="connsiteX11" fmla="*/ 986101 w 12192000"/>
              <a:gd name="connsiteY11" fmla="*/ 510802 h 354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3545313">
                <a:moveTo>
                  <a:pt x="986101" y="0"/>
                </a:moveTo>
                <a:lnTo>
                  <a:pt x="12192000" y="0"/>
                </a:lnTo>
                <a:lnTo>
                  <a:pt x="12192000" y="510802"/>
                </a:lnTo>
                <a:lnTo>
                  <a:pt x="12192000" y="1543258"/>
                </a:lnTo>
                <a:lnTo>
                  <a:pt x="12192000" y="3545313"/>
                </a:lnTo>
                <a:lnTo>
                  <a:pt x="986101" y="3545313"/>
                </a:lnTo>
                <a:lnTo>
                  <a:pt x="475299" y="3545313"/>
                </a:lnTo>
                <a:lnTo>
                  <a:pt x="0" y="3545313"/>
                </a:lnTo>
                <a:lnTo>
                  <a:pt x="0" y="1543258"/>
                </a:lnTo>
                <a:lnTo>
                  <a:pt x="475299" y="1543258"/>
                </a:lnTo>
                <a:lnTo>
                  <a:pt x="475299" y="510802"/>
                </a:lnTo>
                <a:lnTo>
                  <a:pt x="986101" y="5108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982403" y="4797922"/>
            <a:ext cx="10159444" cy="9710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cap="all" baseline="0">
                <a:solidFill>
                  <a:schemeClr val="accent3"/>
                </a:solidFill>
                <a:latin typeface="Verdana" charset="0"/>
              </a:defRPr>
            </a:lvl1pPr>
            <a:lvl2pPr marL="0" indent="0">
              <a:spcBef>
                <a:spcPts val="10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2pPr>
          </a:lstStyle>
          <a:p>
            <a:r>
              <a:rPr lang="et-EE" altLang="en-US" sz="2900" dirty="0" err="1">
                <a:solidFill>
                  <a:schemeClr val="tx2"/>
                </a:solidFill>
              </a:rPr>
              <a:t>VaheSLAIDI</a:t>
            </a:r>
            <a:r>
              <a:rPr lang="et-EE" altLang="en-US" sz="2900" dirty="0">
                <a:solidFill>
                  <a:schemeClr val="tx2"/>
                </a:solidFill>
              </a:rPr>
              <a:t> pealkiri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altLang="en-US" sz="2900" dirty="0">
                <a:solidFill>
                  <a:schemeClr val="accent1"/>
                </a:solidFill>
              </a:rPr>
              <a:t>Vajadusel ka KAHEL või kolmel REAL</a:t>
            </a:r>
            <a:endParaRPr lang="en-US" altLang="en-US" sz="2900" dirty="0">
              <a:solidFill>
                <a:schemeClr val="accent1"/>
              </a:solidFill>
            </a:endParaRPr>
          </a:p>
        </p:txBody>
      </p:sp>
      <p:pic>
        <p:nvPicPr>
          <p:cNvPr id="3" name="Google Shape;86;p1">
            <a:extLst>
              <a:ext uri="{FF2B5EF4-FFF2-40B4-BE49-F238E27FC236}">
                <a16:creationId xmlns:a16="http://schemas.microsoft.com/office/drawing/2014/main" id="{9596EE79-81A5-F78A-B986-5128F8EE1B4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35529" y="5945188"/>
            <a:ext cx="2352675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">
            <a:extLst>
              <a:ext uri="{FF2B5EF4-FFF2-40B4-BE49-F238E27FC236}">
                <a16:creationId xmlns:a16="http://schemas.microsoft.com/office/drawing/2014/main" id="{5B5FC8B6-B917-8E28-7DF7-9B0C9C437938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851473" y="6002338"/>
            <a:ext cx="2924175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1;p1">
            <a:extLst>
              <a:ext uri="{FF2B5EF4-FFF2-40B4-BE49-F238E27FC236}">
                <a16:creationId xmlns:a16="http://schemas.microsoft.com/office/drawing/2014/main" id="{2BE4A537-ADA5-8599-6A82-BCE71B824F16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7399035" y="6010805"/>
            <a:ext cx="1227411" cy="44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SQUARES – Sustainability and Quality Assurance for Academic Governance and Redesign Engineering Studies">
            <a:extLst>
              <a:ext uri="{FF2B5EF4-FFF2-40B4-BE49-F238E27FC236}">
                <a16:creationId xmlns:a16="http://schemas.microsoft.com/office/drawing/2014/main" id="{AE3C3E9B-737A-F309-FAD3-B8007FAF86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62" y="91029"/>
            <a:ext cx="1997113" cy="88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e tekstowe 1">
            <a:extLst>
              <a:ext uri="{FF2B5EF4-FFF2-40B4-BE49-F238E27FC236}">
                <a16:creationId xmlns:a16="http://schemas.microsoft.com/office/drawing/2014/main" id="{FEFCF85D-7218-6322-70F5-F794910DF4BE}"/>
              </a:ext>
            </a:extLst>
          </p:cNvPr>
          <p:cNvSpPr txBox="1"/>
          <p:nvPr userDrawn="1"/>
        </p:nvSpPr>
        <p:spPr>
          <a:xfrm>
            <a:off x="1988835" y="201684"/>
            <a:ext cx="5400675" cy="73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 b="1" i="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Sustainability and Quality Assurance for Academic Governance and Redesign Engineering Studies</a:t>
            </a:r>
          </a:p>
        </p:txBody>
      </p:sp>
    </p:spTree>
    <p:extLst>
      <p:ext uri="{BB962C8B-B14F-4D97-AF65-F5344CB8AC3E}">
        <p14:creationId xmlns:p14="http://schemas.microsoft.com/office/powerpoint/2010/main" val="878552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slai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stkülik 1">
            <a:extLst>
              <a:ext uri="{FF2B5EF4-FFF2-40B4-BE49-F238E27FC236}">
                <a16:creationId xmlns:a16="http://schemas.microsoft.com/office/drawing/2014/main" id="{CDFAFBA4-98FF-D4AB-322A-7F1B333F8C3E}"/>
              </a:ext>
            </a:extLst>
          </p:cNvPr>
          <p:cNvSpPr/>
          <p:nvPr userDrawn="1"/>
        </p:nvSpPr>
        <p:spPr>
          <a:xfrm>
            <a:off x="-1" y="0"/>
            <a:ext cx="633178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 dirty="0"/>
          </a:p>
        </p:txBody>
      </p:sp>
      <p:grpSp>
        <p:nvGrpSpPr>
          <p:cNvPr id="3" name="Rühm 2">
            <a:extLst>
              <a:ext uri="{FF2B5EF4-FFF2-40B4-BE49-F238E27FC236}">
                <a16:creationId xmlns:a16="http://schemas.microsoft.com/office/drawing/2014/main" id="{268A47C7-FD3C-2500-A527-FA2358FB5E36}"/>
              </a:ext>
            </a:extLst>
          </p:cNvPr>
          <p:cNvGrpSpPr/>
          <p:nvPr userDrawn="1"/>
        </p:nvGrpSpPr>
        <p:grpSpPr>
          <a:xfrm>
            <a:off x="-10209" y="4425350"/>
            <a:ext cx="8783273" cy="2432647"/>
            <a:chOff x="-10209" y="1820174"/>
            <a:chExt cx="8783273" cy="3531501"/>
          </a:xfrm>
        </p:grpSpPr>
        <p:sp>
          <p:nvSpPr>
            <p:cNvPr id="4" name="Võrdkülgne kolmnurk 3">
              <a:extLst>
                <a:ext uri="{FF2B5EF4-FFF2-40B4-BE49-F238E27FC236}">
                  <a16:creationId xmlns:a16="http://schemas.microsoft.com/office/drawing/2014/main" id="{F5174C97-47F9-2893-8630-0CE56C975575}"/>
                </a:ext>
              </a:extLst>
            </p:cNvPr>
            <p:cNvSpPr/>
            <p:nvPr userDrawn="1"/>
          </p:nvSpPr>
          <p:spPr>
            <a:xfrm>
              <a:off x="-10209" y="1820174"/>
              <a:ext cx="8783273" cy="1492514"/>
            </a:xfrm>
            <a:prstGeom prst="triangle">
              <a:avLst>
                <a:gd name="adj" fmla="val 0"/>
              </a:avLst>
            </a:prstGeom>
            <a:solidFill>
              <a:srgbClr val="332B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t-EE" dirty="0"/>
            </a:p>
          </p:txBody>
        </p:sp>
        <p:sp>
          <p:nvSpPr>
            <p:cNvPr id="7" name="Ristkülik 6">
              <a:extLst>
                <a:ext uri="{FF2B5EF4-FFF2-40B4-BE49-F238E27FC236}">
                  <a16:creationId xmlns:a16="http://schemas.microsoft.com/office/drawing/2014/main" id="{99313DFC-D471-68EE-3CF3-1A0738A20305}"/>
                </a:ext>
              </a:extLst>
            </p:cNvPr>
            <p:cNvSpPr/>
            <p:nvPr userDrawn="1"/>
          </p:nvSpPr>
          <p:spPr>
            <a:xfrm>
              <a:off x="0" y="3122350"/>
              <a:ext cx="6159260" cy="2229325"/>
            </a:xfrm>
            <a:prstGeom prst="rect">
              <a:avLst/>
            </a:prstGeom>
            <a:solidFill>
              <a:srgbClr val="332B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t-EE" dirty="0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F7596EE4-A1C1-4FEF-8368-9CF7D1AF1EF4}"/>
              </a:ext>
            </a:extLst>
          </p:cNvPr>
          <p:cNvGrpSpPr/>
          <p:nvPr userDrawn="1"/>
        </p:nvGrpSpPr>
        <p:grpSpPr>
          <a:xfrm>
            <a:off x="5128412" y="-30480"/>
            <a:ext cx="7063588" cy="6888480"/>
            <a:chOff x="4923693" y="-30480"/>
            <a:chExt cx="7063588" cy="6888480"/>
          </a:xfrm>
          <a:solidFill>
            <a:srgbClr val="E4067E"/>
          </a:solidFill>
        </p:grpSpPr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5543C13F-7821-4DAE-9A90-AC943FA5CF8D}"/>
                </a:ext>
              </a:extLst>
            </p:cNvPr>
            <p:cNvSpPr/>
            <p:nvPr/>
          </p:nvSpPr>
          <p:spPr>
            <a:xfrm>
              <a:off x="4923693" y="-30480"/>
              <a:ext cx="7063588" cy="31253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DCC11422-3994-43CA-8671-5ACFC608CFDB}"/>
                </a:ext>
              </a:extLst>
            </p:cNvPr>
            <p:cNvSpPr/>
            <p:nvPr/>
          </p:nvSpPr>
          <p:spPr>
            <a:xfrm>
              <a:off x="5874058" y="2991173"/>
              <a:ext cx="6113223" cy="38668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5" name="Pilt 4" descr="Pilt, millel on kujutatud tekst, Font, Graafika, kuvatõmmis&#10;&#10;Kirjeldus on genereeritud automaatselt">
            <a:extLst>
              <a:ext uri="{FF2B5EF4-FFF2-40B4-BE49-F238E27FC236}">
                <a16:creationId xmlns:a16="http://schemas.microsoft.com/office/drawing/2014/main" id="{4F643DC1-9A46-A4FA-A23D-84A206016E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5768975"/>
            <a:ext cx="3523187" cy="586665"/>
          </a:xfrm>
          <a:prstGeom prst="rect">
            <a:avLst/>
          </a:prstGeom>
        </p:spPr>
      </p:pic>
      <p:pic>
        <p:nvPicPr>
          <p:cNvPr id="6" name="Pilt 5" descr="Pilt, millel on kujutatud tekst, kuvatõmmis, Font&#10;&#10;Kirjeldus on genereeritud automaatselt">
            <a:extLst>
              <a:ext uri="{FF2B5EF4-FFF2-40B4-BE49-F238E27FC236}">
                <a16:creationId xmlns:a16="http://schemas.microsoft.com/office/drawing/2014/main" id="{8563638C-5A5F-5D02-643A-981933B3A9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6" y="760060"/>
            <a:ext cx="4239224" cy="3191672"/>
          </a:xfrm>
          <a:prstGeom prst="rect">
            <a:avLst/>
          </a:prstGeom>
        </p:spPr>
      </p:pic>
      <p:sp>
        <p:nvSpPr>
          <p:cNvPr id="1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571554" y="2355896"/>
            <a:ext cx="4570131" cy="23228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cap="all" baseline="0">
                <a:solidFill>
                  <a:schemeClr val="bg1"/>
                </a:solidFill>
                <a:latin typeface="Verdana" charset="0"/>
              </a:defRPr>
            </a:lvl1pPr>
            <a:lvl2pPr marL="0" indent="0">
              <a:spcBef>
                <a:spcPts val="10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2pPr>
          </a:lstStyle>
          <a:p>
            <a:r>
              <a:rPr lang="et-EE" altLang="en-US" sz="2900" dirty="0" err="1">
                <a:solidFill>
                  <a:schemeClr val="tx2"/>
                </a:solidFill>
              </a:rPr>
              <a:t>VaheSLAIDI</a:t>
            </a:r>
            <a:r>
              <a:rPr lang="et-EE" altLang="en-US" sz="2900" dirty="0">
                <a:solidFill>
                  <a:schemeClr val="tx2"/>
                </a:solidFill>
              </a:rPr>
              <a:t> pealkiri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altLang="en-US" sz="2900" dirty="0">
                <a:solidFill>
                  <a:schemeClr val="accent1"/>
                </a:solidFill>
              </a:rPr>
              <a:t>Vajadusel ka KAHEL või kolmel REAL</a:t>
            </a:r>
            <a:endParaRPr lang="en-US" altLang="en-US" sz="29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41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slai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Rühm 6">
            <a:extLst>
              <a:ext uri="{FF2B5EF4-FFF2-40B4-BE49-F238E27FC236}">
                <a16:creationId xmlns:a16="http://schemas.microsoft.com/office/drawing/2014/main" id="{253D06EB-DC90-473F-5902-9FD7AC3C75AC}"/>
              </a:ext>
            </a:extLst>
          </p:cNvPr>
          <p:cNvGrpSpPr/>
          <p:nvPr userDrawn="1"/>
        </p:nvGrpSpPr>
        <p:grpSpPr>
          <a:xfrm>
            <a:off x="-10209" y="3326497"/>
            <a:ext cx="8783273" cy="3531503"/>
            <a:chOff x="-10209" y="1820174"/>
            <a:chExt cx="8783273" cy="3531503"/>
          </a:xfrm>
        </p:grpSpPr>
        <p:sp>
          <p:nvSpPr>
            <p:cNvPr id="8" name="Võrdkülgne kolmnurk 7">
              <a:extLst>
                <a:ext uri="{FF2B5EF4-FFF2-40B4-BE49-F238E27FC236}">
                  <a16:creationId xmlns:a16="http://schemas.microsoft.com/office/drawing/2014/main" id="{EBC3FF5D-82B7-10C8-7CB9-E2687DEEB68F}"/>
                </a:ext>
              </a:extLst>
            </p:cNvPr>
            <p:cNvSpPr/>
            <p:nvPr userDrawn="1"/>
          </p:nvSpPr>
          <p:spPr>
            <a:xfrm>
              <a:off x="-10209" y="1820174"/>
              <a:ext cx="8783273" cy="1492514"/>
            </a:xfrm>
            <a:prstGeom prst="triangle">
              <a:avLst>
                <a:gd name="adj" fmla="val 0"/>
              </a:avLst>
            </a:prstGeom>
            <a:solidFill>
              <a:srgbClr val="332B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t-EE" dirty="0"/>
            </a:p>
          </p:txBody>
        </p:sp>
        <p:sp>
          <p:nvSpPr>
            <p:cNvPr id="9" name="Ristkülik 8">
              <a:extLst>
                <a:ext uri="{FF2B5EF4-FFF2-40B4-BE49-F238E27FC236}">
                  <a16:creationId xmlns:a16="http://schemas.microsoft.com/office/drawing/2014/main" id="{0FAD6E9A-DB2B-9A9E-E51C-9EAB99FBB058}"/>
                </a:ext>
              </a:extLst>
            </p:cNvPr>
            <p:cNvSpPr/>
            <p:nvPr userDrawn="1"/>
          </p:nvSpPr>
          <p:spPr>
            <a:xfrm>
              <a:off x="0" y="2893148"/>
              <a:ext cx="5788325" cy="2458529"/>
            </a:xfrm>
            <a:prstGeom prst="rect">
              <a:avLst/>
            </a:prstGeom>
            <a:solidFill>
              <a:srgbClr val="332B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t-EE" dirty="0"/>
            </a:p>
          </p:txBody>
        </p:sp>
      </p:grpSp>
      <p:sp>
        <p:nvSpPr>
          <p:cNvPr id="3" name="Rööpkülik 12">
            <a:extLst>
              <a:ext uri="{FF2B5EF4-FFF2-40B4-BE49-F238E27FC236}">
                <a16:creationId xmlns:a16="http://schemas.microsoft.com/office/drawing/2014/main" id="{ECFDF399-8E0E-E498-E56F-25E82C1AD254}"/>
              </a:ext>
            </a:extLst>
          </p:cNvPr>
          <p:cNvSpPr/>
          <p:nvPr userDrawn="1"/>
        </p:nvSpPr>
        <p:spPr>
          <a:xfrm>
            <a:off x="4270082" y="3143726"/>
            <a:ext cx="7921085" cy="3710975"/>
          </a:xfrm>
          <a:custGeom>
            <a:avLst/>
            <a:gdLst>
              <a:gd name="connsiteX0" fmla="*/ 0 w 5126966"/>
              <a:gd name="connsiteY0" fmla="*/ 2486025 h 2486025"/>
              <a:gd name="connsiteX1" fmla="*/ 621506 w 5126966"/>
              <a:gd name="connsiteY1" fmla="*/ 0 h 2486025"/>
              <a:gd name="connsiteX2" fmla="*/ 5126966 w 5126966"/>
              <a:gd name="connsiteY2" fmla="*/ 0 h 2486025"/>
              <a:gd name="connsiteX3" fmla="*/ 4505460 w 5126966"/>
              <a:gd name="connsiteY3" fmla="*/ 2486025 h 2486025"/>
              <a:gd name="connsiteX4" fmla="*/ 0 w 5126966"/>
              <a:gd name="connsiteY4" fmla="*/ 2486025 h 2486025"/>
              <a:gd name="connsiteX0" fmla="*/ 0 w 5143814"/>
              <a:gd name="connsiteY0" fmla="*/ 2486025 h 2486025"/>
              <a:gd name="connsiteX1" fmla="*/ 621506 w 5143814"/>
              <a:gd name="connsiteY1" fmla="*/ 0 h 2486025"/>
              <a:gd name="connsiteX2" fmla="*/ 5126966 w 5143814"/>
              <a:gd name="connsiteY2" fmla="*/ 0 h 2486025"/>
              <a:gd name="connsiteX3" fmla="*/ 5143814 w 5143814"/>
              <a:gd name="connsiteY3" fmla="*/ 2442893 h 2486025"/>
              <a:gd name="connsiteX4" fmla="*/ 0 w 5143814"/>
              <a:gd name="connsiteY4" fmla="*/ 2486025 h 2486025"/>
              <a:gd name="connsiteX0" fmla="*/ 0 w 5135188"/>
              <a:gd name="connsiteY0" fmla="*/ 2486025 h 2486025"/>
              <a:gd name="connsiteX1" fmla="*/ 621506 w 5135188"/>
              <a:gd name="connsiteY1" fmla="*/ 0 h 2486025"/>
              <a:gd name="connsiteX2" fmla="*/ 5126966 w 5135188"/>
              <a:gd name="connsiteY2" fmla="*/ 0 h 2486025"/>
              <a:gd name="connsiteX3" fmla="*/ 5135188 w 5135188"/>
              <a:gd name="connsiteY3" fmla="*/ 2460146 h 2486025"/>
              <a:gd name="connsiteX4" fmla="*/ 0 w 5135188"/>
              <a:gd name="connsiteY4" fmla="*/ 2486025 h 2486025"/>
              <a:gd name="connsiteX0" fmla="*/ 0 w 5127859"/>
              <a:gd name="connsiteY0" fmla="*/ 2486025 h 2486025"/>
              <a:gd name="connsiteX1" fmla="*/ 621506 w 5127859"/>
              <a:gd name="connsiteY1" fmla="*/ 0 h 2486025"/>
              <a:gd name="connsiteX2" fmla="*/ 5126966 w 5127859"/>
              <a:gd name="connsiteY2" fmla="*/ 0 h 2486025"/>
              <a:gd name="connsiteX3" fmla="*/ 5127749 w 5127859"/>
              <a:gd name="connsiteY3" fmla="*/ 2468772 h 2486025"/>
              <a:gd name="connsiteX4" fmla="*/ 0 w 5127859"/>
              <a:gd name="connsiteY4" fmla="*/ 2486025 h 2486025"/>
              <a:gd name="connsiteX0" fmla="*/ 0 w 5403110"/>
              <a:gd name="connsiteY0" fmla="*/ 2425640 h 2468772"/>
              <a:gd name="connsiteX1" fmla="*/ 896757 w 5403110"/>
              <a:gd name="connsiteY1" fmla="*/ 0 h 2468772"/>
              <a:gd name="connsiteX2" fmla="*/ 5402217 w 5403110"/>
              <a:gd name="connsiteY2" fmla="*/ 0 h 2468772"/>
              <a:gd name="connsiteX3" fmla="*/ 5403000 w 5403110"/>
              <a:gd name="connsiteY3" fmla="*/ 2468772 h 2468772"/>
              <a:gd name="connsiteX4" fmla="*/ 0 w 5403110"/>
              <a:gd name="connsiteY4" fmla="*/ 2425640 h 2468772"/>
              <a:gd name="connsiteX0" fmla="*/ 0 w 5403110"/>
              <a:gd name="connsiteY0" fmla="*/ 2425640 h 2468772"/>
              <a:gd name="connsiteX1" fmla="*/ 1127373 w 5403110"/>
              <a:gd name="connsiteY1" fmla="*/ 8627 h 2468772"/>
              <a:gd name="connsiteX2" fmla="*/ 5402217 w 5403110"/>
              <a:gd name="connsiteY2" fmla="*/ 0 h 2468772"/>
              <a:gd name="connsiteX3" fmla="*/ 5403000 w 5403110"/>
              <a:gd name="connsiteY3" fmla="*/ 2468772 h 2468772"/>
              <a:gd name="connsiteX4" fmla="*/ 0 w 5403110"/>
              <a:gd name="connsiteY4" fmla="*/ 2425640 h 2468772"/>
              <a:gd name="connsiteX0" fmla="*/ 0 w 6035444"/>
              <a:gd name="connsiteY0" fmla="*/ 3719602 h 3719602"/>
              <a:gd name="connsiteX1" fmla="*/ 1759707 w 6035444"/>
              <a:gd name="connsiteY1" fmla="*/ 8627 h 3719602"/>
              <a:gd name="connsiteX2" fmla="*/ 6034551 w 6035444"/>
              <a:gd name="connsiteY2" fmla="*/ 0 h 3719602"/>
              <a:gd name="connsiteX3" fmla="*/ 6035334 w 6035444"/>
              <a:gd name="connsiteY3" fmla="*/ 2468772 h 3719602"/>
              <a:gd name="connsiteX4" fmla="*/ 0 w 6035444"/>
              <a:gd name="connsiteY4" fmla="*/ 3719602 h 3719602"/>
              <a:gd name="connsiteX0" fmla="*/ 0 w 6034814"/>
              <a:gd name="connsiteY0" fmla="*/ 3719602 h 3745481"/>
              <a:gd name="connsiteX1" fmla="*/ 1759707 w 6034814"/>
              <a:gd name="connsiteY1" fmla="*/ 8627 h 3745481"/>
              <a:gd name="connsiteX2" fmla="*/ 6034551 w 6034814"/>
              <a:gd name="connsiteY2" fmla="*/ 0 h 3745481"/>
              <a:gd name="connsiteX3" fmla="*/ 6020457 w 6034814"/>
              <a:gd name="connsiteY3" fmla="*/ 3745481 h 3745481"/>
              <a:gd name="connsiteX4" fmla="*/ 0 w 6034814"/>
              <a:gd name="connsiteY4" fmla="*/ 3719602 h 3745481"/>
              <a:gd name="connsiteX0" fmla="*/ 0 w 6034956"/>
              <a:gd name="connsiteY0" fmla="*/ 3719602 h 3762734"/>
              <a:gd name="connsiteX1" fmla="*/ 1759707 w 6034956"/>
              <a:gd name="connsiteY1" fmla="*/ 8627 h 3762734"/>
              <a:gd name="connsiteX2" fmla="*/ 6034551 w 6034956"/>
              <a:gd name="connsiteY2" fmla="*/ 0 h 3762734"/>
              <a:gd name="connsiteX3" fmla="*/ 6027896 w 6034956"/>
              <a:gd name="connsiteY3" fmla="*/ 3762734 h 3762734"/>
              <a:gd name="connsiteX4" fmla="*/ 0 w 6034956"/>
              <a:gd name="connsiteY4" fmla="*/ 3719602 h 3762734"/>
              <a:gd name="connsiteX0" fmla="*/ 0 w 6808237"/>
              <a:gd name="connsiteY0" fmla="*/ 3710975 h 3754107"/>
              <a:gd name="connsiteX1" fmla="*/ 1759707 w 6808237"/>
              <a:gd name="connsiteY1" fmla="*/ 0 h 3754107"/>
              <a:gd name="connsiteX2" fmla="*/ 6808230 w 6808237"/>
              <a:gd name="connsiteY2" fmla="*/ 0 h 3754107"/>
              <a:gd name="connsiteX3" fmla="*/ 6027896 w 6808237"/>
              <a:gd name="connsiteY3" fmla="*/ 3754107 h 3754107"/>
              <a:gd name="connsiteX4" fmla="*/ 0 w 6808237"/>
              <a:gd name="connsiteY4" fmla="*/ 3710975 h 3754107"/>
              <a:gd name="connsiteX0" fmla="*/ 0 w 6823892"/>
              <a:gd name="connsiteY0" fmla="*/ 3710975 h 3710975"/>
              <a:gd name="connsiteX1" fmla="*/ 1759707 w 6823892"/>
              <a:gd name="connsiteY1" fmla="*/ 0 h 3710975"/>
              <a:gd name="connsiteX2" fmla="*/ 6808230 w 6823892"/>
              <a:gd name="connsiteY2" fmla="*/ 0 h 3710975"/>
              <a:gd name="connsiteX3" fmla="*/ 6823892 w 6823892"/>
              <a:gd name="connsiteY3" fmla="*/ 3693722 h 3710975"/>
              <a:gd name="connsiteX4" fmla="*/ 0 w 6823892"/>
              <a:gd name="connsiteY4" fmla="*/ 3710975 h 3710975"/>
              <a:gd name="connsiteX0" fmla="*/ 0 w 6830953"/>
              <a:gd name="connsiteY0" fmla="*/ 3710975 h 3710975"/>
              <a:gd name="connsiteX1" fmla="*/ 1759707 w 6830953"/>
              <a:gd name="connsiteY1" fmla="*/ 0 h 3710975"/>
              <a:gd name="connsiteX2" fmla="*/ 6830548 w 6830953"/>
              <a:gd name="connsiteY2" fmla="*/ 0 h 3710975"/>
              <a:gd name="connsiteX3" fmla="*/ 6823892 w 6830953"/>
              <a:gd name="connsiteY3" fmla="*/ 3693722 h 3710975"/>
              <a:gd name="connsiteX4" fmla="*/ 0 w 6830953"/>
              <a:gd name="connsiteY4" fmla="*/ 3710975 h 371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0953" h="3710975">
                <a:moveTo>
                  <a:pt x="0" y="3710975"/>
                </a:moveTo>
                <a:lnTo>
                  <a:pt x="1759707" y="0"/>
                </a:lnTo>
                <a:lnTo>
                  <a:pt x="6830548" y="0"/>
                </a:lnTo>
                <a:cubicBezTo>
                  <a:pt x="6833289" y="820049"/>
                  <a:pt x="6821151" y="2873673"/>
                  <a:pt x="6823892" y="3693722"/>
                </a:cubicBezTo>
                <a:lnTo>
                  <a:pt x="0" y="3710975"/>
                </a:lnTo>
                <a:close/>
              </a:path>
            </a:pathLst>
          </a:custGeom>
          <a:solidFill>
            <a:srgbClr val="E40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 dirty="0"/>
          </a:p>
        </p:txBody>
      </p:sp>
      <p:pic>
        <p:nvPicPr>
          <p:cNvPr id="10" name="Pilt 9" descr="Pilt, millel on kujutatud kuvatõmmis, vooluahel, elektroonika&#10;&#10;Kirjeldus on genereeritud automaatselt">
            <a:extLst>
              <a:ext uri="{FF2B5EF4-FFF2-40B4-BE49-F238E27FC236}">
                <a16:creationId xmlns:a16="http://schemas.microsoft.com/office/drawing/2014/main" id="{85E9A7C7-D1DB-A6A6-879D-B1F905D964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4" y="922060"/>
            <a:ext cx="11458811" cy="3113163"/>
          </a:xfrm>
          <a:prstGeom prst="rect">
            <a:avLst/>
          </a:prstGeom>
        </p:spPr>
      </p:pic>
      <p:pic>
        <p:nvPicPr>
          <p:cNvPr id="5" name="Pilt 4" descr="Pilt, millel on kujutatud tekst, Font, Graafika, kuvatõmmis&#10;&#10;Kirjeldus on genereeritud automaatselt">
            <a:extLst>
              <a:ext uri="{FF2B5EF4-FFF2-40B4-BE49-F238E27FC236}">
                <a16:creationId xmlns:a16="http://schemas.microsoft.com/office/drawing/2014/main" id="{B95CF3B3-F14A-1F3D-F0F1-2CD66DBE8C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6" y="5761439"/>
            <a:ext cx="3505978" cy="583799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3F8F3CD-B427-4CDD-9A77-CE9B5003BA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61481" y="4230319"/>
            <a:ext cx="4818968" cy="13854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900" b="1" i="0" cap="all" baseline="0">
                <a:solidFill>
                  <a:schemeClr val="bg1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Vaheslaidi pealkiri</a:t>
            </a:r>
          </a:p>
          <a:p>
            <a:pPr lvl="0"/>
            <a:r>
              <a:rPr lang="et-EE" dirty="0"/>
              <a:t>Vajadusel ka kahel või kolmel real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875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mane 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stkülik 1">
            <a:extLst>
              <a:ext uri="{FF2B5EF4-FFF2-40B4-BE49-F238E27FC236}">
                <a16:creationId xmlns:a16="http://schemas.microsoft.com/office/drawing/2014/main" id="{306CBF41-5828-7B2C-D0A0-DE454559A49F}"/>
              </a:ext>
            </a:extLst>
          </p:cNvPr>
          <p:cNvSpPr/>
          <p:nvPr userDrawn="1"/>
        </p:nvSpPr>
        <p:spPr>
          <a:xfrm>
            <a:off x="-1" y="0"/>
            <a:ext cx="12192001" cy="4961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 dirty="0"/>
          </a:p>
        </p:txBody>
      </p:sp>
      <p:sp>
        <p:nvSpPr>
          <p:cNvPr id="6" name="Rööpkülik 12">
            <a:extLst>
              <a:ext uri="{FF2B5EF4-FFF2-40B4-BE49-F238E27FC236}">
                <a16:creationId xmlns:a16="http://schemas.microsoft.com/office/drawing/2014/main" id="{9339C087-15D4-3007-16A9-79E1140CB532}"/>
              </a:ext>
            </a:extLst>
          </p:cNvPr>
          <p:cNvSpPr/>
          <p:nvPr userDrawn="1"/>
        </p:nvSpPr>
        <p:spPr>
          <a:xfrm>
            <a:off x="5926346" y="1628775"/>
            <a:ext cx="6265377" cy="2468772"/>
          </a:xfrm>
          <a:custGeom>
            <a:avLst/>
            <a:gdLst>
              <a:gd name="connsiteX0" fmla="*/ 0 w 5126966"/>
              <a:gd name="connsiteY0" fmla="*/ 2486025 h 2486025"/>
              <a:gd name="connsiteX1" fmla="*/ 621506 w 5126966"/>
              <a:gd name="connsiteY1" fmla="*/ 0 h 2486025"/>
              <a:gd name="connsiteX2" fmla="*/ 5126966 w 5126966"/>
              <a:gd name="connsiteY2" fmla="*/ 0 h 2486025"/>
              <a:gd name="connsiteX3" fmla="*/ 4505460 w 5126966"/>
              <a:gd name="connsiteY3" fmla="*/ 2486025 h 2486025"/>
              <a:gd name="connsiteX4" fmla="*/ 0 w 5126966"/>
              <a:gd name="connsiteY4" fmla="*/ 2486025 h 2486025"/>
              <a:gd name="connsiteX0" fmla="*/ 0 w 5143814"/>
              <a:gd name="connsiteY0" fmla="*/ 2486025 h 2486025"/>
              <a:gd name="connsiteX1" fmla="*/ 621506 w 5143814"/>
              <a:gd name="connsiteY1" fmla="*/ 0 h 2486025"/>
              <a:gd name="connsiteX2" fmla="*/ 5126966 w 5143814"/>
              <a:gd name="connsiteY2" fmla="*/ 0 h 2486025"/>
              <a:gd name="connsiteX3" fmla="*/ 5143814 w 5143814"/>
              <a:gd name="connsiteY3" fmla="*/ 2442893 h 2486025"/>
              <a:gd name="connsiteX4" fmla="*/ 0 w 5143814"/>
              <a:gd name="connsiteY4" fmla="*/ 2486025 h 2486025"/>
              <a:gd name="connsiteX0" fmla="*/ 0 w 5135188"/>
              <a:gd name="connsiteY0" fmla="*/ 2486025 h 2486025"/>
              <a:gd name="connsiteX1" fmla="*/ 621506 w 5135188"/>
              <a:gd name="connsiteY1" fmla="*/ 0 h 2486025"/>
              <a:gd name="connsiteX2" fmla="*/ 5126966 w 5135188"/>
              <a:gd name="connsiteY2" fmla="*/ 0 h 2486025"/>
              <a:gd name="connsiteX3" fmla="*/ 5135188 w 5135188"/>
              <a:gd name="connsiteY3" fmla="*/ 2460146 h 2486025"/>
              <a:gd name="connsiteX4" fmla="*/ 0 w 5135188"/>
              <a:gd name="connsiteY4" fmla="*/ 2486025 h 2486025"/>
              <a:gd name="connsiteX0" fmla="*/ 0 w 5127859"/>
              <a:gd name="connsiteY0" fmla="*/ 2486025 h 2486025"/>
              <a:gd name="connsiteX1" fmla="*/ 621506 w 5127859"/>
              <a:gd name="connsiteY1" fmla="*/ 0 h 2486025"/>
              <a:gd name="connsiteX2" fmla="*/ 5126966 w 5127859"/>
              <a:gd name="connsiteY2" fmla="*/ 0 h 2486025"/>
              <a:gd name="connsiteX3" fmla="*/ 5127749 w 5127859"/>
              <a:gd name="connsiteY3" fmla="*/ 2468772 h 2486025"/>
              <a:gd name="connsiteX4" fmla="*/ 0 w 5127859"/>
              <a:gd name="connsiteY4" fmla="*/ 2486025 h 2486025"/>
              <a:gd name="connsiteX0" fmla="*/ 0 w 5403110"/>
              <a:gd name="connsiteY0" fmla="*/ 2425640 h 2468772"/>
              <a:gd name="connsiteX1" fmla="*/ 896757 w 5403110"/>
              <a:gd name="connsiteY1" fmla="*/ 0 h 2468772"/>
              <a:gd name="connsiteX2" fmla="*/ 5402217 w 5403110"/>
              <a:gd name="connsiteY2" fmla="*/ 0 h 2468772"/>
              <a:gd name="connsiteX3" fmla="*/ 5403000 w 5403110"/>
              <a:gd name="connsiteY3" fmla="*/ 2468772 h 2468772"/>
              <a:gd name="connsiteX4" fmla="*/ 0 w 5403110"/>
              <a:gd name="connsiteY4" fmla="*/ 2425640 h 2468772"/>
              <a:gd name="connsiteX0" fmla="*/ 0 w 5403110"/>
              <a:gd name="connsiteY0" fmla="*/ 2425640 h 2468772"/>
              <a:gd name="connsiteX1" fmla="*/ 1127373 w 5403110"/>
              <a:gd name="connsiteY1" fmla="*/ 8627 h 2468772"/>
              <a:gd name="connsiteX2" fmla="*/ 5402217 w 5403110"/>
              <a:gd name="connsiteY2" fmla="*/ 0 h 2468772"/>
              <a:gd name="connsiteX3" fmla="*/ 5403000 w 5403110"/>
              <a:gd name="connsiteY3" fmla="*/ 2468772 h 2468772"/>
              <a:gd name="connsiteX4" fmla="*/ 0 w 5403110"/>
              <a:gd name="connsiteY4" fmla="*/ 2425640 h 246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3110" h="2468772">
                <a:moveTo>
                  <a:pt x="0" y="2425640"/>
                </a:moveTo>
                <a:lnTo>
                  <a:pt x="1127373" y="8627"/>
                </a:lnTo>
                <a:lnTo>
                  <a:pt x="5402217" y="0"/>
                </a:lnTo>
                <a:cubicBezTo>
                  <a:pt x="5404958" y="820049"/>
                  <a:pt x="5400259" y="1648723"/>
                  <a:pt x="5403000" y="2468772"/>
                </a:cubicBezTo>
                <a:lnTo>
                  <a:pt x="0" y="2425640"/>
                </a:lnTo>
                <a:close/>
              </a:path>
            </a:pathLst>
          </a:custGeom>
          <a:solidFill>
            <a:srgbClr val="E40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 dirty="0"/>
          </a:p>
        </p:txBody>
      </p:sp>
      <p:grpSp>
        <p:nvGrpSpPr>
          <p:cNvPr id="7" name="Rühm 6">
            <a:extLst>
              <a:ext uri="{FF2B5EF4-FFF2-40B4-BE49-F238E27FC236}">
                <a16:creationId xmlns:a16="http://schemas.microsoft.com/office/drawing/2014/main" id="{434E3D41-AC6E-59D0-97B5-23B261A37F6C}"/>
              </a:ext>
            </a:extLst>
          </p:cNvPr>
          <p:cNvGrpSpPr/>
          <p:nvPr userDrawn="1"/>
        </p:nvGrpSpPr>
        <p:grpSpPr>
          <a:xfrm>
            <a:off x="-10209" y="1820174"/>
            <a:ext cx="8783273" cy="2950234"/>
            <a:chOff x="-10209" y="1820174"/>
            <a:chExt cx="8783273" cy="2950234"/>
          </a:xfrm>
        </p:grpSpPr>
        <p:sp>
          <p:nvSpPr>
            <p:cNvPr id="12" name="Võrdkülgne kolmnurk 11">
              <a:extLst>
                <a:ext uri="{FF2B5EF4-FFF2-40B4-BE49-F238E27FC236}">
                  <a16:creationId xmlns:a16="http://schemas.microsoft.com/office/drawing/2014/main" id="{DE08D488-7708-DAEB-3931-0D60F4FF549F}"/>
                </a:ext>
              </a:extLst>
            </p:cNvPr>
            <p:cNvSpPr/>
            <p:nvPr userDrawn="1"/>
          </p:nvSpPr>
          <p:spPr>
            <a:xfrm>
              <a:off x="-10209" y="1820174"/>
              <a:ext cx="8783273" cy="1492514"/>
            </a:xfrm>
            <a:prstGeom prst="triangle">
              <a:avLst>
                <a:gd name="adj" fmla="val 0"/>
              </a:avLst>
            </a:prstGeom>
            <a:solidFill>
              <a:srgbClr val="332B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t-EE" dirty="0"/>
            </a:p>
          </p:txBody>
        </p:sp>
        <p:sp>
          <p:nvSpPr>
            <p:cNvPr id="13" name="Ristkülik 12">
              <a:extLst>
                <a:ext uri="{FF2B5EF4-FFF2-40B4-BE49-F238E27FC236}">
                  <a16:creationId xmlns:a16="http://schemas.microsoft.com/office/drawing/2014/main" id="{B5921D93-328A-8E8E-C907-EB43E092E3E4}"/>
                </a:ext>
              </a:extLst>
            </p:cNvPr>
            <p:cNvSpPr/>
            <p:nvPr userDrawn="1"/>
          </p:nvSpPr>
          <p:spPr>
            <a:xfrm>
              <a:off x="0" y="2700068"/>
              <a:ext cx="1190445" cy="2070340"/>
            </a:xfrm>
            <a:prstGeom prst="rect">
              <a:avLst/>
            </a:prstGeom>
            <a:solidFill>
              <a:srgbClr val="332B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t-EE" dirty="0"/>
            </a:p>
          </p:txBody>
        </p:sp>
      </p:grpSp>
      <p:sp>
        <p:nvSpPr>
          <p:cNvPr id="14" name="Freeform 9">
            <a:extLst>
              <a:ext uri="{FF2B5EF4-FFF2-40B4-BE49-F238E27FC236}">
                <a16:creationId xmlns:a16="http://schemas.microsoft.com/office/drawing/2014/main" id="{53ABEF3C-EE0B-ED24-5EB2-5DD25E187DE4}"/>
              </a:ext>
            </a:extLst>
          </p:cNvPr>
          <p:cNvSpPr/>
          <p:nvPr userDrawn="1"/>
        </p:nvSpPr>
        <p:spPr>
          <a:xfrm>
            <a:off x="-1" y="3312687"/>
            <a:ext cx="12192000" cy="3545313"/>
          </a:xfrm>
          <a:custGeom>
            <a:avLst/>
            <a:gdLst>
              <a:gd name="connsiteX0" fmla="*/ 986101 w 12192000"/>
              <a:gd name="connsiteY0" fmla="*/ 0 h 3545313"/>
              <a:gd name="connsiteX1" fmla="*/ 12192000 w 12192000"/>
              <a:gd name="connsiteY1" fmla="*/ 0 h 3545313"/>
              <a:gd name="connsiteX2" fmla="*/ 12192000 w 12192000"/>
              <a:gd name="connsiteY2" fmla="*/ 510802 h 3545313"/>
              <a:gd name="connsiteX3" fmla="*/ 12192000 w 12192000"/>
              <a:gd name="connsiteY3" fmla="*/ 1543258 h 3545313"/>
              <a:gd name="connsiteX4" fmla="*/ 12192000 w 12192000"/>
              <a:gd name="connsiteY4" fmla="*/ 3545313 h 3545313"/>
              <a:gd name="connsiteX5" fmla="*/ 986101 w 12192000"/>
              <a:gd name="connsiteY5" fmla="*/ 3545313 h 3545313"/>
              <a:gd name="connsiteX6" fmla="*/ 475299 w 12192000"/>
              <a:gd name="connsiteY6" fmla="*/ 3545313 h 3545313"/>
              <a:gd name="connsiteX7" fmla="*/ 0 w 12192000"/>
              <a:gd name="connsiteY7" fmla="*/ 3545313 h 3545313"/>
              <a:gd name="connsiteX8" fmla="*/ 0 w 12192000"/>
              <a:gd name="connsiteY8" fmla="*/ 1543258 h 3545313"/>
              <a:gd name="connsiteX9" fmla="*/ 475299 w 12192000"/>
              <a:gd name="connsiteY9" fmla="*/ 1543258 h 3545313"/>
              <a:gd name="connsiteX10" fmla="*/ 475299 w 12192000"/>
              <a:gd name="connsiteY10" fmla="*/ 510802 h 3545313"/>
              <a:gd name="connsiteX11" fmla="*/ 986101 w 12192000"/>
              <a:gd name="connsiteY11" fmla="*/ 510802 h 354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3545313">
                <a:moveTo>
                  <a:pt x="986101" y="0"/>
                </a:moveTo>
                <a:lnTo>
                  <a:pt x="12192000" y="0"/>
                </a:lnTo>
                <a:lnTo>
                  <a:pt x="12192000" y="510802"/>
                </a:lnTo>
                <a:lnTo>
                  <a:pt x="12192000" y="1543258"/>
                </a:lnTo>
                <a:lnTo>
                  <a:pt x="12192000" y="3545313"/>
                </a:lnTo>
                <a:lnTo>
                  <a:pt x="986101" y="3545313"/>
                </a:lnTo>
                <a:lnTo>
                  <a:pt x="475299" y="3545313"/>
                </a:lnTo>
                <a:lnTo>
                  <a:pt x="0" y="3545313"/>
                </a:lnTo>
                <a:lnTo>
                  <a:pt x="0" y="1543258"/>
                </a:lnTo>
                <a:lnTo>
                  <a:pt x="475299" y="1543258"/>
                </a:lnTo>
                <a:lnTo>
                  <a:pt x="475299" y="510802"/>
                </a:lnTo>
                <a:lnTo>
                  <a:pt x="986101" y="5108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Pilt 15" descr="Pilt, millel on kujutatud Font, Graafika, logo, sümbol&#10;&#10;Kirjeldus on genereeritud automaatselt">
            <a:extLst>
              <a:ext uri="{FF2B5EF4-FFF2-40B4-BE49-F238E27FC236}">
                <a16:creationId xmlns:a16="http://schemas.microsoft.com/office/drawing/2014/main" id="{37C1A012-363E-7560-4D05-A9EF8DE3C4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3064" y="1897812"/>
            <a:ext cx="2691442" cy="15268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428A69-871D-76AA-C51F-9D6A314DE094}"/>
              </a:ext>
            </a:extLst>
          </p:cNvPr>
          <p:cNvSpPr txBox="1"/>
          <p:nvPr userDrawn="1"/>
        </p:nvSpPr>
        <p:spPr>
          <a:xfrm>
            <a:off x="878317" y="2898481"/>
            <a:ext cx="6359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b="1" kern="0" cap="all" baseline="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Energiatehnoloogia instituut</a:t>
            </a:r>
            <a:endParaRPr lang="et-EE" sz="2000" b="1" cap="all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Freeform 14"/>
          <p:cNvSpPr/>
          <p:nvPr userDrawn="1"/>
        </p:nvSpPr>
        <p:spPr>
          <a:xfrm>
            <a:off x="8625" y="3321313"/>
            <a:ext cx="12192000" cy="3545313"/>
          </a:xfrm>
          <a:custGeom>
            <a:avLst/>
            <a:gdLst>
              <a:gd name="connsiteX0" fmla="*/ 986101 w 12192000"/>
              <a:gd name="connsiteY0" fmla="*/ 0 h 3545313"/>
              <a:gd name="connsiteX1" fmla="*/ 12192000 w 12192000"/>
              <a:gd name="connsiteY1" fmla="*/ 0 h 3545313"/>
              <a:gd name="connsiteX2" fmla="*/ 12192000 w 12192000"/>
              <a:gd name="connsiteY2" fmla="*/ 510802 h 3545313"/>
              <a:gd name="connsiteX3" fmla="*/ 12192000 w 12192000"/>
              <a:gd name="connsiteY3" fmla="*/ 1543258 h 3545313"/>
              <a:gd name="connsiteX4" fmla="*/ 12192000 w 12192000"/>
              <a:gd name="connsiteY4" fmla="*/ 3545313 h 3545313"/>
              <a:gd name="connsiteX5" fmla="*/ 986101 w 12192000"/>
              <a:gd name="connsiteY5" fmla="*/ 3545313 h 3545313"/>
              <a:gd name="connsiteX6" fmla="*/ 475299 w 12192000"/>
              <a:gd name="connsiteY6" fmla="*/ 3545313 h 3545313"/>
              <a:gd name="connsiteX7" fmla="*/ 0 w 12192000"/>
              <a:gd name="connsiteY7" fmla="*/ 3545313 h 3545313"/>
              <a:gd name="connsiteX8" fmla="*/ 0 w 12192000"/>
              <a:gd name="connsiteY8" fmla="*/ 1543258 h 3545313"/>
              <a:gd name="connsiteX9" fmla="*/ 475299 w 12192000"/>
              <a:gd name="connsiteY9" fmla="*/ 1543258 h 3545313"/>
              <a:gd name="connsiteX10" fmla="*/ 475299 w 12192000"/>
              <a:gd name="connsiteY10" fmla="*/ 510802 h 3545313"/>
              <a:gd name="connsiteX11" fmla="*/ 986101 w 12192000"/>
              <a:gd name="connsiteY11" fmla="*/ 510802 h 354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3545313">
                <a:moveTo>
                  <a:pt x="986101" y="0"/>
                </a:moveTo>
                <a:lnTo>
                  <a:pt x="12192000" y="0"/>
                </a:lnTo>
                <a:lnTo>
                  <a:pt x="12192000" y="510802"/>
                </a:lnTo>
                <a:lnTo>
                  <a:pt x="12192000" y="1543258"/>
                </a:lnTo>
                <a:lnTo>
                  <a:pt x="12192000" y="3545313"/>
                </a:lnTo>
                <a:lnTo>
                  <a:pt x="986101" y="3545313"/>
                </a:lnTo>
                <a:lnTo>
                  <a:pt x="475299" y="3545313"/>
                </a:lnTo>
                <a:lnTo>
                  <a:pt x="0" y="3545313"/>
                </a:lnTo>
                <a:lnTo>
                  <a:pt x="0" y="1543258"/>
                </a:lnTo>
                <a:lnTo>
                  <a:pt x="475299" y="1543258"/>
                </a:lnTo>
                <a:lnTo>
                  <a:pt x="475299" y="510802"/>
                </a:lnTo>
                <a:lnTo>
                  <a:pt x="986101" y="5108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0" y="-9921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982403" y="4746646"/>
            <a:ext cx="10159444" cy="16389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cap="all" baseline="0">
                <a:solidFill>
                  <a:schemeClr val="tx2"/>
                </a:solidFill>
                <a:latin typeface="Verdana" charset="0"/>
              </a:defRPr>
            </a:lvl1pPr>
            <a:lvl2pPr marL="0" indent="0">
              <a:spcBef>
                <a:spcPts val="10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2pPr>
          </a:lstStyle>
          <a:p>
            <a:r>
              <a:rPr lang="en-US" altLang="en-US" dirty="0"/>
              <a:t>TALLINN</a:t>
            </a:r>
            <a:r>
              <a:rPr lang="et-EE" altLang="en-US" dirty="0"/>
              <a:t>A</a:t>
            </a:r>
            <a:r>
              <a:rPr lang="en-US" altLang="en-US" dirty="0"/>
              <a:t> </a:t>
            </a:r>
            <a:r>
              <a:rPr lang="et-EE" altLang="en-US" dirty="0"/>
              <a:t>TEHNIKAÜLIKOOL</a:t>
            </a:r>
            <a:endParaRPr lang="en-US" altLang="en-US" dirty="0"/>
          </a:p>
          <a:p>
            <a:r>
              <a:rPr lang="en-US" altLang="en-US" sz="1700" b="0" cap="none" dirty="0" err="1">
                <a:solidFill>
                  <a:schemeClr val="accent2"/>
                </a:solidFill>
              </a:rPr>
              <a:t>Ehitajate</a:t>
            </a:r>
            <a:r>
              <a:rPr lang="en-US" altLang="en-US" sz="1700" b="0" cap="none" dirty="0">
                <a:solidFill>
                  <a:schemeClr val="accent2"/>
                </a:solidFill>
              </a:rPr>
              <a:t> </a:t>
            </a:r>
            <a:r>
              <a:rPr lang="et-EE" altLang="en-US" sz="1700" b="0" cap="none" dirty="0">
                <a:solidFill>
                  <a:schemeClr val="accent2"/>
                </a:solidFill>
              </a:rPr>
              <a:t>tee</a:t>
            </a:r>
            <a:r>
              <a:rPr lang="en-US" altLang="en-US" sz="1700" b="0" cap="none" dirty="0">
                <a:solidFill>
                  <a:schemeClr val="accent2"/>
                </a:solidFill>
              </a:rPr>
              <a:t> 5, 19086 Tallinn</a:t>
            </a:r>
            <a:r>
              <a:rPr lang="et-EE" altLang="en-US" sz="1700" b="0" cap="none" dirty="0">
                <a:solidFill>
                  <a:schemeClr val="accent2"/>
                </a:solidFill>
              </a:rPr>
              <a:t>, </a:t>
            </a:r>
          </a:p>
          <a:p>
            <a:r>
              <a:rPr lang="et-EE" altLang="en-US" sz="1700" b="0" cap="none" dirty="0">
                <a:solidFill>
                  <a:schemeClr val="accent2"/>
                </a:solidFill>
              </a:rPr>
              <a:t>Tel </a:t>
            </a:r>
            <a:r>
              <a:rPr lang="en-US" altLang="en-US" sz="1700" b="0" cap="none" dirty="0">
                <a:solidFill>
                  <a:schemeClr val="accent2"/>
                </a:solidFill>
              </a:rPr>
              <a:t>620 2002 (</a:t>
            </a:r>
            <a:r>
              <a:rPr lang="et-EE" altLang="en-US" sz="1700" b="0" cap="none" dirty="0">
                <a:solidFill>
                  <a:schemeClr val="accent2"/>
                </a:solidFill>
              </a:rPr>
              <a:t>E-R</a:t>
            </a:r>
            <a:r>
              <a:rPr lang="en-US" altLang="en-US" sz="1700" b="0" cap="none" dirty="0">
                <a:solidFill>
                  <a:schemeClr val="accent2"/>
                </a:solidFill>
              </a:rPr>
              <a:t> 8.30–</a:t>
            </a:r>
            <a:r>
              <a:rPr lang="et-EE" altLang="en-US" sz="1700" b="0" cap="none" dirty="0">
                <a:solidFill>
                  <a:schemeClr val="accent2"/>
                </a:solidFill>
              </a:rPr>
              <a:t>17</a:t>
            </a:r>
            <a:r>
              <a:rPr lang="en-US" altLang="en-US" sz="1700" b="0" cap="none" dirty="0">
                <a:solidFill>
                  <a:schemeClr val="accent2"/>
                </a:solidFill>
              </a:rPr>
              <a:t>.00</a:t>
            </a:r>
            <a:r>
              <a:rPr lang="et-EE" altLang="en-US" sz="1700" b="0" cap="none" dirty="0">
                <a:solidFill>
                  <a:schemeClr val="accent2"/>
                </a:solidFill>
              </a:rPr>
              <a:t>)</a:t>
            </a:r>
            <a:endParaRPr lang="en-US" altLang="en-US" sz="1700" cap="none" dirty="0">
              <a:solidFill>
                <a:schemeClr val="accent2"/>
              </a:solidFill>
            </a:endParaRPr>
          </a:p>
          <a:p>
            <a:r>
              <a:rPr lang="en-US" altLang="en-US" sz="1700" cap="none" dirty="0">
                <a:solidFill>
                  <a:schemeClr val="accent2"/>
                </a:solidFill>
                <a:latin typeface="Verdana" panose="020B0604030504040204" pitchFamily="34" charset="0"/>
              </a:rPr>
              <a:t>t</a:t>
            </a:r>
            <a:r>
              <a:rPr lang="et-EE" altLang="en-US" sz="1700" cap="none" dirty="0" err="1">
                <a:solidFill>
                  <a:schemeClr val="accent2"/>
                </a:solidFill>
                <a:latin typeface="Verdana" panose="020B0604030504040204" pitchFamily="34" charset="0"/>
              </a:rPr>
              <a:t>altech</a:t>
            </a:r>
            <a:r>
              <a:rPr lang="en-US" altLang="en-US" sz="1700" cap="none" dirty="0">
                <a:solidFill>
                  <a:schemeClr val="accent2"/>
                </a:solidFill>
                <a:latin typeface="Verdana" panose="020B0604030504040204" pitchFamily="34" charset="0"/>
              </a:rPr>
              <a:t>.</a:t>
            </a:r>
            <a:r>
              <a:rPr lang="en-US" altLang="en-US" sz="1700" cap="none" dirty="0" err="1">
                <a:solidFill>
                  <a:schemeClr val="accent2"/>
                </a:solidFill>
                <a:latin typeface="Verdana" panose="020B0604030504040204" pitchFamily="34" charset="0"/>
              </a:rPr>
              <a:t>ee</a:t>
            </a:r>
            <a:endParaRPr lang="en-US" altLang="en-US" sz="1700" cap="none" dirty="0">
              <a:solidFill>
                <a:schemeClr val="accent2"/>
              </a:solidFill>
            </a:endParaRPr>
          </a:p>
        </p:txBody>
      </p:sp>
      <p:pic>
        <p:nvPicPr>
          <p:cNvPr id="11" name="Pilt 10">
            <a:extLst>
              <a:ext uri="{FF2B5EF4-FFF2-40B4-BE49-F238E27FC236}">
                <a16:creationId xmlns:a16="http://schemas.microsoft.com/office/drawing/2014/main" id="{DD7537F7-2CFF-4E0D-9BE3-AB79CC0BE8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3884" y="5965105"/>
            <a:ext cx="2446760" cy="394639"/>
          </a:xfrm>
          <a:prstGeom prst="rect">
            <a:avLst/>
          </a:prstGeom>
        </p:spPr>
      </p:pic>
      <p:pic>
        <p:nvPicPr>
          <p:cNvPr id="19" name="Pilt 18" descr="Pilt, millel on kujutatud kuvatõmmis, vooluahel, elektroonika&#10;&#10;Kirjeldus on genereeritud automaatselt">
            <a:extLst>
              <a:ext uri="{FF2B5EF4-FFF2-40B4-BE49-F238E27FC236}">
                <a16:creationId xmlns:a16="http://schemas.microsoft.com/office/drawing/2014/main" id="{3694F4EF-91BE-A7E4-62B2-81101E6B94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55" y="122452"/>
            <a:ext cx="10705381" cy="29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99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id kahanevas järjekor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494517" cy="810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3B3BC33-8ABA-48F1-BFB4-DE482C7C78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4" y="1576024"/>
            <a:ext cx="10494517" cy="39405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536575" indent="-263525">
              <a:lnSpc>
                <a:spcPct val="100000"/>
              </a:lnSpc>
              <a:spcBef>
                <a:spcPts val="500"/>
              </a:spcBef>
              <a:buClr>
                <a:srgbClr val="E4067E"/>
              </a:buClr>
              <a:buFont typeface="Wingdings" panose="05000000000000000000" pitchFamily="2" charset="2"/>
              <a:buChar char="§"/>
              <a:defRPr sz="1600">
                <a:solidFill>
                  <a:srgbClr val="332B60"/>
                </a:solidFill>
              </a:defRPr>
            </a:lvl2pPr>
            <a:lvl3pPr marL="809625" indent="-273050">
              <a:lnSpc>
                <a:spcPct val="100000"/>
              </a:lnSpc>
              <a:spcBef>
                <a:spcPts val="500"/>
              </a:spcBef>
              <a:buClr>
                <a:srgbClr val="E4067E"/>
              </a:buClr>
              <a:buFont typeface="Wingdings" panose="05000000000000000000" pitchFamily="2" charset="2"/>
              <a:buChar char="§"/>
              <a:defRPr sz="1400">
                <a:solidFill>
                  <a:srgbClr val="332B60"/>
                </a:solidFill>
              </a:defRPr>
            </a:lvl3pPr>
            <a:lvl4pPr marL="1600200" marR="0" indent="-7905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200">
                <a:solidFill>
                  <a:srgbClr val="332B60"/>
                </a:solidFill>
              </a:defRPr>
            </a:lvl4pPr>
            <a:lvl5pPr marL="2057400" marR="0" indent="-5365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0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 dirty="0"/>
              <a:t>Redigeeri teksti</a:t>
            </a:r>
          </a:p>
          <a:p>
            <a:pPr lvl="1"/>
            <a:r>
              <a:rPr lang="et-EE" dirty="0"/>
              <a:t>Redigeeri teksti</a:t>
            </a:r>
          </a:p>
          <a:p>
            <a:pPr lvl="2"/>
            <a:r>
              <a:rPr lang="et-EE" dirty="0"/>
              <a:t>Redigeeri teksti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B698FA-1067-F943-EE24-0D23A3F96E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008059-B07A-40B8-8C2F-CC1829310C23}" type="datetime1">
              <a:rPr lang="et-EE" smtClean="0"/>
              <a:t>22.10.2025</a:t>
            </a:fld>
            <a:endParaRPr lang="et-EE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51F730E-005F-71A7-DD38-B3B2B10B38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A1387A-0BB2-46EE-A14A-56A01A39D322}" type="slidenum">
              <a:rPr lang="et-EE" smtClean="0"/>
              <a:t>‹#›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065826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  <p15:guide id="3" pos="13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5F7B326-813F-48FE-A89E-578AEFA0CE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494517" cy="810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48AB3674-C39F-4DA6-97F2-B4A2C52D87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6768" y="1577500"/>
            <a:ext cx="10027173" cy="39390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58775" marR="0" indent="-35877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358775" indent="-358775">
              <a:lnSpc>
                <a:spcPct val="100000"/>
              </a:lnSpc>
              <a:buClr>
                <a:srgbClr val="E4067E"/>
              </a:buClr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2pPr>
            <a:lvl3pPr marL="358775" indent="-358775">
              <a:lnSpc>
                <a:spcPct val="100000"/>
              </a:lnSpc>
              <a:buClr>
                <a:srgbClr val="E4067E"/>
              </a:buClr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3pPr>
            <a:lvl4pPr marL="2057400" marR="0" indent="-20574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>
                <a:tab pos="444500" algn="l"/>
              </a:tabLst>
              <a:defRPr sz="1800">
                <a:solidFill>
                  <a:srgbClr val="332B60"/>
                </a:solidFill>
              </a:defRPr>
            </a:lvl4pPr>
            <a:lvl5pPr marL="2057400" marR="0" indent="-20574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>
                <a:tab pos="444500" algn="l"/>
              </a:tabLst>
              <a:defRPr sz="18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 dirty="0"/>
              <a:t>Redigeeri teksti</a:t>
            </a:r>
          </a:p>
          <a:p>
            <a:pPr lvl="1"/>
            <a:r>
              <a:rPr lang="et-EE" dirty="0"/>
              <a:t>Redigeeri teksti</a:t>
            </a:r>
          </a:p>
          <a:p>
            <a:pPr lvl="2"/>
            <a:r>
              <a:rPr lang="et-EE" dirty="0"/>
              <a:t>Redigeeri teksti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7DBA9E-EEA1-BDCE-CE95-7142D44B8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7553E4-DEE9-4974-B304-8BB40F644996}" type="datetime1">
              <a:rPr lang="et-EE" smtClean="0"/>
              <a:t>22.10.2025</a:t>
            </a:fld>
            <a:endParaRPr lang="et-EE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58D1A39-5A67-B60D-DE06-74D9A4CF7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A1387A-0BB2-46EE-A14A-56A01A39D322}" type="slidenum">
              <a:rPr lang="et-EE" smtClean="0"/>
              <a:t>‹#›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782708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10494517" cy="80277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2500"/>
            </a:lvl2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5"/>
          </p:nvPr>
        </p:nvSpPr>
        <p:spPr>
          <a:xfrm>
            <a:off x="2180246" y="3119215"/>
            <a:ext cx="8802242" cy="2397349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/>
              <a:t>Diagrammi lisamiseks klõpsake ikooni</a:t>
            </a:r>
            <a:endParaRPr lang="en-US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2171700" y="2059533"/>
            <a:ext cx="8790444" cy="901807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00000"/>
              </a:lnSpc>
              <a:spcBef>
                <a:spcPts val="500"/>
              </a:spcBef>
              <a:buClr>
                <a:srgbClr val="E4067E"/>
              </a:buClr>
              <a:buFont typeface="Wingdings" panose="05000000000000000000" pitchFamily="2" charset="2"/>
              <a:buChar char="§"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538163" indent="-273050">
              <a:lnSpc>
                <a:spcPct val="100000"/>
              </a:lnSpc>
              <a:spcBef>
                <a:spcPts val="500"/>
              </a:spcBef>
              <a:buClr>
                <a:srgbClr val="E4067E"/>
              </a:buClr>
              <a:buFont typeface="Wingdings" panose="05000000000000000000" pitchFamily="2" charset="2"/>
              <a:buChar char="§"/>
              <a:defRPr sz="1600">
                <a:solidFill>
                  <a:srgbClr val="332B60"/>
                </a:solidFill>
              </a:defRPr>
            </a:lvl2pPr>
            <a:lvl3pPr marL="803275" indent="-265113">
              <a:lnSpc>
                <a:spcPct val="100000"/>
              </a:lnSpc>
              <a:spcBef>
                <a:spcPts val="500"/>
              </a:spcBef>
              <a:buClr>
                <a:srgbClr val="E4067E"/>
              </a:buClr>
              <a:buFont typeface="Wingdings" panose="05000000000000000000" pitchFamily="2" charset="2"/>
              <a:buChar char="§"/>
              <a:defRPr sz="1400">
                <a:solidFill>
                  <a:srgbClr val="332B60"/>
                </a:solidFill>
              </a:defRPr>
            </a:lvl3pPr>
            <a:lvl4pPr marL="1371600" indent="0">
              <a:buFont typeface="Verdana" panose="020B0604030504040204" pitchFamily="34" charset="0"/>
              <a:buNone/>
              <a:defRPr/>
            </a:lvl4pPr>
          </a:lstStyle>
          <a:p>
            <a:pPr lvl="0"/>
            <a:r>
              <a:rPr lang="et-EE" dirty="0"/>
              <a:t>Redigeeri teksti</a:t>
            </a:r>
          </a:p>
          <a:p>
            <a:pPr lvl="1"/>
            <a:r>
              <a:rPr lang="et-EE" dirty="0"/>
              <a:t>Redigeeri teksti</a:t>
            </a:r>
          </a:p>
          <a:p>
            <a:pPr lvl="2"/>
            <a:r>
              <a:rPr lang="et-EE" dirty="0"/>
              <a:t>Redigeeri teksti</a:t>
            </a:r>
          </a:p>
          <a:p>
            <a:pPr lvl="2"/>
            <a:endParaRPr lang="et-EE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2171700" y="1586046"/>
            <a:ext cx="8790444" cy="41366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C5A43C-B891-ECAD-FC73-DB0DB67BBE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2E32F8-2E2D-44E7-B684-A7738978D516}" type="datetime1">
              <a:rPr lang="et-EE" smtClean="0"/>
              <a:t>22.10.2025</a:t>
            </a:fld>
            <a:endParaRPr lang="et-EE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B17E8C7-796D-1B60-9750-B1A910D95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A1387A-0BB2-46EE-A14A-56A01A39D322}" type="slidenum">
              <a:rPr lang="et-EE" smtClean="0"/>
              <a:t>‹#›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478170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  <p15:guide id="3" orient="horz" pos="399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656887" cy="81088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180246" y="1586047"/>
            <a:ext cx="8964612" cy="388032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180246" y="2110812"/>
            <a:ext cx="8964613" cy="340575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  <a:latin typeface="+mn-lt"/>
              </a:defRPr>
            </a:lvl1pPr>
          </a:lstStyle>
          <a:p>
            <a:pPr lvl="0"/>
            <a:r>
              <a:rPr lang="et-EE" noProof="0"/>
              <a:t>Pildi lisamiseks klõpsake ikooni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C5D7E5-490B-95D1-2D0F-972E93AA0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057A0F-FE4F-4BD0-A0D1-CB8FC88E3BEA}" type="datetime1">
              <a:rPr lang="et-EE" smtClean="0"/>
              <a:t>22.10.2025</a:t>
            </a:fld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96E2F-6261-67CB-85AE-7A91BF398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A1387A-0BB2-46EE-A14A-56A01A39D322}" type="slidenum">
              <a:rPr lang="et-EE" smtClean="0"/>
              <a:t>‹#›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424596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997">
          <p15:clr>
            <a:srgbClr val="FBAE40"/>
          </p15:clr>
        </p15:guide>
        <p15:guide id="3" orient="horz" pos="102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7" y="549275"/>
            <a:ext cx="6109380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12" name="Chart Placeholder 13"/>
          <p:cNvSpPr>
            <a:spLocks noGrp="1"/>
          </p:cNvSpPr>
          <p:nvPr>
            <p:ph type="chart" sz="quarter" idx="15"/>
          </p:nvPr>
        </p:nvSpPr>
        <p:spPr>
          <a:xfrm>
            <a:off x="6888163" y="557822"/>
            <a:ext cx="4248151" cy="495874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  <a:latin typeface="+mn-lt"/>
              </a:defRPr>
            </a:lvl1pPr>
          </a:lstStyle>
          <a:p>
            <a:pPr lvl="0"/>
            <a:r>
              <a:rPr lang="et-EE" noProof="0"/>
              <a:t>Diagrammi lisamiseks klõpsake ikooni</a:t>
            </a:r>
            <a:endParaRPr lang="en-US" noProof="0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71700" y="1577500"/>
            <a:ext cx="4351731" cy="3939063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538163" indent="-273050">
              <a:lnSpc>
                <a:spcPct val="100000"/>
              </a:lnSpc>
              <a:spcBef>
                <a:spcPts val="500"/>
              </a:spcBef>
              <a:buClr>
                <a:srgbClr val="E4067E"/>
              </a:buClr>
              <a:buFont typeface="Wingdings" panose="05000000000000000000" pitchFamily="2" charset="2"/>
              <a:buChar char="§"/>
              <a:defRPr sz="1600">
                <a:solidFill>
                  <a:srgbClr val="332B60"/>
                </a:solidFill>
              </a:defRPr>
            </a:lvl2pPr>
            <a:lvl3pPr marL="803275" indent="-265113">
              <a:lnSpc>
                <a:spcPct val="100000"/>
              </a:lnSpc>
              <a:spcBef>
                <a:spcPts val="500"/>
              </a:spcBef>
              <a:buClr>
                <a:srgbClr val="E4067E"/>
              </a:buClr>
              <a:buFont typeface="Wingdings" panose="05000000000000000000" pitchFamily="2" charset="2"/>
              <a:buChar char="§"/>
              <a:defRPr sz="1400">
                <a:solidFill>
                  <a:srgbClr val="332B60"/>
                </a:solidFill>
              </a:defRPr>
            </a:lvl3pPr>
            <a:lvl4pPr marL="1600200" marR="0" indent="-2857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200">
                <a:solidFill>
                  <a:srgbClr val="332B60"/>
                </a:solidFill>
              </a:defRPr>
            </a:lvl4pPr>
            <a:lvl5pPr marL="2057400" marR="0" indent="-2857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0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 dirty="0"/>
              <a:t>Redigeeri teksti</a:t>
            </a:r>
          </a:p>
          <a:p>
            <a:pPr lvl="1"/>
            <a:r>
              <a:rPr lang="et-EE" dirty="0"/>
              <a:t>Redigeeri teksti</a:t>
            </a:r>
          </a:p>
          <a:p>
            <a:pPr lvl="2"/>
            <a:r>
              <a:rPr lang="et-EE" dirty="0"/>
              <a:t>Redigeeri teksti</a:t>
            </a:r>
          </a:p>
          <a:p>
            <a:pPr marL="2057400" marR="0" lvl="4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D12757-FF0D-A6D7-A367-97D8D551D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F8E2BE-75D1-4847-8CBA-864143122E5F}" type="datetime1">
              <a:rPr lang="et-EE" smtClean="0"/>
              <a:t>22.10.2025</a:t>
            </a:fld>
            <a:endParaRPr lang="et-EE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4E6ECAB-11D6-EE0D-D2F5-16F2FD3F4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A1387A-0BB2-46EE-A14A-56A01A39D322}" type="slidenum">
              <a:rPr lang="et-EE" smtClean="0"/>
              <a:t>‹#›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535811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6044006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2200" b="1" i="0"/>
            </a:lvl2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6888163" y="558068"/>
            <a:ext cx="4248151" cy="4958496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/>
              <a:t>Pildi lisamiseks klõpsake ikooni</a:t>
            </a:r>
            <a:endParaRPr lang="en-US" noProof="0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650766A-072E-4409-BD86-07610A2139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80492" y="1576026"/>
            <a:ext cx="4351731" cy="3940538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536575" indent="-263525">
              <a:lnSpc>
                <a:spcPct val="100000"/>
              </a:lnSpc>
              <a:spcBef>
                <a:spcPts val="500"/>
              </a:spcBef>
              <a:buClr>
                <a:srgbClr val="E4067E"/>
              </a:buClr>
              <a:buFont typeface="Wingdings" panose="05000000000000000000" pitchFamily="2" charset="2"/>
              <a:buChar char="§"/>
              <a:defRPr sz="1600">
                <a:solidFill>
                  <a:srgbClr val="332B60"/>
                </a:solidFill>
              </a:defRPr>
            </a:lvl2pPr>
            <a:lvl3pPr marL="809625" indent="-273050">
              <a:lnSpc>
                <a:spcPct val="100000"/>
              </a:lnSpc>
              <a:spcBef>
                <a:spcPts val="500"/>
              </a:spcBef>
              <a:buClr>
                <a:srgbClr val="E4067E"/>
              </a:buClr>
              <a:buFont typeface="Wingdings" panose="05000000000000000000" pitchFamily="2" charset="2"/>
              <a:buChar char="§"/>
              <a:defRPr sz="1400">
                <a:solidFill>
                  <a:srgbClr val="332B60"/>
                </a:solidFill>
              </a:defRPr>
            </a:lvl3pPr>
            <a:lvl4pPr marL="1600200" marR="0" indent="-7905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200">
                <a:solidFill>
                  <a:srgbClr val="332B60"/>
                </a:solidFill>
              </a:defRPr>
            </a:lvl4pPr>
            <a:lvl5pPr marL="2057400" marR="0" indent="-2857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0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 dirty="0"/>
              <a:t>Redigeeri teksti</a:t>
            </a:r>
          </a:p>
          <a:p>
            <a:pPr lvl="1"/>
            <a:r>
              <a:rPr lang="et-EE" dirty="0"/>
              <a:t>Redigeeri teksti</a:t>
            </a:r>
          </a:p>
          <a:p>
            <a:pPr lvl="2"/>
            <a:r>
              <a:rPr lang="et-EE" dirty="0"/>
              <a:t>Redigeeri teksti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9E5720-A49C-908B-7913-CB09302F47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343C93-42B6-4617-BCE7-D340EE68AD7D}" type="datetime1">
              <a:rPr lang="et-EE" smtClean="0"/>
              <a:t>22.10.2025</a:t>
            </a:fld>
            <a:endParaRPr lang="et-EE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95E57C8-4CBD-A6EE-FE13-C3B3AE1B7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A1387A-0BB2-46EE-A14A-56A01A39D322}" type="slidenum">
              <a:rPr lang="et-EE" smtClean="0"/>
              <a:t>‹#›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942847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afik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2171700" y="5204390"/>
            <a:ext cx="4351731" cy="3121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 tekstilaade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58471"/>
            <a:ext cx="10656888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6888164" y="5204389"/>
            <a:ext cx="4248542" cy="3121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22"/>
          </p:nvPr>
        </p:nvSpPr>
        <p:spPr>
          <a:xfrm>
            <a:off x="2180247" y="1637322"/>
            <a:ext cx="4351338" cy="333633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/>
              <a:t>Diagrammi lisamiseks klõpsake ikooni</a:t>
            </a:r>
            <a:endParaRPr lang="en-US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3" hasCustomPrompt="1"/>
          </p:nvPr>
        </p:nvSpPr>
        <p:spPr>
          <a:xfrm>
            <a:off x="6888163" y="1637321"/>
            <a:ext cx="4248150" cy="333633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Diagrammi lisamiseks klõpsake ikooni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A32816-21DF-6083-E9EE-C5ED5793C4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350206-F3D7-470D-B308-809BA39402A7}" type="datetime1">
              <a:rPr lang="et-EE" smtClean="0"/>
              <a:t>22.10.2025</a:t>
            </a:fld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56666-4442-8DFC-19AD-51F9B9CB3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A1387A-0BB2-46EE-A14A-56A01A39D322}" type="slidenum">
              <a:rPr lang="et-EE" smtClean="0"/>
              <a:t>‹#›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520243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2171700" y="549276"/>
            <a:ext cx="5109317" cy="496728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/>
              <a:t>Pildi lisamiseks klõpsake ikooni</a:t>
            </a:r>
            <a:endParaRPr lang="en-US" noProof="0" dirty="0"/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9"/>
          </p:nvPr>
        </p:nvSpPr>
        <p:spPr>
          <a:xfrm>
            <a:off x="7511753" y="3459344"/>
            <a:ext cx="3624561" cy="2057219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/>
              <a:t>Pildi lisamiseks klõpsake ikooni</a:t>
            </a:r>
            <a:endParaRPr lang="en-US" noProof="0" dirty="0"/>
          </a:p>
        </p:txBody>
      </p:sp>
      <p:sp>
        <p:nvSpPr>
          <p:cNvPr id="11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7511753" y="549275"/>
            <a:ext cx="3624561" cy="270956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/>
              <a:t>Pildi lisamiseks klõpsake ikooni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808B50-ADC2-58FB-42EC-04F383B738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F079CA-1C93-4397-957B-98BFE3D17A43}" type="datetime1">
              <a:rPr lang="et-EE" smtClean="0"/>
              <a:t>22.10.2025</a:t>
            </a:fld>
            <a:endParaRPr lang="et-EE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8C830F6-AF70-E54E-4C9F-78CD27F7D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A1387A-0BB2-46EE-A14A-56A01A39D322}" type="slidenum">
              <a:rPr lang="et-EE" smtClean="0"/>
              <a:t>‹#›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464692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0AB993-4BFC-4F9E-97E1-F2FF3173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30" y="365125"/>
            <a:ext cx="9559636" cy="956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t-EE" dirty="0"/>
              <a:t>REDIGEERI JUHTSLAIDI</a:t>
            </a:r>
            <a:br>
              <a:rPr lang="et-EE" dirty="0"/>
            </a:br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043F4D-4C1B-412C-914B-5B86DDA7F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1700" y="1534769"/>
            <a:ext cx="9182100" cy="3981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E4067E"/>
              </a:buClr>
            </a:pP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Vivamus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Proin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dapibus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Praesent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ultrice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ces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nulla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sit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amet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lacus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dirty="0" err="1">
                <a:solidFill>
                  <a:srgbClr val="332B60"/>
                </a:solidFill>
              </a:rPr>
              <a:t>Ut</a:t>
            </a:r>
            <a:r>
              <a:rPr lang="en-US" altLang="en-US" sz="1800" dirty="0">
                <a:solidFill>
                  <a:srgbClr val="332B60"/>
                </a:solidFill>
              </a:rPr>
              <a:t> vitae </a:t>
            </a:r>
            <a:r>
              <a:rPr lang="en-US" altLang="en-US" sz="1800" dirty="0" err="1">
                <a:solidFill>
                  <a:srgbClr val="332B60"/>
                </a:solidFill>
              </a:rPr>
              <a:t>nunc</a:t>
            </a:r>
            <a:r>
              <a:rPr lang="en-US" altLang="en-US" sz="1800" dirty="0">
                <a:solidFill>
                  <a:srgbClr val="332B60"/>
                </a:solidFill>
              </a:rPr>
              <a:t> non </a:t>
            </a:r>
            <a:r>
              <a:rPr lang="en-US" altLang="en-US" sz="1800" dirty="0" err="1">
                <a:solidFill>
                  <a:srgbClr val="332B60"/>
                </a:solidFill>
              </a:rPr>
              <a:t>pede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tristique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sagittis</a:t>
            </a:r>
            <a:r>
              <a:rPr lang="en-US" altLang="en-US" sz="1800" dirty="0">
                <a:solidFill>
                  <a:srgbClr val="332B60"/>
                </a:solidFill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</a:rPr>
              <a:t>Aliquam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imperdiet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elit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vel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justo</a:t>
            </a:r>
            <a:r>
              <a:rPr lang="en-US" altLang="en-US" sz="1800" dirty="0">
                <a:solidFill>
                  <a:srgbClr val="332B60"/>
                </a:solidFill>
              </a:rPr>
              <a:t>. </a:t>
            </a:r>
          </a:p>
          <a:p>
            <a:pPr lvl="2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dirty="0" err="1">
                <a:solidFill>
                  <a:srgbClr val="332B60"/>
                </a:solidFill>
              </a:rPr>
              <a:t>Quisque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porttitor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imperiandiet</a:t>
            </a:r>
            <a:r>
              <a:rPr lang="en-US" altLang="en-US" sz="1800" dirty="0">
                <a:solidFill>
                  <a:srgbClr val="332B60"/>
                </a:solidFill>
              </a:rPr>
              <a:t> qua.</a:t>
            </a:r>
          </a:p>
          <a:p>
            <a:pPr lvl="3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</a:p>
          <a:p>
            <a:pPr lvl="4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</a:p>
          <a:p>
            <a:pPr lvl="5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  <a:endParaRPr lang="en-US" altLang="en-US" dirty="0">
              <a:solidFill>
                <a:srgbClr val="332B6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663450-FBFB-A684-5725-DDFD5F125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56FCD4-F6D6-43D7-993D-E06F5CF9CDB4}" type="datetime1">
              <a:rPr lang="et-EE" smtClean="0"/>
              <a:t>22.10.2025</a:t>
            </a:fld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88AC6-C4CD-2365-25F7-7E917595F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A1387A-0BB2-46EE-A14A-56A01A39D322}" type="slidenum">
              <a:rPr lang="et-EE" smtClean="0"/>
              <a:pPr/>
              <a:t>‹#›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862940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  <p:sldLayoutId id="2147483937" r:id="rId15"/>
  </p:sldLayoutIdLst>
  <p:hf hdr="0" ft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2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358775" indent="-358775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358775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Font typeface="Arial" charset="0"/>
        <a:buChar char="•"/>
        <a:defRPr lang="en-US" altLang="en-US" sz="1800" kern="1200" dirty="0">
          <a:solidFill>
            <a:srgbClr val="332B60"/>
          </a:solidFill>
          <a:latin typeface="+mn-lt"/>
          <a:ea typeface="+mn-ea"/>
          <a:cs typeface="+mn-cs"/>
        </a:defRPr>
      </a:lvl2pPr>
      <a:lvl3pPr marL="358775" indent="-358775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58775" indent="-358775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58775" indent="-358775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58775" indent="-358775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34">
          <p15:clr>
            <a:srgbClr val="F26B43"/>
          </p15:clr>
        </p15:guide>
        <p15:guide id="2" pos="302">
          <p15:clr>
            <a:srgbClr val="F26B43"/>
          </p15:clr>
        </p15:guide>
        <p15:guide id="3" pos="1368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orient="horz" pos="1026">
          <p15:clr>
            <a:srgbClr val="F26B43"/>
          </p15:clr>
        </p15:guide>
        <p15:guide id="6" orient="horz" pos="346">
          <p15:clr>
            <a:srgbClr val="F26B43"/>
          </p15:clr>
        </p15:guide>
        <p15:guide id="7" orient="horz" pos="347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4">
            <a:extLst>
              <a:ext uri="{FF2B5EF4-FFF2-40B4-BE49-F238E27FC236}">
                <a16:creationId xmlns:a16="http://schemas.microsoft.com/office/drawing/2014/main" id="{ABB76FB1-BAD9-6C5C-0E7C-6226F1831451}"/>
              </a:ext>
            </a:extLst>
          </p:cNvPr>
          <p:cNvSpPr txBox="1">
            <a:spLocks/>
          </p:cNvSpPr>
          <p:nvPr/>
        </p:nvSpPr>
        <p:spPr>
          <a:xfrm>
            <a:off x="817602" y="2637461"/>
            <a:ext cx="11218752" cy="12053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kern="1200" cap="all" baseline="0">
                <a:solidFill>
                  <a:schemeClr val="tx2"/>
                </a:solidFill>
                <a:latin typeface="Verdana" charset="0"/>
                <a:ea typeface="+mn-ea"/>
                <a:cs typeface="+mn-cs"/>
              </a:defRPr>
            </a:lvl1pPr>
            <a:lvl2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lang="en-US" altLang="en-US" sz="1800" kern="1200" dirty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775" indent="-3587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noProof="0" dirty="0">
                <a:solidFill>
                  <a:schemeClr val="accent1">
                    <a:lumMod val="75000"/>
                  </a:schemeClr>
                </a:solidFill>
              </a:rPr>
              <a:t>Energy and Resource audits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600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4036E-7DDF-D48D-1B45-5204FE998D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2282" y="4230312"/>
            <a:ext cx="8257243" cy="782741"/>
          </a:xfrm>
        </p:spPr>
        <p:txBody>
          <a:bodyPr/>
          <a:lstStyle/>
          <a:p>
            <a:r>
              <a:rPr lang="et-EE" sz="1600" dirty="0"/>
              <a:t>Janita Andrijevskaja, </a:t>
            </a:r>
            <a:r>
              <a:rPr lang="et-EE" sz="1600" dirty="0" err="1"/>
              <a:t>MSc</a:t>
            </a:r>
            <a:r>
              <a:rPr lang="et-EE" sz="1600" dirty="0"/>
              <a:t> in </a:t>
            </a:r>
            <a:r>
              <a:rPr lang="et-EE" sz="1600" dirty="0" err="1"/>
              <a:t>Economics</a:t>
            </a:r>
            <a:r>
              <a:rPr lang="et-EE" sz="1600" dirty="0"/>
              <a:t> and Engineering</a:t>
            </a:r>
          </a:p>
          <a:p>
            <a:r>
              <a:rPr lang="et-EE" sz="1600" dirty="0" err="1"/>
              <a:t>Early-stage</a:t>
            </a:r>
            <a:r>
              <a:rPr lang="et-EE" sz="1600" dirty="0"/>
              <a:t> </a:t>
            </a:r>
            <a:r>
              <a:rPr lang="et-EE" sz="1600" dirty="0" err="1"/>
              <a:t>researcher</a:t>
            </a:r>
            <a:endParaRPr lang="et-EE" sz="1600" dirty="0"/>
          </a:p>
          <a:p>
            <a:r>
              <a:rPr lang="et-EE" sz="1600" dirty="0"/>
              <a:t>Tallinn University of Technology</a:t>
            </a:r>
          </a:p>
        </p:txBody>
      </p:sp>
    </p:spTree>
    <p:extLst>
      <p:ext uri="{BB962C8B-B14F-4D97-AF65-F5344CB8AC3E}">
        <p14:creationId xmlns:p14="http://schemas.microsoft.com/office/powerpoint/2010/main" val="2657753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7890E6-5C37-93A2-A6C4-96E105C732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/>
              <a:t>PDCA </a:t>
            </a:r>
            <a:r>
              <a:rPr lang="et-EE" dirty="0" err="1"/>
              <a:t>Cycle</a:t>
            </a:r>
            <a:r>
              <a:rPr lang="et-EE" dirty="0"/>
              <a:t> </a:t>
            </a:r>
            <a:r>
              <a:rPr lang="et-EE" dirty="0" err="1"/>
              <a:t>Application</a:t>
            </a:r>
            <a:r>
              <a:rPr lang="et-EE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EDE11-D84D-8FB1-1DCE-467901012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10</a:t>
            </a:fld>
            <a:endParaRPr lang="et-E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F33BD-F52A-1464-12C0-0EB757D56C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Match each activity to the correct PDCA step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n-US" dirty="0"/>
              <a:t>Collecting utility data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n-US" dirty="0"/>
              <a:t>Writing energy policy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n-US" dirty="0"/>
              <a:t>Proposing heat recovery measures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n-US" dirty="0"/>
              <a:t>Reviewing SEC over time</a:t>
            </a:r>
            <a:endParaRPr lang="et-EE" dirty="0"/>
          </a:p>
        </p:txBody>
      </p:sp>
      <p:pic>
        <p:nvPicPr>
          <p:cNvPr id="9" name="Picture 8" descr="A group of icons on a black background&#10;&#10;AI-generated content may be incorrect.">
            <a:extLst>
              <a:ext uri="{FF2B5EF4-FFF2-40B4-BE49-F238E27FC236}">
                <a16:creationId xmlns:a16="http://schemas.microsoft.com/office/drawing/2014/main" id="{DADCCA3F-FDA8-CE8E-C6F7-170A790FFA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693" t="14184" r="23712" b="44587"/>
          <a:stretch>
            <a:fillRect/>
          </a:stretch>
        </p:blipFill>
        <p:spPr>
          <a:xfrm>
            <a:off x="5224895" y="80553"/>
            <a:ext cx="1094842" cy="11757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CCE5FAE-64A6-442F-5925-79D89C8E8922}"/>
              </a:ext>
            </a:extLst>
          </p:cNvPr>
          <p:cNvGrpSpPr/>
          <p:nvPr/>
        </p:nvGrpSpPr>
        <p:grpSpPr>
          <a:xfrm>
            <a:off x="6208679" y="2554680"/>
            <a:ext cx="5144311" cy="3801670"/>
            <a:chOff x="6208679" y="2554680"/>
            <a:chExt cx="5144311" cy="3801670"/>
          </a:xfrm>
        </p:grpSpPr>
        <p:pic>
          <p:nvPicPr>
            <p:cNvPr id="8" name="Picture 7" descr="A screen shot of a diagram&#10;&#10;AI-generated content may be incorrect.">
              <a:extLst>
                <a:ext uri="{FF2B5EF4-FFF2-40B4-BE49-F238E27FC236}">
                  <a16:creationId xmlns:a16="http://schemas.microsoft.com/office/drawing/2014/main" id="{DCF2D43E-0FB0-E99E-30CD-4253D6EDF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8679" y="2927350"/>
              <a:ext cx="5143500" cy="3429000"/>
            </a:xfrm>
            <a:prstGeom prst="rect">
              <a:avLst/>
            </a:prstGeom>
          </p:spPr>
        </p:pic>
        <p:pic>
          <p:nvPicPr>
            <p:cNvPr id="10" name="Picture 9" descr="A group of icons on a black background&#10;&#10;AI-generated content may be incorrect.">
              <a:extLst>
                <a:ext uri="{FF2B5EF4-FFF2-40B4-BE49-F238E27FC236}">
                  <a16:creationId xmlns:a16="http://schemas.microsoft.com/office/drawing/2014/main" id="{71829586-F747-0C84-0461-EC2793E89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3333" t="53711" r="2581" b="13475"/>
            <a:stretch>
              <a:fillRect/>
            </a:stretch>
          </p:blipFill>
          <p:spPr>
            <a:xfrm>
              <a:off x="10322730" y="2554680"/>
              <a:ext cx="1030260" cy="935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207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78ABA0-73C9-BB1E-6AB8-C94159B37E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6278" y="4285303"/>
            <a:ext cx="10159444" cy="971053"/>
          </a:xfrm>
        </p:spPr>
        <p:txBody>
          <a:bodyPr/>
          <a:lstStyle/>
          <a:p>
            <a:r>
              <a:rPr lang="en-US" noProof="0" dirty="0"/>
              <a:t>2. Audit Frameworks and Standards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74AC20D-009C-AB36-38ED-6D5B784E59C6}"/>
              </a:ext>
            </a:extLst>
          </p:cNvPr>
          <p:cNvSpPr txBox="1">
            <a:spLocks/>
          </p:cNvSpPr>
          <p:nvPr/>
        </p:nvSpPr>
        <p:spPr>
          <a:xfrm>
            <a:off x="4198716" y="4885870"/>
            <a:ext cx="4859825" cy="1605719"/>
          </a:xfrm>
          <a:prstGeom prst="rect">
            <a:avLst/>
          </a:prstGeom>
        </p:spPr>
        <p:txBody>
          <a:bodyPr>
            <a:normAutofit/>
          </a:bodyPr>
          <a:lstStyle>
            <a:lvl1pPr marL="358775" indent="-358775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lang="en-US" altLang="en-US" sz="1800" kern="1200" dirty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775" indent="-3587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International Standards</a:t>
            </a:r>
          </a:p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Audit Frameworks</a:t>
            </a:r>
          </a:p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Management Systems</a:t>
            </a:r>
            <a:endParaRPr lang="en-US" b="1" noProof="0" dirty="0"/>
          </a:p>
          <a:p>
            <a:pPr>
              <a:lnSpc>
                <a:spcPct val="170000"/>
              </a:lnSpc>
            </a:pPr>
            <a:endParaRPr lang="en-US" b="1" noProof="0" dirty="0"/>
          </a:p>
          <a:p>
            <a:pPr>
              <a:lnSpc>
                <a:spcPct val="170000"/>
              </a:lnSpc>
            </a:pPr>
            <a:endParaRPr lang="en-US" b="1" noProof="0" dirty="0"/>
          </a:p>
          <a:p>
            <a:pPr>
              <a:lnSpc>
                <a:spcPct val="170000"/>
              </a:lnSpc>
            </a:pPr>
            <a:endParaRPr lang="en-US" b="1" noProof="0" dirty="0"/>
          </a:p>
          <a:p>
            <a:pPr>
              <a:lnSpc>
                <a:spcPct val="170000"/>
              </a:lnSpc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89169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0256FE-0B63-2C09-FF2C-31ED9195AC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Overview of Audit Frameworks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9987C-F0A4-74FC-277D-6312739BB8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noProof="0" dirty="0"/>
              <a:t>Energy and resource audits can follow structured frameworks established by international standards. These ensure consistency, credibility, and integration with management systems.</a:t>
            </a:r>
          </a:p>
          <a:p>
            <a:pPr marL="0" indent="0">
              <a:buNone/>
            </a:pPr>
            <a:endParaRPr lang="en-US" noProof="0" dirty="0"/>
          </a:p>
          <a:p>
            <a:pPr marL="0" indent="0">
              <a:buNone/>
            </a:pPr>
            <a:r>
              <a:rPr lang="en-US" b="1" noProof="0" dirty="0"/>
              <a:t>Key global frameworks:</a:t>
            </a:r>
            <a:endParaRPr lang="en-US" noProof="0" dirty="0"/>
          </a:p>
          <a:p>
            <a:r>
              <a:rPr lang="en-US" b="1" noProof="0" dirty="0"/>
              <a:t>ISO 50001:</a:t>
            </a:r>
            <a:r>
              <a:rPr lang="en-US" noProof="0" dirty="0"/>
              <a:t> Energy management systems</a:t>
            </a:r>
          </a:p>
          <a:p>
            <a:r>
              <a:rPr lang="en-US" b="1" noProof="0" dirty="0"/>
              <a:t>ISO 14001:</a:t>
            </a:r>
            <a:r>
              <a:rPr lang="en-US" noProof="0" dirty="0"/>
              <a:t> Environmental management systems</a:t>
            </a:r>
          </a:p>
          <a:p>
            <a:r>
              <a:rPr lang="en-US" b="1" noProof="0" dirty="0"/>
              <a:t>ISO 14051:</a:t>
            </a:r>
            <a:r>
              <a:rPr lang="en-US" noProof="0" dirty="0"/>
              <a:t> Material Flow Cost Accounting (MFCA)</a:t>
            </a:r>
          </a:p>
          <a:p>
            <a:r>
              <a:rPr lang="en-US" b="1" noProof="0" dirty="0"/>
              <a:t>EN 16247 -1 to -5: </a:t>
            </a:r>
            <a:r>
              <a:rPr lang="en-US" noProof="0" dirty="0"/>
              <a:t>Series for energy audits (EU-specific)</a:t>
            </a:r>
          </a:p>
          <a:p>
            <a:r>
              <a:rPr lang="en-US" b="1" noProof="0" dirty="0"/>
              <a:t>ASHRAE Level I, II, III: </a:t>
            </a:r>
            <a:r>
              <a:rPr lang="en-US" noProof="0" dirty="0"/>
              <a:t>Energy audits (North America)</a:t>
            </a:r>
          </a:p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17E41-D1CB-B492-BA4A-69B89687D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26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4CCD34-BF61-FA78-EFD9-FC0D28FD11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ISO 50001 – Energy Management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34F48-28B5-568C-2544-0C438F68DD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6769" y="1577500"/>
            <a:ext cx="6551312" cy="393906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r>
              <a:rPr lang="en-US" noProof="0" dirty="0"/>
              <a:t>ISO 50001 provides a structured approach for </a:t>
            </a:r>
            <a:r>
              <a:rPr lang="en-US" b="1" noProof="0" dirty="0"/>
              <a:t>continual improvement of energy performance</a:t>
            </a:r>
            <a:r>
              <a:rPr lang="en-US" noProof="0" dirty="0"/>
              <a:t>.</a:t>
            </a:r>
          </a:p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endParaRPr lang="en-US" b="1" noProof="0" dirty="0"/>
          </a:p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r>
              <a:rPr lang="en-US" b="1" noProof="0" dirty="0"/>
              <a:t>Core elements:</a:t>
            </a:r>
            <a:endParaRPr lang="en-US" noProof="0" dirty="0"/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noProof="0" dirty="0"/>
              <a:t>Energy policy and planning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noProof="0" dirty="0"/>
              <a:t>Energy review and baseline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noProof="0" dirty="0" err="1"/>
              <a:t>EnPIs</a:t>
            </a:r>
            <a:r>
              <a:rPr lang="en-US" noProof="0" dirty="0"/>
              <a:t> (Energy Performance Indicators)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noProof="0" dirty="0"/>
              <a:t>Action plans and implementation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noProof="0" dirty="0"/>
              <a:t>Monitoring, measurement, internal audit</a:t>
            </a:r>
          </a:p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endParaRPr lang="en-US" noProof="0" dirty="0"/>
          </a:p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r>
              <a:rPr lang="en-US" b="1" noProof="0" dirty="0"/>
              <a:t>Goal:</a:t>
            </a:r>
            <a:r>
              <a:rPr lang="en-US" noProof="0" dirty="0"/>
              <a:t> Integrate energy management into everyday operations </a:t>
            </a:r>
            <a:br>
              <a:rPr lang="en-US" noProof="0" dirty="0"/>
            </a:br>
            <a:r>
              <a:rPr lang="en-US" noProof="0" dirty="0"/>
              <a:t>         using the </a:t>
            </a:r>
            <a:r>
              <a:rPr lang="en-US" b="1" noProof="0" dirty="0"/>
              <a:t>Plan-Do-Check-Act</a:t>
            </a:r>
            <a:r>
              <a:rPr lang="en-US" noProof="0" dirty="0"/>
              <a:t> (PDCA) cycle.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F7F99-AE5D-C9E0-C24E-C659B6173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n-US" noProof="0" smtClean="0"/>
              <a:t>13</a:t>
            </a:fld>
            <a:endParaRPr lang="en-US" noProof="0" dirty="0"/>
          </a:p>
        </p:txBody>
      </p:sp>
      <p:pic>
        <p:nvPicPr>
          <p:cNvPr id="14" name="Picture 13" descr="A diagram of a diagram&#10;&#10;AI-generated content may be incorrect.">
            <a:extLst>
              <a:ext uri="{FF2B5EF4-FFF2-40B4-BE49-F238E27FC236}">
                <a16:creationId xmlns:a16="http://schemas.microsoft.com/office/drawing/2014/main" id="{22EA5CD4-4882-7E24-7FE0-7E944580B1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812" b="21250"/>
          <a:stretch>
            <a:fillRect/>
          </a:stretch>
        </p:blipFill>
        <p:spPr>
          <a:xfrm>
            <a:off x="7419975" y="2542380"/>
            <a:ext cx="4572000" cy="41790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1369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cost accounting&#10;&#10;AI-generated content may be incorrect.">
            <a:extLst>
              <a:ext uri="{FF2B5EF4-FFF2-40B4-BE49-F238E27FC236}">
                <a16:creationId xmlns:a16="http://schemas.microsoft.com/office/drawing/2014/main" id="{B292A53F-7164-42A6-923F-88374CA62A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710"/>
          <a:stretch>
            <a:fillRect/>
          </a:stretch>
        </p:blipFill>
        <p:spPr>
          <a:xfrm>
            <a:off x="7616415" y="2139712"/>
            <a:ext cx="4447222" cy="2814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6BBE5A-40FB-D620-DF9F-32ED8CC99B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ISO 14051 – Material Flow Cost Accounting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C764-375F-6378-C94D-159FDB704A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6769" y="1577500"/>
            <a:ext cx="6669646" cy="39390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noProof="0" dirty="0"/>
              <a:t>ISO 14051 supports audits focused on </a:t>
            </a:r>
            <a:r>
              <a:rPr lang="en-US" b="1" noProof="0" dirty="0"/>
              <a:t>material losses and cost structures</a:t>
            </a:r>
            <a:r>
              <a:rPr lang="en-US" noProof="0" dirty="0"/>
              <a:t> in production.</a:t>
            </a:r>
          </a:p>
          <a:p>
            <a:pPr marL="0" indent="0">
              <a:lnSpc>
                <a:spcPct val="150000"/>
              </a:lnSpc>
              <a:buNone/>
            </a:pPr>
            <a:endParaRPr lang="en-US" b="1" noProof="0" dirty="0"/>
          </a:p>
          <a:p>
            <a:pPr marL="0" indent="0">
              <a:lnSpc>
                <a:spcPct val="150000"/>
              </a:lnSpc>
              <a:buNone/>
            </a:pPr>
            <a:r>
              <a:rPr lang="en-US" b="1" noProof="0" dirty="0"/>
              <a:t>Key concepts:</a:t>
            </a:r>
            <a:endParaRPr lang="en-US" noProof="0" dirty="0"/>
          </a:p>
          <a:p>
            <a:pPr>
              <a:lnSpc>
                <a:spcPct val="150000"/>
              </a:lnSpc>
            </a:pPr>
            <a:r>
              <a:rPr lang="en-US" noProof="0" dirty="0"/>
              <a:t>Flow modeling of material inputs and outputs</a:t>
            </a:r>
          </a:p>
          <a:p>
            <a:pPr>
              <a:lnSpc>
                <a:spcPct val="150000"/>
              </a:lnSpc>
            </a:pPr>
            <a:r>
              <a:rPr lang="en-US" noProof="0" dirty="0"/>
              <a:t>Quantification of </a:t>
            </a:r>
            <a:r>
              <a:rPr lang="en-US" i="1" noProof="0" dirty="0"/>
              <a:t>material losses</a:t>
            </a:r>
            <a:r>
              <a:rPr lang="en-US" noProof="0" dirty="0"/>
              <a:t>, </a:t>
            </a:r>
            <a:r>
              <a:rPr lang="en-US" i="1" noProof="0" dirty="0"/>
              <a:t>energy losses</a:t>
            </a:r>
            <a:r>
              <a:rPr lang="en-US" noProof="0" dirty="0"/>
              <a:t>, </a:t>
            </a:r>
            <a:r>
              <a:rPr lang="en-US" i="1" noProof="0" dirty="0"/>
              <a:t>system inefficiencies</a:t>
            </a:r>
            <a:endParaRPr lang="en-US" noProof="0" dirty="0"/>
          </a:p>
          <a:p>
            <a:pPr>
              <a:lnSpc>
                <a:spcPct val="150000"/>
              </a:lnSpc>
            </a:pPr>
            <a:r>
              <a:rPr lang="en-US" noProof="0" dirty="0"/>
              <a:t>Focus on </a:t>
            </a:r>
            <a:r>
              <a:rPr lang="en-US" b="1" noProof="0" dirty="0"/>
              <a:t>cost drivers</a:t>
            </a:r>
            <a:r>
              <a:rPr lang="en-US" noProof="0" dirty="0"/>
              <a:t> related to resource inefficiency</a:t>
            </a:r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64217-8051-95B3-815C-F88E7CA45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99575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64F846-07F3-DF1B-DA25-3C4E1F9CD2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EN 16247 – Energy Audit Standard (EU)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05EF5-B21B-93FC-4102-75356DF181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noProof="0" dirty="0"/>
              <a:t>EN 16247 series provides a </a:t>
            </a:r>
            <a:r>
              <a:rPr lang="en-US" noProof="0" dirty="0" err="1"/>
              <a:t>standardised</a:t>
            </a:r>
            <a:r>
              <a:rPr lang="en-US" noProof="0" dirty="0"/>
              <a:t> methodology for energy audits.</a:t>
            </a:r>
          </a:p>
          <a:p>
            <a:pPr marL="0" indent="0">
              <a:buNone/>
            </a:pPr>
            <a:endParaRPr lang="en-US" sz="800" noProof="0" dirty="0"/>
          </a:p>
          <a:p>
            <a:pPr marL="0" indent="0">
              <a:buNone/>
            </a:pPr>
            <a:r>
              <a:rPr lang="en-US" b="1" noProof="0" dirty="0"/>
              <a:t>Structure:</a:t>
            </a:r>
            <a:endParaRPr lang="en-US" noProof="0" dirty="0"/>
          </a:p>
          <a:p>
            <a:r>
              <a:rPr lang="en-US" b="1" noProof="0" dirty="0"/>
              <a:t>Part 1:</a:t>
            </a:r>
            <a:r>
              <a:rPr lang="en-US" noProof="0" dirty="0"/>
              <a:t> 	General requirements</a:t>
            </a:r>
          </a:p>
          <a:p>
            <a:r>
              <a:rPr lang="en-US" b="1" noProof="0" dirty="0"/>
              <a:t>Part 2–5:</a:t>
            </a:r>
            <a:r>
              <a:rPr lang="en-US" noProof="0" dirty="0"/>
              <a:t> 	Sector-specific: buildings, processes, </a:t>
            </a:r>
            <a:br>
              <a:rPr lang="en-US" noProof="0" dirty="0"/>
            </a:br>
            <a:r>
              <a:rPr lang="en-US" noProof="0" dirty="0"/>
              <a:t>		transport, competencies</a:t>
            </a:r>
          </a:p>
          <a:p>
            <a:pPr marL="0" indent="0">
              <a:buNone/>
            </a:pPr>
            <a:endParaRPr lang="en-US" sz="900" noProof="0" dirty="0"/>
          </a:p>
          <a:p>
            <a:pPr marL="0" indent="0">
              <a:buNone/>
            </a:pPr>
            <a:r>
              <a:rPr lang="en-US" noProof="0" dirty="0"/>
              <a:t>While EU-based, it aligns closely with ISO 50002 </a:t>
            </a:r>
            <a:br>
              <a:rPr lang="en-US" noProof="0" dirty="0"/>
            </a:br>
            <a:r>
              <a:rPr lang="en-US" noProof="0" dirty="0"/>
              <a:t>and is valuable as a </a:t>
            </a:r>
            <a:r>
              <a:rPr lang="en-US" b="1" noProof="0" dirty="0"/>
              <a:t>practical framework</a:t>
            </a:r>
            <a:r>
              <a:rPr lang="en-US" noProof="0" dirty="0"/>
              <a:t> </a:t>
            </a:r>
            <a:br>
              <a:rPr lang="en-US" noProof="0" dirty="0"/>
            </a:br>
            <a:r>
              <a:rPr lang="en-US" noProof="0" dirty="0"/>
              <a:t>for facility-level audits.</a:t>
            </a:r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35C4A-26A8-9C81-FCB6-E0A1A0D5D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n-US" noProof="0" smtClean="0"/>
              <a:t>15</a:t>
            </a:fld>
            <a:endParaRPr lang="en-US" noProof="0" dirty="0"/>
          </a:p>
        </p:txBody>
      </p:sp>
      <p:pic>
        <p:nvPicPr>
          <p:cNvPr id="8" name="Picture 7" descr="A diagram of a company&#10;&#10;AI-generated content may be incorrect.">
            <a:extLst>
              <a:ext uri="{FF2B5EF4-FFF2-40B4-BE49-F238E27FC236}">
                <a16:creationId xmlns:a16="http://schemas.microsoft.com/office/drawing/2014/main" id="{3EF81925-C1F7-46E1-F881-EDCDD9858C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193"/>
          <a:stretch>
            <a:fillRect/>
          </a:stretch>
        </p:blipFill>
        <p:spPr>
          <a:xfrm>
            <a:off x="6821942" y="2293144"/>
            <a:ext cx="5472452" cy="45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08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E9351B-DF61-95B7-3433-5A9DEA4231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Audit vs. Management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3F57E-E972-CC2E-94CC-0D9CD99C7B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 noProof="0" dirty="0"/>
              <a:t>Audits</a:t>
            </a:r>
            <a:r>
              <a:rPr lang="en-US" noProof="0" dirty="0"/>
              <a:t> are structured assessments at a point in time.</a:t>
            </a:r>
            <a:br>
              <a:rPr lang="en-US" noProof="0" dirty="0"/>
            </a:br>
            <a:r>
              <a:rPr lang="en-US" b="1" noProof="0" dirty="0"/>
              <a:t>Management systems</a:t>
            </a:r>
            <a:r>
              <a:rPr lang="en-US" noProof="0" dirty="0"/>
              <a:t> are continuous frameworks for improvement.</a:t>
            </a:r>
          </a:p>
          <a:p>
            <a:pPr marL="0" indent="0">
              <a:buNone/>
            </a:pPr>
            <a:endParaRPr lang="en-US" noProof="0" dirty="0"/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EA2E2-9347-1F58-1EF4-736352D72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n-US" noProof="0" smtClean="0"/>
              <a:t>16</a:t>
            </a:fld>
            <a:endParaRPr lang="en-US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019879-8AC6-B626-EBBC-0BE743F0B5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10" b="7011"/>
          <a:stretch>
            <a:fillRect/>
          </a:stretch>
        </p:blipFill>
        <p:spPr>
          <a:xfrm>
            <a:off x="1672429" y="2515916"/>
            <a:ext cx="7335839" cy="4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06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7ED84E-7609-4777-F0B3-D89CD9B321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Integration of Audits into Corporate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C742-5BF8-68AC-D222-E88982A054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noProof="0" dirty="0"/>
              <a:t>Energy/resource audits should integrate with:</a:t>
            </a:r>
          </a:p>
          <a:p>
            <a:r>
              <a:rPr lang="en-US" noProof="0" dirty="0"/>
              <a:t>Corporate sustainability reporting</a:t>
            </a:r>
          </a:p>
          <a:p>
            <a:r>
              <a:rPr lang="en-US" noProof="0" dirty="0"/>
              <a:t>ERP and MES systems</a:t>
            </a:r>
          </a:p>
          <a:p>
            <a:r>
              <a:rPr lang="en-US" noProof="0" dirty="0"/>
              <a:t>Investment decision processes</a:t>
            </a:r>
          </a:p>
          <a:p>
            <a:endParaRPr lang="en-US" noProof="0" dirty="0"/>
          </a:p>
          <a:p>
            <a:pPr marL="0" indent="0">
              <a:buNone/>
            </a:pPr>
            <a:r>
              <a:rPr lang="en-US" noProof="0" dirty="0"/>
              <a:t>Audit results can feed:</a:t>
            </a:r>
          </a:p>
          <a:p>
            <a:r>
              <a:rPr lang="en-US" noProof="0" dirty="0"/>
              <a:t>GHG inventory</a:t>
            </a:r>
          </a:p>
          <a:p>
            <a:r>
              <a:rPr lang="en-US" noProof="0" dirty="0"/>
              <a:t>Resource productivity KPIs</a:t>
            </a:r>
          </a:p>
          <a:p>
            <a:r>
              <a:rPr lang="en-US" noProof="0" dirty="0"/>
              <a:t>Energy balance dashboards</a:t>
            </a:r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1286B-3189-6376-7F17-B4829C68C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5993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3AD7D-F4D6-1CEF-764F-9CF38A105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A54C93-9776-6B98-45F2-103B27099E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6278" y="4285303"/>
            <a:ext cx="10159444" cy="971053"/>
          </a:xfrm>
        </p:spPr>
        <p:txBody>
          <a:bodyPr>
            <a:normAutofit/>
          </a:bodyPr>
          <a:lstStyle/>
          <a:p>
            <a:r>
              <a:rPr lang="en-US" noProof="0" dirty="0"/>
              <a:t>3. Audit Process and Methodology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26CBFA-4A9C-9D75-925F-739FF45729CA}"/>
              </a:ext>
            </a:extLst>
          </p:cNvPr>
          <p:cNvSpPr txBox="1">
            <a:spLocks/>
          </p:cNvSpPr>
          <p:nvPr/>
        </p:nvSpPr>
        <p:spPr>
          <a:xfrm>
            <a:off x="4198716" y="4885870"/>
            <a:ext cx="4859825" cy="174839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58775" indent="-358775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lang="en-US" altLang="en-US" sz="1800" kern="1200" dirty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775" indent="-3587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Audit Workflow</a:t>
            </a:r>
          </a:p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Planning Phase</a:t>
            </a:r>
          </a:p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Data Sources</a:t>
            </a:r>
          </a:p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Key Metrics</a:t>
            </a:r>
          </a:p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Monitoring Approaches </a:t>
            </a:r>
            <a:endParaRPr lang="en-US" b="1" noProof="0" dirty="0"/>
          </a:p>
          <a:p>
            <a:pPr>
              <a:lnSpc>
                <a:spcPct val="170000"/>
              </a:lnSpc>
            </a:pPr>
            <a:endParaRPr lang="en-US" b="1" noProof="0" dirty="0"/>
          </a:p>
          <a:p>
            <a:pPr>
              <a:lnSpc>
                <a:spcPct val="170000"/>
              </a:lnSpc>
            </a:pPr>
            <a:endParaRPr lang="en-US" b="1" noProof="0" dirty="0"/>
          </a:p>
          <a:p>
            <a:pPr>
              <a:lnSpc>
                <a:spcPct val="170000"/>
              </a:lnSpc>
            </a:pPr>
            <a:endParaRPr lang="en-US" b="1" noProof="0" dirty="0"/>
          </a:p>
          <a:p>
            <a:pPr>
              <a:lnSpc>
                <a:spcPct val="170000"/>
              </a:lnSpc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4258740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6E2F7-9E25-0A77-BCBA-73ED69C72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DA3DB7-A456-5D8A-FAAE-847E37390E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The 5 Phases of an Audit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C36A2-268B-D93E-7EE0-C516133D2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n-US" noProof="0" smtClean="0"/>
              <a:t>19</a:t>
            </a:fld>
            <a:endParaRPr lang="en-US" noProof="0" dirty="0"/>
          </a:p>
        </p:txBody>
      </p:sp>
      <p:pic>
        <p:nvPicPr>
          <p:cNvPr id="10" name="Picture 9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47DC414A-FEE8-6C88-E996-3B37B4C4CF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204"/>
          <a:stretch>
            <a:fillRect/>
          </a:stretch>
        </p:blipFill>
        <p:spPr>
          <a:xfrm>
            <a:off x="380288" y="1418114"/>
            <a:ext cx="3816776" cy="4511204"/>
          </a:xfrm>
          <a:prstGeom prst="rect">
            <a:avLst/>
          </a:prstGeom>
        </p:spPr>
      </p:pic>
      <p:pic>
        <p:nvPicPr>
          <p:cNvPr id="14" name="Picture 13" descr="A black rectangular grid with white text&#10;&#10;AI-generated content may be incorrect.">
            <a:extLst>
              <a:ext uri="{FF2B5EF4-FFF2-40B4-BE49-F238E27FC236}">
                <a16:creationId xmlns:a16="http://schemas.microsoft.com/office/drawing/2014/main" id="{427E28D4-0815-8511-6FEA-22C4709AD7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4" r="2317"/>
          <a:stretch>
            <a:fillRect/>
          </a:stretch>
        </p:blipFill>
        <p:spPr>
          <a:xfrm>
            <a:off x="4336989" y="1217777"/>
            <a:ext cx="6805163" cy="476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67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B4A215-C310-52A3-83D7-E93406FB3A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636BD-ECCB-23E0-AB7F-3A2BCB8FB8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06500" y="1576024"/>
            <a:ext cx="9767441" cy="394053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900" noProof="0" dirty="0"/>
              <a:t>Introduction to Energy and Resource Audits</a:t>
            </a:r>
          </a:p>
          <a:p>
            <a:pPr>
              <a:lnSpc>
                <a:spcPct val="150000"/>
              </a:lnSpc>
            </a:pPr>
            <a:r>
              <a:rPr lang="en-US" sz="1900" noProof="0" dirty="0"/>
              <a:t>Audit Frameworks and Standards</a:t>
            </a:r>
          </a:p>
          <a:p>
            <a:pPr>
              <a:lnSpc>
                <a:spcPct val="150000"/>
              </a:lnSpc>
            </a:pPr>
            <a:r>
              <a:rPr lang="en-US" sz="1900" noProof="0" dirty="0"/>
              <a:t>Audit Process and Methodology</a:t>
            </a:r>
          </a:p>
          <a:p>
            <a:pPr>
              <a:lnSpc>
                <a:spcPct val="150000"/>
              </a:lnSpc>
            </a:pPr>
            <a:r>
              <a:rPr lang="en-US" sz="1900" noProof="0" dirty="0"/>
              <a:t>Resource and Energy Flow Mapping</a:t>
            </a:r>
          </a:p>
          <a:p>
            <a:pPr>
              <a:lnSpc>
                <a:spcPct val="150000"/>
              </a:lnSpc>
            </a:pPr>
            <a:r>
              <a:rPr lang="en-US" sz="1900" noProof="0" dirty="0"/>
              <a:t>Performance Indicators and Efficiency Metrics</a:t>
            </a:r>
          </a:p>
          <a:p>
            <a:pPr>
              <a:lnSpc>
                <a:spcPct val="150000"/>
              </a:lnSpc>
            </a:pPr>
            <a:r>
              <a:rPr lang="en-US" sz="1900" noProof="0" dirty="0"/>
              <a:t>Identifying and Evaluating Savings Opportunities</a:t>
            </a:r>
          </a:p>
          <a:p>
            <a:pPr>
              <a:lnSpc>
                <a:spcPct val="150000"/>
              </a:lnSpc>
            </a:pPr>
            <a:r>
              <a:rPr lang="en-US" sz="1900" noProof="0" dirty="0"/>
              <a:t>Reporting, Follow-Up, and Continuous Improvement</a:t>
            </a:r>
          </a:p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0AFCD-B172-84FE-832F-D9557E6C3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01652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7CF83B-673E-1301-B5EC-811EB1BDE7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Pre-Audit Checklist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B8F61-E470-C56F-86C9-1050866262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noProof="0" dirty="0"/>
              <a:t>Checklist Items</a:t>
            </a:r>
            <a:r>
              <a:rPr lang="en-US" noProof="0" dirty="0"/>
              <a:t>:</a:t>
            </a:r>
          </a:p>
          <a:p>
            <a:pPr>
              <a:lnSpc>
                <a:spcPct val="200000"/>
              </a:lnSpc>
            </a:pPr>
            <a:r>
              <a:rPr lang="en-US" noProof="0" dirty="0"/>
              <a:t>Define </a:t>
            </a:r>
            <a:r>
              <a:rPr lang="en-US" b="1" noProof="0" dirty="0"/>
              <a:t>scope</a:t>
            </a:r>
            <a:r>
              <a:rPr lang="en-US" noProof="0" dirty="0"/>
              <a:t> (what’s included/excluded)</a:t>
            </a:r>
          </a:p>
          <a:p>
            <a:pPr>
              <a:lnSpc>
                <a:spcPct val="200000"/>
              </a:lnSpc>
            </a:pPr>
            <a:r>
              <a:rPr lang="en-US" noProof="0" dirty="0"/>
              <a:t>Set </a:t>
            </a:r>
            <a:r>
              <a:rPr lang="en-US" b="1" noProof="0" dirty="0"/>
              <a:t>system boundaries</a:t>
            </a:r>
            <a:r>
              <a:rPr lang="en-US" noProof="0" dirty="0"/>
              <a:t> (physical/process)</a:t>
            </a:r>
          </a:p>
          <a:p>
            <a:pPr>
              <a:lnSpc>
                <a:spcPct val="200000"/>
              </a:lnSpc>
            </a:pPr>
            <a:r>
              <a:rPr lang="en-US" noProof="0" dirty="0"/>
              <a:t>Establish </a:t>
            </a:r>
            <a:r>
              <a:rPr lang="en-US" b="1" noProof="0" dirty="0"/>
              <a:t>baselines</a:t>
            </a:r>
            <a:r>
              <a:rPr lang="en-US" noProof="0" dirty="0"/>
              <a:t> (historical energy/resource data)</a:t>
            </a:r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BA7B3-F02A-A731-EDC7-D41E90BB97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n-US" noProof="0" smtClean="0"/>
              <a:t>20</a:t>
            </a:fld>
            <a:endParaRPr lang="en-US" noProof="0" dirty="0"/>
          </a:p>
        </p:txBody>
      </p:sp>
      <p:pic>
        <p:nvPicPr>
          <p:cNvPr id="6" name="Picture 5" descr="A clipboard with check boxes and text&#10;&#10;AI-generated content may be incorrect.">
            <a:extLst>
              <a:ext uri="{FF2B5EF4-FFF2-40B4-BE49-F238E27FC236}">
                <a16:creationId xmlns:a16="http://schemas.microsoft.com/office/drawing/2014/main" id="{8E69E289-21F9-0346-6B67-89ADD7E88C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6" t="18963" r="50567" b="43093"/>
          <a:stretch>
            <a:fillRect/>
          </a:stretch>
        </p:blipFill>
        <p:spPr>
          <a:xfrm>
            <a:off x="9447749" y="1102935"/>
            <a:ext cx="1990928" cy="2602237"/>
          </a:xfrm>
          <a:prstGeom prst="rect">
            <a:avLst/>
          </a:prstGeom>
        </p:spPr>
      </p:pic>
      <p:pic>
        <p:nvPicPr>
          <p:cNvPr id="8" name="Picture 7" descr="A clipboard with check boxes and text&#10;&#10;AI-generated content may be incorrect.">
            <a:extLst>
              <a:ext uri="{FF2B5EF4-FFF2-40B4-BE49-F238E27FC236}">
                <a16:creationId xmlns:a16="http://schemas.microsoft.com/office/drawing/2014/main" id="{ECAB8064-5CB2-1B9C-AFA7-26696DF280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102" b="9504"/>
          <a:stretch>
            <a:fillRect/>
          </a:stretch>
        </p:blipFill>
        <p:spPr>
          <a:xfrm>
            <a:off x="8981679" y="4357990"/>
            <a:ext cx="2921734" cy="13759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08D048-F5A1-3301-853B-16EA73A1E7A1}"/>
              </a:ext>
            </a:extLst>
          </p:cNvPr>
          <p:cNvSpPr txBox="1"/>
          <p:nvPr/>
        </p:nvSpPr>
        <p:spPr>
          <a:xfrm>
            <a:off x="8770320" y="3787656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>
                <a:solidFill>
                  <a:srgbClr val="4D6076"/>
                </a:solidFill>
              </a:rPr>
              <a:t>Example</a:t>
            </a:r>
            <a:r>
              <a:rPr lang="et-EE" sz="2400" b="1" noProof="0" dirty="0">
                <a:solidFill>
                  <a:srgbClr val="4D6076"/>
                </a:solidFill>
              </a:rPr>
              <a:t>:</a:t>
            </a:r>
            <a:endParaRPr lang="en-US" sz="2400" b="1" noProof="0" dirty="0">
              <a:solidFill>
                <a:srgbClr val="4D60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61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808E7-72B5-D3C4-D731-A9DF06D02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n-US" noProof="0" smtClean="0"/>
              <a:t>21</a:t>
            </a:fld>
            <a:endParaRPr lang="en-US" noProof="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D1A5C5-F376-DB24-8CCA-9E63AC7C70A3}"/>
              </a:ext>
            </a:extLst>
          </p:cNvPr>
          <p:cNvGrpSpPr/>
          <p:nvPr/>
        </p:nvGrpSpPr>
        <p:grpSpPr>
          <a:xfrm>
            <a:off x="838200" y="-207525"/>
            <a:ext cx="10085151" cy="6517345"/>
            <a:chOff x="1127598" y="22511"/>
            <a:chExt cx="10287000" cy="6858000"/>
          </a:xfrm>
        </p:grpSpPr>
        <p:pic>
          <p:nvPicPr>
            <p:cNvPr id="18" name="Picture 17" descr="A diagram of a factory&#10;&#10;AI-generated content may be incorrect.">
              <a:extLst>
                <a:ext uri="{FF2B5EF4-FFF2-40B4-BE49-F238E27FC236}">
                  <a16:creationId xmlns:a16="http://schemas.microsoft.com/office/drawing/2014/main" id="{B026A275-D61E-0DCE-4435-30D8CA973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7598" y="22511"/>
              <a:ext cx="10287000" cy="6858000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1DE0A18-DCEE-8130-3564-A4BE8A576F34}"/>
                </a:ext>
              </a:extLst>
            </p:cNvPr>
            <p:cNvCxnSpPr/>
            <p:nvPr/>
          </p:nvCxnSpPr>
          <p:spPr>
            <a:xfrm>
              <a:off x="7980160" y="1668120"/>
              <a:ext cx="0" cy="47004"/>
            </a:xfrm>
            <a:prstGeom prst="line">
              <a:avLst/>
            </a:prstGeom>
            <a:ln w="38100" cap="rnd">
              <a:solidFill>
                <a:srgbClr val="FF84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7074A74-4AD5-9F10-5255-36397105C6A7}"/>
                </a:ext>
              </a:extLst>
            </p:cNvPr>
            <p:cNvCxnSpPr/>
            <p:nvPr/>
          </p:nvCxnSpPr>
          <p:spPr>
            <a:xfrm>
              <a:off x="7980160" y="1937252"/>
              <a:ext cx="0" cy="47004"/>
            </a:xfrm>
            <a:prstGeom prst="line">
              <a:avLst/>
            </a:prstGeom>
            <a:ln w="38100" cap="rnd">
              <a:solidFill>
                <a:srgbClr val="FF84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4481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126FDF-B8FD-DE4D-B747-9694120743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Audit Methodologies (Quantitative Focus)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1948F-34DF-DC37-602B-C28C2E306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n-US" noProof="0" smtClean="0"/>
              <a:t>22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277A1C7-1682-44F9-7401-65BEC7100F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7163203"/>
              </p:ext>
            </p:extLst>
          </p:nvPr>
        </p:nvGraphicFramePr>
        <p:xfrm>
          <a:off x="1621278" y="1089498"/>
          <a:ext cx="10175132" cy="5891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4925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2FD0F4-F5EE-9A02-E239-2C0EC2278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Key Performance Indicators (KPI)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27645-86FB-CC2B-2697-5BE277180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n-US" noProof="0" smtClean="0"/>
              <a:t>23</a:t>
            </a:fld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4DC311-7F2C-DF8D-7A9A-00FDE47007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5828" y="1030226"/>
            <a:ext cx="7166043" cy="55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59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EAC701-249B-0F62-D860-B82E6CCC5A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How to Choose the Right KPI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6075A-5974-9567-D298-3E8C42AA04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 noProof="0" dirty="0"/>
              <a:t>Guiding Questions</a:t>
            </a:r>
            <a:r>
              <a:rPr lang="en-US" noProof="0" dirty="0"/>
              <a:t>:</a:t>
            </a:r>
          </a:p>
          <a:p>
            <a:pPr>
              <a:lnSpc>
                <a:spcPct val="150000"/>
              </a:lnSpc>
            </a:pPr>
            <a:r>
              <a:rPr lang="en-US" noProof="0" dirty="0"/>
              <a:t>What does the client value most?</a:t>
            </a:r>
          </a:p>
          <a:p>
            <a:pPr>
              <a:lnSpc>
                <a:spcPct val="150000"/>
              </a:lnSpc>
            </a:pPr>
            <a:r>
              <a:rPr lang="en-US" noProof="0" dirty="0"/>
              <a:t>What is measurable now?</a:t>
            </a:r>
          </a:p>
          <a:p>
            <a:pPr>
              <a:lnSpc>
                <a:spcPct val="150000"/>
              </a:lnSpc>
            </a:pPr>
            <a:r>
              <a:rPr lang="en-US" noProof="0" dirty="0"/>
              <a:t>Do we need normalization (e.g., weather-adjusted)?</a:t>
            </a:r>
            <a:br>
              <a:rPr lang="en-US" noProof="0" dirty="0"/>
            </a:br>
            <a:endParaRPr lang="et-EE" noProof="0" dirty="0"/>
          </a:p>
          <a:p>
            <a:pPr marL="0" indent="0">
              <a:lnSpc>
                <a:spcPct val="150000"/>
              </a:lnSpc>
              <a:buNone/>
            </a:pPr>
            <a:r>
              <a:rPr lang="en-US" b="1" noProof="0" dirty="0"/>
              <a:t>Tip</a:t>
            </a:r>
            <a:r>
              <a:rPr lang="en-US" noProof="0" dirty="0"/>
              <a:t>: Use both absolute and relative indicators.</a:t>
            </a:r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3190F-9A0B-9652-78BB-223B3D863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n-US" noProof="0" smtClean="0"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99900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9E090B-18EC-84D9-7024-8D39270C3B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Real-Time vs Periodic Auditing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B61D2-4647-F8BF-2F36-0A92C8F5B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n-US" noProof="0" smtClean="0"/>
              <a:t>25</a:t>
            </a:fld>
            <a:endParaRPr lang="en-US" noProof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13A711D-4293-E2DD-0747-4E3084EDF7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711815"/>
              </p:ext>
            </p:extLst>
          </p:nvPr>
        </p:nvGraphicFramePr>
        <p:xfrm>
          <a:off x="1180388" y="1751718"/>
          <a:ext cx="9356576" cy="2751455"/>
        </p:xfrm>
        <a:graphic>
          <a:graphicData uri="http://schemas.openxmlformats.org/drawingml/2006/table">
            <a:tbl>
              <a:tblPr/>
              <a:tblGrid>
                <a:gridCol w="1947491">
                  <a:extLst>
                    <a:ext uri="{9D8B030D-6E8A-4147-A177-3AD203B41FA5}">
                      <a16:colId xmlns:a16="http://schemas.microsoft.com/office/drawing/2014/main" val="2344799953"/>
                    </a:ext>
                  </a:extLst>
                </a:gridCol>
                <a:gridCol w="3580256">
                  <a:extLst>
                    <a:ext uri="{9D8B030D-6E8A-4147-A177-3AD203B41FA5}">
                      <a16:colId xmlns:a16="http://schemas.microsoft.com/office/drawing/2014/main" val="386918523"/>
                    </a:ext>
                  </a:extLst>
                </a:gridCol>
                <a:gridCol w="3828829">
                  <a:extLst>
                    <a:ext uri="{9D8B030D-6E8A-4147-A177-3AD203B41FA5}">
                      <a16:colId xmlns:a16="http://schemas.microsoft.com/office/drawing/2014/main" val="35217101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b="1" noProof="0" dirty="0"/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b="1" noProof="0" dirty="0"/>
                        <a:t>Real-Time Audits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b="1" noProof="0" dirty="0"/>
                        <a:t>Periodic Audits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7446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noProof="0" dirty="0"/>
                        <a:t>Frequency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noProof="0" dirty="0"/>
                        <a:t>Continuous/automated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noProof="0" dirty="0"/>
                        <a:t>Scheduled (monthly/yearly)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993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noProof="0" dirty="0"/>
                        <a:t>Tools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noProof="0" dirty="0"/>
                        <a:t>Sensors, SCADA, cloud tools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noProof="0" dirty="0"/>
                        <a:t>Meters, site visits, reports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2532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noProof="0" dirty="0"/>
                        <a:t>Strengths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noProof="0" dirty="0"/>
                        <a:t>Early detection, trending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noProof="0" dirty="0"/>
                        <a:t>Historical comparison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51943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noProof="0" dirty="0"/>
                        <a:t>Weaknesses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noProof="0" dirty="0"/>
                        <a:t>Cost, complexity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noProof="0" dirty="0"/>
                        <a:t>Delayed response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8533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2033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8A7D019-98D2-E79D-3096-02FDCF52BAAB}"/>
              </a:ext>
            </a:extLst>
          </p:cNvPr>
          <p:cNvGrpSpPr/>
          <p:nvPr/>
        </p:nvGrpSpPr>
        <p:grpSpPr>
          <a:xfrm>
            <a:off x="4126242" y="3271729"/>
            <a:ext cx="8131175" cy="3506442"/>
            <a:chOff x="4126242" y="3271729"/>
            <a:chExt cx="8131175" cy="3506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6D2A11F-3AF8-E46A-4D5B-D970F70126A4}"/>
                </a:ext>
              </a:extLst>
            </p:cNvPr>
            <p:cNvSpPr txBox="1"/>
            <p:nvPr/>
          </p:nvSpPr>
          <p:spPr>
            <a:xfrm>
              <a:off x="4126242" y="3487590"/>
              <a:ext cx="8131175" cy="3290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None/>
              </a:pPr>
              <a:r>
                <a:rPr lang="en-US" sz="1400" dirty="0">
                  <a:solidFill>
                    <a:srgbClr val="332B60"/>
                  </a:solidFill>
                </a:rPr>
                <a:t>The most critical phase for audit success is the </a:t>
              </a:r>
              <a:r>
                <a:rPr lang="en-US" sz="1400" b="1" dirty="0">
                  <a:solidFill>
                    <a:srgbClr val="332B60"/>
                  </a:solidFill>
                </a:rPr>
                <a:t>Planning Phase</a:t>
              </a:r>
              <a:r>
                <a:rPr lang="en-US" sz="1400" dirty="0">
                  <a:solidFill>
                    <a:srgbClr val="332B60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  <a:buNone/>
              </a:pPr>
              <a:endParaRPr lang="et-EE" sz="1400" dirty="0">
                <a:solidFill>
                  <a:srgbClr val="332B60"/>
                </a:solidFill>
              </a:endParaRPr>
            </a:p>
            <a:p>
              <a:pPr>
                <a:lnSpc>
                  <a:spcPct val="150000"/>
                </a:lnSpc>
                <a:buNone/>
              </a:pPr>
              <a:r>
                <a:rPr lang="en-US" sz="1400" dirty="0">
                  <a:solidFill>
                    <a:srgbClr val="332B60"/>
                  </a:solidFill>
                </a:rPr>
                <a:t>Why the Planning Phase?</a:t>
              </a:r>
            </a:p>
            <a:p>
              <a:pPr>
                <a:lnSpc>
                  <a:spcPct val="150000"/>
                </a:lnSpc>
                <a:buFont typeface="+mj-lt"/>
                <a:buAutoNum type="arabicPeriod"/>
              </a:pPr>
              <a:r>
                <a:rPr lang="en-US" sz="1400" b="1" dirty="0">
                  <a:solidFill>
                    <a:srgbClr val="332B60"/>
                  </a:solidFill>
                </a:rPr>
                <a:t>Defines the scope and objectives</a:t>
              </a:r>
              <a:r>
                <a:rPr lang="en-US" sz="1400" dirty="0">
                  <a:solidFill>
                    <a:srgbClr val="332B60"/>
                  </a:solidFill>
                </a:rPr>
                <a:t> – Poorly defined goals lead to irrelevant or incomplete findings.</a:t>
              </a:r>
            </a:p>
            <a:p>
              <a:pPr>
                <a:lnSpc>
                  <a:spcPct val="150000"/>
                </a:lnSpc>
                <a:buFont typeface="+mj-lt"/>
                <a:buAutoNum type="arabicPeriod"/>
              </a:pPr>
              <a:r>
                <a:rPr lang="en-US" sz="1400" b="1" dirty="0">
                  <a:solidFill>
                    <a:srgbClr val="332B60"/>
                  </a:solidFill>
                </a:rPr>
                <a:t>Selects system boundaries </a:t>
              </a:r>
              <a:r>
                <a:rPr lang="en-US" sz="1400" dirty="0">
                  <a:solidFill>
                    <a:srgbClr val="332B60"/>
                  </a:solidFill>
                </a:rPr>
                <a:t>– Determines what is included/excluded in the audit.</a:t>
              </a:r>
            </a:p>
            <a:p>
              <a:pPr>
                <a:lnSpc>
                  <a:spcPct val="150000"/>
                </a:lnSpc>
                <a:buFont typeface="+mj-lt"/>
                <a:buAutoNum type="arabicPeriod"/>
              </a:pPr>
              <a:r>
                <a:rPr lang="en-US" sz="1400" b="1" dirty="0">
                  <a:solidFill>
                    <a:srgbClr val="332B60"/>
                  </a:solidFill>
                </a:rPr>
                <a:t>Identifies baselines </a:t>
              </a:r>
              <a:r>
                <a:rPr lang="en-US" sz="1400" dirty="0">
                  <a:solidFill>
                    <a:srgbClr val="332B60"/>
                  </a:solidFill>
                </a:rPr>
                <a:t>– Establishes the reference against which improvements are measured.</a:t>
              </a:r>
            </a:p>
            <a:p>
              <a:pPr>
                <a:lnSpc>
                  <a:spcPct val="150000"/>
                </a:lnSpc>
                <a:buFont typeface="+mj-lt"/>
                <a:buAutoNum type="arabicPeriod"/>
              </a:pPr>
              <a:r>
                <a:rPr lang="en-US" sz="1400" b="1" dirty="0">
                  <a:solidFill>
                    <a:srgbClr val="332B60"/>
                  </a:solidFill>
                </a:rPr>
                <a:t>Determines data needs and collection strategy </a:t>
              </a:r>
              <a:r>
                <a:rPr lang="en-US" sz="1400" dirty="0">
                  <a:solidFill>
                    <a:srgbClr val="332B60"/>
                  </a:solidFill>
                </a:rPr>
                <a:t>– Ensures that the right data is available and reliable.</a:t>
              </a:r>
            </a:p>
            <a:p>
              <a:pPr>
                <a:lnSpc>
                  <a:spcPct val="150000"/>
                </a:lnSpc>
                <a:buFont typeface="+mj-lt"/>
                <a:buAutoNum type="arabicPeriod"/>
              </a:pPr>
              <a:r>
                <a:rPr lang="en-US" sz="1400" b="1" dirty="0">
                  <a:solidFill>
                    <a:srgbClr val="332B60"/>
                  </a:solidFill>
                </a:rPr>
                <a:t>Engages key stakeholders early </a:t>
              </a:r>
              <a:r>
                <a:rPr lang="en-US" sz="1400" dirty="0">
                  <a:solidFill>
                    <a:srgbClr val="332B60"/>
                  </a:solidFill>
                </a:rPr>
                <a:t>– Builds commitment and access to operational insights.</a:t>
              </a:r>
            </a:p>
            <a:p>
              <a:pPr>
                <a:lnSpc>
                  <a:spcPct val="150000"/>
                </a:lnSpc>
              </a:pPr>
              <a:br>
                <a:rPr lang="et-EE" sz="1400" dirty="0">
                  <a:solidFill>
                    <a:srgbClr val="332B60"/>
                  </a:solidFill>
                </a:rPr>
              </a:br>
              <a:r>
                <a:rPr lang="en-US" sz="1400" dirty="0">
                  <a:solidFill>
                    <a:srgbClr val="332B60"/>
                  </a:solidFill>
                </a:rPr>
                <a:t>A weak planning phase leads to wasted effort, poor-quality data, and results that are not actionable.</a:t>
              </a:r>
            </a:p>
          </p:txBody>
        </p:sp>
        <p:pic>
          <p:nvPicPr>
            <p:cNvPr id="8" name="Picture 7" descr="A group of icons on a black background&#10;&#10;AI-generated content may be incorrect.">
              <a:extLst>
                <a:ext uri="{FF2B5EF4-FFF2-40B4-BE49-F238E27FC236}">
                  <a16:creationId xmlns:a16="http://schemas.microsoft.com/office/drawing/2014/main" id="{80EF4F6A-BAA5-FEC1-1039-ED6F80C73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3333" t="53711" r="2581" b="13475"/>
            <a:stretch>
              <a:fillRect/>
            </a:stretch>
          </p:blipFill>
          <p:spPr>
            <a:xfrm>
              <a:off x="8737871" y="3271729"/>
              <a:ext cx="1005400" cy="913160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0AEE15-3F8D-3E29-2225-5177ACEF82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 err="1"/>
              <a:t>Summary</a:t>
            </a:r>
            <a:r>
              <a:rPr lang="et-EE" dirty="0"/>
              <a:t> &amp; </a:t>
            </a:r>
            <a:r>
              <a:rPr lang="et-EE" dirty="0" err="1"/>
              <a:t>Reflection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53148-748D-7413-7B01-A9FC83569C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Which phase is most critical for audit success? Why?</a:t>
            </a:r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6A0BB-749A-752B-D903-FBF015890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26</a:t>
            </a:fld>
            <a:endParaRPr lang="et-EE" dirty="0"/>
          </a:p>
        </p:txBody>
      </p:sp>
      <p:pic>
        <p:nvPicPr>
          <p:cNvPr id="5" name="Picture 4" descr="A group of icons on a black background&#10;&#10;AI-generated content may be incorrect.">
            <a:extLst>
              <a:ext uri="{FF2B5EF4-FFF2-40B4-BE49-F238E27FC236}">
                <a16:creationId xmlns:a16="http://schemas.microsoft.com/office/drawing/2014/main" id="{DD92A670-64B6-2B9E-EE99-8FB8AC5657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693" t="14184" r="23712" b="44587"/>
          <a:stretch>
            <a:fillRect/>
          </a:stretch>
        </p:blipFill>
        <p:spPr>
          <a:xfrm>
            <a:off x="7256835" y="1044203"/>
            <a:ext cx="934995" cy="100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9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5CA40-0FEC-5CA4-7F5D-35061B1A7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00DF40-8502-0EEB-FA4E-F0514EF003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6278" y="4285303"/>
            <a:ext cx="10159444" cy="971053"/>
          </a:xfrm>
        </p:spPr>
        <p:txBody>
          <a:bodyPr>
            <a:normAutofit/>
          </a:bodyPr>
          <a:lstStyle/>
          <a:p>
            <a:r>
              <a:rPr lang="et-EE" dirty="0"/>
              <a:t>4</a:t>
            </a:r>
            <a:r>
              <a:rPr lang="en-US" noProof="0" dirty="0"/>
              <a:t>. </a:t>
            </a:r>
            <a:r>
              <a:rPr lang="en-US" dirty="0"/>
              <a:t>Resource and Energy Flow Mapping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B7D39-F0C8-3668-A546-AC4AE2D1F95F}"/>
              </a:ext>
            </a:extLst>
          </p:cNvPr>
          <p:cNvSpPr txBox="1">
            <a:spLocks/>
          </p:cNvSpPr>
          <p:nvPr/>
        </p:nvSpPr>
        <p:spPr>
          <a:xfrm>
            <a:off x="4198716" y="4885870"/>
            <a:ext cx="4859825" cy="174839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58775" indent="-358775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lang="en-US" altLang="en-US" sz="1800" kern="1200" dirty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775" indent="-3587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Sankey diagrams</a:t>
            </a:r>
            <a:endParaRPr lang="et-EE" sz="1600" noProof="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t-EE" sz="1600" noProof="0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ass &amp; energy balances</a:t>
            </a:r>
            <a:endParaRPr lang="et-EE" sz="1600" noProof="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Material Flow Cost Accounting (MFCA)</a:t>
            </a:r>
            <a:endParaRPr lang="et-EE" sz="1600" noProof="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t-EE" sz="1600" noProof="0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sz="1600" noProof="0" dirty="0" err="1">
                <a:solidFill>
                  <a:schemeClr val="accent1">
                    <a:lumMod val="75000"/>
                  </a:schemeClr>
                </a:solidFill>
              </a:rPr>
              <a:t>rocess</a:t>
            </a:r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 flow sheets</a:t>
            </a:r>
            <a:endParaRPr lang="et-EE" sz="1600" noProof="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t-EE" sz="1600" noProof="0" dirty="0">
                <a:solidFill>
                  <a:schemeClr val="accent1">
                    <a:lumMod val="75000"/>
                  </a:schemeClr>
                </a:solidFill>
              </a:rPr>
              <a:t>U</a:t>
            </a:r>
            <a:r>
              <a:rPr lang="en-US" sz="1600" noProof="0" dirty="0" err="1">
                <a:solidFill>
                  <a:schemeClr val="accent1">
                    <a:lumMod val="75000"/>
                  </a:schemeClr>
                </a:solidFill>
              </a:rPr>
              <a:t>tilities</a:t>
            </a:r>
            <a:endParaRPr lang="et-EE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t-EE" sz="1600" noProof="0" dirty="0">
                <a:solidFill>
                  <a:schemeClr val="accent1">
                    <a:lumMod val="75000"/>
                  </a:schemeClr>
                </a:solidFill>
              </a:rPr>
              <a:t>L</a:t>
            </a:r>
            <a:r>
              <a:rPr lang="en-US" sz="1600" noProof="0" dirty="0" err="1">
                <a:solidFill>
                  <a:schemeClr val="accent1">
                    <a:lumMod val="75000"/>
                  </a:schemeClr>
                </a:solidFill>
              </a:rPr>
              <a:t>oss</a:t>
            </a:r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 streams</a:t>
            </a:r>
            <a:endParaRPr lang="en-US" b="1" noProof="0" dirty="0"/>
          </a:p>
          <a:p>
            <a:pPr>
              <a:lnSpc>
                <a:spcPct val="170000"/>
              </a:lnSpc>
            </a:pPr>
            <a:endParaRPr lang="en-US" b="1" noProof="0" dirty="0"/>
          </a:p>
          <a:p>
            <a:pPr>
              <a:lnSpc>
                <a:spcPct val="170000"/>
              </a:lnSpc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3804918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229E4A-4A8C-83D7-455E-064286A6B8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 err="1"/>
              <a:t>Introduction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Flow </a:t>
            </a:r>
            <a:r>
              <a:rPr lang="et-EE" dirty="0" err="1"/>
              <a:t>Mapping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07262-9E00-59C6-C735-787BBFDDB2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Visualizing resource flows helps identify: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n-US" dirty="0"/>
              <a:t>Major consumers (energy, water, materials)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n-US" dirty="0"/>
              <a:t>Points of loss and inefficiency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n-US" dirty="0"/>
              <a:t>Opportunities for savings and recovery</a:t>
            </a:r>
            <a:endParaRPr lang="et-EE" dirty="0"/>
          </a:p>
          <a:p>
            <a:pPr marL="0" indent="0">
              <a:lnSpc>
                <a:spcPct val="150000"/>
              </a:lnSpc>
              <a:buNone/>
            </a:pPr>
            <a:endParaRPr lang="et-EE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Essential for audits, ISO 50001, circular economy planning</a:t>
            </a:r>
            <a:endParaRPr lang="et-EE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Supports strategic decision-making and investment justification</a:t>
            </a:r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BC4514-78B6-F1A3-84C8-A0CADA74A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28</a:t>
            </a:fld>
            <a:endParaRPr lang="et-EE" dirty="0"/>
          </a:p>
        </p:txBody>
      </p:sp>
      <p:pic>
        <p:nvPicPr>
          <p:cNvPr id="10" name="Picture 9" descr="A diagram of a process&#10;&#10;AI-generated content may be incorrect.">
            <a:extLst>
              <a:ext uri="{FF2B5EF4-FFF2-40B4-BE49-F238E27FC236}">
                <a16:creationId xmlns:a16="http://schemas.microsoft.com/office/drawing/2014/main" id="{58E15716-8177-BEC0-3241-13CD4EDCB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004" y="609600"/>
            <a:ext cx="5910809" cy="394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76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9E2B15-A84A-1E01-2EA2-60DA13F573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Sankey Diagrams: A Powerful Visual Tool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BC00A-89DF-B872-19D5-C101F38520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/>
              <a:t>Flow </a:t>
            </a:r>
            <a:r>
              <a:rPr lang="et-EE" dirty="0" err="1"/>
              <a:t>diagram</a:t>
            </a:r>
            <a:r>
              <a:rPr lang="et-EE" dirty="0"/>
              <a:t> </a:t>
            </a:r>
            <a:r>
              <a:rPr lang="et-EE" dirty="0" err="1"/>
              <a:t>where</a:t>
            </a:r>
            <a:r>
              <a:rPr lang="et-EE" dirty="0"/>
              <a:t> </a:t>
            </a:r>
            <a:r>
              <a:rPr lang="et-EE" dirty="0" err="1"/>
              <a:t>arrow</a:t>
            </a:r>
            <a:r>
              <a:rPr lang="et-EE" dirty="0"/>
              <a:t> </a:t>
            </a:r>
            <a:r>
              <a:rPr lang="et-EE" dirty="0" err="1"/>
              <a:t>width</a:t>
            </a:r>
            <a:r>
              <a:rPr lang="et-EE" dirty="0"/>
              <a:t> </a:t>
            </a:r>
            <a:r>
              <a:rPr lang="et-EE" dirty="0" err="1"/>
              <a:t>is</a:t>
            </a:r>
            <a:r>
              <a:rPr lang="et-EE" dirty="0"/>
              <a:t> </a:t>
            </a:r>
            <a:r>
              <a:rPr lang="et-EE" dirty="0" err="1"/>
              <a:t>proportional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quantity</a:t>
            </a:r>
            <a:r>
              <a:rPr lang="et-EE" dirty="0"/>
              <a:t> (mass, </a:t>
            </a:r>
            <a:r>
              <a:rPr lang="et-EE" dirty="0" err="1"/>
              <a:t>energy</a:t>
            </a:r>
            <a:r>
              <a:rPr lang="et-EE" dirty="0"/>
              <a:t>)</a:t>
            </a:r>
          </a:p>
          <a:p>
            <a:r>
              <a:rPr lang="et-EE" dirty="0" err="1"/>
              <a:t>Ideal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showing</a:t>
            </a:r>
            <a:r>
              <a:rPr lang="et-EE" dirty="0"/>
              <a:t>:</a:t>
            </a:r>
          </a:p>
          <a:p>
            <a:r>
              <a:rPr lang="et-EE" dirty="0"/>
              <a:t>Energy </a:t>
            </a:r>
            <a:r>
              <a:rPr lang="et-EE" dirty="0" err="1"/>
              <a:t>input</a:t>
            </a:r>
            <a:r>
              <a:rPr lang="et-EE" dirty="0"/>
              <a:t>/</a:t>
            </a:r>
            <a:r>
              <a:rPr lang="et-EE" dirty="0" err="1"/>
              <a:t>output</a:t>
            </a:r>
            <a:endParaRPr lang="et-EE" dirty="0"/>
          </a:p>
          <a:p>
            <a:r>
              <a:rPr lang="et-EE" dirty="0" err="1"/>
              <a:t>Material</a:t>
            </a:r>
            <a:r>
              <a:rPr lang="et-EE" dirty="0"/>
              <a:t> </a:t>
            </a:r>
            <a:r>
              <a:rPr lang="et-EE" dirty="0" err="1"/>
              <a:t>use</a:t>
            </a:r>
            <a:r>
              <a:rPr lang="et-EE" dirty="0"/>
              <a:t> vs. </a:t>
            </a:r>
            <a:r>
              <a:rPr lang="et-EE" dirty="0" err="1"/>
              <a:t>Waste</a:t>
            </a:r>
            <a:endParaRPr lang="et-EE" dirty="0"/>
          </a:p>
          <a:p>
            <a:r>
              <a:rPr lang="et-EE" dirty="0" err="1"/>
              <a:t>Heat</a:t>
            </a:r>
            <a:r>
              <a:rPr lang="et-EE" dirty="0"/>
              <a:t> </a:t>
            </a:r>
            <a:r>
              <a:rPr lang="et-EE" dirty="0" err="1"/>
              <a:t>losses</a:t>
            </a:r>
            <a:endParaRPr lang="et-EE" dirty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r>
              <a:rPr lang="et-EE" dirty="0" err="1"/>
              <a:t>Used</a:t>
            </a:r>
            <a:r>
              <a:rPr lang="et-EE" dirty="0"/>
              <a:t> in: </a:t>
            </a:r>
            <a:r>
              <a:rPr lang="et-EE" dirty="0" err="1"/>
              <a:t>energy</a:t>
            </a:r>
            <a:r>
              <a:rPr lang="et-EE" dirty="0"/>
              <a:t> </a:t>
            </a:r>
            <a:r>
              <a:rPr lang="et-EE" dirty="0" err="1"/>
              <a:t>audits</a:t>
            </a:r>
            <a:r>
              <a:rPr lang="et-EE" dirty="0"/>
              <a:t>, </a:t>
            </a:r>
            <a:r>
              <a:rPr lang="et-EE" dirty="0" err="1"/>
              <a:t>life</a:t>
            </a:r>
            <a:r>
              <a:rPr lang="et-EE" dirty="0"/>
              <a:t> </a:t>
            </a:r>
            <a:r>
              <a:rPr lang="et-EE" dirty="0" err="1"/>
              <a:t>cycle</a:t>
            </a:r>
            <a:r>
              <a:rPr lang="et-EE" dirty="0"/>
              <a:t> </a:t>
            </a:r>
            <a:r>
              <a:rPr lang="et-EE" dirty="0" err="1"/>
              <a:t>analysis</a:t>
            </a:r>
            <a:r>
              <a:rPr lang="et-EE" dirty="0"/>
              <a:t>,</a:t>
            </a:r>
            <a:br>
              <a:rPr lang="et-EE" dirty="0"/>
            </a:br>
            <a:r>
              <a:rPr lang="et-EE" dirty="0" err="1"/>
              <a:t>policy</a:t>
            </a:r>
            <a:r>
              <a:rPr lang="et-EE" dirty="0"/>
              <a:t> </a:t>
            </a:r>
            <a:r>
              <a:rPr lang="et-EE" dirty="0" err="1"/>
              <a:t>modeling</a:t>
            </a:r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979E2-F74B-CFAA-5C85-1624CCF77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29</a:t>
            </a:fld>
            <a:endParaRPr lang="et-EE" dirty="0"/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AE3880E6-982A-BF44-D1E5-C2A3D7CD1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832"/>
          <a:stretch>
            <a:fillRect/>
          </a:stretch>
        </p:blipFill>
        <p:spPr bwMode="auto">
          <a:xfrm>
            <a:off x="5295422" y="3320374"/>
            <a:ext cx="6709928" cy="353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564776-8FFE-0128-4A19-7B22E314EB85}"/>
              </a:ext>
            </a:extLst>
          </p:cNvPr>
          <p:cNvSpPr txBox="1"/>
          <p:nvPr/>
        </p:nvSpPr>
        <p:spPr>
          <a:xfrm>
            <a:off x="1601821" y="6721475"/>
            <a:ext cx="3845669" cy="138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" noProof="0" dirty="0">
                <a:solidFill>
                  <a:schemeClr val="bg1">
                    <a:lumMod val="85000"/>
                  </a:schemeClr>
                </a:solidFill>
              </a:rPr>
              <a:t>Source</a:t>
            </a:r>
            <a:r>
              <a:rPr lang="et-EE" sz="300" dirty="0">
                <a:solidFill>
                  <a:schemeClr val="bg1">
                    <a:lumMod val="85000"/>
                  </a:schemeClr>
                </a:solidFill>
              </a:rPr>
              <a:t>: https://www.researchgate.net/profile/Parthiv-Kurup/publication/318873146/figure/fig3/AS:525604258234368@1502325228866/Sankey-diagram-of-process-energy-flow-in-US-manufacturing-sector-in-2010-EERE-2016.png</a:t>
            </a:r>
          </a:p>
        </p:txBody>
      </p:sp>
    </p:spTree>
    <p:extLst>
      <p:ext uri="{BB962C8B-B14F-4D97-AF65-F5344CB8AC3E}">
        <p14:creationId xmlns:p14="http://schemas.microsoft.com/office/powerpoint/2010/main" val="2147807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D2A34E-71DD-7466-323C-2D4F1F3567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29829" y="3528519"/>
            <a:ext cx="10159444" cy="971053"/>
          </a:xfrm>
        </p:spPr>
        <p:txBody>
          <a:bodyPr>
            <a:normAutofit lnSpcReduction="10000"/>
          </a:bodyPr>
          <a:lstStyle/>
          <a:p>
            <a:r>
              <a:rPr lang="en-US" noProof="0" dirty="0"/>
              <a:t>1. Introduction to </a:t>
            </a:r>
          </a:p>
          <a:p>
            <a:r>
              <a:rPr lang="en-US" noProof="0" dirty="0"/>
              <a:t>Energy and Resource Audits</a:t>
            </a:r>
          </a:p>
          <a:p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C61AE-8376-00E2-304F-29A52719F324}"/>
              </a:ext>
            </a:extLst>
          </p:cNvPr>
          <p:cNvSpPr txBox="1">
            <a:spLocks/>
          </p:cNvSpPr>
          <p:nvPr/>
        </p:nvSpPr>
        <p:spPr>
          <a:xfrm>
            <a:off x="4198717" y="4717260"/>
            <a:ext cx="4221668" cy="1995512"/>
          </a:xfrm>
          <a:prstGeom prst="rect">
            <a:avLst/>
          </a:prstGeom>
        </p:spPr>
        <p:txBody>
          <a:bodyPr>
            <a:normAutofit/>
          </a:bodyPr>
          <a:lstStyle>
            <a:lvl1pPr marL="358775" indent="-358775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lang="en-US" altLang="en-US" sz="1800" kern="1200" dirty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775" indent="-3587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Audit definition</a:t>
            </a:r>
          </a:p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Business motivation</a:t>
            </a:r>
          </a:p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Efficiency concepts</a:t>
            </a:r>
          </a:p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Audit types</a:t>
            </a:r>
          </a:p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Benefits</a:t>
            </a:r>
          </a:p>
          <a:p>
            <a:pPr>
              <a:lnSpc>
                <a:spcPct val="170000"/>
              </a:lnSpc>
            </a:pPr>
            <a:endParaRPr lang="en-US" b="1" noProof="0" dirty="0"/>
          </a:p>
          <a:p>
            <a:pPr>
              <a:lnSpc>
                <a:spcPct val="170000"/>
              </a:lnSpc>
            </a:pPr>
            <a:endParaRPr lang="en-US" b="1" noProof="0" dirty="0"/>
          </a:p>
          <a:p>
            <a:pPr>
              <a:lnSpc>
                <a:spcPct val="170000"/>
              </a:lnSpc>
            </a:pPr>
            <a:endParaRPr lang="en-US" b="1" noProof="0" dirty="0"/>
          </a:p>
          <a:p>
            <a:pPr>
              <a:lnSpc>
                <a:spcPct val="170000"/>
              </a:lnSpc>
            </a:pPr>
            <a:endParaRPr lang="en-US" b="1" noProof="0" dirty="0"/>
          </a:p>
          <a:p>
            <a:pPr>
              <a:lnSpc>
                <a:spcPct val="170000"/>
              </a:lnSpc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2083563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6158C9-4D82-E531-F2FA-AE6B1E720A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Exercise: Draw Your Own Sankey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379E4-8E3A-25FD-3CEB-7112C3F3AF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err="1"/>
              <a:t>Given</a:t>
            </a:r>
            <a:r>
              <a:rPr lang="et-EE" dirty="0"/>
              <a:t>:</a:t>
            </a:r>
          </a:p>
          <a:p>
            <a:r>
              <a:rPr lang="et-EE" dirty="0" err="1"/>
              <a:t>Electricity</a:t>
            </a:r>
            <a:r>
              <a:rPr lang="et-EE" dirty="0"/>
              <a:t> </a:t>
            </a:r>
            <a:r>
              <a:rPr lang="et-EE" dirty="0" err="1"/>
              <a:t>input</a:t>
            </a:r>
            <a:r>
              <a:rPr lang="et-EE" dirty="0"/>
              <a:t>: 1000 kWh</a:t>
            </a:r>
          </a:p>
          <a:p>
            <a:r>
              <a:rPr lang="et-EE" dirty="0"/>
              <a:t>Motors: 600 kWh</a:t>
            </a:r>
          </a:p>
          <a:p>
            <a:r>
              <a:rPr lang="et-EE" dirty="0"/>
              <a:t>Heating: 200 kWh</a:t>
            </a:r>
          </a:p>
          <a:p>
            <a:r>
              <a:rPr lang="et-EE" dirty="0" err="1"/>
              <a:t>Losses</a:t>
            </a:r>
            <a:r>
              <a:rPr lang="et-EE" dirty="0"/>
              <a:t>: 150 kWh</a:t>
            </a:r>
          </a:p>
          <a:p>
            <a:r>
              <a:rPr lang="et-EE" dirty="0" err="1"/>
              <a:t>Recovered</a:t>
            </a:r>
            <a:r>
              <a:rPr lang="et-EE" dirty="0"/>
              <a:t>: 50 kWh</a:t>
            </a:r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r>
              <a:rPr lang="et-EE" dirty="0" err="1"/>
              <a:t>Task</a:t>
            </a:r>
            <a:r>
              <a:rPr lang="et-EE" dirty="0"/>
              <a:t>: </a:t>
            </a:r>
            <a:r>
              <a:rPr lang="et-EE" dirty="0" err="1"/>
              <a:t>Sketch</a:t>
            </a:r>
            <a:r>
              <a:rPr lang="et-EE" dirty="0"/>
              <a:t> </a:t>
            </a:r>
            <a:r>
              <a:rPr lang="et-EE" dirty="0" err="1"/>
              <a:t>approximate</a:t>
            </a:r>
            <a:r>
              <a:rPr lang="et-EE" dirty="0"/>
              <a:t> </a:t>
            </a:r>
            <a:r>
              <a:rPr lang="et-EE" dirty="0" err="1"/>
              <a:t>Sankey</a:t>
            </a:r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626E9-F1E0-A8E1-265D-F5F725CD11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30</a:t>
            </a:fld>
            <a:endParaRPr lang="et-EE" dirty="0"/>
          </a:p>
        </p:txBody>
      </p:sp>
      <p:pic>
        <p:nvPicPr>
          <p:cNvPr id="6" name="Picture 5" descr="A group of icons on a black background&#10;&#10;AI-generated content may be incorrect.">
            <a:extLst>
              <a:ext uri="{FF2B5EF4-FFF2-40B4-BE49-F238E27FC236}">
                <a16:creationId xmlns:a16="http://schemas.microsoft.com/office/drawing/2014/main" id="{7F41AF85-A11D-432A-D386-EC9992F175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693" t="14184" r="23712" b="44587"/>
          <a:stretch>
            <a:fillRect/>
          </a:stretch>
        </p:blipFill>
        <p:spPr>
          <a:xfrm>
            <a:off x="6744632" y="601245"/>
            <a:ext cx="706755" cy="75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322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E53331-629A-5751-7080-13E03B4374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Mass and Energy Balances: Core Audit Tools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2DB9E-086E-336A-094E-D27B326D23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9424" y="1783404"/>
            <a:ext cx="9501155" cy="3733159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n-US" sz="1600" b="1" noProof="0" dirty="0"/>
              <a:t>Based on conservation laws:</a:t>
            </a:r>
          </a:p>
          <a:p>
            <a:pPr>
              <a:lnSpc>
                <a:spcPct val="200000"/>
              </a:lnSpc>
            </a:pPr>
            <a:r>
              <a:rPr lang="en-US" sz="1600" noProof="0" dirty="0"/>
              <a:t>Mass balance: ∑M</a:t>
            </a:r>
            <a:r>
              <a:rPr lang="en-US" sz="1600" baseline="-25000" noProof="0" dirty="0"/>
              <a:t>in</a:t>
            </a:r>
            <a:r>
              <a:rPr lang="en-US" sz="1600" noProof="0" dirty="0"/>
              <a:t> = ∑</a:t>
            </a:r>
            <a:r>
              <a:rPr lang="en-US" sz="1600" noProof="0" dirty="0" err="1"/>
              <a:t>M</a:t>
            </a:r>
            <a:r>
              <a:rPr lang="en-US" sz="1600" baseline="-25000" noProof="0" dirty="0" err="1"/>
              <a:t>out</a:t>
            </a:r>
            <a:r>
              <a:rPr lang="en-US" sz="1600" noProof="0" dirty="0"/>
              <a:t> ± </a:t>
            </a:r>
            <a:r>
              <a:rPr lang="en-US" sz="1600" noProof="0" dirty="0" err="1"/>
              <a:t>Δm</a:t>
            </a:r>
            <a:r>
              <a:rPr lang="en-US" sz="1600" baseline="-25000" noProof="0" dirty="0" err="1"/>
              <a:t>storage</a:t>
            </a:r>
            <a:endParaRPr lang="en-US" sz="1600" baseline="-25000" noProof="0" dirty="0"/>
          </a:p>
          <a:p>
            <a:pPr>
              <a:lnSpc>
                <a:spcPct val="200000"/>
              </a:lnSpc>
            </a:pPr>
            <a:r>
              <a:rPr lang="en-US" sz="1600" noProof="0" dirty="0"/>
              <a:t>Energy balance: ∑E</a:t>
            </a:r>
            <a:r>
              <a:rPr lang="en-US" sz="1600" baseline="-25000" noProof="0" dirty="0"/>
              <a:t>in</a:t>
            </a:r>
            <a:r>
              <a:rPr lang="en-US" sz="1600" noProof="0" dirty="0"/>
              <a:t> = ∑</a:t>
            </a:r>
            <a:r>
              <a:rPr lang="en-US" sz="1600" noProof="0" dirty="0" err="1"/>
              <a:t>E</a:t>
            </a:r>
            <a:r>
              <a:rPr lang="en-US" sz="1600" baseline="-25000" noProof="0" dirty="0" err="1"/>
              <a:t>out</a:t>
            </a:r>
            <a:r>
              <a:rPr lang="en-US" sz="1600" noProof="0" dirty="0"/>
              <a:t> ± </a:t>
            </a:r>
            <a:r>
              <a:rPr lang="en-US" sz="1600" noProof="0" dirty="0" err="1"/>
              <a:t>ΔE</a:t>
            </a:r>
            <a:r>
              <a:rPr lang="en-US" sz="1600" baseline="-25000" noProof="0" dirty="0" err="1"/>
              <a:t>storage</a:t>
            </a:r>
            <a:r>
              <a:rPr lang="en-US" sz="1600" noProof="0" dirty="0"/>
              <a:t> + losses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1600" b="1" noProof="0" dirty="0"/>
              <a:t>Applies to systems like</a:t>
            </a:r>
            <a:r>
              <a:rPr lang="et-EE" sz="1600" b="1" noProof="0" dirty="0"/>
              <a:t>:</a:t>
            </a:r>
            <a:br>
              <a:rPr lang="et-EE" sz="1600" noProof="0" dirty="0"/>
            </a:br>
            <a:r>
              <a:rPr lang="et-EE" sz="1600" noProof="0" dirty="0"/>
              <a:t> B</a:t>
            </a:r>
            <a:r>
              <a:rPr lang="en-US" sz="1600" noProof="0" dirty="0"/>
              <a:t>oilers</a:t>
            </a:r>
            <a:r>
              <a:rPr lang="et-EE" sz="1600" noProof="0" dirty="0"/>
              <a:t>: </a:t>
            </a:r>
            <a:r>
              <a:rPr lang="en-US" sz="1600" noProof="0" dirty="0"/>
              <a:t>Fuel + Air + Water → Steam + Flue gases + Heat losses</a:t>
            </a:r>
            <a:br>
              <a:rPr lang="et-EE" sz="1600" noProof="0" dirty="0"/>
            </a:br>
            <a:r>
              <a:rPr lang="et-EE" sz="1600" noProof="0" dirty="0"/>
              <a:t> C</a:t>
            </a:r>
            <a:r>
              <a:rPr lang="en-US" sz="1600" noProof="0" dirty="0"/>
              <a:t>hillers</a:t>
            </a:r>
            <a:r>
              <a:rPr lang="et-EE" sz="1600" noProof="0" dirty="0"/>
              <a:t>: </a:t>
            </a:r>
            <a:r>
              <a:rPr lang="en-US" sz="1600" noProof="0" dirty="0"/>
              <a:t>Electricity + Refrigerant → Cooling + Heat rejection + System losses</a:t>
            </a:r>
            <a:br>
              <a:rPr lang="et-EE" sz="1600" dirty="0"/>
            </a:br>
            <a:r>
              <a:rPr lang="et-EE" sz="1600" dirty="0"/>
              <a:t> P</a:t>
            </a:r>
            <a:r>
              <a:rPr lang="en-US" sz="1600" noProof="0" dirty="0" err="1"/>
              <a:t>roduction</a:t>
            </a:r>
            <a:r>
              <a:rPr lang="en-US" sz="1600" noProof="0" dirty="0"/>
              <a:t> lines</a:t>
            </a:r>
            <a:r>
              <a:rPr lang="et-EE" sz="1600" noProof="0" dirty="0"/>
              <a:t>: </a:t>
            </a:r>
            <a:r>
              <a:rPr lang="en-US" sz="1600" noProof="0" dirty="0"/>
              <a:t>Raw materials + Energy → Products + Waste + Process losses</a:t>
            </a:r>
            <a:endParaRPr lang="et-EE" sz="1600" noProof="0" dirty="0"/>
          </a:p>
          <a:p>
            <a:pPr marL="0" indent="0">
              <a:lnSpc>
                <a:spcPct val="200000"/>
              </a:lnSpc>
              <a:buNone/>
            </a:pPr>
            <a:r>
              <a:rPr lang="et-EE" sz="1600" noProof="0" dirty="0">
                <a:solidFill>
                  <a:schemeClr val="accent1">
                    <a:lumMod val="75000"/>
                  </a:schemeClr>
                </a:solidFill>
              </a:rPr>
              <a:t>						S</a:t>
            </a:r>
            <a:r>
              <a:rPr lang="en-US" sz="1600" noProof="0" dirty="0" err="1">
                <a:solidFill>
                  <a:schemeClr val="accent1">
                    <a:lumMod val="75000"/>
                  </a:schemeClr>
                </a:solidFill>
              </a:rPr>
              <a:t>ystem</a:t>
            </a:r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 boundary</a:t>
            </a:r>
            <a:r>
              <a:rPr lang="et-EE" sz="1600" noProof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t-EE" sz="1600" noProof="0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et-EE" sz="1600" noProof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t-EE" sz="1600" noProof="0" dirty="0" err="1">
                <a:solidFill>
                  <a:schemeClr val="accent1">
                    <a:lumMod val="75000"/>
                  </a:schemeClr>
                </a:solidFill>
              </a:rPr>
              <a:t>important</a:t>
            </a:r>
            <a:r>
              <a:rPr lang="et-EE" sz="1600" noProof="0" dirty="0">
                <a:solidFill>
                  <a:schemeClr val="accent1">
                    <a:lumMod val="75000"/>
                  </a:schemeClr>
                </a:solidFill>
              </a:rPr>
              <a:t>!</a:t>
            </a:r>
            <a:endParaRPr lang="en-US" sz="1600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E110E-67AC-9F75-2DD7-CE47A4AE8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31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248813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BA9C26-BDBA-133B-6E2C-6EDFCB330A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MFCA (Material Flow Cost Accounting)</a:t>
            </a:r>
            <a:r>
              <a:rPr lang="et-EE" dirty="0"/>
              <a:t>:</a:t>
            </a:r>
          </a:p>
          <a:p>
            <a:r>
              <a:rPr lang="et-EE" dirty="0" err="1"/>
              <a:t>Linking</a:t>
            </a:r>
            <a:r>
              <a:rPr lang="et-EE" dirty="0"/>
              <a:t> </a:t>
            </a:r>
            <a:r>
              <a:rPr lang="et-EE" dirty="0" err="1"/>
              <a:t>Flows</a:t>
            </a:r>
            <a:r>
              <a:rPr lang="et-EE" dirty="0"/>
              <a:t> </a:t>
            </a:r>
            <a:r>
              <a:rPr lang="et-EE" dirty="0" err="1"/>
              <a:t>with</a:t>
            </a:r>
            <a:r>
              <a:rPr lang="et-EE" dirty="0"/>
              <a:t> </a:t>
            </a:r>
            <a:r>
              <a:rPr lang="et-EE" dirty="0" err="1"/>
              <a:t>Costs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D4DA7-6693-58A9-0A15-4FAEA8FCE9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Tracks both: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n-US" dirty="0"/>
              <a:t>Material and energy flows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n-US" dirty="0"/>
              <a:t>Financial impacts of losses and inefficiencies</a:t>
            </a:r>
            <a:endParaRPr lang="et-EE" dirty="0"/>
          </a:p>
          <a:p>
            <a:pPr marL="0" indent="0">
              <a:lnSpc>
                <a:spcPct val="150000"/>
              </a:lnSpc>
              <a:buNone/>
            </a:pPr>
            <a:endParaRPr lang="et-EE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Key idea: </a:t>
            </a:r>
            <a:r>
              <a:rPr lang="en-US" i="1" dirty="0"/>
              <a:t>Waste is not free</a:t>
            </a:r>
            <a:endParaRPr lang="et-EE" i="1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Standardized in ISO 14051</a:t>
            </a:r>
            <a:endParaRPr lang="et-EE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Helps visualize cost of non-product outputs</a:t>
            </a:r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5F520-D29E-3A5E-33A0-6B273EB92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32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690332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026177-013D-C430-3A10-ADF574A89E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/>
              <a:t>MFCA </a:t>
            </a:r>
            <a:r>
              <a:rPr lang="et-EE" dirty="0" err="1"/>
              <a:t>Example</a:t>
            </a:r>
            <a:r>
              <a:rPr lang="et-EE" dirty="0"/>
              <a:t> – </a:t>
            </a:r>
            <a:r>
              <a:rPr lang="et-EE" dirty="0" err="1"/>
              <a:t>Beverage</a:t>
            </a:r>
            <a:r>
              <a:rPr lang="et-EE" dirty="0"/>
              <a:t> Plant</a:t>
            </a:r>
          </a:p>
          <a:p>
            <a:r>
              <a:rPr lang="et-EE" dirty="0" err="1"/>
              <a:t>Water</a:t>
            </a:r>
            <a:r>
              <a:rPr lang="et-EE" dirty="0"/>
              <a:t> and </a:t>
            </a:r>
            <a:r>
              <a:rPr lang="et-EE" dirty="0" err="1"/>
              <a:t>Bottle</a:t>
            </a:r>
            <a:r>
              <a:rPr lang="et-EE" dirty="0"/>
              <a:t> Loss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CCA59-49DD-2F7F-CD97-87E3A1BBB6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t-EE" dirty="0" err="1"/>
              <a:t>Case</a:t>
            </a:r>
            <a:r>
              <a:rPr lang="et-EE" dirty="0"/>
              <a:t>:</a:t>
            </a:r>
          </a:p>
          <a:p>
            <a:pPr>
              <a:lnSpc>
                <a:spcPct val="150000"/>
              </a:lnSpc>
            </a:pPr>
            <a:r>
              <a:rPr lang="en-US" dirty="0"/>
              <a:t>Inputs:10,000 L water/day @ </a:t>
            </a:r>
            <a:r>
              <a:rPr lang="et-EE" dirty="0"/>
              <a:t>1</a:t>
            </a:r>
            <a:r>
              <a:rPr lang="en-US" dirty="0"/>
              <a:t>.5 €/m³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n-US" dirty="0"/>
              <a:t>2000 PET bottles @ 0.</a:t>
            </a:r>
            <a:r>
              <a:rPr lang="et-EE" dirty="0"/>
              <a:t>1</a:t>
            </a:r>
            <a:r>
              <a:rPr lang="en-US" dirty="0"/>
              <a:t> €/unit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n-US" dirty="0"/>
              <a:t>Losses:8% water (leaks, rinsing)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n-US" dirty="0"/>
              <a:t>5% bottles (damaged/rejected)</a:t>
            </a:r>
            <a:endParaRPr lang="et-EE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Calculate: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n-US" dirty="0"/>
              <a:t>Cost of water lost</a:t>
            </a:r>
            <a:r>
              <a:rPr lang="et-EE" dirty="0"/>
              <a:t> </a:t>
            </a:r>
            <a:r>
              <a:rPr lang="et-EE" dirty="0" err="1"/>
              <a:t>per</a:t>
            </a:r>
            <a:r>
              <a:rPr lang="et-EE" dirty="0"/>
              <a:t> </a:t>
            </a:r>
            <a:r>
              <a:rPr lang="et-EE" dirty="0" err="1"/>
              <a:t>year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n-US" dirty="0"/>
              <a:t>Cost of bottle loss</a:t>
            </a:r>
            <a:r>
              <a:rPr lang="et-EE" dirty="0"/>
              <a:t> </a:t>
            </a:r>
            <a:r>
              <a:rPr lang="et-EE" dirty="0" err="1"/>
              <a:t>per</a:t>
            </a:r>
            <a:r>
              <a:rPr lang="et-EE" dirty="0"/>
              <a:t> </a:t>
            </a:r>
            <a:r>
              <a:rPr lang="et-EE" dirty="0" err="1"/>
              <a:t>year</a:t>
            </a:r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83706-A8F2-F4B4-52C6-C4FBCBA03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33</a:t>
            </a:fld>
            <a:endParaRPr lang="et-EE" dirty="0"/>
          </a:p>
        </p:txBody>
      </p:sp>
      <p:pic>
        <p:nvPicPr>
          <p:cNvPr id="7" name="Picture 6" descr="A group of icons on a black background&#10;&#10;AI-generated content may be incorrect.">
            <a:extLst>
              <a:ext uri="{FF2B5EF4-FFF2-40B4-BE49-F238E27FC236}">
                <a16:creationId xmlns:a16="http://schemas.microsoft.com/office/drawing/2014/main" id="{7F41AF85-A11D-432A-D386-EC9992F175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693" t="14184" r="23712" b="44587"/>
          <a:stretch>
            <a:fillRect/>
          </a:stretch>
        </p:blipFill>
        <p:spPr>
          <a:xfrm>
            <a:off x="6462503" y="353343"/>
            <a:ext cx="1034280" cy="11106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B8F7F5B-D924-2B88-BD85-1BD7771B18C0}"/>
              </a:ext>
            </a:extLst>
          </p:cNvPr>
          <p:cNvGrpSpPr/>
          <p:nvPr/>
        </p:nvGrpSpPr>
        <p:grpSpPr>
          <a:xfrm>
            <a:off x="6297040" y="3243368"/>
            <a:ext cx="4958406" cy="1428431"/>
            <a:chOff x="6297040" y="3243368"/>
            <a:chExt cx="4958406" cy="14284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99A640-4942-8C41-4F3A-2B39451B1760}"/>
                </a:ext>
              </a:extLst>
            </p:cNvPr>
            <p:cNvSpPr txBox="1"/>
            <p:nvPr/>
          </p:nvSpPr>
          <p:spPr>
            <a:xfrm>
              <a:off x="6297040" y="3793225"/>
              <a:ext cx="4819574" cy="878574"/>
            </a:xfrm>
            <a:prstGeom prst="rect">
              <a:avLst/>
            </a:prstGeom>
            <a:noFill/>
            <a:ln w="28575">
              <a:solidFill>
                <a:srgbClr val="E4067E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solidFill>
                    <a:srgbClr val="332B60"/>
                  </a:solidFill>
                </a:rPr>
                <a:t>Cost of water lost: 800 </a:t>
              </a:r>
              <a:r>
                <a:rPr lang="et-EE" dirty="0">
                  <a:solidFill>
                    <a:srgbClr val="332B60"/>
                  </a:solidFill>
                </a:rPr>
                <a:t>L </a:t>
              </a:r>
              <a:r>
                <a:rPr lang="en-US" dirty="0">
                  <a:solidFill>
                    <a:srgbClr val="332B60"/>
                  </a:solidFill>
                </a:rPr>
                <a:t>⋅</a:t>
              </a:r>
              <a:r>
                <a:rPr lang="et-EE" dirty="0">
                  <a:solidFill>
                    <a:srgbClr val="332B60"/>
                  </a:solidFill>
                </a:rPr>
                <a:t> </a:t>
              </a:r>
              <a:r>
                <a:rPr lang="en-US" dirty="0">
                  <a:solidFill>
                    <a:srgbClr val="332B60"/>
                  </a:solidFill>
                </a:rPr>
                <a:t>1.5</a:t>
              </a:r>
              <a:r>
                <a:rPr lang="et-EE" dirty="0">
                  <a:solidFill>
                    <a:srgbClr val="332B60"/>
                  </a:solidFill>
                </a:rPr>
                <a:t>€ </a:t>
              </a:r>
              <a:r>
                <a:rPr lang="en-US" dirty="0">
                  <a:solidFill>
                    <a:srgbClr val="332B60"/>
                  </a:solidFill>
                </a:rPr>
                <a:t>⋅</a:t>
              </a:r>
              <a:r>
                <a:rPr lang="et-EE" dirty="0">
                  <a:solidFill>
                    <a:srgbClr val="332B60"/>
                  </a:solidFill>
                </a:rPr>
                <a:t> 365 </a:t>
              </a:r>
              <a:r>
                <a:rPr lang="en-US" dirty="0">
                  <a:solidFill>
                    <a:srgbClr val="332B60"/>
                  </a:solidFill>
                </a:rPr>
                <a:t>=</a:t>
              </a:r>
              <a:r>
                <a:rPr lang="et-EE" dirty="0">
                  <a:solidFill>
                    <a:srgbClr val="332B60"/>
                  </a:solidFill>
                </a:rPr>
                <a:t> 438</a:t>
              </a:r>
              <a:r>
                <a:rPr lang="en-US" dirty="0">
                  <a:solidFill>
                    <a:srgbClr val="332B60"/>
                  </a:solidFill>
                </a:rPr>
                <a:t>€</a:t>
              </a:r>
              <a:endParaRPr lang="et-EE" dirty="0">
                <a:solidFill>
                  <a:srgbClr val="332B6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dirty="0">
                  <a:solidFill>
                    <a:srgbClr val="332B60"/>
                  </a:solidFill>
                </a:rPr>
                <a:t>Cost of bottle loss: 100</a:t>
              </a:r>
              <a:r>
                <a:rPr lang="et-EE" dirty="0">
                  <a:solidFill>
                    <a:srgbClr val="332B60"/>
                  </a:solidFill>
                </a:rPr>
                <a:t> units </a:t>
              </a:r>
              <a:r>
                <a:rPr lang="en-US" dirty="0">
                  <a:solidFill>
                    <a:srgbClr val="332B60"/>
                  </a:solidFill>
                </a:rPr>
                <a:t>⋅</a:t>
              </a:r>
              <a:r>
                <a:rPr lang="et-EE" dirty="0">
                  <a:solidFill>
                    <a:srgbClr val="332B60"/>
                  </a:solidFill>
                </a:rPr>
                <a:t> </a:t>
              </a:r>
              <a:r>
                <a:rPr lang="en-US" dirty="0">
                  <a:solidFill>
                    <a:srgbClr val="332B60"/>
                  </a:solidFill>
                </a:rPr>
                <a:t>0.</a:t>
              </a:r>
              <a:r>
                <a:rPr lang="et-EE" dirty="0">
                  <a:solidFill>
                    <a:srgbClr val="332B60"/>
                  </a:solidFill>
                </a:rPr>
                <a:t>1€ </a:t>
              </a:r>
              <a:r>
                <a:rPr lang="en-US" dirty="0">
                  <a:solidFill>
                    <a:srgbClr val="332B60"/>
                  </a:solidFill>
                </a:rPr>
                <a:t>⋅</a:t>
              </a:r>
              <a:r>
                <a:rPr lang="et-EE" dirty="0">
                  <a:solidFill>
                    <a:srgbClr val="332B60"/>
                  </a:solidFill>
                </a:rPr>
                <a:t> 365 </a:t>
              </a:r>
              <a:r>
                <a:rPr lang="en-US" dirty="0">
                  <a:solidFill>
                    <a:srgbClr val="332B60"/>
                  </a:solidFill>
                </a:rPr>
                <a:t>=</a:t>
              </a:r>
              <a:r>
                <a:rPr lang="et-EE">
                  <a:solidFill>
                    <a:srgbClr val="332B60"/>
                  </a:solidFill>
                </a:rPr>
                <a:t> 3 650</a:t>
              </a:r>
              <a:r>
                <a:rPr lang="en-US">
                  <a:solidFill>
                    <a:srgbClr val="332B60"/>
                  </a:solidFill>
                </a:rPr>
                <a:t>€</a:t>
              </a:r>
              <a:endParaRPr lang="et-EE" dirty="0">
                <a:solidFill>
                  <a:srgbClr val="332B60"/>
                </a:solidFill>
              </a:endParaRPr>
            </a:p>
          </p:txBody>
        </p:sp>
        <p:pic>
          <p:nvPicPr>
            <p:cNvPr id="8" name="Picture 7" descr="A group of icons on a black background&#10;&#10;AI-generated content may be incorrect.">
              <a:extLst>
                <a:ext uri="{FF2B5EF4-FFF2-40B4-BE49-F238E27FC236}">
                  <a16:creationId xmlns:a16="http://schemas.microsoft.com/office/drawing/2014/main" id="{1FCD7879-B0E9-6595-6347-E4AEB3CA0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3333" t="53711" r="2581" b="13475"/>
            <a:stretch>
              <a:fillRect/>
            </a:stretch>
          </p:blipFill>
          <p:spPr>
            <a:xfrm>
              <a:off x="10282285" y="3243368"/>
              <a:ext cx="973161" cy="8838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133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7754AE-2E1E-E5CF-1E31-3A3E49983D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Flow Sheets: </a:t>
            </a:r>
            <a:endParaRPr lang="et-EE" dirty="0"/>
          </a:p>
          <a:p>
            <a:r>
              <a:rPr lang="en-US" dirty="0"/>
              <a:t>Technical Mapping of Processes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6DC43-E247-B3BD-7AE2-04F0D8BF60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Bef>
                <a:spcPts val="300"/>
              </a:spcBef>
              <a:buNone/>
            </a:pPr>
            <a:r>
              <a:rPr lang="et-EE" dirty="0" err="1"/>
              <a:t>Detailed</a:t>
            </a:r>
            <a:r>
              <a:rPr lang="et-EE" dirty="0"/>
              <a:t> </a:t>
            </a:r>
            <a:r>
              <a:rPr lang="et-EE" dirty="0" err="1"/>
              <a:t>diagrams</a:t>
            </a:r>
            <a:r>
              <a:rPr lang="et-EE" dirty="0"/>
              <a:t> </a:t>
            </a:r>
            <a:r>
              <a:rPr lang="et-EE" dirty="0" err="1"/>
              <a:t>showing</a:t>
            </a:r>
            <a:r>
              <a:rPr lang="et-EE" dirty="0"/>
              <a:t>: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t-EE" dirty="0" err="1"/>
              <a:t>Process</a:t>
            </a:r>
            <a:r>
              <a:rPr lang="et-EE" dirty="0"/>
              <a:t> </a:t>
            </a:r>
            <a:r>
              <a:rPr lang="et-EE" dirty="0" err="1"/>
              <a:t>steps</a:t>
            </a:r>
            <a:endParaRPr lang="et-EE" dirty="0"/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t-EE" dirty="0"/>
              <a:t>Energy &amp; </a:t>
            </a:r>
            <a:r>
              <a:rPr lang="et-EE" dirty="0" err="1"/>
              <a:t>utility</a:t>
            </a:r>
            <a:r>
              <a:rPr lang="et-EE" dirty="0"/>
              <a:t> </a:t>
            </a:r>
            <a:r>
              <a:rPr lang="et-EE" dirty="0" err="1"/>
              <a:t>inlets</a:t>
            </a:r>
            <a:endParaRPr lang="et-EE" dirty="0"/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t-EE" dirty="0" err="1"/>
              <a:t>Material</a:t>
            </a:r>
            <a:r>
              <a:rPr lang="et-EE" dirty="0"/>
              <a:t> </a:t>
            </a:r>
            <a:r>
              <a:rPr lang="et-EE" dirty="0" err="1"/>
              <a:t>inputs</a:t>
            </a:r>
            <a:r>
              <a:rPr lang="et-EE" dirty="0"/>
              <a:t>/</a:t>
            </a:r>
            <a:r>
              <a:rPr lang="et-EE" dirty="0" err="1"/>
              <a:t>outputs</a:t>
            </a:r>
            <a:endParaRPr lang="et-EE" dirty="0"/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t-EE" dirty="0" err="1"/>
              <a:t>Waste</a:t>
            </a:r>
            <a:r>
              <a:rPr lang="et-EE" dirty="0"/>
              <a:t> and </a:t>
            </a:r>
            <a:r>
              <a:rPr lang="et-EE" dirty="0" err="1"/>
              <a:t>emission</a:t>
            </a:r>
            <a:r>
              <a:rPr lang="et-EE" dirty="0"/>
              <a:t> </a:t>
            </a:r>
            <a:r>
              <a:rPr lang="et-EE" dirty="0" err="1"/>
              <a:t>streams</a:t>
            </a:r>
            <a:endParaRPr lang="et-EE" dirty="0"/>
          </a:p>
          <a:p>
            <a:pPr marL="0" indent="0">
              <a:lnSpc>
                <a:spcPct val="150000"/>
              </a:lnSpc>
              <a:spcBef>
                <a:spcPts val="300"/>
              </a:spcBef>
              <a:buNone/>
            </a:pPr>
            <a:r>
              <a:rPr lang="et-EE" dirty="0" err="1"/>
              <a:t>Uses</a:t>
            </a:r>
            <a:r>
              <a:rPr lang="et-EE" dirty="0"/>
              <a:t>: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t-EE" dirty="0"/>
              <a:t>Design and </a:t>
            </a:r>
            <a:r>
              <a:rPr lang="et-EE" dirty="0" err="1"/>
              <a:t>engineering</a:t>
            </a:r>
            <a:endParaRPr lang="et-EE" dirty="0"/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t-EE" dirty="0" err="1"/>
              <a:t>Pinch</a:t>
            </a:r>
            <a:r>
              <a:rPr lang="et-EE" dirty="0"/>
              <a:t> </a:t>
            </a:r>
            <a:r>
              <a:rPr lang="et-EE" dirty="0" err="1"/>
              <a:t>analysis</a:t>
            </a:r>
            <a:endParaRPr lang="et-EE" dirty="0"/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t-EE" dirty="0" err="1"/>
              <a:t>Utility</a:t>
            </a:r>
            <a:r>
              <a:rPr lang="et-EE" dirty="0"/>
              <a:t> </a:t>
            </a:r>
            <a:r>
              <a:rPr lang="et-EE" dirty="0" err="1"/>
              <a:t>mapping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audits</a:t>
            </a:r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AFED88-3AA2-0F9A-9942-86D90238A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34</a:t>
            </a:fld>
            <a:endParaRPr lang="et-EE" dirty="0"/>
          </a:p>
        </p:txBody>
      </p:sp>
      <p:pic>
        <p:nvPicPr>
          <p:cNvPr id="7171" name="Picture 3" descr="MER targeting procedure with cold and hot CC. ">
            <a:extLst>
              <a:ext uri="{FF2B5EF4-FFF2-40B4-BE49-F238E27FC236}">
                <a16:creationId xmlns:a16="http://schemas.microsoft.com/office/drawing/2014/main" id="{4369B92B-48B0-1767-30F9-F8CDB476E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5960" y="3429000"/>
            <a:ext cx="5018155" cy="318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25A536-76C6-F458-234A-17B17863FB20}"/>
              </a:ext>
            </a:extLst>
          </p:cNvPr>
          <p:cNvSpPr txBox="1"/>
          <p:nvPr/>
        </p:nvSpPr>
        <p:spPr>
          <a:xfrm>
            <a:off x="4422843" y="6631099"/>
            <a:ext cx="309339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500" dirty="0" err="1">
                <a:solidFill>
                  <a:schemeClr val="bg1">
                    <a:lumMod val="85000"/>
                  </a:schemeClr>
                </a:solidFill>
              </a:rPr>
              <a:t>Source</a:t>
            </a:r>
            <a:r>
              <a:rPr lang="et-EE" sz="500" dirty="0">
                <a:solidFill>
                  <a:schemeClr val="bg1">
                    <a:lumMod val="85000"/>
                  </a:schemeClr>
                </a:solidFill>
              </a:rPr>
              <a:t>: https://www.researchgate.net/figure/MER-targeting-procedure-with-cold-and-hot-CC_fig2_267544742</a:t>
            </a:r>
          </a:p>
        </p:txBody>
      </p:sp>
    </p:spTree>
    <p:extLst>
      <p:ext uri="{BB962C8B-B14F-4D97-AF65-F5344CB8AC3E}">
        <p14:creationId xmlns:p14="http://schemas.microsoft.com/office/powerpoint/2010/main" val="17682891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6B1142-5325-4758-7111-AC2AA48FCB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Flow Sheet Example – Dairy Plant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FDB37-9C7F-FF59-D4B0-E6547EAA70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t-EE" dirty="0" err="1"/>
              <a:t>Case</a:t>
            </a:r>
            <a:r>
              <a:rPr lang="et-EE" dirty="0"/>
              <a:t>: </a:t>
            </a:r>
            <a:r>
              <a:rPr lang="et-EE" dirty="0" err="1"/>
              <a:t>Milk</a:t>
            </a:r>
            <a:r>
              <a:rPr lang="et-EE" dirty="0"/>
              <a:t> → </a:t>
            </a:r>
            <a:r>
              <a:rPr lang="et-EE" dirty="0" err="1"/>
              <a:t>Pasteurizer</a:t>
            </a:r>
            <a:r>
              <a:rPr lang="et-EE" dirty="0"/>
              <a:t> → </a:t>
            </a:r>
            <a:r>
              <a:rPr lang="et-EE" dirty="0" err="1"/>
              <a:t>Homogenizer</a:t>
            </a:r>
            <a:r>
              <a:rPr lang="et-EE" dirty="0"/>
              <a:t> → Filler → </a:t>
            </a:r>
            <a:r>
              <a:rPr lang="et-EE" dirty="0" err="1"/>
              <a:t>Cooler</a:t>
            </a:r>
            <a:endParaRPr lang="et-EE" dirty="0"/>
          </a:p>
          <a:p>
            <a:pPr marL="0" indent="0">
              <a:lnSpc>
                <a:spcPct val="150000"/>
              </a:lnSpc>
              <a:buNone/>
            </a:pPr>
            <a:endParaRPr lang="et-EE" dirty="0"/>
          </a:p>
          <a:p>
            <a:pPr marL="0" indent="0">
              <a:lnSpc>
                <a:spcPct val="150000"/>
              </a:lnSpc>
              <a:buNone/>
            </a:pPr>
            <a:r>
              <a:rPr lang="et-EE" dirty="0" err="1"/>
              <a:t>Diagram</a:t>
            </a:r>
            <a:r>
              <a:rPr lang="et-EE" dirty="0"/>
              <a:t> </a:t>
            </a:r>
            <a:r>
              <a:rPr lang="et-EE" dirty="0" err="1"/>
              <a:t>includes</a:t>
            </a:r>
            <a:r>
              <a:rPr lang="et-EE" dirty="0"/>
              <a:t>:</a:t>
            </a:r>
          </a:p>
          <a:p>
            <a:pPr>
              <a:lnSpc>
                <a:spcPct val="150000"/>
              </a:lnSpc>
            </a:pPr>
            <a:r>
              <a:rPr lang="et-EE" dirty="0"/>
              <a:t>Utilities: </a:t>
            </a:r>
            <a:r>
              <a:rPr lang="et-EE" dirty="0" err="1"/>
              <a:t>steam</a:t>
            </a:r>
            <a:r>
              <a:rPr lang="et-EE" dirty="0"/>
              <a:t>, </a:t>
            </a:r>
            <a:r>
              <a:rPr lang="et-EE" dirty="0" err="1"/>
              <a:t>cooling</a:t>
            </a:r>
            <a:r>
              <a:rPr lang="et-EE" dirty="0"/>
              <a:t> </a:t>
            </a:r>
            <a:r>
              <a:rPr lang="et-EE" dirty="0" err="1"/>
              <a:t>water</a:t>
            </a:r>
            <a:r>
              <a:rPr lang="et-EE" dirty="0"/>
              <a:t>, </a:t>
            </a:r>
            <a:r>
              <a:rPr lang="et-EE" dirty="0" err="1"/>
              <a:t>compressed</a:t>
            </a:r>
            <a:r>
              <a:rPr lang="et-EE" dirty="0"/>
              <a:t> </a:t>
            </a:r>
            <a:r>
              <a:rPr lang="et-EE" dirty="0" err="1"/>
              <a:t>air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t-EE" dirty="0"/>
              <a:t>Loss </a:t>
            </a:r>
            <a:r>
              <a:rPr lang="et-EE" dirty="0" err="1"/>
              <a:t>streams</a:t>
            </a:r>
            <a:r>
              <a:rPr lang="et-EE" dirty="0"/>
              <a:t>: </a:t>
            </a:r>
            <a:r>
              <a:rPr lang="et-EE" dirty="0" err="1"/>
              <a:t>rinse</a:t>
            </a:r>
            <a:r>
              <a:rPr lang="et-EE" dirty="0"/>
              <a:t> </a:t>
            </a:r>
            <a:r>
              <a:rPr lang="et-EE" dirty="0" err="1"/>
              <a:t>water</a:t>
            </a:r>
            <a:r>
              <a:rPr lang="et-EE" dirty="0"/>
              <a:t>, </a:t>
            </a:r>
            <a:r>
              <a:rPr lang="et-EE" dirty="0" err="1"/>
              <a:t>emissions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t-EE" dirty="0" err="1"/>
              <a:t>Optional</a:t>
            </a:r>
            <a:r>
              <a:rPr lang="et-EE" dirty="0"/>
              <a:t>: </a:t>
            </a:r>
            <a:r>
              <a:rPr lang="et-EE" dirty="0" err="1"/>
              <a:t>Include</a:t>
            </a:r>
            <a:r>
              <a:rPr lang="et-EE" dirty="0"/>
              <a:t> </a:t>
            </a:r>
            <a:r>
              <a:rPr lang="et-EE" dirty="0" err="1"/>
              <a:t>simple</a:t>
            </a:r>
            <a:r>
              <a:rPr lang="et-EE" dirty="0"/>
              <a:t> KPI </a:t>
            </a:r>
            <a:r>
              <a:rPr lang="et-EE" dirty="0" err="1"/>
              <a:t>tags</a:t>
            </a:r>
            <a:r>
              <a:rPr lang="et-EE" dirty="0"/>
              <a:t> (SEC, </a:t>
            </a:r>
            <a:r>
              <a:rPr lang="et-EE" dirty="0" err="1"/>
              <a:t>waste</a:t>
            </a:r>
            <a:r>
              <a:rPr lang="et-EE" dirty="0"/>
              <a:t> </a:t>
            </a:r>
            <a:r>
              <a:rPr lang="et-EE" dirty="0" err="1"/>
              <a:t>rates</a:t>
            </a:r>
            <a:r>
              <a:rPr lang="et-EE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8C92C-DE35-896D-092E-C89C442B1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35</a:t>
            </a:fld>
            <a:endParaRPr lang="et-EE" dirty="0"/>
          </a:p>
        </p:txBody>
      </p:sp>
      <p:pic>
        <p:nvPicPr>
          <p:cNvPr id="8" name="Picture 7" descr="Diagram of a milk processing plant&#10;&#10;AI-generated content may be incorrect.">
            <a:extLst>
              <a:ext uri="{FF2B5EF4-FFF2-40B4-BE49-F238E27FC236}">
                <a16:creationId xmlns:a16="http://schemas.microsoft.com/office/drawing/2014/main" id="{212CBE04-668A-1780-0A02-670E834EC0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881" y="3009088"/>
            <a:ext cx="5118090" cy="37975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0DFDDC-0F1E-546C-970E-4D4F351738E7}"/>
              </a:ext>
            </a:extLst>
          </p:cNvPr>
          <p:cNvSpPr txBox="1"/>
          <p:nvPr/>
        </p:nvSpPr>
        <p:spPr>
          <a:xfrm>
            <a:off x="3132307" y="6721475"/>
            <a:ext cx="6096000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500" dirty="0" err="1">
                <a:solidFill>
                  <a:schemeClr val="bg1">
                    <a:lumMod val="85000"/>
                  </a:schemeClr>
                </a:solidFill>
              </a:rPr>
              <a:t>Source</a:t>
            </a:r>
            <a:r>
              <a:rPr lang="et-EE" sz="500" dirty="0">
                <a:solidFill>
                  <a:schemeClr val="bg1">
                    <a:lumMod val="85000"/>
                  </a:schemeClr>
                </a:solidFill>
              </a:rPr>
              <a:t>: https://cl.pinterest.com/pin/807411039477388349/</a:t>
            </a:r>
          </a:p>
        </p:txBody>
      </p:sp>
    </p:spTree>
    <p:extLst>
      <p:ext uri="{BB962C8B-B14F-4D97-AF65-F5344CB8AC3E}">
        <p14:creationId xmlns:p14="http://schemas.microsoft.com/office/powerpoint/2010/main" val="2576009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C4D6B-CF2E-FC5F-5CBD-492968BF1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72732D-6959-BB11-E08A-F72238BB1E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6278" y="4285303"/>
            <a:ext cx="10159444" cy="971053"/>
          </a:xfrm>
        </p:spPr>
        <p:txBody>
          <a:bodyPr>
            <a:normAutofit/>
          </a:bodyPr>
          <a:lstStyle/>
          <a:p>
            <a:r>
              <a:rPr lang="et-EE" noProof="0" dirty="0"/>
              <a:t>5</a:t>
            </a:r>
            <a:r>
              <a:rPr lang="en-US" noProof="0" dirty="0"/>
              <a:t>. Performance Indicators and Efficiency Metrics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BA95-F40E-36DA-E95A-ECA12076C28E}"/>
              </a:ext>
            </a:extLst>
          </p:cNvPr>
          <p:cNvSpPr txBox="1">
            <a:spLocks/>
          </p:cNvSpPr>
          <p:nvPr/>
        </p:nvSpPr>
        <p:spPr>
          <a:xfrm>
            <a:off x="4198716" y="5188087"/>
            <a:ext cx="4859825" cy="116083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58775" indent="-358775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lang="en-US" altLang="en-US" sz="1800" kern="1200" dirty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775" indent="-3587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SEC</a:t>
            </a:r>
            <a:r>
              <a:rPr lang="et-EE" sz="1600" noProof="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REIs, </a:t>
            </a:r>
            <a:r>
              <a:rPr lang="en-US" sz="1600" noProof="0" dirty="0" err="1">
                <a:solidFill>
                  <a:schemeClr val="accent1">
                    <a:lumMod val="75000"/>
                  </a:schemeClr>
                </a:solidFill>
              </a:rPr>
              <a:t>EnPI</a:t>
            </a:r>
            <a:endParaRPr lang="et-EE" sz="1600" noProof="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Baselines</a:t>
            </a:r>
            <a:endParaRPr lang="et-EE" sz="1600" noProof="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KPI hierarchy</a:t>
            </a:r>
            <a:endParaRPr lang="et-EE" sz="1600" noProof="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t-EE" sz="1600" noProof="0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co-efficiency, footprints </a:t>
            </a:r>
            <a:r>
              <a:rPr lang="et-EE" sz="1600" noProof="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endParaRPr lang="en-US" b="1" noProof="0" dirty="0"/>
          </a:p>
        </p:txBody>
      </p:sp>
    </p:spTree>
    <p:extLst>
      <p:ext uri="{BB962C8B-B14F-4D97-AF65-F5344CB8AC3E}">
        <p14:creationId xmlns:p14="http://schemas.microsoft.com/office/powerpoint/2010/main" val="31766828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F6063B-5C5B-558B-C22F-E32E74F38B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noProof="0" dirty="0" err="1"/>
              <a:t>Introduction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A030E-92EA-B531-C6D7-E114277AC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n-US" noProof="0" smtClean="0"/>
              <a:t>37</a:t>
            </a:fld>
            <a:endParaRPr lang="en-US" noProof="0" dirty="0"/>
          </a:p>
        </p:txBody>
      </p:sp>
      <p:pic>
        <p:nvPicPr>
          <p:cNvPr id="6" name="Picture 5" descr="A diagram of a trophy with an arrow&#10;&#10;AI-generated content may be incorrect.">
            <a:extLst>
              <a:ext uri="{FF2B5EF4-FFF2-40B4-BE49-F238E27FC236}">
                <a16:creationId xmlns:a16="http://schemas.microsoft.com/office/drawing/2014/main" id="{C5C60159-2267-C39B-B02E-B406ABC355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584"/>
          <a:stretch>
            <a:fillRect/>
          </a:stretch>
        </p:blipFill>
        <p:spPr>
          <a:xfrm>
            <a:off x="2767051" y="1360163"/>
            <a:ext cx="6407752" cy="438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352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90964C-CEED-5E38-903F-1F952107E7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 err="1"/>
              <a:t>Specific</a:t>
            </a:r>
            <a:r>
              <a:rPr lang="et-EE" dirty="0"/>
              <a:t> Energy </a:t>
            </a:r>
            <a:r>
              <a:rPr lang="et-EE" dirty="0" err="1"/>
              <a:t>Consumption</a:t>
            </a:r>
            <a:r>
              <a:rPr lang="et-EE" dirty="0"/>
              <a:t> (SEC)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68FC5-694D-D329-AA42-42FAC5398B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t-EE" dirty="0" err="1"/>
              <a:t>Definition</a:t>
            </a:r>
            <a:r>
              <a:rPr lang="et-EE" dirty="0"/>
              <a:t>:</a:t>
            </a:r>
          </a:p>
          <a:p>
            <a:endParaRPr lang="et-EE" dirty="0"/>
          </a:p>
          <a:p>
            <a:endParaRPr lang="et-EE" dirty="0"/>
          </a:p>
          <a:p>
            <a:endParaRPr lang="et-EE" dirty="0"/>
          </a:p>
          <a:p>
            <a:endParaRPr lang="et-EE" dirty="0"/>
          </a:p>
          <a:p>
            <a:endParaRPr lang="et-EE" dirty="0"/>
          </a:p>
          <a:p>
            <a:r>
              <a:rPr lang="et-EE" dirty="0" err="1"/>
              <a:t>Simple</a:t>
            </a:r>
            <a:r>
              <a:rPr lang="et-EE" dirty="0"/>
              <a:t>, </a:t>
            </a:r>
            <a:r>
              <a:rPr lang="et-EE" dirty="0" err="1"/>
              <a:t>scalable</a:t>
            </a:r>
            <a:r>
              <a:rPr lang="et-EE" dirty="0"/>
              <a:t>, </a:t>
            </a:r>
            <a:r>
              <a:rPr lang="et-EE" dirty="0" err="1"/>
              <a:t>easy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benchmark</a:t>
            </a:r>
            <a:endParaRPr lang="et-EE" dirty="0"/>
          </a:p>
          <a:p>
            <a:r>
              <a:rPr lang="et-EE" dirty="0" err="1"/>
              <a:t>Often</a:t>
            </a:r>
            <a:r>
              <a:rPr lang="et-EE" dirty="0"/>
              <a:t> </a:t>
            </a:r>
            <a:r>
              <a:rPr lang="et-EE" dirty="0" err="1"/>
              <a:t>used</a:t>
            </a:r>
            <a:r>
              <a:rPr lang="et-EE" dirty="0"/>
              <a:t> in </a:t>
            </a:r>
            <a:r>
              <a:rPr lang="et-EE" dirty="0" err="1"/>
              <a:t>product-level</a:t>
            </a:r>
            <a:r>
              <a:rPr lang="et-EE" dirty="0"/>
              <a:t> </a:t>
            </a:r>
            <a:r>
              <a:rPr lang="et-EE" dirty="0" err="1"/>
              <a:t>or</a:t>
            </a:r>
            <a:r>
              <a:rPr lang="et-EE" dirty="0"/>
              <a:t> </a:t>
            </a:r>
            <a:r>
              <a:rPr lang="et-EE" dirty="0" err="1"/>
              <a:t>batch-level</a:t>
            </a:r>
            <a:r>
              <a:rPr lang="et-EE" dirty="0"/>
              <a:t> </a:t>
            </a:r>
            <a:r>
              <a:rPr lang="et-EE" dirty="0" err="1"/>
              <a:t>analysis</a:t>
            </a:r>
            <a:endParaRPr lang="et-EE" dirty="0"/>
          </a:p>
          <a:p>
            <a:r>
              <a:rPr lang="et-EE" dirty="0" err="1"/>
              <a:t>Limitation</a:t>
            </a:r>
            <a:r>
              <a:rPr lang="et-EE" dirty="0"/>
              <a:t>: </a:t>
            </a:r>
            <a:r>
              <a:rPr lang="et-EE" dirty="0" err="1"/>
              <a:t>Sensitive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volume</a:t>
            </a:r>
            <a:r>
              <a:rPr lang="et-EE" dirty="0"/>
              <a:t> </a:t>
            </a:r>
            <a:r>
              <a:rPr lang="et-EE" dirty="0" err="1"/>
              <a:t>fluctuations</a:t>
            </a:r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38F2A-0595-7812-E778-2C9EDFBA2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38</a:t>
            </a:fld>
            <a:endParaRPr lang="et-E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3">
                <a:extLst>
                  <a:ext uri="{FF2B5EF4-FFF2-40B4-BE49-F238E27FC236}">
                    <a16:creationId xmlns:a16="http://schemas.microsoft.com/office/drawing/2014/main" id="{75D15F03-3192-7844-B9CD-0DEFBEA5F1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87315" y="1947327"/>
                <a:ext cx="3458233" cy="646331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358775" marR="0" indent="-358775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E4067E"/>
                  </a:buClr>
                  <a:buSzTx/>
                  <a:buFont typeface="Wingdings" panose="05000000000000000000" pitchFamily="2" charset="2"/>
                  <a:buChar char="§"/>
                  <a:tabLst/>
                  <a:defRPr sz="1800" kern="1200" baseline="0">
                    <a:solidFill>
                      <a:srgbClr val="332B60"/>
                    </a:solidFill>
                    <a:latin typeface="Verdana" charset="0"/>
                    <a:ea typeface="+mn-ea"/>
                    <a:cs typeface="+mn-cs"/>
                  </a:defRPr>
                </a:lvl1pPr>
                <a:lvl2pPr marL="358775" indent="-358775" algn="l" rtl="0" eaLnBrk="1" fontAlgn="base" hangingPunct="1">
                  <a:lnSpc>
                    <a:spcPct val="10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E4067E"/>
                  </a:buClr>
                  <a:buFont typeface="Wingdings" panose="05000000000000000000" pitchFamily="2" charset="2"/>
                  <a:buChar char="§"/>
                  <a:tabLst/>
                  <a:defRPr lang="en-US" altLang="en-US" sz="1800" kern="1200">
                    <a:solidFill>
                      <a:srgbClr val="332B60"/>
                    </a:solidFill>
                    <a:latin typeface="+mn-lt"/>
                    <a:ea typeface="+mn-ea"/>
                    <a:cs typeface="+mn-cs"/>
                  </a:defRPr>
                </a:lvl2pPr>
                <a:lvl3pPr marL="358775" indent="-358775" algn="l" rtl="0" eaLnBrk="1" fontAlgn="base" hangingPunct="1">
                  <a:lnSpc>
                    <a:spcPct val="10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E4067E"/>
                  </a:buClr>
                  <a:buFont typeface="Wingdings" panose="05000000000000000000" pitchFamily="2" charset="2"/>
                  <a:buChar char="§"/>
                  <a:tabLst/>
                  <a:defRPr sz="1800" kern="1200">
                    <a:solidFill>
                      <a:srgbClr val="332B60"/>
                    </a:solidFill>
                    <a:latin typeface="+mn-lt"/>
                    <a:ea typeface="+mn-ea"/>
                    <a:cs typeface="+mn-cs"/>
                  </a:defRPr>
                </a:lvl3pPr>
                <a:lvl4pPr marL="2057400" marR="0" indent="-2057400" algn="l" defTabSz="914400" rtl="0" eaLnBrk="1" fontAlgn="base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E4067E"/>
                  </a:buClr>
                  <a:buSzTx/>
                  <a:buFont typeface="Wingdings" panose="05000000000000000000" pitchFamily="2" charset="2"/>
                  <a:buChar char="§"/>
                  <a:tabLst>
                    <a:tab pos="444500" algn="l"/>
                  </a:tabLst>
                  <a:defRPr sz="1800" kern="1200">
                    <a:solidFill>
                      <a:srgbClr val="332B6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marR="0" indent="-2057400" algn="l" defTabSz="914400" rtl="0" eaLnBrk="1" fontAlgn="base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E4067E"/>
                  </a:buClr>
                  <a:buSzTx/>
                  <a:buFont typeface="Wingdings" panose="05000000000000000000" pitchFamily="2" charset="2"/>
                  <a:buChar char="§"/>
                  <a:tabLst>
                    <a:tab pos="444500" algn="l"/>
                  </a:tabLst>
                  <a:defRPr sz="1800" kern="1200">
                    <a:solidFill>
                      <a:srgbClr val="332B60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marR="0" indent="-285750" algn="l" defTabSz="914400" rtl="0" eaLnBrk="1" fontAlgn="base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E4067E"/>
                  </a:buClr>
                  <a:buSzTx/>
                  <a:buFont typeface="Wingdings" panose="05000000000000000000" pitchFamily="2" charset="2"/>
                  <a:buChar char="§"/>
                  <a:tabLst/>
                  <a:defRPr sz="1800" kern="1200">
                    <a:solidFill>
                      <a:srgbClr val="332B60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marR="0" indent="-285750" algn="l" defTabSz="914400" rtl="0" eaLnBrk="1" fontAlgn="base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E4067E"/>
                  </a:buClr>
                  <a:buSzTx/>
                  <a:buFont typeface="Wingdings" panose="05000000000000000000" pitchFamily="2" charset="2"/>
                  <a:buChar char="§"/>
                  <a:tabLst/>
                  <a:defRPr sz="1800" kern="1200">
                    <a:solidFill>
                      <a:srgbClr val="332B60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Font typeface="Wingdings" panose="05000000000000000000" pitchFamily="2" charset="2"/>
                  <a:buNone/>
                </a:pPr>
                <a:r>
                  <a:rPr lang="et-EE" sz="4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</a:t>
                </a:r>
                <a:r>
                  <a:rPr lang="et-EE" sz="2400" b="1" dirty="0">
                    <a:solidFill>
                      <a:srgbClr val="E4067E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t-EE" sz="3200" b="1" i="1" smtClean="0">
                            <a:solidFill>
                              <a:srgbClr val="E4067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t-EE" sz="3200" b="1" i="0" smtClean="0">
                            <a:solidFill>
                              <a:srgbClr val="E4067E"/>
                            </a:solidFill>
                            <a:latin typeface="Cambria Math" panose="02040503050406030204" pitchFamily="18" charset="0"/>
                          </a:rPr>
                          <m:t>𝐄𝐍𝐄𝐑𝐆𝐘</m:t>
                        </m:r>
                        <m:r>
                          <a:rPr lang="et-EE" sz="3200" b="1" i="0" smtClean="0">
                            <a:solidFill>
                              <a:srgbClr val="E4067E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t-EE" sz="3200" b="1" i="0" smtClean="0">
                            <a:solidFill>
                              <a:srgbClr val="E4067E"/>
                            </a:solidFill>
                            <a:latin typeface="Cambria Math" panose="02040503050406030204" pitchFamily="18" charset="0"/>
                          </a:rPr>
                          <m:t>𝐂𝐎𝐍𝐒𝐔𝐌𝐄𝐃</m:t>
                        </m:r>
                      </m:num>
                      <m:den>
                        <m:r>
                          <a:rPr lang="et-EE" sz="3200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𝐎𝐔𝐓𝐏𝐔𝐓</m:t>
                        </m:r>
                        <m:r>
                          <a:rPr lang="et-EE" sz="3200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t-EE" sz="3200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𝐏𝐑𝐎𝐃𝐔𝐂𝐄𝐃</m:t>
                        </m:r>
                      </m:den>
                    </m:f>
                  </m:oMath>
                </a14:m>
                <a:endParaRPr lang="en-GB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 Placeholder 3">
                <a:extLst>
                  <a:ext uri="{FF2B5EF4-FFF2-40B4-BE49-F238E27FC236}">
                    <a16:creationId xmlns:a16="http://schemas.microsoft.com/office/drawing/2014/main" id="{75D15F03-3192-7844-B9CD-0DEFBEA5F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7315" y="1947327"/>
                <a:ext cx="3458233" cy="646331"/>
              </a:xfrm>
              <a:prstGeom prst="rect">
                <a:avLst/>
              </a:prstGeom>
              <a:blipFill>
                <a:blip r:embed="rId2"/>
                <a:stretch>
                  <a:fillRect l="-9700" b="-94340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120C613-EA87-5E2F-ACEE-46DACFE744C3}"/>
              </a:ext>
            </a:extLst>
          </p:cNvPr>
          <p:cNvSpPr txBox="1"/>
          <p:nvPr/>
        </p:nvSpPr>
        <p:spPr>
          <a:xfrm>
            <a:off x="1727235" y="2270493"/>
            <a:ext cx="2278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3200" b="1" i="0" u="none" strike="noStrike" kern="1200" cap="none" spc="0" normalizeH="0" baseline="0" noProof="0" dirty="0">
                <a:ln>
                  <a:noFill/>
                </a:ln>
                <a:solidFill>
                  <a:srgbClr val="332B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SEC</a:t>
            </a:r>
            <a:endParaRPr kumimoji="0" lang="et-EE" sz="2400" b="1" i="0" u="none" strike="noStrike" kern="1200" cap="none" spc="0" normalizeH="0" baseline="0" noProof="0" dirty="0">
              <a:ln>
                <a:noFill/>
              </a:ln>
              <a:solidFill>
                <a:srgbClr val="332B6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FA6D3F-DA33-A24A-FC3B-0D8507B1773C}"/>
              </a:ext>
            </a:extLst>
          </p:cNvPr>
          <p:cNvSpPr/>
          <p:nvPr/>
        </p:nvSpPr>
        <p:spPr>
          <a:xfrm>
            <a:off x="2245577" y="1839375"/>
            <a:ext cx="5316057" cy="150856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B984BB-EB01-D9B2-20F0-E79DF9097D4A}"/>
              </a:ext>
            </a:extLst>
          </p:cNvPr>
          <p:cNvSpPr txBox="1"/>
          <p:nvPr/>
        </p:nvSpPr>
        <p:spPr>
          <a:xfrm>
            <a:off x="7853464" y="2485936"/>
            <a:ext cx="2334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dirty="0" err="1">
                <a:solidFill>
                  <a:srgbClr val="332B60"/>
                </a:solidFill>
              </a:rPr>
              <a:t>e.g</a:t>
            </a:r>
            <a:r>
              <a:rPr lang="et-EE" dirty="0">
                <a:solidFill>
                  <a:srgbClr val="332B60"/>
                </a:solidFill>
              </a:rPr>
              <a:t>., kWh/</a:t>
            </a:r>
            <a:r>
              <a:rPr lang="et-EE" dirty="0" err="1">
                <a:solidFill>
                  <a:srgbClr val="332B60"/>
                </a:solidFill>
              </a:rPr>
              <a:t>unit</a:t>
            </a:r>
            <a:r>
              <a:rPr lang="et-EE" dirty="0">
                <a:solidFill>
                  <a:srgbClr val="332B60"/>
                </a:solidFill>
              </a:rPr>
              <a:t>, MJ/kg</a:t>
            </a:r>
          </a:p>
        </p:txBody>
      </p:sp>
    </p:spTree>
    <p:extLst>
      <p:ext uri="{BB962C8B-B14F-4D97-AF65-F5344CB8AC3E}">
        <p14:creationId xmlns:p14="http://schemas.microsoft.com/office/powerpoint/2010/main" val="12736983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352E34-72F8-F392-76B3-39674AB745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 err="1"/>
              <a:t>Resource</a:t>
            </a:r>
            <a:r>
              <a:rPr lang="et-EE" dirty="0"/>
              <a:t> </a:t>
            </a:r>
            <a:r>
              <a:rPr lang="et-EE" dirty="0" err="1"/>
              <a:t>Efficiency</a:t>
            </a:r>
            <a:r>
              <a:rPr lang="et-EE" dirty="0"/>
              <a:t> </a:t>
            </a:r>
            <a:r>
              <a:rPr lang="et-EE" dirty="0" err="1"/>
              <a:t>Indicators</a:t>
            </a:r>
            <a:r>
              <a:rPr lang="et-EE" dirty="0"/>
              <a:t> (</a:t>
            </a:r>
            <a:r>
              <a:rPr lang="et-EE" dirty="0" err="1"/>
              <a:t>REIs</a:t>
            </a:r>
            <a:r>
              <a:rPr lang="et-EE" dirty="0"/>
              <a:t>):</a:t>
            </a:r>
          </a:p>
          <a:p>
            <a:r>
              <a:rPr lang="et-EE" dirty="0" err="1"/>
              <a:t>Beyond</a:t>
            </a:r>
            <a:r>
              <a:rPr lang="et-EE" dirty="0"/>
              <a:t> Energy </a:t>
            </a:r>
            <a:r>
              <a:rPr lang="et-EE" dirty="0" err="1"/>
              <a:t>Alone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6EF5A-506B-E493-2E1C-4E69D96D58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Broader than SEC:</a:t>
            </a:r>
            <a:r>
              <a:rPr lang="et-EE" dirty="0"/>
              <a:t> </a:t>
            </a:r>
            <a:r>
              <a:rPr lang="en-US" dirty="0"/>
              <a:t>covers materials, water, waste</a:t>
            </a:r>
            <a:endParaRPr lang="et-EE" dirty="0"/>
          </a:p>
          <a:p>
            <a:pPr marL="0" indent="0">
              <a:buNone/>
            </a:pPr>
            <a:r>
              <a:rPr lang="en-US" dirty="0"/>
              <a:t>Examples:</a:t>
            </a:r>
            <a:endParaRPr lang="et-EE" dirty="0"/>
          </a:p>
          <a:p>
            <a:r>
              <a:rPr lang="en-US" dirty="0"/>
              <a:t>Material use efficiency: kg raw material / kg product</a:t>
            </a:r>
            <a:endParaRPr lang="et-EE" dirty="0"/>
          </a:p>
          <a:p>
            <a:r>
              <a:rPr lang="en-US" dirty="0"/>
              <a:t>Water use efficiency: L water / unit</a:t>
            </a:r>
            <a:endParaRPr lang="et-EE" dirty="0"/>
          </a:p>
          <a:p>
            <a:r>
              <a:rPr lang="en-US" dirty="0"/>
              <a:t>Waste per unit product: kg/unit</a:t>
            </a:r>
            <a:endParaRPr lang="et-EE" dirty="0"/>
          </a:p>
          <a:p>
            <a:pPr marL="0" indent="0">
              <a:buNone/>
            </a:pPr>
            <a:r>
              <a:rPr lang="en-US" dirty="0"/>
              <a:t>Often expressed in both physical and monetary units</a:t>
            </a:r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61D40-B79D-177B-6F4C-AE47B8B80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39</a:t>
            </a:fld>
            <a:endParaRPr lang="et-EE" dirty="0"/>
          </a:p>
        </p:txBody>
      </p:sp>
      <p:pic>
        <p:nvPicPr>
          <p:cNvPr id="7" name="Picture 6" descr="A diagram of energy indicators&#10;&#10;AI-generated content may be incorrect.">
            <a:extLst>
              <a:ext uri="{FF2B5EF4-FFF2-40B4-BE49-F238E27FC236}">
                <a16:creationId xmlns:a16="http://schemas.microsoft.com/office/drawing/2014/main" id="{F5D8DE89-A3EF-1CAD-69A1-A32D370924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697"/>
          <a:stretch>
            <a:fillRect/>
          </a:stretch>
        </p:blipFill>
        <p:spPr>
          <a:xfrm>
            <a:off x="7160082" y="3022060"/>
            <a:ext cx="5232956" cy="383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9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4374F9-4F49-B018-ACE3-ED94D80D6D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What is an Energy and Resource Audit?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4FBE2-8E29-E072-389A-4B19FDAA8C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300" y="1577500"/>
            <a:ext cx="5901131" cy="3939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noProof="0" dirty="0"/>
              <a:t>An Energy and Resource Audit is a systematic process for analyzing how energy, water, raw materials, and utilities are used in a facility — and identifying opportunities to reduce waste and improve efficiency.</a:t>
            </a:r>
          </a:p>
          <a:p>
            <a:endParaRPr lang="en-US" noProof="0" dirty="0"/>
          </a:p>
          <a:p>
            <a:r>
              <a:rPr lang="en-US" noProof="0" dirty="0"/>
              <a:t>Scope includes: energy (electricity, thermal energy, fuels), materials, water, air, emissions and waste.</a:t>
            </a:r>
          </a:p>
          <a:p>
            <a:endParaRPr lang="en-US" noProof="0" dirty="0"/>
          </a:p>
          <a:p>
            <a:r>
              <a:rPr lang="en-US" noProof="0" dirty="0"/>
              <a:t>Key goal: "Make more from less" without compromising quality or output.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BBE4B-1B44-537C-FB7C-3E41C1382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n-US" noProof="0" smtClean="0"/>
              <a:t>4</a:t>
            </a:fld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ADDE15-1116-8DF8-DF87-21B88602C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3431" y="1852392"/>
            <a:ext cx="5753903" cy="31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714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E6D864-9003-9A05-5718-68497FB8A8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Tracking Changes Over Time</a:t>
            </a:r>
            <a:endParaRPr lang="et-E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8480F7F-5345-10A4-AD6B-CF68E22F90A8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>
                <a:normAutofit fontScale="92500"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t-EE" b="1" dirty="0" err="1"/>
                  <a:t>EnPI</a:t>
                </a:r>
                <a:r>
                  <a:rPr lang="et-EE" b="1" dirty="0"/>
                  <a:t> </a:t>
                </a:r>
                <a:r>
                  <a:rPr lang="et-EE" dirty="0"/>
                  <a:t>(Energy </a:t>
                </a:r>
                <a:r>
                  <a:rPr lang="et-EE" dirty="0" err="1"/>
                  <a:t>Performance</a:t>
                </a:r>
                <a:r>
                  <a:rPr lang="et-EE" dirty="0"/>
                  <a:t> </a:t>
                </a:r>
                <a:r>
                  <a:rPr lang="et-EE" dirty="0" err="1"/>
                  <a:t>Indicator</a:t>
                </a:r>
                <a:r>
                  <a:rPr lang="et-EE" dirty="0"/>
                  <a:t>): </a:t>
                </a:r>
                <a:r>
                  <a:rPr lang="et-EE" dirty="0" err="1"/>
                  <a:t>Quantifies</a:t>
                </a:r>
                <a:r>
                  <a:rPr lang="et-EE" dirty="0"/>
                  <a:t> </a:t>
                </a:r>
                <a:r>
                  <a:rPr lang="et-EE" dirty="0" err="1"/>
                  <a:t>energy</a:t>
                </a:r>
                <a:r>
                  <a:rPr lang="et-EE" dirty="0"/>
                  <a:t> </a:t>
                </a:r>
                <a:r>
                  <a:rPr lang="et-EE" dirty="0" err="1"/>
                  <a:t>performance</a:t>
                </a:r>
                <a:endParaRPr lang="et-EE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t-EE" b="1" dirty="0" err="1"/>
                  <a:t>EnB</a:t>
                </a:r>
                <a:r>
                  <a:rPr lang="et-EE" b="1" dirty="0"/>
                  <a:t> </a:t>
                </a:r>
                <a:r>
                  <a:rPr lang="et-EE" dirty="0"/>
                  <a:t>(Energy Baseline): </a:t>
                </a:r>
                <a:r>
                  <a:rPr lang="et-EE" dirty="0" err="1"/>
                  <a:t>Reference</a:t>
                </a:r>
                <a:r>
                  <a:rPr lang="et-EE" dirty="0"/>
                  <a:t> </a:t>
                </a:r>
                <a:r>
                  <a:rPr lang="et-EE" dirty="0" err="1"/>
                  <a:t>value</a:t>
                </a:r>
                <a:r>
                  <a:rPr lang="et-EE" dirty="0"/>
                  <a:t> </a:t>
                </a:r>
                <a:r>
                  <a:rPr lang="et-EE" dirty="0" err="1"/>
                  <a:t>for</a:t>
                </a:r>
                <a:r>
                  <a:rPr lang="et-EE" dirty="0"/>
                  <a:t> </a:t>
                </a:r>
                <a:r>
                  <a:rPr lang="et-EE" dirty="0" err="1"/>
                  <a:t>comparison</a:t>
                </a:r>
                <a:r>
                  <a:rPr lang="et-EE" dirty="0"/>
                  <a:t> (</a:t>
                </a:r>
                <a:r>
                  <a:rPr lang="et-EE" dirty="0" err="1"/>
                  <a:t>usually</a:t>
                </a:r>
                <a:r>
                  <a:rPr lang="et-EE" dirty="0"/>
                  <a:t> </a:t>
                </a:r>
                <a:r>
                  <a:rPr lang="et-EE" dirty="0" err="1"/>
                  <a:t>historical</a:t>
                </a:r>
                <a:r>
                  <a:rPr lang="et-EE" dirty="0"/>
                  <a:t> </a:t>
                </a:r>
                <a:r>
                  <a:rPr lang="et-EE" dirty="0" err="1"/>
                  <a:t>or</a:t>
                </a:r>
                <a:r>
                  <a:rPr lang="et-EE" dirty="0"/>
                  <a:t> </a:t>
                </a:r>
                <a:r>
                  <a:rPr lang="et-EE" dirty="0" err="1"/>
                  <a:t>modeled</a:t>
                </a:r>
                <a:r>
                  <a:rPr lang="et-EE" dirty="0"/>
                  <a:t>)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t-EE" dirty="0" err="1"/>
                  <a:t>Improvement</a:t>
                </a:r>
                <a:r>
                  <a:rPr lang="et-EE" dirty="0"/>
                  <a:t> </a:t>
                </a:r>
                <a:r>
                  <a:rPr lang="et-EE" dirty="0" err="1"/>
                  <a:t>formula</a:t>
                </a:r>
                <a:r>
                  <a:rPr lang="et-EE" dirty="0"/>
                  <a:t>:</a:t>
                </a:r>
              </a:p>
              <a:p>
                <a:pPr marL="0" indent="0">
                  <a:buNone/>
                </a:pPr>
                <a:endParaRPr lang="et-E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t-EE" sz="3000" b="1" i="1" smtClean="0">
                          <a:latin typeface="Cambria Math" panose="02040503050406030204" pitchFamily="18" charset="0"/>
                        </a:rPr>
                        <m:t>𝑰𝒎𝒑𝒓𝒐𝒗𝒆𝒎𝒆𝒏𝒕</m:t>
                      </m:r>
                      <m:r>
                        <a:rPr lang="et-EE" sz="3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t-EE" sz="3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t-EE" sz="3000" b="0" i="1" smtClean="0">
                              <a:latin typeface="Cambria Math" panose="02040503050406030204" pitchFamily="18" charset="0"/>
                            </a:rPr>
                            <m:t>𝐸𝑛𝐵</m:t>
                          </m:r>
                          <m:r>
                            <a:rPr lang="et-EE" sz="3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t-EE" sz="3000" b="0" i="1" smtClean="0">
                              <a:latin typeface="Cambria Math" panose="02040503050406030204" pitchFamily="18" charset="0"/>
                            </a:rPr>
                            <m:t>𝐸𝑛𝑃𝐼</m:t>
                          </m:r>
                        </m:num>
                        <m:den>
                          <m:r>
                            <a:rPr lang="et-EE" sz="3000" b="0" i="1" smtClean="0">
                              <a:latin typeface="Cambria Math" panose="02040503050406030204" pitchFamily="18" charset="0"/>
                            </a:rPr>
                            <m:t>𝐸𝑛𝐵</m:t>
                          </m:r>
                        </m:den>
                      </m:f>
                      <m:r>
                        <a:rPr lang="et-EE" sz="3000" b="0" i="1" smtClean="0">
                          <a:latin typeface="Cambria Math" panose="02040503050406030204" pitchFamily="18" charset="0"/>
                        </a:rPr>
                        <m:t>∗100%</m:t>
                      </m:r>
                    </m:oMath>
                  </m:oMathPara>
                </a14:m>
                <a:endParaRPr lang="et-EE" dirty="0"/>
              </a:p>
              <a:p>
                <a:pPr marL="0" indent="0">
                  <a:buNone/>
                </a:pPr>
                <a:endParaRPr lang="et-EE" dirty="0"/>
              </a:p>
              <a:p>
                <a:pPr marL="0" indent="0">
                  <a:buNone/>
                </a:pPr>
                <a:r>
                  <a:rPr lang="et-EE" dirty="0" err="1"/>
                  <a:t>Used</a:t>
                </a:r>
                <a:r>
                  <a:rPr lang="et-EE" dirty="0"/>
                  <a:t> in ISO 50001 </a:t>
                </a:r>
                <a:r>
                  <a:rPr lang="et-EE" dirty="0" err="1"/>
                  <a:t>systems</a:t>
                </a:r>
                <a:endParaRPr lang="et-EE" dirty="0"/>
              </a:p>
              <a:p>
                <a:pPr marL="0" indent="0">
                  <a:buNone/>
                </a:pPr>
                <a:endParaRPr lang="et-EE" dirty="0"/>
              </a:p>
              <a:p>
                <a:pPr marL="0" indent="0">
                  <a:buNone/>
                </a:pPr>
                <a:endParaRPr lang="et-EE" dirty="0"/>
              </a:p>
              <a:p>
                <a:pPr marL="0" indent="0">
                  <a:buNone/>
                </a:pPr>
                <a:endParaRPr lang="et-EE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8480F7F-5345-10A4-AD6B-CF68E22F90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1277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EF99D-E394-1CB6-F52B-DF91B1AF0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40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7559872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pyramid&#10;&#10;AI-generated content may be incorrect.">
            <a:extLst>
              <a:ext uri="{FF2B5EF4-FFF2-40B4-BE49-F238E27FC236}">
                <a16:creationId xmlns:a16="http://schemas.microsoft.com/office/drawing/2014/main" id="{B9A4BBFD-832C-1EB6-434F-0F0A9231CC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09"/>
          <a:stretch>
            <a:fillRect/>
          </a:stretch>
        </p:blipFill>
        <p:spPr>
          <a:xfrm>
            <a:off x="6258128" y="1678320"/>
            <a:ext cx="5933872" cy="531620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79BD20-20FC-18F0-A47C-585A2C00D6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/>
              <a:t>KPI </a:t>
            </a:r>
            <a:r>
              <a:rPr lang="et-EE" dirty="0" err="1"/>
              <a:t>Hierarchy</a:t>
            </a:r>
            <a:r>
              <a:rPr lang="et-EE" dirty="0"/>
              <a:t>:</a:t>
            </a:r>
          </a:p>
          <a:p>
            <a:r>
              <a:rPr lang="et-EE" dirty="0" err="1"/>
              <a:t>From</a:t>
            </a:r>
            <a:r>
              <a:rPr lang="et-EE" dirty="0"/>
              <a:t> Real-Time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Strategic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EADD9-8012-224D-2761-EBC5ABF5D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t-EE" dirty="0" err="1"/>
              <a:t>Tier</a:t>
            </a:r>
            <a:r>
              <a:rPr lang="et-EE" dirty="0"/>
              <a:t> 1: Real-</a:t>
            </a:r>
            <a:r>
              <a:rPr lang="et-EE" dirty="0" err="1"/>
              <a:t>time</a:t>
            </a:r>
            <a:r>
              <a:rPr lang="et-EE" dirty="0"/>
              <a:t> </a:t>
            </a:r>
            <a:r>
              <a:rPr lang="et-EE" dirty="0" err="1"/>
              <a:t>process</a:t>
            </a:r>
            <a:r>
              <a:rPr lang="et-EE" dirty="0"/>
              <a:t> </a:t>
            </a:r>
            <a:r>
              <a:rPr lang="et-EE" dirty="0" err="1"/>
              <a:t>indicators</a:t>
            </a:r>
            <a:r>
              <a:rPr lang="et-EE" dirty="0"/>
              <a:t> (</a:t>
            </a:r>
            <a:r>
              <a:rPr lang="et-EE" dirty="0" err="1"/>
              <a:t>e.g</a:t>
            </a:r>
            <a:r>
              <a:rPr lang="et-EE" dirty="0"/>
              <a:t>., </a:t>
            </a:r>
            <a:r>
              <a:rPr lang="et-EE" dirty="0" err="1"/>
              <a:t>compressor</a:t>
            </a:r>
            <a:r>
              <a:rPr lang="et-EE" dirty="0"/>
              <a:t> kWh/h)</a:t>
            </a:r>
          </a:p>
          <a:p>
            <a:pPr>
              <a:lnSpc>
                <a:spcPct val="150000"/>
              </a:lnSpc>
            </a:pPr>
            <a:r>
              <a:rPr lang="et-EE" dirty="0" err="1"/>
              <a:t>Tier</a:t>
            </a:r>
            <a:r>
              <a:rPr lang="et-EE" dirty="0"/>
              <a:t> 2: </a:t>
            </a:r>
            <a:r>
              <a:rPr lang="et-EE" dirty="0" err="1"/>
              <a:t>Operational-level</a:t>
            </a:r>
            <a:r>
              <a:rPr lang="et-EE" dirty="0"/>
              <a:t> (</a:t>
            </a:r>
            <a:r>
              <a:rPr lang="et-EE" dirty="0" err="1"/>
              <a:t>e.g</a:t>
            </a:r>
            <a:r>
              <a:rPr lang="et-EE" dirty="0"/>
              <a:t>., kWh/kg </a:t>
            </a:r>
            <a:r>
              <a:rPr lang="et-EE" dirty="0" err="1"/>
              <a:t>product</a:t>
            </a:r>
            <a:r>
              <a:rPr lang="et-EE" dirty="0"/>
              <a:t>, m³ </a:t>
            </a:r>
            <a:r>
              <a:rPr lang="et-EE" dirty="0" err="1"/>
              <a:t>water</a:t>
            </a:r>
            <a:r>
              <a:rPr lang="et-EE" dirty="0"/>
              <a:t>/kg)</a:t>
            </a:r>
          </a:p>
          <a:p>
            <a:pPr>
              <a:lnSpc>
                <a:spcPct val="150000"/>
              </a:lnSpc>
            </a:pPr>
            <a:r>
              <a:rPr lang="et-EE" dirty="0" err="1"/>
              <a:t>Tier</a:t>
            </a:r>
            <a:r>
              <a:rPr lang="et-EE" dirty="0"/>
              <a:t> 3: </a:t>
            </a:r>
            <a:r>
              <a:rPr lang="et-EE" dirty="0" err="1"/>
              <a:t>Strategic</a:t>
            </a:r>
            <a:r>
              <a:rPr lang="et-EE" dirty="0"/>
              <a:t> </a:t>
            </a:r>
            <a:r>
              <a:rPr lang="et-EE" dirty="0" err="1"/>
              <a:t>KPIs</a:t>
            </a:r>
            <a:r>
              <a:rPr lang="et-EE" dirty="0"/>
              <a:t> (</a:t>
            </a:r>
            <a:r>
              <a:rPr lang="et-EE" dirty="0" err="1"/>
              <a:t>e.g</a:t>
            </a:r>
            <a:r>
              <a:rPr lang="et-EE" dirty="0"/>
              <a:t>., </a:t>
            </a:r>
            <a:r>
              <a:rPr lang="et-EE" dirty="0" err="1"/>
              <a:t>energy</a:t>
            </a:r>
            <a:r>
              <a:rPr lang="et-EE" dirty="0"/>
              <a:t>/GVA, </a:t>
            </a:r>
            <a:r>
              <a:rPr lang="et-EE" dirty="0" err="1"/>
              <a:t>carbon</a:t>
            </a:r>
            <a:r>
              <a:rPr lang="et-EE" dirty="0"/>
              <a:t> </a:t>
            </a:r>
            <a:r>
              <a:rPr lang="et-EE" dirty="0" err="1"/>
              <a:t>intensity</a:t>
            </a:r>
            <a:r>
              <a:rPr lang="et-EE" dirty="0"/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t-EE" dirty="0" err="1"/>
              <a:t>Helps</a:t>
            </a:r>
            <a:r>
              <a:rPr lang="et-EE" dirty="0"/>
              <a:t> link </a:t>
            </a:r>
            <a:r>
              <a:rPr lang="et-EE" dirty="0" err="1"/>
              <a:t>shop</a:t>
            </a:r>
            <a:r>
              <a:rPr lang="et-EE" dirty="0"/>
              <a:t> floor </a:t>
            </a:r>
            <a:r>
              <a:rPr lang="et-EE" dirty="0" err="1"/>
              <a:t>data</a:t>
            </a:r>
            <a:r>
              <a:rPr lang="et-EE" dirty="0"/>
              <a:t> </a:t>
            </a:r>
            <a:r>
              <a:rPr lang="et-EE" dirty="0" err="1"/>
              <a:t>with</a:t>
            </a:r>
            <a:r>
              <a:rPr lang="et-EE" dirty="0"/>
              <a:t> </a:t>
            </a:r>
            <a:r>
              <a:rPr lang="et-EE" dirty="0" err="1"/>
              <a:t>top-level</a:t>
            </a:r>
            <a:r>
              <a:rPr lang="et-EE" dirty="0"/>
              <a:t> </a:t>
            </a:r>
            <a:r>
              <a:rPr lang="et-EE" dirty="0" err="1"/>
              <a:t>decisions</a:t>
            </a:r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90798-93E3-29B9-5FA4-29BDCEBF1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41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932219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DC4099-CD8B-44DE-3362-A2238493B5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 err="1"/>
              <a:t>Integrated</a:t>
            </a:r>
            <a:r>
              <a:rPr lang="et-EE" dirty="0"/>
              <a:t> </a:t>
            </a:r>
            <a:r>
              <a:rPr lang="et-EE" dirty="0" err="1"/>
              <a:t>Indicators</a:t>
            </a:r>
            <a:r>
              <a:rPr lang="et-EE" dirty="0"/>
              <a:t> – </a:t>
            </a:r>
            <a:r>
              <a:rPr lang="et-EE" dirty="0" err="1"/>
              <a:t>Sustainability</a:t>
            </a:r>
            <a:r>
              <a:rPr lang="et-EE" dirty="0"/>
              <a:t> </a:t>
            </a:r>
            <a:r>
              <a:rPr lang="et-EE" dirty="0" err="1"/>
              <a:t>View</a:t>
            </a:r>
            <a:endParaRPr lang="et-E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AB1F0A1-9CB0-9AC1-650D-BB5D3178BA5B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t-EE" dirty="0"/>
                  <a:t>Combine </a:t>
                </a:r>
                <a:r>
                  <a:rPr lang="et-EE" dirty="0" err="1"/>
                  <a:t>performance</a:t>
                </a:r>
                <a:r>
                  <a:rPr lang="et-EE" dirty="0"/>
                  <a:t> and </a:t>
                </a:r>
                <a:r>
                  <a:rPr lang="et-EE" dirty="0" err="1"/>
                  <a:t>environmental</a:t>
                </a:r>
                <a:r>
                  <a:rPr lang="et-EE" dirty="0"/>
                  <a:t> </a:t>
                </a:r>
                <a:r>
                  <a:rPr lang="et-EE" dirty="0" err="1"/>
                  <a:t>footprint</a:t>
                </a:r>
                <a:endParaRPr lang="et-EE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t-EE" dirty="0"/>
                  <a:t>	</a:t>
                </a:r>
                <a:r>
                  <a:rPr lang="et-EE" dirty="0" err="1"/>
                  <a:t>Eco-efficiency</a:t>
                </a:r>
                <a:r>
                  <a:rPr lang="et-EE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t-EE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t-EE" sz="2400" b="0" i="1" smtClean="0">
                            <a:latin typeface="Cambria Math" panose="02040503050406030204" pitchFamily="18" charset="0"/>
                          </a:rPr>
                          <m:t>𝐸𝑐𝑜𝑛𝑜𝑚𝑖𝑐</m:t>
                        </m:r>
                        <m:r>
                          <a:rPr lang="et-EE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t-EE" sz="2400" b="0" i="1" smtClean="0">
                            <a:latin typeface="Cambria Math" panose="02040503050406030204" pitchFamily="18" charset="0"/>
                          </a:rPr>
                          <m:t>𝑉𝑎𝑙𝑢𝑒</m:t>
                        </m:r>
                      </m:num>
                      <m:den>
                        <m:r>
                          <a:rPr lang="et-EE" sz="2400" b="0" i="1" smtClean="0">
                            <a:latin typeface="Cambria Math" panose="02040503050406030204" pitchFamily="18" charset="0"/>
                          </a:rPr>
                          <m:t>𝐸𝑛𝑣𝑖𝑟𝑜𝑛𝑚𝑒𝑛𝑡</m:t>
                        </m:r>
                        <m:r>
                          <a:rPr lang="et-EE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t-EE" sz="2400" b="0" i="1" smtClean="0">
                            <a:latin typeface="Cambria Math" panose="02040503050406030204" pitchFamily="18" charset="0"/>
                          </a:rPr>
                          <m:t>𝐼𝑚𝑝𝑎𝑐𝑡</m:t>
                        </m:r>
                      </m:den>
                    </m:f>
                  </m:oMath>
                </a14:m>
                <a:endParaRPr lang="et-EE" i="1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t-EE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t-EE" dirty="0" err="1"/>
                  <a:t>Also</a:t>
                </a:r>
                <a:r>
                  <a:rPr lang="et-EE" dirty="0"/>
                  <a:t> </a:t>
                </a:r>
                <a:r>
                  <a:rPr lang="et-EE" dirty="0" err="1"/>
                  <a:t>used</a:t>
                </a:r>
                <a:r>
                  <a:rPr lang="et-EE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t-EE" dirty="0" err="1"/>
                  <a:t>Carbon</a:t>
                </a:r>
                <a:r>
                  <a:rPr lang="et-EE" dirty="0"/>
                  <a:t> </a:t>
                </a:r>
                <a:r>
                  <a:rPr lang="et-EE" dirty="0" err="1"/>
                  <a:t>footprint</a:t>
                </a:r>
                <a:r>
                  <a:rPr lang="et-EE" dirty="0"/>
                  <a:t> (kg CO₂/</a:t>
                </a:r>
                <a:r>
                  <a:rPr lang="et-EE" dirty="0" err="1"/>
                  <a:t>unit</a:t>
                </a:r>
                <a:r>
                  <a:rPr lang="et-EE" dirty="0"/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t-EE" dirty="0" err="1"/>
                  <a:t>Water</a:t>
                </a:r>
                <a:r>
                  <a:rPr lang="et-EE" dirty="0"/>
                  <a:t> </a:t>
                </a:r>
                <a:r>
                  <a:rPr lang="et-EE" dirty="0" err="1"/>
                  <a:t>footprint</a:t>
                </a:r>
                <a:r>
                  <a:rPr lang="et-EE" dirty="0"/>
                  <a:t> (m³/</a:t>
                </a:r>
                <a:r>
                  <a:rPr lang="et-EE" dirty="0" err="1"/>
                  <a:t>unit</a:t>
                </a:r>
                <a:r>
                  <a:rPr lang="et-EE" dirty="0"/>
                  <a:t>)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t-EE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t-EE" dirty="0" err="1"/>
                  <a:t>Essential</a:t>
                </a:r>
                <a:r>
                  <a:rPr lang="et-EE" dirty="0"/>
                  <a:t> </a:t>
                </a:r>
                <a:r>
                  <a:rPr lang="et-EE" dirty="0" err="1"/>
                  <a:t>for</a:t>
                </a:r>
                <a:r>
                  <a:rPr lang="et-EE" dirty="0"/>
                  <a:t> </a:t>
                </a:r>
                <a:r>
                  <a:rPr lang="et-EE" dirty="0" err="1"/>
                  <a:t>green</a:t>
                </a:r>
                <a:r>
                  <a:rPr lang="et-EE" dirty="0"/>
                  <a:t> </a:t>
                </a:r>
                <a:r>
                  <a:rPr lang="et-EE" dirty="0" err="1"/>
                  <a:t>manufacturing</a:t>
                </a:r>
                <a:r>
                  <a:rPr lang="et-EE" dirty="0"/>
                  <a:t> and ESG </a:t>
                </a:r>
                <a:r>
                  <a:rPr lang="et-EE" dirty="0" err="1"/>
                  <a:t>reporting</a:t>
                </a:r>
                <a:endParaRPr lang="et-EE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AB1F0A1-9CB0-9AC1-650D-BB5D3178BA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1277" t="-774" b="-2012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6AA91-399C-DA88-69D5-7D8FF310C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42</a:t>
            </a:fld>
            <a:endParaRPr lang="et-E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E520B2-4271-6E98-3317-94018A514D2C}"/>
              </a:ext>
            </a:extLst>
          </p:cNvPr>
          <p:cNvGrpSpPr/>
          <p:nvPr/>
        </p:nvGrpSpPr>
        <p:grpSpPr>
          <a:xfrm>
            <a:off x="8936477" y="5084323"/>
            <a:ext cx="1770434" cy="771730"/>
            <a:chOff x="8955932" y="5127770"/>
            <a:chExt cx="2289300" cy="1026598"/>
          </a:xfrm>
        </p:grpSpPr>
        <p:pic>
          <p:nvPicPr>
            <p:cNvPr id="8" name="Picture 7" descr="A diagram of a graph&#10;&#10;AI-generated content may be incorrect.">
              <a:extLst>
                <a:ext uri="{FF2B5EF4-FFF2-40B4-BE49-F238E27FC236}">
                  <a16:creationId xmlns:a16="http://schemas.microsoft.com/office/drawing/2014/main" id="{551A3A94-CE76-7B7A-C262-9FDDA4F3D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6738" t="79741" b="5343"/>
            <a:stretch>
              <a:fillRect/>
            </a:stretch>
          </p:blipFill>
          <p:spPr>
            <a:xfrm>
              <a:off x="8955932" y="5127770"/>
              <a:ext cx="2289300" cy="1026598"/>
            </a:xfrm>
            <a:prstGeom prst="rect">
              <a:avLst/>
            </a:prstGeom>
          </p:spPr>
        </p:pic>
        <p:pic>
          <p:nvPicPr>
            <p:cNvPr id="10" name="Picture 9" descr="A diagram of a graph&#10;&#10;AI-generated content may be incorrect.">
              <a:extLst>
                <a:ext uri="{FF2B5EF4-FFF2-40B4-BE49-F238E27FC236}">
                  <a16:creationId xmlns:a16="http://schemas.microsoft.com/office/drawing/2014/main" id="{B3175B54-69B7-6A50-0D48-82D6E301A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333" t="80440" r="70993" b="12624"/>
            <a:stretch>
              <a:fillRect/>
            </a:stretch>
          </p:blipFill>
          <p:spPr>
            <a:xfrm>
              <a:off x="9612549" y="5579473"/>
              <a:ext cx="1074905" cy="47567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98F1C6-F961-C92A-8A92-4AB37503CEED}"/>
              </a:ext>
            </a:extLst>
          </p:cNvPr>
          <p:cNvGrpSpPr/>
          <p:nvPr/>
        </p:nvGrpSpPr>
        <p:grpSpPr>
          <a:xfrm>
            <a:off x="7347625" y="2354093"/>
            <a:ext cx="4513635" cy="2830749"/>
            <a:chOff x="5752289" y="1673157"/>
            <a:chExt cx="6108972" cy="3511686"/>
          </a:xfrm>
        </p:grpSpPr>
        <p:pic>
          <p:nvPicPr>
            <p:cNvPr id="6" name="Picture 5" descr="A diagram of a graph&#10;&#10;AI-generated content may be incorrect.">
              <a:extLst>
                <a:ext uri="{FF2B5EF4-FFF2-40B4-BE49-F238E27FC236}">
                  <a16:creationId xmlns:a16="http://schemas.microsoft.com/office/drawing/2014/main" id="{0C4F25C7-E2AF-8CF5-5D01-E0CFFBCDC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167" t="22676" r="7754" b="26543"/>
            <a:stretch>
              <a:fillRect/>
            </a:stretch>
          </p:blipFill>
          <p:spPr>
            <a:xfrm>
              <a:off x="5752289" y="1673157"/>
              <a:ext cx="6108972" cy="3482503"/>
            </a:xfrm>
            <a:prstGeom prst="rect">
              <a:avLst/>
            </a:prstGeom>
          </p:spPr>
        </p:pic>
        <p:pic>
          <p:nvPicPr>
            <p:cNvPr id="12" name="Picture 11" descr="A screenshot of a graph&#10;&#10;AI-generated content may be incorrect.">
              <a:extLst>
                <a:ext uri="{FF2B5EF4-FFF2-40B4-BE49-F238E27FC236}">
                  <a16:creationId xmlns:a16="http://schemas.microsoft.com/office/drawing/2014/main" id="{0CB41D94-C1CB-60C5-343F-8AB0E10DB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9005" t="55887" r="6029" b="38345"/>
            <a:stretch>
              <a:fillRect/>
            </a:stretch>
          </p:blipFill>
          <p:spPr>
            <a:xfrm>
              <a:off x="10103796" y="4701702"/>
              <a:ext cx="1394052" cy="483141"/>
            </a:xfrm>
            <a:prstGeom prst="rect">
              <a:avLst/>
            </a:prstGeom>
          </p:spPr>
        </p:pic>
      </p:grpSp>
      <p:pic>
        <p:nvPicPr>
          <p:cNvPr id="16" name="Picture 15" descr="A screenshot of a graph&#10;&#10;AI-generated content may be incorrect.">
            <a:extLst>
              <a:ext uri="{FF2B5EF4-FFF2-40B4-BE49-F238E27FC236}">
                <a16:creationId xmlns:a16="http://schemas.microsoft.com/office/drawing/2014/main" id="{DC4B7072-12FE-EF28-2680-7F152B9BA5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05" t="56359" r="65745" b="39386"/>
          <a:stretch>
            <a:fillRect/>
          </a:stretch>
        </p:blipFill>
        <p:spPr>
          <a:xfrm>
            <a:off x="9043383" y="2010382"/>
            <a:ext cx="1232170" cy="32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889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955BA0-FEC1-99A5-68B4-E67C194E22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 err="1"/>
              <a:t>Indicator</a:t>
            </a:r>
            <a:r>
              <a:rPr lang="et-EE" dirty="0"/>
              <a:t> </a:t>
            </a:r>
            <a:r>
              <a:rPr lang="et-EE" dirty="0" err="1"/>
              <a:t>Dashboard</a:t>
            </a:r>
            <a:r>
              <a:rPr lang="et-EE" dirty="0"/>
              <a:t> </a:t>
            </a:r>
            <a:r>
              <a:rPr lang="et-EE" dirty="0" err="1"/>
              <a:t>Example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27AAA-BFCF-C21F-6674-C1F25BA80E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Real-world or mock-up showing SEC, REI, </a:t>
            </a:r>
            <a:r>
              <a:rPr lang="en-US" dirty="0" err="1"/>
              <a:t>EnPI</a:t>
            </a:r>
            <a:r>
              <a:rPr lang="en-US" dirty="0"/>
              <a:t>, footprint</a:t>
            </a:r>
            <a:endParaRPr lang="et-EE" dirty="0"/>
          </a:p>
          <a:p>
            <a:pPr>
              <a:lnSpc>
                <a:spcPct val="200000"/>
              </a:lnSpc>
            </a:pPr>
            <a:r>
              <a:rPr lang="en-US" dirty="0"/>
              <a:t>Targets vs actuals</a:t>
            </a:r>
            <a:endParaRPr lang="et-EE" dirty="0"/>
          </a:p>
          <a:p>
            <a:pPr>
              <a:lnSpc>
                <a:spcPct val="200000"/>
              </a:lnSpc>
            </a:pPr>
            <a:r>
              <a:rPr lang="en-US" dirty="0"/>
              <a:t>Traffic light or trend arrow system</a:t>
            </a:r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5BF3D-AB91-1174-C281-6580395CC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43</a:t>
            </a:fld>
            <a:endParaRPr lang="et-E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7A84B4-1E55-C002-B763-F5B823F92D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0065" y="3054486"/>
            <a:ext cx="6661583" cy="38035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28C275-410F-58B1-BD9E-2D9DEF2882E9}"/>
              </a:ext>
            </a:extLst>
          </p:cNvPr>
          <p:cNvSpPr txBox="1"/>
          <p:nvPr/>
        </p:nvSpPr>
        <p:spPr>
          <a:xfrm>
            <a:off x="3106366" y="6730865"/>
            <a:ext cx="6096000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400" dirty="0" err="1">
                <a:solidFill>
                  <a:schemeClr val="bg1">
                    <a:lumMod val="85000"/>
                  </a:schemeClr>
                </a:solidFill>
              </a:rPr>
              <a:t>Source</a:t>
            </a:r>
            <a:r>
              <a:rPr lang="et-EE" sz="400" dirty="0">
                <a:solidFill>
                  <a:schemeClr val="bg1">
                    <a:lumMod val="85000"/>
                  </a:schemeClr>
                </a:solidFill>
              </a:rPr>
              <a:t>: https://www.dataparc.com/blog/energy-management-manufacturing-monitoring-consumption/</a:t>
            </a:r>
          </a:p>
        </p:txBody>
      </p:sp>
    </p:spTree>
    <p:extLst>
      <p:ext uri="{BB962C8B-B14F-4D97-AF65-F5344CB8AC3E}">
        <p14:creationId xmlns:p14="http://schemas.microsoft.com/office/powerpoint/2010/main" val="2847383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4B3627-B7D1-FD4F-7EB6-D6167E573F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 err="1"/>
              <a:t>Exercise</a:t>
            </a:r>
            <a:r>
              <a:rPr lang="et-EE" dirty="0"/>
              <a:t> / </a:t>
            </a:r>
            <a:r>
              <a:rPr lang="et-EE" dirty="0" err="1"/>
              <a:t>Quiz</a:t>
            </a:r>
            <a:endParaRPr lang="et-EE" dirty="0"/>
          </a:p>
          <a:p>
            <a:r>
              <a:rPr lang="en-US" dirty="0"/>
              <a:t>Which KPI to Choose?</a:t>
            </a:r>
            <a:endParaRPr lang="et-EE" dirty="0"/>
          </a:p>
          <a:p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2EEB4-8E27-4C77-368E-DF9C518215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Task:</a:t>
            </a:r>
            <a:endParaRPr lang="et-EE" dirty="0"/>
          </a:p>
          <a:p>
            <a:r>
              <a:rPr lang="en-US" dirty="0"/>
              <a:t>Case: Beverage factory wants to monitor energy and water use</a:t>
            </a:r>
            <a:endParaRPr lang="et-EE" dirty="0"/>
          </a:p>
          <a:p>
            <a:r>
              <a:rPr lang="en-US" dirty="0"/>
              <a:t>Choose 2–3 KPIs to track daily and weekly</a:t>
            </a:r>
            <a:endParaRPr lang="et-EE" dirty="0"/>
          </a:p>
          <a:p>
            <a:r>
              <a:rPr lang="en-US" dirty="0"/>
              <a:t>Bonus: Suggest an integrated KPI</a:t>
            </a:r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57D9E-FB90-FE77-F0B0-03B09FD75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44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3275654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4DA72-EC4F-AB4F-560B-00B316DFD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4F4566-F244-17C8-F045-192AC2EBF2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6278" y="4285303"/>
            <a:ext cx="10159444" cy="971053"/>
          </a:xfrm>
        </p:spPr>
        <p:txBody>
          <a:bodyPr>
            <a:normAutofit/>
          </a:bodyPr>
          <a:lstStyle/>
          <a:p>
            <a:r>
              <a:rPr lang="et-EE" dirty="0"/>
              <a:t>6</a:t>
            </a:r>
            <a:r>
              <a:rPr lang="en-US" noProof="0" dirty="0"/>
              <a:t>. Identifying and Evaluating Savings Opportunities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B4E47-9208-7583-E5C5-ADE1EADAEC74}"/>
              </a:ext>
            </a:extLst>
          </p:cNvPr>
          <p:cNvSpPr txBox="1">
            <a:spLocks/>
          </p:cNvSpPr>
          <p:nvPr/>
        </p:nvSpPr>
        <p:spPr>
          <a:xfrm>
            <a:off x="4198716" y="5188086"/>
            <a:ext cx="4859825" cy="166991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8775" indent="-358775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lang="en-US" altLang="en-US" sz="1800" kern="1200" dirty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775" indent="-3587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Heat Recovery,</a:t>
            </a:r>
            <a:endParaRPr lang="et-EE" sz="1600" noProof="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Utilities, </a:t>
            </a:r>
            <a:endParaRPr lang="et-EE" sz="1600" noProof="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Cross-cutting Technologies, </a:t>
            </a:r>
            <a:endParaRPr lang="et-EE" sz="1600" noProof="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Measure Types, </a:t>
            </a:r>
            <a:endParaRPr lang="et-EE" sz="1600" noProof="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Investment Metrics</a:t>
            </a:r>
            <a:endParaRPr lang="et-EE" sz="1600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7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EF6F70-65FF-0B1F-F10C-DA5ED6DDFF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Where Can We Save Energy and Resources?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A1164-76EA-A311-29D0-A9C47E7E7C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Systematic identification is key to audits.</a:t>
            </a:r>
            <a:endParaRPr lang="et-EE" dirty="0"/>
          </a:p>
          <a:p>
            <a:pPr marL="0" indent="0">
              <a:buNone/>
            </a:pPr>
            <a:r>
              <a:rPr lang="en-US" dirty="0"/>
              <a:t>Opportunities exist in:</a:t>
            </a:r>
            <a:endParaRPr lang="et-EE" dirty="0"/>
          </a:p>
          <a:p>
            <a:r>
              <a:rPr lang="en-US" dirty="0"/>
              <a:t>Process</a:t>
            </a:r>
            <a:r>
              <a:rPr lang="et-EE" dirty="0"/>
              <a:t> </a:t>
            </a:r>
            <a:r>
              <a:rPr lang="et-EE" dirty="0" err="1"/>
              <a:t>optimization</a:t>
            </a:r>
            <a:endParaRPr lang="et-EE" dirty="0"/>
          </a:p>
          <a:p>
            <a:pPr lvl="2"/>
            <a:r>
              <a:rPr lang="en-US" dirty="0"/>
              <a:t>Heat integration and waste heat recovery</a:t>
            </a:r>
            <a:endParaRPr lang="et-EE" dirty="0"/>
          </a:p>
          <a:p>
            <a:pPr lvl="2"/>
            <a:r>
              <a:rPr lang="en-US" dirty="0"/>
              <a:t>Process parameter optimization (temperature, pressure, flow rates)</a:t>
            </a:r>
            <a:endParaRPr lang="et-EE" dirty="0"/>
          </a:p>
          <a:p>
            <a:pPr lvl="2"/>
            <a:r>
              <a:rPr lang="en-US" dirty="0"/>
              <a:t>Equipment right-sizing and load matching</a:t>
            </a:r>
            <a:endParaRPr lang="et-EE" dirty="0"/>
          </a:p>
          <a:p>
            <a:r>
              <a:rPr lang="en-US" dirty="0"/>
              <a:t>Utility </a:t>
            </a:r>
            <a:r>
              <a:rPr lang="et-EE" dirty="0"/>
              <a:t>s</a:t>
            </a:r>
            <a:r>
              <a:rPr lang="en-US" dirty="0" err="1"/>
              <a:t>ystem</a:t>
            </a:r>
            <a:r>
              <a:rPr lang="en-US" dirty="0"/>
              <a:t> </a:t>
            </a:r>
            <a:r>
              <a:rPr lang="et-EE" dirty="0"/>
              <a:t>i</a:t>
            </a:r>
            <a:r>
              <a:rPr lang="en-US" dirty="0" err="1"/>
              <a:t>mprovements</a:t>
            </a:r>
            <a:endParaRPr lang="et-EE" dirty="0"/>
          </a:p>
          <a:p>
            <a:pPr lvl="2"/>
            <a:r>
              <a:rPr lang="en-US" dirty="0"/>
              <a:t>Motor efficiency upgrades and variable speed drives</a:t>
            </a:r>
            <a:endParaRPr lang="et-EE" dirty="0"/>
          </a:p>
          <a:p>
            <a:pPr lvl="2"/>
            <a:r>
              <a:rPr lang="en-US" dirty="0"/>
              <a:t>Compressed air system optimization</a:t>
            </a:r>
            <a:endParaRPr lang="et-EE" dirty="0"/>
          </a:p>
          <a:p>
            <a:pPr lvl="2"/>
            <a:r>
              <a:rPr lang="en-US" dirty="0"/>
              <a:t>Steam system leak repairs and insulation</a:t>
            </a:r>
            <a:endParaRPr lang="et-EE" dirty="0"/>
          </a:p>
          <a:p>
            <a:pPr lvl="2"/>
            <a:r>
              <a:rPr lang="en-US" dirty="0"/>
              <a:t>HVAC controls and scheduling</a:t>
            </a:r>
            <a:endParaRPr lang="et-EE" dirty="0"/>
          </a:p>
          <a:p>
            <a:r>
              <a:rPr lang="en-US" dirty="0"/>
              <a:t>Behavioral practices</a:t>
            </a:r>
            <a:endParaRPr lang="et-EE" dirty="0"/>
          </a:p>
          <a:p>
            <a:r>
              <a:rPr lang="en-US" noProof="0" dirty="0"/>
              <a:t>Cross-cutting technology upgrades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48594-6156-303B-159F-40951A9EA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46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1557710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34D964-1F6B-150C-6E6C-2AF54575C1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Heat Integration &amp; Waste Heat Recovery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33D1C-A025-7F20-368C-A4F9B0749D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err="1"/>
              <a:t>Capture</a:t>
            </a:r>
            <a:r>
              <a:rPr lang="et-EE" dirty="0"/>
              <a:t> </a:t>
            </a:r>
            <a:r>
              <a:rPr lang="et-EE" dirty="0" err="1"/>
              <a:t>excess</a:t>
            </a:r>
            <a:r>
              <a:rPr lang="et-EE" dirty="0"/>
              <a:t> </a:t>
            </a:r>
            <a:r>
              <a:rPr lang="et-EE" dirty="0" err="1"/>
              <a:t>heat</a:t>
            </a:r>
            <a:r>
              <a:rPr lang="et-EE" dirty="0"/>
              <a:t> </a:t>
            </a:r>
            <a:r>
              <a:rPr lang="et-EE" dirty="0" err="1"/>
              <a:t>from</a:t>
            </a:r>
            <a:r>
              <a:rPr lang="et-EE" dirty="0"/>
              <a:t>:</a:t>
            </a:r>
          </a:p>
          <a:p>
            <a:r>
              <a:rPr lang="et-EE" dirty="0" err="1"/>
              <a:t>Flue</a:t>
            </a:r>
            <a:r>
              <a:rPr lang="et-EE" dirty="0"/>
              <a:t> </a:t>
            </a:r>
            <a:r>
              <a:rPr lang="et-EE" dirty="0" err="1"/>
              <a:t>gases</a:t>
            </a:r>
            <a:endParaRPr lang="et-EE" dirty="0"/>
          </a:p>
          <a:p>
            <a:r>
              <a:rPr lang="et-EE" dirty="0" err="1"/>
              <a:t>Condensate</a:t>
            </a:r>
            <a:endParaRPr lang="et-EE" dirty="0"/>
          </a:p>
          <a:p>
            <a:r>
              <a:rPr lang="et-EE" dirty="0" err="1"/>
              <a:t>Cooling</a:t>
            </a:r>
            <a:r>
              <a:rPr lang="et-EE" dirty="0"/>
              <a:t> </a:t>
            </a:r>
            <a:r>
              <a:rPr lang="et-EE" dirty="0" err="1"/>
              <a:t>streams</a:t>
            </a:r>
            <a:endParaRPr lang="et-EE" dirty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r>
              <a:rPr lang="et-EE" dirty="0" err="1"/>
              <a:t>Techniques</a:t>
            </a:r>
            <a:r>
              <a:rPr lang="et-EE" dirty="0"/>
              <a:t>:</a:t>
            </a:r>
          </a:p>
          <a:p>
            <a:r>
              <a:rPr lang="et-EE" dirty="0" err="1"/>
              <a:t>Heat</a:t>
            </a:r>
            <a:r>
              <a:rPr lang="et-EE" dirty="0"/>
              <a:t> </a:t>
            </a:r>
            <a:r>
              <a:rPr lang="et-EE" dirty="0" err="1"/>
              <a:t>exchangers</a:t>
            </a:r>
            <a:endParaRPr lang="et-EE" dirty="0"/>
          </a:p>
          <a:p>
            <a:r>
              <a:rPr lang="et-EE" dirty="0" err="1"/>
              <a:t>Heat</a:t>
            </a:r>
            <a:r>
              <a:rPr lang="et-EE" dirty="0"/>
              <a:t> pumps</a:t>
            </a:r>
          </a:p>
          <a:p>
            <a:r>
              <a:rPr lang="et-EE" dirty="0" err="1"/>
              <a:t>Cascade</a:t>
            </a:r>
            <a:r>
              <a:rPr lang="et-EE" dirty="0"/>
              <a:t> </a:t>
            </a:r>
            <a:r>
              <a:rPr lang="et-EE" dirty="0" err="1"/>
              <a:t>systems</a:t>
            </a:r>
            <a:endParaRPr lang="et-EE" dirty="0"/>
          </a:p>
          <a:p>
            <a:endParaRPr lang="et-EE" dirty="0"/>
          </a:p>
          <a:p>
            <a:pPr marL="0" indent="0">
              <a:buNone/>
            </a:pPr>
            <a:r>
              <a:rPr lang="et-EE" dirty="0" err="1"/>
              <a:t>Use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: </a:t>
            </a:r>
            <a:r>
              <a:rPr lang="et-EE" dirty="0" err="1"/>
              <a:t>preheating</a:t>
            </a:r>
            <a:r>
              <a:rPr lang="et-EE" dirty="0"/>
              <a:t>, </a:t>
            </a:r>
            <a:r>
              <a:rPr lang="et-EE" dirty="0" err="1"/>
              <a:t>hot</a:t>
            </a:r>
            <a:r>
              <a:rPr lang="et-EE" dirty="0"/>
              <a:t> </a:t>
            </a:r>
            <a:r>
              <a:rPr lang="et-EE" dirty="0" err="1"/>
              <a:t>water</a:t>
            </a:r>
            <a:r>
              <a:rPr lang="et-EE" dirty="0"/>
              <a:t>, </a:t>
            </a:r>
            <a:r>
              <a:rPr lang="et-EE" dirty="0" err="1"/>
              <a:t>drying</a:t>
            </a:r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6F399-51D4-613B-5846-84D2F9DB6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47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9561056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D302EC-11A8-9CED-1B83-A87DBB1B3C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 err="1"/>
              <a:t>Utility</a:t>
            </a:r>
            <a:r>
              <a:rPr lang="et-EE" dirty="0"/>
              <a:t> </a:t>
            </a:r>
            <a:r>
              <a:rPr lang="et-EE" dirty="0" err="1"/>
              <a:t>Optimization</a:t>
            </a:r>
            <a:r>
              <a:rPr lang="et-EE" dirty="0"/>
              <a:t>:</a:t>
            </a:r>
          </a:p>
          <a:p>
            <a:r>
              <a:rPr lang="et-EE" dirty="0" err="1"/>
              <a:t>Examples</a:t>
            </a:r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7D175-EA3E-521A-9984-881D7996A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48</a:t>
            </a:fld>
            <a:endParaRPr lang="et-EE" dirty="0"/>
          </a:p>
        </p:txBody>
      </p:sp>
      <p:pic>
        <p:nvPicPr>
          <p:cNvPr id="8" name="Picture 7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EED3C212-DB77-A1FE-4383-78337C6792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61"/>
          <a:stretch>
            <a:fillRect/>
          </a:stretch>
        </p:blipFill>
        <p:spPr>
          <a:xfrm>
            <a:off x="1939046" y="1461909"/>
            <a:ext cx="7140913" cy="438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576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F160B3-D576-6BD4-E084-0AABA9CD19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 err="1"/>
              <a:t>Cross-Cutting</a:t>
            </a:r>
            <a:r>
              <a:rPr lang="et-EE" dirty="0"/>
              <a:t> </a:t>
            </a:r>
            <a:r>
              <a:rPr lang="et-EE" dirty="0" err="1"/>
              <a:t>efficiency</a:t>
            </a:r>
            <a:r>
              <a:rPr lang="et-EE" dirty="0"/>
              <a:t> </a:t>
            </a:r>
            <a:r>
              <a:rPr lang="et-EE" dirty="0" err="1"/>
              <a:t>measures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64E98-887F-8EBA-70C9-80B6F73374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t-EE" dirty="0" err="1"/>
              <a:t>Apply</a:t>
            </a:r>
            <a:r>
              <a:rPr lang="et-EE" dirty="0"/>
              <a:t> </a:t>
            </a:r>
            <a:r>
              <a:rPr lang="et-EE" dirty="0" err="1"/>
              <a:t>across</a:t>
            </a:r>
            <a:r>
              <a:rPr lang="et-EE" dirty="0"/>
              <a:t> </a:t>
            </a:r>
            <a:r>
              <a:rPr lang="et-EE" dirty="0" err="1"/>
              <a:t>sectors</a:t>
            </a:r>
            <a:r>
              <a:rPr lang="et-EE" dirty="0"/>
              <a:t>:</a:t>
            </a:r>
          </a:p>
          <a:p>
            <a:pPr>
              <a:lnSpc>
                <a:spcPct val="150000"/>
              </a:lnSpc>
            </a:pPr>
            <a:r>
              <a:rPr lang="et-EE" b="1" dirty="0"/>
              <a:t>Motors: </a:t>
            </a:r>
            <a:r>
              <a:rPr lang="et-EE" dirty="0" err="1"/>
              <a:t>VSDs</a:t>
            </a:r>
            <a:r>
              <a:rPr lang="et-EE" dirty="0"/>
              <a:t>, IE3/IE4 </a:t>
            </a:r>
            <a:r>
              <a:rPr lang="et-EE" dirty="0" err="1"/>
              <a:t>motors</a:t>
            </a:r>
            <a:r>
              <a:rPr lang="et-EE" dirty="0"/>
              <a:t>, </a:t>
            </a:r>
            <a:r>
              <a:rPr lang="et-EE" dirty="0" err="1"/>
              <a:t>right-sizing</a:t>
            </a:r>
            <a:r>
              <a:rPr lang="et-EE" dirty="0"/>
              <a:t>, </a:t>
            </a:r>
            <a:r>
              <a:rPr lang="et-EE" dirty="0" err="1"/>
              <a:t>maintenance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t-EE" b="1" dirty="0" err="1"/>
              <a:t>Lighting</a:t>
            </a:r>
            <a:r>
              <a:rPr lang="et-EE" b="1" dirty="0"/>
              <a:t>: </a:t>
            </a:r>
            <a:r>
              <a:rPr lang="et-EE" dirty="0"/>
              <a:t>LED </a:t>
            </a:r>
            <a:r>
              <a:rPr lang="et-EE" dirty="0" err="1"/>
              <a:t>conversion</a:t>
            </a:r>
            <a:r>
              <a:rPr lang="et-EE" dirty="0"/>
              <a:t>, </a:t>
            </a:r>
            <a:r>
              <a:rPr lang="et-EE" dirty="0" err="1"/>
              <a:t>daylight</a:t>
            </a:r>
            <a:r>
              <a:rPr lang="et-EE" dirty="0"/>
              <a:t> </a:t>
            </a:r>
            <a:r>
              <a:rPr lang="et-EE" dirty="0" err="1"/>
              <a:t>harvesting</a:t>
            </a:r>
            <a:r>
              <a:rPr lang="et-EE" dirty="0"/>
              <a:t>, </a:t>
            </a:r>
            <a:r>
              <a:rPr lang="et-EE" dirty="0" err="1"/>
              <a:t>occupancy</a:t>
            </a:r>
            <a:r>
              <a:rPr lang="et-EE" dirty="0"/>
              <a:t> </a:t>
            </a:r>
            <a:r>
              <a:rPr lang="et-EE" dirty="0" err="1"/>
              <a:t>sensors</a:t>
            </a:r>
            <a:r>
              <a:rPr lang="et-EE" dirty="0"/>
              <a:t>, </a:t>
            </a:r>
            <a:r>
              <a:rPr lang="et-EE" dirty="0" err="1"/>
              <a:t>task</a:t>
            </a:r>
            <a:r>
              <a:rPr lang="et-EE" dirty="0"/>
              <a:t> </a:t>
            </a:r>
            <a:r>
              <a:rPr lang="et-EE" dirty="0" err="1"/>
              <a:t>lighting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t-EE" b="1" dirty="0"/>
              <a:t>HVAC: </a:t>
            </a:r>
            <a:r>
              <a:rPr lang="et-EE" dirty="0" err="1"/>
              <a:t>zoning</a:t>
            </a:r>
            <a:r>
              <a:rPr lang="et-EE" dirty="0"/>
              <a:t>, </a:t>
            </a:r>
            <a:r>
              <a:rPr lang="et-EE" dirty="0" err="1"/>
              <a:t>occupancy</a:t>
            </a:r>
            <a:r>
              <a:rPr lang="et-EE" dirty="0"/>
              <a:t> </a:t>
            </a:r>
            <a:r>
              <a:rPr lang="et-EE" dirty="0" err="1"/>
              <a:t>control</a:t>
            </a:r>
            <a:r>
              <a:rPr lang="et-EE" dirty="0"/>
              <a:t>, </a:t>
            </a:r>
            <a:r>
              <a:rPr lang="et-EE" dirty="0" err="1"/>
              <a:t>smart</a:t>
            </a:r>
            <a:r>
              <a:rPr lang="et-EE" dirty="0"/>
              <a:t> </a:t>
            </a:r>
            <a:r>
              <a:rPr lang="et-EE" dirty="0" err="1"/>
              <a:t>thermostats</a:t>
            </a:r>
            <a:r>
              <a:rPr lang="et-EE" dirty="0"/>
              <a:t>, </a:t>
            </a:r>
            <a:r>
              <a:rPr lang="et-EE" dirty="0" err="1"/>
              <a:t>energy</a:t>
            </a:r>
            <a:r>
              <a:rPr lang="et-EE" dirty="0"/>
              <a:t> </a:t>
            </a:r>
            <a:r>
              <a:rPr lang="et-EE" dirty="0" err="1"/>
              <a:t>recovery</a:t>
            </a:r>
            <a:r>
              <a:rPr lang="et-EE" dirty="0"/>
              <a:t> </a:t>
            </a:r>
            <a:r>
              <a:rPr lang="et-EE" dirty="0" err="1"/>
              <a:t>ventilation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t-EE" b="1" dirty="0"/>
              <a:t>Pumps &amp; </a:t>
            </a:r>
            <a:r>
              <a:rPr lang="et-EE" b="1" dirty="0" err="1"/>
              <a:t>compressors</a:t>
            </a:r>
            <a:r>
              <a:rPr lang="et-EE" b="1" dirty="0"/>
              <a:t>: </a:t>
            </a:r>
            <a:r>
              <a:rPr lang="et-EE" dirty="0" err="1"/>
              <a:t>optimize</a:t>
            </a:r>
            <a:r>
              <a:rPr lang="et-EE" dirty="0"/>
              <a:t> </a:t>
            </a:r>
            <a:r>
              <a:rPr lang="et-EE" dirty="0" err="1"/>
              <a:t>operation</a:t>
            </a:r>
            <a:endParaRPr lang="et-EE" dirty="0"/>
          </a:p>
          <a:p>
            <a:pPr marL="0" indent="0">
              <a:lnSpc>
                <a:spcPct val="150000"/>
              </a:lnSpc>
              <a:buNone/>
            </a:pPr>
            <a:endParaRPr lang="et-EE" dirty="0"/>
          </a:p>
          <a:p>
            <a:pPr marL="0" indent="0">
              <a:lnSpc>
                <a:spcPct val="150000"/>
              </a:lnSpc>
              <a:buNone/>
            </a:pPr>
            <a:r>
              <a:rPr lang="et-EE" dirty="0" err="1"/>
              <a:t>Easy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benchmark</a:t>
            </a:r>
            <a:r>
              <a:rPr lang="et-EE" dirty="0"/>
              <a:t> and </a:t>
            </a:r>
            <a:r>
              <a:rPr lang="et-EE" dirty="0" err="1"/>
              <a:t>prioritize</a:t>
            </a:r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58E52-ABC1-7444-885E-993D356FF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49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580025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D9E384-8DDD-B8D4-87DA-BE35A703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Why Perform Energy and Resource Audits?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C4574-B856-AB47-C410-91D9A7A6DB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29990" y="1576024"/>
            <a:ext cx="9743952" cy="3940539"/>
          </a:xfrm>
        </p:spPr>
        <p:txBody>
          <a:bodyPr/>
          <a:lstStyle/>
          <a:p>
            <a:pPr marL="0" indent="0">
              <a:buNone/>
            </a:pPr>
            <a:r>
              <a:rPr lang="en-US" noProof="0" dirty="0"/>
              <a:t>Audits are driven by economic, regulatory, and sustainability needs.</a:t>
            </a:r>
          </a:p>
          <a:p>
            <a:pPr marL="0" indent="0">
              <a:buNone/>
            </a:pPr>
            <a:endParaRPr lang="en-US" b="1" noProof="0" dirty="0"/>
          </a:p>
          <a:p>
            <a:pPr marL="0" indent="0">
              <a:lnSpc>
                <a:spcPct val="150000"/>
              </a:lnSpc>
              <a:buNone/>
            </a:pPr>
            <a:r>
              <a:rPr lang="en-US" b="1" noProof="0" dirty="0"/>
              <a:t>Main objectives:</a:t>
            </a:r>
            <a:endParaRPr lang="en-US" noProof="0" dirty="0"/>
          </a:p>
          <a:p>
            <a:pPr>
              <a:lnSpc>
                <a:spcPct val="150000"/>
              </a:lnSpc>
            </a:pPr>
            <a:r>
              <a:rPr lang="en-US" noProof="0" dirty="0"/>
              <a:t>Identify inefficiencies and losses (heat, compressed air, leaks, oversizing)</a:t>
            </a:r>
          </a:p>
          <a:p>
            <a:pPr>
              <a:lnSpc>
                <a:spcPct val="150000"/>
              </a:lnSpc>
            </a:pPr>
            <a:r>
              <a:rPr lang="en-US" noProof="0" dirty="0"/>
              <a:t>Reduce operational costs and resource dependency</a:t>
            </a:r>
          </a:p>
          <a:p>
            <a:pPr>
              <a:lnSpc>
                <a:spcPct val="150000"/>
              </a:lnSpc>
            </a:pPr>
            <a:r>
              <a:rPr lang="en-US" noProof="0" dirty="0"/>
              <a:t>Support ISO 50001 or ISO 14001 management systems</a:t>
            </a:r>
          </a:p>
          <a:p>
            <a:pPr>
              <a:lnSpc>
                <a:spcPct val="150000"/>
              </a:lnSpc>
            </a:pPr>
            <a:r>
              <a:rPr lang="en-US" noProof="0" dirty="0"/>
              <a:t>Comply with regulations or corporate sustainability targets</a:t>
            </a:r>
          </a:p>
          <a:p>
            <a:pPr>
              <a:lnSpc>
                <a:spcPct val="150000"/>
              </a:lnSpc>
            </a:pPr>
            <a:r>
              <a:rPr lang="en-US" noProof="0" dirty="0"/>
              <a:t>Build baselines for future improvements</a:t>
            </a:r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AB234-1317-2EBE-1DDC-F2F47C395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00847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335EB2-4B26-5D86-4FE1-36F68EDF9C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Evaluating Energy Projects: Financial Metrics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5E4EF-243A-5557-3292-80CBB3C6C6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Common tools: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n-US" dirty="0"/>
              <a:t>Payback Period: time to recover investment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n-US" dirty="0"/>
              <a:t>NPV: present value of cash flows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n-US" dirty="0"/>
              <a:t>IRR: rate of return</a:t>
            </a:r>
            <a:endParaRPr lang="et-EE" dirty="0"/>
          </a:p>
          <a:p>
            <a:pPr marL="0" indent="0">
              <a:lnSpc>
                <a:spcPct val="150000"/>
              </a:lnSpc>
              <a:buNone/>
            </a:pPr>
            <a:endParaRPr lang="et-EE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Used to prioritize competing measures</a:t>
            </a:r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EB0A2-E2D8-6FEB-D5EC-4FC6C0242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50</a:t>
            </a:fld>
            <a:endParaRPr lang="et-EE" dirty="0"/>
          </a:p>
        </p:txBody>
      </p:sp>
      <p:pic>
        <p:nvPicPr>
          <p:cNvPr id="7" name="Picture 6" descr="A graph with orange bars&#10;&#10;AI-generated content may be incorrect.">
            <a:extLst>
              <a:ext uri="{FF2B5EF4-FFF2-40B4-BE49-F238E27FC236}">
                <a16:creationId xmlns:a16="http://schemas.microsoft.com/office/drawing/2014/main" id="{CA3F316F-A270-5C0E-2395-0C772E237C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809" y="4467537"/>
            <a:ext cx="7010399" cy="232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697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5E43BE-CBC7-CE8C-C9D9-C4EB30712B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 err="1"/>
              <a:t>Case</a:t>
            </a:r>
            <a:r>
              <a:rPr lang="et-EE" dirty="0"/>
              <a:t> </a:t>
            </a:r>
            <a:r>
              <a:rPr lang="et-EE" dirty="0" err="1"/>
              <a:t>Example</a:t>
            </a:r>
            <a:r>
              <a:rPr lang="et-EE" dirty="0"/>
              <a:t> / Group </a:t>
            </a:r>
            <a:r>
              <a:rPr lang="et-EE" dirty="0" err="1"/>
              <a:t>Exercise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7BCEC2-2B33-654D-69DD-52CECB8067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9425" y="1576024"/>
            <a:ext cx="4313070" cy="3940539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en-US" sz="1600" dirty="0"/>
              <a:t>Rank the measures from 1 (highest priority) to 6 (lowest priority).</a:t>
            </a:r>
            <a:endParaRPr lang="et-EE" sz="1600" dirty="0"/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en-US" sz="1600" dirty="0"/>
              <a:t>Justify your choices considering:</a:t>
            </a:r>
            <a:endParaRPr lang="et-EE" sz="1600" dirty="0"/>
          </a:p>
          <a:p>
            <a:pPr lvl="1">
              <a:spcBef>
                <a:spcPts val="1200"/>
              </a:spcBef>
            </a:pPr>
            <a:r>
              <a:rPr lang="en-US" sz="1400" dirty="0"/>
              <a:t>Payback time</a:t>
            </a:r>
            <a:endParaRPr lang="et-EE" sz="1400" dirty="0"/>
          </a:p>
          <a:p>
            <a:pPr lvl="1">
              <a:spcBef>
                <a:spcPts val="1200"/>
              </a:spcBef>
            </a:pPr>
            <a:r>
              <a:rPr lang="en-US" sz="1400" dirty="0"/>
              <a:t>Risk/complexity of implementation</a:t>
            </a:r>
            <a:endParaRPr lang="et-EE" sz="1400" dirty="0"/>
          </a:p>
          <a:p>
            <a:pPr lvl="1">
              <a:spcBef>
                <a:spcPts val="1200"/>
              </a:spcBef>
            </a:pPr>
            <a:r>
              <a:rPr lang="en-US" sz="1400" dirty="0"/>
              <a:t>Strategic impact (e.g., comfort, visibility, ESG)</a:t>
            </a:r>
            <a:endParaRPr lang="et-EE" sz="1400" dirty="0"/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en-US" sz="1600" dirty="0"/>
              <a:t>Which one would you implement first, and why?</a:t>
            </a:r>
            <a:endParaRPr lang="et-EE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68F69-56F8-580A-D00B-F53BE93E4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51</a:t>
            </a:fld>
            <a:endParaRPr lang="et-EE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7D183A-4D56-B9CB-3C77-A233F892E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155548"/>
              </p:ext>
            </p:extLst>
          </p:nvPr>
        </p:nvGraphicFramePr>
        <p:xfrm>
          <a:off x="5112186" y="1576024"/>
          <a:ext cx="6600390" cy="39814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20078">
                  <a:extLst>
                    <a:ext uri="{9D8B030D-6E8A-4147-A177-3AD203B41FA5}">
                      <a16:colId xmlns:a16="http://schemas.microsoft.com/office/drawing/2014/main" val="1970285003"/>
                    </a:ext>
                  </a:extLst>
                </a:gridCol>
                <a:gridCol w="1320078">
                  <a:extLst>
                    <a:ext uri="{9D8B030D-6E8A-4147-A177-3AD203B41FA5}">
                      <a16:colId xmlns:a16="http://schemas.microsoft.com/office/drawing/2014/main" val="3394263029"/>
                    </a:ext>
                  </a:extLst>
                </a:gridCol>
                <a:gridCol w="1320078">
                  <a:extLst>
                    <a:ext uri="{9D8B030D-6E8A-4147-A177-3AD203B41FA5}">
                      <a16:colId xmlns:a16="http://schemas.microsoft.com/office/drawing/2014/main" val="1528600788"/>
                    </a:ext>
                  </a:extLst>
                </a:gridCol>
                <a:gridCol w="1320078">
                  <a:extLst>
                    <a:ext uri="{9D8B030D-6E8A-4147-A177-3AD203B41FA5}">
                      <a16:colId xmlns:a16="http://schemas.microsoft.com/office/drawing/2014/main" val="3210609776"/>
                    </a:ext>
                  </a:extLst>
                </a:gridCol>
                <a:gridCol w="1320078">
                  <a:extLst>
                    <a:ext uri="{9D8B030D-6E8A-4147-A177-3AD203B41FA5}">
                      <a16:colId xmlns:a16="http://schemas.microsoft.com/office/drawing/2014/main" val="3775640877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r>
                        <a:rPr lang="et-EE" sz="1000" b="1">
                          <a:solidFill>
                            <a:schemeClr val="accent1"/>
                          </a:solidFill>
                        </a:rPr>
                        <a:t>Measure</a:t>
                      </a:r>
                      <a:endParaRPr lang="et-EE" sz="1000">
                        <a:solidFill>
                          <a:schemeClr val="accent1"/>
                        </a:solidFill>
                      </a:endParaRPr>
                    </a:p>
                  </a:txBody>
                  <a:tcPr marL="52387" marR="52387" marT="26194" marB="261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t-EE" sz="1000" b="1">
                          <a:solidFill>
                            <a:schemeClr val="accent1"/>
                          </a:solidFill>
                        </a:rPr>
                        <a:t>Investment Cost (€)</a:t>
                      </a:r>
                      <a:endParaRPr lang="et-EE" sz="1000">
                        <a:solidFill>
                          <a:schemeClr val="accent1"/>
                        </a:solidFill>
                      </a:endParaRPr>
                    </a:p>
                  </a:txBody>
                  <a:tcPr marL="52387" marR="52387" marT="26194" marB="2619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t-EE" sz="1000" b="1">
                          <a:solidFill>
                            <a:schemeClr val="accent1"/>
                          </a:solidFill>
                        </a:rPr>
                        <a:t>Annual Savings (€)</a:t>
                      </a:r>
                      <a:endParaRPr lang="et-EE" sz="1000">
                        <a:solidFill>
                          <a:schemeClr val="accent1"/>
                        </a:solidFill>
                      </a:endParaRPr>
                    </a:p>
                  </a:txBody>
                  <a:tcPr marL="52387" marR="52387" marT="26194" marB="2619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t-EE" sz="1000" b="1">
                          <a:solidFill>
                            <a:schemeClr val="accent1"/>
                          </a:solidFill>
                        </a:rPr>
                        <a:t>Simple Payback (years)</a:t>
                      </a:r>
                      <a:endParaRPr lang="et-EE" sz="1000">
                        <a:solidFill>
                          <a:schemeClr val="accent1"/>
                        </a:solidFill>
                      </a:endParaRPr>
                    </a:p>
                  </a:txBody>
                  <a:tcPr marL="52387" marR="52387" marT="26194" marB="2619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t-EE" sz="1000" b="1">
                          <a:solidFill>
                            <a:schemeClr val="accent1"/>
                          </a:solidFill>
                        </a:rPr>
                        <a:t>Notes</a:t>
                      </a:r>
                      <a:endParaRPr lang="et-EE" sz="1000">
                        <a:solidFill>
                          <a:schemeClr val="accent1"/>
                        </a:solidFill>
                      </a:endParaRPr>
                    </a:p>
                  </a:txBody>
                  <a:tcPr marL="52387" marR="52387" marT="26194" marB="2619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72666598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r>
                        <a:rPr lang="et-EE" sz="1000">
                          <a:solidFill>
                            <a:schemeClr val="accent1"/>
                          </a:solidFill>
                        </a:rPr>
                        <a:t>LED Lighting Retrofit</a:t>
                      </a:r>
                    </a:p>
                  </a:txBody>
                  <a:tcPr marL="52387" marR="52387" marT="26194" marB="261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t-EE" sz="1000">
                          <a:solidFill>
                            <a:schemeClr val="accent1"/>
                          </a:solidFill>
                        </a:rPr>
                        <a:t>10,000</a:t>
                      </a:r>
                    </a:p>
                  </a:txBody>
                  <a:tcPr marL="52387" marR="52387" marT="26194" marB="26194" anchor="ctr"/>
                </a:tc>
                <a:tc>
                  <a:txBody>
                    <a:bodyPr/>
                    <a:lstStyle/>
                    <a:p>
                      <a:r>
                        <a:rPr lang="et-EE" sz="1000">
                          <a:solidFill>
                            <a:schemeClr val="accent1"/>
                          </a:solidFill>
                        </a:rPr>
                        <a:t>4,000</a:t>
                      </a:r>
                    </a:p>
                  </a:txBody>
                  <a:tcPr marL="52387" marR="52387" marT="26194" marB="26194" anchor="ctr"/>
                </a:tc>
                <a:tc>
                  <a:txBody>
                    <a:bodyPr/>
                    <a:lstStyle/>
                    <a:p>
                      <a:r>
                        <a:rPr lang="et-EE" sz="1000">
                          <a:solidFill>
                            <a:schemeClr val="accent1"/>
                          </a:solidFill>
                        </a:rPr>
                        <a:t>2.5</a:t>
                      </a:r>
                    </a:p>
                  </a:txBody>
                  <a:tcPr marL="52387" marR="52387" marT="26194" marB="26194" anchor="ctr"/>
                </a:tc>
                <a:tc>
                  <a:txBody>
                    <a:bodyPr/>
                    <a:lstStyle/>
                    <a:p>
                      <a:r>
                        <a:rPr lang="et-EE" sz="1000">
                          <a:solidFill>
                            <a:schemeClr val="accent1"/>
                          </a:solidFill>
                        </a:rPr>
                        <a:t>Low risk, quick installation</a:t>
                      </a:r>
                    </a:p>
                  </a:txBody>
                  <a:tcPr marL="52387" marR="52387" marT="26194" marB="2619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81700591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r>
                        <a:rPr lang="et-EE" sz="1000">
                          <a:solidFill>
                            <a:schemeClr val="accent1"/>
                          </a:solidFill>
                        </a:rPr>
                        <a:t>VSD for Pumps</a:t>
                      </a:r>
                    </a:p>
                  </a:txBody>
                  <a:tcPr marL="52387" marR="52387" marT="26194" marB="261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t-EE" sz="1000">
                          <a:solidFill>
                            <a:schemeClr val="accent1"/>
                          </a:solidFill>
                        </a:rPr>
                        <a:t>25,000</a:t>
                      </a:r>
                    </a:p>
                  </a:txBody>
                  <a:tcPr marL="52387" marR="52387" marT="26194" marB="26194" anchor="ctr"/>
                </a:tc>
                <a:tc>
                  <a:txBody>
                    <a:bodyPr/>
                    <a:lstStyle/>
                    <a:p>
                      <a:r>
                        <a:rPr lang="et-EE" sz="1000" dirty="0">
                          <a:solidFill>
                            <a:schemeClr val="accent1"/>
                          </a:solidFill>
                        </a:rPr>
                        <a:t>7,500</a:t>
                      </a:r>
                    </a:p>
                  </a:txBody>
                  <a:tcPr marL="52387" marR="52387" marT="26194" marB="26194" anchor="ctr"/>
                </a:tc>
                <a:tc>
                  <a:txBody>
                    <a:bodyPr/>
                    <a:lstStyle/>
                    <a:p>
                      <a:r>
                        <a:rPr lang="et-EE" sz="1000">
                          <a:solidFill>
                            <a:schemeClr val="accent1"/>
                          </a:solidFill>
                        </a:rPr>
                        <a:t>3.3</a:t>
                      </a:r>
                    </a:p>
                  </a:txBody>
                  <a:tcPr marL="52387" marR="52387" marT="26194" marB="26194" anchor="ctr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chemeClr val="accent1"/>
                          </a:solidFill>
                        </a:rPr>
                        <a:t>Medium risk, high savings potential</a:t>
                      </a:r>
                    </a:p>
                  </a:txBody>
                  <a:tcPr marL="52387" marR="52387" marT="26194" marB="2619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55740853"/>
                  </a:ext>
                </a:extLst>
              </a:tr>
              <a:tr h="366712">
                <a:tc>
                  <a:txBody>
                    <a:bodyPr/>
                    <a:lstStyle/>
                    <a:p>
                      <a:r>
                        <a:rPr lang="et-EE" sz="1000">
                          <a:solidFill>
                            <a:schemeClr val="accent1"/>
                          </a:solidFill>
                        </a:rPr>
                        <a:t>Steam Trap Maintenance</a:t>
                      </a:r>
                    </a:p>
                  </a:txBody>
                  <a:tcPr marL="52387" marR="52387" marT="26194" marB="261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t-EE" sz="1000">
                          <a:solidFill>
                            <a:schemeClr val="accent1"/>
                          </a:solidFill>
                        </a:rPr>
                        <a:t>5,000</a:t>
                      </a:r>
                    </a:p>
                  </a:txBody>
                  <a:tcPr marL="52387" marR="52387" marT="26194" marB="26194" anchor="ctr"/>
                </a:tc>
                <a:tc>
                  <a:txBody>
                    <a:bodyPr/>
                    <a:lstStyle/>
                    <a:p>
                      <a:r>
                        <a:rPr lang="et-EE" sz="1000">
                          <a:solidFill>
                            <a:schemeClr val="accent1"/>
                          </a:solidFill>
                        </a:rPr>
                        <a:t>2,500</a:t>
                      </a:r>
                    </a:p>
                  </a:txBody>
                  <a:tcPr marL="52387" marR="52387" marT="26194" marB="26194" anchor="ctr"/>
                </a:tc>
                <a:tc>
                  <a:txBody>
                    <a:bodyPr/>
                    <a:lstStyle/>
                    <a:p>
                      <a:r>
                        <a:rPr lang="et-EE" sz="1000">
                          <a:solidFill>
                            <a:schemeClr val="accent1"/>
                          </a:solidFill>
                        </a:rPr>
                        <a:t>2.0</a:t>
                      </a:r>
                    </a:p>
                  </a:txBody>
                  <a:tcPr marL="52387" marR="52387" marT="26194" marB="26194" anchor="ctr"/>
                </a:tc>
                <a:tc>
                  <a:txBody>
                    <a:bodyPr/>
                    <a:lstStyle/>
                    <a:p>
                      <a:r>
                        <a:rPr lang="et-EE" sz="1000">
                          <a:solidFill>
                            <a:schemeClr val="accent1"/>
                          </a:solidFill>
                        </a:rPr>
                        <a:t>Quick win, low cost</a:t>
                      </a:r>
                    </a:p>
                  </a:txBody>
                  <a:tcPr marL="52387" marR="52387" marT="26194" marB="2619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18353274"/>
                  </a:ext>
                </a:extLst>
              </a:tr>
              <a:tr h="681037">
                <a:tc>
                  <a:txBody>
                    <a:bodyPr/>
                    <a:lstStyle/>
                    <a:p>
                      <a:r>
                        <a:rPr lang="et-EE" sz="1000">
                          <a:solidFill>
                            <a:schemeClr val="accent1"/>
                          </a:solidFill>
                        </a:rPr>
                        <a:t>Heat Recovery from Compressor</a:t>
                      </a:r>
                    </a:p>
                  </a:txBody>
                  <a:tcPr marL="52387" marR="52387" marT="26194" marB="261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t-EE" sz="1000">
                          <a:solidFill>
                            <a:schemeClr val="accent1"/>
                          </a:solidFill>
                        </a:rPr>
                        <a:t>18,000</a:t>
                      </a:r>
                    </a:p>
                  </a:txBody>
                  <a:tcPr marL="52387" marR="52387" marT="26194" marB="26194" anchor="ctr"/>
                </a:tc>
                <a:tc>
                  <a:txBody>
                    <a:bodyPr/>
                    <a:lstStyle/>
                    <a:p>
                      <a:r>
                        <a:rPr lang="et-EE" sz="1000">
                          <a:solidFill>
                            <a:schemeClr val="accent1"/>
                          </a:solidFill>
                        </a:rPr>
                        <a:t>6,000</a:t>
                      </a:r>
                    </a:p>
                  </a:txBody>
                  <a:tcPr marL="52387" marR="52387" marT="26194" marB="26194" anchor="ctr"/>
                </a:tc>
                <a:tc>
                  <a:txBody>
                    <a:bodyPr/>
                    <a:lstStyle/>
                    <a:p>
                      <a:r>
                        <a:rPr lang="et-EE" sz="1000">
                          <a:solidFill>
                            <a:schemeClr val="accent1"/>
                          </a:solidFill>
                        </a:rPr>
                        <a:t>3.0</a:t>
                      </a:r>
                    </a:p>
                  </a:txBody>
                  <a:tcPr marL="52387" marR="52387" marT="26194" marB="26194" anchor="ctr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chemeClr val="accent1"/>
                          </a:solidFill>
                        </a:rPr>
                        <a:t>Moderate risk, reduces space heating needs</a:t>
                      </a:r>
                    </a:p>
                  </a:txBody>
                  <a:tcPr marL="52387" marR="52387" marT="26194" marB="2619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17081382"/>
                  </a:ext>
                </a:extLst>
              </a:tr>
              <a:tr h="681037"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chemeClr val="accent1"/>
                          </a:solidFill>
                        </a:rPr>
                        <a:t>Compressed Air Leak Detection &amp; Fix</a:t>
                      </a:r>
                    </a:p>
                  </a:txBody>
                  <a:tcPr marL="52387" marR="52387" marT="26194" marB="261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t-EE" sz="1000">
                          <a:solidFill>
                            <a:schemeClr val="accent1"/>
                          </a:solidFill>
                        </a:rPr>
                        <a:t>8,000</a:t>
                      </a:r>
                    </a:p>
                  </a:txBody>
                  <a:tcPr marL="52387" marR="52387" marT="26194" marB="26194" anchor="ctr"/>
                </a:tc>
                <a:tc>
                  <a:txBody>
                    <a:bodyPr/>
                    <a:lstStyle/>
                    <a:p>
                      <a:r>
                        <a:rPr lang="et-EE" sz="1000">
                          <a:solidFill>
                            <a:schemeClr val="accent1"/>
                          </a:solidFill>
                        </a:rPr>
                        <a:t>3,500</a:t>
                      </a:r>
                    </a:p>
                  </a:txBody>
                  <a:tcPr marL="52387" marR="52387" marT="26194" marB="26194" anchor="ctr"/>
                </a:tc>
                <a:tc>
                  <a:txBody>
                    <a:bodyPr/>
                    <a:lstStyle/>
                    <a:p>
                      <a:r>
                        <a:rPr lang="et-EE" sz="1000">
                          <a:solidFill>
                            <a:schemeClr val="accent1"/>
                          </a:solidFill>
                        </a:rPr>
                        <a:t>2.3</a:t>
                      </a:r>
                    </a:p>
                  </a:txBody>
                  <a:tcPr marL="52387" marR="52387" marT="26194" marB="26194" anchor="ctr"/>
                </a:tc>
                <a:tc>
                  <a:txBody>
                    <a:bodyPr/>
                    <a:lstStyle/>
                    <a:p>
                      <a:r>
                        <a:rPr lang="et-EE" sz="1000">
                          <a:solidFill>
                            <a:schemeClr val="accent1"/>
                          </a:solidFill>
                        </a:rPr>
                        <a:t>Depends on maintenance culture</a:t>
                      </a:r>
                    </a:p>
                  </a:txBody>
                  <a:tcPr marL="52387" marR="52387" marT="26194" marB="2619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16476042"/>
                  </a:ext>
                </a:extLst>
              </a:tr>
              <a:tr h="681037">
                <a:tc>
                  <a:txBody>
                    <a:bodyPr/>
                    <a:lstStyle/>
                    <a:p>
                      <a:r>
                        <a:rPr lang="et-EE" sz="1000">
                          <a:solidFill>
                            <a:schemeClr val="accent1"/>
                          </a:solidFill>
                        </a:rPr>
                        <a:t>Building Insulation Upgrade</a:t>
                      </a:r>
                    </a:p>
                  </a:txBody>
                  <a:tcPr marL="52387" marR="52387" marT="26194" marB="261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t-EE" sz="1000">
                          <a:solidFill>
                            <a:schemeClr val="accent1"/>
                          </a:solidFill>
                        </a:rPr>
                        <a:t>30,000</a:t>
                      </a:r>
                    </a:p>
                  </a:txBody>
                  <a:tcPr marL="52387" marR="52387" marT="26194" marB="26194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t-EE" sz="1000">
                          <a:solidFill>
                            <a:schemeClr val="accent1"/>
                          </a:solidFill>
                        </a:rPr>
                        <a:t>6,000</a:t>
                      </a:r>
                    </a:p>
                  </a:txBody>
                  <a:tcPr marL="52387" marR="52387" marT="26194" marB="26194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t-EE" sz="1000">
                          <a:solidFill>
                            <a:schemeClr val="accent1"/>
                          </a:solidFill>
                        </a:rPr>
                        <a:t>5.0</a:t>
                      </a:r>
                    </a:p>
                  </a:txBody>
                  <a:tcPr marL="52387" marR="52387" marT="26194" marB="26194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t-EE" sz="1000" dirty="0" err="1">
                          <a:solidFill>
                            <a:schemeClr val="accent1"/>
                          </a:solidFill>
                        </a:rPr>
                        <a:t>High</a:t>
                      </a:r>
                      <a:r>
                        <a:rPr lang="et-EE" sz="1000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et-EE" sz="1000" dirty="0" err="1">
                          <a:solidFill>
                            <a:schemeClr val="accent1"/>
                          </a:solidFill>
                        </a:rPr>
                        <a:t>investment</a:t>
                      </a:r>
                      <a:r>
                        <a:rPr lang="et-EE" sz="1000" dirty="0">
                          <a:solidFill>
                            <a:schemeClr val="accent1"/>
                          </a:solidFill>
                        </a:rPr>
                        <a:t>, </a:t>
                      </a:r>
                      <a:r>
                        <a:rPr lang="et-EE" sz="1000" dirty="0" err="1">
                          <a:solidFill>
                            <a:schemeClr val="accent1"/>
                          </a:solidFill>
                        </a:rPr>
                        <a:t>long</a:t>
                      </a:r>
                      <a:r>
                        <a:rPr lang="et-EE" sz="1000" dirty="0">
                          <a:solidFill>
                            <a:schemeClr val="accent1"/>
                          </a:solidFill>
                        </a:rPr>
                        <a:t>-term </a:t>
                      </a:r>
                      <a:r>
                        <a:rPr lang="et-EE" sz="1000" dirty="0" err="1">
                          <a:solidFill>
                            <a:schemeClr val="accent1"/>
                          </a:solidFill>
                        </a:rPr>
                        <a:t>benefit</a:t>
                      </a:r>
                      <a:endParaRPr lang="et-EE" sz="1000" dirty="0">
                        <a:solidFill>
                          <a:schemeClr val="accent1"/>
                        </a:solidFill>
                      </a:endParaRPr>
                    </a:p>
                  </a:txBody>
                  <a:tcPr marL="52387" marR="52387" marT="26194" marB="2619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6901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86020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DF8683-C151-C70C-41F1-7203112385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 err="1"/>
              <a:t>Barriers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Implementation</a:t>
            </a:r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2D28A-63AA-9EC3-A432-7D770A97C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52</a:t>
            </a:fld>
            <a:endParaRPr lang="et-EE" dirty="0"/>
          </a:p>
        </p:txBody>
      </p:sp>
      <p:pic>
        <p:nvPicPr>
          <p:cNvPr id="8" name="Picture 7" descr="A screenshot of a phone&#10;&#10;AI-generated content may be incorrect.">
            <a:extLst>
              <a:ext uri="{FF2B5EF4-FFF2-40B4-BE49-F238E27FC236}">
                <a16:creationId xmlns:a16="http://schemas.microsoft.com/office/drawing/2014/main" id="{3FD1F043-4F1C-5987-64E1-7D4108C9C6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785"/>
          <a:stretch>
            <a:fillRect/>
          </a:stretch>
        </p:blipFill>
        <p:spPr>
          <a:xfrm>
            <a:off x="4225692" y="1288533"/>
            <a:ext cx="4117398" cy="513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924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EEAC7-CF15-FA23-FF83-FA9C84C29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949D03-79F6-1FF8-1EA9-247E848330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6278" y="4285303"/>
            <a:ext cx="10159444" cy="971053"/>
          </a:xfrm>
        </p:spPr>
        <p:txBody>
          <a:bodyPr>
            <a:normAutofit/>
          </a:bodyPr>
          <a:lstStyle/>
          <a:p>
            <a:r>
              <a:rPr lang="et-EE" noProof="0" dirty="0"/>
              <a:t>7</a:t>
            </a:r>
            <a:r>
              <a:rPr lang="en-US" noProof="0" dirty="0"/>
              <a:t>. Reporting, Follow-Up, and Continuous Improvement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085C3-1AD9-3507-25B4-96207CA64F96}"/>
              </a:ext>
            </a:extLst>
          </p:cNvPr>
          <p:cNvSpPr txBox="1">
            <a:spLocks/>
          </p:cNvSpPr>
          <p:nvPr/>
        </p:nvSpPr>
        <p:spPr>
          <a:xfrm>
            <a:off x="4198716" y="5188086"/>
            <a:ext cx="4859825" cy="166991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58775" indent="-358775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lang="en-US" altLang="en-US" sz="1800" kern="1200" dirty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8775" indent="-358775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775" indent="-3587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Findings</a:t>
            </a:r>
            <a:endParaRPr lang="et-EE" sz="1600" noProof="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Communication</a:t>
            </a:r>
            <a:endParaRPr lang="et-EE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ISO</a:t>
            </a:r>
            <a:endParaRPr lang="et-EE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Monitoring</a:t>
            </a:r>
            <a:endParaRPr lang="et-EE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noProof="0" dirty="0">
                <a:solidFill>
                  <a:schemeClr val="accent1">
                    <a:lumMod val="75000"/>
                  </a:schemeClr>
                </a:solidFill>
              </a:rPr>
              <a:t>Feedback</a:t>
            </a:r>
            <a:endParaRPr lang="et-EE" sz="1600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3358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2F4B23-F2F9-F965-8C90-1C0B476781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Structure of an Effective Audit Report</a:t>
            </a:r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017EF-5FEB-9C82-FE37-8A3B2B6FC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54</a:t>
            </a:fld>
            <a:endParaRPr lang="et-E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4D47B8-BFCE-B7B5-6AE6-E3649E916B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101" y="1040096"/>
            <a:ext cx="6958519" cy="58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225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AE60F9-FA85-7AE4-CE0A-9E18197AB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 err="1"/>
              <a:t>Communicating</a:t>
            </a:r>
            <a:r>
              <a:rPr lang="et-EE" dirty="0"/>
              <a:t> Audit </a:t>
            </a:r>
            <a:r>
              <a:rPr lang="et-EE" dirty="0" err="1"/>
              <a:t>Results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AC973-F752-BAFE-BB21-A304560BC7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Tailoring communication to different audiences: management vs technical staff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n-US" dirty="0"/>
              <a:t>Use of visuals: Sankey diagrams, summary tables, dashboards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n-US" dirty="0"/>
              <a:t>Highlighting business impacts (cost savings, risk reduction, compliance)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n-US" dirty="0"/>
              <a:t>Importance of clear, actionable language</a:t>
            </a:r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85420-F2D9-D8DA-730A-1ED1DA481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55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0073218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0F34A2-6209-517B-C932-B4AEFD9608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 err="1"/>
              <a:t>Integration</a:t>
            </a:r>
            <a:r>
              <a:rPr lang="et-EE" dirty="0"/>
              <a:t> </a:t>
            </a:r>
            <a:r>
              <a:rPr lang="et-EE" dirty="0" err="1"/>
              <a:t>into</a:t>
            </a:r>
            <a:r>
              <a:rPr lang="et-EE" dirty="0"/>
              <a:t> Management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7FE53-CB06-EB34-DAF6-5C4EF18123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Embedding audit results into continuous improvement loops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n-US" dirty="0"/>
              <a:t>ISO 50001: energy planning, performance indicators, corrective actions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n-US" dirty="0"/>
              <a:t>ISO 14001: resource efficiency in the environmental context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n-US" dirty="0"/>
              <a:t>Linkage to operational and strategic plans</a:t>
            </a:r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36011-09AE-E705-1ED2-8CBB6BA1A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56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3756518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BB1D8A-7057-EE0F-9C9F-ABD0790680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/>
              <a:t>Monitoring and </a:t>
            </a:r>
            <a:r>
              <a:rPr lang="et-EE" dirty="0" err="1"/>
              <a:t>Feedback</a:t>
            </a:r>
            <a:r>
              <a:rPr lang="et-EE" dirty="0"/>
              <a:t> </a:t>
            </a:r>
            <a:r>
              <a:rPr lang="et-EE" dirty="0" err="1"/>
              <a:t>Loops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B87A2-FCA6-280D-A1FD-1B7F1CE242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t-EE" dirty="0" err="1"/>
              <a:t>Establishing</a:t>
            </a:r>
            <a:r>
              <a:rPr lang="et-EE" dirty="0"/>
              <a:t> a </a:t>
            </a:r>
            <a:r>
              <a:rPr lang="et-EE" dirty="0" err="1"/>
              <a:t>monitoring</a:t>
            </a:r>
            <a:r>
              <a:rPr lang="et-EE" dirty="0"/>
              <a:t> </a:t>
            </a:r>
            <a:r>
              <a:rPr lang="et-EE" dirty="0" err="1"/>
              <a:t>plan</a:t>
            </a:r>
            <a:r>
              <a:rPr lang="et-EE" dirty="0"/>
              <a:t>: </a:t>
            </a:r>
            <a:r>
              <a:rPr lang="et-EE" dirty="0" err="1"/>
              <a:t>KPIs</a:t>
            </a:r>
            <a:r>
              <a:rPr lang="et-EE" dirty="0"/>
              <a:t>, </a:t>
            </a:r>
            <a:r>
              <a:rPr lang="et-EE" dirty="0" err="1"/>
              <a:t>frequency</a:t>
            </a:r>
            <a:r>
              <a:rPr lang="et-EE" dirty="0"/>
              <a:t>, </a:t>
            </a:r>
            <a:r>
              <a:rPr lang="et-EE" dirty="0" err="1"/>
              <a:t>responsibilities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t-EE" dirty="0"/>
              <a:t>Tools: SCADA, </a:t>
            </a:r>
            <a:r>
              <a:rPr lang="et-EE" dirty="0" err="1"/>
              <a:t>IoT</a:t>
            </a:r>
            <a:r>
              <a:rPr lang="et-EE" dirty="0"/>
              <a:t>, </a:t>
            </a:r>
            <a:r>
              <a:rPr lang="et-EE" dirty="0" err="1"/>
              <a:t>smart</a:t>
            </a:r>
            <a:r>
              <a:rPr lang="et-EE" dirty="0"/>
              <a:t> </a:t>
            </a:r>
            <a:r>
              <a:rPr lang="et-EE" dirty="0" err="1"/>
              <a:t>meters</a:t>
            </a:r>
            <a:r>
              <a:rPr lang="et-EE" dirty="0"/>
              <a:t>, </a:t>
            </a:r>
            <a:r>
              <a:rPr lang="et-EE" dirty="0" err="1"/>
              <a:t>energy</a:t>
            </a:r>
            <a:r>
              <a:rPr lang="et-EE" dirty="0"/>
              <a:t> </a:t>
            </a:r>
            <a:r>
              <a:rPr lang="et-EE" dirty="0" err="1"/>
              <a:t>dashboards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t-EE" dirty="0" err="1"/>
              <a:t>Feedback</a:t>
            </a:r>
            <a:r>
              <a:rPr lang="et-EE" dirty="0"/>
              <a:t> </a:t>
            </a:r>
            <a:r>
              <a:rPr lang="et-EE" dirty="0" err="1"/>
              <a:t>mechanisms</a:t>
            </a:r>
            <a:r>
              <a:rPr lang="et-EE" dirty="0"/>
              <a:t>: </a:t>
            </a:r>
            <a:r>
              <a:rPr lang="et-EE" dirty="0" err="1"/>
              <a:t>regular</a:t>
            </a:r>
            <a:r>
              <a:rPr lang="et-EE" dirty="0"/>
              <a:t> </a:t>
            </a:r>
            <a:r>
              <a:rPr lang="et-EE" dirty="0" err="1"/>
              <a:t>reviews</a:t>
            </a:r>
            <a:r>
              <a:rPr lang="et-EE" dirty="0"/>
              <a:t>, </a:t>
            </a:r>
            <a:r>
              <a:rPr lang="et-EE" dirty="0" err="1"/>
              <a:t>updates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action</a:t>
            </a:r>
            <a:r>
              <a:rPr lang="et-EE" dirty="0"/>
              <a:t> </a:t>
            </a:r>
            <a:r>
              <a:rPr lang="et-EE" dirty="0" err="1"/>
              <a:t>plans</a:t>
            </a:r>
            <a:endParaRPr lang="et-EE" dirty="0"/>
          </a:p>
          <a:p>
            <a:pPr>
              <a:lnSpc>
                <a:spcPct val="150000"/>
              </a:lnSpc>
            </a:pPr>
            <a:r>
              <a:rPr lang="et-EE" dirty="0" err="1"/>
              <a:t>Learning</a:t>
            </a:r>
            <a:r>
              <a:rPr lang="et-EE" dirty="0"/>
              <a:t> </a:t>
            </a:r>
            <a:r>
              <a:rPr lang="et-EE" dirty="0" err="1"/>
              <a:t>cycle</a:t>
            </a:r>
            <a:r>
              <a:rPr lang="et-EE" dirty="0"/>
              <a:t>: </a:t>
            </a:r>
            <a:r>
              <a:rPr lang="et-EE" dirty="0" err="1"/>
              <a:t>Plan</a:t>
            </a:r>
            <a:r>
              <a:rPr lang="et-EE" dirty="0"/>
              <a:t> → Do → </a:t>
            </a:r>
            <a:r>
              <a:rPr lang="et-EE" dirty="0" err="1"/>
              <a:t>Check</a:t>
            </a:r>
            <a:r>
              <a:rPr lang="et-EE" dirty="0"/>
              <a:t> → </a:t>
            </a:r>
            <a:r>
              <a:rPr lang="et-EE" dirty="0" err="1"/>
              <a:t>Act</a:t>
            </a:r>
            <a:r>
              <a:rPr lang="et-EE" dirty="0"/>
              <a:t> (PDCA)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168DC-EBBC-1573-3293-05551F499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57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2084226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F41E47-0D6B-712C-B5A3-EC9C9331A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 err="1"/>
              <a:t>References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EEF9C-9F26-E69C-61CF-6E1CCA462B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600" dirty="0"/>
              <a:t>E</a:t>
            </a:r>
            <a:r>
              <a:rPr lang="et-EE" sz="1600" dirty="0" err="1"/>
              <a:t>nergy</a:t>
            </a:r>
            <a:r>
              <a:rPr lang="et-EE" sz="1600" dirty="0"/>
              <a:t> </a:t>
            </a:r>
            <a:r>
              <a:rPr lang="et-EE" sz="1600" dirty="0" err="1"/>
              <a:t>audits</a:t>
            </a:r>
            <a:r>
              <a:rPr lang="et-EE" sz="1600" dirty="0"/>
              <a:t>. (2020). </a:t>
            </a:r>
            <a:r>
              <a:rPr lang="en-US" sz="1600" dirty="0"/>
              <a:t>Practical guide</a:t>
            </a:r>
            <a:r>
              <a:rPr lang="et-EE" sz="1600" dirty="0"/>
              <a:t> </a:t>
            </a:r>
            <a:r>
              <a:rPr lang="en-US" sz="1600" dirty="0"/>
              <a:t>for more energy</a:t>
            </a:r>
            <a:r>
              <a:rPr lang="et-EE" sz="1600" dirty="0"/>
              <a:t> </a:t>
            </a:r>
            <a:r>
              <a:rPr lang="en-US" sz="1600" dirty="0"/>
              <a:t>efficient business</a:t>
            </a:r>
            <a:r>
              <a:rPr lang="et-EE" sz="1600" dirty="0"/>
              <a:t> [https://leap4sme.eu/wp-content/uploads/2022/11/LEAP4SME_Energy_Audits_Booklet_web.pdf]</a:t>
            </a:r>
          </a:p>
          <a:p>
            <a:r>
              <a:rPr lang="en-US" sz="1600" dirty="0" err="1"/>
              <a:t>Kanoglu</a:t>
            </a:r>
            <a:r>
              <a:rPr lang="en-US" sz="1600" dirty="0"/>
              <a:t>, M., &amp; Gengel, Y. A. (2020). Energy efficiency and management for engineers. McGraw-Hill Education.</a:t>
            </a:r>
            <a:endParaRPr lang="et-EE" sz="1600" dirty="0"/>
          </a:p>
          <a:p>
            <a:r>
              <a:rPr lang="en-US" sz="1600" dirty="0"/>
              <a:t>Kaya,</a:t>
            </a:r>
            <a:r>
              <a:rPr lang="et-EE" sz="1600" dirty="0"/>
              <a:t> D.,</a:t>
            </a:r>
            <a:r>
              <a:rPr lang="en-US" sz="1600" dirty="0"/>
              <a:t> Kılıç, F</a:t>
            </a:r>
            <a:r>
              <a:rPr lang="et-EE" sz="1600" dirty="0"/>
              <a:t>. </a:t>
            </a:r>
            <a:r>
              <a:rPr lang="en-US" sz="1600" dirty="0"/>
              <a:t>Ç</a:t>
            </a:r>
            <a:r>
              <a:rPr lang="et-EE" sz="1600" dirty="0"/>
              <a:t>., </a:t>
            </a:r>
            <a:r>
              <a:rPr lang="en-US" sz="1600" dirty="0"/>
              <a:t>Öztürk</a:t>
            </a:r>
            <a:r>
              <a:rPr lang="et-EE" sz="1600" dirty="0"/>
              <a:t>, H.H. (2021). </a:t>
            </a:r>
            <a:r>
              <a:rPr lang="en-US" sz="1600" dirty="0"/>
              <a:t>Energy Management and Energy Efficiency in Industry</a:t>
            </a:r>
            <a:r>
              <a:rPr lang="et-EE" sz="1600" dirty="0"/>
              <a:t>. Springer </a:t>
            </a:r>
            <a:r>
              <a:rPr lang="et-EE" sz="1600" dirty="0" err="1"/>
              <a:t>Cham</a:t>
            </a:r>
            <a:endParaRPr lang="et-EE" sz="1600" dirty="0"/>
          </a:p>
          <a:p>
            <a:r>
              <a:rPr lang="en-US" sz="1600" dirty="0"/>
              <a:t>Krämer, S., &amp; Engell, S. (2018). Resource efficiency of processing plants: Monitoring and improvement. Wiley-VCH.</a:t>
            </a:r>
            <a:endParaRPr lang="et-EE" sz="1600" dirty="0"/>
          </a:p>
          <a:p>
            <a:r>
              <a:rPr lang="en-US" sz="1600" dirty="0"/>
              <a:t>Roosa</a:t>
            </a:r>
            <a:r>
              <a:rPr lang="et-EE" sz="1600" dirty="0"/>
              <a:t>, S.A.</a:t>
            </a:r>
            <a:r>
              <a:rPr lang="en-US" sz="1600" dirty="0"/>
              <a:t>, Doty</a:t>
            </a:r>
            <a:r>
              <a:rPr lang="et-EE" sz="1600" dirty="0"/>
              <a:t>, S.</a:t>
            </a:r>
            <a:r>
              <a:rPr lang="en-US" sz="1600" dirty="0"/>
              <a:t>, Turner,</a:t>
            </a:r>
            <a:r>
              <a:rPr lang="et-EE" sz="1600" dirty="0"/>
              <a:t> W. C.,</a:t>
            </a:r>
            <a:r>
              <a:rPr lang="en-US" sz="1600" dirty="0"/>
              <a:t> Ph.D.</a:t>
            </a:r>
            <a:r>
              <a:rPr lang="et-EE" sz="1600" dirty="0"/>
              <a:t> Energy Management </a:t>
            </a:r>
            <a:r>
              <a:rPr lang="et-EE" sz="1600" dirty="0" err="1"/>
              <a:t>Handbook</a:t>
            </a:r>
            <a:r>
              <a:rPr lang="et-EE" sz="1600" dirty="0"/>
              <a:t>. (2018). River Publishers.  </a:t>
            </a:r>
          </a:p>
          <a:p>
            <a:endParaRPr lang="et-EE" sz="1600" dirty="0"/>
          </a:p>
          <a:p>
            <a:endParaRPr lang="et-EE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40F33-A273-8BB5-F422-EABB16012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t-EE" smtClean="0"/>
              <a:t>58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775442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5FF0D4-E71E-FA73-91F7-DA4B0F4F04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Resource vs. Energy Efficiency: </a:t>
            </a:r>
          </a:p>
          <a:p>
            <a:r>
              <a:rPr lang="en-US" noProof="0" dirty="0"/>
              <a:t>understanding the difference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918A3C-A3F1-DC29-F6C7-21A1856EB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n-US" noProof="0" smtClean="0"/>
              <a:t>6</a:t>
            </a:fld>
            <a:endParaRPr lang="en-US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7B8839-5480-9ACF-E5D4-DA84E15545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473" y="1256930"/>
            <a:ext cx="9853102" cy="560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63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423E37-69EE-9690-226A-38651DE9AA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Audit Types and 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268FB-529F-DC9E-48FD-15BD2B6A7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n-US" noProof="0" smtClean="0"/>
              <a:t>7</a:t>
            </a:fld>
            <a:endParaRPr lang="en-US" noProof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225966F-6739-0FA6-041C-1D05B3EA8E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365740"/>
              </p:ext>
            </p:extLst>
          </p:nvPr>
        </p:nvGraphicFramePr>
        <p:xfrm>
          <a:off x="1135632" y="1449736"/>
          <a:ext cx="10806986" cy="3352737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591241">
                  <a:extLst>
                    <a:ext uri="{9D8B030D-6E8A-4147-A177-3AD203B41FA5}">
                      <a16:colId xmlns:a16="http://schemas.microsoft.com/office/drawing/2014/main" val="3696719965"/>
                    </a:ext>
                  </a:extLst>
                </a:gridCol>
                <a:gridCol w="8215745">
                  <a:extLst>
                    <a:ext uri="{9D8B030D-6E8A-4147-A177-3AD203B41FA5}">
                      <a16:colId xmlns:a16="http://schemas.microsoft.com/office/drawing/2014/main" val="5974843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000" b="1" noProof="0" dirty="0">
                          <a:solidFill>
                            <a:schemeClr val="bg1"/>
                          </a:solidFill>
                        </a:rPr>
                        <a:t>Type of Audit</a:t>
                      </a:r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000" b="1" noProof="0" dirty="0">
                          <a:solidFill>
                            <a:schemeClr val="bg1"/>
                          </a:solidFill>
                        </a:rPr>
                        <a:t>Focus</a:t>
                      </a:r>
                    </a:p>
                  </a:txBody>
                  <a:tcPr anchor="ctr" anchorCtr="1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7310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b="1" noProof="0" dirty="0"/>
                        <a:t>Energy Audit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noProof="0" dirty="0"/>
                        <a:t>Electricity, fuels and thermal energy use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4455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b="1" noProof="0" dirty="0"/>
                        <a:t>Resource Audit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noProof="0" dirty="0"/>
                        <a:t>Energy + water + materials + waste + emissions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1622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b="1" noProof="0" dirty="0"/>
                        <a:t>Utility Audit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noProof="0" dirty="0"/>
                        <a:t>Compressed air, HVAC, steam, lighting..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59688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b="1" noProof="0" dirty="0"/>
                        <a:t>Process Audit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noProof="0" dirty="0"/>
                        <a:t>Material flows, transformation losses, process optimization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54133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b="1" noProof="0" dirty="0"/>
                        <a:t>Compliance Audit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noProof="0" dirty="0"/>
                        <a:t>Legal or ISO-based conformance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3565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6954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20365E-F5A6-2D69-658B-FEE99AD141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574215"/>
            <a:ext cx="10494517" cy="810888"/>
          </a:xfrm>
        </p:spPr>
        <p:txBody>
          <a:bodyPr/>
          <a:lstStyle/>
          <a:p>
            <a:r>
              <a:rPr lang="en-US" noProof="0" dirty="0"/>
              <a:t>Benefits of Audits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49762-64C7-7D56-4341-6B2F873EA5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9424" y="1576024"/>
            <a:ext cx="11172249" cy="394053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70000"/>
              </a:lnSpc>
            </a:pPr>
            <a:r>
              <a:rPr lang="en-US" b="1" noProof="0" dirty="0"/>
              <a:t>Discover cross-resource synergies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1500" noProof="0" dirty="0"/>
              <a:t>	e.g., heat recovery systems simultaneously reduce energy consumption and water treatment</a:t>
            </a:r>
          </a:p>
          <a:p>
            <a:pPr marL="0" indent="0">
              <a:lnSpc>
                <a:spcPct val="170000"/>
              </a:lnSpc>
              <a:buNone/>
            </a:pPr>
            <a:endParaRPr lang="en-US" sz="300" noProof="0" dirty="0"/>
          </a:p>
          <a:p>
            <a:pPr>
              <a:lnSpc>
                <a:spcPct val="170000"/>
              </a:lnSpc>
            </a:pPr>
            <a:r>
              <a:rPr lang="en-US" b="1" noProof="0" dirty="0"/>
              <a:t>Uncover hidden cost sinks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1500" noProof="0" dirty="0"/>
              <a:t>	e.g., </a:t>
            </a:r>
            <a:r>
              <a:rPr lang="en-US" sz="1500" noProof="0" dirty="0" err="1"/>
              <a:t>overcompressed</a:t>
            </a:r>
            <a:r>
              <a:rPr lang="en-US" sz="1500" noProof="0" dirty="0"/>
              <a:t> air, steam leaks, idle motors, standby power consumption</a:t>
            </a:r>
          </a:p>
          <a:p>
            <a:pPr marL="0" indent="0">
              <a:lnSpc>
                <a:spcPct val="170000"/>
              </a:lnSpc>
              <a:buNone/>
            </a:pPr>
            <a:endParaRPr lang="en-US" sz="300" noProof="0" dirty="0"/>
          </a:p>
          <a:p>
            <a:pPr>
              <a:lnSpc>
                <a:spcPct val="170000"/>
              </a:lnSpc>
            </a:pPr>
            <a:r>
              <a:rPr lang="en-US" b="1" noProof="0" dirty="0"/>
              <a:t>Improve KPIs </a:t>
            </a:r>
          </a:p>
          <a:p>
            <a:pPr marL="0" indent="0">
              <a:lnSpc>
                <a:spcPct val="170000"/>
              </a:lnSpc>
              <a:spcBef>
                <a:spcPts val="300"/>
              </a:spcBef>
              <a:buNone/>
            </a:pPr>
            <a:r>
              <a:rPr lang="en-US" noProof="0" dirty="0"/>
              <a:t>	</a:t>
            </a:r>
            <a:r>
              <a:rPr lang="en-US" sz="1500" noProof="0" dirty="0"/>
              <a:t>SEC - Specific Energy Consumption</a:t>
            </a:r>
          </a:p>
          <a:p>
            <a:pPr marL="0" indent="0">
              <a:lnSpc>
                <a:spcPct val="170000"/>
              </a:lnSpc>
              <a:spcBef>
                <a:spcPts val="300"/>
              </a:spcBef>
              <a:buNone/>
            </a:pPr>
            <a:r>
              <a:rPr lang="en-US" sz="1500" noProof="0" dirty="0"/>
              <a:t>	REI - Resource Efficiency Index</a:t>
            </a:r>
          </a:p>
          <a:p>
            <a:pPr marL="0" indent="0">
              <a:lnSpc>
                <a:spcPct val="170000"/>
              </a:lnSpc>
              <a:spcBef>
                <a:spcPts val="300"/>
              </a:spcBef>
              <a:buNone/>
            </a:pPr>
            <a:r>
              <a:rPr lang="en-US" sz="1500" noProof="0" dirty="0"/>
              <a:t>	WPI - Water Productivity Index </a:t>
            </a:r>
          </a:p>
          <a:p>
            <a:pPr>
              <a:lnSpc>
                <a:spcPct val="170000"/>
              </a:lnSpc>
            </a:pPr>
            <a:r>
              <a:rPr lang="en-US" b="1" noProof="0" dirty="0"/>
              <a:t>Enable digital monitoring and control systems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1500" noProof="0" dirty="0"/>
              <a:t>	Real-time REI tracking, automated anomaly detection, predictive maintenance triggers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D0B1F-1B79-E512-8797-2A1D101B3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13814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1F6C6B-4F18-3756-C21D-A88DE648AF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/>
              <a:t>Energy Efficiency: </a:t>
            </a:r>
          </a:p>
          <a:p>
            <a:r>
              <a:rPr lang="en-US" noProof="0" dirty="0"/>
              <a:t>Beyond Energy Savings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7EC61-4E06-66A1-8BC5-95CA65EF6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A1387A-0BB2-46EE-A14A-56A01A39D322}" type="slidenum">
              <a:rPr lang="en-US" noProof="0" smtClean="0"/>
              <a:t>9</a:t>
            </a:fld>
            <a:endParaRPr lang="en-US" noProof="0" dirty="0"/>
          </a:p>
        </p:txBody>
      </p:sp>
      <p:pic>
        <p:nvPicPr>
          <p:cNvPr id="8" name="Picture 7" descr="Quantification and monetization of 32 impacts for 21 energy efficiency improvement actions for all 28 EU Member States Note: This list is not exhaustive, but represents the most prominent benefits of energy efficiency identified to date. Source: IEA (2014). ">
            <a:extLst>
              <a:ext uri="{FF2B5EF4-FFF2-40B4-BE49-F238E27FC236}">
                <a16:creationId xmlns:a16="http://schemas.microsoft.com/office/drawing/2014/main" id="{A81EDAA3-D502-64C8-98FD-1F660C1B3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2237" y="0"/>
            <a:ext cx="6989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642AF0-F560-79DB-D562-84C7804268A2}"/>
              </a:ext>
            </a:extLst>
          </p:cNvPr>
          <p:cNvSpPr txBox="1"/>
          <p:nvPr/>
        </p:nvSpPr>
        <p:spPr>
          <a:xfrm>
            <a:off x="2059827" y="6704112"/>
            <a:ext cx="4667987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400" i="1" dirty="0">
                <a:solidFill>
                  <a:schemeClr val="bg1">
                    <a:lumMod val="95000"/>
                  </a:schemeClr>
                </a:solidFill>
              </a:rPr>
              <a:t>https://www.researchgate.net/figure/Quantification-and-monetization-of-32-impacts-for-21-energy-efficiency-improvement_fig2_325924531</a:t>
            </a:r>
          </a:p>
        </p:txBody>
      </p:sp>
    </p:spTree>
    <p:extLst>
      <p:ext uri="{BB962C8B-B14F-4D97-AF65-F5344CB8AC3E}">
        <p14:creationId xmlns:p14="http://schemas.microsoft.com/office/powerpoint/2010/main" val="292064276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'i kujundus">
  <a:themeElements>
    <a:clrScheme name="TalTech">
      <a:dk1>
        <a:srgbClr val="000000"/>
      </a:dk1>
      <a:lt1>
        <a:srgbClr val="FFFFFF"/>
      </a:lt1>
      <a:dk2>
        <a:srgbClr val="332B60"/>
      </a:dk2>
      <a:lt2>
        <a:srgbClr val="DADAE4"/>
      </a:lt2>
      <a:accent1>
        <a:srgbClr val="E4067E"/>
      </a:accent1>
      <a:accent2>
        <a:srgbClr val="9396B0"/>
      </a:accent2>
      <a:accent3>
        <a:srgbClr val="AB1352"/>
      </a:accent3>
      <a:accent4>
        <a:srgbClr val="4FBFD3"/>
      </a:accent4>
      <a:accent5>
        <a:srgbClr val="332B60"/>
      </a:accent5>
      <a:accent6>
        <a:srgbClr val="DADAE4"/>
      </a:accent6>
      <a:hlink>
        <a:srgbClr val="AB1352"/>
      </a:hlink>
      <a:folHlink>
        <a:srgbClr val="AB1352"/>
      </a:folHlink>
    </a:clrScheme>
    <a:fontScheme name="TTÜ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wrap="square" rtlCol="0" anchor="ctr"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alTech_Energiatehnoloogia instituut_16-9_EST_04-03-2024_PÕHI" id="{75EF1273-478E-4919-AD3C-3224BD9FE0C9}" vid="{508AEA35-837F-4999-A96B-EAE8A9E3E1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73249e9-e49d-415e-a246-1ef8a442f640" xsi:nil="true"/>
    <lcf76f155ced4ddcb4097134ff3c332f xmlns="65c9b8ad-d3d8-4e64-b94c-ab56992dd1b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63EE6EAB2F05438FC34738223A13F8" ma:contentTypeVersion="14" ma:contentTypeDescription="Create a new document." ma:contentTypeScope="" ma:versionID="f86b066cd4285b3b2ac9166a9dd75ef0">
  <xsd:schema xmlns:xsd="http://www.w3.org/2001/XMLSchema" xmlns:xs="http://www.w3.org/2001/XMLSchema" xmlns:p="http://schemas.microsoft.com/office/2006/metadata/properties" xmlns:ns2="65c9b8ad-d3d8-4e64-b94c-ab56992dd1bb" xmlns:ns3="273249e9-e49d-415e-a246-1ef8a442f640" targetNamespace="http://schemas.microsoft.com/office/2006/metadata/properties" ma:root="true" ma:fieldsID="a92ee457b97a0f8eb14f5b3cbb8febca" ns2:_="" ns3:_="">
    <xsd:import namespace="65c9b8ad-d3d8-4e64-b94c-ab56992dd1bb"/>
    <xsd:import namespace="273249e9-e49d-415e-a246-1ef8a442f6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c9b8ad-d3d8-4e64-b94c-ab56992dd1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ee5263c0-7114-47d3-8603-0e3ef132c9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3249e9-e49d-415e-a246-1ef8a442f64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e44b0647-2c25-4c7d-8619-f91989e7ada8}" ma:internalName="TaxCatchAll" ma:showField="CatchAllData" ma:web="273249e9-e49d-415e-a246-1ef8a442f6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3C1534-7E4B-4F2D-9BDD-EE09B7E223BD}">
  <ds:schemaRefs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9ca64c10-124c-43e9-a945-60a8f4e28deb"/>
    <ds:schemaRef ds:uri="47699671-53c0-416d-a493-795767c7de24"/>
    <ds:schemaRef ds:uri="http://www.w3.org/XML/1998/namespace"/>
    <ds:schemaRef ds:uri="273249e9-e49d-415e-a246-1ef8a442f640"/>
    <ds:schemaRef ds:uri="65c9b8ad-d3d8-4e64-b94c-ab56992dd1bb"/>
  </ds:schemaRefs>
</ds:datastoreItem>
</file>

<file path=customXml/itemProps2.xml><?xml version="1.0" encoding="utf-8"?>
<ds:datastoreItem xmlns:ds="http://schemas.openxmlformats.org/officeDocument/2006/customXml" ds:itemID="{62848062-2DAD-448D-8DBE-CFB382356F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c9b8ad-d3d8-4e64-b94c-ab56992dd1bb"/>
    <ds:schemaRef ds:uri="273249e9-e49d-415e-a246-1ef8a442f6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7A2C55-724C-445D-8B70-B44BB87F87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4529</TotalTime>
  <Words>2739</Words>
  <Application>Microsoft Office PowerPoint</Application>
  <PresentationFormat>Widescreen</PresentationFormat>
  <Paragraphs>503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Arial</vt:lpstr>
      <vt:lpstr>Calibri</vt:lpstr>
      <vt:lpstr>Calibri Light</vt:lpstr>
      <vt:lpstr>Cambria Math</vt:lpstr>
      <vt:lpstr>Verdana</vt:lpstr>
      <vt:lpstr>Wingdings</vt:lpstr>
      <vt:lpstr>1_Office'i kujundus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Tallinn University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Anu Teder</dc:creator>
  <cp:lastModifiedBy>Alejandro Lyons Cerón</cp:lastModifiedBy>
  <cp:revision>14</cp:revision>
  <dcterms:created xsi:type="dcterms:W3CDTF">2018-09-19T06:51:01Z</dcterms:created>
  <dcterms:modified xsi:type="dcterms:W3CDTF">2025-10-22T07:27:51Z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9643374</vt:lpwstr>
  </property>
  <property fmtid="{D5CDD505-2E9C-101B-9397-08002B2CF9AE}" pid="3" name="NXPowerLiteSettings">
    <vt:lpwstr>C780073804F000</vt:lpwstr>
  </property>
  <property fmtid="{D5CDD505-2E9C-101B-9397-08002B2CF9AE}" pid="4" name="NXPowerLiteVersion">
    <vt:lpwstr>D8.0.4</vt:lpwstr>
  </property>
  <property fmtid="{D5CDD505-2E9C-101B-9397-08002B2CF9AE}" pid="5" name="ContentTypeId">
    <vt:lpwstr>0x0101009463EE6EAB2F05438FC34738223A13F8</vt:lpwstr>
  </property>
</Properties>
</file>