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8"/>
  </p:notesMasterIdLst>
  <p:handoutMasterIdLst>
    <p:handoutMasterId r:id="rId29"/>
  </p:handoutMasterIdLst>
  <p:sldIdLst>
    <p:sldId id="306" r:id="rId5"/>
    <p:sldId id="313" r:id="rId6"/>
    <p:sldId id="307" r:id="rId7"/>
    <p:sldId id="339" r:id="rId8"/>
    <p:sldId id="467" r:id="rId9"/>
    <p:sldId id="468" r:id="rId10"/>
    <p:sldId id="300" r:id="rId11"/>
    <p:sldId id="346" r:id="rId12"/>
    <p:sldId id="347" r:id="rId13"/>
    <p:sldId id="348" r:id="rId14"/>
    <p:sldId id="340" r:id="rId15"/>
    <p:sldId id="343" r:id="rId16"/>
    <p:sldId id="349" r:id="rId17"/>
    <p:sldId id="350" r:id="rId18"/>
    <p:sldId id="351" r:id="rId19"/>
    <p:sldId id="352" r:id="rId20"/>
    <p:sldId id="353" r:id="rId21"/>
    <p:sldId id="354" r:id="rId22"/>
    <p:sldId id="355" r:id="rId23"/>
    <p:sldId id="356" r:id="rId24"/>
    <p:sldId id="357" r:id="rId25"/>
    <p:sldId id="358" r:id="rId26"/>
    <p:sldId id="309" r:id="rId2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8722"/>
    <a:srgbClr val="F26211"/>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88740A-28D0-4C9A-945E-B553EACCECB2}" v="1" dt="2026-07-19T12:25:15.03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delSld modSld modMainMaster">
      <pc:chgData name="Wojciech Kustra" userId="afebd3d0-216b-4c4f-8992-1bf1fda6d5e8" providerId="ADAL" clId="{1D307E72-7901-4E61-A01B-3C4232ABCF63}" dt="2026-07-19T12:25:58.139" v="1237" actId="2711"/>
      <pc:docMkLst>
        <pc:docMk/>
      </pc:docMkLst>
      <pc:sldChg chg="modSp mod chgLayout">
        <pc:chgData name="Wojciech Kustra" userId="afebd3d0-216b-4c4f-8992-1bf1fda6d5e8" providerId="ADAL" clId="{1D307E72-7901-4E61-A01B-3C4232ABCF63}" dt="2026-07-19T12:24:06.998" v="1231" actId="1076"/>
        <pc:sldMkLst>
          <pc:docMk/>
          <pc:sldMk cId="143443570" sldId="358"/>
        </pc:sldMkLst>
        <pc:spChg chg="mod ord">
          <ac:chgData name="Wojciech Kustra" userId="afebd3d0-216b-4c4f-8992-1bf1fda6d5e8" providerId="ADAL" clId="{1D307E72-7901-4E61-A01B-3C4232ABCF63}" dt="2026-07-19T12:24:06.998" v="1231" actId="1076"/>
          <ac:spMkLst>
            <pc:docMk/>
            <pc:sldMk cId="143443570" sldId="358"/>
            <ac:spMk id="4" creationId="{F50EEDA8-74CE-D2D5-FA52-5D111688953C}"/>
          </ac:spMkLst>
        </pc:spChg>
      </pc:sldChg>
      <pc:sldChg chg="modSp mod">
        <pc:chgData name="Wojciech Kustra" userId="afebd3d0-216b-4c4f-8992-1bf1fda6d5e8" providerId="ADAL" clId="{1D307E72-7901-4E61-A01B-3C4232ABCF63}" dt="2026-07-19T12:25:58.139" v="1237" actId="2711"/>
        <pc:sldMkLst>
          <pc:docMk/>
          <pc:sldMk cId="0" sldId="467"/>
        </pc:sldMkLst>
        <pc:spChg chg="mod">
          <ac:chgData name="Wojciech Kustra" userId="afebd3d0-216b-4c4f-8992-1bf1fda6d5e8" providerId="ADAL" clId="{1D307E72-7901-4E61-A01B-3C4232ABCF63}" dt="2026-07-19T12:25:58.139" v="1237" actId="2711"/>
          <ac:spMkLst>
            <pc:docMk/>
            <pc:sldMk cId="0" sldId="467"/>
            <ac:spMk id="21" creationId="{00000000-0000-0000-0000-000000000000}"/>
          </ac:spMkLst>
        </pc:spChg>
        <pc:spChg chg="mod">
          <ac:chgData name="Wojciech Kustra" userId="afebd3d0-216b-4c4f-8992-1bf1fda6d5e8" providerId="ADAL" clId="{1D307E72-7901-4E61-A01B-3C4232ABCF63}" dt="2026-07-19T12:25:58.139" v="1237" actId="2711"/>
          <ac:spMkLst>
            <pc:docMk/>
            <pc:sldMk cId="0" sldId="467"/>
            <ac:spMk id="26" creationId="{00000000-0000-0000-0000-000000000000}"/>
          </ac:spMkLst>
        </pc:spChg>
        <pc:spChg chg="mod">
          <ac:chgData name="Wojciech Kustra" userId="afebd3d0-216b-4c4f-8992-1bf1fda6d5e8" providerId="ADAL" clId="{1D307E72-7901-4E61-A01B-3C4232ABCF63}" dt="2026-07-19T12:25:58.139" v="1237" actId="2711"/>
          <ac:spMkLst>
            <pc:docMk/>
            <pc:sldMk cId="0" sldId="467"/>
            <ac:spMk id="31" creationId="{00000000-0000-0000-0000-000000000000}"/>
          </ac:spMkLst>
        </pc:spChg>
        <pc:spChg chg="mod">
          <ac:chgData name="Wojciech Kustra" userId="afebd3d0-216b-4c4f-8992-1bf1fda6d5e8" providerId="ADAL" clId="{1D307E72-7901-4E61-A01B-3C4232ABCF63}" dt="2026-07-19T12:25:58.139" v="1237" actId="2711"/>
          <ac:spMkLst>
            <pc:docMk/>
            <pc:sldMk cId="0" sldId="467"/>
            <ac:spMk id="95" creationId="{00000000-0000-0000-0000-000000000000}"/>
          </ac:spMkLst>
        </pc:spChg>
        <pc:spChg chg="mod">
          <ac:chgData name="Wojciech Kustra" userId="afebd3d0-216b-4c4f-8992-1bf1fda6d5e8" providerId="ADAL" clId="{1D307E72-7901-4E61-A01B-3C4232ABCF63}" dt="2026-07-19T12:25:58.139" v="1237" actId="2711"/>
          <ac:spMkLst>
            <pc:docMk/>
            <pc:sldMk cId="0" sldId="467"/>
            <ac:spMk id="97" creationId="{00000000-0000-0000-0000-000000000000}"/>
          </ac:spMkLst>
        </pc:spChg>
        <pc:spChg chg="mod">
          <ac:chgData name="Wojciech Kustra" userId="afebd3d0-216b-4c4f-8992-1bf1fda6d5e8" providerId="ADAL" clId="{1D307E72-7901-4E61-A01B-3C4232ABCF63}" dt="2026-07-19T12:25:58.139" v="1237" actId="2711"/>
          <ac:spMkLst>
            <pc:docMk/>
            <pc:sldMk cId="0" sldId="467"/>
            <ac:spMk id="9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19.07.2026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8726D8-966D-E1C2-4F7B-6968CEF8BDF2}"/>
              </a:ext>
            </a:extLst>
          </p:cNvPr>
          <p:cNvSpPr>
            <a:spLocks noGrp="1"/>
          </p:cNvSpPr>
          <p:nvPr>
            <p:ph type="dt" sz="half" idx="10"/>
          </p:nvPr>
        </p:nvSpPr>
        <p:spPr>
          <a:xfrm>
            <a:off x="838200" y="6356350"/>
            <a:ext cx="2743200" cy="365125"/>
          </a:xfrm>
          <a:prstGeom prst="rect">
            <a:avLst/>
          </a:prstGeom>
        </p:spPr>
        <p:txBody>
          <a:bodyPr/>
          <a:lstStyle/>
          <a:p>
            <a:fld id="{BBEA2460-EE7B-41A7-97F1-CDDE9DD4F96F}" type="datetimeFigureOut">
              <a:rPr lang="en-GB" smtClean="0"/>
              <a:t>19/07/2026</a:t>
            </a:fld>
            <a:endParaRPr lang="en-GB"/>
          </a:p>
        </p:txBody>
      </p:sp>
      <p:sp>
        <p:nvSpPr>
          <p:cNvPr id="3" name="Footer Placeholder 2">
            <a:extLst>
              <a:ext uri="{FF2B5EF4-FFF2-40B4-BE49-F238E27FC236}">
                <a16:creationId xmlns:a16="http://schemas.microsoft.com/office/drawing/2014/main" id="{7C1885DA-634B-5623-B2A2-096F4F5B6D44}"/>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50243427-E9A4-D804-4DCF-DB62EDC8C5BB}"/>
              </a:ext>
            </a:extLst>
          </p:cNvPr>
          <p:cNvSpPr>
            <a:spLocks noGrp="1"/>
          </p:cNvSpPr>
          <p:nvPr>
            <p:ph type="sldNum" sz="quarter" idx="12"/>
          </p:nvPr>
        </p:nvSpPr>
        <p:spPr>
          <a:xfrm>
            <a:off x="8610600" y="6356350"/>
            <a:ext cx="2743200" cy="365125"/>
          </a:xfrm>
          <a:prstGeom prst="rect">
            <a:avLst/>
          </a:prstGeom>
        </p:spPr>
        <p:txBody>
          <a:bodyPr/>
          <a:lstStyle/>
          <a:p>
            <a:fld id="{8D19E2C0-4E69-4411-8CDE-A85CC7979F84}" type="slidenum">
              <a:rPr lang="en-GB" smtClean="0"/>
              <a:t>‹#›</a:t>
            </a:fld>
            <a:endParaRPr lang="en-GB"/>
          </a:p>
        </p:txBody>
      </p:sp>
      <p:sp>
        <p:nvSpPr>
          <p:cNvPr id="5" name="object 2">
            <a:extLst>
              <a:ext uri="{FF2B5EF4-FFF2-40B4-BE49-F238E27FC236}">
                <a16:creationId xmlns:a16="http://schemas.microsoft.com/office/drawing/2014/main" id="{658E148C-1C07-7D6D-E7B6-03E61DEC0F1F}"/>
              </a:ext>
            </a:extLst>
          </p:cNvPr>
          <p:cNvSpPr/>
          <p:nvPr userDrawn="1"/>
        </p:nvSpPr>
        <p:spPr>
          <a:xfrm>
            <a:off x="-1" y="-1"/>
            <a:ext cx="12192002" cy="6858001"/>
          </a:xfrm>
          <a:prstGeom prst="rect">
            <a:avLst/>
          </a:prstGeom>
          <a:solidFill>
            <a:schemeClr val="tx1"/>
          </a:solidFill>
          <a:ln w="12700">
            <a:miter lim="400000"/>
          </a:ln>
        </p:spPr>
        <p:txBody>
          <a:bodyPr lIns="45718" tIns="45718" rIns="45718" bIns="45718"/>
          <a:lstStyle/>
          <a:p>
            <a:pPr>
              <a:defRPr>
                <a:latin typeface="Calibri"/>
                <a:ea typeface="Calibri"/>
                <a:cs typeface="Calibri"/>
                <a:sym typeface="Calibri"/>
              </a:defRPr>
            </a:pPr>
            <a:endParaRPr/>
          </a:p>
        </p:txBody>
      </p:sp>
      <p:sp>
        <p:nvSpPr>
          <p:cNvPr id="7" name="Title 1">
            <a:extLst>
              <a:ext uri="{FF2B5EF4-FFF2-40B4-BE49-F238E27FC236}">
                <a16:creationId xmlns:a16="http://schemas.microsoft.com/office/drawing/2014/main" id="{D7EF3D02-64F3-878E-7CB7-684458385D41}"/>
              </a:ext>
            </a:extLst>
          </p:cNvPr>
          <p:cNvSpPr>
            <a:spLocks noGrp="1"/>
          </p:cNvSpPr>
          <p:nvPr>
            <p:ph type="title" hasCustomPrompt="1"/>
          </p:nvPr>
        </p:nvSpPr>
        <p:spPr>
          <a:xfrm>
            <a:off x="839788" y="457200"/>
            <a:ext cx="3932237" cy="1600200"/>
          </a:xfrm>
        </p:spPr>
        <p:txBody>
          <a:bodyPr anchor="b">
            <a:noAutofit/>
          </a:bodyPr>
          <a:lstStyle>
            <a:lvl1pPr>
              <a:defRPr sz="5000">
                <a:solidFill>
                  <a:schemeClr val="bg1"/>
                </a:solidFill>
              </a:defRPr>
            </a:lvl1pPr>
          </a:lstStyle>
          <a:p>
            <a:r>
              <a:rPr lang="en-US" dirty="0"/>
              <a:t>Click to edit title style</a:t>
            </a:r>
            <a:endParaRPr lang="en-GB" dirty="0"/>
          </a:p>
        </p:txBody>
      </p:sp>
      <p:sp>
        <p:nvSpPr>
          <p:cNvPr id="8" name="Text Placeholder 3">
            <a:extLst>
              <a:ext uri="{FF2B5EF4-FFF2-40B4-BE49-F238E27FC236}">
                <a16:creationId xmlns:a16="http://schemas.microsoft.com/office/drawing/2014/main" id="{7D3DAA0F-1379-64C6-9927-0BEA58DA0820}"/>
              </a:ext>
            </a:extLst>
          </p:cNvPr>
          <p:cNvSpPr>
            <a:spLocks noGrp="1"/>
          </p:cNvSpPr>
          <p:nvPr>
            <p:ph type="body" sz="half" idx="2" hasCustomPrompt="1"/>
          </p:nvPr>
        </p:nvSpPr>
        <p:spPr>
          <a:xfrm>
            <a:off x="839788" y="2057400"/>
            <a:ext cx="3932237" cy="3811588"/>
          </a:xfrm>
        </p:spPr>
        <p:txBody>
          <a:bodyPr>
            <a:normAutofit/>
          </a:bodyPr>
          <a:lstStyle>
            <a:lvl1pPr marL="0" indent="0">
              <a:buNone/>
              <a:defRPr sz="28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 styles</a:t>
            </a:r>
          </a:p>
        </p:txBody>
      </p:sp>
    </p:spTree>
    <p:extLst>
      <p:ext uri="{BB962C8B-B14F-4D97-AF65-F5344CB8AC3E}">
        <p14:creationId xmlns:p14="http://schemas.microsoft.com/office/powerpoint/2010/main" val="526683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6"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t>Cours C.03.06.02</a:t>
            </a:r>
            <a:br/>
            <a:r>
              <a:t>Entretien – Introduction</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t>Marek Pszczola</a:t>
            </a:r>
          </a:p>
          <a:p>
            <a:r>
              <a:t>(présentation préparée sur la base des cours du Dr Majlun, Pologne)</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Cycle de vie de la chaussée</a:t>
            </a:r>
          </a:p>
        </p:txBody>
      </p:sp>
      <p:sp>
        <p:nvSpPr>
          <p:cNvPr id="2" name="Text Placeholder 1">
            <a:extLst>
              <a:ext uri="{FF2B5EF4-FFF2-40B4-BE49-F238E27FC236}">
                <a16:creationId xmlns:a16="http://schemas.microsoft.com/office/drawing/2014/main" id="{922AAB37-9C61-8228-6247-4161256952CC}"/>
              </a:ext>
            </a:extLst>
          </p:cNvPr>
          <p:cNvSpPr>
            <a:spLocks noGrp="1"/>
          </p:cNvSpPr>
          <p:nvPr>
            <p:ph type="body" sz="quarter" idx="11"/>
          </p:nvPr>
        </p:nvSpPr>
        <p:spPr/>
        <p:txBody>
          <a:bodyPr/>
          <a:lstStyle/>
          <a:p>
            <a:endParaRPr lang="en-GB"/>
          </a:p>
        </p:txBody>
      </p:sp>
      <p:pic>
        <p:nvPicPr>
          <p:cNvPr id="6" name="Obraz 5"/>
          <p:cNvPicPr>
            <a:picLocks noChangeAspect="1"/>
          </p:cNvPicPr>
          <p:nvPr/>
        </p:nvPicPr>
        <p:blipFill>
          <a:blip r:embed="rId2"/>
          <a:stretch>
            <a:fillRect/>
          </a:stretch>
        </p:blipFill>
        <p:spPr>
          <a:xfrm>
            <a:off x="1141848" y="1449467"/>
            <a:ext cx="9943964" cy="5011612"/>
          </a:xfrm>
          <a:prstGeom prst="rect">
            <a:avLst/>
          </a:prstGeom>
        </p:spPr>
      </p:pic>
      <p:sp>
        <p:nvSpPr>
          <p:cNvPr id="25" name="BP_FR_OCR_planning">
            <a:extLst>
              <a:ext uri="{FF2B5EF4-FFF2-40B4-BE49-F238E27FC236}">
                <a16:creationId xmlns:a16="http://schemas.microsoft.com/office/drawing/2014/main" id="{A22462C0-8254-401A-B434-2D3ADEEC5FFF}"/>
              </a:ext>
            </a:extLst>
          </p:cNvPr>
          <p:cNvSpPr/>
          <p:nvPr/>
        </p:nvSpPr>
        <p:spPr>
          <a:xfrm>
            <a:off x="1263650" y="1996439"/>
            <a:ext cx="1873250" cy="3175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Planification</a:t>
            </a:r>
          </a:p>
        </p:txBody>
      </p:sp>
      <p:sp>
        <p:nvSpPr>
          <p:cNvPr id="26" name="BP_FR_OCR_designing">
            <a:extLst>
              <a:ext uri="{FF2B5EF4-FFF2-40B4-BE49-F238E27FC236}">
                <a16:creationId xmlns:a16="http://schemas.microsoft.com/office/drawing/2014/main" id="{C7BE0C60-AEDA-481B-9D0F-4A18E188FFD4}"/>
              </a:ext>
            </a:extLst>
          </p:cNvPr>
          <p:cNvSpPr/>
          <p:nvPr/>
        </p:nvSpPr>
        <p:spPr>
          <a:xfrm>
            <a:off x="1263650" y="2730500"/>
            <a:ext cx="1873250" cy="3302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Conception</a:t>
            </a:r>
          </a:p>
        </p:txBody>
      </p:sp>
      <p:sp>
        <p:nvSpPr>
          <p:cNvPr id="27" name="BP_FR_OCR_construction">
            <a:extLst>
              <a:ext uri="{FF2B5EF4-FFF2-40B4-BE49-F238E27FC236}">
                <a16:creationId xmlns:a16="http://schemas.microsoft.com/office/drawing/2014/main" id="{9659C71D-4506-477C-955A-CF7F39A157B5}"/>
              </a:ext>
            </a:extLst>
          </p:cNvPr>
          <p:cNvSpPr/>
          <p:nvPr/>
        </p:nvSpPr>
        <p:spPr>
          <a:xfrm>
            <a:off x="1263650" y="3464560"/>
            <a:ext cx="1873250" cy="3175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Construction</a:t>
            </a:r>
          </a:p>
        </p:txBody>
      </p:sp>
      <p:sp>
        <p:nvSpPr>
          <p:cNvPr id="28" name="BP_FR_OCR_exploitation">
            <a:extLst>
              <a:ext uri="{FF2B5EF4-FFF2-40B4-BE49-F238E27FC236}">
                <a16:creationId xmlns:a16="http://schemas.microsoft.com/office/drawing/2014/main" id="{749253CE-FDCD-4CBF-8C73-0B84AA07AADB}"/>
              </a:ext>
            </a:extLst>
          </p:cNvPr>
          <p:cNvSpPr/>
          <p:nvPr/>
        </p:nvSpPr>
        <p:spPr>
          <a:xfrm>
            <a:off x="1263650" y="4206240"/>
            <a:ext cx="1873250" cy="3175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Exploitation</a:t>
            </a:r>
          </a:p>
        </p:txBody>
      </p:sp>
      <p:sp>
        <p:nvSpPr>
          <p:cNvPr id="29" name="BP_FR_OCR_deterioration">
            <a:extLst>
              <a:ext uri="{FF2B5EF4-FFF2-40B4-BE49-F238E27FC236}">
                <a16:creationId xmlns:a16="http://schemas.microsoft.com/office/drawing/2014/main" id="{3F6589E7-0741-4823-A98B-285E6E761334}"/>
              </a:ext>
            </a:extLst>
          </p:cNvPr>
          <p:cNvSpPr/>
          <p:nvPr/>
        </p:nvSpPr>
        <p:spPr>
          <a:xfrm>
            <a:off x="1263650" y="4965700"/>
            <a:ext cx="1873250" cy="9652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80" i="0" u="none" strike="noStrike" cap="none" spc="0" normalizeH="0" baseline="0">
                <a:ln>
                  <a:noFill/>
                </a:ln>
                <a:effectLst/>
                <a:uFillTx/>
                <a:latin typeface="Arial"/>
                <a:ea typeface="Helvetica Neue Medium"/>
                <a:cs typeface="Arial"/>
                <a:sym typeface="Helvetica Neue Medium"/>
              </a:rPr>
              <a:t>Détérioration
Dégradation
Dommages</a:t>
            </a:r>
          </a:p>
        </p:txBody>
      </p:sp>
      <p:sp>
        <p:nvSpPr>
          <p:cNvPr id="30" name="BP_FR_OCR_what_do">
            <a:extLst>
              <a:ext uri="{FF2B5EF4-FFF2-40B4-BE49-F238E27FC236}">
                <a16:creationId xmlns:a16="http://schemas.microsoft.com/office/drawing/2014/main" id="{67F196D7-D4B3-4385-9F5B-17318D0B6A60}"/>
              </a:ext>
            </a:extLst>
          </p:cNvPr>
          <p:cNvSpPr/>
          <p:nvPr/>
        </p:nvSpPr>
        <p:spPr>
          <a:xfrm>
            <a:off x="3723640" y="5130800"/>
            <a:ext cx="1348740" cy="622300"/>
          </a:xfrm>
          <a:prstGeom prst="rect">
            <a:avLst/>
          </a:prstGeom>
          <a:solidFill>
            <a:srgbClr val="C6E0B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20" i="0" u="none" strike="noStrike" cap="none" spc="0" normalizeH="0" baseline="0">
                <a:ln>
                  <a:noFill/>
                </a:ln>
                <a:effectLst/>
                <a:uFillTx/>
                <a:latin typeface="Arial"/>
                <a:ea typeface="Helvetica Neue Medium"/>
                <a:cs typeface="Arial"/>
                <a:sym typeface="Helvetica Neue Medium"/>
              </a:rPr>
              <a:t>Que devons-
nous faire ?</a:t>
            </a:r>
          </a:p>
        </p:txBody>
      </p:sp>
      <p:sp>
        <p:nvSpPr>
          <p:cNvPr id="31" name="BP_FR_OCR_renovation">
            <a:extLst>
              <a:ext uri="{FF2B5EF4-FFF2-40B4-BE49-F238E27FC236}">
                <a16:creationId xmlns:a16="http://schemas.microsoft.com/office/drawing/2014/main" id="{F2B697F0-BA05-4193-86B0-F760BFA6160F}"/>
              </a:ext>
            </a:extLst>
          </p:cNvPr>
          <p:cNvSpPr/>
          <p:nvPr/>
        </p:nvSpPr>
        <p:spPr>
          <a:xfrm>
            <a:off x="6667500" y="3594100"/>
            <a:ext cx="1892300" cy="965200"/>
          </a:xfrm>
          <a:prstGeom prst="rect">
            <a:avLst/>
          </a:prstGeom>
          <a:solidFill>
            <a:srgbClr val="FFE9A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80" i="0" u="none" strike="noStrike" cap="none" spc="0" normalizeH="0" baseline="0">
                <a:ln>
                  <a:noFill/>
                </a:ln>
                <a:effectLst/>
                <a:uFillTx/>
                <a:latin typeface="Arial"/>
                <a:ea typeface="Helvetica Neue Medium"/>
                <a:cs typeface="Arial"/>
                <a:sym typeface="Helvetica Neue Medium"/>
              </a:rPr>
              <a:t>Rénovation
Traitement
Réparation</a:t>
            </a:r>
          </a:p>
        </p:txBody>
      </p:sp>
      <p:sp>
        <p:nvSpPr>
          <p:cNvPr id="32" name="BP_FR_OCR_rebuilding">
            <a:extLst>
              <a:ext uri="{FF2B5EF4-FFF2-40B4-BE49-F238E27FC236}">
                <a16:creationId xmlns:a16="http://schemas.microsoft.com/office/drawing/2014/main" id="{FD716685-C69D-405B-8078-4E560B584F7A}"/>
              </a:ext>
            </a:extLst>
          </p:cNvPr>
          <p:cNvSpPr/>
          <p:nvPr/>
        </p:nvSpPr>
        <p:spPr>
          <a:xfrm>
            <a:off x="9052560" y="2692400"/>
            <a:ext cx="1866900" cy="660400"/>
          </a:xfrm>
          <a:prstGeom prst="rect">
            <a:avLst/>
          </a:prstGeom>
          <a:solidFill>
            <a:srgbClr val="FFE9A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80" i="0" u="none" strike="noStrike" cap="none" spc="0" normalizeH="0" baseline="0">
                <a:ln>
                  <a:noFill/>
                </a:ln>
                <a:effectLst/>
                <a:uFillTx/>
                <a:latin typeface="Arial"/>
                <a:ea typeface="Helvetica Neue Medium"/>
                <a:cs typeface="Arial"/>
                <a:sym typeface="Helvetica Neue Medium"/>
              </a:rPr>
              <a:t>Réfection
Reconstruction</a:t>
            </a:r>
          </a:p>
        </p:txBody>
      </p:sp>
      <p:sp>
        <p:nvSpPr>
          <p:cNvPr id="33" name="BP_FR_OCR_nothing">
            <a:extLst>
              <a:ext uri="{FF2B5EF4-FFF2-40B4-BE49-F238E27FC236}">
                <a16:creationId xmlns:a16="http://schemas.microsoft.com/office/drawing/2014/main" id="{DB713E3B-CFC5-45D7-AD01-FC16202CBDB3}"/>
              </a:ext>
            </a:extLst>
          </p:cNvPr>
          <p:cNvSpPr/>
          <p:nvPr/>
        </p:nvSpPr>
        <p:spPr>
          <a:xfrm>
            <a:off x="5730240" y="5996940"/>
            <a:ext cx="1219200" cy="323850"/>
          </a:xfrm>
          <a:prstGeom prst="rect">
            <a:avLst/>
          </a:prstGeom>
          <a:solidFill>
            <a:srgbClr val="FFE9A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Rien</a:t>
            </a:r>
          </a:p>
        </p:txBody>
      </p:sp>
      <p:sp>
        <p:nvSpPr>
          <p:cNvPr id="34" name="BP_FR_OCR_cycle_bg">
            <a:extLst>
              <a:ext uri="{FF2B5EF4-FFF2-40B4-BE49-F238E27FC236}">
                <a16:creationId xmlns:a16="http://schemas.microsoft.com/office/drawing/2014/main" id="{F1A0DCAD-CCCD-4D12-A0CE-ABCEE4D69FD0}"/>
              </a:ext>
            </a:extLst>
          </p:cNvPr>
          <p:cNvSpPr/>
          <p:nvPr/>
        </p:nvSpPr>
        <p:spPr>
          <a:xfrm>
            <a:off x="4191000" y="3111500"/>
            <a:ext cx="2032000" cy="1092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 i="0" u="none" strike="noStrike" cap="none" spc="0" normalizeH="0" baseline="0">
              <a:ln>
                <a:noFill/>
              </a:ln>
              <a:effectLst/>
              <a:uFillTx/>
              <a:latin typeface="Arial"/>
              <a:ea typeface="Helvetica Neue Medium"/>
              <a:cs typeface="Arial"/>
              <a:sym typeface="Helvetica Neue Medium"/>
            </a:endParaRPr>
          </a:p>
        </p:txBody>
      </p:sp>
      <p:sp>
        <p:nvSpPr>
          <p:cNvPr id="35" name="BP_FR_OCR_cycle">
            <a:extLst>
              <a:ext uri="{FF2B5EF4-FFF2-40B4-BE49-F238E27FC236}">
                <a16:creationId xmlns:a16="http://schemas.microsoft.com/office/drawing/2014/main" id="{A1E8EE1F-4151-40BF-9AD7-E4F02572D622}"/>
              </a:ext>
            </a:extLst>
          </p:cNvPr>
          <p:cNvSpPr/>
          <p:nvPr/>
        </p:nvSpPr>
        <p:spPr>
          <a:xfrm>
            <a:off x="4191000" y="3098800"/>
            <a:ext cx="1930400" cy="1117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2600" b="1" i="0" u="none" strike="noStrike" cap="none" spc="0" normalizeH="0" baseline="0">
                <a:ln>
                  <a:noFill/>
                </a:ln>
                <a:solidFill>
                  <a:srgbClr val="00AEEF"/>
                </a:solidFill>
                <a:effectLst/>
                <a:uFillTx/>
                <a:latin typeface="Arial"/>
                <a:ea typeface="Helvetica Neue Medium"/>
                <a:cs typeface="Arial"/>
                <a:sym typeface="Helvetica Neue Medium"/>
              </a:rPr>
              <a:t>cycle
long</a:t>
            </a:r>
          </a:p>
        </p:txBody>
      </p:sp>
      <p:sp>
        <p:nvSpPr>
          <p:cNvPr id="36" name="BP_FR_OCR_cycle_residual_cover">
            <a:extLst>
              <a:ext uri="{FF2B5EF4-FFF2-40B4-BE49-F238E27FC236}">
                <a16:creationId xmlns:a16="http://schemas.microsoft.com/office/drawing/2014/main" id="{0C006F91-463B-4A50-8632-F84DF0F7663D}"/>
              </a:ext>
            </a:extLst>
          </p:cNvPr>
          <p:cNvSpPr/>
          <p:nvPr/>
        </p:nvSpPr>
        <p:spPr>
          <a:xfrm>
            <a:off x="4521200" y="4178300"/>
            <a:ext cx="304800" cy="165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29684686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20" y="2510225"/>
            <a:ext cx="708303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7" y="2800351"/>
            <a:ext cx="4474144" cy="1344212"/>
          </a:xfrm>
          <a:prstGeom prst="rect">
            <a:avLst/>
          </a:prstGeom>
        </p:spPr>
        <p:txBody>
          <a:bodyPr>
            <a:noAutofit/>
          </a:bodyPr>
          <a:lstStyle/>
          <a:p>
            <a:r>
              <a:rPr sz="3600" dirty="0" err="1">
                <a:solidFill>
                  <a:schemeClr val="bg1"/>
                </a:solidFill>
              </a:rPr>
              <a:t>Qu’allons</a:t>
            </a:r>
            <a:r>
              <a:rPr sz="3600" dirty="0">
                <a:solidFill>
                  <a:schemeClr val="bg1"/>
                </a:solidFill>
              </a:rPr>
              <a:t>-nous </a:t>
            </a:r>
            <a:r>
              <a:rPr sz="3600" dirty="0" err="1">
                <a:solidFill>
                  <a:schemeClr val="bg1"/>
                </a:solidFill>
              </a:rPr>
              <a:t>apprendre</a:t>
            </a:r>
            <a:r>
              <a:rPr sz="3600" dirty="0">
                <a:solidFill>
                  <a:schemeClr val="bg1"/>
                </a:solidFill>
              </a:rPr>
              <a:t> pendant </a:t>
            </a:r>
            <a:r>
              <a:rPr sz="3600" dirty="0" err="1">
                <a:solidFill>
                  <a:schemeClr val="bg1"/>
                </a:solidFill>
              </a:rPr>
              <a:t>nos</a:t>
            </a:r>
            <a:r>
              <a:rPr sz="3600" dirty="0">
                <a:solidFill>
                  <a:schemeClr val="bg1"/>
                </a:solidFill>
              </a:rPr>
              <a:t> </a:t>
            </a:r>
            <a:r>
              <a:rPr sz="3600" dirty="0" err="1">
                <a:solidFill>
                  <a:schemeClr val="bg1"/>
                </a:solidFill>
              </a:rPr>
              <a:t>cours</a:t>
            </a:r>
            <a:r>
              <a:rPr sz="3600" dirty="0">
                <a:solidFill>
                  <a:schemeClr val="bg1"/>
                </a:solidFill>
              </a:rPr>
              <a:t> ?</a:t>
            </a:r>
          </a:p>
        </p:txBody>
      </p:sp>
    </p:spTree>
    <p:extLst>
      <p:ext uri="{BB962C8B-B14F-4D97-AF65-F5344CB8AC3E}">
        <p14:creationId xmlns:p14="http://schemas.microsoft.com/office/powerpoint/2010/main" val="3256947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Chapitres de notre cours…</a:t>
            </a:r>
          </a:p>
        </p:txBody>
      </p:sp>
      <p:sp>
        <p:nvSpPr>
          <p:cNvPr id="2" name="Text Placeholder 1">
            <a:extLst>
              <a:ext uri="{FF2B5EF4-FFF2-40B4-BE49-F238E27FC236}">
                <a16:creationId xmlns:a16="http://schemas.microsoft.com/office/drawing/2014/main" id="{CDCE70E6-5BA5-5C27-6B05-773BA1467C71}"/>
              </a:ext>
            </a:extLst>
          </p:cNvPr>
          <p:cNvSpPr>
            <a:spLocks noGrp="1"/>
          </p:cNvSpPr>
          <p:nvPr>
            <p:ph type="body" sz="quarter" idx="11"/>
          </p:nvPr>
        </p:nvSpPr>
        <p:spPr/>
        <p:txBody>
          <a:bodyPr/>
          <a:lstStyle/>
          <a:p>
            <a:endParaRPr lang="en-GB"/>
          </a:p>
        </p:txBody>
      </p:sp>
      <p:pic>
        <p:nvPicPr>
          <p:cNvPr id="3" name="Obraz 2"/>
          <p:cNvPicPr>
            <a:picLocks noChangeAspect="1"/>
          </p:cNvPicPr>
          <p:nvPr/>
        </p:nvPicPr>
        <p:blipFill rotWithShape="1">
          <a:blip r:embed="rId2"/>
          <a:srcRect r="21472"/>
          <a:stretch/>
        </p:blipFill>
        <p:spPr>
          <a:xfrm>
            <a:off x="996044" y="1767004"/>
            <a:ext cx="9833821" cy="4429689"/>
          </a:xfrm>
          <a:prstGeom prst="rect">
            <a:avLst/>
          </a:prstGeom>
        </p:spPr>
      </p:pic>
      <p:sp>
        <p:nvSpPr>
          <p:cNvPr id="27" name="BP_FR_OCR_chap_header_no">
            <a:extLst>
              <a:ext uri="{FF2B5EF4-FFF2-40B4-BE49-F238E27FC236}">
                <a16:creationId xmlns:a16="http://schemas.microsoft.com/office/drawing/2014/main" id="{5175FA14-7222-41CC-AD3F-99762EED3C98}"/>
              </a:ext>
            </a:extLst>
          </p:cNvPr>
          <p:cNvSpPr/>
          <p:nvPr/>
        </p:nvSpPr>
        <p:spPr>
          <a:xfrm>
            <a:off x="1123950" y="1892300"/>
            <a:ext cx="1466850" cy="381000"/>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550" b="1" i="0" u="none" strike="noStrike" cap="none" spc="0" normalizeH="0" baseline="0">
                <a:ln>
                  <a:noFill/>
                </a:ln>
                <a:solidFill>
                  <a:srgbClr val="FFFFFF"/>
                </a:solidFill>
                <a:effectLst/>
                <a:uFillTx/>
                <a:latin typeface="Arial"/>
                <a:ea typeface="Helvetica Neue Medium"/>
                <a:cs typeface="Arial"/>
                <a:sym typeface="Helvetica Neue Medium"/>
              </a:rPr>
              <a:t>N°</a:t>
            </a:r>
          </a:p>
        </p:txBody>
      </p:sp>
      <p:sp>
        <p:nvSpPr>
          <p:cNvPr id="28" name="BP_FR_OCR_chap_header_title">
            <a:extLst>
              <a:ext uri="{FF2B5EF4-FFF2-40B4-BE49-F238E27FC236}">
                <a16:creationId xmlns:a16="http://schemas.microsoft.com/office/drawing/2014/main" id="{56561452-2EF1-4677-93A3-B8D55076265F}"/>
              </a:ext>
            </a:extLst>
          </p:cNvPr>
          <p:cNvSpPr/>
          <p:nvPr/>
        </p:nvSpPr>
        <p:spPr>
          <a:xfrm>
            <a:off x="2667000" y="1892300"/>
            <a:ext cx="8096250" cy="381000"/>
          </a:xfrm>
          <a:prstGeom prst="rect">
            <a:avLst/>
          </a:prstGeom>
          <a:solidFill>
            <a:srgbClr val="0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550" b="1" i="0" u="none" strike="noStrike" cap="none" spc="0" normalizeH="0" baseline="0">
                <a:ln>
                  <a:noFill/>
                </a:ln>
                <a:solidFill>
                  <a:srgbClr val="FFFFFF"/>
                </a:solidFill>
                <a:effectLst/>
                <a:uFillTx/>
                <a:latin typeface="Arial"/>
                <a:ea typeface="Helvetica Neue Medium"/>
                <a:cs typeface="Arial"/>
                <a:sym typeface="Helvetica Neue Medium"/>
              </a:rPr>
              <a:t>Titre du chapitre</a:t>
            </a:r>
          </a:p>
        </p:txBody>
      </p:sp>
      <p:sp>
        <p:nvSpPr>
          <p:cNvPr id="29" name="BP_FR_OCR_chap_row_1">
            <a:extLst>
              <a:ext uri="{FF2B5EF4-FFF2-40B4-BE49-F238E27FC236}">
                <a16:creationId xmlns:a16="http://schemas.microsoft.com/office/drawing/2014/main" id="{C05E981E-3A97-4685-978C-DC28C73A8B46}"/>
              </a:ext>
            </a:extLst>
          </p:cNvPr>
          <p:cNvSpPr/>
          <p:nvPr/>
        </p:nvSpPr>
        <p:spPr>
          <a:xfrm>
            <a:off x="2667000" y="2313940"/>
            <a:ext cx="8096250" cy="391160"/>
          </a:xfrm>
          <a:prstGeom prst="rect">
            <a:avLst/>
          </a:prstGeom>
          <a:solidFill>
            <a:srgbClr val="C9C9C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50" i="0" u="none" strike="noStrike" cap="none" spc="0" normalizeH="0" baseline="0">
                <a:ln>
                  <a:noFill/>
                </a:ln>
                <a:effectLst/>
                <a:uFillTx/>
                <a:latin typeface="Arial"/>
                <a:ea typeface="Helvetica Neue Medium"/>
                <a:cs typeface="Arial"/>
                <a:sym typeface="Helvetica Neue Medium"/>
              </a:rPr>
              <a:t>Introduction au cours</a:t>
            </a:r>
          </a:p>
        </p:txBody>
      </p:sp>
      <p:sp>
        <p:nvSpPr>
          <p:cNvPr id="30" name="BP_FR_OCR_chap_row_2">
            <a:extLst>
              <a:ext uri="{FF2B5EF4-FFF2-40B4-BE49-F238E27FC236}">
                <a16:creationId xmlns:a16="http://schemas.microsoft.com/office/drawing/2014/main" id="{35BA40EA-F33F-46CF-9B7B-D1B03259BC61}"/>
              </a:ext>
            </a:extLst>
          </p:cNvPr>
          <p:cNvSpPr/>
          <p:nvPr/>
        </p:nvSpPr>
        <p:spPr>
          <a:xfrm>
            <a:off x="2667000" y="2735579"/>
            <a:ext cx="8096250" cy="391160"/>
          </a:xfrm>
          <a:prstGeom prst="rect">
            <a:avLst/>
          </a:prstGeom>
          <a:solidFill>
            <a:srgbClr val="E7E7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350" i="0" u="none" strike="noStrike" cap="none" spc="0" normalizeH="0" baseline="0">
                <a:ln>
                  <a:noFill/>
                </a:ln>
                <a:effectLst/>
                <a:uFillTx/>
                <a:latin typeface="Arial"/>
                <a:ea typeface="Helvetica Neue Medium"/>
                <a:cs typeface="Arial"/>
                <a:sym typeface="Helvetica Neue Medium"/>
              </a:rPr>
              <a:t>Collecte des données d’entrée pour le PMS</a:t>
            </a:r>
            <a:endParaRPr kumimoji="0" lang="en-GB" sz="1350" i="0" u="none" strike="noStrike" cap="none" spc="0" normalizeH="0" baseline="0">
              <a:ln>
                <a:noFill/>
              </a:ln>
              <a:effectLst/>
              <a:uFillTx/>
              <a:latin typeface="Arial"/>
              <a:ea typeface="Helvetica Neue Medium"/>
              <a:cs typeface="Arial"/>
              <a:sym typeface="Helvetica Neue Medium"/>
            </a:endParaRPr>
          </a:p>
        </p:txBody>
      </p:sp>
      <p:sp>
        <p:nvSpPr>
          <p:cNvPr id="31" name="BP_FR_OCR_chap_row_3">
            <a:extLst>
              <a:ext uri="{FF2B5EF4-FFF2-40B4-BE49-F238E27FC236}">
                <a16:creationId xmlns:a16="http://schemas.microsoft.com/office/drawing/2014/main" id="{700AB507-2B6B-4113-A4A2-008BC6CC3A1E}"/>
              </a:ext>
            </a:extLst>
          </p:cNvPr>
          <p:cNvSpPr/>
          <p:nvPr/>
        </p:nvSpPr>
        <p:spPr>
          <a:xfrm>
            <a:off x="2667000" y="3157220"/>
            <a:ext cx="8096250" cy="391160"/>
          </a:xfrm>
          <a:prstGeom prst="rect">
            <a:avLst/>
          </a:prstGeom>
          <a:solidFill>
            <a:srgbClr val="C9C9C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180" i="0" u="none" strike="noStrike" cap="none" spc="0" normalizeH="0" baseline="0">
                <a:ln>
                  <a:noFill/>
                </a:ln>
                <a:effectLst/>
                <a:uFillTx/>
                <a:latin typeface="Arial"/>
                <a:ea typeface="Helvetica Neue Medium"/>
                <a:cs typeface="Arial"/>
                <a:sym typeface="Helvetica Neue Medium"/>
              </a:rPr>
              <a:t>Diagnostic, évaluation et classification de l’état de la chaussée – notions de base</a:t>
            </a:r>
            <a:endParaRPr kumimoji="0" lang="en-GB" sz="1180" i="0" u="none" strike="noStrike" cap="none" spc="0" normalizeH="0" baseline="0">
              <a:ln>
                <a:noFill/>
              </a:ln>
              <a:effectLst/>
              <a:uFillTx/>
              <a:latin typeface="Arial"/>
              <a:ea typeface="Helvetica Neue Medium"/>
              <a:cs typeface="Arial"/>
              <a:sym typeface="Helvetica Neue Medium"/>
            </a:endParaRPr>
          </a:p>
        </p:txBody>
      </p:sp>
      <p:sp>
        <p:nvSpPr>
          <p:cNvPr id="32" name="BP_FR_OCR_chap_row_4">
            <a:extLst>
              <a:ext uri="{FF2B5EF4-FFF2-40B4-BE49-F238E27FC236}">
                <a16:creationId xmlns:a16="http://schemas.microsoft.com/office/drawing/2014/main" id="{0212AAD7-EE74-4AB1-B300-0D274618C08E}"/>
              </a:ext>
            </a:extLst>
          </p:cNvPr>
          <p:cNvSpPr/>
          <p:nvPr/>
        </p:nvSpPr>
        <p:spPr>
          <a:xfrm>
            <a:off x="2667000" y="3578860"/>
            <a:ext cx="8096250" cy="391160"/>
          </a:xfrm>
          <a:prstGeom prst="rect">
            <a:avLst/>
          </a:prstGeom>
          <a:solidFill>
            <a:srgbClr val="E7E7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350" i="0" u="none" strike="noStrike" cap="none" spc="0" normalizeH="0" baseline="0">
                <a:ln>
                  <a:noFill/>
                </a:ln>
                <a:effectLst/>
                <a:uFillTx/>
                <a:latin typeface="Arial"/>
                <a:ea typeface="Helvetica Neue Medium"/>
                <a:cs typeface="Arial"/>
                <a:sym typeface="Helvetica Neue Medium"/>
              </a:rPr>
              <a:t>Identification des dégradations de la chaussée</a:t>
            </a:r>
            <a:endParaRPr kumimoji="0" lang="en-GB" sz="1350" i="0" u="none" strike="noStrike" cap="none" spc="0" normalizeH="0" baseline="0">
              <a:ln>
                <a:noFill/>
              </a:ln>
              <a:effectLst/>
              <a:uFillTx/>
              <a:latin typeface="Arial"/>
              <a:ea typeface="Helvetica Neue Medium"/>
              <a:cs typeface="Arial"/>
              <a:sym typeface="Helvetica Neue Medium"/>
            </a:endParaRPr>
          </a:p>
        </p:txBody>
      </p:sp>
      <p:sp>
        <p:nvSpPr>
          <p:cNvPr id="33" name="BP_FR_OCR_chap_row_5">
            <a:extLst>
              <a:ext uri="{FF2B5EF4-FFF2-40B4-BE49-F238E27FC236}">
                <a16:creationId xmlns:a16="http://schemas.microsoft.com/office/drawing/2014/main" id="{7330E09C-06E3-42D6-B9F3-F880066C0330}"/>
              </a:ext>
            </a:extLst>
          </p:cNvPr>
          <p:cNvSpPr/>
          <p:nvPr/>
        </p:nvSpPr>
        <p:spPr>
          <a:xfrm>
            <a:off x="2667000" y="4000500"/>
            <a:ext cx="8096250" cy="391160"/>
          </a:xfrm>
          <a:prstGeom prst="rect">
            <a:avLst/>
          </a:prstGeom>
          <a:solidFill>
            <a:srgbClr val="C9C9C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350" i="0" u="none" strike="noStrike" cap="none" spc="0" normalizeH="0" baseline="0">
                <a:ln>
                  <a:noFill/>
                </a:ln>
                <a:effectLst/>
                <a:uFillTx/>
                <a:latin typeface="Arial"/>
                <a:ea typeface="Helvetica Neue Medium"/>
                <a:cs typeface="Arial"/>
                <a:sym typeface="Helvetica Neue Medium"/>
              </a:rPr>
              <a:t>Évaluation en laboratoire des matériaux bitumineux routiers</a:t>
            </a:r>
            <a:endParaRPr kumimoji="0" lang="en-GB" sz="1350" i="0" u="none" strike="noStrike" cap="none" spc="0" normalizeH="0" baseline="0">
              <a:ln>
                <a:noFill/>
              </a:ln>
              <a:effectLst/>
              <a:uFillTx/>
              <a:latin typeface="Arial"/>
              <a:ea typeface="Helvetica Neue Medium"/>
              <a:cs typeface="Arial"/>
              <a:sym typeface="Helvetica Neue Medium"/>
            </a:endParaRPr>
          </a:p>
        </p:txBody>
      </p:sp>
      <p:sp>
        <p:nvSpPr>
          <p:cNvPr id="34" name="BP_FR_OCR_chap_row_6">
            <a:extLst>
              <a:ext uri="{FF2B5EF4-FFF2-40B4-BE49-F238E27FC236}">
                <a16:creationId xmlns:a16="http://schemas.microsoft.com/office/drawing/2014/main" id="{A715E7DD-6224-40B1-AEAB-89BFDE0BF296}"/>
              </a:ext>
            </a:extLst>
          </p:cNvPr>
          <p:cNvSpPr/>
          <p:nvPr/>
        </p:nvSpPr>
        <p:spPr>
          <a:xfrm>
            <a:off x="2667000" y="4422140"/>
            <a:ext cx="8096250" cy="391160"/>
          </a:xfrm>
          <a:prstGeom prst="rect">
            <a:avLst/>
          </a:prstGeom>
          <a:solidFill>
            <a:srgbClr val="E7E7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180" i="0" u="none" strike="noStrike" cap="none" spc="0" normalizeH="0" baseline="0">
                <a:ln>
                  <a:noFill/>
                </a:ln>
                <a:effectLst/>
                <a:uFillTx/>
                <a:latin typeface="Arial"/>
                <a:ea typeface="Helvetica Neue Medium"/>
                <a:cs typeface="Arial"/>
                <a:sym typeface="Helvetica Neue Medium"/>
              </a:rPr>
              <a:t>Diagnostic, évaluation et rapport de classification de l’état de la chaussée</a:t>
            </a:r>
            <a:endParaRPr kumimoji="0" lang="en-GB" sz="1180" i="0" u="none" strike="noStrike" cap="none" spc="0" normalizeH="0" baseline="0">
              <a:ln>
                <a:noFill/>
              </a:ln>
              <a:effectLst/>
              <a:uFillTx/>
              <a:latin typeface="Arial"/>
              <a:ea typeface="Helvetica Neue Medium"/>
              <a:cs typeface="Arial"/>
              <a:sym typeface="Helvetica Neue Medium"/>
            </a:endParaRPr>
          </a:p>
        </p:txBody>
      </p:sp>
      <p:sp>
        <p:nvSpPr>
          <p:cNvPr id="35" name="BP_FR_OCR_chap_row_7">
            <a:extLst>
              <a:ext uri="{FF2B5EF4-FFF2-40B4-BE49-F238E27FC236}">
                <a16:creationId xmlns:a16="http://schemas.microsoft.com/office/drawing/2014/main" id="{F269DE55-42B5-4CA8-8F41-A25E066B0D7F}"/>
              </a:ext>
            </a:extLst>
          </p:cNvPr>
          <p:cNvSpPr/>
          <p:nvPr/>
        </p:nvSpPr>
        <p:spPr>
          <a:xfrm>
            <a:off x="2667000" y="4843780"/>
            <a:ext cx="8096250" cy="391160"/>
          </a:xfrm>
          <a:prstGeom prst="rect">
            <a:avLst/>
          </a:prstGeom>
          <a:solidFill>
            <a:srgbClr val="C9C9C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350" i="0" u="none" strike="noStrike" cap="none" spc="0" normalizeH="0" baseline="0">
                <a:ln>
                  <a:noFill/>
                </a:ln>
                <a:effectLst/>
                <a:uFillTx/>
                <a:latin typeface="Arial"/>
                <a:ea typeface="Helvetica Neue Medium"/>
                <a:cs typeface="Arial"/>
                <a:sym typeface="Helvetica Neue Medium"/>
              </a:rPr>
              <a:t>Prévision de l’évolution de l’état de la chaussée dans le temps</a:t>
            </a:r>
            <a:endParaRPr kumimoji="0" lang="en-GB" sz="1350" i="0" u="none" strike="noStrike" cap="none" spc="0" normalizeH="0" baseline="0">
              <a:ln>
                <a:noFill/>
              </a:ln>
              <a:effectLst/>
              <a:uFillTx/>
              <a:latin typeface="Arial"/>
              <a:ea typeface="Helvetica Neue Medium"/>
              <a:cs typeface="Arial"/>
              <a:sym typeface="Helvetica Neue Medium"/>
            </a:endParaRPr>
          </a:p>
        </p:txBody>
      </p:sp>
      <p:sp>
        <p:nvSpPr>
          <p:cNvPr id="36" name="BP_FR_OCR_chap_row_8">
            <a:extLst>
              <a:ext uri="{FF2B5EF4-FFF2-40B4-BE49-F238E27FC236}">
                <a16:creationId xmlns:a16="http://schemas.microsoft.com/office/drawing/2014/main" id="{9A7F4699-07DD-462B-B14A-BDA2FBCCDB0D}"/>
              </a:ext>
            </a:extLst>
          </p:cNvPr>
          <p:cNvSpPr/>
          <p:nvPr/>
        </p:nvSpPr>
        <p:spPr>
          <a:xfrm>
            <a:off x="2667000" y="5265420"/>
            <a:ext cx="8096250" cy="391160"/>
          </a:xfrm>
          <a:prstGeom prst="rect">
            <a:avLst/>
          </a:prstGeom>
          <a:solidFill>
            <a:srgbClr val="E7E7E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350" i="0" u="none" strike="noStrike" cap="none" spc="0" normalizeH="0" baseline="0">
                <a:ln>
                  <a:noFill/>
                </a:ln>
                <a:effectLst/>
                <a:uFillTx/>
                <a:latin typeface="Arial"/>
                <a:ea typeface="Helvetica Neue Medium"/>
                <a:cs typeface="Arial"/>
                <a:sym typeface="Helvetica Neue Medium"/>
              </a:rPr>
              <a:t>Méthode d’entretien des chaussées bitumineuses routières</a:t>
            </a:r>
            <a:endParaRPr kumimoji="0" lang="en-GB" sz="1350" i="0" u="none" strike="noStrike" cap="none" spc="0" normalizeH="0" baseline="0">
              <a:ln>
                <a:noFill/>
              </a:ln>
              <a:effectLst/>
              <a:uFillTx/>
              <a:latin typeface="Arial"/>
              <a:ea typeface="Helvetica Neue Medium"/>
              <a:cs typeface="Arial"/>
              <a:sym typeface="Helvetica Neue Medium"/>
            </a:endParaRPr>
          </a:p>
        </p:txBody>
      </p:sp>
      <p:sp>
        <p:nvSpPr>
          <p:cNvPr id="37" name="BP_FR_OCR_chap_row_9">
            <a:extLst>
              <a:ext uri="{FF2B5EF4-FFF2-40B4-BE49-F238E27FC236}">
                <a16:creationId xmlns:a16="http://schemas.microsoft.com/office/drawing/2014/main" id="{24E5D70A-C0EA-47E9-A28C-03335F956887}"/>
              </a:ext>
            </a:extLst>
          </p:cNvPr>
          <p:cNvSpPr/>
          <p:nvPr/>
        </p:nvSpPr>
        <p:spPr>
          <a:xfrm>
            <a:off x="2667000" y="5687060"/>
            <a:ext cx="8096250" cy="391160"/>
          </a:xfrm>
          <a:prstGeom prst="rect">
            <a:avLst/>
          </a:prstGeom>
          <a:solidFill>
            <a:srgbClr val="C9C9C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50" i="0" u="none" strike="noStrike" cap="none" spc="0" normalizeH="0" baseline="0">
                <a:ln>
                  <a:noFill/>
                </a:ln>
                <a:effectLst/>
                <a:uFillTx/>
                <a:latin typeface="Arial"/>
                <a:ea typeface="Helvetica Neue Medium"/>
                <a:cs typeface="Arial"/>
                <a:sym typeface="Helvetica Neue Medium"/>
              </a:rPr>
              <a:t>Synthèse du cours</a:t>
            </a:r>
          </a:p>
        </p:txBody>
      </p:sp>
    </p:spTree>
    <p:extLst>
      <p:ext uri="{BB962C8B-B14F-4D97-AF65-F5344CB8AC3E}">
        <p14:creationId xmlns:p14="http://schemas.microsoft.com/office/powerpoint/2010/main" val="70564241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rPr dirty="0" err="1"/>
              <a:t>Chapitre</a:t>
            </a:r>
            <a:r>
              <a:rPr dirty="0"/>
              <a:t> n° 1 – </a:t>
            </a:r>
            <a:r>
              <a:rPr dirty="0" err="1"/>
              <a:t>aperçu</a:t>
            </a:r>
            <a:r>
              <a:rPr dirty="0"/>
              <a:t> </a:t>
            </a:r>
            <a:r>
              <a:rPr dirty="0" err="1"/>
              <a:t>rapide</a:t>
            </a:r>
            <a:endParaRPr dirty="0"/>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t>Introduction au cours </a:t>
            </a:r>
          </a:p>
          <a:p>
            <a:r>
              <a:t>Types de structures de chaussées routières</a:t>
            </a:r>
          </a:p>
          <a:p>
            <a:r>
              <a:t>Chaussées asphaltées et matériaux bitumineux</a:t>
            </a:r>
          </a:p>
          <a:p>
            <a:r>
              <a:t>Système de gestion des chaussées</a:t>
            </a:r>
          </a:p>
        </p:txBody>
      </p:sp>
    </p:spTree>
    <p:extLst>
      <p:ext uri="{BB962C8B-B14F-4D97-AF65-F5344CB8AC3E}">
        <p14:creationId xmlns:p14="http://schemas.microsoft.com/office/powerpoint/2010/main" val="41937544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Chapitre n° 2 – aperçu rapide</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dirty="0" err="1"/>
              <a:t>Collecte</a:t>
            </a:r>
            <a:r>
              <a:rPr dirty="0"/>
              <a:t> des données </a:t>
            </a:r>
            <a:r>
              <a:rPr dirty="0" err="1"/>
              <a:t>d’entrée</a:t>
            </a:r>
            <a:r>
              <a:rPr dirty="0"/>
              <a:t> pour le PMS </a:t>
            </a:r>
          </a:p>
          <a:p>
            <a:r>
              <a:rPr dirty="0"/>
              <a:t>Données </a:t>
            </a:r>
            <a:r>
              <a:rPr dirty="0" err="1"/>
              <a:t>nécessaires</a:t>
            </a:r>
            <a:endParaRPr dirty="0"/>
          </a:p>
          <a:p>
            <a:r>
              <a:rPr dirty="0"/>
              <a:t>Données </a:t>
            </a:r>
            <a:r>
              <a:rPr dirty="0" err="1"/>
              <a:t>complémentaires</a:t>
            </a:r>
            <a:endParaRPr dirty="0"/>
          </a:p>
        </p:txBody>
      </p:sp>
    </p:spTree>
    <p:extLst>
      <p:ext uri="{BB962C8B-B14F-4D97-AF65-F5344CB8AC3E}">
        <p14:creationId xmlns:p14="http://schemas.microsoft.com/office/powerpoint/2010/main" val="167049676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Chapitre n° 3 – aperçu rapide</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t>Diagnostic, évaluation et classification de l’état des chaussées </a:t>
            </a:r>
          </a:p>
          <a:p>
            <a:r>
              <a:t>Méthodes de diagnostic</a:t>
            </a:r>
          </a:p>
          <a:p>
            <a:r>
              <a:t>Appareils de diagnostic</a:t>
            </a:r>
          </a:p>
          <a:p>
            <a:r>
              <a:t>Paramètres de diagnostic</a:t>
            </a:r>
          </a:p>
          <a:p>
            <a:r>
              <a:t>Méthodes d’évaluation de l’état des chaussées </a:t>
            </a:r>
          </a:p>
          <a:p>
            <a:r>
              <a:t>Méthodes de classification de l’état des chaussées</a:t>
            </a:r>
          </a:p>
        </p:txBody>
      </p:sp>
    </p:spTree>
    <p:extLst>
      <p:ext uri="{BB962C8B-B14F-4D97-AF65-F5344CB8AC3E}">
        <p14:creationId xmlns:p14="http://schemas.microsoft.com/office/powerpoint/2010/main" val="30775508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Chapitre n° 4 – aperçu rapide</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t>Identification des dégradations des chaussées </a:t>
            </a:r>
          </a:p>
          <a:p>
            <a:r>
              <a:t>Types de dégradations des chaussées asphaltées</a:t>
            </a:r>
          </a:p>
          <a:p>
            <a:r>
              <a:t>Identification des dégradations des chaussées</a:t>
            </a:r>
          </a:p>
          <a:p>
            <a:r>
              <a:t>Caractérisation des dégradations des chaussées</a:t>
            </a:r>
          </a:p>
          <a:p>
            <a:r>
              <a:t>Classification des dégradations des chaussées</a:t>
            </a:r>
          </a:p>
        </p:txBody>
      </p:sp>
    </p:spTree>
    <p:extLst>
      <p:ext uri="{BB962C8B-B14F-4D97-AF65-F5344CB8AC3E}">
        <p14:creationId xmlns:p14="http://schemas.microsoft.com/office/powerpoint/2010/main" val="407154369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Chapitre n° 5 – aperçu rapide</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dirty="0" err="1"/>
              <a:t>Évaluation</a:t>
            </a:r>
            <a:r>
              <a:rPr dirty="0"/>
              <a:t> </a:t>
            </a:r>
            <a:r>
              <a:rPr dirty="0" err="1"/>
              <a:t>en</a:t>
            </a:r>
            <a:r>
              <a:rPr dirty="0"/>
              <a:t> </a:t>
            </a:r>
            <a:r>
              <a:rPr dirty="0" err="1"/>
              <a:t>laboratoire</a:t>
            </a:r>
            <a:r>
              <a:rPr dirty="0"/>
              <a:t> des </a:t>
            </a:r>
            <a:r>
              <a:rPr dirty="0" err="1"/>
              <a:t>matériaux</a:t>
            </a:r>
            <a:r>
              <a:rPr dirty="0"/>
              <a:t> </a:t>
            </a:r>
            <a:r>
              <a:rPr dirty="0" err="1"/>
              <a:t>routiers</a:t>
            </a:r>
            <a:r>
              <a:rPr dirty="0"/>
              <a:t> </a:t>
            </a:r>
            <a:r>
              <a:rPr dirty="0" err="1"/>
              <a:t>bitumineux</a:t>
            </a:r>
            <a:endParaRPr dirty="0"/>
          </a:p>
          <a:p>
            <a:r>
              <a:rPr dirty="0"/>
              <a:t>Prélèvement </a:t>
            </a:r>
            <a:r>
              <a:rPr dirty="0" err="1"/>
              <a:t>d’échantillons</a:t>
            </a:r>
            <a:r>
              <a:rPr dirty="0"/>
              <a:t> dans la chaussée</a:t>
            </a:r>
          </a:p>
          <a:p>
            <a:r>
              <a:rPr dirty="0"/>
              <a:t>Essais de </a:t>
            </a:r>
            <a:r>
              <a:rPr dirty="0" err="1"/>
              <a:t>laboratoire</a:t>
            </a:r>
            <a:r>
              <a:rPr dirty="0"/>
              <a:t> sur les </a:t>
            </a:r>
            <a:r>
              <a:rPr dirty="0" err="1"/>
              <a:t>matériaux</a:t>
            </a:r>
            <a:r>
              <a:rPr dirty="0"/>
              <a:t> </a:t>
            </a:r>
            <a:r>
              <a:rPr dirty="0" err="1"/>
              <a:t>routiers</a:t>
            </a:r>
            <a:r>
              <a:rPr dirty="0"/>
              <a:t> </a:t>
            </a:r>
            <a:r>
              <a:rPr dirty="0" err="1"/>
              <a:t>bitumineux</a:t>
            </a:r>
            <a:endParaRPr dirty="0"/>
          </a:p>
          <a:p>
            <a:r>
              <a:rPr dirty="0" err="1"/>
              <a:t>Normes</a:t>
            </a:r>
            <a:r>
              <a:rPr dirty="0"/>
              <a:t> et exigences relatives aux </a:t>
            </a:r>
            <a:r>
              <a:rPr dirty="0" err="1"/>
              <a:t>essais</a:t>
            </a:r>
            <a:r>
              <a:rPr dirty="0"/>
              <a:t> de </a:t>
            </a:r>
            <a:r>
              <a:rPr dirty="0" err="1"/>
              <a:t>laboratoire</a:t>
            </a:r>
            <a:endParaRPr dirty="0"/>
          </a:p>
          <a:p>
            <a:r>
              <a:rPr dirty="0" err="1"/>
              <a:t>Évaluation</a:t>
            </a:r>
            <a:r>
              <a:rPr dirty="0"/>
              <a:t> des </a:t>
            </a:r>
            <a:r>
              <a:rPr dirty="0" err="1"/>
              <a:t>matériaux</a:t>
            </a:r>
            <a:r>
              <a:rPr dirty="0"/>
              <a:t> </a:t>
            </a:r>
            <a:r>
              <a:rPr dirty="0" err="1"/>
              <a:t>routiers</a:t>
            </a:r>
            <a:r>
              <a:rPr dirty="0"/>
              <a:t> </a:t>
            </a:r>
            <a:r>
              <a:rPr dirty="0" err="1"/>
              <a:t>bitumineux</a:t>
            </a:r>
            <a:endParaRPr dirty="0"/>
          </a:p>
        </p:txBody>
      </p:sp>
    </p:spTree>
    <p:extLst>
      <p:ext uri="{BB962C8B-B14F-4D97-AF65-F5344CB8AC3E}">
        <p14:creationId xmlns:p14="http://schemas.microsoft.com/office/powerpoint/2010/main" val="342740586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Chapitre n° 6 – aperçu rapide</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t>Rapport de diagnostic, d’évaluation et de classification de l’état des chaussées</a:t>
            </a:r>
          </a:p>
          <a:p>
            <a:r>
              <a:t>Travaux pratiques et de terrain pour le diagnostic routier</a:t>
            </a:r>
          </a:p>
          <a:p>
            <a:r>
              <a:t>Travaux analytiques sur l’évaluation de l’état des routes</a:t>
            </a:r>
          </a:p>
          <a:p>
            <a:r>
              <a:t>Préparation des rapports des étudiants sur la classification de l’état des chaussées</a:t>
            </a:r>
          </a:p>
        </p:txBody>
      </p:sp>
    </p:spTree>
    <p:extLst>
      <p:ext uri="{BB962C8B-B14F-4D97-AF65-F5344CB8AC3E}">
        <p14:creationId xmlns:p14="http://schemas.microsoft.com/office/powerpoint/2010/main" val="190084774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Chapitre n° 7 – aperçu rapide</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t>Prévision de l’évolution de l’état des chaussées dans le temps</a:t>
            </a:r>
          </a:p>
          <a:p>
            <a:r>
              <a:t>Méthodes et modèles de prévision</a:t>
            </a:r>
          </a:p>
          <a:p>
            <a:r>
              <a:t>Fiabilité prédictive et utilité de la prévision</a:t>
            </a:r>
          </a:p>
        </p:txBody>
      </p:sp>
    </p:spTree>
    <p:extLst>
      <p:ext uri="{BB962C8B-B14F-4D97-AF65-F5344CB8AC3E}">
        <p14:creationId xmlns:p14="http://schemas.microsoft.com/office/powerpoint/2010/main" val="217098532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Chapitre n° 8 – aperçu rapide</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rPr dirty="0"/>
              <a:t>Entretien des chaussées </a:t>
            </a:r>
            <a:r>
              <a:rPr dirty="0" err="1"/>
              <a:t>routières</a:t>
            </a:r>
            <a:r>
              <a:rPr dirty="0"/>
              <a:t> </a:t>
            </a:r>
            <a:r>
              <a:rPr dirty="0" err="1"/>
              <a:t>asphaltées</a:t>
            </a:r>
            <a:endParaRPr dirty="0"/>
          </a:p>
          <a:p>
            <a:r>
              <a:rPr dirty="0" err="1"/>
              <a:t>Méthodes</a:t>
            </a:r>
            <a:r>
              <a:rPr dirty="0"/>
              <a:t> de </a:t>
            </a:r>
            <a:r>
              <a:rPr dirty="0" err="1"/>
              <a:t>traitement</a:t>
            </a:r>
            <a:r>
              <a:rPr dirty="0"/>
              <a:t> des chaussées </a:t>
            </a:r>
            <a:r>
              <a:rPr dirty="0" err="1"/>
              <a:t>routières</a:t>
            </a:r>
            <a:r>
              <a:rPr dirty="0"/>
              <a:t> </a:t>
            </a:r>
            <a:r>
              <a:rPr dirty="0" err="1"/>
              <a:t>asphaltées</a:t>
            </a:r>
            <a:endParaRPr dirty="0"/>
          </a:p>
          <a:p>
            <a:r>
              <a:rPr dirty="0" err="1"/>
              <a:t>Méthodes</a:t>
            </a:r>
            <a:r>
              <a:rPr dirty="0"/>
              <a:t> </a:t>
            </a:r>
            <a:r>
              <a:rPr dirty="0" err="1"/>
              <a:t>d’entretien</a:t>
            </a:r>
            <a:r>
              <a:rPr dirty="0"/>
              <a:t> des chaussées </a:t>
            </a:r>
            <a:r>
              <a:rPr dirty="0" err="1"/>
              <a:t>asphaltées</a:t>
            </a:r>
            <a:endParaRPr dirty="0"/>
          </a:p>
          <a:p>
            <a:r>
              <a:rPr dirty="0"/>
              <a:t>Entretien </a:t>
            </a:r>
            <a:r>
              <a:rPr dirty="0" err="1"/>
              <a:t>estival</a:t>
            </a:r>
            <a:r>
              <a:rPr dirty="0"/>
              <a:t> des chaussées </a:t>
            </a:r>
            <a:r>
              <a:rPr dirty="0" err="1"/>
              <a:t>routières</a:t>
            </a:r>
            <a:r>
              <a:rPr dirty="0"/>
              <a:t> </a:t>
            </a:r>
            <a:r>
              <a:rPr dirty="0" err="1"/>
              <a:t>asphaltées</a:t>
            </a:r>
            <a:endParaRPr dirty="0"/>
          </a:p>
          <a:p>
            <a:r>
              <a:rPr dirty="0"/>
              <a:t>Entretien </a:t>
            </a:r>
            <a:r>
              <a:rPr dirty="0" err="1"/>
              <a:t>hivernal</a:t>
            </a:r>
            <a:r>
              <a:rPr dirty="0"/>
              <a:t> des chaussées </a:t>
            </a:r>
            <a:r>
              <a:rPr dirty="0" err="1"/>
              <a:t>routières</a:t>
            </a:r>
            <a:r>
              <a:rPr dirty="0"/>
              <a:t> </a:t>
            </a:r>
            <a:r>
              <a:rPr dirty="0" err="1"/>
              <a:t>asphaltées</a:t>
            </a:r>
            <a:endParaRPr dirty="0"/>
          </a:p>
        </p:txBody>
      </p:sp>
    </p:spTree>
    <p:extLst>
      <p:ext uri="{BB962C8B-B14F-4D97-AF65-F5344CB8AC3E}">
        <p14:creationId xmlns:p14="http://schemas.microsoft.com/office/powerpoint/2010/main" val="238737894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Chapitre n° 9 – aperçu rapide</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t>Résumé du cours</a:t>
            </a:r>
          </a:p>
        </p:txBody>
      </p:sp>
    </p:spTree>
    <p:extLst>
      <p:ext uri="{BB962C8B-B14F-4D97-AF65-F5344CB8AC3E}">
        <p14:creationId xmlns:p14="http://schemas.microsoft.com/office/powerpoint/2010/main" val="284684647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Que ferons-nous pendant nos cours ?</a:t>
            </a:r>
          </a:p>
        </p:txBody>
      </p:sp>
      <p:sp>
        <p:nvSpPr>
          <p:cNvPr id="4"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a:xfrm>
            <a:off x="1781971" y="1349101"/>
            <a:ext cx="7392511" cy="3816351"/>
          </a:xfrm>
        </p:spPr>
        <p:txBody>
          <a:bodyPr>
            <a:noAutofit/>
          </a:bodyPr>
          <a:lstStyle/>
          <a:p>
            <a:pPr>
              <a:spcBef>
                <a:spcPts val="1000"/>
              </a:spcBef>
            </a:pPr>
            <a:r>
              <a:t>Sélection du tronçon routier pour les travaux ultérieurs </a:t>
            </a:r>
          </a:p>
          <a:p>
            <a:pPr>
              <a:spcBef>
                <a:spcPts val="1000"/>
              </a:spcBef>
            </a:pPr>
            <a:r>
              <a:t>Collecte de données sur la route sélectionnée</a:t>
            </a:r>
          </a:p>
          <a:p>
            <a:pPr>
              <a:spcBef>
                <a:spcPts val="1000"/>
              </a:spcBef>
            </a:pPr>
            <a:r>
              <a:t>Travail de terrain sur l’état de la chaussée et ses dégradations</a:t>
            </a:r>
          </a:p>
          <a:p>
            <a:pPr>
              <a:spcBef>
                <a:spcPts val="1000"/>
              </a:spcBef>
            </a:pPr>
            <a:r>
              <a:t>Identification des dégradations de la chaussée</a:t>
            </a:r>
          </a:p>
          <a:p>
            <a:pPr>
              <a:spcBef>
                <a:spcPts val="1000"/>
              </a:spcBef>
            </a:pPr>
            <a:r>
              <a:t>Évaluation et classification de l’état de la chaussée</a:t>
            </a:r>
          </a:p>
          <a:p>
            <a:pPr>
              <a:spcBef>
                <a:spcPts val="1000"/>
              </a:spcBef>
            </a:pPr>
            <a:r>
              <a:t>Prévision de l’évolution de l’état de la chaussée dans le temps</a:t>
            </a:r>
          </a:p>
          <a:p>
            <a:pPr>
              <a:spcBef>
                <a:spcPts val="1000"/>
              </a:spcBef>
            </a:pPr>
            <a:r>
              <a:t>Plan des travaux d’entretien</a:t>
            </a:r>
          </a:p>
        </p:txBody>
      </p:sp>
    </p:spTree>
    <p:extLst>
      <p:ext uri="{BB962C8B-B14F-4D97-AF65-F5344CB8AC3E}">
        <p14:creationId xmlns:p14="http://schemas.microsoft.com/office/powerpoint/2010/main" val="14344357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AC6AC1-7262-BB82-F38C-E28579AFA515}"/>
              </a:ext>
            </a:extLst>
          </p:cNvPr>
          <p:cNvSpPr>
            <a:spLocks noGrp="1"/>
          </p:cNvSpPr>
          <p:nvPr>
            <p:ph type="title"/>
          </p:nvPr>
        </p:nvSpPr>
        <p:spPr>
          <a:xfrm>
            <a:off x="839788" y="285750"/>
            <a:ext cx="9961562" cy="1600200"/>
          </a:xfrm>
        </p:spPr>
        <p:txBody>
          <a:bodyPr/>
          <a:lstStyle/>
          <a:p>
            <a:r>
              <a:t>ENTRETIEN DES CHAUSSÉES ROUTIÈRES ASPHALTIQUES</a:t>
            </a:r>
          </a:p>
        </p:txBody>
      </p:sp>
      <p:sp>
        <p:nvSpPr>
          <p:cNvPr id="5" name="Text Placeholder 4">
            <a:extLst>
              <a:ext uri="{FF2B5EF4-FFF2-40B4-BE49-F238E27FC236}">
                <a16:creationId xmlns:a16="http://schemas.microsoft.com/office/drawing/2014/main" id="{1356B4EA-BFD6-B63F-E871-3908A74BF9D5}"/>
              </a:ext>
            </a:extLst>
          </p:cNvPr>
          <p:cNvSpPr>
            <a:spLocks noGrp="1"/>
          </p:cNvSpPr>
          <p:nvPr>
            <p:ph type="body" sz="half" idx="2"/>
          </p:nvPr>
        </p:nvSpPr>
        <p:spPr>
          <a:xfrm>
            <a:off x="839788" y="2310209"/>
            <a:ext cx="10337119" cy="3811588"/>
          </a:xfrm>
        </p:spPr>
        <p:txBody>
          <a:bodyPr>
            <a:normAutofit/>
          </a:bodyPr>
          <a:lstStyle/>
          <a:p>
            <a:r>
              <a:rPr dirty="0" err="1"/>
              <a:t>Chapitre</a:t>
            </a:r>
            <a:r>
              <a:rPr dirty="0"/>
              <a:t> n° 1. 	</a:t>
            </a:r>
          </a:p>
          <a:p>
            <a:endParaRPr dirty="0"/>
          </a:p>
          <a:p>
            <a:r>
              <a:rPr dirty="0"/>
              <a:t>Introduction </a:t>
            </a:r>
            <a:br>
              <a:rPr dirty="0"/>
            </a:br>
            <a:r>
              <a:rPr dirty="0"/>
              <a:t>au </a:t>
            </a:r>
            <a:r>
              <a:rPr dirty="0" err="1"/>
              <a:t>cours</a:t>
            </a:r>
            <a:endParaRPr dirty="0"/>
          </a:p>
          <a:p>
            <a:endParaRPr dirty="0"/>
          </a:p>
        </p:txBody>
      </p:sp>
      <p:pic>
        <p:nvPicPr>
          <p:cNvPr id="3" name="Obraz 2"/>
          <p:cNvPicPr>
            <a:picLocks noChangeAspect="1"/>
          </p:cNvPicPr>
          <p:nvPr/>
        </p:nvPicPr>
        <p:blipFill rotWithShape="1">
          <a:blip r:embed="rId2" cstate="hqprint">
            <a:extLst>
              <a:ext uri="{28A0092B-C50C-407E-A947-70E740481C1C}">
                <a14:useLocalDpi xmlns:a14="http://schemas.microsoft.com/office/drawing/2010/main" val="0"/>
              </a:ext>
            </a:extLst>
          </a:blip>
          <a:srcRect l="9409" t="17724" r="5446" b="6518"/>
          <a:stretch/>
        </p:blipFill>
        <p:spPr>
          <a:xfrm>
            <a:off x="5396320" y="2310209"/>
            <a:ext cx="5780587" cy="3661966"/>
          </a:xfrm>
          <a:prstGeom prst="rect">
            <a:avLst/>
          </a:prstGeom>
        </p:spPr>
      </p:pic>
    </p:spTree>
    <p:extLst>
      <p:ext uri="{BB962C8B-B14F-4D97-AF65-F5344CB8AC3E}">
        <p14:creationId xmlns:p14="http://schemas.microsoft.com/office/powerpoint/2010/main" val="1804997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object 3" descr="object 3"/>
          <p:cNvPicPr>
            <a:picLocks noChangeAspect="1"/>
          </p:cNvPicPr>
          <p:nvPr/>
        </p:nvPicPr>
        <p:blipFill>
          <a:blip r:embed="rId2"/>
          <a:stretch>
            <a:fillRect/>
          </a:stretch>
        </p:blipFill>
        <p:spPr>
          <a:xfrm>
            <a:off x="-1" y="1080065"/>
            <a:ext cx="5200652" cy="4152902"/>
          </a:xfrm>
          <a:prstGeom prst="rect">
            <a:avLst/>
          </a:prstGeom>
          <a:ln w="12700" cap="flat">
            <a:noFill/>
            <a:miter lim="400000"/>
          </a:ln>
          <a:effectLst/>
        </p:spPr>
      </p:pic>
      <p:pic>
        <p:nvPicPr>
          <p:cNvPr id="5" name="Obraz 4"/>
          <p:cNvPicPr>
            <a:picLocks noChangeAspect="1"/>
          </p:cNvPicPr>
          <p:nvPr/>
        </p:nvPicPr>
        <p:blipFill rotWithShape="1">
          <a:blip r:embed="rId3" cstate="hqprint">
            <a:extLst>
              <a:ext uri="{28A0092B-C50C-407E-A947-70E740481C1C}">
                <a14:useLocalDpi xmlns:a14="http://schemas.microsoft.com/office/drawing/2010/main" val="0"/>
              </a:ext>
            </a:extLst>
          </a:blip>
          <a:srcRect l="35471" t="35065" r="35511" b="30107"/>
          <a:stretch/>
        </p:blipFill>
        <p:spPr>
          <a:xfrm>
            <a:off x="-2539" y="1069636"/>
            <a:ext cx="5229053" cy="4184008"/>
          </a:xfrm>
          <a:prstGeom prst="rect">
            <a:avLst/>
          </a:prstGeom>
        </p:spPr>
      </p:pic>
      <p:sp>
        <p:nvSpPr>
          <p:cNvPr id="89" name="object 4"/>
          <p:cNvSpPr/>
          <p:nvPr/>
        </p:nvSpPr>
        <p:spPr>
          <a:xfrm>
            <a:off x="1654264" y="818187"/>
            <a:ext cx="5095282" cy="849694"/>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90" name="object 5"/>
          <p:cNvSpPr/>
          <p:nvPr/>
        </p:nvSpPr>
        <p:spPr>
          <a:xfrm flipV="1">
            <a:off x="5507033" y="1243033"/>
            <a:ext cx="6000757" cy="9528"/>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91" name="object 6"/>
          <p:cNvSpPr/>
          <p:nvPr/>
        </p:nvSpPr>
        <p:spPr>
          <a:xfrm flipV="1">
            <a:off x="5272535" y="1249380"/>
            <a:ext cx="1479548"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92" name="object 7"/>
          <p:cNvSpPr/>
          <p:nvPr/>
        </p:nvSpPr>
        <p:spPr>
          <a:xfrm>
            <a:off x="5573830" y="2042547"/>
            <a:ext cx="32149" cy="198241"/>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94" name="object 8"/>
          <p:cNvSpPr txBox="1">
            <a:spLocks noGrp="1"/>
          </p:cNvSpPr>
          <p:nvPr>
            <p:ph type="title" idx="4294967295"/>
          </p:nvPr>
        </p:nvSpPr>
        <p:spPr>
          <a:xfrm>
            <a:off x="1784300" y="954548"/>
            <a:ext cx="3442214" cy="555625"/>
          </a:xfrm>
          <a:prstGeom prst="rect">
            <a:avLst/>
          </a:prstGeom>
        </p:spPr>
        <p:txBody>
          <a:bodyPr>
            <a:noAutofit/>
          </a:bodyPr>
          <a:lstStyle>
            <a:lvl1pPr indent="12700">
              <a:defRPr sz="5300" spc="-100"/>
            </a:lvl1pPr>
          </a:lstStyle>
          <a:p>
            <a:r>
              <a:rPr sz="4000" dirty="0">
                <a:solidFill>
                  <a:schemeClr val="bg1"/>
                </a:solidFill>
              </a:rPr>
              <a:t>Plan du </a:t>
            </a:r>
            <a:r>
              <a:rPr sz="4000" dirty="0" err="1">
                <a:solidFill>
                  <a:schemeClr val="bg1"/>
                </a:solidFill>
              </a:rPr>
              <a:t>cours</a:t>
            </a:r>
            <a:endParaRPr sz="4000" dirty="0">
              <a:solidFill>
                <a:schemeClr val="bg1"/>
              </a:solidFill>
            </a:endParaRPr>
          </a:p>
        </p:txBody>
      </p:sp>
      <p:sp>
        <p:nvSpPr>
          <p:cNvPr id="95" name="object 9"/>
          <p:cNvSpPr txBox="1"/>
          <p:nvPr/>
        </p:nvSpPr>
        <p:spPr>
          <a:xfrm>
            <a:off x="6742478" y="1983961"/>
            <a:ext cx="4764468" cy="1661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r>
              <a:rPr sz="1200" dirty="0"/>
              <a:t>Entretien des chaussées » – </a:t>
            </a:r>
            <a:r>
              <a:rPr sz="1200" dirty="0" err="1"/>
              <a:t>qu’est-ce</a:t>
            </a:r>
            <a:r>
              <a:rPr sz="1200" dirty="0"/>
              <a:t> </a:t>
            </a:r>
            <a:r>
              <a:rPr sz="1200" dirty="0" err="1"/>
              <a:t>que</a:t>
            </a:r>
            <a:r>
              <a:rPr sz="1200" dirty="0"/>
              <a:t> </a:t>
            </a:r>
            <a:r>
              <a:rPr sz="1200" dirty="0" err="1"/>
              <a:t>cela</a:t>
            </a:r>
            <a:r>
              <a:rPr sz="1200" dirty="0"/>
              <a:t> </a:t>
            </a:r>
            <a:r>
              <a:rPr sz="1200" dirty="0" err="1"/>
              <a:t>signifie</a:t>
            </a:r>
            <a:r>
              <a:rPr sz="1200" dirty="0"/>
              <a:t> ?</a:t>
            </a:r>
          </a:p>
        </p:txBody>
      </p:sp>
      <p:sp>
        <p:nvSpPr>
          <p:cNvPr id="96" name="object 10"/>
          <p:cNvSpPr txBox="1"/>
          <p:nvPr/>
        </p:nvSpPr>
        <p:spPr>
          <a:xfrm>
            <a:off x="5678417" y="2030106"/>
            <a:ext cx="781051" cy="1642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8467">
              <a:spcBef>
                <a:spcPts val="67"/>
              </a:spcBef>
              <a:defRPr sz="1600" b="1" spc="-10">
                <a:latin typeface="Arial"/>
                <a:ea typeface="Arial"/>
                <a:cs typeface="Arial"/>
                <a:sym typeface="Arial"/>
              </a:defRPr>
            </a:pPr>
            <a:r>
              <a:rPr lang="pl-PL" sz="1067" dirty="0"/>
              <a:t>1</a:t>
            </a:r>
            <a:endParaRPr sz="1067" spc="-13" dirty="0"/>
          </a:p>
        </p:txBody>
      </p:sp>
      <p:sp>
        <p:nvSpPr>
          <p:cNvPr id="97" name="object 11"/>
          <p:cNvSpPr txBox="1"/>
          <p:nvPr/>
        </p:nvSpPr>
        <p:spPr>
          <a:xfrm>
            <a:off x="6742477" y="2440644"/>
            <a:ext cx="4433523" cy="1661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r>
              <a:rPr sz="1200" dirty="0" err="1"/>
              <a:t>Qu’allons</a:t>
            </a:r>
            <a:r>
              <a:rPr sz="1200" dirty="0"/>
              <a:t>-nous </a:t>
            </a:r>
            <a:r>
              <a:rPr sz="1200" dirty="0" err="1"/>
              <a:t>apprendre</a:t>
            </a:r>
            <a:r>
              <a:rPr sz="1200" dirty="0"/>
              <a:t> pendant </a:t>
            </a:r>
            <a:r>
              <a:rPr sz="1200" dirty="0" err="1"/>
              <a:t>nos</a:t>
            </a:r>
            <a:r>
              <a:rPr sz="1200" dirty="0"/>
              <a:t> </a:t>
            </a:r>
            <a:r>
              <a:rPr sz="1200" dirty="0" err="1"/>
              <a:t>cours</a:t>
            </a:r>
            <a:r>
              <a:rPr sz="1200" dirty="0"/>
              <a:t> ?</a:t>
            </a:r>
          </a:p>
        </p:txBody>
      </p:sp>
      <p:sp>
        <p:nvSpPr>
          <p:cNvPr id="98" name="object 12"/>
          <p:cNvSpPr txBox="1"/>
          <p:nvPr/>
        </p:nvSpPr>
        <p:spPr>
          <a:xfrm>
            <a:off x="5678417" y="2486788"/>
            <a:ext cx="781051" cy="1642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8467">
              <a:spcBef>
                <a:spcPts val="67"/>
              </a:spcBef>
              <a:defRPr sz="1600" b="1" spc="-10">
                <a:latin typeface="Arial"/>
                <a:ea typeface="Arial"/>
                <a:cs typeface="Arial"/>
                <a:sym typeface="Arial"/>
              </a:defRPr>
            </a:pPr>
            <a:r>
              <a:rPr lang="pl-PL" sz="1067" spc="-10" dirty="0"/>
              <a:t>2</a:t>
            </a:r>
            <a:endParaRPr sz="1067" spc="-13" dirty="0"/>
          </a:p>
        </p:txBody>
      </p:sp>
      <p:sp>
        <p:nvSpPr>
          <p:cNvPr id="99" name="object 13"/>
          <p:cNvSpPr txBox="1"/>
          <p:nvPr/>
        </p:nvSpPr>
        <p:spPr>
          <a:xfrm>
            <a:off x="6742478" y="2913833"/>
            <a:ext cx="4733713" cy="1661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r>
              <a:rPr sz="1200" dirty="0"/>
              <a:t>Comment </a:t>
            </a:r>
            <a:r>
              <a:rPr sz="1200" dirty="0" err="1"/>
              <a:t>allons</a:t>
            </a:r>
            <a:r>
              <a:rPr sz="1200" dirty="0"/>
              <a:t>-nous </a:t>
            </a:r>
            <a:r>
              <a:rPr sz="1200" dirty="0" err="1"/>
              <a:t>apprendre</a:t>
            </a:r>
            <a:r>
              <a:rPr sz="1200" dirty="0"/>
              <a:t> pendant </a:t>
            </a:r>
            <a:r>
              <a:rPr sz="1200" dirty="0" err="1"/>
              <a:t>nos</a:t>
            </a:r>
            <a:r>
              <a:rPr sz="1200" dirty="0"/>
              <a:t> </a:t>
            </a:r>
            <a:r>
              <a:rPr sz="1200" dirty="0" err="1"/>
              <a:t>cours</a:t>
            </a:r>
            <a:r>
              <a:rPr sz="1200" dirty="0"/>
              <a:t> ?</a:t>
            </a:r>
          </a:p>
        </p:txBody>
      </p:sp>
      <p:sp>
        <p:nvSpPr>
          <p:cNvPr id="100" name="object 14"/>
          <p:cNvSpPr txBox="1"/>
          <p:nvPr/>
        </p:nvSpPr>
        <p:spPr>
          <a:xfrm>
            <a:off x="5678417" y="2943472"/>
            <a:ext cx="781051" cy="1642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8467">
              <a:spcBef>
                <a:spcPts val="67"/>
              </a:spcBef>
              <a:defRPr sz="1600" b="1" spc="-10">
                <a:latin typeface="Arial"/>
                <a:ea typeface="Arial"/>
                <a:cs typeface="Arial"/>
                <a:sym typeface="Arial"/>
              </a:defRPr>
            </a:pPr>
            <a:r>
              <a:rPr lang="pl-PL" sz="1067" spc="-10" dirty="0"/>
              <a:t>3</a:t>
            </a:r>
            <a:endParaRPr sz="1067" spc="-13" dirty="0"/>
          </a:p>
        </p:txBody>
      </p:sp>
      <p:grpSp>
        <p:nvGrpSpPr>
          <p:cNvPr id="115" name="object 23"/>
          <p:cNvGrpSpPr/>
          <p:nvPr/>
        </p:nvGrpSpPr>
        <p:grpSpPr>
          <a:xfrm>
            <a:off x="5573825" y="2479039"/>
            <a:ext cx="32152" cy="654923"/>
            <a:chOff x="-2" y="-1"/>
            <a:chExt cx="48226" cy="982385"/>
          </a:xfrm>
        </p:grpSpPr>
        <p:sp>
          <p:nvSpPr>
            <p:cNvPr id="113" name="Rectangle"/>
            <p:cNvSpPr/>
            <p:nvPr/>
          </p:nvSpPr>
          <p:spPr>
            <a:xfrm>
              <a:off x="-2" y="685011"/>
              <a:ext cx="48226" cy="297373"/>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14" name="Rectangle"/>
            <p:cNvSpPr/>
            <p:nvPr/>
          </p:nvSpPr>
          <p:spPr>
            <a:xfrm>
              <a:off x="-2" y="-1"/>
              <a:ext cx="48226" cy="297359"/>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grpSp>
      <p:grpSp>
        <p:nvGrpSpPr>
          <p:cNvPr id="18" name="object 23"/>
          <p:cNvGrpSpPr/>
          <p:nvPr/>
        </p:nvGrpSpPr>
        <p:grpSpPr>
          <a:xfrm>
            <a:off x="5576799" y="2935713"/>
            <a:ext cx="32152" cy="654923"/>
            <a:chOff x="-2" y="-1"/>
            <a:chExt cx="48226" cy="982385"/>
          </a:xfrm>
        </p:grpSpPr>
        <p:sp>
          <p:nvSpPr>
            <p:cNvPr id="19" name="Rectangle"/>
            <p:cNvSpPr/>
            <p:nvPr/>
          </p:nvSpPr>
          <p:spPr>
            <a:xfrm>
              <a:off x="-2" y="685011"/>
              <a:ext cx="48226" cy="297373"/>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20" name="Rectangle"/>
            <p:cNvSpPr/>
            <p:nvPr/>
          </p:nvSpPr>
          <p:spPr>
            <a:xfrm>
              <a:off x="-2" y="-1"/>
              <a:ext cx="48226" cy="297359"/>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grpSp>
      <p:sp>
        <p:nvSpPr>
          <p:cNvPr id="21" name="object 13"/>
          <p:cNvSpPr txBox="1"/>
          <p:nvPr/>
        </p:nvSpPr>
        <p:spPr>
          <a:xfrm>
            <a:off x="6747019" y="3362748"/>
            <a:ext cx="4733713" cy="1661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r>
              <a:rPr sz="1200"/>
              <a:t>Plan du cours.</a:t>
            </a:r>
          </a:p>
        </p:txBody>
      </p:sp>
      <p:sp>
        <p:nvSpPr>
          <p:cNvPr id="22" name="object 14"/>
          <p:cNvSpPr txBox="1"/>
          <p:nvPr/>
        </p:nvSpPr>
        <p:spPr>
          <a:xfrm>
            <a:off x="5682958" y="3392387"/>
            <a:ext cx="781051" cy="1642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8467">
              <a:spcBef>
                <a:spcPts val="67"/>
              </a:spcBef>
              <a:defRPr sz="1600" b="1" spc="-10">
                <a:latin typeface="Arial"/>
                <a:ea typeface="Arial"/>
                <a:cs typeface="Arial"/>
                <a:sym typeface="Arial"/>
              </a:defRPr>
            </a:pPr>
            <a:r>
              <a:rPr lang="pl-PL" sz="1067" spc="-10" dirty="0"/>
              <a:t>4</a:t>
            </a:r>
            <a:endParaRPr sz="1067" spc="-13" dirty="0"/>
          </a:p>
        </p:txBody>
      </p:sp>
      <p:grpSp>
        <p:nvGrpSpPr>
          <p:cNvPr id="23" name="object 23"/>
          <p:cNvGrpSpPr/>
          <p:nvPr/>
        </p:nvGrpSpPr>
        <p:grpSpPr>
          <a:xfrm>
            <a:off x="5574671" y="3391852"/>
            <a:ext cx="32152" cy="654923"/>
            <a:chOff x="-2" y="-1"/>
            <a:chExt cx="48226" cy="982385"/>
          </a:xfrm>
        </p:grpSpPr>
        <p:sp>
          <p:nvSpPr>
            <p:cNvPr id="24" name="Rectangle"/>
            <p:cNvSpPr/>
            <p:nvPr/>
          </p:nvSpPr>
          <p:spPr>
            <a:xfrm>
              <a:off x="-2" y="685011"/>
              <a:ext cx="48226" cy="297373"/>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25" name="Rectangle"/>
            <p:cNvSpPr/>
            <p:nvPr/>
          </p:nvSpPr>
          <p:spPr>
            <a:xfrm>
              <a:off x="-2" y="-1"/>
              <a:ext cx="48226" cy="297359"/>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grpSp>
      <p:sp>
        <p:nvSpPr>
          <p:cNvPr id="26" name="object 13"/>
          <p:cNvSpPr txBox="1"/>
          <p:nvPr/>
        </p:nvSpPr>
        <p:spPr>
          <a:xfrm>
            <a:off x="6742478" y="3827191"/>
            <a:ext cx="4733713" cy="2178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marR="3387" indent="8467">
              <a:lnSpc>
                <a:spcPts val="1867"/>
              </a:lnSpc>
              <a:spcBef>
                <a:spcPts val="200"/>
              </a:spcBef>
              <a:defRPr sz="2500">
                <a:latin typeface="Arial"/>
                <a:ea typeface="Arial"/>
                <a:cs typeface="Arial"/>
                <a:sym typeface="Arial"/>
              </a:defRPr>
            </a:pPr>
            <a:r>
              <a:rPr lang="pl-PL" sz="1200" dirty="0" err="1"/>
              <a:t>Discussion</a:t>
            </a:r>
            <a:r>
              <a:rPr lang="pl-PL" sz="1200" dirty="0"/>
              <a:t>.</a:t>
            </a:r>
          </a:p>
        </p:txBody>
      </p:sp>
      <p:sp>
        <p:nvSpPr>
          <p:cNvPr id="27" name="object 14"/>
          <p:cNvSpPr txBox="1"/>
          <p:nvPr/>
        </p:nvSpPr>
        <p:spPr>
          <a:xfrm>
            <a:off x="5678417" y="3856830"/>
            <a:ext cx="781051" cy="1642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8467">
              <a:spcBef>
                <a:spcPts val="67"/>
              </a:spcBef>
              <a:defRPr sz="1600" b="1" spc="-10">
                <a:latin typeface="Arial"/>
                <a:ea typeface="Arial"/>
                <a:cs typeface="Arial"/>
                <a:sym typeface="Arial"/>
              </a:defRPr>
            </a:pPr>
            <a:r>
              <a:rPr lang="pl-PL" sz="1067" spc="-10" dirty="0"/>
              <a:t>5</a:t>
            </a:r>
            <a:endParaRPr sz="1067" spc="-13" dirty="0"/>
          </a:p>
        </p:txBody>
      </p:sp>
      <p:grpSp>
        <p:nvGrpSpPr>
          <p:cNvPr id="28" name="object 23"/>
          <p:cNvGrpSpPr/>
          <p:nvPr/>
        </p:nvGrpSpPr>
        <p:grpSpPr>
          <a:xfrm>
            <a:off x="5573825" y="3847981"/>
            <a:ext cx="32152" cy="654923"/>
            <a:chOff x="-2" y="-1"/>
            <a:chExt cx="48226" cy="982385"/>
          </a:xfrm>
        </p:grpSpPr>
        <p:sp>
          <p:nvSpPr>
            <p:cNvPr id="29" name="Rectangle"/>
            <p:cNvSpPr/>
            <p:nvPr/>
          </p:nvSpPr>
          <p:spPr>
            <a:xfrm>
              <a:off x="-2" y="685011"/>
              <a:ext cx="48226" cy="297373"/>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30" name="Rectangle"/>
            <p:cNvSpPr/>
            <p:nvPr/>
          </p:nvSpPr>
          <p:spPr>
            <a:xfrm>
              <a:off x="-2" y="-1"/>
              <a:ext cx="48226" cy="297359"/>
            </a:xfrm>
            <a:prstGeom prst="rect">
              <a:avLst/>
            </a:prstGeom>
            <a:solidFill>
              <a:srgbClr val="444BC3"/>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grpSp>
      <p:sp>
        <p:nvSpPr>
          <p:cNvPr id="31" name="object 13"/>
          <p:cNvSpPr txBox="1"/>
          <p:nvPr/>
        </p:nvSpPr>
        <p:spPr>
          <a:xfrm>
            <a:off x="6742478" y="4283592"/>
            <a:ext cx="4733713" cy="1661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r>
              <a:rPr sz="1200" dirty="0" err="1"/>
              <a:t>Sujet</a:t>
            </a:r>
            <a:r>
              <a:rPr sz="1200" dirty="0"/>
              <a:t> </a:t>
            </a:r>
            <a:r>
              <a:rPr sz="1200" dirty="0" err="1"/>
              <a:t>suivant</a:t>
            </a:r>
            <a:r>
              <a:rPr sz="1200" dirty="0"/>
              <a:t>.</a:t>
            </a:r>
          </a:p>
        </p:txBody>
      </p:sp>
      <p:sp>
        <p:nvSpPr>
          <p:cNvPr id="32" name="object 14"/>
          <p:cNvSpPr txBox="1"/>
          <p:nvPr/>
        </p:nvSpPr>
        <p:spPr>
          <a:xfrm>
            <a:off x="5678417" y="4313231"/>
            <a:ext cx="781051" cy="1642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8467">
              <a:spcBef>
                <a:spcPts val="67"/>
              </a:spcBef>
              <a:defRPr sz="1600" b="1" spc="-10">
                <a:latin typeface="Arial"/>
                <a:ea typeface="Arial"/>
                <a:cs typeface="Arial"/>
                <a:sym typeface="Arial"/>
              </a:defRPr>
            </a:pPr>
            <a:r>
              <a:rPr lang="pl-PL" sz="1067" spc="-10" dirty="0"/>
              <a:t>6</a:t>
            </a:r>
            <a:endParaRPr sz="1067" spc="-13"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descr="IMG_0228"/>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34000"/>
                    </a14:imgEffect>
                    <a14:imgEffect>
                      <a14:brightnessContrast bright="12000"/>
                    </a14:imgEffect>
                  </a14:imgLayer>
                </a14:imgProps>
              </a:ext>
              <a:ext uri="{28A0092B-C50C-407E-A947-70E740481C1C}">
                <a14:useLocalDpi xmlns:a14="http://schemas.microsoft.com/office/drawing/2010/main" val="0"/>
              </a:ext>
            </a:extLst>
          </a:blip>
          <a:srcRect l="-206" t="6456" r="49787"/>
          <a:stretch/>
        </p:blipFill>
        <p:spPr bwMode="auto">
          <a:xfrm flipH="1">
            <a:off x="0" y="-2122"/>
            <a:ext cx="4368800" cy="6860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 name="object 4"/>
          <p:cNvSpPr/>
          <p:nvPr/>
        </p:nvSpPr>
        <p:spPr>
          <a:xfrm>
            <a:off x="1756620" y="2510225"/>
            <a:ext cx="7083031" cy="1837731"/>
          </a:xfrm>
          <a:prstGeom prst="rect">
            <a:avLst/>
          </a:prstGeom>
          <a:solidFill>
            <a:srgbClr val="001526"/>
          </a:solidFill>
          <a:ln w="12700" cap="flat">
            <a:noFill/>
            <a:miter lim="400000"/>
          </a:ln>
          <a:effectLst/>
        </p:spPr>
        <p:txBody>
          <a:bodyPr wrap="square" lIns="30479" tIns="30479" rIns="30479" bIns="30479" numCol="1" anchor="t">
            <a:noAutofit/>
          </a:bodyPr>
          <a:lstStyle/>
          <a:p>
            <a:pPr>
              <a:defRPr>
                <a:latin typeface="Calibri"/>
                <a:ea typeface="Calibri"/>
                <a:cs typeface="Calibri"/>
                <a:sym typeface="Calibri"/>
              </a:defRPr>
            </a:pPr>
            <a:endParaRPr sz="1200"/>
          </a:p>
        </p:txBody>
      </p:sp>
      <p:sp>
        <p:nvSpPr>
          <p:cNvPr id="131" name="object 5"/>
          <p:cNvSpPr/>
          <p:nvPr/>
        </p:nvSpPr>
        <p:spPr>
          <a:xfrm>
            <a:off x="5609387" y="4141392"/>
            <a:ext cx="4826092" cy="1"/>
          </a:xfrm>
          <a:prstGeom prst="line">
            <a:avLst/>
          </a:prstGeom>
          <a:noFill/>
          <a:ln w="38099" cap="flat">
            <a:solidFill>
              <a:srgbClr val="000000"/>
            </a:solidFill>
            <a:prstDash val="solid"/>
            <a:round/>
          </a:ln>
          <a:effectLst/>
        </p:spPr>
        <p:txBody>
          <a:bodyPr wrap="square" lIns="30479" tIns="30479" rIns="30479" bIns="30479" numCol="1" anchor="t">
            <a:noAutofit/>
          </a:bodyPr>
          <a:lstStyle/>
          <a:p>
            <a:endParaRPr sz="1200"/>
          </a:p>
        </p:txBody>
      </p:sp>
      <p:sp>
        <p:nvSpPr>
          <p:cNvPr id="132" name="object 6"/>
          <p:cNvSpPr/>
          <p:nvPr/>
        </p:nvSpPr>
        <p:spPr>
          <a:xfrm flipV="1">
            <a:off x="7360411" y="4138212"/>
            <a:ext cx="1479547" cy="6356"/>
          </a:xfrm>
          <a:prstGeom prst="line">
            <a:avLst/>
          </a:prstGeom>
          <a:noFill/>
          <a:ln w="38100" cap="flat">
            <a:solidFill>
              <a:srgbClr val="FFFFFF"/>
            </a:solidFill>
            <a:prstDash val="solid"/>
            <a:round/>
          </a:ln>
          <a:effectLst/>
        </p:spPr>
        <p:txBody>
          <a:bodyPr wrap="square" lIns="30479" tIns="30479" rIns="30479" bIns="30479" numCol="1" anchor="t">
            <a:noAutofit/>
          </a:bodyPr>
          <a:lstStyle/>
          <a:p>
            <a:endParaRPr sz="1200"/>
          </a:p>
        </p:txBody>
      </p:sp>
      <p:sp>
        <p:nvSpPr>
          <p:cNvPr id="134" name="object 7"/>
          <p:cNvSpPr txBox="1">
            <a:spLocks noGrp="1"/>
          </p:cNvSpPr>
          <p:nvPr>
            <p:ph type="title" idx="4294967295"/>
          </p:nvPr>
        </p:nvSpPr>
        <p:spPr>
          <a:xfrm>
            <a:off x="2167956" y="2800351"/>
            <a:ext cx="6585105" cy="1344212"/>
          </a:xfrm>
          <a:prstGeom prst="rect">
            <a:avLst/>
          </a:prstGeom>
        </p:spPr>
        <p:txBody>
          <a:bodyPr>
            <a:noAutofit/>
          </a:bodyPr>
          <a:lstStyle/>
          <a:p>
            <a:r>
              <a:rPr sz="3600" dirty="0">
                <a:solidFill>
                  <a:schemeClr val="bg1"/>
                </a:solidFill>
              </a:rPr>
              <a:t>« Entretien des chaussées »</a:t>
            </a:r>
            <a:br>
              <a:rPr sz="3600" dirty="0">
                <a:solidFill>
                  <a:schemeClr val="bg1"/>
                </a:solidFill>
              </a:rPr>
            </a:br>
            <a:r>
              <a:rPr sz="3600" dirty="0">
                <a:solidFill>
                  <a:schemeClr val="bg1"/>
                </a:solidFill>
              </a:rPr>
              <a:t>– </a:t>
            </a:r>
            <a:r>
              <a:rPr sz="3600" dirty="0" err="1">
                <a:solidFill>
                  <a:schemeClr val="bg1"/>
                </a:solidFill>
              </a:rPr>
              <a:t>qu’est-ce</a:t>
            </a:r>
            <a:r>
              <a:rPr sz="3600" dirty="0">
                <a:solidFill>
                  <a:schemeClr val="bg1"/>
                </a:solidFill>
              </a:rPr>
              <a:t> </a:t>
            </a:r>
            <a:r>
              <a:rPr sz="3600" dirty="0" err="1">
                <a:solidFill>
                  <a:schemeClr val="bg1"/>
                </a:solidFill>
              </a:rPr>
              <a:t>que</a:t>
            </a:r>
            <a:r>
              <a:rPr sz="3600" dirty="0">
                <a:solidFill>
                  <a:schemeClr val="bg1"/>
                </a:solidFill>
              </a:rPr>
              <a:t> </a:t>
            </a:r>
            <a:r>
              <a:rPr sz="3600" dirty="0" err="1">
                <a:solidFill>
                  <a:schemeClr val="bg1"/>
                </a:solidFill>
              </a:rPr>
              <a:t>cela</a:t>
            </a:r>
            <a:r>
              <a:rPr sz="3600" dirty="0">
                <a:solidFill>
                  <a:schemeClr val="bg1"/>
                </a:solidFill>
              </a:rPr>
              <a:t> </a:t>
            </a:r>
            <a:r>
              <a:rPr sz="3600" dirty="0" err="1">
                <a:solidFill>
                  <a:schemeClr val="bg1"/>
                </a:solidFill>
              </a:rPr>
              <a:t>signifie</a:t>
            </a:r>
            <a:r>
              <a:rPr sz="3600" dirty="0">
                <a:solidFill>
                  <a:schemeClr val="bg1"/>
                </a:solidFill>
              </a:rPr>
              <a:t> ?</a:t>
            </a:r>
          </a:p>
        </p:txBody>
      </p:sp>
    </p:spTree>
    <p:extLst>
      <p:ext uri="{BB962C8B-B14F-4D97-AF65-F5344CB8AC3E}">
        <p14:creationId xmlns:p14="http://schemas.microsoft.com/office/powerpoint/2010/main" val="2257380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Questions fondamentales</a:t>
            </a:r>
          </a:p>
        </p:txBody>
      </p:sp>
      <p:sp>
        <p:nvSpPr>
          <p:cNvPr id="6" name="Content Placeholder 5">
            <a:extLst>
              <a:ext uri="{FF2B5EF4-FFF2-40B4-BE49-F238E27FC236}">
                <a16:creationId xmlns:a16="http://schemas.microsoft.com/office/drawing/2014/main" id="{F50EEDA8-74CE-D2D5-FA52-5D111688953C}"/>
              </a:ext>
            </a:extLst>
          </p:cNvPr>
          <p:cNvSpPr>
            <a:spLocks noGrp="1"/>
          </p:cNvSpPr>
          <p:nvPr>
            <p:ph type="body" sz="quarter" idx="11"/>
          </p:nvPr>
        </p:nvSpPr>
        <p:spPr/>
        <p:txBody>
          <a:bodyPr>
            <a:noAutofit/>
          </a:bodyPr>
          <a:lstStyle/>
          <a:p>
            <a:r>
              <a:t>Pourquoi allons-nous étudier l’entretien des chaussées ?</a:t>
            </a:r>
          </a:p>
          <a:p>
            <a:r>
              <a:t>Pourquoi l’entretien des chaussées </a:t>
            </a:r>
            <a:br/>
            <a:r>
              <a:t>est-il si important ?</a:t>
            </a:r>
          </a:p>
          <a:p>
            <a:r>
              <a:t>Pourquoi allons-nous nous concentrer uniquement </a:t>
            </a:r>
            <a:br/>
            <a:r>
              <a:t>sur les chaussées asphaltées ?</a:t>
            </a:r>
          </a:p>
        </p:txBody>
      </p:sp>
    </p:spTree>
    <p:extLst>
      <p:ext uri="{BB962C8B-B14F-4D97-AF65-F5344CB8AC3E}">
        <p14:creationId xmlns:p14="http://schemas.microsoft.com/office/powerpoint/2010/main" val="68338739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Cycle de vie de la chaussée</a:t>
            </a:r>
          </a:p>
        </p:txBody>
      </p:sp>
      <p:sp>
        <p:nvSpPr>
          <p:cNvPr id="2" name="Text Placeholder 1">
            <a:extLst>
              <a:ext uri="{FF2B5EF4-FFF2-40B4-BE49-F238E27FC236}">
                <a16:creationId xmlns:a16="http://schemas.microsoft.com/office/drawing/2014/main" id="{46335C3F-73E0-84B4-F75C-AE0C0659F341}"/>
              </a:ext>
            </a:extLst>
          </p:cNvPr>
          <p:cNvSpPr>
            <a:spLocks noGrp="1"/>
          </p:cNvSpPr>
          <p:nvPr>
            <p:ph type="body" sz="quarter" idx="11"/>
          </p:nvPr>
        </p:nvSpPr>
        <p:spPr/>
        <p:txBody>
          <a:bodyPr/>
          <a:lstStyle/>
          <a:p>
            <a:endParaRPr lang="en-GB"/>
          </a:p>
        </p:txBody>
      </p:sp>
      <p:pic>
        <p:nvPicPr>
          <p:cNvPr id="4" name="Obraz 3"/>
          <p:cNvPicPr>
            <a:picLocks noChangeAspect="1"/>
          </p:cNvPicPr>
          <p:nvPr/>
        </p:nvPicPr>
        <p:blipFill>
          <a:blip r:embed="rId2"/>
          <a:stretch>
            <a:fillRect/>
          </a:stretch>
        </p:blipFill>
        <p:spPr>
          <a:xfrm>
            <a:off x="1124478" y="1504339"/>
            <a:ext cx="9943043" cy="4913394"/>
          </a:xfrm>
          <a:prstGeom prst="rect">
            <a:avLst/>
          </a:prstGeom>
        </p:spPr>
      </p:pic>
      <p:sp>
        <p:nvSpPr>
          <p:cNvPr id="23" name="BP_FR_OCR_planning">
            <a:extLst>
              <a:ext uri="{FF2B5EF4-FFF2-40B4-BE49-F238E27FC236}">
                <a16:creationId xmlns:a16="http://schemas.microsoft.com/office/drawing/2014/main" id="{4967A47E-36AF-486E-A94E-A81D15D57A10}"/>
              </a:ext>
            </a:extLst>
          </p:cNvPr>
          <p:cNvSpPr/>
          <p:nvPr/>
        </p:nvSpPr>
        <p:spPr>
          <a:xfrm>
            <a:off x="1263650" y="1996439"/>
            <a:ext cx="1873250" cy="3175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Planification</a:t>
            </a:r>
          </a:p>
        </p:txBody>
      </p:sp>
      <p:sp>
        <p:nvSpPr>
          <p:cNvPr id="24" name="BP_FR_OCR_designing">
            <a:extLst>
              <a:ext uri="{FF2B5EF4-FFF2-40B4-BE49-F238E27FC236}">
                <a16:creationId xmlns:a16="http://schemas.microsoft.com/office/drawing/2014/main" id="{8F621402-7F3E-4B70-8FA8-6F3B630D3CC5}"/>
              </a:ext>
            </a:extLst>
          </p:cNvPr>
          <p:cNvSpPr/>
          <p:nvPr/>
        </p:nvSpPr>
        <p:spPr>
          <a:xfrm>
            <a:off x="1263650" y="2730500"/>
            <a:ext cx="1873250" cy="3302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Conception</a:t>
            </a:r>
          </a:p>
        </p:txBody>
      </p:sp>
      <p:sp>
        <p:nvSpPr>
          <p:cNvPr id="25" name="BP_FR_OCR_construction">
            <a:extLst>
              <a:ext uri="{FF2B5EF4-FFF2-40B4-BE49-F238E27FC236}">
                <a16:creationId xmlns:a16="http://schemas.microsoft.com/office/drawing/2014/main" id="{74428FB3-CB45-4AE2-8469-8AF876643AFF}"/>
              </a:ext>
            </a:extLst>
          </p:cNvPr>
          <p:cNvSpPr/>
          <p:nvPr/>
        </p:nvSpPr>
        <p:spPr>
          <a:xfrm>
            <a:off x="1263650" y="3464560"/>
            <a:ext cx="1873250" cy="3175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Construction</a:t>
            </a:r>
          </a:p>
        </p:txBody>
      </p:sp>
      <p:sp>
        <p:nvSpPr>
          <p:cNvPr id="26" name="BP_FR_OCR_exploitation">
            <a:extLst>
              <a:ext uri="{FF2B5EF4-FFF2-40B4-BE49-F238E27FC236}">
                <a16:creationId xmlns:a16="http://schemas.microsoft.com/office/drawing/2014/main" id="{9388FA56-3019-4C99-A6E6-52E37492EDA2}"/>
              </a:ext>
            </a:extLst>
          </p:cNvPr>
          <p:cNvSpPr/>
          <p:nvPr/>
        </p:nvSpPr>
        <p:spPr>
          <a:xfrm>
            <a:off x="1263650" y="4206240"/>
            <a:ext cx="1873250" cy="3175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Exploitation</a:t>
            </a:r>
          </a:p>
        </p:txBody>
      </p:sp>
      <p:sp>
        <p:nvSpPr>
          <p:cNvPr id="27" name="BP_FR_OCR_deterioration">
            <a:extLst>
              <a:ext uri="{FF2B5EF4-FFF2-40B4-BE49-F238E27FC236}">
                <a16:creationId xmlns:a16="http://schemas.microsoft.com/office/drawing/2014/main" id="{DB199BB4-B819-454D-9430-ED3FD12D40EF}"/>
              </a:ext>
            </a:extLst>
          </p:cNvPr>
          <p:cNvSpPr/>
          <p:nvPr/>
        </p:nvSpPr>
        <p:spPr>
          <a:xfrm>
            <a:off x="1263650" y="4965700"/>
            <a:ext cx="1873250" cy="9652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80" i="0" u="none" strike="noStrike" cap="none" spc="0" normalizeH="0" baseline="0">
                <a:ln>
                  <a:noFill/>
                </a:ln>
                <a:effectLst/>
                <a:uFillTx/>
                <a:latin typeface="Arial"/>
                <a:ea typeface="Helvetica Neue Medium"/>
                <a:cs typeface="Arial"/>
                <a:sym typeface="Helvetica Neue Medium"/>
              </a:rPr>
              <a:t>Détérioration
Dégradation
Dommages</a:t>
            </a:r>
          </a:p>
        </p:txBody>
      </p:sp>
      <p:sp>
        <p:nvSpPr>
          <p:cNvPr id="28" name="BP_FR_OCR_what_do">
            <a:extLst>
              <a:ext uri="{FF2B5EF4-FFF2-40B4-BE49-F238E27FC236}">
                <a16:creationId xmlns:a16="http://schemas.microsoft.com/office/drawing/2014/main" id="{9A709F52-E514-47EB-BA6C-BBF33E724BF6}"/>
              </a:ext>
            </a:extLst>
          </p:cNvPr>
          <p:cNvSpPr/>
          <p:nvPr/>
        </p:nvSpPr>
        <p:spPr>
          <a:xfrm>
            <a:off x="3723640" y="5130800"/>
            <a:ext cx="1348740" cy="622300"/>
          </a:xfrm>
          <a:prstGeom prst="rect">
            <a:avLst/>
          </a:prstGeom>
          <a:solidFill>
            <a:srgbClr val="C6E0B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20" i="0" u="none" strike="noStrike" cap="none" spc="0" normalizeH="0" baseline="0">
                <a:ln>
                  <a:noFill/>
                </a:ln>
                <a:effectLst/>
                <a:uFillTx/>
                <a:latin typeface="Arial"/>
                <a:ea typeface="Helvetica Neue Medium"/>
                <a:cs typeface="Arial"/>
                <a:sym typeface="Helvetica Neue Medium"/>
              </a:rPr>
              <a:t>Que devons-
nous faire ?</a:t>
            </a:r>
          </a:p>
        </p:txBody>
      </p:sp>
      <p:sp>
        <p:nvSpPr>
          <p:cNvPr id="29" name="BP_FR_OCR_renovation">
            <a:extLst>
              <a:ext uri="{FF2B5EF4-FFF2-40B4-BE49-F238E27FC236}">
                <a16:creationId xmlns:a16="http://schemas.microsoft.com/office/drawing/2014/main" id="{B32DA477-6F01-4183-8ADB-6E3976C73186}"/>
              </a:ext>
            </a:extLst>
          </p:cNvPr>
          <p:cNvSpPr/>
          <p:nvPr/>
        </p:nvSpPr>
        <p:spPr>
          <a:xfrm>
            <a:off x="6667500" y="3594100"/>
            <a:ext cx="1892300" cy="965200"/>
          </a:xfrm>
          <a:prstGeom prst="rect">
            <a:avLst/>
          </a:prstGeom>
          <a:solidFill>
            <a:srgbClr val="FFE9A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80" i="0" u="none" strike="noStrike" cap="none" spc="0" normalizeH="0" baseline="0">
                <a:ln>
                  <a:noFill/>
                </a:ln>
                <a:effectLst/>
                <a:uFillTx/>
                <a:latin typeface="Arial"/>
                <a:ea typeface="Helvetica Neue Medium"/>
                <a:cs typeface="Arial"/>
                <a:sym typeface="Helvetica Neue Medium"/>
              </a:rPr>
              <a:t>Rénovation
Traitement
Réparation</a:t>
            </a:r>
          </a:p>
        </p:txBody>
      </p:sp>
      <p:sp>
        <p:nvSpPr>
          <p:cNvPr id="30" name="BP_FR_OCR_rebuilding">
            <a:extLst>
              <a:ext uri="{FF2B5EF4-FFF2-40B4-BE49-F238E27FC236}">
                <a16:creationId xmlns:a16="http://schemas.microsoft.com/office/drawing/2014/main" id="{BDF465FC-C30D-4CBF-997B-92C061E28B66}"/>
              </a:ext>
            </a:extLst>
          </p:cNvPr>
          <p:cNvSpPr/>
          <p:nvPr/>
        </p:nvSpPr>
        <p:spPr>
          <a:xfrm>
            <a:off x="9052560" y="2692400"/>
            <a:ext cx="1866900" cy="660400"/>
          </a:xfrm>
          <a:prstGeom prst="rect">
            <a:avLst/>
          </a:prstGeom>
          <a:solidFill>
            <a:srgbClr val="FFE9A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80" i="0" u="none" strike="noStrike" cap="none" spc="0" normalizeH="0" baseline="0">
                <a:ln>
                  <a:noFill/>
                </a:ln>
                <a:effectLst/>
                <a:uFillTx/>
                <a:latin typeface="Arial"/>
                <a:ea typeface="Helvetica Neue Medium"/>
                <a:cs typeface="Arial"/>
                <a:sym typeface="Helvetica Neue Medium"/>
              </a:rPr>
              <a:t>Réfection
Reconstruction</a:t>
            </a:r>
          </a:p>
        </p:txBody>
      </p:sp>
      <p:sp>
        <p:nvSpPr>
          <p:cNvPr id="31" name="BP_FR_OCR_nothing">
            <a:extLst>
              <a:ext uri="{FF2B5EF4-FFF2-40B4-BE49-F238E27FC236}">
                <a16:creationId xmlns:a16="http://schemas.microsoft.com/office/drawing/2014/main" id="{5A5C33C3-42AE-408D-9BC9-8FB840A257D9}"/>
              </a:ext>
            </a:extLst>
          </p:cNvPr>
          <p:cNvSpPr/>
          <p:nvPr/>
        </p:nvSpPr>
        <p:spPr>
          <a:xfrm>
            <a:off x="5730240" y="5996940"/>
            <a:ext cx="1219200" cy="323850"/>
          </a:xfrm>
          <a:prstGeom prst="rect">
            <a:avLst/>
          </a:prstGeom>
          <a:solidFill>
            <a:srgbClr val="FFE9A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Rien</a:t>
            </a:r>
          </a:p>
        </p:txBody>
      </p:sp>
    </p:spTree>
    <p:extLst>
      <p:ext uri="{BB962C8B-B14F-4D97-AF65-F5344CB8AC3E}">
        <p14:creationId xmlns:p14="http://schemas.microsoft.com/office/powerpoint/2010/main" val="340137021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27E14AB-2A86-A77E-D10F-1CF679ACAE6F}"/>
              </a:ext>
            </a:extLst>
          </p:cNvPr>
          <p:cNvSpPr>
            <a:spLocks noGrp="1"/>
          </p:cNvSpPr>
          <p:nvPr>
            <p:ph type="title"/>
          </p:nvPr>
        </p:nvSpPr>
        <p:spPr/>
        <p:txBody>
          <a:bodyPr/>
          <a:lstStyle/>
          <a:p>
            <a:r>
              <a:t>Cycle de vie de la chaussée</a:t>
            </a:r>
          </a:p>
        </p:txBody>
      </p:sp>
      <p:sp>
        <p:nvSpPr>
          <p:cNvPr id="2" name="Text Placeholder 1">
            <a:extLst>
              <a:ext uri="{FF2B5EF4-FFF2-40B4-BE49-F238E27FC236}">
                <a16:creationId xmlns:a16="http://schemas.microsoft.com/office/drawing/2014/main" id="{1B0F2A6E-47DE-41B8-D688-82D91C01D9D0}"/>
              </a:ext>
            </a:extLst>
          </p:cNvPr>
          <p:cNvSpPr>
            <a:spLocks noGrp="1"/>
          </p:cNvSpPr>
          <p:nvPr>
            <p:ph type="body" sz="quarter" idx="11"/>
          </p:nvPr>
        </p:nvSpPr>
        <p:spPr/>
        <p:txBody>
          <a:bodyPr/>
          <a:lstStyle/>
          <a:p>
            <a:endParaRPr lang="en-GB"/>
          </a:p>
        </p:txBody>
      </p:sp>
      <p:pic>
        <p:nvPicPr>
          <p:cNvPr id="11" name="Obraz 10"/>
          <p:cNvPicPr>
            <a:picLocks noChangeAspect="1"/>
          </p:cNvPicPr>
          <p:nvPr/>
        </p:nvPicPr>
        <p:blipFill>
          <a:blip r:embed="rId2"/>
          <a:stretch>
            <a:fillRect/>
          </a:stretch>
        </p:blipFill>
        <p:spPr>
          <a:xfrm>
            <a:off x="1141848" y="1504339"/>
            <a:ext cx="9925673" cy="4956740"/>
          </a:xfrm>
          <a:prstGeom prst="rect">
            <a:avLst/>
          </a:prstGeom>
        </p:spPr>
      </p:pic>
      <p:sp>
        <p:nvSpPr>
          <p:cNvPr id="25" name="BP_FR_OCR_planning">
            <a:extLst>
              <a:ext uri="{FF2B5EF4-FFF2-40B4-BE49-F238E27FC236}">
                <a16:creationId xmlns:a16="http://schemas.microsoft.com/office/drawing/2014/main" id="{031DE127-E098-423E-918C-6709FAA2183C}"/>
              </a:ext>
            </a:extLst>
          </p:cNvPr>
          <p:cNvSpPr/>
          <p:nvPr/>
        </p:nvSpPr>
        <p:spPr>
          <a:xfrm>
            <a:off x="1263650" y="1996439"/>
            <a:ext cx="1873250" cy="3175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Planification</a:t>
            </a:r>
          </a:p>
        </p:txBody>
      </p:sp>
      <p:sp>
        <p:nvSpPr>
          <p:cNvPr id="26" name="BP_FR_OCR_designing">
            <a:extLst>
              <a:ext uri="{FF2B5EF4-FFF2-40B4-BE49-F238E27FC236}">
                <a16:creationId xmlns:a16="http://schemas.microsoft.com/office/drawing/2014/main" id="{FEAB8262-6F73-41DC-AF9E-08DAF3682271}"/>
              </a:ext>
            </a:extLst>
          </p:cNvPr>
          <p:cNvSpPr/>
          <p:nvPr/>
        </p:nvSpPr>
        <p:spPr>
          <a:xfrm>
            <a:off x="1263650" y="2730500"/>
            <a:ext cx="1873250" cy="3302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Conception</a:t>
            </a:r>
          </a:p>
        </p:txBody>
      </p:sp>
      <p:sp>
        <p:nvSpPr>
          <p:cNvPr id="27" name="BP_FR_OCR_construction">
            <a:extLst>
              <a:ext uri="{FF2B5EF4-FFF2-40B4-BE49-F238E27FC236}">
                <a16:creationId xmlns:a16="http://schemas.microsoft.com/office/drawing/2014/main" id="{65AEE528-C447-416F-B9EC-55ACCC0BA3B9}"/>
              </a:ext>
            </a:extLst>
          </p:cNvPr>
          <p:cNvSpPr/>
          <p:nvPr/>
        </p:nvSpPr>
        <p:spPr>
          <a:xfrm>
            <a:off x="1263650" y="3464560"/>
            <a:ext cx="1873250" cy="3175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Construction</a:t>
            </a:r>
          </a:p>
        </p:txBody>
      </p:sp>
      <p:sp>
        <p:nvSpPr>
          <p:cNvPr id="28" name="BP_FR_OCR_exploitation">
            <a:extLst>
              <a:ext uri="{FF2B5EF4-FFF2-40B4-BE49-F238E27FC236}">
                <a16:creationId xmlns:a16="http://schemas.microsoft.com/office/drawing/2014/main" id="{B45050AB-74E4-4B0F-B51C-9C216B89F79C}"/>
              </a:ext>
            </a:extLst>
          </p:cNvPr>
          <p:cNvSpPr/>
          <p:nvPr/>
        </p:nvSpPr>
        <p:spPr>
          <a:xfrm>
            <a:off x="1263650" y="4206240"/>
            <a:ext cx="1873250" cy="3175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Exploitation</a:t>
            </a:r>
          </a:p>
        </p:txBody>
      </p:sp>
      <p:sp>
        <p:nvSpPr>
          <p:cNvPr id="29" name="BP_FR_OCR_deterioration">
            <a:extLst>
              <a:ext uri="{FF2B5EF4-FFF2-40B4-BE49-F238E27FC236}">
                <a16:creationId xmlns:a16="http://schemas.microsoft.com/office/drawing/2014/main" id="{4B2736C6-49EE-48B4-A19D-808912A1CE1D}"/>
              </a:ext>
            </a:extLst>
          </p:cNvPr>
          <p:cNvSpPr/>
          <p:nvPr/>
        </p:nvSpPr>
        <p:spPr>
          <a:xfrm>
            <a:off x="1263650" y="4965700"/>
            <a:ext cx="1873250" cy="965200"/>
          </a:xfrm>
          <a:prstGeom prst="rect">
            <a:avLst/>
          </a:prstGeom>
          <a:solidFill>
            <a:srgbClr val="DCE6F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80" i="0" u="none" strike="noStrike" cap="none" spc="0" normalizeH="0" baseline="0">
                <a:ln>
                  <a:noFill/>
                </a:ln>
                <a:effectLst/>
                <a:uFillTx/>
                <a:latin typeface="Arial"/>
                <a:ea typeface="Helvetica Neue Medium"/>
                <a:cs typeface="Arial"/>
                <a:sym typeface="Helvetica Neue Medium"/>
              </a:rPr>
              <a:t>Détérioration
Dégradation
Dommages</a:t>
            </a:r>
          </a:p>
        </p:txBody>
      </p:sp>
      <p:sp>
        <p:nvSpPr>
          <p:cNvPr id="30" name="BP_FR_OCR_what_do">
            <a:extLst>
              <a:ext uri="{FF2B5EF4-FFF2-40B4-BE49-F238E27FC236}">
                <a16:creationId xmlns:a16="http://schemas.microsoft.com/office/drawing/2014/main" id="{D086B6F2-54B6-4AAB-BCA6-29F27921BC42}"/>
              </a:ext>
            </a:extLst>
          </p:cNvPr>
          <p:cNvSpPr/>
          <p:nvPr/>
        </p:nvSpPr>
        <p:spPr>
          <a:xfrm>
            <a:off x="3723640" y="5130800"/>
            <a:ext cx="1348740" cy="622300"/>
          </a:xfrm>
          <a:prstGeom prst="rect">
            <a:avLst/>
          </a:prstGeom>
          <a:solidFill>
            <a:srgbClr val="C6E0B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20" i="0" u="none" strike="noStrike" cap="none" spc="0" normalizeH="0" baseline="0">
                <a:ln>
                  <a:noFill/>
                </a:ln>
                <a:effectLst/>
                <a:uFillTx/>
                <a:latin typeface="Arial"/>
                <a:ea typeface="Helvetica Neue Medium"/>
                <a:cs typeface="Arial"/>
                <a:sym typeface="Helvetica Neue Medium"/>
              </a:rPr>
              <a:t>Que devons-
nous faire ?</a:t>
            </a:r>
          </a:p>
        </p:txBody>
      </p:sp>
      <p:sp>
        <p:nvSpPr>
          <p:cNvPr id="31" name="BP_FR_OCR_renovation">
            <a:extLst>
              <a:ext uri="{FF2B5EF4-FFF2-40B4-BE49-F238E27FC236}">
                <a16:creationId xmlns:a16="http://schemas.microsoft.com/office/drawing/2014/main" id="{3FA1BFAA-5476-4622-9082-E6AAA82ED180}"/>
              </a:ext>
            </a:extLst>
          </p:cNvPr>
          <p:cNvSpPr/>
          <p:nvPr/>
        </p:nvSpPr>
        <p:spPr>
          <a:xfrm>
            <a:off x="6667500" y="3594100"/>
            <a:ext cx="1892300" cy="965200"/>
          </a:xfrm>
          <a:prstGeom prst="rect">
            <a:avLst/>
          </a:prstGeom>
          <a:solidFill>
            <a:srgbClr val="FFE9A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80" i="0" u="none" strike="noStrike" cap="none" spc="0" normalizeH="0" baseline="0">
                <a:ln>
                  <a:noFill/>
                </a:ln>
                <a:effectLst/>
                <a:uFillTx/>
                <a:latin typeface="Arial"/>
                <a:ea typeface="Helvetica Neue Medium"/>
                <a:cs typeface="Arial"/>
                <a:sym typeface="Helvetica Neue Medium"/>
              </a:rPr>
              <a:t>Rénovation
Traitement
Réparation</a:t>
            </a:r>
          </a:p>
        </p:txBody>
      </p:sp>
      <p:sp>
        <p:nvSpPr>
          <p:cNvPr id="32" name="BP_FR_OCR_rebuilding">
            <a:extLst>
              <a:ext uri="{FF2B5EF4-FFF2-40B4-BE49-F238E27FC236}">
                <a16:creationId xmlns:a16="http://schemas.microsoft.com/office/drawing/2014/main" id="{5449E4A0-0843-48E5-AE9B-5F652ECF1357}"/>
              </a:ext>
            </a:extLst>
          </p:cNvPr>
          <p:cNvSpPr/>
          <p:nvPr/>
        </p:nvSpPr>
        <p:spPr>
          <a:xfrm>
            <a:off x="9052560" y="2692400"/>
            <a:ext cx="1866900" cy="660400"/>
          </a:xfrm>
          <a:prstGeom prst="rect">
            <a:avLst/>
          </a:prstGeom>
          <a:solidFill>
            <a:srgbClr val="FFE9A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380" i="0" u="none" strike="noStrike" cap="none" spc="0" normalizeH="0" baseline="0">
                <a:ln>
                  <a:noFill/>
                </a:ln>
                <a:effectLst/>
                <a:uFillTx/>
                <a:latin typeface="Arial"/>
                <a:ea typeface="Helvetica Neue Medium"/>
                <a:cs typeface="Arial"/>
                <a:sym typeface="Helvetica Neue Medium"/>
              </a:rPr>
              <a:t>Réfection
Reconstruction</a:t>
            </a:r>
          </a:p>
        </p:txBody>
      </p:sp>
      <p:sp>
        <p:nvSpPr>
          <p:cNvPr id="33" name="BP_FR_OCR_nothing">
            <a:extLst>
              <a:ext uri="{FF2B5EF4-FFF2-40B4-BE49-F238E27FC236}">
                <a16:creationId xmlns:a16="http://schemas.microsoft.com/office/drawing/2014/main" id="{123D2189-1E7F-48DD-B18B-C75B9765DC80}"/>
              </a:ext>
            </a:extLst>
          </p:cNvPr>
          <p:cNvSpPr/>
          <p:nvPr/>
        </p:nvSpPr>
        <p:spPr>
          <a:xfrm>
            <a:off x="5730240" y="5996940"/>
            <a:ext cx="1219200" cy="323850"/>
          </a:xfrm>
          <a:prstGeom prst="rect">
            <a:avLst/>
          </a:prstGeom>
          <a:solidFill>
            <a:srgbClr val="FFE9A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50" i="0" u="none" strike="noStrike" cap="none" spc="0" normalizeH="0" baseline="0">
                <a:ln>
                  <a:noFill/>
                </a:ln>
                <a:effectLst/>
                <a:uFillTx/>
                <a:latin typeface="Arial"/>
                <a:ea typeface="Helvetica Neue Medium"/>
                <a:cs typeface="Arial"/>
                <a:sym typeface="Helvetica Neue Medium"/>
              </a:rPr>
              <a:t>Rien</a:t>
            </a:r>
          </a:p>
        </p:txBody>
      </p:sp>
      <p:sp>
        <p:nvSpPr>
          <p:cNvPr id="34" name="BP_FR_OCR_cycle_bg">
            <a:extLst>
              <a:ext uri="{FF2B5EF4-FFF2-40B4-BE49-F238E27FC236}">
                <a16:creationId xmlns:a16="http://schemas.microsoft.com/office/drawing/2014/main" id="{28D6506D-4261-46BD-92E9-C6AA4D7EC969}"/>
              </a:ext>
            </a:extLst>
          </p:cNvPr>
          <p:cNvSpPr/>
          <p:nvPr/>
        </p:nvSpPr>
        <p:spPr>
          <a:xfrm>
            <a:off x="4114800" y="3124200"/>
            <a:ext cx="2184400" cy="1066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00" i="0" u="none" strike="noStrike" cap="none" spc="0" normalizeH="0" baseline="0">
              <a:ln>
                <a:noFill/>
              </a:ln>
              <a:effectLst/>
              <a:uFillTx/>
              <a:latin typeface="Arial"/>
              <a:ea typeface="Helvetica Neue Medium"/>
              <a:cs typeface="Arial"/>
              <a:sym typeface="Helvetica Neue Medium"/>
            </a:endParaRPr>
          </a:p>
        </p:txBody>
      </p:sp>
      <p:sp>
        <p:nvSpPr>
          <p:cNvPr id="35" name="BP_FR_OCR_cycle">
            <a:extLst>
              <a:ext uri="{FF2B5EF4-FFF2-40B4-BE49-F238E27FC236}">
                <a16:creationId xmlns:a16="http://schemas.microsoft.com/office/drawing/2014/main" id="{095923CF-DDD3-470A-915D-ACE5EB845CFA}"/>
              </a:ext>
            </a:extLst>
          </p:cNvPr>
          <p:cNvSpPr/>
          <p:nvPr/>
        </p:nvSpPr>
        <p:spPr>
          <a:xfrm>
            <a:off x="4152900" y="3098800"/>
            <a:ext cx="2032000" cy="1117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2600" b="1" i="0" u="none" strike="noStrike" cap="none" spc="0" normalizeH="0" baseline="0">
                <a:ln>
                  <a:noFill/>
                </a:ln>
                <a:solidFill>
                  <a:srgbClr val="00AEEF"/>
                </a:solidFill>
                <a:effectLst/>
                <a:uFillTx/>
                <a:latin typeface="Arial"/>
                <a:ea typeface="Helvetica Neue Medium"/>
                <a:cs typeface="Arial"/>
                <a:sym typeface="Helvetica Neue Medium"/>
              </a:rPr>
              <a:t>cycle
court</a:t>
            </a:r>
          </a:p>
        </p:txBody>
      </p:sp>
      <p:sp>
        <p:nvSpPr>
          <p:cNvPr id="36" name="BP_FR_OCR_cycle_residual_cover">
            <a:extLst>
              <a:ext uri="{FF2B5EF4-FFF2-40B4-BE49-F238E27FC236}">
                <a16:creationId xmlns:a16="http://schemas.microsoft.com/office/drawing/2014/main" id="{47B9FD97-FABB-459C-B6BD-08E9E42CF6B7}"/>
              </a:ext>
            </a:extLst>
          </p:cNvPr>
          <p:cNvSpPr/>
          <p:nvPr/>
        </p:nvSpPr>
        <p:spPr>
          <a:xfrm>
            <a:off x="4521200" y="4178300"/>
            <a:ext cx="304800" cy="165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81759809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4DFC24B-8915-467C-B218-80899A3895E0}">
  <we:reference id="WA200010215" version="2.0.0.0" store="Omex" storeType="OMEX"/>
  <we:alternateReferences>
    <we:reference id="WA200010215" version="2.0.0.0" store="WA200010215"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BB3599BF-F5AA-4F19-9669-C29B261213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199</TotalTime>
  <Words>658</Words>
  <Application>Microsoft Office PowerPoint</Application>
  <PresentationFormat>Widescreen</PresentationFormat>
  <Paragraphs>124</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Aptos</vt:lpstr>
      <vt:lpstr>Arial</vt:lpstr>
      <vt:lpstr>Arial Rounded MT Bold</vt:lpstr>
      <vt:lpstr>Calibri</vt:lpstr>
      <vt:lpstr>Helvetica Neue</vt:lpstr>
      <vt:lpstr>Helvetica Neue Medium</vt:lpstr>
      <vt:lpstr>Montserrat Regular</vt:lpstr>
      <vt:lpstr>21_BasicWhite</vt:lpstr>
      <vt:lpstr>Cours C.03.06.02 Entretien – Introduction</vt:lpstr>
      <vt:lpstr>Road Transportation Systems Engineering Development in the Sub-Saharan Africa – Modern EU Master Programme &amp; Capacity Building</vt:lpstr>
      <vt:lpstr>PowerPoint Presentation</vt:lpstr>
      <vt:lpstr>ENTRETIEN DES CHAUSSÉES ROUTIÈRES ASPHALTIQUES</vt:lpstr>
      <vt:lpstr>Plan du cours</vt:lpstr>
      <vt:lpstr>« Entretien des chaussées » – qu’est-ce que cela signifie ?</vt:lpstr>
      <vt:lpstr>Questions fondamentales</vt:lpstr>
      <vt:lpstr>Cycle de vie de la chaussée</vt:lpstr>
      <vt:lpstr>Cycle de vie de la chaussée</vt:lpstr>
      <vt:lpstr>Cycle de vie de la chaussée</vt:lpstr>
      <vt:lpstr>Qu’allons-nous apprendre pendant nos cours ?</vt:lpstr>
      <vt:lpstr>Chapitres de notre cours…</vt:lpstr>
      <vt:lpstr>Chapitre n° 1 – aperçu rapide</vt:lpstr>
      <vt:lpstr>Chapitre n° 2 – aperçu rapide</vt:lpstr>
      <vt:lpstr>Chapitre n° 3 – aperçu rapide</vt:lpstr>
      <vt:lpstr>Chapitre n° 4 – aperçu rapide</vt:lpstr>
      <vt:lpstr>Chapitre n° 5 – aperçu rapide</vt:lpstr>
      <vt:lpstr>Chapitre n° 6 – aperçu rapide</vt:lpstr>
      <vt:lpstr>Chapitre n° 7 – aperçu rapide</vt:lpstr>
      <vt:lpstr>Chapitre n° 8 – aperçu rapide</vt:lpstr>
      <vt:lpstr>Chapitre n° 9 – aperçu rapide</vt:lpstr>
      <vt:lpstr>Que ferons-nous pendant nos cours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19</cp:revision>
  <dcterms:modified xsi:type="dcterms:W3CDTF">2026-07-19T12:26:07Z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