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854" r:id="rId5"/>
  </p:sldMasterIdLst>
  <p:notesMasterIdLst>
    <p:notesMasterId r:id="rId33"/>
  </p:notesMasterIdLst>
  <p:sldIdLst>
    <p:sldId id="312" r:id="rId6"/>
    <p:sldId id="313" r:id="rId7"/>
    <p:sldId id="314" r:id="rId8"/>
    <p:sldId id="318" r:id="rId9"/>
    <p:sldId id="319" r:id="rId10"/>
    <p:sldId id="281" r:id="rId11"/>
    <p:sldId id="288" r:id="rId12"/>
    <p:sldId id="289" r:id="rId13"/>
    <p:sldId id="290" r:id="rId14"/>
    <p:sldId id="291" r:id="rId15"/>
    <p:sldId id="297" r:id="rId16"/>
    <p:sldId id="292" r:id="rId17"/>
    <p:sldId id="294" r:id="rId18"/>
    <p:sldId id="293" r:id="rId19"/>
    <p:sldId id="296" r:id="rId20"/>
    <p:sldId id="295" r:id="rId21"/>
    <p:sldId id="298" r:id="rId22"/>
    <p:sldId id="299" r:id="rId23"/>
    <p:sldId id="301" r:id="rId24"/>
    <p:sldId id="300" r:id="rId25"/>
    <p:sldId id="302" r:id="rId26"/>
    <p:sldId id="303" r:id="rId27"/>
    <p:sldId id="306" r:id="rId28"/>
    <p:sldId id="305" r:id="rId29"/>
    <p:sldId id="307" r:id="rId30"/>
    <p:sldId id="308" r:id="rId31"/>
    <p:sldId id="31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67D052-0C27-4022-287C-B708257B36B7}" v="75" dt="2026-05-08T07:54:13.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37" Type="http://schemas.openxmlformats.org/officeDocument/2006/relationships/tableStyles" Target="tableStyles.xml"/><Relationship Id="rId38" Type="http://schemas.microsoft.com/office/2016/11/relationships/changesInfo" Target="changesInfos/changesInfo1.xml"/><Relationship Id="rId3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5667D052-0C27-4022-287C-B708257B36B7}"/>
    <pc:docChg chg="addSld modSld">
      <pc:chgData name="juswinkl@pg.edu.pl" userId="S::juswinkl_pg.edu.pl#ext#@fril.onmicrosoft.com::455ad5cd-e5a2-49e7-93b8-6e6dfab2f2a5" providerId="AD" clId="Web-{5667D052-0C27-4022-287C-B708257B36B7}" dt="2026-05-08T07:54:13.448" v="60"/>
      <pc:docMkLst>
        <pc:docMk/>
      </pc:docMkLst>
      <pc:sldChg chg="addSp delSp modSp">
        <pc:chgData name="juswinkl@pg.edu.pl" userId="S::juswinkl_pg.edu.pl#ext#@fril.onmicrosoft.com::455ad5cd-e5a2-49e7-93b8-6e6dfab2f2a5" providerId="AD" clId="Web-{5667D052-0C27-4022-287C-B708257B36B7}" dt="2026-05-08T07:52:03.431" v="33" actId="14100"/>
        <pc:sldMkLst>
          <pc:docMk/>
          <pc:sldMk cId="472819130" sldId="281"/>
        </pc:sldMkLst>
        <pc:spChg chg="add mod">
          <ac:chgData name="juswinkl@pg.edu.pl" userId="S::juswinkl_pg.edu.pl#ext#@fril.onmicrosoft.com::455ad5cd-e5a2-49e7-93b8-6e6dfab2f2a5" providerId="AD" clId="Web-{5667D052-0C27-4022-287C-B708257B36B7}" dt="2026-05-08T07:52:03.431" v="33" actId="14100"/>
          <ac:spMkLst>
            <pc:docMk/>
            <pc:sldMk cId="472819130" sldId="281"/>
            <ac:spMk id="9" creationId="{DDF3CAA8-5C24-7ED6-C53A-A17556BDDEDC}"/>
          </ac:spMkLst>
        </pc:spChg>
        <pc:picChg chg="add del mod">
          <ac:chgData name="juswinkl@pg.edu.pl" userId="S::juswinkl_pg.edu.pl#ext#@fril.onmicrosoft.com::455ad5cd-e5a2-49e7-93b8-6e6dfab2f2a5" providerId="AD" clId="Web-{5667D052-0C27-4022-287C-B708257B36B7}" dt="2026-05-08T07:51:10.383" v="12"/>
          <ac:picMkLst>
            <pc:docMk/>
            <pc:sldMk cId="472819130" sldId="281"/>
            <ac:picMk id="6" creationId="{7644DD99-4959-6F71-A7EE-AE3319DB16BC}"/>
          </ac:picMkLst>
        </pc:picChg>
      </pc:sldChg>
      <pc:sldChg chg="addSp">
        <pc:chgData name="juswinkl@pg.edu.pl" userId="S::juswinkl_pg.edu.pl#ext#@fril.onmicrosoft.com::455ad5cd-e5a2-49e7-93b8-6e6dfab2f2a5" providerId="AD" clId="Web-{5667D052-0C27-4022-287C-B708257B36B7}" dt="2026-05-08T07:52:22.931" v="34"/>
        <pc:sldMkLst>
          <pc:docMk/>
          <pc:sldMk cId="13639384" sldId="288"/>
        </pc:sldMkLst>
        <pc:spChg chg="add">
          <ac:chgData name="juswinkl@pg.edu.pl" userId="S::juswinkl_pg.edu.pl#ext#@fril.onmicrosoft.com::455ad5cd-e5a2-49e7-93b8-6e6dfab2f2a5" providerId="AD" clId="Web-{5667D052-0C27-4022-287C-B708257B36B7}" dt="2026-05-08T07:52:22.931" v="34"/>
          <ac:spMkLst>
            <pc:docMk/>
            <pc:sldMk cId="13639384" sldId="288"/>
            <ac:spMk id="6" creationId="{7F2C5D26-5ABB-3FB0-35D0-EDF17E47BF20}"/>
          </ac:spMkLst>
        </pc:spChg>
      </pc:sldChg>
      <pc:sldChg chg="addSp">
        <pc:chgData name="juswinkl@pg.edu.pl" userId="S::juswinkl_pg.edu.pl#ext#@fril.onmicrosoft.com::455ad5cd-e5a2-49e7-93b8-6e6dfab2f2a5" providerId="AD" clId="Web-{5667D052-0C27-4022-287C-B708257B36B7}" dt="2026-05-08T07:52:25.806" v="35"/>
        <pc:sldMkLst>
          <pc:docMk/>
          <pc:sldMk cId="3494576797" sldId="289"/>
        </pc:sldMkLst>
        <pc:spChg chg="add">
          <ac:chgData name="juswinkl@pg.edu.pl" userId="S::juswinkl_pg.edu.pl#ext#@fril.onmicrosoft.com::455ad5cd-e5a2-49e7-93b8-6e6dfab2f2a5" providerId="AD" clId="Web-{5667D052-0C27-4022-287C-B708257B36B7}" dt="2026-05-08T07:52:25.806" v="35"/>
          <ac:spMkLst>
            <pc:docMk/>
            <pc:sldMk cId="3494576797" sldId="289"/>
            <ac:spMk id="6" creationId="{B95C2DB4-A9E8-33D3-429B-B51663FA465E}"/>
          </ac:spMkLst>
        </pc:spChg>
      </pc:sldChg>
      <pc:sldChg chg="addSp">
        <pc:chgData name="juswinkl@pg.edu.pl" userId="S::juswinkl_pg.edu.pl#ext#@fril.onmicrosoft.com::455ad5cd-e5a2-49e7-93b8-6e6dfab2f2a5" providerId="AD" clId="Web-{5667D052-0C27-4022-287C-B708257B36B7}" dt="2026-05-08T07:52:29.775" v="36"/>
        <pc:sldMkLst>
          <pc:docMk/>
          <pc:sldMk cId="2766926993" sldId="290"/>
        </pc:sldMkLst>
        <pc:spChg chg="add">
          <ac:chgData name="juswinkl@pg.edu.pl" userId="S::juswinkl_pg.edu.pl#ext#@fril.onmicrosoft.com::455ad5cd-e5a2-49e7-93b8-6e6dfab2f2a5" providerId="AD" clId="Web-{5667D052-0C27-4022-287C-B708257B36B7}" dt="2026-05-08T07:52:29.775" v="36"/>
          <ac:spMkLst>
            <pc:docMk/>
            <pc:sldMk cId="2766926993" sldId="290"/>
            <ac:spMk id="7" creationId="{30B29992-75D9-F7CF-722F-E10B1B429707}"/>
          </ac:spMkLst>
        </pc:spChg>
      </pc:sldChg>
      <pc:sldChg chg="addSp">
        <pc:chgData name="juswinkl@pg.edu.pl" userId="S::juswinkl_pg.edu.pl#ext#@fril.onmicrosoft.com::455ad5cd-e5a2-49e7-93b8-6e6dfab2f2a5" providerId="AD" clId="Web-{5667D052-0C27-4022-287C-B708257B36B7}" dt="2026-05-08T07:52:32.415" v="37"/>
        <pc:sldMkLst>
          <pc:docMk/>
          <pc:sldMk cId="2121302641" sldId="291"/>
        </pc:sldMkLst>
        <pc:spChg chg="add">
          <ac:chgData name="juswinkl@pg.edu.pl" userId="S::juswinkl_pg.edu.pl#ext#@fril.onmicrosoft.com::455ad5cd-e5a2-49e7-93b8-6e6dfab2f2a5" providerId="AD" clId="Web-{5667D052-0C27-4022-287C-B708257B36B7}" dt="2026-05-08T07:52:32.415" v="37"/>
          <ac:spMkLst>
            <pc:docMk/>
            <pc:sldMk cId="2121302641" sldId="291"/>
            <ac:spMk id="8" creationId="{7900EBDB-F420-37E3-3748-C7141B81AFB4}"/>
          </ac:spMkLst>
        </pc:spChg>
      </pc:sldChg>
      <pc:sldChg chg="addSp">
        <pc:chgData name="juswinkl@pg.edu.pl" userId="S::juswinkl_pg.edu.pl#ext#@fril.onmicrosoft.com::455ad5cd-e5a2-49e7-93b8-6e6dfab2f2a5" providerId="AD" clId="Web-{5667D052-0C27-4022-287C-B708257B36B7}" dt="2026-05-08T07:52:39.212" v="39"/>
        <pc:sldMkLst>
          <pc:docMk/>
          <pc:sldMk cId="364198839" sldId="292"/>
        </pc:sldMkLst>
        <pc:spChg chg="add">
          <ac:chgData name="juswinkl@pg.edu.pl" userId="S::juswinkl_pg.edu.pl#ext#@fril.onmicrosoft.com::455ad5cd-e5a2-49e7-93b8-6e6dfab2f2a5" providerId="AD" clId="Web-{5667D052-0C27-4022-287C-B708257B36B7}" dt="2026-05-08T07:52:39.212" v="39"/>
          <ac:spMkLst>
            <pc:docMk/>
            <pc:sldMk cId="364198839" sldId="292"/>
            <ac:spMk id="6" creationId="{AD33EE8D-CBD5-2B65-DEA4-BF76AAAFC68E}"/>
          </ac:spMkLst>
        </pc:spChg>
      </pc:sldChg>
      <pc:sldChg chg="addSp">
        <pc:chgData name="juswinkl@pg.edu.pl" userId="S::juswinkl_pg.edu.pl#ext#@fril.onmicrosoft.com::455ad5cd-e5a2-49e7-93b8-6e6dfab2f2a5" providerId="AD" clId="Web-{5667D052-0C27-4022-287C-B708257B36B7}" dt="2026-05-08T07:52:46.712" v="41"/>
        <pc:sldMkLst>
          <pc:docMk/>
          <pc:sldMk cId="2226738706" sldId="293"/>
        </pc:sldMkLst>
        <pc:spChg chg="add">
          <ac:chgData name="juswinkl@pg.edu.pl" userId="S::juswinkl_pg.edu.pl#ext#@fril.onmicrosoft.com::455ad5cd-e5a2-49e7-93b8-6e6dfab2f2a5" providerId="AD" clId="Web-{5667D052-0C27-4022-287C-B708257B36B7}" dt="2026-05-08T07:52:46.712" v="41"/>
          <ac:spMkLst>
            <pc:docMk/>
            <pc:sldMk cId="2226738706" sldId="293"/>
            <ac:spMk id="6" creationId="{4F59F055-9D7C-BC13-DCA7-E77DFB73A6FF}"/>
          </ac:spMkLst>
        </pc:spChg>
      </pc:sldChg>
      <pc:sldChg chg="addSp">
        <pc:chgData name="juswinkl@pg.edu.pl" userId="S::juswinkl_pg.edu.pl#ext#@fril.onmicrosoft.com::455ad5cd-e5a2-49e7-93b8-6e6dfab2f2a5" providerId="AD" clId="Web-{5667D052-0C27-4022-287C-B708257B36B7}" dt="2026-05-08T07:52:43.056" v="40"/>
        <pc:sldMkLst>
          <pc:docMk/>
          <pc:sldMk cId="2771549535" sldId="294"/>
        </pc:sldMkLst>
        <pc:spChg chg="add">
          <ac:chgData name="juswinkl@pg.edu.pl" userId="S::juswinkl_pg.edu.pl#ext#@fril.onmicrosoft.com::455ad5cd-e5a2-49e7-93b8-6e6dfab2f2a5" providerId="AD" clId="Web-{5667D052-0C27-4022-287C-B708257B36B7}" dt="2026-05-08T07:52:43.056" v="40"/>
          <ac:spMkLst>
            <pc:docMk/>
            <pc:sldMk cId="2771549535" sldId="294"/>
            <ac:spMk id="6" creationId="{B99ECD20-12ED-0FE5-4083-B82D294EDFBF}"/>
          </ac:spMkLst>
        </pc:spChg>
      </pc:sldChg>
      <pc:sldChg chg="addSp">
        <pc:chgData name="juswinkl@pg.edu.pl" userId="S::juswinkl_pg.edu.pl#ext#@fril.onmicrosoft.com::455ad5cd-e5a2-49e7-93b8-6e6dfab2f2a5" providerId="AD" clId="Web-{5667D052-0C27-4022-287C-B708257B36B7}" dt="2026-05-08T07:52:52.166" v="43"/>
        <pc:sldMkLst>
          <pc:docMk/>
          <pc:sldMk cId="4025929294" sldId="295"/>
        </pc:sldMkLst>
        <pc:spChg chg="add">
          <ac:chgData name="juswinkl@pg.edu.pl" userId="S::juswinkl_pg.edu.pl#ext#@fril.onmicrosoft.com::455ad5cd-e5a2-49e7-93b8-6e6dfab2f2a5" providerId="AD" clId="Web-{5667D052-0C27-4022-287C-B708257B36B7}" dt="2026-05-08T07:52:52.166" v="43"/>
          <ac:spMkLst>
            <pc:docMk/>
            <pc:sldMk cId="4025929294" sldId="295"/>
            <ac:spMk id="6" creationId="{B15D2D32-C22A-8E83-6062-E58298E7F28F}"/>
          </ac:spMkLst>
        </pc:spChg>
      </pc:sldChg>
      <pc:sldChg chg="addSp">
        <pc:chgData name="juswinkl@pg.edu.pl" userId="S::juswinkl_pg.edu.pl#ext#@fril.onmicrosoft.com::455ad5cd-e5a2-49e7-93b8-6e6dfab2f2a5" providerId="AD" clId="Web-{5667D052-0C27-4022-287C-B708257B36B7}" dt="2026-05-08T07:52:49.447" v="42"/>
        <pc:sldMkLst>
          <pc:docMk/>
          <pc:sldMk cId="4279396301" sldId="296"/>
        </pc:sldMkLst>
        <pc:spChg chg="add">
          <ac:chgData name="juswinkl@pg.edu.pl" userId="S::juswinkl_pg.edu.pl#ext#@fril.onmicrosoft.com::455ad5cd-e5a2-49e7-93b8-6e6dfab2f2a5" providerId="AD" clId="Web-{5667D052-0C27-4022-287C-B708257B36B7}" dt="2026-05-08T07:52:49.447" v="42"/>
          <ac:spMkLst>
            <pc:docMk/>
            <pc:sldMk cId="4279396301" sldId="296"/>
            <ac:spMk id="6" creationId="{420BC9F2-6D54-8F02-266A-6E3742C0BAD3}"/>
          </ac:spMkLst>
        </pc:spChg>
      </pc:sldChg>
      <pc:sldChg chg="addSp">
        <pc:chgData name="juswinkl@pg.edu.pl" userId="S::juswinkl_pg.edu.pl#ext#@fril.onmicrosoft.com::455ad5cd-e5a2-49e7-93b8-6e6dfab2f2a5" providerId="AD" clId="Web-{5667D052-0C27-4022-287C-B708257B36B7}" dt="2026-05-08T07:52:35.681" v="38"/>
        <pc:sldMkLst>
          <pc:docMk/>
          <pc:sldMk cId="3330282507" sldId="297"/>
        </pc:sldMkLst>
        <pc:spChg chg="add">
          <ac:chgData name="juswinkl@pg.edu.pl" userId="S::juswinkl_pg.edu.pl#ext#@fril.onmicrosoft.com::455ad5cd-e5a2-49e7-93b8-6e6dfab2f2a5" providerId="AD" clId="Web-{5667D052-0C27-4022-287C-B708257B36B7}" dt="2026-05-08T07:52:35.681" v="38"/>
          <ac:spMkLst>
            <pc:docMk/>
            <pc:sldMk cId="3330282507" sldId="297"/>
            <ac:spMk id="6" creationId="{51D6B878-FE38-2648-460E-FA4D827537CC}"/>
          </ac:spMkLst>
        </pc:spChg>
      </pc:sldChg>
      <pc:sldChg chg="addSp">
        <pc:chgData name="juswinkl@pg.edu.pl" userId="S::juswinkl_pg.edu.pl#ext#@fril.onmicrosoft.com::455ad5cd-e5a2-49e7-93b8-6e6dfab2f2a5" providerId="AD" clId="Web-{5667D052-0C27-4022-287C-B708257B36B7}" dt="2026-05-08T07:52:56.963" v="44"/>
        <pc:sldMkLst>
          <pc:docMk/>
          <pc:sldMk cId="3426464539" sldId="298"/>
        </pc:sldMkLst>
        <pc:spChg chg="add">
          <ac:chgData name="juswinkl@pg.edu.pl" userId="S::juswinkl_pg.edu.pl#ext#@fril.onmicrosoft.com::455ad5cd-e5a2-49e7-93b8-6e6dfab2f2a5" providerId="AD" clId="Web-{5667D052-0C27-4022-287C-B708257B36B7}" dt="2026-05-08T07:52:56.963" v="44"/>
          <ac:spMkLst>
            <pc:docMk/>
            <pc:sldMk cId="3426464539" sldId="298"/>
            <ac:spMk id="6" creationId="{F5A83A7F-8EAB-5DFB-9CDC-2E798A4856C2}"/>
          </ac:spMkLst>
        </pc:spChg>
      </pc:sldChg>
      <pc:sldChg chg="addSp">
        <pc:chgData name="juswinkl@pg.edu.pl" userId="S::juswinkl_pg.edu.pl#ext#@fril.onmicrosoft.com::455ad5cd-e5a2-49e7-93b8-6e6dfab2f2a5" providerId="AD" clId="Web-{5667D052-0C27-4022-287C-B708257B36B7}" dt="2026-05-08T07:53:01.806" v="45"/>
        <pc:sldMkLst>
          <pc:docMk/>
          <pc:sldMk cId="3890049286" sldId="299"/>
        </pc:sldMkLst>
        <pc:spChg chg="add">
          <ac:chgData name="juswinkl@pg.edu.pl" userId="S::juswinkl_pg.edu.pl#ext#@fril.onmicrosoft.com::455ad5cd-e5a2-49e7-93b8-6e6dfab2f2a5" providerId="AD" clId="Web-{5667D052-0C27-4022-287C-B708257B36B7}" dt="2026-05-08T07:53:01.806" v="45"/>
          <ac:spMkLst>
            <pc:docMk/>
            <pc:sldMk cId="3890049286" sldId="299"/>
            <ac:spMk id="6" creationId="{25D6CE9C-AE3B-4C56-F7EE-45443F562C51}"/>
          </ac:spMkLst>
        </pc:spChg>
      </pc:sldChg>
      <pc:sldChg chg="addSp">
        <pc:chgData name="juswinkl@pg.edu.pl" userId="S::juswinkl_pg.edu.pl#ext#@fril.onmicrosoft.com::455ad5cd-e5a2-49e7-93b8-6e6dfab2f2a5" providerId="AD" clId="Web-{5667D052-0C27-4022-287C-B708257B36B7}" dt="2026-05-08T07:53:06.744" v="47"/>
        <pc:sldMkLst>
          <pc:docMk/>
          <pc:sldMk cId="3015054592" sldId="300"/>
        </pc:sldMkLst>
        <pc:spChg chg="add">
          <ac:chgData name="juswinkl@pg.edu.pl" userId="S::juswinkl_pg.edu.pl#ext#@fril.onmicrosoft.com::455ad5cd-e5a2-49e7-93b8-6e6dfab2f2a5" providerId="AD" clId="Web-{5667D052-0C27-4022-287C-B708257B36B7}" dt="2026-05-08T07:53:06.744" v="47"/>
          <ac:spMkLst>
            <pc:docMk/>
            <pc:sldMk cId="3015054592" sldId="300"/>
            <ac:spMk id="3" creationId="{4F4511C2-02EC-403B-8E20-915632DC4C22}"/>
          </ac:spMkLst>
        </pc:spChg>
      </pc:sldChg>
      <pc:sldChg chg="addSp">
        <pc:chgData name="juswinkl@pg.edu.pl" userId="S::juswinkl_pg.edu.pl#ext#@fril.onmicrosoft.com::455ad5cd-e5a2-49e7-93b8-6e6dfab2f2a5" providerId="AD" clId="Web-{5667D052-0C27-4022-287C-B708257B36B7}" dt="2026-05-08T07:53:04.056" v="46"/>
        <pc:sldMkLst>
          <pc:docMk/>
          <pc:sldMk cId="835380671" sldId="301"/>
        </pc:sldMkLst>
        <pc:spChg chg="add">
          <ac:chgData name="juswinkl@pg.edu.pl" userId="S::juswinkl_pg.edu.pl#ext#@fril.onmicrosoft.com::455ad5cd-e5a2-49e7-93b8-6e6dfab2f2a5" providerId="AD" clId="Web-{5667D052-0C27-4022-287C-B708257B36B7}" dt="2026-05-08T07:53:04.056" v="46"/>
          <ac:spMkLst>
            <pc:docMk/>
            <pc:sldMk cId="835380671" sldId="301"/>
            <ac:spMk id="8" creationId="{D47CDC48-52FD-B06D-B22F-46BCFF27D2C6}"/>
          </ac:spMkLst>
        </pc:spChg>
      </pc:sldChg>
      <pc:sldChg chg="addSp">
        <pc:chgData name="juswinkl@pg.edu.pl" userId="S::juswinkl_pg.edu.pl#ext#@fril.onmicrosoft.com::455ad5cd-e5a2-49e7-93b8-6e6dfab2f2a5" providerId="AD" clId="Web-{5667D052-0C27-4022-287C-B708257B36B7}" dt="2026-05-08T07:53:09.900" v="48"/>
        <pc:sldMkLst>
          <pc:docMk/>
          <pc:sldMk cId="3391529714" sldId="302"/>
        </pc:sldMkLst>
        <pc:spChg chg="add">
          <ac:chgData name="juswinkl@pg.edu.pl" userId="S::juswinkl_pg.edu.pl#ext#@fril.onmicrosoft.com::455ad5cd-e5a2-49e7-93b8-6e6dfab2f2a5" providerId="AD" clId="Web-{5667D052-0C27-4022-287C-B708257B36B7}" dt="2026-05-08T07:53:09.900" v="48"/>
          <ac:spMkLst>
            <pc:docMk/>
            <pc:sldMk cId="3391529714" sldId="302"/>
            <ac:spMk id="8" creationId="{680434E3-E398-9A07-7743-9B506AA96A36}"/>
          </ac:spMkLst>
        </pc:spChg>
      </pc:sldChg>
      <pc:sldChg chg="addSp">
        <pc:chgData name="juswinkl@pg.edu.pl" userId="S::juswinkl_pg.edu.pl#ext#@fril.onmicrosoft.com::455ad5cd-e5a2-49e7-93b8-6e6dfab2f2a5" providerId="AD" clId="Web-{5667D052-0C27-4022-287C-B708257B36B7}" dt="2026-05-08T07:53:12.463" v="49"/>
        <pc:sldMkLst>
          <pc:docMk/>
          <pc:sldMk cId="1051717956" sldId="303"/>
        </pc:sldMkLst>
        <pc:spChg chg="add">
          <ac:chgData name="juswinkl@pg.edu.pl" userId="S::juswinkl_pg.edu.pl#ext#@fril.onmicrosoft.com::455ad5cd-e5a2-49e7-93b8-6e6dfab2f2a5" providerId="AD" clId="Web-{5667D052-0C27-4022-287C-B708257B36B7}" dt="2026-05-08T07:53:12.463" v="49"/>
          <ac:spMkLst>
            <pc:docMk/>
            <pc:sldMk cId="1051717956" sldId="303"/>
            <ac:spMk id="6" creationId="{9963018D-FD5B-6DA1-8F64-47C3DDD7F6D5}"/>
          </ac:spMkLst>
        </pc:spChg>
      </pc:sldChg>
      <pc:sldChg chg="addSp">
        <pc:chgData name="juswinkl@pg.edu.pl" userId="S::juswinkl_pg.edu.pl#ext#@fril.onmicrosoft.com::455ad5cd-e5a2-49e7-93b8-6e6dfab2f2a5" providerId="AD" clId="Web-{5667D052-0C27-4022-287C-B708257B36B7}" dt="2026-05-08T07:53:18.697" v="51"/>
        <pc:sldMkLst>
          <pc:docMk/>
          <pc:sldMk cId="657798779" sldId="305"/>
        </pc:sldMkLst>
        <pc:spChg chg="add">
          <ac:chgData name="juswinkl@pg.edu.pl" userId="S::juswinkl_pg.edu.pl#ext#@fril.onmicrosoft.com::455ad5cd-e5a2-49e7-93b8-6e6dfab2f2a5" providerId="AD" clId="Web-{5667D052-0C27-4022-287C-B708257B36B7}" dt="2026-05-08T07:53:18.697" v="51"/>
          <ac:spMkLst>
            <pc:docMk/>
            <pc:sldMk cId="657798779" sldId="305"/>
            <ac:spMk id="3" creationId="{31705AA5-5A9A-F6F5-1EF2-7D2FE34A4453}"/>
          </ac:spMkLst>
        </pc:spChg>
      </pc:sldChg>
      <pc:sldChg chg="addSp">
        <pc:chgData name="juswinkl@pg.edu.pl" userId="S::juswinkl_pg.edu.pl#ext#@fril.onmicrosoft.com::455ad5cd-e5a2-49e7-93b8-6e6dfab2f2a5" providerId="AD" clId="Web-{5667D052-0C27-4022-287C-B708257B36B7}" dt="2026-05-08T07:53:15.838" v="50"/>
        <pc:sldMkLst>
          <pc:docMk/>
          <pc:sldMk cId="611076886" sldId="306"/>
        </pc:sldMkLst>
        <pc:spChg chg="add">
          <ac:chgData name="juswinkl@pg.edu.pl" userId="S::juswinkl_pg.edu.pl#ext#@fril.onmicrosoft.com::455ad5cd-e5a2-49e7-93b8-6e6dfab2f2a5" providerId="AD" clId="Web-{5667D052-0C27-4022-287C-B708257B36B7}" dt="2026-05-08T07:53:15.838" v="50"/>
          <ac:spMkLst>
            <pc:docMk/>
            <pc:sldMk cId="611076886" sldId="306"/>
            <ac:spMk id="7" creationId="{A5AC1718-F075-649A-AC16-6EB56249F2D9}"/>
          </ac:spMkLst>
        </pc:spChg>
      </pc:sldChg>
      <pc:sldChg chg="addSp">
        <pc:chgData name="juswinkl@pg.edu.pl" userId="S::juswinkl_pg.edu.pl#ext#@fril.onmicrosoft.com::455ad5cd-e5a2-49e7-93b8-6e6dfab2f2a5" providerId="AD" clId="Web-{5667D052-0C27-4022-287C-B708257B36B7}" dt="2026-05-08T07:53:23.229" v="52"/>
        <pc:sldMkLst>
          <pc:docMk/>
          <pc:sldMk cId="984943065" sldId="307"/>
        </pc:sldMkLst>
        <pc:spChg chg="add">
          <ac:chgData name="juswinkl@pg.edu.pl" userId="S::juswinkl_pg.edu.pl#ext#@fril.onmicrosoft.com::455ad5cd-e5a2-49e7-93b8-6e6dfab2f2a5" providerId="AD" clId="Web-{5667D052-0C27-4022-287C-B708257B36B7}" dt="2026-05-08T07:53:23.229" v="52"/>
          <ac:spMkLst>
            <pc:docMk/>
            <pc:sldMk cId="984943065" sldId="307"/>
            <ac:spMk id="6" creationId="{0011E0E0-5F1D-07B5-91F1-633A9CFAC69C}"/>
          </ac:spMkLst>
        </pc:spChg>
      </pc:sldChg>
      <pc:sldChg chg="addSp">
        <pc:chgData name="juswinkl@pg.edu.pl" userId="S::juswinkl_pg.edu.pl#ext#@fril.onmicrosoft.com::455ad5cd-e5a2-49e7-93b8-6e6dfab2f2a5" providerId="AD" clId="Web-{5667D052-0C27-4022-287C-B708257B36B7}" dt="2026-05-08T07:53:26.479" v="53"/>
        <pc:sldMkLst>
          <pc:docMk/>
          <pc:sldMk cId="699911397" sldId="308"/>
        </pc:sldMkLst>
        <pc:spChg chg="add">
          <ac:chgData name="juswinkl@pg.edu.pl" userId="S::juswinkl_pg.edu.pl#ext#@fril.onmicrosoft.com::455ad5cd-e5a2-49e7-93b8-6e6dfab2f2a5" providerId="AD" clId="Web-{5667D052-0C27-4022-287C-B708257B36B7}" dt="2026-05-08T07:53:26.479" v="53"/>
          <ac:spMkLst>
            <pc:docMk/>
            <pc:sldMk cId="699911397" sldId="308"/>
            <ac:spMk id="6" creationId="{B27AFB12-73B6-ABF0-6531-93E25A38D082}"/>
          </ac:spMkLst>
        </pc:spChg>
      </pc:sldChg>
      <pc:sldChg chg="addSp modSp">
        <pc:chgData name="juswinkl@pg.edu.pl" userId="S::juswinkl_pg.edu.pl#ext#@fril.onmicrosoft.com::455ad5cd-e5a2-49e7-93b8-6e6dfab2f2a5" providerId="AD" clId="Web-{5667D052-0C27-4022-287C-B708257B36B7}" dt="2026-05-08T07:49:29.444" v="7" actId="14100"/>
        <pc:sldMkLst>
          <pc:docMk/>
          <pc:sldMk cId="2018781954" sldId="312"/>
        </pc:sldMkLst>
        <pc:picChg chg="add mod">
          <ac:chgData name="juswinkl@pg.edu.pl" userId="S::juswinkl_pg.edu.pl#ext#@fril.onmicrosoft.com::455ad5cd-e5a2-49e7-93b8-6e6dfab2f2a5" providerId="AD" clId="Web-{5667D052-0C27-4022-287C-B708257B36B7}" dt="2026-05-08T07:49:29.444" v="7" actId="14100"/>
          <ac:picMkLst>
            <pc:docMk/>
            <pc:sldMk cId="2018781954" sldId="312"/>
            <ac:picMk id="4" creationId="{D853B0E7-00C6-6749-C9E6-916D7CEADECE}"/>
          </ac:picMkLst>
        </pc:picChg>
      </pc:sldChg>
      <pc:sldChg chg="addSp modSp">
        <pc:chgData name="juswinkl@pg.edu.pl" userId="S::juswinkl_pg.edu.pl#ext#@fril.onmicrosoft.com::455ad5cd-e5a2-49e7-93b8-6e6dfab2f2a5" providerId="AD" clId="Web-{5667D052-0C27-4022-287C-B708257B36B7}" dt="2026-05-08T07:49:39.647" v="9" actId="1076"/>
        <pc:sldMkLst>
          <pc:docMk/>
          <pc:sldMk cId="3477103595" sldId="318"/>
        </pc:sldMkLst>
        <pc:picChg chg="add mod">
          <ac:chgData name="juswinkl@pg.edu.pl" userId="S::juswinkl_pg.edu.pl#ext#@fril.onmicrosoft.com::455ad5cd-e5a2-49e7-93b8-6e6dfab2f2a5" providerId="AD" clId="Web-{5667D052-0C27-4022-287C-B708257B36B7}" dt="2026-05-08T07:49:39.647" v="9" actId="1076"/>
          <ac:picMkLst>
            <pc:docMk/>
            <pc:sldMk cId="3477103595" sldId="318"/>
            <ac:picMk id="7" creationId="{1EFDD24E-865F-2F74-83A7-F84C81CF1356}"/>
          </ac:picMkLst>
        </pc:picChg>
      </pc:sldChg>
      <pc:sldChg chg="addSp modSp new">
        <pc:chgData name="juswinkl@pg.edu.pl" userId="S::juswinkl_pg.edu.pl#ext#@fril.onmicrosoft.com::455ad5cd-e5a2-49e7-93b8-6e6dfab2f2a5" providerId="AD" clId="Web-{5667D052-0C27-4022-287C-B708257B36B7}" dt="2026-05-08T07:54:13.448" v="60"/>
        <pc:sldMkLst>
          <pc:docMk/>
          <pc:sldMk cId="1200201317" sldId="319"/>
        </pc:sldMkLst>
        <pc:spChg chg="mod">
          <ac:chgData name="juswinkl@pg.edu.pl" userId="S::juswinkl_pg.edu.pl#ext#@fril.onmicrosoft.com::455ad5cd-e5a2-49e7-93b8-6e6dfab2f2a5" providerId="AD" clId="Web-{5667D052-0C27-4022-287C-B708257B36B7}" dt="2026-05-08T07:54:07.417" v="59" actId="20577"/>
          <ac:spMkLst>
            <pc:docMk/>
            <pc:sldMk cId="1200201317" sldId="319"/>
            <ac:spMk id="2" creationId="{51301E37-27AA-C859-4623-0884F1474256}"/>
          </ac:spMkLst>
        </pc:spChg>
        <pc:spChg chg="add">
          <ac:chgData name="juswinkl@pg.edu.pl" userId="S::juswinkl_pg.edu.pl#ext#@fril.onmicrosoft.com::455ad5cd-e5a2-49e7-93b8-6e6dfab2f2a5" providerId="AD" clId="Web-{5667D052-0C27-4022-287C-B708257B36B7}" dt="2026-05-08T07:54:13.448" v="60"/>
          <ac:spMkLst>
            <pc:docMk/>
            <pc:sldMk cId="1200201317" sldId="319"/>
            <ac:spMk id="5" creationId="{30EDF54A-3F89-84E5-20A9-E4813FDA4DA6}"/>
          </ac:spMkLst>
        </pc:spChg>
      </pc:sldChg>
    </pc:docChg>
  </pc:docChgLst>
  <pc:docChgLst>
    <pc:chgData name="Wojciech Kustra" userId="afebd3d0-216b-4c4f-8992-1bf1fda6d5e8" providerId="ADAL" clId="{1D307E72-7901-4E61-A01B-3C4232ABCF63}"/>
    <pc:docChg chg="undo custSel addSld delSld modSld sldOrd modMainMaster">
      <pc:chgData name="Wojciech Kustra" userId="afebd3d0-216b-4c4f-8992-1bf1fda6d5e8" providerId="ADAL" clId="{1D307E72-7901-4E61-A01B-3C4232ABCF63}" dt="2026-05-04T16:44:24.280" v="19" actId="6549"/>
      <pc:docMkLst>
        <pc:docMk/>
      </pc:docMkLst>
      <pc:sldChg chg="modSp add del mod ord modClrScheme chgLayout">
        <pc:chgData name="Wojciech Kustra" userId="afebd3d0-216b-4c4f-8992-1bf1fda6d5e8" providerId="ADAL" clId="{1D307E72-7901-4E61-A01B-3C4232ABCF63}" dt="2026-04-27T17:20:05.744" v="17" actId="20577"/>
        <pc:sldMkLst>
          <pc:docMk/>
          <pc:sldMk cId="2018781954" sldId="312"/>
        </pc:sldMkLst>
        <pc:spChg chg="mod ord">
          <ac:chgData name="Wojciech Kustra" userId="afebd3d0-216b-4c4f-8992-1bf1fda6d5e8" providerId="ADAL" clId="{1D307E72-7901-4E61-A01B-3C4232ABCF63}" dt="2026-04-27T17:20:05.744" v="17" actId="20577"/>
          <ac:spMkLst>
            <pc:docMk/>
            <pc:sldMk cId="2018781954" sldId="312"/>
            <ac:spMk id="2" creationId="{72111A30-B86A-18DC-CFD2-586F00D22619}"/>
          </ac:spMkLst>
        </pc:spChg>
        <pc:spChg chg="mod ord">
          <ac:chgData name="Wojciech Kustra" userId="afebd3d0-216b-4c4f-8992-1bf1fda6d5e8" providerId="ADAL" clId="{1D307E72-7901-4E61-A01B-3C4232ABCF63}" dt="2026-04-27T17:19:52.004" v="14" actId="700"/>
          <ac:spMkLst>
            <pc:docMk/>
            <pc:sldMk cId="2018781954" sldId="312"/>
            <ac:spMk id="3" creationId="{FFD85AD9-F452-2FFB-4F41-12718A52AA28}"/>
          </ac:spMkLst>
        </pc:spChg>
      </pc:sldChg>
      <pc:sldChg chg="addSp modSp add del mod modClrScheme chgLayout">
        <pc:chgData name="Wojciech Kustra" userId="afebd3d0-216b-4c4f-8992-1bf1fda6d5e8" providerId="ADAL" clId="{1D307E72-7901-4E61-A01B-3C4232ABCF63}" dt="2026-04-27T17:19:46.109" v="12" actId="27636"/>
        <pc:sldMkLst>
          <pc:docMk/>
          <pc:sldMk cId="1348794382" sldId="313"/>
        </pc:sldMkLst>
        <pc:spChg chg="mod ord">
          <ac:chgData name="Wojciech Kustra" userId="afebd3d0-216b-4c4f-8992-1bf1fda6d5e8" providerId="ADAL" clId="{1D307E72-7901-4E61-A01B-3C4232ABCF63}" dt="2026-04-27T17:19:46.109" v="12" actId="27636"/>
          <ac:spMkLst>
            <pc:docMk/>
            <pc:sldMk cId="1348794382" sldId="313"/>
            <ac:spMk id="2" creationId="{72111A30-B86A-18DC-CFD2-586F00D22619}"/>
          </ac:spMkLst>
        </pc:spChg>
        <pc:spChg chg="add mod ord">
          <ac:chgData name="Wojciech Kustra" userId="afebd3d0-216b-4c4f-8992-1bf1fda6d5e8" providerId="ADAL" clId="{1D307E72-7901-4E61-A01B-3C4232ABCF63}" dt="2026-04-27T17:19:46.067" v="11" actId="700"/>
          <ac:spMkLst>
            <pc:docMk/>
            <pc:sldMk cId="1348794382" sldId="313"/>
            <ac:spMk id="3" creationId="{A9AF2114-0ACD-2274-63B2-BF2DD345A860}"/>
          </ac:spMkLst>
        </pc:spChg>
      </pc:sldChg>
      <pc:sldChg chg="add del mod modClrScheme chgLayout">
        <pc:chgData name="Wojciech Kustra" userId="afebd3d0-216b-4c4f-8992-1bf1fda6d5e8" providerId="ADAL" clId="{1D307E72-7901-4E61-A01B-3C4232ABCF63}" dt="2026-04-27T17:19:49.280" v="13" actId="700"/>
        <pc:sldMkLst>
          <pc:docMk/>
          <pc:sldMk cId="3653567043" sldId="314"/>
        </pc:sldMkLst>
      </pc:sldChg>
      <pc:sldChg chg="modSp add mod">
        <pc:chgData name="Wojciech Kustra" userId="afebd3d0-216b-4c4f-8992-1bf1fda6d5e8" providerId="ADAL" clId="{1D307E72-7901-4E61-A01B-3C4232ABCF63}" dt="2026-04-27T17:20:02.957" v="16" actId="20577"/>
        <pc:sldMkLst>
          <pc:docMk/>
          <pc:sldMk cId="3477103595" sldId="318"/>
        </pc:sldMkLst>
        <pc:spChg chg="mod">
          <ac:chgData name="Wojciech Kustra" userId="afebd3d0-216b-4c4f-8992-1bf1fda6d5e8" providerId="ADAL" clId="{1D307E72-7901-4E61-A01B-3C4232ABCF63}" dt="2026-04-27T17:20:02.957" v="16" actId="20577"/>
          <ac:spMkLst>
            <pc:docMk/>
            <pc:sldMk cId="3477103595" sldId="318"/>
            <ac:spMk id="6" creationId="{00000000-0000-0000-0000-000000000000}"/>
          </ac:spMkLst>
        </pc:spChg>
      </pc:sldChg>
      <pc:sldMasterChg chg="addSldLayout delSldLayout">
        <pc:chgData name="Wojciech Kustra" userId="afebd3d0-216b-4c4f-8992-1bf1fda6d5e8" providerId="ADAL" clId="{1D307E72-7901-4E61-A01B-3C4232ABCF63}" dt="2026-04-27T17:19:36.296" v="10" actId="2696"/>
        <pc:sldMasterMkLst>
          <pc:docMk/>
          <pc:sldMasterMk cId="0" sldId="2147483840"/>
        </pc:sldMasterMkLst>
        <pc:sldLayoutChg chg="add del">
          <pc:chgData name="Wojciech Kustra" userId="afebd3d0-216b-4c4f-8992-1bf1fda6d5e8" providerId="ADAL" clId="{1D307E72-7901-4E61-A01B-3C4232ABCF63}" dt="2026-04-27T17:19:36.296" v="10" actId="2696"/>
          <pc:sldLayoutMkLst>
            <pc:docMk/>
            <pc:sldMasterMk cId="0" sldId="2147483840"/>
            <pc:sldLayoutMk cId="3217837436" sldId="2147483866"/>
          </pc:sldLayoutMkLst>
        </pc:sldLayoutChg>
        <pc:sldLayoutChg chg="add del">
          <pc:chgData name="Wojciech Kustra" userId="afebd3d0-216b-4c4f-8992-1bf1fda6d5e8" providerId="ADAL" clId="{1D307E72-7901-4E61-A01B-3C4232ABCF63}" dt="2026-04-27T17:19:36.296" v="10" actId="2696"/>
          <pc:sldLayoutMkLst>
            <pc:docMk/>
            <pc:sldMasterMk cId="0" sldId="2147483840"/>
            <pc:sldLayoutMk cId="1168770722" sldId="2147483867"/>
          </pc:sldLayoutMkLst>
        </pc:sldLayoutChg>
      </pc:sldMasterChg>
      <pc:sldMasterChg chg="modSldLayout">
        <pc:chgData name="Wojciech Kustra" userId="afebd3d0-216b-4c4f-8992-1bf1fda6d5e8" providerId="ADAL" clId="{1D307E72-7901-4E61-A01B-3C4232ABCF63}" dt="2026-05-04T16:44:24.280" v="19" actId="6549"/>
        <pc:sldMasterMkLst>
          <pc:docMk/>
          <pc:sldMasterMk cId="3678347218" sldId="2147483854"/>
        </pc:sldMasterMkLst>
        <pc:sldLayoutChg chg="modSp mod">
          <pc:chgData name="Wojciech Kustra" userId="afebd3d0-216b-4c4f-8992-1bf1fda6d5e8" providerId="ADAL" clId="{1D307E72-7901-4E61-A01B-3C4232ABCF63}" dt="2026-05-04T16:44:24.280" v="19" actId="6549"/>
          <pc:sldLayoutMkLst>
            <pc:docMk/>
            <pc:sldMasterMk cId="3678347218" sldId="2147483854"/>
            <pc:sldLayoutMk cId="2752890397" sldId="2147483856"/>
          </pc:sldLayoutMkLst>
          <pc:spChg chg="mod">
            <ac:chgData name="Wojciech Kustra" userId="afebd3d0-216b-4c4f-8992-1bf1fda6d5e8" providerId="ADAL" clId="{1D307E72-7901-4E61-A01B-3C4232ABCF63}" dt="2026-05-04T16:44:24.280" v="19" actId="6549"/>
            <ac:spMkLst>
              <pc:docMk/>
              <pc:sldMasterMk cId="3678347218" sldId="2147483854"/>
              <pc:sldLayoutMk cId="2752890397" sldId="2147483856"/>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444107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519331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14</a:t>
            </a:fld>
            <a:endParaRPr lang="pl-PL"/>
          </a:p>
        </p:txBody>
      </p:sp>
    </p:spTree>
    <p:extLst>
      <p:ext uri="{BB962C8B-B14F-4D97-AF65-F5344CB8AC3E}">
        <p14:creationId xmlns:p14="http://schemas.microsoft.com/office/powerpoint/2010/main" val="2298140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15</a:t>
            </a:fld>
            <a:endParaRPr lang="pl-PL"/>
          </a:p>
        </p:txBody>
      </p:sp>
    </p:spTree>
    <p:extLst>
      <p:ext uri="{BB962C8B-B14F-4D97-AF65-F5344CB8AC3E}">
        <p14:creationId xmlns:p14="http://schemas.microsoft.com/office/powerpoint/2010/main" val="633404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16</a:t>
            </a:fld>
            <a:endParaRPr lang="pl-PL"/>
          </a:p>
        </p:txBody>
      </p:sp>
    </p:spTree>
    <p:extLst>
      <p:ext uri="{BB962C8B-B14F-4D97-AF65-F5344CB8AC3E}">
        <p14:creationId xmlns:p14="http://schemas.microsoft.com/office/powerpoint/2010/main" val="758853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17</a:t>
            </a:fld>
            <a:endParaRPr lang="pl-PL"/>
          </a:p>
        </p:txBody>
      </p:sp>
    </p:spTree>
    <p:extLst>
      <p:ext uri="{BB962C8B-B14F-4D97-AF65-F5344CB8AC3E}">
        <p14:creationId xmlns:p14="http://schemas.microsoft.com/office/powerpoint/2010/main" val="74662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18</a:t>
            </a:fld>
            <a:endParaRPr lang="pl-PL"/>
          </a:p>
        </p:txBody>
      </p:sp>
    </p:spTree>
    <p:extLst>
      <p:ext uri="{BB962C8B-B14F-4D97-AF65-F5344CB8AC3E}">
        <p14:creationId xmlns:p14="http://schemas.microsoft.com/office/powerpoint/2010/main" val="2525194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19</a:t>
            </a:fld>
            <a:endParaRPr lang="pl-PL"/>
          </a:p>
        </p:txBody>
      </p:sp>
    </p:spTree>
    <p:extLst>
      <p:ext uri="{BB962C8B-B14F-4D97-AF65-F5344CB8AC3E}">
        <p14:creationId xmlns:p14="http://schemas.microsoft.com/office/powerpoint/2010/main" val="952867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20</a:t>
            </a:fld>
            <a:endParaRPr lang="pl-PL"/>
          </a:p>
        </p:txBody>
      </p:sp>
    </p:spTree>
    <p:extLst>
      <p:ext uri="{BB962C8B-B14F-4D97-AF65-F5344CB8AC3E}">
        <p14:creationId xmlns:p14="http://schemas.microsoft.com/office/powerpoint/2010/main" val="607995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21</a:t>
            </a:fld>
            <a:endParaRPr lang="pl-PL"/>
          </a:p>
        </p:txBody>
      </p:sp>
    </p:spTree>
    <p:extLst>
      <p:ext uri="{BB962C8B-B14F-4D97-AF65-F5344CB8AC3E}">
        <p14:creationId xmlns:p14="http://schemas.microsoft.com/office/powerpoint/2010/main" val="2506528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332961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22</a:t>
            </a:fld>
            <a:endParaRPr lang="pl-PL"/>
          </a:p>
        </p:txBody>
      </p:sp>
    </p:spTree>
    <p:extLst>
      <p:ext uri="{BB962C8B-B14F-4D97-AF65-F5344CB8AC3E}">
        <p14:creationId xmlns:p14="http://schemas.microsoft.com/office/powerpoint/2010/main" val="3737987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23</a:t>
            </a:fld>
            <a:endParaRPr lang="pl-PL"/>
          </a:p>
        </p:txBody>
      </p:sp>
    </p:spTree>
    <p:extLst>
      <p:ext uri="{BB962C8B-B14F-4D97-AF65-F5344CB8AC3E}">
        <p14:creationId xmlns:p14="http://schemas.microsoft.com/office/powerpoint/2010/main" val="2983911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24</a:t>
            </a:fld>
            <a:endParaRPr lang="pl-PL"/>
          </a:p>
        </p:txBody>
      </p:sp>
    </p:spTree>
    <p:extLst>
      <p:ext uri="{BB962C8B-B14F-4D97-AF65-F5344CB8AC3E}">
        <p14:creationId xmlns:p14="http://schemas.microsoft.com/office/powerpoint/2010/main" val="3899660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25</a:t>
            </a:fld>
            <a:endParaRPr lang="pl-PL"/>
          </a:p>
        </p:txBody>
      </p:sp>
    </p:spTree>
    <p:extLst>
      <p:ext uri="{BB962C8B-B14F-4D97-AF65-F5344CB8AC3E}">
        <p14:creationId xmlns:p14="http://schemas.microsoft.com/office/powerpoint/2010/main" val="313268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26</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2134455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401434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3417551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781246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2987596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66193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3893526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tif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tif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tif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21783743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lang="en-US" sz="1400" kern="0" dirty="0">
                <a:solidFill>
                  <a:srgbClr val="00518E"/>
                </a:solidFill>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116877072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 Id="rId11" Type="http://schemas.openxmlformats.org/officeDocument/2006/relationships/slideLayout" Target="../slideLayouts/slideLayout24.xml"/><Relationship Id="rId1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5/8/2026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66" r:id="rId12"/>
    <p:sldLayoutId id="2147483867" r:id="rId13"/>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6.png"/><Relationship Id="rId3" Type="http://schemas.openxmlformats.org/officeDocument/2006/relationships/notesSlide" Target="../notesSlides/notesSlide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sz="3960" dirty="0">
                <a:solidFill>
                  <a:schemeClr val="tx1"/>
                </a:solidFill>
                <a:latin typeface="Calibri" panose="020F0502020204030204" pitchFamily="34" charset="0"/>
                <a:cs typeface="Calibri" panose="020F0502020204030204" pitchFamily="34" charset="0"/>
              </a:rPr>
              <a:t>Introduction à la distribution — partie 3</a:t>
            </a:r>
            <a:br>
              <a:rPr lang="pl-PL" sz="4400" dirty="0">
                <a:solidFill>
                  <a:schemeClr val="tx1"/>
                </a:solidFill>
                <a:latin typeface="Calibri" panose="020F0502020204030204" pitchFamily="34" charset="0"/>
                <a:cs typeface="Calibri" panose="020F0502020204030204" pitchFamily="34" charset="0"/>
              </a:rPr>
            </a:br>
            <a:r>
              <a:rPr lang="pl-PL" sz="3960" dirty="0">
                <a:solidFill>
                  <a:schemeClr val="tx1"/>
                </a:solidFill>
                <a:latin typeface="Calibri" panose="020F0502020204030204" pitchFamily="34" charset="0"/>
                <a:cs typeface="Calibri" panose="020F0502020204030204" pitchFamily="34" charset="0"/>
              </a:rPr>
              <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D853B0E7-00C6-6749-C9E6-916D7CEADECE}"/>
              </a:ext>
            </a:extLst>
          </p:cNvPr>
          <p:cNvPicPr>
            <a:picLocks noChangeAspect="1"/>
          </p:cNvPicPr>
          <p:nvPr/>
        </p:nvPicPr>
        <p:blipFill>
          <a:blip r:embed="rId2"/>
          <a:stretch>
            <a:fillRect/>
          </a:stretch>
        </p:blipFill>
        <p:spPr>
          <a:xfrm>
            <a:off x="488706" y="4216278"/>
            <a:ext cx="5130312" cy="1098307"/>
          </a:xfrm>
          <a:prstGeom prst="rect">
            <a:avLst/>
          </a:prstGeom>
        </p:spPr>
      </p:pic>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4100" y="101600"/>
            <a:ext cx="8021638" cy="1714133"/>
          </a:xfrm>
        </p:spPr>
        <p:txBody>
          <a:bodyPr>
            <a:normAutofit lnSpcReduction="10000"/>
          </a:bodyPr>
          <a:lstStyle/>
          <a:p>
            <a:pPr marL="0" indent="0">
              <a:buNone/>
            </a:pPr>
            <a:r>
              <a:rPr lang="en-US" sz="2520" b="1" u="sng" dirty="0">
                <a:latin typeface="Calibri" panose="020F0502020204030204" pitchFamily="34" charset="0"/>
                <a:cs typeface="Calibri" panose="020F0502020204030204" pitchFamily="34" charset="0"/>
              </a:rPr>
              <a:t>Étape 2 : sélectionner les critères d’évaluation</a:t>
            </a:r>
          </a:p>
          <a:p>
            <a:pPr marL="0" indent="0">
              <a:buNone/>
            </a:pPr>
            <a:r>
              <a:rPr lang="pl-PL" sz="2520" dirty="0">
                <a:latin typeface="Calibri" panose="020F0502020204030204" pitchFamily="34" charset="0"/>
                <a:cs typeface="Calibri" panose="020F0502020204030204" pitchFamily="34" charset="0"/>
              </a:rPr>
              <a:t>2.1 quand evaluating your canaux de distribution, utiliser 7 criteria. chaque criterion devrait être clearly defined so you peut assign points later.</a:t>
            </a:r>
            <a:r>
              <a:rPr lang="en-US" sz="2520" dirty="0">
                <a:latin typeface="Calibri" panose="020F0502020204030204" pitchFamily="34" charset="0"/>
                <a:cs typeface="Calibri" panose="020F0502020204030204" pitchFamily="34" charset="0"/>
              </a:rPr>
              <a:t/>
            </a:r>
            <a:r>
              <a:rPr lang="pl-PL" sz="2520" dirty="0" err="1">
                <a:latin typeface="Calibri" panose="020F0502020204030204" pitchFamily="34" charset="0"/>
                <a:cs typeface="Calibri" panose="020F0502020204030204" pitchFamily="34" charset="0"/>
              </a:rPr>
              <a:t/>
            </a:r>
            <a:r>
              <a:rPr lang="pl-PL" sz="2520" dirty="0">
                <a:latin typeface="Calibri" panose="020F0502020204030204" pitchFamily="34" charset="0"/>
                <a:cs typeface="Calibri" panose="020F0502020204030204" pitchFamily="34" charset="0"/>
              </a:rPr>
              <a:t/>
            </a:r>
            <a:br>
              <a:rPr lang="pl-PL" sz="2800" dirty="0">
                <a:latin typeface="Calibri" panose="020F0502020204030204" pitchFamily="34" charset="0"/>
                <a:cs typeface="Calibri" panose="020F0502020204030204" pitchFamily="34" charset="0"/>
              </a:rPr>
            </a:b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r>
              <a:rPr lang="en-US" dirty="0"/>
              <a:t/>
            </a:r>
            <a:endParaRPr lang="pl-PL" dirty="0"/>
          </a:p>
        </p:txBody>
      </p:sp>
      <p:graphicFrame>
        <p:nvGraphicFramePr>
          <p:cNvPr id="4" name="Tabela 3"/>
          <p:cNvGraphicFramePr>
            <a:graphicFrameLocks noGrp="1"/>
          </p:cNvGraphicFramePr>
          <p:nvPr>
            <p:extLst>
              <p:ext uri="{D42A27DB-BD31-4B8C-83A1-F6EECF244321}">
                <p14:modId xmlns:p14="http://schemas.microsoft.com/office/powerpoint/2010/main" val="3513820402"/>
              </p:ext>
            </p:extLst>
          </p:nvPr>
        </p:nvGraphicFramePr>
        <p:xfrm>
          <a:off x="3594100" y="1815733"/>
          <a:ext cx="7772400" cy="4277716"/>
        </p:xfrm>
        <a:graphic>
          <a:graphicData uri="http://schemas.openxmlformats.org/drawingml/2006/table">
            <a:tbl>
              <a:tblPr/>
              <a:tblGrid>
                <a:gridCol w="2590800">
                  <a:extLst>
                    <a:ext uri="{9D8B030D-6E8A-4147-A177-3AD203B41FA5}">
                      <a16:colId xmlns:a16="http://schemas.microsoft.com/office/drawing/2014/main" val="20000"/>
                    </a:ext>
                  </a:extLst>
                </a:gridCol>
                <a:gridCol w="1421903">
                  <a:extLst>
                    <a:ext uri="{9D8B030D-6E8A-4147-A177-3AD203B41FA5}">
                      <a16:colId xmlns:a16="http://schemas.microsoft.com/office/drawing/2014/main" val="20001"/>
                    </a:ext>
                  </a:extLst>
                </a:gridCol>
                <a:gridCol w="3759697">
                  <a:extLst>
                    <a:ext uri="{9D8B030D-6E8A-4147-A177-3AD203B41FA5}">
                      <a16:colId xmlns:a16="http://schemas.microsoft.com/office/drawing/2014/main" val="20002"/>
                    </a:ext>
                  </a:extLst>
                </a:gridCol>
              </a:tblGrid>
              <a:tr h="418096">
                <a:tc>
                  <a:txBody>
                    <a:bodyPr/>
                    <a:lstStyle/>
                    <a:p>
                      <a:r>
                        <a:rPr lang="pl-PL" b="1" dirty="0" err="1">
                          <a:solidFill>
                            <a:schemeClr val="bg1"/>
                          </a:solidFill>
                          <a:latin typeface="Calibri" panose="020F0502020204030204" pitchFamily="34" charset="0"/>
                          <a:cs typeface="Calibri" panose="020F0502020204030204" pitchFamily="34" charset="0"/>
                        </a:rPr>
                        <a:t>Critère</a:t>
                      </a:r>
                      <a:endParaRPr lang="pl-PL"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pl-PL" b="1" dirty="0" err="1">
                          <a:solidFill>
                            <a:schemeClr val="bg1"/>
                          </a:solidFill>
                          <a:latin typeface="Calibri" panose="020F0502020204030204" pitchFamily="34" charset="0"/>
                          <a:cs typeface="Calibri" panose="020F0502020204030204" pitchFamily="34" charset="0"/>
                        </a:rPr>
                        <a:t>Pondération (%)</a:t>
                      </a:r>
                      <a:r>
                        <a:rPr lang="pl-PL" b="1" dirty="0">
                          <a:solidFill>
                            <a:schemeClr val="bg1"/>
                          </a:solidFill>
                          <a:latin typeface="Calibri" panose="020F0502020204030204" pitchFamily="34" charset="0"/>
                          <a:cs typeface="Calibri" panose="020F0502020204030204" pitchFamily="34" charset="0"/>
                        </a:rP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pl-PL" b="1" dirty="0" err="1">
                          <a:solidFill>
                            <a:schemeClr val="bg1"/>
                          </a:solidFill>
                          <a:latin typeface="Calibri" panose="020F0502020204030204" pitchFamily="34" charset="0"/>
                          <a:cs typeface="Calibri" panose="020F0502020204030204" pitchFamily="34" charset="0"/>
                        </a:rPr>
                        <a:t>Description</a:t>
                      </a:r>
                      <a:endParaRPr lang="pl-PL"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421144">
                <a:tc>
                  <a:txBody>
                    <a:bodyPr/>
                    <a:lstStyle/>
                    <a:p>
                      <a:r>
                        <a:rPr lang="pl-PL" sz="2000" i="0" dirty="0" err="1">
                          <a:latin typeface="Calibri" panose="020F0502020204030204" pitchFamily="34" charset="0"/>
                          <a:cs typeface="Calibri" panose="020F0502020204030204" pitchFamily="34" charset="0"/>
                        </a:rPr>
                        <a:t>Débit</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800" i="0" dirty="0" err="1">
                          <a:latin typeface="Calibri" panose="020F0502020204030204" pitchFamily="34" charset="0"/>
                          <a:cs typeface="Calibri" panose="020F0502020204030204" pitchFamily="34" charset="0"/>
                        </a:rPr>
                        <a:t>Fondé sur ventes volume</a:t>
                      </a:r>
                      <a:r>
                        <a:rPr lang="pl-PL" sz="1800" i="0" dirty="0">
                          <a:latin typeface="Calibri" panose="020F0502020204030204" pitchFamily="34" charset="0"/>
                          <a:cs typeface="Calibri" panose="020F0502020204030204" pitchFamily="34" charset="0"/>
                        </a:rPr>
                        <a:t/>
                      </a:r>
                      <a:r>
                        <a:rPr lang="pl-PL" sz="1800" i="0" dirty="0" err="1">
                          <a:latin typeface="Calibri" panose="020F0502020204030204" pitchFamily="34" charset="0"/>
                          <a:cs typeface="Calibri" panose="020F0502020204030204" pitchFamily="34" charset="0"/>
                        </a:rPr>
                        <a:t/>
                      </a:r>
                      <a:r>
                        <a:rPr lang="pl-PL" sz="1800" i="0" dirty="0">
                          <a:latin typeface="Calibri" panose="020F0502020204030204" pitchFamily="34" charset="0"/>
                          <a:cs typeface="Calibri" panose="020F0502020204030204" pitchFamily="34" charset="0"/>
                        </a:rPr>
                        <a:t/>
                      </a:r>
                      <a:r>
                        <a:rPr lang="pl-PL" sz="1800" i="0" dirty="0" err="1">
                          <a:latin typeface="Calibri" panose="020F0502020204030204" pitchFamily="34" charset="0"/>
                          <a:cs typeface="Calibri" panose="020F0502020204030204" pitchFamily="34" charset="0"/>
                        </a:rPr>
                        <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1144">
                <a:tc>
                  <a:txBody>
                    <a:bodyPr/>
                    <a:lstStyle/>
                    <a:p>
                      <a:r>
                        <a:rPr lang="pl-PL" sz="1800" i="0" dirty="0">
                          <a:latin typeface="Calibri" panose="020F0502020204030204" pitchFamily="34" charset="0"/>
                          <a:cs typeface="Calibri" panose="020F0502020204030204" pitchFamily="34" charset="0"/>
                        </a:rPr>
                        <a:t>coûts de distribution</a:t>
                      </a:r>
                      <a:r>
                        <a:rPr lang="pl-PL" sz="1800" i="0" dirty="0" err="1">
                          <a:latin typeface="Calibri" panose="020F0502020204030204" pitchFamily="34" charset="0"/>
                          <a:cs typeface="Calibri" panose="020F0502020204030204" pitchFamily="34" charset="0"/>
                        </a:rPr>
                        <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i="0" dirty="0">
                          <a:latin typeface="Calibri" panose="020F0502020204030204" pitchFamily="34" charset="0"/>
                          <a:cs typeface="Calibri" panose="020F0502020204030204" pitchFamily="34" charset="0"/>
                        </a:rPr>
                        <a:t>% de coûts de distribution dans ventes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1144">
                <a:tc>
                  <a:txBody>
                    <a:bodyPr/>
                    <a:lstStyle/>
                    <a:p>
                      <a:r>
                        <a:rPr lang="pl-PL" sz="2000" i="0">
                          <a:latin typeface="Calibri" panose="020F0502020204030204" pitchFamily="34" charset="0"/>
                          <a:cs typeface="Calibri" panose="020F0502020204030204" pitchFamily="34" charset="0"/>
                        </a:rPr>
                        <a:t>Unit 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Profit per unit de produit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21144">
                <a:tc>
                  <a:txBody>
                    <a:bodyPr/>
                    <a:lstStyle/>
                    <a:p>
                      <a:r>
                        <a:rPr lang="pl-PL" sz="1800" i="0">
                          <a:latin typeface="Calibri" panose="020F0502020204030204" pitchFamily="34" charset="0"/>
                          <a:cs typeface="Calibri" panose="020F0502020204030204" pitchFamily="34" charset="0"/>
                        </a:rPr>
                        <a:t>Paiement conformité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800" i="0" dirty="0" err="1">
                          <a:latin typeface="Calibri" panose="020F0502020204030204" pitchFamily="34" charset="0"/>
                          <a:cs typeface="Calibri" panose="020F0502020204030204" pitchFamily="34" charset="0"/>
                        </a:rPr>
                        <a:t>Minimizes credit risque</a:t>
                      </a:r>
                      <a:r>
                        <a:rPr lang="pl-PL" sz="1800" i="0" dirty="0">
                          <a:latin typeface="Calibri" panose="020F0502020204030204" pitchFamily="34" charset="0"/>
                          <a:cs typeface="Calibri" panose="020F0502020204030204" pitchFamily="34" charset="0"/>
                        </a:rPr>
                        <a:t/>
                      </a:r>
                      <a:r>
                        <a:rPr lang="pl-PL" sz="1800" i="0" dirty="0" err="1">
                          <a:latin typeface="Calibri" panose="020F0502020204030204" pitchFamily="34" charset="0"/>
                          <a:cs typeface="Calibri" panose="020F0502020204030204" pitchFamily="34" charset="0"/>
                        </a:rPr>
                        <a:t/>
                      </a:r>
                      <a:r>
                        <a:rPr lang="pl-PL" sz="1800" i="0" dirty="0">
                          <a:latin typeface="Calibri" panose="020F0502020204030204" pitchFamily="34" charset="0"/>
                          <a:cs typeface="Calibri" panose="020F0502020204030204" pitchFamily="34" charset="0"/>
                        </a:rPr>
                        <a:t/>
                      </a:r>
                      <a:r>
                        <a:rPr lang="pl-PL" sz="1800" i="0" dirty="0" err="1">
                          <a:latin typeface="Calibri" panose="020F0502020204030204" pitchFamily="34" charset="0"/>
                          <a:cs typeface="Calibri" panose="020F0502020204030204" pitchFamily="34" charset="0"/>
                        </a:rPr>
                        <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21144">
                <a:tc>
                  <a:txBody>
                    <a:bodyPr/>
                    <a:lstStyle/>
                    <a:p>
                      <a:r>
                        <a:rPr lang="pl-PL" sz="2000" i="0" dirty="0" err="1">
                          <a:latin typeface="Calibri" panose="020F0502020204030204" pitchFamily="34" charset="0"/>
                          <a:cs typeface="Calibri" panose="020F0502020204030204" pitchFamily="34" charset="0"/>
                        </a:rPr>
                        <a:t>Promotion efficacité</a:t>
                      </a:r>
                      <a:r>
                        <a:rPr lang="pl-PL" sz="2000" i="0" dirty="0">
                          <a:latin typeface="Calibri" panose="020F0502020204030204" pitchFamily="34" charset="0"/>
                          <a:cs typeface="Calibri" panose="020F0502020204030204" pitchFamily="34" charset="0"/>
                        </a:rPr>
                        <a:t/>
                      </a:r>
                      <a:r>
                        <a:rPr lang="pl-PL" sz="2000" i="0" dirty="0" err="1">
                          <a:latin typeface="Calibri" panose="020F0502020204030204" pitchFamily="34" charset="0"/>
                          <a:cs typeface="Calibri" panose="020F0502020204030204" pitchFamily="34" charset="0"/>
                        </a:rPr>
                        <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a:latin typeface="Calibri" panose="020F0502020204030204" pitchFamily="34" charset="0"/>
                          <a:cs typeface="Calibri" panose="020F050202020403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i="0" dirty="0">
                          <a:latin typeface="Calibri" panose="020F0502020204030204" pitchFamily="34" charset="0"/>
                          <a:cs typeface="Calibri" panose="020F0502020204030204" pitchFamily="34" charset="0"/>
                        </a:rPr>
                        <a:t>Impact de promotion sur ventes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37002">
                <a:tc>
                  <a:txBody>
                    <a:bodyPr/>
                    <a:lstStyle/>
                    <a:p>
                      <a:r>
                        <a:rPr lang="pl-PL" sz="1800" i="0" dirty="0">
                          <a:latin typeface="Calibri" panose="020F0502020204030204" pitchFamily="34" charset="0"/>
                          <a:cs typeface="Calibri" panose="020F0502020204030204" pitchFamily="34" charset="0"/>
                        </a:rPr>
                        <a:t>Contrôle portée</a:t>
                      </a:r>
                      <a:r>
                        <a:rPr lang="pl-PL" sz="1800" i="0" dirty="0" err="1">
                          <a:latin typeface="Calibri" panose="020F0502020204030204" pitchFamily="34" charset="0"/>
                          <a:cs typeface="Calibri" panose="020F0502020204030204" pitchFamily="34" charset="0"/>
                        </a:rPr>
                        <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Contrôle sur produit flux et pricing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737002">
                <a:tc>
                  <a:txBody>
                    <a:bodyPr/>
                    <a:lstStyle/>
                    <a:p>
                      <a:r>
                        <a:rPr lang="pl-PL" sz="2000" i="0" dirty="0" err="1">
                          <a:latin typeface="Calibri" panose="020F0502020204030204" pitchFamily="34" charset="0"/>
                          <a:cs typeface="Calibri" panose="020F0502020204030204" pitchFamily="34" charset="0"/>
                        </a:rPr>
                        <a:t>Concurrence impact</a:t>
                      </a:r>
                      <a:r>
                        <a:rPr lang="pl-PL" sz="2000" i="0" dirty="0">
                          <a:latin typeface="Calibri" panose="020F0502020204030204" pitchFamily="34" charset="0"/>
                          <a:cs typeface="Calibri" panose="020F0502020204030204" pitchFamily="34" charset="0"/>
                        </a:rPr>
                        <a:t/>
                      </a:r>
                      <a:r>
                        <a:rPr lang="pl-PL" sz="2000" i="0" dirty="0" err="1">
                          <a:latin typeface="Calibri" panose="020F0502020204030204" pitchFamily="34" charset="0"/>
                          <a:cs typeface="Calibri" panose="020F0502020204030204" pitchFamily="34" charset="0"/>
                        </a:rPr>
                        <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Concurrence affects prices et 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6" name="pole tekstowe 5"/>
          <p:cNvSpPr txBox="1"/>
          <p:nvPr/>
        </p:nvSpPr>
        <p:spPr>
          <a:xfrm>
            <a:off x="8953500" y="6093449"/>
            <a:ext cx="2413000" cy="369332"/>
          </a:xfrm>
          <a:prstGeom prst="rect">
            <a:avLst/>
          </a:prstGeom>
          <a:solidFill>
            <a:schemeClr val="accent4">
              <a:lumMod val="60000"/>
              <a:lumOff val="40000"/>
            </a:schemeClr>
          </a:solidFill>
        </p:spPr>
        <p:txBody>
          <a:bodyPr wrap="square" rtlCol="0">
            <a:spAutoFit/>
          </a:bodyPr>
          <a:lstStyle/>
          <a:p>
            <a:pPr algn="ctr"/>
            <a:r>
              <a:rPr lang="pl-PL" b="1" dirty="0" err="1">
                <a:solidFill>
                  <a:schemeClr val="bg1"/>
                </a:solidFill>
                <a:latin typeface="Calibri" panose="020F0502020204030204" pitchFamily="34" charset="0"/>
                <a:cs typeface="Calibri" panose="020F0502020204030204" pitchFamily="34" charset="0"/>
              </a:rPr>
              <a:t>Exemple</a:t>
            </a:r>
            <a:endParaRPr lang="pl-PL" b="1" dirty="0">
              <a:solidFill>
                <a:schemeClr val="bg1"/>
              </a:solidFill>
              <a:latin typeface="Calibri" panose="020F0502020204030204" pitchFamily="34" charset="0"/>
              <a:cs typeface="Calibri" panose="020F0502020204030204" pitchFamily="34" charset="0"/>
            </a:endParaRPr>
          </a:p>
        </p:txBody>
      </p:sp>
      <p:sp>
        <p:nvSpPr>
          <p:cNvPr id="7" name="Prostokąt 6"/>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20"/>
          <p:cNvSpPr txBox="1"/>
          <p:nvPr/>
        </p:nvSpPr>
        <p:spPr>
          <a:xfrm>
            <a:off x="0"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900EBDB-F420-37E3-3748-C7141B81AFB4}"/>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212130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77168" y="1283208"/>
            <a:ext cx="8170332" cy="5120640"/>
          </a:xfrm>
        </p:spPr>
        <p:txBody>
          <a:bodyPr>
            <a:noAutofit/>
          </a:bodyPr>
          <a:lstStyle/>
          <a:p>
            <a:pPr marL="0" indent="0">
              <a:buNone/>
            </a:pPr>
            <a:r>
              <a:rPr lang="en-US" sz="2520" b="1" dirty="0">
                <a:latin typeface="Calibri" panose="020F0502020204030204" pitchFamily="34" charset="0"/>
                <a:cs typeface="Calibri" panose="020F0502020204030204" pitchFamily="34" charset="0"/>
              </a:rPr>
              <a:t>Pondération est un number que shows comment important un particular criterion est compared au other criteria quand evaluating canaux de distribution.</a:t>
            </a:r>
            <a:r>
              <a:rPr lang="en-US" sz="2520" dirty="0">
                <a:latin typeface="Calibri" panose="020F0502020204030204" pitchFamily="34" charset="0"/>
                <a:cs typeface="Calibri" panose="020F0502020204030204" pitchFamily="34" charset="0"/>
              </a:rPr>
              <a:t/>
            </a: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p>
          <a:p>
            <a:r>
              <a:rPr lang="en-US" sz="2800" b="1" dirty="0">
                <a:latin typeface="Calibri" panose="020F0502020204030204" pitchFamily="34" charset="0"/>
                <a:cs typeface="Calibri" panose="020F0502020204030204" pitchFamily="34" charset="0"/>
              </a:rPr>
              <a:t>Purpose : Ne pas tous criteria sont equally important. Some have un bigger impact sur le global efficacité de un channel. Pondération allows you à reflect ce importance dans your evaluation.</a:t>
            </a:r>
            <a:r>
              <a:rPr lang="en-US" sz="2800" dirty="0">
                <a:latin typeface="Calibri" panose="020F0502020204030204" pitchFamily="34" charset="0"/>
                <a:cs typeface="Calibri" panose="020F0502020204030204" pitchFamily="34" charset="0"/>
              </a:rPr>
              <a:t/>
            </a:r>
          </a:p>
          <a:p>
            <a:r>
              <a:rPr lang="en-US" sz="2520" b="1" dirty="0">
                <a:latin typeface="Calibri" panose="020F0502020204030204" pitchFamily="34" charset="0"/>
                <a:cs typeface="Calibri" panose="020F0502020204030204" pitchFamily="34" charset="0"/>
              </a:rPr>
              <a:t>comment it works :</a:t>
            </a:r>
            <a:endParaRPr lang="en-US" sz="2800" dirty="0">
              <a:latin typeface="Calibri" panose="020F0502020204030204" pitchFamily="34" charset="0"/>
              <a:cs typeface="Calibri" panose="020F0502020204030204" pitchFamily="34" charset="0"/>
            </a:endParaRPr>
          </a:p>
          <a:p>
            <a:pPr lvl="1"/>
            <a:r>
              <a:rPr lang="en-US" sz="2340" dirty="0">
                <a:latin typeface="Calibri" panose="020F0502020204030204" pitchFamily="34" charset="0"/>
                <a:cs typeface="Calibri" panose="020F0502020204030204" pitchFamily="34" charset="0"/>
              </a:rPr>
              <a:t>Assign un pondération à chaque criterion (le sum du weights devrait être 100).</a:t>
            </a:r>
            <a:r>
              <a:rPr lang="pl-PL" sz="2340" dirty="0">
                <a:latin typeface="Calibri" panose="020F0502020204030204" pitchFamily="34" charset="0"/>
                <a:cs typeface="Calibri" panose="020F0502020204030204" pitchFamily="34" charset="0"/>
              </a:rPr>
              <a:t/>
            </a:r>
            <a:r>
              <a:rPr lang="en-US" sz="2340" dirty="0">
                <a:latin typeface="Calibri" panose="020F0502020204030204" pitchFamily="34" charset="0"/>
                <a:cs typeface="Calibri" panose="020F0502020204030204" pitchFamily="34" charset="0"/>
              </a:rPr>
              <a:t/>
            </a:r>
            <a:r>
              <a:rPr lang="pl-PL" sz="2340" dirty="0">
                <a:latin typeface="Calibri" panose="020F0502020204030204" pitchFamily="34" charset="0"/>
                <a:cs typeface="Calibri" panose="020F0502020204030204" pitchFamily="34" charset="0"/>
              </a:rPr>
              <a:t/>
            </a:r>
            <a:r>
              <a:rPr lang="en-US" sz="2340" dirty="0">
                <a:latin typeface="Calibri" panose="020F0502020204030204" pitchFamily="34" charset="0"/>
                <a:cs typeface="Calibri" panose="020F0502020204030204" pitchFamily="34" charset="0"/>
              </a:rPr>
              <a:t/>
            </a:r>
          </a:p>
          <a:p>
            <a:pPr lvl="1"/>
            <a:r>
              <a:rPr lang="en-US" sz="2340" dirty="0">
                <a:latin typeface="Calibri" panose="020F0502020204030204" pitchFamily="34" charset="0"/>
                <a:cs typeface="Calibri" panose="020F0502020204030204" pitchFamily="34" charset="0"/>
              </a:rPr>
              <a:t>quand calculating le total score pour un channel, le points it receives pour chaque criterion sont multiplied par le pondération.</a:t>
            </a:r>
          </a:p>
          <a:p>
            <a:pPr lvl="1"/>
            <a:r>
              <a:rPr lang="en-US" sz="2600" dirty="0">
                <a:latin typeface="Calibri" panose="020F0502020204030204" pitchFamily="34" charset="0"/>
                <a:cs typeface="Calibri" panose="020F0502020204030204" pitchFamily="34" charset="0"/>
              </a:rPr>
              <a:t>Le pondéré scores sont then summed à get un final evaluation score pour le channel.</a:t>
            </a: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1D6B878-FE38-2648-460E-FA4D827537CC}"/>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330282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57600" y="864108"/>
            <a:ext cx="8089900"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Here sont exemples et detailed explanations de chaque criterion :</a:t>
            </a:r>
            <a:r>
              <a:rPr lang="pl-PL" sz="2800" b="1" u="sng" dirty="0" err="1">
                <a:latin typeface="Calibri" panose="020F0502020204030204" pitchFamily="34" charset="0"/>
                <a:cs typeface="Calibri" panose="020F0502020204030204" pitchFamily="34" charset="0"/>
              </a:rPr>
              <a:t/>
            </a:r>
            <a:r>
              <a:rPr lang="pl-PL" sz="2800" b="1" u="sng" dirty="0">
                <a:latin typeface="Calibri" panose="020F0502020204030204" pitchFamily="34" charset="0"/>
                <a:cs typeface="Calibri" panose="020F0502020204030204" pitchFamily="34" charset="0"/>
              </a:rPr>
              <a:t/>
            </a:r>
            <a:r>
              <a:rPr lang="en-US" sz="2800" b="1" u="sng" dirty="0">
                <a:latin typeface="Calibri" panose="020F0502020204030204" pitchFamily="34" charset="0"/>
                <a:cs typeface="Calibri" panose="020F0502020204030204" pitchFamily="34" charset="0"/>
              </a:rPr>
              <a:t/>
            </a:r>
            <a:r>
              <a:rPr lang="pl-PL" sz="2800" b="1" u="sng" dirty="0">
                <a:latin typeface="Calibri" panose="020F0502020204030204" pitchFamily="34" charset="0"/>
                <a:cs typeface="Calibri" panose="020F0502020204030204" pitchFamily="34" charset="0"/>
              </a:rPr>
              <a:t/>
            </a:r>
            <a:r>
              <a:rPr lang="pl-PL" sz="2800" b="1" u="sng" dirty="0" err="1">
                <a:latin typeface="Calibri" panose="020F0502020204030204" pitchFamily="34" charset="0"/>
                <a:cs typeface="Calibri" panose="020F0502020204030204" pitchFamily="34" charset="0"/>
              </a:rPr>
              <a:t/>
            </a:r>
            <a:r>
              <a:rPr lang="pl-PL" sz="2800" b="1" u="sng" dirty="0">
                <a:latin typeface="Calibri" panose="020F0502020204030204" pitchFamily="34" charset="0"/>
                <a:cs typeface="Calibri" panose="020F0502020204030204" pitchFamily="34" charset="0"/>
              </a:rPr>
              <a:t/>
            </a:r>
            <a:r>
              <a:rPr lang="pl-PL" sz="2800" b="1" u="sng" dirty="0" err="1">
                <a:latin typeface="Calibri" panose="020F0502020204030204" pitchFamily="34" charset="0"/>
                <a:cs typeface="Calibri" panose="020F0502020204030204" pitchFamily="34" charset="0"/>
              </a:rPr>
              <a:t/>
            </a:r>
            <a:r>
              <a:rPr lang="en-US" sz="2800" b="1" u="sng" dirty="0">
                <a:latin typeface="Calibri" panose="020F0502020204030204" pitchFamily="34" charset="0"/>
                <a:cs typeface="Calibri" panose="020F0502020204030204" pitchFamily="34" charset="0"/>
              </a:rPr>
              <a:t/>
            </a:r>
          </a:p>
          <a:p>
            <a:r>
              <a:rPr lang="en-US" sz="2800" b="1" dirty="0">
                <a:latin typeface="Calibri" panose="020F0502020204030204" pitchFamily="34" charset="0"/>
                <a:cs typeface="Calibri" panose="020F0502020204030204" pitchFamily="34" charset="0"/>
              </a:rPr>
              <a:t>Channel Débit / Capacité</a:t>
            </a:r>
            <a:endParaRPr lang="en-US" sz="2800" dirty="0">
              <a:latin typeface="Calibri" panose="020F0502020204030204" pitchFamily="34" charset="0"/>
              <a:cs typeface="Calibri" panose="020F0502020204030204" pitchFamily="34" charset="0"/>
            </a:endParaRPr>
          </a:p>
          <a:p>
            <a:pPr lvl="1"/>
            <a:r>
              <a:rPr lang="en-US" sz="2600" b="1" dirty="0">
                <a:latin typeface="Calibri" panose="020F0502020204030204" pitchFamily="34" charset="0"/>
                <a:cs typeface="Calibri" panose="020F0502020204030204" pitchFamily="34" charset="0"/>
              </a:rPr>
              <a:t>Explication : Measures le volume de produits que peut être handled par le channel sur un given period (e.g., per month ou year).</a:t>
            </a:r>
            <a:r>
              <a:rPr lang="en-US" sz="2600" dirty="0">
                <a:latin typeface="Calibri" panose="020F0502020204030204" pitchFamily="34" charset="0"/>
                <a:cs typeface="Calibri" panose="020F0502020204030204" pitchFamily="34" charset="0"/>
              </a:rPr>
              <a:t/>
            </a:r>
          </a:p>
          <a:p>
            <a:pPr lvl="1"/>
            <a:r>
              <a:rPr lang="en-US" sz="2600" b="1" dirty="0">
                <a:latin typeface="Calibri" panose="020F0502020204030204" pitchFamily="34" charset="0"/>
                <a:cs typeface="Calibri" panose="020F0502020204030204" pitchFamily="34" charset="0"/>
              </a:rPr>
              <a:t>pourquoi it matters : Channels avec plus élevé débit peut deliver plus produits à clients efficiently, qui est critical pour meeting demand.</a:t>
            </a:r>
            <a:r>
              <a:rPr lang="en-US" sz="2600" dirty="0">
                <a:latin typeface="Calibri" panose="020F0502020204030204" pitchFamily="34" charset="0"/>
                <a:cs typeface="Calibri" panose="020F0502020204030204" pitchFamily="34" charset="0"/>
              </a:rPr>
              <a:t/>
            </a:r>
          </a:p>
          <a:p>
            <a:r>
              <a:rPr lang="en-US" sz="2520" b="1" dirty="0">
                <a:latin typeface="Calibri" panose="020F0502020204030204" pitchFamily="34" charset="0"/>
                <a:cs typeface="Calibri" panose="020F0502020204030204" pitchFamily="34" charset="0"/>
              </a:rPr>
              <a:t>coûts de distribution</a:t>
            </a:r>
            <a:endParaRPr lang="en-US" sz="2800" dirty="0">
              <a:latin typeface="Calibri" panose="020F0502020204030204" pitchFamily="34" charset="0"/>
              <a:cs typeface="Calibri" panose="020F0502020204030204" pitchFamily="34" charset="0"/>
            </a:endParaRPr>
          </a:p>
          <a:p>
            <a:pPr lvl="1"/>
            <a:r>
              <a:rPr lang="en-US" sz="2600" b="1" dirty="0">
                <a:latin typeface="Calibri" panose="020F0502020204030204" pitchFamily="34" charset="0"/>
                <a:cs typeface="Calibri" panose="020F0502020204030204" pitchFamily="34" charset="0"/>
              </a:rPr>
              <a:t>Explication : Le total coûts de moving biens à travers le channel, notamment transport, stockage, emballage, et manutention coûts.</a:t>
            </a:r>
            <a:r>
              <a:rPr lang="en-US" sz="2600" dirty="0">
                <a:latin typeface="Calibri" panose="020F0502020204030204" pitchFamily="34" charset="0"/>
                <a:cs typeface="Calibri" panose="020F0502020204030204" pitchFamily="34" charset="0"/>
              </a:rPr>
              <a:t/>
            </a:r>
          </a:p>
          <a:p>
            <a:pPr lvl="1"/>
            <a:r>
              <a:rPr lang="en-US" sz="2340" b="1" dirty="0">
                <a:latin typeface="Calibri" panose="020F0502020204030204" pitchFamily="34" charset="0"/>
                <a:cs typeface="Calibri" panose="020F0502020204030204" pitchFamily="34" charset="0"/>
              </a:rPr>
              <a:t>pourquoi it matters : Lower-coût channels augmenter profitability et efficiency.</a:t>
            </a:r>
            <a:r>
              <a:rPr lang="en-US" sz="2340" dirty="0">
                <a:latin typeface="Calibri" panose="020F0502020204030204" pitchFamily="34" charset="0"/>
                <a:cs typeface="Calibri" panose="020F0502020204030204" pitchFamily="34" charset="0"/>
              </a:rPr>
              <a:t/>
            </a: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D33EE8D-CBD5-2B65-DEA4-BF76AAAFC68E}"/>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64198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9500" y="864108"/>
            <a:ext cx="8064500" cy="5384292"/>
          </a:xfrm>
        </p:spPr>
        <p:txBody>
          <a:bodyPr>
            <a:normAutofit fontScale="92500"/>
          </a:bodyPr>
          <a:lstStyle/>
          <a:p>
            <a:r>
              <a:rPr lang="en-US" sz="3000" b="1" dirty="0">
                <a:latin typeface="Calibri" panose="020F0502020204030204" pitchFamily="34" charset="0"/>
                <a:cs typeface="Calibri" panose="020F0502020204030204" pitchFamily="34" charset="0"/>
              </a:rPr>
              <a:t>Unit Profit / Marge</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Explication : Le profit earned per unit de produit sold à travers le channel. It peut être calculated comme le ventes revenue minus coûts pour que channel, divided par le number de units sold.</a:t>
            </a:r>
            <a:r>
              <a:rPr lang="en-US" sz="2800" dirty="0">
                <a:latin typeface="Calibri" panose="020F0502020204030204" pitchFamily="34" charset="0"/>
                <a:cs typeface="Calibri" panose="020F0502020204030204" pitchFamily="34" charset="0"/>
              </a:rPr>
              <a:t/>
            </a:r>
          </a:p>
          <a:p>
            <a:pPr lvl="1"/>
            <a:r>
              <a:rPr lang="en-US" sz="2520" b="1" dirty="0">
                <a:latin typeface="Calibri" panose="020F0502020204030204" pitchFamily="34" charset="0"/>
                <a:cs typeface="Calibri" panose="020F0502020204030204" pitchFamily="34" charset="0"/>
              </a:rPr>
              <a:t>pourquoi it matters : Channels que generate plus élevé profits per unit sont generally plus attractive.</a:t>
            </a:r>
            <a:r>
              <a:rPr lang="en-US" sz="2520" dirty="0">
                <a:latin typeface="Calibri" panose="020F0502020204030204" pitchFamily="34" charset="0"/>
                <a:cs typeface="Calibri" panose="020F0502020204030204" pitchFamily="34" charset="0"/>
              </a:rPr>
              <a:t/>
            </a:r>
          </a:p>
          <a:p>
            <a:r>
              <a:rPr lang="en-US" sz="2700" b="1" dirty="0">
                <a:latin typeface="Calibri" panose="020F0502020204030204" pitchFamily="34" charset="0"/>
                <a:cs typeface="Calibri" panose="020F0502020204030204" pitchFamily="34" charset="0"/>
              </a:rPr>
              <a:t>Paiement Conformité / Ponctualité</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Explication : Measures whether clients dans le channel pay sur moment et follow agreed-upon paiement terms.</a:t>
            </a:r>
            <a:r>
              <a:rPr lang="en-US" sz="2800" dirty="0">
                <a:latin typeface="Calibri" panose="020F0502020204030204" pitchFamily="34" charset="0"/>
                <a:cs typeface="Calibri" panose="020F0502020204030204" pitchFamily="34" charset="0"/>
              </a:rPr>
              <a:t/>
            </a:r>
          </a:p>
          <a:p>
            <a:pPr lvl="1"/>
            <a:r>
              <a:rPr lang="en-US" sz="2520" b="1" dirty="0">
                <a:latin typeface="Calibri" panose="020F0502020204030204" pitchFamily="34" charset="0"/>
                <a:cs typeface="Calibri" panose="020F0502020204030204" pitchFamily="34" charset="0"/>
              </a:rPr>
              <a:t>pourquoi it matters : Timely payments réduire risque financier et assurer smooth flux de trésorerie pour le entreprise.</a:t>
            </a:r>
            <a:r>
              <a:rPr lang="en-US" sz="2520" dirty="0">
                <a:latin typeface="Calibri" panose="020F0502020204030204" pitchFamily="34" charset="0"/>
                <a:cs typeface="Calibri" panose="020F0502020204030204" pitchFamily="34" charset="0"/>
              </a:rPr>
              <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 y="6029900"/>
            <a:ext cx="3429000"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99ECD20-12ED-0FE5-4083-B82D294EDFBF}"/>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277154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67668" y="1003808"/>
            <a:ext cx="7751232" cy="5120640"/>
          </a:xfrm>
        </p:spPr>
        <p:txBody>
          <a:bodyPr>
            <a:normAutofit fontScale="92500" lnSpcReduction="10000"/>
          </a:bodyPr>
          <a:lstStyle/>
          <a:p>
            <a:r>
              <a:rPr lang="en-US" sz="3000" b="1" dirty="0">
                <a:latin typeface="Calibri" panose="020F0502020204030204" pitchFamily="34" charset="0"/>
                <a:cs typeface="Calibri" panose="020F0502020204030204" pitchFamily="34" charset="0"/>
              </a:rPr>
              <a:t>Efficacité de Promotion / Marketing Soutien</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Explication : Evaluates comment well le channel soutient promotional activités, such comme advertising, in-store displays, ou special offers.</a:t>
            </a:r>
            <a:r>
              <a:rPr lang="en-US" sz="2800" dirty="0">
                <a:latin typeface="Calibri" panose="020F0502020204030204" pitchFamily="34" charset="0"/>
                <a:cs typeface="Calibri" panose="020F0502020204030204" pitchFamily="34" charset="0"/>
              </a:rPr>
              <a:t/>
            </a:r>
          </a:p>
          <a:p>
            <a:pPr lvl="1"/>
            <a:r>
              <a:rPr lang="en-US" sz="2520" b="1" dirty="0">
                <a:latin typeface="Calibri" panose="020F0502020204030204" pitchFamily="34" charset="0"/>
                <a:cs typeface="Calibri" panose="020F0502020204030204" pitchFamily="34" charset="0"/>
              </a:rPr>
              <a:t>pourquoi it matters : Channels que actively promote produits peut boost ventes et brand visibilité.</a:t>
            </a:r>
            <a:r>
              <a:rPr lang="en-US" sz="2520" dirty="0">
                <a:latin typeface="Calibri" panose="020F0502020204030204" pitchFamily="34" charset="0"/>
                <a:cs typeface="Calibri" panose="020F0502020204030204" pitchFamily="34" charset="0"/>
              </a:rPr>
              <a:t/>
            </a:r>
          </a:p>
          <a:p>
            <a:r>
              <a:rPr lang="en-US" sz="3000" b="1" dirty="0">
                <a:latin typeface="Calibri" panose="020F0502020204030204" pitchFamily="34" charset="0"/>
                <a:cs typeface="Calibri" panose="020F0502020204030204" pitchFamily="34" charset="0"/>
              </a:rPr>
              <a:t>Contrôle sur le Channel</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Explication : Measures le degree de influence le producteur has sur produit flux, pricing, inventory, et service client dans le channel.</a:t>
            </a:r>
            <a:r>
              <a:rPr lang="en-US" sz="2800" dirty="0">
                <a:latin typeface="Calibri" panose="020F0502020204030204" pitchFamily="34" charset="0"/>
                <a:cs typeface="Calibri" panose="020F0502020204030204" pitchFamily="34" charset="0"/>
              </a:rPr>
              <a:t/>
            </a:r>
          </a:p>
          <a:p>
            <a:pPr lvl="1"/>
            <a:r>
              <a:rPr lang="en-US" sz="2520" b="1" dirty="0">
                <a:latin typeface="Calibri" panose="020F0502020204030204" pitchFamily="34" charset="0"/>
                <a:cs typeface="Calibri" panose="020F0502020204030204" pitchFamily="34" charset="0"/>
              </a:rPr>
              <a:t>pourquoi it matters : Plus contrôle peut assurer consistency, qualité, et alignment avec le company’s stratégie.</a:t>
            </a:r>
            <a:r>
              <a:rPr lang="en-US" sz="2520" dirty="0">
                <a:latin typeface="Calibri" panose="020F0502020204030204" pitchFamily="34" charset="0"/>
                <a:cs typeface="Calibri" panose="020F0502020204030204" pitchFamily="34" charset="0"/>
              </a:rPr>
              <a:t/>
            </a:r>
          </a:p>
          <a:p>
            <a:endParaRPr lang="pl-PL" dirty="0"/>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F59F055-9D7C-BC13-DCA7-E77DFB73A6FF}"/>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222673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r>
              <a:rPr lang="en-US" sz="2800" b="1" dirty="0">
                <a:latin typeface="Calibri" panose="020F0502020204030204" pitchFamily="34" charset="0"/>
                <a:cs typeface="Calibri" panose="020F0502020204030204" pitchFamily="34" charset="0"/>
              </a:rPr>
              <a:t>Impact de Concurrence</a:t>
            </a:r>
            <a:endParaRPr lang="en-US" sz="2800" dirty="0">
              <a:latin typeface="Calibri" panose="020F0502020204030204" pitchFamily="34" charset="0"/>
              <a:cs typeface="Calibri" panose="020F0502020204030204" pitchFamily="34" charset="0"/>
            </a:endParaRPr>
          </a:p>
          <a:p>
            <a:pPr lvl="1"/>
            <a:r>
              <a:rPr lang="en-US" sz="2600" b="1" dirty="0">
                <a:latin typeface="Calibri" panose="020F0502020204030204" pitchFamily="34" charset="0"/>
                <a:cs typeface="Calibri" panose="020F0502020204030204" pitchFamily="34" charset="0"/>
              </a:rPr>
              <a:t>Explication : Assesses comment competitive le marché est dans le channel. Élevé concurrence may réduire prices ou limit marché share.</a:t>
            </a:r>
            <a:r>
              <a:rPr lang="en-US" sz="2600" dirty="0">
                <a:latin typeface="Calibri" panose="020F0502020204030204" pitchFamily="34" charset="0"/>
                <a:cs typeface="Calibri" panose="020F0502020204030204" pitchFamily="34" charset="0"/>
              </a:rPr>
              <a:t/>
            </a:r>
          </a:p>
          <a:p>
            <a:pPr lvl="1"/>
            <a:r>
              <a:rPr lang="en-US" sz="2340" b="1" dirty="0">
                <a:latin typeface="Calibri" panose="020F0502020204030204" pitchFamily="34" charset="0"/>
                <a:cs typeface="Calibri" panose="020F0502020204030204" pitchFamily="34" charset="0"/>
              </a:rPr>
              <a:t>pourquoi it matters : Channels avec moins competitive pressure peut maintenir plus élevé margins et stability.</a:t>
            </a:r>
            <a:r>
              <a:rPr lang="en-US" sz="2340" dirty="0">
                <a:latin typeface="Calibri" panose="020F0502020204030204" pitchFamily="34" charset="0"/>
                <a:cs typeface="Calibri" panose="020F0502020204030204" pitchFamily="34" charset="0"/>
              </a:rPr>
              <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20BC9F2-6D54-8F02-266A-6E3742C0BAD3}"/>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4279396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27968" y="669925"/>
            <a:ext cx="8094132" cy="5859463"/>
          </a:xfrm>
        </p:spPr>
        <p:txBody>
          <a:bodyPr>
            <a:normAutofit fontScale="77500" lnSpcReduction="20000"/>
          </a:bodyPr>
          <a:lstStyle/>
          <a:p>
            <a:pPr marL="0" indent="0">
              <a:buNone/>
            </a:pPr>
            <a:r>
              <a:rPr lang="pl-PL" sz="3600" dirty="0">
                <a:latin typeface="Calibri" panose="020F0502020204030204" pitchFamily="34" charset="0"/>
                <a:cs typeface="Calibri" panose="020F0502020204030204" pitchFamily="34" charset="0"/>
              </a:rPr>
              <a:t>2.2 après selecting your evaluation criteria define un scoring scale : 1–10</a:t>
            </a:r>
            <a:r>
              <a:rPr lang="en-US" sz="3600" dirty="0">
                <a:latin typeface="Calibri" panose="020F0502020204030204" pitchFamily="34" charset="0"/>
                <a:cs typeface="Calibri" panose="020F0502020204030204" pitchFamily="34" charset="0"/>
              </a:rPr>
              <a:t/>
            </a:r>
            <a:r>
              <a:rPr lang="pl-PL" sz="3600" dirty="0">
                <a:latin typeface="Calibri" panose="020F0502020204030204" pitchFamily="34" charset="0"/>
                <a:cs typeface="Calibri" panose="020F0502020204030204" pitchFamily="34" charset="0"/>
              </a:rPr>
              <a:t/>
            </a:r>
            <a:r>
              <a:rPr lang="en-US" sz="3600" dirty="0" err="1">
                <a:latin typeface="Calibri" panose="020F0502020204030204" pitchFamily="34" charset="0"/>
                <a:cs typeface="Calibri" panose="020F0502020204030204" pitchFamily="34" charset="0"/>
              </a:rPr>
              <a:t/>
            </a:r>
            <a:r>
              <a:rPr lang="en-US" sz="3600" dirty="0">
                <a:latin typeface="Calibri" panose="020F0502020204030204" pitchFamily="34" charset="0"/>
                <a:cs typeface="Calibri" panose="020F0502020204030204" pitchFamily="34" charset="0"/>
              </a:rPr>
              <a:t/>
            </a:r>
            <a:endParaRPr lang="pl-PL" sz="3600" dirty="0">
              <a:latin typeface="Calibri" panose="020F0502020204030204" pitchFamily="34" charset="0"/>
              <a:cs typeface="Calibri" panose="020F0502020204030204" pitchFamily="34" charset="0"/>
            </a:endParaRPr>
          </a:p>
          <a:p>
            <a:pPr marL="0" indent="0">
              <a:buNone/>
            </a:pPr>
            <a:r>
              <a:rPr lang="en-US" sz="3600" b="1" dirty="0">
                <a:latin typeface="Calibri" panose="020F0502020204030204" pitchFamily="34" charset="0"/>
                <a:cs typeface="Calibri" panose="020F0502020204030204" pitchFamily="34" charset="0"/>
              </a:rPr>
              <a:t>1 = Lowest fulfillment du criterion</a:t>
            </a:r>
            <a:endParaRPr lang="en-US" sz="3600" dirty="0">
              <a:latin typeface="Calibri" panose="020F0502020204030204" pitchFamily="34" charset="0"/>
              <a:cs typeface="Calibri" panose="020F0502020204030204" pitchFamily="34" charset="0"/>
            </a:endParaRPr>
          </a:p>
          <a:p>
            <a:pPr lvl="1"/>
            <a:r>
              <a:rPr lang="en-US" sz="3400" dirty="0">
                <a:latin typeface="Calibri" panose="020F0502020204030204" pitchFamily="34" charset="0"/>
                <a:cs typeface="Calibri" panose="020F0502020204030204" pitchFamily="34" charset="0"/>
              </a:rPr>
              <a:t>Le channel performs very poorly dans ce area.</a:t>
            </a:r>
          </a:p>
          <a:p>
            <a:pPr lvl="1"/>
            <a:r>
              <a:rPr lang="en-US" sz="3400" dirty="0">
                <a:latin typeface="Calibri" panose="020F0502020204030204" pitchFamily="34" charset="0"/>
                <a:cs typeface="Calibri" panose="020F0502020204030204" pitchFamily="34" charset="0"/>
              </a:rPr>
              <a:t>Pour exemple, if le criterion est coûts de distribution, un score de 1 pourrait mean que le channel has very élevé coûts compared à other channels.</a:t>
            </a:r>
          </a:p>
          <a:p>
            <a:pPr lvl="1"/>
            <a:r>
              <a:rPr lang="en-US" sz="3400" dirty="0">
                <a:latin typeface="Calibri" panose="020F0502020204030204" pitchFamily="34" charset="0"/>
                <a:cs typeface="Calibri" panose="020F0502020204030204" pitchFamily="34" charset="0"/>
              </a:rPr>
              <a:t>If le criterion est Paiement Conformité, un score de 1 pourrait indiquer que clients dans ce channel rarely pay sur moment.</a:t>
            </a:r>
          </a:p>
          <a:p>
            <a:pPr marL="0" indent="0">
              <a:buNone/>
            </a:pPr>
            <a:r>
              <a:rPr lang="en-US" sz="3600" b="1" dirty="0">
                <a:latin typeface="Calibri" panose="020F0502020204030204" pitchFamily="34" charset="0"/>
                <a:cs typeface="Calibri" panose="020F0502020204030204" pitchFamily="34" charset="0"/>
              </a:rPr>
              <a:t>10 = Highest fulfillment du criterion</a:t>
            </a:r>
            <a:endParaRPr lang="en-US" sz="3600" dirty="0">
              <a:latin typeface="Calibri" panose="020F0502020204030204" pitchFamily="34" charset="0"/>
              <a:cs typeface="Calibri" panose="020F0502020204030204" pitchFamily="34" charset="0"/>
            </a:endParaRPr>
          </a:p>
          <a:p>
            <a:pPr lvl="1"/>
            <a:r>
              <a:rPr lang="en-US" sz="3400" dirty="0">
                <a:latin typeface="Calibri" panose="020F0502020204030204" pitchFamily="34" charset="0"/>
                <a:cs typeface="Calibri" panose="020F0502020204030204" pitchFamily="34" charset="0"/>
              </a:rPr>
              <a:t>Le channel performs excellently dans ce area.</a:t>
            </a:r>
          </a:p>
          <a:p>
            <a:pPr lvl="1"/>
            <a:r>
              <a:rPr lang="en-US" sz="3060" dirty="0">
                <a:latin typeface="Calibri" panose="020F0502020204030204" pitchFamily="34" charset="0"/>
                <a:cs typeface="Calibri" panose="020F0502020204030204" pitchFamily="34" charset="0"/>
              </a:rPr>
              <a:t>Pour coûts de distribution, un score de 10 pourrait indiquer very faible coûts, making le channel highly efficace.</a:t>
            </a:r>
          </a:p>
          <a:p>
            <a:pPr lvl="1"/>
            <a:r>
              <a:rPr lang="en-US" sz="3060" dirty="0">
                <a:latin typeface="Calibri" panose="020F0502020204030204" pitchFamily="34" charset="0"/>
                <a:cs typeface="Calibri" panose="020F0502020204030204" pitchFamily="34" charset="0"/>
              </a:rPr>
              <a:t>Pour Paiement Conformité, un score de 10 pourrait indiquer que clients always pay sur moment.</a:t>
            </a:r>
          </a:p>
          <a:p>
            <a:pPr marL="0" indent="0">
              <a:buNone/>
            </a:pPr>
            <a:endParaRPr lang="pl-PL" sz="3400" dirty="0">
              <a:latin typeface="Calibri" panose="020F0502020204030204" pitchFamily="34" charset="0"/>
              <a:cs typeface="Calibri" panose="020F0502020204030204" pitchFamily="34" charset="0"/>
            </a:endParaRPr>
          </a:p>
          <a:p>
            <a:pPr marL="0" indent="0">
              <a:buNone/>
            </a:pPr>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44633" y="6006168"/>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15D2D32-C22A-8E83-6062-E58298E7F28F}"/>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4025929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4100" y="762508"/>
            <a:ext cx="8064500" cy="5333492"/>
          </a:xfrm>
        </p:spPr>
        <p:txBody>
          <a:bodyPr/>
          <a:lstStyle/>
          <a:p>
            <a:pPr marL="0" indent="0">
              <a:buNone/>
            </a:pPr>
            <a:r>
              <a:rPr lang="en-US" sz="2800" b="1" dirty="0">
                <a:latin typeface="Calibri" panose="020F0502020204030204" pitchFamily="34" charset="0"/>
                <a:cs typeface="Calibri" panose="020F0502020204030204" pitchFamily="34" charset="0"/>
              </a:rPr>
              <a:t>Scores dans entre (2–9)</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Represent varying levels de fulfillment.</a:t>
            </a:r>
          </a:p>
          <a:p>
            <a:pPr lvl="1"/>
            <a:r>
              <a:rPr lang="en-US" sz="2800" dirty="0">
                <a:latin typeface="Calibri" panose="020F0502020204030204" pitchFamily="34" charset="0"/>
                <a:cs typeface="Calibri" panose="020F0502020204030204" pitchFamily="34" charset="0"/>
              </a:rPr>
              <a:t>UN score de 5 pourrait indiquer moyen performance — neither particularly bon nor bad.</a:t>
            </a:r>
            <a:r>
              <a:rPr lang="en-US" sz="2800" b="1" dirty="0">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pPr lvl="1"/>
            <a:r>
              <a:rPr lang="en-US" sz="2800" dirty="0">
                <a:latin typeface="Calibri" panose="020F0502020204030204" pitchFamily="34" charset="0"/>
                <a:cs typeface="Calibri" panose="020F0502020204030204" pitchFamily="34" charset="0"/>
              </a:rPr>
              <a:t>Scores devrait reflect relative performance among le channels you sont evaluating.</a:t>
            </a:r>
            <a:r>
              <a:rPr lang="en-US" sz="2800" b="1" dirty="0">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960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5A83A7F-8EAB-5DFB-9CDC-2E798A4856C2}"/>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42646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38532" cy="5120640"/>
          </a:xfrm>
        </p:spPr>
        <p:txBody>
          <a:bodyPr/>
          <a:lstStyle/>
          <a:p>
            <a:pPr marL="0" indent="0">
              <a:buNone/>
            </a:pPr>
            <a:r>
              <a:rPr lang="en-US" sz="2800" b="1" dirty="0">
                <a:latin typeface="Calibri" panose="020F0502020204030204" pitchFamily="34" charset="0"/>
                <a:cs typeface="Calibri" panose="020F0502020204030204" pitchFamily="34" charset="0"/>
              </a:rPr>
              <a:t>Tips pour applying le scale :</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Look à chaque criterion individually.</a:t>
            </a:r>
          </a:p>
          <a:p>
            <a:r>
              <a:rPr lang="en-US" sz="2520" dirty="0">
                <a:latin typeface="Calibri" panose="020F0502020204030204" pitchFamily="34" charset="0"/>
                <a:cs typeface="Calibri" panose="020F0502020204030204" pitchFamily="34" charset="0"/>
              </a:rPr>
              <a:t>Comparer tous channels à chaque other fondé sur real ou estimé données.</a:t>
            </a:r>
          </a:p>
          <a:p>
            <a:r>
              <a:rPr lang="en-US" sz="2520" dirty="0">
                <a:latin typeface="Calibri" panose="020F0502020204030204" pitchFamily="34" charset="0"/>
                <a:cs typeface="Calibri" panose="020F0502020204030204" pitchFamily="34" charset="0"/>
              </a:rPr>
              <a:t>Assign points que reflect comment well chaque channel meets le spécifiques criterion.</a:t>
            </a:r>
          </a:p>
          <a:p>
            <a:r>
              <a:rPr lang="en-US" sz="2800" dirty="0">
                <a:latin typeface="Calibri" panose="020F0502020204030204" pitchFamily="34" charset="0"/>
                <a:cs typeface="Calibri" panose="020F0502020204030204" pitchFamily="34" charset="0"/>
              </a:rPr>
              <a:t>Later, ces points sera être multiplied par le pondération de chaque criterion à calculer un pondéré score.</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5D6CE9C-AE3B-4C56-F7EE-45443F562C51}"/>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890049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2200" y="457708"/>
            <a:ext cx="7755468" cy="5120640"/>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Étape 3 : évaluer les canaux à l’aide d’une méthode analytique de notation</a:t>
            </a:r>
            <a:endParaRPr lang="pl-PL" sz="2800" b="1" u="sng" dirty="0">
              <a:latin typeface="Calibri" panose="020F0502020204030204" pitchFamily="34" charset="0"/>
              <a:cs typeface="Calibri" panose="020F0502020204030204" pitchFamily="34" charset="0"/>
            </a:endParaRPr>
          </a:p>
          <a:p>
            <a:pPr marL="0" indent="0">
              <a:buNone/>
            </a:pPr>
            <a:r>
              <a:rPr lang="pl-PL" sz="2520" dirty="0">
                <a:latin typeface="Calibri" panose="020F0502020204030204" pitchFamily="34" charset="0"/>
                <a:cs typeface="Calibri" panose="020F0502020204030204" pitchFamily="34" charset="0"/>
              </a:rPr>
              <a:t>3.1 Pour chaque channel, assign scores pour chaque criterion.</a:t>
            </a:r>
            <a:r>
              <a:rPr lang="en-US" sz="2520" dirty="0">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3.2 Multiply chaque score par le pondération du criterion → obtain pondéré score.</a:t>
            </a:r>
            <a:r>
              <a:rPr lang="en-US" sz="2800" dirty="0">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3.3 Sum le pondéré scores pour chaque channel → total channel efficacité score.</a:t>
            </a:r>
            <a:r>
              <a:rPr lang="en-US" sz="2800" dirty="0">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4" name="Prostokąt 3"/>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p:cNvSpPr txBox="1"/>
          <p:nvPr/>
        </p:nvSpPr>
        <p:spPr>
          <a:xfrm>
            <a:off x="252919" y="5999122"/>
            <a:ext cx="2743201" cy="584775"/>
          </a:xfrm>
          <a:prstGeom prst="rect">
            <a:avLst/>
          </a:prstGeom>
          <a:noFill/>
        </p:spPr>
        <p:txBody>
          <a:bodyPr wrap="square" rtlCol="0">
            <a:spAutoFit/>
          </a:bodyPr>
          <a:lstStyle/>
          <a:p>
            <a:pPr algn="ctr"/>
            <a:r>
              <a:rPr lang="pl-PL" sz="3200" b="1" dirty="0" err="1">
                <a:solidFill>
                  <a:schemeClr val="bg1"/>
                </a:solidFill>
                <a:latin typeface="Calibri" panose="020F0502020204030204" pitchFamily="34" charset="0"/>
                <a:cs typeface="Calibri" panose="020F0502020204030204" pitchFamily="34" charset="0"/>
              </a:rPr>
              <a:t>exercice</a:t>
            </a:r>
            <a:endParaRPr lang="pl-PL" sz="3200" b="1" dirty="0">
              <a:solidFill>
                <a:schemeClr val="bg1"/>
              </a:solidFill>
              <a:latin typeface="Calibri" panose="020F0502020204030204" pitchFamily="34" charset="0"/>
              <a:cs typeface="Calibri" panose="020F0502020204030204" pitchFamily="34" charset="0"/>
            </a:endParaRPr>
          </a:p>
        </p:txBody>
      </p:sp>
      <p:sp>
        <p:nvSpPr>
          <p:cNvPr id="7" name="Prostokąt 6"/>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20"/>
          <p:cNvSpPr txBox="1"/>
          <p:nvPr/>
        </p:nvSpPr>
        <p:spPr>
          <a:xfrm>
            <a:off x="0" y="6116033"/>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47CDC48-52FD-B06D-B22F-46BCFF27D2C6}"/>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83538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r>
              <a:rPr lang="pl-PL" dirty="0">
                <a:solidFill>
                  <a:schemeClr val="tx1"/>
                </a:solidFill>
                <a:latin typeface="Calibri" panose="020F0502020204030204" pitchFamily="34" charset="0"/>
                <a:cs typeface="Calibri" panose="020F0502020204030204" pitchFamily="34" charset="0"/>
              </a:rPr>
              <a:t/>
            </a:r>
            <a:r>
              <a:rPr lang="en-GB" dirty="0">
                <a:solidFill>
                  <a:schemeClr val="tx1"/>
                </a:solidFill>
                <a:latin typeface="Calibri" panose="020F0502020204030204" pitchFamily="34" charset="0"/>
                <a:cs typeface="Calibri" panose="020F0502020204030204" pitchFamily="34" charset="0"/>
              </a:rPr>
              <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extLst>
              <p:ext uri="{D42A27DB-BD31-4B8C-83A1-F6EECF244321}">
                <p14:modId xmlns:p14="http://schemas.microsoft.com/office/powerpoint/2010/main" val="808836330"/>
              </p:ext>
            </p:extLst>
          </p:nvPr>
        </p:nvGraphicFramePr>
        <p:xfrm>
          <a:off x="3788568" y="703297"/>
          <a:ext cx="7726364" cy="3877631"/>
        </p:xfrm>
        <a:graphic>
          <a:graphicData uri="http://schemas.openxmlformats.org/drawingml/2006/table">
            <a:tbl>
              <a:tblPr/>
              <a:tblGrid>
                <a:gridCol w="1931591">
                  <a:extLst>
                    <a:ext uri="{9D8B030D-6E8A-4147-A177-3AD203B41FA5}">
                      <a16:colId xmlns:a16="http://schemas.microsoft.com/office/drawing/2014/main" val="20000"/>
                    </a:ext>
                  </a:extLst>
                </a:gridCol>
                <a:gridCol w="1931591">
                  <a:extLst>
                    <a:ext uri="{9D8B030D-6E8A-4147-A177-3AD203B41FA5}">
                      <a16:colId xmlns:a16="http://schemas.microsoft.com/office/drawing/2014/main" val="20001"/>
                    </a:ext>
                  </a:extLst>
                </a:gridCol>
                <a:gridCol w="1931591">
                  <a:extLst>
                    <a:ext uri="{9D8B030D-6E8A-4147-A177-3AD203B41FA5}">
                      <a16:colId xmlns:a16="http://schemas.microsoft.com/office/drawing/2014/main" val="20002"/>
                    </a:ext>
                  </a:extLst>
                </a:gridCol>
                <a:gridCol w="1931591">
                  <a:extLst>
                    <a:ext uri="{9D8B030D-6E8A-4147-A177-3AD203B41FA5}">
                      <a16:colId xmlns:a16="http://schemas.microsoft.com/office/drawing/2014/main" val="20003"/>
                    </a:ext>
                  </a:extLst>
                </a:gridCol>
              </a:tblGrid>
              <a:tr h="530797">
                <a:tc>
                  <a:txBody>
                    <a:bodyPr/>
                    <a:lstStyle/>
                    <a:p>
                      <a:pPr algn="ctr"/>
                      <a:r>
                        <a:rPr lang="pl-PL" sz="2000" b="1" dirty="0" err="1">
                          <a:solidFill>
                            <a:schemeClr val="bg1"/>
                          </a:solidFill>
                          <a:latin typeface="Calibri" panose="020F0502020204030204" pitchFamily="34" charset="0"/>
                          <a:cs typeface="Calibri" panose="020F0502020204030204" pitchFamily="34" charset="0"/>
                        </a:rPr>
                        <a:t>Critère</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1800" b="1" dirty="0" err="1">
                          <a:solidFill>
                            <a:schemeClr val="bg1"/>
                          </a:solidFill>
                          <a:latin typeface="Calibri" panose="020F0502020204030204" pitchFamily="34" charset="0"/>
                          <a:cs typeface="Calibri" panose="020F0502020204030204" pitchFamily="34" charset="0"/>
                        </a:rPr>
                        <a:t>Pondération (%)</a:t>
                      </a:r>
                      <a:r>
                        <a:rPr lang="pl-PL" sz="1800" b="1" dirty="0">
                          <a:solidFill>
                            <a:schemeClr val="bg1"/>
                          </a:solidFill>
                          <a:latin typeface="Calibri" panose="020F0502020204030204" pitchFamily="34" charset="0"/>
                          <a:cs typeface="Calibri" panose="020F0502020204030204" pitchFamily="34" charset="0"/>
                        </a:rP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a:solidFill>
                            <a:schemeClr val="bg1"/>
                          </a:solidFill>
                          <a:latin typeface="Calibri" panose="020F0502020204030204" pitchFamily="34" charset="0"/>
                          <a:cs typeface="Calibri" panose="020F0502020204030204" pitchFamily="34" charset="0"/>
                        </a:rPr>
                        <a:t>Note (1–10)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dirty="0" err="1">
                          <a:solidFill>
                            <a:schemeClr val="bg1"/>
                          </a:solidFill>
                          <a:latin typeface="Calibri" panose="020F0502020204030204" pitchFamily="34" charset="0"/>
                          <a:cs typeface="Calibri" panose="020F0502020204030204" pitchFamily="34" charset="0"/>
                        </a:rPr>
                        <a:t>Score pondéré</a:t>
                      </a:r>
                      <a:r>
                        <a:rPr lang="pl-PL" sz="2000" b="1" dirty="0">
                          <a:solidFill>
                            <a:schemeClr val="bg1"/>
                          </a:solidFill>
                          <a:latin typeface="Calibri" panose="020F0502020204030204" pitchFamily="34" charset="0"/>
                          <a:cs typeface="Calibri" panose="020F0502020204030204" pitchFamily="34" charset="0"/>
                        </a:rPr>
                        <a:t/>
                      </a:r>
                      <a:r>
                        <a:rPr lang="pl-PL" sz="2000" b="1" dirty="0" err="1">
                          <a:solidFill>
                            <a:schemeClr val="bg1"/>
                          </a:solidFill>
                          <a:latin typeface="Calibri" panose="020F0502020204030204" pitchFamily="34" charset="0"/>
                          <a:cs typeface="Calibri" panose="020F0502020204030204" pitchFamily="34" charset="0"/>
                        </a:rPr>
                        <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939102">
                <a:tc>
                  <a:txBody>
                    <a:bodyPr/>
                    <a:lstStyle/>
                    <a:p>
                      <a:r>
                        <a:rPr lang="pl-PL" sz="1800" dirty="0">
                          <a:latin typeface="Calibri" panose="020F0502020204030204" pitchFamily="34" charset="0"/>
                          <a:cs typeface="Calibri" panose="020F0502020204030204" pitchFamily="34" charset="0"/>
                        </a:rPr>
                        <a:t>coûts de distribution</a:t>
                      </a:r>
                      <a:r>
                        <a:rPr lang="pl-PL" sz="1800" dirty="0" err="1">
                          <a:latin typeface="Calibri" panose="020F0502020204030204" pitchFamily="34" charset="0"/>
                          <a:cs typeface="Calibri" panose="020F0502020204030204" pitchFamily="34" charset="0"/>
                        </a:rPr>
                        <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25 × 8 =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39102">
                <a:tc>
                  <a:txBody>
                    <a:bodyPr/>
                    <a:lstStyle/>
                    <a:p>
                      <a:r>
                        <a:rPr lang="pl-PL" sz="2000" dirty="0">
                          <a:latin typeface="Calibri" panose="020F0502020204030204" pitchFamily="34" charset="0"/>
                          <a:cs typeface="Calibri" panose="020F0502020204030204" pitchFamily="34" charset="0"/>
                        </a:rPr>
                        <a:t>Channel Débit</a:t>
                      </a:r>
                      <a:r>
                        <a:rPr lang="pl-PL" sz="2000" dirty="0" err="1">
                          <a:latin typeface="Calibri" panose="020F0502020204030204" pitchFamily="34" charset="0"/>
                          <a:cs typeface="Calibri" panose="020F0502020204030204" pitchFamily="34" charset="0"/>
                        </a:rPr>
                        <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a:latin typeface="Calibri" panose="020F0502020204030204" pitchFamily="34" charset="0"/>
                          <a:cs typeface="Calibri" panose="020F0502020204030204"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25 × 7 = 175</a:t>
                      </a:r>
                      <a:r>
                        <a:rPr lang="pl-PL" sz="2000" baseline="0" dirty="0">
                          <a:latin typeface="Calibri" panose="020F0502020204030204" pitchFamily="34" charset="0"/>
                          <a:cs typeface="Calibri" panose="020F0502020204030204" pitchFamily="34" charset="0"/>
                        </a:rPr>
                        <a:t/>
                      </a:r>
                      <a:r>
                        <a:rPr lang="pl-PL" sz="2000" dirty="0">
                          <a:latin typeface="Calibri" panose="020F0502020204030204" pitchFamily="34" charset="0"/>
                          <a:cs typeface="Calibri" panose="020F0502020204030204" pitchFamily="34" charset="0"/>
                        </a:rP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39102">
                <a:tc>
                  <a:txBody>
                    <a:bodyPr/>
                    <a:lstStyle/>
                    <a:p>
                      <a:r>
                        <a:rPr lang="pl-PL" sz="2000" dirty="0">
                          <a:latin typeface="Calibri" panose="020F0502020204030204" pitchFamily="34" charset="0"/>
                          <a:cs typeface="Calibri" panose="020F0502020204030204" pitchFamily="34" charset="0"/>
                        </a:rPr>
                        <a:t>Contrôle sur le Channel</a:t>
                      </a:r>
                      <a:r>
                        <a:rPr lang="pl-PL" sz="2000" dirty="0" err="1">
                          <a:latin typeface="Calibri" panose="020F0502020204030204" pitchFamily="34" charset="0"/>
                          <a:cs typeface="Calibri" panose="020F0502020204030204" pitchFamily="34" charset="0"/>
                        </a:rPr>
                        <a:t/>
                      </a:r>
                      <a:r>
                        <a:rPr lang="pl-PL" sz="2000" dirty="0">
                          <a:latin typeface="Calibri" panose="020F0502020204030204" pitchFamily="34" charset="0"/>
                          <a:cs typeface="Calibri" panose="020F0502020204030204" pitchFamily="34" charset="0"/>
                        </a:rP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a:latin typeface="Calibri" panose="020F0502020204030204" pitchFamily="34" charset="0"/>
                          <a:cs typeface="Calibri" panose="020F0502020204030204" pitchFamily="34" charset="0"/>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a:latin typeface="Calibri" panose="020F0502020204030204" pitchFamily="34" charset="0"/>
                          <a:cs typeface="Calibri" panose="020F050202020403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50 × 6 = 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29528">
                <a:tc>
                  <a:txBody>
                    <a:bodyPr/>
                    <a:lstStyle/>
                    <a:p>
                      <a:r>
                        <a:rPr lang="pl-PL" sz="2000" b="1" dirty="0">
                          <a:latin typeface="Calibri" panose="020F0502020204030204" pitchFamily="34" charset="0"/>
                          <a:cs typeface="Calibri" panose="020F0502020204030204" pitchFamily="34" charset="0"/>
                        </a:rPr>
                        <a:t>Total</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sz="2000" dirty="0">
                          <a:latin typeface="Calibri" panose="020F0502020204030204" pitchFamily="34" charset="0"/>
                          <a:cs typeface="Calibri" panose="020F0502020204030204" pitchFamily="34" charset="0"/>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sz="2000" b="1" dirty="0">
                          <a:latin typeface="Calibri" panose="020F0502020204030204" pitchFamily="34" charset="0"/>
                          <a:cs typeface="Calibri" panose="020F0502020204030204" pitchFamily="34" charset="0"/>
                        </a:rPr>
                        <a:t>675</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6" name="Prostokąt 5"/>
          <p:cNvSpPr/>
          <p:nvPr/>
        </p:nvSpPr>
        <p:spPr>
          <a:xfrm>
            <a:off x="3657600" y="5380672"/>
            <a:ext cx="8166100" cy="1323439"/>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Dans ce exemple, contrôle sur le channel est considered le most important criterion (pondération 50%), so it has le biggest impact sur le total score. coûts de distribution et débit sont moins important (weights 25%), so their scores contribute moins au total.</a:t>
            </a:r>
            <a:r>
              <a:rPr lang="pl-PL" sz="2000" dirty="0">
                <a:latin typeface="Calibri" panose="020F0502020204030204" pitchFamily="34" charset="0"/>
                <a:cs typeface="Calibri" panose="020F0502020204030204" pitchFamily="34" charset="0"/>
              </a:rPr>
              <a:t/>
            </a:r>
            <a:r>
              <a:rPr lang="en-US" sz="2000" dirty="0">
                <a:latin typeface="Calibri" panose="020F0502020204030204" pitchFamily="34" charset="0"/>
                <a:cs typeface="Calibri" panose="020F0502020204030204" pitchFamily="34" charset="0"/>
              </a:rPr>
              <a:t/>
            </a:r>
            <a:endParaRPr lang="pl-PL" sz="2000" dirty="0">
              <a:latin typeface="Calibri" panose="020F0502020204030204" pitchFamily="34" charset="0"/>
              <a:cs typeface="Calibri" panose="020F0502020204030204" pitchFamily="34" charset="0"/>
            </a:endParaRPr>
          </a:p>
        </p:txBody>
      </p:sp>
      <p:sp>
        <p:nvSpPr>
          <p:cNvPr id="7" name="pole tekstowe 6"/>
          <p:cNvSpPr txBox="1"/>
          <p:nvPr/>
        </p:nvSpPr>
        <p:spPr>
          <a:xfrm>
            <a:off x="9101932" y="4724399"/>
            <a:ext cx="2413000" cy="369332"/>
          </a:xfrm>
          <a:prstGeom prst="rect">
            <a:avLst/>
          </a:prstGeom>
          <a:solidFill>
            <a:schemeClr val="accent4">
              <a:lumMod val="60000"/>
              <a:lumOff val="40000"/>
            </a:schemeClr>
          </a:solidFill>
        </p:spPr>
        <p:txBody>
          <a:bodyPr wrap="square" rtlCol="0">
            <a:spAutoFit/>
          </a:bodyPr>
          <a:lstStyle/>
          <a:p>
            <a:pPr algn="ctr"/>
            <a:r>
              <a:rPr lang="pl-PL" b="1" dirty="0" err="1">
                <a:solidFill>
                  <a:schemeClr val="bg1"/>
                </a:solidFill>
                <a:latin typeface="Calibri" panose="020F0502020204030204" pitchFamily="34" charset="0"/>
                <a:cs typeface="Calibri" panose="020F0502020204030204" pitchFamily="34" charset="0"/>
              </a:rPr>
              <a:t>Exemple</a:t>
            </a:r>
            <a:endParaRPr lang="pl-PL" b="1" dirty="0">
              <a:solidFill>
                <a:schemeClr val="bg1"/>
              </a:solidFill>
              <a:latin typeface="Calibri" panose="020F0502020204030204" pitchFamily="34" charset="0"/>
              <a:cs typeface="Calibri" panose="020F0502020204030204" pitchFamily="34" charset="0"/>
            </a:endParaRPr>
          </a:p>
        </p:txBody>
      </p:sp>
      <p:sp>
        <p:nvSpPr>
          <p:cNvPr id="8"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9" name="Prostokąt 8"/>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20"/>
          <p:cNvSpPr txBox="1"/>
          <p:nvPr/>
        </p:nvSpPr>
        <p:spPr>
          <a:xfrm>
            <a:off x="-29817"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F4511C2-02EC-403B-8E20-915632DC4C22}"/>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015054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4900" y="107702"/>
            <a:ext cx="7315200" cy="5120640"/>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Étape 4 : calculer l’indicateur d’efficience financière</a:t>
            </a:r>
            <a:endParaRPr lang="pl-PL" sz="2800" b="1" u="sng" dirty="0">
              <a:latin typeface="Calibri" panose="020F0502020204030204" pitchFamily="34" charset="0"/>
              <a:cs typeface="Calibri" panose="020F0502020204030204" pitchFamily="34" charset="0"/>
            </a:endParaRPr>
          </a:p>
          <a:p>
            <a:pPr marL="0" indent="0">
              <a:buNone/>
            </a:pPr>
            <a:r>
              <a:rPr lang="pl-PL" sz="2520" dirty="0">
                <a:latin typeface="Calibri" panose="020F0502020204030204" pitchFamily="34" charset="0"/>
                <a:cs typeface="Calibri" panose="020F0502020204030204" pitchFamily="34" charset="0"/>
              </a:rPr>
              <a:t>4.1 Imaginer ou estimer :</a:t>
            </a:r>
            <a:r>
              <a:rPr lang="en-US" sz="2520" dirty="0">
                <a:latin typeface="Calibri" panose="020F0502020204030204" pitchFamily="34" charset="0"/>
                <a:cs typeface="Calibri" panose="020F0502020204030204" pitchFamily="34" charset="0"/>
              </a:rPr>
              <a:t/>
            </a:r>
          </a:p>
          <a:p>
            <a:pPr lvl="1"/>
            <a:r>
              <a:rPr lang="en-US" sz="2520" dirty="0">
                <a:latin typeface="Calibri" panose="020F0502020204030204" pitchFamily="34" charset="0"/>
                <a:cs typeface="Calibri" panose="020F0502020204030204" pitchFamily="34" charset="0"/>
              </a:rPr>
              <a:t>annuel coûts de distribution pour chaque channel,</a:t>
            </a: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p>
          <a:p>
            <a:pPr lvl="1"/>
            <a:r>
              <a:rPr lang="en-US" sz="2520" dirty="0">
                <a:latin typeface="Calibri" panose="020F0502020204030204" pitchFamily="34" charset="0"/>
                <a:cs typeface="Calibri" panose="020F0502020204030204" pitchFamily="34" charset="0"/>
              </a:rPr>
              <a:t>annuel ventes valeur à travers chaque channel.</a:t>
            </a: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4.2 Calculer le efficiency indicateur</a:t>
            </a:r>
            <a:r>
              <a:rPr lang="pl-PL" sz="2800" dirty="0" err="1">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a:p>
            <a:pPr marL="0" indent="0">
              <a:buNone/>
            </a:pPr>
            <a:endParaRPr lang="pl-PL" sz="2800" b="1" u="sng"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3644900" y="3742213"/>
            <a:ext cx="8026400" cy="954107"/>
          </a:xfrm>
          <a:prstGeom prst="rect">
            <a:avLst/>
          </a:prstGeom>
          <a:solidFill>
            <a:schemeClr val="accent3">
              <a:lumMod val="20000"/>
              <a:lumOff val="80000"/>
            </a:schemeClr>
          </a:solidFill>
        </p:spPr>
        <p:txBody>
          <a:bodyPr wrap="square">
            <a:spAutoFit/>
          </a:bodyPr>
          <a:lstStyle/>
          <a:p>
            <a:r>
              <a:rPr lang="en-US" sz="2800" b="1" dirty="0">
                <a:latin typeface="Calibri" panose="020F0502020204030204" pitchFamily="34" charset="0"/>
                <a:cs typeface="Calibri" panose="020F0502020204030204" pitchFamily="34" charset="0"/>
              </a:rPr>
              <a:t>Indicateur d’efficience (IE) = coûts annuels de distribution du canal / valeur annuelle des ventes du canal</a:t>
            </a:r>
            <a:r>
              <a:rPr lang="pl-PL" sz="2800" b="1" dirty="0">
                <a:latin typeface="Calibri" panose="020F0502020204030204" pitchFamily="34" charset="0"/>
                <a:cs typeface="Calibri" panose="020F0502020204030204" pitchFamily="34" charset="0"/>
              </a:rPr>
              <a:t/>
            </a:r>
            <a:r>
              <a:rPr lang="en-US" sz="2800" b="1" dirty="0">
                <a:latin typeface="Calibri" panose="020F0502020204030204" pitchFamily="34" charset="0"/>
                <a:cs typeface="Calibri" panose="020F0502020204030204" pitchFamily="34" charset="0"/>
              </a:rPr>
              <a:t/>
            </a:r>
            <a:r>
              <a:rPr lang="pl-PL" sz="2800" b="1" dirty="0">
                <a:latin typeface="Calibri" panose="020F0502020204030204" pitchFamily="34" charset="0"/>
                <a:cs typeface="Calibri" panose="020F0502020204030204" pitchFamily="34" charset="0"/>
              </a:rPr>
              <a:t/>
            </a:r>
          </a:p>
        </p:txBody>
      </p:sp>
      <p:sp>
        <p:nvSpPr>
          <p:cNvPr id="6" name="Prostokąt 5"/>
          <p:cNvSpPr/>
          <p:nvPr/>
        </p:nvSpPr>
        <p:spPr>
          <a:xfrm>
            <a:off x="3644900" y="4884410"/>
            <a:ext cx="8026400" cy="954107"/>
          </a:xfrm>
          <a:prstGeom prst="rect">
            <a:avLst/>
          </a:prstGeom>
        </p:spPr>
        <p:txBody>
          <a:bodyPr wrap="square">
            <a:spAutoFit/>
          </a:bodyPr>
          <a:lstStyle/>
          <a:p>
            <a:r>
              <a:rPr lang="en-US" sz="2520" dirty="0">
                <a:latin typeface="Calibri" panose="020F0502020204030204" pitchFamily="34" charset="0"/>
                <a:cs typeface="Calibri" panose="020F0502020204030204" pitchFamily="34" charset="0"/>
              </a:rPr>
              <a:t>Interprétation : plus le ratio est faible, plus le canal est efficient en coût.</a:t>
            </a:r>
            <a:endParaRPr lang="pl-PL" sz="2800" dirty="0">
              <a:latin typeface="Calibri" panose="020F0502020204030204" pitchFamily="34" charset="0"/>
              <a:cs typeface="Calibri" panose="020F0502020204030204" pitchFamily="34" charset="0"/>
            </a:endParaRPr>
          </a:p>
        </p:txBody>
      </p:sp>
      <p:sp>
        <p:nvSpPr>
          <p:cNvPr id="7" name="Prostokąt 6"/>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20"/>
          <p:cNvSpPr txBox="1"/>
          <p:nvPr/>
        </p:nvSpPr>
        <p:spPr>
          <a:xfrm>
            <a:off x="-14909"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680434E3-E398-9A07-7743-9B506AA96A36}"/>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391529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1244600"/>
            <a:ext cx="7763932" cy="5105400"/>
          </a:xfrm>
        </p:spPr>
        <p:txBody>
          <a:bodyPr>
            <a:normAutofit lnSpcReduction="10000"/>
          </a:bodyPr>
          <a:lstStyle/>
          <a:p>
            <a:pPr marL="0" indent="0">
              <a:buNone/>
            </a:pPr>
            <a:r>
              <a:rPr lang="en-US" sz="2520" b="1" u="sng" dirty="0">
                <a:latin typeface="Calibri" panose="020F0502020204030204" pitchFamily="34" charset="0"/>
                <a:cs typeface="Calibri" panose="020F0502020204030204" pitchFamily="34" charset="0"/>
              </a:rPr>
              <a:t>Étape 5 : créer une carte des zones d’efficience</a:t>
            </a:r>
            <a:endParaRPr lang="pl-PL" sz="2800" b="1" u="sng" dirty="0">
              <a:latin typeface="Calibri" panose="020F0502020204030204" pitchFamily="34" charset="0"/>
              <a:cs typeface="Calibri" panose="020F0502020204030204" pitchFamily="34" charset="0"/>
            </a:endParaRPr>
          </a:p>
          <a:p>
            <a:pPr marL="0" indent="0">
              <a:buNone/>
            </a:pPr>
            <a:r>
              <a:rPr lang="pl-PL" sz="2520" dirty="0">
                <a:latin typeface="Calibri" panose="020F0502020204030204" pitchFamily="34" charset="0"/>
                <a:cs typeface="Calibri" panose="020F0502020204030204" pitchFamily="34" charset="0"/>
              </a:rPr>
              <a:t>5.1 Plot le channels sur un carte fondé sur :</a:t>
            </a:r>
            <a:r>
              <a:rPr lang="en-US" sz="2520" dirty="0">
                <a:latin typeface="Calibri" panose="020F0502020204030204" pitchFamily="34" charset="0"/>
                <a:cs typeface="Calibri" panose="020F0502020204030204" pitchFamily="34" charset="0"/>
              </a:rPr>
              <a:t/>
            </a:r>
          </a:p>
          <a:p>
            <a:r>
              <a:rPr lang="en-US" sz="2800" dirty="0">
                <a:latin typeface="Calibri" panose="020F0502020204030204" pitchFamily="34" charset="0"/>
                <a:cs typeface="Calibri" panose="020F0502020204030204" pitchFamily="34" charset="0"/>
              </a:rPr>
              <a:t>total analytical score,</a:t>
            </a:r>
          </a:p>
          <a:p>
            <a:r>
              <a:rPr lang="en-US" sz="2800" dirty="0">
                <a:latin typeface="Calibri" panose="020F0502020204030204" pitchFamily="34" charset="0"/>
                <a:cs typeface="Calibri" panose="020F0502020204030204" pitchFamily="34" charset="0"/>
              </a:rPr>
              <a:t>efficiency ratio.</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5.2 Define three zones :</a:t>
            </a:r>
            <a:r>
              <a:rPr lang="en-US" sz="2800" dirty="0">
                <a:latin typeface="Calibri" panose="020F0502020204030204" pitchFamily="34" charset="0"/>
                <a:cs typeface="Calibri" panose="020F0502020204030204" pitchFamily="34" charset="0"/>
              </a:rPr>
              <a:t/>
            </a:r>
          </a:p>
          <a:p>
            <a:r>
              <a:rPr lang="en-US" sz="2520" b="1" dirty="0">
                <a:latin typeface="Calibri" panose="020F0502020204030204" pitchFamily="34" charset="0"/>
                <a:cs typeface="Calibri" panose="020F0502020204030204" pitchFamily="34" charset="0"/>
              </a:rPr>
              <a:t>Safety Zone – highly efficace channels avec élevé ventes et faible coûts de distribution.</a:t>
            </a:r>
            <a:r>
              <a:rPr lang="en-US" sz="2520" dirty="0">
                <a:latin typeface="Calibri" panose="020F0502020204030204" pitchFamily="34" charset="0"/>
                <a:cs typeface="Calibri" panose="020F0502020204030204" pitchFamily="34" charset="0"/>
              </a:rPr>
              <a:t/>
            </a:r>
          </a:p>
          <a:p>
            <a:r>
              <a:rPr lang="en-US" sz="2800" b="1" dirty="0">
                <a:latin typeface="Calibri" panose="020F0502020204030204" pitchFamily="34" charset="0"/>
                <a:cs typeface="Calibri" panose="020F0502020204030204" pitchFamily="34" charset="0"/>
              </a:rPr>
              <a:t>coût Review Zone – channels nécessitant coût contrôle et potential efficiency améliorations.</a:t>
            </a:r>
            <a:r>
              <a:rPr lang="en-US" sz="2800" dirty="0">
                <a:latin typeface="Calibri" panose="020F0502020204030204" pitchFamily="34" charset="0"/>
                <a:cs typeface="Calibri" panose="020F0502020204030204" pitchFamily="34" charset="0"/>
              </a:rPr>
              <a:t/>
            </a:r>
          </a:p>
          <a:p>
            <a:r>
              <a:rPr lang="en-US" sz="2520" b="1" dirty="0">
                <a:latin typeface="Calibri" panose="020F0502020204030204" pitchFamily="34" charset="0"/>
                <a:cs typeface="Calibri" panose="020F0502020204030204" pitchFamily="34" charset="0"/>
              </a:rPr>
              <a:t>Danger Zone – inefficient channels avec faible ventes et élevé coûts de distribution.</a:t>
            </a:r>
            <a:r>
              <a:rPr lang="en-US" sz="2520" dirty="0">
                <a:latin typeface="Calibri" panose="020F0502020204030204" pitchFamily="34" charset="0"/>
                <a:cs typeface="Calibri" panose="020F0502020204030204" pitchFamily="34" charset="0"/>
              </a:rPr>
              <a:t/>
            </a:r>
          </a:p>
          <a:p>
            <a:pPr marL="0" indent="0">
              <a:buNone/>
            </a:pPr>
            <a:endParaRPr lang="en-US" sz="2800" dirty="0">
              <a:latin typeface="Calibri" panose="020F0502020204030204" pitchFamily="34" charset="0"/>
              <a:cs typeface="Calibri" panose="020F0502020204030204" pitchFamily="34" charset="0"/>
            </a:endParaRPr>
          </a:p>
          <a:p>
            <a:pPr marL="0" indent="0">
              <a:buNone/>
            </a:pPr>
            <a:endParaRPr lang="pl-PL" sz="2800" b="1" u="sng"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8839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963018D-FD5B-6DA1-8F64-47C3DDD7F6D5}"/>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1051717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9500" y="541782"/>
            <a:ext cx="8043332" cy="5765292"/>
          </a:xfrm>
        </p:spPr>
        <p:txBody>
          <a:bodyPr>
            <a:normAutofit fontScale="92500" lnSpcReduction="10000"/>
          </a:bodyPr>
          <a:lstStyle/>
          <a:p>
            <a:pPr marL="0" indent="0">
              <a:buNone/>
            </a:pPr>
            <a:r>
              <a:rPr lang="en-US" sz="3000" b="1" u="sng" dirty="0">
                <a:latin typeface="Calibri" panose="020F0502020204030204" pitchFamily="34" charset="0"/>
                <a:cs typeface="Calibri" panose="020F0502020204030204" pitchFamily="34" charset="0"/>
              </a:rPr>
              <a:t>comment à déterminer le zone seuils</a:t>
            </a:r>
            <a:endParaRPr lang="en-US" sz="3000" u="sng"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à define le zones, you first calculer un global efficiency indicateur pour le entire distribution système.</a:t>
            </a:r>
            <a:r>
              <a:rPr lang="en-US" sz="3000" b="1" dirty="0">
                <a:latin typeface="Calibri" panose="020F0502020204030204" pitchFamily="34" charset="0"/>
                <a:cs typeface="Calibri" panose="020F0502020204030204" pitchFamily="34" charset="0"/>
              </a:rPr>
              <a:t/>
            </a:r>
            <a:r>
              <a:rPr lang="en-US" sz="3000" dirty="0">
                <a:latin typeface="Calibri" panose="020F0502020204030204" pitchFamily="34" charset="0"/>
                <a:cs typeface="Calibri" panose="020F0502020204030204" pitchFamily="34" charset="0"/>
              </a:rPr>
              <a:t/>
            </a:r>
            <a:endParaRPr lang="pl-PL" sz="3000" dirty="0">
              <a:latin typeface="Calibri" panose="020F0502020204030204" pitchFamily="34" charset="0"/>
              <a:cs typeface="Calibri" panose="020F0502020204030204" pitchFamily="34" charset="0"/>
            </a:endParaRPr>
          </a:p>
          <a:p>
            <a:pPr lvl="1"/>
            <a:r>
              <a:rPr lang="en-US" sz="2700" b="1" dirty="0">
                <a:latin typeface="Calibri" panose="020F0502020204030204" pitchFamily="34" charset="0"/>
                <a:cs typeface="Calibri" panose="020F0502020204030204" pitchFamily="34" charset="0"/>
              </a:rPr>
              <a:t>Add up tous coûts de distribution dans tous channels.</a:t>
            </a:r>
            <a:r>
              <a:rPr lang="en-US" sz="2700" dirty="0">
                <a:latin typeface="Calibri" panose="020F0502020204030204" pitchFamily="34" charset="0"/>
                <a:cs typeface="Calibri" panose="020F0502020204030204" pitchFamily="34" charset="0"/>
              </a:rPr>
              <a:t/>
            </a:r>
            <a:endParaRPr lang="pl-PL" sz="3000" dirty="0">
              <a:latin typeface="Calibri" panose="020F0502020204030204" pitchFamily="34" charset="0"/>
              <a:cs typeface="Calibri" panose="020F0502020204030204" pitchFamily="34" charset="0"/>
            </a:endParaRPr>
          </a:p>
          <a:p>
            <a:pPr lvl="1"/>
            <a:r>
              <a:rPr lang="pl-PL" sz="2700" b="1" dirty="0">
                <a:latin typeface="Calibri" panose="020F0502020204030204" pitchFamily="34" charset="0"/>
                <a:cs typeface="Calibri" panose="020F0502020204030204" pitchFamily="34" charset="0"/>
              </a:rPr>
              <a:t>Add up le total ventes valeur generated par tous channels.</a:t>
            </a:r>
            <a:r>
              <a:rPr lang="en-US" sz="2700" b="1" dirty="0" err="1">
                <a:latin typeface="Calibri" panose="020F0502020204030204" pitchFamily="34" charset="0"/>
                <a:cs typeface="Calibri" panose="020F0502020204030204" pitchFamily="34" charset="0"/>
              </a:rPr>
              <a:t/>
            </a:r>
            <a:r>
              <a:rPr lang="en-US" sz="2700" b="1" dirty="0">
                <a:latin typeface="Calibri" panose="020F0502020204030204" pitchFamily="34" charset="0"/>
                <a:cs typeface="Calibri" panose="020F0502020204030204" pitchFamily="34" charset="0"/>
              </a:rPr>
              <a:t/>
            </a:r>
            <a:r>
              <a:rPr lang="en-US" sz="2700" dirty="0">
                <a:latin typeface="Calibri" panose="020F0502020204030204" pitchFamily="34" charset="0"/>
                <a:cs typeface="Calibri" panose="020F0502020204030204" pitchFamily="34" charset="0"/>
              </a:rPr>
              <a:t/>
            </a:r>
            <a:endParaRPr lang="pl-PL" sz="3000" dirty="0">
              <a:latin typeface="Calibri" panose="020F0502020204030204" pitchFamily="34" charset="0"/>
              <a:cs typeface="Calibri" panose="020F0502020204030204" pitchFamily="34" charset="0"/>
            </a:endParaRPr>
          </a:p>
          <a:p>
            <a:pPr lvl="1"/>
            <a:r>
              <a:rPr lang="en-US" sz="2700" b="1" dirty="0">
                <a:latin typeface="Calibri" panose="020F0502020204030204" pitchFamily="34" charset="0"/>
                <a:cs typeface="Calibri" panose="020F0502020204030204" pitchFamily="34" charset="0"/>
              </a:rPr>
              <a:t>Divide total coûts de distribution par total ventes valeur :</a:t>
            </a:r>
            <a:r>
              <a:rPr lang="en-US" sz="2700" dirty="0">
                <a:latin typeface="Calibri" panose="020F0502020204030204" pitchFamily="34" charset="0"/>
                <a:cs typeface="Calibri" panose="020F0502020204030204" pitchFamily="34" charset="0"/>
              </a:rPr>
              <a:t/>
            </a:r>
          </a:p>
          <a:p>
            <a:pPr marL="0" indent="0">
              <a:buNone/>
            </a:pPr>
            <a:r>
              <a:rPr lang="en-US" sz="2700" b="1" dirty="0">
                <a:latin typeface="Calibri" panose="020F0502020204030204" pitchFamily="34" charset="0"/>
                <a:cs typeface="Calibri" panose="020F0502020204030204" pitchFamily="34" charset="0"/>
              </a:rPr>
              <a:t>Global Efficiency Indicateur = Total coûts de distribution / Total Ventes Valeur</a:t>
            </a:r>
            <a:endParaRPr lang="en-US" sz="30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ce valeur represents le moyen coût intensity du ensemble réseau de distribution.It est then utilisé comme un référence point à separate le Safety Zone, coût Review Zone, et Danger Zone.</a:t>
            </a:r>
            <a:r>
              <a:rPr lang="en-US" sz="3000" i="1" dirty="0">
                <a:latin typeface="Calibri" panose="020F0502020204030204" pitchFamily="34" charset="0"/>
                <a:cs typeface="Calibri" panose="020F0502020204030204" pitchFamily="34" charset="0"/>
              </a:rPr>
              <a:t/>
            </a:r>
            <a:r>
              <a:rPr lang="en-US" sz="3000" dirty="0">
                <a:latin typeface="Calibri" panose="020F0502020204030204" pitchFamily="34" charset="0"/>
                <a:cs typeface="Calibri" panose="020F0502020204030204" pitchFamily="34" charset="0"/>
              </a:rPr>
              <a:t/>
            </a:r>
            <a:br>
              <a:rPr lang="en-US" sz="3000" dirty="0">
                <a:latin typeface="Calibri" panose="020F0502020204030204" pitchFamily="34" charset="0"/>
                <a:cs typeface="Calibri" panose="020F0502020204030204" pitchFamily="34" charset="0"/>
              </a:rPr>
            </a:br>
            <a:r>
              <a:rPr lang="en-US" sz="3000" dirty="0">
                <a:latin typeface="Calibri" panose="020F0502020204030204" pitchFamily="34" charset="0"/>
                <a:cs typeface="Calibri" panose="020F0502020204030204" pitchFamily="34" charset="0"/>
              </a:rPr>
              <a:t/>
            </a:r>
            <a:r>
              <a:rPr lang="en-US" sz="3000" b="1" dirty="0">
                <a:latin typeface="Calibri" panose="020F0502020204030204" pitchFamily="34" charset="0"/>
                <a:cs typeface="Calibri" panose="020F0502020204030204" pitchFamily="34" charset="0"/>
              </a:rPr>
              <a:t/>
            </a:r>
            <a:r>
              <a:rPr lang="en-US" sz="3000" dirty="0">
                <a:latin typeface="Calibri" panose="020F0502020204030204" pitchFamily="34" charset="0"/>
                <a:cs typeface="Calibri" panose="020F0502020204030204" pitchFamily="34" charset="0"/>
              </a:rPr>
              <a:t/>
            </a:r>
            <a:r>
              <a:rPr lang="en-US" sz="3000" b="1" dirty="0">
                <a:latin typeface="Calibri" panose="020F0502020204030204" pitchFamily="34" charset="0"/>
                <a:cs typeface="Calibri" panose="020F0502020204030204" pitchFamily="34" charset="0"/>
              </a:rPr>
              <a:t/>
            </a:r>
            <a:r>
              <a:rPr lang="en-US" sz="3000" dirty="0">
                <a:latin typeface="Calibri" panose="020F0502020204030204" pitchFamily="34" charset="0"/>
                <a:cs typeface="Calibri" panose="020F0502020204030204" pitchFamily="34" charset="0"/>
              </a:rPr>
              <a:t/>
            </a:r>
            <a:r>
              <a:rPr lang="en-US" sz="3000" b="1" dirty="0">
                <a:latin typeface="Calibri" panose="020F0502020204030204" pitchFamily="34" charset="0"/>
                <a:cs typeface="Calibri" panose="020F0502020204030204" pitchFamily="34" charset="0"/>
              </a:rPr>
              <a:t/>
            </a:r>
            <a:r>
              <a:rPr lang="en-US" sz="3000" dirty="0">
                <a:latin typeface="Calibri" panose="020F0502020204030204" pitchFamily="34" charset="0"/>
                <a:cs typeface="Calibri" panose="020F0502020204030204" pitchFamily="34" charset="0"/>
              </a:rPr>
              <a:t/>
            </a:r>
          </a:p>
          <a:p>
            <a:endParaRPr lang="pl-PL" dirty="0"/>
          </a:p>
        </p:txBody>
      </p:sp>
      <p:sp>
        <p:nvSpPr>
          <p:cNvPr id="4" name="Prostokąt 3"/>
          <p:cNvSpPr/>
          <p:nvPr/>
        </p:nvSpPr>
        <p:spPr>
          <a:xfrm>
            <a:off x="3640666" y="3594100"/>
            <a:ext cx="8001000" cy="901700"/>
          </a:xfrm>
          <a:prstGeom prst="rect">
            <a:avLst/>
          </a:pr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20"/>
          <p:cNvSpPr txBox="1"/>
          <p:nvPr/>
        </p:nvSpPr>
        <p:spPr>
          <a:xfrm>
            <a:off x="-14909"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5AC1718-F075-649A-AC16-6EB56249F2D9}"/>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611076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9190832" y="5968999"/>
            <a:ext cx="2413000" cy="369332"/>
          </a:xfrm>
          <a:prstGeom prst="rect">
            <a:avLst/>
          </a:prstGeom>
          <a:solidFill>
            <a:schemeClr val="accent4">
              <a:lumMod val="60000"/>
              <a:lumOff val="40000"/>
            </a:schemeClr>
          </a:solidFill>
        </p:spPr>
        <p:txBody>
          <a:bodyPr wrap="square" rtlCol="0">
            <a:spAutoFit/>
          </a:bodyPr>
          <a:lstStyle/>
          <a:p>
            <a:pPr algn="ctr"/>
            <a:r>
              <a:rPr lang="pl-PL" b="1" dirty="0" err="1">
                <a:solidFill>
                  <a:schemeClr val="bg1"/>
                </a:solidFill>
                <a:latin typeface="Calibri" panose="020F0502020204030204" pitchFamily="34" charset="0"/>
                <a:cs typeface="Calibri" panose="020F0502020204030204" pitchFamily="34" charset="0"/>
              </a:rPr>
              <a:t>Exemple</a:t>
            </a:r>
            <a:endParaRPr lang="pl-PL" b="1" dirty="0">
              <a:solidFill>
                <a:schemeClr val="bg1"/>
              </a:solidFill>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pic>
        <p:nvPicPr>
          <p:cNvPr id="11" name="Symbol zastępczy zawartości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35901" y="914210"/>
            <a:ext cx="7602831" cy="5020435"/>
          </a:xfrm>
        </p:spPr>
      </p:pic>
      <p:sp>
        <p:nvSpPr>
          <p:cNvPr id="12" name="Prostokąt 11"/>
          <p:cNvSpPr/>
          <p:nvPr/>
        </p:nvSpPr>
        <p:spPr>
          <a:xfrm>
            <a:off x="4533900" y="1244600"/>
            <a:ext cx="2882900" cy="4089400"/>
          </a:xfrm>
          <a:prstGeom prst="rect">
            <a:avLst/>
          </a:prstGeom>
          <a:solidFill>
            <a:schemeClr val="accent1">
              <a:lumMod val="75000"/>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rostokąt 12"/>
          <p:cNvSpPr/>
          <p:nvPr/>
        </p:nvSpPr>
        <p:spPr>
          <a:xfrm>
            <a:off x="7416800" y="1244600"/>
            <a:ext cx="2959100" cy="4089400"/>
          </a:xfrm>
          <a:prstGeom prst="rect">
            <a:avLst/>
          </a:prstGeom>
          <a:solidFill>
            <a:srgbClr val="FFC000">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p:cNvSpPr/>
          <p:nvPr/>
        </p:nvSpPr>
        <p:spPr>
          <a:xfrm>
            <a:off x="10375900" y="1244600"/>
            <a:ext cx="812800" cy="4089400"/>
          </a:xfrm>
          <a:prstGeom prst="rect">
            <a:avLst/>
          </a:prstGeom>
          <a:solidFill>
            <a:srgbClr val="7030A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20"/>
          <p:cNvSpPr txBox="1"/>
          <p:nvPr/>
        </p:nvSpPr>
        <p:spPr>
          <a:xfrm>
            <a:off x="0" y="6076721"/>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1705AA5-5A9A-F6F5-1EF2-7D2FE34A4453}"/>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657798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56000" y="190500"/>
            <a:ext cx="8153400" cy="6413500"/>
          </a:xfrm>
        </p:spPr>
        <p:txBody>
          <a:bodyPr>
            <a:normAutofit/>
          </a:bodyPr>
          <a:lstStyle/>
          <a:p>
            <a:pPr marL="0" indent="0">
              <a:buNone/>
            </a:pPr>
            <a:r>
              <a:rPr lang="pl-PL" sz="2600" b="1" dirty="0">
                <a:latin typeface="Calibri" panose="020F0502020204030204" pitchFamily="34" charset="0"/>
                <a:cs typeface="Calibri" panose="020F0502020204030204" pitchFamily="34" charset="0"/>
              </a:rPr>
              <a:t>5.3 Fondé sur le efficiency zone carte, identifier le channels que fall en chaque zone.Pour le channels located dans le coût Review Zone et le Danger Zone, proposer logistique solutions que pourrait améliorer their performance et efficiency.</a:t>
            </a:r>
            <a:r>
              <a:rPr lang="en-US" sz="2600" dirty="0">
                <a:latin typeface="Calibri" panose="020F0502020204030204" pitchFamily="34" charset="0"/>
                <a:cs typeface="Calibri" panose="020F0502020204030204" pitchFamily="34" charset="0"/>
              </a:rPr>
              <a:t/>
            </a:r>
            <a:br>
              <a:rPr lang="en-US" sz="2600" dirty="0">
                <a:latin typeface="Calibri" panose="020F0502020204030204" pitchFamily="34" charset="0"/>
                <a:cs typeface="Calibri" panose="020F0502020204030204" pitchFamily="34" charset="0"/>
              </a:rPr>
            </a:br>
            <a:r>
              <a:rPr lang="en-US" sz="2600" dirty="0">
                <a:latin typeface="Calibri" panose="020F0502020204030204" pitchFamily="34" charset="0"/>
                <a:cs typeface="Calibri" panose="020F0502020204030204" pitchFamily="34" charset="0"/>
              </a:rPr>
              <a:t/>
            </a:r>
          </a:p>
          <a:p>
            <a:pPr marL="0" indent="0">
              <a:buNone/>
            </a:pPr>
            <a:r>
              <a:rPr lang="en-US" sz="2600" dirty="0">
                <a:latin typeface="Calibri" panose="020F0502020204030204" pitchFamily="34" charset="0"/>
                <a:cs typeface="Calibri" panose="020F0502020204030204" pitchFamily="34" charset="0"/>
              </a:rPr>
              <a:t>Exemples de potential amélioration areas may inclure :</a:t>
            </a:r>
          </a:p>
          <a:p>
            <a:r>
              <a:rPr lang="en-US" sz="2600" dirty="0">
                <a:latin typeface="Calibri" panose="020F0502020204030204" pitchFamily="34" charset="0"/>
                <a:cs typeface="Calibri" panose="020F0502020204030204" pitchFamily="34" charset="0"/>
              </a:rPr>
              <a:t>optimizing niveaux de stock,</a:t>
            </a:r>
          </a:p>
          <a:p>
            <a:r>
              <a:rPr lang="en-US" sz="2340" dirty="0">
                <a:latin typeface="Calibri" panose="020F0502020204030204" pitchFamily="34" charset="0"/>
                <a:cs typeface="Calibri" panose="020F0502020204030204" pitchFamily="34" charset="0"/>
              </a:rPr>
              <a:t>consolidating expéditions,</a:t>
            </a:r>
          </a:p>
          <a:p>
            <a:r>
              <a:rPr lang="en-US" sz="2600" dirty="0">
                <a:latin typeface="Calibri" panose="020F0502020204030204" pitchFamily="34" charset="0"/>
                <a:cs typeface="Calibri" panose="020F0502020204030204" pitchFamily="34" charset="0"/>
              </a:rPr>
              <a:t>reducing inutiles intermédiaires,</a:t>
            </a:r>
          </a:p>
          <a:p>
            <a:r>
              <a:rPr lang="en-US" sz="2340" dirty="0">
                <a:latin typeface="Calibri" panose="020F0502020204030204" pitchFamily="34" charset="0"/>
                <a:cs typeface="Calibri" panose="020F0502020204030204" pitchFamily="34" charset="0"/>
              </a:rPr>
              <a:t>improving itinéraire planification et transport organization,</a:t>
            </a:r>
          </a:p>
          <a:p>
            <a:r>
              <a:rPr lang="en-US" sz="2340" dirty="0">
                <a:latin typeface="Calibri" panose="020F0502020204030204" pitchFamily="34" charset="0"/>
                <a:cs typeface="Calibri" panose="020F0502020204030204" pitchFamily="34" charset="0"/>
              </a:rPr>
              <a:t>négociation meilleur terms avec partenaires logistiques,</a:t>
            </a:r>
          </a:p>
          <a:p>
            <a:r>
              <a:rPr lang="en-US" sz="2340" dirty="0">
                <a:latin typeface="Calibri" panose="020F0502020204030204" pitchFamily="34" charset="0"/>
                <a:cs typeface="Calibri" panose="020F0502020204030204" pitchFamily="34" charset="0"/>
              </a:rPr>
              <a:t>reconception le réseau de distribution.</a:t>
            </a:r>
          </a:p>
          <a:p>
            <a:pPr marL="0" indent="0">
              <a:buNone/>
            </a:pPr>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0" y="608078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011E0E0-5F1D-07B5-91F1-633A9CFAC69C}"/>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984943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89868" y="965708"/>
            <a:ext cx="8017932" cy="5120640"/>
          </a:xfrm>
        </p:spPr>
        <p:txBody>
          <a:bodyPr>
            <a:normAutofit/>
          </a:bodyPr>
          <a:lstStyle/>
          <a:p>
            <a:r>
              <a:rPr lang="en-US" sz="2800" dirty="0">
                <a:latin typeface="Calibri" panose="020F0502020204030204" pitchFamily="34" charset="0"/>
                <a:cs typeface="Calibri" panose="020F0502020204030204" pitchFamily="34" charset="0"/>
              </a:rPr>
              <a:t>quand proposing améliorations, clearly expliquer pourquoi you choisi spécifiques logistique solutions.Your justification devrait show le lien entre le channel’s faiblesses et le recommandé actions.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27AFB12-73B6-ABF0-6531-93E25A38D082}"/>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699911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3600" dirty="0">
                <a:latin typeface="Calibri" panose="020F0502020204030204" pitchFamily="34" charset="0"/>
                <a:cs typeface="Calibri" panose="020F0502020204030204" pitchFamily="34" charset="0"/>
              </a:rPr>
              <a:t>Introduction à la distribution</a:t>
            </a:r>
            <a:br>
              <a:rPr lang="pl-PL" sz="4000" dirty="0">
                <a:latin typeface="Calibri" panose="020F0502020204030204" pitchFamily="34" charset="0"/>
                <a:cs typeface="Calibri" panose="020F0502020204030204" pitchFamily="34" charset="0"/>
              </a:rPr>
            </a:br>
            <a:r>
              <a:rPr lang="en-US" sz="3960" dirty="0">
                <a:latin typeface="Calibri" panose="020F0502020204030204" pitchFamily="34" charset="0"/>
                <a:cs typeface="Calibri" panose="020F0502020204030204" pitchFamily="34" charset="0"/>
              </a:rPr>
              <a:t/>
            </a: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r>
              <a:rPr lang="pl-PL" sz="3600" b="1" dirty="0">
                <a:solidFill>
                  <a:srgbClr val="FFFFFF"/>
                </a:solidFill>
                <a:latin typeface="Calibri" panose="020F0502020204030204" pitchFamily="34" charset="0"/>
                <a:cs typeface="Calibri" panose="020F0502020204030204" pitchFamily="34" charset="0"/>
              </a:rPr>
              <a:t>MODULE 1</a:t>
            </a:r>
          </a:p>
          <a:p>
            <a:r>
              <a:rPr lang="pl-PL" sz="3240" b="1" dirty="0">
                <a:solidFill>
                  <a:srgbClr val="FFFFFF"/>
                </a:solidFill>
                <a:latin typeface="Calibri" panose="020F0502020204030204" pitchFamily="34" charset="0"/>
                <a:cs typeface="Calibri" panose="020F0502020204030204" pitchFamily="34" charset="0"/>
              </a:rPr>
              <a:t>Partie 3</a:t>
            </a:r>
          </a:p>
          <a:p>
            <a:pPr marL="342900" indent="-3429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endParaRPr lang="pl-PL" sz="2400" b="1" dirty="0">
              <a:solidFill>
                <a:srgbClr val="FFFFFF"/>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1EFDD24E-865F-2F74-83A7-F84C81CF1356}"/>
              </a:ext>
            </a:extLst>
          </p:cNvPr>
          <p:cNvPicPr>
            <a:picLocks noChangeAspect="1"/>
          </p:cNvPicPr>
          <p:nvPr/>
        </p:nvPicPr>
        <p:blipFill>
          <a:blip r:embed="rId3"/>
          <a:stretch>
            <a:fillRect/>
          </a:stretch>
        </p:blipFill>
        <p:spPr>
          <a:xfrm>
            <a:off x="219075" y="5693386"/>
            <a:ext cx="5130312" cy="1098307"/>
          </a:xfrm>
          <a:prstGeom prst="rect">
            <a:avLst/>
          </a:prstGeom>
        </p:spPr>
      </p:pic>
    </p:spTree>
    <p:extLst>
      <p:ext uri="{BB962C8B-B14F-4D97-AF65-F5344CB8AC3E}">
        <p14:creationId xmlns:p14="http://schemas.microsoft.com/office/powerpoint/2010/main" val="347710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01E37-27AA-C859-4623-0884F1474256}"/>
              </a:ext>
            </a:extLst>
          </p:cNvPr>
          <p:cNvSpPr>
            <a:spLocks noGrp="1"/>
          </p:cNvSpPr>
          <p:nvPr>
            <p:ph type="ctrTitle"/>
          </p:nvPr>
        </p:nvSpPr>
        <p:spPr/>
        <p:txBody>
          <a:bodyPr>
            <a:normAutofit/>
          </a:bodyPr>
          <a:lstStyle/>
          <a:p>
            <a:r>
              <a:rPr lang="en-US" sz="4400" dirty="0"/>
              <a:t>Évaluation de l’efficacité des canaux de distribution</a:t>
            </a:r>
            <a:r>
              <a:rPr lang="en-US" sz="4400"/>
              <a:t/>
            </a:r>
          </a:p>
        </p:txBody>
      </p:sp>
      <p:sp>
        <p:nvSpPr>
          <p:cNvPr id="3" name="Subtitle 2">
            <a:extLst>
              <a:ext uri="{FF2B5EF4-FFF2-40B4-BE49-F238E27FC236}">
                <a16:creationId xmlns:a16="http://schemas.microsoft.com/office/drawing/2014/main" id="{0054FE89-1C3F-0233-2625-E588DAAC88F9}"/>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30EDF54A-3F89-84E5-20A9-E4813FDA4DA6}"/>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1200201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02032"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objectif : Identifier et évaluer le canaux de distribution de un fictional entreprise, classify them, assess their efficacité fondé sur logistique et financial criteria, et créer un efficiency zone carte.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5" name="Prostokąt 4"/>
          <p:cNvSpPr/>
          <p:nvPr/>
        </p:nvSpPr>
        <p:spPr>
          <a:xfrm>
            <a:off x="4050774" y="6111357"/>
            <a:ext cx="7763402" cy="461665"/>
          </a:xfrm>
          <a:prstGeom prst="rect">
            <a:avLst/>
          </a:prstGeom>
        </p:spPr>
        <p:txBody>
          <a:bodyPr wrap="square">
            <a:spAutoFit/>
          </a:bodyPr>
          <a:lstStyle/>
          <a:p>
            <a:pPr algn="r"/>
            <a:r>
              <a:rPr lang="pl-PL" sz="1200" dirty="0">
                <a:latin typeface="Calibri" panose="020F0502020204030204" pitchFamily="34" charset="0"/>
                <a:cs typeface="Calibri" panose="020F0502020204030204" pitchFamily="34" charset="0"/>
              </a:rPr>
              <a:t>M. Odlanicka-Poczobutt, E. Brodnicka : Wyznaczanie stref efektywności kanałów dystrybucji na przykładzie wybranego producenta artykułów spożywczych</a:t>
            </a:r>
            <a:r>
              <a:rPr lang="pl-PL" sz="1200" dirty="0" err="1">
                <a:latin typeface="Calibri" panose="020F0502020204030204" pitchFamily="34" charset="0"/>
                <a:cs typeface="Calibri" panose="020F0502020204030204" pitchFamily="34" charset="0"/>
              </a:rPr>
              <a:t/>
            </a:r>
            <a:r>
              <a:rPr lang="pl-PL" sz="1200" dirty="0">
                <a:latin typeface="Calibri" panose="020F0502020204030204" pitchFamily="34" charset="0"/>
                <a:cs typeface="Calibri" panose="020F0502020204030204" pitchFamily="34" charset="0"/>
              </a:rPr>
              <a:t/>
            </a:r>
          </a:p>
        </p:txBody>
      </p:sp>
      <p:sp>
        <p:nvSpPr>
          <p:cNvPr id="7" name="Prostokąt 6"/>
          <p:cNvSpPr/>
          <p:nvPr/>
        </p:nvSpPr>
        <p:spPr>
          <a:xfrm>
            <a:off x="8133876" y="5890998"/>
            <a:ext cx="3432093" cy="276999"/>
          </a:xfrm>
          <a:prstGeom prst="rect">
            <a:avLst/>
          </a:prstGeom>
        </p:spPr>
        <p:txBody>
          <a:bodyPr wrap="none">
            <a:spAutoFit/>
          </a:bodyPr>
          <a:lstStyle/>
          <a:p>
            <a:r>
              <a:rPr lang="en-US" sz="1200" dirty="0">
                <a:latin typeface="Calibri" panose="020F0502020204030204" pitchFamily="34" charset="0"/>
                <a:cs typeface="Calibri" panose="020F0502020204030204" pitchFamily="34" charset="0"/>
              </a:rPr>
              <a:t>Le exercice était created sur le basis de article :</a:t>
            </a:r>
            <a:r>
              <a:rPr lang="pl-PL" sz="1200" dirty="0">
                <a:latin typeface="Calibri" panose="020F0502020204030204" pitchFamily="34" charset="0"/>
                <a:cs typeface="Calibri" panose="020F0502020204030204" pitchFamily="34" charset="0"/>
              </a:rPr>
              <a:t/>
            </a:r>
          </a:p>
        </p:txBody>
      </p:sp>
      <p:sp>
        <p:nvSpPr>
          <p:cNvPr id="9" name="TextBox 8">
            <a:extLst>
              <a:ext uri="{FF2B5EF4-FFF2-40B4-BE49-F238E27FC236}">
                <a16:creationId xmlns:a16="http://schemas.microsoft.com/office/drawing/2014/main" id="{DDF3CAA8-5C24-7ED6-C53A-A17556BDDEDC}"/>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472819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63932" cy="5282692"/>
          </a:xfrm>
        </p:spPr>
        <p:txBody>
          <a:bodyPr>
            <a:normAutofit lnSpcReduction="10000"/>
          </a:bodyPr>
          <a:lstStyle/>
          <a:p>
            <a:pPr marL="0" indent="0">
              <a:buNone/>
            </a:pPr>
            <a:r>
              <a:rPr lang="en-US" sz="2520" b="1" u="sng" dirty="0">
                <a:latin typeface="Calibri" panose="020F0502020204030204" pitchFamily="34" charset="0"/>
                <a:cs typeface="Calibri" panose="020F0502020204030204" pitchFamily="34" charset="0"/>
              </a:rPr>
              <a:t>Étape 1 : créer une entreprise fictive</a:t>
            </a:r>
            <a:endParaRPr lang="pl-PL" sz="2800" b="1" u="sng" dirty="0">
              <a:latin typeface="Calibri" panose="020F0502020204030204" pitchFamily="34" charset="0"/>
              <a:cs typeface="Calibri" panose="020F0502020204030204" pitchFamily="34" charset="0"/>
            </a:endParaRPr>
          </a:p>
          <a:p>
            <a:pPr marL="0" indent="0">
              <a:buNone/>
            </a:pPr>
            <a:r>
              <a:rPr lang="en-US" sz="2520" b="1" dirty="0">
                <a:latin typeface="Calibri" panose="020F0502020204030204" pitchFamily="34" charset="0"/>
                <a:cs typeface="Calibri" panose="020F0502020204030204" pitchFamily="34" charset="0"/>
              </a:rPr>
              <a:t>Instructions :</a:t>
            </a:r>
            <a:endParaRPr lang="en-US"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1.1 Imaginer un name pour your entreprise et choose le type de produits (e.g., pasta, beverages, cosmetics, clothing).</a:t>
            </a:r>
            <a:r>
              <a:rPr lang="en-US" sz="2800" dirty="0">
                <a:latin typeface="Calibri" panose="020F0502020204030204" pitchFamily="34" charset="0"/>
                <a:cs typeface="Calibri" panose="020F0502020204030204" pitchFamily="34" charset="0"/>
              </a:rPr>
              <a:t/>
            </a:r>
          </a:p>
          <a:p>
            <a:pPr marL="0" indent="0">
              <a:buNone/>
            </a:pPr>
            <a:r>
              <a:rPr lang="pl-PL" sz="2800" dirty="0">
                <a:latin typeface="Calibri" panose="020F0502020204030204" pitchFamily="34" charset="0"/>
                <a:cs typeface="Calibri" panose="020F0502020204030204" pitchFamily="34" charset="0"/>
              </a:rPr>
              <a:t>1.2. Déterminer le number de canaux de distribution à client finals (à least 4–6 channels).</a:t>
            </a:r>
            <a:r>
              <a:rPr lang="en-US"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pPr marL="0" indent="0">
              <a:buNone/>
            </a:pPr>
            <a:r>
              <a:rPr lang="pl-PL" sz="2800" dirty="0">
                <a:latin typeface="Calibri" panose="020F0502020204030204" pitchFamily="34" charset="0"/>
                <a:cs typeface="Calibri" panose="020F0502020204030204" pitchFamily="34" charset="0"/>
              </a:rPr>
              <a:t>1.3. Dessiner un logistique flux schéma pour your channels - un visual representation de comment your produits move du producteur au client final. It helps you comprendre le flux de biens, le rôle de intermédiaires, et le complexity de chaque canal de distribution.</a:t>
            </a:r>
            <a:r>
              <a:rPr lang="en-US" sz="2800" dirty="0">
                <a:latin typeface="Calibri" panose="020F0502020204030204" pitchFamily="34" charset="0"/>
                <a:cs typeface="Calibri" panose="020F0502020204030204" pitchFamily="34" charset="0"/>
              </a:rPr>
              <a:t/>
            </a:r>
            <a:r>
              <a:rPr lang="en-US" sz="2800" b="1" dirty="0">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pPr marL="0" indent="0">
              <a:buNone/>
            </a:pP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4" name="Prostokąt 3"/>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749" y="5885190"/>
            <a:ext cx="3431749"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F2C5D26-5ABB-3FB0-35D0-EDF17E47BF20}"/>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1363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40132" cy="5120640"/>
          </a:xfrm>
        </p:spPr>
        <p:txBody>
          <a:bodyPr>
            <a:normAutofit/>
          </a:bodyPr>
          <a:lstStyle/>
          <a:p>
            <a:pPr marL="0" indent="0">
              <a:buNone/>
            </a:pPr>
            <a:r>
              <a:rPr lang="pl-PL" sz="2520" dirty="0">
                <a:latin typeface="Calibri" panose="020F0502020204030204" pitchFamily="34" charset="0"/>
                <a:cs typeface="Calibri" panose="020F0502020204030204" pitchFamily="34" charset="0"/>
              </a:rPr>
              <a:t>1.3a) Identifier tous steps dans le distribution de your produit :</a:t>
            </a:r>
            <a:r>
              <a:rPr lang="pl-PL" sz="2520" b="1" dirty="0">
                <a:latin typeface="Calibri" panose="020F0502020204030204" pitchFamily="34" charset="0"/>
                <a:cs typeface="Calibri" panose="020F0502020204030204" pitchFamily="34" charset="0"/>
              </a:rPr>
              <a:t/>
            </a: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p>
          <a:p>
            <a:pPr lvl="1"/>
            <a:r>
              <a:rPr lang="pl-PL" sz="2800" dirty="0">
                <a:latin typeface="Calibri" panose="020F0502020204030204" pitchFamily="34" charset="0"/>
                <a:cs typeface="Calibri" panose="020F0502020204030204" pitchFamily="34" charset="0"/>
              </a:rPr>
              <a:t>start avec le producteur / fabricant</a:t>
            </a:r>
            <a:r>
              <a:rPr lang="en-US" sz="2800" dirty="0">
                <a:latin typeface="Calibri" panose="020F0502020204030204" pitchFamily="34" charset="0"/>
                <a:cs typeface="Calibri" panose="020F0502020204030204" pitchFamily="34" charset="0"/>
              </a:rPr>
              <a:t/>
            </a:r>
            <a:r>
              <a:rPr lang="pl-PL" sz="2800" b="1" dirty="0">
                <a:latin typeface="Calibri" panose="020F0502020204030204" pitchFamily="34" charset="0"/>
                <a:cs typeface="Calibri" panose="020F0502020204030204" pitchFamily="34" charset="0"/>
              </a:rPr>
              <a:t/>
            </a:r>
            <a:r>
              <a:rPr lang="en-US" sz="2800" b="1" dirty="0" err="1">
                <a:latin typeface="Calibri" panose="020F0502020204030204" pitchFamily="34" charset="0"/>
                <a:cs typeface="Calibri" panose="020F0502020204030204" pitchFamily="34" charset="0"/>
              </a:rPr>
              <a:t/>
            </a:r>
            <a:r>
              <a:rPr lang="en-US" sz="2800" b="1" dirty="0">
                <a:latin typeface="Calibri" panose="020F0502020204030204" pitchFamily="34" charset="0"/>
                <a:cs typeface="Calibri" panose="020F0502020204030204" pitchFamily="34" charset="0"/>
              </a:rPr>
              <a:t/>
            </a:r>
            <a:r>
              <a:rPr lang="pl-PL" sz="2800" b="1" dirty="0">
                <a:latin typeface="Calibri" panose="020F0502020204030204" pitchFamily="34" charset="0"/>
                <a:cs typeface="Calibri" panose="020F0502020204030204" pitchFamily="34" charset="0"/>
              </a:rPr>
              <a:t/>
            </a:r>
            <a:r>
              <a:rPr lang="en-US" sz="2800" b="1" dirty="0" err="1">
                <a:latin typeface="Calibri" panose="020F0502020204030204" pitchFamily="34" charset="0"/>
                <a:cs typeface="Calibri" panose="020F0502020204030204" pitchFamily="34" charset="0"/>
              </a:rPr>
              <a:t/>
            </a:r>
            <a:endParaRPr lang="en-US" sz="2800" dirty="0">
              <a:latin typeface="Calibri" panose="020F0502020204030204" pitchFamily="34" charset="0"/>
              <a:cs typeface="Calibri" panose="020F0502020204030204" pitchFamily="34" charset="0"/>
            </a:endParaRPr>
          </a:p>
          <a:p>
            <a:pPr lvl="1"/>
            <a:r>
              <a:rPr lang="pl-PL" sz="2520" dirty="0">
                <a:latin typeface="Calibri" panose="020F0502020204030204" pitchFamily="34" charset="0"/>
                <a:cs typeface="Calibri" panose="020F0502020204030204" pitchFamily="34" charset="0"/>
              </a:rPr>
              <a:t>inclure tous intermédiaires such comme distributeurs, grossistes, détaillants, agents.</a:t>
            </a:r>
            <a:r>
              <a:rPr lang="en-US" sz="2520" dirty="0" err="1">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r>
              <a:rPr lang="pl-PL" sz="2520" b="1" dirty="0">
                <a:latin typeface="Calibri" panose="020F0502020204030204" pitchFamily="34" charset="0"/>
                <a:cs typeface="Calibri" panose="020F0502020204030204" pitchFamily="34" charset="0"/>
              </a:rPr>
              <a:t/>
            </a:r>
            <a:r>
              <a:rPr lang="en-US" sz="2520" b="1" dirty="0" err="1">
                <a:latin typeface="Calibri" panose="020F0502020204030204" pitchFamily="34" charset="0"/>
                <a:cs typeface="Calibri" panose="020F0502020204030204" pitchFamily="34" charset="0"/>
              </a:rPr>
              <a:t/>
            </a:r>
            <a:r>
              <a:rPr lang="en-US" sz="2520" b="1" dirty="0">
                <a:latin typeface="Calibri" panose="020F0502020204030204" pitchFamily="34" charset="0"/>
                <a:cs typeface="Calibri" panose="020F0502020204030204" pitchFamily="34" charset="0"/>
              </a:rPr>
              <a:t/>
            </a:r>
            <a:r>
              <a:rPr lang="pl-PL" sz="2520" b="1" dirty="0">
                <a:latin typeface="Calibri" panose="020F0502020204030204" pitchFamily="34" charset="0"/>
                <a:cs typeface="Calibri" panose="020F0502020204030204" pitchFamily="34" charset="0"/>
              </a:rPr>
              <a:t/>
            </a:r>
            <a:r>
              <a:rPr lang="en-US" sz="2520" b="1" dirty="0" err="1">
                <a:latin typeface="Calibri" panose="020F0502020204030204" pitchFamily="34" charset="0"/>
                <a:cs typeface="Calibri" panose="020F0502020204030204" pitchFamily="34" charset="0"/>
              </a:rPr>
              <a:t/>
            </a:r>
            <a:r>
              <a:rPr lang="en-US" sz="2520" b="1" dirty="0">
                <a:latin typeface="Calibri" panose="020F0502020204030204" pitchFamily="34" charset="0"/>
                <a:cs typeface="Calibri" panose="020F0502020204030204" pitchFamily="34" charset="0"/>
              </a:rPr>
              <a:t/>
            </a:r>
            <a:r>
              <a:rPr lang="pl-PL" sz="2520" b="1" dirty="0">
                <a:latin typeface="Calibri" panose="020F0502020204030204" pitchFamily="34" charset="0"/>
                <a:cs typeface="Calibri" panose="020F0502020204030204" pitchFamily="34" charset="0"/>
              </a:rPr>
              <a:t/>
            </a:r>
            <a:r>
              <a:rPr lang="en-US" sz="2520" b="1" dirty="0" err="1">
                <a:latin typeface="Calibri" panose="020F0502020204030204" pitchFamily="34" charset="0"/>
                <a:cs typeface="Calibri" panose="020F0502020204030204" pitchFamily="34" charset="0"/>
              </a:rPr>
              <a:t/>
            </a:r>
            <a:r>
              <a:rPr lang="en-US" sz="2520" b="1" dirty="0">
                <a:latin typeface="Calibri" panose="020F0502020204030204" pitchFamily="34" charset="0"/>
                <a:cs typeface="Calibri" panose="020F0502020204030204" pitchFamily="34" charset="0"/>
              </a:rPr>
              <a:t/>
            </a:r>
            <a:r>
              <a:rPr lang="pl-PL" sz="2520" b="1" dirty="0">
                <a:latin typeface="Calibri" panose="020F0502020204030204" pitchFamily="34" charset="0"/>
                <a:cs typeface="Calibri" panose="020F0502020204030204" pitchFamily="34" charset="0"/>
              </a:rPr>
              <a:t/>
            </a: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p>
          <a:p>
            <a:pPr lvl="1"/>
            <a:r>
              <a:rPr lang="pl-PL" sz="2800" dirty="0" err="1">
                <a:latin typeface="Calibri" panose="020F0502020204030204" pitchFamily="34" charset="0"/>
                <a:cs typeface="Calibri" panose="020F0502020204030204" pitchFamily="34" charset="0"/>
              </a:rPr>
              <a:t>ednd avec le client final (individuel ou entreprise).</a:t>
            </a:r>
            <a:r>
              <a:rPr lang="en-US" sz="2800" dirty="0" err="1">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r>
              <a:rPr lang="pl-PL" sz="2800" b="1" dirty="0">
                <a:latin typeface="Calibri" panose="020F0502020204030204" pitchFamily="34" charset="0"/>
                <a:cs typeface="Calibri" panose="020F0502020204030204" pitchFamily="34" charset="0"/>
              </a:rPr>
              <a:t/>
            </a:r>
            <a:r>
              <a:rPr lang="en-US" sz="2800" b="1" dirty="0" err="1">
                <a:latin typeface="Calibri" panose="020F0502020204030204" pitchFamily="34" charset="0"/>
                <a:cs typeface="Calibri" panose="020F0502020204030204" pitchFamily="34" charset="0"/>
              </a:rPr>
              <a:t/>
            </a:r>
            <a:r>
              <a:rPr lang="en-US" sz="2800" b="1" dirty="0">
                <a:latin typeface="Calibri" panose="020F0502020204030204" pitchFamily="34" charset="0"/>
                <a:cs typeface="Calibri" panose="020F0502020204030204" pitchFamily="34" charset="0"/>
              </a:rPr>
              <a:t/>
            </a:r>
            <a:r>
              <a:rPr lang="pl-PL" sz="2800" b="1" dirty="0">
                <a:latin typeface="Calibri" panose="020F0502020204030204" pitchFamily="34" charset="0"/>
                <a:cs typeface="Calibri" panose="020F0502020204030204" pitchFamily="34" charset="0"/>
              </a:rPr>
              <a:t/>
            </a:r>
            <a:r>
              <a:rPr lang="en-US" sz="2800" b="1" dirty="0" err="1">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pPr marL="0" indent="0">
              <a:buNone/>
            </a:pPr>
            <a:r>
              <a:rPr lang="pl-PL" sz="2520" dirty="0">
                <a:latin typeface="Calibri" panose="020F0502020204030204" pitchFamily="34" charset="0"/>
                <a:cs typeface="Calibri" panose="020F0502020204030204" pitchFamily="34" charset="0"/>
              </a:rPr>
              <a:t>1.3b) Represent chaque step comme un box ou node.</a:t>
            </a:r>
            <a:r>
              <a:rPr lang="en-US" sz="2520" b="1" dirty="0">
                <a:latin typeface="Calibri" panose="020F0502020204030204" pitchFamily="34" charset="0"/>
                <a:cs typeface="Calibri" panose="020F0502020204030204" pitchFamily="34" charset="0"/>
              </a:rPr>
              <a:t/>
            </a:r>
            <a:r>
              <a:rPr lang="en-US" sz="2520" dirty="0">
                <a:latin typeface="Calibri" panose="020F0502020204030204" pitchFamily="34" charset="0"/>
                <a:cs typeface="Calibri" panose="020F0502020204030204" pitchFamily="34" charset="0"/>
              </a:rPr>
              <a:t/>
            </a:r>
          </a:p>
          <a:p>
            <a:pPr marL="0" indent="0">
              <a:buNone/>
            </a:pPr>
            <a:r>
              <a:rPr lang="pl-PL" sz="2800" dirty="0">
                <a:latin typeface="Calibri" panose="020F0502020204030204" pitchFamily="34" charset="0"/>
                <a:cs typeface="Calibri" panose="020F0502020204030204" pitchFamily="34" charset="0"/>
              </a:rPr>
              <a:t>1.3c) Utiliser arrows à show le flux de biens de one step au next - arrows indiquer le direction de produit mouvement.</a:t>
            </a:r>
            <a:r>
              <a:rPr lang="pl-PL" sz="2800" b="1" dirty="0">
                <a:latin typeface="Calibri" panose="020F0502020204030204" pitchFamily="34" charset="0"/>
                <a:cs typeface="Calibri" panose="020F0502020204030204" pitchFamily="34" charset="0"/>
              </a:rPr>
              <a:t/>
            </a:r>
            <a:r>
              <a:rPr lang="en-US" sz="2800" b="1" dirty="0">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en-US" sz="2800" dirty="0" err="1">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749" y="613919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95C2DB4-A9E8-33D3-429B-B51663FA465E}"/>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3494576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lnSpcReduction="10000"/>
          </a:bodyPr>
          <a:lstStyle/>
          <a:p>
            <a:pPr marL="0" indent="0">
              <a:buNone/>
            </a:pPr>
            <a:r>
              <a:rPr lang="pl-PL" sz="2800" dirty="0">
                <a:latin typeface="Calibri" panose="020F0502020204030204" pitchFamily="34" charset="0"/>
                <a:cs typeface="Calibri" panose="020F0502020204030204" pitchFamily="34" charset="0"/>
              </a:rPr>
              <a:t>1.4. Pour chaque channel, indiquer its type et justify your choice :</a:t>
            </a:r>
            <a:r>
              <a:rPr lang="en-US" sz="2800" dirty="0">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pl-PL" sz="2800" dirty="0" err="1">
                <a:latin typeface="Calibri" panose="020F0502020204030204" pitchFamily="34" charset="0"/>
                <a:cs typeface="Calibri" panose="020F0502020204030204" pitchFamily="34" charset="0"/>
              </a:rPr>
              <a:t/>
            </a:r>
            <a:r>
              <a:rPr lang="pl-PL" sz="2800" dirty="0">
                <a:latin typeface="Calibri" panose="020F0502020204030204" pitchFamily="34" charset="0"/>
                <a:cs typeface="Calibri" panose="020F0502020204030204" pitchFamily="34" charset="0"/>
              </a:rPr>
              <a:t/>
            </a:r>
            <a:r>
              <a:rPr lang="en-US" sz="2800" dirty="0">
                <a:latin typeface="Calibri" panose="020F0502020204030204" pitchFamily="34" charset="0"/>
                <a:cs typeface="Calibri" panose="020F0502020204030204" pitchFamily="34" charset="0"/>
              </a:rPr>
              <a:t/>
            </a:r>
          </a:p>
          <a:p>
            <a:pPr lvl="1"/>
            <a:r>
              <a:rPr lang="en-US" sz="2600" dirty="0">
                <a:latin typeface="Calibri" panose="020F0502020204030204" pitchFamily="34" charset="0"/>
                <a:cs typeface="Calibri" panose="020F0502020204030204" pitchFamily="34" charset="0"/>
              </a:rPr>
              <a:t>whether it est direct ou indirect,</a:t>
            </a:r>
            <a:r>
              <a:rPr lang="en-US" sz="2600" b="1" dirty="0">
                <a:latin typeface="Calibri" panose="020F0502020204030204" pitchFamily="34" charset="0"/>
                <a:cs typeface="Calibri" panose="020F0502020204030204" pitchFamily="34" charset="0"/>
              </a:rPr>
              <a:t/>
            </a:r>
            <a:r>
              <a:rPr lang="en-US" sz="2600" dirty="0">
                <a:latin typeface="Calibri" panose="020F0502020204030204" pitchFamily="34" charset="0"/>
                <a:cs typeface="Calibri" panose="020F0502020204030204" pitchFamily="34" charset="0"/>
              </a:rPr>
              <a:t/>
            </a:r>
          </a:p>
          <a:p>
            <a:pPr lvl="1"/>
            <a:r>
              <a:rPr lang="en-US" sz="2600" b="1" dirty="0">
                <a:latin typeface="Calibri" panose="020F0502020204030204" pitchFamily="34" charset="0"/>
                <a:cs typeface="Calibri" panose="020F0502020204030204" pitchFamily="34" charset="0"/>
              </a:rPr>
              <a:t>court/long,</a:t>
            </a:r>
            <a:r>
              <a:rPr lang="en-US" sz="2600" dirty="0">
                <a:latin typeface="Calibri" panose="020F0502020204030204" pitchFamily="34" charset="0"/>
                <a:cs typeface="Calibri" panose="020F0502020204030204" pitchFamily="34" charset="0"/>
              </a:rPr>
              <a:t/>
            </a:r>
          </a:p>
          <a:p>
            <a:pPr lvl="1"/>
            <a:r>
              <a:rPr lang="en-US" sz="2340" b="1" dirty="0">
                <a:latin typeface="Calibri" panose="020F0502020204030204" pitchFamily="34" charset="0"/>
                <a:cs typeface="Calibri" panose="020F0502020204030204" pitchFamily="34" charset="0"/>
              </a:rPr>
              <a:t>étroites/large,</a:t>
            </a:r>
            <a:r>
              <a:rPr lang="en-US" sz="2340" dirty="0">
                <a:latin typeface="Calibri" panose="020F0502020204030204" pitchFamily="34" charset="0"/>
                <a:cs typeface="Calibri" panose="020F0502020204030204" pitchFamily="34" charset="0"/>
              </a:rPr>
              <a:t/>
            </a:r>
          </a:p>
          <a:p>
            <a:pPr lvl="1"/>
            <a:r>
              <a:rPr lang="en-US" sz="2340" dirty="0">
                <a:latin typeface="Calibri" panose="020F0502020204030204" pitchFamily="34" charset="0"/>
                <a:cs typeface="Calibri" panose="020F0502020204030204" pitchFamily="34" charset="0"/>
              </a:rPr>
              <a:t>integration type : e.g., conventionnel, contractuel, verticalement integrated.</a:t>
            </a:r>
            <a:r>
              <a:rPr lang="en-US" sz="2340" b="1" dirty="0">
                <a:latin typeface="Calibri" panose="020F0502020204030204" pitchFamily="34" charset="0"/>
                <a:cs typeface="Calibri" panose="020F0502020204030204" pitchFamily="34" charset="0"/>
              </a:rPr>
              <a:t/>
            </a:r>
            <a:r>
              <a:rPr lang="en-US" sz="2340" dirty="0">
                <a:latin typeface="Calibri" panose="020F0502020204030204" pitchFamily="34" charset="0"/>
                <a:cs typeface="Calibri" panose="020F0502020204030204" pitchFamily="34" charset="0"/>
              </a:rPr>
              <a:t/>
            </a:r>
            <a:endParaRPr lang="pl-PL" sz="2600" dirty="0">
              <a:latin typeface="Calibri" panose="020F0502020204030204" pitchFamily="34" charset="0"/>
              <a:cs typeface="Calibri" panose="020F0502020204030204" pitchFamily="34" charset="0"/>
            </a:endParaRPr>
          </a:p>
          <a:p>
            <a:pPr marL="502920" lvl="1" indent="0">
              <a:buNone/>
            </a:pPr>
            <a:endParaRPr lang="pl-PL" sz="2600" b="1" dirty="0">
              <a:latin typeface="Calibri" panose="020F0502020204030204" pitchFamily="34" charset="0"/>
              <a:cs typeface="Calibri" panose="020F0502020204030204" pitchFamily="34" charset="0"/>
            </a:endParaRPr>
          </a:p>
          <a:p>
            <a:pPr marL="502920" lvl="1" indent="0">
              <a:buNone/>
            </a:pPr>
            <a:r>
              <a:rPr lang="en-US" sz="2600" b="1" dirty="0">
                <a:latin typeface="Calibri" panose="020F0502020204030204" pitchFamily="34" charset="0"/>
                <a:cs typeface="Calibri" panose="020F0502020204030204" pitchFamily="34" charset="0"/>
              </a:rPr>
              <a:t>Tip pour Students : Always fournir evidence de your flux schéma à justify your classification. Le justification peut être fondé sur le number de intermédiaires, le propriété de produits, le portée de cooperation, ou le size et reach du channel.</a:t>
            </a:r>
            <a:r>
              <a:rPr lang="en-US" sz="2600" dirty="0">
                <a:latin typeface="Calibri" panose="020F0502020204030204" pitchFamily="34" charset="0"/>
                <a:cs typeface="Calibri" panose="020F0502020204030204" pitchFamily="34" charset="0"/>
              </a:rPr>
              <a:t/>
            </a:r>
            <a:r>
              <a:rPr lang="en-US" sz="2600" b="1" dirty="0">
                <a:latin typeface="Calibri" panose="020F0502020204030204" pitchFamily="34" charset="0"/>
                <a:cs typeface="Calibri" panose="020F0502020204030204" pitchFamily="34" charset="0"/>
              </a:rPr>
              <a:t/>
            </a:r>
            <a:r>
              <a:rPr lang="en-US" sz="2600" dirty="0">
                <a:latin typeface="Calibri" panose="020F0502020204030204" pitchFamily="34" charset="0"/>
                <a:cs typeface="Calibri" panose="020F0502020204030204" pitchFamily="34" charset="0"/>
              </a:rPr>
              <a:t/>
            </a:r>
          </a:p>
        </p:txBody>
      </p:sp>
      <p:sp>
        <p:nvSpPr>
          <p:cNvPr id="4" name="Prostokąt 3"/>
          <p:cNvSpPr/>
          <p:nvPr/>
        </p:nvSpPr>
        <p:spPr>
          <a:xfrm>
            <a:off x="4051300" y="3657600"/>
            <a:ext cx="7112000" cy="2349500"/>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Évaluation de l’efficacité des canaux de distribution</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20"/>
          <p:cNvSpPr txBox="1"/>
          <p:nvPr/>
        </p:nvSpPr>
        <p:spPr>
          <a:xfrm>
            <a:off x="-14909"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r>
              <a:rPr lang="pl-PL" sz="2520" b="1" dirty="0" err="1">
                <a:solidFill>
                  <a:schemeClr val="bg1"/>
                </a:solidFill>
                <a:latin typeface="Calibri" panose="020F0502020204030204" pitchFamily="34" charset="0"/>
                <a:cs typeface="Calibri" panose="020F0502020204030204" pitchFamily="34" charset="0"/>
              </a:rPr>
              <a:t/>
            </a:r>
            <a:endParaRPr lang="pl-PL" sz="2800" b="1"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0B29992-75D9-F7CF-722F-E10B1B429707}"/>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TRAVAUX PRATIQUES</a:t>
            </a:r>
          </a:p>
        </p:txBody>
      </p:sp>
    </p:spTree>
    <p:extLst>
      <p:ext uri="{BB962C8B-B14F-4D97-AF65-F5344CB8AC3E}">
        <p14:creationId xmlns:p14="http://schemas.microsoft.com/office/powerpoint/2010/main" val="2766926993"/>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D354D-ECD0-43B2-94F9-B7028980A324}">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80E4D07A-A745-4E13-AFCE-159AFB600470}"/>
</file>

<file path=docProps/app.xml><?xml version="1.0" encoding="utf-8"?>
<Properties xmlns="http://schemas.openxmlformats.org/officeDocument/2006/extended-properties" xmlns:vt="http://schemas.openxmlformats.org/officeDocument/2006/docPropsVTypes">
  <Template>Ramka</Template>
  <TotalTime>5479</TotalTime>
  <Words>1836</Words>
  <Application>Microsoft Office PowerPoint</Application>
  <PresentationFormat>Widescreen</PresentationFormat>
  <Paragraphs>225</Paragraphs>
  <Slides>27</Slides>
  <Notes>24</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Ramka</vt:lpstr>
      <vt:lpstr>21_BasicWhite</vt:lpstr>
      <vt:lpstr>Introduction to Distribution Part 3</vt:lpstr>
      <vt:lpstr>Road Transportation Systems Engineering Development in the Sub-Saharan Africa – Modern EU Master Programme &amp; Capacity Building</vt:lpstr>
      <vt:lpstr>PowerPoint Presentation</vt:lpstr>
      <vt:lpstr>  Introduction to Distribution</vt:lpstr>
      <vt:lpstr>Evaluation of the effectiveness of distribution channels </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124</cp:revision>
  <dcterms:created xsi:type="dcterms:W3CDTF">2026-01-05T11:08:08Z</dcterms:created>
  <dcterms:modified xsi:type="dcterms:W3CDTF">2026-05-08T07:54:15Z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