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5"/>
  </p:notesMasterIdLst>
  <p:handoutMasterIdLst>
    <p:handoutMasterId r:id="rId46"/>
  </p:handoutMasterIdLst>
  <p:sldIdLst>
    <p:sldId id="306" r:id="rId6"/>
    <p:sldId id="307" r:id="rId7"/>
    <p:sldId id="399" r:id="rId8"/>
    <p:sldId id="320" r:id="rId9"/>
    <p:sldId id="392" r:id="rId10"/>
    <p:sldId id="326" r:id="rId11"/>
    <p:sldId id="325" r:id="rId12"/>
    <p:sldId id="328" r:id="rId13"/>
    <p:sldId id="393" r:id="rId14"/>
    <p:sldId id="331" r:id="rId15"/>
    <p:sldId id="332" r:id="rId16"/>
    <p:sldId id="333" r:id="rId17"/>
    <p:sldId id="354" r:id="rId18"/>
    <p:sldId id="394" r:id="rId19"/>
    <p:sldId id="357" r:id="rId20"/>
    <p:sldId id="335" r:id="rId21"/>
    <p:sldId id="356" r:id="rId22"/>
    <p:sldId id="358" r:id="rId23"/>
    <p:sldId id="395" r:id="rId24"/>
    <p:sldId id="339" r:id="rId25"/>
    <p:sldId id="340" r:id="rId26"/>
    <p:sldId id="341" r:id="rId27"/>
    <p:sldId id="359" r:id="rId28"/>
    <p:sldId id="363" r:id="rId29"/>
    <p:sldId id="364" r:id="rId30"/>
    <p:sldId id="365" r:id="rId31"/>
    <p:sldId id="396" r:id="rId32"/>
    <p:sldId id="366" r:id="rId33"/>
    <p:sldId id="367" r:id="rId34"/>
    <p:sldId id="368" r:id="rId35"/>
    <p:sldId id="369" r:id="rId36"/>
    <p:sldId id="370" r:id="rId37"/>
    <p:sldId id="371" r:id="rId38"/>
    <p:sldId id="397" r:id="rId39"/>
    <p:sldId id="347" r:id="rId40"/>
    <p:sldId id="348" r:id="rId41"/>
    <p:sldId id="349" r:id="rId42"/>
    <p:sldId id="361" r:id="rId43"/>
    <p:sldId id="400" r:id="rId4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E7284B-906E-4C2B-A183-3996AAF24327}" v="2" dt="2026-05-04T16:24:05.73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37" autoAdjust="0"/>
  </p:normalViewPr>
  <p:slideViewPr>
    <p:cSldViewPr snapToGrid="0">
      <p:cViewPr varScale="1">
        <p:scale>
          <a:sx n="121" d="100"/>
          <a:sy n="121" d="100"/>
        </p:scale>
        <p:origin x="108" y="4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04T16:24:12.423" v="1" actId="700"/>
      <pc:docMkLst>
        <pc:docMk/>
      </pc:docMkLst>
      <pc:sldChg chg="mod modClrScheme chgLayout">
        <pc:chgData name="Wojciech Kustra" userId="afebd3d0-216b-4c4f-8992-1bf1fda6d5e8" providerId="ADAL" clId="{1D307E72-7901-4E61-A01B-3C4232ABCF63}" dt="2026-05-04T16:24:12.423" v="1" actId="700"/>
        <pc:sldMkLst>
          <pc:docMk/>
          <pc:sldMk cId="2642866930" sldId="307"/>
        </pc:sldMkLst>
      </pc:sldChg>
      <pc:sldMasterChg chg="modSldLayout">
        <pc:chgData name="Wojciech Kustra" userId="afebd3d0-216b-4c4f-8992-1bf1fda6d5e8" providerId="ADAL" clId="{1D307E72-7901-4E61-A01B-3C4232ABCF63}" dt="2026-05-04T16:24:05.100" v="0" actId="478"/>
        <pc:sldMasterMkLst>
          <pc:docMk/>
          <pc:sldMasterMk cId="0" sldId="2147483648"/>
        </pc:sldMasterMkLst>
        <pc:sldLayoutChg chg="delSp">
          <pc:chgData name="Wojciech Kustra" userId="afebd3d0-216b-4c4f-8992-1bf1fda6d5e8" providerId="ADAL" clId="{1D307E72-7901-4E61-A01B-3C4232ABCF63}" dt="2026-05-04T16:24:05.100" v="0" actId="478"/>
          <pc:sldLayoutMkLst>
            <pc:docMk/>
            <pc:sldMasterMk cId="0" sldId="2147483648"/>
            <pc:sldLayoutMk cId="0" sldId="2147483650"/>
          </pc:sldLayoutMkLst>
          <pc:picChg chg="del">
            <ac:chgData name="Wojciech Kustra" userId="afebd3d0-216b-4c4f-8992-1bf1fda6d5e8" providerId="ADAL" clId="{1D307E72-7901-4E61-A01B-3C4232ABCF63}" dt="2026-05-04T16:24:05.100"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70130754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4203348117"/>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95" r:id="rId3"/>
    <p:sldLayoutId id="2147483679" r:id="rId4"/>
    <p:sldLayoutId id="2147483678" r:id="rId5"/>
    <p:sldLayoutId id="2147483680" r:id="rId6"/>
    <p:sldLayoutId id="2147483682" r:id="rId7"/>
    <p:sldLayoutId id="2147483683" r:id="rId8"/>
    <p:sldLayoutId id="2147483684"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Microsoft_Excel" TargetMode="External"/><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2: Transport Data Collection and Management</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Lecture </a:t>
            </a:r>
            <a:r>
              <a:rPr lang="en-US" sz="2800" dirty="0">
                <a:solidFill>
                  <a:srgbClr val="0070C0"/>
                </a:solidFill>
                <a:highlight>
                  <a:srgbClr val="FFFF00"/>
                </a:highlight>
              </a:rPr>
              <a:t>9</a:t>
            </a:r>
            <a:r>
              <a:rPr lang="pl-PL" sz="2800" dirty="0">
                <a:solidFill>
                  <a:srgbClr val="0070C0"/>
                </a:solidFill>
                <a:highlight>
                  <a:srgbClr val="FFFF00"/>
                </a:highlight>
              </a:rPr>
              <a:t>: Data Visualization in Transportation</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63421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Purpose of Data Visualization</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485949" y="1695396"/>
            <a:ext cx="6822822"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Raw transport data is often overwhelming. DV transforms complex spreadsheets, logs, and simulation outputs into digestible visuals.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Good visualizations reduce cognitive load, highlight key metrics, and help readers quickly grasp trends, anomalies, or patterns.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Instead of showing 1,000 rows of trip records, use a heatmap to reveal peak usage zones and times.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"If you can't explain it simply, you don't understand it well enough." </a:t>
            </a:r>
            <a:r>
              <a:rPr lang="en-US" sz="1600" dirty="0">
                <a:solidFill>
                  <a:sysClr val="windowText" lastClr="000000"/>
                </a:solidFill>
                <a:latin typeface="Arial"/>
                <a:cs typeface="Arial"/>
              </a:rPr>
              <a:t>— Albert Einstein (applies to visuals too!)</a:t>
            </a:r>
            <a:endParaRPr lang="en-GB" sz="1600"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50DC223F-880A-DBFA-A616-F585B397E5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4771" y="2169623"/>
            <a:ext cx="4281280" cy="335664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BCDEB92-C5AA-4054-D429-0321383F0D4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Communicating Complex Information Simply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24A4E5E-232E-DF0F-A03A-B1A436F6423E}"/>
              </a:ext>
            </a:extLst>
          </p:cNvPr>
          <p:cNvSpPr txBox="1">
            <a:spLocks noGrp="1"/>
          </p:cNvSpPr>
          <p:nvPr>
            <p:ph type="ftr" sz="quarter" idx="5"/>
          </p:nvPr>
        </p:nvSpPr>
        <p:spPr>
          <a:xfrm>
            <a:off x="763501" y="6349505"/>
            <a:ext cx="307972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A4A08DC0-E7ED-0B2B-57B2-E003AC653A1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40566" y="1597570"/>
            <a:ext cx="5605071" cy="450541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Visuals help engineers and planners: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Identify congestion hotspots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Compare infrastructure performance over time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Evaluate policy interventions (e.g., new bike lanes, BRT systems)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Dashboards and visual summaries are used to prioritize investments and plan for future demand.</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Visualizing traffic flow changes before and after signal optimization using line graphs and bar charts</a:t>
            </a:r>
            <a:r>
              <a:rPr lang="en-US" sz="1600" b="1" dirty="0">
                <a:solidFill>
                  <a:sysClr val="windowText" lastClr="000000"/>
                </a:solidFill>
                <a:latin typeface="Arial"/>
                <a:cs typeface="Arial"/>
              </a:rPr>
              <a:t>.</a:t>
            </a:r>
            <a:endParaRPr lang="en-GB" sz="1600" dirty="0">
              <a:solidFill>
                <a:sysClr val="windowText" lastClr="000000"/>
              </a:solidFill>
              <a:latin typeface="Arial"/>
              <a:cs typeface="Arial"/>
            </a:endParaRPr>
          </a:p>
        </p:txBody>
      </p:sp>
      <p:pic>
        <p:nvPicPr>
          <p:cNvPr id="2050" name="Picture 2">
            <a:extLst>
              <a:ext uri="{FF2B5EF4-FFF2-40B4-BE49-F238E27FC236}">
                <a16:creationId xmlns:a16="http://schemas.microsoft.com/office/drawing/2014/main" id="{C5B50281-B090-C0A0-C22A-0912623541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7228" y="2065804"/>
            <a:ext cx="4727052" cy="322349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EB33668-5E50-442F-3B87-C4F668D43E0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Supporting Decision-Making in Transport Planning</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837D39F8-3287-6C80-AD15-AB0C9A699B33}"/>
              </a:ext>
            </a:extLst>
          </p:cNvPr>
          <p:cNvSpPr txBox="1">
            <a:spLocks noGrp="1"/>
          </p:cNvSpPr>
          <p:nvPr>
            <p:ph type="title"/>
          </p:nvPr>
        </p:nvSpPr>
        <p:spPr>
          <a:xfrm>
            <a:off x="726280" y="412869"/>
            <a:ext cx="63421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Purpose of Data Visualization</a:t>
            </a:r>
            <a:endParaRPr sz="2400" b="1" spc="-13" dirty="0">
              <a:solidFill>
                <a:schemeClr val="bg1"/>
              </a:solidFill>
            </a:endParaRPr>
          </a:p>
        </p:txBody>
      </p:sp>
      <p:sp>
        <p:nvSpPr>
          <p:cNvPr id="10" name="object 6">
            <a:extLst>
              <a:ext uri="{FF2B5EF4-FFF2-40B4-BE49-F238E27FC236}">
                <a16:creationId xmlns:a16="http://schemas.microsoft.com/office/drawing/2014/main" id="{BC151BAE-D1F1-C93A-2421-B1903E71D891}"/>
              </a:ext>
            </a:extLst>
          </p:cNvPr>
          <p:cNvSpPr txBox="1">
            <a:spLocks noGrp="1"/>
          </p:cNvSpPr>
          <p:nvPr>
            <p:ph type="ftr" sz="quarter" idx="5"/>
          </p:nvPr>
        </p:nvSpPr>
        <p:spPr>
          <a:xfrm>
            <a:off x="763501" y="6349505"/>
            <a:ext cx="3086604"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254AC357-05C6-0024-38BB-08135DE06AE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4234440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26280" y="1415215"/>
            <a:ext cx="5957708" cy="48875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Transport systems involve many stakeholders: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Planners, operators, local government, commuters, freight companies, etc.</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Visualization makes it easier to:</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Present data in public consultations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Build transparency and trust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Support non-technical audiences in understanding mobility challenges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of interactive dashboards during urban mobility projects to show how different districts are affected.</a:t>
            </a:r>
            <a:endParaRPr lang="en-GB" sz="1600"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0FDFC09F-9B29-C72B-3CB3-7604A41F6F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45172" y="1552742"/>
            <a:ext cx="3909971" cy="463913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BEB36EA-AE3E-8621-6614-C12A49BF948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Enhancing Stakeholder Engagement</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11C86991-08B8-2342-1890-0280C3DE6FFF}"/>
              </a:ext>
            </a:extLst>
          </p:cNvPr>
          <p:cNvSpPr txBox="1">
            <a:spLocks noGrp="1"/>
          </p:cNvSpPr>
          <p:nvPr>
            <p:ph type="title"/>
          </p:nvPr>
        </p:nvSpPr>
        <p:spPr>
          <a:xfrm>
            <a:off x="726280" y="412869"/>
            <a:ext cx="63421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Purpose of Data Visualization</a:t>
            </a:r>
            <a:endParaRPr sz="2400" b="1" spc="-13" dirty="0">
              <a:solidFill>
                <a:schemeClr val="bg1"/>
              </a:solidFill>
            </a:endParaRPr>
          </a:p>
        </p:txBody>
      </p:sp>
      <p:sp>
        <p:nvSpPr>
          <p:cNvPr id="10" name="object 6">
            <a:extLst>
              <a:ext uri="{FF2B5EF4-FFF2-40B4-BE49-F238E27FC236}">
                <a16:creationId xmlns:a16="http://schemas.microsoft.com/office/drawing/2014/main" id="{F4D7D365-AF76-A002-C476-92774667EE0E}"/>
              </a:ext>
            </a:extLst>
          </p:cNvPr>
          <p:cNvSpPr txBox="1">
            <a:spLocks noGrp="1"/>
          </p:cNvSpPr>
          <p:nvPr>
            <p:ph type="ftr" sz="quarter" idx="5"/>
          </p:nvPr>
        </p:nvSpPr>
        <p:spPr>
          <a:xfrm>
            <a:off x="763501" y="6349505"/>
            <a:ext cx="305222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7559EB9C-EB88-B43F-14D2-A70789812F9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131714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43A8C-C338-E253-8973-341E2BF6EE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571CF2-2AFD-46E2-A91E-8AF4121E693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7D1A9B85-6DC0-08C5-A085-CF7AD8F4FAC4}"/>
              </a:ext>
            </a:extLst>
          </p:cNvPr>
          <p:cNvSpPr txBox="1"/>
          <p:nvPr/>
        </p:nvSpPr>
        <p:spPr>
          <a:xfrm>
            <a:off x="726280" y="1372526"/>
            <a:ext cx="5306196" cy="49132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Traffic:</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Real-time congestion maps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Signal optimization charts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Speed profiles using line plots (Python: Matplotlib or Seaborn)</a:t>
            </a: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Transit: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Ridership heatmaps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Route performance KPIs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Passenger flow Sankey diagrams (Python: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a:t>
            </a: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Infrastructure: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Bridge condition visualizations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Road network age vs maintenance costs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Visualizing crash locations on GIS maps</a:t>
            </a:r>
            <a:endParaRPr lang="en-GB" sz="1600" dirty="0">
              <a:solidFill>
                <a:sysClr val="windowText" lastClr="000000"/>
              </a:solidFill>
              <a:latin typeface="Arial"/>
              <a:cs typeface="Arial"/>
            </a:endParaRPr>
          </a:p>
        </p:txBody>
      </p:sp>
      <p:pic>
        <p:nvPicPr>
          <p:cNvPr id="4100" name="Picture 4">
            <a:extLst>
              <a:ext uri="{FF2B5EF4-FFF2-40B4-BE49-F238E27FC236}">
                <a16:creationId xmlns:a16="http://schemas.microsoft.com/office/drawing/2014/main" id="{263444EB-1EAC-100B-FF8E-54B223C819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8576" y="2065876"/>
            <a:ext cx="4939664" cy="344016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132AF39-BB75-61D6-F4DE-34F0B1515F0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2.4 Examples from Traffic, Transit, and Infrastructure Projects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AC6A477E-C99D-57C9-C033-87E9FF0D485B}"/>
              </a:ext>
            </a:extLst>
          </p:cNvPr>
          <p:cNvSpPr txBox="1">
            <a:spLocks noGrp="1"/>
          </p:cNvSpPr>
          <p:nvPr>
            <p:ph type="title"/>
          </p:nvPr>
        </p:nvSpPr>
        <p:spPr>
          <a:xfrm>
            <a:off x="726280" y="412869"/>
            <a:ext cx="63421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Purpose of Data Visualization</a:t>
            </a:r>
            <a:endParaRPr sz="2400" b="1" spc="-13" dirty="0">
              <a:solidFill>
                <a:schemeClr val="bg1"/>
              </a:solidFill>
            </a:endParaRPr>
          </a:p>
        </p:txBody>
      </p:sp>
      <p:sp>
        <p:nvSpPr>
          <p:cNvPr id="10" name="object 6">
            <a:extLst>
              <a:ext uri="{FF2B5EF4-FFF2-40B4-BE49-F238E27FC236}">
                <a16:creationId xmlns:a16="http://schemas.microsoft.com/office/drawing/2014/main" id="{F6527908-1E88-1522-30E9-85A8300E2B6B}"/>
              </a:ext>
            </a:extLst>
          </p:cNvPr>
          <p:cNvSpPr txBox="1">
            <a:spLocks noGrp="1"/>
          </p:cNvSpPr>
          <p:nvPr>
            <p:ph type="ftr" sz="quarter" idx="5"/>
          </p:nvPr>
        </p:nvSpPr>
        <p:spPr>
          <a:xfrm>
            <a:off x="763501" y="6349505"/>
            <a:ext cx="301785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BA6FB393-B6AD-D967-30F6-6FF2CCEF28A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4054016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rPr>
              <a:t>Principles of Effective Data Visualization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1" y="6321630"/>
            <a:ext cx="350415" cy="403262"/>
          </a:xfrm>
        </p:spPr>
        <p:txBody>
          <a:bodyPr/>
          <a:lstStyle/>
          <a:p>
            <a:pPr marL="103685">
              <a:lnSpc>
                <a:spcPts val="1633"/>
              </a:lnSpc>
            </a:pPr>
            <a:r>
              <a:rPr lang="en-GB" sz="1500" spc="-64" dirty="0">
                <a:latin typeface="+mj-lt"/>
              </a:rPr>
              <a:t>10</a:t>
            </a:r>
            <a:endParaRPr lang="en-AT" sz="1500" spc="-64" dirty="0">
              <a:latin typeface="+mj-lt"/>
            </a:endParaRPr>
          </a:p>
        </p:txBody>
      </p:sp>
      <p:sp>
        <p:nvSpPr>
          <p:cNvPr id="4" name="object 6">
            <a:extLst>
              <a:ext uri="{FF2B5EF4-FFF2-40B4-BE49-F238E27FC236}">
                <a16:creationId xmlns:a16="http://schemas.microsoft.com/office/drawing/2014/main" id="{481E9D37-D76C-F7E9-F3AD-6044549F4042}"/>
              </a:ext>
            </a:extLst>
          </p:cNvPr>
          <p:cNvSpPr txBox="1">
            <a:spLocks noGrp="1"/>
          </p:cNvSpPr>
          <p:nvPr>
            <p:ph type="ftr" sz="quarter" idx="5"/>
          </p:nvPr>
        </p:nvSpPr>
        <p:spPr>
          <a:xfrm>
            <a:off x="763501" y="6349505"/>
            <a:ext cx="3086604"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68F08C9C-E781-B978-CBEB-9B53E2558DF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615339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3. Principles of Effective Data Visualization</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586650" y="1320617"/>
            <a:ext cx="6045643" cy="490039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Clarity: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Visuals should be easy to interpret at a glance.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clean layouts, consistent colors, and concise labels.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Accuracy: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Never distort scales, axes, or proportions — misrepresentation leads to wrong conclusions.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Always label units (e.g., km/h, passengers/day</a:t>
            </a:r>
            <a:r>
              <a:rPr lang="en-US" sz="1600" b="1"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Simplicity: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Eliminate unnecessary elements (3D effects, excessive gridlines, clipart).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Focus on the message, not decoration.</a:t>
            </a:r>
            <a:endParaRPr lang="en-GB" sz="1600"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C8C692D5-7F08-5055-AA0E-89CB1BF910A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8233" y="1962267"/>
            <a:ext cx="5718685" cy="361708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9E7CF51-FDC4-28A4-1EAC-69A50E60E84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Clarity, Accuracy, and Simplicity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30A60ECC-8B9B-1324-60F8-E89D9B6D2B3C}"/>
              </a:ext>
            </a:extLst>
          </p:cNvPr>
          <p:cNvSpPr txBox="1">
            <a:spLocks noGrp="1"/>
          </p:cNvSpPr>
          <p:nvPr>
            <p:ph type="ftr" sz="quarter" idx="5"/>
          </p:nvPr>
        </p:nvSpPr>
        <p:spPr>
          <a:xfrm>
            <a:off x="763501" y="6349505"/>
            <a:ext cx="310723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59A0F16F-F2B7-3295-332D-CA121955FE6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BB31E80A-7A77-916B-5CC7-47F5EDBAC650}"/>
              </a:ext>
            </a:extLst>
          </p:cNvPr>
          <p:cNvSpPr txBox="1"/>
          <p:nvPr/>
        </p:nvSpPr>
        <p:spPr>
          <a:xfrm>
            <a:off x="726282" y="5144256"/>
            <a:ext cx="10315966" cy="34010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Don’t default to bar/pie charts for everything — think about what relationship you’re trying to show.</a:t>
            </a:r>
          </a:p>
        </p:txBody>
      </p:sp>
      <p:graphicFrame>
        <p:nvGraphicFramePr>
          <p:cNvPr id="3" name="Table 2">
            <a:extLst>
              <a:ext uri="{FF2B5EF4-FFF2-40B4-BE49-F238E27FC236}">
                <a16:creationId xmlns:a16="http://schemas.microsoft.com/office/drawing/2014/main" id="{EE782B06-0358-954E-5265-70E57F0C44B0}"/>
              </a:ext>
            </a:extLst>
          </p:cNvPr>
          <p:cNvGraphicFramePr>
            <a:graphicFrameLocks noGrp="1"/>
          </p:cNvGraphicFramePr>
          <p:nvPr>
            <p:extLst>
              <p:ext uri="{D42A27DB-BD31-4B8C-83A1-F6EECF244321}">
                <p14:modId xmlns:p14="http://schemas.microsoft.com/office/powerpoint/2010/main" val="3100665113"/>
              </p:ext>
            </p:extLst>
          </p:nvPr>
        </p:nvGraphicFramePr>
        <p:xfrm>
          <a:off x="1820265" y="2132196"/>
          <a:ext cx="8128000" cy="2225040"/>
        </p:xfrm>
        <a:graphic>
          <a:graphicData uri="http://schemas.openxmlformats.org/drawingml/2006/table">
            <a:tbl>
              <a:tblPr firstRow="1" bandRow="1">
                <a:tableStyleId>{C7B018BB-80A7-4F77-B60F-C8B233D01FF8}</a:tableStyleId>
              </a:tblPr>
              <a:tblGrid>
                <a:gridCol w="4064000">
                  <a:extLst>
                    <a:ext uri="{9D8B030D-6E8A-4147-A177-3AD203B41FA5}">
                      <a16:colId xmlns:a16="http://schemas.microsoft.com/office/drawing/2014/main" val="3472672618"/>
                    </a:ext>
                  </a:extLst>
                </a:gridCol>
                <a:gridCol w="4064000">
                  <a:extLst>
                    <a:ext uri="{9D8B030D-6E8A-4147-A177-3AD203B41FA5}">
                      <a16:colId xmlns:a16="http://schemas.microsoft.com/office/drawing/2014/main" val="856253032"/>
                    </a:ext>
                  </a:extLst>
                </a:gridCol>
              </a:tblGrid>
              <a:tr h="370840">
                <a:tc>
                  <a:txBody>
                    <a:bodyPr/>
                    <a:lstStyle/>
                    <a:p>
                      <a:r>
                        <a:rPr lang="en-US" dirty="0">
                          <a:latin typeface="Arial" panose="020B0604020202020204" pitchFamily="34" charset="0"/>
                          <a:cs typeface="Arial" panose="020B0604020202020204" pitchFamily="34" charset="0"/>
                        </a:rPr>
                        <a:t>Data Type</a:t>
                      </a:r>
                    </a:p>
                  </a:txBody>
                  <a:tcPr/>
                </a:tc>
                <a:tc>
                  <a:txBody>
                    <a:bodyPr/>
                    <a:lstStyle/>
                    <a:p>
                      <a:r>
                        <a:rPr lang="en-US" dirty="0">
                          <a:latin typeface="Arial" panose="020B0604020202020204" pitchFamily="34" charset="0"/>
                          <a:cs typeface="Arial" panose="020B0604020202020204" pitchFamily="34" charset="0"/>
                        </a:rPr>
                        <a:t>Recommended Chart</a:t>
                      </a:r>
                    </a:p>
                  </a:txBody>
                  <a:tcPr/>
                </a:tc>
                <a:extLst>
                  <a:ext uri="{0D108BD9-81ED-4DB2-BD59-A6C34878D82A}">
                    <a16:rowId xmlns:a16="http://schemas.microsoft.com/office/drawing/2014/main" val="2177149530"/>
                  </a:ext>
                </a:extLst>
              </a:tr>
              <a:tr h="370840">
                <a:tc>
                  <a:txBody>
                    <a:bodyPr/>
                    <a:lstStyle/>
                    <a:p>
                      <a:r>
                        <a:rPr lang="en-US" dirty="0">
                          <a:latin typeface="Arial" panose="020B0604020202020204" pitchFamily="34" charset="0"/>
                          <a:cs typeface="Arial" panose="020B0604020202020204" pitchFamily="34" charset="0"/>
                        </a:rPr>
                        <a:t>Time series (e.g., traffic flow)</a:t>
                      </a:r>
                    </a:p>
                  </a:txBody>
                  <a:tcPr/>
                </a:tc>
                <a:tc>
                  <a:txBody>
                    <a:bodyPr/>
                    <a:lstStyle/>
                    <a:p>
                      <a:r>
                        <a:rPr lang="en-US" dirty="0">
                          <a:latin typeface="Arial" panose="020B0604020202020204" pitchFamily="34" charset="0"/>
                          <a:cs typeface="Arial" panose="020B0604020202020204" pitchFamily="34" charset="0"/>
                        </a:rPr>
                        <a:t>Line chart</a:t>
                      </a:r>
                    </a:p>
                  </a:txBody>
                  <a:tcPr/>
                </a:tc>
                <a:extLst>
                  <a:ext uri="{0D108BD9-81ED-4DB2-BD59-A6C34878D82A}">
                    <a16:rowId xmlns:a16="http://schemas.microsoft.com/office/drawing/2014/main" val="4267814711"/>
                  </a:ext>
                </a:extLst>
              </a:tr>
              <a:tr h="370840">
                <a:tc>
                  <a:txBody>
                    <a:bodyPr/>
                    <a:lstStyle/>
                    <a:p>
                      <a:r>
                        <a:rPr lang="en-US" dirty="0">
                          <a:latin typeface="Arial" panose="020B0604020202020204" pitchFamily="34" charset="0"/>
                          <a:cs typeface="Arial" panose="020B0604020202020204" pitchFamily="34" charset="0"/>
                        </a:rPr>
                        <a:t>Mode share</a:t>
                      </a:r>
                    </a:p>
                  </a:txBody>
                  <a:tcPr/>
                </a:tc>
                <a:tc>
                  <a:txBody>
                    <a:bodyPr/>
                    <a:lstStyle/>
                    <a:p>
                      <a:r>
                        <a:rPr lang="en-US" dirty="0">
                          <a:latin typeface="Arial" panose="020B0604020202020204" pitchFamily="34" charset="0"/>
                          <a:cs typeface="Arial" panose="020B0604020202020204" pitchFamily="34" charset="0"/>
                        </a:rPr>
                        <a:t>Pie chart or stacked bar chart</a:t>
                      </a:r>
                    </a:p>
                  </a:txBody>
                  <a:tcPr/>
                </a:tc>
                <a:extLst>
                  <a:ext uri="{0D108BD9-81ED-4DB2-BD59-A6C34878D82A}">
                    <a16:rowId xmlns:a16="http://schemas.microsoft.com/office/drawing/2014/main" val="2661626541"/>
                  </a:ext>
                </a:extLst>
              </a:tr>
              <a:tr h="370840">
                <a:tc>
                  <a:txBody>
                    <a:bodyPr/>
                    <a:lstStyle/>
                    <a:p>
                      <a:r>
                        <a:rPr lang="en-US" dirty="0">
                          <a:latin typeface="Arial" panose="020B0604020202020204" pitchFamily="34" charset="0"/>
                          <a:cs typeface="Arial" panose="020B0604020202020204" pitchFamily="34" charset="0"/>
                        </a:rPr>
                        <a:t>Spatial (e.g., stop locations)</a:t>
                      </a:r>
                    </a:p>
                  </a:txBody>
                  <a:tcPr/>
                </a:tc>
                <a:tc>
                  <a:txBody>
                    <a:bodyPr/>
                    <a:lstStyle/>
                    <a:p>
                      <a:r>
                        <a:rPr lang="en-US" dirty="0">
                          <a:latin typeface="Arial" panose="020B0604020202020204" pitchFamily="34" charset="0"/>
                          <a:cs typeface="Arial" panose="020B0604020202020204" pitchFamily="34" charset="0"/>
                        </a:rPr>
                        <a:t>Map, heatmap</a:t>
                      </a:r>
                    </a:p>
                  </a:txBody>
                  <a:tcPr/>
                </a:tc>
                <a:extLst>
                  <a:ext uri="{0D108BD9-81ED-4DB2-BD59-A6C34878D82A}">
                    <a16:rowId xmlns:a16="http://schemas.microsoft.com/office/drawing/2014/main" val="3045910288"/>
                  </a:ext>
                </a:extLst>
              </a:tr>
              <a:tr h="370840">
                <a:tc>
                  <a:txBody>
                    <a:bodyPr/>
                    <a:lstStyle/>
                    <a:p>
                      <a:r>
                        <a:rPr lang="fr-FR" dirty="0">
                          <a:latin typeface="Arial" panose="020B0604020202020204" pitchFamily="34" charset="0"/>
                          <a:cs typeface="Arial" panose="020B0604020202020204" pitchFamily="34" charset="0"/>
                        </a:rPr>
                        <a:t>Comparisons (e.g., station usage)</a:t>
                      </a:r>
                      <a:endParaRPr lang="en-US"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Bar/column chart</a:t>
                      </a:r>
                    </a:p>
                  </a:txBody>
                  <a:tcPr/>
                </a:tc>
                <a:extLst>
                  <a:ext uri="{0D108BD9-81ED-4DB2-BD59-A6C34878D82A}">
                    <a16:rowId xmlns:a16="http://schemas.microsoft.com/office/drawing/2014/main" val="2113494532"/>
                  </a:ext>
                </a:extLst>
              </a:tr>
              <a:tr h="370840">
                <a:tc>
                  <a:txBody>
                    <a:bodyPr/>
                    <a:lstStyle/>
                    <a:p>
                      <a:r>
                        <a:rPr lang="en-US" dirty="0">
                          <a:latin typeface="Arial" panose="020B0604020202020204" pitchFamily="34" charset="0"/>
                          <a:cs typeface="Arial" panose="020B0604020202020204" pitchFamily="34" charset="0"/>
                        </a:rPr>
                        <a:t>Relationships (e.g., cost vs ridership)</a:t>
                      </a:r>
                    </a:p>
                  </a:txBody>
                  <a:tcPr/>
                </a:tc>
                <a:tc>
                  <a:txBody>
                    <a:bodyPr/>
                    <a:lstStyle/>
                    <a:p>
                      <a:r>
                        <a:rPr lang="en-US" dirty="0">
                          <a:latin typeface="Arial" panose="020B0604020202020204" pitchFamily="34" charset="0"/>
                          <a:cs typeface="Arial" panose="020B0604020202020204" pitchFamily="34" charset="0"/>
                        </a:rPr>
                        <a:t>Scatter plot</a:t>
                      </a:r>
                    </a:p>
                  </a:txBody>
                  <a:tcPr/>
                </a:tc>
                <a:extLst>
                  <a:ext uri="{0D108BD9-81ED-4DB2-BD59-A6C34878D82A}">
                    <a16:rowId xmlns:a16="http://schemas.microsoft.com/office/drawing/2014/main" val="2500426566"/>
                  </a:ext>
                </a:extLst>
              </a:tr>
            </a:tbl>
          </a:graphicData>
        </a:graphic>
      </p:graphicFrame>
      <p:sp>
        <p:nvSpPr>
          <p:cNvPr id="4" name="object 3">
            <a:extLst>
              <a:ext uri="{FF2B5EF4-FFF2-40B4-BE49-F238E27FC236}">
                <a16:creationId xmlns:a16="http://schemas.microsoft.com/office/drawing/2014/main" id="{359B1122-9A39-F73D-5DD6-B239F78EE39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Choosing the Right Chart Types</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598C3FE3-2AE1-1A8B-E353-34EF10C73276}"/>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3. Principles of Effective Data Visualization</a:t>
            </a:r>
            <a:endParaRPr sz="2400" b="1" spc="-13" dirty="0">
              <a:solidFill>
                <a:schemeClr val="bg1"/>
              </a:solidFill>
            </a:endParaRPr>
          </a:p>
        </p:txBody>
      </p:sp>
      <p:sp>
        <p:nvSpPr>
          <p:cNvPr id="13" name="object 6">
            <a:extLst>
              <a:ext uri="{FF2B5EF4-FFF2-40B4-BE49-F238E27FC236}">
                <a16:creationId xmlns:a16="http://schemas.microsoft.com/office/drawing/2014/main" id="{B31F5889-0911-428C-A294-E21432517F7F}"/>
              </a:ext>
            </a:extLst>
          </p:cNvPr>
          <p:cNvSpPr txBox="1">
            <a:spLocks noGrp="1"/>
          </p:cNvSpPr>
          <p:nvPr>
            <p:ph type="ftr" sz="quarter" idx="5"/>
          </p:nvPr>
        </p:nvSpPr>
        <p:spPr>
          <a:xfrm>
            <a:off x="763501" y="6349505"/>
            <a:ext cx="310035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4" name="object 6">
            <a:extLst>
              <a:ext uri="{FF2B5EF4-FFF2-40B4-BE49-F238E27FC236}">
                <a16:creationId xmlns:a16="http://schemas.microsoft.com/office/drawing/2014/main" id="{FB158AD8-1E99-3AE5-6538-8A1D4DC5A15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061888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26281" y="1666391"/>
            <a:ext cx="5047143" cy="37795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Avoid:</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3D charts that distort data</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Overuse of colors without meaning</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Unlabeled axes or inconsistent scales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Too many variables on a single chart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Do:</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contrast to emphasize key points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Annotate important events or peaks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Keep one key message per graphic</a:t>
            </a:r>
            <a:endParaRPr lang="en-GB" sz="16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90D603D4-786D-4955-BEAF-08C62CBC35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3056" y="1666391"/>
            <a:ext cx="3618637" cy="420794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14108A5-2787-92C4-2816-94C1788D376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Avoiding Misleading or Cluttered Graphics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8BDBD85E-DF2A-7A7E-699A-A2CE37F7D275}"/>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3. Principles of Effective Data Visualization</a:t>
            </a:r>
            <a:endParaRPr sz="2400" b="1" spc="-13" dirty="0">
              <a:solidFill>
                <a:schemeClr val="bg1"/>
              </a:solidFill>
            </a:endParaRPr>
          </a:p>
        </p:txBody>
      </p:sp>
      <p:sp>
        <p:nvSpPr>
          <p:cNvPr id="10" name="object 6">
            <a:extLst>
              <a:ext uri="{FF2B5EF4-FFF2-40B4-BE49-F238E27FC236}">
                <a16:creationId xmlns:a16="http://schemas.microsoft.com/office/drawing/2014/main" id="{50E1C65F-5015-D8DB-844C-399D444662AD}"/>
              </a:ext>
            </a:extLst>
          </p:cNvPr>
          <p:cNvSpPr txBox="1">
            <a:spLocks noGrp="1"/>
          </p:cNvSpPr>
          <p:nvPr>
            <p:ph type="ftr" sz="quarter" idx="5"/>
          </p:nvPr>
        </p:nvSpPr>
        <p:spPr>
          <a:xfrm>
            <a:off x="763501" y="6349505"/>
            <a:ext cx="306597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3798EC90-02CF-6F04-0264-48DE20CB438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889040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EB708-7D79-F45C-6A2E-2115ABAEB25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5572635-9F3F-E4C1-BA6C-224EF691D06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20E5047D-7938-71E6-D4FD-F1BADACD0FF1}"/>
              </a:ext>
            </a:extLst>
          </p:cNvPr>
          <p:cNvSpPr txBox="1"/>
          <p:nvPr/>
        </p:nvSpPr>
        <p:spPr>
          <a:xfrm>
            <a:off x="621375" y="1582305"/>
            <a:ext cx="6103517"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Our brains process position, length, and color more accurately than area or volume</a:t>
            </a:r>
            <a:r>
              <a:rPr lang="en-US" sz="1600" b="1"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Visual encoding tips: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length (bars, lines) for quantity comparisons.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color hue for categories, and color intensity for magnitude.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Align charts to common baselines (e.g., y-axis starts at zero).</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 transport: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color gradients to represent congestion levels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position/size to show flow intensity or risk hotspots</a:t>
            </a:r>
            <a:endParaRPr lang="en-GB"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27613624-2F66-A8DD-E96C-F75E90D373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1579" y="1941207"/>
            <a:ext cx="4104860" cy="396179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33A8D0A-4547-9452-7BE4-D6BC75166F3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Visual Encoding &amp; Perception in Engineering Contexts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934468DA-BCAD-AF1D-D3B8-C12AAF30A98B}"/>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3. Principles of Effective Data Visualization</a:t>
            </a:r>
            <a:endParaRPr sz="2400" b="1" spc="-13" dirty="0">
              <a:solidFill>
                <a:schemeClr val="bg1"/>
              </a:solidFill>
            </a:endParaRPr>
          </a:p>
        </p:txBody>
      </p:sp>
      <p:sp>
        <p:nvSpPr>
          <p:cNvPr id="10" name="object 6">
            <a:extLst>
              <a:ext uri="{FF2B5EF4-FFF2-40B4-BE49-F238E27FC236}">
                <a16:creationId xmlns:a16="http://schemas.microsoft.com/office/drawing/2014/main" id="{54810441-64A1-F8F3-24B2-3E5B773CB29F}"/>
              </a:ext>
            </a:extLst>
          </p:cNvPr>
          <p:cNvSpPr txBox="1">
            <a:spLocks noGrp="1"/>
          </p:cNvSpPr>
          <p:nvPr>
            <p:ph type="ftr" sz="quarter" idx="5"/>
          </p:nvPr>
        </p:nvSpPr>
        <p:spPr>
          <a:xfrm>
            <a:off x="763501" y="6349505"/>
            <a:ext cx="29766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EA131911-7C7E-EA2C-D441-6615CC8919D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928239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US" sz="3200" b="1" dirty="0">
                <a:solidFill>
                  <a:schemeClr val="bg1"/>
                </a:solidFill>
              </a:rPr>
              <a:t>Challenges &amp; Opportunities in Transport Data Visualization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1" y="6321629"/>
            <a:ext cx="408289" cy="391687"/>
          </a:xfrm>
        </p:spPr>
        <p:txBody>
          <a:bodyPr/>
          <a:lstStyle/>
          <a:p>
            <a:pPr marL="103685">
              <a:lnSpc>
                <a:spcPts val="1633"/>
              </a:lnSpc>
            </a:pPr>
            <a:r>
              <a:rPr lang="en-GB" sz="1500" spc="-64" dirty="0">
                <a:latin typeface="+mj-lt"/>
              </a:rPr>
              <a:t>15</a:t>
            </a:r>
            <a:endParaRPr lang="en-AT" sz="1500" spc="-64" dirty="0">
              <a:latin typeface="+mj-lt"/>
            </a:endParaRPr>
          </a:p>
        </p:txBody>
      </p:sp>
      <p:sp>
        <p:nvSpPr>
          <p:cNvPr id="4" name="object 6">
            <a:extLst>
              <a:ext uri="{FF2B5EF4-FFF2-40B4-BE49-F238E27FC236}">
                <a16:creationId xmlns:a16="http://schemas.microsoft.com/office/drawing/2014/main" id="{D2FB6CA9-C94E-6686-67BF-6C8E24956819}"/>
              </a:ext>
            </a:extLst>
          </p:cNvPr>
          <p:cNvSpPr txBox="1">
            <a:spLocks noGrp="1"/>
          </p:cNvSpPr>
          <p:nvPr>
            <p:ph type="ftr" sz="quarter" idx="5"/>
          </p:nvPr>
        </p:nvSpPr>
        <p:spPr>
          <a:xfrm>
            <a:off x="763501" y="6349505"/>
            <a:ext cx="295597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3E928CAB-2C12-EB46-E45E-EA833D96134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11148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0" y="412869"/>
            <a:ext cx="87649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Challenges &amp; Opportunities in Transport Data Visualization</a:t>
            </a: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865B4DBC-C57D-9A8B-9D65-CC3BF23AE573}"/>
              </a:ext>
            </a:extLst>
          </p:cNvPr>
          <p:cNvSpPr txBox="1"/>
          <p:nvPr/>
        </p:nvSpPr>
        <p:spPr>
          <a:xfrm>
            <a:off x="726281" y="1682156"/>
            <a:ext cx="5803970"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Data Overload</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Massive datasets from GPS, smartcards, sensors, and mobile apps can overwhelm even skilled analysts.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Without filtering or aggregation, visualizations become noisy and unreadable.</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Example: </a:t>
            </a:r>
            <a:r>
              <a:rPr lang="en-US" sz="1600" dirty="0">
                <a:solidFill>
                  <a:sysClr val="windowText" lastClr="000000"/>
                </a:solidFill>
                <a:latin typeface="Arial"/>
                <a:cs typeface="Arial"/>
              </a:rPr>
              <a:t>A raw GPS trace of every vehicle in a city — useful insights are lost in clutter.</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Solution: Use summary statistics, filtering, and layering to reveal key patterns.</a:t>
            </a:r>
            <a:endParaRPr lang="en-GB" sz="1600" dirty="0">
              <a:solidFill>
                <a:sysClr val="windowText" lastClr="000000"/>
              </a:solidFill>
              <a:latin typeface="Arial"/>
              <a:cs typeface="Arial"/>
            </a:endParaRPr>
          </a:p>
        </p:txBody>
      </p:sp>
      <p:pic>
        <p:nvPicPr>
          <p:cNvPr id="8194" name="Picture 2">
            <a:extLst>
              <a:ext uri="{FF2B5EF4-FFF2-40B4-BE49-F238E27FC236}">
                <a16:creationId xmlns:a16="http://schemas.microsoft.com/office/drawing/2014/main" id="{D51D30E8-D4DA-16C2-2133-75BCB7791C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30251" y="1218977"/>
            <a:ext cx="4624247" cy="477455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8453684-CF5B-E6D7-B463-9045C4D4985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Common Challenges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2D69F1F0-4D48-C05F-6237-E2866836FD55}"/>
              </a:ext>
            </a:extLst>
          </p:cNvPr>
          <p:cNvSpPr txBox="1">
            <a:spLocks noGrp="1"/>
          </p:cNvSpPr>
          <p:nvPr>
            <p:ph type="ftr" sz="quarter" idx="5"/>
          </p:nvPr>
        </p:nvSpPr>
        <p:spPr>
          <a:xfrm>
            <a:off x="763501" y="6349505"/>
            <a:ext cx="3196607"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ED908576-F88C-9F30-DB8A-C68E1756AEF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917985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587385" y="1600174"/>
            <a:ext cx="6010185" cy="450541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Multimodal Integration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Combining data from buses, trains, bikes, pedestrians, and ride-hailing services is tricky due to:</a:t>
            </a: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Different formats</a:t>
            </a:r>
          </a:p>
          <a:p>
            <a:pPr marL="190500" defTabSz="1175644" hangingPunct="1">
              <a:lnSpc>
                <a:spcPct val="150000"/>
              </a:lnSpc>
              <a:spcBef>
                <a:spcPts val="129"/>
              </a:spcBef>
            </a:pPr>
            <a:r>
              <a:rPr lang="en-US" sz="1600" dirty="0">
                <a:solidFill>
                  <a:sysClr val="windowText" lastClr="000000"/>
                </a:solidFill>
                <a:latin typeface="Arial"/>
                <a:cs typeface="Arial"/>
              </a:rPr>
              <a:t>	ii. Time resolutions</a:t>
            </a:r>
          </a:p>
          <a:p>
            <a:pPr marL="190500" defTabSz="1175644" hangingPunct="1">
              <a:lnSpc>
                <a:spcPct val="150000"/>
              </a:lnSpc>
              <a:spcBef>
                <a:spcPts val="129"/>
              </a:spcBef>
            </a:pPr>
            <a:r>
              <a:rPr lang="en-US" sz="1600" dirty="0">
                <a:solidFill>
                  <a:sysClr val="windowText" lastClr="000000"/>
                </a:solidFill>
                <a:latin typeface="Arial"/>
                <a:cs typeface="Arial"/>
              </a:rPr>
              <a:t>	iii. Spatial granularity</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Mapping delays across modes may require syncing bus GPS with train timetables and bike-share usage logs.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Solution: Use tools like Python Pandas, data joins, and standardized formats (GTFS, </a:t>
            </a:r>
            <a:r>
              <a:rPr lang="en-US" sz="1600" dirty="0" err="1">
                <a:solidFill>
                  <a:sysClr val="windowText" lastClr="000000"/>
                </a:solidFill>
                <a:latin typeface="Arial"/>
                <a:cs typeface="Arial"/>
              </a:rPr>
              <a:t>GeoJSON</a:t>
            </a:r>
            <a:r>
              <a:rPr lang="en-US" sz="1600" dirty="0">
                <a:solidFill>
                  <a:sysClr val="windowText" lastClr="000000"/>
                </a:solidFill>
                <a:latin typeface="Arial"/>
                <a:cs typeface="Arial"/>
              </a:rPr>
              <a:t>).</a:t>
            </a:r>
            <a:endParaRPr lang="en-GB" sz="16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D8DB0026-5761-8C1F-73CA-FBF8DEAB53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4890" y="2279728"/>
            <a:ext cx="4740828" cy="297809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6F70729-4638-6F32-04B8-A92D0B11F13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Common Challenges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225954B7-33CA-75C8-05CC-8BDEE7A0CDEB}"/>
              </a:ext>
            </a:extLst>
          </p:cNvPr>
          <p:cNvSpPr txBox="1">
            <a:spLocks noGrp="1"/>
          </p:cNvSpPr>
          <p:nvPr>
            <p:ph type="title"/>
          </p:nvPr>
        </p:nvSpPr>
        <p:spPr>
          <a:xfrm>
            <a:off x="726280" y="412869"/>
            <a:ext cx="87649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Challenges &amp; Opportunities in Transport Data Visualization</a:t>
            </a:r>
          </a:p>
        </p:txBody>
      </p:sp>
      <p:sp>
        <p:nvSpPr>
          <p:cNvPr id="10" name="object 6">
            <a:extLst>
              <a:ext uri="{FF2B5EF4-FFF2-40B4-BE49-F238E27FC236}">
                <a16:creationId xmlns:a16="http://schemas.microsoft.com/office/drawing/2014/main" id="{52FCF9F0-1555-1D9D-B0EC-E71B2F072379}"/>
              </a:ext>
            </a:extLst>
          </p:cNvPr>
          <p:cNvSpPr txBox="1">
            <a:spLocks noGrp="1"/>
          </p:cNvSpPr>
          <p:nvPr>
            <p:ph type="ftr" sz="quarter" idx="5"/>
          </p:nvPr>
        </p:nvSpPr>
        <p:spPr>
          <a:xfrm>
            <a:off x="763501" y="6349505"/>
            <a:ext cx="298347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CA1A73FF-4C96-BFE4-5280-71FE9F07978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754629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1232-6EE0-13CD-6438-53912F26D82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DB5BDB-53C3-9295-4FD2-9DFF5A6FA3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874BC040-763A-6C67-2998-2F3CCF05F073}"/>
              </a:ext>
            </a:extLst>
          </p:cNvPr>
          <p:cNvSpPr txBox="1"/>
          <p:nvPr/>
        </p:nvSpPr>
        <p:spPr>
          <a:xfrm>
            <a:off x="726281" y="1603741"/>
            <a:ext cx="5047143"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Real-Time vs Historical View</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Visualizations may either:</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Show current conditions (real-time 	dashboards), or</a:t>
            </a:r>
          </a:p>
          <a:p>
            <a:pPr marL="190500" defTabSz="1175644" hangingPunct="1">
              <a:lnSpc>
                <a:spcPct val="150000"/>
              </a:lnSpc>
              <a:spcBef>
                <a:spcPts val="129"/>
              </a:spcBef>
            </a:pPr>
            <a:r>
              <a:rPr lang="en-US" sz="1600" dirty="0">
                <a:solidFill>
                  <a:sysClr val="windowText" lastClr="000000"/>
                </a:solidFill>
                <a:latin typeface="Arial"/>
                <a:cs typeface="Arial"/>
              </a:rPr>
              <a:t>	ii. Summarize trends over months/years.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Challenge: </a:t>
            </a:r>
            <a:r>
              <a:rPr lang="en-US" sz="1600" dirty="0">
                <a:solidFill>
                  <a:sysClr val="windowText" lastClr="000000"/>
                </a:solidFill>
                <a:latin typeface="Arial"/>
                <a:cs typeface="Arial"/>
              </a:rPr>
              <a:t>Combining both views without confusing the user or distorting the story</a:t>
            </a:r>
            <a:r>
              <a:rPr lang="en-US" sz="1600" b="1"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Solution: Offer toggles, sliders, or filters to switch between time windows (e.g., in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 Dash).</a:t>
            </a:r>
            <a:endParaRPr lang="en-GB" sz="1600"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2F3138B4-A0BF-5F37-3465-70027D16A9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4375" y="1960111"/>
            <a:ext cx="5664201" cy="318021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B0EDA2D-979F-59DC-9921-73978ED0041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Common Challenges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C539DB44-37CF-571A-D564-654DB42BD024}"/>
              </a:ext>
            </a:extLst>
          </p:cNvPr>
          <p:cNvSpPr txBox="1">
            <a:spLocks noGrp="1"/>
          </p:cNvSpPr>
          <p:nvPr>
            <p:ph type="title"/>
          </p:nvPr>
        </p:nvSpPr>
        <p:spPr>
          <a:xfrm>
            <a:off x="726280" y="412869"/>
            <a:ext cx="87649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Challenges &amp; Opportunities in Transport Data Visualization</a:t>
            </a:r>
          </a:p>
        </p:txBody>
      </p:sp>
      <p:sp>
        <p:nvSpPr>
          <p:cNvPr id="10" name="object 6">
            <a:extLst>
              <a:ext uri="{FF2B5EF4-FFF2-40B4-BE49-F238E27FC236}">
                <a16:creationId xmlns:a16="http://schemas.microsoft.com/office/drawing/2014/main" id="{AB387640-3432-BCD1-E533-74E37CF89BC5}"/>
              </a:ext>
            </a:extLst>
          </p:cNvPr>
          <p:cNvSpPr txBox="1">
            <a:spLocks noGrp="1"/>
          </p:cNvSpPr>
          <p:nvPr>
            <p:ph type="ftr" sz="quarter" idx="5"/>
          </p:nvPr>
        </p:nvSpPr>
        <p:spPr>
          <a:xfrm>
            <a:off x="763501" y="6349505"/>
            <a:ext cx="329286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D97D3563-F5D8-64C1-0028-292DFED859F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270206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26281" y="1622090"/>
            <a:ext cx="5047143"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Geographic Data Complexity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Transport data is spatially rich — and visualizing on maps introduces:</a:t>
            </a:r>
          </a:p>
          <a:p>
            <a:pPr marL="190500" lvl="2" defTabSz="1175644" hangingPunct="1">
              <a:lnSpc>
                <a:spcPct val="150000"/>
              </a:lnSpc>
              <a:spcBef>
                <a:spcPts val="129"/>
              </a:spcBef>
            </a:pPr>
            <a:r>
              <a:rPr lang="en-US" sz="1600" dirty="0">
                <a:solidFill>
                  <a:sysClr val="windowText" lastClr="000000"/>
                </a:solidFill>
                <a:latin typeface="Arial"/>
                <a:cs typeface="Arial"/>
              </a:rPr>
              <a:t>	ii. Coordinate systems</a:t>
            </a:r>
          </a:p>
          <a:p>
            <a:pPr marL="190500" lvl="2" defTabSz="1175644" hangingPunct="1">
              <a:lnSpc>
                <a:spcPct val="150000"/>
              </a:lnSpc>
              <a:spcBef>
                <a:spcPts val="129"/>
              </a:spcBef>
            </a:pPr>
            <a:r>
              <a:rPr lang="en-US" sz="1600" dirty="0">
                <a:solidFill>
                  <a:sysClr val="windowText" lastClr="000000"/>
                </a:solidFill>
                <a:latin typeface="Arial"/>
                <a:cs typeface="Arial"/>
              </a:rPr>
              <a:t>	iii. Layering issues</a:t>
            </a:r>
          </a:p>
          <a:p>
            <a:pPr marL="190500" lvl="2" defTabSz="1175644" hangingPunct="1">
              <a:lnSpc>
                <a:spcPct val="150000"/>
              </a:lnSpc>
              <a:spcBef>
                <a:spcPts val="129"/>
              </a:spcBef>
            </a:pPr>
            <a:r>
              <a:rPr lang="en-US" sz="1600" dirty="0">
                <a:solidFill>
                  <a:sysClr val="windowText" lastClr="000000"/>
                </a:solidFill>
                <a:latin typeface="Arial"/>
                <a:cs typeface="Arial"/>
              </a:rPr>
              <a:t>	iv. Map projections &amp; distortions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Heatmaps on top of incorrect basemaps can misrepresent density.</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Solution: Use libraries like </a:t>
            </a:r>
            <a:r>
              <a:rPr lang="en-US" sz="1600" dirty="0" err="1">
                <a:solidFill>
                  <a:sysClr val="windowText" lastClr="000000"/>
                </a:solidFill>
                <a:latin typeface="Arial"/>
                <a:cs typeface="Arial"/>
              </a:rPr>
              <a:t>GeoPandas</a:t>
            </a:r>
            <a:r>
              <a:rPr lang="en-US" sz="1600" dirty="0">
                <a:solidFill>
                  <a:sysClr val="windowText" lastClr="000000"/>
                </a:solidFill>
                <a:latin typeface="Arial"/>
                <a:cs typeface="Arial"/>
              </a:rPr>
              <a:t>, Folium, or </a:t>
            </a:r>
            <a:r>
              <a:rPr lang="en-US" sz="1600" dirty="0" err="1">
                <a:solidFill>
                  <a:sysClr val="windowText" lastClr="000000"/>
                </a:solidFill>
                <a:latin typeface="Arial"/>
                <a:cs typeface="Arial"/>
              </a:rPr>
              <a:t>Mapbox</a:t>
            </a:r>
            <a:r>
              <a:rPr lang="en-US" sz="1600" dirty="0">
                <a:solidFill>
                  <a:sysClr val="windowText" lastClr="000000"/>
                </a:solidFill>
                <a:latin typeface="Arial"/>
                <a:cs typeface="Arial"/>
              </a:rPr>
              <a:t> with caution and accuracy.</a:t>
            </a:r>
            <a:endParaRPr lang="en-GB" sz="1600" dirty="0">
              <a:solidFill>
                <a:sysClr val="windowText" lastClr="000000"/>
              </a:solidFill>
              <a:latin typeface="Arial"/>
              <a:cs typeface="Arial"/>
            </a:endParaRPr>
          </a:p>
        </p:txBody>
      </p:sp>
      <p:pic>
        <p:nvPicPr>
          <p:cNvPr id="11266" name="Picture 2">
            <a:extLst>
              <a:ext uri="{FF2B5EF4-FFF2-40B4-BE49-F238E27FC236}">
                <a16:creationId xmlns:a16="http://schemas.microsoft.com/office/drawing/2014/main" id="{01107F23-10E4-4714-E98D-F1144F1A06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622090"/>
            <a:ext cx="5524982" cy="338984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FBC18F4-F35D-CF47-FCAC-EAA55E942AD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Common Challenges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24E90249-3974-3108-A320-A17D913E9208}"/>
              </a:ext>
            </a:extLst>
          </p:cNvPr>
          <p:cNvSpPr txBox="1">
            <a:spLocks noGrp="1"/>
          </p:cNvSpPr>
          <p:nvPr>
            <p:ph type="title"/>
          </p:nvPr>
        </p:nvSpPr>
        <p:spPr>
          <a:xfrm>
            <a:off x="726280" y="412869"/>
            <a:ext cx="87649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Challenges &amp; Opportunities in Transport Data Visualization</a:t>
            </a:r>
          </a:p>
        </p:txBody>
      </p:sp>
      <p:sp>
        <p:nvSpPr>
          <p:cNvPr id="10" name="object 6">
            <a:extLst>
              <a:ext uri="{FF2B5EF4-FFF2-40B4-BE49-F238E27FC236}">
                <a16:creationId xmlns:a16="http://schemas.microsoft.com/office/drawing/2014/main" id="{A92431D4-AFE7-ACE7-6F16-BF52B28B6BB3}"/>
              </a:ext>
            </a:extLst>
          </p:cNvPr>
          <p:cNvSpPr txBox="1">
            <a:spLocks noGrp="1"/>
          </p:cNvSpPr>
          <p:nvPr>
            <p:ph type="ftr" sz="quarter" idx="5"/>
          </p:nvPr>
        </p:nvSpPr>
        <p:spPr>
          <a:xfrm>
            <a:off x="763501" y="6349505"/>
            <a:ext cx="3059104"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23C58AAB-3D12-EFF5-A762-9205D1A5E15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1764585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9218A-5817-37AC-9679-7EB4592CF78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F62422D-98DB-0881-EA19-1100AB4B257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425641FD-3E06-687B-9611-9DC9E95D6A30}"/>
              </a:ext>
            </a:extLst>
          </p:cNvPr>
          <p:cNvSpPr txBox="1"/>
          <p:nvPr/>
        </p:nvSpPr>
        <p:spPr>
          <a:xfrm>
            <a:off x="740566" y="1625917"/>
            <a:ext cx="5047143"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Interactive Dashboards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Go beyond static plots — use tools like:</a:t>
            </a: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Excel Dashboards (slicers, pivot visuals)</a:t>
            </a:r>
          </a:p>
          <a:p>
            <a:pPr marL="190500" defTabSz="1175644" hangingPunct="1">
              <a:lnSpc>
                <a:spcPct val="150000"/>
              </a:lnSpc>
              <a:spcBef>
                <a:spcPts val="129"/>
              </a:spcBef>
            </a:pPr>
            <a:r>
              <a:rPr lang="en-US" sz="1600" dirty="0">
                <a:solidFill>
                  <a:sysClr val="windowText" lastClr="000000"/>
                </a:solidFill>
                <a:latin typeface="Arial"/>
                <a:cs typeface="Arial"/>
              </a:rPr>
              <a:t>	ii. Python (Dash, </a:t>
            </a:r>
            <a:r>
              <a:rPr lang="en-US" sz="1600" dirty="0" err="1">
                <a:solidFill>
                  <a:sysClr val="windowText" lastClr="000000"/>
                </a:solidFill>
                <a:latin typeface="Arial"/>
                <a:cs typeface="Arial"/>
              </a:rPr>
              <a:t>Streamlit</a:t>
            </a: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 for live 	charts and data inputs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Empower users to explore trends, filter by region, or simulate scenarios.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A dashboard for metro usage by time, station, and day-type built in Python +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a:t>
            </a:r>
            <a:endParaRPr lang="en-GB" sz="1600" dirty="0">
              <a:solidFill>
                <a:sysClr val="windowText" lastClr="000000"/>
              </a:solidFill>
              <a:latin typeface="Arial"/>
              <a:cs typeface="Arial"/>
            </a:endParaRPr>
          </a:p>
        </p:txBody>
      </p:sp>
      <p:pic>
        <p:nvPicPr>
          <p:cNvPr id="12290" name="Picture 2">
            <a:extLst>
              <a:ext uri="{FF2B5EF4-FFF2-40B4-BE49-F238E27FC236}">
                <a16:creationId xmlns:a16="http://schemas.microsoft.com/office/drawing/2014/main" id="{9D20ACCC-115B-B084-8177-59DD91ACB1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05630" y="1673322"/>
            <a:ext cx="5473489" cy="351135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FC07470-5ED7-C8E1-AB48-D49E462E327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Opportunities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C1B0FD6E-CEC0-5B47-D514-5B33CE3A2866}"/>
              </a:ext>
            </a:extLst>
          </p:cNvPr>
          <p:cNvSpPr txBox="1">
            <a:spLocks/>
          </p:cNvSpPr>
          <p:nvPr/>
        </p:nvSpPr>
        <p:spPr>
          <a:xfrm>
            <a:off x="726280" y="412869"/>
            <a:ext cx="876496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US" sz="2400" b="1">
                <a:solidFill>
                  <a:schemeClr val="bg1"/>
                </a:solidFill>
              </a:rPr>
              <a:t>4. Challenges &amp; Opportunities in Transport Data Visualization</a:t>
            </a:r>
            <a:endParaRPr lang="en-US" sz="2400" b="1" dirty="0">
              <a:solidFill>
                <a:schemeClr val="bg1"/>
              </a:solidFill>
            </a:endParaRPr>
          </a:p>
        </p:txBody>
      </p:sp>
      <p:sp>
        <p:nvSpPr>
          <p:cNvPr id="11" name="object 6">
            <a:extLst>
              <a:ext uri="{FF2B5EF4-FFF2-40B4-BE49-F238E27FC236}">
                <a16:creationId xmlns:a16="http://schemas.microsoft.com/office/drawing/2014/main" id="{7D1F56A8-4281-95ED-E1A9-871BC0E003E0}"/>
              </a:ext>
            </a:extLst>
          </p:cNvPr>
          <p:cNvSpPr txBox="1">
            <a:spLocks noGrp="1"/>
          </p:cNvSpPr>
          <p:nvPr>
            <p:ph type="ftr" sz="quarter" idx="5"/>
          </p:nvPr>
        </p:nvSpPr>
        <p:spPr>
          <a:xfrm>
            <a:off x="763501" y="6349505"/>
            <a:ext cx="3072854"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2" name="object 6">
            <a:extLst>
              <a:ext uri="{FF2B5EF4-FFF2-40B4-BE49-F238E27FC236}">
                <a16:creationId xmlns:a16="http://schemas.microsoft.com/office/drawing/2014/main" id="{DC2EB17F-48B3-39DC-5523-C00AA592B0E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657919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7D63E-2294-2151-89FB-25318D98FDD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D90569-F453-709D-039C-9C10BEA2A15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49E2AD26-C2C2-4655-2F4F-92E7563DD4B3}"/>
              </a:ext>
            </a:extLst>
          </p:cNvPr>
          <p:cNvSpPr txBox="1"/>
          <p:nvPr/>
        </p:nvSpPr>
        <p:spPr>
          <a:xfrm>
            <a:off x="726281" y="1644497"/>
            <a:ext cx="5047143" cy="450541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Visualizing Equity, Emissions, and Accessibility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geospatial visualizations to show:</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Who has access to public transport?</a:t>
            </a:r>
          </a:p>
          <a:p>
            <a:pPr marL="190500" defTabSz="1175644" hangingPunct="1">
              <a:lnSpc>
                <a:spcPct val="150000"/>
              </a:lnSpc>
              <a:spcBef>
                <a:spcPts val="129"/>
              </a:spcBef>
            </a:pPr>
            <a:r>
              <a:rPr lang="en-US" sz="1600" dirty="0">
                <a:solidFill>
                  <a:sysClr val="windowText" lastClr="000000"/>
                </a:solidFill>
                <a:latin typeface="Arial"/>
                <a:cs typeface="Arial"/>
              </a:rPr>
              <a:t>	ii. Where do emissions concentrate?</a:t>
            </a:r>
          </a:p>
          <a:p>
            <a:pPr marL="190500" defTabSz="1175644" hangingPunct="1">
              <a:lnSpc>
                <a:spcPct val="150000"/>
              </a:lnSpc>
              <a:spcBef>
                <a:spcPts val="129"/>
              </a:spcBef>
            </a:pPr>
            <a:r>
              <a:rPr lang="en-US" sz="1600" dirty="0">
                <a:solidFill>
                  <a:sysClr val="windowText" lastClr="000000"/>
                </a:solidFill>
                <a:latin typeface="Arial"/>
                <a:cs typeface="Arial"/>
              </a:rPr>
              <a:t>	iii. Which communities are underserved?</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Encourages data-driven justice in mobility planning.</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A </a:t>
            </a:r>
            <a:r>
              <a:rPr lang="en-US" sz="1600" dirty="0" err="1">
                <a:solidFill>
                  <a:sysClr val="windowText" lastClr="000000"/>
                </a:solidFill>
                <a:latin typeface="Arial"/>
                <a:cs typeface="Arial"/>
              </a:rPr>
              <a:t>chloropleth</a:t>
            </a:r>
            <a:r>
              <a:rPr lang="en-US" sz="1600" dirty="0">
                <a:solidFill>
                  <a:sysClr val="windowText" lastClr="000000"/>
                </a:solidFill>
                <a:latin typeface="Arial"/>
                <a:cs typeface="Arial"/>
              </a:rPr>
              <a:t> map showing travel times to the nearest hospital by income group.</a:t>
            </a:r>
            <a:endParaRPr lang="en-GB" sz="1600" dirty="0">
              <a:solidFill>
                <a:sysClr val="windowText" lastClr="000000"/>
              </a:solidFill>
              <a:latin typeface="Arial"/>
              <a:cs typeface="Arial"/>
            </a:endParaRPr>
          </a:p>
        </p:txBody>
      </p:sp>
      <p:pic>
        <p:nvPicPr>
          <p:cNvPr id="13314" name="Picture 2">
            <a:extLst>
              <a:ext uri="{FF2B5EF4-FFF2-40B4-BE49-F238E27FC236}">
                <a16:creationId xmlns:a16="http://schemas.microsoft.com/office/drawing/2014/main" id="{040CAC85-3162-592E-2B5B-DB63E626E9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642346"/>
            <a:ext cx="5350034" cy="357330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036147A-3A40-4CCF-3986-CEE36221964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Opportunities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0EA6871C-401A-8570-DFDC-8DCE3E543783}"/>
              </a:ext>
            </a:extLst>
          </p:cNvPr>
          <p:cNvSpPr txBox="1">
            <a:spLocks/>
          </p:cNvSpPr>
          <p:nvPr/>
        </p:nvSpPr>
        <p:spPr>
          <a:xfrm>
            <a:off x="726280" y="412869"/>
            <a:ext cx="876496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US" sz="2400" b="1">
                <a:solidFill>
                  <a:schemeClr val="bg1"/>
                </a:solidFill>
              </a:rPr>
              <a:t>4. Challenges &amp; Opportunities in Transport Data Visualization</a:t>
            </a:r>
            <a:endParaRPr lang="en-US" sz="2400" b="1" dirty="0">
              <a:solidFill>
                <a:schemeClr val="bg1"/>
              </a:solidFill>
            </a:endParaRPr>
          </a:p>
        </p:txBody>
      </p:sp>
      <p:sp>
        <p:nvSpPr>
          <p:cNvPr id="10" name="object 6">
            <a:extLst>
              <a:ext uri="{FF2B5EF4-FFF2-40B4-BE49-F238E27FC236}">
                <a16:creationId xmlns:a16="http://schemas.microsoft.com/office/drawing/2014/main" id="{2E595987-3272-1E3F-39FF-6F0232C79ECF}"/>
              </a:ext>
            </a:extLst>
          </p:cNvPr>
          <p:cNvSpPr txBox="1">
            <a:spLocks noGrp="1"/>
          </p:cNvSpPr>
          <p:nvPr>
            <p:ph type="ftr" sz="quarter" idx="5"/>
          </p:nvPr>
        </p:nvSpPr>
        <p:spPr>
          <a:xfrm>
            <a:off x="763501" y="6349505"/>
            <a:ext cx="307972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830364AD-5CFB-1CC3-0FA2-59C876B0DF8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647852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C6072-5E05-78F0-939F-32D456766AE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02A358F-0FD0-2A91-830B-0CE7DC1C5ED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6551EE66-735B-48AA-907C-2018572897F2}"/>
              </a:ext>
            </a:extLst>
          </p:cNvPr>
          <p:cNvSpPr txBox="1"/>
          <p:nvPr/>
        </p:nvSpPr>
        <p:spPr>
          <a:xfrm>
            <a:off x="726282" y="1552568"/>
            <a:ext cx="5047143"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Scenario Simulation &amp; Forecasting</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Integrate DV with modeling tools to:</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Show future congestion under different 	population growth scenarios</a:t>
            </a:r>
          </a:p>
          <a:p>
            <a:pPr marL="190500" defTabSz="1175644" hangingPunct="1">
              <a:lnSpc>
                <a:spcPct val="150000"/>
              </a:lnSpc>
              <a:spcBef>
                <a:spcPts val="129"/>
              </a:spcBef>
            </a:pPr>
            <a:r>
              <a:rPr lang="en-US" sz="1600" dirty="0">
                <a:solidFill>
                  <a:sysClr val="windowText" lastClr="000000"/>
                </a:solidFill>
                <a:latin typeface="Arial"/>
                <a:cs typeface="Arial"/>
              </a:rPr>
              <a:t>	ii. Visualize impact of introducing a new 	bus corridor or cycle lane</a:t>
            </a:r>
          </a:p>
          <a:p>
            <a:pPr marL="190500" defTabSz="1175644" hangingPunct="1">
              <a:lnSpc>
                <a:spcPct val="150000"/>
              </a:lnSpc>
              <a:spcBef>
                <a:spcPts val="129"/>
              </a:spcBef>
            </a:pPr>
            <a:r>
              <a:rPr lang="en-US" sz="1600" dirty="0">
                <a:solidFill>
                  <a:sysClr val="windowText" lastClr="000000"/>
                </a:solidFill>
                <a:latin typeface="Arial"/>
                <a:cs typeface="Arial"/>
              </a:rPr>
              <a:t>	iii. Estimate CO₂ reductions from electric 	vehicle adoption</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Communicate complex models through storytelling visuals.</a:t>
            </a:r>
            <a:endParaRPr lang="en-GB" sz="1600" dirty="0">
              <a:solidFill>
                <a:sysClr val="windowText" lastClr="000000"/>
              </a:solidFill>
              <a:latin typeface="Arial"/>
              <a:cs typeface="Arial"/>
            </a:endParaRPr>
          </a:p>
        </p:txBody>
      </p:sp>
      <p:pic>
        <p:nvPicPr>
          <p:cNvPr id="14338" name="Picture 2">
            <a:extLst>
              <a:ext uri="{FF2B5EF4-FFF2-40B4-BE49-F238E27FC236}">
                <a16:creationId xmlns:a16="http://schemas.microsoft.com/office/drawing/2014/main" id="{7D2E3452-F95A-D0F9-90A0-78BE641DF3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0563" y="1552568"/>
            <a:ext cx="6143624" cy="373283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86A0F3A-52AA-1866-D8CB-4F00B4C7C8B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Opportunities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4C3C7F2-714C-9792-1D27-332B6E2D43A1}"/>
              </a:ext>
            </a:extLst>
          </p:cNvPr>
          <p:cNvSpPr txBox="1">
            <a:spLocks/>
          </p:cNvSpPr>
          <p:nvPr/>
        </p:nvSpPr>
        <p:spPr>
          <a:xfrm>
            <a:off x="726280" y="412869"/>
            <a:ext cx="876496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US" sz="2400" b="1">
                <a:solidFill>
                  <a:schemeClr val="bg1"/>
                </a:solidFill>
              </a:rPr>
              <a:t>4. Challenges &amp; Opportunities in Transport Data Visualization</a:t>
            </a:r>
            <a:endParaRPr lang="en-US" sz="2400" b="1" dirty="0">
              <a:solidFill>
                <a:schemeClr val="bg1"/>
              </a:solidFill>
            </a:endParaRPr>
          </a:p>
        </p:txBody>
      </p:sp>
      <p:sp>
        <p:nvSpPr>
          <p:cNvPr id="12" name="object 6">
            <a:extLst>
              <a:ext uri="{FF2B5EF4-FFF2-40B4-BE49-F238E27FC236}">
                <a16:creationId xmlns:a16="http://schemas.microsoft.com/office/drawing/2014/main" id="{51969FA2-E454-E782-5071-A15749D398E1}"/>
              </a:ext>
            </a:extLst>
          </p:cNvPr>
          <p:cNvSpPr txBox="1">
            <a:spLocks/>
          </p:cNvSpPr>
          <p:nvPr/>
        </p:nvSpPr>
        <p:spPr>
          <a:xfrm>
            <a:off x="763501" y="6349505"/>
            <a:ext cx="294222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3" name="object 6">
            <a:extLst>
              <a:ext uri="{FF2B5EF4-FFF2-40B4-BE49-F238E27FC236}">
                <a16:creationId xmlns:a16="http://schemas.microsoft.com/office/drawing/2014/main" id="{88B61B48-6189-3758-BF69-556D0482382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760563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US" sz="3200" b="1" dirty="0">
                <a:solidFill>
                  <a:schemeClr val="bg1"/>
                </a:solidFill>
              </a:rPr>
              <a:t>Tools and Software for Visualization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1" y="6321630"/>
            <a:ext cx="443013" cy="368538"/>
          </a:xfrm>
        </p:spPr>
        <p:txBody>
          <a:bodyPr/>
          <a:lstStyle/>
          <a:p>
            <a:pPr marL="103685">
              <a:lnSpc>
                <a:spcPts val="1633"/>
              </a:lnSpc>
            </a:pPr>
            <a:r>
              <a:rPr lang="en-GB" sz="1500" spc="-64" dirty="0">
                <a:latin typeface="+mj-lt"/>
              </a:rPr>
              <a:t>23</a:t>
            </a:r>
            <a:endParaRPr lang="en-AT" sz="1500" spc="-64" dirty="0">
              <a:latin typeface="+mj-lt"/>
            </a:endParaRPr>
          </a:p>
        </p:txBody>
      </p:sp>
      <p:sp>
        <p:nvSpPr>
          <p:cNvPr id="4" name="object 6">
            <a:extLst>
              <a:ext uri="{FF2B5EF4-FFF2-40B4-BE49-F238E27FC236}">
                <a16:creationId xmlns:a16="http://schemas.microsoft.com/office/drawing/2014/main" id="{DB89ACB5-4BAF-2920-CAC5-4DE508C2F2F8}"/>
              </a:ext>
            </a:extLst>
          </p:cNvPr>
          <p:cNvSpPr txBox="1">
            <a:spLocks/>
          </p:cNvSpPr>
          <p:nvPr/>
        </p:nvSpPr>
        <p:spPr>
          <a:xfrm>
            <a:off x="763501" y="6349505"/>
            <a:ext cx="2990352"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5" name="object 6">
            <a:extLst>
              <a:ext uri="{FF2B5EF4-FFF2-40B4-BE49-F238E27FC236}">
                <a16:creationId xmlns:a16="http://schemas.microsoft.com/office/drawing/2014/main" id="{2C44699F-297B-6D8C-911A-298A43273DF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524992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Tools and Software for Visualization</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726281" y="1683491"/>
            <a:ext cx="7028757" cy="433356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Charts &amp; Conditional Formatting</a:t>
            </a:r>
          </a:p>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Quick wins for small-to-medium datasets.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Line, bar, pie, area, and scatter charts are easy to create.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Conditional formatting (color scales, data bars) helps highlight:</a:t>
            </a:r>
            <a:endParaRPr lang="en-US" sz="16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Overcrowded routes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Performance deviations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Congestion levels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Use conditional color formatting to show increasing delays across bus stops.</a:t>
            </a:r>
            <a:endParaRPr lang="en-GB" sz="1600" dirty="0">
              <a:solidFill>
                <a:sysClr val="windowText" lastClr="000000"/>
              </a:solidFill>
              <a:latin typeface="Arial"/>
              <a:cs typeface="Arial"/>
            </a:endParaRPr>
          </a:p>
        </p:txBody>
      </p:sp>
      <p:pic>
        <p:nvPicPr>
          <p:cNvPr id="4" name="Picture 3" descr="A green square with a white x on it&#10;&#10;AI-generated content may be incorrect.">
            <a:extLst>
              <a:ext uri="{FF2B5EF4-FFF2-40B4-BE49-F238E27FC236}">
                <a16:creationId xmlns:a16="http://schemas.microsoft.com/office/drawing/2014/main" id="{21C294B0-1E31-0B9D-40DF-90E605795F1E}"/>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755038" y="1924217"/>
            <a:ext cx="3233194" cy="3009565"/>
          </a:xfrm>
          <a:prstGeom prst="rect">
            <a:avLst/>
          </a:prstGeom>
        </p:spPr>
      </p:pic>
      <p:sp>
        <p:nvSpPr>
          <p:cNvPr id="3" name="object 3">
            <a:extLst>
              <a:ext uri="{FF2B5EF4-FFF2-40B4-BE49-F238E27FC236}">
                <a16:creationId xmlns:a16="http://schemas.microsoft.com/office/drawing/2014/main" id="{A479CF3C-B828-F246-75BE-DD8C72911D9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Microsoft Excel</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29702AB7-FD69-A25E-9790-78C7627EFCD1}"/>
              </a:ext>
            </a:extLst>
          </p:cNvPr>
          <p:cNvSpPr txBox="1">
            <a:spLocks/>
          </p:cNvSpPr>
          <p:nvPr/>
        </p:nvSpPr>
        <p:spPr>
          <a:xfrm>
            <a:off x="763501" y="6349505"/>
            <a:ext cx="3031603"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9" name="object 6">
            <a:extLst>
              <a:ext uri="{FF2B5EF4-FFF2-40B4-BE49-F238E27FC236}">
                <a16:creationId xmlns:a16="http://schemas.microsoft.com/office/drawing/2014/main" id="{075171B0-E670-1773-DB72-EDC072E53A0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783732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58E7-0B62-98D5-21C4-A79D44B4A18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EA63F59-BD7C-A366-DC6C-05DF0A2E76F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0A2F548E-3381-D812-0674-BFF2C50951BD}"/>
              </a:ext>
            </a:extLst>
          </p:cNvPr>
          <p:cNvSpPr txBox="1"/>
          <p:nvPr/>
        </p:nvSpPr>
        <p:spPr>
          <a:xfrm>
            <a:off x="726281" y="1489031"/>
            <a:ext cx="6727815" cy="4690076"/>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Pivot Charts &amp; Dashboards</a:t>
            </a:r>
          </a:p>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Create summarized tables and visuals by filtering dimensions (e.g., time, route, region).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Combine charts, filters, and KPIs into interactive dashboards using:</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PivotTables + </a:t>
            </a:r>
            <a:r>
              <a:rPr lang="en-US" sz="1600" dirty="0" err="1">
                <a:solidFill>
                  <a:sysClr val="windowText" lastClr="000000"/>
                </a:solidFill>
                <a:latin typeface="Arial"/>
                <a:cs typeface="Arial"/>
              </a:rPr>
              <a:t>PivotCharts</a:t>
            </a: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Slicers and Timelines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A dashboard comparing monthly ridership trends across three transport lines.</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Best For</a:t>
            </a:r>
            <a:r>
              <a:rPr lang="en-US" sz="1600" dirty="0">
                <a:solidFill>
                  <a:sysClr val="windowText" lastClr="000000"/>
                </a:solidFill>
                <a:latin typeface="Arial"/>
                <a:cs typeface="Arial"/>
              </a:rPr>
              <a:t>: Exploratory analysis, reporting, low-code environments, small datasets.</a:t>
            </a:r>
            <a:endParaRPr lang="en-GB" sz="1600" dirty="0">
              <a:solidFill>
                <a:sysClr val="windowText" lastClr="000000"/>
              </a:solidFill>
              <a:latin typeface="Arial"/>
              <a:cs typeface="Arial"/>
            </a:endParaRPr>
          </a:p>
        </p:txBody>
      </p:sp>
      <p:pic>
        <p:nvPicPr>
          <p:cNvPr id="15362" name="Picture 2">
            <a:extLst>
              <a:ext uri="{FF2B5EF4-FFF2-40B4-BE49-F238E27FC236}">
                <a16:creationId xmlns:a16="http://schemas.microsoft.com/office/drawing/2014/main" id="{921168AA-C904-29DB-F8F0-C85DF280CA1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4096" y="2425638"/>
            <a:ext cx="3912243" cy="315963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EC02215-7362-D5A0-BDB5-5FC117A5864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Microsoft Excel</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BF28B958-EF14-03C7-593B-06FA565530AE}"/>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Tools and Software for Visualization</a:t>
            </a:r>
            <a:endParaRPr sz="2400" b="1" spc="-13" dirty="0">
              <a:solidFill>
                <a:schemeClr val="bg1"/>
              </a:solidFill>
            </a:endParaRPr>
          </a:p>
        </p:txBody>
      </p:sp>
      <p:sp>
        <p:nvSpPr>
          <p:cNvPr id="10" name="object 6">
            <a:extLst>
              <a:ext uri="{FF2B5EF4-FFF2-40B4-BE49-F238E27FC236}">
                <a16:creationId xmlns:a16="http://schemas.microsoft.com/office/drawing/2014/main" id="{5CA07F8B-FC4A-74AB-309B-75C1CAE4352D}"/>
              </a:ext>
            </a:extLst>
          </p:cNvPr>
          <p:cNvSpPr txBox="1">
            <a:spLocks/>
          </p:cNvSpPr>
          <p:nvPr/>
        </p:nvSpPr>
        <p:spPr>
          <a:xfrm>
            <a:off x="763501" y="6349505"/>
            <a:ext cx="313473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1" name="object 6">
            <a:extLst>
              <a:ext uri="{FF2B5EF4-FFF2-40B4-BE49-F238E27FC236}">
                <a16:creationId xmlns:a16="http://schemas.microsoft.com/office/drawing/2014/main" id="{C17F5F4B-D7F8-011E-2145-4725B90A3E4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232452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9: Data Visualization in Transportation</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4049379891"/>
              </p:ext>
            </p:extLst>
          </p:nvPr>
        </p:nvGraphicFramePr>
        <p:xfrm>
          <a:off x="726282" y="1121481"/>
          <a:ext cx="5195016" cy="4152474"/>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Introduction to Data Visualization</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What is Data Visualization (DV)?</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1.2 The Role of DV in Transportation Analytics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a:t>
                      </a:r>
                      <a:r>
                        <a:rPr lang="en-US" sz="1400" spc="64" dirty="0">
                          <a:solidFill>
                            <a:sysClr val="windowText" lastClr="000000"/>
                          </a:solidFill>
                          <a:latin typeface="Arial"/>
                          <a:cs typeface="Arial"/>
                        </a:rPr>
                        <a:t>Historical Context and Modern Trends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a:t>
                      </a:r>
                      <a:r>
                        <a:rPr lang="en-US" sz="1600" b="1" dirty="0">
                          <a:solidFill>
                            <a:sysClr val="windowText" lastClr="000000"/>
                          </a:solidFill>
                          <a:latin typeface="Arial"/>
                          <a:cs typeface="Arial"/>
                        </a:rPr>
                        <a:t>Purpose of Data Visualization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Communicating Complex Information Simply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a:t>
                      </a:r>
                      <a:r>
                        <a:rPr lang="en-US" sz="1400" spc="64" dirty="0">
                          <a:solidFill>
                            <a:sysClr val="windowText" lastClr="000000"/>
                          </a:solidFill>
                          <a:latin typeface="Arial"/>
                          <a:cs typeface="Arial"/>
                        </a:rPr>
                        <a:t>Supporting Decision-Making in Transport Planning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Enhancing Stakeholder Engagement</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r>
                        <a:rPr lang="en-GB" sz="1600" b="1"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2.4 </a:t>
                      </a:r>
                      <a:r>
                        <a:rPr lang="en-US" sz="1400" spc="64" dirty="0">
                          <a:solidFill>
                            <a:sysClr val="windowText" lastClr="000000"/>
                          </a:solidFill>
                          <a:latin typeface="Arial"/>
                          <a:cs typeface="Arial"/>
                        </a:rPr>
                        <a:t>Examples from Traffic, Transit, and Infrastructure Projects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9</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2864850065"/>
              </p:ext>
            </p:extLst>
          </p:nvPr>
        </p:nvGraphicFramePr>
        <p:xfrm>
          <a:off x="6096000" y="1150653"/>
          <a:ext cx="4902005" cy="411480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Avoiding Misleading or Cluttered Graphics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0" dirty="0">
                          <a:latin typeface="Arial" panose="020B0604020202020204" pitchFamily="34" charset="0"/>
                          <a:cs typeface="Arial" panose="020B0604020202020204" pitchFamily="34" charset="0"/>
                        </a:rPr>
                        <a:t>13</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8952767"/>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3.4 </a:t>
                      </a:r>
                      <a:r>
                        <a:rPr lang="en-US" sz="1400" spc="64" dirty="0">
                          <a:solidFill>
                            <a:sysClr val="windowText" lastClr="000000"/>
                          </a:solidFill>
                          <a:latin typeface="Arial"/>
                          <a:cs typeface="Arial"/>
                        </a:rPr>
                        <a:t>Visual Encoding &amp; Perception in Engineering. Contexts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0" dirty="0">
                          <a:latin typeface="Arial" panose="020B0604020202020204" pitchFamily="34" charset="0"/>
                          <a:cs typeface="Arial" panose="020B0604020202020204" pitchFamily="34" charset="0"/>
                        </a:rPr>
                        <a:t>14</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7354591"/>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86327358"/>
                  </a:ext>
                </a:extLst>
              </a:tr>
              <a:tr h="285769">
                <a:tc>
                  <a:txBody>
                    <a:bodyPr/>
                    <a:lstStyle/>
                    <a:p>
                      <a:r>
                        <a:rPr lang="en-GB" sz="1600" b="1" dirty="0">
                          <a:solidFill>
                            <a:sysClr val="windowText" lastClr="000000"/>
                          </a:solidFill>
                          <a:latin typeface="Arial"/>
                          <a:cs typeface="Arial"/>
                        </a:rPr>
                        <a:t>4. </a:t>
                      </a:r>
                      <a:r>
                        <a:rPr lang="en-US" sz="1600" b="1" dirty="0">
                          <a:solidFill>
                            <a:sysClr val="windowText" lastClr="000000"/>
                          </a:solidFill>
                          <a:latin typeface="Arial"/>
                          <a:cs typeface="Arial"/>
                        </a:rPr>
                        <a:t>Challenges &amp; Opportunities in Transport Data Visualization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Common Challenges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Opportunities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b="1" dirty="0">
                          <a:solidFill>
                            <a:sysClr val="windowText" lastClr="000000"/>
                          </a:solidFill>
                          <a:latin typeface="Arial"/>
                          <a:cs typeface="Arial"/>
                        </a:rPr>
                        <a:t>5. </a:t>
                      </a:r>
                      <a:r>
                        <a:rPr lang="en-US" sz="1600" b="1" dirty="0">
                          <a:solidFill>
                            <a:sysClr val="windowText" lastClr="000000"/>
                          </a:solidFill>
                          <a:latin typeface="Arial"/>
                          <a:cs typeface="Arial"/>
                        </a:rPr>
                        <a:t>Tools and Software for Visualization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Microsoft Excel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5.2 Python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285885"/>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5.3 When to Use Excel vs Python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541152"/>
                  </a:ext>
                </a:extLst>
              </a:tr>
            </a:tbl>
          </a:graphicData>
        </a:graphic>
      </p:graphicFrame>
      <p:sp>
        <p:nvSpPr>
          <p:cNvPr id="3" name="object 6">
            <a:extLst>
              <a:ext uri="{FF2B5EF4-FFF2-40B4-BE49-F238E27FC236}">
                <a16:creationId xmlns:a16="http://schemas.microsoft.com/office/drawing/2014/main" id="{34D0C56A-5046-AFAC-9BD6-70C0B5ECB0F5}"/>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4" name="object 6">
            <a:extLst>
              <a:ext uri="{FF2B5EF4-FFF2-40B4-BE49-F238E27FC236}">
                <a16:creationId xmlns:a16="http://schemas.microsoft.com/office/drawing/2014/main" id="{EB2A3E5A-1234-49AF-7FAC-0C31EBB5D09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graphicFrame>
        <p:nvGraphicFramePr>
          <p:cNvPr id="6" name="Table 5">
            <a:extLst>
              <a:ext uri="{FF2B5EF4-FFF2-40B4-BE49-F238E27FC236}">
                <a16:creationId xmlns:a16="http://schemas.microsoft.com/office/drawing/2014/main" id="{E553424C-201D-3957-A496-4C3A256D6DAA}"/>
              </a:ext>
            </a:extLst>
          </p:cNvPr>
          <p:cNvGraphicFramePr>
            <a:graphicFrameLocks noGrp="1"/>
          </p:cNvGraphicFramePr>
          <p:nvPr>
            <p:extLst>
              <p:ext uri="{D42A27DB-BD31-4B8C-83A1-F6EECF244321}">
                <p14:modId xmlns:p14="http://schemas.microsoft.com/office/powerpoint/2010/main" val="1731155631"/>
              </p:ext>
            </p:extLst>
          </p:nvPr>
        </p:nvGraphicFramePr>
        <p:xfrm>
          <a:off x="726282" y="5273955"/>
          <a:ext cx="5195016" cy="954966"/>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2167649040"/>
                    </a:ext>
                  </a:extLst>
                </a:gridCol>
                <a:gridCol w="786037">
                  <a:extLst>
                    <a:ext uri="{9D8B030D-6E8A-4147-A177-3AD203B41FA5}">
                      <a16:colId xmlns:a16="http://schemas.microsoft.com/office/drawing/2014/main" val="2560733527"/>
                    </a:ext>
                  </a:extLst>
                </a:gridCol>
              </a:tblGrid>
              <a:tr h="345366">
                <a:tc>
                  <a:txBody>
                    <a:bodyPr/>
                    <a:lstStyle/>
                    <a:p>
                      <a:r>
                        <a:rPr lang="en-GB" sz="1600" b="1">
                          <a:solidFill>
                            <a:sysClr val="windowText" lastClr="000000"/>
                          </a:solidFill>
                          <a:latin typeface="Arial"/>
                          <a:cs typeface="Arial"/>
                        </a:rPr>
                        <a:t>3. </a:t>
                      </a:r>
                      <a:r>
                        <a:rPr lang="en-US" sz="1600" b="1">
                          <a:solidFill>
                            <a:sysClr val="windowText" lastClr="000000"/>
                          </a:solidFill>
                          <a:latin typeface="Arial"/>
                          <a:cs typeface="Arial"/>
                        </a:rPr>
                        <a:t>Principles of Effective Data Visualization</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10</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791486"/>
                  </a:ext>
                </a:extLst>
              </a:tr>
              <a:tr h="268051">
                <a:tc>
                  <a:txBody>
                    <a:bodyPr/>
                    <a:lstStyle/>
                    <a:p>
                      <a:r>
                        <a:rPr lang="en-US" sz="1400" spc="64" dirty="0">
                          <a:solidFill>
                            <a:sysClr val="windowText" lastClr="000000"/>
                          </a:solidFill>
                          <a:latin typeface="Arial"/>
                          <a:cs typeface="Arial"/>
                        </a:rPr>
                        <a:t>3.1 Clarity, Accuracy, and Simplicity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689192"/>
                  </a:ext>
                </a:extLst>
              </a:tr>
              <a:tr h="156706">
                <a:tc>
                  <a:txBody>
                    <a:bodyPr/>
                    <a:lstStyle/>
                    <a:p>
                      <a:r>
                        <a:rPr lang="en-GB" sz="1400" spc="64" dirty="0">
                          <a:solidFill>
                            <a:sysClr val="windowText" lastClr="000000"/>
                          </a:solidFill>
                          <a:latin typeface="Arial"/>
                          <a:cs typeface="Arial"/>
                        </a:rPr>
                        <a:t>3.2 </a:t>
                      </a:r>
                      <a:r>
                        <a:rPr lang="en-US" sz="1400" spc="64" dirty="0">
                          <a:solidFill>
                            <a:sysClr val="windowText" lastClr="000000"/>
                          </a:solidFill>
                          <a:latin typeface="Arial"/>
                          <a:cs typeface="Arial"/>
                        </a:rPr>
                        <a:t>Choosing the Right Chart Types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8627172"/>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9FF77-5E62-0B27-586A-CF99F3B8D80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B33193-633D-BDF6-E215-AD569D116D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26371E9A-34F5-F9EF-9BCA-E4EAE4487072}"/>
              </a:ext>
            </a:extLst>
          </p:cNvPr>
          <p:cNvSpPr txBox="1"/>
          <p:nvPr/>
        </p:nvSpPr>
        <p:spPr>
          <a:xfrm>
            <a:off x="726281" y="1228609"/>
            <a:ext cx="6461597" cy="5085055"/>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Matplotlib &amp; Seaborn (Static Visuals)</a:t>
            </a:r>
          </a:p>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Matplotlib: </a:t>
            </a:r>
            <a:r>
              <a:rPr lang="en-US" sz="1600" dirty="0">
                <a:solidFill>
                  <a:sysClr val="windowText" lastClr="000000"/>
                </a:solidFill>
                <a:latin typeface="Arial"/>
                <a:cs typeface="Arial"/>
              </a:rPr>
              <a:t>The base for all Python plots; highly customizable.</a:t>
            </a:r>
            <a:endParaRPr lang="en-US" sz="16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Seaborn: </a:t>
            </a:r>
            <a:r>
              <a:rPr lang="en-US" sz="1600" dirty="0">
                <a:solidFill>
                  <a:sysClr val="windowText" lastClr="000000"/>
                </a:solidFill>
                <a:latin typeface="Arial"/>
                <a:cs typeface="Arial"/>
              </a:rPr>
              <a:t>Built on Matplotlib; offers beautiful statistical plots with less code.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Use Seaborn heatmap() to visualize station-to-station transfer density.</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Ideal for:</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Plotting time series (e.g., traffic flow)</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Histograms (e.g., travel time distributions)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Boxplots (e.g., variation in speeds)</a:t>
            </a:r>
            <a:endParaRPr lang="en-GB" sz="1600" dirty="0">
              <a:solidFill>
                <a:sysClr val="windowText" lastClr="000000"/>
              </a:solidFill>
              <a:latin typeface="Arial"/>
              <a:cs typeface="Arial"/>
            </a:endParaRPr>
          </a:p>
        </p:txBody>
      </p:sp>
      <p:pic>
        <p:nvPicPr>
          <p:cNvPr id="16386" name="Picture 2">
            <a:extLst>
              <a:ext uri="{FF2B5EF4-FFF2-40B4-BE49-F238E27FC236}">
                <a16:creationId xmlns:a16="http://schemas.microsoft.com/office/drawing/2014/main" id="{31ABFC07-98D6-3CCF-8783-C19BB19593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3705" y="2541107"/>
            <a:ext cx="4382013" cy="232109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EDE35A6-56B1-BD38-CDCA-E4162419A38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Python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8E1DD08-54A0-9EC4-9008-948F6EA64184}"/>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Tools and Software for Visualization</a:t>
            </a:r>
            <a:endParaRPr sz="2400" b="1" spc="-13" dirty="0">
              <a:solidFill>
                <a:schemeClr val="bg1"/>
              </a:solidFill>
            </a:endParaRPr>
          </a:p>
        </p:txBody>
      </p:sp>
      <p:sp>
        <p:nvSpPr>
          <p:cNvPr id="10" name="object 6">
            <a:extLst>
              <a:ext uri="{FF2B5EF4-FFF2-40B4-BE49-F238E27FC236}">
                <a16:creationId xmlns:a16="http://schemas.microsoft.com/office/drawing/2014/main" id="{1CB59918-A246-5225-7482-3D8251E5FB30}"/>
              </a:ext>
            </a:extLst>
          </p:cNvPr>
          <p:cNvSpPr txBox="1">
            <a:spLocks/>
          </p:cNvSpPr>
          <p:nvPr/>
        </p:nvSpPr>
        <p:spPr>
          <a:xfrm>
            <a:off x="763501" y="6349505"/>
            <a:ext cx="305910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1" name="object 6">
            <a:extLst>
              <a:ext uri="{FF2B5EF4-FFF2-40B4-BE49-F238E27FC236}">
                <a16:creationId xmlns:a16="http://schemas.microsoft.com/office/drawing/2014/main" id="{4CCBE784-D815-17CC-DFFB-709136F66C2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185580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BC583-491E-EDE8-0AA8-F705E829D5B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6BFD29-688E-AFFB-B047-31DAD2BC28D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7" name="object 3">
            <a:extLst>
              <a:ext uri="{FF2B5EF4-FFF2-40B4-BE49-F238E27FC236}">
                <a16:creationId xmlns:a16="http://schemas.microsoft.com/office/drawing/2014/main" id="{B265EAEF-465A-E053-0B7F-C765543EEAEB}"/>
              </a:ext>
            </a:extLst>
          </p:cNvPr>
          <p:cNvSpPr txBox="1"/>
          <p:nvPr/>
        </p:nvSpPr>
        <p:spPr>
          <a:xfrm>
            <a:off x="726281" y="1459811"/>
            <a:ext cx="6172230" cy="4702900"/>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err="1">
                <a:solidFill>
                  <a:sysClr val="windowText" lastClr="000000"/>
                </a:solidFill>
                <a:latin typeface="Arial"/>
                <a:cs typeface="Arial"/>
              </a:rPr>
              <a:t>Plotly</a:t>
            </a:r>
            <a:r>
              <a:rPr lang="en-US" sz="2000" b="1" dirty="0">
                <a:solidFill>
                  <a:sysClr val="windowText" lastClr="000000"/>
                </a:solidFill>
                <a:latin typeface="Arial"/>
                <a:cs typeface="Arial"/>
              </a:rPr>
              <a:t> (Interactive Visuals) </a:t>
            </a:r>
          </a:p>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Allows creation of interactive and web-based visuals:</a:t>
            </a:r>
          </a:p>
          <a:p>
            <a:pPr marL="190500" lvl="1" indent="0" defTabSz="1175644" hangingPunct="1">
              <a:lnSpc>
                <a:spcPct val="150000"/>
              </a:lnSpc>
              <a:spcBef>
                <a:spcPts val="129"/>
              </a:spcBef>
            </a:pPr>
            <a:r>
              <a:rPr lang="en-US" sz="1600" b="1"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Hover labels</a:t>
            </a:r>
          </a:p>
          <a:p>
            <a:pPr marL="190500" lvl="1" indent="0" defTabSz="1175644" hangingPunct="1">
              <a:lnSpc>
                <a:spcPct val="150000"/>
              </a:lnSpc>
              <a:spcBef>
                <a:spcPts val="129"/>
              </a:spcBef>
            </a:pPr>
            <a:r>
              <a:rPr lang="en-US" sz="1600" dirty="0">
                <a:solidFill>
                  <a:sysClr val="windowText" lastClr="000000"/>
                </a:solidFill>
                <a:latin typeface="Arial"/>
                <a:cs typeface="Arial"/>
              </a:rPr>
              <a:t>	ii. Zooming</a:t>
            </a:r>
          </a:p>
          <a:p>
            <a:pPr marL="190500" lvl="1" indent="0" defTabSz="1175644" hangingPunct="1">
              <a:lnSpc>
                <a:spcPct val="150000"/>
              </a:lnSpc>
              <a:spcBef>
                <a:spcPts val="129"/>
              </a:spcBef>
            </a:pPr>
            <a:r>
              <a:rPr lang="en-US" sz="1600" dirty="0">
                <a:solidFill>
                  <a:sysClr val="windowText" lastClr="000000"/>
                </a:solidFill>
                <a:latin typeface="Arial"/>
                <a:cs typeface="Arial"/>
              </a:rPr>
              <a:t>	iii. Sliders and dropdowns</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Great for dashboards and embedding in web apps (Dash, </a:t>
            </a:r>
            <a:r>
              <a:rPr lang="en-US" sz="1600" dirty="0" err="1">
                <a:solidFill>
                  <a:sysClr val="windowText" lastClr="000000"/>
                </a:solidFill>
                <a:latin typeface="Arial"/>
                <a:cs typeface="Arial"/>
              </a:rPr>
              <a:t>Streamlit</a:t>
            </a:r>
            <a:r>
              <a:rPr lang="en-US" sz="1600"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 </a:t>
            </a:r>
            <a:r>
              <a:rPr lang="en-US" sz="1600" b="1" dirty="0" err="1">
                <a:solidFill>
                  <a:sysClr val="windowText" lastClr="000000"/>
                </a:solidFill>
                <a:latin typeface="Arial"/>
                <a:cs typeface="Arial"/>
              </a:rPr>
              <a:t>scatter_mapbox</a:t>
            </a: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to show real-time bus locations with ridership levels.</a:t>
            </a:r>
            <a:endParaRPr lang="en-GB" sz="1600" dirty="0">
              <a:solidFill>
                <a:sysClr val="windowText" lastClr="000000"/>
              </a:solidFill>
              <a:latin typeface="Arial"/>
              <a:cs typeface="Arial"/>
            </a:endParaRPr>
          </a:p>
        </p:txBody>
      </p:sp>
      <p:pic>
        <p:nvPicPr>
          <p:cNvPr id="17410" name="Picture 2">
            <a:extLst>
              <a:ext uri="{FF2B5EF4-FFF2-40B4-BE49-F238E27FC236}">
                <a16:creationId xmlns:a16="http://schemas.microsoft.com/office/drawing/2014/main" id="{DBE8E5F7-9A74-93B6-008E-D7891A832C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3774" y="2141316"/>
            <a:ext cx="4833334" cy="290524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AD28BE8-6172-0DAE-8779-DDFCBC28383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Python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7CD213BA-CBFA-0BD3-1202-73F185AED7AC}"/>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Tools and Software for Visualization</a:t>
            </a:r>
            <a:endParaRPr sz="2400" b="1" spc="-13" dirty="0">
              <a:solidFill>
                <a:schemeClr val="bg1"/>
              </a:solidFill>
            </a:endParaRPr>
          </a:p>
        </p:txBody>
      </p:sp>
      <p:sp>
        <p:nvSpPr>
          <p:cNvPr id="10" name="object 6">
            <a:extLst>
              <a:ext uri="{FF2B5EF4-FFF2-40B4-BE49-F238E27FC236}">
                <a16:creationId xmlns:a16="http://schemas.microsoft.com/office/drawing/2014/main" id="{18F3A13B-BB14-521F-3FAC-AE8F439076AF}"/>
              </a:ext>
            </a:extLst>
          </p:cNvPr>
          <p:cNvSpPr txBox="1">
            <a:spLocks/>
          </p:cNvSpPr>
          <p:nvPr/>
        </p:nvSpPr>
        <p:spPr>
          <a:xfrm>
            <a:off x="763501" y="6349505"/>
            <a:ext cx="313473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1" name="object 6">
            <a:extLst>
              <a:ext uri="{FF2B5EF4-FFF2-40B4-BE49-F238E27FC236}">
                <a16:creationId xmlns:a16="http://schemas.microsoft.com/office/drawing/2014/main" id="{699AEE15-43AA-6B41-7E74-A2D8107D0A0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342750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8DA7D-6123-5F35-E2F2-D94E25059FD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17D3987-E850-4B7D-2AA6-07B3B01E9ED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7" name="object 3">
            <a:extLst>
              <a:ext uri="{FF2B5EF4-FFF2-40B4-BE49-F238E27FC236}">
                <a16:creationId xmlns:a16="http://schemas.microsoft.com/office/drawing/2014/main" id="{A12D5E37-7E76-82E8-1BB3-F7E9EC6F0DC2}"/>
              </a:ext>
            </a:extLst>
          </p:cNvPr>
          <p:cNvSpPr txBox="1"/>
          <p:nvPr/>
        </p:nvSpPr>
        <p:spPr>
          <a:xfrm>
            <a:off x="726281" y="1481595"/>
            <a:ext cx="6790120" cy="549285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err="1">
                <a:solidFill>
                  <a:sysClr val="windowText" lastClr="000000"/>
                </a:solidFill>
                <a:latin typeface="Arial"/>
                <a:cs typeface="Arial"/>
              </a:rPr>
              <a:t>GeoPandas</a:t>
            </a:r>
            <a:r>
              <a:rPr lang="en-US" sz="2000" b="1" dirty="0">
                <a:solidFill>
                  <a:sysClr val="windowText" lastClr="000000"/>
                </a:solidFill>
                <a:latin typeface="Arial"/>
                <a:cs typeface="Arial"/>
              </a:rPr>
              <a:t> (Geospatial Visualization)</a:t>
            </a:r>
          </a:p>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Combines Pandas + Shapely + Matplotlib for spatial data. </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Easy to load, filter, and plot </a:t>
            </a:r>
            <a:r>
              <a:rPr lang="en-US" sz="1600" dirty="0" err="1">
                <a:solidFill>
                  <a:sysClr val="windowText" lastClr="000000"/>
                </a:solidFill>
                <a:latin typeface="Arial"/>
                <a:cs typeface="Arial"/>
              </a:rPr>
              <a:t>GeoJSON</a:t>
            </a:r>
            <a:r>
              <a:rPr lang="en-US" sz="1600" dirty="0">
                <a:solidFill>
                  <a:sysClr val="windowText" lastClr="000000"/>
                </a:solidFill>
                <a:latin typeface="Arial"/>
                <a:cs typeface="Arial"/>
              </a:rPr>
              <a:t>, shapefiles, or OSM data.</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Use for:</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Visualizing catchment areas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Heatmaps of demand or delays by region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Mapping infrastructure gaps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Can be combined with Folium,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 or </a:t>
            </a:r>
            <a:r>
              <a:rPr lang="en-US" sz="1600" dirty="0" err="1">
                <a:solidFill>
                  <a:sysClr val="windowText" lastClr="000000"/>
                </a:solidFill>
                <a:latin typeface="Arial"/>
                <a:cs typeface="Arial"/>
              </a:rPr>
              <a:t>contextily</a:t>
            </a:r>
            <a:r>
              <a:rPr lang="en-US" sz="1600" dirty="0">
                <a:solidFill>
                  <a:sysClr val="windowText" lastClr="000000"/>
                </a:solidFill>
                <a:latin typeface="Arial"/>
                <a:cs typeface="Arial"/>
              </a:rPr>
              <a:t> for basemaps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endParaRPr lang="en-GB" sz="1600" dirty="0">
              <a:solidFill>
                <a:sysClr val="windowText" lastClr="000000"/>
              </a:solidFill>
              <a:latin typeface="Arial"/>
              <a:cs typeface="Arial"/>
            </a:endParaRPr>
          </a:p>
        </p:txBody>
      </p:sp>
      <p:pic>
        <p:nvPicPr>
          <p:cNvPr id="18434" name="Picture 2">
            <a:extLst>
              <a:ext uri="{FF2B5EF4-FFF2-40B4-BE49-F238E27FC236}">
                <a16:creationId xmlns:a16="http://schemas.microsoft.com/office/drawing/2014/main" id="{4A83858D-1726-9998-4679-E1F16D7F26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5571" y="2521946"/>
            <a:ext cx="4229194" cy="254210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92CDBA37-0280-AA6C-94DE-CB3102C992D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Python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B6C9C3D2-058F-28B5-F737-7EE8F27A7419}"/>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Tools and Software for Visualization</a:t>
            </a:r>
            <a:endParaRPr sz="2400" b="1" spc="-13" dirty="0">
              <a:solidFill>
                <a:schemeClr val="bg1"/>
              </a:solidFill>
            </a:endParaRPr>
          </a:p>
        </p:txBody>
      </p:sp>
      <p:sp>
        <p:nvSpPr>
          <p:cNvPr id="10" name="object 6">
            <a:extLst>
              <a:ext uri="{FF2B5EF4-FFF2-40B4-BE49-F238E27FC236}">
                <a16:creationId xmlns:a16="http://schemas.microsoft.com/office/drawing/2014/main" id="{552454F0-9E0A-6F89-2995-7937AF7E85A0}"/>
              </a:ext>
            </a:extLst>
          </p:cNvPr>
          <p:cNvSpPr txBox="1">
            <a:spLocks/>
          </p:cNvSpPr>
          <p:nvPr/>
        </p:nvSpPr>
        <p:spPr>
          <a:xfrm>
            <a:off x="763501" y="6349505"/>
            <a:ext cx="2990352"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1" name="object 6">
            <a:extLst>
              <a:ext uri="{FF2B5EF4-FFF2-40B4-BE49-F238E27FC236}">
                <a16:creationId xmlns:a16="http://schemas.microsoft.com/office/drawing/2014/main" id="{276F2078-EEB4-266F-C49A-333D100A1B9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13056042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4E41C-E1C1-467C-5E3F-359D5C53336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D5070B-F8EB-29D3-1525-8DF0B1E6E2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0A73E860-3CA5-64EC-1484-819E164275F6}"/>
              </a:ext>
            </a:extLst>
          </p:cNvPr>
          <p:cNvSpPr txBox="1"/>
          <p:nvPr/>
        </p:nvSpPr>
        <p:spPr>
          <a:xfrm>
            <a:off x="1096330" y="4618721"/>
            <a:ext cx="10875985" cy="72232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Excel = </a:t>
            </a:r>
            <a:r>
              <a:rPr lang="en-US" sz="1600" dirty="0">
                <a:solidFill>
                  <a:sysClr val="windowText" lastClr="000000"/>
                </a:solidFill>
                <a:latin typeface="Arial"/>
                <a:cs typeface="Arial"/>
              </a:rPr>
              <a:t>accessibility, speed, simplicity</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Python = </a:t>
            </a:r>
            <a:r>
              <a:rPr lang="en-US" sz="1600" dirty="0">
                <a:solidFill>
                  <a:sysClr val="windowText" lastClr="000000"/>
                </a:solidFill>
                <a:latin typeface="Arial"/>
                <a:cs typeface="Arial"/>
              </a:rPr>
              <a:t>power, flexibility, automation, scale</a:t>
            </a:r>
            <a:endParaRPr lang="en-GB" sz="1600" dirty="0">
              <a:solidFill>
                <a:sysClr val="windowText" lastClr="000000"/>
              </a:solidFill>
              <a:latin typeface="Arial"/>
              <a:cs typeface="Arial"/>
            </a:endParaRPr>
          </a:p>
        </p:txBody>
      </p:sp>
      <p:graphicFrame>
        <p:nvGraphicFramePr>
          <p:cNvPr id="3" name="Table 2">
            <a:extLst>
              <a:ext uri="{FF2B5EF4-FFF2-40B4-BE49-F238E27FC236}">
                <a16:creationId xmlns:a16="http://schemas.microsoft.com/office/drawing/2014/main" id="{3E42DC22-9AF5-D42A-F805-F179FBDF6D64}"/>
              </a:ext>
            </a:extLst>
          </p:cNvPr>
          <p:cNvGraphicFramePr>
            <a:graphicFrameLocks noGrp="1"/>
          </p:cNvGraphicFramePr>
          <p:nvPr>
            <p:extLst>
              <p:ext uri="{D42A27DB-BD31-4B8C-83A1-F6EECF244321}">
                <p14:modId xmlns:p14="http://schemas.microsoft.com/office/powerpoint/2010/main" val="2967711777"/>
              </p:ext>
            </p:extLst>
          </p:nvPr>
        </p:nvGraphicFramePr>
        <p:xfrm>
          <a:off x="2032000" y="1840604"/>
          <a:ext cx="8128000" cy="2225040"/>
        </p:xfrm>
        <a:graphic>
          <a:graphicData uri="http://schemas.openxmlformats.org/drawingml/2006/table">
            <a:tbl>
              <a:tblPr firstRow="1" bandRow="1">
                <a:tableStyleId>{2708684C-4D16-4618-839F-0558EEFCDFE6}</a:tableStyleId>
              </a:tblPr>
              <a:tblGrid>
                <a:gridCol w="4064000">
                  <a:extLst>
                    <a:ext uri="{9D8B030D-6E8A-4147-A177-3AD203B41FA5}">
                      <a16:colId xmlns:a16="http://schemas.microsoft.com/office/drawing/2014/main" val="3454996428"/>
                    </a:ext>
                  </a:extLst>
                </a:gridCol>
                <a:gridCol w="4064000">
                  <a:extLst>
                    <a:ext uri="{9D8B030D-6E8A-4147-A177-3AD203B41FA5}">
                      <a16:colId xmlns:a16="http://schemas.microsoft.com/office/drawing/2014/main" val="3501433323"/>
                    </a:ext>
                  </a:extLst>
                </a:gridCol>
              </a:tblGrid>
              <a:tr h="370840">
                <a:tc>
                  <a:txBody>
                    <a:bodyPr/>
                    <a:lstStyle/>
                    <a:p>
                      <a:r>
                        <a:rPr lang="en-US" sz="1600" dirty="0">
                          <a:latin typeface="Arial" panose="020B0604020202020204" pitchFamily="34" charset="0"/>
                          <a:cs typeface="Arial" panose="020B0604020202020204" pitchFamily="34" charset="0"/>
                        </a:rPr>
                        <a:t>Scenario</a:t>
                      </a:r>
                    </a:p>
                  </a:txBody>
                  <a:tcPr/>
                </a:tc>
                <a:tc>
                  <a:txBody>
                    <a:bodyPr/>
                    <a:lstStyle/>
                    <a:p>
                      <a:r>
                        <a:rPr lang="en-US" sz="1600" dirty="0">
                          <a:latin typeface="Arial" panose="020B0604020202020204" pitchFamily="34" charset="0"/>
                          <a:cs typeface="Arial" panose="020B0604020202020204" pitchFamily="34" charset="0"/>
                        </a:rPr>
                        <a:t>Recommended Tool</a:t>
                      </a:r>
                    </a:p>
                  </a:txBody>
                  <a:tcPr/>
                </a:tc>
                <a:extLst>
                  <a:ext uri="{0D108BD9-81ED-4DB2-BD59-A6C34878D82A}">
                    <a16:rowId xmlns:a16="http://schemas.microsoft.com/office/drawing/2014/main" val="2918209086"/>
                  </a:ext>
                </a:extLst>
              </a:tr>
              <a:tr h="370840">
                <a:tc>
                  <a:txBody>
                    <a:bodyPr/>
                    <a:lstStyle/>
                    <a:p>
                      <a:r>
                        <a:rPr lang="en-US" sz="1600" dirty="0">
                          <a:latin typeface="Arial" panose="020B0604020202020204" pitchFamily="34" charset="0"/>
                          <a:cs typeface="Arial" panose="020B0604020202020204" pitchFamily="34" charset="0"/>
                        </a:rPr>
                        <a:t>Quick analysis / small dataset</a:t>
                      </a:r>
                    </a:p>
                  </a:txBody>
                  <a:tcPr/>
                </a:tc>
                <a:tc>
                  <a:txBody>
                    <a:bodyPr/>
                    <a:lstStyle/>
                    <a:p>
                      <a:r>
                        <a:rPr lang="en-US" sz="1600" dirty="0">
                          <a:latin typeface="Arial" panose="020B0604020202020204" pitchFamily="34" charset="0"/>
                          <a:cs typeface="Arial" panose="020B0604020202020204" pitchFamily="34" charset="0"/>
                        </a:rPr>
                        <a:t>Excel</a:t>
                      </a:r>
                    </a:p>
                  </a:txBody>
                  <a:tcPr/>
                </a:tc>
                <a:extLst>
                  <a:ext uri="{0D108BD9-81ED-4DB2-BD59-A6C34878D82A}">
                    <a16:rowId xmlns:a16="http://schemas.microsoft.com/office/drawing/2014/main" val="3115135851"/>
                  </a:ext>
                </a:extLst>
              </a:tr>
              <a:tr h="370840">
                <a:tc>
                  <a:txBody>
                    <a:bodyPr/>
                    <a:lstStyle/>
                    <a:p>
                      <a:r>
                        <a:rPr lang="en-US" sz="1600" dirty="0">
                          <a:latin typeface="Arial" panose="020B0604020202020204" pitchFamily="34" charset="0"/>
                          <a:cs typeface="Arial" panose="020B0604020202020204" pitchFamily="34" charset="0"/>
                        </a:rPr>
                        <a:t>Dashboards for static reports</a:t>
                      </a:r>
                    </a:p>
                  </a:txBody>
                  <a:tcPr/>
                </a:tc>
                <a:tc>
                  <a:txBody>
                    <a:bodyPr/>
                    <a:lstStyle/>
                    <a:p>
                      <a:r>
                        <a:rPr lang="en-US" sz="1600" dirty="0">
                          <a:latin typeface="Arial" panose="020B0604020202020204" pitchFamily="34" charset="0"/>
                          <a:cs typeface="Arial" panose="020B0604020202020204" pitchFamily="34" charset="0"/>
                        </a:rPr>
                        <a:t>Excel</a:t>
                      </a:r>
                    </a:p>
                  </a:txBody>
                  <a:tcPr/>
                </a:tc>
                <a:extLst>
                  <a:ext uri="{0D108BD9-81ED-4DB2-BD59-A6C34878D82A}">
                    <a16:rowId xmlns:a16="http://schemas.microsoft.com/office/drawing/2014/main" val="3409377918"/>
                  </a:ext>
                </a:extLst>
              </a:tr>
              <a:tr h="370840">
                <a:tc>
                  <a:txBody>
                    <a:bodyPr/>
                    <a:lstStyle/>
                    <a:p>
                      <a:r>
                        <a:rPr lang="en-US" sz="1600" dirty="0">
                          <a:latin typeface="Arial" panose="020B0604020202020204" pitchFamily="34" charset="0"/>
                          <a:cs typeface="Arial" panose="020B0604020202020204" pitchFamily="34" charset="0"/>
                        </a:rPr>
                        <a:t>Repetitive and automated plots</a:t>
                      </a:r>
                    </a:p>
                  </a:txBody>
                  <a:tcPr/>
                </a:tc>
                <a:tc>
                  <a:txBody>
                    <a:bodyPr/>
                    <a:lstStyle/>
                    <a:p>
                      <a:r>
                        <a:rPr lang="en-US" sz="1600" dirty="0">
                          <a:latin typeface="Arial" panose="020B0604020202020204" pitchFamily="34" charset="0"/>
                          <a:cs typeface="Arial" panose="020B0604020202020204" pitchFamily="34" charset="0"/>
                        </a:rPr>
                        <a:t>Python</a:t>
                      </a:r>
                    </a:p>
                  </a:txBody>
                  <a:tcPr/>
                </a:tc>
                <a:extLst>
                  <a:ext uri="{0D108BD9-81ED-4DB2-BD59-A6C34878D82A}">
                    <a16:rowId xmlns:a16="http://schemas.microsoft.com/office/drawing/2014/main" val="1963777316"/>
                  </a:ext>
                </a:extLst>
              </a:tr>
              <a:tr h="370840">
                <a:tc>
                  <a:txBody>
                    <a:bodyPr/>
                    <a:lstStyle/>
                    <a:p>
                      <a:r>
                        <a:rPr lang="en-US" sz="1600" dirty="0">
                          <a:latin typeface="Arial" panose="020B0604020202020204" pitchFamily="34" charset="0"/>
                          <a:cs typeface="Arial" panose="020B0604020202020204" pitchFamily="34" charset="0"/>
                        </a:rPr>
                        <a:t>Interactive, web-based visuals</a:t>
                      </a:r>
                    </a:p>
                  </a:txBody>
                  <a:tcPr/>
                </a:tc>
                <a:tc>
                  <a:txBody>
                    <a:bodyPr/>
                    <a:lstStyle/>
                    <a:p>
                      <a:r>
                        <a:rPr lang="en-US" sz="1600" dirty="0">
                          <a:latin typeface="Arial" panose="020B0604020202020204" pitchFamily="34" charset="0"/>
                          <a:cs typeface="Arial" panose="020B0604020202020204" pitchFamily="34" charset="0"/>
                        </a:rPr>
                        <a:t>Python (</a:t>
                      </a:r>
                      <a:r>
                        <a:rPr lang="en-US" sz="1600" dirty="0" err="1">
                          <a:latin typeface="Arial" panose="020B0604020202020204" pitchFamily="34" charset="0"/>
                          <a:cs typeface="Arial" panose="020B0604020202020204" pitchFamily="34" charset="0"/>
                        </a:rPr>
                        <a:t>Plotly</a:t>
                      </a:r>
                      <a:r>
                        <a:rPr lang="en-US" sz="1600" dirty="0">
                          <a:latin typeface="Arial" panose="020B0604020202020204" pitchFamily="34" charset="0"/>
                          <a:cs typeface="Arial" panose="020B0604020202020204" pitchFamily="34" charset="0"/>
                        </a:rPr>
                        <a:t>, Dash)</a:t>
                      </a:r>
                    </a:p>
                  </a:txBody>
                  <a:tcPr/>
                </a:tc>
                <a:extLst>
                  <a:ext uri="{0D108BD9-81ED-4DB2-BD59-A6C34878D82A}">
                    <a16:rowId xmlns:a16="http://schemas.microsoft.com/office/drawing/2014/main" val="4075259059"/>
                  </a:ext>
                </a:extLst>
              </a:tr>
              <a:tr h="370840">
                <a:tc>
                  <a:txBody>
                    <a:bodyPr/>
                    <a:lstStyle/>
                    <a:p>
                      <a:r>
                        <a:rPr lang="en-US" sz="1600" dirty="0">
                          <a:latin typeface="Arial" panose="020B0604020202020204" pitchFamily="34" charset="0"/>
                          <a:cs typeface="Arial" panose="020B0604020202020204" pitchFamily="34" charset="0"/>
                        </a:rPr>
                        <a:t>Geospatial transport analysis</a:t>
                      </a:r>
                    </a:p>
                  </a:txBody>
                  <a:tcPr>
                    <a:lnB w="12700" cap="flat" cmpd="sng" algn="ctr">
                      <a:solidFill>
                        <a:schemeClr val="tx1"/>
                      </a:solidFill>
                      <a:prstDash val="solid"/>
                      <a:round/>
                      <a:headEnd type="none" w="med" len="med"/>
                      <a:tailEnd type="none" w="med" len="med"/>
                    </a:lnB>
                  </a:tcPr>
                </a:tc>
                <a:tc>
                  <a:txBody>
                    <a:bodyPr/>
                    <a:lstStyle/>
                    <a:p>
                      <a:r>
                        <a:rPr lang="en-US" sz="1600" dirty="0">
                          <a:latin typeface="Arial" panose="020B0604020202020204" pitchFamily="34" charset="0"/>
                          <a:cs typeface="Arial" panose="020B0604020202020204" pitchFamily="34" charset="0"/>
                        </a:rPr>
                        <a:t>Python (</a:t>
                      </a:r>
                      <a:r>
                        <a:rPr lang="en-US" sz="1600" dirty="0" err="1">
                          <a:latin typeface="Arial" panose="020B0604020202020204" pitchFamily="34" charset="0"/>
                          <a:cs typeface="Arial" panose="020B0604020202020204" pitchFamily="34" charset="0"/>
                        </a:rPr>
                        <a:t>GeoPandas</a:t>
                      </a:r>
                      <a:r>
                        <a:rPr lang="en-US" sz="1600" dirty="0">
                          <a:latin typeface="Arial" panose="020B0604020202020204" pitchFamily="34" charset="0"/>
                          <a:cs typeface="Arial" panose="020B0604020202020204" pitchFamily="34" charset="0"/>
                        </a:rPr>
                        <a:t>)</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2752127"/>
                  </a:ext>
                </a:extLst>
              </a:tr>
            </a:tbl>
          </a:graphicData>
        </a:graphic>
      </p:graphicFrame>
      <p:sp>
        <p:nvSpPr>
          <p:cNvPr id="4" name="object 3">
            <a:extLst>
              <a:ext uri="{FF2B5EF4-FFF2-40B4-BE49-F238E27FC236}">
                <a16:creationId xmlns:a16="http://schemas.microsoft.com/office/drawing/2014/main" id="{11D391AB-A87B-7093-4270-281A283FAD7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When to Use Excel vs Python</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47577306-F5A9-DDFD-B4D3-F12FA50D7CD5}"/>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Tools and Software for Visualization</a:t>
            </a:r>
            <a:endParaRPr sz="2400" b="1" spc="-13" dirty="0">
              <a:solidFill>
                <a:schemeClr val="bg1"/>
              </a:solidFill>
            </a:endParaRPr>
          </a:p>
        </p:txBody>
      </p:sp>
      <p:sp>
        <p:nvSpPr>
          <p:cNvPr id="11" name="object 6">
            <a:extLst>
              <a:ext uri="{FF2B5EF4-FFF2-40B4-BE49-F238E27FC236}">
                <a16:creationId xmlns:a16="http://schemas.microsoft.com/office/drawing/2014/main" id="{9BABFB49-1B0E-3212-696A-485F90D42C30}"/>
              </a:ext>
            </a:extLst>
          </p:cNvPr>
          <p:cNvSpPr txBox="1">
            <a:spLocks/>
          </p:cNvSpPr>
          <p:nvPr/>
        </p:nvSpPr>
        <p:spPr>
          <a:xfrm>
            <a:off x="763501" y="6349505"/>
            <a:ext cx="2935350"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2" name="object 6">
            <a:extLst>
              <a:ext uri="{FF2B5EF4-FFF2-40B4-BE49-F238E27FC236}">
                <a16:creationId xmlns:a16="http://schemas.microsoft.com/office/drawing/2014/main" id="{27175D07-1F08-245A-27E0-DD8EB06672F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395981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a:t>
            </a:r>
          </a:p>
          <a:p>
            <a:pPr algn="ctr"/>
            <a:r>
              <a:rPr lang="en-US" sz="3200" b="1" dirty="0">
                <a:solidFill>
                  <a:schemeClr val="bg1"/>
                </a:solidFill>
              </a:rPr>
              <a:t>Creating Effective Transport Data Visualizations</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1" y="6321629"/>
            <a:ext cx="443013" cy="426412"/>
          </a:xfrm>
        </p:spPr>
        <p:txBody>
          <a:bodyPr/>
          <a:lstStyle/>
          <a:p>
            <a:pPr marL="103685">
              <a:lnSpc>
                <a:spcPts val="1633"/>
              </a:lnSpc>
            </a:pPr>
            <a:r>
              <a:rPr lang="en-GB" sz="1500" spc="-64" dirty="0">
                <a:latin typeface="+mj-lt"/>
              </a:rPr>
              <a:t>30</a:t>
            </a:r>
            <a:endParaRPr lang="en-AT" sz="1500" spc="-64" dirty="0">
              <a:latin typeface="+mj-lt"/>
            </a:endParaRPr>
          </a:p>
        </p:txBody>
      </p:sp>
      <p:sp>
        <p:nvSpPr>
          <p:cNvPr id="4" name="object 6">
            <a:extLst>
              <a:ext uri="{FF2B5EF4-FFF2-40B4-BE49-F238E27FC236}">
                <a16:creationId xmlns:a16="http://schemas.microsoft.com/office/drawing/2014/main" id="{E6BE0268-2A1C-F545-7CF6-F262C7C4D0C9}"/>
              </a:ext>
            </a:extLst>
          </p:cNvPr>
          <p:cNvSpPr txBox="1">
            <a:spLocks/>
          </p:cNvSpPr>
          <p:nvPr/>
        </p:nvSpPr>
        <p:spPr>
          <a:xfrm>
            <a:off x="763501" y="6349505"/>
            <a:ext cx="2990352"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5" name="object 6">
            <a:extLst>
              <a:ext uri="{FF2B5EF4-FFF2-40B4-BE49-F238E27FC236}">
                <a16:creationId xmlns:a16="http://schemas.microsoft.com/office/drawing/2014/main" id="{04A25D41-D9EF-6613-B95B-3E7377F607A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509842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1" y="412869"/>
            <a:ext cx="6588919"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Creating Effective Transport Data Visualizations</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726281" y="1943020"/>
            <a:ext cx="10871552" cy="3630298"/>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Scenario: </a:t>
            </a:r>
            <a:r>
              <a:rPr lang="en-US" sz="1600" dirty="0">
                <a:solidFill>
                  <a:sysClr val="windowText" lastClr="000000"/>
                </a:solidFill>
                <a:latin typeface="Arial"/>
                <a:cs typeface="Arial"/>
              </a:rPr>
              <a:t>Analyzing one month of ridership data from 5 bus routes.</a:t>
            </a:r>
          </a:p>
          <a:p>
            <a:pPr marL="190500" defTabSz="1175644" hangingPunct="1">
              <a:lnSpc>
                <a:spcPct val="100000"/>
              </a:lnSpc>
              <a:spcBef>
                <a:spcPts val="129"/>
              </a:spcBef>
            </a:pPr>
            <a:endParaRPr lang="en-US" sz="1600" b="1"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 Excel:</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Use PivotTables to summarize daily ridership by route.</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Create a clustered column chart for side-by-side comparison.</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Add slicers to filter by week or route.</a:t>
            </a:r>
          </a:p>
          <a:p>
            <a:pPr marL="190500" defTabSz="1175644" hangingPunct="1">
              <a:lnSpc>
                <a:spcPct val="100000"/>
              </a:lnSpc>
              <a:spcBef>
                <a:spcPts val="129"/>
              </a:spcBef>
            </a:pPr>
            <a:endParaRPr lang="en-US" sz="1600" b="1"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 Python:</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a:solidFill>
                  <a:schemeClr val="tx2"/>
                </a:solidFill>
                <a:latin typeface="Arial"/>
                <a:cs typeface="Arial"/>
              </a:rPr>
              <a:t>import seaborn as </a:t>
            </a:r>
            <a:r>
              <a:rPr lang="en-US" sz="1600" dirty="0" err="1">
                <a:solidFill>
                  <a:schemeClr val="tx2"/>
                </a:solidFill>
                <a:latin typeface="Arial"/>
                <a:cs typeface="Arial"/>
              </a:rPr>
              <a:t>sns</a:t>
            </a:r>
            <a:endParaRPr lang="en-US" sz="1600" dirty="0">
              <a:solidFill>
                <a:schemeClr val="tx2"/>
              </a:solidFill>
              <a:latin typeface="Arial"/>
              <a:cs typeface="Arial"/>
            </a:endParaRPr>
          </a:p>
          <a:p>
            <a:pPr marL="190500" defTabSz="1175644" hangingPunct="1">
              <a:lnSpc>
                <a:spcPct val="100000"/>
              </a:lnSpc>
              <a:spcBef>
                <a:spcPts val="129"/>
              </a:spcBef>
            </a:pPr>
            <a:r>
              <a:rPr lang="en-US" sz="1600" dirty="0">
                <a:solidFill>
                  <a:schemeClr val="tx2"/>
                </a:solidFill>
                <a:latin typeface="Arial"/>
                <a:cs typeface="Arial"/>
              </a:rPr>
              <a:t>	</a:t>
            </a:r>
            <a:r>
              <a:rPr lang="en-US" sz="1600" dirty="0" err="1">
                <a:solidFill>
                  <a:schemeClr val="tx2"/>
                </a:solidFill>
                <a:latin typeface="Arial"/>
                <a:cs typeface="Arial"/>
              </a:rPr>
              <a:t>sns.lineplot</a:t>
            </a:r>
            <a:r>
              <a:rPr lang="en-US" sz="1600" dirty="0">
                <a:solidFill>
                  <a:schemeClr val="tx2"/>
                </a:solidFill>
                <a:latin typeface="Arial"/>
                <a:cs typeface="Arial"/>
              </a:rPr>
              <a:t>(data=</a:t>
            </a:r>
            <a:r>
              <a:rPr lang="en-US" sz="1600" dirty="0" err="1">
                <a:solidFill>
                  <a:schemeClr val="tx2"/>
                </a:solidFill>
                <a:latin typeface="Arial"/>
                <a:cs typeface="Arial"/>
              </a:rPr>
              <a:t>df</a:t>
            </a:r>
            <a:r>
              <a:rPr lang="en-US" sz="1600" dirty="0">
                <a:solidFill>
                  <a:schemeClr val="tx2"/>
                </a:solidFill>
                <a:latin typeface="Arial"/>
                <a:cs typeface="Arial"/>
              </a:rPr>
              <a:t>, x='Date', y='Passengers', hue='Route’)</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Use </a:t>
            </a:r>
            <a:r>
              <a:rPr lang="en-US" sz="1600" b="1" dirty="0">
                <a:solidFill>
                  <a:sysClr val="windowText" lastClr="000000"/>
                </a:solidFill>
                <a:latin typeface="Arial"/>
                <a:cs typeface="Arial"/>
              </a:rPr>
              <a:t>Seaborn</a:t>
            </a:r>
            <a:r>
              <a:rPr lang="en-US" sz="1600" dirty="0">
                <a:solidFill>
                  <a:sysClr val="windowText" lastClr="000000"/>
                </a:solidFill>
                <a:latin typeface="Arial"/>
                <a:cs typeface="Arial"/>
              </a:rPr>
              <a:t> for line plots to show ridership trends.</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Add moving average smoothing to reveal seasonal effects.</a:t>
            </a:r>
          </a:p>
          <a:p>
            <a:pPr marL="476250" indent="-285750" defTabSz="1175644" hangingPunct="1">
              <a:lnSpc>
                <a:spcPct val="10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00000"/>
              </a:lnSpc>
              <a:spcBef>
                <a:spcPts val="129"/>
              </a:spcBef>
            </a:pPr>
            <a:r>
              <a:rPr lang="en-US" sz="1600" b="1" dirty="0">
                <a:solidFill>
                  <a:sysClr val="windowText" lastClr="000000"/>
                </a:solidFill>
                <a:latin typeface="Arial"/>
                <a:cs typeface="Arial"/>
              </a:rPr>
              <a:t>Outcome: </a:t>
            </a:r>
            <a:r>
              <a:rPr lang="en-US" sz="1600" dirty="0">
                <a:solidFill>
                  <a:sysClr val="windowText" lastClr="000000"/>
                </a:solidFill>
                <a:latin typeface="Arial"/>
                <a:cs typeface="Arial"/>
              </a:rPr>
              <a:t>Identify peak travel days, underperforming routes, and day-of-week patterns.</a:t>
            </a:r>
          </a:p>
        </p:txBody>
      </p:sp>
      <p:sp>
        <p:nvSpPr>
          <p:cNvPr id="3" name="object 3">
            <a:extLst>
              <a:ext uri="{FF2B5EF4-FFF2-40B4-BE49-F238E27FC236}">
                <a16:creationId xmlns:a16="http://schemas.microsoft.com/office/drawing/2014/main" id="{27FBC071-0BC1-6DC5-2AEE-B5C13111C20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Real-World Case Study: Public Transport Usage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AEB5982B-2ABE-BDA6-FC91-2F5D067E39AC}"/>
              </a:ext>
            </a:extLst>
          </p:cNvPr>
          <p:cNvSpPr txBox="1">
            <a:spLocks/>
          </p:cNvSpPr>
          <p:nvPr/>
        </p:nvSpPr>
        <p:spPr>
          <a:xfrm>
            <a:off x="763501" y="6349505"/>
            <a:ext cx="319660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5" name="object 6">
            <a:extLst>
              <a:ext uri="{FF2B5EF4-FFF2-40B4-BE49-F238E27FC236}">
                <a16:creationId xmlns:a16="http://schemas.microsoft.com/office/drawing/2014/main" id="{56A44DB1-873C-7AF3-73A3-E2F0D526510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608065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726281" y="1562173"/>
            <a:ext cx="8954586" cy="454388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Goal: </a:t>
            </a:r>
            <a:r>
              <a:rPr lang="en-US" sz="1600" dirty="0">
                <a:solidFill>
                  <a:sysClr val="windowText" lastClr="000000"/>
                </a:solidFill>
                <a:latin typeface="Arial"/>
                <a:cs typeface="Arial"/>
              </a:rPr>
              <a:t>Show spatial variation in transport metrics.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Tools: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Excel: Use conditional formatting with station coordinates (limited, basic mapping).</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Python: </a:t>
            </a:r>
            <a:r>
              <a:rPr lang="en-US" sz="1600" dirty="0">
                <a:solidFill>
                  <a:sysClr val="windowText" lastClr="000000"/>
                </a:solidFill>
                <a:latin typeface="Arial"/>
                <a:cs typeface="Arial"/>
              </a:rPr>
              <a:t>Use </a:t>
            </a:r>
            <a:r>
              <a:rPr lang="en-US" sz="1600" dirty="0" err="1">
                <a:solidFill>
                  <a:sysClr val="windowText" lastClr="000000"/>
                </a:solidFill>
                <a:latin typeface="Arial"/>
                <a:cs typeface="Arial"/>
              </a:rPr>
              <a:t>GeoPandas</a:t>
            </a:r>
            <a:r>
              <a:rPr lang="en-US" sz="1600" dirty="0">
                <a:solidFill>
                  <a:sysClr val="windowText" lastClr="000000"/>
                </a:solidFill>
                <a:latin typeface="Arial"/>
                <a:cs typeface="Arial"/>
              </a:rPr>
              <a:t>, Folium, or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a:solidFill>
                  <a:schemeClr val="tx2"/>
                </a:solidFill>
                <a:latin typeface="Arial"/>
                <a:cs typeface="Arial"/>
              </a:rPr>
              <a:t>import </a:t>
            </a:r>
            <a:r>
              <a:rPr lang="en-US" sz="1600" dirty="0" err="1">
                <a:solidFill>
                  <a:schemeClr val="tx2"/>
                </a:solidFill>
                <a:latin typeface="Arial"/>
                <a:cs typeface="Arial"/>
              </a:rPr>
              <a:t>geopandas</a:t>
            </a:r>
            <a:r>
              <a:rPr lang="en-US" sz="1600" dirty="0">
                <a:solidFill>
                  <a:schemeClr val="tx2"/>
                </a:solidFill>
                <a:latin typeface="Arial"/>
                <a:cs typeface="Arial"/>
              </a:rPr>
              <a:t> as gpd</a:t>
            </a:r>
          </a:p>
          <a:p>
            <a:pPr marL="190500" defTabSz="1175644" hangingPunct="1">
              <a:lnSpc>
                <a:spcPct val="150000"/>
              </a:lnSpc>
              <a:spcBef>
                <a:spcPts val="129"/>
              </a:spcBef>
            </a:pPr>
            <a:r>
              <a:rPr lang="en-US" sz="1600" dirty="0">
                <a:solidFill>
                  <a:schemeClr val="tx2"/>
                </a:solidFill>
                <a:latin typeface="Arial"/>
                <a:cs typeface="Arial"/>
              </a:rPr>
              <a:t>	</a:t>
            </a:r>
            <a:r>
              <a:rPr lang="en-US" sz="1600" dirty="0" err="1">
                <a:solidFill>
                  <a:schemeClr val="tx2"/>
                </a:solidFill>
                <a:latin typeface="Arial"/>
                <a:cs typeface="Arial"/>
              </a:rPr>
              <a:t>gdf.plot</a:t>
            </a:r>
            <a:r>
              <a:rPr lang="en-US" sz="1600" dirty="0">
                <a:solidFill>
                  <a:schemeClr val="tx2"/>
                </a:solidFill>
                <a:latin typeface="Arial"/>
                <a:cs typeface="Arial"/>
              </a:rPr>
              <a:t>(column='</a:t>
            </a:r>
            <a:r>
              <a:rPr lang="en-US" sz="1600" dirty="0" err="1">
                <a:solidFill>
                  <a:schemeClr val="tx2"/>
                </a:solidFill>
                <a:latin typeface="Arial"/>
                <a:cs typeface="Arial"/>
              </a:rPr>
              <a:t>congestion_index</a:t>
            </a:r>
            <a:r>
              <a:rPr lang="en-US" sz="1600" dirty="0">
                <a:solidFill>
                  <a:schemeClr val="tx2"/>
                </a:solidFill>
                <a:latin typeface="Arial"/>
                <a:cs typeface="Arial"/>
              </a:rPr>
              <a:t>', </a:t>
            </a:r>
            <a:r>
              <a:rPr lang="en-US" sz="1600" dirty="0" err="1">
                <a:solidFill>
                  <a:schemeClr val="tx2"/>
                </a:solidFill>
                <a:latin typeface="Arial"/>
                <a:cs typeface="Arial"/>
              </a:rPr>
              <a:t>cmap</a:t>
            </a:r>
            <a:r>
              <a:rPr lang="en-US" sz="1600" dirty="0">
                <a:solidFill>
                  <a:schemeClr val="tx2"/>
                </a:solidFill>
                <a:latin typeface="Arial"/>
                <a:cs typeface="Arial"/>
              </a:rPr>
              <a:t>='Reds', legend=True)</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Map showing red zones of high congestion near city centers.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Use gradient coloring or graduated symbols for better interpretability.</a:t>
            </a:r>
            <a:endParaRPr lang="en-GB" sz="16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BB44F037-8475-47D2-B47C-CC778E0DE14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Map-Based Visualizations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DD8BF415-8FAC-A542-1926-34548A352151}"/>
              </a:ext>
            </a:extLst>
          </p:cNvPr>
          <p:cNvSpPr txBox="1">
            <a:spLocks noGrp="1"/>
          </p:cNvSpPr>
          <p:nvPr>
            <p:ph type="title"/>
          </p:nvPr>
        </p:nvSpPr>
        <p:spPr>
          <a:xfrm>
            <a:off x="726281" y="412869"/>
            <a:ext cx="6588919"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Creating Effective Transport Data Visualizations</a:t>
            </a:r>
            <a:endParaRPr sz="2400" b="1" spc="-13" dirty="0">
              <a:solidFill>
                <a:schemeClr val="bg1"/>
              </a:solidFill>
            </a:endParaRPr>
          </a:p>
        </p:txBody>
      </p:sp>
      <p:sp>
        <p:nvSpPr>
          <p:cNvPr id="10" name="object 6">
            <a:extLst>
              <a:ext uri="{FF2B5EF4-FFF2-40B4-BE49-F238E27FC236}">
                <a16:creationId xmlns:a16="http://schemas.microsoft.com/office/drawing/2014/main" id="{6232E967-A5E6-7C05-2D9D-75C216FC705B}"/>
              </a:ext>
            </a:extLst>
          </p:cNvPr>
          <p:cNvSpPr txBox="1">
            <a:spLocks/>
          </p:cNvSpPr>
          <p:nvPr/>
        </p:nvSpPr>
        <p:spPr>
          <a:xfrm>
            <a:off x="763501" y="6349505"/>
            <a:ext cx="307285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1" name="object 6">
            <a:extLst>
              <a:ext uri="{FF2B5EF4-FFF2-40B4-BE49-F238E27FC236}">
                <a16:creationId xmlns:a16="http://schemas.microsoft.com/office/drawing/2014/main" id="{36AB4FE6-B44A-F141-6491-3400681788E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902530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26281" y="1707898"/>
            <a:ext cx="9760382" cy="416172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Why it matters: </a:t>
            </a:r>
            <a:r>
              <a:rPr lang="en-US" sz="1600" dirty="0">
                <a:solidFill>
                  <a:sysClr val="windowText" lastClr="000000"/>
                </a:solidFill>
                <a:latin typeface="Arial"/>
                <a:cs typeface="Arial"/>
              </a:rPr>
              <a:t>Transport systems are inherently temporal.</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 Excel:</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line charts with multiple series (e.g., routes A–E).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Highlight anomalies with data labels or callouts.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 Python: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 Matplotlib or Seaborn for flexible time-axis handling.</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Add trend lines, event markers, and zoomable interfaces (e.g.,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Insight: </a:t>
            </a:r>
            <a:r>
              <a:rPr lang="en-US" sz="1600" dirty="0">
                <a:solidFill>
                  <a:sysClr val="windowText" lastClr="000000"/>
                </a:solidFill>
                <a:latin typeface="Arial"/>
                <a:cs typeface="Arial"/>
              </a:rPr>
              <a:t>Spot seasonal dips (e.g., holidays), growth patterns, or delays post-construction.</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868D24A7-E7A3-0A57-F97F-C7BB969C6BB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Time-Series Visualization </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1BE580EA-CD54-A571-91C8-1C6BA9209F1D}"/>
              </a:ext>
            </a:extLst>
          </p:cNvPr>
          <p:cNvSpPr txBox="1">
            <a:spLocks noGrp="1"/>
          </p:cNvSpPr>
          <p:nvPr>
            <p:ph type="title"/>
          </p:nvPr>
        </p:nvSpPr>
        <p:spPr>
          <a:xfrm>
            <a:off x="726281" y="412869"/>
            <a:ext cx="6588919"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Creating Effective Transport Data Visualizations</a:t>
            </a:r>
            <a:endParaRPr sz="2400" b="1" spc="-13" dirty="0">
              <a:solidFill>
                <a:schemeClr val="bg1"/>
              </a:solidFill>
            </a:endParaRPr>
          </a:p>
        </p:txBody>
      </p:sp>
      <p:sp>
        <p:nvSpPr>
          <p:cNvPr id="10" name="object 6">
            <a:extLst>
              <a:ext uri="{FF2B5EF4-FFF2-40B4-BE49-F238E27FC236}">
                <a16:creationId xmlns:a16="http://schemas.microsoft.com/office/drawing/2014/main" id="{532D9F85-7EF6-6FA4-DA65-78C574E8BF24}"/>
              </a:ext>
            </a:extLst>
          </p:cNvPr>
          <p:cNvSpPr txBox="1">
            <a:spLocks/>
          </p:cNvSpPr>
          <p:nvPr/>
        </p:nvSpPr>
        <p:spPr>
          <a:xfrm>
            <a:off x="763501" y="6349505"/>
            <a:ext cx="3217233"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1" name="object 6">
            <a:extLst>
              <a:ext uri="{FF2B5EF4-FFF2-40B4-BE49-F238E27FC236}">
                <a16:creationId xmlns:a16="http://schemas.microsoft.com/office/drawing/2014/main" id="{313955F5-F021-457B-B094-E752C0A24DE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900645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5A80-10F5-E319-907C-9B553AD2B1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CB936C0-0D16-6E35-E700-B952721FA8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7" name="object 3">
            <a:extLst>
              <a:ext uri="{FF2B5EF4-FFF2-40B4-BE49-F238E27FC236}">
                <a16:creationId xmlns:a16="http://schemas.microsoft.com/office/drawing/2014/main" id="{744D2554-E57D-219B-E897-11CBC0E6D21F}"/>
              </a:ext>
            </a:extLst>
          </p:cNvPr>
          <p:cNvSpPr txBox="1"/>
          <p:nvPr/>
        </p:nvSpPr>
        <p:spPr>
          <a:xfrm>
            <a:off x="726282" y="5342349"/>
            <a:ext cx="8336695"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Rule of thumb</a:t>
            </a:r>
            <a:r>
              <a:rPr lang="en-US" sz="1600" dirty="0">
                <a:solidFill>
                  <a:sysClr val="windowText" lastClr="000000"/>
                </a:solidFill>
                <a:latin typeface="Arial"/>
                <a:cs typeface="Arial"/>
              </a:rPr>
              <a:t>: If a chart requires more than 10 seconds to explain — simplify it.</a:t>
            </a:r>
          </a:p>
        </p:txBody>
      </p:sp>
      <p:graphicFrame>
        <p:nvGraphicFramePr>
          <p:cNvPr id="3" name="Table 2">
            <a:extLst>
              <a:ext uri="{FF2B5EF4-FFF2-40B4-BE49-F238E27FC236}">
                <a16:creationId xmlns:a16="http://schemas.microsoft.com/office/drawing/2014/main" id="{75F0703D-9A27-87B7-A017-D67FE503688A}"/>
              </a:ext>
            </a:extLst>
          </p:cNvPr>
          <p:cNvGraphicFramePr>
            <a:graphicFrameLocks noGrp="1"/>
          </p:cNvGraphicFramePr>
          <p:nvPr>
            <p:extLst>
              <p:ext uri="{D42A27DB-BD31-4B8C-83A1-F6EECF244321}">
                <p14:modId xmlns:p14="http://schemas.microsoft.com/office/powerpoint/2010/main" val="2555885094"/>
              </p:ext>
            </p:extLst>
          </p:nvPr>
        </p:nvGraphicFramePr>
        <p:xfrm>
          <a:off x="2032000" y="1758665"/>
          <a:ext cx="8128000" cy="2225040"/>
        </p:xfrm>
        <a:graphic>
          <a:graphicData uri="http://schemas.openxmlformats.org/drawingml/2006/table">
            <a:tbl>
              <a:tblPr firstRow="1" bandRow="1">
                <a:tableStyleId>{BC89EF96-8CEA-46FF-86C4-4CE0E7609802}</a:tableStyleId>
              </a:tblPr>
              <a:tblGrid>
                <a:gridCol w="4064000">
                  <a:extLst>
                    <a:ext uri="{9D8B030D-6E8A-4147-A177-3AD203B41FA5}">
                      <a16:colId xmlns:a16="http://schemas.microsoft.com/office/drawing/2014/main" val="2504911020"/>
                    </a:ext>
                  </a:extLst>
                </a:gridCol>
                <a:gridCol w="4064000">
                  <a:extLst>
                    <a:ext uri="{9D8B030D-6E8A-4147-A177-3AD203B41FA5}">
                      <a16:colId xmlns:a16="http://schemas.microsoft.com/office/drawing/2014/main" val="3626518827"/>
                    </a:ext>
                  </a:extLst>
                </a:gridCol>
              </a:tblGrid>
              <a:tr h="370840">
                <a:tc>
                  <a:txBody>
                    <a:bodyPr/>
                    <a:lstStyle/>
                    <a:p>
                      <a:r>
                        <a:rPr lang="en-US" sz="1600" dirty="0">
                          <a:latin typeface="Arial" panose="020B0604020202020204" pitchFamily="34" charset="0"/>
                          <a:cs typeface="Arial" panose="020B0604020202020204" pitchFamily="34" charset="0"/>
                        </a:rPr>
                        <a:t>✅ Do This</a:t>
                      </a:r>
                    </a:p>
                  </a:txBody>
                  <a:tcPr/>
                </a:tc>
                <a:tc>
                  <a:txBody>
                    <a:bodyPr/>
                    <a:lstStyle/>
                    <a:p>
                      <a:r>
                        <a:rPr lang="en-US" sz="1600" dirty="0">
                          <a:latin typeface="Arial" panose="020B0604020202020204" pitchFamily="34" charset="0"/>
                          <a:cs typeface="Arial" panose="020B0604020202020204" pitchFamily="34" charset="0"/>
                        </a:rPr>
                        <a:t>❌ Avoid This</a:t>
                      </a:r>
                    </a:p>
                  </a:txBody>
                  <a:tcPr/>
                </a:tc>
                <a:extLst>
                  <a:ext uri="{0D108BD9-81ED-4DB2-BD59-A6C34878D82A}">
                    <a16:rowId xmlns:a16="http://schemas.microsoft.com/office/drawing/2014/main" val="3969416173"/>
                  </a:ext>
                </a:extLst>
              </a:tr>
              <a:tr h="370840">
                <a:tc>
                  <a:txBody>
                    <a:bodyPr/>
                    <a:lstStyle/>
                    <a:p>
                      <a:r>
                        <a:rPr lang="en-US" sz="1600" dirty="0">
                          <a:latin typeface="Arial" panose="020B0604020202020204" pitchFamily="34" charset="0"/>
                          <a:cs typeface="Arial" panose="020B0604020202020204" pitchFamily="34" charset="0"/>
                        </a:rPr>
                        <a:t>Use color meaningfully (e.g., red for delay)</a:t>
                      </a:r>
                    </a:p>
                  </a:txBody>
                  <a:tcPr/>
                </a:tc>
                <a:tc>
                  <a:txBody>
                    <a:bodyPr/>
                    <a:lstStyle/>
                    <a:p>
                      <a:r>
                        <a:rPr lang="en-US" sz="1600" dirty="0">
                          <a:latin typeface="Arial" panose="020B0604020202020204" pitchFamily="34" charset="0"/>
                          <a:cs typeface="Arial" panose="020B0604020202020204" pitchFamily="34" charset="0"/>
                        </a:rPr>
                        <a:t>Too many colors with no legend</a:t>
                      </a:r>
                    </a:p>
                  </a:txBody>
                  <a:tcPr/>
                </a:tc>
                <a:extLst>
                  <a:ext uri="{0D108BD9-81ED-4DB2-BD59-A6C34878D82A}">
                    <a16:rowId xmlns:a16="http://schemas.microsoft.com/office/drawing/2014/main" val="603055053"/>
                  </a:ext>
                </a:extLst>
              </a:tr>
              <a:tr h="370840">
                <a:tc>
                  <a:txBody>
                    <a:bodyPr/>
                    <a:lstStyle/>
                    <a:p>
                      <a:r>
                        <a:rPr lang="en-US" sz="1600" dirty="0">
                          <a:latin typeface="Arial" panose="020B0604020202020204" pitchFamily="34" charset="0"/>
                          <a:cs typeface="Arial" panose="020B0604020202020204" pitchFamily="34" charset="0"/>
                        </a:rPr>
                        <a:t>Keep it simple (1 message per visual)</a:t>
                      </a:r>
                    </a:p>
                  </a:txBody>
                  <a:tcPr/>
                </a:tc>
                <a:tc>
                  <a:txBody>
                    <a:bodyPr/>
                    <a:lstStyle/>
                    <a:p>
                      <a:r>
                        <a:rPr lang="en-US" sz="1600" dirty="0">
                          <a:latin typeface="Arial" panose="020B0604020202020204" pitchFamily="34" charset="0"/>
                          <a:cs typeface="Arial" panose="020B0604020202020204" pitchFamily="34" charset="0"/>
                        </a:rPr>
                        <a:t>Overloading one chart with 6+ variables</a:t>
                      </a:r>
                    </a:p>
                  </a:txBody>
                  <a:tcPr/>
                </a:tc>
                <a:extLst>
                  <a:ext uri="{0D108BD9-81ED-4DB2-BD59-A6C34878D82A}">
                    <a16:rowId xmlns:a16="http://schemas.microsoft.com/office/drawing/2014/main" val="3703578844"/>
                  </a:ext>
                </a:extLst>
              </a:tr>
              <a:tr h="370840">
                <a:tc>
                  <a:txBody>
                    <a:bodyPr/>
                    <a:lstStyle/>
                    <a:p>
                      <a:r>
                        <a:rPr lang="en-US" sz="1600" dirty="0">
                          <a:latin typeface="Arial" panose="020B0604020202020204" pitchFamily="34" charset="0"/>
                          <a:cs typeface="Arial" panose="020B0604020202020204" pitchFamily="34" charset="0"/>
                        </a:rPr>
                        <a:t>Include legends, units, labels</a:t>
                      </a:r>
                    </a:p>
                  </a:txBody>
                  <a:tcPr/>
                </a:tc>
                <a:tc>
                  <a:txBody>
                    <a:bodyPr/>
                    <a:lstStyle/>
                    <a:p>
                      <a:r>
                        <a:rPr lang="en-US" sz="1600" dirty="0">
                          <a:latin typeface="Arial" panose="020B0604020202020204" pitchFamily="34" charset="0"/>
                          <a:cs typeface="Arial" panose="020B0604020202020204" pitchFamily="34" charset="0"/>
                        </a:rPr>
                        <a:t>Ambiguous data with no context</a:t>
                      </a:r>
                    </a:p>
                  </a:txBody>
                  <a:tcPr/>
                </a:tc>
                <a:extLst>
                  <a:ext uri="{0D108BD9-81ED-4DB2-BD59-A6C34878D82A}">
                    <a16:rowId xmlns:a16="http://schemas.microsoft.com/office/drawing/2014/main" val="2490114249"/>
                  </a:ext>
                </a:extLst>
              </a:tr>
              <a:tr h="370840">
                <a:tc>
                  <a:txBody>
                    <a:bodyPr/>
                    <a:lstStyle/>
                    <a:p>
                      <a:r>
                        <a:rPr lang="en-US" sz="1600" dirty="0">
                          <a:latin typeface="Arial" panose="020B0604020202020204" pitchFamily="34" charset="0"/>
                          <a:cs typeface="Arial" panose="020B0604020202020204" pitchFamily="34" charset="0"/>
                        </a:rPr>
                        <a:t>Use consistent date/time formats</a:t>
                      </a:r>
                    </a:p>
                  </a:txBody>
                  <a:tcPr/>
                </a:tc>
                <a:tc>
                  <a:txBody>
                    <a:bodyPr/>
                    <a:lstStyle/>
                    <a:p>
                      <a:r>
                        <a:rPr lang="pt-BR" sz="1600" dirty="0">
                          <a:latin typeface="Arial" panose="020B0604020202020204" pitchFamily="34" charset="0"/>
                          <a:cs typeface="Arial" panose="020B0604020202020204" pitchFamily="34" charset="0"/>
                        </a:rPr>
                        <a:t>Mixing 12h/24h or MM/DD vs DD/MM</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55309435"/>
                  </a:ext>
                </a:extLst>
              </a:tr>
              <a:tr h="370840">
                <a:tc>
                  <a:txBody>
                    <a:bodyPr/>
                    <a:lstStyle/>
                    <a:p>
                      <a:r>
                        <a:rPr lang="en-US" sz="1600" dirty="0">
                          <a:latin typeface="Arial" panose="020B0604020202020204" pitchFamily="34" charset="0"/>
                          <a:cs typeface="Arial" panose="020B0604020202020204" pitchFamily="34" charset="0"/>
                        </a:rPr>
                        <a:t>Test with end users (non-technical too)</a:t>
                      </a:r>
                    </a:p>
                  </a:txBody>
                  <a:tcPr/>
                </a:tc>
                <a:tc>
                  <a:txBody>
                    <a:bodyPr/>
                    <a:lstStyle/>
                    <a:p>
                      <a:r>
                        <a:rPr lang="en-US" sz="1600" dirty="0">
                          <a:latin typeface="Arial" panose="020B0604020202020204" pitchFamily="34" charset="0"/>
                          <a:cs typeface="Arial" panose="020B0604020202020204" pitchFamily="34" charset="0"/>
                        </a:rPr>
                        <a:t>Designing only for technical users</a:t>
                      </a:r>
                    </a:p>
                  </a:txBody>
                  <a:tcPr/>
                </a:tc>
                <a:extLst>
                  <a:ext uri="{0D108BD9-81ED-4DB2-BD59-A6C34878D82A}">
                    <a16:rowId xmlns:a16="http://schemas.microsoft.com/office/drawing/2014/main" val="291184586"/>
                  </a:ext>
                </a:extLst>
              </a:tr>
            </a:tbl>
          </a:graphicData>
        </a:graphic>
      </p:graphicFrame>
      <p:sp>
        <p:nvSpPr>
          <p:cNvPr id="4" name="object 3">
            <a:extLst>
              <a:ext uri="{FF2B5EF4-FFF2-40B4-BE49-F238E27FC236}">
                <a16:creationId xmlns:a16="http://schemas.microsoft.com/office/drawing/2014/main" id="{7BFCAE34-8918-D65A-EAB3-5FC42DB1E71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6.4 Dos &amp; Don’ts of Transport Data Dashboards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9BCC83B4-13F0-E6D1-D074-864BCE84A4BC}"/>
              </a:ext>
            </a:extLst>
          </p:cNvPr>
          <p:cNvSpPr txBox="1">
            <a:spLocks noGrp="1"/>
          </p:cNvSpPr>
          <p:nvPr>
            <p:ph type="title"/>
          </p:nvPr>
        </p:nvSpPr>
        <p:spPr>
          <a:xfrm>
            <a:off x="726281" y="412869"/>
            <a:ext cx="6588919"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Creating Effective Transport Data Visualizations</a:t>
            </a:r>
            <a:endParaRPr sz="2400" b="1" spc="-13" dirty="0">
              <a:solidFill>
                <a:schemeClr val="bg1"/>
              </a:solidFill>
            </a:endParaRPr>
          </a:p>
        </p:txBody>
      </p:sp>
      <p:sp>
        <p:nvSpPr>
          <p:cNvPr id="11" name="object 6">
            <a:extLst>
              <a:ext uri="{FF2B5EF4-FFF2-40B4-BE49-F238E27FC236}">
                <a16:creationId xmlns:a16="http://schemas.microsoft.com/office/drawing/2014/main" id="{5C6D7219-EFE8-E4AC-B7EC-B59C0AC62B24}"/>
              </a:ext>
            </a:extLst>
          </p:cNvPr>
          <p:cNvSpPr txBox="1">
            <a:spLocks/>
          </p:cNvSpPr>
          <p:nvPr/>
        </p:nvSpPr>
        <p:spPr>
          <a:xfrm>
            <a:off x="763501" y="6349505"/>
            <a:ext cx="29491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2" name="object 6">
            <a:extLst>
              <a:ext uri="{FF2B5EF4-FFF2-40B4-BE49-F238E27FC236}">
                <a16:creationId xmlns:a16="http://schemas.microsoft.com/office/drawing/2014/main" id="{DEC64E8C-A6E8-22FC-50A7-843B1F93A9F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783918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840D-35FD-3D1D-96BE-EFC6365B2438}"/>
              </a:ext>
            </a:extLst>
          </p:cNvPr>
          <p:cNvSpPr>
            <a:spLocks noGrp="1"/>
          </p:cNvSpPr>
          <p:nvPr>
            <p:ph type="title"/>
          </p:nvPr>
        </p:nvSpPr>
        <p:spPr/>
        <p:txBody>
          <a:bodyPr/>
          <a:lstStyle/>
          <a:p>
            <a:endParaRPr lang="en-AT"/>
          </a:p>
        </p:txBody>
      </p:sp>
      <p:sp>
        <p:nvSpPr>
          <p:cNvPr id="3" name="Content Placeholder 2">
            <a:extLst>
              <a:ext uri="{FF2B5EF4-FFF2-40B4-BE49-F238E27FC236}">
                <a16:creationId xmlns:a16="http://schemas.microsoft.com/office/drawing/2014/main" id="{0864B439-4FE1-AE4D-CD09-B4909152BA24}"/>
              </a:ext>
            </a:extLst>
          </p:cNvPr>
          <p:cNvSpPr>
            <a:spLocks noGrp="1"/>
          </p:cNvSpPr>
          <p:nvPr>
            <p:ph sz="half" idx="2"/>
          </p:nvPr>
        </p:nvSpPr>
        <p:spPr/>
        <p:txBody>
          <a:bodyPr/>
          <a:lstStyle/>
          <a:p>
            <a:endParaRPr lang="en-AT"/>
          </a:p>
        </p:txBody>
      </p:sp>
      <p:sp>
        <p:nvSpPr>
          <p:cNvPr id="4" name="Content Placeholder 3">
            <a:extLst>
              <a:ext uri="{FF2B5EF4-FFF2-40B4-BE49-F238E27FC236}">
                <a16:creationId xmlns:a16="http://schemas.microsoft.com/office/drawing/2014/main" id="{C2ADC8DD-A19E-1A73-0D03-18F5290BB857}"/>
              </a:ext>
            </a:extLst>
          </p:cNvPr>
          <p:cNvSpPr>
            <a:spLocks noGrp="1"/>
          </p:cNvSpPr>
          <p:nvPr>
            <p:ph sz="half" idx="3"/>
          </p:nvPr>
        </p:nvSpPr>
        <p:spPr/>
        <p:txBody>
          <a:bodyPr/>
          <a:lstStyle/>
          <a:p>
            <a:endParaRPr lang="en-AT"/>
          </a:p>
        </p:txBody>
      </p:sp>
      <p:pic>
        <p:nvPicPr>
          <p:cNvPr id="6" name="Picture 5" descr="A screenshot of a white background&#10;&#10;AI-generated content may be incorrect.">
            <a:extLst>
              <a:ext uri="{FF2B5EF4-FFF2-40B4-BE49-F238E27FC236}">
                <a16:creationId xmlns:a16="http://schemas.microsoft.com/office/drawing/2014/main" id="{23A81918-A5BC-922A-4D53-CD9FD1352FD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46916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72F49-1ABA-4370-0502-F2809785470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6E6FE66-029C-7785-E0F9-B8F2B04857AF}"/>
              </a:ext>
            </a:extLst>
          </p:cNvPr>
          <p:cNvSpPr txBox="1">
            <a:spLocks noGrp="1"/>
          </p:cNvSpPr>
          <p:nvPr>
            <p:ph type="title"/>
          </p:nvPr>
        </p:nvSpPr>
        <p:spPr>
          <a:xfrm>
            <a:off x="726282" y="399916"/>
            <a:ext cx="2524126"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8" name="TextBox 7">
            <a:extLst>
              <a:ext uri="{FF2B5EF4-FFF2-40B4-BE49-F238E27FC236}">
                <a16:creationId xmlns:a16="http://schemas.microsoft.com/office/drawing/2014/main" id="{C301A146-94FF-BC0B-08A6-D906C8BC083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graphicFrame>
        <p:nvGraphicFramePr>
          <p:cNvPr id="5" name="Table 4">
            <a:extLst>
              <a:ext uri="{FF2B5EF4-FFF2-40B4-BE49-F238E27FC236}">
                <a16:creationId xmlns:a16="http://schemas.microsoft.com/office/drawing/2014/main" id="{E0D50E25-64B4-7C92-9F9E-08DFBC1688ED}"/>
              </a:ext>
            </a:extLst>
          </p:cNvPr>
          <p:cNvGraphicFramePr>
            <a:graphicFrameLocks noGrp="1"/>
          </p:cNvGraphicFramePr>
          <p:nvPr>
            <p:extLst>
              <p:ext uri="{D42A27DB-BD31-4B8C-83A1-F6EECF244321}">
                <p14:modId xmlns:p14="http://schemas.microsoft.com/office/powerpoint/2010/main" val="1175060728"/>
              </p:ext>
            </p:extLst>
          </p:nvPr>
        </p:nvGraphicFramePr>
        <p:xfrm>
          <a:off x="726282" y="1121481"/>
          <a:ext cx="5195016" cy="2096699"/>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6. </a:t>
                      </a:r>
                      <a:r>
                        <a:rPr lang="en-US" sz="1600" b="1" dirty="0">
                          <a:solidFill>
                            <a:sysClr val="windowText" lastClr="000000"/>
                          </a:solidFill>
                          <a:latin typeface="Arial"/>
                          <a:cs typeface="Arial"/>
                        </a:rPr>
                        <a:t>Creating Effective Transport Data Visualizations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30</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6.1</a:t>
                      </a:r>
                      <a:r>
                        <a:rPr lang="en-US" sz="1400" spc="64" dirty="0">
                          <a:solidFill>
                            <a:sysClr val="windowText" lastClr="000000"/>
                          </a:solidFill>
                          <a:latin typeface="Arial"/>
                          <a:cs typeface="Arial"/>
                        </a:rPr>
                        <a:t>Real-World Case Study: Public Transport Usage (Excel &amp; Python)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a:t>
                      </a:r>
                      <a:r>
                        <a:rPr lang="en-GB" sz="1400" spc="64" dirty="0">
                          <a:solidFill>
                            <a:sysClr val="windowText" lastClr="000000"/>
                          </a:solidFill>
                          <a:latin typeface="Arial"/>
                          <a:cs typeface="Arial"/>
                        </a:rPr>
                        <a:t>6.2 Map-Based Visualizations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6.3 Time-Series Visualization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33</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t> </a:t>
                      </a:r>
                      <a:r>
                        <a:rPr lang="en-GB" sz="1400" spc="64" dirty="0">
                          <a:solidFill>
                            <a:sysClr val="windowText" lastClr="000000"/>
                          </a:solidFill>
                          <a:latin typeface="Arial"/>
                          <a:cs typeface="Arial"/>
                        </a:rPr>
                        <a:t>6.4 </a:t>
                      </a:r>
                      <a:r>
                        <a:rPr lang="en-US" sz="1400" spc="64" dirty="0">
                          <a:solidFill>
                            <a:sysClr val="windowText" lastClr="000000"/>
                          </a:solidFill>
                          <a:latin typeface="Arial"/>
                          <a:cs typeface="Arial"/>
                        </a:rPr>
                        <a:t>Dos &amp; Don’ts of Transport Data Dashboards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9309728"/>
                  </a:ext>
                </a:extLst>
              </a:tr>
            </a:tbl>
          </a:graphicData>
        </a:graphic>
      </p:graphicFrame>
      <p:sp>
        <p:nvSpPr>
          <p:cNvPr id="9" name="Text Placeholder 2">
            <a:extLst>
              <a:ext uri="{FF2B5EF4-FFF2-40B4-BE49-F238E27FC236}">
                <a16:creationId xmlns:a16="http://schemas.microsoft.com/office/drawing/2014/main" id="{CA2D7475-5280-DFD7-1C42-B8CFBE704E5F}"/>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9: Data Visualization in Transportation</a:t>
            </a:r>
            <a:endParaRPr lang="pl-PL" dirty="0">
              <a:solidFill>
                <a:srgbClr val="FF0000"/>
              </a:solidFill>
            </a:endParaRPr>
          </a:p>
        </p:txBody>
      </p:sp>
      <p:sp>
        <p:nvSpPr>
          <p:cNvPr id="3" name="object 6">
            <a:extLst>
              <a:ext uri="{FF2B5EF4-FFF2-40B4-BE49-F238E27FC236}">
                <a16:creationId xmlns:a16="http://schemas.microsoft.com/office/drawing/2014/main" id="{CE866D05-B71D-B123-5A4D-3DDD6A90681D}"/>
              </a:ext>
            </a:extLst>
          </p:cNvPr>
          <p:cNvSpPr txBox="1">
            <a:spLocks noGrp="1"/>
          </p:cNvSpPr>
          <p:nvPr>
            <p:ph type="ftr" sz="quarter" idx="5"/>
          </p:nvPr>
        </p:nvSpPr>
        <p:spPr>
          <a:xfrm>
            <a:off x="763501" y="6349505"/>
            <a:ext cx="298347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4" name="object 6">
            <a:extLst>
              <a:ext uri="{FF2B5EF4-FFF2-40B4-BE49-F238E27FC236}">
                <a16:creationId xmlns:a16="http://schemas.microsoft.com/office/drawing/2014/main" id="{D9BD9DB0-00BA-694F-C9D1-D814D74D2F6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825540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Introduction to Data Visualization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2" y="6321629"/>
            <a:ext cx="253274" cy="205184"/>
          </a:xfrm>
        </p:spPr>
        <p:txBody>
          <a:bodyPr/>
          <a:lstStyle/>
          <a:p>
            <a:pPr marL="103685">
              <a:lnSpc>
                <a:spcPts val="1633"/>
              </a:lnSpc>
            </a:pPr>
            <a:r>
              <a:rPr lang="en-GB" sz="1500" spc="-64" dirty="0">
                <a:latin typeface="+mj-lt"/>
              </a:rPr>
              <a:t>1</a:t>
            </a:r>
            <a:endParaRPr lang="en-AT" sz="1500" spc="-64" dirty="0">
              <a:latin typeface="+mj-lt"/>
            </a:endParaRPr>
          </a:p>
        </p:txBody>
      </p:sp>
      <p:sp>
        <p:nvSpPr>
          <p:cNvPr id="4" name="object 6">
            <a:extLst>
              <a:ext uri="{FF2B5EF4-FFF2-40B4-BE49-F238E27FC236}">
                <a16:creationId xmlns:a16="http://schemas.microsoft.com/office/drawing/2014/main" id="{85EEC126-471B-4FB4-282D-C09A97C36248}"/>
              </a:ext>
            </a:extLst>
          </p:cNvPr>
          <p:cNvSpPr txBox="1">
            <a:spLocks noGrp="1"/>
          </p:cNvSpPr>
          <p:nvPr>
            <p:ph type="ftr" sz="quarter" idx="5"/>
          </p:nvPr>
        </p:nvSpPr>
        <p:spPr>
          <a:xfrm>
            <a:off x="763501" y="6349505"/>
            <a:ext cx="304535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82E8DE10-ECF1-0DB5-DB6B-9F4A68FCAD6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1" y="412869"/>
            <a:ext cx="55124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Data Visualization</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40566" y="1591158"/>
            <a:ext cx="10725152"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Definition: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Data Visualization is the graphical representation of information and data using visual elements like charts, graphs, maps, and dashboards.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Goal:</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To simplify complex datasets and reveal patterns, trends, and outliers that may be hidden in raw data.</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Why it matters in engineering:</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Engineers deal with high-volume, multidimensional datasets. DV makes these insights interpretable and actionable.</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“A good visualization tells a story, removes noise, and highlights what's important.”</a:t>
            </a:r>
          </a:p>
        </p:txBody>
      </p:sp>
      <p:sp>
        <p:nvSpPr>
          <p:cNvPr id="3" name="object 3">
            <a:extLst>
              <a:ext uri="{FF2B5EF4-FFF2-40B4-BE49-F238E27FC236}">
                <a16:creationId xmlns:a16="http://schemas.microsoft.com/office/drawing/2014/main" id="{C7EC52A0-DABE-8852-457F-0978FED12C7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What is Data Visualization (DV)?</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E53C6B8-0482-E1ED-E855-DC22312DDE63}"/>
              </a:ext>
            </a:extLst>
          </p:cNvPr>
          <p:cNvSpPr txBox="1">
            <a:spLocks noGrp="1"/>
          </p:cNvSpPr>
          <p:nvPr>
            <p:ph type="ftr" sz="quarter" idx="5"/>
          </p:nvPr>
        </p:nvSpPr>
        <p:spPr>
          <a:xfrm>
            <a:off x="763501" y="6349505"/>
            <a:ext cx="320348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2524FC2A-E7C4-8AE8-A988-C0B30A5A164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46905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40566" y="1591158"/>
            <a:ext cx="10501162"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Descriptive Analytics: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Show current or historical transport conditions (e.g., average speeds, passenger load by route).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Diagnostic Analytics: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Reveal root causes behind delays, accidents, or congestion.</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Predictive Analytics: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Visualize forecasts using time-series or simulation outputs (e.g., ridership under different scenarios).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Prescriptive Analytics: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Communicate recommended actions to planners and decision-makers (e.g., rerouting options, signal timing adjustments).</a:t>
            </a:r>
            <a:endParaRPr lang="en-US" sz="16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AC5A6530-8782-7CD9-EA1D-6D3332BA7B9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The Role of DV in Transportation Analytics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D429340-823F-0129-F28F-818B62C2B755}"/>
              </a:ext>
            </a:extLst>
          </p:cNvPr>
          <p:cNvSpPr txBox="1">
            <a:spLocks noGrp="1"/>
          </p:cNvSpPr>
          <p:nvPr>
            <p:ph type="title"/>
          </p:nvPr>
        </p:nvSpPr>
        <p:spPr>
          <a:xfrm>
            <a:off x="726281" y="412869"/>
            <a:ext cx="55124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Data Visualization</a:t>
            </a:r>
            <a:endParaRPr sz="2400" b="1" spc="-13" dirty="0">
              <a:solidFill>
                <a:schemeClr val="bg1"/>
              </a:solidFill>
            </a:endParaRPr>
          </a:p>
        </p:txBody>
      </p:sp>
      <p:sp>
        <p:nvSpPr>
          <p:cNvPr id="12" name="object 6">
            <a:extLst>
              <a:ext uri="{FF2B5EF4-FFF2-40B4-BE49-F238E27FC236}">
                <a16:creationId xmlns:a16="http://schemas.microsoft.com/office/drawing/2014/main" id="{B7EF4B64-ECE2-A8CE-1368-AD3886337053}"/>
              </a:ext>
            </a:extLst>
          </p:cNvPr>
          <p:cNvSpPr txBox="1">
            <a:spLocks noGrp="1"/>
          </p:cNvSpPr>
          <p:nvPr>
            <p:ph type="ftr" sz="quarter" idx="5"/>
          </p:nvPr>
        </p:nvSpPr>
        <p:spPr>
          <a:xfrm>
            <a:off x="763501" y="6349505"/>
            <a:ext cx="305222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3" name="object 6">
            <a:extLst>
              <a:ext uri="{FF2B5EF4-FFF2-40B4-BE49-F238E27FC236}">
                <a16:creationId xmlns:a16="http://schemas.microsoft.com/office/drawing/2014/main" id="{C51EC06A-1CE1-0211-31B1-A95E14B18AC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410404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633683" y="1097867"/>
            <a:ext cx="10640058" cy="521579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Past:</a:t>
            </a:r>
          </a:p>
          <a:p>
            <a:pPr marL="476250" lvl="3"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Static graphs in transport studies and reports (e.g., line graphs, pie charts in Excel).</a:t>
            </a:r>
          </a:p>
          <a:p>
            <a:pPr marL="476250" lvl="3"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Limited interaction, mainly used for reporting.</a:t>
            </a:r>
          </a:p>
          <a:p>
            <a:pPr marL="361950" lvl="3"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Present:</a:t>
            </a:r>
          </a:p>
          <a:p>
            <a:pPr marL="476250" lvl="3"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Dynamic, real-time dashboards using tools like Python (</a:t>
            </a:r>
            <a:r>
              <a:rPr lang="en-US" sz="1600" dirty="0" err="1">
                <a:solidFill>
                  <a:sysClr val="windowText" lastClr="000000"/>
                </a:solidFill>
                <a:latin typeface="Arial"/>
                <a:cs typeface="Arial"/>
              </a:rPr>
              <a:t>Plotly</a:t>
            </a:r>
            <a:r>
              <a:rPr lang="en-US" sz="1600" dirty="0">
                <a:solidFill>
                  <a:sysClr val="windowText" lastClr="000000"/>
                </a:solidFill>
                <a:latin typeface="Arial"/>
                <a:cs typeface="Arial"/>
              </a:rPr>
              <a:t>, Dash) and Power BI.</a:t>
            </a:r>
          </a:p>
          <a:p>
            <a:pPr marL="476250" lvl="3"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Integration with GIS systems and live data feeds (e.g., vehicle GPS).</a:t>
            </a:r>
          </a:p>
          <a:p>
            <a:pPr marL="361950" lvl="3"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Trends:</a:t>
            </a:r>
          </a:p>
          <a:p>
            <a:pPr marL="476250" lvl="3"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 Shift from static to interactive visualizations</a:t>
            </a:r>
          </a:p>
          <a:p>
            <a:pPr marL="476250" lvl="3"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 Use of machine learning outputs in dashboards</a:t>
            </a:r>
          </a:p>
          <a:p>
            <a:pPr marL="476250" lvl="3"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 Growing use of geo-visualizations for transport equity and emissions</a:t>
            </a:r>
          </a:p>
          <a:p>
            <a:pPr marL="476250" lvl="3"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 Embedding visualizations into automated reporting systems</a:t>
            </a:r>
          </a:p>
        </p:txBody>
      </p:sp>
      <p:sp>
        <p:nvSpPr>
          <p:cNvPr id="3" name="object 3">
            <a:extLst>
              <a:ext uri="{FF2B5EF4-FFF2-40B4-BE49-F238E27FC236}">
                <a16:creationId xmlns:a16="http://schemas.microsoft.com/office/drawing/2014/main" id="{7617C394-1355-5771-771E-BD6F5035821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Historical Context and Modern Trends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607C23A-69F7-ED61-C7D4-524AE83A5CB0}"/>
              </a:ext>
            </a:extLst>
          </p:cNvPr>
          <p:cNvSpPr txBox="1">
            <a:spLocks noGrp="1"/>
          </p:cNvSpPr>
          <p:nvPr>
            <p:ph type="title"/>
          </p:nvPr>
        </p:nvSpPr>
        <p:spPr>
          <a:xfrm>
            <a:off x="726281" y="412869"/>
            <a:ext cx="55124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Data Visualization</a:t>
            </a:r>
            <a:endParaRPr sz="2400" b="1" spc="-13" dirty="0">
              <a:solidFill>
                <a:schemeClr val="bg1"/>
              </a:solidFill>
            </a:endParaRPr>
          </a:p>
        </p:txBody>
      </p:sp>
      <p:sp>
        <p:nvSpPr>
          <p:cNvPr id="10" name="object 6">
            <a:extLst>
              <a:ext uri="{FF2B5EF4-FFF2-40B4-BE49-F238E27FC236}">
                <a16:creationId xmlns:a16="http://schemas.microsoft.com/office/drawing/2014/main" id="{E55E40B0-38FC-C6E5-D476-79C46FB44345}"/>
              </a:ext>
            </a:extLst>
          </p:cNvPr>
          <p:cNvSpPr txBox="1">
            <a:spLocks noGrp="1"/>
          </p:cNvSpPr>
          <p:nvPr>
            <p:ph type="ftr" sz="quarter" idx="5"/>
          </p:nvPr>
        </p:nvSpPr>
        <p:spPr>
          <a:xfrm>
            <a:off x="763501" y="6349505"/>
            <a:ext cx="3059104"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11" name="object 6">
            <a:extLst>
              <a:ext uri="{FF2B5EF4-FFF2-40B4-BE49-F238E27FC236}">
                <a16:creationId xmlns:a16="http://schemas.microsoft.com/office/drawing/2014/main" id="{B150B810-4A8E-DF59-31E4-C75FEE6A357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82879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Purpose of Data Visualization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2" y="6321629"/>
            <a:ext cx="253274" cy="205184"/>
          </a:xfrm>
        </p:spPr>
        <p:txBody>
          <a:bodyPr/>
          <a:lstStyle/>
          <a:p>
            <a:pPr marL="103685">
              <a:lnSpc>
                <a:spcPts val="1633"/>
              </a:lnSpc>
            </a:pPr>
            <a:r>
              <a:rPr lang="en-GB" sz="1500" spc="-64" dirty="0">
                <a:latin typeface="+mj-lt"/>
              </a:rPr>
              <a:t>5</a:t>
            </a:r>
            <a:endParaRPr lang="en-AT" sz="1500" spc="-64" dirty="0">
              <a:latin typeface="+mj-lt"/>
            </a:endParaRPr>
          </a:p>
        </p:txBody>
      </p:sp>
      <p:sp>
        <p:nvSpPr>
          <p:cNvPr id="4" name="object 6">
            <a:extLst>
              <a:ext uri="{FF2B5EF4-FFF2-40B4-BE49-F238E27FC236}">
                <a16:creationId xmlns:a16="http://schemas.microsoft.com/office/drawing/2014/main" id="{89A9C412-4DA8-386C-374A-E68F374BBA78}"/>
              </a:ext>
            </a:extLst>
          </p:cNvPr>
          <p:cNvSpPr txBox="1">
            <a:spLocks noGrp="1"/>
          </p:cNvSpPr>
          <p:nvPr>
            <p:ph type="ftr" sz="quarter" idx="5"/>
          </p:nvPr>
        </p:nvSpPr>
        <p:spPr>
          <a:xfrm>
            <a:off x="763501" y="6349505"/>
            <a:ext cx="312785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EDA16D47-FD91-7E9E-78E2-26720310024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Data Visualization in Transportation</a:t>
            </a:r>
            <a:endParaRPr lang="en-GB" b="1" spc="-13" dirty="0"/>
          </a:p>
        </p:txBody>
      </p:sp>
    </p:spTree>
    <p:extLst>
      <p:ext uri="{BB962C8B-B14F-4D97-AF65-F5344CB8AC3E}">
        <p14:creationId xmlns:p14="http://schemas.microsoft.com/office/powerpoint/2010/main" val="3333774099"/>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C5461F59-8171-4B09-B716-64C6B1024C2D}"/>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purl.org/dc/elements/1.1/"/>
    <ds:schemaRef ds:uri="http://purl.org/dc/dcmitype/"/>
    <ds:schemaRef ds:uri="http://www.w3.org/XML/1998/namespace"/>
    <ds:schemaRef ds:uri="http://schemas.microsoft.com/office/2006/documentManagement/types"/>
    <ds:schemaRef ds:uri="597320a7-26c9-4ada-a5d3-9ce4cfbbe2be"/>
    <ds:schemaRef ds:uri="http://schemas.microsoft.com/office/2006/metadata/properties"/>
    <ds:schemaRef ds:uri="http://purl.org/dc/terms/"/>
    <ds:schemaRef ds:uri="d7c2d7e5-d637-40e7-a03d-32f79b35a394"/>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5672</TotalTime>
  <Words>3106</Words>
  <Application>Microsoft Office PowerPoint</Application>
  <PresentationFormat>Widescreen</PresentationFormat>
  <Paragraphs>528</Paragraphs>
  <Slides>39</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Table of contents</vt:lpstr>
      <vt:lpstr>PowerPoint Presentation</vt:lpstr>
      <vt:lpstr>1. Introduction to Data Visualization</vt:lpstr>
      <vt:lpstr>1. Introduction to Data Visualization</vt:lpstr>
      <vt:lpstr>1. Introduction to Data Visualization</vt:lpstr>
      <vt:lpstr>PowerPoint Presentation</vt:lpstr>
      <vt:lpstr>2. Purpose of Data Visualization</vt:lpstr>
      <vt:lpstr>2. Purpose of Data Visualization</vt:lpstr>
      <vt:lpstr>2. Purpose of Data Visualization</vt:lpstr>
      <vt:lpstr>2. Purpose of Data Visualization</vt:lpstr>
      <vt:lpstr>PowerPoint Presentation</vt:lpstr>
      <vt:lpstr>3. Principles of Effective Data Visualization</vt:lpstr>
      <vt:lpstr>3. Principles of Effective Data Visualization</vt:lpstr>
      <vt:lpstr>3. Principles of Effective Data Visualization</vt:lpstr>
      <vt:lpstr>3. Principles of Effective Data Visualization</vt:lpstr>
      <vt:lpstr>PowerPoint Presentation</vt:lpstr>
      <vt:lpstr>4. Challenges &amp; Opportunities in Transport Data Visualization</vt:lpstr>
      <vt:lpstr>4. Challenges &amp; Opportunities in Transport Data Visualization</vt:lpstr>
      <vt:lpstr>4. Challenges &amp; Opportunities in Transport Data Visualization</vt:lpstr>
      <vt:lpstr>4. Challenges &amp; Opportunities in Transport Data Visualization</vt:lpstr>
      <vt:lpstr>PowerPoint Presentation</vt:lpstr>
      <vt:lpstr>PowerPoint Presentation</vt:lpstr>
      <vt:lpstr>PowerPoint Presentation</vt:lpstr>
      <vt:lpstr>PowerPoint Presentation</vt:lpstr>
      <vt:lpstr>5. Tools and Software for Visualization</vt:lpstr>
      <vt:lpstr>5. Tools and Software for Visualization</vt:lpstr>
      <vt:lpstr>5. Tools and Software for Visualization</vt:lpstr>
      <vt:lpstr>5. Tools and Software for Visualization</vt:lpstr>
      <vt:lpstr>5. Tools and Software for Visualization</vt:lpstr>
      <vt:lpstr>5. Tools and Software for Visualization</vt:lpstr>
      <vt:lpstr>PowerPoint Presentation</vt:lpstr>
      <vt:lpstr>6. Creating Effective Transport Data Visualizations</vt:lpstr>
      <vt:lpstr>6. Creating Effective Transport Data Visualizations</vt:lpstr>
      <vt:lpstr>6. Creating Effective Transport Data Visualizations</vt:lpstr>
      <vt:lpstr>6. Creating Effective Transport Data Visualizations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289</cp:revision>
  <dcterms:modified xsi:type="dcterms:W3CDTF">2026-05-04T16:24:14Z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