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 id="2147483854" r:id="rId5"/>
  </p:sldMasterIdLst>
  <p:notesMasterIdLst>
    <p:notesMasterId r:id="rId33"/>
  </p:notesMasterIdLst>
  <p:sldIdLst>
    <p:sldId id="312" r:id="rId6"/>
    <p:sldId id="313" r:id="rId7"/>
    <p:sldId id="314" r:id="rId8"/>
    <p:sldId id="318" r:id="rId9"/>
    <p:sldId id="319" r:id="rId10"/>
    <p:sldId id="281" r:id="rId11"/>
    <p:sldId id="288" r:id="rId12"/>
    <p:sldId id="289" r:id="rId13"/>
    <p:sldId id="290" r:id="rId14"/>
    <p:sldId id="291" r:id="rId15"/>
    <p:sldId id="297" r:id="rId16"/>
    <p:sldId id="292" r:id="rId17"/>
    <p:sldId id="294" r:id="rId18"/>
    <p:sldId id="293" r:id="rId19"/>
    <p:sldId id="296" r:id="rId20"/>
    <p:sldId id="295" r:id="rId21"/>
    <p:sldId id="298" r:id="rId22"/>
    <p:sldId id="299" r:id="rId23"/>
    <p:sldId id="301" r:id="rId24"/>
    <p:sldId id="300" r:id="rId25"/>
    <p:sldId id="302" r:id="rId26"/>
    <p:sldId id="303" r:id="rId27"/>
    <p:sldId id="306" r:id="rId28"/>
    <p:sldId id="305" r:id="rId29"/>
    <p:sldId id="307" r:id="rId30"/>
    <p:sldId id="308" r:id="rId31"/>
    <p:sldId id="316"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67D052-0C27-4022-287C-B708257B36B7}" v="75" dt="2026-05-08T07:54:13.4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806" autoAdjust="0"/>
  </p:normalViewPr>
  <p:slideViewPr>
    <p:cSldViewPr snapToGrid="0">
      <p:cViewPr varScale="1">
        <p:scale>
          <a:sx n="105" d="100"/>
          <a:sy n="105" d="100"/>
        </p:scale>
        <p:origin x="168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5667D052-0C27-4022-287C-B708257B36B7}"/>
    <pc:docChg chg="addSld modSld">
      <pc:chgData name="juswinkl@pg.edu.pl" userId="S::juswinkl_pg.edu.pl#ext#@fril.onmicrosoft.com::455ad5cd-e5a2-49e7-93b8-6e6dfab2f2a5" providerId="AD" clId="Web-{5667D052-0C27-4022-287C-B708257B36B7}" dt="2026-05-08T07:54:13.448" v="60"/>
      <pc:docMkLst>
        <pc:docMk/>
      </pc:docMkLst>
      <pc:sldChg chg="addSp delSp modSp">
        <pc:chgData name="juswinkl@pg.edu.pl" userId="S::juswinkl_pg.edu.pl#ext#@fril.onmicrosoft.com::455ad5cd-e5a2-49e7-93b8-6e6dfab2f2a5" providerId="AD" clId="Web-{5667D052-0C27-4022-287C-B708257B36B7}" dt="2026-05-08T07:52:03.431" v="33" actId="14100"/>
        <pc:sldMkLst>
          <pc:docMk/>
          <pc:sldMk cId="472819130" sldId="281"/>
        </pc:sldMkLst>
        <pc:spChg chg="add mod">
          <ac:chgData name="juswinkl@pg.edu.pl" userId="S::juswinkl_pg.edu.pl#ext#@fril.onmicrosoft.com::455ad5cd-e5a2-49e7-93b8-6e6dfab2f2a5" providerId="AD" clId="Web-{5667D052-0C27-4022-287C-B708257B36B7}" dt="2026-05-08T07:52:03.431" v="33" actId="14100"/>
          <ac:spMkLst>
            <pc:docMk/>
            <pc:sldMk cId="472819130" sldId="281"/>
            <ac:spMk id="9" creationId="{DDF3CAA8-5C24-7ED6-C53A-A17556BDDEDC}"/>
          </ac:spMkLst>
        </pc:spChg>
        <pc:picChg chg="add del mod">
          <ac:chgData name="juswinkl@pg.edu.pl" userId="S::juswinkl_pg.edu.pl#ext#@fril.onmicrosoft.com::455ad5cd-e5a2-49e7-93b8-6e6dfab2f2a5" providerId="AD" clId="Web-{5667D052-0C27-4022-287C-B708257B36B7}" dt="2026-05-08T07:51:10.383" v="12"/>
          <ac:picMkLst>
            <pc:docMk/>
            <pc:sldMk cId="472819130" sldId="281"/>
            <ac:picMk id="6" creationId="{7644DD99-4959-6F71-A7EE-AE3319DB16BC}"/>
          </ac:picMkLst>
        </pc:picChg>
      </pc:sldChg>
      <pc:sldChg chg="addSp">
        <pc:chgData name="juswinkl@pg.edu.pl" userId="S::juswinkl_pg.edu.pl#ext#@fril.onmicrosoft.com::455ad5cd-e5a2-49e7-93b8-6e6dfab2f2a5" providerId="AD" clId="Web-{5667D052-0C27-4022-287C-B708257B36B7}" dt="2026-05-08T07:52:22.931" v="34"/>
        <pc:sldMkLst>
          <pc:docMk/>
          <pc:sldMk cId="13639384" sldId="288"/>
        </pc:sldMkLst>
        <pc:spChg chg="add">
          <ac:chgData name="juswinkl@pg.edu.pl" userId="S::juswinkl_pg.edu.pl#ext#@fril.onmicrosoft.com::455ad5cd-e5a2-49e7-93b8-6e6dfab2f2a5" providerId="AD" clId="Web-{5667D052-0C27-4022-287C-B708257B36B7}" dt="2026-05-08T07:52:22.931" v="34"/>
          <ac:spMkLst>
            <pc:docMk/>
            <pc:sldMk cId="13639384" sldId="288"/>
            <ac:spMk id="6" creationId="{7F2C5D26-5ABB-3FB0-35D0-EDF17E47BF20}"/>
          </ac:spMkLst>
        </pc:spChg>
      </pc:sldChg>
      <pc:sldChg chg="addSp">
        <pc:chgData name="juswinkl@pg.edu.pl" userId="S::juswinkl_pg.edu.pl#ext#@fril.onmicrosoft.com::455ad5cd-e5a2-49e7-93b8-6e6dfab2f2a5" providerId="AD" clId="Web-{5667D052-0C27-4022-287C-B708257B36B7}" dt="2026-05-08T07:52:25.806" v="35"/>
        <pc:sldMkLst>
          <pc:docMk/>
          <pc:sldMk cId="3494576797" sldId="289"/>
        </pc:sldMkLst>
        <pc:spChg chg="add">
          <ac:chgData name="juswinkl@pg.edu.pl" userId="S::juswinkl_pg.edu.pl#ext#@fril.onmicrosoft.com::455ad5cd-e5a2-49e7-93b8-6e6dfab2f2a5" providerId="AD" clId="Web-{5667D052-0C27-4022-287C-B708257B36B7}" dt="2026-05-08T07:52:25.806" v="35"/>
          <ac:spMkLst>
            <pc:docMk/>
            <pc:sldMk cId="3494576797" sldId="289"/>
            <ac:spMk id="6" creationId="{B95C2DB4-A9E8-33D3-429B-B51663FA465E}"/>
          </ac:spMkLst>
        </pc:spChg>
      </pc:sldChg>
      <pc:sldChg chg="addSp">
        <pc:chgData name="juswinkl@pg.edu.pl" userId="S::juswinkl_pg.edu.pl#ext#@fril.onmicrosoft.com::455ad5cd-e5a2-49e7-93b8-6e6dfab2f2a5" providerId="AD" clId="Web-{5667D052-0C27-4022-287C-B708257B36B7}" dt="2026-05-08T07:52:29.775" v="36"/>
        <pc:sldMkLst>
          <pc:docMk/>
          <pc:sldMk cId="2766926993" sldId="290"/>
        </pc:sldMkLst>
        <pc:spChg chg="add">
          <ac:chgData name="juswinkl@pg.edu.pl" userId="S::juswinkl_pg.edu.pl#ext#@fril.onmicrosoft.com::455ad5cd-e5a2-49e7-93b8-6e6dfab2f2a5" providerId="AD" clId="Web-{5667D052-0C27-4022-287C-B708257B36B7}" dt="2026-05-08T07:52:29.775" v="36"/>
          <ac:spMkLst>
            <pc:docMk/>
            <pc:sldMk cId="2766926993" sldId="290"/>
            <ac:spMk id="7" creationId="{30B29992-75D9-F7CF-722F-E10B1B429707}"/>
          </ac:spMkLst>
        </pc:spChg>
      </pc:sldChg>
      <pc:sldChg chg="addSp">
        <pc:chgData name="juswinkl@pg.edu.pl" userId="S::juswinkl_pg.edu.pl#ext#@fril.onmicrosoft.com::455ad5cd-e5a2-49e7-93b8-6e6dfab2f2a5" providerId="AD" clId="Web-{5667D052-0C27-4022-287C-B708257B36B7}" dt="2026-05-08T07:52:32.415" v="37"/>
        <pc:sldMkLst>
          <pc:docMk/>
          <pc:sldMk cId="2121302641" sldId="291"/>
        </pc:sldMkLst>
        <pc:spChg chg="add">
          <ac:chgData name="juswinkl@pg.edu.pl" userId="S::juswinkl_pg.edu.pl#ext#@fril.onmicrosoft.com::455ad5cd-e5a2-49e7-93b8-6e6dfab2f2a5" providerId="AD" clId="Web-{5667D052-0C27-4022-287C-B708257B36B7}" dt="2026-05-08T07:52:32.415" v="37"/>
          <ac:spMkLst>
            <pc:docMk/>
            <pc:sldMk cId="2121302641" sldId="291"/>
            <ac:spMk id="8" creationId="{7900EBDB-F420-37E3-3748-C7141B81AFB4}"/>
          </ac:spMkLst>
        </pc:spChg>
      </pc:sldChg>
      <pc:sldChg chg="addSp">
        <pc:chgData name="juswinkl@pg.edu.pl" userId="S::juswinkl_pg.edu.pl#ext#@fril.onmicrosoft.com::455ad5cd-e5a2-49e7-93b8-6e6dfab2f2a5" providerId="AD" clId="Web-{5667D052-0C27-4022-287C-B708257B36B7}" dt="2026-05-08T07:52:39.212" v="39"/>
        <pc:sldMkLst>
          <pc:docMk/>
          <pc:sldMk cId="364198839" sldId="292"/>
        </pc:sldMkLst>
        <pc:spChg chg="add">
          <ac:chgData name="juswinkl@pg.edu.pl" userId="S::juswinkl_pg.edu.pl#ext#@fril.onmicrosoft.com::455ad5cd-e5a2-49e7-93b8-6e6dfab2f2a5" providerId="AD" clId="Web-{5667D052-0C27-4022-287C-B708257B36B7}" dt="2026-05-08T07:52:39.212" v="39"/>
          <ac:spMkLst>
            <pc:docMk/>
            <pc:sldMk cId="364198839" sldId="292"/>
            <ac:spMk id="6" creationId="{AD33EE8D-CBD5-2B65-DEA4-BF76AAAFC68E}"/>
          </ac:spMkLst>
        </pc:spChg>
      </pc:sldChg>
      <pc:sldChg chg="addSp">
        <pc:chgData name="juswinkl@pg.edu.pl" userId="S::juswinkl_pg.edu.pl#ext#@fril.onmicrosoft.com::455ad5cd-e5a2-49e7-93b8-6e6dfab2f2a5" providerId="AD" clId="Web-{5667D052-0C27-4022-287C-B708257B36B7}" dt="2026-05-08T07:52:46.712" v="41"/>
        <pc:sldMkLst>
          <pc:docMk/>
          <pc:sldMk cId="2226738706" sldId="293"/>
        </pc:sldMkLst>
        <pc:spChg chg="add">
          <ac:chgData name="juswinkl@pg.edu.pl" userId="S::juswinkl_pg.edu.pl#ext#@fril.onmicrosoft.com::455ad5cd-e5a2-49e7-93b8-6e6dfab2f2a5" providerId="AD" clId="Web-{5667D052-0C27-4022-287C-B708257B36B7}" dt="2026-05-08T07:52:46.712" v="41"/>
          <ac:spMkLst>
            <pc:docMk/>
            <pc:sldMk cId="2226738706" sldId="293"/>
            <ac:spMk id="6" creationId="{4F59F055-9D7C-BC13-DCA7-E77DFB73A6FF}"/>
          </ac:spMkLst>
        </pc:spChg>
      </pc:sldChg>
      <pc:sldChg chg="addSp">
        <pc:chgData name="juswinkl@pg.edu.pl" userId="S::juswinkl_pg.edu.pl#ext#@fril.onmicrosoft.com::455ad5cd-e5a2-49e7-93b8-6e6dfab2f2a5" providerId="AD" clId="Web-{5667D052-0C27-4022-287C-B708257B36B7}" dt="2026-05-08T07:52:43.056" v="40"/>
        <pc:sldMkLst>
          <pc:docMk/>
          <pc:sldMk cId="2771549535" sldId="294"/>
        </pc:sldMkLst>
        <pc:spChg chg="add">
          <ac:chgData name="juswinkl@pg.edu.pl" userId="S::juswinkl_pg.edu.pl#ext#@fril.onmicrosoft.com::455ad5cd-e5a2-49e7-93b8-6e6dfab2f2a5" providerId="AD" clId="Web-{5667D052-0C27-4022-287C-B708257B36B7}" dt="2026-05-08T07:52:43.056" v="40"/>
          <ac:spMkLst>
            <pc:docMk/>
            <pc:sldMk cId="2771549535" sldId="294"/>
            <ac:spMk id="6" creationId="{B99ECD20-12ED-0FE5-4083-B82D294EDFBF}"/>
          </ac:spMkLst>
        </pc:spChg>
      </pc:sldChg>
      <pc:sldChg chg="addSp">
        <pc:chgData name="juswinkl@pg.edu.pl" userId="S::juswinkl_pg.edu.pl#ext#@fril.onmicrosoft.com::455ad5cd-e5a2-49e7-93b8-6e6dfab2f2a5" providerId="AD" clId="Web-{5667D052-0C27-4022-287C-B708257B36B7}" dt="2026-05-08T07:52:52.166" v="43"/>
        <pc:sldMkLst>
          <pc:docMk/>
          <pc:sldMk cId="4025929294" sldId="295"/>
        </pc:sldMkLst>
        <pc:spChg chg="add">
          <ac:chgData name="juswinkl@pg.edu.pl" userId="S::juswinkl_pg.edu.pl#ext#@fril.onmicrosoft.com::455ad5cd-e5a2-49e7-93b8-6e6dfab2f2a5" providerId="AD" clId="Web-{5667D052-0C27-4022-287C-B708257B36B7}" dt="2026-05-08T07:52:52.166" v="43"/>
          <ac:spMkLst>
            <pc:docMk/>
            <pc:sldMk cId="4025929294" sldId="295"/>
            <ac:spMk id="6" creationId="{B15D2D32-C22A-8E83-6062-E58298E7F28F}"/>
          </ac:spMkLst>
        </pc:spChg>
      </pc:sldChg>
      <pc:sldChg chg="addSp">
        <pc:chgData name="juswinkl@pg.edu.pl" userId="S::juswinkl_pg.edu.pl#ext#@fril.onmicrosoft.com::455ad5cd-e5a2-49e7-93b8-6e6dfab2f2a5" providerId="AD" clId="Web-{5667D052-0C27-4022-287C-B708257B36B7}" dt="2026-05-08T07:52:49.447" v="42"/>
        <pc:sldMkLst>
          <pc:docMk/>
          <pc:sldMk cId="4279396301" sldId="296"/>
        </pc:sldMkLst>
        <pc:spChg chg="add">
          <ac:chgData name="juswinkl@pg.edu.pl" userId="S::juswinkl_pg.edu.pl#ext#@fril.onmicrosoft.com::455ad5cd-e5a2-49e7-93b8-6e6dfab2f2a5" providerId="AD" clId="Web-{5667D052-0C27-4022-287C-B708257B36B7}" dt="2026-05-08T07:52:49.447" v="42"/>
          <ac:spMkLst>
            <pc:docMk/>
            <pc:sldMk cId="4279396301" sldId="296"/>
            <ac:spMk id="6" creationId="{420BC9F2-6D54-8F02-266A-6E3742C0BAD3}"/>
          </ac:spMkLst>
        </pc:spChg>
      </pc:sldChg>
      <pc:sldChg chg="addSp">
        <pc:chgData name="juswinkl@pg.edu.pl" userId="S::juswinkl_pg.edu.pl#ext#@fril.onmicrosoft.com::455ad5cd-e5a2-49e7-93b8-6e6dfab2f2a5" providerId="AD" clId="Web-{5667D052-0C27-4022-287C-B708257B36B7}" dt="2026-05-08T07:52:35.681" v="38"/>
        <pc:sldMkLst>
          <pc:docMk/>
          <pc:sldMk cId="3330282507" sldId="297"/>
        </pc:sldMkLst>
        <pc:spChg chg="add">
          <ac:chgData name="juswinkl@pg.edu.pl" userId="S::juswinkl_pg.edu.pl#ext#@fril.onmicrosoft.com::455ad5cd-e5a2-49e7-93b8-6e6dfab2f2a5" providerId="AD" clId="Web-{5667D052-0C27-4022-287C-B708257B36B7}" dt="2026-05-08T07:52:35.681" v="38"/>
          <ac:spMkLst>
            <pc:docMk/>
            <pc:sldMk cId="3330282507" sldId="297"/>
            <ac:spMk id="6" creationId="{51D6B878-FE38-2648-460E-FA4D827537CC}"/>
          </ac:spMkLst>
        </pc:spChg>
      </pc:sldChg>
      <pc:sldChg chg="addSp">
        <pc:chgData name="juswinkl@pg.edu.pl" userId="S::juswinkl_pg.edu.pl#ext#@fril.onmicrosoft.com::455ad5cd-e5a2-49e7-93b8-6e6dfab2f2a5" providerId="AD" clId="Web-{5667D052-0C27-4022-287C-B708257B36B7}" dt="2026-05-08T07:52:56.963" v="44"/>
        <pc:sldMkLst>
          <pc:docMk/>
          <pc:sldMk cId="3426464539" sldId="298"/>
        </pc:sldMkLst>
        <pc:spChg chg="add">
          <ac:chgData name="juswinkl@pg.edu.pl" userId="S::juswinkl_pg.edu.pl#ext#@fril.onmicrosoft.com::455ad5cd-e5a2-49e7-93b8-6e6dfab2f2a5" providerId="AD" clId="Web-{5667D052-0C27-4022-287C-B708257B36B7}" dt="2026-05-08T07:52:56.963" v="44"/>
          <ac:spMkLst>
            <pc:docMk/>
            <pc:sldMk cId="3426464539" sldId="298"/>
            <ac:spMk id="6" creationId="{F5A83A7F-8EAB-5DFB-9CDC-2E798A4856C2}"/>
          </ac:spMkLst>
        </pc:spChg>
      </pc:sldChg>
      <pc:sldChg chg="addSp">
        <pc:chgData name="juswinkl@pg.edu.pl" userId="S::juswinkl_pg.edu.pl#ext#@fril.onmicrosoft.com::455ad5cd-e5a2-49e7-93b8-6e6dfab2f2a5" providerId="AD" clId="Web-{5667D052-0C27-4022-287C-B708257B36B7}" dt="2026-05-08T07:53:01.806" v="45"/>
        <pc:sldMkLst>
          <pc:docMk/>
          <pc:sldMk cId="3890049286" sldId="299"/>
        </pc:sldMkLst>
        <pc:spChg chg="add">
          <ac:chgData name="juswinkl@pg.edu.pl" userId="S::juswinkl_pg.edu.pl#ext#@fril.onmicrosoft.com::455ad5cd-e5a2-49e7-93b8-6e6dfab2f2a5" providerId="AD" clId="Web-{5667D052-0C27-4022-287C-B708257B36B7}" dt="2026-05-08T07:53:01.806" v="45"/>
          <ac:spMkLst>
            <pc:docMk/>
            <pc:sldMk cId="3890049286" sldId="299"/>
            <ac:spMk id="6" creationId="{25D6CE9C-AE3B-4C56-F7EE-45443F562C51}"/>
          </ac:spMkLst>
        </pc:spChg>
      </pc:sldChg>
      <pc:sldChg chg="addSp">
        <pc:chgData name="juswinkl@pg.edu.pl" userId="S::juswinkl_pg.edu.pl#ext#@fril.onmicrosoft.com::455ad5cd-e5a2-49e7-93b8-6e6dfab2f2a5" providerId="AD" clId="Web-{5667D052-0C27-4022-287C-B708257B36B7}" dt="2026-05-08T07:53:06.744" v="47"/>
        <pc:sldMkLst>
          <pc:docMk/>
          <pc:sldMk cId="3015054592" sldId="300"/>
        </pc:sldMkLst>
        <pc:spChg chg="add">
          <ac:chgData name="juswinkl@pg.edu.pl" userId="S::juswinkl_pg.edu.pl#ext#@fril.onmicrosoft.com::455ad5cd-e5a2-49e7-93b8-6e6dfab2f2a5" providerId="AD" clId="Web-{5667D052-0C27-4022-287C-B708257B36B7}" dt="2026-05-08T07:53:06.744" v="47"/>
          <ac:spMkLst>
            <pc:docMk/>
            <pc:sldMk cId="3015054592" sldId="300"/>
            <ac:spMk id="3" creationId="{4F4511C2-02EC-403B-8E20-915632DC4C22}"/>
          </ac:spMkLst>
        </pc:spChg>
      </pc:sldChg>
      <pc:sldChg chg="addSp">
        <pc:chgData name="juswinkl@pg.edu.pl" userId="S::juswinkl_pg.edu.pl#ext#@fril.onmicrosoft.com::455ad5cd-e5a2-49e7-93b8-6e6dfab2f2a5" providerId="AD" clId="Web-{5667D052-0C27-4022-287C-B708257B36B7}" dt="2026-05-08T07:53:04.056" v="46"/>
        <pc:sldMkLst>
          <pc:docMk/>
          <pc:sldMk cId="835380671" sldId="301"/>
        </pc:sldMkLst>
        <pc:spChg chg="add">
          <ac:chgData name="juswinkl@pg.edu.pl" userId="S::juswinkl_pg.edu.pl#ext#@fril.onmicrosoft.com::455ad5cd-e5a2-49e7-93b8-6e6dfab2f2a5" providerId="AD" clId="Web-{5667D052-0C27-4022-287C-B708257B36B7}" dt="2026-05-08T07:53:04.056" v="46"/>
          <ac:spMkLst>
            <pc:docMk/>
            <pc:sldMk cId="835380671" sldId="301"/>
            <ac:spMk id="8" creationId="{D47CDC48-52FD-B06D-B22F-46BCFF27D2C6}"/>
          </ac:spMkLst>
        </pc:spChg>
      </pc:sldChg>
      <pc:sldChg chg="addSp">
        <pc:chgData name="juswinkl@pg.edu.pl" userId="S::juswinkl_pg.edu.pl#ext#@fril.onmicrosoft.com::455ad5cd-e5a2-49e7-93b8-6e6dfab2f2a5" providerId="AD" clId="Web-{5667D052-0C27-4022-287C-B708257B36B7}" dt="2026-05-08T07:53:09.900" v="48"/>
        <pc:sldMkLst>
          <pc:docMk/>
          <pc:sldMk cId="3391529714" sldId="302"/>
        </pc:sldMkLst>
        <pc:spChg chg="add">
          <ac:chgData name="juswinkl@pg.edu.pl" userId="S::juswinkl_pg.edu.pl#ext#@fril.onmicrosoft.com::455ad5cd-e5a2-49e7-93b8-6e6dfab2f2a5" providerId="AD" clId="Web-{5667D052-0C27-4022-287C-B708257B36B7}" dt="2026-05-08T07:53:09.900" v="48"/>
          <ac:spMkLst>
            <pc:docMk/>
            <pc:sldMk cId="3391529714" sldId="302"/>
            <ac:spMk id="8" creationId="{680434E3-E398-9A07-7743-9B506AA96A36}"/>
          </ac:spMkLst>
        </pc:spChg>
      </pc:sldChg>
      <pc:sldChg chg="addSp">
        <pc:chgData name="juswinkl@pg.edu.pl" userId="S::juswinkl_pg.edu.pl#ext#@fril.onmicrosoft.com::455ad5cd-e5a2-49e7-93b8-6e6dfab2f2a5" providerId="AD" clId="Web-{5667D052-0C27-4022-287C-B708257B36B7}" dt="2026-05-08T07:53:12.463" v="49"/>
        <pc:sldMkLst>
          <pc:docMk/>
          <pc:sldMk cId="1051717956" sldId="303"/>
        </pc:sldMkLst>
        <pc:spChg chg="add">
          <ac:chgData name="juswinkl@pg.edu.pl" userId="S::juswinkl_pg.edu.pl#ext#@fril.onmicrosoft.com::455ad5cd-e5a2-49e7-93b8-6e6dfab2f2a5" providerId="AD" clId="Web-{5667D052-0C27-4022-287C-B708257B36B7}" dt="2026-05-08T07:53:12.463" v="49"/>
          <ac:spMkLst>
            <pc:docMk/>
            <pc:sldMk cId="1051717956" sldId="303"/>
            <ac:spMk id="6" creationId="{9963018D-FD5B-6DA1-8F64-47C3DDD7F6D5}"/>
          </ac:spMkLst>
        </pc:spChg>
      </pc:sldChg>
      <pc:sldChg chg="addSp">
        <pc:chgData name="juswinkl@pg.edu.pl" userId="S::juswinkl_pg.edu.pl#ext#@fril.onmicrosoft.com::455ad5cd-e5a2-49e7-93b8-6e6dfab2f2a5" providerId="AD" clId="Web-{5667D052-0C27-4022-287C-B708257B36B7}" dt="2026-05-08T07:53:18.697" v="51"/>
        <pc:sldMkLst>
          <pc:docMk/>
          <pc:sldMk cId="657798779" sldId="305"/>
        </pc:sldMkLst>
        <pc:spChg chg="add">
          <ac:chgData name="juswinkl@pg.edu.pl" userId="S::juswinkl_pg.edu.pl#ext#@fril.onmicrosoft.com::455ad5cd-e5a2-49e7-93b8-6e6dfab2f2a5" providerId="AD" clId="Web-{5667D052-0C27-4022-287C-B708257B36B7}" dt="2026-05-08T07:53:18.697" v="51"/>
          <ac:spMkLst>
            <pc:docMk/>
            <pc:sldMk cId="657798779" sldId="305"/>
            <ac:spMk id="3" creationId="{31705AA5-5A9A-F6F5-1EF2-7D2FE34A4453}"/>
          </ac:spMkLst>
        </pc:spChg>
      </pc:sldChg>
      <pc:sldChg chg="addSp">
        <pc:chgData name="juswinkl@pg.edu.pl" userId="S::juswinkl_pg.edu.pl#ext#@fril.onmicrosoft.com::455ad5cd-e5a2-49e7-93b8-6e6dfab2f2a5" providerId="AD" clId="Web-{5667D052-0C27-4022-287C-B708257B36B7}" dt="2026-05-08T07:53:15.838" v="50"/>
        <pc:sldMkLst>
          <pc:docMk/>
          <pc:sldMk cId="611076886" sldId="306"/>
        </pc:sldMkLst>
        <pc:spChg chg="add">
          <ac:chgData name="juswinkl@pg.edu.pl" userId="S::juswinkl_pg.edu.pl#ext#@fril.onmicrosoft.com::455ad5cd-e5a2-49e7-93b8-6e6dfab2f2a5" providerId="AD" clId="Web-{5667D052-0C27-4022-287C-B708257B36B7}" dt="2026-05-08T07:53:15.838" v="50"/>
          <ac:spMkLst>
            <pc:docMk/>
            <pc:sldMk cId="611076886" sldId="306"/>
            <ac:spMk id="7" creationId="{A5AC1718-F075-649A-AC16-6EB56249F2D9}"/>
          </ac:spMkLst>
        </pc:spChg>
      </pc:sldChg>
      <pc:sldChg chg="addSp">
        <pc:chgData name="juswinkl@pg.edu.pl" userId="S::juswinkl_pg.edu.pl#ext#@fril.onmicrosoft.com::455ad5cd-e5a2-49e7-93b8-6e6dfab2f2a5" providerId="AD" clId="Web-{5667D052-0C27-4022-287C-B708257B36B7}" dt="2026-05-08T07:53:23.229" v="52"/>
        <pc:sldMkLst>
          <pc:docMk/>
          <pc:sldMk cId="984943065" sldId="307"/>
        </pc:sldMkLst>
        <pc:spChg chg="add">
          <ac:chgData name="juswinkl@pg.edu.pl" userId="S::juswinkl_pg.edu.pl#ext#@fril.onmicrosoft.com::455ad5cd-e5a2-49e7-93b8-6e6dfab2f2a5" providerId="AD" clId="Web-{5667D052-0C27-4022-287C-B708257B36B7}" dt="2026-05-08T07:53:23.229" v="52"/>
          <ac:spMkLst>
            <pc:docMk/>
            <pc:sldMk cId="984943065" sldId="307"/>
            <ac:spMk id="6" creationId="{0011E0E0-5F1D-07B5-91F1-633A9CFAC69C}"/>
          </ac:spMkLst>
        </pc:spChg>
      </pc:sldChg>
      <pc:sldChg chg="addSp">
        <pc:chgData name="juswinkl@pg.edu.pl" userId="S::juswinkl_pg.edu.pl#ext#@fril.onmicrosoft.com::455ad5cd-e5a2-49e7-93b8-6e6dfab2f2a5" providerId="AD" clId="Web-{5667D052-0C27-4022-287C-B708257B36B7}" dt="2026-05-08T07:53:26.479" v="53"/>
        <pc:sldMkLst>
          <pc:docMk/>
          <pc:sldMk cId="699911397" sldId="308"/>
        </pc:sldMkLst>
        <pc:spChg chg="add">
          <ac:chgData name="juswinkl@pg.edu.pl" userId="S::juswinkl_pg.edu.pl#ext#@fril.onmicrosoft.com::455ad5cd-e5a2-49e7-93b8-6e6dfab2f2a5" providerId="AD" clId="Web-{5667D052-0C27-4022-287C-B708257B36B7}" dt="2026-05-08T07:53:26.479" v="53"/>
          <ac:spMkLst>
            <pc:docMk/>
            <pc:sldMk cId="699911397" sldId="308"/>
            <ac:spMk id="6" creationId="{B27AFB12-73B6-ABF0-6531-93E25A38D082}"/>
          </ac:spMkLst>
        </pc:spChg>
      </pc:sldChg>
      <pc:sldChg chg="addSp modSp">
        <pc:chgData name="juswinkl@pg.edu.pl" userId="S::juswinkl_pg.edu.pl#ext#@fril.onmicrosoft.com::455ad5cd-e5a2-49e7-93b8-6e6dfab2f2a5" providerId="AD" clId="Web-{5667D052-0C27-4022-287C-B708257B36B7}" dt="2026-05-08T07:49:29.444" v="7" actId="14100"/>
        <pc:sldMkLst>
          <pc:docMk/>
          <pc:sldMk cId="2018781954" sldId="312"/>
        </pc:sldMkLst>
        <pc:picChg chg="add mod">
          <ac:chgData name="juswinkl@pg.edu.pl" userId="S::juswinkl_pg.edu.pl#ext#@fril.onmicrosoft.com::455ad5cd-e5a2-49e7-93b8-6e6dfab2f2a5" providerId="AD" clId="Web-{5667D052-0C27-4022-287C-B708257B36B7}" dt="2026-05-08T07:49:29.444" v="7" actId="14100"/>
          <ac:picMkLst>
            <pc:docMk/>
            <pc:sldMk cId="2018781954" sldId="312"/>
            <ac:picMk id="4" creationId="{D853B0E7-00C6-6749-C9E6-916D7CEADECE}"/>
          </ac:picMkLst>
        </pc:picChg>
      </pc:sldChg>
      <pc:sldChg chg="addSp modSp">
        <pc:chgData name="juswinkl@pg.edu.pl" userId="S::juswinkl_pg.edu.pl#ext#@fril.onmicrosoft.com::455ad5cd-e5a2-49e7-93b8-6e6dfab2f2a5" providerId="AD" clId="Web-{5667D052-0C27-4022-287C-B708257B36B7}" dt="2026-05-08T07:49:39.647" v="9" actId="1076"/>
        <pc:sldMkLst>
          <pc:docMk/>
          <pc:sldMk cId="3477103595" sldId="318"/>
        </pc:sldMkLst>
        <pc:picChg chg="add mod">
          <ac:chgData name="juswinkl@pg.edu.pl" userId="S::juswinkl_pg.edu.pl#ext#@fril.onmicrosoft.com::455ad5cd-e5a2-49e7-93b8-6e6dfab2f2a5" providerId="AD" clId="Web-{5667D052-0C27-4022-287C-B708257B36B7}" dt="2026-05-08T07:49:39.647" v="9" actId="1076"/>
          <ac:picMkLst>
            <pc:docMk/>
            <pc:sldMk cId="3477103595" sldId="318"/>
            <ac:picMk id="7" creationId="{1EFDD24E-865F-2F74-83A7-F84C81CF1356}"/>
          </ac:picMkLst>
        </pc:picChg>
      </pc:sldChg>
      <pc:sldChg chg="addSp modSp new">
        <pc:chgData name="juswinkl@pg.edu.pl" userId="S::juswinkl_pg.edu.pl#ext#@fril.onmicrosoft.com::455ad5cd-e5a2-49e7-93b8-6e6dfab2f2a5" providerId="AD" clId="Web-{5667D052-0C27-4022-287C-B708257B36B7}" dt="2026-05-08T07:54:13.448" v="60"/>
        <pc:sldMkLst>
          <pc:docMk/>
          <pc:sldMk cId="1200201317" sldId="319"/>
        </pc:sldMkLst>
        <pc:spChg chg="mod">
          <ac:chgData name="juswinkl@pg.edu.pl" userId="S::juswinkl_pg.edu.pl#ext#@fril.onmicrosoft.com::455ad5cd-e5a2-49e7-93b8-6e6dfab2f2a5" providerId="AD" clId="Web-{5667D052-0C27-4022-287C-B708257B36B7}" dt="2026-05-08T07:54:07.417" v="59" actId="20577"/>
          <ac:spMkLst>
            <pc:docMk/>
            <pc:sldMk cId="1200201317" sldId="319"/>
            <ac:spMk id="2" creationId="{51301E37-27AA-C859-4623-0884F1474256}"/>
          </ac:spMkLst>
        </pc:spChg>
        <pc:spChg chg="add">
          <ac:chgData name="juswinkl@pg.edu.pl" userId="S::juswinkl_pg.edu.pl#ext#@fril.onmicrosoft.com::455ad5cd-e5a2-49e7-93b8-6e6dfab2f2a5" providerId="AD" clId="Web-{5667D052-0C27-4022-287C-B708257B36B7}" dt="2026-05-08T07:54:13.448" v="60"/>
          <ac:spMkLst>
            <pc:docMk/>
            <pc:sldMk cId="1200201317" sldId="319"/>
            <ac:spMk id="5" creationId="{30EDF54A-3F89-84E5-20A9-E4813FDA4DA6}"/>
          </ac:spMkLst>
        </pc:spChg>
      </pc:sldChg>
    </pc:docChg>
  </pc:docChgLst>
  <pc:docChgLst>
    <pc:chgData name="Wojciech Kustra" userId="afebd3d0-216b-4c4f-8992-1bf1fda6d5e8" providerId="ADAL" clId="{1D307E72-7901-4E61-A01B-3C4232ABCF63}"/>
    <pc:docChg chg="undo custSel addSld delSld modSld sldOrd modMainMaster">
      <pc:chgData name="Wojciech Kustra" userId="afebd3d0-216b-4c4f-8992-1bf1fda6d5e8" providerId="ADAL" clId="{1D307E72-7901-4E61-A01B-3C4232ABCF63}" dt="2026-05-04T16:44:24.280" v="19" actId="6549"/>
      <pc:docMkLst>
        <pc:docMk/>
      </pc:docMkLst>
      <pc:sldChg chg="modSp add del mod ord modClrScheme chgLayout">
        <pc:chgData name="Wojciech Kustra" userId="afebd3d0-216b-4c4f-8992-1bf1fda6d5e8" providerId="ADAL" clId="{1D307E72-7901-4E61-A01B-3C4232ABCF63}" dt="2026-04-27T17:20:05.744" v="17" actId="20577"/>
        <pc:sldMkLst>
          <pc:docMk/>
          <pc:sldMk cId="2018781954" sldId="312"/>
        </pc:sldMkLst>
        <pc:spChg chg="mod ord">
          <ac:chgData name="Wojciech Kustra" userId="afebd3d0-216b-4c4f-8992-1bf1fda6d5e8" providerId="ADAL" clId="{1D307E72-7901-4E61-A01B-3C4232ABCF63}" dt="2026-04-27T17:20:05.744" v="17" actId="20577"/>
          <ac:spMkLst>
            <pc:docMk/>
            <pc:sldMk cId="2018781954" sldId="312"/>
            <ac:spMk id="2" creationId="{72111A30-B86A-18DC-CFD2-586F00D22619}"/>
          </ac:spMkLst>
        </pc:spChg>
        <pc:spChg chg="mod ord">
          <ac:chgData name="Wojciech Kustra" userId="afebd3d0-216b-4c4f-8992-1bf1fda6d5e8" providerId="ADAL" clId="{1D307E72-7901-4E61-A01B-3C4232ABCF63}" dt="2026-04-27T17:19:52.004" v="14" actId="700"/>
          <ac:spMkLst>
            <pc:docMk/>
            <pc:sldMk cId="2018781954" sldId="312"/>
            <ac:spMk id="3" creationId="{FFD85AD9-F452-2FFB-4F41-12718A52AA28}"/>
          </ac:spMkLst>
        </pc:spChg>
      </pc:sldChg>
      <pc:sldChg chg="addSp modSp add del mod modClrScheme chgLayout">
        <pc:chgData name="Wojciech Kustra" userId="afebd3d0-216b-4c4f-8992-1bf1fda6d5e8" providerId="ADAL" clId="{1D307E72-7901-4E61-A01B-3C4232ABCF63}" dt="2026-04-27T17:19:46.109" v="12" actId="27636"/>
        <pc:sldMkLst>
          <pc:docMk/>
          <pc:sldMk cId="1348794382" sldId="313"/>
        </pc:sldMkLst>
        <pc:spChg chg="mod ord">
          <ac:chgData name="Wojciech Kustra" userId="afebd3d0-216b-4c4f-8992-1bf1fda6d5e8" providerId="ADAL" clId="{1D307E72-7901-4E61-A01B-3C4232ABCF63}" dt="2026-04-27T17:19:46.109" v="12" actId="27636"/>
          <ac:spMkLst>
            <pc:docMk/>
            <pc:sldMk cId="1348794382" sldId="313"/>
            <ac:spMk id="2" creationId="{72111A30-B86A-18DC-CFD2-586F00D22619}"/>
          </ac:spMkLst>
        </pc:spChg>
        <pc:spChg chg="add mod ord">
          <ac:chgData name="Wojciech Kustra" userId="afebd3d0-216b-4c4f-8992-1bf1fda6d5e8" providerId="ADAL" clId="{1D307E72-7901-4E61-A01B-3C4232ABCF63}" dt="2026-04-27T17:19:46.067" v="11" actId="700"/>
          <ac:spMkLst>
            <pc:docMk/>
            <pc:sldMk cId="1348794382" sldId="313"/>
            <ac:spMk id="3" creationId="{A9AF2114-0ACD-2274-63B2-BF2DD345A860}"/>
          </ac:spMkLst>
        </pc:spChg>
      </pc:sldChg>
      <pc:sldChg chg="add del mod modClrScheme chgLayout">
        <pc:chgData name="Wojciech Kustra" userId="afebd3d0-216b-4c4f-8992-1bf1fda6d5e8" providerId="ADAL" clId="{1D307E72-7901-4E61-A01B-3C4232ABCF63}" dt="2026-04-27T17:19:49.280" v="13" actId="700"/>
        <pc:sldMkLst>
          <pc:docMk/>
          <pc:sldMk cId="3653567043" sldId="314"/>
        </pc:sldMkLst>
      </pc:sldChg>
      <pc:sldChg chg="modSp add mod">
        <pc:chgData name="Wojciech Kustra" userId="afebd3d0-216b-4c4f-8992-1bf1fda6d5e8" providerId="ADAL" clId="{1D307E72-7901-4E61-A01B-3C4232ABCF63}" dt="2026-04-27T17:20:02.957" v="16" actId="20577"/>
        <pc:sldMkLst>
          <pc:docMk/>
          <pc:sldMk cId="3477103595" sldId="318"/>
        </pc:sldMkLst>
        <pc:spChg chg="mod">
          <ac:chgData name="Wojciech Kustra" userId="afebd3d0-216b-4c4f-8992-1bf1fda6d5e8" providerId="ADAL" clId="{1D307E72-7901-4E61-A01B-3C4232ABCF63}" dt="2026-04-27T17:20:02.957" v="16" actId="20577"/>
          <ac:spMkLst>
            <pc:docMk/>
            <pc:sldMk cId="3477103595" sldId="318"/>
            <ac:spMk id="6" creationId="{00000000-0000-0000-0000-000000000000}"/>
          </ac:spMkLst>
        </pc:spChg>
      </pc:sldChg>
      <pc:sldMasterChg chg="addSldLayout delSldLayout">
        <pc:chgData name="Wojciech Kustra" userId="afebd3d0-216b-4c4f-8992-1bf1fda6d5e8" providerId="ADAL" clId="{1D307E72-7901-4E61-A01B-3C4232ABCF63}" dt="2026-04-27T17:19:36.296" v="10" actId="2696"/>
        <pc:sldMasterMkLst>
          <pc:docMk/>
          <pc:sldMasterMk cId="0" sldId="2147483840"/>
        </pc:sldMasterMkLst>
        <pc:sldLayoutChg chg="add del">
          <pc:chgData name="Wojciech Kustra" userId="afebd3d0-216b-4c4f-8992-1bf1fda6d5e8" providerId="ADAL" clId="{1D307E72-7901-4E61-A01B-3C4232ABCF63}" dt="2026-04-27T17:19:36.296" v="10" actId="2696"/>
          <pc:sldLayoutMkLst>
            <pc:docMk/>
            <pc:sldMasterMk cId="0" sldId="2147483840"/>
            <pc:sldLayoutMk cId="3217837436" sldId="2147483866"/>
          </pc:sldLayoutMkLst>
        </pc:sldLayoutChg>
        <pc:sldLayoutChg chg="add del">
          <pc:chgData name="Wojciech Kustra" userId="afebd3d0-216b-4c4f-8992-1bf1fda6d5e8" providerId="ADAL" clId="{1D307E72-7901-4E61-A01B-3C4232ABCF63}" dt="2026-04-27T17:19:36.296" v="10" actId="2696"/>
          <pc:sldLayoutMkLst>
            <pc:docMk/>
            <pc:sldMasterMk cId="0" sldId="2147483840"/>
            <pc:sldLayoutMk cId="1168770722" sldId="2147483867"/>
          </pc:sldLayoutMkLst>
        </pc:sldLayoutChg>
      </pc:sldMasterChg>
      <pc:sldMasterChg chg="modSldLayout">
        <pc:chgData name="Wojciech Kustra" userId="afebd3d0-216b-4c4f-8992-1bf1fda6d5e8" providerId="ADAL" clId="{1D307E72-7901-4E61-A01B-3C4232ABCF63}" dt="2026-05-04T16:44:24.280" v="19" actId="6549"/>
        <pc:sldMasterMkLst>
          <pc:docMk/>
          <pc:sldMasterMk cId="3678347218" sldId="2147483854"/>
        </pc:sldMasterMkLst>
        <pc:sldLayoutChg chg="modSp mod">
          <pc:chgData name="Wojciech Kustra" userId="afebd3d0-216b-4c4f-8992-1bf1fda6d5e8" providerId="ADAL" clId="{1D307E72-7901-4E61-A01B-3C4232ABCF63}" dt="2026-05-04T16:44:24.280" v="19" actId="6549"/>
          <pc:sldLayoutMkLst>
            <pc:docMk/>
            <pc:sldMasterMk cId="3678347218" sldId="2147483854"/>
            <pc:sldLayoutMk cId="2752890397" sldId="2147483856"/>
          </pc:sldLayoutMkLst>
          <pc:spChg chg="mod">
            <ac:chgData name="Wojciech Kustra" userId="afebd3d0-216b-4c4f-8992-1bf1fda6d5e8" providerId="ADAL" clId="{1D307E72-7901-4E61-A01B-3C4232ABCF63}" dt="2026-05-04T16:44:24.280" v="19" actId="6549"/>
            <ac:spMkLst>
              <pc:docMk/>
              <pc:sldMasterMk cId="3678347218" sldId="2147483854"/>
              <pc:sldLayoutMk cId="2752890397" sldId="2147483856"/>
              <ac:spMk id="5" creationId="{7E99E910-D45E-25AF-7503-AE875ECCEB8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08.05.2026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444107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13</a:t>
            </a:fld>
            <a:endParaRPr lang="pl-PL"/>
          </a:p>
        </p:txBody>
      </p:sp>
    </p:spTree>
    <p:extLst>
      <p:ext uri="{BB962C8B-B14F-4D97-AF65-F5344CB8AC3E}">
        <p14:creationId xmlns:p14="http://schemas.microsoft.com/office/powerpoint/2010/main" val="519331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14</a:t>
            </a:fld>
            <a:endParaRPr lang="pl-PL"/>
          </a:p>
        </p:txBody>
      </p:sp>
    </p:spTree>
    <p:extLst>
      <p:ext uri="{BB962C8B-B14F-4D97-AF65-F5344CB8AC3E}">
        <p14:creationId xmlns:p14="http://schemas.microsoft.com/office/powerpoint/2010/main" val="2298140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15</a:t>
            </a:fld>
            <a:endParaRPr lang="pl-PL"/>
          </a:p>
        </p:txBody>
      </p:sp>
    </p:spTree>
    <p:extLst>
      <p:ext uri="{BB962C8B-B14F-4D97-AF65-F5344CB8AC3E}">
        <p14:creationId xmlns:p14="http://schemas.microsoft.com/office/powerpoint/2010/main" val="633404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16</a:t>
            </a:fld>
            <a:endParaRPr lang="pl-PL"/>
          </a:p>
        </p:txBody>
      </p:sp>
    </p:spTree>
    <p:extLst>
      <p:ext uri="{BB962C8B-B14F-4D97-AF65-F5344CB8AC3E}">
        <p14:creationId xmlns:p14="http://schemas.microsoft.com/office/powerpoint/2010/main" val="758853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17</a:t>
            </a:fld>
            <a:endParaRPr lang="pl-PL"/>
          </a:p>
        </p:txBody>
      </p:sp>
    </p:spTree>
    <p:extLst>
      <p:ext uri="{BB962C8B-B14F-4D97-AF65-F5344CB8AC3E}">
        <p14:creationId xmlns:p14="http://schemas.microsoft.com/office/powerpoint/2010/main" val="74662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18</a:t>
            </a:fld>
            <a:endParaRPr lang="pl-PL"/>
          </a:p>
        </p:txBody>
      </p:sp>
    </p:spTree>
    <p:extLst>
      <p:ext uri="{BB962C8B-B14F-4D97-AF65-F5344CB8AC3E}">
        <p14:creationId xmlns:p14="http://schemas.microsoft.com/office/powerpoint/2010/main" val="2525194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19</a:t>
            </a:fld>
            <a:endParaRPr lang="pl-PL"/>
          </a:p>
        </p:txBody>
      </p:sp>
    </p:spTree>
    <p:extLst>
      <p:ext uri="{BB962C8B-B14F-4D97-AF65-F5344CB8AC3E}">
        <p14:creationId xmlns:p14="http://schemas.microsoft.com/office/powerpoint/2010/main" val="952867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20</a:t>
            </a:fld>
            <a:endParaRPr lang="pl-PL"/>
          </a:p>
        </p:txBody>
      </p:sp>
    </p:spTree>
    <p:extLst>
      <p:ext uri="{BB962C8B-B14F-4D97-AF65-F5344CB8AC3E}">
        <p14:creationId xmlns:p14="http://schemas.microsoft.com/office/powerpoint/2010/main" val="607995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21</a:t>
            </a:fld>
            <a:endParaRPr lang="pl-PL"/>
          </a:p>
        </p:txBody>
      </p:sp>
    </p:spTree>
    <p:extLst>
      <p:ext uri="{BB962C8B-B14F-4D97-AF65-F5344CB8AC3E}">
        <p14:creationId xmlns:p14="http://schemas.microsoft.com/office/powerpoint/2010/main" val="2506528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4</a:t>
            </a:fld>
            <a:endParaRPr lang="pl-PL">
              <a:solidFill>
                <a:prstClr val="black"/>
              </a:solidFill>
            </a:endParaRPr>
          </a:p>
        </p:txBody>
      </p:sp>
    </p:spTree>
    <p:extLst>
      <p:ext uri="{BB962C8B-B14F-4D97-AF65-F5344CB8AC3E}">
        <p14:creationId xmlns:p14="http://schemas.microsoft.com/office/powerpoint/2010/main" val="1332961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22</a:t>
            </a:fld>
            <a:endParaRPr lang="pl-PL"/>
          </a:p>
        </p:txBody>
      </p:sp>
    </p:spTree>
    <p:extLst>
      <p:ext uri="{BB962C8B-B14F-4D97-AF65-F5344CB8AC3E}">
        <p14:creationId xmlns:p14="http://schemas.microsoft.com/office/powerpoint/2010/main" val="37379873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23</a:t>
            </a:fld>
            <a:endParaRPr lang="pl-PL"/>
          </a:p>
        </p:txBody>
      </p:sp>
    </p:spTree>
    <p:extLst>
      <p:ext uri="{BB962C8B-B14F-4D97-AF65-F5344CB8AC3E}">
        <p14:creationId xmlns:p14="http://schemas.microsoft.com/office/powerpoint/2010/main" val="29839112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24</a:t>
            </a:fld>
            <a:endParaRPr lang="pl-PL"/>
          </a:p>
        </p:txBody>
      </p:sp>
    </p:spTree>
    <p:extLst>
      <p:ext uri="{BB962C8B-B14F-4D97-AF65-F5344CB8AC3E}">
        <p14:creationId xmlns:p14="http://schemas.microsoft.com/office/powerpoint/2010/main" val="38996600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25</a:t>
            </a:fld>
            <a:endParaRPr lang="pl-PL"/>
          </a:p>
        </p:txBody>
      </p:sp>
    </p:spTree>
    <p:extLst>
      <p:ext uri="{BB962C8B-B14F-4D97-AF65-F5344CB8AC3E}">
        <p14:creationId xmlns:p14="http://schemas.microsoft.com/office/powerpoint/2010/main" val="3132689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26</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5</a:t>
            </a:fld>
            <a:endParaRPr lang="pl-PL"/>
          </a:p>
        </p:txBody>
      </p:sp>
    </p:spTree>
    <p:extLst>
      <p:ext uri="{BB962C8B-B14F-4D97-AF65-F5344CB8AC3E}">
        <p14:creationId xmlns:p14="http://schemas.microsoft.com/office/powerpoint/2010/main" val="2134455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6</a:t>
            </a:fld>
            <a:endParaRPr lang="pl-PL"/>
          </a:p>
        </p:txBody>
      </p:sp>
    </p:spTree>
    <p:extLst>
      <p:ext uri="{BB962C8B-B14F-4D97-AF65-F5344CB8AC3E}">
        <p14:creationId xmlns:p14="http://schemas.microsoft.com/office/powerpoint/2010/main" val="4014348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7</a:t>
            </a:fld>
            <a:endParaRPr lang="pl-PL"/>
          </a:p>
        </p:txBody>
      </p:sp>
    </p:spTree>
    <p:extLst>
      <p:ext uri="{BB962C8B-B14F-4D97-AF65-F5344CB8AC3E}">
        <p14:creationId xmlns:p14="http://schemas.microsoft.com/office/powerpoint/2010/main" val="3417551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8</a:t>
            </a:fld>
            <a:endParaRPr lang="pl-PL"/>
          </a:p>
        </p:txBody>
      </p:sp>
    </p:spTree>
    <p:extLst>
      <p:ext uri="{BB962C8B-B14F-4D97-AF65-F5344CB8AC3E}">
        <p14:creationId xmlns:p14="http://schemas.microsoft.com/office/powerpoint/2010/main" val="781246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2987596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10</a:t>
            </a:fld>
            <a:endParaRPr lang="pl-PL"/>
          </a:p>
        </p:txBody>
      </p:sp>
    </p:spTree>
    <p:extLst>
      <p:ext uri="{BB962C8B-B14F-4D97-AF65-F5344CB8AC3E}">
        <p14:creationId xmlns:p14="http://schemas.microsoft.com/office/powerpoint/2010/main" val="66193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11</a:t>
            </a:fld>
            <a:endParaRPr lang="pl-PL"/>
          </a:p>
        </p:txBody>
      </p:sp>
    </p:spTree>
    <p:extLst>
      <p:ext uri="{BB962C8B-B14F-4D97-AF65-F5344CB8AC3E}">
        <p14:creationId xmlns:p14="http://schemas.microsoft.com/office/powerpoint/2010/main" val="3893526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21783743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lang="en-US" sz="1400" kern="0" dirty="0">
                <a:solidFill>
                  <a:srgbClr val="00518E"/>
                </a:solidFill>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116877072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5/8/2026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5/8/2026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66" r:id="rId12"/>
    <p:sldLayoutId id="2147483867" r:id="rId13"/>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en-US" sz="4400" dirty="0">
                <a:solidFill>
                  <a:schemeClr val="tx1"/>
                </a:solidFill>
                <a:latin typeface="Calibri" panose="020F0502020204030204" pitchFamily="34" charset="0"/>
                <a:cs typeface="Calibri" panose="020F0502020204030204" pitchFamily="34" charset="0"/>
              </a:rPr>
              <a:t>Introduction to Distribution</a:t>
            </a:r>
            <a:br>
              <a:rPr lang="pl-PL" sz="4400" dirty="0">
                <a:solidFill>
                  <a:schemeClr val="tx1"/>
                </a:solidFill>
                <a:latin typeface="Calibri" panose="020F0502020204030204" pitchFamily="34" charset="0"/>
                <a:cs typeface="Calibri" panose="020F0502020204030204" pitchFamily="34" charset="0"/>
              </a:rPr>
            </a:br>
            <a:r>
              <a:rPr lang="pl-PL" sz="4400" dirty="0">
                <a:solidFill>
                  <a:schemeClr val="tx1"/>
                </a:solidFill>
                <a:latin typeface="Calibri" panose="020F0502020204030204" pitchFamily="34" charset="0"/>
                <a:cs typeface="Calibri" panose="020F0502020204030204" pitchFamily="34" charset="0"/>
              </a:rPr>
              <a:t>Part 3</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D853B0E7-00C6-6749-C9E6-916D7CEADECE}"/>
              </a:ext>
            </a:extLst>
          </p:cNvPr>
          <p:cNvPicPr>
            <a:picLocks noChangeAspect="1"/>
          </p:cNvPicPr>
          <p:nvPr/>
        </p:nvPicPr>
        <p:blipFill>
          <a:blip r:embed="rId2"/>
          <a:stretch>
            <a:fillRect/>
          </a:stretch>
        </p:blipFill>
        <p:spPr>
          <a:xfrm>
            <a:off x="488706" y="4216278"/>
            <a:ext cx="5130312" cy="1098307"/>
          </a:xfrm>
          <a:prstGeom prst="rect">
            <a:avLst/>
          </a:prstGeom>
        </p:spPr>
      </p:pic>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94100" y="101600"/>
            <a:ext cx="8021638" cy="1714133"/>
          </a:xfrm>
        </p:spPr>
        <p:txBody>
          <a:bodyPr>
            <a:normAutofit lnSpcReduction="10000"/>
          </a:bodyPr>
          <a:lstStyle/>
          <a:p>
            <a:pPr marL="0" indent="0">
              <a:buNone/>
            </a:pPr>
            <a:r>
              <a:rPr lang="en-US" sz="2800" b="1" u="sng" dirty="0">
                <a:latin typeface="Calibri" panose="020F0502020204030204" pitchFamily="34" charset="0"/>
                <a:cs typeface="Calibri" panose="020F0502020204030204" pitchFamily="34" charset="0"/>
              </a:rPr>
              <a:t>Step 2: Select evaluation criteria</a:t>
            </a:r>
          </a:p>
          <a:p>
            <a:pPr marL="0" indent="0">
              <a:buNone/>
            </a:pPr>
            <a:r>
              <a:rPr lang="pl-PL" sz="2800" dirty="0">
                <a:latin typeface="Calibri" panose="020F0502020204030204" pitchFamily="34" charset="0"/>
                <a:cs typeface="Calibri" panose="020F0502020204030204" pitchFamily="34" charset="0"/>
              </a:rPr>
              <a:t>2.1 </a:t>
            </a:r>
            <a:r>
              <a:rPr lang="en-US" sz="2800" dirty="0">
                <a:latin typeface="Calibri" panose="020F0502020204030204" pitchFamily="34" charset="0"/>
                <a:cs typeface="Calibri" panose="020F0502020204030204" pitchFamily="34" charset="0"/>
              </a:rPr>
              <a:t>When evaluating your distribution channels, </a:t>
            </a:r>
            <a:r>
              <a:rPr lang="pl-PL" sz="2800" dirty="0" err="1">
                <a:latin typeface="Calibri" panose="020F0502020204030204" pitchFamily="34" charset="0"/>
                <a:cs typeface="Calibri" panose="020F0502020204030204" pitchFamily="34" charset="0"/>
              </a:rPr>
              <a:t>use</a:t>
            </a:r>
            <a:r>
              <a:rPr lang="pl-PL" sz="2800" dirty="0">
                <a:latin typeface="Calibri" panose="020F0502020204030204" pitchFamily="34" charset="0"/>
                <a:cs typeface="Calibri" panose="020F0502020204030204" pitchFamily="34" charset="0"/>
              </a:rPr>
              <a:t> </a:t>
            </a:r>
            <a:br>
              <a:rPr lang="pl-PL" sz="2800" dirty="0">
                <a:latin typeface="Calibri" panose="020F0502020204030204" pitchFamily="34" charset="0"/>
                <a:cs typeface="Calibri" panose="020F0502020204030204" pitchFamily="34" charset="0"/>
              </a:rPr>
            </a:br>
            <a:r>
              <a:rPr lang="en-US" sz="2800" b="1" dirty="0">
                <a:latin typeface="Calibri" panose="020F0502020204030204" pitchFamily="34" charset="0"/>
                <a:cs typeface="Calibri" panose="020F0502020204030204" pitchFamily="34" charset="0"/>
              </a:rPr>
              <a:t>7 criteria</a:t>
            </a:r>
            <a:r>
              <a:rPr lang="en-US" sz="2800" dirty="0">
                <a:latin typeface="Calibri" panose="020F0502020204030204" pitchFamily="34" charset="0"/>
                <a:cs typeface="Calibri" panose="020F0502020204030204" pitchFamily="34" charset="0"/>
              </a:rPr>
              <a:t>. Each criterion should be clearly defined so you can assign points later</a:t>
            </a:r>
            <a:r>
              <a:rPr lang="en-US" dirty="0"/>
              <a:t>.</a:t>
            </a:r>
            <a:endParaRPr lang="pl-PL" dirty="0"/>
          </a:p>
        </p:txBody>
      </p:sp>
      <p:graphicFrame>
        <p:nvGraphicFramePr>
          <p:cNvPr id="4" name="Tabela 3"/>
          <p:cNvGraphicFramePr>
            <a:graphicFrameLocks noGrp="1"/>
          </p:cNvGraphicFramePr>
          <p:nvPr>
            <p:extLst>
              <p:ext uri="{D42A27DB-BD31-4B8C-83A1-F6EECF244321}">
                <p14:modId xmlns:p14="http://schemas.microsoft.com/office/powerpoint/2010/main" val="3513820402"/>
              </p:ext>
            </p:extLst>
          </p:nvPr>
        </p:nvGraphicFramePr>
        <p:xfrm>
          <a:off x="3594100" y="1815733"/>
          <a:ext cx="7772400" cy="4277716"/>
        </p:xfrm>
        <a:graphic>
          <a:graphicData uri="http://schemas.openxmlformats.org/drawingml/2006/table">
            <a:tbl>
              <a:tblPr/>
              <a:tblGrid>
                <a:gridCol w="2590800">
                  <a:extLst>
                    <a:ext uri="{9D8B030D-6E8A-4147-A177-3AD203B41FA5}">
                      <a16:colId xmlns:a16="http://schemas.microsoft.com/office/drawing/2014/main" val="20000"/>
                    </a:ext>
                  </a:extLst>
                </a:gridCol>
                <a:gridCol w="1421903">
                  <a:extLst>
                    <a:ext uri="{9D8B030D-6E8A-4147-A177-3AD203B41FA5}">
                      <a16:colId xmlns:a16="http://schemas.microsoft.com/office/drawing/2014/main" val="20001"/>
                    </a:ext>
                  </a:extLst>
                </a:gridCol>
                <a:gridCol w="3759697">
                  <a:extLst>
                    <a:ext uri="{9D8B030D-6E8A-4147-A177-3AD203B41FA5}">
                      <a16:colId xmlns:a16="http://schemas.microsoft.com/office/drawing/2014/main" val="20002"/>
                    </a:ext>
                  </a:extLst>
                </a:gridCol>
              </a:tblGrid>
              <a:tr h="418096">
                <a:tc>
                  <a:txBody>
                    <a:bodyPr/>
                    <a:lstStyle/>
                    <a:p>
                      <a:r>
                        <a:rPr lang="pl-PL" b="1" dirty="0" err="1">
                          <a:solidFill>
                            <a:schemeClr val="bg1"/>
                          </a:solidFill>
                          <a:latin typeface="Calibri" panose="020F0502020204030204" pitchFamily="34" charset="0"/>
                          <a:cs typeface="Calibri" panose="020F0502020204030204" pitchFamily="34" charset="0"/>
                        </a:rPr>
                        <a:t>Criterion</a:t>
                      </a:r>
                      <a:endParaRPr lang="pl-PL"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pl-PL" b="1" dirty="0" err="1">
                          <a:solidFill>
                            <a:schemeClr val="bg1"/>
                          </a:solidFill>
                          <a:latin typeface="Calibri" panose="020F0502020204030204" pitchFamily="34" charset="0"/>
                          <a:cs typeface="Calibri" panose="020F0502020204030204" pitchFamily="34" charset="0"/>
                        </a:rPr>
                        <a:t>Weight</a:t>
                      </a:r>
                      <a:r>
                        <a:rPr lang="pl-PL" b="1" dirty="0">
                          <a:solidFill>
                            <a:schemeClr val="bg1"/>
                          </a:solidFill>
                          <a:latin typeface="Calibri" panose="020F0502020204030204" pitchFamily="34" charset="0"/>
                          <a:cs typeface="Calibri" panose="020F0502020204030204" pitchFamily="34" charset="0"/>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pl-PL" b="1" dirty="0" err="1">
                          <a:solidFill>
                            <a:schemeClr val="bg1"/>
                          </a:solidFill>
                          <a:latin typeface="Calibri" panose="020F0502020204030204" pitchFamily="34" charset="0"/>
                          <a:cs typeface="Calibri" panose="020F0502020204030204" pitchFamily="34" charset="0"/>
                        </a:rPr>
                        <a:t>Description</a:t>
                      </a:r>
                      <a:endParaRPr lang="pl-PL"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421144">
                <a:tc>
                  <a:txBody>
                    <a:bodyPr/>
                    <a:lstStyle/>
                    <a:p>
                      <a:r>
                        <a:rPr lang="pl-PL" sz="2000" i="0" dirty="0" err="1">
                          <a:latin typeface="Calibri" panose="020F0502020204030204" pitchFamily="34" charset="0"/>
                          <a:cs typeface="Calibri" panose="020F0502020204030204" pitchFamily="34" charset="0"/>
                        </a:rPr>
                        <a:t>Throughput</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dirty="0">
                          <a:latin typeface="Calibri" panose="020F0502020204030204" pitchFamily="34" charset="0"/>
                          <a:cs typeface="Calibri" panose="020F0502020204030204" pitchFamily="34" charset="0"/>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dirty="0" err="1">
                          <a:latin typeface="Calibri" panose="020F0502020204030204" pitchFamily="34" charset="0"/>
                          <a:cs typeface="Calibri" panose="020F0502020204030204" pitchFamily="34" charset="0"/>
                        </a:rPr>
                        <a:t>Based</a:t>
                      </a:r>
                      <a:r>
                        <a:rPr lang="pl-PL" sz="2000" i="0" dirty="0">
                          <a:latin typeface="Calibri" panose="020F0502020204030204" pitchFamily="34" charset="0"/>
                          <a:cs typeface="Calibri" panose="020F0502020204030204" pitchFamily="34" charset="0"/>
                        </a:rPr>
                        <a:t> on </a:t>
                      </a:r>
                      <a:r>
                        <a:rPr lang="pl-PL" sz="2000" i="0" dirty="0" err="1">
                          <a:latin typeface="Calibri" panose="020F0502020204030204" pitchFamily="34" charset="0"/>
                          <a:cs typeface="Calibri" panose="020F0502020204030204" pitchFamily="34" charset="0"/>
                        </a:rPr>
                        <a:t>sales</a:t>
                      </a:r>
                      <a:r>
                        <a:rPr lang="pl-PL" sz="2000" i="0" dirty="0">
                          <a:latin typeface="Calibri" panose="020F0502020204030204" pitchFamily="34" charset="0"/>
                          <a:cs typeface="Calibri" panose="020F0502020204030204" pitchFamily="34" charset="0"/>
                        </a:rPr>
                        <a:t> </a:t>
                      </a:r>
                      <a:r>
                        <a:rPr lang="pl-PL" sz="2000" i="0" dirty="0" err="1">
                          <a:latin typeface="Calibri" panose="020F0502020204030204" pitchFamily="34" charset="0"/>
                          <a:cs typeface="Calibri" panose="020F0502020204030204" pitchFamily="34" charset="0"/>
                        </a:rPr>
                        <a:t>volume</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21144">
                <a:tc>
                  <a:txBody>
                    <a:bodyPr/>
                    <a:lstStyle/>
                    <a:p>
                      <a:r>
                        <a:rPr lang="pl-PL" sz="2000" i="0" dirty="0">
                          <a:latin typeface="Calibri" panose="020F0502020204030204" pitchFamily="34" charset="0"/>
                          <a:cs typeface="Calibri" panose="020F0502020204030204" pitchFamily="34" charset="0"/>
                        </a:rPr>
                        <a:t>Distribution </a:t>
                      </a:r>
                      <a:r>
                        <a:rPr lang="pl-PL" sz="2000" i="0" dirty="0" err="1">
                          <a:latin typeface="Calibri" panose="020F0502020204030204" pitchFamily="34" charset="0"/>
                          <a:cs typeface="Calibri" panose="020F0502020204030204" pitchFamily="34" charset="0"/>
                        </a:rPr>
                        <a:t>costs</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dirty="0">
                          <a:latin typeface="Calibri" panose="020F0502020204030204" pitchFamily="34" charset="0"/>
                          <a:cs typeface="Calibri" panose="020F0502020204030204" pitchFamily="34"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i="0" dirty="0">
                          <a:latin typeface="Calibri" panose="020F0502020204030204" pitchFamily="34" charset="0"/>
                          <a:cs typeface="Calibri" panose="020F0502020204030204" pitchFamily="34" charset="0"/>
                        </a:rPr>
                        <a:t>% of distribution costs in sales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21144">
                <a:tc>
                  <a:txBody>
                    <a:bodyPr/>
                    <a:lstStyle/>
                    <a:p>
                      <a:r>
                        <a:rPr lang="pl-PL" sz="2000" i="0">
                          <a:latin typeface="Calibri" panose="020F0502020204030204" pitchFamily="34" charset="0"/>
                          <a:cs typeface="Calibri" panose="020F0502020204030204" pitchFamily="34" charset="0"/>
                        </a:rPr>
                        <a:t>Unit profit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dirty="0">
                          <a:latin typeface="Calibri" panose="020F0502020204030204" pitchFamily="34" charset="0"/>
                          <a:cs typeface="Calibri" panose="020F0502020204030204" pitchFamily="34"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i="0" dirty="0">
                          <a:latin typeface="Calibri" panose="020F0502020204030204" pitchFamily="34" charset="0"/>
                          <a:cs typeface="Calibri" panose="020F0502020204030204" pitchFamily="34" charset="0"/>
                        </a:rPr>
                        <a:t>Profit per unit of product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21144">
                <a:tc>
                  <a:txBody>
                    <a:bodyPr/>
                    <a:lstStyle/>
                    <a:p>
                      <a:r>
                        <a:rPr lang="pl-PL" sz="2000" i="0">
                          <a:latin typeface="Calibri" panose="020F0502020204030204" pitchFamily="34" charset="0"/>
                          <a:cs typeface="Calibri" panose="020F0502020204030204" pitchFamily="34" charset="0"/>
                        </a:rPr>
                        <a:t>Payment compliance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dirty="0">
                          <a:latin typeface="Calibri" panose="020F0502020204030204" pitchFamily="34" charset="0"/>
                          <a:cs typeface="Calibri" panose="020F0502020204030204" pitchFamily="34"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dirty="0" err="1">
                          <a:latin typeface="Calibri" panose="020F0502020204030204" pitchFamily="34" charset="0"/>
                          <a:cs typeface="Calibri" panose="020F0502020204030204" pitchFamily="34" charset="0"/>
                        </a:rPr>
                        <a:t>Minimizes</a:t>
                      </a:r>
                      <a:r>
                        <a:rPr lang="pl-PL" sz="2000" i="0" dirty="0">
                          <a:latin typeface="Calibri" panose="020F0502020204030204" pitchFamily="34" charset="0"/>
                          <a:cs typeface="Calibri" panose="020F0502020204030204" pitchFamily="34" charset="0"/>
                        </a:rPr>
                        <a:t> </a:t>
                      </a:r>
                      <a:r>
                        <a:rPr lang="pl-PL" sz="2000" i="0" dirty="0" err="1">
                          <a:latin typeface="Calibri" panose="020F0502020204030204" pitchFamily="34" charset="0"/>
                          <a:cs typeface="Calibri" panose="020F0502020204030204" pitchFamily="34" charset="0"/>
                        </a:rPr>
                        <a:t>credit</a:t>
                      </a:r>
                      <a:r>
                        <a:rPr lang="pl-PL" sz="2000" i="0" dirty="0">
                          <a:latin typeface="Calibri" panose="020F0502020204030204" pitchFamily="34" charset="0"/>
                          <a:cs typeface="Calibri" panose="020F0502020204030204" pitchFamily="34" charset="0"/>
                        </a:rPr>
                        <a:t> </a:t>
                      </a:r>
                      <a:r>
                        <a:rPr lang="pl-PL" sz="2000" i="0" dirty="0" err="1">
                          <a:latin typeface="Calibri" panose="020F0502020204030204" pitchFamily="34" charset="0"/>
                          <a:cs typeface="Calibri" panose="020F0502020204030204" pitchFamily="34" charset="0"/>
                        </a:rPr>
                        <a:t>risk</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21144">
                <a:tc>
                  <a:txBody>
                    <a:bodyPr/>
                    <a:lstStyle/>
                    <a:p>
                      <a:r>
                        <a:rPr lang="pl-PL" sz="2000" i="0" dirty="0" err="1">
                          <a:latin typeface="Calibri" panose="020F0502020204030204" pitchFamily="34" charset="0"/>
                          <a:cs typeface="Calibri" panose="020F0502020204030204" pitchFamily="34" charset="0"/>
                        </a:rPr>
                        <a:t>Promotion</a:t>
                      </a:r>
                      <a:r>
                        <a:rPr lang="pl-PL" sz="2000" i="0" dirty="0">
                          <a:latin typeface="Calibri" panose="020F0502020204030204" pitchFamily="34" charset="0"/>
                          <a:cs typeface="Calibri" panose="020F0502020204030204" pitchFamily="34" charset="0"/>
                        </a:rPr>
                        <a:t> </a:t>
                      </a:r>
                      <a:r>
                        <a:rPr lang="pl-PL" sz="2000" i="0" dirty="0" err="1">
                          <a:latin typeface="Calibri" panose="020F0502020204030204" pitchFamily="34" charset="0"/>
                          <a:cs typeface="Calibri" panose="020F0502020204030204" pitchFamily="34" charset="0"/>
                        </a:rPr>
                        <a:t>effectiveness</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a:latin typeface="Calibri" panose="020F0502020204030204" pitchFamily="34" charset="0"/>
                          <a:cs typeface="Calibri" panose="020F050202020403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i="0" dirty="0">
                          <a:latin typeface="Calibri" panose="020F0502020204030204" pitchFamily="34" charset="0"/>
                          <a:cs typeface="Calibri" panose="020F0502020204030204" pitchFamily="34" charset="0"/>
                        </a:rPr>
                        <a:t>Impact of promotion on sales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737002">
                <a:tc>
                  <a:txBody>
                    <a:bodyPr/>
                    <a:lstStyle/>
                    <a:p>
                      <a:r>
                        <a:rPr lang="pl-PL" sz="2000" i="0" dirty="0">
                          <a:latin typeface="Calibri" panose="020F0502020204030204" pitchFamily="34" charset="0"/>
                          <a:cs typeface="Calibri" panose="020F0502020204030204" pitchFamily="34" charset="0"/>
                        </a:rPr>
                        <a:t>Control </a:t>
                      </a:r>
                      <a:r>
                        <a:rPr lang="pl-PL" sz="2000" i="0" dirty="0" err="1">
                          <a:latin typeface="Calibri" panose="020F0502020204030204" pitchFamily="34" charset="0"/>
                          <a:cs typeface="Calibri" panose="020F0502020204030204" pitchFamily="34" charset="0"/>
                        </a:rPr>
                        <a:t>scope</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a:latin typeface="Calibri" panose="020F0502020204030204" pitchFamily="34" charset="0"/>
                          <a:cs typeface="Calibri" panose="020F050202020403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i="0" dirty="0">
                          <a:latin typeface="Calibri" panose="020F0502020204030204" pitchFamily="34" charset="0"/>
                          <a:cs typeface="Calibri" panose="020F0502020204030204" pitchFamily="34" charset="0"/>
                        </a:rPr>
                        <a:t>Control over product flow and pricing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737002">
                <a:tc>
                  <a:txBody>
                    <a:bodyPr/>
                    <a:lstStyle/>
                    <a:p>
                      <a:r>
                        <a:rPr lang="pl-PL" sz="2000" i="0" dirty="0" err="1">
                          <a:latin typeface="Calibri" panose="020F0502020204030204" pitchFamily="34" charset="0"/>
                          <a:cs typeface="Calibri" panose="020F0502020204030204" pitchFamily="34" charset="0"/>
                        </a:rPr>
                        <a:t>Competition</a:t>
                      </a:r>
                      <a:r>
                        <a:rPr lang="pl-PL" sz="2000" i="0" dirty="0">
                          <a:latin typeface="Calibri" panose="020F0502020204030204" pitchFamily="34" charset="0"/>
                          <a:cs typeface="Calibri" panose="020F0502020204030204" pitchFamily="34" charset="0"/>
                        </a:rPr>
                        <a:t> </a:t>
                      </a:r>
                      <a:r>
                        <a:rPr lang="pl-PL" sz="2000" i="0" dirty="0" err="1">
                          <a:latin typeface="Calibri" panose="020F0502020204030204" pitchFamily="34" charset="0"/>
                          <a:cs typeface="Calibri" panose="020F0502020204030204" pitchFamily="34" charset="0"/>
                        </a:rPr>
                        <a:t>impact</a:t>
                      </a:r>
                      <a:endParaRPr lang="pl-PL" sz="2000" i="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i="0" dirty="0">
                          <a:latin typeface="Calibri" panose="020F0502020204030204" pitchFamily="34" charset="0"/>
                          <a:cs typeface="Calibri" panose="020F0502020204030204" pitchFamily="34"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000" i="0" dirty="0">
                          <a:latin typeface="Calibri" panose="020F0502020204030204" pitchFamily="34" charset="0"/>
                          <a:cs typeface="Calibri" panose="020F0502020204030204" pitchFamily="34" charset="0"/>
                        </a:rPr>
                        <a:t>Competition affects prices and profit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5"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6" name="pole tekstowe 5"/>
          <p:cNvSpPr txBox="1"/>
          <p:nvPr/>
        </p:nvSpPr>
        <p:spPr>
          <a:xfrm>
            <a:off x="8953500" y="6093449"/>
            <a:ext cx="2413000" cy="369332"/>
          </a:xfrm>
          <a:prstGeom prst="rect">
            <a:avLst/>
          </a:prstGeom>
          <a:solidFill>
            <a:schemeClr val="accent4">
              <a:lumMod val="60000"/>
              <a:lumOff val="40000"/>
            </a:schemeClr>
          </a:solidFill>
        </p:spPr>
        <p:txBody>
          <a:bodyPr wrap="square" rtlCol="0">
            <a:spAutoFit/>
          </a:bodyPr>
          <a:lstStyle/>
          <a:p>
            <a:pPr algn="ctr"/>
            <a:r>
              <a:rPr lang="pl-PL" b="1" dirty="0" err="1">
                <a:solidFill>
                  <a:schemeClr val="bg1"/>
                </a:solidFill>
                <a:latin typeface="Calibri" panose="020F0502020204030204" pitchFamily="34" charset="0"/>
                <a:cs typeface="Calibri" panose="020F0502020204030204" pitchFamily="34" charset="0"/>
              </a:rPr>
              <a:t>Example</a:t>
            </a:r>
            <a:endParaRPr lang="pl-PL" b="1" dirty="0">
              <a:solidFill>
                <a:schemeClr val="bg1"/>
              </a:solidFill>
              <a:latin typeface="Calibri" panose="020F0502020204030204" pitchFamily="34" charset="0"/>
              <a:cs typeface="Calibri" panose="020F0502020204030204" pitchFamily="34" charset="0"/>
            </a:endParaRPr>
          </a:p>
        </p:txBody>
      </p:sp>
      <p:sp>
        <p:nvSpPr>
          <p:cNvPr id="7" name="Prostokąt 6"/>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20"/>
          <p:cNvSpPr txBox="1"/>
          <p:nvPr/>
        </p:nvSpPr>
        <p:spPr>
          <a:xfrm>
            <a:off x="0"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7900EBDB-F420-37E3-3748-C7141B81AFB4}"/>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2121302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77168" y="1283208"/>
            <a:ext cx="8170332" cy="5120640"/>
          </a:xfrm>
        </p:spPr>
        <p:txBody>
          <a:bodyPr>
            <a:noAutofit/>
          </a:bodyPr>
          <a:lstStyle/>
          <a:p>
            <a:pPr marL="0" indent="0">
              <a:buNone/>
            </a:pPr>
            <a:r>
              <a:rPr lang="en-US" sz="2800" b="1" dirty="0">
                <a:latin typeface="Calibri" panose="020F0502020204030204" pitchFamily="34" charset="0"/>
                <a:cs typeface="Calibri" panose="020F0502020204030204" pitchFamily="34" charset="0"/>
              </a:rPr>
              <a:t>Weight</a:t>
            </a:r>
            <a:r>
              <a:rPr lang="en-US" sz="2800" dirty="0">
                <a:latin typeface="Calibri" panose="020F0502020204030204" pitchFamily="34" charset="0"/>
                <a:cs typeface="Calibri" panose="020F0502020204030204" pitchFamily="34" charset="0"/>
              </a:rPr>
              <a:t> is a number that shows </a:t>
            </a:r>
            <a:r>
              <a:rPr lang="en-US" sz="2800" b="1" dirty="0">
                <a:latin typeface="Calibri" panose="020F0502020204030204" pitchFamily="34" charset="0"/>
                <a:cs typeface="Calibri" panose="020F0502020204030204" pitchFamily="34" charset="0"/>
              </a:rPr>
              <a:t>how important a particular criterion is</a:t>
            </a:r>
            <a:r>
              <a:rPr lang="en-US" sz="2800" dirty="0">
                <a:latin typeface="Calibri" panose="020F0502020204030204" pitchFamily="34" charset="0"/>
                <a:cs typeface="Calibri" panose="020F0502020204030204" pitchFamily="34" charset="0"/>
              </a:rPr>
              <a:t> compared to the other criteria when evaluating distribution channels.</a:t>
            </a:r>
          </a:p>
          <a:p>
            <a:r>
              <a:rPr lang="en-US" sz="2800" b="1" dirty="0">
                <a:latin typeface="Calibri" panose="020F0502020204030204" pitchFamily="34" charset="0"/>
                <a:cs typeface="Calibri" panose="020F0502020204030204" pitchFamily="34" charset="0"/>
              </a:rPr>
              <a:t>Purpose:</a:t>
            </a:r>
            <a:r>
              <a:rPr lang="en-US" sz="2800" dirty="0">
                <a:latin typeface="Calibri" panose="020F0502020204030204" pitchFamily="34" charset="0"/>
                <a:cs typeface="Calibri" panose="020F0502020204030204" pitchFamily="34" charset="0"/>
              </a:rPr>
              <a:t> Not all criteria are equally important. Some have a bigger impact on the overall effectiveness of a channel. Weight allows you to reflect this importance in your evaluation.</a:t>
            </a:r>
          </a:p>
          <a:p>
            <a:r>
              <a:rPr lang="en-US" sz="2800" b="1" dirty="0">
                <a:latin typeface="Calibri" panose="020F0502020204030204" pitchFamily="34" charset="0"/>
                <a:cs typeface="Calibri" panose="020F0502020204030204" pitchFamily="34" charset="0"/>
              </a:rPr>
              <a:t>How it works:</a:t>
            </a:r>
            <a:endParaRPr lang="en-US" sz="2800" dirty="0">
              <a:latin typeface="Calibri" panose="020F0502020204030204" pitchFamily="34" charset="0"/>
              <a:cs typeface="Calibri" panose="020F0502020204030204" pitchFamily="34" charset="0"/>
            </a:endParaRPr>
          </a:p>
          <a:p>
            <a:pPr lvl="1"/>
            <a:r>
              <a:rPr lang="en-US" sz="2600" dirty="0">
                <a:latin typeface="Calibri" panose="020F0502020204030204" pitchFamily="34" charset="0"/>
                <a:cs typeface="Calibri" panose="020F0502020204030204" pitchFamily="34" charset="0"/>
              </a:rPr>
              <a:t>Assign a weight to each criterion</a:t>
            </a:r>
            <a:r>
              <a:rPr lang="pl-PL" sz="2600" dirty="0">
                <a:latin typeface="Calibri" panose="020F0502020204030204" pitchFamily="34" charset="0"/>
                <a:cs typeface="Calibri" panose="020F0502020204030204" pitchFamily="34" charset="0"/>
              </a:rPr>
              <a:t>  (t</a:t>
            </a:r>
            <a:r>
              <a:rPr lang="en-US" sz="2600" dirty="0">
                <a:latin typeface="Calibri" panose="020F0502020204030204" pitchFamily="34" charset="0"/>
                <a:cs typeface="Calibri" panose="020F0502020204030204" pitchFamily="34" charset="0"/>
              </a:rPr>
              <a:t>he sum of the weights should be 100</a:t>
            </a:r>
            <a:r>
              <a:rPr lang="pl-PL" sz="2600" dirty="0">
                <a:latin typeface="Calibri" panose="020F0502020204030204" pitchFamily="34" charset="0"/>
                <a:cs typeface="Calibri" panose="020F0502020204030204" pitchFamily="34" charset="0"/>
              </a:rPr>
              <a:t>)</a:t>
            </a:r>
            <a:r>
              <a:rPr lang="en-US" sz="2600" dirty="0">
                <a:latin typeface="Calibri" panose="020F0502020204030204" pitchFamily="34" charset="0"/>
                <a:cs typeface="Calibri" panose="020F0502020204030204" pitchFamily="34" charset="0"/>
              </a:rPr>
              <a:t>.</a:t>
            </a:r>
          </a:p>
          <a:p>
            <a:pPr lvl="1"/>
            <a:r>
              <a:rPr lang="en-US" sz="2600" dirty="0">
                <a:latin typeface="Calibri" panose="020F0502020204030204" pitchFamily="34" charset="0"/>
                <a:cs typeface="Calibri" panose="020F0502020204030204" pitchFamily="34" charset="0"/>
              </a:rPr>
              <a:t>When calculating the total score for a channel, the points it receives for each criterion are multiplied by the weight.</a:t>
            </a:r>
          </a:p>
          <a:p>
            <a:pPr lvl="1"/>
            <a:r>
              <a:rPr lang="en-US" sz="2600" dirty="0">
                <a:latin typeface="Calibri" panose="020F0502020204030204" pitchFamily="34" charset="0"/>
                <a:cs typeface="Calibri" panose="020F0502020204030204" pitchFamily="34" charset="0"/>
              </a:rPr>
              <a:t>The weighted scores are then summed to get a final evaluation score for the channel.</a:t>
            </a:r>
          </a:p>
          <a:p>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14909"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1D6B878-FE38-2648-460E-FA4D827537CC}"/>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3330282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57600" y="864108"/>
            <a:ext cx="8089900" cy="5120640"/>
          </a:xfrm>
        </p:spPr>
        <p:txBody>
          <a:bodyPr>
            <a:noAutofit/>
          </a:bodyPr>
          <a:lstStyle/>
          <a:p>
            <a:pPr marL="0" indent="0">
              <a:buNone/>
            </a:pPr>
            <a:r>
              <a:rPr lang="en-US" sz="2800" b="1" u="sng" dirty="0">
                <a:latin typeface="Calibri" panose="020F0502020204030204" pitchFamily="34" charset="0"/>
                <a:cs typeface="Calibri" panose="020F0502020204030204" pitchFamily="34" charset="0"/>
              </a:rPr>
              <a:t>Here are examples and </a:t>
            </a:r>
            <a:r>
              <a:rPr lang="pl-PL" sz="2800" b="1" u="sng" dirty="0" err="1">
                <a:latin typeface="Calibri" panose="020F0502020204030204" pitchFamily="34" charset="0"/>
                <a:cs typeface="Calibri" panose="020F0502020204030204" pitchFamily="34" charset="0"/>
              </a:rPr>
              <a:t>detailed</a:t>
            </a:r>
            <a:r>
              <a:rPr lang="pl-PL" sz="2800" b="1" u="sng" dirty="0">
                <a:latin typeface="Calibri" panose="020F0502020204030204" pitchFamily="34" charset="0"/>
                <a:cs typeface="Calibri" panose="020F0502020204030204" pitchFamily="34" charset="0"/>
              </a:rPr>
              <a:t> </a:t>
            </a:r>
            <a:r>
              <a:rPr lang="en-US" sz="2800" b="1" u="sng" dirty="0">
                <a:latin typeface="Calibri" panose="020F0502020204030204" pitchFamily="34" charset="0"/>
                <a:cs typeface="Calibri" panose="020F0502020204030204" pitchFamily="34" charset="0"/>
              </a:rPr>
              <a:t>explanations</a:t>
            </a:r>
            <a:r>
              <a:rPr lang="pl-PL" sz="2800" b="1" u="sng" dirty="0">
                <a:latin typeface="Calibri" panose="020F0502020204030204" pitchFamily="34" charset="0"/>
                <a:cs typeface="Calibri" panose="020F0502020204030204" pitchFamily="34" charset="0"/>
              </a:rPr>
              <a:t> of </a:t>
            </a:r>
            <a:r>
              <a:rPr lang="pl-PL" sz="2800" b="1" u="sng" dirty="0" err="1">
                <a:latin typeface="Calibri" panose="020F0502020204030204" pitchFamily="34" charset="0"/>
                <a:cs typeface="Calibri" panose="020F0502020204030204" pitchFamily="34" charset="0"/>
              </a:rPr>
              <a:t>each</a:t>
            </a:r>
            <a:r>
              <a:rPr lang="pl-PL" sz="2800" b="1" u="sng" dirty="0">
                <a:latin typeface="Calibri" panose="020F0502020204030204" pitchFamily="34" charset="0"/>
                <a:cs typeface="Calibri" panose="020F0502020204030204" pitchFamily="34" charset="0"/>
              </a:rPr>
              <a:t> </a:t>
            </a:r>
            <a:r>
              <a:rPr lang="pl-PL" sz="2800" b="1" u="sng" dirty="0" err="1">
                <a:latin typeface="Calibri" panose="020F0502020204030204" pitchFamily="34" charset="0"/>
                <a:cs typeface="Calibri" panose="020F0502020204030204" pitchFamily="34" charset="0"/>
              </a:rPr>
              <a:t>criterion</a:t>
            </a:r>
            <a:r>
              <a:rPr lang="en-US" sz="2800" b="1" u="sng" dirty="0">
                <a:latin typeface="Calibri" panose="020F0502020204030204" pitchFamily="34" charset="0"/>
                <a:cs typeface="Calibri" panose="020F0502020204030204" pitchFamily="34" charset="0"/>
              </a:rPr>
              <a:t>:</a:t>
            </a:r>
          </a:p>
          <a:p>
            <a:r>
              <a:rPr lang="en-US" sz="2800" b="1" dirty="0">
                <a:latin typeface="Calibri" panose="020F0502020204030204" pitchFamily="34" charset="0"/>
                <a:cs typeface="Calibri" panose="020F0502020204030204" pitchFamily="34" charset="0"/>
              </a:rPr>
              <a:t>Channel Throughput / Capacity</a:t>
            </a:r>
            <a:endParaRPr lang="en-US" sz="2800" dirty="0">
              <a:latin typeface="Calibri" panose="020F0502020204030204" pitchFamily="34" charset="0"/>
              <a:cs typeface="Calibri" panose="020F0502020204030204" pitchFamily="34" charset="0"/>
            </a:endParaRPr>
          </a:p>
          <a:p>
            <a:pPr lvl="1"/>
            <a:r>
              <a:rPr lang="en-US" sz="2600" b="1" dirty="0">
                <a:latin typeface="Calibri" panose="020F0502020204030204" pitchFamily="34" charset="0"/>
                <a:cs typeface="Calibri" panose="020F0502020204030204" pitchFamily="34" charset="0"/>
              </a:rPr>
              <a:t>Explanation:</a:t>
            </a:r>
            <a:r>
              <a:rPr lang="en-US" sz="2600" dirty="0">
                <a:latin typeface="Calibri" panose="020F0502020204030204" pitchFamily="34" charset="0"/>
                <a:cs typeface="Calibri" panose="020F0502020204030204" pitchFamily="34" charset="0"/>
              </a:rPr>
              <a:t> Measures the volume of products that can be handled by the channel over a given period (e.g., per month or year).</a:t>
            </a:r>
          </a:p>
          <a:p>
            <a:pPr lvl="1"/>
            <a:r>
              <a:rPr lang="en-US" sz="2600" b="1" dirty="0">
                <a:latin typeface="Calibri" panose="020F0502020204030204" pitchFamily="34" charset="0"/>
                <a:cs typeface="Calibri" panose="020F0502020204030204" pitchFamily="34" charset="0"/>
              </a:rPr>
              <a:t>Why it matters:</a:t>
            </a:r>
            <a:r>
              <a:rPr lang="en-US" sz="2600" dirty="0">
                <a:latin typeface="Calibri" panose="020F0502020204030204" pitchFamily="34" charset="0"/>
                <a:cs typeface="Calibri" panose="020F0502020204030204" pitchFamily="34" charset="0"/>
              </a:rPr>
              <a:t> Channels with higher throughput can deliver more products to customers efficiently, which is critical for meeting demand.</a:t>
            </a:r>
          </a:p>
          <a:p>
            <a:r>
              <a:rPr lang="en-US" sz="2800" b="1" dirty="0">
                <a:latin typeface="Calibri" panose="020F0502020204030204" pitchFamily="34" charset="0"/>
                <a:cs typeface="Calibri" panose="020F0502020204030204" pitchFamily="34" charset="0"/>
              </a:rPr>
              <a:t>Distribution Costs</a:t>
            </a:r>
            <a:endParaRPr lang="en-US" sz="2800" dirty="0">
              <a:latin typeface="Calibri" panose="020F0502020204030204" pitchFamily="34" charset="0"/>
              <a:cs typeface="Calibri" panose="020F0502020204030204" pitchFamily="34" charset="0"/>
            </a:endParaRPr>
          </a:p>
          <a:p>
            <a:pPr lvl="1"/>
            <a:r>
              <a:rPr lang="en-US" sz="2600" b="1" dirty="0">
                <a:latin typeface="Calibri" panose="020F0502020204030204" pitchFamily="34" charset="0"/>
                <a:cs typeface="Calibri" panose="020F0502020204030204" pitchFamily="34" charset="0"/>
              </a:rPr>
              <a:t>Explanation:</a:t>
            </a:r>
            <a:r>
              <a:rPr lang="en-US" sz="2600" dirty="0">
                <a:latin typeface="Calibri" panose="020F0502020204030204" pitchFamily="34" charset="0"/>
                <a:cs typeface="Calibri" panose="020F0502020204030204" pitchFamily="34" charset="0"/>
              </a:rPr>
              <a:t> The total costs of moving goods through the channel, including transportation, storage, packaging, and handling costs.</a:t>
            </a:r>
          </a:p>
          <a:p>
            <a:pPr lvl="1"/>
            <a:r>
              <a:rPr lang="en-US" sz="2600" b="1" dirty="0">
                <a:latin typeface="Calibri" panose="020F0502020204030204" pitchFamily="34" charset="0"/>
                <a:cs typeface="Calibri" panose="020F0502020204030204" pitchFamily="34" charset="0"/>
              </a:rPr>
              <a:t>Why it matters:</a:t>
            </a:r>
            <a:r>
              <a:rPr lang="en-US" sz="2600" dirty="0">
                <a:latin typeface="Calibri" panose="020F0502020204030204" pitchFamily="34" charset="0"/>
                <a:cs typeface="Calibri" panose="020F0502020204030204" pitchFamily="34" charset="0"/>
              </a:rPr>
              <a:t> Lower-cost channels increase profitability and efficiency.</a:t>
            </a: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14909"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AD33EE8D-CBD5-2B65-DEA4-BF76AAAFC68E}"/>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364198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19500" y="864108"/>
            <a:ext cx="8064500" cy="5384292"/>
          </a:xfrm>
        </p:spPr>
        <p:txBody>
          <a:bodyPr>
            <a:normAutofit fontScale="92500"/>
          </a:bodyPr>
          <a:lstStyle/>
          <a:p>
            <a:r>
              <a:rPr lang="en-US" sz="3000" b="1" dirty="0">
                <a:latin typeface="Calibri" panose="020F0502020204030204" pitchFamily="34" charset="0"/>
                <a:cs typeface="Calibri" panose="020F0502020204030204" pitchFamily="34" charset="0"/>
              </a:rPr>
              <a:t>Unit Profit / Margin</a:t>
            </a:r>
            <a:endParaRPr lang="en-US" sz="3000" dirty="0">
              <a:latin typeface="Calibri" panose="020F0502020204030204" pitchFamily="34" charset="0"/>
              <a:cs typeface="Calibri" panose="020F0502020204030204" pitchFamily="34" charset="0"/>
            </a:endParaRPr>
          </a:p>
          <a:p>
            <a:pPr lvl="1"/>
            <a:r>
              <a:rPr lang="en-US" sz="2800" b="1" dirty="0">
                <a:latin typeface="Calibri" panose="020F0502020204030204" pitchFamily="34" charset="0"/>
                <a:cs typeface="Calibri" panose="020F0502020204030204" pitchFamily="34" charset="0"/>
              </a:rPr>
              <a:t>Explanation:</a:t>
            </a:r>
            <a:r>
              <a:rPr lang="en-US" sz="2800" dirty="0">
                <a:latin typeface="Calibri" panose="020F0502020204030204" pitchFamily="34" charset="0"/>
                <a:cs typeface="Calibri" panose="020F0502020204030204" pitchFamily="34" charset="0"/>
              </a:rPr>
              <a:t> The profit earned per unit of product sold through the channel. It can be calculated as the sales revenue minus costs for that channel, divided by the number of units sold.</a:t>
            </a:r>
          </a:p>
          <a:p>
            <a:pPr lvl="1"/>
            <a:r>
              <a:rPr lang="en-US" sz="2800" b="1" dirty="0">
                <a:latin typeface="Calibri" panose="020F0502020204030204" pitchFamily="34" charset="0"/>
                <a:cs typeface="Calibri" panose="020F0502020204030204" pitchFamily="34" charset="0"/>
              </a:rPr>
              <a:t>Why it matters:</a:t>
            </a:r>
            <a:r>
              <a:rPr lang="en-US" sz="2800" dirty="0">
                <a:latin typeface="Calibri" panose="020F0502020204030204" pitchFamily="34" charset="0"/>
                <a:cs typeface="Calibri" panose="020F0502020204030204" pitchFamily="34" charset="0"/>
              </a:rPr>
              <a:t> Channels that generate higher profits per unit are generally more attractive.</a:t>
            </a:r>
          </a:p>
          <a:p>
            <a:r>
              <a:rPr lang="en-US" sz="3000" b="1" dirty="0">
                <a:latin typeface="Calibri" panose="020F0502020204030204" pitchFamily="34" charset="0"/>
                <a:cs typeface="Calibri" panose="020F0502020204030204" pitchFamily="34" charset="0"/>
              </a:rPr>
              <a:t>Payment Compliance / Timeliness</a:t>
            </a:r>
            <a:endParaRPr lang="en-US" sz="3000" dirty="0">
              <a:latin typeface="Calibri" panose="020F0502020204030204" pitchFamily="34" charset="0"/>
              <a:cs typeface="Calibri" panose="020F0502020204030204" pitchFamily="34" charset="0"/>
            </a:endParaRPr>
          </a:p>
          <a:p>
            <a:pPr lvl="1"/>
            <a:r>
              <a:rPr lang="en-US" sz="2800" b="1" dirty="0">
                <a:latin typeface="Calibri" panose="020F0502020204030204" pitchFamily="34" charset="0"/>
                <a:cs typeface="Calibri" panose="020F0502020204030204" pitchFamily="34" charset="0"/>
              </a:rPr>
              <a:t>Explanation:</a:t>
            </a:r>
            <a:r>
              <a:rPr lang="en-US" sz="2800" dirty="0">
                <a:latin typeface="Calibri" panose="020F0502020204030204" pitchFamily="34" charset="0"/>
                <a:cs typeface="Calibri" panose="020F0502020204030204" pitchFamily="34" charset="0"/>
              </a:rPr>
              <a:t> Measures whether customers in the channel pay on time and follow agreed-upon payment terms.</a:t>
            </a:r>
          </a:p>
          <a:p>
            <a:pPr lvl="1"/>
            <a:r>
              <a:rPr lang="en-US" sz="2800" b="1" dirty="0">
                <a:latin typeface="Calibri" panose="020F0502020204030204" pitchFamily="34" charset="0"/>
                <a:cs typeface="Calibri" panose="020F0502020204030204" pitchFamily="34" charset="0"/>
              </a:rPr>
              <a:t>Why it matters:</a:t>
            </a:r>
            <a:r>
              <a:rPr lang="en-US" sz="2800" dirty="0">
                <a:latin typeface="Calibri" panose="020F0502020204030204" pitchFamily="34" charset="0"/>
                <a:cs typeface="Calibri" panose="020F0502020204030204" pitchFamily="34" charset="0"/>
              </a:rPr>
              <a:t> Timely payments reduce financial risk and ensure smooth cash flow for the business.</a:t>
            </a:r>
          </a:p>
          <a:p>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1" y="6029900"/>
            <a:ext cx="3429000"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B99ECD20-12ED-0FE5-4083-B82D294EDFBF}"/>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2771549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67668" y="1003808"/>
            <a:ext cx="7751232" cy="5120640"/>
          </a:xfrm>
        </p:spPr>
        <p:txBody>
          <a:bodyPr>
            <a:normAutofit fontScale="92500" lnSpcReduction="10000"/>
          </a:bodyPr>
          <a:lstStyle/>
          <a:p>
            <a:r>
              <a:rPr lang="en-US" sz="3000" b="1" dirty="0">
                <a:latin typeface="Calibri" panose="020F0502020204030204" pitchFamily="34" charset="0"/>
                <a:cs typeface="Calibri" panose="020F0502020204030204" pitchFamily="34" charset="0"/>
              </a:rPr>
              <a:t>Effectiveness of Promotion / Marketing Support</a:t>
            </a:r>
            <a:endParaRPr lang="en-US" sz="3000" dirty="0">
              <a:latin typeface="Calibri" panose="020F0502020204030204" pitchFamily="34" charset="0"/>
              <a:cs typeface="Calibri" panose="020F0502020204030204" pitchFamily="34" charset="0"/>
            </a:endParaRPr>
          </a:p>
          <a:p>
            <a:pPr lvl="1"/>
            <a:r>
              <a:rPr lang="en-US" sz="2800" b="1" dirty="0">
                <a:latin typeface="Calibri" panose="020F0502020204030204" pitchFamily="34" charset="0"/>
                <a:cs typeface="Calibri" panose="020F0502020204030204" pitchFamily="34" charset="0"/>
              </a:rPr>
              <a:t>Explanation:</a:t>
            </a:r>
            <a:r>
              <a:rPr lang="en-US" sz="2800" dirty="0">
                <a:latin typeface="Calibri" panose="020F0502020204030204" pitchFamily="34" charset="0"/>
                <a:cs typeface="Calibri" panose="020F0502020204030204" pitchFamily="34" charset="0"/>
              </a:rPr>
              <a:t> Evaluates how well the channel supports promotional activities, such as advertising, in-store displays, or special offers.</a:t>
            </a:r>
          </a:p>
          <a:p>
            <a:pPr lvl="1"/>
            <a:r>
              <a:rPr lang="en-US" sz="2800" b="1" dirty="0">
                <a:latin typeface="Calibri" panose="020F0502020204030204" pitchFamily="34" charset="0"/>
                <a:cs typeface="Calibri" panose="020F0502020204030204" pitchFamily="34" charset="0"/>
              </a:rPr>
              <a:t>Why it matters:</a:t>
            </a:r>
            <a:r>
              <a:rPr lang="en-US" sz="2800" dirty="0">
                <a:latin typeface="Calibri" panose="020F0502020204030204" pitchFamily="34" charset="0"/>
                <a:cs typeface="Calibri" panose="020F0502020204030204" pitchFamily="34" charset="0"/>
              </a:rPr>
              <a:t> Channels that actively promote products can boost sales and brand visibility.</a:t>
            </a:r>
          </a:p>
          <a:p>
            <a:r>
              <a:rPr lang="en-US" sz="3000" b="1" dirty="0">
                <a:latin typeface="Calibri" panose="020F0502020204030204" pitchFamily="34" charset="0"/>
                <a:cs typeface="Calibri" panose="020F0502020204030204" pitchFamily="34" charset="0"/>
              </a:rPr>
              <a:t>Control over the Channel</a:t>
            </a:r>
            <a:endParaRPr lang="en-US" sz="3000" dirty="0">
              <a:latin typeface="Calibri" panose="020F0502020204030204" pitchFamily="34" charset="0"/>
              <a:cs typeface="Calibri" panose="020F0502020204030204" pitchFamily="34" charset="0"/>
            </a:endParaRPr>
          </a:p>
          <a:p>
            <a:pPr lvl="1"/>
            <a:r>
              <a:rPr lang="en-US" sz="2800" b="1" dirty="0">
                <a:latin typeface="Calibri" panose="020F0502020204030204" pitchFamily="34" charset="0"/>
                <a:cs typeface="Calibri" panose="020F0502020204030204" pitchFamily="34" charset="0"/>
              </a:rPr>
              <a:t>Explanation:</a:t>
            </a:r>
            <a:r>
              <a:rPr lang="en-US" sz="2800" dirty="0">
                <a:latin typeface="Calibri" panose="020F0502020204030204" pitchFamily="34" charset="0"/>
                <a:cs typeface="Calibri" panose="020F0502020204030204" pitchFamily="34" charset="0"/>
              </a:rPr>
              <a:t> Measures the degree of influence the producer has over product flow, pricing, inventory, and customer service in the channel.</a:t>
            </a:r>
          </a:p>
          <a:p>
            <a:pPr lvl="1"/>
            <a:r>
              <a:rPr lang="en-US" sz="2800" b="1" dirty="0">
                <a:latin typeface="Calibri" panose="020F0502020204030204" pitchFamily="34" charset="0"/>
                <a:cs typeface="Calibri" panose="020F0502020204030204" pitchFamily="34" charset="0"/>
              </a:rPr>
              <a:t>Why it matters:</a:t>
            </a:r>
            <a:r>
              <a:rPr lang="en-US" sz="2800" dirty="0">
                <a:latin typeface="Calibri" panose="020F0502020204030204" pitchFamily="34" charset="0"/>
                <a:cs typeface="Calibri" panose="020F0502020204030204" pitchFamily="34" charset="0"/>
              </a:rPr>
              <a:t> More control can ensure consistency, quality, and alignment with the company’s strategy.</a:t>
            </a:r>
          </a:p>
          <a:p>
            <a:endParaRPr lang="pl-PL" dirty="0"/>
          </a:p>
          <a:p>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29817"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F59F055-9D7C-BC13-DCA7-E77DFB73A6FF}"/>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2226738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r>
              <a:rPr lang="en-US" sz="2800" b="1" dirty="0">
                <a:latin typeface="Calibri" panose="020F0502020204030204" pitchFamily="34" charset="0"/>
                <a:cs typeface="Calibri" panose="020F0502020204030204" pitchFamily="34" charset="0"/>
              </a:rPr>
              <a:t>Impact of Competition</a:t>
            </a:r>
            <a:endParaRPr lang="en-US" sz="2800" dirty="0">
              <a:latin typeface="Calibri" panose="020F0502020204030204" pitchFamily="34" charset="0"/>
              <a:cs typeface="Calibri" panose="020F0502020204030204" pitchFamily="34" charset="0"/>
            </a:endParaRPr>
          </a:p>
          <a:p>
            <a:pPr lvl="1"/>
            <a:r>
              <a:rPr lang="en-US" sz="2600" b="1" dirty="0">
                <a:latin typeface="Calibri" panose="020F0502020204030204" pitchFamily="34" charset="0"/>
                <a:cs typeface="Calibri" panose="020F0502020204030204" pitchFamily="34" charset="0"/>
              </a:rPr>
              <a:t>Explanation:</a:t>
            </a:r>
            <a:r>
              <a:rPr lang="en-US" sz="2600" dirty="0">
                <a:latin typeface="Calibri" panose="020F0502020204030204" pitchFamily="34" charset="0"/>
                <a:cs typeface="Calibri" panose="020F0502020204030204" pitchFamily="34" charset="0"/>
              </a:rPr>
              <a:t> Assesses how competitive the market is within the channel. High competition may reduce prices or limit market share.</a:t>
            </a:r>
          </a:p>
          <a:p>
            <a:pPr lvl="1"/>
            <a:r>
              <a:rPr lang="en-US" sz="2600" b="1" dirty="0">
                <a:latin typeface="Calibri" panose="020F0502020204030204" pitchFamily="34" charset="0"/>
                <a:cs typeface="Calibri" panose="020F0502020204030204" pitchFamily="34" charset="0"/>
              </a:rPr>
              <a:t>Why it matters:</a:t>
            </a:r>
            <a:r>
              <a:rPr lang="en-US" sz="2600" dirty="0">
                <a:latin typeface="Calibri" panose="020F0502020204030204" pitchFamily="34" charset="0"/>
                <a:cs typeface="Calibri" panose="020F0502020204030204" pitchFamily="34" charset="0"/>
              </a:rPr>
              <a:t> Channels with less competitive pressure can maintain higher margins and stability.</a:t>
            </a:r>
          </a:p>
          <a:p>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29817"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20BC9F2-6D54-8F02-266A-6E3742C0BAD3}"/>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4279396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27968" y="669925"/>
            <a:ext cx="8094132" cy="5859463"/>
          </a:xfrm>
        </p:spPr>
        <p:txBody>
          <a:bodyPr>
            <a:normAutofit fontScale="77500" lnSpcReduction="20000"/>
          </a:bodyPr>
          <a:lstStyle/>
          <a:p>
            <a:pPr marL="0" indent="0">
              <a:buNone/>
            </a:pPr>
            <a:r>
              <a:rPr lang="pl-PL" sz="3600" dirty="0">
                <a:latin typeface="Calibri" panose="020F0502020204030204" pitchFamily="34" charset="0"/>
                <a:cs typeface="Calibri" panose="020F0502020204030204" pitchFamily="34" charset="0"/>
              </a:rPr>
              <a:t>2.2 </a:t>
            </a:r>
            <a:r>
              <a:rPr lang="en-US" sz="3600" dirty="0">
                <a:latin typeface="Calibri" panose="020F0502020204030204" pitchFamily="34" charset="0"/>
                <a:cs typeface="Calibri" panose="020F0502020204030204" pitchFamily="34" charset="0"/>
              </a:rPr>
              <a:t>After selecting your evaluation criteria </a:t>
            </a:r>
            <a:r>
              <a:rPr lang="pl-PL" sz="3600" dirty="0">
                <a:latin typeface="Calibri" panose="020F0502020204030204" pitchFamily="34" charset="0"/>
                <a:cs typeface="Calibri" panose="020F0502020204030204" pitchFamily="34" charset="0"/>
              </a:rPr>
              <a:t>d</a:t>
            </a:r>
            <a:r>
              <a:rPr lang="en-US" sz="3600" dirty="0" err="1">
                <a:latin typeface="Calibri" panose="020F0502020204030204" pitchFamily="34" charset="0"/>
                <a:cs typeface="Calibri" panose="020F0502020204030204" pitchFamily="34" charset="0"/>
              </a:rPr>
              <a:t>efine</a:t>
            </a:r>
            <a:r>
              <a:rPr lang="en-US" sz="3600" dirty="0">
                <a:latin typeface="Calibri" panose="020F0502020204030204" pitchFamily="34" charset="0"/>
                <a:cs typeface="Calibri" panose="020F0502020204030204" pitchFamily="34" charset="0"/>
              </a:rPr>
              <a:t> a scoring scale: 1–10 </a:t>
            </a:r>
            <a:endParaRPr lang="pl-PL" sz="3600" dirty="0">
              <a:latin typeface="Calibri" panose="020F0502020204030204" pitchFamily="34" charset="0"/>
              <a:cs typeface="Calibri" panose="020F0502020204030204" pitchFamily="34" charset="0"/>
            </a:endParaRPr>
          </a:p>
          <a:p>
            <a:pPr marL="0" indent="0">
              <a:buNone/>
            </a:pPr>
            <a:r>
              <a:rPr lang="en-US" sz="3600" b="1" dirty="0">
                <a:latin typeface="Calibri" panose="020F0502020204030204" pitchFamily="34" charset="0"/>
                <a:cs typeface="Calibri" panose="020F0502020204030204" pitchFamily="34" charset="0"/>
              </a:rPr>
              <a:t>1 = Lowest fulfillment of the criterion</a:t>
            </a:r>
            <a:endParaRPr lang="en-US" sz="3600" dirty="0">
              <a:latin typeface="Calibri" panose="020F0502020204030204" pitchFamily="34" charset="0"/>
              <a:cs typeface="Calibri" panose="020F0502020204030204" pitchFamily="34" charset="0"/>
            </a:endParaRPr>
          </a:p>
          <a:p>
            <a:pPr lvl="1"/>
            <a:r>
              <a:rPr lang="en-US" sz="3400" dirty="0">
                <a:latin typeface="Calibri" panose="020F0502020204030204" pitchFamily="34" charset="0"/>
                <a:cs typeface="Calibri" panose="020F0502020204030204" pitchFamily="34" charset="0"/>
              </a:rPr>
              <a:t>The channel performs very poorly in this area.</a:t>
            </a:r>
          </a:p>
          <a:p>
            <a:pPr lvl="1"/>
            <a:r>
              <a:rPr lang="en-US" sz="3400" dirty="0">
                <a:latin typeface="Calibri" panose="020F0502020204030204" pitchFamily="34" charset="0"/>
                <a:cs typeface="Calibri" panose="020F0502020204030204" pitchFamily="34" charset="0"/>
              </a:rPr>
              <a:t>For example, if the criterion is Distribution Costs, a score of 1 could mean that the channel has very high costs compared to other channels.</a:t>
            </a:r>
          </a:p>
          <a:p>
            <a:pPr lvl="1"/>
            <a:r>
              <a:rPr lang="en-US" sz="3400" dirty="0">
                <a:latin typeface="Calibri" panose="020F0502020204030204" pitchFamily="34" charset="0"/>
                <a:cs typeface="Calibri" panose="020F0502020204030204" pitchFamily="34" charset="0"/>
              </a:rPr>
              <a:t>If the criterion is Payment Compliance, a score of 1 could indicate that customers in this channel rarely pay on time.</a:t>
            </a:r>
          </a:p>
          <a:p>
            <a:pPr marL="0" indent="0">
              <a:buNone/>
            </a:pPr>
            <a:r>
              <a:rPr lang="en-US" sz="3600" b="1" dirty="0">
                <a:latin typeface="Calibri" panose="020F0502020204030204" pitchFamily="34" charset="0"/>
                <a:cs typeface="Calibri" panose="020F0502020204030204" pitchFamily="34" charset="0"/>
              </a:rPr>
              <a:t>10 = Highest fulfillment of the criterion</a:t>
            </a:r>
            <a:endParaRPr lang="en-US" sz="3600" dirty="0">
              <a:latin typeface="Calibri" panose="020F0502020204030204" pitchFamily="34" charset="0"/>
              <a:cs typeface="Calibri" panose="020F0502020204030204" pitchFamily="34" charset="0"/>
            </a:endParaRPr>
          </a:p>
          <a:p>
            <a:pPr lvl="1"/>
            <a:r>
              <a:rPr lang="en-US" sz="3400" dirty="0">
                <a:latin typeface="Calibri" panose="020F0502020204030204" pitchFamily="34" charset="0"/>
                <a:cs typeface="Calibri" panose="020F0502020204030204" pitchFamily="34" charset="0"/>
              </a:rPr>
              <a:t>The channel performs excellently in this area.</a:t>
            </a:r>
          </a:p>
          <a:p>
            <a:pPr lvl="1"/>
            <a:r>
              <a:rPr lang="en-US" sz="3400" dirty="0">
                <a:latin typeface="Calibri" panose="020F0502020204030204" pitchFamily="34" charset="0"/>
                <a:cs typeface="Calibri" panose="020F0502020204030204" pitchFamily="34" charset="0"/>
              </a:rPr>
              <a:t>For Distribution Costs, a score of 10 could indicate very low costs, making the channel highly efficient.</a:t>
            </a:r>
          </a:p>
          <a:p>
            <a:pPr lvl="1"/>
            <a:r>
              <a:rPr lang="en-US" sz="3400" dirty="0">
                <a:latin typeface="Calibri" panose="020F0502020204030204" pitchFamily="34" charset="0"/>
                <a:cs typeface="Calibri" panose="020F0502020204030204" pitchFamily="34" charset="0"/>
              </a:rPr>
              <a:t>For Payment Compliance, a score of 10 could indicate that customers always pay on time.</a:t>
            </a:r>
          </a:p>
          <a:p>
            <a:pPr marL="0" indent="0">
              <a:buNone/>
            </a:pPr>
            <a:endParaRPr lang="pl-PL" sz="3400" dirty="0">
              <a:latin typeface="Calibri" panose="020F0502020204030204" pitchFamily="34" charset="0"/>
              <a:cs typeface="Calibri" panose="020F0502020204030204" pitchFamily="34" charset="0"/>
            </a:endParaRPr>
          </a:p>
          <a:p>
            <a:pPr marL="0" indent="0">
              <a:buNone/>
            </a:pPr>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44633" y="6006168"/>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B15D2D32-C22A-8E83-6062-E58298E7F28F}"/>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4025929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94100" y="762508"/>
            <a:ext cx="8064500" cy="5333492"/>
          </a:xfrm>
        </p:spPr>
        <p:txBody>
          <a:bodyPr/>
          <a:lstStyle/>
          <a:p>
            <a:pPr marL="0" indent="0">
              <a:buNone/>
            </a:pPr>
            <a:r>
              <a:rPr lang="en-US" sz="2800" b="1" dirty="0">
                <a:latin typeface="Calibri" panose="020F0502020204030204" pitchFamily="34" charset="0"/>
                <a:cs typeface="Calibri" panose="020F0502020204030204" pitchFamily="34" charset="0"/>
              </a:rPr>
              <a:t>Scores in between (2–9)</a:t>
            </a:r>
            <a:endParaRPr lang="en-US" sz="2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Represent varying levels of fulfillment.</a:t>
            </a:r>
          </a:p>
          <a:p>
            <a:pPr lvl="1"/>
            <a:r>
              <a:rPr lang="en-US" sz="2800" dirty="0">
                <a:latin typeface="Calibri" panose="020F0502020204030204" pitchFamily="34" charset="0"/>
                <a:cs typeface="Calibri" panose="020F0502020204030204" pitchFamily="34" charset="0"/>
              </a:rPr>
              <a:t>A score of 5 would indicate </a:t>
            </a:r>
            <a:r>
              <a:rPr lang="en-US" sz="2800" b="1" dirty="0">
                <a:latin typeface="Calibri" panose="020F0502020204030204" pitchFamily="34" charset="0"/>
                <a:cs typeface="Calibri" panose="020F0502020204030204" pitchFamily="34" charset="0"/>
              </a:rPr>
              <a:t>average performance</a:t>
            </a:r>
            <a:r>
              <a:rPr lang="en-US" sz="2800" dirty="0">
                <a:latin typeface="Calibri" panose="020F0502020204030204" pitchFamily="34" charset="0"/>
                <a:cs typeface="Calibri" panose="020F0502020204030204" pitchFamily="34" charset="0"/>
              </a:rPr>
              <a:t> — neither particularly good nor bad.</a:t>
            </a:r>
          </a:p>
          <a:p>
            <a:pPr lvl="1"/>
            <a:r>
              <a:rPr lang="en-US" sz="2800" dirty="0">
                <a:latin typeface="Calibri" panose="020F0502020204030204" pitchFamily="34" charset="0"/>
                <a:cs typeface="Calibri" panose="020F0502020204030204" pitchFamily="34" charset="0"/>
              </a:rPr>
              <a:t>Scores should reflect </a:t>
            </a:r>
            <a:r>
              <a:rPr lang="en-US" sz="2800" b="1" dirty="0">
                <a:latin typeface="Calibri" panose="020F0502020204030204" pitchFamily="34" charset="0"/>
                <a:cs typeface="Calibri" panose="020F0502020204030204" pitchFamily="34" charset="0"/>
              </a:rPr>
              <a:t>relative performance</a:t>
            </a:r>
            <a:r>
              <a:rPr lang="en-US" sz="2800" dirty="0">
                <a:latin typeface="Calibri" panose="020F0502020204030204" pitchFamily="34" charset="0"/>
                <a:cs typeface="Calibri" panose="020F0502020204030204" pitchFamily="34" charset="0"/>
              </a:rPr>
              <a:t> among the channels you are evaluating.</a:t>
            </a:r>
          </a:p>
          <a:p>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14909" y="60960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5A83A7F-8EAB-5DFB-9CDC-2E798A4856C2}"/>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3426464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38532" cy="5120640"/>
          </a:xfrm>
        </p:spPr>
        <p:txBody>
          <a:bodyPr/>
          <a:lstStyle/>
          <a:p>
            <a:pPr marL="0" indent="0">
              <a:buNone/>
            </a:pPr>
            <a:r>
              <a:rPr lang="en-US" sz="2800" b="1" dirty="0">
                <a:latin typeface="Calibri" panose="020F0502020204030204" pitchFamily="34" charset="0"/>
                <a:cs typeface="Calibri" panose="020F0502020204030204" pitchFamily="34" charset="0"/>
              </a:rPr>
              <a:t>Tips for applying the scale:</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Look at each criterion individually.</a:t>
            </a:r>
          </a:p>
          <a:p>
            <a:r>
              <a:rPr lang="en-US" sz="2800" dirty="0">
                <a:latin typeface="Calibri" panose="020F0502020204030204" pitchFamily="34" charset="0"/>
                <a:cs typeface="Calibri" panose="020F0502020204030204" pitchFamily="34" charset="0"/>
              </a:rPr>
              <a:t>Compare all channels to each other based on real or estimated data.</a:t>
            </a:r>
          </a:p>
          <a:p>
            <a:r>
              <a:rPr lang="en-US" sz="2800" dirty="0">
                <a:latin typeface="Calibri" panose="020F0502020204030204" pitchFamily="34" charset="0"/>
                <a:cs typeface="Calibri" panose="020F0502020204030204" pitchFamily="34" charset="0"/>
              </a:rPr>
              <a:t>Assign points that reflect how well each channel meets the specific criterion.</a:t>
            </a:r>
          </a:p>
          <a:p>
            <a:r>
              <a:rPr lang="en-US" sz="2800" dirty="0">
                <a:latin typeface="Calibri" panose="020F0502020204030204" pitchFamily="34" charset="0"/>
                <a:cs typeface="Calibri" panose="020F0502020204030204" pitchFamily="34" charset="0"/>
              </a:rPr>
              <a:t>Later, these points will be multiplied by the weight of each criterion to calculate a weighted score.</a:t>
            </a:r>
          </a:p>
          <a:p>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29817"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5D6CE9C-AE3B-4C56-F7EE-45443F562C51}"/>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3890049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32200" y="457708"/>
            <a:ext cx="7755468" cy="5120640"/>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Step 3: Evaluate channels using an analytical scoring method</a:t>
            </a:r>
            <a:endParaRPr lang="pl-PL" sz="2800" b="1" u="sng"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3.1 </a:t>
            </a:r>
            <a:r>
              <a:rPr lang="en-US" sz="2800" dirty="0">
                <a:latin typeface="Calibri" panose="020F0502020204030204" pitchFamily="34" charset="0"/>
                <a:cs typeface="Calibri" panose="020F0502020204030204" pitchFamily="34" charset="0"/>
              </a:rPr>
              <a:t>For each channel, assign scores for each criterion.</a:t>
            </a:r>
            <a:endParaRPr lang="pl-PL" sz="2800"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3.2 </a:t>
            </a:r>
            <a:r>
              <a:rPr lang="en-US" sz="2800" dirty="0">
                <a:latin typeface="Calibri" panose="020F0502020204030204" pitchFamily="34" charset="0"/>
                <a:cs typeface="Calibri" panose="020F0502020204030204" pitchFamily="34" charset="0"/>
              </a:rPr>
              <a:t>Multiply each score by the weight of the criterion → obtain weighted score.</a:t>
            </a:r>
            <a:endParaRPr lang="pl-PL" sz="2800"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3.3 </a:t>
            </a:r>
            <a:r>
              <a:rPr lang="en-US" sz="2800" dirty="0">
                <a:latin typeface="Calibri" panose="020F0502020204030204" pitchFamily="34" charset="0"/>
                <a:cs typeface="Calibri" panose="020F0502020204030204" pitchFamily="34" charset="0"/>
              </a:rPr>
              <a:t>Sum the weighted scores for each channel → total channel effectiveness score.</a:t>
            </a:r>
            <a:endParaRPr lang="pl-PL" sz="2800"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4" name="Prostokąt 3"/>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p:cNvSpPr txBox="1"/>
          <p:nvPr/>
        </p:nvSpPr>
        <p:spPr>
          <a:xfrm>
            <a:off x="252919" y="5999122"/>
            <a:ext cx="2743201" cy="584775"/>
          </a:xfrm>
          <a:prstGeom prst="rect">
            <a:avLst/>
          </a:prstGeom>
          <a:noFill/>
        </p:spPr>
        <p:txBody>
          <a:bodyPr wrap="square" rtlCol="0">
            <a:spAutoFit/>
          </a:bodyPr>
          <a:lstStyle/>
          <a:p>
            <a:pPr algn="ctr"/>
            <a:r>
              <a:rPr lang="pl-PL" sz="3200" b="1" dirty="0" err="1">
                <a:solidFill>
                  <a:schemeClr val="bg1"/>
                </a:solidFill>
                <a:latin typeface="Calibri" panose="020F0502020204030204" pitchFamily="34" charset="0"/>
                <a:cs typeface="Calibri" panose="020F0502020204030204" pitchFamily="34" charset="0"/>
              </a:rPr>
              <a:t>Exercise</a:t>
            </a:r>
            <a:endParaRPr lang="pl-PL" sz="3200" b="1" dirty="0">
              <a:solidFill>
                <a:schemeClr val="bg1"/>
              </a:solidFill>
              <a:latin typeface="Calibri" panose="020F0502020204030204" pitchFamily="34" charset="0"/>
              <a:cs typeface="Calibri" panose="020F0502020204030204" pitchFamily="34" charset="0"/>
            </a:endParaRPr>
          </a:p>
        </p:txBody>
      </p:sp>
      <p:sp>
        <p:nvSpPr>
          <p:cNvPr id="7" name="Prostokąt 6"/>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20"/>
          <p:cNvSpPr txBox="1"/>
          <p:nvPr/>
        </p:nvSpPr>
        <p:spPr>
          <a:xfrm>
            <a:off x="0" y="6116033"/>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D47CDC48-52FD-B06D-B22F-46BCFF27D2C6}"/>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835380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A9AF2114-0ACD-2274-63B2-BF2DD345A860}"/>
              </a:ext>
            </a:extLst>
          </p:cNvPr>
          <p:cNvSpPr>
            <a:spLocks noGrp="1"/>
          </p:cNvSpPr>
          <p:nvPr>
            <p:ph type="body" sz="quarter" idx="1"/>
          </p:nvPr>
        </p:nvSpPr>
        <p:spPr/>
        <p:txBody>
          <a:bodyPr/>
          <a:lstStyle/>
          <a:p>
            <a:endParaRPr lang="en-GB"/>
          </a:p>
        </p:txBody>
      </p:sp>
    </p:spTree>
    <p:extLst>
      <p:ext uri="{BB962C8B-B14F-4D97-AF65-F5344CB8AC3E}">
        <p14:creationId xmlns:p14="http://schemas.microsoft.com/office/powerpoint/2010/main" val="134879438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ymbol zastępczy zawartości 3"/>
          <p:cNvGraphicFramePr>
            <a:graphicFrameLocks noGrp="1"/>
          </p:cNvGraphicFramePr>
          <p:nvPr>
            <p:ph idx="1"/>
            <p:extLst>
              <p:ext uri="{D42A27DB-BD31-4B8C-83A1-F6EECF244321}">
                <p14:modId xmlns:p14="http://schemas.microsoft.com/office/powerpoint/2010/main" val="808836330"/>
              </p:ext>
            </p:extLst>
          </p:nvPr>
        </p:nvGraphicFramePr>
        <p:xfrm>
          <a:off x="3788568" y="703297"/>
          <a:ext cx="7726364" cy="3877631"/>
        </p:xfrm>
        <a:graphic>
          <a:graphicData uri="http://schemas.openxmlformats.org/drawingml/2006/table">
            <a:tbl>
              <a:tblPr/>
              <a:tblGrid>
                <a:gridCol w="1931591">
                  <a:extLst>
                    <a:ext uri="{9D8B030D-6E8A-4147-A177-3AD203B41FA5}">
                      <a16:colId xmlns:a16="http://schemas.microsoft.com/office/drawing/2014/main" val="20000"/>
                    </a:ext>
                  </a:extLst>
                </a:gridCol>
                <a:gridCol w="1931591">
                  <a:extLst>
                    <a:ext uri="{9D8B030D-6E8A-4147-A177-3AD203B41FA5}">
                      <a16:colId xmlns:a16="http://schemas.microsoft.com/office/drawing/2014/main" val="20001"/>
                    </a:ext>
                  </a:extLst>
                </a:gridCol>
                <a:gridCol w="1931591">
                  <a:extLst>
                    <a:ext uri="{9D8B030D-6E8A-4147-A177-3AD203B41FA5}">
                      <a16:colId xmlns:a16="http://schemas.microsoft.com/office/drawing/2014/main" val="20002"/>
                    </a:ext>
                  </a:extLst>
                </a:gridCol>
                <a:gridCol w="1931591">
                  <a:extLst>
                    <a:ext uri="{9D8B030D-6E8A-4147-A177-3AD203B41FA5}">
                      <a16:colId xmlns:a16="http://schemas.microsoft.com/office/drawing/2014/main" val="20003"/>
                    </a:ext>
                  </a:extLst>
                </a:gridCol>
              </a:tblGrid>
              <a:tr h="530797">
                <a:tc>
                  <a:txBody>
                    <a:bodyPr/>
                    <a:lstStyle/>
                    <a:p>
                      <a:pPr algn="ctr"/>
                      <a:r>
                        <a:rPr lang="pl-PL" sz="2000" b="1" dirty="0" err="1">
                          <a:solidFill>
                            <a:schemeClr val="bg1"/>
                          </a:solidFill>
                          <a:latin typeface="Calibri" panose="020F0502020204030204" pitchFamily="34" charset="0"/>
                          <a:cs typeface="Calibri" panose="020F0502020204030204" pitchFamily="34" charset="0"/>
                        </a:rPr>
                        <a:t>Criterion</a:t>
                      </a:r>
                      <a:endParaRPr lang="pl-PL" sz="20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pl-PL" sz="2000" b="1" dirty="0" err="1">
                          <a:solidFill>
                            <a:schemeClr val="bg1"/>
                          </a:solidFill>
                          <a:latin typeface="Calibri" panose="020F0502020204030204" pitchFamily="34" charset="0"/>
                          <a:cs typeface="Calibri" panose="020F0502020204030204" pitchFamily="34" charset="0"/>
                        </a:rPr>
                        <a:t>Weight</a:t>
                      </a:r>
                      <a:r>
                        <a:rPr lang="pl-PL" sz="2000" b="1" dirty="0">
                          <a:solidFill>
                            <a:schemeClr val="bg1"/>
                          </a:solidFill>
                          <a:latin typeface="Calibri" panose="020F0502020204030204" pitchFamily="34" charset="0"/>
                          <a:cs typeface="Calibri" panose="020F0502020204030204" pitchFamily="34" charset="0"/>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pl-PL" sz="2000" b="1">
                          <a:solidFill>
                            <a:schemeClr val="bg1"/>
                          </a:solidFill>
                          <a:latin typeface="Calibri" panose="020F0502020204030204" pitchFamily="34" charset="0"/>
                          <a:cs typeface="Calibri" panose="020F0502020204030204" pitchFamily="34" charset="0"/>
                        </a:rPr>
                        <a:t>Score (1–10)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a:r>
                        <a:rPr lang="pl-PL" sz="2000" b="1" dirty="0" err="1">
                          <a:solidFill>
                            <a:schemeClr val="bg1"/>
                          </a:solidFill>
                          <a:latin typeface="Calibri" panose="020F0502020204030204" pitchFamily="34" charset="0"/>
                          <a:cs typeface="Calibri" panose="020F0502020204030204" pitchFamily="34" charset="0"/>
                        </a:rPr>
                        <a:t>Weighted</a:t>
                      </a:r>
                      <a:r>
                        <a:rPr lang="pl-PL" sz="2000" b="1" dirty="0">
                          <a:solidFill>
                            <a:schemeClr val="bg1"/>
                          </a:solidFill>
                          <a:latin typeface="Calibri" panose="020F0502020204030204" pitchFamily="34" charset="0"/>
                          <a:cs typeface="Calibri" panose="020F0502020204030204" pitchFamily="34" charset="0"/>
                        </a:rPr>
                        <a:t> </a:t>
                      </a:r>
                      <a:r>
                        <a:rPr lang="pl-PL" sz="2000" b="1" dirty="0" err="1">
                          <a:solidFill>
                            <a:schemeClr val="bg1"/>
                          </a:solidFill>
                          <a:latin typeface="Calibri" panose="020F0502020204030204" pitchFamily="34" charset="0"/>
                          <a:cs typeface="Calibri" panose="020F0502020204030204" pitchFamily="34" charset="0"/>
                        </a:rPr>
                        <a:t>Score</a:t>
                      </a:r>
                      <a:endParaRPr lang="pl-PL" sz="2000" b="1" dirty="0">
                        <a:solidFill>
                          <a:schemeClr val="bg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939102">
                <a:tc>
                  <a:txBody>
                    <a:bodyPr/>
                    <a:lstStyle/>
                    <a:p>
                      <a:r>
                        <a:rPr lang="pl-PL" sz="2000" dirty="0">
                          <a:latin typeface="Calibri" panose="020F0502020204030204" pitchFamily="34" charset="0"/>
                          <a:cs typeface="Calibri" panose="020F0502020204030204" pitchFamily="34" charset="0"/>
                        </a:rPr>
                        <a:t>Distribution </a:t>
                      </a:r>
                      <a:r>
                        <a:rPr lang="pl-PL" sz="2000" dirty="0" err="1">
                          <a:latin typeface="Calibri" panose="020F0502020204030204" pitchFamily="34" charset="0"/>
                          <a:cs typeface="Calibri" panose="020F0502020204030204" pitchFamily="34" charset="0"/>
                        </a:rPr>
                        <a:t>Costs</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dirty="0">
                          <a:latin typeface="Calibri" panose="020F0502020204030204" pitchFamily="34" charset="0"/>
                          <a:cs typeface="Calibri" panose="020F0502020204030204" pitchFamily="34" charset="0"/>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dirty="0">
                          <a:latin typeface="Calibri" panose="020F0502020204030204" pitchFamily="34" charset="0"/>
                          <a:cs typeface="Calibri" panose="020F050202020403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dirty="0">
                          <a:latin typeface="Calibri" panose="020F0502020204030204" pitchFamily="34" charset="0"/>
                          <a:cs typeface="Calibri" panose="020F0502020204030204" pitchFamily="34" charset="0"/>
                        </a:rPr>
                        <a:t>25 × 8 = 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939102">
                <a:tc>
                  <a:txBody>
                    <a:bodyPr/>
                    <a:lstStyle/>
                    <a:p>
                      <a:r>
                        <a:rPr lang="pl-PL" sz="2000" dirty="0">
                          <a:latin typeface="Calibri" panose="020F0502020204030204" pitchFamily="34" charset="0"/>
                          <a:cs typeface="Calibri" panose="020F0502020204030204" pitchFamily="34" charset="0"/>
                        </a:rPr>
                        <a:t>Channel </a:t>
                      </a:r>
                      <a:r>
                        <a:rPr lang="pl-PL" sz="2000" dirty="0" err="1">
                          <a:latin typeface="Calibri" panose="020F0502020204030204" pitchFamily="34" charset="0"/>
                          <a:cs typeface="Calibri" panose="020F0502020204030204" pitchFamily="34" charset="0"/>
                        </a:rPr>
                        <a:t>Throughput</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a:latin typeface="Calibri" panose="020F0502020204030204" pitchFamily="34" charset="0"/>
                          <a:cs typeface="Calibri" panose="020F0502020204030204" pitchFamily="34" charset="0"/>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dirty="0">
                          <a:latin typeface="Calibri" panose="020F0502020204030204" pitchFamily="34" charset="0"/>
                          <a:cs typeface="Calibri" panose="020F050202020403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dirty="0">
                          <a:latin typeface="Calibri" panose="020F0502020204030204" pitchFamily="34" charset="0"/>
                          <a:cs typeface="Calibri" panose="020F0502020204030204" pitchFamily="34" charset="0"/>
                        </a:rPr>
                        <a:t>25 × 7</a:t>
                      </a:r>
                      <a:r>
                        <a:rPr lang="pl-PL" sz="2000" baseline="0" dirty="0">
                          <a:latin typeface="Calibri" panose="020F0502020204030204" pitchFamily="34" charset="0"/>
                          <a:cs typeface="Calibri" panose="020F0502020204030204" pitchFamily="34" charset="0"/>
                        </a:rPr>
                        <a:t> </a:t>
                      </a:r>
                      <a:r>
                        <a:rPr lang="pl-PL" sz="2000" dirty="0">
                          <a:latin typeface="Calibri" panose="020F0502020204030204" pitchFamily="34" charset="0"/>
                          <a:cs typeface="Calibri" panose="020F0502020204030204" pitchFamily="34" charset="0"/>
                        </a:rPr>
                        <a:t>= 175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939102">
                <a:tc>
                  <a:txBody>
                    <a:bodyPr/>
                    <a:lstStyle/>
                    <a:p>
                      <a:r>
                        <a:rPr lang="pl-PL" sz="2000" dirty="0">
                          <a:latin typeface="Calibri" panose="020F0502020204030204" pitchFamily="34" charset="0"/>
                          <a:cs typeface="Calibri" panose="020F0502020204030204" pitchFamily="34" charset="0"/>
                        </a:rPr>
                        <a:t>Control </a:t>
                      </a:r>
                      <a:r>
                        <a:rPr lang="pl-PL" sz="2000" dirty="0" err="1">
                          <a:latin typeface="Calibri" panose="020F0502020204030204" pitchFamily="34" charset="0"/>
                          <a:cs typeface="Calibri" panose="020F0502020204030204" pitchFamily="34" charset="0"/>
                        </a:rPr>
                        <a:t>over</a:t>
                      </a:r>
                      <a:r>
                        <a:rPr lang="pl-PL" sz="2000" dirty="0">
                          <a:latin typeface="Calibri" panose="020F0502020204030204" pitchFamily="34" charset="0"/>
                          <a:cs typeface="Calibri" panose="020F0502020204030204" pitchFamily="34" charset="0"/>
                        </a:rPr>
                        <a:t> the Channel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a:latin typeface="Calibri" panose="020F0502020204030204" pitchFamily="34" charset="0"/>
                          <a:cs typeface="Calibri" panose="020F0502020204030204" pitchFamily="34" charset="0"/>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a:latin typeface="Calibri" panose="020F0502020204030204" pitchFamily="34" charset="0"/>
                          <a:cs typeface="Calibri" panose="020F050202020403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pl-PL" sz="2000" dirty="0">
                          <a:latin typeface="Calibri" panose="020F0502020204030204" pitchFamily="34" charset="0"/>
                          <a:cs typeface="Calibri" panose="020F0502020204030204" pitchFamily="34" charset="0"/>
                        </a:rPr>
                        <a:t>50 × 6 = 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29528">
                <a:tc>
                  <a:txBody>
                    <a:bodyPr/>
                    <a:lstStyle/>
                    <a:p>
                      <a:r>
                        <a:rPr lang="pl-PL" sz="2000" b="1" dirty="0">
                          <a:latin typeface="Calibri" panose="020F0502020204030204" pitchFamily="34" charset="0"/>
                          <a:cs typeface="Calibri" panose="020F0502020204030204" pitchFamily="34" charset="0"/>
                        </a:rPr>
                        <a:t>Total</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sz="2000" dirty="0">
                          <a:latin typeface="Calibri" panose="020F0502020204030204" pitchFamily="34" charset="0"/>
                          <a:cs typeface="Calibri" panose="020F0502020204030204" pitchFamily="34" charset="0"/>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pl-PL" sz="2000" b="1" dirty="0">
                          <a:latin typeface="Calibri" panose="020F0502020204030204" pitchFamily="34" charset="0"/>
                          <a:cs typeface="Calibri" panose="020F0502020204030204" pitchFamily="34" charset="0"/>
                        </a:rPr>
                        <a:t>675</a:t>
                      </a:r>
                      <a:endParaRPr lang="pl-PL"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bl>
          </a:graphicData>
        </a:graphic>
      </p:graphicFrame>
      <p:sp>
        <p:nvSpPr>
          <p:cNvPr id="6" name="Prostokąt 5"/>
          <p:cNvSpPr/>
          <p:nvPr/>
        </p:nvSpPr>
        <p:spPr>
          <a:xfrm>
            <a:off x="3657600" y="5380672"/>
            <a:ext cx="8166100" cy="1323439"/>
          </a:xfrm>
          <a:prstGeom prst="rect">
            <a:avLst/>
          </a:prstGeom>
        </p:spPr>
        <p:txBody>
          <a:bodyPr wrap="square">
            <a:spAutoFit/>
          </a:bodyPr>
          <a:lstStyle/>
          <a:p>
            <a:r>
              <a:rPr lang="en-US" sz="2000" dirty="0">
                <a:latin typeface="Calibri" panose="020F0502020204030204" pitchFamily="34" charset="0"/>
                <a:cs typeface="Calibri" panose="020F0502020204030204" pitchFamily="34" charset="0"/>
              </a:rPr>
              <a:t>In this example, control over the channel is considered the most important criterion (weight 50%), so it has the biggest impact on the total score.</a:t>
            </a:r>
            <a:r>
              <a:rPr lang="pl-PL"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Distribution costs and throughput are less important (weights 25%), so their scores contribute less to the total.</a:t>
            </a:r>
            <a:endParaRPr lang="pl-PL" sz="2000" dirty="0">
              <a:latin typeface="Calibri" panose="020F0502020204030204" pitchFamily="34" charset="0"/>
              <a:cs typeface="Calibri" panose="020F0502020204030204" pitchFamily="34" charset="0"/>
            </a:endParaRPr>
          </a:p>
        </p:txBody>
      </p:sp>
      <p:sp>
        <p:nvSpPr>
          <p:cNvPr id="7" name="pole tekstowe 6"/>
          <p:cNvSpPr txBox="1"/>
          <p:nvPr/>
        </p:nvSpPr>
        <p:spPr>
          <a:xfrm>
            <a:off x="9101932" y="4724399"/>
            <a:ext cx="2413000" cy="369332"/>
          </a:xfrm>
          <a:prstGeom prst="rect">
            <a:avLst/>
          </a:prstGeom>
          <a:solidFill>
            <a:schemeClr val="accent4">
              <a:lumMod val="60000"/>
              <a:lumOff val="40000"/>
            </a:schemeClr>
          </a:solidFill>
        </p:spPr>
        <p:txBody>
          <a:bodyPr wrap="square" rtlCol="0">
            <a:spAutoFit/>
          </a:bodyPr>
          <a:lstStyle/>
          <a:p>
            <a:pPr algn="ctr"/>
            <a:r>
              <a:rPr lang="pl-PL" b="1" dirty="0" err="1">
                <a:solidFill>
                  <a:schemeClr val="bg1"/>
                </a:solidFill>
                <a:latin typeface="Calibri" panose="020F0502020204030204" pitchFamily="34" charset="0"/>
                <a:cs typeface="Calibri" panose="020F0502020204030204" pitchFamily="34" charset="0"/>
              </a:rPr>
              <a:t>Example</a:t>
            </a:r>
            <a:endParaRPr lang="pl-PL" b="1" dirty="0">
              <a:solidFill>
                <a:schemeClr val="bg1"/>
              </a:solidFill>
              <a:latin typeface="Calibri" panose="020F0502020204030204" pitchFamily="34" charset="0"/>
              <a:cs typeface="Calibri" panose="020F0502020204030204" pitchFamily="34" charset="0"/>
            </a:endParaRPr>
          </a:p>
        </p:txBody>
      </p:sp>
      <p:sp>
        <p:nvSpPr>
          <p:cNvPr id="8"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9" name="Prostokąt 8"/>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20"/>
          <p:cNvSpPr txBox="1"/>
          <p:nvPr/>
        </p:nvSpPr>
        <p:spPr>
          <a:xfrm>
            <a:off x="-29817" y="6058475"/>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4F4511C2-02EC-403B-8E20-915632DC4C22}"/>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3015054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44900" y="107702"/>
            <a:ext cx="7315200" cy="5120640"/>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Step 4: Calculate financial efficiency indicator</a:t>
            </a:r>
            <a:endParaRPr lang="pl-PL" sz="2800" b="1" u="sng"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4.1 </a:t>
            </a:r>
            <a:r>
              <a:rPr lang="en-US" sz="2800" dirty="0">
                <a:latin typeface="Calibri" panose="020F0502020204030204" pitchFamily="34" charset="0"/>
                <a:cs typeface="Calibri" panose="020F0502020204030204" pitchFamily="34" charset="0"/>
              </a:rPr>
              <a:t>Invent or estimate:</a:t>
            </a:r>
          </a:p>
          <a:p>
            <a:pPr lvl="1"/>
            <a:r>
              <a:rPr lang="en-US" sz="2800" dirty="0">
                <a:latin typeface="Calibri" panose="020F0502020204030204" pitchFamily="34" charset="0"/>
                <a:cs typeface="Calibri" panose="020F0502020204030204" pitchFamily="34" charset="0"/>
              </a:rPr>
              <a:t>annual </a:t>
            </a:r>
            <a:r>
              <a:rPr lang="en-US" sz="2800" b="1" dirty="0">
                <a:latin typeface="Calibri" panose="020F0502020204030204" pitchFamily="34" charset="0"/>
                <a:cs typeface="Calibri" panose="020F0502020204030204" pitchFamily="34" charset="0"/>
              </a:rPr>
              <a:t>distribution costs</a:t>
            </a:r>
            <a:r>
              <a:rPr lang="en-US" sz="2800" dirty="0">
                <a:latin typeface="Calibri" panose="020F0502020204030204" pitchFamily="34" charset="0"/>
                <a:cs typeface="Calibri" panose="020F0502020204030204" pitchFamily="34" charset="0"/>
              </a:rPr>
              <a:t> for each channel,</a:t>
            </a:r>
          </a:p>
          <a:p>
            <a:pPr lvl="1"/>
            <a:r>
              <a:rPr lang="en-US" sz="2800" dirty="0">
                <a:latin typeface="Calibri" panose="020F0502020204030204" pitchFamily="34" charset="0"/>
                <a:cs typeface="Calibri" panose="020F0502020204030204" pitchFamily="34" charset="0"/>
              </a:rPr>
              <a:t>annual </a:t>
            </a:r>
            <a:r>
              <a:rPr lang="en-US" sz="2800" b="1" dirty="0">
                <a:latin typeface="Calibri" panose="020F0502020204030204" pitchFamily="34" charset="0"/>
                <a:cs typeface="Calibri" panose="020F0502020204030204" pitchFamily="34" charset="0"/>
              </a:rPr>
              <a:t>sales value</a:t>
            </a:r>
            <a:r>
              <a:rPr lang="en-US" sz="2800" dirty="0">
                <a:latin typeface="Calibri" panose="020F0502020204030204" pitchFamily="34" charset="0"/>
                <a:cs typeface="Calibri" panose="020F0502020204030204" pitchFamily="34" charset="0"/>
              </a:rPr>
              <a:t> through each channel.</a:t>
            </a:r>
            <a:endParaRPr lang="pl-PL" sz="2800"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4.2 </a:t>
            </a:r>
            <a:r>
              <a:rPr lang="pl-PL" sz="2800" dirty="0" err="1">
                <a:latin typeface="Calibri" panose="020F0502020204030204" pitchFamily="34" charset="0"/>
                <a:cs typeface="Calibri" panose="020F0502020204030204" pitchFamily="34" charset="0"/>
              </a:rPr>
              <a:t>Calculate</a:t>
            </a:r>
            <a:r>
              <a:rPr lang="pl-PL" sz="2800" dirty="0">
                <a:latin typeface="Calibri" panose="020F0502020204030204" pitchFamily="34" charset="0"/>
                <a:cs typeface="Calibri" panose="020F0502020204030204" pitchFamily="34" charset="0"/>
              </a:rPr>
              <a:t> the </a:t>
            </a:r>
            <a:r>
              <a:rPr lang="pl-PL" sz="2800" dirty="0" err="1">
                <a:latin typeface="Calibri" panose="020F0502020204030204" pitchFamily="34" charset="0"/>
                <a:cs typeface="Calibri" panose="020F0502020204030204" pitchFamily="34" charset="0"/>
              </a:rPr>
              <a:t>efficiency</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indicator</a:t>
            </a:r>
            <a:endParaRPr lang="pl-PL" sz="2800" dirty="0">
              <a:latin typeface="Calibri" panose="020F0502020204030204" pitchFamily="34" charset="0"/>
              <a:cs typeface="Calibri" panose="020F0502020204030204" pitchFamily="34" charset="0"/>
            </a:endParaRPr>
          </a:p>
          <a:p>
            <a:pPr marL="0" indent="0">
              <a:buNone/>
            </a:pPr>
            <a:endParaRPr lang="pl-PL" sz="2800" b="1" u="sng"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3644900" y="3742213"/>
            <a:ext cx="8026400" cy="954107"/>
          </a:xfrm>
          <a:prstGeom prst="rect">
            <a:avLst/>
          </a:prstGeom>
          <a:solidFill>
            <a:schemeClr val="accent3">
              <a:lumMod val="20000"/>
              <a:lumOff val="80000"/>
            </a:schemeClr>
          </a:solidFill>
        </p:spPr>
        <p:txBody>
          <a:bodyPr wrap="square">
            <a:spAutoFit/>
          </a:bodyPr>
          <a:lstStyle/>
          <a:p>
            <a:r>
              <a:rPr lang="en-US" sz="2800" b="1" dirty="0">
                <a:latin typeface="Calibri" panose="020F0502020204030204" pitchFamily="34" charset="0"/>
                <a:cs typeface="Calibri" panose="020F0502020204030204" pitchFamily="34" charset="0"/>
              </a:rPr>
              <a:t>Efficiency Indicator (EI) = Annual Distribution Costs</a:t>
            </a:r>
            <a:r>
              <a:rPr lang="pl-PL" sz="2800" b="1" dirty="0">
                <a:latin typeface="Calibri" panose="020F0502020204030204" pitchFamily="34" charset="0"/>
                <a:cs typeface="Calibri" panose="020F0502020204030204" pitchFamily="34" charset="0"/>
              </a:rPr>
              <a:t> of the channel</a:t>
            </a:r>
            <a:r>
              <a:rPr lang="en-US" sz="2800" b="1" dirty="0">
                <a:latin typeface="Calibri" panose="020F0502020204030204" pitchFamily="34" charset="0"/>
                <a:cs typeface="Calibri" panose="020F0502020204030204" pitchFamily="34" charset="0"/>
              </a:rPr>
              <a:t> / Annual Sales Value</a:t>
            </a:r>
            <a:r>
              <a:rPr lang="pl-PL" sz="2800" b="1" dirty="0">
                <a:latin typeface="Calibri" panose="020F0502020204030204" pitchFamily="34" charset="0"/>
                <a:cs typeface="Calibri" panose="020F0502020204030204" pitchFamily="34" charset="0"/>
              </a:rPr>
              <a:t> of the channel</a:t>
            </a:r>
          </a:p>
        </p:txBody>
      </p:sp>
      <p:sp>
        <p:nvSpPr>
          <p:cNvPr id="6" name="Prostokąt 5"/>
          <p:cNvSpPr/>
          <p:nvPr/>
        </p:nvSpPr>
        <p:spPr>
          <a:xfrm>
            <a:off x="3644900" y="4884410"/>
            <a:ext cx="8026400" cy="954107"/>
          </a:xfrm>
          <a:prstGeom prst="rect">
            <a:avLst/>
          </a:prstGeom>
        </p:spPr>
        <p:txBody>
          <a:bodyPr wrap="square">
            <a:spAutoFit/>
          </a:bodyPr>
          <a:lstStyle/>
          <a:p>
            <a:r>
              <a:rPr lang="en-US" sz="2800" dirty="0">
                <a:latin typeface="Calibri" panose="020F0502020204030204" pitchFamily="34" charset="0"/>
                <a:cs typeface="Calibri" panose="020F0502020204030204" pitchFamily="34" charset="0"/>
              </a:rPr>
              <a:t>Interpretation: lower ratio = more cost-efficient channel.</a:t>
            </a:r>
            <a:endParaRPr lang="pl-PL" sz="2800" dirty="0">
              <a:latin typeface="Calibri" panose="020F0502020204030204" pitchFamily="34" charset="0"/>
              <a:cs typeface="Calibri" panose="020F0502020204030204" pitchFamily="34" charset="0"/>
            </a:endParaRPr>
          </a:p>
        </p:txBody>
      </p:sp>
      <p:sp>
        <p:nvSpPr>
          <p:cNvPr id="7" name="Prostokąt 6"/>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20"/>
          <p:cNvSpPr txBox="1"/>
          <p:nvPr/>
        </p:nvSpPr>
        <p:spPr>
          <a:xfrm>
            <a:off x="-14909" y="6058475"/>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680434E3-E398-9A07-7743-9B506AA96A36}"/>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3391529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1244600"/>
            <a:ext cx="7763932" cy="5105400"/>
          </a:xfrm>
        </p:spPr>
        <p:txBody>
          <a:bodyPr>
            <a:normAutofit lnSpcReduction="10000"/>
          </a:bodyPr>
          <a:lstStyle/>
          <a:p>
            <a:pPr marL="0" indent="0">
              <a:buNone/>
            </a:pPr>
            <a:r>
              <a:rPr lang="en-US" sz="2800" b="1" u="sng" dirty="0">
                <a:latin typeface="Calibri" panose="020F0502020204030204" pitchFamily="34" charset="0"/>
                <a:cs typeface="Calibri" panose="020F0502020204030204" pitchFamily="34" charset="0"/>
              </a:rPr>
              <a:t>Step 5: Create an efficiency zone map</a:t>
            </a:r>
            <a:endParaRPr lang="pl-PL" sz="2800" b="1" u="sng"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5.1 </a:t>
            </a:r>
            <a:r>
              <a:rPr lang="en-US" sz="2800" dirty="0">
                <a:latin typeface="Calibri" panose="020F0502020204030204" pitchFamily="34" charset="0"/>
                <a:cs typeface="Calibri" panose="020F0502020204030204" pitchFamily="34" charset="0"/>
              </a:rPr>
              <a:t>Plot the channels on a map based on:</a:t>
            </a:r>
          </a:p>
          <a:p>
            <a:r>
              <a:rPr lang="en-US" sz="2800" dirty="0">
                <a:latin typeface="Calibri" panose="020F0502020204030204" pitchFamily="34" charset="0"/>
                <a:cs typeface="Calibri" panose="020F0502020204030204" pitchFamily="34" charset="0"/>
              </a:rPr>
              <a:t>total analytical score,</a:t>
            </a:r>
          </a:p>
          <a:p>
            <a:r>
              <a:rPr lang="en-US" sz="2800" dirty="0">
                <a:latin typeface="Calibri" panose="020F0502020204030204" pitchFamily="34" charset="0"/>
                <a:cs typeface="Calibri" panose="020F0502020204030204" pitchFamily="34" charset="0"/>
              </a:rPr>
              <a:t>efficiency ratio.</a:t>
            </a:r>
            <a:endParaRPr lang="pl-PL" sz="2800"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5.2 </a:t>
            </a:r>
            <a:r>
              <a:rPr lang="en-US" sz="2800" dirty="0">
                <a:latin typeface="Calibri" panose="020F0502020204030204" pitchFamily="34" charset="0"/>
                <a:cs typeface="Calibri" panose="020F0502020204030204" pitchFamily="34" charset="0"/>
              </a:rPr>
              <a:t>Define three zones:</a:t>
            </a:r>
          </a:p>
          <a:p>
            <a:r>
              <a:rPr lang="en-US" sz="2800" b="1" dirty="0">
                <a:latin typeface="Calibri" panose="020F0502020204030204" pitchFamily="34" charset="0"/>
                <a:cs typeface="Calibri" panose="020F0502020204030204" pitchFamily="34" charset="0"/>
              </a:rPr>
              <a:t>Safety Zone</a:t>
            </a:r>
            <a:r>
              <a:rPr lang="en-US" sz="2800" dirty="0">
                <a:latin typeface="Calibri" panose="020F0502020204030204" pitchFamily="34" charset="0"/>
                <a:cs typeface="Calibri" panose="020F0502020204030204" pitchFamily="34" charset="0"/>
              </a:rPr>
              <a:t> – highly efficient channels with high sales and low distribution costs.</a:t>
            </a:r>
          </a:p>
          <a:p>
            <a:r>
              <a:rPr lang="en-US" sz="2800" b="1" dirty="0">
                <a:latin typeface="Calibri" panose="020F0502020204030204" pitchFamily="34" charset="0"/>
                <a:cs typeface="Calibri" panose="020F0502020204030204" pitchFamily="34" charset="0"/>
              </a:rPr>
              <a:t>Cost Review Zone</a:t>
            </a:r>
            <a:r>
              <a:rPr lang="en-US" sz="2800" dirty="0">
                <a:latin typeface="Calibri" panose="020F0502020204030204" pitchFamily="34" charset="0"/>
                <a:cs typeface="Calibri" panose="020F0502020204030204" pitchFamily="34" charset="0"/>
              </a:rPr>
              <a:t> – channels requiring cost control and potential efficiency improvements.</a:t>
            </a:r>
          </a:p>
          <a:p>
            <a:r>
              <a:rPr lang="en-US" sz="2800" b="1" dirty="0">
                <a:latin typeface="Calibri" panose="020F0502020204030204" pitchFamily="34" charset="0"/>
                <a:cs typeface="Calibri" panose="020F0502020204030204" pitchFamily="34" charset="0"/>
              </a:rPr>
              <a:t>Danger Zone</a:t>
            </a:r>
            <a:r>
              <a:rPr lang="en-US" sz="2800" dirty="0">
                <a:latin typeface="Calibri" panose="020F0502020204030204" pitchFamily="34" charset="0"/>
                <a:cs typeface="Calibri" panose="020F0502020204030204" pitchFamily="34" charset="0"/>
              </a:rPr>
              <a:t> – inefficient channels with low sales and high distribution costs.</a:t>
            </a:r>
          </a:p>
          <a:p>
            <a:pPr marL="0" indent="0">
              <a:buNone/>
            </a:pPr>
            <a:endParaRPr lang="en-US" sz="2800" dirty="0">
              <a:latin typeface="Calibri" panose="020F0502020204030204" pitchFamily="34" charset="0"/>
              <a:cs typeface="Calibri" panose="020F0502020204030204" pitchFamily="34" charset="0"/>
            </a:endParaRPr>
          </a:p>
          <a:p>
            <a:pPr marL="0" indent="0">
              <a:buNone/>
            </a:pPr>
            <a:endParaRPr lang="pl-PL" sz="2800" b="1" u="sng"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29817" y="608839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9963018D-FD5B-6DA1-8F64-47C3DDD7F6D5}"/>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1051717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19500" y="541782"/>
            <a:ext cx="8043332" cy="5765292"/>
          </a:xfrm>
        </p:spPr>
        <p:txBody>
          <a:bodyPr>
            <a:normAutofit fontScale="92500" lnSpcReduction="10000"/>
          </a:bodyPr>
          <a:lstStyle/>
          <a:p>
            <a:pPr marL="0" indent="0">
              <a:buNone/>
            </a:pPr>
            <a:r>
              <a:rPr lang="en-US" sz="3000" b="1" u="sng" dirty="0">
                <a:latin typeface="Calibri" panose="020F0502020204030204" pitchFamily="34" charset="0"/>
                <a:cs typeface="Calibri" panose="020F0502020204030204" pitchFamily="34" charset="0"/>
              </a:rPr>
              <a:t>How to determine the zone thresholds</a:t>
            </a:r>
            <a:endParaRPr lang="en-US" sz="3000" u="sng" dirty="0">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To define the zones, you first calculate a </a:t>
            </a:r>
            <a:r>
              <a:rPr lang="en-US" sz="3000" b="1" dirty="0">
                <a:latin typeface="Calibri" panose="020F0502020204030204" pitchFamily="34" charset="0"/>
                <a:cs typeface="Calibri" panose="020F0502020204030204" pitchFamily="34" charset="0"/>
              </a:rPr>
              <a:t>global efficiency indicator</a:t>
            </a:r>
            <a:r>
              <a:rPr lang="en-US" sz="3000" dirty="0">
                <a:latin typeface="Calibri" panose="020F0502020204030204" pitchFamily="34" charset="0"/>
                <a:cs typeface="Calibri" panose="020F0502020204030204" pitchFamily="34" charset="0"/>
              </a:rPr>
              <a:t> for the entire distribution system.</a:t>
            </a:r>
            <a:endParaRPr lang="pl-PL" sz="3000" dirty="0">
              <a:latin typeface="Calibri" panose="020F0502020204030204" pitchFamily="34" charset="0"/>
              <a:cs typeface="Calibri" panose="020F0502020204030204" pitchFamily="34" charset="0"/>
            </a:endParaRPr>
          </a:p>
          <a:p>
            <a:pPr lvl="1"/>
            <a:r>
              <a:rPr lang="en-US" sz="3000" b="1" dirty="0">
                <a:latin typeface="Calibri" panose="020F0502020204030204" pitchFamily="34" charset="0"/>
                <a:cs typeface="Calibri" panose="020F0502020204030204" pitchFamily="34" charset="0"/>
              </a:rPr>
              <a:t>Add up</a:t>
            </a:r>
            <a:r>
              <a:rPr lang="en-US" sz="3000" dirty="0">
                <a:latin typeface="Calibri" panose="020F0502020204030204" pitchFamily="34" charset="0"/>
                <a:cs typeface="Calibri" panose="020F0502020204030204" pitchFamily="34" charset="0"/>
              </a:rPr>
              <a:t> all distribution costs across all channels.</a:t>
            </a:r>
            <a:endParaRPr lang="pl-PL" sz="3000" dirty="0">
              <a:latin typeface="Calibri" panose="020F0502020204030204" pitchFamily="34" charset="0"/>
              <a:cs typeface="Calibri" panose="020F0502020204030204" pitchFamily="34" charset="0"/>
            </a:endParaRPr>
          </a:p>
          <a:p>
            <a:pPr lvl="1"/>
            <a:r>
              <a:rPr lang="pl-PL" sz="3000" b="1" dirty="0">
                <a:latin typeface="Calibri" panose="020F0502020204030204" pitchFamily="34" charset="0"/>
                <a:cs typeface="Calibri" panose="020F0502020204030204" pitchFamily="34" charset="0"/>
              </a:rPr>
              <a:t>A</a:t>
            </a:r>
            <a:r>
              <a:rPr lang="en-US" sz="3000" b="1" dirty="0" err="1">
                <a:latin typeface="Calibri" panose="020F0502020204030204" pitchFamily="34" charset="0"/>
                <a:cs typeface="Calibri" panose="020F0502020204030204" pitchFamily="34" charset="0"/>
              </a:rPr>
              <a:t>dd</a:t>
            </a:r>
            <a:r>
              <a:rPr lang="en-US" sz="3000" b="1" dirty="0">
                <a:latin typeface="Calibri" panose="020F0502020204030204" pitchFamily="34" charset="0"/>
                <a:cs typeface="Calibri" panose="020F0502020204030204" pitchFamily="34" charset="0"/>
              </a:rPr>
              <a:t> up</a:t>
            </a:r>
            <a:r>
              <a:rPr lang="en-US" sz="3000" dirty="0">
                <a:latin typeface="Calibri" panose="020F0502020204030204" pitchFamily="34" charset="0"/>
                <a:cs typeface="Calibri" panose="020F0502020204030204" pitchFamily="34" charset="0"/>
              </a:rPr>
              <a:t> the total sales value generated by all channels.</a:t>
            </a:r>
            <a:endParaRPr lang="pl-PL" sz="3000" dirty="0">
              <a:latin typeface="Calibri" panose="020F0502020204030204" pitchFamily="34" charset="0"/>
              <a:cs typeface="Calibri" panose="020F0502020204030204" pitchFamily="34" charset="0"/>
            </a:endParaRPr>
          </a:p>
          <a:p>
            <a:pPr lvl="1"/>
            <a:r>
              <a:rPr lang="en-US" sz="3000" b="1" dirty="0">
                <a:latin typeface="Calibri" panose="020F0502020204030204" pitchFamily="34" charset="0"/>
                <a:cs typeface="Calibri" panose="020F0502020204030204" pitchFamily="34" charset="0"/>
              </a:rPr>
              <a:t>Divide</a:t>
            </a:r>
            <a:r>
              <a:rPr lang="en-US" sz="3000" dirty="0">
                <a:latin typeface="Calibri" panose="020F0502020204030204" pitchFamily="34" charset="0"/>
                <a:cs typeface="Calibri" panose="020F0502020204030204" pitchFamily="34" charset="0"/>
              </a:rPr>
              <a:t> total distribution costs by total sales value:</a:t>
            </a:r>
          </a:p>
          <a:p>
            <a:pPr marL="0" indent="0">
              <a:buNone/>
            </a:pPr>
            <a:r>
              <a:rPr lang="en-US" sz="3000" b="1" dirty="0">
                <a:latin typeface="Calibri" panose="020F0502020204030204" pitchFamily="34" charset="0"/>
                <a:cs typeface="Calibri" panose="020F0502020204030204" pitchFamily="34" charset="0"/>
              </a:rPr>
              <a:t>Global Efficiency Indicator = Total Distribution Costs / Total Sales Value</a:t>
            </a:r>
            <a:endParaRPr lang="en-US" sz="3000" dirty="0">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This value represents the </a:t>
            </a:r>
            <a:r>
              <a:rPr lang="en-US" sz="3000" i="1" dirty="0">
                <a:latin typeface="Calibri" panose="020F0502020204030204" pitchFamily="34" charset="0"/>
                <a:cs typeface="Calibri" panose="020F0502020204030204" pitchFamily="34" charset="0"/>
              </a:rPr>
              <a:t>average cost intensity</a:t>
            </a:r>
            <a:r>
              <a:rPr lang="en-US" sz="3000" dirty="0">
                <a:latin typeface="Calibri" panose="020F0502020204030204" pitchFamily="34" charset="0"/>
                <a:cs typeface="Calibri" panose="020F0502020204030204" pitchFamily="34" charset="0"/>
              </a:rPr>
              <a:t> of the whole distribution network.</a:t>
            </a:r>
            <a:br>
              <a:rPr lang="en-US" sz="3000" dirty="0">
                <a:latin typeface="Calibri" panose="020F0502020204030204" pitchFamily="34" charset="0"/>
                <a:cs typeface="Calibri" panose="020F0502020204030204" pitchFamily="34" charset="0"/>
              </a:rPr>
            </a:br>
            <a:r>
              <a:rPr lang="en-US" sz="3000" dirty="0">
                <a:latin typeface="Calibri" panose="020F0502020204030204" pitchFamily="34" charset="0"/>
                <a:cs typeface="Calibri" panose="020F0502020204030204" pitchFamily="34" charset="0"/>
              </a:rPr>
              <a:t>It is then used as a reference point to separate the </a:t>
            </a:r>
            <a:r>
              <a:rPr lang="en-US" sz="3000" b="1" dirty="0">
                <a:latin typeface="Calibri" panose="020F0502020204030204" pitchFamily="34" charset="0"/>
                <a:cs typeface="Calibri" panose="020F0502020204030204" pitchFamily="34" charset="0"/>
              </a:rPr>
              <a:t>Safety Zone</a:t>
            </a:r>
            <a:r>
              <a:rPr lang="en-US" sz="3000" dirty="0">
                <a:latin typeface="Calibri" panose="020F0502020204030204" pitchFamily="34" charset="0"/>
                <a:cs typeface="Calibri" panose="020F0502020204030204" pitchFamily="34" charset="0"/>
              </a:rPr>
              <a:t>, </a:t>
            </a:r>
            <a:r>
              <a:rPr lang="en-US" sz="3000" b="1" dirty="0">
                <a:latin typeface="Calibri" panose="020F0502020204030204" pitchFamily="34" charset="0"/>
                <a:cs typeface="Calibri" panose="020F0502020204030204" pitchFamily="34" charset="0"/>
              </a:rPr>
              <a:t>Cost Review Zone</a:t>
            </a:r>
            <a:r>
              <a:rPr lang="en-US" sz="3000" dirty="0">
                <a:latin typeface="Calibri" panose="020F0502020204030204" pitchFamily="34" charset="0"/>
                <a:cs typeface="Calibri" panose="020F0502020204030204" pitchFamily="34" charset="0"/>
              </a:rPr>
              <a:t>, and </a:t>
            </a:r>
            <a:r>
              <a:rPr lang="en-US" sz="3000" b="1" dirty="0">
                <a:latin typeface="Calibri" panose="020F0502020204030204" pitchFamily="34" charset="0"/>
                <a:cs typeface="Calibri" panose="020F0502020204030204" pitchFamily="34" charset="0"/>
              </a:rPr>
              <a:t>Danger Zone</a:t>
            </a:r>
            <a:r>
              <a:rPr lang="en-US" sz="3000" dirty="0">
                <a:latin typeface="Calibri" panose="020F0502020204030204" pitchFamily="34" charset="0"/>
                <a:cs typeface="Calibri" panose="020F0502020204030204" pitchFamily="34" charset="0"/>
              </a:rPr>
              <a:t>.</a:t>
            </a:r>
          </a:p>
          <a:p>
            <a:endParaRPr lang="pl-PL" dirty="0"/>
          </a:p>
        </p:txBody>
      </p:sp>
      <p:sp>
        <p:nvSpPr>
          <p:cNvPr id="4" name="Prostokąt 3"/>
          <p:cNvSpPr/>
          <p:nvPr/>
        </p:nvSpPr>
        <p:spPr>
          <a:xfrm>
            <a:off x="3640666" y="3594100"/>
            <a:ext cx="8001000" cy="901700"/>
          </a:xfrm>
          <a:prstGeom prst="rect">
            <a:avLst/>
          </a:prstGeom>
          <a:solidFill>
            <a:schemeClr val="accent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6" name="Prostokąt 5"/>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20"/>
          <p:cNvSpPr txBox="1"/>
          <p:nvPr/>
        </p:nvSpPr>
        <p:spPr>
          <a:xfrm>
            <a:off x="-14909" y="6058475"/>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A5AC1718-F075-649A-AC16-6EB56249F2D9}"/>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611076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9190832" y="5968999"/>
            <a:ext cx="2413000" cy="369332"/>
          </a:xfrm>
          <a:prstGeom prst="rect">
            <a:avLst/>
          </a:prstGeom>
          <a:solidFill>
            <a:schemeClr val="accent4">
              <a:lumMod val="60000"/>
              <a:lumOff val="40000"/>
            </a:schemeClr>
          </a:solidFill>
        </p:spPr>
        <p:txBody>
          <a:bodyPr wrap="square" rtlCol="0">
            <a:spAutoFit/>
          </a:bodyPr>
          <a:lstStyle/>
          <a:p>
            <a:pPr algn="ctr"/>
            <a:r>
              <a:rPr lang="pl-PL" b="1" dirty="0" err="1">
                <a:solidFill>
                  <a:schemeClr val="bg1"/>
                </a:solidFill>
                <a:latin typeface="Calibri" panose="020F0502020204030204" pitchFamily="34" charset="0"/>
                <a:cs typeface="Calibri" panose="020F0502020204030204" pitchFamily="34" charset="0"/>
              </a:rPr>
              <a:t>Example</a:t>
            </a:r>
            <a:endParaRPr lang="pl-PL" b="1" dirty="0">
              <a:solidFill>
                <a:schemeClr val="bg1"/>
              </a:solidFill>
              <a:latin typeface="Calibri" panose="020F0502020204030204" pitchFamily="34" charset="0"/>
              <a:cs typeface="Calibri" panose="020F0502020204030204" pitchFamily="34" charset="0"/>
            </a:endParaRPr>
          </a:p>
        </p:txBody>
      </p:sp>
      <p:sp>
        <p:nvSpPr>
          <p:cNvPr id="6"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pic>
        <p:nvPicPr>
          <p:cNvPr id="11" name="Symbol zastępczy zawartości 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35901" y="914210"/>
            <a:ext cx="7602831" cy="5020435"/>
          </a:xfrm>
        </p:spPr>
      </p:pic>
      <p:sp>
        <p:nvSpPr>
          <p:cNvPr id="12" name="Prostokąt 11"/>
          <p:cNvSpPr/>
          <p:nvPr/>
        </p:nvSpPr>
        <p:spPr>
          <a:xfrm>
            <a:off x="4533900" y="1244600"/>
            <a:ext cx="2882900" cy="4089400"/>
          </a:xfrm>
          <a:prstGeom prst="rect">
            <a:avLst/>
          </a:prstGeom>
          <a:solidFill>
            <a:schemeClr val="accent1">
              <a:lumMod val="75000"/>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Prostokąt 12"/>
          <p:cNvSpPr/>
          <p:nvPr/>
        </p:nvSpPr>
        <p:spPr>
          <a:xfrm>
            <a:off x="7416800" y="1244600"/>
            <a:ext cx="2959100" cy="4089400"/>
          </a:xfrm>
          <a:prstGeom prst="rect">
            <a:avLst/>
          </a:prstGeom>
          <a:solidFill>
            <a:srgbClr val="FFC000">
              <a:alpha val="2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rostokąt 13"/>
          <p:cNvSpPr/>
          <p:nvPr/>
        </p:nvSpPr>
        <p:spPr>
          <a:xfrm>
            <a:off x="10375900" y="1244600"/>
            <a:ext cx="812800" cy="4089400"/>
          </a:xfrm>
          <a:prstGeom prst="rect">
            <a:avLst/>
          </a:prstGeom>
          <a:solidFill>
            <a:srgbClr val="7030A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7"/>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20"/>
          <p:cNvSpPr txBox="1"/>
          <p:nvPr/>
        </p:nvSpPr>
        <p:spPr>
          <a:xfrm>
            <a:off x="0" y="6076721"/>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1705AA5-5A9A-F6F5-1EF2-7D2FE34A4453}"/>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657798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56000" y="190500"/>
            <a:ext cx="8153400" cy="6413500"/>
          </a:xfrm>
        </p:spPr>
        <p:txBody>
          <a:bodyPr>
            <a:normAutofit/>
          </a:bodyPr>
          <a:lstStyle/>
          <a:p>
            <a:pPr marL="0" indent="0">
              <a:buNone/>
            </a:pPr>
            <a:r>
              <a:rPr lang="pl-PL" sz="2600" b="1" dirty="0">
                <a:latin typeface="Calibri" panose="020F0502020204030204" pitchFamily="34" charset="0"/>
                <a:cs typeface="Calibri" panose="020F0502020204030204" pitchFamily="34" charset="0"/>
              </a:rPr>
              <a:t>5.3 </a:t>
            </a:r>
            <a:r>
              <a:rPr lang="en-US" sz="2600" dirty="0">
                <a:latin typeface="Calibri" panose="020F0502020204030204" pitchFamily="34" charset="0"/>
                <a:cs typeface="Calibri" panose="020F0502020204030204" pitchFamily="34" charset="0"/>
              </a:rPr>
              <a:t>Based on the efficiency zone map, identify the channels that fall into each zone.</a:t>
            </a:r>
            <a:br>
              <a:rPr lang="en-US" sz="2600" dirty="0">
                <a:latin typeface="Calibri" panose="020F0502020204030204" pitchFamily="34" charset="0"/>
                <a:cs typeface="Calibri" panose="020F0502020204030204" pitchFamily="34" charset="0"/>
              </a:rPr>
            </a:br>
            <a:r>
              <a:rPr lang="en-US" sz="2600" dirty="0">
                <a:latin typeface="Calibri" panose="020F0502020204030204" pitchFamily="34" charset="0"/>
                <a:cs typeface="Calibri" panose="020F0502020204030204" pitchFamily="34" charset="0"/>
              </a:rPr>
              <a:t>For the channels located in the Cost Review Zone and the Danger Zone, propose logistics solutions that could improve their performance and efficiency.</a:t>
            </a:r>
          </a:p>
          <a:p>
            <a:pPr marL="0" indent="0">
              <a:buNone/>
            </a:pPr>
            <a:r>
              <a:rPr lang="en-US" sz="2600" dirty="0">
                <a:latin typeface="Calibri" panose="020F0502020204030204" pitchFamily="34" charset="0"/>
                <a:cs typeface="Calibri" panose="020F0502020204030204" pitchFamily="34" charset="0"/>
              </a:rPr>
              <a:t>Examples of potential improvement areas may include:</a:t>
            </a:r>
          </a:p>
          <a:p>
            <a:r>
              <a:rPr lang="en-US" sz="2600" dirty="0">
                <a:latin typeface="Calibri" panose="020F0502020204030204" pitchFamily="34" charset="0"/>
                <a:cs typeface="Calibri" panose="020F0502020204030204" pitchFamily="34" charset="0"/>
              </a:rPr>
              <a:t>optimizing inventory levels,</a:t>
            </a:r>
          </a:p>
          <a:p>
            <a:r>
              <a:rPr lang="en-US" sz="2600" dirty="0">
                <a:latin typeface="Calibri" panose="020F0502020204030204" pitchFamily="34" charset="0"/>
                <a:cs typeface="Calibri" panose="020F0502020204030204" pitchFamily="34" charset="0"/>
              </a:rPr>
              <a:t>consolidating shipments,</a:t>
            </a:r>
          </a:p>
          <a:p>
            <a:r>
              <a:rPr lang="en-US" sz="2600" dirty="0">
                <a:latin typeface="Calibri" panose="020F0502020204030204" pitchFamily="34" charset="0"/>
                <a:cs typeface="Calibri" panose="020F0502020204030204" pitchFamily="34" charset="0"/>
              </a:rPr>
              <a:t>reducing unnecessary intermediaries,</a:t>
            </a:r>
          </a:p>
          <a:p>
            <a:r>
              <a:rPr lang="en-US" sz="2600" dirty="0">
                <a:latin typeface="Calibri" panose="020F0502020204030204" pitchFamily="34" charset="0"/>
                <a:cs typeface="Calibri" panose="020F0502020204030204" pitchFamily="34" charset="0"/>
              </a:rPr>
              <a:t>improving route planning and transport organization,</a:t>
            </a:r>
          </a:p>
          <a:p>
            <a:r>
              <a:rPr lang="en-US" sz="2600" dirty="0">
                <a:latin typeface="Calibri" panose="020F0502020204030204" pitchFamily="34" charset="0"/>
                <a:cs typeface="Calibri" panose="020F0502020204030204" pitchFamily="34" charset="0"/>
              </a:rPr>
              <a:t>negotiating better terms with logistics partners,</a:t>
            </a:r>
          </a:p>
          <a:p>
            <a:r>
              <a:rPr lang="en-US" sz="2600" dirty="0">
                <a:latin typeface="Calibri" panose="020F0502020204030204" pitchFamily="34" charset="0"/>
                <a:cs typeface="Calibri" panose="020F0502020204030204" pitchFamily="34" charset="0"/>
              </a:rPr>
              <a:t>redesigning the distribution network.</a:t>
            </a:r>
          </a:p>
          <a:p>
            <a:pPr marL="0" indent="0">
              <a:buNone/>
            </a:pPr>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0" y="608078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011E0E0-5F1D-07B5-91F1-633A9CFAC69C}"/>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984943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89868" y="965708"/>
            <a:ext cx="8017932" cy="5120640"/>
          </a:xfrm>
        </p:spPr>
        <p:txBody>
          <a:bodyPr>
            <a:normAutofit/>
          </a:bodyPr>
          <a:lstStyle/>
          <a:p>
            <a:r>
              <a:rPr lang="en-US" sz="2800" dirty="0">
                <a:latin typeface="Calibri" panose="020F0502020204030204" pitchFamily="34" charset="0"/>
                <a:cs typeface="Calibri" panose="020F0502020204030204" pitchFamily="34" charset="0"/>
              </a:rPr>
              <a:t>When proposing improvements, clearly explain why you selected specific logistics solutions.</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Your justification should show the connection between the channel’s weaknesses and the recommended actions.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53595"/>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14909" y="6058475"/>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B27AFB12-73B6-ABF0-6531-93E25A38D082}"/>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6999113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25920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en-US" sz="4400" dirty="0">
                <a:latin typeface="Calibri" panose="020F0502020204030204" pitchFamily="34" charset="0"/>
                <a:cs typeface="Calibri" panose="020F0502020204030204" pitchFamily="34" charset="0"/>
              </a:rPr>
              <a:t>Introduction to Distribution</a:t>
            </a:r>
            <a:endParaRPr lang="pl-PL" sz="44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r>
              <a:rPr lang="pl-PL" sz="3600" b="1" dirty="0">
                <a:solidFill>
                  <a:srgbClr val="FFFFFF"/>
                </a:solidFill>
                <a:latin typeface="Calibri" panose="020F0502020204030204" pitchFamily="34" charset="0"/>
                <a:cs typeface="Calibri" panose="020F0502020204030204" pitchFamily="34" charset="0"/>
              </a:rPr>
              <a:t>MODULE 1</a:t>
            </a:r>
          </a:p>
          <a:p>
            <a:r>
              <a:rPr lang="pl-PL" sz="3600" b="1" dirty="0">
                <a:solidFill>
                  <a:srgbClr val="FFFFFF"/>
                </a:solidFill>
                <a:latin typeface="Calibri" panose="020F0502020204030204" pitchFamily="34" charset="0"/>
                <a:cs typeface="Calibri" panose="020F0502020204030204" pitchFamily="34" charset="0"/>
              </a:rPr>
              <a:t>Part 3</a:t>
            </a:r>
          </a:p>
          <a:p>
            <a:pPr marL="342900" indent="-342900">
              <a:buFont typeface="Arial" panose="020B0604020202020204" pitchFamily="34" charset="0"/>
              <a:buChar char="•"/>
            </a:pPr>
            <a:endParaRPr lang="pl-PL" sz="2400" dirty="0">
              <a:solidFill>
                <a:srgbClr val="FFFFFF"/>
              </a:solidFill>
              <a:latin typeface="Calibri" panose="020F0502020204030204" pitchFamily="34" charset="0"/>
              <a:cs typeface="Calibri" panose="020F0502020204030204" pitchFamily="34" charset="0"/>
            </a:endParaRPr>
          </a:p>
          <a:p>
            <a:endParaRPr lang="pl-PL" sz="2400" b="1" dirty="0">
              <a:solidFill>
                <a:srgbClr val="FFFFFF"/>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1EFDD24E-865F-2F74-83A7-F84C81CF1356}"/>
              </a:ext>
            </a:extLst>
          </p:cNvPr>
          <p:cNvPicPr>
            <a:picLocks noChangeAspect="1"/>
          </p:cNvPicPr>
          <p:nvPr/>
        </p:nvPicPr>
        <p:blipFill>
          <a:blip r:embed="rId3"/>
          <a:stretch>
            <a:fillRect/>
          </a:stretch>
        </p:blipFill>
        <p:spPr>
          <a:xfrm>
            <a:off x="219075" y="5693386"/>
            <a:ext cx="5130312" cy="1098307"/>
          </a:xfrm>
          <a:prstGeom prst="rect">
            <a:avLst/>
          </a:prstGeom>
        </p:spPr>
      </p:pic>
    </p:spTree>
    <p:extLst>
      <p:ext uri="{BB962C8B-B14F-4D97-AF65-F5344CB8AC3E}">
        <p14:creationId xmlns:p14="http://schemas.microsoft.com/office/powerpoint/2010/main" val="3477103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01E37-27AA-C859-4623-0884F1474256}"/>
              </a:ext>
            </a:extLst>
          </p:cNvPr>
          <p:cNvSpPr>
            <a:spLocks noGrp="1"/>
          </p:cNvSpPr>
          <p:nvPr>
            <p:ph type="ctrTitle"/>
          </p:nvPr>
        </p:nvSpPr>
        <p:spPr/>
        <p:txBody>
          <a:bodyPr>
            <a:normAutofit/>
          </a:bodyPr>
          <a:lstStyle/>
          <a:p>
            <a:r>
              <a:rPr lang="en-US" sz="4400" dirty="0"/>
              <a:t>Evaluation of the effectiveness </a:t>
            </a:r>
            <a:r>
              <a:rPr lang="en-US" sz="4400"/>
              <a:t>of distribution channels </a:t>
            </a:r>
          </a:p>
        </p:txBody>
      </p:sp>
      <p:sp>
        <p:nvSpPr>
          <p:cNvPr id="3" name="Subtitle 2">
            <a:extLst>
              <a:ext uri="{FF2B5EF4-FFF2-40B4-BE49-F238E27FC236}">
                <a16:creationId xmlns:a16="http://schemas.microsoft.com/office/drawing/2014/main" id="{0054FE89-1C3F-0233-2625-E588DAAC88F9}"/>
              </a:ext>
            </a:extLst>
          </p:cNvPr>
          <p:cNvSpPr>
            <a:spLocks noGrp="1"/>
          </p:cNvSpPr>
          <p:nvPr>
            <p:ph type="subTitle" idx="1"/>
          </p:nvPr>
        </p:nvSpPr>
        <p:spPr/>
        <p:txBody>
          <a:bodyPr/>
          <a:lstStyle/>
          <a:p>
            <a:endParaRPr lang="en-US"/>
          </a:p>
        </p:txBody>
      </p:sp>
      <p:sp>
        <p:nvSpPr>
          <p:cNvPr id="5" name="TextBox 4">
            <a:extLst>
              <a:ext uri="{FF2B5EF4-FFF2-40B4-BE49-F238E27FC236}">
                <a16:creationId xmlns:a16="http://schemas.microsoft.com/office/drawing/2014/main" id="{30EDF54A-3F89-84E5-20A9-E4813FDA4DA6}"/>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1200201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802032" cy="5120640"/>
          </a:xfrm>
        </p:spPr>
        <p:txBody>
          <a:bodyPr>
            <a:normAutofit/>
          </a:bodyPr>
          <a:lstStyle/>
          <a:p>
            <a:pPr marL="0" indent="0">
              <a:buNone/>
            </a:pPr>
            <a:r>
              <a:rPr lang="en-US" sz="2800" b="1" dirty="0">
                <a:latin typeface="Calibri" panose="020F0502020204030204" pitchFamily="34" charset="0"/>
                <a:cs typeface="Calibri" panose="020F0502020204030204" pitchFamily="34" charset="0"/>
              </a:rPr>
              <a:t>Objective:</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Identify and evaluate the distribution channels of a fictional company, classify them, assess their effectiveness based on logistics and financial criteria, and create an efficiency zone map. </a:t>
            </a:r>
            <a:endParaRPr lang="pl-PL" sz="2800" dirty="0">
              <a:latin typeface="Calibri" panose="020F0502020204030204" pitchFamily="34" charset="0"/>
              <a:cs typeface="Calibri" panose="020F0502020204030204" pitchFamily="34" charset="0"/>
            </a:endParaRPr>
          </a:p>
        </p:txBody>
      </p:sp>
      <p:sp>
        <p:nvSpPr>
          <p:cNvPr id="4" name="Prostokąt 3"/>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20"/>
          <p:cNvSpPr txBox="1"/>
          <p:nvPr/>
        </p:nvSpPr>
        <p:spPr>
          <a:xfrm>
            <a:off x="-29817"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5" name="Prostokąt 4"/>
          <p:cNvSpPr/>
          <p:nvPr/>
        </p:nvSpPr>
        <p:spPr>
          <a:xfrm>
            <a:off x="4050774" y="6111357"/>
            <a:ext cx="7763402" cy="461665"/>
          </a:xfrm>
          <a:prstGeom prst="rect">
            <a:avLst/>
          </a:prstGeom>
        </p:spPr>
        <p:txBody>
          <a:bodyPr wrap="square">
            <a:spAutoFit/>
          </a:bodyPr>
          <a:lstStyle/>
          <a:p>
            <a:pPr algn="r"/>
            <a:r>
              <a:rPr lang="pl-PL" sz="1200" dirty="0">
                <a:latin typeface="Calibri" panose="020F0502020204030204" pitchFamily="34" charset="0"/>
                <a:cs typeface="Calibri" panose="020F0502020204030204" pitchFamily="34" charset="0"/>
              </a:rPr>
              <a:t>M. </a:t>
            </a:r>
            <a:r>
              <a:rPr lang="pl-PL" sz="1200" dirty="0" err="1">
                <a:latin typeface="Calibri" panose="020F0502020204030204" pitchFamily="34" charset="0"/>
                <a:cs typeface="Calibri" panose="020F0502020204030204" pitchFamily="34" charset="0"/>
              </a:rPr>
              <a:t>Odlanicka-Poczobutt</a:t>
            </a:r>
            <a:r>
              <a:rPr lang="pl-PL" sz="1200" dirty="0">
                <a:latin typeface="Calibri" panose="020F0502020204030204" pitchFamily="34" charset="0"/>
                <a:cs typeface="Calibri" panose="020F0502020204030204" pitchFamily="34" charset="0"/>
              </a:rPr>
              <a:t>, E. Brodnicka: Wyznaczanie stref efektywności kanałów dystrybucji na przykładzie wybranego producenta artykułów spożywczych </a:t>
            </a:r>
          </a:p>
        </p:txBody>
      </p:sp>
      <p:sp>
        <p:nvSpPr>
          <p:cNvPr id="7" name="Prostokąt 6"/>
          <p:cNvSpPr/>
          <p:nvPr/>
        </p:nvSpPr>
        <p:spPr>
          <a:xfrm>
            <a:off x="8133876" y="5890998"/>
            <a:ext cx="3432093" cy="276999"/>
          </a:xfrm>
          <a:prstGeom prst="rect">
            <a:avLst/>
          </a:prstGeom>
        </p:spPr>
        <p:txBody>
          <a:bodyPr wrap="none">
            <a:spAutoFit/>
          </a:bodyPr>
          <a:lstStyle/>
          <a:p>
            <a:r>
              <a:rPr lang="en-US" sz="1200" dirty="0">
                <a:latin typeface="Calibri" panose="020F0502020204030204" pitchFamily="34" charset="0"/>
                <a:cs typeface="Calibri" panose="020F0502020204030204" pitchFamily="34" charset="0"/>
              </a:rPr>
              <a:t>The assignment was created on the basis of article</a:t>
            </a:r>
            <a:r>
              <a:rPr lang="pl-PL" sz="1200" dirty="0">
                <a:latin typeface="Calibri" panose="020F0502020204030204" pitchFamily="34" charset="0"/>
                <a:cs typeface="Calibri" panose="020F0502020204030204" pitchFamily="34" charset="0"/>
              </a:rPr>
              <a:t>:</a:t>
            </a:r>
          </a:p>
        </p:txBody>
      </p:sp>
      <p:sp>
        <p:nvSpPr>
          <p:cNvPr id="9" name="TextBox 8">
            <a:extLst>
              <a:ext uri="{FF2B5EF4-FFF2-40B4-BE49-F238E27FC236}">
                <a16:creationId xmlns:a16="http://schemas.microsoft.com/office/drawing/2014/main" id="{DDF3CAA8-5C24-7ED6-C53A-A17556BDDEDC}"/>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472819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63932" cy="5282692"/>
          </a:xfrm>
        </p:spPr>
        <p:txBody>
          <a:bodyPr>
            <a:normAutofit lnSpcReduction="10000"/>
          </a:bodyPr>
          <a:lstStyle/>
          <a:p>
            <a:pPr marL="0" indent="0">
              <a:buNone/>
            </a:pPr>
            <a:r>
              <a:rPr lang="en-US" sz="2800" b="1" u="sng" dirty="0">
                <a:latin typeface="Calibri" panose="020F0502020204030204" pitchFamily="34" charset="0"/>
                <a:cs typeface="Calibri" panose="020F0502020204030204" pitchFamily="34" charset="0"/>
              </a:rPr>
              <a:t>Step 1: Create a fictional company</a:t>
            </a:r>
            <a:endParaRPr lang="pl-PL" sz="2800" b="1" u="sng" dirty="0">
              <a:latin typeface="Calibri" panose="020F0502020204030204" pitchFamily="34" charset="0"/>
              <a:cs typeface="Calibri" panose="020F0502020204030204" pitchFamily="34" charset="0"/>
            </a:endParaRPr>
          </a:p>
          <a:p>
            <a:pPr marL="0" indent="0">
              <a:buNone/>
            </a:pPr>
            <a:r>
              <a:rPr lang="en-US" sz="2800" b="1" dirty="0">
                <a:latin typeface="Calibri" panose="020F0502020204030204" pitchFamily="34" charset="0"/>
                <a:cs typeface="Calibri" panose="020F0502020204030204" pitchFamily="34" charset="0"/>
              </a:rPr>
              <a:t>Instructions:</a:t>
            </a:r>
            <a:endParaRPr lang="en-US" sz="2800" dirty="0">
              <a:latin typeface="Calibri" panose="020F0502020204030204" pitchFamily="34" charset="0"/>
              <a:cs typeface="Calibri" panose="020F0502020204030204" pitchFamily="34" charset="0"/>
            </a:endParaRPr>
          </a:p>
          <a:p>
            <a:pPr marL="0" indent="0">
              <a:buNone/>
            </a:pPr>
            <a:r>
              <a:rPr lang="pl-PL" sz="2800" dirty="0">
                <a:latin typeface="Calibri" panose="020F0502020204030204" pitchFamily="34" charset="0"/>
                <a:cs typeface="Calibri" panose="020F0502020204030204" pitchFamily="34" charset="0"/>
              </a:rPr>
              <a:t>1.1 </a:t>
            </a:r>
            <a:r>
              <a:rPr lang="en-US" sz="2800" dirty="0">
                <a:latin typeface="Calibri" panose="020F0502020204030204" pitchFamily="34" charset="0"/>
                <a:cs typeface="Calibri" panose="020F0502020204030204" pitchFamily="34" charset="0"/>
              </a:rPr>
              <a:t>Invent a name for your company and choose the type of products (e.g., pasta, beverages, cosmetics, clothing).</a:t>
            </a:r>
          </a:p>
          <a:p>
            <a:pPr marL="0" indent="0">
              <a:buNone/>
            </a:pPr>
            <a:r>
              <a:rPr lang="pl-PL" sz="2800" dirty="0">
                <a:latin typeface="Calibri" panose="020F0502020204030204" pitchFamily="34" charset="0"/>
                <a:cs typeface="Calibri" panose="020F0502020204030204" pitchFamily="34" charset="0"/>
              </a:rPr>
              <a:t>1.2. </a:t>
            </a:r>
            <a:r>
              <a:rPr lang="en-US" sz="2800" dirty="0">
                <a:latin typeface="Calibri" panose="020F0502020204030204" pitchFamily="34" charset="0"/>
                <a:cs typeface="Calibri" panose="020F0502020204030204" pitchFamily="34" charset="0"/>
              </a:rPr>
              <a:t>Determine the number of distribution channels to </a:t>
            </a:r>
            <a:r>
              <a:rPr lang="pl-PL" sz="2800" dirty="0" err="1">
                <a:latin typeface="Calibri" panose="020F0502020204030204" pitchFamily="34" charset="0"/>
                <a:cs typeface="Calibri" panose="020F0502020204030204" pitchFamily="34" charset="0"/>
              </a:rPr>
              <a:t>final</a:t>
            </a:r>
            <a:r>
              <a:rPr lang="en-US" sz="2800" dirty="0">
                <a:latin typeface="Calibri" panose="020F0502020204030204" pitchFamily="34" charset="0"/>
                <a:cs typeface="Calibri" panose="020F0502020204030204" pitchFamily="34" charset="0"/>
              </a:rPr>
              <a:t> customers (at least 4–6 channels).</a:t>
            </a:r>
          </a:p>
          <a:p>
            <a:pPr marL="0" indent="0">
              <a:buNone/>
            </a:pPr>
            <a:r>
              <a:rPr lang="pl-PL" sz="2800" dirty="0">
                <a:latin typeface="Calibri" panose="020F0502020204030204" pitchFamily="34" charset="0"/>
                <a:cs typeface="Calibri" panose="020F0502020204030204" pitchFamily="34" charset="0"/>
              </a:rPr>
              <a:t>1.3. </a:t>
            </a:r>
            <a:r>
              <a:rPr lang="en-US" sz="2800" dirty="0">
                <a:latin typeface="Calibri" panose="020F0502020204030204" pitchFamily="34" charset="0"/>
                <a:cs typeface="Calibri" panose="020F0502020204030204" pitchFamily="34" charset="0"/>
              </a:rPr>
              <a:t>Draw a </a:t>
            </a:r>
            <a:r>
              <a:rPr lang="en-US" sz="2800" b="1" dirty="0">
                <a:latin typeface="Calibri" panose="020F0502020204030204" pitchFamily="34" charset="0"/>
                <a:cs typeface="Calibri" panose="020F0502020204030204" pitchFamily="34" charset="0"/>
              </a:rPr>
              <a:t>logistics flow chart</a:t>
            </a:r>
            <a:r>
              <a:rPr lang="en-US" sz="2800" dirty="0">
                <a:latin typeface="Calibri" panose="020F0502020204030204" pitchFamily="34" charset="0"/>
                <a:cs typeface="Calibri" panose="020F0502020204030204" pitchFamily="34" charset="0"/>
              </a:rPr>
              <a:t> for your channels</a:t>
            </a:r>
            <a:r>
              <a:rPr lang="pl-PL" sz="2800" dirty="0">
                <a:latin typeface="Calibri" panose="020F0502020204030204" pitchFamily="34" charset="0"/>
                <a:cs typeface="Calibri" panose="020F0502020204030204" pitchFamily="34" charset="0"/>
              </a:rPr>
              <a:t> - </a:t>
            </a:r>
            <a:r>
              <a:rPr lang="en-US" sz="2800" dirty="0">
                <a:latin typeface="Calibri" panose="020F0502020204030204" pitchFamily="34" charset="0"/>
                <a:cs typeface="Calibri" panose="020F0502020204030204" pitchFamily="34" charset="0"/>
              </a:rPr>
              <a:t>a visual representation of how your products move from the producer to the final customer. It helps you understand the flow of goods, the role of intermediaries, and the complexity of each distribution channel.</a:t>
            </a:r>
          </a:p>
          <a:p>
            <a:pPr marL="0" indent="0">
              <a:buNone/>
            </a:pPr>
            <a:endParaRPr lang="pl-PL"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4" name="Prostokąt 3"/>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2749" y="5885190"/>
            <a:ext cx="3431749"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F2C5D26-5ABB-3FB0-35D0-EDF17E47BF20}"/>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13639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840132" cy="5120640"/>
          </a:xfrm>
        </p:spPr>
        <p:txBody>
          <a:bodyPr>
            <a:normAutofit/>
          </a:bodyPr>
          <a:lstStyle/>
          <a:p>
            <a:pPr marL="0" indent="0">
              <a:buNone/>
            </a:pPr>
            <a:r>
              <a:rPr lang="pl-PL" sz="2800" dirty="0">
                <a:latin typeface="Calibri" panose="020F0502020204030204" pitchFamily="34" charset="0"/>
                <a:cs typeface="Calibri" panose="020F0502020204030204" pitchFamily="34" charset="0"/>
              </a:rPr>
              <a:t>1.3a)</a:t>
            </a:r>
            <a:r>
              <a:rPr lang="pl-PL" sz="2800" b="1" dirty="0">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Identify all steps</a:t>
            </a:r>
            <a:r>
              <a:rPr lang="en-US" sz="2800" dirty="0">
                <a:latin typeface="Calibri" panose="020F0502020204030204" pitchFamily="34" charset="0"/>
                <a:cs typeface="Calibri" panose="020F0502020204030204" pitchFamily="34" charset="0"/>
              </a:rPr>
              <a:t> in the distribution of your product:</a:t>
            </a:r>
          </a:p>
          <a:p>
            <a:pPr lvl="1"/>
            <a:r>
              <a:rPr lang="pl-PL" sz="2800" dirty="0">
                <a:latin typeface="Calibri" panose="020F0502020204030204" pitchFamily="34" charset="0"/>
                <a:cs typeface="Calibri" panose="020F0502020204030204" pitchFamily="34" charset="0"/>
              </a:rPr>
              <a:t>s</a:t>
            </a:r>
            <a:r>
              <a:rPr lang="en-US" sz="2800" dirty="0">
                <a:latin typeface="Calibri" panose="020F0502020204030204" pitchFamily="34" charset="0"/>
                <a:cs typeface="Calibri" panose="020F0502020204030204" pitchFamily="34" charset="0"/>
              </a:rPr>
              <a:t>tart with the </a:t>
            </a:r>
            <a:r>
              <a:rPr lang="pl-PL" sz="2800" b="1" dirty="0">
                <a:latin typeface="Calibri" panose="020F0502020204030204" pitchFamily="34" charset="0"/>
                <a:cs typeface="Calibri" panose="020F0502020204030204" pitchFamily="34" charset="0"/>
              </a:rPr>
              <a:t>p</a:t>
            </a:r>
            <a:r>
              <a:rPr lang="en-US" sz="2800" b="1" dirty="0" err="1">
                <a:latin typeface="Calibri" panose="020F0502020204030204" pitchFamily="34" charset="0"/>
                <a:cs typeface="Calibri" panose="020F0502020204030204" pitchFamily="34" charset="0"/>
              </a:rPr>
              <a:t>roducer</a:t>
            </a:r>
            <a:r>
              <a:rPr lang="en-US" sz="2800" b="1" dirty="0">
                <a:latin typeface="Calibri" panose="020F0502020204030204" pitchFamily="34" charset="0"/>
                <a:cs typeface="Calibri" panose="020F0502020204030204" pitchFamily="34" charset="0"/>
              </a:rPr>
              <a:t> / </a:t>
            </a:r>
            <a:r>
              <a:rPr lang="pl-PL" sz="2800" b="1" dirty="0">
                <a:latin typeface="Calibri" panose="020F0502020204030204" pitchFamily="34" charset="0"/>
                <a:cs typeface="Calibri" panose="020F0502020204030204" pitchFamily="34" charset="0"/>
              </a:rPr>
              <a:t>m</a:t>
            </a:r>
            <a:r>
              <a:rPr lang="en-US" sz="2800" b="1" dirty="0" err="1">
                <a:latin typeface="Calibri" panose="020F0502020204030204" pitchFamily="34" charset="0"/>
                <a:cs typeface="Calibri" panose="020F0502020204030204" pitchFamily="34" charset="0"/>
              </a:rPr>
              <a:t>anufacturer</a:t>
            </a:r>
            <a:endParaRPr lang="en-US" sz="2800" dirty="0">
              <a:latin typeface="Calibri" panose="020F0502020204030204" pitchFamily="34" charset="0"/>
              <a:cs typeface="Calibri" panose="020F0502020204030204" pitchFamily="34" charset="0"/>
            </a:endParaRPr>
          </a:p>
          <a:p>
            <a:pPr lvl="1"/>
            <a:r>
              <a:rPr lang="pl-PL" sz="2800" dirty="0">
                <a:latin typeface="Calibri" panose="020F0502020204030204" pitchFamily="34" charset="0"/>
                <a:cs typeface="Calibri" panose="020F0502020204030204" pitchFamily="34" charset="0"/>
              </a:rPr>
              <a:t>i</a:t>
            </a:r>
            <a:r>
              <a:rPr lang="en-US" sz="2800" dirty="0" err="1">
                <a:latin typeface="Calibri" panose="020F0502020204030204" pitchFamily="34" charset="0"/>
                <a:cs typeface="Calibri" panose="020F0502020204030204" pitchFamily="34" charset="0"/>
              </a:rPr>
              <a:t>nclude</a:t>
            </a:r>
            <a:r>
              <a:rPr lang="en-US" sz="2800" dirty="0">
                <a:latin typeface="Calibri" panose="020F0502020204030204" pitchFamily="34" charset="0"/>
                <a:cs typeface="Calibri" panose="020F0502020204030204" pitchFamily="34" charset="0"/>
              </a:rPr>
              <a:t> all intermediaries such as </a:t>
            </a:r>
            <a:r>
              <a:rPr lang="pl-PL" sz="2800" b="1" dirty="0">
                <a:latin typeface="Calibri" panose="020F0502020204030204" pitchFamily="34" charset="0"/>
                <a:cs typeface="Calibri" panose="020F0502020204030204" pitchFamily="34" charset="0"/>
              </a:rPr>
              <a:t>d</a:t>
            </a:r>
            <a:r>
              <a:rPr lang="en-US" sz="2800" b="1" dirty="0" err="1">
                <a:latin typeface="Calibri" panose="020F0502020204030204" pitchFamily="34" charset="0"/>
                <a:cs typeface="Calibri" panose="020F0502020204030204" pitchFamily="34" charset="0"/>
              </a:rPr>
              <a:t>istributors</a:t>
            </a:r>
            <a:r>
              <a:rPr lang="en-US" sz="2800" b="1" dirty="0">
                <a:latin typeface="Calibri" panose="020F0502020204030204" pitchFamily="34" charset="0"/>
                <a:cs typeface="Calibri" panose="020F0502020204030204" pitchFamily="34" charset="0"/>
              </a:rPr>
              <a:t>, </a:t>
            </a:r>
            <a:r>
              <a:rPr lang="pl-PL" sz="2800" b="1" dirty="0">
                <a:latin typeface="Calibri" panose="020F0502020204030204" pitchFamily="34" charset="0"/>
                <a:cs typeface="Calibri" panose="020F0502020204030204" pitchFamily="34" charset="0"/>
              </a:rPr>
              <a:t>w</a:t>
            </a:r>
            <a:r>
              <a:rPr lang="en-US" sz="2800" b="1" dirty="0" err="1">
                <a:latin typeface="Calibri" panose="020F0502020204030204" pitchFamily="34" charset="0"/>
                <a:cs typeface="Calibri" panose="020F0502020204030204" pitchFamily="34" charset="0"/>
              </a:rPr>
              <a:t>holesalers</a:t>
            </a:r>
            <a:r>
              <a:rPr lang="en-US" sz="2800" b="1" dirty="0">
                <a:latin typeface="Calibri" panose="020F0502020204030204" pitchFamily="34" charset="0"/>
                <a:cs typeface="Calibri" panose="020F0502020204030204" pitchFamily="34" charset="0"/>
              </a:rPr>
              <a:t>, </a:t>
            </a:r>
            <a:r>
              <a:rPr lang="pl-PL" sz="2800" b="1" dirty="0">
                <a:latin typeface="Calibri" panose="020F0502020204030204" pitchFamily="34" charset="0"/>
                <a:cs typeface="Calibri" panose="020F0502020204030204" pitchFamily="34" charset="0"/>
              </a:rPr>
              <a:t>r</a:t>
            </a:r>
            <a:r>
              <a:rPr lang="en-US" sz="2800" b="1" dirty="0" err="1">
                <a:latin typeface="Calibri" panose="020F0502020204030204" pitchFamily="34" charset="0"/>
                <a:cs typeface="Calibri" panose="020F0502020204030204" pitchFamily="34" charset="0"/>
              </a:rPr>
              <a:t>etailers</a:t>
            </a:r>
            <a:r>
              <a:rPr lang="en-US" sz="2800" b="1" dirty="0">
                <a:latin typeface="Calibri" panose="020F0502020204030204" pitchFamily="34" charset="0"/>
                <a:cs typeface="Calibri" panose="020F0502020204030204" pitchFamily="34" charset="0"/>
              </a:rPr>
              <a:t>, </a:t>
            </a:r>
            <a:r>
              <a:rPr lang="pl-PL" sz="2800" b="1" dirty="0">
                <a:latin typeface="Calibri" panose="020F0502020204030204" pitchFamily="34" charset="0"/>
                <a:cs typeface="Calibri" panose="020F0502020204030204" pitchFamily="34" charset="0"/>
              </a:rPr>
              <a:t>a</a:t>
            </a:r>
            <a:r>
              <a:rPr lang="en-US" sz="2800" b="1" dirty="0">
                <a:latin typeface="Calibri" panose="020F0502020204030204" pitchFamily="34" charset="0"/>
                <a:cs typeface="Calibri" panose="020F0502020204030204" pitchFamily="34" charset="0"/>
              </a:rPr>
              <a:t>gents</a:t>
            </a:r>
            <a:r>
              <a:rPr lang="en-US" sz="2800" dirty="0">
                <a:latin typeface="Calibri" panose="020F0502020204030204" pitchFamily="34" charset="0"/>
                <a:cs typeface="Calibri" panose="020F0502020204030204" pitchFamily="34" charset="0"/>
              </a:rPr>
              <a:t>.</a:t>
            </a:r>
          </a:p>
          <a:p>
            <a:pPr lvl="1"/>
            <a:r>
              <a:rPr lang="pl-PL" sz="2800" dirty="0" err="1">
                <a:latin typeface="Calibri" panose="020F0502020204030204" pitchFamily="34" charset="0"/>
                <a:cs typeface="Calibri" panose="020F0502020204030204" pitchFamily="34" charset="0"/>
              </a:rPr>
              <a:t>ed</a:t>
            </a:r>
            <a:r>
              <a:rPr lang="en-US" sz="2800" dirty="0" err="1">
                <a:latin typeface="Calibri" panose="020F0502020204030204" pitchFamily="34" charset="0"/>
                <a:cs typeface="Calibri" panose="020F0502020204030204" pitchFamily="34" charset="0"/>
              </a:rPr>
              <a:t>nd</a:t>
            </a:r>
            <a:r>
              <a:rPr lang="en-US" sz="2800" dirty="0">
                <a:latin typeface="Calibri" panose="020F0502020204030204" pitchFamily="34" charset="0"/>
                <a:cs typeface="Calibri" panose="020F0502020204030204" pitchFamily="34" charset="0"/>
              </a:rPr>
              <a:t> with the </a:t>
            </a:r>
            <a:r>
              <a:rPr lang="pl-PL" sz="2800" b="1" dirty="0">
                <a:latin typeface="Calibri" panose="020F0502020204030204" pitchFamily="34" charset="0"/>
                <a:cs typeface="Calibri" panose="020F0502020204030204" pitchFamily="34" charset="0"/>
              </a:rPr>
              <a:t>f</a:t>
            </a:r>
            <a:r>
              <a:rPr lang="en-US" sz="2800" b="1" dirty="0" err="1">
                <a:latin typeface="Calibri" panose="020F0502020204030204" pitchFamily="34" charset="0"/>
                <a:cs typeface="Calibri" panose="020F0502020204030204" pitchFamily="34" charset="0"/>
              </a:rPr>
              <a:t>inal</a:t>
            </a:r>
            <a:r>
              <a:rPr lang="en-US" sz="2800" b="1" dirty="0">
                <a:latin typeface="Calibri" panose="020F0502020204030204" pitchFamily="34" charset="0"/>
                <a:cs typeface="Calibri" panose="020F0502020204030204" pitchFamily="34" charset="0"/>
              </a:rPr>
              <a:t> </a:t>
            </a:r>
            <a:r>
              <a:rPr lang="pl-PL" sz="2800" b="1" dirty="0">
                <a:latin typeface="Calibri" panose="020F0502020204030204" pitchFamily="34" charset="0"/>
                <a:cs typeface="Calibri" panose="020F0502020204030204" pitchFamily="34" charset="0"/>
              </a:rPr>
              <a:t>c</a:t>
            </a:r>
            <a:r>
              <a:rPr lang="en-US" sz="2800" b="1" dirty="0" err="1">
                <a:latin typeface="Calibri" panose="020F0502020204030204" pitchFamily="34" charset="0"/>
                <a:cs typeface="Calibri" panose="020F0502020204030204" pitchFamily="34" charset="0"/>
              </a:rPr>
              <a:t>ustomer</a:t>
            </a:r>
            <a:r>
              <a:rPr lang="en-US" sz="2800" dirty="0">
                <a:latin typeface="Calibri" panose="020F0502020204030204" pitchFamily="34" charset="0"/>
                <a:cs typeface="Calibri" panose="020F0502020204030204" pitchFamily="34" charset="0"/>
              </a:rPr>
              <a:t> (individual or business).</a:t>
            </a:r>
          </a:p>
          <a:p>
            <a:pPr marL="0" indent="0">
              <a:buNone/>
            </a:pPr>
            <a:r>
              <a:rPr lang="pl-PL" sz="2800" dirty="0">
                <a:latin typeface="Calibri" panose="020F0502020204030204" pitchFamily="34" charset="0"/>
                <a:cs typeface="Calibri" panose="020F0502020204030204" pitchFamily="34" charset="0"/>
              </a:rPr>
              <a:t>1.3b) </a:t>
            </a:r>
            <a:r>
              <a:rPr lang="en-US" sz="2800" b="1" dirty="0">
                <a:latin typeface="Calibri" panose="020F0502020204030204" pitchFamily="34" charset="0"/>
                <a:cs typeface="Calibri" panose="020F0502020204030204" pitchFamily="34" charset="0"/>
              </a:rPr>
              <a:t>Represent each step as a box</a:t>
            </a:r>
            <a:r>
              <a:rPr lang="en-US" sz="2800" dirty="0">
                <a:latin typeface="Calibri" panose="020F0502020204030204" pitchFamily="34" charset="0"/>
                <a:cs typeface="Calibri" panose="020F0502020204030204" pitchFamily="34" charset="0"/>
              </a:rPr>
              <a:t> or node.</a:t>
            </a:r>
          </a:p>
          <a:p>
            <a:pPr marL="0" indent="0">
              <a:buNone/>
            </a:pPr>
            <a:r>
              <a:rPr lang="pl-PL" sz="2800" dirty="0">
                <a:latin typeface="Calibri" panose="020F0502020204030204" pitchFamily="34" charset="0"/>
                <a:cs typeface="Calibri" panose="020F0502020204030204" pitchFamily="34" charset="0"/>
              </a:rPr>
              <a:t>1.3c)</a:t>
            </a:r>
            <a:r>
              <a:rPr lang="pl-PL" sz="2800" b="1" dirty="0">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Use arrows to show the flow of goods</a:t>
            </a:r>
            <a:r>
              <a:rPr lang="en-US" sz="2800" dirty="0">
                <a:latin typeface="Calibri" panose="020F0502020204030204" pitchFamily="34" charset="0"/>
                <a:cs typeface="Calibri" panose="020F0502020204030204" pitchFamily="34" charset="0"/>
              </a:rPr>
              <a:t> from one step to the next</a:t>
            </a:r>
            <a:r>
              <a:rPr lang="pl-PL" sz="2800" dirty="0">
                <a:latin typeface="Calibri" panose="020F0502020204030204" pitchFamily="34" charset="0"/>
                <a:cs typeface="Calibri" panose="020F0502020204030204" pitchFamily="34" charset="0"/>
              </a:rPr>
              <a:t> - a</a:t>
            </a:r>
            <a:r>
              <a:rPr lang="en-US" sz="2800" dirty="0" err="1">
                <a:latin typeface="Calibri" panose="020F0502020204030204" pitchFamily="34" charset="0"/>
                <a:cs typeface="Calibri" panose="020F0502020204030204" pitchFamily="34" charset="0"/>
              </a:rPr>
              <a:t>rrows</a:t>
            </a:r>
            <a:r>
              <a:rPr lang="en-US" sz="2800" dirty="0">
                <a:latin typeface="Calibri" panose="020F0502020204030204" pitchFamily="34" charset="0"/>
                <a:cs typeface="Calibri" panose="020F0502020204030204" pitchFamily="34" charset="0"/>
              </a:rPr>
              <a:t> indicate the direction of product movement.</a:t>
            </a:r>
          </a:p>
          <a:p>
            <a:endParaRPr lang="pl-PL" dirty="0"/>
          </a:p>
        </p:txBody>
      </p:sp>
      <p:sp>
        <p:nvSpPr>
          <p:cNvPr id="4"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5" name="Prostokąt 4"/>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2749" y="613919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B95C2DB4-A9E8-33D3-429B-B51663FA465E}"/>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3494576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lnSpcReduction="10000"/>
          </a:bodyPr>
          <a:lstStyle/>
          <a:p>
            <a:pPr marL="0" indent="0">
              <a:buNone/>
            </a:pPr>
            <a:r>
              <a:rPr lang="pl-PL" sz="2800" dirty="0">
                <a:latin typeface="Calibri" panose="020F0502020204030204" pitchFamily="34" charset="0"/>
                <a:cs typeface="Calibri" panose="020F0502020204030204" pitchFamily="34" charset="0"/>
              </a:rPr>
              <a:t>1.4. </a:t>
            </a:r>
            <a:r>
              <a:rPr lang="en-US" sz="2800" dirty="0">
                <a:latin typeface="Calibri" panose="020F0502020204030204" pitchFamily="34" charset="0"/>
                <a:cs typeface="Calibri" panose="020F0502020204030204" pitchFamily="34" charset="0"/>
              </a:rPr>
              <a:t>For each channel, indicate</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its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type</a:t>
            </a:r>
            <a:r>
              <a:rPr lang="pl-PL" sz="2800" dirty="0">
                <a:latin typeface="Calibri" panose="020F0502020204030204" pitchFamily="34" charset="0"/>
                <a:cs typeface="Calibri" panose="020F0502020204030204" pitchFamily="34" charset="0"/>
              </a:rPr>
              <a:t> and </a:t>
            </a:r>
            <a:r>
              <a:rPr lang="pl-PL" sz="2800" dirty="0" err="1">
                <a:latin typeface="Calibri" panose="020F0502020204030204" pitchFamily="34" charset="0"/>
                <a:cs typeface="Calibri" panose="020F0502020204030204" pitchFamily="34" charset="0"/>
              </a:rPr>
              <a:t>justify</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your</a:t>
            </a:r>
            <a:r>
              <a:rPr lang="pl-PL" sz="2800" dirty="0">
                <a:latin typeface="Calibri" panose="020F0502020204030204" pitchFamily="34" charset="0"/>
                <a:cs typeface="Calibri" panose="020F0502020204030204" pitchFamily="34" charset="0"/>
              </a:rPr>
              <a:t> choice</a:t>
            </a:r>
            <a:r>
              <a:rPr lang="en-US" sz="2800" dirty="0">
                <a:latin typeface="Calibri" panose="020F0502020204030204" pitchFamily="34" charset="0"/>
                <a:cs typeface="Calibri" panose="020F0502020204030204" pitchFamily="34" charset="0"/>
              </a:rPr>
              <a:t>:</a:t>
            </a:r>
          </a:p>
          <a:p>
            <a:pPr lvl="1"/>
            <a:r>
              <a:rPr lang="en-US" sz="2600" dirty="0">
                <a:latin typeface="Calibri" panose="020F0502020204030204" pitchFamily="34" charset="0"/>
                <a:cs typeface="Calibri" panose="020F0502020204030204" pitchFamily="34" charset="0"/>
              </a:rPr>
              <a:t>whether it is </a:t>
            </a:r>
            <a:r>
              <a:rPr lang="en-US" sz="2600" b="1" dirty="0">
                <a:latin typeface="Calibri" panose="020F0502020204030204" pitchFamily="34" charset="0"/>
                <a:cs typeface="Calibri" panose="020F0502020204030204" pitchFamily="34" charset="0"/>
              </a:rPr>
              <a:t>direct or indirect</a:t>
            </a:r>
            <a:r>
              <a:rPr lang="en-US" sz="2600" dirty="0">
                <a:latin typeface="Calibri" panose="020F0502020204030204" pitchFamily="34" charset="0"/>
                <a:cs typeface="Calibri" panose="020F0502020204030204" pitchFamily="34" charset="0"/>
              </a:rPr>
              <a:t>,</a:t>
            </a:r>
          </a:p>
          <a:p>
            <a:pPr lvl="1"/>
            <a:r>
              <a:rPr lang="en-US" sz="2600" b="1" dirty="0">
                <a:latin typeface="Calibri" panose="020F0502020204030204" pitchFamily="34" charset="0"/>
                <a:cs typeface="Calibri" panose="020F0502020204030204" pitchFamily="34" charset="0"/>
              </a:rPr>
              <a:t>short/long</a:t>
            </a:r>
            <a:r>
              <a:rPr lang="en-US" sz="2600" dirty="0">
                <a:latin typeface="Calibri" panose="020F0502020204030204" pitchFamily="34" charset="0"/>
                <a:cs typeface="Calibri" panose="020F0502020204030204" pitchFamily="34" charset="0"/>
              </a:rPr>
              <a:t>,</a:t>
            </a:r>
          </a:p>
          <a:p>
            <a:pPr lvl="1"/>
            <a:r>
              <a:rPr lang="en-US" sz="2600" b="1" dirty="0">
                <a:latin typeface="Calibri" panose="020F0502020204030204" pitchFamily="34" charset="0"/>
                <a:cs typeface="Calibri" panose="020F0502020204030204" pitchFamily="34" charset="0"/>
              </a:rPr>
              <a:t>narrow/wide</a:t>
            </a:r>
            <a:r>
              <a:rPr lang="en-US" sz="2600" dirty="0">
                <a:latin typeface="Calibri" panose="020F0502020204030204" pitchFamily="34" charset="0"/>
                <a:cs typeface="Calibri" panose="020F0502020204030204" pitchFamily="34" charset="0"/>
              </a:rPr>
              <a:t>,</a:t>
            </a:r>
          </a:p>
          <a:p>
            <a:pPr lvl="1"/>
            <a:r>
              <a:rPr lang="en-US" sz="2600" dirty="0">
                <a:latin typeface="Calibri" panose="020F0502020204030204" pitchFamily="34" charset="0"/>
                <a:cs typeface="Calibri" panose="020F0502020204030204" pitchFamily="34" charset="0"/>
              </a:rPr>
              <a:t>integration type: e.g., </a:t>
            </a:r>
            <a:r>
              <a:rPr lang="en-US" sz="2600" b="1" dirty="0">
                <a:latin typeface="Calibri" panose="020F0502020204030204" pitchFamily="34" charset="0"/>
                <a:cs typeface="Calibri" panose="020F0502020204030204" pitchFamily="34" charset="0"/>
              </a:rPr>
              <a:t>conventional, contractual, vertically integrated</a:t>
            </a:r>
            <a:r>
              <a:rPr lang="en-US" sz="2600" dirty="0">
                <a:latin typeface="Calibri" panose="020F0502020204030204" pitchFamily="34" charset="0"/>
                <a:cs typeface="Calibri" panose="020F0502020204030204" pitchFamily="34" charset="0"/>
              </a:rPr>
              <a:t>.</a:t>
            </a:r>
            <a:endParaRPr lang="pl-PL" sz="2600" dirty="0">
              <a:latin typeface="Calibri" panose="020F0502020204030204" pitchFamily="34" charset="0"/>
              <a:cs typeface="Calibri" panose="020F0502020204030204" pitchFamily="34" charset="0"/>
            </a:endParaRPr>
          </a:p>
          <a:p>
            <a:pPr marL="502920" lvl="1" indent="0">
              <a:buNone/>
            </a:pPr>
            <a:endParaRPr lang="pl-PL" sz="2600" b="1" dirty="0">
              <a:latin typeface="Calibri" panose="020F0502020204030204" pitchFamily="34" charset="0"/>
              <a:cs typeface="Calibri" panose="020F0502020204030204" pitchFamily="34" charset="0"/>
            </a:endParaRPr>
          </a:p>
          <a:p>
            <a:pPr marL="502920" lvl="1" indent="0">
              <a:buNone/>
            </a:pPr>
            <a:r>
              <a:rPr lang="en-US" sz="2600" b="1" dirty="0">
                <a:latin typeface="Calibri" panose="020F0502020204030204" pitchFamily="34" charset="0"/>
                <a:cs typeface="Calibri" panose="020F0502020204030204" pitchFamily="34" charset="0"/>
              </a:rPr>
              <a:t>Tip for Students:</a:t>
            </a:r>
            <a:r>
              <a:rPr lang="en-US" sz="2600" dirty="0">
                <a:latin typeface="Calibri" panose="020F0502020204030204" pitchFamily="34" charset="0"/>
                <a:cs typeface="Calibri" panose="020F0502020204030204" pitchFamily="34" charset="0"/>
              </a:rPr>
              <a:t> Always provide </a:t>
            </a:r>
            <a:r>
              <a:rPr lang="en-US" sz="2600" b="1" dirty="0">
                <a:latin typeface="Calibri" panose="020F0502020204030204" pitchFamily="34" charset="0"/>
                <a:cs typeface="Calibri" panose="020F0502020204030204" pitchFamily="34" charset="0"/>
              </a:rPr>
              <a:t>evidence from your flow chart</a:t>
            </a:r>
            <a:r>
              <a:rPr lang="en-US" sz="2600" dirty="0">
                <a:latin typeface="Calibri" panose="020F0502020204030204" pitchFamily="34" charset="0"/>
                <a:cs typeface="Calibri" panose="020F0502020204030204" pitchFamily="34" charset="0"/>
              </a:rPr>
              <a:t> to justify your classification. The justification can be based on the number of intermediaries, the ownership of products, the scope of cooperation, or the size and reach of the channel.</a:t>
            </a:r>
          </a:p>
        </p:txBody>
      </p:sp>
      <p:sp>
        <p:nvSpPr>
          <p:cNvPr id="4" name="Prostokąt 3"/>
          <p:cNvSpPr/>
          <p:nvPr/>
        </p:nvSpPr>
        <p:spPr>
          <a:xfrm>
            <a:off x="4051300" y="3657600"/>
            <a:ext cx="7112000" cy="2349500"/>
          </a:xfrm>
          <a:prstGeom prst="rect">
            <a:avLst/>
          </a:prstGeom>
          <a:solidFill>
            <a:schemeClr val="accent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Evaluation of the effectiveness of distribution channels</a:t>
            </a:r>
            <a:endParaRPr lang="pl-PL" sz="3200" dirty="0">
              <a:latin typeface="Calibri" panose="020F0502020204030204" pitchFamily="34" charset="0"/>
              <a:cs typeface="Calibri" panose="020F0502020204030204" pitchFamily="34" charset="0"/>
            </a:endParaRPr>
          </a:p>
        </p:txBody>
      </p:sp>
      <p:sp>
        <p:nvSpPr>
          <p:cNvPr id="6" name="Prostokąt 5"/>
          <p:cNvSpPr/>
          <p:nvPr/>
        </p:nvSpPr>
        <p:spPr>
          <a:xfrm>
            <a:off x="0" y="5725020"/>
            <a:ext cx="3429000" cy="11329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20"/>
          <p:cNvSpPr txBox="1"/>
          <p:nvPr/>
        </p:nvSpPr>
        <p:spPr>
          <a:xfrm>
            <a:off x="-14909" y="6029900"/>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30B29992-75D9-F7CF-722F-E10B1B429707}"/>
              </a:ext>
            </a:extLst>
          </p:cNvPr>
          <p:cNvSpPr txBox="1"/>
          <p:nvPr/>
        </p:nvSpPr>
        <p:spPr>
          <a:xfrm>
            <a:off x="216846" y="173089"/>
            <a:ext cx="2950726" cy="400110"/>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Calibri"/>
                <a:ea typeface="Calibri"/>
                <a:cs typeface="Calibri"/>
              </a:rPr>
              <a:t>PRACTICAL CLASSES</a:t>
            </a:r>
          </a:p>
        </p:txBody>
      </p:sp>
    </p:spTree>
    <p:extLst>
      <p:ext uri="{BB962C8B-B14F-4D97-AF65-F5344CB8AC3E}">
        <p14:creationId xmlns:p14="http://schemas.microsoft.com/office/powerpoint/2010/main" val="2766926993"/>
      </p:ext>
    </p:extLst>
  </p:cSld>
  <p:clrMapOvr>
    <a:masterClrMapping/>
  </p:clrMapOvr>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0D354D-ECD0-43B2-94F9-B7028980A324}">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447AD314-B10E-4340-A248-24F331000CAD}">
  <ds:schemaRefs>
    <ds:schemaRef ds:uri="http://schemas.microsoft.com/sharepoint/v3/contenttype/forms"/>
  </ds:schemaRefs>
</ds:datastoreItem>
</file>

<file path=customXml/itemProps3.xml><?xml version="1.0" encoding="utf-8"?>
<ds:datastoreItem xmlns:ds="http://schemas.openxmlformats.org/officeDocument/2006/customXml" ds:itemID="{4859E5B8-E3AA-43EF-8898-6FA96CE5137E}"/>
</file>

<file path=docProps/app.xml><?xml version="1.0" encoding="utf-8"?>
<Properties xmlns="http://schemas.openxmlformats.org/officeDocument/2006/extended-properties" xmlns:vt="http://schemas.openxmlformats.org/officeDocument/2006/docPropsVTypes">
  <Template>Ramka</Template>
  <TotalTime>5479</TotalTime>
  <Words>1836</Words>
  <Application>Microsoft Office PowerPoint</Application>
  <PresentationFormat>Widescreen</PresentationFormat>
  <Paragraphs>225</Paragraphs>
  <Slides>27</Slides>
  <Notes>24</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Ramka</vt:lpstr>
      <vt:lpstr>21_BasicWhite</vt:lpstr>
      <vt:lpstr>Introduction to Distribution Part 3</vt:lpstr>
      <vt:lpstr>Road Transportation Systems Engineering Development in the Sub-Saharan Africa – Modern EU Master Programme &amp; Capacity Building</vt:lpstr>
      <vt:lpstr>PowerPoint Presentation</vt:lpstr>
      <vt:lpstr>  Introduction to Distribution</vt:lpstr>
      <vt:lpstr>Evaluation of the effectiveness of distribution channels </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Evaluation of the effectiveness of distribution channels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3</dc:title>
  <dc:creator>Konto Microsoft</dc:creator>
  <cp:lastModifiedBy>Wojciech Kustra</cp:lastModifiedBy>
  <cp:revision>124</cp:revision>
  <dcterms:created xsi:type="dcterms:W3CDTF">2026-01-05T11:08:08Z</dcterms:created>
  <dcterms:modified xsi:type="dcterms:W3CDTF">2026-05-08T07:54:15Z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